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78" r:id="rId5"/>
    <p:sldId id="282" r:id="rId6"/>
    <p:sldId id="335" r:id="rId7"/>
    <p:sldId id="279" r:id="rId8"/>
    <p:sldId id="280" r:id="rId9"/>
    <p:sldId id="294" r:id="rId10"/>
    <p:sldId id="295" r:id="rId11"/>
    <p:sldId id="296" r:id="rId12"/>
    <p:sldId id="281" r:id="rId13"/>
    <p:sldId id="283" r:id="rId14"/>
    <p:sldId id="284" r:id="rId15"/>
    <p:sldId id="297" r:id="rId16"/>
    <p:sldId id="298" r:id="rId17"/>
    <p:sldId id="299" r:id="rId18"/>
    <p:sldId id="300" r:id="rId19"/>
    <p:sldId id="301" r:id="rId20"/>
    <p:sldId id="302" r:id="rId21"/>
    <p:sldId id="286" r:id="rId22"/>
    <p:sldId id="303" r:id="rId23"/>
    <p:sldId id="287" r:id="rId24"/>
    <p:sldId id="304" r:id="rId25"/>
    <p:sldId id="288" r:id="rId26"/>
    <p:sldId id="305" r:id="rId27"/>
    <p:sldId id="306" r:id="rId28"/>
    <p:sldId id="291" r:id="rId29"/>
    <p:sldId id="336" r:id="rId30"/>
    <p:sldId id="292" r:id="rId31"/>
    <p:sldId id="307" r:id="rId32"/>
    <p:sldId id="308" r:id="rId33"/>
    <p:sldId id="309" r:id="rId34"/>
    <p:sldId id="310" r:id="rId35"/>
    <p:sldId id="311" r:id="rId36"/>
    <p:sldId id="293" r:id="rId37"/>
    <p:sldId id="312" r:id="rId38"/>
    <p:sldId id="275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474646"/>
    <a:srgbClr val="5F3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5.googleusercontent.com/v_Q8Cb69u88fNOYZxkapgbSAkf-MhL-fIH4_YMO2EVb8eUBwXsSYICdlgvYUSELEXY5FPKi8lk553FqcjCHcHXRbElu-zSWEOFQ_cjb9PjCUDozC3COOZQX_aPUgSSYHzMsDvNHyP4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12192000" cy="59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מלבן 12"/>
          <p:cNvSpPr/>
          <p:nvPr/>
        </p:nvSpPr>
        <p:spPr>
          <a:xfrm>
            <a:off x="0" y="1955260"/>
            <a:ext cx="12192000" cy="32879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001794"/>
            <a:ext cx="10058400" cy="2323317"/>
          </a:xfrm>
          <a:noFill/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rgbClr val="47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787588"/>
          </a:xfrm>
          <a:noFill/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all" spc="200" baseline="0">
                <a:solidFill>
                  <a:srgbClr val="5D3DA0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7162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5" y="157162"/>
            <a:ext cx="29337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57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CC667-A837-3347-8C35-D98B2F14041B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0461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5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FE795-2132-7B41-921F-570C1C1B5DB5}"/>
              </a:ext>
            </a:extLst>
          </p:cNvPr>
          <p:cNvGrpSpPr/>
          <p:nvPr userDrawn="1"/>
        </p:nvGrpSpPr>
        <p:grpSpPr>
          <a:xfrm>
            <a:off x="0" y="0"/>
            <a:ext cx="12281647" cy="6894512"/>
            <a:chOff x="0" y="0"/>
            <a:chExt cx="12281647" cy="689451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3429AB-4A57-9F48-A874-D440BF60FD7D}"/>
                </a:ext>
              </a:extLst>
            </p:cNvPr>
            <p:cNvSpPr/>
            <p:nvPr userDrawn="1"/>
          </p:nvSpPr>
          <p:spPr>
            <a:xfrm>
              <a:off x="0" y="457199"/>
              <a:ext cx="12192000" cy="6110941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60EF8C-4B2D-724D-953A-00DAED53ED6A}"/>
                </a:ext>
              </a:extLst>
            </p:cNvPr>
            <p:cNvSpPr/>
            <p:nvPr userDrawn="1"/>
          </p:nvSpPr>
          <p:spPr>
            <a:xfrm>
              <a:off x="0" y="6380536"/>
              <a:ext cx="12199777" cy="513976"/>
            </a:xfrm>
            <a:prstGeom prst="rect">
              <a:avLst/>
            </a:prstGeom>
            <a:solidFill>
              <a:srgbClr val="474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01346D-99E3-EB44-B85B-EC0869E40AAF}"/>
                </a:ext>
              </a:extLst>
            </p:cNvPr>
            <p:cNvSpPr/>
            <p:nvPr userDrawn="1"/>
          </p:nvSpPr>
          <p:spPr>
            <a:xfrm>
              <a:off x="0" y="0"/>
              <a:ext cx="12199777" cy="926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7765FD-0D23-D645-B5E2-3BFD3BEC9DF9}"/>
                </a:ext>
              </a:extLst>
            </p:cNvPr>
            <p:cNvSpPr/>
            <p:nvPr userDrawn="1"/>
          </p:nvSpPr>
          <p:spPr>
            <a:xfrm>
              <a:off x="0" y="926353"/>
              <a:ext cx="12199777" cy="866588"/>
            </a:xfrm>
            <a:prstGeom prst="rect">
              <a:avLst/>
            </a:prstGeom>
            <a:solidFill>
              <a:srgbClr val="5F3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F426ECE2-3A8E-274C-B0E5-D7950AEDBC6E}"/>
                </a:ext>
              </a:extLst>
            </p:cNvPr>
            <p:cNvSpPr/>
            <p:nvPr userDrawn="1"/>
          </p:nvSpPr>
          <p:spPr>
            <a:xfrm rot="10800000">
              <a:off x="9305364" y="1754094"/>
              <a:ext cx="274918" cy="197224"/>
            </a:xfrm>
            <a:prstGeom prst="triangle">
              <a:avLst/>
            </a:prstGeom>
            <a:solidFill>
              <a:srgbClr val="5F3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79E0D2-2BC4-2147-8722-3731E59DE1CD}"/>
                </a:ext>
              </a:extLst>
            </p:cNvPr>
            <p:cNvSpPr/>
            <p:nvPr userDrawn="1"/>
          </p:nvSpPr>
          <p:spPr>
            <a:xfrm>
              <a:off x="0" y="6329082"/>
              <a:ext cx="12281647" cy="71718"/>
            </a:xfrm>
            <a:prstGeom prst="rect">
              <a:avLst/>
            </a:prstGeom>
            <a:solidFill>
              <a:srgbClr val="5F3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0476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2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/>
        </p:nvSpPr>
        <p:spPr>
          <a:xfrm>
            <a:off x="0" y="930877"/>
            <a:ext cx="12192000" cy="540344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 algn="ctr"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rgbClr val="D10B7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76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4847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2DBEB5-55E3-F64A-9E65-359286118FBD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9717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4847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D10B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D10B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E4710-745C-0E42-87B6-411897835EB5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4898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7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21990F-F072-3D4A-9841-B2F65AC50CAF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507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7162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5" y="157162"/>
            <a:ext cx="2933700" cy="56197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0" y="930877"/>
            <a:ext cx="12192000" cy="540344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65DB87-B6EF-1E43-AF1A-16D17E3E7471}"/>
              </a:ext>
            </a:extLst>
          </p:cNvPr>
          <p:cNvSpPr/>
          <p:nvPr userDrawn="1"/>
        </p:nvSpPr>
        <p:spPr>
          <a:xfrm>
            <a:off x="0" y="0"/>
            <a:ext cx="12199777" cy="92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1752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0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rgbClr val="F0F0F0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1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/>
          <p:cNvSpPr/>
          <p:nvPr/>
        </p:nvSpPr>
        <p:spPr>
          <a:xfrm>
            <a:off x="0" y="1796345"/>
            <a:ext cx="12192000" cy="453797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0" y="934304"/>
            <a:ext cx="12188840" cy="862041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47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11512"/>
            <a:ext cx="10058400" cy="38575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C4195E-7B21-4793-9E6D-7DD1FAD7041C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95F826-DB97-4715-A8E5-FBA13A8A72E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3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7162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5" y="157162"/>
            <a:ext cx="2933700" cy="561975"/>
          </a:xfrm>
          <a:prstGeom prst="rect">
            <a:avLst/>
          </a:prstGeom>
        </p:spPr>
      </p:pic>
      <p:sp>
        <p:nvSpPr>
          <p:cNvPr id="14" name="משולש שווה שוקיים 13"/>
          <p:cNvSpPr/>
          <p:nvPr/>
        </p:nvSpPr>
        <p:spPr>
          <a:xfrm rot="10800000">
            <a:off x="9280186" y="1737360"/>
            <a:ext cx="330741" cy="188427"/>
          </a:xfrm>
          <a:prstGeom prst="triangle">
            <a:avLst/>
          </a:prstGeom>
          <a:solidFill>
            <a:srgbClr val="5D3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85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bg1"/>
          </a:solidFill>
          <a:latin typeface="+mj-lt"/>
          <a:ea typeface="+mj-ea"/>
          <a:cs typeface="+mn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None/>
        <a:defRPr sz="2000" kern="1200">
          <a:solidFill>
            <a:srgbClr val="474646"/>
          </a:solidFill>
          <a:latin typeface="+mn-lt"/>
          <a:ea typeface="+mn-ea"/>
          <a:cs typeface="+mn-cs"/>
        </a:defRPr>
      </a:lvl1pPr>
      <a:lvl2pPr marL="20116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800" kern="1200">
          <a:solidFill>
            <a:srgbClr val="474646"/>
          </a:solidFill>
          <a:latin typeface="+mn-lt"/>
          <a:ea typeface="+mn-ea"/>
          <a:cs typeface="+mn-cs"/>
        </a:defRPr>
      </a:lvl2pPr>
      <a:lvl3pPr marL="38404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400" kern="1200">
          <a:solidFill>
            <a:srgbClr val="474646"/>
          </a:solidFill>
          <a:latin typeface="+mn-lt"/>
          <a:ea typeface="+mn-ea"/>
          <a:cs typeface="+mn-cs"/>
        </a:defRPr>
      </a:lvl3pPr>
      <a:lvl4pPr marL="56692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400" kern="1200">
          <a:solidFill>
            <a:srgbClr val="474646"/>
          </a:solidFill>
          <a:latin typeface="+mn-lt"/>
          <a:ea typeface="+mn-ea"/>
          <a:cs typeface="+mn-cs"/>
        </a:defRPr>
      </a:lvl4pPr>
      <a:lvl5pPr marL="749808" indent="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defRPr sz="1400" kern="1200">
          <a:solidFill>
            <a:srgbClr val="474646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sz="9600" dirty="0" smtClean="0"/>
              <a:t>תיירות פנים וחוץ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לא כולל ימי מגפת הקורונה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988802"/>
            <a:ext cx="7410993" cy="50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64" y="157927"/>
            <a:ext cx="8453372" cy="566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89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933303" y="821367"/>
            <a:ext cx="10058400" cy="1450757"/>
          </a:xfrm>
        </p:spPr>
        <p:txBody>
          <a:bodyPr/>
          <a:lstStyle/>
          <a:p>
            <a:r>
              <a:rPr lang="he-IL" dirty="0"/>
              <a:t>תיירות ישראל</a:t>
            </a:r>
            <a:br>
              <a:rPr lang="he-IL" dirty="0"/>
            </a:b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  <a:p>
            <a:r>
              <a:rPr lang="he-IL" dirty="0"/>
              <a:t>תיירות נכנסת – 4 מיליון בשנה.</a:t>
            </a:r>
          </a:p>
          <a:p>
            <a:endParaRPr lang="he-IL" dirty="0"/>
          </a:p>
          <a:p>
            <a:r>
              <a:rPr lang="he-IL" dirty="0"/>
              <a:t>תיירות יוצאת – 8 מיליון. גם בגלל טיסות הלאו-</a:t>
            </a:r>
            <a:r>
              <a:rPr lang="he-IL" dirty="0" err="1"/>
              <a:t>קוסט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31967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יעדי תיירות בישראל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sz="2400" dirty="0" smtClean="0"/>
              <a:t>1</a:t>
            </a:r>
            <a:r>
              <a:rPr lang="he-IL" sz="2400" dirty="0"/>
              <a:t>. תיירות דתית לי-ם</a:t>
            </a:r>
          </a:p>
          <a:p>
            <a:r>
              <a:rPr lang="he-IL" sz="2400" dirty="0"/>
              <a:t>2. ת"א: חוף, </a:t>
            </a:r>
            <a:r>
              <a:rPr lang="he-IL" sz="2400" dirty="0" smtClean="0"/>
              <a:t>הומואים שבאים לעיר, </a:t>
            </a:r>
            <a:r>
              <a:rPr lang="he-IL" sz="2400" dirty="0"/>
              <a:t>עיר ללא הפסקה, תיירות עסקית</a:t>
            </a:r>
          </a:p>
          <a:p>
            <a:r>
              <a:rPr lang="he-IL" sz="2400" dirty="0"/>
              <a:t>3. מרפא בים המלח</a:t>
            </a:r>
          </a:p>
          <a:p>
            <a:r>
              <a:rPr lang="he-IL" sz="2400" dirty="0"/>
              <a:t>4. מצדה                     </a:t>
            </a:r>
          </a:p>
          <a:p>
            <a:r>
              <a:rPr lang="he-IL" sz="2400" dirty="0"/>
              <a:t>5. אילת: חוף, שונית אלמוגים</a:t>
            </a:r>
          </a:p>
          <a:p>
            <a:r>
              <a:rPr lang="he-IL" sz="2400" dirty="0"/>
              <a:t>6. </a:t>
            </a:r>
            <a:r>
              <a:rPr lang="he-IL" sz="2400" dirty="0" smtClean="0"/>
              <a:t>כנרת: אגם</a:t>
            </a:r>
            <a:r>
              <a:rPr lang="he-IL" sz="2400" dirty="0"/>
              <a:t>, מקום </a:t>
            </a:r>
            <a:r>
              <a:rPr lang="he-IL" sz="2400" dirty="0" smtClean="0"/>
              <a:t>קדוש </a:t>
            </a:r>
            <a:r>
              <a:rPr lang="he-IL" sz="2400" dirty="0"/>
              <a:t>לנצרות: ישו הלך על </a:t>
            </a:r>
            <a:r>
              <a:rPr lang="he-IL" sz="2400" dirty="0" smtClean="0"/>
              <a:t>המים. </a:t>
            </a:r>
            <a:endParaRPr lang="he-IL" sz="2400" dirty="0"/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5" y="1500097"/>
            <a:ext cx="1895238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67" y="414431"/>
            <a:ext cx="6372517" cy="53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73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732" y="603095"/>
            <a:ext cx="3943532" cy="534734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7956732" y="1010585"/>
            <a:ext cx="96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ים </a:t>
            </a:r>
            <a:r>
              <a:rPr lang="he-IL" dirty="0"/>
              <a:t>המלח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55" y="2116182"/>
            <a:ext cx="7255935" cy="23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20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1" y="458252"/>
            <a:ext cx="10092205" cy="5318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7257" y="2655859"/>
            <a:ext cx="167204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 smtClean="0"/>
              <a:t>תיירות חוף ומועדונים </a:t>
            </a:r>
          </a:p>
          <a:p>
            <a:pPr algn="r"/>
            <a:r>
              <a:rPr lang="he-IL" dirty="0" smtClean="0"/>
              <a:t>בת"א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1542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412" y="648295"/>
            <a:ext cx="7126291" cy="5032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9211" y="2703068"/>
            <a:ext cx="15806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 smtClean="0"/>
              <a:t>תיירות דתית והיסטורית לירושלים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17575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19" y="213978"/>
            <a:ext cx="9629641" cy="60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2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תיירות – </a:t>
            </a:r>
            <a:r>
              <a:rPr lang="he-IL" smtClean="0"/>
              <a:t>תוכן עניינים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sz="2800" dirty="0"/>
              <a:t>מדוע יש גידול </a:t>
            </a:r>
            <a:r>
              <a:rPr lang="he-IL" sz="2800" dirty="0" smtClean="0"/>
              <a:t>בתיירות </a:t>
            </a:r>
            <a:r>
              <a:rPr lang="he-IL" dirty="0" smtClean="0"/>
              <a:t>עמוד 3</a:t>
            </a:r>
            <a:endParaRPr lang="he-IL" dirty="0"/>
          </a:p>
          <a:p>
            <a:r>
              <a:rPr lang="he-IL" sz="2800" dirty="0" smtClean="0"/>
              <a:t>יעדים</a:t>
            </a:r>
            <a:r>
              <a:rPr lang="he-IL" sz="2800" dirty="0"/>
              <a:t>. לאן תיירים </a:t>
            </a:r>
            <a:r>
              <a:rPr lang="he-IL" sz="2800" dirty="0" smtClean="0"/>
              <a:t>נוסעים </a:t>
            </a:r>
            <a:r>
              <a:rPr lang="he-IL" dirty="0" smtClean="0"/>
              <a:t>עמוד 6-4</a:t>
            </a:r>
            <a:endParaRPr lang="he-IL" dirty="0"/>
          </a:p>
          <a:p>
            <a:r>
              <a:rPr lang="he-IL" sz="2800" dirty="0" smtClean="0"/>
              <a:t>תיירות חוץ ופנים. תיירות נכנסת ויוצאת. תיירות חוץ יותר תנודתית </a:t>
            </a:r>
            <a:r>
              <a:rPr lang="he-IL" dirty="0" smtClean="0"/>
              <a:t>עמוד 7</a:t>
            </a:r>
            <a:endParaRPr lang="he-IL" dirty="0"/>
          </a:p>
          <a:p>
            <a:r>
              <a:rPr lang="he-IL" sz="2800" dirty="0" smtClean="0"/>
              <a:t>בעיות </a:t>
            </a:r>
            <a:r>
              <a:rPr lang="he-IL" sz="2800" dirty="0"/>
              <a:t>בתיירות כגון צפיפות </a:t>
            </a:r>
            <a:r>
              <a:rPr lang="he-IL" sz="2800" dirty="0" smtClean="0"/>
              <a:t>וזיהום </a:t>
            </a:r>
            <a:r>
              <a:rPr lang="he-IL" dirty="0" smtClean="0"/>
              <a:t>עמוד 8</a:t>
            </a:r>
            <a:endParaRPr lang="he-IL" dirty="0"/>
          </a:p>
          <a:p>
            <a:r>
              <a:rPr lang="he-IL" sz="2800" dirty="0" smtClean="0"/>
              <a:t>תיירות בישראל </a:t>
            </a:r>
            <a:r>
              <a:rPr lang="he-IL" dirty="0" smtClean="0"/>
              <a:t>עמוד 13</a:t>
            </a:r>
            <a:endParaRPr lang="he-IL" dirty="0"/>
          </a:p>
          <a:p>
            <a:r>
              <a:rPr lang="he-IL" sz="2800" dirty="0" smtClean="0"/>
              <a:t>תיירות </a:t>
            </a:r>
            <a:r>
              <a:rPr lang="he-IL" sz="2800" dirty="0"/>
              <a:t>במזרח התיכון. תיירות </a:t>
            </a:r>
            <a:r>
              <a:rPr lang="he-IL" sz="2800" dirty="0" smtClean="0"/>
              <a:t>לטורקיה </a:t>
            </a:r>
            <a:r>
              <a:rPr lang="he-IL" dirty="0" smtClean="0"/>
              <a:t>עמוד 29-23</a:t>
            </a:r>
          </a:p>
          <a:p>
            <a:r>
              <a:rPr lang="he-IL" sz="2600" dirty="0" smtClean="0"/>
              <a:t>תמונות יפות </a:t>
            </a:r>
            <a:r>
              <a:rPr lang="he-IL" dirty="0" smtClean="0"/>
              <a:t>מעמוד 30</a:t>
            </a:r>
          </a:p>
          <a:p>
            <a:r>
              <a:rPr lang="he-IL" sz="2800" dirty="0" smtClean="0"/>
              <a:t>סיכום</a:t>
            </a:r>
            <a:r>
              <a:rPr lang="he-IL" dirty="0" smtClean="0"/>
              <a:t> עמוד 60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3868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06" y="528174"/>
            <a:ext cx="7958488" cy="5653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06594" y="2717074"/>
            <a:ext cx="9405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 smtClean="0"/>
              <a:t>מקדש הבהאים חיפה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26357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580606" y="259665"/>
            <a:ext cx="10058400" cy="1450757"/>
          </a:xfrm>
        </p:spPr>
        <p:txBody>
          <a:bodyPr/>
          <a:lstStyle/>
          <a:p>
            <a:r>
              <a:rPr lang="he-IL" dirty="0"/>
              <a:t>בעיות תיירות בישראל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he-IL" dirty="0" smtClean="0"/>
              <a:t>תיירות נכנסת מפסיקה בזמן </a:t>
            </a:r>
            <a:r>
              <a:rPr lang="he-IL" dirty="0" smtClean="0"/>
              <a:t>עימותים צבאיים כמו אינתיפאדת </a:t>
            </a:r>
            <a:r>
              <a:rPr lang="he-IL" dirty="0"/>
              <a:t>אל אקצה ב-2000 </a:t>
            </a:r>
            <a:r>
              <a:rPr lang="he-IL" dirty="0" smtClean="0"/>
              <a:t>ומלחמת </a:t>
            </a:r>
            <a:r>
              <a:rPr lang="he-IL" dirty="0"/>
              <a:t>לבנון השנייה </a:t>
            </a:r>
            <a:r>
              <a:rPr lang="he-IL" dirty="0" smtClean="0"/>
              <a:t>ב-2006.</a:t>
            </a:r>
          </a:p>
          <a:p>
            <a:pPr marL="457200" indent="-457200">
              <a:buAutoNum type="arabicPeriod"/>
            </a:pPr>
            <a:r>
              <a:rPr lang="he-IL" dirty="0" smtClean="0"/>
              <a:t>יוקר </a:t>
            </a:r>
            <a:r>
              <a:rPr lang="he-IL" dirty="0"/>
              <a:t>מחיה. כמה עולה לילה בבית-מלון ?</a:t>
            </a:r>
          </a:p>
          <a:p>
            <a:endParaRPr lang="he-IL" dirty="0"/>
          </a:p>
          <a:p>
            <a:r>
              <a:rPr lang="he-IL" dirty="0" smtClean="0"/>
              <a:t>יתרון של ישראל:</a:t>
            </a:r>
          </a:p>
          <a:p>
            <a:pPr marL="457200" indent="-457200">
              <a:buAutoNum type="arabicPeriod"/>
            </a:pPr>
            <a:r>
              <a:rPr lang="he-IL" dirty="0" smtClean="0"/>
              <a:t>מרחק </a:t>
            </a:r>
            <a:r>
              <a:rPr lang="he-IL" dirty="0"/>
              <a:t>קטן בין </a:t>
            </a:r>
            <a:r>
              <a:rPr lang="he-IL" dirty="0" smtClean="0"/>
              <a:t>האתרים</a:t>
            </a:r>
          </a:p>
          <a:p>
            <a:pPr marL="457200" indent="-457200">
              <a:buAutoNum type="arabicPeriod"/>
            </a:pPr>
            <a:r>
              <a:rPr lang="he-IL" dirty="0" smtClean="0"/>
              <a:t>אקלים </a:t>
            </a:r>
            <a:r>
              <a:rPr lang="he-IL" dirty="0"/>
              <a:t>נוח כמעט כל </a:t>
            </a:r>
            <a:r>
              <a:rPr lang="he-IL" dirty="0" smtClean="0"/>
              <a:t>השנה</a:t>
            </a:r>
          </a:p>
          <a:p>
            <a:pPr marL="457200" indent="-457200">
              <a:buAutoNum type="arabicPeriod"/>
            </a:pPr>
            <a:r>
              <a:rPr lang="he-IL" dirty="0" smtClean="0"/>
              <a:t>תיירות </a:t>
            </a:r>
            <a:r>
              <a:rPr lang="he-IL" dirty="0"/>
              <a:t>של יהודים וקרובים מחו"ל</a:t>
            </a:r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31522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05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894114" y="311916"/>
            <a:ext cx="10058400" cy="1450757"/>
          </a:xfrm>
        </p:spPr>
        <p:txBody>
          <a:bodyPr/>
          <a:lstStyle/>
          <a:p>
            <a:r>
              <a:rPr lang="he-IL" dirty="0" smtClean="0"/>
              <a:t>יעדי תיירות במזה"ת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6677" y="1930464"/>
            <a:ext cx="6539934" cy="42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4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47" y="198194"/>
            <a:ext cx="9914529" cy="6089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5086" y="378823"/>
            <a:ext cx="57607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איי הדקל – איים מלאכותיים בעיר דובאי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293227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058091" y="821367"/>
            <a:ext cx="10058400" cy="1450757"/>
          </a:xfrm>
        </p:spPr>
        <p:txBody>
          <a:bodyPr/>
          <a:lstStyle/>
          <a:p>
            <a:r>
              <a:rPr lang="he-IL" dirty="0"/>
              <a:t>המגדל הגבוה בעולם בדובאי</a:t>
            </a:r>
            <a:br>
              <a:rPr lang="he-IL" dirty="0"/>
            </a:b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634" y="2011363"/>
            <a:ext cx="6309058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1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08" y="249999"/>
            <a:ext cx="9616610" cy="59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38699" y="6321717"/>
            <a:ext cx="75764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 smtClean="0">
                <a:solidFill>
                  <a:schemeClr val="bg1"/>
                </a:solidFill>
              </a:rPr>
              <a:t>העיר הכי קדושה </a:t>
            </a:r>
            <a:r>
              <a:rPr lang="he-IL" sz="2800" b="1" dirty="0" err="1" smtClean="0">
                <a:solidFill>
                  <a:schemeClr val="bg1"/>
                </a:solidFill>
              </a:rPr>
              <a:t>לאיסלם</a:t>
            </a:r>
            <a:r>
              <a:rPr lang="he-IL" sz="2800" b="1" dirty="0" smtClean="0">
                <a:solidFill>
                  <a:schemeClr val="bg1"/>
                </a:solidFill>
              </a:rPr>
              <a:t>. נמצאת בסעודיה</a:t>
            </a:r>
            <a:endParaRPr lang="he-I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19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45" y="628192"/>
            <a:ext cx="8059275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15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dirty="0" smtClean="0"/>
              <a:t>גורמים שמושכים תיירים למזה"ת</a:t>
            </a:r>
            <a:r>
              <a:rPr lang="he-IL" dirty="0"/>
              <a:t>:</a:t>
            </a:r>
          </a:p>
          <a:p>
            <a:pPr marL="342900" indent="-342900">
              <a:buFontTx/>
              <a:buChar char="-"/>
            </a:pPr>
            <a:r>
              <a:rPr lang="he-IL" dirty="0" smtClean="0"/>
              <a:t>אקלים </a:t>
            </a:r>
            <a:r>
              <a:rPr lang="he-IL" dirty="0"/>
              <a:t>ים-תיכוני או מדברי מושך תיירים מאירופה </a:t>
            </a:r>
            <a:r>
              <a:rPr lang="he-IL" dirty="0" smtClean="0"/>
              <a:t>בחורף</a:t>
            </a:r>
          </a:p>
          <a:p>
            <a:pPr marL="342900" indent="-342900">
              <a:buFontTx/>
              <a:buChar char="-"/>
            </a:pPr>
            <a:r>
              <a:rPr lang="he-IL" dirty="0" smtClean="0"/>
              <a:t>חופים</a:t>
            </a:r>
          </a:p>
          <a:p>
            <a:pPr marL="342900" indent="-342900">
              <a:buFontTx/>
              <a:buChar char="-"/>
            </a:pPr>
            <a:r>
              <a:rPr lang="he-IL" dirty="0" smtClean="0"/>
              <a:t>תרבות אקזוטית</a:t>
            </a:r>
          </a:p>
          <a:p>
            <a:pPr marL="342900" indent="-342900">
              <a:buFontTx/>
              <a:buChar char="-"/>
            </a:pPr>
            <a:r>
              <a:rPr lang="he-IL" dirty="0" smtClean="0"/>
              <a:t>יחסית קרוב </a:t>
            </a:r>
            <a:r>
              <a:rPr lang="he-IL" dirty="0"/>
              <a:t>לאירופה. </a:t>
            </a:r>
          </a:p>
          <a:p>
            <a:endParaRPr lang="he-IL" dirty="0"/>
          </a:p>
          <a:p>
            <a:r>
              <a:rPr lang="he-IL" dirty="0"/>
              <a:t>למה לא באים </a:t>
            </a:r>
            <a:r>
              <a:rPr lang="he-IL" dirty="0" smtClean="0"/>
              <a:t>יותר תיירים למזה"ת </a:t>
            </a:r>
            <a:r>
              <a:rPr lang="he-IL" dirty="0" smtClean="0"/>
              <a:t>? </a:t>
            </a:r>
            <a:endParaRPr lang="he-IL" dirty="0" smtClean="0"/>
          </a:p>
          <a:p>
            <a:pPr marL="342900" indent="-342900">
              <a:buFontTx/>
              <a:buChar char="-"/>
            </a:pPr>
            <a:r>
              <a:rPr lang="he-IL" dirty="0" smtClean="0"/>
              <a:t>מלחמות</a:t>
            </a:r>
          </a:p>
          <a:p>
            <a:pPr marL="342900" indent="-342900">
              <a:buFontTx/>
              <a:buChar char="-"/>
            </a:pPr>
            <a:r>
              <a:rPr lang="he-IL" dirty="0" smtClean="0"/>
              <a:t>יש</a:t>
            </a:r>
            <a:r>
              <a:rPr lang="en-US" dirty="0" smtClean="0"/>
              <a:t> </a:t>
            </a:r>
            <a:r>
              <a:rPr lang="he-IL" dirty="0"/>
              <a:t>יעדים דומים קרובים </a:t>
            </a:r>
            <a:r>
              <a:rPr lang="he-IL" dirty="0" smtClean="0"/>
              <a:t>כמו דרום ספרד ומרוקו</a:t>
            </a:r>
          </a:p>
          <a:p>
            <a:pPr marL="342900" indent="-342900">
              <a:buFontTx/>
              <a:buChar char="-"/>
            </a:pPr>
            <a:r>
              <a:rPr lang="he-IL" dirty="0" smtClean="0"/>
              <a:t>תשתיות </a:t>
            </a:r>
            <a:r>
              <a:rPr lang="he-IL" dirty="0"/>
              <a:t>על הפנים</a:t>
            </a:r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98381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מהפכת התיירות בטורקיה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תיירים רבים באים לטורקיה, בעיקר לעיר </a:t>
            </a:r>
            <a:r>
              <a:rPr lang="he-IL" b="1" dirty="0" smtClean="0"/>
              <a:t>איסטנבול</a:t>
            </a:r>
            <a:r>
              <a:rPr lang="he-IL" dirty="0" smtClean="0"/>
              <a:t> ול</a:t>
            </a:r>
            <a:r>
              <a:rPr lang="he-IL" b="1" dirty="0" smtClean="0"/>
              <a:t>חופי אנטליה </a:t>
            </a:r>
            <a:r>
              <a:rPr lang="he-IL" dirty="0" smtClean="0"/>
              <a:t>ששם ניתן למצוא מלון פאר במחיר זול.</a:t>
            </a:r>
          </a:p>
          <a:p>
            <a:r>
              <a:rPr lang="he-IL" dirty="0" smtClean="0"/>
              <a:t>לטורקיה יש יתרון מבחינת המרחק – היא </a:t>
            </a:r>
            <a:r>
              <a:rPr lang="he-IL" b="1" dirty="0" smtClean="0"/>
              <a:t>נמצאת בין </a:t>
            </a:r>
            <a:r>
              <a:rPr lang="he-IL" b="1" dirty="0"/>
              <a:t>אסיה לאירופה</a:t>
            </a:r>
            <a:r>
              <a:rPr lang="he-IL" dirty="0"/>
              <a:t>.                              </a:t>
            </a:r>
            <a:endParaRPr lang="he-IL" dirty="0" smtClean="0"/>
          </a:p>
          <a:p>
            <a:r>
              <a:rPr lang="he-IL" dirty="0" smtClean="0"/>
              <a:t> </a:t>
            </a:r>
            <a:endParaRPr lang="he-IL" dirty="0"/>
          </a:p>
          <a:p>
            <a:r>
              <a:rPr lang="he-IL" dirty="0" smtClean="0"/>
              <a:t>בעיה לטורקיה:                                                                                                                            חלק </a:t>
            </a:r>
            <a:r>
              <a:rPr lang="he-IL" dirty="0"/>
              <a:t>גדול </a:t>
            </a:r>
            <a:r>
              <a:rPr lang="he-IL" dirty="0" smtClean="0"/>
              <a:t>מהתיירים הם ערבים שהם לא עשירים. לכן התייר הערבי משאיר </a:t>
            </a:r>
            <a:r>
              <a:rPr lang="he-IL" dirty="0"/>
              <a:t>אחריו פחות </a:t>
            </a:r>
            <a:r>
              <a:rPr lang="he-IL" dirty="0" smtClean="0"/>
              <a:t>כסף.                      התיירים המערבים העשירים באים רק </a:t>
            </a:r>
            <a:r>
              <a:rPr lang="he-IL" dirty="0"/>
              <a:t>לזמן קצר.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2768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מדוע יש גידול בכמות התיירים ?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מטוסים, אינטרנט</a:t>
            </a:r>
          </a:p>
          <a:p>
            <a:r>
              <a:rPr lang="he-IL" dirty="0"/>
              <a:t>ליברליזציה, גלובליות, פתיחת גבולות (למשל, סוף המלחמה הקרה)</a:t>
            </a:r>
          </a:p>
          <a:p>
            <a:r>
              <a:rPr lang="he-IL" dirty="0"/>
              <a:t>עלייה בהכנסה (כולל תיירים סינים)</a:t>
            </a:r>
          </a:p>
          <a:p>
            <a:r>
              <a:rPr lang="he-IL" dirty="0"/>
              <a:t>תרבות הפנאי, תרבות הצריכה</a:t>
            </a:r>
          </a:p>
          <a:p>
            <a:r>
              <a:rPr lang="he-IL" dirty="0"/>
              <a:t>גידול בכמות האוכלוסייה</a:t>
            </a:r>
          </a:p>
          <a:p>
            <a:endParaRPr lang="he-IL" dirty="0"/>
          </a:p>
        </p:txBody>
      </p:sp>
      <p:cxnSp>
        <p:nvCxnSpPr>
          <p:cNvPr id="5" name="מחבר ישר 4"/>
          <p:cNvCxnSpPr/>
          <p:nvPr/>
        </p:nvCxnSpPr>
        <p:spPr>
          <a:xfrm flipH="1">
            <a:off x="953589" y="2926080"/>
            <a:ext cx="13063" cy="94052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953589" y="3866606"/>
            <a:ext cx="94052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/>
          <p:nvPr/>
        </p:nvCxnSpPr>
        <p:spPr>
          <a:xfrm flipV="1">
            <a:off x="1162593" y="3200401"/>
            <a:ext cx="783772" cy="457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258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863" y="2416629"/>
            <a:ext cx="3487783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6000" dirty="0" smtClean="0"/>
              <a:t>מפה תמונות יפות</a:t>
            </a:r>
            <a:endParaRPr lang="he-IL" sz="6000" dirty="0"/>
          </a:p>
        </p:txBody>
      </p:sp>
    </p:spTree>
    <p:extLst>
      <p:ext uri="{BB962C8B-B14F-4D97-AF65-F5344CB8AC3E}">
        <p14:creationId xmlns:p14="http://schemas.microsoft.com/office/powerpoint/2010/main" val="663195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032" y="615913"/>
            <a:ext cx="7935432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5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58" y="277818"/>
            <a:ext cx="7939489" cy="59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4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7" y="242181"/>
            <a:ext cx="10149839" cy="5683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2475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3" y="368825"/>
            <a:ext cx="7203664" cy="5501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5909" y="522514"/>
            <a:ext cx="15936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 smtClean="0"/>
              <a:t>גייזר</a:t>
            </a:r>
            <a:endParaRPr lang="he-IL" sz="4400" b="1" dirty="0"/>
          </a:p>
        </p:txBody>
      </p:sp>
    </p:spTree>
    <p:extLst>
      <p:ext uri="{BB962C8B-B14F-4D97-AF65-F5344CB8AC3E}">
        <p14:creationId xmlns:p14="http://schemas.microsoft.com/office/powerpoint/2010/main" val="212891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88" y="597226"/>
            <a:ext cx="9408795" cy="5293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85863" y="2259874"/>
            <a:ext cx="64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 smtClean="0"/>
              <a:t>ניו</a:t>
            </a:r>
          </a:p>
          <a:p>
            <a:pPr algn="r"/>
            <a:r>
              <a:rPr lang="he-IL" dirty="0" smtClean="0"/>
              <a:t>יורק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80251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25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29" y="404949"/>
            <a:ext cx="4929439" cy="557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7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615" y="2011363"/>
            <a:ext cx="5845095" cy="3857625"/>
          </a:xfrm>
          <a:prstGeom prst="rect">
            <a:avLst/>
          </a:prstGeom>
        </p:spPr>
      </p:pic>
      <p:sp>
        <p:nvSpPr>
          <p:cNvPr id="8" name="כותרת 7"/>
          <p:cNvSpPr txBox="1">
            <a:spLocks noGrp="1"/>
          </p:cNvSpPr>
          <p:nvPr>
            <p:ph type="title"/>
          </p:nvPr>
        </p:nvSpPr>
        <p:spPr>
          <a:xfrm>
            <a:off x="-1489166" y="167686"/>
            <a:ext cx="10058400" cy="14509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/>
              <a:t>אתר ארכיאולוגי בהרי האנדים, פרו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1431074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57" y="119453"/>
            <a:ext cx="9956731" cy="61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5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2586446" y="860556"/>
            <a:ext cx="10058400" cy="1450757"/>
          </a:xfrm>
        </p:spPr>
        <p:txBody>
          <a:bodyPr/>
          <a:lstStyle/>
          <a:p>
            <a:r>
              <a:rPr lang="he-IL" b="1" dirty="0">
                <a:solidFill>
                  <a:srgbClr val="FF0000"/>
                </a:solidFill>
              </a:rPr>
              <a:t>יעדי תיירות </a:t>
            </a:r>
            <a:br>
              <a:rPr lang="he-IL" b="1" dirty="0">
                <a:solidFill>
                  <a:srgbClr val="FF0000"/>
                </a:solidFill>
              </a:rPr>
            </a:b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he-IL" b="1" dirty="0" smtClean="0">
                <a:solidFill>
                  <a:schemeClr val="accent2"/>
                </a:solidFill>
              </a:rPr>
              <a:t>ארכיאולוגיה</a:t>
            </a:r>
            <a:r>
              <a:rPr lang="he-IL" b="1" dirty="0" smtClean="0"/>
              <a:t> </a:t>
            </a:r>
            <a:r>
              <a:rPr lang="he-IL" b="1" dirty="0"/>
              <a:t>(עתיקות</a:t>
            </a:r>
            <a:r>
              <a:rPr lang="he-IL" b="1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he-IL" b="1" dirty="0" smtClean="0">
                <a:solidFill>
                  <a:schemeClr val="accent2"/>
                </a:solidFill>
              </a:rPr>
              <a:t>מרפא</a:t>
            </a:r>
            <a:r>
              <a:rPr lang="he-IL" b="1" dirty="0" smtClean="0"/>
              <a:t> כמו ים המלח</a:t>
            </a:r>
          </a:p>
          <a:p>
            <a:pPr marL="342900" indent="-342900">
              <a:buFontTx/>
              <a:buChar char="-"/>
            </a:pPr>
            <a:r>
              <a:rPr lang="he-IL" b="1" dirty="0" smtClean="0">
                <a:solidFill>
                  <a:schemeClr val="accent2"/>
                </a:solidFill>
              </a:rPr>
              <a:t>תיירות עסקית</a:t>
            </a:r>
          </a:p>
          <a:p>
            <a:pPr marL="342900" indent="-342900">
              <a:buFontTx/>
              <a:buChar char="-"/>
            </a:pPr>
            <a:r>
              <a:rPr lang="he-IL" b="1" dirty="0" smtClean="0">
                <a:solidFill>
                  <a:schemeClr val="accent2"/>
                </a:solidFill>
              </a:rPr>
              <a:t>נוף</a:t>
            </a:r>
            <a:r>
              <a:rPr lang="he-IL" b="1" dirty="0" smtClean="0"/>
              <a:t> </a:t>
            </a:r>
            <a:r>
              <a:rPr lang="he-IL" sz="1600" b="1" dirty="0"/>
              <a:t>(טראקים</a:t>
            </a:r>
            <a:r>
              <a:rPr lang="he-IL" sz="1600" b="1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he-IL" b="1" dirty="0" smtClean="0">
                <a:solidFill>
                  <a:schemeClr val="accent2"/>
                </a:solidFill>
              </a:rPr>
              <a:t>אקזוטיקה</a:t>
            </a:r>
          </a:p>
          <a:p>
            <a:pPr marL="342900" indent="-342900">
              <a:buFontTx/>
              <a:buChar char="-"/>
            </a:pPr>
            <a:r>
              <a:rPr lang="he-IL" b="1" dirty="0" smtClean="0"/>
              <a:t>חופים</a:t>
            </a:r>
          </a:p>
          <a:p>
            <a:pPr marL="342900" indent="-342900">
              <a:buFontTx/>
              <a:buChar char="-"/>
            </a:pPr>
            <a:r>
              <a:rPr lang="he-IL" b="1" dirty="0" smtClean="0"/>
              <a:t>סקי</a:t>
            </a:r>
          </a:p>
          <a:p>
            <a:pPr marL="342900" indent="-342900">
              <a:buFontTx/>
              <a:buChar char="-"/>
            </a:pPr>
            <a:r>
              <a:rPr lang="he-IL" b="1" dirty="0" smtClean="0"/>
              <a:t>אירועים </a:t>
            </a:r>
            <a:r>
              <a:rPr lang="he-IL" b="1" dirty="0"/>
              <a:t>בינ"ל כמו משחקי כדורגל של </a:t>
            </a:r>
            <a:r>
              <a:rPr lang="he-IL" b="1" dirty="0" smtClean="0"/>
              <a:t>בארסה ומונדיאל</a:t>
            </a:r>
          </a:p>
          <a:p>
            <a:pPr marL="342900" indent="-342900">
              <a:buFontTx/>
              <a:buChar char="-"/>
            </a:pPr>
            <a:r>
              <a:rPr lang="he-IL" b="1" dirty="0" smtClean="0"/>
              <a:t>עלייה </a:t>
            </a:r>
            <a:r>
              <a:rPr lang="he-IL" b="1" dirty="0"/>
              <a:t>לרגל\</a:t>
            </a:r>
            <a:r>
              <a:rPr lang="he-IL" b="1" dirty="0">
                <a:solidFill>
                  <a:schemeClr val="accent2"/>
                </a:solidFill>
              </a:rPr>
              <a:t>צליינים</a:t>
            </a:r>
            <a:r>
              <a:rPr lang="he-IL" b="1" dirty="0"/>
              <a:t> לאתר קדוש (מכה ומדינה, רומא, י-ם)</a:t>
            </a:r>
          </a:p>
          <a:p>
            <a:endParaRPr lang="he-IL" b="1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32643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408631"/>
            <a:ext cx="9464468" cy="55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52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49" y="163577"/>
            <a:ext cx="9145055" cy="6041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85863" y="1332411"/>
            <a:ext cx="64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ריו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040360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3" y="264805"/>
            <a:ext cx="11778194" cy="56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5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אירופה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4161" y="2011363"/>
            <a:ext cx="4944004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69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52" y="164656"/>
            <a:ext cx="9943668" cy="61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8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167" y="1030845"/>
            <a:ext cx="7964011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8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613955" y="873618"/>
            <a:ext cx="10058400" cy="1450757"/>
          </a:xfrm>
        </p:spPr>
        <p:txBody>
          <a:bodyPr/>
          <a:lstStyle/>
          <a:p>
            <a:r>
              <a:rPr lang="he-IL" dirty="0"/>
              <a:t>עלייה לרגל לוותיקן, רומא, איטליה</a:t>
            </a:r>
            <a:br>
              <a:rPr lang="he-IL" dirty="0"/>
            </a:b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2216" y="2011363"/>
            <a:ext cx="6007893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35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122635"/>
            <a:ext cx="10580914" cy="5952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5385" y="5980753"/>
            <a:ext cx="22789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err="1" smtClean="0"/>
              <a:t>כלכליסט</a:t>
            </a:r>
            <a:endParaRPr lang="he-IL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00399" y="6293728"/>
            <a:ext cx="79944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>
                <a:solidFill>
                  <a:schemeClr val="bg1"/>
                </a:solidFill>
              </a:rPr>
              <a:t>ונציה שבאיטליה, עיר התעלות (לפני שהיא תטבע)</a:t>
            </a:r>
            <a:endParaRPr lang="he-I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05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ברצלונה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088" y="1998300"/>
            <a:ext cx="7365042" cy="41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88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80" y="52252"/>
            <a:ext cx="9388289" cy="63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2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149531" y="860556"/>
            <a:ext cx="10058400" cy="1450757"/>
          </a:xfrm>
        </p:spPr>
        <p:txBody>
          <a:bodyPr/>
          <a:lstStyle/>
          <a:p>
            <a:r>
              <a:rPr lang="he-IL" dirty="0"/>
              <a:t>יעדי תיירות פופולאריים</a:t>
            </a:r>
            <a:br>
              <a:rPr lang="he-IL" dirty="0"/>
            </a:b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061" y="2155054"/>
            <a:ext cx="7432837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9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מוסקבה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244" y="1978325"/>
            <a:ext cx="7472383" cy="413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17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437358" y="586732"/>
            <a:ext cx="11351623" cy="1450757"/>
          </a:xfrm>
        </p:spPr>
        <p:txBody>
          <a:bodyPr>
            <a:normAutofit/>
          </a:bodyPr>
          <a:lstStyle/>
          <a:p>
            <a:r>
              <a:rPr lang="he-IL" dirty="0"/>
              <a:t>פיורד </a:t>
            </a:r>
            <a:r>
              <a:rPr lang="he-IL" sz="2800" dirty="0"/>
              <a:t>(קרחון שנמס ויצר לשון ים</a:t>
            </a:r>
            <a:r>
              <a:rPr lang="he-IL" sz="2800" dirty="0" smtClean="0"/>
              <a:t>) בנורבגיה</a:t>
            </a:r>
            <a:r>
              <a:rPr lang="he-IL" sz="2800" dirty="0"/>
              <a:t>, </a:t>
            </a:r>
            <a:r>
              <a:rPr lang="he-IL" sz="2800" dirty="0" smtClean="0"/>
              <a:t>סקנדינביה</a:t>
            </a:r>
            <a:r>
              <a:rPr lang="he-IL" sz="2800" dirty="0"/>
              <a:t/>
            </a:r>
            <a:br>
              <a:rPr lang="he-IL" sz="2800" dirty="0"/>
            </a:br>
            <a:endParaRPr lang="he-IL" sz="28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102" y="2037489"/>
            <a:ext cx="6529676" cy="40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54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77" y="307627"/>
            <a:ext cx="7005286" cy="562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24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4846" y="834430"/>
            <a:ext cx="10058400" cy="1450757"/>
          </a:xfrm>
        </p:spPr>
        <p:txBody>
          <a:bodyPr/>
          <a:lstStyle/>
          <a:p>
            <a:pPr algn="ctr"/>
            <a:r>
              <a:rPr lang="he-IL" dirty="0"/>
              <a:t>הלונג ביי, וייטנאם</a:t>
            </a:r>
            <a:br>
              <a:rPr lang="he-IL" dirty="0"/>
            </a:b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865" y="2011363"/>
            <a:ext cx="628059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558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1337" y="808304"/>
            <a:ext cx="10058400" cy="1450757"/>
          </a:xfrm>
        </p:spPr>
        <p:txBody>
          <a:bodyPr/>
          <a:lstStyle/>
          <a:p>
            <a:pPr algn="ctr"/>
            <a:r>
              <a:rPr lang="he-IL" dirty="0"/>
              <a:t>מקדשים בודהיסטים עתיקים, </a:t>
            </a:r>
            <a:r>
              <a:rPr lang="he-IL" dirty="0" err="1"/>
              <a:t>מאיינמר</a:t>
            </a:r>
            <a:r>
              <a:rPr lang="he-IL" dirty="0"/>
              <a:t> (בורמה)</a:t>
            </a:r>
            <a:br>
              <a:rPr lang="he-IL" dirty="0"/>
            </a:b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846" y="2011363"/>
            <a:ext cx="7306633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6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הודו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251" y="1959112"/>
            <a:ext cx="7049766" cy="42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37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שדות אורז, אינדונזיה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65" y="2011363"/>
            <a:ext cx="6280596" cy="3857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4469" y="5868988"/>
            <a:ext cx="12719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err="1" smtClean="0"/>
              <a:t>כלכליסט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020978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58" y="0"/>
            <a:ext cx="9420369" cy="62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69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בייג'ינג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497" y="2011363"/>
            <a:ext cx="6577331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72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22" y="129036"/>
            <a:ext cx="10407796" cy="61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0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0891" y="272727"/>
            <a:ext cx="10058400" cy="1450757"/>
          </a:xfrm>
        </p:spPr>
        <p:txBody>
          <a:bodyPr/>
          <a:lstStyle/>
          <a:p>
            <a:r>
              <a:rPr lang="he-IL" dirty="0" smtClean="0"/>
              <a:t>בחירת יעד </a:t>
            </a:r>
            <a:r>
              <a:rPr lang="he-IL" dirty="0"/>
              <a:t>התיירות גם תלוי ב-4 גורמים: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 </a:t>
            </a:r>
            <a:endParaRPr lang="he-IL" dirty="0"/>
          </a:p>
          <a:p>
            <a:pPr marL="342900" indent="-342900">
              <a:buFontTx/>
              <a:buChar char="-"/>
            </a:pPr>
            <a:r>
              <a:rPr lang="he-IL" sz="2800" dirty="0" smtClean="0"/>
              <a:t>תחושת בטחון</a:t>
            </a:r>
          </a:p>
          <a:p>
            <a:pPr marL="342900" indent="-342900">
              <a:buFontTx/>
              <a:buChar char="-"/>
            </a:pPr>
            <a:r>
              <a:rPr lang="he-IL" sz="2800" dirty="0" smtClean="0"/>
              <a:t>מרחק</a:t>
            </a:r>
          </a:p>
          <a:p>
            <a:pPr marL="342900" indent="-342900">
              <a:buFontTx/>
              <a:buChar char="-"/>
            </a:pPr>
            <a:r>
              <a:rPr lang="he-IL" sz="2800" dirty="0" smtClean="0"/>
              <a:t>רמת התשתיות </a:t>
            </a:r>
          </a:p>
          <a:p>
            <a:pPr marL="342900" indent="-342900">
              <a:buFontTx/>
              <a:buChar char="-"/>
            </a:pPr>
            <a:r>
              <a:rPr lang="he-IL" sz="2800" dirty="0" smtClean="0"/>
              <a:t>מחיר</a:t>
            </a:r>
            <a:endParaRPr lang="he-IL" sz="28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08471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0" y="653144"/>
            <a:ext cx="11234057" cy="52937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סיכום </a:t>
            </a:r>
            <a:endParaRPr lang="he-IL" sz="2000" dirty="0"/>
          </a:p>
          <a:p>
            <a:pPr algn="r"/>
            <a:r>
              <a:rPr lang="he-IL" sz="2000" dirty="0" smtClean="0"/>
              <a:t>יש </a:t>
            </a:r>
            <a:r>
              <a:rPr lang="he-IL" sz="2000" dirty="0"/>
              <a:t>יותר תיירות כי יש יותר </a:t>
            </a:r>
            <a:r>
              <a:rPr lang="he-IL" sz="2000" dirty="0" smtClean="0"/>
              <a:t>כסף, יותר אנשים, אינטרנט, טיסות זולות</a:t>
            </a:r>
          </a:p>
          <a:p>
            <a:pPr algn="r"/>
            <a:endParaRPr lang="he-IL" sz="2000" dirty="0"/>
          </a:p>
          <a:p>
            <a:pPr algn="r"/>
            <a:r>
              <a:rPr lang="he-IL" sz="2000" dirty="0" smtClean="0"/>
              <a:t>גורמים שמשפיעים על כמות התיירים: בטחון, מרחק, רמת התשתיות, מחיר</a:t>
            </a:r>
            <a:endParaRPr lang="he-IL" sz="2000" dirty="0"/>
          </a:p>
          <a:p>
            <a:pPr algn="r"/>
            <a:endParaRPr lang="he-IL" sz="2000" dirty="0"/>
          </a:p>
          <a:p>
            <a:pPr algn="r"/>
            <a:r>
              <a:rPr lang="he-IL" sz="2000" dirty="0" smtClean="0"/>
              <a:t>התיירים </a:t>
            </a:r>
            <a:r>
              <a:rPr lang="he-IL" sz="2000" dirty="0"/>
              <a:t>מביאים כסף ותעסוקה. </a:t>
            </a:r>
            <a:endParaRPr lang="he-IL" sz="2000" dirty="0"/>
          </a:p>
          <a:p>
            <a:pPr algn="r"/>
            <a:endParaRPr lang="he-IL" sz="2000" dirty="0" smtClean="0"/>
          </a:p>
          <a:p>
            <a:pPr algn="r"/>
            <a:r>
              <a:rPr lang="he-IL" sz="2000" dirty="0" smtClean="0"/>
              <a:t>בעיות שיוצרת תיירות: </a:t>
            </a:r>
            <a:r>
              <a:rPr lang="he-IL" sz="2000" dirty="0"/>
              <a:t>צפיפות, זיהום, פגיעה בטבע. </a:t>
            </a:r>
            <a:r>
              <a:rPr lang="he-IL" sz="2000" dirty="0" smtClean="0"/>
              <a:t>                                                                          </a:t>
            </a:r>
            <a:r>
              <a:rPr lang="he-IL" sz="2000" dirty="0"/>
              <a:t>התמודדות: </a:t>
            </a:r>
            <a:r>
              <a:rPr lang="he-IL" sz="2000" b="1" dirty="0"/>
              <a:t>תיירות בת-קיימא</a:t>
            </a:r>
            <a:r>
              <a:rPr lang="he-IL" sz="2000" dirty="0"/>
              <a:t>. צריך להגביל את כמות התיירים</a:t>
            </a:r>
          </a:p>
          <a:p>
            <a:pPr algn="r"/>
            <a:endParaRPr lang="he-IL" sz="2000" dirty="0"/>
          </a:p>
          <a:p>
            <a:pPr algn="r"/>
            <a:r>
              <a:rPr lang="he-IL" sz="2000" b="1" dirty="0" smtClean="0"/>
              <a:t>תיירות </a:t>
            </a:r>
            <a:r>
              <a:rPr lang="he-IL" sz="2000" b="1" dirty="0"/>
              <a:t>נכנסת יותר תנודתית </a:t>
            </a:r>
            <a:r>
              <a:rPr lang="he-IL" sz="2000" dirty="0" smtClean="0"/>
              <a:t>(</a:t>
            </a:r>
            <a:r>
              <a:rPr lang="he-IL" sz="2000" b="1" dirty="0" smtClean="0"/>
              <a:t>לעומת </a:t>
            </a:r>
            <a:r>
              <a:rPr lang="he-IL" sz="2000" b="1" dirty="0" smtClean="0"/>
              <a:t>תיירות פנימית</a:t>
            </a:r>
            <a:r>
              <a:rPr lang="he-IL" sz="2000" dirty="0" smtClean="0"/>
              <a:t>) והיא נעצרת בזמן משבר כמו מלחמה ומגפת הקורונה</a:t>
            </a:r>
            <a:endParaRPr lang="he-IL" sz="2000" dirty="0"/>
          </a:p>
          <a:p>
            <a:pPr algn="r"/>
            <a:endParaRPr lang="he-IL" sz="2000" dirty="0"/>
          </a:p>
          <a:p>
            <a:pPr algn="r"/>
            <a:r>
              <a:rPr lang="he-IL" sz="2000" dirty="0" smtClean="0"/>
              <a:t>לא </a:t>
            </a:r>
            <a:r>
              <a:rPr lang="he-IL" sz="2000" dirty="0"/>
              <a:t>מגיעים יותר תיירים למזה"ת בשל </a:t>
            </a:r>
            <a:r>
              <a:rPr lang="he-IL" sz="2000" dirty="0" smtClean="0"/>
              <a:t>המלחמות והמרחק מאירופה. היעד העיקרי זו טורקיה</a:t>
            </a:r>
            <a:endParaRPr lang="he-IL" sz="2000" dirty="0"/>
          </a:p>
          <a:p>
            <a:pPr algn="r"/>
            <a:endParaRPr lang="he-IL" sz="2000" dirty="0"/>
          </a:p>
          <a:p>
            <a:pPr algn="r"/>
            <a:r>
              <a:rPr lang="he-IL" sz="2000" dirty="0" smtClean="0"/>
              <a:t>לא </a:t>
            </a:r>
            <a:r>
              <a:rPr lang="he-IL" sz="2000" dirty="0"/>
              <a:t>מגיעים יותר תיירים לישראל בשל המלחמות וכי יקר פה </a:t>
            </a:r>
          </a:p>
          <a:p>
            <a:pPr algn="r"/>
            <a:r>
              <a:rPr lang="he-IL" sz="2000" dirty="0" smtClean="0"/>
              <a:t>יעדי </a:t>
            </a:r>
            <a:r>
              <a:rPr lang="he-IL" sz="2000" dirty="0"/>
              <a:t>התיירות בישראל: ת"א, אילת, י-ם, ים המלח</a:t>
            </a:r>
          </a:p>
          <a:p>
            <a:pPr algn="r"/>
            <a:r>
              <a:rPr lang="he-IL" sz="2000" dirty="0" smtClean="0"/>
              <a:t>יתרון </a:t>
            </a:r>
            <a:r>
              <a:rPr lang="he-IL" sz="2000" dirty="0"/>
              <a:t>תיירותי בישראל: הכל קרוב, יהודים מחו"ל </a:t>
            </a:r>
          </a:p>
        </p:txBody>
      </p:sp>
    </p:spTree>
    <p:extLst>
      <p:ext uri="{BB962C8B-B14F-4D97-AF65-F5344CB8AC3E}">
        <p14:creationId xmlns:p14="http://schemas.microsoft.com/office/powerpoint/2010/main" val="341224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sz="2800" b="1" dirty="0" smtClean="0">
                <a:solidFill>
                  <a:schemeClr val="tx1"/>
                </a:solidFill>
              </a:rPr>
              <a:t>א. </a:t>
            </a:r>
            <a:r>
              <a:rPr lang="he-IL" sz="3600" b="1" dirty="0" smtClean="0">
                <a:solidFill>
                  <a:srgbClr val="7030A0"/>
                </a:solidFill>
              </a:rPr>
              <a:t>תיירות </a:t>
            </a:r>
            <a:r>
              <a:rPr lang="he-IL" sz="3600" b="1" dirty="0">
                <a:solidFill>
                  <a:srgbClr val="7030A0"/>
                </a:solidFill>
              </a:rPr>
              <a:t>חוץ </a:t>
            </a:r>
            <a:r>
              <a:rPr lang="he-IL" b="1" dirty="0" smtClean="0">
                <a:solidFill>
                  <a:schemeClr val="tx1"/>
                </a:solidFill>
              </a:rPr>
              <a:t>לטייל בחו"ל</a:t>
            </a:r>
            <a:endParaRPr lang="he-IL" b="1" dirty="0"/>
          </a:p>
          <a:p>
            <a:r>
              <a:rPr lang="he-IL" b="1" dirty="0" smtClean="0">
                <a:solidFill>
                  <a:srgbClr val="0070C0"/>
                </a:solidFill>
              </a:rPr>
              <a:t>מגמת </a:t>
            </a:r>
            <a:r>
              <a:rPr lang="he-IL" b="1" dirty="0">
                <a:solidFill>
                  <a:srgbClr val="0070C0"/>
                </a:solidFill>
              </a:rPr>
              <a:t>עליה </a:t>
            </a:r>
            <a:r>
              <a:rPr lang="he-IL" b="1" dirty="0" smtClean="0">
                <a:solidFill>
                  <a:srgbClr val="0070C0"/>
                </a:solidFill>
              </a:rPr>
              <a:t>תנודתית. תיירות זו נפסקת לזמן רב כאשר יש משבר כמו מלחמה או מגפת הקורונה</a:t>
            </a:r>
            <a:endParaRPr lang="he-IL" b="1" dirty="0">
              <a:solidFill>
                <a:srgbClr val="0070C0"/>
              </a:solidFill>
            </a:endParaRPr>
          </a:p>
          <a:p>
            <a:r>
              <a:rPr lang="he-IL" b="1" dirty="0"/>
              <a:t>1. </a:t>
            </a:r>
            <a:r>
              <a:rPr lang="he-IL" sz="2400" b="1" dirty="0">
                <a:solidFill>
                  <a:srgbClr val="FF0000"/>
                </a:solidFill>
              </a:rPr>
              <a:t>תיירות </a:t>
            </a:r>
            <a:r>
              <a:rPr lang="he-IL" sz="2400" b="1" dirty="0" smtClean="0">
                <a:solidFill>
                  <a:srgbClr val="FF0000"/>
                </a:solidFill>
              </a:rPr>
              <a:t>נכנסת</a:t>
            </a:r>
            <a:r>
              <a:rPr lang="he-IL" b="1" dirty="0" smtClean="0"/>
              <a:t>: </a:t>
            </a:r>
            <a:r>
              <a:rPr lang="he-IL" b="1" dirty="0" smtClean="0"/>
              <a:t>מכניסה </a:t>
            </a:r>
            <a:r>
              <a:rPr lang="he-IL" b="1" dirty="0" smtClean="0"/>
              <a:t>מט"ח (מטבע חוץ) </a:t>
            </a:r>
            <a:r>
              <a:rPr lang="he-IL" b="1" dirty="0"/>
              <a:t>+ תעסוקה</a:t>
            </a:r>
          </a:p>
          <a:p>
            <a:r>
              <a:rPr lang="he-IL" b="1" dirty="0"/>
              <a:t>2. </a:t>
            </a:r>
            <a:r>
              <a:rPr lang="he-IL" sz="2400" b="1" dirty="0">
                <a:solidFill>
                  <a:srgbClr val="FF0000"/>
                </a:solidFill>
              </a:rPr>
              <a:t>תיירות יוצאת</a:t>
            </a:r>
            <a:r>
              <a:rPr lang="he-IL" b="1" dirty="0"/>
              <a:t>: </a:t>
            </a:r>
            <a:r>
              <a:rPr lang="he-IL" b="1" dirty="0" smtClean="0"/>
              <a:t>המדינה מפסידה </a:t>
            </a:r>
            <a:r>
              <a:rPr lang="he-IL" b="1" dirty="0"/>
              <a:t>מט"ח אבל </a:t>
            </a:r>
            <a:r>
              <a:rPr lang="he-IL" b="1" dirty="0" smtClean="0"/>
              <a:t>זה גם </a:t>
            </a:r>
            <a:r>
              <a:rPr lang="he-IL" b="1" dirty="0"/>
              <a:t>מספק תעסוקה </a:t>
            </a:r>
          </a:p>
          <a:p>
            <a:endParaRPr lang="he-IL" b="1" dirty="0"/>
          </a:p>
          <a:p>
            <a:r>
              <a:rPr lang="he-IL" sz="2800" b="1" dirty="0" smtClean="0">
                <a:solidFill>
                  <a:schemeClr val="tx1"/>
                </a:solidFill>
              </a:rPr>
              <a:t>ב. </a:t>
            </a:r>
            <a:r>
              <a:rPr lang="he-IL" sz="3600" b="1" dirty="0" smtClean="0">
                <a:solidFill>
                  <a:srgbClr val="7030A0"/>
                </a:solidFill>
              </a:rPr>
              <a:t>תיירות </a:t>
            </a:r>
            <a:r>
              <a:rPr lang="he-IL" sz="3600" b="1" dirty="0">
                <a:solidFill>
                  <a:srgbClr val="7030A0"/>
                </a:solidFill>
              </a:rPr>
              <a:t>פנים</a:t>
            </a:r>
            <a:r>
              <a:rPr lang="he-IL" b="1" dirty="0"/>
              <a:t>:</a:t>
            </a:r>
            <a:r>
              <a:rPr lang="he-IL" b="1" dirty="0">
                <a:solidFill>
                  <a:srgbClr val="0070C0"/>
                </a:solidFill>
              </a:rPr>
              <a:t> </a:t>
            </a:r>
            <a:r>
              <a:rPr lang="he-IL" b="1" dirty="0" smtClean="0">
                <a:solidFill>
                  <a:schemeClr val="tx1"/>
                </a:solidFill>
              </a:rPr>
              <a:t>טיול בתוך המדינה</a:t>
            </a:r>
            <a:endParaRPr lang="he-IL" b="1" dirty="0" smtClean="0">
              <a:solidFill>
                <a:srgbClr val="0070C0"/>
              </a:solidFill>
            </a:endParaRPr>
          </a:p>
          <a:p>
            <a:r>
              <a:rPr lang="he-IL" b="1" dirty="0" smtClean="0">
                <a:solidFill>
                  <a:srgbClr val="0070C0"/>
                </a:solidFill>
              </a:rPr>
              <a:t>מגמת </a:t>
            </a:r>
            <a:r>
              <a:rPr lang="he-IL" b="1" dirty="0">
                <a:solidFill>
                  <a:srgbClr val="0070C0"/>
                </a:solidFill>
              </a:rPr>
              <a:t>עליה </a:t>
            </a:r>
            <a:r>
              <a:rPr lang="he-IL" b="1" dirty="0" smtClean="0">
                <a:solidFill>
                  <a:srgbClr val="0070C0"/>
                </a:solidFill>
              </a:rPr>
              <a:t>יציבה. תיירות נפסקת רק לזמן קצר בזמן נשבר ומתחדשת מיד</a:t>
            </a:r>
            <a:endParaRPr lang="he-IL" b="1" dirty="0">
              <a:solidFill>
                <a:srgbClr val="0070C0"/>
              </a:solidFill>
            </a:endParaRPr>
          </a:p>
          <a:p>
            <a:endParaRPr lang="he-IL" b="1" dirty="0"/>
          </a:p>
          <a:p>
            <a:endParaRPr lang="he-IL" dirty="0"/>
          </a:p>
        </p:txBody>
      </p:sp>
      <p:cxnSp>
        <p:nvCxnSpPr>
          <p:cNvPr id="6" name="מחבר ישר 5"/>
          <p:cNvCxnSpPr/>
          <p:nvPr/>
        </p:nvCxnSpPr>
        <p:spPr>
          <a:xfrm flipH="1">
            <a:off x="117565" y="3219610"/>
            <a:ext cx="19594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 flipH="1">
            <a:off x="117565" y="2011512"/>
            <a:ext cx="17418" cy="1201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צורה חופשית 9"/>
          <p:cNvSpPr/>
          <p:nvPr/>
        </p:nvSpPr>
        <p:spPr>
          <a:xfrm>
            <a:off x="247042" y="2107946"/>
            <a:ext cx="1789611" cy="901337"/>
          </a:xfrm>
          <a:custGeom>
            <a:avLst/>
            <a:gdLst>
              <a:gd name="connsiteX0" fmla="*/ 0 w 1789611"/>
              <a:gd name="connsiteY0" fmla="*/ 901337 h 901337"/>
              <a:gd name="connsiteX1" fmla="*/ 52251 w 1789611"/>
              <a:gd name="connsiteY1" fmla="*/ 836023 h 901337"/>
              <a:gd name="connsiteX2" fmla="*/ 78377 w 1789611"/>
              <a:gd name="connsiteY2" fmla="*/ 796834 h 901337"/>
              <a:gd name="connsiteX3" fmla="*/ 156754 w 1789611"/>
              <a:gd name="connsiteY3" fmla="*/ 757645 h 901337"/>
              <a:gd name="connsiteX4" fmla="*/ 209006 w 1789611"/>
              <a:gd name="connsiteY4" fmla="*/ 770708 h 901337"/>
              <a:gd name="connsiteX5" fmla="*/ 195943 w 1789611"/>
              <a:gd name="connsiteY5" fmla="*/ 836023 h 901337"/>
              <a:gd name="connsiteX6" fmla="*/ 182880 w 1789611"/>
              <a:gd name="connsiteY6" fmla="*/ 875211 h 901337"/>
              <a:gd name="connsiteX7" fmla="*/ 300446 w 1789611"/>
              <a:gd name="connsiteY7" fmla="*/ 862148 h 901337"/>
              <a:gd name="connsiteX8" fmla="*/ 378823 w 1789611"/>
              <a:gd name="connsiteY8" fmla="*/ 836023 h 901337"/>
              <a:gd name="connsiteX9" fmla="*/ 418011 w 1789611"/>
              <a:gd name="connsiteY9" fmla="*/ 822960 h 901337"/>
              <a:gd name="connsiteX10" fmla="*/ 418011 w 1789611"/>
              <a:gd name="connsiteY10" fmla="*/ 705394 h 901337"/>
              <a:gd name="connsiteX11" fmla="*/ 404948 w 1789611"/>
              <a:gd name="connsiteY11" fmla="*/ 666205 h 901337"/>
              <a:gd name="connsiteX12" fmla="*/ 418011 w 1789611"/>
              <a:gd name="connsiteY12" fmla="*/ 587828 h 901337"/>
              <a:gd name="connsiteX13" fmla="*/ 535577 w 1789611"/>
              <a:gd name="connsiteY13" fmla="*/ 587828 h 901337"/>
              <a:gd name="connsiteX14" fmla="*/ 548640 w 1789611"/>
              <a:gd name="connsiteY14" fmla="*/ 679268 h 901337"/>
              <a:gd name="connsiteX15" fmla="*/ 666206 w 1789611"/>
              <a:gd name="connsiteY15" fmla="*/ 653143 h 901337"/>
              <a:gd name="connsiteX16" fmla="*/ 705394 w 1789611"/>
              <a:gd name="connsiteY16" fmla="*/ 627017 h 901337"/>
              <a:gd name="connsiteX17" fmla="*/ 731520 w 1789611"/>
              <a:gd name="connsiteY17" fmla="*/ 587828 h 901337"/>
              <a:gd name="connsiteX18" fmla="*/ 770708 w 1789611"/>
              <a:gd name="connsiteY18" fmla="*/ 548640 h 901337"/>
              <a:gd name="connsiteX19" fmla="*/ 796834 w 1789611"/>
              <a:gd name="connsiteY19" fmla="*/ 418011 h 901337"/>
              <a:gd name="connsiteX20" fmla="*/ 822960 w 1789611"/>
              <a:gd name="connsiteY20" fmla="*/ 339634 h 901337"/>
              <a:gd name="connsiteX21" fmla="*/ 836023 w 1789611"/>
              <a:gd name="connsiteY21" fmla="*/ 235131 h 901337"/>
              <a:gd name="connsiteX22" fmla="*/ 888274 w 1789611"/>
              <a:gd name="connsiteY22" fmla="*/ 248194 h 901337"/>
              <a:gd name="connsiteX23" fmla="*/ 901337 w 1789611"/>
              <a:gd name="connsiteY23" fmla="*/ 404948 h 901337"/>
              <a:gd name="connsiteX24" fmla="*/ 953588 w 1789611"/>
              <a:gd name="connsiteY24" fmla="*/ 326571 h 901337"/>
              <a:gd name="connsiteX25" fmla="*/ 1031966 w 1789611"/>
              <a:gd name="connsiteY25" fmla="*/ 300445 h 901337"/>
              <a:gd name="connsiteX26" fmla="*/ 1097280 w 1789611"/>
              <a:gd name="connsiteY26" fmla="*/ 209005 h 901337"/>
              <a:gd name="connsiteX27" fmla="*/ 1175657 w 1789611"/>
              <a:gd name="connsiteY27" fmla="*/ 261257 h 901337"/>
              <a:gd name="connsiteX28" fmla="*/ 1240971 w 1789611"/>
              <a:gd name="connsiteY28" fmla="*/ 326571 h 901337"/>
              <a:gd name="connsiteX29" fmla="*/ 1267097 w 1789611"/>
              <a:gd name="connsiteY29" fmla="*/ 287383 h 901337"/>
              <a:gd name="connsiteX30" fmla="*/ 1306286 w 1789611"/>
              <a:gd name="connsiteY30" fmla="*/ 195943 h 901337"/>
              <a:gd name="connsiteX31" fmla="*/ 1345474 w 1789611"/>
              <a:gd name="connsiteY31" fmla="*/ 117565 h 901337"/>
              <a:gd name="connsiteX32" fmla="*/ 1384663 w 1789611"/>
              <a:gd name="connsiteY32" fmla="*/ 104503 h 901337"/>
              <a:gd name="connsiteX33" fmla="*/ 1436914 w 1789611"/>
              <a:gd name="connsiteY33" fmla="*/ 117565 h 901337"/>
              <a:gd name="connsiteX34" fmla="*/ 1410788 w 1789611"/>
              <a:gd name="connsiteY34" fmla="*/ 222068 h 901337"/>
              <a:gd name="connsiteX35" fmla="*/ 1384663 w 1789611"/>
              <a:gd name="connsiteY35" fmla="*/ 300445 h 901337"/>
              <a:gd name="connsiteX36" fmla="*/ 1397726 w 1789611"/>
              <a:gd name="connsiteY36" fmla="*/ 391885 h 901337"/>
              <a:gd name="connsiteX37" fmla="*/ 1410788 w 1789611"/>
              <a:gd name="connsiteY37" fmla="*/ 444137 h 901337"/>
              <a:gd name="connsiteX38" fmla="*/ 1449977 w 1789611"/>
              <a:gd name="connsiteY38" fmla="*/ 457200 h 901337"/>
              <a:gd name="connsiteX39" fmla="*/ 1449977 w 1789611"/>
              <a:gd name="connsiteY39" fmla="*/ 587828 h 901337"/>
              <a:gd name="connsiteX40" fmla="*/ 1436914 w 1789611"/>
              <a:gd name="connsiteY40" fmla="*/ 666205 h 901337"/>
              <a:gd name="connsiteX41" fmla="*/ 1463040 w 1789611"/>
              <a:gd name="connsiteY41" fmla="*/ 587828 h 901337"/>
              <a:gd name="connsiteX42" fmla="*/ 1515291 w 1789611"/>
              <a:gd name="connsiteY42" fmla="*/ 509451 h 901337"/>
              <a:gd name="connsiteX43" fmla="*/ 1554480 w 1789611"/>
              <a:gd name="connsiteY43" fmla="*/ 365760 h 901337"/>
              <a:gd name="connsiteX44" fmla="*/ 1567543 w 1789611"/>
              <a:gd name="connsiteY44" fmla="*/ 287383 h 901337"/>
              <a:gd name="connsiteX45" fmla="*/ 1580606 w 1789611"/>
              <a:gd name="connsiteY45" fmla="*/ 248194 h 901337"/>
              <a:gd name="connsiteX46" fmla="*/ 1658983 w 1789611"/>
              <a:gd name="connsiteY46" fmla="*/ 195943 h 901337"/>
              <a:gd name="connsiteX47" fmla="*/ 1698171 w 1789611"/>
              <a:gd name="connsiteY47" fmla="*/ 156754 h 901337"/>
              <a:gd name="connsiteX48" fmla="*/ 1763486 w 1789611"/>
              <a:gd name="connsiteY48" fmla="*/ 39188 h 901337"/>
              <a:gd name="connsiteX49" fmla="*/ 1789611 w 1789611"/>
              <a:gd name="connsiteY49" fmla="*/ 0 h 90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89611" h="901337">
                <a:moveTo>
                  <a:pt x="0" y="901337"/>
                </a:moveTo>
                <a:cubicBezTo>
                  <a:pt x="17417" y="879566"/>
                  <a:pt x="35523" y="858328"/>
                  <a:pt x="52251" y="836023"/>
                </a:cubicBezTo>
                <a:cubicBezTo>
                  <a:pt x="61671" y="823463"/>
                  <a:pt x="67276" y="807935"/>
                  <a:pt x="78377" y="796834"/>
                </a:cubicBezTo>
                <a:cubicBezTo>
                  <a:pt x="103700" y="771511"/>
                  <a:pt x="124881" y="768269"/>
                  <a:pt x="156754" y="757645"/>
                </a:cubicBezTo>
                <a:cubicBezTo>
                  <a:pt x="174171" y="761999"/>
                  <a:pt x="200977" y="754650"/>
                  <a:pt x="209006" y="770708"/>
                </a:cubicBezTo>
                <a:cubicBezTo>
                  <a:pt x="218935" y="790567"/>
                  <a:pt x="201328" y="814483"/>
                  <a:pt x="195943" y="836023"/>
                </a:cubicBezTo>
                <a:cubicBezTo>
                  <a:pt x="192603" y="849381"/>
                  <a:pt x="169522" y="871872"/>
                  <a:pt x="182880" y="875211"/>
                </a:cubicBezTo>
                <a:cubicBezTo>
                  <a:pt x="221133" y="884774"/>
                  <a:pt x="261257" y="866502"/>
                  <a:pt x="300446" y="862148"/>
                </a:cubicBezTo>
                <a:lnTo>
                  <a:pt x="378823" y="836023"/>
                </a:lnTo>
                <a:lnTo>
                  <a:pt x="418011" y="822960"/>
                </a:lnTo>
                <a:cubicBezTo>
                  <a:pt x="459413" y="760857"/>
                  <a:pt x="449102" y="798665"/>
                  <a:pt x="418011" y="705394"/>
                </a:cubicBezTo>
                <a:lnTo>
                  <a:pt x="404948" y="666205"/>
                </a:lnTo>
                <a:cubicBezTo>
                  <a:pt x="409302" y="640079"/>
                  <a:pt x="404870" y="610824"/>
                  <a:pt x="418011" y="587828"/>
                </a:cubicBezTo>
                <a:cubicBezTo>
                  <a:pt x="434789" y="558466"/>
                  <a:pt x="535057" y="587741"/>
                  <a:pt x="535577" y="587828"/>
                </a:cubicBezTo>
                <a:cubicBezTo>
                  <a:pt x="539931" y="618308"/>
                  <a:pt x="525263" y="659231"/>
                  <a:pt x="548640" y="679268"/>
                </a:cubicBezTo>
                <a:cubicBezTo>
                  <a:pt x="561512" y="690301"/>
                  <a:pt x="643005" y="660876"/>
                  <a:pt x="666206" y="653143"/>
                </a:cubicBezTo>
                <a:cubicBezTo>
                  <a:pt x="679269" y="644434"/>
                  <a:pt x="694293" y="638118"/>
                  <a:pt x="705394" y="627017"/>
                </a:cubicBezTo>
                <a:cubicBezTo>
                  <a:pt x="716495" y="615915"/>
                  <a:pt x="721469" y="599889"/>
                  <a:pt x="731520" y="587828"/>
                </a:cubicBezTo>
                <a:cubicBezTo>
                  <a:pt x="743346" y="573636"/>
                  <a:pt x="757645" y="561703"/>
                  <a:pt x="770708" y="548640"/>
                </a:cubicBezTo>
                <a:cubicBezTo>
                  <a:pt x="779535" y="495678"/>
                  <a:pt x="782219" y="466727"/>
                  <a:pt x="796834" y="418011"/>
                </a:cubicBezTo>
                <a:cubicBezTo>
                  <a:pt x="804747" y="391634"/>
                  <a:pt x="822960" y="339634"/>
                  <a:pt x="822960" y="339634"/>
                </a:cubicBezTo>
                <a:cubicBezTo>
                  <a:pt x="827314" y="304800"/>
                  <a:pt x="815618" y="263698"/>
                  <a:pt x="836023" y="235131"/>
                </a:cubicBezTo>
                <a:cubicBezTo>
                  <a:pt x="846458" y="220522"/>
                  <a:pt x="881829" y="231438"/>
                  <a:pt x="888274" y="248194"/>
                </a:cubicBezTo>
                <a:cubicBezTo>
                  <a:pt x="907096" y="297132"/>
                  <a:pt x="896983" y="352697"/>
                  <a:pt x="901337" y="404948"/>
                </a:cubicBezTo>
                <a:cubicBezTo>
                  <a:pt x="918754" y="378822"/>
                  <a:pt x="923800" y="336500"/>
                  <a:pt x="953588" y="326571"/>
                </a:cubicBezTo>
                <a:lnTo>
                  <a:pt x="1031966" y="300445"/>
                </a:lnTo>
                <a:cubicBezTo>
                  <a:pt x="1062445" y="209005"/>
                  <a:pt x="1031965" y="230777"/>
                  <a:pt x="1097280" y="209005"/>
                </a:cubicBezTo>
                <a:cubicBezTo>
                  <a:pt x="1123406" y="226422"/>
                  <a:pt x="1158240" y="235131"/>
                  <a:pt x="1175657" y="261257"/>
                </a:cubicBezTo>
                <a:cubicBezTo>
                  <a:pt x="1210492" y="313508"/>
                  <a:pt x="1188720" y="291736"/>
                  <a:pt x="1240971" y="326571"/>
                </a:cubicBezTo>
                <a:cubicBezTo>
                  <a:pt x="1249680" y="313508"/>
                  <a:pt x="1260913" y="301813"/>
                  <a:pt x="1267097" y="287383"/>
                </a:cubicBezTo>
                <a:cubicBezTo>
                  <a:pt x="1317709" y="169289"/>
                  <a:pt x="1240696" y="294326"/>
                  <a:pt x="1306286" y="195943"/>
                </a:cubicBezTo>
                <a:cubicBezTo>
                  <a:pt x="1314891" y="170126"/>
                  <a:pt x="1322452" y="135982"/>
                  <a:pt x="1345474" y="117565"/>
                </a:cubicBezTo>
                <a:cubicBezTo>
                  <a:pt x="1356226" y="108963"/>
                  <a:pt x="1371600" y="108857"/>
                  <a:pt x="1384663" y="104503"/>
                </a:cubicBezTo>
                <a:cubicBezTo>
                  <a:pt x="1402080" y="108857"/>
                  <a:pt x="1433020" y="100040"/>
                  <a:pt x="1436914" y="117565"/>
                </a:cubicBezTo>
                <a:cubicBezTo>
                  <a:pt x="1444703" y="152616"/>
                  <a:pt x="1422142" y="188004"/>
                  <a:pt x="1410788" y="222068"/>
                </a:cubicBezTo>
                <a:lnTo>
                  <a:pt x="1384663" y="300445"/>
                </a:lnTo>
                <a:cubicBezTo>
                  <a:pt x="1389017" y="330925"/>
                  <a:pt x="1392218" y="361592"/>
                  <a:pt x="1397726" y="391885"/>
                </a:cubicBezTo>
                <a:cubicBezTo>
                  <a:pt x="1400937" y="409549"/>
                  <a:pt x="1399573" y="430118"/>
                  <a:pt x="1410788" y="444137"/>
                </a:cubicBezTo>
                <a:cubicBezTo>
                  <a:pt x="1419390" y="454889"/>
                  <a:pt x="1436914" y="452846"/>
                  <a:pt x="1449977" y="457200"/>
                </a:cubicBezTo>
                <a:cubicBezTo>
                  <a:pt x="1472423" y="524537"/>
                  <a:pt x="1465777" y="485127"/>
                  <a:pt x="1449977" y="587828"/>
                </a:cubicBezTo>
                <a:cubicBezTo>
                  <a:pt x="1445950" y="614006"/>
                  <a:pt x="1410428" y="666205"/>
                  <a:pt x="1436914" y="666205"/>
                </a:cubicBezTo>
                <a:cubicBezTo>
                  <a:pt x="1464453" y="666205"/>
                  <a:pt x="1447764" y="610742"/>
                  <a:pt x="1463040" y="587828"/>
                </a:cubicBezTo>
                <a:cubicBezTo>
                  <a:pt x="1480457" y="561702"/>
                  <a:pt x="1505362" y="539239"/>
                  <a:pt x="1515291" y="509451"/>
                </a:cubicBezTo>
                <a:cubicBezTo>
                  <a:pt x="1543858" y="423752"/>
                  <a:pt x="1539709" y="447000"/>
                  <a:pt x="1554480" y="365760"/>
                </a:cubicBezTo>
                <a:cubicBezTo>
                  <a:pt x="1559218" y="339701"/>
                  <a:pt x="1561797" y="313238"/>
                  <a:pt x="1567543" y="287383"/>
                </a:cubicBezTo>
                <a:cubicBezTo>
                  <a:pt x="1570530" y="273941"/>
                  <a:pt x="1570869" y="257931"/>
                  <a:pt x="1580606" y="248194"/>
                </a:cubicBezTo>
                <a:cubicBezTo>
                  <a:pt x="1602809" y="225991"/>
                  <a:pt x="1636781" y="218146"/>
                  <a:pt x="1658983" y="195943"/>
                </a:cubicBezTo>
                <a:lnTo>
                  <a:pt x="1698171" y="156754"/>
                </a:lnTo>
                <a:cubicBezTo>
                  <a:pt x="1721164" y="87776"/>
                  <a:pt x="1703595" y="129023"/>
                  <a:pt x="1763486" y="39188"/>
                </a:cubicBezTo>
                <a:lnTo>
                  <a:pt x="178961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2" name="מחבר חץ ישר 11"/>
          <p:cNvCxnSpPr/>
          <p:nvPr/>
        </p:nvCxnSpPr>
        <p:spPr>
          <a:xfrm flipV="1">
            <a:off x="793567" y="5053073"/>
            <a:ext cx="607423" cy="614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92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בעיות תיירות + התמודדות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76518" y="2011512"/>
            <a:ext cx="10779162" cy="3857582"/>
          </a:xfrm>
        </p:spPr>
        <p:txBody>
          <a:bodyPr/>
          <a:lstStyle/>
          <a:p>
            <a:pPr algn="ctr"/>
            <a:r>
              <a:rPr lang="he-IL" b="1" dirty="0" smtClean="0">
                <a:solidFill>
                  <a:srgbClr val="FF0000"/>
                </a:solidFill>
              </a:rPr>
              <a:t>:</a:t>
            </a:r>
            <a:endParaRPr lang="he-IL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he-IL" b="1" dirty="0"/>
              <a:t>מטרד למקומי - </a:t>
            </a:r>
            <a:r>
              <a:rPr lang="he-IL" sz="2400" b="1" dirty="0">
                <a:solidFill>
                  <a:schemeClr val="accent2"/>
                </a:solidFill>
              </a:rPr>
              <a:t>צפיפות</a:t>
            </a:r>
            <a:r>
              <a:rPr lang="he-IL" sz="2400" b="1" dirty="0"/>
              <a:t> </a:t>
            </a:r>
            <a:r>
              <a:rPr lang="he-IL" sz="2400" b="1" dirty="0">
                <a:solidFill>
                  <a:schemeClr val="accent2"/>
                </a:solidFill>
              </a:rPr>
              <a:t>ועליית מחירי דיור </a:t>
            </a:r>
            <a:r>
              <a:rPr lang="he-IL" b="1" dirty="0"/>
              <a:t>בשל </a:t>
            </a:r>
            <a:r>
              <a:rPr lang="en-US" b="1" dirty="0"/>
              <a:t>Airbnb</a:t>
            </a:r>
            <a:r>
              <a:rPr lang="he-IL" b="1" dirty="0"/>
              <a:t>.                   </a:t>
            </a:r>
            <a:r>
              <a:rPr lang="he-IL" b="1" dirty="0" smtClean="0"/>
              <a:t>                                </a:t>
            </a:r>
            <a:r>
              <a:rPr lang="he-IL" sz="1600" b="1" dirty="0" smtClean="0"/>
              <a:t>התמודדות</a:t>
            </a:r>
            <a:r>
              <a:rPr lang="he-IL" b="1" dirty="0"/>
              <a:t>: דרוש </a:t>
            </a:r>
            <a:r>
              <a:rPr lang="he-IL" b="1" dirty="0" smtClean="0"/>
              <a:t>גיוון. לא להסתמך רק על תיירות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he-IL" sz="2400" b="1" dirty="0">
                <a:solidFill>
                  <a:schemeClr val="accent2"/>
                </a:solidFill>
              </a:rPr>
              <a:t>תנודתיות בתיירות נכנסת. </a:t>
            </a:r>
            <a:r>
              <a:rPr lang="he-IL" b="1" dirty="0"/>
              <a:t>תפגע בעיר\מדינה שכלכלתן מבוססת תיירות.                                                                                             תיירות תבלם אם יש: מלחמה, שפל כלכלי, מגפה בסין שיוצרת פניקה.                                                                             </a:t>
            </a:r>
            <a:r>
              <a:rPr lang="he-IL" sz="1600" b="1" dirty="0"/>
              <a:t>התמודדות</a:t>
            </a:r>
            <a:r>
              <a:rPr lang="he-IL" b="1" dirty="0"/>
              <a:t>: גיוון. לא להסתמך רק על תיירות </a:t>
            </a:r>
          </a:p>
          <a:p>
            <a:pPr marL="342900" indent="-342900">
              <a:buAutoNum type="arabicPeriod"/>
            </a:pPr>
            <a:r>
              <a:rPr lang="he-IL" sz="2400" b="1" dirty="0">
                <a:solidFill>
                  <a:schemeClr val="accent2"/>
                </a:solidFill>
              </a:rPr>
              <a:t>אקולוגיה</a:t>
            </a:r>
            <a:r>
              <a:rPr lang="he-IL" b="1" dirty="0"/>
              <a:t>: תייר מייצר פסולת וזיהום (טסים ונוסעים במכוניות). בתי-מלון שהורסים חוף וטבע כמו פגיעה בשונית האלמוגים באילת ובאוסטרליה. </a:t>
            </a:r>
            <a:r>
              <a:rPr lang="he-IL" b="1" dirty="0" smtClean="0"/>
              <a:t>                                                                       </a:t>
            </a:r>
            <a:r>
              <a:rPr lang="he-IL" sz="1600" b="1" dirty="0" smtClean="0"/>
              <a:t>התמודדות</a:t>
            </a:r>
            <a:r>
              <a:rPr lang="he-IL" b="1" dirty="0" smtClean="0"/>
              <a:t> </a:t>
            </a:r>
            <a:r>
              <a:rPr lang="he-IL" b="1" dirty="0"/>
              <a:t>- </a:t>
            </a:r>
            <a:r>
              <a:rPr lang="he-IL" sz="2800" b="1" dirty="0">
                <a:solidFill>
                  <a:srgbClr val="00B050"/>
                </a:solidFill>
              </a:rPr>
              <a:t>תיירות בת קיימא</a:t>
            </a:r>
            <a:r>
              <a:rPr lang="he-IL" b="1" dirty="0"/>
              <a:t> ע"פ </a:t>
            </a:r>
            <a:r>
              <a:rPr lang="he-IL" b="1" u="sng" dirty="0"/>
              <a:t>כושר הנשיאה</a:t>
            </a:r>
            <a:r>
              <a:rPr lang="he-IL" b="1" dirty="0"/>
              <a:t> של האזור: בנייה </a:t>
            </a:r>
            <a:r>
              <a:rPr lang="he-IL" b="1" dirty="0">
                <a:solidFill>
                  <a:srgbClr val="00B050"/>
                </a:solidFill>
              </a:rPr>
              <a:t>ירוקה</a:t>
            </a:r>
            <a:r>
              <a:rPr lang="he-IL" b="1" dirty="0"/>
              <a:t>, מיסוי תיירות, חוק לאיסור בנייה בחוף, חוק </a:t>
            </a:r>
            <a:r>
              <a:rPr lang="he-IL" b="1" dirty="0">
                <a:solidFill>
                  <a:srgbClr val="00B050"/>
                </a:solidFill>
              </a:rPr>
              <a:t>שמורות טבע</a:t>
            </a:r>
            <a:r>
              <a:rPr lang="he-IL" b="1" dirty="0"/>
              <a:t>, </a:t>
            </a:r>
            <a:r>
              <a:rPr lang="he-IL" b="1" dirty="0">
                <a:solidFill>
                  <a:srgbClr val="00B050"/>
                </a:solidFill>
              </a:rPr>
              <a:t>אמנות בינ"ל</a:t>
            </a:r>
            <a:r>
              <a:rPr lang="he-IL" b="1" dirty="0"/>
              <a:t>, איסור על שפיכת שפכים לים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359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85" y="1737183"/>
            <a:ext cx="9801897" cy="34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2856"/>
      </p:ext>
    </p:extLst>
  </p:cSld>
  <p:clrMapOvr>
    <a:masterClrMapping/>
  </p:clrMapOvr>
</p:sld>
</file>

<file path=ppt/theme/theme1.xml><?xml version="1.0" encoding="utf-8"?>
<a:theme xmlns:a="http://schemas.openxmlformats.org/drawingml/2006/main" name="מצגות קמפוס">
  <a:themeElements>
    <a:clrScheme name="מבט לאחור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קמפוס" id="{E693CF45-7A1A-4041-A430-EC7555623299}" vid="{BB2ABCE7-DEDE-4117-B870-9DF266F2FE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קמפוס</Template>
  <TotalTime>67</TotalTime>
  <Words>788</Words>
  <Application>Microsoft Office PowerPoint</Application>
  <PresentationFormat>מסך רחב</PresentationFormat>
  <Paragraphs>125</Paragraphs>
  <Slides>60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מצגות קמפוס</vt:lpstr>
      <vt:lpstr>תיירות פנים וחוץ</vt:lpstr>
      <vt:lpstr>תיירות – תוכן עניינים</vt:lpstr>
      <vt:lpstr>מדוע יש גידול בכמות התיירים ?</vt:lpstr>
      <vt:lpstr>יעדי תיירות  </vt:lpstr>
      <vt:lpstr>יעדי תיירות פופולאריים </vt:lpstr>
      <vt:lpstr>בחירת יעד התיירות גם תלוי ב-4 גורמים:</vt:lpstr>
      <vt:lpstr>מצגת של PowerPoint‏</vt:lpstr>
      <vt:lpstr>בעיות תיירות + התמודדות</vt:lpstr>
      <vt:lpstr>מצגת של PowerPoint‏</vt:lpstr>
      <vt:lpstr>מצגת של PowerPoint‏</vt:lpstr>
      <vt:lpstr>מצגת של PowerPoint‏</vt:lpstr>
      <vt:lpstr>מצגת של PowerPoint‏</vt:lpstr>
      <vt:lpstr>תיירות ישראל </vt:lpstr>
      <vt:lpstr>יעדי תיירות בישראל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בעיות תיירות בישראל</vt:lpstr>
      <vt:lpstr>מצגת של PowerPoint‏</vt:lpstr>
      <vt:lpstr>יעדי תיירות במזה"ת</vt:lpstr>
      <vt:lpstr>מצגת של PowerPoint‏</vt:lpstr>
      <vt:lpstr>המגדל הגבוה בעולם בדובאי </vt:lpstr>
      <vt:lpstr>מצגת של PowerPoint‏</vt:lpstr>
      <vt:lpstr>מצגת של PowerPoint‏</vt:lpstr>
      <vt:lpstr>מצגת של PowerPoint‏</vt:lpstr>
      <vt:lpstr>מהפכת התיירות בטורקיה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אתר ארכיאולוגי בהרי האנדים, פרו</vt:lpstr>
      <vt:lpstr>מצגת של PowerPoint‏</vt:lpstr>
      <vt:lpstr>מצגת של PowerPoint‏</vt:lpstr>
      <vt:lpstr>מצגת של PowerPoint‏</vt:lpstr>
      <vt:lpstr>מצגת של PowerPoint‏</vt:lpstr>
      <vt:lpstr>אירופה</vt:lpstr>
      <vt:lpstr>מצגת של PowerPoint‏</vt:lpstr>
      <vt:lpstr>מצגת של PowerPoint‏</vt:lpstr>
      <vt:lpstr>עלייה לרגל לוותיקן, רומא, איטליה </vt:lpstr>
      <vt:lpstr>מצגת של PowerPoint‏</vt:lpstr>
      <vt:lpstr>ברצלונה</vt:lpstr>
      <vt:lpstr>מצגת של PowerPoint‏</vt:lpstr>
      <vt:lpstr>מוסקבה</vt:lpstr>
      <vt:lpstr>פיורד (קרחון שנמס ויצר לשון ים) בנורבגיה, סקנדינביה </vt:lpstr>
      <vt:lpstr>מצגת של PowerPoint‏</vt:lpstr>
      <vt:lpstr>הלונג ביי, וייטנאם </vt:lpstr>
      <vt:lpstr>מקדשים בודהיסטים עתיקים, מאיינמר (בורמה) </vt:lpstr>
      <vt:lpstr>הודו</vt:lpstr>
      <vt:lpstr>שדות אורז, אינדונזיה</vt:lpstr>
      <vt:lpstr>מצגת של PowerPoint‏</vt:lpstr>
      <vt:lpstr>בייג'ינג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Samokovlija</dc:creator>
  <cp:lastModifiedBy>‏‏משתמש Windows</cp:lastModifiedBy>
  <cp:revision>18</cp:revision>
  <dcterms:created xsi:type="dcterms:W3CDTF">2020-05-21T11:17:02Z</dcterms:created>
  <dcterms:modified xsi:type="dcterms:W3CDTF">2020-07-16T18:05:02Z</dcterms:modified>
</cp:coreProperties>
</file>