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75" r:id="rId8"/>
    <p:sldId id="285" r:id="rId9"/>
    <p:sldId id="283" r:id="rId10"/>
    <p:sldId id="284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474646"/>
    <a:srgbClr val="5F3C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s://lh5.googleusercontent.com/v_Q8Cb69u88fNOYZxkapgbSAkf-MhL-fIH4_YMO2EVb8eUBwXsSYICdlgvYUSELEXY5FPKi8lk553FqcjCHcHXRbElu-zSWEOFQ_cjb9PjCUDozC3COOZQX_aPUgSSYHzMsDvNHyP4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1"/>
            <a:ext cx="12192000" cy="591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מלבן 12"/>
          <p:cNvSpPr/>
          <p:nvPr/>
        </p:nvSpPr>
        <p:spPr>
          <a:xfrm>
            <a:off x="0" y="1955260"/>
            <a:ext cx="12192000" cy="328794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001794"/>
            <a:ext cx="10058400" cy="2323317"/>
          </a:xfrm>
          <a:noFill/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000" spc="-50" baseline="0"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787588"/>
          </a:xfrm>
          <a:noFill/>
        </p:spPr>
        <p:txBody>
          <a:bodyPr lIns="91440" rIns="91440">
            <a:normAutofit/>
          </a:bodyPr>
          <a:lstStyle>
            <a:lvl1pPr marL="0" indent="0" algn="ctr">
              <a:buNone/>
              <a:defRPr sz="2400" b="1" cap="all" spc="200" baseline="0">
                <a:solidFill>
                  <a:srgbClr val="5D3DA0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857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5CC667-A837-3347-8C35-D98B2F14041B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42046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58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39FE795-2132-7B41-921F-570C1C1B5DB5}"/>
              </a:ext>
            </a:extLst>
          </p:cNvPr>
          <p:cNvGrpSpPr/>
          <p:nvPr userDrawn="1"/>
        </p:nvGrpSpPr>
        <p:grpSpPr>
          <a:xfrm>
            <a:off x="0" y="0"/>
            <a:ext cx="12281647" cy="6894512"/>
            <a:chOff x="0" y="0"/>
            <a:chExt cx="12281647" cy="689451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43429AB-4A57-9F48-A874-D440BF60FD7D}"/>
                </a:ext>
              </a:extLst>
            </p:cNvPr>
            <p:cNvSpPr/>
            <p:nvPr userDrawn="1"/>
          </p:nvSpPr>
          <p:spPr>
            <a:xfrm>
              <a:off x="0" y="457199"/>
              <a:ext cx="12192000" cy="6110941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860EF8C-4B2D-724D-953A-00DAED53ED6A}"/>
                </a:ext>
              </a:extLst>
            </p:cNvPr>
            <p:cNvSpPr/>
            <p:nvPr userDrawn="1"/>
          </p:nvSpPr>
          <p:spPr>
            <a:xfrm>
              <a:off x="0" y="6380536"/>
              <a:ext cx="12199777" cy="513976"/>
            </a:xfrm>
            <a:prstGeom prst="rect">
              <a:avLst/>
            </a:prstGeom>
            <a:solidFill>
              <a:srgbClr val="4746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101346D-99E3-EB44-B85B-EC0869E40AAF}"/>
                </a:ext>
              </a:extLst>
            </p:cNvPr>
            <p:cNvSpPr/>
            <p:nvPr userDrawn="1"/>
          </p:nvSpPr>
          <p:spPr>
            <a:xfrm>
              <a:off x="0" y="0"/>
              <a:ext cx="12199777" cy="926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07765FD-0D23-D645-B5E2-3BFD3BEC9DF9}"/>
                </a:ext>
              </a:extLst>
            </p:cNvPr>
            <p:cNvSpPr/>
            <p:nvPr userDrawn="1"/>
          </p:nvSpPr>
          <p:spPr>
            <a:xfrm>
              <a:off x="0" y="926353"/>
              <a:ext cx="12199777" cy="86658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F426ECE2-3A8E-274C-B0E5-D7950AEDBC6E}"/>
                </a:ext>
              </a:extLst>
            </p:cNvPr>
            <p:cNvSpPr/>
            <p:nvPr userDrawn="1"/>
          </p:nvSpPr>
          <p:spPr>
            <a:xfrm rot="10800000">
              <a:off x="9305364" y="1754094"/>
              <a:ext cx="274918" cy="197224"/>
            </a:xfrm>
            <a:prstGeom prst="triangle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679E0D2-2BC4-2147-8722-3731E59DE1CD}"/>
                </a:ext>
              </a:extLst>
            </p:cNvPr>
            <p:cNvSpPr/>
            <p:nvPr userDrawn="1"/>
          </p:nvSpPr>
          <p:spPr>
            <a:xfrm>
              <a:off x="0" y="6329082"/>
              <a:ext cx="12281647" cy="71718"/>
            </a:xfrm>
            <a:prstGeom prst="rect">
              <a:avLst/>
            </a:prstGeom>
            <a:solidFill>
              <a:srgbClr val="5F3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en-I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20476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924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 algn="ctr"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rgbClr val="D10B7C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76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2DBEB5-55E3-F64A-9E65-359286118FBD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971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rgbClr val="48474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D10B7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6E4710-745C-0E42-87B6-411897835EB5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84898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7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21990F-F072-3D4A-9841-B2F65AC50CAF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555079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2" name="מלבן 11"/>
          <p:cNvSpPr/>
          <p:nvPr/>
        </p:nvSpPr>
        <p:spPr>
          <a:xfrm>
            <a:off x="0" y="930877"/>
            <a:ext cx="12192000" cy="540344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65DB87-B6EF-1E43-AF1A-16D17E3E7471}"/>
              </a:ext>
            </a:extLst>
          </p:cNvPr>
          <p:cNvSpPr/>
          <p:nvPr userDrawn="1"/>
        </p:nvSpPr>
        <p:spPr>
          <a:xfrm>
            <a:off x="0" y="0"/>
            <a:ext cx="12199777" cy="9263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417529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0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rgbClr val="F0F0F0"/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מלבן 14"/>
          <p:cNvSpPr/>
          <p:nvPr/>
        </p:nvSpPr>
        <p:spPr>
          <a:xfrm>
            <a:off x="0" y="1796345"/>
            <a:ext cx="12192000" cy="453797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934304"/>
            <a:ext cx="12188840" cy="862041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4746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11512"/>
            <a:ext cx="10058400" cy="38575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CC4195E-7B21-4793-9E6D-7DD1FAD7041C}" type="datetimeFigureOut">
              <a:rPr lang="en-US" smtClean="0"/>
              <a:t>7/15/2020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5F826-DB97-4715-A8E5-FBA13A8A72EC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3" descr="https://lh5.googleusercontent.com/i1SuYjwTpbA9VgTqX-4q-futLsmi3g_BRPbN0Iunjh1NlVZex-wshrMGe6t-tBElKYpmMeHgPHojAVaK_7Aae-kdJOv4rOBu2YmdnuZaOy-6L4Ava671qiVbCsLoMVmw6W70YtldTq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157162"/>
            <a:ext cx="123825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0185" y="157162"/>
            <a:ext cx="2933700" cy="561975"/>
          </a:xfrm>
          <a:prstGeom prst="rect">
            <a:avLst/>
          </a:prstGeom>
        </p:spPr>
      </p:pic>
      <p:sp>
        <p:nvSpPr>
          <p:cNvPr id="14" name="משולש שווה שוקיים 13"/>
          <p:cNvSpPr/>
          <p:nvPr/>
        </p:nvSpPr>
        <p:spPr>
          <a:xfrm rot="10800000">
            <a:off x="9280186" y="1737360"/>
            <a:ext cx="330741" cy="188427"/>
          </a:xfrm>
          <a:prstGeom prst="triangle">
            <a:avLst/>
          </a:prstGeom>
          <a:solidFill>
            <a:srgbClr val="5D3D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985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bg1"/>
          </a:solidFill>
          <a:latin typeface="+mj-lt"/>
          <a:ea typeface="+mj-ea"/>
          <a:cs typeface="+mn-cs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Tx/>
        <a:buNone/>
        <a:defRPr sz="2000" kern="1200">
          <a:solidFill>
            <a:srgbClr val="474646"/>
          </a:solidFill>
          <a:latin typeface="+mn-lt"/>
          <a:ea typeface="+mn-ea"/>
          <a:cs typeface="+mn-cs"/>
        </a:defRPr>
      </a:lvl1pPr>
      <a:lvl2pPr marL="20116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800" kern="1200">
          <a:solidFill>
            <a:srgbClr val="474646"/>
          </a:solidFill>
          <a:latin typeface="+mn-lt"/>
          <a:ea typeface="+mn-ea"/>
          <a:cs typeface="+mn-cs"/>
        </a:defRPr>
      </a:lvl2pPr>
      <a:lvl3pPr marL="38404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3pPr>
      <a:lvl4pPr marL="56692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4pPr>
      <a:lvl5pPr marL="749808" indent="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Tx/>
        <a:buNone/>
        <a:defRPr sz="1400" kern="1200">
          <a:solidFill>
            <a:srgbClr val="474646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2697" y="2001794"/>
            <a:ext cx="11155680" cy="2323317"/>
          </a:xfrm>
        </p:spPr>
        <p:txBody>
          <a:bodyPr>
            <a:noAutofit/>
          </a:bodyPr>
          <a:lstStyle/>
          <a:p>
            <a:r>
              <a:rPr lang="he-IL" sz="13800" b="1" dirty="0" smtClean="0"/>
              <a:t>קווי רוחב ואורך</a:t>
            </a:r>
            <a:endParaRPr lang="en-US" sz="13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7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196834" y="115973"/>
            <a:ext cx="11913325" cy="1569135"/>
          </a:xfrm>
        </p:spPr>
        <p:txBody>
          <a:bodyPr>
            <a:normAutofit/>
          </a:bodyPr>
          <a:lstStyle/>
          <a:p>
            <a:r>
              <a:rPr lang="he-IL" sz="4000" dirty="0" smtClean="0"/>
              <a:t>קווי אורך של אוסטרליה הם 153-115 בחצי כדור ארץ מזרחי</a:t>
            </a:r>
            <a:endParaRPr lang="he-IL" sz="4000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663" y="2090057"/>
            <a:ext cx="6350332" cy="3806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77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1521" y="437804"/>
            <a:ext cx="10633166" cy="55707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000" dirty="0" smtClean="0"/>
              <a:t>                                   סיכום</a:t>
            </a:r>
            <a:endParaRPr lang="he-IL" sz="4000" dirty="0" smtClean="0"/>
          </a:p>
          <a:p>
            <a:pPr algn="r"/>
            <a:endParaRPr lang="he-IL" sz="4000" dirty="0" smtClean="0"/>
          </a:p>
          <a:p>
            <a:pPr algn="r"/>
            <a:r>
              <a:rPr lang="he-IL" sz="4000" dirty="0" smtClean="0"/>
              <a:t>התלמיד </a:t>
            </a:r>
            <a:r>
              <a:rPr lang="he-IL" sz="4000" dirty="0" smtClean="0"/>
              <a:t>צריך לדעת... </a:t>
            </a:r>
          </a:p>
          <a:p>
            <a:pPr algn="r"/>
            <a:endParaRPr lang="he-IL" sz="3600" dirty="0" smtClean="0"/>
          </a:p>
          <a:p>
            <a:pPr algn="r"/>
            <a:r>
              <a:rPr lang="he-IL" sz="4000" dirty="0" smtClean="0"/>
              <a:t>1. לציין מספרים של </a:t>
            </a:r>
            <a:r>
              <a:rPr lang="he-IL" sz="4000" dirty="0" smtClean="0">
                <a:solidFill>
                  <a:srgbClr val="FF0000"/>
                </a:solidFill>
              </a:rPr>
              <a:t>קווי רוחב                               </a:t>
            </a:r>
            <a:r>
              <a:rPr lang="he-IL" sz="4000" dirty="0" smtClean="0"/>
              <a:t>ולציין האם מדובר על חצי כדור ארץ </a:t>
            </a:r>
            <a:r>
              <a:rPr lang="he-IL" sz="4000" dirty="0" smtClean="0">
                <a:solidFill>
                  <a:srgbClr val="FF0000"/>
                </a:solidFill>
              </a:rPr>
              <a:t>צפוני</a:t>
            </a:r>
            <a:r>
              <a:rPr lang="he-IL" sz="4000" dirty="0" smtClean="0"/>
              <a:t> או </a:t>
            </a:r>
            <a:r>
              <a:rPr lang="he-IL" sz="4000" dirty="0" smtClean="0">
                <a:solidFill>
                  <a:srgbClr val="FF0000"/>
                </a:solidFill>
              </a:rPr>
              <a:t>דרומי</a:t>
            </a:r>
          </a:p>
          <a:p>
            <a:pPr algn="r"/>
            <a:endParaRPr lang="he-IL" sz="4000" dirty="0" smtClean="0">
              <a:solidFill>
                <a:srgbClr val="FF0000"/>
              </a:solidFill>
            </a:endParaRPr>
          </a:p>
          <a:p>
            <a:pPr algn="r"/>
            <a:r>
              <a:rPr lang="he-IL" sz="4000" dirty="0" smtClean="0"/>
              <a:t>2. לציין מספרים של </a:t>
            </a:r>
            <a:r>
              <a:rPr lang="he-IL" sz="4000" dirty="0" smtClean="0">
                <a:solidFill>
                  <a:srgbClr val="FF0000"/>
                </a:solidFill>
              </a:rPr>
              <a:t>קווי אורך                              </a:t>
            </a:r>
            <a:r>
              <a:rPr lang="he-IL" sz="4000" dirty="0" smtClean="0"/>
              <a:t>ולציין אם מדובר על חצי כדור ארץ </a:t>
            </a:r>
            <a:r>
              <a:rPr lang="he-IL" sz="4000" dirty="0" smtClean="0">
                <a:solidFill>
                  <a:srgbClr val="FF0000"/>
                </a:solidFill>
              </a:rPr>
              <a:t>מזרחי</a:t>
            </a:r>
            <a:r>
              <a:rPr lang="he-IL" sz="4000" dirty="0" smtClean="0"/>
              <a:t> או </a:t>
            </a:r>
            <a:r>
              <a:rPr lang="he-IL" sz="4000" dirty="0" smtClean="0">
                <a:solidFill>
                  <a:srgbClr val="FF0000"/>
                </a:solidFill>
              </a:rPr>
              <a:t>מערבי</a:t>
            </a:r>
            <a:endParaRPr lang="he-IL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564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451" y="2147055"/>
            <a:ext cx="6114286" cy="3685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918" y="2712639"/>
            <a:ext cx="529552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200" b="1" dirty="0" smtClean="0"/>
              <a:t>הקווים ה</a:t>
            </a:r>
            <a:r>
              <a:rPr lang="he-IL" sz="3200" b="1" dirty="0" smtClean="0">
                <a:solidFill>
                  <a:srgbClr val="FF0000"/>
                </a:solidFill>
              </a:rPr>
              <a:t>אדומים</a:t>
            </a:r>
            <a:r>
              <a:rPr lang="he-IL" sz="3200" b="1" dirty="0" smtClean="0"/>
              <a:t> הם קווי רוחב.  קו </a:t>
            </a:r>
            <a:r>
              <a:rPr lang="he-IL" sz="3200" b="1" dirty="0" smtClean="0"/>
              <a:t>רוחב </a:t>
            </a:r>
            <a:r>
              <a:rPr lang="he-IL" sz="3200" b="1" dirty="0" smtClean="0"/>
              <a:t>אפס </a:t>
            </a:r>
            <a:r>
              <a:rPr lang="he-IL" sz="3200" b="1" dirty="0" smtClean="0"/>
              <a:t>מכונה </a:t>
            </a:r>
            <a:r>
              <a:rPr lang="he-IL" sz="3200" b="1" u="sng" dirty="0" smtClean="0"/>
              <a:t>קו </a:t>
            </a:r>
            <a:r>
              <a:rPr lang="he-IL" sz="3200" b="1" u="sng" dirty="0" smtClean="0"/>
              <a:t>המשווה</a:t>
            </a:r>
            <a:endParaRPr lang="he-IL" sz="3200" b="1" dirty="0" smtClean="0"/>
          </a:p>
          <a:p>
            <a:pPr algn="r"/>
            <a:r>
              <a:rPr lang="he-IL" sz="3200" b="1" dirty="0" smtClean="0"/>
              <a:t> </a:t>
            </a:r>
          </a:p>
          <a:p>
            <a:pPr algn="r"/>
            <a:r>
              <a:rPr lang="he-IL" sz="3200" b="1" dirty="0" smtClean="0">
                <a:solidFill>
                  <a:srgbClr val="7030A0"/>
                </a:solidFill>
              </a:rPr>
              <a:t>הקווים הסגולים </a:t>
            </a:r>
            <a:r>
              <a:rPr lang="he-IL" sz="3200" b="1" dirty="0" smtClean="0"/>
              <a:t>הם קווי אורך. קו אורך אפס </a:t>
            </a:r>
            <a:r>
              <a:rPr lang="he-IL" sz="3200" b="1" dirty="0" smtClean="0"/>
              <a:t>מכונה </a:t>
            </a:r>
            <a:r>
              <a:rPr lang="he-IL" sz="3200" b="1" u="sng" dirty="0" smtClean="0"/>
              <a:t>קו גריניץ</a:t>
            </a:r>
            <a:endParaRPr lang="he-IL" sz="3200" b="1" u="sng" dirty="0"/>
          </a:p>
        </p:txBody>
      </p:sp>
    </p:spTree>
    <p:extLst>
      <p:ext uri="{BB962C8B-B14F-4D97-AF65-F5344CB8AC3E}">
        <p14:creationId xmlns:p14="http://schemas.microsoft.com/office/powerpoint/2010/main" val="235435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קווי רוחב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256" y="1835342"/>
            <a:ext cx="7707481" cy="38931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8927" y="4333967"/>
            <a:ext cx="739832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rgbClr val="FF0000"/>
                </a:solidFill>
              </a:rPr>
              <a:t>חצי כדור הארץ הדרומי</a:t>
            </a:r>
            <a:endParaRPr lang="he-IL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8927" y="3135590"/>
            <a:ext cx="677487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b="1" dirty="0" smtClean="0">
                <a:solidFill>
                  <a:srgbClr val="FF0000"/>
                </a:solidFill>
              </a:rPr>
              <a:t>חצי כדור הארץ הצפוני</a:t>
            </a:r>
            <a:endParaRPr lang="he-IL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2697" y="2866178"/>
            <a:ext cx="2599509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קווי רוחב מעל\מצפון לקו המשווה נמצאים בחצי כדור הארץ הצפוני</a:t>
            </a:r>
            <a:endParaRPr lang="en-US" dirty="0" smtClean="0"/>
          </a:p>
          <a:p>
            <a:pPr algn="r"/>
            <a:endParaRPr lang="en-US" dirty="0"/>
          </a:p>
          <a:p>
            <a:pPr algn="r"/>
            <a:endParaRPr lang="he-IL" dirty="0" smtClean="0"/>
          </a:p>
          <a:p>
            <a:pPr algn="r"/>
            <a:r>
              <a:rPr lang="he-IL" dirty="0"/>
              <a:t>קווי רוחב </a:t>
            </a:r>
            <a:r>
              <a:rPr lang="he-IL" dirty="0" smtClean="0"/>
              <a:t>מתחת\מדרום </a:t>
            </a:r>
            <a:r>
              <a:rPr lang="he-IL" dirty="0"/>
              <a:t>לקו המשווה נמצאים בחצי כדור הארץ </a:t>
            </a:r>
            <a:r>
              <a:rPr lang="he-IL" dirty="0" smtClean="0"/>
              <a:t>הדרומי</a:t>
            </a:r>
            <a:endParaRPr lang="he-IL" dirty="0"/>
          </a:p>
          <a:p>
            <a:pPr algn="r"/>
            <a:endParaRPr lang="he-IL" dirty="0"/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249755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836" y="849085"/>
            <a:ext cx="8568443" cy="54206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6630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732" y="4160457"/>
            <a:ext cx="4267200" cy="20260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2631" y="1891329"/>
            <a:ext cx="1924050" cy="2190750"/>
          </a:xfrm>
          <a:prstGeom prst="rect">
            <a:avLst/>
          </a:prstGeom>
        </p:spPr>
      </p:pic>
      <p:pic>
        <p:nvPicPr>
          <p:cNvPr id="6" name="תמונה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0738" y="2177160"/>
            <a:ext cx="3939453" cy="357950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0" y="2435295"/>
            <a:ext cx="3559968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dirty="0" smtClean="0"/>
              <a:t>דוגמאות:</a:t>
            </a:r>
          </a:p>
          <a:p>
            <a:pPr algn="r"/>
            <a:r>
              <a:rPr lang="he-IL" dirty="0" smtClean="0"/>
              <a:t>1. העיר </a:t>
            </a:r>
            <a:r>
              <a:rPr lang="he-IL" dirty="0" smtClean="0"/>
              <a:t>ונקובר נמצאת בקו רוחב 45 </a:t>
            </a:r>
          </a:p>
          <a:p>
            <a:pPr algn="r"/>
            <a:endParaRPr lang="he-IL" dirty="0" smtClean="0"/>
          </a:p>
          <a:p>
            <a:pPr algn="r"/>
            <a:r>
              <a:rPr lang="he-IL" dirty="0" smtClean="0"/>
              <a:t>2.</a:t>
            </a:r>
            <a:r>
              <a:rPr lang="he-IL" dirty="0" smtClean="0"/>
              <a:t> </a:t>
            </a:r>
            <a:r>
              <a:rPr lang="he-IL" dirty="0" smtClean="0"/>
              <a:t>ארה"ב (לא כולל אלסקה) </a:t>
            </a:r>
            <a:r>
              <a:rPr lang="he-IL" dirty="0" smtClean="0"/>
              <a:t>נמצאת </a:t>
            </a:r>
            <a:r>
              <a:rPr lang="he-IL" dirty="0" smtClean="0"/>
              <a:t>בקווי הרוחב 45-23 בחצי כדור הארץ הצפוני</a:t>
            </a:r>
          </a:p>
          <a:p>
            <a:pPr algn="r"/>
            <a:endParaRPr lang="he-IL" dirty="0" smtClean="0"/>
          </a:p>
          <a:p>
            <a:pPr algn="r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406103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282" y="2038284"/>
            <a:ext cx="7731233" cy="39051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-408511" y="3553575"/>
            <a:ext cx="439268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400" b="1" dirty="0" smtClean="0"/>
              <a:t>שימי </a:t>
            </a:r>
            <a:r>
              <a:rPr lang="he-IL" sz="2400" b="1" dirty="0" smtClean="0"/>
              <a:t>לב: </a:t>
            </a:r>
            <a:endParaRPr lang="he-IL" sz="2400" b="1" dirty="0" smtClean="0"/>
          </a:p>
          <a:p>
            <a:pPr algn="r"/>
            <a:r>
              <a:rPr lang="he-IL" sz="2400" b="1" dirty="0" smtClean="0"/>
              <a:t>חלק </a:t>
            </a:r>
            <a:r>
              <a:rPr lang="he-IL" sz="2400" b="1" dirty="0" smtClean="0"/>
              <a:t>מברזיל נמצא מעל </a:t>
            </a:r>
            <a:endParaRPr lang="he-IL" sz="2400" b="1" dirty="0" smtClean="0"/>
          </a:p>
          <a:p>
            <a:pPr algn="r"/>
            <a:r>
              <a:rPr lang="he-IL" sz="2400" b="1" dirty="0" smtClean="0"/>
              <a:t>קו </a:t>
            </a:r>
            <a:r>
              <a:rPr lang="he-IL" sz="2400" b="1" dirty="0" smtClean="0"/>
              <a:t>המשווה ואילו רוב שטחה </a:t>
            </a:r>
            <a:endParaRPr lang="he-IL" sz="2400" b="1" dirty="0" smtClean="0"/>
          </a:p>
          <a:p>
            <a:pPr algn="r"/>
            <a:r>
              <a:rPr lang="he-IL" sz="2400" b="1" dirty="0" smtClean="0"/>
              <a:t>נמצא </a:t>
            </a:r>
            <a:r>
              <a:rPr lang="he-IL" sz="2400" b="1" dirty="0" smtClean="0"/>
              <a:t>דווקא מתחת </a:t>
            </a:r>
            <a:r>
              <a:rPr lang="he-IL" sz="2400" b="1" dirty="0" smtClean="0"/>
              <a:t>לקו</a:t>
            </a:r>
            <a:endParaRPr lang="he-IL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95452" y="979714"/>
            <a:ext cx="7458891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400" b="1" dirty="0" smtClean="0">
                <a:solidFill>
                  <a:schemeClr val="bg1"/>
                </a:solidFill>
              </a:rPr>
              <a:t>מהם קווי הרוחב של ברזיל ?</a:t>
            </a:r>
            <a:endParaRPr lang="he-I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026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4320" y="259665"/>
            <a:ext cx="10058400" cy="1450757"/>
          </a:xfrm>
        </p:spPr>
        <p:txBody>
          <a:bodyPr/>
          <a:lstStyle/>
          <a:p>
            <a:r>
              <a:rPr lang="he-IL" b="1" dirty="0" smtClean="0"/>
              <a:t>מהם קווי הרוחב של אוסטרליה ?</a:t>
            </a:r>
            <a:endParaRPr lang="en-US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09" y="1868172"/>
            <a:ext cx="8647931" cy="43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07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4320" y="259665"/>
            <a:ext cx="10058400" cy="1450757"/>
          </a:xfrm>
        </p:spPr>
        <p:txBody>
          <a:bodyPr/>
          <a:lstStyle/>
          <a:p>
            <a:r>
              <a:rPr lang="he-IL" b="1" dirty="0" smtClean="0"/>
              <a:t>מהם קווי הרוחב של אוסטרליה ?</a:t>
            </a:r>
            <a:endParaRPr lang="en-US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909" y="1868172"/>
            <a:ext cx="8647931" cy="436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99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287383" y="246602"/>
            <a:ext cx="10058400" cy="1450757"/>
          </a:xfrm>
        </p:spPr>
        <p:txBody>
          <a:bodyPr/>
          <a:lstStyle/>
          <a:p>
            <a:r>
              <a:rPr lang="he-IL" b="1" dirty="0" smtClean="0"/>
              <a:t>מהם קווי האורך של אוסטרליה ?</a:t>
            </a:r>
            <a:endParaRPr lang="he-IL" b="1" dirty="0"/>
          </a:p>
        </p:txBody>
      </p:sp>
      <p:pic>
        <p:nvPicPr>
          <p:cNvPr id="4" name="תמונה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68" y="1907177"/>
            <a:ext cx="6951223" cy="43815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6433234"/>
            <a:ext cx="27562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chemeClr val="bg1"/>
                </a:solidFill>
              </a:rPr>
              <a:t>תשובה בעמוד הבא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38229"/>
      </p:ext>
    </p:extLst>
  </p:cSld>
  <p:clrMapOvr>
    <a:masterClrMapping/>
  </p:clrMapOvr>
</p:sld>
</file>

<file path=ppt/theme/theme1.xml><?xml version="1.0" encoding="utf-8"?>
<a:theme xmlns:a="http://schemas.openxmlformats.org/drawingml/2006/main" name="מצגות קמפוס">
  <a:themeElements>
    <a:clrScheme name="מבט לאחור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מבט לאחור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מבט לאחור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מצגות קמפוס" id="{E693CF45-7A1A-4041-A430-EC7555623299}" vid="{BB2ABCE7-DEDE-4117-B870-9DF266F2FE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מצגות קמפוס</Template>
  <TotalTime>34</TotalTime>
  <Words>177</Words>
  <Application>Microsoft Office PowerPoint</Application>
  <PresentationFormat>מסך רחב</PresentationFormat>
  <Paragraphs>32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מצגות קמפוס</vt:lpstr>
      <vt:lpstr>קווי רוחב ואורך</vt:lpstr>
      <vt:lpstr>מצגת של PowerPoint‏</vt:lpstr>
      <vt:lpstr>קווי רוחב</vt:lpstr>
      <vt:lpstr>מצגת של PowerPoint‏</vt:lpstr>
      <vt:lpstr>מצגת של PowerPoint‏</vt:lpstr>
      <vt:lpstr>מצגת של PowerPoint‏</vt:lpstr>
      <vt:lpstr>מהם קווי הרוחב של אוסטרליה ?</vt:lpstr>
      <vt:lpstr>מהם קווי הרוחב של אוסטרליה ?</vt:lpstr>
      <vt:lpstr>מהם קווי האורך של אוסטרליה ?</vt:lpstr>
      <vt:lpstr>קווי אורך של אוסטרליה הם 153-115 בחצי כדור ארץ מזרחי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Samokovlija</dc:creator>
  <cp:lastModifiedBy>‏‏משתמש Windows</cp:lastModifiedBy>
  <cp:revision>8</cp:revision>
  <dcterms:created xsi:type="dcterms:W3CDTF">2020-05-21T11:17:02Z</dcterms:created>
  <dcterms:modified xsi:type="dcterms:W3CDTF">2020-07-15T11:20:58Z</dcterms:modified>
</cp:coreProperties>
</file>