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75" r:id="rId9"/>
    <p:sldId id="276" r:id="rId10"/>
    <p:sldId id="274" r:id="rId11"/>
    <p:sldId id="263" r:id="rId12"/>
    <p:sldId id="264" r:id="rId13"/>
    <p:sldId id="265" r:id="rId14"/>
    <p:sldId id="277" r:id="rId15"/>
    <p:sldId id="267" r:id="rId16"/>
    <p:sldId id="266" r:id="rId17"/>
    <p:sldId id="268" r:id="rId18"/>
    <p:sldId id="269"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82959" autoAdjust="0"/>
  </p:normalViewPr>
  <p:slideViewPr>
    <p:cSldViewPr snapToGrid="0">
      <p:cViewPr varScale="1">
        <p:scale>
          <a:sx n="106" d="100"/>
          <a:sy n="106" d="100"/>
        </p:scale>
        <p:origin x="-1680" y="-96"/>
      </p:cViewPr>
      <p:guideLst>
        <p:guide orient="horz" pos="583"/>
        <p:guide pos="5515"/>
        <p:guide pos="2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0A0DE46-54F4-4A69-BBDE-09762868D85C}" type="datetimeFigureOut">
              <a:rPr lang="he-IL" smtClean="0"/>
              <a:t>ט'/אלול/תשע"ו</a:t>
            </a:fld>
            <a:endParaRPr lang="he-I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8B048BA-E984-4875-A2F8-C9FFA58B7A54}" type="slidenum">
              <a:rPr lang="he-IL" smtClean="0"/>
              <a:t>‹#›</a:t>
            </a:fld>
            <a:endParaRPr lang="he-IL"/>
          </a:p>
        </p:txBody>
      </p:sp>
    </p:spTree>
    <p:extLst>
      <p:ext uri="{BB962C8B-B14F-4D97-AF65-F5344CB8AC3E}">
        <p14:creationId xmlns:p14="http://schemas.microsoft.com/office/powerpoint/2010/main" val="40815498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D8B048BA-E984-4875-A2F8-C9FFA58B7A54}" type="slidenum">
              <a:rPr lang="he-IL" smtClean="0"/>
              <a:t>2</a:t>
            </a:fld>
            <a:endParaRPr lang="he-IL"/>
          </a:p>
        </p:txBody>
      </p:sp>
    </p:spTree>
    <p:extLst>
      <p:ext uri="{BB962C8B-B14F-4D97-AF65-F5344CB8AC3E}">
        <p14:creationId xmlns:p14="http://schemas.microsoft.com/office/powerpoint/2010/main" val="306224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D8B048BA-E984-4875-A2F8-C9FFA58B7A54}" type="slidenum">
              <a:rPr lang="he-IL" smtClean="0"/>
              <a:t>4</a:t>
            </a:fld>
            <a:endParaRPr lang="he-IL"/>
          </a:p>
        </p:txBody>
      </p:sp>
    </p:spTree>
    <p:extLst>
      <p:ext uri="{BB962C8B-B14F-4D97-AF65-F5344CB8AC3E}">
        <p14:creationId xmlns:p14="http://schemas.microsoft.com/office/powerpoint/2010/main" val="3166229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תמונה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7" y="0"/>
            <a:ext cx="9199136" cy="6858000"/>
          </a:xfrm>
          <a:prstGeom prst="rect">
            <a:avLst/>
          </a:prstGeom>
        </p:spPr>
      </p:pic>
      <p:sp>
        <p:nvSpPr>
          <p:cNvPr id="2" name="Title 1"/>
          <p:cNvSpPr>
            <a:spLocks noGrp="1"/>
          </p:cNvSpPr>
          <p:nvPr>
            <p:ph type="ctrTitle"/>
          </p:nvPr>
        </p:nvSpPr>
        <p:spPr>
          <a:xfrm>
            <a:off x="1143000" y="1960880"/>
            <a:ext cx="6858000" cy="2387600"/>
          </a:xfrm>
          <a:prstGeom prst="rect">
            <a:avLst/>
          </a:prstGeom>
        </p:spPr>
        <p:txBody>
          <a:bodyPr anchor="b"/>
          <a:lstStyle>
            <a:lvl1pPr algn="ctr">
              <a:defRPr sz="6000"/>
            </a:lvl1pPr>
          </a:lstStyle>
          <a:p>
            <a:r>
              <a:rPr lang="en-US" dirty="0" smtClean="0"/>
              <a:t>Click to edit Master title style</a:t>
            </a:r>
            <a:endParaRPr lang="he-IL" dirty="0"/>
          </a:p>
        </p:txBody>
      </p:sp>
      <p:sp>
        <p:nvSpPr>
          <p:cNvPr id="4" name="Date Placeholder 3"/>
          <p:cNvSpPr>
            <a:spLocks noGrp="1"/>
          </p:cNvSpPr>
          <p:nvPr>
            <p:ph type="dt" sz="half" idx="10"/>
          </p:nvPr>
        </p:nvSpPr>
        <p:spPr>
          <a:xfrm>
            <a:off x="6457950" y="6356351"/>
            <a:ext cx="2057400" cy="365125"/>
          </a:xfrm>
          <a:prstGeom prst="rect">
            <a:avLst/>
          </a:prstGeom>
        </p:spPr>
        <p:txBody>
          <a:bodyPr/>
          <a:lstStyle/>
          <a:p>
            <a:fld id="{D1A778C4-6724-4417-ADA4-207A1F3EACE1}" type="datetimeFigureOut">
              <a:rPr lang="he-IL" smtClean="0"/>
              <a:t>ט'/אלול/תשע"ו</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28650" y="6356351"/>
            <a:ext cx="2057400" cy="365125"/>
          </a:xfrm>
          <a:prstGeom prst="rect">
            <a:avLst/>
          </a:prstGeom>
        </p:spPr>
        <p:txBody>
          <a:bodyPr/>
          <a:lstStyle/>
          <a:p>
            <a:fld id="{8975311E-3640-46C7-8E57-3564064059AD}" type="slidenum">
              <a:rPr lang="he-IL" smtClean="0"/>
              <a:t>‹#›</a:t>
            </a:fld>
            <a:endParaRPr lang="he-IL"/>
          </a:p>
        </p:txBody>
      </p:sp>
      <p:pic>
        <p:nvPicPr>
          <p:cNvPr id="14" name="Picture 2" descr="K:\מדעי המוח\Logo\Brain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6375" y="4749800"/>
            <a:ext cx="2528688" cy="199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831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a:xfrm>
            <a:off x="6457950" y="6356351"/>
            <a:ext cx="2057400" cy="365125"/>
          </a:xfrm>
          <a:prstGeom prst="rect">
            <a:avLst/>
          </a:prstGeom>
        </p:spPr>
        <p:txBody>
          <a:bodyPr/>
          <a:lstStyle/>
          <a:p>
            <a:fld id="{D1A778C4-6724-4417-ADA4-207A1F3EACE1}" type="datetimeFigureOut">
              <a:rPr lang="he-IL" smtClean="0"/>
              <a:t>ט'/אלול/תשע"ו</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28650" y="6356351"/>
            <a:ext cx="2057400" cy="365125"/>
          </a:xfrm>
          <a:prstGeom prst="rect">
            <a:avLst/>
          </a:prstGeom>
        </p:spPr>
        <p:txBody>
          <a:bodyPr/>
          <a:lstStyle/>
          <a:p>
            <a:fld id="{8975311E-3640-46C7-8E57-3564064059AD}" type="slidenum">
              <a:rPr lang="he-IL" smtClean="0"/>
              <a:t>‹#›</a:t>
            </a:fld>
            <a:endParaRPr lang="he-IL"/>
          </a:p>
        </p:txBody>
      </p:sp>
    </p:spTree>
    <p:extLst>
      <p:ext uri="{BB962C8B-B14F-4D97-AF65-F5344CB8AC3E}">
        <p14:creationId xmlns:p14="http://schemas.microsoft.com/office/powerpoint/2010/main" val="272844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a:xfrm>
            <a:off x="6457950" y="6356351"/>
            <a:ext cx="2057400" cy="365125"/>
          </a:xfrm>
          <a:prstGeom prst="rect">
            <a:avLst/>
          </a:prstGeom>
        </p:spPr>
        <p:txBody>
          <a:bodyPr/>
          <a:lstStyle/>
          <a:p>
            <a:fld id="{D1A778C4-6724-4417-ADA4-207A1F3EACE1}" type="datetimeFigureOut">
              <a:rPr lang="he-IL" smtClean="0"/>
              <a:t>ט'/אלול/תשע"ו</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28650" y="6356351"/>
            <a:ext cx="2057400" cy="365125"/>
          </a:xfrm>
          <a:prstGeom prst="rect">
            <a:avLst/>
          </a:prstGeom>
        </p:spPr>
        <p:txBody>
          <a:bodyPr/>
          <a:lstStyle/>
          <a:p>
            <a:fld id="{8975311E-3640-46C7-8E57-3564064059AD}" type="slidenum">
              <a:rPr lang="he-IL" smtClean="0"/>
              <a:t>‹#›</a:t>
            </a:fld>
            <a:endParaRPr lang="he-IL"/>
          </a:p>
        </p:txBody>
      </p:sp>
    </p:spTree>
    <p:extLst>
      <p:ext uri="{BB962C8B-B14F-4D97-AF65-F5344CB8AC3E}">
        <p14:creationId xmlns:p14="http://schemas.microsoft.com/office/powerpoint/2010/main" val="39156010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a:xfrm>
            <a:off x="6457950" y="6356351"/>
            <a:ext cx="2057400" cy="365125"/>
          </a:xfrm>
          <a:prstGeom prst="rect">
            <a:avLst/>
          </a:prstGeom>
        </p:spPr>
        <p:txBody>
          <a:bodyPr/>
          <a:lstStyle/>
          <a:p>
            <a:fld id="{D1A778C4-6724-4417-ADA4-207A1F3EACE1}" type="datetimeFigureOut">
              <a:rPr lang="he-IL" smtClean="0"/>
              <a:t>ט'/אלול/תשע"ו</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28650" y="6356351"/>
            <a:ext cx="2057400" cy="365125"/>
          </a:xfrm>
          <a:prstGeom prst="rect">
            <a:avLst/>
          </a:prstGeom>
        </p:spPr>
        <p:txBody>
          <a:bodyPr/>
          <a:lstStyle/>
          <a:p>
            <a:fld id="{8975311E-3640-46C7-8E57-3564064059AD}" type="slidenum">
              <a:rPr lang="he-IL" smtClean="0"/>
              <a:t>‹#›</a:t>
            </a:fld>
            <a:endParaRPr lang="he-IL"/>
          </a:p>
        </p:txBody>
      </p:sp>
    </p:spTree>
    <p:extLst>
      <p:ext uri="{BB962C8B-B14F-4D97-AF65-F5344CB8AC3E}">
        <p14:creationId xmlns:p14="http://schemas.microsoft.com/office/powerpoint/2010/main" val="3763016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57950" y="6356351"/>
            <a:ext cx="2057400" cy="365125"/>
          </a:xfrm>
          <a:prstGeom prst="rect">
            <a:avLst/>
          </a:prstGeom>
        </p:spPr>
        <p:txBody>
          <a:bodyPr/>
          <a:lstStyle/>
          <a:p>
            <a:fld id="{D1A778C4-6724-4417-ADA4-207A1F3EACE1}" type="datetimeFigureOut">
              <a:rPr lang="he-IL" smtClean="0"/>
              <a:t>ט'/אלול/תשע"ו</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28650" y="6356351"/>
            <a:ext cx="2057400" cy="365125"/>
          </a:xfrm>
          <a:prstGeom prst="rect">
            <a:avLst/>
          </a:prstGeom>
        </p:spPr>
        <p:txBody>
          <a:bodyPr/>
          <a:lstStyle/>
          <a:p>
            <a:fld id="{8975311E-3640-46C7-8E57-3564064059AD}" type="slidenum">
              <a:rPr lang="he-IL" smtClean="0"/>
              <a:t>‹#›</a:t>
            </a:fld>
            <a:endParaRPr lang="he-IL"/>
          </a:p>
        </p:txBody>
      </p:sp>
    </p:spTree>
    <p:extLst>
      <p:ext uri="{BB962C8B-B14F-4D97-AF65-F5344CB8AC3E}">
        <p14:creationId xmlns:p14="http://schemas.microsoft.com/office/powerpoint/2010/main" val="3289345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he-IL"/>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a:xfrm>
            <a:off x="6457950" y="6356351"/>
            <a:ext cx="2057400" cy="365125"/>
          </a:xfrm>
          <a:prstGeom prst="rect">
            <a:avLst/>
          </a:prstGeom>
        </p:spPr>
        <p:txBody>
          <a:bodyPr/>
          <a:lstStyle/>
          <a:p>
            <a:fld id="{D1A778C4-6724-4417-ADA4-207A1F3EACE1}" type="datetimeFigureOut">
              <a:rPr lang="he-IL" smtClean="0"/>
              <a:t>ט'/אלול/תשע"ו</a:t>
            </a:fld>
            <a:endParaRPr lang="he-I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628650" y="6356351"/>
            <a:ext cx="2057400" cy="365125"/>
          </a:xfrm>
          <a:prstGeom prst="rect">
            <a:avLst/>
          </a:prstGeom>
        </p:spPr>
        <p:txBody>
          <a:bodyPr/>
          <a:lstStyle/>
          <a:p>
            <a:fld id="{8975311E-3640-46C7-8E57-3564064059AD}" type="slidenum">
              <a:rPr lang="he-IL" smtClean="0"/>
              <a:t>‹#›</a:t>
            </a:fld>
            <a:endParaRPr lang="he-IL"/>
          </a:p>
        </p:txBody>
      </p:sp>
    </p:spTree>
    <p:extLst>
      <p:ext uri="{BB962C8B-B14F-4D97-AF65-F5344CB8AC3E}">
        <p14:creationId xmlns:p14="http://schemas.microsoft.com/office/powerpoint/2010/main" val="338689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he-IL"/>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a:xfrm>
            <a:off x="6457950" y="6356351"/>
            <a:ext cx="2057400" cy="365125"/>
          </a:xfrm>
          <a:prstGeom prst="rect">
            <a:avLst/>
          </a:prstGeom>
        </p:spPr>
        <p:txBody>
          <a:bodyPr/>
          <a:lstStyle/>
          <a:p>
            <a:fld id="{D1A778C4-6724-4417-ADA4-207A1F3EACE1}" type="datetimeFigureOut">
              <a:rPr lang="he-IL" smtClean="0"/>
              <a:t>ט'/אלול/תשע"ו</a:t>
            </a:fld>
            <a:endParaRPr lang="he-IL"/>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he-IL"/>
          </a:p>
        </p:txBody>
      </p:sp>
      <p:sp>
        <p:nvSpPr>
          <p:cNvPr id="9" name="Slide Number Placeholder 8"/>
          <p:cNvSpPr>
            <a:spLocks noGrp="1"/>
          </p:cNvSpPr>
          <p:nvPr>
            <p:ph type="sldNum" sz="quarter" idx="12"/>
          </p:nvPr>
        </p:nvSpPr>
        <p:spPr>
          <a:xfrm>
            <a:off x="628650" y="6356351"/>
            <a:ext cx="2057400" cy="365125"/>
          </a:xfrm>
          <a:prstGeom prst="rect">
            <a:avLst/>
          </a:prstGeom>
        </p:spPr>
        <p:txBody>
          <a:bodyPr/>
          <a:lstStyle/>
          <a:p>
            <a:fld id="{8975311E-3640-46C7-8E57-3564064059AD}" type="slidenum">
              <a:rPr lang="he-IL" smtClean="0"/>
              <a:t>‹#›</a:t>
            </a:fld>
            <a:endParaRPr lang="he-IL"/>
          </a:p>
        </p:txBody>
      </p:sp>
    </p:spTree>
    <p:extLst>
      <p:ext uri="{BB962C8B-B14F-4D97-AF65-F5344CB8AC3E}">
        <p14:creationId xmlns:p14="http://schemas.microsoft.com/office/powerpoint/2010/main" val="9519000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he-IL"/>
          </a:p>
        </p:txBody>
      </p:sp>
      <p:sp>
        <p:nvSpPr>
          <p:cNvPr id="3" name="Date Placeholder 2"/>
          <p:cNvSpPr>
            <a:spLocks noGrp="1"/>
          </p:cNvSpPr>
          <p:nvPr>
            <p:ph type="dt" sz="half" idx="10"/>
          </p:nvPr>
        </p:nvSpPr>
        <p:spPr>
          <a:xfrm>
            <a:off x="6457950" y="6356351"/>
            <a:ext cx="2057400" cy="365125"/>
          </a:xfrm>
          <a:prstGeom prst="rect">
            <a:avLst/>
          </a:prstGeom>
        </p:spPr>
        <p:txBody>
          <a:bodyPr/>
          <a:lstStyle/>
          <a:p>
            <a:fld id="{D1A778C4-6724-4417-ADA4-207A1F3EACE1}" type="datetimeFigureOut">
              <a:rPr lang="he-IL" smtClean="0"/>
              <a:t>ט'/אלול/תשע"ו</a:t>
            </a:fld>
            <a:endParaRPr lang="he-IL"/>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he-IL"/>
          </a:p>
        </p:txBody>
      </p:sp>
      <p:sp>
        <p:nvSpPr>
          <p:cNvPr id="5" name="Slide Number Placeholder 4"/>
          <p:cNvSpPr>
            <a:spLocks noGrp="1"/>
          </p:cNvSpPr>
          <p:nvPr>
            <p:ph type="sldNum" sz="quarter" idx="12"/>
          </p:nvPr>
        </p:nvSpPr>
        <p:spPr>
          <a:xfrm>
            <a:off x="628650" y="6356351"/>
            <a:ext cx="2057400" cy="365125"/>
          </a:xfrm>
          <a:prstGeom prst="rect">
            <a:avLst/>
          </a:prstGeom>
        </p:spPr>
        <p:txBody>
          <a:bodyPr/>
          <a:lstStyle/>
          <a:p>
            <a:fld id="{8975311E-3640-46C7-8E57-3564064059AD}" type="slidenum">
              <a:rPr lang="he-IL" smtClean="0"/>
              <a:t>‹#›</a:t>
            </a:fld>
            <a:endParaRPr lang="he-IL"/>
          </a:p>
        </p:txBody>
      </p:sp>
    </p:spTree>
    <p:extLst>
      <p:ext uri="{BB962C8B-B14F-4D97-AF65-F5344CB8AC3E}">
        <p14:creationId xmlns:p14="http://schemas.microsoft.com/office/powerpoint/2010/main" val="12825806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7950" y="6356351"/>
            <a:ext cx="2057400" cy="365125"/>
          </a:xfrm>
          <a:prstGeom prst="rect">
            <a:avLst/>
          </a:prstGeom>
        </p:spPr>
        <p:txBody>
          <a:bodyPr/>
          <a:lstStyle/>
          <a:p>
            <a:fld id="{D1A778C4-6724-4417-ADA4-207A1F3EACE1}" type="datetimeFigureOut">
              <a:rPr lang="he-IL" smtClean="0"/>
              <a:t>ט'/אלול/תשע"ו</a:t>
            </a:fld>
            <a:endParaRPr lang="he-IL"/>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he-IL"/>
          </a:p>
        </p:txBody>
      </p:sp>
      <p:sp>
        <p:nvSpPr>
          <p:cNvPr id="4" name="Slide Number Placeholder 3"/>
          <p:cNvSpPr>
            <a:spLocks noGrp="1"/>
          </p:cNvSpPr>
          <p:nvPr>
            <p:ph type="sldNum" sz="quarter" idx="12"/>
          </p:nvPr>
        </p:nvSpPr>
        <p:spPr>
          <a:xfrm>
            <a:off x="628650" y="6356351"/>
            <a:ext cx="2057400" cy="365125"/>
          </a:xfrm>
          <a:prstGeom prst="rect">
            <a:avLst/>
          </a:prstGeom>
        </p:spPr>
        <p:txBody>
          <a:bodyPr/>
          <a:lstStyle/>
          <a:p>
            <a:fld id="{8975311E-3640-46C7-8E57-3564064059AD}" type="slidenum">
              <a:rPr lang="he-IL" smtClean="0"/>
              <a:t>‹#›</a:t>
            </a:fld>
            <a:endParaRPr lang="he-IL"/>
          </a:p>
        </p:txBody>
      </p:sp>
    </p:spTree>
    <p:extLst>
      <p:ext uri="{BB962C8B-B14F-4D97-AF65-F5344CB8AC3E}">
        <p14:creationId xmlns:p14="http://schemas.microsoft.com/office/powerpoint/2010/main" val="3165403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457950" y="6356351"/>
            <a:ext cx="2057400" cy="365125"/>
          </a:xfrm>
          <a:prstGeom prst="rect">
            <a:avLst/>
          </a:prstGeom>
        </p:spPr>
        <p:txBody>
          <a:bodyPr/>
          <a:lstStyle/>
          <a:p>
            <a:fld id="{D1A778C4-6724-4417-ADA4-207A1F3EACE1}" type="datetimeFigureOut">
              <a:rPr lang="he-IL" smtClean="0"/>
              <a:t>ט'/אלול/תשע"ו</a:t>
            </a:fld>
            <a:endParaRPr lang="he-I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628650" y="6356351"/>
            <a:ext cx="2057400" cy="365125"/>
          </a:xfrm>
          <a:prstGeom prst="rect">
            <a:avLst/>
          </a:prstGeom>
        </p:spPr>
        <p:txBody>
          <a:bodyPr/>
          <a:lstStyle/>
          <a:p>
            <a:fld id="{8975311E-3640-46C7-8E57-3564064059AD}" type="slidenum">
              <a:rPr lang="he-IL" smtClean="0"/>
              <a:t>‹#›</a:t>
            </a:fld>
            <a:endParaRPr lang="he-IL"/>
          </a:p>
        </p:txBody>
      </p:sp>
    </p:spTree>
    <p:extLst>
      <p:ext uri="{BB962C8B-B14F-4D97-AF65-F5344CB8AC3E}">
        <p14:creationId xmlns:p14="http://schemas.microsoft.com/office/powerpoint/2010/main" val="360523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457950" y="6356351"/>
            <a:ext cx="2057400" cy="365125"/>
          </a:xfrm>
          <a:prstGeom prst="rect">
            <a:avLst/>
          </a:prstGeom>
        </p:spPr>
        <p:txBody>
          <a:bodyPr/>
          <a:lstStyle/>
          <a:p>
            <a:fld id="{D1A778C4-6724-4417-ADA4-207A1F3EACE1}" type="datetimeFigureOut">
              <a:rPr lang="he-IL" smtClean="0"/>
              <a:t>ט'/אלול/תשע"ו</a:t>
            </a:fld>
            <a:endParaRPr lang="he-I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628650" y="6356351"/>
            <a:ext cx="2057400" cy="365125"/>
          </a:xfrm>
          <a:prstGeom prst="rect">
            <a:avLst/>
          </a:prstGeom>
        </p:spPr>
        <p:txBody>
          <a:bodyPr/>
          <a:lstStyle/>
          <a:p>
            <a:fld id="{8975311E-3640-46C7-8E57-3564064059AD}" type="slidenum">
              <a:rPr lang="he-IL" smtClean="0"/>
              <a:t>‹#›</a:t>
            </a:fld>
            <a:endParaRPr lang="he-IL"/>
          </a:p>
        </p:txBody>
      </p:sp>
    </p:spTree>
    <p:extLst>
      <p:ext uri="{BB962C8B-B14F-4D97-AF65-F5344CB8AC3E}">
        <p14:creationId xmlns:p14="http://schemas.microsoft.com/office/powerpoint/2010/main" val="346996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568" y="0"/>
            <a:ext cx="9199136" cy="6858000"/>
          </a:xfrm>
          <a:prstGeom prst="rect">
            <a:avLst/>
          </a:prstGeom>
        </p:spPr>
      </p:pic>
      <p:sp>
        <p:nvSpPr>
          <p:cNvPr id="8" name="Title Placeholder 1"/>
          <p:cNvSpPr>
            <a:spLocks noGrp="1"/>
          </p:cNvSpPr>
          <p:nvPr>
            <p:ph type="title"/>
          </p:nvPr>
        </p:nvSpPr>
        <p:spPr>
          <a:xfrm>
            <a:off x="628650" y="631826"/>
            <a:ext cx="7886700" cy="1082675"/>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9"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10"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C3A801-D294-498D-9EC2-773828CF26B0}" type="datetimeFigureOut">
              <a:rPr lang="he-IL" smtClean="0"/>
              <a:t>ט'/אלול/תשע"ו</a:t>
            </a:fld>
            <a:endParaRPr lang="he-IL"/>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12"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23B9B6-EE56-4EE0-A40A-0392B2D663CD}" type="slidenum">
              <a:rPr lang="he-IL" smtClean="0"/>
              <a:t>‹#›</a:t>
            </a:fld>
            <a:endParaRPr lang="he-IL"/>
          </a:p>
        </p:txBody>
      </p:sp>
    </p:spTree>
    <p:extLst>
      <p:ext uri="{BB962C8B-B14F-4D97-AF65-F5344CB8AC3E}">
        <p14:creationId xmlns:p14="http://schemas.microsoft.com/office/powerpoint/2010/main" val="986660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defTabSz="914400" rtl="1" eaLnBrk="1" latinLnBrk="0" hangingPunct="1">
        <a:lnSpc>
          <a:spcPct val="90000"/>
        </a:lnSpc>
        <a:spcBef>
          <a:spcPct val="0"/>
        </a:spcBef>
        <a:buNone/>
        <a:defRPr sz="4400" b="1" kern="1200">
          <a:solidFill>
            <a:srgbClr val="5B5B5B"/>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rgbClr val="5B5B5B"/>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5B5B5B"/>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5B5B5B"/>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5B5B5B"/>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5B5B5B"/>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uU_4uA6-zcE" TargetMode="External"/><Relationship Id="rId2" Type="http://schemas.openxmlformats.org/officeDocument/2006/relationships/slideLayout" Target="../slideLayouts/slideLayout7.xml"/><Relationship Id="rId1" Type="http://schemas.openxmlformats.org/officeDocument/2006/relationships/video" Target="https://www.youtube.com/embed/uU_4uA6-zcE?rel=0"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8iaDFwvNfw" TargetMode="External"/><Relationship Id="rId2" Type="http://schemas.openxmlformats.org/officeDocument/2006/relationships/slideLayout" Target="../slideLayouts/slideLayout7.xml"/><Relationship Id="rId1" Type="http://schemas.openxmlformats.org/officeDocument/2006/relationships/video" Target="https://www.youtube.com/embed/y8iaDFwvNfw?rel=0"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OqiOljgveM" TargetMode="External"/><Relationship Id="rId2" Type="http://schemas.openxmlformats.org/officeDocument/2006/relationships/slideLayout" Target="../slideLayouts/slideLayout7.xml"/><Relationship Id="rId1" Type="http://schemas.openxmlformats.org/officeDocument/2006/relationships/video" Target="https://www.youtube.com/embed/aOqiOljgveM?rel=0"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JifWqUa2pY" TargetMode="External"/><Relationship Id="rId2" Type="http://schemas.openxmlformats.org/officeDocument/2006/relationships/slideLayout" Target="../slideLayouts/slideLayout7.xml"/><Relationship Id="rId1" Type="http://schemas.openxmlformats.org/officeDocument/2006/relationships/video" Target="https://www.youtube.com/embed/sJifWqUa2pY?rel=0&amp;start=300"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t>
            </a:r>
            <a:r>
              <a:rPr lang="he-IL" b="1" dirty="0"/>
              <a:t>מעבר האות העצבי </a:t>
            </a:r>
            <a:r>
              <a:rPr lang="en-US" b="1" dirty="0"/>
              <a:t/>
            </a:r>
            <a:br>
              <a:rPr lang="en-US" b="1" dirty="0"/>
            </a:br>
            <a:endParaRPr lang="he-IL" dirty="0"/>
          </a:p>
        </p:txBody>
      </p:sp>
      <p:pic>
        <p:nvPicPr>
          <p:cNvPr id="3" name="Picture 2" descr="C:\Users\yairb\Downloads\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6946"/>
            <a:ext cx="3044110" cy="151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243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2588" y="925513"/>
            <a:ext cx="6952475" cy="646331"/>
          </a:xfrm>
          <a:prstGeom prst="rect">
            <a:avLst/>
          </a:prstGeom>
        </p:spPr>
        <p:txBody>
          <a:bodyPr wrap="square">
            <a:spAutoFit/>
          </a:bodyPr>
          <a:lstStyle/>
          <a:p>
            <a:pPr algn="just">
              <a:spcAft>
                <a:spcPts val="1000"/>
              </a:spcAft>
            </a:pPr>
            <a:r>
              <a:rPr lang="he-IL" b="1" dirty="0">
                <a:latin typeface="Tahoma" panose="020B0604030504040204" pitchFamily="34" charset="0"/>
                <a:ea typeface="Tahoma" panose="020B0604030504040204" pitchFamily="34" charset="0"/>
              </a:rPr>
              <a:t>הפעלה של פוטנציאל פעולה - </a:t>
            </a:r>
            <a:r>
              <a:rPr lang="he-IL" dirty="0"/>
              <a:t>מה מפעיל את הזרם החשמלי שזורם בתוך הנוירון? </a:t>
            </a:r>
            <a:endParaRPr lang="en-US" dirty="0">
              <a:latin typeface="Tahoma" panose="020B0604030504040204" pitchFamily="34" charset="0"/>
              <a:ea typeface="Tahoma" panose="020B0604030504040204" pitchFamily="34" charset="0"/>
            </a:endParaRPr>
          </a:p>
        </p:txBody>
      </p:sp>
      <p:pic>
        <p:nvPicPr>
          <p:cNvPr id="28" name="Picture 3" descr="P:\!design\iStock\Paid\Photos\מדעי המוח\מצגת\8766765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308" y="1900873"/>
            <a:ext cx="2081756" cy="21004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D:\מדעי המוח\!הידעת\אנרגיה.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12" y="1907326"/>
            <a:ext cx="3013366" cy="209964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18" r="3837"/>
          <a:stretch/>
        </p:blipFill>
        <p:spPr bwMode="auto">
          <a:xfrm>
            <a:off x="330200" y="4167327"/>
            <a:ext cx="3009548" cy="210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541" t="3863" r="6722" b="732"/>
          <a:stretch/>
        </p:blipFill>
        <p:spPr bwMode="auto">
          <a:xfrm>
            <a:off x="3491428" y="1900873"/>
            <a:ext cx="2992709" cy="210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541" t="3863" r="6722" b="732"/>
          <a:stretch/>
        </p:blipFill>
        <p:spPr bwMode="auto">
          <a:xfrm>
            <a:off x="3492181" y="4160650"/>
            <a:ext cx="2992709" cy="210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קבוצה 32"/>
          <p:cNvGrpSpPr/>
          <p:nvPr/>
        </p:nvGrpSpPr>
        <p:grpSpPr>
          <a:xfrm>
            <a:off x="6673307" y="4149080"/>
            <a:ext cx="2081756" cy="2105199"/>
            <a:chOff x="6673307" y="4149080"/>
            <a:chExt cx="2081756" cy="2105199"/>
          </a:xfrm>
        </p:grpSpPr>
        <p:sp>
          <p:nvSpPr>
            <p:cNvPr id="34" name="מלבן 33"/>
            <p:cNvSpPr/>
            <p:nvPr/>
          </p:nvSpPr>
          <p:spPr>
            <a:xfrm>
              <a:off x="6673307" y="4149080"/>
              <a:ext cx="2081756" cy="210519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TextBox 34"/>
            <p:cNvSpPr txBox="1"/>
            <p:nvPr/>
          </p:nvSpPr>
          <p:spPr>
            <a:xfrm>
              <a:off x="6934199" y="4286527"/>
              <a:ext cx="1196181" cy="1862048"/>
            </a:xfrm>
            <a:prstGeom prst="rect">
              <a:avLst/>
            </a:prstGeom>
            <a:noFill/>
          </p:spPr>
          <p:txBody>
            <a:bodyPr wrap="square" rtlCol="1">
              <a:spAutoFit/>
            </a:bodyPr>
            <a:lstStyle/>
            <a:p>
              <a:r>
                <a:rPr lang="he-IL" sz="11500" b="1" dirty="0" smtClean="0">
                  <a:solidFill>
                    <a:schemeClr val="accent1">
                      <a:lumMod val="20000"/>
                      <a:lumOff val="80000"/>
                    </a:schemeClr>
                  </a:solidFill>
                  <a:effectLst>
                    <a:glow rad="139700">
                      <a:schemeClr val="accent1">
                        <a:satMod val="175000"/>
                        <a:alpha val="40000"/>
                      </a:schemeClr>
                    </a:glow>
                  </a:effectLst>
                </a:rPr>
                <a:t>?</a:t>
              </a:r>
              <a:endParaRPr lang="he-IL" sz="11500" b="1" dirty="0">
                <a:solidFill>
                  <a:schemeClr val="accent1">
                    <a:lumMod val="20000"/>
                    <a:lumOff val="80000"/>
                  </a:schemeClr>
                </a:solidFill>
                <a:effectLst>
                  <a:glow rad="139700">
                    <a:schemeClr val="accent1">
                      <a:satMod val="175000"/>
                      <a:alpha val="40000"/>
                    </a:schemeClr>
                  </a:glow>
                </a:effectLst>
              </a:endParaRPr>
            </a:p>
          </p:txBody>
        </p:sp>
      </p:grpSp>
      <p:sp>
        <p:nvSpPr>
          <p:cNvPr id="36" name="מלבן 35"/>
          <p:cNvSpPr/>
          <p:nvPr/>
        </p:nvSpPr>
        <p:spPr>
          <a:xfrm>
            <a:off x="8755063" y="1778001"/>
            <a:ext cx="439737" cy="448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1529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1+#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1+#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2833" y="925513"/>
            <a:ext cx="3797835" cy="461665"/>
          </a:xfrm>
          <a:prstGeom prst="rect">
            <a:avLst/>
          </a:prstGeom>
        </p:spPr>
        <p:txBody>
          <a:bodyPr wrap="none">
            <a:spAutoFit/>
          </a:bodyPr>
          <a:lstStyle/>
          <a:p>
            <a:pPr algn="just">
              <a:spcAft>
                <a:spcPts val="1000"/>
              </a:spcAft>
            </a:pPr>
            <a:r>
              <a:rPr lang="he-IL" sz="2400" b="1" dirty="0">
                <a:latin typeface="Tahoma" panose="020B0604030504040204" pitchFamily="34" charset="0"/>
                <a:ea typeface="Tahoma" panose="020B0604030504040204" pitchFamily="34" charset="0"/>
              </a:rPr>
              <a:t>הפעלה של פוטנציאל </a:t>
            </a:r>
            <a:r>
              <a:rPr lang="he-IL" sz="2400" b="1" dirty="0" smtClean="0">
                <a:latin typeface="Tahoma" panose="020B0604030504040204" pitchFamily="34" charset="0"/>
                <a:ea typeface="Tahoma" panose="020B0604030504040204" pitchFamily="34" charset="0"/>
              </a:rPr>
              <a:t>פעולה </a:t>
            </a:r>
            <a:endParaRPr lang="en-US" dirty="0">
              <a:effectLst/>
              <a:latin typeface="Tahoma" panose="020B0604030504040204" pitchFamily="34" charset="0"/>
              <a:ea typeface="Tahoma" panose="020B0604030504040204" pitchFamily="34" charset="0"/>
            </a:endParaRPr>
          </a:p>
        </p:txBody>
      </p:sp>
      <p:sp>
        <p:nvSpPr>
          <p:cNvPr id="4" name="Rectangle 3"/>
          <p:cNvSpPr/>
          <p:nvPr/>
        </p:nvSpPr>
        <p:spPr>
          <a:xfrm>
            <a:off x="330200" y="2702780"/>
            <a:ext cx="3913690" cy="1200329"/>
          </a:xfrm>
          <a:prstGeom prst="rect">
            <a:avLst/>
          </a:prstGeom>
        </p:spPr>
        <p:txBody>
          <a:bodyPr wrap="square">
            <a:spAutoFit/>
          </a:bodyPr>
          <a:lstStyle/>
          <a:p>
            <a:r>
              <a:rPr lang="he-IL" dirty="0">
                <a:ea typeface="Tahoma" panose="020B0604030504040204" pitchFamily="34" charset="0"/>
              </a:rPr>
              <a:t>על הדנדריטים של הנוירון יש </a:t>
            </a:r>
            <a:r>
              <a:rPr lang="he-IL" b="1" dirty="0">
                <a:ea typeface="Tahoma" panose="020B0604030504040204" pitchFamily="34" charset="0"/>
              </a:rPr>
              <a:t>קולטנים</a:t>
            </a:r>
            <a:r>
              <a:rPr lang="he-IL" dirty="0">
                <a:ea typeface="Tahoma" panose="020B0604030504040204" pitchFamily="34" charset="0"/>
              </a:rPr>
              <a:t>. הקולטנים רגישים לדברים שמפעילים אותם כמו מתג וגורמים ליצירה של זרם בנוירון.</a:t>
            </a:r>
            <a:endParaRPr lang="he-IL" dirty="0"/>
          </a:p>
        </p:txBody>
      </p:sp>
      <p:sp>
        <p:nvSpPr>
          <p:cNvPr id="5" name="Rectangle 4"/>
          <p:cNvSpPr/>
          <p:nvPr/>
        </p:nvSpPr>
        <p:spPr>
          <a:xfrm>
            <a:off x="2583149" y="4439735"/>
            <a:ext cx="6130179" cy="1990288"/>
          </a:xfrm>
          <a:prstGeom prst="rect">
            <a:avLst/>
          </a:prstGeom>
        </p:spPr>
        <p:txBody>
          <a:bodyPr wrap="square">
            <a:spAutoFit/>
          </a:bodyPr>
          <a:lstStyle/>
          <a:p>
            <a:pPr algn="just">
              <a:spcAft>
                <a:spcPts val="1000"/>
              </a:spcAft>
            </a:pPr>
            <a:r>
              <a:rPr lang="he-IL" dirty="0">
                <a:latin typeface="Tahoma" panose="020B0604030504040204" pitchFamily="34" charset="0"/>
                <a:ea typeface="Tahoma" panose="020B0604030504040204" pitchFamily="34" charset="0"/>
              </a:rPr>
              <a:t>ישנם מגוון קולטנים שרגישים לכל מיני דברים:</a:t>
            </a:r>
            <a:endParaRPr lang="en-US" dirty="0">
              <a:latin typeface="Tahoma" panose="020B0604030504040204" pitchFamily="34" charset="0"/>
              <a:ea typeface="Tahoma" panose="020B0604030504040204" pitchFamily="34" charset="0"/>
            </a:endParaRPr>
          </a:p>
          <a:p>
            <a:pPr marL="342900" lvl="0" indent="-342900" algn="just">
              <a:spcAft>
                <a:spcPts val="1000"/>
              </a:spcAft>
              <a:buFont typeface="Arial" panose="020B0604020202020204" pitchFamily="34" charset="0"/>
              <a:buChar char="-"/>
            </a:pPr>
            <a:r>
              <a:rPr lang="he-IL" dirty="0">
                <a:latin typeface="Tahoma" panose="020B0604030504040204" pitchFamily="34" charset="0"/>
                <a:ea typeface="Arial" panose="020B0604020202020204" pitchFamily="34" charset="0"/>
              </a:rPr>
              <a:t>לאור (כמו הקולטנים שיש על נוירונים בעין)</a:t>
            </a:r>
            <a:endParaRPr lang="en-US" dirty="0">
              <a:latin typeface="Tahoma" panose="020B0604030504040204" pitchFamily="34" charset="0"/>
              <a:ea typeface="Arial" panose="020B0604020202020204" pitchFamily="34" charset="0"/>
            </a:endParaRPr>
          </a:p>
          <a:p>
            <a:pPr marL="342900" lvl="0" indent="-342900" algn="just">
              <a:spcAft>
                <a:spcPts val="1000"/>
              </a:spcAft>
              <a:buFont typeface="Arial" panose="020B0604020202020204" pitchFamily="34" charset="0"/>
              <a:buChar char="-"/>
            </a:pPr>
            <a:r>
              <a:rPr lang="he-IL" dirty="0">
                <a:latin typeface="Tahoma" panose="020B0604030504040204" pitchFamily="34" charset="0"/>
                <a:ea typeface="Arial" panose="020B0604020202020204" pitchFamily="34" charset="0"/>
              </a:rPr>
              <a:t>לגלי קול (כמו אלו שנמצאים באוזן הפנימית)</a:t>
            </a:r>
            <a:endParaRPr lang="en-US" dirty="0">
              <a:latin typeface="Tahoma" panose="020B0604030504040204" pitchFamily="34" charset="0"/>
              <a:ea typeface="Arial" panose="020B0604020202020204" pitchFamily="34" charset="0"/>
            </a:endParaRPr>
          </a:p>
          <a:p>
            <a:pPr marL="342900" lvl="0" indent="-342900" algn="just">
              <a:spcAft>
                <a:spcPts val="1000"/>
              </a:spcAft>
              <a:buFont typeface="Arial" panose="020B0604020202020204" pitchFamily="34" charset="0"/>
              <a:buChar char="-"/>
            </a:pPr>
            <a:r>
              <a:rPr lang="he-IL" dirty="0">
                <a:latin typeface="Tahoma" panose="020B0604030504040204" pitchFamily="34" charset="0"/>
                <a:ea typeface="Arial" panose="020B0604020202020204" pitchFamily="34" charset="0"/>
              </a:rPr>
              <a:t>ללחץ (כמו קולטנים שנמצאים על קצות העצבים מתחת לעור)</a:t>
            </a:r>
            <a:endParaRPr lang="en-US" dirty="0">
              <a:latin typeface="Tahoma" panose="020B0604030504040204" pitchFamily="34" charset="0"/>
              <a:ea typeface="Arial" panose="020B0604020202020204" pitchFamily="34" charset="0"/>
            </a:endParaRPr>
          </a:p>
          <a:p>
            <a:pPr marL="342900" lvl="0" indent="-342900" algn="just">
              <a:spcAft>
                <a:spcPts val="1000"/>
              </a:spcAft>
              <a:buFont typeface="Arial" panose="020B0604020202020204" pitchFamily="34" charset="0"/>
              <a:buChar char="-"/>
            </a:pPr>
            <a:r>
              <a:rPr lang="he-IL" dirty="0">
                <a:latin typeface="Tahoma" panose="020B0604030504040204" pitchFamily="34" charset="0"/>
                <a:ea typeface="Arial" panose="020B0604020202020204" pitchFamily="34" charset="0"/>
              </a:rPr>
              <a:t>לחומרים כימיים (כמו ברחבי מערכת העצבים). </a:t>
            </a:r>
            <a:endParaRPr lang="en-US" dirty="0">
              <a:effectLst/>
              <a:latin typeface="Tahoma" panose="020B0604030504040204" pitchFamily="34" charset="0"/>
              <a:ea typeface="Arial" panose="020B0604020202020204" pitchFamily="34" charset="0"/>
            </a:endParaRPr>
          </a:p>
        </p:txBody>
      </p:sp>
      <p:grpSp>
        <p:nvGrpSpPr>
          <p:cNvPr id="11" name="קבוצה 10"/>
          <p:cNvGrpSpPr/>
          <p:nvPr/>
        </p:nvGrpSpPr>
        <p:grpSpPr>
          <a:xfrm>
            <a:off x="330200" y="1054249"/>
            <a:ext cx="3607099" cy="1218059"/>
            <a:chOff x="330200" y="1901522"/>
            <a:chExt cx="6104339" cy="2107380"/>
          </a:xfrm>
        </p:grpSpPr>
        <p:pic>
          <p:nvPicPr>
            <p:cNvPr id="38"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18" r="3837"/>
            <a:stretch/>
          </p:blipFill>
          <p:spPr bwMode="auto">
            <a:xfrm>
              <a:off x="330200" y="1908453"/>
              <a:ext cx="3009548" cy="210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541" t="3863" r="6722" b="732"/>
            <a:stretch/>
          </p:blipFill>
          <p:spPr bwMode="auto">
            <a:xfrm>
              <a:off x="3441830" y="1901522"/>
              <a:ext cx="2992709" cy="21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8" name="קבוצה 67"/>
          <p:cNvGrpSpPr/>
          <p:nvPr/>
        </p:nvGrpSpPr>
        <p:grpSpPr>
          <a:xfrm>
            <a:off x="4343145" y="1850097"/>
            <a:ext cx="4723314" cy="2589638"/>
            <a:chOff x="6090532" y="2906658"/>
            <a:chExt cx="3299165" cy="1808824"/>
          </a:xfrm>
        </p:grpSpPr>
        <p:pic>
          <p:nvPicPr>
            <p:cNvPr id="27" name="Picture 3"/>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 r="30088"/>
            <a:stretch/>
          </p:blipFill>
          <p:spPr bwMode="auto">
            <a:xfrm>
              <a:off x="6090532" y="3055419"/>
              <a:ext cx="3299165" cy="166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תיבת טקסט 11"/>
            <p:cNvSpPr txBox="1"/>
            <p:nvPr/>
          </p:nvSpPr>
          <p:spPr>
            <a:xfrm>
              <a:off x="7137947" y="3301397"/>
              <a:ext cx="1015418" cy="2760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e-IL" sz="1400" dirty="0" smtClean="0">
                  <a:effectLst/>
                  <a:latin typeface="Tahoma" panose="020B0604030504040204" pitchFamily="34" charset="0"/>
                  <a:ea typeface="Tahoma" panose="020B0604030504040204" pitchFamily="34" charset="0"/>
                </a:rPr>
                <a:t>קולטנים</a:t>
              </a:r>
              <a:endParaRPr lang="en-US" sz="1400" dirty="0">
                <a:effectLst/>
                <a:latin typeface="Tahoma" panose="020B0604030504040204" pitchFamily="34" charset="0"/>
                <a:ea typeface="Tahoma" panose="020B0604030504040204" pitchFamily="34" charset="0"/>
              </a:endParaRPr>
            </a:p>
          </p:txBody>
        </p:sp>
        <p:cxnSp>
          <p:nvCxnSpPr>
            <p:cNvPr id="36" name="מחבר ישר 35"/>
            <p:cNvCxnSpPr/>
            <p:nvPr/>
          </p:nvCxnSpPr>
          <p:spPr>
            <a:xfrm flipH="1">
              <a:off x="6974780" y="3131541"/>
              <a:ext cx="262995" cy="148872"/>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אליפסה 11"/>
            <p:cNvSpPr/>
            <p:nvPr/>
          </p:nvSpPr>
          <p:spPr>
            <a:xfrm>
              <a:off x="6732240" y="312519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אליפסה 44"/>
            <p:cNvSpPr/>
            <p:nvPr/>
          </p:nvSpPr>
          <p:spPr>
            <a:xfrm>
              <a:off x="6408390" y="313154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אליפסה 45"/>
            <p:cNvSpPr/>
            <p:nvPr/>
          </p:nvSpPr>
          <p:spPr>
            <a:xfrm>
              <a:off x="6490940" y="336019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אליפסה 46"/>
            <p:cNvSpPr/>
            <p:nvPr/>
          </p:nvSpPr>
          <p:spPr>
            <a:xfrm>
              <a:off x="6913380" y="336019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אליפסה 47"/>
            <p:cNvSpPr/>
            <p:nvPr/>
          </p:nvSpPr>
          <p:spPr>
            <a:xfrm>
              <a:off x="6203040" y="3679602"/>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אליפסה 48"/>
            <p:cNvSpPr/>
            <p:nvPr/>
          </p:nvSpPr>
          <p:spPr>
            <a:xfrm>
              <a:off x="6203040" y="3367400"/>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אליפסה 49"/>
            <p:cNvSpPr/>
            <p:nvPr/>
          </p:nvSpPr>
          <p:spPr>
            <a:xfrm>
              <a:off x="6333380" y="388545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אליפסה 50"/>
            <p:cNvSpPr/>
            <p:nvPr/>
          </p:nvSpPr>
          <p:spPr>
            <a:xfrm>
              <a:off x="6629191" y="4044803"/>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אליפסה 51"/>
            <p:cNvSpPr/>
            <p:nvPr/>
          </p:nvSpPr>
          <p:spPr>
            <a:xfrm>
              <a:off x="6444390" y="4119652"/>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אליפסה 52"/>
            <p:cNvSpPr/>
            <p:nvPr/>
          </p:nvSpPr>
          <p:spPr>
            <a:xfrm>
              <a:off x="7002121" y="3532973"/>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אליפסה 53"/>
            <p:cNvSpPr/>
            <p:nvPr/>
          </p:nvSpPr>
          <p:spPr>
            <a:xfrm>
              <a:off x="7201773" y="370590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אליפסה 54"/>
            <p:cNvSpPr/>
            <p:nvPr/>
          </p:nvSpPr>
          <p:spPr>
            <a:xfrm>
              <a:off x="6913380" y="415340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תיבת טקסט 11"/>
            <p:cNvSpPr txBox="1"/>
            <p:nvPr/>
          </p:nvSpPr>
          <p:spPr>
            <a:xfrm>
              <a:off x="6974780" y="2906658"/>
              <a:ext cx="1015418" cy="2760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rtl="0">
                <a:lnSpc>
                  <a:spcPct val="115000"/>
                </a:lnSpc>
                <a:spcAft>
                  <a:spcPts val="1000"/>
                </a:spcAft>
              </a:pPr>
              <a:r>
                <a:rPr lang="he-IL" sz="1400" dirty="0">
                  <a:effectLst/>
                  <a:latin typeface="Tahoma" panose="020B0604030504040204" pitchFamily="34" charset="0"/>
                  <a:ea typeface="Tahoma" panose="020B0604030504040204" pitchFamily="34" charset="0"/>
                </a:rPr>
                <a:t>דנדריט</a:t>
              </a:r>
              <a:endParaRPr lang="en-US" sz="1400" dirty="0">
                <a:effectLst/>
                <a:latin typeface="Tahoma" panose="020B0604030504040204" pitchFamily="34" charset="0"/>
                <a:ea typeface="Tahoma" panose="020B0604030504040204" pitchFamily="34" charset="0"/>
              </a:endParaRPr>
            </a:p>
          </p:txBody>
        </p:sp>
        <p:cxnSp>
          <p:nvCxnSpPr>
            <p:cNvPr id="67" name="מחבר ישר 66"/>
            <p:cNvCxnSpPr/>
            <p:nvPr/>
          </p:nvCxnSpPr>
          <p:spPr>
            <a:xfrm flipH="1">
              <a:off x="7251022" y="3577402"/>
              <a:ext cx="262995" cy="148872"/>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מלבן 2"/>
          <p:cNvSpPr/>
          <p:nvPr/>
        </p:nvSpPr>
        <p:spPr>
          <a:xfrm>
            <a:off x="3526072" y="1325670"/>
            <a:ext cx="5211932" cy="369332"/>
          </a:xfrm>
          <a:prstGeom prst="rect">
            <a:avLst/>
          </a:prstGeom>
        </p:spPr>
        <p:txBody>
          <a:bodyPr wrap="square">
            <a:spAutoFit/>
          </a:bodyPr>
          <a:lstStyle/>
          <a:p>
            <a:pPr algn="just">
              <a:spcAft>
                <a:spcPts val="1000"/>
              </a:spcAft>
            </a:pPr>
            <a:r>
              <a:rPr lang="he-IL" b="1" dirty="0"/>
              <a:t>מה מפעיל את הזרם החשמלי שזורם בתוך הנוירון? </a:t>
            </a:r>
            <a:endParaRPr lang="en-US" b="1" dirty="0">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56557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259" y="925513"/>
            <a:ext cx="2670923" cy="461665"/>
          </a:xfrm>
          <a:prstGeom prst="rect">
            <a:avLst/>
          </a:prstGeom>
        </p:spPr>
        <p:txBody>
          <a:bodyPr wrap="none">
            <a:spAutoFit/>
          </a:bodyPr>
          <a:lstStyle/>
          <a:p>
            <a:pPr algn="just">
              <a:spcAft>
                <a:spcPts val="1000"/>
              </a:spcAft>
            </a:pPr>
            <a:r>
              <a:rPr lang="he-IL" sz="2400" b="1" dirty="0">
                <a:latin typeface="Tahoma" panose="020B0604030504040204" pitchFamily="34" charset="0"/>
                <a:ea typeface="Tahoma" panose="020B0604030504040204" pitchFamily="34" charset="0"/>
              </a:rPr>
              <a:t>תקשורת בין </a:t>
            </a:r>
            <a:r>
              <a:rPr lang="he-IL" sz="2400" b="1" dirty="0" smtClean="0">
                <a:latin typeface="Tahoma" panose="020B0604030504040204" pitchFamily="34" charset="0"/>
                <a:ea typeface="Tahoma" panose="020B0604030504040204" pitchFamily="34" charset="0"/>
              </a:rPr>
              <a:t>נוירונים</a:t>
            </a:r>
            <a:endParaRPr lang="en-US" dirty="0">
              <a:effectLst/>
              <a:latin typeface="Tahoma" panose="020B0604030504040204" pitchFamily="34" charset="0"/>
              <a:ea typeface="Tahoma" panose="020B0604030504040204" pitchFamily="34" charset="0"/>
            </a:endParaRPr>
          </a:p>
        </p:txBody>
      </p:sp>
      <p:pic>
        <p:nvPicPr>
          <p:cNvPr id="3074" name="Picture 2" descr="D:\מדעי המוח\!איורים\פרק1\פרק ראשון – סוגי תאים\synap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750" y="2024866"/>
            <a:ext cx="5715001"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318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9849" y="925514"/>
            <a:ext cx="2401619" cy="461665"/>
          </a:xfrm>
          <a:prstGeom prst="rect">
            <a:avLst/>
          </a:prstGeom>
        </p:spPr>
        <p:txBody>
          <a:bodyPr wrap="none">
            <a:spAutoFit/>
          </a:bodyPr>
          <a:lstStyle/>
          <a:p>
            <a:pPr algn="just">
              <a:spcBef>
                <a:spcPts val="1000"/>
              </a:spcBef>
            </a:pPr>
            <a:r>
              <a:rPr lang="he-IL" sz="2400" b="1" kern="0" dirty="0">
                <a:solidFill>
                  <a:srgbClr val="272C4A"/>
                </a:solidFill>
                <a:latin typeface="Arial" panose="020B0604020202020204" pitchFamily="34" charset="0"/>
                <a:ea typeface="Times New Roman" panose="02020603050405020304" pitchFamily="18" charset="0"/>
              </a:rPr>
              <a:t>הסינפסה הכימית </a:t>
            </a:r>
            <a:endParaRPr lang="en-US" sz="2400" b="1" kern="0" dirty="0">
              <a:solidFill>
                <a:srgbClr val="272C4A"/>
              </a:solidFill>
              <a:latin typeface="Arial" panose="020B0604020202020204" pitchFamily="34" charset="0"/>
              <a:ea typeface="Times New Roman" panose="02020603050405020304" pitchFamily="18" charset="0"/>
            </a:endParaRPr>
          </a:p>
        </p:txBody>
      </p:sp>
      <p:sp>
        <p:nvSpPr>
          <p:cNvPr id="3" name="Rectangle 2"/>
          <p:cNvSpPr/>
          <p:nvPr/>
        </p:nvSpPr>
        <p:spPr>
          <a:xfrm>
            <a:off x="2142513" y="1403466"/>
            <a:ext cx="6612154" cy="646331"/>
          </a:xfrm>
          <a:prstGeom prst="rect">
            <a:avLst/>
          </a:prstGeom>
        </p:spPr>
        <p:txBody>
          <a:bodyPr wrap="square">
            <a:spAutoFit/>
          </a:bodyPr>
          <a:lstStyle/>
          <a:p>
            <a:r>
              <a:rPr lang="he-IL" dirty="0" smtClean="0">
                <a:ea typeface="Tahoma" panose="020B0604030504040204" pitchFamily="34" charset="0"/>
              </a:rPr>
              <a:t>סינפסה היא </a:t>
            </a:r>
            <a:r>
              <a:rPr lang="he-IL" dirty="0">
                <a:ea typeface="Tahoma" panose="020B0604030504040204" pitchFamily="34" charset="0"/>
              </a:rPr>
              <a:t>מקום המפגש </a:t>
            </a:r>
            <a:r>
              <a:rPr lang="he-IL" dirty="0" smtClean="0">
                <a:ea typeface="Tahoma" panose="020B0604030504040204" pitchFamily="34" charset="0"/>
              </a:rPr>
              <a:t>בו </a:t>
            </a:r>
            <a:r>
              <a:rPr lang="he-IL" dirty="0">
                <a:ea typeface="Tahoma" panose="020B0604030504040204" pitchFamily="34" charset="0"/>
              </a:rPr>
              <a:t>מתרחשת העברת המידע בין הנוירון לתא המטרה שלו (שיכול להיות נוירון אחר, תא שריר או בלוטה). </a:t>
            </a:r>
            <a:endParaRPr lang="he-IL" dirty="0"/>
          </a:p>
        </p:txBody>
      </p:sp>
      <p:pic>
        <p:nvPicPr>
          <p:cNvPr id="4098" name="Picture 2" descr="D:\מדעי המוח\!איורים\פרק1\פרק ראשון - תקשורת במערכת העצבים\synapse-Reupta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461" y="2598738"/>
            <a:ext cx="56959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797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08520" y="2057736"/>
            <a:ext cx="9361040" cy="451994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Rectangle 4"/>
          <p:cNvSpPr/>
          <p:nvPr/>
        </p:nvSpPr>
        <p:spPr>
          <a:xfrm>
            <a:off x="2848782" y="925513"/>
            <a:ext cx="5906281" cy="800219"/>
          </a:xfrm>
          <a:prstGeom prst="rect">
            <a:avLst/>
          </a:prstGeom>
        </p:spPr>
        <p:txBody>
          <a:bodyPr wrap="square">
            <a:spAutoFit/>
          </a:bodyPr>
          <a:lstStyle/>
          <a:p>
            <a:pPr>
              <a:lnSpc>
                <a:spcPct val="150000"/>
              </a:lnSpc>
            </a:pPr>
            <a:r>
              <a:rPr lang="he-IL" sz="2400" b="1" dirty="0" smtClean="0">
                <a:ea typeface="Tahoma" panose="020B0604030504040204" pitchFamily="34" charset="0"/>
              </a:rPr>
              <a:t>סרטון מסכם: </a:t>
            </a:r>
          </a:p>
          <a:p>
            <a:r>
              <a:rPr lang="en-US" sz="1000" u="sng" dirty="0" smtClean="0">
                <a:solidFill>
                  <a:srgbClr val="002060"/>
                </a:solidFill>
                <a:latin typeface="Arial" panose="020B0604020202020204" pitchFamily="34" charset="0"/>
                <a:ea typeface="Tahoma" panose="020B0604030504040204" pitchFamily="34" charset="0"/>
                <a:hlinkClick r:id="rId3"/>
              </a:rPr>
              <a:t>https</a:t>
            </a:r>
            <a:r>
              <a:rPr lang="en-US" sz="1000" u="sng" dirty="0">
                <a:solidFill>
                  <a:srgbClr val="002060"/>
                </a:solidFill>
                <a:latin typeface="Arial" panose="020B0604020202020204" pitchFamily="34" charset="0"/>
                <a:ea typeface="Tahoma" panose="020B0604030504040204" pitchFamily="34" charset="0"/>
                <a:hlinkClick r:id="rId3"/>
              </a:rPr>
              <a:t>://www.youtube.com/watch?v=uU_4uA6-zcE</a:t>
            </a:r>
            <a:endParaRPr lang="he-IL" sz="1000" dirty="0"/>
          </a:p>
        </p:txBody>
      </p:sp>
      <p:pic>
        <p:nvPicPr>
          <p:cNvPr id="3" name="uU_4uA6-zcE?rel=0"/>
          <p:cNvPicPr>
            <a:picLocks noRot="1" noChangeAspect="1"/>
          </p:cNvPicPr>
          <p:nvPr>
            <a:videoFile r:link="rId1"/>
          </p:nvPr>
        </p:nvPicPr>
        <p:blipFill>
          <a:blip r:embed="rId4"/>
          <a:stretch>
            <a:fillRect/>
          </a:stretch>
        </p:blipFill>
        <p:spPr>
          <a:xfrm>
            <a:off x="584499" y="2057736"/>
            <a:ext cx="7975003" cy="4485939"/>
          </a:xfrm>
          <a:prstGeom prst="rect">
            <a:avLst/>
          </a:prstGeom>
        </p:spPr>
      </p:pic>
    </p:spTree>
    <p:extLst>
      <p:ext uri="{BB962C8B-B14F-4D97-AF65-F5344CB8AC3E}">
        <p14:creationId xmlns:p14="http://schemas.microsoft.com/office/powerpoint/2010/main" val="3689195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7756" y="4922333"/>
            <a:ext cx="4511296" cy="1477328"/>
          </a:xfrm>
          <a:prstGeom prst="rect">
            <a:avLst/>
          </a:prstGeom>
        </p:spPr>
        <p:txBody>
          <a:bodyPr wrap="square">
            <a:spAutoFit/>
          </a:bodyPr>
          <a:lstStyle/>
          <a:p>
            <a:r>
              <a:rPr lang="he-IL" dirty="0">
                <a:ea typeface="Tahoma" panose="020B0604030504040204" pitchFamily="34" charset="0"/>
              </a:rPr>
              <a:t>כל נוירון מושפע מהרבה נוירונים אחרים. אם הם ירו, זה ישפיע על הסיכוי שלו לירות גם כן. למעשה כל נוירון מתחשב בירי של כל הנוירונים שמשפיעים עליו, ולפי החישוב הזה מתקבלת החלטה האם לירות ולהעביר את המידע הלאה. </a:t>
            </a:r>
            <a:endParaRPr lang="he-IL" dirty="0"/>
          </a:p>
        </p:txBody>
      </p:sp>
      <p:grpSp>
        <p:nvGrpSpPr>
          <p:cNvPr id="7" name="קבוצה 6"/>
          <p:cNvGrpSpPr/>
          <p:nvPr/>
        </p:nvGrpSpPr>
        <p:grpSpPr>
          <a:xfrm>
            <a:off x="280056" y="893239"/>
            <a:ext cx="3614212" cy="3703048"/>
            <a:chOff x="859516" y="744494"/>
            <a:chExt cx="4818949" cy="3703048"/>
          </a:xfrm>
        </p:grpSpPr>
        <p:pic>
          <p:nvPicPr>
            <p:cNvPr id="5" name="תמונה 4" descr="C:\Users\yairb\Downloads\Picture1.png"/>
            <p:cNvPicPr/>
            <p:nvPr/>
          </p:nvPicPr>
          <p:blipFill>
            <a:blip r:embed="rId2">
              <a:extLst>
                <a:ext uri="{28A0092B-C50C-407E-A947-70E740481C1C}">
                  <a14:useLocalDpi xmlns:a14="http://schemas.microsoft.com/office/drawing/2010/main" val="0"/>
                </a:ext>
              </a:extLst>
            </a:blip>
            <a:srcRect/>
            <a:stretch>
              <a:fillRect/>
            </a:stretch>
          </p:blipFill>
          <p:spPr bwMode="auto">
            <a:xfrm>
              <a:off x="859516" y="744494"/>
              <a:ext cx="4640580" cy="2971800"/>
            </a:xfrm>
            <a:prstGeom prst="rect">
              <a:avLst/>
            </a:prstGeom>
            <a:noFill/>
            <a:ln>
              <a:noFill/>
            </a:ln>
          </p:spPr>
        </p:pic>
        <p:sp>
          <p:nvSpPr>
            <p:cNvPr id="6" name="Rectangle 1"/>
            <p:cNvSpPr/>
            <p:nvPr/>
          </p:nvSpPr>
          <p:spPr>
            <a:xfrm>
              <a:off x="859516" y="3739656"/>
              <a:ext cx="4818949" cy="707886"/>
            </a:xfrm>
            <a:prstGeom prst="rect">
              <a:avLst/>
            </a:prstGeom>
          </p:spPr>
          <p:txBody>
            <a:bodyPr wrap="square">
              <a:spAutoFit/>
            </a:bodyPr>
            <a:lstStyle/>
            <a:p>
              <a:pPr algn="l" rtl="0"/>
              <a:r>
                <a:rPr lang="en-US" sz="1000" dirty="0"/>
                <a:t>Transistor Probes Local Potassium </a:t>
              </a:r>
              <a:r>
                <a:rPr lang="en-US" sz="1000" dirty="0" err="1"/>
                <a:t>Conductances</a:t>
              </a:r>
              <a:r>
                <a:rPr lang="en-US" sz="1000" dirty="0"/>
                <a:t> in the Adhesion Region of Cultured Rat Hippocampal Neurons, Stefano </a:t>
              </a:r>
              <a:r>
                <a:rPr lang="en-US" sz="1000" dirty="0" err="1"/>
                <a:t>Vassanelli</a:t>
              </a:r>
              <a:r>
                <a:rPr lang="en-US" sz="1000" dirty="0"/>
                <a:t> and Peter </a:t>
              </a:r>
              <a:r>
                <a:rPr lang="en-US" sz="1000" dirty="0" err="1"/>
                <a:t>Fromherz</a:t>
              </a:r>
              <a:r>
                <a:rPr lang="en-US" sz="1000" dirty="0"/>
                <a:t>, The Journal of Neuroscience, August 15, 1999, 19(16):6767-6773</a:t>
              </a:r>
            </a:p>
          </p:txBody>
        </p:sp>
      </p:grpSp>
      <p:pic>
        <p:nvPicPr>
          <p:cNvPr id="5122" name="Picture 2" descr="D:\מדעי המוח\!איורים\פרק1\פרק ראשון – סוגי תאים\Chemical_synap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945" y="925513"/>
            <a:ext cx="3204117" cy="399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342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1046" y="925513"/>
            <a:ext cx="6244017" cy="461665"/>
          </a:xfrm>
          <a:prstGeom prst="rect">
            <a:avLst/>
          </a:prstGeom>
        </p:spPr>
        <p:txBody>
          <a:bodyPr wrap="none">
            <a:spAutoFit/>
          </a:bodyPr>
          <a:lstStyle/>
          <a:p>
            <a:pPr algn="just">
              <a:spcAft>
                <a:spcPts val="1000"/>
              </a:spcAft>
            </a:pPr>
            <a:r>
              <a:rPr lang="he-IL" sz="2400" b="1" dirty="0">
                <a:latin typeface="Tahoma" panose="020B0604030504040204" pitchFamily="34" charset="0"/>
                <a:ea typeface="Tahoma" panose="020B0604030504040204" pitchFamily="34" charset="0"/>
              </a:rPr>
              <a:t>השפעות מעוררות והשפעות מעכבות של סינפסות</a:t>
            </a:r>
            <a:endParaRPr lang="en-US" sz="2400" dirty="0">
              <a:effectLst/>
              <a:latin typeface="Tahoma" panose="020B0604030504040204" pitchFamily="34" charset="0"/>
              <a:ea typeface="Tahoma" panose="020B0604030504040204" pitchFamily="34" charset="0"/>
            </a:endParaRPr>
          </a:p>
        </p:txBody>
      </p:sp>
      <p:sp>
        <p:nvSpPr>
          <p:cNvPr id="4" name="Rectangle 3"/>
          <p:cNvSpPr/>
          <p:nvPr/>
        </p:nvSpPr>
        <p:spPr>
          <a:xfrm>
            <a:off x="330200" y="1500651"/>
            <a:ext cx="8424863" cy="1882567"/>
          </a:xfrm>
          <a:prstGeom prst="rect">
            <a:avLst/>
          </a:prstGeom>
        </p:spPr>
        <p:txBody>
          <a:bodyPr wrap="square">
            <a:spAutoFit/>
          </a:bodyPr>
          <a:lstStyle/>
          <a:p>
            <a:pPr algn="just">
              <a:lnSpc>
                <a:spcPct val="150000"/>
              </a:lnSpc>
              <a:spcAft>
                <a:spcPts val="1000"/>
              </a:spcAft>
            </a:pPr>
            <a:r>
              <a:rPr lang="he-IL" b="1" u="sng" dirty="0" smtClean="0">
                <a:latin typeface="Tahoma" panose="020B0604030504040204" pitchFamily="34" charset="0"/>
                <a:ea typeface="Tahoma" panose="020B0604030504040204" pitchFamily="34" charset="0"/>
              </a:rPr>
              <a:t>לא</a:t>
            </a:r>
            <a:r>
              <a:rPr lang="he-IL" b="1" dirty="0" smtClean="0">
                <a:latin typeface="Tahoma" panose="020B0604030504040204" pitchFamily="34" charset="0"/>
                <a:ea typeface="Tahoma" panose="020B0604030504040204" pitchFamily="34" charset="0"/>
              </a:rPr>
              <a:t> </a:t>
            </a:r>
            <a:r>
              <a:rPr lang="he-IL" b="1" dirty="0">
                <a:latin typeface="Tahoma" panose="020B0604030504040204" pitchFamily="34" charset="0"/>
                <a:ea typeface="Tahoma" panose="020B0604030504040204" pitchFamily="34" charset="0"/>
              </a:rPr>
              <a:t>כל הסינפסות מעודדות ירי פוטנציאל פעולה! </a:t>
            </a:r>
            <a:r>
              <a:rPr lang="he-IL" dirty="0" smtClean="0">
                <a:latin typeface="Tahoma" panose="020B0604030504040204" pitchFamily="34" charset="0"/>
                <a:ea typeface="Tahoma" panose="020B0604030504040204" pitchFamily="34" charset="0"/>
              </a:rPr>
              <a:t>חלקן בולמות היווצרות של פוטנציאל פעולה בנוירון המטרה, ונקראות </a:t>
            </a:r>
            <a:r>
              <a:rPr lang="he-IL" b="1" dirty="0" smtClean="0">
                <a:latin typeface="Tahoma" panose="020B0604030504040204" pitchFamily="34" charset="0"/>
                <a:ea typeface="Tahoma" panose="020B0604030504040204" pitchFamily="34" charset="0"/>
              </a:rPr>
              <a:t>סינפסות מעכבות</a:t>
            </a:r>
            <a:r>
              <a:rPr lang="he-IL" dirty="0" smtClean="0">
                <a:latin typeface="Tahoma" panose="020B0604030504040204" pitchFamily="34" charset="0"/>
                <a:ea typeface="Tahoma" panose="020B0604030504040204" pitchFamily="34" charset="0"/>
              </a:rPr>
              <a:t>.</a:t>
            </a:r>
            <a:endParaRPr lang="he-IL" dirty="0">
              <a:effectLst/>
              <a:latin typeface="Tahoma" panose="020B0604030504040204" pitchFamily="34" charset="0"/>
              <a:ea typeface="Tahoma" panose="020B0604030504040204" pitchFamily="34" charset="0"/>
            </a:endParaRPr>
          </a:p>
          <a:p>
            <a:pPr algn="just">
              <a:lnSpc>
                <a:spcPct val="150000"/>
              </a:lnSpc>
              <a:spcAft>
                <a:spcPts val="1000"/>
              </a:spcAft>
            </a:pPr>
            <a:r>
              <a:rPr lang="he-IL" dirty="0"/>
              <a:t>הנוירון הבתר-סינפטי מתחשב גם במסרים המעוררים וגם באלו המעכבים. להתחשבות זו במגוון אותות שמגיעים אל הנוירון קוראים </a:t>
            </a:r>
            <a:r>
              <a:rPr lang="he-IL" b="1" dirty="0"/>
              <a:t>אינטגרציה עצבית</a:t>
            </a:r>
            <a:r>
              <a:rPr lang="he-IL" dirty="0"/>
              <a:t>. </a:t>
            </a:r>
            <a:endParaRPr lang="en-US"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949506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1487542"/>
            <a:ext cx="8431373" cy="646331"/>
          </a:xfrm>
          <a:prstGeom prst="rect">
            <a:avLst/>
          </a:prstGeom>
        </p:spPr>
        <p:txBody>
          <a:bodyPr wrap="square">
            <a:spAutoFit/>
          </a:bodyPr>
          <a:lstStyle/>
          <a:p>
            <a:pPr algn="just">
              <a:spcAft>
                <a:spcPts val="1000"/>
              </a:spcAft>
            </a:pPr>
            <a:r>
              <a:rPr lang="he-IL" dirty="0">
                <a:latin typeface="Tahoma" panose="020B0604030504040204" pitchFamily="34" charset="0"/>
                <a:ea typeface="Tahoma" panose="020B0604030504040204" pitchFamily="34" charset="0"/>
              </a:rPr>
              <a:t>כדי שהאינטגרציה העצבית תגרום לעירור שמספיק לירי פוטנציאל פעולה, היא יכולה להתבסס על אחד משני עקרונות – </a:t>
            </a:r>
            <a:r>
              <a:rPr lang="he-IL" b="1" dirty="0" err="1">
                <a:latin typeface="Tahoma" panose="020B0604030504040204" pitchFamily="34" charset="0"/>
                <a:ea typeface="Tahoma" panose="020B0604030504040204" pitchFamily="34" charset="0"/>
              </a:rPr>
              <a:t>סכימה</a:t>
            </a:r>
            <a:r>
              <a:rPr lang="he-IL" b="1" dirty="0">
                <a:latin typeface="Tahoma" panose="020B0604030504040204" pitchFamily="34" charset="0"/>
                <a:ea typeface="Tahoma" panose="020B0604030504040204" pitchFamily="34" charset="0"/>
              </a:rPr>
              <a:t> במרחב</a:t>
            </a:r>
            <a:r>
              <a:rPr lang="he-IL" dirty="0">
                <a:latin typeface="Tahoma" panose="020B0604030504040204" pitchFamily="34" charset="0"/>
                <a:ea typeface="Tahoma" panose="020B0604030504040204" pitchFamily="34" charset="0"/>
              </a:rPr>
              <a:t> </a:t>
            </a:r>
            <a:r>
              <a:rPr lang="he-IL" dirty="0" err="1">
                <a:latin typeface="Tahoma" panose="020B0604030504040204" pitchFamily="34" charset="0"/>
                <a:ea typeface="Tahoma" panose="020B0604030504040204" pitchFamily="34" charset="0"/>
              </a:rPr>
              <a:t>ו</a:t>
            </a:r>
            <a:r>
              <a:rPr lang="he-IL" b="1" dirty="0" err="1">
                <a:latin typeface="Tahoma" panose="020B0604030504040204" pitchFamily="34" charset="0"/>
                <a:ea typeface="Tahoma" panose="020B0604030504040204" pitchFamily="34" charset="0"/>
              </a:rPr>
              <a:t>סכימה</a:t>
            </a:r>
            <a:r>
              <a:rPr lang="he-IL" b="1" dirty="0">
                <a:latin typeface="Tahoma" panose="020B0604030504040204" pitchFamily="34" charset="0"/>
                <a:ea typeface="Tahoma" panose="020B0604030504040204" pitchFamily="34" charset="0"/>
              </a:rPr>
              <a:t> בזמן</a:t>
            </a:r>
            <a:r>
              <a:rPr lang="he-IL" dirty="0">
                <a:latin typeface="Tahoma" panose="020B0604030504040204" pitchFamily="34" charset="0"/>
                <a:ea typeface="Tahoma" panose="020B0604030504040204" pitchFamily="34" charset="0"/>
              </a:rPr>
              <a:t>.</a:t>
            </a:r>
            <a:endParaRPr lang="en-US" dirty="0">
              <a:effectLst/>
              <a:latin typeface="Tahoma" panose="020B0604030504040204" pitchFamily="34" charset="0"/>
              <a:ea typeface="Tahoma" panose="020B0604030504040204" pitchFamily="34" charset="0"/>
            </a:endParaRPr>
          </a:p>
        </p:txBody>
      </p:sp>
      <p:sp>
        <p:nvSpPr>
          <p:cNvPr id="3" name="Rectangle 2"/>
          <p:cNvSpPr/>
          <p:nvPr/>
        </p:nvSpPr>
        <p:spPr>
          <a:xfrm>
            <a:off x="6388710" y="925513"/>
            <a:ext cx="2366353" cy="461665"/>
          </a:xfrm>
          <a:prstGeom prst="rect">
            <a:avLst/>
          </a:prstGeom>
        </p:spPr>
        <p:txBody>
          <a:bodyPr wrap="none">
            <a:spAutoFit/>
          </a:bodyPr>
          <a:lstStyle/>
          <a:p>
            <a:r>
              <a:rPr lang="he-IL" sz="2400" b="1" dirty="0">
                <a:latin typeface="Tahoma" panose="020B0604030504040204" pitchFamily="34" charset="0"/>
                <a:ea typeface="Tahoma" panose="020B0604030504040204" pitchFamily="34" charset="0"/>
              </a:rPr>
              <a:t>אינטגרציה עצבית</a:t>
            </a:r>
            <a:endParaRPr lang="he-IL" sz="2400" dirty="0"/>
          </a:p>
        </p:txBody>
      </p:sp>
      <p:pic>
        <p:nvPicPr>
          <p:cNvPr id="6146" name="Picture 2" descr="A:\מוח\איורים\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590" y="2945267"/>
            <a:ext cx="6667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157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925" y="925513"/>
            <a:ext cx="8000999" cy="461665"/>
          </a:xfrm>
          <a:prstGeom prst="rect">
            <a:avLst/>
          </a:prstGeom>
        </p:spPr>
        <p:txBody>
          <a:bodyPr wrap="square">
            <a:spAutoFit/>
          </a:bodyPr>
          <a:lstStyle/>
          <a:p>
            <a:pPr algn="just">
              <a:spcBef>
                <a:spcPts val="1000"/>
              </a:spcBef>
            </a:pPr>
            <a:r>
              <a:rPr lang="he-IL" sz="2400" b="1" dirty="0" smtClean="0">
                <a:solidFill>
                  <a:srgbClr val="5B5B5B"/>
                </a:solidFill>
                <a:latin typeface="+mj-lt"/>
                <a:ea typeface="Times New Roman" panose="02020603050405020304" pitchFamily="18" charset="0"/>
              </a:rPr>
              <a:t>סיכום</a:t>
            </a:r>
            <a:endParaRPr lang="en-US" sz="2400" b="1" dirty="0">
              <a:solidFill>
                <a:srgbClr val="5B5B5B"/>
              </a:solidFill>
              <a:latin typeface="+mj-lt"/>
              <a:ea typeface="Times New Roman" panose="02020603050405020304" pitchFamily="18" charset="0"/>
              <a:cs typeface="Arial" panose="020B0604020202020204" pitchFamily="34" charset="0"/>
            </a:endParaRPr>
          </a:p>
        </p:txBody>
      </p:sp>
      <p:sp>
        <p:nvSpPr>
          <p:cNvPr id="3" name="TextBox 2"/>
          <p:cNvSpPr txBox="1"/>
          <p:nvPr/>
        </p:nvSpPr>
        <p:spPr>
          <a:xfrm>
            <a:off x="7772399" y="4090736"/>
            <a:ext cx="962525" cy="1512000"/>
          </a:xfrm>
          <a:prstGeom prst="rect">
            <a:avLst/>
          </a:prstGeom>
          <a:noFill/>
          <a:ln>
            <a:solidFill>
              <a:schemeClr val="accent1"/>
            </a:solidFill>
          </a:ln>
        </p:spPr>
        <p:txBody>
          <a:bodyPr wrap="square" rtlCol="1">
            <a:spAutoFit/>
          </a:bodyPr>
          <a:lstStyle/>
          <a:p>
            <a:r>
              <a:rPr lang="he-IL" dirty="0" smtClean="0"/>
              <a:t>מעבר מידע חשמלי בתוך נוירון</a:t>
            </a:r>
            <a:endParaRPr lang="he-IL" dirty="0"/>
          </a:p>
        </p:txBody>
      </p:sp>
      <p:sp>
        <p:nvSpPr>
          <p:cNvPr id="4" name="TextBox 3"/>
          <p:cNvSpPr txBox="1"/>
          <p:nvPr/>
        </p:nvSpPr>
        <p:spPr>
          <a:xfrm>
            <a:off x="4860756" y="4090736"/>
            <a:ext cx="962525" cy="1512000"/>
          </a:xfrm>
          <a:prstGeom prst="rect">
            <a:avLst/>
          </a:prstGeom>
          <a:noFill/>
          <a:ln>
            <a:solidFill>
              <a:schemeClr val="accent1"/>
            </a:solidFill>
          </a:ln>
        </p:spPr>
        <p:txBody>
          <a:bodyPr wrap="square" rtlCol="1">
            <a:spAutoFit/>
          </a:bodyPr>
          <a:lstStyle/>
          <a:p>
            <a:r>
              <a:rPr lang="he-IL" dirty="0" smtClean="0"/>
              <a:t>מעבר מידע חשמלי בתוך נוירון</a:t>
            </a:r>
            <a:endParaRPr lang="he-IL" dirty="0"/>
          </a:p>
        </p:txBody>
      </p:sp>
      <p:sp>
        <p:nvSpPr>
          <p:cNvPr id="5" name="TextBox 4"/>
          <p:cNvSpPr txBox="1"/>
          <p:nvPr/>
        </p:nvSpPr>
        <p:spPr>
          <a:xfrm>
            <a:off x="1949112" y="4090736"/>
            <a:ext cx="962525" cy="1512000"/>
          </a:xfrm>
          <a:prstGeom prst="rect">
            <a:avLst/>
          </a:prstGeom>
          <a:noFill/>
          <a:ln>
            <a:solidFill>
              <a:schemeClr val="accent1"/>
            </a:solidFill>
          </a:ln>
        </p:spPr>
        <p:txBody>
          <a:bodyPr wrap="square" rtlCol="1">
            <a:spAutoFit/>
          </a:bodyPr>
          <a:lstStyle/>
          <a:p>
            <a:r>
              <a:rPr lang="he-IL" dirty="0" smtClean="0"/>
              <a:t>מעבר מידע חשמלי בתוך נוירון</a:t>
            </a:r>
            <a:endParaRPr lang="he-IL" dirty="0"/>
          </a:p>
        </p:txBody>
      </p:sp>
      <p:sp>
        <p:nvSpPr>
          <p:cNvPr id="6" name="TextBox 5"/>
          <p:cNvSpPr txBox="1"/>
          <p:nvPr/>
        </p:nvSpPr>
        <p:spPr>
          <a:xfrm>
            <a:off x="6316578" y="4090736"/>
            <a:ext cx="962525" cy="1512000"/>
          </a:xfrm>
          <a:prstGeom prst="rect">
            <a:avLst/>
          </a:prstGeom>
          <a:noFill/>
          <a:ln>
            <a:solidFill>
              <a:schemeClr val="accent2"/>
            </a:solidFill>
          </a:ln>
        </p:spPr>
        <p:txBody>
          <a:bodyPr wrap="square" rtlCol="1">
            <a:spAutoFit/>
          </a:bodyPr>
          <a:lstStyle/>
          <a:p>
            <a:r>
              <a:rPr lang="he-IL" dirty="0" smtClean="0"/>
              <a:t>מעבר מידע כימי בין נוירונים</a:t>
            </a:r>
            <a:endParaRPr lang="he-IL" dirty="0"/>
          </a:p>
        </p:txBody>
      </p:sp>
      <p:sp>
        <p:nvSpPr>
          <p:cNvPr id="8" name="TextBox 7"/>
          <p:cNvSpPr txBox="1"/>
          <p:nvPr/>
        </p:nvSpPr>
        <p:spPr>
          <a:xfrm>
            <a:off x="3404934" y="4090736"/>
            <a:ext cx="962525" cy="1512000"/>
          </a:xfrm>
          <a:prstGeom prst="rect">
            <a:avLst/>
          </a:prstGeom>
          <a:noFill/>
          <a:ln>
            <a:solidFill>
              <a:schemeClr val="accent2"/>
            </a:solidFill>
          </a:ln>
        </p:spPr>
        <p:txBody>
          <a:bodyPr wrap="square" rtlCol="1">
            <a:spAutoFit/>
          </a:bodyPr>
          <a:lstStyle/>
          <a:p>
            <a:r>
              <a:rPr lang="he-IL" dirty="0" smtClean="0"/>
              <a:t>מעבר מידע כימי בין נוירונים</a:t>
            </a:r>
            <a:endParaRPr lang="he-IL" dirty="0"/>
          </a:p>
        </p:txBody>
      </p:sp>
      <p:sp>
        <p:nvSpPr>
          <p:cNvPr id="10" name="TextBox 9"/>
          <p:cNvSpPr txBox="1"/>
          <p:nvPr/>
        </p:nvSpPr>
        <p:spPr>
          <a:xfrm>
            <a:off x="215154" y="4145882"/>
            <a:ext cx="1382002" cy="1477328"/>
          </a:xfrm>
          <a:prstGeom prst="rect">
            <a:avLst/>
          </a:prstGeom>
          <a:noFill/>
        </p:spPr>
        <p:txBody>
          <a:bodyPr wrap="square" rtlCol="1">
            <a:spAutoFit/>
          </a:bodyPr>
          <a:lstStyle/>
          <a:p>
            <a:r>
              <a:rPr lang="he-IL" dirty="0" smtClean="0"/>
              <a:t>וכן הלאה, עד שתא המטרה הוא שריר או בלוטה, או עד שהאות דועך</a:t>
            </a:r>
            <a:endParaRPr lang="he-IL" dirty="0"/>
          </a:p>
        </p:txBody>
      </p:sp>
      <p:cxnSp>
        <p:nvCxnSpPr>
          <p:cNvPr id="13" name="Straight Arrow Connector 12"/>
          <p:cNvCxnSpPr/>
          <p:nvPr/>
        </p:nvCxnSpPr>
        <p:spPr>
          <a:xfrm flipH="1">
            <a:off x="5883480" y="4803577"/>
            <a:ext cx="372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28941" y="4803577"/>
            <a:ext cx="372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955266" y="4803577"/>
            <a:ext cx="372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501401" y="4803577"/>
            <a:ext cx="372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2"/>
          <p:cNvCxnSpPr/>
          <p:nvPr/>
        </p:nvCxnSpPr>
        <p:spPr>
          <a:xfrm flipH="1">
            <a:off x="7356388" y="4803577"/>
            <a:ext cx="372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מלבן 10"/>
          <p:cNvSpPr/>
          <p:nvPr/>
        </p:nvSpPr>
        <p:spPr>
          <a:xfrm>
            <a:off x="330200" y="1419452"/>
            <a:ext cx="8404724" cy="1862048"/>
          </a:xfrm>
          <a:prstGeom prst="rect">
            <a:avLst/>
          </a:prstGeom>
        </p:spPr>
        <p:txBody>
          <a:bodyPr wrap="square">
            <a:spAutoFit/>
          </a:bodyPr>
          <a:lstStyle/>
          <a:p>
            <a:pPr marL="285750" indent="-285750" algn="just">
              <a:spcAft>
                <a:spcPts val="1000"/>
              </a:spcAft>
              <a:buFont typeface="Arial" panose="020B0604020202020204" pitchFamily="34" charset="0"/>
              <a:buChar char="•"/>
            </a:pPr>
            <a:r>
              <a:rPr lang="he-IL" dirty="0">
                <a:latin typeface="Tahoma" panose="020B0604030504040204" pitchFamily="34" charset="0"/>
                <a:ea typeface="Tahoma" panose="020B0604030504040204" pitchFamily="34" charset="0"/>
              </a:rPr>
              <a:t>מעבר מידע בנוירון מקודד באופן חשמלי על ידי פוטנציאלי פעולה המתקדמים לאורך האקסון. </a:t>
            </a:r>
          </a:p>
          <a:p>
            <a:pPr marL="285750" indent="-285750" algn="just">
              <a:spcAft>
                <a:spcPts val="1000"/>
              </a:spcAft>
              <a:buFont typeface="Arial" panose="020B0604020202020204" pitchFamily="34" charset="0"/>
              <a:buChar char="•"/>
            </a:pPr>
            <a:r>
              <a:rPr lang="he-IL" dirty="0">
                <a:latin typeface="Tahoma" panose="020B0604030504040204" pitchFamily="34" charset="0"/>
                <a:ea typeface="Tahoma" panose="020B0604030504040204" pitchFamily="34" charset="0"/>
              </a:rPr>
              <a:t>הגעת פוטנציאל פעולה לקצה האקסון גורמת הפרשת חומר כימי אל המרווח הסינפטי.</a:t>
            </a:r>
          </a:p>
          <a:p>
            <a:pPr marL="285750" indent="-285750" algn="just">
              <a:spcAft>
                <a:spcPts val="1000"/>
              </a:spcAft>
              <a:buFont typeface="Arial" panose="020B0604020202020204" pitchFamily="34" charset="0"/>
              <a:buChar char="•"/>
            </a:pPr>
            <a:r>
              <a:rPr lang="he-IL" dirty="0">
                <a:latin typeface="Tahoma" panose="020B0604030504040204" pitchFamily="34" charset="0"/>
                <a:ea typeface="Tahoma" panose="020B0604030504040204" pitchFamily="34" charset="0"/>
              </a:rPr>
              <a:t>החומר הכימי נקלט בקולטני התא הבתר-סינפטי, ומשפיע עליו. </a:t>
            </a:r>
          </a:p>
          <a:p>
            <a:pPr marL="285750" indent="-285750" algn="just">
              <a:spcAft>
                <a:spcPts val="1000"/>
              </a:spcAft>
              <a:buFont typeface="Arial" panose="020B0604020202020204" pitchFamily="34" charset="0"/>
              <a:buChar char="•"/>
            </a:pPr>
            <a:r>
              <a:rPr lang="he-IL" dirty="0">
                <a:latin typeface="Tahoma" panose="020B0604030504040204" pitchFamily="34" charset="0"/>
                <a:ea typeface="Tahoma" panose="020B0604030504040204" pitchFamily="34" charset="0"/>
              </a:rPr>
              <a:t>ההשפעה יכולה להיות </a:t>
            </a:r>
            <a:r>
              <a:rPr lang="he-IL" b="1" dirty="0">
                <a:latin typeface="Tahoma" panose="020B0604030504040204" pitchFamily="34" charset="0"/>
                <a:ea typeface="Tahoma" panose="020B0604030504040204" pitchFamily="34" charset="0"/>
              </a:rPr>
              <a:t>עידוד</a:t>
            </a:r>
            <a:r>
              <a:rPr lang="he-IL" dirty="0">
                <a:latin typeface="Tahoma" panose="020B0604030504040204" pitchFamily="34" charset="0"/>
                <a:ea typeface="Tahoma" panose="020B0604030504040204" pitchFamily="34" charset="0"/>
              </a:rPr>
              <a:t> או </a:t>
            </a:r>
            <a:r>
              <a:rPr lang="he-IL" b="1" dirty="0">
                <a:latin typeface="Tahoma" panose="020B0604030504040204" pitchFamily="34" charset="0"/>
                <a:ea typeface="Tahoma" panose="020B0604030504040204" pitchFamily="34" charset="0"/>
              </a:rPr>
              <a:t>עיכוב</a:t>
            </a:r>
            <a:r>
              <a:rPr lang="he-IL" dirty="0">
                <a:latin typeface="Tahoma" panose="020B0604030504040204" pitchFamily="34" charset="0"/>
                <a:ea typeface="Tahoma" panose="020B0604030504040204" pitchFamily="34" charset="0"/>
              </a:rPr>
              <a:t> של פעולת תא המטרה.</a:t>
            </a:r>
          </a:p>
        </p:txBody>
      </p:sp>
    </p:spTree>
    <p:extLst>
      <p:ext uri="{BB962C8B-B14F-4D97-AF65-F5344CB8AC3E}">
        <p14:creationId xmlns:p14="http://schemas.microsoft.com/office/powerpoint/2010/main" val="3265717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מלבן 241"/>
          <p:cNvSpPr/>
          <p:nvPr/>
        </p:nvSpPr>
        <p:spPr>
          <a:xfrm>
            <a:off x="4244935" y="5448255"/>
            <a:ext cx="4528830" cy="923330"/>
          </a:xfrm>
          <a:prstGeom prst="rect">
            <a:avLst/>
          </a:prstGeom>
        </p:spPr>
        <p:txBody>
          <a:bodyPr wrap="square">
            <a:spAutoFit/>
          </a:bodyPr>
          <a:lstStyle/>
          <a:p>
            <a:pPr marL="285750" indent="-285750" algn="just">
              <a:spcAft>
                <a:spcPts val="1000"/>
              </a:spcAft>
              <a:buFontTx/>
              <a:buChar char="-"/>
            </a:pPr>
            <a:r>
              <a:rPr lang="he-IL" dirty="0">
                <a:solidFill>
                  <a:schemeClr val="bg1">
                    <a:lumMod val="85000"/>
                  </a:schemeClr>
                </a:solidFill>
                <a:latin typeface="Tahoma" panose="020B0604030504040204" pitchFamily="34" charset="0"/>
                <a:ea typeface="Tahoma" panose="020B0604030504040204" pitchFamily="34" charset="0"/>
              </a:rPr>
              <a:t>דמות אהובה נקלטת במערכת החושים – אולי הגוף שלנו "ירצה" לומר לה שלום ולגשת לחבקה.</a:t>
            </a:r>
          </a:p>
        </p:txBody>
      </p:sp>
      <p:sp>
        <p:nvSpPr>
          <p:cNvPr id="241" name="מלבן 240"/>
          <p:cNvSpPr/>
          <p:nvPr/>
        </p:nvSpPr>
        <p:spPr>
          <a:xfrm>
            <a:off x="4242157" y="5447717"/>
            <a:ext cx="4528830" cy="923330"/>
          </a:xfrm>
          <a:prstGeom prst="rect">
            <a:avLst/>
          </a:prstGeom>
        </p:spPr>
        <p:txBody>
          <a:bodyPr wrap="square">
            <a:spAutoFit/>
          </a:bodyPr>
          <a:lstStyle/>
          <a:p>
            <a:pPr marL="285750" indent="-285750" algn="just">
              <a:spcAft>
                <a:spcPts val="1000"/>
              </a:spcAft>
              <a:buFontTx/>
              <a:buChar char="-"/>
            </a:pPr>
            <a:r>
              <a:rPr lang="he-IL" dirty="0" smtClean="0">
                <a:latin typeface="Tahoma" panose="020B0604030504040204" pitchFamily="34" charset="0"/>
                <a:ea typeface="Tahoma" panose="020B0604030504040204" pitchFamily="34" charset="0"/>
              </a:rPr>
              <a:t>דמות </a:t>
            </a:r>
            <a:r>
              <a:rPr lang="he-IL" dirty="0">
                <a:latin typeface="Tahoma" panose="020B0604030504040204" pitchFamily="34" charset="0"/>
                <a:ea typeface="Tahoma" panose="020B0604030504040204" pitchFamily="34" charset="0"/>
              </a:rPr>
              <a:t>אהובה </a:t>
            </a:r>
            <a:r>
              <a:rPr lang="he-IL" dirty="0" smtClean="0">
                <a:latin typeface="Tahoma" panose="020B0604030504040204" pitchFamily="34" charset="0"/>
                <a:ea typeface="Tahoma" panose="020B0604030504040204" pitchFamily="34" charset="0"/>
              </a:rPr>
              <a:t>נקלטת במערכת החושים – אולי הגוף שלנו "ירצה</a:t>
            </a:r>
            <a:r>
              <a:rPr lang="he-IL" dirty="0">
                <a:latin typeface="Tahoma" panose="020B0604030504040204" pitchFamily="34" charset="0"/>
                <a:ea typeface="Tahoma" panose="020B0604030504040204" pitchFamily="34" charset="0"/>
              </a:rPr>
              <a:t>" </a:t>
            </a:r>
            <a:r>
              <a:rPr lang="he-IL" dirty="0" smtClean="0">
                <a:latin typeface="Tahoma" panose="020B0604030504040204" pitchFamily="34" charset="0"/>
                <a:ea typeface="Tahoma" panose="020B0604030504040204" pitchFamily="34" charset="0"/>
              </a:rPr>
              <a:t>לומר </a:t>
            </a:r>
            <a:r>
              <a:rPr lang="he-IL" dirty="0">
                <a:latin typeface="Tahoma" panose="020B0604030504040204" pitchFamily="34" charset="0"/>
                <a:ea typeface="Tahoma" panose="020B0604030504040204" pitchFamily="34" charset="0"/>
              </a:rPr>
              <a:t>לה שלום ולגשת לחבקה.</a:t>
            </a:r>
          </a:p>
        </p:txBody>
      </p:sp>
      <p:sp>
        <p:nvSpPr>
          <p:cNvPr id="107" name="מלבן 106"/>
          <p:cNvSpPr/>
          <p:nvPr/>
        </p:nvSpPr>
        <p:spPr>
          <a:xfrm>
            <a:off x="4222266" y="4218058"/>
            <a:ext cx="4529225" cy="1200329"/>
          </a:xfrm>
          <a:prstGeom prst="rect">
            <a:avLst/>
          </a:prstGeom>
        </p:spPr>
        <p:txBody>
          <a:bodyPr wrap="square">
            <a:spAutoFit/>
          </a:bodyPr>
          <a:lstStyle/>
          <a:p>
            <a:pPr marL="285750" indent="-285750">
              <a:spcAft>
                <a:spcPts val="1000"/>
              </a:spcAft>
              <a:buFontTx/>
              <a:buChar char="-"/>
            </a:pPr>
            <a:r>
              <a:rPr lang="he-IL" dirty="0">
                <a:solidFill>
                  <a:schemeClr val="bg1">
                    <a:lumMod val="85000"/>
                  </a:schemeClr>
                </a:solidFill>
                <a:latin typeface="Tahoma" panose="020B0604030504040204" pitchFamily="34" charset="0"/>
                <a:ea typeface="Tahoma" panose="020B0604030504040204" pitchFamily="34" charset="0"/>
              </a:rPr>
              <a:t>החושים קולטים ריח של אוכל – אולי הגוף שלנו "ירצה" לקדם עצמו אל עבר המאכל, ולהכין את הפה לאכילה באמצעות הפרשת רוק מבלוטות מתאימות בחלל הפה. </a:t>
            </a:r>
          </a:p>
        </p:txBody>
      </p:sp>
      <p:sp>
        <p:nvSpPr>
          <p:cNvPr id="106" name="מלבן 105"/>
          <p:cNvSpPr/>
          <p:nvPr/>
        </p:nvSpPr>
        <p:spPr>
          <a:xfrm>
            <a:off x="4225885" y="4225365"/>
            <a:ext cx="4529225" cy="1200329"/>
          </a:xfrm>
          <a:prstGeom prst="rect">
            <a:avLst/>
          </a:prstGeom>
        </p:spPr>
        <p:txBody>
          <a:bodyPr wrap="square">
            <a:spAutoFit/>
          </a:bodyPr>
          <a:lstStyle/>
          <a:p>
            <a:pPr marL="285750" indent="-285750">
              <a:spcAft>
                <a:spcPts val="1000"/>
              </a:spcAft>
              <a:buFontTx/>
              <a:buChar char="-"/>
            </a:pPr>
            <a:r>
              <a:rPr lang="he-IL" dirty="0" smtClean="0">
                <a:latin typeface="Tahoma" panose="020B0604030504040204" pitchFamily="34" charset="0"/>
                <a:ea typeface="Tahoma" panose="020B0604030504040204" pitchFamily="34" charset="0"/>
              </a:rPr>
              <a:t>החושים </a:t>
            </a:r>
            <a:r>
              <a:rPr lang="he-IL" dirty="0">
                <a:latin typeface="Tahoma" panose="020B0604030504040204" pitchFamily="34" charset="0"/>
                <a:ea typeface="Tahoma" panose="020B0604030504040204" pitchFamily="34" charset="0"/>
              </a:rPr>
              <a:t>קולטים ריח של אוכל – אולי הגוף שלנו "ירצה" לקדם עצמו אל עבר המאכל, ולהכין את הפה לאכילה באמצעות הפרשת רוק מבלוטות מתאימות בחלל הפה. </a:t>
            </a:r>
          </a:p>
        </p:txBody>
      </p:sp>
      <p:sp>
        <p:nvSpPr>
          <p:cNvPr id="102" name="מלבן 101"/>
          <p:cNvSpPr/>
          <p:nvPr/>
        </p:nvSpPr>
        <p:spPr>
          <a:xfrm>
            <a:off x="4212741" y="3226410"/>
            <a:ext cx="4529225" cy="923330"/>
          </a:xfrm>
          <a:prstGeom prst="rect">
            <a:avLst/>
          </a:prstGeom>
        </p:spPr>
        <p:txBody>
          <a:bodyPr wrap="square">
            <a:spAutoFit/>
          </a:bodyPr>
          <a:lstStyle/>
          <a:p>
            <a:pPr marL="285750" indent="-285750">
              <a:spcAft>
                <a:spcPts val="1000"/>
              </a:spcAft>
              <a:buFontTx/>
              <a:buChar char="-"/>
            </a:pPr>
            <a:r>
              <a:rPr lang="he-IL" dirty="0">
                <a:solidFill>
                  <a:schemeClr val="bg1">
                    <a:lumMod val="85000"/>
                  </a:schemeClr>
                </a:solidFill>
                <a:latin typeface="Tahoma" panose="020B0604030504040204" pitchFamily="34" charset="0"/>
                <a:ea typeface="Tahoma" panose="020B0604030504040204" pitchFamily="34" charset="0"/>
              </a:rPr>
              <a:t>החושים קולטים אור – יתרחשו תגובות של מצמוץ, הקטנת האישונים, ואולי הרמת היד להגן על העין. </a:t>
            </a:r>
          </a:p>
        </p:txBody>
      </p:sp>
      <p:sp>
        <p:nvSpPr>
          <p:cNvPr id="101" name="מלבן 100"/>
          <p:cNvSpPr/>
          <p:nvPr/>
        </p:nvSpPr>
        <p:spPr>
          <a:xfrm>
            <a:off x="4378324" y="3226410"/>
            <a:ext cx="4360468" cy="923330"/>
          </a:xfrm>
          <a:prstGeom prst="rect">
            <a:avLst/>
          </a:prstGeom>
        </p:spPr>
        <p:txBody>
          <a:bodyPr wrap="square">
            <a:spAutoFit/>
          </a:bodyPr>
          <a:lstStyle/>
          <a:p>
            <a:pPr marL="285750" indent="-285750">
              <a:spcAft>
                <a:spcPts val="1000"/>
              </a:spcAft>
              <a:buFontTx/>
              <a:buChar char="-"/>
            </a:pPr>
            <a:r>
              <a:rPr lang="he-IL" dirty="0" smtClean="0">
                <a:latin typeface="Tahoma" panose="020B0604030504040204" pitchFamily="34" charset="0"/>
                <a:ea typeface="Tahoma" panose="020B0604030504040204" pitchFamily="34" charset="0"/>
              </a:rPr>
              <a:t>החושים </a:t>
            </a:r>
            <a:r>
              <a:rPr lang="he-IL" dirty="0">
                <a:latin typeface="Tahoma" panose="020B0604030504040204" pitchFamily="34" charset="0"/>
                <a:ea typeface="Tahoma" panose="020B0604030504040204" pitchFamily="34" charset="0"/>
              </a:rPr>
              <a:t>קולטים אור – יתרחשו תגובות של מצמוץ, הקטנת האישונים, ואולי הרמת היד להגן על העין. </a:t>
            </a:r>
          </a:p>
        </p:txBody>
      </p:sp>
      <p:sp>
        <p:nvSpPr>
          <p:cNvPr id="99" name="מלבן 98"/>
          <p:cNvSpPr/>
          <p:nvPr/>
        </p:nvSpPr>
        <p:spPr>
          <a:xfrm>
            <a:off x="4085741" y="2468399"/>
            <a:ext cx="4668925" cy="646331"/>
          </a:xfrm>
          <a:prstGeom prst="rect">
            <a:avLst/>
          </a:prstGeom>
        </p:spPr>
        <p:txBody>
          <a:bodyPr wrap="square">
            <a:spAutoFit/>
          </a:bodyPr>
          <a:lstStyle/>
          <a:p>
            <a:pPr marL="285750" indent="-285750">
              <a:spcAft>
                <a:spcPts val="1000"/>
              </a:spcAft>
              <a:buFontTx/>
              <a:buChar char="-"/>
            </a:pPr>
            <a:r>
              <a:rPr lang="he-IL" dirty="0">
                <a:solidFill>
                  <a:schemeClr val="bg1">
                    <a:lumMod val="85000"/>
                  </a:schemeClr>
                </a:solidFill>
                <a:latin typeface="Tahoma" panose="020B0604030504040204" pitchFamily="34" charset="0"/>
                <a:ea typeface="Tahoma" panose="020B0604030504040204" pitchFamily="34" charset="0"/>
              </a:rPr>
              <a:t>החושים קולטים טמפרטורה גבוהה – מופרשת זיעה המסייעת לשמירת טמפרטורת הגוף. </a:t>
            </a:r>
          </a:p>
        </p:txBody>
      </p:sp>
      <p:sp>
        <p:nvSpPr>
          <p:cNvPr id="3" name="מלבן 2"/>
          <p:cNvSpPr/>
          <p:nvPr/>
        </p:nvSpPr>
        <p:spPr>
          <a:xfrm>
            <a:off x="4235362" y="2468399"/>
            <a:ext cx="4529226" cy="646331"/>
          </a:xfrm>
          <a:prstGeom prst="rect">
            <a:avLst/>
          </a:prstGeom>
        </p:spPr>
        <p:txBody>
          <a:bodyPr wrap="square">
            <a:spAutoFit/>
          </a:bodyPr>
          <a:lstStyle/>
          <a:p>
            <a:pPr marL="285750" indent="-285750">
              <a:spcAft>
                <a:spcPts val="1000"/>
              </a:spcAft>
              <a:buFontTx/>
              <a:buChar char="-"/>
            </a:pPr>
            <a:r>
              <a:rPr lang="he-IL" dirty="0" smtClean="0">
                <a:latin typeface="Tahoma" panose="020B0604030504040204" pitchFamily="34" charset="0"/>
                <a:ea typeface="Tahoma" panose="020B0604030504040204" pitchFamily="34" charset="0"/>
              </a:rPr>
              <a:t>החושים </a:t>
            </a:r>
            <a:r>
              <a:rPr lang="he-IL" dirty="0">
                <a:latin typeface="Tahoma" panose="020B0604030504040204" pitchFamily="34" charset="0"/>
                <a:ea typeface="Tahoma" panose="020B0604030504040204" pitchFamily="34" charset="0"/>
              </a:rPr>
              <a:t>קולטים טמפרטורה גבוהה – </a:t>
            </a:r>
            <a:r>
              <a:rPr lang="he-IL" dirty="0" smtClean="0">
                <a:latin typeface="Tahoma" panose="020B0604030504040204" pitchFamily="34" charset="0"/>
                <a:ea typeface="Tahoma" panose="020B0604030504040204" pitchFamily="34" charset="0"/>
              </a:rPr>
              <a:t>מופרשת זיעה </a:t>
            </a:r>
            <a:r>
              <a:rPr lang="he-IL" dirty="0">
                <a:latin typeface="Tahoma" panose="020B0604030504040204" pitchFamily="34" charset="0"/>
                <a:ea typeface="Tahoma" panose="020B0604030504040204" pitchFamily="34" charset="0"/>
              </a:rPr>
              <a:t>המסייעת לשמירת טמפרטורת הגוף. </a:t>
            </a:r>
          </a:p>
        </p:txBody>
      </p:sp>
      <p:sp>
        <p:nvSpPr>
          <p:cNvPr id="7" name="Rectangle 1"/>
          <p:cNvSpPr/>
          <p:nvPr/>
        </p:nvSpPr>
        <p:spPr>
          <a:xfrm>
            <a:off x="330200" y="931120"/>
            <a:ext cx="8424467" cy="1549142"/>
          </a:xfrm>
          <a:prstGeom prst="rect">
            <a:avLst/>
          </a:prstGeom>
        </p:spPr>
        <p:txBody>
          <a:bodyPr wrap="square">
            <a:spAutoFit/>
          </a:bodyPr>
          <a:lstStyle/>
          <a:p>
            <a:pPr algn="just">
              <a:spcAft>
                <a:spcPts val="1000"/>
              </a:spcAft>
            </a:pPr>
            <a:r>
              <a:rPr lang="he-IL" sz="2400" b="1" dirty="0">
                <a:latin typeface="Tahoma" panose="020B0604030504040204" pitchFamily="34" charset="0"/>
                <a:ea typeface="Tahoma" panose="020B0604030504040204" pitchFamily="34" charset="0"/>
              </a:rPr>
              <a:t>כיצד מידע מקודד, וכיצד מידע עובר, במערכת העצבים?</a:t>
            </a:r>
            <a:endParaRPr lang="en-US" sz="2400" b="1" dirty="0" smtClean="0">
              <a:effectLst/>
              <a:latin typeface="Tahoma" panose="020B0604030504040204" pitchFamily="34" charset="0"/>
              <a:ea typeface="Tahoma" panose="020B0604030504040204" pitchFamily="34" charset="0"/>
            </a:endParaRPr>
          </a:p>
          <a:p>
            <a:pPr algn="just">
              <a:spcAft>
                <a:spcPts val="1000"/>
              </a:spcAft>
            </a:pPr>
            <a:r>
              <a:rPr lang="he-IL" dirty="0">
                <a:latin typeface="Tahoma" panose="020B0604030504040204" pitchFamily="34" charset="0"/>
                <a:ea typeface="Tahoma" panose="020B0604030504040204" pitchFamily="34" charset="0"/>
              </a:rPr>
              <a:t>מערכת העצבים שלנו כל הזמן קולטת מידע מהסביבה ושולחת פקודות שמייצרות התנהגות </a:t>
            </a:r>
            <a:r>
              <a:rPr lang="he-IL" dirty="0" smtClean="0">
                <a:latin typeface="Tahoma" panose="020B0604030504040204" pitchFamily="34" charset="0"/>
                <a:ea typeface="Tahoma" panose="020B0604030504040204" pitchFamily="34" charset="0"/>
              </a:rPr>
              <a:t>בהתאם.</a:t>
            </a:r>
          </a:p>
          <a:p>
            <a:pPr algn="just">
              <a:spcAft>
                <a:spcPts val="1000"/>
              </a:spcAft>
            </a:pPr>
            <a:r>
              <a:rPr lang="he-IL" dirty="0" smtClean="0">
                <a:latin typeface="Tahoma" panose="020B0604030504040204" pitchFamily="34" charset="0"/>
                <a:ea typeface="Tahoma" panose="020B0604030504040204" pitchFamily="34" charset="0"/>
              </a:rPr>
              <a:t>לדוגמה</a:t>
            </a:r>
            <a:r>
              <a:rPr lang="he-IL" dirty="0">
                <a:latin typeface="Tahoma" panose="020B0604030504040204" pitchFamily="34" charset="0"/>
                <a:ea typeface="Tahoma" panose="020B0604030504040204" pitchFamily="34" charset="0"/>
              </a:rPr>
              <a:t>:  </a:t>
            </a:r>
            <a:endParaRPr lang="en-US" dirty="0">
              <a:effectLst/>
              <a:latin typeface="Tahoma" panose="020B0604030504040204" pitchFamily="34" charset="0"/>
              <a:ea typeface="Tahom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948" y="1953453"/>
            <a:ext cx="16668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7" name="קבוצה 66"/>
          <p:cNvGrpSpPr/>
          <p:nvPr/>
        </p:nvGrpSpPr>
        <p:grpSpPr>
          <a:xfrm>
            <a:off x="642453" y="3123441"/>
            <a:ext cx="1422400" cy="3562351"/>
            <a:chOff x="-5089525" y="298450"/>
            <a:chExt cx="1422400" cy="3562351"/>
          </a:xfrm>
        </p:grpSpPr>
        <p:sp>
          <p:nvSpPr>
            <p:cNvPr id="68" name="Freeform 23"/>
            <p:cNvSpPr>
              <a:spLocks/>
            </p:cNvSpPr>
            <p:nvPr/>
          </p:nvSpPr>
          <p:spPr bwMode="auto">
            <a:xfrm>
              <a:off x="-4137025" y="2760663"/>
              <a:ext cx="469900" cy="1100138"/>
            </a:xfrm>
            <a:custGeom>
              <a:avLst/>
              <a:gdLst>
                <a:gd name="T0" fmla="*/ 100 w 148"/>
                <a:gd name="T1" fmla="*/ 0 h 346"/>
                <a:gd name="T2" fmla="*/ 92 w 148"/>
                <a:gd name="T3" fmla="*/ 238 h 346"/>
                <a:gd name="T4" fmla="*/ 107 w 148"/>
                <a:gd name="T5" fmla="*/ 263 h 346"/>
                <a:gd name="T6" fmla="*/ 134 w 148"/>
                <a:gd name="T7" fmla="*/ 309 h 346"/>
                <a:gd name="T8" fmla="*/ 12 w 148"/>
                <a:gd name="T9" fmla="*/ 242 h 346"/>
                <a:gd name="T10" fmla="*/ 0 w 148"/>
                <a:gd name="T11" fmla="*/ 7 h 346"/>
                <a:gd name="T12" fmla="*/ 100 w 148"/>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48" h="346">
                  <a:moveTo>
                    <a:pt x="100" y="0"/>
                  </a:moveTo>
                  <a:cubicBezTo>
                    <a:pt x="92" y="238"/>
                    <a:pt x="92" y="238"/>
                    <a:pt x="92" y="238"/>
                  </a:cubicBezTo>
                  <a:cubicBezTo>
                    <a:pt x="107" y="263"/>
                    <a:pt x="107" y="263"/>
                    <a:pt x="107" y="263"/>
                  </a:cubicBezTo>
                  <a:cubicBezTo>
                    <a:pt x="107" y="263"/>
                    <a:pt x="148" y="301"/>
                    <a:pt x="134" y="309"/>
                  </a:cubicBezTo>
                  <a:cubicBezTo>
                    <a:pt x="77" y="346"/>
                    <a:pt x="19" y="271"/>
                    <a:pt x="12" y="242"/>
                  </a:cubicBezTo>
                  <a:cubicBezTo>
                    <a:pt x="5" y="214"/>
                    <a:pt x="0" y="7"/>
                    <a:pt x="0" y="7"/>
                  </a:cubicBezTo>
                  <a:lnTo>
                    <a:pt x="100" y="0"/>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4"/>
            <p:cNvSpPr>
              <a:spLocks/>
            </p:cNvSpPr>
            <p:nvPr/>
          </p:nvSpPr>
          <p:spPr bwMode="auto">
            <a:xfrm>
              <a:off x="-5010150" y="2735263"/>
              <a:ext cx="454025" cy="1100138"/>
            </a:xfrm>
            <a:custGeom>
              <a:avLst/>
              <a:gdLst>
                <a:gd name="T0" fmla="*/ 28 w 143"/>
                <a:gd name="T1" fmla="*/ 0 h 346"/>
                <a:gd name="T2" fmla="*/ 56 w 143"/>
                <a:gd name="T3" fmla="*/ 238 h 346"/>
                <a:gd name="T4" fmla="*/ 41 w 143"/>
                <a:gd name="T5" fmla="*/ 263 h 346"/>
                <a:gd name="T6" fmla="*/ 14 w 143"/>
                <a:gd name="T7" fmla="*/ 309 h 346"/>
                <a:gd name="T8" fmla="*/ 136 w 143"/>
                <a:gd name="T9" fmla="*/ 242 h 346"/>
                <a:gd name="T10" fmla="*/ 128 w 143"/>
                <a:gd name="T11" fmla="*/ 7 h 346"/>
                <a:gd name="T12" fmla="*/ 28 w 143"/>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43" h="346">
                  <a:moveTo>
                    <a:pt x="28" y="0"/>
                  </a:moveTo>
                  <a:cubicBezTo>
                    <a:pt x="56" y="238"/>
                    <a:pt x="56" y="238"/>
                    <a:pt x="56" y="238"/>
                  </a:cubicBezTo>
                  <a:cubicBezTo>
                    <a:pt x="41" y="263"/>
                    <a:pt x="41" y="263"/>
                    <a:pt x="41" y="263"/>
                  </a:cubicBezTo>
                  <a:cubicBezTo>
                    <a:pt x="41" y="263"/>
                    <a:pt x="0" y="301"/>
                    <a:pt x="14" y="309"/>
                  </a:cubicBezTo>
                  <a:cubicBezTo>
                    <a:pt x="71" y="346"/>
                    <a:pt x="128" y="271"/>
                    <a:pt x="136" y="242"/>
                  </a:cubicBezTo>
                  <a:cubicBezTo>
                    <a:pt x="143" y="214"/>
                    <a:pt x="128" y="7"/>
                    <a:pt x="128" y="7"/>
                  </a:cubicBezTo>
                  <a:lnTo>
                    <a:pt x="28" y="0"/>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5"/>
            <p:cNvSpPr>
              <a:spLocks/>
            </p:cNvSpPr>
            <p:nvPr/>
          </p:nvSpPr>
          <p:spPr bwMode="auto">
            <a:xfrm>
              <a:off x="-5089525" y="868363"/>
              <a:ext cx="1320800" cy="1609725"/>
            </a:xfrm>
            <a:custGeom>
              <a:avLst/>
              <a:gdLst>
                <a:gd name="T0" fmla="*/ 128 w 416"/>
                <a:gd name="T1" fmla="*/ 9 h 506"/>
                <a:gd name="T2" fmla="*/ 13 w 416"/>
                <a:gd name="T3" fmla="*/ 136 h 506"/>
                <a:gd name="T4" fmla="*/ 0 w 416"/>
                <a:gd name="T5" fmla="*/ 453 h 506"/>
                <a:gd name="T6" fmla="*/ 26 w 416"/>
                <a:gd name="T7" fmla="*/ 504 h 506"/>
                <a:gd name="T8" fmla="*/ 56 w 416"/>
                <a:gd name="T9" fmla="*/ 453 h 506"/>
                <a:gd name="T10" fmla="*/ 80 w 416"/>
                <a:gd name="T11" fmla="*/ 168 h 506"/>
                <a:gd name="T12" fmla="*/ 96 w 416"/>
                <a:gd name="T13" fmla="*/ 393 h 506"/>
                <a:gd name="T14" fmla="*/ 334 w 416"/>
                <a:gd name="T15" fmla="*/ 392 h 506"/>
                <a:gd name="T16" fmla="*/ 337 w 416"/>
                <a:gd name="T17" fmla="*/ 181 h 506"/>
                <a:gd name="T18" fmla="*/ 364 w 416"/>
                <a:gd name="T19" fmla="*/ 482 h 506"/>
                <a:gd name="T20" fmla="*/ 399 w 416"/>
                <a:gd name="T21" fmla="*/ 499 h 506"/>
                <a:gd name="T22" fmla="*/ 413 w 416"/>
                <a:gd name="T23" fmla="*/ 430 h 506"/>
                <a:gd name="T24" fmla="*/ 405 w 416"/>
                <a:gd name="T25" fmla="*/ 138 h 506"/>
                <a:gd name="T26" fmla="*/ 297 w 416"/>
                <a:gd name="T27" fmla="*/ 0 h 506"/>
                <a:gd name="T28" fmla="*/ 128 w 416"/>
                <a:gd name="T29" fmla="*/ 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506">
                  <a:moveTo>
                    <a:pt x="128" y="9"/>
                  </a:moveTo>
                  <a:cubicBezTo>
                    <a:pt x="128" y="9"/>
                    <a:pt x="21" y="40"/>
                    <a:pt x="13" y="136"/>
                  </a:cubicBezTo>
                  <a:cubicBezTo>
                    <a:pt x="9" y="186"/>
                    <a:pt x="0" y="425"/>
                    <a:pt x="0" y="453"/>
                  </a:cubicBezTo>
                  <a:cubicBezTo>
                    <a:pt x="0" y="468"/>
                    <a:pt x="6" y="505"/>
                    <a:pt x="26" y="504"/>
                  </a:cubicBezTo>
                  <a:cubicBezTo>
                    <a:pt x="62" y="501"/>
                    <a:pt x="56" y="453"/>
                    <a:pt x="56" y="453"/>
                  </a:cubicBezTo>
                  <a:cubicBezTo>
                    <a:pt x="80" y="168"/>
                    <a:pt x="80" y="168"/>
                    <a:pt x="80" y="168"/>
                  </a:cubicBezTo>
                  <a:cubicBezTo>
                    <a:pt x="80" y="168"/>
                    <a:pt x="85" y="365"/>
                    <a:pt x="96" y="393"/>
                  </a:cubicBezTo>
                  <a:cubicBezTo>
                    <a:pt x="110" y="429"/>
                    <a:pt x="334" y="408"/>
                    <a:pt x="334" y="392"/>
                  </a:cubicBezTo>
                  <a:cubicBezTo>
                    <a:pt x="334" y="376"/>
                    <a:pt x="337" y="181"/>
                    <a:pt x="337" y="181"/>
                  </a:cubicBezTo>
                  <a:cubicBezTo>
                    <a:pt x="354" y="375"/>
                    <a:pt x="345" y="440"/>
                    <a:pt x="364" y="482"/>
                  </a:cubicBezTo>
                  <a:cubicBezTo>
                    <a:pt x="371" y="497"/>
                    <a:pt x="389" y="506"/>
                    <a:pt x="399" y="499"/>
                  </a:cubicBezTo>
                  <a:cubicBezTo>
                    <a:pt x="411" y="491"/>
                    <a:pt x="416" y="494"/>
                    <a:pt x="413" y="430"/>
                  </a:cubicBezTo>
                  <a:cubicBezTo>
                    <a:pt x="413" y="418"/>
                    <a:pt x="405" y="172"/>
                    <a:pt x="405" y="138"/>
                  </a:cubicBezTo>
                  <a:cubicBezTo>
                    <a:pt x="403" y="50"/>
                    <a:pt x="297" y="0"/>
                    <a:pt x="297" y="0"/>
                  </a:cubicBezTo>
                  <a:lnTo>
                    <a:pt x="128" y="9"/>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6"/>
            <p:cNvSpPr>
              <a:spLocks/>
            </p:cNvSpPr>
            <p:nvPr/>
          </p:nvSpPr>
          <p:spPr bwMode="auto">
            <a:xfrm>
              <a:off x="-4683125" y="865188"/>
              <a:ext cx="574675" cy="365125"/>
            </a:xfrm>
            <a:custGeom>
              <a:avLst/>
              <a:gdLst>
                <a:gd name="T0" fmla="*/ 0 w 181"/>
                <a:gd name="T1" fmla="*/ 10 h 115"/>
                <a:gd name="T2" fmla="*/ 79 w 181"/>
                <a:gd name="T3" fmla="*/ 108 h 115"/>
                <a:gd name="T4" fmla="*/ 175 w 181"/>
                <a:gd name="T5" fmla="*/ 3 h 115"/>
                <a:gd name="T6" fmla="*/ 83 w 181"/>
                <a:gd name="T7" fmla="*/ 52 h 115"/>
                <a:gd name="T8" fmla="*/ 0 w 181"/>
                <a:gd name="T9" fmla="*/ 10 h 115"/>
              </a:gdLst>
              <a:ahLst/>
              <a:cxnLst>
                <a:cxn ang="0">
                  <a:pos x="T0" y="T1"/>
                </a:cxn>
                <a:cxn ang="0">
                  <a:pos x="T2" y="T3"/>
                </a:cxn>
                <a:cxn ang="0">
                  <a:pos x="T4" y="T5"/>
                </a:cxn>
                <a:cxn ang="0">
                  <a:pos x="T6" y="T7"/>
                </a:cxn>
                <a:cxn ang="0">
                  <a:pos x="T8" y="T9"/>
                </a:cxn>
              </a:cxnLst>
              <a:rect l="0" t="0" r="r" b="b"/>
              <a:pathLst>
                <a:path w="181" h="115">
                  <a:moveTo>
                    <a:pt x="0" y="10"/>
                  </a:moveTo>
                  <a:cubicBezTo>
                    <a:pt x="0" y="10"/>
                    <a:pt x="31" y="115"/>
                    <a:pt x="79" y="108"/>
                  </a:cubicBezTo>
                  <a:cubicBezTo>
                    <a:pt x="126" y="100"/>
                    <a:pt x="181" y="5"/>
                    <a:pt x="175" y="3"/>
                  </a:cubicBezTo>
                  <a:cubicBezTo>
                    <a:pt x="169" y="0"/>
                    <a:pt x="121" y="64"/>
                    <a:pt x="83" y="52"/>
                  </a:cubicBezTo>
                  <a:cubicBezTo>
                    <a:pt x="44" y="39"/>
                    <a:pt x="0" y="10"/>
                    <a:pt x="0" y="10"/>
                  </a:cubicBezTo>
                  <a:close/>
                </a:path>
              </a:pathLst>
            </a:custGeom>
            <a:solidFill>
              <a:srgbClr val="E5A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7"/>
            <p:cNvSpPr>
              <a:spLocks/>
            </p:cNvSpPr>
            <p:nvPr/>
          </p:nvSpPr>
          <p:spPr bwMode="auto">
            <a:xfrm>
              <a:off x="-4724400" y="320675"/>
              <a:ext cx="619125" cy="747713"/>
            </a:xfrm>
            <a:custGeom>
              <a:avLst/>
              <a:gdLst>
                <a:gd name="T0" fmla="*/ 195 w 195"/>
                <a:gd name="T1" fmla="*/ 123 h 235"/>
                <a:gd name="T2" fmla="*/ 99 w 195"/>
                <a:gd name="T3" fmla="*/ 235 h 235"/>
                <a:gd name="T4" fmla="*/ 0 w 195"/>
                <a:gd name="T5" fmla="*/ 123 h 235"/>
                <a:gd name="T6" fmla="*/ 98 w 195"/>
                <a:gd name="T7" fmla="*/ 0 h 235"/>
                <a:gd name="T8" fmla="*/ 195 w 195"/>
                <a:gd name="T9" fmla="*/ 123 h 235"/>
              </a:gdLst>
              <a:ahLst/>
              <a:cxnLst>
                <a:cxn ang="0">
                  <a:pos x="T0" y="T1"/>
                </a:cxn>
                <a:cxn ang="0">
                  <a:pos x="T2" y="T3"/>
                </a:cxn>
                <a:cxn ang="0">
                  <a:pos x="T4" y="T5"/>
                </a:cxn>
                <a:cxn ang="0">
                  <a:pos x="T6" y="T7"/>
                </a:cxn>
                <a:cxn ang="0">
                  <a:pos x="T8" y="T9"/>
                </a:cxn>
              </a:cxnLst>
              <a:rect l="0" t="0" r="r" b="b"/>
              <a:pathLst>
                <a:path w="195" h="235">
                  <a:moveTo>
                    <a:pt x="195" y="123"/>
                  </a:moveTo>
                  <a:cubicBezTo>
                    <a:pt x="195" y="191"/>
                    <a:pt x="152" y="235"/>
                    <a:pt x="99" y="235"/>
                  </a:cubicBezTo>
                  <a:cubicBezTo>
                    <a:pt x="45" y="235"/>
                    <a:pt x="0" y="191"/>
                    <a:pt x="0" y="123"/>
                  </a:cubicBezTo>
                  <a:cubicBezTo>
                    <a:pt x="0" y="55"/>
                    <a:pt x="44" y="0"/>
                    <a:pt x="98" y="0"/>
                  </a:cubicBezTo>
                  <a:cubicBezTo>
                    <a:pt x="151" y="0"/>
                    <a:pt x="195" y="55"/>
                    <a:pt x="195" y="123"/>
                  </a:cubicBez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3" name="Freeform 28"/>
            <p:cNvSpPr>
              <a:spLocks/>
            </p:cNvSpPr>
            <p:nvPr/>
          </p:nvSpPr>
          <p:spPr bwMode="auto">
            <a:xfrm>
              <a:off x="-4327525" y="687388"/>
              <a:ext cx="66675" cy="50800"/>
            </a:xfrm>
            <a:custGeom>
              <a:avLst/>
              <a:gdLst>
                <a:gd name="T0" fmla="*/ 21 w 21"/>
                <a:gd name="T1" fmla="*/ 6 h 16"/>
                <a:gd name="T2" fmla="*/ 10 w 21"/>
                <a:gd name="T3" fmla="*/ 16 h 16"/>
                <a:gd name="T4" fmla="*/ 0 w 21"/>
                <a:gd name="T5" fmla="*/ 6 h 16"/>
                <a:gd name="T6" fmla="*/ 11 w 21"/>
                <a:gd name="T7" fmla="*/ 6 h 16"/>
                <a:gd name="T8" fmla="*/ 21 w 21"/>
                <a:gd name="T9" fmla="*/ 6 h 16"/>
              </a:gdLst>
              <a:ahLst/>
              <a:cxnLst>
                <a:cxn ang="0">
                  <a:pos x="T0" y="T1"/>
                </a:cxn>
                <a:cxn ang="0">
                  <a:pos x="T2" y="T3"/>
                </a:cxn>
                <a:cxn ang="0">
                  <a:pos x="T4" y="T5"/>
                </a:cxn>
                <a:cxn ang="0">
                  <a:pos x="T6" y="T7"/>
                </a:cxn>
                <a:cxn ang="0">
                  <a:pos x="T8" y="T9"/>
                </a:cxn>
              </a:cxnLst>
              <a:rect l="0" t="0" r="r" b="b"/>
              <a:pathLst>
                <a:path w="21" h="16">
                  <a:moveTo>
                    <a:pt x="21" y="6"/>
                  </a:moveTo>
                  <a:cubicBezTo>
                    <a:pt x="21" y="12"/>
                    <a:pt x="16" y="16"/>
                    <a:pt x="10" y="16"/>
                  </a:cubicBezTo>
                  <a:cubicBezTo>
                    <a:pt x="4" y="16"/>
                    <a:pt x="0" y="12"/>
                    <a:pt x="0" y="6"/>
                  </a:cubicBezTo>
                  <a:cubicBezTo>
                    <a:pt x="0" y="0"/>
                    <a:pt x="5" y="6"/>
                    <a:pt x="11" y="6"/>
                  </a:cubicBezTo>
                  <a:cubicBezTo>
                    <a:pt x="17" y="6"/>
                    <a:pt x="21" y="0"/>
                    <a:pt x="21" y="6"/>
                  </a:cubicBezTo>
                  <a:close/>
                </a:path>
              </a:pathLst>
            </a:custGeom>
            <a:solidFill>
              <a:srgbClr val="573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4" name="Freeform 29"/>
            <p:cNvSpPr>
              <a:spLocks/>
            </p:cNvSpPr>
            <p:nvPr/>
          </p:nvSpPr>
          <p:spPr bwMode="auto">
            <a:xfrm>
              <a:off x="-4556125" y="687388"/>
              <a:ext cx="66675" cy="50800"/>
            </a:xfrm>
            <a:custGeom>
              <a:avLst/>
              <a:gdLst>
                <a:gd name="T0" fmla="*/ 21 w 21"/>
                <a:gd name="T1" fmla="*/ 6 h 16"/>
                <a:gd name="T2" fmla="*/ 10 w 21"/>
                <a:gd name="T3" fmla="*/ 16 h 16"/>
                <a:gd name="T4" fmla="*/ 0 w 21"/>
                <a:gd name="T5" fmla="*/ 6 h 16"/>
                <a:gd name="T6" fmla="*/ 11 w 21"/>
                <a:gd name="T7" fmla="*/ 7 h 16"/>
                <a:gd name="T8" fmla="*/ 21 w 21"/>
                <a:gd name="T9" fmla="*/ 6 h 16"/>
              </a:gdLst>
              <a:ahLst/>
              <a:cxnLst>
                <a:cxn ang="0">
                  <a:pos x="T0" y="T1"/>
                </a:cxn>
                <a:cxn ang="0">
                  <a:pos x="T2" y="T3"/>
                </a:cxn>
                <a:cxn ang="0">
                  <a:pos x="T4" y="T5"/>
                </a:cxn>
                <a:cxn ang="0">
                  <a:pos x="T6" y="T7"/>
                </a:cxn>
                <a:cxn ang="0">
                  <a:pos x="T8" y="T9"/>
                </a:cxn>
              </a:cxnLst>
              <a:rect l="0" t="0" r="r" b="b"/>
              <a:pathLst>
                <a:path w="21" h="16">
                  <a:moveTo>
                    <a:pt x="21" y="6"/>
                  </a:moveTo>
                  <a:cubicBezTo>
                    <a:pt x="21" y="12"/>
                    <a:pt x="16" y="16"/>
                    <a:pt x="10" y="16"/>
                  </a:cubicBezTo>
                  <a:cubicBezTo>
                    <a:pt x="4" y="16"/>
                    <a:pt x="0" y="12"/>
                    <a:pt x="0" y="6"/>
                  </a:cubicBezTo>
                  <a:cubicBezTo>
                    <a:pt x="0" y="0"/>
                    <a:pt x="5" y="7"/>
                    <a:pt x="11" y="7"/>
                  </a:cubicBezTo>
                  <a:cubicBezTo>
                    <a:pt x="17" y="7"/>
                    <a:pt x="21" y="0"/>
                    <a:pt x="21" y="6"/>
                  </a:cubicBezTo>
                  <a:close/>
                </a:path>
              </a:pathLst>
            </a:custGeom>
            <a:solidFill>
              <a:srgbClr val="573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5" name="Freeform 30"/>
            <p:cNvSpPr>
              <a:spLocks/>
            </p:cNvSpPr>
            <p:nvPr/>
          </p:nvSpPr>
          <p:spPr bwMode="auto">
            <a:xfrm>
              <a:off x="-4425950" y="808038"/>
              <a:ext cx="47625" cy="34925"/>
            </a:xfrm>
            <a:custGeom>
              <a:avLst/>
              <a:gdLst>
                <a:gd name="T0" fmla="*/ 3 w 15"/>
                <a:gd name="T1" fmla="*/ 0 h 11"/>
                <a:gd name="T2" fmla="*/ 7 w 15"/>
                <a:gd name="T3" fmla="*/ 6 h 11"/>
                <a:gd name="T4" fmla="*/ 15 w 15"/>
                <a:gd name="T5" fmla="*/ 5 h 11"/>
                <a:gd name="T6" fmla="*/ 6 w 15"/>
                <a:gd name="T7" fmla="*/ 10 h 11"/>
                <a:gd name="T8" fmla="*/ 3 w 15"/>
                <a:gd name="T9" fmla="*/ 0 h 11"/>
              </a:gdLst>
              <a:ahLst/>
              <a:cxnLst>
                <a:cxn ang="0">
                  <a:pos x="T0" y="T1"/>
                </a:cxn>
                <a:cxn ang="0">
                  <a:pos x="T2" y="T3"/>
                </a:cxn>
                <a:cxn ang="0">
                  <a:pos x="T4" y="T5"/>
                </a:cxn>
                <a:cxn ang="0">
                  <a:pos x="T6" y="T7"/>
                </a:cxn>
                <a:cxn ang="0">
                  <a:pos x="T8" y="T9"/>
                </a:cxn>
              </a:cxnLst>
              <a:rect l="0" t="0" r="r" b="b"/>
              <a:pathLst>
                <a:path w="15" h="11">
                  <a:moveTo>
                    <a:pt x="3" y="0"/>
                  </a:moveTo>
                  <a:cubicBezTo>
                    <a:pt x="3" y="0"/>
                    <a:pt x="3" y="4"/>
                    <a:pt x="7" y="6"/>
                  </a:cubicBezTo>
                  <a:cubicBezTo>
                    <a:pt x="13" y="8"/>
                    <a:pt x="15" y="4"/>
                    <a:pt x="15" y="5"/>
                  </a:cubicBezTo>
                  <a:cubicBezTo>
                    <a:pt x="12" y="11"/>
                    <a:pt x="9" y="11"/>
                    <a:pt x="6" y="10"/>
                  </a:cubicBezTo>
                  <a:cubicBezTo>
                    <a:pt x="0" y="7"/>
                    <a:pt x="3" y="0"/>
                    <a:pt x="3" y="0"/>
                  </a:cubicBezTo>
                  <a:close/>
                </a:path>
              </a:pathLst>
            </a:custGeom>
            <a:solidFill>
              <a:srgbClr val="E5A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6" name="Freeform 32"/>
            <p:cNvSpPr>
              <a:spLocks/>
            </p:cNvSpPr>
            <p:nvPr/>
          </p:nvSpPr>
          <p:spPr bwMode="auto">
            <a:xfrm>
              <a:off x="-4765675" y="298450"/>
              <a:ext cx="673100" cy="503238"/>
            </a:xfrm>
            <a:custGeom>
              <a:avLst/>
              <a:gdLst>
                <a:gd name="T0" fmla="*/ 203 w 212"/>
                <a:gd name="T1" fmla="*/ 85 h 158"/>
                <a:gd name="T2" fmla="*/ 158 w 212"/>
                <a:gd name="T3" fmla="*/ 19 h 158"/>
                <a:gd name="T4" fmla="*/ 114 w 212"/>
                <a:gd name="T5" fmla="*/ 0 h 158"/>
                <a:gd name="T6" fmla="*/ 24 w 212"/>
                <a:gd name="T7" fmla="*/ 53 h 158"/>
                <a:gd name="T8" fmla="*/ 16 w 212"/>
                <a:gd name="T9" fmla="*/ 158 h 158"/>
                <a:gd name="T10" fmla="*/ 50 w 212"/>
                <a:gd name="T11" fmla="*/ 86 h 158"/>
                <a:gd name="T12" fmla="*/ 93 w 212"/>
                <a:gd name="T13" fmla="*/ 81 h 158"/>
                <a:gd name="T14" fmla="*/ 98 w 212"/>
                <a:gd name="T15" fmla="*/ 87 h 158"/>
                <a:gd name="T16" fmla="*/ 106 w 212"/>
                <a:gd name="T17" fmla="*/ 92 h 158"/>
                <a:gd name="T18" fmla="*/ 109 w 212"/>
                <a:gd name="T19" fmla="*/ 78 h 158"/>
                <a:gd name="T20" fmla="*/ 118 w 212"/>
                <a:gd name="T21" fmla="*/ 73 h 158"/>
                <a:gd name="T22" fmla="*/ 181 w 212"/>
                <a:gd name="T23" fmla="*/ 86 h 158"/>
                <a:gd name="T24" fmla="*/ 206 w 212"/>
                <a:gd name="T25" fmla="*/ 152 h 158"/>
                <a:gd name="T26" fmla="*/ 203 w 212"/>
                <a:gd name="T27" fmla="*/ 8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158">
                  <a:moveTo>
                    <a:pt x="203" y="85"/>
                  </a:moveTo>
                  <a:cubicBezTo>
                    <a:pt x="196" y="59"/>
                    <a:pt x="182" y="25"/>
                    <a:pt x="158" y="19"/>
                  </a:cubicBezTo>
                  <a:cubicBezTo>
                    <a:pt x="99" y="3"/>
                    <a:pt x="150" y="0"/>
                    <a:pt x="114" y="0"/>
                  </a:cubicBezTo>
                  <a:cubicBezTo>
                    <a:pt x="99" y="0"/>
                    <a:pt x="49" y="14"/>
                    <a:pt x="24" y="53"/>
                  </a:cubicBezTo>
                  <a:cubicBezTo>
                    <a:pt x="0" y="90"/>
                    <a:pt x="16" y="158"/>
                    <a:pt x="16" y="158"/>
                  </a:cubicBezTo>
                  <a:cubicBezTo>
                    <a:pt x="16" y="158"/>
                    <a:pt x="30" y="95"/>
                    <a:pt x="50" y="86"/>
                  </a:cubicBezTo>
                  <a:cubicBezTo>
                    <a:pt x="59" y="82"/>
                    <a:pt x="62" y="89"/>
                    <a:pt x="93" y="81"/>
                  </a:cubicBezTo>
                  <a:cubicBezTo>
                    <a:pt x="94" y="84"/>
                    <a:pt x="96" y="86"/>
                    <a:pt x="98" y="87"/>
                  </a:cubicBezTo>
                  <a:cubicBezTo>
                    <a:pt x="102" y="90"/>
                    <a:pt x="106" y="91"/>
                    <a:pt x="106" y="92"/>
                  </a:cubicBezTo>
                  <a:cubicBezTo>
                    <a:pt x="106" y="90"/>
                    <a:pt x="104" y="82"/>
                    <a:pt x="109" y="78"/>
                  </a:cubicBezTo>
                  <a:cubicBezTo>
                    <a:pt x="110" y="77"/>
                    <a:pt x="116" y="74"/>
                    <a:pt x="118" y="73"/>
                  </a:cubicBezTo>
                  <a:cubicBezTo>
                    <a:pt x="147" y="61"/>
                    <a:pt x="172" y="75"/>
                    <a:pt x="181" y="86"/>
                  </a:cubicBezTo>
                  <a:cubicBezTo>
                    <a:pt x="192" y="101"/>
                    <a:pt x="206" y="152"/>
                    <a:pt x="206" y="152"/>
                  </a:cubicBezTo>
                  <a:cubicBezTo>
                    <a:pt x="206" y="152"/>
                    <a:pt x="212" y="122"/>
                    <a:pt x="203" y="85"/>
                  </a:cubicBezTo>
                  <a:close/>
                </a:path>
              </a:pathLst>
            </a:custGeom>
            <a:solidFill>
              <a:srgbClr val="A37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7" name="Freeform 33"/>
            <p:cNvSpPr>
              <a:spLocks/>
            </p:cNvSpPr>
            <p:nvPr/>
          </p:nvSpPr>
          <p:spPr bwMode="auto">
            <a:xfrm>
              <a:off x="-4429125" y="592138"/>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0"/>
                    <a:pt x="1" y="1"/>
                    <a:pt x="1" y="0"/>
                  </a:cubicBezTo>
                  <a:close/>
                </a:path>
              </a:pathLst>
            </a:custGeom>
            <a:solidFill>
              <a:srgbClr val="A37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8" name="Freeform 34"/>
            <p:cNvSpPr>
              <a:spLocks/>
            </p:cNvSpPr>
            <p:nvPr/>
          </p:nvSpPr>
          <p:spPr bwMode="auto">
            <a:xfrm>
              <a:off x="-4638675" y="5921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9" name="Freeform 35"/>
            <p:cNvSpPr>
              <a:spLocks/>
            </p:cNvSpPr>
            <p:nvPr/>
          </p:nvSpPr>
          <p:spPr bwMode="auto">
            <a:xfrm>
              <a:off x="-4613275" y="6429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0" name="Freeform 36"/>
            <p:cNvSpPr>
              <a:spLocks/>
            </p:cNvSpPr>
            <p:nvPr/>
          </p:nvSpPr>
          <p:spPr bwMode="auto">
            <a:xfrm>
              <a:off x="-4676775" y="7572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1" name="Freeform 37"/>
            <p:cNvSpPr>
              <a:spLocks/>
            </p:cNvSpPr>
            <p:nvPr/>
          </p:nvSpPr>
          <p:spPr bwMode="auto">
            <a:xfrm>
              <a:off x="-5006975" y="11763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2" name="Freeform 38"/>
            <p:cNvSpPr>
              <a:spLocks/>
            </p:cNvSpPr>
            <p:nvPr/>
          </p:nvSpPr>
          <p:spPr bwMode="auto">
            <a:xfrm>
              <a:off x="-5006975" y="1508125"/>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3" name="Freeform 39"/>
            <p:cNvSpPr>
              <a:spLocks/>
            </p:cNvSpPr>
            <p:nvPr/>
          </p:nvSpPr>
          <p:spPr bwMode="auto">
            <a:xfrm>
              <a:off x="-4410075" y="11509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4" name="Freeform 40"/>
            <p:cNvSpPr>
              <a:spLocks/>
            </p:cNvSpPr>
            <p:nvPr/>
          </p:nvSpPr>
          <p:spPr bwMode="auto">
            <a:xfrm>
              <a:off x="-4575175" y="10747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5" name="Freeform 41"/>
            <p:cNvSpPr>
              <a:spLocks/>
            </p:cNvSpPr>
            <p:nvPr/>
          </p:nvSpPr>
          <p:spPr bwMode="auto">
            <a:xfrm>
              <a:off x="-4498975" y="11636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6" name="Freeform 42"/>
            <p:cNvSpPr>
              <a:spLocks/>
            </p:cNvSpPr>
            <p:nvPr/>
          </p:nvSpPr>
          <p:spPr bwMode="auto">
            <a:xfrm>
              <a:off x="-5045075" y="12906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7" name="Freeform 43"/>
            <p:cNvSpPr>
              <a:spLocks/>
            </p:cNvSpPr>
            <p:nvPr/>
          </p:nvSpPr>
          <p:spPr bwMode="auto">
            <a:xfrm>
              <a:off x="-4498975" y="13033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8" name="Freeform 44"/>
            <p:cNvSpPr>
              <a:spLocks/>
            </p:cNvSpPr>
            <p:nvPr/>
          </p:nvSpPr>
          <p:spPr bwMode="auto">
            <a:xfrm>
              <a:off x="-4562475" y="12398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9" name="Freeform 45"/>
            <p:cNvSpPr>
              <a:spLocks/>
            </p:cNvSpPr>
            <p:nvPr/>
          </p:nvSpPr>
          <p:spPr bwMode="auto">
            <a:xfrm>
              <a:off x="-4422775" y="5540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0" name="Freeform 46"/>
            <p:cNvSpPr>
              <a:spLocks/>
            </p:cNvSpPr>
            <p:nvPr/>
          </p:nvSpPr>
          <p:spPr bwMode="auto">
            <a:xfrm>
              <a:off x="-4384675" y="5286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1" name="Freeform 47"/>
            <p:cNvSpPr>
              <a:spLocks/>
            </p:cNvSpPr>
            <p:nvPr/>
          </p:nvSpPr>
          <p:spPr bwMode="auto">
            <a:xfrm>
              <a:off x="-4181475" y="6937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2" name="Freeform 48"/>
            <p:cNvSpPr>
              <a:spLocks/>
            </p:cNvSpPr>
            <p:nvPr/>
          </p:nvSpPr>
          <p:spPr bwMode="auto">
            <a:xfrm>
              <a:off x="-4168775" y="8080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3" name="Freeform 49"/>
            <p:cNvSpPr>
              <a:spLocks/>
            </p:cNvSpPr>
            <p:nvPr/>
          </p:nvSpPr>
          <p:spPr bwMode="auto">
            <a:xfrm>
              <a:off x="-3889375" y="12525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4" name="Freeform 50"/>
            <p:cNvSpPr>
              <a:spLocks/>
            </p:cNvSpPr>
            <p:nvPr/>
          </p:nvSpPr>
          <p:spPr bwMode="auto">
            <a:xfrm>
              <a:off x="-3927475" y="1138238"/>
              <a:ext cx="25400" cy="76200"/>
            </a:xfrm>
            <a:custGeom>
              <a:avLst/>
              <a:gdLst>
                <a:gd name="T0" fmla="*/ 8 w 8"/>
                <a:gd name="T1" fmla="*/ 0 h 24"/>
                <a:gd name="T2" fmla="*/ 2 w 8"/>
                <a:gd name="T3" fmla="*/ 16 h 24"/>
                <a:gd name="T4" fmla="*/ 7 w 8"/>
                <a:gd name="T5" fmla="*/ 19 h 24"/>
                <a:gd name="T6" fmla="*/ 8 w 8"/>
                <a:gd name="T7" fmla="*/ 0 h 24"/>
              </a:gdLst>
              <a:ahLst/>
              <a:cxnLst>
                <a:cxn ang="0">
                  <a:pos x="T0" y="T1"/>
                </a:cxn>
                <a:cxn ang="0">
                  <a:pos x="T2" y="T3"/>
                </a:cxn>
                <a:cxn ang="0">
                  <a:pos x="T4" y="T5"/>
                </a:cxn>
                <a:cxn ang="0">
                  <a:pos x="T6" y="T7"/>
                </a:cxn>
              </a:cxnLst>
              <a:rect l="0" t="0" r="r" b="b"/>
              <a:pathLst>
                <a:path w="8" h="24">
                  <a:moveTo>
                    <a:pt x="8" y="0"/>
                  </a:moveTo>
                  <a:cubicBezTo>
                    <a:pt x="8" y="0"/>
                    <a:pt x="0" y="9"/>
                    <a:pt x="2" y="16"/>
                  </a:cubicBezTo>
                  <a:cubicBezTo>
                    <a:pt x="5" y="24"/>
                    <a:pt x="7" y="20"/>
                    <a:pt x="7" y="19"/>
                  </a:cubicBezTo>
                  <a:cubicBezTo>
                    <a:pt x="8" y="17"/>
                    <a:pt x="8" y="0"/>
                    <a:pt x="8"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5" name="Freeform 51"/>
            <p:cNvSpPr>
              <a:spLocks/>
            </p:cNvSpPr>
            <p:nvPr/>
          </p:nvSpPr>
          <p:spPr bwMode="auto">
            <a:xfrm>
              <a:off x="-4949825" y="1955800"/>
              <a:ext cx="1171575" cy="989013"/>
            </a:xfrm>
            <a:custGeom>
              <a:avLst/>
              <a:gdLst>
                <a:gd name="T0" fmla="*/ 84 w 738"/>
                <a:gd name="T1" fmla="*/ 2 h 623"/>
                <a:gd name="T2" fmla="*/ 0 w 738"/>
                <a:gd name="T3" fmla="*/ 587 h 623"/>
                <a:gd name="T4" fmla="*/ 222 w 738"/>
                <a:gd name="T5" fmla="*/ 623 h 623"/>
                <a:gd name="T6" fmla="*/ 340 w 738"/>
                <a:gd name="T7" fmla="*/ 321 h 623"/>
                <a:gd name="T8" fmla="*/ 462 w 738"/>
                <a:gd name="T9" fmla="*/ 621 h 623"/>
                <a:gd name="T10" fmla="*/ 738 w 738"/>
                <a:gd name="T11" fmla="*/ 603 h 623"/>
                <a:gd name="T12" fmla="*/ 586 w 738"/>
                <a:gd name="T13" fmla="*/ 0 h 623"/>
                <a:gd name="T14" fmla="*/ 84 w 738"/>
                <a:gd name="T15" fmla="*/ 2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623">
                  <a:moveTo>
                    <a:pt x="84" y="2"/>
                  </a:moveTo>
                  <a:lnTo>
                    <a:pt x="0" y="587"/>
                  </a:lnTo>
                  <a:lnTo>
                    <a:pt x="222" y="623"/>
                  </a:lnTo>
                  <a:lnTo>
                    <a:pt x="340" y="321"/>
                  </a:lnTo>
                  <a:lnTo>
                    <a:pt x="462" y="621"/>
                  </a:lnTo>
                  <a:lnTo>
                    <a:pt x="738" y="603"/>
                  </a:lnTo>
                  <a:lnTo>
                    <a:pt x="586" y="0"/>
                  </a:lnTo>
                  <a:lnTo>
                    <a:pt x="84" y="2"/>
                  </a:lnTo>
                  <a:close/>
                </a:path>
              </a:pathLst>
            </a:custGeom>
            <a:solidFill>
              <a:srgbClr val="B11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6" name="Freeform 52"/>
            <p:cNvSpPr>
              <a:spLocks/>
            </p:cNvSpPr>
            <p:nvPr/>
          </p:nvSpPr>
          <p:spPr bwMode="auto">
            <a:xfrm>
              <a:off x="-4457700" y="919163"/>
              <a:ext cx="92075" cy="50800"/>
            </a:xfrm>
            <a:custGeom>
              <a:avLst/>
              <a:gdLst>
                <a:gd name="T0" fmla="*/ 29 w 29"/>
                <a:gd name="T1" fmla="*/ 13 h 16"/>
                <a:gd name="T2" fmla="*/ 14 w 29"/>
                <a:gd name="T3" fmla="*/ 16 h 16"/>
                <a:gd name="T4" fmla="*/ 0 w 29"/>
                <a:gd name="T5" fmla="*/ 13 h 16"/>
                <a:gd name="T6" fmla="*/ 15 w 29"/>
                <a:gd name="T7" fmla="*/ 0 h 16"/>
                <a:gd name="T8" fmla="*/ 29 w 29"/>
                <a:gd name="T9" fmla="*/ 13 h 16"/>
              </a:gdLst>
              <a:ahLst/>
              <a:cxnLst>
                <a:cxn ang="0">
                  <a:pos x="T0" y="T1"/>
                </a:cxn>
                <a:cxn ang="0">
                  <a:pos x="T2" y="T3"/>
                </a:cxn>
                <a:cxn ang="0">
                  <a:pos x="T4" y="T5"/>
                </a:cxn>
                <a:cxn ang="0">
                  <a:pos x="T6" y="T7"/>
                </a:cxn>
                <a:cxn ang="0">
                  <a:pos x="T8" y="T9"/>
                </a:cxn>
              </a:cxnLst>
              <a:rect l="0" t="0" r="r" b="b"/>
              <a:pathLst>
                <a:path w="29" h="16">
                  <a:moveTo>
                    <a:pt x="29" y="13"/>
                  </a:moveTo>
                  <a:cubicBezTo>
                    <a:pt x="29" y="15"/>
                    <a:pt x="23" y="16"/>
                    <a:pt x="14" y="16"/>
                  </a:cubicBezTo>
                  <a:cubicBezTo>
                    <a:pt x="6" y="16"/>
                    <a:pt x="0" y="15"/>
                    <a:pt x="0" y="13"/>
                  </a:cubicBezTo>
                  <a:cubicBezTo>
                    <a:pt x="0" y="11"/>
                    <a:pt x="7" y="0"/>
                    <a:pt x="15" y="0"/>
                  </a:cubicBezTo>
                  <a:cubicBezTo>
                    <a:pt x="23" y="0"/>
                    <a:pt x="29" y="11"/>
                    <a:pt x="29" y="13"/>
                  </a:cubicBezTo>
                  <a:close/>
                </a:path>
              </a:pathLst>
            </a:custGeom>
            <a:solidFill>
              <a:srgbClr val="A32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226" name="קבוצה 225"/>
          <p:cNvGrpSpPr/>
          <p:nvPr/>
        </p:nvGrpSpPr>
        <p:grpSpPr>
          <a:xfrm>
            <a:off x="723416" y="2939602"/>
            <a:ext cx="1341437" cy="3727451"/>
            <a:chOff x="-2152650" y="168275"/>
            <a:chExt cx="1341437" cy="3727451"/>
          </a:xfrm>
        </p:grpSpPr>
        <p:sp>
          <p:nvSpPr>
            <p:cNvPr id="227" name="Freeform 55"/>
            <p:cNvSpPr>
              <a:spLocks/>
            </p:cNvSpPr>
            <p:nvPr/>
          </p:nvSpPr>
          <p:spPr bwMode="auto">
            <a:xfrm>
              <a:off x="-1360488" y="2795588"/>
              <a:ext cx="549275" cy="1100138"/>
            </a:xfrm>
            <a:custGeom>
              <a:avLst/>
              <a:gdLst>
                <a:gd name="T0" fmla="*/ 98 w 173"/>
                <a:gd name="T1" fmla="*/ 0 h 346"/>
                <a:gd name="T2" fmla="*/ 89 w 173"/>
                <a:gd name="T3" fmla="*/ 238 h 346"/>
                <a:gd name="T4" fmla="*/ 125 w 173"/>
                <a:gd name="T5" fmla="*/ 263 h 346"/>
                <a:gd name="T6" fmla="*/ 157 w 173"/>
                <a:gd name="T7" fmla="*/ 310 h 346"/>
                <a:gd name="T8" fmla="*/ 15 w 173"/>
                <a:gd name="T9" fmla="*/ 242 h 346"/>
                <a:gd name="T10" fmla="*/ 0 w 173"/>
                <a:gd name="T11" fmla="*/ 7 h 346"/>
                <a:gd name="T12" fmla="*/ 98 w 173"/>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73" h="346">
                  <a:moveTo>
                    <a:pt x="98" y="0"/>
                  </a:moveTo>
                  <a:cubicBezTo>
                    <a:pt x="89" y="238"/>
                    <a:pt x="89" y="238"/>
                    <a:pt x="89" y="238"/>
                  </a:cubicBezTo>
                  <a:cubicBezTo>
                    <a:pt x="125" y="263"/>
                    <a:pt x="125" y="263"/>
                    <a:pt x="125" y="263"/>
                  </a:cubicBezTo>
                  <a:cubicBezTo>
                    <a:pt x="125" y="263"/>
                    <a:pt x="173" y="301"/>
                    <a:pt x="157" y="310"/>
                  </a:cubicBezTo>
                  <a:cubicBezTo>
                    <a:pt x="91" y="346"/>
                    <a:pt x="23" y="271"/>
                    <a:pt x="15" y="242"/>
                  </a:cubicBezTo>
                  <a:cubicBezTo>
                    <a:pt x="5" y="210"/>
                    <a:pt x="6" y="214"/>
                    <a:pt x="0" y="7"/>
                  </a:cubicBezTo>
                  <a:lnTo>
                    <a:pt x="98" y="0"/>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28" name="Freeform 56"/>
            <p:cNvSpPr>
              <a:spLocks/>
            </p:cNvSpPr>
            <p:nvPr/>
          </p:nvSpPr>
          <p:spPr bwMode="auto">
            <a:xfrm>
              <a:off x="-2073275" y="2770188"/>
              <a:ext cx="544513" cy="1100138"/>
            </a:xfrm>
            <a:custGeom>
              <a:avLst/>
              <a:gdLst>
                <a:gd name="T0" fmla="*/ 64 w 171"/>
                <a:gd name="T1" fmla="*/ 0 h 346"/>
                <a:gd name="T2" fmla="*/ 64 w 171"/>
                <a:gd name="T3" fmla="*/ 238 h 346"/>
                <a:gd name="T4" fmla="*/ 41 w 171"/>
                <a:gd name="T5" fmla="*/ 263 h 346"/>
                <a:gd name="T6" fmla="*/ 13 w 171"/>
                <a:gd name="T7" fmla="*/ 310 h 346"/>
                <a:gd name="T8" fmla="*/ 136 w 171"/>
                <a:gd name="T9" fmla="*/ 242 h 346"/>
                <a:gd name="T10" fmla="*/ 156 w 171"/>
                <a:gd name="T11" fmla="*/ 7 h 346"/>
                <a:gd name="T12" fmla="*/ 64 w 171"/>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71" h="346">
                  <a:moveTo>
                    <a:pt x="64" y="0"/>
                  </a:moveTo>
                  <a:cubicBezTo>
                    <a:pt x="64" y="238"/>
                    <a:pt x="64" y="238"/>
                    <a:pt x="64" y="238"/>
                  </a:cubicBezTo>
                  <a:cubicBezTo>
                    <a:pt x="41" y="263"/>
                    <a:pt x="41" y="263"/>
                    <a:pt x="41" y="263"/>
                  </a:cubicBezTo>
                  <a:cubicBezTo>
                    <a:pt x="41" y="263"/>
                    <a:pt x="0" y="301"/>
                    <a:pt x="13" y="310"/>
                  </a:cubicBezTo>
                  <a:cubicBezTo>
                    <a:pt x="70" y="346"/>
                    <a:pt x="128" y="271"/>
                    <a:pt x="136" y="242"/>
                  </a:cubicBezTo>
                  <a:cubicBezTo>
                    <a:pt x="144" y="212"/>
                    <a:pt x="171" y="215"/>
                    <a:pt x="156" y="7"/>
                  </a:cubicBezTo>
                  <a:lnTo>
                    <a:pt x="64" y="0"/>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29" name="Freeform 57"/>
            <p:cNvSpPr>
              <a:spLocks/>
            </p:cNvSpPr>
            <p:nvPr/>
          </p:nvSpPr>
          <p:spPr bwMode="auto">
            <a:xfrm>
              <a:off x="-2152650" y="760413"/>
              <a:ext cx="1135063" cy="1468438"/>
            </a:xfrm>
            <a:custGeom>
              <a:avLst/>
              <a:gdLst>
                <a:gd name="T0" fmla="*/ 153 w 357"/>
                <a:gd name="T1" fmla="*/ 28 h 462"/>
                <a:gd name="T2" fmla="*/ 24 w 357"/>
                <a:gd name="T3" fmla="*/ 98 h 462"/>
                <a:gd name="T4" fmla="*/ 0 w 357"/>
                <a:gd name="T5" fmla="*/ 406 h 462"/>
                <a:gd name="T6" fmla="*/ 26 w 357"/>
                <a:gd name="T7" fmla="*/ 457 h 462"/>
                <a:gd name="T8" fmla="*/ 56 w 357"/>
                <a:gd name="T9" fmla="*/ 406 h 462"/>
                <a:gd name="T10" fmla="*/ 79 w 357"/>
                <a:gd name="T11" fmla="*/ 161 h 462"/>
                <a:gd name="T12" fmla="*/ 96 w 357"/>
                <a:gd name="T13" fmla="*/ 427 h 462"/>
                <a:gd name="T14" fmla="*/ 334 w 357"/>
                <a:gd name="T15" fmla="*/ 425 h 462"/>
                <a:gd name="T16" fmla="*/ 337 w 357"/>
                <a:gd name="T17" fmla="*/ 174 h 462"/>
                <a:gd name="T18" fmla="*/ 303 w 357"/>
                <a:gd name="T19" fmla="*/ 8 h 462"/>
                <a:gd name="T20" fmla="*/ 275 w 357"/>
                <a:gd name="T21" fmla="*/ 30 h 462"/>
                <a:gd name="T22" fmla="*/ 153 w 357"/>
                <a:gd name="T23" fmla="*/ 2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7" h="462">
                  <a:moveTo>
                    <a:pt x="153" y="28"/>
                  </a:moveTo>
                  <a:cubicBezTo>
                    <a:pt x="153" y="28"/>
                    <a:pt x="40" y="22"/>
                    <a:pt x="24" y="98"/>
                  </a:cubicBezTo>
                  <a:cubicBezTo>
                    <a:pt x="14" y="147"/>
                    <a:pt x="0" y="378"/>
                    <a:pt x="0" y="406"/>
                  </a:cubicBezTo>
                  <a:cubicBezTo>
                    <a:pt x="0" y="422"/>
                    <a:pt x="6" y="458"/>
                    <a:pt x="26" y="457"/>
                  </a:cubicBezTo>
                  <a:cubicBezTo>
                    <a:pt x="62" y="455"/>
                    <a:pt x="56" y="406"/>
                    <a:pt x="56" y="406"/>
                  </a:cubicBezTo>
                  <a:cubicBezTo>
                    <a:pt x="79" y="161"/>
                    <a:pt x="79" y="161"/>
                    <a:pt x="79" y="161"/>
                  </a:cubicBezTo>
                  <a:cubicBezTo>
                    <a:pt x="79" y="161"/>
                    <a:pt x="84" y="398"/>
                    <a:pt x="96" y="427"/>
                  </a:cubicBezTo>
                  <a:cubicBezTo>
                    <a:pt x="109" y="462"/>
                    <a:pt x="334" y="441"/>
                    <a:pt x="334" y="425"/>
                  </a:cubicBezTo>
                  <a:cubicBezTo>
                    <a:pt x="334" y="409"/>
                    <a:pt x="337" y="174"/>
                    <a:pt x="337" y="174"/>
                  </a:cubicBezTo>
                  <a:cubicBezTo>
                    <a:pt x="357" y="119"/>
                    <a:pt x="338" y="24"/>
                    <a:pt x="303" y="8"/>
                  </a:cubicBezTo>
                  <a:cubicBezTo>
                    <a:pt x="286" y="0"/>
                    <a:pt x="275" y="30"/>
                    <a:pt x="275" y="30"/>
                  </a:cubicBezTo>
                  <a:lnTo>
                    <a:pt x="153" y="28"/>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0" name="Freeform 58"/>
            <p:cNvSpPr>
              <a:spLocks/>
            </p:cNvSpPr>
            <p:nvPr/>
          </p:nvSpPr>
          <p:spPr bwMode="auto">
            <a:xfrm>
              <a:off x="-1682750" y="842963"/>
              <a:ext cx="465138" cy="161925"/>
            </a:xfrm>
            <a:custGeom>
              <a:avLst/>
              <a:gdLst>
                <a:gd name="T0" fmla="*/ 0 w 146"/>
                <a:gd name="T1" fmla="*/ 0 h 51"/>
                <a:gd name="T2" fmla="*/ 72 w 146"/>
                <a:gd name="T3" fmla="*/ 44 h 51"/>
                <a:gd name="T4" fmla="*/ 140 w 146"/>
                <a:gd name="T5" fmla="*/ 3 h 51"/>
                <a:gd name="T6" fmla="*/ 63 w 146"/>
                <a:gd name="T7" fmla="*/ 18 h 51"/>
                <a:gd name="T8" fmla="*/ 0 w 146"/>
                <a:gd name="T9" fmla="*/ 0 h 51"/>
              </a:gdLst>
              <a:ahLst/>
              <a:cxnLst>
                <a:cxn ang="0">
                  <a:pos x="T0" y="T1"/>
                </a:cxn>
                <a:cxn ang="0">
                  <a:pos x="T2" y="T3"/>
                </a:cxn>
                <a:cxn ang="0">
                  <a:pos x="T4" y="T5"/>
                </a:cxn>
                <a:cxn ang="0">
                  <a:pos x="T6" y="T7"/>
                </a:cxn>
                <a:cxn ang="0">
                  <a:pos x="T8" y="T9"/>
                </a:cxn>
              </a:cxnLst>
              <a:rect l="0" t="0" r="r" b="b"/>
              <a:pathLst>
                <a:path w="146" h="51">
                  <a:moveTo>
                    <a:pt x="0" y="0"/>
                  </a:moveTo>
                  <a:cubicBezTo>
                    <a:pt x="0" y="0"/>
                    <a:pt x="24" y="51"/>
                    <a:pt x="72" y="44"/>
                  </a:cubicBezTo>
                  <a:cubicBezTo>
                    <a:pt x="119" y="36"/>
                    <a:pt x="146" y="5"/>
                    <a:pt x="140" y="3"/>
                  </a:cubicBezTo>
                  <a:cubicBezTo>
                    <a:pt x="133" y="0"/>
                    <a:pt x="101" y="30"/>
                    <a:pt x="63" y="18"/>
                  </a:cubicBezTo>
                  <a:cubicBezTo>
                    <a:pt x="24" y="5"/>
                    <a:pt x="0" y="0"/>
                    <a:pt x="0" y="0"/>
                  </a:cubicBezTo>
                  <a:close/>
                </a:path>
              </a:pathLst>
            </a:custGeom>
            <a:solidFill>
              <a:srgbClr val="E5A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1" name="Freeform 59"/>
            <p:cNvSpPr>
              <a:spLocks/>
            </p:cNvSpPr>
            <p:nvPr/>
          </p:nvSpPr>
          <p:spPr bwMode="auto">
            <a:xfrm>
              <a:off x="-1787525" y="190500"/>
              <a:ext cx="620713" cy="747713"/>
            </a:xfrm>
            <a:custGeom>
              <a:avLst/>
              <a:gdLst>
                <a:gd name="T0" fmla="*/ 195 w 195"/>
                <a:gd name="T1" fmla="*/ 123 h 235"/>
                <a:gd name="T2" fmla="*/ 98 w 195"/>
                <a:gd name="T3" fmla="*/ 235 h 235"/>
                <a:gd name="T4" fmla="*/ 0 w 195"/>
                <a:gd name="T5" fmla="*/ 123 h 235"/>
                <a:gd name="T6" fmla="*/ 97 w 195"/>
                <a:gd name="T7" fmla="*/ 0 h 235"/>
                <a:gd name="T8" fmla="*/ 195 w 195"/>
                <a:gd name="T9" fmla="*/ 123 h 235"/>
              </a:gdLst>
              <a:ahLst/>
              <a:cxnLst>
                <a:cxn ang="0">
                  <a:pos x="T0" y="T1"/>
                </a:cxn>
                <a:cxn ang="0">
                  <a:pos x="T2" y="T3"/>
                </a:cxn>
                <a:cxn ang="0">
                  <a:pos x="T4" y="T5"/>
                </a:cxn>
                <a:cxn ang="0">
                  <a:pos x="T6" y="T7"/>
                </a:cxn>
                <a:cxn ang="0">
                  <a:pos x="T8" y="T9"/>
                </a:cxn>
              </a:cxnLst>
              <a:rect l="0" t="0" r="r" b="b"/>
              <a:pathLst>
                <a:path w="195" h="235">
                  <a:moveTo>
                    <a:pt x="195" y="123"/>
                  </a:moveTo>
                  <a:cubicBezTo>
                    <a:pt x="195" y="191"/>
                    <a:pt x="152" y="235"/>
                    <a:pt x="98" y="235"/>
                  </a:cubicBezTo>
                  <a:cubicBezTo>
                    <a:pt x="45" y="235"/>
                    <a:pt x="0" y="191"/>
                    <a:pt x="0" y="123"/>
                  </a:cubicBezTo>
                  <a:cubicBezTo>
                    <a:pt x="0" y="55"/>
                    <a:pt x="44" y="0"/>
                    <a:pt x="97" y="0"/>
                  </a:cubicBezTo>
                  <a:cubicBezTo>
                    <a:pt x="151" y="0"/>
                    <a:pt x="195" y="55"/>
                    <a:pt x="195" y="123"/>
                  </a:cubicBez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2" name="Freeform 61"/>
            <p:cNvSpPr>
              <a:spLocks/>
            </p:cNvSpPr>
            <p:nvPr/>
          </p:nvSpPr>
          <p:spPr bwMode="auto">
            <a:xfrm>
              <a:off x="-1487488" y="677863"/>
              <a:ext cx="47625" cy="34925"/>
            </a:xfrm>
            <a:custGeom>
              <a:avLst/>
              <a:gdLst>
                <a:gd name="T0" fmla="*/ 3 w 15"/>
                <a:gd name="T1" fmla="*/ 0 h 11"/>
                <a:gd name="T2" fmla="*/ 7 w 15"/>
                <a:gd name="T3" fmla="*/ 6 h 11"/>
                <a:gd name="T4" fmla="*/ 15 w 15"/>
                <a:gd name="T5" fmla="*/ 5 h 11"/>
                <a:gd name="T6" fmla="*/ 6 w 15"/>
                <a:gd name="T7" fmla="*/ 10 h 11"/>
                <a:gd name="T8" fmla="*/ 3 w 15"/>
                <a:gd name="T9" fmla="*/ 0 h 11"/>
              </a:gdLst>
              <a:ahLst/>
              <a:cxnLst>
                <a:cxn ang="0">
                  <a:pos x="T0" y="T1"/>
                </a:cxn>
                <a:cxn ang="0">
                  <a:pos x="T2" y="T3"/>
                </a:cxn>
                <a:cxn ang="0">
                  <a:pos x="T4" y="T5"/>
                </a:cxn>
                <a:cxn ang="0">
                  <a:pos x="T6" y="T7"/>
                </a:cxn>
                <a:cxn ang="0">
                  <a:pos x="T8" y="T9"/>
                </a:cxn>
              </a:cxnLst>
              <a:rect l="0" t="0" r="r" b="b"/>
              <a:pathLst>
                <a:path w="15" h="11">
                  <a:moveTo>
                    <a:pt x="3" y="0"/>
                  </a:moveTo>
                  <a:cubicBezTo>
                    <a:pt x="3" y="0"/>
                    <a:pt x="3" y="5"/>
                    <a:pt x="7" y="6"/>
                  </a:cubicBezTo>
                  <a:cubicBezTo>
                    <a:pt x="13" y="9"/>
                    <a:pt x="15" y="4"/>
                    <a:pt x="15" y="5"/>
                  </a:cubicBezTo>
                  <a:cubicBezTo>
                    <a:pt x="12" y="11"/>
                    <a:pt x="9" y="11"/>
                    <a:pt x="6" y="10"/>
                  </a:cubicBezTo>
                  <a:cubicBezTo>
                    <a:pt x="0" y="7"/>
                    <a:pt x="3" y="0"/>
                    <a:pt x="3" y="0"/>
                  </a:cubicBezTo>
                  <a:close/>
                </a:path>
              </a:pathLst>
            </a:custGeom>
            <a:solidFill>
              <a:srgbClr val="E5A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3" name="Freeform 62"/>
            <p:cNvSpPr>
              <a:spLocks/>
            </p:cNvSpPr>
            <p:nvPr/>
          </p:nvSpPr>
          <p:spPr bwMode="auto">
            <a:xfrm>
              <a:off x="-1828800" y="168275"/>
              <a:ext cx="671513" cy="506413"/>
            </a:xfrm>
            <a:custGeom>
              <a:avLst/>
              <a:gdLst>
                <a:gd name="T0" fmla="*/ 203 w 211"/>
                <a:gd name="T1" fmla="*/ 85 h 159"/>
                <a:gd name="T2" fmla="*/ 157 w 211"/>
                <a:gd name="T3" fmla="*/ 19 h 159"/>
                <a:gd name="T4" fmla="*/ 114 w 211"/>
                <a:gd name="T5" fmla="*/ 0 h 159"/>
                <a:gd name="T6" fmla="*/ 24 w 211"/>
                <a:gd name="T7" fmla="*/ 53 h 159"/>
                <a:gd name="T8" fmla="*/ 16 w 211"/>
                <a:gd name="T9" fmla="*/ 159 h 159"/>
                <a:gd name="T10" fmla="*/ 49 w 211"/>
                <a:gd name="T11" fmla="*/ 86 h 159"/>
                <a:gd name="T12" fmla="*/ 93 w 211"/>
                <a:gd name="T13" fmla="*/ 81 h 159"/>
                <a:gd name="T14" fmla="*/ 98 w 211"/>
                <a:gd name="T15" fmla="*/ 87 h 159"/>
                <a:gd name="T16" fmla="*/ 106 w 211"/>
                <a:gd name="T17" fmla="*/ 92 h 159"/>
                <a:gd name="T18" fmla="*/ 109 w 211"/>
                <a:gd name="T19" fmla="*/ 78 h 159"/>
                <a:gd name="T20" fmla="*/ 118 w 211"/>
                <a:gd name="T21" fmla="*/ 73 h 159"/>
                <a:gd name="T22" fmla="*/ 181 w 211"/>
                <a:gd name="T23" fmla="*/ 87 h 159"/>
                <a:gd name="T24" fmla="*/ 206 w 211"/>
                <a:gd name="T25" fmla="*/ 152 h 159"/>
                <a:gd name="T26" fmla="*/ 203 w 211"/>
                <a:gd name="T27" fmla="*/ 8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59">
                  <a:moveTo>
                    <a:pt x="203" y="85"/>
                  </a:moveTo>
                  <a:cubicBezTo>
                    <a:pt x="196" y="59"/>
                    <a:pt x="182" y="25"/>
                    <a:pt x="157" y="19"/>
                  </a:cubicBezTo>
                  <a:cubicBezTo>
                    <a:pt x="99" y="3"/>
                    <a:pt x="150" y="0"/>
                    <a:pt x="114" y="0"/>
                  </a:cubicBezTo>
                  <a:cubicBezTo>
                    <a:pt x="98" y="0"/>
                    <a:pt x="49" y="14"/>
                    <a:pt x="24" y="53"/>
                  </a:cubicBezTo>
                  <a:cubicBezTo>
                    <a:pt x="0" y="91"/>
                    <a:pt x="16" y="159"/>
                    <a:pt x="16" y="159"/>
                  </a:cubicBezTo>
                  <a:cubicBezTo>
                    <a:pt x="16" y="159"/>
                    <a:pt x="30" y="95"/>
                    <a:pt x="49" y="86"/>
                  </a:cubicBezTo>
                  <a:cubicBezTo>
                    <a:pt x="59" y="82"/>
                    <a:pt x="62" y="89"/>
                    <a:pt x="93" y="81"/>
                  </a:cubicBezTo>
                  <a:cubicBezTo>
                    <a:pt x="94" y="84"/>
                    <a:pt x="96" y="86"/>
                    <a:pt x="98" y="87"/>
                  </a:cubicBezTo>
                  <a:cubicBezTo>
                    <a:pt x="102" y="90"/>
                    <a:pt x="105" y="92"/>
                    <a:pt x="106" y="92"/>
                  </a:cubicBezTo>
                  <a:cubicBezTo>
                    <a:pt x="106" y="90"/>
                    <a:pt x="104" y="82"/>
                    <a:pt x="109" y="78"/>
                  </a:cubicBezTo>
                  <a:cubicBezTo>
                    <a:pt x="110" y="78"/>
                    <a:pt x="116" y="74"/>
                    <a:pt x="118" y="73"/>
                  </a:cubicBezTo>
                  <a:cubicBezTo>
                    <a:pt x="147" y="62"/>
                    <a:pt x="172" y="75"/>
                    <a:pt x="181" y="87"/>
                  </a:cubicBezTo>
                  <a:cubicBezTo>
                    <a:pt x="192" y="101"/>
                    <a:pt x="206" y="152"/>
                    <a:pt x="206" y="152"/>
                  </a:cubicBezTo>
                  <a:cubicBezTo>
                    <a:pt x="206" y="152"/>
                    <a:pt x="211" y="122"/>
                    <a:pt x="203" y="85"/>
                  </a:cubicBezTo>
                  <a:close/>
                </a:path>
              </a:pathLst>
            </a:custGeom>
            <a:solidFill>
              <a:srgbClr val="A37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4" name="Freeform 63"/>
            <p:cNvSpPr>
              <a:spLocks/>
            </p:cNvSpPr>
            <p:nvPr/>
          </p:nvSpPr>
          <p:spPr bwMode="auto">
            <a:xfrm>
              <a:off x="-1490663" y="460375"/>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1" y="1"/>
                    <a:pt x="1" y="0"/>
                  </a:cubicBezTo>
                  <a:close/>
                </a:path>
              </a:pathLst>
            </a:custGeom>
            <a:solidFill>
              <a:srgbClr val="A37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5" name="Freeform 64"/>
            <p:cNvSpPr>
              <a:spLocks/>
            </p:cNvSpPr>
            <p:nvPr/>
          </p:nvSpPr>
          <p:spPr bwMode="auto">
            <a:xfrm>
              <a:off x="-1898650" y="1952625"/>
              <a:ext cx="881063" cy="1027113"/>
            </a:xfrm>
            <a:custGeom>
              <a:avLst/>
              <a:gdLst>
                <a:gd name="T0" fmla="*/ 12 w 555"/>
                <a:gd name="T1" fmla="*/ 4 h 647"/>
                <a:gd name="T2" fmla="*/ 0 w 555"/>
                <a:gd name="T3" fmla="*/ 611 h 647"/>
                <a:gd name="T4" fmla="*/ 222 w 555"/>
                <a:gd name="T5" fmla="*/ 647 h 647"/>
                <a:gd name="T6" fmla="*/ 269 w 555"/>
                <a:gd name="T7" fmla="*/ 321 h 647"/>
                <a:gd name="T8" fmla="*/ 279 w 555"/>
                <a:gd name="T9" fmla="*/ 645 h 647"/>
                <a:gd name="T10" fmla="*/ 555 w 555"/>
                <a:gd name="T11" fmla="*/ 627 h 647"/>
                <a:gd name="T12" fmla="*/ 515 w 555"/>
                <a:gd name="T13" fmla="*/ 0 h 647"/>
                <a:gd name="T14" fmla="*/ 12 w 555"/>
                <a:gd name="T15" fmla="*/ 4 h 6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 h="647">
                  <a:moveTo>
                    <a:pt x="12" y="4"/>
                  </a:moveTo>
                  <a:lnTo>
                    <a:pt x="0" y="611"/>
                  </a:lnTo>
                  <a:lnTo>
                    <a:pt x="222" y="647"/>
                  </a:lnTo>
                  <a:lnTo>
                    <a:pt x="269" y="321"/>
                  </a:lnTo>
                  <a:lnTo>
                    <a:pt x="279" y="645"/>
                  </a:lnTo>
                  <a:lnTo>
                    <a:pt x="555" y="627"/>
                  </a:lnTo>
                  <a:lnTo>
                    <a:pt x="515" y="0"/>
                  </a:lnTo>
                  <a:lnTo>
                    <a:pt x="12" y="4"/>
                  </a:lnTo>
                  <a:close/>
                </a:path>
              </a:pathLst>
            </a:custGeom>
            <a:solidFill>
              <a:srgbClr val="B11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6" name="Freeform 65"/>
            <p:cNvSpPr>
              <a:spLocks/>
            </p:cNvSpPr>
            <p:nvPr/>
          </p:nvSpPr>
          <p:spPr bwMode="auto">
            <a:xfrm>
              <a:off x="-1522413" y="776288"/>
              <a:ext cx="130175" cy="15875"/>
            </a:xfrm>
            <a:custGeom>
              <a:avLst/>
              <a:gdLst>
                <a:gd name="T0" fmla="*/ 0 w 82"/>
                <a:gd name="T1" fmla="*/ 10 h 10"/>
                <a:gd name="T2" fmla="*/ 34 w 82"/>
                <a:gd name="T3" fmla="*/ 10 h 10"/>
                <a:gd name="T4" fmla="*/ 82 w 82"/>
                <a:gd name="T5" fmla="*/ 10 h 10"/>
                <a:gd name="T6" fmla="*/ 34 w 82"/>
                <a:gd name="T7" fmla="*/ 0 h 10"/>
                <a:gd name="T8" fmla="*/ 0 w 82"/>
                <a:gd name="T9" fmla="*/ 10 h 10"/>
              </a:gdLst>
              <a:ahLst/>
              <a:cxnLst>
                <a:cxn ang="0">
                  <a:pos x="T0" y="T1"/>
                </a:cxn>
                <a:cxn ang="0">
                  <a:pos x="T2" y="T3"/>
                </a:cxn>
                <a:cxn ang="0">
                  <a:pos x="T4" y="T5"/>
                </a:cxn>
                <a:cxn ang="0">
                  <a:pos x="T6" y="T7"/>
                </a:cxn>
                <a:cxn ang="0">
                  <a:pos x="T8" y="T9"/>
                </a:cxn>
              </a:cxnLst>
              <a:rect l="0" t="0" r="r" b="b"/>
              <a:pathLst>
                <a:path w="82" h="10">
                  <a:moveTo>
                    <a:pt x="0" y="10"/>
                  </a:moveTo>
                  <a:lnTo>
                    <a:pt x="34" y="10"/>
                  </a:lnTo>
                  <a:lnTo>
                    <a:pt x="82" y="10"/>
                  </a:lnTo>
                  <a:lnTo>
                    <a:pt x="34" y="0"/>
                  </a:lnTo>
                  <a:lnTo>
                    <a:pt x="0" y="10"/>
                  </a:lnTo>
                  <a:close/>
                </a:path>
              </a:pathLst>
            </a:custGeom>
            <a:solidFill>
              <a:srgbClr val="A32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7" name="Freeform 66"/>
            <p:cNvSpPr>
              <a:spLocks/>
            </p:cNvSpPr>
            <p:nvPr/>
          </p:nvSpPr>
          <p:spPr bwMode="auto">
            <a:xfrm>
              <a:off x="-1743075" y="525463"/>
              <a:ext cx="636588" cy="609600"/>
            </a:xfrm>
            <a:custGeom>
              <a:avLst/>
              <a:gdLst>
                <a:gd name="T0" fmla="*/ 0 w 200"/>
                <a:gd name="T1" fmla="*/ 9 h 192"/>
                <a:gd name="T2" fmla="*/ 119 w 200"/>
                <a:gd name="T3" fmla="*/ 55 h 192"/>
                <a:gd name="T4" fmla="*/ 178 w 200"/>
                <a:gd name="T5" fmla="*/ 192 h 192"/>
                <a:gd name="T6" fmla="*/ 172 w 200"/>
                <a:gd name="T7" fmla="*/ 40 h 192"/>
                <a:gd name="T8" fmla="*/ 0 w 200"/>
                <a:gd name="T9" fmla="*/ 9 h 192"/>
              </a:gdLst>
              <a:ahLst/>
              <a:cxnLst>
                <a:cxn ang="0">
                  <a:pos x="T0" y="T1"/>
                </a:cxn>
                <a:cxn ang="0">
                  <a:pos x="T2" y="T3"/>
                </a:cxn>
                <a:cxn ang="0">
                  <a:pos x="T4" y="T5"/>
                </a:cxn>
                <a:cxn ang="0">
                  <a:pos x="T6" y="T7"/>
                </a:cxn>
                <a:cxn ang="0">
                  <a:pos x="T8" y="T9"/>
                </a:cxn>
              </a:cxnLst>
              <a:rect l="0" t="0" r="r" b="b"/>
              <a:pathLst>
                <a:path w="200" h="192">
                  <a:moveTo>
                    <a:pt x="0" y="9"/>
                  </a:moveTo>
                  <a:cubicBezTo>
                    <a:pt x="0" y="9"/>
                    <a:pt x="39" y="16"/>
                    <a:pt x="119" y="55"/>
                  </a:cubicBezTo>
                  <a:cubicBezTo>
                    <a:pt x="152" y="72"/>
                    <a:pt x="178" y="192"/>
                    <a:pt x="178" y="192"/>
                  </a:cubicBezTo>
                  <a:cubicBezTo>
                    <a:pt x="178" y="192"/>
                    <a:pt x="200" y="80"/>
                    <a:pt x="172" y="40"/>
                  </a:cubicBezTo>
                  <a:cubicBezTo>
                    <a:pt x="145" y="0"/>
                    <a:pt x="0" y="9"/>
                    <a:pt x="0" y="9"/>
                  </a:cubicBezTo>
                  <a:close/>
                </a:path>
              </a:pathLst>
            </a:custGeom>
            <a:solidFill>
              <a:srgbClr val="E5A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8" name="Oval 67"/>
            <p:cNvSpPr>
              <a:spLocks noChangeArrowheads="1"/>
            </p:cNvSpPr>
            <p:nvPr/>
          </p:nvSpPr>
          <p:spPr bwMode="auto">
            <a:xfrm>
              <a:off x="-1414463" y="592138"/>
              <a:ext cx="31750" cy="31750"/>
            </a:xfrm>
            <a:prstGeom prst="ellipse">
              <a:avLst/>
            </a:prstGeom>
            <a:solidFill>
              <a:srgbClr val="573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9" name="Oval 68"/>
            <p:cNvSpPr>
              <a:spLocks noChangeArrowheads="1"/>
            </p:cNvSpPr>
            <p:nvPr/>
          </p:nvSpPr>
          <p:spPr bwMode="auto">
            <a:xfrm>
              <a:off x="-1590675" y="576263"/>
              <a:ext cx="28575" cy="28575"/>
            </a:xfrm>
            <a:prstGeom prst="ellipse">
              <a:avLst/>
            </a:prstGeom>
            <a:solidFill>
              <a:srgbClr val="573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40" name="Freeform 69"/>
            <p:cNvSpPr>
              <a:spLocks/>
            </p:cNvSpPr>
            <p:nvPr/>
          </p:nvSpPr>
          <p:spPr bwMode="auto">
            <a:xfrm>
              <a:off x="-1812925" y="317500"/>
              <a:ext cx="795338" cy="1152525"/>
            </a:xfrm>
            <a:custGeom>
              <a:avLst/>
              <a:gdLst>
                <a:gd name="T0" fmla="*/ 185 w 250"/>
                <a:gd name="T1" fmla="*/ 308 h 362"/>
                <a:gd name="T2" fmla="*/ 177 w 250"/>
                <a:gd name="T3" fmla="*/ 106 h 362"/>
                <a:gd name="T4" fmla="*/ 21 w 250"/>
                <a:gd name="T5" fmla="*/ 73 h 362"/>
                <a:gd name="T6" fmla="*/ 25 w 250"/>
                <a:gd name="T7" fmla="*/ 19 h 362"/>
                <a:gd name="T8" fmla="*/ 147 w 250"/>
                <a:gd name="T9" fmla="*/ 37 h 362"/>
                <a:gd name="T10" fmla="*/ 239 w 250"/>
                <a:gd name="T11" fmla="*/ 83 h 362"/>
                <a:gd name="T12" fmla="*/ 248 w 250"/>
                <a:gd name="T13" fmla="*/ 164 h 362"/>
                <a:gd name="T14" fmla="*/ 230 w 250"/>
                <a:gd name="T15" fmla="*/ 335 h 362"/>
                <a:gd name="T16" fmla="*/ 185 w 250"/>
                <a:gd name="T17" fmla="*/ 30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362">
                  <a:moveTo>
                    <a:pt x="185" y="308"/>
                  </a:moveTo>
                  <a:cubicBezTo>
                    <a:pt x="185" y="308"/>
                    <a:pt x="205" y="124"/>
                    <a:pt x="177" y="106"/>
                  </a:cubicBezTo>
                  <a:cubicBezTo>
                    <a:pt x="149" y="88"/>
                    <a:pt x="24" y="76"/>
                    <a:pt x="21" y="73"/>
                  </a:cubicBezTo>
                  <a:cubicBezTo>
                    <a:pt x="18" y="70"/>
                    <a:pt x="0" y="36"/>
                    <a:pt x="25" y="19"/>
                  </a:cubicBezTo>
                  <a:cubicBezTo>
                    <a:pt x="52" y="0"/>
                    <a:pt x="147" y="37"/>
                    <a:pt x="147" y="37"/>
                  </a:cubicBezTo>
                  <a:cubicBezTo>
                    <a:pt x="147" y="37"/>
                    <a:pt x="227" y="65"/>
                    <a:pt x="239" y="83"/>
                  </a:cubicBezTo>
                  <a:cubicBezTo>
                    <a:pt x="250" y="102"/>
                    <a:pt x="248" y="131"/>
                    <a:pt x="248" y="164"/>
                  </a:cubicBezTo>
                  <a:cubicBezTo>
                    <a:pt x="248" y="196"/>
                    <a:pt x="243" y="298"/>
                    <a:pt x="230" y="335"/>
                  </a:cubicBezTo>
                  <a:cubicBezTo>
                    <a:pt x="220" y="362"/>
                    <a:pt x="185" y="308"/>
                    <a:pt x="185" y="308"/>
                  </a:cubicBez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9" name="קבוצה 8"/>
          <p:cNvGrpSpPr/>
          <p:nvPr/>
        </p:nvGrpSpPr>
        <p:grpSpPr>
          <a:xfrm>
            <a:off x="552894" y="2936619"/>
            <a:ext cx="3478213" cy="3746501"/>
            <a:chOff x="635133" y="2913891"/>
            <a:chExt cx="3478213" cy="3746501"/>
          </a:xfrm>
        </p:grpSpPr>
        <p:grpSp>
          <p:nvGrpSpPr>
            <p:cNvPr id="165" name="קבוצה 164"/>
            <p:cNvGrpSpPr/>
            <p:nvPr/>
          </p:nvGrpSpPr>
          <p:grpSpPr>
            <a:xfrm>
              <a:off x="635133" y="2913891"/>
              <a:ext cx="2386013" cy="3746501"/>
              <a:chOff x="928687" y="133350"/>
              <a:chExt cx="2386013" cy="3746501"/>
            </a:xfrm>
          </p:grpSpPr>
          <p:sp>
            <p:nvSpPr>
              <p:cNvPr id="166" name="Freeform 11"/>
              <p:cNvSpPr>
                <a:spLocks/>
              </p:cNvSpPr>
              <p:nvPr/>
            </p:nvSpPr>
            <p:spPr bwMode="auto">
              <a:xfrm>
                <a:off x="1290637" y="820738"/>
                <a:ext cx="892175" cy="1141413"/>
              </a:xfrm>
              <a:custGeom>
                <a:avLst/>
                <a:gdLst>
                  <a:gd name="T0" fmla="*/ 276 w 281"/>
                  <a:gd name="T1" fmla="*/ 88 h 359"/>
                  <a:gd name="T2" fmla="*/ 217 w 281"/>
                  <a:gd name="T3" fmla="*/ 27 h 359"/>
                  <a:gd name="T4" fmla="*/ 85 w 281"/>
                  <a:gd name="T5" fmla="*/ 65 h 359"/>
                  <a:gd name="T6" fmla="*/ 0 w 281"/>
                  <a:gd name="T7" fmla="*/ 359 h 359"/>
                  <a:gd name="T8" fmla="*/ 211 w 281"/>
                  <a:gd name="T9" fmla="*/ 354 h 359"/>
                  <a:gd name="T10" fmla="*/ 276 w 281"/>
                  <a:gd name="T11" fmla="*/ 88 h 359"/>
                </a:gdLst>
                <a:ahLst/>
                <a:cxnLst>
                  <a:cxn ang="0">
                    <a:pos x="T0" y="T1"/>
                  </a:cxn>
                  <a:cxn ang="0">
                    <a:pos x="T2" y="T3"/>
                  </a:cxn>
                  <a:cxn ang="0">
                    <a:pos x="T4" y="T5"/>
                  </a:cxn>
                  <a:cxn ang="0">
                    <a:pos x="T6" y="T7"/>
                  </a:cxn>
                  <a:cxn ang="0">
                    <a:pos x="T8" y="T9"/>
                  </a:cxn>
                  <a:cxn ang="0">
                    <a:pos x="T10" y="T11"/>
                  </a:cxn>
                </a:cxnLst>
                <a:rect l="0" t="0" r="r" b="b"/>
                <a:pathLst>
                  <a:path w="281" h="359">
                    <a:moveTo>
                      <a:pt x="276" y="88"/>
                    </a:moveTo>
                    <a:cubicBezTo>
                      <a:pt x="268" y="55"/>
                      <a:pt x="240" y="35"/>
                      <a:pt x="217" y="27"/>
                    </a:cubicBezTo>
                    <a:cubicBezTo>
                      <a:pt x="148" y="0"/>
                      <a:pt x="98" y="38"/>
                      <a:pt x="85" y="65"/>
                    </a:cubicBezTo>
                    <a:cubicBezTo>
                      <a:pt x="53" y="134"/>
                      <a:pt x="0" y="359"/>
                      <a:pt x="0" y="359"/>
                    </a:cubicBezTo>
                    <a:cubicBezTo>
                      <a:pt x="211" y="354"/>
                      <a:pt x="211" y="354"/>
                      <a:pt x="211" y="354"/>
                    </a:cubicBezTo>
                    <a:cubicBezTo>
                      <a:pt x="259" y="234"/>
                      <a:pt x="281" y="107"/>
                      <a:pt x="276" y="88"/>
                    </a:cubicBez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67" name="Freeform 12"/>
              <p:cNvSpPr>
                <a:spLocks/>
              </p:cNvSpPr>
              <p:nvPr/>
            </p:nvSpPr>
            <p:spPr bwMode="auto">
              <a:xfrm>
                <a:off x="1970087" y="944563"/>
                <a:ext cx="1344613" cy="346075"/>
              </a:xfrm>
              <a:custGeom>
                <a:avLst/>
                <a:gdLst>
                  <a:gd name="T0" fmla="*/ 0 w 423"/>
                  <a:gd name="T1" fmla="*/ 77 h 109"/>
                  <a:gd name="T2" fmla="*/ 327 w 423"/>
                  <a:gd name="T3" fmla="*/ 109 h 109"/>
                  <a:gd name="T4" fmla="*/ 395 w 423"/>
                  <a:gd name="T5" fmla="*/ 79 h 109"/>
                  <a:gd name="T6" fmla="*/ 362 w 423"/>
                  <a:gd name="T7" fmla="*/ 58 h 109"/>
                  <a:gd name="T8" fmla="*/ 15 w 423"/>
                  <a:gd name="T9" fmla="*/ 0 h 109"/>
                  <a:gd name="T10" fmla="*/ 0 w 423"/>
                  <a:gd name="T11" fmla="*/ 77 h 109"/>
                </a:gdLst>
                <a:ahLst/>
                <a:cxnLst>
                  <a:cxn ang="0">
                    <a:pos x="T0" y="T1"/>
                  </a:cxn>
                  <a:cxn ang="0">
                    <a:pos x="T2" y="T3"/>
                  </a:cxn>
                  <a:cxn ang="0">
                    <a:pos x="T4" y="T5"/>
                  </a:cxn>
                  <a:cxn ang="0">
                    <a:pos x="T6" y="T7"/>
                  </a:cxn>
                  <a:cxn ang="0">
                    <a:pos x="T8" y="T9"/>
                  </a:cxn>
                  <a:cxn ang="0">
                    <a:pos x="T10" y="T11"/>
                  </a:cxn>
                </a:cxnLst>
                <a:rect l="0" t="0" r="r" b="b"/>
                <a:pathLst>
                  <a:path w="423" h="109">
                    <a:moveTo>
                      <a:pt x="0" y="77"/>
                    </a:moveTo>
                    <a:cubicBezTo>
                      <a:pt x="327" y="109"/>
                      <a:pt x="327" y="109"/>
                      <a:pt x="327" y="109"/>
                    </a:cubicBezTo>
                    <a:cubicBezTo>
                      <a:pt x="327" y="109"/>
                      <a:pt x="423" y="107"/>
                      <a:pt x="395" y="79"/>
                    </a:cubicBezTo>
                    <a:cubicBezTo>
                      <a:pt x="366" y="51"/>
                      <a:pt x="362" y="58"/>
                      <a:pt x="362" y="58"/>
                    </a:cubicBezTo>
                    <a:cubicBezTo>
                      <a:pt x="15" y="0"/>
                      <a:pt x="15" y="0"/>
                      <a:pt x="15" y="0"/>
                    </a:cubicBezTo>
                    <a:lnTo>
                      <a:pt x="0" y="77"/>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68" name="Freeform 13"/>
              <p:cNvSpPr>
                <a:spLocks/>
              </p:cNvSpPr>
              <p:nvPr/>
            </p:nvSpPr>
            <p:spPr bwMode="auto">
              <a:xfrm>
                <a:off x="1106487" y="2681288"/>
                <a:ext cx="504825" cy="1169988"/>
              </a:xfrm>
              <a:custGeom>
                <a:avLst/>
                <a:gdLst>
                  <a:gd name="T0" fmla="*/ 159 w 159"/>
                  <a:gd name="T1" fmla="*/ 0 h 368"/>
                  <a:gd name="T2" fmla="*/ 78 w 159"/>
                  <a:gd name="T3" fmla="*/ 254 h 368"/>
                  <a:gd name="T4" fmla="*/ 108 w 159"/>
                  <a:gd name="T5" fmla="*/ 278 h 368"/>
                  <a:gd name="T6" fmla="*/ 127 w 159"/>
                  <a:gd name="T7" fmla="*/ 325 h 368"/>
                  <a:gd name="T8" fmla="*/ 1 w 159"/>
                  <a:gd name="T9" fmla="*/ 263 h 368"/>
                  <a:gd name="T10" fmla="*/ 56 w 159"/>
                  <a:gd name="T11" fmla="*/ 15 h 368"/>
                  <a:gd name="T12" fmla="*/ 159 w 159"/>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159" h="368">
                    <a:moveTo>
                      <a:pt x="159" y="0"/>
                    </a:moveTo>
                    <a:cubicBezTo>
                      <a:pt x="78" y="254"/>
                      <a:pt x="78" y="254"/>
                      <a:pt x="78" y="254"/>
                    </a:cubicBezTo>
                    <a:cubicBezTo>
                      <a:pt x="108" y="278"/>
                      <a:pt x="108" y="278"/>
                      <a:pt x="108" y="278"/>
                    </a:cubicBezTo>
                    <a:cubicBezTo>
                      <a:pt x="108" y="278"/>
                      <a:pt x="146" y="314"/>
                      <a:pt x="127" y="325"/>
                    </a:cubicBezTo>
                    <a:cubicBezTo>
                      <a:pt x="48" y="368"/>
                      <a:pt x="1" y="293"/>
                      <a:pt x="1" y="263"/>
                    </a:cubicBezTo>
                    <a:cubicBezTo>
                      <a:pt x="0" y="230"/>
                      <a:pt x="0" y="234"/>
                      <a:pt x="56" y="15"/>
                    </a:cubicBezTo>
                    <a:lnTo>
                      <a:pt x="159" y="0"/>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69" name="Freeform 14"/>
              <p:cNvSpPr>
                <a:spLocks/>
              </p:cNvSpPr>
              <p:nvPr/>
            </p:nvSpPr>
            <p:spPr bwMode="auto">
              <a:xfrm>
                <a:off x="1135062" y="2913063"/>
                <a:ext cx="349250" cy="779463"/>
              </a:xfrm>
              <a:custGeom>
                <a:avLst/>
                <a:gdLst>
                  <a:gd name="T0" fmla="*/ 220 w 220"/>
                  <a:gd name="T1" fmla="*/ 8 h 491"/>
                  <a:gd name="T2" fmla="*/ 78 w 220"/>
                  <a:gd name="T3" fmla="*/ 351 h 491"/>
                  <a:gd name="T4" fmla="*/ 150 w 220"/>
                  <a:gd name="T5" fmla="*/ 491 h 491"/>
                  <a:gd name="T6" fmla="*/ 0 w 220"/>
                  <a:gd name="T7" fmla="*/ 371 h 491"/>
                  <a:gd name="T8" fmla="*/ 122 w 220"/>
                  <a:gd name="T9" fmla="*/ 0 h 491"/>
                  <a:gd name="T10" fmla="*/ 220 w 220"/>
                  <a:gd name="T11" fmla="*/ 8 h 491"/>
                </a:gdLst>
                <a:ahLst/>
                <a:cxnLst>
                  <a:cxn ang="0">
                    <a:pos x="T0" y="T1"/>
                  </a:cxn>
                  <a:cxn ang="0">
                    <a:pos x="T2" y="T3"/>
                  </a:cxn>
                  <a:cxn ang="0">
                    <a:pos x="T4" y="T5"/>
                  </a:cxn>
                  <a:cxn ang="0">
                    <a:pos x="T6" y="T7"/>
                  </a:cxn>
                  <a:cxn ang="0">
                    <a:pos x="T8" y="T9"/>
                  </a:cxn>
                  <a:cxn ang="0">
                    <a:pos x="T10" y="T11"/>
                  </a:cxn>
                </a:cxnLst>
                <a:rect l="0" t="0" r="r" b="b"/>
                <a:pathLst>
                  <a:path w="220" h="491">
                    <a:moveTo>
                      <a:pt x="220" y="8"/>
                    </a:moveTo>
                    <a:lnTo>
                      <a:pt x="78" y="351"/>
                    </a:lnTo>
                    <a:lnTo>
                      <a:pt x="150" y="491"/>
                    </a:lnTo>
                    <a:lnTo>
                      <a:pt x="0" y="371"/>
                    </a:lnTo>
                    <a:lnTo>
                      <a:pt x="122" y="0"/>
                    </a:lnTo>
                    <a:lnTo>
                      <a:pt x="220" y="8"/>
                    </a:lnTo>
                    <a:close/>
                  </a:path>
                </a:pathLst>
              </a:custGeom>
              <a:solidFill>
                <a:srgbClr val="E5A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0" name="Freeform 15"/>
              <p:cNvSpPr>
                <a:spLocks/>
              </p:cNvSpPr>
              <p:nvPr/>
            </p:nvSpPr>
            <p:spPr bwMode="auto">
              <a:xfrm>
                <a:off x="928687" y="2738438"/>
                <a:ext cx="571500" cy="1141413"/>
              </a:xfrm>
              <a:custGeom>
                <a:avLst/>
                <a:gdLst>
                  <a:gd name="T0" fmla="*/ 180 w 180"/>
                  <a:gd name="T1" fmla="*/ 0 h 359"/>
                  <a:gd name="T2" fmla="*/ 80 w 180"/>
                  <a:gd name="T3" fmla="*/ 247 h 359"/>
                  <a:gd name="T4" fmla="*/ 108 w 180"/>
                  <a:gd name="T5" fmla="*/ 273 h 359"/>
                  <a:gd name="T6" fmla="*/ 124 w 180"/>
                  <a:gd name="T7" fmla="*/ 321 h 359"/>
                  <a:gd name="T8" fmla="*/ 2 w 180"/>
                  <a:gd name="T9" fmla="*/ 251 h 359"/>
                  <a:gd name="T10" fmla="*/ 76 w 180"/>
                  <a:gd name="T11" fmla="*/ 7 h 359"/>
                  <a:gd name="T12" fmla="*/ 180 w 180"/>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80" h="359">
                    <a:moveTo>
                      <a:pt x="180" y="0"/>
                    </a:moveTo>
                    <a:cubicBezTo>
                      <a:pt x="80" y="247"/>
                      <a:pt x="80" y="247"/>
                      <a:pt x="80" y="247"/>
                    </a:cubicBezTo>
                    <a:cubicBezTo>
                      <a:pt x="108" y="273"/>
                      <a:pt x="108" y="273"/>
                      <a:pt x="108" y="273"/>
                    </a:cubicBezTo>
                    <a:cubicBezTo>
                      <a:pt x="108" y="273"/>
                      <a:pt x="144" y="312"/>
                      <a:pt x="124" y="321"/>
                    </a:cubicBezTo>
                    <a:cubicBezTo>
                      <a:pt x="41" y="359"/>
                      <a:pt x="0" y="281"/>
                      <a:pt x="2" y="251"/>
                    </a:cubicBezTo>
                    <a:cubicBezTo>
                      <a:pt x="4" y="217"/>
                      <a:pt x="3" y="223"/>
                      <a:pt x="76" y="7"/>
                    </a:cubicBezTo>
                    <a:lnTo>
                      <a:pt x="180" y="0"/>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1" name="Freeform 16"/>
              <p:cNvSpPr>
                <a:spLocks/>
              </p:cNvSpPr>
              <p:nvPr/>
            </p:nvSpPr>
            <p:spPr bwMode="auto">
              <a:xfrm>
                <a:off x="1068387" y="1939925"/>
                <a:ext cx="882650" cy="1004888"/>
              </a:xfrm>
              <a:custGeom>
                <a:avLst/>
                <a:gdLst>
                  <a:gd name="T0" fmla="*/ 152 w 556"/>
                  <a:gd name="T1" fmla="*/ 0 h 633"/>
                  <a:gd name="T2" fmla="*/ 556 w 556"/>
                  <a:gd name="T3" fmla="*/ 10 h 633"/>
                  <a:gd name="T4" fmla="*/ 304 w 556"/>
                  <a:gd name="T5" fmla="*/ 633 h 633"/>
                  <a:gd name="T6" fmla="*/ 0 w 556"/>
                  <a:gd name="T7" fmla="*/ 621 h 633"/>
                  <a:gd name="T8" fmla="*/ 152 w 556"/>
                  <a:gd name="T9" fmla="*/ 0 h 633"/>
                </a:gdLst>
                <a:ahLst/>
                <a:cxnLst>
                  <a:cxn ang="0">
                    <a:pos x="T0" y="T1"/>
                  </a:cxn>
                  <a:cxn ang="0">
                    <a:pos x="T2" y="T3"/>
                  </a:cxn>
                  <a:cxn ang="0">
                    <a:pos x="T4" y="T5"/>
                  </a:cxn>
                  <a:cxn ang="0">
                    <a:pos x="T6" y="T7"/>
                  </a:cxn>
                  <a:cxn ang="0">
                    <a:pos x="T8" y="T9"/>
                  </a:cxn>
                </a:cxnLst>
                <a:rect l="0" t="0" r="r" b="b"/>
                <a:pathLst>
                  <a:path w="556" h="633">
                    <a:moveTo>
                      <a:pt x="152" y="0"/>
                    </a:moveTo>
                    <a:lnTo>
                      <a:pt x="556" y="10"/>
                    </a:lnTo>
                    <a:lnTo>
                      <a:pt x="304" y="633"/>
                    </a:lnTo>
                    <a:lnTo>
                      <a:pt x="0" y="621"/>
                    </a:lnTo>
                    <a:lnTo>
                      <a:pt x="152" y="0"/>
                    </a:lnTo>
                    <a:close/>
                  </a:path>
                </a:pathLst>
              </a:custGeom>
              <a:solidFill>
                <a:srgbClr val="B11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2" name="Freeform 17"/>
              <p:cNvSpPr>
                <a:spLocks/>
              </p:cNvSpPr>
              <p:nvPr/>
            </p:nvSpPr>
            <p:spPr bwMode="auto">
              <a:xfrm>
                <a:off x="1423987" y="2459038"/>
                <a:ext cx="225425" cy="466725"/>
              </a:xfrm>
              <a:custGeom>
                <a:avLst/>
                <a:gdLst>
                  <a:gd name="T0" fmla="*/ 0 w 142"/>
                  <a:gd name="T1" fmla="*/ 290 h 294"/>
                  <a:gd name="T2" fmla="*/ 142 w 142"/>
                  <a:gd name="T3" fmla="*/ 0 h 294"/>
                  <a:gd name="T4" fmla="*/ 54 w 142"/>
                  <a:gd name="T5" fmla="*/ 294 h 294"/>
                  <a:gd name="T6" fmla="*/ 0 w 142"/>
                  <a:gd name="T7" fmla="*/ 290 h 294"/>
                </a:gdLst>
                <a:ahLst/>
                <a:cxnLst>
                  <a:cxn ang="0">
                    <a:pos x="T0" y="T1"/>
                  </a:cxn>
                  <a:cxn ang="0">
                    <a:pos x="T2" y="T3"/>
                  </a:cxn>
                  <a:cxn ang="0">
                    <a:pos x="T4" y="T5"/>
                  </a:cxn>
                  <a:cxn ang="0">
                    <a:pos x="T6" y="T7"/>
                  </a:cxn>
                </a:cxnLst>
                <a:rect l="0" t="0" r="r" b="b"/>
                <a:pathLst>
                  <a:path w="142" h="294">
                    <a:moveTo>
                      <a:pt x="0" y="290"/>
                    </a:moveTo>
                    <a:lnTo>
                      <a:pt x="142" y="0"/>
                    </a:lnTo>
                    <a:lnTo>
                      <a:pt x="54" y="294"/>
                    </a:lnTo>
                    <a:lnTo>
                      <a:pt x="0" y="290"/>
                    </a:lnTo>
                    <a:close/>
                  </a:path>
                </a:pathLst>
              </a:custGeom>
              <a:solidFill>
                <a:srgbClr val="8B1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3" name="Freeform 18"/>
              <p:cNvSpPr>
                <a:spLocks/>
              </p:cNvSpPr>
              <p:nvPr/>
            </p:nvSpPr>
            <p:spPr bwMode="auto">
              <a:xfrm>
                <a:off x="1938337" y="1014413"/>
                <a:ext cx="1243013" cy="298450"/>
              </a:xfrm>
              <a:custGeom>
                <a:avLst/>
                <a:gdLst>
                  <a:gd name="T0" fmla="*/ 46 w 391"/>
                  <a:gd name="T1" fmla="*/ 0 h 94"/>
                  <a:gd name="T2" fmla="*/ 223 w 391"/>
                  <a:gd name="T3" fmla="*/ 27 h 94"/>
                  <a:gd name="T4" fmla="*/ 336 w 391"/>
                  <a:gd name="T5" fmla="*/ 51 h 94"/>
                  <a:gd name="T6" fmla="*/ 355 w 391"/>
                  <a:gd name="T7" fmla="*/ 90 h 94"/>
                  <a:gd name="T8" fmla="*/ 0 w 391"/>
                  <a:gd name="T9" fmla="*/ 10 h 94"/>
                  <a:gd name="T10" fmla="*/ 46 w 391"/>
                  <a:gd name="T11" fmla="*/ 0 h 94"/>
                </a:gdLst>
                <a:ahLst/>
                <a:cxnLst>
                  <a:cxn ang="0">
                    <a:pos x="T0" y="T1"/>
                  </a:cxn>
                  <a:cxn ang="0">
                    <a:pos x="T2" y="T3"/>
                  </a:cxn>
                  <a:cxn ang="0">
                    <a:pos x="T4" y="T5"/>
                  </a:cxn>
                  <a:cxn ang="0">
                    <a:pos x="T6" y="T7"/>
                  </a:cxn>
                  <a:cxn ang="0">
                    <a:pos x="T8" y="T9"/>
                  </a:cxn>
                  <a:cxn ang="0">
                    <a:pos x="T10" y="T11"/>
                  </a:cxn>
                </a:cxnLst>
                <a:rect l="0" t="0" r="r" b="b"/>
                <a:pathLst>
                  <a:path w="391" h="94">
                    <a:moveTo>
                      <a:pt x="46" y="0"/>
                    </a:moveTo>
                    <a:cubicBezTo>
                      <a:pt x="46" y="0"/>
                      <a:pt x="116" y="4"/>
                      <a:pt x="223" y="27"/>
                    </a:cubicBezTo>
                    <a:cubicBezTo>
                      <a:pt x="257" y="34"/>
                      <a:pt x="295" y="42"/>
                      <a:pt x="336" y="51"/>
                    </a:cubicBezTo>
                    <a:cubicBezTo>
                      <a:pt x="391" y="63"/>
                      <a:pt x="373" y="86"/>
                      <a:pt x="355" y="90"/>
                    </a:cubicBezTo>
                    <a:cubicBezTo>
                      <a:pt x="336" y="94"/>
                      <a:pt x="0" y="10"/>
                      <a:pt x="0" y="10"/>
                    </a:cubicBezTo>
                    <a:lnTo>
                      <a:pt x="46" y="0"/>
                    </a:lnTo>
                    <a:close/>
                  </a:path>
                </a:pathLst>
              </a:custGeom>
              <a:solidFill>
                <a:srgbClr val="E5A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4" name="Freeform 19"/>
              <p:cNvSpPr>
                <a:spLocks/>
              </p:cNvSpPr>
              <p:nvPr/>
            </p:nvSpPr>
            <p:spPr bwMode="auto">
              <a:xfrm>
                <a:off x="1792287" y="1008063"/>
                <a:ext cx="1344613" cy="346075"/>
              </a:xfrm>
              <a:custGeom>
                <a:avLst/>
                <a:gdLst>
                  <a:gd name="T0" fmla="*/ 0 w 423"/>
                  <a:gd name="T1" fmla="*/ 77 h 109"/>
                  <a:gd name="T2" fmla="*/ 327 w 423"/>
                  <a:gd name="T3" fmla="*/ 109 h 109"/>
                  <a:gd name="T4" fmla="*/ 395 w 423"/>
                  <a:gd name="T5" fmla="*/ 79 h 109"/>
                  <a:gd name="T6" fmla="*/ 362 w 423"/>
                  <a:gd name="T7" fmla="*/ 58 h 109"/>
                  <a:gd name="T8" fmla="*/ 15 w 423"/>
                  <a:gd name="T9" fmla="*/ 0 h 109"/>
                  <a:gd name="T10" fmla="*/ 0 w 423"/>
                  <a:gd name="T11" fmla="*/ 77 h 109"/>
                </a:gdLst>
                <a:ahLst/>
                <a:cxnLst>
                  <a:cxn ang="0">
                    <a:pos x="T0" y="T1"/>
                  </a:cxn>
                  <a:cxn ang="0">
                    <a:pos x="T2" y="T3"/>
                  </a:cxn>
                  <a:cxn ang="0">
                    <a:pos x="T4" y="T5"/>
                  </a:cxn>
                  <a:cxn ang="0">
                    <a:pos x="T6" y="T7"/>
                  </a:cxn>
                  <a:cxn ang="0">
                    <a:pos x="T8" y="T9"/>
                  </a:cxn>
                  <a:cxn ang="0">
                    <a:pos x="T10" y="T11"/>
                  </a:cxn>
                </a:cxnLst>
                <a:rect l="0" t="0" r="r" b="b"/>
                <a:pathLst>
                  <a:path w="423" h="109">
                    <a:moveTo>
                      <a:pt x="0" y="77"/>
                    </a:moveTo>
                    <a:cubicBezTo>
                      <a:pt x="327" y="109"/>
                      <a:pt x="327" y="109"/>
                      <a:pt x="327" y="109"/>
                    </a:cubicBezTo>
                    <a:cubicBezTo>
                      <a:pt x="327" y="109"/>
                      <a:pt x="423" y="107"/>
                      <a:pt x="395" y="79"/>
                    </a:cubicBezTo>
                    <a:cubicBezTo>
                      <a:pt x="366" y="51"/>
                      <a:pt x="362" y="58"/>
                      <a:pt x="362" y="58"/>
                    </a:cubicBezTo>
                    <a:cubicBezTo>
                      <a:pt x="15" y="0"/>
                      <a:pt x="15" y="0"/>
                      <a:pt x="15" y="0"/>
                    </a:cubicBezTo>
                    <a:lnTo>
                      <a:pt x="0" y="77"/>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5" name="Freeform 20"/>
              <p:cNvSpPr>
                <a:spLocks/>
              </p:cNvSpPr>
              <p:nvPr/>
            </p:nvSpPr>
            <p:spPr bwMode="auto">
              <a:xfrm>
                <a:off x="1735137" y="877888"/>
                <a:ext cx="450850" cy="225425"/>
              </a:xfrm>
              <a:custGeom>
                <a:avLst/>
                <a:gdLst>
                  <a:gd name="T0" fmla="*/ 57 w 142"/>
                  <a:gd name="T1" fmla="*/ 0 h 71"/>
                  <a:gd name="T2" fmla="*/ 77 w 142"/>
                  <a:gd name="T3" fmla="*/ 47 h 71"/>
                  <a:gd name="T4" fmla="*/ 142 w 142"/>
                  <a:gd name="T5" fmla="*/ 33 h 71"/>
                  <a:gd name="T6" fmla="*/ 124 w 142"/>
                  <a:gd name="T7" fmla="*/ 23 h 71"/>
                  <a:gd name="T8" fmla="*/ 57 w 142"/>
                  <a:gd name="T9" fmla="*/ 0 h 71"/>
                </a:gdLst>
                <a:ahLst/>
                <a:cxnLst>
                  <a:cxn ang="0">
                    <a:pos x="T0" y="T1"/>
                  </a:cxn>
                  <a:cxn ang="0">
                    <a:pos x="T2" y="T3"/>
                  </a:cxn>
                  <a:cxn ang="0">
                    <a:pos x="T4" y="T5"/>
                  </a:cxn>
                  <a:cxn ang="0">
                    <a:pos x="T6" y="T7"/>
                  </a:cxn>
                  <a:cxn ang="0">
                    <a:pos x="T8" y="T9"/>
                  </a:cxn>
                </a:cxnLst>
                <a:rect l="0" t="0" r="r" b="b"/>
                <a:pathLst>
                  <a:path w="142" h="71">
                    <a:moveTo>
                      <a:pt x="57" y="0"/>
                    </a:moveTo>
                    <a:cubicBezTo>
                      <a:pt x="57" y="0"/>
                      <a:pt x="0" y="13"/>
                      <a:pt x="77" y="47"/>
                    </a:cubicBezTo>
                    <a:cubicBezTo>
                      <a:pt x="130" y="71"/>
                      <a:pt x="142" y="33"/>
                      <a:pt x="142" y="33"/>
                    </a:cubicBezTo>
                    <a:cubicBezTo>
                      <a:pt x="124" y="23"/>
                      <a:pt x="124" y="23"/>
                      <a:pt x="124" y="23"/>
                    </a:cubicBezTo>
                    <a:lnTo>
                      <a:pt x="57" y="0"/>
                    </a:lnTo>
                    <a:close/>
                  </a:path>
                </a:pathLst>
              </a:custGeom>
              <a:solidFill>
                <a:srgbClr val="E5A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6" name="Freeform 60"/>
              <p:cNvSpPr>
                <a:spLocks/>
              </p:cNvSpPr>
              <p:nvPr/>
            </p:nvSpPr>
            <p:spPr bwMode="auto">
              <a:xfrm>
                <a:off x="1763712" y="184150"/>
                <a:ext cx="719138" cy="814388"/>
              </a:xfrm>
              <a:custGeom>
                <a:avLst/>
                <a:gdLst>
                  <a:gd name="T0" fmla="*/ 206 w 226"/>
                  <a:gd name="T1" fmla="*/ 162 h 256"/>
                  <a:gd name="T2" fmla="*/ 80 w 226"/>
                  <a:gd name="T3" fmla="*/ 240 h 256"/>
                  <a:gd name="T4" fmla="*/ 20 w 226"/>
                  <a:gd name="T5" fmla="*/ 104 h 256"/>
                  <a:gd name="T6" fmla="*/ 150 w 226"/>
                  <a:gd name="T7" fmla="*/ 16 h 256"/>
                  <a:gd name="T8" fmla="*/ 206 w 226"/>
                  <a:gd name="T9" fmla="*/ 162 h 256"/>
                </a:gdLst>
                <a:ahLst/>
                <a:cxnLst>
                  <a:cxn ang="0">
                    <a:pos x="T0" y="T1"/>
                  </a:cxn>
                  <a:cxn ang="0">
                    <a:pos x="T2" y="T3"/>
                  </a:cxn>
                  <a:cxn ang="0">
                    <a:pos x="T4" y="T5"/>
                  </a:cxn>
                  <a:cxn ang="0">
                    <a:pos x="T6" y="T7"/>
                  </a:cxn>
                  <a:cxn ang="0">
                    <a:pos x="T8" y="T9"/>
                  </a:cxn>
                </a:cxnLst>
                <a:rect l="0" t="0" r="r" b="b"/>
                <a:pathLst>
                  <a:path w="226" h="256">
                    <a:moveTo>
                      <a:pt x="206" y="162"/>
                    </a:moveTo>
                    <a:cubicBezTo>
                      <a:pt x="185" y="227"/>
                      <a:pt x="132" y="256"/>
                      <a:pt x="80" y="240"/>
                    </a:cubicBezTo>
                    <a:cubicBezTo>
                      <a:pt x="29" y="224"/>
                      <a:pt x="0" y="168"/>
                      <a:pt x="20" y="104"/>
                    </a:cubicBezTo>
                    <a:cubicBezTo>
                      <a:pt x="40" y="39"/>
                      <a:pt x="98" y="0"/>
                      <a:pt x="150" y="16"/>
                    </a:cubicBezTo>
                    <a:cubicBezTo>
                      <a:pt x="201" y="32"/>
                      <a:pt x="226" y="97"/>
                      <a:pt x="206" y="162"/>
                    </a:cubicBez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7" name="Freeform 75"/>
              <p:cNvSpPr>
                <a:spLocks/>
              </p:cNvSpPr>
              <p:nvPr/>
            </p:nvSpPr>
            <p:spPr bwMode="auto">
              <a:xfrm>
                <a:off x="2292350" y="731838"/>
                <a:ext cx="76200" cy="41275"/>
              </a:xfrm>
              <a:custGeom>
                <a:avLst/>
                <a:gdLst>
                  <a:gd name="T0" fmla="*/ 4 w 24"/>
                  <a:gd name="T1" fmla="*/ 0 h 13"/>
                  <a:gd name="T2" fmla="*/ 11 w 24"/>
                  <a:gd name="T3" fmla="*/ 7 h 13"/>
                  <a:gd name="T4" fmla="*/ 23 w 24"/>
                  <a:gd name="T5" fmla="*/ 6 h 13"/>
                  <a:gd name="T6" fmla="*/ 9 w 24"/>
                  <a:gd name="T7" fmla="*/ 11 h 13"/>
                  <a:gd name="T8" fmla="*/ 4 w 24"/>
                  <a:gd name="T9" fmla="*/ 0 h 13"/>
                </a:gdLst>
                <a:ahLst/>
                <a:cxnLst>
                  <a:cxn ang="0">
                    <a:pos x="T0" y="T1"/>
                  </a:cxn>
                  <a:cxn ang="0">
                    <a:pos x="T2" y="T3"/>
                  </a:cxn>
                  <a:cxn ang="0">
                    <a:pos x="T4" y="T5"/>
                  </a:cxn>
                  <a:cxn ang="0">
                    <a:pos x="T6" y="T7"/>
                  </a:cxn>
                  <a:cxn ang="0">
                    <a:pos x="T8" y="T9"/>
                  </a:cxn>
                </a:cxnLst>
                <a:rect l="0" t="0" r="r" b="b"/>
                <a:pathLst>
                  <a:path w="24" h="13">
                    <a:moveTo>
                      <a:pt x="4" y="0"/>
                    </a:moveTo>
                    <a:cubicBezTo>
                      <a:pt x="4" y="0"/>
                      <a:pt x="5" y="5"/>
                      <a:pt x="11" y="7"/>
                    </a:cubicBezTo>
                    <a:cubicBezTo>
                      <a:pt x="20" y="10"/>
                      <a:pt x="24" y="4"/>
                      <a:pt x="23" y="6"/>
                    </a:cubicBezTo>
                    <a:cubicBezTo>
                      <a:pt x="19" y="12"/>
                      <a:pt x="14" y="13"/>
                      <a:pt x="9" y="11"/>
                    </a:cubicBezTo>
                    <a:cubicBezTo>
                      <a:pt x="0" y="8"/>
                      <a:pt x="4" y="0"/>
                      <a:pt x="4" y="0"/>
                    </a:cubicBezTo>
                    <a:close/>
                  </a:path>
                </a:pathLst>
              </a:custGeom>
              <a:solidFill>
                <a:srgbClr val="E5A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8" name="Oval 86"/>
              <p:cNvSpPr>
                <a:spLocks noChangeArrowheads="1"/>
              </p:cNvSpPr>
              <p:nvPr/>
            </p:nvSpPr>
            <p:spPr bwMode="auto">
              <a:xfrm>
                <a:off x="2236787" y="541338"/>
                <a:ext cx="68263" cy="69850"/>
              </a:xfrm>
              <a:prstGeom prst="ellipse">
                <a:avLst/>
              </a:prstGeom>
              <a:solidFill>
                <a:srgbClr val="573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79" name="Freeform 87"/>
              <p:cNvSpPr>
                <a:spLocks/>
              </p:cNvSpPr>
              <p:nvPr/>
            </p:nvSpPr>
            <p:spPr bwMode="auto">
              <a:xfrm>
                <a:off x="2387600" y="592138"/>
                <a:ext cx="41275" cy="69850"/>
              </a:xfrm>
              <a:custGeom>
                <a:avLst/>
                <a:gdLst>
                  <a:gd name="T0" fmla="*/ 13 w 13"/>
                  <a:gd name="T1" fmla="*/ 12 h 22"/>
                  <a:gd name="T2" fmla="*/ 7 w 13"/>
                  <a:gd name="T3" fmla="*/ 22 h 22"/>
                  <a:gd name="T4" fmla="*/ 0 w 13"/>
                  <a:gd name="T5" fmla="*/ 12 h 22"/>
                  <a:gd name="T6" fmla="*/ 6 w 13"/>
                  <a:gd name="T7" fmla="*/ 0 h 22"/>
                  <a:gd name="T8" fmla="*/ 13 w 13"/>
                  <a:gd name="T9" fmla="*/ 12 h 22"/>
                </a:gdLst>
                <a:ahLst/>
                <a:cxnLst>
                  <a:cxn ang="0">
                    <a:pos x="T0" y="T1"/>
                  </a:cxn>
                  <a:cxn ang="0">
                    <a:pos x="T2" y="T3"/>
                  </a:cxn>
                  <a:cxn ang="0">
                    <a:pos x="T4" y="T5"/>
                  </a:cxn>
                  <a:cxn ang="0">
                    <a:pos x="T6" y="T7"/>
                  </a:cxn>
                  <a:cxn ang="0">
                    <a:pos x="T8" y="T9"/>
                  </a:cxn>
                </a:cxnLst>
                <a:rect l="0" t="0" r="r" b="b"/>
                <a:pathLst>
                  <a:path w="13" h="22">
                    <a:moveTo>
                      <a:pt x="13" y="12"/>
                    </a:moveTo>
                    <a:cubicBezTo>
                      <a:pt x="13" y="18"/>
                      <a:pt x="10" y="22"/>
                      <a:pt x="7" y="22"/>
                    </a:cubicBezTo>
                    <a:cubicBezTo>
                      <a:pt x="3" y="22"/>
                      <a:pt x="0" y="18"/>
                      <a:pt x="0" y="12"/>
                    </a:cubicBezTo>
                    <a:cubicBezTo>
                      <a:pt x="0" y="6"/>
                      <a:pt x="3" y="0"/>
                      <a:pt x="6" y="0"/>
                    </a:cubicBezTo>
                    <a:cubicBezTo>
                      <a:pt x="10" y="0"/>
                      <a:pt x="13" y="6"/>
                      <a:pt x="13" y="12"/>
                    </a:cubicBezTo>
                    <a:close/>
                  </a:path>
                </a:pathLst>
              </a:custGeom>
              <a:solidFill>
                <a:srgbClr val="573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0" name="Freeform 88"/>
              <p:cNvSpPr>
                <a:spLocks/>
              </p:cNvSpPr>
              <p:nvPr/>
            </p:nvSpPr>
            <p:spPr bwMode="auto">
              <a:xfrm>
                <a:off x="1700212" y="133350"/>
                <a:ext cx="766763" cy="693738"/>
              </a:xfrm>
              <a:custGeom>
                <a:avLst/>
                <a:gdLst>
                  <a:gd name="T0" fmla="*/ 218 w 241"/>
                  <a:gd name="T1" fmla="*/ 91 h 218"/>
                  <a:gd name="T2" fmla="*/ 212 w 241"/>
                  <a:gd name="T3" fmla="*/ 99 h 218"/>
                  <a:gd name="T4" fmla="*/ 213 w 241"/>
                  <a:gd name="T5" fmla="*/ 113 h 218"/>
                  <a:gd name="T6" fmla="*/ 198 w 241"/>
                  <a:gd name="T7" fmla="*/ 90 h 218"/>
                  <a:gd name="T8" fmla="*/ 137 w 241"/>
                  <a:gd name="T9" fmla="*/ 97 h 218"/>
                  <a:gd name="T10" fmla="*/ 100 w 241"/>
                  <a:gd name="T11" fmla="*/ 151 h 218"/>
                  <a:gd name="T12" fmla="*/ 92 w 241"/>
                  <a:gd name="T13" fmla="*/ 139 h 218"/>
                  <a:gd name="T14" fmla="*/ 72 w 241"/>
                  <a:gd name="T15" fmla="*/ 116 h 218"/>
                  <a:gd name="T16" fmla="*/ 64 w 241"/>
                  <a:gd name="T17" fmla="*/ 163 h 218"/>
                  <a:gd name="T18" fmla="*/ 45 w 241"/>
                  <a:gd name="T19" fmla="*/ 210 h 218"/>
                  <a:gd name="T20" fmla="*/ 23 w 241"/>
                  <a:gd name="T21" fmla="*/ 93 h 218"/>
                  <a:gd name="T22" fmla="*/ 65 w 241"/>
                  <a:gd name="T23" fmla="*/ 36 h 218"/>
                  <a:gd name="T24" fmla="*/ 179 w 241"/>
                  <a:gd name="T25" fmla="*/ 11 h 218"/>
                  <a:gd name="T26" fmla="*/ 177 w 241"/>
                  <a:gd name="T27" fmla="*/ 23 h 218"/>
                  <a:gd name="T28" fmla="*/ 236 w 241"/>
                  <a:gd name="T29" fmla="*/ 90 h 218"/>
                  <a:gd name="T30" fmla="*/ 233 w 241"/>
                  <a:gd name="T31" fmla="*/ 142 h 218"/>
                  <a:gd name="T32" fmla="*/ 218 w 241"/>
                  <a:gd name="T33" fmla="*/ 9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18">
                    <a:moveTo>
                      <a:pt x="218" y="91"/>
                    </a:moveTo>
                    <a:cubicBezTo>
                      <a:pt x="215" y="89"/>
                      <a:pt x="212" y="99"/>
                      <a:pt x="212" y="99"/>
                    </a:cubicBezTo>
                    <a:cubicBezTo>
                      <a:pt x="213" y="113"/>
                      <a:pt x="213" y="113"/>
                      <a:pt x="213" y="113"/>
                    </a:cubicBezTo>
                    <a:cubicBezTo>
                      <a:pt x="213" y="113"/>
                      <a:pt x="196" y="104"/>
                      <a:pt x="198" y="90"/>
                    </a:cubicBezTo>
                    <a:cubicBezTo>
                      <a:pt x="200" y="75"/>
                      <a:pt x="174" y="63"/>
                      <a:pt x="137" y="97"/>
                    </a:cubicBezTo>
                    <a:cubicBezTo>
                      <a:pt x="100" y="131"/>
                      <a:pt x="100" y="151"/>
                      <a:pt x="100" y="151"/>
                    </a:cubicBezTo>
                    <a:cubicBezTo>
                      <a:pt x="100" y="151"/>
                      <a:pt x="94" y="154"/>
                      <a:pt x="92" y="139"/>
                    </a:cubicBezTo>
                    <a:cubicBezTo>
                      <a:pt x="91" y="124"/>
                      <a:pt x="86" y="113"/>
                      <a:pt x="72" y="116"/>
                    </a:cubicBezTo>
                    <a:cubicBezTo>
                      <a:pt x="58" y="119"/>
                      <a:pt x="64" y="153"/>
                      <a:pt x="64" y="163"/>
                    </a:cubicBezTo>
                    <a:cubicBezTo>
                      <a:pt x="64" y="172"/>
                      <a:pt x="51" y="218"/>
                      <a:pt x="45" y="210"/>
                    </a:cubicBezTo>
                    <a:cubicBezTo>
                      <a:pt x="39" y="202"/>
                      <a:pt x="0" y="156"/>
                      <a:pt x="23" y="93"/>
                    </a:cubicBezTo>
                    <a:cubicBezTo>
                      <a:pt x="29" y="75"/>
                      <a:pt x="27" y="65"/>
                      <a:pt x="65" y="36"/>
                    </a:cubicBezTo>
                    <a:cubicBezTo>
                      <a:pt x="110" y="0"/>
                      <a:pt x="179" y="11"/>
                      <a:pt x="179" y="11"/>
                    </a:cubicBezTo>
                    <a:cubicBezTo>
                      <a:pt x="179" y="11"/>
                      <a:pt x="174" y="8"/>
                      <a:pt x="177" y="23"/>
                    </a:cubicBezTo>
                    <a:cubicBezTo>
                      <a:pt x="180" y="39"/>
                      <a:pt x="222" y="37"/>
                      <a:pt x="236" y="90"/>
                    </a:cubicBezTo>
                    <a:cubicBezTo>
                      <a:pt x="241" y="110"/>
                      <a:pt x="233" y="142"/>
                      <a:pt x="233" y="142"/>
                    </a:cubicBezTo>
                    <a:cubicBezTo>
                      <a:pt x="233" y="142"/>
                      <a:pt x="230" y="96"/>
                      <a:pt x="218" y="91"/>
                    </a:cubicBezTo>
                    <a:close/>
                  </a:path>
                </a:pathLst>
              </a:custGeom>
              <a:solidFill>
                <a:srgbClr val="A37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1" name="Freeform 89"/>
              <p:cNvSpPr>
                <a:spLocks/>
              </p:cNvSpPr>
              <p:nvPr/>
            </p:nvSpPr>
            <p:spPr bwMode="auto">
              <a:xfrm>
                <a:off x="2138362" y="728663"/>
                <a:ext cx="182563" cy="149225"/>
              </a:xfrm>
              <a:custGeom>
                <a:avLst/>
                <a:gdLst>
                  <a:gd name="T0" fmla="*/ 57 w 57"/>
                  <a:gd name="T1" fmla="*/ 32 h 47"/>
                  <a:gd name="T2" fmla="*/ 0 w 57"/>
                  <a:gd name="T3" fmla="*/ 0 h 47"/>
                  <a:gd name="T4" fmla="*/ 16 w 57"/>
                  <a:gd name="T5" fmla="*/ 34 h 47"/>
                  <a:gd name="T6" fmla="*/ 57 w 57"/>
                  <a:gd name="T7" fmla="*/ 32 h 47"/>
                </a:gdLst>
                <a:ahLst/>
                <a:cxnLst>
                  <a:cxn ang="0">
                    <a:pos x="T0" y="T1"/>
                  </a:cxn>
                  <a:cxn ang="0">
                    <a:pos x="T2" y="T3"/>
                  </a:cxn>
                  <a:cxn ang="0">
                    <a:pos x="T4" y="T5"/>
                  </a:cxn>
                  <a:cxn ang="0">
                    <a:pos x="T6" y="T7"/>
                  </a:cxn>
                </a:cxnLst>
                <a:rect l="0" t="0" r="r" b="b"/>
                <a:pathLst>
                  <a:path w="57" h="47">
                    <a:moveTo>
                      <a:pt x="57" y="32"/>
                    </a:moveTo>
                    <a:cubicBezTo>
                      <a:pt x="0" y="0"/>
                      <a:pt x="0" y="0"/>
                      <a:pt x="0" y="0"/>
                    </a:cubicBezTo>
                    <a:cubicBezTo>
                      <a:pt x="0" y="0"/>
                      <a:pt x="2" y="25"/>
                      <a:pt x="16" y="34"/>
                    </a:cubicBezTo>
                    <a:cubicBezTo>
                      <a:pt x="33" y="47"/>
                      <a:pt x="57" y="32"/>
                      <a:pt x="57" y="32"/>
                    </a:cubicBezTo>
                    <a:close/>
                  </a:path>
                </a:pathLst>
              </a:custGeom>
              <a:solidFill>
                <a:srgbClr val="A32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2" name="Freeform 90"/>
              <p:cNvSpPr>
                <a:spLocks/>
              </p:cNvSpPr>
              <p:nvPr/>
            </p:nvSpPr>
            <p:spPr bwMode="auto">
              <a:xfrm>
                <a:off x="2147887" y="792163"/>
                <a:ext cx="104775" cy="136525"/>
              </a:xfrm>
              <a:custGeom>
                <a:avLst/>
                <a:gdLst>
                  <a:gd name="T0" fmla="*/ 4 w 33"/>
                  <a:gd name="T1" fmla="*/ 4 h 43"/>
                  <a:gd name="T2" fmla="*/ 8 w 33"/>
                  <a:gd name="T3" fmla="*/ 32 h 43"/>
                  <a:gd name="T4" fmla="*/ 31 w 33"/>
                  <a:gd name="T5" fmla="*/ 31 h 43"/>
                  <a:gd name="T6" fmla="*/ 30 w 33"/>
                  <a:gd name="T7" fmla="*/ 13 h 43"/>
                  <a:gd name="T8" fmla="*/ 17 w 33"/>
                  <a:gd name="T9" fmla="*/ 1 h 43"/>
                  <a:gd name="T10" fmla="*/ 4 w 33"/>
                  <a:gd name="T11" fmla="*/ 4 h 43"/>
                </a:gdLst>
                <a:ahLst/>
                <a:cxnLst>
                  <a:cxn ang="0">
                    <a:pos x="T0" y="T1"/>
                  </a:cxn>
                  <a:cxn ang="0">
                    <a:pos x="T2" y="T3"/>
                  </a:cxn>
                  <a:cxn ang="0">
                    <a:pos x="T4" y="T5"/>
                  </a:cxn>
                  <a:cxn ang="0">
                    <a:pos x="T6" y="T7"/>
                  </a:cxn>
                  <a:cxn ang="0">
                    <a:pos x="T8" y="T9"/>
                  </a:cxn>
                  <a:cxn ang="0">
                    <a:pos x="T10" y="T11"/>
                  </a:cxn>
                </a:cxnLst>
                <a:rect l="0" t="0" r="r" b="b"/>
                <a:pathLst>
                  <a:path w="33" h="43">
                    <a:moveTo>
                      <a:pt x="4" y="4"/>
                    </a:moveTo>
                    <a:cubicBezTo>
                      <a:pt x="4" y="4"/>
                      <a:pt x="17" y="24"/>
                      <a:pt x="8" y="32"/>
                    </a:cubicBezTo>
                    <a:cubicBezTo>
                      <a:pt x="0" y="41"/>
                      <a:pt x="29" y="43"/>
                      <a:pt x="31" y="31"/>
                    </a:cubicBezTo>
                    <a:cubicBezTo>
                      <a:pt x="33" y="19"/>
                      <a:pt x="33" y="17"/>
                      <a:pt x="30" y="13"/>
                    </a:cubicBezTo>
                    <a:cubicBezTo>
                      <a:pt x="28" y="9"/>
                      <a:pt x="21" y="2"/>
                      <a:pt x="17" y="1"/>
                    </a:cubicBezTo>
                    <a:cubicBezTo>
                      <a:pt x="6" y="0"/>
                      <a:pt x="4" y="4"/>
                      <a:pt x="4" y="4"/>
                    </a:cubicBezTo>
                    <a:close/>
                  </a:path>
                </a:pathLst>
              </a:custGeom>
              <a:solidFill>
                <a:srgbClr val="E8A2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3" name="Freeform 91"/>
              <p:cNvSpPr>
                <a:spLocks/>
              </p:cNvSpPr>
              <p:nvPr/>
            </p:nvSpPr>
            <p:spPr bwMode="auto">
              <a:xfrm>
                <a:off x="2236787" y="833438"/>
                <a:ext cx="25400" cy="76200"/>
              </a:xfrm>
              <a:custGeom>
                <a:avLst/>
                <a:gdLst>
                  <a:gd name="T0" fmla="*/ 0 w 8"/>
                  <a:gd name="T1" fmla="*/ 0 h 24"/>
                  <a:gd name="T2" fmla="*/ 6 w 8"/>
                  <a:gd name="T3" fmla="*/ 16 h 24"/>
                  <a:gd name="T4" fmla="*/ 1 w 8"/>
                  <a:gd name="T5" fmla="*/ 19 h 24"/>
                  <a:gd name="T6" fmla="*/ 0 w 8"/>
                  <a:gd name="T7" fmla="*/ 0 h 24"/>
                </a:gdLst>
                <a:ahLst/>
                <a:cxnLst>
                  <a:cxn ang="0">
                    <a:pos x="T0" y="T1"/>
                  </a:cxn>
                  <a:cxn ang="0">
                    <a:pos x="T2" y="T3"/>
                  </a:cxn>
                  <a:cxn ang="0">
                    <a:pos x="T4" y="T5"/>
                  </a:cxn>
                  <a:cxn ang="0">
                    <a:pos x="T6" y="T7"/>
                  </a:cxn>
                </a:cxnLst>
                <a:rect l="0" t="0" r="r" b="b"/>
                <a:pathLst>
                  <a:path w="8" h="24">
                    <a:moveTo>
                      <a:pt x="0" y="0"/>
                    </a:moveTo>
                    <a:cubicBezTo>
                      <a:pt x="0" y="0"/>
                      <a:pt x="8" y="9"/>
                      <a:pt x="6" y="16"/>
                    </a:cubicBezTo>
                    <a:cubicBezTo>
                      <a:pt x="3" y="24"/>
                      <a:pt x="1" y="20"/>
                      <a:pt x="1" y="19"/>
                    </a:cubicBezTo>
                    <a:cubicBezTo>
                      <a:pt x="0" y="17"/>
                      <a:pt x="0" y="0"/>
                      <a:pt x="0" y="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184" name="קבוצה 183"/>
            <p:cNvGrpSpPr/>
            <p:nvPr/>
          </p:nvGrpSpPr>
          <p:grpSpPr>
            <a:xfrm>
              <a:off x="3205296" y="3808447"/>
              <a:ext cx="908050" cy="461963"/>
              <a:chOff x="4365625" y="1046163"/>
              <a:chExt cx="908050" cy="461963"/>
            </a:xfrm>
          </p:grpSpPr>
          <p:sp>
            <p:nvSpPr>
              <p:cNvPr id="185" name="Freeform 92"/>
              <p:cNvSpPr>
                <a:spLocks/>
              </p:cNvSpPr>
              <p:nvPr/>
            </p:nvSpPr>
            <p:spPr bwMode="auto">
              <a:xfrm>
                <a:off x="4403725" y="1046163"/>
                <a:ext cx="860425" cy="436563"/>
              </a:xfrm>
              <a:custGeom>
                <a:avLst/>
                <a:gdLst>
                  <a:gd name="T0" fmla="*/ 0 w 271"/>
                  <a:gd name="T1" fmla="*/ 80 h 137"/>
                  <a:gd name="T2" fmla="*/ 149 w 271"/>
                  <a:gd name="T3" fmla="*/ 13 h 137"/>
                  <a:gd name="T4" fmla="*/ 161 w 271"/>
                  <a:gd name="T5" fmla="*/ 0 h 137"/>
                  <a:gd name="T6" fmla="*/ 259 w 271"/>
                  <a:gd name="T7" fmla="*/ 53 h 137"/>
                  <a:gd name="T8" fmla="*/ 271 w 271"/>
                  <a:gd name="T9" fmla="*/ 137 h 137"/>
                  <a:gd name="T10" fmla="*/ 1 w 271"/>
                  <a:gd name="T11" fmla="*/ 80 h 137"/>
                  <a:gd name="T12" fmla="*/ 0 w 271"/>
                  <a:gd name="T13" fmla="*/ 80 h 137"/>
                </a:gdLst>
                <a:ahLst/>
                <a:cxnLst>
                  <a:cxn ang="0">
                    <a:pos x="T0" y="T1"/>
                  </a:cxn>
                  <a:cxn ang="0">
                    <a:pos x="T2" y="T3"/>
                  </a:cxn>
                  <a:cxn ang="0">
                    <a:pos x="T4" y="T5"/>
                  </a:cxn>
                  <a:cxn ang="0">
                    <a:pos x="T6" y="T7"/>
                  </a:cxn>
                  <a:cxn ang="0">
                    <a:pos x="T8" y="T9"/>
                  </a:cxn>
                  <a:cxn ang="0">
                    <a:pos x="T10" y="T11"/>
                  </a:cxn>
                  <a:cxn ang="0">
                    <a:pos x="T12" y="T13"/>
                  </a:cxn>
                </a:cxnLst>
                <a:rect l="0" t="0" r="r" b="b"/>
                <a:pathLst>
                  <a:path w="271" h="137">
                    <a:moveTo>
                      <a:pt x="0" y="80"/>
                    </a:moveTo>
                    <a:cubicBezTo>
                      <a:pt x="149" y="13"/>
                      <a:pt x="149" y="13"/>
                      <a:pt x="149" y="13"/>
                    </a:cubicBezTo>
                    <a:cubicBezTo>
                      <a:pt x="161" y="0"/>
                      <a:pt x="161" y="0"/>
                      <a:pt x="161" y="0"/>
                    </a:cubicBezTo>
                    <a:cubicBezTo>
                      <a:pt x="161" y="0"/>
                      <a:pt x="247" y="19"/>
                      <a:pt x="259" y="53"/>
                    </a:cubicBezTo>
                    <a:cubicBezTo>
                      <a:pt x="271" y="88"/>
                      <a:pt x="271" y="137"/>
                      <a:pt x="271" y="137"/>
                    </a:cubicBezTo>
                    <a:cubicBezTo>
                      <a:pt x="1" y="80"/>
                      <a:pt x="1" y="80"/>
                      <a:pt x="1" y="80"/>
                    </a:cubicBezTo>
                    <a:cubicBezTo>
                      <a:pt x="0" y="80"/>
                      <a:pt x="0" y="80"/>
                      <a:pt x="0" y="80"/>
                    </a:cubicBezTo>
                  </a:path>
                </a:pathLst>
              </a:custGeom>
              <a:solidFill>
                <a:srgbClr val="EDAE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6" name="Freeform 93"/>
              <p:cNvSpPr>
                <a:spLocks/>
              </p:cNvSpPr>
              <p:nvPr/>
            </p:nvSpPr>
            <p:spPr bwMode="auto">
              <a:xfrm>
                <a:off x="4400550" y="1296988"/>
                <a:ext cx="873125" cy="211138"/>
              </a:xfrm>
              <a:custGeom>
                <a:avLst/>
                <a:gdLst>
                  <a:gd name="T0" fmla="*/ 1 w 275"/>
                  <a:gd name="T1" fmla="*/ 6 h 66"/>
                  <a:gd name="T2" fmla="*/ 18 w 275"/>
                  <a:gd name="T3" fmla="*/ 13 h 66"/>
                  <a:gd name="T4" fmla="*/ 256 w 275"/>
                  <a:gd name="T5" fmla="*/ 66 h 66"/>
                  <a:gd name="T6" fmla="*/ 271 w 275"/>
                  <a:gd name="T7" fmla="*/ 58 h 66"/>
                  <a:gd name="T8" fmla="*/ 2 w 275"/>
                  <a:gd name="T9" fmla="*/ 0 h 66"/>
                  <a:gd name="T10" fmla="*/ 1 w 275"/>
                  <a:gd name="T11" fmla="*/ 6 h 66"/>
                </a:gdLst>
                <a:ahLst/>
                <a:cxnLst>
                  <a:cxn ang="0">
                    <a:pos x="T0" y="T1"/>
                  </a:cxn>
                  <a:cxn ang="0">
                    <a:pos x="T2" y="T3"/>
                  </a:cxn>
                  <a:cxn ang="0">
                    <a:pos x="T4" y="T5"/>
                  </a:cxn>
                  <a:cxn ang="0">
                    <a:pos x="T6" y="T7"/>
                  </a:cxn>
                  <a:cxn ang="0">
                    <a:pos x="T8" y="T9"/>
                  </a:cxn>
                  <a:cxn ang="0">
                    <a:pos x="T10" y="T11"/>
                  </a:cxn>
                </a:cxnLst>
                <a:rect l="0" t="0" r="r" b="b"/>
                <a:pathLst>
                  <a:path w="275" h="66">
                    <a:moveTo>
                      <a:pt x="1" y="6"/>
                    </a:moveTo>
                    <a:cubicBezTo>
                      <a:pt x="2" y="10"/>
                      <a:pt x="18" y="13"/>
                      <a:pt x="18" y="13"/>
                    </a:cubicBezTo>
                    <a:cubicBezTo>
                      <a:pt x="256" y="66"/>
                      <a:pt x="256" y="66"/>
                      <a:pt x="256" y="66"/>
                    </a:cubicBezTo>
                    <a:cubicBezTo>
                      <a:pt x="256" y="66"/>
                      <a:pt x="275" y="66"/>
                      <a:pt x="271" y="58"/>
                    </a:cubicBezTo>
                    <a:cubicBezTo>
                      <a:pt x="264" y="45"/>
                      <a:pt x="2" y="0"/>
                      <a:pt x="2" y="0"/>
                    </a:cubicBezTo>
                    <a:cubicBezTo>
                      <a:pt x="2" y="0"/>
                      <a:pt x="0" y="4"/>
                      <a:pt x="1" y="6"/>
                    </a:cubicBezTo>
                    <a:close/>
                  </a:path>
                </a:pathLst>
              </a:custGeom>
              <a:solidFill>
                <a:srgbClr val="CC9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7" name="Freeform 94"/>
              <p:cNvSpPr>
                <a:spLocks/>
              </p:cNvSpPr>
              <p:nvPr/>
            </p:nvSpPr>
            <p:spPr bwMode="auto">
              <a:xfrm>
                <a:off x="4406900" y="1087438"/>
                <a:ext cx="755650" cy="352425"/>
              </a:xfrm>
              <a:custGeom>
                <a:avLst/>
                <a:gdLst>
                  <a:gd name="T0" fmla="*/ 148 w 238"/>
                  <a:gd name="T1" fmla="*/ 0 h 111"/>
                  <a:gd name="T2" fmla="*/ 173 w 238"/>
                  <a:gd name="T3" fmla="*/ 10 h 111"/>
                  <a:gd name="T4" fmla="*/ 201 w 238"/>
                  <a:gd name="T5" fmla="*/ 28 h 111"/>
                  <a:gd name="T6" fmla="*/ 221 w 238"/>
                  <a:gd name="T7" fmla="*/ 45 h 111"/>
                  <a:gd name="T8" fmla="*/ 238 w 238"/>
                  <a:gd name="T9" fmla="*/ 70 h 111"/>
                  <a:gd name="T10" fmla="*/ 238 w 238"/>
                  <a:gd name="T11" fmla="*/ 92 h 111"/>
                  <a:gd name="T12" fmla="*/ 238 w 238"/>
                  <a:gd name="T13" fmla="*/ 111 h 111"/>
                  <a:gd name="T14" fmla="*/ 188 w 238"/>
                  <a:gd name="T15" fmla="*/ 101 h 111"/>
                  <a:gd name="T16" fmla="*/ 170 w 238"/>
                  <a:gd name="T17" fmla="*/ 105 h 111"/>
                  <a:gd name="T18" fmla="*/ 142 w 238"/>
                  <a:gd name="T19" fmla="*/ 95 h 111"/>
                  <a:gd name="T20" fmla="*/ 128 w 238"/>
                  <a:gd name="T21" fmla="*/ 88 h 111"/>
                  <a:gd name="T22" fmla="*/ 101 w 238"/>
                  <a:gd name="T23" fmla="*/ 86 h 111"/>
                  <a:gd name="T24" fmla="*/ 92 w 238"/>
                  <a:gd name="T25" fmla="*/ 86 h 111"/>
                  <a:gd name="T26" fmla="*/ 75 w 238"/>
                  <a:gd name="T27" fmla="*/ 86 h 111"/>
                  <a:gd name="T28" fmla="*/ 58 w 238"/>
                  <a:gd name="T29" fmla="*/ 77 h 111"/>
                  <a:gd name="T30" fmla="*/ 46 w 238"/>
                  <a:gd name="T31" fmla="*/ 73 h 111"/>
                  <a:gd name="T32" fmla="*/ 23 w 238"/>
                  <a:gd name="T33" fmla="*/ 70 h 111"/>
                  <a:gd name="T34" fmla="*/ 6 w 238"/>
                  <a:gd name="T35" fmla="*/ 68 h 111"/>
                  <a:gd name="T36" fmla="*/ 0 w 238"/>
                  <a:gd name="T37" fmla="*/ 66 h 111"/>
                  <a:gd name="T38" fmla="*/ 19 w 238"/>
                  <a:gd name="T39" fmla="*/ 61 h 111"/>
                  <a:gd name="T40" fmla="*/ 44 w 238"/>
                  <a:gd name="T41" fmla="*/ 55 h 111"/>
                  <a:gd name="T42" fmla="*/ 39 w 238"/>
                  <a:gd name="T43" fmla="*/ 50 h 111"/>
                  <a:gd name="T44" fmla="*/ 43 w 238"/>
                  <a:gd name="T45" fmla="*/ 46 h 111"/>
                  <a:gd name="T46" fmla="*/ 58 w 238"/>
                  <a:gd name="T47" fmla="*/ 43 h 111"/>
                  <a:gd name="T48" fmla="*/ 73 w 238"/>
                  <a:gd name="T49" fmla="*/ 42 h 111"/>
                  <a:gd name="T50" fmla="*/ 83 w 238"/>
                  <a:gd name="T51" fmla="*/ 30 h 111"/>
                  <a:gd name="T52" fmla="*/ 98 w 238"/>
                  <a:gd name="T53" fmla="*/ 20 h 111"/>
                  <a:gd name="T54" fmla="*/ 124 w 238"/>
                  <a:gd name="T55" fmla="*/ 17 h 111"/>
                  <a:gd name="T56" fmla="*/ 146 w 238"/>
                  <a:gd name="T57" fmla="*/ 2 h 111"/>
                  <a:gd name="T58" fmla="*/ 148 w 238"/>
                  <a:gd name="T5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111">
                    <a:moveTo>
                      <a:pt x="148" y="0"/>
                    </a:moveTo>
                    <a:cubicBezTo>
                      <a:pt x="148" y="0"/>
                      <a:pt x="151" y="2"/>
                      <a:pt x="173" y="10"/>
                    </a:cubicBezTo>
                    <a:cubicBezTo>
                      <a:pt x="194" y="18"/>
                      <a:pt x="196" y="17"/>
                      <a:pt x="201" y="28"/>
                    </a:cubicBezTo>
                    <a:cubicBezTo>
                      <a:pt x="205" y="39"/>
                      <a:pt x="209" y="34"/>
                      <a:pt x="221" y="45"/>
                    </a:cubicBezTo>
                    <a:cubicBezTo>
                      <a:pt x="233" y="56"/>
                      <a:pt x="238" y="66"/>
                      <a:pt x="238" y="70"/>
                    </a:cubicBezTo>
                    <a:cubicBezTo>
                      <a:pt x="238" y="75"/>
                      <a:pt x="238" y="91"/>
                      <a:pt x="238" y="92"/>
                    </a:cubicBezTo>
                    <a:cubicBezTo>
                      <a:pt x="238" y="94"/>
                      <a:pt x="238" y="111"/>
                      <a:pt x="238" y="111"/>
                    </a:cubicBezTo>
                    <a:cubicBezTo>
                      <a:pt x="238" y="111"/>
                      <a:pt x="196" y="99"/>
                      <a:pt x="188" y="101"/>
                    </a:cubicBezTo>
                    <a:cubicBezTo>
                      <a:pt x="181" y="102"/>
                      <a:pt x="176" y="105"/>
                      <a:pt x="170" y="105"/>
                    </a:cubicBezTo>
                    <a:cubicBezTo>
                      <a:pt x="163" y="105"/>
                      <a:pt x="146" y="98"/>
                      <a:pt x="142" y="95"/>
                    </a:cubicBezTo>
                    <a:cubicBezTo>
                      <a:pt x="138" y="92"/>
                      <a:pt x="136" y="88"/>
                      <a:pt x="128" y="88"/>
                    </a:cubicBezTo>
                    <a:cubicBezTo>
                      <a:pt x="119" y="88"/>
                      <a:pt x="101" y="86"/>
                      <a:pt x="101" y="86"/>
                    </a:cubicBezTo>
                    <a:cubicBezTo>
                      <a:pt x="92" y="86"/>
                      <a:pt x="92" y="86"/>
                      <a:pt x="92" y="86"/>
                    </a:cubicBezTo>
                    <a:cubicBezTo>
                      <a:pt x="92" y="86"/>
                      <a:pt x="76" y="87"/>
                      <a:pt x="75" y="86"/>
                    </a:cubicBezTo>
                    <a:cubicBezTo>
                      <a:pt x="73" y="85"/>
                      <a:pt x="58" y="77"/>
                      <a:pt x="58" y="77"/>
                    </a:cubicBezTo>
                    <a:cubicBezTo>
                      <a:pt x="46" y="73"/>
                      <a:pt x="46" y="73"/>
                      <a:pt x="46" y="73"/>
                    </a:cubicBezTo>
                    <a:cubicBezTo>
                      <a:pt x="23" y="70"/>
                      <a:pt x="23" y="70"/>
                      <a:pt x="23" y="70"/>
                    </a:cubicBezTo>
                    <a:cubicBezTo>
                      <a:pt x="6" y="68"/>
                      <a:pt x="6" y="68"/>
                      <a:pt x="6" y="68"/>
                    </a:cubicBezTo>
                    <a:cubicBezTo>
                      <a:pt x="0" y="66"/>
                      <a:pt x="0" y="66"/>
                      <a:pt x="0" y="66"/>
                    </a:cubicBezTo>
                    <a:cubicBezTo>
                      <a:pt x="0" y="66"/>
                      <a:pt x="18" y="62"/>
                      <a:pt x="19" y="61"/>
                    </a:cubicBezTo>
                    <a:cubicBezTo>
                      <a:pt x="20" y="61"/>
                      <a:pt x="41" y="56"/>
                      <a:pt x="44" y="55"/>
                    </a:cubicBezTo>
                    <a:cubicBezTo>
                      <a:pt x="48" y="54"/>
                      <a:pt x="39" y="50"/>
                      <a:pt x="39" y="50"/>
                    </a:cubicBezTo>
                    <a:cubicBezTo>
                      <a:pt x="39" y="50"/>
                      <a:pt x="39" y="47"/>
                      <a:pt x="43" y="46"/>
                    </a:cubicBezTo>
                    <a:cubicBezTo>
                      <a:pt x="47" y="45"/>
                      <a:pt x="57" y="43"/>
                      <a:pt x="58" y="43"/>
                    </a:cubicBezTo>
                    <a:cubicBezTo>
                      <a:pt x="60" y="43"/>
                      <a:pt x="66" y="49"/>
                      <a:pt x="73" y="42"/>
                    </a:cubicBezTo>
                    <a:cubicBezTo>
                      <a:pt x="80" y="35"/>
                      <a:pt x="79" y="33"/>
                      <a:pt x="83" y="30"/>
                    </a:cubicBezTo>
                    <a:cubicBezTo>
                      <a:pt x="87" y="28"/>
                      <a:pt x="94" y="21"/>
                      <a:pt x="98" y="20"/>
                    </a:cubicBezTo>
                    <a:cubicBezTo>
                      <a:pt x="102" y="19"/>
                      <a:pt x="122" y="18"/>
                      <a:pt x="124" y="17"/>
                    </a:cubicBezTo>
                    <a:cubicBezTo>
                      <a:pt x="125" y="16"/>
                      <a:pt x="146" y="2"/>
                      <a:pt x="146" y="2"/>
                    </a:cubicBezTo>
                    <a:cubicBezTo>
                      <a:pt x="148" y="0"/>
                      <a:pt x="148" y="0"/>
                      <a:pt x="148" y="0"/>
                    </a:cubicBezTo>
                  </a:path>
                </a:pathLst>
              </a:custGeom>
              <a:solidFill>
                <a:srgbClr val="CC1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8" name="Freeform 95"/>
              <p:cNvSpPr>
                <a:spLocks/>
              </p:cNvSpPr>
              <p:nvPr/>
            </p:nvSpPr>
            <p:spPr bwMode="auto">
              <a:xfrm>
                <a:off x="4365625" y="1106488"/>
                <a:ext cx="803275" cy="366713"/>
              </a:xfrm>
              <a:custGeom>
                <a:avLst/>
                <a:gdLst>
                  <a:gd name="T0" fmla="*/ 175 w 253"/>
                  <a:gd name="T1" fmla="*/ 0 h 115"/>
                  <a:gd name="T2" fmla="*/ 192 w 253"/>
                  <a:gd name="T3" fmla="*/ 11 h 115"/>
                  <a:gd name="T4" fmla="*/ 196 w 253"/>
                  <a:gd name="T5" fmla="*/ 20 h 115"/>
                  <a:gd name="T6" fmla="*/ 219 w 253"/>
                  <a:gd name="T7" fmla="*/ 24 h 115"/>
                  <a:gd name="T8" fmla="*/ 231 w 253"/>
                  <a:gd name="T9" fmla="*/ 40 h 115"/>
                  <a:gd name="T10" fmla="*/ 242 w 253"/>
                  <a:gd name="T11" fmla="*/ 67 h 115"/>
                  <a:gd name="T12" fmla="*/ 247 w 253"/>
                  <a:gd name="T13" fmla="*/ 80 h 115"/>
                  <a:gd name="T14" fmla="*/ 244 w 253"/>
                  <a:gd name="T15" fmla="*/ 111 h 115"/>
                  <a:gd name="T16" fmla="*/ 231 w 253"/>
                  <a:gd name="T17" fmla="*/ 107 h 115"/>
                  <a:gd name="T18" fmla="*/ 226 w 253"/>
                  <a:gd name="T19" fmla="*/ 101 h 115"/>
                  <a:gd name="T20" fmla="*/ 208 w 253"/>
                  <a:gd name="T21" fmla="*/ 96 h 115"/>
                  <a:gd name="T22" fmla="*/ 182 w 253"/>
                  <a:gd name="T23" fmla="*/ 86 h 115"/>
                  <a:gd name="T24" fmla="*/ 164 w 253"/>
                  <a:gd name="T25" fmla="*/ 82 h 115"/>
                  <a:gd name="T26" fmla="*/ 147 w 253"/>
                  <a:gd name="T27" fmla="*/ 88 h 115"/>
                  <a:gd name="T28" fmla="*/ 131 w 253"/>
                  <a:gd name="T29" fmla="*/ 90 h 115"/>
                  <a:gd name="T30" fmla="*/ 112 w 253"/>
                  <a:gd name="T31" fmla="*/ 91 h 115"/>
                  <a:gd name="T32" fmla="*/ 114 w 253"/>
                  <a:gd name="T33" fmla="*/ 78 h 115"/>
                  <a:gd name="T34" fmla="*/ 94 w 253"/>
                  <a:gd name="T35" fmla="*/ 74 h 115"/>
                  <a:gd name="T36" fmla="*/ 81 w 253"/>
                  <a:gd name="T37" fmla="*/ 77 h 115"/>
                  <a:gd name="T38" fmla="*/ 60 w 253"/>
                  <a:gd name="T39" fmla="*/ 78 h 115"/>
                  <a:gd name="T40" fmla="*/ 26 w 253"/>
                  <a:gd name="T41" fmla="*/ 69 h 115"/>
                  <a:gd name="T42" fmla="*/ 11 w 253"/>
                  <a:gd name="T43" fmla="*/ 61 h 115"/>
                  <a:gd name="T44" fmla="*/ 4 w 253"/>
                  <a:gd name="T45" fmla="*/ 68 h 115"/>
                  <a:gd name="T46" fmla="*/ 9 w 253"/>
                  <a:gd name="T47" fmla="*/ 56 h 115"/>
                  <a:gd name="T48" fmla="*/ 20 w 253"/>
                  <a:gd name="T49" fmla="*/ 55 h 115"/>
                  <a:gd name="T50" fmla="*/ 29 w 253"/>
                  <a:gd name="T51" fmla="*/ 54 h 115"/>
                  <a:gd name="T52" fmla="*/ 50 w 253"/>
                  <a:gd name="T53" fmla="*/ 48 h 115"/>
                  <a:gd name="T54" fmla="*/ 66 w 253"/>
                  <a:gd name="T55" fmla="*/ 36 h 115"/>
                  <a:gd name="T56" fmla="*/ 93 w 253"/>
                  <a:gd name="T57" fmla="*/ 33 h 115"/>
                  <a:gd name="T58" fmla="*/ 119 w 253"/>
                  <a:gd name="T59" fmla="*/ 22 h 115"/>
                  <a:gd name="T60" fmla="*/ 121 w 253"/>
                  <a:gd name="T61" fmla="*/ 11 h 115"/>
                  <a:gd name="T62" fmla="*/ 131 w 253"/>
                  <a:gd name="T63" fmla="*/ 12 h 115"/>
                  <a:gd name="T64" fmla="*/ 142 w 253"/>
                  <a:gd name="T65" fmla="*/ 9 h 115"/>
                  <a:gd name="T66" fmla="*/ 175 w 253"/>
                  <a:gd name="T6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115">
                    <a:moveTo>
                      <a:pt x="175" y="0"/>
                    </a:moveTo>
                    <a:cubicBezTo>
                      <a:pt x="189" y="3"/>
                      <a:pt x="191" y="8"/>
                      <a:pt x="192" y="11"/>
                    </a:cubicBezTo>
                    <a:cubicBezTo>
                      <a:pt x="193" y="14"/>
                      <a:pt x="181" y="18"/>
                      <a:pt x="196" y="20"/>
                    </a:cubicBezTo>
                    <a:cubicBezTo>
                      <a:pt x="211" y="22"/>
                      <a:pt x="209" y="19"/>
                      <a:pt x="219" y="24"/>
                    </a:cubicBezTo>
                    <a:cubicBezTo>
                      <a:pt x="229" y="29"/>
                      <a:pt x="231" y="27"/>
                      <a:pt x="231" y="40"/>
                    </a:cubicBezTo>
                    <a:cubicBezTo>
                      <a:pt x="232" y="52"/>
                      <a:pt x="239" y="60"/>
                      <a:pt x="242" y="67"/>
                    </a:cubicBezTo>
                    <a:cubicBezTo>
                      <a:pt x="245" y="74"/>
                      <a:pt x="247" y="80"/>
                      <a:pt x="247" y="80"/>
                    </a:cubicBezTo>
                    <a:cubicBezTo>
                      <a:pt x="247" y="80"/>
                      <a:pt x="253" y="103"/>
                      <a:pt x="244" y="111"/>
                    </a:cubicBezTo>
                    <a:cubicBezTo>
                      <a:pt x="239" y="115"/>
                      <a:pt x="234" y="111"/>
                      <a:pt x="231" y="107"/>
                    </a:cubicBezTo>
                    <a:cubicBezTo>
                      <a:pt x="228" y="104"/>
                      <a:pt x="227" y="101"/>
                      <a:pt x="226" y="101"/>
                    </a:cubicBezTo>
                    <a:cubicBezTo>
                      <a:pt x="224" y="102"/>
                      <a:pt x="212" y="97"/>
                      <a:pt x="208" y="96"/>
                    </a:cubicBezTo>
                    <a:cubicBezTo>
                      <a:pt x="204" y="96"/>
                      <a:pt x="184" y="87"/>
                      <a:pt x="182" y="86"/>
                    </a:cubicBezTo>
                    <a:cubicBezTo>
                      <a:pt x="180" y="84"/>
                      <a:pt x="169" y="80"/>
                      <a:pt x="164" y="82"/>
                    </a:cubicBezTo>
                    <a:cubicBezTo>
                      <a:pt x="160" y="84"/>
                      <a:pt x="150" y="88"/>
                      <a:pt x="147" y="88"/>
                    </a:cubicBezTo>
                    <a:cubicBezTo>
                      <a:pt x="143" y="88"/>
                      <a:pt x="140" y="85"/>
                      <a:pt x="131" y="90"/>
                    </a:cubicBezTo>
                    <a:cubicBezTo>
                      <a:pt x="123" y="96"/>
                      <a:pt x="112" y="102"/>
                      <a:pt x="112" y="91"/>
                    </a:cubicBezTo>
                    <a:cubicBezTo>
                      <a:pt x="111" y="81"/>
                      <a:pt x="127" y="82"/>
                      <a:pt x="114" y="78"/>
                    </a:cubicBezTo>
                    <a:cubicBezTo>
                      <a:pt x="101" y="74"/>
                      <a:pt x="101" y="73"/>
                      <a:pt x="94" y="74"/>
                    </a:cubicBezTo>
                    <a:cubicBezTo>
                      <a:pt x="87" y="75"/>
                      <a:pt x="94" y="77"/>
                      <a:pt x="81" y="77"/>
                    </a:cubicBezTo>
                    <a:cubicBezTo>
                      <a:pt x="68" y="77"/>
                      <a:pt x="65" y="77"/>
                      <a:pt x="60" y="78"/>
                    </a:cubicBezTo>
                    <a:cubicBezTo>
                      <a:pt x="55" y="80"/>
                      <a:pt x="34" y="75"/>
                      <a:pt x="26" y="69"/>
                    </a:cubicBezTo>
                    <a:cubicBezTo>
                      <a:pt x="18" y="62"/>
                      <a:pt x="14" y="59"/>
                      <a:pt x="11" y="61"/>
                    </a:cubicBezTo>
                    <a:cubicBezTo>
                      <a:pt x="8" y="63"/>
                      <a:pt x="7" y="64"/>
                      <a:pt x="4" y="68"/>
                    </a:cubicBezTo>
                    <a:cubicBezTo>
                      <a:pt x="1" y="72"/>
                      <a:pt x="0" y="58"/>
                      <a:pt x="9" y="56"/>
                    </a:cubicBezTo>
                    <a:cubicBezTo>
                      <a:pt x="14" y="54"/>
                      <a:pt x="17" y="55"/>
                      <a:pt x="20" y="55"/>
                    </a:cubicBezTo>
                    <a:cubicBezTo>
                      <a:pt x="22" y="55"/>
                      <a:pt x="25" y="55"/>
                      <a:pt x="29" y="54"/>
                    </a:cubicBezTo>
                    <a:cubicBezTo>
                      <a:pt x="40" y="53"/>
                      <a:pt x="43" y="55"/>
                      <a:pt x="50" y="48"/>
                    </a:cubicBezTo>
                    <a:cubicBezTo>
                      <a:pt x="57" y="41"/>
                      <a:pt x="57" y="37"/>
                      <a:pt x="66" y="36"/>
                    </a:cubicBezTo>
                    <a:cubicBezTo>
                      <a:pt x="75" y="35"/>
                      <a:pt x="72" y="34"/>
                      <a:pt x="93" y="33"/>
                    </a:cubicBezTo>
                    <a:cubicBezTo>
                      <a:pt x="114" y="32"/>
                      <a:pt x="130" y="26"/>
                      <a:pt x="119" y="22"/>
                    </a:cubicBezTo>
                    <a:cubicBezTo>
                      <a:pt x="108" y="18"/>
                      <a:pt x="109" y="13"/>
                      <a:pt x="121" y="11"/>
                    </a:cubicBezTo>
                    <a:cubicBezTo>
                      <a:pt x="125" y="11"/>
                      <a:pt x="128" y="11"/>
                      <a:pt x="131" y="12"/>
                    </a:cubicBezTo>
                    <a:cubicBezTo>
                      <a:pt x="135" y="12"/>
                      <a:pt x="138" y="13"/>
                      <a:pt x="142" y="9"/>
                    </a:cubicBezTo>
                    <a:cubicBezTo>
                      <a:pt x="149" y="3"/>
                      <a:pt x="175" y="0"/>
                      <a:pt x="175" y="0"/>
                    </a:cubicBezTo>
                  </a:path>
                </a:pathLst>
              </a:custGeom>
              <a:solidFill>
                <a:srgbClr val="FFE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89" name="Freeform 96"/>
              <p:cNvSpPr>
                <a:spLocks/>
              </p:cNvSpPr>
              <p:nvPr/>
            </p:nvSpPr>
            <p:spPr bwMode="auto">
              <a:xfrm>
                <a:off x="4803775" y="1189038"/>
                <a:ext cx="73025" cy="53975"/>
              </a:xfrm>
              <a:custGeom>
                <a:avLst/>
                <a:gdLst>
                  <a:gd name="T0" fmla="*/ 8 w 23"/>
                  <a:gd name="T1" fmla="*/ 3 h 17"/>
                  <a:gd name="T2" fmla="*/ 19 w 23"/>
                  <a:gd name="T3" fmla="*/ 1 h 17"/>
                  <a:gd name="T4" fmla="*/ 22 w 23"/>
                  <a:gd name="T5" fmla="*/ 5 h 17"/>
                  <a:gd name="T6" fmla="*/ 11 w 23"/>
                  <a:gd name="T7" fmla="*/ 14 h 17"/>
                  <a:gd name="T8" fmla="*/ 0 w 23"/>
                  <a:gd name="T9" fmla="*/ 10 h 17"/>
                  <a:gd name="T10" fmla="*/ 15 w 23"/>
                  <a:gd name="T11" fmla="*/ 3 h 17"/>
                </a:gdLst>
                <a:ahLst/>
                <a:cxnLst>
                  <a:cxn ang="0">
                    <a:pos x="T0" y="T1"/>
                  </a:cxn>
                  <a:cxn ang="0">
                    <a:pos x="T2" y="T3"/>
                  </a:cxn>
                  <a:cxn ang="0">
                    <a:pos x="T4" y="T5"/>
                  </a:cxn>
                  <a:cxn ang="0">
                    <a:pos x="T6" y="T7"/>
                  </a:cxn>
                  <a:cxn ang="0">
                    <a:pos x="T8" y="T9"/>
                  </a:cxn>
                  <a:cxn ang="0">
                    <a:pos x="T10" y="T11"/>
                  </a:cxn>
                </a:cxnLst>
                <a:rect l="0" t="0" r="r" b="b"/>
                <a:pathLst>
                  <a:path w="23" h="17">
                    <a:moveTo>
                      <a:pt x="8" y="3"/>
                    </a:moveTo>
                    <a:cubicBezTo>
                      <a:pt x="11" y="1"/>
                      <a:pt x="15" y="0"/>
                      <a:pt x="19" y="1"/>
                    </a:cubicBezTo>
                    <a:cubicBezTo>
                      <a:pt x="22" y="1"/>
                      <a:pt x="22" y="2"/>
                      <a:pt x="22" y="5"/>
                    </a:cubicBezTo>
                    <a:cubicBezTo>
                      <a:pt x="23" y="11"/>
                      <a:pt x="16" y="13"/>
                      <a:pt x="11" y="14"/>
                    </a:cubicBezTo>
                    <a:cubicBezTo>
                      <a:pt x="6" y="16"/>
                      <a:pt x="0" y="17"/>
                      <a:pt x="0" y="10"/>
                    </a:cubicBezTo>
                    <a:cubicBezTo>
                      <a:pt x="0" y="3"/>
                      <a:pt x="9" y="3"/>
                      <a:pt x="15" y="3"/>
                    </a:cubicBezTo>
                  </a:path>
                </a:pathLst>
              </a:custGeom>
              <a:solidFill>
                <a:srgbClr val="CC1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0" name="Freeform 97"/>
              <p:cNvSpPr>
                <a:spLocks/>
              </p:cNvSpPr>
              <p:nvPr/>
            </p:nvSpPr>
            <p:spPr bwMode="auto">
              <a:xfrm>
                <a:off x="4540250" y="1249363"/>
                <a:ext cx="114300" cy="47625"/>
              </a:xfrm>
              <a:custGeom>
                <a:avLst/>
                <a:gdLst>
                  <a:gd name="T0" fmla="*/ 28 w 36"/>
                  <a:gd name="T1" fmla="*/ 2 h 15"/>
                  <a:gd name="T2" fmla="*/ 34 w 36"/>
                  <a:gd name="T3" fmla="*/ 2 h 15"/>
                  <a:gd name="T4" fmla="*/ 31 w 36"/>
                  <a:gd name="T5" fmla="*/ 6 h 15"/>
                  <a:gd name="T6" fmla="*/ 23 w 36"/>
                  <a:gd name="T7" fmla="*/ 7 h 15"/>
                  <a:gd name="T8" fmla="*/ 22 w 36"/>
                  <a:gd name="T9" fmla="*/ 11 h 15"/>
                  <a:gd name="T10" fmla="*/ 20 w 36"/>
                  <a:gd name="T11" fmla="*/ 14 h 15"/>
                  <a:gd name="T12" fmla="*/ 10 w 36"/>
                  <a:gd name="T13" fmla="*/ 14 h 15"/>
                  <a:gd name="T14" fmla="*/ 0 w 36"/>
                  <a:gd name="T15" fmla="*/ 14 h 15"/>
                  <a:gd name="T16" fmla="*/ 16 w 36"/>
                  <a:gd name="T17" fmla="*/ 1 h 15"/>
                  <a:gd name="T18" fmla="*/ 29 w 36"/>
                  <a:gd name="T19" fmla="*/ 1 h 15"/>
                  <a:gd name="T20" fmla="*/ 29 w 36"/>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5">
                    <a:moveTo>
                      <a:pt x="28" y="2"/>
                    </a:moveTo>
                    <a:cubicBezTo>
                      <a:pt x="29" y="2"/>
                      <a:pt x="34" y="1"/>
                      <a:pt x="34" y="2"/>
                    </a:cubicBezTo>
                    <a:cubicBezTo>
                      <a:pt x="36" y="4"/>
                      <a:pt x="33" y="5"/>
                      <a:pt x="31" y="6"/>
                    </a:cubicBezTo>
                    <a:cubicBezTo>
                      <a:pt x="29" y="6"/>
                      <a:pt x="25" y="5"/>
                      <a:pt x="23" y="7"/>
                    </a:cubicBezTo>
                    <a:cubicBezTo>
                      <a:pt x="22" y="7"/>
                      <a:pt x="23" y="10"/>
                      <a:pt x="22" y="11"/>
                    </a:cubicBezTo>
                    <a:cubicBezTo>
                      <a:pt x="22" y="13"/>
                      <a:pt x="22" y="13"/>
                      <a:pt x="20" y="14"/>
                    </a:cubicBezTo>
                    <a:cubicBezTo>
                      <a:pt x="18" y="15"/>
                      <a:pt x="13" y="14"/>
                      <a:pt x="10" y="14"/>
                    </a:cubicBezTo>
                    <a:cubicBezTo>
                      <a:pt x="7" y="14"/>
                      <a:pt x="3" y="14"/>
                      <a:pt x="0" y="14"/>
                    </a:cubicBezTo>
                    <a:cubicBezTo>
                      <a:pt x="5" y="11"/>
                      <a:pt x="9" y="3"/>
                      <a:pt x="16" y="1"/>
                    </a:cubicBezTo>
                    <a:cubicBezTo>
                      <a:pt x="19" y="0"/>
                      <a:pt x="25" y="1"/>
                      <a:pt x="29" y="1"/>
                    </a:cubicBezTo>
                    <a:cubicBezTo>
                      <a:pt x="29" y="2"/>
                      <a:pt x="30" y="2"/>
                      <a:pt x="29" y="3"/>
                    </a:cubicBezTo>
                  </a:path>
                </a:pathLst>
              </a:custGeom>
              <a:solidFill>
                <a:srgbClr val="CC1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1" name="Freeform 98"/>
              <p:cNvSpPr>
                <a:spLocks/>
              </p:cNvSpPr>
              <p:nvPr/>
            </p:nvSpPr>
            <p:spPr bwMode="auto">
              <a:xfrm>
                <a:off x="4978400" y="1252538"/>
                <a:ext cx="104775" cy="63500"/>
              </a:xfrm>
              <a:custGeom>
                <a:avLst/>
                <a:gdLst>
                  <a:gd name="T0" fmla="*/ 20 w 33"/>
                  <a:gd name="T1" fmla="*/ 1 h 20"/>
                  <a:gd name="T2" fmla="*/ 32 w 33"/>
                  <a:gd name="T3" fmla="*/ 2 h 20"/>
                  <a:gd name="T4" fmla="*/ 31 w 33"/>
                  <a:gd name="T5" fmla="*/ 10 h 20"/>
                  <a:gd name="T6" fmla="*/ 14 w 33"/>
                  <a:gd name="T7" fmla="*/ 19 h 20"/>
                  <a:gd name="T8" fmla="*/ 1 w 33"/>
                  <a:gd name="T9" fmla="*/ 14 h 20"/>
                  <a:gd name="T10" fmla="*/ 10 w 33"/>
                  <a:gd name="T11" fmla="*/ 3 h 20"/>
                  <a:gd name="T12" fmla="*/ 20 w 33"/>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33" h="20">
                    <a:moveTo>
                      <a:pt x="20" y="1"/>
                    </a:moveTo>
                    <a:cubicBezTo>
                      <a:pt x="22" y="0"/>
                      <a:pt x="30" y="0"/>
                      <a:pt x="32" y="2"/>
                    </a:cubicBezTo>
                    <a:cubicBezTo>
                      <a:pt x="33" y="4"/>
                      <a:pt x="32" y="8"/>
                      <a:pt x="31" y="10"/>
                    </a:cubicBezTo>
                    <a:cubicBezTo>
                      <a:pt x="28" y="14"/>
                      <a:pt x="17" y="16"/>
                      <a:pt x="14" y="19"/>
                    </a:cubicBezTo>
                    <a:cubicBezTo>
                      <a:pt x="9" y="19"/>
                      <a:pt x="3" y="20"/>
                      <a:pt x="1" y="14"/>
                    </a:cubicBezTo>
                    <a:cubicBezTo>
                      <a:pt x="0" y="9"/>
                      <a:pt x="6" y="4"/>
                      <a:pt x="10" y="3"/>
                    </a:cubicBezTo>
                    <a:cubicBezTo>
                      <a:pt x="15" y="2"/>
                      <a:pt x="20" y="1"/>
                      <a:pt x="20" y="1"/>
                    </a:cubicBezTo>
                  </a:path>
                </a:pathLst>
              </a:custGeom>
              <a:solidFill>
                <a:srgbClr val="CC1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2" name="Freeform 99"/>
              <p:cNvSpPr>
                <a:spLocks/>
              </p:cNvSpPr>
              <p:nvPr/>
            </p:nvSpPr>
            <p:spPr bwMode="auto">
              <a:xfrm>
                <a:off x="4714875" y="1258888"/>
                <a:ext cx="177800" cy="63500"/>
              </a:xfrm>
              <a:custGeom>
                <a:avLst/>
                <a:gdLst>
                  <a:gd name="T0" fmla="*/ 27 w 56"/>
                  <a:gd name="T1" fmla="*/ 0 h 20"/>
                  <a:gd name="T2" fmla="*/ 51 w 56"/>
                  <a:gd name="T3" fmla="*/ 8 h 20"/>
                  <a:gd name="T4" fmla="*/ 49 w 56"/>
                  <a:gd name="T5" fmla="*/ 15 h 20"/>
                  <a:gd name="T6" fmla="*/ 53 w 56"/>
                  <a:gd name="T7" fmla="*/ 16 h 20"/>
                  <a:gd name="T8" fmla="*/ 56 w 56"/>
                  <a:gd name="T9" fmla="*/ 16 h 20"/>
                  <a:gd name="T10" fmla="*/ 43 w 56"/>
                  <a:gd name="T11" fmla="*/ 20 h 20"/>
                  <a:gd name="T12" fmla="*/ 35 w 56"/>
                  <a:gd name="T13" fmla="*/ 16 h 20"/>
                  <a:gd name="T14" fmla="*/ 19 w 56"/>
                  <a:gd name="T15" fmla="*/ 7 h 20"/>
                  <a:gd name="T16" fmla="*/ 12 w 56"/>
                  <a:gd name="T17" fmla="*/ 7 h 20"/>
                  <a:gd name="T18" fmla="*/ 4 w 56"/>
                  <a:gd name="T19" fmla="*/ 8 h 20"/>
                  <a:gd name="T20" fmla="*/ 3 w 56"/>
                  <a:gd name="T21" fmla="*/ 3 h 20"/>
                  <a:gd name="T22" fmla="*/ 17 w 56"/>
                  <a:gd name="T23" fmla="*/ 1 h 20"/>
                  <a:gd name="T24" fmla="*/ 27 w 56"/>
                  <a:gd name="T25" fmla="*/ 0 h 20"/>
                  <a:gd name="T26" fmla="*/ 27 w 56"/>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20">
                    <a:moveTo>
                      <a:pt x="27" y="0"/>
                    </a:moveTo>
                    <a:cubicBezTo>
                      <a:pt x="32" y="2"/>
                      <a:pt x="52" y="0"/>
                      <a:pt x="51" y="8"/>
                    </a:cubicBezTo>
                    <a:cubicBezTo>
                      <a:pt x="50" y="10"/>
                      <a:pt x="47" y="12"/>
                      <a:pt x="49" y="15"/>
                    </a:cubicBezTo>
                    <a:cubicBezTo>
                      <a:pt x="49" y="16"/>
                      <a:pt x="52" y="16"/>
                      <a:pt x="53" y="16"/>
                    </a:cubicBezTo>
                    <a:cubicBezTo>
                      <a:pt x="55" y="16"/>
                      <a:pt x="56" y="16"/>
                      <a:pt x="56" y="16"/>
                    </a:cubicBezTo>
                    <a:cubicBezTo>
                      <a:pt x="55" y="20"/>
                      <a:pt x="46" y="20"/>
                      <a:pt x="43" y="20"/>
                    </a:cubicBezTo>
                    <a:cubicBezTo>
                      <a:pt x="41" y="19"/>
                      <a:pt x="38" y="17"/>
                      <a:pt x="35" y="16"/>
                    </a:cubicBezTo>
                    <a:cubicBezTo>
                      <a:pt x="30" y="12"/>
                      <a:pt x="25" y="7"/>
                      <a:pt x="19" y="7"/>
                    </a:cubicBezTo>
                    <a:cubicBezTo>
                      <a:pt x="17" y="6"/>
                      <a:pt x="14" y="7"/>
                      <a:pt x="12" y="7"/>
                    </a:cubicBezTo>
                    <a:cubicBezTo>
                      <a:pt x="10" y="8"/>
                      <a:pt x="7" y="8"/>
                      <a:pt x="4" y="8"/>
                    </a:cubicBezTo>
                    <a:cubicBezTo>
                      <a:pt x="0" y="7"/>
                      <a:pt x="0" y="5"/>
                      <a:pt x="3" y="3"/>
                    </a:cubicBezTo>
                    <a:cubicBezTo>
                      <a:pt x="7" y="0"/>
                      <a:pt x="12" y="1"/>
                      <a:pt x="17" y="1"/>
                    </a:cubicBezTo>
                    <a:cubicBezTo>
                      <a:pt x="19" y="1"/>
                      <a:pt x="26" y="3"/>
                      <a:pt x="27" y="0"/>
                    </a:cubicBezTo>
                    <a:cubicBezTo>
                      <a:pt x="27" y="0"/>
                      <a:pt x="27" y="0"/>
                      <a:pt x="27" y="0"/>
                    </a:cubicBezTo>
                  </a:path>
                </a:pathLst>
              </a:custGeom>
              <a:solidFill>
                <a:srgbClr val="CC1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3" name="Freeform 100"/>
              <p:cNvSpPr>
                <a:spLocks noEditPoints="1"/>
              </p:cNvSpPr>
              <p:nvPr/>
            </p:nvSpPr>
            <p:spPr bwMode="auto">
              <a:xfrm>
                <a:off x="4632325" y="1293813"/>
                <a:ext cx="117475" cy="28575"/>
              </a:xfrm>
              <a:custGeom>
                <a:avLst/>
                <a:gdLst>
                  <a:gd name="T0" fmla="*/ 23 w 37"/>
                  <a:gd name="T1" fmla="*/ 1 h 9"/>
                  <a:gd name="T2" fmla="*/ 15 w 37"/>
                  <a:gd name="T3" fmla="*/ 0 h 9"/>
                  <a:gd name="T4" fmla="*/ 5 w 37"/>
                  <a:gd name="T5" fmla="*/ 4 h 9"/>
                  <a:gd name="T6" fmla="*/ 29 w 37"/>
                  <a:gd name="T7" fmla="*/ 5 h 9"/>
                  <a:gd name="T8" fmla="*/ 23 w 37"/>
                  <a:gd name="T9" fmla="*/ 1 h 9"/>
                  <a:gd name="T10" fmla="*/ 13 w 37"/>
                  <a:gd name="T11" fmla="*/ 4 h 9"/>
                  <a:gd name="T12" fmla="*/ 11 w 37"/>
                  <a:gd name="T13" fmla="*/ 3 h 9"/>
                  <a:gd name="T14" fmla="*/ 13 w 37"/>
                  <a:gd name="T15" fmla="*/ 3 h 9"/>
                  <a:gd name="T16" fmla="*/ 15 w 37"/>
                  <a:gd name="T17" fmla="*/ 3 h 9"/>
                  <a:gd name="T18" fmla="*/ 13 w 37"/>
                  <a:gd name="T19" fmla="*/ 4 h 9"/>
                  <a:gd name="T20" fmla="*/ 17 w 37"/>
                  <a:gd name="T21" fmla="*/ 6 h 9"/>
                  <a:gd name="T22" fmla="*/ 15 w 37"/>
                  <a:gd name="T23" fmla="*/ 5 h 9"/>
                  <a:gd name="T24" fmla="*/ 17 w 37"/>
                  <a:gd name="T25" fmla="*/ 5 h 9"/>
                  <a:gd name="T26" fmla="*/ 18 w 37"/>
                  <a:gd name="T27" fmla="*/ 5 h 9"/>
                  <a:gd name="T28" fmla="*/ 17 w 37"/>
                  <a:gd name="T29" fmla="*/ 6 h 9"/>
                  <a:gd name="T30" fmla="*/ 23 w 37"/>
                  <a:gd name="T31" fmla="*/ 6 h 9"/>
                  <a:gd name="T32" fmla="*/ 21 w 37"/>
                  <a:gd name="T33" fmla="*/ 5 h 9"/>
                  <a:gd name="T34" fmla="*/ 23 w 37"/>
                  <a:gd name="T35" fmla="*/ 4 h 9"/>
                  <a:gd name="T36" fmla="*/ 26 w 37"/>
                  <a:gd name="T37" fmla="*/ 5 h 9"/>
                  <a:gd name="T38" fmla="*/ 23 w 37"/>
                  <a:gd name="T3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9">
                    <a:moveTo>
                      <a:pt x="23" y="1"/>
                    </a:moveTo>
                    <a:cubicBezTo>
                      <a:pt x="23" y="1"/>
                      <a:pt x="19" y="0"/>
                      <a:pt x="15" y="0"/>
                    </a:cubicBezTo>
                    <a:cubicBezTo>
                      <a:pt x="11" y="0"/>
                      <a:pt x="11" y="1"/>
                      <a:pt x="5" y="4"/>
                    </a:cubicBezTo>
                    <a:cubicBezTo>
                      <a:pt x="0" y="7"/>
                      <a:pt x="21" y="9"/>
                      <a:pt x="29" y="5"/>
                    </a:cubicBezTo>
                    <a:cubicBezTo>
                      <a:pt x="37" y="2"/>
                      <a:pt x="28" y="1"/>
                      <a:pt x="23" y="1"/>
                    </a:cubicBezTo>
                    <a:close/>
                    <a:moveTo>
                      <a:pt x="13" y="4"/>
                    </a:moveTo>
                    <a:cubicBezTo>
                      <a:pt x="12" y="4"/>
                      <a:pt x="11" y="4"/>
                      <a:pt x="11" y="3"/>
                    </a:cubicBezTo>
                    <a:cubicBezTo>
                      <a:pt x="11" y="3"/>
                      <a:pt x="12" y="3"/>
                      <a:pt x="13" y="3"/>
                    </a:cubicBezTo>
                    <a:cubicBezTo>
                      <a:pt x="14" y="3"/>
                      <a:pt x="15" y="3"/>
                      <a:pt x="15" y="3"/>
                    </a:cubicBezTo>
                    <a:cubicBezTo>
                      <a:pt x="15" y="4"/>
                      <a:pt x="14" y="4"/>
                      <a:pt x="13" y="4"/>
                    </a:cubicBezTo>
                    <a:close/>
                    <a:moveTo>
                      <a:pt x="17" y="6"/>
                    </a:moveTo>
                    <a:cubicBezTo>
                      <a:pt x="16" y="6"/>
                      <a:pt x="15" y="6"/>
                      <a:pt x="15" y="5"/>
                    </a:cubicBezTo>
                    <a:cubicBezTo>
                      <a:pt x="15" y="5"/>
                      <a:pt x="16" y="5"/>
                      <a:pt x="17" y="5"/>
                    </a:cubicBezTo>
                    <a:cubicBezTo>
                      <a:pt x="18" y="5"/>
                      <a:pt x="18" y="5"/>
                      <a:pt x="18" y="5"/>
                    </a:cubicBezTo>
                    <a:cubicBezTo>
                      <a:pt x="18" y="6"/>
                      <a:pt x="18" y="6"/>
                      <a:pt x="17" y="6"/>
                    </a:cubicBezTo>
                    <a:close/>
                    <a:moveTo>
                      <a:pt x="23" y="6"/>
                    </a:moveTo>
                    <a:cubicBezTo>
                      <a:pt x="22" y="6"/>
                      <a:pt x="21" y="5"/>
                      <a:pt x="21" y="5"/>
                    </a:cubicBezTo>
                    <a:cubicBezTo>
                      <a:pt x="21" y="4"/>
                      <a:pt x="22" y="4"/>
                      <a:pt x="23" y="4"/>
                    </a:cubicBezTo>
                    <a:cubicBezTo>
                      <a:pt x="25" y="4"/>
                      <a:pt x="26" y="4"/>
                      <a:pt x="26" y="5"/>
                    </a:cubicBezTo>
                    <a:cubicBezTo>
                      <a:pt x="26" y="5"/>
                      <a:pt x="25" y="6"/>
                      <a:pt x="23" y="6"/>
                    </a:cubicBezTo>
                    <a:close/>
                  </a:path>
                </a:pathLst>
              </a:custGeom>
              <a:solidFill>
                <a:srgbClr val="436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4" name="Freeform 101"/>
              <p:cNvSpPr>
                <a:spLocks noEditPoints="1"/>
              </p:cNvSpPr>
              <p:nvPr/>
            </p:nvSpPr>
            <p:spPr bwMode="auto">
              <a:xfrm>
                <a:off x="4632325" y="1293813"/>
                <a:ext cx="117475" cy="28575"/>
              </a:xfrm>
              <a:custGeom>
                <a:avLst/>
                <a:gdLst>
                  <a:gd name="T0" fmla="*/ 23 w 37"/>
                  <a:gd name="T1" fmla="*/ 1 h 9"/>
                  <a:gd name="T2" fmla="*/ 15 w 37"/>
                  <a:gd name="T3" fmla="*/ 0 h 9"/>
                  <a:gd name="T4" fmla="*/ 5 w 37"/>
                  <a:gd name="T5" fmla="*/ 3 h 9"/>
                  <a:gd name="T6" fmla="*/ 29 w 37"/>
                  <a:gd name="T7" fmla="*/ 5 h 9"/>
                  <a:gd name="T8" fmla="*/ 23 w 37"/>
                  <a:gd name="T9" fmla="*/ 1 h 9"/>
                  <a:gd name="T10" fmla="*/ 13 w 37"/>
                  <a:gd name="T11" fmla="*/ 4 h 9"/>
                  <a:gd name="T12" fmla="*/ 11 w 37"/>
                  <a:gd name="T13" fmla="*/ 3 h 9"/>
                  <a:gd name="T14" fmla="*/ 13 w 37"/>
                  <a:gd name="T15" fmla="*/ 2 h 9"/>
                  <a:gd name="T16" fmla="*/ 15 w 37"/>
                  <a:gd name="T17" fmla="*/ 3 h 9"/>
                  <a:gd name="T18" fmla="*/ 13 w 37"/>
                  <a:gd name="T19" fmla="*/ 4 h 9"/>
                  <a:gd name="T20" fmla="*/ 17 w 37"/>
                  <a:gd name="T21" fmla="*/ 5 h 9"/>
                  <a:gd name="T22" fmla="*/ 15 w 37"/>
                  <a:gd name="T23" fmla="*/ 5 h 9"/>
                  <a:gd name="T24" fmla="*/ 17 w 37"/>
                  <a:gd name="T25" fmla="*/ 4 h 9"/>
                  <a:gd name="T26" fmla="*/ 18 w 37"/>
                  <a:gd name="T27" fmla="*/ 5 h 9"/>
                  <a:gd name="T28" fmla="*/ 17 w 37"/>
                  <a:gd name="T29" fmla="*/ 5 h 9"/>
                  <a:gd name="T30" fmla="*/ 23 w 37"/>
                  <a:gd name="T31" fmla="*/ 5 h 9"/>
                  <a:gd name="T32" fmla="*/ 21 w 37"/>
                  <a:gd name="T33" fmla="*/ 4 h 9"/>
                  <a:gd name="T34" fmla="*/ 23 w 37"/>
                  <a:gd name="T35" fmla="*/ 4 h 9"/>
                  <a:gd name="T36" fmla="*/ 26 w 37"/>
                  <a:gd name="T37" fmla="*/ 4 h 9"/>
                  <a:gd name="T38" fmla="*/ 23 w 37"/>
                  <a:gd name="T3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9">
                    <a:moveTo>
                      <a:pt x="23" y="1"/>
                    </a:moveTo>
                    <a:cubicBezTo>
                      <a:pt x="23" y="1"/>
                      <a:pt x="19" y="0"/>
                      <a:pt x="15" y="0"/>
                    </a:cubicBezTo>
                    <a:cubicBezTo>
                      <a:pt x="11" y="0"/>
                      <a:pt x="11" y="0"/>
                      <a:pt x="5" y="3"/>
                    </a:cubicBezTo>
                    <a:cubicBezTo>
                      <a:pt x="0" y="7"/>
                      <a:pt x="21" y="9"/>
                      <a:pt x="29" y="5"/>
                    </a:cubicBezTo>
                    <a:cubicBezTo>
                      <a:pt x="37" y="1"/>
                      <a:pt x="28" y="1"/>
                      <a:pt x="23" y="1"/>
                    </a:cubicBezTo>
                    <a:close/>
                    <a:moveTo>
                      <a:pt x="13" y="4"/>
                    </a:moveTo>
                    <a:cubicBezTo>
                      <a:pt x="12" y="4"/>
                      <a:pt x="11" y="3"/>
                      <a:pt x="11" y="3"/>
                    </a:cubicBezTo>
                    <a:cubicBezTo>
                      <a:pt x="11" y="3"/>
                      <a:pt x="12" y="2"/>
                      <a:pt x="13" y="2"/>
                    </a:cubicBezTo>
                    <a:cubicBezTo>
                      <a:pt x="14" y="2"/>
                      <a:pt x="15" y="3"/>
                      <a:pt x="15" y="3"/>
                    </a:cubicBezTo>
                    <a:cubicBezTo>
                      <a:pt x="15" y="3"/>
                      <a:pt x="14" y="4"/>
                      <a:pt x="13" y="4"/>
                    </a:cubicBezTo>
                    <a:close/>
                    <a:moveTo>
                      <a:pt x="17" y="5"/>
                    </a:moveTo>
                    <a:cubicBezTo>
                      <a:pt x="16" y="5"/>
                      <a:pt x="15" y="5"/>
                      <a:pt x="15" y="5"/>
                    </a:cubicBezTo>
                    <a:cubicBezTo>
                      <a:pt x="15" y="5"/>
                      <a:pt x="16" y="4"/>
                      <a:pt x="17" y="4"/>
                    </a:cubicBezTo>
                    <a:cubicBezTo>
                      <a:pt x="18" y="4"/>
                      <a:pt x="18" y="5"/>
                      <a:pt x="18" y="5"/>
                    </a:cubicBezTo>
                    <a:cubicBezTo>
                      <a:pt x="18" y="5"/>
                      <a:pt x="18" y="5"/>
                      <a:pt x="17" y="5"/>
                    </a:cubicBezTo>
                    <a:close/>
                    <a:moveTo>
                      <a:pt x="23" y="5"/>
                    </a:moveTo>
                    <a:cubicBezTo>
                      <a:pt x="22" y="5"/>
                      <a:pt x="21" y="5"/>
                      <a:pt x="21" y="4"/>
                    </a:cubicBezTo>
                    <a:cubicBezTo>
                      <a:pt x="21" y="4"/>
                      <a:pt x="22" y="4"/>
                      <a:pt x="23" y="4"/>
                    </a:cubicBezTo>
                    <a:cubicBezTo>
                      <a:pt x="25" y="4"/>
                      <a:pt x="26" y="4"/>
                      <a:pt x="26" y="4"/>
                    </a:cubicBezTo>
                    <a:cubicBezTo>
                      <a:pt x="26" y="5"/>
                      <a:pt x="25" y="5"/>
                      <a:pt x="23" y="5"/>
                    </a:cubicBezTo>
                    <a:close/>
                  </a:path>
                </a:pathLst>
              </a:custGeom>
              <a:solidFill>
                <a:srgbClr val="567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5" name="Freeform 102"/>
              <p:cNvSpPr>
                <a:spLocks noEditPoints="1"/>
              </p:cNvSpPr>
              <p:nvPr/>
            </p:nvSpPr>
            <p:spPr bwMode="auto">
              <a:xfrm>
                <a:off x="4479925" y="1300163"/>
                <a:ext cx="73025" cy="28575"/>
              </a:xfrm>
              <a:custGeom>
                <a:avLst/>
                <a:gdLst>
                  <a:gd name="T0" fmla="*/ 14 w 23"/>
                  <a:gd name="T1" fmla="*/ 1 h 9"/>
                  <a:gd name="T2" fmla="*/ 9 w 23"/>
                  <a:gd name="T3" fmla="*/ 0 h 9"/>
                  <a:gd name="T4" fmla="*/ 3 w 23"/>
                  <a:gd name="T5" fmla="*/ 3 h 9"/>
                  <a:gd name="T6" fmla="*/ 18 w 23"/>
                  <a:gd name="T7" fmla="*/ 5 h 9"/>
                  <a:gd name="T8" fmla="*/ 14 w 23"/>
                  <a:gd name="T9" fmla="*/ 1 h 9"/>
                  <a:gd name="T10" fmla="*/ 8 w 23"/>
                  <a:gd name="T11" fmla="*/ 4 h 9"/>
                  <a:gd name="T12" fmla="*/ 7 w 23"/>
                  <a:gd name="T13" fmla="*/ 3 h 9"/>
                  <a:gd name="T14" fmla="*/ 8 w 23"/>
                  <a:gd name="T15" fmla="*/ 2 h 9"/>
                  <a:gd name="T16" fmla="*/ 9 w 23"/>
                  <a:gd name="T17" fmla="*/ 3 h 9"/>
                  <a:gd name="T18" fmla="*/ 8 w 23"/>
                  <a:gd name="T19" fmla="*/ 4 h 9"/>
                  <a:gd name="T20" fmla="*/ 10 w 23"/>
                  <a:gd name="T21" fmla="*/ 5 h 9"/>
                  <a:gd name="T22" fmla="*/ 9 w 23"/>
                  <a:gd name="T23" fmla="*/ 5 h 9"/>
                  <a:gd name="T24" fmla="*/ 10 w 23"/>
                  <a:gd name="T25" fmla="*/ 4 h 9"/>
                  <a:gd name="T26" fmla="*/ 11 w 23"/>
                  <a:gd name="T27" fmla="*/ 5 h 9"/>
                  <a:gd name="T28" fmla="*/ 10 w 23"/>
                  <a:gd name="T29" fmla="*/ 5 h 9"/>
                  <a:gd name="T30" fmla="*/ 14 w 23"/>
                  <a:gd name="T31" fmla="*/ 5 h 9"/>
                  <a:gd name="T32" fmla="*/ 13 w 23"/>
                  <a:gd name="T33" fmla="*/ 4 h 9"/>
                  <a:gd name="T34" fmla="*/ 14 w 23"/>
                  <a:gd name="T35" fmla="*/ 3 h 9"/>
                  <a:gd name="T36" fmla="*/ 16 w 23"/>
                  <a:gd name="T37" fmla="*/ 4 h 9"/>
                  <a:gd name="T38" fmla="*/ 14 w 23"/>
                  <a:gd name="T3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9">
                    <a:moveTo>
                      <a:pt x="14" y="1"/>
                    </a:moveTo>
                    <a:cubicBezTo>
                      <a:pt x="14" y="1"/>
                      <a:pt x="12" y="0"/>
                      <a:pt x="9" y="0"/>
                    </a:cubicBezTo>
                    <a:cubicBezTo>
                      <a:pt x="7" y="0"/>
                      <a:pt x="6" y="0"/>
                      <a:pt x="3" y="3"/>
                    </a:cubicBezTo>
                    <a:cubicBezTo>
                      <a:pt x="0" y="6"/>
                      <a:pt x="13" y="9"/>
                      <a:pt x="18" y="5"/>
                    </a:cubicBezTo>
                    <a:cubicBezTo>
                      <a:pt x="23" y="1"/>
                      <a:pt x="17" y="1"/>
                      <a:pt x="14" y="1"/>
                    </a:cubicBezTo>
                    <a:close/>
                    <a:moveTo>
                      <a:pt x="8" y="4"/>
                    </a:moveTo>
                    <a:cubicBezTo>
                      <a:pt x="7" y="4"/>
                      <a:pt x="7" y="3"/>
                      <a:pt x="7" y="3"/>
                    </a:cubicBezTo>
                    <a:cubicBezTo>
                      <a:pt x="7" y="2"/>
                      <a:pt x="7" y="2"/>
                      <a:pt x="8" y="2"/>
                    </a:cubicBezTo>
                    <a:cubicBezTo>
                      <a:pt x="8" y="2"/>
                      <a:pt x="9" y="2"/>
                      <a:pt x="9" y="3"/>
                    </a:cubicBezTo>
                    <a:cubicBezTo>
                      <a:pt x="9" y="3"/>
                      <a:pt x="8" y="4"/>
                      <a:pt x="8" y="4"/>
                    </a:cubicBezTo>
                    <a:close/>
                    <a:moveTo>
                      <a:pt x="10" y="5"/>
                    </a:moveTo>
                    <a:cubicBezTo>
                      <a:pt x="10" y="5"/>
                      <a:pt x="9" y="5"/>
                      <a:pt x="9" y="5"/>
                    </a:cubicBezTo>
                    <a:cubicBezTo>
                      <a:pt x="9" y="5"/>
                      <a:pt x="10" y="4"/>
                      <a:pt x="10" y="4"/>
                    </a:cubicBezTo>
                    <a:cubicBezTo>
                      <a:pt x="11" y="4"/>
                      <a:pt x="11" y="5"/>
                      <a:pt x="11" y="5"/>
                    </a:cubicBezTo>
                    <a:cubicBezTo>
                      <a:pt x="11" y="5"/>
                      <a:pt x="11" y="5"/>
                      <a:pt x="10" y="5"/>
                    </a:cubicBezTo>
                    <a:close/>
                    <a:moveTo>
                      <a:pt x="14" y="5"/>
                    </a:moveTo>
                    <a:cubicBezTo>
                      <a:pt x="13" y="5"/>
                      <a:pt x="13" y="5"/>
                      <a:pt x="13" y="4"/>
                    </a:cubicBezTo>
                    <a:cubicBezTo>
                      <a:pt x="13" y="4"/>
                      <a:pt x="13" y="3"/>
                      <a:pt x="14" y="3"/>
                    </a:cubicBezTo>
                    <a:cubicBezTo>
                      <a:pt x="15" y="3"/>
                      <a:pt x="16" y="4"/>
                      <a:pt x="16" y="4"/>
                    </a:cubicBezTo>
                    <a:cubicBezTo>
                      <a:pt x="16" y="5"/>
                      <a:pt x="15" y="5"/>
                      <a:pt x="14" y="5"/>
                    </a:cubicBezTo>
                    <a:close/>
                  </a:path>
                </a:pathLst>
              </a:custGeom>
              <a:solidFill>
                <a:srgbClr val="436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6" name="Freeform 103"/>
              <p:cNvSpPr>
                <a:spLocks noEditPoints="1"/>
              </p:cNvSpPr>
              <p:nvPr/>
            </p:nvSpPr>
            <p:spPr bwMode="auto">
              <a:xfrm>
                <a:off x="4479925" y="1296988"/>
                <a:ext cx="73025" cy="28575"/>
              </a:xfrm>
              <a:custGeom>
                <a:avLst/>
                <a:gdLst>
                  <a:gd name="T0" fmla="*/ 14 w 23"/>
                  <a:gd name="T1" fmla="*/ 1 h 9"/>
                  <a:gd name="T2" fmla="*/ 9 w 23"/>
                  <a:gd name="T3" fmla="*/ 0 h 9"/>
                  <a:gd name="T4" fmla="*/ 3 w 23"/>
                  <a:gd name="T5" fmla="*/ 4 h 9"/>
                  <a:gd name="T6" fmla="*/ 18 w 23"/>
                  <a:gd name="T7" fmla="*/ 5 h 9"/>
                  <a:gd name="T8" fmla="*/ 14 w 23"/>
                  <a:gd name="T9" fmla="*/ 1 h 9"/>
                  <a:gd name="T10" fmla="*/ 8 w 23"/>
                  <a:gd name="T11" fmla="*/ 4 h 9"/>
                  <a:gd name="T12" fmla="*/ 7 w 23"/>
                  <a:gd name="T13" fmla="*/ 3 h 9"/>
                  <a:gd name="T14" fmla="*/ 8 w 23"/>
                  <a:gd name="T15" fmla="*/ 3 h 9"/>
                  <a:gd name="T16" fmla="*/ 9 w 23"/>
                  <a:gd name="T17" fmla="*/ 3 h 9"/>
                  <a:gd name="T18" fmla="*/ 8 w 23"/>
                  <a:gd name="T19" fmla="*/ 4 h 9"/>
                  <a:gd name="T20" fmla="*/ 10 w 23"/>
                  <a:gd name="T21" fmla="*/ 6 h 9"/>
                  <a:gd name="T22" fmla="*/ 9 w 23"/>
                  <a:gd name="T23" fmla="*/ 5 h 9"/>
                  <a:gd name="T24" fmla="*/ 10 w 23"/>
                  <a:gd name="T25" fmla="*/ 5 h 9"/>
                  <a:gd name="T26" fmla="*/ 11 w 23"/>
                  <a:gd name="T27" fmla="*/ 5 h 9"/>
                  <a:gd name="T28" fmla="*/ 10 w 23"/>
                  <a:gd name="T29" fmla="*/ 6 h 9"/>
                  <a:gd name="T30" fmla="*/ 14 w 23"/>
                  <a:gd name="T31" fmla="*/ 6 h 9"/>
                  <a:gd name="T32" fmla="*/ 13 w 23"/>
                  <a:gd name="T33" fmla="*/ 5 h 9"/>
                  <a:gd name="T34" fmla="*/ 14 w 23"/>
                  <a:gd name="T35" fmla="*/ 4 h 9"/>
                  <a:gd name="T36" fmla="*/ 16 w 23"/>
                  <a:gd name="T37" fmla="*/ 5 h 9"/>
                  <a:gd name="T38" fmla="*/ 14 w 23"/>
                  <a:gd name="T3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9">
                    <a:moveTo>
                      <a:pt x="14" y="1"/>
                    </a:moveTo>
                    <a:cubicBezTo>
                      <a:pt x="14" y="1"/>
                      <a:pt x="12" y="0"/>
                      <a:pt x="9" y="0"/>
                    </a:cubicBezTo>
                    <a:cubicBezTo>
                      <a:pt x="7" y="0"/>
                      <a:pt x="6" y="1"/>
                      <a:pt x="3" y="4"/>
                    </a:cubicBezTo>
                    <a:cubicBezTo>
                      <a:pt x="0" y="7"/>
                      <a:pt x="13" y="9"/>
                      <a:pt x="18" y="5"/>
                    </a:cubicBezTo>
                    <a:cubicBezTo>
                      <a:pt x="23" y="2"/>
                      <a:pt x="17" y="1"/>
                      <a:pt x="14" y="1"/>
                    </a:cubicBezTo>
                    <a:close/>
                    <a:moveTo>
                      <a:pt x="8" y="4"/>
                    </a:moveTo>
                    <a:cubicBezTo>
                      <a:pt x="7" y="4"/>
                      <a:pt x="7" y="4"/>
                      <a:pt x="7" y="3"/>
                    </a:cubicBezTo>
                    <a:cubicBezTo>
                      <a:pt x="7" y="3"/>
                      <a:pt x="7" y="3"/>
                      <a:pt x="8" y="3"/>
                    </a:cubicBezTo>
                    <a:cubicBezTo>
                      <a:pt x="8" y="3"/>
                      <a:pt x="9" y="3"/>
                      <a:pt x="9" y="3"/>
                    </a:cubicBezTo>
                    <a:cubicBezTo>
                      <a:pt x="9" y="4"/>
                      <a:pt x="8" y="4"/>
                      <a:pt x="8" y="4"/>
                    </a:cubicBezTo>
                    <a:close/>
                    <a:moveTo>
                      <a:pt x="10" y="6"/>
                    </a:moveTo>
                    <a:cubicBezTo>
                      <a:pt x="10" y="6"/>
                      <a:pt x="9" y="6"/>
                      <a:pt x="9" y="5"/>
                    </a:cubicBezTo>
                    <a:cubicBezTo>
                      <a:pt x="9" y="5"/>
                      <a:pt x="10" y="5"/>
                      <a:pt x="10" y="5"/>
                    </a:cubicBezTo>
                    <a:cubicBezTo>
                      <a:pt x="11" y="5"/>
                      <a:pt x="11" y="5"/>
                      <a:pt x="11" y="5"/>
                    </a:cubicBezTo>
                    <a:cubicBezTo>
                      <a:pt x="11" y="6"/>
                      <a:pt x="11" y="6"/>
                      <a:pt x="10" y="6"/>
                    </a:cubicBezTo>
                    <a:close/>
                    <a:moveTo>
                      <a:pt x="14" y="6"/>
                    </a:moveTo>
                    <a:cubicBezTo>
                      <a:pt x="13" y="6"/>
                      <a:pt x="13" y="5"/>
                      <a:pt x="13" y="5"/>
                    </a:cubicBezTo>
                    <a:cubicBezTo>
                      <a:pt x="13" y="4"/>
                      <a:pt x="13" y="4"/>
                      <a:pt x="14" y="4"/>
                    </a:cubicBezTo>
                    <a:cubicBezTo>
                      <a:pt x="15" y="4"/>
                      <a:pt x="16" y="4"/>
                      <a:pt x="16" y="5"/>
                    </a:cubicBezTo>
                    <a:cubicBezTo>
                      <a:pt x="16" y="5"/>
                      <a:pt x="15" y="6"/>
                      <a:pt x="14" y="6"/>
                    </a:cubicBezTo>
                    <a:close/>
                  </a:path>
                </a:pathLst>
              </a:custGeom>
              <a:solidFill>
                <a:srgbClr val="567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7" name="Freeform 104"/>
              <p:cNvSpPr>
                <a:spLocks noEditPoints="1"/>
              </p:cNvSpPr>
              <p:nvPr/>
            </p:nvSpPr>
            <p:spPr bwMode="auto">
              <a:xfrm>
                <a:off x="4873625" y="1131888"/>
                <a:ext cx="73025" cy="28575"/>
              </a:xfrm>
              <a:custGeom>
                <a:avLst/>
                <a:gdLst>
                  <a:gd name="T0" fmla="*/ 14 w 23"/>
                  <a:gd name="T1" fmla="*/ 1 h 9"/>
                  <a:gd name="T2" fmla="*/ 9 w 23"/>
                  <a:gd name="T3" fmla="*/ 0 h 9"/>
                  <a:gd name="T4" fmla="*/ 3 w 23"/>
                  <a:gd name="T5" fmla="*/ 3 h 9"/>
                  <a:gd name="T6" fmla="*/ 18 w 23"/>
                  <a:gd name="T7" fmla="*/ 5 h 9"/>
                  <a:gd name="T8" fmla="*/ 14 w 23"/>
                  <a:gd name="T9" fmla="*/ 1 h 9"/>
                  <a:gd name="T10" fmla="*/ 8 w 23"/>
                  <a:gd name="T11" fmla="*/ 4 h 9"/>
                  <a:gd name="T12" fmla="*/ 7 w 23"/>
                  <a:gd name="T13" fmla="*/ 3 h 9"/>
                  <a:gd name="T14" fmla="*/ 8 w 23"/>
                  <a:gd name="T15" fmla="*/ 2 h 9"/>
                  <a:gd name="T16" fmla="*/ 9 w 23"/>
                  <a:gd name="T17" fmla="*/ 3 h 9"/>
                  <a:gd name="T18" fmla="*/ 8 w 23"/>
                  <a:gd name="T19" fmla="*/ 4 h 9"/>
                  <a:gd name="T20" fmla="*/ 10 w 23"/>
                  <a:gd name="T21" fmla="*/ 5 h 9"/>
                  <a:gd name="T22" fmla="*/ 10 w 23"/>
                  <a:gd name="T23" fmla="*/ 5 h 9"/>
                  <a:gd name="T24" fmla="*/ 10 w 23"/>
                  <a:gd name="T25" fmla="*/ 4 h 9"/>
                  <a:gd name="T26" fmla="*/ 11 w 23"/>
                  <a:gd name="T27" fmla="*/ 5 h 9"/>
                  <a:gd name="T28" fmla="*/ 10 w 23"/>
                  <a:gd name="T29" fmla="*/ 5 h 9"/>
                  <a:gd name="T30" fmla="*/ 14 w 23"/>
                  <a:gd name="T31" fmla="*/ 5 h 9"/>
                  <a:gd name="T32" fmla="*/ 13 w 23"/>
                  <a:gd name="T33" fmla="*/ 4 h 9"/>
                  <a:gd name="T34" fmla="*/ 14 w 23"/>
                  <a:gd name="T35" fmla="*/ 3 h 9"/>
                  <a:gd name="T36" fmla="*/ 16 w 23"/>
                  <a:gd name="T37" fmla="*/ 4 h 9"/>
                  <a:gd name="T38" fmla="*/ 14 w 23"/>
                  <a:gd name="T3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9">
                    <a:moveTo>
                      <a:pt x="14" y="1"/>
                    </a:moveTo>
                    <a:cubicBezTo>
                      <a:pt x="14" y="1"/>
                      <a:pt x="12" y="0"/>
                      <a:pt x="9" y="0"/>
                    </a:cubicBezTo>
                    <a:cubicBezTo>
                      <a:pt x="7" y="0"/>
                      <a:pt x="7" y="0"/>
                      <a:pt x="3" y="3"/>
                    </a:cubicBezTo>
                    <a:cubicBezTo>
                      <a:pt x="0" y="6"/>
                      <a:pt x="13" y="9"/>
                      <a:pt x="18" y="5"/>
                    </a:cubicBezTo>
                    <a:cubicBezTo>
                      <a:pt x="23" y="1"/>
                      <a:pt x="18" y="1"/>
                      <a:pt x="14" y="1"/>
                    </a:cubicBezTo>
                    <a:moveTo>
                      <a:pt x="8" y="4"/>
                    </a:moveTo>
                    <a:cubicBezTo>
                      <a:pt x="7" y="4"/>
                      <a:pt x="7" y="3"/>
                      <a:pt x="7" y="3"/>
                    </a:cubicBezTo>
                    <a:cubicBezTo>
                      <a:pt x="7" y="3"/>
                      <a:pt x="7" y="2"/>
                      <a:pt x="8" y="2"/>
                    </a:cubicBezTo>
                    <a:cubicBezTo>
                      <a:pt x="9" y="2"/>
                      <a:pt x="9" y="3"/>
                      <a:pt x="9" y="3"/>
                    </a:cubicBezTo>
                    <a:cubicBezTo>
                      <a:pt x="9" y="3"/>
                      <a:pt x="9" y="4"/>
                      <a:pt x="8" y="4"/>
                    </a:cubicBezTo>
                    <a:moveTo>
                      <a:pt x="10" y="5"/>
                    </a:moveTo>
                    <a:cubicBezTo>
                      <a:pt x="10" y="5"/>
                      <a:pt x="10" y="5"/>
                      <a:pt x="10" y="5"/>
                    </a:cubicBezTo>
                    <a:cubicBezTo>
                      <a:pt x="10" y="5"/>
                      <a:pt x="10" y="4"/>
                      <a:pt x="10" y="4"/>
                    </a:cubicBezTo>
                    <a:cubicBezTo>
                      <a:pt x="11" y="4"/>
                      <a:pt x="11" y="5"/>
                      <a:pt x="11" y="5"/>
                    </a:cubicBezTo>
                    <a:cubicBezTo>
                      <a:pt x="11" y="5"/>
                      <a:pt x="11" y="5"/>
                      <a:pt x="10" y="5"/>
                    </a:cubicBezTo>
                    <a:moveTo>
                      <a:pt x="14" y="5"/>
                    </a:moveTo>
                    <a:cubicBezTo>
                      <a:pt x="14" y="5"/>
                      <a:pt x="13" y="5"/>
                      <a:pt x="13" y="4"/>
                    </a:cubicBezTo>
                    <a:cubicBezTo>
                      <a:pt x="13" y="4"/>
                      <a:pt x="14" y="3"/>
                      <a:pt x="14" y="3"/>
                    </a:cubicBezTo>
                    <a:cubicBezTo>
                      <a:pt x="15" y="3"/>
                      <a:pt x="16" y="4"/>
                      <a:pt x="16" y="4"/>
                    </a:cubicBezTo>
                    <a:cubicBezTo>
                      <a:pt x="16" y="5"/>
                      <a:pt x="15" y="5"/>
                      <a:pt x="14" y="5"/>
                    </a:cubicBezTo>
                  </a:path>
                </a:pathLst>
              </a:custGeom>
              <a:solidFill>
                <a:srgbClr val="567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8" name="Freeform 105"/>
              <p:cNvSpPr>
                <a:spLocks noEditPoints="1"/>
              </p:cNvSpPr>
              <p:nvPr/>
            </p:nvSpPr>
            <p:spPr bwMode="auto">
              <a:xfrm>
                <a:off x="4692650" y="1189038"/>
                <a:ext cx="47625" cy="34925"/>
              </a:xfrm>
              <a:custGeom>
                <a:avLst/>
                <a:gdLst>
                  <a:gd name="T0" fmla="*/ 9 w 15"/>
                  <a:gd name="T1" fmla="*/ 1 h 11"/>
                  <a:gd name="T2" fmla="*/ 6 w 15"/>
                  <a:gd name="T3" fmla="*/ 0 h 11"/>
                  <a:gd name="T4" fmla="*/ 2 w 15"/>
                  <a:gd name="T5" fmla="*/ 5 h 11"/>
                  <a:gd name="T6" fmla="*/ 12 w 15"/>
                  <a:gd name="T7" fmla="*/ 7 h 11"/>
                  <a:gd name="T8" fmla="*/ 9 w 15"/>
                  <a:gd name="T9" fmla="*/ 1 h 11"/>
                  <a:gd name="T10" fmla="*/ 5 w 15"/>
                  <a:gd name="T11" fmla="*/ 5 h 11"/>
                  <a:gd name="T12" fmla="*/ 5 w 15"/>
                  <a:gd name="T13" fmla="*/ 4 h 11"/>
                  <a:gd name="T14" fmla="*/ 5 w 15"/>
                  <a:gd name="T15" fmla="*/ 3 h 11"/>
                  <a:gd name="T16" fmla="*/ 6 w 15"/>
                  <a:gd name="T17" fmla="*/ 4 h 11"/>
                  <a:gd name="T18" fmla="*/ 5 w 15"/>
                  <a:gd name="T19" fmla="*/ 5 h 11"/>
                  <a:gd name="T20" fmla="*/ 7 w 15"/>
                  <a:gd name="T21" fmla="*/ 7 h 11"/>
                  <a:gd name="T22" fmla="*/ 6 w 15"/>
                  <a:gd name="T23" fmla="*/ 6 h 11"/>
                  <a:gd name="T24" fmla="*/ 7 w 15"/>
                  <a:gd name="T25" fmla="*/ 6 h 11"/>
                  <a:gd name="T26" fmla="*/ 7 w 15"/>
                  <a:gd name="T27" fmla="*/ 6 h 11"/>
                  <a:gd name="T28" fmla="*/ 7 w 15"/>
                  <a:gd name="T29" fmla="*/ 7 h 11"/>
                  <a:gd name="T30" fmla="*/ 9 w 15"/>
                  <a:gd name="T31" fmla="*/ 7 h 11"/>
                  <a:gd name="T32" fmla="*/ 8 w 15"/>
                  <a:gd name="T33" fmla="*/ 6 h 11"/>
                  <a:gd name="T34" fmla="*/ 9 w 15"/>
                  <a:gd name="T35" fmla="*/ 5 h 11"/>
                  <a:gd name="T36" fmla="*/ 10 w 15"/>
                  <a:gd name="T37" fmla="*/ 6 h 11"/>
                  <a:gd name="T38" fmla="*/ 9 w 15"/>
                  <a:gd name="T3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1">
                    <a:moveTo>
                      <a:pt x="9" y="1"/>
                    </a:moveTo>
                    <a:cubicBezTo>
                      <a:pt x="9" y="1"/>
                      <a:pt x="8" y="0"/>
                      <a:pt x="6" y="0"/>
                    </a:cubicBezTo>
                    <a:cubicBezTo>
                      <a:pt x="5" y="0"/>
                      <a:pt x="4" y="1"/>
                      <a:pt x="2" y="5"/>
                    </a:cubicBezTo>
                    <a:cubicBezTo>
                      <a:pt x="0" y="8"/>
                      <a:pt x="9" y="11"/>
                      <a:pt x="12" y="7"/>
                    </a:cubicBezTo>
                    <a:cubicBezTo>
                      <a:pt x="15" y="2"/>
                      <a:pt x="11" y="1"/>
                      <a:pt x="9" y="1"/>
                    </a:cubicBezTo>
                    <a:moveTo>
                      <a:pt x="5" y="5"/>
                    </a:moveTo>
                    <a:cubicBezTo>
                      <a:pt x="5" y="5"/>
                      <a:pt x="5" y="5"/>
                      <a:pt x="5" y="4"/>
                    </a:cubicBezTo>
                    <a:cubicBezTo>
                      <a:pt x="5" y="3"/>
                      <a:pt x="5" y="3"/>
                      <a:pt x="5" y="3"/>
                    </a:cubicBezTo>
                    <a:cubicBezTo>
                      <a:pt x="6" y="3"/>
                      <a:pt x="6" y="3"/>
                      <a:pt x="6" y="4"/>
                    </a:cubicBezTo>
                    <a:cubicBezTo>
                      <a:pt x="6" y="5"/>
                      <a:pt x="6" y="5"/>
                      <a:pt x="5" y="5"/>
                    </a:cubicBezTo>
                    <a:moveTo>
                      <a:pt x="7" y="7"/>
                    </a:moveTo>
                    <a:cubicBezTo>
                      <a:pt x="6" y="6"/>
                      <a:pt x="6" y="6"/>
                      <a:pt x="6" y="6"/>
                    </a:cubicBezTo>
                    <a:cubicBezTo>
                      <a:pt x="7" y="6"/>
                      <a:pt x="7" y="6"/>
                      <a:pt x="7" y="6"/>
                    </a:cubicBezTo>
                    <a:cubicBezTo>
                      <a:pt x="7" y="6"/>
                      <a:pt x="7" y="6"/>
                      <a:pt x="7" y="6"/>
                    </a:cubicBezTo>
                    <a:cubicBezTo>
                      <a:pt x="7" y="7"/>
                      <a:pt x="7" y="7"/>
                      <a:pt x="7" y="7"/>
                    </a:cubicBezTo>
                    <a:moveTo>
                      <a:pt x="9" y="7"/>
                    </a:moveTo>
                    <a:cubicBezTo>
                      <a:pt x="9" y="7"/>
                      <a:pt x="8" y="6"/>
                      <a:pt x="8" y="6"/>
                    </a:cubicBezTo>
                    <a:cubicBezTo>
                      <a:pt x="8" y="5"/>
                      <a:pt x="9" y="5"/>
                      <a:pt x="9" y="5"/>
                    </a:cubicBezTo>
                    <a:cubicBezTo>
                      <a:pt x="10" y="5"/>
                      <a:pt x="10" y="5"/>
                      <a:pt x="10" y="6"/>
                    </a:cubicBezTo>
                    <a:cubicBezTo>
                      <a:pt x="10" y="6"/>
                      <a:pt x="10" y="7"/>
                      <a:pt x="9" y="7"/>
                    </a:cubicBezTo>
                  </a:path>
                </a:pathLst>
              </a:custGeom>
              <a:solidFill>
                <a:srgbClr val="436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99" name="Freeform 106"/>
              <p:cNvSpPr>
                <a:spLocks noEditPoints="1"/>
              </p:cNvSpPr>
              <p:nvPr/>
            </p:nvSpPr>
            <p:spPr bwMode="auto">
              <a:xfrm>
                <a:off x="4692650" y="1189038"/>
                <a:ext cx="47625" cy="34925"/>
              </a:xfrm>
              <a:custGeom>
                <a:avLst/>
                <a:gdLst>
                  <a:gd name="T0" fmla="*/ 9 w 15"/>
                  <a:gd name="T1" fmla="*/ 1 h 11"/>
                  <a:gd name="T2" fmla="*/ 6 w 15"/>
                  <a:gd name="T3" fmla="*/ 0 h 11"/>
                  <a:gd name="T4" fmla="*/ 2 w 15"/>
                  <a:gd name="T5" fmla="*/ 4 h 11"/>
                  <a:gd name="T6" fmla="*/ 12 w 15"/>
                  <a:gd name="T7" fmla="*/ 6 h 11"/>
                  <a:gd name="T8" fmla="*/ 9 w 15"/>
                  <a:gd name="T9" fmla="*/ 1 h 11"/>
                  <a:gd name="T10" fmla="*/ 5 w 15"/>
                  <a:gd name="T11" fmla="*/ 5 h 11"/>
                  <a:gd name="T12" fmla="*/ 5 w 15"/>
                  <a:gd name="T13" fmla="*/ 4 h 11"/>
                  <a:gd name="T14" fmla="*/ 5 w 15"/>
                  <a:gd name="T15" fmla="*/ 3 h 11"/>
                  <a:gd name="T16" fmla="*/ 6 w 15"/>
                  <a:gd name="T17" fmla="*/ 4 h 11"/>
                  <a:gd name="T18" fmla="*/ 5 w 15"/>
                  <a:gd name="T19" fmla="*/ 5 h 11"/>
                  <a:gd name="T20" fmla="*/ 7 w 15"/>
                  <a:gd name="T21" fmla="*/ 7 h 11"/>
                  <a:gd name="T22" fmla="*/ 6 w 15"/>
                  <a:gd name="T23" fmla="*/ 6 h 11"/>
                  <a:gd name="T24" fmla="*/ 7 w 15"/>
                  <a:gd name="T25" fmla="*/ 5 h 11"/>
                  <a:gd name="T26" fmla="*/ 7 w 15"/>
                  <a:gd name="T27" fmla="*/ 6 h 11"/>
                  <a:gd name="T28" fmla="*/ 7 w 15"/>
                  <a:gd name="T29" fmla="*/ 7 h 11"/>
                  <a:gd name="T30" fmla="*/ 9 w 15"/>
                  <a:gd name="T31" fmla="*/ 7 h 11"/>
                  <a:gd name="T32" fmla="*/ 8 w 15"/>
                  <a:gd name="T33" fmla="*/ 5 h 11"/>
                  <a:gd name="T34" fmla="*/ 9 w 15"/>
                  <a:gd name="T35" fmla="*/ 4 h 11"/>
                  <a:gd name="T36" fmla="*/ 10 w 15"/>
                  <a:gd name="T37" fmla="*/ 5 h 11"/>
                  <a:gd name="T38" fmla="*/ 9 w 15"/>
                  <a:gd name="T3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1">
                    <a:moveTo>
                      <a:pt x="9" y="1"/>
                    </a:moveTo>
                    <a:cubicBezTo>
                      <a:pt x="9" y="1"/>
                      <a:pt x="8" y="0"/>
                      <a:pt x="6" y="0"/>
                    </a:cubicBezTo>
                    <a:cubicBezTo>
                      <a:pt x="5" y="0"/>
                      <a:pt x="4" y="0"/>
                      <a:pt x="2" y="4"/>
                    </a:cubicBezTo>
                    <a:cubicBezTo>
                      <a:pt x="0" y="8"/>
                      <a:pt x="9" y="11"/>
                      <a:pt x="12" y="6"/>
                    </a:cubicBezTo>
                    <a:cubicBezTo>
                      <a:pt x="15" y="1"/>
                      <a:pt x="11" y="1"/>
                      <a:pt x="9" y="1"/>
                    </a:cubicBezTo>
                    <a:moveTo>
                      <a:pt x="5" y="5"/>
                    </a:moveTo>
                    <a:cubicBezTo>
                      <a:pt x="5" y="5"/>
                      <a:pt x="5" y="4"/>
                      <a:pt x="5" y="4"/>
                    </a:cubicBezTo>
                    <a:cubicBezTo>
                      <a:pt x="5" y="3"/>
                      <a:pt x="5" y="3"/>
                      <a:pt x="5" y="3"/>
                    </a:cubicBezTo>
                    <a:cubicBezTo>
                      <a:pt x="6" y="3"/>
                      <a:pt x="6" y="3"/>
                      <a:pt x="6" y="4"/>
                    </a:cubicBezTo>
                    <a:cubicBezTo>
                      <a:pt x="6" y="4"/>
                      <a:pt x="6" y="5"/>
                      <a:pt x="5" y="5"/>
                    </a:cubicBezTo>
                    <a:moveTo>
                      <a:pt x="7" y="7"/>
                    </a:moveTo>
                    <a:cubicBezTo>
                      <a:pt x="6" y="6"/>
                      <a:pt x="6" y="6"/>
                      <a:pt x="6" y="6"/>
                    </a:cubicBezTo>
                    <a:cubicBezTo>
                      <a:pt x="7" y="5"/>
                      <a:pt x="7" y="5"/>
                      <a:pt x="7" y="5"/>
                    </a:cubicBezTo>
                    <a:cubicBezTo>
                      <a:pt x="7" y="6"/>
                      <a:pt x="7" y="6"/>
                      <a:pt x="7" y="6"/>
                    </a:cubicBezTo>
                    <a:cubicBezTo>
                      <a:pt x="7" y="7"/>
                      <a:pt x="7" y="7"/>
                      <a:pt x="7" y="7"/>
                    </a:cubicBezTo>
                    <a:moveTo>
                      <a:pt x="9" y="7"/>
                    </a:moveTo>
                    <a:cubicBezTo>
                      <a:pt x="9" y="7"/>
                      <a:pt x="8" y="6"/>
                      <a:pt x="8" y="5"/>
                    </a:cubicBezTo>
                    <a:cubicBezTo>
                      <a:pt x="8" y="5"/>
                      <a:pt x="9" y="4"/>
                      <a:pt x="9" y="4"/>
                    </a:cubicBezTo>
                    <a:cubicBezTo>
                      <a:pt x="10" y="4"/>
                      <a:pt x="10" y="5"/>
                      <a:pt x="10" y="5"/>
                    </a:cubicBezTo>
                    <a:cubicBezTo>
                      <a:pt x="10" y="6"/>
                      <a:pt x="10" y="7"/>
                      <a:pt x="9" y="7"/>
                    </a:cubicBezTo>
                  </a:path>
                </a:pathLst>
              </a:custGeom>
              <a:solidFill>
                <a:srgbClr val="567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0" name="Freeform 107"/>
              <p:cNvSpPr>
                <a:spLocks noEditPoints="1"/>
              </p:cNvSpPr>
              <p:nvPr/>
            </p:nvSpPr>
            <p:spPr bwMode="auto">
              <a:xfrm>
                <a:off x="4956175" y="1223963"/>
                <a:ext cx="41275" cy="38100"/>
              </a:xfrm>
              <a:custGeom>
                <a:avLst/>
                <a:gdLst>
                  <a:gd name="T0" fmla="*/ 2 w 13"/>
                  <a:gd name="T1" fmla="*/ 2 h 12"/>
                  <a:gd name="T2" fmla="*/ 0 w 13"/>
                  <a:gd name="T3" fmla="*/ 2 h 12"/>
                  <a:gd name="T4" fmla="*/ 4 w 13"/>
                  <a:gd name="T5" fmla="*/ 8 h 12"/>
                  <a:gd name="T6" fmla="*/ 9 w 13"/>
                  <a:gd name="T7" fmla="*/ 5 h 12"/>
                  <a:gd name="T8" fmla="*/ 2 w 13"/>
                  <a:gd name="T9" fmla="*/ 2 h 12"/>
                  <a:gd name="T10" fmla="*/ 5 w 13"/>
                  <a:gd name="T11" fmla="*/ 7 h 12"/>
                  <a:gd name="T12" fmla="*/ 4 w 13"/>
                  <a:gd name="T13" fmla="*/ 6 h 12"/>
                  <a:gd name="T14" fmla="*/ 3 w 13"/>
                  <a:gd name="T15" fmla="*/ 5 h 12"/>
                  <a:gd name="T16" fmla="*/ 4 w 13"/>
                  <a:gd name="T17" fmla="*/ 6 h 12"/>
                  <a:gd name="T18" fmla="*/ 5 w 13"/>
                  <a:gd name="T19" fmla="*/ 7 h 12"/>
                  <a:gd name="T20" fmla="*/ 8 w 13"/>
                  <a:gd name="T21" fmla="*/ 8 h 12"/>
                  <a:gd name="T22" fmla="*/ 7 w 13"/>
                  <a:gd name="T23" fmla="*/ 8 h 12"/>
                  <a:gd name="T24" fmla="*/ 7 w 13"/>
                  <a:gd name="T25" fmla="*/ 7 h 12"/>
                  <a:gd name="T26" fmla="*/ 8 w 13"/>
                  <a:gd name="T27" fmla="*/ 7 h 12"/>
                  <a:gd name="T28" fmla="*/ 8 w 13"/>
                  <a:gd name="T29" fmla="*/ 8 h 12"/>
                  <a:gd name="T30" fmla="*/ 9 w 13"/>
                  <a:gd name="T31" fmla="*/ 7 h 12"/>
                  <a:gd name="T32" fmla="*/ 7 w 13"/>
                  <a:gd name="T33" fmla="*/ 6 h 12"/>
                  <a:gd name="T34" fmla="*/ 6 w 13"/>
                  <a:gd name="T35" fmla="*/ 5 h 12"/>
                  <a:gd name="T36" fmla="*/ 8 w 13"/>
                  <a:gd name="T37" fmla="*/ 5 h 12"/>
                  <a:gd name="T38" fmla="*/ 9 w 13"/>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2">
                    <a:moveTo>
                      <a:pt x="2" y="2"/>
                    </a:moveTo>
                    <a:cubicBezTo>
                      <a:pt x="2" y="2"/>
                      <a:pt x="1" y="2"/>
                      <a:pt x="0" y="2"/>
                    </a:cubicBezTo>
                    <a:cubicBezTo>
                      <a:pt x="0" y="3"/>
                      <a:pt x="0" y="4"/>
                      <a:pt x="4" y="8"/>
                    </a:cubicBezTo>
                    <a:cubicBezTo>
                      <a:pt x="8" y="12"/>
                      <a:pt x="13" y="10"/>
                      <a:pt x="9" y="5"/>
                    </a:cubicBezTo>
                    <a:cubicBezTo>
                      <a:pt x="5" y="0"/>
                      <a:pt x="3" y="1"/>
                      <a:pt x="2" y="2"/>
                    </a:cubicBezTo>
                    <a:moveTo>
                      <a:pt x="5" y="7"/>
                    </a:moveTo>
                    <a:cubicBezTo>
                      <a:pt x="5" y="7"/>
                      <a:pt x="5" y="7"/>
                      <a:pt x="4" y="6"/>
                    </a:cubicBezTo>
                    <a:cubicBezTo>
                      <a:pt x="3" y="6"/>
                      <a:pt x="3" y="5"/>
                      <a:pt x="3" y="5"/>
                    </a:cubicBezTo>
                    <a:cubicBezTo>
                      <a:pt x="3" y="5"/>
                      <a:pt x="4" y="5"/>
                      <a:pt x="4" y="6"/>
                    </a:cubicBezTo>
                    <a:cubicBezTo>
                      <a:pt x="5" y="6"/>
                      <a:pt x="6" y="7"/>
                      <a:pt x="5" y="7"/>
                    </a:cubicBezTo>
                    <a:moveTo>
                      <a:pt x="8" y="8"/>
                    </a:moveTo>
                    <a:cubicBezTo>
                      <a:pt x="7" y="8"/>
                      <a:pt x="7" y="8"/>
                      <a:pt x="7" y="8"/>
                    </a:cubicBezTo>
                    <a:cubicBezTo>
                      <a:pt x="7" y="7"/>
                      <a:pt x="7" y="7"/>
                      <a:pt x="7" y="7"/>
                    </a:cubicBezTo>
                    <a:cubicBezTo>
                      <a:pt x="8" y="7"/>
                      <a:pt x="8" y="7"/>
                      <a:pt x="8" y="7"/>
                    </a:cubicBezTo>
                    <a:cubicBezTo>
                      <a:pt x="8" y="8"/>
                      <a:pt x="8" y="8"/>
                      <a:pt x="8" y="8"/>
                    </a:cubicBezTo>
                    <a:moveTo>
                      <a:pt x="9" y="7"/>
                    </a:moveTo>
                    <a:cubicBezTo>
                      <a:pt x="9" y="7"/>
                      <a:pt x="8" y="7"/>
                      <a:pt x="7" y="6"/>
                    </a:cubicBezTo>
                    <a:cubicBezTo>
                      <a:pt x="7" y="6"/>
                      <a:pt x="6" y="5"/>
                      <a:pt x="6" y="5"/>
                    </a:cubicBezTo>
                    <a:cubicBezTo>
                      <a:pt x="7" y="4"/>
                      <a:pt x="7" y="5"/>
                      <a:pt x="8" y="5"/>
                    </a:cubicBezTo>
                    <a:cubicBezTo>
                      <a:pt x="9" y="6"/>
                      <a:pt x="9" y="6"/>
                      <a:pt x="9" y="7"/>
                    </a:cubicBezTo>
                  </a:path>
                </a:pathLst>
              </a:custGeom>
              <a:solidFill>
                <a:srgbClr val="567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1" name="Freeform 108"/>
              <p:cNvSpPr>
                <a:spLocks noEditPoints="1"/>
              </p:cNvSpPr>
              <p:nvPr/>
            </p:nvSpPr>
            <p:spPr bwMode="auto">
              <a:xfrm>
                <a:off x="5057775" y="1341438"/>
                <a:ext cx="47625" cy="34925"/>
              </a:xfrm>
              <a:custGeom>
                <a:avLst/>
                <a:gdLst>
                  <a:gd name="T0" fmla="*/ 9 w 15"/>
                  <a:gd name="T1" fmla="*/ 1 h 11"/>
                  <a:gd name="T2" fmla="*/ 6 w 15"/>
                  <a:gd name="T3" fmla="*/ 0 h 11"/>
                  <a:gd name="T4" fmla="*/ 2 w 15"/>
                  <a:gd name="T5" fmla="*/ 4 h 11"/>
                  <a:gd name="T6" fmla="*/ 12 w 15"/>
                  <a:gd name="T7" fmla="*/ 6 h 11"/>
                  <a:gd name="T8" fmla="*/ 9 w 15"/>
                  <a:gd name="T9" fmla="*/ 1 h 11"/>
                  <a:gd name="T10" fmla="*/ 5 w 15"/>
                  <a:gd name="T11" fmla="*/ 5 h 11"/>
                  <a:gd name="T12" fmla="*/ 5 w 15"/>
                  <a:gd name="T13" fmla="*/ 4 h 11"/>
                  <a:gd name="T14" fmla="*/ 5 w 15"/>
                  <a:gd name="T15" fmla="*/ 3 h 11"/>
                  <a:gd name="T16" fmla="*/ 6 w 15"/>
                  <a:gd name="T17" fmla="*/ 4 h 11"/>
                  <a:gd name="T18" fmla="*/ 5 w 15"/>
                  <a:gd name="T19" fmla="*/ 5 h 11"/>
                  <a:gd name="T20" fmla="*/ 7 w 15"/>
                  <a:gd name="T21" fmla="*/ 7 h 11"/>
                  <a:gd name="T22" fmla="*/ 6 w 15"/>
                  <a:gd name="T23" fmla="*/ 6 h 11"/>
                  <a:gd name="T24" fmla="*/ 7 w 15"/>
                  <a:gd name="T25" fmla="*/ 6 h 11"/>
                  <a:gd name="T26" fmla="*/ 7 w 15"/>
                  <a:gd name="T27" fmla="*/ 6 h 11"/>
                  <a:gd name="T28" fmla="*/ 7 w 15"/>
                  <a:gd name="T29" fmla="*/ 7 h 11"/>
                  <a:gd name="T30" fmla="*/ 9 w 15"/>
                  <a:gd name="T31" fmla="*/ 7 h 11"/>
                  <a:gd name="T32" fmla="*/ 8 w 15"/>
                  <a:gd name="T33" fmla="*/ 6 h 11"/>
                  <a:gd name="T34" fmla="*/ 9 w 15"/>
                  <a:gd name="T35" fmla="*/ 5 h 11"/>
                  <a:gd name="T36" fmla="*/ 10 w 15"/>
                  <a:gd name="T37" fmla="*/ 6 h 11"/>
                  <a:gd name="T38" fmla="*/ 9 w 15"/>
                  <a:gd name="T3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1">
                    <a:moveTo>
                      <a:pt x="9" y="1"/>
                    </a:moveTo>
                    <a:cubicBezTo>
                      <a:pt x="9" y="1"/>
                      <a:pt x="8" y="0"/>
                      <a:pt x="6" y="0"/>
                    </a:cubicBezTo>
                    <a:cubicBezTo>
                      <a:pt x="4" y="0"/>
                      <a:pt x="4" y="1"/>
                      <a:pt x="2" y="4"/>
                    </a:cubicBezTo>
                    <a:cubicBezTo>
                      <a:pt x="0" y="8"/>
                      <a:pt x="9" y="11"/>
                      <a:pt x="12" y="6"/>
                    </a:cubicBezTo>
                    <a:cubicBezTo>
                      <a:pt x="15" y="2"/>
                      <a:pt x="11" y="1"/>
                      <a:pt x="9" y="1"/>
                    </a:cubicBezTo>
                    <a:close/>
                    <a:moveTo>
                      <a:pt x="5" y="5"/>
                    </a:moveTo>
                    <a:cubicBezTo>
                      <a:pt x="5" y="5"/>
                      <a:pt x="5" y="5"/>
                      <a:pt x="5" y="4"/>
                    </a:cubicBezTo>
                    <a:cubicBezTo>
                      <a:pt x="5" y="3"/>
                      <a:pt x="5" y="3"/>
                      <a:pt x="5" y="3"/>
                    </a:cubicBezTo>
                    <a:cubicBezTo>
                      <a:pt x="6" y="3"/>
                      <a:pt x="6" y="3"/>
                      <a:pt x="6" y="4"/>
                    </a:cubicBezTo>
                    <a:cubicBezTo>
                      <a:pt x="6" y="5"/>
                      <a:pt x="6" y="5"/>
                      <a:pt x="5" y="5"/>
                    </a:cubicBezTo>
                    <a:close/>
                    <a:moveTo>
                      <a:pt x="7" y="7"/>
                    </a:moveTo>
                    <a:cubicBezTo>
                      <a:pt x="6" y="6"/>
                      <a:pt x="6" y="6"/>
                      <a:pt x="6" y="6"/>
                    </a:cubicBezTo>
                    <a:cubicBezTo>
                      <a:pt x="7" y="6"/>
                      <a:pt x="7" y="6"/>
                      <a:pt x="7" y="6"/>
                    </a:cubicBezTo>
                    <a:cubicBezTo>
                      <a:pt x="7" y="6"/>
                      <a:pt x="7" y="6"/>
                      <a:pt x="7" y="6"/>
                    </a:cubicBezTo>
                    <a:lnTo>
                      <a:pt x="7" y="7"/>
                    </a:lnTo>
                    <a:close/>
                    <a:moveTo>
                      <a:pt x="9" y="7"/>
                    </a:moveTo>
                    <a:cubicBezTo>
                      <a:pt x="9" y="7"/>
                      <a:pt x="8" y="6"/>
                      <a:pt x="8" y="6"/>
                    </a:cubicBezTo>
                    <a:cubicBezTo>
                      <a:pt x="8" y="5"/>
                      <a:pt x="9" y="5"/>
                      <a:pt x="9" y="5"/>
                    </a:cubicBezTo>
                    <a:cubicBezTo>
                      <a:pt x="10" y="5"/>
                      <a:pt x="10" y="5"/>
                      <a:pt x="10" y="6"/>
                    </a:cubicBezTo>
                    <a:cubicBezTo>
                      <a:pt x="10" y="6"/>
                      <a:pt x="10" y="7"/>
                      <a:pt x="9" y="7"/>
                    </a:cubicBezTo>
                    <a:close/>
                  </a:path>
                </a:pathLst>
              </a:custGeom>
              <a:solidFill>
                <a:srgbClr val="567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2" name="Freeform 109"/>
              <p:cNvSpPr>
                <a:spLocks noEditPoints="1"/>
              </p:cNvSpPr>
              <p:nvPr/>
            </p:nvSpPr>
            <p:spPr bwMode="auto">
              <a:xfrm>
                <a:off x="4819650" y="1262063"/>
                <a:ext cx="92075" cy="34925"/>
              </a:xfrm>
              <a:custGeom>
                <a:avLst/>
                <a:gdLst>
                  <a:gd name="T0" fmla="*/ 18 w 29"/>
                  <a:gd name="T1" fmla="*/ 1 h 11"/>
                  <a:gd name="T2" fmla="*/ 11 w 29"/>
                  <a:gd name="T3" fmla="*/ 0 h 11"/>
                  <a:gd name="T4" fmla="*/ 4 w 29"/>
                  <a:gd name="T5" fmla="*/ 4 h 11"/>
                  <a:gd name="T6" fmla="*/ 23 w 29"/>
                  <a:gd name="T7" fmla="*/ 6 h 11"/>
                  <a:gd name="T8" fmla="*/ 18 w 29"/>
                  <a:gd name="T9" fmla="*/ 1 h 11"/>
                  <a:gd name="T10" fmla="*/ 10 w 29"/>
                  <a:gd name="T11" fmla="*/ 5 h 11"/>
                  <a:gd name="T12" fmla="*/ 8 w 29"/>
                  <a:gd name="T13" fmla="*/ 4 h 11"/>
                  <a:gd name="T14" fmla="*/ 10 w 29"/>
                  <a:gd name="T15" fmla="*/ 3 h 11"/>
                  <a:gd name="T16" fmla="*/ 11 w 29"/>
                  <a:gd name="T17" fmla="*/ 4 h 11"/>
                  <a:gd name="T18" fmla="*/ 10 w 29"/>
                  <a:gd name="T19" fmla="*/ 5 h 11"/>
                  <a:gd name="T20" fmla="*/ 13 w 29"/>
                  <a:gd name="T21" fmla="*/ 7 h 11"/>
                  <a:gd name="T22" fmla="*/ 12 w 29"/>
                  <a:gd name="T23" fmla="*/ 6 h 11"/>
                  <a:gd name="T24" fmla="*/ 13 w 29"/>
                  <a:gd name="T25" fmla="*/ 6 h 11"/>
                  <a:gd name="T26" fmla="*/ 14 w 29"/>
                  <a:gd name="T27" fmla="*/ 6 h 11"/>
                  <a:gd name="T28" fmla="*/ 13 w 29"/>
                  <a:gd name="T29" fmla="*/ 7 h 11"/>
                  <a:gd name="T30" fmla="*/ 18 w 29"/>
                  <a:gd name="T31" fmla="*/ 7 h 11"/>
                  <a:gd name="T32" fmla="*/ 16 w 29"/>
                  <a:gd name="T33" fmla="*/ 6 h 11"/>
                  <a:gd name="T34" fmla="*/ 18 w 29"/>
                  <a:gd name="T35" fmla="*/ 5 h 11"/>
                  <a:gd name="T36" fmla="*/ 20 w 29"/>
                  <a:gd name="T37" fmla="*/ 6 h 11"/>
                  <a:gd name="T38" fmla="*/ 18 w 29"/>
                  <a:gd name="T3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1">
                    <a:moveTo>
                      <a:pt x="18" y="1"/>
                    </a:moveTo>
                    <a:cubicBezTo>
                      <a:pt x="18" y="1"/>
                      <a:pt x="15" y="0"/>
                      <a:pt x="11" y="0"/>
                    </a:cubicBezTo>
                    <a:cubicBezTo>
                      <a:pt x="8" y="0"/>
                      <a:pt x="8" y="1"/>
                      <a:pt x="4" y="4"/>
                    </a:cubicBezTo>
                    <a:cubicBezTo>
                      <a:pt x="0" y="8"/>
                      <a:pt x="17" y="11"/>
                      <a:pt x="23" y="6"/>
                    </a:cubicBezTo>
                    <a:cubicBezTo>
                      <a:pt x="29" y="2"/>
                      <a:pt x="22" y="1"/>
                      <a:pt x="18" y="1"/>
                    </a:cubicBezTo>
                    <a:moveTo>
                      <a:pt x="10" y="5"/>
                    </a:moveTo>
                    <a:cubicBezTo>
                      <a:pt x="9" y="5"/>
                      <a:pt x="8" y="4"/>
                      <a:pt x="8" y="4"/>
                    </a:cubicBezTo>
                    <a:cubicBezTo>
                      <a:pt x="8" y="3"/>
                      <a:pt x="9" y="3"/>
                      <a:pt x="10" y="3"/>
                    </a:cubicBezTo>
                    <a:cubicBezTo>
                      <a:pt x="11" y="3"/>
                      <a:pt x="11" y="3"/>
                      <a:pt x="11" y="4"/>
                    </a:cubicBezTo>
                    <a:cubicBezTo>
                      <a:pt x="11" y="4"/>
                      <a:pt x="11" y="5"/>
                      <a:pt x="10" y="5"/>
                    </a:cubicBezTo>
                    <a:moveTo>
                      <a:pt x="13" y="7"/>
                    </a:moveTo>
                    <a:cubicBezTo>
                      <a:pt x="12" y="7"/>
                      <a:pt x="12" y="7"/>
                      <a:pt x="12" y="6"/>
                    </a:cubicBezTo>
                    <a:cubicBezTo>
                      <a:pt x="12" y="6"/>
                      <a:pt x="12" y="6"/>
                      <a:pt x="13" y="6"/>
                    </a:cubicBezTo>
                    <a:cubicBezTo>
                      <a:pt x="14" y="6"/>
                      <a:pt x="14" y="6"/>
                      <a:pt x="14" y="6"/>
                    </a:cubicBezTo>
                    <a:cubicBezTo>
                      <a:pt x="14" y="7"/>
                      <a:pt x="14" y="7"/>
                      <a:pt x="13" y="7"/>
                    </a:cubicBezTo>
                    <a:moveTo>
                      <a:pt x="18" y="7"/>
                    </a:moveTo>
                    <a:cubicBezTo>
                      <a:pt x="17" y="7"/>
                      <a:pt x="16" y="6"/>
                      <a:pt x="16" y="6"/>
                    </a:cubicBezTo>
                    <a:cubicBezTo>
                      <a:pt x="16" y="5"/>
                      <a:pt x="17" y="5"/>
                      <a:pt x="18" y="5"/>
                    </a:cubicBezTo>
                    <a:cubicBezTo>
                      <a:pt x="19" y="5"/>
                      <a:pt x="20" y="5"/>
                      <a:pt x="20" y="6"/>
                    </a:cubicBezTo>
                    <a:cubicBezTo>
                      <a:pt x="20" y="6"/>
                      <a:pt x="19" y="7"/>
                      <a:pt x="18" y="7"/>
                    </a:cubicBezTo>
                  </a:path>
                </a:pathLst>
              </a:custGeom>
              <a:solidFill>
                <a:srgbClr val="436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3" name="Freeform 110"/>
              <p:cNvSpPr>
                <a:spLocks noEditPoints="1"/>
              </p:cNvSpPr>
              <p:nvPr/>
            </p:nvSpPr>
            <p:spPr bwMode="auto">
              <a:xfrm>
                <a:off x="4819650" y="1262063"/>
                <a:ext cx="92075" cy="34925"/>
              </a:xfrm>
              <a:custGeom>
                <a:avLst/>
                <a:gdLst>
                  <a:gd name="T0" fmla="*/ 18 w 29"/>
                  <a:gd name="T1" fmla="*/ 0 h 11"/>
                  <a:gd name="T2" fmla="*/ 11 w 29"/>
                  <a:gd name="T3" fmla="*/ 0 h 11"/>
                  <a:gd name="T4" fmla="*/ 4 w 29"/>
                  <a:gd name="T5" fmla="*/ 4 h 11"/>
                  <a:gd name="T6" fmla="*/ 23 w 29"/>
                  <a:gd name="T7" fmla="*/ 6 h 11"/>
                  <a:gd name="T8" fmla="*/ 18 w 29"/>
                  <a:gd name="T9" fmla="*/ 0 h 11"/>
                  <a:gd name="T10" fmla="*/ 10 w 29"/>
                  <a:gd name="T11" fmla="*/ 4 h 11"/>
                  <a:gd name="T12" fmla="*/ 8 w 29"/>
                  <a:gd name="T13" fmla="*/ 3 h 11"/>
                  <a:gd name="T14" fmla="*/ 10 w 29"/>
                  <a:gd name="T15" fmla="*/ 2 h 11"/>
                  <a:gd name="T16" fmla="*/ 11 w 29"/>
                  <a:gd name="T17" fmla="*/ 3 h 11"/>
                  <a:gd name="T18" fmla="*/ 10 w 29"/>
                  <a:gd name="T19" fmla="*/ 4 h 11"/>
                  <a:gd name="T20" fmla="*/ 13 w 29"/>
                  <a:gd name="T21" fmla="*/ 6 h 11"/>
                  <a:gd name="T22" fmla="*/ 12 w 29"/>
                  <a:gd name="T23" fmla="*/ 6 h 11"/>
                  <a:gd name="T24" fmla="*/ 13 w 29"/>
                  <a:gd name="T25" fmla="*/ 5 h 11"/>
                  <a:gd name="T26" fmla="*/ 14 w 29"/>
                  <a:gd name="T27" fmla="*/ 6 h 11"/>
                  <a:gd name="T28" fmla="*/ 13 w 29"/>
                  <a:gd name="T29" fmla="*/ 6 h 11"/>
                  <a:gd name="T30" fmla="*/ 18 w 29"/>
                  <a:gd name="T31" fmla="*/ 6 h 11"/>
                  <a:gd name="T32" fmla="*/ 16 w 29"/>
                  <a:gd name="T33" fmla="*/ 5 h 11"/>
                  <a:gd name="T34" fmla="*/ 18 w 29"/>
                  <a:gd name="T35" fmla="*/ 4 h 11"/>
                  <a:gd name="T36" fmla="*/ 20 w 29"/>
                  <a:gd name="T37" fmla="*/ 5 h 11"/>
                  <a:gd name="T38" fmla="*/ 18 w 29"/>
                  <a:gd name="T3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1">
                    <a:moveTo>
                      <a:pt x="18" y="0"/>
                    </a:moveTo>
                    <a:cubicBezTo>
                      <a:pt x="18" y="0"/>
                      <a:pt x="15" y="0"/>
                      <a:pt x="11" y="0"/>
                    </a:cubicBezTo>
                    <a:cubicBezTo>
                      <a:pt x="8" y="0"/>
                      <a:pt x="8" y="0"/>
                      <a:pt x="4" y="4"/>
                    </a:cubicBezTo>
                    <a:cubicBezTo>
                      <a:pt x="0" y="8"/>
                      <a:pt x="17" y="11"/>
                      <a:pt x="23" y="6"/>
                    </a:cubicBezTo>
                    <a:cubicBezTo>
                      <a:pt x="29" y="1"/>
                      <a:pt x="22" y="1"/>
                      <a:pt x="18" y="0"/>
                    </a:cubicBezTo>
                    <a:moveTo>
                      <a:pt x="10" y="4"/>
                    </a:moveTo>
                    <a:cubicBezTo>
                      <a:pt x="9" y="4"/>
                      <a:pt x="8" y="4"/>
                      <a:pt x="8" y="3"/>
                    </a:cubicBezTo>
                    <a:cubicBezTo>
                      <a:pt x="8" y="3"/>
                      <a:pt x="9" y="2"/>
                      <a:pt x="10" y="2"/>
                    </a:cubicBezTo>
                    <a:cubicBezTo>
                      <a:pt x="11" y="2"/>
                      <a:pt x="11" y="3"/>
                      <a:pt x="11" y="3"/>
                    </a:cubicBezTo>
                    <a:cubicBezTo>
                      <a:pt x="11" y="4"/>
                      <a:pt x="11" y="4"/>
                      <a:pt x="10" y="4"/>
                    </a:cubicBezTo>
                    <a:moveTo>
                      <a:pt x="13" y="6"/>
                    </a:moveTo>
                    <a:cubicBezTo>
                      <a:pt x="12" y="6"/>
                      <a:pt x="12" y="6"/>
                      <a:pt x="12" y="6"/>
                    </a:cubicBezTo>
                    <a:cubicBezTo>
                      <a:pt x="12" y="5"/>
                      <a:pt x="12" y="5"/>
                      <a:pt x="13" y="5"/>
                    </a:cubicBezTo>
                    <a:cubicBezTo>
                      <a:pt x="14" y="5"/>
                      <a:pt x="14" y="5"/>
                      <a:pt x="14" y="6"/>
                    </a:cubicBezTo>
                    <a:cubicBezTo>
                      <a:pt x="14" y="6"/>
                      <a:pt x="14" y="6"/>
                      <a:pt x="13" y="6"/>
                    </a:cubicBezTo>
                    <a:moveTo>
                      <a:pt x="18" y="6"/>
                    </a:moveTo>
                    <a:cubicBezTo>
                      <a:pt x="17" y="6"/>
                      <a:pt x="16" y="6"/>
                      <a:pt x="16" y="5"/>
                    </a:cubicBezTo>
                    <a:cubicBezTo>
                      <a:pt x="16" y="5"/>
                      <a:pt x="17" y="4"/>
                      <a:pt x="18" y="4"/>
                    </a:cubicBezTo>
                    <a:cubicBezTo>
                      <a:pt x="19" y="4"/>
                      <a:pt x="20" y="5"/>
                      <a:pt x="20" y="5"/>
                    </a:cubicBezTo>
                    <a:cubicBezTo>
                      <a:pt x="20" y="6"/>
                      <a:pt x="19" y="6"/>
                      <a:pt x="18" y="6"/>
                    </a:cubicBezTo>
                  </a:path>
                </a:pathLst>
              </a:custGeom>
              <a:solidFill>
                <a:srgbClr val="567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4" name="Freeform 112"/>
              <p:cNvSpPr>
                <a:spLocks/>
              </p:cNvSpPr>
              <p:nvPr/>
            </p:nvSpPr>
            <p:spPr bwMode="auto">
              <a:xfrm>
                <a:off x="4683125" y="1150938"/>
                <a:ext cx="63500" cy="47625"/>
              </a:xfrm>
              <a:custGeom>
                <a:avLst/>
                <a:gdLst>
                  <a:gd name="T0" fmla="*/ 11 w 20"/>
                  <a:gd name="T1" fmla="*/ 0 h 15"/>
                  <a:gd name="T2" fmla="*/ 0 w 20"/>
                  <a:gd name="T3" fmla="*/ 7 h 15"/>
                  <a:gd name="T4" fmla="*/ 4 w 20"/>
                  <a:gd name="T5" fmla="*/ 11 h 15"/>
                  <a:gd name="T6" fmla="*/ 7 w 20"/>
                  <a:gd name="T7" fmla="*/ 14 h 15"/>
                  <a:gd name="T8" fmla="*/ 9 w 20"/>
                  <a:gd name="T9" fmla="*/ 12 h 15"/>
                  <a:gd name="T10" fmla="*/ 12 w 20"/>
                  <a:gd name="T11" fmla="*/ 13 h 15"/>
                  <a:gd name="T12" fmla="*/ 16 w 20"/>
                  <a:gd name="T13" fmla="*/ 15 h 15"/>
                  <a:gd name="T14" fmla="*/ 16 w 20"/>
                  <a:gd name="T15" fmla="*/ 15 h 15"/>
                  <a:gd name="T16" fmla="*/ 20 w 20"/>
                  <a:gd name="T17" fmla="*/ 13 h 15"/>
                  <a:gd name="T18" fmla="*/ 14 w 20"/>
                  <a:gd name="T19" fmla="*/ 6 h 15"/>
                  <a:gd name="T20" fmla="*/ 11 w 20"/>
                  <a:gd name="T21" fmla="*/ 1 h 15"/>
                  <a:gd name="T22" fmla="*/ 11 w 20"/>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5">
                    <a:moveTo>
                      <a:pt x="11" y="0"/>
                    </a:moveTo>
                    <a:cubicBezTo>
                      <a:pt x="8" y="1"/>
                      <a:pt x="4" y="4"/>
                      <a:pt x="0" y="7"/>
                    </a:cubicBezTo>
                    <a:cubicBezTo>
                      <a:pt x="1" y="8"/>
                      <a:pt x="3" y="10"/>
                      <a:pt x="4" y="11"/>
                    </a:cubicBezTo>
                    <a:cubicBezTo>
                      <a:pt x="5" y="12"/>
                      <a:pt x="6" y="13"/>
                      <a:pt x="7" y="14"/>
                    </a:cubicBezTo>
                    <a:cubicBezTo>
                      <a:pt x="8" y="12"/>
                      <a:pt x="8" y="12"/>
                      <a:pt x="9" y="12"/>
                    </a:cubicBezTo>
                    <a:cubicBezTo>
                      <a:pt x="11" y="12"/>
                      <a:pt x="12" y="13"/>
                      <a:pt x="12" y="13"/>
                    </a:cubicBezTo>
                    <a:cubicBezTo>
                      <a:pt x="14" y="13"/>
                      <a:pt x="16" y="13"/>
                      <a:pt x="16" y="15"/>
                    </a:cubicBezTo>
                    <a:cubicBezTo>
                      <a:pt x="16" y="15"/>
                      <a:pt x="16" y="15"/>
                      <a:pt x="16" y="15"/>
                    </a:cubicBezTo>
                    <a:cubicBezTo>
                      <a:pt x="18" y="15"/>
                      <a:pt x="19" y="14"/>
                      <a:pt x="20" y="13"/>
                    </a:cubicBezTo>
                    <a:cubicBezTo>
                      <a:pt x="18" y="11"/>
                      <a:pt x="16" y="8"/>
                      <a:pt x="14" y="6"/>
                    </a:cubicBezTo>
                    <a:cubicBezTo>
                      <a:pt x="12" y="4"/>
                      <a:pt x="11" y="2"/>
                      <a:pt x="11" y="1"/>
                    </a:cubicBezTo>
                    <a:cubicBezTo>
                      <a:pt x="11" y="1"/>
                      <a:pt x="11" y="0"/>
                      <a:pt x="11" y="0"/>
                    </a:cubicBezTo>
                  </a:path>
                </a:pathLst>
              </a:custGeom>
              <a:solidFill>
                <a:srgbClr val="DF93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5" name="Freeform 113"/>
              <p:cNvSpPr>
                <a:spLocks noEditPoints="1"/>
              </p:cNvSpPr>
              <p:nvPr/>
            </p:nvSpPr>
            <p:spPr bwMode="auto">
              <a:xfrm>
                <a:off x="4718050" y="1154113"/>
                <a:ext cx="250825" cy="180975"/>
              </a:xfrm>
              <a:custGeom>
                <a:avLst/>
                <a:gdLst>
                  <a:gd name="T0" fmla="*/ 47 w 79"/>
                  <a:gd name="T1" fmla="*/ 46 h 57"/>
                  <a:gd name="T2" fmla="*/ 48 w 79"/>
                  <a:gd name="T3" fmla="*/ 48 h 57"/>
                  <a:gd name="T4" fmla="*/ 51 w 79"/>
                  <a:gd name="T5" fmla="*/ 49 h 57"/>
                  <a:gd name="T6" fmla="*/ 52 w 79"/>
                  <a:gd name="T7" fmla="*/ 49 h 57"/>
                  <a:gd name="T8" fmla="*/ 54 w 79"/>
                  <a:gd name="T9" fmla="*/ 49 h 57"/>
                  <a:gd name="T10" fmla="*/ 54 w 79"/>
                  <a:gd name="T11" fmla="*/ 49 h 57"/>
                  <a:gd name="T12" fmla="*/ 47 w 79"/>
                  <a:gd name="T13" fmla="*/ 46 h 57"/>
                  <a:gd name="T14" fmla="*/ 19 w 79"/>
                  <a:gd name="T15" fmla="*/ 40 h 57"/>
                  <a:gd name="T16" fmla="*/ 40 w 79"/>
                  <a:gd name="T17" fmla="*/ 52 h 57"/>
                  <a:gd name="T18" fmla="*/ 60 w 79"/>
                  <a:gd name="T19" fmla="*/ 57 h 57"/>
                  <a:gd name="T20" fmla="*/ 79 w 79"/>
                  <a:gd name="T21" fmla="*/ 53 h 57"/>
                  <a:gd name="T22" fmla="*/ 76 w 79"/>
                  <a:gd name="T23" fmla="*/ 54 h 57"/>
                  <a:gd name="T24" fmla="*/ 55 w 79"/>
                  <a:gd name="T25" fmla="*/ 50 h 57"/>
                  <a:gd name="T26" fmla="*/ 46 w 79"/>
                  <a:gd name="T27" fmla="*/ 53 h 57"/>
                  <a:gd name="T28" fmla="*/ 42 w 79"/>
                  <a:gd name="T29" fmla="*/ 53 h 57"/>
                  <a:gd name="T30" fmla="*/ 34 w 79"/>
                  <a:gd name="T31" fmla="*/ 49 h 57"/>
                  <a:gd name="T32" fmla="*/ 19 w 79"/>
                  <a:gd name="T33" fmla="*/ 40 h 57"/>
                  <a:gd name="T34" fmla="*/ 9 w 79"/>
                  <a:gd name="T35" fmla="*/ 12 h 57"/>
                  <a:gd name="T36" fmla="*/ 5 w 79"/>
                  <a:gd name="T37" fmla="*/ 14 h 57"/>
                  <a:gd name="T38" fmla="*/ 4 w 79"/>
                  <a:gd name="T39" fmla="*/ 18 h 57"/>
                  <a:gd name="T40" fmla="*/ 1 w 79"/>
                  <a:gd name="T41" fmla="*/ 20 h 57"/>
                  <a:gd name="T42" fmla="*/ 13 w 79"/>
                  <a:gd name="T43" fmla="*/ 34 h 57"/>
                  <a:gd name="T44" fmla="*/ 16 w 79"/>
                  <a:gd name="T45" fmla="*/ 34 h 57"/>
                  <a:gd name="T46" fmla="*/ 22 w 79"/>
                  <a:gd name="T47" fmla="*/ 35 h 57"/>
                  <a:gd name="T48" fmla="*/ 26 w 79"/>
                  <a:gd name="T49" fmla="*/ 33 h 57"/>
                  <a:gd name="T50" fmla="*/ 26 w 79"/>
                  <a:gd name="T51" fmla="*/ 33 h 57"/>
                  <a:gd name="T52" fmla="*/ 28 w 79"/>
                  <a:gd name="T53" fmla="*/ 34 h 57"/>
                  <a:gd name="T54" fmla="*/ 20 w 79"/>
                  <a:gd name="T55" fmla="*/ 26 h 57"/>
                  <a:gd name="T56" fmla="*/ 9 w 79"/>
                  <a:gd name="T57" fmla="*/ 12 h 57"/>
                  <a:gd name="T58" fmla="*/ 0 w 79"/>
                  <a:gd name="T59" fmla="*/ 0 h 57"/>
                  <a:gd name="T60" fmla="*/ 3 w 79"/>
                  <a:gd name="T61" fmla="*/ 5 h 57"/>
                  <a:gd name="T62" fmla="*/ 0 w 79"/>
                  <a:gd name="T6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57">
                    <a:moveTo>
                      <a:pt x="47" y="46"/>
                    </a:moveTo>
                    <a:cubicBezTo>
                      <a:pt x="47" y="47"/>
                      <a:pt x="47" y="47"/>
                      <a:pt x="48" y="48"/>
                    </a:cubicBezTo>
                    <a:cubicBezTo>
                      <a:pt x="48" y="49"/>
                      <a:pt x="50" y="49"/>
                      <a:pt x="51" y="49"/>
                    </a:cubicBezTo>
                    <a:cubicBezTo>
                      <a:pt x="52" y="49"/>
                      <a:pt x="52" y="49"/>
                      <a:pt x="52" y="49"/>
                    </a:cubicBezTo>
                    <a:cubicBezTo>
                      <a:pt x="53" y="49"/>
                      <a:pt x="53" y="49"/>
                      <a:pt x="54" y="49"/>
                    </a:cubicBezTo>
                    <a:cubicBezTo>
                      <a:pt x="54" y="49"/>
                      <a:pt x="54" y="49"/>
                      <a:pt x="54" y="49"/>
                    </a:cubicBezTo>
                    <a:cubicBezTo>
                      <a:pt x="52" y="48"/>
                      <a:pt x="50" y="47"/>
                      <a:pt x="47" y="46"/>
                    </a:cubicBezTo>
                    <a:moveTo>
                      <a:pt x="19" y="40"/>
                    </a:moveTo>
                    <a:cubicBezTo>
                      <a:pt x="23" y="43"/>
                      <a:pt x="29" y="46"/>
                      <a:pt x="40" y="52"/>
                    </a:cubicBezTo>
                    <a:cubicBezTo>
                      <a:pt x="47" y="56"/>
                      <a:pt x="54" y="57"/>
                      <a:pt x="60" y="57"/>
                    </a:cubicBezTo>
                    <a:cubicBezTo>
                      <a:pt x="71" y="57"/>
                      <a:pt x="79" y="53"/>
                      <a:pt x="79" y="53"/>
                    </a:cubicBezTo>
                    <a:cubicBezTo>
                      <a:pt x="79" y="53"/>
                      <a:pt x="78" y="54"/>
                      <a:pt x="76" y="54"/>
                    </a:cubicBezTo>
                    <a:cubicBezTo>
                      <a:pt x="72" y="54"/>
                      <a:pt x="65" y="53"/>
                      <a:pt x="55" y="50"/>
                    </a:cubicBezTo>
                    <a:cubicBezTo>
                      <a:pt x="54" y="52"/>
                      <a:pt x="50" y="53"/>
                      <a:pt x="46" y="53"/>
                    </a:cubicBezTo>
                    <a:cubicBezTo>
                      <a:pt x="44" y="53"/>
                      <a:pt x="43" y="53"/>
                      <a:pt x="42" y="53"/>
                    </a:cubicBezTo>
                    <a:cubicBezTo>
                      <a:pt x="40" y="52"/>
                      <a:pt x="37" y="50"/>
                      <a:pt x="34" y="49"/>
                    </a:cubicBezTo>
                    <a:cubicBezTo>
                      <a:pt x="29" y="45"/>
                      <a:pt x="25" y="40"/>
                      <a:pt x="19" y="40"/>
                    </a:cubicBezTo>
                    <a:moveTo>
                      <a:pt x="9" y="12"/>
                    </a:moveTo>
                    <a:cubicBezTo>
                      <a:pt x="8" y="13"/>
                      <a:pt x="7" y="14"/>
                      <a:pt x="5" y="14"/>
                    </a:cubicBezTo>
                    <a:cubicBezTo>
                      <a:pt x="5" y="15"/>
                      <a:pt x="5" y="16"/>
                      <a:pt x="4" y="18"/>
                    </a:cubicBezTo>
                    <a:cubicBezTo>
                      <a:pt x="3" y="18"/>
                      <a:pt x="2" y="19"/>
                      <a:pt x="1" y="20"/>
                    </a:cubicBezTo>
                    <a:cubicBezTo>
                      <a:pt x="7" y="27"/>
                      <a:pt x="10" y="31"/>
                      <a:pt x="13" y="34"/>
                    </a:cubicBezTo>
                    <a:cubicBezTo>
                      <a:pt x="14" y="34"/>
                      <a:pt x="15" y="34"/>
                      <a:pt x="16" y="34"/>
                    </a:cubicBezTo>
                    <a:cubicBezTo>
                      <a:pt x="17" y="34"/>
                      <a:pt x="19" y="35"/>
                      <a:pt x="22" y="35"/>
                    </a:cubicBezTo>
                    <a:cubicBezTo>
                      <a:pt x="24" y="35"/>
                      <a:pt x="25" y="34"/>
                      <a:pt x="26" y="33"/>
                    </a:cubicBezTo>
                    <a:cubicBezTo>
                      <a:pt x="26" y="33"/>
                      <a:pt x="26" y="33"/>
                      <a:pt x="26" y="33"/>
                    </a:cubicBezTo>
                    <a:cubicBezTo>
                      <a:pt x="26" y="33"/>
                      <a:pt x="27" y="33"/>
                      <a:pt x="28" y="34"/>
                    </a:cubicBezTo>
                    <a:cubicBezTo>
                      <a:pt x="25" y="31"/>
                      <a:pt x="23" y="29"/>
                      <a:pt x="20" y="26"/>
                    </a:cubicBezTo>
                    <a:cubicBezTo>
                      <a:pt x="16" y="21"/>
                      <a:pt x="12" y="16"/>
                      <a:pt x="9" y="12"/>
                    </a:cubicBezTo>
                    <a:moveTo>
                      <a:pt x="0" y="0"/>
                    </a:moveTo>
                    <a:cubicBezTo>
                      <a:pt x="0" y="1"/>
                      <a:pt x="1" y="3"/>
                      <a:pt x="3" y="5"/>
                    </a:cubicBezTo>
                    <a:cubicBezTo>
                      <a:pt x="2" y="3"/>
                      <a:pt x="1" y="2"/>
                      <a:pt x="0" y="0"/>
                    </a:cubicBezTo>
                  </a:path>
                </a:pathLst>
              </a:custGeom>
              <a:solidFill>
                <a:srgbClr val="F5E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6" name="Freeform 114"/>
              <p:cNvSpPr>
                <a:spLocks/>
              </p:cNvSpPr>
              <p:nvPr/>
            </p:nvSpPr>
            <p:spPr bwMode="auto">
              <a:xfrm>
                <a:off x="4759325" y="1258888"/>
                <a:ext cx="133350" cy="63500"/>
              </a:xfrm>
              <a:custGeom>
                <a:avLst/>
                <a:gdLst>
                  <a:gd name="T0" fmla="*/ 13 w 42"/>
                  <a:gd name="T1" fmla="*/ 0 h 20"/>
                  <a:gd name="T2" fmla="*/ 13 w 42"/>
                  <a:gd name="T3" fmla="*/ 0 h 20"/>
                  <a:gd name="T4" fmla="*/ 9 w 42"/>
                  <a:gd name="T5" fmla="*/ 2 h 20"/>
                  <a:gd name="T6" fmla="*/ 3 w 42"/>
                  <a:gd name="T7" fmla="*/ 1 h 20"/>
                  <a:gd name="T8" fmla="*/ 0 w 42"/>
                  <a:gd name="T9" fmla="*/ 1 h 20"/>
                  <a:gd name="T10" fmla="*/ 6 w 42"/>
                  <a:gd name="T11" fmla="*/ 7 h 20"/>
                  <a:gd name="T12" fmla="*/ 21 w 42"/>
                  <a:gd name="T13" fmla="*/ 16 h 20"/>
                  <a:gd name="T14" fmla="*/ 29 w 42"/>
                  <a:gd name="T15" fmla="*/ 20 h 20"/>
                  <a:gd name="T16" fmla="*/ 33 w 42"/>
                  <a:gd name="T17" fmla="*/ 20 h 20"/>
                  <a:gd name="T18" fmla="*/ 42 w 42"/>
                  <a:gd name="T19" fmla="*/ 17 h 20"/>
                  <a:gd name="T20" fmla="*/ 41 w 42"/>
                  <a:gd name="T21" fmla="*/ 16 h 20"/>
                  <a:gd name="T22" fmla="*/ 41 w 42"/>
                  <a:gd name="T23" fmla="*/ 16 h 20"/>
                  <a:gd name="T24" fmla="*/ 39 w 42"/>
                  <a:gd name="T25" fmla="*/ 16 h 20"/>
                  <a:gd name="T26" fmla="*/ 38 w 42"/>
                  <a:gd name="T27" fmla="*/ 16 h 20"/>
                  <a:gd name="T28" fmla="*/ 35 w 42"/>
                  <a:gd name="T29" fmla="*/ 15 h 20"/>
                  <a:gd name="T30" fmla="*/ 34 w 42"/>
                  <a:gd name="T31" fmla="*/ 13 h 20"/>
                  <a:gd name="T32" fmla="*/ 27 w 42"/>
                  <a:gd name="T33" fmla="*/ 9 h 20"/>
                  <a:gd name="T34" fmla="*/ 22 w 42"/>
                  <a:gd name="T35" fmla="*/ 6 h 20"/>
                  <a:gd name="T36" fmla="*/ 22 w 42"/>
                  <a:gd name="T37" fmla="*/ 6 h 20"/>
                  <a:gd name="T38" fmla="*/ 15 w 42"/>
                  <a:gd name="T39" fmla="*/ 1 h 20"/>
                  <a:gd name="T40" fmla="*/ 13 w 42"/>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20">
                    <a:moveTo>
                      <a:pt x="13" y="0"/>
                    </a:moveTo>
                    <a:cubicBezTo>
                      <a:pt x="13" y="0"/>
                      <a:pt x="13" y="0"/>
                      <a:pt x="13" y="0"/>
                    </a:cubicBezTo>
                    <a:cubicBezTo>
                      <a:pt x="12" y="1"/>
                      <a:pt x="11" y="2"/>
                      <a:pt x="9" y="2"/>
                    </a:cubicBezTo>
                    <a:cubicBezTo>
                      <a:pt x="6" y="2"/>
                      <a:pt x="4" y="1"/>
                      <a:pt x="3" y="1"/>
                    </a:cubicBezTo>
                    <a:cubicBezTo>
                      <a:pt x="2" y="1"/>
                      <a:pt x="1" y="1"/>
                      <a:pt x="0" y="1"/>
                    </a:cubicBezTo>
                    <a:cubicBezTo>
                      <a:pt x="1" y="3"/>
                      <a:pt x="3" y="5"/>
                      <a:pt x="6" y="7"/>
                    </a:cubicBezTo>
                    <a:cubicBezTo>
                      <a:pt x="12" y="7"/>
                      <a:pt x="16" y="12"/>
                      <a:pt x="21" y="16"/>
                    </a:cubicBezTo>
                    <a:cubicBezTo>
                      <a:pt x="24" y="17"/>
                      <a:pt x="27" y="19"/>
                      <a:pt x="29" y="20"/>
                    </a:cubicBezTo>
                    <a:cubicBezTo>
                      <a:pt x="30" y="20"/>
                      <a:pt x="31" y="20"/>
                      <a:pt x="33" y="20"/>
                    </a:cubicBezTo>
                    <a:cubicBezTo>
                      <a:pt x="37" y="20"/>
                      <a:pt x="41" y="19"/>
                      <a:pt x="42" y="17"/>
                    </a:cubicBezTo>
                    <a:cubicBezTo>
                      <a:pt x="42" y="17"/>
                      <a:pt x="41" y="16"/>
                      <a:pt x="41" y="16"/>
                    </a:cubicBezTo>
                    <a:cubicBezTo>
                      <a:pt x="41" y="16"/>
                      <a:pt x="41" y="16"/>
                      <a:pt x="41" y="16"/>
                    </a:cubicBezTo>
                    <a:cubicBezTo>
                      <a:pt x="40" y="16"/>
                      <a:pt x="40" y="16"/>
                      <a:pt x="39" y="16"/>
                    </a:cubicBezTo>
                    <a:cubicBezTo>
                      <a:pt x="39" y="16"/>
                      <a:pt x="39" y="16"/>
                      <a:pt x="38" y="16"/>
                    </a:cubicBezTo>
                    <a:cubicBezTo>
                      <a:pt x="37" y="16"/>
                      <a:pt x="35" y="16"/>
                      <a:pt x="35" y="15"/>
                    </a:cubicBezTo>
                    <a:cubicBezTo>
                      <a:pt x="34" y="14"/>
                      <a:pt x="34" y="14"/>
                      <a:pt x="34" y="13"/>
                    </a:cubicBezTo>
                    <a:cubicBezTo>
                      <a:pt x="32" y="12"/>
                      <a:pt x="30" y="11"/>
                      <a:pt x="27" y="9"/>
                    </a:cubicBezTo>
                    <a:cubicBezTo>
                      <a:pt x="24" y="9"/>
                      <a:pt x="22" y="8"/>
                      <a:pt x="22" y="6"/>
                    </a:cubicBezTo>
                    <a:cubicBezTo>
                      <a:pt x="22" y="6"/>
                      <a:pt x="22" y="6"/>
                      <a:pt x="22" y="6"/>
                    </a:cubicBezTo>
                    <a:cubicBezTo>
                      <a:pt x="20" y="4"/>
                      <a:pt x="17" y="3"/>
                      <a:pt x="15" y="1"/>
                    </a:cubicBezTo>
                    <a:cubicBezTo>
                      <a:pt x="14" y="0"/>
                      <a:pt x="13" y="0"/>
                      <a:pt x="13" y="0"/>
                    </a:cubicBezTo>
                  </a:path>
                </a:pathLst>
              </a:custGeom>
              <a:solidFill>
                <a:srgbClr val="DF93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7" name="Freeform 115"/>
              <p:cNvSpPr>
                <a:spLocks/>
              </p:cNvSpPr>
              <p:nvPr/>
            </p:nvSpPr>
            <p:spPr bwMode="auto">
              <a:xfrm>
                <a:off x="4708525" y="1198563"/>
                <a:ext cx="3175" cy="3175"/>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1" y="1"/>
                    </a:cubicBezTo>
                    <a:cubicBezTo>
                      <a:pt x="1" y="1"/>
                      <a:pt x="1" y="1"/>
                      <a:pt x="1" y="1"/>
                    </a:cubicBezTo>
                    <a:cubicBezTo>
                      <a:pt x="1" y="0"/>
                      <a:pt x="1" y="0"/>
                      <a:pt x="0" y="0"/>
                    </a:cubicBezTo>
                  </a:path>
                </a:pathLst>
              </a:custGeom>
              <a:solidFill>
                <a:srgbClr val="DF93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8" name="Oval 116"/>
              <p:cNvSpPr>
                <a:spLocks noChangeArrowheads="1"/>
              </p:cNvSpPr>
              <p:nvPr/>
            </p:nvSpPr>
            <p:spPr bwMode="auto">
              <a:xfrm>
                <a:off x="4718050" y="1204913"/>
                <a:ext cx="6350" cy="6350"/>
              </a:xfrm>
              <a:prstGeom prst="ellipse">
                <a:avLst/>
              </a:prstGeom>
              <a:solidFill>
                <a:srgbClr val="F5E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9" name="Freeform 117"/>
              <p:cNvSpPr>
                <a:spLocks noEditPoints="1"/>
              </p:cNvSpPr>
              <p:nvPr/>
            </p:nvSpPr>
            <p:spPr bwMode="auto">
              <a:xfrm>
                <a:off x="4708525" y="1198563"/>
                <a:ext cx="25400" cy="19050"/>
              </a:xfrm>
              <a:custGeom>
                <a:avLst/>
                <a:gdLst>
                  <a:gd name="T0" fmla="*/ 2 w 8"/>
                  <a:gd name="T1" fmla="*/ 2 h 6"/>
                  <a:gd name="T2" fmla="*/ 2 w 8"/>
                  <a:gd name="T3" fmla="*/ 3 h 6"/>
                  <a:gd name="T4" fmla="*/ 2 w 8"/>
                  <a:gd name="T5" fmla="*/ 3 h 6"/>
                  <a:gd name="T6" fmla="*/ 2 w 8"/>
                  <a:gd name="T7" fmla="*/ 3 h 6"/>
                  <a:gd name="T8" fmla="*/ 2 w 8"/>
                  <a:gd name="T9" fmla="*/ 2 h 6"/>
                  <a:gd name="T10" fmla="*/ 4 w 8"/>
                  <a:gd name="T11" fmla="*/ 1 h 6"/>
                  <a:gd name="T12" fmla="*/ 3 w 8"/>
                  <a:gd name="T13" fmla="*/ 2 h 6"/>
                  <a:gd name="T14" fmla="*/ 3 w 8"/>
                  <a:gd name="T15" fmla="*/ 3 h 6"/>
                  <a:gd name="T16" fmla="*/ 4 w 8"/>
                  <a:gd name="T17" fmla="*/ 2 h 6"/>
                  <a:gd name="T18" fmla="*/ 5 w 8"/>
                  <a:gd name="T19" fmla="*/ 3 h 6"/>
                  <a:gd name="T20" fmla="*/ 5 w 8"/>
                  <a:gd name="T21" fmla="*/ 2 h 6"/>
                  <a:gd name="T22" fmla="*/ 4 w 8"/>
                  <a:gd name="T23" fmla="*/ 1 h 6"/>
                  <a:gd name="T24" fmla="*/ 8 w 8"/>
                  <a:gd name="T25" fmla="*/ 0 h 6"/>
                  <a:gd name="T26" fmla="*/ 7 w 8"/>
                  <a:gd name="T27" fmla="*/ 3 h 6"/>
                  <a:gd name="T28" fmla="*/ 4 w 8"/>
                  <a:gd name="T29" fmla="*/ 5 h 6"/>
                  <a:gd name="T30" fmla="*/ 4 w 8"/>
                  <a:gd name="T31" fmla="*/ 6 h 6"/>
                  <a:gd name="T32" fmla="*/ 7 w 8"/>
                  <a:gd name="T33" fmla="*/ 4 h 6"/>
                  <a:gd name="T34" fmla="*/ 8 w 8"/>
                  <a:gd name="T35" fmla="*/ 0 h 6"/>
                  <a:gd name="T36" fmla="*/ 8 w 8"/>
                  <a:gd name="T37" fmla="*/ 0 h 6"/>
                  <a:gd name="T38" fmla="*/ 0 w 8"/>
                  <a:gd name="T39" fmla="*/ 0 h 6"/>
                  <a:gd name="T40" fmla="*/ 0 w 8"/>
                  <a:gd name="T41" fmla="*/ 0 h 6"/>
                  <a:gd name="T42" fmla="*/ 0 w 8"/>
                  <a:gd name="T43" fmla="*/ 0 h 6"/>
                  <a:gd name="T44" fmla="*/ 0 w 8"/>
                  <a:gd name="T45" fmla="*/ 0 h 6"/>
                  <a:gd name="T46" fmla="*/ 1 w 8"/>
                  <a:gd name="T47" fmla="*/ 1 h 6"/>
                  <a:gd name="T48" fmla="*/ 1 w 8"/>
                  <a:gd name="T49" fmla="*/ 1 h 6"/>
                  <a:gd name="T50" fmla="*/ 0 w 8"/>
                  <a:gd name="T5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6">
                    <a:moveTo>
                      <a:pt x="2" y="2"/>
                    </a:moveTo>
                    <a:cubicBezTo>
                      <a:pt x="2" y="3"/>
                      <a:pt x="2" y="3"/>
                      <a:pt x="2" y="3"/>
                    </a:cubicBezTo>
                    <a:cubicBezTo>
                      <a:pt x="2" y="3"/>
                      <a:pt x="2" y="3"/>
                      <a:pt x="2" y="3"/>
                    </a:cubicBezTo>
                    <a:cubicBezTo>
                      <a:pt x="2" y="3"/>
                      <a:pt x="2" y="3"/>
                      <a:pt x="2" y="3"/>
                    </a:cubicBezTo>
                    <a:cubicBezTo>
                      <a:pt x="2" y="2"/>
                      <a:pt x="2" y="2"/>
                      <a:pt x="2" y="2"/>
                    </a:cubicBezTo>
                    <a:moveTo>
                      <a:pt x="4" y="1"/>
                    </a:moveTo>
                    <a:cubicBezTo>
                      <a:pt x="4" y="1"/>
                      <a:pt x="3" y="2"/>
                      <a:pt x="3" y="2"/>
                    </a:cubicBezTo>
                    <a:cubicBezTo>
                      <a:pt x="3" y="3"/>
                      <a:pt x="3" y="3"/>
                      <a:pt x="3" y="3"/>
                    </a:cubicBezTo>
                    <a:cubicBezTo>
                      <a:pt x="3" y="2"/>
                      <a:pt x="4" y="2"/>
                      <a:pt x="4" y="2"/>
                    </a:cubicBezTo>
                    <a:cubicBezTo>
                      <a:pt x="5" y="2"/>
                      <a:pt x="5" y="2"/>
                      <a:pt x="5" y="3"/>
                    </a:cubicBezTo>
                    <a:cubicBezTo>
                      <a:pt x="5" y="2"/>
                      <a:pt x="5" y="2"/>
                      <a:pt x="5" y="2"/>
                    </a:cubicBezTo>
                    <a:cubicBezTo>
                      <a:pt x="5" y="2"/>
                      <a:pt x="5" y="1"/>
                      <a:pt x="4" y="1"/>
                    </a:cubicBezTo>
                    <a:moveTo>
                      <a:pt x="8" y="0"/>
                    </a:moveTo>
                    <a:cubicBezTo>
                      <a:pt x="8" y="1"/>
                      <a:pt x="7" y="2"/>
                      <a:pt x="7" y="3"/>
                    </a:cubicBezTo>
                    <a:cubicBezTo>
                      <a:pt x="6" y="4"/>
                      <a:pt x="5" y="5"/>
                      <a:pt x="4" y="5"/>
                    </a:cubicBezTo>
                    <a:cubicBezTo>
                      <a:pt x="4" y="5"/>
                      <a:pt x="4" y="5"/>
                      <a:pt x="4" y="6"/>
                    </a:cubicBezTo>
                    <a:cubicBezTo>
                      <a:pt x="5" y="5"/>
                      <a:pt x="6" y="4"/>
                      <a:pt x="7" y="4"/>
                    </a:cubicBezTo>
                    <a:cubicBezTo>
                      <a:pt x="8" y="2"/>
                      <a:pt x="8" y="1"/>
                      <a:pt x="8" y="0"/>
                    </a:cubicBezTo>
                    <a:cubicBezTo>
                      <a:pt x="8" y="0"/>
                      <a:pt x="8" y="0"/>
                      <a:pt x="8" y="0"/>
                    </a:cubicBezTo>
                    <a:moveTo>
                      <a:pt x="0" y="0"/>
                    </a:moveTo>
                    <a:cubicBezTo>
                      <a:pt x="0" y="0"/>
                      <a:pt x="0" y="0"/>
                      <a:pt x="0" y="0"/>
                    </a:cubicBezTo>
                    <a:cubicBezTo>
                      <a:pt x="0" y="0"/>
                      <a:pt x="0" y="0"/>
                      <a:pt x="0" y="0"/>
                    </a:cubicBezTo>
                    <a:cubicBezTo>
                      <a:pt x="0" y="0"/>
                      <a:pt x="0" y="0"/>
                      <a:pt x="0" y="0"/>
                    </a:cubicBezTo>
                    <a:cubicBezTo>
                      <a:pt x="1" y="0"/>
                      <a:pt x="1" y="0"/>
                      <a:pt x="1" y="1"/>
                    </a:cubicBezTo>
                    <a:cubicBezTo>
                      <a:pt x="1" y="1"/>
                      <a:pt x="1" y="1"/>
                      <a:pt x="1" y="1"/>
                    </a:cubicBezTo>
                    <a:cubicBezTo>
                      <a:pt x="1" y="0"/>
                      <a:pt x="1" y="0"/>
                      <a:pt x="0" y="0"/>
                    </a:cubicBezTo>
                  </a:path>
                </a:pathLst>
              </a:custGeom>
              <a:solidFill>
                <a:srgbClr val="A4B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10" name="Freeform 118"/>
              <p:cNvSpPr>
                <a:spLocks noEditPoints="1"/>
              </p:cNvSpPr>
              <p:nvPr/>
            </p:nvSpPr>
            <p:spPr bwMode="auto">
              <a:xfrm>
                <a:off x="4705350" y="1189038"/>
                <a:ext cx="28575" cy="25400"/>
              </a:xfrm>
              <a:custGeom>
                <a:avLst/>
                <a:gdLst>
                  <a:gd name="T0" fmla="*/ 4 w 9"/>
                  <a:gd name="T1" fmla="*/ 6 h 8"/>
                  <a:gd name="T2" fmla="*/ 4 w 9"/>
                  <a:gd name="T3" fmla="*/ 5 h 8"/>
                  <a:gd name="T4" fmla="*/ 5 w 9"/>
                  <a:gd name="T5" fmla="*/ 4 h 8"/>
                  <a:gd name="T6" fmla="*/ 6 w 9"/>
                  <a:gd name="T7" fmla="*/ 5 h 8"/>
                  <a:gd name="T8" fmla="*/ 6 w 9"/>
                  <a:gd name="T9" fmla="*/ 6 h 8"/>
                  <a:gd name="T10" fmla="*/ 5 w 9"/>
                  <a:gd name="T11" fmla="*/ 7 h 8"/>
                  <a:gd name="T12" fmla="*/ 4 w 9"/>
                  <a:gd name="T13" fmla="*/ 6 h 8"/>
                  <a:gd name="T14" fmla="*/ 2 w 9"/>
                  <a:gd name="T15" fmla="*/ 0 h 8"/>
                  <a:gd name="T16" fmla="*/ 0 w 9"/>
                  <a:gd name="T17" fmla="*/ 2 h 8"/>
                  <a:gd name="T18" fmla="*/ 1 w 9"/>
                  <a:gd name="T19" fmla="*/ 3 h 8"/>
                  <a:gd name="T20" fmla="*/ 1 w 9"/>
                  <a:gd name="T21" fmla="*/ 3 h 8"/>
                  <a:gd name="T22" fmla="*/ 2 w 9"/>
                  <a:gd name="T23" fmla="*/ 4 h 8"/>
                  <a:gd name="T24" fmla="*/ 2 w 9"/>
                  <a:gd name="T25" fmla="*/ 4 h 8"/>
                  <a:gd name="T26" fmla="*/ 2 w 9"/>
                  <a:gd name="T27" fmla="*/ 4 h 8"/>
                  <a:gd name="T28" fmla="*/ 3 w 9"/>
                  <a:gd name="T29" fmla="*/ 6 h 8"/>
                  <a:gd name="T30" fmla="*/ 3 w 9"/>
                  <a:gd name="T31" fmla="*/ 5 h 8"/>
                  <a:gd name="T32" fmla="*/ 3 w 9"/>
                  <a:gd name="T33" fmla="*/ 6 h 8"/>
                  <a:gd name="T34" fmla="*/ 3 w 9"/>
                  <a:gd name="T35" fmla="*/ 6 h 8"/>
                  <a:gd name="T36" fmla="*/ 5 w 9"/>
                  <a:gd name="T37" fmla="*/ 8 h 8"/>
                  <a:gd name="T38" fmla="*/ 8 w 9"/>
                  <a:gd name="T39" fmla="*/ 6 h 8"/>
                  <a:gd name="T40" fmla="*/ 9 w 9"/>
                  <a:gd name="T41" fmla="*/ 3 h 8"/>
                  <a:gd name="T42" fmla="*/ 5 w 9"/>
                  <a:gd name="T43" fmla="*/ 1 h 8"/>
                  <a:gd name="T44" fmla="*/ 2 w 9"/>
                  <a:gd name="T4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8">
                    <a:moveTo>
                      <a:pt x="4" y="6"/>
                    </a:moveTo>
                    <a:cubicBezTo>
                      <a:pt x="4" y="6"/>
                      <a:pt x="4" y="6"/>
                      <a:pt x="4" y="5"/>
                    </a:cubicBezTo>
                    <a:cubicBezTo>
                      <a:pt x="4" y="5"/>
                      <a:pt x="5" y="4"/>
                      <a:pt x="5" y="4"/>
                    </a:cubicBezTo>
                    <a:cubicBezTo>
                      <a:pt x="6" y="4"/>
                      <a:pt x="6" y="5"/>
                      <a:pt x="6" y="5"/>
                    </a:cubicBezTo>
                    <a:cubicBezTo>
                      <a:pt x="6" y="5"/>
                      <a:pt x="6" y="5"/>
                      <a:pt x="6" y="6"/>
                    </a:cubicBezTo>
                    <a:cubicBezTo>
                      <a:pt x="6" y="6"/>
                      <a:pt x="6" y="7"/>
                      <a:pt x="5" y="7"/>
                    </a:cubicBezTo>
                    <a:cubicBezTo>
                      <a:pt x="5" y="7"/>
                      <a:pt x="4" y="6"/>
                      <a:pt x="4" y="6"/>
                    </a:cubicBezTo>
                    <a:moveTo>
                      <a:pt x="2" y="0"/>
                    </a:moveTo>
                    <a:cubicBezTo>
                      <a:pt x="1" y="0"/>
                      <a:pt x="1" y="0"/>
                      <a:pt x="0" y="2"/>
                    </a:cubicBezTo>
                    <a:cubicBezTo>
                      <a:pt x="0" y="2"/>
                      <a:pt x="0" y="3"/>
                      <a:pt x="1" y="3"/>
                    </a:cubicBezTo>
                    <a:cubicBezTo>
                      <a:pt x="1" y="3"/>
                      <a:pt x="1" y="3"/>
                      <a:pt x="1" y="3"/>
                    </a:cubicBezTo>
                    <a:cubicBezTo>
                      <a:pt x="2" y="3"/>
                      <a:pt x="2" y="3"/>
                      <a:pt x="2" y="4"/>
                    </a:cubicBezTo>
                    <a:cubicBezTo>
                      <a:pt x="2" y="4"/>
                      <a:pt x="2" y="4"/>
                      <a:pt x="2" y="4"/>
                    </a:cubicBezTo>
                    <a:cubicBezTo>
                      <a:pt x="2" y="4"/>
                      <a:pt x="2" y="4"/>
                      <a:pt x="2" y="4"/>
                    </a:cubicBezTo>
                    <a:cubicBezTo>
                      <a:pt x="2" y="5"/>
                      <a:pt x="2" y="5"/>
                      <a:pt x="3" y="6"/>
                    </a:cubicBezTo>
                    <a:cubicBezTo>
                      <a:pt x="3" y="5"/>
                      <a:pt x="3" y="5"/>
                      <a:pt x="3" y="5"/>
                    </a:cubicBezTo>
                    <a:cubicBezTo>
                      <a:pt x="3" y="6"/>
                      <a:pt x="3" y="6"/>
                      <a:pt x="3" y="6"/>
                    </a:cubicBezTo>
                    <a:cubicBezTo>
                      <a:pt x="3" y="6"/>
                      <a:pt x="3" y="6"/>
                      <a:pt x="3" y="6"/>
                    </a:cubicBezTo>
                    <a:cubicBezTo>
                      <a:pt x="4" y="7"/>
                      <a:pt x="4" y="8"/>
                      <a:pt x="5" y="8"/>
                    </a:cubicBezTo>
                    <a:cubicBezTo>
                      <a:pt x="6" y="8"/>
                      <a:pt x="7" y="7"/>
                      <a:pt x="8" y="6"/>
                    </a:cubicBezTo>
                    <a:cubicBezTo>
                      <a:pt x="8" y="5"/>
                      <a:pt x="9" y="4"/>
                      <a:pt x="9" y="3"/>
                    </a:cubicBezTo>
                    <a:cubicBezTo>
                      <a:pt x="9" y="1"/>
                      <a:pt x="7" y="1"/>
                      <a:pt x="5" y="1"/>
                    </a:cubicBezTo>
                    <a:cubicBezTo>
                      <a:pt x="5" y="1"/>
                      <a:pt x="4" y="0"/>
                      <a:pt x="2" y="0"/>
                    </a:cubicBezTo>
                  </a:path>
                </a:pathLst>
              </a:custGeom>
              <a:solidFill>
                <a:srgbClr val="AC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11" name="Freeform 119"/>
              <p:cNvSpPr>
                <a:spLocks/>
              </p:cNvSpPr>
              <p:nvPr/>
            </p:nvSpPr>
            <p:spPr bwMode="auto">
              <a:xfrm>
                <a:off x="4829175" y="1277938"/>
                <a:ext cx="15875" cy="9525"/>
              </a:xfrm>
              <a:custGeom>
                <a:avLst/>
                <a:gdLst>
                  <a:gd name="T0" fmla="*/ 0 w 5"/>
                  <a:gd name="T1" fmla="*/ 0 h 3"/>
                  <a:gd name="T2" fmla="*/ 5 w 5"/>
                  <a:gd name="T3" fmla="*/ 3 h 3"/>
                  <a:gd name="T4" fmla="*/ 4 w 5"/>
                  <a:gd name="T5" fmla="*/ 3 h 3"/>
                  <a:gd name="T6" fmla="*/ 0 w 5"/>
                  <a:gd name="T7" fmla="*/ 0 h 3"/>
                </a:gdLst>
                <a:ahLst/>
                <a:cxnLst>
                  <a:cxn ang="0">
                    <a:pos x="T0" y="T1"/>
                  </a:cxn>
                  <a:cxn ang="0">
                    <a:pos x="T2" y="T3"/>
                  </a:cxn>
                  <a:cxn ang="0">
                    <a:pos x="T4" y="T5"/>
                  </a:cxn>
                  <a:cxn ang="0">
                    <a:pos x="T6" y="T7"/>
                  </a:cxn>
                </a:cxnLst>
                <a:rect l="0" t="0" r="r" b="b"/>
                <a:pathLst>
                  <a:path w="5" h="3">
                    <a:moveTo>
                      <a:pt x="0" y="0"/>
                    </a:moveTo>
                    <a:cubicBezTo>
                      <a:pt x="0" y="2"/>
                      <a:pt x="2" y="3"/>
                      <a:pt x="5" y="3"/>
                    </a:cubicBezTo>
                    <a:cubicBezTo>
                      <a:pt x="5" y="3"/>
                      <a:pt x="4" y="3"/>
                      <a:pt x="4" y="3"/>
                    </a:cubicBezTo>
                    <a:cubicBezTo>
                      <a:pt x="2" y="2"/>
                      <a:pt x="0" y="1"/>
                      <a:pt x="0" y="0"/>
                    </a:cubicBezTo>
                  </a:path>
                </a:pathLst>
              </a:custGeom>
              <a:solidFill>
                <a:srgbClr val="A4B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12" name="Freeform 120"/>
              <p:cNvSpPr>
                <a:spLocks/>
              </p:cNvSpPr>
              <p:nvPr/>
            </p:nvSpPr>
            <p:spPr bwMode="auto">
              <a:xfrm>
                <a:off x="4829175" y="1277938"/>
                <a:ext cx="12700" cy="9525"/>
              </a:xfrm>
              <a:custGeom>
                <a:avLst/>
                <a:gdLst>
                  <a:gd name="T0" fmla="*/ 0 w 4"/>
                  <a:gd name="T1" fmla="*/ 0 h 3"/>
                  <a:gd name="T2" fmla="*/ 0 w 4"/>
                  <a:gd name="T3" fmla="*/ 0 h 3"/>
                  <a:gd name="T4" fmla="*/ 4 w 4"/>
                  <a:gd name="T5" fmla="*/ 3 h 3"/>
                  <a:gd name="T6" fmla="*/ 0 w 4"/>
                  <a:gd name="T7" fmla="*/ 0 h 3"/>
                </a:gdLst>
                <a:ahLst/>
                <a:cxnLst>
                  <a:cxn ang="0">
                    <a:pos x="T0" y="T1"/>
                  </a:cxn>
                  <a:cxn ang="0">
                    <a:pos x="T2" y="T3"/>
                  </a:cxn>
                  <a:cxn ang="0">
                    <a:pos x="T4" y="T5"/>
                  </a:cxn>
                  <a:cxn ang="0">
                    <a:pos x="T6" y="T7"/>
                  </a:cxn>
                </a:cxnLst>
                <a:rect l="0" t="0" r="r" b="b"/>
                <a:pathLst>
                  <a:path w="4" h="3">
                    <a:moveTo>
                      <a:pt x="0" y="0"/>
                    </a:moveTo>
                    <a:cubicBezTo>
                      <a:pt x="0" y="0"/>
                      <a:pt x="0" y="0"/>
                      <a:pt x="0" y="0"/>
                    </a:cubicBezTo>
                    <a:cubicBezTo>
                      <a:pt x="0" y="1"/>
                      <a:pt x="2" y="2"/>
                      <a:pt x="4" y="3"/>
                    </a:cubicBezTo>
                    <a:cubicBezTo>
                      <a:pt x="3" y="2"/>
                      <a:pt x="1" y="1"/>
                      <a:pt x="0" y="0"/>
                    </a:cubicBezTo>
                  </a:path>
                </a:pathLst>
              </a:custGeom>
              <a:solidFill>
                <a:srgbClr val="AC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13" name="Freeform 122"/>
              <p:cNvSpPr>
                <a:spLocks noEditPoints="1"/>
              </p:cNvSpPr>
              <p:nvPr/>
            </p:nvSpPr>
            <p:spPr bwMode="auto">
              <a:xfrm>
                <a:off x="4797425" y="1077913"/>
                <a:ext cx="120650" cy="53975"/>
              </a:xfrm>
              <a:custGeom>
                <a:avLst/>
                <a:gdLst>
                  <a:gd name="T0" fmla="*/ 25 w 38"/>
                  <a:gd name="T1" fmla="*/ 3 h 17"/>
                  <a:gd name="T2" fmla="*/ 0 w 38"/>
                  <a:gd name="T3" fmla="*/ 15 h 17"/>
                  <a:gd name="T4" fmla="*/ 5 w 38"/>
                  <a:gd name="T5" fmla="*/ 17 h 17"/>
                  <a:gd name="T6" fmla="*/ 23 w 38"/>
                  <a:gd name="T7" fmla="*/ 5 h 17"/>
                  <a:gd name="T8" fmla="*/ 25 w 38"/>
                  <a:gd name="T9" fmla="*/ 3 h 17"/>
                  <a:gd name="T10" fmla="*/ 29 w 38"/>
                  <a:gd name="T11" fmla="*/ 0 h 17"/>
                  <a:gd name="T12" fmla="*/ 25 w 38"/>
                  <a:gd name="T13" fmla="*/ 3 h 17"/>
                  <a:gd name="T14" fmla="*/ 38 w 38"/>
                  <a:gd name="T15" fmla="*/ 8 h 17"/>
                  <a:gd name="T16" fmla="*/ 29 w 3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7">
                    <a:moveTo>
                      <a:pt x="25" y="3"/>
                    </a:moveTo>
                    <a:cubicBezTo>
                      <a:pt x="0" y="15"/>
                      <a:pt x="0" y="15"/>
                      <a:pt x="0" y="15"/>
                    </a:cubicBezTo>
                    <a:cubicBezTo>
                      <a:pt x="2" y="16"/>
                      <a:pt x="3" y="16"/>
                      <a:pt x="5" y="17"/>
                    </a:cubicBezTo>
                    <a:cubicBezTo>
                      <a:pt x="12" y="13"/>
                      <a:pt x="23" y="5"/>
                      <a:pt x="23" y="5"/>
                    </a:cubicBezTo>
                    <a:cubicBezTo>
                      <a:pt x="25" y="3"/>
                      <a:pt x="25" y="3"/>
                      <a:pt x="25" y="3"/>
                    </a:cubicBezTo>
                    <a:moveTo>
                      <a:pt x="29" y="0"/>
                    </a:moveTo>
                    <a:cubicBezTo>
                      <a:pt x="25" y="3"/>
                      <a:pt x="25" y="3"/>
                      <a:pt x="25" y="3"/>
                    </a:cubicBezTo>
                    <a:cubicBezTo>
                      <a:pt x="25" y="3"/>
                      <a:pt x="27" y="4"/>
                      <a:pt x="38" y="8"/>
                    </a:cubicBezTo>
                    <a:cubicBezTo>
                      <a:pt x="35" y="5"/>
                      <a:pt x="32" y="2"/>
                      <a:pt x="29" y="0"/>
                    </a:cubicBezTo>
                  </a:path>
                </a:pathLst>
              </a:custGeom>
              <a:solidFill>
                <a:srgbClr val="E7CC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14" name="Freeform 123"/>
              <p:cNvSpPr>
                <a:spLocks noEditPoints="1"/>
              </p:cNvSpPr>
              <p:nvPr/>
            </p:nvSpPr>
            <p:spPr bwMode="auto">
              <a:xfrm>
                <a:off x="4813300" y="1087438"/>
                <a:ext cx="158750" cy="79375"/>
              </a:xfrm>
              <a:custGeom>
                <a:avLst/>
                <a:gdLst>
                  <a:gd name="T0" fmla="*/ 48 w 50"/>
                  <a:gd name="T1" fmla="*/ 22 h 25"/>
                  <a:gd name="T2" fmla="*/ 50 w 50"/>
                  <a:gd name="T3" fmla="*/ 25 h 25"/>
                  <a:gd name="T4" fmla="*/ 48 w 50"/>
                  <a:gd name="T5" fmla="*/ 22 h 25"/>
                  <a:gd name="T6" fmla="*/ 20 w 50"/>
                  <a:gd name="T7" fmla="*/ 0 h 25"/>
                  <a:gd name="T8" fmla="*/ 20 w 50"/>
                  <a:gd name="T9" fmla="*/ 0 h 25"/>
                  <a:gd name="T10" fmla="*/ 18 w 50"/>
                  <a:gd name="T11" fmla="*/ 2 h 25"/>
                  <a:gd name="T12" fmla="*/ 0 w 50"/>
                  <a:gd name="T13" fmla="*/ 14 h 25"/>
                  <a:gd name="T14" fmla="*/ 2 w 50"/>
                  <a:gd name="T15" fmla="*/ 15 h 25"/>
                  <a:gd name="T16" fmla="*/ 33 w 50"/>
                  <a:gd name="T17" fmla="*/ 6 h 25"/>
                  <a:gd name="T18" fmla="*/ 33 w 50"/>
                  <a:gd name="T19" fmla="*/ 5 h 25"/>
                  <a:gd name="T20" fmla="*/ 20 w 50"/>
                  <a:gd name="T21" fmla="*/ 0 h 25"/>
                  <a:gd name="T22" fmla="*/ 20 w 50"/>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5">
                    <a:moveTo>
                      <a:pt x="48" y="22"/>
                    </a:moveTo>
                    <a:cubicBezTo>
                      <a:pt x="47" y="23"/>
                      <a:pt x="47" y="24"/>
                      <a:pt x="50" y="25"/>
                    </a:cubicBezTo>
                    <a:cubicBezTo>
                      <a:pt x="49" y="24"/>
                      <a:pt x="49" y="23"/>
                      <a:pt x="48" y="22"/>
                    </a:cubicBezTo>
                    <a:moveTo>
                      <a:pt x="20" y="0"/>
                    </a:moveTo>
                    <a:cubicBezTo>
                      <a:pt x="20" y="0"/>
                      <a:pt x="20" y="0"/>
                      <a:pt x="20" y="0"/>
                    </a:cubicBezTo>
                    <a:cubicBezTo>
                      <a:pt x="18" y="2"/>
                      <a:pt x="18" y="2"/>
                      <a:pt x="18" y="2"/>
                    </a:cubicBezTo>
                    <a:cubicBezTo>
                      <a:pt x="18" y="2"/>
                      <a:pt x="7" y="10"/>
                      <a:pt x="0" y="14"/>
                    </a:cubicBezTo>
                    <a:cubicBezTo>
                      <a:pt x="1" y="14"/>
                      <a:pt x="1" y="15"/>
                      <a:pt x="2" y="15"/>
                    </a:cubicBezTo>
                    <a:cubicBezTo>
                      <a:pt x="9" y="10"/>
                      <a:pt x="30" y="6"/>
                      <a:pt x="33" y="6"/>
                    </a:cubicBezTo>
                    <a:cubicBezTo>
                      <a:pt x="33" y="6"/>
                      <a:pt x="33" y="5"/>
                      <a:pt x="33" y="5"/>
                    </a:cubicBezTo>
                    <a:cubicBezTo>
                      <a:pt x="22" y="1"/>
                      <a:pt x="20" y="0"/>
                      <a:pt x="20" y="0"/>
                    </a:cubicBezTo>
                    <a:cubicBezTo>
                      <a:pt x="20" y="0"/>
                      <a:pt x="20" y="0"/>
                      <a:pt x="20" y="0"/>
                    </a:cubicBezTo>
                  </a:path>
                </a:pathLst>
              </a:custGeom>
              <a:solidFill>
                <a:srgbClr val="D98D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15" name="Freeform 124"/>
              <p:cNvSpPr>
                <a:spLocks noEditPoints="1"/>
              </p:cNvSpPr>
              <p:nvPr/>
            </p:nvSpPr>
            <p:spPr bwMode="auto">
              <a:xfrm>
                <a:off x="4819650" y="1106488"/>
                <a:ext cx="231775" cy="273050"/>
              </a:xfrm>
              <a:custGeom>
                <a:avLst/>
                <a:gdLst>
                  <a:gd name="T0" fmla="*/ 72 w 73"/>
                  <a:gd name="T1" fmla="*/ 61 h 86"/>
                  <a:gd name="T2" fmla="*/ 64 w 73"/>
                  <a:gd name="T3" fmla="*/ 65 h 86"/>
                  <a:gd name="T4" fmla="*/ 61 w 73"/>
                  <a:gd name="T5" fmla="*/ 65 h 86"/>
                  <a:gd name="T6" fmla="*/ 67 w 73"/>
                  <a:gd name="T7" fmla="*/ 86 h 86"/>
                  <a:gd name="T8" fmla="*/ 72 w 73"/>
                  <a:gd name="T9" fmla="*/ 61 h 86"/>
                  <a:gd name="T10" fmla="*/ 27 w 73"/>
                  <a:gd name="T11" fmla="*/ 12 h 86"/>
                  <a:gd name="T12" fmla="*/ 27 w 73"/>
                  <a:gd name="T13" fmla="*/ 13 h 86"/>
                  <a:gd name="T14" fmla="*/ 27 w 73"/>
                  <a:gd name="T15" fmla="*/ 13 h 86"/>
                  <a:gd name="T16" fmla="*/ 28 w 73"/>
                  <a:gd name="T17" fmla="*/ 13 h 86"/>
                  <a:gd name="T18" fmla="*/ 27 w 73"/>
                  <a:gd name="T19" fmla="*/ 12 h 86"/>
                  <a:gd name="T20" fmla="*/ 31 w 73"/>
                  <a:gd name="T21" fmla="*/ 11 h 86"/>
                  <a:gd name="T22" fmla="*/ 30 w 73"/>
                  <a:gd name="T23" fmla="*/ 12 h 86"/>
                  <a:gd name="T24" fmla="*/ 31 w 73"/>
                  <a:gd name="T25" fmla="*/ 13 h 86"/>
                  <a:gd name="T26" fmla="*/ 33 w 73"/>
                  <a:gd name="T27" fmla="*/ 12 h 86"/>
                  <a:gd name="T28" fmla="*/ 31 w 73"/>
                  <a:gd name="T29" fmla="*/ 11 h 86"/>
                  <a:gd name="T30" fmla="*/ 25 w 73"/>
                  <a:gd name="T31" fmla="*/ 10 h 86"/>
                  <a:gd name="T32" fmla="*/ 24 w 73"/>
                  <a:gd name="T33" fmla="*/ 11 h 86"/>
                  <a:gd name="T34" fmla="*/ 25 w 73"/>
                  <a:gd name="T35" fmla="*/ 12 h 86"/>
                  <a:gd name="T36" fmla="*/ 26 w 73"/>
                  <a:gd name="T37" fmla="*/ 11 h 86"/>
                  <a:gd name="T38" fmla="*/ 25 w 73"/>
                  <a:gd name="T39" fmla="*/ 10 h 86"/>
                  <a:gd name="T40" fmla="*/ 27 w 73"/>
                  <a:gd name="T41" fmla="*/ 15 h 86"/>
                  <a:gd name="T42" fmla="*/ 20 w 73"/>
                  <a:gd name="T43" fmla="*/ 11 h 86"/>
                  <a:gd name="T44" fmla="*/ 26 w 73"/>
                  <a:gd name="T45" fmla="*/ 8 h 86"/>
                  <a:gd name="T46" fmla="*/ 31 w 73"/>
                  <a:gd name="T47" fmla="*/ 9 h 86"/>
                  <a:gd name="T48" fmla="*/ 35 w 73"/>
                  <a:gd name="T49" fmla="*/ 13 h 86"/>
                  <a:gd name="T50" fmla="*/ 27 w 73"/>
                  <a:gd name="T51" fmla="*/ 15 h 86"/>
                  <a:gd name="T52" fmla="*/ 31 w 73"/>
                  <a:gd name="T53" fmla="*/ 0 h 86"/>
                  <a:gd name="T54" fmla="*/ 0 w 73"/>
                  <a:gd name="T55" fmla="*/ 9 h 86"/>
                  <a:gd name="T56" fmla="*/ 49 w 73"/>
                  <a:gd name="T57" fmla="*/ 39 h 86"/>
                  <a:gd name="T58" fmla="*/ 52 w 73"/>
                  <a:gd name="T59" fmla="*/ 42 h 86"/>
                  <a:gd name="T60" fmla="*/ 54 w 73"/>
                  <a:gd name="T61" fmla="*/ 44 h 86"/>
                  <a:gd name="T62" fmla="*/ 55 w 73"/>
                  <a:gd name="T63" fmla="*/ 48 h 86"/>
                  <a:gd name="T64" fmla="*/ 56 w 73"/>
                  <a:gd name="T65" fmla="*/ 51 h 86"/>
                  <a:gd name="T66" fmla="*/ 60 w 73"/>
                  <a:gd name="T67" fmla="*/ 49 h 86"/>
                  <a:gd name="T68" fmla="*/ 68 w 73"/>
                  <a:gd name="T69" fmla="*/ 47 h 86"/>
                  <a:gd name="T70" fmla="*/ 65 w 73"/>
                  <a:gd name="T71" fmla="*/ 43 h 86"/>
                  <a:gd name="T72" fmla="*/ 48 w 73"/>
                  <a:gd name="T73" fmla="*/ 19 h 86"/>
                  <a:gd name="T74" fmla="*/ 46 w 73"/>
                  <a:gd name="T75" fmla="*/ 16 h 86"/>
                  <a:gd name="T76" fmla="*/ 31 w 73"/>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86">
                    <a:moveTo>
                      <a:pt x="72" y="61"/>
                    </a:moveTo>
                    <a:cubicBezTo>
                      <a:pt x="68" y="63"/>
                      <a:pt x="65" y="64"/>
                      <a:pt x="64" y="65"/>
                    </a:cubicBezTo>
                    <a:cubicBezTo>
                      <a:pt x="63" y="65"/>
                      <a:pt x="62" y="65"/>
                      <a:pt x="61" y="65"/>
                    </a:cubicBezTo>
                    <a:cubicBezTo>
                      <a:pt x="64" y="77"/>
                      <a:pt x="67" y="86"/>
                      <a:pt x="67" y="86"/>
                    </a:cubicBezTo>
                    <a:cubicBezTo>
                      <a:pt x="67" y="86"/>
                      <a:pt x="73" y="75"/>
                      <a:pt x="72" y="61"/>
                    </a:cubicBezTo>
                    <a:moveTo>
                      <a:pt x="27" y="12"/>
                    </a:moveTo>
                    <a:cubicBezTo>
                      <a:pt x="27" y="12"/>
                      <a:pt x="27" y="13"/>
                      <a:pt x="27" y="13"/>
                    </a:cubicBezTo>
                    <a:cubicBezTo>
                      <a:pt x="27" y="13"/>
                      <a:pt x="27" y="13"/>
                      <a:pt x="27" y="13"/>
                    </a:cubicBezTo>
                    <a:cubicBezTo>
                      <a:pt x="28" y="13"/>
                      <a:pt x="28" y="13"/>
                      <a:pt x="28" y="13"/>
                    </a:cubicBezTo>
                    <a:cubicBezTo>
                      <a:pt x="28" y="13"/>
                      <a:pt x="28" y="12"/>
                      <a:pt x="27" y="12"/>
                    </a:cubicBezTo>
                    <a:moveTo>
                      <a:pt x="31" y="11"/>
                    </a:moveTo>
                    <a:cubicBezTo>
                      <a:pt x="31" y="11"/>
                      <a:pt x="30" y="12"/>
                      <a:pt x="30" y="12"/>
                    </a:cubicBezTo>
                    <a:cubicBezTo>
                      <a:pt x="30" y="13"/>
                      <a:pt x="31" y="13"/>
                      <a:pt x="31" y="13"/>
                    </a:cubicBezTo>
                    <a:cubicBezTo>
                      <a:pt x="32" y="13"/>
                      <a:pt x="33" y="13"/>
                      <a:pt x="33" y="12"/>
                    </a:cubicBezTo>
                    <a:cubicBezTo>
                      <a:pt x="33" y="12"/>
                      <a:pt x="32" y="11"/>
                      <a:pt x="31" y="11"/>
                    </a:cubicBezTo>
                    <a:moveTo>
                      <a:pt x="25" y="10"/>
                    </a:moveTo>
                    <a:cubicBezTo>
                      <a:pt x="24" y="10"/>
                      <a:pt x="24" y="11"/>
                      <a:pt x="24" y="11"/>
                    </a:cubicBezTo>
                    <a:cubicBezTo>
                      <a:pt x="24" y="11"/>
                      <a:pt x="24" y="12"/>
                      <a:pt x="25" y="12"/>
                    </a:cubicBezTo>
                    <a:cubicBezTo>
                      <a:pt x="26" y="12"/>
                      <a:pt x="26" y="11"/>
                      <a:pt x="26" y="11"/>
                    </a:cubicBezTo>
                    <a:cubicBezTo>
                      <a:pt x="26" y="11"/>
                      <a:pt x="26" y="10"/>
                      <a:pt x="25" y="10"/>
                    </a:cubicBezTo>
                    <a:moveTo>
                      <a:pt x="27" y="15"/>
                    </a:moveTo>
                    <a:cubicBezTo>
                      <a:pt x="23" y="15"/>
                      <a:pt x="18" y="13"/>
                      <a:pt x="20" y="11"/>
                    </a:cubicBezTo>
                    <a:cubicBezTo>
                      <a:pt x="24" y="8"/>
                      <a:pt x="24" y="8"/>
                      <a:pt x="26" y="8"/>
                    </a:cubicBezTo>
                    <a:cubicBezTo>
                      <a:pt x="29" y="8"/>
                      <a:pt x="31" y="9"/>
                      <a:pt x="31" y="9"/>
                    </a:cubicBezTo>
                    <a:cubicBezTo>
                      <a:pt x="35" y="9"/>
                      <a:pt x="40" y="9"/>
                      <a:pt x="35" y="13"/>
                    </a:cubicBezTo>
                    <a:cubicBezTo>
                      <a:pt x="33" y="14"/>
                      <a:pt x="30" y="15"/>
                      <a:pt x="27" y="15"/>
                    </a:cubicBezTo>
                    <a:moveTo>
                      <a:pt x="31" y="0"/>
                    </a:moveTo>
                    <a:cubicBezTo>
                      <a:pt x="28" y="0"/>
                      <a:pt x="7" y="4"/>
                      <a:pt x="0" y="9"/>
                    </a:cubicBezTo>
                    <a:cubicBezTo>
                      <a:pt x="20" y="18"/>
                      <a:pt x="39" y="29"/>
                      <a:pt x="49" y="39"/>
                    </a:cubicBezTo>
                    <a:cubicBezTo>
                      <a:pt x="50" y="39"/>
                      <a:pt x="51" y="40"/>
                      <a:pt x="52" y="42"/>
                    </a:cubicBezTo>
                    <a:cubicBezTo>
                      <a:pt x="53" y="43"/>
                      <a:pt x="53" y="44"/>
                      <a:pt x="54" y="44"/>
                    </a:cubicBezTo>
                    <a:cubicBezTo>
                      <a:pt x="54" y="46"/>
                      <a:pt x="55" y="47"/>
                      <a:pt x="55" y="48"/>
                    </a:cubicBezTo>
                    <a:cubicBezTo>
                      <a:pt x="56" y="49"/>
                      <a:pt x="56" y="50"/>
                      <a:pt x="56" y="51"/>
                    </a:cubicBezTo>
                    <a:cubicBezTo>
                      <a:pt x="58" y="50"/>
                      <a:pt x="59" y="50"/>
                      <a:pt x="60" y="49"/>
                    </a:cubicBezTo>
                    <a:cubicBezTo>
                      <a:pt x="63" y="49"/>
                      <a:pt x="66" y="48"/>
                      <a:pt x="68" y="47"/>
                    </a:cubicBezTo>
                    <a:cubicBezTo>
                      <a:pt x="67" y="46"/>
                      <a:pt x="66" y="45"/>
                      <a:pt x="65" y="43"/>
                    </a:cubicBezTo>
                    <a:cubicBezTo>
                      <a:pt x="61" y="37"/>
                      <a:pt x="55" y="28"/>
                      <a:pt x="48" y="19"/>
                    </a:cubicBezTo>
                    <a:cubicBezTo>
                      <a:pt x="45" y="18"/>
                      <a:pt x="45" y="17"/>
                      <a:pt x="46" y="16"/>
                    </a:cubicBezTo>
                    <a:cubicBezTo>
                      <a:pt x="41" y="11"/>
                      <a:pt x="37" y="5"/>
                      <a:pt x="31" y="0"/>
                    </a:cubicBezTo>
                  </a:path>
                </a:pathLst>
              </a:custGeom>
              <a:solidFill>
                <a:srgbClr val="EFE3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16" name="Freeform 125"/>
              <p:cNvSpPr>
                <a:spLocks/>
              </p:cNvSpPr>
              <p:nvPr/>
            </p:nvSpPr>
            <p:spPr bwMode="auto">
              <a:xfrm>
                <a:off x="4997450" y="1255713"/>
                <a:ext cx="50800" cy="57150"/>
              </a:xfrm>
              <a:custGeom>
                <a:avLst/>
                <a:gdLst>
                  <a:gd name="T0" fmla="*/ 12 w 16"/>
                  <a:gd name="T1" fmla="*/ 0 h 18"/>
                  <a:gd name="T2" fmla="*/ 4 w 16"/>
                  <a:gd name="T3" fmla="*/ 2 h 18"/>
                  <a:gd name="T4" fmla="*/ 0 w 16"/>
                  <a:gd name="T5" fmla="*/ 4 h 18"/>
                  <a:gd name="T6" fmla="*/ 5 w 16"/>
                  <a:gd name="T7" fmla="*/ 18 h 18"/>
                  <a:gd name="T8" fmla="*/ 8 w 16"/>
                  <a:gd name="T9" fmla="*/ 18 h 18"/>
                  <a:gd name="T10" fmla="*/ 16 w 16"/>
                  <a:gd name="T11" fmla="*/ 14 h 18"/>
                  <a:gd name="T12" fmla="*/ 12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12" y="0"/>
                    </a:moveTo>
                    <a:cubicBezTo>
                      <a:pt x="10" y="1"/>
                      <a:pt x="7" y="2"/>
                      <a:pt x="4" y="2"/>
                    </a:cubicBezTo>
                    <a:cubicBezTo>
                      <a:pt x="3" y="3"/>
                      <a:pt x="2" y="3"/>
                      <a:pt x="0" y="4"/>
                    </a:cubicBezTo>
                    <a:cubicBezTo>
                      <a:pt x="2" y="9"/>
                      <a:pt x="3" y="13"/>
                      <a:pt x="5" y="18"/>
                    </a:cubicBezTo>
                    <a:cubicBezTo>
                      <a:pt x="6" y="18"/>
                      <a:pt x="7" y="18"/>
                      <a:pt x="8" y="18"/>
                    </a:cubicBezTo>
                    <a:cubicBezTo>
                      <a:pt x="9" y="17"/>
                      <a:pt x="12" y="16"/>
                      <a:pt x="16" y="14"/>
                    </a:cubicBezTo>
                    <a:cubicBezTo>
                      <a:pt x="15" y="10"/>
                      <a:pt x="14" y="5"/>
                      <a:pt x="12" y="0"/>
                    </a:cubicBezTo>
                  </a:path>
                </a:pathLst>
              </a:custGeom>
              <a:solidFill>
                <a:srgbClr val="D98D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17" name="Freeform 126"/>
              <p:cNvSpPr>
                <a:spLocks noEditPoints="1"/>
              </p:cNvSpPr>
              <p:nvPr/>
            </p:nvSpPr>
            <p:spPr bwMode="auto">
              <a:xfrm>
                <a:off x="4876800" y="1131888"/>
                <a:ext cx="69850" cy="22225"/>
              </a:xfrm>
              <a:custGeom>
                <a:avLst/>
                <a:gdLst>
                  <a:gd name="T0" fmla="*/ 9 w 22"/>
                  <a:gd name="T1" fmla="*/ 5 h 7"/>
                  <a:gd name="T2" fmla="*/ 9 w 22"/>
                  <a:gd name="T3" fmla="*/ 5 h 7"/>
                  <a:gd name="T4" fmla="*/ 9 w 22"/>
                  <a:gd name="T5" fmla="*/ 4 h 7"/>
                  <a:gd name="T6" fmla="*/ 10 w 22"/>
                  <a:gd name="T7" fmla="*/ 5 h 7"/>
                  <a:gd name="T8" fmla="*/ 9 w 22"/>
                  <a:gd name="T9" fmla="*/ 5 h 7"/>
                  <a:gd name="T10" fmla="*/ 13 w 22"/>
                  <a:gd name="T11" fmla="*/ 5 h 7"/>
                  <a:gd name="T12" fmla="*/ 12 w 22"/>
                  <a:gd name="T13" fmla="*/ 4 h 7"/>
                  <a:gd name="T14" fmla="*/ 13 w 22"/>
                  <a:gd name="T15" fmla="*/ 3 h 7"/>
                  <a:gd name="T16" fmla="*/ 15 w 22"/>
                  <a:gd name="T17" fmla="*/ 4 h 7"/>
                  <a:gd name="T18" fmla="*/ 13 w 22"/>
                  <a:gd name="T19" fmla="*/ 5 h 7"/>
                  <a:gd name="T20" fmla="*/ 7 w 22"/>
                  <a:gd name="T21" fmla="*/ 4 h 7"/>
                  <a:gd name="T22" fmla="*/ 6 w 22"/>
                  <a:gd name="T23" fmla="*/ 3 h 7"/>
                  <a:gd name="T24" fmla="*/ 7 w 22"/>
                  <a:gd name="T25" fmla="*/ 2 h 7"/>
                  <a:gd name="T26" fmla="*/ 8 w 22"/>
                  <a:gd name="T27" fmla="*/ 3 h 7"/>
                  <a:gd name="T28" fmla="*/ 7 w 22"/>
                  <a:gd name="T29" fmla="*/ 4 h 7"/>
                  <a:gd name="T30" fmla="*/ 8 w 22"/>
                  <a:gd name="T31" fmla="*/ 0 h 7"/>
                  <a:gd name="T32" fmla="*/ 2 w 22"/>
                  <a:gd name="T33" fmla="*/ 3 h 7"/>
                  <a:gd name="T34" fmla="*/ 9 w 22"/>
                  <a:gd name="T35" fmla="*/ 7 h 7"/>
                  <a:gd name="T36" fmla="*/ 17 w 22"/>
                  <a:gd name="T37" fmla="*/ 5 h 7"/>
                  <a:gd name="T38" fmla="*/ 13 w 22"/>
                  <a:gd name="T39" fmla="*/ 1 h 7"/>
                  <a:gd name="T40" fmla="*/ 8 w 22"/>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7">
                    <a:moveTo>
                      <a:pt x="9" y="5"/>
                    </a:moveTo>
                    <a:cubicBezTo>
                      <a:pt x="9" y="5"/>
                      <a:pt x="9" y="5"/>
                      <a:pt x="9" y="5"/>
                    </a:cubicBezTo>
                    <a:cubicBezTo>
                      <a:pt x="9" y="5"/>
                      <a:pt x="9" y="4"/>
                      <a:pt x="9" y="4"/>
                    </a:cubicBezTo>
                    <a:cubicBezTo>
                      <a:pt x="10" y="4"/>
                      <a:pt x="10" y="5"/>
                      <a:pt x="10" y="5"/>
                    </a:cubicBezTo>
                    <a:cubicBezTo>
                      <a:pt x="10" y="5"/>
                      <a:pt x="10" y="5"/>
                      <a:pt x="9" y="5"/>
                    </a:cubicBezTo>
                    <a:moveTo>
                      <a:pt x="13" y="5"/>
                    </a:moveTo>
                    <a:cubicBezTo>
                      <a:pt x="13" y="5"/>
                      <a:pt x="12" y="5"/>
                      <a:pt x="12" y="4"/>
                    </a:cubicBezTo>
                    <a:cubicBezTo>
                      <a:pt x="12" y="4"/>
                      <a:pt x="13" y="3"/>
                      <a:pt x="13" y="3"/>
                    </a:cubicBezTo>
                    <a:cubicBezTo>
                      <a:pt x="14" y="3"/>
                      <a:pt x="15" y="4"/>
                      <a:pt x="15" y="4"/>
                    </a:cubicBezTo>
                    <a:cubicBezTo>
                      <a:pt x="15" y="5"/>
                      <a:pt x="14" y="5"/>
                      <a:pt x="13" y="5"/>
                    </a:cubicBezTo>
                    <a:moveTo>
                      <a:pt x="7" y="4"/>
                    </a:moveTo>
                    <a:cubicBezTo>
                      <a:pt x="6" y="4"/>
                      <a:pt x="6" y="3"/>
                      <a:pt x="6" y="3"/>
                    </a:cubicBezTo>
                    <a:cubicBezTo>
                      <a:pt x="6" y="3"/>
                      <a:pt x="6" y="2"/>
                      <a:pt x="7" y="2"/>
                    </a:cubicBezTo>
                    <a:cubicBezTo>
                      <a:pt x="8" y="2"/>
                      <a:pt x="8" y="3"/>
                      <a:pt x="8" y="3"/>
                    </a:cubicBezTo>
                    <a:cubicBezTo>
                      <a:pt x="8" y="3"/>
                      <a:pt x="8" y="4"/>
                      <a:pt x="7" y="4"/>
                    </a:cubicBezTo>
                    <a:moveTo>
                      <a:pt x="8" y="0"/>
                    </a:moveTo>
                    <a:cubicBezTo>
                      <a:pt x="6" y="0"/>
                      <a:pt x="6" y="0"/>
                      <a:pt x="2" y="3"/>
                    </a:cubicBezTo>
                    <a:cubicBezTo>
                      <a:pt x="0" y="5"/>
                      <a:pt x="5" y="7"/>
                      <a:pt x="9" y="7"/>
                    </a:cubicBezTo>
                    <a:cubicBezTo>
                      <a:pt x="12" y="7"/>
                      <a:pt x="15" y="6"/>
                      <a:pt x="17" y="5"/>
                    </a:cubicBezTo>
                    <a:cubicBezTo>
                      <a:pt x="22" y="1"/>
                      <a:pt x="17" y="1"/>
                      <a:pt x="13" y="1"/>
                    </a:cubicBezTo>
                    <a:cubicBezTo>
                      <a:pt x="13" y="1"/>
                      <a:pt x="11" y="0"/>
                      <a:pt x="8" y="0"/>
                    </a:cubicBezTo>
                  </a:path>
                </a:pathLst>
              </a:custGeom>
              <a:solidFill>
                <a:srgbClr val="A6B7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18" name="Freeform 127"/>
              <p:cNvSpPr>
                <a:spLocks/>
              </p:cNvSpPr>
              <p:nvPr/>
            </p:nvSpPr>
            <p:spPr bwMode="auto">
              <a:xfrm>
                <a:off x="4975225" y="1230313"/>
                <a:ext cx="15875" cy="15875"/>
              </a:xfrm>
              <a:custGeom>
                <a:avLst/>
                <a:gdLst>
                  <a:gd name="T0" fmla="*/ 0 w 5"/>
                  <a:gd name="T1" fmla="*/ 0 h 5"/>
                  <a:gd name="T2" fmla="*/ 5 w 5"/>
                  <a:gd name="T3" fmla="*/ 5 h 5"/>
                  <a:gd name="T4" fmla="*/ 3 w 5"/>
                  <a:gd name="T5" fmla="*/ 3 h 5"/>
                  <a:gd name="T6" fmla="*/ 0 w 5"/>
                  <a:gd name="T7" fmla="*/ 0 h 5"/>
                </a:gdLst>
                <a:ahLst/>
                <a:cxnLst>
                  <a:cxn ang="0">
                    <a:pos x="T0" y="T1"/>
                  </a:cxn>
                  <a:cxn ang="0">
                    <a:pos x="T2" y="T3"/>
                  </a:cxn>
                  <a:cxn ang="0">
                    <a:pos x="T4" y="T5"/>
                  </a:cxn>
                  <a:cxn ang="0">
                    <a:pos x="T6" y="T7"/>
                  </a:cxn>
                </a:cxnLst>
                <a:rect l="0" t="0" r="r" b="b"/>
                <a:pathLst>
                  <a:path w="5" h="5">
                    <a:moveTo>
                      <a:pt x="0" y="0"/>
                    </a:moveTo>
                    <a:cubicBezTo>
                      <a:pt x="2" y="2"/>
                      <a:pt x="3" y="4"/>
                      <a:pt x="5" y="5"/>
                    </a:cubicBezTo>
                    <a:cubicBezTo>
                      <a:pt x="4" y="5"/>
                      <a:pt x="4" y="4"/>
                      <a:pt x="3" y="3"/>
                    </a:cubicBezTo>
                    <a:cubicBezTo>
                      <a:pt x="2" y="1"/>
                      <a:pt x="1" y="0"/>
                      <a:pt x="0" y="0"/>
                    </a:cubicBezTo>
                  </a:path>
                </a:pathLst>
              </a:custGeom>
              <a:solidFill>
                <a:srgbClr val="A6B7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219" name="קבוצה 218"/>
            <p:cNvGrpSpPr/>
            <p:nvPr/>
          </p:nvGrpSpPr>
          <p:grpSpPr>
            <a:xfrm>
              <a:off x="2214696" y="3455229"/>
              <a:ext cx="1608137" cy="542925"/>
              <a:chOff x="2508250" y="674688"/>
              <a:chExt cx="2381250" cy="542925"/>
            </a:xfrm>
          </p:grpSpPr>
          <p:sp>
            <p:nvSpPr>
              <p:cNvPr id="220" name="Freeform 111"/>
              <p:cNvSpPr>
                <a:spLocks noEditPoints="1"/>
              </p:cNvSpPr>
              <p:nvPr/>
            </p:nvSpPr>
            <p:spPr bwMode="auto">
              <a:xfrm>
                <a:off x="2524125" y="735013"/>
                <a:ext cx="2193925" cy="438150"/>
              </a:xfrm>
              <a:custGeom>
                <a:avLst/>
                <a:gdLst>
                  <a:gd name="T0" fmla="*/ 672 w 691"/>
                  <a:gd name="T1" fmla="*/ 109 h 138"/>
                  <a:gd name="T2" fmla="*/ 659 w 691"/>
                  <a:gd name="T3" fmla="*/ 110 h 138"/>
                  <a:gd name="T4" fmla="*/ 680 w 691"/>
                  <a:gd name="T5" fmla="*/ 138 h 138"/>
                  <a:gd name="T6" fmla="*/ 691 w 691"/>
                  <a:gd name="T7" fmla="*/ 131 h 138"/>
                  <a:gd name="T8" fmla="*/ 678 w 691"/>
                  <a:gd name="T9" fmla="*/ 110 h 138"/>
                  <a:gd name="T10" fmla="*/ 672 w 691"/>
                  <a:gd name="T11" fmla="*/ 109 h 138"/>
                  <a:gd name="T12" fmla="*/ 185 w 691"/>
                  <a:gd name="T13" fmla="*/ 84 h 138"/>
                  <a:gd name="T14" fmla="*/ 162 w 691"/>
                  <a:gd name="T15" fmla="*/ 91 h 138"/>
                  <a:gd name="T16" fmla="*/ 310 w 691"/>
                  <a:gd name="T17" fmla="*/ 122 h 138"/>
                  <a:gd name="T18" fmla="*/ 316 w 691"/>
                  <a:gd name="T19" fmla="*/ 122 h 138"/>
                  <a:gd name="T20" fmla="*/ 399 w 691"/>
                  <a:gd name="T21" fmla="*/ 103 h 138"/>
                  <a:gd name="T22" fmla="*/ 389 w 691"/>
                  <a:gd name="T23" fmla="*/ 91 h 138"/>
                  <a:gd name="T24" fmla="*/ 289 w 691"/>
                  <a:gd name="T25" fmla="*/ 109 h 138"/>
                  <a:gd name="T26" fmla="*/ 185 w 691"/>
                  <a:gd name="T27" fmla="*/ 84 h 138"/>
                  <a:gd name="T28" fmla="*/ 537 w 691"/>
                  <a:gd name="T29" fmla="*/ 35 h 138"/>
                  <a:gd name="T30" fmla="*/ 437 w 691"/>
                  <a:gd name="T31" fmla="*/ 72 h 138"/>
                  <a:gd name="T32" fmla="*/ 416 w 691"/>
                  <a:gd name="T33" fmla="*/ 81 h 138"/>
                  <a:gd name="T34" fmla="*/ 428 w 691"/>
                  <a:gd name="T35" fmla="*/ 91 h 138"/>
                  <a:gd name="T36" fmla="*/ 496 w 691"/>
                  <a:gd name="T37" fmla="*/ 65 h 138"/>
                  <a:gd name="T38" fmla="*/ 555 w 691"/>
                  <a:gd name="T39" fmla="*/ 56 h 138"/>
                  <a:gd name="T40" fmla="*/ 609 w 691"/>
                  <a:gd name="T41" fmla="*/ 72 h 138"/>
                  <a:gd name="T42" fmla="*/ 636 w 691"/>
                  <a:gd name="T43" fmla="*/ 88 h 138"/>
                  <a:gd name="T44" fmla="*/ 658 w 691"/>
                  <a:gd name="T45" fmla="*/ 85 h 138"/>
                  <a:gd name="T46" fmla="*/ 656 w 691"/>
                  <a:gd name="T47" fmla="*/ 84 h 138"/>
                  <a:gd name="T48" fmla="*/ 558 w 691"/>
                  <a:gd name="T49" fmla="*/ 37 h 138"/>
                  <a:gd name="T50" fmla="*/ 537 w 691"/>
                  <a:gd name="T51" fmla="*/ 35 h 138"/>
                  <a:gd name="T52" fmla="*/ 48 w 691"/>
                  <a:gd name="T53" fmla="*/ 0 h 138"/>
                  <a:gd name="T54" fmla="*/ 50 w 691"/>
                  <a:gd name="T55" fmla="*/ 8 h 138"/>
                  <a:gd name="T56" fmla="*/ 56 w 691"/>
                  <a:gd name="T57" fmla="*/ 22 h 138"/>
                  <a:gd name="T58" fmla="*/ 66 w 691"/>
                  <a:gd name="T59" fmla="*/ 24 h 138"/>
                  <a:gd name="T60" fmla="*/ 135 w 691"/>
                  <a:gd name="T61" fmla="*/ 73 h 138"/>
                  <a:gd name="T62" fmla="*/ 137 w 691"/>
                  <a:gd name="T63" fmla="*/ 74 h 138"/>
                  <a:gd name="T64" fmla="*/ 144 w 691"/>
                  <a:gd name="T65" fmla="*/ 75 h 138"/>
                  <a:gd name="T66" fmla="*/ 162 w 691"/>
                  <a:gd name="T67" fmla="*/ 72 h 138"/>
                  <a:gd name="T68" fmla="*/ 96 w 691"/>
                  <a:gd name="T69" fmla="*/ 26 h 138"/>
                  <a:gd name="T70" fmla="*/ 48 w 691"/>
                  <a:gd name="T71" fmla="*/ 0 h 138"/>
                  <a:gd name="T72" fmla="*/ 39 w 691"/>
                  <a:gd name="T73" fmla="*/ 0 h 138"/>
                  <a:gd name="T74" fmla="*/ 37 w 691"/>
                  <a:gd name="T75" fmla="*/ 0 h 138"/>
                  <a:gd name="T76" fmla="*/ 0 w 691"/>
                  <a:gd name="T77" fmla="*/ 19 h 138"/>
                  <a:gd name="T78" fmla="*/ 22 w 691"/>
                  <a:gd name="T79" fmla="*/ 17 h 138"/>
                  <a:gd name="T80" fmla="*/ 36 w 691"/>
                  <a:gd name="T81" fmla="*/ 18 h 138"/>
                  <a:gd name="T82" fmla="*/ 39 w 691"/>
                  <a:gd name="T8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1" h="138">
                    <a:moveTo>
                      <a:pt x="672" y="109"/>
                    </a:moveTo>
                    <a:cubicBezTo>
                      <a:pt x="668" y="109"/>
                      <a:pt x="664" y="110"/>
                      <a:pt x="659" y="110"/>
                    </a:cubicBezTo>
                    <a:cubicBezTo>
                      <a:pt x="666" y="119"/>
                      <a:pt x="671" y="128"/>
                      <a:pt x="680" y="138"/>
                    </a:cubicBezTo>
                    <a:cubicBezTo>
                      <a:pt x="684" y="135"/>
                      <a:pt x="688" y="132"/>
                      <a:pt x="691" y="131"/>
                    </a:cubicBezTo>
                    <a:cubicBezTo>
                      <a:pt x="686" y="124"/>
                      <a:pt x="682" y="117"/>
                      <a:pt x="678" y="110"/>
                    </a:cubicBezTo>
                    <a:cubicBezTo>
                      <a:pt x="676" y="110"/>
                      <a:pt x="674" y="109"/>
                      <a:pt x="672" y="109"/>
                    </a:cubicBezTo>
                    <a:moveTo>
                      <a:pt x="185" y="84"/>
                    </a:moveTo>
                    <a:cubicBezTo>
                      <a:pt x="177" y="87"/>
                      <a:pt x="169" y="89"/>
                      <a:pt x="162" y="91"/>
                    </a:cubicBezTo>
                    <a:cubicBezTo>
                      <a:pt x="192" y="106"/>
                      <a:pt x="254" y="122"/>
                      <a:pt x="310" y="122"/>
                    </a:cubicBezTo>
                    <a:cubicBezTo>
                      <a:pt x="312" y="122"/>
                      <a:pt x="314" y="122"/>
                      <a:pt x="316" y="122"/>
                    </a:cubicBezTo>
                    <a:cubicBezTo>
                      <a:pt x="342" y="122"/>
                      <a:pt x="372" y="113"/>
                      <a:pt x="399" y="103"/>
                    </a:cubicBezTo>
                    <a:cubicBezTo>
                      <a:pt x="396" y="99"/>
                      <a:pt x="393" y="95"/>
                      <a:pt x="389" y="91"/>
                    </a:cubicBezTo>
                    <a:cubicBezTo>
                      <a:pt x="350" y="104"/>
                      <a:pt x="317" y="109"/>
                      <a:pt x="289" y="109"/>
                    </a:cubicBezTo>
                    <a:cubicBezTo>
                      <a:pt x="240" y="109"/>
                      <a:pt x="206" y="95"/>
                      <a:pt x="185" y="84"/>
                    </a:cubicBezTo>
                    <a:moveTo>
                      <a:pt x="537" y="35"/>
                    </a:moveTo>
                    <a:cubicBezTo>
                      <a:pt x="513" y="35"/>
                      <a:pt x="493" y="46"/>
                      <a:pt x="437" y="72"/>
                    </a:cubicBezTo>
                    <a:cubicBezTo>
                      <a:pt x="429" y="75"/>
                      <a:pt x="422" y="78"/>
                      <a:pt x="416" y="81"/>
                    </a:cubicBezTo>
                    <a:cubicBezTo>
                      <a:pt x="420" y="85"/>
                      <a:pt x="424" y="88"/>
                      <a:pt x="428" y="91"/>
                    </a:cubicBezTo>
                    <a:cubicBezTo>
                      <a:pt x="456" y="80"/>
                      <a:pt x="480" y="68"/>
                      <a:pt x="496" y="65"/>
                    </a:cubicBezTo>
                    <a:cubicBezTo>
                      <a:pt x="523" y="60"/>
                      <a:pt x="539" y="56"/>
                      <a:pt x="555" y="56"/>
                    </a:cubicBezTo>
                    <a:cubicBezTo>
                      <a:pt x="570" y="56"/>
                      <a:pt x="585" y="60"/>
                      <a:pt x="609" y="72"/>
                    </a:cubicBezTo>
                    <a:cubicBezTo>
                      <a:pt x="620" y="78"/>
                      <a:pt x="629" y="83"/>
                      <a:pt x="636" y="88"/>
                    </a:cubicBezTo>
                    <a:cubicBezTo>
                      <a:pt x="643" y="87"/>
                      <a:pt x="650" y="86"/>
                      <a:pt x="658" y="85"/>
                    </a:cubicBezTo>
                    <a:cubicBezTo>
                      <a:pt x="657" y="85"/>
                      <a:pt x="657" y="84"/>
                      <a:pt x="656" y="84"/>
                    </a:cubicBezTo>
                    <a:cubicBezTo>
                      <a:pt x="628" y="57"/>
                      <a:pt x="603" y="45"/>
                      <a:pt x="558" y="37"/>
                    </a:cubicBezTo>
                    <a:cubicBezTo>
                      <a:pt x="550" y="35"/>
                      <a:pt x="544" y="35"/>
                      <a:pt x="537" y="35"/>
                    </a:cubicBezTo>
                    <a:moveTo>
                      <a:pt x="48" y="0"/>
                    </a:moveTo>
                    <a:cubicBezTo>
                      <a:pt x="49" y="2"/>
                      <a:pt x="50" y="5"/>
                      <a:pt x="50" y="8"/>
                    </a:cubicBezTo>
                    <a:cubicBezTo>
                      <a:pt x="51" y="12"/>
                      <a:pt x="53" y="17"/>
                      <a:pt x="56" y="22"/>
                    </a:cubicBezTo>
                    <a:cubicBezTo>
                      <a:pt x="59" y="22"/>
                      <a:pt x="62" y="23"/>
                      <a:pt x="66" y="24"/>
                    </a:cubicBezTo>
                    <a:cubicBezTo>
                      <a:pt x="84" y="31"/>
                      <a:pt x="110" y="53"/>
                      <a:pt x="135" y="73"/>
                    </a:cubicBezTo>
                    <a:cubicBezTo>
                      <a:pt x="136" y="74"/>
                      <a:pt x="136" y="74"/>
                      <a:pt x="137" y="74"/>
                    </a:cubicBezTo>
                    <a:cubicBezTo>
                      <a:pt x="139" y="74"/>
                      <a:pt x="142" y="75"/>
                      <a:pt x="144" y="75"/>
                    </a:cubicBezTo>
                    <a:cubicBezTo>
                      <a:pt x="150" y="75"/>
                      <a:pt x="156" y="74"/>
                      <a:pt x="162" y="72"/>
                    </a:cubicBezTo>
                    <a:cubicBezTo>
                      <a:pt x="150" y="64"/>
                      <a:pt x="116" y="41"/>
                      <a:pt x="96" y="26"/>
                    </a:cubicBezTo>
                    <a:cubicBezTo>
                      <a:pt x="81" y="14"/>
                      <a:pt x="68" y="2"/>
                      <a:pt x="48" y="0"/>
                    </a:cubicBezTo>
                    <a:moveTo>
                      <a:pt x="39" y="0"/>
                    </a:moveTo>
                    <a:cubicBezTo>
                      <a:pt x="39" y="0"/>
                      <a:pt x="38" y="0"/>
                      <a:pt x="37" y="0"/>
                    </a:cubicBezTo>
                    <a:cubicBezTo>
                      <a:pt x="21" y="2"/>
                      <a:pt x="0" y="19"/>
                      <a:pt x="0" y="19"/>
                    </a:cubicBezTo>
                    <a:cubicBezTo>
                      <a:pt x="0" y="19"/>
                      <a:pt x="8" y="17"/>
                      <a:pt x="22" y="17"/>
                    </a:cubicBezTo>
                    <a:cubicBezTo>
                      <a:pt x="26" y="17"/>
                      <a:pt x="31" y="17"/>
                      <a:pt x="36" y="18"/>
                    </a:cubicBezTo>
                    <a:cubicBezTo>
                      <a:pt x="38" y="12"/>
                      <a:pt x="41" y="7"/>
                      <a:pt x="39"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21" name="Freeform 121"/>
              <p:cNvSpPr>
                <a:spLocks noEditPoints="1"/>
              </p:cNvSpPr>
              <p:nvPr/>
            </p:nvSpPr>
            <p:spPr bwMode="auto">
              <a:xfrm>
                <a:off x="2508250" y="674688"/>
                <a:ext cx="2381250" cy="450850"/>
              </a:xfrm>
              <a:custGeom>
                <a:avLst/>
                <a:gdLst>
                  <a:gd name="T0" fmla="*/ 681 w 750"/>
                  <a:gd name="T1" fmla="*/ 104 h 142"/>
                  <a:gd name="T2" fmla="*/ 663 w 750"/>
                  <a:gd name="T3" fmla="*/ 104 h 142"/>
                  <a:gd name="T4" fmla="*/ 683 w 750"/>
                  <a:gd name="T5" fmla="*/ 129 h 142"/>
                  <a:gd name="T6" fmla="*/ 689 w 750"/>
                  <a:gd name="T7" fmla="*/ 130 h 142"/>
                  <a:gd name="T8" fmla="*/ 721 w 750"/>
                  <a:gd name="T9" fmla="*/ 142 h 142"/>
                  <a:gd name="T10" fmla="*/ 746 w 750"/>
                  <a:gd name="T11" fmla="*/ 130 h 142"/>
                  <a:gd name="T12" fmla="*/ 746 w 750"/>
                  <a:gd name="T13" fmla="*/ 130 h 142"/>
                  <a:gd name="T14" fmla="*/ 750 w 750"/>
                  <a:gd name="T15" fmla="*/ 127 h 142"/>
                  <a:gd name="T16" fmla="*/ 700 w 750"/>
                  <a:gd name="T17" fmla="*/ 104 h 142"/>
                  <a:gd name="T18" fmla="*/ 681 w 750"/>
                  <a:gd name="T19" fmla="*/ 104 h 142"/>
                  <a:gd name="T20" fmla="*/ 305 w 750"/>
                  <a:gd name="T21" fmla="*/ 39 h 142"/>
                  <a:gd name="T22" fmla="*/ 167 w 750"/>
                  <a:gd name="T23" fmla="*/ 91 h 142"/>
                  <a:gd name="T24" fmla="*/ 171 w 750"/>
                  <a:gd name="T25" fmla="*/ 93 h 142"/>
                  <a:gd name="T26" fmla="*/ 190 w 750"/>
                  <a:gd name="T27" fmla="*/ 103 h 142"/>
                  <a:gd name="T28" fmla="*/ 215 w 750"/>
                  <a:gd name="T29" fmla="*/ 92 h 142"/>
                  <a:gd name="T30" fmla="*/ 306 w 750"/>
                  <a:gd name="T31" fmla="*/ 69 h 142"/>
                  <a:gd name="T32" fmla="*/ 373 w 750"/>
                  <a:gd name="T33" fmla="*/ 91 h 142"/>
                  <a:gd name="T34" fmla="*/ 394 w 750"/>
                  <a:gd name="T35" fmla="*/ 110 h 142"/>
                  <a:gd name="T36" fmla="*/ 421 w 750"/>
                  <a:gd name="T37" fmla="*/ 100 h 142"/>
                  <a:gd name="T38" fmla="*/ 379 w 750"/>
                  <a:gd name="T39" fmla="*/ 62 h 142"/>
                  <a:gd name="T40" fmla="*/ 305 w 750"/>
                  <a:gd name="T41" fmla="*/ 39 h 142"/>
                  <a:gd name="T42" fmla="*/ 41 w 750"/>
                  <a:gd name="T43" fmla="*/ 37 h 142"/>
                  <a:gd name="T44" fmla="*/ 74 w 750"/>
                  <a:gd name="T45" fmla="*/ 86 h 142"/>
                  <a:gd name="T46" fmla="*/ 142 w 750"/>
                  <a:gd name="T47" fmla="*/ 113 h 142"/>
                  <a:gd name="T48" fmla="*/ 167 w 750"/>
                  <a:gd name="T49" fmla="*/ 110 h 142"/>
                  <a:gd name="T50" fmla="*/ 154 w 750"/>
                  <a:gd name="T51" fmla="*/ 103 h 142"/>
                  <a:gd name="T52" fmla="*/ 140 w 750"/>
                  <a:gd name="T53" fmla="*/ 92 h 142"/>
                  <a:gd name="T54" fmla="*/ 61 w 750"/>
                  <a:gd name="T55" fmla="*/ 41 h 142"/>
                  <a:gd name="T56" fmla="*/ 41 w 750"/>
                  <a:gd name="T57" fmla="*/ 37 h 142"/>
                  <a:gd name="T58" fmla="*/ 14 w 750"/>
                  <a:gd name="T59" fmla="*/ 0 h 142"/>
                  <a:gd name="T60" fmla="*/ 12 w 750"/>
                  <a:gd name="T61" fmla="*/ 0 h 142"/>
                  <a:gd name="T62" fmla="*/ 44 w 750"/>
                  <a:gd name="T63" fmla="*/ 18 h 142"/>
                  <a:gd name="T64" fmla="*/ 44 w 750"/>
                  <a:gd name="T65" fmla="*/ 19 h 142"/>
                  <a:gd name="T66" fmla="*/ 48 w 750"/>
                  <a:gd name="T67" fmla="*/ 19 h 142"/>
                  <a:gd name="T68" fmla="*/ 53 w 750"/>
                  <a:gd name="T69" fmla="*/ 19 h 142"/>
                  <a:gd name="T70" fmla="*/ 14 w 750"/>
                  <a:gd name="T7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0" h="142">
                    <a:moveTo>
                      <a:pt x="681" y="104"/>
                    </a:moveTo>
                    <a:cubicBezTo>
                      <a:pt x="675" y="104"/>
                      <a:pt x="669" y="104"/>
                      <a:pt x="663" y="104"/>
                    </a:cubicBezTo>
                    <a:cubicBezTo>
                      <a:pt x="672" y="113"/>
                      <a:pt x="678" y="121"/>
                      <a:pt x="683" y="129"/>
                    </a:cubicBezTo>
                    <a:cubicBezTo>
                      <a:pt x="685" y="129"/>
                      <a:pt x="687" y="129"/>
                      <a:pt x="689" y="130"/>
                    </a:cubicBezTo>
                    <a:cubicBezTo>
                      <a:pt x="699" y="133"/>
                      <a:pt x="710" y="137"/>
                      <a:pt x="721" y="142"/>
                    </a:cubicBezTo>
                    <a:cubicBezTo>
                      <a:pt x="746" y="130"/>
                      <a:pt x="746" y="130"/>
                      <a:pt x="746" y="130"/>
                    </a:cubicBezTo>
                    <a:cubicBezTo>
                      <a:pt x="746" y="130"/>
                      <a:pt x="746" y="130"/>
                      <a:pt x="746" y="130"/>
                    </a:cubicBezTo>
                    <a:cubicBezTo>
                      <a:pt x="750" y="127"/>
                      <a:pt x="750" y="127"/>
                      <a:pt x="750" y="127"/>
                    </a:cubicBezTo>
                    <a:cubicBezTo>
                      <a:pt x="736" y="115"/>
                      <a:pt x="719" y="106"/>
                      <a:pt x="700" y="104"/>
                    </a:cubicBezTo>
                    <a:cubicBezTo>
                      <a:pt x="694" y="104"/>
                      <a:pt x="687" y="104"/>
                      <a:pt x="681" y="104"/>
                    </a:cubicBezTo>
                    <a:moveTo>
                      <a:pt x="305" y="39"/>
                    </a:moveTo>
                    <a:cubicBezTo>
                      <a:pt x="274" y="39"/>
                      <a:pt x="210" y="80"/>
                      <a:pt x="167" y="91"/>
                    </a:cubicBezTo>
                    <a:cubicBezTo>
                      <a:pt x="169" y="92"/>
                      <a:pt x="170" y="93"/>
                      <a:pt x="171" y="93"/>
                    </a:cubicBezTo>
                    <a:cubicBezTo>
                      <a:pt x="175" y="95"/>
                      <a:pt x="182" y="99"/>
                      <a:pt x="190" y="103"/>
                    </a:cubicBezTo>
                    <a:cubicBezTo>
                      <a:pt x="198" y="100"/>
                      <a:pt x="206" y="96"/>
                      <a:pt x="215" y="92"/>
                    </a:cubicBezTo>
                    <a:cubicBezTo>
                      <a:pt x="240" y="80"/>
                      <a:pt x="273" y="69"/>
                      <a:pt x="306" y="69"/>
                    </a:cubicBezTo>
                    <a:cubicBezTo>
                      <a:pt x="329" y="69"/>
                      <a:pt x="352" y="75"/>
                      <a:pt x="373" y="91"/>
                    </a:cubicBezTo>
                    <a:cubicBezTo>
                      <a:pt x="381" y="97"/>
                      <a:pt x="388" y="104"/>
                      <a:pt x="394" y="110"/>
                    </a:cubicBezTo>
                    <a:cubicBezTo>
                      <a:pt x="403" y="107"/>
                      <a:pt x="411" y="104"/>
                      <a:pt x="421" y="100"/>
                    </a:cubicBezTo>
                    <a:cubicBezTo>
                      <a:pt x="402" y="84"/>
                      <a:pt x="387" y="69"/>
                      <a:pt x="379" y="62"/>
                    </a:cubicBezTo>
                    <a:cubicBezTo>
                      <a:pt x="363" y="47"/>
                      <a:pt x="342" y="39"/>
                      <a:pt x="305" y="39"/>
                    </a:cubicBezTo>
                    <a:moveTo>
                      <a:pt x="41" y="37"/>
                    </a:moveTo>
                    <a:cubicBezTo>
                      <a:pt x="39" y="47"/>
                      <a:pt x="42" y="60"/>
                      <a:pt x="74" y="86"/>
                    </a:cubicBezTo>
                    <a:cubicBezTo>
                      <a:pt x="99" y="106"/>
                      <a:pt x="121" y="113"/>
                      <a:pt x="142" y="113"/>
                    </a:cubicBezTo>
                    <a:cubicBezTo>
                      <a:pt x="151" y="113"/>
                      <a:pt x="159" y="112"/>
                      <a:pt x="167" y="110"/>
                    </a:cubicBezTo>
                    <a:cubicBezTo>
                      <a:pt x="161" y="107"/>
                      <a:pt x="157" y="105"/>
                      <a:pt x="154" y="103"/>
                    </a:cubicBezTo>
                    <a:cubicBezTo>
                      <a:pt x="149" y="99"/>
                      <a:pt x="145" y="96"/>
                      <a:pt x="140" y="92"/>
                    </a:cubicBezTo>
                    <a:cubicBezTo>
                      <a:pt x="111" y="85"/>
                      <a:pt x="75" y="61"/>
                      <a:pt x="61" y="41"/>
                    </a:cubicBezTo>
                    <a:cubicBezTo>
                      <a:pt x="54" y="39"/>
                      <a:pt x="47" y="38"/>
                      <a:pt x="41" y="37"/>
                    </a:cubicBezTo>
                    <a:moveTo>
                      <a:pt x="14" y="0"/>
                    </a:moveTo>
                    <a:cubicBezTo>
                      <a:pt x="14" y="0"/>
                      <a:pt x="13" y="0"/>
                      <a:pt x="12" y="0"/>
                    </a:cubicBezTo>
                    <a:cubicBezTo>
                      <a:pt x="0" y="1"/>
                      <a:pt x="42" y="9"/>
                      <a:pt x="44" y="18"/>
                    </a:cubicBezTo>
                    <a:cubicBezTo>
                      <a:pt x="44" y="18"/>
                      <a:pt x="44" y="19"/>
                      <a:pt x="44" y="19"/>
                    </a:cubicBezTo>
                    <a:cubicBezTo>
                      <a:pt x="46" y="19"/>
                      <a:pt x="47" y="19"/>
                      <a:pt x="48" y="19"/>
                    </a:cubicBezTo>
                    <a:cubicBezTo>
                      <a:pt x="50" y="19"/>
                      <a:pt x="52" y="19"/>
                      <a:pt x="53" y="19"/>
                    </a:cubicBezTo>
                    <a:cubicBezTo>
                      <a:pt x="46" y="5"/>
                      <a:pt x="26" y="0"/>
                      <a:pt x="14" y="0"/>
                    </a:cubicBezTo>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22" name="Freeform 128"/>
              <p:cNvSpPr>
                <a:spLocks/>
              </p:cNvSpPr>
              <p:nvPr/>
            </p:nvSpPr>
            <p:spPr bwMode="auto">
              <a:xfrm>
                <a:off x="3790950" y="1014413"/>
                <a:ext cx="825500" cy="203200"/>
              </a:xfrm>
              <a:custGeom>
                <a:avLst/>
                <a:gdLst>
                  <a:gd name="T0" fmla="*/ 237 w 260"/>
                  <a:gd name="T1" fmla="*/ 0 h 64"/>
                  <a:gd name="T2" fmla="*/ 168 w 260"/>
                  <a:gd name="T3" fmla="*/ 19 h 64"/>
                  <a:gd name="T4" fmla="*/ 97 w 260"/>
                  <a:gd name="T5" fmla="*/ 41 h 64"/>
                  <a:gd name="T6" fmla="*/ 90 w 260"/>
                  <a:gd name="T7" fmla="*/ 41 h 64"/>
                  <a:gd name="T8" fmla="*/ 29 w 260"/>
                  <a:gd name="T9" fmla="*/ 3 h 64"/>
                  <a:gd name="T10" fmla="*/ 0 w 260"/>
                  <a:gd name="T11" fmla="*/ 15 h 64"/>
                  <a:gd name="T12" fmla="*/ 80 w 260"/>
                  <a:gd name="T13" fmla="*/ 64 h 64"/>
                  <a:gd name="T14" fmla="*/ 84 w 260"/>
                  <a:gd name="T15" fmla="*/ 64 h 64"/>
                  <a:gd name="T16" fmla="*/ 260 w 260"/>
                  <a:gd name="T17" fmla="*/ 22 h 64"/>
                  <a:gd name="T18" fmla="*/ 237 w 260"/>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64">
                    <a:moveTo>
                      <a:pt x="237" y="0"/>
                    </a:moveTo>
                    <a:cubicBezTo>
                      <a:pt x="211" y="4"/>
                      <a:pt x="188" y="11"/>
                      <a:pt x="168" y="19"/>
                    </a:cubicBezTo>
                    <a:cubicBezTo>
                      <a:pt x="138" y="30"/>
                      <a:pt x="115" y="41"/>
                      <a:pt x="97" y="41"/>
                    </a:cubicBezTo>
                    <a:cubicBezTo>
                      <a:pt x="95" y="41"/>
                      <a:pt x="92" y="41"/>
                      <a:pt x="90" y="41"/>
                    </a:cubicBezTo>
                    <a:cubicBezTo>
                      <a:pt x="73" y="37"/>
                      <a:pt x="50" y="21"/>
                      <a:pt x="29" y="3"/>
                    </a:cubicBezTo>
                    <a:cubicBezTo>
                      <a:pt x="19" y="7"/>
                      <a:pt x="10" y="11"/>
                      <a:pt x="0" y="15"/>
                    </a:cubicBezTo>
                    <a:cubicBezTo>
                      <a:pt x="21" y="42"/>
                      <a:pt x="33" y="64"/>
                      <a:pt x="80" y="64"/>
                    </a:cubicBezTo>
                    <a:cubicBezTo>
                      <a:pt x="82" y="64"/>
                      <a:pt x="83" y="64"/>
                      <a:pt x="84" y="64"/>
                    </a:cubicBezTo>
                    <a:cubicBezTo>
                      <a:pt x="140" y="63"/>
                      <a:pt x="215" y="29"/>
                      <a:pt x="260" y="22"/>
                    </a:cubicBezTo>
                    <a:cubicBezTo>
                      <a:pt x="254" y="15"/>
                      <a:pt x="247" y="8"/>
                      <a:pt x="237" y="0"/>
                    </a:cubicBezTo>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23" name="Freeform 129"/>
              <p:cNvSpPr>
                <a:spLocks noEditPoints="1"/>
              </p:cNvSpPr>
              <p:nvPr/>
            </p:nvSpPr>
            <p:spPr bwMode="auto">
              <a:xfrm>
                <a:off x="2638425" y="735013"/>
                <a:ext cx="2038350" cy="349250"/>
              </a:xfrm>
              <a:custGeom>
                <a:avLst/>
                <a:gdLst>
                  <a:gd name="T0" fmla="*/ 622 w 642"/>
                  <a:gd name="T1" fmla="*/ 85 h 110"/>
                  <a:gd name="T2" fmla="*/ 600 w 642"/>
                  <a:gd name="T3" fmla="*/ 88 h 110"/>
                  <a:gd name="T4" fmla="*/ 623 w 642"/>
                  <a:gd name="T5" fmla="*/ 110 h 110"/>
                  <a:gd name="T6" fmla="*/ 636 w 642"/>
                  <a:gd name="T7" fmla="*/ 109 h 110"/>
                  <a:gd name="T8" fmla="*/ 642 w 642"/>
                  <a:gd name="T9" fmla="*/ 110 h 110"/>
                  <a:gd name="T10" fmla="*/ 622 w 642"/>
                  <a:gd name="T11" fmla="*/ 85 h 110"/>
                  <a:gd name="T12" fmla="*/ 380 w 642"/>
                  <a:gd name="T13" fmla="*/ 81 h 110"/>
                  <a:gd name="T14" fmla="*/ 353 w 642"/>
                  <a:gd name="T15" fmla="*/ 91 h 110"/>
                  <a:gd name="T16" fmla="*/ 363 w 642"/>
                  <a:gd name="T17" fmla="*/ 103 h 110"/>
                  <a:gd name="T18" fmla="*/ 392 w 642"/>
                  <a:gd name="T19" fmla="*/ 91 h 110"/>
                  <a:gd name="T20" fmla="*/ 380 w 642"/>
                  <a:gd name="T21" fmla="*/ 81 h 110"/>
                  <a:gd name="T22" fmla="*/ 126 w 642"/>
                  <a:gd name="T23" fmla="*/ 72 h 110"/>
                  <a:gd name="T24" fmla="*/ 108 w 642"/>
                  <a:gd name="T25" fmla="*/ 75 h 110"/>
                  <a:gd name="T26" fmla="*/ 101 w 642"/>
                  <a:gd name="T27" fmla="*/ 74 h 110"/>
                  <a:gd name="T28" fmla="*/ 99 w 642"/>
                  <a:gd name="T29" fmla="*/ 73 h 110"/>
                  <a:gd name="T30" fmla="*/ 113 w 642"/>
                  <a:gd name="T31" fmla="*/ 84 h 110"/>
                  <a:gd name="T32" fmla="*/ 126 w 642"/>
                  <a:gd name="T33" fmla="*/ 91 h 110"/>
                  <a:gd name="T34" fmla="*/ 149 w 642"/>
                  <a:gd name="T35" fmla="*/ 84 h 110"/>
                  <a:gd name="T36" fmla="*/ 130 w 642"/>
                  <a:gd name="T37" fmla="*/ 74 h 110"/>
                  <a:gd name="T38" fmla="*/ 126 w 642"/>
                  <a:gd name="T39" fmla="*/ 72 h 110"/>
                  <a:gd name="T40" fmla="*/ 7 w 642"/>
                  <a:gd name="T41" fmla="*/ 0 h 110"/>
                  <a:gd name="T42" fmla="*/ 3 w 642"/>
                  <a:gd name="T43" fmla="*/ 0 h 110"/>
                  <a:gd name="T44" fmla="*/ 0 w 642"/>
                  <a:gd name="T45" fmla="*/ 18 h 110"/>
                  <a:gd name="T46" fmla="*/ 20 w 642"/>
                  <a:gd name="T47" fmla="*/ 22 h 110"/>
                  <a:gd name="T48" fmla="*/ 14 w 642"/>
                  <a:gd name="T49" fmla="*/ 8 h 110"/>
                  <a:gd name="T50" fmla="*/ 12 w 642"/>
                  <a:gd name="T51" fmla="*/ 0 h 110"/>
                  <a:gd name="T52" fmla="*/ 7 w 642"/>
                  <a:gd name="T5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2" h="110">
                    <a:moveTo>
                      <a:pt x="622" y="85"/>
                    </a:moveTo>
                    <a:cubicBezTo>
                      <a:pt x="614" y="86"/>
                      <a:pt x="607" y="87"/>
                      <a:pt x="600" y="88"/>
                    </a:cubicBezTo>
                    <a:cubicBezTo>
                      <a:pt x="610" y="96"/>
                      <a:pt x="617" y="103"/>
                      <a:pt x="623" y="110"/>
                    </a:cubicBezTo>
                    <a:cubicBezTo>
                      <a:pt x="628" y="110"/>
                      <a:pt x="632" y="109"/>
                      <a:pt x="636" y="109"/>
                    </a:cubicBezTo>
                    <a:cubicBezTo>
                      <a:pt x="638" y="109"/>
                      <a:pt x="640" y="110"/>
                      <a:pt x="642" y="110"/>
                    </a:cubicBezTo>
                    <a:cubicBezTo>
                      <a:pt x="637" y="102"/>
                      <a:pt x="631" y="94"/>
                      <a:pt x="622" y="85"/>
                    </a:cubicBezTo>
                    <a:moveTo>
                      <a:pt x="380" y="81"/>
                    </a:moveTo>
                    <a:cubicBezTo>
                      <a:pt x="370" y="85"/>
                      <a:pt x="362" y="88"/>
                      <a:pt x="353" y="91"/>
                    </a:cubicBezTo>
                    <a:cubicBezTo>
                      <a:pt x="357" y="95"/>
                      <a:pt x="360" y="99"/>
                      <a:pt x="363" y="103"/>
                    </a:cubicBezTo>
                    <a:cubicBezTo>
                      <a:pt x="373" y="99"/>
                      <a:pt x="382" y="95"/>
                      <a:pt x="392" y="91"/>
                    </a:cubicBezTo>
                    <a:cubicBezTo>
                      <a:pt x="388" y="88"/>
                      <a:pt x="384" y="85"/>
                      <a:pt x="380" y="81"/>
                    </a:cubicBezTo>
                    <a:moveTo>
                      <a:pt x="126" y="72"/>
                    </a:moveTo>
                    <a:cubicBezTo>
                      <a:pt x="120" y="74"/>
                      <a:pt x="114" y="75"/>
                      <a:pt x="108" y="75"/>
                    </a:cubicBezTo>
                    <a:cubicBezTo>
                      <a:pt x="106" y="75"/>
                      <a:pt x="103" y="74"/>
                      <a:pt x="101" y="74"/>
                    </a:cubicBezTo>
                    <a:cubicBezTo>
                      <a:pt x="100" y="74"/>
                      <a:pt x="100" y="74"/>
                      <a:pt x="99" y="73"/>
                    </a:cubicBezTo>
                    <a:cubicBezTo>
                      <a:pt x="104" y="77"/>
                      <a:pt x="108" y="80"/>
                      <a:pt x="113" y="84"/>
                    </a:cubicBezTo>
                    <a:cubicBezTo>
                      <a:pt x="116" y="86"/>
                      <a:pt x="120" y="88"/>
                      <a:pt x="126" y="91"/>
                    </a:cubicBezTo>
                    <a:cubicBezTo>
                      <a:pt x="133" y="89"/>
                      <a:pt x="141" y="87"/>
                      <a:pt x="149" y="84"/>
                    </a:cubicBezTo>
                    <a:cubicBezTo>
                      <a:pt x="141" y="80"/>
                      <a:pt x="134" y="76"/>
                      <a:pt x="130" y="74"/>
                    </a:cubicBezTo>
                    <a:cubicBezTo>
                      <a:pt x="129" y="74"/>
                      <a:pt x="128" y="73"/>
                      <a:pt x="126" y="72"/>
                    </a:cubicBezTo>
                    <a:moveTo>
                      <a:pt x="7" y="0"/>
                    </a:moveTo>
                    <a:cubicBezTo>
                      <a:pt x="6" y="0"/>
                      <a:pt x="5" y="0"/>
                      <a:pt x="3" y="0"/>
                    </a:cubicBezTo>
                    <a:cubicBezTo>
                      <a:pt x="5" y="7"/>
                      <a:pt x="2" y="12"/>
                      <a:pt x="0" y="18"/>
                    </a:cubicBezTo>
                    <a:cubicBezTo>
                      <a:pt x="6" y="19"/>
                      <a:pt x="13" y="20"/>
                      <a:pt x="20" y="22"/>
                    </a:cubicBezTo>
                    <a:cubicBezTo>
                      <a:pt x="17" y="17"/>
                      <a:pt x="15" y="12"/>
                      <a:pt x="14" y="8"/>
                    </a:cubicBezTo>
                    <a:cubicBezTo>
                      <a:pt x="14" y="5"/>
                      <a:pt x="13" y="2"/>
                      <a:pt x="12" y="0"/>
                    </a:cubicBezTo>
                    <a:cubicBezTo>
                      <a:pt x="11" y="0"/>
                      <a:pt x="9" y="0"/>
                      <a:pt x="7" y="0"/>
                    </a:cubicBezTo>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244" name="קבוצה 243"/>
          <p:cNvGrpSpPr/>
          <p:nvPr/>
        </p:nvGrpSpPr>
        <p:grpSpPr>
          <a:xfrm>
            <a:off x="768659" y="2942969"/>
            <a:ext cx="2592388" cy="3711576"/>
            <a:chOff x="7983538" y="158750"/>
            <a:chExt cx="2592388" cy="3711576"/>
          </a:xfrm>
        </p:grpSpPr>
        <p:sp>
          <p:nvSpPr>
            <p:cNvPr id="245" name="Freeform 6"/>
            <p:cNvSpPr>
              <a:spLocks/>
            </p:cNvSpPr>
            <p:nvPr/>
          </p:nvSpPr>
          <p:spPr bwMode="auto">
            <a:xfrm>
              <a:off x="9729788" y="2484438"/>
              <a:ext cx="414338" cy="1300163"/>
            </a:xfrm>
            <a:custGeom>
              <a:avLst/>
              <a:gdLst>
                <a:gd name="T0" fmla="*/ 35 w 130"/>
                <a:gd name="T1" fmla="*/ 10 h 409"/>
                <a:gd name="T2" fmla="*/ 49 w 130"/>
                <a:gd name="T3" fmla="*/ 114 h 409"/>
                <a:gd name="T4" fmla="*/ 58 w 130"/>
                <a:gd name="T5" fmla="*/ 179 h 409"/>
                <a:gd name="T6" fmla="*/ 71 w 130"/>
                <a:gd name="T7" fmla="*/ 245 h 409"/>
                <a:gd name="T8" fmla="*/ 75 w 130"/>
                <a:gd name="T9" fmla="*/ 336 h 409"/>
                <a:gd name="T10" fmla="*/ 33 w 130"/>
                <a:gd name="T11" fmla="*/ 388 h 409"/>
                <a:gd name="T12" fmla="*/ 28 w 130"/>
                <a:gd name="T13" fmla="*/ 407 h 409"/>
                <a:gd name="T14" fmla="*/ 130 w 130"/>
                <a:gd name="T15" fmla="*/ 360 h 409"/>
                <a:gd name="T16" fmla="*/ 130 w 130"/>
                <a:gd name="T17" fmla="*/ 322 h 409"/>
                <a:gd name="T18" fmla="*/ 128 w 130"/>
                <a:gd name="T19" fmla="*/ 0 h 409"/>
                <a:gd name="T20" fmla="*/ 35 w 130"/>
                <a:gd name="T21" fmla="*/ 1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409">
                  <a:moveTo>
                    <a:pt x="35" y="10"/>
                  </a:moveTo>
                  <a:cubicBezTo>
                    <a:pt x="35" y="10"/>
                    <a:pt x="42" y="55"/>
                    <a:pt x="49" y="114"/>
                  </a:cubicBezTo>
                  <a:cubicBezTo>
                    <a:pt x="52" y="135"/>
                    <a:pt x="56" y="157"/>
                    <a:pt x="58" y="179"/>
                  </a:cubicBezTo>
                  <a:cubicBezTo>
                    <a:pt x="63" y="213"/>
                    <a:pt x="67" y="224"/>
                    <a:pt x="71" y="245"/>
                  </a:cubicBezTo>
                  <a:cubicBezTo>
                    <a:pt x="78" y="275"/>
                    <a:pt x="74" y="327"/>
                    <a:pt x="75" y="336"/>
                  </a:cubicBezTo>
                  <a:cubicBezTo>
                    <a:pt x="79" y="370"/>
                    <a:pt x="35" y="378"/>
                    <a:pt x="33" y="388"/>
                  </a:cubicBezTo>
                  <a:cubicBezTo>
                    <a:pt x="31" y="399"/>
                    <a:pt x="0" y="405"/>
                    <a:pt x="28" y="407"/>
                  </a:cubicBezTo>
                  <a:cubicBezTo>
                    <a:pt x="56" y="409"/>
                    <a:pt x="130" y="365"/>
                    <a:pt x="130" y="360"/>
                  </a:cubicBezTo>
                  <a:cubicBezTo>
                    <a:pt x="130" y="355"/>
                    <a:pt x="130" y="322"/>
                    <a:pt x="130" y="322"/>
                  </a:cubicBezTo>
                  <a:cubicBezTo>
                    <a:pt x="128" y="0"/>
                    <a:pt x="128" y="0"/>
                    <a:pt x="128" y="0"/>
                  </a:cubicBezTo>
                  <a:lnTo>
                    <a:pt x="35" y="10"/>
                  </a:lnTo>
                  <a:close/>
                </a:path>
              </a:pathLst>
            </a:custGeom>
            <a:solidFill>
              <a:srgbClr val="F2B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46" name="Freeform 7"/>
            <p:cNvSpPr>
              <a:spLocks/>
            </p:cNvSpPr>
            <p:nvPr/>
          </p:nvSpPr>
          <p:spPr bwMode="auto">
            <a:xfrm>
              <a:off x="9869488" y="2443163"/>
              <a:ext cx="474663" cy="1354138"/>
            </a:xfrm>
            <a:custGeom>
              <a:avLst/>
              <a:gdLst>
                <a:gd name="T0" fmla="*/ 35 w 149"/>
                <a:gd name="T1" fmla="*/ 11 h 426"/>
                <a:gd name="T2" fmla="*/ 75 w 149"/>
                <a:gd name="T3" fmla="*/ 350 h 426"/>
                <a:gd name="T4" fmla="*/ 33 w 149"/>
                <a:gd name="T5" fmla="*/ 404 h 426"/>
                <a:gd name="T6" fmla="*/ 28 w 149"/>
                <a:gd name="T7" fmla="*/ 424 h 426"/>
                <a:gd name="T8" fmla="*/ 129 w 149"/>
                <a:gd name="T9" fmla="*/ 414 h 426"/>
                <a:gd name="T10" fmla="*/ 140 w 149"/>
                <a:gd name="T11" fmla="*/ 356 h 426"/>
                <a:gd name="T12" fmla="*/ 132 w 149"/>
                <a:gd name="T13" fmla="*/ 267 h 426"/>
                <a:gd name="T14" fmla="*/ 118 w 149"/>
                <a:gd name="T15" fmla="*/ 190 h 426"/>
                <a:gd name="T16" fmla="*/ 138 w 149"/>
                <a:gd name="T17" fmla="*/ 109 h 426"/>
                <a:gd name="T18" fmla="*/ 142 w 149"/>
                <a:gd name="T19" fmla="*/ 0 h 426"/>
                <a:gd name="T20" fmla="*/ 35 w 149"/>
                <a:gd name="T21" fmla="*/ 1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26">
                  <a:moveTo>
                    <a:pt x="35" y="11"/>
                  </a:moveTo>
                  <a:cubicBezTo>
                    <a:pt x="35" y="11"/>
                    <a:pt x="71" y="314"/>
                    <a:pt x="75" y="350"/>
                  </a:cubicBezTo>
                  <a:cubicBezTo>
                    <a:pt x="79" y="386"/>
                    <a:pt x="35" y="394"/>
                    <a:pt x="33" y="404"/>
                  </a:cubicBezTo>
                  <a:cubicBezTo>
                    <a:pt x="31" y="415"/>
                    <a:pt x="0" y="422"/>
                    <a:pt x="28" y="424"/>
                  </a:cubicBezTo>
                  <a:cubicBezTo>
                    <a:pt x="56" y="426"/>
                    <a:pt x="123" y="416"/>
                    <a:pt x="129" y="414"/>
                  </a:cubicBezTo>
                  <a:cubicBezTo>
                    <a:pt x="149" y="409"/>
                    <a:pt x="140" y="356"/>
                    <a:pt x="140" y="356"/>
                  </a:cubicBezTo>
                  <a:cubicBezTo>
                    <a:pt x="140" y="356"/>
                    <a:pt x="135" y="289"/>
                    <a:pt x="132" y="267"/>
                  </a:cubicBezTo>
                  <a:cubicBezTo>
                    <a:pt x="130" y="247"/>
                    <a:pt x="118" y="190"/>
                    <a:pt x="118" y="190"/>
                  </a:cubicBezTo>
                  <a:cubicBezTo>
                    <a:pt x="118" y="190"/>
                    <a:pt x="135" y="130"/>
                    <a:pt x="138" y="109"/>
                  </a:cubicBezTo>
                  <a:cubicBezTo>
                    <a:pt x="141" y="82"/>
                    <a:pt x="142" y="0"/>
                    <a:pt x="142" y="0"/>
                  </a:cubicBezTo>
                  <a:lnTo>
                    <a:pt x="35" y="11"/>
                  </a:lnTo>
                  <a:close/>
                </a:path>
              </a:pathLst>
            </a:custGeom>
            <a:solidFill>
              <a:srgbClr val="F2B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47" name="Freeform 8"/>
            <p:cNvSpPr>
              <a:spLocks/>
            </p:cNvSpPr>
            <p:nvPr/>
          </p:nvSpPr>
          <p:spPr bwMode="auto">
            <a:xfrm>
              <a:off x="9975850" y="2478088"/>
              <a:ext cx="168275" cy="1249363"/>
            </a:xfrm>
            <a:custGeom>
              <a:avLst/>
              <a:gdLst>
                <a:gd name="T0" fmla="*/ 16 w 53"/>
                <a:gd name="T1" fmla="*/ 2 h 393"/>
                <a:gd name="T2" fmla="*/ 37 w 53"/>
                <a:gd name="T3" fmla="*/ 192 h 393"/>
                <a:gd name="T4" fmla="*/ 53 w 53"/>
                <a:gd name="T5" fmla="*/ 346 h 393"/>
                <a:gd name="T6" fmla="*/ 40 w 53"/>
                <a:gd name="T7" fmla="*/ 376 h 393"/>
                <a:gd name="T8" fmla="*/ 0 w 53"/>
                <a:gd name="T9" fmla="*/ 393 h 393"/>
                <a:gd name="T10" fmla="*/ 42 w 53"/>
                <a:gd name="T11" fmla="*/ 339 h 393"/>
                <a:gd name="T12" fmla="*/ 5 w 53"/>
                <a:gd name="T13" fmla="*/ 94 h 393"/>
                <a:gd name="T14" fmla="*/ 2 w 53"/>
                <a:gd name="T15" fmla="*/ 0 h 393"/>
                <a:gd name="T16" fmla="*/ 16 w 53"/>
                <a:gd name="T17" fmla="*/ 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93">
                  <a:moveTo>
                    <a:pt x="16" y="2"/>
                  </a:moveTo>
                  <a:cubicBezTo>
                    <a:pt x="16" y="2"/>
                    <a:pt x="29" y="186"/>
                    <a:pt x="37" y="192"/>
                  </a:cubicBezTo>
                  <a:cubicBezTo>
                    <a:pt x="44" y="197"/>
                    <a:pt x="53" y="346"/>
                    <a:pt x="53" y="346"/>
                  </a:cubicBezTo>
                  <a:cubicBezTo>
                    <a:pt x="40" y="376"/>
                    <a:pt x="40" y="376"/>
                    <a:pt x="40" y="376"/>
                  </a:cubicBezTo>
                  <a:cubicBezTo>
                    <a:pt x="0" y="393"/>
                    <a:pt x="0" y="393"/>
                    <a:pt x="0" y="393"/>
                  </a:cubicBezTo>
                  <a:cubicBezTo>
                    <a:pt x="42" y="339"/>
                    <a:pt x="42" y="339"/>
                    <a:pt x="42" y="339"/>
                  </a:cubicBezTo>
                  <a:cubicBezTo>
                    <a:pt x="5" y="94"/>
                    <a:pt x="5" y="94"/>
                    <a:pt x="5" y="94"/>
                  </a:cubicBezTo>
                  <a:cubicBezTo>
                    <a:pt x="2" y="0"/>
                    <a:pt x="2" y="0"/>
                    <a:pt x="2" y="0"/>
                  </a:cubicBezTo>
                  <a:lnTo>
                    <a:pt x="16" y="2"/>
                  </a:lnTo>
                  <a:close/>
                </a:path>
              </a:pathLst>
            </a:custGeom>
            <a:solidFill>
              <a:srgbClr val="E8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48" name="Freeform 9"/>
            <p:cNvSpPr>
              <a:spLocks/>
            </p:cNvSpPr>
            <p:nvPr/>
          </p:nvSpPr>
          <p:spPr bwMode="auto">
            <a:xfrm>
              <a:off x="9336088" y="947738"/>
              <a:ext cx="1239838" cy="1401763"/>
            </a:xfrm>
            <a:custGeom>
              <a:avLst/>
              <a:gdLst>
                <a:gd name="T0" fmla="*/ 214 w 390"/>
                <a:gd name="T1" fmla="*/ 12 h 441"/>
                <a:gd name="T2" fmla="*/ 308 w 390"/>
                <a:gd name="T3" fmla="*/ 72 h 441"/>
                <a:gd name="T4" fmla="*/ 384 w 390"/>
                <a:gd name="T5" fmla="*/ 360 h 441"/>
                <a:gd name="T6" fmla="*/ 370 w 390"/>
                <a:gd name="T7" fmla="*/ 411 h 441"/>
                <a:gd name="T8" fmla="*/ 333 w 390"/>
                <a:gd name="T9" fmla="*/ 378 h 441"/>
                <a:gd name="T10" fmla="*/ 277 w 390"/>
                <a:gd name="T11" fmla="*/ 145 h 441"/>
                <a:gd name="T12" fmla="*/ 299 w 390"/>
                <a:gd name="T13" fmla="*/ 310 h 441"/>
                <a:gd name="T14" fmla="*/ 164 w 390"/>
                <a:gd name="T15" fmla="*/ 319 h 441"/>
                <a:gd name="T16" fmla="*/ 87 w 390"/>
                <a:gd name="T17" fmla="*/ 166 h 441"/>
                <a:gd name="T18" fmla="*/ 63 w 390"/>
                <a:gd name="T19" fmla="*/ 339 h 441"/>
                <a:gd name="T20" fmla="*/ 27 w 390"/>
                <a:gd name="T21" fmla="*/ 433 h 441"/>
                <a:gd name="T22" fmla="*/ 10 w 390"/>
                <a:gd name="T23" fmla="*/ 385 h 441"/>
                <a:gd name="T24" fmla="*/ 47 w 390"/>
                <a:gd name="T25" fmla="*/ 67 h 441"/>
                <a:gd name="T26" fmla="*/ 120 w 390"/>
                <a:gd name="T27" fmla="*/ 17 h 441"/>
                <a:gd name="T28" fmla="*/ 214 w 390"/>
                <a:gd name="T29" fmla="*/ 12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41">
                  <a:moveTo>
                    <a:pt x="214" y="12"/>
                  </a:moveTo>
                  <a:cubicBezTo>
                    <a:pt x="214" y="12"/>
                    <a:pt x="281" y="0"/>
                    <a:pt x="308" y="72"/>
                  </a:cubicBezTo>
                  <a:cubicBezTo>
                    <a:pt x="326" y="120"/>
                    <a:pt x="380" y="332"/>
                    <a:pt x="384" y="360"/>
                  </a:cubicBezTo>
                  <a:cubicBezTo>
                    <a:pt x="387" y="375"/>
                    <a:pt x="390" y="409"/>
                    <a:pt x="370" y="411"/>
                  </a:cubicBezTo>
                  <a:cubicBezTo>
                    <a:pt x="334" y="414"/>
                    <a:pt x="333" y="378"/>
                    <a:pt x="333" y="378"/>
                  </a:cubicBezTo>
                  <a:cubicBezTo>
                    <a:pt x="277" y="145"/>
                    <a:pt x="277" y="145"/>
                    <a:pt x="277" y="145"/>
                  </a:cubicBezTo>
                  <a:cubicBezTo>
                    <a:pt x="277" y="145"/>
                    <a:pt x="305" y="279"/>
                    <a:pt x="299" y="310"/>
                  </a:cubicBezTo>
                  <a:cubicBezTo>
                    <a:pt x="290" y="347"/>
                    <a:pt x="167" y="335"/>
                    <a:pt x="164" y="319"/>
                  </a:cubicBezTo>
                  <a:cubicBezTo>
                    <a:pt x="162" y="303"/>
                    <a:pt x="87" y="166"/>
                    <a:pt x="87" y="166"/>
                  </a:cubicBezTo>
                  <a:cubicBezTo>
                    <a:pt x="79" y="152"/>
                    <a:pt x="63" y="379"/>
                    <a:pt x="63" y="339"/>
                  </a:cubicBezTo>
                  <a:cubicBezTo>
                    <a:pt x="63" y="329"/>
                    <a:pt x="68" y="422"/>
                    <a:pt x="27" y="433"/>
                  </a:cubicBezTo>
                  <a:cubicBezTo>
                    <a:pt x="0" y="441"/>
                    <a:pt x="9" y="395"/>
                    <a:pt x="10" y="385"/>
                  </a:cubicBezTo>
                  <a:cubicBezTo>
                    <a:pt x="14" y="359"/>
                    <a:pt x="20" y="139"/>
                    <a:pt x="47" y="67"/>
                  </a:cubicBezTo>
                  <a:cubicBezTo>
                    <a:pt x="62" y="26"/>
                    <a:pt x="120" y="17"/>
                    <a:pt x="120" y="17"/>
                  </a:cubicBezTo>
                  <a:lnTo>
                    <a:pt x="214" y="12"/>
                  </a:lnTo>
                  <a:close/>
                </a:path>
              </a:pathLst>
            </a:custGeom>
            <a:solidFill>
              <a:srgbClr val="F2B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49" name="Freeform 10"/>
            <p:cNvSpPr>
              <a:spLocks/>
            </p:cNvSpPr>
            <p:nvPr/>
          </p:nvSpPr>
          <p:spPr bwMode="auto">
            <a:xfrm>
              <a:off x="9561513" y="944563"/>
              <a:ext cx="900113" cy="1670050"/>
            </a:xfrm>
            <a:custGeom>
              <a:avLst/>
              <a:gdLst>
                <a:gd name="T0" fmla="*/ 0 w 283"/>
                <a:gd name="T1" fmla="*/ 35 h 525"/>
                <a:gd name="T2" fmla="*/ 7 w 283"/>
                <a:gd name="T3" fmla="*/ 176 h 525"/>
                <a:gd name="T4" fmla="*/ 88 w 283"/>
                <a:gd name="T5" fmla="*/ 322 h 525"/>
                <a:gd name="T6" fmla="*/ 51 w 283"/>
                <a:gd name="T7" fmla="*/ 444 h 525"/>
                <a:gd name="T8" fmla="*/ 167 w 283"/>
                <a:gd name="T9" fmla="*/ 490 h 525"/>
                <a:gd name="T10" fmla="*/ 281 w 283"/>
                <a:gd name="T11" fmla="*/ 468 h 525"/>
                <a:gd name="T12" fmla="*/ 231 w 283"/>
                <a:gd name="T13" fmla="*/ 305 h 525"/>
                <a:gd name="T14" fmla="*/ 211 w 283"/>
                <a:gd name="T15" fmla="*/ 153 h 525"/>
                <a:gd name="T16" fmla="*/ 204 w 283"/>
                <a:gd name="T17" fmla="*/ 29 h 525"/>
                <a:gd name="T18" fmla="*/ 121 w 283"/>
                <a:gd name="T19" fmla="*/ 0 h 525"/>
                <a:gd name="T20" fmla="*/ 29 w 283"/>
                <a:gd name="T21" fmla="*/ 22 h 525"/>
                <a:gd name="T22" fmla="*/ 0 w 283"/>
                <a:gd name="T23" fmla="*/ 3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525">
                  <a:moveTo>
                    <a:pt x="0" y="35"/>
                  </a:moveTo>
                  <a:cubicBezTo>
                    <a:pt x="7" y="176"/>
                    <a:pt x="7" y="176"/>
                    <a:pt x="7" y="176"/>
                  </a:cubicBezTo>
                  <a:cubicBezTo>
                    <a:pt x="88" y="322"/>
                    <a:pt x="88" y="322"/>
                    <a:pt x="88" y="322"/>
                  </a:cubicBezTo>
                  <a:cubicBezTo>
                    <a:pt x="88" y="322"/>
                    <a:pt x="58" y="363"/>
                    <a:pt x="51" y="444"/>
                  </a:cubicBezTo>
                  <a:cubicBezTo>
                    <a:pt x="43" y="525"/>
                    <a:pt x="97" y="490"/>
                    <a:pt x="167" y="490"/>
                  </a:cubicBezTo>
                  <a:cubicBezTo>
                    <a:pt x="237" y="490"/>
                    <a:pt x="283" y="507"/>
                    <a:pt x="281" y="468"/>
                  </a:cubicBezTo>
                  <a:cubicBezTo>
                    <a:pt x="279" y="429"/>
                    <a:pt x="231" y="305"/>
                    <a:pt x="231" y="305"/>
                  </a:cubicBezTo>
                  <a:cubicBezTo>
                    <a:pt x="211" y="153"/>
                    <a:pt x="211" y="153"/>
                    <a:pt x="211" y="153"/>
                  </a:cubicBezTo>
                  <a:cubicBezTo>
                    <a:pt x="204" y="29"/>
                    <a:pt x="204" y="29"/>
                    <a:pt x="204" y="29"/>
                  </a:cubicBezTo>
                  <a:cubicBezTo>
                    <a:pt x="204" y="29"/>
                    <a:pt x="130" y="0"/>
                    <a:pt x="121" y="0"/>
                  </a:cubicBezTo>
                  <a:cubicBezTo>
                    <a:pt x="112" y="0"/>
                    <a:pt x="29" y="22"/>
                    <a:pt x="29" y="22"/>
                  </a:cubicBezTo>
                  <a:lnTo>
                    <a:pt x="0" y="35"/>
                  </a:lnTo>
                  <a:close/>
                </a:path>
              </a:pathLst>
            </a:custGeom>
            <a:solidFill>
              <a:srgbClr val="274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50" name="Freeform 81"/>
            <p:cNvSpPr>
              <a:spLocks/>
            </p:cNvSpPr>
            <p:nvPr/>
          </p:nvSpPr>
          <p:spPr bwMode="auto">
            <a:xfrm>
              <a:off x="8605838" y="2782888"/>
              <a:ext cx="479425" cy="998538"/>
            </a:xfrm>
            <a:custGeom>
              <a:avLst/>
              <a:gdLst>
                <a:gd name="T0" fmla="*/ 95 w 151"/>
                <a:gd name="T1" fmla="*/ 0 h 314"/>
                <a:gd name="T2" fmla="*/ 77 w 151"/>
                <a:gd name="T3" fmla="*/ 234 h 314"/>
                <a:gd name="T4" fmla="*/ 108 w 151"/>
                <a:gd name="T5" fmla="*/ 259 h 314"/>
                <a:gd name="T6" fmla="*/ 135 w 151"/>
                <a:gd name="T7" fmla="*/ 306 h 314"/>
                <a:gd name="T8" fmla="*/ 8 w 151"/>
                <a:gd name="T9" fmla="*/ 285 h 314"/>
                <a:gd name="T10" fmla="*/ 1 w 151"/>
                <a:gd name="T11" fmla="*/ 3 h 314"/>
                <a:gd name="T12" fmla="*/ 95 w 151"/>
                <a:gd name="T13" fmla="*/ 0 h 314"/>
              </a:gdLst>
              <a:ahLst/>
              <a:cxnLst>
                <a:cxn ang="0">
                  <a:pos x="T0" y="T1"/>
                </a:cxn>
                <a:cxn ang="0">
                  <a:pos x="T2" y="T3"/>
                </a:cxn>
                <a:cxn ang="0">
                  <a:pos x="T4" y="T5"/>
                </a:cxn>
                <a:cxn ang="0">
                  <a:pos x="T6" y="T7"/>
                </a:cxn>
                <a:cxn ang="0">
                  <a:pos x="T8" y="T9"/>
                </a:cxn>
                <a:cxn ang="0">
                  <a:pos x="T10" y="T11"/>
                </a:cxn>
                <a:cxn ang="0">
                  <a:pos x="T12" y="T13"/>
                </a:cxn>
              </a:cxnLst>
              <a:rect l="0" t="0" r="r" b="b"/>
              <a:pathLst>
                <a:path w="151" h="314">
                  <a:moveTo>
                    <a:pt x="95" y="0"/>
                  </a:moveTo>
                  <a:cubicBezTo>
                    <a:pt x="77" y="234"/>
                    <a:pt x="77" y="234"/>
                    <a:pt x="77" y="234"/>
                  </a:cubicBezTo>
                  <a:cubicBezTo>
                    <a:pt x="108" y="259"/>
                    <a:pt x="108" y="259"/>
                    <a:pt x="108" y="259"/>
                  </a:cubicBezTo>
                  <a:cubicBezTo>
                    <a:pt x="108" y="259"/>
                    <a:pt x="151" y="303"/>
                    <a:pt x="135" y="306"/>
                  </a:cubicBezTo>
                  <a:cubicBezTo>
                    <a:pt x="78" y="313"/>
                    <a:pt x="16" y="314"/>
                    <a:pt x="8" y="285"/>
                  </a:cubicBezTo>
                  <a:cubicBezTo>
                    <a:pt x="0" y="253"/>
                    <a:pt x="6" y="210"/>
                    <a:pt x="1" y="3"/>
                  </a:cubicBezTo>
                  <a:lnTo>
                    <a:pt x="95" y="0"/>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51" name="Freeform 82"/>
            <p:cNvSpPr>
              <a:spLocks/>
            </p:cNvSpPr>
            <p:nvPr/>
          </p:nvSpPr>
          <p:spPr bwMode="auto">
            <a:xfrm>
              <a:off x="8002588" y="2770188"/>
              <a:ext cx="542925" cy="1100138"/>
            </a:xfrm>
            <a:custGeom>
              <a:avLst/>
              <a:gdLst>
                <a:gd name="T0" fmla="*/ 64 w 171"/>
                <a:gd name="T1" fmla="*/ 0 h 346"/>
                <a:gd name="T2" fmla="*/ 77 w 171"/>
                <a:gd name="T3" fmla="*/ 264 h 346"/>
                <a:gd name="T4" fmla="*/ 29 w 171"/>
                <a:gd name="T5" fmla="*/ 284 h 346"/>
                <a:gd name="T6" fmla="*/ 13 w 171"/>
                <a:gd name="T7" fmla="*/ 310 h 346"/>
                <a:gd name="T8" fmla="*/ 149 w 171"/>
                <a:gd name="T9" fmla="*/ 278 h 346"/>
                <a:gd name="T10" fmla="*/ 156 w 171"/>
                <a:gd name="T11" fmla="*/ 7 h 346"/>
                <a:gd name="T12" fmla="*/ 64 w 171"/>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71" h="346">
                  <a:moveTo>
                    <a:pt x="64" y="0"/>
                  </a:moveTo>
                  <a:cubicBezTo>
                    <a:pt x="77" y="264"/>
                    <a:pt x="77" y="264"/>
                    <a:pt x="77" y="264"/>
                  </a:cubicBezTo>
                  <a:cubicBezTo>
                    <a:pt x="29" y="284"/>
                    <a:pt x="29" y="284"/>
                    <a:pt x="29" y="284"/>
                  </a:cubicBezTo>
                  <a:cubicBezTo>
                    <a:pt x="29" y="284"/>
                    <a:pt x="0" y="301"/>
                    <a:pt x="13" y="310"/>
                  </a:cubicBezTo>
                  <a:cubicBezTo>
                    <a:pt x="70" y="346"/>
                    <a:pt x="141" y="307"/>
                    <a:pt x="149" y="278"/>
                  </a:cubicBezTo>
                  <a:cubicBezTo>
                    <a:pt x="156" y="248"/>
                    <a:pt x="171" y="215"/>
                    <a:pt x="156" y="7"/>
                  </a:cubicBezTo>
                  <a:lnTo>
                    <a:pt x="64" y="0"/>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52" name="Freeform 83"/>
            <p:cNvSpPr>
              <a:spLocks/>
            </p:cNvSpPr>
            <p:nvPr/>
          </p:nvSpPr>
          <p:spPr bwMode="auto">
            <a:xfrm>
              <a:off x="7983538" y="776288"/>
              <a:ext cx="1476375" cy="1563688"/>
            </a:xfrm>
            <a:custGeom>
              <a:avLst/>
              <a:gdLst>
                <a:gd name="T0" fmla="*/ 213 w 465"/>
                <a:gd name="T1" fmla="*/ 24 h 492"/>
                <a:gd name="T2" fmla="*/ 75 w 465"/>
                <a:gd name="T3" fmla="*/ 72 h 492"/>
                <a:gd name="T4" fmla="*/ 2 w 465"/>
                <a:gd name="T5" fmla="*/ 373 h 492"/>
                <a:gd name="T6" fmla="*/ 19 w 465"/>
                <a:gd name="T7" fmla="*/ 427 h 492"/>
                <a:gd name="T8" fmla="*/ 72 w 465"/>
                <a:gd name="T9" fmla="*/ 382 h 492"/>
                <a:gd name="T10" fmla="*/ 120 w 465"/>
                <a:gd name="T11" fmla="*/ 143 h 492"/>
                <a:gd name="T12" fmla="*/ 93 w 465"/>
                <a:gd name="T13" fmla="*/ 408 h 492"/>
                <a:gd name="T14" fmla="*/ 329 w 465"/>
                <a:gd name="T15" fmla="*/ 445 h 492"/>
                <a:gd name="T16" fmla="*/ 372 w 465"/>
                <a:gd name="T17" fmla="*/ 197 h 492"/>
                <a:gd name="T18" fmla="*/ 400 w 465"/>
                <a:gd name="T19" fmla="*/ 427 h 492"/>
                <a:gd name="T20" fmla="*/ 432 w 465"/>
                <a:gd name="T21" fmla="*/ 485 h 492"/>
                <a:gd name="T22" fmla="*/ 464 w 465"/>
                <a:gd name="T23" fmla="*/ 439 h 492"/>
                <a:gd name="T24" fmla="*/ 430 w 465"/>
                <a:gd name="T25" fmla="*/ 110 h 492"/>
                <a:gd name="T26" fmla="*/ 333 w 465"/>
                <a:gd name="T27" fmla="*/ 45 h 492"/>
                <a:gd name="T28" fmla="*/ 213 w 465"/>
                <a:gd name="T29" fmla="*/ 24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492">
                  <a:moveTo>
                    <a:pt x="213" y="24"/>
                  </a:moveTo>
                  <a:cubicBezTo>
                    <a:pt x="213" y="24"/>
                    <a:pt x="103" y="0"/>
                    <a:pt x="75" y="72"/>
                  </a:cubicBezTo>
                  <a:cubicBezTo>
                    <a:pt x="57" y="119"/>
                    <a:pt x="7" y="345"/>
                    <a:pt x="2" y="373"/>
                  </a:cubicBezTo>
                  <a:cubicBezTo>
                    <a:pt x="0" y="388"/>
                    <a:pt x="0" y="425"/>
                    <a:pt x="19" y="427"/>
                  </a:cubicBezTo>
                  <a:cubicBezTo>
                    <a:pt x="56" y="430"/>
                    <a:pt x="72" y="382"/>
                    <a:pt x="72" y="382"/>
                  </a:cubicBezTo>
                  <a:cubicBezTo>
                    <a:pt x="120" y="143"/>
                    <a:pt x="120" y="143"/>
                    <a:pt x="120" y="143"/>
                  </a:cubicBezTo>
                  <a:cubicBezTo>
                    <a:pt x="120" y="143"/>
                    <a:pt x="87" y="378"/>
                    <a:pt x="93" y="408"/>
                  </a:cubicBezTo>
                  <a:cubicBezTo>
                    <a:pt x="101" y="445"/>
                    <a:pt x="327" y="461"/>
                    <a:pt x="329" y="445"/>
                  </a:cubicBezTo>
                  <a:cubicBezTo>
                    <a:pt x="332" y="429"/>
                    <a:pt x="372" y="197"/>
                    <a:pt x="372" y="197"/>
                  </a:cubicBezTo>
                  <a:cubicBezTo>
                    <a:pt x="380" y="182"/>
                    <a:pt x="397" y="447"/>
                    <a:pt x="400" y="427"/>
                  </a:cubicBezTo>
                  <a:cubicBezTo>
                    <a:pt x="402" y="417"/>
                    <a:pt x="390" y="474"/>
                    <a:pt x="432" y="485"/>
                  </a:cubicBezTo>
                  <a:cubicBezTo>
                    <a:pt x="458" y="492"/>
                    <a:pt x="465" y="448"/>
                    <a:pt x="464" y="439"/>
                  </a:cubicBezTo>
                  <a:cubicBezTo>
                    <a:pt x="461" y="413"/>
                    <a:pt x="456" y="182"/>
                    <a:pt x="430" y="110"/>
                  </a:cubicBezTo>
                  <a:cubicBezTo>
                    <a:pt x="414" y="69"/>
                    <a:pt x="333" y="45"/>
                    <a:pt x="333" y="45"/>
                  </a:cubicBezTo>
                  <a:lnTo>
                    <a:pt x="213" y="24"/>
                  </a:ln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53" name="Freeform 84"/>
            <p:cNvSpPr>
              <a:spLocks/>
            </p:cNvSpPr>
            <p:nvPr/>
          </p:nvSpPr>
          <p:spPr bwMode="auto">
            <a:xfrm>
              <a:off x="8647113" y="842963"/>
              <a:ext cx="454025" cy="222250"/>
            </a:xfrm>
            <a:custGeom>
              <a:avLst/>
              <a:gdLst>
                <a:gd name="T0" fmla="*/ 0 w 143"/>
                <a:gd name="T1" fmla="*/ 0 h 70"/>
                <a:gd name="T2" fmla="*/ 84 w 143"/>
                <a:gd name="T3" fmla="*/ 69 h 70"/>
                <a:gd name="T4" fmla="*/ 137 w 143"/>
                <a:gd name="T5" fmla="*/ 25 h 70"/>
                <a:gd name="T6" fmla="*/ 59 w 143"/>
                <a:gd name="T7" fmla="*/ 27 h 70"/>
                <a:gd name="T8" fmla="*/ 0 w 143"/>
                <a:gd name="T9" fmla="*/ 0 h 70"/>
              </a:gdLst>
              <a:ahLst/>
              <a:cxnLst>
                <a:cxn ang="0">
                  <a:pos x="T0" y="T1"/>
                </a:cxn>
                <a:cxn ang="0">
                  <a:pos x="T2" y="T3"/>
                </a:cxn>
                <a:cxn ang="0">
                  <a:pos x="T4" y="T5"/>
                </a:cxn>
                <a:cxn ang="0">
                  <a:pos x="T6" y="T7"/>
                </a:cxn>
                <a:cxn ang="0">
                  <a:pos x="T8" y="T9"/>
                </a:cxn>
              </a:cxnLst>
              <a:rect l="0" t="0" r="r" b="b"/>
              <a:pathLst>
                <a:path w="143" h="70">
                  <a:moveTo>
                    <a:pt x="0" y="0"/>
                  </a:moveTo>
                  <a:cubicBezTo>
                    <a:pt x="0" y="0"/>
                    <a:pt x="36" y="69"/>
                    <a:pt x="84" y="69"/>
                  </a:cubicBezTo>
                  <a:cubicBezTo>
                    <a:pt x="132" y="70"/>
                    <a:pt x="143" y="29"/>
                    <a:pt x="137" y="25"/>
                  </a:cubicBezTo>
                  <a:cubicBezTo>
                    <a:pt x="131" y="22"/>
                    <a:pt x="95" y="46"/>
                    <a:pt x="59" y="27"/>
                  </a:cubicBezTo>
                  <a:cubicBezTo>
                    <a:pt x="23" y="9"/>
                    <a:pt x="0" y="0"/>
                    <a:pt x="0" y="0"/>
                  </a:cubicBezTo>
                  <a:close/>
                </a:path>
              </a:pathLst>
            </a:custGeom>
            <a:solidFill>
              <a:srgbClr val="E5A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54" name="Freeform 85"/>
            <p:cNvSpPr>
              <a:spLocks/>
            </p:cNvSpPr>
            <p:nvPr/>
          </p:nvSpPr>
          <p:spPr bwMode="auto">
            <a:xfrm>
              <a:off x="8177213" y="1952625"/>
              <a:ext cx="892175" cy="1036638"/>
            </a:xfrm>
            <a:custGeom>
              <a:avLst/>
              <a:gdLst>
                <a:gd name="T0" fmla="*/ 60 w 562"/>
                <a:gd name="T1" fmla="*/ 4 h 653"/>
                <a:gd name="T2" fmla="*/ 0 w 562"/>
                <a:gd name="T3" fmla="*/ 611 h 653"/>
                <a:gd name="T4" fmla="*/ 222 w 562"/>
                <a:gd name="T5" fmla="*/ 647 h 653"/>
                <a:gd name="T6" fmla="*/ 280 w 562"/>
                <a:gd name="T7" fmla="*/ 311 h 653"/>
                <a:gd name="T8" fmla="*/ 234 w 562"/>
                <a:gd name="T9" fmla="*/ 653 h 653"/>
                <a:gd name="T10" fmla="*/ 458 w 562"/>
                <a:gd name="T11" fmla="*/ 627 h 653"/>
                <a:gd name="T12" fmla="*/ 562 w 562"/>
                <a:gd name="T13" fmla="*/ 0 h 653"/>
                <a:gd name="T14" fmla="*/ 60 w 562"/>
                <a:gd name="T15" fmla="*/ 4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2" h="653">
                  <a:moveTo>
                    <a:pt x="60" y="4"/>
                  </a:moveTo>
                  <a:lnTo>
                    <a:pt x="0" y="611"/>
                  </a:lnTo>
                  <a:lnTo>
                    <a:pt x="222" y="647"/>
                  </a:lnTo>
                  <a:lnTo>
                    <a:pt x="280" y="311"/>
                  </a:lnTo>
                  <a:lnTo>
                    <a:pt x="234" y="653"/>
                  </a:lnTo>
                  <a:lnTo>
                    <a:pt x="458" y="627"/>
                  </a:lnTo>
                  <a:lnTo>
                    <a:pt x="562" y="0"/>
                  </a:lnTo>
                  <a:lnTo>
                    <a:pt x="60" y="4"/>
                  </a:lnTo>
                  <a:close/>
                </a:path>
              </a:pathLst>
            </a:custGeom>
            <a:solidFill>
              <a:srgbClr val="B11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55" name="Freeform 151"/>
            <p:cNvSpPr>
              <a:spLocks/>
            </p:cNvSpPr>
            <p:nvPr/>
          </p:nvSpPr>
          <p:spPr bwMode="auto">
            <a:xfrm>
              <a:off x="8580438" y="212725"/>
              <a:ext cx="736600" cy="820738"/>
            </a:xfrm>
            <a:custGeom>
              <a:avLst/>
              <a:gdLst>
                <a:gd name="T0" fmla="*/ 206 w 232"/>
                <a:gd name="T1" fmla="*/ 172 h 258"/>
                <a:gd name="T2" fmla="*/ 73 w 232"/>
                <a:gd name="T3" fmla="*/ 237 h 258"/>
                <a:gd name="T4" fmla="*/ 27 w 232"/>
                <a:gd name="T5" fmla="*/ 95 h 258"/>
                <a:gd name="T6" fmla="*/ 165 w 232"/>
                <a:gd name="T7" fmla="*/ 21 h 258"/>
                <a:gd name="T8" fmla="*/ 206 w 232"/>
                <a:gd name="T9" fmla="*/ 172 h 258"/>
              </a:gdLst>
              <a:ahLst/>
              <a:cxnLst>
                <a:cxn ang="0">
                  <a:pos x="T0" y="T1"/>
                </a:cxn>
                <a:cxn ang="0">
                  <a:pos x="T2" y="T3"/>
                </a:cxn>
                <a:cxn ang="0">
                  <a:pos x="T4" y="T5"/>
                </a:cxn>
                <a:cxn ang="0">
                  <a:pos x="T6" y="T7"/>
                </a:cxn>
                <a:cxn ang="0">
                  <a:pos x="T8" y="T9"/>
                </a:cxn>
              </a:cxnLst>
              <a:rect l="0" t="0" r="r" b="b"/>
              <a:pathLst>
                <a:path w="232" h="258">
                  <a:moveTo>
                    <a:pt x="206" y="172"/>
                  </a:moveTo>
                  <a:cubicBezTo>
                    <a:pt x="179" y="234"/>
                    <a:pt x="122" y="258"/>
                    <a:pt x="73" y="237"/>
                  </a:cubicBezTo>
                  <a:cubicBezTo>
                    <a:pt x="24" y="216"/>
                    <a:pt x="0" y="158"/>
                    <a:pt x="27" y="95"/>
                  </a:cubicBezTo>
                  <a:cubicBezTo>
                    <a:pt x="54" y="33"/>
                    <a:pt x="115" y="0"/>
                    <a:pt x="165" y="21"/>
                  </a:cubicBezTo>
                  <a:cubicBezTo>
                    <a:pt x="214" y="42"/>
                    <a:pt x="232" y="110"/>
                    <a:pt x="206" y="172"/>
                  </a:cubicBezTo>
                  <a:close/>
                </a:path>
              </a:pathLst>
            </a:custGeom>
            <a:solidFill>
              <a:srgbClr val="EFC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56" name="Freeform 152"/>
            <p:cNvSpPr>
              <a:spLocks/>
            </p:cNvSpPr>
            <p:nvPr/>
          </p:nvSpPr>
          <p:spPr bwMode="auto">
            <a:xfrm>
              <a:off x="9424988" y="295275"/>
              <a:ext cx="684213" cy="804863"/>
            </a:xfrm>
            <a:custGeom>
              <a:avLst/>
              <a:gdLst>
                <a:gd name="T0" fmla="*/ 189 w 215"/>
                <a:gd name="T1" fmla="*/ 99 h 253"/>
                <a:gd name="T2" fmla="*/ 147 w 215"/>
                <a:gd name="T3" fmla="*/ 236 h 253"/>
                <a:gd name="T4" fmla="*/ 27 w 215"/>
                <a:gd name="T5" fmla="*/ 182 h 253"/>
                <a:gd name="T6" fmla="*/ 11 w 215"/>
                <a:gd name="T7" fmla="*/ 178 h 253"/>
                <a:gd name="T8" fmla="*/ 16 w 215"/>
                <a:gd name="T9" fmla="*/ 155 h 253"/>
                <a:gd name="T10" fmla="*/ 12 w 215"/>
                <a:gd name="T11" fmla="*/ 142 h 253"/>
                <a:gd name="T12" fmla="*/ 59 w 215"/>
                <a:gd name="T13" fmla="*/ 19 h 253"/>
                <a:gd name="T14" fmla="*/ 189 w 215"/>
                <a:gd name="T15" fmla="*/ 99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53">
                  <a:moveTo>
                    <a:pt x="189" y="99"/>
                  </a:moveTo>
                  <a:cubicBezTo>
                    <a:pt x="215" y="162"/>
                    <a:pt x="194" y="217"/>
                    <a:pt x="147" y="236"/>
                  </a:cubicBezTo>
                  <a:cubicBezTo>
                    <a:pt x="105" y="253"/>
                    <a:pt x="55" y="234"/>
                    <a:pt x="27" y="182"/>
                  </a:cubicBezTo>
                  <a:cubicBezTo>
                    <a:pt x="25" y="177"/>
                    <a:pt x="13" y="183"/>
                    <a:pt x="11" y="178"/>
                  </a:cubicBezTo>
                  <a:cubicBezTo>
                    <a:pt x="10" y="174"/>
                    <a:pt x="17" y="159"/>
                    <a:pt x="16" y="155"/>
                  </a:cubicBezTo>
                  <a:cubicBezTo>
                    <a:pt x="14" y="151"/>
                    <a:pt x="13" y="147"/>
                    <a:pt x="12" y="142"/>
                  </a:cubicBezTo>
                  <a:cubicBezTo>
                    <a:pt x="0" y="88"/>
                    <a:pt x="18" y="35"/>
                    <a:pt x="59" y="19"/>
                  </a:cubicBezTo>
                  <a:cubicBezTo>
                    <a:pt x="105" y="0"/>
                    <a:pt x="164" y="36"/>
                    <a:pt x="189" y="99"/>
                  </a:cubicBezTo>
                  <a:close/>
                </a:path>
              </a:pathLst>
            </a:custGeom>
            <a:solidFill>
              <a:srgbClr val="F2BF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57" name="Freeform 153"/>
            <p:cNvSpPr>
              <a:spLocks/>
            </p:cNvSpPr>
            <p:nvPr/>
          </p:nvSpPr>
          <p:spPr bwMode="auto">
            <a:xfrm>
              <a:off x="9063038" y="585788"/>
              <a:ext cx="73025" cy="73025"/>
            </a:xfrm>
            <a:custGeom>
              <a:avLst/>
              <a:gdLst>
                <a:gd name="T0" fmla="*/ 22 w 23"/>
                <a:gd name="T1" fmla="*/ 14 h 23"/>
                <a:gd name="T2" fmla="*/ 10 w 23"/>
                <a:gd name="T3" fmla="*/ 23 h 23"/>
                <a:gd name="T4" fmla="*/ 1 w 23"/>
                <a:gd name="T5" fmla="*/ 11 h 23"/>
                <a:gd name="T6" fmla="*/ 12 w 23"/>
                <a:gd name="T7" fmla="*/ 1 h 23"/>
                <a:gd name="T8" fmla="*/ 22 w 23"/>
                <a:gd name="T9" fmla="*/ 14 h 23"/>
              </a:gdLst>
              <a:ahLst/>
              <a:cxnLst>
                <a:cxn ang="0">
                  <a:pos x="T0" y="T1"/>
                </a:cxn>
                <a:cxn ang="0">
                  <a:pos x="T2" y="T3"/>
                </a:cxn>
                <a:cxn ang="0">
                  <a:pos x="T4" y="T5"/>
                </a:cxn>
                <a:cxn ang="0">
                  <a:pos x="T6" y="T7"/>
                </a:cxn>
                <a:cxn ang="0">
                  <a:pos x="T8" y="T9"/>
                </a:cxn>
              </a:cxnLst>
              <a:rect l="0" t="0" r="r" b="b"/>
              <a:pathLst>
                <a:path w="23" h="23">
                  <a:moveTo>
                    <a:pt x="22" y="14"/>
                  </a:moveTo>
                  <a:cubicBezTo>
                    <a:pt x="22" y="19"/>
                    <a:pt x="16" y="23"/>
                    <a:pt x="10" y="23"/>
                  </a:cubicBezTo>
                  <a:cubicBezTo>
                    <a:pt x="5" y="22"/>
                    <a:pt x="0" y="17"/>
                    <a:pt x="1" y="11"/>
                  </a:cubicBezTo>
                  <a:cubicBezTo>
                    <a:pt x="1" y="6"/>
                    <a:pt x="6" y="0"/>
                    <a:pt x="12" y="1"/>
                  </a:cubicBezTo>
                  <a:cubicBezTo>
                    <a:pt x="18" y="1"/>
                    <a:pt x="23" y="8"/>
                    <a:pt x="22" y="14"/>
                  </a:cubicBezTo>
                  <a:close/>
                </a:path>
              </a:pathLst>
            </a:custGeom>
            <a:solidFill>
              <a:srgbClr val="573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58" name="Freeform 154"/>
            <p:cNvSpPr>
              <a:spLocks/>
            </p:cNvSpPr>
            <p:nvPr/>
          </p:nvSpPr>
          <p:spPr bwMode="auto">
            <a:xfrm>
              <a:off x="9478963" y="642938"/>
              <a:ext cx="73025" cy="76200"/>
            </a:xfrm>
            <a:custGeom>
              <a:avLst/>
              <a:gdLst>
                <a:gd name="T0" fmla="*/ 22 w 23"/>
                <a:gd name="T1" fmla="*/ 10 h 24"/>
                <a:gd name="T2" fmla="*/ 14 w 23"/>
                <a:gd name="T3" fmla="*/ 22 h 24"/>
                <a:gd name="T4" fmla="*/ 1 w 23"/>
                <a:gd name="T5" fmla="*/ 14 h 24"/>
                <a:gd name="T6" fmla="*/ 9 w 23"/>
                <a:gd name="T7" fmla="*/ 1 h 24"/>
                <a:gd name="T8" fmla="*/ 22 w 23"/>
                <a:gd name="T9" fmla="*/ 10 h 24"/>
              </a:gdLst>
              <a:ahLst/>
              <a:cxnLst>
                <a:cxn ang="0">
                  <a:pos x="T0" y="T1"/>
                </a:cxn>
                <a:cxn ang="0">
                  <a:pos x="T2" y="T3"/>
                </a:cxn>
                <a:cxn ang="0">
                  <a:pos x="T4" y="T5"/>
                </a:cxn>
                <a:cxn ang="0">
                  <a:pos x="T6" y="T7"/>
                </a:cxn>
                <a:cxn ang="0">
                  <a:pos x="T8" y="T9"/>
                </a:cxn>
              </a:cxnLst>
              <a:rect l="0" t="0" r="r" b="b"/>
              <a:pathLst>
                <a:path w="23" h="24">
                  <a:moveTo>
                    <a:pt x="22" y="10"/>
                  </a:moveTo>
                  <a:cubicBezTo>
                    <a:pt x="23" y="16"/>
                    <a:pt x="19" y="21"/>
                    <a:pt x="14" y="22"/>
                  </a:cubicBezTo>
                  <a:cubicBezTo>
                    <a:pt x="8" y="24"/>
                    <a:pt x="2" y="20"/>
                    <a:pt x="1" y="14"/>
                  </a:cubicBezTo>
                  <a:cubicBezTo>
                    <a:pt x="0" y="9"/>
                    <a:pt x="3" y="2"/>
                    <a:pt x="9" y="1"/>
                  </a:cubicBezTo>
                  <a:cubicBezTo>
                    <a:pt x="15" y="0"/>
                    <a:pt x="21" y="5"/>
                    <a:pt x="22" y="10"/>
                  </a:cubicBezTo>
                  <a:close/>
                </a:path>
              </a:pathLst>
            </a:custGeom>
            <a:solidFill>
              <a:srgbClr val="573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59" name="Freeform 155"/>
            <p:cNvSpPr>
              <a:spLocks/>
            </p:cNvSpPr>
            <p:nvPr/>
          </p:nvSpPr>
          <p:spPr bwMode="auto">
            <a:xfrm>
              <a:off x="9209088" y="652463"/>
              <a:ext cx="41275" cy="69850"/>
            </a:xfrm>
            <a:custGeom>
              <a:avLst/>
              <a:gdLst>
                <a:gd name="T0" fmla="*/ 13 w 13"/>
                <a:gd name="T1" fmla="*/ 12 h 22"/>
                <a:gd name="T2" fmla="*/ 6 w 13"/>
                <a:gd name="T3" fmla="*/ 22 h 22"/>
                <a:gd name="T4" fmla="*/ 1 w 13"/>
                <a:gd name="T5" fmla="*/ 11 h 22"/>
                <a:gd name="T6" fmla="*/ 8 w 13"/>
                <a:gd name="T7" fmla="*/ 0 h 22"/>
                <a:gd name="T8" fmla="*/ 13 w 13"/>
                <a:gd name="T9" fmla="*/ 12 h 22"/>
              </a:gdLst>
              <a:ahLst/>
              <a:cxnLst>
                <a:cxn ang="0">
                  <a:pos x="T0" y="T1"/>
                </a:cxn>
                <a:cxn ang="0">
                  <a:pos x="T2" y="T3"/>
                </a:cxn>
                <a:cxn ang="0">
                  <a:pos x="T4" y="T5"/>
                </a:cxn>
                <a:cxn ang="0">
                  <a:pos x="T6" y="T7"/>
                </a:cxn>
                <a:cxn ang="0">
                  <a:pos x="T8" y="T9"/>
                </a:cxn>
              </a:cxnLst>
              <a:rect l="0" t="0" r="r" b="b"/>
              <a:pathLst>
                <a:path w="13" h="22">
                  <a:moveTo>
                    <a:pt x="13" y="12"/>
                  </a:moveTo>
                  <a:cubicBezTo>
                    <a:pt x="12" y="18"/>
                    <a:pt x="9" y="22"/>
                    <a:pt x="6" y="22"/>
                  </a:cubicBezTo>
                  <a:cubicBezTo>
                    <a:pt x="2" y="22"/>
                    <a:pt x="0" y="17"/>
                    <a:pt x="1" y="11"/>
                  </a:cubicBezTo>
                  <a:cubicBezTo>
                    <a:pt x="1" y="5"/>
                    <a:pt x="4" y="0"/>
                    <a:pt x="8" y="0"/>
                  </a:cubicBezTo>
                  <a:cubicBezTo>
                    <a:pt x="11" y="0"/>
                    <a:pt x="13" y="7"/>
                    <a:pt x="13" y="12"/>
                  </a:cubicBezTo>
                  <a:close/>
                </a:path>
              </a:pathLst>
            </a:custGeom>
            <a:solidFill>
              <a:srgbClr val="573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60" name="Freeform 156"/>
            <p:cNvSpPr>
              <a:spLocks/>
            </p:cNvSpPr>
            <p:nvPr/>
          </p:nvSpPr>
          <p:spPr bwMode="auto">
            <a:xfrm>
              <a:off x="8526463" y="158750"/>
              <a:ext cx="777875" cy="671513"/>
            </a:xfrm>
            <a:custGeom>
              <a:avLst/>
              <a:gdLst>
                <a:gd name="T0" fmla="*/ 224 w 245"/>
                <a:gd name="T1" fmla="*/ 102 h 211"/>
                <a:gd name="T2" fmla="*/ 217 w 245"/>
                <a:gd name="T3" fmla="*/ 109 h 211"/>
                <a:gd name="T4" fmla="*/ 217 w 245"/>
                <a:gd name="T5" fmla="*/ 123 h 211"/>
                <a:gd name="T6" fmla="*/ 204 w 245"/>
                <a:gd name="T7" fmla="*/ 99 h 211"/>
                <a:gd name="T8" fmla="*/ 143 w 245"/>
                <a:gd name="T9" fmla="*/ 100 h 211"/>
                <a:gd name="T10" fmla="*/ 100 w 245"/>
                <a:gd name="T11" fmla="*/ 150 h 211"/>
                <a:gd name="T12" fmla="*/ 94 w 245"/>
                <a:gd name="T13" fmla="*/ 137 h 211"/>
                <a:gd name="T14" fmla="*/ 76 w 245"/>
                <a:gd name="T15" fmla="*/ 112 h 211"/>
                <a:gd name="T16" fmla="*/ 63 w 245"/>
                <a:gd name="T17" fmla="*/ 157 h 211"/>
                <a:gd name="T18" fmla="*/ 40 w 245"/>
                <a:gd name="T19" fmla="*/ 203 h 211"/>
                <a:gd name="T20" fmla="*/ 29 w 245"/>
                <a:gd name="T21" fmla="*/ 84 h 211"/>
                <a:gd name="T22" fmla="*/ 77 w 245"/>
                <a:gd name="T23" fmla="*/ 31 h 211"/>
                <a:gd name="T24" fmla="*/ 193 w 245"/>
                <a:gd name="T25" fmla="*/ 18 h 211"/>
                <a:gd name="T26" fmla="*/ 190 w 245"/>
                <a:gd name="T27" fmla="*/ 30 h 211"/>
                <a:gd name="T28" fmla="*/ 242 w 245"/>
                <a:gd name="T29" fmla="*/ 102 h 211"/>
                <a:gd name="T30" fmla="*/ 233 w 245"/>
                <a:gd name="T31" fmla="*/ 154 h 211"/>
                <a:gd name="T32" fmla="*/ 224 w 245"/>
                <a:gd name="T33" fmla="*/ 10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211">
                  <a:moveTo>
                    <a:pt x="224" y="102"/>
                  </a:moveTo>
                  <a:cubicBezTo>
                    <a:pt x="221" y="100"/>
                    <a:pt x="217" y="109"/>
                    <a:pt x="217" y="109"/>
                  </a:cubicBezTo>
                  <a:cubicBezTo>
                    <a:pt x="217" y="123"/>
                    <a:pt x="217" y="123"/>
                    <a:pt x="217" y="123"/>
                  </a:cubicBezTo>
                  <a:cubicBezTo>
                    <a:pt x="217" y="123"/>
                    <a:pt x="201" y="112"/>
                    <a:pt x="204" y="99"/>
                  </a:cubicBezTo>
                  <a:cubicBezTo>
                    <a:pt x="208" y="84"/>
                    <a:pt x="183" y="70"/>
                    <a:pt x="143" y="100"/>
                  </a:cubicBezTo>
                  <a:cubicBezTo>
                    <a:pt x="102" y="130"/>
                    <a:pt x="100" y="150"/>
                    <a:pt x="100" y="150"/>
                  </a:cubicBezTo>
                  <a:cubicBezTo>
                    <a:pt x="100" y="150"/>
                    <a:pt x="94" y="152"/>
                    <a:pt x="94" y="137"/>
                  </a:cubicBezTo>
                  <a:cubicBezTo>
                    <a:pt x="94" y="121"/>
                    <a:pt x="90" y="110"/>
                    <a:pt x="76" y="112"/>
                  </a:cubicBezTo>
                  <a:cubicBezTo>
                    <a:pt x="62" y="113"/>
                    <a:pt x="64" y="148"/>
                    <a:pt x="63" y="157"/>
                  </a:cubicBezTo>
                  <a:cubicBezTo>
                    <a:pt x="62" y="167"/>
                    <a:pt x="45" y="211"/>
                    <a:pt x="40" y="203"/>
                  </a:cubicBezTo>
                  <a:cubicBezTo>
                    <a:pt x="34" y="194"/>
                    <a:pt x="0" y="144"/>
                    <a:pt x="29" y="84"/>
                  </a:cubicBezTo>
                  <a:cubicBezTo>
                    <a:pt x="38" y="67"/>
                    <a:pt x="37" y="57"/>
                    <a:pt x="77" y="31"/>
                  </a:cubicBezTo>
                  <a:cubicBezTo>
                    <a:pt x="126" y="0"/>
                    <a:pt x="193" y="18"/>
                    <a:pt x="193" y="18"/>
                  </a:cubicBezTo>
                  <a:cubicBezTo>
                    <a:pt x="193" y="18"/>
                    <a:pt x="189" y="14"/>
                    <a:pt x="190" y="30"/>
                  </a:cubicBezTo>
                  <a:cubicBezTo>
                    <a:pt x="192" y="46"/>
                    <a:pt x="233" y="48"/>
                    <a:pt x="242" y="102"/>
                  </a:cubicBezTo>
                  <a:cubicBezTo>
                    <a:pt x="245" y="123"/>
                    <a:pt x="233" y="154"/>
                    <a:pt x="233" y="154"/>
                  </a:cubicBezTo>
                  <a:cubicBezTo>
                    <a:pt x="233" y="154"/>
                    <a:pt x="235" y="108"/>
                    <a:pt x="224" y="102"/>
                  </a:cubicBezTo>
                  <a:close/>
                </a:path>
              </a:pathLst>
            </a:custGeom>
            <a:solidFill>
              <a:srgbClr val="A37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61" name="Freeform 157"/>
            <p:cNvSpPr>
              <a:spLocks/>
            </p:cNvSpPr>
            <p:nvPr/>
          </p:nvSpPr>
          <p:spPr bwMode="auto">
            <a:xfrm>
              <a:off x="8951913" y="760413"/>
              <a:ext cx="171450" cy="158750"/>
            </a:xfrm>
            <a:custGeom>
              <a:avLst/>
              <a:gdLst>
                <a:gd name="T0" fmla="*/ 54 w 54"/>
                <a:gd name="T1" fmla="*/ 38 h 50"/>
                <a:gd name="T2" fmla="*/ 24 w 54"/>
                <a:gd name="T3" fmla="*/ 30 h 50"/>
                <a:gd name="T4" fmla="*/ 0 w 54"/>
                <a:gd name="T5" fmla="*/ 0 h 50"/>
                <a:gd name="T6" fmla="*/ 12 w 54"/>
                <a:gd name="T7" fmla="*/ 36 h 50"/>
                <a:gd name="T8" fmla="*/ 54 w 54"/>
                <a:gd name="T9" fmla="*/ 38 h 50"/>
              </a:gdLst>
              <a:ahLst/>
              <a:cxnLst>
                <a:cxn ang="0">
                  <a:pos x="T0" y="T1"/>
                </a:cxn>
                <a:cxn ang="0">
                  <a:pos x="T2" y="T3"/>
                </a:cxn>
                <a:cxn ang="0">
                  <a:pos x="T4" y="T5"/>
                </a:cxn>
                <a:cxn ang="0">
                  <a:pos x="T6" y="T7"/>
                </a:cxn>
                <a:cxn ang="0">
                  <a:pos x="T8" y="T9"/>
                </a:cxn>
              </a:cxnLst>
              <a:rect l="0" t="0" r="r" b="b"/>
              <a:pathLst>
                <a:path w="54" h="50">
                  <a:moveTo>
                    <a:pt x="54" y="38"/>
                  </a:moveTo>
                  <a:cubicBezTo>
                    <a:pt x="54" y="38"/>
                    <a:pt x="38" y="37"/>
                    <a:pt x="24" y="30"/>
                  </a:cubicBezTo>
                  <a:cubicBezTo>
                    <a:pt x="8" y="23"/>
                    <a:pt x="0" y="0"/>
                    <a:pt x="0" y="0"/>
                  </a:cubicBezTo>
                  <a:cubicBezTo>
                    <a:pt x="0" y="0"/>
                    <a:pt x="0" y="25"/>
                    <a:pt x="12" y="36"/>
                  </a:cubicBezTo>
                  <a:cubicBezTo>
                    <a:pt x="28" y="50"/>
                    <a:pt x="54" y="38"/>
                    <a:pt x="54" y="38"/>
                  </a:cubicBezTo>
                  <a:close/>
                </a:path>
              </a:pathLst>
            </a:custGeom>
            <a:solidFill>
              <a:srgbClr val="A32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62" name="Freeform 163"/>
            <p:cNvSpPr>
              <a:spLocks/>
            </p:cNvSpPr>
            <p:nvPr/>
          </p:nvSpPr>
          <p:spPr bwMode="auto">
            <a:xfrm>
              <a:off x="9101138" y="757238"/>
              <a:ext cx="76200" cy="41275"/>
            </a:xfrm>
            <a:custGeom>
              <a:avLst/>
              <a:gdLst>
                <a:gd name="T0" fmla="*/ 4 w 24"/>
                <a:gd name="T1" fmla="*/ 0 h 13"/>
                <a:gd name="T2" fmla="*/ 11 w 24"/>
                <a:gd name="T3" fmla="*/ 7 h 13"/>
                <a:gd name="T4" fmla="*/ 23 w 24"/>
                <a:gd name="T5" fmla="*/ 6 h 13"/>
                <a:gd name="T6" fmla="*/ 9 w 24"/>
                <a:gd name="T7" fmla="*/ 11 h 13"/>
                <a:gd name="T8" fmla="*/ 4 w 24"/>
                <a:gd name="T9" fmla="*/ 0 h 13"/>
              </a:gdLst>
              <a:ahLst/>
              <a:cxnLst>
                <a:cxn ang="0">
                  <a:pos x="T0" y="T1"/>
                </a:cxn>
                <a:cxn ang="0">
                  <a:pos x="T2" y="T3"/>
                </a:cxn>
                <a:cxn ang="0">
                  <a:pos x="T4" y="T5"/>
                </a:cxn>
                <a:cxn ang="0">
                  <a:pos x="T6" y="T7"/>
                </a:cxn>
                <a:cxn ang="0">
                  <a:pos x="T8" y="T9"/>
                </a:cxn>
              </a:cxnLst>
              <a:rect l="0" t="0" r="r" b="b"/>
              <a:pathLst>
                <a:path w="24" h="13">
                  <a:moveTo>
                    <a:pt x="4" y="0"/>
                  </a:moveTo>
                  <a:cubicBezTo>
                    <a:pt x="4" y="0"/>
                    <a:pt x="5" y="5"/>
                    <a:pt x="11" y="7"/>
                  </a:cubicBezTo>
                  <a:cubicBezTo>
                    <a:pt x="20" y="10"/>
                    <a:pt x="24" y="4"/>
                    <a:pt x="23" y="6"/>
                  </a:cubicBezTo>
                  <a:cubicBezTo>
                    <a:pt x="19" y="12"/>
                    <a:pt x="14" y="13"/>
                    <a:pt x="9" y="11"/>
                  </a:cubicBezTo>
                  <a:cubicBezTo>
                    <a:pt x="0" y="8"/>
                    <a:pt x="4" y="0"/>
                    <a:pt x="4" y="0"/>
                  </a:cubicBezTo>
                  <a:close/>
                </a:path>
              </a:pathLst>
            </a:custGeom>
            <a:solidFill>
              <a:srgbClr val="E5A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63" name="Freeform 165"/>
            <p:cNvSpPr>
              <a:spLocks/>
            </p:cNvSpPr>
            <p:nvPr/>
          </p:nvSpPr>
          <p:spPr bwMode="auto">
            <a:xfrm>
              <a:off x="9523413" y="874713"/>
              <a:ext cx="57150" cy="73025"/>
            </a:xfrm>
            <a:custGeom>
              <a:avLst/>
              <a:gdLst>
                <a:gd name="T0" fmla="*/ 3 w 18"/>
                <a:gd name="T1" fmla="*/ 12 h 23"/>
                <a:gd name="T2" fmla="*/ 8 w 18"/>
                <a:gd name="T3" fmla="*/ 21 h 23"/>
                <a:gd name="T4" fmla="*/ 18 w 18"/>
                <a:gd name="T5" fmla="*/ 0 h 23"/>
                <a:gd name="T6" fmla="*/ 9 w 18"/>
                <a:gd name="T7" fmla="*/ 10 h 23"/>
                <a:gd name="T8" fmla="*/ 3 w 18"/>
                <a:gd name="T9" fmla="*/ 12 h 23"/>
              </a:gdLst>
              <a:ahLst/>
              <a:cxnLst>
                <a:cxn ang="0">
                  <a:pos x="T0" y="T1"/>
                </a:cxn>
                <a:cxn ang="0">
                  <a:pos x="T2" y="T3"/>
                </a:cxn>
                <a:cxn ang="0">
                  <a:pos x="T4" y="T5"/>
                </a:cxn>
                <a:cxn ang="0">
                  <a:pos x="T6" y="T7"/>
                </a:cxn>
                <a:cxn ang="0">
                  <a:pos x="T8" y="T9"/>
                </a:cxn>
              </a:cxnLst>
              <a:rect l="0" t="0" r="r" b="b"/>
              <a:pathLst>
                <a:path w="18" h="23">
                  <a:moveTo>
                    <a:pt x="3" y="12"/>
                  </a:moveTo>
                  <a:cubicBezTo>
                    <a:pt x="3" y="12"/>
                    <a:pt x="0" y="23"/>
                    <a:pt x="8" y="21"/>
                  </a:cubicBezTo>
                  <a:cubicBezTo>
                    <a:pt x="15" y="19"/>
                    <a:pt x="18" y="0"/>
                    <a:pt x="18" y="0"/>
                  </a:cubicBezTo>
                  <a:cubicBezTo>
                    <a:pt x="18" y="0"/>
                    <a:pt x="12" y="8"/>
                    <a:pt x="9" y="10"/>
                  </a:cubicBezTo>
                  <a:cubicBezTo>
                    <a:pt x="8" y="11"/>
                    <a:pt x="3" y="12"/>
                    <a:pt x="3" y="12"/>
                  </a:cubicBezTo>
                  <a:close/>
                </a:path>
              </a:pathLst>
            </a:custGeom>
            <a:solidFill>
              <a:srgbClr val="9E0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64" name="Freeform 166"/>
            <p:cNvSpPr>
              <a:spLocks/>
            </p:cNvSpPr>
            <p:nvPr/>
          </p:nvSpPr>
          <p:spPr bwMode="auto">
            <a:xfrm>
              <a:off x="9542463" y="868363"/>
              <a:ext cx="57150" cy="95250"/>
            </a:xfrm>
            <a:custGeom>
              <a:avLst/>
              <a:gdLst>
                <a:gd name="T0" fmla="*/ 12 w 18"/>
                <a:gd name="T1" fmla="*/ 0 h 30"/>
                <a:gd name="T2" fmla="*/ 16 w 18"/>
                <a:gd name="T3" fmla="*/ 21 h 30"/>
                <a:gd name="T4" fmla="*/ 10 w 18"/>
                <a:gd name="T5" fmla="*/ 29 h 30"/>
                <a:gd name="T6" fmla="*/ 4 w 18"/>
                <a:gd name="T7" fmla="*/ 29 h 30"/>
                <a:gd name="T8" fmla="*/ 2 w 18"/>
                <a:gd name="T9" fmla="*/ 24 h 30"/>
                <a:gd name="T10" fmla="*/ 7 w 18"/>
                <a:gd name="T11" fmla="*/ 14 h 30"/>
                <a:gd name="T12" fmla="*/ 12 w 1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8" h="30">
                  <a:moveTo>
                    <a:pt x="12" y="0"/>
                  </a:moveTo>
                  <a:cubicBezTo>
                    <a:pt x="12" y="0"/>
                    <a:pt x="18" y="14"/>
                    <a:pt x="16" y="21"/>
                  </a:cubicBezTo>
                  <a:cubicBezTo>
                    <a:pt x="13" y="28"/>
                    <a:pt x="10" y="30"/>
                    <a:pt x="10" y="29"/>
                  </a:cubicBezTo>
                  <a:cubicBezTo>
                    <a:pt x="10" y="28"/>
                    <a:pt x="7" y="30"/>
                    <a:pt x="4" y="29"/>
                  </a:cubicBezTo>
                  <a:cubicBezTo>
                    <a:pt x="2" y="29"/>
                    <a:pt x="0" y="26"/>
                    <a:pt x="2" y="24"/>
                  </a:cubicBezTo>
                  <a:cubicBezTo>
                    <a:pt x="5" y="18"/>
                    <a:pt x="6" y="20"/>
                    <a:pt x="7" y="14"/>
                  </a:cubicBezTo>
                  <a:cubicBezTo>
                    <a:pt x="8" y="9"/>
                    <a:pt x="12" y="0"/>
                    <a:pt x="12" y="0"/>
                  </a:cubicBezTo>
                  <a:close/>
                </a:path>
              </a:pathLst>
            </a:custGeom>
            <a:solidFill>
              <a:srgbClr val="9E0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65" name="Freeform 167"/>
            <p:cNvSpPr>
              <a:spLocks/>
            </p:cNvSpPr>
            <p:nvPr/>
          </p:nvSpPr>
          <p:spPr bwMode="auto">
            <a:xfrm>
              <a:off x="9336088" y="320675"/>
              <a:ext cx="966788" cy="811213"/>
            </a:xfrm>
            <a:custGeom>
              <a:avLst/>
              <a:gdLst>
                <a:gd name="T0" fmla="*/ 13 w 304"/>
                <a:gd name="T1" fmla="*/ 80 h 255"/>
                <a:gd name="T2" fmla="*/ 30 w 304"/>
                <a:gd name="T3" fmla="*/ 68 h 255"/>
                <a:gd name="T4" fmla="*/ 64 w 304"/>
                <a:gd name="T5" fmla="*/ 23 h 255"/>
                <a:gd name="T6" fmla="*/ 132 w 304"/>
                <a:gd name="T7" fmla="*/ 0 h 255"/>
                <a:gd name="T8" fmla="*/ 225 w 304"/>
                <a:gd name="T9" fmla="*/ 76 h 255"/>
                <a:gd name="T10" fmla="*/ 282 w 304"/>
                <a:gd name="T11" fmla="*/ 203 h 255"/>
                <a:gd name="T12" fmla="*/ 268 w 304"/>
                <a:gd name="T13" fmla="*/ 232 h 255"/>
                <a:gd name="T14" fmla="*/ 176 w 304"/>
                <a:gd name="T15" fmla="*/ 254 h 255"/>
                <a:gd name="T16" fmla="*/ 147 w 304"/>
                <a:gd name="T17" fmla="*/ 207 h 255"/>
                <a:gd name="T18" fmla="*/ 108 w 304"/>
                <a:gd name="T19" fmla="*/ 77 h 255"/>
                <a:gd name="T20" fmla="*/ 51 w 304"/>
                <a:gd name="T21" fmla="*/ 85 h 255"/>
                <a:gd name="T22" fmla="*/ 38 w 304"/>
                <a:gd name="T23" fmla="*/ 101 h 255"/>
                <a:gd name="T24" fmla="*/ 13 w 304"/>
                <a:gd name="T25" fmla="*/ 8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255">
                  <a:moveTo>
                    <a:pt x="13" y="80"/>
                  </a:moveTo>
                  <a:cubicBezTo>
                    <a:pt x="15" y="76"/>
                    <a:pt x="8" y="97"/>
                    <a:pt x="30" y="68"/>
                  </a:cubicBezTo>
                  <a:cubicBezTo>
                    <a:pt x="51" y="40"/>
                    <a:pt x="49" y="34"/>
                    <a:pt x="64" y="23"/>
                  </a:cubicBezTo>
                  <a:cubicBezTo>
                    <a:pt x="80" y="12"/>
                    <a:pt x="109" y="1"/>
                    <a:pt x="132" y="0"/>
                  </a:cubicBezTo>
                  <a:cubicBezTo>
                    <a:pt x="155" y="0"/>
                    <a:pt x="202" y="19"/>
                    <a:pt x="225" y="76"/>
                  </a:cubicBezTo>
                  <a:cubicBezTo>
                    <a:pt x="248" y="133"/>
                    <a:pt x="260" y="211"/>
                    <a:pt x="282" y="203"/>
                  </a:cubicBezTo>
                  <a:cubicBezTo>
                    <a:pt x="304" y="195"/>
                    <a:pt x="303" y="216"/>
                    <a:pt x="268" y="232"/>
                  </a:cubicBezTo>
                  <a:cubicBezTo>
                    <a:pt x="233" y="249"/>
                    <a:pt x="211" y="253"/>
                    <a:pt x="176" y="254"/>
                  </a:cubicBezTo>
                  <a:cubicBezTo>
                    <a:pt x="164" y="255"/>
                    <a:pt x="152" y="237"/>
                    <a:pt x="147" y="207"/>
                  </a:cubicBezTo>
                  <a:cubicBezTo>
                    <a:pt x="142" y="178"/>
                    <a:pt x="128" y="82"/>
                    <a:pt x="108" y="77"/>
                  </a:cubicBezTo>
                  <a:cubicBezTo>
                    <a:pt x="88" y="71"/>
                    <a:pt x="57" y="72"/>
                    <a:pt x="51" y="85"/>
                  </a:cubicBezTo>
                  <a:cubicBezTo>
                    <a:pt x="47" y="91"/>
                    <a:pt x="49" y="94"/>
                    <a:pt x="38" y="101"/>
                  </a:cubicBezTo>
                  <a:cubicBezTo>
                    <a:pt x="27" y="108"/>
                    <a:pt x="0" y="108"/>
                    <a:pt x="13" y="80"/>
                  </a:cubicBezTo>
                  <a:close/>
                </a:path>
              </a:pathLst>
            </a:custGeom>
            <a:solidFill>
              <a:srgbClr val="BA4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267" name="TextBox 266"/>
          <p:cNvSpPr txBox="1"/>
          <p:nvPr/>
        </p:nvSpPr>
        <p:spPr>
          <a:xfrm>
            <a:off x="449580" y="2602410"/>
            <a:ext cx="3755540" cy="3672000"/>
          </a:xfrm>
          <a:prstGeom prst="rect">
            <a:avLst/>
          </a:prstGeom>
          <a:pattFill prst="wdDnDiag">
            <a:fgClr>
              <a:srgbClr val="DCDCDC"/>
            </a:fgClr>
            <a:bgClr>
              <a:srgbClr val="E2E2E2"/>
            </a:bgClr>
          </a:pattFill>
          <a:ln>
            <a:noFill/>
          </a:ln>
        </p:spPr>
        <p:txBody>
          <a:bodyPr wrap="square" lIns="180000" tIns="180000" rIns="180000" bIns="180000" rtlCol="1" anchor="ctr">
            <a:spAutoFit/>
          </a:bodyPr>
          <a:lstStyle>
            <a:defPPr>
              <a:defRPr lang="he-IL"/>
            </a:defPPr>
            <a:lvl1pPr>
              <a:defRPr>
                <a:effectLst/>
                <a:latin typeface="Calibri" panose="020F0502020204030204" pitchFamily="34" charset="0"/>
                <a:ea typeface="Calibri" panose="020F0502020204030204" pitchFamily="34" charset="0"/>
              </a:defRPr>
            </a:lvl1pPr>
            <a:lvl2pPr marL="742950" lvl="1" indent="-285750">
              <a:buFont typeface="Courier New" panose="02070309020205020404" pitchFamily="49" charset="0"/>
              <a:buChar char="o"/>
              <a:defRPr>
                <a:latin typeface="Calibri" panose="020F0502020204030204" pitchFamily="34" charset="0"/>
                <a:ea typeface="Calibri" panose="020F0502020204030204" pitchFamily="34" charset="0"/>
              </a:defRPr>
            </a:lvl2pPr>
          </a:lstStyle>
          <a:p>
            <a:pPr algn="just">
              <a:spcAft>
                <a:spcPts val="1000"/>
              </a:spcAft>
            </a:pPr>
            <a:r>
              <a:rPr lang="he-IL" dirty="0">
                <a:latin typeface="Tahoma" panose="020B0604030504040204" pitchFamily="34" charset="0"/>
                <a:ea typeface="Tahoma" panose="020B0604030504040204" pitchFamily="34" charset="0"/>
              </a:rPr>
              <a:t>מערכת העצבים כל הזמן קולטת ומוסרת מידע. </a:t>
            </a:r>
            <a:endParaRPr lang="he-IL" dirty="0" smtClean="0">
              <a:latin typeface="Tahoma" panose="020B0604030504040204" pitchFamily="34" charset="0"/>
              <a:ea typeface="Tahoma" panose="020B0604030504040204" pitchFamily="34" charset="0"/>
            </a:endParaRPr>
          </a:p>
          <a:p>
            <a:pPr marL="285750" indent="-285750" algn="just">
              <a:spcAft>
                <a:spcPts val="1000"/>
              </a:spcAft>
              <a:buFont typeface="Arial" panose="020B0604020202020204" pitchFamily="34" charset="0"/>
              <a:buChar char="•"/>
            </a:pPr>
            <a:r>
              <a:rPr lang="he-IL" dirty="0" smtClean="0">
                <a:latin typeface="Tahoma" panose="020B0604030504040204" pitchFamily="34" charset="0"/>
                <a:ea typeface="Tahoma" panose="020B0604030504040204" pitchFamily="34" charset="0"/>
              </a:rPr>
              <a:t>אם </a:t>
            </a:r>
            <a:r>
              <a:rPr lang="he-IL" dirty="0">
                <a:latin typeface="Tahoma" panose="020B0604030504040204" pitchFamily="34" charset="0"/>
                <a:ea typeface="Tahoma" panose="020B0604030504040204" pitchFamily="34" charset="0"/>
              </a:rPr>
              <a:t>כך, כיצד מקוּדד המידע הזה? </a:t>
            </a:r>
            <a:endParaRPr lang="he-IL" dirty="0" smtClean="0">
              <a:latin typeface="Tahoma" panose="020B0604030504040204" pitchFamily="34" charset="0"/>
              <a:ea typeface="Tahoma" panose="020B0604030504040204" pitchFamily="34" charset="0"/>
            </a:endParaRPr>
          </a:p>
          <a:p>
            <a:pPr marL="285750" indent="-285750" algn="just">
              <a:spcAft>
                <a:spcPts val="1000"/>
              </a:spcAft>
              <a:buFont typeface="Arial" panose="020B0604020202020204" pitchFamily="34" charset="0"/>
              <a:buChar char="•"/>
            </a:pPr>
            <a:r>
              <a:rPr lang="he-IL" dirty="0" smtClean="0">
                <a:latin typeface="Tahoma" panose="020B0604030504040204" pitchFamily="34" charset="0"/>
                <a:ea typeface="Tahoma" panose="020B0604030504040204" pitchFamily="34" charset="0"/>
              </a:rPr>
              <a:t>כיצד </a:t>
            </a:r>
            <a:r>
              <a:rPr lang="he-IL" dirty="0">
                <a:latin typeface="Tahoma" panose="020B0604030504040204" pitchFamily="34" charset="0"/>
                <a:ea typeface="Tahoma" panose="020B0604030504040204" pitchFamily="34" charset="0"/>
              </a:rPr>
              <a:t>הוא מועבר לאזורים אחרים במערכת העצבים? </a:t>
            </a:r>
            <a:endParaRPr lang="he-IL" dirty="0" smtClean="0">
              <a:latin typeface="Tahoma" panose="020B0604030504040204" pitchFamily="34" charset="0"/>
              <a:ea typeface="Tahoma" panose="020B0604030504040204" pitchFamily="34" charset="0"/>
            </a:endParaRPr>
          </a:p>
          <a:p>
            <a:pPr marL="285750" indent="-285750" algn="just">
              <a:spcAft>
                <a:spcPts val="1000"/>
              </a:spcAft>
              <a:buFont typeface="Arial" panose="020B0604020202020204" pitchFamily="34" charset="0"/>
              <a:buChar char="•"/>
            </a:pPr>
            <a:r>
              <a:rPr lang="he-IL" dirty="0" smtClean="0">
                <a:latin typeface="Tahoma" panose="020B0604030504040204" pitchFamily="34" charset="0"/>
                <a:ea typeface="Tahoma" panose="020B0604030504040204" pitchFamily="34" charset="0"/>
              </a:rPr>
              <a:t>כיצד </a:t>
            </a:r>
            <a:r>
              <a:rPr lang="he-IL" dirty="0">
                <a:latin typeface="Tahoma" panose="020B0604030504040204" pitchFamily="34" charset="0"/>
                <a:ea typeface="Tahoma" panose="020B0604030504040204" pitchFamily="34" charset="0"/>
              </a:rPr>
              <a:t>מגיע המידע לשרירים האחראים לתגובות שהגוף מבצע?</a:t>
            </a:r>
            <a:endParaRPr lang="en-US" dirty="0">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37149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par>
                                <p:cTn id="9" presetID="10"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 presetClass="entr" presetSubtype="0" fill="hold" grpId="0" nodeType="withEffect">
                                  <p:stCondLst>
                                    <p:cond delay="0"/>
                                  </p:stCondLst>
                                  <p:childTnLst>
                                    <p:set>
                                      <p:cBhvr>
                                        <p:cTn id="13" dur="1" fill="hold">
                                          <p:stCondLst>
                                            <p:cond delay="499"/>
                                          </p:stCondLst>
                                        </p:cTn>
                                        <p:tgtEl>
                                          <p:spTgt spid="9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2"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7"/>
                                        </p:tgtEl>
                                      </p:cBhvr>
                                    </p:animEffect>
                                    <p:set>
                                      <p:cBhvr>
                                        <p:cTn id="21" dur="1" fill="hold">
                                          <p:stCondLst>
                                            <p:cond delay="499"/>
                                          </p:stCondLst>
                                        </p:cTn>
                                        <p:tgtEl>
                                          <p:spTgt spid="67"/>
                                        </p:tgtEl>
                                        <p:attrNameLst>
                                          <p:attrName>style.visibility</p:attrName>
                                        </p:attrNameLst>
                                      </p:cBhvr>
                                      <p:to>
                                        <p:strVal val="hidden"/>
                                      </p:to>
                                    </p:set>
                                  </p:childTnLst>
                                </p:cTn>
                              </p:par>
                              <p:par>
                                <p:cTn id="22" presetID="2" presetClass="entr" presetSubtype="2" fill="hold" grpId="0" nodeType="withEffect">
                                  <p:stCondLst>
                                    <p:cond delay="0"/>
                                  </p:stCondLst>
                                  <p:childTnLst>
                                    <p:set>
                                      <p:cBhvr>
                                        <p:cTn id="23" dur="1" fill="hold">
                                          <p:stCondLst>
                                            <p:cond delay="0"/>
                                          </p:stCondLst>
                                        </p:cTn>
                                        <p:tgtEl>
                                          <p:spTgt spid="101"/>
                                        </p:tgtEl>
                                        <p:attrNameLst>
                                          <p:attrName>style.visibility</p:attrName>
                                        </p:attrNameLst>
                                      </p:cBhvr>
                                      <p:to>
                                        <p:strVal val="visible"/>
                                      </p:to>
                                    </p:set>
                                    <p:anim calcmode="lin" valueType="num">
                                      <p:cBhvr additive="base">
                                        <p:cTn id="24" dur="500" fill="hold"/>
                                        <p:tgtEl>
                                          <p:spTgt spid="101"/>
                                        </p:tgtEl>
                                        <p:attrNameLst>
                                          <p:attrName>ppt_x</p:attrName>
                                        </p:attrNameLst>
                                      </p:cBhvr>
                                      <p:tavLst>
                                        <p:tav tm="0">
                                          <p:val>
                                            <p:strVal val="1+#ppt_w/2"/>
                                          </p:val>
                                        </p:tav>
                                        <p:tav tm="100000">
                                          <p:val>
                                            <p:strVal val="#ppt_x"/>
                                          </p:val>
                                        </p:tav>
                                      </p:tavLst>
                                    </p:anim>
                                    <p:anim calcmode="lin" valueType="num">
                                      <p:cBhvr additive="base">
                                        <p:cTn id="25" dur="500" fill="hold"/>
                                        <p:tgtEl>
                                          <p:spTgt spid="10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1"/>
                                        </p:tgtEl>
                                        <p:attrNameLst>
                                          <p:attrName>style.visibility</p:attrName>
                                        </p:attrNameLst>
                                      </p:cBhvr>
                                      <p:to>
                                        <p:strVal val="hidden"/>
                                      </p:to>
                                    </p:set>
                                  </p:subTnLst>
                                </p:cTn>
                              </p:par>
                              <p:par>
                                <p:cTn id="26" presetID="10" presetClass="entr" presetSubtype="0" fill="hold" nodeType="withEffect">
                                  <p:stCondLst>
                                    <p:cond delay="0"/>
                                  </p:stCondLst>
                                  <p:childTnLst>
                                    <p:set>
                                      <p:cBhvr>
                                        <p:cTn id="27" dur="1" fill="hold">
                                          <p:stCondLst>
                                            <p:cond delay="0"/>
                                          </p:stCondLst>
                                        </p:cTn>
                                        <p:tgtEl>
                                          <p:spTgt spid="226"/>
                                        </p:tgtEl>
                                        <p:attrNameLst>
                                          <p:attrName>style.visibility</p:attrName>
                                        </p:attrNameLst>
                                      </p:cBhvr>
                                      <p:to>
                                        <p:strVal val="visible"/>
                                      </p:to>
                                    </p:set>
                                    <p:animEffect transition="in" filter="fade">
                                      <p:cBhvr>
                                        <p:cTn id="28" dur="500"/>
                                        <p:tgtEl>
                                          <p:spTgt spid="226"/>
                                        </p:tgtEl>
                                      </p:cBhvr>
                                    </p:animEffect>
                                  </p:childTnLst>
                                </p:cTn>
                              </p:par>
                              <p:par>
                                <p:cTn id="29" presetID="1" presetClass="entr" presetSubtype="0" fill="hold" grpId="0" nodeType="withEffect">
                                  <p:stCondLst>
                                    <p:cond delay="0"/>
                                  </p:stCondLst>
                                  <p:childTnLst>
                                    <p:set>
                                      <p:cBhvr>
                                        <p:cTn id="30" dur="1" fill="hold">
                                          <p:stCondLst>
                                            <p:cond delay="499"/>
                                          </p:stCondLst>
                                        </p:cTn>
                                        <p:tgtEl>
                                          <p:spTgt spid="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1"/>
                                        </p:tgtEl>
                                      </p:cBhvr>
                                    </p:animEffect>
                                    <p:set>
                                      <p:cBhvr>
                                        <p:cTn id="35" dur="1" fill="hold">
                                          <p:stCondLst>
                                            <p:cond delay="499"/>
                                          </p:stCondLst>
                                        </p:cTn>
                                        <p:tgtEl>
                                          <p:spTgt spid="10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26"/>
                                        </p:tgtEl>
                                      </p:cBhvr>
                                    </p:animEffect>
                                    <p:set>
                                      <p:cBhvr>
                                        <p:cTn id="38" dur="1" fill="hold">
                                          <p:stCondLst>
                                            <p:cond delay="499"/>
                                          </p:stCondLst>
                                        </p:cTn>
                                        <p:tgtEl>
                                          <p:spTgt spid="22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499"/>
                                          </p:stCondLst>
                                        </p:cTn>
                                        <p:tgtEl>
                                          <p:spTgt spid="107"/>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additive="base">
                                        <p:cTn id="46" dur="500" fill="hold"/>
                                        <p:tgtEl>
                                          <p:spTgt spid="106"/>
                                        </p:tgtEl>
                                        <p:attrNameLst>
                                          <p:attrName>ppt_x</p:attrName>
                                        </p:attrNameLst>
                                      </p:cBhvr>
                                      <p:tavLst>
                                        <p:tav tm="0">
                                          <p:val>
                                            <p:strVal val="1+#ppt_w/2"/>
                                          </p:val>
                                        </p:tav>
                                        <p:tav tm="100000">
                                          <p:val>
                                            <p:strVal val="#ppt_x"/>
                                          </p:val>
                                        </p:tav>
                                      </p:tavLst>
                                    </p:anim>
                                    <p:anim calcmode="lin" valueType="num">
                                      <p:cBhvr additive="base">
                                        <p:cTn id="47" dur="500" fill="hold"/>
                                        <p:tgtEl>
                                          <p:spTgt spid="10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6"/>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06"/>
                                        </p:tgtEl>
                                      </p:cBhvr>
                                    </p:animEffect>
                                    <p:set>
                                      <p:cBhvr>
                                        <p:cTn id="52" dur="1" fill="hold">
                                          <p:stCondLst>
                                            <p:cond delay="499"/>
                                          </p:stCondLst>
                                        </p:cTn>
                                        <p:tgtEl>
                                          <p:spTgt spid="10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2" presetClass="entr" presetSubtype="2" fill="hold" grpId="0" nodeType="withEffect">
                                  <p:stCondLst>
                                    <p:cond delay="0"/>
                                  </p:stCondLst>
                                  <p:childTnLst>
                                    <p:set>
                                      <p:cBhvr>
                                        <p:cTn id="57" dur="1" fill="hold">
                                          <p:stCondLst>
                                            <p:cond delay="0"/>
                                          </p:stCondLst>
                                        </p:cTn>
                                        <p:tgtEl>
                                          <p:spTgt spid="241"/>
                                        </p:tgtEl>
                                        <p:attrNameLst>
                                          <p:attrName>style.visibility</p:attrName>
                                        </p:attrNameLst>
                                      </p:cBhvr>
                                      <p:to>
                                        <p:strVal val="visible"/>
                                      </p:to>
                                    </p:set>
                                    <p:anim calcmode="lin" valueType="num">
                                      <p:cBhvr additive="base">
                                        <p:cTn id="58" dur="500" fill="hold"/>
                                        <p:tgtEl>
                                          <p:spTgt spid="241"/>
                                        </p:tgtEl>
                                        <p:attrNameLst>
                                          <p:attrName>ppt_x</p:attrName>
                                        </p:attrNameLst>
                                      </p:cBhvr>
                                      <p:tavLst>
                                        <p:tav tm="0">
                                          <p:val>
                                            <p:strVal val="1+#ppt_w/2"/>
                                          </p:val>
                                        </p:tav>
                                        <p:tav tm="100000">
                                          <p:val>
                                            <p:strVal val="#ppt_x"/>
                                          </p:val>
                                        </p:tav>
                                      </p:tavLst>
                                    </p:anim>
                                    <p:anim calcmode="lin" valueType="num">
                                      <p:cBhvr additive="base">
                                        <p:cTn id="59" dur="500" fill="hold"/>
                                        <p:tgtEl>
                                          <p:spTgt spid="2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41"/>
                                        </p:tgtEl>
                                        <p:attrNameLst>
                                          <p:attrName>style.visibility</p:attrName>
                                        </p:attrNameLst>
                                      </p:cBhvr>
                                      <p:to>
                                        <p:strVal val="hidden"/>
                                      </p:to>
                                    </p:set>
                                  </p:subTnLst>
                                </p:cTn>
                              </p:par>
                              <p:par>
                                <p:cTn id="60" presetID="1" presetClass="entr" presetSubtype="0" fill="hold" grpId="0" nodeType="withEffect">
                                  <p:stCondLst>
                                    <p:cond delay="0"/>
                                  </p:stCondLst>
                                  <p:childTnLst>
                                    <p:set>
                                      <p:cBhvr>
                                        <p:cTn id="61" dur="1" fill="hold">
                                          <p:stCondLst>
                                            <p:cond delay="499"/>
                                          </p:stCondLst>
                                        </p:cTn>
                                        <p:tgtEl>
                                          <p:spTgt spid="242"/>
                                        </p:tgtEl>
                                        <p:attrNameLst>
                                          <p:attrName>style.visibility</p:attrName>
                                        </p:attrNameLst>
                                      </p:cBhvr>
                                      <p:to>
                                        <p:strVal val="visible"/>
                                      </p:to>
                                    </p:set>
                                  </p:childTnLst>
                                </p:cTn>
                              </p:par>
                              <p:par>
                                <p:cTn id="62" presetID="10" presetClass="entr" presetSubtype="0" fill="hold" nodeType="withEffect">
                                  <p:stCondLst>
                                    <p:cond delay="0"/>
                                  </p:stCondLst>
                                  <p:childTnLst>
                                    <p:set>
                                      <p:cBhvr>
                                        <p:cTn id="63" dur="1" fill="hold">
                                          <p:stCondLst>
                                            <p:cond delay="0"/>
                                          </p:stCondLst>
                                        </p:cTn>
                                        <p:tgtEl>
                                          <p:spTgt spid="244"/>
                                        </p:tgtEl>
                                        <p:attrNameLst>
                                          <p:attrName>style.visibility</p:attrName>
                                        </p:attrNameLst>
                                      </p:cBhvr>
                                      <p:to>
                                        <p:strVal val="visible"/>
                                      </p:to>
                                    </p:set>
                                    <p:animEffect transition="in" filter="fade">
                                      <p:cBhvr>
                                        <p:cTn id="64" dur="500"/>
                                        <p:tgtEl>
                                          <p:spTgt spid="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41"/>
                                        </p:tgtEl>
                                      </p:cBhvr>
                                    </p:animEffect>
                                    <p:set>
                                      <p:cBhvr>
                                        <p:cTn id="69" dur="1" fill="hold">
                                          <p:stCondLst>
                                            <p:cond delay="499"/>
                                          </p:stCondLst>
                                        </p:cTn>
                                        <p:tgtEl>
                                          <p:spTgt spid="24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44"/>
                                        </p:tgtEl>
                                      </p:cBhvr>
                                    </p:animEffect>
                                    <p:set>
                                      <p:cBhvr>
                                        <p:cTn id="72" dur="1" fill="hold">
                                          <p:stCondLst>
                                            <p:cond delay="499"/>
                                          </p:stCondLst>
                                        </p:cTn>
                                        <p:tgtEl>
                                          <p:spTgt spid="24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026"/>
                                        </p:tgtEl>
                                      </p:cBhvr>
                                    </p:animEffect>
                                    <p:set>
                                      <p:cBhvr>
                                        <p:cTn id="75" dur="1" fill="hold">
                                          <p:stCondLst>
                                            <p:cond delay="499"/>
                                          </p:stCondLst>
                                        </p:cTn>
                                        <p:tgtEl>
                                          <p:spTgt spid="1026"/>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267"/>
                                        </p:tgtEl>
                                        <p:attrNameLst>
                                          <p:attrName>style.visibility</p:attrName>
                                        </p:attrNameLst>
                                      </p:cBhvr>
                                      <p:to>
                                        <p:strVal val="visible"/>
                                      </p:to>
                                    </p:set>
                                    <p:animEffect transition="in" filter="fade">
                                      <p:cBhvr>
                                        <p:cTn id="78"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P spid="241" grpId="0"/>
      <p:bldP spid="241" grpId="1"/>
      <p:bldP spid="107" grpId="0"/>
      <p:bldP spid="106" grpId="0"/>
      <p:bldP spid="106" grpId="1"/>
      <p:bldP spid="102" grpId="0"/>
      <p:bldP spid="101" grpId="0"/>
      <p:bldP spid="101" grpId="1"/>
      <p:bldP spid="99" grpId="0"/>
      <p:bldP spid="3" grpId="1"/>
      <p:bldP spid="3" grpId="2"/>
      <p:bldP spid="2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0200" y="924405"/>
            <a:ext cx="8408988" cy="1328569"/>
          </a:xfrm>
          <a:prstGeom prst="rect">
            <a:avLst/>
          </a:prstGeom>
        </p:spPr>
        <p:txBody>
          <a:bodyPr wrap="square">
            <a:spAutoFit/>
          </a:bodyPr>
          <a:lstStyle/>
          <a:p>
            <a:pPr algn="just">
              <a:spcAft>
                <a:spcPts val="1000"/>
              </a:spcAft>
            </a:pPr>
            <a:r>
              <a:rPr lang="he-IL" dirty="0">
                <a:latin typeface="Tahoma" panose="020B0604030504040204" pitchFamily="34" charset="0"/>
                <a:ea typeface="Tahoma" panose="020B0604030504040204" pitchFamily="34" charset="0"/>
              </a:rPr>
              <a:t>כדי להבין את העברת המידע במערכת העצבים, ניזכר ממה היא מורכבת – תאים!</a:t>
            </a:r>
            <a:endParaRPr lang="en-US" dirty="0" smtClean="0">
              <a:effectLst/>
              <a:latin typeface="Tahoma" panose="020B0604030504040204" pitchFamily="34" charset="0"/>
              <a:ea typeface="Tahoma" panose="020B0604030504040204" pitchFamily="34" charset="0"/>
            </a:endParaRPr>
          </a:p>
          <a:p>
            <a:pPr algn="just">
              <a:spcAft>
                <a:spcPts val="1000"/>
              </a:spcAft>
            </a:pPr>
            <a:r>
              <a:rPr lang="he-IL" dirty="0">
                <a:latin typeface="Tahoma" panose="020B0604030504040204" pitchFamily="34" charset="0"/>
                <a:ea typeface="Tahoma" panose="020B0604030504040204" pitchFamily="34" charset="0"/>
              </a:rPr>
              <a:t>במוח יש </a:t>
            </a:r>
            <a:r>
              <a:rPr lang="he-IL" b="1" dirty="0">
                <a:latin typeface="Tahoma" panose="020B0604030504040204" pitchFamily="34" charset="0"/>
                <a:ea typeface="Tahoma" panose="020B0604030504040204" pitchFamily="34" charset="0"/>
              </a:rPr>
              <a:t>כל מיני</a:t>
            </a:r>
            <a:r>
              <a:rPr lang="he-IL" dirty="0">
                <a:latin typeface="Tahoma" panose="020B0604030504040204" pitchFamily="34" charset="0"/>
                <a:ea typeface="Tahoma" panose="020B0604030504040204" pitchFamily="34" charset="0"/>
              </a:rPr>
              <a:t> סוגים של תאים, ואנו מתמקדים בתאים מסוג מסוים – </a:t>
            </a:r>
            <a:r>
              <a:rPr lang="he-IL" dirty="0" smtClean="0">
                <a:latin typeface="Tahoma" panose="020B0604030504040204" pitchFamily="34" charset="0"/>
                <a:ea typeface="Tahoma" panose="020B0604030504040204" pitchFamily="34" charset="0"/>
              </a:rPr>
              <a:t>נוירונים</a:t>
            </a:r>
            <a:r>
              <a:rPr lang="he-IL" dirty="0">
                <a:latin typeface="Tahoma" panose="020B0604030504040204" pitchFamily="34" charset="0"/>
                <a:ea typeface="Tahoma" panose="020B0604030504040204" pitchFamily="34" charset="0"/>
              </a:rPr>
              <a:t> </a:t>
            </a:r>
            <a:r>
              <a:rPr lang="he-IL" dirty="0" smtClean="0">
                <a:latin typeface="Tahoma" panose="020B0604030504040204" pitchFamily="34" charset="0"/>
                <a:ea typeface="Tahoma" panose="020B0604030504040204" pitchFamily="34" charset="0"/>
              </a:rPr>
              <a:t>(תאי עצב). </a:t>
            </a:r>
            <a:r>
              <a:rPr lang="he-IL" dirty="0">
                <a:latin typeface="Tahoma" panose="020B0604030504040204" pitchFamily="34" charset="0"/>
                <a:ea typeface="Tahoma" panose="020B0604030504040204" pitchFamily="34" charset="0"/>
              </a:rPr>
              <a:t>נוירונים מהווים </a:t>
            </a:r>
            <a:r>
              <a:rPr lang="he-IL" dirty="0" smtClean="0">
                <a:latin typeface="Tahoma" panose="020B0604030504040204" pitchFamily="34" charset="0"/>
                <a:ea typeface="Tahoma" panose="020B0604030504040204" pitchFamily="34" charset="0"/>
              </a:rPr>
              <a:t>רק כ-10</a:t>
            </a:r>
            <a:r>
              <a:rPr lang="he-IL" dirty="0">
                <a:latin typeface="Tahoma" panose="020B0604030504040204" pitchFamily="34" charset="0"/>
                <a:ea typeface="Tahoma" panose="020B0604030504040204" pitchFamily="34" charset="0"/>
              </a:rPr>
              <a:t>% מתאי המוח, אבל נכון להיום הם התאים הכי נחקרים וידוע שיש להם תפקיד מרכזי בהעברת מידע.</a:t>
            </a:r>
            <a:endParaRPr lang="en-US" dirty="0">
              <a:effectLst/>
              <a:latin typeface="Tahoma" panose="020B0604030504040204" pitchFamily="34" charset="0"/>
              <a:ea typeface="Tahoma" panose="020B0604030504040204" pitchFamily="34" charset="0"/>
            </a:endParaRPr>
          </a:p>
        </p:txBody>
      </p:sp>
      <p:sp>
        <p:nvSpPr>
          <p:cNvPr id="17" name="Rectangle 16"/>
          <p:cNvSpPr/>
          <p:nvPr/>
        </p:nvSpPr>
        <p:spPr>
          <a:xfrm>
            <a:off x="1600670" y="5555312"/>
            <a:ext cx="5868048" cy="646331"/>
          </a:xfrm>
          <a:prstGeom prst="rect">
            <a:avLst/>
          </a:prstGeom>
        </p:spPr>
        <p:txBody>
          <a:bodyPr wrap="square">
            <a:spAutoFit/>
          </a:bodyPr>
          <a:lstStyle/>
          <a:p>
            <a:pPr algn="ctr">
              <a:spcAft>
                <a:spcPts val="1000"/>
              </a:spcAft>
            </a:pPr>
            <a:r>
              <a:rPr lang="he-IL" dirty="0">
                <a:latin typeface="Tahoma" panose="020B0604030504040204" pitchFamily="34" charset="0"/>
                <a:ea typeface="Tahoma" panose="020B0604030504040204" pitchFamily="34" charset="0"/>
              </a:rPr>
              <a:t>לנוירון יש אקסון שמתפקד כמו חוט חשמל. מכאן שהעברת המידע לאורך האקסון היא העברה של זרם חשמלי.</a:t>
            </a:r>
            <a:endParaRPr lang="en-US" dirty="0">
              <a:effectLst/>
              <a:latin typeface="Tahoma" panose="020B0604030504040204" pitchFamily="34" charset="0"/>
              <a:ea typeface="Tahoma" panose="020B0604030504040204" pitchFamily="34" charset="0"/>
            </a:endParaRPr>
          </a:p>
        </p:txBody>
      </p:sp>
      <p:grpSp>
        <p:nvGrpSpPr>
          <p:cNvPr id="2" name="קבוצה 1"/>
          <p:cNvGrpSpPr/>
          <p:nvPr/>
        </p:nvGrpSpPr>
        <p:grpSpPr>
          <a:xfrm>
            <a:off x="1148472" y="2941691"/>
            <a:ext cx="7382140" cy="2092661"/>
            <a:chOff x="1148472" y="2941691"/>
            <a:chExt cx="7382140" cy="2092661"/>
          </a:xfrm>
        </p:grpSpPr>
        <p:pic>
          <p:nvPicPr>
            <p:cNvPr id="307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0443" y="2944594"/>
              <a:ext cx="58483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תיבת טקסט 11"/>
            <p:cNvSpPr txBox="1"/>
            <p:nvPr/>
          </p:nvSpPr>
          <p:spPr>
            <a:xfrm>
              <a:off x="1148472" y="4640030"/>
              <a:ext cx="978360" cy="24942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e-IL" sz="1400" dirty="0">
                  <a:effectLst/>
                  <a:latin typeface="Tahoma" panose="020B0604030504040204" pitchFamily="34" charset="0"/>
                  <a:ea typeface="Tahoma" panose="020B0604030504040204" pitchFamily="34" charset="0"/>
                </a:rPr>
                <a:t>דנדריט</a:t>
              </a:r>
              <a:endParaRPr lang="en-US" sz="1400" dirty="0">
                <a:effectLst/>
                <a:latin typeface="Tahoma" panose="020B0604030504040204" pitchFamily="34" charset="0"/>
                <a:ea typeface="Tahoma" panose="020B0604030504040204" pitchFamily="34" charset="0"/>
              </a:endParaRPr>
            </a:p>
          </p:txBody>
        </p:sp>
        <p:sp>
          <p:nvSpPr>
            <p:cNvPr id="13" name="תיבת טקסט 48"/>
            <p:cNvSpPr txBox="1"/>
            <p:nvPr/>
          </p:nvSpPr>
          <p:spPr>
            <a:xfrm>
              <a:off x="3367599" y="3970399"/>
              <a:ext cx="1476838" cy="3274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e-IL" sz="1400" dirty="0" smtClean="0">
                  <a:effectLst/>
                  <a:latin typeface="Tahoma" panose="020B0604030504040204" pitchFamily="34" charset="0"/>
                  <a:ea typeface="Tahoma" panose="020B0604030504040204" pitchFamily="34" charset="0"/>
                </a:rPr>
                <a:t>אקסון</a:t>
              </a:r>
              <a:endParaRPr lang="en-US" sz="1400" dirty="0">
                <a:effectLst/>
                <a:latin typeface="Tahoma" panose="020B0604030504040204" pitchFamily="34" charset="0"/>
                <a:ea typeface="Tahoma" panose="020B0604030504040204" pitchFamily="34" charset="0"/>
              </a:endParaRPr>
            </a:p>
          </p:txBody>
        </p:sp>
        <p:sp>
          <p:nvSpPr>
            <p:cNvPr id="18" name="תיבת טקסט 48"/>
            <p:cNvSpPr txBox="1"/>
            <p:nvPr/>
          </p:nvSpPr>
          <p:spPr>
            <a:xfrm>
              <a:off x="7053774" y="4312538"/>
              <a:ext cx="1476838" cy="32749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e-IL" sz="1400" dirty="0">
                  <a:effectLst/>
                  <a:latin typeface="Tahoma" panose="020B0604030504040204" pitchFamily="34" charset="0"/>
                  <a:ea typeface="Tahoma" panose="020B0604030504040204" pitchFamily="34" charset="0"/>
                </a:rPr>
                <a:t>כפתורים סופיים</a:t>
              </a:r>
              <a:endParaRPr lang="en-US" sz="1400" dirty="0">
                <a:effectLst/>
                <a:latin typeface="Tahoma" panose="020B0604030504040204" pitchFamily="34" charset="0"/>
                <a:ea typeface="Tahoma" panose="020B0604030504040204" pitchFamily="34" charset="0"/>
              </a:endParaRPr>
            </a:p>
          </p:txBody>
        </p:sp>
        <p:sp>
          <p:nvSpPr>
            <p:cNvPr id="19" name="תיבת טקסט 48"/>
            <p:cNvSpPr txBox="1"/>
            <p:nvPr/>
          </p:nvSpPr>
          <p:spPr>
            <a:xfrm>
              <a:off x="2581275" y="2941691"/>
              <a:ext cx="976912" cy="3274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he-IL" sz="1400" dirty="0" smtClean="0">
                  <a:effectLst/>
                  <a:latin typeface="Tahoma" panose="020B0604030504040204" pitchFamily="34" charset="0"/>
                  <a:ea typeface="Tahoma" panose="020B0604030504040204" pitchFamily="34" charset="0"/>
                </a:rPr>
                <a:t>גוף התא</a:t>
              </a:r>
              <a:endParaRPr lang="en-US" sz="1400" dirty="0">
                <a:effectLst/>
                <a:latin typeface="Tahoma" panose="020B0604030504040204" pitchFamily="34" charset="0"/>
                <a:ea typeface="Tahoma" panose="020B0604030504040204" pitchFamily="34" charset="0"/>
              </a:endParaRPr>
            </a:p>
          </p:txBody>
        </p:sp>
        <p:cxnSp>
          <p:nvCxnSpPr>
            <p:cNvPr id="3" name="מחבר ישר 2"/>
            <p:cNvCxnSpPr/>
            <p:nvPr/>
          </p:nvCxnSpPr>
          <p:spPr>
            <a:xfrm flipH="1">
              <a:off x="2305051" y="3269183"/>
              <a:ext cx="552449" cy="436042"/>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סוגר מסולסל שמאלי 5"/>
            <p:cNvSpPr/>
            <p:nvPr/>
          </p:nvSpPr>
          <p:spPr>
            <a:xfrm rot="12967569">
              <a:off x="6718243" y="3604141"/>
              <a:ext cx="294532" cy="1430211"/>
            </a:xfrm>
            <a:prstGeom prst="leftBrac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20" name="מחבר ישר 19"/>
            <p:cNvCxnSpPr/>
            <p:nvPr/>
          </p:nvCxnSpPr>
          <p:spPr>
            <a:xfrm flipH="1">
              <a:off x="1724027" y="4258263"/>
              <a:ext cx="552449" cy="436042"/>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1838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מדעי המוח\!הידעת\אנרגיה.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81" y="1413778"/>
            <a:ext cx="3458783" cy="24100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18" r="3837"/>
          <a:stretch/>
        </p:blipFill>
        <p:spPr bwMode="auto">
          <a:xfrm>
            <a:off x="1011581" y="3939075"/>
            <a:ext cx="3454400" cy="241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541" t="3863" r="6722" b="732"/>
          <a:stretch/>
        </p:blipFill>
        <p:spPr bwMode="auto">
          <a:xfrm>
            <a:off x="4578593" y="1413820"/>
            <a:ext cx="3435072" cy="241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541" t="3863" r="6722" b="732"/>
          <a:stretch/>
        </p:blipFill>
        <p:spPr bwMode="auto">
          <a:xfrm>
            <a:off x="4578593" y="3939075"/>
            <a:ext cx="3435072" cy="241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852160" y="925513"/>
            <a:ext cx="2902903" cy="830997"/>
          </a:xfrm>
          <a:prstGeom prst="rect">
            <a:avLst/>
          </a:prstGeom>
        </p:spPr>
        <p:txBody>
          <a:bodyPr wrap="square">
            <a:spAutoFit/>
          </a:bodyPr>
          <a:lstStyle/>
          <a:p>
            <a:r>
              <a:rPr lang="he-IL" sz="2400" b="1" dirty="0" smtClean="0"/>
              <a:t>מהו האות העצבי?</a:t>
            </a:r>
          </a:p>
          <a:p>
            <a:endParaRPr lang="he-IL" sz="2400" b="1" dirty="0"/>
          </a:p>
        </p:txBody>
      </p:sp>
      <p:sp>
        <p:nvSpPr>
          <p:cNvPr id="2" name="מלבן 1"/>
          <p:cNvSpPr/>
          <p:nvPr/>
        </p:nvSpPr>
        <p:spPr>
          <a:xfrm>
            <a:off x="8013665" y="1375678"/>
            <a:ext cx="1181136" cy="507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8633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1+#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4099"/>
                                        </p:tgtEl>
                                        <p:attrNameLst>
                                          <p:attrName>style.visibility</p:attrName>
                                        </p:attrNameLst>
                                      </p:cBhvr>
                                      <p:to>
                                        <p:strVal val="visible"/>
                                      </p:to>
                                    </p:set>
                                    <p:anim calcmode="lin" valueType="num">
                                      <p:cBhvr additive="base">
                                        <p:cTn id="16" dur="500" fill="hold"/>
                                        <p:tgtEl>
                                          <p:spTgt spid="4099"/>
                                        </p:tgtEl>
                                        <p:attrNameLst>
                                          <p:attrName>ppt_x</p:attrName>
                                        </p:attrNameLst>
                                      </p:cBhvr>
                                      <p:tavLst>
                                        <p:tav tm="0">
                                          <p:val>
                                            <p:strVal val="1+#ppt_w/2"/>
                                          </p:val>
                                        </p:tav>
                                        <p:tav tm="100000">
                                          <p:val>
                                            <p:strVal val="#ppt_x"/>
                                          </p:val>
                                        </p:tav>
                                      </p:tavLst>
                                    </p:anim>
                                    <p:anim calcmode="lin" valueType="num">
                                      <p:cBhvr additive="base">
                                        <p:cTn id="17" dur="500" fill="hold"/>
                                        <p:tgtEl>
                                          <p:spTgt spid="4099"/>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34"/>
                                        </p:tgtEl>
                                        <p:attrNameLst>
                                          <p:attrName>style.visibility</p:attrName>
                                        </p:attrNameLst>
                                      </p:cBhvr>
                                      <p:to>
                                        <p:strVal val="visible"/>
                                      </p:to>
                                    </p:set>
                                    <p:anim calcmode="lin" valueType="num">
                                      <p:cBhvr additive="base">
                                        <p:cTn id="20" dur="500" fill="hold"/>
                                        <p:tgtEl>
                                          <p:spTgt spid="1034"/>
                                        </p:tgtEl>
                                        <p:attrNameLst>
                                          <p:attrName>ppt_x</p:attrName>
                                        </p:attrNameLst>
                                      </p:cBhvr>
                                      <p:tavLst>
                                        <p:tav tm="0">
                                          <p:val>
                                            <p:strVal val="1+#ppt_w/2"/>
                                          </p:val>
                                        </p:tav>
                                        <p:tav tm="100000">
                                          <p:val>
                                            <p:strVal val="#ppt_x"/>
                                          </p:val>
                                        </p:tav>
                                      </p:tavLst>
                                    </p:anim>
                                    <p:anim calcmode="lin" valueType="num">
                                      <p:cBhvr additive="base">
                                        <p:cTn id="21"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4642" y="925513"/>
            <a:ext cx="2190022" cy="461665"/>
          </a:xfrm>
          <a:prstGeom prst="rect">
            <a:avLst/>
          </a:prstGeom>
        </p:spPr>
        <p:txBody>
          <a:bodyPr wrap="none">
            <a:spAutoFit/>
          </a:bodyPr>
          <a:lstStyle/>
          <a:p>
            <a:pPr algn="just">
              <a:spcAft>
                <a:spcPts val="1000"/>
              </a:spcAft>
            </a:pPr>
            <a:r>
              <a:rPr lang="he-IL" sz="2400" b="1" dirty="0" smtClean="0">
                <a:latin typeface="Tahoma" panose="020B0604030504040204" pitchFamily="34" charset="0"/>
                <a:ea typeface="Tahoma" panose="020B0604030504040204" pitchFamily="34" charset="0"/>
              </a:rPr>
              <a:t>פוטנציאל פעולה</a:t>
            </a:r>
            <a:endParaRPr lang="en-US" sz="2400" dirty="0">
              <a:effectLst/>
              <a:latin typeface="Tahoma" panose="020B0604030504040204" pitchFamily="34" charset="0"/>
              <a:ea typeface="Tahoma" panose="020B0604030504040204" pitchFamily="34" charset="0"/>
            </a:endParaRPr>
          </a:p>
        </p:txBody>
      </p:sp>
      <p:sp>
        <p:nvSpPr>
          <p:cNvPr id="3" name="Rectangle 2"/>
          <p:cNvSpPr/>
          <p:nvPr/>
        </p:nvSpPr>
        <p:spPr>
          <a:xfrm>
            <a:off x="6057899" y="1433344"/>
            <a:ext cx="2696765" cy="3949799"/>
          </a:xfrm>
          <a:prstGeom prst="rect">
            <a:avLst/>
          </a:prstGeom>
        </p:spPr>
        <p:txBody>
          <a:bodyPr wrap="square">
            <a:spAutoFit/>
          </a:bodyPr>
          <a:lstStyle/>
          <a:p>
            <a:pPr algn="just">
              <a:spcAft>
                <a:spcPts val="1000"/>
              </a:spcAft>
            </a:pPr>
            <a:r>
              <a:rPr lang="he-IL" dirty="0">
                <a:latin typeface="Tahoma" panose="020B0604030504040204" pitchFamily="34" charset="0"/>
                <a:ea typeface="Tahoma" panose="020B0604030504040204" pitchFamily="34" charset="0"/>
              </a:rPr>
              <a:t>החשמל הזורם לאורך הנוירון גורם להפעלה של המוח, ולכן קוראים לו </a:t>
            </a:r>
            <a:r>
              <a:rPr lang="he-IL" b="1" dirty="0">
                <a:latin typeface="Tahoma" panose="020B0604030504040204" pitchFamily="34" charset="0"/>
                <a:ea typeface="Tahoma" panose="020B0604030504040204" pitchFamily="34" charset="0"/>
              </a:rPr>
              <a:t>פוטנציאל פעולה</a:t>
            </a:r>
            <a:r>
              <a:rPr lang="he-IL" dirty="0">
                <a:latin typeface="Tahoma" panose="020B0604030504040204" pitchFamily="34" charset="0"/>
                <a:ea typeface="Tahoma" panose="020B0604030504040204" pitchFamily="34" charset="0"/>
              </a:rPr>
              <a:t> (פוטנציאל במובן זה היא מילה הלקוחה מתחום החשמל).  </a:t>
            </a:r>
            <a:endParaRPr lang="en-US" dirty="0">
              <a:latin typeface="Tahoma" panose="020B0604030504040204" pitchFamily="34" charset="0"/>
              <a:ea typeface="Tahoma" panose="020B0604030504040204" pitchFamily="34" charset="0"/>
            </a:endParaRPr>
          </a:p>
          <a:p>
            <a:pPr algn="just">
              <a:spcAft>
                <a:spcPts val="1000"/>
              </a:spcAft>
            </a:pPr>
            <a:r>
              <a:rPr lang="he-IL" dirty="0">
                <a:latin typeface="Tahoma" panose="020B0604030504040204" pitchFamily="34" charset="0"/>
                <a:ea typeface="Tahoma" panose="020B0604030504040204" pitchFamily="34" charset="0"/>
              </a:rPr>
              <a:t>פוטנציאל פעולה הוא אירוע </a:t>
            </a:r>
            <a:r>
              <a:rPr lang="he-IL" b="1" dirty="0">
                <a:latin typeface="Tahoma" panose="020B0604030504040204" pitchFamily="34" charset="0"/>
                <a:ea typeface="Tahoma" panose="020B0604030504040204" pitchFamily="34" charset="0"/>
              </a:rPr>
              <a:t>חד ומהיר</a:t>
            </a:r>
            <a:r>
              <a:rPr lang="he-IL" dirty="0">
                <a:latin typeface="Tahoma" panose="020B0604030504040204" pitchFamily="34" charset="0"/>
                <a:ea typeface="Tahoma" panose="020B0604030504040204" pitchFamily="34" charset="0"/>
              </a:rPr>
              <a:t>, כמו הבזק. הוא עובר תמיד בכיוון אחד: מגוף התא אל עבר קצה האקסון. </a:t>
            </a:r>
            <a:endParaRPr lang="en-US" dirty="0">
              <a:latin typeface="Tahoma" panose="020B0604030504040204" pitchFamily="34" charset="0"/>
              <a:ea typeface="Tahoma" panose="020B0604030504040204" pitchFamily="34" charset="0"/>
            </a:endParaRPr>
          </a:p>
          <a:p>
            <a:pPr algn="just">
              <a:spcAft>
                <a:spcPts val="1000"/>
              </a:spcAft>
            </a:pPr>
            <a:r>
              <a:rPr lang="he-IL" dirty="0">
                <a:latin typeface="Tahoma" panose="020B0604030504040204" pitchFamily="34" charset="0"/>
                <a:ea typeface="Tahoma" panose="020B0604030504040204" pitchFamily="34" charset="0"/>
              </a:rPr>
              <a:t>ניתן לתאר את ההתפתחות והדעיכה של פוטנציאל הפעולה באמצעות גרף: </a:t>
            </a:r>
            <a:endParaRPr lang="he-IL" dirty="0" smtClean="0">
              <a:latin typeface="Tahoma" panose="020B0604030504040204" pitchFamily="34" charset="0"/>
              <a:ea typeface="Tahoma" panose="020B0604030504040204" pitchFamily="34" charset="0"/>
            </a:endParaRPr>
          </a:p>
        </p:txBody>
      </p:sp>
      <p:pic>
        <p:nvPicPr>
          <p:cNvPr id="5" name="תמונה 4" descr="C:\Users\yairb\AppData\Local\Microsoft\Windows\Temporary Internet Files\Content.Word\פוטנציאל-ממברנה.png"/>
          <p:cNvPicPr/>
          <p:nvPr/>
        </p:nvPicPr>
        <p:blipFill>
          <a:blip r:embed="rId2">
            <a:extLst>
              <a:ext uri="{28A0092B-C50C-407E-A947-70E740481C1C}">
                <a14:useLocalDpi xmlns:a14="http://schemas.microsoft.com/office/drawing/2010/main" val="0"/>
              </a:ext>
            </a:extLst>
          </a:blip>
          <a:srcRect/>
          <a:stretch>
            <a:fillRect/>
          </a:stretch>
        </p:blipFill>
        <p:spPr bwMode="auto">
          <a:xfrm>
            <a:off x="330200" y="1571388"/>
            <a:ext cx="5600700" cy="3933063"/>
          </a:xfrm>
          <a:prstGeom prst="rect">
            <a:avLst/>
          </a:prstGeom>
          <a:noFill/>
          <a:ln>
            <a:noFill/>
          </a:ln>
        </p:spPr>
      </p:pic>
    </p:spTree>
    <p:extLst>
      <p:ext uri="{BB962C8B-B14F-4D97-AF65-F5344CB8AC3E}">
        <p14:creationId xmlns:p14="http://schemas.microsoft.com/office/powerpoint/2010/main" val="202711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1" y="925513"/>
            <a:ext cx="8424466" cy="1754326"/>
          </a:xfrm>
          <a:prstGeom prst="rect">
            <a:avLst/>
          </a:prstGeom>
        </p:spPr>
        <p:txBody>
          <a:bodyPr wrap="square">
            <a:spAutoFit/>
          </a:bodyPr>
          <a:lstStyle/>
          <a:p>
            <a:pPr algn="just">
              <a:lnSpc>
                <a:spcPct val="150000"/>
              </a:lnSpc>
              <a:spcAft>
                <a:spcPts val="1000"/>
              </a:spcAft>
            </a:pPr>
            <a:r>
              <a:rPr lang="he-IL" dirty="0" smtClean="0">
                <a:latin typeface="Tahoma" panose="020B0604030504040204" pitchFamily="34" charset="0"/>
                <a:ea typeface="Tahoma" panose="020B0604030504040204" pitchFamily="34" charset="0"/>
              </a:rPr>
              <a:t>כל </a:t>
            </a:r>
            <a:r>
              <a:rPr lang="he-IL" dirty="0">
                <a:latin typeface="Tahoma" panose="020B0604030504040204" pitchFamily="34" charset="0"/>
                <a:ea typeface="Tahoma" panose="020B0604030504040204" pitchFamily="34" charset="0"/>
              </a:rPr>
              <a:t>פוטנציאל פעולה בנקודה מסוימת על פני האקסון, יגרור אחריו פוטנציאל פעולה בנקודה שבאה אחריו. פוטנציאל פעולה, בכל נקודה על פני האקסון, </a:t>
            </a:r>
            <a:r>
              <a:rPr lang="he-IL" b="1" dirty="0">
                <a:latin typeface="Tahoma" panose="020B0604030504040204" pitchFamily="34" charset="0"/>
                <a:ea typeface="Tahoma" panose="020B0604030504040204" pitchFamily="34" charset="0"/>
              </a:rPr>
              <a:t>תמיד ייראה באותה הצורה ותמיד יהיה בגודל קבוע</a:t>
            </a:r>
            <a:r>
              <a:rPr lang="he-IL" dirty="0">
                <a:latin typeface="Tahoma" panose="020B0604030504040204" pitchFamily="34" charset="0"/>
                <a:ea typeface="Tahoma" panose="020B0604030504040204" pitchFamily="34" charset="0"/>
              </a:rPr>
              <a:t>. כמו כן, פוטנציאל פעולה לעולם לא ידעך אלא תמיד ימשיך בגודל קבוע עד סוף האקסון</a:t>
            </a:r>
            <a:r>
              <a:rPr lang="he-IL" b="1" dirty="0">
                <a:latin typeface="Tahoma" panose="020B0604030504040204" pitchFamily="34" charset="0"/>
                <a:ea typeface="Tahoma" panose="020B0604030504040204" pitchFamily="34" charset="0"/>
              </a:rPr>
              <a:t> – חוק "הכול או לא כלום".</a:t>
            </a:r>
            <a:endParaRPr lang="en-US" dirty="0">
              <a:effectLst/>
              <a:latin typeface="Tahoma" panose="020B0604030504040204" pitchFamily="34" charset="0"/>
              <a:ea typeface="Tahoma" panose="020B0604030504040204" pitchFamily="34" charset="0"/>
            </a:endParaRPr>
          </a:p>
        </p:txBody>
      </p:sp>
      <p:pic>
        <p:nvPicPr>
          <p:cNvPr id="3" name="תמונה 43" descr="M:\Yair\images philosophy\סריקות\60_2.23.jpg"/>
          <p:cNvPicPr/>
          <p:nvPr/>
        </p:nvPicPr>
        <p:blipFill>
          <a:blip r:embed="rId2">
            <a:extLst>
              <a:ext uri="{28A0092B-C50C-407E-A947-70E740481C1C}">
                <a14:useLocalDpi xmlns:a14="http://schemas.microsoft.com/office/drawing/2010/main" val="0"/>
              </a:ext>
            </a:extLst>
          </a:blip>
          <a:srcRect/>
          <a:stretch>
            <a:fillRect/>
          </a:stretch>
        </p:blipFill>
        <p:spPr bwMode="auto">
          <a:xfrm>
            <a:off x="2104451" y="2806987"/>
            <a:ext cx="4875966" cy="3631565"/>
          </a:xfrm>
          <a:prstGeom prst="rect">
            <a:avLst/>
          </a:prstGeom>
          <a:noFill/>
          <a:ln>
            <a:noFill/>
          </a:ln>
        </p:spPr>
      </p:pic>
    </p:spTree>
    <p:extLst>
      <p:ext uri="{BB962C8B-B14F-4D97-AF65-F5344CB8AC3E}">
        <p14:creationId xmlns:p14="http://schemas.microsoft.com/office/powerpoint/2010/main" val="89007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1294846"/>
            <a:ext cx="8400683" cy="1338828"/>
          </a:xfrm>
          <a:prstGeom prst="rect">
            <a:avLst/>
          </a:prstGeom>
        </p:spPr>
        <p:txBody>
          <a:bodyPr wrap="square">
            <a:spAutoFit/>
          </a:bodyPr>
          <a:lstStyle/>
          <a:p>
            <a:pPr marL="342900" lvl="0" indent="-342900" algn="just">
              <a:lnSpc>
                <a:spcPct val="150000"/>
              </a:lnSpc>
              <a:spcAft>
                <a:spcPts val="1000"/>
              </a:spcAft>
              <a:buFont typeface="Arial" panose="020B0604020202020204" pitchFamily="34" charset="0"/>
              <a:buChar char="-"/>
            </a:pPr>
            <a:r>
              <a:rPr lang="he-IL" dirty="0" smtClean="0">
                <a:latin typeface="Tahoma" panose="020B0604030504040204" pitchFamily="34" charset="0"/>
                <a:ea typeface="Arial" panose="020B0604020202020204" pitchFamily="34" charset="0"/>
              </a:rPr>
              <a:t>ניווט ג'וק באמצעות זרמים חשמליים למערכת העצבים עם התקן מיוחד שמופעל ע"י מכשיר סלולרי חכם. הזרמים מפעילים ירי של נוירונים במערכת העצבים וגורמים לג'וק לקבל החלטות לגבי שינוי כיוון: </a:t>
            </a:r>
            <a:r>
              <a:rPr lang="en-US" sz="1000" u="sng" dirty="0" smtClean="0">
                <a:solidFill>
                  <a:srgbClr val="002060"/>
                </a:solidFill>
                <a:latin typeface="Arial" panose="020B0604020202020204" pitchFamily="34" charset="0"/>
                <a:ea typeface="Arial" panose="020B0604020202020204" pitchFamily="34" charset="0"/>
                <a:hlinkClick r:id="rId3"/>
              </a:rPr>
              <a:t>https://www.youtube.com/watch?v=y8iaDFwvNfw</a:t>
            </a:r>
            <a:endParaRPr lang="en-US" sz="1000" dirty="0" smtClean="0">
              <a:latin typeface="Tahoma" panose="020B0604030504040204" pitchFamily="34" charset="0"/>
              <a:ea typeface="Arial" panose="020B0604020202020204" pitchFamily="34" charset="0"/>
            </a:endParaRPr>
          </a:p>
        </p:txBody>
      </p:sp>
      <p:sp>
        <p:nvSpPr>
          <p:cNvPr id="3" name="Rectangle 2"/>
          <p:cNvSpPr/>
          <p:nvPr/>
        </p:nvSpPr>
        <p:spPr>
          <a:xfrm>
            <a:off x="330200" y="925513"/>
            <a:ext cx="8424466" cy="369332"/>
          </a:xfrm>
          <a:prstGeom prst="rect">
            <a:avLst/>
          </a:prstGeom>
        </p:spPr>
        <p:txBody>
          <a:bodyPr wrap="square">
            <a:spAutoFit/>
          </a:bodyPr>
          <a:lstStyle/>
          <a:p>
            <a:r>
              <a:rPr lang="he-IL" b="1" dirty="0">
                <a:ea typeface="Tahoma" panose="020B0604030504040204" pitchFamily="34" charset="0"/>
              </a:rPr>
              <a:t>הדגמה:</a:t>
            </a:r>
            <a:r>
              <a:rPr lang="he-IL" dirty="0">
                <a:ea typeface="Tahoma" panose="020B0604030504040204" pitchFamily="34" charset="0"/>
              </a:rPr>
              <a:t> הפעלה חשמלית חיצונית גורמת לשליטה על התנהגות של בעלי-חיים </a:t>
            </a:r>
            <a:endParaRPr lang="he-IL" dirty="0"/>
          </a:p>
        </p:txBody>
      </p:sp>
      <p:sp>
        <p:nvSpPr>
          <p:cNvPr id="8" name="מלבן 7"/>
          <p:cNvSpPr/>
          <p:nvPr/>
        </p:nvSpPr>
        <p:spPr>
          <a:xfrm>
            <a:off x="-108520" y="2633674"/>
            <a:ext cx="9361040" cy="393924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y8iaDFwvNfw?rel=0"/>
          <p:cNvPicPr>
            <a:picLocks noRot="1" noChangeAspect="1"/>
          </p:cNvPicPr>
          <p:nvPr>
            <a:videoFile r:link="rId1"/>
          </p:nvPr>
        </p:nvPicPr>
        <p:blipFill>
          <a:blip r:embed="rId4"/>
          <a:stretch>
            <a:fillRect/>
          </a:stretch>
        </p:blipFill>
        <p:spPr>
          <a:xfrm>
            <a:off x="1070447" y="2633674"/>
            <a:ext cx="7003107" cy="3939248"/>
          </a:xfrm>
          <a:prstGeom prst="rect">
            <a:avLst/>
          </a:prstGeom>
        </p:spPr>
      </p:pic>
    </p:spTree>
    <p:extLst>
      <p:ext uri="{BB962C8B-B14F-4D97-AF65-F5344CB8AC3E}">
        <p14:creationId xmlns:p14="http://schemas.microsoft.com/office/powerpoint/2010/main" val="1350770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1373898"/>
            <a:ext cx="8424466" cy="704488"/>
          </a:xfrm>
          <a:prstGeom prst="rect">
            <a:avLst/>
          </a:prstGeom>
        </p:spPr>
        <p:txBody>
          <a:bodyPr wrap="square">
            <a:spAutoFit/>
          </a:bodyPr>
          <a:lstStyle/>
          <a:p>
            <a:pPr marL="342900" lvl="0" indent="-342900" algn="just">
              <a:lnSpc>
                <a:spcPts val="2600"/>
              </a:lnSpc>
              <a:spcAft>
                <a:spcPts val="1000"/>
              </a:spcAft>
              <a:buFont typeface="Arial" panose="020B0604020202020204" pitchFamily="34" charset="0"/>
              <a:buChar char="-"/>
            </a:pPr>
            <a:r>
              <a:rPr lang="he-IL" dirty="0" smtClean="0">
                <a:latin typeface="Tahoma" panose="020B0604030504040204" pitchFamily="34" charset="0"/>
                <a:ea typeface="Arial" panose="020B0604020202020204" pitchFamily="34" charset="0"/>
              </a:rPr>
              <a:t>שליטה על תנועת רגל של ג'וק (שנותקה מהגוף) בעזרת הזרקת זרם חשמלי. </a:t>
            </a:r>
            <a:r>
              <a:rPr lang="en-US" sz="1000" u="sng" dirty="0" smtClean="0">
                <a:solidFill>
                  <a:srgbClr val="002060"/>
                </a:solidFill>
                <a:latin typeface="Arial" panose="020B0604020202020204" pitchFamily="34" charset="0"/>
                <a:ea typeface="Arial" panose="020B0604020202020204" pitchFamily="34" charset="0"/>
                <a:hlinkClick r:id="rId3"/>
              </a:rPr>
              <a:t>https://www.youtube.com/watch?v=aOqiOljgveM</a:t>
            </a:r>
            <a:r>
              <a:rPr lang="en-US" sz="1000" dirty="0" smtClean="0">
                <a:latin typeface="Arial" panose="020B0604020202020204" pitchFamily="34" charset="0"/>
                <a:ea typeface="Arial" panose="020B0604020202020204" pitchFamily="34" charset="0"/>
              </a:rPr>
              <a:t> </a:t>
            </a:r>
            <a:endParaRPr lang="en-US" sz="1000" dirty="0" smtClean="0">
              <a:latin typeface="Tahoma" panose="020B0604030504040204" pitchFamily="34" charset="0"/>
              <a:ea typeface="Arial" panose="020B0604020202020204" pitchFamily="34" charset="0"/>
            </a:endParaRPr>
          </a:p>
        </p:txBody>
      </p:sp>
      <p:sp>
        <p:nvSpPr>
          <p:cNvPr id="3" name="Rectangle 2"/>
          <p:cNvSpPr/>
          <p:nvPr/>
        </p:nvSpPr>
        <p:spPr>
          <a:xfrm>
            <a:off x="1788382" y="925513"/>
            <a:ext cx="6966284" cy="369332"/>
          </a:xfrm>
          <a:prstGeom prst="rect">
            <a:avLst/>
          </a:prstGeom>
        </p:spPr>
        <p:txBody>
          <a:bodyPr wrap="square">
            <a:spAutoFit/>
          </a:bodyPr>
          <a:lstStyle/>
          <a:p>
            <a:r>
              <a:rPr lang="he-IL" b="1" dirty="0">
                <a:ea typeface="Tahoma" panose="020B0604030504040204" pitchFamily="34" charset="0"/>
              </a:rPr>
              <a:t>הדגמה:</a:t>
            </a:r>
            <a:r>
              <a:rPr lang="he-IL" dirty="0">
                <a:ea typeface="Tahoma" panose="020B0604030504040204" pitchFamily="34" charset="0"/>
              </a:rPr>
              <a:t> הפעלה חשמלית חיצונית גורמת לשליטה על התנהגות של בעלי-חיים </a:t>
            </a:r>
            <a:endParaRPr lang="he-IL" dirty="0"/>
          </a:p>
        </p:txBody>
      </p:sp>
      <p:sp>
        <p:nvSpPr>
          <p:cNvPr id="4" name="מלבן 3"/>
          <p:cNvSpPr/>
          <p:nvPr/>
        </p:nvSpPr>
        <p:spPr>
          <a:xfrm>
            <a:off x="-108520" y="2379794"/>
            <a:ext cx="9361040" cy="419788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aOqiOljgveM?rel=0"/>
          <p:cNvPicPr>
            <a:picLocks noRot="1" noChangeAspect="1"/>
          </p:cNvPicPr>
          <p:nvPr>
            <a:videoFile r:link="rId1"/>
          </p:nvPr>
        </p:nvPicPr>
        <p:blipFill>
          <a:blip r:embed="rId4"/>
          <a:stretch>
            <a:fillRect/>
          </a:stretch>
        </p:blipFill>
        <p:spPr>
          <a:xfrm>
            <a:off x="854337" y="2379794"/>
            <a:ext cx="7435326" cy="4182371"/>
          </a:xfrm>
          <a:prstGeom prst="rect">
            <a:avLst/>
          </a:prstGeom>
        </p:spPr>
      </p:pic>
    </p:spTree>
    <p:extLst>
      <p:ext uri="{BB962C8B-B14F-4D97-AF65-F5344CB8AC3E}">
        <p14:creationId xmlns:p14="http://schemas.microsoft.com/office/powerpoint/2010/main" val="2287149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108520" y="2143126"/>
            <a:ext cx="9361040" cy="443455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Rectangle 1"/>
          <p:cNvSpPr/>
          <p:nvPr/>
        </p:nvSpPr>
        <p:spPr>
          <a:xfrm>
            <a:off x="330200" y="1294846"/>
            <a:ext cx="8424606" cy="728405"/>
          </a:xfrm>
          <a:prstGeom prst="rect">
            <a:avLst/>
          </a:prstGeom>
        </p:spPr>
        <p:txBody>
          <a:bodyPr wrap="square">
            <a:spAutoFit/>
          </a:bodyPr>
          <a:lstStyle/>
          <a:p>
            <a:pPr>
              <a:lnSpc>
                <a:spcPts val="2600"/>
              </a:lnSpc>
            </a:pPr>
            <a:r>
              <a:rPr lang="he-IL" dirty="0" smtClean="0">
                <a:ea typeface="Tahoma" panose="020B0604030504040204" pitchFamily="34" charset="0"/>
              </a:rPr>
              <a:t>הזזת רגליים של גופת צפרדע בעזרת חשמול נוירונים תנועתיים (האקשן מתחיל אחרי כ-5 דקות) </a:t>
            </a:r>
            <a:r>
              <a:rPr lang="en-US" sz="1000" u="sng" dirty="0" smtClean="0">
                <a:solidFill>
                  <a:srgbClr val="002060"/>
                </a:solidFill>
                <a:latin typeface="Arial" panose="020B0604020202020204" pitchFamily="34" charset="0"/>
                <a:ea typeface="Tahoma" panose="020B0604030504040204" pitchFamily="34" charset="0"/>
                <a:hlinkClick r:id="rId3"/>
              </a:rPr>
              <a:t>https://www.youtube.com/watch?v=sJifWqUa2pY</a:t>
            </a:r>
            <a:endParaRPr lang="he-IL" sz="1000" u="sng" dirty="0"/>
          </a:p>
        </p:txBody>
      </p:sp>
      <p:sp>
        <p:nvSpPr>
          <p:cNvPr id="3" name="Rectangle 2"/>
          <p:cNvSpPr/>
          <p:nvPr/>
        </p:nvSpPr>
        <p:spPr>
          <a:xfrm>
            <a:off x="1777190" y="925513"/>
            <a:ext cx="6966284" cy="369332"/>
          </a:xfrm>
          <a:prstGeom prst="rect">
            <a:avLst/>
          </a:prstGeom>
        </p:spPr>
        <p:txBody>
          <a:bodyPr wrap="square">
            <a:spAutoFit/>
          </a:bodyPr>
          <a:lstStyle/>
          <a:p>
            <a:r>
              <a:rPr lang="he-IL" b="1" dirty="0">
                <a:ea typeface="Tahoma" panose="020B0604030504040204" pitchFamily="34" charset="0"/>
              </a:rPr>
              <a:t>הדגמה:</a:t>
            </a:r>
            <a:r>
              <a:rPr lang="he-IL" dirty="0">
                <a:ea typeface="Tahoma" panose="020B0604030504040204" pitchFamily="34" charset="0"/>
              </a:rPr>
              <a:t> הפעלה חשמלית חיצונית גורמת לשליטה על התנהגות של בעלי-חיים </a:t>
            </a:r>
            <a:endParaRPr lang="he-IL" dirty="0"/>
          </a:p>
        </p:txBody>
      </p:sp>
      <p:pic>
        <p:nvPicPr>
          <p:cNvPr id="10" name="sJifWqUa2pY?rel=0&amp;start=300"/>
          <p:cNvPicPr>
            <a:picLocks noRot="1" noChangeAspect="1"/>
          </p:cNvPicPr>
          <p:nvPr>
            <a:videoFile r:link="rId1"/>
          </p:nvPr>
        </p:nvPicPr>
        <p:blipFill>
          <a:blip r:embed="rId4"/>
          <a:stretch>
            <a:fillRect/>
          </a:stretch>
        </p:blipFill>
        <p:spPr>
          <a:xfrm>
            <a:off x="649194" y="2143125"/>
            <a:ext cx="7845612" cy="4413157"/>
          </a:xfrm>
          <a:prstGeom prst="rect">
            <a:avLst/>
          </a:prstGeom>
        </p:spPr>
      </p:pic>
    </p:spTree>
    <p:extLst>
      <p:ext uri="{BB962C8B-B14F-4D97-AF65-F5344CB8AC3E}">
        <p14:creationId xmlns:p14="http://schemas.microsoft.com/office/powerpoint/2010/main" val="183412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2">
      <a:dk1>
        <a:srgbClr val="5B5B5B"/>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902</Words>
  <Application>Microsoft Office PowerPoint</Application>
  <PresentationFormat>‫הצגה על המסך (4:3)</PresentationFormat>
  <Paragraphs>72</Paragraphs>
  <Slides>18</Slides>
  <Notes>2</Notes>
  <HiddenSlides>0</HiddenSlides>
  <MMClips>4</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Office Theme</vt:lpstr>
      <vt:lpstr>­­­מעבר האות העצבי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­­­מעבר האות העצבי</dc:title>
  <dc:creator>s</dc:creator>
  <cp:lastModifiedBy>Yair Ben-Horin</cp:lastModifiedBy>
  <cp:revision>92</cp:revision>
  <dcterms:created xsi:type="dcterms:W3CDTF">2015-07-21T14:22:18Z</dcterms:created>
  <dcterms:modified xsi:type="dcterms:W3CDTF">2016-09-12T15:31:26Z</dcterms:modified>
</cp:coreProperties>
</file>