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41"/>
  </p:notesMasterIdLst>
  <p:sldIdLst>
    <p:sldId id="492" r:id="rId2"/>
    <p:sldId id="495" r:id="rId3"/>
    <p:sldId id="527" r:id="rId4"/>
    <p:sldId id="535" r:id="rId5"/>
    <p:sldId id="528" r:id="rId6"/>
    <p:sldId id="529" r:id="rId7"/>
    <p:sldId id="530" r:id="rId8"/>
    <p:sldId id="536" r:id="rId9"/>
    <p:sldId id="532" r:id="rId10"/>
    <p:sldId id="533" r:id="rId11"/>
    <p:sldId id="534" r:id="rId12"/>
    <p:sldId id="494" r:id="rId13"/>
    <p:sldId id="517" r:id="rId14"/>
    <p:sldId id="518" r:id="rId15"/>
    <p:sldId id="519" r:id="rId16"/>
    <p:sldId id="472" r:id="rId17"/>
    <p:sldId id="520" r:id="rId18"/>
    <p:sldId id="521" r:id="rId19"/>
    <p:sldId id="522" r:id="rId20"/>
    <p:sldId id="523" r:id="rId21"/>
    <p:sldId id="473" r:id="rId22"/>
    <p:sldId id="524" r:id="rId23"/>
    <p:sldId id="525" r:id="rId24"/>
    <p:sldId id="526" r:id="rId25"/>
    <p:sldId id="474" r:id="rId26"/>
    <p:sldId id="510" r:id="rId27"/>
    <p:sldId id="511" r:id="rId28"/>
    <p:sldId id="475" r:id="rId29"/>
    <p:sldId id="512" r:id="rId30"/>
    <p:sldId id="513" r:id="rId31"/>
    <p:sldId id="514" r:id="rId32"/>
    <p:sldId id="476" r:id="rId33"/>
    <p:sldId id="504" r:id="rId34"/>
    <p:sldId id="507" r:id="rId35"/>
    <p:sldId id="505" r:id="rId36"/>
    <p:sldId id="508" r:id="rId37"/>
    <p:sldId id="506" r:id="rId38"/>
    <p:sldId id="509" r:id="rId39"/>
    <p:sldId id="482" r:id="rId40"/>
  </p:sldIdLst>
  <p:sldSz cx="9144000" cy="6858000" type="screen4x3"/>
  <p:notesSz cx="6858000" cy="9144000"/>
  <p:custDataLst>
    <p:tags r:id="rId42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non" initials="A" lastIdx="5" clrIdx="0"/>
  <p:cmAuthor id="1" name="Meir Meidav" initials="MM" lastIdx="3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4B3B2"/>
    <a:srgbClr val="DFA6A5"/>
    <a:srgbClr val="DC9E9C"/>
    <a:srgbClr val="FFFFFF"/>
    <a:srgbClr val="00FF00"/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74" autoAdjust="0"/>
    <p:restoredTop sz="93813" autoAdjust="0"/>
  </p:normalViewPr>
  <p:slideViewPr>
    <p:cSldViewPr snapToGrid="0">
      <p:cViewPr varScale="1">
        <p:scale>
          <a:sx n="73" d="100"/>
          <a:sy n="73" d="100"/>
        </p:scale>
        <p:origin x="-6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gs" Target="tags/tag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6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E0F8F2-707E-495E-BC18-1F50EF320198}" type="datetimeFigureOut">
              <a:rPr lang="en-US" smtClean="0"/>
              <a:pPr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914D3-A9D1-46D1-ADF2-541894C7F6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9827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דף פתיח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 hasCustomPrompt="1"/>
          </p:nvPr>
        </p:nvSpPr>
        <p:spPr>
          <a:xfrm>
            <a:off x="1399032" y="1408176"/>
            <a:ext cx="6473952" cy="47777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dirty="0" smtClean="0"/>
              <a:t>נושא אב - שיעור מספר</a:t>
            </a:r>
            <a:endParaRPr lang="he-IL" dirty="0"/>
          </a:p>
        </p:txBody>
      </p:sp>
      <p:sp>
        <p:nvSpPr>
          <p:cNvPr id="11" name="כותרת 10"/>
          <p:cNvSpPr>
            <a:spLocks noGrp="1"/>
          </p:cNvSpPr>
          <p:nvPr>
            <p:ph type="title" hasCustomPrompt="1"/>
          </p:nvPr>
        </p:nvSpPr>
        <p:spPr>
          <a:xfrm>
            <a:off x="1389888" y="1916832"/>
            <a:ext cx="6455664" cy="648072"/>
          </a:xfrm>
          <a:prstGeom prst="rect">
            <a:avLst/>
          </a:prstGeom>
          <a:ln>
            <a:noFill/>
          </a:ln>
        </p:spPr>
        <p:txBody>
          <a:bodyPr/>
          <a:lstStyle>
            <a:lvl1pPr>
              <a:defRPr sz="3600" b="1" baseline="0">
                <a:solidFill>
                  <a:schemeClr val="accent6">
                    <a:lumMod val="75000"/>
                  </a:schemeClr>
                </a:solidFill>
                <a:latin typeface="+mj-lt"/>
                <a:cs typeface="+mn-cs"/>
              </a:defRPr>
            </a:lvl1pPr>
          </a:lstStyle>
          <a:p>
            <a:r>
              <a:rPr lang="he-IL" dirty="0" smtClean="0"/>
              <a:t>נושא השיעור</a:t>
            </a:r>
            <a:endParaRPr lang="he-IL" dirty="0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144" r="6878"/>
          <a:stretch/>
        </p:blipFill>
        <p:spPr bwMode="auto">
          <a:xfrm>
            <a:off x="0" y="-1"/>
            <a:ext cx="9144000" cy="580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נושאי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נושאי השיעור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709067"/>
            <a:ext cx="8236530" cy="4569371"/>
          </a:xfrm>
          <a:prstGeom prst="rect">
            <a:avLst/>
          </a:prstGeom>
        </p:spPr>
        <p:txBody>
          <a:bodyPr/>
          <a:lstStyle>
            <a:lvl1pPr marL="266700" indent="-266700">
              <a:buClr>
                <a:schemeClr val="accent6">
                  <a:lumMod val="75000"/>
                </a:schemeClr>
              </a:buClr>
              <a:buSzPct val="110000"/>
              <a:buFont typeface="Century Gothic" pitchFamily="34" charset="0"/>
              <a:buChar char="◄"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נושא אחד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טקסט חופש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1095374" y="709067"/>
            <a:ext cx="7680707" cy="5701258"/>
          </a:xfrm>
          <a:prstGeom prst="rect">
            <a:avLst/>
          </a:prstGeom>
        </p:spPr>
        <p:txBody>
          <a:bodyPr/>
          <a:lstStyle>
            <a:lvl1pPr marL="0" indent="0">
              <a:buClr>
                <a:schemeClr val="accent6">
                  <a:lumMod val="75000"/>
                </a:schemeClr>
              </a:buClr>
              <a:buSzPct val="110000"/>
              <a:buFontTx/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xmlns="" val="1658204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מדי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542925" y="2076450"/>
            <a:ext cx="8229600" cy="4162425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2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539552" y="661443"/>
            <a:ext cx="8236530" cy="1296143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/>
            </a:lvl1pPr>
          </a:lstStyle>
          <a:p>
            <a:pPr lvl="0"/>
            <a:r>
              <a:rPr lang="he-IL" dirty="0" smtClean="0"/>
              <a:t>הסבר חופשי</a:t>
            </a:r>
          </a:p>
        </p:txBody>
      </p:sp>
    </p:spTree>
    <p:extLst>
      <p:ext uri="{BB962C8B-B14F-4D97-AF65-F5344CB8AC3E}">
        <p14:creationId xmlns:p14="http://schemas.microsoft.com/office/powerpoint/2010/main" xmlns="" val="885682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סבר לשתי מדי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hasCustomPrompt="1"/>
          </p:nvPr>
        </p:nvSpPr>
        <p:spPr>
          <a:xfrm>
            <a:off x="1088136" y="97192"/>
            <a:ext cx="7681016" cy="360040"/>
          </a:xfrm>
          <a:prstGeom prst="rect">
            <a:avLst/>
          </a:prstGeom>
        </p:spPr>
        <p:txBody>
          <a:bodyPr/>
          <a:lstStyle>
            <a:lvl1pPr algn="r">
              <a:defRPr sz="2400" b="1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he-IL" dirty="0" smtClean="0"/>
              <a:t>כותרת ראשית</a:t>
            </a:r>
            <a:endParaRPr lang="he-IL" dirty="0"/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751583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38708" y="495306"/>
            <a:ext cx="7733334" cy="95238"/>
          </a:xfrm>
          <a:prstGeom prst="rect">
            <a:avLst/>
          </a:prstGeom>
        </p:spPr>
      </p:pic>
      <p:sp>
        <p:nvSpPr>
          <p:cNvPr id="6" name="מציין מיקום תוכן 2"/>
          <p:cNvSpPr>
            <a:spLocks noGrp="1"/>
          </p:cNvSpPr>
          <p:nvPr>
            <p:ph idx="1" hasCustomPrompt="1"/>
          </p:nvPr>
        </p:nvSpPr>
        <p:spPr>
          <a:xfrm>
            <a:off x="4211960" y="699543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1</a:t>
            </a:r>
          </a:p>
        </p:txBody>
      </p:sp>
      <p:sp>
        <p:nvSpPr>
          <p:cNvPr id="9" name="מציין מיקום תוכן 2"/>
          <p:cNvSpPr>
            <a:spLocks noGrp="1"/>
          </p:cNvSpPr>
          <p:nvPr>
            <p:ph idx="10" hasCustomPrompt="1"/>
          </p:nvPr>
        </p:nvSpPr>
        <p:spPr>
          <a:xfrm>
            <a:off x="4211960" y="3485381"/>
            <a:ext cx="4564122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הסבר למדיה 2</a:t>
            </a:r>
          </a:p>
        </p:txBody>
      </p:sp>
      <p:sp>
        <p:nvSpPr>
          <p:cNvPr id="10" name="מציין מיקום תוכן 2"/>
          <p:cNvSpPr>
            <a:spLocks noGrp="1"/>
          </p:cNvSpPr>
          <p:nvPr>
            <p:ph idx="11" hasCustomPrompt="1"/>
          </p:nvPr>
        </p:nvSpPr>
        <p:spPr>
          <a:xfrm>
            <a:off x="295274" y="690018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  <p:sp>
        <p:nvSpPr>
          <p:cNvPr id="11" name="מציין מיקום תוכן 2"/>
          <p:cNvSpPr>
            <a:spLocks noGrp="1"/>
          </p:cNvSpPr>
          <p:nvPr>
            <p:ph idx="12" hasCustomPrompt="1"/>
          </p:nvPr>
        </p:nvSpPr>
        <p:spPr>
          <a:xfrm>
            <a:off x="295274" y="3499893"/>
            <a:ext cx="3775457" cy="2715394"/>
          </a:xfrm>
          <a:prstGeom prst="rect">
            <a:avLst/>
          </a:prstGeom>
        </p:spPr>
        <p:txBody>
          <a:bodyPr/>
          <a:lstStyle>
            <a:lvl1pPr>
              <a:buNone/>
              <a:defRPr sz="16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he-IL" dirty="0" smtClean="0"/>
              <a:t>תמונה/סימולציה/סרטון</a:t>
            </a:r>
          </a:p>
        </p:txBody>
      </p:sp>
    </p:spTree>
    <p:extLst>
      <p:ext uri="{BB962C8B-B14F-4D97-AF65-F5344CB8AC3E}">
        <p14:creationId xmlns:p14="http://schemas.microsoft.com/office/powerpoint/2010/main" xmlns="" val="1449659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0120" y="6674880"/>
            <a:ext cx="8193024" cy="184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30" r="26228"/>
          <a:stretch/>
        </p:blipFill>
        <p:spPr bwMode="auto">
          <a:xfrm>
            <a:off x="0" y="6675120"/>
            <a:ext cx="6044184" cy="184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6" r:id="rId3"/>
    <p:sldLayoutId id="2147483668" r:id="rId4"/>
    <p:sldLayoutId id="2147483667" r:id="rId5"/>
  </p:sldLayoutIdLst>
  <p:timing>
    <p:tnLst>
      <p:par>
        <p:cTn id="1" dur="indefinite" restart="never" nodeType="tmRoot"/>
      </p:par>
    </p:tnLst>
  </p:timing>
  <p:hf hdr="0" dt="0"/>
  <p:txStyles>
    <p:titleStyle>
      <a:lvl1pPr marL="0" marR="0" indent="0" algn="ctr" defTabSz="914400" rtl="1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sz="48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png"/><Relationship Id="rId4" Type="http://schemas.openxmlformats.org/officeDocument/2006/relationships/oleObject" Target="../embeddings/oleObject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9.png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5.png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7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43.png"/><Relationship Id="rId4" Type="http://schemas.openxmlformats.org/officeDocument/2006/relationships/oleObject" Target="../embeddings/oleObject2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3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44.png"/><Relationship Id="rId4" Type="http://schemas.openxmlformats.org/officeDocument/2006/relationships/oleObject" Target="../embeddings/oleObject3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4.png"/><Relationship Id="rId4" Type="http://schemas.openxmlformats.org/officeDocument/2006/relationships/oleObject" Target="../embeddings/oleObject3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5.png"/><Relationship Id="rId4" Type="http://schemas.openxmlformats.org/officeDocument/2006/relationships/oleObject" Target="../embeddings/oleObject3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45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3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video.cet.ac.il/VideoPlayer.aspx?xmlConfigPath=mafilim/2013/TihonVirtuali/Hok2_Newton_mdi.x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3"/>
          <p:cNvSpPr txBox="1">
            <a:spLocks/>
          </p:cNvSpPr>
          <p:nvPr/>
        </p:nvSpPr>
        <p:spPr>
          <a:xfrm>
            <a:off x="495300" y="1054100"/>
            <a:ext cx="7937500" cy="1587500"/>
          </a:xfrm>
          <a:prstGeom prst="rect">
            <a:avLst/>
          </a:prstGeom>
          <a:ln>
            <a:noFill/>
          </a:ln>
        </p:spPr>
        <p:txBody>
          <a:bodyPr/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 b="1" kern="1200" baseline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n-cs"/>
              </a:defRPr>
            </a:lvl1pPr>
          </a:lstStyle>
          <a:p>
            <a:r>
              <a:rPr lang="he-IL" dirty="0" smtClean="0"/>
              <a:t>החוק השני של ניוטון</a:t>
            </a:r>
          </a:p>
          <a:p>
            <a:r>
              <a:rPr lang="he-IL" dirty="0" smtClean="0"/>
              <a:t>חלק ג</a:t>
            </a:r>
            <a:r>
              <a:rPr lang="en-US" dirty="0" smtClean="0"/>
              <a:t>'</a:t>
            </a:r>
          </a:p>
        </p:txBody>
      </p:sp>
      <p:grpSp>
        <p:nvGrpSpPr>
          <p:cNvPr id="22" name="קבוצה 21"/>
          <p:cNvGrpSpPr/>
          <p:nvPr/>
        </p:nvGrpSpPr>
        <p:grpSpPr>
          <a:xfrm>
            <a:off x="2070101" y="3479800"/>
            <a:ext cx="4521196" cy="2803521"/>
            <a:chOff x="2311400" y="4356100"/>
            <a:chExt cx="3781425" cy="2085975"/>
          </a:xfrm>
        </p:grpSpPr>
        <p:pic>
          <p:nvPicPr>
            <p:cNvPr id="23" name="Picture 2" descr="MVC-031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26756"/>
            <a:stretch>
              <a:fillRect/>
            </a:stretch>
          </p:blipFill>
          <p:spPr bwMode="auto">
            <a:xfrm>
              <a:off x="2311400" y="4356100"/>
              <a:ext cx="3781425" cy="20859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2673350" y="4989512"/>
              <a:ext cx="2647950" cy="1311275"/>
              <a:chOff x="3210" y="13715"/>
              <a:chExt cx="4170" cy="2065"/>
            </a:xfrm>
          </p:grpSpPr>
          <p:sp>
            <p:nvSpPr>
              <p:cNvPr id="25" name="AutoShape 4"/>
              <p:cNvSpPr>
                <a:spLocks noChangeArrowheads="1"/>
              </p:cNvSpPr>
              <p:nvPr/>
            </p:nvSpPr>
            <p:spPr bwMode="auto">
              <a:xfrm>
                <a:off x="3210" y="1554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6" name="AutoShape 5"/>
              <p:cNvCxnSpPr>
                <a:cxnSpLocks noChangeShapeType="1"/>
                <a:endCxn id="29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27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dirty="0"/>
              </a:p>
            </p:txBody>
          </p:sp>
          <p:sp>
            <p:nvSpPr>
              <p:cNvPr id="28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dirty="0"/>
              </a:p>
            </p:txBody>
          </p:sp>
          <p:sp>
            <p:nvSpPr>
              <p:cNvPr id="29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dirty="0"/>
              </a:p>
            </p:txBody>
          </p:sp>
          <p:sp>
            <p:nvSpPr>
              <p:cNvPr id="30" name="AutoShape 9"/>
              <p:cNvSpPr>
                <a:spLocks noChangeArrowheads="1"/>
              </p:cNvSpPr>
              <p:nvPr/>
            </p:nvSpPr>
            <p:spPr bwMode="auto">
              <a:xfrm>
                <a:off x="7110" y="1371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 dirty="0"/>
              </a:p>
            </p:txBody>
          </p:sp>
          <p:cxnSp>
            <p:nvCxnSpPr>
              <p:cNvPr id="31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3332" y="14420"/>
                <a:ext cx="0" cy="11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38" name="קבוצה 37"/>
          <p:cNvGrpSpPr/>
          <p:nvPr/>
        </p:nvGrpSpPr>
        <p:grpSpPr>
          <a:xfrm>
            <a:off x="2908300" y="2414587"/>
            <a:ext cx="2696691" cy="947143"/>
            <a:chOff x="2908300" y="2414587"/>
            <a:chExt cx="2696691" cy="947143"/>
          </a:xfrm>
        </p:grpSpPr>
        <p:grpSp>
          <p:nvGrpSpPr>
            <p:cNvPr id="36" name="קבוצה 35"/>
            <p:cNvGrpSpPr/>
            <p:nvPr/>
          </p:nvGrpSpPr>
          <p:grpSpPr>
            <a:xfrm>
              <a:off x="2908300" y="2438400"/>
              <a:ext cx="2696691" cy="923330"/>
              <a:chOff x="2908300" y="2438400"/>
              <a:chExt cx="2696691" cy="923330"/>
            </a:xfrm>
          </p:grpSpPr>
          <p:grpSp>
            <p:nvGrpSpPr>
              <p:cNvPr id="35" name="קבוצה 34"/>
              <p:cNvGrpSpPr/>
              <p:nvPr/>
            </p:nvGrpSpPr>
            <p:grpSpPr>
              <a:xfrm>
                <a:off x="2908300" y="2438400"/>
                <a:ext cx="2384425" cy="923330"/>
                <a:chOff x="2857500" y="2362200"/>
                <a:chExt cx="2384425" cy="923330"/>
              </a:xfrm>
            </p:grpSpPr>
            <p:sp>
              <p:nvSpPr>
                <p:cNvPr id="33" name="מלבן 32"/>
                <p:cNvSpPr/>
                <p:nvPr/>
              </p:nvSpPr>
              <p:spPr>
                <a:xfrm>
                  <a:off x="2857500" y="2362200"/>
                  <a:ext cx="1905761" cy="923330"/>
                </a:xfrm>
                <a:prstGeom prst="rect">
                  <a:avLst/>
                </a:prstGeom>
                <a:noFill/>
              </p:spPr>
              <p:txBody>
                <a:bodyPr wrap="square" lIns="91440" tIns="45720" rIns="91440" bIns="45720">
                  <a:spAutoFit/>
                  <a:scene3d>
                    <a:camera prst="orthographicFront"/>
                    <a:lightRig rig="soft" dir="tl">
                      <a:rot lat="0" lon="0" rev="0"/>
                    </a:lightRig>
                  </a:scene3d>
                  <a:sp3d contourW="25400" prstMaterial="matte">
                    <a:bevelT w="25400" h="55880" prst="artDeco"/>
                    <a:contourClr>
                      <a:schemeClr val="accent2">
                        <a:tint val="20000"/>
                      </a:schemeClr>
                    </a:contourClr>
                  </a:sp3d>
                </a:bodyPr>
                <a:lstStyle/>
                <a:p>
                  <a:pPr algn="ctr"/>
                  <a:r>
                    <a:rPr lang="en-US" sz="54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</a:rPr>
                    <a:t>F=m</a:t>
                  </a:r>
                  <a:r>
                    <a:rPr lang="en-US" sz="5400" b="1" spc="50" dirty="0" smtClean="0">
                      <a:ln w="11430"/>
                      <a:gradFill>
                        <a:gsLst>
                          <a:gs pos="25000">
                            <a:schemeClr val="accent2">
                              <a:satMod val="155000"/>
                            </a:schemeClr>
                          </a:gs>
                          <a:gs pos="100000">
                            <a:schemeClr val="accent2">
                              <a:shade val="45000"/>
                              <a:satMod val="165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76200" dist="50800" dir="5400000" algn="tl" rotWithShape="0">
                          <a:srgbClr val="000000">
                            <a:alpha val="65000"/>
                          </a:srgbClr>
                        </a:outerShdw>
                      </a:effectLst>
                      <a:sym typeface="Symbol"/>
                    </a:rPr>
                    <a:t></a:t>
                  </a:r>
                  <a:endParaRPr lang="he-IL" sz="5400" b="1" cap="none" spc="50" dirty="0">
                    <a:ln w="11430"/>
                    <a:gradFill>
                      <a:gsLst>
                        <a:gs pos="25000">
                          <a:schemeClr val="accent2">
                            <a:satMod val="155000"/>
                          </a:schemeClr>
                        </a:gs>
                        <a:gs pos="100000">
                          <a:schemeClr val="accent2">
                            <a:shade val="45000"/>
                            <a:satMod val="165000"/>
                          </a:schemeClr>
                        </a:gs>
                      </a:gsLst>
                      <a:lin ang="5400000"/>
                    </a:gradFill>
                    <a:effectLst>
                      <a:outerShdw blurRad="76200" dist="50800" dir="5400000" algn="tl" rotWithShape="0">
                        <a:srgbClr val="000000">
                          <a:alpha val="65000"/>
                        </a:srgbClr>
                      </a:outerShdw>
                    </a:effectLst>
                  </a:endParaRPr>
                </a:p>
              </p:txBody>
            </p:sp>
            <p:pic>
              <p:nvPicPr>
                <p:cNvPr id="143363" name="Picture 3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4613275" y="2498725"/>
                  <a:ext cx="628650" cy="6667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4" name="קשת 33"/>
              <p:cNvSpPr/>
              <p:nvPr/>
            </p:nvSpPr>
            <p:spPr>
              <a:xfrm rot="7608499">
                <a:off x="5175746" y="2732190"/>
                <a:ext cx="419319" cy="439171"/>
              </a:xfrm>
              <a:prstGeom prst="arc">
                <a:avLst>
                  <a:gd name="adj1" fmla="val 18492470"/>
                  <a:gd name="adj2" fmla="val 1957155"/>
                </a:avLst>
              </a:prstGeom>
              <a:ln w="381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</p:grpSp>
        <p:pic>
          <p:nvPicPr>
            <p:cNvPr id="143364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62288" y="2414587"/>
              <a:ext cx="385104" cy="163513"/>
            </a:xfrm>
            <a:prstGeom prst="rect">
              <a:avLst/>
            </a:prstGeom>
            <a:noFill/>
          </p:spPr>
        </p:pic>
        <p:pic>
          <p:nvPicPr>
            <p:cNvPr id="37" name="Picture 4" descr="C:\Program Files\Microsoft Office\MEDIA\OFFICE12\Bullets\BD21298_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764088" y="2439987"/>
              <a:ext cx="385104" cy="16351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xmlns="" val="381559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ניתוח תוצאות ניסוי </a:t>
            </a:r>
            <a:r>
              <a:rPr lang="he-IL" dirty="0"/>
              <a:t>החוק השני של </a:t>
            </a:r>
            <a:r>
              <a:rPr lang="he-IL" dirty="0" smtClean="0"/>
              <a:t>ניוטון- חלק ב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49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את גודל המשקל התלוי </a:t>
            </a:r>
            <a:r>
              <a:rPr lang="en-US" dirty="0" smtClean="0"/>
              <a:t>F </a:t>
            </a:r>
            <a:r>
              <a:rPr lang="he-IL" dirty="0" smtClean="0"/>
              <a:t> בכל אחד מן הניסויים אנו יודעים לפי מספר המשקולות כפול 50 גרם כל אחת.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מתוך תרשים העקבות שמתקבל בכל פעם נוכל לחשב את תאוצת המערכת </a:t>
            </a:r>
            <a:r>
              <a:rPr lang="en-US" dirty="0" smtClean="0"/>
              <a:t>a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התקבלו התוצאות הבאות: 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r>
              <a:rPr lang="he-IL" dirty="0" smtClean="0"/>
              <a:t>ננתח את התוצאות שקיבלנו.</a:t>
            </a: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68337062"/>
              </p:ext>
            </p:extLst>
          </p:nvPr>
        </p:nvGraphicFramePr>
        <p:xfrm>
          <a:off x="2984500" y="2108200"/>
          <a:ext cx="4064000" cy="207200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</a:tblGrid>
              <a:tr h="243840"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F(N)</a:t>
                      </a:r>
                      <a:endParaRPr lang="he-I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a(m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sec</a:t>
                      </a:r>
                      <a:r>
                        <a:rPr lang="en-US" sz="1600" baseline="300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2</a:t>
                      </a:r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  <a:sym typeface="Symbol"/>
                        </a:rPr>
                        <a:t>)</a:t>
                      </a:r>
                      <a:endParaRPr lang="he-IL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0.66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1.33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2.66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3.33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4903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ניתוח תוצאות </a:t>
            </a:r>
            <a:r>
              <a:rPr lang="he-IL" dirty="0" smtClean="0"/>
              <a:t>ניסוי </a:t>
            </a:r>
            <a:r>
              <a:rPr lang="he-IL" dirty="0"/>
              <a:t>החוק השני של </a:t>
            </a:r>
            <a:r>
              <a:rPr lang="he-IL" dirty="0" smtClean="0"/>
              <a:t>ניוטון- חלק ב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49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נשרטט גרף של התאוצה </a:t>
            </a:r>
            <a:r>
              <a:rPr lang="en-US" dirty="0" smtClean="0"/>
              <a:t> a </a:t>
            </a:r>
            <a:r>
              <a:rPr lang="he-IL" dirty="0" smtClean="0"/>
              <a:t>כפונקציה של הכוח </a:t>
            </a:r>
            <a:r>
              <a:rPr lang="en-US" dirty="0" smtClean="0"/>
              <a:t>F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r>
              <a:rPr lang="he-IL" dirty="0" smtClean="0">
                <a:sym typeface="Symbol"/>
              </a:rPr>
              <a:t>התקבל הגרף הבא:</a:t>
            </a: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אנחנו רואים ש...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קיים יחס ישר בין </a:t>
            </a:r>
            <a:r>
              <a:rPr lang="he-IL" dirty="0"/>
              <a:t>הכוח המאיץ את </a:t>
            </a:r>
            <a:r>
              <a:rPr lang="he-IL" dirty="0" smtClean="0"/>
              <a:t>המערכת לבין התאוצה.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שיפוע הגרף שווה לאחד חלקי המסה הכוללת:</a:t>
            </a: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468480" y="730402"/>
            <a:ext cx="5446825" cy="3472279"/>
            <a:chOff x="2185137" y="842546"/>
            <a:chExt cx="5446825" cy="3472279"/>
          </a:xfrm>
        </p:grpSpPr>
        <p:pic>
          <p:nvPicPr>
            <p:cNvPr id="125955" name="Picture 3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3">
                  <a:lumMod val="20000"/>
                  <a:lumOff val="80000"/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24100" y="1628775"/>
              <a:ext cx="4495800" cy="268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6" name="מחבר חץ ישר 5"/>
            <p:cNvCxnSpPr/>
            <p:nvPr/>
          </p:nvCxnSpPr>
          <p:spPr>
            <a:xfrm>
              <a:off x="2590800" y="4013200"/>
              <a:ext cx="4521200" cy="127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מחבר חץ ישר 7"/>
            <p:cNvCxnSpPr/>
            <p:nvPr/>
          </p:nvCxnSpPr>
          <p:spPr>
            <a:xfrm flipV="1">
              <a:off x="2654300" y="1206500"/>
              <a:ext cx="0" cy="28448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2185137" y="842546"/>
              <a:ext cx="963725" cy="33855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a(m</a:t>
              </a:r>
              <a:r>
                <a:rPr lang="en-US" sz="16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sec</a:t>
              </a:r>
              <a:r>
                <a:rPr lang="en-US" sz="1600" baseline="300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2</a:t>
              </a:r>
              <a:r>
                <a:rPr lang="en-US" sz="16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)</a:t>
              </a:r>
              <a:endParaRPr lang="he-IL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48149" y="3865146"/>
              <a:ext cx="583813" cy="338554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16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rPr>
                <a:t>F(N</a:t>
              </a:r>
              <a:r>
                <a:rPr lang="en-US" sz="1600" dirty="0" smtClean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  <a:sym typeface="Symbol"/>
                </a:rPr>
                <a:t>)</a:t>
              </a:r>
              <a:endParaRPr lang="he-IL" sz="16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38043120"/>
              </p:ext>
            </p:extLst>
          </p:nvPr>
        </p:nvGraphicFramePr>
        <p:xfrm>
          <a:off x="994691" y="5307462"/>
          <a:ext cx="3111483" cy="835771"/>
        </p:xfrm>
        <a:graphic>
          <a:graphicData uri="http://schemas.openxmlformats.org/presentationml/2006/ole">
            <p:oleObj spid="_x0000_s250882" name="משוואה" r:id="rId4" imgW="1637589" imgH="431613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2291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7: מערכת </a:t>
            </a:r>
            <a:r>
              <a:rPr lang="he-IL" dirty="0"/>
              <a:t>רב גופית, </a:t>
            </a:r>
            <a:r>
              <a:rPr lang="he-IL" dirty="0" smtClean="0"/>
              <a:t>חוט וגלגלת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36176" y="709067"/>
            <a:ext cx="8439906" cy="5910808"/>
          </a:xfrm>
        </p:spPr>
        <p:txBody>
          <a:bodyPr/>
          <a:lstStyle/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he-IL" dirty="0"/>
              <a:t>לפניכם מערכת גופים בה המסות קשורות זו לזו בעזרת חוט וגלגלת</a:t>
            </a:r>
            <a:r>
              <a:rPr lang="he-IL" dirty="0" smtClean="0"/>
              <a:t>.</a:t>
            </a:r>
            <a:endParaRPr lang="en-US" dirty="0" smtClean="0"/>
          </a:p>
          <a:p>
            <a:pPr marL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נתונים</a:t>
            </a:r>
            <a:r>
              <a:rPr lang="he-IL" dirty="0"/>
              <a:t>: </a:t>
            </a:r>
            <a:r>
              <a:rPr lang="en-US" dirty="0"/>
              <a:t>m</a:t>
            </a:r>
            <a:r>
              <a:rPr lang="en-US" baseline="-25000" dirty="0"/>
              <a:t>A</a:t>
            </a:r>
            <a:r>
              <a:rPr lang="en-US" dirty="0"/>
              <a:t>=6kg</a:t>
            </a:r>
            <a:r>
              <a:rPr lang="he-IL" dirty="0"/>
              <a:t>  , </a:t>
            </a:r>
            <a:r>
              <a:rPr lang="en-US" dirty="0" err="1"/>
              <a:t>m</a:t>
            </a:r>
            <a:r>
              <a:rPr lang="en-US" baseline="-25000" dirty="0" err="1"/>
              <a:t>B</a:t>
            </a:r>
            <a:r>
              <a:rPr lang="en-US" dirty="0"/>
              <a:t>=4kg</a:t>
            </a:r>
            <a:r>
              <a:rPr lang="he-IL" dirty="0"/>
              <a:t> , </a:t>
            </a:r>
            <a:r>
              <a:rPr lang="en-US" dirty="0" err="1"/>
              <a:t>m</a:t>
            </a:r>
            <a:r>
              <a:rPr lang="en-US" baseline="-25000" dirty="0" err="1"/>
              <a:t>C</a:t>
            </a:r>
            <a:r>
              <a:rPr lang="en-US" dirty="0"/>
              <a:t>=2kg</a:t>
            </a:r>
            <a:r>
              <a:rPr lang="he-IL" dirty="0" smtClean="0"/>
              <a:t>.</a:t>
            </a:r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/>
          </a:p>
          <a:p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pPr marL="762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מצאו </a:t>
            </a:r>
            <a:r>
              <a:rPr lang="he-IL" dirty="0"/>
              <a:t>את התאוצה ואת המתיחות בחוט המקשר בין המסות, כאשר כל המשטח חלק.</a:t>
            </a:r>
            <a:endParaRPr lang="en-US" dirty="0"/>
          </a:p>
          <a:p>
            <a:pPr marL="762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מצאו </a:t>
            </a:r>
            <a:r>
              <a:rPr lang="he-IL" dirty="0"/>
              <a:t>את התאוצה ואת המתיחות בחוט המקשר בין המסות, כאשר המשטח </a:t>
            </a:r>
            <a:r>
              <a:rPr lang="he-IL" dirty="0" smtClean="0"/>
              <a:t>אינו חלק </a:t>
            </a:r>
            <a:r>
              <a:rPr lang="he-IL" dirty="0"/>
              <a:t>ומקדם </a:t>
            </a:r>
            <a:r>
              <a:rPr lang="en-US" dirty="0" smtClean="0"/>
              <a:t>                   </a:t>
            </a:r>
            <a:r>
              <a:rPr lang="he-IL" dirty="0" smtClean="0"/>
              <a:t>החיכוך הקינטי </a:t>
            </a:r>
            <a:r>
              <a:rPr lang="he-IL" dirty="0"/>
              <a:t>שווה ל- 0.2</a:t>
            </a:r>
            <a:r>
              <a:rPr lang="he-IL" dirty="0" smtClean="0"/>
              <a:t>.</a:t>
            </a:r>
            <a:endParaRPr lang="he-IL" dirty="0"/>
          </a:p>
        </p:txBody>
      </p:sp>
      <p:grpSp>
        <p:nvGrpSpPr>
          <p:cNvPr id="24" name="קבוצה 37"/>
          <p:cNvGrpSpPr/>
          <p:nvPr/>
        </p:nvGrpSpPr>
        <p:grpSpPr>
          <a:xfrm>
            <a:off x="1255483" y="2015215"/>
            <a:ext cx="3200400" cy="2097314"/>
            <a:chOff x="2786743" y="3309258"/>
            <a:chExt cx="3200400" cy="2097314"/>
          </a:xfrm>
        </p:grpSpPr>
        <p:grpSp>
          <p:nvGrpSpPr>
            <p:cNvPr id="25" name="קבוצה 23"/>
            <p:cNvGrpSpPr/>
            <p:nvPr/>
          </p:nvGrpSpPr>
          <p:grpSpPr>
            <a:xfrm>
              <a:off x="2786743" y="3309258"/>
              <a:ext cx="3200400" cy="2097314"/>
              <a:chOff x="3135086" y="4368800"/>
              <a:chExt cx="3200400" cy="2097314"/>
            </a:xfrm>
            <a:solidFill>
              <a:schemeClr val="bg2">
                <a:lumMod val="75000"/>
              </a:schemeClr>
            </a:solidFill>
          </p:grpSpPr>
          <p:sp>
            <p:nvSpPr>
              <p:cNvPr id="29" name="מלבן 28"/>
              <p:cNvSpPr/>
              <p:nvPr/>
            </p:nvSpPr>
            <p:spPr>
              <a:xfrm>
                <a:off x="3135086" y="5109029"/>
                <a:ext cx="2438400" cy="23222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0" name="מחבר ישר 29"/>
              <p:cNvCxnSpPr/>
              <p:nvPr/>
            </p:nvCxnSpPr>
            <p:spPr>
              <a:xfrm flipV="1">
                <a:off x="5588000" y="4891314"/>
                <a:ext cx="246743" cy="188686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אליפסה 30"/>
              <p:cNvSpPr/>
              <p:nvPr/>
            </p:nvSpPr>
            <p:spPr>
              <a:xfrm>
                <a:off x="5675086" y="4746172"/>
                <a:ext cx="290285" cy="3048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2" name="מחבר ישר 31"/>
              <p:cNvCxnSpPr>
                <a:stCxn id="28" idx="3"/>
                <a:endCxn id="31" idx="0"/>
              </p:cNvCxnSpPr>
              <p:nvPr/>
            </p:nvCxnSpPr>
            <p:spPr>
              <a:xfrm flipV="1">
                <a:off x="4702628" y="4746172"/>
                <a:ext cx="1117601" cy="9619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מלבן 32"/>
              <p:cNvSpPr/>
              <p:nvPr/>
            </p:nvSpPr>
            <p:spPr>
              <a:xfrm>
                <a:off x="4013200" y="4368800"/>
                <a:ext cx="732971" cy="754743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cxnSp>
            <p:nvCxnSpPr>
              <p:cNvPr id="34" name="מחבר ישר 33"/>
              <p:cNvCxnSpPr/>
              <p:nvPr/>
            </p:nvCxnSpPr>
            <p:spPr>
              <a:xfrm flipH="1" flipV="1">
                <a:off x="5958115" y="4913087"/>
                <a:ext cx="7256" cy="113937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מלבן 34"/>
              <p:cNvSpPr/>
              <p:nvPr/>
            </p:nvSpPr>
            <p:spPr>
              <a:xfrm>
                <a:off x="5602515" y="5711371"/>
                <a:ext cx="732971" cy="75474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3686628" y="4310745"/>
              <a:ext cx="696685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he-IL" b="1" dirty="0" smtClean="0">
                  <a:latin typeface="Arial" pitchFamily="34" charset="0"/>
                  <a:cs typeface="Arial" pitchFamily="34" charset="0"/>
                </a:rPr>
                <a:t>א</a:t>
              </a:r>
              <a:endParaRPr lang="he-IL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261429" y="4855029"/>
              <a:ext cx="69668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he-IL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657600" y="3526972"/>
              <a:ext cx="696685" cy="338554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he-IL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6" name="קבוצה 87"/>
          <p:cNvGrpSpPr/>
          <p:nvPr/>
        </p:nvGrpSpPr>
        <p:grpSpPr>
          <a:xfrm>
            <a:off x="5593895" y="1947182"/>
            <a:ext cx="2438400" cy="2619829"/>
            <a:chOff x="5972626" y="2213430"/>
            <a:chExt cx="2438400" cy="2619829"/>
          </a:xfrm>
        </p:grpSpPr>
        <p:grpSp>
          <p:nvGrpSpPr>
            <p:cNvPr id="37" name="קבוצה 84"/>
            <p:cNvGrpSpPr/>
            <p:nvPr/>
          </p:nvGrpSpPr>
          <p:grpSpPr>
            <a:xfrm>
              <a:off x="6393541" y="2293257"/>
              <a:ext cx="1574800" cy="2540002"/>
              <a:chOff x="6712855" y="1625599"/>
              <a:chExt cx="1574800" cy="2540002"/>
            </a:xfrm>
          </p:grpSpPr>
          <p:grpSp>
            <p:nvGrpSpPr>
              <p:cNvPr id="39" name="קבוצה 58"/>
              <p:cNvGrpSpPr/>
              <p:nvPr/>
            </p:nvGrpSpPr>
            <p:grpSpPr>
              <a:xfrm>
                <a:off x="7082970" y="1625599"/>
                <a:ext cx="1204685" cy="2540002"/>
                <a:chOff x="4782458" y="2866570"/>
                <a:chExt cx="1204685" cy="2540002"/>
              </a:xfrm>
            </p:grpSpPr>
            <p:grpSp>
              <p:nvGrpSpPr>
                <p:cNvPr id="43" name="קבוצה 23"/>
                <p:cNvGrpSpPr/>
                <p:nvPr/>
              </p:nvGrpSpPr>
              <p:grpSpPr>
                <a:xfrm>
                  <a:off x="4782458" y="2866570"/>
                  <a:ext cx="1204685" cy="2540002"/>
                  <a:chOff x="5130801" y="3926112"/>
                  <a:chExt cx="1204685" cy="2540002"/>
                </a:xfrm>
                <a:solidFill>
                  <a:schemeClr val="bg2">
                    <a:lumMod val="75000"/>
                  </a:schemeClr>
                </a:solidFill>
              </p:grpSpPr>
              <p:cxnSp>
                <p:nvCxnSpPr>
                  <p:cNvPr id="46" name="מחבר ישר 45"/>
                  <p:cNvCxnSpPr/>
                  <p:nvPr/>
                </p:nvCxnSpPr>
                <p:spPr>
                  <a:xfrm flipV="1">
                    <a:off x="5558972" y="3926112"/>
                    <a:ext cx="7259" cy="1008745"/>
                  </a:xfrm>
                  <a:prstGeom prst="line">
                    <a:avLst/>
                  </a:prstGeom>
                  <a:grpFill/>
                  <a:ln w="25400">
                    <a:headEnd type="oval"/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7" name="אליפסה 46"/>
                  <p:cNvSpPr/>
                  <p:nvPr/>
                </p:nvSpPr>
                <p:spPr>
                  <a:xfrm>
                    <a:off x="5130801" y="4564742"/>
                    <a:ext cx="827315" cy="754742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48" name="מחבר ישר 47"/>
                  <p:cNvCxnSpPr/>
                  <p:nvPr/>
                </p:nvCxnSpPr>
                <p:spPr>
                  <a:xfrm flipH="1" flipV="1">
                    <a:off x="5958115" y="4913087"/>
                    <a:ext cx="7256" cy="1139370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9" name="מלבן 48"/>
                  <p:cNvSpPr/>
                  <p:nvPr/>
                </p:nvSpPr>
                <p:spPr>
                  <a:xfrm>
                    <a:off x="5602515" y="5711371"/>
                    <a:ext cx="732971" cy="754743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sp>
              <p:nvSpPr>
                <p:cNvPr id="44" name="TextBox 43"/>
                <p:cNvSpPr txBox="1"/>
                <p:nvPr/>
              </p:nvSpPr>
              <p:spPr>
                <a:xfrm>
                  <a:off x="4862287" y="4223659"/>
                  <a:ext cx="696685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b="1" dirty="0" smtClean="0">
                      <a:latin typeface="Arial" pitchFamily="34" charset="0"/>
                      <a:cs typeface="Arial" pitchFamily="34" charset="0"/>
                    </a:rPr>
                    <a:t>ב</a:t>
                  </a:r>
                  <a:endParaRPr lang="he-IL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5261429" y="4855029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A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40" name="מחבר ישר 39"/>
              <p:cNvCxnSpPr/>
              <p:nvPr/>
            </p:nvCxnSpPr>
            <p:spPr>
              <a:xfrm flipH="1" flipV="1">
                <a:off x="7068456" y="2598059"/>
                <a:ext cx="7256" cy="1139370"/>
              </a:xfrm>
              <a:prstGeom prst="line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מלבן 40"/>
              <p:cNvSpPr/>
              <p:nvPr/>
            </p:nvSpPr>
            <p:spPr>
              <a:xfrm>
                <a:off x="6712855" y="3410858"/>
                <a:ext cx="732971" cy="75474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720113" y="3585030"/>
                <a:ext cx="696685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B</a:t>
                </a:r>
                <a:endParaRPr lang="he-IL" sz="1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8" name="מלבן 37"/>
            <p:cNvSpPr/>
            <p:nvPr/>
          </p:nvSpPr>
          <p:spPr>
            <a:xfrm>
              <a:off x="5972626" y="2213430"/>
              <a:ext cx="2438400" cy="23222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xmlns="" val="225630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7: מערכת רב גופית, חוט וגלגלת (א) חלק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848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187394" name="Object 2"/>
          <p:cNvGraphicFramePr>
            <a:graphicFrameLocks noChangeAspect="1"/>
          </p:cNvGraphicFramePr>
          <p:nvPr/>
        </p:nvGraphicFramePr>
        <p:xfrm>
          <a:off x="5123815" y="1101362"/>
          <a:ext cx="3201988" cy="2300288"/>
        </p:xfrm>
        <a:graphic>
          <a:graphicData uri="http://schemas.openxmlformats.org/presentationml/2006/ole">
            <p:oleObj spid="_x0000_s187394" name="משוואה" r:id="rId3" imgW="1917360" imgH="1358640" progId="Equation.3">
              <p:embed/>
            </p:oleObj>
          </a:graphicData>
        </a:graphic>
      </p:graphicFrame>
      <p:grpSp>
        <p:nvGrpSpPr>
          <p:cNvPr id="36" name="קבוצה 35"/>
          <p:cNvGrpSpPr/>
          <p:nvPr/>
        </p:nvGrpSpPr>
        <p:grpSpPr>
          <a:xfrm>
            <a:off x="1124855" y="626696"/>
            <a:ext cx="3580940" cy="3596953"/>
            <a:chOff x="1124855" y="626696"/>
            <a:chExt cx="3580940" cy="3596953"/>
          </a:xfrm>
        </p:grpSpPr>
        <p:sp>
          <p:nvSpPr>
            <p:cNvPr id="20" name="Text Box 3"/>
            <p:cNvSpPr txBox="1">
              <a:spLocks noChangeArrowheads="1"/>
            </p:cNvSpPr>
            <p:nvPr/>
          </p:nvSpPr>
          <p:spPr bwMode="auto">
            <a:xfrm>
              <a:off x="1279192" y="626696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N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5" name="קבוצה 34"/>
            <p:cNvGrpSpPr/>
            <p:nvPr/>
          </p:nvGrpSpPr>
          <p:grpSpPr>
            <a:xfrm>
              <a:off x="1124855" y="771952"/>
              <a:ext cx="3580940" cy="3451697"/>
              <a:chOff x="1124855" y="771952"/>
              <a:chExt cx="3580940" cy="3451697"/>
            </a:xfrm>
          </p:grpSpPr>
          <p:grpSp>
            <p:nvGrpSpPr>
              <p:cNvPr id="4" name="קבוצה 37"/>
              <p:cNvGrpSpPr/>
              <p:nvPr/>
            </p:nvGrpSpPr>
            <p:grpSpPr>
              <a:xfrm>
                <a:off x="1124855" y="1140004"/>
                <a:ext cx="3200400" cy="2097314"/>
                <a:chOff x="2786743" y="3309258"/>
                <a:chExt cx="3200400" cy="2097314"/>
              </a:xfrm>
            </p:grpSpPr>
            <p:grpSp>
              <p:nvGrpSpPr>
                <p:cNvPr id="5" name="קבוצה 23"/>
                <p:cNvGrpSpPr/>
                <p:nvPr/>
              </p:nvGrpSpPr>
              <p:grpSpPr>
                <a:xfrm>
                  <a:off x="2786743" y="3309258"/>
                  <a:ext cx="3200400" cy="2097314"/>
                  <a:chOff x="3135086" y="4368800"/>
                  <a:chExt cx="3200400" cy="2097314"/>
                </a:xfrm>
                <a:solidFill>
                  <a:schemeClr val="bg2">
                    <a:lumMod val="75000"/>
                  </a:schemeClr>
                </a:solidFill>
              </p:grpSpPr>
              <p:sp>
                <p:nvSpPr>
                  <p:cNvPr id="9" name="מלבן 8"/>
                  <p:cNvSpPr/>
                  <p:nvPr/>
                </p:nvSpPr>
                <p:spPr>
                  <a:xfrm>
                    <a:off x="3135086" y="5109029"/>
                    <a:ext cx="2438400" cy="232228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0" name="מחבר ישר 9"/>
                  <p:cNvCxnSpPr/>
                  <p:nvPr/>
                </p:nvCxnSpPr>
                <p:spPr>
                  <a:xfrm flipV="1">
                    <a:off x="5588000" y="4891314"/>
                    <a:ext cx="246743" cy="188686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אליפסה 10"/>
                  <p:cNvSpPr/>
                  <p:nvPr/>
                </p:nvSpPr>
                <p:spPr>
                  <a:xfrm>
                    <a:off x="5675086" y="4746172"/>
                    <a:ext cx="290285" cy="30480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2" name="מחבר ישר 11"/>
                  <p:cNvCxnSpPr>
                    <a:endCxn id="11" idx="0"/>
                  </p:cNvCxnSpPr>
                  <p:nvPr/>
                </p:nvCxnSpPr>
                <p:spPr>
                  <a:xfrm flipV="1">
                    <a:off x="4139477" y="4746172"/>
                    <a:ext cx="1680752" cy="10978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מלבן 12"/>
                  <p:cNvSpPr/>
                  <p:nvPr/>
                </p:nvSpPr>
                <p:spPr>
                  <a:xfrm>
                    <a:off x="3399239" y="4368800"/>
                    <a:ext cx="732971" cy="754743"/>
                  </a:xfrm>
                  <a:prstGeom prst="rect">
                    <a:avLst/>
                  </a:prstGeom>
                  <a:solidFill>
                    <a:schemeClr val="accent3">
                      <a:lumMod val="50000"/>
                      <a:alpha val="5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4" name="מחבר ישר 13"/>
                  <p:cNvCxnSpPr/>
                  <p:nvPr/>
                </p:nvCxnSpPr>
                <p:spPr>
                  <a:xfrm flipH="1" flipV="1">
                    <a:off x="5958115" y="4913087"/>
                    <a:ext cx="7256" cy="1139370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מלבן 14"/>
                  <p:cNvSpPr/>
                  <p:nvPr/>
                </p:nvSpPr>
                <p:spPr>
                  <a:xfrm>
                    <a:off x="5602515" y="5711371"/>
                    <a:ext cx="732971" cy="754743"/>
                  </a:xfrm>
                  <a:prstGeom prst="rect">
                    <a:avLst/>
                  </a:prstGeom>
                  <a:solidFill>
                    <a:schemeClr val="accent2">
                      <a:alpha val="5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sp>
              <p:nvSpPr>
                <p:cNvPr id="6" name="TextBox 5"/>
                <p:cNvSpPr txBox="1"/>
                <p:nvPr/>
              </p:nvSpPr>
              <p:spPr>
                <a:xfrm>
                  <a:off x="3686628" y="4310745"/>
                  <a:ext cx="696685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b="1" dirty="0" smtClean="0">
                      <a:latin typeface="Arial" pitchFamily="34" charset="0"/>
                      <a:cs typeface="Arial" pitchFamily="34" charset="0"/>
                    </a:rPr>
                    <a:t>א</a:t>
                  </a:r>
                  <a:endParaRPr lang="he-IL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5261429" y="4855029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3657600" y="3526972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A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1985546" y="1528339"/>
                <a:ext cx="581527" cy="1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>
                <a:off x="3958045" y="1946367"/>
                <a:ext cx="1" cy="64008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Line 6"/>
              <p:cNvSpPr>
                <a:spLocks noChangeShapeType="1"/>
              </p:cNvSpPr>
              <p:nvPr/>
            </p:nvSpPr>
            <p:spPr bwMode="auto">
              <a:xfrm>
                <a:off x="1844140" y="936228"/>
                <a:ext cx="0" cy="77496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flipV="1">
                <a:off x="3930955" y="3129849"/>
                <a:ext cx="0" cy="7617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3362243" y="388074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Line 6"/>
              <p:cNvSpPr>
                <a:spLocks noChangeShapeType="1"/>
              </p:cNvSpPr>
              <p:nvPr/>
            </p:nvSpPr>
            <p:spPr bwMode="auto">
              <a:xfrm flipH="1" flipV="1">
                <a:off x="1732041" y="1531826"/>
                <a:ext cx="18382" cy="92399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1189454" y="237416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1758164" y="121017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3547776" y="203313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172752" y="1383843"/>
                <a:ext cx="696685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he-IL" sz="1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Line 6"/>
              <p:cNvSpPr>
                <a:spLocks noChangeShapeType="1"/>
              </p:cNvSpPr>
              <p:nvPr/>
            </p:nvSpPr>
            <p:spPr bwMode="auto">
              <a:xfrm>
                <a:off x="3487782" y="2625633"/>
                <a:ext cx="0" cy="470264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2" name="Text Box 3"/>
              <p:cNvSpPr txBox="1">
                <a:spLocks noChangeArrowheads="1"/>
              </p:cNvSpPr>
              <p:nvPr/>
            </p:nvSpPr>
            <p:spPr bwMode="auto">
              <a:xfrm>
                <a:off x="3117667" y="2692192"/>
                <a:ext cx="499674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Line 6"/>
              <p:cNvSpPr>
                <a:spLocks noChangeShapeType="1"/>
              </p:cNvSpPr>
              <p:nvPr/>
            </p:nvSpPr>
            <p:spPr bwMode="auto">
              <a:xfrm>
                <a:off x="2272936" y="1110344"/>
                <a:ext cx="483326" cy="0"/>
              </a:xfrm>
              <a:prstGeom prst="line">
                <a:avLst/>
              </a:prstGeom>
              <a:noFill/>
              <a:ln w="38100">
                <a:solidFill>
                  <a:srgbClr val="00B05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4" name="Text Box 3"/>
              <p:cNvSpPr txBox="1">
                <a:spLocks noChangeArrowheads="1"/>
              </p:cNvSpPr>
              <p:nvPr/>
            </p:nvSpPr>
            <p:spPr bwMode="auto">
              <a:xfrm>
                <a:off x="2229394" y="771952"/>
                <a:ext cx="499674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00B05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7: מערכת רב גופית, חוט וגלגלת (א) חיכוך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848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aphicFrame>
        <p:nvGraphicFramePr>
          <p:cNvPr id="187394" name="Object 2"/>
          <p:cNvGraphicFramePr>
            <a:graphicFrameLocks noChangeAspect="1"/>
          </p:cNvGraphicFramePr>
          <p:nvPr/>
        </p:nvGraphicFramePr>
        <p:xfrm>
          <a:off x="5154706" y="862386"/>
          <a:ext cx="3414713" cy="4902200"/>
        </p:xfrm>
        <a:graphic>
          <a:graphicData uri="http://schemas.openxmlformats.org/presentationml/2006/ole">
            <p:oleObj spid="_x0000_s188418" name="משוואה" r:id="rId3" imgW="2044440" imgH="2895480" progId="Equation.3">
              <p:embed/>
            </p:oleObj>
          </a:graphicData>
        </a:graphic>
      </p:graphicFrame>
      <p:graphicFrame>
        <p:nvGraphicFramePr>
          <p:cNvPr id="188419" name="Object 3"/>
          <p:cNvGraphicFramePr>
            <a:graphicFrameLocks noChangeAspect="1"/>
          </p:cNvGraphicFramePr>
          <p:nvPr/>
        </p:nvGraphicFramePr>
        <p:xfrm>
          <a:off x="991326" y="3692979"/>
          <a:ext cx="1709738" cy="1517650"/>
        </p:xfrm>
        <a:graphic>
          <a:graphicData uri="http://schemas.openxmlformats.org/presentationml/2006/ole">
            <p:oleObj spid="_x0000_s188419" name="משוואה" r:id="rId4" imgW="1041120" imgH="914400" progId="Equation.3">
              <p:embed/>
            </p:oleObj>
          </a:graphicData>
        </a:graphic>
      </p:graphicFrame>
      <p:grpSp>
        <p:nvGrpSpPr>
          <p:cNvPr id="38" name="קבוצה 37"/>
          <p:cNvGrpSpPr/>
          <p:nvPr/>
        </p:nvGrpSpPr>
        <p:grpSpPr>
          <a:xfrm>
            <a:off x="557280" y="587507"/>
            <a:ext cx="4070138" cy="3596953"/>
            <a:chOff x="557280" y="587507"/>
            <a:chExt cx="4070138" cy="3596953"/>
          </a:xfrm>
        </p:grpSpPr>
        <p:grpSp>
          <p:nvGrpSpPr>
            <p:cNvPr id="31" name="קבוצה 30"/>
            <p:cNvGrpSpPr/>
            <p:nvPr/>
          </p:nvGrpSpPr>
          <p:grpSpPr>
            <a:xfrm>
              <a:off x="557280" y="587507"/>
              <a:ext cx="4070138" cy="3596953"/>
              <a:chOff x="635657" y="626696"/>
              <a:chExt cx="4070138" cy="3596953"/>
            </a:xfrm>
          </p:grpSpPr>
          <p:grpSp>
            <p:nvGrpSpPr>
              <p:cNvPr id="4" name="קבוצה 37"/>
              <p:cNvGrpSpPr/>
              <p:nvPr/>
            </p:nvGrpSpPr>
            <p:grpSpPr>
              <a:xfrm>
                <a:off x="1124855" y="1140004"/>
                <a:ext cx="3200400" cy="2097314"/>
                <a:chOff x="2786743" y="3309258"/>
                <a:chExt cx="3200400" cy="2097314"/>
              </a:xfrm>
            </p:grpSpPr>
            <p:grpSp>
              <p:nvGrpSpPr>
                <p:cNvPr id="5" name="קבוצה 23"/>
                <p:cNvGrpSpPr/>
                <p:nvPr/>
              </p:nvGrpSpPr>
              <p:grpSpPr>
                <a:xfrm>
                  <a:off x="2786743" y="3309258"/>
                  <a:ext cx="3200400" cy="2097314"/>
                  <a:chOff x="3135086" y="4368800"/>
                  <a:chExt cx="3200400" cy="2097314"/>
                </a:xfrm>
                <a:solidFill>
                  <a:schemeClr val="bg2">
                    <a:lumMod val="75000"/>
                  </a:schemeClr>
                </a:solidFill>
              </p:grpSpPr>
              <p:sp>
                <p:nvSpPr>
                  <p:cNvPr id="9" name="מלבן 8"/>
                  <p:cNvSpPr/>
                  <p:nvPr/>
                </p:nvSpPr>
                <p:spPr>
                  <a:xfrm>
                    <a:off x="3135086" y="5109029"/>
                    <a:ext cx="2438400" cy="232228"/>
                  </a:xfrm>
                  <a:prstGeom prst="rect">
                    <a:avLst/>
                  </a:prstGeom>
                  <a:grp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0" name="מחבר ישר 9"/>
                  <p:cNvCxnSpPr/>
                  <p:nvPr/>
                </p:nvCxnSpPr>
                <p:spPr>
                  <a:xfrm flipV="1">
                    <a:off x="5588000" y="4891314"/>
                    <a:ext cx="246743" cy="188686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" name="אליפסה 10"/>
                  <p:cNvSpPr/>
                  <p:nvPr/>
                </p:nvSpPr>
                <p:spPr>
                  <a:xfrm>
                    <a:off x="5675086" y="4746172"/>
                    <a:ext cx="290285" cy="30480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2" name="מחבר ישר 11"/>
                  <p:cNvCxnSpPr>
                    <a:endCxn id="11" idx="0"/>
                  </p:cNvCxnSpPr>
                  <p:nvPr/>
                </p:nvCxnSpPr>
                <p:spPr>
                  <a:xfrm flipV="1">
                    <a:off x="4139477" y="4746172"/>
                    <a:ext cx="1680752" cy="10978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3" name="מלבן 12"/>
                  <p:cNvSpPr/>
                  <p:nvPr/>
                </p:nvSpPr>
                <p:spPr>
                  <a:xfrm>
                    <a:off x="3399239" y="4368800"/>
                    <a:ext cx="732971" cy="754743"/>
                  </a:xfrm>
                  <a:prstGeom prst="rect">
                    <a:avLst/>
                  </a:prstGeom>
                  <a:solidFill>
                    <a:schemeClr val="accent3">
                      <a:lumMod val="50000"/>
                      <a:alpha val="5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cxnSp>
                <p:nvCxnSpPr>
                  <p:cNvPr id="14" name="מחבר ישר 13"/>
                  <p:cNvCxnSpPr/>
                  <p:nvPr/>
                </p:nvCxnSpPr>
                <p:spPr>
                  <a:xfrm flipH="1" flipV="1">
                    <a:off x="5958115" y="4913087"/>
                    <a:ext cx="7256" cy="1139370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מלבן 14"/>
                  <p:cNvSpPr/>
                  <p:nvPr/>
                </p:nvSpPr>
                <p:spPr>
                  <a:xfrm>
                    <a:off x="5602515" y="5711371"/>
                    <a:ext cx="732971" cy="754743"/>
                  </a:xfrm>
                  <a:prstGeom prst="rect">
                    <a:avLst/>
                  </a:prstGeom>
                  <a:solidFill>
                    <a:schemeClr val="accent2">
                      <a:alpha val="5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  <p:sp>
              <p:nvSpPr>
                <p:cNvPr id="6" name="TextBox 5"/>
                <p:cNvSpPr txBox="1"/>
                <p:nvPr/>
              </p:nvSpPr>
              <p:spPr>
                <a:xfrm>
                  <a:off x="3686628" y="4310745"/>
                  <a:ext cx="696685" cy="369332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he-IL" b="1" dirty="0" smtClean="0">
                      <a:latin typeface="Arial" pitchFamily="34" charset="0"/>
                      <a:cs typeface="Arial" pitchFamily="34" charset="0"/>
                    </a:rPr>
                    <a:t>א</a:t>
                  </a:r>
                  <a:endParaRPr lang="he-IL" b="1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7" name="TextBox 6"/>
                <p:cNvSpPr txBox="1"/>
                <p:nvPr/>
              </p:nvSpPr>
              <p:spPr>
                <a:xfrm>
                  <a:off x="5261429" y="4855029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Box 7"/>
                <p:cNvSpPr txBox="1"/>
                <p:nvPr/>
              </p:nvSpPr>
              <p:spPr>
                <a:xfrm>
                  <a:off x="3657600" y="3526972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A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1985546" y="1528339"/>
                <a:ext cx="581527" cy="1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>
                <a:off x="3958045" y="1946367"/>
                <a:ext cx="1" cy="64008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Line 6"/>
              <p:cNvSpPr>
                <a:spLocks noChangeShapeType="1"/>
              </p:cNvSpPr>
              <p:nvPr/>
            </p:nvSpPr>
            <p:spPr bwMode="auto">
              <a:xfrm>
                <a:off x="1844140" y="936228"/>
                <a:ext cx="0" cy="77496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flipV="1">
                <a:off x="3930955" y="3129849"/>
                <a:ext cx="0" cy="7617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Text Box 3"/>
              <p:cNvSpPr txBox="1">
                <a:spLocks noChangeArrowheads="1"/>
              </p:cNvSpPr>
              <p:nvPr/>
            </p:nvSpPr>
            <p:spPr bwMode="auto">
              <a:xfrm>
                <a:off x="1279192" y="62669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3362243" y="388074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B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Line 6"/>
              <p:cNvSpPr>
                <a:spLocks noChangeShapeType="1"/>
              </p:cNvSpPr>
              <p:nvPr/>
            </p:nvSpPr>
            <p:spPr bwMode="auto">
              <a:xfrm flipH="1" flipV="1">
                <a:off x="1732041" y="1531826"/>
                <a:ext cx="18382" cy="92399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1189454" y="237416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1758164" y="121017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3547776" y="203313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1172752" y="1383843"/>
                <a:ext cx="696685" cy="338554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A</a:t>
                </a:r>
                <a:endParaRPr lang="he-IL" sz="16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635657" y="1363704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k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Line 6"/>
              <p:cNvSpPr>
                <a:spLocks noChangeShapeType="1"/>
              </p:cNvSpPr>
              <p:nvPr/>
            </p:nvSpPr>
            <p:spPr bwMode="auto">
              <a:xfrm>
                <a:off x="1136468" y="1763486"/>
                <a:ext cx="402211" cy="1412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34" name="Line 6"/>
            <p:cNvSpPr>
              <a:spLocks noChangeShapeType="1"/>
            </p:cNvSpPr>
            <p:nvPr/>
          </p:nvSpPr>
          <p:spPr bwMode="auto">
            <a:xfrm>
              <a:off x="3370215" y="2495003"/>
              <a:ext cx="0" cy="47026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3000100" y="256156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6"/>
            <p:cNvSpPr>
              <a:spLocks noChangeShapeType="1"/>
            </p:cNvSpPr>
            <p:nvPr/>
          </p:nvSpPr>
          <p:spPr bwMode="auto">
            <a:xfrm>
              <a:off x="2155369" y="979714"/>
              <a:ext cx="483326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7" name="Text Box 3"/>
            <p:cNvSpPr txBox="1">
              <a:spLocks noChangeArrowheads="1"/>
            </p:cNvSpPr>
            <p:nvPr/>
          </p:nvSpPr>
          <p:spPr bwMode="auto">
            <a:xfrm>
              <a:off x="2111827" y="64132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7: מערכת רב גופית, חוט וגלגלת (ב)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7676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189443" name="Object 3"/>
          <p:cNvGraphicFramePr>
            <a:graphicFrameLocks noChangeAspect="1"/>
          </p:cNvGraphicFramePr>
          <p:nvPr/>
        </p:nvGraphicFramePr>
        <p:xfrm>
          <a:off x="4129814" y="1579836"/>
          <a:ext cx="3521075" cy="3332162"/>
        </p:xfrm>
        <a:graphic>
          <a:graphicData uri="http://schemas.openxmlformats.org/presentationml/2006/ole">
            <p:oleObj spid="_x0000_s189443" name="משוואה" r:id="rId3" imgW="2108160" imgH="1968480" progId="Equation.3">
              <p:embed/>
            </p:oleObj>
          </a:graphicData>
        </a:graphic>
      </p:graphicFrame>
      <p:grpSp>
        <p:nvGrpSpPr>
          <p:cNvPr id="34" name="קבוצה 33"/>
          <p:cNvGrpSpPr/>
          <p:nvPr/>
        </p:nvGrpSpPr>
        <p:grpSpPr>
          <a:xfrm>
            <a:off x="535577" y="993593"/>
            <a:ext cx="2911948" cy="3761279"/>
            <a:chOff x="535577" y="993593"/>
            <a:chExt cx="2911948" cy="3761279"/>
          </a:xfrm>
        </p:grpSpPr>
        <p:grpSp>
          <p:nvGrpSpPr>
            <p:cNvPr id="4" name="קבוצה 87"/>
            <p:cNvGrpSpPr/>
            <p:nvPr/>
          </p:nvGrpSpPr>
          <p:grpSpPr>
            <a:xfrm>
              <a:off x="786764" y="993593"/>
              <a:ext cx="2438400" cy="2619829"/>
              <a:chOff x="5972626" y="2213430"/>
              <a:chExt cx="2438400" cy="2619829"/>
            </a:xfrm>
          </p:grpSpPr>
          <p:grpSp>
            <p:nvGrpSpPr>
              <p:cNvPr id="5" name="קבוצה 84"/>
              <p:cNvGrpSpPr/>
              <p:nvPr/>
            </p:nvGrpSpPr>
            <p:grpSpPr>
              <a:xfrm>
                <a:off x="6393541" y="2293257"/>
                <a:ext cx="1574800" cy="2540002"/>
                <a:chOff x="6712855" y="1625599"/>
                <a:chExt cx="1574800" cy="2540002"/>
              </a:xfrm>
            </p:grpSpPr>
            <p:grpSp>
              <p:nvGrpSpPr>
                <p:cNvPr id="7" name="קבוצה 58"/>
                <p:cNvGrpSpPr/>
                <p:nvPr/>
              </p:nvGrpSpPr>
              <p:grpSpPr>
                <a:xfrm>
                  <a:off x="7082970" y="1625599"/>
                  <a:ext cx="1204685" cy="2540002"/>
                  <a:chOff x="4782458" y="2866570"/>
                  <a:chExt cx="1204685" cy="2540002"/>
                </a:xfrm>
              </p:grpSpPr>
              <p:grpSp>
                <p:nvGrpSpPr>
                  <p:cNvPr id="11" name="קבוצה 23"/>
                  <p:cNvGrpSpPr/>
                  <p:nvPr/>
                </p:nvGrpSpPr>
                <p:grpSpPr>
                  <a:xfrm>
                    <a:off x="4782458" y="2866570"/>
                    <a:ext cx="1204685" cy="2540002"/>
                    <a:chOff x="5130801" y="3926112"/>
                    <a:chExt cx="1204685" cy="2540002"/>
                  </a:xfrm>
                  <a:solidFill>
                    <a:schemeClr val="bg2">
                      <a:lumMod val="75000"/>
                    </a:schemeClr>
                  </a:solidFill>
                </p:grpSpPr>
                <p:cxnSp>
                  <p:nvCxnSpPr>
                    <p:cNvPr id="14" name="מחבר ישר 13"/>
                    <p:cNvCxnSpPr/>
                    <p:nvPr/>
                  </p:nvCxnSpPr>
                  <p:spPr>
                    <a:xfrm flipV="1">
                      <a:off x="5558972" y="3926112"/>
                      <a:ext cx="7259" cy="1008745"/>
                    </a:xfrm>
                    <a:prstGeom prst="line">
                      <a:avLst/>
                    </a:prstGeom>
                    <a:grpFill/>
                    <a:ln w="25400">
                      <a:headEnd type="oval"/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" name="אליפסה 14"/>
                    <p:cNvSpPr/>
                    <p:nvPr/>
                  </p:nvSpPr>
                  <p:spPr>
                    <a:xfrm>
                      <a:off x="5130801" y="4564742"/>
                      <a:ext cx="827315" cy="754742"/>
                    </a:xfrm>
                    <a:prstGeom prst="ellipse">
                      <a:avLst/>
                    </a:prstGeom>
                    <a:noFill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  <p:cxnSp>
                  <p:nvCxnSpPr>
                    <p:cNvPr id="16" name="מחבר ישר 15"/>
                    <p:cNvCxnSpPr>
                      <a:stCxn id="17" idx="0"/>
                    </p:cNvCxnSpPr>
                    <p:nvPr/>
                  </p:nvCxnSpPr>
                  <p:spPr>
                    <a:xfrm flipH="1" flipV="1">
                      <a:off x="5958115" y="4913087"/>
                      <a:ext cx="10886" cy="798284"/>
                    </a:xfrm>
                    <a:prstGeom prst="line">
                      <a:avLst/>
                    </a:prstGeom>
                    <a:grpFill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7" name="מלבן 16"/>
                    <p:cNvSpPr/>
                    <p:nvPr/>
                  </p:nvSpPr>
                  <p:spPr>
                    <a:xfrm>
                      <a:off x="5602515" y="5711371"/>
                      <a:ext cx="732971" cy="754743"/>
                    </a:xfrm>
                    <a:prstGeom prst="rect">
                      <a:avLst/>
                    </a:prstGeom>
                    <a:solidFill>
                      <a:schemeClr val="accent2">
                        <a:alpha val="5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1" anchor="ctr"/>
                    <a:lstStyle/>
                    <a:p>
                      <a:pPr algn="ctr"/>
                      <a:endParaRPr lang="he-IL"/>
                    </a:p>
                  </p:txBody>
                </p:sp>
              </p:grpSp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4862287" y="4223659"/>
                    <a:ext cx="696685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he-IL" b="1" dirty="0" smtClean="0">
                        <a:latin typeface="Arial" pitchFamily="34" charset="0"/>
                        <a:cs typeface="Arial" pitchFamily="34" charset="0"/>
                      </a:rPr>
                      <a:t>ב</a:t>
                    </a:r>
                    <a:endParaRPr lang="he-IL" b="1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" name="TextBox 12"/>
                  <p:cNvSpPr txBox="1"/>
                  <p:nvPr/>
                </p:nvSpPr>
                <p:spPr>
                  <a:xfrm>
                    <a:off x="5261429" y="4855029"/>
                    <a:ext cx="69668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1">
                    <a:spAutoFit/>
                  </a:bodyPr>
                  <a:lstStyle/>
                  <a:p>
                    <a:pPr algn="ctr"/>
                    <a:r>
                      <a:rPr lang="en-US" sz="1600" b="1" dirty="0" smtClean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rPr>
                      <a:t>A</a:t>
                    </a:r>
                    <a:endParaRPr lang="he-IL" sz="1600" b="1" dirty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cxnSp>
              <p:nvCxnSpPr>
                <p:cNvPr id="8" name="מחבר ישר 7"/>
                <p:cNvCxnSpPr>
                  <a:stCxn id="9" idx="0"/>
                </p:cNvCxnSpPr>
                <p:nvPr/>
              </p:nvCxnSpPr>
              <p:spPr>
                <a:xfrm flipH="1" flipV="1">
                  <a:off x="7068456" y="2598059"/>
                  <a:ext cx="10885" cy="812799"/>
                </a:xfrm>
                <a:prstGeom prst="line">
                  <a:avLst/>
                </a:prstGeom>
                <a:solidFill>
                  <a:schemeClr val="bg2">
                    <a:lumMod val="75000"/>
                  </a:schemeClr>
                </a:solidFill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מלבן 8"/>
                <p:cNvSpPr/>
                <p:nvPr/>
              </p:nvSpPr>
              <p:spPr>
                <a:xfrm>
                  <a:off x="6712855" y="3410858"/>
                  <a:ext cx="732971" cy="754743"/>
                </a:xfrm>
                <a:prstGeom prst="rect">
                  <a:avLst/>
                </a:prstGeom>
                <a:solidFill>
                  <a:schemeClr val="accent1">
                    <a:alpha val="5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6720113" y="3585030"/>
                  <a:ext cx="696685" cy="338554"/>
                </a:xfrm>
                <a:prstGeom prst="rect">
                  <a:avLst/>
                </a:prstGeom>
                <a:noFill/>
              </p:spPr>
              <p:txBody>
                <a:bodyPr wrap="square" rtlCol="1">
                  <a:spAutoFit/>
                </a:bodyPr>
                <a:lstStyle/>
                <a:p>
                  <a:pPr algn="ctr"/>
                  <a:r>
                    <a:rPr lang="en-US" sz="1600" b="1" dirty="0" smtClean="0">
                      <a:solidFill>
                        <a:schemeClr val="bg1"/>
                      </a:solidFill>
                      <a:latin typeface="Arial" pitchFamily="34" charset="0"/>
                      <a:cs typeface="Arial" pitchFamily="34" charset="0"/>
                    </a:rPr>
                    <a:t>B</a:t>
                  </a:r>
                  <a:endParaRPr lang="he-IL" sz="1600" b="1" dirty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" name="מלבן 5"/>
              <p:cNvSpPr/>
              <p:nvPr/>
            </p:nvSpPr>
            <p:spPr>
              <a:xfrm>
                <a:off x="5972626" y="2213430"/>
                <a:ext cx="2438400" cy="232228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2403566" y="2403564"/>
              <a:ext cx="0" cy="548641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oval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>
              <a:off x="1580606" y="2416629"/>
              <a:ext cx="2276" cy="535536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oval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V="1">
              <a:off x="1750423" y="3221288"/>
              <a:ext cx="12098" cy="606128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oval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3" name="Text Box 3"/>
            <p:cNvSpPr txBox="1">
              <a:spLocks noChangeArrowheads="1"/>
            </p:cNvSpPr>
            <p:nvPr/>
          </p:nvSpPr>
          <p:spPr bwMode="auto">
            <a:xfrm>
              <a:off x="971740" y="3959127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B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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g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H="1" flipV="1">
              <a:off x="2411309" y="3491255"/>
              <a:ext cx="18382" cy="92399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oval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5" name="Text Box 3"/>
            <p:cNvSpPr txBox="1">
              <a:spLocks noChangeArrowheads="1"/>
            </p:cNvSpPr>
            <p:nvPr/>
          </p:nvSpPr>
          <p:spPr bwMode="auto">
            <a:xfrm>
              <a:off x="1881786" y="4411972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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g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830701" y="2464205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1954108" y="2490331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 flipV="1">
              <a:off x="912260" y="2989994"/>
              <a:ext cx="2140" cy="576166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535577" y="3114557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3043645" y="3030581"/>
              <a:ext cx="0" cy="47026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2947851" y="3084077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8: מערכת </a:t>
            </a:r>
            <a:r>
              <a:rPr lang="he-IL" dirty="0"/>
              <a:t>רב גופית, </a:t>
            </a:r>
            <a:r>
              <a:rPr lang="he-IL" dirty="0" smtClean="0"/>
              <a:t>חוט וגלגלת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4133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r>
              <a:rPr lang="he-IL" dirty="0" smtClean="0"/>
              <a:t>לפניכם מערכת גופים בה המסות קשורות זו לזו בעזרת חוט וגלגלת.</a:t>
            </a:r>
            <a:r>
              <a:rPr lang="en-US" dirty="0" smtClean="0"/>
              <a:t> </a:t>
            </a:r>
            <a:r>
              <a:rPr lang="he-IL" dirty="0" smtClean="0"/>
              <a:t>                                                         נתונים: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A</a:t>
            </a:r>
            <a:r>
              <a:rPr lang="en-US" dirty="0" smtClean="0"/>
              <a:t>=6kg</a:t>
            </a:r>
            <a:r>
              <a:rPr lang="he-IL" dirty="0" smtClean="0"/>
              <a:t>  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B</a:t>
            </a:r>
            <a:r>
              <a:rPr lang="en-US" dirty="0" smtClean="0"/>
              <a:t>=4kg</a:t>
            </a:r>
            <a:r>
              <a:rPr lang="he-IL" dirty="0" smtClean="0"/>
              <a:t> ,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C</a:t>
            </a:r>
            <a:r>
              <a:rPr lang="en-US" dirty="0" smtClean="0"/>
              <a:t>=2kg</a:t>
            </a:r>
            <a:r>
              <a:rPr lang="he-IL" dirty="0" smtClean="0"/>
              <a:t>.</a:t>
            </a:r>
            <a:endParaRPr lang="en-US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762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מצאו את התאוצה ואת המתיחות בחוט המקשר בין המסות, כאשר כל המשטח חלק.</a:t>
            </a:r>
            <a:endParaRPr lang="en-US" dirty="0" smtClean="0"/>
          </a:p>
          <a:p>
            <a:pPr marL="76200" indent="-342900">
              <a:lnSpc>
                <a:spcPct val="150000"/>
              </a:lnSpc>
              <a:buFont typeface="+mj-cs"/>
              <a:buAutoNum type="hebrew2Minus"/>
            </a:pPr>
            <a:r>
              <a:rPr lang="he-IL" dirty="0" smtClean="0"/>
              <a:t>מצאו את התאוצה ואת המתיחות בחוט המקשר בין המסות, כאשר המשטח אינו חלק ומקדם החיכוך </a:t>
            </a:r>
            <a:r>
              <a:rPr lang="en-US" dirty="0" smtClean="0"/>
              <a:t>      </a:t>
            </a:r>
            <a:r>
              <a:rPr lang="he-IL" dirty="0" smtClean="0"/>
              <a:t>הקינטי שווה ל- 0.2.</a:t>
            </a:r>
            <a:endParaRPr lang="en-US" dirty="0" smtClean="0"/>
          </a:p>
        </p:txBody>
      </p:sp>
      <p:pic>
        <p:nvPicPr>
          <p:cNvPr id="12493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06500" y="1801812"/>
            <a:ext cx="7095266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871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8: מערכת רב גופית, חוט וגלגלת (א חלק)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848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208898" name="Object 2"/>
          <p:cNvGraphicFramePr>
            <a:graphicFrameLocks noChangeAspect="1"/>
          </p:cNvGraphicFramePr>
          <p:nvPr/>
        </p:nvGraphicFramePr>
        <p:xfrm>
          <a:off x="4728730" y="1528398"/>
          <a:ext cx="3884997" cy="3265670"/>
        </p:xfrm>
        <a:graphic>
          <a:graphicData uri="http://schemas.openxmlformats.org/presentationml/2006/ole">
            <p:oleObj spid="_x0000_s208898" name="משוואה" r:id="rId3" imgW="2730240" imgH="2260440" progId="Equation.3">
              <p:embed/>
            </p:oleObj>
          </a:graphicData>
        </a:graphic>
      </p:graphicFrame>
      <p:grpSp>
        <p:nvGrpSpPr>
          <p:cNvPr id="50" name="קבוצה 49"/>
          <p:cNvGrpSpPr/>
          <p:nvPr/>
        </p:nvGrpSpPr>
        <p:grpSpPr>
          <a:xfrm>
            <a:off x="483322" y="1425094"/>
            <a:ext cx="4009951" cy="3109141"/>
            <a:chOff x="169814" y="771952"/>
            <a:chExt cx="4009951" cy="3109141"/>
          </a:xfrm>
        </p:grpSpPr>
        <p:grpSp>
          <p:nvGrpSpPr>
            <p:cNvPr id="42" name="קבוצה 41"/>
            <p:cNvGrpSpPr/>
            <p:nvPr/>
          </p:nvGrpSpPr>
          <p:grpSpPr>
            <a:xfrm>
              <a:off x="287255" y="1176522"/>
              <a:ext cx="3892510" cy="2704571"/>
              <a:chOff x="509322" y="836889"/>
              <a:chExt cx="3892510" cy="2704571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9458" t="18630" b="11636"/>
              <a:stretch>
                <a:fillRect/>
              </a:stretch>
            </p:blipFill>
            <p:spPr bwMode="auto">
              <a:xfrm>
                <a:off x="718457" y="1293222"/>
                <a:ext cx="3586075" cy="1763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7" name="קבוצה 28"/>
              <p:cNvGrpSpPr/>
              <p:nvPr/>
            </p:nvGrpSpPr>
            <p:grpSpPr>
              <a:xfrm>
                <a:off x="610829" y="1541402"/>
                <a:ext cx="3791003" cy="2000058"/>
                <a:chOff x="-2498131" y="156739"/>
                <a:chExt cx="3791003" cy="2000058"/>
              </a:xfrm>
            </p:grpSpPr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-439293" y="156739"/>
                  <a:ext cx="4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3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-1965557" y="533738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4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726561" y="533738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498131" y="515700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687737" y="555673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4853" y="1813897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731520" y="1300931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509322" y="2972137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 flipH="1" flipV="1">
                <a:off x="1148011" y="2681242"/>
                <a:ext cx="0" cy="39024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2695063" y="1165273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 flipH="1" flipV="1">
                <a:off x="1803164" y="1523985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1716818" y="1151425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2" name="קבוצה 12"/>
              <p:cNvGrpSpPr/>
              <p:nvPr/>
            </p:nvGrpSpPr>
            <p:grpSpPr>
              <a:xfrm>
                <a:off x="1873523" y="836889"/>
                <a:ext cx="1405766" cy="1479583"/>
                <a:chOff x="-2607037" y="-168951"/>
                <a:chExt cx="1405766" cy="1479583"/>
              </a:xfrm>
            </p:grpSpPr>
            <p:sp>
              <p:nvSpPr>
                <p:cNvPr id="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359290" y="967732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-2031238" y="690256"/>
                  <a:ext cx="0" cy="5602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non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0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607037" y="-168951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N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" name="Line 6"/>
              <p:cNvSpPr>
                <a:spLocks noChangeShapeType="1"/>
              </p:cNvSpPr>
              <p:nvPr/>
            </p:nvSpPr>
            <p:spPr bwMode="auto">
              <a:xfrm>
                <a:off x="2468696" y="1110119"/>
                <a:ext cx="5607" cy="42452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non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44" name="Line 6"/>
            <p:cNvSpPr>
              <a:spLocks noChangeShapeType="1"/>
            </p:cNvSpPr>
            <p:nvPr/>
          </p:nvSpPr>
          <p:spPr bwMode="auto">
            <a:xfrm flipH="1" flipV="1">
              <a:off x="546497" y="2571983"/>
              <a:ext cx="2140" cy="576166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5" name="Text Box 3"/>
            <p:cNvSpPr txBox="1">
              <a:spLocks noChangeArrowheads="1"/>
            </p:cNvSpPr>
            <p:nvPr/>
          </p:nvSpPr>
          <p:spPr bwMode="auto">
            <a:xfrm>
              <a:off x="169814" y="2696546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Line 6"/>
            <p:cNvSpPr>
              <a:spLocks noChangeShapeType="1"/>
            </p:cNvSpPr>
            <p:nvPr/>
          </p:nvSpPr>
          <p:spPr bwMode="auto">
            <a:xfrm>
              <a:off x="3252648" y="2625633"/>
              <a:ext cx="0" cy="47026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7" name="Text Box 3"/>
            <p:cNvSpPr txBox="1">
              <a:spLocks noChangeArrowheads="1"/>
            </p:cNvSpPr>
            <p:nvPr/>
          </p:nvSpPr>
          <p:spPr bwMode="auto">
            <a:xfrm>
              <a:off x="2882533" y="269219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Line 6"/>
            <p:cNvSpPr>
              <a:spLocks noChangeShapeType="1"/>
            </p:cNvSpPr>
            <p:nvPr/>
          </p:nvSpPr>
          <p:spPr bwMode="auto">
            <a:xfrm>
              <a:off x="2037802" y="1110344"/>
              <a:ext cx="483326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49" name="Text Box 3"/>
            <p:cNvSpPr txBox="1">
              <a:spLocks noChangeArrowheads="1"/>
            </p:cNvSpPr>
            <p:nvPr/>
          </p:nvSpPr>
          <p:spPr bwMode="auto">
            <a:xfrm>
              <a:off x="1994260" y="77195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8: מערכת רב גופית, חוט וגלגלת (א לא חלק)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848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aphicFrame>
        <p:nvGraphicFramePr>
          <p:cNvPr id="208898" name="Object 2"/>
          <p:cNvGraphicFramePr>
            <a:graphicFrameLocks noChangeAspect="1"/>
          </p:cNvGraphicFramePr>
          <p:nvPr/>
        </p:nvGraphicFramePr>
        <p:xfrm>
          <a:off x="4442370" y="1219972"/>
          <a:ext cx="4061840" cy="3796165"/>
        </p:xfrm>
        <a:graphic>
          <a:graphicData uri="http://schemas.openxmlformats.org/presentationml/2006/ole">
            <p:oleObj spid="_x0000_s209922" name="משוואה" r:id="rId3" imgW="2717640" imgH="2501640" progId="Equation.3">
              <p:embed/>
            </p:oleObj>
          </a:graphicData>
        </a:graphic>
      </p:graphicFrame>
      <p:graphicFrame>
        <p:nvGraphicFramePr>
          <p:cNvPr id="209923" name="Object 3"/>
          <p:cNvGraphicFramePr>
            <a:graphicFrameLocks noChangeAspect="1"/>
          </p:cNvGraphicFramePr>
          <p:nvPr/>
        </p:nvGraphicFramePr>
        <p:xfrm>
          <a:off x="1735183" y="4097474"/>
          <a:ext cx="1709738" cy="1517650"/>
        </p:xfrm>
        <a:graphic>
          <a:graphicData uri="http://schemas.openxmlformats.org/presentationml/2006/ole">
            <p:oleObj spid="_x0000_s209923" name="משוואה" r:id="rId4" imgW="1041120" imgH="914400" progId="Equation.3">
              <p:embed/>
            </p:oleObj>
          </a:graphicData>
        </a:graphic>
      </p:graphicFrame>
      <p:grpSp>
        <p:nvGrpSpPr>
          <p:cNvPr id="34" name="קבוצה 33"/>
          <p:cNvGrpSpPr/>
          <p:nvPr/>
        </p:nvGrpSpPr>
        <p:grpSpPr>
          <a:xfrm>
            <a:off x="404948" y="771952"/>
            <a:ext cx="4009948" cy="3122204"/>
            <a:chOff x="169817" y="758889"/>
            <a:chExt cx="4009948" cy="3122204"/>
          </a:xfrm>
        </p:grpSpPr>
        <p:grpSp>
          <p:nvGrpSpPr>
            <p:cNvPr id="5" name="קבוצה 41"/>
            <p:cNvGrpSpPr/>
            <p:nvPr/>
          </p:nvGrpSpPr>
          <p:grpSpPr>
            <a:xfrm>
              <a:off x="287255" y="1176522"/>
              <a:ext cx="3892510" cy="2704571"/>
              <a:chOff x="509322" y="836889"/>
              <a:chExt cx="3892510" cy="2704571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l="49458" t="18630" b="11636"/>
              <a:stretch>
                <a:fillRect/>
              </a:stretch>
            </p:blipFill>
            <p:spPr bwMode="auto">
              <a:xfrm>
                <a:off x="718457" y="1293222"/>
                <a:ext cx="3586075" cy="17634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6" name="קבוצה 28"/>
              <p:cNvGrpSpPr/>
              <p:nvPr/>
            </p:nvGrpSpPr>
            <p:grpSpPr>
              <a:xfrm>
                <a:off x="610829" y="1541402"/>
                <a:ext cx="3791003" cy="2000058"/>
                <a:chOff x="-2498131" y="156739"/>
                <a:chExt cx="3791003" cy="2000058"/>
              </a:xfrm>
            </p:grpSpPr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-439293" y="156739"/>
                  <a:ext cx="4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3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-1965557" y="533738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4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726561" y="533738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498131" y="515700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687737" y="555673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4853" y="1813897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731520" y="1300931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  <p:sp>
            <p:nvSpPr>
              <p:cNvPr id="23" name="Text Box 3"/>
              <p:cNvSpPr txBox="1">
                <a:spLocks noChangeArrowheads="1"/>
              </p:cNvSpPr>
              <p:nvPr/>
            </p:nvSpPr>
            <p:spPr bwMode="auto">
              <a:xfrm>
                <a:off x="509322" y="2972137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 flipH="1" flipV="1">
                <a:off x="1148011" y="2681242"/>
                <a:ext cx="0" cy="39024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2695063" y="1165273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 flipH="1" flipV="1">
                <a:off x="1803164" y="1523985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1716818" y="1151425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7" name="קבוצה 12"/>
              <p:cNvGrpSpPr/>
              <p:nvPr/>
            </p:nvGrpSpPr>
            <p:grpSpPr>
              <a:xfrm>
                <a:off x="1873523" y="836889"/>
                <a:ext cx="1405766" cy="1479583"/>
                <a:chOff x="-2607037" y="-168951"/>
                <a:chExt cx="1405766" cy="1479583"/>
              </a:xfrm>
            </p:grpSpPr>
            <p:sp>
              <p:nvSpPr>
                <p:cNvPr id="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359290" y="967732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3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-2031238" y="690256"/>
                  <a:ext cx="0" cy="5602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non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0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-2607037" y="-168951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N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1" name="Line 6"/>
              <p:cNvSpPr>
                <a:spLocks noChangeShapeType="1"/>
              </p:cNvSpPr>
              <p:nvPr/>
            </p:nvSpPr>
            <p:spPr bwMode="auto">
              <a:xfrm>
                <a:off x="2468696" y="1110119"/>
                <a:ext cx="5607" cy="42452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non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 flipV="1">
              <a:off x="546500" y="2558920"/>
              <a:ext cx="2140" cy="576166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169817" y="2683483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3252651" y="2612570"/>
              <a:ext cx="0" cy="47026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2882536" y="2679129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>
              <a:off x="2037805" y="1097281"/>
              <a:ext cx="483326" cy="0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994263" y="758889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8: מערכת רב גופית, חוט וגלגלת (ב חלק)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22362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210946" name="Object 2"/>
          <p:cNvGraphicFramePr>
            <a:graphicFrameLocks noChangeAspect="1"/>
          </p:cNvGraphicFramePr>
          <p:nvPr/>
        </p:nvGraphicFramePr>
        <p:xfrm>
          <a:off x="2061075" y="2948849"/>
          <a:ext cx="5643562" cy="3446463"/>
        </p:xfrm>
        <a:graphic>
          <a:graphicData uri="http://schemas.openxmlformats.org/presentationml/2006/ole">
            <p:oleObj spid="_x0000_s210946" name="משוואה" r:id="rId3" imgW="3377880" imgH="2031840" progId="Equation.3">
              <p:embed/>
            </p:oleObj>
          </a:graphicData>
        </a:graphic>
      </p:graphicFrame>
      <p:grpSp>
        <p:nvGrpSpPr>
          <p:cNvPr id="20" name="קבוצה 19"/>
          <p:cNvGrpSpPr/>
          <p:nvPr/>
        </p:nvGrpSpPr>
        <p:grpSpPr>
          <a:xfrm>
            <a:off x="1851188" y="705395"/>
            <a:ext cx="3876836" cy="2142308"/>
            <a:chOff x="1851188" y="705395"/>
            <a:chExt cx="3876836" cy="2142308"/>
          </a:xfrm>
        </p:grpSpPr>
        <p:grpSp>
          <p:nvGrpSpPr>
            <p:cNvPr id="15" name="קבוצה 14"/>
            <p:cNvGrpSpPr/>
            <p:nvPr/>
          </p:nvGrpSpPr>
          <p:grpSpPr>
            <a:xfrm>
              <a:off x="1851188" y="705395"/>
              <a:ext cx="3876836" cy="2142308"/>
              <a:chOff x="662469" y="888275"/>
              <a:chExt cx="3876836" cy="2142308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6233" r="55144" b="9054"/>
              <a:stretch>
                <a:fillRect/>
              </a:stretch>
            </p:blipFill>
            <p:spPr bwMode="auto">
              <a:xfrm>
                <a:off x="749300" y="888275"/>
                <a:ext cx="3182620" cy="2142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Line 6"/>
              <p:cNvSpPr>
                <a:spLocks noChangeShapeType="1"/>
              </p:cNvSpPr>
              <p:nvPr/>
            </p:nvSpPr>
            <p:spPr bwMode="auto">
              <a:xfrm>
                <a:off x="3360792" y="2111345"/>
                <a:ext cx="440499" cy="488164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 flipH="1">
                <a:off x="1893082" y="1214846"/>
                <a:ext cx="275352" cy="286304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Text Box 3"/>
              <p:cNvSpPr txBox="1">
                <a:spLocks noChangeArrowheads="1"/>
              </p:cNvSpPr>
              <p:nvPr/>
            </p:nvSpPr>
            <p:spPr bwMode="auto">
              <a:xfrm rot="2590651">
                <a:off x="3381286" y="2189888"/>
                <a:ext cx="1158019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sin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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2717074" y="1358537"/>
                <a:ext cx="313510" cy="326572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2612908" y="1061214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3"/>
              <p:cNvSpPr txBox="1">
                <a:spLocks noChangeArrowheads="1"/>
              </p:cNvSpPr>
              <p:nvPr/>
            </p:nvSpPr>
            <p:spPr bwMode="auto">
              <a:xfrm>
                <a:off x="1623686" y="973349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 flipH="1">
                <a:off x="849087" y="2120053"/>
                <a:ext cx="508734" cy="570896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Text Box 3"/>
              <p:cNvSpPr txBox="1">
                <a:spLocks noChangeArrowheads="1"/>
              </p:cNvSpPr>
              <p:nvPr/>
            </p:nvSpPr>
            <p:spPr bwMode="auto">
              <a:xfrm rot="18803301">
                <a:off x="254909" y="2211660"/>
                <a:ext cx="1158019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sin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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" name="Line 6"/>
            <p:cNvSpPr>
              <a:spLocks noChangeShapeType="1"/>
            </p:cNvSpPr>
            <p:nvPr/>
          </p:nvSpPr>
          <p:spPr bwMode="auto">
            <a:xfrm flipV="1">
              <a:off x="2364377" y="1196027"/>
              <a:ext cx="346203" cy="332326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7" name="Text Box 3"/>
            <p:cNvSpPr txBox="1">
              <a:spLocks noChangeArrowheads="1"/>
            </p:cNvSpPr>
            <p:nvPr/>
          </p:nvSpPr>
          <p:spPr bwMode="auto">
            <a:xfrm>
              <a:off x="2177144" y="1007084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Line 6"/>
            <p:cNvSpPr>
              <a:spLocks noChangeShapeType="1"/>
            </p:cNvSpPr>
            <p:nvPr/>
          </p:nvSpPr>
          <p:spPr bwMode="auto">
            <a:xfrm>
              <a:off x="4593772" y="1158238"/>
              <a:ext cx="370114" cy="40930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4667796" y="1094170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השיעור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82233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ניסוי מצולם: החוק השני של ניוטון 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ניתוח תוצאות הניסוי והסקת מסקנות</a:t>
            </a:r>
          </a:p>
          <a:p>
            <a:pPr>
              <a:lnSpc>
                <a:spcPct val="150000"/>
              </a:lnSpc>
              <a:spcBef>
                <a:spcPts val="600"/>
              </a:spcBef>
              <a:buFont typeface="Wingdings" pitchFamily="2" charset="2"/>
              <a:buChar char="v"/>
            </a:pPr>
            <a:r>
              <a:rPr lang="he-IL" dirty="0" smtClean="0"/>
              <a:t>פתרון בעיות: מגוון יישומים של החוק השני</a:t>
            </a:r>
          </a:p>
          <a:p>
            <a:pPr>
              <a:buFont typeface="Wingdings" pitchFamily="2" charset="2"/>
              <a:buChar char="v"/>
            </a:pPr>
            <a:endParaRPr lang="he-IL" dirty="0" smtClean="0"/>
          </a:p>
          <a:p>
            <a:pPr>
              <a:buFont typeface="Wingdings" pitchFamily="2" charset="2"/>
              <a:buChar char="v"/>
            </a:pPr>
            <a:endParaRPr lang="he-IL" dirty="0" smtClean="0"/>
          </a:p>
          <a:p>
            <a:pPr>
              <a:buFont typeface="Wingdings" pitchFamily="2" charset="2"/>
              <a:buChar char="v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8: מערכת רב גופית, חוט וגלגלת (ב לא חלק)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22362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210946" name="Object 2"/>
          <p:cNvGraphicFramePr>
            <a:graphicFrameLocks noChangeAspect="1"/>
          </p:cNvGraphicFramePr>
          <p:nvPr/>
        </p:nvGraphicFramePr>
        <p:xfrm>
          <a:off x="1584325" y="3106738"/>
          <a:ext cx="6302375" cy="3181350"/>
        </p:xfrm>
        <a:graphic>
          <a:graphicData uri="http://schemas.openxmlformats.org/presentationml/2006/ole">
            <p:oleObj spid="_x0000_s211970" name="משוואה" r:id="rId3" imgW="4140000" imgH="2057400" progId="Equation.3">
              <p:embed/>
            </p:oleObj>
          </a:graphicData>
        </a:graphic>
      </p:graphicFrame>
      <p:grpSp>
        <p:nvGrpSpPr>
          <p:cNvPr id="27" name="קבוצה 26"/>
          <p:cNvGrpSpPr/>
          <p:nvPr/>
        </p:nvGrpSpPr>
        <p:grpSpPr>
          <a:xfrm>
            <a:off x="1851188" y="705395"/>
            <a:ext cx="3876836" cy="2142308"/>
            <a:chOff x="1851188" y="705395"/>
            <a:chExt cx="3876836" cy="2142308"/>
          </a:xfrm>
        </p:grpSpPr>
        <p:grpSp>
          <p:nvGrpSpPr>
            <p:cNvPr id="6" name="קבוצה 14"/>
            <p:cNvGrpSpPr/>
            <p:nvPr/>
          </p:nvGrpSpPr>
          <p:grpSpPr>
            <a:xfrm>
              <a:off x="1851188" y="705395"/>
              <a:ext cx="3876836" cy="2142308"/>
              <a:chOff x="662469" y="888275"/>
              <a:chExt cx="3876836" cy="2142308"/>
            </a:xfrm>
          </p:grpSpPr>
          <p:pic>
            <p:nvPicPr>
              <p:cNvPr id="4" name="Picture 2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 t="6233" r="55144" b="9054"/>
              <a:stretch>
                <a:fillRect/>
              </a:stretch>
            </p:blipFill>
            <p:spPr bwMode="auto">
              <a:xfrm>
                <a:off x="749300" y="888275"/>
                <a:ext cx="3182620" cy="21423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Line 6"/>
              <p:cNvSpPr>
                <a:spLocks noChangeShapeType="1"/>
              </p:cNvSpPr>
              <p:nvPr/>
            </p:nvSpPr>
            <p:spPr bwMode="auto">
              <a:xfrm>
                <a:off x="3413043" y="2046031"/>
                <a:ext cx="440499" cy="488164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Line 6"/>
              <p:cNvSpPr>
                <a:spLocks noChangeShapeType="1"/>
              </p:cNvSpPr>
              <p:nvPr/>
            </p:nvSpPr>
            <p:spPr bwMode="auto">
              <a:xfrm flipH="1">
                <a:off x="1893082" y="1319348"/>
                <a:ext cx="183913" cy="181801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Text Box 3"/>
              <p:cNvSpPr txBox="1">
                <a:spLocks noChangeArrowheads="1"/>
              </p:cNvSpPr>
              <p:nvPr/>
            </p:nvSpPr>
            <p:spPr bwMode="auto">
              <a:xfrm rot="2590651">
                <a:off x="3381286" y="2189888"/>
                <a:ext cx="1158019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sin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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2873830" y="1489166"/>
                <a:ext cx="156754" cy="169817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2612908" y="1061214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Text Box 3"/>
              <p:cNvSpPr txBox="1">
                <a:spLocks noChangeArrowheads="1"/>
              </p:cNvSpPr>
              <p:nvPr/>
            </p:nvSpPr>
            <p:spPr bwMode="auto">
              <a:xfrm>
                <a:off x="1623686" y="973349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 flipH="1">
                <a:off x="849087" y="2120053"/>
                <a:ext cx="508734" cy="570896"/>
              </a:xfrm>
              <a:prstGeom prst="line">
                <a:avLst/>
              </a:prstGeom>
              <a:noFill/>
              <a:ln w="38100">
                <a:solidFill>
                  <a:schemeClr val="accent3">
                    <a:lumMod val="50000"/>
                  </a:schemeClr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Text Box 3"/>
              <p:cNvSpPr txBox="1">
                <a:spLocks noChangeArrowheads="1"/>
              </p:cNvSpPr>
              <p:nvPr/>
            </p:nvSpPr>
            <p:spPr bwMode="auto">
              <a:xfrm rot="18803301">
                <a:off x="254909" y="2211660"/>
                <a:ext cx="1158019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sin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3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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4454431" y="1998614"/>
              <a:ext cx="222072" cy="274323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Text Box 3"/>
            <p:cNvSpPr txBox="1">
              <a:spLocks noChangeArrowheads="1"/>
            </p:cNvSpPr>
            <p:nvPr/>
          </p:nvSpPr>
          <p:spPr bwMode="auto">
            <a:xfrm>
              <a:off x="4180114" y="2098097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k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3182981" y="1214846"/>
              <a:ext cx="265614" cy="256900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2830286" y="918084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kumimoji="0" lang="en-US" b="0" i="0" u="none" strike="noStrike" cap="none" normalizeH="0" baseline="-2500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k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V="1">
              <a:off x="2364377" y="1196027"/>
              <a:ext cx="346203" cy="332326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4" name="Text Box 3"/>
            <p:cNvSpPr txBox="1">
              <a:spLocks noChangeArrowheads="1"/>
            </p:cNvSpPr>
            <p:nvPr/>
          </p:nvSpPr>
          <p:spPr bwMode="auto">
            <a:xfrm>
              <a:off x="2177144" y="1007084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4593772" y="1158238"/>
              <a:ext cx="370114" cy="409305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4667796" y="1094170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9: מערכת </a:t>
            </a:r>
            <a:r>
              <a:rPr lang="he-IL" dirty="0"/>
              <a:t>רב </a:t>
            </a:r>
            <a:r>
              <a:rPr lang="he-IL" dirty="0" smtClean="0"/>
              <a:t>גופית: שלושה גופים ושתי גלגלות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5494" y="596901"/>
            <a:ext cx="8520588" cy="6045200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גוף שמסתו </a:t>
            </a:r>
            <a:r>
              <a:rPr lang="en-US" dirty="0" smtClean="0"/>
              <a:t>m</a:t>
            </a:r>
            <a:r>
              <a:rPr lang="he-IL" dirty="0" smtClean="0"/>
              <a:t> </a:t>
            </a:r>
            <a:r>
              <a:rPr lang="he-IL" dirty="0"/>
              <a:t>נע על מישור משופע </a:t>
            </a:r>
            <a:r>
              <a:rPr lang="he-IL" u="sng" dirty="0"/>
              <a:t>חלק</a:t>
            </a:r>
            <a:r>
              <a:rPr lang="he-IL" dirty="0"/>
              <a:t> הנטוי בזווית </a:t>
            </a:r>
            <a:r>
              <a:rPr lang="en-US" dirty="0"/>
              <a:t>α</a:t>
            </a:r>
            <a:r>
              <a:rPr lang="he-IL" dirty="0"/>
              <a:t>. </a:t>
            </a:r>
            <a:r>
              <a:rPr lang="he-IL" dirty="0" smtClean="0"/>
              <a:t>הגוף </a:t>
            </a:r>
            <a:r>
              <a:rPr lang="he-IL" dirty="0"/>
              <a:t>קשור באמצעות שני חוטים הכרוכים סביב שתי גלגלות אל שני גופים נוספים שמסתם </a:t>
            </a:r>
            <a:r>
              <a:rPr lang="en-US" dirty="0"/>
              <a:t>m</a:t>
            </a:r>
            <a:r>
              <a:rPr lang="he-IL" dirty="0"/>
              <a:t>. (</a:t>
            </a:r>
            <a:r>
              <a:rPr lang="he-IL" dirty="0" smtClean="0"/>
              <a:t>ראו </a:t>
            </a:r>
            <a:r>
              <a:rPr lang="he-IL" dirty="0"/>
              <a:t>תרשים א)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נתונים: </a:t>
            </a:r>
            <a:r>
              <a:rPr lang="en-US" dirty="0"/>
              <a:t>α</a:t>
            </a:r>
            <a:r>
              <a:rPr lang="he-IL" dirty="0"/>
              <a:t>, </a:t>
            </a:r>
            <a:r>
              <a:rPr lang="en-US" dirty="0"/>
              <a:t>g ,m</a:t>
            </a:r>
            <a:r>
              <a:rPr lang="he-IL" dirty="0"/>
              <a:t> 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תאוצת כל אחד מהגופים ? (גודל וכיוון).       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מצא </a:t>
            </a:r>
            <a:r>
              <a:rPr lang="he-IL" dirty="0"/>
              <a:t>את המתיחות בכל אחד מהחוטים.              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האם </a:t>
            </a:r>
            <a:r>
              <a:rPr lang="he-IL" dirty="0"/>
              <a:t>המתיחות בחוטים הייתה גדלה או קטנה אם היה </a:t>
            </a:r>
            <a:r>
              <a:rPr lang="he-IL" dirty="0" smtClean="0"/>
              <a:t>חיכוך </a:t>
            </a:r>
            <a:r>
              <a:rPr lang="he-IL" dirty="0"/>
              <a:t>בזמן תאוצת כל אחד מהגופים? </a:t>
            </a:r>
            <a:r>
              <a:rPr lang="he-IL" dirty="0" smtClean="0"/>
              <a:t>נמקו.               </a:t>
            </a:r>
            <a:endParaRPr lang="en-US" dirty="0"/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מסתו של גוף </a:t>
            </a:r>
            <a:r>
              <a:rPr lang="en-US" dirty="0"/>
              <a:t>M</a:t>
            </a:r>
            <a:r>
              <a:rPr lang="en-US" baseline="-25000" dirty="0"/>
              <a:t>1</a:t>
            </a:r>
            <a:r>
              <a:rPr lang="he-IL" dirty="0"/>
              <a:t> שיש לתלות במקום המסה השמאלית</a:t>
            </a:r>
            <a:r>
              <a:rPr lang="he-IL" dirty="0" smtClean="0"/>
              <a:t>, כך </a:t>
            </a:r>
            <a:r>
              <a:rPr lang="he-IL" dirty="0"/>
              <a:t>שהגוף שעל המשטח ינוע </a:t>
            </a:r>
            <a:r>
              <a:rPr lang="he-IL" dirty="0" smtClean="0"/>
              <a:t>כלפי מטה </a:t>
            </a:r>
            <a:r>
              <a:rPr lang="he-IL" dirty="0"/>
              <a:t>במהירות קבועה ? </a:t>
            </a:r>
            <a:r>
              <a:rPr lang="he-IL" dirty="0" smtClean="0"/>
              <a:t>(ראו תרשים </a:t>
            </a:r>
            <a:r>
              <a:rPr lang="he-IL" dirty="0"/>
              <a:t>ב</a:t>
            </a:r>
            <a:r>
              <a:rPr lang="he-IL" dirty="0" smtClean="0"/>
              <a:t>)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מחזירים </a:t>
            </a:r>
            <a:r>
              <a:rPr lang="he-IL" dirty="0"/>
              <a:t>את המערכת למצבה הראשוני </a:t>
            </a:r>
            <a:r>
              <a:rPr lang="he-IL" dirty="0" smtClean="0"/>
              <a:t>ובמקום </a:t>
            </a:r>
            <a:r>
              <a:rPr lang="he-IL" dirty="0"/>
              <a:t>המסה הימנית תולים מסה </a:t>
            </a:r>
            <a:r>
              <a:rPr lang="en-US" dirty="0"/>
              <a:t>M</a:t>
            </a:r>
            <a:r>
              <a:rPr lang="en-US" baseline="-25000" dirty="0"/>
              <a:t>2</a:t>
            </a:r>
            <a:r>
              <a:rPr lang="he-IL" dirty="0" smtClean="0"/>
              <a:t>. מה </a:t>
            </a:r>
            <a:r>
              <a:rPr lang="he-IL" dirty="0"/>
              <a:t>צריך להיות </a:t>
            </a:r>
            <a:r>
              <a:rPr lang="en-US" dirty="0" smtClean="0"/>
              <a:t>           </a:t>
            </a:r>
            <a:r>
              <a:rPr lang="he-IL" dirty="0" smtClean="0"/>
              <a:t>ערכה</a:t>
            </a:r>
            <a:r>
              <a:rPr lang="he-IL" dirty="0"/>
              <a:t>, בכדי שהגוף שעל המשטח ינוע במעלה המישור המשופע במהירות קבועה? </a:t>
            </a:r>
            <a:r>
              <a:rPr lang="he-IL" dirty="0" smtClean="0"/>
              <a:t>(ראו </a:t>
            </a:r>
            <a:r>
              <a:rPr lang="he-IL" dirty="0"/>
              <a:t>תרשים </a:t>
            </a:r>
            <a:r>
              <a:rPr lang="he-IL" dirty="0" smtClean="0"/>
              <a:t>ג)</a:t>
            </a:r>
            <a:endParaRPr lang="he-IL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584200" y="1502546"/>
            <a:ext cx="6745154" cy="1662016"/>
            <a:chOff x="584200" y="1502546"/>
            <a:chExt cx="6745154" cy="1662016"/>
          </a:xfrm>
        </p:grpSpPr>
        <p:pic>
          <p:nvPicPr>
            <p:cNvPr id="133126" name="Picture 6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00" y="1545077"/>
              <a:ext cx="1987550" cy="16194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27" name="Picture 7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5610" y="1523763"/>
              <a:ext cx="2079886" cy="1640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128" name="Picture 8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6796" y="1502546"/>
              <a:ext cx="2132558" cy="1646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08570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9: מערכת רב גופית: שלושה גופים 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4320" y="709067"/>
            <a:ext cx="8501762" cy="5887676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א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ב..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dirty="0" smtClean="0"/>
              <a:t>ג., אם יש חיכוך התאוצה קטנה , מהביטויים למתיחויות ניתן לראות ש: </a:t>
            </a: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he-IL" dirty="0" smtClean="0"/>
              <a:t> גדל ו- </a:t>
            </a:r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he-IL" dirty="0" smtClean="0"/>
              <a:t> קטן.</a:t>
            </a:r>
            <a:endParaRPr lang="he-IL" dirty="0"/>
          </a:p>
        </p:txBody>
      </p:sp>
      <p:graphicFrame>
        <p:nvGraphicFramePr>
          <p:cNvPr id="212994" name="Object 2"/>
          <p:cNvGraphicFramePr>
            <a:graphicFrameLocks noChangeAspect="1"/>
          </p:cNvGraphicFramePr>
          <p:nvPr/>
        </p:nvGraphicFramePr>
        <p:xfrm>
          <a:off x="4857897" y="895622"/>
          <a:ext cx="3483599" cy="4656092"/>
        </p:xfrm>
        <a:graphic>
          <a:graphicData uri="http://schemas.openxmlformats.org/presentationml/2006/ole">
            <p:oleObj spid="_x0000_s212994" name="משוואה" r:id="rId3" imgW="2247840" imgH="2958840" progId="Equation.3">
              <p:embed/>
            </p:oleObj>
          </a:graphicData>
        </a:graphic>
      </p:graphicFrame>
      <p:grpSp>
        <p:nvGrpSpPr>
          <p:cNvPr id="34" name="קבוצה 33"/>
          <p:cNvGrpSpPr/>
          <p:nvPr/>
        </p:nvGrpSpPr>
        <p:grpSpPr>
          <a:xfrm>
            <a:off x="365760" y="850329"/>
            <a:ext cx="4322736" cy="3579404"/>
            <a:chOff x="156754" y="771952"/>
            <a:chExt cx="4322736" cy="3579404"/>
          </a:xfrm>
        </p:grpSpPr>
        <p:grpSp>
          <p:nvGrpSpPr>
            <p:cNvPr id="27" name="קבוצה 26"/>
            <p:cNvGrpSpPr/>
            <p:nvPr/>
          </p:nvGrpSpPr>
          <p:grpSpPr>
            <a:xfrm>
              <a:off x="441014" y="812574"/>
              <a:ext cx="3895505" cy="3538782"/>
              <a:chOff x="441014" y="812574"/>
              <a:chExt cx="3895505" cy="3538782"/>
            </a:xfrm>
          </p:grpSpPr>
          <p:pic>
            <p:nvPicPr>
              <p:cNvPr id="8" name="Picture 6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62575" y="826621"/>
                <a:ext cx="3650733" cy="29746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 flipH="1">
                <a:off x="979715" y="2364377"/>
                <a:ext cx="13062" cy="561703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>
                <a:off x="3848586" y="1474263"/>
                <a:ext cx="0" cy="36641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3"/>
              <p:cNvSpPr txBox="1">
                <a:spLocks noChangeArrowheads="1"/>
              </p:cNvSpPr>
              <p:nvPr/>
            </p:nvSpPr>
            <p:spPr bwMode="auto">
              <a:xfrm>
                <a:off x="441014" y="2396751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Text Box 3"/>
              <p:cNvSpPr txBox="1">
                <a:spLocks noChangeArrowheads="1"/>
              </p:cNvSpPr>
              <p:nvPr/>
            </p:nvSpPr>
            <p:spPr bwMode="auto">
              <a:xfrm>
                <a:off x="3757509" y="1457009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Text Box 3"/>
              <p:cNvSpPr txBox="1">
                <a:spLocks noChangeArrowheads="1"/>
              </p:cNvSpPr>
              <p:nvPr/>
            </p:nvSpPr>
            <p:spPr bwMode="auto">
              <a:xfrm>
                <a:off x="535577" y="4008456"/>
                <a:ext cx="796485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V="1">
                <a:off x="1005842" y="3443238"/>
                <a:ext cx="2834" cy="60624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 flipH="1">
                <a:off x="2663304" y="1162594"/>
                <a:ext cx="406467" cy="21236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 flipH="1">
                <a:off x="1737360" y="1589298"/>
                <a:ext cx="485733" cy="21337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1429437" y="1373492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Line 6"/>
              <p:cNvSpPr>
                <a:spLocks noChangeShapeType="1"/>
              </p:cNvSpPr>
              <p:nvPr/>
            </p:nvSpPr>
            <p:spPr bwMode="auto">
              <a:xfrm flipV="1">
                <a:off x="1698171" y="1722220"/>
                <a:ext cx="594399" cy="27639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non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2" name="Text Box 3"/>
              <p:cNvSpPr txBox="1">
                <a:spLocks noChangeArrowheads="1"/>
              </p:cNvSpPr>
              <p:nvPr/>
            </p:nvSpPr>
            <p:spPr bwMode="auto">
              <a:xfrm>
                <a:off x="3457304" y="2919884"/>
                <a:ext cx="796485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 flipV="1">
                <a:off x="3862254" y="2406918"/>
                <a:ext cx="2834" cy="60624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2603623" y="812574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 rot="20153661">
                <a:off x="1299935" y="1872026"/>
                <a:ext cx="1158019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</a:t>
                </a:r>
                <a:r>
                  <a:rPr kumimoji="0" lang="en-US" b="0" i="0" u="none" strike="noStrike" cap="none" normalizeH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sin</a:t>
                </a:r>
                <a:r>
                  <a:rPr kumimoji="0" lang="en-US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  <a:sym typeface="Symbol"/>
                  </a:rPr>
                  <a:t>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572626" y="2886893"/>
              <a:ext cx="2140" cy="61255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156754" y="2905551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 flipH="1" flipV="1">
              <a:off x="4356499" y="1849170"/>
              <a:ext cx="19558" cy="645836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1" name="Text Box 3"/>
            <p:cNvSpPr txBox="1">
              <a:spLocks noChangeArrowheads="1"/>
            </p:cNvSpPr>
            <p:nvPr/>
          </p:nvSpPr>
          <p:spPr bwMode="auto">
            <a:xfrm>
              <a:off x="3979816" y="1986797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Line 6"/>
            <p:cNvSpPr>
              <a:spLocks noChangeShapeType="1"/>
            </p:cNvSpPr>
            <p:nvPr/>
          </p:nvSpPr>
          <p:spPr bwMode="auto">
            <a:xfrm flipH="1">
              <a:off x="2070499" y="1071155"/>
              <a:ext cx="372255" cy="190187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876698" y="77195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9: מערכת רב גופית: שלושה גופים ב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61550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ד. </a:t>
            </a:r>
            <a:endParaRPr lang="he-IL" dirty="0"/>
          </a:p>
        </p:txBody>
      </p:sp>
      <p:graphicFrame>
        <p:nvGraphicFramePr>
          <p:cNvPr id="214018" name="Object 2"/>
          <p:cNvGraphicFramePr>
            <a:graphicFrameLocks noChangeAspect="1"/>
          </p:cNvGraphicFramePr>
          <p:nvPr/>
        </p:nvGraphicFramePr>
        <p:xfrm>
          <a:off x="5689464" y="1873523"/>
          <a:ext cx="2566987" cy="1938338"/>
        </p:xfrm>
        <a:graphic>
          <a:graphicData uri="http://schemas.openxmlformats.org/presentationml/2006/ole">
            <p:oleObj spid="_x0000_s214018" name="משוואה" r:id="rId3" imgW="1536480" imgH="1143000" progId="Equation.3">
              <p:embed/>
            </p:oleObj>
          </a:graphicData>
        </a:graphic>
      </p:graphicFrame>
      <p:grpSp>
        <p:nvGrpSpPr>
          <p:cNvPr id="58" name="קבוצה 57"/>
          <p:cNvGrpSpPr/>
          <p:nvPr/>
        </p:nvGrpSpPr>
        <p:grpSpPr>
          <a:xfrm>
            <a:off x="483325" y="1189963"/>
            <a:ext cx="4766874" cy="3683908"/>
            <a:chOff x="483325" y="1189963"/>
            <a:chExt cx="4766874" cy="3683908"/>
          </a:xfrm>
        </p:grpSpPr>
        <p:grpSp>
          <p:nvGrpSpPr>
            <p:cNvPr id="51" name="קבוצה 50"/>
            <p:cNvGrpSpPr/>
            <p:nvPr/>
          </p:nvGrpSpPr>
          <p:grpSpPr>
            <a:xfrm>
              <a:off x="963529" y="1335089"/>
              <a:ext cx="3895505" cy="3538782"/>
              <a:chOff x="401826" y="1282837"/>
              <a:chExt cx="3895505" cy="3538782"/>
            </a:xfrm>
          </p:grpSpPr>
          <p:grpSp>
            <p:nvGrpSpPr>
              <p:cNvPr id="33" name="קבוצה 32"/>
              <p:cNvGrpSpPr/>
              <p:nvPr/>
            </p:nvGrpSpPr>
            <p:grpSpPr>
              <a:xfrm>
                <a:off x="401826" y="1282837"/>
                <a:ext cx="3895505" cy="3538782"/>
                <a:chOff x="441014" y="812574"/>
                <a:chExt cx="3895505" cy="3538782"/>
              </a:xfrm>
            </p:grpSpPr>
            <p:pic>
              <p:nvPicPr>
                <p:cNvPr id="34" name="Picture 6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grayscl/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2575" y="826621"/>
                  <a:ext cx="3650733" cy="29746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5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979715" y="2364377"/>
                  <a:ext cx="13062" cy="561703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3848586" y="1474263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3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441014" y="2396751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757509" y="1457009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35577" y="4008456"/>
                  <a:ext cx="796485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005842" y="3443238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1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2663304" y="1162594"/>
                  <a:ext cx="406467" cy="21236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2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737360" y="1589298"/>
                  <a:ext cx="485733" cy="21337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29437" y="1373492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698171" y="1722220"/>
                  <a:ext cx="594399" cy="276397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non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57304" y="2919884"/>
                  <a:ext cx="796485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862254" y="2406918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4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2603623" y="812574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Text Box 3"/>
                <p:cNvSpPr txBox="1">
                  <a:spLocks noChangeArrowheads="1"/>
                </p:cNvSpPr>
                <p:nvPr/>
              </p:nvSpPr>
              <p:spPr bwMode="auto">
                <a:xfrm rot="20153661">
                  <a:off x="1299935" y="1872026"/>
                  <a:ext cx="1158019" cy="3429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</a:t>
                  </a:r>
                  <a:r>
                    <a:rPr kumimoji="0" lang="en-US" b="0" i="0" u="none" strike="noStrike" cap="none" normalizeH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sin</a:t>
                  </a:r>
                  <a:r>
                    <a:rPr kumimoji="0" lang="en-US" b="0" i="0" u="none" strike="noStrike" cap="none" normalizeH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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49" name="Text Box 3"/>
              <p:cNvSpPr txBox="1">
                <a:spLocks noChangeArrowheads="1"/>
              </p:cNvSpPr>
              <p:nvPr/>
            </p:nvSpPr>
            <p:spPr bwMode="auto">
              <a:xfrm>
                <a:off x="744582" y="3507714"/>
                <a:ext cx="509451" cy="3429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3"/>
              <p:cNvSpPr txBox="1">
                <a:spLocks noChangeArrowheads="1"/>
              </p:cNvSpPr>
              <p:nvPr/>
            </p:nvSpPr>
            <p:spPr bwMode="auto">
              <a:xfrm>
                <a:off x="609599" y="1439427"/>
                <a:ext cx="509451" cy="3429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he-IL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ב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2" name="Line 6"/>
            <p:cNvSpPr>
              <a:spLocks noChangeShapeType="1"/>
            </p:cNvSpPr>
            <p:nvPr/>
          </p:nvSpPr>
          <p:spPr bwMode="auto">
            <a:xfrm flipH="1">
              <a:off x="899197" y="3383282"/>
              <a:ext cx="2140" cy="61255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53" name="Text Box 3"/>
            <p:cNvSpPr txBox="1">
              <a:spLocks noChangeArrowheads="1"/>
            </p:cNvSpPr>
            <p:nvPr/>
          </p:nvSpPr>
          <p:spPr bwMode="auto">
            <a:xfrm>
              <a:off x="483325" y="3401940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Line 6"/>
            <p:cNvSpPr>
              <a:spLocks noChangeShapeType="1"/>
            </p:cNvSpPr>
            <p:nvPr/>
          </p:nvSpPr>
          <p:spPr bwMode="auto">
            <a:xfrm flipV="1">
              <a:off x="5133703" y="2423936"/>
              <a:ext cx="6568" cy="64583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55" name="Text Box 3"/>
            <p:cNvSpPr txBox="1">
              <a:spLocks noChangeArrowheads="1"/>
            </p:cNvSpPr>
            <p:nvPr/>
          </p:nvSpPr>
          <p:spPr bwMode="auto">
            <a:xfrm>
              <a:off x="4750525" y="2430934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Line 6"/>
            <p:cNvSpPr>
              <a:spLocks noChangeShapeType="1"/>
            </p:cNvSpPr>
            <p:nvPr/>
          </p:nvSpPr>
          <p:spPr bwMode="auto">
            <a:xfrm flipH="1">
              <a:off x="2566887" y="1489166"/>
              <a:ext cx="372255" cy="190187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57" name="Text Box 3"/>
            <p:cNvSpPr txBox="1">
              <a:spLocks noChangeArrowheads="1"/>
            </p:cNvSpPr>
            <p:nvPr/>
          </p:nvSpPr>
          <p:spPr bwMode="auto">
            <a:xfrm>
              <a:off x="2373086" y="1189963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9: מערכת רב גופית: שלושה גופים ג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8487"/>
          </a:xfrm>
        </p:spPr>
        <p:txBody>
          <a:bodyPr/>
          <a:lstStyle/>
          <a:p>
            <a:pPr>
              <a:buNone/>
            </a:pPr>
            <a:r>
              <a:rPr lang="he-IL" dirty="0" smtClean="0"/>
              <a:t>ה.</a:t>
            </a:r>
            <a:endParaRPr lang="he-IL" dirty="0"/>
          </a:p>
        </p:txBody>
      </p:sp>
      <p:graphicFrame>
        <p:nvGraphicFramePr>
          <p:cNvPr id="215042" name="Object 2"/>
          <p:cNvGraphicFramePr>
            <a:graphicFrameLocks noChangeAspect="1"/>
          </p:cNvGraphicFramePr>
          <p:nvPr/>
        </p:nvGraphicFramePr>
        <p:xfrm>
          <a:off x="5680075" y="1873250"/>
          <a:ext cx="2587625" cy="1938338"/>
        </p:xfrm>
        <a:graphic>
          <a:graphicData uri="http://schemas.openxmlformats.org/presentationml/2006/ole">
            <p:oleObj spid="_x0000_s215042" name="משוואה" r:id="rId3" imgW="1549080" imgH="1143000" progId="Equation.3">
              <p:embed/>
            </p:oleObj>
          </a:graphicData>
        </a:graphic>
      </p:graphicFrame>
      <p:grpSp>
        <p:nvGrpSpPr>
          <p:cNvPr id="30" name="קבוצה 29"/>
          <p:cNvGrpSpPr/>
          <p:nvPr/>
        </p:nvGrpSpPr>
        <p:grpSpPr>
          <a:xfrm>
            <a:off x="483325" y="1189963"/>
            <a:ext cx="4766874" cy="3683908"/>
            <a:chOff x="483325" y="1189963"/>
            <a:chExt cx="4766874" cy="3683908"/>
          </a:xfrm>
        </p:grpSpPr>
        <p:grpSp>
          <p:nvGrpSpPr>
            <p:cNvPr id="4" name="קבוצה 3"/>
            <p:cNvGrpSpPr/>
            <p:nvPr/>
          </p:nvGrpSpPr>
          <p:grpSpPr>
            <a:xfrm>
              <a:off x="963529" y="1335089"/>
              <a:ext cx="3974231" cy="3538782"/>
              <a:chOff x="401826" y="1282837"/>
              <a:chExt cx="3974231" cy="3538782"/>
            </a:xfrm>
          </p:grpSpPr>
          <p:grpSp>
            <p:nvGrpSpPr>
              <p:cNvPr id="5" name="קבוצה 32"/>
              <p:cNvGrpSpPr/>
              <p:nvPr/>
            </p:nvGrpSpPr>
            <p:grpSpPr>
              <a:xfrm>
                <a:off x="401826" y="1282837"/>
                <a:ext cx="3974231" cy="3538782"/>
                <a:chOff x="441014" y="812574"/>
                <a:chExt cx="3974231" cy="3538782"/>
              </a:xfrm>
            </p:grpSpPr>
            <p:pic>
              <p:nvPicPr>
                <p:cNvPr id="8" name="Picture 6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duotone>
                    <a:schemeClr val="accent2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62575" y="826621"/>
                  <a:ext cx="3650733" cy="297467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979715" y="2364377"/>
                  <a:ext cx="13062" cy="561703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3848586" y="1474263"/>
                  <a:ext cx="0" cy="36641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441014" y="2396751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757509" y="1457009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35577" y="4008456"/>
                  <a:ext cx="796485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005842" y="3443238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5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2663304" y="1162594"/>
                  <a:ext cx="406467" cy="21236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6" name="Line 6"/>
                <p:cNvSpPr>
                  <a:spLocks noChangeShapeType="1"/>
                </p:cNvSpPr>
                <p:nvPr/>
              </p:nvSpPr>
              <p:spPr bwMode="auto">
                <a:xfrm flipH="1">
                  <a:off x="1737360" y="1589298"/>
                  <a:ext cx="485733" cy="21337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7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29437" y="1373492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1698171" y="1722220"/>
                  <a:ext cx="594399" cy="276397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non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57304" y="2919884"/>
                  <a:ext cx="957941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3862254" y="2406918"/>
                  <a:ext cx="2834" cy="606246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2603623" y="812574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Text Box 3"/>
                <p:cNvSpPr txBox="1">
                  <a:spLocks noChangeArrowheads="1"/>
                </p:cNvSpPr>
                <p:nvPr/>
              </p:nvSpPr>
              <p:spPr bwMode="auto">
                <a:xfrm rot="20153661">
                  <a:off x="1299935" y="1872026"/>
                  <a:ext cx="1158019" cy="3429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</a:t>
                  </a:r>
                  <a:r>
                    <a:rPr kumimoji="0" lang="en-US" b="0" i="0" u="none" strike="noStrike" cap="none" normalizeH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sin</a:t>
                  </a:r>
                  <a:r>
                    <a:rPr kumimoji="0" lang="en-US" b="0" i="0" u="none" strike="noStrike" cap="none" normalizeH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  <a:sym typeface="Symbol"/>
                    </a:rPr>
                    <a:t>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6" name="Text Box 3"/>
              <p:cNvSpPr txBox="1">
                <a:spLocks noChangeArrowheads="1"/>
              </p:cNvSpPr>
              <p:nvPr/>
            </p:nvSpPr>
            <p:spPr bwMode="auto">
              <a:xfrm>
                <a:off x="3631474" y="2377438"/>
                <a:ext cx="483326" cy="522515"/>
              </a:xfrm>
              <a:prstGeom prst="rect">
                <a:avLst/>
              </a:prstGeom>
              <a:solidFill>
                <a:srgbClr val="E4B3B2"/>
              </a:solid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609599" y="1439427"/>
                <a:ext cx="509451" cy="3429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he-IL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ג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H="1">
              <a:off x="899197" y="3383282"/>
              <a:ext cx="2140" cy="612552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5" name="Text Box 3"/>
            <p:cNvSpPr txBox="1">
              <a:spLocks noChangeArrowheads="1"/>
            </p:cNvSpPr>
            <p:nvPr/>
          </p:nvSpPr>
          <p:spPr bwMode="auto">
            <a:xfrm>
              <a:off x="483325" y="3401940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 flipV="1">
              <a:off x="5133703" y="2423936"/>
              <a:ext cx="6568" cy="645834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7" name="Text Box 3"/>
            <p:cNvSpPr txBox="1">
              <a:spLocks noChangeArrowheads="1"/>
            </p:cNvSpPr>
            <p:nvPr/>
          </p:nvSpPr>
          <p:spPr bwMode="auto">
            <a:xfrm>
              <a:off x="4750525" y="2430934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2566888" y="1449976"/>
              <a:ext cx="385317" cy="229377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2373086" y="1189963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v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10: מערכת שני גופים עם חיכוך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41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שני </a:t>
            </a:r>
            <a:r>
              <a:rPr lang="he-IL" dirty="0"/>
              <a:t>גופים מונחים זה על זה. מסת הגוף העליון היא </a:t>
            </a:r>
            <a:r>
              <a:rPr lang="en-US" dirty="0"/>
              <a:t>kg  </a:t>
            </a:r>
            <a:r>
              <a:rPr lang="he-IL" dirty="0"/>
              <a:t>4 ומסת הגוף התחתון היא </a:t>
            </a:r>
            <a:r>
              <a:rPr lang="en-US" dirty="0"/>
              <a:t>kg  </a:t>
            </a:r>
            <a:r>
              <a:rPr lang="he-IL" dirty="0"/>
              <a:t>6. מקדם החיכוך הסטטי בן הגופים הוא </a:t>
            </a:r>
            <a:r>
              <a:rPr lang="he-IL" dirty="0" smtClean="0"/>
              <a:t>0.5. </a:t>
            </a:r>
            <a:r>
              <a:rPr lang="he-IL" dirty="0"/>
              <a:t>המשטח עליו עומדים הגופים הוא חלק.</a:t>
            </a:r>
            <a:r>
              <a:rPr lang="en-US" dirty="0"/>
              <a:t> 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מהו </a:t>
            </a:r>
            <a:r>
              <a:rPr lang="he-IL" dirty="0"/>
              <a:t>הכוח האופקי המכסימלי שיפעל על הגוף התחתון ויגרום לשני הגופים לנוע יחד?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מהו </a:t>
            </a:r>
            <a:r>
              <a:rPr lang="he-IL" dirty="0"/>
              <a:t>הכוח האופקי המכסימלי שיפעל על הגוף העליון ויגרום לשני הגופים לנוע יחד?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מהי </a:t>
            </a:r>
            <a:r>
              <a:rPr lang="he-IL" dirty="0"/>
              <a:t>תאוצת הגופים בכל אחד משני המקרים?</a:t>
            </a:r>
            <a:endParaRPr lang="en-US" dirty="0"/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130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0000" y="2409825"/>
            <a:ext cx="6738660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4060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10: מערכת שני גופים עם חיכוך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44133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</a:t>
            </a:r>
            <a:endParaRPr lang="he-IL" dirty="0"/>
          </a:p>
        </p:txBody>
      </p:sp>
      <p:graphicFrame>
        <p:nvGraphicFramePr>
          <p:cNvPr id="6" name="אובייקט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64159656"/>
              </p:ext>
            </p:extLst>
          </p:nvPr>
        </p:nvGraphicFramePr>
        <p:xfrm>
          <a:off x="1519707" y="2630868"/>
          <a:ext cx="1652587" cy="1878013"/>
        </p:xfrm>
        <a:graphic>
          <a:graphicData uri="http://schemas.openxmlformats.org/presentationml/2006/ole">
            <p:oleObj spid="_x0000_s147498" name="משוואה" r:id="rId3" imgW="1041120" imgH="1168200" progId="Equation.3">
              <p:embed/>
            </p:oleObj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03832214"/>
              </p:ext>
            </p:extLst>
          </p:nvPr>
        </p:nvGraphicFramePr>
        <p:xfrm>
          <a:off x="1506515" y="4304093"/>
          <a:ext cx="1814999" cy="2206625"/>
        </p:xfrm>
        <a:graphic>
          <a:graphicData uri="http://schemas.openxmlformats.org/presentationml/2006/ole">
            <p:oleObj spid="_x0000_s147499" name="משוואה" r:id="rId4" imgW="1193760" imgH="1371600" progId="Equation.3">
              <p:embed/>
            </p:oleObj>
          </a:graphicData>
        </a:graphic>
      </p:graphicFrame>
      <p:graphicFrame>
        <p:nvGraphicFramePr>
          <p:cNvPr id="14" name="אובייקט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5444080"/>
              </p:ext>
            </p:extLst>
          </p:nvPr>
        </p:nvGraphicFramePr>
        <p:xfrm>
          <a:off x="5183484" y="3664555"/>
          <a:ext cx="3087687" cy="2657475"/>
        </p:xfrm>
        <a:graphic>
          <a:graphicData uri="http://schemas.openxmlformats.org/presentationml/2006/ole">
            <p:oleObj spid="_x0000_s147500" name="משוואה" r:id="rId5" imgW="2031840" imgH="1650960" progId="Equation.3">
              <p:embed/>
            </p:oleObj>
          </a:graphicData>
        </a:graphic>
      </p:graphicFrame>
      <p:grpSp>
        <p:nvGrpSpPr>
          <p:cNvPr id="29" name="קבוצה 28"/>
          <p:cNvGrpSpPr/>
          <p:nvPr/>
        </p:nvGrpSpPr>
        <p:grpSpPr>
          <a:xfrm>
            <a:off x="1415876" y="720261"/>
            <a:ext cx="1905638" cy="1844221"/>
            <a:chOff x="1415876" y="720261"/>
            <a:chExt cx="1905638" cy="1844221"/>
          </a:xfrm>
        </p:grpSpPr>
        <p:grpSp>
          <p:nvGrpSpPr>
            <p:cNvPr id="23" name="קבוצה 22"/>
            <p:cNvGrpSpPr/>
            <p:nvPr/>
          </p:nvGrpSpPr>
          <p:grpSpPr>
            <a:xfrm>
              <a:off x="1415876" y="720261"/>
              <a:ext cx="1905638" cy="1844221"/>
              <a:chOff x="1415876" y="720261"/>
              <a:chExt cx="1905638" cy="1844221"/>
            </a:xfrm>
          </p:grpSpPr>
          <p:grpSp>
            <p:nvGrpSpPr>
              <p:cNvPr id="15" name="קבוצה 14"/>
              <p:cNvGrpSpPr/>
              <p:nvPr/>
            </p:nvGrpSpPr>
            <p:grpSpPr>
              <a:xfrm>
                <a:off x="1415876" y="720261"/>
                <a:ext cx="1905638" cy="1844221"/>
                <a:chOff x="1415876" y="720261"/>
                <a:chExt cx="1905638" cy="1844221"/>
              </a:xfrm>
            </p:grpSpPr>
            <p:sp>
              <p:nvSpPr>
                <p:cNvPr id="4" name="מלבן 3"/>
                <p:cNvSpPr/>
                <p:nvPr/>
              </p:nvSpPr>
              <p:spPr>
                <a:xfrm>
                  <a:off x="1584101" y="1407587"/>
                  <a:ext cx="862885" cy="538386"/>
                </a:xfrm>
                <a:prstGeom prst="rect">
                  <a:avLst/>
                </a:prstGeom>
                <a:solidFill>
                  <a:schemeClr val="accent6">
                    <a:lumMod val="50000"/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15876" y="2221582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031311" y="1748531"/>
                  <a:ext cx="0" cy="5602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349631" y="1773179"/>
                  <a:ext cx="5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oval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2163495" y="1354115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(max)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>
                  <a:off x="2041976" y="1066139"/>
                  <a:ext cx="5607" cy="424522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68575" y="720261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N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1452822" y="141992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m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H="1">
              <a:off x="2244672" y="1254034"/>
              <a:ext cx="498528" cy="1166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2233749" y="854684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קבוצה 29"/>
          <p:cNvGrpSpPr/>
          <p:nvPr/>
        </p:nvGrpSpPr>
        <p:grpSpPr>
          <a:xfrm>
            <a:off x="3692129" y="742927"/>
            <a:ext cx="4512100" cy="2693293"/>
            <a:chOff x="3692129" y="742927"/>
            <a:chExt cx="4512100" cy="2693293"/>
          </a:xfrm>
        </p:grpSpPr>
        <p:pic>
          <p:nvPicPr>
            <p:cNvPr id="130050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50000"/>
            <a:stretch/>
          </p:blipFill>
          <p:spPr bwMode="auto">
            <a:xfrm>
              <a:off x="4350184" y="742927"/>
              <a:ext cx="3369330" cy="1908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2" name="קבוצה 21"/>
            <p:cNvGrpSpPr/>
            <p:nvPr/>
          </p:nvGrpSpPr>
          <p:grpSpPr>
            <a:xfrm>
              <a:off x="3692129" y="2544274"/>
              <a:ext cx="4512100" cy="891946"/>
              <a:chOff x="3692129" y="2544274"/>
              <a:chExt cx="4512100" cy="891946"/>
            </a:xfrm>
          </p:grpSpPr>
          <p:sp>
            <p:nvSpPr>
              <p:cNvPr id="16" name="מלבן 15"/>
              <p:cNvSpPr/>
              <p:nvPr/>
            </p:nvSpPr>
            <p:spPr>
              <a:xfrm>
                <a:off x="4743754" y="2829246"/>
                <a:ext cx="2268828" cy="606974"/>
              </a:xfrm>
              <a:prstGeom prst="rect">
                <a:avLst/>
              </a:prstGeom>
              <a:solidFill>
                <a:schemeClr val="accent5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5299158" y="294754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M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Line 6"/>
              <p:cNvSpPr>
                <a:spLocks noChangeShapeType="1"/>
              </p:cNvSpPr>
              <p:nvPr/>
            </p:nvSpPr>
            <p:spPr bwMode="auto">
              <a:xfrm flipV="1">
                <a:off x="4350184" y="2953879"/>
                <a:ext cx="5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3692129" y="2544274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(max)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 flipV="1">
                <a:off x="6835805" y="3139066"/>
                <a:ext cx="930155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oval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7046210" y="273633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7" name="Line 6"/>
            <p:cNvSpPr>
              <a:spLocks noChangeShapeType="1"/>
            </p:cNvSpPr>
            <p:nvPr/>
          </p:nvSpPr>
          <p:spPr bwMode="auto">
            <a:xfrm flipH="1">
              <a:off x="6355118" y="2764971"/>
              <a:ext cx="498528" cy="1166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8" name="Text Box 3"/>
            <p:cNvSpPr txBox="1">
              <a:spLocks noChangeArrowheads="1"/>
            </p:cNvSpPr>
            <p:nvPr/>
          </p:nvSpPr>
          <p:spPr bwMode="auto">
            <a:xfrm>
              <a:off x="6331129" y="2457062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176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10: מערכת שני גופים עם 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72037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52910"/>
          <a:stretch/>
        </p:blipFill>
        <p:spPr bwMode="auto">
          <a:xfrm>
            <a:off x="4888963" y="695883"/>
            <a:ext cx="3173211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5" name="קבוצה 24"/>
          <p:cNvGrpSpPr/>
          <p:nvPr/>
        </p:nvGrpSpPr>
        <p:grpSpPr>
          <a:xfrm>
            <a:off x="4888963" y="2646602"/>
            <a:ext cx="3752220" cy="913005"/>
            <a:chOff x="4743753" y="2523215"/>
            <a:chExt cx="3752220" cy="913005"/>
          </a:xfrm>
        </p:grpSpPr>
        <p:grpSp>
          <p:nvGrpSpPr>
            <p:cNvPr id="5" name="קבוצה 4"/>
            <p:cNvGrpSpPr/>
            <p:nvPr/>
          </p:nvGrpSpPr>
          <p:grpSpPr>
            <a:xfrm>
              <a:off x="4743753" y="2523215"/>
              <a:ext cx="3752220" cy="913005"/>
              <a:chOff x="4743753" y="2523215"/>
              <a:chExt cx="3752220" cy="913005"/>
            </a:xfrm>
          </p:grpSpPr>
          <p:sp>
            <p:nvSpPr>
              <p:cNvPr id="6" name="מלבן 5"/>
              <p:cNvSpPr/>
              <p:nvPr/>
            </p:nvSpPr>
            <p:spPr>
              <a:xfrm>
                <a:off x="4743753" y="2829246"/>
                <a:ext cx="2614093" cy="606974"/>
              </a:xfrm>
              <a:prstGeom prst="rect">
                <a:avLst/>
              </a:prstGeom>
              <a:solidFill>
                <a:schemeClr val="accent5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5471789" y="2979065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M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7337954" y="2523215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r>
                  <a:rPr kumimoji="0" lang="en-US" b="0" i="0" u="none" strike="noStrike" cap="none" normalizeH="0" baseline="-25000" dirty="0" err="1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s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(max)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2" name="Line 6"/>
            <p:cNvSpPr>
              <a:spLocks noChangeShapeType="1"/>
            </p:cNvSpPr>
            <p:nvPr/>
          </p:nvSpPr>
          <p:spPr bwMode="auto">
            <a:xfrm flipV="1">
              <a:off x="7126513" y="2947546"/>
              <a:ext cx="1044088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oval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557308" y="732386"/>
            <a:ext cx="2912100" cy="1819217"/>
            <a:chOff x="557308" y="732386"/>
            <a:chExt cx="2912100" cy="1819217"/>
          </a:xfrm>
        </p:grpSpPr>
        <p:grpSp>
          <p:nvGrpSpPr>
            <p:cNvPr id="12" name="קבוצה 11"/>
            <p:cNvGrpSpPr/>
            <p:nvPr/>
          </p:nvGrpSpPr>
          <p:grpSpPr>
            <a:xfrm>
              <a:off x="557308" y="732386"/>
              <a:ext cx="2333091" cy="1819217"/>
              <a:chOff x="557308" y="732386"/>
              <a:chExt cx="2333091" cy="1819217"/>
            </a:xfrm>
          </p:grpSpPr>
          <p:grpSp>
            <p:nvGrpSpPr>
              <p:cNvPr id="13" name="קבוצה 12"/>
              <p:cNvGrpSpPr/>
              <p:nvPr/>
            </p:nvGrpSpPr>
            <p:grpSpPr>
              <a:xfrm>
                <a:off x="557308" y="732386"/>
                <a:ext cx="2333091" cy="1819217"/>
                <a:chOff x="557308" y="732386"/>
                <a:chExt cx="2333091" cy="1819217"/>
              </a:xfrm>
            </p:grpSpPr>
            <p:sp>
              <p:nvSpPr>
                <p:cNvPr id="15" name="מלבן 14"/>
                <p:cNvSpPr/>
                <p:nvPr/>
              </p:nvSpPr>
              <p:spPr>
                <a:xfrm>
                  <a:off x="1584101" y="1407587"/>
                  <a:ext cx="862885" cy="538386"/>
                </a:xfrm>
                <a:prstGeom prst="rect">
                  <a:avLst/>
                </a:prstGeom>
                <a:solidFill>
                  <a:schemeClr val="accent6">
                    <a:lumMod val="50000"/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15876" y="2208703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031311" y="1761410"/>
                  <a:ext cx="0" cy="560224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331283" y="1676780"/>
                  <a:ext cx="5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oval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57308" y="1354116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(max)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>
                  <a:off x="2041976" y="1075286"/>
                  <a:ext cx="5607" cy="424522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468575" y="732386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N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4" name="Text Box 3"/>
              <p:cNvSpPr txBox="1">
                <a:spLocks noChangeArrowheads="1"/>
              </p:cNvSpPr>
              <p:nvPr/>
            </p:nvSpPr>
            <p:spPr bwMode="auto">
              <a:xfrm>
                <a:off x="1452822" y="1419926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>
                    <a:solidFill>
                      <a:schemeClr val="accent6">
                        <a:lumMod val="50000"/>
                      </a:schemeClr>
                    </a:solidFill>
                    <a:latin typeface="Times New Roman" pitchFamily="18" charset="0"/>
                    <a:cs typeface="Arial" pitchFamily="34" charset="0"/>
                  </a:rPr>
                  <a:t>m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3" name="Text Box 3"/>
            <p:cNvSpPr txBox="1">
              <a:spLocks noChangeArrowheads="1"/>
            </p:cNvSpPr>
            <p:nvPr/>
          </p:nvSpPr>
          <p:spPr bwMode="auto">
            <a:xfrm>
              <a:off x="2311389" y="1333880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V="1">
              <a:off x="1136318" y="1790675"/>
              <a:ext cx="559116" cy="0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 type="oval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  <p:graphicFrame>
        <p:nvGraphicFramePr>
          <p:cNvPr id="26" name="אובייקט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6131386"/>
              </p:ext>
            </p:extLst>
          </p:nvPr>
        </p:nvGraphicFramePr>
        <p:xfrm>
          <a:off x="1433499" y="2512966"/>
          <a:ext cx="1233898" cy="1402211"/>
        </p:xfrm>
        <a:graphic>
          <a:graphicData uri="http://schemas.openxmlformats.org/presentationml/2006/ole">
            <p:oleObj spid="_x0000_s148509" name="משוואה" r:id="rId4" imgW="1041120" imgH="1168200" progId="Equation.3">
              <p:embed/>
            </p:oleObj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9697255"/>
              </p:ext>
            </p:extLst>
          </p:nvPr>
        </p:nvGraphicFramePr>
        <p:xfrm>
          <a:off x="5288912" y="3559607"/>
          <a:ext cx="2373312" cy="2859088"/>
        </p:xfrm>
        <a:graphic>
          <a:graphicData uri="http://schemas.openxmlformats.org/presentationml/2006/ole">
            <p:oleObj spid="_x0000_s148510" name="משוואה" r:id="rId5" imgW="1562040" imgH="1777680" progId="Equation.3">
              <p:embed/>
            </p:oleObj>
          </a:graphicData>
        </a:graphic>
      </p:graphicFrame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45901807"/>
              </p:ext>
            </p:extLst>
          </p:nvPr>
        </p:nvGraphicFramePr>
        <p:xfrm>
          <a:off x="1144588" y="3746500"/>
          <a:ext cx="2933700" cy="2636838"/>
        </p:xfrm>
        <a:graphic>
          <a:graphicData uri="http://schemas.openxmlformats.org/presentationml/2006/ole">
            <p:oleObj spid="_x0000_s148511" name="משוואה" r:id="rId6" imgW="2361960" imgH="2006280" progId="Equation.3">
              <p:embed/>
            </p:oleObj>
          </a:graphicData>
        </a:graphic>
      </p:graphicFrame>
      <p:sp>
        <p:nvSpPr>
          <p:cNvPr id="30" name="Line 6"/>
          <p:cNvSpPr>
            <a:spLocks noChangeShapeType="1"/>
          </p:cNvSpPr>
          <p:nvPr/>
        </p:nvSpPr>
        <p:spPr bwMode="auto">
          <a:xfrm flipH="1">
            <a:off x="5732455" y="2886891"/>
            <a:ext cx="498528" cy="11661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5721532" y="2487541"/>
            <a:ext cx="49967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</a:t>
            </a:r>
            <a:endParaRPr kumimoji="0" lang="he-IL" b="0" i="0" u="none" strike="noStrike" cap="none" normalizeH="0" baseline="-2500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H="1">
            <a:off x="2283860" y="1201781"/>
            <a:ext cx="498528" cy="11661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2272937" y="802431"/>
            <a:ext cx="49967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Arial" pitchFamily="34" charset="0"/>
                <a:cs typeface="Arial" pitchFamily="34" charset="0"/>
              </a:rPr>
              <a:t>a</a:t>
            </a:r>
            <a:endParaRPr kumimoji="0" lang="he-IL" b="0" i="0" u="none" strike="noStrike" cap="none" normalizeH="0" baseline="-2500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178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11: מערכת שני גופים ללא חיכוך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203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שני </a:t>
            </a:r>
            <a:r>
              <a:rPr lang="he-IL" dirty="0"/>
              <a:t>גופים מונחים זה על זה. מסת הגוף העליון היא </a:t>
            </a:r>
            <a:r>
              <a:rPr lang="en-US" dirty="0"/>
              <a:t>kg  </a:t>
            </a:r>
            <a:r>
              <a:rPr lang="he-IL" dirty="0"/>
              <a:t>4 ומסת הגוף התחתון היא </a:t>
            </a:r>
            <a:r>
              <a:rPr lang="en-US" dirty="0"/>
              <a:t>kg  </a:t>
            </a:r>
            <a:r>
              <a:rPr lang="he-IL" dirty="0"/>
              <a:t>6. בין הגופים אין חיכוך. מקדם החיכוך הסטטי בין הגוף התחתון והמשטח  הוא 0.5 . מקדם החיכוך הקינטי ביניהם הוא 0.3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מהו </a:t>
            </a:r>
            <a:r>
              <a:rPr lang="he-IL" dirty="0"/>
              <a:t>הכוח האופקי המינימאלי שיפעל על הגוף </a:t>
            </a:r>
            <a:r>
              <a:rPr lang="he-IL" dirty="0" smtClean="0"/>
              <a:t>התחתון ויגרום </a:t>
            </a:r>
            <a:r>
              <a:rPr lang="he-IL" dirty="0"/>
              <a:t>לתנועה?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 </a:t>
            </a:r>
            <a:r>
              <a:rPr lang="he-IL" dirty="0"/>
              <a:t>תהיה מהירות הגוף העליון במקרה זה?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מה </a:t>
            </a:r>
            <a:r>
              <a:rPr lang="he-IL" dirty="0"/>
              <a:t>תהיה תאוצת הגוף התחתון, אם הכוח הפועל עליו </a:t>
            </a:r>
            <a:r>
              <a:rPr lang="he-IL" dirty="0" smtClean="0"/>
              <a:t>גדול </a:t>
            </a:r>
            <a:r>
              <a:rPr lang="he-IL" dirty="0"/>
              <a:t>פי שניים מן הכוח </a:t>
            </a:r>
            <a:r>
              <a:rPr lang="he-IL" dirty="0" smtClean="0"/>
              <a:t>שמצאתם </a:t>
            </a:r>
            <a:r>
              <a:rPr lang="he-IL" dirty="0"/>
              <a:t>בסעיף </a:t>
            </a:r>
            <a:r>
              <a:rPr lang="he-IL" dirty="0" smtClean="0"/>
              <a:t>א', לפני ואחרי שהגוף </a:t>
            </a:r>
            <a:r>
              <a:rPr lang="he-IL" dirty="0"/>
              <a:t>העליון יישמט?</a:t>
            </a:r>
            <a:endParaRPr lang="en-US" dirty="0"/>
          </a:p>
          <a:p>
            <a:endParaRPr lang="he-IL" dirty="0"/>
          </a:p>
        </p:txBody>
      </p:sp>
      <p:pic>
        <p:nvPicPr>
          <p:cNvPr id="129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73300" y="2249488"/>
            <a:ext cx="4158804" cy="194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8281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פתרון תרגיל </a:t>
            </a:r>
            <a:r>
              <a:rPr lang="he-IL" dirty="0"/>
              <a:t>11: מערכת שני גופים ללא 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he-IL" dirty="0" smtClean="0"/>
              <a:t>ב. הבול העליון לא ינוע.</a:t>
            </a:r>
            <a:endParaRPr lang="en-US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98479530"/>
              </p:ext>
            </p:extLst>
          </p:nvPr>
        </p:nvGraphicFramePr>
        <p:xfrm>
          <a:off x="891369" y="3154659"/>
          <a:ext cx="1673225" cy="1878012"/>
        </p:xfrm>
        <a:graphic>
          <a:graphicData uri="http://schemas.openxmlformats.org/presentationml/2006/ole">
            <p:oleObj spid="_x0000_s149534" name="משוואה" r:id="rId3" imgW="1054080" imgH="1168200" progId="Equation.3">
              <p:embed/>
            </p:oleObj>
          </a:graphicData>
        </a:graphic>
      </p:graphicFrame>
      <p:grpSp>
        <p:nvGrpSpPr>
          <p:cNvPr id="6" name="קבוצה 5"/>
          <p:cNvGrpSpPr/>
          <p:nvPr/>
        </p:nvGrpSpPr>
        <p:grpSpPr>
          <a:xfrm>
            <a:off x="854423" y="1063161"/>
            <a:ext cx="1210718" cy="1844221"/>
            <a:chOff x="1415876" y="720261"/>
            <a:chExt cx="1210718" cy="1844221"/>
          </a:xfrm>
        </p:grpSpPr>
        <p:grpSp>
          <p:nvGrpSpPr>
            <p:cNvPr id="7" name="קבוצה 6"/>
            <p:cNvGrpSpPr/>
            <p:nvPr/>
          </p:nvGrpSpPr>
          <p:grpSpPr>
            <a:xfrm>
              <a:off x="1415876" y="720261"/>
              <a:ext cx="1210718" cy="1844221"/>
              <a:chOff x="1415876" y="720261"/>
              <a:chExt cx="1210718" cy="1844221"/>
            </a:xfrm>
          </p:grpSpPr>
          <p:sp>
            <p:nvSpPr>
              <p:cNvPr id="9" name="מלבן 8"/>
              <p:cNvSpPr/>
              <p:nvPr/>
            </p:nvSpPr>
            <p:spPr>
              <a:xfrm>
                <a:off x="1584101" y="1407587"/>
                <a:ext cx="862885" cy="538386"/>
              </a:xfrm>
              <a:prstGeom prst="rect">
                <a:avLst/>
              </a:prstGeom>
              <a:solidFill>
                <a:schemeClr val="accent6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1415876" y="2221582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V="1">
                <a:off x="2031311" y="1748531"/>
                <a:ext cx="0" cy="56022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>
                <a:off x="2041976" y="1066139"/>
                <a:ext cx="5607" cy="42452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1468575" y="720261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'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452822" y="1419926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Arial" pitchFamily="34" charset="0"/>
                </a:rPr>
                <a:t>m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05630261"/>
              </p:ext>
            </p:extLst>
          </p:nvPr>
        </p:nvGraphicFramePr>
        <p:xfrm>
          <a:off x="3287713" y="4129088"/>
          <a:ext cx="2393950" cy="2290762"/>
        </p:xfrm>
        <a:graphic>
          <a:graphicData uri="http://schemas.openxmlformats.org/presentationml/2006/ole">
            <p:oleObj spid="_x0000_s149535" name="משוואה" r:id="rId4" imgW="1574640" imgH="1422360" progId="Equation.3">
              <p:embed/>
            </p:oleObj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16037479"/>
              </p:ext>
            </p:extLst>
          </p:nvPr>
        </p:nvGraphicFramePr>
        <p:xfrm>
          <a:off x="6445285" y="4480348"/>
          <a:ext cx="2417763" cy="1878012"/>
        </p:xfrm>
        <a:graphic>
          <a:graphicData uri="http://schemas.openxmlformats.org/presentationml/2006/ole">
            <p:oleObj spid="_x0000_s149536" name="משוואה" r:id="rId5" imgW="1523880" imgH="1168200" progId="Equation.3">
              <p:embed/>
            </p:oleObj>
          </a:graphicData>
        </a:graphic>
      </p:graphicFrame>
      <p:grpSp>
        <p:nvGrpSpPr>
          <p:cNvPr id="36" name="קבוצה 35"/>
          <p:cNvGrpSpPr/>
          <p:nvPr/>
        </p:nvGrpSpPr>
        <p:grpSpPr>
          <a:xfrm>
            <a:off x="3656844" y="615474"/>
            <a:ext cx="4547385" cy="4036324"/>
            <a:chOff x="3656844" y="615474"/>
            <a:chExt cx="4547385" cy="4036324"/>
          </a:xfrm>
        </p:grpSpPr>
        <p:pic>
          <p:nvPicPr>
            <p:cNvPr id="4" name="Picture 2"/>
            <p:cNvPicPr>
              <a:picLocks noChangeAspect="1" noChangeArrowheads="1"/>
            </p:cNvPicPr>
            <p:nvPr/>
          </p:nvPicPr>
          <p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4044" y="615474"/>
              <a:ext cx="4158804" cy="1942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1" name="קבוצה 30"/>
            <p:cNvGrpSpPr/>
            <p:nvPr/>
          </p:nvGrpSpPr>
          <p:grpSpPr>
            <a:xfrm>
              <a:off x="3656844" y="2468560"/>
              <a:ext cx="4547385" cy="2183238"/>
              <a:chOff x="3656844" y="2468560"/>
              <a:chExt cx="4547385" cy="2183238"/>
            </a:xfrm>
          </p:grpSpPr>
          <p:grpSp>
            <p:nvGrpSpPr>
              <p:cNvPr id="17" name="קבוצה 16"/>
              <p:cNvGrpSpPr/>
              <p:nvPr/>
            </p:nvGrpSpPr>
            <p:grpSpPr>
              <a:xfrm>
                <a:off x="3656844" y="2976073"/>
                <a:ext cx="4547385" cy="699881"/>
                <a:chOff x="3656844" y="2736339"/>
                <a:chExt cx="4547385" cy="699881"/>
              </a:xfrm>
            </p:grpSpPr>
            <p:sp>
              <p:nvSpPr>
                <p:cNvPr id="18" name="מלבן 17"/>
                <p:cNvSpPr/>
                <p:nvPr/>
              </p:nvSpPr>
              <p:spPr>
                <a:xfrm>
                  <a:off x="4743754" y="2829246"/>
                  <a:ext cx="2268828" cy="606974"/>
                </a:xfrm>
                <a:prstGeom prst="rect">
                  <a:avLst/>
                </a:prstGeom>
                <a:solidFill>
                  <a:schemeClr val="accent6">
                    <a:lumMod val="50000"/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299158" y="2947546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Times New Roman" pitchFamily="18" charset="0"/>
                      <a:cs typeface="Arial" pitchFamily="34" charset="0"/>
                    </a:rPr>
                    <a:t>M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4330653" y="3295063"/>
                  <a:ext cx="5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656844" y="2914925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err="1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s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(max)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6835805" y="3139066"/>
                  <a:ext cx="930155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oval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046210" y="2736339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>
                <a:off x="6468391" y="2804216"/>
                <a:ext cx="0" cy="77496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5903446" y="3534797"/>
                <a:ext cx="0" cy="7617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5324436" y="430889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Line 6"/>
              <p:cNvSpPr>
                <a:spLocks noChangeShapeType="1"/>
              </p:cNvSpPr>
              <p:nvPr/>
            </p:nvSpPr>
            <p:spPr bwMode="auto">
              <a:xfrm flipV="1">
                <a:off x="5103056" y="2651654"/>
                <a:ext cx="0" cy="44045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4330653" y="255590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'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5903446" y="246856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" name="Line 6"/>
            <p:cNvSpPr>
              <a:spLocks noChangeShapeType="1"/>
            </p:cNvSpPr>
            <p:nvPr/>
          </p:nvSpPr>
          <p:spPr bwMode="auto">
            <a:xfrm flipH="1">
              <a:off x="5510386" y="2913016"/>
              <a:ext cx="498528" cy="1166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5" name="Text Box 3"/>
            <p:cNvSpPr txBox="1">
              <a:spLocks noChangeArrowheads="1"/>
            </p:cNvSpPr>
            <p:nvPr/>
          </p:nvSpPr>
          <p:spPr bwMode="auto">
            <a:xfrm>
              <a:off x="5499463" y="2513666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2977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ניסוי מצולם: החוק </a:t>
            </a:r>
            <a:r>
              <a:rPr lang="he-IL" dirty="0"/>
              <a:t>השני של </a:t>
            </a:r>
            <a:r>
              <a:rPr lang="he-IL" dirty="0" smtClean="0"/>
              <a:t>ניוטון- הקדמה</a:t>
            </a:r>
            <a:r>
              <a:rPr lang="en-US" dirty="0"/>
              <a:t/>
            </a:r>
            <a:br>
              <a:rPr lang="en-US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8792" y="709067"/>
            <a:ext cx="8517290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במטרה להדגים את החוק השני של ניוטון, המקשר בין שקול הכוחות הפועלים על מערכת לבין התאוצה והמסה של המערכת, נבצע ניסוי בעזרת מערכת הכוללת: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מסילה עם גלגלת בקצה שלה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עגלה שמסתה 500 גרם, שעליה 4 משקולות, שמסת כל אחת מהן 50 גרם.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משקולת נוספת, שמסתה 50 גרם, מחוברת לעגלה בעזרת חוט העובר מעל לגלגלת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רשם זמן</a:t>
            </a:r>
            <a:endParaRPr lang="en-US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/>
              <a:t> </a:t>
            </a: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לניסוי שני חלקים, כפי שיתואר בסרטון הבא.</a:t>
            </a:r>
          </a:p>
        </p:txBody>
      </p:sp>
      <p:grpSp>
        <p:nvGrpSpPr>
          <p:cNvPr id="4" name="קבוצה 10"/>
          <p:cNvGrpSpPr/>
          <p:nvPr/>
        </p:nvGrpSpPr>
        <p:grpSpPr>
          <a:xfrm>
            <a:off x="918613" y="2941893"/>
            <a:ext cx="3781425" cy="2085975"/>
            <a:chOff x="2311400" y="4356100"/>
            <a:chExt cx="3781425" cy="2085975"/>
          </a:xfrm>
        </p:grpSpPr>
        <p:pic>
          <p:nvPicPr>
            <p:cNvPr id="128002" name="Picture 2" descr="MVC-031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b="26756"/>
            <a:stretch>
              <a:fillRect/>
            </a:stretch>
          </p:blipFill>
          <p:spPr bwMode="auto">
            <a:xfrm>
              <a:off x="2311400" y="4356100"/>
              <a:ext cx="3781425" cy="208597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3"/>
            <p:cNvGrpSpPr>
              <a:grpSpLocks/>
            </p:cNvGrpSpPr>
            <p:nvPr/>
          </p:nvGrpSpPr>
          <p:grpSpPr bwMode="auto">
            <a:xfrm>
              <a:off x="2673350" y="4989512"/>
              <a:ext cx="2647950" cy="1311275"/>
              <a:chOff x="3210" y="13715"/>
              <a:chExt cx="4170" cy="2065"/>
            </a:xfrm>
          </p:grpSpPr>
          <p:sp>
            <p:nvSpPr>
              <p:cNvPr id="5" name="AutoShape 4"/>
              <p:cNvSpPr>
                <a:spLocks noChangeArrowheads="1"/>
              </p:cNvSpPr>
              <p:nvPr/>
            </p:nvSpPr>
            <p:spPr bwMode="auto">
              <a:xfrm>
                <a:off x="3210" y="1554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28005" name="AutoShape 5"/>
              <p:cNvCxnSpPr>
                <a:cxnSpLocks noChangeShapeType="1"/>
                <a:endCxn id="8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6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8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9" name="AutoShape 9"/>
              <p:cNvSpPr>
                <a:spLocks noChangeArrowheads="1"/>
              </p:cNvSpPr>
              <p:nvPr/>
            </p:nvSpPr>
            <p:spPr bwMode="auto">
              <a:xfrm>
                <a:off x="7110" y="1371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28010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3332" y="14420"/>
                <a:ext cx="0" cy="11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xmlns="" val="15271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11: מערכת שני גופים ללא 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ג. 1) לפני שהעליון נשמט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56451" y="554165"/>
            <a:ext cx="4158804" cy="1942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9502945"/>
              </p:ext>
            </p:extLst>
          </p:nvPr>
        </p:nvGraphicFramePr>
        <p:xfrm>
          <a:off x="891369" y="3154659"/>
          <a:ext cx="1673225" cy="1878012"/>
        </p:xfrm>
        <a:graphic>
          <a:graphicData uri="http://schemas.openxmlformats.org/presentationml/2006/ole">
            <p:oleObj spid="_x0000_s150551" name="משוואה" r:id="rId4" imgW="1054080" imgH="1168200" progId="Equation.3">
              <p:embed/>
            </p:oleObj>
          </a:graphicData>
        </a:graphic>
      </p:graphicFrame>
      <p:grpSp>
        <p:nvGrpSpPr>
          <p:cNvPr id="6" name="קבוצה 5"/>
          <p:cNvGrpSpPr/>
          <p:nvPr/>
        </p:nvGrpSpPr>
        <p:grpSpPr>
          <a:xfrm>
            <a:off x="854423" y="1063161"/>
            <a:ext cx="1210718" cy="1844221"/>
            <a:chOff x="1415876" y="720261"/>
            <a:chExt cx="1210718" cy="1844221"/>
          </a:xfrm>
        </p:grpSpPr>
        <p:grpSp>
          <p:nvGrpSpPr>
            <p:cNvPr id="7" name="קבוצה 6"/>
            <p:cNvGrpSpPr/>
            <p:nvPr/>
          </p:nvGrpSpPr>
          <p:grpSpPr>
            <a:xfrm>
              <a:off x="1415876" y="720261"/>
              <a:ext cx="1210718" cy="1844221"/>
              <a:chOff x="1415876" y="720261"/>
              <a:chExt cx="1210718" cy="1844221"/>
            </a:xfrm>
          </p:grpSpPr>
          <p:sp>
            <p:nvSpPr>
              <p:cNvPr id="9" name="מלבן 8"/>
              <p:cNvSpPr/>
              <p:nvPr/>
            </p:nvSpPr>
            <p:spPr>
              <a:xfrm>
                <a:off x="1584101" y="1407587"/>
                <a:ext cx="862885" cy="538386"/>
              </a:xfrm>
              <a:prstGeom prst="rect">
                <a:avLst/>
              </a:prstGeom>
              <a:solidFill>
                <a:schemeClr val="accent6">
                  <a:lumMod val="5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sp>
            <p:nvSpPr>
              <p:cNvPr id="10" name="Text Box 3"/>
              <p:cNvSpPr txBox="1">
                <a:spLocks noChangeArrowheads="1"/>
              </p:cNvSpPr>
              <p:nvPr/>
            </p:nvSpPr>
            <p:spPr bwMode="auto">
              <a:xfrm>
                <a:off x="1415876" y="2221582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V="1">
                <a:off x="2031311" y="1748531"/>
                <a:ext cx="0" cy="560224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>
                <a:off x="2041976" y="1066139"/>
                <a:ext cx="5607" cy="42452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Text Box 3"/>
              <p:cNvSpPr txBox="1">
                <a:spLocks noChangeArrowheads="1"/>
              </p:cNvSpPr>
              <p:nvPr/>
            </p:nvSpPr>
            <p:spPr bwMode="auto">
              <a:xfrm>
                <a:off x="1468575" y="720261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'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" name="Text Box 3"/>
            <p:cNvSpPr txBox="1">
              <a:spLocks noChangeArrowheads="1"/>
            </p:cNvSpPr>
            <p:nvPr/>
          </p:nvSpPr>
          <p:spPr bwMode="auto">
            <a:xfrm>
              <a:off x="1452822" y="1419926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solidFill>
                    <a:schemeClr val="accent6">
                      <a:lumMod val="50000"/>
                    </a:schemeClr>
                  </a:solidFill>
                  <a:latin typeface="Times New Roman" pitchFamily="18" charset="0"/>
                  <a:cs typeface="Arial" pitchFamily="34" charset="0"/>
                </a:rPr>
                <a:t>m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97249636"/>
              </p:ext>
            </p:extLst>
          </p:nvPr>
        </p:nvGraphicFramePr>
        <p:xfrm>
          <a:off x="3268663" y="4170363"/>
          <a:ext cx="2432050" cy="2208212"/>
        </p:xfrm>
        <a:graphic>
          <a:graphicData uri="http://schemas.openxmlformats.org/presentationml/2006/ole">
            <p:oleObj spid="_x0000_s150552" name="משוואה" r:id="rId5" imgW="1600200" imgH="1371600" progId="Equation.3">
              <p:embed/>
            </p:oleObj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68111481"/>
              </p:ext>
            </p:extLst>
          </p:nvPr>
        </p:nvGraphicFramePr>
        <p:xfrm>
          <a:off x="6386513" y="4098925"/>
          <a:ext cx="2478087" cy="1919288"/>
        </p:xfrm>
        <a:graphic>
          <a:graphicData uri="http://schemas.openxmlformats.org/presentationml/2006/ole">
            <p:oleObj spid="_x0000_s150553" name="משוואה" r:id="rId6" imgW="1562040" imgH="1193760" progId="Equation.3">
              <p:embed/>
            </p:oleObj>
          </a:graphicData>
        </a:graphic>
      </p:graphicFrame>
      <p:grpSp>
        <p:nvGrpSpPr>
          <p:cNvPr id="34" name="קבוצה 33"/>
          <p:cNvGrpSpPr/>
          <p:nvPr/>
        </p:nvGrpSpPr>
        <p:grpSpPr>
          <a:xfrm>
            <a:off x="3656844" y="2468560"/>
            <a:ext cx="4547385" cy="2183238"/>
            <a:chOff x="3656844" y="2468560"/>
            <a:chExt cx="4547385" cy="2183238"/>
          </a:xfrm>
        </p:grpSpPr>
        <p:grpSp>
          <p:nvGrpSpPr>
            <p:cNvPr id="31" name="קבוצה 30"/>
            <p:cNvGrpSpPr/>
            <p:nvPr/>
          </p:nvGrpSpPr>
          <p:grpSpPr>
            <a:xfrm>
              <a:off x="3656844" y="2468560"/>
              <a:ext cx="4547385" cy="2183238"/>
              <a:chOff x="3656844" y="2468560"/>
              <a:chExt cx="4547385" cy="2183238"/>
            </a:xfrm>
          </p:grpSpPr>
          <p:grpSp>
            <p:nvGrpSpPr>
              <p:cNvPr id="17" name="קבוצה 16"/>
              <p:cNvGrpSpPr/>
              <p:nvPr/>
            </p:nvGrpSpPr>
            <p:grpSpPr>
              <a:xfrm>
                <a:off x="3656844" y="2976073"/>
                <a:ext cx="4547385" cy="699881"/>
                <a:chOff x="3656844" y="2736339"/>
                <a:chExt cx="4547385" cy="699881"/>
              </a:xfrm>
            </p:grpSpPr>
            <p:sp>
              <p:nvSpPr>
                <p:cNvPr id="18" name="מלבן 17"/>
                <p:cNvSpPr/>
                <p:nvPr/>
              </p:nvSpPr>
              <p:spPr>
                <a:xfrm>
                  <a:off x="4743754" y="2829246"/>
                  <a:ext cx="2268828" cy="606974"/>
                </a:xfrm>
                <a:prstGeom prst="rect">
                  <a:avLst/>
                </a:prstGeom>
                <a:solidFill>
                  <a:schemeClr val="accent6">
                    <a:lumMod val="50000"/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299158" y="2947546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Times New Roman" pitchFamily="18" charset="0"/>
                      <a:cs typeface="Arial" pitchFamily="34" charset="0"/>
                    </a:rPr>
                    <a:t>M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4330653" y="3295063"/>
                  <a:ext cx="5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656844" y="2914925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k1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6835805" y="3139066"/>
                  <a:ext cx="930155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oval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046210" y="2736339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>
                <a:off x="6468391" y="2804216"/>
                <a:ext cx="0" cy="77496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5903446" y="3534797"/>
                <a:ext cx="0" cy="7617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5324436" y="430889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" name="Line 6"/>
              <p:cNvSpPr>
                <a:spLocks noChangeShapeType="1"/>
              </p:cNvSpPr>
              <p:nvPr/>
            </p:nvSpPr>
            <p:spPr bwMode="auto">
              <a:xfrm flipV="1">
                <a:off x="5103056" y="2651654"/>
                <a:ext cx="0" cy="44045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9" name="Text Box 3"/>
              <p:cNvSpPr txBox="1">
                <a:spLocks noChangeArrowheads="1"/>
              </p:cNvSpPr>
              <p:nvPr/>
            </p:nvSpPr>
            <p:spPr bwMode="auto">
              <a:xfrm>
                <a:off x="4330653" y="255590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he-IL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'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5903446" y="246856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2" name="Line 6"/>
            <p:cNvSpPr>
              <a:spLocks noChangeShapeType="1"/>
            </p:cNvSpPr>
            <p:nvPr/>
          </p:nvSpPr>
          <p:spPr bwMode="auto">
            <a:xfrm flipH="1">
              <a:off x="5562637" y="2939141"/>
              <a:ext cx="498528" cy="1166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5551714" y="2539791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17719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המשך פתרון </a:t>
            </a:r>
            <a:r>
              <a:rPr lang="he-IL" dirty="0"/>
              <a:t>תרגיל 11: מערכת שני גופים ללא חיכוך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936432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ג. 2) לאחר שהעליון נשמט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16" name="אובייקט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0464407"/>
              </p:ext>
            </p:extLst>
          </p:nvPr>
        </p:nvGraphicFramePr>
        <p:xfrm>
          <a:off x="2114550" y="3848100"/>
          <a:ext cx="1987550" cy="2208213"/>
        </p:xfrm>
        <a:graphic>
          <a:graphicData uri="http://schemas.openxmlformats.org/presentationml/2006/ole">
            <p:oleObj spid="_x0000_s151566" name="משוואה" r:id="rId3" imgW="1307880" imgH="1371600" progId="Equation.3">
              <p:embed/>
            </p:oleObj>
          </a:graphicData>
        </a:graphic>
      </p:graphicFrame>
      <p:graphicFrame>
        <p:nvGraphicFramePr>
          <p:cNvPr id="27" name="אובייקט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13877577"/>
              </p:ext>
            </p:extLst>
          </p:nvPr>
        </p:nvGraphicFramePr>
        <p:xfrm>
          <a:off x="5841640" y="3859168"/>
          <a:ext cx="1733550" cy="1163637"/>
        </p:xfrm>
        <a:graphic>
          <a:graphicData uri="http://schemas.openxmlformats.org/presentationml/2006/ole">
            <p:oleObj spid="_x0000_s151567" name="משוואה" r:id="rId4" imgW="1091880" imgH="723600" progId="Equation.3">
              <p:embed/>
            </p:oleObj>
          </a:graphicData>
        </a:graphic>
      </p:graphicFrame>
      <p:grpSp>
        <p:nvGrpSpPr>
          <p:cNvPr id="32" name="קבוצה 31"/>
          <p:cNvGrpSpPr/>
          <p:nvPr/>
        </p:nvGrpSpPr>
        <p:grpSpPr>
          <a:xfrm>
            <a:off x="2434722" y="1115941"/>
            <a:ext cx="4547385" cy="2187114"/>
            <a:chOff x="2434722" y="1115941"/>
            <a:chExt cx="4547385" cy="2187114"/>
          </a:xfrm>
        </p:grpSpPr>
        <p:grpSp>
          <p:nvGrpSpPr>
            <p:cNvPr id="31" name="קבוצה 30"/>
            <p:cNvGrpSpPr/>
            <p:nvPr/>
          </p:nvGrpSpPr>
          <p:grpSpPr>
            <a:xfrm>
              <a:off x="2434722" y="1119817"/>
              <a:ext cx="4547385" cy="2183238"/>
              <a:chOff x="3656844" y="2468560"/>
              <a:chExt cx="4547385" cy="2183238"/>
            </a:xfrm>
          </p:grpSpPr>
          <p:grpSp>
            <p:nvGrpSpPr>
              <p:cNvPr id="17" name="קבוצה 16"/>
              <p:cNvGrpSpPr/>
              <p:nvPr/>
            </p:nvGrpSpPr>
            <p:grpSpPr>
              <a:xfrm>
                <a:off x="3656844" y="2976073"/>
                <a:ext cx="4547385" cy="699881"/>
                <a:chOff x="3656844" y="2736339"/>
                <a:chExt cx="4547385" cy="699881"/>
              </a:xfrm>
            </p:grpSpPr>
            <p:sp>
              <p:nvSpPr>
                <p:cNvPr id="18" name="מלבן 17"/>
                <p:cNvSpPr/>
                <p:nvPr/>
              </p:nvSpPr>
              <p:spPr>
                <a:xfrm>
                  <a:off x="4743754" y="2829246"/>
                  <a:ext cx="2268828" cy="606974"/>
                </a:xfrm>
                <a:prstGeom prst="rect">
                  <a:avLst/>
                </a:prstGeom>
                <a:solidFill>
                  <a:schemeClr val="accent6">
                    <a:lumMod val="50000"/>
                    <a:alpha val="2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sp>
              <p:nvSpPr>
                <p:cNvPr id="1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299158" y="2947546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dirty="0" smtClean="0">
                      <a:solidFill>
                        <a:schemeClr val="accent6">
                          <a:lumMod val="50000"/>
                        </a:schemeClr>
                      </a:solidFill>
                      <a:latin typeface="Times New Roman" pitchFamily="18" charset="0"/>
                      <a:cs typeface="Arial" pitchFamily="34" charset="0"/>
                    </a:rPr>
                    <a:t>M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4330653" y="3295063"/>
                  <a:ext cx="5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 type="oval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656844" y="2914925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k2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6835805" y="3139066"/>
                  <a:ext cx="930155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oval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046210" y="2736339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F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accent6">
                          <a:lumMod val="50000"/>
                        </a:schemeClr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>
                <a:off x="6468391" y="2804216"/>
                <a:ext cx="0" cy="774965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Line 6"/>
              <p:cNvSpPr>
                <a:spLocks noChangeShapeType="1"/>
              </p:cNvSpPr>
              <p:nvPr/>
            </p:nvSpPr>
            <p:spPr bwMode="auto">
              <a:xfrm flipV="1">
                <a:off x="5903446" y="3534797"/>
                <a:ext cx="0" cy="761782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 type="oval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6" name="Text Box 3"/>
              <p:cNvSpPr txBox="1">
                <a:spLocks noChangeArrowheads="1"/>
              </p:cNvSpPr>
              <p:nvPr/>
            </p:nvSpPr>
            <p:spPr bwMode="auto">
              <a:xfrm>
                <a:off x="5324436" y="430889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" name="Text Box 3"/>
              <p:cNvSpPr txBox="1">
                <a:spLocks noChangeArrowheads="1"/>
              </p:cNvSpPr>
              <p:nvPr/>
            </p:nvSpPr>
            <p:spPr bwMode="auto">
              <a:xfrm>
                <a:off x="5903446" y="2468560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8" name="Line 6"/>
            <p:cNvSpPr>
              <a:spLocks noChangeShapeType="1"/>
            </p:cNvSpPr>
            <p:nvPr/>
          </p:nvSpPr>
          <p:spPr bwMode="auto">
            <a:xfrm flipH="1">
              <a:off x="4177975" y="1515291"/>
              <a:ext cx="498528" cy="11661"/>
            </a:xfrm>
            <a:prstGeom prst="line">
              <a:avLst/>
            </a:prstGeom>
            <a:noFill/>
            <a:ln w="38100">
              <a:solidFill>
                <a:srgbClr val="00B05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9" name="Text Box 3"/>
            <p:cNvSpPr txBox="1">
              <a:spLocks noChangeArrowheads="1"/>
            </p:cNvSpPr>
            <p:nvPr/>
          </p:nvSpPr>
          <p:spPr bwMode="auto">
            <a:xfrm>
              <a:off x="4167052" y="1115941"/>
              <a:ext cx="499674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0930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תרגיל 12: שתי מסות, חוט וגלגלת ניידת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533400"/>
            <a:ext cx="8236530" cy="604520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לפניכם </a:t>
            </a:r>
            <a:r>
              <a:rPr lang="he-IL" dirty="0"/>
              <a:t>שלושה מצבים בהם שתי מסות קשורות זו לזו בעזרת חוט </a:t>
            </a:r>
            <a:r>
              <a:rPr lang="he-IL" u="sng" dirty="0"/>
              <a:t>וגלגלת ניידת</a:t>
            </a:r>
            <a:r>
              <a:rPr lang="he-IL" dirty="0"/>
              <a:t>.</a:t>
            </a:r>
            <a:r>
              <a:rPr lang="en-US" dirty="0"/>
              <a:t> </a:t>
            </a: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נתונים</a:t>
            </a:r>
            <a:r>
              <a:rPr lang="he-IL" dirty="0"/>
              <a:t>: </a:t>
            </a:r>
            <a:r>
              <a:rPr lang="en-US" dirty="0"/>
              <a:t>m</a:t>
            </a:r>
            <a:r>
              <a:rPr lang="en-US" baseline="-25000" dirty="0"/>
              <a:t>A</a:t>
            </a:r>
            <a:r>
              <a:rPr lang="en-US" dirty="0"/>
              <a:t>=6kg</a:t>
            </a:r>
            <a:r>
              <a:rPr lang="he-IL" dirty="0"/>
              <a:t>  , </a:t>
            </a:r>
            <a:r>
              <a:rPr lang="en-US" dirty="0" err="1"/>
              <a:t>m</a:t>
            </a:r>
            <a:r>
              <a:rPr lang="en-US" baseline="-25000" dirty="0" err="1"/>
              <a:t>B</a:t>
            </a:r>
            <a:r>
              <a:rPr lang="en-US" dirty="0"/>
              <a:t>=4kg</a:t>
            </a:r>
            <a:r>
              <a:rPr lang="he-IL" dirty="0"/>
              <a:t> 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מצאו </a:t>
            </a:r>
            <a:r>
              <a:rPr lang="he-IL" dirty="0"/>
              <a:t>את התאוצה </a:t>
            </a:r>
            <a:r>
              <a:rPr lang="he-IL" dirty="0" smtClean="0"/>
              <a:t>של הגוף שעל המשטח כאשר </a:t>
            </a:r>
            <a:r>
              <a:rPr lang="he-IL" dirty="0"/>
              <a:t>כל המשטחים חלקים.</a:t>
            </a:r>
            <a:endParaRPr lang="en-US" dirty="0"/>
          </a:p>
          <a:p>
            <a:pPr marL="342900" indent="-342900">
              <a:lnSpc>
                <a:spcPct val="150000"/>
              </a:lnSpc>
              <a:spcBef>
                <a:spcPts val="0"/>
              </a:spcBef>
              <a:buFont typeface="+mj-cs"/>
              <a:buAutoNum type="hebrew2Minus"/>
            </a:pPr>
            <a:r>
              <a:rPr lang="he-IL" dirty="0" smtClean="0"/>
              <a:t>מצאו </a:t>
            </a:r>
            <a:r>
              <a:rPr lang="he-IL" dirty="0"/>
              <a:t>את התאוצה של הגוף שעל המשטח , כאשר המשטחים אינם </a:t>
            </a:r>
            <a:r>
              <a:rPr lang="he-IL" dirty="0" smtClean="0"/>
              <a:t>חלקים</a:t>
            </a:r>
            <a:r>
              <a:rPr lang="en-US" dirty="0" smtClean="0"/>
              <a:t> </a:t>
            </a:r>
            <a:r>
              <a:rPr lang="he-IL" dirty="0" smtClean="0"/>
              <a:t>ומקדם החיכוך </a:t>
            </a:r>
            <a:r>
              <a:rPr lang="he-IL" dirty="0"/>
              <a:t>הקינטי שווה ל- 0.2</a:t>
            </a:r>
            <a:r>
              <a:rPr lang="he-IL" dirty="0" smtClean="0"/>
              <a:t>.</a:t>
            </a:r>
            <a:endParaRPr lang="en-US" dirty="0"/>
          </a:p>
          <a:p>
            <a:endParaRPr lang="he-IL" dirty="0"/>
          </a:p>
        </p:txBody>
      </p:sp>
      <p:pic>
        <p:nvPicPr>
          <p:cNvPr id="127046" name="Picture 70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5060" y="1231898"/>
            <a:ext cx="3267075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047" name="Picture 71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59386" y="1430333"/>
            <a:ext cx="3343275" cy="200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7048" name="Picture 72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5060" y="3486148"/>
            <a:ext cx="3124200" cy="186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1014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א : גלגלת 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71385682"/>
              </p:ext>
            </p:extLst>
          </p:nvPr>
        </p:nvGraphicFramePr>
        <p:xfrm>
          <a:off x="5270479" y="1362922"/>
          <a:ext cx="2003425" cy="1555750"/>
        </p:xfrm>
        <a:graphic>
          <a:graphicData uri="http://schemas.openxmlformats.org/presentationml/2006/ole">
            <p:oleObj spid="_x0000_s141373" name="משוואה" r:id="rId3" imgW="1193760" imgH="914400" progId="Equation.3">
              <p:embed/>
            </p:oleObj>
          </a:graphicData>
        </a:graphic>
      </p:graphicFrame>
      <p:graphicFrame>
        <p:nvGraphicFramePr>
          <p:cNvPr id="21" name="אובייקט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23906380"/>
              </p:ext>
            </p:extLst>
          </p:nvPr>
        </p:nvGraphicFramePr>
        <p:xfrm>
          <a:off x="5244689" y="3217121"/>
          <a:ext cx="2620962" cy="3155950"/>
        </p:xfrm>
        <a:graphic>
          <a:graphicData uri="http://schemas.openxmlformats.org/presentationml/2006/ole">
            <p:oleObj spid="_x0000_s141374" name="משוואה" r:id="rId4" imgW="1562040" imgH="1854000" progId="Equation.3">
              <p:embed/>
            </p:oleObj>
          </a:graphicData>
        </a:graphic>
      </p:graphicFrame>
      <p:grpSp>
        <p:nvGrpSpPr>
          <p:cNvPr id="30" name="קבוצה 29"/>
          <p:cNvGrpSpPr/>
          <p:nvPr/>
        </p:nvGrpSpPr>
        <p:grpSpPr>
          <a:xfrm>
            <a:off x="1135060" y="936492"/>
            <a:ext cx="3903565" cy="2774786"/>
            <a:chOff x="1135060" y="936492"/>
            <a:chExt cx="3903565" cy="2774786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3880606" y="2765814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קבוצה 28"/>
            <p:cNvGrpSpPr/>
            <p:nvPr/>
          </p:nvGrpSpPr>
          <p:grpSpPr>
            <a:xfrm>
              <a:off x="1135060" y="936492"/>
              <a:ext cx="3345149" cy="2774786"/>
              <a:chOff x="1135060" y="936492"/>
              <a:chExt cx="3345149" cy="2774786"/>
            </a:xfrm>
          </p:grpSpPr>
          <p:pic>
            <p:nvPicPr>
              <p:cNvPr id="4" name="Picture 70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5060" y="1064472"/>
                <a:ext cx="3267075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 flipH="1" flipV="1">
                <a:off x="2104605" y="1295750"/>
                <a:ext cx="459116" cy="0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788261" y="936492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 flipH="1" flipV="1">
                <a:off x="4333090" y="2765814"/>
                <a:ext cx="0" cy="451307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 flipV="1">
                <a:off x="2539039" y="1606717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H="1">
                <a:off x="3782100" y="1957589"/>
                <a:ext cx="0" cy="36641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 flipH="1">
                <a:off x="4005338" y="1957589"/>
                <a:ext cx="0" cy="36641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Text Box 3"/>
              <p:cNvSpPr txBox="1">
                <a:spLocks noChangeArrowheads="1"/>
              </p:cNvSpPr>
              <p:nvPr/>
            </p:nvSpPr>
            <p:spPr bwMode="auto">
              <a:xfrm>
                <a:off x="2605259" y="1222497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H="1">
                <a:off x="3898011" y="2582606"/>
                <a:ext cx="0" cy="183208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 flipH="1">
                <a:off x="3882984" y="2464547"/>
                <a:ext cx="0" cy="183208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Text Box 3"/>
              <p:cNvSpPr txBox="1">
                <a:spLocks noChangeArrowheads="1"/>
              </p:cNvSpPr>
              <p:nvPr/>
            </p:nvSpPr>
            <p:spPr bwMode="auto">
              <a:xfrm>
                <a:off x="3798167" y="2409814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3901199" y="1901148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3297200" y="1871046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3322189" y="336837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 flipH="1" flipV="1">
                <a:off x="3908628" y="3090545"/>
                <a:ext cx="0" cy="39024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73688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א : </a:t>
            </a:r>
            <a:r>
              <a:rPr lang="he-IL" dirty="0" smtClean="0"/>
              <a:t>גלגלת </a:t>
            </a:r>
            <a:r>
              <a:rPr lang="he-IL" dirty="0"/>
              <a:t>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pSp>
        <p:nvGrpSpPr>
          <p:cNvPr id="30" name="קבוצה 29"/>
          <p:cNvGrpSpPr/>
          <p:nvPr/>
        </p:nvGrpSpPr>
        <p:grpSpPr>
          <a:xfrm>
            <a:off x="788433" y="678113"/>
            <a:ext cx="3903565" cy="3226470"/>
            <a:chOff x="1135060" y="484808"/>
            <a:chExt cx="3903565" cy="3226470"/>
          </a:xfrm>
        </p:grpSpPr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3880606" y="2765814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קבוצה 28"/>
            <p:cNvGrpSpPr/>
            <p:nvPr/>
          </p:nvGrpSpPr>
          <p:grpSpPr>
            <a:xfrm>
              <a:off x="1135060" y="484808"/>
              <a:ext cx="3345149" cy="3226470"/>
              <a:chOff x="1135060" y="484808"/>
              <a:chExt cx="3345149" cy="3226470"/>
            </a:xfrm>
          </p:grpSpPr>
          <p:pic>
            <p:nvPicPr>
              <p:cNvPr id="4" name="Picture 70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35060" y="1064472"/>
                <a:ext cx="3267075" cy="21526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" name="Line 6"/>
              <p:cNvSpPr>
                <a:spLocks noChangeShapeType="1"/>
              </p:cNvSpPr>
              <p:nvPr/>
            </p:nvSpPr>
            <p:spPr bwMode="auto">
              <a:xfrm flipH="1" flipV="1">
                <a:off x="2001573" y="909380"/>
                <a:ext cx="459116" cy="0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7" name="Text Box 3"/>
              <p:cNvSpPr txBox="1">
                <a:spLocks noChangeArrowheads="1"/>
              </p:cNvSpPr>
              <p:nvPr/>
            </p:nvSpPr>
            <p:spPr bwMode="auto">
              <a:xfrm>
                <a:off x="1685229" y="48480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3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3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" name="Line 6"/>
              <p:cNvSpPr>
                <a:spLocks noChangeShapeType="1"/>
              </p:cNvSpPr>
              <p:nvPr/>
            </p:nvSpPr>
            <p:spPr bwMode="auto">
              <a:xfrm flipH="1" flipV="1">
                <a:off x="4333090" y="2765814"/>
                <a:ext cx="0" cy="451307"/>
              </a:xfrm>
              <a:prstGeom prst="line">
                <a:avLst/>
              </a:prstGeom>
              <a:noFill/>
              <a:ln w="38100">
                <a:solidFill>
                  <a:schemeClr val="accent3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 flipV="1">
                <a:off x="2539039" y="1606717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Line 6"/>
              <p:cNvSpPr>
                <a:spLocks noChangeShapeType="1"/>
              </p:cNvSpPr>
              <p:nvPr/>
            </p:nvSpPr>
            <p:spPr bwMode="auto">
              <a:xfrm flipH="1">
                <a:off x="3782100" y="1957589"/>
                <a:ext cx="0" cy="36641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 flipH="1">
                <a:off x="4005338" y="1957589"/>
                <a:ext cx="0" cy="366416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Text Box 3"/>
              <p:cNvSpPr txBox="1">
                <a:spLocks noChangeArrowheads="1"/>
              </p:cNvSpPr>
              <p:nvPr/>
            </p:nvSpPr>
            <p:spPr bwMode="auto">
              <a:xfrm>
                <a:off x="2605259" y="1222497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H="1">
                <a:off x="3898011" y="2582606"/>
                <a:ext cx="0" cy="183208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 flipH="1">
                <a:off x="3882984" y="2464547"/>
                <a:ext cx="0" cy="183208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Text Box 3"/>
              <p:cNvSpPr txBox="1">
                <a:spLocks noChangeArrowheads="1"/>
              </p:cNvSpPr>
              <p:nvPr/>
            </p:nvSpPr>
            <p:spPr bwMode="auto">
              <a:xfrm>
                <a:off x="3798167" y="2409814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Text Box 3"/>
              <p:cNvSpPr txBox="1">
                <a:spLocks noChangeArrowheads="1"/>
              </p:cNvSpPr>
              <p:nvPr/>
            </p:nvSpPr>
            <p:spPr bwMode="auto">
              <a:xfrm>
                <a:off x="3901199" y="1901148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3297200" y="1871046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3322189" y="336837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 flipH="1" flipV="1">
                <a:off x="3908628" y="3090545"/>
                <a:ext cx="0" cy="39024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2" name="Text Box 3"/>
              <p:cNvSpPr txBox="1">
                <a:spLocks noChangeArrowheads="1"/>
              </p:cNvSpPr>
              <p:nvPr/>
            </p:nvSpPr>
            <p:spPr bwMode="auto">
              <a:xfrm>
                <a:off x="1723866" y="2015398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Line 6"/>
              <p:cNvSpPr>
                <a:spLocks noChangeShapeType="1"/>
              </p:cNvSpPr>
              <p:nvPr/>
            </p:nvSpPr>
            <p:spPr bwMode="auto">
              <a:xfrm flipH="1" flipV="1">
                <a:off x="2323184" y="1789081"/>
                <a:ext cx="0" cy="39024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4" name="Line 6"/>
              <p:cNvSpPr>
                <a:spLocks noChangeShapeType="1"/>
              </p:cNvSpPr>
              <p:nvPr/>
            </p:nvSpPr>
            <p:spPr bwMode="auto">
              <a:xfrm flipH="1" flipV="1">
                <a:off x="1685229" y="1737565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1165165" y="130102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f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k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Line 6"/>
              <p:cNvSpPr>
                <a:spLocks noChangeShapeType="1"/>
              </p:cNvSpPr>
              <p:nvPr/>
            </p:nvSpPr>
            <p:spPr bwMode="auto">
              <a:xfrm flipH="1">
                <a:off x="2302873" y="1222497"/>
                <a:ext cx="20310" cy="31812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7" name="Text Box 3"/>
              <p:cNvSpPr txBox="1">
                <a:spLocks noChangeArrowheads="1"/>
              </p:cNvSpPr>
              <p:nvPr/>
            </p:nvSpPr>
            <p:spPr bwMode="auto">
              <a:xfrm>
                <a:off x="1815202" y="958129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accent6">
                        <a:lumMod val="50000"/>
                      </a:schemeClr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N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accent6">
                      <a:lumMod val="50000"/>
                    </a:schemeClr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graphicFrame>
        <p:nvGraphicFramePr>
          <p:cNvPr id="28" name="אובייקט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65365284"/>
              </p:ext>
            </p:extLst>
          </p:nvPr>
        </p:nvGraphicFramePr>
        <p:xfrm>
          <a:off x="4514852" y="1151434"/>
          <a:ext cx="3827463" cy="3792538"/>
        </p:xfrm>
        <a:graphic>
          <a:graphicData uri="http://schemas.openxmlformats.org/presentationml/2006/ole">
            <p:oleObj spid="_x0000_s144409" name="משוואה" r:id="rId4" imgW="2361960" imgH="2311200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867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</a:t>
            </a:r>
            <a:r>
              <a:rPr lang="he-IL" dirty="0" smtClean="0"/>
              <a:t>ב </a:t>
            </a:r>
            <a:r>
              <a:rPr lang="he-IL" dirty="0"/>
              <a:t>: גלגלת 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87374399"/>
              </p:ext>
            </p:extLst>
          </p:nvPr>
        </p:nvGraphicFramePr>
        <p:xfrm>
          <a:off x="4770013" y="784114"/>
          <a:ext cx="2259013" cy="1555750"/>
        </p:xfrm>
        <a:graphic>
          <a:graphicData uri="http://schemas.openxmlformats.org/presentationml/2006/ole">
            <p:oleObj spid="_x0000_s142378" name="משוואה" r:id="rId3" imgW="1346040" imgH="914400" progId="Equation.3">
              <p:embed/>
            </p:oleObj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7633746"/>
              </p:ext>
            </p:extLst>
          </p:nvPr>
        </p:nvGraphicFramePr>
        <p:xfrm>
          <a:off x="4584452" y="2882073"/>
          <a:ext cx="3963987" cy="3544887"/>
        </p:xfrm>
        <a:graphic>
          <a:graphicData uri="http://schemas.openxmlformats.org/presentationml/2006/ole">
            <p:oleObj spid="_x0000_s142379" name="משוואה" r:id="rId4" imgW="2361960" imgH="2082600" progId="Equation.3">
              <p:embed/>
            </p:oleObj>
          </a:graphicData>
        </a:graphic>
      </p:graphicFrame>
      <p:grpSp>
        <p:nvGrpSpPr>
          <p:cNvPr id="25" name="קבוצה 24"/>
          <p:cNvGrpSpPr/>
          <p:nvPr/>
        </p:nvGrpSpPr>
        <p:grpSpPr>
          <a:xfrm>
            <a:off x="288503" y="1146998"/>
            <a:ext cx="4128524" cy="2530860"/>
            <a:chOff x="288503" y="1146998"/>
            <a:chExt cx="4128524" cy="2530860"/>
          </a:xfrm>
        </p:grpSpPr>
        <p:pic>
          <p:nvPicPr>
            <p:cNvPr id="6" name="Picture 71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752" y="1146998"/>
              <a:ext cx="3343275" cy="2009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288503" y="2661252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 flipV="1">
              <a:off x="2734159" y="1364920"/>
              <a:ext cx="577360" cy="236718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577964" y="1146998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1118097" y="2661252"/>
              <a:ext cx="0" cy="35456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3112598" y="1941528"/>
              <a:ext cx="506365" cy="21035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867512" y="3334958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g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 flipH="1" flipV="1">
              <a:off x="1514259" y="3042569"/>
              <a:ext cx="0" cy="39024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 rot="1356625">
              <a:off x="3237595" y="1811067"/>
              <a:ext cx="1158019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mg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</a:t>
              </a:r>
              <a:r>
                <a:rPr kumimoji="0" lang="en-US" b="0" i="0" u="none" strike="noStrike" cap="none" normalizeH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sin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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2137893" y="1515657"/>
              <a:ext cx="440071" cy="177450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998954" y="1178781"/>
              <a:ext cx="579010" cy="422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970544" y="2318824"/>
              <a:ext cx="579010" cy="422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>
              <a:off x="1529381" y="2518331"/>
              <a:ext cx="0" cy="183208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H="1">
              <a:off x="1514354" y="2400272"/>
              <a:ext cx="0" cy="183208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</p:grpSp>
    </p:spTree>
    <p:extLst>
      <p:ext uri="{BB962C8B-B14F-4D97-AF65-F5344CB8AC3E}">
        <p14:creationId xmlns:p14="http://schemas.microsoft.com/office/powerpoint/2010/main" xmlns="" val="3710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</a:t>
            </a:r>
            <a:r>
              <a:rPr lang="he-IL" dirty="0" smtClean="0"/>
              <a:t>ב </a:t>
            </a:r>
            <a:r>
              <a:rPr lang="he-IL" dirty="0"/>
              <a:t>: גלגלת 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5834997"/>
              </p:ext>
            </p:extLst>
          </p:nvPr>
        </p:nvGraphicFramePr>
        <p:xfrm>
          <a:off x="5192153" y="844522"/>
          <a:ext cx="2727325" cy="1555750"/>
        </p:xfrm>
        <a:graphic>
          <a:graphicData uri="http://schemas.openxmlformats.org/presentationml/2006/ole">
            <p:oleObj spid="_x0000_s145438" name="משוואה" r:id="rId3" imgW="1625400" imgH="914400" progId="Equation.3">
              <p:embed/>
            </p:oleObj>
          </a:graphicData>
        </a:graphic>
      </p:graphicFrame>
      <p:graphicFrame>
        <p:nvGraphicFramePr>
          <p:cNvPr id="8" name="אובייקט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77670817"/>
              </p:ext>
            </p:extLst>
          </p:nvPr>
        </p:nvGraphicFramePr>
        <p:xfrm>
          <a:off x="2288459" y="3506408"/>
          <a:ext cx="5624513" cy="2852737"/>
        </p:xfrm>
        <a:graphic>
          <a:graphicData uri="http://schemas.openxmlformats.org/presentationml/2006/ole">
            <p:oleObj spid="_x0000_s145439" name="משוואה" r:id="rId4" imgW="3352680" imgH="1676160" progId="Equation.3">
              <p:embed/>
            </p:oleObj>
          </a:graphicData>
        </a:graphic>
      </p:graphicFrame>
      <p:grpSp>
        <p:nvGrpSpPr>
          <p:cNvPr id="4" name="קבוצה 3"/>
          <p:cNvGrpSpPr/>
          <p:nvPr/>
        </p:nvGrpSpPr>
        <p:grpSpPr>
          <a:xfrm>
            <a:off x="288503" y="1146998"/>
            <a:ext cx="4128524" cy="2530860"/>
            <a:chOff x="288503" y="1146998"/>
            <a:chExt cx="4128524" cy="2530860"/>
          </a:xfrm>
        </p:grpSpPr>
        <p:pic>
          <p:nvPicPr>
            <p:cNvPr id="6" name="Picture 71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3752" y="1146998"/>
              <a:ext cx="3343275" cy="2009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288503" y="2661252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 flipH="1" flipV="1">
              <a:off x="2734159" y="1364920"/>
              <a:ext cx="577360" cy="236718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2577964" y="1146998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1118097" y="2661252"/>
              <a:ext cx="0" cy="354564"/>
            </a:xfrm>
            <a:prstGeom prst="line">
              <a:avLst/>
            </a:prstGeom>
            <a:noFill/>
            <a:ln w="38100">
              <a:solidFill>
                <a:srgbClr val="C000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Line 6"/>
            <p:cNvSpPr>
              <a:spLocks noChangeShapeType="1"/>
            </p:cNvSpPr>
            <p:nvPr/>
          </p:nvSpPr>
          <p:spPr bwMode="auto">
            <a:xfrm>
              <a:off x="3112599" y="1941528"/>
              <a:ext cx="480608" cy="21035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Text Box 3"/>
            <p:cNvSpPr txBox="1">
              <a:spLocks noChangeArrowheads="1"/>
            </p:cNvSpPr>
            <p:nvPr/>
          </p:nvSpPr>
          <p:spPr bwMode="auto">
            <a:xfrm>
              <a:off x="867512" y="3334958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g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 flipH="1" flipV="1">
              <a:off x="1514259" y="3042569"/>
              <a:ext cx="0" cy="390247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 rot="1356625">
              <a:off x="3237595" y="1811067"/>
              <a:ext cx="1158019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mg</a:t>
              </a:r>
              <a:r>
                <a:rPr kumimoji="0" lang="en-US" b="0" i="0" u="none" strike="noStrike" cap="none" normalizeH="0" baseline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</a:t>
              </a:r>
              <a:r>
                <a:rPr kumimoji="0" lang="en-US" b="0" i="0" u="none" strike="noStrike" cap="none" normalizeH="0" dirty="0" err="1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sin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  <a:sym typeface="Symbol"/>
                </a:rPr>
                <a:t></a:t>
              </a:r>
              <a:endParaRPr kumimoji="0" lang="he-IL" b="0" i="0" u="none" strike="noStrike" cap="none" normalizeH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Line 6"/>
            <p:cNvSpPr>
              <a:spLocks noChangeShapeType="1"/>
            </p:cNvSpPr>
            <p:nvPr/>
          </p:nvSpPr>
          <p:spPr bwMode="auto">
            <a:xfrm>
              <a:off x="2137893" y="1515657"/>
              <a:ext cx="440071" cy="177450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1" name="Text Box 3"/>
            <p:cNvSpPr txBox="1">
              <a:spLocks noChangeArrowheads="1"/>
            </p:cNvSpPr>
            <p:nvPr/>
          </p:nvSpPr>
          <p:spPr bwMode="auto">
            <a:xfrm>
              <a:off x="1998954" y="1178781"/>
              <a:ext cx="579010" cy="422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1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3"/>
            <p:cNvSpPr txBox="1">
              <a:spLocks noChangeArrowheads="1"/>
            </p:cNvSpPr>
            <p:nvPr/>
          </p:nvSpPr>
          <p:spPr bwMode="auto">
            <a:xfrm>
              <a:off x="970544" y="2318824"/>
              <a:ext cx="579010" cy="422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T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6"/>
            <p:cNvSpPr>
              <a:spLocks noChangeShapeType="1"/>
            </p:cNvSpPr>
            <p:nvPr/>
          </p:nvSpPr>
          <p:spPr bwMode="auto">
            <a:xfrm flipH="1">
              <a:off x="1529381" y="2518331"/>
              <a:ext cx="0" cy="183208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4" name="Line 6"/>
            <p:cNvSpPr>
              <a:spLocks noChangeShapeType="1"/>
            </p:cNvSpPr>
            <p:nvPr/>
          </p:nvSpPr>
          <p:spPr bwMode="auto">
            <a:xfrm flipH="1">
              <a:off x="1514354" y="2400272"/>
              <a:ext cx="0" cy="183208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H="1" flipV="1">
              <a:off x="2357927" y="1751811"/>
              <a:ext cx="160089" cy="58704"/>
            </a:xfrm>
            <a:prstGeom prst="line">
              <a:avLst/>
            </a:prstGeom>
            <a:noFill/>
            <a:ln w="38100">
              <a:solidFill>
                <a:schemeClr val="accent3">
                  <a:lumMod val="50000"/>
                </a:schemeClr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1698170" y="1523331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accent3">
                      <a:lumMod val="50000"/>
                    </a:schemeClr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k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42929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</a:t>
            </a:r>
            <a:r>
              <a:rPr lang="he-IL" dirty="0" smtClean="0"/>
              <a:t>ג </a:t>
            </a:r>
            <a:r>
              <a:rPr lang="he-IL" dirty="0"/>
              <a:t>: גלגלת 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א. </a:t>
            </a:r>
            <a:endParaRPr lang="he-IL" dirty="0"/>
          </a:p>
        </p:txBody>
      </p:sp>
      <p:graphicFrame>
        <p:nvGraphicFramePr>
          <p:cNvPr id="5" name="אובייקט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07901752"/>
              </p:ext>
            </p:extLst>
          </p:nvPr>
        </p:nvGraphicFramePr>
        <p:xfrm>
          <a:off x="5270479" y="1362922"/>
          <a:ext cx="2003425" cy="1555750"/>
        </p:xfrm>
        <a:graphic>
          <a:graphicData uri="http://schemas.openxmlformats.org/presentationml/2006/ole">
            <p:oleObj spid="_x0000_s143393" name="משוואה" r:id="rId3" imgW="1193760" imgH="914400" progId="Equation.3">
              <p:embed/>
            </p:oleObj>
          </a:graphicData>
        </a:graphic>
      </p:graphicFrame>
      <p:graphicFrame>
        <p:nvGraphicFramePr>
          <p:cNvPr id="7" name="אובייק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73463544"/>
              </p:ext>
            </p:extLst>
          </p:nvPr>
        </p:nvGraphicFramePr>
        <p:xfrm>
          <a:off x="5257979" y="3243620"/>
          <a:ext cx="2620963" cy="3155950"/>
        </p:xfrm>
        <a:graphic>
          <a:graphicData uri="http://schemas.openxmlformats.org/presentationml/2006/ole">
            <p:oleObj spid="_x0000_s143394" name="משוואה" r:id="rId4" imgW="1562100" imgH="1854200" progId="Equation.3">
              <p:embed/>
            </p:oleObj>
          </a:graphicData>
        </a:graphic>
      </p:graphicFrame>
      <p:grpSp>
        <p:nvGrpSpPr>
          <p:cNvPr id="24" name="קבוצה 23"/>
          <p:cNvGrpSpPr/>
          <p:nvPr/>
        </p:nvGrpSpPr>
        <p:grpSpPr>
          <a:xfrm>
            <a:off x="1263849" y="941429"/>
            <a:ext cx="3828666" cy="2373605"/>
            <a:chOff x="1263849" y="941429"/>
            <a:chExt cx="3828666" cy="2373605"/>
          </a:xfrm>
        </p:grpSpPr>
        <p:sp>
          <p:nvSpPr>
            <p:cNvPr id="19" name="Text Box 3"/>
            <p:cNvSpPr txBox="1">
              <a:spLocks noChangeArrowheads="1"/>
            </p:cNvSpPr>
            <p:nvPr/>
          </p:nvSpPr>
          <p:spPr bwMode="auto">
            <a:xfrm>
              <a:off x="3934496" y="2754861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a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2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קבוצה 22"/>
            <p:cNvGrpSpPr/>
            <p:nvPr/>
          </p:nvGrpSpPr>
          <p:grpSpPr>
            <a:xfrm>
              <a:off x="1263849" y="941429"/>
              <a:ext cx="3268977" cy="2373605"/>
              <a:chOff x="1263849" y="941429"/>
              <a:chExt cx="3268977" cy="2373605"/>
            </a:xfrm>
          </p:grpSpPr>
          <p:pic>
            <p:nvPicPr>
              <p:cNvPr id="6" name="Picture 72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5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3849" y="1142193"/>
                <a:ext cx="3124200" cy="1866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8" name="Text Box 3"/>
              <p:cNvSpPr txBox="1">
                <a:spLocks noChangeArrowheads="1"/>
              </p:cNvSpPr>
              <p:nvPr/>
            </p:nvSpPr>
            <p:spPr bwMode="auto">
              <a:xfrm>
                <a:off x="2258632" y="1364286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3374807" y="2972134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m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g</a:t>
                </a:r>
                <a:endParaRPr kumimoji="0" lang="he-IL" b="0" i="0" u="none" strike="noStrike" cap="none" normalizeH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" name="Line 6"/>
              <p:cNvSpPr>
                <a:spLocks noChangeShapeType="1"/>
              </p:cNvSpPr>
              <p:nvPr/>
            </p:nvSpPr>
            <p:spPr bwMode="auto">
              <a:xfrm flipH="1" flipV="1">
                <a:off x="3961246" y="2694301"/>
                <a:ext cx="0" cy="390247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Text Box 3"/>
              <p:cNvSpPr txBox="1">
                <a:spLocks noChangeArrowheads="1"/>
              </p:cNvSpPr>
              <p:nvPr/>
            </p:nvSpPr>
            <p:spPr bwMode="auto">
              <a:xfrm>
                <a:off x="2480260" y="941429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Line 6"/>
              <p:cNvSpPr>
                <a:spLocks noChangeShapeType="1"/>
              </p:cNvSpPr>
              <p:nvPr/>
            </p:nvSpPr>
            <p:spPr bwMode="auto">
              <a:xfrm flipH="1" flipV="1">
                <a:off x="2168937" y="1685396"/>
                <a:ext cx="36632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3" name="Line 6"/>
              <p:cNvSpPr>
                <a:spLocks noChangeShapeType="1"/>
              </p:cNvSpPr>
              <p:nvPr/>
            </p:nvSpPr>
            <p:spPr bwMode="auto">
              <a:xfrm flipH="1" flipV="1">
                <a:off x="2694828" y="1683248"/>
                <a:ext cx="36632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4" name="Line 6"/>
              <p:cNvSpPr>
                <a:spLocks noChangeShapeType="1"/>
              </p:cNvSpPr>
              <p:nvPr/>
            </p:nvSpPr>
            <p:spPr bwMode="auto">
              <a:xfrm flipH="1" flipV="1">
                <a:off x="2746344" y="1358255"/>
                <a:ext cx="36632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5" name="Line 6"/>
              <p:cNvSpPr>
                <a:spLocks noChangeShapeType="1"/>
              </p:cNvSpPr>
              <p:nvPr/>
            </p:nvSpPr>
            <p:spPr bwMode="auto">
              <a:xfrm flipH="1" flipV="1">
                <a:off x="3374807" y="1549956"/>
                <a:ext cx="366321" cy="0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6" name="Text Box 3"/>
              <p:cNvSpPr txBox="1">
                <a:spLocks noChangeArrowheads="1"/>
              </p:cNvSpPr>
              <p:nvPr/>
            </p:nvSpPr>
            <p:spPr bwMode="auto">
              <a:xfrm>
                <a:off x="3451623" y="1146826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" name="Line 6"/>
              <p:cNvSpPr>
                <a:spLocks noChangeShapeType="1"/>
              </p:cNvSpPr>
              <p:nvPr/>
            </p:nvSpPr>
            <p:spPr bwMode="auto">
              <a:xfrm flipH="1" flipV="1">
                <a:off x="3987004" y="1919156"/>
                <a:ext cx="0" cy="390247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med" len="med"/>
                <a:tailEnd type="triangle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8" name="Text Box 3"/>
              <p:cNvSpPr txBox="1">
                <a:spLocks noChangeArrowheads="1"/>
              </p:cNvSpPr>
              <p:nvPr/>
            </p:nvSpPr>
            <p:spPr bwMode="auto">
              <a:xfrm>
                <a:off x="3888967" y="1886546"/>
                <a:ext cx="579010" cy="4228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T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" name="Line 6"/>
              <p:cNvSpPr>
                <a:spLocks noChangeShapeType="1"/>
              </p:cNvSpPr>
              <p:nvPr/>
            </p:nvSpPr>
            <p:spPr bwMode="auto">
              <a:xfrm flipH="1" flipV="1">
                <a:off x="1748000" y="1485561"/>
                <a:ext cx="459116" cy="0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" name="Text Box 3"/>
              <p:cNvSpPr txBox="1">
                <a:spLocks noChangeArrowheads="1"/>
              </p:cNvSpPr>
              <p:nvPr/>
            </p:nvSpPr>
            <p:spPr bwMode="auto">
              <a:xfrm>
                <a:off x="1398548" y="1194177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1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Line 6"/>
              <p:cNvSpPr>
                <a:spLocks noChangeShapeType="1"/>
              </p:cNvSpPr>
              <p:nvPr/>
            </p:nvSpPr>
            <p:spPr bwMode="auto">
              <a:xfrm flipH="1" flipV="1">
                <a:off x="4386980" y="2754861"/>
                <a:ext cx="0" cy="451307"/>
              </a:xfrm>
              <a:prstGeom prst="line">
                <a:avLst/>
              </a:prstGeom>
              <a:noFill/>
              <a:ln w="38100">
                <a:solidFill>
                  <a:srgbClr val="C00000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333884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פתרון תרגיל 12 ציור </a:t>
            </a:r>
            <a:r>
              <a:rPr lang="he-IL" dirty="0" smtClean="0"/>
              <a:t>ג </a:t>
            </a:r>
            <a:r>
              <a:rPr lang="he-IL" dirty="0"/>
              <a:t>: גלגלת ניידת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7795"/>
          </a:xfrm>
        </p:spPr>
        <p:txBody>
          <a:bodyPr/>
          <a:lstStyle/>
          <a:p>
            <a:pPr marL="0" indent="0">
              <a:buNone/>
            </a:pPr>
            <a:r>
              <a:rPr lang="he-IL" dirty="0" smtClean="0"/>
              <a:t>ב. </a:t>
            </a:r>
            <a:endParaRPr lang="he-IL" dirty="0"/>
          </a:p>
        </p:txBody>
      </p:sp>
      <p:graphicFrame>
        <p:nvGraphicFramePr>
          <p:cNvPr id="4" name="אובייקט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09929029"/>
              </p:ext>
            </p:extLst>
          </p:nvPr>
        </p:nvGraphicFramePr>
        <p:xfrm>
          <a:off x="4699796" y="1575714"/>
          <a:ext cx="3827462" cy="3792537"/>
        </p:xfrm>
        <a:graphic>
          <a:graphicData uri="http://schemas.openxmlformats.org/presentationml/2006/ole">
            <p:oleObj spid="_x0000_s146445" name="משוואה" r:id="rId3" imgW="2362200" imgH="2311400" progId="Equation.3">
              <p:embed/>
            </p:oleObj>
          </a:graphicData>
        </a:graphic>
      </p:graphicFrame>
      <p:grpSp>
        <p:nvGrpSpPr>
          <p:cNvPr id="27" name="קבוצה 26"/>
          <p:cNvGrpSpPr/>
          <p:nvPr/>
        </p:nvGrpSpPr>
        <p:grpSpPr>
          <a:xfrm>
            <a:off x="637427" y="1122600"/>
            <a:ext cx="4098967" cy="2373605"/>
            <a:chOff x="637427" y="1122600"/>
            <a:chExt cx="4098967" cy="2373605"/>
          </a:xfrm>
        </p:grpSpPr>
        <p:grpSp>
          <p:nvGrpSpPr>
            <p:cNvPr id="24" name="קבוצה 23"/>
            <p:cNvGrpSpPr/>
            <p:nvPr/>
          </p:nvGrpSpPr>
          <p:grpSpPr>
            <a:xfrm>
              <a:off x="922078" y="1122600"/>
              <a:ext cx="3814316" cy="2373605"/>
              <a:chOff x="922078" y="1122600"/>
              <a:chExt cx="3814316" cy="2373605"/>
            </a:xfrm>
          </p:grpSpPr>
          <p:sp>
            <p:nvSpPr>
              <p:cNvPr id="19" name="Text Box 3"/>
              <p:cNvSpPr txBox="1">
                <a:spLocks noChangeArrowheads="1"/>
              </p:cNvSpPr>
              <p:nvPr/>
            </p:nvSpPr>
            <p:spPr bwMode="auto">
              <a:xfrm>
                <a:off x="3578375" y="2936032"/>
                <a:ext cx="1158019" cy="3429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a</a:t>
                </a:r>
                <a:r>
                  <a:rPr kumimoji="0" lang="en-US" b="0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Times New Roman" pitchFamily="18" charset="0"/>
                    <a:ea typeface="Arial" pitchFamily="34" charset="0"/>
                    <a:cs typeface="Arial" pitchFamily="34" charset="0"/>
                  </a:rPr>
                  <a:t>2</a:t>
                </a:r>
                <a:endParaRPr kumimoji="0" lang="he-IL" b="0" i="0" u="none" strike="noStrike" cap="none" normalizeH="0" baseline="-25000" dirty="0" smtClean="0">
                  <a:ln>
                    <a:noFill/>
                  </a:ln>
                  <a:solidFill>
                    <a:srgbClr val="C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3" name="קבוצה 22"/>
              <p:cNvGrpSpPr/>
              <p:nvPr/>
            </p:nvGrpSpPr>
            <p:grpSpPr>
              <a:xfrm>
                <a:off x="922078" y="1122600"/>
                <a:ext cx="3268977" cy="2373605"/>
                <a:chOff x="1263849" y="941429"/>
                <a:chExt cx="3268977" cy="2373605"/>
              </a:xfrm>
            </p:grpSpPr>
            <p:pic>
              <p:nvPicPr>
                <p:cNvPr id="6" name="Picture 72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duotone>
                    <a:schemeClr val="accent5">
                      <a:shade val="45000"/>
                      <a:satMod val="135000"/>
                    </a:schemeClr>
                    <a:prstClr val="white"/>
                  </a:duotone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63849" y="1142193"/>
                  <a:ext cx="3124200" cy="18669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2258632" y="1364286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374807" y="2972134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m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g</a:t>
                  </a:r>
                  <a:endParaRPr kumimoji="0" lang="he-IL" b="0" i="0" u="none" strike="noStrike" cap="none" normalizeH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3961246" y="2694301"/>
                  <a:ext cx="0" cy="390247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2480260" y="941429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168937" y="1685396"/>
                  <a:ext cx="366321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3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694828" y="1683248"/>
                  <a:ext cx="366321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4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2746344" y="1358255"/>
                  <a:ext cx="366321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5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3374807" y="1549956"/>
                  <a:ext cx="366321" cy="0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451623" y="1146826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3987004" y="1919156"/>
                  <a:ext cx="0" cy="390247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med" len="med"/>
                  <a:tailEnd type="triangle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1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3888967" y="1886546"/>
                  <a:ext cx="579010" cy="42285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T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chemeClr val="tx2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2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0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1748000" y="1485561"/>
                  <a:ext cx="459116" cy="0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  <p:sp>
              <p:nvSpPr>
                <p:cNvPr id="2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48" y="1194177"/>
                  <a:ext cx="1158019" cy="3429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ctr" defTabSz="914400" rtl="1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b="0" i="0" u="none" strike="noStrike" cap="none" normalizeH="0" baseline="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a</a:t>
                  </a:r>
                  <a:r>
                    <a:rPr kumimoji="0" lang="en-US" b="0" i="0" u="none" strike="noStrike" cap="none" normalizeH="0" baseline="-25000" dirty="0" smtClean="0">
                      <a:ln>
                        <a:noFill/>
                      </a:ln>
                      <a:solidFill>
                        <a:srgbClr val="C00000"/>
                      </a:solidFill>
                      <a:effectLst/>
                      <a:latin typeface="Times New Roman" pitchFamily="18" charset="0"/>
                      <a:ea typeface="Arial" pitchFamily="34" charset="0"/>
                      <a:cs typeface="Arial" pitchFamily="34" charset="0"/>
                    </a:rPr>
                    <a:t>1</a:t>
                  </a:r>
                  <a:endParaRPr kumimoji="0" lang="he-IL" b="0" i="0" u="none" strike="noStrike" cap="none" normalizeH="0" baseline="-2500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" name="Line 6"/>
                <p:cNvSpPr>
                  <a:spLocks noChangeShapeType="1"/>
                </p:cNvSpPr>
                <p:nvPr/>
              </p:nvSpPr>
              <p:spPr bwMode="auto">
                <a:xfrm flipH="1" flipV="1">
                  <a:off x="4386980" y="2754861"/>
                  <a:ext cx="0" cy="451307"/>
                </a:xfrm>
                <a:prstGeom prst="line">
                  <a:avLst/>
                </a:prstGeom>
                <a:noFill/>
                <a:ln w="38100">
                  <a:solidFill>
                    <a:srgbClr val="C0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he-IL"/>
                </a:p>
              </p:txBody>
            </p:sp>
          </p:grpSp>
        </p:grpSp>
        <p:sp>
          <p:nvSpPr>
            <p:cNvPr id="25" name="Line 6"/>
            <p:cNvSpPr>
              <a:spLocks noChangeShapeType="1"/>
            </p:cNvSpPr>
            <p:nvPr/>
          </p:nvSpPr>
          <p:spPr bwMode="auto">
            <a:xfrm flipH="1" flipV="1">
              <a:off x="1145674" y="1850675"/>
              <a:ext cx="229558" cy="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 type="none" w="med" len="med"/>
              <a:tailEnd type="triangle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6" name="Text Box 3"/>
            <p:cNvSpPr txBox="1">
              <a:spLocks noChangeArrowheads="1"/>
            </p:cNvSpPr>
            <p:nvPr/>
          </p:nvSpPr>
          <p:spPr bwMode="auto">
            <a:xfrm>
              <a:off x="637427" y="1507775"/>
              <a:ext cx="1158019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f</a:t>
              </a:r>
              <a:r>
                <a:rPr kumimoji="0" lang="en-US" b="0" i="0" u="none" strike="noStrike" cap="none" normalizeH="0" baseline="-2500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Times New Roman" pitchFamily="18" charset="0"/>
                  <a:ea typeface="Arial" pitchFamily="34" charset="0"/>
                  <a:cs typeface="Arial" pitchFamily="34" charset="0"/>
                </a:rPr>
                <a:t>k</a:t>
              </a:r>
              <a:endParaRPr kumimoji="0" lang="he-IL" b="0" i="0" u="none" strike="noStrike" cap="none" normalizeH="0" baseline="-25000" dirty="0" smtClean="0">
                <a:ln>
                  <a:noFill/>
                </a:ln>
                <a:solidFill>
                  <a:schemeClr val="tx2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93604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 השיעור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77881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b="1" dirty="0" smtClean="0"/>
              <a:t>מסקנות מניסוי החוק השני של ניוטון: (כוח קבוע)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he-IL" dirty="0" smtClean="0"/>
              <a:t>ככל </a:t>
            </a:r>
            <a:r>
              <a:rPr lang="he-IL" dirty="0"/>
              <a:t>שמסת המערכת גדלה התאוצה </a:t>
            </a:r>
            <a:r>
              <a:rPr lang="he-IL" dirty="0" smtClean="0"/>
              <a:t>קטנה, </a:t>
            </a:r>
            <a:r>
              <a:rPr lang="he-IL" dirty="0"/>
              <a:t>קשה יותר להאיץ את המערכת. 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he-IL" dirty="0" smtClean="0"/>
              <a:t>התאוצה </a:t>
            </a:r>
            <a:r>
              <a:rPr lang="he-IL" dirty="0"/>
              <a:t>נמצאת ביחס </a:t>
            </a:r>
            <a:r>
              <a:rPr lang="he-IL" dirty="0" smtClean="0"/>
              <a:t>הפוך למסה </a:t>
            </a:r>
            <a:r>
              <a:rPr lang="he-IL" dirty="0"/>
              <a:t>הכוללת של המערכת</a:t>
            </a:r>
            <a:r>
              <a:rPr lang="he-IL" dirty="0" smtClean="0"/>
              <a:t>.</a:t>
            </a:r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he-IL" dirty="0" smtClean="0"/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he-IL" dirty="0" smtClean="0"/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he-IL" dirty="0" smtClean="0"/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he-IL" dirty="0"/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he-IL" dirty="0" smtClean="0"/>
              <a:t>שיפוע </a:t>
            </a:r>
            <a:r>
              <a:rPr lang="he-IL" dirty="0"/>
              <a:t>הגרף </a:t>
            </a:r>
            <a:r>
              <a:rPr lang="he-IL" dirty="0" smtClean="0"/>
              <a:t>של התאוצה כפונקציה של (אחד חלקי המסה) שווה </a:t>
            </a:r>
            <a:r>
              <a:rPr lang="he-IL" dirty="0"/>
              <a:t>לכוח השקול שפעל על המערכת.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he-IL" b="1" dirty="0" smtClean="0"/>
              <a:t>מסקנות </a:t>
            </a:r>
            <a:r>
              <a:rPr lang="he-IL" b="1" dirty="0"/>
              <a:t>מניסוי החוק השני של ניוטון: </a:t>
            </a:r>
            <a:r>
              <a:rPr lang="he-IL" b="1" dirty="0" smtClean="0"/>
              <a:t>(מסה כוללת קבועה)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קיים יחס ישר בין הכוח המאיץ את המערכת והתאוצה. </a:t>
            </a:r>
            <a:endParaRPr lang="he-IL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 smtClean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he-IL" dirty="0"/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/>
              <a:t>שיפוע הגרף </a:t>
            </a:r>
            <a:r>
              <a:rPr lang="he-IL" dirty="0" smtClean="0"/>
              <a:t>שווה ל (אחד </a:t>
            </a:r>
            <a:r>
              <a:rPr lang="he-IL" dirty="0"/>
              <a:t>חלקי המסה </a:t>
            </a:r>
            <a:r>
              <a:rPr lang="he-IL" dirty="0" smtClean="0"/>
              <a:t>הכוללת).</a:t>
            </a: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graphicFrame>
        <p:nvGraphicFramePr>
          <p:cNvPr id="134157" name="Object 13"/>
          <p:cNvGraphicFramePr>
            <a:graphicFrameLocks noChangeAspect="1"/>
          </p:cNvGraphicFramePr>
          <p:nvPr/>
        </p:nvGraphicFramePr>
        <p:xfrm>
          <a:off x="4287159" y="5121654"/>
          <a:ext cx="1235355" cy="465791"/>
        </p:xfrm>
        <a:graphic>
          <a:graphicData uri="http://schemas.openxmlformats.org/presentationml/2006/ole">
            <p:oleObj spid="_x0000_s134244" name="Equation" r:id="rId3" imgW="621760" imgH="177646" progId="Equation.3">
              <p:embed/>
            </p:oleObj>
          </a:graphicData>
        </a:graphic>
      </p:graphicFrame>
      <p:graphicFrame>
        <p:nvGraphicFramePr>
          <p:cNvPr id="134158" name="Object 14"/>
          <p:cNvGraphicFramePr>
            <a:graphicFrameLocks noChangeAspect="1"/>
          </p:cNvGraphicFramePr>
          <p:nvPr/>
        </p:nvGraphicFramePr>
        <p:xfrm>
          <a:off x="4285877" y="2193303"/>
          <a:ext cx="1102938" cy="739063"/>
        </p:xfrm>
        <a:graphic>
          <a:graphicData uri="http://schemas.openxmlformats.org/presentationml/2006/ole">
            <p:oleObj spid="_x0000_s134245" name="Equation" r:id="rId4" imgW="596641" imgH="393529" progId="Equation.3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51363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סרטון הדגמה: ניסוי חוק שני של ניוטון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39552" y="709067"/>
            <a:ext cx="8236530" cy="5891758"/>
          </a:xfrm>
        </p:spPr>
        <p:txBody>
          <a:bodyPr/>
          <a:lstStyle/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 smtClean="0"/>
          </a:p>
          <a:p>
            <a:pPr marL="0">
              <a:lnSpc>
                <a:spcPct val="150000"/>
              </a:lnSpc>
              <a:buNone/>
            </a:pPr>
            <a:endParaRPr lang="he-IL" dirty="0"/>
          </a:p>
        </p:txBody>
      </p:sp>
      <p:sp>
        <p:nvSpPr>
          <p:cNvPr id="10" name="מלבן מעוגל 9"/>
          <p:cNvSpPr/>
          <p:nvPr/>
        </p:nvSpPr>
        <p:spPr>
          <a:xfrm>
            <a:off x="1285875" y="1152524"/>
            <a:ext cx="7048500" cy="45053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274434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283" y="1500188"/>
            <a:ext cx="6105525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לחצן פעולה: קדימה או הבא 11">
            <a:hlinkClick r:id="rId2" highlightClick="1"/>
          </p:cNvPr>
          <p:cNvSpPr/>
          <p:nvPr/>
        </p:nvSpPr>
        <p:spPr>
          <a:xfrm>
            <a:off x="6370896" y="4130970"/>
            <a:ext cx="721020" cy="717477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תיאור ניסוי מצולם: </a:t>
            </a:r>
            <a:r>
              <a:rPr lang="he-IL" dirty="0"/>
              <a:t>החוק השני של </a:t>
            </a:r>
            <a:r>
              <a:rPr lang="he-IL" dirty="0" smtClean="0"/>
              <a:t>ניוטון- חלק 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396" y="709067"/>
            <a:ext cx="8646686" cy="5894933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dirty="0" smtClean="0"/>
              <a:t>כאשר בחלקו הראשון של הניסוי, </a:t>
            </a:r>
            <a:r>
              <a:rPr lang="he-IL" b="1" dirty="0" smtClean="0"/>
              <a:t>הכוח המאיץ את המערכת קבוע (משקולת יחידה תלויה על החוט).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b="1" dirty="0" smtClean="0"/>
              <a:t>מטרת הניסוי</a:t>
            </a:r>
            <a:r>
              <a:rPr lang="he-IL" dirty="0" smtClean="0"/>
              <a:t>: בדיקת הקשר בין התאוצה למסה הכוללת של המערכת.</a:t>
            </a:r>
            <a:endParaRPr lang="en-US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he-IL" b="1" dirty="0" smtClean="0"/>
              <a:t>תיאור הניסוי</a:t>
            </a:r>
            <a:r>
              <a:rPr lang="he-IL" dirty="0" smtClean="0"/>
              <a:t>: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המסילה מונחת על שולחן אופקי, כך שהקצה בו נמצאת הגלגלת בולט מקצה השולחן.</a:t>
            </a:r>
            <a:endParaRPr lang="en-US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בקצה השני של המסילה מניחים את רשם הזמן.</a:t>
            </a:r>
            <a:endParaRPr lang="en-US" dirty="0" smtClean="0"/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r>
              <a:rPr lang="he-IL" dirty="0" smtClean="0"/>
              <a:t>סמוך לקצה, בו נמצא רשם הזמן, מציבים את העגלה, כשהיא עמוסה ב-4 משקולות.</a:t>
            </a:r>
            <a:endParaRPr lang="en-US" dirty="0" smtClean="0"/>
          </a:p>
          <a:p>
            <a:pPr marL="0" indent="0">
              <a:lnSpc>
                <a:spcPct val="150000"/>
              </a:lnSpc>
            </a:pPr>
            <a:r>
              <a:rPr lang="he-IL" dirty="0" smtClean="0"/>
              <a:t>חותכים </a:t>
            </a:r>
            <a:r>
              <a:rPr lang="he-IL" dirty="0"/>
              <a:t>סרט נייר באורך של כ- 60 </a:t>
            </a:r>
            <a:r>
              <a:rPr lang="he-IL" dirty="0" smtClean="0"/>
              <a:t>ס"מ, משחילים </a:t>
            </a:r>
            <a:r>
              <a:rPr lang="he-IL" dirty="0"/>
              <a:t>אותו בנתיבים המתאימים </a:t>
            </a:r>
            <a:r>
              <a:rPr lang="he-IL" dirty="0" smtClean="0"/>
              <a:t>ברשם</a:t>
            </a:r>
            <a:r>
              <a:rPr lang="en-US" dirty="0" smtClean="0"/>
              <a:t> </a:t>
            </a:r>
            <a:r>
              <a:rPr lang="he-IL" dirty="0" smtClean="0"/>
              <a:t>הזמן</a:t>
            </a:r>
            <a:r>
              <a:rPr lang="he-IL" dirty="0"/>
              <a:t>, </a:t>
            </a:r>
            <a:r>
              <a:rPr lang="he-IL" dirty="0" smtClean="0"/>
              <a:t>מחברים </a:t>
            </a:r>
            <a:r>
              <a:rPr lang="he-IL" dirty="0"/>
              <a:t>את </a:t>
            </a:r>
            <a:r>
              <a:rPr lang="en-US" dirty="0" smtClean="0"/>
              <a:t>          </a:t>
            </a:r>
            <a:r>
              <a:rPr lang="he-IL" dirty="0" smtClean="0"/>
              <a:t>קצהו </a:t>
            </a:r>
            <a:r>
              <a:rPr lang="he-IL" dirty="0"/>
              <a:t>של הסרט לצידה האחורי של העגלה.</a:t>
            </a:r>
            <a:endParaRPr lang="en-US" dirty="0"/>
          </a:p>
          <a:p>
            <a:pPr marL="0" indent="0">
              <a:lnSpc>
                <a:spcPct val="150000"/>
              </a:lnSpc>
            </a:pPr>
            <a:r>
              <a:rPr lang="he-IL" dirty="0" smtClean="0"/>
              <a:t>מחזיקים חזק את העגלה, מפעילים </a:t>
            </a:r>
            <a:r>
              <a:rPr lang="he-IL" dirty="0"/>
              <a:t>את רשם הזמן </a:t>
            </a:r>
            <a:r>
              <a:rPr lang="he-IL" dirty="0" smtClean="0"/>
              <a:t>ומרפים </a:t>
            </a:r>
            <a:r>
              <a:rPr lang="he-IL" dirty="0"/>
              <a:t>מן העגלה</a:t>
            </a:r>
            <a:r>
              <a:rPr lang="he-IL" dirty="0" smtClean="0"/>
              <a:t>.</a:t>
            </a:r>
          </a:p>
          <a:p>
            <a:pPr marL="0" indent="0">
              <a:lnSpc>
                <a:spcPct val="150000"/>
              </a:lnSpc>
            </a:pPr>
            <a:r>
              <a:rPr lang="he-IL" dirty="0" smtClean="0"/>
              <a:t>לאחר </a:t>
            </a:r>
            <a:r>
              <a:rPr lang="he-IL" dirty="0"/>
              <a:t>שהעגלה תגיע לקצה </a:t>
            </a:r>
            <a:r>
              <a:rPr lang="he-IL" dirty="0" smtClean="0"/>
              <a:t>המסילה מפסיקים </a:t>
            </a:r>
            <a:r>
              <a:rPr lang="he-IL" dirty="0"/>
              <a:t>את פעולת רשם הזמן, </a:t>
            </a:r>
            <a:r>
              <a:rPr lang="he-IL" dirty="0" smtClean="0"/>
              <a:t>מוציאים </a:t>
            </a:r>
            <a:r>
              <a:rPr lang="he-IL" dirty="0"/>
              <a:t>את סרט הנייר </a:t>
            </a:r>
            <a:r>
              <a:rPr lang="he-IL" dirty="0" smtClean="0"/>
              <a:t>ומחשבים על </a:t>
            </a:r>
            <a:r>
              <a:rPr lang="en-US" dirty="0" smtClean="0"/>
              <a:t>     </a:t>
            </a:r>
            <a:r>
              <a:rPr lang="he-IL" dirty="0" smtClean="0"/>
              <a:t>פי </a:t>
            </a:r>
            <a:r>
              <a:rPr lang="he-IL" dirty="0" smtClean="0"/>
              <a:t>תרשים העקבות שהתקבל את </a:t>
            </a:r>
            <a:r>
              <a:rPr lang="he-IL" dirty="0"/>
              <a:t>תאוצת </a:t>
            </a:r>
            <a:r>
              <a:rPr lang="he-IL" dirty="0" smtClean="0"/>
              <a:t>המערכת, השווה לתאוצת העגלה</a:t>
            </a:r>
            <a:r>
              <a:rPr lang="he-IL" dirty="0"/>
              <a:t> </a:t>
            </a:r>
            <a:r>
              <a:rPr lang="he-IL" dirty="0" smtClean="0"/>
              <a:t>(כפי שלמדנו לבצע בפרק </a:t>
            </a:r>
            <a:r>
              <a:rPr lang="en-US" dirty="0" smtClean="0"/>
              <a:t>            </a:t>
            </a:r>
            <a:r>
              <a:rPr lang="he-IL" dirty="0" err="1" smtClean="0"/>
              <a:t>הקינמטיקה</a:t>
            </a:r>
            <a:r>
              <a:rPr lang="he-IL" dirty="0" smtClean="0"/>
              <a:t>).</a:t>
            </a:r>
            <a:endParaRPr lang="en-US" dirty="0"/>
          </a:p>
          <a:p>
            <a:pPr marL="0" indent="0">
              <a:lnSpc>
                <a:spcPct val="150000"/>
              </a:lnSpc>
            </a:pPr>
            <a:r>
              <a:rPr lang="he-IL" dirty="0" smtClean="0"/>
              <a:t>חוזרים 4 </a:t>
            </a:r>
            <a:r>
              <a:rPr lang="he-IL" dirty="0"/>
              <a:t>פעמים נוספות על </a:t>
            </a:r>
            <a:r>
              <a:rPr lang="he-IL" dirty="0" smtClean="0"/>
              <a:t>הניסוי, </a:t>
            </a:r>
            <a:r>
              <a:rPr lang="he-IL" dirty="0"/>
              <a:t>כשבכל פעם </a:t>
            </a:r>
            <a:r>
              <a:rPr lang="he-IL" dirty="0" smtClean="0"/>
              <a:t>מ</a:t>
            </a:r>
            <a:r>
              <a:rPr lang="he-IL" u="sng" dirty="0" smtClean="0"/>
              <a:t>ורידים</a:t>
            </a:r>
            <a:r>
              <a:rPr lang="he-IL" dirty="0" smtClean="0"/>
              <a:t> מן העגלה </a:t>
            </a:r>
            <a:r>
              <a:rPr lang="he-IL" dirty="0"/>
              <a:t>משקולת </a:t>
            </a:r>
            <a:r>
              <a:rPr lang="he-IL" dirty="0" smtClean="0"/>
              <a:t>אחת (כך שהמסה הכוללת </a:t>
            </a:r>
            <a:r>
              <a:rPr lang="he-IL" dirty="0" smtClean="0"/>
              <a:t>  </a:t>
            </a:r>
            <a:r>
              <a:rPr lang="en-US" dirty="0" smtClean="0"/>
              <a:t>      </a:t>
            </a:r>
            <a:r>
              <a:rPr lang="he-IL" dirty="0" smtClean="0"/>
              <a:t>יורדת</a:t>
            </a:r>
            <a:r>
              <a:rPr lang="he-IL" dirty="0" smtClean="0"/>
              <a:t>), ועבור </a:t>
            </a:r>
            <a:r>
              <a:rPr lang="he-IL" dirty="0"/>
              <a:t>כל פעם </a:t>
            </a:r>
            <a:r>
              <a:rPr lang="he-IL" dirty="0" smtClean="0"/>
              <a:t>מחשבים </a:t>
            </a:r>
            <a:r>
              <a:rPr lang="he-IL" dirty="0"/>
              <a:t>את תאוצת </a:t>
            </a:r>
            <a:r>
              <a:rPr lang="he-IL" dirty="0" smtClean="0"/>
              <a:t>המערכת.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2884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ניתוח תוצאות ניסוי החוק </a:t>
            </a:r>
            <a:r>
              <a:rPr lang="he-IL" dirty="0"/>
              <a:t>השני של </a:t>
            </a:r>
            <a:r>
              <a:rPr lang="he-IL" dirty="0" smtClean="0"/>
              <a:t>ניוטון- חלק א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84672" y="709067"/>
            <a:ext cx="8695426" cy="58187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מידיעת המסות </a:t>
            </a:r>
            <a:r>
              <a:rPr lang="he-IL" dirty="0"/>
              <a:t>של </a:t>
            </a:r>
            <a:r>
              <a:rPr lang="he-IL" dirty="0" smtClean="0"/>
              <a:t>העגלה (500 גרם), של המשקולת התלויה (50 גרם) ושל המשקולות בעגלה (50 גרם כל אחת), נחשב את המסה הכוללת של המערכת </a:t>
            </a:r>
            <a:r>
              <a:rPr lang="en-US" dirty="0" smtClean="0"/>
              <a:t>M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ניתוח תרשימי העקבות שהתקבלו בניסוי מאפשר לחשב את התאוצה עבור כל אחת מהמסות הכוללות.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התקבלו התוצאות הבאות: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/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ננתח את התוצאות שקיבלנו.</a:t>
            </a:r>
            <a:endParaRPr lang="he-IL" dirty="0"/>
          </a:p>
          <a:p>
            <a:endParaRPr lang="he-IL" dirty="0"/>
          </a:p>
        </p:txBody>
      </p:sp>
      <p:graphicFrame>
        <p:nvGraphicFramePr>
          <p:cNvPr id="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9070767"/>
              </p:ext>
            </p:extLst>
          </p:nvPr>
        </p:nvGraphicFramePr>
        <p:xfrm>
          <a:off x="2378724" y="2830796"/>
          <a:ext cx="4621242" cy="2117695"/>
        </p:xfrm>
        <a:graphic>
          <a:graphicData uri="http://schemas.openxmlformats.org/drawingml/2006/table">
            <a:tbl>
              <a:tblPr rtl="1" firstRow="1" bandRow="1"/>
              <a:tblGrid>
                <a:gridCol w="1540414"/>
                <a:gridCol w="1540414"/>
                <a:gridCol w="1540414"/>
              </a:tblGrid>
              <a:tr h="33629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r>
                        <a:rPr lang="he-IL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מסה כוללת</a:t>
                      </a:r>
                      <a:endParaRPr lang="en-US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1/M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endParaRPr lang="en-US" sz="1400" b="1" i="0" u="none" strike="noStrike" baseline="-250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  <a:p>
                      <a:pPr algn="ctr" rtl="0" fontAlgn="b"/>
                      <a:r>
                        <a:rPr lang="he-IL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תאוצה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36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36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36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36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36290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0796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ניתוח תוצאות </a:t>
            </a:r>
            <a:r>
              <a:rPr lang="he-IL" dirty="0" smtClean="0"/>
              <a:t>ניסוי </a:t>
            </a:r>
            <a:r>
              <a:rPr lang="he-IL" dirty="0"/>
              <a:t>החוק השני של </a:t>
            </a:r>
            <a:r>
              <a:rPr lang="he-IL" dirty="0" smtClean="0"/>
              <a:t>ניוטון- חלק א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4319" y="709067"/>
            <a:ext cx="8679899" cy="5853658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AutoNum type="arabicParenBoth"/>
            </a:pPr>
            <a:r>
              <a:rPr lang="he-IL" dirty="0" smtClean="0"/>
              <a:t>נשרטט גרף של התאוצה </a:t>
            </a:r>
            <a:r>
              <a:rPr lang="en-US" dirty="0" smtClean="0"/>
              <a:t>a </a:t>
            </a:r>
            <a:r>
              <a:rPr lang="he-IL" dirty="0" smtClean="0"/>
              <a:t> כפונקציה של המסה הכוללת </a:t>
            </a:r>
            <a:r>
              <a:rPr lang="en-US" dirty="0" smtClean="0"/>
              <a:t>M</a:t>
            </a:r>
            <a:r>
              <a:rPr lang="en-US" baseline="-25000" dirty="0" smtClean="0"/>
              <a:t>T</a:t>
            </a:r>
            <a:r>
              <a:rPr lang="en-US" dirty="0" smtClean="0"/>
              <a:t> </a:t>
            </a:r>
            <a:r>
              <a:rPr lang="he-IL" dirty="0" smtClean="0"/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אנחנו רואים ש...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ככל </a:t>
            </a:r>
            <a:r>
              <a:rPr lang="he-IL" dirty="0"/>
              <a:t>שמסת המערכת גדלה התאוצה </a:t>
            </a:r>
            <a:r>
              <a:rPr lang="he-IL" dirty="0" smtClean="0"/>
              <a:t>קטנה, קשה </a:t>
            </a:r>
            <a:r>
              <a:rPr lang="he-IL" dirty="0"/>
              <a:t>יותר להאיץ </a:t>
            </a:r>
            <a:r>
              <a:rPr lang="he-IL" dirty="0" smtClean="0"/>
              <a:t>את </a:t>
            </a:r>
            <a:r>
              <a:rPr lang="he-IL" dirty="0"/>
              <a:t>המערכת</a:t>
            </a:r>
            <a:r>
              <a:rPr lang="he-IL" dirty="0" smtClean="0"/>
              <a:t>.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הגרף המתאר את הקשר המתמטי בין התאוצה למסה הכוללת - צורתו היפרבולה (יחס הפוך).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he-IL" dirty="0" smtClean="0"/>
              <a:t>כדי לקבל גרף, המתאר קשר </a:t>
            </a:r>
            <a:r>
              <a:rPr lang="he-IL" dirty="0" err="1" smtClean="0"/>
              <a:t>לינארי</a:t>
            </a:r>
            <a:r>
              <a:rPr lang="he-IL" dirty="0" smtClean="0"/>
              <a:t>, נשרטט גרף של התאוצה כפונקציה של </a:t>
            </a:r>
            <a:r>
              <a:rPr lang="he-IL" b="1" dirty="0" smtClean="0"/>
              <a:t>אחד חלקי המסה </a:t>
            </a:r>
            <a:r>
              <a:rPr lang="he-IL" dirty="0" smtClean="0"/>
              <a:t>הכוללת.</a:t>
            </a:r>
            <a:endParaRPr lang="he-IL" dirty="0"/>
          </a:p>
        </p:txBody>
      </p:sp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9070767"/>
              </p:ext>
            </p:extLst>
          </p:nvPr>
        </p:nvGraphicFramePr>
        <p:xfrm>
          <a:off x="5846613" y="1540417"/>
          <a:ext cx="2680722" cy="2750770"/>
        </p:xfrm>
        <a:graphic>
          <a:graphicData uri="http://schemas.openxmlformats.org/drawingml/2006/table">
            <a:tbl>
              <a:tblPr rtl="1" firstRow="1" bandRow="1"/>
              <a:tblGrid>
                <a:gridCol w="893574"/>
                <a:gridCol w="893574"/>
                <a:gridCol w="893574"/>
              </a:tblGrid>
              <a:tr h="600410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M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r>
                        <a:rPr lang="he-IL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מסה כוללת</a:t>
                      </a:r>
                      <a:endParaRPr lang="en-US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1/M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endParaRPr lang="en-US" sz="1400" b="1" i="0" u="none" strike="noStrike" baseline="-250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  <a:p>
                      <a:pPr algn="ctr" rtl="0" fontAlgn="b"/>
                      <a:r>
                        <a:rPr lang="he-IL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תאוצה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4202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4202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4202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4202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420233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</a:tbl>
          </a:graphicData>
        </a:graphic>
      </p:graphicFrame>
      <p:pic>
        <p:nvPicPr>
          <p:cNvPr id="2549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201" y="1075645"/>
            <a:ext cx="5343960" cy="3626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724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ניתוח תוצאות </a:t>
            </a:r>
            <a:r>
              <a:rPr lang="he-IL" dirty="0" smtClean="0"/>
              <a:t>ניסוי </a:t>
            </a:r>
            <a:r>
              <a:rPr lang="he-IL" dirty="0"/>
              <a:t>החוק השני של </a:t>
            </a:r>
            <a:r>
              <a:rPr lang="he-IL" dirty="0" smtClean="0"/>
              <a:t>ניוטון- חלק א (3)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74319" y="709067"/>
            <a:ext cx="8679899" cy="5853658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None/>
            </a:pPr>
            <a:r>
              <a:rPr lang="he-IL" b="1" dirty="0" smtClean="0">
                <a:solidFill>
                  <a:schemeClr val="accent6"/>
                </a:solidFill>
              </a:rPr>
              <a:t>(2) </a:t>
            </a:r>
            <a:r>
              <a:rPr lang="he-IL" dirty="0" smtClean="0"/>
              <a:t>נשרטט גרף של התאוצה </a:t>
            </a:r>
            <a:r>
              <a:rPr lang="en-US" dirty="0" smtClean="0"/>
              <a:t>a </a:t>
            </a:r>
            <a:r>
              <a:rPr lang="he-IL" dirty="0" smtClean="0"/>
              <a:t> כפונקציה של ההופכי, </a:t>
            </a:r>
            <a:r>
              <a:rPr lang="en-US" dirty="0" smtClean="0"/>
              <a:t>1</a:t>
            </a:r>
            <a:r>
              <a:rPr lang="en-US" dirty="0" smtClean="0">
                <a:sym typeface="Symbol"/>
              </a:rPr>
              <a:t>M</a:t>
            </a:r>
            <a:r>
              <a:rPr lang="en-US" baseline="-25000" dirty="0" smtClean="0">
                <a:sym typeface="Symbol"/>
              </a:rPr>
              <a:t>T</a:t>
            </a:r>
            <a:endParaRPr lang="he-IL" dirty="0" smtClean="0">
              <a:sym typeface="Symbol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dirty="0" smtClean="0"/>
          </a:p>
          <a:p>
            <a:pPr marL="0" indent="0">
              <a:lnSpc>
                <a:spcPct val="150000"/>
              </a:lnSpc>
              <a:buNone/>
            </a:pPr>
            <a:endParaRPr lang="he-IL" b="1" u="sng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he-IL" b="1" u="sng" dirty="0" smtClean="0"/>
              <a:t>אנחנו רואים ש...</a:t>
            </a:r>
          </a:p>
          <a:p>
            <a:pPr>
              <a:buFont typeface="Wingdings" pitchFamily="2" charset="2"/>
              <a:buChar char="v"/>
            </a:pPr>
            <a:r>
              <a:rPr lang="he-IL" dirty="0" smtClean="0"/>
              <a:t>התאוצה נמצאת ביחס ישר לאחד חלקי המסה הכוללת של המערכת.</a:t>
            </a:r>
          </a:p>
          <a:p>
            <a:pPr>
              <a:buFont typeface="Wingdings" pitchFamily="2" charset="2"/>
              <a:buChar char="v"/>
            </a:pPr>
            <a:r>
              <a:rPr lang="he-IL" dirty="0" smtClean="0"/>
              <a:t>שיפוע הגרף שווה לכוח השקול שפעל על המערכת (משקלה של המשקולת התלויה, 50 גרם).</a:t>
            </a:r>
          </a:p>
        </p:txBody>
      </p:sp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99070767"/>
              </p:ext>
            </p:extLst>
          </p:nvPr>
        </p:nvGraphicFramePr>
        <p:xfrm>
          <a:off x="6287548" y="1670551"/>
          <a:ext cx="2164122" cy="2366965"/>
        </p:xfrm>
        <a:graphic>
          <a:graphicData uri="http://schemas.openxmlformats.org/drawingml/2006/table">
            <a:tbl>
              <a:tblPr rtl="1" firstRow="1" bandRow="1"/>
              <a:tblGrid>
                <a:gridCol w="721374"/>
                <a:gridCol w="721374"/>
                <a:gridCol w="721374"/>
              </a:tblGrid>
              <a:tr h="530946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M</a:t>
                      </a:r>
                      <a:r>
                        <a:rPr lang="en-US" sz="1400" b="1" i="0" u="none" strike="noStrike" baseline="-2500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r>
                        <a:rPr lang="he-IL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מסה כוללת</a:t>
                      </a:r>
                      <a:endParaRPr lang="en-US" sz="1400" b="1" i="0" u="none" strike="noStrike" baseline="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1/M</a:t>
                      </a:r>
                      <a:r>
                        <a:rPr lang="en-US" sz="1400" b="1" i="0" u="none" strike="noStrike" baseline="-25000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  <a:p>
                      <a:pPr algn="ctr" rtl="0" fontAlgn="b"/>
                      <a:endParaRPr lang="en-US" sz="1400" b="1" i="0" u="none" strike="noStrike" baseline="-250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  <a:p>
                      <a:pPr algn="ctr" rtl="0" fontAlgn="b"/>
                      <a:r>
                        <a:rPr lang="he-IL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תאוצה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2"/>
                    </a:solidFill>
                  </a:tcPr>
                </a:tc>
              </a:tr>
              <a:tr h="34347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4347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4347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4347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  <a:tr h="343472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1.81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0.9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38DD5"/>
                    </a:solidFill>
                  </a:tcPr>
                </a:tc>
              </a:tr>
            </a:tbl>
          </a:graphicData>
        </a:graphic>
      </p:graphicFrame>
      <p:pic>
        <p:nvPicPr>
          <p:cNvPr id="25395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3142" y="1113472"/>
            <a:ext cx="5491329" cy="3339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7244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תיאור ניסוי מצולם: </a:t>
            </a:r>
            <a:r>
              <a:rPr lang="he-IL" dirty="0"/>
              <a:t>החוק השני של </a:t>
            </a:r>
            <a:r>
              <a:rPr lang="he-IL" dirty="0" smtClean="0"/>
              <a:t>ניוטון- חלק ב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19177" y="709067"/>
            <a:ext cx="8583283" cy="5882233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בחלק השני של הניסוי דאגנו לכך </a:t>
            </a:r>
            <a:r>
              <a:rPr lang="he-IL" b="1" dirty="0" smtClean="0"/>
              <a:t>שהמסה הכוללת של המערכת לא תשתנה</a:t>
            </a:r>
            <a:r>
              <a:rPr lang="he-IL" dirty="0" smtClean="0"/>
              <a:t>, וזאת על ידי העברת ארבע המשקולות בהדרגה מהעגלה והצמדתן למסה התלויה.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המסה הכוללת (</a:t>
            </a:r>
            <a:r>
              <a:rPr lang="en-US" dirty="0" smtClean="0"/>
              <a:t>M</a:t>
            </a:r>
            <a:r>
              <a:rPr lang="en-US" baseline="-25000" dirty="0" smtClean="0"/>
              <a:t>T</a:t>
            </a:r>
            <a:r>
              <a:rPr lang="he-IL" dirty="0" smtClean="0"/>
              <a:t>) שווה למסת העגלה (500 גרם) ומסה של חמש משקולות (</a:t>
            </a:r>
            <a:r>
              <a:rPr lang="en-US" dirty="0" smtClean="0"/>
              <a:t>5x50</a:t>
            </a:r>
            <a:r>
              <a:rPr lang="he-IL" dirty="0" smtClean="0"/>
              <a:t> גרם), סה"כ 750 גרם.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e-IL" dirty="0" smtClean="0"/>
              <a:t>הפעם אנו בודקים את תלות </a:t>
            </a:r>
            <a:r>
              <a:rPr lang="he-IL" dirty="0"/>
              <a:t>התאוצה </a:t>
            </a:r>
            <a:r>
              <a:rPr lang="he-IL" dirty="0" smtClean="0"/>
              <a:t>בכוח המאיץ (המשקל התלוי).</a:t>
            </a:r>
            <a:endParaRPr lang="he-IL" dirty="0"/>
          </a:p>
          <a:p>
            <a:pPr>
              <a:buNone/>
            </a:pPr>
            <a:endParaRPr lang="he-IL" dirty="0"/>
          </a:p>
        </p:txBody>
      </p:sp>
      <p:grpSp>
        <p:nvGrpSpPr>
          <p:cNvPr id="4" name="קבוצה 3"/>
          <p:cNvGrpSpPr/>
          <p:nvPr/>
        </p:nvGrpSpPr>
        <p:grpSpPr>
          <a:xfrm>
            <a:off x="885188" y="2740023"/>
            <a:ext cx="3781425" cy="1855786"/>
            <a:chOff x="2311400" y="4586289"/>
            <a:chExt cx="3781425" cy="1855786"/>
          </a:xfrm>
        </p:grpSpPr>
        <p:pic>
          <p:nvPicPr>
            <p:cNvPr id="5" name="Picture 2" descr="MVC-031S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8082" b="26756"/>
            <a:stretch/>
          </p:blipFill>
          <p:spPr bwMode="auto">
            <a:xfrm>
              <a:off x="2311400" y="4586289"/>
              <a:ext cx="3781425" cy="185578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" name="Group 3"/>
            <p:cNvGrpSpPr>
              <a:grpSpLocks/>
            </p:cNvGrpSpPr>
            <p:nvPr/>
          </p:nvGrpSpPr>
          <p:grpSpPr bwMode="auto">
            <a:xfrm>
              <a:off x="2673350" y="4989512"/>
              <a:ext cx="2647950" cy="1311275"/>
              <a:chOff x="3210" y="13715"/>
              <a:chExt cx="4170" cy="2065"/>
            </a:xfrm>
          </p:grpSpPr>
          <p:sp>
            <p:nvSpPr>
              <p:cNvPr id="7" name="AutoShape 4"/>
              <p:cNvSpPr>
                <a:spLocks noChangeArrowheads="1"/>
              </p:cNvSpPr>
              <p:nvPr/>
            </p:nvSpPr>
            <p:spPr bwMode="auto">
              <a:xfrm>
                <a:off x="3210" y="1554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8" name="AutoShape 5"/>
              <p:cNvCxnSpPr>
                <a:cxnSpLocks noChangeShapeType="1"/>
                <a:endCxn id="11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9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0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1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12" name="AutoShape 9"/>
              <p:cNvSpPr>
                <a:spLocks noChangeArrowheads="1"/>
              </p:cNvSpPr>
              <p:nvPr/>
            </p:nvSpPr>
            <p:spPr bwMode="auto">
              <a:xfrm>
                <a:off x="7110" y="1371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3" name="AutoShape 10"/>
              <p:cNvCxnSpPr>
                <a:cxnSpLocks noChangeShapeType="1"/>
              </p:cNvCxnSpPr>
              <p:nvPr/>
            </p:nvCxnSpPr>
            <p:spPr bwMode="auto">
              <a:xfrm flipV="1">
                <a:off x="3332" y="14420"/>
                <a:ext cx="0" cy="112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14" name="קבוצה 13"/>
          <p:cNvGrpSpPr/>
          <p:nvPr/>
        </p:nvGrpSpPr>
        <p:grpSpPr>
          <a:xfrm>
            <a:off x="4945062" y="2740023"/>
            <a:ext cx="3781425" cy="1879599"/>
            <a:chOff x="2311400" y="4624388"/>
            <a:chExt cx="3781425" cy="1879599"/>
          </a:xfrm>
        </p:grpSpPr>
        <p:pic>
          <p:nvPicPr>
            <p:cNvPr id="15" name="Picture 2" descr="MVC-031S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9420" b="26756"/>
            <a:stretch/>
          </p:blipFill>
          <p:spPr bwMode="auto">
            <a:xfrm>
              <a:off x="2311400" y="4624388"/>
              <a:ext cx="3781425" cy="1817687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6" name="Group 3"/>
            <p:cNvGrpSpPr>
              <a:grpSpLocks/>
            </p:cNvGrpSpPr>
            <p:nvPr/>
          </p:nvGrpSpPr>
          <p:grpSpPr bwMode="auto">
            <a:xfrm>
              <a:off x="2673350" y="4999037"/>
              <a:ext cx="2647950" cy="1504950"/>
              <a:chOff x="3210" y="13730"/>
              <a:chExt cx="4170" cy="2370"/>
            </a:xfrm>
          </p:grpSpPr>
          <p:sp>
            <p:nvSpPr>
              <p:cNvPr id="17" name="AutoShape 4"/>
              <p:cNvSpPr>
                <a:spLocks noChangeArrowheads="1"/>
              </p:cNvSpPr>
              <p:nvPr/>
            </p:nvSpPr>
            <p:spPr bwMode="auto">
              <a:xfrm>
                <a:off x="3210" y="1570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8" name="AutoShape 5"/>
              <p:cNvCxnSpPr>
                <a:cxnSpLocks noChangeShapeType="1"/>
                <a:endCxn id="21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19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0" name="AutoShape 7"/>
              <p:cNvSpPr>
                <a:spLocks noChangeArrowheads="1"/>
              </p:cNvSpPr>
              <p:nvPr/>
            </p:nvSpPr>
            <p:spPr bwMode="auto">
              <a:xfrm>
                <a:off x="7110" y="1386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1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22" name="AutoShape 9"/>
              <p:cNvSpPr>
                <a:spLocks noChangeArrowheads="1"/>
              </p:cNvSpPr>
              <p:nvPr/>
            </p:nvSpPr>
            <p:spPr bwMode="auto">
              <a:xfrm>
                <a:off x="3210" y="1586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23" name="AutoShape 10"/>
              <p:cNvCxnSpPr>
                <a:cxnSpLocks noChangeShapeType="1"/>
                <a:stCxn id="17" idx="1"/>
              </p:cNvCxnSpPr>
              <p:nvPr/>
            </p:nvCxnSpPr>
            <p:spPr bwMode="auto">
              <a:xfrm flipH="1" flipV="1">
                <a:off x="3332" y="14420"/>
                <a:ext cx="13" cy="128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24" name="קבוצה 24"/>
          <p:cNvGrpSpPr/>
          <p:nvPr/>
        </p:nvGrpSpPr>
        <p:grpSpPr>
          <a:xfrm>
            <a:off x="885188" y="4672009"/>
            <a:ext cx="3781425" cy="1730376"/>
            <a:chOff x="2311400" y="4711699"/>
            <a:chExt cx="3781425" cy="1730376"/>
          </a:xfrm>
        </p:grpSpPr>
        <p:pic>
          <p:nvPicPr>
            <p:cNvPr id="26" name="Picture 2" descr="MVC-031S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2486" b="26756"/>
            <a:stretch/>
          </p:blipFill>
          <p:spPr bwMode="auto">
            <a:xfrm>
              <a:off x="2311400" y="4711699"/>
              <a:ext cx="3781425" cy="17303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5" name="Group 3"/>
            <p:cNvGrpSpPr>
              <a:grpSpLocks/>
            </p:cNvGrpSpPr>
            <p:nvPr/>
          </p:nvGrpSpPr>
          <p:grpSpPr bwMode="auto">
            <a:xfrm>
              <a:off x="2673350" y="4999037"/>
              <a:ext cx="2476500" cy="1289050"/>
              <a:chOff x="3210" y="13730"/>
              <a:chExt cx="3900" cy="2030"/>
            </a:xfrm>
          </p:grpSpPr>
          <p:sp>
            <p:nvSpPr>
              <p:cNvPr id="28" name="AutoShape 4"/>
              <p:cNvSpPr>
                <a:spLocks noChangeArrowheads="1"/>
              </p:cNvSpPr>
              <p:nvPr/>
            </p:nvSpPr>
            <p:spPr bwMode="auto">
              <a:xfrm>
                <a:off x="3210" y="1552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29" name="AutoShape 5"/>
              <p:cNvCxnSpPr>
                <a:cxnSpLocks noChangeShapeType="1"/>
                <a:endCxn id="32" idx="2"/>
              </p:cNvCxnSpPr>
              <p:nvPr/>
            </p:nvCxnSpPr>
            <p:spPr bwMode="auto">
              <a:xfrm flipV="1">
                <a:off x="3480" y="1385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30" name="AutoShape 6"/>
              <p:cNvSpPr>
                <a:spLocks noChangeArrowheads="1"/>
              </p:cNvSpPr>
              <p:nvPr/>
            </p:nvSpPr>
            <p:spPr bwMode="auto">
              <a:xfrm>
                <a:off x="684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1" name="AutoShape 7"/>
              <p:cNvSpPr>
                <a:spLocks noChangeArrowheads="1"/>
              </p:cNvSpPr>
              <p:nvPr/>
            </p:nvSpPr>
            <p:spPr bwMode="auto">
              <a:xfrm>
                <a:off x="3215" y="1518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2" name="AutoShape 8"/>
              <p:cNvSpPr>
                <a:spLocks noChangeArrowheads="1"/>
              </p:cNvSpPr>
              <p:nvPr/>
            </p:nvSpPr>
            <p:spPr bwMode="auto">
              <a:xfrm>
                <a:off x="6840" y="137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3" name="AutoShape 9"/>
              <p:cNvSpPr>
                <a:spLocks noChangeArrowheads="1"/>
              </p:cNvSpPr>
              <p:nvPr/>
            </p:nvSpPr>
            <p:spPr bwMode="auto">
              <a:xfrm>
                <a:off x="3215" y="1536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4" name="AutoShape 10"/>
              <p:cNvCxnSpPr>
                <a:cxnSpLocks noChangeShapeType="1"/>
                <a:stCxn id="31" idx="1"/>
              </p:cNvCxnSpPr>
              <p:nvPr/>
            </p:nvCxnSpPr>
            <p:spPr bwMode="auto">
              <a:xfrm flipV="1">
                <a:off x="3350" y="14420"/>
                <a:ext cx="0" cy="7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  <p:grpSp>
        <p:nvGrpSpPr>
          <p:cNvPr id="27" name="קבוצה 36"/>
          <p:cNvGrpSpPr/>
          <p:nvPr/>
        </p:nvGrpSpPr>
        <p:grpSpPr>
          <a:xfrm>
            <a:off x="4945062" y="4684709"/>
            <a:ext cx="3781425" cy="1730376"/>
            <a:chOff x="2311400" y="4711699"/>
            <a:chExt cx="3781425" cy="1730376"/>
          </a:xfrm>
        </p:grpSpPr>
        <p:pic>
          <p:nvPicPr>
            <p:cNvPr id="38" name="Picture 2" descr="MVC-031S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t="12486" b="26756"/>
            <a:stretch/>
          </p:blipFill>
          <p:spPr bwMode="auto">
            <a:xfrm>
              <a:off x="2311400" y="4711699"/>
              <a:ext cx="3781425" cy="1730376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" name="Group 3"/>
            <p:cNvGrpSpPr>
              <a:grpSpLocks/>
            </p:cNvGrpSpPr>
            <p:nvPr/>
          </p:nvGrpSpPr>
          <p:grpSpPr bwMode="auto">
            <a:xfrm>
              <a:off x="2663825" y="5100637"/>
              <a:ext cx="2600325" cy="1193800"/>
              <a:chOff x="3195" y="13890"/>
              <a:chExt cx="4095" cy="1880"/>
            </a:xfrm>
          </p:grpSpPr>
          <p:sp>
            <p:nvSpPr>
              <p:cNvPr id="40" name="AutoShape 4"/>
              <p:cNvSpPr>
                <a:spLocks noChangeArrowheads="1"/>
              </p:cNvSpPr>
              <p:nvPr/>
            </p:nvSpPr>
            <p:spPr bwMode="auto">
              <a:xfrm>
                <a:off x="3195" y="15025"/>
                <a:ext cx="285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41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3480" y="13890"/>
                <a:ext cx="3360" cy="4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  <p:sp>
            <p:nvSpPr>
              <p:cNvPr id="42" name="AutoShape 6"/>
              <p:cNvSpPr>
                <a:spLocks noChangeArrowheads="1"/>
              </p:cNvSpPr>
              <p:nvPr/>
            </p:nvSpPr>
            <p:spPr bwMode="auto">
              <a:xfrm>
                <a:off x="7020" y="1389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3" name="AutoShape 7"/>
              <p:cNvSpPr>
                <a:spLocks noChangeArrowheads="1"/>
              </p:cNvSpPr>
              <p:nvPr/>
            </p:nvSpPr>
            <p:spPr bwMode="auto">
              <a:xfrm>
                <a:off x="3195" y="15185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4" name="AutoShape 8"/>
              <p:cNvSpPr>
                <a:spLocks noChangeArrowheads="1"/>
              </p:cNvSpPr>
              <p:nvPr/>
            </p:nvSpPr>
            <p:spPr bwMode="auto">
              <a:xfrm>
                <a:off x="3200" y="1553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45" name="AutoShape 9"/>
              <p:cNvSpPr>
                <a:spLocks noChangeArrowheads="1"/>
              </p:cNvSpPr>
              <p:nvPr/>
            </p:nvSpPr>
            <p:spPr bwMode="auto">
              <a:xfrm>
                <a:off x="3195" y="15360"/>
                <a:ext cx="270" cy="240"/>
              </a:xfrm>
              <a:prstGeom prst="flowChartMagneticDisk">
                <a:avLst/>
              </a:prstGeom>
              <a:solidFill>
                <a:schemeClr val="accent2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46" name="AutoShape 10"/>
              <p:cNvCxnSpPr>
                <a:cxnSpLocks noChangeShapeType="1"/>
                <a:stCxn id="40" idx="1"/>
              </p:cNvCxnSpPr>
              <p:nvPr/>
            </p:nvCxnSpPr>
            <p:spPr bwMode="auto">
              <a:xfrm flipV="1">
                <a:off x="3338" y="14420"/>
                <a:ext cx="12" cy="6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xmlns="" val="162791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707d9315527094f4cdaee9a6675aebd2a427d"/>
</p:tagLst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התלהבות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31845</TotalTime>
  <Words>1909</Words>
  <Application>Microsoft Office PowerPoint</Application>
  <PresentationFormat>‫הצגה על המסך (4:3)</PresentationFormat>
  <Paragraphs>597</Paragraphs>
  <Slides>39</Slides>
  <Notes>0</Notes>
  <HiddenSlides>0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שרתי OLE מוטבעים</vt:lpstr>
      </vt:variant>
      <vt:variant>
        <vt:i4>2</vt:i4>
      </vt:variant>
      <vt:variant>
        <vt:lpstr>כותרות שקופיות</vt:lpstr>
      </vt:variant>
      <vt:variant>
        <vt:i4>39</vt:i4>
      </vt:variant>
    </vt:vector>
  </HeadingPairs>
  <TitlesOfParts>
    <vt:vector size="42" baseType="lpstr">
      <vt:lpstr>ערכת נושא Office</vt:lpstr>
      <vt:lpstr>משוואה</vt:lpstr>
      <vt:lpstr>Equation</vt:lpstr>
      <vt:lpstr>שקופית 1</vt:lpstr>
      <vt:lpstr>נושאי השיעור</vt:lpstr>
      <vt:lpstr>ניסוי מצולם: החוק השני של ניוטון- הקדמה </vt:lpstr>
      <vt:lpstr>סרטון הדגמה: ניסוי חוק שני של ניוטון</vt:lpstr>
      <vt:lpstr>תיאור ניסוי מצולם: החוק השני של ניוטון- חלק א</vt:lpstr>
      <vt:lpstr>ניתוח תוצאות ניסוי החוק השני של ניוטון- חלק א (1)</vt:lpstr>
      <vt:lpstr>ניתוח תוצאות ניסוי החוק השני של ניוטון- חלק א (2)</vt:lpstr>
      <vt:lpstr>ניתוח תוצאות ניסוי החוק השני של ניוטון- חלק א (3)</vt:lpstr>
      <vt:lpstr>תיאור ניסוי מצולם: החוק השני של ניוטון- חלק ב</vt:lpstr>
      <vt:lpstr>ניתוח תוצאות ניסוי החוק השני של ניוטון- חלק ב (1)</vt:lpstr>
      <vt:lpstr>ניתוח תוצאות ניסוי החוק השני של ניוטון- חלק ב (2)</vt:lpstr>
      <vt:lpstr>תרגיל 7: מערכת רב גופית, חוט וגלגלת (1)</vt:lpstr>
      <vt:lpstr>פתרון תרגיל 7: מערכת רב גופית, חוט וגלגלת (א) חלק</vt:lpstr>
      <vt:lpstr>פתרון תרגיל 7: מערכת רב גופית, חוט וגלגלת (א) חיכוך</vt:lpstr>
      <vt:lpstr>פתרון תרגיל 7: מערכת רב גופית, חוט וגלגלת (ב)</vt:lpstr>
      <vt:lpstr>תרגיל 8: מערכת רב גופית, חוט וגלגלת (2)</vt:lpstr>
      <vt:lpstr>פתרון תרגיל 8: מערכת רב גופית, חוט וגלגלת (א חלק)</vt:lpstr>
      <vt:lpstr>פתרון תרגיל 8: מערכת רב גופית, חוט וגלגלת (א לא חלק)</vt:lpstr>
      <vt:lpstr>פתרון תרגיל 8: מערכת רב גופית, חוט וגלגלת (ב חלק)</vt:lpstr>
      <vt:lpstr>פתרון תרגיל 8: מערכת רב גופית, חוט וגלגלת (ב לא חלק)</vt:lpstr>
      <vt:lpstr>תרגיל 9: מערכת רב גופית: שלושה גופים ושתי גלגלות</vt:lpstr>
      <vt:lpstr>פתרון תרגיל 9: מערכת רב גופית: שלושה גופים א</vt:lpstr>
      <vt:lpstr>פתרון תרגיל 9: מערכת רב גופית: שלושה גופים ב</vt:lpstr>
      <vt:lpstr>פתרון תרגיל 9: מערכת רב גופית: שלושה גופים ג</vt:lpstr>
      <vt:lpstr>תרגיל 10: מערכת שני גופים עם חיכוך</vt:lpstr>
      <vt:lpstr>פתרון תרגיל 10: מערכת שני גופים עם חיכוך</vt:lpstr>
      <vt:lpstr>פתרון תרגיל 10: מערכת שני גופים עם חיכוך</vt:lpstr>
      <vt:lpstr>תרגיל 11: מערכת שני גופים ללא חיכוך</vt:lpstr>
      <vt:lpstr>פתרון תרגיל 11: מערכת שני גופים ללא חיכוך</vt:lpstr>
      <vt:lpstr>המשך פתרון תרגיל 11: מערכת שני גופים ללא חיכוך</vt:lpstr>
      <vt:lpstr>המשך פתרון תרגיל 11: מערכת שני גופים ללא חיכוך</vt:lpstr>
      <vt:lpstr>תרגיל 12: שתי מסות, חוט וגלגלת ניידת</vt:lpstr>
      <vt:lpstr>פתרון תרגיל 12 ציור א : גלגלת ניידת</vt:lpstr>
      <vt:lpstr>פתרון תרגיל 12 ציור א : גלגלת ניידת</vt:lpstr>
      <vt:lpstr>פתרון תרגיל 12 ציור ב : גלגלת ניידת</vt:lpstr>
      <vt:lpstr>פתרון תרגיל 12 ציור ב : גלגלת ניידת</vt:lpstr>
      <vt:lpstr>פתרון תרגיל 12 ציור ג : גלגלת ניידת</vt:lpstr>
      <vt:lpstr>פתרון תרגיל 12 ציור ג : גלגלת ניידת</vt:lpstr>
      <vt:lpstr>סיכום השיעור</vt:lpstr>
    </vt:vector>
  </TitlesOfParts>
  <Company>Vista - Rotter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Nisim</dc:creator>
  <cp:lastModifiedBy>Dani</cp:lastModifiedBy>
  <cp:revision>1325</cp:revision>
  <dcterms:created xsi:type="dcterms:W3CDTF">2012-04-17T09:32:02Z</dcterms:created>
  <dcterms:modified xsi:type="dcterms:W3CDTF">2013-07-30T21:47:54Z</dcterms:modified>
</cp:coreProperties>
</file>