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78" r:id="rId6"/>
    <p:sldId id="279" r:id="rId7"/>
    <p:sldId id="280" r:id="rId8"/>
    <p:sldId id="281" r:id="rId9"/>
    <p:sldId id="297" r:id="rId10"/>
    <p:sldId id="296" r:id="rId11"/>
    <p:sldId id="295" r:id="rId12"/>
    <p:sldId id="282" r:id="rId13"/>
    <p:sldId id="298" r:id="rId14"/>
    <p:sldId id="283" r:id="rId15"/>
    <p:sldId id="284" r:id="rId16"/>
    <p:sldId id="285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97JiBn1kE" TargetMode="External"/><Relationship Id="rId4" Type="http://schemas.openxmlformats.org/officeDocument/2006/relationships/hyperlink" Target="https://www.youtube.com/watch?v=RhJ0q7X3DL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/>
              <a:t>אי-שיוויון</a:t>
            </a:r>
            <a:r>
              <a:rPr lang="he-IL" sz="5400" dirty="0"/>
              <a:t>\</a:t>
            </a:r>
            <a:r>
              <a:rPr lang="he-IL" b="1" i="1" dirty="0"/>
              <a:t>פער</a:t>
            </a:r>
            <a:r>
              <a:rPr lang="he-IL" sz="5400" dirty="0"/>
              <a:t>\</a:t>
            </a:r>
            <a:r>
              <a:rPr lang="he-IL" b="1" dirty="0"/>
              <a:t>קיטוב</a:t>
            </a:r>
            <a:r>
              <a:rPr lang="he-IL" dirty="0"/>
              <a:t> </a:t>
            </a:r>
            <a:r>
              <a:rPr lang="he-IL" b="1" dirty="0" smtClean="0"/>
              <a:t>חברתי-כלכלי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880" y="638487"/>
            <a:ext cx="11913326" cy="1450757"/>
          </a:xfrm>
        </p:spPr>
        <p:txBody>
          <a:bodyPr>
            <a:normAutofit fontScale="90000"/>
          </a:bodyPr>
          <a:lstStyle/>
          <a:p>
            <a:r>
              <a:rPr lang="he-IL" sz="2800" dirty="0"/>
              <a:t>בעמק הסיליקון שבקליפורניה נמצאים רוב התאגידים הבינלאומיים הגדולים בעולם שמתמקדים בעולם המחשבים כגון פייסבוק, אפל וגוגל. </a:t>
            </a:r>
            <a:r>
              <a:rPr lang="he-IL" sz="2800" dirty="0" smtClean="0"/>
              <a:t>לכן </a:t>
            </a:r>
            <a:r>
              <a:rPr lang="he-IL" sz="2800" dirty="0"/>
              <a:t>שם נמצא אחד מריכוזי העושר הגדולים בעולם</a:t>
            </a:r>
            <a:br>
              <a:rPr lang="he-IL" sz="2800" dirty="0"/>
            </a:b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59" y="1913408"/>
            <a:ext cx="8210565" cy="42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37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מדוע הפערים גדלים 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946365"/>
            <a:ext cx="11756572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rgbClr val="FF0000"/>
                </a:solidFill>
              </a:rPr>
              <a:t>ליברליות וגלובליזציה</a:t>
            </a:r>
            <a:r>
              <a:rPr lang="he-IL" dirty="0" smtClean="0"/>
              <a:t>: הממשל פחות מתערב בכלכלה ולא עוזר לעניים. הכלכלה חופשית וכל אחד דואג לעצמו</a:t>
            </a:r>
            <a:endParaRPr lang="he-IL" dirty="0"/>
          </a:p>
          <a:p>
            <a:pPr algn="r"/>
            <a:endParaRPr lang="he-IL" sz="1000" dirty="0"/>
          </a:p>
          <a:p>
            <a:pPr algn="r"/>
            <a:r>
              <a:rPr lang="he-IL" dirty="0" smtClean="0"/>
              <a:t>בגלעין </a:t>
            </a:r>
            <a:r>
              <a:rPr lang="he-IL" dirty="0"/>
              <a:t>יש אַגְלוֹמֵרַצְיָה (התקבצות. </a:t>
            </a:r>
            <a:r>
              <a:rPr lang="he-IL" b="1" dirty="0">
                <a:solidFill>
                  <a:srgbClr val="FF0000"/>
                </a:solidFill>
              </a:rPr>
              <a:t>יתרון לגודל</a:t>
            </a:r>
            <a:r>
              <a:rPr lang="he-IL" dirty="0"/>
              <a:t>. כמו עמק הסיליקון). לכן הפריפריה (שוליים) נשארת </a:t>
            </a:r>
            <a:r>
              <a:rPr lang="he-IL" dirty="0" smtClean="0"/>
              <a:t>מאחורה</a:t>
            </a:r>
          </a:p>
          <a:p>
            <a:pPr algn="r"/>
            <a:endParaRPr lang="he-IL" sz="1000" dirty="0"/>
          </a:p>
          <a:p>
            <a:pPr algn="r"/>
            <a:r>
              <a:rPr lang="he-IL" b="1" dirty="0" smtClean="0">
                <a:solidFill>
                  <a:srgbClr val="FF0000"/>
                </a:solidFill>
              </a:rPr>
              <a:t>אפליה פסולה</a:t>
            </a:r>
            <a:r>
              <a:rPr lang="he-IL" dirty="0" smtClean="0"/>
              <a:t>: השלטון והחברה מפלים אוכלוסיות. </a:t>
            </a:r>
          </a:p>
          <a:p>
            <a:pPr algn="r"/>
            <a:endParaRPr lang="he-IL" sz="1000" dirty="0"/>
          </a:p>
          <a:p>
            <a:pPr algn="r"/>
            <a:r>
              <a:rPr lang="he-IL" b="1" dirty="0" smtClean="0">
                <a:solidFill>
                  <a:srgbClr val="FF0000"/>
                </a:solidFill>
              </a:rPr>
              <a:t>הון-שלטון</a:t>
            </a:r>
            <a:r>
              <a:rPr lang="he-IL" dirty="0" smtClean="0"/>
              <a:t>: השלטון דואג לעשירים כי הם המקורבים שלו</a:t>
            </a:r>
          </a:p>
          <a:p>
            <a:pPr algn="r"/>
            <a:endParaRPr lang="he-IL" sz="1000" dirty="0"/>
          </a:p>
          <a:p>
            <a:pPr algn="r"/>
            <a:r>
              <a:rPr lang="he-IL" b="1" dirty="0" smtClean="0">
                <a:solidFill>
                  <a:srgbClr val="FF0000"/>
                </a:solidFill>
              </a:rPr>
              <a:t>קולוניאליזם</a:t>
            </a:r>
            <a:r>
              <a:rPr lang="he-IL" dirty="0" smtClean="0"/>
              <a:t>: המערב כבש וניצל את שאר העולם... כיום יש </a:t>
            </a:r>
            <a:r>
              <a:rPr lang="he-IL" b="1" dirty="0" smtClean="0">
                <a:solidFill>
                  <a:srgbClr val="FF0000"/>
                </a:solidFill>
              </a:rPr>
              <a:t>ניאו-קולוניאליזם</a:t>
            </a:r>
            <a:r>
              <a:rPr lang="he-IL" dirty="0" smtClean="0"/>
              <a:t>: המערב כבר לא כובש אבל הוא ממשיך לנצל </a:t>
            </a:r>
          </a:p>
          <a:p>
            <a:pPr algn="r"/>
            <a:endParaRPr lang="he-IL" sz="1000" dirty="0"/>
          </a:p>
          <a:p>
            <a:pPr algn="r"/>
            <a:r>
              <a:rPr lang="he-IL" dirty="0" smtClean="0"/>
              <a:t>אזור </a:t>
            </a:r>
            <a:r>
              <a:rPr lang="he-IL" b="1" dirty="0" smtClean="0">
                <a:solidFill>
                  <a:srgbClr val="FF0000"/>
                </a:solidFill>
              </a:rPr>
              <a:t>חסר השכלה </a:t>
            </a:r>
            <a:r>
              <a:rPr lang="he-IL" dirty="0" smtClean="0"/>
              <a:t>(</a:t>
            </a:r>
            <a:r>
              <a:rPr lang="he-IL" b="1" dirty="0" smtClean="0">
                <a:solidFill>
                  <a:srgbClr val="FF0000"/>
                </a:solidFill>
              </a:rPr>
              <a:t>בערות</a:t>
            </a:r>
            <a:r>
              <a:rPr lang="he-IL" dirty="0" smtClean="0"/>
              <a:t>=אי ידיעת קרוא וכתוב) ו</a:t>
            </a:r>
            <a:r>
              <a:rPr lang="he-IL" b="1" dirty="0" smtClean="0">
                <a:solidFill>
                  <a:srgbClr val="FF0000"/>
                </a:solidFill>
              </a:rPr>
              <a:t>ילודה גבוהה </a:t>
            </a:r>
            <a:r>
              <a:rPr lang="he-IL" dirty="0" smtClean="0"/>
              <a:t>שמגבירה עוני. קיים </a:t>
            </a:r>
            <a:r>
              <a:rPr lang="he-IL" b="1" dirty="0" smtClean="0">
                <a:solidFill>
                  <a:srgbClr val="FF0000"/>
                </a:solidFill>
              </a:rPr>
              <a:t>פער דיגיטלי </a:t>
            </a:r>
            <a:r>
              <a:rPr lang="he-IL" dirty="0" smtClean="0"/>
              <a:t>(לא לכולם יש מחשב ואינטרנט) </a:t>
            </a:r>
          </a:p>
          <a:p>
            <a:pPr algn="r"/>
            <a:r>
              <a:rPr lang="he-IL" dirty="0" smtClean="0"/>
              <a:t> </a:t>
            </a:r>
            <a:endParaRPr lang="he-IL" sz="1400" dirty="0"/>
          </a:p>
          <a:p>
            <a:pPr algn="r"/>
            <a:r>
              <a:rPr lang="he-IL" dirty="0" smtClean="0"/>
              <a:t>                                                                          במזה"ת:                                                                                                                                                                             (1) נסיכויות הנפט העשירות כמו כווית לעומת </a:t>
            </a:r>
            <a:r>
              <a:rPr lang="he-IL" dirty="0"/>
              <a:t>נוודי </a:t>
            </a:r>
            <a:r>
              <a:rPr lang="he-IL" dirty="0" smtClean="0"/>
              <a:t>המדבר כמו בירדן</a:t>
            </a:r>
          </a:p>
          <a:p>
            <a:pPr algn="r"/>
            <a:r>
              <a:rPr lang="he-IL" dirty="0" smtClean="0"/>
              <a:t>(2) חברה ליברלית חופשית שמקדמת כמו הנוצרים בלבנון לעומת חברה דתית שמרנית שמתנגדת לחידושים כמו בתימן </a:t>
            </a:r>
          </a:p>
          <a:p>
            <a:pPr algn="r"/>
            <a:r>
              <a:rPr lang="he-IL" dirty="0" smtClean="0"/>
              <a:t>(3) אזורים ששומרים על שלום </a:t>
            </a:r>
            <a:r>
              <a:rPr lang="he-IL" dirty="0"/>
              <a:t>לעומת </a:t>
            </a:r>
            <a:r>
              <a:rPr lang="he-IL" dirty="0" smtClean="0"/>
              <a:t>אזור מלחמה (כמו עיראק, סוריה ותימן) שמביא להרס תשתיות ולהרחקה של משקיעים ותיירים</a:t>
            </a:r>
            <a:endParaRPr lang="he-IL" dirty="0"/>
          </a:p>
          <a:p>
            <a:pPr algn="r"/>
            <a:endParaRPr lang="he-IL" sz="1000" dirty="0"/>
          </a:p>
          <a:p>
            <a:pPr algn="r"/>
            <a:r>
              <a:rPr lang="he-IL" dirty="0"/>
              <a:t>קבוצות חלשות בישראל: </a:t>
            </a:r>
            <a:r>
              <a:rPr lang="he-IL" dirty="0" smtClean="0"/>
              <a:t>מוסלמים-ערבים </a:t>
            </a:r>
            <a:r>
              <a:rPr lang="he-IL" dirty="0"/>
              <a:t>ובעיקר </a:t>
            </a:r>
            <a:r>
              <a:rPr lang="he-IL" b="1" dirty="0" err="1" smtClean="0"/>
              <a:t>בדוואים</a:t>
            </a:r>
            <a:r>
              <a:rPr lang="he-IL" dirty="0"/>
              <a:t>, </a:t>
            </a:r>
            <a:r>
              <a:rPr lang="he-IL" b="1" dirty="0"/>
              <a:t>אתיופים</a:t>
            </a:r>
            <a:r>
              <a:rPr lang="he-IL" dirty="0"/>
              <a:t>, מזרחים ב</a:t>
            </a:r>
            <a:r>
              <a:rPr lang="he-IL" b="1" dirty="0"/>
              <a:t>פריפריה</a:t>
            </a:r>
            <a:r>
              <a:rPr lang="he-IL" dirty="0"/>
              <a:t>, </a:t>
            </a:r>
            <a:r>
              <a:rPr lang="he-IL" b="1" dirty="0"/>
              <a:t>נשים</a:t>
            </a:r>
            <a:r>
              <a:rPr lang="he-IL" dirty="0"/>
              <a:t>, חרדים (אם כי </a:t>
            </a:r>
            <a:r>
              <a:rPr lang="he-IL" dirty="0" smtClean="0"/>
              <a:t>הם עניים מבחירה</a:t>
            </a:r>
            <a:r>
              <a:rPr lang="he-I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1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כיצד ניתן להקטין פערים כלכלים ?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966651" y="2651759"/>
            <a:ext cx="931381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תלוי את מי שואלים: </a:t>
            </a:r>
          </a:p>
          <a:p>
            <a:pPr algn="r"/>
            <a:endParaRPr lang="he-IL" sz="3200" dirty="0"/>
          </a:p>
          <a:p>
            <a:pPr algn="ctr"/>
            <a:r>
              <a:rPr lang="he-IL" sz="3200" dirty="0" smtClean="0"/>
              <a:t>יש התומכים בגישה </a:t>
            </a:r>
            <a:r>
              <a:rPr lang="he-IL" sz="3200" b="1" dirty="0" smtClean="0"/>
              <a:t>ליברלית</a:t>
            </a:r>
          </a:p>
          <a:p>
            <a:pPr algn="ctr"/>
            <a:r>
              <a:rPr lang="he-IL" sz="3200" dirty="0" smtClean="0"/>
              <a:t>ויש התומכים בגישה </a:t>
            </a:r>
            <a:r>
              <a:rPr lang="he-IL" sz="3200" b="1" dirty="0" smtClean="0"/>
              <a:t>סוציאל-דמוקרטית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4"/>
          <p:cNvSpPr txBox="1">
            <a:spLocks/>
          </p:cNvSpPr>
          <p:nvPr/>
        </p:nvSpPr>
        <p:spPr>
          <a:xfrm>
            <a:off x="-268581" y="1767856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1pPr>
            <a:lvl2pPr marL="20116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8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2pPr>
            <a:lvl3pPr marL="38404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4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3pPr>
            <a:lvl4pPr marL="56692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4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4pPr>
            <a:lvl5pPr marL="74980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4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000" dirty="0" smtClean="0">
                <a:solidFill>
                  <a:srgbClr val="FF0000"/>
                </a:solidFill>
              </a:rPr>
              <a:t>סוציאל דמוקרט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5" name="מציין מיקום תוכן 5"/>
          <p:cNvSpPr>
            <a:spLocks noGrp="1"/>
          </p:cNvSpPr>
          <p:nvPr>
            <p:ph sz="quarter" idx="4294967295"/>
          </p:nvPr>
        </p:nvSpPr>
        <p:spPr>
          <a:xfrm>
            <a:off x="-179709" y="2513398"/>
            <a:ext cx="5777344" cy="36845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he-IL" sz="3800" b="1" dirty="0" smtClean="0"/>
              <a:t>הרחבת מעורבות </a:t>
            </a:r>
            <a:r>
              <a:rPr lang="he-IL" sz="3800" b="1" dirty="0"/>
              <a:t>הממשל כי </a:t>
            </a:r>
            <a:r>
              <a:rPr lang="he-IL" sz="3800" b="1" dirty="0" smtClean="0"/>
              <a:t>שוק חופשי </a:t>
            </a:r>
            <a:r>
              <a:rPr lang="he-IL" sz="3800" b="1" dirty="0"/>
              <a:t>יוצר עיוות וכשל </a:t>
            </a:r>
            <a:r>
              <a:rPr lang="he-IL" sz="3800" b="1" dirty="0" smtClean="0"/>
              <a:t>שוק</a:t>
            </a:r>
          </a:p>
          <a:p>
            <a:pPr marL="514350" indent="-514350">
              <a:buAutoNum type="arabicPeriod"/>
            </a:pPr>
            <a:r>
              <a:rPr lang="he-IL" sz="3800" b="1" dirty="0" smtClean="0"/>
              <a:t>מס גבוה על עשירים</a:t>
            </a:r>
          </a:p>
          <a:p>
            <a:pPr marL="514350" indent="-514350">
              <a:buAutoNum type="arabicPeriod"/>
            </a:pPr>
            <a:r>
              <a:rPr lang="he-IL" sz="3800" b="1" dirty="0" smtClean="0"/>
              <a:t>סובסידיה</a:t>
            </a:r>
          </a:p>
          <a:p>
            <a:pPr marL="514350" indent="-514350">
              <a:buAutoNum type="arabicPeriod"/>
            </a:pPr>
            <a:r>
              <a:rPr lang="he-IL" sz="3800" b="1" dirty="0" smtClean="0"/>
              <a:t>זכויות חברתיות-כלכליות</a:t>
            </a:r>
          </a:p>
          <a:p>
            <a:pPr marL="514350" indent="-514350">
              <a:buAutoNum type="arabicPeriod"/>
            </a:pPr>
            <a:r>
              <a:rPr lang="he-IL" sz="3800" b="1" dirty="0" smtClean="0"/>
              <a:t>העדפה </a:t>
            </a:r>
            <a:r>
              <a:rPr lang="he-IL" sz="3800" b="1" dirty="0"/>
              <a:t>מתקנת לפריפריה כמו </a:t>
            </a:r>
            <a:r>
              <a:rPr lang="he-IL" sz="3800" b="1" dirty="0" smtClean="0"/>
              <a:t>הקלת מס</a:t>
            </a:r>
          </a:p>
          <a:p>
            <a:pPr marL="514350" indent="-514350">
              <a:buAutoNum type="arabicPeriod"/>
            </a:pPr>
            <a:r>
              <a:rPr lang="he-IL" sz="3800" b="1" u="sng" dirty="0" smtClean="0"/>
              <a:t>נגד </a:t>
            </a:r>
            <a:r>
              <a:rPr lang="he-IL" sz="3800" b="1" u="sng" dirty="0"/>
              <a:t>הפרטה</a:t>
            </a:r>
            <a:r>
              <a:rPr lang="he-IL" sz="3800" b="1" dirty="0"/>
              <a:t> </a:t>
            </a:r>
            <a:r>
              <a:rPr lang="he-IL" sz="3800" b="1" dirty="0" smtClean="0"/>
              <a:t>כי </a:t>
            </a:r>
            <a:r>
              <a:rPr lang="he-IL" sz="3800" b="1" dirty="0"/>
              <a:t>היזם דואג לרווח </a:t>
            </a:r>
            <a:r>
              <a:rPr lang="he-IL" sz="3800" b="1" dirty="0" smtClean="0"/>
              <a:t>שלו </a:t>
            </a:r>
            <a:r>
              <a:rPr lang="he-IL" sz="3800" b="1" dirty="0"/>
              <a:t>ומתעלם מטובת הציבור </a:t>
            </a:r>
            <a:r>
              <a:rPr lang="he-IL" sz="3800" b="1" dirty="0" smtClean="0"/>
              <a:t>ומהחלש. מטרת היזם=מונופול</a:t>
            </a:r>
          </a:p>
          <a:p>
            <a:endParaRPr lang="he-IL" sz="3800" b="1" dirty="0"/>
          </a:p>
          <a:p>
            <a:endParaRPr lang="he-IL" b="1" dirty="0"/>
          </a:p>
        </p:txBody>
      </p:sp>
      <p:sp>
        <p:nvSpPr>
          <p:cNvPr id="6" name="מציין מיקום טקסט 2"/>
          <p:cNvSpPr txBox="1">
            <a:spLocks/>
          </p:cNvSpPr>
          <p:nvPr/>
        </p:nvSpPr>
        <p:spPr>
          <a:xfrm>
            <a:off x="6678885" y="1860250"/>
            <a:ext cx="5157787" cy="8239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defRPr sz="20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1pPr>
            <a:lvl2pPr marL="20116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8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2pPr>
            <a:lvl3pPr marL="38404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4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3pPr>
            <a:lvl4pPr marL="56692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4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4pPr>
            <a:lvl5pPr marL="749808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defRPr sz="1400" kern="1200">
                <a:solidFill>
                  <a:srgbClr val="474646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000" dirty="0" smtClean="0">
                <a:solidFill>
                  <a:srgbClr val="7030A0"/>
                </a:solidFill>
              </a:rPr>
              <a:t>ליברל קפיטליסט</a:t>
            </a:r>
            <a:endParaRPr lang="he-IL" sz="4000" dirty="0">
              <a:solidFill>
                <a:srgbClr val="7030A0"/>
              </a:solidFill>
            </a:endParaRPr>
          </a:p>
        </p:txBody>
      </p:sp>
      <p:sp>
        <p:nvSpPr>
          <p:cNvPr id="7" name="מציין מיקום תוכן 3"/>
          <p:cNvSpPr>
            <a:spLocks noGrp="1"/>
          </p:cNvSpPr>
          <p:nvPr>
            <p:ph sz="half" idx="4294967295"/>
          </p:nvPr>
        </p:nvSpPr>
        <p:spPr>
          <a:xfrm>
            <a:off x="5578251" y="2455318"/>
            <a:ext cx="6615545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sz="2400" b="1" dirty="0" smtClean="0"/>
              <a:t>צמצום מעורבות הממשל לטובת תחרות ויוזמה פרטית ע"פ כוחות השוק (חירות)</a:t>
            </a:r>
          </a:p>
          <a:p>
            <a:pPr marL="514350" indent="-514350">
              <a:buAutoNum type="arabicPeriod"/>
            </a:pPr>
            <a:r>
              <a:rPr lang="he-IL" sz="2400" b="1" dirty="0" smtClean="0"/>
              <a:t>צמצום מס</a:t>
            </a:r>
          </a:p>
          <a:p>
            <a:pPr marL="514350" indent="-514350">
              <a:buAutoNum type="arabicPeriod"/>
            </a:pPr>
            <a:r>
              <a:rPr lang="he-IL" sz="2400" b="1" dirty="0" smtClean="0"/>
              <a:t>צמצום סובסידיות</a:t>
            </a:r>
          </a:p>
          <a:p>
            <a:pPr marL="514350" indent="-514350">
              <a:buAutoNum type="arabicPeriod"/>
            </a:pPr>
            <a:r>
              <a:rPr lang="he-IL" sz="2400" b="1" dirty="0" smtClean="0"/>
              <a:t>צמצום זכויות חברתיות-כלכליות</a:t>
            </a:r>
          </a:p>
          <a:p>
            <a:pPr marL="514350" indent="-514350">
              <a:buAutoNum type="arabicPeriod"/>
            </a:pPr>
            <a:r>
              <a:rPr lang="he-IL" sz="2400" b="1" dirty="0" smtClean="0"/>
              <a:t>בעד הפרטה: תחרות תשפר איכות </a:t>
            </a:r>
            <a:r>
              <a:rPr lang="he-IL" sz="2400" b="1" dirty="0"/>
              <a:t>המוצר </a:t>
            </a:r>
            <a:r>
              <a:rPr lang="he-IL" sz="2400" b="1" dirty="0" smtClean="0"/>
              <a:t>ותוריד מחיר מוצר </a:t>
            </a:r>
            <a:r>
              <a:rPr lang="he-IL" sz="2400" b="1" dirty="0"/>
              <a:t>כי היזם יותר יעיל לעומת חברות ממשלתיות </a:t>
            </a:r>
            <a:r>
              <a:rPr lang="he-IL" sz="2400" b="1" dirty="0" smtClean="0"/>
              <a:t>שאין </a:t>
            </a:r>
            <a:r>
              <a:rPr lang="he-IL" sz="2400" b="1" dirty="0"/>
              <a:t>להן תמריץ </a:t>
            </a:r>
            <a:r>
              <a:rPr lang="he-IL" sz="2400" b="1" dirty="0" smtClean="0"/>
              <a:t>להתייעל</a:t>
            </a:r>
            <a:endParaRPr lang="he-IL" sz="2400" b="1" dirty="0"/>
          </a:p>
          <a:p>
            <a:endParaRPr lang="he-IL" sz="2400" b="1" dirty="0"/>
          </a:p>
          <a:p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פעולות בישראל לצמצום הפערים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82" y="1843908"/>
            <a:ext cx="1579818" cy="433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370314" y="1996570"/>
            <a:ext cx="94544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dirty="0" smtClean="0"/>
              <a:t>1 </a:t>
            </a:r>
            <a:r>
              <a:rPr lang="he-IL" sz="2400" b="1" dirty="0"/>
              <a:t>אזור עדיפות לאומית</a:t>
            </a:r>
            <a:r>
              <a:rPr lang="he-IL" sz="2400" dirty="0"/>
              <a:t>, שמקבל מענק והטבת מס.                     </a:t>
            </a:r>
            <a:r>
              <a:rPr lang="he-IL" sz="2400" dirty="0" smtClean="0"/>
              <a:t>                       כך</a:t>
            </a:r>
            <a:r>
              <a:rPr lang="he-IL" sz="2400" dirty="0"/>
              <a:t>, למשל, קם מפעל אינטל </a:t>
            </a:r>
            <a:r>
              <a:rPr lang="he-IL" sz="2400" dirty="0" smtClean="0"/>
              <a:t>דווקא בקרית-גת </a:t>
            </a:r>
          </a:p>
          <a:p>
            <a:pPr algn="r"/>
            <a:r>
              <a:rPr lang="he-IL" sz="2400" dirty="0" smtClean="0"/>
              <a:t>                                                                             </a:t>
            </a:r>
          </a:p>
          <a:p>
            <a:pPr algn="r"/>
            <a:r>
              <a:rPr lang="he-IL" sz="2400" dirty="0" smtClean="0"/>
              <a:t>2</a:t>
            </a:r>
            <a:r>
              <a:rPr lang="he-IL" sz="2400" dirty="0"/>
              <a:t>. חיזוק אילת </a:t>
            </a:r>
            <a:r>
              <a:rPr lang="he-IL" sz="2400" dirty="0" smtClean="0"/>
              <a:t>- </a:t>
            </a:r>
            <a:r>
              <a:rPr lang="he-IL" sz="2400" dirty="0"/>
              <a:t>ביטול </a:t>
            </a:r>
            <a:r>
              <a:rPr lang="he-IL" sz="2400" dirty="0" smtClean="0"/>
              <a:t>מע"מ + הקמת </a:t>
            </a:r>
            <a:r>
              <a:rPr lang="he-IL" sz="2400" dirty="0"/>
              <a:t>נמל </a:t>
            </a:r>
            <a:r>
              <a:rPr lang="he-IL" sz="2400" dirty="0" smtClean="0"/>
              <a:t>ושדה-תעופה </a:t>
            </a:r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3. סבסוד </a:t>
            </a:r>
            <a:r>
              <a:rPr lang="he-IL" sz="2400" dirty="0" smtClean="0"/>
              <a:t>מפעלים </a:t>
            </a:r>
            <a:r>
              <a:rPr lang="he-IL" sz="2400" dirty="0"/>
              <a:t>בנגב </a:t>
            </a:r>
            <a:endParaRPr lang="he-IL" sz="2400" dirty="0" smtClean="0"/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4. </a:t>
            </a:r>
            <a:r>
              <a:rPr lang="he-IL" sz="2400" b="1" dirty="0"/>
              <a:t>עיר </a:t>
            </a:r>
            <a:r>
              <a:rPr lang="he-IL" sz="2400" b="1" dirty="0" err="1"/>
              <a:t>הבה"דים</a:t>
            </a:r>
            <a:r>
              <a:rPr lang="he-IL" sz="2400" dirty="0"/>
              <a:t> (בסיסי צה"ל שיעברו מהמרכז לנגב) </a:t>
            </a:r>
            <a:endParaRPr lang="he-IL" sz="2400" dirty="0" smtClean="0"/>
          </a:p>
          <a:p>
            <a:pPr algn="r"/>
            <a:endParaRPr lang="he-IL" sz="2400" dirty="0"/>
          </a:p>
          <a:p>
            <a:pPr algn="r"/>
            <a:r>
              <a:rPr lang="he-IL" sz="2400" dirty="0" smtClean="0"/>
              <a:t>5. פיתוח תשתית </a:t>
            </a:r>
            <a:r>
              <a:rPr lang="he-IL" sz="2400" dirty="0"/>
              <a:t>בפריפריה: </a:t>
            </a:r>
            <a:r>
              <a:rPr lang="he-IL" sz="2400" b="1" dirty="0"/>
              <a:t>רכבת</a:t>
            </a:r>
            <a:r>
              <a:rPr lang="he-IL" sz="2400" dirty="0"/>
              <a:t> עד </a:t>
            </a:r>
            <a:r>
              <a:rPr lang="he-IL" sz="2400" dirty="0" smtClean="0"/>
              <a:t>דימונה ובית-שאן                                       וסלילת </a:t>
            </a:r>
            <a:r>
              <a:rPr lang="he-IL" sz="2400" b="1" dirty="0" smtClean="0"/>
              <a:t>כביש חוצה ישראל </a:t>
            </a:r>
            <a:r>
              <a:rPr lang="he-IL" sz="2400" dirty="0" smtClean="0"/>
              <a:t>לגליל ולנגב</a:t>
            </a:r>
            <a:endParaRPr lang="he-IL" sz="3200" dirty="0">
              <a:solidFill>
                <a:srgbClr val="FF0000"/>
              </a:solidFill>
            </a:endParaRPr>
          </a:p>
          <a:p>
            <a:pPr algn="r"/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0" y="1996570"/>
            <a:ext cx="1962202" cy="43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97" y="666206"/>
            <a:ext cx="10580914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סיכום</a:t>
            </a:r>
            <a:endParaRPr lang="he-IL" sz="2000" dirty="0"/>
          </a:p>
          <a:p>
            <a:pPr algn="r"/>
            <a:r>
              <a:rPr lang="he-IL" sz="2000" dirty="0"/>
              <a:t>הפער בין עשיר לעני גדל. וגם הפער בין ה</a:t>
            </a:r>
            <a:r>
              <a:rPr lang="he-IL" sz="2000" b="1" dirty="0">
                <a:solidFill>
                  <a:srgbClr val="FF0000"/>
                </a:solidFill>
              </a:rPr>
              <a:t>גלעין</a:t>
            </a:r>
            <a:r>
              <a:rPr lang="he-IL" sz="2000" dirty="0"/>
              <a:t>\מרכז לבין ה</a:t>
            </a:r>
            <a:r>
              <a:rPr lang="he-IL" sz="2000" b="1" dirty="0">
                <a:solidFill>
                  <a:srgbClr val="FF0000"/>
                </a:solidFill>
              </a:rPr>
              <a:t>פריפריה</a:t>
            </a:r>
            <a:r>
              <a:rPr lang="he-IL" sz="2000" dirty="0"/>
              <a:t>\שוליים.</a:t>
            </a:r>
          </a:p>
          <a:p>
            <a:pPr algn="r"/>
            <a:endParaRPr lang="he-IL" sz="1000" dirty="0" smtClean="0"/>
          </a:p>
          <a:p>
            <a:pPr algn="r"/>
            <a:r>
              <a:rPr lang="he-IL" sz="2000" dirty="0" smtClean="0"/>
              <a:t>הפער </a:t>
            </a:r>
            <a:r>
              <a:rPr lang="he-IL" sz="2000" dirty="0"/>
              <a:t>גדל בשל המעבר מכלכלה סוציאל-דמוקרטית לכלכלה ליברלית תוך דגש על ה</a:t>
            </a:r>
            <a:r>
              <a:rPr lang="he-IL" sz="2000" b="1" dirty="0">
                <a:solidFill>
                  <a:srgbClr val="FF0000"/>
                </a:solidFill>
              </a:rPr>
              <a:t>גלובליזציה</a:t>
            </a:r>
            <a:r>
              <a:rPr lang="he-IL" sz="2000" dirty="0"/>
              <a:t>. הליברליזם הגלובלי מסייע לעשירים להתעשר עוד </a:t>
            </a:r>
            <a:r>
              <a:rPr lang="he-IL" sz="2000" dirty="0" smtClean="0"/>
              <a:t>יותר. העוני מתמקד באזורים חסרי השכלה עם ילודה גבוהה</a:t>
            </a:r>
          </a:p>
          <a:p>
            <a:pPr algn="r"/>
            <a:endParaRPr lang="he-IL" sz="1000" dirty="0"/>
          </a:p>
          <a:p>
            <a:pPr algn="r"/>
            <a:r>
              <a:rPr lang="he-IL" sz="2000" b="1" dirty="0" smtClean="0"/>
              <a:t>במזה"ת </a:t>
            </a:r>
            <a:r>
              <a:rPr lang="he-IL" sz="2000" dirty="0" smtClean="0"/>
              <a:t>הפערים הם בין אזורי הנפט, אזורי השלום והאזורים הליברלים לעומת אזורי עוני של נוודי המדבר, אזור מלחמה ואזורים שיש בהם דת מסורת ושמרנות אנטי-ליברלית</a:t>
            </a:r>
            <a:endParaRPr lang="he-IL" sz="2000" dirty="0"/>
          </a:p>
          <a:p>
            <a:pPr algn="r"/>
            <a:endParaRPr lang="he-IL" sz="1000" dirty="0"/>
          </a:p>
          <a:p>
            <a:pPr algn="r"/>
            <a:r>
              <a:rPr lang="he-IL" sz="2000" b="1" dirty="0" smtClean="0"/>
              <a:t>בישראל</a:t>
            </a:r>
            <a:r>
              <a:rPr lang="he-IL" sz="2000" dirty="0" smtClean="0"/>
              <a:t> הקבוצות החלשות הן מוסלמים-ערבים, בדואים, אתיופים ונשים. בעיקר אלה שגרים בפריפריה.          כדי לסייע לפריפריה ישראל הגדירה </a:t>
            </a:r>
            <a:r>
              <a:rPr lang="he-IL" sz="2000" b="1" dirty="0" smtClean="0">
                <a:solidFill>
                  <a:srgbClr val="FF0000"/>
                </a:solidFill>
              </a:rPr>
              <a:t>אזורי עדיפות לאומית </a:t>
            </a:r>
            <a:r>
              <a:rPr lang="he-IL" sz="2000" dirty="0" smtClean="0"/>
              <a:t>שמקבלים הטבות מס. יש גם עידוד הפריפריה באמצעות הקמת בסיס צבאי בנגב בשם עיר הבה"דים ובזכות הרחבת סלילת ככביש חוצה ישראל ורכבות לנגב ולגליל</a:t>
            </a:r>
          </a:p>
          <a:p>
            <a:pPr algn="r"/>
            <a:endParaRPr lang="he-IL" sz="1000" dirty="0" smtClean="0"/>
          </a:p>
          <a:p>
            <a:pPr algn="r"/>
            <a:r>
              <a:rPr lang="he-IL" sz="2000" dirty="0" smtClean="0"/>
              <a:t>כיצד </a:t>
            </a:r>
            <a:r>
              <a:rPr lang="he-IL" sz="2000" dirty="0"/>
              <a:t>ניתן לצמצם פערים ?                                                                          </a:t>
            </a:r>
            <a:endParaRPr lang="he-IL" sz="2000" dirty="0" smtClean="0"/>
          </a:p>
          <a:p>
            <a:pPr algn="r"/>
            <a:r>
              <a:rPr lang="he-IL" sz="2000" b="1" dirty="0" smtClean="0">
                <a:solidFill>
                  <a:srgbClr val="FF0000"/>
                </a:solidFill>
              </a:rPr>
              <a:t>גישה ליברלית</a:t>
            </a:r>
            <a:r>
              <a:rPr lang="he-IL" sz="2000" dirty="0" smtClean="0"/>
              <a:t>: בעד חירות, כלכלה חופשית ויוזמה פרטית וצמצום התערבות הממשל בכלכלה. הליברלים תומכים בהפרטה (</a:t>
            </a:r>
            <a:r>
              <a:rPr lang="he-IL" sz="2000" dirty="0"/>
              <a:t>מכירת חברות ממשלתית לבעלי הון פרטיים)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</a:rPr>
              <a:t>גישה </a:t>
            </a:r>
            <a:r>
              <a:rPr lang="he-IL" sz="2000" b="1" dirty="0" smtClean="0">
                <a:solidFill>
                  <a:srgbClr val="FF0000"/>
                </a:solidFill>
              </a:rPr>
              <a:t>סוציאל-דמוקרטית</a:t>
            </a:r>
            <a:r>
              <a:rPr lang="he-IL" sz="2000" dirty="0"/>
              <a:t>: בעד שיוויון, הרחבת התערבות הממשל בכלכלה </a:t>
            </a:r>
            <a:r>
              <a:rPr lang="he-IL" sz="2000" dirty="0" smtClean="0"/>
              <a:t>והטלת </a:t>
            </a:r>
            <a:r>
              <a:rPr lang="he-IL" sz="2000" dirty="0"/>
              <a:t>הגבלות על עשירים והענקת זכויות חברתיות לעניים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263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1" y="561703"/>
            <a:ext cx="10319658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תרגול </a:t>
            </a:r>
            <a:endParaRPr lang="he-IL" dirty="0"/>
          </a:p>
          <a:p>
            <a:pPr algn="r"/>
            <a:r>
              <a:rPr lang="he-IL" dirty="0"/>
              <a:t>איזה היגדים נכונים ואיזה שגוים ?</a:t>
            </a:r>
          </a:p>
          <a:p>
            <a:pPr algn="r"/>
            <a:r>
              <a:rPr lang="he-IL" dirty="0"/>
              <a:t>א. תמ"ג לנפש יותר גבוה בפריפריה לעומת הגלעין</a:t>
            </a:r>
          </a:p>
          <a:p>
            <a:pPr algn="r"/>
            <a:r>
              <a:rPr lang="he-IL" dirty="0"/>
              <a:t>ב. בפריפריה הדירות יותר יקרות</a:t>
            </a:r>
          </a:p>
          <a:p>
            <a:pPr algn="r"/>
            <a:r>
              <a:rPr lang="he-IL" dirty="0"/>
              <a:t>ג. בפריפריה יש יותר גודש תנועה</a:t>
            </a:r>
          </a:p>
          <a:p>
            <a:pPr algn="r"/>
            <a:r>
              <a:rPr lang="he-IL" dirty="0"/>
              <a:t>ד. </a:t>
            </a:r>
            <a:r>
              <a:rPr lang="he-IL" dirty="0" smtClean="0"/>
              <a:t> </a:t>
            </a:r>
            <a:r>
              <a:rPr lang="he-IL" dirty="0" err="1" smtClean="0"/>
              <a:t>נימב"י</a:t>
            </a:r>
            <a:r>
              <a:rPr lang="he-IL" dirty="0" smtClean="0"/>
              <a:t> גורם </a:t>
            </a:r>
            <a:r>
              <a:rPr lang="he-IL" dirty="0"/>
              <a:t>לכך שמטרדים ימוקמו ליד שכונת עוני ולא ליד שכונה של עשירים</a:t>
            </a:r>
          </a:p>
          <a:p>
            <a:pPr algn="r"/>
            <a:r>
              <a:rPr lang="he-IL" dirty="0" smtClean="0"/>
              <a:t>ה. </a:t>
            </a:r>
            <a:r>
              <a:rPr lang="he-IL" dirty="0"/>
              <a:t>יהודים יותר מבוססים מערבים</a:t>
            </a:r>
          </a:p>
          <a:p>
            <a:pPr algn="r"/>
            <a:r>
              <a:rPr lang="he-IL" dirty="0" smtClean="0"/>
              <a:t>ו. </a:t>
            </a:r>
            <a:r>
              <a:rPr lang="he-IL" dirty="0"/>
              <a:t>ערבים נוצרים יותר מבוססים מערבים מוסלמים</a:t>
            </a:r>
          </a:p>
          <a:p>
            <a:pPr algn="r"/>
            <a:r>
              <a:rPr lang="he-IL" dirty="0" smtClean="0"/>
              <a:t>ז. הפערים </a:t>
            </a:r>
            <a:r>
              <a:rPr lang="he-IL" dirty="0"/>
              <a:t>בין המעמדות בישראל הולכים ומצטמקים בזכות הגלובליזציה</a:t>
            </a:r>
          </a:p>
          <a:p>
            <a:pPr algn="r"/>
            <a:r>
              <a:rPr lang="he-IL" dirty="0"/>
              <a:t>ח</a:t>
            </a:r>
            <a:r>
              <a:rPr lang="he-IL" dirty="0" smtClean="0"/>
              <a:t>. </a:t>
            </a:r>
            <a:r>
              <a:rPr lang="he-IL" dirty="0"/>
              <a:t>בישראל הגלעין הוא המטרופולין של ת"א ואילו הפריפריה נמצאת בנגב ובגליל</a:t>
            </a:r>
          </a:p>
          <a:p>
            <a:pPr algn="r"/>
            <a:r>
              <a:rPr lang="he-IL" dirty="0"/>
              <a:t>ט</a:t>
            </a:r>
            <a:r>
              <a:rPr lang="he-IL" dirty="0" smtClean="0"/>
              <a:t>.  </a:t>
            </a:r>
            <a:r>
              <a:rPr lang="he-IL" dirty="0"/>
              <a:t>ערי פיתוח הן עיירות שהוקמו בשנות ה-90 כדי לקלוט את העולים מבריה"מ ומאתיופיה</a:t>
            </a:r>
          </a:p>
          <a:p>
            <a:pPr algn="r"/>
            <a:r>
              <a:rPr lang="he-IL" dirty="0" smtClean="0"/>
              <a:t>י. החרדים </a:t>
            </a:r>
            <a:r>
              <a:rPr lang="he-IL" dirty="0"/>
              <a:t>חיים בבידול מרחבי</a:t>
            </a:r>
          </a:p>
          <a:p>
            <a:pPr algn="r"/>
            <a:r>
              <a:rPr lang="he-IL" dirty="0" smtClean="0"/>
              <a:t>יא נשים </a:t>
            </a:r>
            <a:r>
              <a:rPr lang="he-IL" dirty="0"/>
              <a:t>משתכרות יותר מגברים</a:t>
            </a:r>
          </a:p>
          <a:p>
            <a:pPr algn="r"/>
            <a:r>
              <a:rPr lang="he-IL" dirty="0" err="1" smtClean="0"/>
              <a:t>יב</a:t>
            </a:r>
            <a:r>
              <a:rPr lang="he-IL" dirty="0" smtClean="0"/>
              <a:t>. </a:t>
            </a:r>
            <a:r>
              <a:rPr lang="he-IL" dirty="0"/>
              <a:t>יהודי אתיופיה השתלבו באופן מוצלח </a:t>
            </a:r>
            <a:r>
              <a:rPr lang="he-IL" dirty="0" smtClean="0"/>
              <a:t>בישראל</a:t>
            </a:r>
          </a:p>
          <a:p>
            <a:pPr algn="r"/>
            <a:endParaRPr lang="he-IL" dirty="0"/>
          </a:p>
          <a:p>
            <a:pPr algn="r"/>
            <a:r>
              <a:rPr lang="he-IL" sz="1600" dirty="0"/>
              <a:t>לפניך 8</a:t>
            </a:r>
            <a:r>
              <a:rPr lang="he-IL" sz="1600" dirty="0" smtClean="0"/>
              <a:t> </a:t>
            </a:r>
            <a:r>
              <a:rPr lang="he-IL" sz="1600" dirty="0"/>
              <a:t>היגדים. חלק מההיגדים מתאר את הגישה הליברלית וחלק מההיגדים מתאר את הגישה הסוציאל-דמוקרטית. צבע בשני צבעים שונים את ההיגדים שמתאימים לכל גישה - (1) הטלת מס יותר גבוה על עשירים (2) ביטול הסובסידיות (3) תמיכה בהפרטה (4) קפיטליזם (5) הרחבת התערבות הממשלה בכלכלה (6) הרחבת הזכויות החברתיות-כלכליות (7) יצירת העדפה מתקנת לשכבות החלשות (8) לתת לכלכלה לפעול על פי כוחות השוק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951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 שיוויון – 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4319" y="2011512"/>
            <a:ext cx="11808823" cy="3857582"/>
          </a:xfrm>
        </p:spPr>
        <p:txBody>
          <a:bodyPr>
            <a:normAutofit lnSpcReduction="10000"/>
          </a:bodyPr>
          <a:lstStyle/>
          <a:p>
            <a:r>
              <a:rPr lang="he-IL" sz="3200" dirty="0" smtClean="0"/>
              <a:t>ביטויים לאי-שיוויון כלכלי </a:t>
            </a:r>
            <a:r>
              <a:rPr lang="he-IL" sz="1400" dirty="0"/>
              <a:t>עמוד </a:t>
            </a:r>
            <a:r>
              <a:rPr lang="he-IL" sz="1400" dirty="0" smtClean="0"/>
              <a:t>10-1</a:t>
            </a:r>
            <a:endParaRPr lang="he-IL" sz="1400" dirty="0"/>
          </a:p>
          <a:p>
            <a:r>
              <a:rPr lang="he-IL" sz="3200" dirty="0" smtClean="0"/>
              <a:t>סיבות </a:t>
            </a:r>
            <a:r>
              <a:rPr lang="he-IL" sz="3200" dirty="0"/>
              <a:t>לאי-שיוויון </a:t>
            </a:r>
            <a:r>
              <a:rPr lang="he-IL" sz="3200" dirty="0" smtClean="0"/>
              <a:t>בעולם </a:t>
            </a:r>
            <a:r>
              <a:rPr lang="he-IL" dirty="0" smtClean="0"/>
              <a:t>(ליברליזם גלובלי), </a:t>
            </a:r>
            <a:r>
              <a:rPr lang="he-IL" sz="3200" dirty="0"/>
              <a:t>במזרח </a:t>
            </a:r>
            <a:r>
              <a:rPr lang="he-IL" sz="3200" dirty="0" smtClean="0"/>
              <a:t>תיכון </a:t>
            </a:r>
            <a:r>
              <a:rPr lang="he-IL" dirty="0" smtClean="0"/>
              <a:t>(נסיכי נפט מול נוודי המדבר, ליברלים מול שמרנים ושלום מול מלחמה) </a:t>
            </a:r>
            <a:r>
              <a:rPr lang="he-IL" sz="3200" dirty="0" smtClean="0"/>
              <a:t>ובישראל</a:t>
            </a:r>
            <a:r>
              <a:rPr lang="he-IL" dirty="0" smtClean="0"/>
              <a:t> (קבוצות מוחלשות הן הערבים-המוסלמים, בדואים, נשים, פריפריה, אתיופים) </a:t>
            </a:r>
            <a:r>
              <a:rPr lang="he-IL" sz="1400" dirty="0" smtClean="0"/>
              <a:t>עמוד 12 </a:t>
            </a:r>
            <a:endParaRPr lang="he-IL" sz="1400" dirty="0"/>
          </a:p>
          <a:p>
            <a:r>
              <a:rPr lang="he-IL" sz="3200" dirty="0"/>
              <a:t>איך להקטין אי </a:t>
            </a:r>
            <a:r>
              <a:rPr lang="he-IL" sz="3200" dirty="0" smtClean="0"/>
              <a:t>השוויון </a:t>
            </a:r>
            <a:r>
              <a:rPr lang="he-IL" sz="3200" dirty="0"/>
              <a:t>? גישה ליברלית </a:t>
            </a:r>
            <a:r>
              <a:rPr lang="he-IL" sz="3200" dirty="0" smtClean="0"/>
              <a:t>או </a:t>
            </a:r>
            <a:r>
              <a:rPr lang="he-IL" sz="3200" dirty="0"/>
              <a:t>סוציאל-דמוקרטית </a:t>
            </a:r>
            <a:r>
              <a:rPr lang="he-IL" sz="1400" dirty="0" smtClean="0"/>
              <a:t>עמוד 15</a:t>
            </a:r>
            <a:endParaRPr lang="he-IL" sz="1400" dirty="0"/>
          </a:p>
          <a:p>
            <a:r>
              <a:rPr lang="he-IL" sz="3200" dirty="0"/>
              <a:t>פעולות בישראל לצמצום </a:t>
            </a:r>
            <a:r>
              <a:rPr lang="he-IL" sz="3200" dirty="0" smtClean="0"/>
              <a:t>פער: </a:t>
            </a:r>
            <a:r>
              <a:rPr lang="he-IL" sz="2100" dirty="0"/>
              <a:t>אזור עדיפות לאומית, </a:t>
            </a:r>
            <a:r>
              <a:rPr lang="he-IL" sz="2100" dirty="0" smtClean="0"/>
              <a:t>עיר </a:t>
            </a:r>
            <a:r>
              <a:rPr lang="he-IL" sz="2100" dirty="0"/>
              <a:t>הבה"דים ובניית פסי רכבת לפריפריה </a:t>
            </a:r>
            <a:r>
              <a:rPr lang="he-IL" sz="1400" dirty="0"/>
              <a:t>עמוד </a:t>
            </a:r>
            <a:r>
              <a:rPr lang="he-IL" sz="1400" dirty="0" smtClean="0"/>
              <a:t>16</a:t>
            </a:r>
            <a:endParaRPr lang="he-IL" sz="1400" dirty="0"/>
          </a:p>
          <a:p>
            <a:r>
              <a:rPr lang="he-IL" dirty="0" smtClean="0"/>
              <a:t>סיכום </a:t>
            </a:r>
            <a:r>
              <a:rPr lang="he-IL" sz="1400" dirty="0" smtClean="0"/>
              <a:t>עמוד </a:t>
            </a:r>
            <a:r>
              <a:rPr lang="he-IL" sz="1400" dirty="0" smtClean="0"/>
              <a:t>17</a:t>
            </a:r>
          </a:p>
          <a:p>
            <a:r>
              <a:rPr lang="he-IL" sz="1400" dirty="0" smtClean="0"/>
              <a:t>תרגול עמוד 18</a:t>
            </a:r>
            <a:endParaRPr lang="he-IL" sz="1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4846" y="1800756"/>
            <a:ext cx="3357154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900" b="1" dirty="0" smtClean="0">
                <a:solidFill>
                  <a:srgbClr val="FF0000"/>
                </a:solidFill>
              </a:rPr>
              <a:t>=</a:t>
            </a:r>
            <a:endParaRPr lang="he-IL" sz="23900" b="1" dirty="0">
              <a:solidFill>
                <a:srgbClr val="FF0000"/>
              </a:solidFill>
            </a:endParaRPr>
          </a:p>
        </p:txBody>
      </p:sp>
      <p:cxnSp>
        <p:nvCxnSpPr>
          <p:cNvPr id="8" name="מחבר ישר 7"/>
          <p:cNvCxnSpPr/>
          <p:nvPr/>
        </p:nvCxnSpPr>
        <p:spPr>
          <a:xfrm flipH="1">
            <a:off x="9158152" y="2895584"/>
            <a:ext cx="1352006" cy="158060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8" y="2014663"/>
            <a:ext cx="7280349" cy="40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2" y="1536738"/>
            <a:ext cx="12017618" cy="44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5" y="2079766"/>
            <a:ext cx="11402287" cy="36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87383" y="938933"/>
            <a:ext cx="12279085" cy="1450757"/>
          </a:xfrm>
        </p:spPr>
        <p:txBody>
          <a:bodyPr>
            <a:normAutofit fontScale="90000"/>
          </a:bodyPr>
          <a:lstStyle/>
          <a:p>
            <a:r>
              <a:rPr lang="he-IL" sz="4000" dirty="0"/>
              <a:t>בוב </a:t>
            </a:r>
            <a:r>
              <a:rPr lang="he-IL" sz="4000" dirty="0" err="1"/>
              <a:t>מארלי</a:t>
            </a:r>
            <a:r>
              <a:rPr lang="he-IL" sz="4000" dirty="0"/>
              <a:t> שר שירים רבים על המצב הקשה של אפריקה. שיריו מתמקדים באשם המרכזי שהוא האדם הלבן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9" name="Tg97JiBn1k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9509" y="5016137"/>
            <a:ext cx="67404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www.youtube.com/watch?v=RhJ0q7X3DLM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507517"/>
            <a:ext cx="10058400" cy="1450757"/>
          </a:xfrm>
        </p:spPr>
        <p:txBody>
          <a:bodyPr>
            <a:noAutofit/>
          </a:bodyPr>
          <a:lstStyle/>
          <a:p>
            <a:r>
              <a:rPr lang="he-IL" sz="2800" dirty="0"/>
              <a:t>פאבלה" זה הכינוי לשכונות עוני בברזיל. </a:t>
            </a:r>
            <a:r>
              <a:rPr lang="he-IL" sz="2800" dirty="0" smtClean="0"/>
              <a:t>באנגלית </a:t>
            </a:r>
            <a:r>
              <a:rPr lang="he-IL" sz="2800" dirty="0"/>
              <a:t>מכנים אותן בשם "</a:t>
            </a:r>
            <a:r>
              <a:rPr lang="he-IL" sz="2800" dirty="0" err="1"/>
              <a:t>סלאמס</a:t>
            </a:r>
            <a:r>
              <a:rPr lang="he-IL" sz="2800" dirty="0"/>
              <a:t>"</a:t>
            </a:r>
            <a:br>
              <a:rPr lang="he-IL" sz="2800" dirty="0"/>
            </a:b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74" y="1958274"/>
            <a:ext cx="6241670" cy="42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8536" y="62542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he-IL" sz="2800" dirty="0"/>
              <a:t>60 האנשים העשירים בעולם מחזיקים בכמות כסף זהה לזו שיש ל-4 מיליארד בני אדם</a:t>
            </a:r>
            <a:br>
              <a:rPr lang="he-IL" sz="2800" dirty="0"/>
            </a:br>
            <a:r>
              <a:rPr lang="he-IL" sz="2800" dirty="0" smtClean="0"/>
              <a:t>אם </a:t>
            </a:r>
            <a:r>
              <a:rPr lang="he-IL" sz="2800" dirty="0"/>
              <a:t>כך, למעט אנשים יש מיליארדים של </a:t>
            </a:r>
            <a:r>
              <a:rPr lang="he-IL" sz="2800" dirty="0" smtClean="0"/>
              <a:t>דולר</a:t>
            </a:r>
            <a:r>
              <a:rPr lang="en-US" sz="2800" dirty="0" smtClean="0"/>
              <a:t> </a:t>
            </a:r>
            <a:r>
              <a:rPr lang="he-IL" sz="2800" dirty="0" smtClean="0"/>
              <a:t>ולמיליארדי </a:t>
            </a:r>
            <a:r>
              <a:rPr lang="he-IL" sz="2800" dirty="0"/>
              <a:t>אנשים יש מעט דולרים</a:t>
            </a:r>
            <a:br>
              <a:rPr lang="he-IL" sz="2800" dirty="0"/>
            </a:b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898" y="2076182"/>
            <a:ext cx="5071563" cy="40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מדד ג'יני מתאר אי שיוויון בתוך המדינה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2210160"/>
            <a:ext cx="8347166" cy="3746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5360" y="2177156"/>
            <a:ext cx="333538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מדינות בצבעים אדומים = פערים עצומים בין עשירים לעניים. </a:t>
            </a:r>
          </a:p>
          <a:p>
            <a:pPr algn="r"/>
            <a:r>
              <a:rPr lang="he-IL" dirty="0" smtClean="0"/>
              <a:t>מדינות בצבע בז' או חום = הפערים יותר קטנים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3479371" y="6396335"/>
            <a:ext cx="529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bg1"/>
                </a:solidFill>
              </a:rPr>
              <a:t>בעולם ה-3 הפער המעמדי גדול יותר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4048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68</TotalTime>
  <Words>932</Words>
  <Application>Microsoft Office PowerPoint</Application>
  <PresentationFormat>מסך רחב</PresentationFormat>
  <Paragraphs>92</Paragraphs>
  <Slides>18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מצגות קמפוס</vt:lpstr>
      <vt:lpstr>אי-שיוויון\פער\קיטוב חברתי-כלכלי</vt:lpstr>
      <vt:lpstr>אי שיוויון – תוכן עניינים</vt:lpstr>
      <vt:lpstr>מצגת של PowerPoint‏</vt:lpstr>
      <vt:lpstr>מצגת של PowerPoint‏</vt:lpstr>
      <vt:lpstr>מצגת של PowerPoint‏</vt:lpstr>
      <vt:lpstr>בוב מארלי שר שירים רבים על המצב הקשה של אפריקה. שיריו מתמקדים באשם המרכזי שהוא האדם הלבן </vt:lpstr>
      <vt:lpstr>פאבלה" זה הכינוי לשכונות עוני בברזיל. באנגלית מכנים אותן בשם "סלאמס" </vt:lpstr>
      <vt:lpstr>60 האנשים העשירים בעולם מחזיקים בכמות כסף זהה לזו שיש ל-4 מיליארד בני אדם אם כך, למעט אנשים יש מיליארדים של דולר ולמיליארדי אנשים יש מעט דולרים </vt:lpstr>
      <vt:lpstr>מדד ג'יני מתאר אי שיוויון בתוך המדינה </vt:lpstr>
      <vt:lpstr>בעמק הסיליקון שבקליפורניה נמצאים רוב התאגידים הבינלאומיים הגדולים בעולם שמתמקדים בעולם המחשבים כגון פייסבוק, אפל וגוגל. לכן שם נמצא אחד מריכוזי העושר הגדולים בעולם </vt:lpstr>
      <vt:lpstr>מצגת של PowerPoint‏</vt:lpstr>
      <vt:lpstr>מדוע הפערים גדלים ?</vt:lpstr>
      <vt:lpstr>מצגת של PowerPoint‏</vt:lpstr>
      <vt:lpstr>כיצד ניתן להקטין פערים כלכלים ? </vt:lpstr>
      <vt:lpstr>מצגת של PowerPoint‏</vt:lpstr>
      <vt:lpstr>פעולות בישראל לצמצום הפערים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12</cp:revision>
  <dcterms:created xsi:type="dcterms:W3CDTF">2020-05-21T11:17:02Z</dcterms:created>
  <dcterms:modified xsi:type="dcterms:W3CDTF">2020-07-18T21:23:28Z</dcterms:modified>
</cp:coreProperties>
</file>