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57" r:id="rId3"/>
    <p:sldId id="258" r:id="rId4"/>
    <p:sldId id="260" r:id="rId5"/>
    <p:sldId id="259" r:id="rId6"/>
    <p:sldId id="261" r:id="rId7"/>
    <p:sldId id="262" r:id="rId8"/>
    <p:sldId id="263" r:id="rId9"/>
    <p:sldId id="264" r:id="rId10"/>
    <p:sldId id="267" r:id="rId11"/>
    <p:sldId id="265" r:id="rId12"/>
    <p:sldId id="266"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1AA3"/>
    <a:srgbClr val="E63EC2"/>
    <a:srgbClr val="550B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72E0F5-18AE-460C-B9B8-2E92491EFC1C}" v="15" dt="2020-07-22T10:48:52.7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69"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r">
              <a:defRPr sz="66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1/17/2023</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r">
              <a:defRPr/>
            </a:lvl1p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ncho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r">
              <a:defRPr sz="36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48A87A34-81AB-432B-8DAE-1953F412C126}" type="datetimeFigureOut">
              <a:rPr lang="en-US" dirty="0"/>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1447191" y="2824269"/>
            <a:ext cx="4645152" cy="2644457"/>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6412362" y="2821491"/>
            <a:ext cx="4645152" cy="2637371"/>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r">
              <a:defRPr sz="24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48A87A34-81AB-432B-8DAE-1953F412C126}" type="datetimeFigureOut">
              <a:rPr lang="en-US" dirty="0"/>
              <a:t>1/17/2023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a:xfrm>
            <a:off x="1447382" y="5469856"/>
            <a:ext cx="5527351" cy="320123"/>
          </a:xfrm>
        </p:spPr>
        <p:txBody>
          <a:bodyPr/>
          <a:lstStyle>
            <a:lvl1pPr algn="r">
              <a:defRPr/>
            </a:lvl1pPr>
          </a:lstStyle>
          <a:p>
            <a:fld id="{48A87A34-81AB-432B-8DAE-1953F412C126}" type="datetimeFigureOut">
              <a:rPr lang="en-US" dirty="0"/>
              <a:pPr/>
              <a:t>1/17/2023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1/17/2023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xuxNjW4mao4-" TargetMode="External"/><Relationship Id="rId2" Type="http://schemas.openxmlformats.org/officeDocument/2006/relationships/hyperlink" Target="https://www.youtube.com/watch?v=Zh5OIhPiNZQ-" TargetMode="Externa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D0B3E7-18ED-4080-B47C-3BA4F19CD2D5}"/>
              </a:ext>
            </a:extLst>
          </p:cNvPr>
          <p:cNvSpPr>
            <a:spLocks noGrp="1"/>
          </p:cNvSpPr>
          <p:nvPr>
            <p:ph type="ctrTitle"/>
          </p:nvPr>
        </p:nvSpPr>
        <p:spPr>
          <a:xfrm>
            <a:off x="2417779" y="802299"/>
            <a:ext cx="8637073" cy="1865746"/>
          </a:xfrm>
        </p:spPr>
        <p:txBody>
          <a:bodyPr/>
          <a:lstStyle/>
          <a:p>
            <a:r>
              <a:rPr lang="he-IL" dirty="0">
                <a:latin typeface="Choco" panose="00000400000000000000" pitchFamily="2" charset="-79"/>
                <a:cs typeface="Choco" panose="00000400000000000000" pitchFamily="2" charset="-79"/>
              </a:rPr>
              <a:t>   רק על עצמי/ רחל</a:t>
            </a:r>
          </a:p>
        </p:txBody>
      </p:sp>
      <p:sp>
        <p:nvSpPr>
          <p:cNvPr id="3" name="כותרת משנה 2">
            <a:extLst>
              <a:ext uri="{FF2B5EF4-FFF2-40B4-BE49-F238E27FC236}">
                <a16:creationId xmlns:a16="http://schemas.microsoft.com/office/drawing/2014/main" id="{9CAA3924-6A64-4ACE-91B3-380002C3F043}"/>
              </a:ext>
            </a:extLst>
          </p:cNvPr>
          <p:cNvSpPr>
            <a:spLocks noGrp="1"/>
          </p:cNvSpPr>
          <p:nvPr>
            <p:ph type="subTitle" idx="1"/>
          </p:nvPr>
        </p:nvSpPr>
        <p:spPr/>
        <p:txBody>
          <a:bodyPr>
            <a:normAutofit/>
          </a:bodyPr>
          <a:lstStyle/>
          <a:p>
            <a:r>
              <a:rPr lang="he-IL" sz="3200" b="1" dirty="0">
                <a:latin typeface="Choco" panose="00000400000000000000" pitchFamily="2" charset="-79"/>
                <a:cs typeface="Choco" panose="00000400000000000000" pitchFamily="2" charset="-79"/>
              </a:rPr>
              <a:t>         המצגת הוכנה ע"י מירה צ'שלר</a:t>
            </a:r>
          </a:p>
        </p:txBody>
      </p:sp>
      <p:pic>
        <p:nvPicPr>
          <p:cNvPr id="1026" name="Picture 2" descr="9k= (259×194)">
            <a:extLst>
              <a:ext uri="{FF2B5EF4-FFF2-40B4-BE49-F238E27FC236}">
                <a16:creationId xmlns:a16="http://schemas.microsoft.com/office/drawing/2014/main" id="{2AD6F269-9364-4F1F-AD7C-7F4B400D0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215900"/>
            <a:ext cx="3251200" cy="2684007"/>
          </a:xfrm>
          <a:prstGeom prst="rect">
            <a:avLst/>
          </a:prstGeom>
          <a:noFill/>
          <a:extLst>
            <a:ext uri="{909E8E84-426E-40DD-AFC4-6F175D3DCCD1}">
              <a14:hiddenFill xmlns:a14="http://schemas.microsoft.com/office/drawing/2010/main">
                <a:solidFill>
                  <a:srgbClr val="FFFFFF"/>
                </a:solidFill>
              </a14:hiddenFill>
            </a:ext>
          </a:extLst>
        </p:spPr>
      </p:pic>
      <p:sp>
        <p:nvSpPr>
          <p:cNvPr id="4" name="תיבת טקסט 3">
            <a:extLst>
              <a:ext uri="{FF2B5EF4-FFF2-40B4-BE49-F238E27FC236}">
                <a16:creationId xmlns:a16="http://schemas.microsoft.com/office/drawing/2014/main" id="{AF7CCF43-DDB3-4F11-AE56-00277703BAAE}"/>
              </a:ext>
            </a:extLst>
          </p:cNvPr>
          <p:cNvSpPr txBox="1"/>
          <p:nvPr/>
        </p:nvSpPr>
        <p:spPr>
          <a:xfrm>
            <a:off x="2829664" y="5686369"/>
            <a:ext cx="4383936" cy="400110"/>
          </a:xfrm>
          <a:prstGeom prst="rect">
            <a:avLst/>
          </a:prstGeom>
          <a:noFill/>
        </p:spPr>
        <p:txBody>
          <a:bodyPr wrap="square" rtlCol="1">
            <a:spAutoFit/>
          </a:bodyPr>
          <a:lstStyle/>
          <a:p>
            <a:pPr algn="r"/>
            <a:r>
              <a:rPr lang="he-IL" sz="2000" b="1" dirty="0"/>
              <a:t>קבר רחל בכינרת</a:t>
            </a:r>
          </a:p>
        </p:txBody>
      </p:sp>
      <p:pic>
        <p:nvPicPr>
          <p:cNvPr id="1030" name="Picture 6" descr="צילום: ד&quot;ר אבישי טייכר">
            <a:extLst>
              <a:ext uri="{FF2B5EF4-FFF2-40B4-BE49-F238E27FC236}">
                <a16:creationId xmlns:a16="http://schemas.microsoft.com/office/drawing/2014/main" id="{54FC2E87-CBA7-4A2C-AE88-2FA9645F02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56" y="3076642"/>
            <a:ext cx="4225943" cy="3781353"/>
          </a:xfrm>
          <a:prstGeom prst="rect">
            <a:avLst/>
          </a:prstGeom>
          <a:noFill/>
          <a:extLst>
            <a:ext uri="{909E8E84-426E-40DD-AFC4-6F175D3DCCD1}">
              <a14:hiddenFill xmlns:a14="http://schemas.microsoft.com/office/drawing/2010/main">
                <a:solidFill>
                  <a:srgbClr val="FFFFFF"/>
                </a:solidFill>
              </a14:hiddenFill>
            </a:ext>
          </a:extLst>
        </p:spPr>
      </p:pic>
      <p:cxnSp>
        <p:nvCxnSpPr>
          <p:cNvPr id="6" name="מחבר חץ ישר 5">
            <a:extLst>
              <a:ext uri="{FF2B5EF4-FFF2-40B4-BE49-F238E27FC236}">
                <a16:creationId xmlns:a16="http://schemas.microsoft.com/office/drawing/2014/main" id="{D77951A1-3F05-41F1-B125-CF3167119C77}"/>
              </a:ext>
            </a:extLst>
          </p:cNvPr>
          <p:cNvCxnSpPr>
            <a:cxnSpLocks/>
          </p:cNvCxnSpPr>
          <p:nvPr/>
        </p:nvCxnSpPr>
        <p:spPr>
          <a:xfrm flipH="1">
            <a:off x="4699000" y="5854700"/>
            <a:ext cx="469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1584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47B424F0-8CB7-4B38-9A30-09170C44F879}"/>
              </a:ext>
            </a:extLst>
          </p:cNvPr>
          <p:cNvSpPr txBox="1"/>
          <p:nvPr/>
        </p:nvSpPr>
        <p:spPr>
          <a:xfrm>
            <a:off x="381000" y="495300"/>
            <a:ext cx="11163300" cy="5632311"/>
          </a:xfrm>
          <a:prstGeom prst="rect">
            <a:avLst/>
          </a:prstGeom>
          <a:noFill/>
        </p:spPr>
        <p:txBody>
          <a:bodyPr wrap="square" rtlCol="1">
            <a:spAutoFit/>
          </a:bodyPr>
          <a:lstStyle/>
          <a:p>
            <a:pPr algn="r" rtl="1"/>
            <a:r>
              <a:rPr lang="he-IL" sz="3200" b="1" dirty="0">
                <a:solidFill>
                  <a:srgbClr val="FF0000"/>
                </a:solidFill>
                <a:latin typeface="Choco" panose="00000400000000000000" pitchFamily="2" charset="-79"/>
                <a:cs typeface="Choco" panose="00000400000000000000" pitchFamily="2" charset="-79"/>
              </a:rPr>
              <a:t>סיכום המשותף וההבדל בין הדוברת לבין הנמלה :</a:t>
            </a:r>
          </a:p>
          <a:p>
            <a:pPr algn="r" rtl="1"/>
            <a:endParaRPr lang="he-IL" sz="2800" b="1" dirty="0">
              <a:solidFill>
                <a:srgbClr val="FF0000"/>
              </a:solidFill>
              <a:latin typeface="Choco" panose="00000400000000000000" pitchFamily="2" charset="-79"/>
              <a:cs typeface="Choco" panose="00000400000000000000" pitchFamily="2" charset="-79"/>
            </a:endParaRPr>
          </a:p>
          <a:p>
            <a:pPr algn="r" rtl="1"/>
            <a:r>
              <a:rPr lang="he-IL" sz="2800" b="1" dirty="0">
                <a:latin typeface="Choco" panose="00000400000000000000" pitchFamily="2" charset="-79"/>
                <a:cs typeface="Choco" panose="00000400000000000000" pitchFamily="2" charset="-79"/>
              </a:rPr>
              <a:t>המשותף בין הדוברת לנמלה: </a:t>
            </a:r>
          </a:p>
          <a:p>
            <a:pPr marL="342900" indent="-342900" algn="r" rtl="1">
              <a:buFont typeface="Wingdings" panose="05000000000000000000" pitchFamily="2" charset="2"/>
              <a:buChar char="ü"/>
            </a:pPr>
            <a:r>
              <a:rPr lang="he-IL" sz="2000" b="1" dirty="0">
                <a:latin typeface="Elephant" panose="02020904090505020303" pitchFamily="18" charset="0"/>
              </a:rPr>
              <a:t>"</a:t>
            </a:r>
            <a:r>
              <a:rPr lang="he-IL" sz="2000" b="1" dirty="0">
                <a:solidFill>
                  <a:srgbClr val="FF0000"/>
                </a:solidFill>
                <a:latin typeface="Elephant" panose="02020904090505020303" pitchFamily="18" charset="0"/>
              </a:rPr>
              <a:t>צַר עוֹלָמִי כְּעוֹלַם נְמָלָה,</a:t>
            </a:r>
            <a:r>
              <a:rPr lang="he-IL" sz="2000" b="1" dirty="0">
                <a:latin typeface="Elephant" panose="02020904090505020303" pitchFamily="18" charset="0"/>
              </a:rPr>
              <a:t>"</a:t>
            </a:r>
          </a:p>
          <a:p>
            <a:pPr algn="r" rtl="1"/>
            <a:endParaRPr lang="he-IL" sz="2000" b="1" dirty="0">
              <a:latin typeface="Elephant" panose="02020904090505020303" pitchFamily="18" charset="0"/>
            </a:endParaRPr>
          </a:p>
          <a:p>
            <a:pPr marL="342900" indent="-342900" algn="r" rtl="1">
              <a:buFont typeface="Wingdings" panose="05000000000000000000" pitchFamily="2" charset="2"/>
              <a:buChar char="ü"/>
            </a:pPr>
            <a:r>
              <a:rPr lang="he-IL" sz="2000" b="1" dirty="0">
                <a:latin typeface="Elephant" panose="02020904090505020303" pitchFamily="18" charset="0"/>
              </a:rPr>
              <a:t>"</a:t>
            </a:r>
            <a:r>
              <a:rPr lang="he-IL" sz="2000" b="1" dirty="0">
                <a:solidFill>
                  <a:srgbClr val="FF0000"/>
                </a:solidFill>
                <a:latin typeface="Elephant" panose="02020904090505020303" pitchFamily="18" charset="0"/>
              </a:rPr>
              <a:t>גַּם מַשָּׂאִי עָמַסְתִּי כָּמוֹהָ</a:t>
            </a:r>
            <a:r>
              <a:rPr lang="he-IL" sz="2000" b="1" dirty="0">
                <a:latin typeface="Elephant" panose="02020904090505020303" pitchFamily="18" charset="0"/>
              </a:rPr>
              <a:t>/</a:t>
            </a:r>
            <a:r>
              <a:rPr lang="he-IL" sz="2000" b="1" dirty="0">
                <a:solidFill>
                  <a:srgbClr val="FF0000"/>
                </a:solidFill>
                <a:latin typeface="Elephant" panose="02020904090505020303" pitchFamily="18" charset="0"/>
              </a:rPr>
              <a:t> רַב וְכָבֵד מִכְּתֵפִי הַדַּלָּה.</a:t>
            </a:r>
            <a:r>
              <a:rPr lang="he-IL" sz="2000" b="1" dirty="0">
                <a:latin typeface="Elephant" panose="02020904090505020303" pitchFamily="18" charset="0"/>
              </a:rPr>
              <a:t>"</a:t>
            </a:r>
          </a:p>
          <a:p>
            <a:pPr algn="r" rtl="1"/>
            <a:endParaRPr lang="he-IL" sz="2000" b="1" dirty="0">
              <a:latin typeface="Elephant" panose="02020904090505020303" pitchFamily="18" charset="0"/>
            </a:endParaRPr>
          </a:p>
          <a:p>
            <a:pPr marL="342900" indent="-342900" algn="r" rtl="1">
              <a:buFont typeface="Wingdings" panose="05000000000000000000" pitchFamily="2" charset="2"/>
              <a:buChar char="ü"/>
            </a:pPr>
            <a:r>
              <a:rPr lang="he-IL" sz="2000" b="1" dirty="0">
                <a:latin typeface="Elephant" panose="02020904090505020303" pitchFamily="18" charset="0"/>
              </a:rPr>
              <a:t> "</a:t>
            </a:r>
            <a:r>
              <a:rPr lang="he-IL" sz="2000" b="1" dirty="0">
                <a:solidFill>
                  <a:srgbClr val="FF0000"/>
                </a:solidFill>
                <a:latin typeface="Elephant" panose="02020904090505020303" pitchFamily="18" charset="0"/>
              </a:rPr>
              <a:t>דַרְכִּי  – כְּדַרְכָּהּ אֶל צַמֶּרֶת –</a:t>
            </a:r>
            <a:r>
              <a:rPr lang="he-IL" sz="2000" b="1" dirty="0">
                <a:latin typeface="Elephant" panose="02020904090505020303" pitchFamily="18" charset="0"/>
              </a:rPr>
              <a:t>/</a:t>
            </a:r>
            <a:r>
              <a:rPr lang="he-IL" sz="2000" b="1" dirty="0">
                <a:solidFill>
                  <a:srgbClr val="FF0000"/>
                </a:solidFill>
                <a:latin typeface="Elephant" panose="02020904090505020303" pitchFamily="18" charset="0"/>
              </a:rPr>
              <a:t> דֶּרֶך מַכְאוֹב וְדֶרֶךְ עָמָל, </a:t>
            </a:r>
            <a:r>
              <a:rPr lang="he-IL" sz="2000" b="1" dirty="0">
                <a:latin typeface="Elephant" panose="02020904090505020303" pitchFamily="18" charset="0"/>
              </a:rPr>
              <a:t>/ </a:t>
            </a:r>
            <a:r>
              <a:rPr lang="he-IL" sz="2000" b="1" dirty="0">
                <a:solidFill>
                  <a:srgbClr val="FF0000"/>
                </a:solidFill>
                <a:latin typeface="Elephant" panose="02020904090505020303" pitchFamily="18" charset="0"/>
              </a:rPr>
              <a:t>יַד עֲנָקִים זְדוֹנָה וּבוֹטַחַת,</a:t>
            </a:r>
            <a:r>
              <a:rPr lang="he-IL" sz="2000" b="1" dirty="0">
                <a:latin typeface="Elephant" panose="02020904090505020303" pitchFamily="18" charset="0"/>
              </a:rPr>
              <a:t>/</a:t>
            </a:r>
            <a:r>
              <a:rPr lang="he-IL" sz="2000" b="1" dirty="0">
                <a:solidFill>
                  <a:srgbClr val="FF0000"/>
                </a:solidFill>
                <a:latin typeface="Elephant" panose="02020904090505020303" pitchFamily="18" charset="0"/>
              </a:rPr>
              <a:t> יַד מִתְבַּדַּחַת שָׂמָה לְאַל.</a:t>
            </a:r>
            <a:r>
              <a:rPr lang="he-IL" sz="2000" b="1" dirty="0">
                <a:latin typeface="Elephant" panose="02020904090505020303" pitchFamily="18" charset="0"/>
              </a:rPr>
              <a:t>"</a:t>
            </a:r>
            <a:br>
              <a:rPr lang="he-IL" sz="2000" b="1" dirty="0">
                <a:latin typeface="Elephant" panose="02020904090505020303" pitchFamily="18" charset="0"/>
              </a:rPr>
            </a:br>
            <a:endParaRPr lang="he-IL" sz="2000" b="1" dirty="0">
              <a:latin typeface="Elephant" panose="02020904090505020303" pitchFamily="18" charset="0"/>
            </a:endParaRPr>
          </a:p>
          <a:p>
            <a:pPr algn="r" rtl="1"/>
            <a:r>
              <a:rPr lang="he-IL" sz="2800" b="1" dirty="0">
                <a:latin typeface="Choco" panose="00000400000000000000" pitchFamily="2" charset="-79"/>
                <a:cs typeface="Choco" panose="00000400000000000000" pitchFamily="2" charset="-79"/>
              </a:rPr>
              <a:t>ההבדל בין הדוברת לנמלה: </a:t>
            </a:r>
          </a:p>
          <a:p>
            <a:pPr marL="342900" indent="-342900" algn="r" rtl="1">
              <a:buFont typeface="Wingdings" panose="05000000000000000000" pitchFamily="2" charset="2"/>
              <a:buChar char="ü"/>
            </a:pPr>
            <a:r>
              <a:rPr lang="he-IL" sz="2000" b="1" dirty="0">
                <a:latin typeface="Elephant" panose="02020904090505020303" pitchFamily="18" charset="0"/>
              </a:rPr>
              <a:t>"</a:t>
            </a:r>
            <a:r>
              <a:rPr lang="he-IL" sz="2000" b="1" dirty="0">
                <a:solidFill>
                  <a:srgbClr val="FF0000"/>
                </a:solidFill>
                <a:latin typeface="Elephant" panose="02020904090505020303" pitchFamily="18" charset="0"/>
              </a:rPr>
              <a:t>לָמָּה קְרָאתֶם לִי, חוֹפֵי הַפֶּלֶא? </a:t>
            </a:r>
            <a:r>
              <a:rPr lang="he-IL" sz="2000" b="1" dirty="0">
                <a:latin typeface="Elephant" panose="02020904090505020303" pitchFamily="18" charset="0"/>
              </a:rPr>
              <a:t>/</a:t>
            </a:r>
            <a:r>
              <a:rPr lang="he-IL" sz="2000" b="1" dirty="0">
                <a:solidFill>
                  <a:srgbClr val="FF0000"/>
                </a:solidFill>
                <a:latin typeface="Elephant" panose="02020904090505020303" pitchFamily="18" charset="0"/>
              </a:rPr>
              <a:t> לָמָה </a:t>
            </a:r>
            <a:r>
              <a:rPr lang="he-IL" sz="2000" b="1" dirty="0" err="1">
                <a:solidFill>
                  <a:srgbClr val="FF0000"/>
                </a:solidFill>
                <a:latin typeface="Elephant" panose="02020904090505020303" pitchFamily="18" charset="0"/>
              </a:rPr>
              <a:t>כְּזַבְתֶּם</a:t>
            </a:r>
            <a:r>
              <a:rPr lang="he-IL" sz="2000" b="1" dirty="0">
                <a:solidFill>
                  <a:srgbClr val="FF0000"/>
                </a:solidFill>
                <a:latin typeface="Elephant" panose="02020904090505020303" pitchFamily="18" charset="0"/>
              </a:rPr>
              <a:t>, אוֹרוֹת רְחוֹקִים?</a:t>
            </a:r>
            <a:br>
              <a:rPr lang="he-IL" sz="2000" b="1" dirty="0">
                <a:solidFill>
                  <a:srgbClr val="FF0000"/>
                </a:solidFill>
                <a:latin typeface="Elephant" panose="02020904090505020303" pitchFamily="18" charset="0"/>
              </a:rPr>
            </a:br>
            <a:br>
              <a:rPr lang="he-IL" sz="2000" b="1" dirty="0">
                <a:solidFill>
                  <a:srgbClr val="FF0000"/>
                </a:solidFill>
                <a:latin typeface="Elephant" panose="02020904090505020303" pitchFamily="18" charset="0"/>
              </a:rPr>
            </a:br>
            <a:br>
              <a:rPr lang="he-IL" sz="2800" b="1" dirty="0">
                <a:latin typeface="Elephant" panose="02020904090505020303" pitchFamily="18" charset="0"/>
              </a:rPr>
            </a:br>
            <a:br>
              <a:rPr lang="he-IL" sz="2800" b="1" dirty="0">
                <a:latin typeface="Elephant" panose="02020904090505020303" pitchFamily="18" charset="0"/>
              </a:rPr>
            </a:br>
            <a:endParaRPr lang="he-IL" sz="2800" b="1" dirty="0">
              <a:solidFill>
                <a:srgbClr val="FF0000"/>
              </a:solidFill>
              <a:latin typeface="Choco" panose="00000400000000000000" pitchFamily="2" charset="-79"/>
              <a:cs typeface="Choco" panose="00000400000000000000" pitchFamily="2" charset="-79"/>
            </a:endParaRPr>
          </a:p>
        </p:txBody>
      </p:sp>
      <p:pic>
        <p:nvPicPr>
          <p:cNvPr id="3" name="Picture 2">
            <a:extLst>
              <a:ext uri="{FF2B5EF4-FFF2-40B4-BE49-F238E27FC236}">
                <a16:creationId xmlns:a16="http://schemas.microsoft.com/office/drawing/2014/main" id="{14EF4050-48A7-4557-AF17-40EAD968A4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793477"/>
            <a:ext cx="2258538" cy="149750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a:extLst>
              <a:ext uri="{FF2B5EF4-FFF2-40B4-BE49-F238E27FC236}">
                <a16:creationId xmlns:a16="http://schemas.microsoft.com/office/drawing/2014/main" id="{2844E429-E4D6-4FB2-82BE-37067BEFC9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300" y="3509826"/>
            <a:ext cx="1889787" cy="186345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a:extLst>
              <a:ext uri="{FF2B5EF4-FFF2-40B4-BE49-F238E27FC236}">
                <a16:creationId xmlns:a16="http://schemas.microsoft.com/office/drawing/2014/main" id="{3A33369B-D610-4BD8-B1EF-933FE07D5B6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9538" y="4567014"/>
            <a:ext cx="3088162" cy="2036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4972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C3ADFA30-B6E8-4FF7-9964-E549243BC1D4}"/>
              </a:ext>
            </a:extLst>
          </p:cNvPr>
          <p:cNvSpPr txBox="1"/>
          <p:nvPr/>
        </p:nvSpPr>
        <p:spPr>
          <a:xfrm>
            <a:off x="279400" y="406400"/>
            <a:ext cx="11328400" cy="5693866"/>
          </a:xfrm>
          <a:prstGeom prst="rect">
            <a:avLst/>
          </a:prstGeom>
          <a:noFill/>
        </p:spPr>
        <p:txBody>
          <a:bodyPr wrap="square" rtlCol="1">
            <a:spAutoFit/>
          </a:bodyPr>
          <a:lstStyle/>
          <a:p>
            <a:pPr algn="r" rtl="1"/>
            <a:r>
              <a:rPr lang="he-IL" sz="3200" b="1" dirty="0">
                <a:solidFill>
                  <a:srgbClr val="FF0000"/>
                </a:solidFill>
                <a:latin typeface="Choco" panose="00000400000000000000" pitchFamily="2" charset="-79"/>
                <a:cs typeface="Choco" panose="00000400000000000000" pitchFamily="2" charset="-79"/>
              </a:rPr>
              <a:t>ועוד על הנמלה והנמלים....</a:t>
            </a:r>
          </a:p>
          <a:p>
            <a:pPr algn="r" rtl="1"/>
            <a:endParaRPr lang="he-IL" sz="3200" b="1" dirty="0">
              <a:solidFill>
                <a:srgbClr val="FF0000"/>
              </a:solidFill>
              <a:latin typeface="Choco" panose="00000400000000000000" pitchFamily="2" charset="-79"/>
              <a:cs typeface="Choco" panose="00000400000000000000" pitchFamily="2" charset="-79"/>
            </a:endParaRPr>
          </a:p>
          <a:p>
            <a:pPr marL="342900" indent="-342900" algn="r" rtl="1">
              <a:buFont typeface="Wingdings" panose="05000000000000000000" pitchFamily="2" charset="2"/>
              <a:buChar char="ü"/>
            </a:pPr>
            <a:r>
              <a:rPr lang="he-IL" sz="2000" b="1" dirty="0">
                <a:latin typeface="Choco" panose="00000400000000000000" pitchFamily="2" charset="-79"/>
              </a:rPr>
              <a:t>הנמלה מוכרת לנו מספר משלי: "</a:t>
            </a:r>
            <a:r>
              <a:rPr lang="he-IL" dirty="0"/>
              <a:t> </a:t>
            </a:r>
            <a:r>
              <a:rPr lang="he-IL" sz="2000" b="1" dirty="0">
                <a:cs typeface="+mj-cs"/>
              </a:rPr>
              <a:t>לֵךְ-אֶל-נְמָלָה עָצֵל; רְאֵה דְרָכֶיהָ וַחֲכָם</a:t>
            </a:r>
            <a:r>
              <a:rPr lang="he-IL" sz="2000" b="1" dirty="0"/>
              <a:t>" (ו, ו) כלומר תלמד מחריצות הנמלה</a:t>
            </a:r>
            <a:r>
              <a:rPr lang="he-IL" sz="2000" b="1"/>
              <a:t>, תעבד </a:t>
            </a:r>
            <a:r>
              <a:rPr lang="he-IL" sz="2000" b="1" dirty="0"/>
              <a:t>קשה כדי להגיע למה שאתה שואף.</a:t>
            </a:r>
          </a:p>
          <a:p>
            <a:pPr marL="342900" indent="-342900" algn="r" rtl="1">
              <a:buFont typeface="Wingdings" panose="05000000000000000000" pitchFamily="2" charset="2"/>
              <a:buChar char="ü"/>
            </a:pPr>
            <a:endParaRPr lang="he-IL" sz="2000" b="1" dirty="0">
              <a:latin typeface="Choco" panose="00000400000000000000" pitchFamily="2" charset="-79"/>
            </a:endParaRPr>
          </a:p>
          <a:p>
            <a:pPr marL="342900" indent="-342900" algn="r" rtl="1">
              <a:buFont typeface="Wingdings" panose="05000000000000000000" pitchFamily="2" charset="2"/>
              <a:buChar char="ü"/>
            </a:pPr>
            <a:r>
              <a:rPr lang="he-IL" sz="2000" b="1" dirty="0">
                <a:latin typeface="Choco" panose="00000400000000000000" pitchFamily="2" charset="-79"/>
              </a:rPr>
              <a:t>רחל כתבה את השיר ב1930, שנה לפני מותה. באותה שנה פרסמה מאמר על הספר "חיי הנמלים"/ מוריס </a:t>
            </a:r>
            <a:r>
              <a:rPr lang="he-IL" sz="2000" b="1" dirty="0" err="1">
                <a:latin typeface="Choco" panose="00000400000000000000" pitchFamily="2" charset="-79"/>
              </a:rPr>
              <a:t>מטרלינק</a:t>
            </a:r>
            <a:r>
              <a:rPr lang="he-IL" sz="2000" b="1" dirty="0">
                <a:latin typeface="Choco" panose="00000400000000000000" pitchFamily="2" charset="-79"/>
              </a:rPr>
              <a:t>. במאמר סוקרת רחל את האופן בו מתאר </a:t>
            </a:r>
            <a:r>
              <a:rPr lang="he-IL" sz="2000" b="1" dirty="0" err="1">
                <a:latin typeface="Choco" panose="00000400000000000000" pitchFamily="2" charset="-79"/>
              </a:rPr>
              <a:t>מטרלינק</a:t>
            </a:r>
            <a:r>
              <a:rPr lang="he-IL" sz="2000" b="1" dirty="0">
                <a:latin typeface="Choco" panose="00000400000000000000" pitchFamily="2" charset="-79"/>
              </a:rPr>
              <a:t> את חיי הנמלים ומתעכבת על פרט אחד משמעותי בעיניה:</a:t>
            </a:r>
            <a:br>
              <a:rPr lang="en-US" sz="2000" b="1" dirty="0">
                <a:latin typeface="Choco" panose="00000400000000000000" pitchFamily="2" charset="-79"/>
              </a:rPr>
            </a:br>
            <a:r>
              <a:rPr lang="he-IL" sz="2000" b="1" dirty="0">
                <a:latin typeface="Choco" panose="00000400000000000000" pitchFamily="2" charset="-79"/>
              </a:rPr>
              <a:t>"</a:t>
            </a:r>
            <a:r>
              <a:rPr lang="he-IL" sz="2000" b="1" dirty="0">
                <a:latin typeface="Choco" panose="00000400000000000000" pitchFamily="2" charset="-79"/>
                <a:cs typeface="+mj-cs"/>
              </a:rPr>
              <a:t>בשוב נמלה הביתה מדרך רחוקה, כשהיא עמוסה משא גדול ממנה פי שלושה ממהרות חברותיה לקראתה, מאכילות אותה, מוחות את האבק מעליה ומובילות אותה לקיטון (=תא קטן) שבו היא שוקעת בשינה עמוקה</a:t>
            </a:r>
            <a:r>
              <a:rPr lang="he-IL" sz="2000" b="1" dirty="0">
                <a:latin typeface="Choco" panose="00000400000000000000" pitchFamily="2" charset="-79"/>
              </a:rPr>
              <a:t>".</a:t>
            </a:r>
            <a:br>
              <a:rPr lang="en-US" sz="2000" b="1" dirty="0">
                <a:latin typeface="Choco" panose="00000400000000000000" pitchFamily="2" charset="-79"/>
              </a:rPr>
            </a:br>
            <a:endParaRPr lang="he-IL" sz="2000" b="1" dirty="0">
              <a:latin typeface="Choco" panose="00000400000000000000" pitchFamily="2" charset="-79"/>
            </a:endParaRPr>
          </a:p>
          <a:p>
            <a:pPr algn="r" rtl="1"/>
            <a:r>
              <a:rPr lang="he-IL" sz="2000" b="1" dirty="0">
                <a:latin typeface="Choco" panose="00000400000000000000" pitchFamily="2" charset="-79"/>
              </a:rPr>
              <a:t>רחל מתייחסת למקום החברתי אותו היא רוצה להרגיש: המקום שדואג לך ואכפת לו ממך. את זה רחל לא חוותה בסוף חייה. בסוף חייה רחל חלתה בשחפת וגורשה מכינרת מחשש שתדביק אנשים אחרים. כשהיא חולה, עוברת רחל להתגורר בעליית גג ברח' בוגרשוב בתל-אביב. כל חבריה עזבו אותה והותירו אותה בבדידותה כיון שהם לא רצו להדבק, לכן לא באו עימה במגע. בשיר היא אומרת: </a:t>
            </a:r>
            <a:r>
              <a:rPr lang="he-IL" sz="2000" b="1" dirty="0">
                <a:latin typeface="Elephant" panose="02020904090505020303" pitchFamily="18" charset="0"/>
              </a:rPr>
              <a:t>"</a:t>
            </a:r>
            <a:r>
              <a:rPr lang="he-IL" sz="2000" b="1" dirty="0">
                <a:solidFill>
                  <a:srgbClr val="FF0000"/>
                </a:solidFill>
                <a:latin typeface="Elephant" panose="02020904090505020303" pitchFamily="18" charset="0"/>
              </a:rPr>
              <a:t>לָמָּה קְרָאתֶם לִי, חוֹפֵי הַפֶּלֶא? </a:t>
            </a:r>
            <a:r>
              <a:rPr lang="he-IL" sz="2000" b="1" dirty="0">
                <a:latin typeface="Elephant" panose="02020904090505020303" pitchFamily="18" charset="0"/>
              </a:rPr>
              <a:t>/</a:t>
            </a:r>
            <a:r>
              <a:rPr lang="he-IL" sz="2000" b="1" dirty="0">
                <a:solidFill>
                  <a:srgbClr val="FF0000"/>
                </a:solidFill>
                <a:latin typeface="Elephant" panose="02020904090505020303" pitchFamily="18" charset="0"/>
              </a:rPr>
              <a:t> לָמָה </a:t>
            </a:r>
            <a:r>
              <a:rPr lang="he-IL" sz="2000" b="1" dirty="0" err="1">
                <a:solidFill>
                  <a:srgbClr val="FF0000"/>
                </a:solidFill>
                <a:latin typeface="Elephant" panose="02020904090505020303" pitchFamily="18" charset="0"/>
              </a:rPr>
              <a:t>כְּזַבְתֶּם</a:t>
            </a:r>
            <a:r>
              <a:rPr lang="he-IL" sz="2000" b="1" dirty="0">
                <a:solidFill>
                  <a:srgbClr val="FF0000"/>
                </a:solidFill>
                <a:latin typeface="Elephant" panose="02020904090505020303" pitchFamily="18" charset="0"/>
              </a:rPr>
              <a:t>, אוֹרוֹת רְחוֹקִים?</a:t>
            </a:r>
            <a:r>
              <a:rPr lang="he-IL" sz="2000" b="1" dirty="0">
                <a:latin typeface="Elephant" panose="02020904090505020303" pitchFamily="18" charset="0"/>
              </a:rPr>
              <a:t>"</a:t>
            </a:r>
            <a:br>
              <a:rPr lang="he-IL" sz="2000" b="1" dirty="0">
                <a:solidFill>
                  <a:srgbClr val="FF0000"/>
                </a:solidFill>
                <a:latin typeface="Elephant" panose="02020904090505020303" pitchFamily="18" charset="0"/>
              </a:rPr>
            </a:br>
            <a:endParaRPr lang="he-IL" sz="2000" b="1" dirty="0">
              <a:latin typeface="Choco" panose="00000400000000000000" pitchFamily="2" charset="-79"/>
            </a:endParaRPr>
          </a:p>
        </p:txBody>
      </p:sp>
    </p:spTree>
    <p:extLst>
      <p:ext uri="{BB962C8B-B14F-4D97-AF65-F5344CB8AC3E}">
        <p14:creationId xmlns:p14="http://schemas.microsoft.com/office/powerpoint/2010/main" val="388502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4B3476B9-9380-4235-B434-E2233D724A50}"/>
              </a:ext>
            </a:extLst>
          </p:cNvPr>
          <p:cNvSpPr txBox="1"/>
          <p:nvPr/>
        </p:nvSpPr>
        <p:spPr>
          <a:xfrm>
            <a:off x="1574800" y="756414"/>
            <a:ext cx="10502900" cy="5139869"/>
          </a:xfrm>
          <a:prstGeom prst="rect">
            <a:avLst/>
          </a:prstGeom>
          <a:noFill/>
        </p:spPr>
        <p:txBody>
          <a:bodyPr wrap="square" rtlCol="1">
            <a:spAutoFit/>
          </a:bodyPr>
          <a:lstStyle/>
          <a:p>
            <a:pPr algn="r" rtl="1"/>
            <a:r>
              <a:rPr lang="he-IL" sz="2000" b="1" dirty="0"/>
              <a:t>האזיני ללחנים בקישור הבא: </a:t>
            </a:r>
            <a:br>
              <a:rPr lang="en-US" sz="2000" b="1" dirty="0"/>
            </a:br>
            <a:r>
              <a:rPr lang="en-US" sz="2000" dirty="0">
                <a:hlinkClick r:id="rId2"/>
              </a:rPr>
              <a:t>https://www.youtube.com/watch?v=Zh5OIhPiNZQ</a:t>
            </a:r>
            <a:r>
              <a:rPr lang="he-IL" sz="2000" dirty="0">
                <a:hlinkClick r:id="rId2"/>
              </a:rPr>
              <a:t>-</a:t>
            </a:r>
            <a:r>
              <a:rPr lang="he-IL" sz="2000" dirty="0"/>
              <a:t> </a:t>
            </a:r>
            <a:r>
              <a:rPr lang="he-IL" sz="1400" b="1" dirty="0"/>
              <a:t>לחן אלברט </a:t>
            </a:r>
            <a:r>
              <a:rPr lang="he-IL" sz="1400" b="1" dirty="0" err="1"/>
              <a:t>פיאמנטה</a:t>
            </a:r>
            <a:r>
              <a:rPr lang="he-IL" sz="1400" b="1" dirty="0"/>
              <a:t>, ביצוע דני גרנות</a:t>
            </a:r>
            <a:br>
              <a:rPr lang="en-US" sz="1400" b="1" dirty="0"/>
            </a:br>
            <a:br>
              <a:rPr lang="en-US" sz="1400" b="1" dirty="0"/>
            </a:br>
            <a:r>
              <a:rPr lang="en-US" sz="2000" dirty="0">
                <a:hlinkClick r:id="rId3"/>
              </a:rPr>
              <a:t>https://www.youtube.com/watch?v=xuxNjW4mao4</a:t>
            </a:r>
            <a:r>
              <a:rPr lang="he-IL" sz="2000" dirty="0">
                <a:hlinkClick r:id="rId3"/>
              </a:rPr>
              <a:t>-</a:t>
            </a:r>
            <a:r>
              <a:rPr lang="he-IL" sz="2000" dirty="0"/>
              <a:t> </a:t>
            </a:r>
            <a:r>
              <a:rPr lang="he-IL" sz="1400" b="1" dirty="0"/>
              <a:t>לחן יוסף </a:t>
            </a:r>
            <a:r>
              <a:rPr lang="he-IL" sz="1400" b="1" dirty="0" err="1"/>
              <a:t>מוסטקי</a:t>
            </a:r>
            <a:r>
              <a:rPr lang="he-IL" sz="1400" b="1" dirty="0"/>
              <a:t> ביצוע נחמה הנדל</a:t>
            </a:r>
            <a:br>
              <a:rPr lang="en-US" sz="1400" b="1" dirty="0"/>
            </a:br>
            <a:endParaRPr lang="en-US" sz="1400" b="1" dirty="0"/>
          </a:p>
          <a:p>
            <a:pPr marL="285750" indent="-285750" algn="r" rtl="1">
              <a:buFont typeface="Wingdings" panose="05000000000000000000" pitchFamily="2" charset="2"/>
              <a:buChar char="v"/>
            </a:pPr>
            <a:r>
              <a:rPr lang="he-IL" sz="2000" b="1" u="sng" dirty="0">
                <a:solidFill>
                  <a:srgbClr val="C81AA3"/>
                </a:solidFill>
              </a:rPr>
              <a:t>חשבי</a:t>
            </a:r>
            <a:r>
              <a:rPr lang="he-IL" sz="2000" b="1" dirty="0">
                <a:solidFill>
                  <a:srgbClr val="C81AA3"/>
                </a:solidFill>
              </a:rPr>
              <a:t>: </a:t>
            </a:r>
            <a:r>
              <a:rPr lang="he-IL" sz="2000" b="1" dirty="0"/>
              <a:t>מהו</a:t>
            </a:r>
            <a:r>
              <a:rPr lang="he-IL" sz="2000" b="1" dirty="0">
                <a:solidFill>
                  <a:srgbClr val="C81AA3"/>
                </a:solidFill>
              </a:rPr>
              <a:t> </a:t>
            </a:r>
            <a:r>
              <a:rPr lang="he-IL" sz="2000" b="1" dirty="0"/>
              <a:t>הלחן מתאים לתוכן השיר כפי שלמדנו אותו? הסבירי דעתך.</a:t>
            </a:r>
            <a:br>
              <a:rPr lang="en-US" sz="2000" b="1" dirty="0"/>
            </a:br>
            <a:endParaRPr lang="en-US" sz="2000" b="1" dirty="0"/>
          </a:p>
          <a:p>
            <a:pPr marL="342900" indent="-342900" algn="r" rtl="1">
              <a:buFont typeface="Wingdings" panose="05000000000000000000" pitchFamily="2" charset="2"/>
              <a:buChar char="v"/>
            </a:pPr>
            <a:r>
              <a:rPr lang="he-IL" sz="2000" b="1" u="sng" dirty="0">
                <a:solidFill>
                  <a:srgbClr val="C81AA3"/>
                </a:solidFill>
              </a:rPr>
              <a:t>חשבי</a:t>
            </a:r>
            <a:r>
              <a:rPr lang="he-IL" sz="2000" b="1" dirty="0">
                <a:solidFill>
                  <a:srgbClr val="C81AA3"/>
                </a:solidFill>
              </a:rPr>
              <a:t>: </a:t>
            </a:r>
            <a:r>
              <a:rPr lang="he-IL" sz="2000" b="1" dirty="0"/>
              <a:t>עפ"י המידע שרכשת מצפיה בסרטון "חדשות העבר"- </a:t>
            </a:r>
          </a:p>
          <a:p>
            <a:pPr marL="342900" indent="-342900" algn="r" rtl="1">
              <a:buFont typeface="Wingdings" panose="05000000000000000000" pitchFamily="2" charset="2"/>
              <a:buChar char="ü"/>
            </a:pPr>
            <a:r>
              <a:rPr lang="he-IL" sz="2000" b="1" dirty="0"/>
              <a:t>מהי הצמרת של רחל אליה רצתה להגיע?</a:t>
            </a:r>
            <a:endParaRPr lang="en-US" sz="2000" b="1" dirty="0"/>
          </a:p>
          <a:p>
            <a:pPr marL="342900" indent="-342900" algn="r" rtl="1">
              <a:buFont typeface="Wingdings" panose="05000000000000000000" pitchFamily="2" charset="2"/>
              <a:buChar char="ü"/>
            </a:pPr>
            <a:r>
              <a:rPr lang="he-IL" sz="2000" b="1" dirty="0"/>
              <a:t>מהי "יד הענקים"?</a:t>
            </a:r>
          </a:p>
          <a:p>
            <a:pPr marL="342900" indent="-342900" algn="r" rtl="1">
              <a:buFont typeface="Wingdings" panose="05000000000000000000" pitchFamily="2" charset="2"/>
              <a:buChar char="ü"/>
            </a:pPr>
            <a:r>
              <a:rPr lang="he-IL" sz="2000" b="1" dirty="0"/>
              <a:t>מהם "חופי הפלא" ו"האורות הרחוקים"?</a:t>
            </a:r>
          </a:p>
          <a:p>
            <a:pPr algn="r" rtl="1"/>
            <a:endParaRPr lang="he-IL" sz="2000" b="1" dirty="0"/>
          </a:p>
          <a:p>
            <a:pPr algn="r" rtl="1"/>
            <a:endParaRPr lang="he-IL" sz="2000" b="1" dirty="0"/>
          </a:p>
          <a:p>
            <a:pPr algn="r" rtl="1"/>
            <a:r>
              <a:rPr lang="he-IL" sz="2000" b="1" dirty="0"/>
              <a:t>ל</a:t>
            </a:r>
            <a:r>
              <a:rPr lang="he-IL" sz="2000" b="1" u="sng" dirty="0"/>
              <a:t>העשרה</a:t>
            </a:r>
            <a:r>
              <a:rPr lang="he-IL" sz="2000" b="1" dirty="0"/>
              <a:t> על קורותיה של רחל, מומלץ מאוד לקרוא את ספרה של נאוה מקמל-עתיר</a:t>
            </a:r>
            <a:br>
              <a:rPr lang="en-US" sz="2000" b="1" dirty="0"/>
            </a:br>
            <a:r>
              <a:rPr lang="he-IL" sz="2000" b="1" dirty="0"/>
              <a:t> "יד אחות" .</a:t>
            </a:r>
            <a:br>
              <a:rPr lang="en-US" sz="2000" b="1" dirty="0"/>
            </a:br>
            <a:br>
              <a:rPr lang="en-US" sz="2000" b="1" dirty="0"/>
            </a:br>
            <a:r>
              <a:rPr lang="he-IL" sz="2000" b="1" dirty="0"/>
              <a:t> </a:t>
            </a:r>
          </a:p>
        </p:txBody>
      </p:sp>
      <p:pic>
        <p:nvPicPr>
          <p:cNvPr id="8198" name="Picture 6">
            <a:extLst>
              <a:ext uri="{FF2B5EF4-FFF2-40B4-BE49-F238E27FC236}">
                <a16:creationId xmlns:a16="http://schemas.microsoft.com/office/drawing/2014/main" id="{B9476EA3-2595-41E4-942D-C01AC9E7175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 y="522792"/>
            <a:ext cx="3441700" cy="6017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4451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B4FCEE14-C1DA-4260-A531-C4B6AE9EB1C9}"/>
              </a:ext>
            </a:extLst>
          </p:cNvPr>
          <p:cNvSpPr txBox="1"/>
          <p:nvPr/>
        </p:nvSpPr>
        <p:spPr>
          <a:xfrm>
            <a:off x="412750" y="735955"/>
            <a:ext cx="11366500" cy="5386090"/>
          </a:xfrm>
          <a:prstGeom prst="rect">
            <a:avLst/>
          </a:prstGeom>
          <a:noFill/>
        </p:spPr>
        <p:txBody>
          <a:bodyPr wrap="square" rtlCol="1">
            <a:spAutoFit/>
          </a:bodyPr>
          <a:lstStyle/>
          <a:p>
            <a:pPr algn="r" rtl="1"/>
            <a:r>
              <a:rPr lang="he-IL" sz="3200" dirty="0">
                <a:solidFill>
                  <a:srgbClr val="FF0000"/>
                </a:solidFill>
                <a:latin typeface="Choco" panose="00000400000000000000" pitchFamily="2" charset="-79"/>
                <a:cs typeface="Choco" panose="00000400000000000000" pitchFamily="2" charset="-79"/>
              </a:rPr>
              <a:t>לסיכום</a:t>
            </a:r>
          </a:p>
          <a:p>
            <a:pPr algn="r" rtl="1"/>
            <a:endParaRPr lang="he-IL" sz="3200" dirty="0">
              <a:solidFill>
                <a:srgbClr val="FF0000"/>
              </a:solidFill>
              <a:latin typeface="Choco" panose="00000400000000000000" pitchFamily="2" charset="-79"/>
              <a:cs typeface="Choco" panose="00000400000000000000" pitchFamily="2" charset="-79"/>
            </a:endParaRPr>
          </a:p>
          <a:p>
            <a:pPr algn="r" rtl="1"/>
            <a:r>
              <a:rPr lang="he-IL" sz="2000" b="1" dirty="0">
                <a:latin typeface="Choco" panose="00000400000000000000" pitchFamily="2" charset="-79"/>
              </a:rPr>
              <a:t>רחל היתה אישה שאפתנית שניסתה לפלס לעצמה דרך "</a:t>
            </a:r>
            <a:r>
              <a:rPr lang="he-IL" sz="2000" b="1" dirty="0">
                <a:solidFill>
                  <a:srgbClr val="FF0000"/>
                </a:solidFill>
                <a:latin typeface="Elephant" panose="02020904090505020303" pitchFamily="18" charset="0"/>
              </a:rPr>
              <a:t>אֶל צַמֶּרֶת</a:t>
            </a:r>
            <a:r>
              <a:rPr lang="he-IL" sz="2000" b="1" dirty="0">
                <a:latin typeface="Choco" panose="00000400000000000000" pitchFamily="2" charset="-79"/>
              </a:rPr>
              <a:t>" וחלמה להגיע אל "</a:t>
            </a:r>
            <a:r>
              <a:rPr lang="he-IL" sz="2000" b="1" dirty="0">
                <a:solidFill>
                  <a:srgbClr val="FF0000"/>
                </a:solidFill>
                <a:latin typeface="Elephant" panose="02020904090505020303" pitchFamily="18" charset="0"/>
              </a:rPr>
              <a:t>חוֹפֵי הַפֶּלֶא</a:t>
            </a:r>
            <a:r>
              <a:rPr lang="he-IL" sz="2000" b="1" dirty="0">
                <a:latin typeface="Choco" panose="00000400000000000000" pitchFamily="2" charset="-79"/>
              </a:rPr>
              <a:t>"  שקראו לה כביכול.</a:t>
            </a:r>
            <a:br>
              <a:rPr lang="en-US" sz="2000" b="1" dirty="0">
                <a:latin typeface="Choco" panose="00000400000000000000" pitchFamily="2" charset="-79"/>
              </a:rPr>
            </a:br>
            <a:r>
              <a:rPr lang="he-IL" sz="2000" b="1" dirty="0">
                <a:latin typeface="Choco" panose="00000400000000000000" pitchFamily="2" charset="-79"/>
              </a:rPr>
              <a:t>אבל הדרך כלפי מעלה נחסמה ע"י "</a:t>
            </a:r>
            <a:r>
              <a:rPr lang="he-IL" sz="2000" b="1" dirty="0">
                <a:solidFill>
                  <a:srgbClr val="FF0000"/>
                </a:solidFill>
                <a:latin typeface="Elephant" panose="02020904090505020303" pitchFamily="18" charset="0"/>
              </a:rPr>
              <a:t>יַּד עֲנָקִים</a:t>
            </a:r>
            <a:r>
              <a:rPr lang="he-IL" sz="2000" b="1" dirty="0">
                <a:latin typeface="Choco" panose="00000400000000000000" pitchFamily="2" charset="-79"/>
              </a:rPr>
              <a:t>" ואילו "</a:t>
            </a:r>
            <a:r>
              <a:rPr lang="he-IL" sz="2000" b="1" dirty="0">
                <a:solidFill>
                  <a:srgbClr val="FF0000"/>
                </a:solidFill>
                <a:latin typeface="Elephant" panose="02020904090505020303" pitchFamily="18" charset="0"/>
              </a:rPr>
              <a:t>חוֹפֵי הַפֶּלֶא</a:t>
            </a:r>
            <a:r>
              <a:rPr lang="he-IL" sz="2000" b="1" dirty="0">
                <a:latin typeface="Choco" panose="00000400000000000000" pitchFamily="2" charset="-79"/>
              </a:rPr>
              <a:t>" התגלו </a:t>
            </a:r>
            <a:r>
              <a:rPr lang="he-IL" sz="2000" b="1" dirty="0" err="1">
                <a:latin typeface="Choco" panose="00000400000000000000" pitchFamily="2" charset="-79"/>
              </a:rPr>
              <a:t>כ"</a:t>
            </a:r>
            <a:r>
              <a:rPr lang="he-IL" sz="2000" b="1" dirty="0" err="1">
                <a:solidFill>
                  <a:srgbClr val="FF0000"/>
                </a:solidFill>
                <a:latin typeface="Elephant" panose="02020904090505020303" pitchFamily="18" charset="0"/>
              </a:rPr>
              <a:t>אוֹרוֹת</a:t>
            </a:r>
            <a:r>
              <a:rPr lang="he-IL" sz="2000" b="1" dirty="0">
                <a:solidFill>
                  <a:srgbClr val="FF0000"/>
                </a:solidFill>
                <a:latin typeface="Elephant" panose="02020904090505020303" pitchFamily="18" charset="0"/>
              </a:rPr>
              <a:t> רְחוֹקִים</a:t>
            </a:r>
            <a:r>
              <a:rPr lang="he-IL" sz="2000" b="1" dirty="0">
                <a:latin typeface="Choco" panose="00000400000000000000" pitchFamily="2" charset="-79"/>
              </a:rPr>
              <a:t>" וכוזבים= ששיקרו וגרמו לאכזבתה.</a:t>
            </a:r>
          </a:p>
          <a:p>
            <a:pPr algn="r" rtl="1"/>
            <a:endParaRPr lang="he-IL" sz="2000" dirty="0">
              <a:latin typeface="Choco" panose="00000400000000000000" pitchFamily="2" charset="-79"/>
            </a:endParaRPr>
          </a:p>
          <a:p>
            <a:pPr algn="r" rtl="1"/>
            <a:r>
              <a:rPr lang="he-IL" sz="2000" b="1" dirty="0">
                <a:latin typeface="Choco" panose="00000400000000000000" pitchFamily="2" charset="-79"/>
              </a:rPr>
              <a:t>היו שראו בשיר ביטוי לאכזבה של רחל מחייה בארץ ישראל. לפני שעלתה ארצה היו לרחל ציפיות וחלומות לרוב. כשהגיעה לארץ למדה להכיר את קשיי החיים בארץ  גם במישור הפרטי, גם במישור החברתי, העבודה החקלאית, המחלה שבודדה אותה והרחיקה אותה מהכנרת שאהבה.</a:t>
            </a:r>
          </a:p>
          <a:p>
            <a:pPr algn="r" rtl="1"/>
            <a:endParaRPr lang="he-IL" sz="2000" b="1" dirty="0">
              <a:latin typeface="Choco" panose="00000400000000000000" pitchFamily="2" charset="-79"/>
            </a:endParaRPr>
          </a:p>
          <a:p>
            <a:pPr algn="r" rtl="1"/>
            <a:endParaRPr lang="he-IL" sz="2000" dirty="0">
              <a:solidFill>
                <a:srgbClr val="FF0000"/>
              </a:solidFill>
              <a:latin typeface="Choco" panose="00000400000000000000" pitchFamily="2" charset="-79"/>
            </a:endParaRPr>
          </a:p>
          <a:p>
            <a:pPr algn="r" rtl="1"/>
            <a:endParaRPr lang="he-IL" sz="2000" dirty="0">
              <a:solidFill>
                <a:srgbClr val="FF0000"/>
              </a:solidFill>
              <a:latin typeface="Choco" panose="00000400000000000000" pitchFamily="2" charset="-79"/>
            </a:endParaRPr>
          </a:p>
          <a:p>
            <a:pPr algn="r" rtl="1"/>
            <a:br>
              <a:rPr lang="he-IL" sz="2000" b="1" dirty="0">
                <a:latin typeface="Elephant" panose="02020904090505020303" pitchFamily="18" charset="0"/>
              </a:rPr>
            </a:br>
            <a:endParaRPr lang="he-IL" sz="2000" b="1" dirty="0">
              <a:latin typeface="Elephant" panose="02020904090505020303" pitchFamily="18" charset="0"/>
            </a:endParaRPr>
          </a:p>
          <a:p>
            <a:pPr algn="r" rtl="1"/>
            <a:endParaRPr lang="he-IL" sz="2000" dirty="0">
              <a:solidFill>
                <a:srgbClr val="FF0000"/>
              </a:solidFill>
              <a:latin typeface="Choco" panose="00000400000000000000" pitchFamily="2" charset="-79"/>
            </a:endParaRPr>
          </a:p>
        </p:txBody>
      </p:sp>
      <p:pic>
        <p:nvPicPr>
          <p:cNvPr id="11266" name="Picture 2">
            <a:extLst>
              <a:ext uri="{FF2B5EF4-FFF2-40B4-BE49-F238E27FC236}">
                <a16:creationId xmlns:a16="http://schemas.microsoft.com/office/drawing/2014/main" id="{8AFBF0A9-A4DF-4DBD-8337-83D16A6D8A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4241800"/>
            <a:ext cx="3683000" cy="1880245"/>
          </a:xfrm>
          <a:prstGeom prst="rect">
            <a:avLst/>
          </a:prstGeom>
          <a:noFill/>
          <a:extLst>
            <a:ext uri="{909E8E84-426E-40DD-AFC4-6F175D3DCCD1}">
              <a14:hiddenFill xmlns:a14="http://schemas.microsoft.com/office/drawing/2010/main">
                <a:solidFill>
                  <a:srgbClr val="FFFFFF"/>
                </a:solidFill>
              </a14:hiddenFill>
            </a:ext>
          </a:extLst>
        </p:spPr>
      </p:pic>
      <p:sp>
        <p:nvSpPr>
          <p:cNvPr id="4" name="תיבת טקסט 3">
            <a:extLst>
              <a:ext uri="{FF2B5EF4-FFF2-40B4-BE49-F238E27FC236}">
                <a16:creationId xmlns:a16="http://schemas.microsoft.com/office/drawing/2014/main" id="{7780BD67-BC73-4059-8AAC-89DCB9798576}"/>
              </a:ext>
            </a:extLst>
          </p:cNvPr>
          <p:cNvSpPr txBox="1"/>
          <p:nvPr/>
        </p:nvSpPr>
        <p:spPr>
          <a:xfrm>
            <a:off x="3848100" y="5245100"/>
            <a:ext cx="2247900" cy="646331"/>
          </a:xfrm>
          <a:prstGeom prst="rect">
            <a:avLst/>
          </a:prstGeom>
          <a:noFill/>
        </p:spPr>
        <p:txBody>
          <a:bodyPr wrap="square" rtlCol="1">
            <a:spAutoFit/>
          </a:bodyPr>
          <a:lstStyle/>
          <a:p>
            <a:pPr algn="r"/>
            <a:r>
              <a:rPr lang="he-IL" b="1" dirty="0"/>
              <a:t>דמותה של רחל </a:t>
            </a:r>
            <a:br>
              <a:rPr lang="en-US" b="1" dirty="0"/>
            </a:br>
            <a:r>
              <a:rPr lang="he-IL" b="1" dirty="0"/>
              <a:t>על שטר 20 ש"ח</a:t>
            </a:r>
          </a:p>
        </p:txBody>
      </p:sp>
      <p:cxnSp>
        <p:nvCxnSpPr>
          <p:cNvPr id="6" name="מחבר חץ ישר 5">
            <a:extLst>
              <a:ext uri="{FF2B5EF4-FFF2-40B4-BE49-F238E27FC236}">
                <a16:creationId xmlns:a16="http://schemas.microsoft.com/office/drawing/2014/main" id="{1704C062-A010-449D-92FB-2BE1C39B55A8}"/>
              </a:ext>
            </a:extLst>
          </p:cNvPr>
          <p:cNvCxnSpPr>
            <a:cxnSpLocks/>
            <a:endCxn id="4" idx="1"/>
          </p:cNvCxnSpPr>
          <p:nvPr/>
        </p:nvCxnSpPr>
        <p:spPr>
          <a:xfrm flipH="1">
            <a:off x="3848100" y="5568266"/>
            <a:ext cx="6096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0543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5A9AC4F0-5F07-43E9-94B1-D12654BB9458}"/>
              </a:ext>
            </a:extLst>
          </p:cNvPr>
          <p:cNvSpPr txBox="1"/>
          <p:nvPr/>
        </p:nvSpPr>
        <p:spPr>
          <a:xfrm>
            <a:off x="5645150" y="2978150"/>
            <a:ext cx="914400" cy="914400"/>
          </a:xfrm>
          <a:prstGeom prst="rect">
            <a:avLst/>
          </a:prstGeom>
          <a:noFill/>
        </p:spPr>
        <p:txBody>
          <a:bodyPr wrap="square" rtlCol="1">
            <a:spAutoFit/>
          </a:bodyPr>
          <a:lstStyle/>
          <a:p>
            <a:endParaRPr lang="he-IL" dirty="0"/>
          </a:p>
        </p:txBody>
      </p:sp>
      <p:sp>
        <p:nvSpPr>
          <p:cNvPr id="3" name="תיבת טקסט 2">
            <a:extLst>
              <a:ext uri="{FF2B5EF4-FFF2-40B4-BE49-F238E27FC236}">
                <a16:creationId xmlns:a16="http://schemas.microsoft.com/office/drawing/2014/main" id="{3D1F526F-DAE1-49DD-8CBD-B56CC18E0825}"/>
              </a:ext>
            </a:extLst>
          </p:cNvPr>
          <p:cNvSpPr txBox="1"/>
          <p:nvPr/>
        </p:nvSpPr>
        <p:spPr>
          <a:xfrm>
            <a:off x="1054100" y="762000"/>
            <a:ext cx="10553700" cy="3847207"/>
          </a:xfrm>
          <a:prstGeom prst="rect">
            <a:avLst/>
          </a:prstGeom>
          <a:noFill/>
        </p:spPr>
        <p:txBody>
          <a:bodyPr wrap="square" rtlCol="1">
            <a:spAutoFit/>
          </a:bodyPr>
          <a:lstStyle/>
          <a:p>
            <a:pPr algn="r" rtl="1"/>
            <a:r>
              <a:rPr lang="he-IL" sz="3200" b="1" dirty="0">
                <a:solidFill>
                  <a:srgbClr val="FF0000"/>
                </a:solidFill>
                <a:latin typeface="Choco" panose="00000400000000000000" pitchFamily="2" charset="-79"/>
                <a:cs typeface="Choco" panose="00000400000000000000" pitchFamily="2" charset="-79"/>
              </a:rPr>
              <a:t>ניפגש בכיתה ל...</a:t>
            </a:r>
          </a:p>
          <a:p>
            <a:pPr algn="r" rtl="1"/>
            <a:endParaRPr lang="he-IL" dirty="0"/>
          </a:p>
          <a:p>
            <a:pPr marL="285750" indent="-285750" algn="r" rtl="1">
              <a:buFont typeface="Wingdings" panose="05000000000000000000" pitchFamily="2" charset="2"/>
              <a:buChar char="ü"/>
            </a:pPr>
            <a:r>
              <a:rPr lang="he-IL" sz="2000" b="1" dirty="0"/>
              <a:t>השלמת דף עבודה שיעסוק באמצעים הספרותיים.</a:t>
            </a:r>
          </a:p>
          <a:p>
            <a:pPr marL="285750" indent="-285750" algn="r" rtl="1">
              <a:buFont typeface="Wingdings" panose="05000000000000000000" pitchFamily="2" charset="2"/>
              <a:buChar char="ü"/>
            </a:pPr>
            <a:endParaRPr lang="he-IL" sz="2000" b="1" dirty="0"/>
          </a:p>
          <a:p>
            <a:pPr marL="285750" indent="-285750" algn="r" rtl="1">
              <a:buFont typeface="Wingdings" panose="05000000000000000000" pitchFamily="2" charset="2"/>
              <a:buChar char="ü"/>
            </a:pPr>
            <a:r>
              <a:rPr lang="he-IL" sz="2000" b="1" dirty="0"/>
              <a:t>שיח על רלוונטיות השיר לימינו ומסרים לחיים.</a:t>
            </a:r>
          </a:p>
          <a:p>
            <a:pPr marL="285750" indent="-285750" algn="r" rtl="1">
              <a:buFont typeface="Wingdings" panose="05000000000000000000" pitchFamily="2" charset="2"/>
              <a:buChar char="ü"/>
            </a:pPr>
            <a:endParaRPr lang="he-IL" sz="2000" b="1" dirty="0"/>
          </a:p>
          <a:p>
            <a:pPr marL="285750" indent="-285750" algn="r" rtl="1">
              <a:buFont typeface="Wingdings" panose="05000000000000000000" pitchFamily="2" charset="2"/>
              <a:buChar char="ü"/>
            </a:pPr>
            <a:r>
              <a:rPr lang="he-IL" sz="2000" b="1" u="sng" dirty="0"/>
              <a:t>העשרה</a:t>
            </a:r>
            <a:r>
              <a:rPr lang="he-IL" sz="2000" b="1" dirty="0"/>
              <a:t>: מה זה אומר להיות אישה כותבת שירה </a:t>
            </a:r>
            <a:br>
              <a:rPr lang="en-US" sz="2000" b="1" dirty="0"/>
            </a:br>
            <a:r>
              <a:rPr lang="he-IL" sz="2000" b="1" dirty="0"/>
              <a:t>(בעליה השנייה ואח"כ בעליה השלישית) בתרבות שאין מודל כזה? </a:t>
            </a:r>
            <a:br>
              <a:rPr lang="en-US" sz="2000" b="1" dirty="0"/>
            </a:br>
            <a:r>
              <a:rPr lang="he-IL" sz="2000" b="1" dirty="0"/>
              <a:t>איך רחל ממציאה לעצמה שפה שירית? (עפי הרצאתה של ד"ר דנה אולמרט)</a:t>
            </a:r>
          </a:p>
          <a:p>
            <a:pPr algn="r" rtl="1"/>
            <a:endParaRPr lang="he-IL" dirty="0"/>
          </a:p>
          <a:p>
            <a:pPr algn="r" rtl="1"/>
            <a:endParaRPr lang="he-IL" dirty="0"/>
          </a:p>
          <a:p>
            <a:pPr algn="r" rtl="1"/>
            <a:endParaRPr lang="he-IL" dirty="0"/>
          </a:p>
        </p:txBody>
      </p:sp>
      <p:pic>
        <p:nvPicPr>
          <p:cNvPr id="5" name="Picture 4">
            <a:extLst>
              <a:ext uri="{FF2B5EF4-FFF2-40B4-BE49-F238E27FC236}">
                <a16:creationId xmlns:a16="http://schemas.microsoft.com/office/drawing/2014/main" id="{4C8E7041-1F2D-4C29-A5D1-700898BF8F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50"/>
            <a:ext cx="352425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a:extLst>
              <a:ext uri="{FF2B5EF4-FFF2-40B4-BE49-F238E27FC236}">
                <a16:creationId xmlns:a16="http://schemas.microsoft.com/office/drawing/2014/main" id="{E45EA0AF-F18E-4A77-A6EF-D573607DBD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2425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תיבת טקסט 6">
            <a:extLst>
              <a:ext uri="{FF2B5EF4-FFF2-40B4-BE49-F238E27FC236}">
                <a16:creationId xmlns:a16="http://schemas.microsoft.com/office/drawing/2014/main" id="{138448EB-F161-4CE0-8658-FBF974887ECF}"/>
              </a:ext>
            </a:extLst>
          </p:cNvPr>
          <p:cNvSpPr txBox="1"/>
          <p:nvPr/>
        </p:nvSpPr>
        <p:spPr>
          <a:xfrm>
            <a:off x="3860800" y="5087272"/>
            <a:ext cx="2057400" cy="646331"/>
          </a:xfrm>
          <a:prstGeom prst="rect">
            <a:avLst/>
          </a:prstGeom>
          <a:noFill/>
        </p:spPr>
        <p:txBody>
          <a:bodyPr wrap="square" rtlCol="1">
            <a:spAutoFit/>
          </a:bodyPr>
          <a:lstStyle/>
          <a:p>
            <a:pPr algn="r" rtl="1"/>
            <a:r>
              <a:rPr lang="he-IL" b="1" dirty="0"/>
              <a:t>השיר "רק על עצמי" בכתב ידה של רחל</a:t>
            </a:r>
          </a:p>
        </p:txBody>
      </p:sp>
      <p:cxnSp>
        <p:nvCxnSpPr>
          <p:cNvPr id="9" name="מחבר חץ ישר 8">
            <a:extLst>
              <a:ext uri="{FF2B5EF4-FFF2-40B4-BE49-F238E27FC236}">
                <a16:creationId xmlns:a16="http://schemas.microsoft.com/office/drawing/2014/main" id="{4866A894-0142-4A0A-8E96-9969147FB1C3}"/>
              </a:ext>
            </a:extLst>
          </p:cNvPr>
          <p:cNvCxnSpPr>
            <a:cxnSpLocks/>
          </p:cNvCxnSpPr>
          <p:nvPr/>
        </p:nvCxnSpPr>
        <p:spPr>
          <a:xfrm flipH="1">
            <a:off x="3581400" y="5397500"/>
            <a:ext cx="5715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513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70DE30F-3C48-46D3-84B7-9A5A026675C9}"/>
              </a:ext>
            </a:extLst>
          </p:cNvPr>
          <p:cNvSpPr>
            <a:spLocks noGrp="1"/>
          </p:cNvSpPr>
          <p:nvPr>
            <p:ph type="title"/>
          </p:nvPr>
        </p:nvSpPr>
        <p:spPr/>
        <p:txBody>
          <a:bodyPr>
            <a:normAutofit/>
          </a:bodyPr>
          <a:lstStyle/>
          <a:p>
            <a:r>
              <a:rPr lang="he-IL" sz="6600" dirty="0">
                <a:latin typeface="Choco" panose="00000400000000000000" pitchFamily="2" charset="-79"/>
                <a:cs typeface="Choco" panose="00000400000000000000" pitchFamily="2" charset="-79"/>
              </a:rPr>
              <a:t>רק על עצמי</a:t>
            </a:r>
          </a:p>
        </p:txBody>
      </p:sp>
      <p:sp>
        <p:nvSpPr>
          <p:cNvPr id="3" name="מציין מיקום תוכן 2">
            <a:extLst>
              <a:ext uri="{FF2B5EF4-FFF2-40B4-BE49-F238E27FC236}">
                <a16:creationId xmlns:a16="http://schemas.microsoft.com/office/drawing/2014/main" id="{A04BB4A2-1E80-4F9C-800C-268237C7C41C}"/>
              </a:ext>
            </a:extLst>
          </p:cNvPr>
          <p:cNvSpPr>
            <a:spLocks noGrp="1"/>
          </p:cNvSpPr>
          <p:nvPr>
            <p:ph idx="1"/>
          </p:nvPr>
        </p:nvSpPr>
        <p:spPr/>
        <p:txBody>
          <a:bodyPr>
            <a:normAutofit/>
          </a:bodyPr>
          <a:lstStyle/>
          <a:p>
            <a:pPr>
              <a:buClr>
                <a:srgbClr val="C81AA3"/>
              </a:buClr>
              <a:buFont typeface="Wingdings" panose="05000000000000000000" pitchFamily="2" charset="2"/>
              <a:buChar char="v"/>
            </a:pPr>
            <a:r>
              <a:rPr lang="he-IL" sz="3200" b="1" u="sng" dirty="0">
                <a:solidFill>
                  <a:srgbClr val="C81AA3"/>
                </a:solidFill>
              </a:rPr>
              <a:t>חשבי</a:t>
            </a:r>
            <a:r>
              <a:rPr lang="he-IL" sz="3200" b="1" dirty="0">
                <a:solidFill>
                  <a:srgbClr val="C81AA3"/>
                </a:solidFill>
              </a:rPr>
              <a:t>: </a:t>
            </a:r>
            <a:r>
              <a:rPr lang="he-IL" sz="3200" b="1" dirty="0"/>
              <a:t>מה את מסיקה מכותרת השיר?</a:t>
            </a:r>
          </a:p>
        </p:txBody>
      </p:sp>
    </p:spTree>
    <p:extLst>
      <p:ext uri="{BB962C8B-B14F-4D97-AF65-F5344CB8AC3E}">
        <p14:creationId xmlns:p14="http://schemas.microsoft.com/office/powerpoint/2010/main" val="1304321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4DE7D5D1-F877-4829-838A-C6DC80B636E5}"/>
              </a:ext>
            </a:extLst>
          </p:cNvPr>
          <p:cNvSpPr txBox="1"/>
          <p:nvPr/>
        </p:nvSpPr>
        <p:spPr>
          <a:xfrm>
            <a:off x="7164888" y="413359"/>
            <a:ext cx="4434213" cy="4893647"/>
          </a:xfrm>
          <a:prstGeom prst="rect">
            <a:avLst/>
          </a:prstGeom>
          <a:noFill/>
        </p:spPr>
        <p:txBody>
          <a:bodyPr wrap="square" rtlCol="1">
            <a:spAutoFit/>
          </a:bodyPr>
          <a:lstStyle/>
          <a:p>
            <a:pPr algn="r"/>
            <a:r>
              <a:rPr lang="he-IL" sz="2400" dirty="0">
                <a:latin typeface="Choco" panose="00000400000000000000" pitchFamily="2" charset="-79"/>
                <a:cs typeface="Choco" panose="00000400000000000000" pitchFamily="2" charset="-79"/>
              </a:rPr>
              <a:t> </a:t>
            </a:r>
            <a:r>
              <a:rPr lang="he-IL" sz="2400" b="1" dirty="0">
                <a:latin typeface="Elephant" panose="02020904090505020303" pitchFamily="18" charset="0"/>
              </a:rPr>
              <a:t>רַק עַל עַצְמִי / רחל.</a:t>
            </a:r>
            <a:br>
              <a:rPr lang="he-IL" sz="2400" b="1" dirty="0">
                <a:latin typeface="Elephant" panose="02020904090505020303" pitchFamily="18" charset="0"/>
              </a:rPr>
            </a:br>
            <a:endParaRPr lang="he-IL" sz="2400" b="1" dirty="0">
              <a:latin typeface="Elephant" panose="02020904090505020303" pitchFamily="18" charset="0"/>
              <a:cs typeface="+mj-cs"/>
            </a:endParaRPr>
          </a:p>
          <a:p>
            <a:pPr algn="r"/>
            <a:r>
              <a:rPr lang="he-IL" sz="2400" b="1" dirty="0">
                <a:latin typeface="Elephant" panose="02020904090505020303" pitchFamily="18" charset="0"/>
                <a:cs typeface="+mj-cs"/>
              </a:rPr>
              <a:t>רַק עַל עַצְמִי לְסַפֵּר יָדַעְתִּי.</a:t>
            </a:r>
            <a:br>
              <a:rPr lang="he-IL" sz="2400" b="1" dirty="0">
                <a:latin typeface="Elephant" panose="02020904090505020303" pitchFamily="18" charset="0"/>
                <a:cs typeface="+mj-cs"/>
              </a:rPr>
            </a:br>
            <a:r>
              <a:rPr lang="he-IL" sz="2400" b="1" dirty="0">
                <a:latin typeface="Elephant" panose="02020904090505020303" pitchFamily="18" charset="0"/>
                <a:cs typeface="+mj-cs"/>
              </a:rPr>
              <a:t>צַר עוֹלָמִי כְּעוֹלַם נְמָלָה,</a:t>
            </a:r>
            <a:br>
              <a:rPr lang="he-IL" sz="2400" b="1" dirty="0">
                <a:latin typeface="Elephant" panose="02020904090505020303" pitchFamily="18" charset="0"/>
                <a:cs typeface="+mj-cs"/>
              </a:rPr>
            </a:br>
            <a:r>
              <a:rPr lang="he-IL" sz="2400" b="1" dirty="0">
                <a:latin typeface="Elephant" panose="02020904090505020303" pitchFamily="18" charset="0"/>
                <a:cs typeface="+mj-cs"/>
              </a:rPr>
              <a:t>גַּם מַשָּׂאִי עָמַסְתִּי כָּמוֹהָ</a:t>
            </a:r>
            <a:br>
              <a:rPr lang="he-IL" sz="2400" b="1" dirty="0">
                <a:latin typeface="Elephant" panose="02020904090505020303" pitchFamily="18" charset="0"/>
                <a:cs typeface="+mj-cs"/>
              </a:rPr>
            </a:br>
            <a:r>
              <a:rPr lang="he-IL" sz="2400" b="1" dirty="0">
                <a:latin typeface="Elephant" panose="02020904090505020303" pitchFamily="18" charset="0"/>
                <a:cs typeface="+mj-cs"/>
              </a:rPr>
              <a:t>רַב וְכָבֵד מִכְּתֵפִי הַדַּלָּה.</a:t>
            </a:r>
            <a:br>
              <a:rPr lang="he-IL" sz="2400" b="1" dirty="0">
                <a:latin typeface="Elephant" panose="02020904090505020303" pitchFamily="18" charset="0"/>
                <a:cs typeface="+mj-cs"/>
              </a:rPr>
            </a:br>
            <a:br>
              <a:rPr lang="he-IL" sz="2400" b="1" dirty="0">
                <a:latin typeface="Elephant" panose="02020904090505020303" pitchFamily="18" charset="0"/>
                <a:cs typeface="+mj-cs"/>
              </a:rPr>
            </a:br>
            <a:r>
              <a:rPr lang="he-IL" sz="2400" b="1" dirty="0">
                <a:latin typeface="Elephant" panose="02020904090505020303" pitchFamily="18" charset="0"/>
                <a:cs typeface="+mj-cs"/>
              </a:rPr>
              <a:t>גַּם אֶת דַרְכִּי – כְּדַרְכָּהּ אֶל צַמֶּרֶת –</a:t>
            </a:r>
            <a:br>
              <a:rPr lang="he-IL" sz="2400" b="1" dirty="0">
                <a:latin typeface="Elephant" panose="02020904090505020303" pitchFamily="18" charset="0"/>
                <a:cs typeface="+mj-cs"/>
              </a:rPr>
            </a:br>
            <a:r>
              <a:rPr lang="he-IL" sz="2400" b="1" dirty="0">
                <a:latin typeface="Elephant" panose="02020904090505020303" pitchFamily="18" charset="0"/>
                <a:cs typeface="+mj-cs"/>
              </a:rPr>
              <a:t>דֶּרֶך מַכְאוֹב וְדֶרֶךְ עָמָל,</a:t>
            </a:r>
            <a:br>
              <a:rPr lang="he-IL" sz="2400" b="1" dirty="0">
                <a:latin typeface="Elephant" panose="02020904090505020303" pitchFamily="18" charset="0"/>
                <a:cs typeface="+mj-cs"/>
              </a:rPr>
            </a:br>
            <a:r>
              <a:rPr lang="he-IL" sz="2400" b="1" dirty="0">
                <a:latin typeface="Elephant" panose="02020904090505020303" pitchFamily="18" charset="0"/>
                <a:cs typeface="+mj-cs"/>
              </a:rPr>
              <a:t>יַד עֲנָקִים זְדוֹנָה וּבוֹטַחַת,</a:t>
            </a:r>
            <a:br>
              <a:rPr lang="he-IL" sz="2400" b="1" dirty="0">
                <a:latin typeface="Elephant" panose="02020904090505020303" pitchFamily="18" charset="0"/>
                <a:cs typeface="+mj-cs"/>
              </a:rPr>
            </a:br>
            <a:r>
              <a:rPr lang="he-IL" sz="2400" b="1" dirty="0">
                <a:latin typeface="Elephant" panose="02020904090505020303" pitchFamily="18" charset="0"/>
                <a:cs typeface="+mj-cs"/>
              </a:rPr>
              <a:t>יַד מִתְבַּדַּחַת שָׂמָה לְאַל.</a:t>
            </a:r>
            <a:br>
              <a:rPr lang="he-IL" sz="2400" b="1" dirty="0">
                <a:latin typeface="Elephant" panose="02020904090505020303" pitchFamily="18" charset="0"/>
                <a:cs typeface="+mj-cs"/>
              </a:rPr>
            </a:br>
            <a:br>
              <a:rPr lang="he-IL" sz="2400" b="1" dirty="0">
                <a:latin typeface="Elephant" panose="02020904090505020303" pitchFamily="18" charset="0"/>
                <a:cs typeface="+mj-cs"/>
              </a:rPr>
            </a:br>
            <a:endParaRPr lang="he-IL" sz="2400" b="1" dirty="0">
              <a:latin typeface="Elephant" panose="02020904090505020303" pitchFamily="18" charset="0"/>
              <a:cs typeface="+mj-cs"/>
            </a:endParaRPr>
          </a:p>
        </p:txBody>
      </p:sp>
      <p:sp>
        <p:nvSpPr>
          <p:cNvPr id="5" name="תיבת טקסט 4">
            <a:extLst>
              <a:ext uri="{FF2B5EF4-FFF2-40B4-BE49-F238E27FC236}">
                <a16:creationId xmlns:a16="http://schemas.microsoft.com/office/drawing/2014/main" id="{EC73BA56-65D8-4070-BAB9-4958445AF73C}"/>
              </a:ext>
            </a:extLst>
          </p:cNvPr>
          <p:cNvSpPr txBox="1"/>
          <p:nvPr/>
        </p:nvSpPr>
        <p:spPr>
          <a:xfrm>
            <a:off x="1615510" y="4122133"/>
            <a:ext cx="5014934" cy="1569660"/>
          </a:xfrm>
          <a:prstGeom prst="rect">
            <a:avLst/>
          </a:prstGeom>
          <a:noFill/>
        </p:spPr>
        <p:txBody>
          <a:bodyPr wrap="square" rtlCol="1">
            <a:spAutoFit/>
          </a:bodyPr>
          <a:lstStyle/>
          <a:p>
            <a:pPr algn="r"/>
            <a:r>
              <a:rPr lang="he-IL" sz="2400" b="1" dirty="0">
                <a:latin typeface="Elephant" panose="02020904090505020303" pitchFamily="18" charset="0"/>
                <a:cs typeface="+mj-cs"/>
              </a:rPr>
              <a:t>כָּל </a:t>
            </a:r>
            <a:r>
              <a:rPr lang="he-IL" sz="2400" b="1" dirty="0" err="1">
                <a:latin typeface="Elephant" panose="02020904090505020303" pitchFamily="18" charset="0"/>
                <a:cs typeface="+mj-cs"/>
              </a:rPr>
              <a:t>אָרְחוֹתַי</a:t>
            </a:r>
            <a:r>
              <a:rPr lang="he-IL" sz="2400" b="1" dirty="0">
                <a:latin typeface="Elephant" panose="02020904090505020303" pitchFamily="18" charset="0"/>
                <a:cs typeface="+mj-cs"/>
              </a:rPr>
              <a:t> </a:t>
            </a:r>
            <a:r>
              <a:rPr lang="he-IL" sz="2400" b="1" dirty="0" err="1">
                <a:latin typeface="Elephant" panose="02020904090505020303" pitchFamily="18" charset="0"/>
                <a:cs typeface="+mj-cs"/>
              </a:rPr>
              <a:t>הִלִּיז</a:t>
            </a:r>
            <a:r>
              <a:rPr lang="he-IL" sz="2400" b="1" dirty="0">
                <a:latin typeface="Elephant" panose="02020904090505020303" pitchFamily="18" charset="0"/>
                <a:cs typeface="+mj-cs"/>
              </a:rPr>
              <a:t> וְהִדְמִיע</a:t>
            </a:r>
            <a:br>
              <a:rPr lang="he-IL" sz="2400" b="1" dirty="0">
                <a:latin typeface="Elephant" panose="02020904090505020303" pitchFamily="18" charset="0"/>
                <a:cs typeface="+mj-cs"/>
              </a:rPr>
            </a:br>
            <a:r>
              <a:rPr lang="he-IL" sz="2400" b="1" dirty="0">
                <a:latin typeface="Elephant" panose="02020904090505020303" pitchFamily="18" charset="0"/>
                <a:cs typeface="+mj-cs"/>
              </a:rPr>
              <a:t>פַּחַד טָמִיר מִיַּד עֲנָקִים.</a:t>
            </a:r>
            <a:br>
              <a:rPr lang="he-IL" sz="2400" b="1" dirty="0">
                <a:latin typeface="Elephant" panose="02020904090505020303" pitchFamily="18" charset="0"/>
                <a:cs typeface="+mj-cs"/>
              </a:rPr>
            </a:br>
            <a:r>
              <a:rPr lang="he-IL" sz="2400" b="1" dirty="0">
                <a:latin typeface="Elephant" panose="02020904090505020303" pitchFamily="18" charset="0"/>
                <a:cs typeface="+mj-cs"/>
              </a:rPr>
              <a:t>לָמָּה קְרָאתֶם לִי, חוֹפֵי הַפֶּלֶא?</a:t>
            </a:r>
            <a:br>
              <a:rPr lang="he-IL" sz="2400" b="1" dirty="0">
                <a:latin typeface="Elephant" panose="02020904090505020303" pitchFamily="18" charset="0"/>
                <a:cs typeface="+mj-cs"/>
              </a:rPr>
            </a:br>
            <a:r>
              <a:rPr lang="he-IL" sz="2400" b="1" dirty="0">
                <a:latin typeface="Elephant" panose="02020904090505020303" pitchFamily="18" charset="0"/>
                <a:cs typeface="+mj-cs"/>
              </a:rPr>
              <a:t>לָמָה </a:t>
            </a:r>
            <a:r>
              <a:rPr lang="he-IL" sz="2400" b="1" dirty="0" err="1">
                <a:latin typeface="Elephant" panose="02020904090505020303" pitchFamily="18" charset="0"/>
                <a:cs typeface="+mj-cs"/>
              </a:rPr>
              <a:t>כְּזַבְתֶּם</a:t>
            </a:r>
            <a:r>
              <a:rPr lang="he-IL" sz="2400" b="1" dirty="0">
                <a:latin typeface="Elephant" panose="02020904090505020303" pitchFamily="18" charset="0"/>
                <a:cs typeface="+mj-cs"/>
              </a:rPr>
              <a:t>, אוֹרוֹת רְחוֹקִים?</a:t>
            </a:r>
          </a:p>
        </p:txBody>
      </p:sp>
      <p:pic>
        <p:nvPicPr>
          <p:cNvPr id="2050" name="Picture 2">
            <a:extLst>
              <a:ext uri="{FF2B5EF4-FFF2-40B4-BE49-F238E27FC236}">
                <a16:creationId xmlns:a16="http://schemas.microsoft.com/office/drawing/2014/main" id="{4C384B9E-98B7-4975-8B0E-C05C5A749C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117107"/>
            <a:ext cx="2628900"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4373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57C44FBF-4D35-4BBB-B112-8B6D2E99DB94}"/>
              </a:ext>
            </a:extLst>
          </p:cNvPr>
          <p:cNvSpPr txBox="1"/>
          <p:nvPr/>
        </p:nvSpPr>
        <p:spPr>
          <a:xfrm>
            <a:off x="723900" y="901700"/>
            <a:ext cx="9944100" cy="4339650"/>
          </a:xfrm>
          <a:prstGeom prst="rect">
            <a:avLst/>
          </a:prstGeom>
          <a:noFill/>
        </p:spPr>
        <p:txBody>
          <a:bodyPr wrap="square" rtlCol="1">
            <a:spAutoFit/>
          </a:bodyPr>
          <a:lstStyle/>
          <a:p>
            <a:pPr algn="r"/>
            <a:r>
              <a:rPr lang="he-IL" sz="2400" b="1" dirty="0">
                <a:solidFill>
                  <a:srgbClr val="FF0000"/>
                </a:solidFill>
                <a:latin typeface="Elephant" panose="02020904090505020303" pitchFamily="18" charset="0"/>
                <a:cs typeface="+mj-cs"/>
              </a:rPr>
              <a:t>רַק עַל עַצְמִי לְסַפֵּר יָדַעְתִּי.</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צַר עוֹלָמִי כְּעוֹלַם נְמָלָה,</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גַּם מַשָּׂאִי עָמַסְתִּי כָּמוֹהָ</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רַב וְכָבֵד מִכְּתֵפִי הַדַּלָּה.</a:t>
            </a:r>
            <a:br>
              <a:rPr lang="he-IL" sz="2400" b="1" dirty="0">
                <a:solidFill>
                  <a:srgbClr val="FF0000"/>
                </a:solidFill>
                <a:latin typeface="Elephant" panose="02020904090505020303" pitchFamily="18" charset="0"/>
                <a:cs typeface="+mj-cs"/>
              </a:rPr>
            </a:b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גַּם אֶת דַרְכִּי – כְּדַרְכָּהּ אֶל צַמֶּרֶת –</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דֶּרֶך מַכְאוֹב וְדֶרֶךְ עָמָל,</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יַד עֲנָקִים זְדוֹנָה וּבוֹטַחַת,</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יַד מִתְבַּדַּחַת שָׂמָה לְאַל.</a:t>
            </a:r>
            <a:br>
              <a:rPr lang="he-IL" sz="2400" b="1" dirty="0">
                <a:solidFill>
                  <a:srgbClr val="FF0000"/>
                </a:solidFill>
                <a:latin typeface="Elephant" panose="02020904090505020303" pitchFamily="18" charset="0"/>
                <a:cs typeface="+mj-cs"/>
              </a:rPr>
            </a:br>
            <a:br>
              <a:rPr lang="he-IL" sz="2000" b="1" dirty="0">
                <a:latin typeface="Elephant" panose="02020904090505020303" pitchFamily="18" charset="0"/>
              </a:rPr>
            </a:br>
            <a:endParaRPr lang="he-IL" sz="2000" dirty="0">
              <a:latin typeface="Elephant" panose="02020904090505020303" pitchFamily="18" charset="0"/>
            </a:endParaRPr>
          </a:p>
          <a:p>
            <a:pPr marL="342900" indent="-342900" algn="r" rtl="1">
              <a:buFont typeface="Wingdings" panose="05000000000000000000" pitchFamily="2" charset="2"/>
              <a:buChar char="v"/>
            </a:pPr>
            <a:r>
              <a:rPr lang="he-IL" sz="2000" b="1" u="sng" dirty="0">
                <a:solidFill>
                  <a:srgbClr val="C81AA3"/>
                </a:solidFill>
              </a:rPr>
              <a:t>חשבי</a:t>
            </a:r>
            <a:r>
              <a:rPr lang="he-IL" sz="2000" b="1" dirty="0">
                <a:solidFill>
                  <a:srgbClr val="C81AA3"/>
                </a:solidFill>
              </a:rPr>
              <a:t>: </a:t>
            </a:r>
            <a:r>
              <a:rPr lang="he-IL" sz="2000" b="1" dirty="0"/>
              <a:t>ב</a:t>
            </a:r>
            <a:r>
              <a:rPr lang="he-IL" sz="2000" b="1" u="sng" dirty="0">
                <a:solidFill>
                  <a:srgbClr val="0070C0"/>
                </a:solidFill>
              </a:rPr>
              <a:t>דימוי</a:t>
            </a:r>
            <a:r>
              <a:rPr lang="he-IL" sz="2000" b="1" dirty="0">
                <a:solidFill>
                  <a:srgbClr val="C81AA3"/>
                </a:solidFill>
              </a:rPr>
              <a:t> </a:t>
            </a:r>
            <a:r>
              <a:rPr lang="he-IL" sz="2000" b="1" dirty="0"/>
              <a:t>הדוברת לנמלה- מה המשותף להן?</a:t>
            </a:r>
          </a:p>
        </p:txBody>
      </p:sp>
      <p:pic>
        <p:nvPicPr>
          <p:cNvPr id="4" name="Picture 2">
            <a:extLst>
              <a:ext uri="{FF2B5EF4-FFF2-40B4-BE49-F238E27FC236}">
                <a16:creationId xmlns:a16="http://schemas.microsoft.com/office/drawing/2014/main" id="{CE7903A2-36B0-4735-A9B1-BE70074946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200" y="2044207"/>
            <a:ext cx="2628900"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594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BA91BD2A-B04C-4DD7-8549-D41068A07640}"/>
              </a:ext>
            </a:extLst>
          </p:cNvPr>
          <p:cNvSpPr txBox="1"/>
          <p:nvPr/>
        </p:nvSpPr>
        <p:spPr>
          <a:xfrm>
            <a:off x="527050" y="330200"/>
            <a:ext cx="11137900" cy="4339650"/>
          </a:xfrm>
          <a:prstGeom prst="rect">
            <a:avLst/>
          </a:prstGeom>
          <a:noFill/>
        </p:spPr>
        <p:txBody>
          <a:bodyPr wrap="square" rtlCol="1">
            <a:spAutoFit/>
          </a:bodyPr>
          <a:lstStyle/>
          <a:p>
            <a:pPr algn="r" rtl="1"/>
            <a:r>
              <a:rPr lang="he-IL" sz="2400" b="1" dirty="0">
                <a:solidFill>
                  <a:srgbClr val="FF0000"/>
                </a:solidFill>
                <a:latin typeface="Elephant" panose="02020904090505020303" pitchFamily="18" charset="0"/>
                <a:cs typeface="+mj-cs"/>
              </a:rPr>
              <a:t>רַק עַל עַצְמִי לְסַפֵּר יָדַעְתִּי.</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צַר עוֹלָמִי כְּעוֹלַם נְמָלָה,</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גַּם מַשָּׂאִי עָמַסְתִּי כָּמוֹהָ</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רַב וְכָבֵד מִכְּתֵפִי הַדַּלָּה</a:t>
            </a:r>
            <a:r>
              <a:rPr lang="he-IL" sz="2000" b="1" dirty="0">
                <a:solidFill>
                  <a:srgbClr val="FF0000"/>
                </a:solidFill>
                <a:latin typeface="Elephant" panose="02020904090505020303" pitchFamily="18" charset="0"/>
                <a:cs typeface="+mj-cs"/>
              </a:rPr>
              <a:t>.</a:t>
            </a:r>
            <a:r>
              <a:rPr lang="en-US" sz="2000" b="1" dirty="0">
                <a:solidFill>
                  <a:srgbClr val="FF0000"/>
                </a:solidFill>
                <a:latin typeface="Elephant" panose="02020904090505020303" pitchFamily="18" charset="0"/>
              </a:rPr>
              <a:t> </a:t>
            </a:r>
            <a:r>
              <a:rPr lang="he-IL" sz="2000" b="1" dirty="0">
                <a:solidFill>
                  <a:srgbClr val="FF0000"/>
                </a:solidFill>
                <a:latin typeface="Elephant" panose="02020904090505020303" pitchFamily="18" charset="0"/>
              </a:rPr>
              <a:t> </a:t>
            </a:r>
            <a:r>
              <a:rPr lang="he-IL" sz="2000" b="1" dirty="0">
                <a:latin typeface="Elephant" panose="02020904090505020303" pitchFamily="18" charset="0"/>
              </a:rPr>
              <a:t>(בית א')</a:t>
            </a:r>
          </a:p>
          <a:p>
            <a:pPr algn="r" rtl="1"/>
            <a:br>
              <a:rPr lang="en-US" sz="2000" b="1" dirty="0">
                <a:latin typeface="Elephant" panose="02020904090505020303" pitchFamily="18" charset="0"/>
              </a:rPr>
            </a:br>
            <a:endParaRPr lang="he-IL" sz="2000" b="1" dirty="0">
              <a:latin typeface="Elephant" panose="02020904090505020303" pitchFamily="18" charset="0"/>
            </a:endParaRPr>
          </a:p>
          <a:p>
            <a:pPr marL="342900" indent="-342900" algn="r" rtl="1">
              <a:buFont typeface="Wingdings" panose="05000000000000000000" pitchFamily="2" charset="2"/>
              <a:buChar char="ü"/>
            </a:pPr>
            <a:r>
              <a:rPr lang="he-IL" sz="2000" b="1" dirty="0">
                <a:latin typeface="Elephant" panose="02020904090505020303" pitchFamily="18" charset="0"/>
              </a:rPr>
              <a:t>"</a:t>
            </a:r>
            <a:r>
              <a:rPr lang="he-IL" sz="2000" b="1" dirty="0">
                <a:solidFill>
                  <a:srgbClr val="FF0000"/>
                </a:solidFill>
                <a:latin typeface="Elephant" panose="02020904090505020303" pitchFamily="18" charset="0"/>
              </a:rPr>
              <a:t>רַק עַל עַצְמִי לְסַפֵּר יָדַעְתִּי.</a:t>
            </a:r>
            <a:r>
              <a:rPr lang="he-IL" sz="2000" b="1" dirty="0">
                <a:latin typeface="Elephant" panose="02020904090505020303" pitchFamily="18" charset="0"/>
              </a:rPr>
              <a:t>"</a:t>
            </a:r>
            <a:r>
              <a:rPr lang="he-IL" sz="2000" b="1" dirty="0">
                <a:solidFill>
                  <a:srgbClr val="FF0000"/>
                </a:solidFill>
                <a:latin typeface="Elephant" panose="02020904090505020303" pitchFamily="18" charset="0"/>
              </a:rPr>
              <a:t> </a:t>
            </a:r>
            <a:r>
              <a:rPr lang="he-IL" sz="2000" b="1" dirty="0">
                <a:latin typeface="Elephant" panose="02020904090505020303" pitchFamily="18" charset="0"/>
              </a:rPr>
              <a:t>בית א' פותח בדברי הדוברת שיודעת לספר רק על עצמה, על עולמה הצר.</a:t>
            </a:r>
          </a:p>
          <a:p>
            <a:pPr algn="r" rtl="1"/>
            <a:endParaRPr lang="he-IL" sz="2000" b="1" dirty="0">
              <a:latin typeface="Elephant" panose="02020904090505020303" pitchFamily="18" charset="0"/>
            </a:endParaRPr>
          </a:p>
          <a:p>
            <a:pPr marL="342900" indent="-342900" algn="r" rtl="1">
              <a:buFont typeface="Wingdings" panose="05000000000000000000" pitchFamily="2" charset="2"/>
              <a:buChar char="ü"/>
            </a:pPr>
            <a:r>
              <a:rPr lang="he-IL" sz="2000" b="1" dirty="0">
                <a:latin typeface="Elephant" panose="02020904090505020303" pitchFamily="18" charset="0"/>
              </a:rPr>
              <a:t>" </a:t>
            </a:r>
            <a:r>
              <a:rPr lang="he-IL" sz="2000" b="1" dirty="0">
                <a:solidFill>
                  <a:srgbClr val="FF0000"/>
                </a:solidFill>
                <a:latin typeface="Elephant" panose="02020904090505020303" pitchFamily="18" charset="0"/>
              </a:rPr>
              <a:t>צַר עוֹלָמִי כְּעוֹלַם נְמָלָה,</a:t>
            </a:r>
            <a:r>
              <a:rPr lang="he-IL" sz="2000" b="1" dirty="0">
                <a:latin typeface="Elephant" panose="02020904090505020303" pitchFamily="18" charset="0"/>
              </a:rPr>
              <a:t>"</a:t>
            </a:r>
            <a:r>
              <a:rPr lang="he-IL" sz="2000" b="1" dirty="0">
                <a:solidFill>
                  <a:srgbClr val="FF0000"/>
                </a:solidFill>
                <a:latin typeface="Elephant" panose="02020904090505020303" pitchFamily="18" charset="0"/>
              </a:rPr>
              <a:t> </a:t>
            </a:r>
            <a:r>
              <a:rPr lang="he-IL" sz="2000" b="1" dirty="0">
                <a:latin typeface="Elephant" panose="02020904090505020303" pitchFamily="18" charset="0"/>
              </a:rPr>
              <a:t>עולמן של הדוברת ושל הנמלה צר.</a:t>
            </a:r>
          </a:p>
          <a:p>
            <a:pPr algn="r" rtl="1"/>
            <a:endParaRPr lang="he-IL" sz="2000" b="1" dirty="0">
              <a:latin typeface="Elephant" panose="02020904090505020303" pitchFamily="18" charset="0"/>
            </a:endParaRPr>
          </a:p>
          <a:p>
            <a:pPr marL="342900" indent="-342900" algn="r" rtl="1">
              <a:buFont typeface="Wingdings" panose="05000000000000000000" pitchFamily="2" charset="2"/>
              <a:buChar char="ü"/>
            </a:pPr>
            <a:r>
              <a:rPr lang="he-IL" sz="2000" b="1" dirty="0">
                <a:latin typeface="Elephant" panose="02020904090505020303" pitchFamily="18" charset="0"/>
              </a:rPr>
              <a:t>"</a:t>
            </a:r>
            <a:r>
              <a:rPr lang="he-IL" sz="2000" b="1" dirty="0">
                <a:solidFill>
                  <a:srgbClr val="FF0000"/>
                </a:solidFill>
                <a:latin typeface="Elephant" panose="02020904090505020303" pitchFamily="18" charset="0"/>
              </a:rPr>
              <a:t>גַּם מַשָּׂאִי עָמַסְתִּי כָּמוֹהָ </a:t>
            </a:r>
            <a:r>
              <a:rPr lang="he-IL" sz="2000" b="1" dirty="0">
                <a:latin typeface="Elephant" panose="02020904090505020303" pitchFamily="18" charset="0"/>
              </a:rPr>
              <a:t>/</a:t>
            </a:r>
            <a:r>
              <a:rPr lang="he-IL" sz="2000" b="1" dirty="0">
                <a:solidFill>
                  <a:srgbClr val="FF0000"/>
                </a:solidFill>
                <a:latin typeface="Elephant" panose="02020904090505020303" pitchFamily="18" charset="0"/>
              </a:rPr>
              <a:t>רַב וְכָבֵד מִכְּתֵפִי הַדַּלָּה.</a:t>
            </a:r>
            <a:r>
              <a:rPr lang="he-IL" sz="2000" b="1" dirty="0">
                <a:latin typeface="Elephant" panose="02020904090505020303" pitchFamily="18" charset="0"/>
              </a:rPr>
              <a:t>"</a:t>
            </a:r>
            <a:r>
              <a:rPr lang="he-IL" sz="2000" b="1" dirty="0">
                <a:solidFill>
                  <a:srgbClr val="FF0000"/>
                </a:solidFill>
                <a:latin typeface="Elephant" panose="02020904090505020303" pitchFamily="18" charset="0"/>
              </a:rPr>
              <a:t> </a:t>
            </a:r>
            <a:r>
              <a:rPr lang="he-IL" sz="2000" b="1" dirty="0">
                <a:latin typeface="Elephant" panose="02020904090505020303" pitchFamily="18" charset="0"/>
              </a:rPr>
              <a:t>המשותף להן גם המשא הכבד ששתיהן מעמיסות על עצמן, משא מעל לכוחן</a:t>
            </a:r>
          </a:p>
          <a:p>
            <a:pPr marL="342900" indent="-342900" algn="r" rtl="1">
              <a:buFont typeface="Wingdings" panose="05000000000000000000" pitchFamily="2" charset="2"/>
              <a:buChar char="ü"/>
            </a:pPr>
            <a:endParaRPr lang="he-IL" sz="2000" dirty="0">
              <a:solidFill>
                <a:srgbClr val="FF0000"/>
              </a:solidFill>
            </a:endParaRPr>
          </a:p>
        </p:txBody>
      </p:sp>
      <p:pic>
        <p:nvPicPr>
          <p:cNvPr id="3" name="Picture 2">
            <a:extLst>
              <a:ext uri="{FF2B5EF4-FFF2-40B4-BE49-F238E27FC236}">
                <a16:creationId xmlns:a16="http://schemas.microsoft.com/office/drawing/2014/main" id="{18FB095F-5A01-4116-8EE5-43B83BD980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00" y="4381007"/>
            <a:ext cx="2628900"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9149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7AFA1652-0FE3-4637-96A7-AB6E0B3A5778}"/>
              </a:ext>
            </a:extLst>
          </p:cNvPr>
          <p:cNvSpPr txBox="1"/>
          <p:nvPr/>
        </p:nvSpPr>
        <p:spPr>
          <a:xfrm>
            <a:off x="112708" y="382011"/>
            <a:ext cx="11966584" cy="4893647"/>
          </a:xfrm>
          <a:prstGeom prst="rect">
            <a:avLst/>
          </a:prstGeom>
          <a:noFill/>
        </p:spPr>
        <p:txBody>
          <a:bodyPr wrap="square" rtlCol="1">
            <a:spAutoFit/>
          </a:bodyPr>
          <a:lstStyle/>
          <a:p>
            <a:pPr algn="r" rtl="1"/>
            <a:r>
              <a:rPr lang="he-IL" sz="2400" b="1" dirty="0">
                <a:solidFill>
                  <a:srgbClr val="FF0000"/>
                </a:solidFill>
                <a:latin typeface="Elephant" panose="02020904090505020303" pitchFamily="18" charset="0"/>
                <a:cs typeface="+mj-cs"/>
              </a:rPr>
              <a:t>גַּם אֶת דַרְכִּי – כְּדַרְכָּהּ אֶל צַמֶּרֶת –</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דֶּרֶך מַכְאוֹב וְדֶרֶךְ עָמָל,</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יַד עֲנָקִים זְדוֹנָה וּבוֹטַחַת,</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יַד מִתְבַּדַּחַת שָׂמָה לְאַל</a:t>
            </a:r>
            <a:r>
              <a:rPr lang="he-IL" sz="2400" b="1" dirty="0">
                <a:latin typeface="Elephant" panose="02020904090505020303" pitchFamily="18" charset="0"/>
                <a:cs typeface="+mj-cs"/>
              </a:rPr>
              <a:t>(= מבטלת). (בית ב')</a:t>
            </a:r>
          </a:p>
          <a:p>
            <a:pPr algn="r" rtl="1"/>
            <a:endParaRPr lang="he-IL" sz="2400" b="1" dirty="0">
              <a:latin typeface="Elephant" panose="02020904090505020303" pitchFamily="18" charset="0"/>
              <a:cs typeface="+mj-cs"/>
            </a:endParaRPr>
          </a:p>
          <a:p>
            <a:pPr marL="342900" indent="-342900" algn="r" rtl="1">
              <a:buFont typeface="Wingdings" panose="05000000000000000000" pitchFamily="2" charset="2"/>
              <a:buChar char="ü"/>
            </a:pPr>
            <a:r>
              <a:rPr lang="he-IL" sz="2000" b="1" dirty="0">
                <a:latin typeface="Elephant" panose="02020904090505020303" pitchFamily="18" charset="0"/>
              </a:rPr>
              <a:t>"</a:t>
            </a:r>
            <a:r>
              <a:rPr lang="he-IL" sz="2000" b="1" dirty="0">
                <a:solidFill>
                  <a:srgbClr val="FF0000"/>
                </a:solidFill>
                <a:latin typeface="Elephant" panose="02020904090505020303" pitchFamily="18" charset="0"/>
              </a:rPr>
              <a:t>גַּם  אֶת  דַרְכִּי – כְּדַרְכָּהּ אֶל צַמֶּרֶת –</a:t>
            </a:r>
            <a:r>
              <a:rPr lang="he-IL" sz="2000" b="1" dirty="0">
                <a:latin typeface="Elephant" panose="02020904090505020303" pitchFamily="18" charset="0"/>
              </a:rPr>
              <a:t>/</a:t>
            </a:r>
            <a:r>
              <a:rPr lang="he-IL" sz="2000" b="1" dirty="0">
                <a:solidFill>
                  <a:srgbClr val="FF0000"/>
                </a:solidFill>
                <a:latin typeface="Elephant" panose="02020904090505020303" pitchFamily="18" charset="0"/>
              </a:rPr>
              <a:t> דֶּרֶך מַכְאוֹב וְדֶרֶךְ עָמָל,</a:t>
            </a:r>
            <a:r>
              <a:rPr lang="he-IL" sz="2000" b="1" dirty="0">
                <a:latin typeface="Elephant" panose="02020904090505020303" pitchFamily="18" charset="0"/>
              </a:rPr>
              <a:t>" דרכן של הדוברת ושל הנמלה אל הצמרת= המטרה מתוארת כדרך מכאוב, בעלת קשיים וייסורים, דרך עמל.</a:t>
            </a:r>
          </a:p>
          <a:p>
            <a:pPr algn="r" rtl="1"/>
            <a:endParaRPr lang="he-IL" sz="2000" b="1" dirty="0">
              <a:solidFill>
                <a:srgbClr val="FF0000"/>
              </a:solidFill>
              <a:latin typeface="Elephant" panose="02020904090505020303" pitchFamily="18" charset="0"/>
            </a:endParaRPr>
          </a:p>
          <a:p>
            <a:pPr marL="342900" indent="-342900" algn="r" rtl="1">
              <a:buFont typeface="Wingdings" panose="05000000000000000000" pitchFamily="2" charset="2"/>
              <a:buChar char="ü"/>
            </a:pPr>
            <a:r>
              <a:rPr lang="he-IL" sz="2000" b="1" dirty="0">
                <a:latin typeface="Elephant" panose="02020904090505020303" pitchFamily="18" charset="0"/>
              </a:rPr>
              <a:t>"</a:t>
            </a:r>
            <a:r>
              <a:rPr lang="he-IL" sz="2000" b="1" dirty="0">
                <a:solidFill>
                  <a:srgbClr val="FF0000"/>
                </a:solidFill>
                <a:latin typeface="Elephant" panose="02020904090505020303" pitchFamily="18" charset="0"/>
              </a:rPr>
              <a:t> יַד עֲנָקִים זְדוֹנָה וּבוֹטַחַת,</a:t>
            </a:r>
            <a:r>
              <a:rPr lang="he-IL" sz="2000" b="1" dirty="0">
                <a:latin typeface="Elephant" panose="02020904090505020303" pitchFamily="18" charset="0"/>
              </a:rPr>
              <a:t>/</a:t>
            </a:r>
            <a:r>
              <a:rPr lang="he-IL" sz="2000" b="1" dirty="0">
                <a:solidFill>
                  <a:srgbClr val="FF0000"/>
                </a:solidFill>
                <a:latin typeface="Elephant" panose="02020904090505020303" pitchFamily="18" charset="0"/>
              </a:rPr>
              <a:t> יַד מִתְבַּדַּחַת שָׂמָה לְאַל. </a:t>
            </a:r>
            <a:r>
              <a:rPr lang="he-IL" sz="2000" b="1" dirty="0">
                <a:latin typeface="Elephant" panose="02020904090505020303" pitchFamily="18" charset="0"/>
              </a:rPr>
              <a:t>" הדוברת, כמו הנמלה, אינה מגיעה אל מטרתה משום שכוח עליון נסתר "</a:t>
            </a:r>
            <a:r>
              <a:rPr lang="he-IL" sz="2000" b="1" dirty="0">
                <a:solidFill>
                  <a:srgbClr val="FF0000"/>
                </a:solidFill>
                <a:latin typeface="Elephant" panose="02020904090505020303" pitchFamily="18" charset="0"/>
              </a:rPr>
              <a:t>יַד עֲנָקִים</a:t>
            </a:r>
            <a:r>
              <a:rPr lang="he-IL" sz="2000" b="1" dirty="0">
                <a:latin typeface="Elephant" panose="02020904090505020303" pitchFamily="18" charset="0"/>
              </a:rPr>
              <a:t>", איננו מאפשר להן להגיע את מטרתן. זהו כוח עליון נסתר שלא ניתן להתמודד איתו והוא חוסם את דרכה. "</a:t>
            </a:r>
            <a:r>
              <a:rPr lang="he-IL" sz="2000" b="1" dirty="0">
                <a:solidFill>
                  <a:srgbClr val="FF0000"/>
                </a:solidFill>
                <a:latin typeface="Elephant" panose="02020904090505020303" pitchFamily="18" charset="0"/>
              </a:rPr>
              <a:t>יַד עֲנָקִים</a:t>
            </a:r>
            <a:r>
              <a:rPr lang="he-IL" sz="2000" b="1" dirty="0">
                <a:latin typeface="Elephant" panose="02020904090505020303" pitchFamily="18" charset="0"/>
              </a:rPr>
              <a:t>"</a:t>
            </a:r>
            <a:r>
              <a:rPr lang="he-IL" sz="2000" b="1" dirty="0">
                <a:solidFill>
                  <a:srgbClr val="FF0000"/>
                </a:solidFill>
                <a:latin typeface="Elephant" panose="02020904090505020303" pitchFamily="18" charset="0"/>
              </a:rPr>
              <a:t> </a:t>
            </a:r>
            <a:r>
              <a:rPr lang="he-IL" sz="2000" b="1" dirty="0">
                <a:latin typeface="Elephant" panose="02020904090505020303" pitchFamily="18" charset="0"/>
              </a:rPr>
              <a:t>מתוארת  בשיר כרשעית, זדונית ובעלת בטחון עצמי. "</a:t>
            </a:r>
            <a:r>
              <a:rPr lang="he-IL" sz="2000" b="1" dirty="0">
                <a:solidFill>
                  <a:srgbClr val="FF0000"/>
                </a:solidFill>
                <a:latin typeface="Elephant" panose="02020904090505020303" pitchFamily="18" charset="0"/>
              </a:rPr>
              <a:t>יַד עֲנָקִים</a:t>
            </a:r>
            <a:r>
              <a:rPr lang="he-IL" sz="2000" b="1" dirty="0">
                <a:latin typeface="Elephant" panose="02020904090505020303" pitchFamily="18" charset="0"/>
              </a:rPr>
              <a:t>" השולטת מלמעלה.</a:t>
            </a:r>
          </a:p>
          <a:p>
            <a:pPr algn="r" rtl="1"/>
            <a:endParaRPr lang="he-IL" sz="2400" b="1" dirty="0">
              <a:solidFill>
                <a:srgbClr val="FF0000"/>
              </a:solidFill>
              <a:latin typeface="Elephant" panose="02020904090505020303" pitchFamily="18" charset="0"/>
              <a:cs typeface="+mj-cs"/>
            </a:endParaRPr>
          </a:p>
          <a:p>
            <a:pPr algn="r" rtl="1"/>
            <a:r>
              <a:rPr lang="he-IL" sz="2400" b="1" dirty="0">
                <a:solidFill>
                  <a:srgbClr val="FF0000"/>
                </a:solidFill>
                <a:latin typeface="Elephant" panose="02020904090505020303" pitchFamily="18" charset="0"/>
                <a:cs typeface="+mj-cs"/>
              </a:rPr>
              <a:t>                                     </a:t>
            </a:r>
            <a:br>
              <a:rPr lang="he-IL" sz="2400" b="1" dirty="0">
                <a:solidFill>
                  <a:srgbClr val="FF0000"/>
                </a:solidFill>
                <a:latin typeface="Elephant" panose="02020904090505020303" pitchFamily="18" charset="0"/>
                <a:cs typeface="+mj-cs"/>
              </a:rPr>
            </a:br>
            <a:endParaRPr lang="he-IL" sz="2400" b="1" dirty="0">
              <a:solidFill>
                <a:srgbClr val="FF0000"/>
              </a:solidFill>
              <a:latin typeface="Elephant" panose="02020904090505020303" pitchFamily="18" charset="0"/>
              <a:cs typeface="+mj-cs"/>
            </a:endParaRPr>
          </a:p>
        </p:txBody>
      </p:sp>
      <p:pic>
        <p:nvPicPr>
          <p:cNvPr id="3074" name="Picture 2">
            <a:extLst>
              <a:ext uri="{FF2B5EF4-FFF2-40B4-BE49-F238E27FC236}">
                <a16:creationId xmlns:a16="http://schemas.microsoft.com/office/drawing/2014/main" id="{6D7113C9-E1B3-406E-9C53-9DF7C0A91F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08" y="4251643"/>
            <a:ext cx="2643192" cy="2606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8435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F4DE5ACE-5A0D-418C-A389-A17F8A002C5A}"/>
              </a:ext>
            </a:extLst>
          </p:cNvPr>
          <p:cNvSpPr txBox="1"/>
          <p:nvPr/>
        </p:nvSpPr>
        <p:spPr>
          <a:xfrm>
            <a:off x="558800" y="292100"/>
            <a:ext cx="11328400" cy="4955203"/>
          </a:xfrm>
          <a:prstGeom prst="rect">
            <a:avLst/>
          </a:prstGeom>
          <a:noFill/>
        </p:spPr>
        <p:txBody>
          <a:bodyPr wrap="square" rtlCol="1">
            <a:spAutoFit/>
          </a:bodyPr>
          <a:lstStyle/>
          <a:p>
            <a:pPr algn="r"/>
            <a:r>
              <a:rPr lang="he-IL" sz="2400" b="1" dirty="0">
                <a:solidFill>
                  <a:srgbClr val="FF0000"/>
                </a:solidFill>
                <a:latin typeface="Elephant" panose="02020904090505020303" pitchFamily="18" charset="0"/>
                <a:cs typeface="+mj-cs"/>
              </a:rPr>
              <a:t>כָּל </a:t>
            </a:r>
            <a:r>
              <a:rPr lang="he-IL" sz="2400" b="1" dirty="0" err="1">
                <a:solidFill>
                  <a:srgbClr val="FF0000"/>
                </a:solidFill>
                <a:latin typeface="Elephant" panose="02020904090505020303" pitchFamily="18" charset="0"/>
                <a:cs typeface="+mj-cs"/>
              </a:rPr>
              <a:t>אָרְחוֹתַי</a:t>
            </a:r>
            <a:r>
              <a:rPr lang="he-IL" sz="2400" b="1" dirty="0">
                <a:solidFill>
                  <a:srgbClr val="FF0000"/>
                </a:solidFill>
                <a:latin typeface="Elephant" panose="02020904090505020303" pitchFamily="18" charset="0"/>
                <a:cs typeface="+mj-cs"/>
              </a:rPr>
              <a:t> </a:t>
            </a:r>
            <a:r>
              <a:rPr lang="he-IL" sz="2400" b="1" dirty="0">
                <a:latin typeface="Elephant" panose="02020904090505020303" pitchFamily="18" charset="0"/>
                <a:cs typeface="+mj-cs"/>
              </a:rPr>
              <a:t>(=דרכי) </a:t>
            </a:r>
            <a:r>
              <a:rPr lang="he-IL" sz="2400" b="1" dirty="0" err="1">
                <a:solidFill>
                  <a:srgbClr val="FF0000"/>
                </a:solidFill>
                <a:latin typeface="Elephant" panose="02020904090505020303" pitchFamily="18" charset="0"/>
                <a:cs typeface="+mj-cs"/>
              </a:rPr>
              <a:t>הִלִּיז</a:t>
            </a:r>
            <a:r>
              <a:rPr lang="he-IL" sz="2400" b="1" dirty="0">
                <a:latin typeface="Elephant" panose="02020904090505020303" pitchFamily="18" charset="0"/>
                <a:cs typeface="+mj-cs"/>
              </a:rPr>
              <a:t>(=עיקם, לעג) </a:t>
            </a:r>
            <a:r>
              <a:rPr lang="he-IL" sz="2400" b="1" dirty="0">
                <a:solidFill>
                  <a:srgbClr val="FF0000"/>
                </a:solidFill>
                <a:latin typeface="Elephant" panose="02020904090505020303" pitchFamily="18" charset="0"/>
                <a:cs typeface="+mj-cs"/>
              </a:rPr>
              <a:t>וְהִדְמִיע </a:t>
            </a:r>
            <a:r>
              <a:rPr lang="he-IL" sz="2400" b="1" dirty="0">
                <a:latin typeface="Elephant" panose="02020904090505020303" pitchFamily="18" charset="0"/>
                <a:cs typeface="+mj-cs"/>
              </a:rPr>
              <a:t>(= גרם לדמעות, לבכי)</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פַּחַד טָמִיר </a:t>
            </a:r>
            <a:r>
              <a:rPr lang="he-IL" sz="2400" b="1" dirty="0">
                <a:latin typeface="Elephant" panose="02020904090505020303" pitchFamily="18" charset="0"/>
                <a:cs typeface="+mj-cs"/>
              </a:rPr>
              <a:t>(=נסתר) </a:t>
            </a:r>
            <a:r>
              <a:rPr lang="he-IL" sz="2400" b="1" dirty="0">
                <a:solidFill>
                  <a:srgbClr val="FF0000"/>
                </a:solidFill>
                <a:latin typeface="Elephant" panose="02020904090505020303" pitchFamily="18" charset="0"/>
                <a:cs typeface="+mj-cs"/>
              </a:rPr>
              <a:t>מִיַּד עֲנָקִים.</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לָמָּה קְרָאתֶם לִי, חוֹפֵי הַפֶּלֶא?</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לָמָה </a:t>
            </a:r>
            <a:r>
              <a:rPr lang="he-IL" sz="2400" b="1" dirty="0" err="1">
                <a:solidFill>
                  <a:srgbClr val="FF0000"/>
                </a:solidFill>
                <a:latin typeface="Elephant" panose="02020904090505020303" pitchFamily="18" charset="0"/>
                <a:cs typeface="+mj-cs"/>
              </a:rPr>
              <a:t>כְּזַבְתֶּם</a:t>
            </a:r>
            <a:r>
              <a:rPr lang="he-IL" sz="2400" b="1" dirty="0">
                <a:latin typeface="Elephant" panose="02020904090505020303" pitchFamily="18" charset="0"/>
                <a:cs typeface="+mj-cs"/>
              </a:rPr>
              <a:t>(=שיקרתם)</a:t>
            </a:r>
            <a:r>
              <a:rPr lang="he-IL" sz="2400" b="1" dirty="0">
                <a:solidFill>
                  <a:srgbClr val="FF0000"/>
                </a:solidFill>
                <a:latin typeface="Elephant" panose="02020904090505020303" pitchFamily="18" charset="0"/>
                <a:cs typeface="+mj-cs"/>
              </a:rPr>
              <a:t>,</a:t>
            </a:r>
            <a:r>
              <a:rPr lang="he-IL" sz="2400" b="1" dirty="0">
                <a:latin typeface="Elephant" panose="02020904090505020303" pitchFamily="18" charset="0"/>
                <a:cs typeface="+mj-cs"/>
              </a:rPr>
              <a:t> </a:t>
            </a:r>
            <a:r>
              <a:rPr lang="he-IL" sz="2400" b="1" dirty="0">
                <a:solidFill>
                  <a:srgbClr val="FF0000"/>
                </a:solidFill>
                <a:latin typeface="Elephant" panose="02020904090505020303" pitchFamily="18" charset="0"/>
                <a:cs typeface="+mj-cs"/>
              </a:rPr>
              <a:t>אוֹרוֹת רְחוֹקִים? </a:t>
            </a:r>
            <a:r>
              <a:rPr lang="he-IL" sz="2000" b="1" dirty="0">
                <a:latin typeface="Elephant" panose="02020904090505020303" pitchFamily="18" charset="0"/>
                <a:cs typeface="+mj-cs"/>
              </a:rPr>
              <a:t>(בית ג')</a:t>
            </a:r>
          </a:p>
          <a:p>
            <a:pPr algn="r"/>
            <a:endParaRPr lang="he-IL" sz="2000" b="1" dirty="0">
              <a:latin typeface="Elephant" panose="02020904090505020303" pitchFamily="18" charset="0"/>
              <a:cs typeface="+mj-cs"/>
            </a:endParaRPr>
          </a:p>
          <a:p>
            <a:pPr marL="342900" indent="-342900" algn="r">
              <a:buFont typeface="Wingdings" panose="05000000000000000000" pitchFamily="2" charset="2"/>
              <a:buChar char="ü"/>
            </a:pPr>
            <a:endParaRPr lang="he-IL" sz="2000" b="1" dirty="0">
              <a:latin typeface="Elephant" panose="02020904090505020303" pitchFamily="18" charset="0"/>
            </a:endParaRPr>
          </a:p>
          <a:p>
            <a:pPr marL="342900" indent="-342900" algn="r" rtl="1">
              <a:buFont typeface="Wingdings" panose="05000000000000000000" pitchFamily="2" charset="2"/>
              <a:buChar char="ü"/>
            </a:pPr>
            <a:r>
              <a:rPr lang="he-IL" sz="2000" b="1" dirty="0">
                <a:latin typeface="Elephant" panose="02020904090505020303" pitchFamily="18" charset="0"/>
              </a:rPr>
              <a:t>הדוברת ממשיכה בתיאור דרכה בחיים מבלי להתייחס לדימוי הנמלה, אבל הבית הוא המשך בית ב'.</a:t>
            </a:r>
          </a:p>
          <a:p>
            <a:pPr algn="r"/>
            <a:endParaRPr lang="he-IL" sz="2000" b="1" dirty="0">
              <a:latin typeface="Elephant" panose="02020904090505020303" pitchFamily="18" charset="0"/>
            </a:endParaRPr>
          </a:p>
          <a:p>
            <a:pPr marL="342900" indent="-342900" algn="r" rtl="1">
              <a:buFont typeface="Wingdings" panose="05000000000000000000" pitchFamily="2" charset="2"/>
              <a:buChar char="ü"/>
            </a:pPr>
            <a:r>
              <a:rPr lang="he-IL" sz="2000" b="1" dirty="0">
                <a:latin typeface="Elephant" panose="02020904090505020303" pitchFamily="18" charset="0"/>
              </a:rPr>
              <a:t>הדוברת מתייחסת לאותה </a:t>
            </a:r>
            <a:r>
              <a:rPr lang="he-IL" sz="2000" b="1" dirty="0">
                <a:latin typeface="Elephant" panose="02020904090505020303" pitchFamily="18" charset="0"/>
                <a:cs typeface="+mj-cs"/>
              </a:rPr>
              <a:t>"</a:t>
            </a:r>
            <a:r>
              <a:rPr lang="he-IL" sz="2000" b="1" dirty="0">
                <a:solidFill>
                  <a:srgbClr val="FF0000"/>
                </a:solidFill>
                <a:latin typeface="Elephant" panose="02020904090505020303" pitchFamily="18" charset="0"/>
              </a:rPr>
              <a:t>ַיד עֲנָקִים."</a:t>
            </a:r>
            <a:r>
              <a:rPr lang="he-IL" sz="2000" b="1" dirty="0">
                <a:latin typeface="Elephant" panose="02020904090505020303" pitchFamily="18" charset="0"/>
              </a:rPr>
              <a:t>, לאותו גורל אכזר או כוח אחר שמנע ממנה להגשים את מטרתה, להגשים את עצמה.</a:t>
            </a:r>
          </a:p>
          <a:p>
            <a:pPr algn="r"/>
            <a:endParaRPr lang="he-IL" sz="2000" b="1" dirty="0">
              <a:latin typeface="Elephant" panose="02020904090505020303" pitchFamily="18" charset="0"/>
            </a:endParaRPr>
          </a:p>
          <a:p>
            <a:pPr marL="342900" indent="-342900" algn="r" rtl="1">
              <a:buFont typeface="Wingdings" panose="05000000000000000000" pitchFamily="2" charset="2"/>
              <a:buChar char="ü"/>
            </a:pPr>
            <a:r>
              <a:rPr lang="he-IL" sz="2000" b="1" dirty="0">
                <a:latin typeface="Elephant" panose="02020904090505020303" pitchFamily="18" charset="0"/>
              </a:rPr>
              <a:t>הפחד התמידי מאותה יד ענקים נסתרת, גורם לדרכיה להיות עקומות, נלעגות וגורם לבכי.</a:t>
            </a:r>
            <a:br>
              <a:rPr lang="en-US" sz="2000" b="1" dirty="0">
                <a:latin typeface="Elephant" panose="02020904090505020303" pitchFamily="18" charset="0"/>
              </a:rPr>
            </a:br>
            <a:endParaRPr lang="he-IL" sz="2000" b="1" dirty="0">
              <a:latin typeface="Elephant" panose="02020904090505020303" pitchFamily="18" charset="0"/>
            </a:endParaRPr>
          </a:p>
          <a:p>
            <a:pPr marL="342900" indent="-342900" algn="r" rtl="1">
              <a:buFont typeface="Wingdings" panose="05000000000000000000" pitchFamily="2" charset="2"/>
              <a:buChar char="v"/>
            </a:pPr>
            <a:r>
              <a:rPr lang="he-IL" sz="2000" b="1" u="sng" dirty="0">
                <a:solidFill>
                  <a:srgbClr val="C81AA3"/>
                </a:solidFill>
                <a:latin typeface="Elephant" panose="02020904090505020303" pitchFamily="18" charset="0"/>
              </a:rPr>
              <a:t>חשבי</a:t>
            </a:r>
            <a:r>
              <a:rPr lang="he-IL" sz="2000" b="1" dirty="0">
                <a:solidFill>
                  <a:srgbClr val="C81AA3"/>
                </a:solidFill>
                <a:latin typeface="Elephant" panose="02020904090505020303" pitchFamily="18" charset="0"/>
              </a:rPr>
              <a:t>: </a:t>
            </a:r>
            <a:r>
              <a:rPr lang="he-IL" sz="2000" b="1" dirty="0">
                <a:latin typeface="Elephant" panose="02020904090505020303" pitchFamily="18" charset="0"/>
              </a:rPr>
              <a:t>אילו רגשות נלווים לאי הגשמה עצמית? לשאיפות שלא מומשו?</a:t>
            </a:r>
          </a:p>
          <a:p>
            <a:pPr algn="r"/>
            <a:endParaRPr lang="he-IL" sz="2000" b="1" dirty="0">
              <a:latin typeface="Elephant" panose="02020904090505020303" pitchFamily="18" charset="0"/>
            </a:endParaRPr>
          </a:p>
        </p:txBody>
      </p:sp>
      <p:pic>
        <p:nvPicPr>
          <p:cNvPr id="4" name="Picture 2">
            <a:extLst>
              <a:ext uri="{FF2B5EF4-FFF2-40B4-BE49-F238E27FC236}">
                <a16:creationId xmlns:a16="http://schemas.microsoft.com/office/drawing/2014/main" id="{37D9B85F-1364-44D8-8AFE-D6CC2F13A0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600" y="4312311"/>
            <a:ext cx="2439992" cy="2405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881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03F3F61E-EE64-4E34-9AD2-BAFD2DFDE6ED}"/>
              </a:ext>
            </a:extLst>
          </p:cNvPr>
          <p:cNvSpPr txBox="1"/>
          <p:nvPr/>
        </p:nvSpPr>
        <p:spPr>
          <a:xfrm>
            <a:off x="508000" y="444500"/>
            <a:ext cx="11569700" cy="5139869"/>
          </a:xfrm>
          <a:prstGeom prst="rect">
            <a:avLst/>
          </a:prstGeom>
          <a:noFill/>
        </p:spPr>
        <p:txBody>
          <a:bodyPr wrap="square" rtlCol="1">
            <a:spAutoFit/>
          </a:bodyPr>
          <a:lstStyle/>
          <a:p>
            <a:pPr algn="r"/>
            <a:r>
              <a:rPr lang="he-IL" sz="2400" b="1" dirty="0">
                <a:solidFill>
                  <a:srgbClr val="FF0000"/>
                </a:solidFill>
                <a:latin typeface="Elephant" panose="02020904090505020303" pitchFamily="18" charset="0"/>
                <a:cs typeface="+mj-cs"/>
              </a:rPr>
              <a:t>כָּל </a:t>
            </a:r>
            <a:r>
              <a:rPr lang="he-IL" sz="2400" b="1" dirty="0" err="1">
                <a:solidFill>
                  <a:srgbClr val="FF0000"/>
                </a:solidFill>
                <a:latin typeface="Elephant" panose="02020904090505020303" pitchFamily="18" charset="0"/>
                <a:cs typeface="+mj-cs"/>
              </a:rPr>
              <a:t>אָרְחוֹתַי</a:t>
            </a:r>
            <a:r>
              <a:rPr lang="he-IL" sz="2400" b="1" dirty="0">
                <a:solidFill>
                  <a:srgbClr val="FF0000"/>
                </a:solidFill>
                <a:latin typeface="Elephant" panose="02020904090505020303" pitchFamily="18" charset="0"/>
                <a:cs typeface="+mj-cs"/>
              </a:rPr>
              <a:t> </a:t>
            </a:r>
            <a:r>
              <a:rPr lang="he-IL" sz="2400" b="1" dirty="0">
                <a:latin typeface="Elephant" panose="02020904090505020303" pitchFamily="18" charset="0"/>
                <a:cs typeface="+mj-cs"/>
              </a:rPr>
              <a:t>(=דרכי) </a:t>
            </a:r>
            <a:r>
              <a:rPr lang="he-IL" sz="2400" b="1" dirty="0" err="1">
                <a:solidFill>
                  <a:srgbClr val="FF0000"/>
                </a:solidFill>
                <a:latin typeface="Elephant" panose="02020904090505020303" pitchFamily="18" charset="0"/>
                <a:cs typeface="+mj-cs"/>
              </a:rPr>
              <a:t>הִלִּיז</a:t>
            </a:r>
            <a:r>
              <a:rPr lang="he-IL" sz="2400" b="1" dirty="0">
                <a:latin typeface="Elephant" panose="02020904090505020303" pitchFamily="18" charset="0"/>
                <a:cs typeface="+mj-cs"/>
              </a:rPr>
              <a:t>(=עיקם, לעג) </a:t>
            </a:r>
            <a:r>
              <a:rPr lang="he-IL" sz="2400" b="1" dirty="0">
                <a:solidFill>
                  <a:srgbClr val="FF0000"/>
                </a:solidFill>
                <a:latin typeface="Elephant" panose="02020904090505020303" pitchFamily="18" charset="0"/>
                <a:cs typeface="+mj-cs"/>
              </a:rPr>
              <a:t>וְהִדְמִיע </a:t>
            </a:r>
            <a:r>
              <a:rPr lang="he-IL" sz="2400" b="1" dirty="0">
                <a:latin typeface="Elephant" panose="02020904090505020303" pitchFamily="18" charset="0"/>
                <a:cs typeface="+mj-cs"/>
              </a:rPr>
              <a:t>(= גרם לדמעות, לבכי)</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פַּחַד טָמִיר </a:t>
            </a:r>
            <a:r>
              <a:rPr lang="he-IL" sz="2400" b="1" dirty="0">
                <a:latin typeface="Elephant" panose="02020904090505020303" pitchFamily="18" charset="0"/>
                <a:cs typeface="+mj-cs"/>
              </a:rPr>
              <a:t>(=נסתר) </a:t>
            </a:r>
            <a:r>
              <a:rPr lang="he-IL" sz="2400" b="1" dirty="0">
                <a:solidFill>
                  <a:srgbClr val="FF0000"/>
                </a:solidFill>
                <a:latin typeface="Elephant" panose="02020904090505020303" pitchFamily="18" charset="0"/>
                <a:cs typeface="+mj-cs"/>
              </a:rPr>
              <a:t>מִיַּד עֲנָקִים.</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לָמָּה קְרָאתֶם לִי, חוֹפֵי הַפֶּלֶא?</a:t>
            </a:r>
            <a:br>
              <a:rPr lang="he-IL" sz="2400" b="1" dirty="0">
                <a:solidFill>
                  <a:srgbClr val="FF0000"/>
                </a:solidFill>
                <a:latin typeface="Elephant" panose="02020904090505020303" pitchFamily="18" charset="0"/>
                <a:cs typeface="+mj-cs"/>
              </a:rPr>
            </a:br>
            <a:r>
              <a:rPr lang="he-IL" sz="2400" b="1" dirty="0">
                <a:solidFill>
                  <a:srgbClr val="FF0000"/>
                </a:solidFill>
                <a:latin typeface="Elephant" panose="02020904090505020303" pitchFamily="18" charset="0"/>
                <a:cs typeface="+mj-cs"/>
              </a:rPr>
              <a:t>לָמָה </a:t>
            </a:r>
            <a:r>
              <a:rPr lang="he-IL" sz="2400" b="1" dirty="0" err="1">
                <a:solidFill>
                  <a:srgbClr val="FF0000"/>
                </a:solidFill>
                <a:latin typeface="Elephant" panose="02020904090505020303" pitchFamily="18" charset="0"/>
                <a:cs typeface="+mj-cs"/>
              </a:rPr>
              <a:t>כְּזַבְתֶּם</a:t>
            </a:r>
            <a:r>
              <a:rPr lang="he-IL" sz="2400" b="1" dirty="0">
                <a:latin typeface="Elephant" panose="02020904090505020303" pitchFamily="18" charset="0"/>
                <a:cs typeface="+mj-cs"/>
              </a:rPr>
              <a:t>(=שיקרתם)</a:t>
            </a:r>
            <a:r>
              <a:rPr lang="he-IL" sz="2400" b="1" dirty="0">
                <a:solidFill>
                  <a:srgbClr val="FF0000"/>
                </a:solidFill>
                <a:latin typeface="Elephant" panose="02020904090505020303" pitchFamily="18" charset="0"/>
                <a:cs typeface="+mj-cs"/>
              </a:rPr>
              <a:t>,</a:t>
            </a:r>
            <a:r>
              <a:rPr lang="he-IL" sz="2400" b="1" dirty="0">
                <a:latin typeface="Elephant" panose="02020904090505020303" pitchFamily="18" charset="0"/>
                <a:cs typeface="+mj-cs"/>
              </a:rPr>
              <a:t> </a:t>
            </a:r>
            <a:r>
              <a:rPr lang="he-IL" sz="2400" b="1" dirty="0">
                <a:solidFill>
                  <a:srgbClr val="FF0000"/>
                </a:solidFill>
                <a:latin typeface="Elephant" panose="02020904090505020303" pitchFamily="18" charset="0"/>
                <a:cs typeface="+mj-cs"/>
              </a:rPr>
              <a:t>אוֹרוֹת רְחוֹקִים? </a:t>
            </a:r>
            <a:r>
              <a:rPr lang="he-IL" sz="2400" b="1" dirty="0">
                <a:latin typeface="Elephant" panose="02020904090505020303" pitchFamily="18" charset="0"/>
                <a:cs typeface="+mj-cs"/>
              </a:rPr>
              <a:t>(בית ג')</a:t>
            </a:r>
          </a:p>
          <a:p>
            <a:pPr algn="r"/>
            <a:endParaRPr lang="he-IL" sz="1600" b="1" dirty="0">
              <a:latin typeface="Elephant" panose="02020904090505020303" pitchFamily="18" charset="0"/>
            </a:endParaRPr>
          </a:p>
          <a:p>
            <a:pPr algn="r"/>
            <a:endParaRPr lang="he-IL" sz="1600" b="1" dirty="0">
              <a:latin typeface="Elephant" panose="02020904090505020303" pitchFamily="18" charset="0"/>
            </a:endParaRPr>
          </a:p>
          <a:p>
            <a:pPr marL="342900" indent="-342900" algn="r" rtl="1">
              <a:buFont typeface="Wingdings" panose="05000000000000000000" pitchFamily="2" charset="2"/>
              <a:buChar char="ü"/>
            </a:pPr>
            <a:r>
              <a:rPr lang="he-IL" sz="2000" b="1" dirty="0">
                <a:latin typeface="Elephant" panose="02020904090505020303" pitchFamily="18" charset="0"/>
              </a:rPr>
              <a:t>האכזבה באה לידי ביטוי בשאלות הרטוריות שבסיום השיר: "</a:t>
            </a:r>
            <a:r>
              <a:rPr lang="he-IL" sz="2000" b="1" dirty="0">
                <a:solidFill>
                  <a:srgbClr val="FF0000"/>
                </a:solidFill>
                <a:latin typeface="Elephant" panose="02020904090505020303" pitchFamily="18" charset="0"/>
              </a:rPr>
              <a:t>חוֹפֵי הַפֶּלֶא</a:t>
            </a:r>
            <a:r>
              <a:rPr lang="he-IL" sz="2000" b="1" dirty="0">
                <a:latin typeface="Elephant" panose="02020904090505020303" pitchFamily="18" charset="0"/>
              </a:rPr>
              <a:t>"</a:t>
            </a:r>
            <a:r>
              <a:rPr lang="he-IL" sz="2000" b="1" dirty="0">
                <a:solidFill>
                  <a:srgbClr val="FF0000"/>
                </a:solidFill>
                <a:latin typeface="Elephant" panose="02020904090505020303" pitchFamily="18" charset="0"/>
              </a:rPr>
              <a:t>, </a:t>
            </a:r>
            <a:r>
              <a:rPr lang="he-IL" sz="2000" b="1" dirty="0">
                <a:latin typeface="Elephant" panose="02020904090505020303" pitchFamily="18" charset="0"/>
              </a:rPr>
              <a:t>"</a:t>
            </a:r>
            <a:r>
              <a:rPr lang="he-IL" sz="2000" b="1" dirty="0">
                <a:solidFill>
                  <a:srgbClr val="FF0000"/>
                </a:solidFill>
                <a:latin typeface="Elephant" panose="02020904090505020303" pitchFamily="18" charset="0"/>
              </a:rPr>
              <a:t>אוֹרוֹת רְחוֹקִים</a:t>
            </a:r>
            <a:r>
              <a:rPr lang="he-IL" sz="2000" b="1" dirty="0">
                <a:latin typeface="Elephant" panose="02020904090505020303" pitchFamily="18" charset="0"/>
              </a:rPr>
              <a:t>" המביעים אושר, כיסופים שלפניהם הפעלים:</a:t>
            </a:r>
            <a:r>
              <a:rPr lang="he-IL" sz="2000" b="1" dirty="0">
                <a:solidFill>
                  <a:srgbClr val="FF0000"/>
                </a:solidFill>
                <a:latin typeface="Elephant" panose="02020904090505020303" pitchFamily="18" charset="0"/>
              </a:rPr>
              <a:t> </a:t>
            </a:r>
            <a:r>
              <a:rPr lang="he-IL" sz="2000" b="1" dirty="0">
                <a:latin typeface="Elephant" panose="02020904090505020303" pitchFamily="18" charset="0"/>
              </a:rPr>
              <a:t>"</a:t>
            </a:r>
            <a:r>
              <a:rPr lang="he-IL" sz="2000" b="1" dirty="0">
                <a:solidFill>
                  <a:srgbClr val="FF0000"/>
                </a:solidFill>
                <a:latin typeface="Elephant" panose="02020904090505020303" pitchFamily="18" charset="0"/>
              </a:rPr>
              <a:t>קרָאתֶם</a:t>
            </a:r>
            <a:r>
              <a:rPr lang="he-IL" sz="2000" b="1" dirty="0">
                <a:latin typeface="Elephant" panose="02020904090505020303" pitchFamily="18" charset="0"/>
              </a:rPr>
              <a:t>" "</a:t>
            </a:r>
            <a:r>
              <a:rPr lang="he-IL" sz="2000" b="1" dirty="0" err="1">
                <a:solidFill>
                  <a:srgbClr val="FF0000"/>
                </a:solidFill>
                <a:latin typeface="Elephant" panose="02020904090505020303" pitchFamily="18" charset="0"/>
              </a:rPr>
              <a:t>כְּזַבְתֶּם</a:t>
            </a:r>
            <a:r>
              <a:rPr lang="he-IL" sz="2000" b="1" dirty="0">
                <a:latin typeface="Elephant" panose="02020904090505020303" pitchFamily="18" charset="0"/>
              </a:rPr>
              <a:t>"</a:t>
            </a:r>
            <a:r>
              <a:rPr lang="he-IL" sz="2000" b="1" dirty="0">
                <a:solidFill>
                  <a:srgbClr val="FF0000"/>
                </a:solidFill>
                <a:latin typeface="Elephant" panose="02020904090505020303" pitchFamily="18" charset="0"/>
              </a:rPr>
              <a:t> </a:t>
            </a:r>
            <a:r>
              <a:rPr lang="he-IL" sz="2000" b="1" dirty="0">
                <a:latin typeface="Elephant" panose="02020904090505020303" pitchFamily="18" charset="0"/>
              </a:rPr>
              <a:t>שמנפצים את האשליה.</a:t>
            </a:r>
          </a:p>
          <a:p>
            <a:pPr algn="r" rtl="1"/>
            <a:endParaRPr lang="he-IL" sz="2000" b="1" dirty="0">
              <a:latin typeface="Elephant" panose="02020904090505020303" pitchFamily="18" charset="0"/>
            </a:endParaRPr>
          </a:p>
          <a:p>
            <a:pPr marL="342900" indent="-342900" algn="r" rtl="1">
              <a:buFont typeface="Wingdings" panose="05000000000000000000" pitchFamily="2" charset="2"/>
              <a:buChar char="ü"/>
            </a:pPr>
            <a:r>
              <a:rPr lang="he-IL" sz="2000" b="1" dirty="0">
                <a:latin typeface="Elephant" panose="02020904090505020303" pitchFamily="18" charset="0"/>
              </a:rPr>
              <a:t>ב</a:t>
            </a:r>
            <a:r>
              <a:rPr lang="he-IL" sz="2000" b="1" u="sng" dirty="0">
                <a:solidFill>
                  <a:srgbClr val="0070C0"/>
                </a:solidFill>
                <a:latin typeface="Elephant" panose="02020904090505020303" pitchFamily="18" charset="0"/>
              </a:rPr>
              <a:t>שאלות הרטוריות </a:t>
            </a:r>
            <a:r>
              <a:rPr lang="he-IL" sz="2000" b="1" dirty="0">
                <a:latin typeface="Elephant" panose="02020904090505020303" pitchFamily="18" charset="0"/>
              </a:rPr>
              <a:t>מתבררת הסיבה לרגשות הסבל והמרירות.</a:t>
            </a:r>
            <a:br>
              <a:rPr lang="en-US" sz="2000" b="1" dirty="0">
                <a:latin typeface="Elephant" panose="02020904090505020303" pitchFamily="18" charset="0"/>
              </a:rPr>
            </a:br>
            <a:r>
              <a:rPr lang="he-IL" sz="2000" b="1" dirty="0">
                <a:latin typeface="Elephant" panose="02020904090505020303" pitchFamily="18" charset="0"/>
              </a:rPr>
              <a:t>חופי הפלא הקוראים מרחוק מתגלים כמקסם שווא, ככזב.</a:t>
            </a:r>
          </a:p>
          <a:p>
            <a:pPr algn="r" rtl="1"/>
            <a:r>
              <a:rPr lang="he-IL" sz="2000" b="1" dirty="0">
                <a:latin typeface="Elephant" panose="02020904090505020303" pitchFamily="18" charset="0"/>
              </a:rPr>
              <a:t>    החוף המופלא והאור מרחוק מושכים וסוחפים, אך גם מאכזבים ומכזבים (=משקרים), כי הדוברת לא   </a:t>
            </a:r>
            <a:br>
              <a:rPr lang="en-US" sz="2000" b="1" dirty="0">
                <a:latin typeface="Elephant" panose="02020904090505020303" pitchFamily="18" charset="0"/>
              </a:rPr>
            </a:br>
            <a:r>
              <a:rPr lang="he-IL" sz="2000" b="1" dirty="0">
                <a:latin typeface="Elephant" panose="02020904090505020303" pitchFamily="18" charset="0"/>
              </a:rPr>
              <a:t>    מסוגלת להתגבר על אותו "</a:t>
            </a:r>
            <a:r>
              <a:rPr lang="he-IL" sz="2000" b="1" dirty="0">
                <a:solidFill>
                  <a:srgbClr val="FF0000"/>
                </a:solidFill>
                <a:latin typeface="Elephant" panose="02020904090505020303" pitchFamily="18" charset="0"/>
              </a:rPr>
              <a:t>פַּחַד טָמִיר מִיַּד עֲנָקִים.</a:t>
            </a:r>
            <a:r>
              <a:rPr lang="he-IL" sz="2000" b="1" dirty="0">
                <a:latin typeface="Elephant" panose="02020904090505020303" pitchFamily="18" charset="0"/>
              </a:rPr>
              <a:t>" ולחרוג מתחום עולמה ה"צר" כעולם הנמלה.</a:t>
            </a:r>
            <a:endParaRPr lang="he-IL" sz="2000" b="1" u="sng" dirty="0">
              <a:latin typeface="Elephant" panose="02020904090505020303" pitchFamily="18" charset="0"/>
            </a:endParaRPr>
          </a:p>
          <a:p>
            <a:pPr algn="r"/>
            <a:endParaRPr lang="he-IL" sz="2000" b="1" dirty="0">
              <a:latin typeface="Elephant" panose="02020904090505020303" pitchFamily="18" charset="0"/>
            </a:endParaRPr>
          </a:p>
          <a:p>
            <a:pPr algn="r"/>
            <a:endParaRPr lang="he-IL" sz="2000" dirty="0"/>
          </a:p>
          <a:p>
            <a:pPr algn="r"/>
            <a:endParaRPr lang="he-IL" sz="1600" b="1" dirty="0">
              <a:latin typeface="Elephant" panose="02020904090505020303" pitchFamily="18" charset="0"/>
            </a:endParaRPr>
          </a:p>
        </p:txBody>
      </p:sp>
      <p:sp>
        <p:nvSpPr>
          <p:cNvPr id="3" name="סוגר מסולסל שמאלי 2">
            <a:extLst>
              <a:ext uri="{FF2B5EF4-FFF2-40B4-BE49-F238E27FC236}">
                <a16:creationId xmlns:a16="http://schemas.microsoft.com/office/drawing/2014/main" id="{E2FB0A20-7BE5-4907-BD31-F455AC448366}"/>
              </a:ext>
            </a:extLst>
          </p:cNvPr>
          <p:cNvSpPr/>
          <p:nvPr/>
        </p:nvSpPr>
        <p:spPr>
          <a:xfrm>
            <a:off x="6197600" y="1222405"/>
            <a:ext cx="381000" cy="876300"/>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5" name="תיבת טקסט 4">
            <a:extLst>
              <a:ext uri="{FF2B5EF4-FFF2-40B4-BE49-F238E27FC236}">
                <a16:creationId xmlns:a16="http://schemas.microsoft.com/office/drawing/2014/main" id="{4283B30B-00F7-479E-AE8D-C32F268A9E8D}"/>
              </a:ext>
            </a:extLst>
          </p:cNvPr>
          <p:cNvSpPr txBox="1"/>
          <p:nvPr/>
        </p:nvSpPr>
        <p:spPr>
          <a:xfrm>
            <a:off x="4368800" y="1460500"/>
            <a:ext cx="1828800" cy="400110"/>
          </a:xfrm>
          <a:prstGeom prst="rect">
            <a:avLst/>
          </a:prstGeom>
          <a:noFill/>
        </p:spPr>
        <p:txBody>
          <a:bodyPr wrap="square" rtlCol="1">
            <a:spAutoFit/>
          </a:bodyPr>
          <a:lstStyle/>
          <a:p>
            <a:r>
              <a:rPr lang="he-IL" sz="2000" b="1" u="sng" dirty="0">
                <a:solidFill>
                  <a:srgbClr val="0070C0"/>
                </a:solidFill>
              </a:rPr>
              <a:t>שאלות רטוריות</a:t>
            </a:r>
          </a:p>
        </p:txBody>
      </p:sp>
      <p:pic>
        <p:nvPicPr>
          <p:cNvPr id="6146" name="Picture 2">
            <a:extLst>
              <a:ext uri="{FF2B5EF4-FFF2-40B4-BE49-F238E27FC236}">
                <a16:creationId xmlns:a16="http://schemas.microsoft.com/office/drawing/2014/main" id="{95C0F9D5-9ED0-4245-B23B-309847A442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800600"/>
            <a:ext cx="3124199"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8538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C75E682E-1EA8-4459-9477-27B87F7AA707}"/>
              </a:ext>
            </a:extLst>
          </p:cNvPr>
          <p:cNvSpPr txBox="1"/>
          <p:nvPr/>
        </p:nvSpPr>
        <p:spPr>
          <a:xfrm>
            <a:off x="0" y="139700"/>
            <a:ext cx="12065000" cy="5016758"/>
          </a:xfrm>
          <a:prstGeom prst="rect">
            <a:avLst/>
          </a:prstGeom>
          <a:noFill/>
        </p:spPr>
        <p:txBody>
          <a:bodyPr wrap="square" rtlCol="1">
            <a:spAutoFit/>
          </a:bodyPr>
          <a:lstStyle/>
          <a:p>
            <a:pPr algn="r" rtl="1"/>
            <a:r>
              <a:rPr lang="he-IL" sz="3200" b="1" dirty="0">
                <a:solidFill>
                  <a:srgbClr val="FF0000"/>
                </a:solidFill>
                <a:latin typeface="Choco" panose="00000400000000000000" pitchFamily="2" charset="-79"/>
                <a:cs typeface="Choco" panose="00000400000000000000" pitchFamily="2" charset="-79"/>
              </a:rPr>
              <a:t>ההבדל בין הדוברת לנמלה עפ"י סיום השיר:</a:t>
            </a:r>
          </a:p>
          <a:p>
            <a:pPr algn="r" rtl="1"/>
            <a:endParaRPr lang="he-IL" sz="2800" dirty="0">
              <a:solidFill>
                <a:srgbClr val="FF0000"/>
              </a:solidFill>
              <a:cs typeface="+mj-cs"/>
            </a:endParaRPr>
          </a:p>
          <a:p>
            <a:pPr marL="342900" indent="-342900" algn="r" rtl="1">
              <a:buFont typeface="Wingdings" panose="05000000000000000000" pitchFamily="2" charset="2"/>
              <a:buChar char="ü"/>
            </a:pPr>
            <a:r>
              <a:rPr lang="he-IL" sz="2000" b="1" dirty="0"/>
              <a:t>בסיום השיר ניכר ההבדל בין הנמלה לדוברת במהות שלהן ובמודעות שלהן כלפי העולם.</a:t>
            </a:r>
          </a:p>
          <a:p>
            <a:pPr algn="r" rtl="1"/>
            <a:endParaRPr lang="he-IL" sz="2000" b="1" dirty="0"/>
          </a:p>
          <a:p>
            <a:pPr marL="342900" indent="-342900" algn="r" rtl="1">
              <a:buFont typeface="Wingdings" panose="05000000000000000000" pitchFamily="2" charset="2"/>
              <a:buChar char="ü"/>
            </a:pPr>
            <a:r>
              <a:rPr lang="he-IL" sz="2000" b="1" dirty="0"/>
              <a:t>עולם </a:t>
            </a:r>
            <a:r>
              <a:rPr lang="he-IL" sz="2000" b="1" u="sng" dirty="0"/>
              <a:t>הנמלה</a:t>
            </a:r>
            <a:r>
              <a:rPr lang="he-IL" sz="2000" b="1" dirty="0"/>
              <a:t> צר, פיזי, ללא "</a:t>
            </a:r>
            <a:r>
              <a:rPr lang="he-IL" sz="2000" b="1" dirty="0">
                <a:solidFill>
                  <a:srgbClr val="FF0000"/>
                </a:solidFill>
                <a:latin typeface="Elephant" panose="02020904090505020303" pitchFamily="18" charset="0"/>
              </a:rPr>
              <a:t>אוֹרוֹת רְחוֹקִים </a:t>
            </a:r>
            <a:r>
              <a:rPr lang="he-IL" sz="2000" b="1" dirty="0">
                <a:latin typeface="Elephant" panose="02020904090505020303" pitchFamily="18" charset="0"/>
              </a:rPr>
              <a:t>"</a:t>
            </a:r>
            <a:r>
              <a:rPr lang="he-IL" sz="2000" b="1" dirty="0"/>
              <a:t>וללא "</a:t>
            </a:r>
            <a:r>
              <a:rPr lang="he-IL" sz="2000" b="1" dirty="0">
                <a:solidFill>
                  <a:srgbClr val="FF0000"/>
                </a:solidFill>
                <a:latin typeface="Elephant" panose="02020904090505020303" pitchFamily="18" charset="0"/>
              </a:rPr>
              <a:t>חוֹפֵי הַפֶּלֶא</a:t>
            </a:r>
            <a:r>
              <a:rPr lang="he-IL" sz="2000" b="1" dirty="0">
                <a:latin typeface="Elephant" panose="02020904090505020303" pitchFamily="18" charset="0"/>
              </a:rPr>
              <a:t>" </a:t>
            </a:r>
            <a:r>
              <a:rPr lang="he-IL" sz="2000" b="1" dirty="0"/>
              <a:t>והצמרת שלה ממשית= צריכה להגיע למקום מסוים.</a:t>
            </a:r>
          </a:p>
          <a:p>
            <a:pPr algn="r" rtl="1"/>
            <a:endParaRPr lang="he-IL" sz="2000" b="1" dirty="0"/>
          </a:p>
          <a:p>
            <a:pPr marL="342900" indent="-342900" algn="r" rtl="1">
              <a:buFont typeface="Wingdings" panose="05000000000000000000" pitchFamily="2" charset="2"/>
              <a:buChar char="ü"/>
            </a:pPr>
            <a:r>
              <a:rPr lang="he-IL" sz="2000" b="1" dirty="0"/>
              <a:t>בבסיס עולמה של </a:t>
            </a:r>
            <a:r>
              <a:rPr lang="he-IL" sz="2000" b="1" u="sng" dirty="0"/>
              <a:t>הדוברת </a:t>
            </a:r>
            <a:r>
              <a:rPr lang="he-IL" sz="2000" b="1" dirty="0"/>
              <a:t>מצויות תקוות, שאיפות, משאלות וכיסופים ולצמרת עולמה משמעות מטאפורית של פסגה חברתית- תרבותית.</a:t>
            </a:r>
          </a:p>
          <a:p>
            <a:pPr algn="r" rtl="1"/>
            <a:endParaRPr lang="he-IL" sz="2000" b="1" u="sng" dirty="0"/>
          </a:p>
          <a:p>
            <a:pPr marL="342900" indent="-342900" algn="r" rtl="1">
              <a:buFont typeface="Wingdings" panose="05000000000000000000" pitchFamily="2" charset="2"/>
              <a:buChar char="ü"/>
            </a:pPr>
            <a:r>
              <a:rPr lang="he-IL" sz="2000" b="1" dirty="0"/>
              <a:t>עולם </a:t>
            </a:r>
            <a:r>
              <a:rPr lang="he-IL" sz="2000" b="1" u="sng" dirty="0"/>
              <a:t>הנמלה </a:t>
            </a:r>
            <a:r>
              <a:rPr lang="he-IL" sz="2000" b="1" dirty="0"/>
              <a:t>צר בגלל שאין המשכיות למקום תרבותי- חברתי, רוחני.</a:t>
            </a:r>
          </a:p>
          <a:p>
            <a:pPr algn="r" rtl="1"/>
            <a:endParaRPr lang="he-IL" sz="2000" b="1" u="sng" dirty="0"/>
          </a:p>
          <a:p>
            <a:pPr marL="342900" indent="-342900" algn="r" rtl="1">
              <a:buFont typeface="Wingdings" panose="05000000000000000000" pitchFamily="2" charset="2"/>
              <a:buChar char="ü"/>
            </a:pPr>
            <a:r>
              <a:rPr lang="he-IL" sz="2000" b="1" dirty="0"/>
              <a:t>עולם </a:t>
            </a:r>
            <a:r>
              <a:rPr lang="he-IL" sz="2000" b="1" u="sng" dirty="0"/>
              <a:t>הדוברת </a:t>
            </a:r>
            <a:r>
              <a:rPr lang="he-IL" sz="2000" b="1" dirty="0"/>
              <a:t>צר כי היא מודעת לחוסר הקיים בעולמה ושואפת למלא אותו. </a:t>
            </a:r>
            <a:br>
              <a:rPr lang="en-US" sz="2000" b="1" dirty="0"/>
            </a:br>
            <a:r>
              <a:rPr lang="he-IL" sz="2000" b="1" dirty="0"/>
              <a:t>בסיום השיר מתברר שהמצב של הדוברת גרוע ממצב הנמלה כי הנמלה לא מודעת לקיום "</a:t>
            </a:r>
            <a:r>
              <a:rPr lang="he-IL" sz="2000" b="1" dirty="0">
                <a:solidFill>
                  <a:srgbClr val="FF0000"/>
                </a:solidFill>
                <a:latin typeface="Elephant" panose="02020904090505020303" pitchFamily="18" charset="0"/>
              </a:rPr>
              <a:t>חוֹפֵי הַפֶּלֶא</a:t>
            </a:r>
            <a:r>
              <a:rPr lang="he-IL" sz="2000" b="1" dirty="0">
                <a:latin typeface="Elephant" panose="02020904090505020303" pitchFamily="18" charset="0"/>
              </a:rPr>
              <a:t>"</a:t>
            </a:r>
            <a:r>
              <a:rPr lang="he-IL" sz="2000" b="1" dirty="0"/>
              <a:t> </a:t>
            </a:r>
            <a:br>
              <a:rPr lang="en-US" sz="2000" b="1" dirty="0"/>
            </a:br>
            <a:r>
              <a:rPr lang="he-IL" sz="2000" b="1" dirty="0" err="1"/>
              <a:t>ו"</a:t>
            </a:r>
            <a:r>
              <a:rPr lang="he-IL" sz="2000" b="1" dirty="0" err="1">
                <a:solidFill>
                  <a:srgbClr val="FF0000"/>
                </a:solidFill>
                <a:latin typeface="Elephant" panose="02020904090505020303" pitchFamily="18" charset="0"/>
              </a:rPr>
              <a:t>אוֹרוֹת</a:t>
            </a:r>
            <a:r>
              <a:rPr lang="he-IL" sz="2000" b="1" dirty="0">
                <a:solidFill>
                  <a:srgbClr val="FF0000"/>
                </a:solidFill>
                <a:latin typeface="Elephant" panose="02020904090505020303" pitchFamily="18" charset="0"/>
              </a:rPr>
              <a:t> רְחוֹקִים</a:t>
            </a:r>
            <a:r>
              <a:rPr lang="he-IL" sz="2000" b="1" dirty="0"/>
              <a:t>", בעוד הדוברת מודעת ולכן אכזבתה כל כך קשה ואומללה.</a:t>
            </a:r>
          </a:p>
          <a:p>
            <a:pPr algn="r" rtl="1"/>
            <a:endParaRPr lang="he-IL" sz="2000" b="1" u="sng" dirty="0"/>
          </a:p>
        </p:txBody>
      </p:sp>
    </p:spTree>
    <p:extLst>
      <p:ext uri="{BB962C8B-B14F-4D97-AF65-F5344CB8AC3E}">
        <p14:creationId xmlns:p14="http://schemas.microsoft.com/office/powerpoint/2010/main" val="1157271677"/>
      </p:ext>
    </p:extLst>
  </p:cSld>
  <p:clrMapOvr>
    <a:masterClrMapping/>
  </p:clrMapOvr>
</p:sld>
</file>

<file path=ppt/theme/theme1.xml><?xml version="1.0" encoding="utf-8"?>
<a:theme xmlns:a="http://schemas.openxmlformats.org/drawingml/2006/main" name="גלריה">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גלריה</Template>
  <TotalTime>1201</TotalTime>
  <Words>1362</Words>
  <Application>Microsoft Office PowerPoint</Application>
  <PresentationFormat>מסך רחב</PresentationFormat>
  <Paragraphs>97</Paragraphs>
  <Slides>14</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14</vt:i4>
      </vt:variant>
    </vt:vector>
  </HeadingPairs>
  <TitlesOfParts>
    <vt:vector size="20" baseType="lpstr">
      <vt:lpstr>Arial</vt:lpstr>
      <vt:lpstr>Choco</vt:lpstr>
      <vt:lpstr>Elephant</vt:lpstr>
      <vt:lpstr>Gill Sans MT</vt:lpstr>
      <vt:lpstr>Wingdings</vt:lpstr>
      <vt:lpstr>גלריה</vt:lpstr>
      <vt:lpstr>   רק על עצמי/ רחל</vt:lpstr>
      <vt:lpstr>רק על עצמי</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רק על עצמי/ רחל</dc:title>
  <dc:creator>מירה צ'שלר</dc:creator>
  <cp:lastModifiedBy>רזיאל גבאי</cp:lastModifiedBy>
  <cp:revision>24</cp:revision>
  <dcterms:created xsi:type="dcterms:W3CDTF">2020-07-21T14:49:03Z</dcterms:created>
  <dcterms:modified xsi:type="dcterms:W3CDTF">2023-01-17T17:18:44Z</dcterms:modified>
</cp:coreProperties>
</file>