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CE2C-FBAB-4E0A-8FEF-2398895BF48C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8F47-1614-429B-B401-032D25278B0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770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CE2C-FBAB-4E0A-8FEF-2398895BF48C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8F47-1614-429B-B401-032D25278B0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56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CE2C-FBAB-4E0A-8FEF-2398895BF48C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8F47-1614-429B-B401-032D25278B0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067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נושאי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450848" y="97192"/>
            <a:ext cx="10241355" cy="36004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he-IL" dirty="0" smtClean="0"/>
              <a:t>נושאי השיעור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88640"/>
            <a:ext cx="100211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44" y="495306"/>
            <a:ext cx="10311112" cy="95238"/>
          </a:xfrm>
          <a:prstGeom prst="rect">
            <a:avLst/>
          </a:prstGeom>
        </p:spPr>
      </p:pic>
      <p:sp>
        <p:nvSpPr>
          <p:cNvPr id="12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719403" y="709068"/>
            <a:ext cx="10982040" cy="4569371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accent6">
                  <a:lumMod val="75000"/>
                </a:schemeClr>
              </a:buClr>
              <a:buSzPct val="110000"/>
              <a:buFont typeface="Century Gothic" pitchFamily="34" charset="0"/>
              <a:buChar char="◄"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 smtClean="0"/>
              <a:t>נושא אחד</a:t>
            </a:r>
          </a:p>
        </p:txBody>
      </p:sp>
    </p:spTree>
    <p:extLst>
      <p:ext uri="{BB962C8B-B14F-4D97-AF65-F5344CB8AC3E}">
        <p14:creationId xmlns:p14="http://schemas.microsoft.com/office/powerpoint/2010/main" val="211966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CE2C-FBAB-4E0A-8FEF-2398895BF48C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8F47-1614-429B-B401-032D25278B0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648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CE2C-FBAB-4E0A-8FEF-2398895BF48C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8F47-1614-429B-B401-032D25278B0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95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CE2C-FBAB-4E0A-8FEF-2398895BF48C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8F47-1614-429B-B401-032D25278B0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212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CE2C-FBAB-4E0A-8FEF-2398895BF48C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8F47-1614-429B-B401-032D25278B0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316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CE2C-FBAB-4E0A-8FEF-2398895BF48C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8F47-1614-429B-B401-032D25278B0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81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CE2C-FBAB-4E0A-8FEF-2398895BF48C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8F47-1614-429B-B401-032D25278B0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078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CE2C-FBAB-4E0A-8FEF-2398895BF48C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8F47-1614-429B-B401-032D25278B0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786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CE2C-FBAB-4E0A-8FEF-2398895BF48C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8F47-1614-429B-B401-032D25278B0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288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5CE2C-FBAB-4E0A-8FEF-2398895BF48C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8F47-1614-429B-B401-032D25278B0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593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mp4"/><Relationship Id="rId7" Type="http://schemas.openxmlformats.org/officeDocument/2006/relationships/image" Target="../media/image15.png"/><Relationship Id="rId2" Type="http://schemas.openxmlformats.org/officeDocument/2006/relationships/tags" Target="../tags/tag1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795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גרף מטען-זמן עבור זרם קבוע</a:t>
            </a:r>
            <a:endParaRPr lang="he-I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65027" y="684964"/>
            <a:ext cx="9132827" cy="5882233"/>
          </a:xfrm>
        </p:spPr>
        <p:txBody>
          <a:bodyPr>
            <a:norm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3200" b="1" dirty="0">
                <a:solidFill>
                  <a:schemeClr val="tx2"/>
                </a:solidFill>
              </a:rPr>
              <a:t>השיפוע של גרף מטען כתלות בזמן מייצג את </a:t>
            </a:r>
            <a:r>
              <a:rPr lang="he-IL" sz="3200" b="1" dirty="0" smtClean="0">
                <a:solidFill>
                  <a:schemeClr val="tx2"/>
                </a:solidFill>
              </a:rPr>
              <a:t>הזרם</a:t>
            </a:r>
            <a:r>
              <a:rPr lang="he-IL" sz="3200" b="1" dirty="0">
                <a:solidFill>
                  <a:schemeClr val="tx2"/>
                </a:solidFill>
              </a:rPr>
              <a:t>: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9" name="קבוצה 13"/>
          <p:cNvGrpSpPr/>
          <p:nvPr/>
        </p:nvGrpSpPr>
        <p:grpSpPr>
          <a:xfrm>
            <a:off x="1665027" y="1447368"/>
            <a:ext cx="6821748" cy="4639533"/>
            <a:chOff x="2582863" y="1128713"/>
            <a:chExt cx="4379912" cy="3394075"/>
          </a:xfrm>
        </p:grpSpPr>
        <p:sp>
          <p:nvSpPr>
            <p:cNvPr id="4" name="Line 29"/>
            <p:cNvSpPr>
              <a:spLocks noChangeShapeType="1"/>
            </p:cNvSpPr>
            <p:nvPr/>
          </p:nvSpPr>
          <p:spPr bwMode="auto">
            <a:xfrm flipV="1">
              <a:off x="3440113" y="1858963"/>
              <a:ext cx="2447925" cy="223202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" name="Line 27"/>
            <p:cNvSpPr>
              <a:spLocks noChangeShapeType="1"/>
            </p:cNvSpPr>
            <p:nvPr/>
          </p:nvSpPr>
          <p:spPr bwMode="auto">
            <a:xfrm flipV="1">
              <a:off x="3440113" y="1209675"/>
              <a:ext cx="0" cy="331311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" name="Line 28"/>
            <p:cNvSpPr>
              <a:spLocks noChangeShapeType="1"/>
            </p:cNvSpPr>
            <p:nvPr/>
          </p:nvSpPr>
          <p:spPr bwMode="auto">
            <a:xfrm>
              <a:off x="2935288" y="4090988"/>
              <a:ext cx="3744912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2582863" y="1128713"/>
              <a:ext cx="11509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q(c)</a:t>
              </a:r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6154738" y="4110038"/>
              <a:ext cx="8080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t(sec)</a:t>
              </a:r>
            </a:p>
          </p:txBody>
        </p:sp>
        <p:sp>
          <p:nvSpPr>
            <p:cNvPr id="16" name="Text Box 45"/>
            <p:cNvSpPr txBox="1">
              <a:spLocks noChangeArrowheads="1"/>
            </p:cNvSpPr>
            <p:nvPr/>
          </p:nvSpPr>
          <p:spPr bwMode="auto">
            <a:xfrm>
              <a:off x="4670425" y="2886075"/>
              <a:ext cx="6492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lang="el-G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46"/>
            <p:cNvSpPr txBox="1">
              <a:spLocks noChangeArrowheads="1"/>
            </p:cNvSpPr>
            <p:nvPr/>
          </p:nvSpPr>
          <p:spPr bwMode="auto">
            <a:xfrm>
              <a:off x="4251325" y="3365500"/>
              <a:ext cx="6492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l-G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22"/>
            <p:cNvCxnSpPr/>
            <p:nvPr/>
          </p:nvCxnSpPr>
          <p:spPr bwMode="auto">
            <a:xfrm rot="16200000" flipH="1">
              <a:off x="4621213" y="3052763"/>
              <a:ext cx="6604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22"/>
            <p:cNvCxnSpPr/>
            <p:nvPr/>
          </p:nvCxnSpPr>
          <p:spPr bwMode="auto">
            <a:xfrm>
              <a:off x="4238625" y="3362325"/>
              <a:ext cx="750888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79874" name="Object 2"/>
          <p:cNvGraphicFramePr>
            <a:graphicFrameLocks noGrp="1" noChangeAspect="1"/>
          </p:cNvGraphicFramePr>
          <p:nvPr/>
        </p:nvGraphicFramePr>
        <p:xfrm>
          <a:off x="7254875" y="2543175"/>
          <a:ext cx="1155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משוואה" r:id="rId3" imgW="736600" imgH="609600" progId="Equation.3">
                  <p:embed/>
                </p:oleObj>
              </mc:Choice>
              <mc:Fallback>
                <p:oleObj name="משוואה" r:id="rId3" imgW="736600" imgH="609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75" y="2543175"/>
                        <a:ext cx="1155700" cy="952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9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תרגיל 1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63552" y="709067"/>
            <a:ext cx="8236530" cy="57584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e-IL" sz="2000" dirty="0" smtClean="0"/>
              <a:t>לפניכם גרף המתאר את עוצמת הזרם החשמלי כפונקציה של הזמן. </a:t>
            </a:r>
          </a:p>
          <a:p>
            <a:pPr>
              <a:buNone/>
            </a:pPr>
            <a:r>
              <a:rPr lang="he-IL" sz="2000" dirty="0" smtClean="0"/>
              <a:t>השטח התחום בין עקומת</a:t>
            </a:r>
            <a:r>
              <a:rPr lang="en-US" sz="2000" dirty="0" smtClean="0"/>
              <a:t> </a:t>
            </a:r>
            <a:r>
              <a:rPr lang="he-IL" sz="2000" dirty="0" smtClean="0"/>
              <a:t>עצמת הזרם -זמן לבין ציר הזמן מרגע </a:t>
            </a:r>
            <a:r>
              <a:rPr lang="en-US" sz="2000" dirty="0" smtClean="0"/>
              <a:t>t=4s</a:t>
            </a:r>
            <a:r>
              <a:rPr lang="he-IL" sz="2000" dirty="0" smtClean="0"/>
              <a:t> עד רגע </a:t>
            </a:r>
            <a:r>
              <a:rPr lang="en-US" sz="2000" dirty="0" smtClean="0"/>
              <a:t>t=10s</a:t>
            </a:r>
            <a:r>
              <a:rPr lang="he-IL" sz="2000" dirty="0" smtClean="0"/>
              <a:t> שווה ל-</a:t>
            </a:r>
            <a:r>
              <a:rPr lang="en-US" sz="2000" dirty="0" smtClean="0"/>
              <a:t> .60C </a:t>
            </a:r>
            <a:r>
              <a:rPr lang="he-IL" sz="2000" dirty="0" smtClean="0"/>
              <a:t> </a:t>
            </a:r>
          </a:p>
          <a:p>
            <a:pPr>
              <a:buNone/>
            </a:pPr>
            <a:endParaRPr lang="he-IL" sz="2000" dirty="0" smtClean="0"/>
          </a:p>
          <a:p>
            <a:pPr>
              <a:buNone/>
            </a:pPr>
            <a:endParaRPr lang="he-IL" sz="2000" dirty="0" smtClean="0"/>
          </a:p>
          <a:p>
            <a:pPr>
              <a:buNone/>
            </a:pPr>
            <a:endParaRPr lang="he-IL" sz="2000" dirty="0" smtClean="0"/>
          </a:p>
          <a:p>
            <a:pPr>
              <a:buNone/>
            </a:pPr>
            <a:endParaRPr lang="he-IL" sz="2000" dirty="0" smtClean="0"/>
          </a:p>
          <a:p>
            <a:pPr>
              <a:buNone/>
            </a:pPr>
            <a:endParaRPr lang="he-IL" sz="2000" dirty="0" smtClean="0"/>
          </a:p>
          <a:p>
            <a:pPr>
              <a:lnSpc>
                <a:spcPct val="150000"/>
              </a:lnSpc>
              <a:buNone/>
            </a:pPr>
            <a:r>
              <a:rPr lang="he-IL" sz="2000" dirty="0" smtClean="0"/>
              <a:t>א. חשבו את עצמת הזרם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e-IL" sz="20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he-IL" sz="2000" dirty="0" smtClean="0"/>
              <a:t>ב. חשבו את כמות המטען שעברה במוליך בפרק הזמן שבין שתי שניות ל-12 שניות.</a:t>
            </a:r>
          </a:p>
          <a:p>
            <a:pPr>
              <a:lnSpc>
                <a:spcPct val="150000"/>
              </a:lnSpc>
              <a:buNone/>
            </a:pPr>
            <a:r>
              <a:rPr lang="he-IL" sz="2000" dirty="0" smtClean="0"/>
              <a:t>ג. שרטטו גרף המתאר את כמות המטען שעברה במוליך כתלות בזמן מרגע </a:t>
            </a:r>
            <a:r>
              <a:rPr lang="en-US" sz="2000" dirty="0" smtClean="0"/>
              <a:t>t=0</a:t>
            </a:r>
            <a:r>
              <a:rPr lang="he-IL" sz="2000" dirty="0" smtClean="0"/>
              <a:t> ועד לרגע </a:t>
            </a:r>
            <a:r>
              <a:rPr lang="en-US" sz="2000" dirty="0" smtClean="0"/>
              <a:t>t=12s</a:t>
            </a:r>
            <a:r>
              <a:rPr lang="he-IL" sz="2000" dirty="0" smtClean="0"/>
              <a:t> .</a:t>
            </a:r>
          </a:p>
          <a:p>
            <a:pPr>
              <a:buNone/>
            </a:pPr>
            <a:endParaRPr lang="he-IL" sz="2000" dirty="0" smtClean="0"/>
          </a:p>
          <a:p>
            <a:pPr>
              <a:buNone/>
            </a:pPr>
            <a:endParaRPr lang="he-IL" sz="2000" dirty="0" smtClean="0"/>
          </a:p>
          <a:p>
            <a:pPr>
              <a:buNone/>
            </a:pPr>
            <a:endParaRPr lang="he-IL" sz="2000" dirty="0" smtClean="0"/>
          </a:p>
          <a:p>
            <a:pPr>
              <a:buNone/>
            </a:pPr>
            <a:endParaRPr lang="he-IL" sz="2000" dirty="0" smtClean="0"/>
          </a:p>
          <a:p>
            <a:pPr>
              <a:buNone/>
            </a:pPr>
            <a:endParaRPr lang="he-IL" sz="2000" dirty="0" smtClean="0"/>
          </a:p>
          <a:p>
            <a:pPr>
              <a:buNone/>
            </a:pPr>
            <a:endParaRPr lang="he-IL" sz="2000" dirty="0" smtClean="0"/>
          </a:p>
          <a:p>
            <a:pPr>
              <a:buNone/>
            </a:pPr>
            <a:endParaRPr lang="he-IL" sz="2000" dirty="0" smtClean="0"/>
          </a:p>
          <a:p>
            <a:pPr>
              <a:buNone/>
            </a:pPr>
            <a:endParaRPr lang="he-IL" sz="2000" dirty="0" smtClean="0"/>
          </a:p>
          <a:p>
            <a:pPr>
              <a:buNone/>
            </a:pPr>
            <a:endParaRPr lang="he-IL" sz="2000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4475926" y="1640341"/>
            <a:ext cx="3201287" cy="2039428"/>
            <a:chOff x="2951925" y="1640341"/>
            <a:chExt cx="3201287" cy="2039428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2951925" y="1640341"/>
              <a:ext cx="3201287" cy="2039428"/>
              <a:chOff x="2374" y="3920"/>
              <a:chExt cx="3679" cy="2062"/>
            </a:xfrm>
          </p:grpSpPr>
          <p:sp>
            <p:nvSpPr>
              <p:cNvPr id="5" name="Rectangle 38" descr="אלכסון רחב כלפי מעלה"/>
              <p:cNvSpPr>
                <a:spLocks noChangeArrowheads="1"/>
              </p:cNvSpPr>
              <p:nvPr/>
            </p:nvSpPr>
            <p:spPr bwMode="auto">
              <a:xfrm>
                <a:off x="3420" y="4640"/>
                <a:ext cx="1226" cy="832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" name="Line 36"/>
              <p:cNvSpPr>
                <a:spLocks noChangeShapeType="1"/>
              </p:cNvSpPr>
              <p:nvPr/>
            </p:nvSpPr>
            <p:spPr bwMode="auto">
              <a:xfrm>
                <a:off x="2878" y="4294"/>
                <a:ext cx="2" cy="1466"/>
              </a:xfrm>
              <a:prstGeom prst="line">
                <a:avLst/>
              </a:prstGeom>
              <a:noFill/>
              <a:ln w="19050">
                <a:solidFill>
                  <a:srgbClr val="006699"/>
                </a:solidFill>
                <a:round/>
                <a:headEnd type="stealth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" name="Line 35"/>
              <p:cNvSpPr>
                <a:spLocks noChangeShapeType="1"/>
              </p:cNvSpPr>
              <p:nvPr/>
            </p:nvSpPr>
            <p:spPr bwMode="auto">
              <a:xfrm flipV="1">
                <a:off x="2725" y="5477"/>
                <a:ext cx="2838" cy="11"/>
              </a:xfrm>
              <a:prstGeom prst="line">
                <a:avLst/>
              </a:prstGeom>
              <a:noFill/>
              <a:ln w="19050">
                <a:solidFill>
                  <a:srgbClr val="006699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Text Box 34"/>
              <p:cNvSpPr txBox="1">
                <a:spLocks noChangeArrowheads="1"/>
              </p:cNvSpPr>
              <p:nvPr/>
            </p:nvSpPr>
            <p:spPr bwMode="auto">
              <a:xfrm>
                <a:off x="5294" y="5419"/>
                <a:ext cx="75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66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t(s)</a:t>
                </a:r>
                <a:endParaRPr lang="he-IL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Line 33"/>
              <p:cNvSpPr>
                <a:spLocks noChangeShapeType="1"/>
              </p:cNvSpPr>
              <p:nvPr/>
            </p:nvSpPr>
            <p:spPr bwMode="auto">
              <a:xfrm flipV="1">
                <a:off x="2871" y="4623"/>
                <a:ext cx="2506" cy="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1" name="Text Box 32"/>
              <p:cNvSpPr txBox="1">
                <a:spLocks noChangeArrowheads="1"/>
              </p:cNvSpPr>
              <p:nvPr/>
            </p:nvSpPr>
            <p:spPr bwMode="auto">
              <a:xfrm>
                <a:off x="2374" y="3920"/>
                <a:ext cx="1216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6699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he-IL" sz="1600" dirty="0">
                    <a:solidFill>
                      <a:srgbClr val="0066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dirty="0">
                    <a:solidFill>
                      <a:srgbClr val="006699"/>
                    </a:solidFill>
                    <a:latin typeface="Times New Roman" pitchFamily="18" charset="0"/>
                    <a:cs typeface="Times New Roman" pitchFamily="18" charset="0"/>
                  </a:rPr>
                  <a:t>(A)</a:t>
                </a:r>
                <a:endParaRPr lang="he-IL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31"/>
              <p:cNvSpPr txBox="1">
                <a:spLocks noChangeArrowheads="1"/>
              </p:cNvSpPr>
              <p:nvPr/>
            </p:nvSpPr>
            <p:spPr bwMode="auto">
              <a:xfrm>
                <a:off x="3012" y="5497"/>
                <a:ext cx="720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chemeClr val="tx2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4</a:t>
                </a:r>
                <a:endParaRPr lang="he-IL" sz="1600" dirty="0">
                  <a:solidFill>
                    <a:schemeClr val="tx2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4640559" y="3190552"/>
              <a:ext cx="645816" cy="479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2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10</a:t>
              </a:r>
              <a:endParaRPr lang="he-IL" sz="16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3028125" y="2164215"/>
              <a:ext cx="429450" cy="534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he-IL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2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פתרון תרגיל </a:t>
            </a:r>
            <a:r>
              <a:rPr lang="he-IL" dirty="0"/>
              <a:t>1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63552" y="709068"/>
            <a:ext cx="8236530" cy="586318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א.</a:t>
            </a:r>
            <a:r>
              <a:rPr lang="he-IL" dirty="0"/>
              <a:t> השטח התחום בין עקומת</a:t>
            </a:r>
            <a:r>
              <a:rPr lang="en-US" dirty="0"/>
              <a:t> </a:t>
            </a:r>
            <a:r>
              <a:rPr lang="he-IL" dirty="0"/>
              <a:t>עצמת הזרם -זמן לבין ציר </a:t>
            </a:r>
            <a:r>
              <a:rPr lang="he-IL" dirty="0" smtClean="0"/>
              <a:t>הזמן</a:t>
            </a:r>
            <a:r>
              <a:rPr lang="en-US" dirty="0" smtClean="0"/>
              <a:t>  </a:t>
            </a:r>
            <a:r>
              <a:rPr lang="he-IL" dirty="0" smtClean="0"/>
              <a:t>שווה </a:t>
            </a:r>
            <a:r>
              <a:rPr lang="he-IL" dirty="0"/>
              <a:t>כמות המטען שעברה </a:t>
            </a:r>
            <a:r>
              <a:rPr lang="he-IL" dirty="0" smtClean="0"/>
              <a:t>במוליך.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he-IL" dirty="0" smtClean="0"/>
              <a:t>ב.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e-IL" dirty="0" smtClean="0"/>
              <a:t>ג. </a:t>
            </a:r>
            <a:endParaRPr lang="he-IL" dirty="0"/>
          </a:p>
        </p:txBody>
      </p:sp>
      <p:graphicFrame>
        <p:nvGraphicFramePr>
          <p:cNvPr id="5" name="אובייקט 4"/>
          <p:cNvGraphicFramePr>
            <a:graphicFrameLocks noGrp="1" noChangeAspect="1"/>
          </p:cNvGraphicFramePr>
          <p:nvPr>
            <p:extLst/>
          </p:nvPr>
        </p:nvGraphicFramePr>
        <p:xfrm>
          <a:off x="2557464" y="1319213"/>
          <a:ext cx="19526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משוואה" r:id="rId3" imgW="1257120" imgH="406080" progId="Equation.3">
                  <p:embed/>
                </p:oleObj>
              </mc:Choice>
              <mc:Fallback>
                <p:oleObj name="משוואה" r:id="rId3" imgW="1257120" imgH="4060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4" y="1319213"/>
                        <a:ext cx="1952625" cy="628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Grp="1" noChangeAspect="1"/>
          </p:cNvGraphicFramePr>
          <p:nvPr>
            <p:extLst/>
          </p:nvPr>
        </p:nvGraphicFramePr>
        <p:xfrm>
          <a:off x="2703514" y="2662239"/>
          <a:ext cx="175418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משוואה" r:id="rId5" imgW="1130040" imgH="431640" progId="Equation.3">
                  <p:embed/>
                </p:oleObj>
              </mc:Choice>
              <mc:Fallback>
                <p:oleObj name="משוואה" r:id="rId5" imgW="113004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4" y="2662239"/>
                        <a:ext cx="1754187" cy="6683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קבוצה 21"/>
          <p:cNvGrpSpPr/>
          <p:nvPr/>
        </p:nvGrpSpPr>
        <p:grpSpPr>
          <a:xfrm>
            <a:off x="2606028" y="3610784"/>
            <a:ext cx="3299473" cy="2767181"/>
            <a:chOff x="3996677" y="3568085"/>
            <a:chExt cx="3299473" cy="2767181"/>
          </a:xfrm>
        </p:grpSpPr>
        <p:grpSp>
          <p:nvGrpSpPr>
            <p:cNvPr id="19" name="קבוצה 18"/>
            <p:cNvGrpSpPr/>
            <p:nvPr/>
          </p:nvGrpSpPr>
          <p:grpSpPr>
            <a:xfrm>
              <a:off x="4123076" y="3568085"/>
              <a:ext cx="3173074" cy="2640939"/>
              <a:chOff x="3599201" y="2510166"/>
              <a:chExt cx="3173074" cy="2640939"/>
            </a:xfrm>
          </p:grpSpPr>
          <p:grpSp>
            <p:nvGrpSpPr>
              <p:cNvPr id="7" name="קבוצה 13"/>
              <p:cNvGrpSpPr/>
              <p:nvPr/>
            </p:nvGrpSpPr>
            <p:grpSpPr>
              <a:xfrm>
                <a:off x="3599201" y="2510166"/>
                <a:ext cx="3173074" cy="2640939"/>
                <a:chOff x="2813027" y="841309"/>
                <a:chExt cx="4590725" cy="3749378"/>
              </a:xfrm>
            </p:grpSpPr>
            <p:sp>
              <p:nvSpPr>
                <p:cNvPr id="8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440113" y="1858963"/>
                  <a:ext cx="2447925" cy="2232025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9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3440113" y="1209675"/>
                  <a:ext cx="0" cy="3313113"/>
                </a:xfrm>
                <a:prstGeom prst="line">
                  <a:avLst/>
                </a:prstGeom>
                <a:noFill/>
                <a:ln w="57150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" name="Line 28"/>
                <p:cNvSpPr>
                  <a:spLocks noChangeShapeType="1"/>
                </p:cNvSpPr>
                <p:nvPr/>
              </p:nvSpPr>
              <p:spPr bwMode="auto">
                <a:xfrm>
                  <a:off x="2935288" y="4090988"/>
                  <a:ext cx="3744912" cy="0"/>
                </a:xfrm>
                <a:prstGeom prst="line">
                  <a:avLst/>
                </a:prstGeom>
                <a:noFill/>
                <a:ln w="57150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813027" y="841309"/>
                  <a:ext cx="1150937" cy="480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Q(C)</a:t>
                  </a:r>
                </a:p>
              </p:txBody>
            </p:sp>
            <p:sp>
              <p:nvSpPr>
                <p:cNvPr id="1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6154738" y="4110037"/>
                  <a:ext cx="1249014" cy="480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t(sec)</a:t>
                  </a:r>
                </a:p>
              </p:txBody>
            </p:sp>
          </p:grp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 flipH="1">
                <a:off x="4032637" y="3202330"/>
                <a:ext cx="1611884" cy="558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8" name="Line 8"/>
              <p:cNvSpPr>
                <a:spLocks noChangeShapeType="1"/>
              </p:cNvSpPr>
              <p:nvPr/>
            </p:nvSpPr>
            <p:spPr bwMode="auto">
              <a:xfrm flipH="1">
                <a:off x="5734129" y="3210851"/>
                <a:ext cx="0" cy="160439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5944749" y="5855575"/>
              <a:ext cx="626509" cy="479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2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12</a:t>
              </a:r>
              <a:endParaRPr lang="he-IL" sz="16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3996677" y="4149816"/>
              <a:ext cx="626509" cy="479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2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72</a:t>
              </a:r>
              <a:endParaRPr lang="he-IL" sz="16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31" name="קבוצה 30"/>
          <p:cNvGrpSpPr/>
          <p:nvPr/>
        </p:nvGrpSpPr>
        <p:grpSpPr>
          <a:xfrm>
            <a:off x="6086679" y="1137901"/>
            <a:ext cx="3201287" cy="2039428"/>
            <a:chOff x="2951925" y="1640341"/>
            <a:chExt cx="3201287" cy="2039428"/>
          </a:xfrm>
        </p:grpSpPr>
        <p:grpSp>
          <p:nvGrpSpPr>
            <p:cNvPr id="32" name="Group 27"/>
            <p:cNvGrpSpPr>
              <a:grpSpLocks/>
            </p:cNvGrpSpPr>
            <p:nvPr/>
          </p:nvGrpSpPr>
          <p:grpSpPr bwMode="auto">
            <a:xfrm>
              <a:off x="2951925" y="1640341"/>
              <a:ext cx="3201287" cy="2039428"/>
              <a:chOff x="2374" y="3920"/>
              <a:chExt cx="3679" cy="2062"/>
            </a:xfrm>
          </p:grpSpPr>
          <p:sp>
            <p:nvSpPr>
              <p:cNvPr id="35" name="Rectangle 38" descr="אלכסון רחב כלפי מעלה"/>
              <p:cNvSpPr>
                <a:spLocks noChangeArrowheads="1"/>
              </p:cNvSpPr>
              <p:nvPr/>
            </p:nvSpPr>
            <p:spPr bwMode="auto">
              <a:xfrm>
                <a:off x="3420" y="4640"/>
                <a:ext cx="1226" cy="832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>
                <a:off x="2878" y="4294"/>
                <a:ext cx="2" cy="1466"/>
              </a:xfrm>
              <a:prstGeom prst="line">
                <a:avLst/>
              </a:prstGeom>
              <a:noFill/>
              <a:ln w="19050">
                <a:solidFill>
                  <a:srgbClr val="006699"/>
                </a:solidFill>
                <a:round/>
                <a:headEnd type="stealth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 flipV="1">
                <a:off x="2725" y="5477"/>
                <a:ext cx="2838" cy="11"/>
              </a:xfrm>
              <a:prstGeom prst="line">
                <a:avLst/>
              </a:prstGeom>
              <a:noFill/>
              <a:ln w="19050">
                <a:solidFill>
                  <a:srgbClr val="006699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5294" y="5419"/>
                <a:ext cx="75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66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t(s)</a:t>
                </a:r>
                <a:endParaRPr lang="he-IL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Line 33"/>
              <p:cNvSpPr>
                <a:spLocks noChangeShapeType="1"/>
              </p:cNvSpPr>
              <p:nvPr/>
            </p:nvSpPr>
            <p:spPr bwMode="auto">
              <a:xfrm flipV="1">
                <a:off x="2871" y="4623"/>
                <a:ext cx="2506" cy="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0" name="Text Box 32"/>
              <p:cNvSpPr txBox="1">
                <a:spLocks noChangeArrowheads="1"/>
              </p:cNvSpPr>
              <p:nvPr/>
            </p:nvSpPr>
            <p:spPr bwMode="auto">
              <a:xfrm>
                <a:off x="2374" y="3920"/>
                <a:ext cx="1216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6699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he-IL" sz="1600" dirty="0">
                    <a:solidFill>
                      <a:srgbClr val="0066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dirty="0">
                    <a:solidFill>
                      <a:srgbClr val="006699"/>
                    </a:solidFill>
                    <a:latin typeface="Times New Roman" pitchFamily="18" charset="0"/>
                    <a:cs typeface="Times New Roman" pitchFamily="18" charset="0"/>
                  </a:rPr>
                  <a:t>(A)</a:t>
                </a:r>
                <a:endParaRPr lang="he-IL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 Box 31"/>
              <p:cNvSpPr txBox="1">
                <a:spLocks noChangeArrowheads="1"/>
              </p:cNvSpPr>
              <p:nvPr/>
            </p:nvSpPr>
            <p:spPr bwMode="auto">
              <a:xfrm>
                <a:off x="3012" y="5497"/>
                <a:ext cx="720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chemeClr val="tx2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4</a:t>
                </a:r>
                <a:endParaRPr lang="he-IL" sz="1600" dirty="0">
                  <a:solidFill>
                    <a:schemeClr val="tx2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4640559" y="3190552"/>
              <a:ext cx="645816" cy="479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2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10</a:t>
              </a:r>
              <a:endParaRPr lang="he-IL" sz="16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3028125" y="2164215"/>
              <a:ext cx="429450" cy="534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he-IL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1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0415" y="2413135"/>
            <a:ext cx="9296136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8800" dirty="0" smtClean="0"/>
              <a:t>קשר בין זרם, מטען וזמן</a:t>
            </a:r>
            <a:endParaRPr lang="he-IL" sz="8800" dirty="0"/>
          </a:p>
        </p:txBody>
      </p:sp>
    </p:spTree>
    <p:extLst>
      <p:ext uri="{BB962C8B-B14F-4D97-AF65-F5344CB8AC3E}">
        <p14:creationId xmlns:p14="http://schemas.microsoft.com/office/powerpoint/2010/main" val="8928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6578" y="797998"/>
            <a:ext cx="9967793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/>
              <a:t>עוצמת זרם חשמלי  (</a:t>
            </a:r>
            <a:r>
              <a:rPr lang="en-US" sz="3200" dirty="0" smtClean="0"/>
              <a:t>I</a:t>
            </a:r>
            <a:r>
              <a:rPr lang="he-IL" sz="3200" dirty="0" smtClean="0"/>
              <a:t>) שווה לכמות המטען החשמלי (</a:t>
            </a:r>
            <a:r>
              <a:rPr lang="en-US" sz="3200" dirty="0" smtClean="0"/>
              <a:t>q</a:t>
            </a:r>
            <a:r>
              <a:rPr lang="he-IL" sz="3200" dirty="0" smtClean="0"/>
              <a:t>) שעובר דרך </a:t>
            </a:r>
          </a:p>
          <a:p>
            <a:r>
              <a:rPr lang="he-IL" sz="3200" dirty="0" smtClean="0"/>
              <a:t>שטח חתך ביחידת זמן (</a:t>
            </a:r>
            <a:r>
              <a:rPr lang="en-US" sz="3200" dirty="0" smtClean="0"/>
              <a:t>(t</a:t>
            </a:r>
            <a:r>
              <a:rPr lang="he-IL" sz="3200" dirty="0" smtClean="0"/>
              <a:t>. עוצמת הזרם היא אמפר אחד, אם עובר מטען </a:t>
            </a:r>
          </a:p>
          <a:p>
            <a:r>
              <a:rPr lang="he-IL" sz="3200" dirty="0" smtClean="0"/>
              <a:t>של קולון אחד בשנייה אחת דרך שטח חתך של התיל.</a:t>
            </a:r>
            <a:endParaRPr lang="he-IL" sz="32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28" y="873505"/>
            <a:ext cx="1847850" cy="3000375"/>
          </a:xfrm>
          <a:prstGeom prst="rect">
            <a:avLst/>
          </a:prstGeom>
        </p:spPr>
      </p:pic>
      <p:pic>
        <p:nvPicPr>
          <p:cNvPr id="5" name="tmpC6BC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st="326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8728" y="4138627"/>
            <a:ext cx="7067550" cy="2647950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4205657" y="141114"/>
            <a:ext cx="4256294" cy="798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he-IL" sz="5400" spc="-12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עוצמת זרם חשמלי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73412" y="2574540"/>
                <a:ext cx="2193724" cy="93596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412" y="2574540"/>
                <a:ext cx="2193724" cy="9359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73612" y="2466576"/>
                <a:ext cx="2193724" cy="10177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=[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612" y="2466576"/>
                <a:ext cx="2193724" cy="10177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7505306" y="3484291"/>
            <a:ext cx="44985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e-IL" sz="32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עוצמת הזרם בתיל היא </a:t>
            </a:r>
            <a:r>
              <a:rPr lang="en-US" sz="32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he-IL" sz="32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אמפר אם בכל שנייה עובר דרך חתך הרוחב של התיל </a:t>
            </a:r>
            <a:r>
              <a:rPr lang="he-IL" sz="32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e-IL" sz="32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מטען של 1 קולון. </a:t>
            </a:r>
            <a:endParaRPr lang="en-US" sz="3200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29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7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תרגיל 1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cs"/>
              <a:buAutoNum type="hebrew2Minus"/>
            </a:pPr>
            <a:r>
              <a:rPr lang="he-IL" sz="3200" dirty="0"/>
              <a:t>זרם של 7.5 אמפר זורם בתיל במשך 45 שניות. כמה מטען עבר בתיל בפרק זמן זה</a:t>
            </a:r>
            <a:r>
              <a:rPr lang="he-IL" sz="3200" dirty="0" smtClean="0"/>
              <a:t>?</a:t>
            </a:r>
          </a:p>
          <a:p>
            <a:pPr marL="342900" indent="-342900">
              <a:buFont typeface="+mj-cs"/>
              <a:buAutoNum type="hebrew2Minus"/>
            </a:pPr>
            <a:endParaRPr lang="he-IL" sz="3200" dirty="0"/>
          </a:p>
          <a:p>
            <a:pPr marL="342900" indent="-342900">
              <a:buFont typeface="+mj-cs"/>
              <a:buAutoNum type="hebrew2Minus"/>
            </a:pPr>
            <a:r>
              <a:rPr lang="he-IL" sz="3200" dirty="0" smtClean="0"/>
              <a:t>כמה אלקטרונים לשנייה עוברים דרך חתך של מוליך הנושא זרם של 0.7 אמפר?</a:t>
            </a:r>
          </a:p>
          <a:p>
            <a:pPr marL="342900" indent="-342900">
              <a:buFont typeface="+mj-cs"/>
              <a:buAutoNum type="hebrew2Minus"/>
            </a:pPr>
            <a:endParaRPr lang="he-IL" sz="3200" dirty="0" smtClean="0"/>
          </a:p>
          <a:p>
            <a:pPr marL="342900" indent="-342900">
              <a:buFont typeface="+mj-cs"/>
              <a:buAutoNum type="hebrew2Minus"/>
            </a:pPr>
            <a:r>
              <a:rPr lang="he-IL" sz="3200" dirty="0" smtClean="0"/>
              <a:t>כמה אלקטרונים עברו בתיל על פי נתוני סעיף א'?</a:t>
            </a:r>
          </a:p>
          <a:p>
            <a:pPr marL="342900" indent="-342900">
              <a:buFont typeface="+mj-cs"/>
              <a:buAutoNum type="hebrew2Minus"/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6405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פתרון 1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cs"/>
              <a:buAutoNum type="hebrew2Minus"/>
            </a:pPr>
            <a:r>
              <a:rPr lang="he-IL" sz="3200" dirty="0"/>
              <a:t>זרם של 7.5 אמפר זורם בתיל במשך 45 שניות. כמה מטען עבר בתיל בפרק זמן זה</a:t>
            </a:r>
            <a:r>
              <a:rPr lang="he-IL" sz="3200" dirty="0" smtClean="0"/>
              <a:t>?</a:t>
            </a:r>
          </a:p>
          <a:p>
            <a:endParaRPr lang="he-IL" sz="3200" dirty="0" smtClean="0"/>
          </a:p>
          <a:p>
            <a:r>
              <a:rPr lang="he-IL" sz="3200" dirty="0" smtClean="0"/>
              <a:t>על </a:t>
            </a:r>
            <a:r>
              <a:rPr lang="he-IL" sz="3200" dirty="0"/>
              <a:t>פי הגדרת הזרם</a:t>
            </a:r>
            <a:r>
              <a:rPr lang="he-IL" sz="3200" dirty="0" smtClean="0"/>
              <a:t>:</a:t>
            </a:r>
          </a:p>
          <a:p>
            <a:pPr marL="0" indent="0">
              <a:buNone/>
            </a:pPr>
            <a:endParaRPr lang="he-IL" sz="3200" dirty="0"/>
          </a:p>
          <a:p>
            <a:pPr marL="0" indent="0">
              <a:buNone/>
            </a:pPr>
            <a:endParaRPr lang="he-IL" sz="3200" dirty="0" smtClean="0"/>
          </a:p>
          <a:p>
            <a:r>
              <a:rPr lang="he-IL" sz="3200" dirty="0" smtClean="0"/>
              <a:t>לכן</a:t>
            </a:r>
            <a:r>
              <a:rPr lang="he-IL" sz="3200" dirty="0"/>
              <a:t>, כמות המטען הכולל העוברת בתיל במשך </a:t>
            </a:r>
            <a:r>
              <a:rPr lang="he-IL" sz="3200" dirty="0" smtClean="0"/>
              <a:t>45 שניות היא</a:t>
            </a:r>
            <a:r>
              <a:rPr lang="he-IL" sz="3200" dirty="0"/>
              <a:t>:</a:t>
            </a:r>
          </a:p>
          <a:p>
            <a:pPr marL="0" indent="0">
              <a:buNone/>
            </a:pPr>
            <a:endParaRPr lang="he-IL" sz="3200" dirty="0" smtClean="0"/>
          </a:p>
        </p:txBody>
      </p:sp>
      <p:sp>
        <p:nvSpPr>
          <p:cNvPr id="4" name="מלבן 3"/>
          <p:cNvSpPr/>
          <p:nvPr/>
        </p:nvSpPr>
        <p:spPr>
          <a:xfrm>
            <a:off x="3810000" y="26903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e-IL" dirty="0"/>
          </a:p>
          <a:p>
            <a:endParaRPr lang="he-IL" dirty="0"/>
          </a:p>
        </p:txBody>
      </p:sp>
      <p:graphicFrame>
        <p:nvGraphicFramePr>
          <p:cNvPr id="5" name="אובייקט 4"/>
          <p:cNvGraphicFramePr>
            <a:graphicFrameLocks noGrp="1" noChangeAspect="1"/>
          </p:cNvGraphicFramePr>
          <p:nvPr>
            <p:extLst/>
          </p:nvPr>
        </p:nvGraphicFramePr>
        <p:xfrm>
          <a:off x="6497619" y="1271587"/>
          <a:ext cx="1055707" cy="108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משוואה" r:id="rId3" imgW="380835" imgH="393529" progId="Equation.3">
                  <p:embed/>
                </p:oleObj>
              </mc:Choice>
              <mc:Fallback>
                <p:oleObj name="משוואה" r:id="rId3" imgW="380835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19" y="1271587"/>
                        <a:ext cx="1055707" cy="1086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Grp="1" noChangeAspect="1"/>
          </p:cNvGraphicFramePr>
          <p:nvPr>
            <p:extLst/>
          </p:nvPr>
        </p:nvGraphicFramePr>
        <p:xfrm>
          <a:off x="3709767" y="3067766"/>
          <a:ext cx="4427368" cy="537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663560" imgH="203040" progId="Equation.DSMT4">
                  <p:embed/>
                </p:oleObj>
              </mc:Choice>
              <mc:Fallback>
                <p:oleObj name="Equation" r:id="rId5" imgW="166356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767" y="3067766"/>
                        <a:ext cx="4427368" cy="537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04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פתרון 1 המשך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cs"/>
              <a:buAutoNum type="hebrew2Minus" startAt="2"/>
            </a:pPr>
            <a:r>
              <a:rPr lang="he-IL" sz="3200" dirty="0"/>
              <a:t>כמה אלקטרונים לשנייה עוברים דרך חתך של מוליך הנושא זרם של 0.7 אמפר</a:t>
            </a:r>
            <a:r>
              <a:rPr lang="he-IL" sz="3200" dirty="0" smtClean="0"/>
              <a:t>?</a:t>
            </a:r>
          </a:p>
          <a:p>
            <a:r>
              <a:rPr lang="he-IL" sz="3200" dirty="0" smtClean="0"/>
              <a:t>על פי הגדרת הזרם:</a:t>
            </a:r>
          </a:p>
          <a:p>
            <a:endParaRPr lang="he-IL" sz="3200" dirty="0"/>
          </a:p>
          <a:p>
            <a:r>
              <a:rPr lang="he-IL" sz="3200" dirty="0" smtClean="0"/>
              <a:t>לכן, כמות המטען הכולל העוברת בתיל במשך שניה היא:</a:t>
            </a:r>
          </a:p>
          <a:p>
            <a:endParaRPr lang="he-IL" sz="3200" dirty="0" smtClean="0"/>
          </a:p>
          <a:p>
            <a:r>
              <a:rPr lang="he-IL" sz="3200" dirty="0" smtClean="0"/>
              <a:t>מטען האלקטרון הוא </a:t>
            </a:r>
            <a:r>
              <a:rPr lang="en-US" sz="3200" dirty="0" smtClean="0"/>
              <a:t>e=1.6X10</a:t>
            </a:r>
            <a:r>
              <a:rPr lang="en-US" sz="3200" baseline="30000" dirty="0" smtClean="0"/>
              <a:t>-19</a:t>
            </a:r>
            <a:r>
              <a:rPr lang="en-US" sz="3200" dirty="0" smtClean="0"/>
              <a:t>C</a:t>
            </a:r>
            <a:r>
              <a:rPr lang="he-IL" sz="3200" dirty="0" smtClean="0"/>
              <a:t>, ולכן מספר האלקטרונים העוברים בשנייה הוא:</a:t>
            </a:r>
          </a:p>
          <a:p>
            <a:endParaRPr lang="he-IL" sz="3200" dirty="0" smtClean="0"/>
          </a:p>
          <a:p>
            <a:endParaRPr lang="he-IL" sz="3200" dirty="0"/>
          </a:p>
        </p:txBody>
      </p:sp>
      <p:graphicFrame>
        <p:nvGraphicFramePr>
          <p:cNvPr id="4" name="אובייקט 3"/>
          <p:cNvGraphicFramePr>
            <a:graphicFrameLocks noGrp="1" noChangeAspect="1"/>
          </p:cNvGraphicFramePr>
          <p:nvPr>
            <p:extLst/>
          </p:nvPr>
        </p:nvGraphicFramePr>
        <p:xfrm>
          <a:off x="6571525" y="1271240"/>
          <a:ext cx="1112857" cy="1145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משוואה" r:id="rId3" imgW="380835" imgH="393529" progId="Equation.3">
                  <p:embed/>
                </p:oleObj>
              </mc:Choice>
              <mc:Fallback>
                <p:oleObj name="משוואה" r:id="rId3" imgW="380835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525" y="1271240"/>
                        <a:ext cx="1112857" cy="114567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אובייקט 4"/>
          <p:cNvGraphicFramePr>
            <a:graphicFrameLocks noGrp="1" noChangeAspect="1"/>
          </p:cNvGraphicFramePr>
          <p:nvPr>
            <p:extLst/>
          </p:nvPr>
        </p:nvGraphicFramePr>
        <p:xfrm>
          <a:off x="4367605" y="3493635"/>
          <a:ext cx="3405728" cy="49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396800" imgH="203040" progId="Equation.DSMT4">
                  <p:embed/>
                </p:oleObj>
              </mc:Choice>
              <mc:Fallback>
                <p:oleObj name="Equation" r:id="rId5" imgW="139680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605" y="3493635"/>
                        <a:ext cx="3405728" cy="49293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Grp="1" noChangeAspect="1"/>
          </p:cNvGraphicFramePr>
          <p:nvPr>
            <p:extLst/>
          </p:nvPr>
        </p:nvGraphicFramePr>
        <p:xfrm>
          <a:off x="2948782" y="5278439"/>
          <a:ext cx="7401614" cy="1133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2806560" imgH="431640" progId="Equation.DSMT4">
                  <p:embed/>
                </p:oleObj>
              </mc:Choice>
              <mc:Fallback>
                <p:oleObj name="Equation" r:id="rId7" imgW="2806560" imgH="4316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782" y="5278439"/>
                        <a:ext cx="7401614" cy="113311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1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פתרון 1 המשך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cs"/>
              <a:buAutoNum type="hebrew2Minus" startAt="3"/>
            </a:pPr>
            <a:r>
              <a:rPr lang="he-IL" sz="3200" dirty="0"/>
              <a:t>כמה אלקטרונים עברו בתיל על פי נתוני סעיף א</a:t>
            </a:r>
            <a:r>
              <a:rPr lang="he-IL" sz="3200" dirty="0" smtClean="0"/>
              <a:t>'?</a:t>
            </a:r>
          </a:p>
          <a:p>
            <a:pPr marL="0" indent="0">
              <a:buNone/>
            </a:pPr>
            <a:endParaRPr lang="he-IL" sz="3200" dirty="0"/>
          </a:p>
          <a:p>
            <a:pPr marL="0" indent="0">
              <a:buNone/>
            </a:pPr>
            <a:endParaRPr lang="he-IL" sz="3200" dirty="0" smtClean="0"/>
          </a:p>
          <a:p>
            <a:r>
              <a:rPr lang="he-IL" sz="3200" dirty="0" smtClean="0"/>
              <a:t>כמות </a:t>
            </a:r>
            <a:r>
              <a:rPr lang="he-IL" sz="3200" dirty="0"/>
              <a:t>המטען הכולל העוברת בתיל במשך 45 שניות </a:t>
            </a:r>
            <a:r>
              <a:rPr lang="he-IL" sz="3200" dirty="0" smtClean="0"/>
              <a:t>היא </a:t>
            </a:r>
            <a:r>
              <a:rPr lang="en-US" sz="3200" dirty="0" smtClean="0"/>
              <a:t>337.5C</a:t>
            </a:r>
          </a:p>
          <a:p>
            <a:r>
              <a:rPr lang="he-IL" sz="3200" dirty="0" smtClean="0"/>
              <a:t>לכן, מספר האלקטרונים שיעברו בתיל במקרה זה הוא:</a:t>
            </a:r>
          </a:p>
        </p:txBody>
      </p:sp>
      <p:graphicFrame>
        <p:nvGraphicFramePr>
          <p:cNvPr id="5" name="אובייקט 4"/>
          <p:cNvGraphicFramePr>
            <a:graphicFrameLocks noGrp="1" noChangeAspect="1"/>
          </p:cNvGraphicFramePr>
          <p:nvPr>
            <p:extLst/>
          </p:nvPr>
        </p:nvGraphicFramePr>
        <p:xfrm>
          <a:off x="3055209" y="4180299"/>
          <a:ext cx="7662614" cy="125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2628720" imgH="431640" progId="Equation.DSMT4">
                  <p:embed/>
                </p:oleObj>
              </mc:Choice>
              <mc:Fallback>
                <p:oleObj name="Equation" r:id="rId3" imgW="2628720" imgH="4316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209" y="4180299"/>
                        <a:ext cx="7662614" cy="125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34415"/>
          </a:xfrm>
        </p:spPr>
        <p:txBody>
          <a:bodyPr/>
          <a:lstStyle/>
          <a:p>
            <a:pPr algn="ctr"/>
            <a:r>
              <a:rPr lang="he-IL" dirty="0" smtClean="0"/>
              <a:t>תרגילים אשל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7863840" y="1333948"/>
            <a:ext cx="3872753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102/1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102/2</a:t>
            </a:r>
            <a:endParaRPr lang="he-IL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7864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גרף זרם-זמן עבור זרם קבוע</a:t>
            </a:r>
            <a:endParaRPr lang="he-I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8184" y="709068"/>
            <a:ext cx="11704320" cy="5920333"/>
          </a:xfrm>
        </p:spPr>
        <p:txBody>
          <a:bodyPr>
            <a:norm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3200" dirty="0" smtClean="0"/>
              <a:t>כאשר מתקיים זרם חשמלי, מטען עובר ממקום למקום.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3200" dirty="0" smtClean="0"/>
              <a:t>כיצד נחשב את כמות המטען העוברת בפרק זמן נתון?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3200" dirty="0" smtClean="0"/>
              <a:t>כאשר הזרם קבוע במוליך, אז בכל שנייה עוברת דרך חתך הרוחב של המוליך כמות קבועה של מטען. 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3200" dirty="0" smtClean="0"/>
              <a:t>כמות זו, שעוברת בפרק זמן </a:t>
            </a:r>
            <a:r>
              <a:rPr lang="en-US" sz="3200" dirty="0" smtClean="0"/>
              <a:t>t</a:t>
            </a:r>
            <a:r>
              <a:rPr lang="he-IL" sz="3200" dirty="0" smtClean="0"/>
              <a:t>, </a:t>
            </a:r>
            <a:r>
              <a:rPr lang="he-IL" sz="3200" dirty="0"/>
              <a:t>ניתנת לחישוב על </a:t>
            </a:r>
            <a:r>
              <a:rPr lang="he-IL" sz="3200" dirty="0" smtClean="0"/>
              <a:t>ידי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q=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e-IL" sz="3200" dirty="0" smtClean="0"/>
              <a:t>. 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3200" dirty="0" smtClean="0"/>
              <a:t>במקרה זה (של זרם קבוע), המכפלה שווה לשטח הכלוא מתחת לגרף של "הזרם כפונקציה של הזמן".</a:t>
            </a:r>
            <a:endParaRPr lang="he-IL" sz="3200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-183545" y="3494088"/>
            <a:ext cx="3935412" cy="3363912"/>
            <a:chOff x="708819" y="2499519"/>
            <a:chExt cx="3935412" cy="3363912"/>
          </a:xfrm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3960019" y="5507831"/>
              <a:ext cx="6842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t(sec)</a:t>
              </a:r>
            </a:p>
          </p:txBody>
        </p:sp>
        <p:grpSp>
          <p:nvGrpSpPr>
            <p:cNvPr id="11" name="קבוצה 10"/>
            <p:cNvGrpSpPr/>
            <p:nvPr/>
          </p:nvGrpSpPr>
          <p:grpSpPr>
            <a:xfrm>
              <a:off x="708819" y="2499519"/>
              <a:ext cx="3935412" cy="3363912"/>
              <a:chOff x="2005013" y="1865313"/>
              <a:chExt cx="3935412" cy="3363912"/>
            </a:xfrm>
          </p:grpSpPr>
          <p:sp>
            <p:nvSpPr>
              <p:cNvPr id="28" name="Line 4"/>
              <p:cNvSpPr>
                <a:spLocks noChangeShapeType="1"/>
              </p:cNvSpPr>
              <p:nvPr/>
            </p:nvSpPr>
            <p:spPr bwMode="auto">
              <a:xfrm flipV="1">
                <a:off x="2700338" y="1916113"/>
                <a:ext cx="0" cy="3313112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9" name="Line 5"/>
              <p:cNvSpPr>
                <a:spLocks noChangeShapeType="1"/>
              </p:cNvSpPr>
              <p:nvPr/>
            </p:nvSpPr>
            <p:spPr bwMode="auto">
              <a:xfrm>
                <a:off x="2195513" y="4797425"/>
                <a:ext cx="3744912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 flipV="1">
                <a:off x="2728913" y="3562350"/>
                <a:ext cx="2735262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2005013" y="1865313"/>
                <a:ext cx="67151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sz="1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I(A)</a:t>
                </a:r>
              </a:p>
            </p:txBody>
          </p:sp>
          <p:sp>
            <p:nvSpPr>
              <p:cNvPr id="35" name="Text Box 46"/>
              <p:cNvSpPr txBox="1">
                <a:spLocks noChangeArrowheads="1"/>
              </p:cNvSpPr>
              <p:nvPr/>
            </p:nvSpPr>
            <p:spPr bwMode="auto">
              <a:xfrm>
                <a:off x="3436938" y="4017963"/>
                <a:ext cx="137318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6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1600" b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6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=I</a:t>
                </a:r>
                <a:r>
                  <a:rPr lang="el-GR" sz="16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·</a:t>
                </a:r>
                <a:r>
                  <a:rPr lang="en-US" sz="16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36" name="מלבן 35"/>
              <p:cNvSpPr/>
              <p:nvPr/>
            </p:nvSpPr>
            <p:spPr>
              <a:xfrm>
                <a:off x="2686050" y="3581400"/>
                <a:ext cx="2771775" cy="1200150"/>
              </a:xfrm>
              <a:prstGeom prst="rect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00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SCREENCAPTURE" val="true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מסך רחב</PresentationFormat>
  <Paragraphs>96</Paragraphs>
  <Slides>12</Slides>
  <Notes>0</Notes>
  <HiddenSlides>0</HiddenSlides>
  <MMClips>1</MMClips>
  <ScaleCrop>false</ScaleCrop>
  <HeadingPairs>
    <vt:vector size="8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12</vt:i4>
      </vt:variant>
    </vt:vector>
  </HeadingPairs>
  <TitlesOfParts>
    <vt:vector size="23" baseType="lpstr">
      <vt:lpstr>Arial Unicode MS</vt:lpstr>
      <vt:lpstr>Arial</vt:lpstr>
      <vt:lpstr>Calibri</vt:lpstr>
      <vt:lpstr>Calibri Light</vt:lpstr>
      <vt:lpstr>Cambria Math</vt:lpstr>
      <vt:lpstr>Century Gothic</vt:lpstr>
      <vt:lpstr>Symbol</vt:lpstr>
      <vt:lpstr>Times New Roman</vt:lpstr>
      <vt:lpstr>ערכת נושא Office</vt:lpstr>
      <vt:lpstr>משוואה</vt:lpstr>
      <vt:lpstr>Equation</vt:lpstr>
      <vt:lpstr>מצגת של PowerPoint</vt:lpstr>
      <vt:lpstr>מצגת של PowerPoint</vt:lpstr>
      <vt:lpstr>מצגת של PowerPoint</vt:lpstr>
      <vt:lpstr>תרגיל 1</vt:lpstr>
      <vt:lpstr>פתרון 1</vt:lpstr>
      <vt:lpstr>פתרון 1 המשך</vt:lpstr>
      <vt:lpstr>פתרון 1 המשך</vt:lpstr>
      <vt:lpstr>תרגילים אשל</vt:lpstr>
      <vt:lpstr>גרף זרם-זמן עבור זרם קבוע</vt:lpstr>
      <vt:lpstr>גרף מטען-זמן עבור זרם קבוע</vt:lpstr>
      <vt:lpstr>תרגיל 1</vt:lpstr>
      <vt:lpstr>פתרון תרגיל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ilya</dc:creator>
  <cp:lastModifiedBy>ilya</cp:lastModifiedBy>
  <cp:revision>1</cp:revision>
  <dcterms:created xsi:type="dcterms:W3CDTF">2017-04-27T16:13:51Z</dcterms:created>
  <dcterms:modified xsi:type="dcterms:W3CDTF">2017-04-27T16:14:11Z</dcterms:modified>
</cp:coreProperties>
</file>