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11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0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48D2A9D-D751-4165-B2AE-5DAAB2A4D96C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71BF7A2-DCC1-4DBB-8EEC-5299D2D04B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64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F7C353D-4E95-46FC-A49E-B32A1B3125DC}" type="slidenum">
              <a:rPr lang="he-IL"/>
              <a:pPr algn="l">
                <a:spcBef>
                  <a:spcPct val="0"/>
                </a:spcBef>
              </a:pPr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1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B11FA349-B860-4204-BAFA-DC783A3EC1EF}" type="slidenum">
              <a:rPr lang="he-IL"/>
              <a:pPr algn="l">
                <a:spcBef>
                  <a:spcPct val="0"/>
                </a:spcBef>
              </a:pPr>
              <a:t>3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DDEEF6B-4879-489A-A9C1-B2992FD73275}" type="slidenum">
              <a:rPr lang="he-IL"/>
              <a:pPr algn="l">
                <a:spcBef>
                  <a:spcPct val="0"/>
                </a:spcBef>
              </a:pPr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241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9222E6E-42BF-4549-8118-F6013723C3C8}" type="slidenum">
              <a:rPr lang="he-IL"/>
              <a:pPr algn="l">
                <a:spcBef>
                  <a:spcPct val="0"/>
                </a:spcBef>
              </a:pPr>
              <a:t>13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235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   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352-F832-4D07-B0B8-69781CC531FF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602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227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636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5862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450848" y="97192"/>
            <a:ext cx="10241355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נושאי השיעור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1" y="188640"/>
            <a:ext cx="1002111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44" y="495306"/>
            <a:ext cx="10311112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719403" y="709068"/>
            <a:ext cx="1098204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נושא אחד</a:t>
            </a:r>
          </a:p>
        </p:txBody>
      </p:sp>
    </p:spTree>
    <p:extLst>
      <p:ext uri="{BB962C8B-B14F-4D97-AF65-F5344CB8AC3E}">
        <p14:creationId xmlns:p14="http://schemas.microsoft.com/office/powerpoint/2010/main" val="157937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90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887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086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137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276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503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380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39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49D9-2D5B-417C-A9E8-1318C4549615}" type="datetimeFigureOut">
              <a:rPr lang="he-IL" smtClean="0"/>
              <a:t>כ"ג/אדר/תשע"ז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7C376-76B1-43AA-905A-D9879E9B01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20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ZfJRPnL65Q" TargetMode="External"/><Relationship Id="rId5" Type="http://schemas.openxmlformats.org/officeDocument/2006/relationships/hyperlink" Target="https://www.youtube.com/watch?v=yZfJRPnL65Q" TargetMode="External"/><Relationship Id="rId4" Type="http://schemas.openxmlformats.org/officeDocument/2006/relationships/hyperlink" Target="https://www.youtube.com/user/Kushiyotnet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42.bin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0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7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20.bin"/><Relationship Id="rId5" Type="http://schemas.openxmlformats.org/officeDocument/2006/relationships/image" Target="../media/image11.wmf"/><Relationship Id="rId15" Type="http://schemas.openxmlformats.org/officeDocument/2006/relationships/image" Target="../media/image14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5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1.wmf"/><Relationship Id="rId9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Lf090OPNg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Zdihx0INyo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Zdihx0INyo" TargetMode="External"/><Relationship Id="rId5" Type="http://schemas.openxmlformats.org/officeDocument/2006/relationships/hyperlink" Target="https://www.youtube.com/user/Kushiyotnet" TargetMode="Externa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הפוטנציאל החשמלי</a:t>
            </a:r>
          </a:p>
        </p:txBody>
      </p:sp>
    </p:spTree>
    <p:extLst>
      <p:ext uri="{BB962C8B-B14F-4D97-AF65-F5344CB8AC3E}">
        <p14:creationId xmlns:p14="http://schemas.microsoft.com/office/powerpoint/2010/main" val="278710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66522"/>
              </p:ext>
            </p:extLst>
          </p:nvPr>
        </p:nvGraphicFramePr>
        <p:xfrm>
          <a:off x="471055" y="332658"/>
          <a:ext cx="10017434" cy="5864312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875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4767">
                <a:tc gridSpan="2">
                  <a:txBody>
                    <a:bodyPr/>
                    <a:lstStyle/>
                    <a:p>
                      <a:pPr algn="r" rtl="1"/>
                      <a:r>
                        <a:rPr lang="he-IL" sz="5400" dirty="0">
                          <a:effectLst/>
                        </a:rPr>
                        <a:t>מהו כיוון של הפוטנציאל החשמלי?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75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בכיוון כוח הפועל על מטען בוחן חיובי</a:t>
                      </a:r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בכיוון כוח הפועל על מטען בוחן שלילי</a:t>
                      </a:r>
                      <a:endParaRPr lang="he-IL" sz="4000" u="none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בניצב לקווי</a:t>
                      </a:r>
                      <a:r>
                        <a:rPr lang="he-IL" sz="4000" baseline="0" dirty="0">
                          <a:effectLst/>
                        </a:rPr>
                        <a:t> השדה החשמלי</a:t>
                      </a:r>
                      <a:endParaRPr lang="he-IL" sz="4000" dirty="0">
                        <a:effectLst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63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פוטנציאל הוא סקלר ואין לו כיוון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252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532593"/>
              </p:ext>
            </p:extLst>
          </p:nvPr>
        </p:nvGraphicFramePr>
        <p:xfrm>
          <a:off x="-595147" y="332658"/>
          <a:ext cx="11083636" cy="5864312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9691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4767">
                <a:tc gridSpan="2">
                  <a:txBody>
                    <a:bodyPr/>
                    <a:lstStyle/>
                    <a:p>
                      <a:pPr algn="r" rtl="1"/>
                      <a:r>
                        <a:rPr lang="he-IL" sz="5400" dirty="0">
                          <a:effectLst/>
                        </a:rPr>
                        <a:t>מהו כיוון של הפוטנציאל החשמלי?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75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בכיוון כוח הפועל על מטען בוחן חיובי</a:t>
                      </a:r>
                      <a:endParaRPr lang="he-IL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בכיוון כוח הפועל על מטען בוחן שלילי</a:t>
                      </a:r>
                      <a:endParaRPr lang="he-IL" sz="4000" u="none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5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524">
                <a:tc>
                  <a:txBody>
                    <a:bodyPr/>
                    <a:lstStyle/>
                    <a:p>
                      <a:pPr algn="r" rtl="1"/>
                      <a:r>
                        <a:rPr lang="he-IL" sz="4000" dirty="0">
                          <a:effectLst/>
                        </a:rPr>
                        <a:t>בניצב לקווי</a:t>
                      </a:r>
                      <a:r>
                        <a:rPr lang="he-IL" sz="4000" baseline="0" dirty="0">
                          <a:effectLst/>
                        </a:rPr>
                        <a:t> השדה החשמלי</a:t>
                      </a:r>
                      <a:endParaRPr lang="he-IL" sz="4000" dirty="0">
                        <a:effectLst/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63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000" dirty="0">
                          <a:effectLst/>
                        </a:rPr>
                        <a:t>פוטנציאל הוא סקלר ואין לו כיוון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5000" b="0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he-IL" sz="50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90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yZfJRPnL65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1624" y="1550515"/>
            <a:ext cx="6824758" cy="38389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67608" y="260648"/>
            <a:ext cx="72545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he-IL" sz="4000" dirty="0"/>
              <a:t>פוטנציאל חשמלי דוגמת חישוב</a:t>
            </a:r>
          </a:p>
          <a:p>
            <a:pPr algn="ctr"/>
            <a:br>
              <a:rPr lang="he-IL" dirty="0">
                <a:hlinkClick r:id="rId4"/>
              </a:rPr>
            </a:b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3719736" y="5661248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5"/>
              </a:rPr>
              <a:t>https://www.youtube.com/watch?v=yZfJRPnL65Q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080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404813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sz="4000" b="1" u="sng">
                <a:cs typeface="David" panose="020E0502060401010101" pitchFamily="34" charset="-79"/>
              </a:rPr>
              <a:t>עיקרון</a:t>
            </a:r>
            <a:r>
              <a:rPr lang="he-IL" sz="4000" b="1" u="sng"/>
              <a:t> </a:t>
            </a:r>
            <a:r>
              <a:rPr lang="he-IL" sz="4000" b="1" u="sng">
                <a:cs typeface="David" panose="020E0502060401010101" pitchFamily="34" charset="-79"/>
              </a:rPr>
              <a:t>סופרפוזיציה</a:t>
            </a:r>
            <a:br>
              <a:rPr lang="he-IL" sz="4000" b="1" u="sng"/>
            </a:br>
            <a:endParaRPr lang="en-US" sz="4000" b="1" u="sng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03512" y="908050"/>
            <a:ext cx="8892480" cy="1524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sz="3000" dirty="0">
                <a:latin typeface="Times New Roman" panose="02020603050405020304" pitchFamily="18" charset="0"/>
                <a:cs typeface="David" panose="020E0502060401010101" pitchFamily="34" charset="-79"/>
              </a:rPr>
              <a:t>הפוטנציאל החשמלי שנובע מאוסף מטענים חשמליים בנקודה כלשהי שווה לסכום </a:t>
            </a:r>
            <a:r>
              <a:rPr lang="he-IL" sz="3000" b="1" u="sng" dirty="0" err="1">
                <a:latin typeface="Times New Roman" panose="02020603050405020304" pitchFamily="18" charset="0"/>
                <a:cs typeface="David" panose="020E0502060401010101" pitchFamily="34" charset="-79"/>
              </a:rPr>
              <a:t>סקאלרי</a:t>
            </a:r>
            <a:r>
              <a:rPr lang="he-IL" sz="3000" b="1" u="sng" dirty="0">
                <a:latin typeface="Times New Roman" panose="02020603050405020304" pitchFamily="18" charset="0"/>
                <a:cs typeface="David" panose="020E0502060401010101" pitchFamily="34" charset="-79"/>
              </a:rPr>
              <a:t> (אלגברי)</a:t>
            </a:r>
            <a:r>
              <a:rPr lang="he-IL" sz="3000" dirty="0">
                <a:latin typeface="Times New Roman" panose="02020603050405020304" pitchFamily="18" charset="0"/>
                <a:cs typeface="David" panose="020E0502060401010101" pitchFamily="34" charset="-79"/>
              </a:rPr>
              <a:t> , כולל סימנים של  פוטנציאלים הבודדים באותה נקודה</a:t>
            </a:r>
            <a:endParaRPr lang="en-US" sz="3000" dirty="0">
              <a:cs typeface="David" panose="020E0502060401010101" pitchFamily="34" charset="-79"/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2495550" y="3429001"/>
            <a:ext cx="2952750" cy="2881313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935413" y="4797426"/>
            <a:ext cx="80962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2370139" y="4167189"/>
            <a:ext cx="225425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4459289" y="3324226"/>
            <a:ext cx="225425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5316539" y="5329239"/>
            <a:ext cx="225425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5303839" y="4149726"/>
            <a:ext cx="225425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575051" y="4508501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1800" b="1"/>
              <a:t>O</a:t>
            </a:r>
          </a:p>
        </p:txBody>
      </p:sp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5548313" y="3922713"/>
          <a:ext cx="5127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משוואה" r:id="rId4" imgW="279400" imgH="228600" progId="Equation.3">
                  <p:embed/>
                </p:oleObj>
              </mc:Choice>
              <mc:Fallback>
                <p:oleObj name="משוואה" r:id="rId4" imgW="279400" imgH="228600" progId="Equation.3">
                  <p:embed/>
                  <p:pic>
                    <p:nvPicPr>
                      <p:cNvPr id="266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8313" y="3922713"/>
                        <a:ext cx="512762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2063750" y="3933825"/>
          <a:ext cx="2794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משוואה" r:id="rId6" imgW="152268" imgH="215713" progId="Equation.3">
                  <p:embed/>
                </p:oleObj>
              </mc:Choice>
              <mc:Fallback>
                <p:oleObj name="משוואה" r:id="rId6" imgW="152268" imgH="215713" progId="Equation.3">
                  <p:embed/>
                  <p:pic>
                    <p:nvPicPr>
                      <p:cNvPr id="266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933825"/>
                        <a:ext cx="2794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4395788" y="2852739"/>
          <a:ext cx="51276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משוואה" r:id="rId8" imgW="279279" imgH="215806" progId="Equation.3">
                  <p:embed/>
                </p:oleObj>
              </mc:Choice>
              <mc:Fallback>
                <p:oleObj name="משוואה" r:id="rId8" imgW="279279" imgH="215806" progId="Equation.3">
                  <p:embed/>
                  <p:pic>
                    <p:nvPicPr>
                      <p:cNvPr id="266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2852739"/>
                        <a:ext cx="512762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5683251" y="5311775"/>
          <a:ext cx="3270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משוואה" r:id="rId10" imgW="177569" imgH="215619" progId="Equation.3">
                  <p:embed/>
                </p:oleObj>
              </mc:Choice>
              <mc:Fallback>
                <p:oleObj name="משוואה" r:id="rId10" imgW="177569" imgH="215619" progId="Equation.3">
                  <p:embed/>
                  <p:pic>
                    <p:nvPicPr>
                      <p:cNvPr id="266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1" y="5311775"/>
                        <a:ext cx="3270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2063751" y="371633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1800" b="1"/>
              <a:t>A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800601" y="31416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1800" b="1"/>
              <a:t>B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591176" y="42211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1800" b="1"/>
              <a:t>C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448301" y="5661026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1800" b="1"/>
              <a:t>D</a:t>
            </a:r>
          </a:p>
        </p:txBody>
      </p:sp>
      <p:graphicFrame>
        <p:nvGraphicFramePr>
          <p:cNvPr id="26643" name="Object 19"/>
          <p:cNvGraphicFramePr>
            <a:graphicFrameLocks noChangeAspect="1"/>
          </p:cNvGraphicFramePr>
          <p:nvPr>
            <p:extLst/>
          </p:nvPr>
        </p:nvGraphicFramePr>
        <p:xfrm>
          <a:off x="6010275" y="2714625"/>
          <a:ext cx="2933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משוואה" r:id="rId12" imgW="1257300" imgH="228600" progId="Equation.3">
                  <p:embed/>
                </p:oleObj>
              </mc:Choice>
              <mc:Fallback>
                <p:oleObj name="משוואה" r:id="rId12" imgW="1257300" imgH="228600" progId="Equation.3">
                  <p:embed/>
                  <p:pic>
                    <p:nvPicPr>
                      <p:cNvPr id="266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2714625"/>
                        <a:ext cx="2933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6816726" y="3213100"/>
          <a:ext cx="143986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משוואה" r:id="rId14" imgW="660113" imgH="393529" progId="Equation.3">
                  <p:embed/>
                </p:oleObj>
              </mc:Choice>
              <mc:Fallback>
                <p:oleObj name="משוואה" r:id="rId14" imgW="660113" imgH="393529" progId="Equation.3">
                  <p:embed/>
                  <p:pic>
                    <p:nvPicPr>
                      <p:cNvPr id="266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6" y="3213100"/>
                        <a:ext cx="143986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6761164" y="4005264"/>
          <a:ext cx="15525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משוואה" r:id="rId16" imgW="710891" imgH="393529" progId="Equation.3">
                  <p:embed/>
                </p:oleObj>
              </mc:Choice>
              <mc:Fallback>
                <p:oleObj name="משוואה" r:id="rId16" imgW="710891" imgH="393529" progId="Equation.3">
                  <p:embed/>
                  <p:pic>
                    <p:nvPicPr>
                      <p:cNvPr id="266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164" y="4005264"/>
                        <a:ext cx="1552575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6743700" y="4941889"/>
          <a:ext cx="1525588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משוואה" r:id="rId18" imgW="698197" imgH="393529" progId="Equation.3">
                  <p:embed/>
                </p:oleObj>
              </mc:Choice>
              <mc:Fallback>
                <p:oleObj name="משוואה" r:id="rId18" imgW="698197" imgH="393529" progId="Equation.3">
                  <p:embed/>
                  <p:pic>
                    <p:nvPicPr>
                      <p:cNvPr id="266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4941889"/>
                        <a:ext cx="1525588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7" name="Object 23"/>
          <p:cNvGraphicFramePr>
            <a:graphicFrameLocks noChangeAspect="1"/>
          </p:cNvGraphicFramePr>
          <p:nvPr/>
        </p:nvGraphicFramePr>
        <p:xfrm>
          <a:off x="6775451" y="5867400"/>
          <a:ext cx="14954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משוואה" r:id="rId20" imgW="685800" imgH="393700" progId="Equation.3">
                  <p:embed/>
                </p:oleObj>
              </mc:Choice>
              <mc:Fallback>
                <p:oleObj name="משוואה" r:id="rId20" imgW="685800" imgH="393700" progId="Equation.3">
                  <p:embed/>
                  <p:pic>
                    <p:nvPicPr>
                      <p:cNvPr id="266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1" y="5867400"/>
                        <a:ext cx="149542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מלבן 23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36258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638776" y="31619"/>
            <a:ext cx="7681016" cy="360040"/>
          </a:xfrm>
        </p:spPr>
        <p:txBody>
          <a:bodyPr>
            <a:noAutofit/>
          </a:bodyPr>
          <a:lstStyle/>
          <a:p>
            <a:r>
              <a:rPr lang="he-IL" sz="2800" dirty="0"/>
              <a:t>תרגיל 3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90192" y="643495"/>
            <a:ext cx="8236530" cy="6032301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ארבעה מטענים נקודתיים  מסודרים על ציר ה-</a:t>
            </a:r>
            <a:r>
              <a:rPr lang="en-US" sz="2800" dirty="0"/>
              <a:t>x</a:t>
            </a:r>
            <a:r>
              <a:rPr lang="he-IL" sz="2800" dirty="0"/>
              <a:t>  כמתואר בתרשים.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 </a:t>
            </a:r>
            <a:endParaRPr lang="en-US" sz="2800" dirty="0"/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he-IL" sz="2800" dirty="0"/>
              <a:t>עבור כל אחד מהתרשימים מצא מהו הפוטנציאל החשמלי בראשית הצירים ?	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92" y="2486135"/>
            <a:ext cx="40100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73" y="2486135"/>
            <a:ext cx="38957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46776" y="1419212"/>
            <a:ext cx="129614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/>
              <a:t>תרשים א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6336" y="1455298"/>
            <a:ext cx="129614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/>
              <a:t>תרשים ב</a:t>
            </a:r>
          </a:p>
        </p:txBody>
      </p:sp>
    </p:spTree>
    <p:extLst>
      <p:ext uri="{BB962C8B-B14F-4D97-AF65-F5344CB8AC3E}">
        <p14:creationId xmlns:p14="http://schemas.microsoft.com/office/powerpoint/2010/main" val="233808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1"/>
            <a:r>
              <a:rPr lang="he-IL" sz="2000" dirty="0"/>
              <a:t>פתרון תרגיל 3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631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sz="2000" dirty="0"/>
              <a:t>תרשים א</a:t>
            </a:r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r>
              <a:rPr lang="he-IL" sz="2000" dirty="0"/>
              <a:t>תרשים ב</a:t>
            </a:r>
          </a:p>
        </p:txBody>
      </p:sp>
      <p:graphicFrame>
        <p:nvGraphicFramePr>
          <p:cNvPr id="4" name="מציין מיקום תוכן 3"/>
          <p:cNvGraphicFramePr>
            <a:graphicFrameLocks noChangeAspect="1"/>
          </p:cNvGraphicFramePr>
          <p:nvPr>
            <p:extLst/>
          </p:nvPr>
        </p:nvGraphicFramePr>
        <p:xfrm>
          <a:off x="7251602" y="1690688"/>
          <a:ext cx="2323921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משוואה" r:id="rId3" imgW="1637589" imgH="393529" progId="Equation.3">
                  <p:embed/>
                </p:oleObj>
              </mc:Choice>
              <mc:Fallback>
                <p:oleObj name="משוואה" r:id="rId3" imgW="1637589" imgH="393529" progId="Equation.3">
                  <p:embed/>
                  <p:pic>
                    <p:nvPicPr>
                      <p:cNvPr id="4" name="מציין מיקום תוכן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1602" y="1690688"/>
                        <a:ext cx="2323921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879" y="820143"/>
            <a:ext cx="40100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879" y="3582392"/>
            <a:ext cx="38957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אובייקט 6"/>
          <p:cNvGraphicFramePr>
            <a:graphicFrameLocks noChangeAspect="1"/>
          </p:cNvGraphicFramePr>
          <p:nvPr>
            <p:extLst/>
          </p:nvPr>
        </p:nvGraphicFramePr>
        <p:xfrm>
          <a:off x="7092950" y="4625976"/>
          <a:ext cx="30797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משוואה" r:id="rId7" imgW="2171700" imgH="393700" progId="Equation.3">
                  <p:embed/>
                </p:oleObj>
              </mc:Choice>
              <mc:Fallback>
                <p:oleObj name="משוואה" r:id="rId7" imgW="2171700" imgH="393700" progId="Equation.3">
                  <p:embed/>
                  <p:pic>
                    <p:nvPicPr>
                      <p:cNvPr id="7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4625976"/>
                        <a:ext cx="307975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194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4 - </a:t>
            </a:r>
            <a:r>
              <a:rPr lang="he-IL" sz="1800" dirty="0"/>
              <a:t>מבחינת הבגרות 2006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3720445" y="709068"/>
                <a:ext cx="6763404" cy="5786983"/>
              </a:xfrm>
            </p:spPr>
            <p:txBody>
              <a:bodyPr/>
              <a:lstStyle/>
              <a:p>
                <a:pPr marL="0" indent="0" algn="r" rtl="1">
                  <a:buNone/>
                </a:pPr>
                <a:r>
                  <a:rPr lang="he-IL" dirty="0"/>
                  <a:t>בתרשים משמאל מוצגים שני גופים נקודתיים טעונים, המוחזקים במנוחה. בנקודות </a:t>
                </a:r>
                <a:r>
                  <a:rPr lang="en-US" dirty="0"/>
                  <a:t>M</a:t>
                </a:r>
                <a:r>
                  <a:rPr lang="he-IL" dirty="0"/>
                  <a:t> ו- </a:t>
                </a:r>
                <a:r>
                  <a:rPr lang="en-US" dirty="0"/>
                  <a:t>N</a:t>
                </a:r>
                <a:r>
                  <a:rPr lang="he-IL" dirty="0"/>
                  <a:t> מטעני הגופים הם  </a:t>
                </a:r>
                <a14:m>
                  <m:oMath xmlns:m="http://schemas.openxmlformats.org/officeDocument/2006/math">
                    <m:r>
                      <a:rPr lang="he-IL">
                        <a:latin typeface="Cambria Math"/>
                      </a:rPr>
                      <m:t>+</m:t>
                    </m:r>
                    <m:r>
                      <a:rPr lang="he-IL">
                        <a:latin typeface="Cambria Math"/>
                      </a:rPr>
                      <m:t>2</m:t>
                    </m:r>
                    <m:r>
                      <a:rPr lang="he-IL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>
                            <a:latin typeface="Cambria Math"/>
                          </a:rPr>
                          <m:t>−</m:t>
                        </m:r>
                        <m:r>
                          <a:rPr lang="he-IL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i="1">
                        <a:latin typeface="Cambria Math"/>
                      </a:rPr>
                      <m:t>𝐶</m:t>
                    </m:r>
                  </m:oMath>
                </a14:m>
                <a:r>
                  <a:rPr lang="he-IL" dirty="0"/>
                  <a:t>= </a:t>
                </a:r>
                <a:r>
                  <a:rPr lang="en-US" dirty="0"/>
                  <a:t>q</a:t>
                </a:r>
                <a:r>
                  <a:rPr lang="en-US" baseline="-25000" dirty="0"/>
                  <a:t>2 </a:t>
                </a:r>
                <a:r>
                  <a:rPr lang="en-US" dirty="0"/>
                  <a:t>=q</a:t>
                </a:r>
                <a:r>
                  <a:rPr lang="en-US" baseline="-25000" dirty="0"/>
                  <a:t>1</a:t>
                </a:r>
                <a:r>
                  <a:rPr lang="he-IL" baseline="-25000" dirty="0"/>
                  <a:t> ו</a:t>
                </a:r>
                <a:r>
                  <a:rPr lang="he-IL" dirty="0"/>
                  <a:t>המרחק בין הנקודות הוא </a:t>
                </a:r>
                <a:r>
                  <a:rPr lang="en-US" dirty="0"/>
                  <a:t>6 [cm]</a:t>
                </a:r>
                <a:r>
                  <a:rPr lang="he-IL" dirty="0"/>
                  <a:t>. הפוטנציאל באין-סוף נבחר כאפס.</a:t>
                </a:r>
                <a:endParaRPr lang="en-US" dirty="0"/>
              </a:p>
              <a:p>
                <a:pPr marL="0" indent="0" algn="r" rtl="1">
                  <a:buNone/>
                </a:pPr>
                <a:endParaRPr lang="en-US" dirty="0"/>
              </a:p>
              <a:p>
                <a:pPr marL="0" indent="0" algn="r" rtl="1">
                  <a:buNone/>
                </a:pPr>
                <a:r>
                  <a:rPr lang="he-IL" dirty="0"/>
                  <a:t>א.  האם לאורך הקטע </a:t>
                </a:r>
                <a:r>
                  <a:rPr lang="en-US" dirty="0"/>
                  <a:t>MN </a:t>
                </a:r>
                <a:r>
                  <a:rPr lang="he-IL" dirty="0"/>
                  <a:t> יש נקודה שבה השדה החשמלי מתאפס? נמקו.</a:t>
                </a:r>
              </a:p>
              <a:p>
                <a:pPr marL="0" indent="0" algn="r" rtl="1">
                  <a:buNone/>
                </a:pPr>
                <a:r>
                  <a:rPr lang="he-IL" dirty="0"/>
                  <a:t>ב. האם לאורך הקטע </a:t>
                </a:r>
                <a:r>
                  <a:rPr lang="en-US" dirty="0"/>
                  <a:t>MN </a:t>
                </a:r>
                <a:r>
                  <a:rPr lang="he-IL" dirty="0"/>
                  <a:t>יש נקודה שבה הפוטנציאל החשמלי מתאפס?, נמקו.</a:t>
                </a:r>
                <a:endParaRPr lang="en-US" dirty="0"/>
              </a:p>
              <a:p>
                <a:pPr marL="0" indent="0" algn="r" rtl="1">
                  <a:buNone/>
                </a:pPr>
                <a:endParaRPr lang="he-IL" dirty="0"/>
              </a:p>
            </p:txBody>
          </p:sp>
        </mc:Choice>
        <mc:Fallback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20445" y="709068"/>
                <a:ext cx="6763404" cy="5786983"/>
              </a:xfrm>
              <a:blipFill>
                <a:blip r:embed="rId2"/>
                <a:stretch>
                  <a:fillRect l="-541" t="-737" r="-45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3642" y="-153888"/>
            <a:ext cx="2343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en-US" altLang="he-IL" sz="140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alt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1" y="450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8" b="30399"/>
          <a:stretch/>
        </p:blipFill>
        <p:spPr bwMode="auto">
          <a:xfrm>
            <a:off x="1981200" y="2974441"/>
            <a:ext cx="2837915" cy="8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527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4 </a:t>
            </a:r>
            <a:r>
              <a:rPr lang="he-IL" dirty="0" err="1"/>
              <a:t>א+ב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א. האם לאורך הקטע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MN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 יש נקודה שבה השדה החשמלי מתאפס? נמקו.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dirty="0"/>
              <a:t>כן. מכיוון שהמטענים שווים </a:t>
            </a:r>
            <a:r>
              <a:rPr lang="he-IL" dirty="0">
                <a:solidFill>
                  <a:srgbClr val="0070C0"/>
                </a:solidFill>
              </a:rPr>
              <a:t>ו</a:t>
            </a:r>
            <a:r>
              <a:rPr lang="he-IL" dirty="0"/>
              <a:t>השדה החשמלי הוא גודל </a:t>
            </a:r>
            <a:r>
              <a:rPr lang="he-IL" dirty="0" err="1"/>
              <a:t>ווקטורי</a:t>
            </a:r>
            <a:r>
              <a:rPr lang="he-IL" dirty="0"/>
              <a:t>, בנקודה בה שני השדות שווים בגודלם ומנוגדים בכיוונם, הסכום </a:t>
            </a:r>
            <a:r>
              <a:rPr lang="he-IL" dirty="0" err="1"/>
              <a:t>הווקטורי</a:t>
            </a:r>
            <a:r>
              <a:rPr lang="he-IL" dirty="0"/>
              <a:t> השקול הוא אפס.</a:t>
            </a:r>
            <a:endParaRPr lang="en-US" dirty="0"/>
          </a:p>
          <a:p>
            <a:pPr algn="r" rtl="1"/>
            <a:r>
              <a:rPr lang="he-IL" dirty="0"/>
              <a:t>נקודה כזו נמצאת באמצע הקטע </a:t>
            </a:r>
            <a:r>
              <a:rPr lang="en-US" dirty="0"/>
              <a:t>MN</a:t>
            </a:r>
            <a:r>
              <a:rPr lang="he-IL" dirty="0"/>
              <a:t>.</a:t>
            </a:r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ב. האם לאורך הקטע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MN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יש נקודה שבה הפוטנציאל החשמלי מתאפס?, נמקו.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 rtl="1"/>
            <a:r>
              <a:rPr lang="he-IL" dirty="0"/>
              <a:t>לא. מכיוון שהפוטנציאל הוא גודל סקלרי, הפוטנציאל מכל אחד מהמטענים בכל נקודה על הקו </a:t>
            </a:r>
            <a:r>
              <a:rPr lang="en-US" dirty="0"/>
              <a:t>MN</a:t>
            </a:r>
            <a:r>
              <a:rPr lang="he-IL" dirty="0"/>
              <a:t> הוא חיובי והסכום אינו יכול להתאפס.</a:t>
            </a:r>
            <a:endParaRPr lang="en-US" dirty="0"/>
          </a:p>
          <a:p>
            <a:pPr algn="r" rtl="1"/>
            <a:endParaRPr lang="en-US" dirty="0"/>
          </a:p>
          <a:p>
            <a:pPr marL="0" indent="0" algn="r" rtl="1">
              <a:buNone/>
            </a:pPr>
            <a:r>
              <a:rPr lang="he-IL" dirty="0"/>
              <a:t> </a:t>
            </a:r>
            <a:endParaRPr lang="en-US" dirty="0"/>
          </a:p>
          <a:p>
            <a:pPr algn="r" rtl="1"/>
            <a:endParaRPr lang="he-IL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8" b="30399"/>
          <a:stretch/>
        </p:blipFill>
        <p:spPr bwMode="auto">
          <a:xfrm>
            <a:off x="2301875" y="1005941"/>
            <a:ext cx="2837915" cy="8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07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4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7"/>
            <a:ext cx="8236530" cy="581555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sz="2400" dirty="0"/>
              <a:t>שני מטענים </a:t>
            </a:r>
            <a:r>
              <a:rPr lang="en-US" sz="2400" dirty="0"/>
              <a:t>+q </a:t>
            </a:r>
            <a:r>
              <a:rPr lang="he-IL" sz="2400" dirty="0"/>
              <a:t>ו </a:t>
            </a:r>
            <a:r>
              <a:rPr lang="en-US" sz="2400" dirty="0"/>
              <a:t>–q </a:t>
            </a:r>
            <a:r>
              <a:rPr lang="he-IL" sz="2400" dirty="0"/>
              <a:t> נמצאים על ציר ה-</a:t>
            </a:r>
            <a:r>
              <a:rPr lang="en-US" sz="2400" dirty="0"/>
              <a:t>x</a:t>
            </a:r>
            <a:r>
              <a:rPr lang="he-IL" sz="2400" dirty="0"/>
              <a:t>, והמרחק ביניהם הוא </a:t>
            </a:r>
            <a:r>
              <a:rPr lang="en-US" sz="2400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/>
              <a:t> </a:t>
            </a:r>
            <a:r>
              <a:rPr lang="he-IL" sz="2400" dirty="0"/>
              <a:t>(ראה תרשים).</a:t>
            </a:r>
            <a:endParaRPr lang="en-US" sz="2400" dirty="0"/>
          </a:p>
          <a:p>
            <a:pPr marL="0" indent="0" algn="r" rtl="1">
              <a:buNone/>
            </a:pPr>
            <a:r>
              <a:rPr lang="he-IL" sz="2400" dirty="0"/>
              <a:t> </a:t>
            </a:r>
            <a:endParaRPr lang="en-US" sz="2400" dirty="0"/>
          </a:p>
          <a:p>
            <a:pPr marL="0" indent="0" algn="r" rtl="1">
              <a:buNone/>
            </a:pPr>
            <a:r>
              <a:rPr lang="he-IL" sz="2400" dirty="0"/>
              <a:t> </a:t>
            </a:r>
            <a:endParaRPr lang="en-US" sz="2400" dirty="0"/>
          </a:p>
          <a:p>
            <a:pPr marL="0" indent="0" algn="r" rtl="1">
              <a:buNone/>
            </a:pPr>
            <a:r>
              <a:rPr lang="he-IL" sz="2400" dirty="0"/>
              <a:t> 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א. האם קיימת נקודה לאורך ציר ה-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he-IL" sz="2400" dirty="0"/>
              <a:t>,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(1) שבה השדה החשמלי מתאפס? </a:t>
            </a:r>
            <a:r>
              <a:rPr lang="he-IL" sz="2400" u="sng" dirty="0"/>
              <a:t>הסבר</a:t>
            </a:r>
            <a:r>
              <a:rPr lang="he-IL" sz="2400" dirty="0"/>
              <a:t>. 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(2) שבה הפוטנציאל החשמלי מתאפס? </a:t>
            </a:r>
            <a:r>
              <a:rPr lang="he-IL" sz="2400" u="sng" dirty="0"/>
              <a:t>הסבר.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בתשובותיך התייחס לציר ה-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/>
              <a:t> </a:t>
            </a:r>
            <a:r>
              <a:rPr lang="he-IL" sz="2400" dirty="0"/>
              <a:t> כולו – לקטע שבין שני המטענים ולתחום שמחוץ לקטע זה.</a:t>
            </a: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ב. מהי העבודה שיש לעשות, כדי להגדיל את המרחק בין שני המטעים ל-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2d</a:t>
            </a:r>
            <a:r>
              <a:rPr lang="he-IL" sz="2400" dirty="0"/>
              <a:t>?</a:t>
            </a:r>
            <a:endParaRPr lang="en-US" sz="2400" dirty="0"/>
          </a:p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he-IL" sz="2400" dirty="0"/>
          </a:p>
        </p:txBody>
      </p:sp>
      <p:grpSp>
        <p:nvGrpSpPr>
          <p:cNvPr id="26" name="קבוצה 25"/>
          <p:cNvGrpSpPr/>
          <p:nvPr/>
        </p:nvGrpSpPr>
        <p:grpSpPr>
          <a:xfrm>
            <a:off x="4392189" y="1621307"/>
            <a:ext cx="3716844" cy="1152148"/>
            <a:chOff x="2649114" y="1573682"/>
            <a:chExt cx="3716844" cy="1152148"/>
          </a:xfrm>
        </p:grpSpPr>
        <p:grpSp>
          <p:nvGrpSpPr>
            <p:cNvPr id="5" name="קבוצה 4"/>
            <p:cNvGrpSpPr/>
            <p:nvPr/>
          </p:nvGrpSpPr>
          <p:grpSpPr>
            <a:xfrm>
              <a:off x="2849575" y="1573682"/>
              <a:ext cx="3516383" cy="1152148"/>
              <a:chOff x="1849450" y="3231032"/>
              <a:chExt cx="3516383" cy="1152148"/>
            </a:xfrm>
          </p:grpSpPr>
          <p:grpSp>
            <p:nvGrpSpPr>
              <p:cNvPr id="6" name="קבוצה 3"/>
              <p:cNvGrpSpPr/>
              <p:nvPr/>
            </p:nvGrpSpPr>
            <p:grpSpPr>
              <a:xfrm>
                <a:off x="1849450" y="3444613"/>
                <a:ext cx="3516383" cy="938567"/>
                <a:chOff x="3202048" y="2941175"/>
                <a:chExt cx="3516383" cy="938567"/>
              </a:xfrm>
            </p:grpSpPr>
            <p:grpSp>
              <p:nvGrpSpPr>
                <p:cNvPr id="8" name="קבוצה 28"/>
                <p:cNvGrpSpPr/>
                <p:nvPr/>
              </p:nvGrpSpPr>
              <p:grpSpPr>
                <a:xfrm>
                  <a:off x="3211573" y="2941175"/>
                  <a:ext cx="3506858" cy="938567"/>
                  <a:chOff x="2709704" y="5882634"/>
                  <a:chExt cx="3506858" cy="938567"/>
                </a:xfrm>
              </p:grpSpPr>
              <p:grpSp>
                <p:nvGrpSpPr>
                  <p:cNvPr id="11" name="קבוצה 8"/>
                  <p:cNvGrpSpPr/>
                  <p:nvPr/>
                </p:nvGrpSpPr>
                <p:grpSpPr>
                  <a:xfrm>
                    <a:off x="2709704" y="5882634"/>
                    <a:ext cx="3506858" cy="938567"/>
                    <a:chOff x="2326666" y="3634433"/>
                    <a:chExt cx="3506858" cy="938567"/>
                  </a:xfrm>
                </p:grpSpPr>
                <p:grpSp>
                  <p:nvGrpSpPr>
                    <p:cNvPr id="15" name="קבוצה 35"/>
                    <p:cNvGrpSpPr/>
                    <p:nvPr/>
                  </p:nvGrpSpPr>
                  <p:grpSpPr>
                    <a:xfrm>
                      <a:off x="2326666" y="3637943"/>
                      <a:ext cx="3506858" cy="935057"/>
                      <a:chOff x="2090833" y="3921935"/>
                      <a:chExt cx="3506858" cy="935057"/>
                    </a:xfrm>
                  </p:grpSpPr>
                  <p:grpSp>
                    <p:nvGrpSpPr>
                      <p:cNvPr id="19" name="קבוצה 21"/>
                      <p:cNvGrpSpPr/>
                      <p:nvPr/>
                    </p:nvGrpSpPr>
                    <p:grpSpPr>
                      <a:xfrm>
                        <a:off x="2841231" y="3921935"/>
                        <a:ext cx="2756460" cy="935057"/>
                        <a:chOff x="2459039" y="5515524"/>
                        <a:chExt cx="3230629" cy="1095907"/>
                      </a:xfrm>
                    </p:grpSpPr>
                    <p:sp>
                      <p:nvSpPr>
                        <p:cNvPr id="21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59039" y="6070350"/>
                          <a:ext cx="568099" cy="54108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sz="2400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r</a:t>
                          </a:r>
                          <a:endParaRPr lang="en-US" sz="2400" baseline="-25000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49417" y="5515524"/>
                          <a:ext cx="440251" cy="54108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algn="l">
                            <a:spcBef>
                              <a:spcPct val="50000"/>
                            </a:spcBef>
                          </a:pPr>
                          <a:r>
                            <a:rPr lang="en-US" sz="2400" b="1" dirty="0">
                              <a:solidFill>
                                <a:schemeClr val="tx2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endParaRPr lang="en-US" sz="2400" b="1" baseline="-25000" dirty="0">
                            <a:solidFill>
                              <a:schemeClr val="tx2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20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2090833" y="4103144"/>
                        <a:ext cx="3141650" cy="921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round/>
                        <a:headEnd type="triangl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he-IL" sz="2400"/>
                      </a:p>
                    </p:txBody>
                  </p:sp>
                </p:grpSp>
                <p:grpSp>
                  <p:nvGrpSpPr>
                    <p:cNvPr id="16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59805" y="3634433"/>
                      <a:ext cx="442913" cy="830264"/>
                      <a:chOff x="2026" y="4214"/>
                      <a:chExt cx="279" cy="523"/>
                    </a:xfrm>
                  </p:grpSpPr>
                  <p:graphicFrame>
                    <p:nvGraphicFramePr>
                      <p:cNvPr id="17" name="Object 26"/>
                      <p:cNvGraphicFramePr>
                        <a:graphicFrameLocks noChangeAspect="1"/>
                      </p:cNvGraphicFramePr>
                      <p:nvPr>
                        <p:extLst/>
                      </p:nvPr>
                    </p:nvGraphicFramePr>
                    <p:xfrm>
                      <a:off x="2084" y="4263"/>
                      <a:ext cx="164" cy="164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8194" name="Clip" r:id="rId3" imgW="1299362" imgH="1299362" progId="">
                              <p:embed/>
                            </p:oleObj>
                          </mc:Choice>
                          <mc:Fallback>
                            <p:oleObj name="Clip" r:id="rId3" imgW="1299362" imgH="1299362" progId="">
                              <p:embed/>
                              <p:pic>
                                <p:nvPicPr>
                                  <p:cNvPr id="17" name="Object 26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4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2084" y="4263"/>
                                    <a:ext cx="164" cy="16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sp>
                    <p:nvSpPr>
                      <p:cNvPr id="18" name="Text Box 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26" y="4214"/>
                        <a:ext cx="279" cy="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l"/>
                        <a:r>
                          <a:rPr lang="en-GB" altLang="he-IL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+q</a:t>
                        </a:r>
                      </a:p>
                    </p:txBody>
                  </p:sp>
                </p:grpSp>
              </p:grpSp>
              <p:sp>
                <p:nvSpPr>
                  <p:cNvPr id="14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2736679" y="6676645"/>
                    <a:ext cx="2105025" cy="952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3">
                        <a:lumMod val="75000"/>
                      </a:schemeClr>
                    </a:solidFill>
                    <a:prstDash val="solid"/>
                    <a:round/>
                    <a:headEnd type="triangle"/>
                    <a:tailEnd type="triangle"/>
                  </a:ln>
                </p:spPr>
                <p:txBody>
                  <a:bodyPr/>
                  <a:lstStyle/>
                  <a:p>
                    <a:endParaRPr lang="he-IL" sz="2400"/>
                  </a:p>
                </p:txBody>
              </p:sp>
            </p:grpSp>
            <p:cxnSp>
              <p:nvCxnSpPr>
                <p:cNvPr id="9" name="מחבר ישר 8"/>
                <p:cNvCxnSpPr/>
                <p:nvPr/>
              </p:nvCxnSpPr>
              <p:spPr>
                <a:xfrm>
                  <a:off x="3202048" y="3283157"/>
                  <a:ext cx="7925" cy="442505"/>
                </a:xfrm>
                <a:prstGeom prst="line">
                  <a:avLst/>
                </a:prstGeom>
                <a:ln>
                  <a:solidFill>
                    <a:schemeClr val="accent3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מחבר ישר 9"/>
                <p:cNvCxnSpPr/>
                <p:nvPr/>
              </p:nvCxnSpPr>
              <p:spPr>
                <a:xfrm flipH="1">
                  <a:off x="5343573" y="3268462"/>
                  <a:ext cx="1" cy="495300"/>
                </a:xfrm>
                <a:prstGeom prst="line">
                  <a:avLst/>
                </a:prstGeom>
                <a:ln>
                  <a:solidFill>
                    <a:schemeClr val="accent3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 Box 9"/>
              <p:cNvSpPr txBox="1">
                <a:spLocks noChangeArrowheads="1"/>
              </p:cNvSpPr>
              <p:nvPr/>
            </p:nvSpPr>
            <p:spPr bwMode="auto">
              <a:xfrm flipH="1">
                <a:off x="3812892" y="3231032"/>
                <a:ext cx="3547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  <p:graphicFrame>
          <p:nvGraphicFramePr>
            <p:cNvPr id="24" name="Object 26"/>
            <p:cNvGraphicFramePr>
              <a:graphicFrameLocks noChangeAspect="1"/>
            </p:cNvGraphicFramePr>
            <p:nvPr>
              <p:extLst/>
            </p:nvPr>
          </p:nvGraphicFramePr>
          <p:xfrm>
            <a:off x="2722139" y="1855524"/>
            <a:ext cx="260350" cy="26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5" name="Clip" r:id="rId5" imgW="1299362" imgH="1299362" progId="">
                    <p:embed/>
                  </p:oleObj>
                </mc:Choice>
                <mc:Fallback>
                  <p:oleObj name="Clip" r:id="rId5" imgW="1299362" imgH="1299362" progId="">
                    <p:embed/>
                    <p:pic>
                      <p:nvPicPr>
                        <p:cNvPr id="24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2139" y="1855524"/>
                          <a:ext cx="260350" cy="260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2649114" y="1787261"/>
              <a:ext cx="75131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he-IL" alt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GB" altLang="he-IL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6471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תרגיל 4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37591" y="1642183"/>
            <a:ext cx="8236530" cy="4985383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>
                <a:solidFill>
                  <a:srgbClr val="FF0000"/>
                </a:solidFill>
              </a:rPr>
              <a:t>א. (1) האם קיימת נקודה לאורך ציר ה-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he-IL" sz="2000" dirty="0">
                <a:solidFill>
                  <a:srgbClr val="FF0000"/>
                </a:solidFill>
              </a:rPr>
              <a:t> שבה </a:t>
            </a:r>
            <a:r>
              <a:rPr lang="he-IL" sz="2000" b="1" dirty="0">
                <a:solidFill>
                  <a:srgbClr val="FF0000"/>
                </a:solidFill>
              </a:rPr>
              <a:t>השדה החשמלי </a:t>
            </a:r>
            <a:r>
              <a:rPr lang="he-IL" sz="2000" dirty="0">
                <a:solidFill>
                  <a:srgbClr val="FF0000"/>
                </a:solidFill>
              </a:rPr>
              <a:t>מתאפס? </a:t>
            </a:r>
            <a:r>
              <a:rPr lang="he-IL" sz="2000" u="sng" dirty="0">
                <a:solidFill>
                  <a:srgbClr val="FF0000"/>
                </a:solidFill>
              </a:rPr>
              <a:t>הסבר</a:t>
            </a:r>
            <a:r>
              <a:rPr lang="he-IL" sz="2000" dirty="0">
                <a:solidFill>
                  <a:srgbClr val="FF0000"/>
                </a:solidFill>
              </a:rPr>
              <a:t>. </a:t>
            </a:r>
            <a:endParaRPr lang="en-US" sz="2000" dirty="0">
              <a:solidFill>
                <a:srgbClr val="FF0000"/>
              </a:solidFill>
            </a:endParaRPr>
          </a:p>
          <a:p>
            <a:pPr marL="476250" lvl="1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>
                <a:latin typeface="Arial" pitchFamily="34" charset="0"/>
                <a:cs typeface="Arial" pitchFamily="34" charset="0"/>
              </a:rPr>
              <a:t>לא. בין שני המטענים השדה השקול הוא בכיוון שמאלה. משמאל למטען השמאלי ומימין למטען הימני השדות אמנם מנוגדים אך שונים בעצמתם, כי המרחק משני המטענים שונה.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 </a:t>
            </a:r>
            <a:r>
              <a:rPr lang="he-IL" sz="2000" dirty="0">
                <a:solidFill>
                  <a:srgbClr val="FF0000"/>
                </a:solidFill>
              </a:rPr>
              <a:t>     (2). האם קיימת נקודה לאורך ציר ה-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he-IL" sz="2000" dirty="0">
                <a:solidFill>
                  <a:srgbClr val="FF0000"/>
                </a:solidFill>
              </a:rPr>
              <a:t> שבה </a:t>
            </a:r>
            <a:r>
              <a:rPr lang="he-IL" sz="2000" b="1" dirty="0">
                <a:solidFill>
                  <a:srgbClr val="FF0000"/>
                </a:solidFill>
              </a:rPr>
              <a:t>הפוטנציאל החשמלי </a:t>
            </a:r>
            <a:r>
              <a:rPr lang="he-IL" sz="2000" dirty="0">
                <a:solidFill>
                  <a:srgbClr val="FF0000"/>
                </a:solidFill>
              </a:rPr>
              <a:t>מתאפס? </a:t>
            </a:r>
            <a:endParaRPr lang="he-IL" sz="2000" dirty="0"/>
          </a:p>
          <a:p>
            <a:pPr marL="476250" lvl="1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>
                <a:latin typeface="Arial" pitchFamily="34" charset="0"/>
                <a:cs typeface="Arial" pitchFamily="34" charset="0"/>
              </a:rPr>
              <a:t>כן.  בנקודת האמצע בין שני המטענים הפוטנציאלים שווים בערכם המוחלט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ושונים בסימנם.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ב. מהי העבודה שיש לעשות, כדי להגדיל את המרחק בין שני המטעים ל-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2d</a:t>
            </a:r>
            <a:r>
              <a:rPr lang="he-IL" sz="2000" dirty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העבודה שווה להפרש האנרגיות הפוטנציאליות החשמליות:</a:t>
            </a:r>
            <a:endParaRPr lang="en-US" sz="20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</p:txBody>
      </p:sp>
      <p:sp>
        <p:nvSpPr>
          <p:cNvPr id="38605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7" name="קבוצה 26"/>
          <p:cNvGrpSpPr/>
          <p:nvPr/>
        </p:nvGrpSpPr>
        <p:grpSpPr>
          <a:xfrm>
            <a:off x="2030326" y="546101"/>
            <a:ext cx="3716844" cy="1059816"/>
            <a:chOff x="2649114" y="1573682"/>
            <a:chExt cx="3716844" cy="1059816"/>
          </a:xfrm>
        </p:grpSpPr>
        <p:grpSp>
          <p:nvGrpSpPr>
            <p:cNvPr id="28" name="קבוצה 27"/>
            <p:cNvGrpSpPr/>
            <p:nvPr/>
          </p:nvGrpSpPr>
          <p:grpSpPr>
            <a:xfrm>
              <a:off x="2849575" y="1573682"/>
              <a:ext cx="3516383" cy="1059816"/>
              <a:chOff x="1849450" y="3231032"/>
              <a:chExt cx="3516383" cy="1059816"/>
            </a:xfrm>
          </p:grpSpPr>
          <p:grpSp>
            <p:nvGrpSpPr>
              <p:cNvPr id="31" name="קבוצה 3"/>
              <p:cNvGrpSpPr/>
              <p:nvPr/>
            </p:nvGrpSpPr>
            <p:grpSpPr>
              <a:xfrm>
                <a:off x="1849450" y="3444611"/>
                <a:ext cx="3516383" cy="846237"/>
                <a:chOff x="3202048" y="2941173"/>
                <a:chExt cx="3516383" cy="846237"/>
              </a:xfrm>
            </p:grpSpPr>
            <p:grpSp>
              <p:nvGrpSpPr>
                <p:cNvPr id="33" name="קבוצה 28"/>
                <p:cNvGrpSpPr/>
                <p:nvPr/>
              </p:nvGrpSpPr>
              <p:grpSpPr>
                <a:xfrm>
                  <a:off x="3211573" y="2941173"/>
                  <a:ext cx="3506858" cy="846237"/>
                  <a:chOff x="2709704" y="5882632"/>
                  <a:chExt cx="3506858" cy="846237"/>
                </a:xfrm>
              </p:grpSpPr>
              <p:grpSp>
                <p:nvGrpSpPr>
                  <p:cNvPr id="36" name="קבוצה 8"/>
                  <p:cNvGrpSpPr/>
                  <p:nvPr/>
                </p:nvGrpSpPr>
                <p:grpSpPr>
                  <a:xfrm>
                    <a:off x="2709704" y="5882632"/>
                    <a:ext cx="3506858" cy="846237"/>
                    <a:chOff x="2326666" y="3634431"/>
                    <a:chExt cx="3506858" cy="846237"/>
                  </a:xfrm>
                </p:grpSpPr>
                <p:grpSp>
                  <p:nvGrpSpPr>
                    <p:cNvPr id="38" name="קבוצה 35"/>
                    <p:cNvGrpSpPr/>
                    <p:nvPr/>
                  </p:nvGrpSpPr>
                  <p:grpSpPr>
                    <a:xfrm>
                      <a:off x="2326666" y="3637943"/>
                      <a:ext cx="3506858" cy="842725"/>
                      <a:chOff x="2090833" y="3921935"/>
                      <a:chExt cx="3506858" cy="842725"/>
                    </a:xfrm>
                  </p:grpSpPr>
                  <p:grpSp>
                    <p:nvGrpSpPr>
                      <p:cNvPr id="42" name="קבוצה 21"/>
                      <p:cNvGrpSpPr/>
                      <p:nvPr/>
                    </p:nvGrpSpPr>
                    <p:grpSpPr>
                      <a:xfrm>
                        <a:off x="2841231" y="3921935"/>
                        <a:ext cx="2756460" cy="842725"/>
                        <a:chOff x="2459039" y="5515524"/>
                        <a:chExt cx="3230629" cy="987692"/>
                      </a:xfrm>
                    </p:grpSpPr>
                    <p:sp>
                      <p:nvSpPr>
                        <p:cNvPr id="44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59039" y="6070350"/>
                          <a:ext cx="568099" cy="43286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>
                            <a:spcBef>
                              <a:spcPct val="50000"/>
                            </a:spcBef>
                          </a:pPr>
                          <a:r>
                            <a:rPr lang="en-US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r</a:t>
                          </a:r>
                          <a:endParaRPr lang="en-US" baseline="-25000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5" name="Text Box 1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49417" y="5515524"/>
                          <a:ext cx="440251" cy="43286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algn="l">
                            <a:spcBef>
                              <a:spcPct val="50000"/>
                            </a:spcBef>
                          </a:pPr>
                          <a:r>
                            <a:rPr lang="en-US" b="1" dirty="0">
                              <a:solidFill>
                                <a:schemeClr val="tx2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endParaRPr lang="en-US" b="1" baseline="-25000" dirty="0">
                            <a:solidFill>
                              <a:schemeClr val="tx2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43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2090833" y="4103144"/>
                        <a:ext cx="3141650" cy="921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round/>
                        <a:headEnd type="triangl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he-IL"/>
                      </a:p>
                    </p:txBody>
                  </p:sp>
                </p:grpSp>
                <p:grpSp>
                  <p:nvGrpSpPr>
                    <p:cNvPr id="39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59805" y="3634431"/>
                      <a:ext cx="442913" cy="338138"/>
                      <a:chOff x="2026" y="4214"/>
                      <a:chExt cx="279" cy="213"/>
                    </a:xfrm>
                  </p:grpSpPr>
                  <p:graphicFrame>
                    <p:nvGraphicFramePr>
                      <p:cNvPr id="40" name="Object 26"/>
                      <p:cNvGraphicFramePr>
                        <a:graphicFrameLocks noChangeAspect="1"/>
                      </p:cNvGraphicFramePr>
                      <p:nvPr>
                        <p:extLst/>
                      </p:nvPr>
                    </p:nvGraphicFramePr>
                    <p:xfrm>
                      <a:off x="2084" y="4263"/>
                      <a:ext cx="164" cy="164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9218" name="Clip" r:id="rId3" imgW="1299362" imgH="1299362" progId="">
                              <p:embed/>
                            </p:oleObj>
                          </mc:Choice>
                          <mc:Fallback>
                            <p:oleObj name="Clip" r:id="rId3" imgW="1299362" imgH="1299362" progId="">
                              <p:embed/>
                              <p:pic>
                                <p:nvPicPr>
                                  <p:cNvPr id="40" name="Object 26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4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2084" y="4263"/>
                                    <a:ext cx="164" cy="16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sp>
                    <p:nvSpPr>
                      <p:cNvPr id="41" name="Text Box 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26" y="4214"/>
                        <a:ext cx="279" cy="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l"/>
                        <a:r>
                          <a:rPr lang="en-GB" altLang="he-IL" sz="1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+q</a:t>
                        </a:r>
                      </a:p>
                    </p:txBody>
                  </p:sp>
                </p:grpSp>
              </p:grpSp>
              <p:sp>
                <p:nvSpPr>
                  <p:cNvPr id="37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2736679" y="6676645"/>
                    <a:ext cx="2105025" cy="952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3">
                        <a:lumMod val="75000"/>
                      </a:schemeClr>
                    </a:solidFill>
                    <a:prstDash val="solid"/>
                    <a:round/>
                    <a:headEnd type="triangle"/>
                    <a:tailEnd type="triangle"/>
                  </a:ln>
                </p:spPr>
                <p:txBody>
                  <a:bodyPr/>
                  <a:lstStyle/>
                  <a:p>
                    <a:endParaRPr lang="he-IL"/>
                  </a:p>
                </p:txBody>
              </p:sp>
            </p:grpSp>
            <p:cxnSp>
              <p:nvCxnSpPr>
                <p:cNvPr id="34" name="מחבר ישר 33"/>
                <p:cNvCxnSpPr/>
                <p:nvPr/>
              </p:nvCxnSpPr>
              <p:spPr>
                <a:xfrm>
                  <a:off x="3202048" y="3283157"/>
                  <a:ext cx="7925" cy="442505"/>
                </a:xfrm>
                <a:prstGeom prst="line">
                  <a:avLst/>
                </a:prstGeom>
                <a:ln>
                  <a:solidFill>
                    <a:schemeClr val="accent3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מחבר ישר 34"/>
                <p:cNvCxnSpPr/>
                <p:nvPr/>
              </p:nvCxnSpPr>
              <p:spPr>
                <a:xfrm flipH="1">
                  <a:off x="5343573" y="3268462"/>
                  <a:ext cx="1" cy="495300"/>
                </a:xfrm>
                <a:prstGeom prst="line">
                  <a:avLst/>
                </a:prstGeom>
                <a:ln>
                  <a:solidFill>
                    <a:schemeClr val="accent3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 flipH="1">
                <a:off x="3812892" y="3231032"/>
                <a:ext cx="35471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  <p:graphicFrame>
          <p:nvGraphicFramePr>
            <p:cNvPr id="29" name="Object 26"/>
            <p:cNvGraphicFramePr>
              <a:graphicFrameLocks noChangeAspect="1"/>
            </p:cNvGraphicFramePr>
            <p:nvPr>
              <p:extLst/>
            </p:nvPr>
          </p:nvGraphicFramePr>
          <p:xfrm>
            <a:off x="2722139" y="1855524"/>
            <a:ext cx="260350" cy="26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Clip" r:id="rId5" imgW="1299362" imgH="1299362" progId="">
                    <p:embed/>
                  </p:oleObj>
                </mc:Choice>
                <mc:Fallback>
                  <p:oleObj name="Clip" r:id="rId5" imgW="1299362" imgH="1299362" progId="">
                    <p:embed/>
                    <p:pic>
                      <p:nvPicPr>
                        <p:cNvPr id="29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2139" y="1855524"/>
                          <a:ext cx="260350" cy="260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649114" y="1787261"/>
              <a:ext cx="75131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he-IL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he-IL" altLang="he-IL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GB" altLang="he-IL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2688769" y="5828994"/>
          <a:ext cx="4277194" cy="798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משוואה" r:id="rId6" imgW="2209800" imgH="419100" progId="Equation.3">
                  <p:embed/>
                </p:oleObj>
              </mc:Choice>
              <mc:Fallback>
                <p:oleObj name="משוואה" r:id="rId6" imgW="2209800" imgH="419100" progId="Equation.3">
                  <p:embed/>
                  <p:pic>
                    <p:nvPicPr>
                      <p:cNvPr id="4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769" y="5828994"/>
                        <a:ext cx="4277194" cy="798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79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87488" y="188640"/>
            <a:ext cx="9036050" cy="863600"/>
          </a:xfrm>
        </p:spPr>
        <p:txBody>
          <a:bodyPr/>
          <a:lstStyle/>
          <a:p>
            <a:pPr eaLnBrk="1" hangingPunct="1"/>
            <a:r>
              <a:rPr lang="he-IL" sz="3600" b="1" u="sng" dirty="0">
                <a:cs typeface="David" panose="020E0502060401010101" pitchFamily="34" charset="-79"/>
              </a:rPr>
              <a:t>אנלוגיה בין השדה החשמלי והפוטנציאל  החשמלי</a:t>
            </a:r>
            <a:endParaRPr lang="en-US" sz="3600" b="1" u="sng" dirty="0">
              <a:cs typeface="David" panose="020E0502060401010101" pitchFamily="34" charset="-79"/>
            </a:endParaRP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2208214" y="3141664"/>
            <a:ext cx="719137" cy="7191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31950" y="1125539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יוצר שדה</a:t>
            </a:r>
            <a:endParaRPr lang="en-US" sz="2000" b="1" u="sng">
              <a:cs typeface="David" panose="020E0502060401010101" pitchFamily="34" charset="-79"/>
            </a:endParaRPr>
          </a:p>
        </p:txBody>
      </p:sp>
      <p:sp>
        <p:nvSpPr>
          <p:cNvPr id="10245" name="Oval 6"/>
          <p:cNvSpPr>
            <a:spLocks noChangeArrowheads="1"/>
          </p:cNvSpPr>
          <p:nvPr/>
        </p:nvSpPr>
        <p:spPr bwMode="auto">
          <a:xfrm>
            <a:off x="5016501" y="3357563"/>
            <a:ext cx="430213" cy="430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4511676" y="1125539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בוחן</a:t>
            </a:r>
            <a:endParaRPr lang="en-US" sz="2000" b="1" u="sng">
              <a:cs typeface="David" panose="020E0502060401010101" pitchFamily="34" charset="-79"/>
            </a:endParaRPr>
          </a:p>
        </p:txBody>
      </p:sp>
      <p:graphicFrame>
        <p:nvGraphicFramePr>
          <p:cNvPr id="10247" name="Object 8"/>
          <p:cNvGraphicFramePr>
            <a:graphicFrameLocks noChangeAspect="1"/>
          </p:cNvGraphicFramePr>
          <p:nvPr/>
        </p:nvGraphicFramePr>
        <p:xfrm>
          <a:off x="4079876" y="1862139"/>
          <a:ext cx="131921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משוואה" r:id="rId4" imgW="622030" imgH="444307" progId="Equation.3">
                  <p:embed/>
                </p:oleObj>
              </mc:Choice>
              <mc:Fallback>
                <p:oleObj name="משוואה" r:id="rId4" imgW="622030" imgH="444307" progId="Equation.3">
                  <p:embed/>
                  <p:pic>
                    <p:nvPicPr>
                      <p:cNvPr id="1024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1862139"/>
                        <a:ext cx="131921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9"/>
          <p:cNvGraphicFramePr>
            <a:graphicFrameLocks noChangeAspect="1"/>
          </p:cNvGraphicFramePr>
          <p:nvPr/>
        </p:nvGraphicFramePr>
        <p:xfrm>
          <a:off x="4151313" y="4357689"/>
          <a:ext cx="121126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משוואה" r:id="rId6" imgW="571252" imgH="444307" progId="Equation.3">
                  <p:embed/>
                </p:oleObj>
              </mc:Choice>
              <mc:Fallback>
                <p:oleObj name="משוואה" r:id="rId6" imgW="571252" imgH="444307" progId="Equation.3">
                  <p:embed/>
                  <p:pic>
                    <p:nvPicPr>
                      <p:cNvPr id="1024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3" y="4357689"/>
                        <a:ext cx="1211262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AutoShape 10"/>
          <p:cNvSpPr>
            <a:spLocks/>
          </p:cNvSpPr>
          <p:nvPr/>
        </p:nvSpPr>
        <p:spPr bwMode="auto">
          <a:xfrm rot="16200000" flipV="1">
            <a:off x="3791744" y="2636044"/>
            <a:ext cx="215900" cy="2665412"/>
          </a:xfrm>
          <a:prstGeom prst="leftBrace">
            <a:avLst>
              <a:gd name="adj1" fmla="val 1028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10250" name="Object 11"/>
          <p:cNvGraphicFramePr>
            <a:graphicFrameLocks noChangeAspect="1"/>
          </p:cNvGraphicFramePr>
          <p:nvPr/>
        </p:nvGraphicFramePr>
        <p:xfrm>
          <a:off x="3724276" y="4124326"/>
          <a:ext cx="3603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משוואה" r:id="rId8" imgW="126780" imgH="215526" progId="Equation.3">
                  <p:embed/>
                </p:oleObj>
              </mc:Choice>
              <mc:Fallback>
                <p:oleObj name="משוואה" r:id="rId8" imgW="126780" imgH="215526" progId="Equation.3">
                  <p:embed/>
                  <p:pic>
                    <p:nvPicPr>
                      <p:cNvPr id="1025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6" y="4124326"/>
                        <a:ext cx="3603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Oval 12"/>
          <p:cNvSpPr>
            <a:spLocks noChangeArrowheads="1"/>
          </p:cNvSpPr>
          <p:nvPr/>
        </p:nvSpPr>
        <p:spPr bwMode="auto">
          <a:xfrm>
            <a:off x="8904288" y="3429001"/>
            <a:ext cx="430212" cy="43021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0252" name="AutoShape 13"/>
          <p:cNvSpPr>
            <a:spLocks/>
          </p:cNvSpPr>
          <p:nvPr/>
        </p:nvSpPr>
        <p:spPr bwMode="auto">
          <a:xfrm rot="5400000">
            <a:off x="5623720" y="-270668"/>
            <a:ext cx="301625" cy="6548437"/>
          </a:xfrm>
          <a:prstGeom prst="leftBrace">
            <a:avLst>
              <a:gd name="adj1" fmla="val 1809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10253" name="Object 14"/>
          <p:cNvGraphicFramePr>
            <a:graphicFrameLocks noChangeAspect="1"/>
          </p:cNvGraphicFramePr>
          <p:nvPr/>
        </p:nvGraphicFramePr>
        <p:xfrm>
          <a:off x="5573714" y="2276476"/>
          <a:ext cx="3968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משוואה" r:id="rId10" imgW="139579" imgH="215713" progId="Equation.3">
                  <p:embed/>
                </p:oleObj>
              </mc:Choice>
              <mc:Fallback>
                <p:oleObj name="משוואה" r:id="rId10" imgW="139579" imgH="215713" progId="Equation.3">
                  <p:embed/>
                  <p:pic>
                    <p:nvPicPr>
                      <p:cNvPr id="1025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4" y="2276476"/>
                        <a:ext cx="3968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5"/>
          <p:cNvGraphicFramePr>
            <a:graphicFrameLocks noChangeAspect="1"/>
          </p:cNvGraphicFramePr>
          <p:nvPr/>
        </p:nvGraphicFramePr>
        <p:xfrm>
          <a:off x="8472488" y="1844676"/>
          <a:ext cx="131921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משוואה" r:id="rId12" imgW="622030" imgH="444307" progId="Equation.3">
                  <p:embed/>
                </p:oleObj>
              </mc:Choice>
              <mc:Fallback>
                <p:oleObj name="משוואה" r:id="rId12" imgW="622030" imgH="444307" progId="Equation.3">
                  <p:embed/>
                  <p:pic>
                    <p:nvPicPr>
                      <p:cNvPr id="1025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2488" y="1844676"/>
                        <a:ext cx="1319212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6"/>
          <p:cNvGraphicFramePr>
            <a:graphicFrameLocks noChangeAspect="1"/>
          </p:cNvGraphicFramePr>
          <p:nvPr/>
        </p:nvGraphicFramePr>
        <p:xfrm>
          <a:off x="8570914" y="4292601"/>
          <a:ext cx="126523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משוואה" r:id="rId14" imgW="596641" imgH="444307" progId="Equation.3">
                  <p:embed/>
                </p:oleObj>
              </mc:Choice>
              <mc:Fallback>
                <p:oleObj name="משוואה" r:id="rId14" imgW="596641" imgH="444307" progId="Equation.3">
                  <p:embed/>
                  <p:pic>
                    <p:nvPicPr>
                      <p:cNvPr id="1025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0914" y="4292601"/>
                        <a:ext cx="1265237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AutoShape 17"/>
          <p:cNvSpPr>
            <a:spLocks noChangeArrowheads="1"/>
          </p:cNvSpPr>
          <p:nvPr/>
        </p:nvSpPr>
        <p:spPr bwMode="auto">
          <a:xfrm>
            <a:off x="2424114" y="5229226"/>
            <a:ext cx="2592387" cy="1223963"/>
          </a:xfrm>
          <a:prstGeom prst="cloudCallout">
            <a:avLst>
              <a:gd name="adj1" fmla="val 35120"/>
              <a:gd name="adj2" fmla="val -71921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2000">
                <a:cs typeface="David" panose="020E0502060401010101" pitchFamily="34" charset="-79"/>
              </a:rPr>
              <a:t>לא תלוי בגודלו של מטען בוחן</a:t>
            </a:r>
            <a:endParaRPr lang="en-US" sz="2000">
              <a:cs typeface="David" panose="020E0502060401010101" pitchFamily="34" charset="-79"/>
            </a:endParaRPr>
          </a:p>
        </p:txBody>
      </p:sp>
      <p:sp>
        <p:nvSpPr>
          <p:cNvPr id="10257" name="AutoShape 19"/>
          <p:cNvSpPr>
            <a:spLocks noChangeArrowheads="1"/>
          </p:cNvSpPr>
          <p:nvPr/>
        </p:nvSpPr>
        <p:spPr bwMode="auto">
          <a:xfrm>
            <a:off x="6816725" y="5157788"/>
            <a:ext cx="2592388" cy="1223962"/>
          </a:xfrm>
          <a:prstGeom prst="cloudCallout">
            <a:avLst>
              <a:gd name="adj1" fmla="val 35120"/>
              <a:gd name="adj2" fmla="val -71921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2000">
                <a:cs typeface="David" panose="020E0502060401010101" pitchFamily="34" charset="-79"/>
              </a:rPr>
              <a:t>לא תלוי בגודלו של מטען בוחן</a:t>
            </a:r>
            <a:endParaRPr lang="en-US" sz="2000">
              <a:cs typeface="David" panose="020E0502060401010101" pitchFamily="34" charset="-79"/>
            </a:endParaRPr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8328026" y="1196976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בוחן</a:t>
            </a:r>
            <a:endParaRPr lang="en-US" sz="2000" b="1" u="sng">
              <a:cs typeface="David" panose="020E0502060401010101" pitchFamily="34" charset="-79"/>
            </a:endParaRPr>
          </a:p>
        </p:txBody>
      </p:sp>
      <p:graphicFrame>
        <p:nvGraphicFramePr>
          <p:cNvPr id="10259" name="Object 21"/>
          <p:cNvGraphicFramePr>
            <a:graphicFrameLocks noChangeAspect="1"/>
          </p:cNvGraphicFramePr>
          <p:nvPr/>
        </p:nvGraphicFramePr>
        <p:xfrm>
          <a:off x="1919288" y="2852738"/>
          <a:ext cx="3222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משוואה" r:id="rId16" imgW="152268" imgH="203024" progId="Equation.3">
                  <p:embed/>
                </p:oleObj>
              </mc:Choice>
              <mc:Fallback>
                <p:oleObj name="משוואה" r:id="rId16" imgW="152268" imgH="203024" progId="Equation.3">
                  <p:embed/>
                  <p:pic>
                    <p:nvPicPr>
                      <p:cNvPr id="1025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852738"/>
                        <a:ext cx="32226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" name="Object 22"/>
          <p:cNvGraphicFramePr>
            <a:graphicFrameLocks noChangeAspect="1"/>
          </p:cNvGraphicFramePr>
          <p:nvPr/>
        </p:nvGraphicFramePr>
        <p:xfrm>
          <a:off x="4754564" y="2963863"/>
          <a:ext cx="2682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משוואה" r:id="rId18" imgW="126780" imgH="164814" progId="Equation.3">
                  <p:embed/>
                </p:oleObj>
              </mc:Choice>
              <mc:Fallback>
                <p:oleObj name="משוואה" r:id="rId18" imgW="126780" imgH="164814" progId="Equation.3">
                  <p:embed/>
                  <p:pic>
                    <p:nvPicPr>
                      <p:cNvPr id="1026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4" y="2963863"/>
                        <a:ext cx="2682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3"/>
          <p:cNvGraphicFramePr>
            <a:graphicFrameLocks noChangeAspect="1"/>
          </p:cNvGraphicFramePr>
          <p:nvPr/>
        </p:nvGraphicFramePr>
        <p:xfrm>
          <a:off x="8688389" y="3141663"/>
          <a:ext cx="2682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משוואה" r:id="rId20" imgW="126780" imgH="164814" progId="Equation.3">
                  <p:embed/>
                </p:oleObj>
              </mc:Choice>
              <mc:Fallback>
                <p:oleObj name="משוואה" r:id="rId20" imgW="126780" imgH="164814" progId="Equation.3">
                  <p:embed/>
                  <p:pic>
                    <p:nvPicPr>
                      <p:cNvPr id="1026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9" y="3141663"/>
                        <a:ext cx="2682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409134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22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639616" y="116632"/>
            <a:ext cx="7681016" cy="360040"/>
          </a:xfrm>
        </p:spPr>
        <p:txBody>
          <a:bodyPr>
            <a:normAutofit fontScale="90000"/>
          </a:bodyPr>
          <a:lstStyle/>
          <a:p>
            <a:r>
              <a:rPr lang="he-IL" dirty="0"/>
              <a:t>תרגיל 5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28610" y="476672"/>
            <a:ext cx="10063390" cy="6247142"/>
          </a:xfrm>
        </p:spPr>
        <p:txBody>
          <a:bodyPr>
            <a:normAutofit/>
          </a:bodyPr>
          <a:lstStyle/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שני מטענים נקודתיים של </a:t>
            </a:r>
            <a:r>
              <a:rPr lang="en-US" sz="2400" dirty="0"/>
              <a:t>8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 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=</a:t>
            </a:r>
            <a:r>
              <a:rPr lang="he-IL" sz="2400" dirty="0"/>
              <a:t> ו- </a:t>
            </a:r>
            <a:r>
              <a:rPr lang="en-US" sz="2400" dirty="0"/>
              <a:t>12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-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</a:t>
            </a:r>
            <a:r>
              <a:rPr lang="he-IL" sz="2400" dirty="0"/>
              <a:t> נמצאים במרחק של 40 ס"מ זה מזה.</a:t>
            </a: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א. מהו הפוטנציאל החשמלי בנק' </a:t>
            </a:r>
            <a:r>
              <a:rPr lang="en-US" sz="2400" dirty="0"/>
              <a:t>A</a:t>
            </a:r>
            <a:r>
              <a:rPr lang="he-IL" sz="2400" dirty="0"/>
              <a:t> הנמצאת באמצע המרחק בין המטענים?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ב. היכן לאורך הקו המחבר בין המטענים הפוטנציאל החשמלי שווה אפס? </a:t>
            </a:r>
          </a:p>
          <a:p>
            <a:pPr marL="0" indent="0" algn="r" rtl="1">
              <a:buNone/>
            </a:pPr>
            <a:r>
              <a:rPr lang="he-IL" sz="2400" dirty="0"/>
              <a:t>ג. מהו הפוטנציאל החשמלי בנק' </a:t>
            </a:r>
            <a:r>
              <a:rPr lang="en-US" sz="2400" dirty="0"/>
              <a:t>B </a:t>
            </a:r>
            <a:r>
              <a:rPr lang="he-IL" sz="2400" dirty="0"/>
              <a:t> הנמצאת במרחק </a:t>
            </a:r>
            <a:r>
              <a:rPr lang="en-US" sz="2400" dirty="0"/>
              <a:t>30cm</a:t>
            </a:r>
            <a:r>
              <a:rPr lang="he-IL" sz="2400" dirty="0"/>
              <a:t> בדיוק מעל המטען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he-IL" sz="2400" dirty="0"/>
              <a:t> ? </a:t>
            </a:r>
          </a:p>
        </p:txBody>
      </p:sp>
      <p:grpSp>
        <p:nvGrpSpPr>
          <p:cNvPr id="4" name="קבוצה 17"/>
          <p:cNvGrpSpPr/>
          <p:nvPr/>
        </p:nvGrpSpPr>
        <p:grpSpPr>
          <a:xfrm>
            <a:off x="3805638" y="1422191"/>
            <a:ext cx="5953955" cy="2808312"/>
            <a:chOff x="1681618" y="769236"/>
            <a:chExt cx="6449019" cy="3163939"/>
          </a:xfrm>
        </p:grpSpPr>
        <p:grpSp>
          <p:nvGrpSpPr>
            <p:cNvPr id="17" name="קבוצה 25"/>
            <p:cNvGrpSpPr/>
            <p:nvPr/>
          </p:nvGrpSpPr>
          <p:grpSpPr>
            <a:xfrm>
              <a:off x="1681618" y="769236"/>
              <a:ext cx="6449019" cy="3163939"/>
              <a:chOff x="1681618" y="769236"/>
              <a:chExt cx="6449019" cy="3163939"/>
            </a:xfrm>
          </p:grpSpPr>
          <p:grpSp>
            <p:nvGrpSpPr>
              <p:cNvPr id="18" name="קבוצה 16"/>
              <p:cNvGrpSpPr/>
              <p:nvPr/>
            </p:nvGrpSpPr>
            <p:grpSpPr>
              <a:xfrm>
                <a:off x="1681618" y="769236"/>
                <a:ext cx="6449019" cy="3163939"/>
                <a:chOff x="1681618" y="769236"/>
                <a:chExt cx="6449019" cy="3163939"/>
              </a:xfrm>
            </p:grpSpPr>
            <p:grpSp>
              <p:nvGrpSpPr>
                <p:cNvPr id="19" name="Group 1"/>
                <p:cNvGrpSpPr>
                  <a:grpSpLocks noChangeAspect="1"/>
                </p:cNvGrpSpPr>
                <p:nvPr/>
              </p:nvGrpSpPr>
              <p:grpSpPr bwMode="auto">
                <a:xfrm>
                  <a:off x="1681618" y="813024"/>
                  <a:ext cx="6449019" cy="3120151"/>
                  <a:chOff x="2366" y="11066"/>
                  <a:chExt cx="4680" cy="2265"/>
                </a:xfrm>
              </p:grpSpPr>
              <p:sp>
                <p:nvSpPr>
                  <p:cNvPr id="5" name="AutoShape 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66" y="11066"/>
                    <a:ext cx="4680" cy="2265"/>
                  </a:xfrm>
                  <a:prstGeom prst="rect">
                    <a:avLst/>
                  </a:prstGeom>
                  <a:solidFill>
                    <a:srgbClr val="FFFF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804" y="12582"/>
                    <a:ext cx="243" cy="201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1" y="12283"/>
                    <a:ext cx="817" cy="2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-12</a:t>
                    </a: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97" y="12265"/>
                    <a:ext cx="536" cy="3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8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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471" y="12582"/>
                    <a:ext cx="212" cy="22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969696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0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2426" y="12683"/>
                    <a:ext cx="450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6699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938" y="12686"/>
                    <a:ext cx="2" cy="537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6569" y="12323"/>
                    <a:ext cx="1" cy="90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27" y="12791"/>
                    <a:ext cx="695" cy="2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40cm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951" y="13163"/>
                    <a:ext cx="3600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5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12647"/>
                    <a:ext cx="78" cy="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808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</p:grpSp>
            <p:sp>
              <p:nvSpPr>
                <p:cNvPr id="1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349944" y="769236"/>
                  <a:ext cx="826797" cy="4036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  <a:sym typeface="Symbol" pitchFamily="18" charset="2"/>
                    </a:rPr>
                    <a:t>B</a:t>
                  </a:r>
                  <a:endParaRPr lang="he-IL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1764298" y="252944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652576" y="258730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he-IL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6830274" y="276087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2457639" y="971047"/>
                <a:ext cx="1378" cy="20571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</p:grp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2459017" y="863598"/>
              <a:ext cx="107484" cy="10744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761541" y="1783221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30cm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698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5 א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01130" y="690811"/>
            <a:ext cx="8236530" cy="5779415"/>
          </a:xfrm>
        </p:spPr>
        <p:txBody>
          <a:bodyPr>
            <a:normAutofit fontScale="92500" lnSpcReduction="20000"/>
          </a:bodyPr>
          <a:lstStyle/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שני מטענים נקודתיים של </a:t>
            </a:r>
            <a:r>
              <a:rPr lang="en-US" sz="2400" dirty="0"/>
              <a:t>8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 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=</a:t>
            </a:r>
            <a:r>
              <a:rPr lang="he-IL" sz="2400" dirty="0"/>
              <a:t> ו- </a:t>
            </a:r>
            <a:r>
              <a:rPr lang="en-US" sz="2400" dirty="0"/>
              <a:t>12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-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</a:t>
            </a:r>
            <a:r>
              <a:rPr lang="he-IL" sz="2400" dirty="0"/>
              <a:t> נמצאים במרחק של 40 ס"מ זה מזה.</a:t>
            </a: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>
                <a:solidFill>
                  <a:srgbClr val="FF0000"/>
                </a:solidFill>
              </a:rPr>
              <a:t>א. מהו הפוטנציאל החשמלי בנק'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he-IL" sz="2400" dirty="0">
                <a:solidFill>
                  <a:srgbClr val="FF0000"/>
                </a:solidFill>
              </a:rPr>
              <a:t> הנמצאת באמצע המרחק בין המטענים?</a:t>
            </a:r>
          </a:p>
        </p:txBody>
      </p:sp>
      <p:grpSp>
        <p:nvGrpSpPr>
          <p:cNvPr id="4" name="קבוצה 17"/>
          <p:cNvGrpSpPr/>
          <p:nvPr/>
        </p:nvGrpSpPr>
        <p:grpSpPr>
          <a:xfrm>
            <a:off x="2511371" y="1798294"/>
            <a:ext cx="6449019" cy="3163939"/>
            <a:chOff x="1681618" y="769236"/>
            <a:chExt cx="6449019" cy="3163939"/>
          </a:xfrm>
        </p:grpSpPr>
        <p:grpSp>
          <p:nvGrpSpPr>
            <p:cNvPr id="17" name="קבוצה 25"/>
            <p:cNvGrpSpPr/>
            <p:nvPr/>
          </p:nvGrpSpPr>
          <p:grpSpPr>
            <a:xfrm>
              <a:off x="1681618" y="769236"/>
              <a:ext cx="6449019" cy="3163939"/>
              <a:chOff x="1681618" y="769236"/>
              <a:chExt cx="6449019" cy="3163939"/>
            </a:xfrm>
          </p:grpSpPr>
          <p:grpSp>
            <p:nvGrpSpPr>
              <p:cNvPr id="18" name="קבוצה 16"/>
              <p:cNvGrpSpPr/>
              <p:nvPr/>
            </p:nvGrpSpPr>
            <p:grpSpPr>
              <a:xfrm>
                <a:off x="1681618" y="769236"/>
                <a:ext cx="6449019" cy="3163939"/>
                <a:chOff x="1681618" y="769236"/>
                <a:chExt cx="6449019" cy="3163939"/>
              </a:xfrm>
            </p:grpSpPr>
            <p:grpSp>
              <p:nvGrpSpPr>
                <p:cNvPr id="19" name="Group 1"/>
                <p:cNvGrpSpPr>
                  <a:grpSpLocks noChangeAspect="1"/>
                </p:cNvGrpSpPr>
                <p:nvPr/>
              </p:nvGrpSpPr>
              <p:grpSpPr bwMode="auto">
                <a:xfrm>
                  <a:off x="1681618" y="813024"/>
                  <a:ext cx="6449019" cy="3120151"/>
                  <a:chOff x="2366" y="11066"/>
                  <a:chExt cx="4680" cy="2265"/>
                </a:xfrm>
              </p:grpSpPr>
              <p:sp>
                <p:nvSpPr>
                  <p:cNvPr id="5" name="AutoShape 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66" y="11066"/>
                    <a:ext cx="4680" cy="2265"/>
                  </a:xfrm>
                  <a:prstGeom prst="rect">
                    <a:avLst/>
                  </a:prstGeom>
                  <a:solidFill>
                    <a:srgbClr val="FFFF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804" y="12582"/>
                    <a:ext cx="243" cy="201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1" y="12283"/>
                    <a:ext cx="600" cy="2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6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-12</a:t>
                    </a:r>
                    <a:r>
                      <a:rPr lang="en-US" sz="16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16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97" y="12265"/>
                    <a:ext cx="536" cy="3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6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8</a:t>
                    </a:r>
                    <a:r>
                      <a:rPr lang="en-US" sz="16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</a:t>
                    </a:r>
                    <a:r>
                      <a:rPr lang="en-US" sz="16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16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471" y="12582"/>
                    <a:ext cx="212" cy="22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969696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0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2426" y="12683"/>
                    <a:ext cx="450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6699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938" y="12686"/>
                    <a:ext cx="2" cy="537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6569" y="12323"/>
                    <a:ext cx="1" cy="90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27" y="12937"/>
                    <a:ext cx="527" cy="2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40cm</a:t>
                    </a:r>
                    <a:endParaRPr lang="he-IL" sz="16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951" y="13163"/>
                    <a:ext cx="3600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5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12647"/>
                    <a:ext cx="78" cy="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808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</p:grpSp>
            <p:sp>
              <p:nvSpPr>
                <p:cNvPr id="1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349944" y="769236"/>
                  <a:ext cx="826797" cy="4036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16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  <a:sym typeface="Symbol" pitchFamily="18" charset="2"/>
                    </a:rPr>
                    <a:t>B</a:t>
                  </a:r>
                  <a:endParaRPr lang="he-IL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1764298" y="252944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652576" y="258730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he-IL" sz="16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6830274" y="276087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2457639" y="971047"/>
                <a:ext cx="1378" cy="20571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2459017" y="863598"/>
              <a:ext cx="107484" cy="10744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761541" y="1783221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30cm</a:t>
              </a:r>
              <a:endParaRPr lang="he-IL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6" name="אובייקט 25"/>
          <p:cNvGraphicFramePr>
            <a:graphicFrameLocks noChangeAspect="1"/>
          </p:cNvGraphicFramePr>
          <p:nvPr>
            <p:extLst/>
          </p:nvPr>
        </p:nvGraphicFramePr>
        <p:xfrm>
          <a:off x="2870735" y="5424832"/>
          <a:ext cx="5730290" cy="744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משוואה" r:id="rId3" imgW="3238500" imgH="419100" progId="Equation.3">
                  <p:embed/>
                </p:oleObj>
              </mc:Choice>
              <mc:Fallback>
                <p:oleObj name="משוואה" r:id="rId3" imgW="3238500" imgH="419100" progId="Equation.3">
                  <p:embed/>
                  <p:pic>
                    <p:nvPicPr>
                      <p:cNvPr id="26" name="אובייקט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735" y="5424832"/>
                        <a:ext cx="5730290" cy="744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170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639616" y="9003"/>
            <a:ext cx="7681016" cy="360040"/>
          </a:xfrm>
        </p:spPr>
        <p:txBody>
          <a:bodyPr>
            <a:normAutofit fontScale="90000"/>
          </a:bodyPr>
          <a:lstStyle/>
          <a:p>
            <a:r>
              <a:rPr lang="he-IL" dirty="0"/>
              <a:t>פתרון 5 ב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28610" y="602622"/>
            <a:ext cx="8236530" cy="5779415"/>
          </a:xfrm>
        </p:spPr>
        <p:txBody>
          <a:bodyPr>
            <a:normAutofit fontScale="92500" lnSpcReduction="20000"/>
          </a:bodyPr>
          <a:lstStyle/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שני מטענים נקודתיים של </a:t>
            </a:r>
            <a:r>
              <a:rPr lang="en-US" sz="2400" dirty="0"/>
              <a:t>8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 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=</a:t>
            </a:r>
            <a:r>
              <a:rPr lang="he-IL" sz="2400" dirty="0"/>
              <a:t> ו- </a:t>
            </a:r>
            <a:r>
              <a:rPr lang="en-US" sz="2400" dirty="0"/>
              <a:t>12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-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</a:t>
            </a:r>
            <a:r>
              <a:rPr lang="he-IL" sz="2400" dirty="0"/>
              <a:t> נמצאים במרחק של 40 ס"מ זה מזה.</a:t>
            </a: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>
                <a:solidFill>
                  <a:srgbClr val="FF0000"/>
                </a:solidFill>
              </a:rPr>
              <a:t>ב. היכן לאורך הקו המחבר בין המטענים הפוטנציאל החשמלי שווה אפס? </a:t>
            </a:r>
          </a:p>
        </p:txBody>
      </p:sp>
      <p:grpSp>
        <p:nvGrpSpPr>
          <p:cNvPr id="4" name="קבוצה 17"/>
          <p:cNvGrpSpPr/>
          <p:nvPr/>
        </p:nvGrpSpPr>
        <p:grpSpPr>
          <a:xfrm>
            <a:off x="2639617" y="1693843"/>
            <a:ext cx="6449019" cy="3163939"/>
            <a:chOff x="1681618" y="769236"/>
            <a:chExt cx="6449019" cy="3163939"/>
          </a:xfrm>
        </p:grpSpPr>
        <p:grpSp>
          <p:nvGrpSpPr>
            <p:cNvPr id="17" name="קבוצה 25"/>
            <p:cNvGrpSpPr/>
            <p:nvPr/>
          </p:nvGrpSpPr>
          <p:grpSpPr>
            <a:xfrm>
              <a:off x="1681618" y="769236"/>
              <a:ext cx="6449019" cy="3163939"/>
              <a:chOff x="1681618" y="769236"/>
              <a:chExt cx="6449019" cy="3163939"/>
            </a:xfrm>
          </p:grpSpPr>
          <p:grpSp>
            <p:nvGrpSpPr>
              <p:cNvPr id="18" name="קבוצה 16"/>
              <p:cNvGrpSpPr/>
              <p:nvPr/>
            </p:nvGrpSpPr>
            <p:grpSpPr>
              <a:xfrm>
                <a:off x="1681618" y="769236"/>
                <a:ext cx="6449019" cy="3163939"/>
                <a:chOff x="1681618" y="769236"/>
                <a:chExt cx="6449019" cy="3163939"/>
              </a:xfrm>
            </p:grpSpPr>
            <p:grpSp>
              <p:nvGrpSpPr>
                <p:cNvPr id="19" name="Group 1"/>
                <p:cNvGrpSpPr>
                  <a:grpSpLocks noChangeAspect="1"/>
                </p:cNvGrpSpPr>
                <p:nvPr/>
              </p:nvGrpSpPr>
              <p:grpSpPr bwMode="auto">
                <a:xfrm>
                  <a:off x="1681618" y="813024"/>
                  <a:ext cx="6449019" cy="3120151"/>
                  <a:chOff x="2366" y="11066"/>
                  <a:chExt cx="4680" cy="2265"/>
                </a:xfrm>
              </p:grpSpPr>
              <p:sp>
                <p:nvSpPr>
                  <p:cNvPr id="5" name="AutoShape 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66" y="11066"/>
                    <a:ext cx="4680" cy="2265"/>
                  </a:xfrm>
                  <a:prstGeom prst="rect">
                    <a:avLst/>
                  </a:prstGeom>
                  <a:solidFill>
                    <a:srgbClr val="FFFF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804" y="12582"/>
                    <a:ext cx="243" cy="201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1" y="12283"/>
                    <a:ext cx="600" cy="2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-12</a:t>
                    </a: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97" y="12265"/>
                    <a:ext cx="536" cy="3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8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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471" y="12582"/>
                    <a:ext cx="212" cy="22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969696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0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2426" y="12683"/>
                    <a:ext cx="450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6699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938" y="12686"/>
                    <a:ext cx="2" cy="537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6569" y="12323"/>
                    <a:ext cx="1" cy="90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27" y="12937"/>
                    <a:ext cx="527" cy="2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40cm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951" y="13163"/>
                    <a:ext cx="3600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5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12647"/>
                    <a:ext cx="78" cy="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808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</p:grpSp>
            <p:sp>
              <p:nvSpPr>
                <p:cNvPr id="1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349944" y="769236"/>
                  <a:ext cx="826797" cy="4036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  <a:sym typeface="Symbol" pitchFamily="18" charset="2"/>
                    </a:rPr>
                    <a:t>B</a:t>
                  </a:r>
                  <a:endParaRPr lang="he-IL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1764298" y="252944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652576" y="258730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he-IL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6830274" y="276087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2457639" y="971047"/>
                <a:ext cx="1378" cy="20571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</p:grp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2459017" y="863598"/>
              <a:ext cx="107484" cy="10744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761541" y="1783221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30cm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481931"/>
              </p:ext>
            </p:extLst>
          </p:nvPr>
        </p:nvGraphicFramePr>
        <p:xfrm>
          <a:off x="2639616" y="5080948"/>
          <a:ext cx="7015909" cy="845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משוואה" r:id="rId3" imgW="3492500" imgH="419100" progId="Equation.3">
                  <p:embed/>
                </p:oleObj>
              </mc:Choice>
              <mc:Fallback>
                <p:oleObj name="משוואה" r:id="rId3" imgW="3492500" imgH="419100" progId="Equation.3">
                  <p:embed/>
                  <p:pic>
                    <p:nvPicPr>
                      <p:cNvPr id="27" name="אובייקט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616" y="5080948"/>
                        <a:ext cx="7015909" cy="8456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42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5 ג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01130" y="690811"/>
            <a:ext cx="8236530" cy="5779415"/>
          </a:xfrm>
        </p:spPr>
        <p:txBody>
          <a:bodyPr>
            <a:normAutofit fontScale="85000" lnSpcReduction="20000"/>
          </a:bodyPr>
          <a:lstStyle/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שני מטענים נקודתיים של </a:t>
            </a:r>
            <a:r>
              <a:rPr lang="en-US" sz="2400" dirty="0"/>
              <a:t>8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 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=</a:t>
            </a:r>
            <a:r>
              <a:rPr lang="he-IL" sz="2400" dirty="0"/>
              <a:t> ו- </a:t>
            </a:r>
            <a:r>
              <a:rPr lang="en-US" sz="2400" dirty="0"/>
              <a:t>12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C</a:t>
            </a:r>
            <a:r>
              <a:rPr lang="he-IL" sz="2400" dirty="0"/>
              <a:t>-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</a:t>
            </a:r>
            <a:r>
              <a:rPr lang="he-IL" sz="2400" dirty="0"/>
              <a:t> נמצאים במרחק של 40 ס"מ זה מזה.</a:t>
            </a: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 algn="r" rtl="1">
              <a:buNone/>
            </a:pPr>
            <a:r>
              <a:rPr lang="he-IL" sz="2400" dirty="0">
                <a:solidFill>
                  <a:srgbClr val="FF0000"/>
                </a:solidFill>
              </a:rPr>
              <a:t>ג. מהו הפוטנציאל החשמלי בנק' </a:t>
            </a:r>
            <a:r>
              <a:rPr lang="en-US" sz="2400" dirty="0">
                <a:solidFill>
                  <a:srgbClr val="FF0000"/>
                </a:solidFill>
              </a:rPr>
              <a:t>B </a:t>
            </a:r>
            <a:r>
              <a:rPr lang="he-IL" sz="2400" dirty="0">
                <a:solidFill>
                  <a:srgbClr val="FF0000"/>
                </a:solidFill>
              </a:rPr>
              <a:t> הנמצאת במרחק </a:t>
            </a:r>
            <a:r>
              <a:rPr lang="en-US" sz="2400" dirty="0">
                <a:solidFill>
                  <a:srgbClr val="FF0000"/>
                </a:solidFill>
              </a:rPr>
              <a:t>30cm</a:t>
            </a:r>
            <a:r>
              <a:rPr lang="he-IL" sz="2400" dirty="0">
                <a:solidFill>
                  <a:srgbClr val="FF0000"/>
                </a:solidFill>
              </a:rPr>
              <a:t> בדיוק מעל המטען </a:t>
            </a:r>
            <a:r>
              <a:rPr lang="en-US" sz="2400" dirty="0">
                <a:solidFill>
                  <a:srgbClr val="FF0000"/>
                </a:solidFill>
              </a:rPr>
              <a:t>q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he-IL" sz="2400" dirty="0">
                <a:solidFill>
                  <a:srgbClr val="FF0000"/>
                </a:solidFill>
              </a:rPr>
              <a:t> ? </a:t>
            </a:r>
          </a:p>
        </p:txBody>
      </p:sp>
      <p:grpSp>
        <p:nvGrpSpPr>
          <p:cNvPr id="4" name="קבוצה 17"/>
          <p:cNvGrpSpPr/>
          <p:nvPr/>
        </p:nvGrpSpPr>
        <p:grpSpPr>
          <a:xfrm>
            <a:off x="4160839" y="1735740"/>
            <a:ext cx="5544616" cy="2448272"/>
            <a:chOff x="1681618" y="769236"/>
            <a:chExt cx="6449019" cy="3163939"/>
          </a:xfrm>
        </p:grpSpPr>
        <p:grpSp>
          <p:nvGrpSpPr>
            <p:cNvPr id="17" name="קבוצה 25"/>
            <p:cNvGrpSpPr/>
            <p:nvPr/>
          </p:nvGrpSpPr>
          <p:grpSpPr>
            <a:xfrm>
              <a:off x="1681618" y="769236"/>
              <a:ext cx="6449019" cy="3163939"/>
              <a:chOff x="1681618" y="769236"/>
              <a:chExt cx="6449019" cy="3163939"/>
            </a:xfrm>
          </p:grpSpPr>
          <p:grpSp>
            <p:nvGrpSpPr>
              <p:cNvPr id="18" name="קבוצה 16"/>
              <p:cNvGrpSpPr/>
              <p:nvPr/>
            </p:nvGrpSpPr>
            <p:grpSpPr>
              <a:xfrm>
                <a:off x="1681618" y="769236"/>
                <a:ext cx="6449019" cy="3163939"/>
                <a:chOff x="1681618" y="769236"/>
                <a:chExt cx="6449019" cy="3163939"/>
              </a:xfrm>
            </p:grpSpPr>
            <p:grpSp>
              <p:nvGrpSpPr>
                <p:cNvPr id="19" name="Group 1"/>
                <p:cNvGrpSpPr>
                  <a:grpSpLocks noChangeAspect="1"/>
                </p:cNvGrpSpPr>
                <p:nvPr/>
              </p:nvGrpSpPr>
              <p:grpSpPr bwMode="auto">
                <a:xfrm>
                  <a:off x="1681618" y="813024"/>
                  <a:ext cx="6449019" cy="3120151"/>
                  <a:chOff x="2366" y="11066"/>
                  <a:chExt cx="4680" cy="2265"/>
                </a:xfrm>
              </p:grpSpPr>
              <p:sp>
                <p:nvSpPr>
                  <p:cNvPr id="5" name="AutoShape 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66" y="11066"/>
                    <a:ext cx="4680" cy="2265"/>
                  </a:xfrm>
                  <a:prstGeom prst="rect">
                    <a:avLst/>
                  </a:prstGeom>
                  <a:solidFill>
                    <a:srgbClr val="FFFF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804" y="12582"/>
                    <a:ext cx="243" cy="201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1" y="12283"/>
                    <a:ext cx="881" cy="3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-12</a:t>
                    </a: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2" y="12048"/>
                    <a:ext cx="931" cy="3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8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</a:t>
                    </a:r>
                    <a:r>
                      <a:rPr lang="en-US" sz="2400" dirty="0"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c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6471" y="12582"/>
                    <a:ext cx="212" cy="22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969696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0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2426" y="12683"/>
                    <a:ext cx="450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6699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938" y="12686"/>
                    <a:ext cx="2" cy="537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6569" y="12323"/>
                    <a:ext cx="1" cy="90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3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27" y="12791"/>
                    <a:ext cx="885" cy="2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40cm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951" y="13163"/>
                    <a:ext cx="3600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5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4783" y="12647"/>
                    <a:ext cx="78" cy="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00808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</p:grpSp>
            <p:sp>
              <p:nvSpPr>
                <p:cNvPr id="1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349944" y="769236"/>
                  <a:ext cx="826797" cy="4036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  <a:sym typeface="Symbol" pitchFamily="18" charset="2"/>
                    </a:rPr>
                    <a:t>B</a:t>
                  </a:r>
                  <a:endParaRPr lang="he-IL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1764298" y="252944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652576" y="2587308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he-IL" sz="24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6830274" y="276087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2457639" y="971047"/>
                <a:ext cx="1378" cy="20571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</p:grp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2459017" y="863598"/>
              <a:ext cx="107484" cy="10744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 sz="2400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1761540" y="1783220"/>
              <a:ext cx="1132672" cy="516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30cm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170787"/>
              </p:ext>
            </p:extLst>
          </p:nvPr>
        </p:nvGraphicFramePr>
        <p:xfrm>
          <a:off x="2767376" y="4468015"/>
          <a:ext cx="6904037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3606480" imgH="457200" progId="Equation.DSMT4">
                  <p:embed/>
                </p:oleObj>
              </mc:Choice>
              <mc:Fallback>
                <p:oleObj name="Equation" r:id="rId3" imgW="3606480" imgH="457200" progId="Equation.DSMT4">
                  <p:embed/>
                  <p:pic>
                    <p:nvPicPr>
                      <p:cNvPr id="26" name="אובייקט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376" y="4468015"/>
                        <a:ext cx="6904037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166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</a:t>
            </a:r>
            <a:r>
              <a:rPr lang="en-US" dirty="0"/>
              <a:t>6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904675"/>
          </a:xfrm>
        </p:spPr>
        <p:txBody>
          <a:bodyPr>
            <a:noAutofit/>
          </a:bodyPr>
          <a:lstStyle/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שני מטענים זהים נמצאים על הקודקודים של ריבוע שאורך צלעו </a:t>
            </a:r>
            <a:r>
              <a:rPr lang="en-US" sz="2400" dirty="0"/>
              <a:t>a</a:t>
            </a:r>
            <a:r>
              <a:rPr lang="he-IL" sz="2400" dirty="0"/>
              <a:t> .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ערכי המטענים הם:  </a:t>
            </a: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=q</a:t>
            </a:r>
            <a:r>
              <a:rPr lang="en-US" sz="2400" baseline="-25000" dirty="0"/>
              <a:t>2</a:t>
            </a:r>
            <a:r>
              <a:rPr lang="en-US" sz="2400" dirty="0"/>
              <a:t>=q</a:t>
            </a:r>
            <a:r>
              <a:rPr lang="he-IL" sz="2400" dirty="0"/>
              <a:t>.   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         א. מהו הפוטנציאל החשמלי במרכז הריבוע?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    ב. מהו גודל המטען </a:t>
            </a:r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he-IL" sz="2400" baseline="-25000" dirty="0"/>
              <a:t> </a:t>
            </a:r>
            <a:r>
              <a:rPr lang="he-IL" sz="2400" dirty="0"/>
              <a:t>שיש להציב בנק' </a:t>
            </a:r>
            <a:r>
              <a:rPr lang="en-US" sz="2400" dirty="0"/>
              <a:t>B</a:t>
            </a:r>
            <a:r>
              <a:rPr lang="he-IL" sz="2400" dirty="0"/>
              <a:t> הנמצאת באמצע הצלע העליונה בכדי שהפוטנציאל  החשמלי</a:t>
            </a:r>
            <a:r>
              <a:rPr lang="en-US" sz="2400" dirty="0"/>
              <a:t> </a:t>
            </a:r>
            <a:r>
              <a:rPr lang="he-IL" sz="2400" dirty="0"/>
              <a:t>במרכז הריבוע יהיה שווה אפס?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 </a:t>
            </a:r>
          </a:p>
        </p:txBody>
      </p:sp>
      <p:grpSp>
        <p:nvGrpSpPr>
          <p:cNvPr id="4" name="קבוצה 20"/>
          <p:cNvGrpSpPr/>
          <p:nvPr/>
        </p:nvGrpSpPr>
        <p:grpSpPr>
          <a:xfrm>
            <a:off x="4167408" y="1688082"/>
            <a:ext cx="4085651" cy="2907266"/>
            <a:chOff x="2643407" y="1688082"/>
            <a:chExt cx="4085651" cy="2907266"/>
          </a:xfrm>
        </p:grpSpPr>
        <p:grpSp>
          <p:nvGrpSpPr>
            <p:cNvPr id="7" name="קבוצה 3"/>
            <p:cNvGrpSpPr/>
            <p:nvPr/>
          </p:nvGrpSpPr>
          <p:grpSpPr>
            <a:xfrm>
              <a:off x="2643407" y="1721663"/>
              <a:ext cx="4085651" cy="2873685"/>
              <a:chOff x="2668459" y="1646507"/>
              <a:chExt cx="4085651" cy="2873685"/>
            </a:xfrm>
          </p:grpSpPr>
          <p:sp>
            <p:nvSpPr>
              <p:cNvPr id="5" name="Oval 3"/>
              <p:cNvSpPr>
                <a:spLocks noChangeArrowheads="1"/>
              </p:cNvSpPr>
              <p:nvPr/>
            </p:nvSpPr>
            <p:spPr bwMode="auto">
              <a:xfrm>
                <a:off x="3229882" y="4116570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" name="Text Box 4"/>
              <p:cNvSpPr txBox="1">
                <a:spLocks noChangeArrowheads="1"/>
              </p:cNvSpPr>
              <p:nvPr/>
            </p:nvSpPr>
            <p:spPr bwMode="auto">
              <a:xfrm>
                <a:off x="2668459" y="405521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r>
                  <a:rPr lang="en-US" sz="1600" baseline="-25000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1</a:t>
                </a:r>
                <a:endParaRPr lang="he-IL" sz="16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V="1">
                <a:off x="3569918" y="4283901"/>
                <a:ext cx="2467627" cy="12526"/>
              </a:xfrm>
              <a:prstGeom prst="line">
                <a:avLst/>
              </a:prstGeom>
              <a:noFill/>
              <a:ln w="9525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3409882" y="1968674"/>
                <a:ext cx="9723" cy="21523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5761743" y="2939480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Oval 12"/>
              <p:cNvSpPr>
                <a:spLocks noChangeArrowheads="1"/>
              </p:cNvSpPr>
              <p:nvPr/>
            </p:nvSpPr>
            <p:spPr bwMode="auto">
              <a:xfrm>
                <a:off x="5848526" y="4069959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Text Box 4"/>
              <p:cNvSpPr txBox="1">
                <a:spLocks noChangeArrowheads="1"/>
              </p:cNvSpPr>
              <p:nvPr/>
            </p:nvSpPr>
            <p:spPr bwMode="auto">
              <a:xfrm>
                <a:off x="4322483" y="1646507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he-IL" sz="16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 flipH="1">
                <a:off x="6012490" y="1955104"/>
                <a:ext cx="16036" cy="214090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5927313" y="4116570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r>
                  <a:rPr lang="en-US" sz="1600" baseline="-25000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2</a:t>
                </a:r>
                <a:endParaRPr lang="he-IL" sz="1600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895370" y="2853886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10"/>
              <p:cNvSpPr txBox="1">
                <a:spLocks noChangeArrowheads="1"/>
              </p:cNvSpPr>
              <p:nvPr/>
            </p:nvSpPr>
            <p:spPr bwMode="auto">
              <a:xfrm>
                <a:off x="4335864" y="3993754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3384830" y="2016690"/>
              <a:ext cx="2627663" cy="2714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4023571" y="1688082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endParaRPr lang="he-IL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0842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1"/>
            <a:r>
              <a:rPr lang="he-IL" sz="1800" dirty="0"/>
              <a:t>פתרון תרגיל 6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844133"/>
          </a:xfrm>
        </p:spPr>
        <p:txBody>
          <a:bodyPr/>
          <a:lstStyle/>
          <a:p>
            <a:pPr algn="r" rtl="1"/>
            <a:r>
              <a:rPr lang="he-IL" sz="2000" dirty="0">
                <a:solidFill>
                  <a:srgbClr val="FF0000"/>
                </a:solidFill>
              </a:rPr>
              <a:t>א. מהו הפוטנציאל החשמלי במרכז הריבוע?</a:t>
            </a:r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r>
              <a:rPr lang="he-IL" sz="2000" dirty="0">
                <a:solidFill>
                  <a:srgbClr val="FF0000"/>
                </a:solidFill>
              </a:rPr>
              <a:t>ב. מהו גודל המטען </a:t>
            </a:r>
            <a:r>
              <a:rPr lang="en-US" sz="2000" dirty="0">
                <a:solidFill>
                  <a:srgbClr val="FF0000"/>
                </a:solidFill>
              </a:rPr>
              <a:t>q</a:t>
            </a:r>
            <a:r>
              <a:rPr lang="en-US" sz="2000" baseline="-25000" dirty="0">
                <a:solidFill>
                  <a:srgbClr val="FF0000"/>
                </a:solidFill>
              </a:rPr>
              <a:t>3</a:t>
            </a:r>
            <a:r>
              <a:rPr lang="he-IL" sz="2000" baseline="-25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שיש להציב בנק' </a:t>
            </a:r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he-IL" sz="2000" dirty="0">
                <a:solidFill>
                  <a:srgbClr val="FF0000"/>
                </a:solidFill>
              </a:rPr>
              <a:t> הנמצאת באמצע הצלע העליונה בכדי שהפוטנציאל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החשמלי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במרכז הריבוע יהיה שווה אפס?</a:t>
            </a:r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</p:txBody>
      </p:sp>
      <p:graphicFrame>
        <p:nvGraphicFramePr>
          <p:cNvPr id="371714" name="Object 2"/>
          <p:cNvGraphicFramePr>
            <a:graphicFrameLocks noChangeAspect="1"/>
          </p:cNvGraphicFramePr>
          <p:nvPr>
            <p:extLst/>
          </p:nvPr>
        </p:nvGraphicFramePr>
        <p:xfrm>
          <a:off x="2662239" y="1063625"/>
          <a:ext cx="3243875" cy="1183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משוואה" r:id="rId3" imgW="1676400" imgH="609600" progId="Equation.3">
                  <p:embed/>
                </p:oleObj>
              </mc:Choice>
              <mc:Fallback>
                <p:oleObj name="משוואה" r:id="rId3" imgW="1676400" imgH="609600" progId="Equation.3">
                  <p:embed/>
                  <p:pic>
                    <p:nvPicPr>
                      <p:cNvPr id="3717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239" y="1063625"/>
                        <a:ext cx="3243875" cy="11838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1715" name="Object 3"/>
          <p:cNvGraphicFramePr>
            <a:graphicFrameLocks noChangeAspect="1"/>
          </p:cNvGraphicFramePr>
          <p:nvPr>
            <p:extLst/>
          </p:nvPr>
        </p:nvGraphicFramePr>
        <p:xfrm>
          <a:off x="2165083" y="3222634"/>
          <a:ext cx="2639523" cy="11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משוואה" r:id="rId5" imgW="1422400" imgH="635000" progId="Equation.3">
                  <p:embed/>
                </p:oleObj>
              </mc:Choice>
              <mc:Fallback>
                <p:oleObj name="משוואה" r:id="rId5" imgW="1422400" imgH="635000" progId="Equation.3">
                  <p:embed/>
                  <p:pic>
                    <p:nvPicPr>
                      <p:cNvPr id="3717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083" y="3222634"/>
                        <a:ext cx="2639523" cy="11839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קבוצה 20"/>
          <p:cNvGrpSpPr/>
          <p:nvPr/>
        </p:nvGrpSpPr>
        <p:grpSpPr>
          <a:xfrm>
            <a:off x="4786533" y="2940863"/>
            <a:ext cx="4085651" cy="3054660"/>
            <a:chOff x="2643407" y="1540688"/>
            <a:chExt cx="4085651" cy="3054660"/>
          </a:xfrm>
        </p:grpSpPr>
        <p:grpSp>
          <p:nvGrpSpPr>
            <p:cNvPr id="7" name="קבוצה 3"/>
            <p:cNvGrpSpPr/>
            <p:nvPr/>
          </p:nvGrpSpPr>
          <p:grpSpPr>
            <a:xfrm>
              <a:off x="2643407" y="1540688"/>
              <a:ext cx="4085651" cy="3054660"/>
              <a:chOff x="2668459" y="1465532"/>
              <a:chExt cx="4085651" cy="3054660"/>
            </a:xfrm>
          </p:grpSpPr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3229882" y="4116570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he-IL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2668459" y="4055219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rgbClr val="006699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endParaRPr lang="he-IL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3569918" y="4283901"/>
                <a:ext cx="2467627" cy="12526"/>
              </a:xfrm>
              <a:prstGeom prst="line">
                <a:avLst/>
              </a:prstGeom>
              <a:noFill/>
              <a:ln w="9525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he-IL"/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>
                <a:off x="3409882" y="1968674"/>
                <a:ext cx="9723" cy="21523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he-IL"/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5761743" y="2939480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5848526" y="4069959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he-IL"/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4274858" y="1465532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he-IL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Line 8"/>
              <p:cNvSpPr>
                <a:spLocks noChangeShapeType="1"/>
              </p:cNvSpPr>
              <p:nvPr/>
            </p:nvSpPr>
            <p:spPr bwMode="auto">
              <a:xfrm flipH="1">
                <a:off x="6012490" y="1955104"/>
                <a:ext cx="16036" cy="214090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he-IL"/>
              </a:p>
            </p:txBody>
          </p:sp>
          <p:sp>
            <p:nvSpPr>
              <p:cNvPr id="18" name="Text Box 4"/>
              <p:cNvSpPr txBox="1">
                <a:spLocks noChangeArrowheads="1"/>
              </p:cNvSpPr>
              <p:nvPr/>
            </p:nvSpPr>
            <p:spPr bwMode="auto">
              <a:xfrm>
                <a:off x="5927313" y="4116570"/>
                <a:ext cx="826797" cy="403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chemeClr val="accent3">
                        <a:lumMod val="50000"/>
                      </a:schemeClr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  <a:sym typeface="Symbol" pitchFamily="18" charset="2"/>
                  </a:rPr>
                  <a:t>q</a:t>
                </a:r>
                <a:endParaRPr lang="he-IL" baseline="-250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895370" y="2853886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Text Box 10"/>
              <p:cNvSpPr txBox="1">
                <a:spLocks noChangeArrowheads="1"/>
              </p:cNvSpPr>
              <p:nvPr/>
            </p:nvSpPr>
            <p:spPr bwMode="auto">
              <a:xfrm>
                <a:off x="4335864" y="3993754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3384830" y="2016690"/>
              <a:ext cx="2627663" cy="2714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he-IL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4023571" y="1688082"/>
              <a:ext cx="726204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endParaRPr lang="he-IL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527224" y="3439961"/>
            <a:ext cx="2549976" cy="217026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5610226" y="3430435"/>
            <a:ext cx="2545899" cy="223694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/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6652149" y="3259290"/>
            <a:ext cx="360000" cy="360000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  <a:tileRect r="-100000" b="-10000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710583" y="3368375"/>
            <a:ext cx="826797" cy="40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rgbClr val="006699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  <a:sym typeface="Symbol" pitchFamily="18" charset="2"/>
              </a:rPr>
              <a:t>Q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6586758" y="4406600"/>
            <a:ext cx="826797" cy="40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rgbClr val="006699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  <a:sym typeface="Symbol" pitchFamily="18" charset="2"/>
              </a:rPr>
              <a:t>O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7092112" y="4716610"/>
            <a:ext cx="726204" cy="38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x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5891962" y="4726135"/>
            <a:ext cx="726204" cy="38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x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1716" name="Object 4"/>
          <p:cNvGraphicFramePr>
            <a:graphicFrameLocks noChangeAspect="1"/>
          </p:cNvGraphicFramePr>
          <p:nvPr>
            <p:extLst/>
          </p:nvPr>
        </p:nvGraphicFramePr>
        <p:xfrm>
          <a:off x="7022961" y="1173258"/>
          <a:ext cx="2607908" cy="76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משוואה" r:id="rId7" imgW="1435100" imgH="419100" progId="Equation.3">
                  <p:embed/>
                </p:oleObj>
              </mc:Choice>
              <mc:Fallback>
                <p:oleObj name="משוואה" r:id="rId7" imgW="1435100" imgH="419100" progId="Equation.3">
                  <p:embed/>
                  <p:pic>
                    <p:nvPicPr>
                      <p:cNvPr id="3717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2961" y="1173258"/>
                        <a:ext cx="2607908" cy="7626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508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dirty="0"/>
              <a:t>תרגיל 8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7"/>
            <a:ext cx="8236530" cy="5872708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נתונים 3 מטענים בעלי גודל מטען שווה וסימנים שונים, המונחים בקדקודיו של משולש שווה צלעות בעל צלע </a:t>
            </a:r>
            <a:r>
              <a:rPr lang="en-US" sz="2400" dirty="0"/>
              <a:t>a</a:t>
            </a:r>
            <a:r>
              <a:rPr lang="he-IL" sz="2400" dirty="0"/>
              <a:t> . חשבו את הפוטנציאל החשמלי הנוצר במרכז המשולש עבור כל תרשים.</a:t>
            </a:r>
          </a:p>
        </p:txBody>
      </p:sp>
      <p:grpSp>
        <p:nvGrpSpPr>
          <p:cNvPr id="69" name="קבוצה 68"/>
          <p:cNvGrpSpPr/>
          <p:nvPr/>
        </p:nvGrpSpPr>
        <p:grpSpPr>
          <a:xfrm>
            <a:off x="1898821" y="2500422"/>
            <a:ext cx="7752776" cy="2783632"/>
            <a:chOff x="374821" y="2500422"/>
            <a:chExt cx="7752776" cy="2783632"/>
          </a:xfrm>
        </p:grpSpPr>
        <p:grpSp>
          <p:nvGrpSpPr>
            <p:cNvPr id="4" name="קבוצה 6"/>
            <p:cNvGrpSpPr/>
            <p:nvPr/>
          </p:nvGrpSpPr>
          <p:grpSpPr>
            <a:xfrm>
              <a:off x="4032421" y="2500422"/>
              <a:ext cx="4095176" cy="2783632"/>
              <a:chOff x="2572449" y="1881288"/>
              <a:chExt cx="4095176" cy="2783632"/>
            </a:xfrm>
          </p:grpSpPr>
          <p:grpSp>
            <p:nvGrpSpPr>
              <p:cNvPr id="5" name="קבוצה 7"/>
              <p:cNvGrpSpPr/>
              <p:nvPr/>
            </p:nvGrpSpPr>
            <p:grpSpPr>
              <a:xfrm>
                <a:off x="2572449" y="1881288"/>
                <a:ext cx="4095176" cy="2783632"/>
                <a:chOff x="2767883" y="736877"/>
                <a:chExt cx="4095176" cy="2783632"/>
              </a:xfrm>
            </p:grpSpPr>
            <p:grpSp>
              <p:nvGrpSpPr>
                <p:cNvPr id="6" name="קבוצה 13"/>
                <p:cNvGrpSpPr/>
                <p:nvPr/>
              </p:nvGrpSpPr>
              <p:grpSpPr>
                <a:xfrm>
                  <a:off x="2767883" y="736877"/>
                  <a:ext cx="4095176" cy="2783632"/>
                  <a:chOff x="2658934" y="1736560"/>
                  <a:chExt cx="4095176" cy="2783632"/>
                </a:xfrm>
              </p:grpSpPr>
              <p:sp>
                <p:nvSpPr>
                  <p:cNvPr id="1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3229882" y="4116570"/>
                    <a:ext cx="360000" cy="36000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58934" y="4102844"/>
                    <a:ext cx="826797" cy="403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006699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+Q</a:t>
                    </a:r>
                    <a:endParaRPr lang="he-IL" sz="2400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8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69918" y="4283901"/>
                    <a:ext cx="2467627" cy="12526"/>
                  </a:xfrm>
                  <a:prstGeom prst="line">
                    <a:avLst/>
                  </a:prstGeom>
                  <a:noFill/>
                  <a:ln w="9525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19" name="Lin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19604" y="2241164"/>
                    <a:ext cx="1384127" cy="1879899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2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5848526" y="4069959"/>
                    <a:ext cx="360000" cy="36000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FFFF"/>
                      </a:gs>
                      <a:gs pos="100000">
                        <a:srgbClr val="008080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21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0332" y="1736560"/>
                    <a:ext cx="826797" cy="403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-Q</a:t>
                    </a:r>
                    <a:endParaRPr lang="he-IL" sz="2400" baseline="-250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2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4803731" y="2241164"/>
                    <a:ext cx="1208759" cy="1854847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 sz="2400"/>
                  </a:p>
                </p:txBody>
              </p:sp>
              <p:sp>
                <p:nvSpPr>
                  <p:cNvPr id="23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27313" y="4116570"/>
                    <a:ext cx="826797" cy="403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  <a:sym typeface="Symbol" pitchFamily="18" charset="2"/>
                      </a:rPr>
                      <a:t>-Q</a:t>
                    </a:r>
                    <a:endParaRPr lang="he-IL" sz="2400" baseline="-25000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5864" y="3993754"/>
                    <a:ext cx="726204" cy="3802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a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362046" y="1991328"/>
                  <a:ext cx="726204" cy="380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endParaRPr lang="he-IL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6" name="Oval 12"/>
              <p:cNvSpPr>
                <a:spLocks noChangeArrowheads="1"/>
              </p:cNvSpPr>
              <p:nvPr/>
            </p:nvSpPr>
            <p:spPr bwMode="auto">
              <a:xfrm>
                <a:off x="4537246" y="2205892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3483433" y="3096430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9" name="קבוצה 38"/>
            <p:cNvGrpSpPr/>
            <p:nvPr/>
          </p:nvGrpSpPr>
          <p:grpSpPr>
            <a:xfrm>
              <a:off x="374821" y="2519472"/>
              <a:ext cx="4104701" cy="2740010"/>
              <a:chOff x="431971" y="3081447"/>
              <a:chExt cx="4104701" cy="2740010"/>
            </a:xfrm>
          </p:grpSpPr>
          <p:grpSp>
            <p:nvGrpSpPr>
              <p:cNvPr id="45" name="קבוצה 47"/>
              <p:cNvGrpSpPr/>
              <p:nvPr/>
            </p:nvGrpSpPr>
            <p:grpSpPr>
              <a:xfrm>
                <a:off x="431971" y="3081447"/>
                <a:ext cx="4104701" cy="2740010"/>
                <a:chOff x="4451521" y="3567222"/>
                <a:chExt cx="4104701" cy="2740010"/>
              </a:xfrm>
            </p:grpSpPr>
            <p:grpSp>
              <p:nvGrpSpPr>
                <p:cNvPr id="47" name="קבוצה 6"/>
                <p:cNvGrpSpPr/>
                <p:nvPr/>
              </p:nvGrpSpPr>
              <p:grpSpPr>
                <a:xfrm>
                  <a:off x="4451521" y="3567222"/>
                  <a:ext cx="4104701" cy="2736007"/>
                  <a:chOff x="2581974" y="1881288"/>
                  <a:chExt cx="4104701" cy="2736007"/>
                </a:xfrm>
              </p:grpSpPr>
              <p:grpSp>
                <p:nvGrpSpPr>
                  <p:cNvPr id="56" name="קבוצה 7"/>
                  <p:cNvGrpSpPr/>
                  <p:nvPr/>
                </p:nvGrpSpPr>
                <p:grpSpPr>
                  <a:xfrm>
                    <a:off x="2581974" y="1881288"/>
                    <a:ext cx="4104701" cy="2736007"/>
                    <a:chOff x="2777408" y="736877"/>
                    <a:chExt cx="4104701" cy="2736007"/>
                  </a:xfrm>
                </p:grpSpPr>
                <p:grpSp>
                  <p:nvGrpSpPr>
                    <p:cNvPr id="58" name="קבוצה 13"/>
                    <p:cNvGrpSpPr/>
                    <p:nvPr/>
                  </p:nvGrpSpPr>
                  <p:grpSpPr>
                    <a:xfrm>
                      <a:off x="2777408" y="736877"/>
                      <a:ext cx="4104701" cy="2736007"/>
                      <a:chOff x="2668459" y="1736560"/>
                      <a:chExt cx="4104701" cy="2736007"/>
                    </a:xfrm>
                  </p:grpSpPr>
                  <p:sp>
                    <p:nvSpPr>
                      <p:cNvPr id="60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68459" y="4055219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006699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+Q</a:t>
                        </a:r>
                        <a:endParaRPr lang="he-IL" sz="2400" baseline="-25000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1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569918" y="4283901"/>
                        <a:ext cx="2467627" cy="1252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C0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2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419604" y="2241164"/>
                        <a:ext cx="1384127" cy="187989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3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90332" y="1736560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-Q</a:t>
                        </a:r>
                        <a:endParaRPr lang="he-IL" sz="2400" baseline="-250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3731" y="2241164"/>
                        <a:ext cx="1208759" cy="185484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5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946363" y="4068945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006699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+Q</a:t>
                        </a:r>
                        <a:endParaRPr lang="he-IL" sz="2400" baseline="-25000" dirty="0">
                          <a:solidFill>
                            <a:srgbClr val="006699"/>
                          </a:solidFill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6" name="Text Box 1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35864" y="3993754"/>
                        <a:ext cx="726204" cy="3802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</a:rPr>
                          <a:t>a</a:t>
                        </a:r>
                        <a:endParaRPr lang="he-IL" sz="2400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59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362046" y="1991328"/>
                      <a:ext cx="726204" cy="3802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a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83433" y="3096430"/>
                    <a:ext cx="726204" cy="3802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a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51" name="Oval 3"/>
                <p:cNvSpPr>
                  <a:spLocks noChangeArrowheads="1"/>
                </p:cNvSpPr>
                <p:nvPr/>
              </p:nvSpPr>
              <p:spPr bwMode="auto">
                <a:xfrm>
                  <a:off x="5012944" y="5947232"/>
                  <a:ext cx="360000" cy="360000"/>
                </a:xfrm>
                <a:prstGeom prst="ellipse">
                  <a:avLst/>
                </a:prstGeom>
                <a:gradFill>
                  <a:gsLst>
                    <a:gs pos="0">
                      <a:srgbClr val="FFFFFF"/>
                    </a:gs>
                    <a:gs pos="100000">
                      <a:srgbClr val="0066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52" name="Oval 12"/>
                <p:cNvSpPr>
                  <a:spLocks noChangeArrowheads="1"/>
                </p:cNvSpPr>
                <p:nvPr/>
              </p:nvSpPr>
              <p:spPr bwMode="auto">
                <a:xfrm>
                  <a:off x="6406793" y="3891826"/>
                  <a:ext cx="360000" cy="360000"/>
                </a:xfrm>
                <a:prstGeom prst="ellipse">
                  <a:avLst/>
                </a:prstGeom>
                <a:gradFill>
                  <a:gsLst>
                    <a:gs pos="0">
                      <a:srgbClr val="FFFFFF"/>
                    </a:gs>
                    <a:gs pos="100000">
                      <a:srgbClr val="00808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</p:grpSp>
          <p:sp>
            <p:nvSpPr>
              <p:cNvPr id="46" name="Oval 3"/>
              <p:cNvSpPr>
                <a:spLocks noChangeArrowheads="1"/>
              </p:cNvSpPr>
              <p:nvPr/>
            </p:nvSpPr>
            <p:spPr bwMode="auto">
              <a:xfrm>
                <a:off x="3603244" y="5375732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</p:grpSp>
        <p:sp>
          <p:nvSpPr>
            <p:cNvPr id="67" name="Text Box 10"/>
            <p:cNvSpPr txBox="1">
              <a:spLocks noChangeArrowheads="1"/>
            </p:cNvSpPr>
            <p:nvPr/>
          </p:nvSpPr>
          <p:spPr bwMode="auto">
            <a:xfrm>
              <a:off x="5657850" y="4069198"/>
              <a:ext cx="1009138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he-IL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תרשים א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 Box 10"/>
            <p:cNvSpPr txBox="1">
              <a:spLocks noChangeArrowheads="1"/>
            </p:cNvSpPr>
            <p:nvPr/>
          </p:nvSpPr>
          <p:spPr bwMode="auto">
            <a:xfrm>
              <a:off x="2000250" y="4116823"/>
              <a:ext cx="1009138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he-IL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תרשים ב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1211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תרגיל 8 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9012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sz="2400" dirty="0">
                <a:solidFill>
                  <a:srgbClr val="FF0000"/>
                </a:solidFill>
              </a:rPr>
              <a:t>נתונים 3 מטענים בעלי גודל מטען שווה וסימנים שונים, המונחים בקדקודיו של משולש שווה צלעות בעל צלע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he-IL" sz="2400" dirty="0">
                <a:solidFill>
                  <a:srgbClr val="FF0000"/>
                </a:solidFill>
              </a:rPr>
              <a:t> . חשבו את הפוטנציאל החשמלי הנוצר במרכז המשולש עבור כל תרשים.</a:t>
            </a:r>
          </a:p>
          <a:p>
            <a:pPr marL="0" indent="0" algn="r" rtl="1">
              <a:buNone/>
            </a:pPr>
            <a:endParaRPr lang="he-IL" sz="2400" dirty="0"/>
          </a:p>
          <a:p>
            <a:pPr algn="r" rtl="1"/>
            <a:r>
              <a:rPr lang="he-IL" sz="2400" dirty="0"/>
              <a:t>תרשים א:</a:t>
            </a:r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</p:txBody>
      </p:sp>
      <p:graphicFrame>
        <p:nvGraphicFramePr>
          <p:cNvPr id="373764" name="Object 4"/>
          <p:cNvGraphicFramePr>
            <a:graphicFrameLocks noChangeAspect="1"/>
          </p:cNvGraphicFramePr>
          <p:nvPr>
            <p:extLst/>
          </p:nvPr>
        </p:nvGraphicFramePr>
        <p:xfrm>
          <a:off x="1858542" y="1924931"/>
          <a:ext cx="3064288" cy="851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משוואה" r:id="rId3" imgW="1511300" imgH="419100" progId="Equation.3">
                  <p:embed/>
                </p:oleObj>
              </mc:Choice>
              <mc:Fallback>
                <p:oleObj name="משוואה" r:id="rId3" imgW="1511300" imgH="419100" progId="Equation.3">
                  <p:embed/>
                  <p:pic>
                    <p:nvPicPr>
                      <p:cNvPr id="3737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542" y="1924931"/>
                        <a:ext cx="3064288" cy="8513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765" name="Object 5"/>
          <p:cNvGraphicFramePr>
            <a:graphicFrameLocks noChangeAspect="1"/>
          </p:cNvGraphicFramePr>
          <p:nvPr>
            <p:extLst/>
          </p:nvPr>
        </p:nvGraphicFramePr>
        <p:xfrm>
          <a:off x="1861239" y="3231556"/>
          <a:ext cx="4341119" cy="1050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משוואה" r:id="rId5" imgW="2527300" imgH="609600" progId="Equation.3">
                  <p:embed/>
                </p:oleObj>
              </mc:Choice>
              <mc:Fallback>
                <p:oleObj name="משוואה" r:id="rId5" imgW="2527300" imgH="609600" progId="Equation.3">
                  <p:embed/>
                  <p:pic>
                    <p:nvPicPr>
                      <p:cNvPr id="3737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1239" y="3231556"/>
                        <a:ext cx="4341119" cy="10509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קבוצה 75"/>
          <p:cNvGrpSpPr/>
          <p:nvPr/>
        </p:nvGrpSpPr>
        <p:grpSpPr>
          <a:xfrm>
            <a:off x="6202357" y="2636913"/>
            <a:ext cx="4152326" cy="2798481"/>
            <a:chOff x="4413421" y="3652947"/>
            <a:chExt cx="4152326" cy="2798481"/>
          </a:xfrm>
        </p:grpSpPr>
        <p:grpSp>
          <p:nvGrpSpPr>
            <p:cNvPr id="44" name="קבוצה 43"/>
            <p:cNvGrpSpPr/>
            <p:nvPr/>
          </p:nvGrpSpPr>
          <p:grpSpPr>
            <a:xfrm>
              <a:off x="4413421" y="3652947"/>
              <a:ext cx="4152326" cy="2798481"/>
              <a:chOff x="4384846" y="3567222"/>
              <a:chExt cx="4152326" cy="2798481"/>
            </a:xfrm>
          </p:grpSpPr>
          <p:grpSp>
            <p:nvGrpSpPr>
              <p:cNvPr id="4" name="קבוצה 6"/>
              <p:cNvGrpSpPr/>
              <p:nvPr/>
            </p:nvGrpSpPr>
            <p:grpSpPr>
              <a:xfrm>
                <a:off x="4384846" y="3567222"/>
                <a:ext cx="4152326" cy="2798481"/>
                <a:chOff x="2515299" y="1881288"/>
                <a:chExt cx="4152326" cy="2798481"/>
              </a:xfrm>
            </p:grpSpPr>
            <p:grpSp>
              <p:nvGrpSpPr>
                <p:cNvPr id="5" name="קבוצה 7"/>
                <p:cNvGrpSpPr/>
                <p:nvPr/>
              </p:nvGrpSpPr>
              <p:grpSpPr>
                <a:xfrm>
                  <a:off x="2515299" y="1881288"/>
                  <a:ext cx="4152326" cy="2798481"/>
                  <a:chOff x="2710733" y="736877"/>
                  <a:chExt cx="4152326" cy="2798481"/>
                </a:xfrm>
              </p:grpSpPr>
              <p:grpSp>
                <p:nvGrpSpPr>
                  <p:cNvPr id="8" name="קבוצה 13"/>
                  <p:cNvGrpSpPr/>
                  <p:nvPr/>
                </p:nvGrpSpPr>
                <p:grpSpPr>
                  <a:xfrm>
                    <a:off x="2710733" y="736877"/>
                    <a:ext cx="4152326" cy="2798481"/>
                    <a:chOff x="2601784" y="1736560"/>
                    <a:chExt cx="4152326" cy="2798481"/>
                  </a:xfrm>
                </p:grpSpPr>
                <p:sp>
                  <p:nvSpPr>
                    <p:cNvPr id="11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01784" y="4131419"/>
                      <a:ext cx="826797" cy="40362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006699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  <a:sym typeface="Symbol" pitchFamily="18" charset="2"/>
                        </a:rPr>
                        <a:t>+Q</a:t>
                      </a:r>
                      <a:endParaRPr lang="he-IL" sz="2400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" name="Line 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69918" y="4283901"/>
                      <a:ext cx="2467627" cy="1252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 sz="2400"/>
                    </a:p>
                  </p:txBody>
                </p:sp>
                <p:sp>
                  <p:nvSpPr>
                    <p:cNvPr id="13" name="Line 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19604" y="2241164"/>
                      <a:ext cx="1384127" cy="187989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 sz="2400"/>
                    </a:p>
                  </p:txBody>
                </p:sp>
                <p:sp>
                  <p:nvSpPr>
                    <p:cNvPr id="15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90332" y="1736560"/>
                      <a:ext cx="826797" cy="40362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  <a:sym typeface="Symbol" pitchFamily="18" charset="2"/>
                        </a:rPr>
                        <a:t>-Q</a:t>
                      </a:r>
                      <a:endParaRPr lang="he-IL" sz="2400" baseline="-25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3731" y="2241164"/>
                      <a:ext cx="1208759" cy="1854847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 sz="2400"/>
                    </a:p>
                  </p:txBody>
                </p:sp>
                <p:sp>
                  <p:nvSpPr>
                    <p:cNvPr id="17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27313" y="4116570"/>
                      <a:ext cx="826797" cy="40362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  <a:sym typeface="Symbol" pitchFamily="18" charset="2"/>
                        </a:rPr>
                        <a:t>-Q</a:t>
                      </a:r>
                      <a:endParaRPr lang="he-IL" sz="2400" baseline="-25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35864" y="3993754"/>
                      <a:ext cx="726204" cy="3802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a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62046" y="1991328"/>
                    <a:ext cx="726204" cy="3802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a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483433" y="3096430"/>
                  <a:ext cx="726204" cy="380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a</a:t>
                  </a:r>
                  <a:endParaRPr lang="he-IL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>
                <a:off x="6619876" y="5295900"/>
                <a:ext cx="1166152" cy="79269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36" name="Line 8"/>
              <p:cNvSpPr>
                <a:spLocks noChangeShapeType="1"/>
              </p:cNvSpPr>
              <p:nvPr/>
            </p:nvSpPr>
            <p:spPr bwMode="auto">
              <a:xfrm flipV="1">
                <a:off x="5181600" y="5295900"/>
                <a:ext cx="1400175" cy="82867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6600825" y="4048125"/>
                <a:ext cx="9525" cy="12573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38" name="Oval 12"/>
              <p:cNvSpPr>
                <a:spLocks noChangeArrowheads="1"/>
              </p:cNvSpPr>
              <p:nvPr/>
            </p:nvSpPr>
            <p:spPr bwMode="auto">
              <a:xfrm>
                <a:off x="7631588" y="5900621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39" name="Oval 3"/>
              <p:cNvSpPr>
                <a:spLocks noChangeArrowheads="1"/>
              </p:cNvSpPr>
              <p:nvPr/>
            </p:nvSpPr>
            <p:spPr bwMode="auto">
              <a:xfrm>
                <a:off x="5012944" y="5947232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40" name="Oval 12"/>
              <p:cNvSpPr>
                <a:spLocks noChangeArrowheads="1"/>
              </p:cNvSpPr>
              <p:nvPr/>
            </p:nvSpPr>
            <p:spPr bwMode="auto">
              <a:xfrm>
                <a:off x="6406793" y="3891826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808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  <p:sp>
            <p:nvSpPr>
              <p:cNvPr id="41" name="Text Box 10"/>
              <p:cNvSpPr txBox="1">
                <a:spLocks noChangeArrowheads="1"/>
              </p:cNvSpPr>
              <p:nvPr/>
            </p:nvSpPr>
            <p:spPr bwMode="auto">
              <a:xfrm>
                <a:off x="6388459" y="4640698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R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 Box 10"/>
              <p:cNvSpPr txBox="1">
                <a:spLocks noChangeArrowheads="1"/>
              </p:cNvSpPr>
              <p:nvPr/>
            </p:nvSpPr>
            <p:spPr bwMode="auto">
              <a:xfrm>
                <a:off x="6950434" y="5421748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R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Text Box 10"/>
              <p:cNvSpPr txBox="1">
                <a:spLocks noChangeArrowheads="1"/>
              </p:cNvSpPr>
              <p:nvPr/>
            </p:nvSpPr>
            <p:spPr bwMode="auto">
              <a:xfrm>
                <a:off x="5445484" y="5431273"/>
                <a:ext cx="726204" cy="380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R</a:t>
                </a:r>
                <a:endParaRPr lang="he-I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3" name="Text Box 10"/>
            <p:cNvSpPr txBox="1">
              <a:spLocks noChangeArrowheads="1"/>
            </p:cNvSpPr>
            <p:nvPr/>
          </p:nvSpPr>
          <p:spPr bwMode="auto">
            <a:xfrm>
              <a:off x="5505450" y="3973948"/>
              <a:ext cx="1009138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he-IL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תרשים א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685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תרגיל 8 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63552" y="709068"/>
            <a:ext cx="8236530" cy="590128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sz="2400" dirty="0">
                <a:solidFill>
                  <a:srgbClr val="FF0000"/>
                </a:solidFill>
              </a:rPr>
              <a:t>נתונים 3 מטענים בעלי גודל מטען שווה וסימנים שונים, המונחים בקדקודיו של משולש שווה צלעות בעל צלע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he-IL" sz="2400" dirty="0">
                <a:solidFill>
                  <a:srgbClr val="FF0000"/>
                </a:solidFill>
              </a:rPr>
              <a:t> . חשבו את הפוטנציאל החשמלי הנוצר במרכז המשולש עבור כל תרשים.</a:t>
            </a:r>
          </a:p>
          <a:p>
            <a:pPr marL="0" indent="0" algn="r" rtl="1">
              <a:buNone/>
            </a:pPr>
            <a:endParaRPr lang="he-IL" sz="2400" dirty="0"/>
          </a:p>
          <a:p>
            <a:pPr algn="r" rtl="1"/>
            <a:r>
              <a:rPr lang="he-IL" sz="2400" dirty="0"/>
              <a:t>תרשים ב:</a:t>
            </a:r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</p:txBody>
      </p:sp>
      <p:graphicFrame>
        <p:nvGraphicFramePr>
          <p:cNvPr id="373764" name="Object 4"/>
          <p:cNvGraphicFramePr>
            <a:graphicFrameLocks noChangeAspect="1"/>
          </p:cNvGraphicFramePr>
          <p:nvPr>
            <p:extLst/>
          </p:nvPr>
        </p:nvGraphicFramePr>
        <p:xfrm>
          <a:off x="1858542" y="1924931"/>
          <a:ext cx="3064288" cy="851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משוואה" r:id="rId3" imgW="1511300" imgH="419100" progId="Equation.3">
                  <p:embed/>
                </p:oleObj>
              </mc:Choice>
              <mc:Fallback>
                <p:oleObj name="משוואה" r:id="rId3" imgW="1511300" imgH="419100" progId="Equation.3">
                  <p:embed/>
                  <p:pic>
                    <p:nvPicPr>
                      <p:cNvPr id="3737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542" y="1924931"/>
                        <a:ext cx="3064288" cy="8513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קבוצה 29"/>
          <p:cNvGrpSpPr/>
          <p:nvPr/>
        </p:nvGrpSpPr>
        <p:grpSpPr>
          <a:xfrm>
            <a:off x="6077312" y="2776251"/>
            <a:ext cx="4133276" cy="2783632"/>
            <a:chOff x="327196" y="3671997"/>
            <a:chExt cx="4133276" cy="2783632"/>
          </a:xfrm>
        </p:grpSpPr>
        <p:grpSp>
          <p:nvGrpSpPr>
            <p:cNvPr id="31" name="קבוצה 30"/>
            <p:cNvGrpSpPr/>
            <p:nvPr/>
          </p:nvGrpSpPr>
          <p:grpSpPr>
            <a:xfrm>
              <a:off x="327196" y="3671997"/>
              <a:ext cx="4133276" cy="2783632"/>
              <a:chOff x="384346" y="3081447"/>
              <a:chExt cx="4133276" cy="2783632"/>
            </a:xfrm>
          </p:grpSpPr>
          <p:grpSp>
            <p:nvGrpSpPr>
              <p:cNvPr id="33" name="קבוצה 32"/>
              <p:cNvGrpSpPr/>
              <p:nvPr/>
            </p:nvGrpSpPr>
            <p:grpSpPr>
              <a:xfrm>
                <a:off x="384346" y="3081447"/>
                <a:ext cx="4133276" cy="2783632"/>
                <a:chOff x="4403896" y="3567222"/>
                <a:chExt cx="4133276" cy="2783632"/>
              </a:xfrm>
            </p:grpSpPr>
            <p:grpSp>
              <p:nvGrpSpPr>
                <p:cNvPr id="45" name="קבוצה 6"/>
                <p:cNvGrpSpPr/>
                <p:nvPr/>
              </p:nvGrpSpPr>
              <p:grpSpPr>
                <a:xfrm>
                  <a:off x="4403896" y="3567222"/>
                  <a:ext cx="4133276" cy="2783632"/>
                  <a:chOff x="2534349" y="1881288"/>
                  <a:chExt cx="4133276" cy="2783632"/>
                </a:xfrm>
              </p:grpSpPr>
              <p:grpSp>
                <p:nvGrpSpPr>
                  <p:cNvPr id="54" name="קבוצה 7"/>
                  <p:cNvGrpSpPr/>
                  <p:nvPr/>
                </p:nvGrpSpPr>
                <p:grpSpPr>
                  <a:xfrm>
                    <a:off x="2534349" y="1881288"/>
                    <a:ext cx="4133276" cy="2783632"/>
                    <a:chOff x="2729783" y="736877"/>
                    <a:chExt cx="4133276" cy="2783632"/>
                  </a:xfrm>
                </p:grpSpPr>
                <p:grpSp>
                  <p:nvGrpSpPr>
                    <p:cNvPr id="56" name="קבוצה 13"/>
                    <p:cNvGrpSpPr/>
                    <p:nvPr/>
                  </p:nvGrpSpPr>
                  <p:grpSpPr>
                    <a:xfrm>
                      <a:off x="2729783" y="736877"/>
                      <a:ext cx="4133276" cy="2783632"/>
                      <a:chOff x="2620834" y="1736560"/>
                      <a:chExt cx="4133276" cy="2783632"/>
                    </a:xfrm>
                  </p:grpSpPr>
                  <p:sp>
                    <p:nvSpPr>
                      <p:cNvPr id="58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20834" y="4093319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006699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+Q</a:t>
                        </a:r>
                        <a:endParaRPr lang="he-IL" sz="2400" baseline="-25000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59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569918" y="4283901"/>
                        <a:ext cx="2467627" cy="1252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C0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0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419604" y="2241164"/>
                        <a:ext cx="1384127" cy="187989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1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90332" y="1736560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-Q</a:t>
                        </a:r>
                        <a:endParaRPr lang="he-IL" sz="2400" baseline="-250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2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3731" y="2241164"/>
                        <a:ext cx="1208759" cy="185484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prstDash val="dash"/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 sz="2400"/>
                      </a:p>
                    </p:txBody>
                  </p:sp>
                  <p:sp>
                    <p:nvSpPr>
                      <p:cNvPr id="63" name="Text Box 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927313" y="4116570"/>
                        <a:ext cx="826797" cy="4036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006699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  <a:sym typeface="Symbol" pitchFamily="18" charset="2"/>
                          </a:rPr>
                          <a:t>+Q</a:t>
                        </a:r>
                        <a:endParaRPr lang="he-IL" sz="2400" baseline="-25000" dirty="0">
                          <a:solidFill>
                            <a:srgbClr val="006699"/>
                          </a:solidFill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Text Box 1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35864" y="3993754"/>
                        <a:ext cx="726204" cy="3802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rtl="1" fontAlgn="base">
                          <a:spcBef>
                            <a:spcPct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2400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ea typeface="Arial" pitchFamily="34" charset="0"/>
                            <a:cs typeface="Times New Roman" pitchFamily="18" charset="0"/>
                          </a:rPr>
                          <a:t>a</a:t>
                        </a:r>
                        <a:endParaRPr lang="he-IL" sz="2400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57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362046" y="1991328"/>
                      <a:ext cx="726204" cy="38020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a</a:t>
                      </a:r>
                      <a:endParaRPr lang="he-I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83433" y="3096430"/>
                    <a:ext cx="726204" cy="3802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rtl="1" fontAlgn="base">
                      <a:spcBef>
                        <a:spcPct val="0"/>
                      </a:spcBef>
                      <a:spcAft>
                        <a:spcPts val="1000"/>
                      </a:spcAft>
                    </a:pP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a</a:t>
                    </a:r>
                    <a:endParaRPr lang="he-IL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6619876" y="5295900"/>
                  <a:ext cx="1166152" cy="792697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47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181600" y="5295900"/>
                  <a:ext cx="1400175" cy="828674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48" name="Line 8"/>
                <p:cNvSpPr>
                  <a:spLocks noChangeShapeType="1"/>
                </p:cNvSpPr>
                <p:nvPr/>
              </p:nvSpPr>
              <p:spPr bwMode="auto">
                <a:xfrm>
                  <a:off x="6600825" y="4048125"/>
                  <a:ext cx="9525" cy="125730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49" name="Oval 3"/>
                <p:cNvSpPr>
                  <a:spLocks noChangeArrowheads="1"/>
                </p:cNvSpPr>
                <p:nvPr/>
              </p:nvSpPr>
              <p:spPr bwMode="auto">
                <a:xfrm>
                  <a:off x="5012944" y="5947232"/>
                  <a:ext cx="360000" cy="360000"/>
                </a:xfrm>
                <a:prstGeom prst="ellipse">
                  <a:avLst/>
                </a:prstGeom>
                <a:gradFill>
                  <a:gsLst>
                    <a:gs pos="0">
                      <a:srgbClr val="FFFFFF"/>
                    </a:gs>
                    <a:gs pos="100000">
                      <a:srgbClr val="0066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50" name="Oval 12"/>
                <p:cNvSpPr>
                  <a:spLocks noChangeArrowheads="1"/>
                </p:cNvSpPr>
                <p:nvPr/>
              </p:nvSpPr>
              <p:spPr bwMode="auto">
                <a:xfrm>
                  <a:off x="6406793" y="3891826"/>
                  <a:ext cx="360000" cy="360000"/>
                </a:xfrm>
                <a:prstGeom prst="ellipse">
                  <a:avLst/>
                </a:prstGeom>
                <a:gradFill>
                  <a:gsLst>
                    <a:gs pos="0">
                      <a:srgbClr val="FFFFFF"/>
                    </a:gs>
                    <a:gs pos="100000">
                      <a:srgbClr val="00808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sz="2400"/>
                </a:p>
              </p:txBody>
            </p:sp>
            <p:sp>
              <p:nvSpPr>
                <p:cNvPr id="5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388459" y="4640698"/>
                  <a:ext cx="726204" cy="380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R</a:t>
                  </a:r>
                  <a:endParaRPr lang="he-IL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950434" y="5421748"/>
                  <a:ext cx="726204" cy="380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R</a:t>
                  </a:r>
                  <a:endParaRPr lang="he-IL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445484" y="5431273"/>
                  <a:ext cx="726204" cy="380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en-US" sz="2400" dirty="0">
                      <a:solidFill>
                        <a:srgbClr val="FF0000"/>
                      </a:solidFill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R</a:t>
                  </a:r>
                  <a:endParaRPr lang="he-IL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" name="Oval 3"/>
              <p:cNvSpPr>
                <a:spLocks noChangeArrowheads="1"/>
              </p:cNvSpPr>
              <p:nvPr/>
            </p:nvSpPr>
            <p:spPr bwMode="auto">
              <a:xfrm>
                <a:off x="3603244" y="5375732"/>
                <a:ext cx="360000" cy="360000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0066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sz="2400"/>
              </a:p>
            </p:txBody>
          </p:sp>
        </p:grp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1438275" y="3983473"/>
              <a:ext cx="1009138" cy="380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he-IL" sz="2400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תרשים ב</a:t>
              </a:r>
              <a:endParaRPr lang="he-I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6" name="אובייקט 5"/>
          <p:cNvGraphicFramePr>
            <a:graphicFrameLocks noChangeAspect="1"/>
          </p:cNvGraphicFramePr>
          <p:nvPr>
            <p:extLst/>
          </p:nvPr>
        </p:nvGraphicFramePr>
        <p:xfrm>
          <a:off x="1906989" y="3121534"/>
          <a:ext cx="4013760" cy="105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משוואה" r:id="rId5" imgW="2336800" imgH="609600" progId="Equation.3">
                  <p:embed/>
                </p:oleObj>
              </mc:Choice>
              <mc:Fallback>
                <p:oleObj name="משוואה" r:id="rId5" imgW="2336800" imgH="609600" progId="Equation.3">
                  <p:embed/>
                  <p:pic>
                    <p:nvPicPr>
                      <p:cNvPr id="6" name="אובייקט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989" y="3121534"/>
                        <a:ext cx="4013760" cy="105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975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713017" y="346652"/>
            <a:ext cx="3558309" cy="1325563"/>
          </a:xfrm>
        </p:spPr>
        <p:txBody>
          <a:bodyPr/>
          <a:lstStyle/>
          <a:p>
            <a:pPr algn="r" rtl="1"/>
            <a:r>
              <a:rPr lang="he-IL" dirty="0"/>
              <a:t>תרגול (זינגר)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71/6</a:t>
            </a:r>
          </a:p>
          <a:p>
            <a:pPr algn="r" rtl="1"/>
            <a:r>
              <a:rPr lang="he-IL" dirty="0"/>
              <a:t>71/7</a:t>
            </a:r>
          </a:p>
          <a:p>
            <a:pPr algn="r" rtl="1"/>
            <a:r>
              <a:rPr lang="he-IL" dirty="0"/>
              <a:t>71/8</a:t>
            </a:r>
          </a:p>
          <a:p>
            <a:pPr algn="r" rtl="1"/>
            <a:r>
              <a:rPr lang="he-IL" dirty="0"/>
              <a:t>71/9</a:t>
            </a:r>
          </a:p>
          <a:p>
            <a:pPr algn="r" rtl="1"/>
            <a:r>
              <a:rPr lang="he-IL" dirty="0"/>
              <a:t>72/10</a:t>
            </a:r>
          </a:p>
          <a:p>
            <a:pPr algn="r" rtl="1"/>
            <a:r>
              <a:rPr lang="he-IL" dirty="0"/>
              <a:t>72/11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886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208214" y="3141664"/>
            <a:ext cx="719137" cy="7191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631950" y="1125539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יוצר שדה</a:t>
            </a:r>
            <a:endParaRPr lang="en-US" sz="2000" b="1" u="sng">
              <a:cs typeface="David" panose="020E0502060401010101" pitchFamily="34" charset="-79"/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016501" y="3357563"/>
            <a:ext cx="430213" cy="43021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11676" y="1125539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בוחן</a:t>
            </a:r>
            <a:endParaRPr lang="en-US" sz="2000" b="1" u="sng">
              <a:cs typeface="David" panose="020E0502060401010101" pitchFamily="34" charset="-79"/>
            </a:endParaRP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000500" y="1874839"/>
          <a:ext cx="14811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698400" imgH="431640" progId="Equation.DSMT4">
                  <p:embed/>
                </p:oleObj>
              </mc:Choice>
              <mc:Fallback>
                <p:oleObj name="Equation" r:id="rId4" imgW="698400" imgH="431640" progId="Equation.DSMT4">
                  <p:embed/>
                  <p:pic>
                    <p:nvPicPr>
                      <p:cNvPr id="12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1874839"/>
                        <a:ext cx="14811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AutoShape 9"/>
          <p:cNvSpPr>
            <a:spLocks/>
          </p:cNvSpPr>
          <p:nvPr/>
        </p:nvSpPr>
        <p:spPr bwMode="auto">
          <a:xfrm rot="16200000" flipV="1">
            <a:off x="3791744" y="2636044"/>
            <a:ext cx="215900" cy="2665412"/>
          </a:xfrm>
          <a:prstGeom prst="leftBrace">
            <a:avLst>
              <a:gd name="adj1" fmla="val 1028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12297" name="Object 10"/>
          <p:cNvGraphicFramePr>
            <a:graphicFrameLocks noChangeAspect="1"/>
          </p:cNvGraphicFramePr>
          <p:nvPr/>
        </p:nvGraphicFramePr>
        <p:xfrm>
          <a:off x="3724276" y="4124326"/>
          <a:ext cx="3603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משוואה" r:id="rId6" imgW="126780" imgH="215526" progId="Equation.3">
                  <p:embed/>
                </p:oleObj>
              </mc:Choice>
              <mc:Fallback>
                <p:oleObj name="משוואה" r:id="rId6" imgW="126780" imgH="215526" progId="Equation.3">
                  <p:embed/>
                  <p:pic>
                    <p:nvPicPr>
                      <p:cNvPr id="1229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6" y="4124326"/>
                        <a:ext cx="3603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8904288" y="3429001"/>
            <a:ext cx="430212" cy="43021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12299" name="AutoShape 12"/>
          <p:cNvSpPr>
            <a:spLocks/>
          </p:cNvSpPr>
          <p:nvPr/>
        </p:nvSpPr>
        <p:spPr bwMode="auto">
          <a:xfrm rot="5400000">
            <a:off x="5623720" y="-270668"/>
            <a:ext cx="301625" cy="6548437"/>
          </a:xfrm>
          <a:prstGeom prst="leftBrace">
            <a:avLst>
              <a:gd name="adj1" fmla="val 1809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12300" name="Object 13"/>
          <p:cNvGraphicFramePr>
            <a:graphicFrameLocks noChangeAspect="1"/>
          </p:cNvGraphicFramePr>
          <p:nvPr/>
        </p:nvGraphicFramePr>
        <p:xfrm>
          <a:off x="5573714" y="2276476"/>
          <a:ext cx="3968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משוואה" r:id="rId8" imgW="139579" imgH="215713" progId="Equation.3">
                  <p:embed/>
                </p:oleObj>
              </mc:Choice>
              <mc:Fallback>
                <p:oleObj name="משוואה" r:id="rId8" imgW="139579" imgH="215713" progId="Equation.3">
                  <p:embed/>
                  <p:pic>
                    <p:nvPicPr>
                      <p:cNvPr id="1230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4" y="2276476"/>
                        <a:ext cx="3968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4"/>
          <p:cNvGraphicFramePr>
            <a:graphicFrameLocks noChangeAspect="1"/>
          </p:cNvGraphicFramePr>
          <p:nvPr/>
        </p:nvGraphicFramePr>
        <p:xfrm>
          <a:off x="8393113" y="1857375"/>
          <a:ext cx="147955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698400" imgH="431640" progId="Equation.DSMT4">
                  <p:embed/>
                </p:oleObj>
              </mc:Choice>
              <mc:Fallback>
                <p:oleObj name="Equation" r:id="rId10" imgW="698400" imgH="431640" progId="Equation.DSMT4">
                  <p:embed/>
                  <p:pic>
                    <p:nvPicPr>
                      <p:cNvPr id="1230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3113" y="1857375"/>
                        <a:ext cx="147955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AutoShape 16"/>
          <p:cNvSpPr>
            <a:spLocks noChangeArrowheads="1"/>
          </p:cNvSpPr>
          <p:nvPr/>
        </p:nvSpPr>
        <p:spPr bwMode="auto">
          <a:xfrm>
            <a:off x="1703388" y="4797426"/>
            <a:ext cx="3313112" cy="792163"/>
          </a:xfrm>
          <a:prstGeom prst="cloudCallout">
            <a:avLst>
              <a:gd name="adj1" fmla="val 38356"/>
              <a:gd name="adj2" fmla="val -83866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2000">
                <a:cs typeface="David" panose="020E0502060401010101" pitchFamily="34" charset="-79"/>
              </a:rPr>
              <a:t>לא תלוי בגודלו של מטען בוחן</a:t>
            </a:r>
            <a:endParaRPr lang="en-US" sz="2000">
              <a:cs typeface="David" panose="020E0502060401010101" pitchFamily="34" charset="-79"/>
            </a:endParaRPr>
          </a:p>
        </p:txBody>
      </p:sp>
      <p:sp>
        <p:nvSpPr>
          <p:cNvPr id="12303" name="Text Box 18"/>
          <p:cNvSpPr txBox="1">
            <a:spLocks noChangeArrowheads="1"/>
          </p:cNvSpPr>
          <p:nvPr/>
        </p:nvSpPr>
        <p:spPr bwMode="auto">
          <a:xfrm>
            <a:off x="8328026" y="1196976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000" b="1" u="sng">
                <a:cs typeface="David" panose="020E0502060401010101" pitchFamily="34" charset="-79"/>
              </a:rPr>
              <a:t>מטען בוחן</a:t>
            </a:r>
            <a:endParaRPr lang="en-US" sz="2000" b="1" u="sng">
              <a:cs typeface="David" panose="020E0502060401010101" pitchFamily="34" charset="-79"/>
            </a:endParaRPr>
          </a:p>
        </p:txBody>
      </p:sp>
      <p:graphicFrame>
        <p:nvGraphicFramePr>
          <p:cNvPr id="12304" name="Object 19"/>
          <p:cNvGraphicFramePr>
            <a:graphicFrameLocks noChangeAspect="1"/>
          </p:cNvGraphicFramePr>
          <p:nvPr/>
        </p:nvGraphicFramePr>
        <p:xfrm>
          <a:off x="4416426" y="3933826"/>
          <a:ext cx="121126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משוואה" r:id="rId12" imgW="571252" imgH="444307" progId="Equation.3">
                  <p:embed/>
                </p:oleObj>
              </mc:Choice>
              <mc:Fallback>
                <p:oleObj name="משוואה" r:id="rId12" imgW="571252" imgH="444307" progId="Equation.3">
                  <p:embed/>
                  <p:pic>
                    <p:nvPicPr>
                      <p:cNvPr id="1230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6" y="3933826"/>
                        <a:ext cx="121126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20"/>
          <p:cNvGraphicFramePr>
            <a:graphicFrameLocks noChangeAspect="1"/>
          </p:cNvGraphicFramePr>
          <p:nvPr/>
        </p:nvGraphicFramePr>
        <p:xfrm>
          <a:off x="8459788" y="3933826"/>
          <a:ext cx="12382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משוואה" r:id="rId14" imgW="583947" imgH="444307" progId="Equation.3">
                  <p:embed/>
                </p:oleObj>
              </mc:Choice>
              <mc:Fallback>
                <p:oleObj name="משוואה" r:id="rId14" imgW="583947" imgH="444307" progId="Equation.3">
                  <p:embed/>
                  <p:pic>
                    <p:nvPicPr>
                      <p:cNvPr id="12305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3933826"/>
                        <a:ext cx="12382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21"/>
          <p:cNvGraphicFramePr>
            <a:graphicFrameLocks noChangeAspect="1"/>
          </p:cNvGraphicFramePr>
          <p:nvPr/>
        </p:nvGraphicFramePr>
        <p:xfrm>
          <a:off x="2252664" y="5726114"/>
          <a:ext cx="207327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812520" imgH="419040" progId="Equation.DSMT4">
                  <p:embed/>
                </p:oleObj>
              </mc:Choice>
              <mc:Fallback>
                <p:oleObj name="Equation" r:id="rId16" imgW="812520" imgH="419040" progId="Equation.DSMT4">
                  <p:embed/>
                  <p:pic>
                    <p:nvPicPr>
                      <p:cNvPr id="1230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4" y="5726114"/>
                        <a:ext cx="2073275" cy="105568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7" name="Object 22"/>
          <p:cNvGraphicFramePr>
            <a:graphicFrameLocks noChangeAspect="1"/>
          </p:cNvGraphicFramePr>
          <p:nvPr/>
        </p:nvGraphicFramePr>
        <p:xfrm>
          <a:off x="6630988" y="5902326"/>
          <a:ext cx="30654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434960" imgH="431640" progId="Equation.DSMT4">
                  <p:embed/>
                </p:oleObj>
              </mc:Choice>
              <mc:Fallback>
                <p:oleObj name="Equation" r:id="rId18" imgW="1434960" imgH="431640" progId="Equation.DSMT4">
                  <p:embed/>
                  <p:pic>
                    <p:nvPicPr>
                      <p:cNvPr id="1230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988" y="5902326"/>
                        <a:ext cx="3065462" cy="8667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" name="AutoShape 23"/>
          <p:cNvSpPr>
            <a:spLocks noChangeArrowheads="1"/>
          </p:cNvSpPr>
          <p:nvPr/>
        </p:nvSpPr>
        <p:spPr bwMode="auto">
          <a:xfrm>
            <a:off x="6311901" y="4868863"/>
            <a:ext cx="3313113" cy="792162"/>
          </a:xfrm>
          <a:prstGeom prst="cloudCallout">
            <a:avLst>
              <a:gd name="adj1" fmla="val 38356"/>
              <a:gd name="adj2" fmla="val -83866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2000">
                <a:cs typeface="David" panose="020E0502060401010101" pitchFamily="34" charset="-79"/>
              </a:rPr>
              <a:t>לא תלוי בגודלו של מטען בוחן</a:t>
            </a:r>
            <a:endParaRPr lang="en-US" sz="2000">
              <a:cs typeface="David" panose="020E0502060401010101" pitchFamily="34" charset="-79"/>
            </a:endParaRPr>
          </a:p>
        </p:txBody>
      </p:sp>
      <p:graphicFrame>
        <p:nvGraphicFramePr>
          <p:cNvPr id="12309" name="Object 24"/>
          <p:cNvGraphicFramePr>
            <a:graphicFrameLocks noChangeAspect="1"/>
          </p:cNvGraphicFramePr>
          <p:nvPr/>
        </p:nvGraphicFramePr>
        <p:xfrm>
          <a:off x="1919288" y="2852738"/>
          <a:ext cx="3222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משוואה" r:id="rId20" imgW="152268" imgH="203024" progId="Equation.3">
                  <p:embed/>
                </p:oleObj>
              </mc:Choice>
              <mc:Fallback>
                <p:oleObj name="משוואה" r:id="rId20" imgW="152268" imgH="203024" progId="Equation.3">
                  <p:embed/>
                  <p:pic>
                    <p:nvPicPr>
                      <p:cNvPr id="12309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852738"/>
                        <a:ext cx="32226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5"/>
          <p:cNvGraphicFramePr>
            <a:graphicFrameLocks noChangeAspect="1"/>
          </p:cNvGraphicFramePr>
          <p:nvPr/>
        </p:nvGraphicFramePr>
        <p:xfrm>
          <a:off x="4754564" y="2963863"/>
          <a:ext cx="2682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משוואה" r:id="rId22" imgW="126780" imgH="164814" progId="Equation.3">
                  <p:embed/>
                </p:oleObj>
              </mc:Choice>
              <mc:Fallback>
                <p:oleObj name="משוואה" r:id="rId22" imgW="126780" imgH="164814" progId="Equation.3">
                  <p:embed/>
                  <p:pic>
                    <p:nvPicPr>
                      <p:cNvPr id="1231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4" y="2963863"/>
                        <a:ext cx="2682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1" name="Object 26"/>
          <p:cNvGraphicFramePr>
            <a:graphicFrameLocks noChangeAspect="1"/>
          </p:cNvGraphicFramePr>
          <p:nvPr/>
        </p:nvGraphicFramePr>
        <p:xfrm>
          <a:off x="8688389" y="3141663"/>
          <a:ext cx="2682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משוואה" r:id="rId24" imgW="126780" imgH="164814" progId="Equation.3">
                  <p:embed/>
                </p:oleObj>
              </mc:Choice>
              <mc:Fallback>
                <p:oleObj name="משוואה" r:id="rId24" imgW="126780" imgH="164814" progId="Equation.3">
                  <p:embed/>
                  <p:pic>
                    <p:nvPicPr>
                      <p:cNvPr id="1231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9" y="3141663"/>
                        <a:ext cx="2682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524001" y="153988"/>
            <a:ext cx="916934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3600" b="1" u="sng" kern="0" dirty="0">
                <a:cs typeface="David" panose="020E0502060401010101" pitchFamily="34" charset="-79"/>
              </a:rPr>
              <a:t>אנלוגיה בין השדה החשמלי והפוטנציאל  החשמלי -2</a:t>
            </a:r>
            <a:endParaRPr lang="en-US" sz="3600" b="1" u="sng" kern="0" dirty="0"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778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פוטנציאל חשמלי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06772" y="709067"/>
            <a:ext cx="8393310" cy="5893752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מקובל לאפיין את המצב החשמלי של כל נקודה בשדה החשמלי במרחב על ידי האנרגיה החשמלית בנקודה זו ליחידת מטען.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גודל זה נקרא </a:t>
            </a:r>
            <a:r>
              <a:rPr lang="he-IL" sz="2400" b="1" u="sng" dirty="0"/>
              <a:t>פוטנציאל חשמלי</a:t>
            </a:r>
            <a:r>
              <a:rPr lang="he-IL" sz="2400" dirty="0"/>
              <a:t>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הפוטנציאל החשמלי בנקודה כלשהי יסומן ב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e-IL" sz="2400" dirty="0"/>
              <a:t> מכאן, לפי ההגדרה: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/>
              <a:t>– אנרגיה החשמלית של המערכת ביחידות ג'אול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q</a:t>
            </a:r>
            <a:r>
              <a:rPr lang="he-IL" sz="2400" dirty="0"/>
              <a:t>  – המטען בקולון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e-IL" sz="2400" dirty="0"/>
              <a:t> – הפוטנציאל החשמלי ביחידות ג'אול חלקי קולון.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dirty="0"/>
              <a:t>       יחידה זו נקראת וולט ומסמנים אותה ב-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e-IL" sz="2400" dirty="0"/>
              <a:t> , ממדיה: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b="1" dirty="0">
                <a:solidFill>
                  <a:schemeClr val="tx2"/>
                </a:solidFill>
              </a:rPr>
              <a:t>הפוטנציאל החשמלי בנקודה מסוימת הוא 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1V</a:t>
            </a:r>
            <a:r>
              <a:rPr lang="he-IL" sz="2400" b="1" dirty="0">
                <a:solidFill>
                  <a:schemeClr val="tx2"/>
                </a:solidFill>
              </a:rPr>
              <a:t>, אם עבודה של 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1J</a:t>
            </a:r>
            <a:r>
              <a:rPr lang="he-IL" sz="2400" b="1" dirty="0">
                <a:solidFill>
                  <a:schemeClr val="tx2"/>
                </a:solidFill>
              </a:rPr>
              <a:t> </a:t>
            </a: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b="1" dirty="0">
                <a:solidFill>
                  <a:schemeClr val="tx2"/>
                </a:solidFill>
              </a:rPr>
              <a:t>כרוכה בהעברת מטען חיובי של 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1C</a:t>
            </a:r>
            <a:r>
              <a:rPr lang="he-IL" sz="2400" b="1" dirty="0">
                <a:solidFill>
                  <a:schemeClr val="tx2"/>
                </a:solidFill>
              </a:rPr>
              <a:t> מהאינסוף עד לנקודה.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/>
          </p:nvPr>
        </p:nvGraphicFramePr>
        <p:xfrm>
          <a:off x="2628912" y="1514069"/>
          <a:ext cx="9810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07960" imgH="419040" progId="">
                  <p:embed/>
                </p:oleObj>
              </mc:Choice>
              <mc:Fallback>
                <p:oleObj name="Equation" r:id="rId3" imgW="507960" imgH="419040" progId="">
                  <p:embed/>
                  <p:pic>
                    <p:nvPicPr>
                      <p:cNvPr id="4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12" y="1514069"/>
                        <a:ext cx="981075" cy="806450"/>
                      </a:xfrm>
                      <a:prstGeom prst="rect">
                        <a:avLst/>
                      </a:prstGeom>
                      <a:solidFill>
                        <a:srgbClr val="FEFEDA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/>
          </p:nvPr>
        </p:nvGraphicFramePr>
        <p:xfrm>
          <a:off x="2691901" y="4106034"/>
          <a:ext cx="117475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משוואה" r:id="rId5" imgW="609480" imgH="419040" progId="Equation.3">
                  <p:embed/>
                </p:oleObj>
              </mc:Choice>
              <mc:Fallback>
                <p:oleObj name="משוואה" r:id="rId5" imgW="609480" imgH="419040" progId="Equation.3">
                  <p:embed/>
                  <p:pic>
                    <p:nvPicPr>
                      <p:cNvPr id="5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1901" y="4106034"/>
                        <a:ext cx="1174750" cy="804862"/>
                      </a:xfrm>
                      <a:prstGeom prst="rect">
                        <a:avLst/>
                      </a:prstGeom>
                      <a:solidFill>
                        <a:srgbClr val="FEFEDA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51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7457" y="37749"/>
            <a:ext cx="8229600" cy="1143000"/>
          </a:xfrm>
        </p:spPr>
        <p:txBody>
          <a:bodyPr/>
          <a:lstStyle/>
          <a:p>
            <a:pPr eaLnBrk="1" hangingPunct="1"/>
            <a:r>
              <a:rPr lang="he-IL" sz="4000" b="1" u="sng" dirty="0">
                <a:cs typeface="David" panose="020E0502060401010101" pitchFamily="34" charset="-79"/>
              </a:rPr>
              <a:t>הפוטנציאל החשמלי</a:t>
            </a:r>
            <a:endParaRPr lang="en-US" sz="4000" b="1" u="sng" dirty="0">
              <a:cs typeface="David" panose="020E0502060401010101" pitchFamily="34" charset="-79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59372" y="853623"/>
            <a:ext cx="90731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dirty="0">
                <a:cs typeface="David" panose="020E0502060401010101" pitchFamily="34" charset="-79"/>
              </a:rPr>
              <a:t>הפוטנציאל החשמלי של נקודה בשדה החשמלי הוא אנרגיה פוטנציאלית חשמלית של יחידת מטען (מטען שגודלו 1 קולון)</a:t>
            </a:r>
            <a:endParaRPr lang="en-US" dirty="0">
              <a:cs typeface="David" panose="020E0502060401010101" pitchFamily="34" charset="-79"/>
            </a:endParaRPr>
          </a:p>
        </p:txBody>
      </p:sp>
      <p:graphicFrame>
        <p:nvGraphicFramePr>
          <p:cNvPr id="14340" name="Object 5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5974147" y="1913405"/>
          <a:ext cx="3819965" cy="1107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358310" imgH="393529" progId="Equation.DSMT4">
                  <p:embed/>
                </p:oleObj>
              </mc:Choice>
              <mc:Fallback>
                <p:oleObj name="Equation" r:id="rId4" imgW="1358310" imgH="393529" progId="Equation.DSMT4">
                  <p:embed/>
                  <p:pic>
                    <p:nvPicPr>
                      <p:cNvPr id="1434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147" y="1913405"/>
                        <a:ext cx="3819965" cy="1107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675704" y="5255154"/>
            <a:ext cx="8785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 dirty="0">
                <a:cs typeface="David" panose="020E0502060401010101" pitchFamily="34" charset="-79"/>
              </a:rPr>
              <a:t>הפוטנציאל בנקודה שווה  ל-1 וולט אם   </a:t>
            </a:r>
            <a:r>
              <a:rPr lang="he-IL" sz="2400" b="1" u="sng" dirty="0">
                <a:solidFill>
                  <a:srgbClr val="FF0000"/>
                </a:solidFill>
                <a:cs typeface="David" panose="020E0502060401010101" pitchFamily="34" charset="-79"/>
              </a:rPr>
              <a:t>דרושה עבודת כוח חיצוני</a:t>
            </a:r>
            <a:r>
              <a:rPr lang="he-IL" sz="2400" dirty="0">
                <a:cs typeface="David" panose="020E0502060401010101" pitchFamily="34" charset="-79"/>
              </a:rPr>
              <a:t> </a:t>
            </a:r>
            <a:r>
              <a:rPr lang="he-IL" sz="2400" b="1" u="sng" dirty="0">
                <a:solidFill>
                  <a:srgbClr val="FF0000"/>
                </a:solidFill>
                <a:cs typeface="David" panose="020E0502060401010101" pitchFamily="34" charset="-79"/>
              </a:rPr>
              <a:t>שמנוגד לכוח  החשמלי </a:t>
            </a:r>
            <a:r>
              <a:rPr lang="he-IL" sz="2400" dirty="0">
                <a:cs typeface="David" panose="020E0502060401010101" pitchFamily="34" charset="-79"/>
              </a:rPr>
              <a:t>של  1 ג'אול להעברת המטען </a:t>
            </a:r>
            <a:r>
              <a:rPr lang="he-IL" sz="2400" b="1" u="sng" dirty="0">
                <a:solidFill>
                  <a:srgbClr val="FF0000"/>
                </a:solidFill>
                <a:cs typeface="David" panose="020E0502060401010101" pitchFamily="34" charset="-79"/>
              </a:rPr>
              <a:t>מאינסוף לנקודה</a:t>
            </a:r>
            <a:endParaRPr lang="en-US" sz="2400" b="1" u="sng" dirty="0">
              <a:solidFill>
                <a:srgbClr val="FF0000"/>
              </a:solidFill>
              <a:cs typeface="David" panose="020E0502060401010101" pitchFamily="34" charset="-79"/>
            </a:endParaRP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491841" y="4424157"/>
            <a:ext cx="8964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 dirty="0">
                <a:cs typeface="David" panose="020E0502060401010101" pitchFamily="34" charset="-79"/>
              </a:rPr>
              <a:t>הפוטנציאל בנקודה שווה  ל-1 וולט אם </a:t>
            </a:r>
            <a:r>
              <a:rPr lang="he-IL" sz="2400" b="1" u="sng" dirty="0">
                <a:solidFill>
                  <a:srgbClr val="FF0000"/>
                </a:solidFill>
                <a:cs typeface="David" panose="020E0502060401010101" pitchFamily="34" charset="-79"/>
              </a:rPr>
              <a:t>השדה החשמלי מבצע  עבודה</a:t>
            </a:r>
            <a:r>
              <a:rPr lang="he-IL" sz="2400" dirty="0">
                <a:cs typeface="David" panose="020E0502060401010101" pitchFamily="34" charset="-79"/>
              </a:rPr>
              <a:t> של  1 ג'אול להעברת המטען </a:t>
            </a:r>
            <a:r>
              <a:rPr lang="he-IL" sz="2400" b="1" u="sng" dirty="0">
                <a:solidFill>
                  <a:srgbClr val="FF0000"/>
                </a:solidFill>
                <a:cs typeface="David" panose="020E0502060401010101" pitchFamily="34" charset="-79"/>
              </a:rPr>
              <a:t>מנקודה לאינסוף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9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sp>
        <p:nvSpPr>
          <p:cNvPr id="2" name="מלבן 1"/>
          <p:cNvSpPr/>
          <p:nvPr/>
        </p:nvSpPr>
        <p:spPr>
          <a:xfrm>
            <a:off x="1847529" y="3184116"/>
            <a:ext cx="8608925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/>
            <a:r>
              <a:rPr lang="he-IL" sz="3000" dirty="0">
                <a:solidFill>
                  <a:srgbClr val="000000"/>
                </a:solidFill>
              </a:rPr>
              <a:t>הפוטנציאל החשמלי שווה לעבודה שמבצע השדה החשמלי בהעברת יחידת מטען חיובי מהנקודה כלשהי לאינסוף.</a:t>
            </a:r>
          </a:p>
        </p:txBody>
      </p:sp>
      <p:sp>
        <p:nvSpPr>
          <p:cNvPr id="10" name="מלבן 9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  <p:graphicFrame>
        <p:nvGraphicFramePr>
          <p:cNvPr id="11" name="אובייקט 10"/>
          <p:cNvGraphicFramePr>
            <a:graphicFrameLocks noChangeAspect="1"/>
          </p:cNvGraphicFramePr>
          <p:nvPr>
            <p:extLst/>
          </p:nvPr>
        </p:nvGraphicFramePr>
        <p:xfrm>
          <a:off x="3647728" y="1930841"/>
          <a:ext cx="1368152" cy="1124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507960" imgH="419040" progId="">
                  <p:embed/>
                </p:oleObj>
              </mc:Choice>
              <mc:Fallback>
                <p:oleObj name="Equation" r:id="rId6" imgW="507960" imgH="419040" progId="">
                  <p:embed/>
                  <p:pic>
                    <p:nvPicPr>
                      <p:cNvPr id="11" name="אובייקט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728" y="1930841"/>
                        <a:ext cx="1368152" cy="1124630"/>
                      </a:xfrm>
                      <a:prstGeom prst="rect">
                        <a:avLst/>
                      </a:prstGeom>
                      <a:solidFill>
                        <a:srgbClr val="FEFEDA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632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הפוטנציאל הנוצר על ידי מטען נקודתי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00200" y="709067"/>
            <a:ext cx="8877300" cy="5893752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הפוטנציאל החשמלי, סביב מטען חיובי </a:t>
            </a:r>
            <a:r>
              <a:rPr lang="en-US" sz="2000" dirty="0"/>
              <a:t>+Q</a:t>
            </a:r>
            <a:r>
              <a:rPr lang="he-IL" sz="2000" dirty="0"/>
              <a:t> שווה לכמות העבודה הכרוכה בהבאת יחידת מטען </a:t>
            </a:r>
            <a:r>
              <a:rPr lang="en-US" sz="2000" dirty="0"/>
              <a:t>q</a:t>
            </a:r>
            <a:r>
              <a:rPr lang="he-IL" sz="2000" dirty="0"/>
              <a:t> מאינסוף לנקודה כלשהי, ושווה  גם לאנרגיה הפוטנציאלית החשמלית של שני המטענים ברוחק </a:t>
            </a:r>
            <a:r>
              <a:rPr lang="en-US" sz="2000" dirty="0"/>
              <a:t>r</a:t>
            </a:r>
            <a:r>
              <a:rPr lang="he-IL" sz="2000" dirty="0"/>
              <a:t> זה מזה: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b="1" dirty="0"/>
              <a:t>פוטנציאל חיובי: </a:t>
            </a:r>
            <a:r>
              <a:rPr lang="he-IL" sz="2000" dirty="0"/>
              <a:t>בתהליך מאולץ יש להשקיע עבודה של כוח חיצוני 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he-IL" sz="2000" dirty="0"/>
              <a:t>בכדי להעתיק מטען בוחן כנגד השדה החשמלי מאינסוף לנקודה שרירותית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לעומת זאת, כאשר הפוטנציאל שלילי: תנועת המטען הינה ספונטנית, ואין צורך להניע את המטען באמצעות כוח חיצוני. </a:t>
            </a:r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he-IL" sz="20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6025928" y="2261448"/>
            <a:ext cx="3253729" cy="2703411"/>
            <a:chOff x="2837020" y="1134942"/>
            <a:chExt cx="3253729" cy="2703411"/>
          </a:xfrm>
        </p:grpSpPr>
        <p:grpSp>
          <p:nvGrpSpPr>
            <p:cNvPr id="5" name="קבוצה 4"/>
            <p:cNvGrpSpPr/>
            <p:nvPr/>
          </p:nvGrpSpPr>
          <p:grpSpPr>
            <a:xfrm>
              <a:off x="2837020" y="1134942"/>
              <a:ext cx="3243237" cy="2610557"/>
              <a:chOff x="2335151" y="4076401"/>
              <a:chExt cx="3243237" cy="2610557"/>
            </a:xfrm>
          </p:grpSpPr>
          <p:grpSp>
            <p:nvGrpSpPr>
              <p:cNvPr id="9" name="קבוצה 8"/>
              <p:cNvGrpSpPr/>
              <p:nvPr/>
            </p:nvGrpSpPr>
            <p:grpSpPr>
              <a:xfrm>
                <a:off x="2700179" y="4076401"/>
                <a:ext cx="2878209" cy="2048103"/>
                <a:chOff x="2317141" y="1828200"/>
                <a:chExt cx="2878209" cy="2048103"/>
              </a:xfrm>
            </p:grpSpPr>
            <p:grpSp>
              <p:nvGrpSpPr>
                <p:cNvPr id="13" name="קבוצה 12"/>
                <p:cNvGrpSpPr/>
                <p:nvPr/>
              </p:nvGrpSpPr>
              <p:grpSpPr>
                <a:xfrm>
                  <a:off x="2317141" y="1828200"/>
                  <a:ext cx="2878209" cy="2048103"/>
                  <a:chOff x="2081308" y="2112192"/>
                  <a:chExt cx="2878209" cy="2048103"/>
                </a:xfrm>
              </p:grpSpPr>
              <p:grpSp>
                <p:nvGrpSpPr>
                  <p:cNvPr id="22" name="קבוצה 21"/>
                  <p:cNvGrpSpPr/>
                  <p:nvPr/>
                </p:nvGrpSpPr>
                <p:grpSpPr>
                  <a:xfrm>
                    <a:off x="3307958" y="2112192"/>
                    <a:ext cx="1651559" cy="1871419"/>
                    <a:chOff x="3006050" y="3394460"/>
                    <a:chExt cx="1935660" cy="2193340"/>
                  </a:xfrm>
                </p:grpSpPr>
                <p:sp>
                  <p:nvSpPr>
                    <p:cNvPr id="27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06050" y="5154934"/>
                      <a:ext cx="568098" cy="43286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baseline="-25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8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01459" y="3394460"/>
                      <a:ext cx="440251" cy="43286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l">
                        <a:spcBef>
                          <a:spcPct val="50000"/>
                        </a:spcBef>
                      </a:pPr>
                      <a:r>
                        <a:rPr lang="en-US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b="1" baseline="-250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1" name="Line 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81308" y="2441289"/>
                    <a:ext cx="2715899" cy="171900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2"/>
                    </a:solidFill>
                    <a:round/>
                    <a:headEnd type="triangl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he-IL"/>
                  </a:p>
                </p:txBody>
              </p:sp>
            </p:grpSp>
            <p:grpSp>
              <p:nvGrpSpPr>
                <p:cNvPr id="15" name="Group 25"/>
                <p:cNvGrpSpPr>
                  <a:grpSpLocks/>
                </p:cNvGrpSpPr>
                <p:nvPr/>
              </p:nvGrpSpPr>
              <p:grpSpPr bwMode="auto">
                <a:xfrm>
                  <a:off x="4478880" y="2158054"/>
                  <a:ext cx="442913" cy="338138"/>
                  <a:chOff x="2164" y="3284"/>
                  <a:chExt cx="279" cy="213"/>
                </a:xfrm>
              </p:grpSpPr>
              <p:graphicFrame>
                <p:nvGraphicFramePr>
                  <p:cNvPr id="16" name="Object 26"/>
                  <p:cNvGraphicFramePr>
                    <a:graphicFrameLocks noChangeAspect="1"/>
                  </p:cNvGraphicFramePr>
                  <p:nvPr>
                    <p:extLst/>
                  </p:nvPr>
                </p:nvGraphicFramePr>
                <p:xfrm>
                  <a:off x="2216" y="3333"/>
                  <a:ext cx="164" cy="164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5122" name="Clip" r:id="rId3" imgW="1299362" imgH="1299362" progId="">
                          <p:embed/>
                        </p:oleObj>
                      </mc:Choice>
                      <mc:Fallback>
                        <p:oleObj name="Clip" r:id="rId3" imgW="1299362" imgH="1299362" progId="">
                          <p:embed/>
                          <p:pic>
                            <p:nvPicPr>
                              <p:cNvPr id="16" name="Object 2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216" y="3333"/>
                                <a:ext cx="164" cy="164"/>
                              </a:xfrm>
                              <a:prstGeom prst="rect">
                                <a:avLst/>
                              </a:prstGeom>
                              <a:noFill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1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64" y="3284"/>
                    <a:ext cx="279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l"/>
                    <a:r>
                      <a:rPr lang="en-GB" altLang="he-IL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</a:p>
                </p:txBody>
              </p:sp>
            </p:grpSp>
          </p:grpSp>
          <p:graphicFrame>
            <p:nvGraphicFramePr>
              <p:cNvPr id="10" name="Object 26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2512407" y="5862717"/>
              <a:ext cx="389809" cy="3898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3" name="Clip" r:id="rId5" imgW="1299362" imgH="1299362" progId="">
                      <p:embed/>
                    </p:oleObj>
                  </mc:Choice>
                  <mc:Fallback>
                    <p:oleObj name="Clip" r:id="rId5" imgW="1299362" imgH="1299362" progId="">
                      <p:embed/>
                      <p:pic>
                        <p:nvPicPr>
                          <p:cNvPr id="1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12407" y="5862717"/>
                            <a:ext cx="389809" cy="38980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2335151" y="5864839"/>
                <a:ext cx="56809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dirty="0">
                    <a:latin typeface="Times New Roman" pitchFamily="18" charset="0"/>
                    <a:cs typeface="Times New Roman" pitchFamily="18" charset="0"/>
                  </a:rPr>
                  <a:t>+Q</a:t>
                </a:r>
                <a:endParaRPr lang="en-US" sz="1600" b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 flipV="1">
                <a:off x="3166896" y="5208682"/>
                <a:ext cx="2327998" cy="1478276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prstDash val="solid"/>
                <a:round/>
                <a:headEnd type="triangle"/>
                <a:tailEnd type="triangle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cxnSp>
          <p:nvCxnSpPr>
            <p:cNvPr id="6" name="מחבר ישר 5"/>
            <p:cNvCxnSpPr/>
            <p:nvPr/>
          </p:nvCxnSpPr>
          <p:spPr>
            <a:xfrm>
              <a:off x="3202048" y="3092657"/>
              <a:ext cx="568099" cy="745696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מחבר ישר 6"/>
            <p:cNvCxnSpPr/>
            <p:nvPr/>
          </p:nvCxnSpPr>
          <p:spPr>
            <a:xfrm>
              <a:off x="5522650" y="1617442"/>
              <a:ext cx="568099" cy="745696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אובייקט 28"/>
          <p:cNvGraphicFramePr>
            <a:graphicFrameLocks noChangeAspect="1"/>
          </p:cNvGraphicFramePr>
          <p:nvPr>
            <p:extLst/>
          </p:nvPr>
        </p:nvGraphicFramePr>
        <p:xfrm>
          <a:off x="2207122" y="2261448"/>
          <a:ext cx="21288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משוואה" r:id="rId6" imgW="1104900" imgH="393700" progId="Equation.3">
                  <p:embed/>
                </p:oleObj>
              </mc:Choice>
              <mc:Fallback>
                <p:oleObj name="משוואה" r:id="rId6" imgW="1104900" imgH="393700" progId="Equation.3">
                  <p:embed/>
                  <p:pic>
                    <p:nvPicPr>
                      <p:cNvPr id="29" name="אובייקט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122" y="2261448"/>
                        <a:ext cx="2128837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/>
          </p:nvPr>
        </p:nvGraphicFramePr>
        <p:xfrm>
          <a:off x="2216647" y="2909712"/>
          <a:ext cx="1627187" cy="896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משוואה" r:id="rId8" imgW="1079500" imgH="596900" progId="Equation.3">
                  <p:embed/>
                </p:oleObj>
              </mc:Choice>
              <mc:Fallback>
                <p:oleObj name="משוואה" r:id="rId8" imgW="1079500" imgH="596900" progId="Equation.3">
                  <p:embed/>
                  <p:pic>
                    <p:nvPicPr>
                      <p:cNvPr id="30" name="אובייקט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647" y="2909712"/>
                        <a:ext cx="1627187" cy="8966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אובייקט 30"/>
          <p:cNvGraphicFramePr>
            <a:graphicFrameLocks noChangeAspect="1"/>
          </p:cNvGraphicFramePr>
          <p:nvPr>
            <p:extLst/>
          </p:nvPr>
        </p:nvGraphicFramePr>
        <p:xfrm>
          <a:off x="2234108" y="3978117"/>
          <a:ext cx="1117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משוואה" r:id="rId10" imgW="583947" imgH="393529" progId="Equation.3">
                  <p:embed/>
                </p:oleObj>
              </mc:Choice>
              <mc:Fallback>
                <p:oleObj name="משוואה" r:id="rId10" imgW="583947" imgH="393529" progId="Equation.3">
                  <p:embed/>
                  <p:pic>
                    <p:nvPicPr>
                      <p:cNvPr id="31" name="אובייקט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4108" y="3978117"/>
                        <a:ext cx="1117600" cy="749300"/>
                      </a:xfrm>
                      <a:prstGeom prst="rect">
                        <a:avLst/>
                      </a:prstGeom>
                      <a:solidFill>
                        <a:srgbClr val="FEFEDA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998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09800" y="332657"/>
            <a:ext cx="7772400" cy="1470025"/>
          </a:xfrm>
        </p:spPr>
        <p:txBody>
          <a:bodyPr/>
          <a:lstStyle/>
          <a:p>
            <a:r>
              <a:rPr lang="he-IL" dirty="0"/>
              <a:t>מהו הפוטנציאל החשמלי?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175" y="1484785"/>
            <a:ext cx="6635651" cy="3743789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719736" y="580526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https://www.youtube.com/watch?v=nnLf090OPNg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5385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99345" y="365125"/>
            <a:ext cx="4350328" cy="660111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dirty="0"/>
              <a:t>פוטנציאל חשמלי הערות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30036" y="1314943"/>
            <a:ext cx="9499600" cy="4857403"/>
          </a:xfrm>
        </p:spPr>
        <p:txBody>
          <a:bodyPr>
            <a:noAutofit/>
          </a:bodyPr>
          <a:lstStyle/>
          <a:p>
            <a:pPr algn="r" rtl="1"/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הפוטנציאל החשמלי באינסוף שווה לאפס.</a:t>
            </a:r>
          </a:p>
          <a:p>
            <a:pPr algn="r" rtl="1"/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הפוטנציאל החשמלי הוא סקלר- יש לו גודל בלבד (לעומת השדה החשמלי שיש לו גודל וכיוון).</a:t>
            </a:r>
          </a:p>
          <a:p>
            <a:pPr algn="r" rtl="1"/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מטען חיובי יוצר מסביבו פוטנציאל חיובי, מטען שלילי יוצר פוטנציאל שלילי.</a:t>
            </a:r>
          </a:p>
          <a:p>
            <a:pPr algn="r" rtl="1"/>
            <a:r>
              <a:rPr 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משמעות של פוטנציאל שלילי: דרושה עבודה של כוח חיצוני כדי להעביר מטען בוחן חיובי מנקודה  עם פוטנציאל שלילי לאינסוף.</a:t>
            </a:r>
          </a:p>
          <a:p>
            <a:pPr algn="r" rtl="1"/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1616198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311026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3712" y="6021288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https://www.youtube.com/watch?v=BZdihx0INyo</a:t>
            </a:r>
            <a:endParaRPr lang="he-IL" dirty="0"/>
          </a:p>
        </p:txBody>
      </p:sp>
      <p:pic>
        <p:nvPicPr>
          <p:cNvPr id="3" name="BZdihx0INyo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79577" y="1340769"/>
            <a:ext cx="7912879" cy="44509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79776" y="260648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t"/>
            <a:r>
              <a:rPr lang="he-IL" sz="4000" dirty="0">
                <a:solidFill>
                  <a:srgbClr val="222222"/>
                </a:solidFill>
                <a:latin typeface="Roboto"/>
              </a:rPr>
              <a:t>מהו פוטנציאל חשמלי</a:t>
            </a:r>
          </a:p>
          <a:p>
            <a:pPr algn="ctr"/>
            <a:br>
              <a:rPr lang="he-IL" dirty="0">
                <a:solidFill>
                  <a:srgbClr val="167AC6"/>
                </a:solidFill>
                <a:latin typeface="Roboto"/>
                <a:hlinkClick r:id="rId5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796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1360</Words>
  <Application>Microsoft Office PowerPoint</Application>
  <PresentationFormat>Widescreen</PresentationFormat>
  <Paragraphs>351</Paragraphs>
  <Slides>29</Slides>
  <Notes>5</Notes>
  <HiddenSlides>0</HiddenSlides>
  <MMClips>2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Century Gothic</vt:lpstr>
      <vt:lpstr>David</vt:lpstr>
      <vt:lpstr>Roboto</vt:lpstr>
      <vt:lpstr>Symbol</vt:lpstr>
      <vt:lpstr>Times New Roman</vt:lpstr>
      <vt:lpstr>Office Theme</vt:lpstr>
      <vt:lpstr>משוואה</vt:lpstr>
      <vt:lpstr>Equation</vt:lpstr>
      <vt:lpstr>Clip</vt:lpstr>
      <vt:lpstr>הפוטנציאל החשמלי</vt:lpstr>
      <vt:lpstr>אנלוגיה בין השדה החשמלי והפוטנציאל  החשמלי</vt:lpstr>
      <vt:lpstr>PowerPoint Presentation</vt:lpstr>
      <vt:lpstr>פוטנציאל חשמלי</vt:lpstr>
      <vt:lpstr>הפוטנציאל החשמלי</vt:lpstr>
      <vt:lpstr>הפוטנציאל הנוצר על ידי מטען נקודתי</vt:lpstr>
      <vt:lpstr>מהו הפוטנציאל החשמלי?</vt:lpstr>
      <vt:lpstr>פוטנציאל חשמלי הערות</vt:lpstr>
      <vt:lpstr>PowerPoint Presentation</vt:lpstr>
      <vt:lpstr>PowerPoint Presentation</vt:lpstr>
      <vt:lpstr>PowerPoint Presentation</vt:lpstr>
      <vt:lpstr>PowerPoint Presentation</vt:lpstr>
      <vt:lpstr>עיקרון סופרפוזיציה </vt:lpstr>
      <vt:lpstr>תרגיל 3</vt:lpstr>
      <vt:lpstr>פתרון תרגיל 3</vt:lpstr>
      <vt:lpstr>תרגיל 4 - מבחינת הבגרות 2006</vt:lpstr>
      <vt:lpstr>פתרון 4 א+ב</vt:lpstr>
      <vt:lpstr>תרגיל 4</vt:lpstr>
      <vt:lpstr>פתרון תרגיל 4</vt:lpstr>
      <vt:lpstr>תרגיל 5</vt:lpstr>
      <vt:lpstr>פתרון 5 א</vt:lpstr>
      <vt:lpstr>פתרון 5 ב</vt:lpstr>
      <vt:lpstr>פתרון 5 ג</vt:lpstr>
      <vt:lpstr>תרגיל 6</vt:lpstr>
      <vt:lpstr>פתרון תרגיל 6</vt:lpstr>
      <vt:lpstr>תרגיל 8</vt:lpstr>
      <vt:lpstr>פתרון תרגיל 8 א</vt:lpstr>
      <vt:lpstr>פתרון תרגיל 8 ב</vt:lpstr>
      <vt:lpstr>תרגול (זינגר)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הפוטנציאל החשמלי</dc:title>
  <dc:creator>איליה וינוקור</dc:creator>
  <cp:lastModifiedBy>איליה וינוקור</cp:lastModifiedBy>
  <cp:revision>1</cp:revision>
  <dcterms:created xsi:type="dcterms:W3CDTF">2017-03-21T21:18:09Z</dcterms:created>
  <dcterms:modified xsi:type="dcterms:W3CDTF">2017-03-21T21:18:18Z</dcterms:modified>
</cp:coreProperties>
</file>