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80DA173F-C34B-4F44-85DF-BF044DF7C374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FDFB7A72-7BE9-42FE-B971-0C83C439428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704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6AD32ACD-444B-49A7-B6B4-271FDBEFD9CC}" type="slidenum">
              <a:rPr lang="he-IL"/>
              <a:pPr algn="l">
                <a:spcBef>
                  <a:spcPct val="0"/>
                </a:spcBef>
              </a:pPr>
              <a:t>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2302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A1A51-4758-46AC-B0EA-B0ED01B8D094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6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E7529933-3972-42B0-931D-BCEAC65C67BB}" type="slidenum">
              <a:rPr lang="he-IL"/>
              <a:pPr algn="l">
                <a:spcBef>
                  <a:spcPct val="0"/>
                </a:spcBef>
              </a:pPr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29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D23D0F9E-7F0D-4AEA-B4E6-A6822F06C5E7}" type="slidenum">
              <a:rPr lang="he-IL"/>
              <a:pPr algn="l">
                <a:spcBef>
                  <a:spcPct val="0"/>
                </a:spcBef>
              </a:pPr>
              <a:t>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187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40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155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02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1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171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776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423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315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722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901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32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E7E24-028C-49B2-9949-3B37972794CF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6CB9A-713C-4726-BDA0-C3E536F07F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64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co.caltech.edu/~phys1/java/phys1/EField/EField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image" Target="../media/image13.png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משטחי שווה פוטנציאל, שדה אחיד, אלקטרון וולט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94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83632" y="65047"/>
            <a:ext cx="6692900" cy="863600"/>
          </a:xfrm>
        </p:spPr>
        <p:txBody>
          <a:bodyPr/>
          <a:lstStyle/>
          <a:p>
            <a:pPr eaLnBrk="1" hangingPunct="1"/>
            <a:r>
              <a:rPr lang="he-IL" sz="4000" b="1" u="sng" dirty="0">
                <a:cs typeface="David" panose="020E0502060401010101" pitchFamily="34" charset="-79"/>
              </a:rPr>
              <a:t>משטח שווה-פוטנציאל</a:t>
            </a:r>
            <a:r>
              <a:rPr lang="en-US" sz="4000" dirty="0">
                <a:cs typeface="David" panose="020E0502060401010101" pitchFamily="34" charset="-79"/>
              </a:rPr>
              <a:t> </a:t>
            </a:r>
          </a:p>
        </p:txBody>
      </p:sp>
      <p:grpSp>
        <p:nvGrpSpPr>
          <p:cNvPr id="34819" name="Group 41"/>
          <p:cNvGrpSpPr>
            <a:grpSpLocks/>
          </p:cNvGrpSpPr>
          <p:nvPr/>
        </p:nvGrpSpPr>
        <p:grpSpPr bwMode="auto">
          <a:xfrm>
            <a:off x="1774826" y="1236663"/>
            <a:ext cx="8569325" cy="5072062"/>
            <a:chOff x="432" y="2237"/>
            <a:chExt cx="3528" cy="2088"/>
          </a:xfrm>
        </p:grpSpPr>
        <p:grpSp>
          <p:nvGrpSpPr>
            <p:cNvPr id="34820" name="Group 17"/>
            <p:cNvGrpSpPr>
              <a:grpSpLocks/>
            </p:cNvGrpSpPr>
            <p:nvPr/>
          </p:nvGrpSpPr>
          <p:grpSpPr bwMode="auto">
            <a:xfrm>
              <a:off x="1440" y="2453"/>
              <a:ext cx="1872" cy="1872"/>
              <a:chOff x="2700" y="5400"/>
              <a:chExt cx="4680" cy="4680"/>
            </a:xfrm>
          </p:grpSpPr>
          <p:grpSp>
            <p:nvGrpSpPr>
              <p:cNvPr id="34835" name="Group 18"/>
              <p:cNvGrpSpPr>
                <a:grpSpLocks/>
              </p:cNvGrpSpPr>
              <p:nvPr/>
            </p:nvGrpSpPr>
            <p:grpSpPr bwMode="auto">
              <a:xfrm>
                <a:off x="3240" y="5940"/>
                <a:ext cx="3600" cy="3600"/>
                <a:chOff x="3240" y="5940"/>
                <a:chExt cx="3600" cy="3600"/>
              </a:xfrm>
            </p:grpSpPr>
            <p:sp>
              <p:nvSpPr>
                <p:cNvPr id="34842" name="Oval 19"/>
                <p:cNvSpPr>
                  <a:spLocks noChangeArrowheads="1"/>
                </p:cNvSpPr>
                <p:nvPr/>
              </p:nvSpPr>
              <p:spPr bwMode="auto">
                <a:xfrm>
                  <a:off x="3240" y="5940"/>
                  <a:ext cx="3600" cy="360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algn="r" rtl="1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he-IL" sz="1800"/>
                </a:p>
              </p:txBody>
            </p:sp>
            <p:sp>
              <p:nvSpPr>
                <p:cNvPr id="34843" name="Oval 20"/>
                <p:cNvSpPr>
                  <a:spLocks noChangeArrowheads="1"/>
                </p:cNvSpPr>
                <p:nvPr/>
              </p:nvSpPr>
              <p:spPr bwMode="auto">
                <a:xfrm>
                  <a:off x="4140" y="6870"/>
                  <a:ext cx="1800" cy="180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algn="r" rtl="1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he-IL" sz="1800"/>
                </a:p>
              </p:txBody>
            </p:sp>
          </p:grpSp>
          <p:grpSp>
            <p:nvGrpSpPr>
              <p:cNvPr id="34836" name="Group 21"/>
              <p:cNvGrpSpPr>
                <a:grpSpLocks/>
              </p:cNvGrpSpPr>
              <p:nvPr/>
            </p:nvGrpSpPr>
            <p:grpSpPr bwMode="auto">
              <a:xfrm>
                <a:off x="2700" y="5400"/>
                <a:ext cx="4680" cy="4680"/>
                <a:chOff x="2700" y="5400"/>
                <a:chExt cx="4680" cy="4680"/>
              </a:xfrm>
            </p:grpSpPr>
            <p:sp>
              <p:nvSpPr>
                <p:cNvPr id="34840" name="Line 22"/>
                <p:cNvSpPr>
                  <a:spLocks noChangeShapeType="1"/>
                </p:cNvSpPr>
                <p:nvPr/>
              </p:nvSpPr>
              <p:spPr bwMode="auto">
                <a:xfrm>
                  <a:off x="5040" y="5400"/>
                  <a:ext cx="0" cy="46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34841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5040" y="5400"/>
                  <a:ext cx="0" cy="46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grpSp>
            <p:nvGrpSpPr>
              <p:cNvPr id="34837" name="Group 24"/>
              <p:cNvGrpSpPr>
                <a:grpSpLocks/>
              </p:cNvGrpSpPr>
              <p:nvPr/>
            </p:nvGrpSpPr>
            <p:grpSpPr bwMode="auto">
              <a:xfrm rot="2484836">
                <a:off x="2700" y="5400"/>
                <a:ext cx="4680" cy="4680"/>
                <a:chOff x="2700" y="5400"/>
                <a:chExt cx="4680" cy="4680"/>
              </a:xfrm>
            </p:grpSpPr>
            <p:sp>
              <p:nvSpPr>
                <p:cNvPr id="34838" name="Line 25"/>
                <p:cNvSpPr>
                  <a:spLocks noChangeShapeType="1"/>
                </p:cNvSpPr>
                <p:nvPr/>
              </p:nvSpPr>
              <p:spPr bwMode="auto">
                <a:xfrm>
                  <a:off x="5040" y="5400"/>
                  <a:ext cx="0" cy="46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34839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5040" y="5400"/>
                  <a:ext cx="0" cy="46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</p:grpSp>
        <p:grpSp>
          <p:nvGrpSpPr>
            <p:cNvPr id="34821" name="Group 27"/>
            <p:cNvGrpSpPr>
              <a:grpSpLocks/>
            </p:cNvGrpSpPr>
            <p:nvPr/>
          </p:nvGrpSpPr>
          <p:grpSpPr bwMode="auto">
            <a:xfrm>
              <a:off x="432" y="2237"/>
              <a:ext cx="3528" cy="1224"/>
              <a:chOff x="1080" y="7472"/>
              <a:chExt cx="8820" cy="3060"/>
            </a:xfrm>
          </p:grpSpPr>
          <p:sp>
            <p:nvSpPr>
              <p:cNvPr id="34822" name="AutoShape 28"/>
              <p:cNvSpPr>
                <a:spLocks noChangeArrowheads="1"/>
              </p:cNvSpPr>
              <p:nvPr/>
            </p:nvSpPr>
            <p:spPr bwMode="auto">
              <a:xfrm>
                <a:off x="7740" y="9092"/>
                <a:ext cx="2160" cy="720"/>
              </a:xfrm>
              <a:prstGeom prst="wedgeRoundRectCallout">
                <a:avLst>
                  <a:gd name="adj1" fmla="val -91481"/>
                  <a:gd name="adj2" fmla="val -23750"/>
                  <a:gd name="adj3" fmla="val 16667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he-IL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עבודת שדה שלילית</a:t>
                </a:r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823" name="AutoShape 29"/>
              <p:cNvSpPr>
                <a:spLocks noChangeArrowheads="1"/>
              </p:cNvSpPr>
              <p:nvPr/>
            </p:nvSpPr>
            <p:spPr bwMode="auto">
              <a:xfrm>
                <a:off x="3060" y="8192"/>
                <a:ext cx="2700" cy="540"/>
              </a:xfrm>
              <a:prstGeom prst="wedgeRoundRectCallout">
                <a:avLst>
                  <a:gd name="adj1" fmla="val 56259"/>
                  <a:gd name="adj2" fmla="val 132222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he-IL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עבודת שדה חיובית</a:t>
                </a:r>
                <a:endParaRPr lang="en-US" sz="2000"/>
              </a:p>
            </p:txBody>
          </p:sp>
          <p:sp>
            <p:nvSpPr>
              <p:cNvPr id="34824" name="AutoShape 30"/>
              <p:cNvSpPr>
                <a:spLocks noChangeArrowheads="1"/>
              </p:cNvSpPr>
              <p:nvPr/>
            </p:nvSpPr>
            <p:spPr bwMode="auto">
              <a:xfrm>
                <a:off x="6120" y="7472"/>
                <a:ext cx="2340" cy="720"/>
              </a:xfrm>
              <a:prstGeom prst="wedgeRoundRectCallout">
                <a:avLst>
                  <a:gd name="adj1" fmla="val -29315"/>
                  <a:gd name="adj2" fmla="val 120000"/>
                  <a:gd name="adj3" fmla="val 16667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he-IL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עבודת שדה וכוח חיצוני שווה לאפס</a:t>
                </a:r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825" name="AutoShape 31"/>
              <p:cNvSpPr>
                <a:spLocks noChangeArrowheads="1"/>
              </p:cNvSpPr>
              <p:nvPr/>
            </p:nvSpPr>
            <p:spPr bwMode="auto">
              <a:xfrm rot="-4212833">
                <a:off x="5955" y="9407"/>
                <a:ext cx="210" cy="24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sz="1800"/>
              </a:p>
            </p:txBody>
          </p:sp>
          <p:sp>
            <p:nvSpPr>
              <p:cNvPr id="34826" name="AutoShape 32"/>
              <p:cNvSpPr>
                <a:spLocks noChangeArrowheads="1"/>
              </p:cNvSpPr>
              <p:nvPr/>
            </p:nvSpPr>
            <p:spPr bwMode="auto">
              <a:xfrm>
                <a:off x="5835" y="8534"/>
                <a:ext cx="210" cy="24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sz="1800"/>
              </a:p>
            </p:txBody>
          </p:sp>
          <p:sp>
            <p:nvSpPr>
              <p:cNvPr id="34827" name="AutoShape 33"/>
              <p:cNvSpPr>
                <a:spLocks noChangeArrowheads="1"/>
              </p:cNvSpPr>
              <p:nvPr/>
            </p:nvSpPr>
            <p:spPr bwMode="auto">
              <a:xfrm rot="-8026928">
                <a:off x="6510" y="9479"/>
                <a:ext cx="210" cy="24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sz="1800"/>
              </a:p>
            </p:txBody>
          </p:sp>
          <p:sp>
            <p:nvSpPr>
              <p:cNvPr id="34828" name="AutoShape 34"/>
              <p:cNvSpPr>
                <a:spLocks noChangeArrowheads="1"/>
              </p:cNvSpPr>
              <p:nvPr/>
            </p:nvSpPr>
            <p:spPr bwMode="auto">
              <a:xfrm rot="7065038">
                <a:off x="6945" y="8834"/>
                <a:ext cx="210" cy="24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sz="1800"/>
              </a:p>
            </p:txBody>
          </p:sp>
          <p:grpSp>
            <p:nvGrpSpPr>
              <p:cNvPr id="34829" name="Group 35"/>
              <p:cNvGrpSpPr>
                <a:grpSpLocks/>
              </p:cNvGrpSpPr>
              <p:nvPr/>
            </p:nvGrpSpPr>
            <p:grpSpPr bwMode="auto">
              <a:xfrm>
                <a:off x="5745" y="10172"/>
                <a:ext cx="360" cy="360"/>
                <a:chOff x="1800" y="10980"/>
                <a:chExt cx="360" cy="360"/>
              </a:xfrm>
            </p:grpSpPr>
            <p:sp>
              <p:nvSpPr>
                <p:cNvPr id="34832" name="Oval 36"/>
                <p:cNvSpPr>
                  <a:spLocks noChangeArrowheads="1"/>
                </p:cNvSpPr>
                <p:nvPr/>
              </p:nvSpPr>
              <p:spPr bwMode="auto">
                <a:xfrm>
                  <a:off x="1800" y="1098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algn="r" rtl="1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800"/>
                </a:p>
              </p:txBody>
            </p:sp>
            <p:sp>
              <p:nvSpPr>
                <p:cNvPr id="34833" name="Line 37"/>
                <p:cNvSpPr>
                  <a:spLocks noChangeShapeType="1"/>
                </p:cNvSpPr>
                <p:nvPr/>
              </p:nvSpPr>
              <p:spPr bwMode="auto">
                <a:xfrm>
                  <a:off x="1988" y="11045"/>
                  <a:ext cx="0" cy="21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34834" name="Line 38"/>
                <p:cNvSpPr>
                  <a:spLocks noChangeShapeType="1"/>
                </p:cNvSpPr>
                <p:nvPr/>
              </p:nvSpPr>
              <p:spPr bwMode="auto">
                <a:xfrm rot="5400000">
                  <a:off x="1988" y="11063"/>
                  <a:ext cx="0" cy="21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</p:grpSp>
          <p:sp>
            <p:nvSpPr>
              <p:cNvPr id="34830" name="AutoShape 39"/>
              <p:cNvSpPr>
                <a:spLocks noChangeArrowheads="1"/>
              </p:cNvSpPr>
              <p:nvPr/>
            </p:nvSpPr>
            <p:spPr bwMode="auto">
              <a:xfrm>
                <a:off x="1080" y="8820"/>
                <a:ext cx="2940" cy="540"/>
              </a:xfrm>
              <a:prstGeom prst="wedgeRoundRectCallout">
                <a:avLst>
                  <a:gd name="adj1" fmla="val 55750"/>
                  <a:gd name="adj2" fmla="val 132222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he-IL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משטח שווה פוטנציאל</a:t>
                </a:r>
                <a:endParaRPr lang="en-US" sz="2000"/>
              </a:p>
            </p:txBody>
          </p:sp>
          <p:sp>
            <p:nvSpPr>
              <p:cNvPr id="34831" name="AutoShape 40"/>
              <p:cNvSpPr>
                <a:spLocks noChangeArrowheads="1"/>
              </p:cNvSpPr>
              <p:nvPr/>
            </p:nvSpPr>
            <p:spPr bwMode="auto">
              <a:xfrm>
                <a:off x="1980" y="9947"/>
                <a:ext cx="3030" cy="540"/>
              </a:xfrm>
              <a:prstGeom prst="wedgeRoundRectCallout">
                <a:avLst>
                  <a:gd name="adj1" fmla="val 55579"/>
                  <a:gd name="adj2" fmla="val 132222"/>
                  <a:gd name="adj3" fmla="val 16667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he-IL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משטח שווה פוטנציאל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8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7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79576" y="1561291"/>
            <a:ext cx="7753350" cy="38100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2667000" y="5517232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http://www.cco.caltech.edu/~phys1/java/phys1/EField/EField.html</a:t>
            </a:r>
            <a:endParaRPr lang="he-IL" dirty="0"/>
          </a:p>
        </p:txBody>
      </p:sp>
      <p:sp>
        <p:nvSpPr>
          <p:cNvPr id="9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9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2726" y="365125"/>
            <a:ext cx="8121073" cy="1325563"/>
          </a:xfrm>
        </p:spPr>
        <p:txBody>
          <a:bodyPr/>
          <a:lstStyle/>
          <a:p>
            <a:r>
              <a:rPr lang="he-IL" dirty="0"/>
              <a:t>משטחי שווה פוטנציאל הערות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18146" y="1580914"/>
            <a:ext cx="8229600" cy="4785395"/>
          </a:xfrm>
        </p:spPr>
        <p:txBody>
          <a:bodyPr>
            <a:normAutofit/>
          </a:bodyPr>
          <a:lstStyle/>
          <a:p>
            <a:pPr algn="r" rtl="1"/>
            <a:r>
              <a:rPr lang="he-IL" sz="3200" dirty="0">
                <a:solidFill>
                  <a:srgbClr val="0000FF"/>
                </a:solidFill>
              </a:rPr>
              <a:t>עבודה של השדה החשמלי לא תלויה במסלול. עבודה של כוח חשמלי במסלול סגור שווה לאפס, לכן כוח חשמלי הוא כוח משמר.</a:t>
            </a:r>
          </a:p>
          <a:p>
            <a:pPr algn="r" rtl="1"/>
            <a:r>
              <a:rPr lang="he-IL" sz="3200" dirty="0"/>
              <a:t>משטחי שווה פוטנציאל של מטען נקודתי הם קליפות שהמטען נמצא במרכזן.</a:t>
            </a:r>
          </a:p>
          <a:p>
            <a:pPr algn="r" rtl="1"/>
            <a:r>
              <a:rPr lang="he-IL" sz="3200" dirty="0">
                <a:solidFill>
                  <a:srgbClr val="0000FF"/>
                </a:solidFill>
              </a:rPr>
              <a:t>משטחי שווה פוטנציאל של שדה אחיד – קווים מקבילים מאונכים לקווי השדה החשמלי.</a:t>
            </a:r>
          </a:p>
          <a:p>
            <a:pPr algn="r" rtl="1"/>
            <a:r>
              <a:rPr lang="he-IL" sz="3200" dirty="0"/>
              <a:t>משטחי שווה פוטנציאל תמיד מאונכים לקוו השדה החשמלי.</a:t>
            </a:r>
          </a:p>
        </p:txBody>
      </p:sp>
      <p:sp>
        <p:nvSpPr>
          <p:cNvPr id="4" name="מלבן 3"/>
          <p:cNvSpPr/>
          <p:nvPr/>
        </p:nvSpPr>
        <p:spPr>
          <a:xfrm>
            <a:off x="1616198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333758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 (זינגר)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72/12</a:t>
            </a:r>
          </a:p>
          <a:p>
            <a:pPr algn="r" rtl="1"/>
            <a:r>
              <a:rPr lang="he-IL" dirty="0"/>
              <a:t>72/13</a:t>
            </a:r>
          </a:p>
          <a:p>
            <a:pPr algn="r" rtl="1"/>
            <a:r>
              <a:rPr lang="he-IL" dirty="0"/>
              <a:t>72/14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59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74938" y="17464"/>
            <a:ext cx="6692900" cy="863600"/>
          </a:xfrm>
        </p:spPr>
        <p:txBody>
          <a:bodyPr/>
          <a:lstStyle/>
          <a:p>
            <a:pPr eaLnBrk="1" hangingPunct="1"/>
            <a:r>
              <a:rPr lang="he-IL" sz="4000" b="1" u="sng" dirty="0">
                <a:cs typeface="David" panose="020E0502060401010101" pitchFamily="34" charset="-79"/>
              </a:rPr>
              <a:t>קשר מתח - שדה</a:t>
            </a:r>
            <a:r>
              <a:rPr lang="en-US" sz="4000" dirty="0">
                <a:cs typeface="David" panose="020E0502060401010101" pitchFamily="34" charset="-79"/>
              </a:rPr>
              <a:t> </a:t>
            </a:r>
          </a:p>
        </p:txBody>
      </p:sp>
      <p:graphicFrame>
        <p:nvGraphicFramePr>
          <p:cNvPr id="38915" name="Object 5"/>
          <p:cNvGraphicFramePr>
            <a:graphicFrameLocks noChangeAspect="1"/>
          </p:cNvGraphicFramePr>
          <p:nvPr>
            <p:extLst/>
          </p:nvPr>
        </p:nvGraphicFramePr>
        <p:xfrm>
          <a:off x="3014762" y="404021"/>
          <a:ext cx="4889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משוואה" r:id="rId4" imgW="152268" imgH="203024" progId="Equation.3">
                  <p:embed/>
                </p:oleObj>
              </mc:Choice>
              <mc:Fallback>
                <p:oleObj name="משוואה" r:id="rId4" imgW="152268" imgH="203024" progId="Equation.3">
                  <p:embed/>
                  <p:pic>
                    <p:nvPicPr>
                      <p:cNvPr id="389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762" y="404021"/>
                        <a:ext cx="4889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2112964" y="908721"/>
            <a:ext cx="168275" cy="1933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38917" name="Rectangle 7"/>
          <p:cNvSpPr>
            <a:spLocks noChangeArrowheads="1"/>
          </p:cNvSpPr>
          <p:nvPr/>
        </p:nvSpPr>
        <p:spPr bwMode="auto">
          <a:xfrm>
            <a:off x="4819651" y="908721"/>
            <a:ext cx="168275" cy="1933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38918" name="Line 8"/>
          <p:cNvSpPr>
            <a:spLocks noChangeShapeType="1"/>
          </p:cNvSpPr>
          <p:nvPr/>
        </p:nvSpPr>
        <p:spPr bwMode="auto">
          <a:xfrm>
            <a:off x="2452688" y="908720"/>
            <a:ext cx="2197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8919" name="Oval 9"/>
          <p:cNvSpPr>
            <a:spLocks noChangeArrowheads="1"/>
          </p:cNvSpPr>
          <p:nvPr/>
        </p:nvSpPr>
        <p:spPr bwMode="auto">
          <a:xfrm>
            <a:off x="2717801" y="1438945"/>
            <a:ext cx="168275" cy="1460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38920" name="Oval 10"/>
          <p:cNvSpPr>
            <a:spLocks noChangeArrowheads="1"/>
          </p:cNvSpPr>
          <p:nvPr/>
        </p:nvSpPr>
        <p:spPr bwMode="auto">
          <a:xfrm>
            <a:off x="3973513" y="1496096"/>
            <a:ext cx="169862" cy="1476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38921" name="Object 12"/>
          <p:cNvGraphicFramePr>
            <a:graphicFrameLocks noChangeAspect="1"/>
          </p:cNvGraphicFramePr>
          <p:nvPr>
            <p:extLst/>
          </p:nvPr>
        </p:nvGraphicFramePr>
        <p:xfrm>
          <a:off x="3902076" y="1048420"/>
          <a:ext cx="2952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משוואה" r:id="rId6" imgW="152268" imgH="164957" progId="Equation.3">
                  <p:embed/>
                </p:oleObj>
              </mc:Choice>
              <mc:Fallback>
                <p:oleObj name="משוואה" r:id="rId6" imgW="152268" imgH="164957" progId="Equation.3">
                  <p:embed/>
                  <p:pic>
                    <p:nvPicPr>
                      <p:cNvPr id="3892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6" y="1048420"/>
                        <a:ext cx="2952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Line 13"/>
          <p:cNvSpPr>
            <a:spLocks noChangeShapeType="1"/>
          </p:cNvSpPr>
          <p:nvPr/>
        </p:nvSpPr>
        <p:spPr bwMode="auto">
          <a:xfrm>
            <a:off x="2816225" y="1523082"/>
            <a:ext cx="0" cy="161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8923" name="Line 14"/>
          <p:cNvSpPr>
            <a:spLocks noChangeShapeType="1"/>
          </p:cNvSpPr>
          <p:nvPr/>
        </p:nvSpPr>
        <p:spPr bwMode="auto">
          <a:xfrm>
            <a:off x="4071938" y="1581821"/>
            <a:ext cx="0" cy="154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8924" name="Line 15"/>
          <p:cNvSpPr>
            <a:spLocks noChangeShapeType="1"/>
          </p:cNvSpPr>
          <p:nvPr/>
        </p:nvSpPr>
        <p:spPr bwMode="auto">
          <a:xfrm>
            <a:off x="2822576" y="2524795"/>
            <a:ext cx="1249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38925" name="Object 16"/>
          <p:cNvGraphicFramePr>
            <a:graphicFrameLocks noChangeAspect="1"/>
          </p:cNvGraphicFramePr>
          <p:nvPr>
            <p:extLst/>
          </p:nvPr>
        </p:nvGraphicFramePr>
        <p:xfrm>
          <a:off x="3287713" y="2669258"/>
          <a:ext cx="3556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8" imgW="152202" imgH="177569" progId="">
                  <p:embed/>
                </p:oleObj>
              </mc:Choice>
              <mc:Fallback>
                <p:oleObj r:id="rId8" imgW="152202" imgH="177569" progId="">
                  <p:embed/>
                  <p:pic>
                    <p:nvPicPr>
                      <p:cNvPr id="3892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2669258"/>
                        <a:ext cx="3556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17"/>
          <p:cNvGraphicFramePr>
            <a:graphicFrameLocks noChangeAspect="1"/>
          </p:cNvGraphicFramePr>
          <p:nvPr>
            <p:extLst/>
          </p:nvPr>
        </p:nvGraphicFramePr>
        <p:xfrm>
          <a:off x="1774826" y="908720"/>
          <a:ext cx="26352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משוואה" r:id="rId10" imgW="139700" imgH="139700" progId="Equation.3">
                  <p:embed/>
                </p:oleObj>
              </mc:Choice>
              <mc:Fallback>
                <p:oleObj name="משוואה" r:id="rId10" imgW="139700" imgH="139700" progId="Equation.3">
                  <p:embed/>
                  <p:pic>
                    <p:nvPicPr>
                      <p:cNvPr id="3892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908720"/>
                        <a:ext cx="263525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7" name="Object 18"/>
          <p:cNvGraphicFramePr>
            <a:graphicFrameLocks noChangeAspect="1"/>
          </p:cNvGraphicFramePr>
          <p:nvPr>
            <p:extLst/>
          </p:nvPr>
        </p:nvGraphicFramePr>
        <p:xfrm>
          <a:off x="4987926" y="908720"/>
          <a:ext cx="244475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משוואה" r:id="rId12" imgW="126670" imgH="76002" progId="Equation.3">
                  <p:embed/>
                </p:oleObj>
              </mc:Choice>
              <mc:Fallback>
                <p:oleObj name="משוואה" r:id="rId12" imgW="126670" imgH="76002" progId="Equation.3">
                  <p:embed/>
                  <p:pic>
                    <p:nvPicPr>
                      <p:cNvPr id="3892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926" y="908720"/>
                        <a:ext cx="244475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8" name="Line 19"/>
          <p:cNvSpPr>
            <a:spLocks noChangeShapeType="1"/>
          </p:cNvSpPr>
          <p:nvPr/>
        </p:nvSpPr>
        <p:spPr bwMode="auto">
          <a:xfrm>
            <a:off x="2822576" y="3066132"/>
            <a:ext cx="1249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38929" name="Object 20"/>
          <p:cNvGraphicFramePr>
            <a:graphicFrameLocks noChangeAspect="1"/>
          </p:cNvGraphicFramePr>
          <p:nvPr>
            <p:extLst/>
          </p:nvPr>
        </p:nvGraphicFramePr>
        <p:xfrm>
          <a:off x="3287714" y="2069183"/>
          <a:ext cx="3254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14" imgW="139579" imgH="177646" progId="">
                  <p:embed/>
                </p:oleObj>
              </mc:Choice>
              <mc:Fallback>
                <p:oleObj r:id="rId14" imgW="139579" imgH="177646" progId="">
                  <p:embed/>
                  <p:pic>
                    <p:nvPicPr>
                      <p:cNvPr id="3892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2069183"/>
                        <a:ext cx="3254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0" name="Object 21"/>
          <p:cNvGraphicFramePr>
            <a:graphicFrameLocks noChangeAspect="1"/>
          </p:cNvGraphicFramePr>
          <p:nvPr>
            <p:extLst/>
          </p:nvPr>
        </p:nvGraphicFramePr>
        <p:xfrm>
          <a:off x="2706688" y="3226283"/>
          <a:ext cx="18129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723600" imgH="228600" progId="Equation.DSMT4">
                  <p:embed/>
                </p:oleObj>
              </mc:Choice>
              <mc:Fallback>
                <p:oleObj name="Equation" r:id="rId16" imgW="723600" imgH="228600" progId="Equation.DSMT4">
                  <p:embed/>
                  <p:pic>
                    <p:nvPicPr>
                      <p:cNvPr id="3893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3226283"/>
                        <a:ext cx="181292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1" name="AutoShape 23"/>
          <p:cNvSpPr>
            <a:spLocks/>
          </p:cNvSpPr>
          <p:nvPr/>
        </p:nvSpPr>
        <p:spPr bwMode="auto">
          <a:xfrm>
            <a:off x="5987449" y="3226284"/>
            <a:ext cx="373062" cy="1042987"/>
          </a:xfrm>
          <a:prstGeom prst="rightBrace">
            <a:avLst>
              <a:gd name="adj1" fmla="val 2329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38932" name="Object 24"/>
          <p:cNvGraphicFramePr>
            <a:graphicFrameLocks noChangeAspect="1"/>
          </p:cNvGraphicFramePr>
          <p:nvPr>
            <p:extLst/>
          </p:nvPr>
        </p:nvGraphicFramePr>
        <p:xfrm>
          <a:off x="6457084" y="3485045"/>
          <a:ext cx="190817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761760" imgH="228600" progId="Equation.DSMT4">
                  <p:embed/>
                </p:oleObj>
              </mc:Choice>
              <mc:Fallback>
                <p:oleObj name="Equation" r:id="rId18" imgW="761760" imgH="228600" progId="Equation.DSMT4">
                  <p:embed/>
                  <p:pic>
                    <p:nvPicPr>
                      <p:cNvPr id="3893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084" y="3485045"/>
                        <a:ext cx="190817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3" name="Object 25"/>
          <p:cNvGraphicFramePr>
            <a:graphicFrameLocks noChangeAspect="1"/>
          </p:cNvGraphicFramePr>
          <p:nvPr>
            <p:extLst/>
          </p:nvPr>
        </p:nvGraphicFramePr>
        <p:xfrm>
          <a:off x="8574473" y="3100720"/>
          <a:ext cx="1586731" cy="1326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20" imgW="431613" imgH="393529" progId="">
                  <p:embed/>
                </p:oleObj>
              </mc:Choice>
              <mc:Fallback>
                <p:oleObj r:id="rId20" imgW="431613" imgH="393529" progId="">
                  <p:embed/>
                  <p:pic>
                    <p:nvPicPr>
                      <p:cNvPr id="3893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4473" y="3100720"/>
                        <a:ext cx="1586731" cy="132615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4" name="Object 31"/>
          <p:cNvGraphicFramePr>
            <a:graphicFrameLocks noChangeAspect="1"/>
          </p:cNvGraphicFramePr>
          <p:nvPr>
            <p:extLst/>
          </p:nvPr>
        </p:nvGraphicFramePr>
        <p:xfrm>
          <a:off x="2640014" y="1048420"/>
          <a:ext cx="2952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משוואה" r:id="rId22" imgW="152268" imgH="164957" progId="Equation.3">
                  <p:embed/>
                </p:oleObj>
              </mc:Choice>
              <mc:Fallback>
                <p:oleObj name="משוואה" r:id="rId22" imgW="152268" imgH="164957" progId="Equation.3">
                  <p:embed/>
                  <p:pic>
                    <p:nvPicPr>
                      <p:cNvPr id="38934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1048420"/>
                        <a:ext cx="2952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8935" name="Text Box 32"/>
              <p:cNvSpPr txBox="1">
                <a:spLocks noChangeArrowheads="1"/>
              </p:cNvSpPr>
              <p:nvPr/>
            </p:nvSpPr>
            <p:spPr bwMode="auto">
              <a:xfrm>
                <a:off x="5664201" y="975395"/>
                <a:ext cx="4752975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he-IL" sz="2400" dirty="0">
                    <a:cs typeface="David" panose="020E0502060401010101" pitchFamily="34" charset="-79"/>
                  </a:rPr>
                  <a:t>בין לוחות הקבל שורר שדה חשמלי אחיד. מרחק בין שתי נקודות </a:t>
                </a:r>
                <a:r>
                  <a:rPr lang="en-US" sz="2400" dirty="0">
                    <a:cs typeface="David" panose="020E0502060401010101" pitchFamily="34" charset="-79"/>
                  </a:rPr>
                  <a:t>A</a:t>
                </a:r>
                <a:r>
                  <a:rPr lang="he-IL" sz="2400" dirty="0">
                    <a:cs typeface="David" panose="020E0502060401010101" pitchFamily="34" charset="-79"/>
                  </a:rPr>
                  <a:t> ו-</a:t>
                </a:r>
                <a:r>
                  <a:rPr lang="en-US" sz="2400" dirty="0">
                    <a:cs typeface="David" panose="020E0502060401010101" pitchFamily="34" charset="-79"/>
                  </a:rPr>
                  <a:t>B</a:t>
                </a:r>
                <a:r>
                  <a:rPr lang="he-IL" sz="2400" dirty="0">
                    <a:cs typeface="David" panose="020E0502060401010101" pitchFamily="34" charset="-79"/>
                  </a:rPr>
                  <a:t> הוא </a:t>
                </a:r>
                <a:r>
                  <a:rPr lang="en-US" sz="2400" dirty="0">
                    <a:cs typeface="David" panose="020E0502060401010101" pitchFamily="34" charset="-79"/>
                  </a:rPr>
                  <a:t>d</a:t>
                </a:r>
                <a:r>
                  <a:rPr lang="he-IL" sz="2400" dirty="0">
                    <a:cs typeface="David" panose="020E0502060401010101" pitchFamily="34" charset="-79"/>
                  </a:rPr>
                  <a:t>.הפרש הפוטנציאלים (מתח) בין שתי הנקודות האלה הוא </a:t>
                </a:r>
                <a:r>
                  <a:rPr lang="en-US" sz="2400" dirty="0">
                    <a:cs typeface="David" panose="020E0502060401010101" pitchFamily="34" charset="-79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David" panose="020E0502060401010101" pitchFamily="34" charset="-79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David" panose="020E0502060401010101" pitchFamily="34" charset="-79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David" panose="020E0502060401010101" pitchFamily="34" charset="-79"/>
                          </a:rPr>
                          <m:t>𝐴𝐵</m:t>
                        </m:r>
                      </m:sub>
                    </m:sSub>
                  </m:oMath>
                </a14:m>
                <a:endParaRPr lang="en-US" sz="2400" dirty="0">
                  <a:cs typeface="David" panose="020E0502060401010101" pitchFamily="34" charset="-79"/>
                </a:endParaRPr>
              </a:p>
            </p:txBody>
          </p:sp>
        </mc:Choice>
        <mc:Fallback>
          <p:sp>
            <p:nvSpPr>
              <p:cNvPr id="38935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4201" y="975395"/>
                <a:ext cx="4752975" cy="1569660"/>
              </a:xfrm>
              <a:prstGeom prst="rect">
                <a:avLst/>
              </a:prstGeom>
              <a:blipFill>
                <a:blip r:embed="rId24"/>
                <a:stretch>
                  <a:fillRect l="-1795" t="-3113" r="-2051" b="-85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8936" name="Object 38"/>
          <p:cNvGraphicFramePr>
            <a:graphicFrameLocks noChangeAspect="1"/>
          </p:cNvGraphicFramePr>
          <p:nvPr>
            <p:extLst/>
          </p:nvPr>
        </p:nvGraphicFramePr>
        <p:xfrm>
          <a:off x="2225675" y="3830638"/>
          <a:ext cx="39433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5" imgW="1765080" imgH="241200" progId="Equation.DSMT4">
                  <p:embed/>
                </p:oleObj>
              </mc:Choice>
              <mc:Fallback>
                <p:oleObj name="Equation" r:id="rId25" imgW="1765080" imgH="241200" progId="Equation.DSMT4">
                  <p:embed/>
                  <p:pic>
                    <p:nvPicPr>
                      <p:cNvPr id="3893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5" y="3830638"/>
                        <a:ext cx="39433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2640013" y="4681762"/>
            <a:ext cx="69853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dirty="0">
                <a:solidFill>
                  <a:srgbClr val="FF0000"/>
                </a:solidFill>
                <a:cs typeface="David" panose="020E0502060401010101" pitchFamily="34" charset="-79"/>
              </a:rPr>
              <a:t>הנוסחה שמקשרת בין שדה חשמלי והפרש פוטנציאלים תקפה </a:t>
            </a:r>
            <a:r>
              <a:rPr lang="he-IL" b="1" u="sng" dirty="0">
                <a:solidFill>
                  <a:srgbClr val="FF0000"/>
                </a:solidFill>
                <a:cs typeface="David" panose="020E0502060401010101" pitchFamily="34" charset="-79"/>
              </a:rPr>
              <a:t>רק בשדה חשמלי אחיד</a:t>
            </a:r>
            <a:endParaRPr lang="en-US" b="1" u="sng" dirty="0">
              <a:solidFill>
                <a:srgbClr val="FF0000"/>
              </a:solidFill>
              <a:cs typeface="David" panose="020E0502060401010101" pitchFamily="34" charset="-79"/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30550" y="104797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817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404813"/>
            <a:ext cx="6692900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>
                <a:cs typeface="David" panose="020E0502060401010101" pitchFamily="34" charset="-79"/>
              </a:rPr>
              <a:t>אנרגיה באלקטרון וולט</a:t>
            </a:r>
            <a:endParaRPr lang="en-US" b="1" u="sng">
              <a:cs typeface="David" panose="020E0502060401010101" pitchFamily="34" charset="-79"/>
            </a:endParaRPr>
          </a:p>
        </p:txBody>
      </p:sp>
      <p:sp>
        <p:nvSpPr>
          <p:cNvPr id="40963" name="Rectangle 28"/>
          <p:cNvSpPr>
            <a:spLocks noChangeArrowheads="1"/>
          </p:cNvSpPr>
          <p:nvPr/>
        </p:nvSpPr>
        <p:spPr bwMode="auto">
          <a:xfrm>
            <a:off x="1771489" y="1394649"/>
            <a:ext cx="83362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e-IL" dirty="0">
                <a:cs typeface="David" panose="020E0502060401010101" pitchFamily="34" charset="-79"/>
              </a:rPr>
              <a:t>אלקטרון-וולט אחד  </a:t>
            </a:r>
            <a:r>
              <a:rPr lang="en-US" dirty="0">
                <a:cs typeface="David" panose="020E0502060401010101" pitchFamily="34" charset="-79"/>
              </a:rPr>
              <a:t>eV</a:t>
            </a:r>
            <a:r>
              <a:rPr lang="he-IL" dirty="0">
                <a:cs typeface="David" panose="020E0502060401010101" pitchFamily="34" charset="-79"/>
              </a:rPr>
              <a:t>1  הוא אנרגיה שרוכש גוף שמטענו כמטען האלקטרון </a:t>
            </a:r>
            <a:r>
              <a:rPr lang="he-IL" dirty="0" err="1">
                <a:cs typeface="David" panose="020E0502060401010101" pitchFamily="34" charset="-79"/>
              </a:rPr>
              <a:t>בהעברו</a:t>
            </a:r>
            <a:r>
              <a:rPr lang="he-IL" dirty="0">
                <a:cs typeface="David" panose="020E0502060401010101" pitchFamily="34" charset="-79"/>
              </a:rPr>
              <a:t> הפרש פוטנציאלים של וולט אחד.</a:t>
            </a:r>
          </a:p>
        </p:txBody>
      </p:sp>
      <p:sp>
        <p:nvSpPr>
          <p:cNvPr id="40964" name="Rectangle 30"/>
          <p:cNvSpPr>
            <a:spLocks noChangeArrowheads="1"/>
          </p:cNvSpPr>
          <p:nvPr/>
        </p:nvSpPr>
        <p:spPr bwMode="auto">
          <a:xfrm>
            <a:off x="10483270" y="31062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40965" name="Object 29"/>
          <p:cNvGraphicFramePr>
            <a:graphicFrameLocks noChangeAspect="1"/>
          </p:cNvGraphicFramePr>
          <p:nvPr>
            <p:extLst/>
          </p:nvPr>
        </p:nvGraphicFramePr>
        <p:xfrm>
          <a:off x="3836988" y="3333750"/>
          <a:ext cx="4210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145960" imgH="228600" progId="Equation.DSMT4">
                  <p:embed/>
                </p:oleObj>
              </mc:Choice>
              <mc:Fallback>
                <p:oleObj name="Equation" r:id="rId4" imgW="2145960" imgH="228600" progId="Equation.DSMT4">
                  <p:embed/>
                  <p:pic>
                    <p:nvPicPr>
                      <p:cNvPr id="4096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988" y="3333750"/>
                        <a:ext cx="4210050" cy="444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31"/>
          <p:cNvGraphicFramePr>
            <a:graphicFrameLocks noChangeAspect="1"/>
          </p:cNvGraphicFramePr>
          <p:nvPr>
            <p:extLst/>
          </p:nvPr>
        </p:nvGraphicFramePr>
        <p:xfrm>
          <a:off x="2486025" y="4468814"/>
          <a:ext cx="69088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3225600" imgH="228600" progId="Equation.DSMT4">
                  <p:embed/>
                </p:oleObj>
              </mc:Choice>
              <mc:Fallback>
                <p:oleObj name="Equation" r:id="rId6" imgW="3225600" imgH="228600" progId="Equation.DSMT4">
                  <p:embed/>
                  <p:pic>
                    <p:nvPicPr>
                      <p:cNvPr id="40966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468814"/>
                        <a:ext cx="6908800" cy="485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  <p:sp>
        <p:nvSpPr>
          <p:cNvPr id="8" name="מלבן 7"/>
          <p:cNvSpPr/>
          <p:nvPr/>
        </p:nvSpPr>
        <p:spPr>
          <a:xfrm>
            <a:off x="1616198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335309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05382" y="365125"/>
            <a:ext cx="7548418" cy="1325563"/>
          </a:xfrm>
        </p:spPr>
        <p:txBody>
          <a:bodyPr/>
          <a:lstStyle/>
          <a:p>
            <a:r>
              <a:rPr lang="he-IL" dirty="0"/>
              <a:t>תרגול (זינגר)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73/16</a:t>
            </a:r>
          </a:p>
          <a:p>
            <a:pPr algn="r" rtl="1"/>
            <a:r>
              <a:rPr lang="he-IL" dirty="0"/>
              <a:t>73/19</a:t>
            </a:r>
          </a:p>
          <a:p>
            <a:pPr algn="r" rtl="1"/>
            <a:r>
              <a:rPr lang="he-IL" dirty="0"/>
              <a:t>73/20</a:t>
            </a:r>
          </a:p>
          <a:p>
            <a:pPr algn="r" rtl="1"/>
            <a:r>
              <a:rPr lang="he-IL" dirty="0"/>
              <a:t>73/21</a:t>
            </a:r>
          </a:p>
          <a:p>
            <a:pPr algn="r" rtl="1"/>
            <a:r>
              <a:rPr lang="he-IL" dirty="0"/>
              <a:t>73/22</a:t>
            </a:r>
          </a:p>
          <a:p>
            <a:pPr algn="r" rtl="1"/>
            <a:r>
              <a:rPr lang="he-IL" dirty="0"/>
              <a:t>73/23*</a:t>
            </a:r>
          </a:p>
          <a:p>
            <a:pPr algn="r" rtl="1"/>
            <a:r>
              <a:rPr lang="he-IL" dirty="0"/>
              <a:t>73/24</a:t>
            </a:r>
          </a:p>
          <a:p>
            <a:pPr algn="r" rtl="1"/>
            <a:r>
              <a:rPr lang="he-IL" dirty="0"/>
              <a:t>74/25</a:t>
            </a:r>
          </a:p>
        </p:txBody>
      </p:sp>
    </p:spTree>
    <p:extLst>
      <p:ext uri="{BB962C8B-B14F-4D97-AF65-F5344CB8AC3E}">
        <p14:creationId xmlns:p14="http://schemas.microsoft.com/office/powerpoint/2010/main" val="110321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246</Words>
  <Application>Microsoft Office PowerPoint</Application>
  <PresentationFormat>Widescreen</PresentationFormat>
  <Paragraphs>42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David</vt:lpstr>
      <vt:lpstr>Times New Roman</vt:lpstr>
      <vt:lpstr>Office Theme</vt:lpstr>
      <vt:lpstr>משוואה</vt:lpstr>
      <vt:lpstr>Equation</vt:lpstr>
      <vt:lpstr>משטחי שווה פוטנציאל, שדה אחיד, אלקטרון וולט</vt:lpstr>
      <vt:lpstr>משטח שווה-פוטנציאל </vt:lpstr>
      <vt:lpstr>PowerPoint Presentation</vt:lpstr>
      <vt:lpstr>משטחי שווה פוטנציאל הערות</vt:lpstr>
      <vt:lpstr>תרגול (זינגר)</vt:lpstr>
      <vt:lpstr>קשר מתח - שדה </vt:lpstr>
      <vt:lpstr>אנרגיה באלקטרון וולט</vt:lpstr>
      <vt:lpstr>תרגול (זינגר)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משטחי שווה פוטנציאל, שדה אחיד, אלקטרון וולט</dc:title>
  <dc:creator>איליה וינוקור</dc:creator>
  <cp:lastModifiedBy>איליה וינוקור</cp:lastModifiedBy>
  <cp:revision>1</cp:revision>
  <dcterms:created xsi:type="dcterms:W3CDTF">2017-03-21T21:34:00Z</dcterms:created>
  <dcterms:modified xsi:type="dcterms:W3CDTF">2017-03-21T21:35:39Z</dcterms:modified>
</cp:coreProperties>
</file>