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367" r:id="rId3"/>
    <p:sldId id="368" r:id="rId4"/>
    <p:sldId id="376" r:id="rId5"/>
    <p:sldId id="370" r:id="rId6"/>
    <p:sldId id="371" r:id="rId7"/>
    <p:sldId id="372" r:id="rId8"/>
    <p:sldId id="373" r:id="rId9"/>
    <p:sldId id="374" r:id="rId10"/>
    <p:sldId id="375" r:id="rId11"/>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068"/>
    <a:srgbClr val="5D3DA0"/>
    <a:srgbClr val="474646"/>
    <a:srgbClr val="D10B7C"/>
    <a:srgbClr val="06BAB9"/>
    <a:srgbClr val="1CADE4"/>
    <a:srgbClr val="B5577F"/>
    <a:srgbClr val="E84024"/>
    <a:srgbClr val="F8DD14"/>
    <a:srgbClr val="E09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92387" autoAdjust="0"/>
  </p:normalViewPr>
  <p:slideViewPr>
    <p:cSldViewPr snapToGrid="0">
      <p:cViewPr varScale="1">
        <p:scale>
          <a:sx n="107" d="100"/>
          <a:sy n="107" d="100"/>
        </p:scale>
        <p:origin x="582" y="114"/>
      </p:cViewPr>
      <p:guideLst>
        <p:guide orient="horz" pos="2160"/>
        <p:guide pos="5178"/>
      </p:guideLst>
    </p:cSldViewPr>
  </p:slideViewPr>
  <p:notesTextViewPr>
    <p:cViewPr>
      <p:scale>
        <a:sx n="1" d="1"/>
        <a:sy n="1" d="1"/>
      </p:scale>
      <p:origin x="0" y="0"/>
    </p:cViewPr>
  </p:notesTextViewPr>
  <p:sorterViewPr>
    <p:cViewPr>
      <p:scale>
        <a:sx n="100" d="100"/>
        <a:sy n="100" d="100"/>
      </p:scale>
      <p:origin x="0" y="-50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מציין מיקום של תאריך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5BBCA04A-4E48-4A7B-8392-7933355FFA4B}" type="datetimeFigureOut">
              <a:rPr lang="en-GB" smtClean="0"/>
              <a:t>21/05/2020</a:t>
            </a:fld>
            <a:endParaRPr lang="en-GB"/>
          </a:p>
        </p:txBody>
      </p:sp>
      <p:sp>
        <p:nvSpPr>
          <p:cNvPr id="4" name="מציין מיקום של תמונת שקופית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מציין מיקום של הערות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GB"/>
          </a:p>
        </p:txBody>
      </p:sp>
      <p:sp>
        <p:nvSpPr>
          <p:cNvPr id="6" name="מציין מיקום של כותרת תחתונה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מציין מיקום של מספר שקופית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D63FB2C8-BFB5-48F4-955F-5FCC776746F7}" type="slidenum">
              <a:rPr lang="en-GB" smtClean="0"/>
              <a:t>‹#›</a:t>
            </a:fld>
            <a:endParaRPr lang="en-GB"/>
          </a:p>
        </p:txBody>
      </p:sp>
    </p:spTree>
    <p:extLst>
      <p:ext uri="{BB962C8B-B14F-4D97-AF65-F5344CB8AC3E}">
        <p14:creationId xmlns:p14="http://schemas.microsoft.com/office/powerpoint/2010/main" val="350851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GB" dirty="0"/>
          </a:p>
        </p:txBody>
      </p:sp>
      <p:sp>
        <p:nvSpPr>
          <p:cNvPr id="4" name="מציין מיקום של מספר שקופית 3"/>
          <p:cNvSpPr>
            <a:spLocks noGrp="1"/>
          </p:cNvSpPr>
          <p:nvPr>
            <p:ph type="sldNum" sz="quarter" idx="10"/>
          </p:nvPr>
        </p:nvSpPr>
        <p:spPr/>
        <p:txBody>
          <a:bodyPr/>
          <a:lstStyle/>
          <a:p>
            <a:fld id="{D63FB2C8-BFB5-48F4-955F-5FCC776746F7}" type="slidenum">
              <a:rPr lang="en-GB" smtClean="0"/>
              <a:t>1</a:t>
            </a:fld>
            <a:endParaRPr lang="en-GB"/>
          </a:p>
        </p:txBody>
      </p:sp>
    </p:spTree>
    <p:extLst>
      <p:ext uri="{BB962C8B-B14F-4D97-AF65-F5344CB8AC3E}">
        <p14:creationId xmlns:p14="http://schemas.microsoft.com/office/powerpoint/2010/main" val="3329242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userDrawn="1"/>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he-IL" dirty="0"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dirty="0"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14AB9F9-EAAF-40E0-9618-A5ECEDDB88A0}"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449DAD-8524-42D4-B56F-817470E6FE5C}" type="slidenum">
              <a:rPr lang="en-GB" smtClean="0"/>
              <a:t>‹#›</a:t>
            </a:fld>
            <a:endParaRPr lang="en-GB"/>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790179549"/>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14AB9F9-EAAF-40E0-9618-A5ECEDDB88A0}"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449DAD-8524-42D4-B56F-817470E6FE5C}" type="slidenum">
              <a:rPr lang="en-GB" smtClean="0"/>
              <a:t>‹#›</a:t>
            </a:fld>
            <a:endParaRPr lang="en-GB"/>
          </a:p>
        </p:txBody>
      </p:sp>
    </p:spTree>
    <p:extLst>
      <p:ext uri="{BB962C8B-B14F-4D97-AF65-F5344CB8AC3E}">
        <p14:creationId xmlns:p14="http://schemas.microsoft.com/office/powerpoint/2010/main" val="304858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14AB9F9-EAAF-40E0-9618-A5ECEDDB88A0}"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449DAD-8524-42D4-B56F-817470E6FE5C}" type="slidenum">
              <a:rPr lang="en-GB" smtClean="0"/>
              <a:t>‹#›</a:t>
            </a:fld>
            <a:endParaRPr lang="en-GB"/>
          </a:p>
        </p:txBody>
      </p:sp>
    </p:spTree>
    <p:extLst>
      <p:ext uri="{BB962C8B-B14F-4D97-AF65-F5344CB8AC3E}">
        <p14:creationId xmlns:p14="http://schemas.microsoft.com/office/powerpoint/2010/main" val="111436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097280" y="220476"/>
            <a:ext cx="10058400" cy="1450757"/>
          </a:xfrm>
        </p:spPr>
        <p:txBody>
          <a:body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89992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userDrawn="1"/>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dirty="0" smtClean="0"/>
              <a:t>לחץ כדי לערוך סגנונות טקסט של תבנית בסיס</a:t>
            </a:r>
          </a:p>
        </p:txBody>
      </p:sp>
      <p:sp>
        <p:nvSpPr>
          <p:cNvPr id="4" name="Date Placeholder 3"/>
          <p:cNvSpPr>
            <a:spLocks noGrp="1"/>
          </p:cNvSpPr>
          <p:nvPr>
            <p:ph type="dt" sz="half" idx="10"/>
          </p:nvPr>
        </p:nvSpPr>
        <p:spPr/>
        <p:txBody>
          <a:bodyPr/>
          <a:lstStyle/>
          <a:p>
            <a:fld id="{E14AB9F9-EAAF-40E0-9618-A5ECEDDB88A0}"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449DAD-8524-42D4-B56F-817470E6FE5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68472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14AB9F9-EAAF-40E0-9618-A5ECEDDB88A0}" type="datetimeFigureOut">
              <a:rPr lang="en-GB" smtClean="0"/>
              <a:pPr/>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449DAD-8524-42D4-B56F-817470E6FE5C}" type="slidenum">
              <a:rPr lang="en-GB" smtClean="0"/>
              <a:pPr/>
              <a:t>‹#›</a:t>
            </a:fld>
            <a:endParaRPr lang="en-GB"/>
          </a:p>
        </p:txBody>
      </p:sp>
    </p:spTree>
    <p:extLst>
      <p:ext uri="{BB962C8B-B14F-4D97-AF65-F5344CB8AC3E}">
        <p14:creationId xmlns:p14="http://schemas.microsoft.com/office/powerpoint/2010/main" val="502263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smtClean="0"/>
              <a:t>לחץ כדי לערוך סגנונות טקסט של תבנית בסיס</a:t>
            </a:r>
          </a:p>
        </p:txBody>
      </p:sp>
      <p:sp>
        <p:nvSpPr>
          <p:cNvPr id="4" name="Content Placeholder 3"/>
          <p:cNvSpPr>
            <a:spLocks noGrp="1"/>
          </p:cNvSpPr>
          <p:nvPr>
            <p:ph sz="half" idx="2"/>
          </p:nvPr>
        </p:nvSpPr>
        <p:spPr>
          <a:xfrm>
            <a:off x="1097280" y="2582335"/>
            <a:ext cx="4937760" cy="32867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286760"/>
          </a:xfrm>
        </p:spPr>
        <p:txBody>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7" name="Date Placeholder 6"/>
          <p:cNvSpPr>
            <a:spLocks noGrp="1"/>
          </p:cNvSpPr>
          <p:nvPr>
            <p:ph type="dt" sz="half" idx="10"/>
          </p:nvPr>
        </p:nvSpPr>
        <p:spPr/>
        <p:txBody>
          <a:bodyPr/>
          <a:lstStyle/>
          <a:p>
            <a:fld id="{E14AB9F9-EAAF-40E0-9618-A5ECEDDB88A0}" type="datetimeFigureOut">
              <a:rPr lang="en-GB" smtClean="0"/>
              <a:pPr/>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449DAD-8524-42D4-B56F-817470E6FE5C}" type="slidenum">
              <a:rPr lang="en-GB" smtClean="0"/>
              <a:pPr/>
              <a:t>‹#›</a:t>
            </a:fld>
            <a:endParaRPr lang="en-GB"/>
          </a:p>
        </p:txBody>
      </p:sp>
    </p:spTree>
    <p:extLst>
      <p:ext uri="{BB962C8B-B14F-4D97-AF65-F5344CB8AC3E}">
        <p14:creationId xmlns:p14="http://schemas.microsoft.com/office/powerpoint/2010/main" val="11098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he-IL" dirty="0"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14AB9F9-EAAF-40E0-9618-A5ECEDDB88A0}"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449DAD-8524-42D4-B56F-817470E6FE5C}" type="slidenum">
              <a:rPr lang="en-GB" smtClean="0"/>
              <a:t>‹#›</a:t>
            </a:fld>
            <a:endParaRPr lang="en-GB"/>
          </a:p>
        </p:txBody>
      </p:sp>
    </p:spTree>
    <p:extLst>
      <p:ext uri="{BB962C8B-B14F-4D97-AF65-F5344CB8AC3E}">
        <p14:creationId xmlns:p14="http://schemas.microsoft.com/office/powerpoint/2010/main" val="120028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4AB9F9-EAAF-40E0-9618-A5ECEDDB88A0}" type="datetimeFigureOut">
              <a:rPr lang="en-GB" smtClean="0"/>
              <a:t>21/05/2020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F449DAD-8524-42D4-B56F-817470E6FE5C}" type="slidenum">
              <a:rPr lang="en-GB" smtClean="0"/>
              <a:t>‹#›</a:t>
            </a:fld>
            <a:endParaRPr lang="en-GB"/>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userDrawn="1"/>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userDrawn="1"/>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704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14AB9F9-EAAF-40E0-9618-A5ECEDDB88A0}" type="datetimeFigureOut">
              <a:rPr lang="en-GB" smtClean="0"/>
              <a:t>21/05/2020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449DAD-8524-42D4-B56F-817470E6FE5C}" type="slidenum">
              <a:rPr lang="en-GB" smtClean="0"/>
              <a:t>‹#›</a:t>
            </a:fld>
            <a:endParaRPr lang="en-GB"/>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37228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14AB9F9-EAAF-40E0-9618-A5ECEDDB88A0}"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449DAD-8524-42D4-B56F-817470E6FE5C}" type="slidenum">
              <a:rPr lang="en-GB" smtClean="0"/>
              <a:t>‹#›</a:t>
            </a:fld>
            <a:endParaRPr lang="en-GB"/>
          </a:p>
        </p:txBody>
      </p:sp>
    </p:spTree>
    <p:extLst>
      <p:ext uri="{BB962C8B-B14F-4D97-AF65-F5344CB8AC3E}">
        <p14:creationId xmlns:p14="http://schemas.microsoft.com/office/powerpoint/2010/main" val="348141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userDrawn="1"/>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userDrawn="1"/>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5/21/2020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userDrawn="1"/>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9502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19456" y="2373544"/>
            <a:ext cx="11972544" cy="1782388"/>
          </a:xfrm>
          <a:noFill/>
        </p:spPr>
        <p:txBody>
          <a:bodyPr anchor="ctr">
            <a:normAutofit fontScale="90000"/>
          </a:bodyPr>
          <a:lstStyle/>
          <a:p>
            <a:pPr rtl="0"/>
            <a:r>
              <a:rPr lang="he-IL" b="1" dirty="0" smtClean="0"/>
              <a:t>דרכי </a:t>
            </a:r>
            <a:r>
              <a:rPr lang="he-IL" b="1" dirty="0"/>
              <a:t>היווצרות שם העצם</a:t>
            </a:r>
            <a:r>
              <a:rPr lang="he-IL" b="1" dirty="0" smtClean="0"/>
              <a:t/>
            </a:r>
            <a:br>
              <a:rPr lang="he-IL" b="1" dirty="0" smtClean="0"/>
            </a:br>
            <a:r>
              <a:rPr lang="he-IL" b="1" dirty="0" smtClean="0">
                <a:solidFill>
                  <a:srgbClr val="5D3DA0"/>
                </a:solidFill>
              </a:rPr>
              <a:t>קמפוס אביב</a:t>
            </a:r>
            <a:r>
              <a:rPr lang="en-US" sz="4000" b="1" dirty="0" smtClean="0"/>
              <a:t/>
            </a:r>
            <a:br>
              <a:rPr lang="en-US" sz="4000" b="1" dirty="0" smtClean="0"/>
            </a:br>
            <a:endParaRPr lang="en-GB" sz="4000" b="1" dirty="0"/>
          </a:p>
        </p:txBody>
      </p:sp>
      <p:sp>
        <p:nvSpPr>
          <p:cNvPr id="3" name="כותרת משנה 2"/>
          <p:cNvSpPr>
            <a:spLocks noGrp="1"/>
          </p:cNvSpPr>
          <p:nvPr>
            <p:ph type="subTitle" idx="1"/>
          </p:nvPr>
        </p:nvSpPr>
        <p:spPr>
          <a:xfrm>
            <a:off x="1523999" y="4238781"/>
            <a:ext cx="9144001" cy="787941"/>
          </a:xfrm>
          <a:noFill/>
        </p:spPr>
        <p:txBody>
          <a:bodyPr anchor="ctr">
            <a:noAutofit/>
          </a:bodyPr>
          <a:lstStyle/>
          <a:p>
            <a:r>
              <a:rPr lang="he-IL" sz="1800" b="1" dirty="0" smtClean="0">
                <a:solidFill>
                  <a:srgbClr val="5D3DA0"/>
                </a:solidFill>
              </a:rPr>
              <a:t>לאה </a:t>
            </a:r>
            <a:r>
              <a:rPr lang="he-IL" sz="1800" dirty="0"/>
              <a:t>דרבינובסקי</a:t>
            </a:r>
            <a:endParaRPr lang="en-GB" sz="1800" b="1" dirty="0">
              <a:solidFill>
                <a:srgbClr val="5D3DA0"/>
              </a:solidFill>
            </a:endParaRPr>
          </a:p>
        </p:txBody>
      </p:sp>
      <p:sp>
        <p:nvSpPr>
          <p:cNvPr id="4" name="מלבן 3"/>
          <p:cNvSpPr/>
          <p:nvPr/>
        </p:nvSpPr>
        <p:spPr>
          <a:xfrm>
            <a:off x="5977217" y="3244334"/>
            <a:ext cx="237566" cy="369332"/>
          </a:xfrm>
          <a:prstGeom prst="rect">
            <a:avLst/>
          </a:prstGeom>
        </p:spPr>
        <p:txBody>
          <a:bodyPr wrap="none">
            <a:spAutoFit/>
          </a:bodyPr>
          <a:lstStyle/>
          <a:p>
            <a:r>
              <a:rPr lang="en-GB" dirty="0"/>
              <a:t> </a:t>
            </a:r>
          </a:p>
        </p:txBody>
      </p:sp>
      <p:sp>
        <p:nvSpPr>
          <p:cNvPr id="5" name="מלבן 4"/>
          <p:cNvSpPr/>
          <p:nvPr/>
        </p:nvSpPr>
        <p:spPr>
          <a:xfrm>
            <a:off x="5977217" y="3244334"/>
            <a:ext cx="237566" cy="369332"/>
          </a:xfrm>
          <a:prstGeom prst="rect">
            <a:avLst/>
          </a:prstGeom>
        </p:spPr>
        <p:txBody>
          <a:bodyPr wrap="none">
            <a:spAutoFit/>
          </a:bodyPr>
          <a:lstStyle/>
          <a:p>
            <a:r>
              <a:rPr lang="en-GB" dirty="0"/>
              <a:t> </a:t>
            </a:r>
          </a:p>
        </p:txBody>
      </p:sp>
      <p:sp>
        <p:nvSpPr>
          <p:cNvPr id="6" name="מלבן 5"/>
          <p:cNvSpPr/>
          <p:nvPr/>
        </p:nvSpPr>
        <p:spPr>
          <a:xfrm>
            <a:off x="5977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4047382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E9D5D7C7-9852-4B91-8C52-C60AD77021DF}"/>
              </a:ext>
            </a:extLst>
          </p:cNvPr>
          <p:cNvSpPr>
            <a:spLocks noGrp="1"/>
          </p:cNvSpPr>
          <p:nvPr>
            <p:ph type="title"/>
          </p:nvPr>
        </p:nvSpPr>
        <p:spPr/>
        <p:txBody>
          <a:bodyPr>
            <a:normAutofit/>
          </a:bodyPr>
          <a:lstStyle/>
          <a:p>
            <a:pPr algn="ctr">
              <a:spcAft>
                <a:spcPts val="200"/>
              </a:spcAft>
              <a:buClr>
                <a:schemeClr val="accent1"/>
              </a:buClr>
              <a:buSzPct val="100000"/>
            </a:pPr>
            <a:r>
              <a:rPr lang="he-IL" sz="3000" dirty="0"/>
              <a:t>הבחנה בין צורן נטייה לבין צורן גזירה</a:t>
            </a:r>
          </a:p>
        </p:txBody>
      </p:sp>
      <p:sp>
        <p:nvSpPr>
          <p:cNvPr id="3" name="מציין מיקום תוכן 2">
            <a:extLst>
              <a:ext uri="{FF2B5EF4-FFF2-40B4-BE49-F238E27FC236}">
                <a16:creationId xmlns="" xmlns:a16="http://schemas.microsoft.com/office/drawing/2014/main" id="{D1072AC1-824E-4846-8B4F-F760A3243189}"/>
              </a:ext>
            </a:extLst>
          </p:cNvPr>
          <p:cNvSpPr>
            <a:spLocks noGrp="1"/>
          </p:cNvSpPr>
          <p:nvPr>
            <p:ph idx="1"/>
          </p:nvPr>
        </p:nvSpPr>
        <p:spPr>
          <a:xfrm>
            <a:off x="1638300" y="1887194"/>
            <a:ext cx="8915400" cy="4723002"/>
          </a:xfrm>
        </p:spPr>
        <p:txBody>
          <a:bodyPr>
            <a:normAutofit/>
          </a:bodyPr>
          <a:lstStyle/>
          <a:p>
            <a:pPr marL="0" indent="0">
              <a:buNone/>
            </a:pPr>
            <a:r>
              <a:rPr lang="he-IL" sz="1850" b="1" dirty="0">
                <a:solidFill>
                  <a:schemeClr val="accent1">
                    <a:lumMod val="50000"/>
                  </a:schemeClr>
                </a:solidFill>
                <a:latin typeface="Arial" panose="020B0604020202020204" pitchFamily="34" charset="0"/>
                <a:cs typeface="Arial" panose="020B0604020202020204" pitchFamily="34" charset="0"/>
              </a:rPr>
              <a:t>צורן נטייה</a:t>
            </a:r>
            <a:r>
              <a:rPr lang="he-IL" sz="1850" dirty="0">
                <a:latin typeface="Arial" panose="020B0604020202020204" pitchFamily="34" charset="0"/>
                <a:cs typeface="Arial" panose="020B0604020202020204" pitchFamily="34" charset="0"/>
              </a:rPr>
              <a:t> </a:t>
            </a:r>
            <a:r>
              <a:rPr lang="he-IL" sz="1850" dirty="0"/>
              <a:t>= צורן שמהווה נטייה (שייכות, סמיכות, נקבה, רבים, רבות, גופים...).</a:t>
            </a:r>
            <a:endParaRPr lang="en-US" sz="1850" dirty="0"/>
          </a:p>
          <a:p>
            <a:r>
              <a:rPr lang="he-IL" sz="1850" dirty="0" smtClean="0">
                <a:solidFill>
                  <a:schemeClr val="tx1"/>
                </a:solidFill>
                <a:latin typeface="Arial" panose="020B0604020202020204" pitchFamily="34" charset="0"/>
                <a:cs typeface="Arial" panose="020B0604020202020204" pitchFamily="34" charset="0"/>
              </a:rPr>
              <a:t>לדוגמה:</a:t>
            </a:r>
            <a:r>
              <a:rPr lang="en-US" sz="1850" dirty="0" smtClean="0">
                <a:solidFill>
                  <a:schemeClr val="tx1"/>
                </a:solidFill>
                <a:latin typeface="Arial" panose="020B0604020202020204" pitchFamily="34" charset="0"/>
                <a:cs typeface="Arial" panose="020B0604020202020204" pitchFamily="34" charset="0"/>
              </a:rPr>
              <a:t> </a:t>
            </a:r>
            <a:r>
              <a:rPr lang="he-IL" sz="1850" dirty="0" smtClean="0"/>
              <a:t>ראשונ</a:t>
            </a:r>
            <a:r>
              <a:rPr lang="he-IL" sz="1850" b="1" dirty="0" smtClean="0">
                <a:solidFill>
                  <a:schemeClr val="accent2">
                    <a:lumMod val="50000"/>
                  </a:schemeClr>
                </a:solidFill>
                <a:latin typeface="Arial" panose="020B0604020202020204" pitchFamily="34" charset="0"/>
                <a:cs typeface="Arial" panose="020B0604020202020204" pitchFamily="34" charset="0"/>
              </a:rPr>
              <a:t>ה</a:t>
            </a:r>
            <a:r>
              <a:rPr lang="he-IL" sz="1850" dirty="0">
                <a:solidFill>
                  <a:schemeClr val="tx1"/>
                </a:solidFill>
                <a:latin typeface="Arial" panose="020B0604020202020204" pitchFamily="34" charset="0"/>
                <a:cs typeface="Arial" panose="020B0604020202020204" pitchFamily="34" charset="0"/>
              </a:rPr>
              <a:t>, </a:t>
            </a:r>
            <a:r>
              <a:rPr lang="he-IL" sz="1850" dirty="0"/>
              <a:t>שמר</a:t>
            </a:r>
            <a:r>
              <a:rPr lang="he-IL" sz="1850" b="1" dirty="0">
                <a:solidFill>
                  <a:schemeClr val="accent2">
                    <a:lumMod val="50000"/>
                  </a:schemeClr>
                </a:solidFill>
                <a:latin typeface="Arial" panose="020B0604020202020204" pitchFamily="34" charset="0"/>
                <a:cs typeface="Arial" panose="020B0604020202020204" pitchFamily="34" charset="0"/>
              </a:rPr>
              <a:t>ה</a:t>
            </a:r>
            <a:r>
              <a:rPr lang="he-IL" sz="1850" dirty="0">
                <a:solidFill>
                  <a:schemeClr val="tx1"/>
                </a:solidFill>
                <a:latin typeface="Arial" panose="020B0604020202020204" pitchFamily="34" charset="0"/>
                <a:cs typeface="Arial" panose="020B0604020202020204" pitchFamily="34" charset="0"/>
              </a:rPr>
              <a:t>, </a:t>
            </a:r>
            <a:r>
              <a:rPr lang="he-IL" sz="1850" dirty="0"/>
              <a:t>אחות</a:t>
            </a:r>
            <a:r>
              <a:rPr lang="he-IL" sz="1850" b="1" dirty="0">
                <a:solidFill>
                  <a:schemeClr val="accent2">
                    <a:lumMod val="50000"/>
                  </a:schemeClr>
                </a:solidFill>
                <a:latin typeface="Arial" panose="020B0604020202020204" pitchFamily="34" charset="0"/>
                <a:cs typeface="Arial" panose="020B0604020202020204" pitchFamily="34" charset="0"/>
              </a:rPr>
              <a:t>י</a:t>
            </a:r>
            <a:r>
              <a:rPr lang="he-IL" sz="1850" dirty="0">
                <a:solidFill>
                  <a:schemeClr val="tx1"/>
                </a:solidFill>
                <a:latin typeface="Arial" panose="020B0604020202020204" pitchFamily="34" charset="0"/>
                <a:cs typeface="Arial" panose="020B0604020202020204" pitchFamily="34" charset="0"/>
              </a:rPr>
              <a:t>, </a:t>
            </a:r>
            <a:r>
              <a:rPr lang="he-IL" sz="1850" dirty="0"/>
              <a:t>ילד</a:t>
            </a:r>
            <a:r>
              <a:rPr lang="he-IL" sz="1850" b="1" dirty="0">
                <a:solidFill>
                  <a:schemeClr val="accent2">
                    <a:lumMod val="50000"/>
                  </a:schemeClr>
                </a:solidFill>
                <a:latin typeface="Arial" panose="020B0604020202020204" pitchFamily="34" charset="0"/>
                <a:cs typeface="Arial" panose="020B0604020202020204" pitchFamily="34" charset="0"/>
              </a:rPr>
              <a:t>ת</a:t>
            </a:r>
            <a:r>
              <a:rPr lang="he-IL" sz="1850" dirty="0">
                <a:solidFill>
                  <a:schemeClr val="tx1"/>
                </a:solidFill>
                <a:latin typeface="Arial" panose="020B0604020202020204" pitchFamily="34" charset="0"/>
                <a:cs typeface="Arial" panose="020B0604020202020204" pitchFamily="34" charset="0"/>
              </a:rPr>
              <a:t> </a:t>
            </a:r>
            <a:r>
              <a:rPr lang="he-IL" sz="1850" dirty="0"/>
              <a:t>כפר</a:t>
            </a:r>
            <a:endParaRPr lang="en-US" sz="1850" dirty="0"/>
          </a:p>
          <a:p>
            <a:pPr marL="0" indent="0">
              <a:buNone/>
            </a:pPr>
            <a:r>
              <a:rPr lang="he-IL" sz="1850" b="1" dirty="0">
                <a:solidFill>
                  <a:schemeClr val="accent1">
                    <a:lumMod val="50000"/>
                  </a:schemeClr>
                </a:solidFill>
                <a:latin typeface="Arial" panose="020B0604020202020204" pitchFamily="34" charset="0"/>
                <a:cs typeface="Arial" panose="020B0604020202020204" pitchFamily="34" charset="0"/>
              </a:rPr>
              <a:t>צורן גזירה</a:t>
            </a:r>
            <a:r>
              <a:rPr lang="he-IL" sz="1850" dirty="0">
                <a:solidFill>
                  <a:schemeClr val="accent1">
                    <a:lumMod val="50000"/>
                  </a:schemeClr>
                </a:solidFill>
                <a:latin typeface="Arial" panose="020B0604020202020204" pitchFamily="34" charset="0"/>
                <a:cs typeface="Arial" panose="020B0604020202020204" pitchFamily="34" charset="0"/>
              </a:rPr>
              <a:t> </a:t>
            </a:r>
            <a:r>
              <a:rPr lang="he-IL" sz="1850" dirty="0"/>
              <a:t>= </a:t>
            </a:r>
            <a:r>
              <a:rPr lang="he-IL" sz="1850" dirty="0"/>
              <a:t>צורן </a:t>
            </a:r>
            <a:r>
              <a:rPr lang="he-IL" sz="1850" dirty="0"/>
              <a:t>בעל משמעות, כגון, שם תואר, בעל מקצוע, שם עצם מופשט וכו' . </a:t>
            </a:r>
            <a:endParaRPr lang="en-US" sz="1850" dirty="0"/>
          </a:p>
          <a:p>
            <a:pPr marL="0" lvl="0" indent="0">
              <a:buNone/>
            </a:pPr>
            <a:r>
              <a:rPr lang="he-IL" sz="1850" dirty="0"/>
              <a:t>דוגמה לשאלה העשויה להופיע בבחינת הבגרות:</a:t>
            </a:r>
          </a:p>
          <a:p>
            <a:pPr marL="0" indent="0">
              <a:buNone/>
            </a:pPr>
            <a:r>
              <a:rPr lang="he-IL" sz="1850" dirty="0"/>
              <a:t>לפניך שני משפטים, ובכל אחד מהם מסומנת בקו המילה </a:t>
            </a:r>
            <a:r>
              <a:rPr lang="he-IL" sz="1850" b="1" dirty="0"/>
              <a:t>מפלגתי</a:t>
            </a:r>
            <a:r>
              <a:rPr lang="he-IL" sz="1850" dirty="0"/>
              <a:t>.</a:t>
            </a:r>
            <a:endParaRPr lang="en-US" sz="1850" dirty="0"/>
          </a:p>
          <a:p>
            <a:pPr marL="715518" lvl="1" indent="-514350">
              <a:buFont typeface="+mj-lt"/>
              <a:buAutoNum type="romanUcPeriod"/>
            </a:pPr>
            <a:r>
              <a:rPr lang="he-IL" sz="1650" dirty="0" smtClean="0"/>
              <a:t>בבחירות </a:t>
            </a:r>
            <a:r>
              <a:rPr lang="he-IL" sz="1650" dirty="0"/>
              <a:t>האחרונות זכתה </a:t>
            </a:r>
            <a:r>
              <a:rPr lang="he-IL" sz="1650" b="1" u="sng" dirty="0"/>
              <a:t>מפלגתי</a:t>
            </a:r>
            <a:r>
              <a:rPr lang="he-IL" sz="1650" b="1" dirty="0"/>
              <a:t> </a:t>
            </a:r>
            <a:r>
              <a:rPr lang="he-IL" sz="1650" dirty="0"/>
              <a:t>בקולות רבים.</a:t>
            </a:r>
            <a:endParaRPr lang="en-US" sz="1650" dirty="0"/>
          </a:p>
          <a:p>
            <a:pPr marL="715518" lvl="1" indent="-514350">
              <a:buFont typeface="+mj-lt"/>
              <a:buAutoNum type="romanUcPeriod"/>
            </a:pPr>
            <a:r>
              <a:rPr lang="he-IL" sz="1650" dirty="0" smtClean="0"/>
              <a:t>המצע </a:t>
            </a:r>
            <a:r>
              <a:rPr lang="he-IL" sz="1650" dirty="0"/>
              <a:t>ה</a:t>
            </a:r>
            <a:r>
              <a:rPr lang="he-IL" sz="1650" b="1" u="sng" dirty="0"/>
              <a:t>מפלגתי</a:t>
            </a:r>
            <a:r>
              <a:rPr lang="he-IL" sz="1650" dirty="0"/>
              <a:t> של התנועה פורסם בתשדיר הפרסומת.</a:t>
            </a:r>
            <a:endParaRPr lang="en-US" sz="1650" dirty="0"/>
          </a:p>
          <a:p>
            <a:pPr marL="0" indent="0">
              <a:buNone/>
            </a:pPr>
            <a:r>
              <a:rPr lang="he-IL" sz="1850" dirty="0" smtClean="0"/>
              <a:t>ציין </a:t>
            </a:r>
            <a:r>
              <a:rPr lang="he-IL" sz="1850" dirty="0"/>
              <a:t>את סוג הצורן הסופי במילה "מפלגתי" בכל אחד מן המשפטים (צורן גזירה או צורן נטייה) ואת משמעותו.</a:t>
            </a:r>
            <a:endParaRPr lang="en-US" sz="1850" dirty="0"/>
          </a:p>
          <a:p>
            <a:pPr marL="0" indent="0">
              <a:buNone/>
            </a:pPr>
            <a:r>
              <a:rPr lang="he-IL" sz="1850" dirty="0"/>
              <a:t>משפט </a:t>
            </a:r>
            <a:r>
              <a:rPr lang="en-US" sz="1850" dirty="0"/>
              <a:t>I</a:t>
            </a:r>
            <a:r>
              <a:rPr lang="he-IL" sz="1850" dirty="0"/>
              <a:t>:  סוג הצורן – </a:t>
            </a:r>
            <a:r>
              <a:rPr lang="he-IL" sz="1850" b="1" dirty="0">
                <a:solidFill>
                  <a:srgbClr val="C00000"/>
                </a:solidFill>
              </a:rPr>
              <a:t>צורן נטייה</a:t>
            </a:r>
            <a:r>
              <a:rPr lang="he-IL" sz="1850" dirty="0"/>
              <a:t>       </a:t>
            </a:r>
            <a:r>
              <a:rPr lang="he-IL" sz="1850" dirty="0" smtClean="0"/>
              <a:t>    </a:t>
            </a:r>
            <a:r>
              <a:rPr lang="he-IL" sz="1850" dirty="0"/>
              <a:t>משמעותו -  </a:t>
            </a:r>
            <a:r>
              <a:rPr lang="he-IL" sz="1850" b="1" dirty="0">
                <a:solidFill>
                  <a:srgbClr val="C00000"/>
                </a:solidFill>
              </a:rPr>
              <a:t>שייכות (המפלגה שלי)</a:t>
            </a:r>
            <a:endParaRPr lang="en-US" sz="1850" dirty="0"/>
          </a:p>
          <a:p>
            <a:pPr marL="0" indent="0">
              <a:buNone/>
            </a:pPr>
            <a:r>
              <a:rPr lang="he-IL" sz="1850" dirty="0"/>
              <a:t>משפט </a:t>
            </a:r>
            <a:r>
              <a:rPr lang="en-US" sz="1850" dirty="0"/>
              <a:t>II</a:t>
            </a:r>
            <a:r>
              <a:rPr lang="he-IL" sz="1850" dirty="0"/>
              <a:t>: סוג הצורן - </a:t>
            </a:r>
            <a:r>
              <a:rPr lang="he-IL" sz="1850" b="1" dirty="0">
                <a:solidFill>
                  <a:srgbClr val="C00000"/>
                </a:solidFill>
              </a:rPr>
              <a:t>צורן גזירה</a:t>
            </a:r>
            <a:r>
              <a:rPr lang="he-IL" sz="1850" b="1" dirty="0"/>
              <a:t>  </a:t>
            </a:r>
            <a:r>
              <a:rPr lang="he-IL" sz="1850" dirty="0"/>
              <a:t>         משמעותו – </a:t>
            </a:r>
            <a:r>
              <a:rPr lang="he-IL" sz="1850" b="1" dirty="0">
                <a:solidFill>
                  <a:srgbClr val="C00000"/>
                </a:solidFill>
              </a:rPr>
              <a:t>שם תואר</a:t>
            </a:r>
            <a:endParaRPr lang="en-US" sz="1850" b="1" dirty="0"/>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he-IL" dirty="0"/>
          </a:p>
        </p:txBody>
      </p:sp>
    </p:spTree>
    <p:extLst>
      <p:ext uri="{BB962C8B-B14F-4D97-AF65-F5344CB8AC3E}">
        <p14:creationId xmlns:p14="http://schemas.microsoft.com/office/powerpoint/2010/main" val="112388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7642ABA7-3C07-4F53-B9A7-B555F70A1E4D}"/>
              </a:ext>
            </a:extLst>
          </p:cNvPr>
          <p:cNvSpPr>
            <a:spLocks noGrp="1"/>
          </p:cNvSpPr>
          <p:nvPr>
            <p:ph type="title"/>
          </p:nvPr>
        </p:nvSpPr>
        <p:spPr>
          <a:xfrm>
            <a:off x="1316817" y="502549"/>
            <a:ext cx="9558366" cy="1280890"/>
          </a:xfrm>
        </p:spPr>
        <p:txBody>
          <a:bodyPr>
            <a:noAutofit/>
          </a:bodyPr>
          <a:lstStyle/>
          <a:p>
            <a:pPr algn="ctr"/>
            <a:r>
              <a:rPr lang="he-IL" sz="3000" dirty="0"/>
              <a:t>כאשר שואלים מהי דרך היווצרות שם העצם עליכם לבדוק </a:t>
            </a:r>
            <a:r>
              <a:rPr lang="he-IL" sz="3000" dirty="0" smtClean="0"/>
              <a:t/>
            </a:r>
            <a:br>
              <a:rPr lang="he-IL" sz="3000" dirty="0" smtClean="0"/>
            </a:br>
            <a:r>
              <a:rPr lang="he-IL" sz="3000" dirty="0" smtClean="0"/>
              <a:t>האם </a:t>
            </a:r>
            <a:r>
              <a:rPr lang="he-IL" sz="3000" dirty="0"/>
              <a:t>שם העצם ניתן לפירוק או אינו ניתן לפירוק.</a:t>
            </a:r>
          </a:p>
        </p:txBody>
      </p:sp>
      <p:sp>
        <p:nvSpPr>
          <p:cNvPr id="3" name="מציין מיקום תוכן 2">
            <a:extLst>
              <a:ext uri="{FF2B5EF4-FFF2-40B4-BE49-F238E27FC236}">
                <a16:creationId xmlns="" xmlns:a16="http://schemas.microsoft.com/office/drawing/2014/main" id="{DFD87530-969D-46F0-B005-1BC87E0889D6}"/>
              </a:ext>
            </a:extLst>
          </p:cNvPr>
          <p:cNvSpPr>
            <a:spLocks noGrp="1"/>
          </p:cNvSpPr>
          <p:nvPr>
            <p:ph idx="1"/>
          </p:nvPr>
        </p:nvSpPr>
        <p:spPr>
          <a:xfrm>
            <a:off x="2589212" y="2133600"/>
            <a:ext cx="8915400" cy="3777622"/>
          </a:xfrm>
        </p:spPr>
        <p:txBody>
          <a:bodyPr>
            <a:normAutofit/>
          </a:bodyPr>
          <a:lstStyle/>
          <a:p>
            <a:pPr marL="0" indent="0">
              <a:buNone/>
            </a:pPr>
            <a:r>
              <a:rPr lang="he-IL" sz="2100" b="1" dirty="0">
                <a:solidFill>
                  <a:srgbClr val="7030A0"/>
                </a:solidFill>
              </a:rPr>
              <a:t>שמות עצם הניתנים לפירוק  (גזירה קווית):</a:t>
            </a:r>
          </a:p>
          <a:p>
            <a:r>
              <a:rPr lang="he-IL" sz="1850" b="1" dirty="0">
                <a:solidFill>
                  <a:srgbClr val="C00000"/>
                </a:solidFill>
              </a:rPr>
              <a:t>בסיס + צורן (סופי) – המילה מורכבת משם עצם או מפועל בבינוני והצורנים </a:t>
            </a:r>
          </a:p>
          <a:p>
            <a:r>
              <a:rPr lang="he-IL" sz="1850" b="1" dirty="0">
                <a:solidFill>
                  <a:srgbClr val="C00000"/>
                </a:solidFill>
              </a:rPr>
              <a:t>נותנים </a:t>
            </a:r>
            <a:r>
              <a:rPr lang="he-IL" sz="1850" b="1" dirty="0">
                <a:solidFill>
                  <a:srgbClr val="C00000"/>
                </a:solidFill>
              </a:rPr>
              <a:t>משמעות לשם העצם:</a:t>
            </a:r>
          </a:p>
          <a:p>
            <a:pPr marL="342900" indent="-342900">
              <a:buFont typeface="Arial" panose="020B0604020202020204" pitchFamily="34" charset="0"/>
              <a:buChar char="•"/>
            </a:pPr>
            <a:r>
              <a:rPr lang="he-IL" dirty="0" smtClean="0">
                <a:solidFill>
                  <a:schemeClr val="tx1"/>
                </a:solidFill>
              </a:rPr>
              <a:t>רפתן </a:t>
            </a:r>
            <a:r>
              <a:rPr lang="he-IL" dirty="0">
                <a:solidFill>
                  <a:schemeClr val="tx1"/>
                </a:solidFill>
              </a:rPr>
              <a:t>= רפת + </a:t>
            </a:r>
            <a:r>
              <a:rPr lang="en-US" dirty="0">
                <a:solidFill>
                  <a:schemeClr val="tx1"/>
                </a:solidFill>
              </a:rPr>
              <a:t>X</a:t>
            </a:r>
            <a:r>
              <a:rPr lang="he-IL" dirty="0">
                <a:solidFill>
                  <a:schemeClr val="tx1"/>
                </a:solidFill>
              </a:rPr>
              <a:t>ן (בעל מקצוע – אדם העובד ברפת)</a:t>
            </a:r>
          </a:p>
          <a:p>
            <a:pPr marL="342900" indent="-342900">
              <a:buFont typeface="Arial" panose="020B0604020202020204" pitchFamily="34" charset="0"/>
              <a:buChar char="•"/>
            </a:pPr>
            <a:r>
              <a:rPr lang="he-IL" dirty="0" smtClean="0">
                <a:solidFill>
                  <a:schemeClr val="tx1"/>
                </a:solidFill>
              </a:rPr>
              <a:t>משאית </a:t>
            </a:r>
            <a:r>
              <a:rPr lang="he-IL" dirty="0">
                <a:solidFill>
                  <a:schemeClr val="tx1"/>
                </a:solidFill>
              </a:rPr>
              <a:t>= משא + </a:t>
            </a:r>
            <a:r>
              <a:rPr lang="en-US" dirty="0">
                <a:solidFill>
                  <a:schemeClr val="tx1"/>
                </a:solidFill>
              </a:rPr>
              <a:t>X</a:t>
            </a:r>
            <a:r>
              <a:rPr lang="he-IL" dirty="0">
                <a:solidFill>
                  <a:schemeClr val="tx1"/>
                </a:solidFill>
              </a:rPr>
              <a:t>ית (כלי תחבורה)</a:t>
            </a:r>
          </a:p>
          <a:p>
            <a:pPr marL="342900" indent="-342900">
              <a:buFont typeface="Arial" panose="020B0604020202020204" pitchFamily="34" charset="0"/>
              <a:buChar char="•"/>
            </a:pPr>
            <a:r>
              <a:rPr lang="he-IL" dirty="0" smtClean="0">
                <a:solidFill>
                  <a:schemeClr val="tx1"/>
                </a:solidFill>
              </a:rPr>
              <a:t>אנושות </a:t>
            </a:r>
            <a:r>
              <a:rPr lang="he-IL" dirty="0">
                <a:solidFill>
                  <a:schemeClr val="tx1"/>
                </a:solidFill>
              </a:rPr>
              <a:t>= אנוש + </a:t>
            </a:r>
            <a:r>
              <a:rPr lang="en-US" dirty="0">
                <a:solidFill>
                  <a:schemeClr val="tx1"/>
                </a:solidFill>
              </a:rPr>
              <a:t>X</a:t>
            </a:r>
            <a:r>
              <a:rPr lang="he-IL" dirty="0">
                <a:solidFill>
                  <a:schemeClr val="tx1"/>
                </a:solidFill>
              </a:rPr>
              <a:t>ו</a:t>
            </a:r>
            <a:r>
              <a:rPr lang="he-IL" dirty="0">
                <a:solidFill>
                  <a:schemeClr val="tx1"/>
                </a:solidFill>
                <a:latin typeface="Arial" panose="020B0604020202020204" pitchFamily="34" charset="0"/>
                <a:cs typeface="Arial" panose="020B0604020202020204" pitchFamily="34" charset="0"/>
              </a:rPr>
              <a:t>ּ</a:t>
            </a:r>
            <a:r>
              <a:rPr lang="he-IL" dirty="0">
                <a:solidFill>
                  <a:schemeClr val="tx1"/>
                </a:solidFill>
              </a:rPr>
              <a:t>ת (שם עצם מופשט)</a:t>
            </a:r>
          </a:p>
          <a:p>
            <a:pPr marL="342900" indent="-342900">
              <a:buFont typeface="Arial" panose="020B0604020202020204" pitchFamily="34" charset="0"/>
              <a:buChar char="•"/>
            </a:pPr>
            <a:r>
              <a:rPr lang="he-IL" dirty="0" smtClean="0">
                <a:solidFill>
                  <a:schemeClr val="tx1"/>
                </a:solidFill>
              </a:rPr>
              <a:t>מדינאי </a:t>
            </a:r>
            <a:r>
              <a:rPr lang="he-IL" dirty="0">
                <a:solidFill>
                  <a:schemeClr val="tx1"/>
                </a:solidFill>
              </a:rPr>
              <a:t>= מדינה + </a:t>
            </a:r>
            <a:r>
              <a:rPr lang="en-US" dirty="0">
                <a:solidFill>
                  <a:schemeClr val="tx1"/>
                </a:solidFill>
              </a:rPr>
              <a:t>X</a:t>
            </a:r>
            <a:r>
              <a:rPr lang="he-IL" dirty="0">
                <a:solidFill>
                  <a:schemeClr val="tx1"/>
                </a:solidFill>
              </a:rPr>
              <a:t>אי (בעל מקצוע)</a:t>
            </a:r>
          </a:p>
          <a:p>
            <a:pPr marL="342900" indent="-342900">
              <a:buFont typeface="Arial" panose="020B0604020202020204" pitchFamily="34" charset="0"/>
              <a:buChar char="•"/>
            </a:pPr>
            <a:r>
              <a:rPr lang="he-IL" dirty="0" smtClean="0">
                <a:solidFill>
                  <a:schemeClr val="tx1"/>
                </a:solidFill>
              </a:rPr>
              <a:t>עלון </a:t>
            </a:r>
            <a:r>
              <a:rPr lang="he-IL" dirty="0">
                <a:solidFill>
                  <a:schemeClr val="tx1"/>
                </a:solidFill>
              </a:rPr>
              <a:t>= עלה + </a:t>
            </a:r>
            <a:r>
              <a:rPr lang="en-US" dirty="0">
                <a:solidFill>
                  <a:schemeClr val="tx1"/>
                </a:solidFill>
              </a:rPr>
              <a:t>X</a:t>
            </a:r>
            <a:r>
              <a:rPr lang="he-IL" dirty="0">
                <a:solidFill>
                  <a:schemeClr val="tx1"/>
                </a:solidFill>
              </a:rPr>
              <a:t>ון (כתב עת)</a:t>
            </a:r>
            <a:endParaRPr lang="he-IL" dirty="0">
              <a:solidFill>
                <a:srgbClr val="FF0000"/>
              </a:solidFill>
            </a:endParaRPr>
          </a:p>
          <a:p>
            <a:endParaRPr lang="he-IL" dirty="0"/>
          </a:p>
          <a:p>
            <a:pPr algn="ctr"/>
            <a:endParaRPr lang="he-IL" dirty="0"/>
          </a:p>
          <a:p>
            <a:pPr algn="ctr"/>
            <a:endParaRPr lang="he-IL" dirty="0"/>
          </a:p>
        </p:txBody>
      </p:sp>
    </p:spTree>
    <p:extLst>
      <p:ext uri="{BB962C8B-B14F-4D97-AF65-F5344CB8AC3E}">
        <p14:creationId xmlns:p14="http://schemas.microsoft.com/office/powerpoint/2010/main" val="211358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8BC54DA-EE58-49EB-BD64-59595252A7A0}"/>
              </a:ext>
            </a:extLst>
          </p:cNvPr>
          <p:cNvSpPr>
            <a:spLocks noGrp="1"/>
          </p:cNvSpPr>
          <p:nvPr>
            <p:ph type="title"/>
          </p:nvPr>
        </p:nvSpPr>
        <p:spPr>
          <a:xfrm>
            <a:off x="1574224" y="1194619"/>
            <a:ext cx="9043552" cy="570509"/>
          </a:xfrm>
        </p:spPr>
        <p:txBody>
          <a:bodyPr>
            <a:noAutofit/>
          </a:bodyPr>
          <a:lstStyle/>
          <a:p>
            <a:pPr algn="ctr"/>
            <a:r>
              <a:rPr lang="he-IL" sz="3000" dirty="0"/>
              <a:t>משמעויות של צורנים סופיים – </a:t>
            </a:r>
            <a:r>
              <a:rPr lang="he-IL" sz="3000" dirty="0" smtClean="0"/>
              <a:t/>
            </a:r>
            <a:br>
              <a:rPr lang="he-IL" sz="3000" dirty="0" smtClean="0"/>
            </a:br>
            <a:r>
              <a:rPr lang="he-IL" sz="3000" dirty="0" smtClean="0"/>
              <a:t>הצורן </a:t>
            </a:r>
            <a:r>
              <a:rPr lang="he-IL" sz="3000" dirty="0"/>
              <a:t>הסופי נותן משמעות לשם העצם</a:t>
            </a:r>
          </a:p>
        </p:txBody>
      </p:sp>
      <p:sp>
        <p:nvSpPr>
          <p:cNvPr id="3" name="מציין מיקום תוכן 2">
            <a:extLst>
              <a:ext uri="{FF2B5EF4-FFF2-40B4-BE49-F238E27FC236}">
                <a16:creationId xmlns="" xmlns:a16="http://schemas.microsoft.com/office/drawing/2014/main" id="{575DE96B-8EB8-4C53-87C4-44F73DC32C1C}"/>
              </a:ext>
            </a:extLst>
          </p:cNvPr>
          <p:cNvSpPr>
            <a:spLocks noGrp="1"/>
          </p:cNvSpPr>
          <p:nvPr>
            <p:ph idx="1"/>
          </p:nvPr>
        </p:nvSpPr>
        <p:spPr>
          <a:xfrm>
            <a:off x="5997387" y="1836845"/>
            <a:ext cx="5932177" cy="4716603"/>
          </a:xfrm>
        </p:spPr>
        <p:txBody>
          <a:bodyPr>
            <a:normAutofit fontScale="92500" lnSpcReduction="10000"/>
          </a:bodyPr>
          <a:lstStyle/>
          <a:p>
            <a:r>
              <a:rPr lang="he-IL" i="1" dirty="0">
                <a:latin typeface="Arial" panose="020B0604020202020204" pitchFamily="34" charset="0"/>
                <a:cs typeface="Arial" panose="020B0604020202020204" pitchFamily="34" charset="0"/>
              </a:rPr>
              <a:t>סיומת </a:t>
            </a:r>
            <a:r>
              <a:rPr lang="en-US" b="1" i="1" dirty="0">
                <a:latin typeface="Arial" panose="020B0604020202020204" pitchFamily="34" charset="0"/>
                <a:cs typeface="Arial" panose="020B0604020202020204" pitchFamily="34" charset="0"/>
              </a:rPr>
              <a:t>X</a:t>
            </a:r>
            <a:r>
              <a:rPr lang="he-IL" b="1" i="1" dirty="0">
                <a:latin typeface="Arial" panose="020B0604020202020204" pitchFamily="34" charset="0"/>
                <a:cs typeface="Arial" panose="020B0604020202020204" pitchFamily="34" charset="0"/>
              </a:rPr>
              <a:t>ן</a:t>
            </a:r>
            <a:r>
              <a:rPr lang="he-IL" i="1" dirty="0">
                <a:latin typeface="Arial" panose="020B0604020202020204" pitchFamily="34" charset="0"/>
                <a:cs typeface="Arial" panose="020B0604020202020204" pitchFamily="34" charset="0"/>
              </a:rPr>
              <a:t>:</a:t>
            </a:r>
            <a:r>
              <a:rPr lang="he-IL"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r>
              <a:rPr lang="he-IL" dirty="0">
                <a:latin typeface="Arial" panose="020B0604020202020204" pitchFamily="34" charset="0"/>
                <a:cs typeface="Arial" panose="020B0604020202020204" pitchFamily="34" charset="0"/>
              </a:rPr>
              <a:t>בעל מקצוע: </a:t>
            </a:r>
            <a:r>
              <a:rPr lang="he-IL" b="1" dirty="0">
                <a:latin typeface="Arial" panose="020B0604020202020204" pitchFamily="34" charset="0"/>
                <a:cs typeface="Arial" panose="020B0604020202020204" pitchFamily="34" charset="0"/>
              </a:rPr>
              <a:t>מִנְהָלָן, פַּרְדְסָן, סַפְרָן</a:t>
            </a:r>
            <a:endParaRPr lang="he-IL" sz="2100" i="1" dirty="0">
              <a:latin typeface="Arial" panose="020B0604020202020204" pitchFamily="34" charset="0"/>
              <a:cs typeface="Arial" panose="020B0604020202020204" pitchFamily="34" charset="0"/>
            </a:endParaRPr>
          </a:p>
          <a:p>
            <a:r>
              <a:rPr lang="he-IL" i="1" dirty="0">
                <a:latin typeface="Arial" panose="020B0604020202020204" pitchFamily="34" charset="0"/>
                <a:cs typeface="Arial" panose="020B0604020202020204" pitchFamily="34" charset="0"/>
              </a:rPr>
              <a:t>סיומת </a:t>
            </a:r>
            <a:r>
              <a:rPr lang="en-US" b="1" i="1" dirty="0">
                <a:latin typeface="Arial" panose="020B0604020202020204" pitchFamily="34" charset="0"/>
                <a:cs typeface="Arial" panose="020B0604020202020204" pitchFamily="34" charset="0"/>
              </a:rPr>
              <a:t>X</a:t>
            </a:r>
            <a:r>
              <a:rPr lang="he-IL" b="1" i="1" dirty="0">
                <a:latin typeface="Arial" panose="020B0604020202020204" pitchFamily="34" charset="0"/>
                <a:cs typeface="Arial" panose="020B0604020202020204" pitchFamily="34" charset="0"/>
              </a:rPr>
              <a:t>אי</a:t>
            </a:r>
            <a:r>
              <a:rPr lang="he-IL"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buNone/>
            </a:pPr>
            <a:r>
              <a:rPr lang="he-IL" dirty="0">
                <a:latin typeface="Arial" panose="020B0604020202020204" pitchFamily="34" charset="0"/>
                <a:cs typeface="Arial" panose="020B0604020202020204" pitchFamily="34" charset="0"/>
              </a:rPr>
              <a:t>בעל מקצוע: </a:t>
            </a:r>
            <a:r>
              <a:rPr lang="he-IL" b="1" dirty="0">
                <a:latin typeface="Arial" panose="020B0604020202020204" pitchFamily="34" charset="0"/>
                <a:cs typeface="Arial" panose="020B0604020202020204" pitchFamily="34" charset="0"/>
              </a:rPr>
              <a:t>יַמַּאי, חַשְמַלַּאי, חַקְלַאי, </a:t>
            </a:r>
            <a:r>
              <a:rPr lang="he-IL" b="1" dirty="0" err="1">
                <a:latin typeface="Arial" panose="020B0604020202020204" pitchFamily="34" charset="0"/>
                <a:cs typeface="Arial" panose="020B0604020202020204" pitchFamily="34" charset="0"/>
              </a:rPr>
              <a:t>עִתּוֺנַאי</a:t>
            </a:r>
            <a:endParaRPr lang="he-IL" b="1" dirty="0">
              <a:latin typeface="Arial" panose="020B0604020202020204" pitchFamily="34" charset="0"/>
              <a:cs typeface="Arial" panose="020B0604020202020204" pitchFamily="34" charset="0"/>
            </a:endParaRPr>
          </a:p>
          <a:p>
            <a:r>
              <a:rPr lang="he-IL" i="1" dirty="0"/>
              <a:t>סיומת </a:t>
            </a:r>
            <a:r>
              <a:rPr lang="en-US" b="1" i="1" dirty="0"/>
              <a:t>X</a:t>
            </a:r>
            <a:r>
              <a:rPr lang="he-IL" b="1" i="1" dirty="0"/>
              <a:t>יָּה</a:t>
            </a:r>
            <a:r>
              <a:rPr lang="he-IL" i="1" dirty="0"/>
              <a:t>:</a:t>
            </a:r>
            <a:endParaRPr lang="en-US" dirty="0"/>
          </a:p>
          <a:p>
            <a:pPr marL="0" lvl="0" indent="0">
              <a:buNone/>
            </a:pPr>
            <a:r>
              <a:rPr lang="he-IL" dirty="0"/>
              <a:t>מקום: </a:t>
            </a:r>
            <a:r>
              <a:rPr lang="he-IL" b="1" dirty="0"/>
              <a:t>גְּלִידֶרִיָּה, נַגָּרִיָּה, עִירִיָּה, פִּיצֶרִיָּה, סִפְרִיָּה</a:t>
            </a:r>
            <a:endParaRPr lang="en-US" dirty="0"/>
          </a:p>
          <a:p>
            <a:pPr marL="0" lvl="0" indent="0">
              <a:buNone/>
            </a:pPr>
            <a:r>
              <a:rPr lang="he-IL" dirty="0"/>
              <a:t>פרטי לבוש:</a:t>
            </a:r>
            <a:r>
              <a:rPr lang="he-IL" b="1" dirty="0"/>
              <a:t> שִכְמִיָּה, כְּתֵפִיָּה, גּוּפִיָּה, </a:t>
            </a:r>
            <a:r>
              <a:rPr lang="he-IL" b="1" dirty="0" err="1"/>
              <a:t>חֲזִיָּה</a:t>
            </a:r>
            <a:endParaRPr lang="en-US" dirty="0"/>
          </a:p>
          <a:p>
            <a:pPr marL="0" lvl="0" indent="0">
              <a:buNone/>
            </a:pPr>
            <a:r>
              <a:rPr lang="he-IL" dirty="0"/>
              <a:t>אוסף: </a:t>
            </a:r>
            <a:r>
              <a:rPr lang="he-IL" b="1" dirty="0"/>
              <a:t>צִמְחִיָּה, בִּרְזִיָּה, כַּלְבִּיָּה</a:t>
            </a:r>
            <a:endParaRPr lang="en-US" dirty="0"/>
          </a:p>
          <a:p>
            <a:pPr marL="0" lvl="0" indent="0">
              <a:buNone/>
            </a:pPr>
            <a:r>
              <a:rPr lang="he-IL" dirty="0"/>
              <a:t>פריטי מזון: </a:t>
            </a:r>
            <a:r>
              <a:rPr lang="he-IL" b="1" dirty="0" err="1"/>
              <a:t>לַחְמָנִיָּה</a:t>
            </a:r>
            <a:r>
              <a:rPr lang="he-IL" b="1" dirty="0"/>
              <a:t>, </a:t>
            </a:r>
            <a:r>
              <a:rPr lang="he-IL" b="1" dirty="0" err="1"/>
              <a:t>עוּגִיָּה</a:t>
            </a:r>
            <a:r>
              <a:rPr lang="he-IL" b="1" dirty="0"/>
              <a:t>, סוּכַּרִיָּה</a:t>
            </a:r>
            <a:endParaRPr lang="en-US" dirty="0"/>
          </a:p>
          <a:p>
            <a:pPr marL="0" lvl="0" indent="0">
              <a:buNone/>
            </a:pPr>
            <a:r>
              <a:rPr lang="he-IL" dirty="0"/>
              <a:t>מוצא:</a:t>
            </a:r>
            <a:r>
              <a:rPr lang="he-IL" b="1" dirty="0"/>
              <a:t> ערבייה, יהודייה, צרפתייה</a:t>
            </a:r>
            <a:endParaRPr lang="en-US" dirty="0"/>
          </a:p>
          <a:p>
            <a:pPr marL="0" lvl="0" indent="0">
              <a:buNone/>
            </a:pPr>
            <a:r>
              <a:rPr lang="he-IL" dirty="0"/>
              <a:t>מכשיר:</a:t>
            </a:r>
            <a:r>
              <a:rPr lang="he-IL" b="1" dirty="0"/>
              <a:t> שמשיה, מטריה</a:t>
            </a:r>
          </a:p>
          <a:p>
            <a:pPr marL="0" lvl="0" indent="0">
              <a:buNone/>
            </a:pPr>
            <a:endParaRPr lang="en-US" dirty="0"/>
          </a:p>
          <a:p>
            <a:pPr marL="0" indent="0">
              <a:buNone/>
            </a:pPr>
            <a:endParaRPr lang="he-IL" b="1" dirty="0">
              <a:latin typeface="Arial" panose="020B0604020202020204" pitchFamily="34" charset="0"/>
              <a:cs typeface="Arial" panose="020B0604020202020204" pitchFamily="34" charset="0"/>
            </a:endParaRPr>
          </a:p>
          <a:p>
            <a:pPr marL="0" indent="0">
              <a:buNone/>
            </a:pPr>
            <a:endParaRPr lang="he-IL" dirty="0">
              <a:latin typeface="Arial" panose="020B0604020202020204" pitchFamily="34" charset="0"/>
              <a:cs typeface="Arial" panose="020B0604020202020204" pitchFamily="34" charset="0"/>
            </a:endParaRPr>
          </a:p>
        </p:txBody>
      </p:sp>
      <p:sp>
        <p:nvSpPr>
          <p:cNvPr id="4" name="Rectangle 3"/>
          <p:cNvSpPr/>
          <p:nvPr/>
        </p:nvSpPr>
        <p:spPr>
          <a:xfrm>
            <a:off x="80681" y="1836845"/>
            <a:ext cx="5753753" cy="1261884"/>
          </a:xfrm>
          <a:prstGeom prst="rect">
            <a:avLst/>
          </a:prstGeom>
        </p:spPr>
        <p:txBody>
          <a:bodyPr wrap="square">
            <a:spAutoFit/>
          </a:bodyPr>
          <a:lstStyle/>
          <a:p>
            <a:pPr algn="r" rtl="1"/>
            <a:r>
              <a:rPr lang="he-IL" sz="1900" i="1" dirty="0">
                <a:solidFill>
                  <a:srgbClr val="474646"/>
                </a:solidFill>
                <a:latin typeface="Arial" panose="020B0604020202020204" pitchFamily="34" charset="0"/>
                <a:cs typeface="Arial" panose="020B0604020202020204" pitchFamily="34" charset="0"/>
              </a:rPr>
              <a:t>סיומת</a:t>
            </a:r>
            <a:r>
              <a:rPr lang="he-IL" i="1" dirty="0"/>
              <a:t> </a:t>
            </a:r>
            <a:r>
              <a:rPr lang="en-US" sz="1900" b="1" i="1" dirty="0">
                <a:solidFill>
                  <a:srgbClr val="474646"/>
                </a:solidFill>
                <a:latin typeface="Arial" panose="020B0604020202020204" pitchFamily="34" charset="0"/>
                <a:cs typeface="Arial" panose="020B0604020202020204" pitchFamily="34" charset="0"/>
              </a:rPr>
              <a:t>X</a:t>
            </a:r>
            <a:r>
              <a:rPr lang="he-IL" sz="1900" b="1" i="1" dirty="0">
                <a:solidFill>
                  <a:srgbClr val="474646"/>
                </a:solidFill>
                <a:latin typeface="Arial" panose="020B0604020202020204" pitchFamily="34" charset="0"/>
                <a:cs typeface="Arial" panose="020B0604020202020204" pitchFamily="34" charset="0"/>
              </a:rPr>
              <a:t>וּת</a:t>
            </a:r>
            <a:r>
              <a:rPr lang="he-IL" i="1" dirty="0"/>
              <a:t>:</a:t>
            </a:r>
            <a:endParaRPr lang="en-US" dirty="0"/>
          </a:p>
          <a:p>
            <a:pPr lvl="0" algn="r"/>
            <a:r>
              <a:rPr lang="he-IL" sz="1900" dirty="0">
                <a:solidFill>
                  <a:srgbClr val="474646"/>
                </a:solidFill>
                <a:latin typeface="Arial" panose="020B0604020202020204" pitchFamily="34" charset="0"/>
                <a:cs typeface="Arial" panose="020B0604020202020204" pitchFamily="34" charset="0"/>
              </a:rPr>
              <a:t>שם מופשט</a:t>
            </a:r>
            <a:r>
              <a:rPr lang="he-IL" sz="1900" dirty="0"/>
              <a:t>:</a:t>
            </a:r>
            <a:r>
              <a:rPr lang="he-IL" dirty="0"/>
              <a:t> </a:t>
            </a:r>
            <a:r>
              <a:rPr lang="he-IL" sz="1900" b="1" i="1" dirty="0">
                <a:solidFill>
                  <a:srgbClr val="474646"/>
                </a:solidFill>
                <a:latin typeface="Arial" panose="020B0604020202020204" pitchFamily="34" charset="0"/>
                <a:cs typeface="Arial" panose="020B0604020202020204" pitchFamily="34" charset="0"/>
              </a:rPr>
              <a:t>יַלְדוּת, מַנְהִיגוּת, נוֹכְחוּת, כמות, איכות</a:t>
            </a:r>
            <a:endParaRPr lang="en-US" sz="1900" b="1" i="1" dirty="0">
              <a:solidFill>
                <a:srgbClr val="474646"/>
              </a:solidFill>
              <a:latin typeface="Arial" panose="020B0604020202020204" pitchFamily="34" charset="0"/>
              <a:cs typeface="Arial" panose="020B0604020202020204" pitchFamily="34" charset="0"/>
            </a:endParaRPr>
          </a:p>
          <a:p>
            <a:pPr algn="r"/>
            <a:r>
              <a:rPr lang="he-IL" sz="1900" dirty="0">
                <a:solidFill>
                  <a:srgbClr val="474646"/>
                </a:solidFill>
                <a:latin typeface="Arial" panose="020B0604020202020204" pitchFamily="34" charset="0"/>
                <a:cs typeface="Arial" panose="020B0604020202020204" pitchFamily="34" charset="0"/>
              </a:rPr>
              <a:t>מקצוע: </a:t>
            </a:r>
            <a:r>
              <a:rPr lang="he-IL" sz="1900" b="1" i="1" dirty="0">
                <a:solidFill>
                  <a:srgbClr val="474646"/>
                </a:solidFill>
                <a:latin typeface="Arial" panose="020B0604020202020204" pitchFamily="34" charset="0"/>
                <a:cs typeface="Arial" panose="020B0604020202020204" pitchFamily="34" charset="0"/>
              </a:rPr>
              <a:t>אַדְרִיכָלוּת, נַגָּרוּת, הַנְדְסָאוּת</a:t>
            </a:r>
            <a:endParaRPr lang="en-US" sz="1900" b="1" i="1" dirty="0">
              <a:solidFill>
                <a:srgbClr val="474646"/>
              </a:solidFill>
              <a:latin typeface="Arial" panose="020B0604020202020204" pitchFamily="34" charset="0"/>
              <a:cs typeface="Arial" panose="020B0604020202020204" pitchFamily="34" charset="0"/>
            </a:endParaRPr>
          </a:p>
          <a:p>
            <a:pPr lvl="0" algn="r"/>
            <a:r>
              <a:rPr lang="he-IL" sz="1900" dirty="0">
                <a:solidFill>
                  <a:srgbClr val="474646"/>
                </a:solidFill>
                <a:latin typeface="Arial" panose="020B0604020202020204" pitchFamily="34" charset="0"/>
                <a:cs typeface="Arial" panose="020B0604020202020204" pitchFamily="34" charset="0"/>
              </a:rPr>
              <a:t>תכונה: </a:t>
            </a:r>
            <a:r>
              <a:rPr lang="he-IL" sz="1900" b="1" i="1" dirty="0">
                <a:solidFill>
                  <a:srgbClr val="474646"/>
                </a:solidFill>
                <a:latin typeface="Arial" panose="020B0604020202020204" pitchFamily="34" charset="0"/>
                <a:cs typeface="Arial" panose="020B0604020202020204" pitchFamily="34" charset="0"/>
              </a:rPr>
              <a:t>כנות, רצינות</a:t>
            </a:r>
            <a:endParaRPr lang="en-US" sz="1900" b="1" i="1" dirty="0">
              <a:solidFill>
                <a:srgbClr val="4746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64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8BC54DA-EE58-49EB-BD64-59595252A7A0}"/>
              </a:ext>
            </a:extLst>
          </p:cNvPr>
          <p:cNvSpPr>
            <a:spLocks noGrp="1"/>
          </p:cNvSpPr>
          <p:nvPr>
            <p:ph type="title"/>
          </p:nvPr>
        </p:nvSpPr>
        <p:spPr>
          <a:xfrm>
            <a:off x="1574224" y="1194619"/>
            <a:ext cx="9043552" cy="570509"/>
          </a:xfrm>
        </p:spPr>
        <p:txBody>
          <a:bodyPr>
            <a:noAutofit/>
          </a:bodyPr>
          <a:lstStyle/>
          <a:p>
            <a:pPr algn="ctr"/>
            <a:r>
              <a:rPr lang="he-IL" sz="3000" dirty="0"/>
              <a:t>משמעויות של צורנים סופיים – </a:t>
            </a:r>
            <a:r>
              <a:rPr lang="he-IL" sz="3000" dirty="0" smtClean="0"/>
              <a:t/>
            </a:r>
            <a:br>
              <a:rPr lang="he-IL" sz="3000" dirty="0" smtClean="0"/>
            </a:br>
            <a:r>
              <a:rPr lang="he-IL" sz="3000" dirty="0" smtClean="0"/>
              <a:t>הצורן </a:t>
            </a:r>
            <a:r>
              <a:rPr lang="he-IL" sz="3000" dirty="0"/>
              <a:t>הסופי נותן משמעות לשם העצם</a:t>
            </a:r>
          </a:p>
        </p:txBody>
      </p:sp>
      <p:sp>
        <p:nvSpPr>
          <p:cNvPr id="3" name="מציין מיקום תוכן 2">
            <a:extLst>
              <a:ext uri="{FF2B5EF4-FFF2-40B4-BE49-F238E27FC236}">
                <a16:creationId xmlns="" xmlns:a16="http://schemas.microsoft.com/office/drawing/2014/main" id="{575DE96B-8EB8-4C53-87C4-44F73DC32C1C}"/>
              </a:ext>
            </a:extLst>
          </p:cNvPr>
          <p:cNvSpPr>
            <a:spLocks noGrp="1"/>
          </p:cNvSpPr>
          <p:nvPr>
            <p:ph idx="1"/>
          </p:nvPr>
        </p:nvSpPr>
        <p:spPr>
          <a:xfrm>
            <a:off x="6096000" y="1765128"/>
            <a:ext cx="5932177" cy="4716603"/>
          </a:xfrm>
        </p:spPr>
        <p:txBody>
          <a:bodyPr>
            <a:noAutofit/>
          </a:bodyPr>
          <a:lstStyle/>
          <a:p>
            <a:r>
              <a:rPr lang="he-IL" sz="1600" i="1" dirty="0">
                <a:latin typeface="Arial" panose="020B0604020202020204" pitchFamily="34" charset="0"/>
              </a:rPr>
              <a:t>סיומת </a:t>
            </a:r>
            <a:r>
              <a:rPr lang="en-US" sz="1600" b="1" i="1" dirty="0">
                <a:latin typeface="Arial" panose="020B0604020202020204" pitchFamily="34" charset="0"/>
                <a:cs typeface="Arial" panose="020B0604020202020204" pitchFamily="34" charset="0"/>
              </a:rPr>
              <a:t>X</a:t>
            </a:r>
            <a:r>
              <a:rPr lang="he-IL" sz="1600" b="1" i="1" dirty="0">
                <a:latin typeface="Arial" panose="020B0604020202020204" pitchFamily="34" charset="0"/>
              </a:rPr>
              <a:t>וֹן</a:t>
            </a:r>
            <a:r>
              <a:rPr lang="he-IL" sz="1600" i="1" dirty="0">
                <a:latin typeface="Arial" panose="020B0604020202020204" pitchFamily="34" charset="0"/>
              </a:rPr>
              <a:t>:</a:t>
            </a:r>
            <a:endParaRPr lang="en-US" sz="1600" dirty="0">
              <a:latin typeface="Arial" panose="020B0604020202020204" pitchFamily="34" charset="0"/>
              <a:cs typeface="Arial" panose="020B0604020202020204" pitchFamily="34" charset="0"/>
            </a:endParaRPr>
          </a:p>
          <a:p>
            <a:pPr lvl="0"/>
            <a:r>
              <a:rPr lang="he-IL" sz="1500" dirty="0">
                <a:latin typeface="Arial" panose="020B0604020202020204" pitchFamily="34" charset="0"/>
              </a:rPr>
              <a:t>הקטנה: </a:t>
            </a:r>
            <a:r>
              <a:rPr lang="he-IL" sz="1500" b="1" dirty="0">
                <a:latin typeface="Arial" panose="020B0604020202020204" pitchFamily="34" charset="0"/>
              </a:rPr>
              <a:t>גָּגוֹן, חַדְרוֹן, יַלְדוֹן</a:t>
            </a:r>
            <a:endParaRPr lang="en-US" sz="1500" dirty="0">
              <a:latin typeface="Arial" panose="020B0604020202020204" pitchFamily="34" charset="0"/>
              <a:cs typeface="Arial" panose="020B0604020202020204" pitchFamily="34" charset="0"/>
            </a:endParaRPr>
          </a:p>
          <a:p>
            <a:pPr lvl="0"/>
            <a:r>
              <a:rPr lang="he-IL" sz="1500" dirty="0">
                <a:latin typeface="Arial" panose="020B0604020202020204" pitchFamily="34" charset="0"/>
              </a:rPr>
              <a:t>כתבי עת: </a:t>
            </a:r>
            <a:r>
              <a:rPr lang="he-IL" sz="1500" b="1" dirty="0">
                <a:latin typeface="Arial" panose="020B0604020202020204" pitchFamily="34" charset="0"/>
              </a:rPr>
              <a:t>עִתּוֹן, יַרְחוֹן, שְנָתוֹן</a:t>
            </a:r>
            <a:endParaRPr lang="en-US" sz="1500" dirty="0">
              <a:latin typeface="Arial" panose="020B0604020202020204" pitchFamily="34" charset="0"/>
              <a:cs typeface="Arial" panose="020B0604020202020204" pitchFamily="34" charset="0"/>
            </a:endParaRPr>
          </a:p>
          <a:p>
            <a:pPr lvl="0"/>
            <a:r>
              <a:rPr lang="he-IL" sz="1500" dirty="0">
                <a:latin typeface="Arial" panose="020B0604020202020204" pitchFamily="34" charset="0"/>
              </a:rPr>
              <a:t>אוסף: </a:t>
            </a:r>
            <a:r>
              <a:rPr lang="he-IL" sz="1500" b="1" dirty="0">
                <a:latin typeface="Arial" panose="020B0604020202020204" pitchFamily="34" charset="0"/>
              </a:rPr>
              <a:t>חִידוֹן, תַּקָּנוֹן, שִירוֹן, יְדִיעוֹן</a:t>
            </a:r>
            <a:endParaRPr lang="en-US" sz="1500" dirty="0">
              <a:latin typeface="Arial" panose="020B0604020202020204" pitchFamily="34" charset="0"/>
              <a:cs typeface="Arial" panose="020B0604020202020204" pitchFamily="34" charset="0"/>
            </a:endParaRPr>
          </a:p>
          <a:p>
            <a:pPr lvl="0"/>
            <a:r>
              <a:rPr lang="he-IL" sz="1500" dirty="0">
                <a:latin typeface="Arial" panose="020B0604020202020204" pitchFamily="34" charset="0"/>
              </a:rPr>
              <a:t>מקום: </a:t>
            </a:r>
            <a:r>
              <a:rPr lang="he-IL" sz="1500" b="1" dirty="0">
                <a:latin typeface="Arial" panose="020B0604020202020204" pitchFamily="34" charset="0"/>
              </a:rPr>
              <a:t>מוֹעֲדוֹן</a:t>
            </a:r>
            <a:endParaRPr lang="en-US" sz="1500" dirty="0">
              <a:latin typeface="Arial" panose="020B0604020202020204" pitchFamily="34" charset="0"/>
              <a:cs typeface="Arial" panose="020B0604020202020204" pitchFamily="34" charset="0"/>
            </a:endParaRPr>
          </a:p>
          <a:p>
            <a:pPr lvl="0"/>
            <a:r>
              <a:rPr lang="he-IL" sz="1500" dirty="0">
                <a:latin typeface="Arial" panose="020B0604020202020204" pitchFamily="34" charset="0"/>
              </a:rPr>
              <a:t>סדר:  </a:t>
            </a:r>
            <a:r>
              <a:rPr lang="he-IL" sz="1500" b="1" dirty="0">
                <a:latin typeface="Arial" panose="020B0604020202020204" pitchFamily="34" charset="0"/>
              </a:rPr>
              <a:t>רִאשוֹן, אַחֲרוֹן, חִיצוֹן, תִּיכוֹן</a:t>
            </a:r>
            <a:endParaRPr lang="en-US" sz="1500" dirty="0">
              <a:latin typeface="Arial" panose="020B0604020202020204" pitchFamily="34" charset="0"/>
              <a:cs typeface="Arial" panose="020B0604020202020204" pitchFamily="34" charset="0"/>
            </a:endParaRPr>
          </a:p>
          <a:p>
            <a:pPr lvl="0"/>
            <a:r>
              <a:rPr lang="he-IL" sz="1500" dirty="0">
                <a:latin typeface="Arial" panose="020B0604020202020204" pitchFamily="34" charset="0"/>
              </a:rPr>
              <a:t>מכשיר:</a:t>
            </a:r>
            <a:r>
              <a:rPr lang="he-IL" sz="1500" b="1" dirty="0">
                <a:latin typeface="Arial" panose="020B0604020202020204" pitchFamily="34" charset="0"/>
              </a:rPr>
              <a:t> שעון, דאון, משיבון</a:t>
            </a:r>
          </a:p>
          <a:p>
            <a:r>
              <a:rPr lang="he-IL" sz="1600" b="1" i="1" dirty="0">
                <a:latin typeface="Arial" panose="020B0604020202020204" pitchFamily="34" charset="0"/>
              </a:rPr>
              <a:t>סיומת </a:t>
            </a:r>
            <a:r>
              <a:rPr lang="en-US" sz="1600" b="1" i="1" dirty="0">
                <a:latin typeface="Arial" panose="020B0604020202020204" pitchFamily="34" charset="0"/>
                <a:cs typeface="Arial" panose="020B0604020202020204" pitchFamily="34" charset="0"/>
              </a:rPr>
              <a:t>X</a:t>
            </a:r>
            <a:r>
              <a:rPr lang="he-IL" sz="1600" b="1" i="1" dirty="0">
                <a:latin typeface="Arial" panose="020B0604020202020204" pitchFamily="34" charset="0"/>
              </a:rPr>
              <a:t>ית</a:t>
            </a:r>
            <a:r>
              <a:rPr lang="he-IL" sz="1600" i="1" dirty="0">
                <a:latin typeface="Arial" panose="020B0604020202020204" pitchFamily="34" charset="0"/>
              </a:rPr>
              <a:t>:</a:t>
            </a:r>
            <a:endParaRPr lang="en-US" sz="1600" dirty="0">
              <a:latin typeface="Arial" panose="020B0604020202020204" pitchFamily="34" charset="0"/>
              <a:cs typeface="Arial" panose="020B0604020202020204" pitchFamily="34" charset="0"/>
            </a:endParaRPr>
          </a:p>
          <a:p>
            <a:r>
              <a:rPr lang="he-IL" sz="1500" dirty="0">
                <a:latin typeface="Arial" panose="020B0604020202020204" pitchFamily="34" charset="0"/>
              </a:rPr>
              <a:t>הקטנה: </a:t>
            </a:r>
            <a:r>
              <a:rPr lang="he-IL" sz="1500" b="1" dirty="0">
                <a:latin typeface="Arial" panose="020B0604020202020204" pitchFamily="34" charset="0"/>
              </a:rPr>
              <a:t>כַּפִּית, שַקִּית, </a:t>
            </a:r>
            <a:r>
              <a:rPr lang="he-IL" sz="1500" b="1" dirty="0" smtClean="0">
                <a:latin typeface="Arial" panose="020B0604020202020204" pitchFamily="34" charset="0"/>
              </a:rPr>
              <a:t>צְנוֹנִית	</a:t>
            </a:r>
            <a:r>
              <a:rPr lang="he-IL" sz="1500" dirty="0">
                <a:latin typeface="Arial" panose="020B0604020202020204" pitchFamily="34" charset="0"/>
              </a:rPr>
              <a:t>שפות:</a:t>
            </a:r>
            <a:r>
              <a:rPr lang="he-IL" sz="1500" b="1" dirty="0">
                <a:latin typeface="Arial" panose="020B0604020202020204" pitchFamily="34" charset="0"/>
              </a:rPr>
              <a:t> רוּסִית, עִבְרִית, עַרְבִית  </a:t>
            </a:r>
          </a:p>
          <a:p>
            <a:pPr lvl="0"/>
            <a:r>
              <a:rPr lang="he-IL" sz="1500" dirty="0" smtClean="0">
                <a:latin typeface="Arial" panose="020B0604020202020204" pitchFamily="34" charset="0"/>
              </a:rPr>
              <a:t>כלי </a:t>
            </a:r>
            <a:r>
              <a:rPr lang="he-IL" sz="1500" dirty="0">
                <a:latin typeface="Arial" panose="020B0604020202020204" pitchFamily="34" charset="0"/>
              </a:rPr>
              <a:t>תחבורה:</a:t>
            </a:r>
            <a:r>
              <a:rPr lang="he-IL" sz="1500" b="1" dirty="0">
                <a:latin typeface="Arial" panose="020B0604020202020204" pitchFamily="34" charset="0"/>
              </a:rPr>
              <a:t> מִפְרָשִית, חֲלָלִית, מוֹנִית, מַשָּאִית, מְכוֹנִית</a:t>
            </a:r>
            <a:endParaRPr lang="en-US" sz="1500" dirty="0">
              <a:latin typeface="Arial" panose="020B0604020202020204" pitchFamily="34" charset="0"/>
              <a:cs typeface="Arial" panose="020B0604020202020204" pitchFamily="34" charset="0"/>
            </a:endParaRPr>
          </a:p>
          <a:p>
            <a:r>
              <a:rPr lang="he-IL" sz="1500" dirty="0"/>
              <a:t>בעלת תכונה:</a:t>
            </a:r>
            <a:r>
              <a:rPr lang="he-IL" sz="1500" b="1" dirty="0"/>
              <a:t> קפדנית, </a:t>
            </a:r>
            <a:r>
              <a:rPr lang="he-IL" sz="1500" b="1" dirty="0" smtClean="0"/>
              <a:t>רגזנית	</a:t>
            </a:r>
            <a:r>
              <a:rPr lang="he-IL" sz="1500" dirty="0"/>
              <a:t>בעל מקצוע: </a:t>
            </a:r>
            <a:r>
              <a:rPr lang="he-IL" sz="1500" b="1" dirty="0"/>
              <a:t>סנדלר, לבלר</a:t>
            </a:r>
            <a:endParaRPr lang="en-US" sz="1500" dirty="0"/>
          </a:p>
          <a:p>
            <a:r>
              <a:rPr lang="he-IL" sz="1500" dirty="0" smtClean="0">
                <a:latin typeface="Arial" panose="020B0604020202020204" pitchFamily="34" charset="0"/>
              </a:rPr>
              <a:t>תיאורי </a:t>
            </a:r>
            <a:r>
              <a:rPr lang="he-IL" sz="1500" dirty="0">
                <a:latin typeface="Arial" panose="020B0604020202020204" pitchFamily="34" charset="0"/>
              </a:rPr>
              <a:t>אופן: </a:t>
            </a:r>
            <a:r>
              <a:rPr lang="he-IL" sz="1500" b="1" dirty="0">
                <a:latin typeface="Arial" panose="020B0604020202020204" pitchFamily="34" charset="0"/>
              </a:rPr>
              <a:t>טֶלֶפוֹנִית, עֶקְרוֹנִית, שִיטָתִית</a:t>
            </a:r>
            <a:endParaRPr lang="en-US" sz="1500" dirty="0"/>
          </a:p>
          <a:p>
            <a:pPr marL="0" lvl="0" indent="0">
              <a:buNone/>
            </a:pPr>
            <a:endParaRPr lang="en-US" sz="1900" dirty="0"/>
          </a:p>
          <a:p>
            <a:pPr marL="0" indent="0">
              <a:buNone/>
            </a:pPr>
            <a:endParaRPr lang="he-IL" sz="1900" b="1" dirty="0">
              <a:latin typeface="Arial" panose="020B0604020202020204" pitchFamily="34" charset="0"/>
              <a:cs typeface="Arial" panose="020B0604020202020204" pitchFamily="34" charset="0"/>
            </a:endParaRPr>
          </a:p>
          <a:p>
            <a:pPr marL="0" indent="0">
              <a:buNone/>
            </a:pPr>
            <a:endParaRPr lang="he-IL" sz="1900" dirty="0">
              <a:latin typeface="Arial" panose="020B0604020202020204" pitchFamily="34" charset="0"/>
              <a:cs typeface="Arial" panose="020B0604020202020204" pitchFamily="34" charset="0"/>
            </a:endParaRPr>
          </a:p>
        </p:txBody>
      </p:sp>
      <p:sp>
        <p:nvSpPr>
          <p:cNvPr id="4" name="Rectangle 3"/>
          <p:cNvSpPr/>
          <p:nvPr/>
        </p:nvSpPr>
        <p:spPr>
          <a:xfrm>
            <a:off x="80681" y="1836845"/>
            <a:ext cx="5753753" cy="2400657"/>
          </a:xfrm>
          <a:prstGeom prst="rect">
            <a:avLst/>
          </a:prstGeom>
        </p:spPr>
        <p:txBody>
          <a:bodyPr wrap="square">
            <a:spAutoFit/>
          </a:bodyPr>
          <a:lstStyle/>
          <a:p>
            <a:pPr algn="r" rtl="1"/>
            <a:r>
              <a:rPr lang="he-IL" sz="1500" i="1" dirty="0">
                <a:solidFill>
                  <a:srgbClr val="474646"/>
                </a:solidFill>
                <a:latin typeface="Arial" panose="020B0604020202020204" pitchFamily="34" charset="0"/>
                <a:cs typeface="Arial" panose="020B0604020202020204" pitchFamily="34" charset="0"/>
              </a:rPr>
              <a:t>סיומת </a:t>
            </a:r>
            <a:r>
              <a:rPr lang="en-US" sz="1500" b="1" i="1" dirty="0">
                <a:solidFill>
                  <a:srgbClr val="474646"/>
                </a:solidFill>
                <a:latin typeface="Arial" panose="020B0604020202020204" pitchFamily="34" charset="0"/>
                <a:cs typeface="Arial" panose="020B0604020202020204" pitchFamily="34" charset="0"/>
              </a:rPr>
              <a:t>X</a:t>
            </a:r>
            <a:r>
              <a:rPr lang="he-IL" sz="1500" b="1" i="1" dirty="0">
                <a:solidFill>
                  <a:srgbClr val="474646"/>
                </a:solidFill>
                <a:latin typeface="Arial" panose="020B0604020202020204" pitchFamily="34" charset="0"/>
                <a:cs typeface="Arial" panose="020B0604020202020204" pitchFamily="34" charset="0"/>
              </a:rPr>
              <a:t>י</a:t>
            </a:r>
            <a:r>
              <a:rPr lang="he-IL" sz="1500" i="1" dirty="0">
                <a:solidFill>
                  <a:srgbClr val="474646"/>
                </a:solidFill>
                <a:latin typeface="Arial" panose="020B0604020202020204" pitchFamily="34" charset="0"/>
                <a:cs typeface="Arial" panose="020B0604020202020204" pitchFamily="34" charset="0"/>
              </a:rPr>
              <a:t>:</a:t>
            </a:r>
            <a:endParaRPr lang="en-US" sz="1500" i="1" dirty="0">
              <a:solidFill>
                <a:srgbClr val="474646"/>
              </a:solidFill>
              <a:latin typeface="Arial" panose="020B0604020202020204" pitchFamily="34" charset="0"/>
              <a:cs typeface="Arial" panose="020B0604020202020204" pitchFamily="34" charset="0"/>
            </a:endParaRPr>
          </a:p>
          <a:p>
            <a:pPr lvl="0" algn="r" rtl="1"/>
            <a:r>
              <a:rPr lang="he-IL" sz="1500" i="1" dirty="0">
                <a:solidFill>
                  <a:srgbClr val="474646"/>
                </a:solidFill>
                <a:latin typeface="Arial" panose="020B0604020202020204" pitchFamily="34" charset="0"/>
                <a:cs typeface="Arial" panose="020B0604020202020204" pitchFamily="34" charset="0"/>
              </a:rPr>
              <a:t>שמות תואר: </a:t>
            </a:r>
            <a:r>
              <a:rPr lang="he-IL" sz="1500" b="1" i="1" dirty="0">
                <a:solidFill>
                  <a:srgbClr val="474646"/>
                </a:solidFill>
                <a:latin typeface="Arial" panose="020B0604020202020204" pitchFamily="34" charset="0"/>
                <a:cs typeface="Arial" panose="020B0604020202020204" pitchFamily="34" charset="0"/>
              </a:rPr>
              <a:t>יְסוֹדִי, רְצִינִי, מִשְפָּטִי</a:t>
            </a:r>
            <a:endParaRPr lang="en-US" sz="1500" b="1" i="1" dirty="0">
              <a:solidFill>
                <a:srgbClr val="474646"/>
              </a:solidFill>
              <a:latin typeface="Arial" panose="020B0604020202020204" pitchFamily="34" charset="0"/>
              <a:cs typeface="Arial" panose="020B0604020202020204" pitchFamily="34" charset="0"/>
            </a:endParaRPr>
          </a:p>
          <a:p>
            <a:pPr lvl="0" algn="r" rtl="1"/>
            <a:r>
              <a:rPr lang="he-IL" sz="1500" i="1" dirty="0">
                <a:solidFill>
                  <a:srgbClr val="474646"/>
                </a:solidFill>
                <a:latin typeface="Arial" panose="020B0604020202020204" pitchFamily="34" charset="0"/>
                <a:cs typeface="Arial" panose="020B0604020202020204" pitchFamily="34" charset="0"/>
              </a:rPr>
              <a:t>שיוך למוצא, ללאום, לדת או למקום: </a:t>
            </a:r>
            <a:r>
              <a:rPr lang="he-IL" sz="1500" b="1" i="1" dirty="0">
                <a:solidFill>
                  <a:srgbClr val="474646"/>
                </a:solidFill>
                <a:latin typeface="Arial" panose="020B0604020202020204" pitchFamily="34" charset="0"/>
                <a:cs typeface="Arial" panose="020B0604020202020204" pitchFamily="34" charset="0"/>
              </a:rPr>
              <a:t>אַשְכְּנָזִי, יִשְרָאֵלִי, </a:t>
            </a:r>
            <a:r>
              <a:rPr lang="he-IL" sz="1500" b="1" i="1" dirty="0">
                <a:solidFill>
                  <a:srgbClr val="474646"/>
                </a:solidFill>
                <a:latin typeface="Arial" panose="020B0604020202020204" pitchFamily="34" charset="0"/>
                <a:cs typeface="Arial" panose="020B0604020202020204" pitchFamily="34" charset="0"/>
              </a:rPr>
              <a:t>יְהוּדִי</a:t>
            </a:r>
          </a:p>
          <a:p>
            <a:pPr lvl="0" algn="r" rtl="1"/>
            <a:endParaRPr lang="en-US" sz="1500" i="1" dirty="0">
              <a:solidFill>
                <a:srgbClr val="474646"/>
              </a:solidFill>
              <a:latin typeface="Arial" panose="020B0604020202020204" pitchFamily="34" charset="0"/>
              <a:cs typeface="Arial" panose="020B0604020202020204" pitchFamily="34" charset="0"/>
            </a:endParaRPr>
          </a:p>
          <a:p>
            <a:pPr algn="r" rtl="1"/>
            <a:r>
              <a:rPr lang="he-IL" sz="1500" i="1" dirty="0">
                <a:solidFill>
                  <a:srgbClr val="474646"/>
                </a:solidFill>
                <a:latin typeface="Arial" panose="020B0604020202020204" pitchFamily="34" charset="0"/>
                <a:cs typeface="Arial" panose="020B0604020202020204" pitchFamily="34" charset="0"/>
              </a:rPr>
              <a:t>סיומת </a:t>
            </a:r>
            <a:r>
              <a:rPr lang="en-US" sz="1500" b="1" i="1" dirty="0">
                <a:solidFill>
                  <a:srgbClr val="474646"/>
                </a:solidFill>
                <a:latin typeface="Arial" panose="020B0604020202020204" pitchFamily="34" charset="0"/>
                <a:cs typeface="Arial" panose="020B0604020202020204" pitchFamily="34" charset="0"/>
              </a:rPr>
              <a:t>X</a:t>
            </a:r>
            <a:r>
              <a:rPr lang="he-IL" sz="1500" b="1" i="1" dirty="0">
                <a:solidFill>
                  <a:srgbClr val="474646"/>
                </a:solidFill>
                <a:latin typeface="Arial" panose="020B0604020202020204" pitchFamily="34" charset="0"/>
                <a:cs typeface="Arial" panose="020B0604020202020204" pitchFamily="34" charset="0"/>
              </a:rPr>
              <a:t>ר</a:t>
            </a:r>
            <a:r>
              <a:rPr lang="he-IL" sz="1500" i="1" dirty="0">
                <a:solidFill>
                  <a:srgbClr val="474646"/>
                </a:solidFill>
                <a:latin typeface="Arial" panose="020B0604020202020204" pitchFamily="34" charset="0"/>
                <a:cs typeface="Arial" panose="020B0604020202020204" pitchFamily="34" charset="0"/>
              </a:rPr>
              <a:t>:</a:t>
            </a:r>
            <a:endParaRPr lang="en-US" sz="1500" i="1" dirty="0">
              <a:solidFill>
                <a:srgbClr val="474646"/>
              </a:solidFill>
              <a:latin typeface="Arial" panose="020B0604020202020204" pitchFamily="34" charset="0"/>
              <a:cs typeface="Arial" panose="020B0604020202020204" pitchFamily="34" charset="0"/>
            </a:endParaRPr>
          </a:p>
          <a:p>
            <a:pPr algn="r" rtl="1"/>
            <a:r>
              <a:rPr lang="he-IL" sz="1500" i="1" dirty="0">
                <a:solidFill>
                  <a:srgbClr val="474646"/>
                </a:solidFill>
                <a:latin typeface="Arial" panose="020B0604020202020204" pitchFamily="34" charset="0"/>
                <a:cs typeface="Arial" panose="020B0604020202020204" pitchFamily="34" charset="0"/>
              </a:rPr>
              <a:t>סיומת </a:t>
            </a:r>
            <a:r>
              <a:rPr lang="en-US" sz="1500" b="1" i="1" dirty="0">
                <a:solidFill>
                  <a:srgbClr val="474646"/>
                </a:solidFill>
                <a:latin typeface="Arial" panose="020B0604020202020204" pitchFamily="34" charset="0"/>
                <a:cs typeface="Arial" panose="020B0604020202020204" pitchFamily="34" charset="0"/>
              </a:rPr>
              <a:t>X</a:t>
            </a:r>
            <a:r>
              <a:rPr lang="he-IL" sz="1500" b="1" i="1" dirty="0">
                <a:solidFill>
                  <a:srgbClr val="474646"/>
                </a:solidFill>
                <a:latin typeface="Arial" panose="020B0604020202020204" pitchFamily="34" charset="0"/>
                <a:cs typeface="Arial" panose="020B0604020202020204" pitchFamily="34" charset="0"/>
              </a:rPr>
              <a:t>י</a:t>
            </a:r>
            <a:r>
              <a:rPr lang="he-IL" sz="1500" i="1" dirty="0">
                <a:solidFill>
                  <a:srgbClr val="474646"/>
                </a:solidFill>
                <a:latin typeface="Arial" panose="020B0604020202020204" pitchFamily="34" charset="0"/>
                <a:cs typeface="Arial" panose="020B0604020202020204" pitchFamily="34" charset="0"/>
              </a:rPr>
              <a:t>:</a:t>
            </a:r>
            <a:endParaRPr lang="en-US" sz="1500" i="1" dirty="0">
              <a:solidFill>
                <a:srgbClr val="474646"/>
              </a:solidFill>
              <a:latin typeface="Arial" panose="020B0604020202020204" pitchFamily="34" charset="0"/>
              <a:cs typeface="Arial" panose="020B0604020202020204" pitchFamily="34" charset="0"/>
            </a:endParaRPr>
          </a:p>
          <a:p>
            <a:pPr lvl="0" algn="r" rtl="1"/>
            <a:r>
              <a:rPr lang="he-IL" sz="1500" i="1" dirty="0">
                <a:solidFill>
                  <a:srgbClr val="474646"/>
                </a:solidFill>
                <a:latin typeface="Arial" panose="020B0604020202020204" pitchFamily="34" charset="0"/>
                <a:cs typeface="Arial" panose="020B0604020202020204" pitchFamily="34" charset="0"/>
              </a:rPr>
              <a:t>שמות תואר: </a:t>
            </a:r>
            <a:r>
              <a:rPr lang="he-IL" sz="1500" b="1" i="1" dirty="0">
                <a:solidFill>
                  <a:srgbClr val="474646"/>
                </a:solidFill>
                <a:latin typeface="Arial" panose="020B0604020202020204" pitchFamily="34" charset="0"/>
                <a:cs typeface="Arial" panose="020B0604020202020204" pitchFamily="34" charset="0"/>
              </a:rPr>
              <a:t>יְסוֹדִי, רְצִינִי, מִשְפָּטִי</a:t>
            </a:r>
            <a:endParaRPr lang="en-US" sz="1500" b="1" i="1" dirty="0">
              <a:solidFill>
                <a:srgbClr val="474646"/>
              </a:solidFill>
              <a:latin typeface="Arial" panose="020B0604020202020204" pitchFamily="34" charset="0"/>
              <a:cs typeface="Arial" panose="020B0604020202020204" pitchFamily="34" charset="0"/>
            </a:endParaRPr>
          </a:p>
          <a:p>
            <a:pPr lvl="0" algn="r" rtl="1"/>
            <a:r>
              <a:rPr lang="he-IL" sz="1500" i="1" dirty="0">
                <a:solidFill>
                  <a:srgbClr val="474646"/>
                </a:solidFill>
                <a:latin typeface="Arial" panose="020B0604020202020204" pitchFamily="34" charset="0"/>
                <a:cs typeface="Arial" panose="020B0604020202020204" pitchFamily="34" charset="0"/>
              </a:rPr>
              <a:t>שיוך למוצא, </a:t>
            </a:r>
            <a:r>
              <a:rPr lang="he-IL" sz="1500" b="1" i="1" dirty="0">
                <a:solidFill>
                  <a:srgbClr val="474646"/>
                </a:solidFill>
                <a:latin typeface="Arial" panose="020B0604020202020204" pitchFamily="34" charset="0"/>
                <a:cs typeface="Arial" panose="020B0604020202020204" pitchFamily="34" charset="0"/>
              </a:rPr>
              <a:t>ללאום, לדת או למקום: אַשְכְּנָזִי, יִשְרָאֵלִי, יְהוּדִי</a:t>
            </a:r>
            <a:endParaRPr lang="en-US" sz="1500" b="1" i="1" dirty="0">
              <a:solidFill>
                <a:srgbClr val="474646"/>
              </a:solidFill>
              <a:latin typeface="Arial" panose="020B0604020202020204" pitchFamily="34" charset="0"/>
              <a:cs typeface="Arial" panose="020B0604020202020204" pitchFamily="34" charset="0"/>
            </a:endParaRPr>
          </a:p>
          <a:p>
            <a:pPr algn="r" rtl="1"/>
            <a:r>
              <a:rPr lang="he-IL" sz="1500" i="1" dirty="0">
                <a:solidFill>
                  <a:srgbClr val="474646"/>
                </a:solidFill>
                <a:latin typeface="Arial" panose="020B0604020202020204" pitchFamily="34" charset="0"/>
                <a:cs typeface="Arial" panose="020B0604020202020204" pitchFamily="34" charset="0"/>
              </a:rPr>
              <a:t>סיומת </a:t>
            </a:r>
            <a:r>
              <a:rPr lang="en-US" sz="1500" b="1" i="1" dirty="0">
                <a:solidFill>
                  <a:srgbClr val="474646"/>
                </a:solidFill>
                <a:latin typeface="Arial" panose="020B0604020202020204" pitchFamily="34" charset="0"/>
                <a:cs typeface="Arial" panose="020B0604020202020204" pitchFamily="34" charset="0"/>
              </a:rPr>
              <a:t>X</a:t>
            </a:r>
            <a:r>
              <a:rPr lang="he-IL" sz="1500" b="1" i="1" dirty="0">
                <a:solidFill>
                  <a:srgbClr val="474646"/>
                </a:solidFill>
                <a:latin typeface="Arial" panose="020B0604020202020204" pitchFamily="34" charset="0"/>
                <a:cs typeface="Arial" panose="020B0604020202020204" pitchFamily="34" charset="0"/>
              </a:rPr>
              <a:t>ר</a:t>
            </a:r>
            <a:r>
              <a:rPr lang="he-IL" sz="1500" i="1" dirty="0">
                <a:solidFill>
                  <a:srgbClr val="474646"/>
                </a:solidFill>
                <a:latin typeface="Arial" panose="020B0604020202020204" pitchFamily="34" charset="0"/>
                <a:cs typeface="Arial" panose="020B0604020202020204" pitchFamily="34" charset="0"/>
              </a:rPr>
              <a:t>:</a:t>
            </a:r>
            <a:endParaRPr lang="en-US" sz="1500" i="1" dirty="0">
              <a:solidFill>
                <a:srgbClr val="474646"/>
              </a:solidFill>
              <a:latin typeface="Arial" panose="020B0604020202020204" pitchFamily="34" charset="0"/>
              <a:cs typeface="Arial" panose="020B0604020202020204" pitchFamily="34" charset="0"/>
            </a:endParaRPr>
          </a:p>
          <a:p>
            <a:pPr lvl="0" algn="r" rtl="1"/>
            <a:r>
              <a:rPr lang="he-IL" sz="1500" i="1" dirty="0">
                <a:solidFill>
                  <a:srgbClr val="474646"/>
                </a:solidFill>
                <a:latin typeface="Arial" panose="020B0604020202020204" pitchFamily="34" charset="0"/>
                <a:cs typeface="Arial" panose="020B0604020202020204" pitchFamily="34" charset="0"/>
              </a:rPr>
              <a:t>בעל מקצוע: </a:t>
            </a:r>
            <a:r>
              <a:rPr lang="he-IL" sz="1500" b="1" i="1" dirty="0">
                <a:solidFill>
                  <a:srgbClr val="474646"/>
                </a:solidFill>
                <a:latin typeface="Arial" panose="020B0604020202020204" pitchFamily="34" charset="0"/>
                <a:cs typeface="Arial" panose="020B0604020202020204" pitchFamily="34" charset="0"/>
              </a:rPr>
              <a:t>סנדלר, לבלר</a:t>
            </a:r>
            <a:endParaRPr lang="en-US" sz="1500" b="1" i="1" dirty="0">
              <a:solidFill>
                <a:srgbClr val="4746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4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 xmlns:a16="http://schemas.microsoft.com/office/drawing/2014/main" id="{C5A9CC61-991C-47DC-8923-C9EE3523B6CD}"/>
              </a:ext>
            </a:extLst>
          </p:cNvPr>
          <p:cNvSpPr>
            <a:spLocks noGrp="1"/>
          </p:cNvSpPr>
          <p:nvPr>
            <p:ph idx="1"/>
          </p:nvPr>
        </p:nvSpPr>
        <p:spPr>
          <a:xfrm>
            <a:off x="1638300" y="1167961"/>
            <a:ext cx="8915400" cy="5164602"/>
          </a:xfrm>
        </p:spPr>
        <p:txBody>
          <a:bodyPr/>
          <a:lstStyle/>
          <a:p>
            <a:pPr marL="0" indent="0" algn="ctr">
              <a:lnSpc>
                <a:spcPct val="85000"/>
              </a:lnSpc>
              <a:spcBef>
                <a:spcPct val="0"/>
              </a:spcBef>
            </a:pPr>
            <a:r>
              <a:rPr lang="he-IL" sz="3000" spc="-50" dirty="0">
                <a:solidFill>
                  <a:schemeClr val="bg1"/>
                </a:solidFill>
                <a:latin typeface="+mj-lt"/>
                <a:ea typeface="+mj-ea"/>
              </a:rPr>
              <a:t>שמות עצם שאינם ניתנים לפירוק (גזירה מסורגת)</a:t>
            </a:r>
          </a:p>
          <a:p>
            <a:r>
              <a:rPr lang="he-IL" sz="1800" dirty="0"/>
              <a:t>שמות עצם שאינם ניתנים לפירוק נוצרו בדרך של </a:t>
            </a:r>
            <a:r>
              <a:rPr lang="he-IL" sz="3000" dirty="0"/>
              <a:t>שורש + משקל</a:t>
            </a:r>
            <a:r>
              <a:rPr lang="he-IL" sz="1800" dirty="0"/>
              <a:t>. בדרך זו בלבד יש שורש לשם. המשקל הוא התבנית של שם העצם. בפועל יש בניינים ובשם העצם יש משקלים. בעיקרון כדי לזהות את המשקל יש למצוא את השורש. במקום השורש יש לשבץ את העיצורים: ק-ט-ל ולהוסיף את המוספיות. לרוב המשקלים יש משמעות.</a:t>
            </a:r>
          </a:p>
          <a:p>
            <a:r>
              <a:rPr lang="he-IL" sz="1800" dirty="0"/>
              <a:t>בשמות העצם בדרך-כלל יש מוספיות </a:t>
            </a:r>
            <a:r>
              <a:rPr lang="he-IL" sz="1800" dirty="0" err="1"/>
              <a:t>מתנ"ה</a:t>
            </a:r>
            <a:r>
              <a:rPr lang="he-IL" sz="1800" dirty="0"/>
              <a:t> + א' הנוספות לעיצורי השורש.</a:t>
            </a:r>
          </a:p>
          <a:p>
            <a:r>
              <a:rPr lang="he-IL" sz="1800" dirty="0"/>
              <a:t>לדוגמה:  </a:t>
            </a:r>
          </a:p>
          <a:p>
            <a:pPr marL="0" indent="0">
              <a:buNone/>
            </a:pPr>
            <a:r>
              <a:rPr lang="he-IL" dirty="0">
                <a:solidFill>
                  <a:schemeClr val="tx1"/>
                </a:solidFill>
                <a:latin typeface="Arial" panose="020B0604020202020204" pitchFamily="34" charset="0"/>
                <a:cs typeface="Arial" panose="020B0604020202020204" pitchFamily="34" charset="0"/>
              </a:rPr>
              <a:t>מִ</a:t>
            </a:r>
            <a:r>
              <a:rPr lang="he-IL" sz="1850" b="1" dirty="0">
                <a:solidFill>
                  <a:srgbClr val="C00000"/>
                </a:solidFill>
              </a:rPr>
              <a:t>סְפָּר</a:t>
            </a:r>
            <a:r>
              <a:rPr lang="he-IL" sz="2400" dirty="0">
                <a:solidFill>
                  <a:srgbClr val="FF0000"/>
                </a:solidFill>
                <a:latin typeface="Arial" panose="020B0604020202020204" pitchFamily="34" charset="0"/>
                <a:cs typeface="Arial" panose="020B0604020202020204" pitchFamily="34" charset="0"/>
              </a:rPr>
              <a:t>ָ</a:t>
            </a:r>
            <a:r>
              <a:rPr lang="he-IL" dirty="0">
                <a:solidFill>
                  <a:schemeClr val="tx1"/>
                </a:solidFill>
                <a:latin typeface="Arial" panose="020B0604020202020204" pitchFamily="34" charset="0"/>
                <a:cs typeface="Arial" panose="020B0604020202020204" pitchFamily="34" charset="0"/>
              </a:rPr>
              <a:t>ה  = </a:t>
            </a:r>
            <a:r>
              <a:rPr lang="he-IL" dirty="0">
                <a:latin typeface="Arial" panose="020B0604020202020204" pitchFamily="34" charset="0"/>
                <a:cs typeface="Arial" panose="020B0604020202020204" pitchFamily="34" charset="0"/>
              </a:rPr>
              <a:t>מִ</a:t>
            </a:r>
            <a:r>
              <a:rPr lang="he-IL" sz="1850" b="1" dirty="0">
                <a:solidFill>
                  <a:srgbClr val="C00000"/>
                </a:solidFill>
              </a:rPr>
              <a:t>קְטָל</a:t>
            </a:r>
            <a:r>
              <a:rPr lang="he-IL" sz="2400" dirty="0">
                <a:solidFill>
                  <a:srgbClr val="FF0000"/>
                </a:solidFill>
                <a:latin typeface="Arial" panose="020B0604020202020204" pitchFamily="34" charset="0"/>
                <a:cs typeface="Arial" panose="020B0604020202020204" pitchFamily="34" charset="0"/>
              </a:rPr>
              <a:t>ָ</a:t>
            </a:r>
            <a:r>
              <a:rPr lang="he-IL" dirty="0">
                <a:latin typeface="Arial" panose="020B0604020202020204" pitchFamily="34" charset="0"/>
                <a:cs typeface="Arial" panose="020B0604020202020204" pitchFamily="34" charset="0"/>
              </a:rPr>
              <a:t>ה (מקומות);  </a:t>
            </a:r>
            <a:r>
              <a:rPr lang="he-IL" sz="1850" b="1" dirty="0">
                <a:solidFill>
                  <a:srgbClr val="C00000"/>
                </a:solidFill>
              </a:rPr>
              <a:t>קַבְּל</a:t>
            </a:r>
            <a:r>
              <a:rPr lang="he-IL" sz="2400" dirty="0">
                <a:solidFill>
                  <a:srgbClr val="FF0000"/>
                </a:solidFill>
                <a:latin typeface="Arial" panose="020B0604020202020204" pitchFamily="34" charset="0"/>
                <a:cs typeface="Arial" panose="020B0604020202020204" pitchFamily="34" charset="0"/>
              </a:rPr>
              <a:t>ָ</a:t>
            </a:r>
            <a:r>
              <a:rPr lang="he-IL" dirty="0">
                <a:latin typeface="Arial" panose="020B0604020202020204" pitchFamily="34" charset="0"/>
                <a:cs typeface="Arial" panose="020B0604020202020204" pitchFamily="34" charset="0"/>
              </a:rPr>
              <a:t>ן  = </a:t>
            </a:r>
            <a:r>
              <a:rPr lang="he-IL" sz="1850" b="1" dirty="0">
                <a:solidFill>
                  <a:srgbClr val="C00000"/>
                </a:solidFill>
              </a:rPr>
              <a:t>קַטְּל</a:t>
            </a:r>
            <a:r>
              <a:rPr lang="he-IL" sz="2400" dirty="0">
                <a:solidFill>
                  <a:srgbClr val="FF0000"/>
                </a:solidFill>
                <a:latin typeface="Arial" panose="020B0604020202020204" pitchFamily="34" charset="0"/>
                <a:cs typeface="Arial" panose="020B0604020202020204" pitchFamily="34" charset="0"/>
              </a:rPr>
              <a:t>ָ</a:t>
            </a:r>
            <a:r>
              <a:rPr lang="he-IL" dirty="0">
                <a:latin typeface="Arial" panose="020B0604020202020204" pitchFamily="34" charset="0"/>
                <a:cs typeface="Arial" panose="020B0604020202020204" pitchFamily="34" charset="0"/>
              </a:rPr>
              <a:t>ן</a:t>
            </a:r>
            <a:endParaRPr lang="he-IL" dirty="0">
              <a:solidFill>
                <a:srgbClr val="FF0000"/>
              </a:solidFill>
              <a:latin typeface="Arial" panose="020B0604020202020204" pitchFamily="34" charset="0"/>
              <a:cs typeface="Arial" panose="020B0604020202020204" pitchFamily="34" charset="0"/>
            </a:endParaRPr>
          </a:p>
          <a:p>
            <a:r>
              <a:rPr lang="he-IL" sz="1800" dirty="0"/>
              <a:t>המשקל נקבע באמצעות צורת היחיד (ללא צורני נטייה).</a:t>
            </a:r>
          </a:p>
          <a:p>
            <a:pPr marL="0" indent="0">
              <a:buNone/>
            </a:pPr>
            <a:r>
              <a:rPr lang="he-IL" sz="1800" dirty="0"/>
              <a:t>לדוגמה, המשקל של המילה צַיֶּרֶת (צַיָּר) הוא </a:t>
            </a:r>
            <a:r>
              <a:rPr lang="he-IL" sz="1850" b="1" dirty="0">
                <a:solidFill>
                  <a:srgbClr val="C00000"/>
                </a:solidFill>
              </a:rPr>
              <a:t>קַטָּל</a:t>
            </a:r>
          </a:p>
          <a:p>
            <a:r>
              <a:rPr lang="he-IL" sz="1800" dirty="0" smtClean="0"/>
              <a:t>המשקל </a:t>
            </a:r>
            <a:r>
              <a:rPr lang="he-IL" sz="1800" dirty="0"/>
              <a:t>של המילה סוֺפְרִים (סוֺפֵר) הוא </a:t>
            </a:r>
            <a:r>
              <a:rPr lang="he-IL" sz="1850" b="1" dirty="0">
                <a:solidFill>
                  <a:srgbClr val="C00000"/>
                </a:solidFill>
              </a:rPr>
              <a:t>קוֺטֵל (בינוני בבניין קל)</a:t>
            </a:r>
          </a:p>
        </p:txBody>
      </p:sp>
    </p:spTree>
    <p:extLst>
      <p:ext uri="{BB962C8B-B14F-4D97-AF65-F5344CB8AC3E}">
        <p14:creationId xmlns:p14="http://schemas.microsoft.com/office/powerpoint/2010/main" val="314376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59EA683-F97B-4D7B-AAF1-CE3EF79CC0C4}"/>
              </a:ext>
            </a:extLst>
          </p:cNvPr>
          <p:cNvSpPr>
            <a:spLocks noGrp="1"/>
          </p:cNvSpPr>
          <p:nvPr>
            <p:ph type="title"/>
          </p:nvPr>
        </p:nvSpPr>
        <p:spPr>
          <a:xfrm>
            <a:off x="1677463" y="1027522"/>
            <a:ext cx="8837075" cy="600006"/>
          </a:xfrm>
        </p:spPr>
        <p:txBody>
          <a:bodyPr>
            <a:normAutofit/>
          </a:bodyPr>
          <a:lstStyle/>
          <a:p>
            <a:pPr algn="ctr">
              <a:spcAft>
                <a:spcPts val="200"/>
              </a:spcAft>
              <a:buClr>
                <a:schemeClr val="accent1"/>
              </a:buClr>
              <a:buSzPct val="100000"/>
            </a:pPr>
            <a:r>
              <a:rPr lang="he-IL" sz="3000" dirty="0"/>
              <a:t>משמעויות של משקלים</a:t>
            </a:r>
          </a:p>
        </p:txBody>
      </p:sp>
      <p:sp>
        <p:nvSpPr>
          <p:cNvPr id="3" name="מציין מיקום תוכן 2">
            <a:extLst>
              <a:ext uri="{FF2B5EF4-FFF2-40B4-BE49-F238E27FC236}">
                <a16:creationId xmlns="" xmlns:a16="http://schemas.microsoft.com/office/drawing/2014/main" id="{C3C27799-0D2F-48D8-91DA-BD17F7ECEFE3}"/>
              </a:ext>
            </a:extLst>
          </p:cNvPr>
          <p:cNvSpPr>
            <a:spLocks noGrp="1"/>
          </p:cNvSpPr>
          <p:nvPr>
            <p:ph idx="1"/>
          </p:nvPr>
        </p:nvSpPr>
        <p:spPr>
          <a:xfrm>
            <a:off x="5818094" y="1883895"/>
            <a:ext cx="5985532" cy="4753474"/>
          </a:xfrm>
        </p:spPr>
        <p:txBody>
          <a:bodyPr>
            <a:normAutofit/>
          </a:bodyPr>
          <a:lstStyle/>
          <a:p>
            <a:r>
              <a:rPr lang="he-IL" sz="1800" dirty="0"/>
              <a:t>משקלי </a:t>
            </a:r>
            <a:r>
              <a:rPr lang="he-IL" sz="1800" b="1" dirty="0"/>
              <a:t>שמות הפעולה </a:t>
            </a:r>
            <a:r>
              <a:rPr lang="he-IL" sz="1800" dirty="0"/>
              <a:t>על פי הבניינים השונים</a:t>
            </a:r>
            <a:r>
              <a:rPr lang="he-IL" sz="1800" dirty="0" smtClean="0"/>
              <a:t>:</a:t>
            </a:r>
          </a:p>
          <a:p>
            <a:r>
              <a:rPr lang="he-IL" sz="1800" dirty="0"/>
              <a:t/>
            </a:r>
            <a:br>
              <a:rPr lang="he-IL" sz="1800" dirty="0"/>
            </a:br>
            <a:r>
              <a:rPr lang="he-IL" sz="1800" b="1" u="sng" dirty="0"/>
              <a:t>בניין קל</a:t>
            </a:r>
            <a:r>
              <a:rPr lang="he-IL" sz="1800" dirty="0"/>
              <a:t>- שלושה </a:t>
            </a:r>
            <a:r>
              <a:rPr lang="he-IL" sz="1800" dirty="0" smtClean="0"/>
              <a:t>משקלים:</a:t>
            </a:r>
          </a:p>
          <a:p>
            <a:pPr marL="285750" indent="-285750">
              <a:buFont typeface="Arial" panose="020B0604020202020204" pitchFamily="34" charset="0"/>
              <a:buChar char="•"/>
            </a:pPr>
            <a:r>
              <a:rPr lang="he-IL" sz="1800" dirty="0" smtClean="0"/>
              <a:t>קְטִילָה</a:t>
            </a:r>
            <a:r>
              <a:rPr lang="he-IL" sz="1800" dirty="0"/>
              <a:t>: </a:t>
            </a:r>
            <a:r>
              <a:rPr lang="he-IL" sz="1800" dirty="0" smtClean="0"/>
              <a:t>כְּתִיבָה</a:t>
            </a:r>
            <a:endParaRPr lang="he-IL" sz="1800" dirty="0"/>
          </a:p>
          <a:p>
            <a:pPr marL="285750" indent="-285750">
              <a:buFont typeface="Arial" panose="020B0604020202020204" pitchFamily="34" charset="0"/>
              <a:buChar char="•"/>
            </a:pPr>
            <a:r>
              <a:rPr lang="he-IL" sz="1800" dirty="0" smtClean="0"/>
              <a:t>קְטֵלָה</a:t>
            </a:r>
            <a:r>
              <a:rPr lang="he-IL" sz="1800" dirty="0"/>
              <a:t>: גְּנֵבָה </a:t>
            </a:r>
            <a:endParaRPr lang="he-IL" sz="1800" dirty="0"/>
          </a:p>
          <a:p>
            <a:pPr marL="285750" indent="-285750">
              <a:buFont typeface="Arial" panose="020B0604020202020204" pitchFamily="34" charset="0"/>
              <a:buChar char="•"/>
            </a:pPr>
            <a:r>
              <a:rPr lang="he-IL" sz="1800" dirty="0" smtClean="0"/>
              <a:t>קְטָלָה</a:t>
            </a:r>
            <a:r>
              <a:rPr lang="he-IL" sz="1800" dirty="0"/>
              <a:t>: סְבָרָה, דְּאָגָה, </a:t>
            </a:r>
            <a:r>
              <a:rPr lang="he-IL" sz="1800" dirty="0" smtClean="0"/>
              <a:t>קְלָלָה</a:t>
            </a:r>
          </a:p>
          <a:p>
            <a:r>
              <a:rPr lang="he-IL" sz="1800" b="1" dirty="0" smtClean="0"/>
              <a:t>שימו </a:t>
            </a:r>
            <a:r>
              <a:rPr lang="he-IL" sz="1800" b="1" dirty="0"/>
              <a:t>לב!!!</a:t>
            </a:r>
            <a:r>
              <a:rPr lang="he-IL" sz="1800" dirty="0"/>
              <a:t> הסימן המובהק של בניין קל: </a:t>
            </a:r>
            <a:r>
              <a:rPr lang="he-IL" sz="1800" b="1" dirty="0"/>
              <a:t>אין תחיליות, אין דגשים</a:t>
            </a:r>
            <a:r>
              <a:rPr lang="he-IL" sz="1800" dirty="0"/>
              <a:t>, בולט ומאפיין גם כאן</a:t>
            </a:r>
            <a:r>
              <a:rPr lang="he-IL" sz="1800" dirty="0" smtClean="0"/>
              <a:t>.</a:t>
            </a:r>
          </a:p>
          <a:p>
            <a:r>
              <a:rPr lang="he-IL" sz="1800" dirty="0"/>
              <a:t/>
            </a:r>
            <a:br>
              <a:rPr lang="he-IL" sz="1800" dirty="0"/>
            </a:br>
            <a:r>
              <a:rPr lang="he-IL" sz="1800" b="1" u="sng" dirty="0"/>
              <a:t>בניין נפעל</a:t>
            </a:r>
            <a:r>
              <a:rPr lang="he-IL" sz="1800" b="1" dirty="0"/>
              <a:t> </a:t>
            </a:r>
            <a:r>
              <a:rPr lang="he-IL" sz="1800" dirty="0"/>
              <a:t>- שני משקלים: </a:t>
            </a:r>
            <a:endParaRPr lang="he-IL" sz="1800" dirty="0" smtClean="0"/>
          </a:p>
          <a:p>
            <a:pPr marL="285750" indent="-285750">
              <a:buFont typeface="Arial" panose="020B0604020202020204" pitchFamily="34" charset="0"/>
              <a:buChar char="•"/>
            </a:pPr>
            <a:r>
              <a:rPr lang="he-IL" sz="1800" dirty="0"/>
              <a:t>הִקָּטְלוּת</a:t>
            </a:r>
            <a:r>
              <a:rPr lang="he-IL" sz="1800" dirty="0"/>
              <a:t>: הִשָּׂרְדוּת, (בולט הסימן הרגיל של הנפעל: </a:t>
            </a:r>
            <a:r>
              <a:rPr lang="he-IL" sz="1800" dirty="0"/>
              <a:t>חד"ק)</a:t>
            </a:r>
            <a:endParaRPr lang="he-IL" sz="1800" dirty="0"/>
          </a:p>
          <a:p>
            <a:pPr marL="285750" indent="-285750">
              <a:buFont typeface="Arial" panose="020B0604020202020204" pitchFamily="34" charset="0"/>
              <a:buChar char="•"/>
            </a:pPr>
            <a:r>
              <a:rPr lang="he-IL" sz="1800" dirty="0"/>
              <a:t>נִקְטָלוּת</a:t>
            </a:r>
            <a:r>
              <a:rPr lang="he-IL" sz="1800" dirty="0"/>
              <a:t>: </a:t>
            </a:r>
            <a:r>
              <a:rPr lang="he-IL" sz="1800" dirty="0"/>
              <a:t>נִפְקָדוּת</a:t>
            </a:r>
            <a:endParaRPr lang="en-US" sz="1800" dirty="0"/>
          </a:p>
        </p:txBody>
      </p:sp>
      <p:sp>
        <p:nvSpPr>
          <p:cNvPr id="4" name="Rectangle 3"/>
          <p:cNvSpPr/>
          <p:nvPr/>
        </p:nvSpPr>
        <p:spPr>
          <a:xfrm>
            <a:off x="0" y="1790744"/>
            <a:ext cx="5109884" cy="4479175"/>
          </a:xfrm>
          <a:prstGeom prst="rect">
            <a:avLst/>
          </a:prstGeom>
        </p:spPr>
        <p:txBody>
          <a:bodyPr wrap="square">
            <a:spAutoFit/>
          </a:bodyPr>
          <a:lstStyle/>
          <a:p>
            <a:pPr algn="r" rtl="1"/>
            <a:r>
              <a:rPr lang="he-IL" b="1" u="sng" dirty="0">
                <a:solidFill>
                  <a:srgbClr val="474646"/>
                </a:solidFill>
              </a:rPr>
              <a:t>בניין הפעיל</a:t>
            </a:r>
            <a:r>
              <a:rPr lang="he-IL" dirty="0">
                <a:solidFill>
                  <a:srgbClr val="474646"/>
                </a:solidFill>
              </a:rPr>
              <a:t> - שני משקלים:</a:t>
            </a:r>
            <a:endParaRPr lang="en-US" dirty="0">
              <a:solidFill>
                <a:srgbClr val="474646"/>
              </a:solidFill>
            </a:endParaRPr>
          </a:p>
          <a:p>
            <a:pPr marL="285750" lvl="0" indent="-285750" algn="r" rtl="1">
              <a:lnSpc>
                <a:spcPct val="90000"/>
              </a:lnSpc>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הַקְטָלָה: הַרְגָּשה, </a:t>
            </a:r>
            <a:r>
              <a:rPr lang="he-IL" dirty="0" smtClean="0">
                <a:solidFill>
                  <a:srgbClr val="474646"/>
                </a:solidFill>
              </a:rPr>
              <a:t>הַעֲבָרָה/אַקְטָלָה</a:t>
            </a:r>
            <a:r>
              <a:rPr lang="he-IL" dirty="0">
                <a:solidFill>
                  <a:srgbClr val="474646"/>
                </a:solidFill>
              </a:rPr>
              <a:t>: אַבְחָנָה, </a:t>
            </a:r>
            <a:r>
              <a:rPr lang="he-IL" dirty="0">
                <a:solidFill>
                  <a:srgbClr val="474646"/>
                </a:solidFill>
              </a:rPr>
              <a:t>אַתְחָלָה</a:t>
            </a:r>
          </a:p>
          <a:p>
            <a:pPr marL="285750" lvl="0" indent="-285750" algn="r" rtl="1">
              <a:lnSpc>
                <a:spcPct val="90000"/>
              </a:lnSpc>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הֶקְטֵל</a:t>
            </a:r>
            <a:r>
              <a:rPr lang="he-IL" dirty="0">
                <a:solidFill>
                  <a:srgbClr val="474646"/>
                </a:solidFill>
              </a:rPr>
              <a:t>:  הֶסְפֵּד, הֶרְכֵּב</a:t>
            </a:r>
            <a:endParaRPr lang="en-US" dirty="0">
              <a:solidFill>
                <a:srgbClr val="474646"/>
              </a:solidFill>
            </a:endParaRPr>
          </a:p>
          <a:p>
            <a:pPr algn="r" rtl="1"/>
            <a:endParaRPr lang="he-IL" b="1" u="sng" dirty="0" smtClean="0"/>
          </a:p>
          <a:p>
            <a:pPr algn="r" rtl="1"/>
            <a:r>
              <a:rPr lang="he-IL" b="1" u="sng" dirty="0">
                <a:solidFill>
                  <a:srgbClr val="474646"/>
                </a:solidFill>
              </a:rPr>
              <a:t>בניין </a:t>
            </a:r>
            <a:r>
              <a:rPr lang="he-IL" b="1" u="sng" dirty="0">
                <a:solidFill>
                  <a:srgbClr val="474646"/>
                </a:solidFill>
              </a:rPr>
              <a:t>פיעל </a:t>
            </a:r>
            <a:r>
              <a:rPr lang="he-IL" dirty="0">
                <a:solidFill>
                  <a:srgbClr val="474646"/>
                </a:solidFill>
              </a:rPr>
              <a:t>-  שני </a:t>
            </a:r>
            <a:r>
              <a:rPr lang="he-IL" dirty="0">
                <a:solidFill>
                  <a:srgbClr val="474646"/>
                </a:solidFill>
              </a:rPr>
              <a:t>משקלים:</a:t>
            </a:r>
          </a:p>
          <a:p>
            <a:pPr marL="285750" indent="-285750" algn="r" rtl="1">
              <a:lnSpc>
                <a:spcPct val="90000"/>
              </a:lnSpc>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קִטּוּל</a:t>
            </a:r>
            <a:r>
              <a:rPr lang="he-IL" dirty="0">
                <a:solidFill>
                  <a:srgbClr val="474646"/>
                </a:solidFill>
              </a:rPr>
              <a:t>: דִּבּוּר                                           </a:t>
            </a:r>
            <a:endParaRPr lang="he-IL" dirty="0">
              <a:solidFill>
                <a:srgbClr val="474646"/>
              </a:solidFill>
            </a:endParaRPr>
          </a:p>
          <a:p>
            <a:pPr marL="285750" indent="-285750" algn="r" rtl="1">
              <a:lnSpc>
                <a:spcPct val="90000"/>
              </a:lnSpc>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קַטָּלָה</a:t>
            </a:r>
            <a:r>
              <a:rPr lang="he-IL" dirty="0">
                <a:solidFill>
                  <a:srgbClr val="474646"/>
                </a:solidFill>
              </a:rPr>
              <a:t>: כַּתָּבָה</a:t>
            </a:r>
            <a:endParaRPr lang="en-US" dirty="0">
              <a:solidFill>
                <a:srgbClr val="474646"/>
              </a:solidFill>
            </a:endParaRPr>
          </a:p>
          <a:p>
            <a:pPr algn="r" rtl="1">
              <a:lnSpc>
                <a:spcPct val="90000"/>
              </a:lnSpc>
              <a:spcBef>
                <a:spcPts val="1200"/>
              </a:spcBef>
              <a:spcAft>
                <a:spcPts val="200"/>
              </a:spcAft>
              <a:buClr>
                <a:schemeClr val="accent1"/>
              </a:buClr>
              <a:buSzPct val="100000"/>
            </a:pPr>
            <a:endParaRPr lang="he-IL" b="1" u="sng" dirty="0" smtClean="0"/>
          </a:p>
          <a:p>
            <a:pPr algn="r" rtl="1">
              <a:lnSpc>
                <a:spcPct val="90000"/>
              </a:lnSpc>
              <a:spcBef>
                <a:spcPts val="1200"/>
              </a:spcBef>
              <a:spcAft>
                <a:spcPts val="200"/>
              </a:spcAft>
              <a:buClr>
                <a:schemeClr val="accent1"/>
              </a:buClr>
              <a:buSzPct val="100000"/>
            </a:pPr>
            <a:r>
              <a:rPr lang="he-IL" b="1" u="sng" dirty="0">
                <a:solidFill>
                  <a:srgbClr val="474646"/>
                </a:solidFill>
              </a:rPr>
              <a:t>בניין </a:t>
            </a:r>
            <a:r>
              <a:rPr lang="he-IL" b="1" u="sng" dirty="0">
                <a:solidFill>
                  <a:srgbClr val="474646"/>
                </a:solidFill>
              </a:rPr>
              <a:t>התפעל </a:t>
            </a:r>
            <a:r>
              <a:rPr lang="he-IL" dirty="0">
                <a:solidFill>
                  <a:srgbClr val="474646"/>
                </a:solidFill>
              </a:rPr>
              <a:t>– </a:t>
            </a:r>
          </a:p>
          <a:p>
            <a:pPr algn="r" rtl="1"/>
            <a:r>
              <a:rPr lang="he-IL" dirty="0">
                <a:solidFill>
                  <a:srgbClr val="474646"/>
                </a:solidFill>
              </a:rPr>
              <a:t>משקל </a:t>
            </a:r>
            <a:r>
              <a:rPr lang="he-IL" dirty="0">
                <a:solidFill>
                  <a:srgbClr val="474646"/>
                </a:solidFill>
              </a:rPr>
              <a:t>אחד: </a:t>
            </a:r>
            <a:endParaRPr lang="he-IL" dirty="0" smtClean="0">
              <a:solidFill>
                <a:srgbClr val="474646"/>
              </a:solidFill>
            </a:endParaRPr>
          </a:p>
          <a:p>
            <a:pPr marL="285750" indent="-285750" algn="r" rtl="1">
              <a:lnSpc>
                <a:spcPct val="90000"/>
              </a:lnSpc>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הִתְקַטְּלוּת</a:t>
            </a:r>
            <a:r>
              <a:rPr lang="he-IL" dirty="0">
                <a:solidFill>
                  <a:srgbClr val="474646"/>
                </a:solidFill>
              </a:rPr>
              <a:t>: הִתְכַּתְּבוּת</a:t>
            </a:r>
            <a:endParaRPr lang="en-US" dirty="0">
              <a:solidFill>
                <a:srgbClr val="474646"/>
              </a:solidFill>
            </a:endParaRPr>
          </a:p>
          <a:p>
            <a:pPr rtl="1"/>
            <a:endParaRPr lang="he-IL" dirty="0"/>
          </a:p>
        </p:txBody>
      </p:sp>
    </p:spTree>
    <p:extLst>
      <p:ext uri="{BB962C8B-B14F-4D97-AF65-F5344CB8AC3E}">
        <p14:creationId xmlns:p14="http://schemas.microsoft.com/office/powerpoint/2010/main" val="255360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3E61576-62D8-4B2F-AB2D-635F5D559A98}"/>
              </a:ext>
            </a:extLst>
          </p:cNvPr>
          <p:cNvSpPr>
            <a:spLocks noGrp="1"/>
          </p:cNvSpPr>
          <p:nvPr>
            <p:ph type="title"/>
          </p:nvPr>
        </p:nvSpPr>
        <p:spPr>
          <a:xfrm>
            <a:off x="2589212" y="107916"/>
            <a:ext cx="8848162" cy="541013"/>
          </a:xfrm>
        </p:spPr>
        <p:txBody>
          <a:bodyPr>
            <a:normAutofit fontScale="90000"/>
          </a:bodyPr>
          <a:lstStyle/>
          <a:p>
            <a:pPr algn="ctr"/>
            <a:r>
              <a:rPr lang="he-IL" dirty="0"/>
              <a:t>המשך משקלי שמות</a:t>
            </a:r>
          </a:p>
        </p:txBody>
      </p:sp>
      <p:sp>
        <p:nvSpPr>
          <p:cNvPr id="3" name="מציין מיקום תוכן 2">
            <a:extLst>
              <a:ext uri="{FF2B5EF4-FFF2-40B4-BE49-F238E27FC236}">
                <a16:creationId xmlns="" xmlns:a16="http://schemas.microsoft.com/office/drawing/2014/main" id="{25183D69-4E15-4790-BCC5-8444EFBF5D43}"/>
              </a:ext>
            </a:extLst>
          </p:cNvPr>
          <p:cNvSpPr>
            <a:spLocks noGrp="1"/>
          </p:cNvSpPr>
          <p:nvPr>
            <p:ph idx="1"/>
          </p:nvPr>
        </p:nvSpPr>
        <p:spPr>
          <a:xfrm>
            <a:off x="7037293" y="1814341"/>
            <a:ext cx="5051033" cy="5262293"/>
          </a:xfrm>
        </p:spPr>
        <p:txBody>
          <a:bodyPr>
            <a:normAutofit/>
          </a:bodyPr>
          <a:lstStyle/>
          <a:p>
            <a:pPr marL="285750" indent="-285750">
              <a:lnSpc>
                <a:spcPct val="100000"/>
              </a:lnSpc>
              <a:buFont typeface="Arial" panose="020B0604020202020204" pitchFamily="34" charset="0"/>
              <a:buChar char="•"/>
            </a:pPr>
            <a:r>
              <a:rPr lang="he-IL" sz="1800" dirty="0" smtClean="0"/>
              <a:t>קַטָּל - בעלי </a:t>
            </a:r>
            <a:r>
              <a:rPr lang="he-IL" sz="1800" dirty="0"/>
              <a:t>עיסוק </a:t>
            </a:r>
            <a:r>
              <a:rPr lang="he-IL" sz="1800" dirty="0"/>
              <a:t>קבוע: סַפָּר</a:t>
            </a:r>
            <a:r>
              <a:rPr lang="he-IL" sz="1800" dirty="0"/>
              <a:t>, שָרָת, נֶהָג, בַּנַּאי, חַזַּאי</a:t>
            </a:r>
            <a:endParaRPr lang="en-US" sz="1800" dirty="0"/>
          </a:p>
          <a:p>
            <a:pPr marL="285750" indent="-285750">
              <a:lnSpc>
                <a:spcPct val="100000"/>
              </a:lnSpc>
              <a:buFont typeface="Arial" panose="020B0604020202020204" pitchFamily="34" charset="0"/>
              <a:buChar char="•"/>
            </a:pPr>
            <a:r>
              <a:rPr lang="he-IL" sz="1800" dirty="0" smtClean="0"/>
              <a:t>קַטֶּלֶת – </a:t>
            </a:r>
          </a:p>
          <a:p>
            <a:pPr marL="601218" lvl="1" indent="-400050">
              <a:lnSpc>
                <a:spcPct val="100000"/>
              </a:lnSpc>
              <a:buFont typeface="+mj-lt"/>
              <a:buAutoNum type="romanUcPeriod"/>
            </a:pPr>
            <a:r>
              <a:rPr lang="he-IL" sz="1600" dirty="0" smtClean="0"/>
              <a:t>מחלה</a:t>
            </a:r>
            <a:r>
              <a:rPr lang="he-IL" sz="1600" dirty="0"/>
              <a:t>: אַדֶּמֶת</a:t>
            </a:r>
            <a:r>
              <a:rPr lang="he-IL" sz="1600" dirty="0"/>
              <a:t>, צַהֶבֶת, צָרַעַת, </a:t>
            </a:r>
            <a:r>
              <a:rPr lang="he-IL" sz="1600" dirty="0" smtClean="0"/>
              <a:t>שַפַּעַת</a:t>
            </a:r>
          </a:p>
          <a:p>
            <a:pPr marL="601218" lvl="1" indent="-400050">
              <a:lnSpc>
                <a:spcPct val="100000"/>
              </a:lnSpc>
              <a:buFont typeface="+mj-lt"/>
              <a:buAutoNum type="romanUcPeriod"/>
            </a:pPr>
            <a:r>
              <a:rPr lang="he-IL" sz="1600" dirty="0" smtClean="0"/>
              <a:t>כלים </a:t>
            </a:r>
            <a:r>
              <a:rPr lang="he-IL" sz="1600" dirty="0"/>
              <a:t>ומכשירים: כַּסֶּפֶת</a:t>
            </a:r>
            <a:r>
              <a:rPr lang="he-IL" sz="1600" dirty="0"/>
              <a:t>, כַּוֶּרֶת, </a:t>
            </a:r>
            <a:r>
              <a:rPr lang="he-IL" sz="1600" dirty="0" smtClean="0"/>
              <a:t>צַלַּחַת</a:t>
            </a:r>
          </a:p>
          <a:p>
            <a:pPr marL="601218" lvl="1" indent="-400050">
              <a:lnSpc>
                <a:spcPct val="100000"/>
              </a:lnSpc>
              <a:buFont typeface="+mj-lt"/>
              <a:buAutoNum type="romanUcPeriod"/>
            </a:pPr>
            <a:r>
              <a:rPr lang="he-IL" sz="1600" dirty="0" smtClean="0"/>
              <a:t>אוספים</a:t>
            </a:r>
            <a:r>
              <a:rPr lang="he-IL" sz="1600" dirty="0"/>
              <a:t>, </a:t>
            </a:r>
            <a:r>
              <a:rPr lang="he-IL" sz="1600" dirty="0"/>
              <a:t>קבוצה: נַיֶּרֶת</a:t>
            </a:r>
            <a:r>
              <a:rPr lang="he-IL" sz="1600" dirty="0"/>
              <a:t>, טַיֶּסֶת, כַּרְטֶסֶת</a:t>
            </a:r>
          </a:p>
          <a:p>
            <a:pPr marL="285750" indent="-285750">
              <a:lnSpc>
                <a:spcPct val="100000"/>
              </a:lnSpc>
              <a:buFont typeface="Arial" panose="020B0604020202020204" pitchFamily="34" charset="0"/>
              <a:buChar char="•"/>
            </a:pPr>
            <a:r>
              <a:rPr lang="he-IL" sz="1800" dirty="0" smtClean="0"/>
              <a:t>קִטֵּל - </a:t>
            </a:r>
            <a:r>
              <a:rPr lang="he-IL" sz="1800" dirty="0"/>
              <a:t>בעלי </a:t>
            </a:r>
            <a:r>
              <a:rPr lang="he-IL" sz="1800" dirty="0"/>
              <a:t>מום: גִּדֵּם</a:t>
            </a:r>
            <a:r>
              <a:rPr lang="he-IL" sz="1800" dirty="0"/>
              <a:t>,  עִוֵּר, קֵרֵחַ, חֵרֵש</a:t>
            </a:r>
            <a:endParaRPr lang="en-US" sz="1800" dirty="0"/>
          </a:p>
          <a:p>
            <a:pPr marL="285750" indent="-285750">
              <a:lnSpc>
                <a:spcPct val="100000"/>
              </a:lnSpc>
              <a:buFont typeface="Arial" panose="020B0604020202020204" pitchFamily="34" charset="0"/>
              <a:buChar char="•"/>
            </a:pPr>
            <a:r>
              <a:rPr lang="he-IL" sz="1800" dirty="0" smtClean="0"/>
              <a:t>קִטָּלוֹן</a:t>
            </a:r>
            <a:r>
              <a:rPr lang="he-IL" sz="1800" dirty="0"/>
              <a:t>	-</a:t>
            </a:r>
            <a:r>
              <a:rPr lang="he-IL" sz="1800" dirty="0"/>
              <a:t>מצב: דִכָּאוֹן</a:t>
            </a:r>
            <a:r>
              <a:rPr lang="he-IL" sz="1800" dirty="0"/>
              <a:t>, הֵרָיוֹן, תֵּאָבוֹן</a:t>
            </a:r>
            <a:endParaRPr lang="en-US" sz="1800" dirty="0"/>
          </a:p>
          <a:p>
            <a:pPr marL="285750" indent="-285750">
              <a:lnSpc>
                <a:spcPct val="100000"/>
              </a:lnSpc>
              <a:buFont typeface="Arial" panose="020B0604020202020204" pitchFamily="34" charset="0"/>
              <a:buChar char="•"/>
            </a:pPr>
            <a:r>
              <a:rPr lang="he-IL" sz="1800" dirty="0" smtClean="0"/>
              <a:t>קָטִיל – </a:t>
            </a:r>
          </a:p>
          <a:p>
            <a:pPr marL="601218" lvl="1" indent="-400050">
              <a:lnSpc>
                <a:spcPct val="100000"/>
              </a:lnSpc>
              <a:buFont typeface="+mj-lt"/>
              <a:buAutoNum type="romanUcPeriod"/>
            </a:pPr>
            <a:r>
              <a:rPr lang="he-IL" sz="1600" dirty="0"/>
              <a:t>בעל </a:t>
            </a:r>
            <a:r>
              <a:rPr lang="he-IL" sz="1600" dirty="0"/>
              <a:t>תכונה: בָּרִיא, נָעִים, </a:t>
            </a:r>
            <a:r>
              <a:rPr lang="he-IL" sz="1600" dirty="0"/>
              <a:t>זָהִיר</a:t>
            </a:r>
          </a:p>
          <a:p>
            <a:pPr marL="601218" lvl="1" indent="-400050">
              <a:lnSpc>
                <a:spcPct val="100000"/>
              </a:lnSpc>
              <a:buFont typeface="+mj-lt"/>
              <a:buAutoNum type="romanUcPeriod"/>
            </a:pPr>
            <a:r>
              <a:rPr lang="he-IL" sz="1600" dirty="0"/>
              <a:t>תכונה </a:t>
            </a:r>
            <a:r>
              <a:rPr lang="he-IL" sz="1600" dirty="0"/>
              <a:t>בכוח: שָבִיר, אָטִים, </a:t>
            </a:r>
            <a:r>
              <a:rPr lang="he-IL" sz="1600" dirty="0"/>
              <a:t>גָּמִיש</a:t>
            </a:r>
          </a:p>
          <a:p>
            <a:pPr marL="601218" lvl="1" indent="-400050">
              <a:lnSpc>
                <a:spcPct val="100000"/>
              </a:lnSpc>
              <a:buFont typeface="+mj-lt"/>
              <a:buAutoNum type="romanUcPeriod"/>
            </a:pPr>
            <a:r>
              <a:rPr lang="he-IL" sz="1600" dirty="0"/>
              <a:t>עונה חקלאית: אָבִיב</a:t>
            </a:r>
            <a:r>
              <a:rPr lang="he-IL" sz="1600" dirty="0"/>
              <a:t>, בָּצִיר, מָסִיק</a:t>
            </a:r>
            <a:r>
              <a:rPr lang="he-IL" sz="1800" dirty="0"/>
              <a:t>	</a:t>
            </a:r>
            <a:endParaRPr lang="en-US" sz="1800" dirty="0"/>
          </a:p>
        </p:txBody>
      </p:sp>
      <p:sp>
        <p:nvSpPr>
          <p:cNvPr id="4" name="Rectangle 3"/>
          <p:cNvSpPr/>
          <p:nvPr/>
        </p:nvSpPr>
        <p:spPr>
          <a:xfrm>
            <a:off x="0" y="1814341"/>
            <a:ext cx="6096000" cy="2472472"/>
          </a:xfrm>
          <a:prstGeom prst="rect">
            <a:avLst/>
          </a:prstGeom>
        </p:spPr>
        <p:txBody>
          <a:bodyPr>
            <a:spAutoFit/>
          </a:bodyPr>
          <a:lstStyle/>
          <a:p>
            <a:pPr marL="285750" indent="-285750" algn="r" rtl="1">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קַטְלָן - בעל </a:t>
            </a:r>
            <a:r>
              <a:rPr lang="he-IL" dirty="0">
                <a:solidFill>
                  <a:srgbClr val="474646"/>
                </a:solidFill>
              </a:rPr>
              <a:t>מקצוע /תכונה : שַמְרָן, רַקְדָּן </a:t>
            </a:r>
          </a:p>
          <a:p>
            <a:pPr marL="285750" indent="-285750" algn="r" rtl="1">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מִקְטָל – מקומות:</a:t>
            </a:r>
            <a:r>
              <a:rPr lang="en-US" dirty="0">
                <a:solidFill>
                  <a:srgbClr val="474646"/>
                </a:solidFill>
              </a:rPr>
              <a:t> </a:t>
            </a:r>
            <a:r>
              <a:rPr lang="he-IL" dirty="0">
                <a:solidFill>
                  <a:srgbClr val="474646"/>
                </a:solidFill>
              </a:rPr>
              <a:t>מִדְבָּר</a:t>
            </a:r>
            <a:r>
              <a:rPr lang="he-IL" dirty="0">
                <a:solidFill>
                  <a:srgbClr val="474646"/>
                </a:solidFill>
              </a:rPr>
              <a:t>, </a:t>
            </a:r>
            <a:r>
              <a:rPr lang="he-IL" dirty="0">
                <a:solidFill>
                  <a:srgbClr val="474646"/>
                </a:solidFill>
              </a:rPr>
              <a:t>מִסְגָּד</a:t>
            </a:r>
          </a:p>
          <a:p>
            <a:pPr marL="285750" indent="-285750" algn="r" rtl="1">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מִקְטָלָה – מקומות: מִנְהָרָה</a:t>
            </a:r>
            <a:r>
              <a:rPr lang="he-IL" dirty="0">
                <a:solidFill>
                  <a:srgbClr val="474646"/>
                </a:solidFill>
              </a:rPr>
              <a:t>, מִכְבָּסָה</a:t>
            </a:r>
            <a:endParaRPr lang="en-US" dirty="0">
              <a:solidFill>
                <a:srgbClr val="474646"/>
              </a:solidFill>
            </a:endParaRPr>
          </a:p>
          <a:p>
            <a:pPr marL="285750" indent="-285750" algn="r" rtl="1">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מַקְטֵל - מכשירים וכלים: מַכְבֵּש</a:t>
            </a:r>
            <a:r>
              <a:rPr lang="he-IL" dirty="0">
                <a:solidFill>
                  <a:srgbClr val="474646"/>
                </a:solidFill>
              </a:rPr>
              <a:t>, מַבְרֵג, </a:t>
            </a:r>
            <a:r>
              <a:rPr lang="he-IL" dirty="0">
                <a:solidFill>
                  <a:srgbClr val="474646"/>
                </a:solidFill>
              </a:rPr>
              <a:t>מעדר</a:t>
            </a:r>
          </a:p>
          <a:p>
            <a:pPr marL="285750" indent="-285750" algn="r" rtl="1">
              <a:spcBef>
                <a:spcPts val="1200"/>
              </a:spcBef>
              <a:spcAft>
                <a:spcPts val="200"/>
              </a:spcAft>
              <a:buClr>
                <a:schemeClr val="accent1"/>
              </a:buClr>
              <a:buSzPct val="100000"/>
              <a:buFont typeface="Arial" panose="020B0604020202020204" pitchFamily="34" charset="0"/>
              <a:buChar char="•"/>
            </a:pPr>
            <a:r>
              <a:rPr lang="he-IL" dirty="0">
                <a:solidFill>
                  <a:srgbClr val="474646"/>
                </a:solidFill>
              </a:rPr>
              <a:t>מַקְטֵלָה - מכשירים וכלים: מַסְרֵגָה</a:t>
            </a:r>
            <a:r>
              <a:rPr lang="he-IL" dirty="0">
                <a:solidFill>
                  <a:srgbClr val="474646"/>
                </a:solidFill>
              </a:rPr>
              <a:t>, מַבְרֵגָה, מַחְרֵשָה</a:t>
            </a:r>
            <a:r>
              <a:rPr lang="he-IL" dirty="0"/>
              <a:t/>
            </a:r>
            <a:br>
              <a:rPr lang="he-IL" dirty="0"/>
            </a:br>
            <a:endParaRPr lang="he-IL" dirty="0"/>
          </a:p>
        </p:txBody>
      </p:sp>
    </p:spTree>
    <p:extLst>
      <p:ext uri="{BB962C8B-B14F-4D97-AF65-F5344CB8AC3E}">
        <p14:creationId xmlns:p14="http://schemas.microsoft.com/office/powerpoint/2010/main" val="185702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54232AC-FD90-40CC-B790-4C8484C8EA01}"/>
              </a:ext>
            </a:extLst>
          </p:cNvPr>
          <p:cNvSpPr>
            <a:spLocks noGrp="1"/>
          </p:cNvSpPr>
          <p:nvPr>
            <p:ph type="title"/>
          </p:nvPr>
        </p:nvSpPr>
        <p:spPr>
          <a:xfrm>
            <a:off x="1066800" y="1048871"/>
            <a:ext cx="10058400" cy="622362"/>
          </a:xfrm>
        </p:spPr>
        <p:txBody>
          <a:bodyPr>
            <a:normAutofit/>
          </a:bodyPr>
          <a:lstStyle/>
          <a:p>
            <a:pPr algn="ctr">
              <a:spcAft>
                <a:spcPts val="200"/>
              </a:spcAft>
              <a:buClr>
                <a:schemeClr val="accent1"/>
              </a:buClr>
              <a:buSzPct val="100000"/>
            </a:pPr>
            <a:r>
              <a:rPr lang="he-IL" sz="3000" dirty="0"/>
              <a:t>הבחנה בין בסיס וצורן סופי/ תחילי לבין שורש ומשקל </a:t>
            </a:r>
          </a:p>
        </p:txBody>
      </p:sp>
      <p:graphicFrame>
        <p:nvGraphicFramePr>
          <p:cNvPr id="4" name="מציין מיקום תוכן 3">
            <a:extLst>
              <a:ext uri="{FF2B5EF4-FFF2-40B4-BE49-F238E27FC236}">
                <a16:creationId xmlns="" xmlns:a16="http://schemas.microsoft.com/office/drawing/2014/main" id="{6E4C1EAF-C143-4DB1-9958-67AFAA220C78}"/>
              </a:ext>
            </a:extLst>
          </p:cNvPr>
          <p:cNvGraphicFramePr>
            <a:graphicFrameLocks noGrp="1"/>
          </p:cNvGraphicFramePr>
          <p:nvPr>
            <p:ph idx="1"/>
            <p:extLst>
              <p:ext uri="{D42A27DB-BD31-4B8C-83A1-F6EECF244321}">
                <p14:modId xmlns:p14="http://schemas.microsoft.com/office/powerpoint/2010/main" val="2241423974"/>
              </p:ext>
            </p:extLst>
          </p:nvPr>
        </p:nvGraphicFramePr>
        <p:xfrm>
          <a:off x="2291922" y="1818005"/>
          <a:ext cx="7432645" cy="4499284"/>
        </p:xfrm>
        <a:graphic>
          <a:graphicData uri="http://schemas.openxmlformats.org/drawingml/2006/table">
            <a:tbl>
              <a:tblPr rtl="1" firstRow="1" firstCol="1" bandRow="1">
                <a:tableStyleId>{69012ECD-51FC-41F1-AA8D-1B2483CD663E}</a:tableStyleId>
              </a:tblPr>
              <a:tblGrid>
                <a:gridCol w="4215997">
                  <a:extLst>
                    <a:ext uri="{9D8B030D-6E8A-4147-A177-3AD203B41FA5}">
                      <a16:colId xmlns="" xmlns:a16="http://schemas.microsoft.com/office/drawing/2014/main" val="230231903"/>
                    </a:ext>
                  </a:extLst>
                </a:gridCol>
                <a:gridCol w="3216648">
                  <a:extLst>
                    <a:ext uri="{9D8B030D-6E8A-4147-A177-3AD203B41FA5}">
                      <a16:colId xmlns="" xmlns:a16="http://schemas.microsoft.com/office/drawing/2014/main" val="3599253025"/>
                    </a:ext>
                  </a:extLst>
                </a:gridCol>
              </a:tblGrid>
              <a:tr h="454651">
                <a:tc>
                  <a:txBody>
                    <a:bodyPr/>
                    <a:lstStyle/>
                    <a:p>
                      <a:pPr algn="r" rtl="1">
                        <a:lnSpc>
                          <a:spcPct val="150000"/>
                        </a:lnSpc>
                        <a:spcAft>
                          <a:spcPts val="1000"/>
                        </a:spcAft>
                      </a:pPr>
                      <a:r>
                        <a:rPr lang="he-IL" sz="1800" dirty="0">
                          <a:effectLst/>
                        </a:rPr>
                        <a:t>בסיס + צורן סופי</a:t>
                      </a:r>
                      <a:endParaRPr lang="en-US" sz="700" dirty="0">
                        <a:effectLst/>
                        <a:latin typeface="Calibri" panose="020F0502020204030204" pitchFamily="34" charset="0"/>
                        <a:ea typeface="Times New Roman" panose="02020603050405020304" pitchFamily="18" charset="0"/>
                        <a:cs typeface="Arial" panose="020B0604020202020204" pitchFamily="34" charset="0"/>
                      </a:endParaRPr>
                    </a:p>
                  </a:txBody>
                  <a:tcPr marL="60220" marR="60220" marT="0" marB="0">
                    <a:lnB w="12700" cap="flat" cmpd="sng" algn="ctr">
                      <a:noFill/>
                      <a:prstDash val="solid"/>
                    </a:lnB>
                  </a:tcPr>
                </a:tc>
                <a:tc>
                  <a:txBody>
                    <a:bodyPr/>
                    <a:lstStyle/>
                    <a:p>
                      <a:pPr algn="r" rtl="1">
                        <a:lnSpc>
                          <a:spcPct val="150000"/>
                        </a:lnSpc>
                        <a:spcAft>
                          <a:spcPts val="1000"/>
                        </a:spcAft>
                      </a:pPr>
                      <a:r>
                        <a:rPr lang="he-IL" sz="1800">
                          <a:effectLst/>
                        </a:rPr>
                        <a:t>שורש ומשקל</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60220" marR="60220" marT="0" marB="0">
                    <a:lnB w="12700" cap="flat" cmpd="sng" algn="ctr">
                      <a:noFill/>
                      <a:prstDash val="solid"/>
                    </a:lnB>
                  </a:tcPr>
                </a:tc>
                <a:extLst>
                  <a:ext uri="{0D108BD9-81ED-4DB2-BD59-A6C34878D82A}">
                    <a16:rowId xmlns="" xmlns:a16="http://schemas.microsoft.com/office/drawing/2014/main" val="2748874259"/>
                  </a:ext>
                </a:extLst>
              </a:tr>
              <a:tr h="3731065">
                <a:tc>
                  <a:txBody>
                    <a:bodyPr/>
                    <a:lstStyle/>
                    <a:p>
                      <a:pPr algn="r" rtl="1">
                        <a:lnSpc>
                          <a:spcPct val="150000"/>
                        </a:lnSpc>
                        <a:spcAft>
                          <a:spcPts val="1000"/>
                        </a:spcAft>
                      </a:pPr>
                      <a:r>
                        <a:rPr lang="he-IL" sz="1600" b="0" dirty="0">
                          <a:effectLst/>
                        </a:rPr>
                        <a:t>ניתן לפרק את שם העצם למילה (שם עצם או פועל בבינוני) וצורן סופי/ תחילי. הצורן הסופי/ התחילי נותן משמעות לשם העצם.</a:t>
                      </a:r>
                      <a:endParaRPr lang="en-US" sz="1600" b="0" dirty="0">
                        <a:effectLst/>
                      </a:endParaRPr>
                    </a:p>
                    <a:p>
                      <a:pPr algn="r" rtl="1">
                        <a:lnSpc>
                          <a:spcPct val="150000"/>
                        </a:lnSpc>
                        <a:spcAft>
                          <a:spcPts val="1000"/>
                        </a:spcAft>
                      </a:pPr>
                      <a:r>
                        <a:rPr lang="he-IL" sz="1600" b="0" dirty="0">
                          <a:effectLst/>
                        </a:rPr>
                        <a:t>לדוגמה: רפתן = רפת (שם עצם) + </a:t>
                      </a:r>
                      <a:r>
                        <a:rPr lang="en-US" sz="1600" b="0" dirty="0">
                          <a:effectLst/>
                        </a:rPr>
                        <a:t>X</a:t>
                      </a:r>
                      <a:r>
                        <a:rPr lang="he-IL" sz="1600" b="0" dirty="0">
                          <a:effectLst/>
                        </a:rPr>
                        <a:t>ן (משמעות הצורן הסופי היא של בעל מקצוע).</a:t>
                      </a:r>
                      <a:endParaRPr lang="en-US" sz="1600" b="0" dirty="0">
                        <a:effectLst/>
                      </a:endParaRPr>
                    </a:p>
                    <a:p>
                      <a:pPr algn="r" rtl="1">
                        <a:lnSpc>
                          <a:spcPct val="150000"/>
                        </a:lnSpc>
                        <a:spcAft>
                          <a:spcPts val="1000"/>
                        </a:spcAft>
                      </a:pPr>
                      <a:r>
                        <a:rPr lang="he-IL" sz="1600" b="0" dirty="0">
                          <a:effectLst/>
                        </a:rPr>
                        <a:t>משאית = משא (שם עצם) + </a:t>
                      </a:r>
                      <a:r>
                        <a:rPr lang="en-US" sz="1600" b="0" dirty="0">
                          <a:effectLst/>
                        </a:rPr>
                        <a:t>X</a:t>
                      </a:r>
                      <a:r>
                        <a:rPr lang="he-IL" sz="1600" b="0" dirty="0" err="1">
                          <a:effectLst/>
                        </a:rPr>
                        <a:t>ית</a:t>
                      </a:r>
                      <a:r>
                        <a:rPr lang="he-IL" sz="1600" b="0" dirty="0">
                          <a:effectLst/>
                        </a:rPr>
                        <a:t> (משמעות הצורן הסופי היא של כלי תחבורה).</a:t>
                      </a:r>
                      <a:endParaRPr lang="en-US" sz="1600" b="0" dirty="0">
                        <a:effectLst/>
                      </a:endParaRPr>
                    </a:p>
                    <a:p>
                      <a:pPr algn="r" rtl="1">
                        <a:lnSpc>
                          <a:spcPct val="150000"/>
                        </a:lnSpc>
                        <a:spcAft>
                          <a:spcPts val="1000"/>
                        </a:spcAft>
                      </a:pPr>
                      <a:r>
                        <a:rPr lang="he-IL" sz="1600" b="0" dirty="0">
                          <a:effectLst/>
                        </a:rPr>
                        <a:t>חוואי = חוה (שם עצם) + </a:t>
                      </a:r>
                      <a:r>
                        <a:rPr lang="en-US" sz="1600" b="0" dirty="0">
                          <a:effectLst/>
                        </a:rPr>
                        <a:t>X</a:t>
                      </a:r>
                      <a:r>
                        <a:rPr lang="he-IL" sz="1600" b="0" dirty="0">
                          <a:effectLst/>
                        </a:rPr>
                        <a:t>אי (משמעות הצורן הסופי היא של בעל מקצוע).</a:t>
                      </a:r>
                      <a:endParaRPr lang="en-US" sz="1600" b="0" dirty="0">
                        <a:effectLst/>
                      </a:endParaRPr>
                    </a:p>
                    <a:p>
                      <a:pPr algn="r" rtl="1">
                        <a:lnSpc>
                          <a:spcPct val="150000"/>
                        </a:lnSpc>
                        <a:spcAft>
                          <a:spcPts val="1000"/>
                        </a:spcAft>
                      </a:pPr>
                      <a:r>
                        <a:rPr lang="he-IL" sz="1200" dirty="0">
                          <a:effectLst/>
                        </a:rPr>
                        <a:t> </a:t>
                      </a:r>
                      <a:endParaRPr lang="en-US" sz="700" b="0" dirty="0">
                        <a:effectLst/>
                        <a:latin typeface="Calibri" panose="020F0502020204030204" pitchFamily="34" charset="0"/>
                        <a:ea typeface="Times New Roman" panose="02020603050405020304" pitchFamily="18" charset="0"/>
                        <a:cs typeface="Arial" panose="020B0604020202020204" pitchFamily="34" charset="0"/>
                      </a:endParaRPr>
                    </a:p>
                  </a:txBody>
                  <a:tcPr marL="60220" marR="60220" marT="0" marB="0">
                    <a:lnL w="12700" cap="flat" cmpd="sng" algn="ctr">
                      <a:noFill/>
                      <a:prstDash val="solid"/>
                    </a:lnL>
                    <a:lnR w="12700" cap="flat" cmpd="sng" algn="ctr">
                      <a:solidFill>
                        <a:schemeClr val="tx1"/>
                      </a:solidFill>
                      <a:prstDash val="solid"/>
                      <a:round/>
                      <a:headEnd type="none" w="med" len="med"/>
                      <a:tailEnd type="none" w="med" len="med"/>
                    </a:lnR>
                    <a:lnT w="12700" cap="flat" cmpd="sng" algn="ctr">
                      <a:noFill/>
                      <a:prstDash val="solid"/>
                    </a:lnT>
                    <a:lnB w="12700" cap="flat" cmpd="sng" algn="ctr">
                      <a:noFill/>
                      <a:prstDash val="solid"/>
                    </a:lnB>
                    <a:lnTlToBr w="12700" cmpd="sng">
                      <a:noFill/>
                      <a:prstDash val="solid"/>
                    </a:lnTlToBr>
                    <a:lnBlToTr w="12700" cmpd="sng">
                      <a:noFill/>
                      <a:prstDash val="solid"/>
                    </a:lnBlToTr>
                  </a:tcPr>
                </a:tc>
                <a:tc>
                  <a:txBody>
                    <a:bodyPr/>
                    <a:lstStyle/>
                    <a:p>
                      <a:pPr algn="r" rtl="1">
                        <a:lnSpc>
                          <a:spcPct val="150000"/>
                        </a:lnSpc>
                        <a:spcAft>
                          <a:spcPts val="1000"/>
                        </a:spcAft>
                      </a:pPr>
                      <a:r>
                        <a:rPr lang="he-IL" sz="1600" dirty="0">
                          <a:effectLst/>
                        </a:rPr>
                        <a:t>לא ניתן לפרק אך אם בכל זאת ניתן לפרק נשאר פועל בעבר. לרוב המשקלים יש משמעות.</a:t>
                      </a:r>
                      <a:endParaRPr lang="en-US" sz="1600" dirty="0">
                        <a:effectLst/>
                      </a:endParaRPr>
                    </a:p>
                    <a:p>
                      <a:pPr algn="r" rtl="1">
                        <a:lnSpc>
                          <a:spcPct val="150000"/>
                        </a:lnSpc>
                        <a:spcAft>
                          <a:spcPts val="1000"/>
                        </a:spcAft>
                      </a:pPr>
                      <a:r>
                        <a:rPr lang="he-IL" sz="1600" dirty="0">
                          <a:effectLst/>
                        </a:rPr>
                        <a:t>לדוגמה: רקדן – אם נפרק את המילה יישאר פועל בעבר (רקד), לכן לפנינו שורש ומשקל: משקל קטלן.</a:t>
                      </a:r>
                    </a:p>
                    <a:p>
                      <a:pPr algn="r" rtl="1">
                        <a:lnSpc>
                          <a:spcPct val="150000"/>
                        </a:lnSpc>
                        <a:spcAft>
                          <a:spcPts val="1000"/>
                        </a:spcAft>
                      </a:pPr>
                      <a:r>
                        <a:rPr lang="he-IL" sz="1600" dirty="0">
                          <a:effectLst/>
                        </a:rPr>
                        <a:t>תסכית – לא ניתן לפרק את המילה ולכן לפנינו שורש </a:t>
                      </a:r>
                      <a:r>
                        <a:rPr lang="he-IL" sz="1600" dirty="0" smtClean="0">
                          <a:effectLst/>
                        </a:rPr>
                        <a:t>ומשקל: שורש ס-כ-ת      </a:t>
                      </a:r>
                      <a:r>
                        <a:rPr lang="he-IL" sz="1600" dirty="0">
                          <a:effectLst/>
                        </a:rPr>
                        <a:t>ומשקל תקטיל</a:t>
                      </a:r>
                    </a:p>
                    <a:p>
                      <a:pPr algn="r" rtl="1">
                        <a:lnSpc>
                          <a:spcPct val="150000"/>
                        </a:lnSpc>
                        <a:spcAft>
                          <a:spcPts val="1000"/>
                        </a:spcAft>
                      </a:pPr>
                      <a:endParaRPr lang="en-US"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0220" marR="60220" marT="0" marB="0">
                    <a:lnL w="12700" cap="flat" cmpd="sng" algn="ctr">
                      <a:solidFill>
                        <a:schemeClr val="tx1"/>
                      </a:solidFill>
                      <a:prstDash val="solid"/>
                      <a:round/>
                      <a:headEnd type="none" w="med" len="med"/>
                      <a:tailEnd type="none" w="med" len="me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2336789939"/>
                  </a:ext>
                </a:extLst>
              </a:tr>
            </a:tbl>
          </a:graphicData>
        </a:graphic>
      </p:graphicFrame>
    </p:spTree>
    <p:extLst>
      <p:ext uri="{BB962C8B-B14F-4D97-AF65-F5344CB8AC3E}">
        <p14:creationId xmlns:p14="http://schemas.microsoft.com/office/powerpoint/2010/main" val="64791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96938180-2414-4A8E-93BF-0D0F3C412983}"/>
              </a:ext>
            </a:extLst>
          </p:cNvPr>
          <p:cNvSpPr>
            <a:spLocks noGrp="1"/>
          </p:cNvSpPr>
          <p:nvPr>
            <p:ph type="title"/>
          </p:nvPr>
        </p:nvSpPr>
        <p:spPr>
          <a:xfrm>
            <a:off x="1066800" y="1075765"/>
            <a:ext cx="10058400" cy="595468"/>
          </a:xfrm>
        </p:spPr>
        <p:txBody>
          <a:bodyPr>
            <a:normAutofit/>
          </a:bodyPr>
          <a:lstStyle/>
          <a:p>
            <a:pPr algn="ctr">
              <a:spcAft>
                <a:spcPts val="200"/>
              </a:spcAft>
              <a:buClr>
                <a:schemeClr val="accent1"/>
              </a:buClr>
              <a:buSzPct val="100000"/>
            </a:pPr>
            <a:r>
              <a:rPr lang="he-IL" sz="3000" dirty="0"/>
              <a:t>דרך נוספת – שאילה מלועזית</a:t>
            </a:r>
          </a:p>
        </p:txBody>
      </p:sp>
      <p:sp>
        <p:nvSpPr>
          <p:cNvPr id="3" name="מציין מיקום תוכן 2">
            <a:extLst>
              <a:ext uri="{FF2B5EF4-FFF2-40B4-BE49-F238E27FC236}">
                <a16:creationId xmlns="" xmlns:a16="http://schemas.microsoft.com/office/drawing/2014/main" id="{58A67FF4-C2CB-4D9D-AC32-3D6BC8E7D100}"/>
              </a:ext>
            </a:extLst>
          </p:cNvPr>
          <p:cNvSpPr>
            <a:spLocks noGrp="1"/>
          </p:cNvSpPr>
          <p:nvPr>
            <p:ph idx="1"/>
          </p:nvPr>
        </p:nvSpPr>
        <p:spPr/>
        <p:txBody>
          <a:bodyPr/>
          <a:lstStyle/>
          <a:p>
            <a:pPr marL="0" indent="0">
              <a:buNone/>
            </a:pPr>
            <a:r>
              <a:rPr lang="he-IL" b="1" dirty="0">
                <a:solidFill>
                  <a:srgbClr val="0070C0"/>
                </a:solidFill>
              </a:rPr>
              <a:t>     מלים שאולות </a:t>
            </a:r>
            <a:r>
              <a:rPr lang="he-IL" b="1" dirty="0" smtClean="0">
                <a:solidFill>
                  <a:srgbClr val="0070C0"/>
                </a:solidFill>
              </a:rPr>
              <a:t>- הן </a:t>
            </a:r>
            <a:r>
              <a:rPr lang="he-IL" b="1" dirty="0">
                <a:solidFill>
                  <a:srgbClr val="0070C0"/>
                </a:solidFill>
              </a:rPr>
              <a:t>מלים שחודרות לעברית משפות לועזיות.</a:t>
            </a:r>
            <a:endParaRPr lang="en-US" b="1" dirty="0">
              <a:solidFill>
                <a:srgbClr val="0070C0"/>
              </a:solidFill>
            </a:endParaRPr>
          </a:p>
          <a:p>
            <a:pPr marL="0" indent="0">
              <a:buNone/>
            </a:pPr>
            <a:r>
              <a:rPr lang="he-IL" dirty="0"/>
              <a:t>     </a:t>
            </a:r>
            <a:r>
              <a:rPr lang="he-IL" dirty="0" smtClean="0">
                <a:solidFill>
                  <a:schemeClr val="tx1"/>
                </a:solidFill>
                <a:latin typeface="Arial" panose="020B0604020202020204" pitchFamily="34" charset="0"/>
                <a:cs typeface="Arial" panose="020B0604020202020204" pitchFamily="34" charset="0"/>
              </a:rPr>
              <a:t>לדוגמה: טלפון</a:t>
            </a:r>
            <a:r>
              <a:rPr lang="he-IL" dirty="0">
                <a:solidFill>
                  <a:schemeClr val="tx1"/>
                </a:solidFill>
                <a:latin typeface="Arial" panose="020B0604020202020204" pitchFamily="34" charset="0"/>
                <a:cs typeface="Arial" panose="020B0604020202020204" pitchFamily="34" charset="0"/>
              </a:rPr>
              <a:t>, </a:t>
            </a:r>
            <a:r>
              <a:rPr lang="he-IL" dirty="0" smtClean="0">
                <a:solidFill>
                  <a:schemeClr val="tx1"/>
                </a:solidFill>
                <a:latin typeface="Arial" panose="020B0604020202020204" pitchFamily="34" charset="0"/>
                <a:cs typeface="Arial" panose="020B0604020202020204" pitchFamily="34" charset="0"/>
              </a:rPr>
              <a:t>בנק</a:t>
            </a:r>
            <a:r>
              <a:rPr lang="he-IL" dirty="0">
                <a:solidFill>
                  <a:schemeClr val="tx1"/>
                </a:solidFill>
                <a:latin typeface="Arial" panose="020B0604020202020204" pitchFamily="34" charset="0"/>
                <a:cs typeface="Arial" panose="020B0604020202020204" pitchFamily="34" charset="0"/>
              </a:rPr>
              <a:t>, </a:t>
            </a:r>
            <a:r>
              <a:rPr lang="he-IL" dirty="0" smtClean="0">
                <a:solidFill>
                  <a:schemeClr val="tx1"/>
                </a:solidFill>
                <a:latin typeface="Arial" panose="020B0604020202020204" pitchFamily="34" charset="0"/>
                <a:cs typeface="Arial" panose="020B0604020202020204" pitchFamily="34" charset="0"/>
              </a:rPr>
              <a:t>וידיאו, </a:t>
            </a:r>
            <a:r>
              <a:rPr lang="he-IL" dirty="0">
                <a:solidFill>
                  <a:schemeClr val="tx1"/>
                </a:solidFill>
                <a:latin typeface="Arial" panose="020B0604020202020204" pitchFamily="34" charset="0"/>
                <a:cs typeface="Arial" panose="020B0604020202020204" pitchFamily="34" charset="0"/>
              </a:rPr>
              <a:t>דמוקרטיה, </a:t>
            </a:r>
            <a:r>
              <a:rPr lang="he-IL" dirty="0" smtClean="0">
                <a:solidFill>
                  <a:schemeClr val="tx1"/>
                </a:solidFill>
                <a:latin typeface="Arial" panose="020B0604020202020204" pitchFamily="34" charset="0"/>
                <a:cs typeface="Arial" panose="020B0604020202020204" pitchFamily="34" charset="0"/>
              </a:rPr>
              <a:t>רשמי</a:t>
            </a:r>
            <a:r>
              <a:rPr lang="he-IL" dirty="0">
                <a:solidFill>
                  <a:schemeClr val="tx1"/>
                </a:solidFill>
                <a:latin typeface="Arial" panose="020B0604020202020204" pitchFamily="34" charset="0"/>
                <a:cs typeface="Arial" panose="020B0604020202020204" pitchFamily="34" charset="0"/>
              </a:rPr>
              <a:t>, סלון, בננה, בלון </a:t>
            </a:r>
            <a:r>
              <a:rPr lang="he-IL" dirty="0" smtClean="0">
                <a:solidFill>
                  <a:schemeClr val="tx1"/>
                </a:solidFill>
                <a:latin typeface="Arial" panose="020B0604020202020204" pitchFamily="34" charset="0"/>
                <a:cs typeface="Arial" panose="020B0604020202020204" pitchFamily="34" charset="0"/>
              </a:rPr>
              <a:t>ועוד</a:t>
            </a:r>
            <a:r>
              <a:rPr lang="he-IL" dirty="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pPr marL="0" indent="0">
              <a:buNone/>
            </a:pPr>
            <a:endParaRPr lang="he-IL" dirty="0"/>
          </a:p>
        </p:txBody>
      </p:sp>
    </p:spTree>
    <p:extLst>
      <p:ext uri="{BB962C8B-B14F-4D97-AF65-F5344CB8AC3E}">
        <p14:creationId xmlns:p14="http://schemas.microsoft.com/office/powerpoint/2010/main" val="3321705742"/>
      </p:ext>
    </p:extLst>
  </p:cSld>
  <p:clrMapOvr>
    <a:masterClrMapping/>
  </p:clrMapOvr>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3609</TotalTime>
  <Words>959</Words>
  <Application>Microsoft Office PowerPoint</Application>
  <PresentationFormat>Widescreen</PresentationFormat>
  <Paragraphs>128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מבט לאחור</vt:lpstr>
      <vt:lpstr>דרכי היווצרות שם העצם קמפוס אביב </vt:lpstr>
      <vt:lpstr>כאשר שואלים מהי דרך היווצרות שם העצם עליכם לבדוק  האם שם העצם ניתן לפירוק או אינו ניתן לפירוק.</vt:lpstr>
      <vt:lpstr>משמעויות של צורנים סופיים –  הצורן הסופי נותן משמעות לשם העצם</vt:lpstr>
      <vt:lpstr>משמעויות של צורנים סופיים –  הצורן הסופי נותן משמעות לשם העצם</vt:lpstr>
      <vt:lpstr>PowerPoint Presentation</vt:lpstr>
      <vt:lpstr>משמעויות של משקלים</vt:lpstr>
      <vt:lpstr>המשך משקלי שמות</vt:lpstr>
      <vt:lpstr>הבחנה בין בסיס וצורן סופי/ תחילי לבין שורש ומשקל </vt:lpstr>
      <vt:lpstr>דרך נוספת – שאילה מלועזית</vt:lpstr>
      <vt:lpstr>הבחנה בין צורן נטייה לבין צורן גזירה</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Nili Bloch</dc:creator>
  <cp:lastModifiedBy>Daniel Samokovlija</cp:lastModifiedBy>
  <cp:revision>311</cp:revision>
  <cp:lastPrinted>2017-11-26T13:05:27Z</cp:lastPrinted>
  <dcterms:created xsi:type="dcterms:W3CDTF">2017-11-13T13:34:34Z</dcterms:created>
  <dcterms:modified xsi:type="dcterms:W3CDTF">2020-05-21T11:54:05Z</dcterms:modified>
</cp:coreProperties>
</file>