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9.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2" r:id="rId1"/>
    <p:sldMasterId id="2147483681" r:id="rId2"/>
    <p:sldMasterId id="2147483693" r:id="rId3"/>
    <p:sldMasterId id="2147483705" r:id="rId4"/>
    <p:sldMasterId id="2147483722" r:id="rId5"/>
    <p:sldMasterId id="2147483739" r:id="rId6"/>
    <p:sldMasterId id="2147483756" r:id="rId7"/>
    <p:sldMasterId id="2147483773" r:id="rId8"/>
    <p:sldMasterId id="2147483790" r:id="rId9"/>
    <p:sldMasterId id="2147483807" r:id="rId10"/>
  </p:sldMasterIdLst>
  <p:notesMasterIdLst>
    <p:notesMasterId r:id="rId125"/>
  </p:notesMasterIdLst>
  <p:sldIdLst>
    <p:sldId id="257" r:id="rId11"/>
    <p:sldId id="280" r:id="rId12"/>
    <p:sldId id="385" r:id="rId13"/>
    <p:sldId id="387" r:id="rId14"/>
    <p:sldId id="269" r:id="rId15"/>
    <p:sldId id="379" r:id="rId16"/>
    <p:sldId id="380" r:id="rId17"/>
    <p:sldId id="382" r:id="rId18"/>
    <p:sldId id="381" r:id="rId19"/>
    <p:sldId id="406" r:id="rId20"/>
    <p:sldId id="268" r:id="rId21"/>
    <p:sldId id="289" r:id="rId22"/>
    <p:sldId id="272" r:id="rId23"/>
    <p:sldId id="468" r:id="rId24"/>
    <p:sldId id="290" r:id="rId25"/>
    <p:sldId id="291" r:id="rId26"/>
    <p:sldId id="271" r:id="rId27"/>
    <p:sldId id="292" r:id="rId28"/>
    <p:sldId id="273" r:id="rId29"/>
    <p:sldId id="469" r:id="rId30"/>
    <p:sldId id="377" r:id="rId31"/>
    <p:sldId id="376" r:id="rId32"/>
    <p:sldId id="378" r:id="rId33"/>
    <p:sldId id="274" r:id="rId34"/>
    <p:sldId id="466" r:id="rId35"/>
    <p:sldId id="457" r:id="rId36"/>
    <p:sldId id="405" r:id="rId37"/>
    <p:sldId id="425" r:id="rId38"/>
    <p:sldId id="467" r:id="rId39"/>
    <p:sldId id="427" r:id="rId40"/>
    <p:sldId id="428" r:id="rId41"/>
    <p:sldId id="429" r:id="rId42"/>
    <p:sldId id="430" r:id="rId43"/>
    <p:sldId id="384" r:id="rId44"/>
    <p:sldId id="296" r:id="rId45"/>
    <p:sldId id="460" r:id="rId46"/>
    <p:sldId id="383" r:id="rId47"/>
    <p:sldId id="391" r:id="rId48"/>
    <p:sldId id="256" r:id="rId49"/>
    <p:sldId id="288" r:id="rId50"/>
    <p:sldId id="386" r:id="rId51"/>
    <p:sldId id="398" r:id="rId52"/>
    <p:sldId id="420" r:id="rId53"/>
    <p:sldId id="475" r:id="rId54"/>
    <p:sldId id="411" r:id="rId55"/>
    <p:sldId id="454" r:id="rId56"/>
    <p:sldId id="421" r:id="rId57"/>
    <p:sldId id="389" r:id="rId58"/>
    <p:sldId id="285" r:id="rId59"/>
    <p:sldId id="390" r:id="rId60"/>
    <p:sldId id="456" r:id="rId61"/>
    <p:sldId id="283" r:id="rId62"/>
    <p:sldId id="462" r:id="rId63"/>
    <p:sldId id="419" r:id="rId64"/>
    <p:sldId id="409" r:id="rId65"/>
    <p:sldId id="410" r:id="rId66"/>
    <p:sldId id="422" r:id="rId67"/>
    <p:sldId id="423" r:id="rId68"/>
    <p:sldId id="424" r:id="rId69"/>
    <p:sldId id="431" r:id="rId70"/>
    <p:sldId id="432" r:id="rId71"/>
    <p:sldId id="433" r:id="rId72"/>
    <p:sldId id="459" r:id="rId73"/>
    <p:sldId id="408" r:id="rId74"/>
    <p:sldId id="281" r:id="rId75"/>
    <p:sldId id="277" r:id="rId76"/>
    <p:sldId id="464" r:id="rId77"/>
    <p:sldId id="293" r:id="rId78"/>
    <p:sldId id="294" r:id="rId79"/>
    <p:sldId id="452" r:id="rId80"/>
    <p:sldId id="463" r:id="rId81"/>
    <p:sldId id="436" r:id="rId82"/>
    <p:sldId id="437" r:id="rId83"/>
    <p:sldId id="438" r:id="rId84"/>
    <p:sldId id="439" r:id="rId85"/>
    <p:sldId id="443" r:id="rId86"/>
    <p:sldId id="440" r:id="rId87"/>
    <p:sldId id="441" r:id="rId88"/>
    <p:sldId id="448" r:id="rId89"/>
    <p:sldId id="446" r:id="rId90"/>
    <p:sldId id="445" r:id="rId91"/>
    <p:sldId id="447" r:id="rId92"/>
    <p:sldId id="449" r:id="rId93"/>
    <p:sldId id="450" r:id="rId94"/>
    <p:sldId id="476" r:id="rId95"/>
    <p:sldId id="295" r:id="rId96"/>
    <p:sldId id="278" r:id="rId97"/>
    <p:sldId id="284" r:id="rId98"/>
    <p:sldId id="461" r:id="rId99"/>
    <p:sldId id="455" r:id="rId100"/>
    <p:sldId id="412" r:id="rId101"/>
    <p:sldId id="413" r:id="rId102"/>
    <p:sldId id="414" r:id="rId103"/>
    <p:sldId id="415" r:id="rId104"/>
    <p:sldId id="417" r:id="rId105"/>
    <p:sldId id="418" r:id="rId106"/>
    <p:sldId id="472" r:id="rId107"/>
    <p:sldId id="484" r:id="rId108"/>
    <p:sldId id="483" r:id="rId109"/>
    <p:sldId id="485" r:id="rId110"/>
    <p:sldId id="473" r:id="rId111"/>
    <p:sldId id="260" r:id="rId112"/>
    <p:sldId id="263" r:id="rId113"/>
    <p:sldId id="258" r:id="rId114"/>
    <p:sldId id="261" r:id="rId115"/>
    <p:sldId id="259" r:id="rId116"/>
    <p:sldId id="262" r:id="rId117"/>
    <p:sldId id="474" r:id="rId118"/>
    <p:sldId id="477" r:id="rId119"/>
    <p:sldId id="478" r:id="rId120"/>
    <p:sldId id="479" r:id="rId121"/>
    <p:sldId id="480" r:id="rId122"/>
    <p:sldId id="481" r:id="rId123"/>
    <p:sldId id="482" r:id="rId1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1E719A"/>
    <a:srgbClr val="F5F8ED"/>
    <a:srgbClr val="FCFDF9"/>
    <a:srgbClr val="336699"/>
    <a:srgbClr val="F7F9F0"/>
    <a:srgbClr val="F7FA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012" autoAdjust="0"/>
    <p:restoredTop sz="91544" autoAdjust="0"/>
  </p:normalViewPr>
  <p:slideViewPr>
    <p:cSldViewPr snapToGrid="0">
      <p:cViewPr varScale="1">
        <p:scale>
          <a:sx n="34" d="100"/>
          <a:sy n="34" d="100"/>
        </p:scale>
        <p:origin x="278"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13" Type="http://schemas.openxmlformats.org/officeDocument/2006/relationships/slide" Target="slides/slide103.xml"/><Relationship Id="rId118" Type="http://schemas.openxmlformats.org/officeDocument/2006/relationships/slide" Target="slides/slide108.xml"/><Relationship Id="rId12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slide" Target="slides/slide98.xml"/><Relationship Id="rId116" Type="http://schemas.openxmlformats.org/officeDocument/2006/relationships/slide" Target="slides/slide106.xml"/><Relationship Id="rId124" Type="http://schemas.openxmlformats.org/officeDocument/2006/relationships/slide" Target="slides/slide114.xml"/><Relationship Id="rId129"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slide" Target="slides/slide10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slide" Target="slides/slide104.xml"/><Relationship Id="rId119" Type="http://schemas.openxmlformats.org/officeDocument/2006/relationships/slide" Target="slides/slide109.xml"/><Relationship Id="rId12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61" Type="http://schemas.openxmlformats.org/officeDocument/2006/relationships/slide" Target="slides/slide51.xml"/><Relationship Id="rId82" Type="http://schemas.openxmlformats.org/officeDocument/2006/relationships/slide" Target="slides/slide72.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66675">
              <a:noFill/>
            </a:ln>
          </c:spPr>
          <c:marker>
            <c:symbol val="diamond"/>
            <c:size val="13"/>
          </c:marker>
          <c:xVal>
            <c:numRef>
              <c:f>Sheet1!$A$2:$A$8</c:f>
              <c:numCache>
                <c:formatCode>General</c:formatCode>
                <c:ptCount val="7"/>
                <c:pt idx="0">
                  <c:v>0</c:v>
                </c:pt>
                <c:pt idx="1">
                  <c:v>1</c:v>
                </c:pt>
                <c:pt idx="2">
                  <c:v>2</c:v>
                </c:pt>
                <c:pt idx="3">
                  <c:v>3</c:v>
                </c:pt>
                <c:pt idx="4">
                  <c:v>4</c:v>
                </c:pt>
                <c:pt idx="5">
                  <c:v>5</c:v>
                </c:pt>
                <c:pt idx="6">
                  <c:v>6</c:v>
                </c:pt>
              </c:numCache>
            </c:numRef>
          </c:xVal>
          <c:yVal>
            <c:numRef>
              <c:f>Sheet1!$B$2:$B$8</c:f>
              <c:numCache>
                <c:formatCode>General</c:formatCode>
                <c:ptCount val="7"/>
                <c:pt idx="0">
                  <c:v>0.5</c:v>
                </c:pt>
                <c:pt idx="1">
                  <c:v>0</c:v>
                </c:pt>
                <c:pt idx="2">
                  <c:v>0.5</c:v>
                </c:pt>
                <c:pt idx="3">
                  <c:v>2</c:v>
                </c:pt>
                <c:pt idx="4">
                  <c:v>4.5</c:v>
                </c:pt>
                <c:pt idx="5">
                  <c:v>8</c:v>
                </c:pt>
                <c:pt idx="6">
                  <c:v>12.5</c:v>
                </c:pt>
              </c:numCache>
            </c:numRef>
          </c:yVal>
          <c:smooth val="0"/>
          <c:extLst>
            <c:ext xmlns:c16="http://schemas.microsoft.com/office/drawing/2014/chart" uri="{C3380CC4-5D6E-409C-BE32-E72D297353CC}">
              <c16:uniqueId val="{00000000-2FF3-4E5B-A78E-68E6AEF94B2D}"/>
            </c:ext>
          </c:extLst>
        </c:ser>
        <c:dLbls>
          <c:showLegendKey val="0"/>
          <c:showVal val="0"/>
          <c:showCatName val="0"/>
          <c:showSerName val="0"/>
          <c:showPercent val="0"/>
          <c:showBubbleSize val="0"/>
        </c:dLbls>
        <c:axId val="106356096"/>
        <c:axId val="128906752"/>
      </c:scatterChart>
      <c:valAx>
        <c:axId val="106356096"/>
        <c:scaling>
          <c:orientation val="minMax"/>
          <c:max val="10"/>
          <c:min val="0"/>
        </c:scaling>
        <c:delete val="0"/>
        <c:axPos val="b"/>
        <c:majorGridlines>
          <c:spPr>
            <a:ln>
              <a:solidFill>
                <a:schemeClr val="bg1">
                  <a:lumMod val="75000"/>
                </a:schemeClr>
              </a:solidFill>
            </a:ln>
          </c:spPr>
        </c:majorGridlines>
        <c:title>
          <c:tx>
            <c:rich>
              <a:bodyPr/>
              <a:lstStyle/>
              <a:p>
                <a:pPr>
                  <a:defRPr sz="2000"/>
                </a:pPr>
                <a:r>
                  <a:rPr lang="en-US" sz="2000"/>
                  <a:t>t [s]</a:t>
                </a:r>
              </a:p>
            </c:rich>
          </c:tx>
          <c:overlay val="0"/>
        </c:title>
        <c:numFmt formatCode="#,##0.0" sourceLinked="0"/>
        <c:majorTickMark val="cross"/>
        <c:minorTickMark val="out"/>
        <c:tickLblPos val="nextTo"/>
        <c:txPr>
          <a:bodyPr/>
          <a:lstStyle/>
          <a:p>
            <a:pPr>
              <a:defRPr sz="1400" baseline="0"/>
            </a:pPr>
            <a:endParaRPr lang="ru-RU"/>
          </a:p>
        </c:txPr>
        <c:crossAx val="128906752"/>
        <c:crosses val="autoZero"/>
        <c:crossBetween val="midCat"/>
        <c:majorUnit val="1"/>
        <c:minorUnit val="0.5"/>
      </c:valAx>
      <c:valAx>
        <c:axId val="128906752"/>
        <c:scaling>
          <c:orientation val="minMax"/>
          <c:max val="15"/>
          <c:min val="0"/>
        </c:scaling>
        <c:delete val="0"/>
        <c:axPos val="l"/>
        <c:majorGridlines>
          <c:spPr>
            <a:ln>
              <a:solidFill>
                <a:schemeClr val="bg1">
                  <a:lumMod val="75000"/>
                </a:schemeClr>
              </a:solidFill>
            </a:ln>
          </c:spPr>
        </c:majorGridlines>
        <c:title>
          <c:tx>
            <c:rich>
              <a:bodyPr rot="-5400000" vert="horz"/>
              <a:lstStyle/>
              <a:p>
                <a:pPr>
                  <a:defRPr sz="2000"/>
                </a:pPr>
                <a:r>
                  <a:rPr lang="en-US" sz="2000"/>
                  <a:t>x [m]</a:t>
                </a:r>
              </a:p>
            </c:rich>
          </c:tx>
          <c:overlay val="0"/>
        </c:title>
        <c:numFmt formatCode="#,##0.0" sourceLinked="0"/>
        <c:majorTickMark val="cross"/>
        <c:minorTickMark val="out"/>
        <c:tickLblPos val="nextTo"/>
        <c:txPr>
          <a:bodyPr/>
          <a:lstStyle/>
          <a:p>
            <a:pPr>
              <a:defRPr sz="1400" baseline="0"/>
            </a:pPr>
            <a:endParaRPr lang="ru-RU"/>
          </a:p>
        </c:txPr>
        <c:crossAx val="106356096"/>
        <c:crosses val="autoZero"/>
        <c:crossBetween val="midCat"/>
        <c:majorUnit val="1"/>
        <c:minorUnit val="0.5"/>
      </c:valAx>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 Id="rId6" Type="http://schemas.openxmlformats.org/officeDocument/2006/relationships/image" Target="../media/image31.wmf"/><Relationship Id="rId5" Type="http://schemas.openxmlformats.org/officeDocument/2006/relationships/image" Target="../media/image30.wmf"/><Relationship Id="rId4" Type="http://schemas.openxmlformats.org/officeDocument/2006/relationships/image" Target="../media/image2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23.wmf"/><Relationship Id="rId1" Type="http://schemas.openxmlformats.org/officeDocument/2006/relationships/image" Target="../media/image34.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5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8.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image" Target="../media/image1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B76B1CFB-506A-4956-8256-7C63152AC102}" type="datetimeFigureOut">
              <a:rPr lang="he-IL" smtClean="0"/>
              <a:t>י"ח/חשון/תשפ"א</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F4EBC789-3AF5-4C88-AE02-5964DF79FF8F}" type="slidenum">
              <a:rPr lang="he-IL" smtClean="0"/>
              <a:t>‹#›</a:t>
            </a:fld>
            <a:endParaRPr lang="he-IL"/>
          </a:p>
        </p:txBody>
      </p:sp>
    </p:spTree>
    <p:extLst>
      <p:ext uri="{BB962C8B-B14F-4D97-AF65-F5344CB8AC3E}">
        <p14:creationId xmlns:p14="http://schemas.microsoft.com/office/powerpoint/2010/main" val="152363111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F4EBC789-3AF5-4C88-AE02-5964DF79FF8F}" type="slidenum">
              <a:rPr lang="he-IL" smtClean="0"/>
              <a:t>14</a:t>
            </a:fld>
            <a:endParaRPr lang="he-IL"/>
          </a:p>
        </p:txBody>
      </p:sp>
    </p:spTree>
    <p:extLst>
      <p:ext uri="{BB962C8B-B14F-4D97-AF65-F5344CB8AC3E}">
        <p14:creationId xmlns:p14="http://schemas.microsoft.com/office/powerpoint/2010/main" val="1988442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F4EBC789-3AF5-4C88-AE02-5964DF79FF8F}" type="slidenum">
              <a:rPr lang="he-IL" smtClean="0"/>
              <a:t>79</a:t>
            </a:fld>
            <a:endParaRPr lang="he-IL"/>
          </a:p>
        </p:txBody>
      </p:sp>
    </p:spTree>
    <p:extLst>
      <p:ext uri="{BB962C8B-B14F-4D97-AF65-F5344CB8AC3E}">
        <p14:creationId xmlns:p14="http://schemas.microsoft.com/office/powerpoint/2010/main" val="2984756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F4EBC789-3AF5-4C88-AE02-5964DF79FF8F}" type="slidenum">
              <a:rPr lang="he-IL" smtClean="0"/>
              <a:t>97</a:t>
            </a:fld>
            <a:endParaRPr lang="he-IL"/>
          </a:p>
        </p:txBody>
      </p:sp>
    </p:spTree>
    <p:extLst>
      <p:ext uri="{BB962C8B-B14F-4D97-AF65-F5344CB8AC3E}">
        <p14:creationId xmlns:p14="http://schemas.microsoft.com/office/powerpoint/2010/main" val="4073756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F4EBC789-3AF5-4C88-AE02-5964DF79FF8F}" type="slidenum">
              <a:rPr lang="he-IL" smtClean="0"/>
              <a:t>108</a:t>
            </a:fld>
            <a:endParaRPr lang="he-IL"/>
          </a:p>
        </p:txBody>
      </p:sp>
    </p:spTree>
    <p:extLst>
      <p:ext uri="{BB962C8B-B14F-4D97-AF65-F5344CB8AC3E}">
        <p14:creationId xmlns:p14="http://schemas.microsoft.com/office/powerpoint/2010/main" val="3532993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F4EBC789-3AF5-4C88-AE02-5964DF79FF8F}" type="slidenum">
              <a:rPr lang="he-IL" smtClean="0"/>
              <a:t>109</a:t>
            </a:fld>
            <a:endParaRPr lang="he-IL"/>
          </a:p>
        </p:txBody>
      </p:sp>
    </p:spTree>
    <p:extLst>
      <p:ext uri="{BB962C8B-B14F-4D97-AF65-F5344CB8AC3E}">
        <p14:creationId xmlns:p14="http://schemas.microsoft.com/office/powerpoint/2010/main" val="3663725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138AB027-9FCD-4DBA-8B27-FF2CC38D8235}"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887689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63BE48D4-72D5-430C-B327-DF4A6305D633}"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42816028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A1348859-3C62-4113-B948-75DFCB72D784}"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9322995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1B6C2689-3143-4DDB-A58E-BBC460AFB890}"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20166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נכון או לא נכו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he-IL"/>
              <a:t>לחץ כדי לערוך סגנון כותרת של תבנית בסיס</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F73A6F2D-28E7-4F26-B74B-E59F1253EFD2}"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4066204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A84153B-EF27-4DEB-9716-2AAC680EB053}"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7251850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BB414C4-14FF-4D88-AED6-329E05E594BF}"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634955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138AB027-9FCD-4DBA-8B27-FF2CC38D8235}"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9977655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F6A8123B-F06A-444B-A6D5-22E9CAB3366D}"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6579973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86642123-F9F1-4D3D-BFB4-12C170D3DD37}"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7052912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CEA4677D-FFCD-4B22-8CED-E7E18AA39088}"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7398970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F73C2B8F-9C08-49A4-91F9-AB634FF69A73}" type="datetime8">
              <a:rPr lang="he-IL" smtClean="0"/>
              <a:t>05 נובמבר 20</a:t>
            </a:fld>
            <a:endParaRPr lang="he-IL"/>
          </a:p>
        </p:txBody>
      </p:sp>
      <p:sp>
        <p:nvSpPr>
          <p:cNvPr id="8" name="Footer Placeholder 7"/>
          <p:cNvSpPr>
            <a:spLocks noGrp="1"/>
          </p:cNvSpPr>
          <p:nvPr>
            <p:ph type="ftr" sz="quarter" idx="11"/>
          </p:nvPr>
        </p:nvSpPr>
        <p:spPr/>
        <p:txBody>
          <a:bodyPr/>
          <a:lstStyle/>
          <a:p>
            <a:endParaRPr lang="he-IL"/>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468195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304DFA5C-6EBB-489B-A3C3-DE89A5DA7A20}"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799401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4B7DE192-9E37-4069-ABE1-AE6FCE3C8129}" type="datetime8">
              <a:rPr lang="he-IL" smtClean="0"/>
              <a:t>05 נובמבר 20</a:t>
            </a:fld>
            <a:endParaRPr lang="he-IL"/>
          </a:p>
        </p:txBody>
      </p:sp>
      <p:sp>
        <p:nvSpPr>
          <p:cNvPr id="4" name="Footer Placeholder 3"/>
          <p:cNvSpPr>
            <a:spLocks noGrp="1"/>
          </p:cNvSpPr>
          <p:nvPr>
            <p:ph type="ftr" sz="quarter" idx="11"/>
          </p:nvPr>
        </p:nvSpPr>
        <p:spPr/>
        <p:txBody>
          <a:bodyPr/>
          <a:lstStyle/>
          <a:p>
            <a:endParaRPr lang="he-IL"/>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7923445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BC6259-958C-4988-8603-5D43BA80CA87}" type="datetime8">
              <a:rPr lang="he-IL" smtClean="0"/>
              <a:t>05 נובמבר 20</a:t>
            </a:fld>
            <a:endParaRPr lang="he-IL"/>
          </a:p>
        </p:txBody>
      </p:sp>
      <p:sp>
        <p:nvSpPr>
          <p:cNvPr id="3" name="Footer Placeholder 2"/>
          <p:cNvSpPr>
            <a:spLocks noGrp="1"/>
          </p:cNvSpPr>
          <p:nvPr>
            <p:ph type="ftr" sz="quarter" idx="11"/>
          </p:nvPr>
        </p:nvSpPr>
        <p:spPr/>
        <p:txBody>
          <a:bodyPr/>
          <a:lstStyle/>
          <a:p>
            <a:endParaRPr lang="he-IL"/>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9807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E66F6D3B-56D1-40BB-8550-BF177B843C24}"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6535846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91ECE869-39C9-4B47-940C-276CD80AC8E9}"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6554880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63BE48D4-72D5-430C-B327-DF4A6305D633}"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1284124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304DFA5C-6EBB-489B-A3C3-DE89A5DA7A20}"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412458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A1348859-3C62-4113-B948-75DFCB72D784}"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4354532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1B6C2689-3143-4DDB-A58E-BBC460AFB890}"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189096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נכון או לא נכו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he-IL"/>
              <a:t>לחץ כדי לערוך סגנון כותרת של תבנית בסיס</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F73A6F2D-28E7-4F26-B74B-E59F1253EFD2}"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6943968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A84153B-EF27-4DEB-9716-2AAC680EB053}"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106206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A1348859-3C62-4113-B948-75DFCB72D784}"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7352534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BB414C4-14FF-4D88-AED6-329E05E594BF}"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3455575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138AB027-9FCD-4DBA-8B27-FF2CC38D8235}"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8642228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F6A8123B-F06A-444B-A6D5-22E9CAB3366D}"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5292016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86642123-F9F1-4D3D-BFB4-12C170D3DD37}"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574287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CEA4677D-FFCD-4B22-8CED-E7E18AA39088}"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8920359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F73C2B8F-9C08-49A4-91F9-AB634FF69A73}" type="datetime8">
              <a:rPr lang="he-IL" smtClean="0"/>
              <a:t>05 נובמבר 20</a:t>
            </a:fld>
            <a:endParaRPr lang="he-IL"/>
          </a:p>
        </p:txBody>
      </p:sp>
      <p:sp>
        <p:nvSpPr>
          <p:cNvPr id="8" name="Footer Placeholder 7"/>
          <p:cNvSpPr>
            <a:spLocks noGrp="1"/>
          </p:cNvSpPr>
          <p:nvPr>
            <p:ph type="ftr" sz="quarter" idx="11"/>
          </p:nvPr>
        </p:nvSpPr>
        <p:spPr/>
        <p:txBody>
          <a:bodyPr/>
          <a:lstStyle/>
          <a:p>
            <a:endParaRPr lang="he-IL"/>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7149549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4B7DE192-9E37-4069-ABE1-AE6FCE3C8129}" type="datetime8">
              <a:rPr lang="he-IL" smtClean="0"/>
              <a:t>05 נובמבר 20</a:t>
            </a:fld>
            <a:endParaRPr lang="he-IL"/>
          </a:p>
        </p:txBody>
      </p:sp>
      <p:sp>
        <p:nvSpPr>
          <p:cNvPr id="4" name="Footer Placeholder 3"/>
          <p:cNvSpPr>
            <a:spLocks noGrp="1"/>
          </p:cNvSpPr>
          <p:nvPr>
            <p:ph type="ftr" sz="quarter" idx="11"/>
          </p:nvPr>
        </p:nvSpPr>
        <p:spPr/>
        <p:txBody>
          <a:bodyPr/>
          <a:lstStyle/>
          <a:p>
            <a:endParaRPr lang="he-IL"/>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5731965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BC6259-958C-4988-8603-5D43BA80CA87}" type="datetime8">
              <a:rPr lang="he-IL" smtClean="0"/>
              <a:t>05 נובמבר 20</a:t>
            </a:fld>
            <a:endParaRPr lang="he-IL"/>
          </a:p>
        </p:txBody>
      </p:sp>
      <p:sp>
        <p:nvSpPr>
          <p:cNvPr id="3" name="Footer Placeholder 2"/>
          <p:cNvSpPr>
            <a:spLocks noGrp="1"/>
          </p:cNvSpPr>
          <p:nvPr>
            <p:ph type="ftr" sz="quarter" idx="11"/>
          </p:nvPr>
        </p:nvSpPr>
        <p:spPr/>
        <p:txBody>
          <a:bodyPr/>
          <a:lstStyle/>
          <a:p>
            <a:endParaRPr lang="he-IL"/>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7537745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E66F6D3B-56D1-40BB-8550-BF177B843C24}"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16366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91ECE869-39C9-4B47-940C-276CD80AC8E9}"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4057194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1B6C2689-3143-4DDB-A58E-BBC460AFB890}"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809620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63BE48D4-72D5-430C-B327-DF4A6305D633}"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9659671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304DFA5C-6EBB-489B-A3C3-DE89A5DA7A20}"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066583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A1348859-3C62-4113-B948-75DFCB72D784}"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30595173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1B6C2689-3143-4DDB-A58E-BBC460AFB890}"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140370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נכון או לא נכו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he-IL"/>
              <a:t>לחץ כדי לערוך סגנון כותרת של תבנית בסיס</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F73A6F2D-28E7-4F26-B74B-E59F1253EFD2}"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34280575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A84153B-EF27-4DEB-9716-2AAC680EB053}"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41576625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BB414C4-14FF-4D88-AED6-329E05E594BF}"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7618136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138AB027-9FCD-4DBA-8B27-FF2CC38D8235}"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5528730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F6A8123B-F06A-444B-A6D5-22E9CAB3366D}"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15150614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86642123-F9F1-4D3D-BFB4-12C170D3DD37}"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893711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נכון או לא נכו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he-IL"/>
              <a:t>לחץ כדי לערוך סגנון כותרת של תבנית בסיס</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F73A6F2D-28E7-4F26-B74B-E59F1253EFD2}"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63919513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CEA4677D-FFCD-4B22-8CED-E7E18AA39088}"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614921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F73C2B8F-9C08-49A4-91F9-AB634FF69A73}" type="datetime8">
              <a:rPr lang="he-IL" smtClean="0"/>
              <a:t>05 נובמבר 20</a:t>
            </a:fld>
            <a:endParaRPr lang="he-IL"/>
          </a:p>
        </p:txBody>
      </p:sp>
      <p:sp>
        <p:nvSpPr>
          <p:cNvPr id="8" name="Footer Placeholder 7"/>
          <p:cNvSpPr>
            <a:spLocks noGrp="1"/>
          </p:cNvSpPr>
          <p:nvPr>
            <p:ph type="ftr" sz="quarter" idx="11"/>
          </p:nvPr>
        </p:nvSpPr>
        <p:spPr/>
        <p:txBody>
          <a:bodyPr/>
          <a:lstStyle/>
          <a:p>
            <a:endParaRPr lang="he-IL"/>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7447098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4B7DE192-9E37-4069-ABE1-AE6FCE3C8129}" type="datetime8">
              <a:rPr lang="he-IL" smtClean="0"/>
              <a:t>05 נובמבר 20</a:t>
            </a:fld>
            <a:endParaRPr lang="he-IL"/>
          </a:p>
        </p:txBody>
      </p:sp>
      <p:sp>
        <p:nvSpPr>
          <p:cNvPr id="4" name="Footer Placeholder 3"/>
          <p:cNvSpPr>
            <a:spLocks noGrp="1"/>
          </p:cNvSpPr>
          <p:nvPr>
            <p:ph type="ftr" sz="quarter" idx="11"/>
          </p:nvPr>
        </p:nvSpPr>
        <p:spPr/>
        <p:txBody>
          <a:bodyPr/>
          <a:lstStyle/>
          <a:p>
            <a:endParaRPr lang="he-IL"/>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63761445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BC6259-958C-4988-8603-5D43BA80CA87}" type="datetime8">
              <a:rPr lang="he-IL" smtClean="0"/>
              <a:t>05 נובמבר 20</a:t>
            </a:fld>
            <a:endParaRPr lang="he-IL"/>
          </a:p>
        </p:txBody>
      </p:sp>
      <p:sp>
        <p:nvSpPr>
          <p:cNvPr id="3" name="Footer Placeholder 2"/>
          <p:cNvSpPr>
            <a:spLocks noGrp="1"/>
          </p:cNvSpPr>
          <p:nvPr>
            <p:ph type="ftr" sz="quarter" idx="11"/>
          </p:nvPr>
        </p:nvSpPr>
        <p:spPr/>
        <p:txBody>
          <a:bodyPr/>
          <a:lstStyle/>
          <a:p>
            <a:endParaRPr lang="he-IL"/>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8423108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E66F6D3B-56D1-40BB-8550-BF177B843C24}"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8691050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91ECE869-39C9-4B47-940C-276CD80AC8E9}"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97907393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63BE48D4-72D5-430C-B327-DF4A6305D633}"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9403246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304DFA5C-6EBB-489B-A3C3-DE89A5DA7A20}"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0250026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A1348859-3C62-4113-B948-75DFCB72D784}"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415389723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1B6C2689-3143-4DDB-A58E-BBC460AFB890}"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32109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A84153B-EF27-4DEB-9716-2AAC680EB053}"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49641854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נכון או לא נכו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he-IL"/>
              <a:t>לחץ כדי לערוך סגנון כותרת של תבנית בסיס</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F73A6F2D-28E7-4F26-B74B-E59F1253EFD2}"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56996909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A84153B-EF27-4DEB-9716-2AAC680EB053}"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1659967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BB414C4-14FF-4D88-AED6-329E05E594BF}"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953360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BB414C4-14FF-4D88-AED6-329E05E594BF}"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586375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כותרת, טקסט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1320800" y="457200"/>
            <a:ext cx="10363200" cy="1143000"/>
          </a:xfrm>
        </p:spPr>
        <p:txBody>
          <a:bodyPr/>
          <a:lstStyle/>
          <a:p>
            <a:r>
              <a:rPr lang="he-IL"/>
              <a:t>לחץ כדי לערוך סגנון כותרת של תבנית בסיס</a:t>
            </a:r>
          </a:p>
        </p:txBody>
      </p:sp>
      <p:sp>
        <p:nvSpPr>
          <p:cNvPr id="3" name="מציין מיקום טקסט 2"/>
          <p:cNvSpPr>
            <a:spLocks noGrp="1"/>
          </p:cNvSpPr>
          <p:nvPr>
            <p:ph type="body" sz="half" idx="1"/>
          </p:nvPr>
        </p:nvSpPr>
        <p:spPr>
          <a:xfrm>
            <a:off x="1320800" y="1828800"/>
            <a:ext cx="5080000" cy="4114800"/>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604000" y="1828800"/>
            <a:ext cx="5080000" cy="4114800"/>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Rectangle 8">
            <a:extLst>
              <a:ext uri="{FF2B5EF4-FFF2-40B4-BE49-F238E27FC236}">
                <a16:creationId xmlns:a16="http://schemas.microsoft.com/office/drawing/2014/main" id="{1938DF9C-A095-48B2-AF69-0086A5634A6B}"/>
              </a:ext>
            </a:extLst>
          </p:cNvPr>
          <p:cNvSpPr>
            <a:spLocks noGrp="1" noChangeArrowheads="1"/>
          </p:cNvSpPr>
          <p:nvPr>
            <p:ph type="dt" sz="half" idx="10"/>
          </p:nvPr>
        </p:nvSpPr>
        <p:spPr>
          <a:ln/>
        </p:spPr>
        <p:txBody>
          <a:bodyPr/>
          <a:lstStyle>
            <a:lvl1pPr>
              <a:defRPr/>
            </a:lvl1pPr>
          </a:lstStyle>
          <a:p>
            <a:pPr>
              <a:defRPr/>
            </a:pPr>
            <a:fld id="{681E3F9D-DEE7-4ACB-9443-D298D03DFF28}" type="datetime8">
              <a:rPr lang="he-IL" altLang="he-IL" smtClean="0"/>
              <a:t>05 נובמבר 20</a:t>
            </a:fld>
            <a:endParaRPr lang="en-US" altLang="he-IL"/>
          </a:p>
        </p:txBody>
      </p:sp>
      <p:sp>
        <p:nvSpPr>
          <p:cNvPr id="6" name="Rectangle 9">
            <a:extLst>
              <a:ext uri="{FF2B5EF4-FFF2-40B4-BE49-F238E27FC236}">
                <a16:creationId xmlns:a16="http://schemas.microsoft.com/office/drawing/2014/main" id="{BCD8EDC7-4126-4148-8BA8-74A3F7D2CFBA}"/>
              </a:ext>
            </a:extLst>
          </p:cNvPr>
          <p:cNvSpPr>
            <a:spLocks noGrp="1" noChangeArrowheads="1"/>
          </p:cNvSpPr>
          <p:nvPr>
            <p:ph type="ftr" sz="quarter" idx="11"/>
          </p:nvPr>
        </p:nvSpPr>
        <p:spPr>
          <a:ln/>
        </p:spPr>
        <p:txBody>
          <a:bodyPr/>
          <a:lstStyle>
            <a:lvl1pPr>
              <a:defRPr/>
            </a:lvl1pPr>
          </a:lstStyle>
          <a:p>
            <a:pPr>
              <a:defRPr/>
            </a:pPr>
            <a:endParaRPr lang="en-US" altLang="he-IL"/>
          </a:p>
        </p:txBody>
      </p:sp>
      <p:sp>
        <p:nvSpPr>
          <p:cNvPr id="7" name="Rectangle 10">
            <a:extLst>
              <a:ext uri="{FF2B5EF4-FFF2-40B4-BE49-F238E27FC236}">
                <a16:creationId xmlns:a16="http://schemas.microsoft.com/office/drawing/2014/main" id="{495D6240-1824-48FB-916D-AD57414D0E4E}"/>
              </a:ext>
            </a:extLst>
          </p:cNvPr>
          <p:cNvSpPr>
            <a:spLocks noGrp="1" noChangeArrowheads="1"/>
          </p:cNvSpPr>
          <p:nvPr>
            <p:ph type="sldNum" sz="quarter" idx="12"/>
          </p:nvPr>
        </p:nvSpPr>
        <p:spPr>
          <a:ln/>
        </p:spPr>
        <p:txBody>
          <a:bodyPr/>
          <a:lstStyle>
            <a:lvl1pPr>
              <a:defRPr/>
            </a:lvl1pPr>
          </a:lstStyle>
          <a:p>
            <a:pPr>
              <a:defRPr/>
            </a:pPr>
            <a:fld id="{5A7A5051-FAFB-4B40-902C-9DC01291C3C5}" type="slidenum">
              <a:rPr lang="en-US" altLang="he-IL"/>
              <a:pPr>
                <a:defRPr/>
              </a:pPr>
              <a:t>‹#›</a:t>
            </a:fld>
            <a:endParaRPr lang="en-US" altLang="he-IL"/>
          </a:p>
        </p:txBody>
      </p:sp>
    </p:spTree>
    <p:extLst>
      <p:ext uri="{BB962C8B-B14F-4D97-AF65-F5344CB8AC3E}">
        <p14:creationId xmlns:p14="http://schemas.microsoft.com/office/powerpoint/2010/main" val="32572411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כותרת וטבלה">
    <p:spTree>
      <p:nvGrpSpPr>
        <p:cNvPr id="1" name=""/>
        <p:cNvGrpSpPr/>
        <p:nvPr/>
      </p:nvGrpSpPr>
      <p:grpSpPr>
        <a:xfrm>
          <a:off x="0" y="0"/>
          <a:ext cx="0" cy="0"/>
          <a:chOff x="0" y="0"/>
          <a:chExt cx="0" cy="0"/>
        </a:xfrm>
      </p:grpSpPr>
      <p:sp>
        <p:nvSpPr>
          <p:cNvPr id="2" name="כותרת 1"/>
          <p:cNvSpPr>
            <a:spLocks noGrp="1"/>
          </p:cNvSpPr>
          <p:nvPr>
            <p:ph type="title"/>
          </p:nvPr>
        </p:nvSpPr>
        <p:spPr>
          <a:xfrm>
            <a:off x="1320800" y="457200"/>
            <a:ext cx="10363200" cy="1143000"/>
          </a:xfrm>
        </p:spPr>
        <p:txBody>
          <a:bodyPr/>
          <a:lstStyle/>
          <a:p>
            <a:r>
              <a:rPr lang="he-IL"/>
              <a:t>לחץ כדי לערוך סגנון כותרת של תבנית בסיס</a:t>
            </a:r>
          </a:p>
        </p:txBody>
      </p:sp>
      <p:sp>
        <p:nvSpPr>
          <p:cNvPr id="3" name="מציין מיקום של טבלה 2"/>
          <p:cNvSpPr>
            <a:spLocks noGrp="1"/>
          </p:cNvSpPr>
          <p:nvPr>
            <p:ph type="tbl" idx="1"/>
          </p:nvPr>
        </p:nvSpPr>
        <p:spPr>
          <a:xfrm>
            <a:off x="1320800" y="1828800"/>
            <a:ext cx="10363200" cy="4114800"/>
          </a:xfrm>
        </p:spPr>
        <p:txBody>
          <a:bodyPr/>
          <a:lstStyle/>
          <a:p>
            <a:pPr lvl="0"/>
            <a:endParaRPr lang="he-IL" noProof="0"/>
          </a:p>
        </p:txBody>
      </p:sp>
      <p:sp>
        <p:nvSpPr>
          <p:cNvPr id="4" name="Rectangle 8">
            <a:extLst>
              <a:ext uri="{FF2B5EF4-FFF2-40B4-BE49-F238E27FC236}">
                <a16:creationId xmlns:a16="http://schemas.microsoft.com/office/drawing/2014/main" id="{243314D0-C22F-4CE4-820C-B187B12642C3}"/>
              </a:ext>
            </a:extLst>
          </p:cNvPr>
          <p:cNvSpPr>
            <a:spLocks noGrp="1" noChangeArrowheads="1"/>
          </p:cNvSpPr>
          <p:nvPr>
            <p:ph type="dt" sz="half" idx="10"/>
          </p:nvPr>
        </p:nvSpPr>
        <p:spPr>
          <a:ln/>
        </p:spPr>
        <p:txBody>
          <a:bodyPr/>
          <a:lstStyle>
            <a:lvl1pPr>
              <a:defRPr/>
            </a:lvl1pPr>
          </a:lstStyle>
          <a:p>
            <a:pPr>
              <a:defRPr/>
            </a:pPr>
            <a:fld id="{689E46F8-C401-41BD-A4E7-3EE8FA29E985}" type="datetime8">
              <a:rPr lang="he-IL" altLang="he-IL" smtClean="0"/>
              <a:t>05 נובמבר 20</a:t>
            </a:fld>
            <a:endParaRPr lang="en-US" altLang="he-IL"/>
          </a:p>
        </p:txBody>
      </p:sp>
      <p:sp>
        <p:nvSpPr>
          <p:cNvPr id="5" name="Rectangle 9">
            <a:extLst>
              <a:ext uri="{FF2B5EF4-FFF2-40B4-BE49-F238E27FC236}">
                <a16:creationId xmlns:a16="http://schemas.microsoft.com/office/drawing/2014/main" id="{9A170461-14F5-41C0-9342-55D7A0C84764}"/>
              </a:ext>
            </a:extLst>
          </p:cNvPr>
          <p:cNvSpPr>
            <a:spLocks noGrp="1" noChangeArrowheads="1"/>
          </p:cNvSpPr>
          <p:nvPr>
            <p:ph type="ftr" sz="quarter" idx="11"/>
          </p:nvPr>
        </p:nvSpPr>
        <p:spPr>
          <a:ln/>
        </p:spPr>
        <p:txBody>
          <a:bodyPr/>
          <a:lstStyle>
            <a:lvl1pPr>
              <a:defRPr/>
            </a:lvl1pPr>
          </a:lstStyle>
          <a:p>
            <a:pPr>
              <a:defRPr/>
            </a:pPr>
            <a:endParaRPr lang="en-US" altLang="he-IL"/>
          </a:p>
        </p:txBody>
      </p:sp>
      <p:sp>
        <p:nvSpPr>
          <p:cNvPr id="6" name="Rectangle 10">
            <a:extLst>
              <a:ext uri="{FF2B5EF4-FFF2-40B4-BE49-F238E27FC236}">
                <a16:creationId xmlns:a16="http://schemas.microsoft.com/office/drawing/2014/main" id="{4AB32419-706B-4E6F-8145-BE4486BC1A71}"/>
              </a:ext>
            </a:extLst>
          </p:cNvPr>
          <p:cNvSpPr>
            <a:spLocks noGrp="1" noChangeArrowheads="1"/>
          </p:cNvSpPr>
          <p:nvPr>
            <p:ph type="sldNum" sz="quarter" idx="12"/>
          </p:nvPr>
        </p:nvSpPr>
        <p:spPr>
          <a:ln/>
        </p:spPr>
        <p:txBody>
          <a:bodyPr/>
          <a:lstStyle>
            <a:lvl1pPr>
              <a:defRPr/>
            </a:lvl1pPr>
          </a:lstStyle>
          <a:p>
            <a:pPr>
              <a:defRPr/>
            </a:pPr>
            <a:fld id="{16CFE9E2-05ED-416B-8401-CB5C3065A7E8}" type="slidenum">
              <a:rPr lang="en-US" altLang="he-IL"/>
              <a:pPr>
                <a:defRPr/>
              </a:pPr>
              <a:t>‹#›</a:t>
            </a:fld>
            <a:endParaRPr lang="en-US" altLang="he-IL"/>
          </a:p>
        </p:txBody>
      </p:sp>
    </p:spTree>
    <p:extLst>
      <p:ext uri="{BB962C8B-B14F-4D97-AF65-F5344CB8AC3E}">
        <p14:creationId xmlns:p14="http://schemas.microsoft.com/office/powerpoint/2010/main" val="951018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914400" y="2130426"/>
            <a:ext cx="103632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FBFB9F76-FBEE-4509-A0BE-29517056BD0C}" type="datetimeFigureOut">
              <a:rPr lang="he-IL" smtClean="0"/>
              <a:t>י"ח/חשון/תשפ"א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6699785A-62CE-452B-A74D-070F2268331F}" type="slidenum">
              <a:rPr lang="he-IL" smtClean="0"/>
              <a:t>‹#›</a:t>
            </a:fld>
            <a:endParaRPr lang="he-IL"/>
          </a:p>
        </p:txBody>
      </p:sp>
    </p:spTree>
    <p:extLst>
      <p:ext uri="{BB962C8B-B14F-4D97-AF65-F5344CB8AC3E}">
        <p14:creationId xmlns:p14="http://schemas.microsoft.com/office/powerpoint/2010/main" val="487583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F6A8123B-F06A-444B-A6D5-22E9CAB3366D}"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48850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FBFB9F76-FBEE-4509-A0BE-29517056BD0C}" type="datetimeFigureOut">
              <a:rPr lang="he-IL" smtClean="0"/>
              <a:t>י"ח/חשון/תשפ"א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6699785A-62CE-452B-A74D-070F2268331F}" type="slidenum">
              <a:rPr lang="he-IL" smtClean="0"/>
              <a:t>‹#›</a:t>
            </a:fld>
            <a:endParaRPr lang="he-IL"/>
          </a:p>
        </p:txBody>
      </p:sp>
    </p:spTree>
    <p:extLst>
      <p:ext uri="{BB962C8B-B14F-4D97-AF65-F5344CB8AC3E}">
        <p14:creationId xmlns:p14="http://schemas.microsoft.com/office/powerpoint/2010/main" val="1224516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963084" y="4406901"/>
            <a:ext cx="103632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FBFB9F76-FBEE-4509-A0BE-29517056BD0C}" type="datetimeFigureOut">
              <a:rPr lang="he-IL" smtClean="0"/>
              <a:t>י"ח/חשון/תשפ"א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6699785A-62CE-452B-A74D-070F2268331F}" type="slidenum">
              <a:rPr lang="he-IL" smtClean="0"/>
              <a:t>‹#›</a:t>
            </a:fld>
            <a:endParaRPr lang="he-IL"/>
          </a:p>
        </p:txBody>
      </p:sp>
    </p:spTree>
    <p:extLst>
      <p:ext uri="{BB962C8B-B14F-4D97-AF65-F5344CB8AC3E}">
        <p14:creationId xmlns:p14="http://schemas.microsoft.com/office/powerpoint/2010/main" val="4254076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FBFB9F76-FBEE-4509-A0BE-29517056BD0C}" type="datetimeFigureOut">
              <a:rPr lang="he-IL" smtClean="0"/>
              <a:t>י"ח/חשון/תשפ"א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6699785A-62CE-452B-A74D-070F2268331F}" type="slidenum">
              <a:rPr lang="he-IL" smtClean="0"/>
              <a:t>‹#›</a:t>
            </a:fld>
            <a:endParaRPr lang="he-IL"/>
          </a:p>
        </p:txBody>
      </p:sp>
    </p:spTree>
    <p:extLst>
      <p:ext uri="{BB962C8B-B14F-4D97-AF65-F5344CB8AC3E}">
        <p14:creationId xmlns:p14="http://schemas.microsoft.com/office/powerpoint/2010/main" val="2426236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FBFB9F76-FBEE-4509-A0BE-29517056BD0C}" type="datetimeFigureOut">
              <a:rPr lang="he-IL" smtClean="0"/>
              <a:t>י"ח/חשון/תשפ"א</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6699785A-62CE-452B-A74D-070F2268331F}" type="slidenum">
              <a:rPr lang="he-IL" smtClean="0"/>
              <a:t>‹#›</a:t>
            </a:fld>
            <a:endParaRPr lang="he-IL"/>
          </a:p>
        </p:txBody>
      </p:sp>
    </p:spTree>
    <p:extLst>
      <p:ext uri="{BB962C8B-B14F-4D97-AF65-F5344CB8AC3E}">
        <p14:creationId xmlns:p14="http://schemas.microsoft.com/office/powerpoint/2010/main" val="442784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FBFB9F76-FBEE-4509-A0BE-29517056BD0C}" type="datetimeFigureOut">
              <a:rPr lang="he-IL" smtClean="0"/>
              <a:t>י"ח/חשון/תשפ"א</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6699785A-62CE-452B-A74D-070F2268331F}" type="slidenum">
              <a:rPr lang="he-IL" smtClean="0"/>
              <a:t>‹#›</a:t>
            </a:fld>
            <a:endParaRPr lang="he-IL"/>
          </a:p>
        </p:txBody>
      </p:sp>
    </p:spTree>
    <p:extLst>
      <p:ext uri="{BB962C8B-B14F-4D97-AF65-F5344CB8AC3E}">
        <p14:creationId xmlns:p14="http://schemas.microsoft.com/office/powerpoint/2010/main" val="1479516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FBFB9F76-FBEE-4509-A0BE-29517056BD0C}" type="datetimeFigureOut">
              <a:rPr lang="he-IL" smtClean="0"/>
              <a:t>י"ח/חשון/תשפ"א</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6699785A-62CE-452B-A74D-070F2268331F}" type="slidenum">
              <a:rPr lang="he-IL" smtClean="0"/>
              <a:t>‹#›</a:t>
            </a:fld>
            <a:endParaRPr lang="he-IL"/>
          </a:p>
        </p:txBody>
      </p:sp>
    </p:spTree>
    <p:extLst>
      <p:ext uri="{BB962C8B-B14F-4D97-AF65-F5344CB8AC3E}">
        <p14:creationId xmlns:p14="http://schemas.microsoft.com/office/powerpoint/2010/main" val="22010038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09601" y="273050"/>
            <a:ext cx="4011084"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FBFB9F76-FBEE-4509-A0BE-29517056BD0C}" type="datetimeFigureOut">
              <a:rPr lang="he-IL" smtClean="0"/>
              <a:t>י"ח/חשון/תשפ"א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6699785A-62CE-452B-A74D-070F2268331F}" type="slidenum">
              <a:rPr lang="he-IL" smtClean="0"/>
              <a:t>‹#›</a:t>
            </a:fld>
            <a:endParaRPr lang="he-IL"/>
          </a:p>
        </p:txBody>
      </p:sp>
    </p:spTree>
    <p:extLst>
      <p:ext uri="{BB962C8B-B14F-4D97-AF65-F5344CB8AC3E}">
        <p14:creationId xmlns:p14="http://schemas.microsoft.com/office/powerpoint/2010/main" val="13048162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2389717" y="4800600"/>
            <a:ext cx="73152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FBFB9F76-FBEE-4509-A0BE-29517056BD0C}" type="datetimeFigureOut">
              <a:rPr lang="he-IL" smtClean="0"/>
              <a:t>י"ח/חשון/תשפ"א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6699785A-62CE-452B-A74D-070F2268331F}" type="slidenum">
              <a:rPr lang="he-IL" smtClean="0"/>
              <a:t>‹#›</a:t>
            </a:fld>
            <a:endParaRPr lang="he-IL"/>
          </a:p>
        </p:txBody>
      </p:sp>
    </p:spTree>
    <p:extLst>
      <p:ext uri="{BB962C8B-B14F-4D97-AF65-F5344CB8AC3E}">
        <p14:creationId xmlns:p14="http://schemas.microsoft.com/office/powerpoint/2010/main" val="29724282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FBFB9F76-FBEE-4509-A0BE-29517056BD0C}" type="datetimeFigureOut">
              <a:rPr lang="he-IL" smtClean="0"/>
              <a:t>י"ח/חשון/תשפ"א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6699785A-62CE-452B-A74D-070F2268331F}" type="slidenum">
              <a:rPr lang="he-IL" smtClean="0"/>
              <a:t>‹#›</a:t>
            </a:fld>
            <a:endParaRPr lang="he-IL"/>
          </a:p>
        </p:txBody>
      </p:sp>
    </p:spTree>
    <p:extLst>
      <p:ext uri="{BB962C8B-B14F-4D97-AF65-F5344CB8AC3E}">
        <p14:creationId xmlns:p14="http://schemas.microsoft.com/office/powerpoint/2010/main" val="169653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839200" y="274639"/>
            <a:ext cx="27432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609600" y="274639"/>
            <a:ext cx="80264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FBFB9F76-FBEE-4509-A0BE-29517056BD0C}" type="datetimeFigureOut">
              <a:rPr lang="he-IL" smtClean="0"/>
              <a:t>י"ח/חשון/תשפ"א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6699785A-62CE-452B-A74D-070F2268331F}" type="slidenum">
              <a:rPr lang="he-IL" smtClean="0"/>
              <a:t>‹#›</a:t>
            </a:fld>
            <a:endParaRPr lang="he-IL"/>
          </a:p>
        </p:txBody>
      </p:sp>
    </p:spTree>
    <p:extLst>
      <p:ext uri="{BB962C8B-B14F-4D97-AF65-F5344CB8AC3E}">
        <p14:creationId xmlns:p14="http://schemas.microsoft.com/office/powerpoint/2010/main" val="3890184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86642123-F9F1-4D3D-BFB4-12C170D3DD37}"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563287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6D36B99A-8B1D-43EE-962E-A3DE78072DA8}" type="datetimeFigureOut">
              <a:rPr lang="he-IL" smtClean="0"/>
              <a:t>י"ח/חשון/תשפ"א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5721B33F-FAA4-46A6-837E-17A20A11FB1F}" type="slidenum">
              <a:rPr lang="he-IL" smtClean="0"/>
              <a:t>‹#›</a:t>
            </a:fld>
            <a:endParaRPr lang="he-IL"/>
          </a:p>
        </p:txBody>
      </p:sp>
    </p:spTree>
    <p:extLst>
      <p:ext uri="{BB962C8B-B14F-4D97-AF65-F5344CB8AC3E}">
        <p14:creationId xmlns:p14="http://schemas.microsoft.com/office/powerpoint/2010/main" val="2008294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6D36B99A-8B1D-43EE-962E-A3DE78072DA8}" type="datetimeFigureOut">
              <a:rPr lang="he-IL" smtClean="0"/>
              <a:t>י"ח/חשון/תשפ"א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5721B33F-FAA4-46A6-837E-17A20A11FB1F}" type="slidenum">
              <a:rPr lang="he-IL" smtClean="0"/>
              <a:t>‹#›</a:t>
            </a:fld>
            <a:endParaRPr lang="he-IL"/>
          </a:p>
        </p:txBody>
      </p:sp>
    </p:spTree>
    <p:extLst>
      <p:ext uri="{BB962C8B-B14F-4D97-AF65-F5344CB8AC3E}">
        <p14:creationId xmlns:p14="http://schemas.microsoft.com/office/powerpoint/2010/main" val="24287354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6D36B99A-8B1D-43EE-962E-A3DE78072DA8}" type="datetimeFigureOut">
              <a:rPr lang="he-IL" smtClean="0"/>
              <a:t>י"ח/חשון/תשפ"א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5721B33F-FAA4-46A6-837E-17A20A11FB1F}" type="slidenum">
              <a:rPr lang="he-IL" smtClean="0"/>
              <a:t>‹#›</a:t>
            </a:fld>
            <a:endParaRPr lang="he-IL"/>
          </a:p>
        </p:txBody>
      </p:sp>
    </p:spTree>
    <p:extLst>
      <p:ext uri="{BB962C8B-B14F-4D97-AF65-F5344CB8AC3E}">
        <p14:creationId xmlns:p14="http://schemas.microsoft.com/office/powerpoint/2010/main" val="67307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6D36B99A-8B1D-43EE-962E-A3DE78072DA8}" type="datetimeFigureOut">
              <a:rPr lang="he-IL" smtClean="0"/>
              <a:t>י"ח/חשון/תשפ"א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5721B33F-FAA4-46A6-837E-17A20A11FB1F}" type="slidenum">
              <a:rPr lang="he-IL" smtClean="0"/>
              <a:t>‹#›</a:t>
            </a:fld>
            <a:endParaRPr lang="he-IL"/>
          </a:p>
        </p:txBody>
      </p:sp>
    </p:spTree>
    <p:extLst>
      <p:ext uri="{BB962C8B-B14F-4D97-AF65-F5344CB8AC3E}">
        <p14:creationId xmlns:p14="http://schemas.microsoft.com/office/powerpoint/2010/main" val="18560416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6D36B99A-8B1D-43EE-962E-A3DE78072DA8}" type="datetimeFigureOut">
              <a:rPr lang="he-IL" smtClean="0"/>
              <a:t>י"ח/חשון/תשפ"א</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5721B33F-FAA4-46A6-837E-17A20A11FB1F}" type="slidenum">
              <a:rPr lang="he-IL" smtClean="0"/>
              <a:t>‹#›</a:t>
            </a:fld>
            <a:endParaRPr lang="he-IL"/>
          </a:p>
        </p:txBody>
      </p:sp>
    </p:spTree>
    <p:extLst>
      <p:ext uri="{BB962C8B-B14F-4D97-AF65-F5344CB8AC3E}">
        <p14:creationId xmlns:p14="http://schemas.microsoft.com/office/powerpoint/2010/main" val="3752886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6D36B99A-8B1D-43EE-962E-A3DE78072DA8}" type="datetimeFigureOut">
              <a:rPr lang="he-IL" smtClean="0"/>
              <a:t>י"ח/חשון/תשפ"א</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5721B33F-FAA4-46A6-837E-17A20A11FB1F}" type="slidenum">
              <a:rPr lang="he-IL" smtClean="0"/>
              <a:t>‹#›</a:t>
            </a:fld>
            <a:endParaRPr lang="he-IL"/>
          </a:p>
        </p:txBody>
      </p:sp>
    </p:spTree>
    <p:extLst>
      <p:ext uri="{BB962C8B-B14F-4D97-AF65-F5344CB8AC3E}">
        <p14:creationId xmlns:p14="http://schemas.microsoft.com/office/powerpoint/2010/main" val="3937539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6D36B99A-8B1D-43EE-962E-A3DE78072DA8}" type="datetimeFigureOut">
              <a:rPr lang="he-IL" smtClean="0"/>
              <a:t>י"ח/חשון/תשפ"א</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5721B33F-FAA4-46A6-837E-17A20A11FB1F}" type="slidenum">
              <a:rPr lang="he-IL" smtClean="0"/>
              <a:t>‹#›</a:t>
            </a:fld>
            <a:endParaRPr lang="he-IL"/>
          </a:p>
        </p:txBody>
      </p:sp>
    </p:spTree>
    <p:extLst>
      <p:ext uri="{BB962C8B-B14F-4D97-AF65-F5344CB8AC3E}">
        <p14:creationId xmlns:p14="http://schemas.microsoft.com/office/powerpoint/2010/main" val="28518572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6D36B99A-8B1D-43EE-962E-A3DE78072DA8}" type="datetimeFigureOut">
              <a:rPr lang="he-IL" smtClean="0"/>
              <a:t>י"ח/חשון/תשפ"א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5721B33F-FAA4-46A6-837E-17A20A11FB1F}" type="slidenum">
              <a:rPr lang="he-IL" smtClean="0"/>
              <a:t>‹#›</a:t>
            </a:fld>
            <a:endParaRPr lang="he-IL"/>
          </a:p>
        </p:txBody>
      </p:sp>
    </p:spTree>
    <p:extLst>
      <p:ext uri="{BB962C8B-B14F-4D97-AF65-F5344CB8AC3E}">
        <p14:creationId xmlns:p14="http://schemas.microsoft.com/office/powerpoint/2010/main" val="23981827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6D36B99A-8B1D-43EE-962E-A3DE78072DA8}" type="datetimeFigureOut">
              <a:rPr lang="he-IL" smtClean="0"/>
              <a:t>י"ח/חשון/תשפ"א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5721B33F-FAA4-46A6-837E-17A20A11FB1F}" type="slidenum">
              <a:rPr lang="he-IL" smtClean="0"/>
              <a:t>‹#›</a:t>
            </a:fld>
            <a:endParaRPr lang="he-IL"/>
          </a:p>
        </p:txBody>
      </p:sp>
    </p:spTree>
    <p:extLst>
      <p:ext uri="{BB962C8B-B14F-4D97-AF65-F5344CB8AC3E}">
        <p14:creationId xmlns:p14="http://schemas.microsoft.com/office/powerpoint/2010/main" val="14190466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6D36B99A-8B1D-43EE-962E-A3DE78072DA8}" type="datetimeFigureOut">
              <a:rPr lang="he-IL" smtClean="0"/>
              <a:t>י"ח/חשון/תשפ"א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5721B33F-FAA4-46A6-837E-17A20A11FB1F}" type="slidenum">
              <a:rPr lang="he-IL" smtClean="0"/>
              <a:t>‹#›</a:t>
            </a:fld>
            <a:endParaRPr lang="he-IL"/>
          </a:p>
        </p:txBody>
      </p:sp>
    </p:spTree>
    <p:extLst>
      <p:ext uri="{BB962C8B-B14F-4D97-AF65-F5344CB8AC3E}">
        <p14:creationId xmlns:p14="http://schemas.microsoft.com/office/powerpoint/2010/main" val="1649480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CEA4677D-FFCD-4B22-8CED-E7E18AA39088}"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9781219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6D36B99A-8B1D-43EE-962E-A3DE78072DA8}" type="datetimeFigureOut">
              <a:rPr lang="he-IL" smtClean="0"/>
              <a:t>י"ח/חשון/תשפ"א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5721B33F-FAA4-46A6-837E-17A20A11FB1F}" type="slidenum">
              <a:rPr lang="he-IL" smtClean="0"/>
              <a:t>‹#›</a:t>
            </a:fld>
            <a:endParaRPr lang="he-IL"/>
          </a:p>
        </p:txBody>
      </p:sp>
    </p:spTree>
    <p:extLst>
      <p:ext uri="{BB962C8B-B14F-4D97-AF65-F5344CB8AC3E}">
        <p14:creationId xmlns:p14="http://schemas.microsoft.com/office/powerpoint/2010/main" val="40171375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138AB027-9FCD-4DBA-8B27-FF2CC38D8235}"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141483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F6A8123B-F06A-444B-A6D5-22E9CAB3366D}"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3968940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86642123-F9F1-4D3D-BFB4-12C170D3DD37}"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4605991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CEA4677D-FFCD-4B22-8CED-E7E18AA39088}"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8304677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F73C2B8F-9C08-49A4-91F9-AB634FF69A73}" type="datetime8">
              <a:rPr lang="he-IL" smtClean="0"/>
              <a:t>05 נובמבר 20</a:t>
            </a:fld>
            <a:endParaRPr lang="he-IL"/>
          </a:p>
        </p:txBody>
      </p:sp>
      <p:sp>
        <p:nvSpPr>
          <p:cNvPr id="8" name="Footer Placeholder 7"/>
          <p:cNvSpPr>
            <a:spLocks noGrp="1"/>
          </p:cNvSpPr>
          <p:nvPr>
            <p:ph type="ftr" sz="quarter" idx="11"/>
          </p:nvPr>
        </p:nvSpPr>
        <p:spPr/>
        <p:txBody>
          <a:bodyPr/>
          <a:lstStyle/>
          <a:p>
            <a:endParaRPr lang="he-IL"/>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2026207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4B7DE192-9E37-4069-ABE1-AE6FCE3C8129}" type="datetime8">
              <a:rPr lang="he-IL" smtClean="0"/>
              <a:t>05 נובמבר 20</a:t>
            </a:fld>
            <a:endParaRPr lang="he-IL"/>
          </a:p>
        </p:txBody>
      </p:sp>
      <p:sp>
        <p:nvSpPr>
          <p:cNvPr id="4" name="Footer Placeholder 3"/>
          <p:cNvSpPr>
            <a:spLocks noGrp="1"/>
          </p:cNvSpPr>
          <p:nvPr>
            <p:ph type="ftr" sz="quarter" idx="11"/>
          </p:nvPr>
        </p:nvSpPr>
        <p:spPr/>
        <p:txBody>
          <a:bodyPr/>
          <a:lstStyle/>
          <a:p>
            <a:endParaRPr lang="he-IL"/>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6551486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BC6259-958C-4988-8603-5D43BA80CA87}" type="datetime8">
              <a:rPr lang="he-IL" smtClean="0"/>
              <a:t>05 נובמבר 20</a:t>
            </a:fld>
            <a:endParaRPr lang="he-IL"/>
          </a:p>
        </p:txBody>
      </p:sp>
      <p:sp>
        <p:nvSpPr>
          <p:cNvPr id="3" name="Footer Placeholder 2"/>
          <p:cNvSpPr>
            <a:spLocks noGrp="1"/>
          </p:cNvSpPr>
          <p:nvPr>
            <p:ph type="ftr" sz="quarter" idx="11"/>
          </p:nvPr>
        </p:nvSpPr>
        <p:spPr/>
        <p:txBody>
          <a:bodyPr/>
          <a:lstStyle/>
          <a:p>
            <a:endParaRPr lang="he-IL"/>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3731442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E66F6D3B-56D1-40BB-8550-BF177B843C24}"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2678574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91ECE869-39C9-4B47-940C-276CD80AC8E9}"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225013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F73C2B8F-9C08-49A4-91F9-AB634FF69A73}" type="datetime8">
              <a:rPr lang="he-IL" smtClean="0"/>
              <a:t>05 נובמבר 20</a:t>
            </a:fld>
            <a:endParaRPr lang="he-IL"/>
          </a:p>
        </p:txBody>
      </p:sp>
      <p:sp>
        <p:nvSpPr>
          <p:cNvPr id="8" name="Footer Placeholder 7"/>
          <p:cNvSpPr>
            <a:spLocks noGrp="1"/>
          </p:cNvSpPr>
          <p:nvPr>
            <p:ph type="ftr" sz="quarter" idx="11"/>
          </p:nvPr>
        </p:nvSpPr>
        <p:spPr/>
        <p:txBody>
          <a:bodyPr/>
          <a:lstStyle/>
          <a:p>
            <a:endParaRPr lang="he-IL"/>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7661854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63BE48D4-72D5-430C-B327-DF4A6305D633}"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6796277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304DFA5C-6EBB-489B-A3C3-DE89A5DA7A20}"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503328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A1348859-3C62-4113-B948-75DFCB72D784}"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8648488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1B6C2689-3143-4DDB-A58E-BBC460AFB890}"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7808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נכון או לא נכו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he-IL"/>
              <a:t>לחץ כדי לערוך סגנון כותרת של תבנית בסיס</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F73A6F2D-28E7-4F26-B74B-E59F1253EFD2}"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691466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A84153B-EF27-4DEB-9716-2AAC680EB053}"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9439435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BB414C4-14FF-4D88-AED6-329E05E594BF}"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5043958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138AB027-9FCD-4DBA-8B27-FF2CC38D8235}"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593598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F6A8123B-F06A-444B-A6D5-22E9CAB3366D}"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8922141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86642123-F9F1-4D3D-BFB4-12C170D3DD37}"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084329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4B7DE192-9E37-4069-ABE1-AE6FCE3C8129}" type="datetime8">
              <a:rPr lang="he-IL" smtClean="0"/>
              <a:t>05 נובמבר 20</a:t>
            </a:fld>
            <a:endParaRPr lang="he-IL"/>
          </a:p>
        </p:txBody>
      </p:sp>
      <p:sp>
        <p:nvSpPr>
          <p:cNvPr id="4" name="Footer Placeholder 3"/>
          <p:cNvSpPr>
            <a:spLocks noGrp="1"/>
          </p:cNvSpPr>
          <p:nvPr>
            <p:ph type="ftr" sz="quarter" idx="11"/>
          </p:nvPr>
        </p:nvSpPr>
        <p:spPr/>
        <p:txBody>
          <a:bodyPr/>
          <a:lstStyle/>
          <a:p>
            <a:endParaRPr lang="he-IL"/>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8811503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CEA4677D-FFCD-4B22-8CED-E7E18AA39088}"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2927669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F73C2B8F-9C08-49A4-91F9-AB634FF69A73}" type="datetime8">
              <a:rPr lang="he-IL" smtClean="0"/>
              <a:t>05 נובמבר 20</a:t>
            </a:fld>
            <a:endParaRPr lang="he-IL"/>
          </a:p>
        </p:txBody>
      </p:sp>
      <p:sp>
        <p:nvSpPr>
          <p:cNvPr id="8" name="Footer Placeholder 7"/>
          <p:cNvSpPr>
            <a:spLocks noGrp="1"/>
          </p:cNvSpPr>
          <p:nvPr>
            <p:ph type="ftr" sz="quarter" idx="11"/>
          </p:nvPr>
        </p:nvSpPr>
        <p:spPr/>
        <p:txBody>
          <a:bodyPr/>
          <a:lstStyle/>
          <a:p>
            <a:endParaRPr lang="he-IL"/>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2664117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4B7DE192-9E37-4069-ABE1-AE6FCE3C8129}" type="datetime8">
              <a:rPr lang="he-IL" smtClean="0"/>
              <a:t>05 נובמבר 20</a:t>
            </a:fld>
            <a:endParaRPr lang="he-IL"/>
          </a:p>
        </p:txBody>
      </p:sp>
      <p:sp>
        <p:nvSpPr>
          <p:cNvPr id="4" name="Footer Placeholder 3"/>
          <p:cNvSpPr>
            <a:spLocks noGrp="1"/>
          </p:cNvSpPr>
          <p:nvPr>
            <p:ph type="ftr" sz="quarter" idx="11"/>
          </p:nvPr>
        </p:nvSpPr>
        <p:spPr/>
        <p:txBody>
          <a:bodyPr/>
          <a:lstStyle/>
          <a:p>
            <a:endParaRPr lang="he-IL"/>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3496423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BC6259-958C-4988-8603-5D43BA80CA87}" type="datetime8">
              <a:rPr lang="he-IL" smtClean="0"/>
              <a:t>05 נובמבר 20</a:t>
            </a:fld>
            <a:endParaRPr lang="he-IL"/>
          </a:p>
        </p:txBody>
      </p:sp>
      <p:sp>
        <p:nvSpPr>
          <p:cNvPr id="3" name="Footer Placeholder 2"/>
          <p:cNvSpPr>
            <a:spLocks noGrp="1"/>
          </p:cNvSpPr>
          <p:nvPr>
            <p:ph type="ftr" sz="quarter" idx="11"/>
          </p:nvPr>
        </p:nvSpPr>
        <p:spPr/>
        <p:txBody>
          <a:bodyPr/>
          <a:lstStyle/>
          <a:p>
            <a:endParaRPr lang="he-IL"/>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6028182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E66F6D3B-56D1-40BB-8550-BF177B843C24}"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1460936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91ECE869-39C9-4B47-940C-276CD80AC8E9}"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046896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63BE48D4-72D5-430C-B327-DF4A6305D633}"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208227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304DFA5C-6EBB-489B-A3C3-DE89A5DA7A20}"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050520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A1348859-3C62-4113-B948-75DFCB72D784}"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36842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1B6C2689-3143-4DDB-A58E-BBC460AFB890}"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90032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BC6259-958C-4988-8603-5D43BA80CA87}" type="datetime8">
              <a:rPr lang="he-IL" smtClean="0"/>
              <a:t>05 נובמבר 20</a:t>
            </a:fld>
            <a:endParaRPr lang="he-IL"/>
          </a:p>
        </p:txBody>
      </p:sp>
      <p:sp>
        <p:nvSpPr>
          <p:cNvPr id="3" name="Footer Placeholder 2"/>
          <p:cNvSpPr>
            <a:spLocks noGrp="1"/>
          </p:cNvSpPr>
          <p:nvPr>
            <p:ph type="ftr" sz="quarter" idx="11"/>
          </p:nvPr>
        </p:nvSpPr>
        <p:spPr/>
        <p:txBody>
          <a:bodyPr/>
          <a:lstStyle/>
          <a:p>
            <a:endParaRPr lang="he-IL"/>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1707261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נכון או לא נכו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he-IL"/>
              <a:t>לחץ כדי לערוך סגנון כותרת של תבנית בסיס</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F73A6F2D-28E7-4F26-B74B-E59F1253EFD2}"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3472158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A84153B-EF27-4DEB-9716-2AAC680EB053}"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0870709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BB414C4-14FF-4D88-AED6-329E05E594BF}"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9936536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138AB027-9FCD-4DBA-8B27-FF2CC38D8235}"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3245856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F6A8123B-F06A-444B-A6D5-22E9CAB3366D}"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3180394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86642123-F9F1-4D3D-BFB4-12C170D3DD37}"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1290748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CEA4677D-FFCD-4B22-8CED-E7E18AA39088}"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9295753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F73C2B8F-9C08-49A4-91F9-AB634FF69A73}" type="datetime8">
              <a:rPr lang="he-IL" smtClean="0"/>
              <a:t>05 נובמבר 20</a:t>
            </a:fld>
            <a:endParaRPr lang="he-IL"/>
          </a:p>
        </p:txBody>
      </p:sp>
      <p:sp>
        <p:nvSpPr>
          <p:cNvPr id="8" name="Footer Placeholder 7"/>
          <p:cNvSpPr>
            <a:spLocks noGrp="1"/>
          </p:cNvSpPr>
          <p:nvPr>
            <p:ph type="ftr" sz="quarter" idx="11"/>
          </p:nvPr>
        </p:nvSpPr>
        <p:spPr/>
        <p:txBody>
          <a:bodyPr/>
          <a:lstStyle/>
          <a:p>
            <a:endParaRPr lang="he-IL"/>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3776587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4B7DE192-9E37-4069-ABE1-AE6FCE3C8129}" type="datetime8">
              <a:rPr lang="he-IL" smtClean="0"/>
              <a:t>05 נובמבר 20</a:t>
            </a:fld>
            <a:endParaRPr lang="he-IL"/>
          </a:p>
        </p:txBody>
      </p:sp>
      <p:sp>
        <p:nvSpPr>
          <p:cNvPr id="4" name="Footer Placeholder 3"/>
          <p:cNvSpPr>
            <a:spLocks noGrp="1"/>
          </p:cNvSpPr>
          <p:nvPr>
            <p:ph type="ftr" sz="quarter" idx="11"/>
          </p:nvPr>
        </p:nvSpPr>
        <p:spPr/>
        <p:txBody>
          <a:bodyPr/>
          <a:lstStyle/>
          <a:p>
            <a:endParaRPr lang="he-IL"/>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0871401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BC6259-958C-4988-8603-5D43BA80CA87}" type="datetime8">
              <a:rPr lang="he-IL" smtClean="0"/>
              <a:t>05 נובמבר 20</a:t>
            </a:fld>
            <a:endParaRPr lang="he-IL"/>
          </a:p>
        </p:txBody>
      </p:sp>
      <p:sp>
        <p:nvSpPr>
          <p:cNvPr id="3" name="Footer Placeholder 2"/>
          <p:cNvSpPr>
            <a:spLocks noGrp="1"/>
          </p:cNvSpPr>
          <p:nvPr>
            <p:ph type="ftr" sz="quarter" idx="11"/>
          </p:nvPr>
        </p:nvSpPr>
        <p:spPr/>
        <p:txBody>
          <a:bodyPr/>
          <a:lstStyle/>
          <a:p>
            <a:endParaRPr lang="he-IL"/>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37500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E66F6D3B-56D1-40BB-8550-BF177B843C24}"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8096016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E66F6D3B-56D1-40BB-8550-BF177B843C24}"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5598595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91ECE869-39C9-4B47-940C-276CD80AC8E9}"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2773180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63BE48D4-72D5-430C-B327-DF4A6305D633}"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3927495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304DFA5C-6EBB-489B-A3C3-DE89A5DA7A20}"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353888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A1348859-3C62-4113-B948-75DFCB72D784}"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8992526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1B6C2689-3143-4DDB-A58E-BBC460AFB890}"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035195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נכון או לא נכו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he-IL"/>
              <a:t>לחץ כדי לערוך סגנון כותרת של תבנית בסיס</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F73A6F2D-28E7-4F26-B74B-E59F1253EFD2}"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9023375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A84153B-EF27-4DEB-9716-2AAC680EB053}"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5421489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BB414C4-14FF-4D88-AED6-329E05E594BF}"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0010593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138AB027-9FCD-4DBA-8B27-FF2CC38D8235}"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654167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91ECE869-39C9-4B47-940C-276CD80AC8E9}"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6483640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F6A8123B-F06A-444B-A6D5-22E9CAB3366D}"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688676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86642123-F9F1-4D3D-BFB4-12C170D3DD37}"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8962744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CEA4677D-FFCD-4B22-8CED-E7E18AA39088}"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5675838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F73C2B8F-9C08-49A4-91F9-AB634FF69A73}" type="datetime8">
              <a:rPr lang="he-IL" smtClean="0"/>
              <a:t>05 נובמבר 20</a:t>
            </a:fld>
            <a:endParaRPr lang="he-IL"/>
          </a:p>
        </p:txBody>
      </p:sp>
      <p:sp>
        <p:nvSpPr>
          <p:cNvPr id="8" name="Footer Placeholder 7"/>
          <p:cNvSpPr>
            <a:spLocks noGrp="1"/>
          </p:cNvSpPr>
          <p:nvPr>
            <p:ph type="ftr" sz="quarter" idx="11"/>
          </p:nvPr>
        </p:nvSpPr>
        <p:spPr/>
        <p:txBody>
          <a:bodyPr/>
          <a:lstStyle/>
          <a:p>
            <a:endParaRPr lang="he-IL"/>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3969838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4B7DE192-9E37-4069-ABE1-AE6FCE3C8129}" type="datetime8">
              <a:rPr lang="he-IL" smtClean="0"/>
              <a:t>05 נובמבר 20</a:t>
            </a:fld>
            <a:endParaRPr lang="he-IL"/>
          </a:p>
        </p:txBody>
      </p:sp>
      <p:sp>
        <p:nvSpPr>
          <p:cNvPr id="4" name="Footer Placeholder 3"/>
          <p:cNvSpPr>
            <a:spLocks noGrp="1"/>
          </p:cNvSpPr>
          <p:nvPr>
            <p:ph type="ftr" sz="quarter" idx="11"/>
          </p:nvPr>
        </p:nvSpPr>
        <p:spPr/>
        <p:txBody>
          <a:bodyPr/>
          <a:lstStyle/>
          <a:p>
            <a:endParaRPr lang="he-IL"/>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079284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BC6259-958C-4988-8603-5D43BA80CA87}" type="datetime8">
              <a:rPr lang="he-IL" smtClean="0"/>
              <a:t>05 נובמבר 20</a:t>
            </a:fld>
            <a:endParaRPr lang="he-IL"/>
          </a:p>
        </p:txBody>
      </p:sp>
      <p:sp>
        <p:nvSpPr>
          <p:cNvPr id="3" name="Footer Placeholder 2"/>
          <p:cNvSpPr>
            <a:spLocks noGrp="1"/>
          </p:cNvSpPr>
          <p:nvPr>
            <p:ph type="ftr" sz="quarter" idx="11"/>
          </p:nvPr>
        </p:nvSpPr>
        <p:spPr/>
        <p:txBody>
          <a:bodyPr/>
          <a:lstStyle/>
          <a:p>
            <a:endParaRPr lang="he-IL"/>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0888863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E66F6D3B-56D1-40BB-8550-BF177B843C24}"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7551504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91ECE869-39C9-4B47-940C-276CD80AC8E9}" type="datetime8">
              <a:rPr lang="he-IL" smtClean="0"/>
              <a:t>05 נובמבר 20</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7471041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63BE48D4-72D5-430C-B327-DF4A6305D633}"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714903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304DFA5C-6EBB-489B-A3C3-DE89A5DA7A20}" type="datetime8">
              <a:rPr lang="he-IL" smtClean="0"/>
              <a:t>05 נובמבר 20</a:t>
            </a:fld>
            <a:endParaRPr lang="he-IL"/>
          </a:p>
        </p:txBody>
      </p:sp>
      <p:sp>
        <p:nvSpPr>
          <p:cNvPr id="5" name="Footer Placeholder 4"/>
          <p:cNvSpPr>
            <a:spLocks noGrp="1"/>
          </p:cNvSpPr>
          <p:nvPr>
            <p:ph type="ftr" sz="quarter" idx="11"/>
          </p:nvPr>
        </p:nvSpPr>
        <p:spPr/>
        <p:txBody>
          <a:bodyPr/>
          <a:lstStyle/>
          <a:p>
            <a:endParaRPr lang="he-IL"/>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06949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theme" Target="../theme/theme10.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heme" Target="../theme/theme4.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theme" Target="../theme/theme5.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theme" Target="../theme/theme6.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theme" Target="../theme/theme7.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theme" Target="../theme/theme8.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theme" Target="../theme/theme9.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0273746-A70E-419D-BCF6-F50B40F9A38D}" type="datetime8">
              <a:rPr lang="he-IL" smtClean="0"/>
              <a:t>05 נובמבר 20</a:t>
            </a:fld>
            <a:endParaRPr lang="he-IL"/>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he-IL"/>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5CE2A88-ED72-40D1-A77E-B0989610CBC5}" type="slidenum">
              <a:rPr lang="he-IL" smtClean="0"/>
              <a:t>‹#›</a:t>
            </a:fld>
            <a:endParaRPr lang="he-IL"/>
          </a:p>
        </p:txBody>
      </p:sp>
    </p:spTree>
    <p:extLst>
      <p:ext uri="{BB962C8B-B14F-4D97-AF65-F5344CB8AC3E}">
        <p14:creationId xmlns:p14="http://schemas.microsoft.com/office/powerpoint/2010/main" val="27051402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Lst>
  <p:hf hdr="0" ftr="0" dt="0"/>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oup 9"/>
          <p:cNvGrpSpPr/>
          <p:nvPr/>
        </p:nvGrpSpPr>
        <p:grpSpPr>
          <a:xfrm>
            <a:off x="27221" y="-30"/>
            <a:ext cx="2356674" cy="6853283"/>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tangle 6"/>
          <p:cNvSpPr/>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0273746-A70E-419D-BCF6-F50B40F9A38D}" type="datetime8">
              <a:rPr lang="he-IL" smtClean="0"/>
              <a:t>05 נובמבר 20</a:t>
            </a:fld>
            <a:endParaRPr lang="he-IL"/>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he-IL"/>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5CE2A88-ED72-40D1-A77E-B0989610CBC5}" type="slidenum">
              <a:rPr lang="he-IL" smtClean="0"/>
              <a:t>‹#›</a:t>
            </a:fld>
            <a:endParaRPr lang="he-IL"/>
          </a:p>
        </p:txBody>
      </p:sp>
    </p:spTree>
    <p:extLst>
      <p:ext uri="{BB962C8B-B14F-4D97-AF65-F5344CB8AC3E}">
        <p14:creationId xmlns:p14="http://schemas.microsoft.com/office/powerpoint/2010/main" val="1702465729"/>
      </p:ext>
    </p:extLst>
  </p:cSld>
  <p:clrMap bg1="dk1" tx1="lt1" bg2="dk2"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Lst>
  <p:hf hdr="0" ftr="0" dt="0"/>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09600" y="274638"/>
            <a:ext cx="10972800"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609600" y="1600201"/>
            <a:ext cx="10972800"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FBFB9F76-FBEE-4509-A0BE-29517056BD0C}" type="datetimeFigureOut">
              <a:rPr lang="he-IL" smtClean="0"/>
              <a:t>י"ח/חשון/תשפ"א</a:t>
            </a:fld>
            <a:endParaRPr lang="he-IL"/>
          </a:p>
        </p:txBody>
      </p:sp>
      <p:sp>
        <p:nvSpPr>
          <p:cNvPr id="5" name="מציין מיקום של כותרת תחתונה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609600" y="6356351"/>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699785A-62CE-452B-A74D-070F2268331F}" type="slidenum">
              <a:rPr lang="he-IL" smtClean="0"/>
              <a:t>‹#›</a:t>
            </a:fld>
            <a:endParaRPr lang="he-IL"/>
          </a:p>
        </p:txBody>
      </p:sp>
    </p:spTree>
    <p:extLst>
      <p:ext uri="{BB962C8B-B14F-4D97-AF65-F5344CB8AC3E}">
        <p14:creationId xmlns:p14="http://schemas.microsoft.com/office/powerpoint/2010/main" val="419419752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D36B99A-8B1D-43EE-962E-A3DE78072DA8}" type="datetimeFigureOut">
              <a:rPr lang="he-IL" smtClean="0"/>
              <a:t>י"ח/חשון/תשפ"א</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721B33F-FAA4-46A6-837E-17A20A11FB1F}" type="slidenum">
              <a:rPr lang="he-IL" smtClean="0"/>
              <a:t>‹#›</a:t>
            </a:fld>
            <a:endParaRPr lang="he-IL"/>
          </a:p>
        </p:txBody>
      </p:sp>
    </p:spTree>
    <p:extLst>
      <p:ext uri="{BB962C8B-B14F-4D97-AF65-F5344CB8AC3E}">
        <p14:creationId xmlns:p14="http://schemas.microsoft.com/office/powerpoint/2010/main" val="403634820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oup 9"/>
          <p:cNvGrpSpPr/>
          <p:nvPr/>
        </p:nvGrpSpPr>
        <p:grpSpPr>
          <a:xfrm>
            <a:off x="27221" y="-30"/>
            <a:ext cx="2356674" cy="6853283"/>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tangle 6"/>
          <p:cNvSpPr/>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0273746-A70E-419D-BCF6-F50B40F9A38D}" type="datetime8">
              <a:rPr lang="he-IL" smtClean="0"/>
              <a:t>05 נובמבר 20</a:t>
            </a:fld>
            <a:endParaRPr lang="he-IL"/>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he-IL"/>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5CE2A88-ED72-40D1-A77E-B0989610CBC5}" type="slidenum">
              <a:rPr lang="he-IL" smtClean="0"/>
              <a:t>‹#›</a:t>
            </a:fld>
            <a:endParaRPr lang="he-IL"/>
          </a:p>
        </p:txBody>
      </p:sp>
    </p:spTree>
    <p:extLst>
      <p:ext uri="{BB962C8B-B14F-4D97-AF65-F5344CB8AC3E}">
        <p14:creationId xmlns:p14="http://schemas.microsoft.com/office/powerpoint/2010/main" val="4068055996"/>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Lst>
  <p:hf hdr="0" ftr="0" dt="0"/>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oup 9"/>
          <p:cNvGrpSpPr/>
          <p:nvPr/>
        </p:nvGrpSpPr>
        <p:grpSpPr>
          <a:xfrm>
            <a:off x="27221" y="-30"/>
            <a:ext cx="2356674" cy="6853283"/>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tangle 6"/>
          <p:cNvSpPr/>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0273746-A70E-419D-BCF6-F50B40F9A38D}" type="datetime8">
              <a:rPr lang="he-IL" smtClean="0"/>
              <a:t>05 נובמבר 20</a:t>
            </a:fld>
            <a:endParaRPr lang="he-IL"/>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he-IL"/>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5CE2A88-ED72-40D1-A77E-B0989610CBC5}" type="slidenum">
              <a:rPr lang="he-IL" smtClean="0"/>
              <a:t>‹#›</a:t>
            </a:fld>
            <a:endParaRPr lang="he-IL"/>
          </a:p>
        </p:txBody>
      </p:sp>
    </p:spTree>
    <p:extLst>
      <p:ext uri="{BB962C8B-B14F-4D97-AF65-F5344CB8AC3E}">
        <p14:creationId xmlns:p14="http://schemas.microsoft.com/office/powerpoint/2010/main" val="3874599666"/>
      </p:ext>
    </p:extLst>
  </p:cSld>
  <p:clrMap bg1="dk1" tx1="lt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Lst>
  <p:hf hdr="0" ftr="0" dt="0"/>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oup 9"/>
          <p:cNvGrpSpPr/>
          <p:nvPr/>
        </p:nvGrpSpPr>
        <p:grpSpPr>
          <a:xfrm>
            <a:off x="27221" y="-30"/>
            <a:ext cx="2356674" cy="6853283"/>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tangle 6"/>
          <p:cNvSpPr/>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0273746-A70E-419D-BCF6-F50B40F9A38D}" type="datetime8">
              <a:rPr lang="he-IL" smtClean="0"/>
              <a:t>05 נובמבר 20</a:t>
            </a:fld>
            <a:endParaRPr lang="he-IL"/>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he-IL"/>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5CE2A88-ED72-40D1-A77E-B0989610CBC5}" type="slidenum">
              <a:rPr lang="he-IL" smtClean="0"/>
              <a:t>‹#›</a:t>
            </a:fld>
            <a:endParaRPr lang="he-IL"/>
          </a:p>
        </p:txBody>
      </p:sp>
    </p:spTree>
    <p:extLst>
      <p:ext uri="{BB962C8B-B14F-4D97-AF65-F5344CB8AC3E}">
        <p14:creationId xmlns:p14="http://schemas.microsoft.com/office/powerpoint/2010/main" val="2138876674"/>
      </p:ext>
    </p:extLst>
  </p:cSld>
  <p:clrMap bg1="dk1" tx1="lt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Lst>
  <p:hf hdr="0" ftr="0" dt="0"/>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oup 9"/>
          <p:cNvGrpSpPr/>
          <p:nvPr/>
        </p:nvGrpSpPr>
        <p:grpSpPr>
          <a:xfrm>
            <a:off x="27221" y="-30"/>
            <a:ext cx="2356674" cy="6853283"/>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tangle 6"/>
          <p:cNvSpPr/>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0273746-A70E-419D-BCF6-F50B40F9A38D}" type="datetime8">
              <a:rPr lang="he-IL" smtClean="0"/>
              <a:t>05 נובמבר 20</a:t>
            </a:fld>
            <a:endParaRPr lang="he-IL"/>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he-IL"/>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5CE2A88-ED72-40D1-A77E-B0989610CBC5}" type="slidenum">
              <a:rPr lang="he-IL" smtClean="0"/>
              <a:t>‹#›</a:t>
            </a:fld>
            <a:endParaRPr lang="he-IL"/>
          </a:p>
        </p:txBody>
      </p:sp>
    </p:spTree>
    <p:extLst>
      <p:ext uri="{BB962C8B-B14F-4D97-AF65-F5344CB8AC3E}">
        <p14:creationId xmlns:p14="http://schemas.microsoft.com/office/powerpoint/2010/main" val="860598498"/>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Lst>
  <p:hf hdr="0" ftr="0" dt="0"/>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oup 9"/>
          <p:cNvGrpSpPr/>
          <p:nvPr/>
        </p:nvGrpSpPr>
        <p:grpSpPr>
          <a:xfrm>
            <a:off x="27221" y="-30"/>
            <a:ext cx="2356674" cy="6853283"/>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tangle 6"/>
          <p:cNvSpPr/>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0273746-A70E-419D-BCF6-F50B40F9A38D}" type="datetime8">
              <a:rPr lang="he-IL" smtClean="0"/>
              <a:t>05 נובמבר 20</a:t>
            </a:fld>
            <a:endParaRPr lang="he-IL"/>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he-IL"/>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5CE2A88-ED72-40D1-A77E-B0989610CBC5}" type="slidenum">
              <a:rPr lang="he-IL" smtClean="0"/>
              <a:t>‹#›</a:t>
            </a:fld>
            <a:endParaRPr lang="he-IL"/>
          </a:p>
        </p:txBody>
      </p:sp>
    </p:spTree>
    <p:extLst>
      <p:ext uri="{BB962C8B-B14F-4D97-AF65-F5344CB8AC3E}">
        <p14:creationId xmlns:p14="http://schemas.microsoft.com/office/powerpoint/2010/main" val="1571029380"/>
      </p:ext>
    </p:extLst>
  </p:cSld>
  <p:clrMap bg1="dk1" tx1="lt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Lst>
  <p:hf hdr="0" ftr="0" dt="0"/>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oup 9"/>
          <p:cNvGrpSpPr/>
          <p:nvPr/>
        </p:nvGrpSpPr>
        <p:grpSpPr>
          <a:xfrm>
            <a:off x="27221" y="-30"/>
            <a:ext cx="2356674" cy="6853283"/>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tangle 6"/>
          <p:cNvSpPr/>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0273746-A70E-419D-BCF6-F50B40F9A38D}" type="datetime8">
              <a:rPr lang="he-IL" smtClean="0"/>
              <a:t>05 נובמבר 20</a:t>
            </a:fld>
            <a:endParaRPr lang="he-IL"/>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he-IL"/>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5CE2A88-ED72-40D1-A77E-B0989610CBC5}" type="slidenum">
              <a:rPr lang="he-IL" smtClean="0"/>
              <a:t>‹#›</a:t>
            </a:fld>
            <a:endParaRPr lang="he-IL"/>
          </a:p>
        </p:txBody>
      </p:sp>
    </p:spTree>
    <p:extLst>
      <p:ext uri="{BB962C8B-B14F-4D97-AF65-F5344CB8AC3E}">
        <p14:creationId xmlns:p14="http://schemas.microsoft.com/office/powerpoint/2010/main" val="3728993153"/>
      </p:ext>
    </p:extLst>
  </p:cSld>
  <p:clrMap bg1="dk1" tx1="lt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Lst>
  <p:hf hdr="0" ftr="0" dt="0"/>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2.xml"/><Relationship Id="rId5" Type="http://schemas.openxmlformats.org/officeDocument/2006/relationships/image" Target="../media/image107.jpg"/><Relationship Id="rId4" Type="http://schemas.openxmlformats.org/officeDocument/2006/relationships/image" Target="../media/image106.jpg"/></Relationships>
</file>

<file path=ppt/slides/_rels/slide10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108.png"/><Relationship Id="rId4" Type="http://schemas.openxmlformats.org/officeDocument/2006/relationships/oleObject" Target="../embeddings/oleObject18.bin"/></Relationships>
</file>

<file path=ppt/slides/_rels/slide10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_rels/slide103.xml.rels><?xml version="1.0" encoding="UTF-8" standalone="yes"?>
<Relationships xmlns="http://schemas.openxmlformats.org/package/2006/relationships"><Relationship Id="rId2" Type="http://schemas.openxmlformats.org/officeDocument/2006/relationships/hyperlink" Target="http://www.youtube.com/watch?v=MW152L4fFzI&amp;feature=youtu.be" TargetMode="Externa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8" Type="http://schemas.openxmlformats.org/officeDocument/2006/relationships/image" Target="../media/image115.emf"/><Relationship Id="rId3" Type="http://schemas.openxmlformats.org/officeDocument/2006/relationships/oleObject" Target="../embeddings/oleObject19.bin"/><Relationship Id="rId7"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114.emf"/><Relationship Id="rId5" Type="http://schemas.openxmlformats.org/officeDocument/2006/relationships/oleObject" Target="../embeddings/oleObject20.bin"/><Relationship Id="rId4" Type="http://schemas.openxmlformats.org/officeDocument/2006/relationships/image" Target="../media/image113.e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9.gif"/><Relationship Id="rId5" Type="http://schemas.openxmlformats.org/officeDocument/2006/relationships/image" Target="../media/image118.png"/><Relationship Id="rId4" Type="http://schemas.openxmlformats.org/officeDocument/2006/relationships/image" Target="../media/image117.gif"/></Relationships>
</file>

<file path=ppt/slides/_rels/slide109.xml.rels><?xml version="1.0" encoding="UTF-8" standalone="yes"?>
<Relationships xmlns="http://schemas.openxmlformats.org/package/2006/relationships"><Relationship Id="rId3" Type="http://schemas.openxmlformats.org/officeDocument/2006/relationships/image" Target="../media/image120.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1.gif"/><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23.gif"/><Relationship Id="rId2" Type="http://schemas.openxmlformats.org/officeDocument/2006/relationships/image" Target="../media/image122.gif"/><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24.gif"/><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26.gif"/><Relationship Id="rId2" Type="http://schemas.openxmlformats.org/officeDocument/2006/relationships/image" Target="../media/image125.gif"/><Relationship Id="rId1" Type="http://schemas.openxmlformats.org/officeDocument/2006/relationships/slideLayout" Target="../slideLayouts/slideLayout7.xml"/><Relationship Id="rId4" Type="http://schemas.openxmlformats.org/officeDocument/2006/relationships/image" Target="../media/image127.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70.png"/><Relationship Id="rId5" Type="http://schemas.openxmlformats.org/officeDocument/2006/relationships/oleObject" Target="../embeddings/oleObject2.bin"/><Relationship Id="rId4" Type="http://schemas.openxmlformats.org/officeDocument/2006/relationships/image" Target="../media/image18.wmf"/></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2.png"/><Relationship Id="rId5" Type="http://schemas.openxmlformats.org/officeDocument/2006/relationships/image" Target="../media/image21.gif"/><Relationship Id="rId4" Type="http://schemas.openxmlformats.org/officeDocument/2006/relationships/image" Target="../media/image20.wmf"/></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4.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23.wmf"/><Relationship Id="rId4"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8" Type="http://schemas.openxmlformats.org/officeDocument/2006/relationships/hyperlink" Target="https://he.wikipedia.org/wiki/%D7%99%D7%A9%D7%A8" TargetMode="External"/><Relationship Id="rId3" Type="http://schemas.openxmlformats.org/officeDocument/2006/relationships/image" Target="../media/image220.png"/><Relationship Id="rId7" Type="http://schemas.openxmlformats.org/officeDocument/2006/relationships/hyperlink" Target="https://he.wikipedia.org/wiki/%D7%9E%D7%93%D7%99%D7%93%D7%94" TargetMode="External"/><Relationship Id="rId2"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hyperlink" Target="https://he.wikipedia.org/wiki/%D7%95%D7%A7%D7%98%D7%95%D7%A8_(%D7%A4%D7%99%D7%96%D7%99%D7%A7%D7%94)" TargetMode="External"/><Relationship Id="rId5" Type="http://schemas.openxmlformats.org/officeDocument/2006/relationships/hyperlink" Target="https://he.wikipedia.org/wiki/%D7%9E%D7%9B%D7%A0%D7%99%D7%A7%D7%94_%D7%A7%D7%9C%D7%90%D7%A1%D7%99%D7%AA" TargetMode="External"/><Relationship Id="rId4" Type="http://schemas.openxmlformats.org/officeDocument/2006/relationships/image" Target="../media/image17.png"/><Relationship Id="rId9" Type="http://schemas.openxmlformats.org/officeDocument/2006/relationships/hyperlink" Target="https://he.wikipedia.org/wiki/%D7%AA%D7%A0%D7%95%D7%A2%D7%94_(%D7%A4%D7%99%D7%96%D7%99%D7%A7%D7%94)"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8.wmf"/><Relationship Id="rId13" Type="http://schemas.openxmlformats.org/officeDocument/2006/relationships/oleObject" Target="../embeddings/oleObject11.bin"/><Relationship Id="rId3" Type="http://schemas.openxmlformats.org/officeDocument/2006/relationships/oleObject" Target="../embeddings/oleObject6.bin"/><Relationship Id="rId7" Type="http://schemas.openxmlformats.org/officeDocument/2006/relationships/oleObject" Target="../embeddings/oleObject8.bin"/><Relationship Id="rId12" Type="http://schemas.openxmlformats.org/officeDocument/2006/relationships/image" Target="../media/image30.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7.wmf"/><Relationship Id="rId11" Type="http://schemas.openxmlformats.org/officeDocument/2006/relationships/oleObject" Target="../embeddings/oleObject10.bin"/><Relationship Id="rId5" Type="http://schemas.openxmlformats.org/officeDocument/2006/relationships/oleObject" Target="../embeddings/oleObject7.bin"/><Relationship Id="rId10" Type="http://schemas.openxmlformats.org/officeDocument/2006/relationships/image" Target="../media/image29.wmf"/><Relationship Id="rId4" Type="http://schemas.openxmlformats.org/officeDocument/2006/relationships/image" Target="../media/image26.wmf"/><Relationship Id="rId9" Type="http://schemas.openxmlformats.org/officeDocument/2006/relationships/oleObject" Target="../embeddings/oleObject9.bin"/><Relationship Id="rId14" Type="http://schemas.openxmlformats.org/officeDocument/2006/relationships/image" Target="../media/image31.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23.wmf"/><Relationship Id="rId5" Type="http://schemas.openxmlformats.org/officeDocument/2006/relationships/oleObject" Target="../embeddings/oleObject13.bin"/><Relationship Id="rId4" Type="http://schemas.openxmlformats.org/officeDocument/2006/relationships/image" Target="../media/image34.wmf"/></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image" Target="../media/image38.jpeg"/><Relationship Id="rId1" Type="http://schemas.openxmlformats.org/officeDocument/2006/relationships/slideLayout" Target="../slideLayouts/slideLayout19.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58.wmf"/><Relationship Id="rId5" Type="http://schemas.openxmlformats.org/officeDocument/2006/relationships/oleObject" Target="../embeddings/oleObject16.bin"/><Relationship Id="rId4" Type="http://schemas.openxmlformats.org/officeDocument/2006/relationships/image" Target="../media/image57.w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60.w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6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72.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gif"/><Relationship Id="rId4" Type="http://schemas.openxmlformats.org/officeDocument/2006/relationships/image" Target="../media/image85.png"/></Relationships>
</file>

<file path=ppt/slides/_rels/slide83.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9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9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xml"/><Relationship Id="rId1" Type="http://schemas.openxmlformats.org/officeDocument/2006/relationships/slideLayout" Target="../slideLayouts/slideLayout143.xml"/><Relationship Id="rId4" Type="http://schemas.openxmlformats.org/officeDocument/2006/relationships/image" Target="../media/image102.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לחשוב תנועה ולא שריר !">
            <a:extLst>
              <a:ext uri="{FF2B5EF4-FFF2-40B4-BE49-F238E27FC236}">
                <a16:creationId xmlns:a16="http://schemas.microsoft.com/office/drawing/2014/main" id="{282293BE-7BB3-48FB-9A23-E3DA488380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8479" y="1820036"/>
            <a:ext cx="4279119" cy="23107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WordArt 4">
            <a:extLst>
              <a:ext uri="{FF2B5EF4-FFF2-40B4-BE49-F238E27FC236}">
                <a16:creationId xmlns:a16="http://schemas.microsoft.com/office/drawing/2014/main" id="{CE00D2FF-AF9B-4390-82ED-8B0D34461CF8}"/>
              </a:ext>
            </a:extLst>
          </p:cNvPr>
          <p:cNvSpPr>
            <a:spLocks noChangeArrowheads="1" noChangeShapeType="1" noTextEdit="1"/>
          </p:cNvSpPr>
          <p:nvPr/>
        </p:nvSpPr>
        <p:spPr bwMode="auto">
          <a:xfrm>
            <a:off x="4280263" y="226265"/>
            <a:ext cx="7529937" cy="705661"/>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b="1" kern="10">
                <a:ln w="11430"/>
                <a:solidFill>
                  <a:srgbClr val="E48312">
                    <a:lumMod val="75000"/>
                  </a:srgbClr>
                </a:solidFill>
                <a:effectLst>
                  <a:outerShdw blurRad="50800" dist="39000" dir="5460000" algn="tl">
                    <a:srgbClr val="000000">
                      <a:alpha val="38000"/>
                    </a:srgbClr>
                  </a:outerShdw>
                </a:effectLst>
                <a:latin typeface="Impact"/>
              </a:rPr>
              <a:t>מבוא  לפרק התנועה</a:t>
            </a:r>
            <a:endParaRPr lang="he-IL" sz="4400" b="1" kern="10" dirty="0">
              <a:ln w="11430"/>
              <a:solidFill>
                <a:srgbClr val="E48312">
                  <a:lumMod val="75000"/>
                </a:srgbClr>
              </a:solidFill>
              <a:effectLst>
                <a:outerShdw blurRad="50800" dist="39000" dir="5460000" algn="tl">
                  <a:srgbClr val="000000">
                    <a:alpha val="38000"/>
                  </a:srgbClr>
                </a:outerShdw>
              </a:effectLst>
              <a:latin typeface="Impact"/>
            </a:endParaRPr>
          </a:p>
        </p:txBody>
      </p:sp>
      <p:pic>
        <p:nvPicPr>
          <p:cNvPr id="3080" name="Picture 8" descr="Create pictorial and physical models for the following problems ...">
            <a:extLst>
              <a:ext uri="{FF2B5EF4-FFF2-40B4-BE49-F238E27FC236}">
                <a16:creationId xmlns:a16="http://schemas.microsoft.com/office/drawing/2014/main" id="{47C79862-233E-4608-A649-46B96C15A3B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43376" y="4444087"/>
            <a:ext cx="6248400" cy="20859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he physics of sports">
            <a:extLst>
              <a:ext uri="{FF2B5EF4-FFF2-40B4-BE49-F238E27FC236}">
                <a16:creationId xmlns:a16="http://schemas.microsoft.com/office/drawing/2014/main" id="{A5595267-A22D-4FFE-A8F5-F720A09068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0866" y="3698555"/>
            <a:ext cx="3834965" cy="19174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מציין מיקום של מספר שקופית 3">
            <a:extLst>
              <a:ext uri="{FF2B5EF4-FFF2-40B4-BE49-F238E27FC236}">
                <a16:creationId xmlns:a16="http://schemas.microsoft.com/office/drawing/2014/main" id="{52484B75-858A-4910-8D2C-8C217FB77F77}"/>
              </a:ext>
            </a:extLst>
          </p:cNvPr>
          <p:cNvSpPr>
            <a:spLocks noGrp="1"/>
          </p:cNvSpPr>
          <p:nvPr>
            <p:ph type="sldNum" sz="quarter" idx="12"/>
          </p:nvPr>
        </p:nvSpPr>
        <p:spPr/>
        <p:txBody>
          <a:bodyPr/>
          <a:lstStyle/>
          <a:p>
            <a:fld id="{35CE2A88-ED72-40D1-A77E-B0989610CBC5}" type="slidenum">
              <a:rPr lang="he-IL" smtClean="0"/>
              <a:t>1</a:t>
            </a:fld>
            <a:endParaRPr lang="he-IL"/>
          </a:p>
        </p:txBody>
      </p:sp>
      <p:sp>
        <p:nvSpPr>
          <p:cNvPr id="12" name="WordArt 4">
            <a:extLst>
              <a:ext uri="{FF2B5EF4-FFF2-40B4-BE49-F238E27FC236}">
                <a16:creationId xmlns:a16="http://schemas.microsoft.com/office/drawing/2014/main" id="{FB57C2DE-9026-46B7-A3AA-35A0B771D057}"/>
              </a:ext>
            </a:extLst>
          </p:cNvPr>
          <p:cNvSpPr>
            <a:spLocks noChangeArrowheads="1" noChangeShapeType="1" noTextEdit="1"/>
          </p:cNvSpPr>
          <p:nvPr/>
        </p:nvSpPr>
        <p:spPr bwMode="auto">
          <a:xfrm>
            <a:off x="966758" y="1239145"/>
            <a:ext cx="10843442" cy="454176"/>
          </a:xfrm>
          <a:prstGeom prst="rect">
            <a:avLst/>
          </a:prstGeom>
        </p:spPr>
        <p:txBody>
          <a:bodyPr wrap="none" fromWordArt="1">
            <a:prstTxWarp prst="textPlain">
              <a:avLst>
                <a:gd name="adj" fmla="val 49531"/>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u="sng" kern="10">
                <a:ln w="11430"/>
                <a:solidFill>
                  <a:srgbClr val="7030A0"/>
                </a:solidFill>
                <a:effectLst>
                  <a:outerShdw blurRad="50800" dist="39000" dir="5460000" algn="tl">
                    <a:srgbClr val="000000">
                      <a:alpha val="38000"/>
                    </a:srgbClr>
                  </a:outerShdw>
                </a:effectLst>
                <a:latin typeface="Impact"/>
              </a:rPr>
              <a:t>תנועה</a:t>
            </a:r>
            <a:r>
              <a:rPr lang="he-IL" sz="4400" kern="10">
                <a:ln w="11430"/>
                <a:solidFill>
                  <a:srgbClr val="7030A0"/>
                </a:solidFill>
                <a:effectLst>
                  <a:outerShdw blurRad="50800" dist="39000" dir="5460000" algn="tl">
                    <a:srgbClr val="000000">
                      <a:alpha val="38000"/>
                    </a:srgbClr>
                  </a:outerShdw>
                </a:effectLst>
                <a:latin typeface="Impact"/>
              </a:rPr>
              <a:t> שינוי </a:t>
            </a:r>
            <a:r>
              <a:rPr lang="he-IL" sz="4400" u="sng" kern="10">
                <a:ln w="11430"/>
                <a:solidFill>
                  <a:srgbClr val="7030A0"/>
                </a:solidFill>
                <a:effectLst>
                  <a:outerShdw blurRad="50800" dist="39000" dir="5460000" algn="tl">
                    <a:srgbClr val="000000">
                      <a:alpha val="38000"/>
                    </a:srgbClr>
                  </a:outerShdw>
                </a:effectLst>
                <a:latin typeface="Impact"/>
              </a:rPr>
              <a:t>מקום</a:t>
            </a:r>
            <a:r>
              <a:rPr lang="he-IL" sz="4400" kern="10">
                <a:ln w="11430"/>
                <a:solidFill>
                  <a:srgbClr val="7030A0"/>
                </a:solidFill>
                <a:effectLst>
                  <a:outerShdw blurRad="50800" dist="39000" dir="5460000" algn="tl">
                    <a:srgbClr val="000000">
                      <a:alpha val="38000"/>
                    </a:srgbClr>
                  </a:outerShdw>
                </a:effectLst>
                <a:latin typeface="Impact"/>
              </a:rPr>
              <a:t> של גוף ביחס למקומם של גופים אחרים במרחב במהלך </a:t>
            </a:r>
            <a:r>
              <a:rPr lang="he-IL" sz="4400" u="sng" kern="10">
                <a:ln w="11430"/>
                <a:solidFill>
                  <a:srgbClr val="7030A0"/>
                </a:solidFill>
                <a:effectLst>
                  <a:outerShdw blurRad="50800" dist="39000" dir="5460000" algn="tl">
                    <a:srgbClr val="000000">
                      <a:alpha val="38000"/>
                    </a:srgbClr>
                  </a:outerShdw>
                </a:effectLst>
                <a:latin typeface="Impact"/>
              </a:rPr>
              <a:t>זמן </a:t>
            </a:r>
            <a:endParaRPr lang="he-IL" sz="4400" u="sng" kern="10" dirty="0">
              <a:ln w="11430"/>
              <a:solidFill>
                <a:srgbClr val="7030A0"/>
              </a:solidFill>
              <a:effectLst>
                <a:outerShdw blurRad="50800" dist="39000" dir="5460000" algn="tl">
                  <a:srgbClr val="000000">
                    <a:alpha val="38000"/>
                  </a:srgbClr>
                </a:outerShdw>
              </a:effectLst>
              <a:latin typeface="Impact"/>
            </a:endParaRPr>
          </a:p>
        </p:txBody>
      </p:sp>
      <p:sp>
        <p:nvSpPr>
          <p:cNvPr id="5" name="תיבת טקסט 4">
            <a:extLst>
              <a:ext uri="{FF2B5EF4-FFF2-40B4-BE49-F238E27FC236}">
                <a16:creationId xmlns:a16="http://schemas.microsoft.com/office/drawing/2014/main" id="{7E58E0AE-DAD8-48E3-92F3-E007DD686224}"/>
              </a:ext>
            </a:extLst>
          </p:cNvPr>
          <p:cNvSpPr txBox="1"/>
          <p:nvPr/>
        </p:nvSpPr>
        <p:spPr>
          <a:xfrm>
            <a:off x="1443376" y="327938"/>
            <a:ext cx="1617021" cy="369332"/>
          </a:xfrm>
          <a:prstGeom prst="rect">
            <a:avLst/>
          </a:prstGeom>
          <a:noFill/>
          <a:ln>
            <a:solidFill>
              <a:schemeClr val="tx1"/>
            </a:solidFill>
          </a:ln>
        </p:spPr>
        <p:txBody>
          <a:bodyPr wrap="square" rtlCol="1">
            <a:spAutoFit/>
          </a:bodyPr>
          <a:lstStyle/>
          <a:p>
            <a:r>
              <a:rPr lang="he-IL"/>
              <a:t>פרק 5 – עמ' 59</a:t>
            </a:r>
          </a:p>
        </p:txBody>
      </p:sp>
    </p:spTree>
    <p:extLst>
      <p:ext uri="{BB962C8B-B14F-4D97-AF65-F5344CB8AC3E}">
        <p14:creationId xmlns:p14="http://schemas.microsoft.com/office/powerpoint/2010/main" val="3709068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DEA1510F-7565-494F-8F28-4DBE7F1BA006}"/>
              </a:ext>
            </a:extLst>
          </p:cNvPr>
          <p:cNvSpPr>
            <a:spLocks noGrp="1"/>
          </p:cNvSpPr>
          <p:nvPr>
            <p:ph type="sldNum" sz="quarter" idx="12"/>
          </p:nvPr>
        </p:nvSpPr>
        <p:spPr/>
        <p:txBody>
          <a:bodyPr/>
          <a:lstStyle/>
          <a:p>
            <a:fld id="{35CE2A88-ED72-40D1-A77E-B0989610CBC5}" type="slidenum">
              <a:rPr lang="he-IL" smtClean="0"/>
              <a:t>10</a:t>
            </a:fld>
            <a:endParaRPr lang="he-IL"/>
          </a:p>
        </p:txBody>
      </p:sp>
      <p:sp>
        <p:nvSpPr>
          <p:cNvPr id="3" name="WordArt 4">
            <a:extLst>
              <a:ext uri="{FF2B5EF4-FFF2-40B4-BE49-F238E27FC236}">
                <a16:creationId xmlns:a16="http://schemas.microsoft.com/office/drawing/2014/main" id="{F885780C-92C9-4681-9AED-1ADFE3C86148}"/>
              </a:ext>
            </a:extLst>
          </p:cNvPr>
          <p:cNvSpPr>
            <a:spLocks noChangeArrowheads="1" noChangeShapeType="1" noTextEdit="1"/>
          </p:cNvSpPr>
          <p:nvPr/>
        </p:nvSpPr>
        <p:spPr bwMode="auto">
          <a:xfrm>
            <a:off x="2643487" y="2031367"/>
            <a:ext cx="7862969" cy="2055240"/>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b="1" kern="10">
                <a:ln w="11430"/>
                <a:solidFill>
                  <a:srgbClr val="E48312">
                    <a:lumMod val="75000"/>
                  </a:srgbClr>
                </a:solidFill>
                <a:effectLst>
                  <a:outerShdw blurRad="50800" dist="39000" dir="5460000" algn="tl">
                    <a:srgbClr val="000000">
                      <a:alpha val="38000"/>
                    </a:srgbClr>
                  </a:outerShdw>
                </a:effectLst>
                <a:latin typeface="Impact"/>
              </a:rPr>
              <a:t>תנועה</a:t>
            </a:r>
            <a:br>
              <a:rPr lang="en-US" sz="4400" b="1" kern="10">
                <a:ln w="11430"/>
                <a:solidFill>
                  <a:srgbClr val="E48312">
                    <a:lumMod val="75000"/>
                  </a:srgbClr>
                </a:solidFill>
                <a:effectLst>
                  <a:outerShdw blurRad="50800" dist="39000" dir="5460000" algn="tl">
                    <a:srgbClr val="000000">
                      <a:alpha val="38000"/>
                    </a:srgbClr>
                  </a:outerShdw>
                </a:effectLst>
                <a:latin typeface="Impact"/>
              </a:rPr>
            </a:br>
            <a:r>
              <a:rPr lang="he-IL" sz="4400" b="1" kern="10">
                <a:ln w="11430"/>
                <a:solidFill>
                  <a:srgbClr val="E48312">
                    <a:lumMod val="75000"/>
                  </a:srgbClr>
                </a:solidFill>
                <a:effectLst>
                  <a:outerShdw blurRad="50800" dist="39000" dir="5460000" algn="tl">
                    <a:srgbClr val="000000">
                      <a:alpha val="38000"/>
                    </a:srgbClr>
                  </a:outerShdw>
                </a:effectLst>
                <a:latin typeface="Impact"/>
              </a:rPr>
              <a:t>מושגים בסיסיים</a:t>
            </a:r>
            <a:endParaRPr lang="he-IL" sz="4400" b="1" kern="10" dirty="0">
              <a:ln w="11430"/>
              <a:solidFill>
                <a:srgbClr val="E48312">
                  <a:lumMod val="75000"/>
                </a:srgbClr>
              </a:solidFill>
              <a:effectLst>
                <a:outerShdw blurRad="50800" dist="39000" dir="5460000" algn="tl">
                  <a:srgbClr val="000000">
                    <a:alpha val="38000"/>
                  </a:srgbClr>
                </a:outerShdw>
              </a:effectLst>
              <a:latin typeface="Impact"/>
            </a:endParaRPr>
          </a:p>
        </p:txBody>
      </p:sp>
    </p:spTree>
    <p:extLst>
      <p:ext uri="{BB962C8B-B14F-4D97-AF65-F5344CB8AC3E}">
        <p14:creationId xmlns:p14="http://schemas.microsoft.com/office/powerpoint/2010/main" val="32622381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7825" y="260648"/>
            <a:ext cx="10125075" cy="1152128"/>
          </a:xfrm>
        </p:spPr>
        <p:txBody>
          <a:bodyPr>
            <a:normAutofit fontScale="90000"/>
          </a:bodyPr>
          <a:lstStyle/>
          <a:p>
            <a:pPr algn="r"/>
            <a:r>
              <a:rPr lang="he-IL" dirty="0">
                <a:solidFill>
                  <a:srgbClr val="FF0000"/>
                </a:solidFill>
                <a:latin typeface="Guttman-Aharoni" pitchFamily="2" charset="-79"/>
                <a:cs typeface="Guttman-Aharoni" pitchFamily="2" charset="-79"/>
              </a:rPr>
              <a:t>אלו הן </a:t>
            </a:r>
            <a:r>
              <a:rPr lang="he-IL">
                <a:solidFill>
                  <a:srgbClr val="FF0000"/>
                </a:solidFill>
                <a:latin typeface="Guttman-Aharoni" pitchFamily="2" charset="-79"/>
                <a:cs typeface="Guttman-Aharoni" pitchFamily="2" charset="-79"/>
              </a:rPr>
              <a:t>תמונות סטרובוסקופיות-</a:t>
            </a:r>
            <a:r>
              <a:rPr lang="he-IL">
                <a:latin typeface="Guttman-Aharoni" pitchFamily="2" charset="-79"/>
                <a:cs typeface="Guttman-Aharoni" pitchFamily="2" charset="-79"/>
              </a:rPr>
              <a:t> </a:t>
            </a:r>
            <a:r>
              <a:rPr lang="he-IL">
                <a:solidFill>
                  <a:srgbClr val="FF0000"/>
                </a:solidFill>
                <a:latin typeface="Guttman-Aharoni" pitchFamily="2" charset="-79"/>
                <a:cs typeface="Guttman-Aharoni" pitchFamily="2" charset="-79"/>
              </a:rPr>
              <a:t>תמונות המדגישות את התנועה במהלך הזמן ! </a:t>
            </a:r>
            <a:endParaRPr lang="en-GB" dirty="0">
              <a:solidFill>
                <a:srgbClr val="FF0000"/>
              </a:solidFill>
              <a:cs typeface="Guttman-Aharoni" pitchFamily="2" charset="-79"/>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2665" y="1789304"/>
            <a:ext cx="2352675" cy="201622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5926" y="4182056"/>
            <a:ext cx="7848871" cy="24111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7012" y="1789304"/>
            <a:ext cx="2438400" cy="201622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9434" y="1791372"/>
            <a:ext cx="1924050" cy="2016224"/>
          </a:xfrm>
          <a:prstGeom prst="rect">
            <a:avLst/>
          </a:prstGeom>
        </p:spPr>
      </p:pic>
      <p:sp>
        <p:nvSpPr>
          <p:cNvPr id="3" name="מציין מיקום של מספר שקופית 2">
            <a:extLst>
              <a:ext uri="{FF2B5EF4-FFF2-40B4-BE49-F238E27FC236}">
                <a16:creationId xmlns:a16="http://schemas.microsoft.com/office/drawing/2014/main" id="{9F3FC66B-E771-4412-BDE1-7A0192340C86}"/>
              </a:ext>
            </a:extLst>
          </p:cNvPr>
          <p:cNvSpPr>
            <a:spLocks noGrp="1"/>
          </p:cNvSpPr>
          <p:nvPr>
            <p:ph type="sldNum" sz="quarter" idx="12"/>
          </p:nvPr>
        </p:nvSpPr>
        <p:spPr/>
        <p:txBody>
          <a:bodyPr/>
          <a:lstStyle/>
          <a:p>
            <a:fld id="{E98DAB5A-08C2-4138-8C1D-7698FD6DBB6F}" type="slidenum">
              <a:rPr lang="en-GB" smtClean="0"/>
              <a:t>100</a:t>
            </a:fld>
            <a:endParaRPr lang="en-GB"/>
          </a:p>
        </p:txBody>
      </p:sp>
    </p:spTree>
    <p:extLst>
      <p:ext uri="{BB962C8B-B14F-4D97-AF65-F5344CB8AC3E}">
        <p14:creationId xmlns:p14="http://schemas.microsoft.com/office/powerpoint/2010/main" val="27810049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7250" y="1115984"/>
            <a:ext cx="11163300" cy="3785652"/>
          </a:xfrm>
          <a:prstGeom prst="rect">
            <a:avLst/>
          </a:prstGeom>
          <a:noFill/>
        </p:spPr>
        <p:txBody>
          <a:bodyPr wrap="square" rtlCol="1">
            <a:spAutoFit/>
          </a:bodyPr>
          <a:lstStyle/>
          <a:p>
            <a:pPr algn="r"/>
            <a:r>
              <a:rPr lang="he-IL" dirty="0"/>
              <a:t>אם מכונית שנוסעת משחררת בפרקי זמן קצובים טיפות של צבע, נקבל סדרה של כתמי צבע על הכביש, שמתעדים את מקום המכונית במרווחי זמן קבועים. (מעניין להזכיר כי על עקרון זה מבוססות מכונות מודרניות לסימון קווי הפרדה מקוטעים על כבישים). אם יתברר, לדוגמה, כי הכתמים מתרווחים והולכים, נדע כי המהירות גדלה. נתבונן בסדרת כתמי הצבע על הכביש שלפנינו:</a:t>
            </a:r>
            <a:br>
              <a:rPr lang="en-US" dirty="0"/>
            </a:br>
            <a:endParaRPr lang="en-US" dirty="0"/>
          </a:p>
          <a:p>
            <a:pPr algn="r"/>
            <a:r>
              <a:rPr lang="he-IL" sz="2400" dirty="0">
                <a:solidFill>
                  <a:srgbClr val="FF0000"/>
                </a:solidFill>
              </a:rPr>
              <a:t>אם ידוע לנו כי המכונית נעה משמאל לימין, נוכל לומר כי המהירות הייתה במגמת גידול, אחר כך הייתה קבועה ולקראת ההגעה לקצה הימני של המסלול המסומן המהירות ירדה</a:t>
            </a:r>
            <a:r>
              <a:rPr lang="he-IL" sz="2400" dirty="0"/>
              <a:t> </a:t>
            </a:r>
            <a:r>
              <a:rPr lang="he-IL" sz="2400" dirty="0">
                <a:solidFill>
                  <a:srgbClr val="FF0000"/>
                </a:solidFill>
              </a:rPr>
              <a:t>בקצב מהיר</a:t>
            </a:r>
            <a:r>
              <a:rPr lang="he-IL" sz="2400" dirty="0"/>
              <a:t>. "כביש כתמי הצבע" נותן מידע . </a:t>
            </a:r>
            <a:r>
              <a:rPr lang="he-IL" sz="2400" dirty="0">
                <a:solidFill>
                  <a:srgbClr val="FF0000"/>
                </a:solidFill>
              </a:rPr>
              <a:t>אם נדע מה קצב שחרור טיפות הצבע, ונוכל למדוד את המרחקים בין הנקודות, יהיה לנו תיעוד כמותי של התנועה ונוכל לחשב מהירויות</a:t>
            </a:r>
            <a:r>
              <a:rPr lang="he-IL" dirty="0"/>
              <a:t>. </a:t>
            </a:r>
            <a:br>
              <a:rPr lang="en-US" dirty="0"/>
            </a:br>
            <a:r>
              <a:rPr lang="he-IL" dirty="0"/>
              <a:t>אין הכרח להחזיק את מכל הצבע בתוך הגוף הנע. החלופה האפשרית היא שמכל צבע יימצא במקום קבוע, בעוד הגוף הנע (בקו ישר) יגרור אחריו סרט. טיפות הצבע יפגשו כל פעם נקודה אחרת על הסרט וכך יתקבל תיעוד של נקודות על גבי הסרט הנע. תיעוד זהה לתיעוד התנועה.</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404" y="2057426"/>
            <a:ext cx="6018822" cy="345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e-IL"/>
          </a:p>
        </p:txBody>
      </p:sp>
      <p:graphicFrame>
        <p:nvGraphicFramePr>
          <p:cNvPr id="4" name="אובייקט 3"/>
          <p:cNvGraphicFramePr>
            <a:graphicFrameLocks noChangeAspect="1"/>
          </p:cNvGraphicFramePr>
          <p:nvPr>
            <p:extLst>
              <p:ext uri="{D42A27DB-BD31-4B8C-83A1-F6EECF244321}">
                <p14:modId xmlns:p14="http://schemas.microsoft.com/office/powerpoint/2010/main" val="1148022772"/>
              </p:ext>
            </p:extLst>
          </p:nvPr>
        </p:nvGraphicFramePr>
        <p:xfrm>
          <a:off x="1311579" y="4901636"/>
          <a:ext cx="8826762" cy="738664"/>
        </p:xfrm>
        <a:graphic>
          <a:graphicData uri="http://schemas.openxmlformats.org/presentationml/2006/ole">
            <mc:AlternateContent xmlns:mc="http://schemas.openxmlformats.org/markup-compatibility/2006">
              <mc:Choice xmlns:v="urn:schemas-microsoft-com:vml" Requires="v">
                <p:oleObj spid="_x0000_s15377" name="תמונת מפת סיביות" r:id="rId4" imgW="5334745" imgH="447856" progId="Paint.Picture">
                  <p:embed/>
                </p:oleObj>
              </mc:Choice>
              <mc:Fallback>
                <p:oleObj name="תמונת מפת סיביות" r:id="rId4" imgW="5334745" imgH="447856" progId="Paint.Picture">
                  <p:embed/>
                  <p:pic>
                    <p:nvPicPr>
                      <p:cNvPr id="4" name="אובייקט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1579" y="4901636"/>
                        <a:ext cx="8826762" cy="738664"/>
                      </a:xfrm>
                      <a:prstGeom prst="rect">
                        <a:avLst/>
                      </a:prstGeom>
                      <a:noFill/>
                    </p:spPr>
                  </p:pic>
                </p:oleObj>
              </mc:Fallback>
            </mc:AlternateContent>
          </a:graphicData>
        </a:graphic>
      </p:graphicFrame>
      <p:sp>
        <p:nvSpPr>
          <p:cNvPr id="5" name="TextBox 4"/>
          <p:cNvSpPr txBox="1"/>
          <p:nvPr/>
        </p:nvSpPr>
        <p:spPr>
          <a:xfrm>
            <a:off x="1616366" y="5742016"/>
            <a:ext cx="9810023" cy="738664"/>
          </a:xfrm>
          <a:prstGeom prst="rect">
            <a:avLst/>
          </a:prstGeom>
          <a:noFill/>
        </p:spPr>
        <p:txBody>
          <a:bodyPr wrap="square" rtlCol="1">
            <a:spAutoFit/>
          </a:bodyPr>
          <a:lstStyle/>
          <a:p>
            <a:pPr algn="r"/>
            <a:r>
              <a:rPr lang="en-US" b="1">
                <a:solidFill>
                  <a:srgbClr val="FF0000"/>
                </a:solidFill>
              </a:rPr>
              <a:t>  </a:t>
            </a:r>
            <a:r>
              <a:rPr lang="he-IL" b="1">
                <a:solidFill>
                  <a:srgbClr val="FF0000"/>
                </a:solidFill>
              </a:rPr>
              <a:t>( המוכר בארץ כ -"רשם זמן"). </a:t>
            </a:r>
            <a:r>
              <a:rPr lang="en-US" b="1">
                <a:solidFill>
                  <a:srgbClr val="FF0000"/>
                </a:solidFill>
              </a:rPr>
              <a:t>  </a:t>
            </a:r>
            <a:r>
              <a:rPr lang="en-US" sz="2000" b="1">
                <a:solidFill>
                  <a:srgbClr val="FF0000"/>
                </a:solidFill>
              </a:rPr>
              <a:t>“</a:t>
            </a:r>
            <a:r>
              <a:rPr lang="en-US" b="1">
                <a:solidFill>
                  <a:srgbClr val="FF0000"/>
                </a:solidFill>
              </a:rPr>
              <a:t> </a:t>
            </a:r>
            <a:r>
              <a:rPr lang="en-US" sz="2400" b="1">
                <a:solidFill>
                  <a:srgbClr val="FF0000"/>
                </a:solidFill>
              </a:rPr>
              <a:t>Ticker timer</a:t>
            </a:r>
            <a:r>
              <a:rPr lang="he-IL" sz="2400" b="1">
                <a:solidFill>
                  <a:srgbClr val="FF0000"/>
                </a:solidFill>
              </a:rPr>
              <a:t> </a:t>
            </a:r>
            <a:r>
              <a:rPr lang="he-IL"/>
              <a:t>על עקרון מדידה זה מבוסס </a:t>
            </a:r>
            <a:r>
              <a:rPr lang="he-IL" sz="2000"/>
              <a:t>מכשיר ה-</a:t>
            </a:r>
            <a:r>
              <a:rPr lang="he-IL" sz="2400" b="1">
                <a:solidFill>
                  <a:srgbClr val="FF0000"/>
                </a:solidFill>
              </a:rPr>
              <a:t>" </a:t>
            </a:r>
            <a:r>
              <a:rPr lang="he-IL">
                <a:solidFill>
                  <a:srgbClr val="FF0000"/>
                </a:solidFill>
              </a:rPr>
              <a:t>מצמידים </a:t>
            </a:r>
            <a:r>
              <a:rPr lang="he-IL" dirty="0">
                <a:solidFill>
                  <a:srgbClr val="FF0000"/>
                </a:solidFill>
              </a:rPr>
              <a:t>סרט נייר לחלקו האחורי של הגוף </a:t>
            </a:r>
            <a:r>
              <a:rPr lang="he-IL">
                <a:solidFill>
                  <a:srgbClr val="FF0000"/>
                </a:solidFill>
              </a:rPr>
              <a:t>הנע. </a:t>
            </a:r>
            <a:r>
              <a:rPr lang="he-IL" dirty="0">
                <a:solidFill>
                  <a:srgbClr val="FF0000"/>
                </a:solidFill>
              </a:rPr>
              <a:t>הסרט עובר מבעד לאתר קבוע שבו מסומנות </a:t>
            </a:r>
            <a:r>
              <a:rPr lang="he-IL">
                <a:solidFill>
                  <a:srgbClr val="FF0000"/>
                </a:solidFill>
              </a:rPr>
              <a:t>עליו נקודות</a:t>
            </a:r>
            <a:endParaRPr lang="he-IL" dirty="0">
              <a:solidFill>
                <a:srgbClr val="FF0000"/>
              </a:solidFill>
            </a:endParaRPr>
          </a:p>
        </p:txBody>
      </p:sp>
      <p:sp>
        <p:nvSpPr>
          <p:cNvPr id="7" name="מלבן 6"/>
          <p:cNvSpPr/>
          <p:nvPr/>
        </p:nvSpPr>
        <p:spPr>
          <a:xfrm>
            <a:off x="3618607" y="90938"/>
            <a:ext cx="651973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בעקבות כתמי הצבע </a:t>
            </a:r>
          </a:p>
        </p:txBody>
      </p:sp>
      <p:sp>
        <p:nvSpPr>
          <p:cNvPr id="6" name="מציין מיקום של מספר שקופית 5">
            <a:extLst>
              <a:ext uri="{FF2B5EF4-FFF2-40B4-BE49-F238E27FC236}">
                <a16:creationId xmlns:a16="http://schemas.microsoft.com/office/drawing/2014/main" id="{FE3AE8FE-99FB-4593-94F7-2225EF7F5968}"/>
              </a:ext>
            </a:extLst>
          </p:cNvPr>
          <p:cNvSpPr>
            <a:spLocks noGrp="1"/>
          </p:cNvSpPr>
          <p:nvPr>
            <p:ph type="sldNum" sz="quarter" idx="12"/>
          </p:nvPr>
        </p:nvSpPr>
        <p:spPr/>
        <p:txBody>
          <a:bodyPr/>
          <a:lstStyle/>
          <a:p>
            <a:fld id="{84ED62F1-1D15-4CE8-9867-283DAC1B547E}" type="slidenum">
              <a:rPr lang="he-IL" smtClean="0"/>
              <a:t>101</a:t>
            </a:fld>
            <a:endParaRPr lang="he-IL"/>
          </a:p>
        </p:txBody>
      </p:sp>
    </p:spTree>
    <p:extLst>
      <p:ext uri="{BB962C8B-B14F-4D97-AF65-F5344CB8AC3E}">
        <p14:creationId xmlns:p14="http://schemas.microsoft.com/office/powerpoint/2010/main" val="11977683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1579" y="262046"/>
            <a:ext cx="10613952" cy="2123658"/>
          </a:xfrm>
          <a:prstGeom prst="rect">
            <a:avLst/>
          </a:prstGeom>
          <a:noFill/>
          <a:ln w="28575">
            <a:solidFill>
              <a:srgbClr val="7030A0"/>
            </a:solidFill>
          </a:ln>
        </p:spPr>
        <p:txBody>
          <a:bodyPr wrap="square" rtlCol="1">
            <a:spAutoFit/>
          </a:bodyPr>
          <a:lstStyle/>
          <a:p>
            <a:pPr algn="r"/>
            <a:r>
              <a:rPr lang="he-IL" sz="2400" dirty="0"/>
              <a:t>הנוקש של הרשם מקיש 50 פעם </a:t>
            </a:r>
            <a:r>
              <a:rPr lang="he-IL" sz="2400" dirty="0" err="1"/>
              <a:t>בשניה</a:t>
            </a:r>
            <a:r>
              <a:rPr lang="he-IL" sz="2400" dirty="0"/>
              <a:t> על נייר הפחם שמתחתיו סרט הנייר</a:t>
            </a:r>
            <a:r>
              <a:rPr lang="he-IL" dirty="0"/>
              <a:t>.</a:t>
            </a:r>
          </a:p>
          <a:p>
            <a:pPr algn="r"/>
            <a:br>
              <a:rPr lang="en-US" dirty="0"/>
            </a:br>
            <a:r>
              <a:rPr lang="he-IL" dirty="0"/>
              <a:t> </a:t>
            </a:r>
            <a:r>
              <a:rPr lang="he-IL" sz="2400" dirty="0"/>
              <a:t>מרווח הזמן בין נקישה לנקישה הוא                   </a:t>
            </a:r>
            <a:br>
              <a:rPr lang="en-US" dirty="0"/>
            </a:br>
            <a:br>
              <a:rPr lang="en-US" dirty="0"/>
            </a:br>
            <a:r>
              <a:rPr lang="he-IL" sz="2400" dirty="0"/>
              <a:t>אם נמשוך את הסרט הוא ימצא בתנועה ותירשמנה עליו נקודות באופן שהזמן בין נקודה לנקודה  הוא </a:t>
            </a:r>
            <a:r>
              <a:rPr lang="he-IL" sz="2400" b="1">
                <a:solidFill>
                  <a:srgbClr val="FF0000"/>
                </a:solidFill>
              </a:rPr>
              <a:t>0.02 שניות.</a:t>
            </a:r>
            <a:r>
              <a:rPr lang="he-IL" dirty="0"/>
              <a:t>  </a:t>
            </a:r>
            <a:r>
              <a:rPr lang="he-IL"/>
              <a:t> </a:t>
            </a:r>
            <a:endParaRPr lang="he-IL"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4060" y="834967"/>
            <a:ext cx="1148989" cy="635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950" y="4064193"/>
            <a:ext cx="6075122" cy="7581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קבוצה 8"/>
          <p:cNvGrpSpPr/>
          <p:nvPr/>
        </p:nvGrpSpPr>
        <p:grpSpPr>
          <a:xfrm>
            <a:off x="3199518" y="5293453"/>
            <a:ext cx="2076131" cy="1028457"/>
            <a:chOff x="2896910" y="5729670"/>
            <a:chExt cx="2076131" cy="1028457"/>
          </a:xfrm>
        </p:grpSpPr>
        <p:sp>
          <p:nvSpPr>
            <p:cNvPr id="4" name="תרשים זרימה: חילוץ 3"/>
            <p:cNvSpPr/>
            <p:nvPr/>
          </p:nvSpPr>
          <p:spPr>
            <a:xfrm>
              <a:off x="2896910" y="5729670"/>
              <a:ext cx="1621988" cy="1015663"/>
            </a:xfrm>
            <a:prstGeom prst="flowChartExtra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TextBox 2"/>
            <p:cNvSpPr txBox="1"/>
            <p:nvPr/>
          </p:nvSpPr>
          <p:spPr>
            <a:xfrm>
              <a:off x="3398303" y="6052835"/>
              <a:ext cx="864096" cy="369332"/>
            </a:xfrm>
            <a:prstGeom prst="rect">
              <a:avLst/>
            </a:prstGeom>
            <a:noFill/>
          </p:spPr>
          <p:txBody>
            <a:bodyPr wrap="square" rtlCol="1">
              <a:spAutoFit/>
            </a:bodyPr>
            <a:lstStyle/>
            <a:p>
              <a:r>
                <a:rPr lang="he-IL" b="1" dirty="0">
                  <a:solidFill>
                    <a:srgbClr val="FF0000"/>
                  </a:solidFill>
                </a:rPr>
                <a:t>דרך</a:t>
              </a:r>
            </a:p>
          </p:txBody>
        </p:sp>
        <p:sp>
          <p:nvSpPr>
            <p:cNvPr id="7" name="TextBox 6"/>
            <p:cNvSpPr txBox="1"/>
            <p:nvPr/>
          </p:nvSpPr>
          <p:spPr>
            <a:xfrm>
              <a:off x="2948433" y="6388795"/>
              <a:ext cx="2024608" cy="369332"/>
            </a:xfrm>
            <a:prstGeom prst="rect">
              <a:avLst/>
            </a:prstGeom>
            <a:noFill/>
          </p:spPr>
          <p:txBody>
            <a:bodyPr wrap="square" rtlCol="1">
              <a:spAutoFit/>
            </a:bodyPr>
            <a:lstStyle/>
            <a:p>
              <a:r>
                <a:rPr lang="he-IL" b="1" dirty="0">
                  <a:solidFill>
                    <a:srgbClr val="FF0000"/>
                  </a:solidFill>
                </a:rPr>
                <a:t>זמן </a:t>
              </a:r>
              <a:r>
                <a:rPr lang="en-US" b="1" dirty="0">
                  <a:solidFill>
                    <a:srgbClr val="FF0000"/>
                  </a:solidFill>
                </a:rPr>
                <a:t>X</a:t>
              </a:r>
              <a:r>
                <a:rPr lang="he-IL" b="1" dirty="0">
                  <a:solidFill>
                    <a:srgbClr val="FF0000"/>
                  </a:solidFill>
                </a:rPr>
                <a:t> מהירות</a:t>
              </a:r>
            </a:p>
          </p:txBody>
        </p:sp>
        <p:cxnSp>
          <p:nvCxnSpPr>
            <p:cNvPr id="8" name="מחבר ישר 7"/>
            <p:cNvCxnSpPr/>
            <p:nvPr/>
          </p:nvCxnSpPr>
          <p:spPr>
            <a:xfrm>
              <a:off x="3203848" y="6433705"/>
              <a:ext cx="1008112"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2" name="קבוצה 11"/>
          <p:cNvGrpSpPr/>
          <p:nvPr/>
        </p:nvGrpSpPr>
        <p:grpSpPr>
          <a:xfrm>
            <a:off x="1404118" y="5297205"/>
            <a:ext cx="1621988" cy="1024705"/>
            <a:chOff x="3382060" y="5790754"/>
            <a:chExt cx="1621988" cy="1024705"/>
          </a:xfrm>
        </p:grpSpPr>
        <p:sp>
          <p:nvSpPr>
            <p:cNvPr id="13" name="תרשים זרימה: חילוץ 12"/>
            <p:cNvSpPr/>
            <p:nvPr/>
          </p:nvSpPr>
          <p:spPr>
            <a:xfrm>
              <a:off x="3382060" y="5790754"/>
              <a:ext cx="1621988" cy="1015663"/>
            </a:xfrm>
            <a:prstGeom prst="flowChartExtra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TextBox 13"/>
            <p:cNvSpPr txBox="1"/>
            <p:nvPr/>
          </p:nvSpPr>
          <p:spPr>
            <a:xfrm>
              <a:off x="4045909" y="6049669"/>
              <a:ext cx="864096" cy="369332"/>
            </a:xfrm>
            <a:prstGeom prst="rect">
              <a:avLst/>
            </a:prstGeom>
            <a:noFill/>
          </p:spPr>
          <p:txBody>
            <a:bodyPr wrap="square" rtlCol="1">
              <a:spAutoFit/>
            </a:bodyPr>
            <a:lstStyle/>
            <a:p>
              <a:r>
                <a:rPr lang="en-US" b="1" dirty="0">
                  <a:solidFill>
                    <a:srgbClr val="FF0000"/>
                  </a:solidFill>
                </a:rPr>
                <a:t>S</a:t>
              </a:r>
              <a:endParaRPr lang="he-IL" b="1" dirty="0">
                <a:solidFill>
                  <a:srgbClr val="FF0000"/>
                </a:solidFill>
              </a:endParaRPr>
            </a:p>
          </p:txBody>
        </p:sp>
        <p:sp>
          <p:nvSpPr>
            <p:cNvPr id="15" name="TextBox 14"/>
            <p:cNvSpPr txBox="1"/>
            <p:nvPr/>
          </p:nvSpPr>
          <p:spPr>
            <a:xfrm>
              <a:off x="3736892" y="6446127"/>
              <a:ext cx="1181523" cy="369332"/>
            </a:xfrm>
            <a:prstGeom prst="rect">
              <a:avLst/>
            </a:prstGeom>
            <a:noFill/>
          </p:spPr>
          <p:txBody>
            <a:bodyPr wrap="square" rtlCol="1">
              <a:spAutoFit/>
            </a:bodyPr>
            <a:lstStyle/>
            <a:p>
              <a:r>
                <a:rPr lang="en-US" b="1">
                  <a:solidFill>
                    <a:srgbClr val="FF0000"/>
                  </a:solidFill>
                </a:rPr>
                <a:t>V  *   t</a:t>
              </a:r>
              <a:endParaRPr lang="he-IL" b="1" dirty="0">
                <a:solidFill>
                  <a:srgbClr val="FF0000"/>
                </a:solidFill>
              </a:endParaRPr>
            </a:p>
          </p:txBody>
        </p:sp>
        <p:cxnSp>
          <p:nvCxnSpPr>
            <p:cNvPr id="16" name="מחבר ישר 15"/>
            <p:cNvCxnSpPr/>
            <p:nvPr/>
          </p:nvCxnSpPr>
          <p:spPr>
            <a:xfrm>
              <a:off x="3707904" y="6428043"/>
              <a:ext cx="1008112"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5" name="מציין מיקום של מספר שקופית 4">
            <a:extLst>
              <a:ext uri="{FF2B5EF4-FFF2-40B4-BE49-F238E27FC236}">
                <a16:creationId xmlns:a16="http://schemas.microsoft.com/office/drawing/2014/main" id="{3C80195D-5355-466D-884C-3B9A67BD4BD2}"/>
              </a:ext>
            </a:extLst>
          </p:cNvPr>
          <p:cNvSpPr>
            <a:spLocks noGrp="1"/>
          </p:cNvSpPr>
          <p:nvPr>
            <p:ph type="sldNum" sz="quarter" idx="12"/>
          </p:nvPr>
        </p:nvSpPr>
        <p:spPr/>
        <p:txBody>
          <a:bodyPr/>
          <a:lstStyle/>
          <a:p>
            <a:fld id="{84ED62F1-1D15-4CE8-9867-283DAC1B547E}" type="slidenum">
              <a:rPr lang="he-IL" smtClean="0"/>
              <a:t>102</a:t>
            </a:fld>
            <a:endParaRPr lang="he-IL"/>
          </a:p>
        </p:txBody>
      </p:sp>
      <p:sp>
        <p:nvSpPr>
          <p:cNvPr id="10" name="תיבת טקסט 9">
            <a:extLst>
              <a:ext uri="{FF2B5EF4-FFF2-40B4-BE49-F238E27FC236}">
                <a16:creationId xmlns:a16="http://schemas.microsoft.com/office/drawing/2014/main" id="{F7261A92-CF49-4545-93E9-ABD40872A8F2}"/>
              </a:ext>
            </a:extLst>
          </p:cNvPr>
          <p:cNvSpPr txBox="1"/>
          <p:nvPr/>
        </p:nvSpPr>
        <p:spPr>
          <a:xfrm>
            <a:off x="531812" y="2436629"/>
            <a:ext cx="11269100" cy="1600438"/>
          </a:xfrm>
          <a:prstGeom prst="rect">
            <a:avLst/>
          </a:prstGeom>
          <a:noFill/>
        </p:spPr>
        <p:txBody>
          <a:bodyPr wrap="square" rtlCol="1">
            <a:spAutoFit/>
          </a:bodyPr>
          <a:lstStyle/>
          <a:p>
            <a:pPr algn="r" rtl="1"/>
            <a:endParaRPr lang="en-US"/>
          </a:p>
          <a:p>
            <a:pPr algn="r" rtl="1"/>
            <a:r>
              <a:rPr lang="he-IL" sz="2000"/>
              <a:t>אם נקשור את סרט הנייר לגוף נע תהיה בידינו אפשרות למדוד את מהירותו הממוצעת בפרקי זמן שונים. המהירות הממוצעת תתקבל על ידי חלוקת המרחק שעבר הגוף בזמן החולף. את המרחק נמדוד באמצעות הנקודות שעל סרט הנייר ואת הזמן בהתאם למספר המרווחים. אם לדוגמה, נרצה לדעת את המהירות הממוצעת בפרק הזמן שחלף מהרגע בו נרשמה הנקודה </a:t>
            </a:r>
            <a:r>
              <a:rPr lang="en-US" sz="2000"/>
              <a:t>A</a:t>
            </a:r>
            <a:r>
              <a:rPr lang="he-IL" sz="2000"/>
              <a:t> על הסרט לבין הרגע בו נרשמה הנקודה </a:t>
            </a:r>
            <a:r>
              <a:rPr lang="en-US" sz="2000"/>
              <a:t>B</a:t>
            </a:r>
            <a:r>
              <a:rPr lang="he-IL" sz="2000"/>
              <a:t> (ראה תרשים).</a:t>
            </a:r>
          </a:p>
        </p:txBody>
      </p:sp>
      <p:sp>
        <p:nvSpPr>
          <p:cNvPr id="11" name="מלבן 10">
            <a:extLst>
              <a:ext uri="{FF2B5EF4-FFF2-40B4-BE49-F238E27FC236}">
                <a16:creationId xmlns:a16="http://schemas.microsoft.com/office/drawing/2014/main" id="{81EFFB16-08CC-4E20-8946-62832B50EDB4}"/>
              </a:ext>
            </a:extLst>
          </p:cNvPr>
          <p:cNvSpPr/>
          <p:nvPr/>
        </p:nvSpPr>
        <p:spPr>
          <a:xfrm>
            <a:off x="4924425" y="4916810"/>
            <a:ext cx="6986716" cy="1477328"/>
          </a:xfrm>
          <a:prstGeom prst="rect">
            <a:avLst/>
          </a:prstGeom>
          <a:ln>
            <a:solidFill>
              <a:schemeClr val="tx1"/>
            </a:solidFill>
          </a:ln>
        </p:spPr>
        <p:txBody>
          <a:bodyPr wrap="square">
            <a:spAutoFit/>
          </a:bodyPr>
          <a:lstStyle/>
          <a:p>
            <a:pPr algn="r" rtl="1"/>
            <a:r>
              <a:rPr lang="he-IL"/>
              <a:t>נמדוד את המרחק </a:t>
            </a:r>
            <a:r>
              <a:rPr lang="en-US" b="1">
                <a:solidFill>
                  <a:srgbClr val="FF0000"/>
                </a:solidFill>
              </a:rPr>
              <a:t>AB</a:t>
            </a:r>
            <a:r>
              <a:rPr lang="he-IL"/>
              <a:t> ונחלק בזמן התנועה המתאים. בדוגמה המופיעה </a:t>
            </a:r>
            <a:r>
              <a:rPr lang="he-IL" b="1">
                <a:solidFill>
                  <a:srgbClr val="FF0000"/>
                </a:solidFill>
              </a:rPr>
              <a:t>זמן </a:t>
            </a:r>
            <a:r>
              <a:rPr lang="he-IL"/>
              <a:t>זה הוא </a:t>
            </a:r>
            <a:r>
              <a:rPr lang="he-IL" b="1">
                <a:solidFill>
                  <a:srgbClr val="FF0000"/>
                </a:solidFill>
                <a:effectLst>
                  <a:outerShdw blurRad="38100" dist="38100" dir="2700000" algn="tl">
                    <a:srgbClr val="000000">
                      <a:alpha val="43137"/>
                    </a:srgbClr>
                  </a:outerShdw>
                </a:effectLst>
              </a:rPr>
              <a:t>0.12 שניות </a:t>
            </a:r>
            <a:r>
              <a:rPr lang="he-IL" b="1"/>
              <a:t>(</a:t>
            </a:r>
            <a:r>
              <a:rPr lang="en-US" b="1"/>
              <a:t>0.02 x 6 = 0.12</a:t>
            </a:r>
            <a:r>
              <a:rPr lang="he-IL" b="1"/>
              <a:t>). </a:t>
            </a:r>
            <a:r>
              <a:rPr lang="he-IL"/>
              <a:t>אם AB נמדד בס''מ תהיה יחידת המהירות ס''מ/ שנ'.   ( אם למשל </a:t>
            </a:r>
            <a:r>
              <a:rPr lang="he-IL" b="1">
                <a:solidFill>
                  <a:srgbClr val="FF0000"/>
                </a:solidFill>
                <a:effectLst>
                  <a:outerShdw blurRad="38100" dist="38100" dir="2700000" algn="tl">
                    <a:srgbClr val="000000">
                      <a:alpha val="43137"/>
                    </a:srgbClr>
                  </a:outerShdw>
                </a:effectLst>
              </a:rPr>
              <a:t>המרחק בין </a:t>
            </a:r>
            <a:r>
              <a:rPr lang="en-US" b="1">
                <a:solidFill>
                  <a:srgbClr val="FF0000"/>
                </a:solidFill>
                <a:effectLst>
                  <a:outerShdw blurRad="38100" dist="38100" dir="2700000" algn="tl">
                    <a:srgbClr val="000000">
                      <a:alpha val="43137"/>
                    </a:srgbClr>
                  </a:outerShdw>
                </a:effectLst>
              </a:rPr>
              <a:t> A </a:t>
            </a:r>
            <a:r>
              <a:rPr lang="he-IL" b="1">
                <a:solidFill>
                  <a:srgbClr val="FF0000"/>
                </a:solidFill>
                <a:effectLst>
                  <a:outerShdw blurRad="38100" dist="38100" dir="2700000" algn="tl">
                    <a:srgbClr val="000000">
                      <a:alpha val="43137"/>
                    </a:srgbClr>
                  </a:outerShdw>
                </a:effectLst>
              </a:rPr>
              <a:t>ל- </a:t>
            </a:r>
            <a:r>
              <a:rPr lang="en-US" b="1">
                <a:solidFill>
                  <a:srgbClr val="FF0000"/>
                </a:solidFill>
                <a:effectLst>
                  <a:outerShdw blurRad="38100" dist="38100" dir="2700000" algn="tl">
                    <a:srgbClr val="000000">
                      <a:alpha val="43137"/>
                    </a:srgbClr>
                  </a:outerShdw>
                </a:effectLst>
              </a:rPr>
              <a:t>B </a:t>
            </a:r>
            <a:r>
              <a:rPr lang="he-IL" b="1">
                <a:solidFill>
                  <a:srgbClr val="FF0000"/>
                </a:solidFill>
                <a:effectLst>
                  <a:outerShdw blurRad="38100" dist="38100" dir="2700000" algn="tl">
                    <a:srgbClr val="000000">
                      <a:alpha val="43137"/>
                    </a:srgbClr>
                  </a:outerShdw>
                </a:effectLst>
              </a:rPr>
              <a:t> נמדד כ – 12 ס"מ  </a:t>
            </a:r>
            <a:r>
              <a:rPr lang="he-IL"/>
              <a:t>אז </a:t>
            </a:r>
            <a:r>
              <a:rPr lang="he-IL" b="1">
                <a:solidFill>
                  <a:srgbClr val="FF0000"/>
                </a:solidFill>
                <a:effectLst>
                  <a:outerShdw blurRad="38100" dist="38100" dir="2700000" algn="tl">
                    <a:srgbClr val="000000">
                      <a:alpha val="43137"/>
                    </a:srgbClr>
                  </a:outerShdw>
                </a:effectLst>
              </a:rPr>
              <a:t>המהירות הממוצעת בקטע הזה היא 100 סמ'/ש'  </a:t>
            </a:r>
            <a:r>
              <a:rPr lang="he-IL"/>
              <a:t>על פי החישוב של המרחק    12 סמ'</a:t>
            </a:r>
            <a:r>
              <a:rPr lang="en-US"/>
              <a:t>      </a:t>
            </a:r>
            <a:r>
              <a:rPr lang="he-IL"/>
              <a:t>לחלק לזמן 0.12 שנ'  =   100סמ'/ש' </a:t>
            </a:r>
          </a:p>
        </p:txBody>
      </p:sp>
      <p:sp>
        <p:nvSpPr>
          <p:cNvPr id="17" name="תיבת טקסט 16">
            <a:extLst>
              <a:ext uri="{FF2B5EF4-FFF2-40B4-BE49-F238E27FC236}">
                <a16:creationId xmlns:a16="http://schemas.microsoft.com/office/drawing/2014/main" id="{B35743FE-439D-4D68-87B4-35E74A58BB72}"/>
              </a:ext>
            </a:extLst>
          </p:cNvPr>
          <p:cNvSpPr txBox="1"/>
          <p:nvPr/>
        </p:nvSpPr>
        <p:spPr>
          <a:xfrm>
            <a:off x="2349711" y="4018696"/>
            <a:ext cx="260139" cy="338554"/>
          </a:xfrm>
          <a:prstGeom prst="rect">
            <a:avLst/>
          </a:prstGeom>
          <a:noFill/>
        </p:spPr>
        <p:txBody>
          <a:bodyPr wrap="square" rtlCol="1">
            <a:spAutoFit/>
          </a:bodyPr>
          <a:lstStyle/>
          <a:p>
            <a:r>
              <a:rPr lang="en-US" sz="1600" b="1">
                <a:solidFill>
                  <a:srgbClr val="FF0000"/>
                </a:solidFill>
              </a:rPr>
              <a:t>A</a:t>
            </a:r>
            <a:endParaRPr lang="he-IL" sz="1600" b="1">
              <a:solidFill>
                <a:srgbClr val="FF0000"/>
              </a:solidFill>
            </a:endParaRPr>
          </a:p>
        </p:txBody>
      </p:sp>
      <p:sp>
        <p:nvSpPr>
          <p:cNvPr id="20" name="תיבת טקסט 19">
            <a:extLst>
              <a:ext uri="{FF2B5EF4-FFF2-40B4-BE49-F238E27FC236}">
                <a16:creationId xmlns:a16="http://schemas.microsoft.com/office/drawing/2014/main" id="{607CA590-5D1E-499B-BCE6-C27110E462C8}"/>
              </a:ext>
            </a:extLst>
          </p:cNvPr>
          <p:cNvSpPr txBox="1"/>
          <p:nvPr/>
        </p:nvSpPr>
        <p:spPr>
          <a:xfrm>
            <a:off x="6274011" y="4049474"/>
            <a:ext cx="260139" cy="338554"/>
          </a:xfrm>
          <a:prstGeom prst="rect">
            <a:avLst/>
          </a:prstGeom>
          <a:noFill/>
        </p:spPr>
        <p:txBody>
          <a:bodyPr wrap="square" rtlCol="1">
            <a:spAutoFit/>
          </a:bodyPr>
          <a:lstStyle/>
          <a:p>
            <a:r>
              <a:rPr lang="en-US" sz="1600" b="1">
                <a:solidFill>
                  <a:srgbClr val="FF0000"/>
                </a:solidFill>
              </a:rPr>
              <a:t>B</a:t>
            </a:r>
            <a:endParaRPr lang="he-IL" sz="1600" b="1">
              <a:solidFill>
                <a:srgbClr val="FF0000"/>
              </a:solidFill>
            </a:endParaRPr>
          </a:p>
        </p:txBody>
      </p:sp>
      <p:cxnSp>
        <p:nvCxnSpPr>
          <p:cNvPr id="19" name="מחבר חץ ישר 18">
            <a:extLst>
              <a:ext uri="{FF2B5EF4-FFF2-40B4-BE49-F238E27FC236}">
                <a16:creationId xmlns:a16="http://schemas.microsoft.com/office/drawing/2014/main" id="{5BB51E67-C8EB-43F1-9D24-593ED289C9BC}"/>
              </a:ext>
            </a:extLst>
          </p:cNvPr>
          <p:cNvCxnSpPr>
            <a:cxnSpLocks/>
          </p:cNvCxnSpPr>
          <p:nvPr/>
        </p:nvCxnSpPr>
        <p:spPr>
          <a:xfrm>
            <a:off x="2479780" y="4751789"/>
            <a:ext cx="3924300" cy="30532"/>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מחבר ישר 22">
            <a:extLst>
              <a:ext uri="{FF2B5EF4-FFF2-40B4-BE49-F238E27FC236}">
                <a16:creationId xmlns:a16="http://schemas.microsoft.com/office/drawing/2014/main" id="{0D960256-6A93-46C2-BB9F-FBAF3D15EB5B}"/>
              </a:ext>
            </a:extLst>
          </p:cNvPr>
          <p:cNvCxnSpPr/>
          <p:nvPr/>
        </p:nvCxnSpPr>
        <p:spPr>
          <a:xfrm>
            <a:off x="6404080" y="4577545"/>
            <a:ext cx="0" cy="28317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6" name="מחבר ישר 25">
            <a:extLst>
              <a:ext uri="{FF2B5EF4-FFF2-40B4-BE49-F238E27FC236}">
                <a16:creationId xmlns:a16="http://schemas.microsoft.com/office/drawing/2014/main" id="{6944A12C-619E-4C2E-8966-2C829230EBDD}"/>
              </a:ext>
            </a:extLst>
          </p:cNvPr>
          <p:cNvCxnSpPr/>
          <p:nvPr/>
        </p:nvCxnSpPr>
        <p:spPr>
          <a:xfrm>
            <a:off x="2500015" y="4519148"/>
            <a:ext cx="0" cy="283173"/>
          </a:xfrm>
          <a:prstGeom prst="line">
            <a:avLst/>
          </a:prstGeom>
          <a:ln>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תיבת טקסט 24">
                <a:extLst>
                  <a:ext uri="{FF2B5EF4-FFF2-40B4-BE49-F238E27FC236}">
                    <a16:creationId xmlns:a16="http://schemas.microsoft.com/office/drawing/2014/main" id="{07B7A9A3-D96F-40A3-8BAD-0911C8C52BEF}"/>
                  </a:ext>
                </a:extLst>
              </p:cNvPr>
              <p:cNvSpPr txBox="1"/>
              <p:nvPr/>
            </p:nvSpPr>
            <p:spPr>
              <a:xfrm>
                <a:off x="2618935" y="4795836"/>
                <a:ext cx="1639808" cy="276999"/>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b="1" i="1" smtClean="0">
                          <a:solidFill>
                            <a:schemeClr val="accent1">
                              <a:lumMod val="75000"/>
                            </a:schemeClr>
                          </a:solidFill>
                          <a:latin typeface="Cambria Math" panose="02040503050406030204" pitchFamily="18" charset="0"/>
                        </a:rPr>
                        <m:t>𝚫</m:t>
                      </m:r>
                      <m:sSub>
                        <m:sSubPr>
                          <m:ctrlPr>
                            <a:rPr lang="he-IL" b="1" i="1">
                              <a:solidFill>
                                <a:schemeClr val="accent1">
                                  <a:lumMod val="75000"/>
                                </a:schemeClr>
                              </a:solidFill>
                              <a:latin typeface="Cambria Math" panose="02040503050406030204" pitchFamily="18" charset="0"/>
                            </a:rPr>
                          </m:ctrlPr>
                        </m:sSubPr>
                        <m:e>
                          <m:r>
                            <a:rPr lang="he-IL" b="1" i="1">
                              <a:solidFill>
                                <a:schemeClr val="accent1">
                                  <a:lumMod val="75000"/>
                                </a:schemeClr>
                              </a:solidFill>
                              <a:latin typeface="Cambria Math" panose="02040503050406030204" pitchFamily="18" charset="0"/>
                            </a:rPr>
                            <m:t>𝒙</m:t>
                          </m:r>
                        </m:e>
                        <m:sub>
                          <m:r>
                            <a:rPr lang="he-IL" b="1" i="1">
                              <a:solidFill>
                                <a:schemeClr val="accent1">
                                  <a:lumMod val="75000"/>
                                </a:schemeClr>
                              </a:solidFill>
                              <a:latin typeface="Cambria Math" panose="02040503050406030204" pitchFamily="18" charset="0"/>
                            </a:rPr>
                            <m:t>𝑨</m:t>
                          </m:r>
                          <m:r>
                            <a:rPr lang="he-IL" b="1" i="0">
                              <a:solidFill>
                                <a:schemeClr val="accent1">
                                  <a:lumMod val="75000"/>
                                </a:schemeClr>
                              </a:solidFill>
                              <a:latin typeface="Cambria Math" panose="02040503050406030204" pitchFamily="18" charset="0"/>
                            </a:rPr>
                            <m:t>→</m:t>
                          </m:r>
                          <m:r>
                            <a:rPr lang="he-IL" b="1" i="1">
                              <a:solidFill>
                                <a:schemeClr val="accent1">
                                  <a:lumMod val="75000"/>
                                </a:schemeClr>
                              </a:solidFill>
                              <a:latin typeface="Cambria Math" panose="02040503050406030204" pitchFamily="18" charset="0"/>
                            </a:rPr>
                            <m:t>𝑩</m:t>
                          </m:r>
                        </m:sub>
                      </m:sSub>
                      <m:r>
                        <a:rPr lang="he-IL" b="1" i="0">
                          <a:solidFill>
                            <a:schemeClr val="accent1">
                              <a:lumMod val="75000"/>
                            </a:schemeClr>
                          </a:solidFill>
                          <a:latin typeface="Cambria Math" panose="02040503050406030204" pitchFamily="18" charset="0"/>
                        </a:rPr>
                        <m:t>=</m:t>
                      </m:r>
                      <m:r>
                        <a:rPr lang="he-IL" b="1" i="0">
                          <a:solidFill>
                            <a:schemeClr val="accent1">
                              <a:lumMod val="75000"/>
                            </a:schemeClr>
                          </a:solidFill>
                          <a:latin typeface="Cambria Math" panose="02040503050406030204" pitchFamily="18" charset="0"/>
                        </a:rPr>
                        <m:t>𝟏𝟐</m:t>
                      </m:r>
                      <m:r>
                        <a:rPr lang="he-IL" b="1" i="1">
                          <a:solidFill>
                            <a:schemeClr val="accent1">
                              <a:lumMod val="75000"/>
                            </a:schemeClr>
                          </a:solidFill>
                          <a:latin typeface="Cambria Math" panose="02040503050406030204" pitchFamily="18" charset="0"/>
                        </a:rPr>
                        <m:t>𝒄𝒎</m:t>
                      </m:r>
                    </m:oMath>
                  </m:oMathPara>
                </a14:m>
                <a:endParaRPr lang="he-IL" b="1">
                  <a:solidFill>
                    <a:schemeClr val="accent1">
                      <a:lumMod val="75000"/>
                    </a:schemeClr>
                  </a:solidFill>
                </a:endParaRPr>
              </a:p>
            </p:txBody>
          </p:sp>
        </mc:Choice>
        <mc:Fallback xmlns="">
          <p:sp>
            <p:nvSpPr>
              <p:cNvPr id="25" name="תיבת טקסט 24">
                <a:extLst>
                  <a:ext uri="{FF2B5EF4-FFF2-40B4-BE49-F238E27FC236}">
                    <a16:creationId xmlns:a16="http://schemas.microsoft.com/office/drawing/2014/main" id="{07B7A9A3-D96F-40A3-8BAD-0911C8C52BEF}"/>
                  </a:ext>
                </a:extLst>
              </p:cNvPr>
              <p:cNvSpPr txBox="1">
                <a:spLocks noRot="1" noChangeAspect="1" noMove="1" noResize="1" noEditPoints="1" noAdjustHandles="1" noChangeArrowheads="1" noChangeShapeType="1" noTextEdit="1"/>
              </p:cNvSpPr>
              <p:nvPr/>
            </p:nvSpPr>
            <p:spPr>
              <a:xfrm>
                <a:off x="2618935" y="4795836"/>
                <a:ext cx="1639808" cy="276999"/>
              </a:xfrm>
              <a:prstGeom prst="rect">
                <a:avLst/>
              </a:prstGeom>
              <a:blipFill>
                <a:blip r:embed="rId4"/>
                <a:stretch>
                  <a:fillRect l="-2974" t="-28889" r="-9665" b="-51111"/>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9" name="תיבת טקסט 28">
                <a:extLst>
                  <a:ext uri="{FF2B5EF4-FFF2-40B4-BE49-F238E27FC236}">
                    <a16:creationId xmlns:a16="http://schemas.microsoft.com/office/drawing/2014/main" id="{3DF93834-187B-492C-AF85-27C48D80661E}"/>
                  </a:ext>
                </a:extLst>
              </p:cNvPr>
              <p:cNvSpPr txBox="1"/>
              <p:nvPr/>
            </p:nvSpPr>
            <p:spPr>
              <a:xfrm>
                <a:off x="2634111" y="5058968"/>
                <a:ext cx="1218282" cy="276999"/>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b="1" i="1" smtClean="0">
                          <a:solidFill>
                            <a:schemeClr val="accent1">
                              <a:lumMod val="75000"/>
                            </a:schemeClr>
                          </a:solidFill>
                          <a:latin typeface="Cambria Math" panose="02040503050406030204" pitchFamily="18" charset="0"/>
                        </a:rPr>
                        <m:t>𝚫</m:t>
                      </m:r>
                      <m:r>
                        <a:rPr lang="en-US" b="1" i="0" smtClean="0">
                          <a:solidFill>
                            <a:schemeClr val="accent1">
                              <a:lumMod val="75000"/>
                            </a:schemeClr>
                          </a:solidFill>
                          <a:latin typeface="Cambria Math" panose="02040503050406030204" pitchFamily="18" charset="0"/>
                        </a:rPr>
                        <m:t>𝐭</m:t>
                      </m:r>
                      <m:r>
                        <a:rPr lang="he-IL" b="1" i="0">
                          <a:solidFill>
                            <a:schemeClr val="accent1">
                              <a:lumMod val="75000"/>
                            </a:schemeClr>
                          </a:solidFill>
                          <a:latin typeface="Cambria Math" panose="02040503050406030204" pitchFamily="18" charset="0"/>
                        </a:rPr>
                        <m:t>=</m:t>
                      </m:r>
                      <m:r>
                        <a:rPr lang="he-IL" b="1" i="1" smtClean="0">
                          <a:solidFill>
                            <a:schemeClr val="accent1">
                              <a:lumMod val="75000"/>
                            </a:schemeClr>
                          </a:solidFill>
                          <a:latin typeface="Cambria Math" panose="02040503050406030204" pitchFamily="18" charset="0"/>
                        </a:rPr>
                        <m:t>𝟎</m:t>
                      </m:r>
                      <m:r>
                        <a:rPr lang="he-IL" b="1" i="1" smtClean="0">
                          <a:solidFill>
                            <a:schemeClr val="accent1">
                              <a:lumMod val="75000"/>
                            </a:schemeClr>
                          </a:solidFill>
                          <a:latin typeface="Cambria Math" panose="02040503050406030204" pitchFamily="18" charset="0"/>
                        </a:rPr>
                        <m:t>.</m:t>
                      </m:r>
                      <m:r>
                        <a:rPr lang="he-IL" b="1" i="1" smtClean="0">
                          <a:solidFill>
                            <a:schemeClr val="accent1">
                              <a:lumMod val="75000"/>
                            </a:schemeClr>
                          </a:solidFill>
                          <a:latin typeface="Cambria Math" panose="02040503050406030204" pitchFamily="18" charset="0"/>
                        </a:rPr>
                        <m:t>𝟏𝟐</m:t>
                      </m:r>
                      <m:r>
                        <a:rPr lang="en-US" b="1" i="1" smtClean="0">
                          <a:solidFill>
                            <a:schemeClr val="accent1">
                              <a:lumMod val="75000"/>
                            </a:schemeClr>
                          </a:solidFill>
                          <a:latin typeface="Cambria Math" panose="02040503050406030204" pitchFamily="18" charset="0"/>
                        </a:rPr>
                        <m:t>𝒔</m:t>
                      </m:r>
                    </m:oMath>
                  </m:oMathPara>
                </a14:m>
                <a:endParaRPr lang="he-IL" b="1">
                  <a:solidFill>
                    <a:schemeClr val="accent1">
                      <a:lumMod val="75000"/>
                    </a:schemeClr>
                  </a:solidFill>
                </a:endParaRPr>
              </a:p>
            </p:txBody>
          </p:sp>
        </mc:Choice>
        <mc:Fallback xmlns="">
          <p:sp>
            <p:nvSpPr>
              <p:cNvPr id="29" name="תיבת טקסט 28">
                <a:extLst>
                  <a:ext uri="{FF2B5EF4-FFF2-40B4-BE49-F238E27FC236}">
                    <a16:creationId xmlns:a16="http://schemas.microsoft.com/office/drawing/2014/main" id="{3DF93834-187B-492C-AF85-27C48D80661E}"/>
                  </a:ext>
                </a:extLst>
              </p:cNvPr>
              <p:cNvSpPr txBox="1">
                <a:spLocks noRot="1" noChangeAspect="1" noMove="1" noResize="1" noEditPoints="1" noAdjustHandles="1" noChangeArrowheads="1" noChangeShapeType="1" noTextEdit="1"/>
              </p:cNvSpPr>
              <p:nvPr/>
            </p:nvSpPr>
            <p:spPr>
              <a:xfrm>
                <a:off x="2634111" y="5058968"/>
                <a:ext cx="1218282" cy="276999"/>
              </a:xfrm>
              <a:prstGeom prst="rect">
                <a:avLst/>
              </a:prstGeom>
              <a:blipFill>
                <a:blip r:embed="rId5"/>
                <a:stretch>
                  <a:fillRect l="-3500" t="-28889" r="-14000" b="-51111"/>
                </a:stretch>
              </a:blipFill>
            </p:spPr>
            <p:txBody>
              <a:bodyPr/>
              <a:lstStyle/>
              <a:p>
                <a:r>
                  <a:rPr lang="he-IL">
                    <a:noFill/>
                  </a:rPr>
                  <a:t> </a:t>
                </a:r>
              </a:p>
            </p:txBody>
          </p:sp>
        </mc:Fallback>
      </mc:AlternateContent>
    </p:spTree>
    <p:extLst>
      <p:ext uri="{BB962C8B-B14F-4D97-AF65-F5344CB8AC3E}">
        <p14:creationId xmlns:p14="http://schemas.microsoft.com/office/powerpoint/2010/main" val="12963678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2783632" y="3147577"/>
            <a:ext cx="7821372" cy="369332"/>
          </a:xfrm>
          <a:prstGeom prst="rect">
            <a:avLst/>
          </a:prstGeom>
        </p:spPr>
        <p:txBody>
          <a:bodyPr wrap="none">
            <a:spAutoFit/>
          </a:bodyPr>
          <a:lstStyle/>
          <a:p>
            <a:r>
              <a:rPr lang="en-US" dirty="0">
                <a:hlinkClick r:id="rId2"/>
              </a:rPr>
              <a:t>http://www.youtube.com/watch?v=MW152L4fFzI&amp;feature=youtu.be</a:t>
            </a:r>
            <a:endParaRPr lang="he-IL" dirty="0"/>
          </a:p>
        </p:txBody>
      </p:sp>
      <p:sp>
        <p:nvSpPr>
          <p:cNvPr id="3" name="TextBox 2"/>
          <p:cNvSpPr txBox="1"/>
          <p:nvPr/>
        </p:nvSpPr>
        <p:spPr>
          <a:xfrm>
            <a:off x="2999656" y="1484784"/>
            <a:ext cx="5658952" cy="1569660"/>
          </a:xfrm>
          <a:prstGeom prst="rect">
            <a:avLst/>
          </a:prstGeom>
          <a:noFill/>
        </p:spPr>
        <p:txBody>
          <a:bodyPr wrap="square" rtlCol="1">
            <a:spAutoFit/>
          </a:bodyPr>
          <a:lstStyle/>
          <a:p>
            <a:pPr algn="r"/>
            <a:r>
              <a:rPr lang="he-IL" sz="3200" b="1" dirty="0"/>
              <a:t>סרטון המחשה של אופן השימוש והיישום של עקבות 'רשם הזמן ' </a:t>
            </a:r>
          </a:p>
        </p:txBody>
      </p:sp>
      <p:sp>
        <p:nvSpPr>
          <p:cNvPr id="4" name="מציין מיקום של מספר שקופית 3">
            <a:extLst>
              <a:ext uri="{FF2B5EF4-FFF2-40B4-BE49-F238E27FC236}">
                <a16:creationId xmlns:a16="http://schemas.microsoft.com/office/drawing/2014/main" id="{4A0BA96F-63CE-4F3A-B196-846442284760}"/>
              </a:ext>
            </a:extLst>
          </p:cNvPr>
          <p:cNvSpPr>
            <a:spLocks noGrp="1"/>
          </p:cNvSpPr>
          <p:nvPr>
            <p:ph type="sldNum" sz="quarter" idx="12"/>
          </p:nvPr>
        </p:nvSpPr>
        <p:spPr/>
        <p:txBody>
          <a:bodyPr/>
          <a:lstStyle/>
          <a:p>
            <a:fld id="{84ED62F1-1D15-4CE8-9867-283DAC1B547E}" type="slidenum">
              <a:rPr lang="he-IL" smtClean="0"/>
              <a:t>103</a:t>
            </a:fld>
            <a:endParaRPr lang="he-IL"/>
          </a:p>
        </p:txBody>
      </p:sp>
    </p:spTree>
    <p:extLst>
      <p:ext uri="{BB962C8B-B14F-4D97-AF65-F5344CB8AC3E}">
        <p14:creationId xmlns:p14="http://schemas.microsoft.com/office/powerpoint/2010/main" val="25598716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52575" y="2833717"/>
            <a:ext cx="10429875" cy="3693319"/>
          </a:xfrm>
          <a:prstGeom prst="rect">
            <a:avLst/>
          </a:prstGeom>
          <a:noFill/>
        </p:spPr>
        <p:txBody>
          <a:bodyPr wrap="square" rtlCol="1">
            <a:spAutoFit/>
          </a:bodyPr>
          <a:lstStyle/>
          <a:p>
            <a:pPr algn="r"/>
            <a:r>
              <a:rPr lang="he-IL" sz="2800" b="1" u="sng" dirty="0">
                <a:solidFill>
                  <a:srgbClr val="FF0000"/>
                </a:solidFill>
              </a:rPr>
              <a:t>אלה מערכות אפשר לחקור עם סרטי נייר ?</a:t>
            </a:r>
            <a:endParaRPr lang="en-US" sz="2800" b="1" u="sng" dirty="0">
              <a:solidFill>
                <a:srgbClr val="FF0000"/>
              </a:solidFill>
            </a:endParaRPr>
          </a:p>
          <a:p>
            <a:pPr algn="r"/>
            <a:r>
              <a:rPr lang="he-IL" sz="2000" dirty="0">
                <a:solidFill>
                  <a:srgbClr val="FF0000"/>
                </a:solidFill>
              </a:rPr>
              <a:t>התופעה הנחקרת ביותר באמצעות סרטי נייר היא הנפילה החופשית. אם המשקולת אינה קטנה מדי, מתקבלות סדרות סדירות של נקודות. בכל המקרים שבהם התאוצה קבועה אפשר להגיע להערכה כמותית טובה של התאוצה.</a:t>
            </a:r>
            <a:endParaRPr lang="en-US" sz="2000" dirty="0">
              <a:solidFill>
                <a:srgbClr val="FF0000"/>
              </a:solidFill>
            </a:endParaRPr>
          </a:p>
          <a:p>
            <a:pPr algn="r"/>
            <a:r>
              <a:rPr lang="he-IL" sz="2000" dirty="0">
                <a:solidFill>
                  <a:srgbClr val="FF0000"/>
                </a:solidFill>
              </a:rPr>
              <a:t>סרט נייר מיועד למעקב אחרי תנועה בקו ישר, אך לא כל תנועה כזאת מתאימה לו</a:t>
            </a:r>
            <a:r>
              <a:rPr lang="he-IL" sz="2000" dirty="0"/>
              <a:t>. </a:t>
            </a:r>
            <a:r>
              <a:rPr lang="he-IL" dirty="0"/>
              <a:t>מקרה מובהק שבו לא נשתמש בסרט נייר, או ב"כביש כתמי הצבע", הוא כאשר הגוף נע הלוך ושוב. במקרה כזה סדר הנקודות על הנייר (או על הכביש) אינו מייצג את סדר הזמנים. משאיבדנו זאת, לא נוכל להסיק מסקנות </a:t>
            </a:r>
            <a:r>
              <a:rPr lang="he-IL" dirty="0" err="1"/>
              <a:t>אינטילגנטיות</a:t>
            </a:r>
            <a:r>
              <a:rPr lang="he-IL" dirty="0"/>
              <a:t>.</a:t>
            </a:r>
            <a:endParaRPr lang="en-US" dirty="0"/>
          </a:p>
          <a:p>
            <a:pPr algn="r"/>
            <a:r>
              <a:rPr lang="he-IL" dirty="0"/>
              <a:t>מה באשר להאטה? על "כביש כתמי הצבע" הדבר מתבטא בכך שהמרווח בין הנקודות הולך ומצטמצם. הדברים מורכבים יותר כאשר מדובר בסרט נייר. נתבונן לדוגמה במקרה שבו עגלה נעה על מסילה וסרט נייר אופקי קשור אליה ונע בעקבותיה. אם העגלה תואט, ייתכן מאוד שסרט הנייר לא יישאר מתוח. במקרה כזה, הסימון על סרט הנייר אינו מייצג את תנועת העגלה. אֱמוֹר מעתה: </a:t>
            </a:r>
            <a:r>
              <a:rPr lang="he-IL" b="1" dirty="0"/>
              <a:t>סרטי נייר הם כלי מתאים לתנועה מואצת (להבדיל מתנועה מואטת) ובמיוחד כאשר התאוצה קבועה.</a:t>
            </a:r>
            <a:r>
              <a:rPr lang="he-IL" dirty="0"/>
              <a:t> מד הטווח העל-קולי (</a:t>
            </a:r>
            <a:r>
              <a:rPr lang="he-IL" dirty="0" err="1"/>
              <a:t>סוניק</a:t>
            </a:r>
            <a:r>
              <a:rPr lang="he-IL" dirty="0"/>
              <a:t> </a:t>
            </a:r>
            <a:r>
              <a:rPr lang="he-IL" dirty="0" err="1"/>
              <a:t>ריינג'ר</a:t>
            </a:r>
            <a:r>
              <a:rPr lang="he-IL" dirty="0"/>
              <a:t>) נותן מענה מעולה לבעיה </a:t>
            </a:r>
          </a:p>
        </p:txBody>
      </p:sp>
      <p:sp>
        <p:nvSpPr>
          <p:cNvPr id="4" name="TextBox 3"/>
          <p:cNvSpPr txBox="1"/>
          <p:nvPr/>
        </p:nvSpPr>
        <p:spPr>
          <a:xfrm>
            <a:off x="171450" y="77188"/>
            <a:ext cx="12134849" cy="584775"/>
          </a:xfrm>
          <a:prstGeom prst="rect">
            <a:avLst/>
          </a:prstGeom>
          <a:noFill/>
        </p:spPr>
        <p:txBody>
          <a:bodyPr wrap="square" rtlCol="1">
            <a:spAutoFit/>
          </a:bodyPr>
          <a:lstStyle/>
          <a:p>
            <a:pPr algn="l" rtl="1"/>
            <a:r>
              <a:rPr lang="he-IL" sz="3200" b="1" u="sng">
                <a:solidFill>
                  <a:srgbClr val="FF0000"/>
                </a:solidFill>
                <a:effectLst>
                  <a:outerShdw blurRad="38100" dist="38100" dir="2700000" algn="tl">
                    <a:srgbClr val="000000">
                      <a:alpha val="43137"/>
                    </a:srgbClr>
                  </a:outerShdw>
                </a:effectLst>
              </a:rPr>
              <a:t>קשיים </a:t>
            </a:r>
            <a:r>
              <a:rPr lang="he-IL" sz="3200" b="1" u="sng" dirty="0">
                <a:solidFill>
                  <a:srgbClr val="FF0000"/>
                </a:solidFill>
                <a:effectLst>
                  <a:outerShdw blurRad="38100" dist="38100" dir="2700000" algn="tl">
                    <a:srgbClr val="000000">
                      <a:alpha val="43137"/>
                    </a:srgbClr>
                  </a:outerShdw>
                </a:effectLst>
              </a:rPr>
              <a:t>או מגבלות </a:t>
            </a:r>
            <a:r>
              <a:rPr lang="he-IL" sz="3200" b="1" u="sng" dirty="0" err="1">
                <a:solidFill>
                  <a:srgbClr val="FF0000"/>
                </a:solidFill>
                <a:effectLst>
                  <a:outerShdw blurRad="38100" dist="38100" dir="2700000" algn="tl">
                    <a:srgbClr val="000000">
                      <a:alpha val="43137"/>
                    </a:srgbClr>
                  </a:outerShdw>
                </a:effectLst>
              </a:rPr>
              <a:t>העלולוים</a:t>
            </a:r>
            <a:r>
              <a:rPr lang="he-IL" sz="3200" b="1" u="sng" dirty="0">
                <a:solidFill>
                  <a:srgbClr val="FF0000"/>
                </a:solidFill>
                <a:effectLst>
                  <a:outerShdw blurRad="38100" dist="38100" dir="2700000" algn="tl">
                    <a:srgbClr val="000000">
                      <a:alpha val="43137"/>
                    </a:srgbClr>
                  </a:outerShdw>
                </a:effectLst>
              </a:rPr>
              <a:t> להשפיע על תוצאות והשלכות הניסויים  </a:t>
            </a:r>
          </a:p>
        </p:txBody>
      </p:sp>
      <p:sp>
        <p:nvSpPr>
          <p:cNvPr id="5" name="מציין מיקום של מספר שקופית 4">
            <a:extLst>
              <a:ext uri="{FF2B5EF4-FFF2-40B4-BE49-F238E27FC236}">
                <a16:creationId xmlns:a16="http://schemas.microsoft.com/office/drawing/2014/main" id="{755C93F1-ED07-49A7-B607-01C5614F2B2C}"/>
              </a:ext>
            </a:extLst>
          </p:cNvPr>
          <p:cNvSpPr>
            <a:spLocks noGrp="1"/>
          </p:cNvSpPr>
          <p:nvPr>
            <p:ph type="sldNum" sz="quarter" idx="12"/>
          </p:nvPr>
        </p:nvSpPr>
        <p:spPr/>
        <p:txBody>
          <a:bodyPr/>
          <a:lstStyle/>
          <a:p>
            <a:fld id="{84ED62F1-1D15-4CE8-9867-283DAC1B547E}" type="slidenum">
              <a:rPr lang="he-IL" smtClean="0"/>
              <a:t>104</a:t>
            </a:fld>
            <a:endParaRPr lang="he-IL"/>
          </a:p>
        </p:txBody>
      </p:sp>
      <p:sp>
        <p:nvSpPr>
          <p:cNvPr id="6" name="מלבן 5">
            <a:extLst>
              <a:ext uri="{FF2B5EF4-FFF2-40B4-BE49-F238E27FC236}">
                <a16:creationId xmlns:a16="http://schemas.microsoft.com/office/drawing/2014/main" id="{BC84F01D-8E97-415F-B7D8-595C21CB3AF5}"/>
              </a:ext>
            </a:extLst>
          </p:cNvPr>
          <p:cNvSpPr/>
          <p:nvPr/>
        </p:nvSpPr>
        <p:spPr>
          <a:xfrm>
            <a:off x="1814613" y="717858"/>
            <a:ext cx="10167837" cy="1692771"/>
          </a:xfrm>
          <a:prstGeom prst="rect">
            <a:avLst/>
          </a:prstGeom>
        </p:spPr>
        <p:txBody>
          <a:bodyPr wrap="square">
            <a:spAutoFit/>
          </a:bodyPr>
          <a:lstStyle/>
          <a:p>
            <a:pPr algn="just" rtl="1"/>
            <a:r>
              <a:rPr lang="he-IL" sz="2800" b="1" u="sng">
                <a:solidFill>
                  <a:srgbClr val="FF0000"/>
                </a:solidFill>
              </a:rPr>
              <a:t>האם מכשיר המדידה משפיע על המדידה ? </a:t>
            </a:r>
            <a:endParaRPr lang="en-US" sz="2800" b="1" u="sng">
              <a:solidFill>
                <a:srgbClr val="FF0000"/>
              </a:solidFill>
            </a:endParaRPr>
          </a:p>
          <a:p>
            <a:pPr algn="just" rtl="1"/>
            <a:r>
              <a:rPr lang="he-IL"/>
              <a:t>ישנם מצבים בהם מבקשים למדוד נפילה חופשית של גופים</a:t>
            </a:r>
            <a:r>
              <a:rPr lang="en-US"/>
              <a:t>  </a:t>
            </a:r>
            <a:r>
              <a:rPr lang="he-IL"/>
              <a:t> שונים ( כבדים או קלים ) ואז עלול להיווצר מצב בו יתגלה  שהקלים נופלים בזמן ממושך יותר מן הכבדים. </a:t>
            </a:r>
            <a:r>
              <a:rPr lang="he-IL" b="1"/>
              <a:t>זה נמצא בניגוד מוחלט לטענתו של גלילאו</a:t>
            </a:r>
            <a:r>
              <a:rPr lang="he-IL"/>
              <a:t>, </a:t>
            </a:r>
            <a:r>
              <a:rPr lang="he-IL" b="1"/>
              <a:t>לידוע לנו מדעית ולמה שמתקבל מניתוח סרטי וידאו של נפילה חופשית</a:t>
            </a:r>
            <a:r>
              <a:rPr lang="he-IL"/>
              <a:t>. </a:t>
            </a:r>
            <a:r>
              <a:rPr lang="he-IL" sz="2000" b="1">
                <a:solidFill>
                  <a:srgbClr val="FF0000"/>
                </a:solidFill>
              </a:rPr>
              <a:t>מתברר כי החיכוך משפיע באופן שונה על תנועת גופים שונים, והוא זה שיוצר את ההבדלים. וזה עלול ממש להטעות.</a:t>
            </a:r>
            <a:endParaRPr lang="he-IL" sz="2000" b="1" dirty="0">
              <a:solidFill>
                <a:srgbClr val="FF0000"/>
              </a:solidFill>
            </a:endParaRPr>
          </a:p>
        </p:txBody>
      </p:sp>
    </p:spTree>
    <p:extLst>
      <p:ext uri="{BB962C8B-B14F-4D97-AF65-F5344CB8AC3E}">
        <p14:creationId xmlns:p14="http://schemas.microsoft.com/office/powerpoint/2010/main" val="14424785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1950" y="465519"/>
            <a:ext cx="11650663" cy="6155531"/>
          </a:xfrm>
          <a:prstGeom prst="rect">
            <a:avLst/>
          </a:prstGeom>
          <a:noFill/>
        </p:spPr>
        <p:txBody>
          <a:bodyPr wrap="square" rtlCol="1">
            <a:spAutoFit/>
          </a:bodyPr>
          <a:lstStyle/>
          <a:p>
            <a:pPr algn="r" rtl="1"/>
            <a:r>
              <a:rPr lang="he-IL" sz="3200" b="1" u="sng" dirty="0">
                <a:solidFill>
                  <a:srgbClr val="FF0000"/>
                </a:solidFill>
              </a:rPr>
              <a:t>מאימתי מתחילים למדוד </a:t>
            </a:r>
            <a:r>
              <a:rPr lang="he-IL" sz="3200" b="1" u="sng">
                <a:solidFill>
                  <a:srgbClr val="FF0000"/>
                </a:solidFill>
              </a:rPr>
              <a:t>את הזמן ?</a:t>
            </a:r>
            <a:br>
              <a:rPr lang="en-US" sz="3200" b="1" u="sng">
                <a:solidFill>
                  <a:srgbClr val="FF0000"/>
                </a:solidFill>
              </a:rPr>
            </a:br>
            <a:endParaRPr lang="en-US" sz="3200" u="sng" dirty="0">
              <a:solidFill>
                <a:srgbClr val="FF0000"/>
              </a:solidFill>
            </a:endParaRPr>
          </a:p>
          <a:p>
            <a:pPr algn="r" rtl="1"/>
            <a:endParaRPr lang="he-IL" dirty="0"/>
          </a:p>
          <a:p>
            <a:pPr algn="r" rtl="1"/>
            <a:r>
              <a:rPr lang="he-IL" sz="2400" b="1">
                <a:solidFill>
                  <a:srgbClr val="FF0000"/>
                </a:solidFill>
              </a:rPr>
              <a:t>כאשר </a:t>
            </a:r>
            <a:r>
              <a:rPr lang="he-IL" sz="2400" b="1" dirty="0">
                <a:solidFill>
                  <a:srgbClr val="FF0000"/>
                </a:solidFill>
              </a:rPr>
              <a:t>מתעדים את התנועה בטבלה או בגרף יש צורך להגדיר מתי מתחילה מדידת הזמן</a:t>
            </a:r>
            <a:r>
              <a:rPr lang="he-IL" sz="2400" dirty="0"/>
              <a:t>. לכאורה </a:t>
            </a:r>
            <a:r>
              <a:rPr lang="he-IL" sz="2400" dirty="0">
                <a:solidFill>
                  <a:srgbClr val="FF0000"/>
                </a:solidFill>
              </a:rPr>
              <a:t>הדברים ברורים. מדידת הזמן מתחילה ברגע שבו מתחילה התנועה. בתחילת הניסוי המערכת מוחזקת במנוחה. כאשר משחררים את המערכת מתחילה התנועה. זהו, באופן טבעי, הרגע </a:t>
            </a:r>
            <a:r>
              <a:rPr lang="en-US" sz="2400" i="1" dirty="0">
                <a:solidFill>
                  <a:srgbClr val="FF0000"/>
                </a:solidFill>
              </a:rPr>
              <a:t>t</a:t>
            </a:r>
            <a:r>
              <a:rPr lang="en-US" sz="2400" dirty="0">
                <a:solidFill>
                  <a:srgbClr val="FF0000"/>
                </a:solidFill>
              </a:rPr>
              <a:t> = 0</a:t>
            </a:r>
            <a:r>
              <a:rPr lang="he-IL" sz="2400" dirty="0">
                <a:solidFill>
                  <a:srgbClr val="FF0000"/>
                </a:solidFill>
              </a:rPr>
              <a:t>. </a:t>
            </a:r>
            <a:r>
              <a:rPr lang="he-IL" sz="2400" dirty="0"/>
              <a:t>מתברר כי בניסויים שלפנינו יש קושי דווקא בזיהוי רגע השחרור. "רשם הזמן" מופעל מעט לפני שחרור הגוף. כתוצאה מכך יש סימונים שמייצגים רגעים שקודמים לרגע השחרור. עקרונית, סימונים אלה אמורים להיות חופפים. מעשית, הם אינם ממש חופפים, מפני שהיד שלנו, שמחזיקה את סרט הנייר במצב מתוח, אינה יציבה לחלוטין. כתוצאה מכך עלול להתקבל מקבץ של נקודות, שקשה לזהות בו את נקודת התחלת התנועה. יתר על כן, לעתים גם לאחר השחרור הנקודות סמוכות מאוד זו לזו, כיוון שטרם הגענו למהירות מספיק גדולה. נקודות קרובות מדי אינן מאפשרות רזולוציה מספקת במדידת המרחק (במדידה זו מדידת המרחק מדויקת עד כמילימטר). במקרים כאלה ממליצים להתחיל למדוד מנקודה שבה הנקודות מובחנות  היטב זו מזו והמרחק ביניהן ברור. מרחק מזערי של סנטימטר (ואפילו יותר) הוא סביר. כתוצאה מכך, נקודת הייחוס למדידה אינה נקודת השחרור וגם רגע הייחוס (</a:t>
            </a:r>
            <a:r>
              <a:rPr lang="en-US" sz="2400" i="1" dirty="0"/>
              <a:t>t</a:t>
            </a:r>
            <a:r>
              <a:rPr lang="en-US" sz="2400" dirty="0"/>
              <a:t> = 0</a:t>
            </a:r>
            <a:r>
              <a:rPr lang="he-IL" sz="2400" dirty="0"/>
              <a:t>) אינו רגע השחרור.</a:t>
            </a:r>
          </a:p>
        </p:txBody>
      </p:sp>
      <p:pic>
        <p:nvPicPr>
          <p:cNvPr id="5122" name="Picture 2" descr="http://www.cnbc.co.il/images/%D7%A9%D7%A2%D7%95%D7%9F%20%D7%A2%D7%A6%D7%A8%20%D7%A2%D7%9D%20%D7%99%D7%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9677" y="375031"/>
            <a:ext cx="1419226" cy="14192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מציין מיקום של מספר שקופית 2">
            <a:extLst>
              <a:ext uri="{FF2B5EF4-FFF2-40B4-BE49-F238E27FC236}">
                <a16:creationId xmlns:a16="http://schemas.microsoft.com/office/drawing/2014/main" id="{44F15479-6C3A-4347-9067-19DFC3B3C8A9}"/>
              </a:ext>
            </a:extLst>
          </p:cNvPr>
          <p:cNvSpPr>
            <a:spLocks noGrp="1"/>
          </p:cNvSpPr>
          <p:nvPr>
            <p:ph type="sldNum" sz="quarter" idx="12"/>
          </p:nvPr>
        </p:nvSpPr>
        <p:spPr/>
        <p:txBody>
          <a:bodyPr/>
          <a:lstStyle/>
          <a:p>
            <a:fld id="{84ED62F1-1D15-4CE8-9867-283DAC1B547E}" type="slidenum">
              <a:rPr lang="he-IL" smtClean="0"/>
              <a:t>105</a:t>
            </a:fld>
            <a:endParaRPr lang="he-IL"/>
          </a:p>
        </p:txBody>
      </p:sp>
    </p:spTree>
    <p:extLst>
      <p:ext uri="{BB962C8B-B14F-4D97-AF65-F5344CB8AC3E}">
        <p14:creationId xmlns:p14="http://schemas.microsoft.com/office/powerpoint/2010/main" val="42655018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749729" y="1240988"/>
            <a:ext cx="5960748" cy="4848284"/>
            <a:chOff x="1464" y="6163"/>
            <a:chExt cx="7922" cy="7847"/>
          </a:xfrm>
        </p:grpSpPr>
        <p:grpSp>
          <p:nvGrpSpPr>
            <p:cNvPr id="4" name="Group 3"/>
            <p:cNvGrpSpPr>
              <a:grpSpLocks/>
            </p:cNvGrpSpPr>
            <p:nvPr/>
          </p:nvGrpSpPr>
          <p:grpSpPr bwMode="auto">
            <a:xfrm>
              <a:off x="1464" y="6163"/>
              <a:ext cx="7922" cy="7847"/>
              <a:chOff x="1464" y="6163"/>
              <a:chExt cx="7922" cy="7847"/>
            </a:xfrm>
          </p:grpSpPr>
          <p:grpSp>
            <p:nvGrpSpPr>
              <p:cNvPr id="6" name="Group 4"/>
              <p:cNvGrpSpPr>
                <a:grpSpLocks/>
              </p:cNvGrpSpPr>
              <p:nvPr/>
            </p:nvGrpSpPr>
            <p:grpSpPr bwMode="auto">
              <a:xfrm>
                <a:off x="1464" y="6163"/>
                <a:ext cx="7922" cy="7847"/>
                <a:chOff x="1464" y="6163"/>
                <a:chExt cx="7922" cy="7847"/>
              </a:xfrm>
            </p:grpSpPr>
            <p:grpSp>
              <p:nvGrpSpPr>
                <p:cNvPr id="8" name="Group 5"/>
                <p:cNvGrpSpPr>
                  <a:grpSpLocks/>
                </p:cNvGrpSpPr>
                <p:nvPr/>
              </p:nvGrpSpPr>
              <p:grpSpPr bwMode="auto">
                <a:xfrm>
                  <a:off x="1464" y="6163"/>
                  <a:ext cx="7922" cy="7847"/>
                  <a:chOff x="1464" y="6163"/>
                  <a:chExt cx="7922" cy="7847"/>
                </a:xfrm>
              </p:grpSpPr>
              <p:grpSp>
                <p:nvGrpSpPr>
                  <p:cNvPr id="10" name="Group 6"/>
                  <p:cNvGrpSpPr>
                    <a:grpSpLocks/>
                  </p:cNvGrpSpPr>
                  <p:nvPr/>
                </p:nvGrpSpPr>
                <p:grpSpPr bwMode="auto">
                  <a:xfrm>
                    <a:off x="1464" y="6163"/>
                    <a:ext cx="7922" cy="7847"/>
                    <a:chOff x="1464" y="6163"/>
                    <a:chExt cx="7922" cy="7847"/>
                  </a:xfrm>
                </p:grpSpPr>
                <p:grpSp>
                  <p:nvGrpSpPr>
                    <p:cNvPr id="12" name="Group 7"/>
                    <p:cNvGrpSpPr>
                      <a:grpSpLocks/>
                    </p:cNvGrpSpPr>
                    <p:nvPr/>
                  </p:nvGrpSpPr>
                  <p:grpSpPr bwMode="auto">
                    <a:xfrm>
                      <a:off x="1464" y="6163"/>
                      <a:ext cx="7922" cy="7847"/>
                      <a:chOff x="1464" y="6163"/>
                      <a:chExt cx="7922" cy="7847"/>
                    </a:xfrm>
                  </p:grpSpPr>
                  <p:grpSp>
                    <p:nvGrpSpPr>
                      <p:cNvPr id="14" name="Group 8"/>
                      <p:cNvGrpSpPr>
                        <a:grpSpLocks/>
                      </p:cNvGrpSpPr>
                      <p:nvPr/>
                    </p:nvGrpSpPr>
                    <p:grpSpPr bwMode="auto">
                      <a:xfrm>
                        <a:off x="1464" y="6163"/>
                        <a:ext cx="7922" cy="7847"/>
                        <a:chOff x="1464" y="6163"/>
                        <a:chExt cx="7922" cy="7847"/>
                      </a:xfrm>
                    </p:grpSpPr>
                    <p:grpSp>
                      <p:nvGrpSpPr>
                        <p:cNvPr id="16" name="Group 9"/>
                        <p:cNvGrpSpPr>
                          <a:grpSpLocks/>
                        </p:cNvGrpSpPr>
                        <p:nvPr/>
                      </p:nvGrpSpPr>
                      <p:grpSpPr bwMode="auto">
                        <a:xfrm>
                          <a:off x="1464" y="6163"/>
                          <a:ext cx="7922" cy="7847"/>
                          <a:chOff x="1464" y="6163"/>
                          <a:chExt cx="7922" cy="7847"/>
                        </a:xfrm>
                      </p:grpSpPr>
                      <p:grpSp>
                        <p:nvGrpSpPr>
                          <p:cNvPr id="18" name="Group 10"/>
                          <p:cNvGrpSpPr>
                            <a:grpSpLocks/>
                          </p:cNvGrpSpPr>
                          <p:nvPr/>
                        </p:nvGrpSpPr>
                        <p:grpSpPr bwMode="auto">
                          <a:xfrm>
                            <a:off x="1464" y="6163"/>
                            <a:ext cx="7922" cy="7847"/>
                            <a:chOff x="1485" y="7183"/>
                            <a:chExt cx="7922" cy="7847"/>
                          </a:xfrm>
                        </p:grpSpPr>
                        <p:grpSp>
                          <p:nvGrpSpPr>
                            <p:cNvPr id="20" name="Group 11"/>
                            <p:cNvGrpSpPr>
                              <a:grpSpLocks/>
                            </p:cNvGrpSpPr>
                            <p:nvPr/>
                          </p:nvGrpSpPr>
                          <p:grpSpPr bwMode="auto">
                            <a:xfrm>
                              <a:off x="1485" y="7183"/>
                              <a:ext cx="7922" cy="7847"/>
                              <a:chOff x="1485" y="6733"/>
                              <a:chExt cx="7922" cy="7847"/>
                            </a:xfrm>
                          </p:grpSpPr>
                          <p:grpSp>
                            <p:nvGrpSpPr>
                              <p:cNvPr id="22" name="Group 12"/>
                              <p:cNvGrpSpPr>
                                <a:grpSpLocks/>
                              </p:cNvGrpSpPr>
                              <p:nvPr/>
                            </p:nvGrpSpPr>
                            <p:grpSpPr bwMode="auto">
                              <a:xfrm>
                                <a:off x="1485" y="7200"/>
                                <a:ext cx="1981" cy="7380"/>
                                <a:chOff x="2160" y="7200"/>
                                <a:chExt cx="1981" cy="7380"/>
                              </a:xfrm>
                            </p:grpSpPr>
                            <p:grpSp>
                              <p:nvGrpSpPr>
                                <p:cNvPr id="65" name="Group 13"/>
                                <p:cNvGrpSpPr>
                                  <a:grpSpLocks/>
                                </p:cNvGrpSpPr>
                                <p:nvPr/>
                              </p:nvGrpSpPr>
                              <p:grpSpPr bwMode="auto">
                                <a:xfrm>
                                  <a:off x="2160" y="7590"/>
                                  <a:ext cx="1981" cy="6990"/>
                                  <a:chOff x="2160" y="1980"/>
                                  <a:chExt cx="1981" cy="6990"/>
                                </a:xfrm>
                              </p:grpSpPr>
                              <p:grpSp>
                                <p:nvGrpSpPr>
                                  <p:cNvPr id="67" name="Group 14"/>
                                  <p:cNvGrpSpPr>
                                    <a:grpSpLocks/>
                                  </p:cNvGrpSpPr>
                                  <p:nvPr/>
                                </p:nvGrpSpPr>
                                <p:grpSpPr bwMode="auto">
                                  <a:xfrm>
                                    <a:off x="2160" y="1980"/>
                                    <a:ext cx="1981" cy="6990"/>
                                    <a:chOff x="2160" y="1980"/>
                                    <a:chExt cx="1981" cy="6990"/>
                                  </a:xfrm>
                                </p:grpSpPr>
                                <p:graphicFrame>
                                  <p:nvGraphicFramePr>
                                    <p:cNvPr id="69" name="אובייקט 68"/>
                                    <p:cNvGraphicFramePr>
                                      <a:graphicFrameLocks/>
                                    </p:cNvGraphicFramePr>
                                    <p:nvPr/>
                                  </p:nvGraphicFramePr>
                                  <p:xfrm>
                                    <a:off x="2160" y="1980"/>
                                    <a:ext cx="1981" cy="6990"/>
                                  </p:xfrm>
                                  <a:graphic>
                                    <a:graphicData uri="http://schemas.openxmlformats.org/presentationml/2006/ole">
                                      <mc:AlternateContent xmlns:mc="http://schemas.openxmlformats.org/markup-compatibility/2006">
                                        <mc:Choice xmlns:v="urn:schemas-microsoft-com:vml" Requires="v">
                                          <p:oleObj spid="_x0000_s16437" name="Chart" r:id="rId3" imgW="1241963" imgH="4488264" progId="Excel.Chart.8">
                                            <p:embed/>
                                          </p:oleObj>
                                        </mc:Choice>
                                        <mc:Fallback>
                                          <p:oleObj name="Chart" r:id="rId3" imgW="1241963" imgH="4488264" progId="Excel.Chart.8">
                                            <p:embed/>
                                            <p:pic>
                                              <p:nvPicPr>
                                                <p:cNvPr id="69" name="אובייקט 68"/>
                                                <p:cNvPicPr>
                                                  <a:picLocks noRo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 y="1980"/>
                                                  <a:ext cx="1981" cy="699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0" name="Rectangle 16"/>
                                    <p:cNvSpPr>
                                      <a:spLocks noChangeArrowheads="1"/>
                                    </p:cNvSpPr>
                                    <p:nvPr/>
                                  </p:nvSpPr>
                                  <p:spPr bwMode="auto">
                                    <a:xfrm>
                                      <a:off x="2412" y="2145"/>
                                      <a:ext cx="285" cy="61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grpSp>
                              <p:sp>
                                <p:nvSpPr>
                                  <p:cNvPr id="68" name="Rectangle 17"/>
                                  <p:cNvSpPr>
                                    <a:spLocks noChangeArrowheads="1"/>
                                  </p:cNvSpPr>
                                  <p:nvPr/>
                                </p:nvSpPr>
                                <p:spPr bwMode="auto">
                                  <a:xfrm>
                                    <a:off x="3777" y="2160"/>
                                    <a:ext cx="180" cy="59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sp>
                              <p:nvSpPr>
                                <p:cNvPr id="66" name="Rectangle 18"/>
                                <p:cNvSpPr>
                                  <a:spLocks noChangeArrowheads="1"/>
                                </p:cNvSpPr>
                                <p:nvPr/>
                              </p:nvSpPr>
                              <p:spPr bwMode="auto">
                                <a:xfrm>
                                  <a:off x="2340" y="7200"/>
                                  <a:ext cx="540" cy="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grpSp>
                            <p:nvGrpSpPr>
                              <p:cNvPr id="23" name="Group 19"/>
                              <p:cNvGrpSpPr>
                                <a:grpSpLocks/>
                              </p:cNvGrpSpPr>
                              <p:nvPr/>
                            </p:nvGrpSpPr>
                            <p:grpSpPr bwMode="auto">
                              <a:xfrm>
                                <a:off x="1608" y="6733"/>
                                <a:ext cx="7799" cy="7847"/>
                                <a:chOff x="1623" y="6733"/>
                                <a:chExt cx="7799" cy="7847"/>
                              </a:xfrm>
                            </p:grpSpPr>
                            <p:grpSp>
                              <p:nvGrpSpPr>
                                <p:cNvPr id="24" name="Group 20"/>
                                <p:cNvGrpSpPr>
                                  <a:grpSpLocks/>
                                </p:cNvGrpSpPr>
                                <p:nvPr/>
                              </p:nvGrpSpPr>
                              <p:grpSpPr bwMode="auto">
                                <a:xfrm>
                                  <a:off x="1623" y="6733"/>
                                  <a:ext cx="7799" cy="7847"/>
                                  <a:chOff x="1623" y="6733"/>
                                  <a:chExt cx="7799" cy="7847"/>
                                </a:xfrm>
                              </p:grpSpPr>
                              <p:grpSp>
                                <p:nvGrpSpPr>
                                  <p:cNvPr id="38" name="Group 21"/>
                                  <p:cNvGrpSpPr>
                                    <a:grpSpLocks/>
                                  </p:cNvGrpSpPr>
                                  <p:nvPr/>
                                </p:nvGrpSpPr>
                                <p:grpSpPr bwMode="auto">
                                  <a:xfrm>
                                    <a:off x="1861" y="6779"/>
                                    <a:ext cx="7561" cy="7801"/>
                                    <a:chOff x="4320" y="3344"/>
                                    <a:chExt cx="7561" cy="7801"/>
                                  </a:xfrm>
                                </p:grpSpPr>
                                <p:grpSp>
                                  <p:nvGrpSpPr>
                                    <p:cNvPr id="40" name="Group 22"/>
                                    <p:cNvGrpSpPr>
                                      <a:grpSpLocks/>
                                    </p:cNvGrpSpPr>
                                    <p:nvPr/>
                                  </p:nvGrpSpPr>
                                  <p:grpSpPr bwMode="auto">
                                    <a:xfrm>
                                      <a:off x="4320" y="4140"/>
                                      <a:ext cx="7561" cy="7005"/>
                                      <a:chOff x="4320" y="4140"/>
                                      <a:chExt cx="7561" cy="7005"/>
                                    </a:xfrm>
                                  </p:grpSpPr>
                                  <p:grpSp>
                                    <p:nvGrpSpPr>
                                      <p:cNvPr id="43" name="Group 23"/>
                                      <p:cNvGrpSpPr>
                                        <a:grpSpLocks/>
                                      </p:cNvGrpSpPr>
                                      <p:nvPr/>
                                    </p:nvGrpSpPr>
                                    <p:grpSpPr bwMode="auto">
                                      <a:xfrm>
                                        <a:off x="4320" y="4140"/>
                                        <a:ext cx="7561" cy="7005"/>
                                        <a:chOff x="4320" y="4140"/>
                                        <a:chExt cx="7561" cy="7005"/>
                                      </a:xfrm>
                                    </p:grpSpPr>
                                    <p:graphicFrame>
                                      <p:nvGraphicFramePr>
                                        <p:cNvPr id="63" name="אובייקט 62"/>
                                        <p:cNvGraphicFramePr>
                                          <a:graphicFrameLocks noChangeAspect="1"/>
                                        </p:cNvGraphicFramePr>
                                        <p:nvPr/>
                                      </p:nvGraphicFramePr>
                                      <p:xfrm>
                                        <a:off x="4320" y="4140"/>
                                        <a:ext cx="6195" cy="6662"/>
                                      </p:xfrm>
                                      <a:graphic>
                                        <a:graphicData uri="http://schemas.openxmlformats.org/presentationml/2006/ole">
                                          <mc:AlternateContent xmlns:mc="http://schemas.openxmlformats.org/markup-compatibility/2006">
                                            <mc:Choice xmlns:v="urn:schemas-microsoft-com:vml" Requires="v">
                                              <p:oleObj spid="_x0000_s16438" name="Chart" r:id="rId5" imgW="3916712" imgH="4472928" progId="Excel.Chart.8">
                                                <p:embed/>
                                              </p:oleObj>
                                            </mc:Choice>
                                            <mc:Fallback>
                                              <p:oleObj name="Chart" r:id="rId5" imgW="3916712" imgH="4472928" progId="Excel.Chart.8">
                                                <p:embed/>
                                                <p:pic>
                                                  <p:nvPicPr>
                                                    <p:cNvPr id="63" name="אובייקט 62"/>
                                                    <p:cNvPicPr>
                                                      <a:picLocks noRot="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0" y="4140"/>
                                                      <a:ext cx="6195" cy="666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4" name="אובייקט 63"/>
                                        <p:cNvGraphicFramePr>
                                          <a:graphicFrameLocks/>
                                        </p:cNvGraphicFramePr>
                                        <p:nvPr/>
                                      </p:nvGraphicFramePr>
                                      <p:xfrm>
                                        <a:off x="9900" y="4155"/>
                                        <a:ext cx="1981" cy="6990"/>
                                      </p:xfrm>
                                      <a:graphic>
                                        <a:graphicData uri="http://schemas.openxmlformats.org/presentationml/2006/ole">
                                          <mc:AlternateContent xmlns:mc="http://schemas.openxmlformats.org/markup-compatibility/2006">
                                            <mc:Choice xmlns:v="urn:schemas-microsoft-com:vml" Requires="v">
                                              <p:oleObj spid="_x0000_s16439" name="Chart" r:id="rId7" imgW="1241963" imgH="4488264" progId="Excel.Chart.8">
                                                <p:embed/>
                                              </p:oleObj>
                                            </mc:Choice>
                                            <mc:Fallback>
                                              <p:oleObj name="Chart" r:id="rId7" imgW="1241963" imgH="4488264" progId="Excel.Chart.8">
                                                <p:embed/>
                                                <p:pic>
                                                  <p:nvPicPr>
                                                    <p:cNvPr id="64" name="אובייקט 63"/>
                                                    <p:cNvPicPr>
                                                      <a:picLocks noRo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0" y="4155"/>
                                                      <a:ext cx="1981" cy="699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44" name="Group 26"/>
                                      <p:cNvGrpSpPr>
                                        <a:grpSpLocks/>
                                      </p:cNvGrpSpPr>
                                      <p:nvPr/>
                                    </p:nvGrpSpPr>
                                    <p:grpSpPr bwMode="auto">
                                      <a:xfrm>
                                        <a:off x="5001" y="4680"/>
                                        <a:ext cx="4694" cy="5460"/>
                                        <a:chOff x="5001" y="4680"/>
                                        <a:chExt cx="4694" cy="5460"/>
                                      </a:xfrm>
                                    </p:grpSpPr>
                                    <p:grpSp>
                                      <p:nvGrpSpPr>
                                        <p:cNvPr id="45" name="Group 27"/>
                                        <p:cNvGrpSpPr>
                                          <a:grpSpLocks/>
                                        </p:cNvGrpSpPr>
                                        <p:nvPr/>
                                      </p:nvGrpSpPr>
                                      <p:grpSpPr bwMode="auto">
                                        <a:xfrm>
                                          <a:off x="5001" y="5625"/>
                                          <a:ext cx="4304" cy="4515"/>
                                          <a:chOff x="5001" y="5625"/>
                                          <a:chExt cx="4304" cy="4515"/>
                                        </a:xfrm>
                                      </p:grpSpPr>
                                      <p:grpSp>
                                        <p:nvGrpSpPr>
                                          <p:cNvPr id="47" name="Group 28"/>
                                          <p:cNvGrpSpPr>
                                            <a:grpSpLocks/>
                                          </p:cNvGrpSpPr>
                                          <p:nvPr/>
                                        </p:nvGrpSpPr>
                                        <p:grpSpPr bwMode="auto">
                                          <a:xfrm>
                                            <a:off x="5001" y="6510"/>
                                            <a:ext cx="3794" cy="3630"/>
                                            <a:chOff x="5001" y="6510"/>
                                            <a:chExt cx="3794" cy="3630"/>
                                          </a:xfrm>
                                        </p:grpSpPr>
                                        <p:grpSp>
                                          <p:nvGrpSpPr>
                                            <p:cNvPr id="49" name="Group 29"/>
                                            <p:cNvGrpSpPr>
                                              <a:grpSpLocks/>
                                            </p:cNvGrpSpPr>
                                            <p:nvPr/>
                                          </p:nvGrpSpPr>
                                          <p:grpSpPr bwMode="auto">
                                            <a:xfrm>
                                              <a:off x="5001" y="7275"/>
                                              <a:ext cx="3464" cy="2865"/>
                                              <a:chOff x="5001" y="7275"/>
                                              <a:chExt cx="3464" cy="2865"/>
                                            </a:xfrm>
                                          </p:grpSpPr>
                                          <p:grpSp>
                                            <p:nvGrpSpPr>
                                              <p:cNvPr id="51" name="Group 30"/>
                                              <p:cNvGrpSpPr>
                                                <a:grpSpLocks/>
                                              </p:cNvGrpSpPr>
                                              <p:nvPr/>
                                            </p:nvGrpSpPr>
                                            <p:grpSpPr bwMode="auto">
                                              <a:xfrm>
                                                <a:off x="5001" y="9045"/>
                                                <a:ext cx="2159" cy="1095"/>
                                                <a:chOff x="5001" y="9045"/>
                                                <a:chExt cx="2159" cy="1095"/>
                                              </a:xfrm>
                                            </p:grpSpPr>
                                            <p:grpSp>
                                              <p:nvGrpSpPr>
                                                <p:cNvPr id="55" name="Group 31"/>
                                                <p:cNvGrpSpPr>
                                                  <a:grpSpLocks/>
                                                </p:cNvGrpSpPr>
                                                <p:nvPr/>
                                              </p:nvGrpSpPr>
                                              <p:grpSpPr bwMode="auto">
                                                <a:xfrm>
                                                  <a:off x="5001" y="9465"/>
                                                  <a:ext cx="1664" cy="675"/>
                                                  <a:chOff x="5001" y="9465"/>
                                                  <a:chExt cx="1664" cy="675"/>
                                                </a:xfrm>
                                              </p:grpSpPr>
                                              <p:grpSp>
                                                <p:nvGrpSpPr>
                                                  <p:cNvPr id="57" name="Group 32"/>
                                                  <p:cNvGrpSpPr>
                                                    <a:grpSpLocks/>
                                                  </p:cNvGrpSpPr>
                                                  <p:nvPr/>
                                                </p:nvGrpSpPr>
                                                <p:grpSpPr bwMode="auto">
                                                  <a:xfrm>
                                                    <a:off x="5001" y="9780"/>
                                                    <a:ext cx="1259" cy="360"/>
                                                    <a:chOff x="5001" y="9780"/>
                                                    <a:chExt cx="1259" cy="360"/>
                                                  </a:xfrm>
                                                </p:grpSpPr>
                                                <p:grpSp>
                                                  <p:nvGrpSpPr>
                                                    <p:cNvPr id="59" name="Group 33"/>
                                                    <p:cNvGrpSpPr>
                                                      <a:grpSpLocks/>
                                                    </p:cNvGrpSpPr>
                                                    <p:nvPr/>
                                                  </p:nvGrpSpPr>
                                                  <p:grpSpPr bwMode="auto">
                                                    <a:xfrm>
                                                      <a:off x="5031" y="10005"/>
                                                      <a:ext cx="744" cy="135"/>
                                                      <a:chOff x="5031" y="10005"/>
                                                      <a:chExt cx="744" cy="135"/>
                                                    </a:xfrm>
                                                  </p:grpSpPr>
                                                  <p:sp>
                                                    <p:nvSpPr>
                                                      <p:cNvPr id="61" name="Line 34"/>
                                                      <p:cNvSpPr>
                                                        <a:spLocks noChangeShapeType="1"/>
                                                      </p:cNvSpPr>
                                                      <p:nvPr/>
                                                    </p:nvSpPr>
                                                    <p:spPr bwMode="auto">
                                                      <a:xfrm flipH="1">
                                                        <a:off x="5046" y="10140"/>
                                                        <a:ext cx="359"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62" name="Line 35"/>
                                                      <p:cNvSpPr>
                                                        <a:spLocks noChangeShapeType="1"/>
                                                      </p:cNvSpPr>
                                                      <p:nvPr/>
                                                    </p:nvSpPr>
                                                    <p:spPr bwMode="auto">
                                                      <a:xfrm flipH="1">
                                                        <a:off x="5031" y="10005"/>
                                                        <a:ext cx="744"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grpSp>
                                                <p:sp>
                                                  <p:nvSpPr>
                                                    <p:cNvPr id="60" name="Line 36"/>
                                                    <p:cNvSpPr>
                                                      <a:spLocks noChangeShapeType="1"/>
                                                    </p:cNvSpPr>
                                                    <p:nvPr/>
                                                  </p:nvSpPr>
                                                  <p:spPr bwMode="auto">
                                                    <a:xfrm flipH="1">
                                                      <a:off x="5001" y="9780"/>
                                                      <a:ext cx="1259"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grpSp>
                                              <p:sp>
                                                <p:nvSpPr>
                                                  <p:cNvPr id="58" name="Line 37"/>
                                                  <p:cNvSpPr>
                                                    <a:spLocks noChangeShapeType="1"/>
                                                  </p:cNvSpPr>
                                                  <p:nvPr/>
                                                </p:nvSpPr>
                                                <p:spPr bwMode="auto">
                                                  <a:xfrm flipH="1">
                                                    <a:off x="5046" y="9465"/>
                                                    <a:ext cx="1619"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grpSp>
                                            <p:sp>
                                              <p:nvSpPr>
                                                <p:cNvPr id="56" name="Line 38"/>
                                                <p:cNvSpPr>
                                                  <a:spLocks noChangeShapeType="1"/>
                                                </p:cNvSpPr>
                                                <p:nvPr/>
                                              </p:nvSpPr>
                                              <p:spPr bwMode="auto">
                                                <a:xfrm flipH="1">
                                                  <a:off x="5001" y="9045"/>
                                                  <a:ext cx="2159"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grpSp>
                                          <p:sp>
                                            <p:nvSpPr>
                                              <p:cNvPr id="52" name="Line 39"/>
                                              <p:cNvSpPr>
                                                <a:spLocks noChangeShapeType="1"/>
                                              </p:cNvSpPr>
                                              <p:nvPr/>
                                            </p:nvSpPr>
                                            <p:spPr bwMode="auto">
                                              <a:xfrm flipH="1">
                                                <a:off x="5046" y="7950"/>
                                                <a:ext cx="2879"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3" name="Line 40"/>
                                              <p:cNvSpPr>
                                                <a:spLocks noChangeShapeType="1"/>
                                              </p:cNvSpPr>
                                              <p:nvPr/>
                                            </p:nvSpPr>
                                            <p:spPr bwMode="auto">
                                              <a:xfrm flipH="1">
                                                <a:off x="5016" y="8550"/>
                                                <a:ext cx="2519"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4" name="Line 41"/>
                                              <p:cNvSpPr>
                                                <a:spLocks noChangeShapeType="1"/>
                                              </p:cNvSpPr>
                                              <p:nvPr/>
                                            </p:nvSpPr>
                                            <p:spPr bwMode="auto">
                                              <a:xfrm flipH="1">
                                                <a:off x="5046" y="7275"/>
                                                <a:ext cx="3419"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grpSp>
                                        <p:sp>
                                          <p:nvSpPr>
                                            <p:cNvPr id="50" name="Line 42"/>
                                            <p:cNvSpPr>
                                              <a:spLocks noChangeShapeType="1"/>
                                            </p:cNvSpPr>
                                            <p:nvPr/>
                                          </p:nvSpPr>
                                          <p:spPr bwMode="auto">
                                            <a:xfrm flipH="1">
                                              <a:off x="5016" y="6510"/>
                                              <a:ext cx="3779"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grpSp>
                                      <p:sp>
                                        <p:nvSpPr>
                                          <p:cNvPr id="48" name="Line 43"/>
                                          <p:cNvSpPr>
                                            <a:spLocks noChangeShapeType="1"/>
                                          </p:cNvSpPr>
                                          <p:nvPr/>
                                        </p:nvSpPr>
                                        <p:spPr bwMode="auto">
                                          <a:xfrm flipH="1">
                                            <a:off x="5016" y="5625"/>
                                            <a:ext cx="4289"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grpSp>
                                    <p:sp>
                                      <p:nvSpPr>
                                        <p:cNvPr id="46" name="Line 44"/>
                                        <p:cNvSpPr>
                                          <a:spLocks noChangeShapeType="1"/>
                                        </p:cNvSpPr>
                                        <p:nvPr/>
                                      </p:nvSpPr>
                                      <p:spPr bwMode="auto">
                                        <a:xfrm flipH="1">
                                          <a:off x="5016" y="4680"/>
                                          <a:ext cx="4679"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grpSp>
                                </p:grpSp>
                                <p:sp>
                                  <p:nvSpPr>
                                    <p:cNvPr id="41" name="Text Box 45"/>
                                    <p:cNvSpPr txBox="1">
                                      <a:spLocks noChangeArrowheads="1"/>
                                    </p:cNvSpPr>
                                    <p:nvPr/>
                                  </p:nvSpPr>
                                  <p:spPr bwMode="auto">
                                    <a:xfrm>
                                      <a:off x="5556" y="3344"/>
                                      <a:ext cx="3160" cy="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400" rtl="1" fontAlgn="base">
                                        <a:spcBef>
                                          <a:spcPct val="0"/>
                                        </a:spcBef>
                                        <a:spcAft>
                                          <a:spcPts val="1000"/>
                                        </a:spcAft>
                                      </a:pPr>
                                      <a:r>
                                        <a:rPr lang="he-IL" sz="2800" b="1" u="sng">
                                          <a:solidFill>
                                            <a:srgbClr val="FF0000"/>
                                          </a:solidFill>
                                          <a:effectLst>
                                            <a:outerShdw blurRad="38100" dist="38100" dir="2700000" algn="tl">
                                              <a:srgbClr val="000000">
                                                <a:alpha val="43137"/>
                                              </a:srgbClr>
                                            </a:outerShdw>
                                          </a:effectLst>
                                          <a:latin typeface="Calibri" pitchFamily="34" charset="0"/>
                                          <a:ea typeface="Arial" pitchFamily="34" charset="0"/>
                                          <a:cs typeface="David" pitchFamily="34" charset="-79"/>
                                        </a:rPr>
                                        <a:t>מרחק כנגד זמן</a:t>
                                      </a:r>
                                      <a:endParaRPr lang="he-IL" sz="2800" u="sng">
                                        <a:effectLst>
                                          <a:outerShdw blurRad="38100" dist="38100" dir="2700000" algn="tl">
                                            <a:srgbClr val="000000">
                                              <a:alpha val="43137"/>
                                            </a:srgbClr>
                                          </a:outerShdw>
                                        </a:effectLst>
                                        <a:latin typeface="Arial" pitchFamily="34" charset="0"/>
                                        <a:cs typeface="Arial" pitchFamily="34" charset="0"/>
                                      </a:endParaRPr>
                                    </a:p>
                                  </p:txBody>
                                </p:sp>
                                <p:sp>
                                  <p:nvSpPr>
                                    <p:cNvPr id="42" name="Text Box 46"/>
                                    <p:cNvSpPr txBox="1">
                                      <a:spLocks noChangeArrowheads="1"/>
                                    </p:cNvSpPr>
                                    <p:nvPr/>
                                  </p:nvSpPr>
                                  <p:spPr bwMode="auto">
                                    <a:xfrm>
                                      <a:off x="8279" y="10650"/>
                                      <a:ext cx="19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400" rtl="1" fontAlgn="base">
                                        <a:spcBef>
                                          <a:spcPct val="0"/>
                                        </a:spcBef>
                                        <a:spcAft>
                                          <a:spcPts val="1000"/>
                                        </a:spcAft>
                                      </a:pPr>
                                      <a:r>
                                        <a:rPr lang="he-IL" sz="2000" b="1">
                                          <a:solidFill>
                                            <a:srgbClr val="333399"/>
                                          </a:solidFill>
                                          <a:latin typeface="Calibri" pitchFamily="34" charset="0"/>
                                          <a:ea typeface="Arial" pitchFamily="34" charset="0"/>
                                          <a:cs typeface="David" pitchFamily="34" charset="-79"/>
                                        </a:rPr>
                                        <a:t>זמן (שניות)</a:t>
                                      </a:r>
                                      <a:endParaRPr lang="he-IL" sz="2000">
                                        <a:latin typeface="Arial" pitchFamily="34" charset="0"/>
                                        <a:cs typeface="Arial" pitchFamily="34" charset="0"/>
                                      </a:endParaRPr>
                                    </a:p>
                                  </p:txBody>
                                </p:sp>
                              </p:grpSp>
                              <p:sp>
                                <p:nvSpPr>
                                  <p:cNvPr id="39" name="Text Box 47"/>
                                  <p:cNvSpPr txBox="1">
                                    <a:spLocks noChangeArrowheads="1"/>
                                  </p:cNvSpPr>
                                  <p:nvPr/>
                                </p:nvSpPr>
                                <p:spPr bwMode="auto">
                                  <a:xfrm>
                                    <a:off x="1623" y="6733"/>
                                    <a:ext cx="1417"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defTabSz="914400" rtl="1" fontAlgn="base">
                                      <a:spcBef>
                                        <a:spcPct val="0"/>
                                      </a:spcBef>
                                      <a:spcAft>
                                        <a:spcPts val="1000"/>
                                      </a:spcAft>
                                    </a:pPr>
                                    <a:r>
                                      <a:rPr lang="he-IL" sz="2000" b="1">
                                        <a:solidFill>
                                          <a:srgbClr val="333399"/>
                                        </a:solidFill>
                                        <a:latin typeface="Calibri" pitchFamily="34" charset="0"/>
                                        <a:ea typeface="Arial" pitchFamily="34" charset="0"/>
                                        <a:cs typeface="David" pitchFamily="34" charset="-79"/>
                                      </a:rPr>
                                      <a:t>מרחק (מטרים)</a:t>
                                    </a:r>
                                    <a:endParaRPr lang="he-IL" sz="2000">
                                      <a:latin typeface="Arial" pitchFamily="34" charset="0"/>
                                      <a:cs typeface="Arial" pitchFamily="34" charset="0"/>
                                    </a:endParaRPr>
                                  </a:p>
                                </p:txBody>
                              </p:sp>
                            </p:grpSp>
                            <p:grpSp>
                              <p:nvGrpSpPr>
                                <p:cNvPr id="25" name="Group 48"/>
                                <p:cNvGrpSpPr>
                                  <a:grpSpLocks/>
                                </p:cNvGrpSpPr>
                                <p:nvPr/>
                              </p:nvGrpSpPr>
                              <p:grpSpPr bwMode="auto">
                                <a:xfrm>
                                  <a:off x="1875" y="8115"/>
                                  <a:ext cx="675" cy="5520"/>
                                  <a:chOff x="1875" y="8115"/>
                                  <a:chExt cx="675" cy="5520"/>
                                </a:xfrm>
                              </p:grpSpPr>
                              <p:sp>
                                <p:nvSpPr>
                                  <p:cNvPr id="26" name="Line 49"/>
                                  <p:cNvSpPr>
                                    <a:spLocks noChangeShapeType="1"/>
                                  </p:cNvSpPr>
                                  <p:nvPr/>
                                </p:nvSpPr>
                                <p:spPr bwMode="auto">
                                  <a:xfrm flipH="1">
                                    <a:off x="1875" y="8115"/>
                                    <a:ext cx="675" cy="0"/>
                                  </a:xfrm>
                                  <a:prstGeom prst="line">
                                    <a:avLst/>
                                  </a:prstGeom>
                                  <a:noFill/>
                                  <a:ln w="3175">
                                    <a:solidFill>
                                      <a:srgbClr val="333399"/>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7" name="Line 50"/>
                                  <p:cNvSpPr>
                                    <a:spLocks noChangeShapeType="1"/>
                                  </p:cNvSpPr>
                                  <p:nvPr/>
                                </p:nvSpPr>
                                <p:spPr bwMode="auto">
                                  <a:xfrm flipH="1">
                                    <a:off x="1875" y="9060"/>
                                    <a:ext cx="675" cy="0"/>
                                  </a:xfrm>
                                  <a:prstGeom prst="line">
                                    <a:avLst/>
                                  </a:prstGeom>
                                  <a:noFill/>
                                  <a:ln w="3175">
                                    <a:solidFill>
                                      <a:srgbClr val="333399"/>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8" name="Line 51"/>
                                  <p:cNvSpPr>
                                    <a:spLocks noChangeShapeType="1"/>
                                  </p:cNvSpPr>
                                  <p:nvPr/>
                                </p:nvSpPr>
                                <p:spPr bwMode="auto">
                                  <a:xfrm flipH="1">
                                    <a:off x="1875" y="9945"/>
                                    <a:ext cx="675" cy="0"/>
                                  </a:xfrm>
                                  <a:prstGeom prst="line">
                                    <a:avLst/>
                                  </a:prstGeom>
                                  <a:noFill/>
                                  <a:ln w="3175">
                                    <a:solidFill>
                                      <a:srgbClr val="333399"/>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9" name="Line 52"/>
                                  <p:cNvSpPr>
                                    <a:spLocks noChangeShapeType="1"/>
                                  </p:cNvSpPr>
                                  <p:nvPr/>
                                </p:nvSpPr>
                                <p:spPr bwMode="auto">
                                  <a:xfrm flipH="1">
                                    <a:off x="1875" y="10710"/>
                                    <a:ext cx="675" cy="0"/>
                                  </a:xfrm>
                                  <a:prstGeom prst="line">
                                    <a:avLst/>
                                  </a:prstGeom>
                                  <a:noFill/>
                                  <a:ln w="3175">
                                    <a:solidFill>
                                      <a:srgbClr val="333399"/>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0" name="Line 53"/>
                                  <p:cNvSpPr>
                                    <a:spLocks noChangeShapeType="1"/>
                                  </p:cNvSpPr>
                                  <p:nvPr/>
                                </p:nvSpPr>
                                <p:spPr bwMode="auto">
                                  <a:xfrm flipH="1">
                                    <a:off x="1875" y="11385"/>
                                    <a:ext cx="675" cy="0"/>
                                  </a:xfrm>
                                  <a:prstGeom prst="line">
                                    <a:avLst/>
                                  </a:prstGeom>
                                  <a:noFill/>
                                  <a:ln w="3175">
                                    <a:solidFill>
                                      <a:srgbClr val="333399"/>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 name="Line 54"/>
                                  <p:cNvSpPr>
                                    <a:spLocks noChangeShapeType="1"/>
                                  </p:cNvSpPr>
                                  <p:nvPr/>
                                </p:nvSpPr>
                                <p:spPr bwMode="auto">
                                  <a:xfrm flipH="1">
                                    <a:off x="1875" y="11985"/>
                                    <a:ext cx="675" cy="0"/>
                                  </a:xfrm>
                                  <a:prstGeom prst="line">
                                    <a:avLst/>
                                  </a:prstGeom>
                                  <a:noFill/>
                                  <a:ln w="3175">
                                    <a:solidFill>
                                      <a:srgbClr val="333399"/>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 name="Line 55"/>
                                  <p:cNvSpPr>
                                    <a:spLocks noChangeShapeType="1"/>
                                  </p:cNvSpPr>
                                  <p:nvPr/>
                                </p:nvSpPr>
                                <p:spPr bwMode="auto">
                                  <a:xfrm flipH="1">
                                    <a:off x="1875" y="12480"/>
                                    <a:ext cx="675" cy="0"/>
                                  </a:xfrm>
                                  <a:prstGeom prst="line">
                                    <a:avLst/>
                                  </a:prstGeom>
                                  <a:noFill/>
                                  <a:ln w="3175">
                                    <a:solidFill>
                                      <a:srgbClr val="333399"/>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 name="Line 56"/>
                                  <p:cNvSpPr>
                                    <a:spLocks noChangeShapeType="1"/>
                                  </p:cNvSpPr>
                                  <p:nvPr/>
                                </p:nvSpPr>
                                <p:spPr bwMode="auto">
                                  <a:xfrm flipH="1">
                                    <a:off x="1875" y="12900"/>
                                    <a:ext cx="675" cy="0"/>
                                  </a:xfrm>
                                  <a:prstGeom prst="line">
                                    <a:avLst/>
                                  </a:prstGeom>
                                  <a:noFill/>
                                  <a:ln w="3175">
                                    <a:solidFill>
                                      <a:srgbClr val="333399"/>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 name="Line 57"/>
                                  <p:cNvSpPr>
                                    <a:spLocks noChangeShapeType="1"/>
                                  </p:cNvSpPr>
                                  <p:nvPr/>
                                </p:nvSpPr>
                                <p:spPr bwMode="auto">
                                  <a:xfrm flipH="1">
                                    <a:off x="1875" y="13215"/>
                                    <a:ext cx="675" cy="0"/>
                                  </a:xfrm>
                                  <a:prstGeom prst="line">
                                    <a:avLst/>
                                  </a:prstGeom>
                                  <a:noFill/>
                                  <a:ln w="3175">
                                    <a:solidFill>
                                      <a:srgbClr val="333399"/>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 name="Line 58"/>
                                  <p:cNvSpPr>
                                    <a:spLocks noChangeShapeType="1"/>
                                  </p:cNvSpPr>
                                  <p:nvPr/>
                                </p:nvSpPr>
                                <p:spPr bwMode="auto">
                                  <a:xfrm flipH="1">
                                    <a:off x="1875" y="13440"/>
                                    <a:ext cx="675" cy="0"/>
                                  </a:xfrm>
                                  <a:prstGeom prst="line">
                                    <a:avLst/>
                                  </a:prstGeom>
                                  <a:noFill/>
                                  <a:ln w="3175">
                                    <a:solidFill>
                                      <a:srgbClr val="333399"/>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 name="Line 59"/>
                                  <p:cNvSpPr>
                                    <a:spLocks noChangeShapeType="1"/>
                                  </p:cNvSpPr>
                                  <p:nvPr/>
                                </p:nvSpPr>
                                <p:spPr bwMode="auto">
                                  <a:xfrm flipH="1">
                                    <a:off x="1875" y="13575"/>
                                    <a:ext cx="675" cy="0"/>
                                  </a:xfrm>
                                  <a:prstGeom prst="line">
                                    <a:avLst/>
                                  </a:prstGeom>
                                  <a:noFill/>
                                  <a:ln w="3175">
                                    <a:solidFill>
                                      <a:srgbClr val="333399"/>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7" name="Line 60"/>
                                  <p:cNvSpPr>
                                    <a:spLocks noChangeShapeType="1"/>
                                  </p:cNvSpPr>
                                  <p:nvPr/>
                                </p:nvSpPr>
                                <p:spPr bwMode="auto">
                                  <a:xfrm flipH="1">
                                    <a:off x="1875" y="13635"/>
                                    <a:ext cx="675" cy="0"/>
                                  </a:xfrm>
                                  <a:prstGeom prst="line">
                                    <a:avLst/>
                                  </a:prstGeom>
                                  <a:noFill/>
                                  <a:ln w="3175">
                                    <a:solidFill>
                                      <a:srgbClr val="333399"/>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grpSp>
                          </p:grpSp>
                        </p:grpSp>
                        <p:sp>
                          <p:nvSpPr>
                            <p:cNvPr id="21" name="Rectangle 61"/>
                            <p:cNvSpPr>
                              <a:spLocks noChangeArrowheads="1"/>
                            </p:cNvSpPr>
                            <p:nvPr/>
                          </p:nvSpPr>
                          <p:spPr bwMode="auto">
                            <a:xfrm>
                              <a:off x="9012" y="8295"/>
                              <a:ext cx="180" cy="58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sp>
                        <p:nvSpPr>
                          <p:cNvPr id="19" name="Rectangle 62"/>
                          <p:cNvSpPr>
                            <a:spLocks noChangeArrowheads="1"/>
                          </p:cNvSpPr>
                          <p:nvPr/>
                        </p:nvSpPr>
                        <p:spPr bwMode="auto">
                          <a:xfrm>
                            <a:off x="1726" y="7341"/>
                            <a:ext cx="89" cy="5915"/>
                          </a:xfrm>
                          <a:prstGeom prst="rect">
                            <a:avLst/>
                          </a:prstGeom>
                          <a:solidFill>
                            <a:srgbClr val="FFFFFF"/>
                          </a:solidFill>
                          <a:ln>
                            <a:noFill/>
                          </a:ln>
                          <a:extLs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sp>
                      <p:nvSpPr>
                        <p:cNvPr id="17" name="Rectangle 63"/>
                        <p:cNvSpPr>
                          <a:spLocks noChangeArrowheads="1"/>
                        </p:cNvSpPr>
                        <p:nvPr/>
                      </p:nvSpPr>
                      <p:spPr bwMode="auto">
                        <a:xfrm>
                          <a:off x="1821" y="13143"/>
                          <a:ext cx="143" cy="143"/>
                        </a:xfrm>
                        <a:prstGeom prst="rect">
                          <a:avLst/>
                        </a:prstGeom>
                        <a:solidFill>
                          <a:srgbClr val="FFFFFF"/>
                        </a:solidFill>
                        <a:ln>
                          <a:noFill/>
                        </a:ln>
                        <a:extLs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sp>
                    <p:nvSpPr>
                      <p:cNvPr id="15" name="Rectangle 64"/>
                      <p:cNvSpPr>
                        <a:spLocks noChangeArrowheads="1"/>
                      </p:cNvSpPr>
                      <p:nvPr/>
                    </p:nvSpPr>
                    <p:spPr bwMode="auto">
                      <a:xfrm>
                        <a:off x="7776" y="13137"/>
                        <a:ext cx="71" cy="7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sp>
                  <p:nvSpPr>
                    <p:cNvPr id="13" name="Rectangle 65"/>
                    <p:cNvSpPr>
                      <a:spLocks noChangeArrowheads="1"/>
                    </p:cNvSpPr>
                    <p:nvPr/>
                  </p:nvSpPr>
                  <p:spPr bwMode="auto">
                    <a:xfrm>
                      <a:off x="7663" y="13016"/>
                      <a:ext cx="94" cy="1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sp>
                <p:nvSpPr>
                  <p:cNvPr id="11" name="Rectangle 66"/>
                  <p:cNvSpPr>
                    <a:spLocks noChangeArrowheads="1"/>
                  </p:cNvSpPr>
                  <p:nvPr/>
                </p:nvSpPr>
                <p:spPr bwMode="auto">
                  <a:xfrm>
                    <a:off x="7648" y="7338"/>
                    <a:ext cx="104" cy="5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sp>
              <p:nvSpPr>
                <p:cNvPr id="9" name="Rectangle 67"/>
                <p:cNvSpPr>
                  <a:spLocks noChangeArrowheads="1"/>
                </p:cNvSpPr>
                <p:nvPr/>
              </p:nvSpPr>
              <p:spPr bwMode="auto">
                <a:xfrm>
                  <a:off x="3093" y="13134"/>
                  <a:ext cx="95"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sp>
            <p:nvSpPr>
              <p:cNvPr id="7" name="Rectangle 68"/>
              <p:cNvSpPr>
                <a:spLocks noChangeArrowheads="1"/>
              </p:cNvSpPr>
              <p:nvPr/>
            </p:nvSpPr>
            <p:spPr bwMode="auto">
              <a:xfrm>
                <a:off x="9036" y="13125"/>
                <a:ext cx="143" cy="1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sp>
          <p:nvSpPr>
            <p:cNvPr id="5" name="Rectangle 69"/>
            <p:cNvSpPr>
              <a:spLocks noChangeArrowheads="1"/>
            </p:cNvSpPr>
            <p:nvPr/>
          </p:nvSpPr>
          <p:spPr bwMode="auto">
            <a:xfrm>
              <a:off x="7680" y="7428"/>
              <a:ext cx="285" cy="57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sp>
        <p:nvSpPr>
          <p:cNvPr id="2" name="TextBox 1"/>
          <p:cNvSpPr txBox="1"/>
          <p:nvPr/>
        </p:nvSpPr>
        <p:spPr>
          <a:xfrm>
            <a:off x="6811324" y="2298663"/>
            <a:ext cx="4931158" cy="1631216"/>
          </a:xfrm>
          <a:prstGeom prst="rect">
            <a:avLst/>
          </a:prstGeom>
          <a:noFill/>
        </p:spPr>
        <p:txBody>
          <a:bodyPr wrap="square" rtlCol="1">
            <a:spAutoFit/>
          </a:bodyPr>
          <a:lstStyle/>
          <a:p>
            <a:pPr algn="r"/>
            <a:r>
              <a:rPr lang="he-IL" sz="2000" dirty="0"/>
              <a:t>סרטי נייר מזמנים שימוש במעבר בין ייצוגים ותרגולו. תרשים העקבות מתורגם לטבלה. מן הטבלה אפשר לקבל גרף. למעשה, אפשר לתרגם את תרשים העקבות לגרף מקום-זמן ללא תיווך של הטבלה, כפי שמראה האיור הבא:</a:t>
            </a:r>
            <a:r>
              <a:rPr lang="en-US" sz="2000" dirty="0"/>
              <a:t> </a:t>
            </a:r>
            <a:endParaRPr lang="he-IL" sz="2000" dirty="0"/>
          </a:p>
        </p:txBody>
      </p:sp>
      <p:sp>
        <p:nvSpPr>
          <p:cNvPr id="72" name="מלבן 71"/>
          <p:cNvSpPr/>
          <p:nvPr/>
        </p:nvSpPr>
        <p:spPr>
          <a:xfrm>
            <a:off x="5000225" y="34231"/>
            <a:ext cx="651492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מעבר בין </a:t>
            </a:r>
            <a:r>
              <a:rPr lang="he-IL" sz="72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יצוגים</a:t>
            </a:r>
            <a:endParaRPr lang="he-IL"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1" name="מציין מיקום של מספר שקופית 70">
            <a:extLst>
              <a:ext uri="{FF2B5EF4-FFF2-40B4-BE49-F238E27FC236}">
                <a16:creationId xmlns:a16="http://schemas.microsoft.com/office/drawing/2014/main" id="{64B61B87-3DBF-4258-B95C-0203B7EBAB47}"/>
              </a:ext>
            </a:extLst>
          </p:cNvPr>
          <p:cNvSpPr>
            <a:spLocks noGrp="1"/>
          </p:cNvSpPr>
          <p:nvPr>
            <p:ph type="sldNum" sz="quarter" idx="12"/>
          </p:nvPr>
        </p:nvSpPr>
        <p:spPr/>
        <p:txBody>
          <a:bodyPr/>
          <a:lstStyle/>
          <a:p>
            <a:fld id="{84ED62F1-1D15-4CE8-9867-283DAC1B547E}" type="slidenum">
              <a:rPr lang="he-IL" smtClean="0"/>
              <a:t>106</a:t>
            </a:fld>
            <a:endParaRPr lang="he-IL"/>
          </a:p>
        </p:txBody>
      </p:sp>
      <p:sp>
        <p:nvSpPr>
          <p:cNvPr id="73" name="חץ: למטה 72">
            <a:extLst>
              <a:ext uri="{FF2B5EF4-FFF2-40B4-BE49-F238E27FC236}">
                <a16:creationId xmlns:a16="http://schemas.microsoft.com/office/drawing/2014/main" id="{C4525393-D573-414B-BD5A-35B300E52DB3}"/>
              </a:ext>
            </a:extLst>
          </p:cNvPr>
          <p:cNvSpPr/>
          <p:nvPr/>
        </p:nvSpPr>
        <p:spPr>
          <a:xfrm>
            <a:off x="1826812" y="731625"/>
            <a:ext cx="406313" cy="6580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6" name="חץ: שמאלה 75">
            <a:extLst>
              <a:ext uri="{FF2B5EF4-FFF2-40B4-BE49-F238E27FC236}">
                <a16:creationId xmlns:a16="http://schemas.microsoft.com/office/drawing/2014/main" id="{5A27BCB3-638B-4939-8BAB-74223A03B873}"/>
              </a:ext>
            </a:extLst>
          </p:cNvPr>
          <p:cNvSpPr/>
          <p:nvPr/>
        </p:nvSpPr>
        <p:spPr>
          <a:xfrm>
            <a:off x="6629090" y="5434345"/>
            <a:ext cx="681911" cy="3991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8" name="מלבן 77">
            <a:extLst>
              <a:ext uri="{FF2B5EF4-FFF2-40B4-BE49-F238E27FC236}">
                <a16:creationId xmlns:a16="http://schemas.microsoft.com/office/drawing/2014/main" id="{7AD425C3-9147-4058-86D9-A4686678A601}"/>
              </a:ext>
            </a:extLst>
          </p:cNvPr>
          <p:cNvSpPr/>
          <p:nvPr/>
        </p:nvSpPr>
        <p:spPr>
          <a:xfrm>
            <a:off x="1945359" y="1870341"/>
            <a:ext cx="208424" cy="3723409"/>
          </a:xfrm>
          <a:prstGeom prst="rect">
            <a:avLst/>
          </a:prstGeom>
          <a:solidFill>
            <a:srgbClr val="00B0F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3985397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1503" y="1700808"/>
            <a:ext cx="9465121" cy="2554545"/>
          </a:xfrm>
          <a:prstGeom prst="rect">
            <a:avLst/>
          </a:prstGeom>
          <a:noFill/>
          <a:ln>
            <a:solidFill>
              <a:schemeClr val="tx1"/>
            </a:solidFill>
          </a:ln>
        </p:spPr>
        <p:txBody>
          <a:bodyPr wrap="square" rtlCol="1">
            <a:spAutoFit/>
          </a:bodyPr>
          <a:lstStyle/>
          <a:p>
            <a:pPr algn="r"/>
            <a:r>
              <a:rPr lang="he-IL" sz="3200" dirty="0"/>
              <a:t>נא להשיב בחוברת עמ' 44  – 45  על 2 השאלות בנושא הנלמד : " שאלות  ( תרגילי כיתה / משימות בית )</a:t>
            </a:r>
            <a:r>
              <a:rPr lang="en-US" sz="3200" dirty="0"/>
              <a:t> </a:t>
            </a:r>
            <a:br>
              <a:rPr lang="en-US" sz="3200" dirty="0"/>
            </a:br>
            <a:br>
              <a:rPr lang="en-US" sz="3200" dirty="0"/>
            </a:br>
            <a:r>
              <a:rPr lang="he-IL" sz="3200" dirty="0"/>
              <a:t>שאלה 1 ,  מהו כיוון התנועה </a:t>
            </a:r>
            <a:r>
              <a:rPr lang="en-US" sz="3200" dirty="0"/>
              <a:t>?</a:t>
            </a:r>
            <a:r>
              <a:rPr lang="he-IL" sz="3200" dirty="0"/>
              <a:t> </a:t>
            </a:r>
          </a:p>
          <a:p>
            <a:pPr algn="r"/>
            <a:r>
              <a:rPr lang="he-IL" sz="3200" dirty="0"/>
              <a:t>שאלה 2 , התאמת גרפים לסרטים  סעיפים  א' - ז'</a:t>
            </a:r>
          </a:p>
        </p:txBody>
      </p:sp>
      <p:sp>
        <p:nvSpPr>
          <p:cNvPr id="3" name="מציין מיקום של מספר שקופית 2">
            <a:extLst>
              <a:ext uri="{FF2B5EF4-FFF2-40B4-BE49-F238E27FC236}">
                <a16:creationId xmlns:a16="http://schemas.microsoft.com/office/drawing/2014/main" id="{4D924C47-B2F9-4E7B-9F8E-BFCD6E94A159}"/>
              </a:ext>
            </a:extLst>
          </p:cNvPr>
          <p:cNvSpPr>
            <a:spLocks noGrp="1"/>
          </p:cNvSpPr>
          <p:nvPr>
            <p:ph type="sldNum" sz="quarter" idx="12"/>
          </p:nvPr>
        </p:nvSpPr>
        <p:spPr/>
        <p:txBody>
          <a:bodyPr/>
          <a:lstStyle/>
          <a:p>
            <a:fld id="{84ED62F1-1D15-4CE8-9867-283DAC1B547E}" type="slidenum">
              <a:rPr lang="he-IL" smtClean="0"/>
              <a:t>107</a:t>
            </a:fld>
            <a:endParaRPr lang="he-IL"/>
          </a:p>
        </p:txBody>
      </p:sp>
    </p:spTree>
    <p:extLst>
      <p:ext uri="{BB962C8B-B14F-4D97-AF65-F5344CB8AC3E}">
        <p14:creationId xmlns:p14="http://schemas.microsoft.com/office/powerpoint/2010/main" val="25900729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B6B3E5FF-4E6E-4087-BBE5-D23687E44D66}"/>
              </a:ext>
            </a:extLst>
          </p:cNvPr>
          <p:cNvSpPr>
            <a:spLocks noGrp="1"/>
          </p:cNvSpPr>
          <p:nvPr>
            <p:ph type="sldNum" sz="quarter" idx="12"/>
          </p:nvPr>
        </p:nvSpPr>
        <p:spPr/>
        <p:txBody>
          <a:bodyPr/>
          <a:lstStyle/>
          <a:p>
            <a:fld id="{35CE2A88-ED72-40D1-A77E-B0989610CBC5}" type="slidenum">
              <a:rPr lang="he-IL" smtClean="0"/>
              <a:t>108</a:t>
            </a:fld>
            <a:endParaRPr lang="he-IL"/>
          </a:p>
        </p:txBody>
      </p:sp>
      <p:pic>
        <p:nvPicPr>
          <p:cNvPr id="3" name="Picture 8" descr="×ª××¦××ª ×ª××× × ×¢×××¨ âªaclaration animated gifâ¬â">
            <a:extLst>
              <a:ext uri="{FF2B5EF4-FFF2-40B4-BE49-F238E27FC236}">
                <a16:creationId xmlns:a16="http://schemas.microsoft.com/office/drawing/2014/main" id="{147E7FB7-8E9D-4994-9E9E-C335014EE65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763362" y="411229"/>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ª××× × ×§×©××¨×">
            <a:extLst>
              <a:ext uri="{FF2B5EF4-FFF2-40B4-BE49-F238E27FC236}">
                <a16:creationId xmlns:a16="http://schemas.microsoft.com/office/drawing/2014/main" id="{F06075F2-E4FE-4FA6-A546-1A9F1D07E45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74052" y="589825"/>
            <a:ext cx="4450548" cy="250030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קבוצה 7">
            <a:extLst>
              <a:ext uri="{FF2B5EF4-FFF2-40B4-BE49-F238E27FC236}">
                <a16:creationId xmlns:a16="http://schemas.microsoft.com/office/drawing/2014/main" id="{1BBFE71A-0A9C-463A-ABEA-1C7B8F14CE3A}"/>
              </a:ext>
            </a:extLst>
          </p:cNvPr>
          <p:cNvGrpSpPr/>
          <p:nvPr/>
        </p:nvGrpSpPr>
        <p:grpSpPr>
          <a:xfrm>
            <a:off x="6096000" y="3584449"/>
            <a:ext cx="6039465" cy="3062113"/>
            <a:chOff x="5673224" y="3584449"/>
            <a:chExt cx="6039465" cy="3062113"/>
          </a:xfrm>
        </p:grpSpPr>
        <p:pic>
          <p:nvPicPr>
            <p:cNvPr id="5" name="Picture 2" descr="×ª××¦××ª ×ª××× × ×¢×××¨ âªTicker timer gifâ¬â">
              <a:extLst>
                <a:ext uri="{FF2B5EF4-FFF2-40B4-BE49-F238E27FC236}">
                  <a16:creationId xmlns:a16="http://schemas.microsoft.com/office/drawing/2014/main" id="{7F13D372-BA2F-489B-A398-AE3298D5CD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3224" y="3584449"/>
              <a:ext cx="5519138" cy="30621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4">
              <a:extLst>
                <a:ext uri="{FF2B5EF4-FFF2-40B4-BE49-F238E27FC236}">
                  <a16:creationId xmlns:a16="http://schemas.microsoft.com/office/drawing/2014/main" id="{CF554C29-8139-4F0C-9342-EC02027C30AC}"/>
                </a:ext>
              </a:extLst>
            </p:cNvPr>
            <p:cNvSpPr txBox="1"/>
            <p:nvPr/>
          </p:nvSpPr>
          <p:spPr>
            <a:xfrm>
              <a:off x="11192362" y="3584449"/>
              <a:ext cx="520327" cy="2862322"/>
            </a:xfrm>
            <a:prstGeom prst="rect">
              <a:avLst/>
            </a:prstGeom>
            <a:noFill/>
          </p:spPr>
          <p:txBody>
            <a:bodyPr wrap="square" rtlCol="1">
              <a:spAutoFit/>
            </a:bodyPr>
            <a:lstStyle/>
            <a:p>
              <a:r>
                <a:rPr lang="he-IL" b="1">
                  <a:solidFill>
                    <a:srgbClr val="FF0000"/>
                  </a:solidFill>
                </a:rPr>
                <a:t>1</a:t>
              </a:r>
            </a:p>
            <a:p>
              <a:endParaRPr lang="en-US" b="1">
                <a:solidFill>
                  <a:srgbClr val="FF0000"/>
                </a:solidFill>
              </a:endParaRPr>
            </a:p>
            <a:p>
              <a:endParaRPr lang="he-IL" b="1">
                <a:solidFill>
                  <a:srgbClr val="FF0000"/>
                </a:solidFill>
              </a:endParaRPr>
            </a:p>
            <a:p>
              <a:r>
                <a:rPr lang="en-US" b="1">
                  <a:solidFill>
                    <a:srgbClr val="FF0000"/>
                  </a:solidFill>
                </a:rPr>
                <a:t>2</a:t>
              </a:r>
            </a:p>
            <a:p>
              <a:endParaRPr lang="en-US" b="1">
                <a:solidFill>
                  <a:srgbClr val="FF0000"/>
                </a:solidFill>
              </a:endParaRPr>
            </a:p>
            <a:p>
              <a:endParaRPr lang="en-US" b="1">
                <a:solidFill>
                  <a:srgbClr val="FF0000"/>
                </a:solidFill>
              </a:endParaRPr>
            </a:p>
            <a:p>
              <a:r>
                <a:rPr lang="en-US" b="1">
                  <a:solidFill>
                    <a:srgbClr val="FF0000"/>
                  </a:solidFill>
                </a:rPr>
                <a:t>3</a:t>
              </a:r>
            </a:p>
            <a:p>
              <a:endParaRPr lang="en-US" b="1">
                <a:solidFill>
                  <a:srgbClr val="FF0000"/>
                </a:solidFill>
              </a:endParaRPr>
            </a:p>
            <a:p>
              <a:endParaRPr lang="en-US" b="1">
                <a:solidFill>
                  <a:srgbClr val="FF0000"/>
                </a:solidFill>
              </a:endParaRPr>
            </a:p>
            <a:p>
              <a:r>
                <a:rPr lang="en-US" b="1">
                  <a:solidFill>
                    <a:srgbClr val="FF0000"/>
                  </a:solidFill>
                </a:rPr>
                <a:t>4</a:t>
              </a:r>
            </a:p>
          </p:txBody>
        </p:sp>
      </p:grpSp>
      <p:pic>
        <p:nvPicPr>
          <p:cNvPr id="7" name="Picture 2" descr="×ª××× × ×§×©××¨×">
            <a:extLst>
              <a:ext uri="{FF2B5EF4-FFF2-40B4-BE49-F238E27FC236}">
                <a16:creationId xmlns:a16="http://schemas.microsoft.com/office/drawing/2014/main" id="{D7114051-0742-4C65-B2E1-E706D94988E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55181" y="3686755"/>
            <a:ext cx="4762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3936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01F2EEDD-E5EF-42DB-9CA8-2A14A697C0FA}"/>
              </a:ext>
            </a:extLst>
          </p:cNvPr>
          <p:cNvSpPr>
            <a:spLocks noGrp="1"/>
          </p:cNvSpPr>
          <p:nvPr>
            <p:ph type="sldNum" sz="quarter" idx="12"/>
          </p:nvPr>
        </p:nvSpPr>
        <p:spPr/>
        <p:txBody>
          <a:bodyPr/>
          <a:lstStyle/>
          <a:p>
            <a:fld id="{35CE2A88-ED72-40D1-A77E-B0989610CBC5}" type="slidenum">
              <a:rPr lang="he-IL" smtClean="0"/>
              <a:t>109</a:t>
            </a:fld>
            <a:endParaRPr lang="he-IL"/>
          </a:p>
        </p:txBody>
      </p:sp>
      <p:pic>
        <p:nvPicPr>
          <p:cNvPr id="3" name="Picture 6" descr="×ª××× × ×§×©××¨×">
            <a:extLst>
              <a:ext uri="{FF2B5EF4-FFF2-40B4-BE49-F238E27FC236}">
                <a16:creationId xmlns:a16="http://schemas.microsoft.com/office/drawing/2014/main" id="{2BA2D9AF-6338-4B21-BA8E-16AC2C20583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78276" y="2532962"/>
            <a:ext cx="8375474" cy="4052064"/>
          </a:xfrm>
          <a:prstGeom prst="rect">
            <a:avLst/>
          </a:prstGeom>
          <a:noFill/>
          <a:extLst>
            <a:ext uri="{909E8E84-426E-40DD-AFC4-6F175D3DCCD1}">
              <a14:hiddenFill xmlns:a14="http://schemas.microsoft.com/office/drawing/2010/main">
                <a:solidFill>
                  <a:srgbClr val="FFFFFF"/>
                </a:solidFill>
              </a14:hiddenFill>
            </a:ext>
          </a:extLst>
        </p:spPr>
      </p:pic>
      <p:sp>
        <p:nvSpPr>
          <p:cNvPr id="4" name="מציין מיקום של מספר שקופית 1">
            <a:extLst>
              <a:ext uri="{FF2B5EF4-FFF2-40B4-BE49-F238E27FC236}">
                <a16:creationId xmlns:a16="http://schemas.microsoft.com/office/drawing/2014/main" id="{B298DF45-40B2-4781-8CA2-714128E9586E}"/>
              </a:ext>
            </a:extLst>
          </p:cNvPr>
          <p:cNvSpPr txBox="1">
            <a:spLocks/>
          </p:cNvSpPr>
          <p:nvPr/>
        </p:nvSpPr>
        <p:spPr bwMode="gray">
          <a:xfrm>
            <a:off x="635148" y="-105319"/>
            <a:ext cx="779767"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rgbClr val="FE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5CE2A88-ED72-40D1-A77E-B0989610CBC5}" type="slidenum">
              <a:rPr lang="he-IL" smtClean="0"/>
              <a:pPr/>
              <a:t>109</a:t>
            </a:fld>
            <a:endParaRPr lang="he-IL"/>
          </a:p>
        </p:txBody>
      </p:sp>
      <p:sp>
        <p:nvSpPr>
          <p:cNvPr id="5" name="WordArt 4">
            <a:extLst>
              <a:ext uri="{FF2B5EF4-FFF2-40B4-BE49-F238E27FC236}">
                <a16:creationId xmlns:a16="http://schemas.microsoft.com/office/drawing/2014/main" id="{9989A9AA-5830-4AC9-8769-AB01AAA136CC}"/>
              </a:ext>
            </a:extLst>
          </p:cNvPr>
          <p:cNvSpPr>
            <a:spLocks noChangeArrowheads="1" noChangeShapeType="1" noTextEdit="1"/>
          </p:cNvSpPr>
          <p:nvPr/>
        </p:nvSpPr>
        <p:spPr bwMode="auto">
          <a:xfrm>
            <a:off x="7884666" y="255649"/>
            <a:ext cx="3672186" cy="737380"/>
          </a:xfrm>
          <a:prstGeom prst="rect">
            <a:avLst/>
          </a:prstGeom>
        </p:spPr>
        <p:txBody>
          <a:bodyPr wrap="none" fromWordArt="1">
            <a:prstTxWarp prst="textPlain">
              <a:avLst>
                <a:gd name="adj" fmla="val 49531"/>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b="1" kern="10">
                <a:ln w="11430"/>
                <a:solidFill>
                  <a:srgbClr val="7030A0"/>
                </a:solidFill>
                <a:effectLst>
                  <a:outerShdw blurRad="50800" dist="39000" dir="5460000" algn="tl">
                    <a:srgbClr val="000000">
                      <a:alpha val="38000"/>
                    </a:srgbClr>
                  </a:outerShdw>
                </a:effectLst>
                <a:latin typeface="Impact"/>
              </a:rPr>
              <a:t>תנועה קצובה</a:t>
            </a:r>
            <a:endParaRPr lang="he-IL" sz="4400" b="1" kern="10" dirty="0">
              <a:ln w="11430"/>
              <a:solidFill>
                <a:srgbClr val="7030A0"/>
              </a:solidFill>
              <a:effectLst>
                <a:outerShdw blurRad="50800" dist="39000" dir="5460000" algn="tl">
                  <a:srgbClr val="000000">
                    <a:alpha val="38000"/>
                  </a:srgbClr>
                </a:outerShdw>
              </a:effectLst>
              <a:latin typeface="Impact"/>
            </a:endParaRPr>
          </a:p>
        </p:txBody>
      </p:sp>
      <p:sp>
        <p:nvSpPr>
          <p:cNvPr id="6" name="מלבן 5">
            <a:extLst>
              <a:ext uri="{FF2B5EF4-FFF2-40B4-BE49-F238E27FC236}">
                <a16:creationId xmlns:a16="http://schemas.microsoft.com/office/drawing/2014/main" id="{929D2B36-B168-4E4A-B219-53153D088D04}"/>
              </a:ext>
            </a:extLst>
          </p:cNvPr>
          <p:cNvSpPr/>
          <p:nvPr/>
        </p:nvSpPr>
        <p:spPr>
          <a:xfrm>
            <a:off x="2578276" y="1649891"/>
            <a:ext cx="8093882" cy="646331"/>
          </a:xfrm>
          <a:prstGeom prst="rect">
            <a:avLst/>
          </a:prstGeom>
          <a:solidFill>
            <a:srgbClr val="FFFF00"/>
          </a:solidFill>
          <a:ln w="28575">
            <a:solidFill>
              <a:schemeClr val="tx1"/>
            </a:solidFill>
          </a:ln>
        </p:spPr>
        <p:txBody>
          <a:bodyPr wrap="none">
            <a:spAutoFit/>
          </a:bodyPr>
          <a:lstStyle/>
          <a:p>
            <a:pPr algn="r" rtl="1"/>
            <a:r>
              <a:rPr lang="he-IL" altLang="he-IL" sz="3600" b="1">
                <a:solidFill>
                  <a:srgbClr val="FF0000"/>
                </a:solidFill>
                <a:effectLst>
                  <a:outerShdw blurRad="38100" dist="38100" dir="2700000" algn="tl">
                    <a:srgbClr val="000000">
                      <a:alpha val="43137"/>
                    </a:srgbClr>
                  </a:outerShdw>
                </a:effectLst>
              </a:rPr>
              <a:t>הגוף עובר מרחקים שווים בזמנים שווים</a:t>
            </a:r>
            <a:r>
              <a:rPr lang="he-IL" altLang="he-IL" sz="3600">
                <a:solidFill>
                  <a:srgbClr val="FF0000"/>
                </a:solidFill>
              </a:rPr>
              <a:t>.</a:t>
            </a:r>
          </a:p>
        </p:txBody>
      </p:sp>
      <p:sp>
        <p:nvSpPr>
          <p:cNvPr id="7" name="WordArt 4">
            <a:extLst>
              <a:ext uri="{FF2B5EF4-FFF2-40B4-BE49-F238E27FC236}">
                <a16:creationId xmlns:a16="http://schemas.microsoft.com/office/drawing/2014/main" id="{1710DA6A-E7DE-498E-A8CB-977EA6D5C685}"/>
              </a:ext>
            </a:extLst>
          </p:cNvPr>
          <p:cNvSpPr>
            <a:spLocks noChangeArrowheads="1" noChangeShapeType="1" noTextEdit="1"/>
          </p:cNvSpPr>
          <p:nvPr/>
        </p:nvSpPr>
        <p:spPr bwMode="auto">
          <a:xfrm>
            <a:off x="2068516" y="272974"/>
            <a:ext cx="5162550" cy="616486"/>
          </a:xfrm>
          <a:prstGeom prst="rect">
            <a:avLst/>
          </a:prstGeom>
        </p:spPr>
        <p:txBody>
          <a:bodyPr wrap="none" fromWordArt="1">
            <a:prstTxWarp prst="textPlain">
              <a:avLst>
                <a:gd name="adj" fmla="val 49531"/>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b="1" kern="10">
                <a:ln w="11430"/>
                <a:solidFill>
                  <a:srgbClr val="7030A0"/>
                </a:solidFill>
                <a:effectLst>
                  <a:outerShdw blurRad="50800" dist="39000" dir="5460000" algn="tl">
                    <a:srgbClr val="000000">
                      <a:alpha val="38000"/>
                    </a:srgbClr>
                  </a:outerShdw>
                </a:effectLst>
                <a:latin typeface="Impact"/>
              </a:rPr>
              <a:t>תנועה שוות מהירות </a:t>
            </a:r>
            <a:endParaRPr lang="he-IL" sz="4400" b="1" kern="10" dirty="0">
              <a:ln w="11430"/>
              <a:solidFill>
                <a:srgbClr val="7030A0"/>
              </a:solidFill>
              <a:effectLst>
                <a:outerShdw blurRad="50800" dist="39000" dir="5460000" algn="tl">
                  <a:srgbClr val="000000">
                    <a:alpha val="38000"/>
                  </a:srgbClr>
                </a:outerShdw>
              </a:effectLst>
              <a:latin typeface="Impact"/>
            </a:endParaRPr>
          </a:p>
        </p:txBody>
      </p:sp>
      <p:sp>
        <p:nvSpPr>
          <p:cNvPr id="9" name="תיבת טקסט 8">
            <a:extLst>
              <a:ext uri="{FF2B5EF4-FFF2-40B4-BE49-F238E27FC236}">
                <a16:creationId xmlns:a16="http://schemas.microsoft.com/office/drawing/2014/main" id="{FC5B2A7A-07A4-446F-BC23-F46A718F983F}"/>
              </a:ext>
            </a:extLst>
          </p:cNvPr>
          <p:cNvSpPr txBox="1"/>
          <p:nvPr/>
        </p:nvSpPr>
        <p:spPr>
          <a:xfrm>
            <a:off x="2844976" y="924961"/>
            <a:ext cx="8108774" cy="646331"/>
          </a:xfrm>
          <a:prstGeom prst="rect">
            <a:avLst/>
          </a:prstGeom>
          <a:noFill/>
        </p:spPr>
        <p:txBody>
          <a:bodyPr wrap="square" rtlCol="1">
            <a:spAutoFit/>
          </a:bodyPr>
          <a:lstStyle/>
          <a:p>
            <a:r>
              <a:rPr lang="he-IL" sz="3600" b="1"/>
              <a:t>כך נראים  הגרפים ותרשים העקיבות </a:t>
            </a:r>
          </a:p>
        </p:txBody>
      </p:sp>
    </p:spTree>
    <p:extLst>
      <p:ext uri="{BB962C8B-B14F-4D97-AF65-F5344CB8AC3E}">
        <p14:creationId xmlns:p14="http://schemas.microsoft.com/office/powerpoint/2010/main" val="2457840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B8A2A2DD-E8EE-42B3-8D93-0BF5A9BE0BDE}"/>
              </a:ext>
            </a:extLst>
          </p:cNvPr>
          <p:cNvSpPr>
            <a:spLocks noGrp="1" noChangeArrowheads="1"/>
          </p:cNvSpPr>
          <p:nvPr>
            <p:ph idx="1"/>
          </p:nvPr>
        </p:nvSpPr>
        <p:spPr>
          <a:xfrm>
            <a:off x="2892669" y="1524000"/>
            <a:ext cx="7391400" cy="5029200"/>
          </a:xfrm>
          <a:ln w="38100">
            <a:solidFill>
              <a:schemeClr val="tx1"/>
            </a:solidFill>
            <a:miter lim="800000"/>
            <a:headEnd/>
            <a:tailEnd/>
          </a:ln>
        </p:spPr>
        <p:txBody>
          <a:bodyPr>
            <a:normAutofit lnSpcReduction="10000"/>
          </a:bodyPr>
          <a:lstStyle/>
          <a:p>
            <a:pPr algn="r" rtl="1">
              <a:buFont typeface="Monotype Sorts" pitchFamily="2" charset="2"/>
              <a:buNone/>
            </a:pPr>
            <a:br>
              <a:rPr lang="en-US" altLang="he-IL" b="1" u="sng">
                <a:solidFill>
                  <a:srgbClr val="FF0000"/>
                </a:solidFill>
              </a:rPr>
            </a:br>
            <a:br>
              <a:rPr lang="en-US" altLang="he-IL" b="1" u="sng">
                <a:solidFill>
                  <a:srgbClr val="FF0000"/>
                </a:solidFill>
              </a:rPr>
            </a:br>
            <a:endParaRPr lang="he-IL" altLang="he-IL"/>
          </a:p>
          <a:p>
            <a:pPr algn="r" rtl="1"/>
            <a:r>
              <a:rPr lang="he-IL" altLang="he-IL" sz="3600" b="1">
                <a:solidFill>
                  <a:srgbClr val="6600CC"/>
                </a:solidFill>
                <a:effectLst>
                  <a:outerShdw blurRad="38100" dist="38100" dir="2700000" algn="tl">
                    <a:srgbClr val="000000">
                      <a:alpha val="43137"/>
                    </a:srgbClr>
                  </a:outerShdw>
                </a:effectLst>
              </a:rPr>
              <a:t> מיקום הגוף</a:t>
            </a:r>
            <a:endParaRPr lang="he-IL" altLang="he-IL" b="1">
              <a:effectLst>
                <a:outerShdw blurRad="38100" dist="38100" dir="2700000" algn="tl">
                  <a:srgbClr val="000000">
                    <a:alpha val="43137"/>
                  </a:srgbClr>
                </a:outerShdw>
              </a:effectLst>
            </a:endParaRPr>
          </a:p>
          <a:p>
            <a:pPr algn="r" rtl="1"/>
            <a:r>
              <a:rPr lang="he-IL" altLang="he-IL" sz="3600" b="1">
                <a:solidFill>
                  <a:srgbClr val="6600CC"/>
                </a:solidFill>
                <a:effectLst>
                  <a:outerShdw blurRad="38100" dist="38100" dir="2700000" algn="tl">
                    <a:srgbClr val="000000">
                      <a:alpha val="43137"/>
                    </a:srgbClr>
                  </a:outerShdw>
                </a:effectLst>
              </a:rPr>
              <a:t> דרך</a:t>
            </a:r>
            <a:endParaRPr lang="he-IL" altLang="he-IL" b="1">
              <a:effectLst>
                <a:outerShdw blurRad="38100" dist="38100" dir="2700000" algn="tl">
                  <a:srgbClr val="000000">
                    <a:alpha val="43137"/>
                  </a:srgbClr>
                </a:outerShdw>
              </a:effectLst>
            </a:endParaRPr>
          </a:p>
          <a:p>
            <a:pPr algn="r" rtl="1"/>
            <a:r>
              <a:rPr lang="he-IL" altLang="he-IL" sz="3600" b="1">
                <a:solidFill>
                  <a:srgbClr val="6600CC"/>
                </a:solidFill>
                <a:effectLst>
                  <a:outerShdw blurRad="38100" dist="38100" dir="2700000" algn="tl">
                    <a:srgbClr val="000000">
                      <a:alpha val="43137"/>
                    </a:srgbClr>
                  </a:outerShdw>
                </a:effectLst>
              </a:rPr>
              <a:t> העתק</a:t>
            </a:r>
            <a:r>
              <a:rPr lang="he-IL" altLang="he-IL" sz="3600" b="1">
                <a:solidFill>
                  <a:srgbClr val="6600CC"/>
                </a:solidFill>
              </a:rPr>
              <a:t> </a:t>
            </a:r>
            <a:br>
              <a:rPr lang="en-US" altLang="he-IL" sz="3600" b="1">
                <a:solidFill>
                  <a:srgbClr val="6600CC"/>
                </a:solidFill>
              </a:rPr>
            </a:br>
            <a:endParaRPr lang="he-IL" altLang="he-IL" sz="3600" b="1"/>
          </a:p>
          <a:p>
            <a:pPr algn="r" rtl="1"/>
            <a:r>
              <a:rPr lang="he-IL" altLang="he-IL" sz="4000" b="1" u="sng"/>
              <a:t>תנועה</a:t>
            </a:r>
            <a:r>
              <a:rPr lang="he-IL" altLang="he-IL" sz="3600"/>
              <a:t> </a:t>
            </a:r>
            <a:r>
              <a:rPr lang="he-IL" altLang="he-IL"/>
              <a:t> - </a:t>
            </a:r>
            <a:r>
              <a:rPr lang="he-IL" altLang="he-IL" sz="3600"/>
              <a:t>שינוי במיקומו של הגוף </a:t>
            </a:r>
            <a:r>
              <a:rPr lang="he-IL" altLang="he-IL" sz="3600" b="1" u="sng"/>
              <a:t>יחסית לגופים</a:t>
            </a:r>
            <a:r>
              <a:rPr lang="he-IL" altLang="he-IL" sz="3600"/>
              <a:t>   </a:t>
            </a:r>
            <a:r>
              <a:rPr lang="he-IL" altLang="he-IL" sz="3600" b="1" u="sng"/>
              <a:t>אחרים במרחב</a:t>
            </a:r>
            <a:r>
              <a:rPr lang="he-IL" altLang="he-IL" sz="3600"/>
              <a:t> המתרחש במשך פרק זמן מסוים.</a:t>
            </a:r>
            <a:endParaRPr lang="he-IL" altLang="he-IL"/>
          </a:p>
        </p:txBody>
      </p:sp>
      <p:sp>
        <p:nvSpPr>
          <p:cNvPr id="4" name="WordArt 2">
            <a:extLst>
              <a:ext uri="{FF2B5EF4-FFF2-40B4-BE49-F238E27FC236}">
                <a16:creationId xmlns:a16="http://schemas.microsoft.com/office/drawing/2014/main" id="{6AF1059A-7F02-4907-ABDC-A363D99D0A47}"/>
              </a:ext>
            </a:extLst>
          </p:cNvPr>
          <p:cNvSpPr>
            <a:spLocks noChangeArrowheads="1" noChangeShapeType="1" noTextEdit="1"/>
          </p:cNvSpPr>
          <p:nvPr/>
        </p:nvSpPr>
        <p:spPr bwMode="auto">
          <a:xfrm>
            <a:off x="2199541" y="304800"/>
            <a:ext cx="8720505" cy="808891"/>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he-IL" sz="4800" b="1" kern="10">
                <a:ln w="11430"/>
                <a:solidFill>
                  <a:srgbClr val="7030A0"/>
                </a:solidFill>
                <a:effectLst>
                  <a:outerShdw blurRad="50800" dist="39000" dir="5460000" algn="tl">
                    <a:srgbClr val="000000">
                      <a:alpha val="38000"/>
                    </a:srgbClr>
                  </a:outerShdw>
                </a:effectLst>
                <a:latin typeface="Impact"/>
              </a:rPr>
              <a:t>קינמטיקה (מושגים בסיסיים ) </a:t>
            </a:r>
            <a:endParaRPr lang="he-IL" sz="4800" b="1" kern="10" dirty="0">
              <a:ln w="11430"/>
              <a:solidFill>
                <a:srgbClr val="7030A0"/>
              </a:solidFill>
              <a:effectLst>
                <a:outerShdw blurRad="50800" dist="39000" dir="5460000" algn="tl">
                  <a:srgbClr val="000000">
                    <a:alpha val="38000"/>
                  </a:srgbClr>
                </a:outerShdw>
              </a:effectLst>
              <a:latin typeface="Impact"/>
            </a:endParaRPr>
          </a:p>
        </p:txBody>
      </p:sp>
      <p:sp>
        <p:nvSpPr>
          <p:cNvPr id="7" name="WordArt 2">
            <a:extLst>
              <a:ext uri="{FF2B5EF4-FFF2-40B4-BE49-F238E27FC236}">
                <a16:creationId xmlns:a16="http://schemas.microsoft.com/office/drawing/2014/main" id="{6F19DAD0-C20E-4452-BC7D-92AEA3558F92}"/>
              </a:ext>
            </a:extLst>
          </p:cNvPr>
          <p:cNvSpPr>
            <a:spLocks noChangeArrowheads="1" noChangeShapeType="1" noTextEdit="1"/>
          </p:cNvSpPr>
          <p:nvPr/>
        </p:nvSpPr>
        <p:spPr bwMode="auto">
          <a:xfrm>
            <a:off x="6911485" y="1661746"/>
            <a:ext cx="1572359" cy="345409"/>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he-IL" sz="4800" b="1" kern="10">
                <a:ln w="11430"/>
                <a:solidFill>
                  <a:srgbClr val="FF0000"/>
                </a:solidFill>
                <a:effectLst>
                  <a:outerShdw blurRad="50800" dist="39000" dir="5460000" algn="tl">
                    <a:srgbClr val="000000">
                      <a:alpha val="38000"/>
                    </a:srgbClr>
                  </a:outerShdw>
                </a:effectLst>
                <a:latin typeface="Impact"/>
              </a:rPr>
              <a:t>איפה ? </a:t>
            </a:r>
            <a:endParaRPr lang="he-IL" sz="4800" b="1" kern="10" dirty="0">
              <a:ln w="11430"/>
              <a:solidFill>
                <a:srgbClr val="FF0000"/>
              </a:solidFill>
              <a:effectLst>
                <a:outerShdw blurRad="50800" dist="39000" dir="5460000" algn="tl">
                  <a:srgbClr val="000000">
                    <a:alpha val="38000"/>
                  </a:srgbClr>
                </a:outerShdw>
              </a:effectLst>
              <a:latin typeface="Impact"/>
            </a:endParaRPr>
          </a:p>
        </p:txBody>
      </p:sp>
      <p:grpSp>
        <p:nvGrpSpPr>
          <p:cNvPr id="6" name="קבוצה 5">
            <a:extLst>
              <a:ext uri="{FF2B5EF4-FFF2-40B4-BE49-F238E27FC236}">
                <a16:creationId xmlns:a16="http://schemas.microsoft.com/office/drawing/2014/main" id="{610305EF-A649-4115-A35A-10A8032870E3}"/>
              </a:ext>
            </a:extLst>
          </p:cNvPr>
          <p:cNvGrpSpPr/>
          <p:nvPr/>
        </p:nvGrpSpPr>
        <p:grpSpPr>
          <a:xfrm>
            <a:off x="3120174" y="1834450"/>
            <a:ext cx="4320684" cy="2837500"/>
            <a:chOff x="2590800" y="1934308"/>
            <a:chExt cx="4320684" cy="2837500"/>
          </a:xfrm>
        </p:grpSpPr>
        <p:pic>
          <p:nvPicPr>
            <p:cNvPr id="8" name="Picture 4" descr="העתק (פיזיקה) – ויקיפדיה">
              <a:extLst>
                <a:ext uri="{FF2B5EF4-FFF2-40B4-BE49-F238E27FC236}">
                  <a16:creationId xmlns:a16="http://schemas.microsoft.com/office/drawing/2014/main" id="{C0B069C7-F3F3-43A7-BBD0-25EEABCBF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035" y="1934308"/>
              <a:ext cx="4284449" cy="2652834"/>
            </a:xfrm>
            <a:prstGeom prst="rect">
              <a:avLst/>
            </a:prstGeom>
            <a:noFill/>
            <a:extLst>
              <a:ext uri="{909E8E84-426E-40DD-AFC4-6F175D3DCCD1}">
                <a14:hiddenFill xmlns:a14="http://schemas.microsoft.com/office/drawing/2010/main">
                  <a:solidFill>
                    <a:srgbClr val="FFFFFF"/>
                  </a:solidFill>
                </a14:hiddenFill>
              </a:ext>
            </a:extLst>
          </p:spPr>
        </p:pic>
        <p:sp>
          <p:nvSpPr>
            <p:cNvPr id="5" name="תיבת טקסט 4">
              <a:extLst>
                <a:ext uri="{FF2B5EF4-FFF2-40B4-BE49-F238E27FC236}">
                  <a16:creationId xmlns:a16="http://schemas.microsoft.com/office/drawing/2014/main" id="{0F821ED0-4848-49D9-BF28-5A163EA089D6}"/>
                </a:ext>
              </a:extLst>
            </p:cNvPr>
            <p:cNvSpPr txBox="1"/>
            <p:nvPr/>
          </p:nvSpPr>
          <p:spPr>
            <a:xfrm>
              <a:off x="2590800" y="3244334"/>
              <a:ext cx="265634" cy="369332"/>
            </a:xfrm>
            <a:prstGeom prst="rect">
              <a:avLst/>
            </a:prstGeom>
            <a:noFill/>
          </p:spPr>
          <p:txBody>
            <a:bodyPr wrap="square" rtlCol="1">
              <a:spAutoFit/>
            </a:bodyPr>
            <a:lstStyle/>
            <a:p>
              <a:r>
                <a:rPr lang="en-US" b="1"/>
                <a:t>A</a:t>
              </a:r>
              <a:endParaRPr lang="he-IL" b="1"/>
            </a:p>
          </p:txBody>
        </p:sp>
        <p:sp>
          <p:nvSpPr>
            <p:cNvPr id="10" name="תיבת טקסט 9">
              <a:extLst>
                <a:ext uri="{FF2B5EF4-FFF2-40B4-BE49-F238E27FC236}">
                  <a16:creationId xmlns:a16="http://schemas.microsoft.com/office/drawing/2014/main" id="{F964BD84-3EBC-442B-A6C1-B9922F5FB259}"/>
                </a:ext>
              </a:extLst>
            </p:cNvPr>
            <p:cNvSpPr txBox="1"/>
            <p:nvPr/>
          </p:nvSpPr>
          <p:spPr>
            <a:xfrm>
              <a:off x="4968718" y="4402476"/>
              <a:ext cx="265634" cy="369332"/>
            </a:xfrm>
            <a:prstGeom prst="rect">
              <a:avLst/>
            </a:prstGeom>
            <a:noFill/>
          </p:spPr>
          <p:txBody>
            <a:bodyPr wrap="square" rtlCol="1">
              <a:spAutoFit/>
            </a:bodyPr>
            <a:lstStyle/>
            <a:p>
              <a:r>
                <a:rPr lang="en-US" b="1"/>
                <a:t>B</a:t>
              </a:r>
              <a:endParaRPr lang="he-IL" b="1"/>
            </a:p>
          </p:txBody>
        </p:sp>
      </p:grpSp>
      <p:sp>
        <p:nvSpPr>
          <p:cNvPr id="9" name="מציין מיקום של מספר שקופית 8">
            <a:extLst>
              <a:ext uri="{FF2B5EF4-FFF2-40B4-BE49-F238E27FC236}">
                <a16:creationId xmlns:a16="http://schemas.microsoft.com/office/drawing/2014/main" id="{F6359D4C-2A46-49D7-A09C-CE47DD081B09}"/>
              </a:ext>
            </a:extLst>
          </p:cNvPr>
          <p:cNvSpPr>
            <a:spLocks noGrp="1"/>
          </p:cNvSpPr>
          <p:nvPr>
            <p:ph type="sldNum" sz="quarter" idx="12"/>
          </p:nvPr>
        </p:nvSpPr>
        <p:spPr/>
        <p:txBody>
          <a:bodyPr/>
          <a:lstStyle/>
          <a:p>
            <a:fld id="{35CE2A88-ED72-40D1-A77E-B0989610CBC5}" type="slidenum">
              <a:rPr lang="he-IL" smtClean="0"/>
              <a:t>11</a:t>
            </a:fld>
            <a:endParaRPr lang="he-IL"/>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4832BD5E-7A37-4E6B-9943-7FE63014B767}"/>
              </a:ext>
            </a:extLst>
          </p:cNvPr>
          <p:cNvSpPr>
            <a:spLocks noGrp="1"/>
          </p:cNvSpPr>
          <p:nvPr>
            <p:ph type="sldNum" sz="quarter" idx="12"/>
          </p:nvPr>
        </p:nvSpPr>
        <p:spPr/>
        <p:txBody>
          <a:bodyPr/>
          <a:lstStyle/>
          <a:p>
            <a:fld id="{35CE2A88-ED72-40D1-A77E-B0989610CBC5}" type="slidenum">
              <a:rPr lang="he-IL" smtClean="0"/>
              <a:t>110</a:t>
            </a:fld>
            <a:endParaRPr lang="he-IL"/>
          </a:p>
        </p:txBody>
      </p:sp>
      <p:pic>
        <p:nvPicPr>
          <p:cNvPr id="3" name="Picture 2" descr="×ª××¦××ª ×ª××× × ×¢×××¨ âªaclaration animated gifâ¬â">
            <a:extLst>
              <a:ext uri="{FF2B5EF4-FFF2-40B4-BE49-F238E27FC236}">
                <a16:creationId xmlns:a16="http://schemas.microsoft.com/office/drawing/2014/main" id="{1AEC78C7-AF60-4A1D-A7FC-C70708BCC79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82762" y="228078"/>
            <a:ext cx="6057900" cy="31527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ª××× × ×§×©××¨×">
            <a:extLst>
              <a:ext uri="{FF2B5EF4-FFF2-40B4-BE49-F238E27FC236}">
                <a16:creationId xmlns:a16="http://schemas.microsoft.com/office/drawing/2014/main" id="{8D72D580-98E2-41EE-99AC-0AEAA8A5C63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64226" y="3477419"/>
            <a:ext cx="5276435" cy="3152503"/>
          </a:xfrm>
          <a:prstGeom prst="rect">
            <a:avLst/>
          </a:prstGeom>
          <a:noFill/>
          <a:extLst>
            <a:ext uri="{909E8E84-426E-40DD-AFC4-6F175D3DCCD1}">
              <a14:hiddenFill xmlns:a14="http://schemas.microsoft.com/office/drawing/2010/main">
                <a:solidFill>
                  <a:srgbClr val="FFFFFF"/>
                </a:solidFill>
              </a14:hiddenFill>
            </a:ext>
          </a:extLst>
        </p:spPr>
      </p:pic>
      <p:sp>
        <p:nvSpPr>
          <p:cNvPr id="5" name="תיבת טקסט 4">
            <a:extLst>
              <a:ext uri="{FF2B5EF4-FFF2-40B4-BE49-F238E27FC236}">
                <a16:creationId xmlns:a16="http://schemas.microsoft.com/office/drawing/2014/main" id="{48F8C6A9-B1D8-43BD-9E84-2B6237E82736}"/>
              </a:ext>
            </a:extLst>
          </p:cNvPr>
          <p:cNvSpPr txBox="1"/>
          <p:nvPr/>
        </p:nvSpPr>
        <p:spPr>
          <a:xfrm>
            <a:off x="7911845" y="1869934"/>
            <a:ext cx="3956305" cy="4154984"/>
          </a:xfrm>
          <a:prstGeom prst="rect">
            <a:avLst/>
          </a:prstGeom>
          <a:noFill/>
        </p:spPr>
        <p:txBody>
          <a:bodyPr wrap="square" rtlCol="1">
            <a:spAutoFit/>
          </a:bodyPr>
          <a:lstStyle/>
          <a:p>
            <a:pPr algn="r"/>
            <a:r>
              <a:rPr lang="he-IL" sz="2400" b="1"/>
              <a:t>מי המהיר יותר ? </a:t>
            </a:r>
            <a:br>
              <a:rPr lang="en-US" sz="2400" b="1"/>
            </a:br>
            <a:br>
              <a:rPr lang="en-US" sz="2400" b="1"/>
            </a:br>
            <a:r>
              <a:rPr lang="he-IL" sz="2400" b="1"/>
              <a:t>מה המשמעות של המהיר יותר ? </a:t>
            </a:r>
            <a:br>
              <a:rPr lang="en-US" sz="2400" b="1"/>
            </a:br>
            <a:br>
              <a:rPr lang="en-US" sz="2400" b="1"/>
            </a:br>
            <a:br>
              <a:rPr lang="en-US" sz="2400" b="1"/>
            </a:br>
            <a:r>
              <a:rPr lang="he-IL" sz="2400" b="1"/>
              <a:t>האם שניהם נוסעים במהירות קבועה ? </a:t>
            </a:r>
            <a:br>
              <a:rPr lang="en-US" sz="2400" b="1"/>
            </a:br>
            <a:br>
              <a:rPr lang="en-US" sz="2400" b="1"/>
            </a:br>
            <a:br>
              <a:rPr lang="en-US" sz="2400" b="1"/>
            </a:br>
            <a:r>
              <a:rPr lang="he-IL" sz="2400" b="1"/>
              <a:t> איך יודעים זאת ? </a:t>
            </a:r>
          </a:p>
        </p:txBody>
      </p:sp>
    </p:spTree>
    <p:extLst>
      <p:ext uri="{BB962C8B-B14F-4D97-AF65-F5344CB8AC3E}">
        <p14:creationId xmlns:p14="http://schemas.microsoft.com/office/powerpoint/2010/main" val="15850188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34591A37-2FF7-407E-BE9A-5740DF6AC93C}"/>
              </a:ext>
            </a:extLst>
          </p:cNvPr>
          <p:cNvSpPr>
            <a:spLocks noGrp="1"/>
          </p:cNvSpPr>
          <p:nvPr>
            <p:ph type="sldNum" sz="quarter" idx="12"/>
          </p:nvPr>
        </p:nvSpPr>
        <p:spPr/>
        <p:txBody>
          <a:bodyPr/>
          <a:lstStyle/>
          <a:p>
            <a:fld id="{35CE2A88-ED72-40D1-A77E-B0989610CBC5}" type="slidenum">
              <a:rPr lang="he-IL" smtClean="0"/>
              <a:t>111</a:t>
            </a:fld>
            <a:endParaRPr lang="he-IL"/>
          </a:p>
        </p:txBody>
      </p:sp>
      <p:pic>
        <p:nvPicPr>
          <p:cNvPr id="3" name="Picture 2" descr="×ª××¦××ª ×ª××× × ×¢×××¨ âªaclaration animated gifâ¬â">
            <a:extLst>
              <a:ext uri="{FF2B5EF4-FFF2-40B4-BE49-F238E27FC236}">
                <a16:creationId xmlns:a16="http://schemas.microsoft.com/office/drawing/2014/main" id="{D720A3B5-F32E-4975-B860-F94C8D6E374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62225" y="527328"/>
            <a:ext cx="7620000" cy="28575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קבוצה 5">
            <a:extLst>
              <a:ext uri="{FF2B5EF4-FFF2-40B4-BE49-F238E27FC236}">
                <a16:creationId xmlns:a16="http://schemas.microsoft.com/office/drawing/2014/main" id="{8D38E483-D979-4BAE-984C-B6C837175044}"/>
              </a:ext>
            </a:extLst>
          </p:cNvPr>
          <p:cNvGrpSpPr/>
          <p:nvPr/>
        </p:nvGrpSpPr>
        <p:grpSpPr>
          <a:xfrm>
            <a:off x="1584953" y="4078072"/>
            <a:ext cx="4511047" cy="2252600"/>
            <a:chOff x="7261695" y="461159"/>
            <a:chExt cx="4511047" cy="2252600"/>
          </a:xfrm>
        </p:grpSpPr>
        <p:pic>
          <p:nvPicPr>
            <p:cNvPr id="4" name="Picture 2" descr="×ª××¦××ª ×ª××× × ×¢×××¨ âªTicker timer gifâ¬â">
              <a:extLst>
                <a:ext uri="{FF2B5EF4-FFF2-40B4-BE49-F238E27FC236}">
                  <a16:creationId xmlns:a16="http://schemas.microsoft.com/office/drawing/2014/main" id="{C0ABB171-1A86-4168-87B3-6ED925DD2C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1695" y="461159"/>
              <a:ext cx="4060077" cy="2252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C1C8E872-5D3A-4159-9F06-D235AC44093E}"/>
                </a:ext>
              </a:extLst>
            </p:cNvPr>
            <p:cNvSpPr txBox="1"/>
            <p:nvPr/>
          </p:nvSpPr>
          <p:spPr>
            <a:xfrm>
              <a:off x="11252415" y="508397"/>
              <a:ext cx="520327" cy="2031325"/>
            </a:xfrm>
            <a:prstGeom prst="rect">
              <a:avLst/>
            </a:prstGeom>
            <a:noFill/>
          </p:spPr>
          <p:txBody>
            <a:bodyPr wrap="square" rtlCol="1">
              <a:spAutoFit/>
            </a:bodyPr>
            <a:lstStyle/>
            <a:p>
              <a:r>
                <a:rPr lang="he-IL"/>
                <a:t>1</a:t>
              </a:r>
            </a:p>
            <a:p>
              <a:endParaRPr lang="he-IL"/>
            </a:p>
            <a:p>
              <a:r>
                <a:rPr lang="en-US"/>
                <a:t>2</a:t>
              </a:r>
            </a:p>
            <a:p>
              <a:endParaRPr lang="en-US"/>
            </a:p>
            <a:p>
              <a:r>
                <a:rPr lang="en-US"/>
                <a:t>3</a:t>
              </a:r>
            </a:p>
            <a:p>
              <a:endParaRPr lang="en-US"/>
            </a:p>
            <a:p>
              <a:r>
                <a:rPr lang="en-US"/>
                <a:t>4</a:t>
              </a:r>
            </a:p>
          </p:txBody>
        </p:sp>
      </p:grpSp>
      <p:sp>
        <p:nvSpPr>
          <p:cNvPr id="7" name="תיבת טקסט 6">
            <a:extLst>
              <a:ext uri="{FF2B5EF4-FFF2-40B4-BE49-F238E27FC236}">
                <a16:creationId xmlns:a16="http://schemas.microsoft.com/office/drawing/2014/main" id="{80755ACC-870D-4B29-95A0-30FB3013BA32}"/>
              </a:ext>
            </a:extLst>
          </p:cNvPr>
          <p:cNvSpPr txBox="1"/>
          <p:nvPr/>
        </p:nvSpPr>
        <p:spPr>
          <a:xfrm>
            <a:off x="6848476" y="4004459"/>
            <a:ext cx="4705350" cy="1815882"/>
          </a:xfrm>
          <a:prstGeom prst="rect">
            <a:avLst/>
          </a:prstGeom>
          <a:noFill/>
        </p:spPr>
        <p:txBody>
          <a:bodyPr wrap="square" rtlCol="1">
            <a:spAutoFit/>
          </a:bodyPr>
          <a:lstStyle/>
          <a:p>
            <a:pPr algn="r"/>
            <a:r>
              <a:rPr lang="he-IL" sz="2800" b="1"/>
              <a:t>מי כאן מתאים לאיזה תרשים עקיבות ?</a:t>
            </a:r>
            <a:br>
              <a:rPr lang="en-US" sz="2800" b="1"/>
            </a:br>
            <a:br>
              <a:rPr lang="en-US" sz="2800" b="1"/>
            </a:br>
            <a:r>
              <a:rPr lang="he-IL" sz="2800" b="1"/>
              <a:t>מי המהיר יותר בין 1 ל – 2 ?  </a:t>
            </a:r>
          </a:p>
        </p:txBody>
      </p:sp>
    </p:spTree>
    <p:extLst>
      <p:ext uri="{BB962C8B-B14F-4D97-AF65-F5344CB8AC3E}">
        <p14:creationId xmlns:p14="http://schemas.microsoft.com/office/powerpoint/2010/main" val="15529198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83F3D973-7FB0-4B1F-B6C2-54109461CBA4}"/>
              </a:ext>
            </a:extLst>
          </p:cNvPr>
          <p:cNvSpPr>
            <a:spLocks noGrp="1"/>
          </p:cNvSpPr>
          <p:nvPr>
            <p:ph type="sldNum" sz="quarter" idx="12"/>
          </p:nvPr>
        </p:nvSpPr>
        <p:spPr/>
        <p:txBody>
          <a:bodyPr/>
          <a:lstStyle/>
          <a:p>
            <a:fld id="{35CE2A88-ED72-40D1-A77E-B0989610CBC5}" type="slidenum">
              <a:rPr lang="he-IL" smtClean="0"/>
              <a:t>112</a:t>
            </a:fld>
            <a:endParaRPr lang="he-IL"/>
          </a:p>
        </p:txBody>
      </p:sp>
      <p:pic>
        <p:nvPicPr>
          <p:cNvPr id="3" name="Picture 2" descr="×ª××¦××ª ×ª××× × ×¢×××¨ âªaclration animated gifâ¬â">
            <a:extLst>
              <a:ext uri="{FF2B5EF4-FFF2-40B4-BE49-F238E27FC236}">
                <a16:creationId xmlns:a16="http://schemas.microsoft.com/office/drawing/2014/main" id="{81C9C4B8-0831-48E9-A977-2F14BE80ED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2073057"/>
            <a:ext cx="3846817" cy="42887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ª××× × ×§×©××¨×">
            <a:extLst>
              <a:ext uri="{FF2B5EF4-FFF2-40B4-BE49-F238E27FC236}">
                <a16:creationId xmlns:a16="http://schemas.microsoft.com/office/drawing/2014/main" id="{2064A003-FFDE-45A4-A6A1-7D0BA4B0EE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8817" y="2207491"/>
            <a:ext cx="3048000" cy="4493442"/>
          </a:xfrm>
          <a:prstGeom prst="rect">
            <a:avLst/>
          </a:prstGeom>
          <a:noFill/>
          <a:extLst>
            <a:ext uri="{909E8E84-426E-40DD-AFC4-6F175D3DCCD1}">
              <a14:hiddenFill xmlns:a14="http://schemas.microsoft.com/office/drawing/2010/main">
                <a:solidFill>
                  <a:srgbClr val="FFFFFF"/>
                </a:solidFill>
              </a14:hiddenFill>
            </a:ext>
          </a:extLst>
        </p:spPr>
      </p:pic>
      <p:sp>
        <p:nvSpPr>
          <p:cNvPr id="5" name="תיבת טקסט 4">
            <a:extLst>
              <a:ext uri="{FF2B5EF4-FFF2-40B4-BE49-F238E27FC236}">
                <a16:creationId xmlns:a16="http://schemas.microsoft.com/office/drawing/2014/main" id="{FB9B596E-4800-46B3-B4C7-116BECF2A684}"/>
              </a:ext>
            </a:extLst>
          </p:cNvPr>
          <p:cNvSpPr txBox="1"/>
          <p:nvPr/>
        </p:nvSpPr>
        <p:spPr>
          <a:xfrm>
            <a:off x="1095376" y="382621"/>
            <a:ext cx="10896600" cy="1384995"/>
          </a:xfrm>
          <a:prstGeom prst="rect">
            <a:avLst/>
          </a:prstGeom>
          <a:noFill/>
        </p:spPr>
        <p:txBody>
          <a:bodyPr wrap="square" rtlCol="1">
            <a:spAutoFit/>
          </a:bodyPr>
          <a:lstStyle/>
          <a:p>
            <a:pPr algn="r"/>
            <a:r>
              <a:rPr lang="he-IL" sz="2800" b="1">
                <a:effectLst>
                  <a:outerShdw blurRad="38100" dist="38100" dir="2700000" algn="tl">
                    <a:srgbClr val="000000">
                      <a:alpha val="43137"/>
                    </a:srgbClr>
                  </a:outerShdw>
                </a:effectLst>
              </a:rPr>
              <a:t>1.  זהו תרשים עקיבות של נפילה חופשית, </a:t>
            </a:r>
            <a:br>
              <a:rPr lang="en-US" sz="2800" b="1">
                <a:effectLst>
                  <a:outerShdw blurRad="38100" dist="38100" dir="2700000" algn="tl">
                    <a:srgbClr val="000000">
                      <a:alpha val="43137"/>
                    </a:srgbClr>
                  </a:outerShdw>
                </a:effectLst>
              </a:rPr>
            </a:br>
            <a:r>
              <a:rPr lang="he-IL" sz="2800" b="1">
                <a:effectLst>
                  <a:outerShdw blurRad="38100" dist="38100" dir="2700000" algn="tl">
                    <a:srgbClr val="000000">
                      <a:alpha val="43137"/>
                    </a:srgbClr>
                  </a:outerShdw>
                </a:effectLst>
              </a:rPr>
              <a:t>     האם המהירות כאן קבועה ? </a:t>
            </a:r>
            <a:br>
              <a:rPr lang="en-US" sz="2800" b="1">
                <a:effectLst>
                  <a:outerShdw blurRad="38100" dist="38100" dir="2700000" algn="tl">
                    <a:srgbClr val="000000">
                      <a:alpha val="43137"/>
                    </a:srgbClr>
                  </a:outerShdw>
                </a:effectLst>
              </a:rPr>
            </a:br>
            <a:r>
              <a:rPr lang="he-IL" sz="2800" b="1">
                <a:effectLst>
                  <a:outerShdw blurRad="38100" dist="38100" dir="2700000" algn="tl">
                    <a:srgbClr val="000000">
                      <a:alpha val="43137"/>
                    </a:srgbClr>
                  </a:outerShdw>
                </a:effectLst>
              </a:rPr>
              <a:t>2. בהמשך לשאלה הקודמת על סמך מה ביססתם את התשובה ? </a:t>
            </a:r>
          </a:p>
        </p:txBody>
      </p:sp>
    </p:spTree>
    <p:extLst>
      <p:ext uri="{BB962C8B-B14F-4D97-AF65-F5344CB8AC3E}">
        <p14:creationId xmlns:p14="http://schemas.microsoft.com/office/powerpoint/2010/main" val="39524138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F3B10977-8CD7-43B4-BC10-91395B22CA37}"/>
              </a:ext>
            </a:extLst>
          </p:cNvPr>
          <p:cNvSpPr>
            <a:spLocks noGrp="1"/>
          </p:cNvSpPr>
          <p:nvPr>
            <p:ph type="sldNum" sz="quarter" idx="12"/>
          </p:nvPr>
        </p:nvSpPr>
        <p:spPr/>
        <p:txBody>
          <a:bodyPr/>
          <a:lstStyle/>
          <a:p>
            <a:fld id="{35CE2A88-ED72-40D1-A77E-B0989610CBC5}" type="slidenum">
              <a:rPr lang="he-IL" smtClean="0"/>
              <a:t>113</a:t>
            </a:fld>
            <a:endParaRPr lang="he-IL"/>
          </a:p>
        </p:txBody>
      </p:sp>
      <p:pic>
        <p:nvPicPr>
          <p:cNvPr id="3" name="Picture 2" descr="×ª××¦××ª ×ª××× × ×¢×××¨ âªaclaration animated gifâ¬â">
            <a:extLst>
              <a:ext uri="{FF2B5EF4-FFF2-40B4-BE49-F238E27FC236}">
                <a16:creationId xmlns:a16="http://schemas.microsoft.com/office/drawing/2014/main" id="{A198B957-80C2-4E3C-A264-DAE42AA0F7E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83054" y="0"/>
            <a:ext cx="7188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תיבת טקסט 3">
            <a:extLst>
              <a:ext uri="{FF2B5EF4-FFF2-40B4-BE49-F238E27FC236}">
                <a16:creationId xmlns:a16="http://schemas.microsoft.com/office/drawing/2014/main" id="{905477A2-A73B-48E3-90B9-F419CEE96C9E}"/>
              </a:ext>
            </a:extLst>
          </p:cNvPr>
          <p:cNvSpPr txBox="1"/>
          <p:nvPr/>
        </p:nvSpPr>
        <p:spPr>
          <a:xfrm>
            <a:off x="8572500" y="970344"/>
            <a:ext cx="3390901" cy="4401205"/>
          </a:xfrm>
          <a:prstGeom prst="rect">
            <a:avLst/>
          </a:prstGeom>
          <a:noFill/>
        </p:spPr>
        <p:txBody>
          <a:bodyPr wrap="square" rtlCol="1">
            <a:spAutoFit/>
          </a:bodyPr>
          <a:lstStyle/>
          <a:p>
            <a:pPr algn="r"/>
            <a:r>
              <a:rPr lang="he-IL" sz="2800" b="1">
                <a:effectLst>
                  <a:outerShdw blurRad="38100" dist="38100" dir="2700000" algn="tl">
                    <a:srgbClr val="000000">
                      <a:alpha val="43137"/>
                    </a:srgbClr>
                  </a:outerShdw>
                </a:effectLst>
              </a:rPr>
              <a:t>גם זו נפילה, הביטו בתרשים העקיבות.</a:t>
            </a:r>
            <a:br>
              <a:rPr lang="en-US" sz="2800" b="1">
                <a:effectLst>
                  <a:outerShdw blurRad="38100" dist="38100" dir="2700000" algn="tl">
                    <a:srgbClr val="000000">
                      <a:alpha val="43137"/>
                    </a:srgbClr>
                  </a:outerShdw>
                </a:effectLst>
              </a:rPr>
            </a:br>
            <a:br>
              <a:rPr lang="en-US" sz="2800" b="1">
                <a:effectLst>
                  <a:outerShdw blurRad="38100" dist="38100" dir="2700000" algn="tl">
                    <a:srgbClr val="000000">
                      <a:alpha val="43137"/>
                    </a:srgbClr>
                  </a:outerShdw>
                </a:effectLst>
              </a:rPr>
            </a:br>
            <a:r>
              <a:rPr lang="he-IL" sz="2800" b="1">
                <a:effectLst>
                  <a:outerShdw blurRad="38100" dist="38100" dir="2700000" algn="tl">
                    <a:srgbClr val="000000">
                      <a:alpha val="43137"/>
                    </a:srgbClr>
                  </a:outerShdw>
                </a:effectLst>
              </a:rPr>
              <a:t>כיצד תגדירו את תתארו את סוג התנועה על פי הנראה כאן ? </a:t>
            </a:r>
            <a:br>
              <a:rPr lang="en-US" sz="2800" b="1">
                <a:effectLst>
                  <a:outerShdw blurRad="38100" dist="38100" dir="2700000" algn="tl">
                    <a:srgbClr val="000000">
                      <a:alpha val="43137"/>
                    </a:srgbClr>
                  </a:outerShdw>
                </a:effectLst>
              </a:rPr>
            </a:br>
            <a:br>
              <a:rPr lang="en-US" sz="2800" b="1">
                <a:effectLst>
                  <a:outerShdw blurRad="38100" dist="38100" dir="2700000" algn="tl">
                    <a:srgbClr val="000000">
                      <a:alpha val="43137"/>
                    </a:srgbClr>
                  </a:outerShdw>
                </a:effectLst>
              </a:rPr>
            </a:br>
            <a:r>
              <a:rPr lang="he-IL" sz="2800" b="1">
                <a:effectLst>
                  <a:outerShdw blurRad="38100" dist="38100" dir="2700000" algn="tl">
                    <a:srgbClr val="000000">
                      <a:alpha val="43137"/>
                    </a:srgbClr>
                  </a:outerShdw>
                </a:effectLst>
              </a:rPr>
              <a:t>על סמך מה ביססתם תשובתכם   ? </a:t>
            </a:r>
          </a:p>
        </p:txBody>
      </p:sp>
    </p:spTree>
    <p:extLst>
      <p:ext uri="{BB962C8B-B14F-4D97-AF65-F5344CB8AC3E}">
        <p14:creationId xmlns:p14="http://schemas.microsoft.com/office/powerpoint/2010/main" val="24140746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902119BD-5E52-416F-8CB5-C53D729DAFE6}"/>
              </a:ext>
            </a:extLst>
          </p:cNvPr>
          <p:cNvSpPr>
            <a:spLocks noGrp="1"/>
          </p:cNvSpPr>
          <p:nvPr>
            <p:ph type="sldNum" sz="quarter" idx="12"/>
          </p:nvPr>
        </p:nvSpPr>
        <p:spPr/>
        <p:txBody>
          <a:bodyPr/>
          <a:lstStyle/>
          <a:p>
            <a:fld id="{35CE2A88-ED72-40D1-A77E-B0989610CBC5}" type="slidenum">
              <a:rPr lang="he-IL" smtClean="0"/>
              <a:t>114</a:t>
            </a:fld>
            <a:endParaRPr lang="he-IL"/>
          </a:p>
        </p:txBody>
      </p:sp>
      <p:pic>
        <p:nvPicPr>
          <p:cNvPr id="3" name="Picture 4" descr="×ª××¦××ª ×ª××× × ×¢×××¨ âªaclration animated gifâ¬â">
            <a:extLst>
              <a:ext uri="{FF2B5EF4-FFF2-40B4-BE49-F238E27FC236}">
                <a16:creationId xmlns:a16="http://schemas.microsoft.com/office/drawing/2014/main" id="{1CEC1865-5BE6-4FB6-8CFC-1BDD1A78F98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72868" y="1285875"/>
            <a:ext cx="4544782" cy="54537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ª××¦××ª ×ª××× × ×¢×××¨ âªaclaration animated gifâ¬â">
            <a:extLst>
              <a:ext uri="{FF2B5EF4-FFF2-40B4-BE49-F238E27FC236}">
                <a16:creationId xmlns:a16="http://schemas.microsoft.com/office/drawing/2014/main" id="{D3EAB1EA-3E52-401E-BF69-200261F8678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21355" y="1491695"/>
            <a:ext cx="2850846" cy="32050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ª××× × ×§×©××¨×">
            <a:extLst>
              <a:ext uri="{FF2B5EF4-FFF2-40B4-BE49-F238E27FC236}">
                <a16:creationId xmlns:a16="http://schemas.microsoft.com/office/drawing/2014/main" id="{0B9DD37E-AD6C-43DE-AA53-342787BD99F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0676" y="4943043"/>
            <a:ext cx="4581525" cy="1590675"/>
          </a:xfrm>
          <a:prstGeom prst="rect">
            <a:avLst/>
          </a:prstGeom>
          <a:noFill/>
          <a:extLst>
            <a:ext uri="{909E8E84-426E-40DD-AFC4-6F175D3DCCD1}">
              <a14:hiddenFill xmlns:a14="http://schemas.microsoft.com/office/drawing/2010/main">
                <a:solidFill>
                  <a:srgbClr val="FFFFFF"/>
                </a:solidFill>
              </a14:hiddenFill>
            </a:ext>
          </a:extLst>
        </p:spPr>
      </p:pic>
      <p:sp>
        <p:nvSpPr>
          <p:cNvPr id="6" name="תיבת טקסט 5">
            <a:extLst>
              <a:ext uri="{FF2B5EF4-FFF2-40B4-BE49-F238E27FC236}">
                <a16:creationId xmlns:a16="http://schemas.microsoft.com/office/drawing/2014/main" id="{5E1BFADE-C4A4-487A-8688-1B3CCD5C91B5}"/>
              </a:ext>
            </a:extLst>
          </p:cNvPr>
          <p:cNvSpPr txBox="1"/>
          <p:nvPr/>
        </p:nvSpPr>
        <p:spPr>
          <a:xfrm>
            <a:off x="1895476" y="118387"/>
            <a:ext cx="9677400" cy="954107"/>
          </a:xfrm>
          <a:prstGeom prst="rect">
            <a:avLst/>
          </a:prstGeom>
          <a:noFill/>
        </p:spPr>
        <p:txBody>
          <a:bodyPr wrap="square" rtlCol="1">
            <a:spAutoFit/>
          </a:bodyPr>
          <a:lstStyle/>
          <a:p>
            <a:pPr algn="r"/>
            <a:r>
              <a:rPr lang="he-IL" sz="2800" b="1"/>
              <a:t>כאן עוד מצב של נפילה ( צניחה ) מי יוכלו להסביר מה  אנו רואים שקורה כאן קורה כאן ? </a:t>
            </a:r>
          </a:p>
        </p:txBody>
      </p:sp>
    </p:spTree>
    <p:extLst>
      <p:ext uri="{BB962C8B-B14F-4D97-AF65-F5344CB8AC3E}">
        <p14:creationId xmlns:p14="http://schemas.microsoft.com/office/powerpoint/2010/main" val="480814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7623BA6B-C216-456C-9A2D-E66F63EC94EC}"/>
              </a:ext>
            </a:extLst>
          </p:cNvPr>
          <p:cNvSpPr>
            <a:spLocks noGrp="1"/>
          </p:cNvSpPr>
          <p:nvPr>
            <p:ph type="sldNum" sz="quarter" idx="12"/>
          </p:nvPr>
        </p:nvSpPr>
        <p:spPr/>
        <p:txBody>
          <a:bodyPr/>
          <a:lstStyle/>
          <a:p>
            <a:fld id="{35CE2A88-ED72-40D1-A77E-B0989610CBC5}" type="slidenum">
              <a:rPr lang="he-IL" smtClean="0"/>
              <a:t>12</a:t>
            </a:fld>
            <a:endParaRPr lang="he-IL"/>
          </a:p>
        </p:txBody>
      </p:sp>
      <p:sp>
        <p:nvSpPr>
          <p:cNvPr id="3" name="מציין מיקום תוכן 2">
            <a:extLst>
              <a:ext uri="{FF2B5EF4-FFF2-40B4-BE49-F238E27FC236}">
                <a16:creationId xmlns:a16="http://schemas.microsoft.com/office/drawing/2014/main" id="{48E321CE-32AF-4E36-9989-BF3042D80766}"/>
              </a:ext>
            </a:extLst>
          </p:cNvPr>
          <p:cNvSpPr txBox="1">
            <a:spLocks/>
          </p:cNvSpPr>
          <p:nvPr/>
        </p:nvSpPr>
        <p:spPr>
          <a:xfrm>
            <a:off x="600075" y="1091338"/>
            <a:ext cx="11163063" cy="4210405"/>
          </a:xfrm>
          <a:prstGeom prst="rect">
            <a:avLst/>
          </a:prstGeom>
        </p:spPr>
        <p:txBody>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spcAft>
                <a:spcPts val="600"/>
              </a:spcAft>
              <a:buFont typeface="Wingdings 3" charset="2"/>
              <a:buNone/>
            </a:pPr>
            <a:r>
              <a:rPr lang="he-IL" sz="28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הגדרה: </a:t>
            </a:r>
            <a:r>
              <a:rPr lang="he-IL" sz="2800" b="1" spc="5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rPr>
              <a:t>מקומו של גוף</a:t>
            </a:r>
            <a:r>
              <a:rPr lang="he-IL" sz="28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 הנע לאורך קו ישר הוא שיעור הנקודה           שבה נמצא הגוף על פי ציר מקום. (מיקום הוא ענין יחסי  )</a:t>
            </a:r>
            <a:br>
              <a:rPr lang="en-US" sz="28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br>
            <a:br>
              <a:rPr lang="en-US" sz="28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br>
            <a:r>
              <a:rPr lang="he-IL" sz="2800">
                <a:solidFill>
                  <a:schemeClr val="tx1"/>
                </a:solidFill>
              </a:rPr>
              <a:t>*המקום של גוף תלוי ב</a:t>
            </a:r>
            <a:r>
              <a:rPr lang="he-IL" sz="2800" b="1">
                <a:solidFill>
                  <a:schemeClr val="tx1"/>
                </a:solidFill>
              </a:rPr>
              <a:t>כיוון</a:t>
            </a:r>
            <a:r>
              <a:rPr lang="he-IL" sz="2800">
                <a:solidFill>
                  <a:schemeClr val="tx1"/>
                </a:solidFill>
              </a:rPr>
              <a:t> שבו נבחר הציר, </a:t>
            </a:r>
            <a:r>
              <a:rPr lang="he-IL" sz="2800" b="1">
                <a:solidFill>
                  <a:schemeClr val="tx1"/>
                </a:solidFill>
              </a:rPr>
              <a:t>ובמקומה של</a:t>
            </a:r>
            <a:r>
              <a:rPr lang="en-US" sz="2800" b="1">
                <a:solidFill>
                  <a:schemeClr val="tx1"/>
                </a:solidFill>
              </a:rPr>
              <a:t> </a:t>
            </a:r>
            <a:r>
              <a:rPr lang="he-IL" sz="2800" b="1">
                <a:solidFill>
                  <a:schemeClr val="tx1"/>
                </a:solidFill>
              </a:rPr>
              <a:t>נקודת הראשית</a:t>
            </a:r>
            <a:r>
              <a:rPr lang="he-IL" sz="2800">
                <a:solidFill>
                  <a:schemeClr val="tx1"/>
                </a:solidFill>
              </a:rPr>
              <a:t>.</a:t>
            </a:r>
            <a:br>
              <a:rPr lang="en-US" sz="2800">
                <a:solidFill>
                  <a:schemeClr val="tx1"/>
                </a:solidFill>
              </a:rPr>
            </a:br>
            <a:br>
              <a:rPr lang="en-US" sz="2800">
                <a:solidFill>
                  <a:schemeClr val="tx1"/>
                </a:solidFill>
              </a:rPr>
            </a:br>
            <a:r>
              <a:rPr lang="he-IL" sz="2800" b="1" u="sng"/>
              <a:t>דוגמה:</a:t>
            </a:r>
            <a:r>
              <a:rPr lang="he-IL" sz="2800" u="sng"/>
              <a:t> </a:t>
            </a:r>
            <a:r>
              <a:rPr lang="he-IL" sz="2800" b="1"/>
              <a:t>על ציר </a:t>
            </a:r>
            <a:r>
              <a:rPr lang="en-US" sz="2800" b="1"/>
              <a:t>x</a:t>
            </a:r>
            <a:r>
              <a:rPr lang="he-IL" sz="2800" b="1"/>
              <a:t> שלהלן ניצבים שני גופים </a:t>
            </a:r>
            <a:r>
              <a:rPr lang="en-US" sz="2800" b="1"/>
              <a:t>A</a:t>
            </a:r>
            <a:r>
              <a:rPr lang="he-IL" sz="2800" b="1"/>
              <a:t> ו- </a:t>
            </a:r>
            <a:r>
              <a:rPr lang="en-US" sz="2800" b="1"/>
              <a:t>B</a:t>
            </a:r>
            <a:r>
              <a:rPr lang="he-IL" sz="2800" b="1"/>
              <a:t>.</a:t>
            </a:r>
          </a:p>
          <a:p>
            <a:pPr>
              <a:buNone/>
            </a:pPr>
            <a:r>
              <a:rPr lang="he-IL" sz="2400"/>
              <a:t>מקומו של </a:t>
            </a:r>
            <a:r>
              <a:rPr lang="en-US" sz="2400" b="1"/>
              <a:t>A</a:t>
            </a:r>
            <a:r>
              <a:rPr lang="he-IL" sz="2400"/>
              <a:t> הוא: </a:t>
            </a:r>
            <a:r>
              <a:rPr lang="en-US" sz="2400" b="1"/>
              <a:t>x</a:t>
            </a:r>
            <a:r>
              <a:rPr lang="en-US" sz="2400" b="1" baseline="-25000"/>
              <a:t>A</a:t>
            </a:r>
            <a:r>
              <a:rPr lang="en-US" sz="2400" b="1"/>
              <a:t>=6[m]</a:t>
            </a:r>
            <a:r>
              <a:rPr lang="he-IL" sz="2400"/>
              <a:t> , מקומו של </a:t>
            </a:r>
            <a:r>
              <a:rPr lang="en-US" sz="2400" b="1"/>
              <a:t>B</a:t>
            </a:r>
            <a:r>
              <a:rPr lang="he-IL" sz="2400"/>
              <a:t> הוא: </a:t>
            </a:r>
            <a:r>
              <a:rPr lang="en-US" sz="2400" b="1"/>
              <a:t>x</a:t>
            </a:r>
            <a:r>
              <a:rPr lang="en-US" sz="2400" b="1" baseline="-25000"/>
              <a:t>B</a:t>
            </a:r>
            <a:r>
              <a:rPr lang="en-US" sz="2400" b="1"/>
              <a:t>=-8[m]</a:t>
            </a:r>
            <a:r>
              <a:rPr lang="he-IL" sz="2400" b="1"/>
              <a:t> </a:t>
            </a:r>
            <a:r>
              <a:rPr lang="he-IL" sz="2400"/>
              <a:t>.</a:t>
            </a:r>
          </a:p>
          <a:p>
            <a:pPr>
              <a:buFont typeface="Wingdings 3" charset="2"/>
              <a:buNone/>
            </a:pPr>
            <a:endParaRPr lang="he-IL" sz="2400"/>
          </a:p>
          <a:p>
            <a:pPr>
              <a:lnSpc>
                <a:spcPct val="150000"/>
              </a:lnSpc>
              <a:buFont typeface="Wingdings 3" charset="2"/>
              <a:buNone/>
            </a:pPr>
            <a:endParaRPr lang="he-IL"/>
          </a:p>
          <a:p>
            <a:pPr>
              <a:lnSpc>
                <a:spcPct val="150000"/>
              </a:lnSpc>
              <a:buFont typeface="Wingdings 3" charset="2"/>
              <a:buNone/>
            </a:pPr>
            <a:endParaRPr lang="en-US"/>
          </a:p>
          <a:p>
            <a:pPr marL="0" indent="0">
              <a:lnSpc>
                <a:spcPct val="150000"/>
              </a:lnSpc>
              <a:spcBef>
                <a:spcPts val="0"/>
              </a:spcBef>
              <a:spcAft>
                <a:spcPts val="600"/>
              </a:spcAft>
              <a:buFont typeface="Wingdings 3" charset="2"/>
              <a:buNone/>
            </a:pPr>
            <a:br>
              <a:rPr lang="en-US"/>
            </a:br>
            <a:endParaRPr lang="he-IL"/>
          </a:p>
          <a:p>
            <a:pPr>
              <a:buFont typeface="Wingdings 3" charset="2"/>
              <a:buNone/>
            </a:pPr>
            <a:endParaRPr lang="he-IL" sz="2400" b="1" dirty="0"/>
          </a:p>
        </p:txBody>
      </p:sp>
      <p:grpSp>
        <p:nvGrpSpPr>
          <p:cNvPr id="4" name="קבוצה 3">
            <a:extLst>
              <a:ext uri="{FF2B5EF4-FFF2-40B4-BE49-F238E27FC236}">
                <a16:creationId xmlns:a16="http://schemas.microsoft.com/office/drawing/2014/main" id="{D3C549BB-8959-462E-BF3A-5A1989154435}"/>
              </a:ext>
            </a:extLst>
          </p:cNvPr>
          <p:cNvGrpSpPr/>
          <p:nvPr/>
        </p:nvGrpSpPr>
        <p:grpSpPr>
          <a:xfrm>
            <a:off x="3229938" y="4906444"/>
            <a:ext cx="7254238" cy="1549733"/>
            <a:chOff x="1475580" y="2873829"/>
            <a:chExt cx="6189066" cy="950395"/>
          </a:xfrm>
        </p:grpSpPr>
        <p:grpSp>
          <p:nvGrpSpPr>
            <p:cNvPr id="5" name="קבוצה 4">
              <a:extLst>
                <a:ext uri="{FF2B5EF4-FFF2-40B4-BE49-F238E27FC236}">
                  <a16:creationId xmlns:a16="http://schemas.microsoft.com/office/drawing/2014/main" id="{04E4B8E7-6C28-43C7-9FCE-406EFF8CF2CC}"/>
                </a:ext>
              </a:extLst>
            </p:cNvPr>
            <p:cNvGrpSpPr/>
            <p:nvPr/>
          </p:nvGrpSpPr>
          <p:grpSpPr>
            <a:xfrm>
              <a:off x="1475580" y="3287649"/>
              <a:ext cx="6189066" cy="536575"/>
              <a:chOff x="1388494" y="4318163"/>
              <a:chExt cx="6189066" cy="536575"/>
            </a:xfrm>
          </p:grpSpPr>
          <p:sp>
            <p:nvSpPr>
              <p:cNvPr id="10" name="Rectangle 29">
                <a:extLst>
                  <a:ext uri="{FF2B5EF4-FFF2-40B4-BE49-F238E27FC236}">
                    <a16:creationId xmlns:a16="http://schemas.microsoft.com/office/drawing/2014/main" id="{A33A7DA4-0A3A-4FEF-8538-6B39487565C2}"/>
                  </a:ext>
                </a:extLst>
              </p:cNvPr>
              <p:cNvSpPr>
                <a:spLocks noChangeArrowheads="1"/>
              </p:cNvSpPr>
              <p:nvPr/>
            </p:nvSpPr>
            <p:spPr bwMode="auto">
              <a:xfrm>
                <a:off x="1388494" y="4546763"/>
                <a:ext cx="307989" cy="18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b="1" dirty="0">
                    <a:solidFill>
                      <a:schemeClr val="tx2"/>
                    </a:solidFill>
                  </a:rPr>
                  <a:t>-8</a:t>
                </a:r>
              </a:p>
            </p:txBody>
          </p:sp>
          <p:sp>
            <p:nvSpPr>
              <p:cNvPr id="11" name="Line 5">
                <a:extLst>
                  <a:ext uri="{FF2B5EF4-FFF2-40B4-BE49-F238E27FC236}">
                    <a16:creationId xmlns:a16="http://schemas.microsoft.com/office/drawing/2014/main" id="{E8C2B610-561F-4534-B4BF-B9356B581A4F}"/>
                  </a:ext>
                </a:extLst>
              </p:cNvPr>
              <p:cNvSpPr>
                <a:spLocks noChangeShapeType="1"/>
              </p:cNvSpPr>
              <p:nvPr/>
            </p:nvSpPr>
            <p:spPr bwMode="auto">
              <a:xfrm>
                <a:off x="1504396" y="4394363"/>
                <a:ext cx="5593896" cy="4763"/>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2" name="Line 6">
                <a:extLst>
                  <a:ext uri="{FF2B5EF4-FFF2-40B4-BE49-F238E27FC236}">
                    <a16:creationId xmlns:a16="http://schemas.microsoft.com/office/drawing/2014/main" id="{ECD51A6F-2663-4F25-A2D3-352F62B985FF}"/>
                  </a:ext>
                </a:extLst>
              </p:cNvPr>
              <p:cNvSpPr>
                <a:spLocks noChangeShapeType="1"/>
              </p:cNvSpPr>
              <p:nvPr/>
            </p:nvSpPr>
            <p:spPr bwMode="auto">
              <a:xfrm>
                <a:off x="1580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3" name="Line 7">
                <a:extLst>
                  <a:ext uri="{FF2B5EF4-FFF2-40B4-BE49-F238E27FC236}">
                    <a16:creationId xmlns:a16="http://schemas.microsoft.com/office/drawing/2014/main" id="{B8736918-B35B-4827-AE85-4F1BCF3EB42B}"/>
                  </a:ext>
                </a:extLst>
              </p:cNvPr>
              <p:cNvSpPr>
                <a:spLocks noChangeShapeType="1"/>
              </p:cNvSpPr>
              <p:nvPr/>
            </p:nvSpPr>
            <p:spPr bwMode="auto">
              <a:xfrm>
                <a:off x="1885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4" name="Line 8">
                <a:extLst>
                  <a:ext uri="{FF2B5EF4-FFF2-40B4-BE49-F238E27FC236}">
                    <a16:creationId xmlns:a16="http://schemas.microsoft.com/office/drawing/2014/main" id="{EA19F78D-967F-4D09-AE15-9CE75402D4EC}"/>
                  </a:ext>
                </a:extLst>
              </p:cNvPr>
              <p:cNvSpPr>
                <a:spLocks noChangeShapeType="1"/>
              </p:cNvSpPr>
              <p:nvPr/>
            </p:nvSpPr>
            <p:spPr bwMode="auto">
              <a:xfrm>
                <a:off x="2190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5" name="Line 9">
                <a:extLst>
                  <a:ext uri="{FF2B5EF4-FFF2-40B4-BE49-F238E27FC236}">
                    <a16:creationId xmlns:a16="http://schemas.microsoft.com/office/drawing/2014/main" id="{75C9A8D2-CF76-45A2-A7AF-81C7EE2A27F7}"/>
                  </a:ext>
                </a:extLst>
              </p:cNvPr>
              <p:cNvSpPr>
                <a:spLocks noChangeShapeType="1"/>
              </p:cNvSpPr>
              <p:nvPr/>
            </p:nvSpPr>
            <p:spPr bwMode="auto">
              <a:xfrm>
                <a:off x="2494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6" name="Line 10">
                <a:extLst>
                  <a:ext uri="{FF2B5EF4-FFF2-40B4-BE49-F238E27FC236}">
                    <a16:creationId xmlns:a16="http://schemas.microsoft.com/office/drawing/2014/main" id="{E59F8A9D-AE1F-48F0-AD2D-932B98CA0A95}"/>
                  </a:ext>
                </a:extLst>
              </p:cNvPr>
              <p:cNvSpPr>
                <a:spLocks noChangeShapeType="1"/>
              </p:cNvSpPr>
              <p:nvPr/>
            </p:nvSpPr>
            <p:spPr bwMode="auto">
              <a:xfrm>
                <a:off x="2799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7" name="Line 11">
                <a:extLst>
                  <a:ext uri="{FF2B5EF4-FFF2-40B4-BE49-F238E27FC236}">
                    <a16:creationId xmlns:a16="http://schemas.microsoft.com/office/drawing/2014/main" id="{8D169680-5833-419F-A3EF-6AD938F2A261}"/>
                  </a:ext>
                </a:extLst>
              </p:cNvPr>
              <p:cNvSpPr>
                <a:spLocks noChangeShapeType="1"/>
              </p:cNvSpPr>
              <p:nvPr/>
            </p:nvSpPr>
            <p:spPr bwMode="auto">
              <a:xfrm>
                <a:off x="3104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8" name="Line 12">
                <a:extLst>
                  <a:ext uri="{FF2B5EF4-FFF2-40B4-BE49-F238E27FC236}">
                    <a16:creationId xmlns:a16="http://schemas.microsoft.com/office/drawing/2014/main" id="{B4402A96-2844-48D4-B77E-A5EF6969F457}"/>
                  </a:ext>
                </a:extLst>
              </p:cNvPr>
              <p:cNvSpPr>
                <a:spLocks noChangeShapeType="1"/>
              </p:cNvSpPr>
              <p:nvPr/>
            </p:nvSpPr>
            <p:spPr bwMode="auto">
              <a:xfrm>
                <a:off x="3409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9" name="Line 13">
                <a:extLst>
                  <a:ext uri="{FF2B5EF4-FFF2-40B4-BE49-F238E27FC236}">
                    <a16:creationId xmlns:a16="http://schemas.microsoft.com/office/drawing/2014/main" id="{735D0A38-22CF-4118-A903-1DDC4A556B32}"/>
                  </a:ext>
                </a:extLst>
              </p:cNvPr>
              <p:cNvSpPr>
                <a:spLocks noChangeShapeType="1"/>
              </p:cNvSpPr>
              <p:nvPr/>
            </p:nvSpPr>
            <p:spPr bwMode="auto">
              <a:xfrm>
                <a:off x="3714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0" name="Line 14">
                <a:extLst>
                  <a:ext uri="{FF2B5EF4-FFF2-40B4-BE49-F238E27FC236}">
                    <a16:creationId xmlns:a16="http://schemas.microsoft.com/office/drawing/2014/main" id="{A4E9B955-B082-4460-9C42-7E09C060F5EB}"/>
                  </a:ext>
                </a:extLst>
              </p:cNvPr>
              <p:cNvSpPr>
                <a:spLocks noChangeShapeType="1"/>
              </p:cNvSpPr>
              <p:nvPr/>
            </p:nvSpPr>
            <p:spPr bwMode="auto">
              <a:xfrm>
                <a:off x="4018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1" name="Line 15">
                <a:extLst>
                  <a:ext uri="{FF2B5EF4-FFF2-40B4-BE49-F238E27FC236}">
                    <a16:creationId xmlns:a16="http://schemas.microsoft.com/office/drawing/2014/main" id="{5B6F3405-CA28-49C7-A90A-F243B53D38F0}"/>
                  </a:ext>
                </a:extLst>
              </p:cNvPr>
              <p:cNvSpPr>
                <a:spLocks noChangeShapeType="1"/>
              </p:cNvSpPr>
              <p:nvPr/>
            </p:nvSpPr>
            <p:spPr bwMode="auto">
              <a:xfrm>
                <a:off x="4323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2" name="Line 16">
                <a:extLst>
                  <a:ext uri="{FF2B5EF4-FFF2-40B4-BE49-F238E27FC236}">
                    <a16:creationId xmlns:a16="http://schemas.microsoft.com/office/drawing/2014/main" id="{C3587AA3-5C0F-4A40-90ED-4BFEE609B880}"/>
                  </a:ext>
                </a:extLst>
              </p:cNvPr>
              <p:cNvSpPr>
                <a:spLocks noChangeShapeType="1"/>
              </p:cNvSpPr>
              <p:nvPr/>
            </p:nvSpPr>
            <p:spPr bwMode="auto">
              <a:xfrm>
                <a:off x="4628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3" name="Line 17">
                <a:extLst>
                  <a:ext uri="{FF2B5EF4-FFF2-40B4-BE49-F238E27FC236}">
                    <a16:creationId xmlns:a16="http://schemas.microsoft.com/office/drawing/2014/main" id="{2CECB9DB-5D84-4413-B5A5-7459C3C63375}"/>
                  </a:ext>
                </a:extLst>
              </p:cNvPr>
              <p:cNvSpPr>
                <a:spLocks noChangeShapeType="1"/>
              </p:cNvSpPr>
              <p:nvPr/>
            </p:nvSpPr>
            <p:spPr bwMode="auto">
              <a:xfrm>
                <a:off x="4933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4" name="Line 18">
                <a:extLst>
                  <a:ext uri="{FF2B5EF4-FFF2-40B4-BE49-F238E27FC236}">
                    <a16:creationId xmlns:a16="http://schemas.microsoft.com/office/drawing/2014/main" id="{206E9529-6AEA-4510-BD01-C567E4A386A1}"/>
                  </a:ext>
                </a:extLst>
              </p:cNvPr>
              <p:cNvSpPr>
                <a:spLocks noChangeShapeType="1"/>
              </p:cNvSpPr>
              <p:nvPr/>
            </p:nvSpPr>
            <p:spPr bwMode="auto">
              <a:xfrm>
                <a:off x="5238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5" name="Line 19">
                <a:extLst>
                  <a:ext uri="{FF2B5EF4-FFF2-40B4-BE49-F238E27FC236}">
                    <a16:creationId xmlns:a16="http://schemas.microsoft.com/office/drawing/2014/main" id="{4847F9E7-1AF2-47A0-8341-D6B0ACFAC8B2}"/>
                  </a:ext>
                </a:extLst>
              </p:cNvPr>
              <p:cNvSpPr>
                <a:spLocks noChangeShapeType="1"/>
              </p:cNvSpPr>
              <p:nvPr/>
            </p:nvSpPr>
            <p:spPr bwMode="auto">
              <a:xfrm>
                <a:off x="5542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6" name="Line 20">
                <a:extLst>
                  <a:ext uri="{FF2B5EF4-FFF2-40B4-BE49-F238E27FC236}">
                    <a16:creationId xmlns:a16="http://schemas.microsoft.com/office/drawing/2014/main" id="{325D236F-16E2-4835-A05D-4F980C2B19EE}"/>
                  </a:ext>
                </a:extLst>
              </p:cNvPr>
              <p:cNvSpPr>
                <a:spLocks noChangeShapeType="1"/>
              </p:cNvSpPr>
              <p:nvPr/>
            </p:nvSpPr>
            <p:spPr bwMode="auto">
              <a:xfrm>
                <a:off x="6152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7" name="Line 21">
                <a:extLst>
                  <a:ext uri="{FF2B5EF4-FFF2-40B4-BE49-F238E27FC236}">
                    <a16:creationId xmlns:a16="http://schemas.microsoft.com/office/drawing/2014/main" id="{BA7465F4-A3FA-460C-BBDF-A5AE1F401A1B}"/>
                  </a:ext>
                </a:extLst>
              </p:cNvPr>
              <p:cNvSpPr>
                <a:spLocks noChangeShapeType="1"/>
              </p:cNvSpPr>
              <p:nvPr/>
            </p:nvSpPr>
            <p:spPr bwMode="auto">
              <a:xfrm>
                <a:off x="5847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8" name="Line 22">
                <a:extLst>
                  <a:ext uri="{FF2B5EF4-FFF2-40B4-BE49-F238E27FC236}">
                    <a16:creationId xmlns:a16="http://schemas.microsoft.com/office/drawing/2014/main" id="{B727205E-F000-4034-A498-887CC87906F4}"/>
                  </a:ext>
                </a:extLst>
              </p:cNvPr>
              <p:cNvSpPr>
                <a:spLocks noChangeShapeType="1"/>
              </p:cNvSpPr>
              <p:nvPr/>
            </p:nvSpPr>
            <p:spPr bwMode="auto">
              <a:xfrm>
                <a:off x="6457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 name="Rectangle 25">
                <a:extLst>
                  <a:ext uri="{FF2B5EF4-FFF2-40B4-BE49-F238E27FC236}">
                    <a16:creationId xmlns:a16="http://schemas.microsoft.com/office/drawing/2014/main" id="{E8266A11-C17D-4BBC-94BA-324390B34942}"/>
                  </a:ext>
                </a:extLst>
              </p:cNvPr>
              <p:cNvSpPr>
                <a:spLocks noChangeArrowheads="1"/>
              </p:cNvSpPr>
              <p:nvPr/>
            </p:nvSpPr>
            <p:spPr bwMode="auto">
              <a:xfrm>
                <a:off x="44777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2</a:t>
                </a:r>
              </a:p>
            </p:txBody>
          </p:sp>
          <p:sp>
            <p:nvSpPr>
              <p:cNvPr id="30" name="Rectangle 27">
                <a:extLst>
                  <a:ext uri="{FF2B5EF4-FFF2-40B4-BE49-F238E27FC236}">
                    <a16:creationId xmlns:a16="http://schemas.microsoft.com/office/drawing/2014/main" id="{A838DBF9-7D5C-42FF-925C-DF63B3E4918D}"/>
                  </a:ext>
                </a:extLst>
              </p:cNvPr>
              <p:cNvSpPr>
                <a:spLocks noChangeArrowheads="1"/>
              </p:cNvSpPr>
              <p:nvPr/>
            </p:nvSpPr>
            <p:spPr bwMode="auto">
              <a:xfrm>
                <a:off x="38681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b="1" dirty="0">
                    <a:solidFill>
                      <a:schemeClr val="tx2"/>
                    </a:solidFill>
                    <a:effectLst>
                      <a:outerShdw blurRad="38100" dist="38100" dir="2700000" algn="tl">
                        <a:srgbClr val="000000">
                          <a:alpha val="43137"/>
                        </a:srgbClr>
                      </a:outerShdw>
                    </a:effectLst>
                  </a:rPr>
                  <a:t>0</a:t>
                </a:r>
              </a:p>
            </p:txBody>
          </p:sp>
          <p:sp>
            <p:nvSpPr>
              <p:cNvPr id="31" name="Rectangle 28">
                <a:extLst>
                  <a:ext uri="{FF2B5EF4-FFF2-40B4-BE49-F238E27FC236}">
                    <a16:creationId xmlns:a16="http://schemas.microsoft.com/office/drawing/2014/main" id="{F7161190-B1F5-4649-9A69-2075E2990799}"/>
                  </a:ext>
                </a:extLst>
              </p:cNvPr>
              <p:cNvSpPr>
                <a:spLocks noChangeArrowheads="1"/>
              </p:cNvSpPr>
              <p:nvPr/>
            </p:nvSpPr>
            <p:spPr bwMode="auto">
              <a:xfrm>
                <a:off x="1962721" y="4546763"/>
                <a:ext cx="3433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-6</a:t>
                </a:r>
              </a:p>
            </p:txBody>
          </p:sp>
          <p:sp>
            <p:nvSpPr>
              <p:cNvPr id="32" name="Rectangle 30">
                <a:extLst>
                  <a:ext uri="{FF2B5EF4-FFF2-40B4-BE49-F238E27FC236}">
                    <a16:creationId xmlns:a16="http://schemas.microsoft.com/office/drawing/2014/main" id="{4A8A4B86-903E-4D37-8BC6-3EB27CDF0E98}"/>
                  </a:ext>
                </a:extLst>
              </p:cNvPr>
              <p:cNvSpPr>
                <a:spLocks noChangeArrowheads="1"/>
              </p:cNvSpPr>
              <p:nvPr/>
            </p:nvSpPr>
            <p:spPr bwMode="auto">
              <a:xfrm>
                <a:off x="2572321" y="4546763"/>
                <a:ext cx="3433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-4</a:t>
                </a:r>
              </a:p>
            </p:txBody>
          </p:sp>
          <p:sp>
            <p:nvSpPr>
              <p:cNvPr id="33" name="Rectangle 31">
                <a:extLst>
                  <a:ext uri="{FF2B5EF4-FFF2-40B4-BE49-F238E27FC236}">
                    <a16:creationId xmlns:a16="http://schemas.microsoft.com/office/drawing/2014/main" id="{EE164C10-D211-47A3-8700-53A56AE07162}"/>
                  </a:ext>
                </a:extLst>
              </p:cNvPr>
              <p:cNvSpPr>
                <a:spLocks noChangeArrowheads="1"/>
              </p:cNvSpPr>
              <p:nvPr/>
            </p:nvSpPr>
            <p:spPr bwMode="auto">
              <a:xfrm>
                <a:off x="3181921" y="4546763"/>
                <a:ext cx="3433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-2</a:t>
                </a:r>
              </a:p>
            </p:txBody>
          </p:sp>
          <p:sp>
            <p:nvSpPr>
              <p:cNvPr id="34" name="Rectangle 32">
                <a:extLst>
                  <a:ext uri="{FF2B5EF4-FFF2-40B4-BE49-F238E27FC236}">
                    <a16:creationId xmlns:a16="http://schemas.microsoft.com/office/drawing/2014/main" id="{289578BB-9C83-49EC-90B9-B09C4042C9A4}"/>
                  </a:ext>
                </a:extLst>
              </p:cNvPr>
              <p:cNvSpPr>
                <a:spLocks noChangeArrowheads="1"/>
              </p:cNvSpPr>
              <p:nvPr/>
            </p:nvSpPr>
            <p:spPr bwMode="auto">
              <a:xfrm>
                <a:off x="63065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8</a:t>
                </a:r>
              </a:p>
            </p:txBody>
          </p:sp>
          <p:sp>
            <p:nvSpPr>
              <p:cNvPr id="35" name="Rectangle 34">
                <a:extLst>
                  <a:ext uri="{FF2B5EF4-FFF2-40B4-BE49-F238E27FC236}">
                    <a16:creationId xmlns:a16="http://schemas.microsoft.com/office/drawing/2014/main" id="{0DF1B3F6-B96D-429C-B49F-C41833323B65}"/>
                  </a:ext>
                </a:extLst>
              </p:cNvPr>
              <p:cNvSpPr>
                <a:spLocks noChangeArrowheads="1"/>
              </p:cNvSpPr>
              <p:nvPr/>
            </p:nvSpPr>
            <p:spPr bwMode="auto">
              <a:xfrm>
                <a:off x="5009596" y="4546763"/>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r>
                  <a:rPr lang="en-US" altLang="en-US" sz="1400" dirty="0">
                    <a:solidFill>
                      <a:schemeClr val="tx2"/>
                    </a:solidFill>
                  </a:rPr>
                  <a:t>4</a:t>
                </a:r>
              </a:p>
            </p:txBody>
          </p:sp>
          <p:sp>
            <p:nvSpPr>
              <p:cNvPr id="36" name="Rectangle 35">
                <a:extLst>
                  <a:ext uri="{FF2B5EF4-FFF2-40B4-BE49-F238E27FC236}">
                    <a16:creationId xmlns:a16="http://schemas.microsoft.com/office/drawing/2014/main" id="{6ACE96AD-85B6-483D-850C-BED8EE9DB3DD}"/>
                  </a:ext>
                </a:extLst>
              </p:cNvPr>
              <p:cNvSpPr>
                <a:spLocks noChangeArrowheads="1"/>
              </p:cNvSpPr>
              <p:nvPr/>
            </p:nvSpPr>
            <p:spPr bwMode="auto">
              <a:xfrm>
                <a:off x="5737436" y="4546763"/>
                <a:ext cx="243711" cy="18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b="1" dirty="0">
                    <a:solidFill>
                      <a:schemeClr val="tx2"/>
                    </a:solidFill>
                  </a:rPr>
                  <a:t>6</a:t>
                </a:r>
              </a:p>
            </p:txBody>
          </p:sp>
          <p:sp>
            <p:nvSpPr>
              <p:cNvPr id="37" name="TextBox 34">
                <a:extLst>
                  <a:ext uri="{FF2B5EF4-FFF2-40B4-BE49-F238E27FC236}">
                    <a16:creationId xmlns:a16="http://schemas.microsoft.com/office/drawing/2014/main" id="{0E1B4090-DA36-481F-92D0-56921C7AF5C9}"/>
                  </a:ext>
                </a:extLst>
              </p:cNvPr>
              <p:cNvSpPr txBox="1"/>
              <p:nvPr/>
            </p:nvSpPr>
            <p:spPr>
              <a:xfrm>
                <a:off x="6619023" y="4463534"/>
                <a:ext cx="958537" cy="369332"/>
              </a:xfrm>
              <a:prstGeom prst="rect">
                <a:avLst/>
              </a:prstGeom>
              <a:noFill/>
            </p:spPr>
            <p:txBody>
              <a:bodyPr wrap="square" rtlCol="1">
                <a:spAutoFit/>
              </a:bodyPr>
              <a:lstStyle/>
              <a:p>
                <a:r>
                  <a:rPr lang="en-US" dirty="0">
                    <a:solidFill>
                      <a:schemeClr val="tx2"/>
                    </a:solidFill>
                  </a:rPr>
                  <a:t>x[m]</a:t>
                </a:r>
                <a:endParaRPr lang="he-IL" dirty="0">
                  <a:solidFill>
                    <a:schemeClr val="tx2"/>
                  </a:solidFill>
                </a:endParaRPr>
              </a:p>
            </p:txBody>
          </p:sp>
        </p:grpSp>
        <p:sp>
          <p:nvSpPr>
            <p:cNvPr id="6" name="אליפסה 5">
              <a:extLst>
                <a:ext uri="{FF2B5EF4-FFF2-40B4-BE49-F238E27FC236}">
                  <a16:creationId xmlns:a16="http://schemas.microsoft.com/office/drawing/2014/main" id="{A2D85565-3315-4B45-93FF-4BEC20CDE7F4}"/>
                </a:ext>
              </a:extLst>
            </p:cNvPr>
            <p:cNvSpPr/>
            <p:nvPr/>
          </p:nvSpPr>
          <p:spPr>
            <a:xfrm>
              <a:off x="5878286" y="3294743"/>
              <a:ext cx="130629" cy="1451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אליפסה 6">
              <a:extLst>
                <a:ext uri="{FF2B5EF4-FFF2-40B4-BE49-F238E27FC236}">
                  <a16:creationId xmlns:a16="http://schemas.microsoft.com/office/drawing/2014/main" id="{2653CB05-7AA4-4754-B7A0-5C2720FB1E83}"/>
                </a:ext>
              </a:extLst>
            </p:cNvPr>
            <p:cNvSpPr/>
            <p:nvPr/>
          </p:nvSpPr>
          <p:spPr>
            <a:xfrm>
              <a:off x="1589402" y="3287489"/>
              <a:ext cx="130629" cy="14514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rgbClr val="7030A0"/>
                </a:solidFill>
              </a:endParaRPr>
            </a:p>
          </p:txBody>
        </p:sp>
        <p:sp>
          <p:nvSpPr>
            <p:cNvPr id="8" name="TextBox 40">
              <a:extLst>
                <a:ext uri="{FF2B5EF4-FFF2-40B4-BE49-F238E27FC236}">
                  <a16:creationId xmlns:a16="http://schemas.microsoft.com/office/drawing/2014/main" id="{9300E85B-E541-4F9A-9543-A26C77BA2C22}"/>
                </a:ext>
              </a:extLst>
            </p:cNvPr>
            <p:cNvSpPr txBox="1"/>
            <p:nvPr/>
          </p:nvSpPr>
          <p:spPr>
            <a:xfrm>
              <a:off x="5762171" y="2873829"/>
              <a:ext cx="362858" cy="369332"/>
            </a:xfrm>
            <a:prstGeom prst="rect">
              <a:avLst/>
            </a:prstGeom>
            <a:noFill/>
          </p:spPr>
          <p:txBody>
            <a:bodyPr wrap="square" rtlCol="1">
              <a:spAutoFit/>
            </a:bodyPr>
            <a:lstStyle/>
            <a:p>
              <a:r>
                <a:rPr lang="en-US" dirty="0">
                  <a:solidFill>
                    <a:srgbClr val="FF0000"/>
                  </a:solidFill>
                  <a:latin typeface="Times New Roman" pitchFamily="18" charset="0"/>
                  <a:cs typeface="Times New Roman" pitchFamily="18" charset="0"/>
                </a:rPr>
                <a:t>A</a:t>
              </a:r>
              <a:endParaRPr lang="he-IL" dirty="0">
                <a:solidFill>
                  <a:srgbClr val="FF0000"/>
                </a:solidFill>
                <a:latin typeface="Times New Roman" pitchFamily="18" charset="0"/>
                <a:cs typeface="Times New Roman" pitchFamily="18" charset="0"/>
              </a:endParaRPr>
            </a:p>
          </p:txBody>
        </p:sp>
        <p:sp>
          <p:nvSpPr>
            <p:cNvPr id="9" name="TextBox 41">
              <a:extLst>
                <a:ext uri="{FF2B5EF4-FFF2-40B4-BE49-F238E27FC236}">
                  <a16:creationId xmlns:a16="http://schemas.microsoft.com/office/drawing/2014/main" id="{91EF25F5-97B9-478F-9B56-D0CA01D6ABC5}"/>
                </a:ext>
              </a:extLst>
            </p:cNvPr>
            <p:cNvSpPr txBox="1"/>
            <p:nvPr/>
          </p:nvSpPr>
          <p:spPr>
            <a:xfrm>
              <a:off x="1487801" y="2946401"/>
              <a:ext cx="362858" cy="369332"/>
            </a:xfrm>
            <a:prstGeom prst="rect">
              <a:avLst/>
            </a:prstGeom>
            <a:noFill/>
          </p:spPr>
          <p:txBody>
            <a:bodyPr wrap="square" rtlCol="1">
              <a:spAutoFit/>
            </a:bodyPr>
            <a:lstStyle/>
            <a:p>
              <a:r>
                <a:rPr lang="en-US" dirty="0">
                  <a:solidFill>
                    <a:srgbClr val="7030A0"/>
                  </a:solidFill>
                  <a:latin typeface="Times New Roman" pitchFamily="18" charset="0"/>
                  <a:cs typeface="Times New Roman" pitchFamily="18" charset="0"/>
                </a:rPr>
                <a:t>B</a:t>
              </a:r>
              <a:endParaRPr lang="he-IL" dirty="0">
                <a:solidFill>
                  <a:srgbClr val="7030A0"/>
                </a:solidFill>
                <a:latin typeface="Times New Roman" pitchFamily="18" charset="0"/>
                <a:cs typeface="Times New Roman" pitchFamily="18" charset="0"/>
              </a:endParaRPr>
            </a:p>
          </p:txBody>
        </p:sp>
      </p:grpSp>
      <p:sp>
        <p:nvSpPr>
          <p:cNvPr id="38" name="כותרת 1">
            <a:extLst>
              <a:ext uri="{FF2B5EF4-FFF2-40B4-BE49-F238E27FC236}">
                <a16:creationId xmlns:a16="http://schemas.microsoft.com/office/drawing/2014/main" id="{55E46896-6285-4499-885B-D92A11F5740A}"/>
              </a:ext>
            </a:extLst>
          </p:cNvPr>
          <p:cNvSpPr txBox="1">
            <a:spLocks/>
          </p:cNvSpPr>
          <p:nvPr/>
        </p:nvSpPr>
        <p:spPr>
          <a:xfrm>
            <a:off x="4233118" y="182748"/>
            <a:ext cx="4661876" cy="644408"/>
          </a:xfrm>
          <a:prstGeom prst="rect">
            <a:avLst/>
          </a:prstGeom>
          <a:ln>
            <a:solidFill>
              <a:schemeClr val="tx1"/>
            </a:solidFill>
          </a:ln>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he-IL" b="1">
                <a:solidFill>
                  <a:srgbClr val="FF0000"/>
                </a:solidFill>
                <a:effectLst>
                  <a:outerShdw blurRad="38100" dist="38100" dir="2700000" algn="tl">
                    <a:srgbClr val="000000">
                      <a:alpha val="43137"/>
                    </a:srgbClr>
                  </a:outerShdw>
                </a:effectLst>
              </a:rPr>
              <a:t>הגדרת המושג "מקום"</a:t>
            </a:r>
            <a:endParaRPr lang="he-IL" b="1" dirty="0">
              <a:solidFill>
                <a:srgbClr val="FF0000"/>
              </a:solidFill>
              <a:effectLst>
                <a:outerShdw blurRad="38100" dist="38100" dir="2700000" algn="tl">
                  <a:srgbClr val="000000">
                    <a:alpha val="43137"/>
                  </a:srgbClr>
                </a:outerShdw>
              </a:effectLst>
            </a:endParaRPr>
          </a:p>
        </p:txBody>
      </p:sp>
      <p:cxnSp>
        <p:nvCxnSpPr>
          <p:cNvPr id="42" name="מחבר חץ ישר 41">
            <a:extLst>
              <a:ext uri="{FF2B5EF4-FFF2-40B4-BE49-F238E27FC236}">
                <a16:creationId xmlns:a16="http://schemas.microsoft.com/office/drawing/2014/main" id="{48D0C193-4F5E-486B-AE9B-1B5BE3B5F4B3}"/>
              </a:ext>
            </a:extLst>
          </p:cNvPr>
          <p:cNvCxnSpPr>
            <a:cxnSpLocks/>
          </p:cNvCxnSpPr>
          <p:nvPr/>
        </p:nvCxnSpPr>
        <p:spPr>
          <a:xfrm flipH="1">
            <a:off x="6362858" y="5258888"/>
            <a:ext cx="201198" cy="24979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תיבת טקסט 42">
            <a:extLst>
              <a:ext uri="{FF2B5EF4-FFF2-40B4-BE49-F238E27FC236}">
                <a16:creationId xmlns:a16="http://schemas.microsoft.com/office/drawing/2014/main" id="{EFADB1DC-5735-47A8-828B-E5D921B3DA26}"/>
              </a:ext>
            </a:extLst>
          </p:cNvPr>
          <p:cNvSpPr txBox="1"/>
          <p:nvPr/>
        </p:nvSpPr>
        <p:spPr>
          <a:xfrm>
            <a:off x="6374583" y="4756050"/>
            <a:ext cx="952657" cy="523220"/>
          </a:xfrm>
          <a:prstGeom prst="rect">
            <a:avLst/>
          </a:prstGeom>
          <a:noFill/>
        </p:spPr>
        <p:txBody>
          <a:bodyPr wrap="square" rtlCol="1">
            <a:spAutoFit/>
          </a:bodyPr>
          <a:lstStyle/>
          <a:p>
            <a:pPr algn="r"/>
            <a:r>
              <a:rPr lang="he-IL" sz="1400"/>
              <a:t>נקודת הראשית</a:t>
            </a:r>
          </a:p>
        </p:txBody>
      </p:sp>
    </p:spTree>
    <p:extLst>
      <p:ext uri="{BB962C8B-B14F-4D97-AF65-F5344CB8AC3E}">
        <p14:creationId xmlns:p14="http://schemas.microsoft.com/office/powerpoint/2010/main" val="3505772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B600FD1D-3F0A-40B9-A37B-18BD7C61AF87}"/>
              </a:ext>
            </a:extLst>
          </p:cNvPr>
          <p:cNvSpPr>
            <a:spLocks noGrp="1" noChangeArrowheads="1"/>
          </p:cNvSpPr>
          <p:nvPr>
            <p:ph type="title"/>
          </p:nvPr>
        </p:nvSpPr>
        <p:spPr>
          <a:xfrm>
            <a:off x="5245835" y="189116"/>
            <a:ext cx="2811266" cy="1129376"/>
          </a:xfrm>
          <a:ln w="38100">
            <a:solidFill>
              <a:schemeClr val="tx1"/>
            </a:solidFill>
            <a:miter lim="800000"/>
            <a:headEnd/>
            <a:tailEnd/>
          </a:ln>
        </p:spPr>
        <p:txBody>
          <a:bodyPr>
            <a:normAutofit fontScale="90000"/>
          </a:bodyPr>
          <a:lstStyle/>
          <a:p>
            <a:pPr algn="ctr" rtl="1"/>
            <a:r>
              <a:rPr lang="he-IL" altLang="he-IL" b="1">
                <a:solidFill>
                  <a:srgbClr val="6600CC"/>
                </a:solidFill>
              </a:rPr>
              <a:t>מקומו של גוף 3 מאפיינים</a:t>
            </a:r>
            <a:endParaRPr lang="he-IL" altLang="he-IL">
              <a:solidFill>
                <a:srgbClr val="6600CC"/>
              </a:solidFill>
            </a:endParaRPr>
          </a:p>
        </p:txBody>
      </p:sp>
      <p:sp>
        <p:nvSpPr>
          <p:cNvPr id="13315" name="Rectangle 3">
            <a:extLst>
              <a:ext uri="{FF2B5EF4-FFF2-40B4-BE49-F238E27FC236}">
                <a16:creationId xmlns:a16="http://schemas.microsoft.com/office/drawing/2014/main" id="{DC7A7AC9-7733-415D-BE55-3BF4C76AFB6C}"/>
              </a:ext>
            </a:extLst>
          </p:cNvPr>
          <p:cNvSpPr>
            <a:spLocks noGrp="1" noChangeArrowheads="1"/>
          </p:cNvSpPr>
          <p:nvPr>
            <p:ph idx="1"/>
          </p:nvPr>
        </p:nvSpPr>
        <p:spPr>
          <a:xfrm>
            <a:off x="2022763" y="1559497"/>
            <a:ext cx="9476509" cy="5105400"/>
          </a:xfrm>
          <a:ln w="38100">
            <a:solidFill>
              <a:schemeClr val="tx1"/>
            </a:solidFill>
            <a:miter lim="800000"/>
            <a:headEnd/>
            <a:tailEnd/>
          </a:ln>
        </p:spPr>
        <p:txBody>
          <a:bodyPr>
            <a:normAutofit/>
          </a:bodyPr>
          <a:lstStyle/>
          <a:p>
            <a:pPr algn="r" rtl="1">
              <a:buFont typeface="Monotype Sorts" pitchFamily="2" charset="2"/>
              <a:buNone/>
            </a:pPr>
            <a:r>
              <a:rPr lang="he-IL" altLang="he-IL" sz="2400" b="1"/>
              <a:t>לצורך תאור מקומו של גוף שנע בקו ישר יש לבחור ב- 3 מאפינים </a:t>
            </a:r>
            <a:r>
              <a:rPr lang="he-IL" altLang="he-IL" sz="2400"/>
              <a:t>:</a:t>
            </a:r>
            <a:br>
              <a:rPr lang="en-US" altLang="he-IL" sz="2400"/>
            </a:br>
            <a:endParaRPr lang="he-IL" altLang="he-IL" sz="2400"/>
          </a:p>
          <a:p>
            <a:pPr marL="0" indent="0" algn="r" rtl="1">
              <a:buNone/>
            </a:pPr>
            <a:r>
              <a:rPr lang="he-IL" altLang="he-IL" sz="3200" b="1">
                <a:solidFill>
                  <a:srgbClr val="FF0000"/>
                </a:solidFill>
                <a:effectLst>
                  <a:outerShdw blurRad="38100" dist="38100" dir="2700000" algn="tl">
                    <a:srgbClr val="000000">
                      <a:alpha val="43137"/>
                    </a:srgbClr>
                  </a:outerShdw>
                </a:effectLst>
              </a:rPr>
              <a:t>1. יחידת האורך.</a:t>
            </a:r>
          </a:p>
          <a:p>
            <a:pPr marL="0" indent="0" algn="r" rtl="1">
              <a:buNone/>
            </a:pPr>
            <a:r>
              <a:rPr lang="he-IL" altLang="he-IL" sz="3200" b="1">
                <a:solidFill>
                  <a:srgbClr val="FF0000"/>
                </a:solidFill>
                <a:effectLst>
                  <a:outerShdw blurRad="38100" dist="38100" dir="2700000" algn="tl">
                    <a:srgbClr val="000000">
                      <a:alpha val="43137"/>
                    </a:srgbClr>
                  </a:outerShdw>
                </a:effectLst>
              </a:rPr>
              <a:t>2. נקודת הראשית.</a:t>
            </a:r>
          </a:p>
          <a:p>
            <a:pPr marL="0" indent="0" algn="r" rtl="1">
              <a:buNone/>
            </a:pPr>
            <a:r>
              <a:rPr lang="he-IL" altLang="he-IL" sz="3200" b="1">
                <a:solidFill>
                  <a:srgbClr val="FF0000"/>
                </a:solidFill>
                <a:effectLst>
                  <a:outerShdw blurRad="38100" dist="38100" dir="2700000" algn="tl">
                    <a:srgbClr val="000000">
                      <a:alpha val="43137"/>
                    </a:srgbClr>
                  </a:outerShdw>
                </a:effectLst>
              </a:rPr>
              <a:t>3. כיוון הציר</a:t>
            </a:r>
            <a:r>
              <a:rPr lang="en-US" altLang="he-IL" sz="3200" b="1">
                <a:solidFill>
                  <a:srgbClr val="FF0000"/>
                </a:solidFill>
                <a:effectLst>
                  <a:outerShdw blurRad="38100" dist="38100" dir="2700000" algn="tl">
                    <a:srgbClr val="000000">
                      <a:alpha val="43137"/>
                    </a:srgbClr>
                  </a:outerShdw>
                </a:effectLst>
              </a:rPr>
              <a:t>.</a:t>
            </a:r>
            <a:br>
              <a:rPr lang="en-US" altLang="he-IL" sz="3200"/>
            </a:br>
            <a:endParaRPr lang="he-IL" altLang="he-IL" sz="3200"/>
          </a:p>
          <a:p>
            <a:pPr algn="r" rtl="1">
              <a:buFont typeface="Monotype Sorts" pitchFamily="2" charset="2"/>
              <a:buNone/>
            </a:pPr>
            <a:r>
              <a:rPr lang="he-IL" altLang="he-IL" sz="2400" b="1" u="sng">
                <a:solidFill>
                  <a:srgbClr val="FF0000"/>
                </a:solidFill>
              </a:rPr>
              <a:t>השיעור</a:t>
            </a:r>
            <a:r>
              <a:rPr lang="he-IL" altLang="he-IL" sz="2400" b="1" u="sng"/>
              <a:t> (הקואורדינטה)</a:t>
            </a:r>
            <a:r>
              <a:rPr lang="he-IL" altLang="he-IL" sz="2400"/>
              <a:t> </a:t>
            </a:r>
            <a:r>
              <a:rPr lang="he-IL" altLang="he-IL" sz="2400" b="1"/>
              <a:t>(</a:t>
            </a:r>
            <a:r>
              <a:rPr lang="en-US" altLang="he-IL" sz="2400" b="1"/>
              <a:t>X</a:t>
            </a:r>
            <a:r>
              <a:rPr lang="he-IL" altLang="he-IL" sz="2400" b="1"/>
              <a:t>)</a:t>
            </a:r>
            <a:r>
              <a:rPr lang="he-IL" altLang="he-IL" sz="2400"/>
              <a:t>  של גוף מציין את </a:t>
            </a:r>
            <a:r>
              <a:rPr lang="he-IL" altLang="he-IL" sz="2400" b="1"/>
              <a:t>מרחק הגוף מן הראשית</a:t>
            </a:r>
            <a:endParaRPr lang="he-IL" altLang="he-IL" sz="2400"/>
          </a:p>
          <a:p>
            <a:pPr algn="r" rtl="1">
              <a:buFont typeface="Monotype Sorts" pitchFamily="2" charset="2"/>
              <a:buNone/>
            </a:pPr>
            <a:r>
              <a:rPr lang="he-IL" altLang="he-IL" sz="2400" b="1" u="sng">
                <a:solidFill>
                  <a:srgbClr val="FF0000"/>
                </a:solidFill>
              </a:rPr>
              <a:t>המקום היחסי</a:t>
            </a:r>
            <a:r>
              <a:rPr lang="he-IL" altLang="he-IL" sz="2400" b="1" u="sng"/>
              <a:t> </a:t>
            </a:r>
            <a:r>
              <a:rPr lang="he-IL" altLang="he-IL" sz="2400"/>
              <a:t>של גוף אחד ביחס לשני הוא </a:t>
            </a:r>
            <a:r>
              <a:rPr lang="he-IL" altLang="he-IL" sz="2400" b="1"/>
              <a:t>הפרש</a:t>
            </a:r>
            <a:r>
              <a:rPr lang="he-IL" altLang="he-IL" sz="2400"/>
              <a:t> </a:t>
            </a:r>
            <a:r>
              <a:rPr lang="he-IL" altLang="he-IL" sz="2400" b="1"/>
              <a:t>השיעורים שלהם </a:t>
            </a:r>
            <a:endParaRPr lang="he-IL" altLang="he-IL" sz="2400"/>
          </a:p>
        </p:txBody>
      </p:sp>
      <p:graphicFrame>
        <p:nvGraphicFramePr>
          <p:cNvPr id="13316" name="Object 4">
            <a:extLst>
              <a:ext uri="{FF2B5EF4-FFF2-40B4-BE49-F238E27FC236}">
                <a16:creationId xmlns:a16="http://schemas.microsoft.com/office/drawing/2014/main" id="{63F8EAF0-5485-41A1-B0DA-C31F86890A92}"/>
              </a:ext>
            </a:extLst>
          </p:cNvPr>
          <p:cNvGraphicFramePr>
            <a:graphicFrameLocks noChangeAspect="1"/>
          </p:cNvGraphicFramePr>
          <p:nvPr/>
        </p:nvGraphicFramePr>
        <p:xfrm>
          <a:off x="6038851" y="3321051"/>
          <a:ext cx="112713" cy="214313"/>
        </p:xfrm>
        <a:graphic>
          <a:graphicData uri="http://schemas.openxmlformats.org/presentationml/2006/ole">
            <mc:AlternateContent xmlns:mc="http://schemas.openxmlformats.org/markup-compatibility/2006">
              <mc:Choice xmlns:v="urn:schemas-microsoft-com:vml" Requires="v">
                <p:oleObj spid="_x0000_s1260" name="Equation" r:id="rId3" imgW="114151" imgH="215619" progId="Equation.3">
                  <p:embed/>
                </p:oleObj>
              </mc:Choice>
              <mc:Fallback>
                <p:oleObj name="Equation" r:id="rId3" imgW="114151" imgH="215619" progId="Equation.3">
                  <p:embed/>
                  <p:pic>
                    <p:nvPicPr>
                      <p:cNvPr id="13316" name="Object 4">
                        <a:extLst>
                          <a:ext uri="{FF2B5EF4-FFF2-40B4-BE49-F238E27FC236}">
                            <a16:creationId xmlns:a16="http://schemas.microsoft.com/office/drawing/2014/main" id="{63F8EAF0-5485-41A1-B0DA-C31F86890A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8851" y="3321051"/>
                        <a:ext cx="11271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18" name="Object 7">
            <a:extLst>
              <a:ext uri="{FF2B5EF4-FFF2-40B4-BE49-F238E27FC236}">
                <a16:creationId xmlns:a16="http://schemas.microsoft.com/office/drawing/2014/main" id="{FB150274-A0CB-4B54-8731-1AC331CDFC11}"/>
              </a:ext>
            </a:extLst>
          </p:cNvPr>
          <p:cNvGraphicFramePr>
            <a:graphicFrameLocks noChangeAspect="1"/>
          </p:cNvGraphicFramePr>
          <p:nvPr/>
        </p:nvGraphicFramePr>
        <p:xfrm>
          <a:off x="6172201" y="5562600"/>
          <a:ext cx="481013" cy="914400"/>
        </p:xfrm>
        <a:graphic>
          <a:graphicData uri="http://schemas.openxmlformats.org/presentationml/2006/ole">
            <mc:AlternateContent xmlns:mc="http://schemas.openxmlformats.org/markup-compatibility/2006">
              <mc:Choice xmlns:v="urn:schemas-microsoft-com:vml" Requires="v">
                <p:oleObj spid="_x0000_s1261" name="Equation" r:id="rId5" imgW="114151" imgH="215619" progId="Equation.3">
                  <p:embed/>
                </p:oleObj>
              </mc:Choice>
              <mc:Fallback>
                <p:oleObj name="Equation" r:id="rId5" imgW="114151" imgH="215619" progId="Equation.3">
                  <p:embed/>
                  <p:pic>
                    <p:nvPicPr>
                      <p:cNvPr id="13318" name="Object 7">
                        <a:extLst>
                          <a:ext uri="{FF2B5EF4-FFF2-40B4-BE49-F238E27FC236}">
                            <a16:creationId xmlns:a16="http://schemas.microsoft.com/office/drawing/2014/main" id="{FB150274-A0CB-4B54-8731-1AC331CDF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5562600"/>
                        <a:ext cx="481013"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2" name="תיבת טקסט 1">
                <a:extLst>
                  <a:ext uri="{FF2B5EF4-FFF2-40B4-BE49-F238E27FC236}">
                    <a16:creationId xmlns:a16="http://schemas.microsoft.com/office/drawing/2014/main" id="{7F539FB6-1562-4441-926A-9661965C37E7}"/>
                  </a:ext>
                </a:extLst>
              </p:cNvPr>
              <p:cNvSpPr txBox="1"/>
              <p:nvPr/>
            </p:nvSpPr>
            <p:spPr>
              <a:xfrm>
                <a:off x="3701687" y="5661219"/>
                <a:ext cx="2873359" cy="430887"/>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m:rPr>
                          <m:sty m:val="p"/>
                        </m:rPr>
                        <a:rPr lang="he-IL" sz="2800" smtClean="0">
                          <a:latin typeface="Cambria Math" panose="02040503050406030204" pitchFamily="18" charset="0"/>
                        </a:rPr>
                        <m:t>Δ</m:t>
                      </m:r>
                      <m:sSub>
                        <m:sSubPr>
                          <m:ctrlPr>
                            <a:rPr lang="he-IL" sz="2800" i="1">
                              <a:latin typeface="Cambria Math" panose="02040503050406030204" pitchFamily="18" charset="0"/>
                            </a:rPr>
                          </m:ctrlPr>
                        </m:sSubPr>
                        <m:e>
                          <m:r>
                            <a:rPr lang="he-IL" sz="2800" i="1">
                              <a:latin typeface="Cambria Math" panose="02040503050406030204" pitchFamily="18" charset="0"/>
                            </a:rPr>
                            <m:t>𝑥</m:t>
                          </m:r>
                        </m:e>
                        <m:sub>
                          <m:r>
                            <a:rPr lang="he-IL" sz="2800" i="0">
                              <a:latin typeface="Cambria Math" panose="02040503050406030204" pitchFamily="18" charset="0"/>
                            </a:rPr>
                            <m:t>1</m:t>
                          </m:r>
                          <m:r>
                            <a:rPr lang="he-IL" sz="2800" i="0">
                              <a:latin typeface="Cambria Math" panose="02040503050406030204" pitchFamily="18" charset="0"/>
                            </a:rPr>
                            <m:t>→</m:t>
                          </m:r>
                          <m:r>
                            <a:rPr lang="he-IL" sz="2800" i="0">
                              <a:latin typeface="Cambria Math" panose="02040503050406030204" pitchFamily="18" charset="0"/>
                            </a:rPr>
                            <m:t>2</m:t>
                          </m:r>
                        </m:sub>
                      </m:sSub>
                      <m:r>
                        <a:rPr lang="he-IL" sz="2800" i="0">
                          <a:latin typeface="Cambria Math" panose="02040503050406030204" pitchFamily="18" charset="0"/>
                        </a:rPr>
                        <m:t>=</m:t>
                      </m:r>
                      <m:sSub>
                        <m:sSubPr>
                          <m:ctrlPr>
                            <a:rPr lang="he-IL" sz="2800" i="1">
                              <a:latin typeface="Cambria Math" panose="02040503050406030204" pitchFamily="18" charset="0"/>
                            </a:rPr>
                          </m:ctrlPr>
                        </m:sSubPr>
                        <m:e>
                          <m:r>
                            <a:rPr lang="he-IL" sz="2800" i="1">
                              <a:latin typeface="Cambria Math" panose="02040503050406030204" pitchFamily="18" charset="0"/>
                            </a:rPr>
                            <m:t>𝑥</m:t>
                          </m:r>
                        </m:e>
                        <m:sub>
                          <m:r>
                            <a:rPr lang="he-IL" sz="2800" i="0">
                              <a:latin typeface="Cambria Math" panose="02040503050406030204" pitchFamily="18" charset="0"/>
                            </a:rPr>
                            <m:t>2</m:t>
                          </m:r>
                        </m:sub>
                      </m:sSub>
                      <m:r>
                        <a:rPr lang="he-IL" sz="2800" i="0">
                          <a:latin typeface="Cambria Math" panose="02040503050406030204" pitchFamily="18" charset="0"/>
                        </a:rPr>
                        <m:t>−</m:t>
                      </m:r>
                      <m:sSub>
                        <m:sSubPr>
                          <m:ctrlPr>
                            <a:rPr lang="he-IL" sz="2800" i="1">
                              <a:latin typeface="Cambria Math" panose="02040503050406030204" pitchFamily="18" charset="0"/>
                            </a:rPr>
                          </m:ctrlPr>
                        </m:sSubPr>
                        <m:e>
                          <m:r>
                            <a:rPr lang="he-IL" sz="2800" i="1">
                              <a:latin typeface="Cambria Math" panose="02040503050406030204" pitchFamily="18" charset="0"/>
                            </a:rPr>
                            <m:t>𝑥</m:t>
                          </m:r>
                        </m:e>
                        <m:sub>
                          <m:r>
                            <a:rPr lang="he-IL" sz="2800" i="0">
                              <a:latin typeface="Cambria Math" panose="02040503050406030204" pitchFamily="18" charset="0"/>
                            </a:rPr>
                            <m:t>1</m:t>
                          </m:r>
                        </m:sub>
                      </m:sSub>
                    </m:oMath>
                  </m:oMathPara>
                </a14:m>
                <a:endParaRPr lang="he-IL" sz="2800"/>
              </a:p>
            </p:txBody>
          </p:sp>
        </mc:Choice>
        <mc:Fallback xmlns="">
          <p:sp>
            <p:nvSpPr>
              <p:cNvPr id="2" name="תיבת טקסט 1">
                <a:extLst>
                  <a:ext uri="{FF2B5EF4-FFF2-40B4-BE49-F238E27FC236}">
                    <a16:creationId xmlns:a16="http://schemas.microsoft.com/office/drawing/2014/main" id="{7F539FB6-1562-4441-926A-9661965C37E7}"/>
                  </a:ext>
                </a:extLst>
              </p:cNvPr>
              <p:cNvSpPr txBox="1">
                <a:spLocks noRot="1" noChangeAspect="1" noMove="1" noResize="1" noEditPoints="1" noAdjustHandles="1" noChangeArrowheads="1" noChangeShapeType="1" noTextEdit="1"/>
              </p:cNvSpPr>
              <p:nvPr/>
            </p:nvSpPr>
            <p:spPr>
              <a:xfrm>
                <a:off x="3701687" y="5661219"/>
                <a:ext cx="2873359" cy="430887"/>
              </a:xfrm>
              <a:prstGeom prst="rect">
                <a:avLst/>
              </a:prstGeom>
              <a:blipFill>
                <a:blip r:embed="rId6"/>
                <a:stretch>
                  <a:fillRect t="-27143" r="-4237" b="-48571"/>
                </a:stretch>
              </a:blipFill>
            </p:spPr>
            <p:txBody>
              <a:bodyPr/>
              <a:lstStyle/>
              <a:p>
                <a:r>
                  <a:rPr lang="he-IL">
                    <a:noFill/>
                  </a:rPr>
                  <a:t> </a:t>
                </a:r>
              </a:p>
            </p:txBody>
          </p:sp>
        </mc:Fallback>
      </mc:AlternateContent>
      <p:sp>
        <p:nvSpPr>
          <p:cNvPr id="3" name="מציין מיקום של מספר שקופית 2">
            <a:extLst>
              <a:ext uri="{FF2B5EF4-FFF2-40B4-BE49-F238E27FC236}">
                <a16:creationId xmlns:a16="http://schemas.microsoft.com/office/drawing/2014/main" id="{FF7F6EE4-D084-4113-A182-BB5805C6EE5D}"/>
              </a:ext>
            </a:extLst>
          </p:cNvPr>
          <p:cNvSpPr>
            <a:spLocks noGrp="1"/>
          </p:cNvSpPr>
          <p:nvPr>
            <p:ph type="sldNum" sz="quarter" idx="12"/>
          </p:nvPr>
        </p:nvSpPr>
        <p:spPr/>
        <p:txBody>
          <a:bodyPr/>
          <a:lstStyle/>
          <a:p>
            <a:fld id="{35CE2A88-ED72-40D1-A77E-B0989610CBC5}" type="slidenum">
              <a:rPr lang="he-IL" smtClean="0"/>
              <a:t>13</a:t>
            </a:fld>
            <a:endParaRPr lang="he-IL"/>
          </a:p>
        </p:txBody>
      </p:sp>
      <p:grpSp>
        <p:nvGrpSpPr>
          <p:cNvPr id="80" name="קבוצה 79">
            <a:extLst>
              <a:ext uri="{FF2B5EF4-FFF2-40B4-BE49-F238E27FC236}">
                <a16:creationId xmlns:a16="http://schemas.microsoft.com/office/drawing/2014/main" id="{AEBDFBF2-EB33-4217-840B-FF7EE881D451}"/>
              </a:ext>
            </a:extLst>
          </p:cNvPr>
          <p:cNvGrpSpPr/>
          <p:nvPr/>
        </p:nvGrpSpPr>
        <p:grpSpPr>
          <a:xfrm>
            <a:off x="2531564" y="2419927"/>
            <a:ext cx="5596436" cy="1502676"/>
            <a:chOff x="2947199" y="3943882"/>
            <a:chExt cx="6638543" cy="1807522"/>
          </a:xfrm>
        </p:grpSpPr>
        <p:sp>
          <p:nvSpPr>
            <p:cNvPr id="81" name="Line 21">
              <a:extLst>
                <a:ext uri="{FF2B5EF4-FFF2-40B4-BE49-F238E27FC236}">
                  <a16:creationId xmlns:a16="http://schemas.microsoft.com/office/drawing/2014/main" id="{5E5827AD-2DDC-4B60-94D9-D8A1043056C1}"/>
                </a:ext>
              </a:extLst>
            </p:cNvPr>
            <p:cNvSpPr>
              <a:spLocks noChangeShapeType="1"/>
            </p:cNvSpPr>
            <p:nvPr/>
          </p:nvSpPr>
          <p:spPr bwMode="auto">
            <a:xfrm>
              <a:off x="7459509" y="5214829"/>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82" name="Line 22">
              <a:extLst>
                <a:ext uri="{FF2B5EF4-FFF2-40B4-BE49-F238E27FC236}">
                  <a16:creationId xmlns:a16="http://schemas.microsoft.com/office/drawing/2014/main" id="{1DF60D3C-E859-46FF-B7B1-D80FCE205EC2}"/>
                </a:ext>
              </a:extLst>
            </p:cNvPr>
            <p:cNvSpPr>
              <a:spLocks noChangeShapeType="1"/>
            </p:cNvSpPr>
            <p:nvPr/>
          </p:nvSpPr>
          <p:spPr bwMode="auto">
            <a:xfrm>
              <a:off x="8069109" y="5214829"/>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83" name="Rectangle 29">
              <a:extLst>
                <a:ext uri="{FF2B5EF4-FFF2-40B4-BE49-F238E27FC236}">
                  <a16:creationId xmlns:a16="http://schemas.microsoft.com/office/drawing/2014/main" id="{7562583B-1D99-47C5-9D70-97AE028F199E}"/>
                </a:ext>
              </a:extLst>
            </p:cNvPr>
            <p:cNvSpPr>
              <a:spLocks noChangeArrowheads="1"/>
            </p:cNvSpPr>
            <p:nvPr/>
          </p:nvSpPr>
          <p:spPr bwMode="auto">
            <a:xfrm>
              <a:off x="2947199" y="5443429"/>
              <a:ext cx="360997"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b="1" dirty="0">
                  <a:solidFill>
                    <a:schemeClr val="tx2"/>
                  </a:solidFill>
                </a:rPr>
                <a:t>-8</a:t>
              </a:r>
            </a:p>
          </p:txBody>
        </p:sp>
        <p:sp>
          <p:nvSpPr>
            <p:cNvPr id="84" name="Line 5">
              <a:extLst>
                <a:ext uri="{FF2B5EF4-FFF2-40B4-BE49-F238E27FC236}">
                  <a16:creationId xmlns:a16="http://schemas.microsoft.com/office/drawing/2014/main" id="{02D58DB0-69C0-4A3B-B29E-E53524603FCE}"/>
                </a:ext>
              </a:extLst>
            </p:cNvPr>
            <p:cNvSpPr>
              <a:spLocks noChangeShapeType="1"/>
            </p:cNvSpPr>
            <p:nvPr/>
          </p:nvSpPr>
          <p:spPr bwMode="auto">
            <a:xfrm>
              <a:off x="3116109" y="5291029"/>
              <a:ext cx="5593896" cy="4763"/>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b="1"/>
            </a:p>
          </p:txBody>
        </p:sp>
        <p:sp>
          <p:nvSpPr>
            <p:cNvPr id="85" name="Line 6">
              <a:extLst>
                <a:ext uri="{FF2B5EF4-FFF2-40B4-BE49-F238E27FC236}">
                  <a16:creationId xmlns:a16="http://schemas.microsoft.com/office/drawing/2014/main" id="{DEE7DDAA-0C5B-4AE0-9389-30175BEEFAD1}"/>
                </a:ext>
              </a:extLst>
            </p:cNvPr>
            <p:cNvSpPr>
              <a:spLocks noChangeShapeType="1"/>
            </p:cNvSpPr>
            <p:nvPr/>
          </p:nvSpPr>
          <p:spPr bwMode="auto">
            <a:xfrm>
              <a:off x="3192309" y="5214829"/>
              <a:ext cx="0" cy="152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b="1"/>
            </a:p>
          </p:txBody>
        </p:sp>
        <p:sp>
          <p:nvSpPr>
            <p:cNvPr id="86" name="Line 7">
              <a:extLst>
                <a:ext uri="{FF2B5EF4-FFF2-40B4-BE49-F238E27FC236}">
                  <a16:creationId xmlns:a16="http://schemas.microsoft.com/office/drawing/2014/main" id="{9FFD7337-343D-44A2-836D-5FA65AA56199}"/>
                </a:ext>
              </a:extLst>
            </p:cNvPr>
            <p:cNvSpPr>
              <a:spLocks noChangeShapeType="1"/>
            </p:cNvSpPr>
            <p:nvPr/>
          </p:nvSpPr>
          <p:spPr bwMode="auto">
            <a:xfrm>
              <a:off x="3497109" y="5214829"/>
              <a:ext cx="0" cy="152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b="1"/>
            </a:p>
          </p:txBody>
        </p:sp>
        <p:sp>
          <p:nvSpPr>
            <p:cNvPr id="87" name="Line 8">
              <a:extLst>
                <a:ext uri="{FF2B5EF4-FFF2-40B4-BE49-F238E27FC236}">
                  <a16:creationId xmlns:a16="http://schemas.microsoft.com/office/drawing/2014/main" id="{1D956E42-B6C2-4C0A-86DB-094E78FC32A1}"/>
                </a:ext>
              </a:extLst>
            </p:cNvPr>
            <p:cNvSpPr>
              <a:spLocks noChangeShapeType="1"/>
            </p:cNvSpPr>
            <p:nvPr/>
          </p:nvSpPr>
          <p:spPr bwMode="auto">
            <a:xfrm>
              <a:off x="3801909" y="5214829"/>
              <a:ext cx="0" cy="152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b="1"/>
            </a:p>
          </p:txBody>
        </p:sp>
        <p:sp>
          <p:nvSpPr>
            <p:cNvPr id="88" name="Line 9">
              <a:extLst>
                <a:ext uri="{FF2B5EF4-FFF2-40B4-BE49-F238E27FC236}">
                  <a16:creationId xmlns:a16="http://schemas.microsoft.com/office/drawing/2014/main" id="{A1918303-E8D0-462D-8B92-72E18438A109}"/>
                </a:ext>
              </a:extLst>
            </p:cNvPr>
            <p:cNvSpPr>
              <a:spLocks noChangeShapeType="1"/>
            </p:cNvSpPr>
            <p:nvPr/>
          </p:nvSpPr>
          <p:spPr bwMode="auto">
            <a:xfrm>
              <a:off x="4106709" y="5214829"/>
              <a:ext cx="0" cy="152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b="1"/>
            </a:p>
          </p:txBody>
        </p:sp>
        <p:sp>
          <p:nvSpPr>
            <p:cNvPr id="89" name="Line 10">
              <a:extLst>
                <a:ext uri="{FF2B5EF4-FFF2-40B4-BE49-F238E27FC236}">
                  <a16:creationId xmlns:a16="http://schemas.microsoft.com/office/drawing/2014/main" id="{27E98A2A-D0CD-4DDD-B4DE-DD922F73938A}"/>
                </a:ext>
              </a:extLst>
            </p:cNvPr>
            <p:cNvSpPr>
              <a:spLocks noChangeShapeType="1"/>
            </p:cNvSpPr>
            <p:nvPr/>
          </p:nvSpPr>
          <p:spPr bwMode="auto">
            <a:xfrm>
              <a:off x="4411509" y="5214829"/>
              <a:ext cx="0" cy="152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b="1"/>
            </a:p>
          </p:txBody>
        </p:sp>
        <p:sp>
          <p:nvSpPr>
            <p:cNvPr id="90" name="Line 11">
              <a:extLst>
                <a:ext uri="{FF2B5EF4-FFF2-40B4-BE49-F238E27FC236}">
                  <a16:creationId xmlns:a16="http://schemas.microsoft.com/office/drawing/2014/main" id="{6E3EB8E6-641E-46EC-8BA0-D2BF49314DC6}"/>
                </a:ext>
              </a:extLst>
            </p:cNvPr>
            <p:cNvSpPr>
              <a:spLocks noChangeShapeType="1"/>
            </p:cNvSpPr>
            <p:nvPr/>
          </p:nvSpPr>
          <p:spPr bwMode="auto">
            <a:xfrm>
              <a:off x="4716309" y="5214829"/>
              <a:ext cx="0" cy="152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b="1"/>
            </a:p>
          </p:txBody>
        </p:sp>
        <p:sp>
          <p:nvSpPr>
            <p:cNvPr id="91" name="Line 12">
              <a:extLst>
                <a:ext uri="{FF2B5EF4-FFF2-40B4-BE49-F238E27FC236}">
                  <a16:creationId xmlns:a16="http://schemas.microsoft.com/office/drawing/2014/main" id="{061F0D26-EE08-4F06-BE0B-E87BBBEEA4EC}"/>
                </a:ext>
              </a:extLst>
            </p:cNvPr>
            <p:cNvSpPr>
              <a:spLocks noChangeShapeType="1"/>
            </p:cNvSpPr>
            <p:nvPr/>
          </p:nvSpPr>
          <p:spPr bwMode="auto">
            <a:xfrm>
              <a:off x="5021109" y="5214829"/>
              <a:ext cx="0" cy="152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b="1"/>
            </a:p>
          </p:txBody>
        </p:sp>
        <p:sp>
          <p:nvSpPr>
            <p:cNvPr id="92" name="Line 13">
              <a:extLst>
                <a:ext uri="{FF2B5EF4-FFF2-40B4-BE49-F238E27FC236}">
                  <a16:creationId xmlns:a16="http://schemas.microsoft.com/office/drawing/2014/main" id="{262BF75F-7777-4678-9D77-50A4079532EE}"/>
                </a:ext>
              </a:extLst>
            </p:cNvPr>
            <p:cNvSpPr>
              <a:spLocks noChangeShapeType="1"/>
            </p:cNvSpPr>
            <p:nvPr/>
          </p:nvSpPr>
          <p:spPr bwMode="auto">
            <a:xfrm>
              <a:off x="5325909" y="5214829"/>
              <a:ext cx="0" cy="152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b="1"/>
            </a:p>
          </p:txBody>
        </p:sp>
        <p:sp>
          <p:nvSpPr>
            <p:cNvPr id="93" name="Line 14">
              <a:extLst>
                <a:ext uri="{FF2B5EF4-FFF2-40B4-BE49-F238E27FC236}">
                  <a16:creationId xmlns:a16="http://schemas.microsoft.com/office/drawing/2014/main" id="{D492B342-6B65-4789-BD79-0B86CB247D36}"/>
                </a:ext>
              </a:extLst>
            </p:cNvPr>
            <p:cNvSpPr>
              <a:spLocks noChangeShapeType="1"/>
            </p:cNvSpPr>
            <p:nvPr/>
          </p:nvSpPr>
          <p:spPr bwMode="auto">
            <a:xfrm>
              <a:off x="5630709" y="5214829"/>
              <a:ext cx="0" cy="152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b="1"/>
            </a:p>
          </p:txBody>
        </p:sp>
        <p:sp>
          <p:nvSpPr>
            <p:cNvPr id="94" name="Line 15">
              <a:extLst>
                <a:ext uri="{FF2B5EF4-FFF2-40B4-BE49-F238E27FC236}">
                  <a16:creationId xmlns:a16="http://schemas.microsoft.com/office/drawing/2014/main" id="{9F7C1BE0-1E52-4299-B993-490116B945E6}"/>
                </a:ext>
              </a:extLst>
            </p:cNvPr>
            <p:cNvSpPr>
              <a:spLocks noChangeShapeType="1"/>
            </p:cNvSpPr>
            <p:nvPr/>
          </p:nvSpPr>
          <p:spPr bwMode="auto">
            <a:xfrm>
              <a:off x="5935509" y="5214829"/>
              <a:ext cx="0" cy="152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b="1"/>
            </a:p>
          </p:txBody>
        </p:sp>
        <p:sp>
          <p:nvSpPr>
            <p:cNvPr id="95" name="Line 16">
              <a:extLst>
                <a:ext uri="{FF2B5EF4-FFF2-40B4-BE49-F238E27FC236}">
                  <a16:creationId xmlns:a16="http://schemas.microsoft.com/office/drawing/2014/main" id="{B8155B03-F362-4B90-83D0-1BAD64901BAE}"/>
                </a:ext>
              </a:extLst>
            </p:cNvPr>
            <p:cNvSpPr>
              <a:spLocks noChangeShapeType="1"/>
            </p:cNvSpPr>
            <p:nvPr/>
          </p:nvSpPr>
          <p:spPr bwMode="auto">
            <a:xfrm>
              <a:off x="6240309" y="5214829"/>
              <a:ext cx="0" cy="152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b="1"/>
            </a:p>
          </p:txBody>
        </p:sp>
        <p:sp>
          <p:nvSpPr>
            <p:cNvPr id="96" name="Line 17">
              <a:extLst>
                <a:ext uri="{FF2B5EF4-FFF2-40B4-BE49-F238E27FC236}">
                  <a16:creationId xmlns:a16="http://schemas.microsoft.com/office/drawing/2014/main" id="{2230493A-DCFA-4699-B687-9199AE3516B5}"/>
                </a:ext>
              </a:extLst>
            </p:cNvPr>
            <p:cNvSpPr>
              <a:spLocks noChangeShapeType="1"/>
            </p:cNvSpPr>
            <p:nvPr/>
          </p:nvSpPr>
          <p:spPr bwMode="auto">
            <a:xfrm>
              <a:off x="6545109" y="5214829"/>
              <a:ext cx="0" cy="152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b="1"/>
            </a:p>
          </p:txBody>
        </p:sp>
        <p:sp>
          <p:nvSpPr>
            <p:cNvPr id="97" name="Line 18">
              <a:extLst>
                <a:ext uri="{FF2B5EF4-FFF2-40B4-BE49-F238E27FC236}">
                  <a16:creationId xmlns:a16="http://schemas.microsoft.com/office/drawing/2014/main" id="{4669AB15-44AA-4548-9F2A-BCA30CAC1DD7}"/>
                </a:ext>
              </a:extLst>
            </p:cNvPr>
            <p:cNvSpPr>
              <a:spLocks noChangeShapeType="1"/>
            </p:cNvSpPr>
            <p:nvPr/>
          </p:nvSpPr>
          <p:spPr bwMode="auto">
            <a:xfrm>
              <a:off x="6849909" y="5214829"/>
              <a:ext cx="0" cy="152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b="1"/>
            </a:p>
          </p:txBody>
        </p:sp>
        <p:sp>
          <p:nvSpPr>
            <p:cNvPr id="98" name="Line 19">
              <a:extLst>
                <a:ext uri="{FF2B5EF4-FFF2-40B4-BE49-F238E27FC236}">
                  <a16:creationId xmlns:a16="http://schemas.microsoft.com/office/drawing/2014/main" id="{DF481DF9-2C15-4A68-B61B-434AF65A98A2}"/>
                </a:ext>
              </a:extLst>
            </p:cNvPr>
            <p:cNvSpPr>
              <a:spLocks noChangeShapeType="1"/>
            </p:cNvSpPr>
            <p:nvPr/>
          </p:nvSpPr>
          <p:spPr bwMode="auto">
            <a:xfrm>
              <a:off x="7154709" y="5214829"/>
              <a:ext cx="0" cy="152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b="1"/>
            </a:p>
          </p:txBody>
        </p:sp>
        <p:sp>
          <p:nvSpPr>
            <p:cNvPr id="99" name="Line 20">
              <a:extLst>
                <a:ext uri="{FF2B5EF4-FFF2-40B4-BE49-F238E27FC236}">
                  <a16:creationId xmlns:a16="http://schemas.microsoft.com/office/drawing/2014/main" id="{752AE328-7BD6-4EA1-9650-47EA42D664FF}"/>
                </a:ext>
              </a:extLst>
            </p:cNvPr>
            <p:cNvSpPr>
              <a:spLocks noChangeShapeType="1"/>
            </p:cNvSpPr>
            <p:nvPr/>
          </p:nvSpPr>
          <p:spPr bwMode="auto">
            <a:xfrm>
              <a:off x="7764309" y="5214829"/>
              <a:ext cx="0" cy="152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b="1"/>
            </a:p>
          </p:txBody>
        </p:sp>
        <p:sp>
          <p:nvSpPr>
            <p:cNvPr id="100" name="Rectangle 25">
              <a:extLst>
                <a:ext uri="{FF2B5EF4-FFF2-40B4-BE49-F238E27FC236}">
                  <a16:creationId xmlns:a16="http://schemas.microsoft.com/office/drawing/2014/main" id="{C8DE8F03-00CD-442E-B799-3745B11137B4}"/>
                </a:ext>
              </a:extLst>
            </p:cNvPr>
            <p:cNvSpPr>
              <a:spLocks noChangeArrowheads="1"/>
            </p:cNvSpPr>
            <p:nvPr/>
          </p:nvSpPr>
          <p:spPr bwMode="auto">
            <a:xfrm>
              <a:off x="6089497" y="5443429"/>
              <a:ext cx="284163" cy="3079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b="1" dirty="0">
                  <a:solidFill>
                    <a:schemeClr val="tx2"/>
                  </a:solidFill>
                </a:rPr>
                <a:t>2</a:t>
              </a:r>
            </a:p>
          </p:txBody>
        </p:sp>
        <p:sp>
          <p:nvSpPr>
            <p:cNvPr id="101" name="Rectangle 27">
              <a:extLst>
                <a:ext uri="{FF2B5EF4-FFF2-40B4-BE49-F238E27FC236}">
                  <a16:creationId xmlns:a16="http://schemas.microsoft.com/office/drawing/2014/main" id="{A76DE5E7-E52E-489B-A084-DEB6ED69B81D}"/>
                </a:ext>
              </a:extLst>
            </p:cNvPr>
            <p:cNvSpPr>
              <a:spLocks noChangeArrowheads="1"/>
            </p:cNvSpPr>
            <p:nvPr/>
          </p:nvSpPr>
          <p:spPr bwMode="auto">
            <a:xfrm>
              <a:off x="5479897" y="5443429"/>
              <a:ext cx="284163" cy="3079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b="1" dirty="0">
                  <a:solidFill>
                    <a:srgbClr val="FF0000"/>
                  </a:solidFill>
                </a:rPr>
                <a:t>0</a:t>
              </a:r>
            </a:p>
          </p:txBody>
        </p:sp>
        <p:sp>
          <p:nvSpPr>
            <p:cNvPr id="102" name="Rectangle 28">
              <a:extLst>
                <a:ext uri="{FF2B5EF4-FFF2-40B4-BE49-F238E27FC236}">
                  <a16:creationId xmlns:a16="http://schemas.microsoft.com/office/drawing/2014/main" id="{673C8448-DF1E-44E6-9A15-094B3EA0A525}"/>
                </a:ext>
              </a:extLst>
            </p:cNvPr>
            <p:cNvSpPr>
              <a:spLocks noChangeArrowheads="1"/>
            </p:cNvSpPr>
            <p:nvPr/>
          </p:nvSpPr>
          <p:spPr bwMode="auto">
            <a:xfrm>
              <a:off x="3556800" y="5443429"/>
              <a:ext cx="360997"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b="1" dirty="0">
                  <a:solidFill>
                    <a:schemeClr val="tx2"/>
                  </a:solidFill>
                </a:rPr>
                <a:t>-6</a:t>
              </a:r>
            </a:p>
          </p:txBody>
        </p:sp>
        <p:sp>
          <p:nvSpPr>
            <p:cNvPr id="103" name="Rectangle 30">
              <a:extLst>
                <a:ext uri="{FF2B5EF4-FFF2-40B4-BE49-F238E27FC236}">
                  <a16:creationId xmlns:a16="http://schemas.microsoft.com/office/drawing/2014/main" id="{DE44CB5F-BE62-4121-8FB7-C2C76112F3FD}"/>
                </a:ext>
              </a:extLst>
            </p:cNvPr>
            <p:cNvSpPr>
              <a:spLocks noChangeArrowheads="1"/>
            </p:cNvSpPr>
            <p:nvPr/>
          </p:nvSpPr>
          <p:spPr bwMode="auto">
            <a:xfrm>
              <a:off x="4166400" y="5443429"/>
              <a:ext cx="360997"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b="1" dirty="0">
                  <a:solidFill>
                    <a:schemeClr val="tx2"/>
                  </a:solidFill>
                </a:rPr>
                <a:t>-4</a:t>
              </a:r>
            </a:p>
          </p:txBody>
        </p:sp>
        <p:sp>
          <p:nvSpPr>
            <p:cNvPr id="104" name="Rectangle 31">
              <a:extLst>
                <a:ext uri="{FF2B5EF4-FFF2-40B4-BE49-F238E27FC236}">
                  <a16:creationId xmlns:a16="http://schemas.microsoft.com/office/drawing/2014/main" id="{CBA19836-F8C6-43A9-A9CA-AB6DA98BEDD6}"/>
                </a:ext>
              </a:extLst>
            </p:cNvPr>
            <p:cNvSpPr>
              <a:spLocks noChangeArrowheads="1"/>
            </p:cNvSpPr>
            <p:nvPr/>
          </p:nvSpPr>
          <p:spPr bwMode="auto">
            <a:xfrm>
              <a:off x="4776000" y="5443429"/>
              <a:ext cx="360997"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b="1" dirty="0">
                  <a:solidFill>
                    <a:schemeClr val="tx2"/>
                  </a:solidFill>
                </a:rPr>
                <a:t>-2</a:t>
              </a:r>
            </a:p>
          </p:txBody>
        </p:sp>
        <p:sp>
          <p:nvSpPr>
            <p:cNvPr id="105" name="Rectangle 32">
              <a:extLst>
                <a:ext uri="{FF2B5EF4-FFF2-40B4-BE49-F238E27FC236}">
                  <a16:creationId xmlns:a16="http://schemas.microsoft.com/office/drawing/2014/main" id="{A02DD166-A4CB-4EF5-AA36-99C074A456D0}"/>
                </a:ext>
              </a:extLst>
            </p:cNvPr>
            <p:cNvSpPr>
              <a:spLocks noChangeArrowheads="1"/>
            </p:cNvSpPr>
            <p:nvPr/>
          </p:nvSpPr>
          <p:spPr bwMode="auto">
            <a:xfrm>
              <a:off x="7918297" y="5443429"/>
              <a:ext cx="284163" cy="3079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b="1" dirty="0">
                  <a:solidFill>
                    <a:schemeClr val="tx2"/>
                  </a:solidFill>
                </a:rPr>
                <a:t>8</a:t>
              </a:r>
            </a:p>
          </p:txBody>
        </p:sp>
        <p:sp>
          <p:nvSpPr>
            <p:cNvPr id="106" name="Rectangle 34">
              <a:extLst>
                <a:ext uri="{FF2B5EF4-FFF2-40B4-BE49-F238E27FC236}">
                  <a16:creationId xmlns:a16="http://schemas.microsoft.com/office/drawing/2014/main" id="{B281B06C-346A-45D5-B9D4-56091372668B}"/>
                </a:ext>
              </a:extLst>
            </p:cNvPr>
            <p:cNvSpPr>
              <a:spLocks noChangeArrowheads="1"/>
            </p:cNvSpPr>
            <p:nvPr/>
          </p:nvSpPr>
          <p:spPr bwMode="auto">
            <a:xfrm>
              <a:off x="6621309" y="5443429"/>
              <a:ext cx="381000" cy="3048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r>
                <a:rPr lang="en-US" altLang="en-US" sz="1400" b="1" dirty="0">
                  <a:solidFill>
                    <a:schemeClr val="tx2"/>
                  </a:solidFill>
                </a:rPr>
                <a:t>4</a:t>
              </a:r>
            </a:p>
          </p:txBody>
        </p:sp>
        <p:sp>
          <p:nvSpPr>
            <p:cNvPr id="107" name="Rectangle 35">
              <a:extLst>
                <a:ext uri="{FF2B5EF4-FFF2-40B4-BE49-F238E27FC236}">
                  <a16:creationId xmlns:a16="http://schemas.microsoft.com/office/drawing/2014/main" id="{439B8985-31AB-404B-8B22-C84CEDC1AB91}"/>
                </a:ext>
              </a:extLst>
            </p:cNvPr>
            <p:cNvSpPr>
              <a:spLocks noChangeArrowheads="1"/>
            </p:cNvSpPr>
            <p:nvPr/>
          </p:nvSpPr>
          <p:spPr bwMode="auto">
            <a:xfrm>
              <a:off x="7308697" y="5443429"/>
              <a:ext cx="284163" cy="3079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b="1" dirty="0">
                  <a:solidFill>
                    <a:schemeClr val="tx2"/>
                  </a:solidFill>
                </a:rPr>
                <a:t>6</a:t>
              </a:r>
            </a:p>
          </p:txBody>
        </p:sp>
        <p:sp>
          <p:nvSpPr>
            <p:cNvPr id="108" name="TextBox 37">
              <a:extLst>
                <a:ext uri="{FF2B5EF4-FFF2-40B4-BE49-F238E27FC236}">
                  <a16:creationId xmlns:a16="http://schemas.microsoft.com/office/drawing/2014/main" id="{6D30D806-E681-4E3B-A724-9F8568BC251F}"/>
                </a:ext>
              </a:extLst>
            </p:cNvPr>
            <p:cNvSpPr txBox="1"/>
            <p:nvPr/>
          </p:nvSpPr>
          <p:spPr>
            <a:xfrm>
              <a:off x="8404537" y="5378897"/>
              <a:ext cx="958537" cy="369332"/>
            </a:xfrm>
            <a:prstGeom prst="rect">
              <a:avLst/>
            </a:prstGeom>
            <a:noFill/>
            <a:ln w="3175">
              <a:noFill/>
            </a:ln>
          </p:spPr>
          <p:txBody>
            <a:bodyPr wrap="square" rtlCol="1">
              <a:spAutoFit/>
            </a:bodyPr>
            <a:lstStyle/>
            <a:p>
              <a:r>
                <a:rPr lang="en-US" b="1" dirty="0">
                  <a:solidFill>
                    <a:schemeClr val="tx2"/>
                  </a:solidFill>
                </a:rPr>
                <a:t>X[m]</a:t>
              </a:r>
              <a:endParaRPr lang="he-IL" b="1" dirty="0">
                <a:solidFill>
                  <a:schemeClr val="tx2"/>
                </a:solidFill>
              </a:endParaRPr>
            </a:p>
          </p:txBody>
        </p:sp>
        <p:sp>
          <p:nvSpPr>
            <p:cNvPr id="109" name="TextBox 3">
              <a:extLst>
                <a:ext uri="{FF2B5EF4-FFF2-40B4-BE49-F238E27FC236}">
                  <a16:creationId xmlns:a16="http://schemas.microsoft.com/office/drawing/2014/main" id="{862D3A3C-7E4D-412F-9163-8440400F25A4}"/>
                </a:ext>
              </a:extLst>
            </p:cNvPr>
            <p:cNvSpPr txBox="1"/>
            <p:nvPr/>
          </p:nvSpPr>
          <p:spPr>
            <a:xfrm>
              <a:off x="7834266" y="4171924"/>
              <a:ext cx="1751476" cy="369332"/>
            </a:xfrm>
            <a:prstGeom prst="rect">
              <a:avLst/>
            </a:prstGeom>
            <a:noFill/>
            <a:ln w="3175">
              <a:noFill/>
            </a:ln>
          </p:spPr>
          <p:txBody>
            <a:bodyPr wrap="square" rtlCol="1">
              <a:spAutoFit/>
            </a:bodyPr>
            <a:lstStyle/>
            <a:p>
              <a:r>
                <a:rPr lang="he-IL" b="1" dirty="0">
                  <a:solidFill>
                    <a:srgbClr val="FF0000"/>
                  </a:solidFill>
                  <a:latin typeface="Arial" pitchFamily="34" charset="0"/>
                  <a:cs typeface="Arial" pitchFamily="34" charset="0"/>
                </a:rPr>
                <a:t>יחידת האורך</a:t>
              </a:r>
            </a:p>
          </p:txBody>
        </p:sp>
        <p:sp>
          <p:nvSpPr>
            <p:cNvPr id="110" name="TextBox 38">
              <a:extLst>
                <a:ext uri="{FF2B5EF4-FFF2-40B4-BE49-F238E27FC236}">
                  <a16:creationId xmlns:a16="http://schemas.microsoft.com/office/drawing/2014/main" id="{B6192F5F-FAD5-4FA8-B919-C932EADDED99}"/>
                </a:ext>
              </a:extLst>
            </p:cNvPr>
            <p:cNvSpPr txBox="1"/>
            <p:nvPr/>
          </p:nvSpPr>
          <p:spPr>
            <a:xfrm>
              <a:off x="6255309" y="4542741"/>
              <a:ext cx="1751476" cy="369332"/>
            </a:xfrm>
            <a:prstGeom prst="rect">
              <a:avLst/>
            </a:prstGeom>
            <a:noFill/>
            <a:ln w="3175">
              <a:noFill/>
            </a:ln>
          </p:spPr>
          <p:txBody>
            <a:bodyPr wrap="square" rtlCol="1">
              <a:spAutoFit/>
            </a:bodyPr>
            <a:lstStyle/>
            <a:p>
              <a:r>
                <a:rPr lang="he-IL" b="1" dirty="0">
                  <a:solidFill>
                    <a:srgbClr val="FF0000"/>
                  </a:solidFill>
                  <a:latin typeface="Arial" pitchFamily="34" charset="0"/>
                  <a:cs typeface="Arial" pitchFamily="34" charset="0"/>
                </a:rPr>
                <a:t>כיוון הציר</a:t>
              </a:r>
            </a:p>
          </p:txBody>
        </p:sp>
        <p:sp>
          <p:nvSpPr>
            <p:cNvPr id="111" name="TextBox 41">
              <a:extLst>
                <a:ext uri="{FF2B5EF4-FFF2-40B4-BE49-F238E27FC236}">
                  <a16:creationId xmlns:a16="http://schemas.microsoft.com/office/drawing/2014/main" id="{6ED9ACF4-332A-44AF-AAAA-874F8F88095A}"/>
                </a:ext>
              </a:extLst>
            </p:cNvPr>
            <p:cNvSpPr txBox="1"/>
            <p:nvPr/>
          </p:nvSpPr>
          <p:spPr>
            <a:xfrm>
              <a:off x="4754971" y="3943882"/>
              <a:ext cx="1751476" cy="369332"/>
            </a:xfrm>
            <a:prstGeom prst="rect">
              <a:avLst/>
            </a:prstGeom>
            <a:noFill/>
            <a:ln w="3175">
              <a:noFill/>
            </a:ln>
          </p:spPr>
          <p:txBody>
            <a:bodyPr wrap="square" rtlCol="1">
              <a:spAutoFit/>
            </a:bodyPr>
            <a:lstStyle/>
            <a:p>
              <a:r>
                <a:rPr lang="he-IL" b="1" dirty="0">
                  <a:solidFill>
                    <a:srgbClr val="FF0000"/>
                  </a:solidFill>
                  <a:latin typeface="Arial" pitchFamily="34" charset="0"/>
                  <a:cs typeface="Arial" pitchFamily="34" charset="0"/>
                </a:rPr>
                <a:t>נקודת הראשית</a:t>
              </a:r>
            </a:p>
          </p:txBody>
        </p:sp>
        <p:cxnSp>
          <p:nvCxnSpPr>
            <p:cNvPr id="112" name="מחבר חץ ישר 111">
              <a:extLst>
                <a:ext uri="{FF2B5EF4-FFF2-40B4-BE49-F238E27FC236}">
                  <a16:creationId xmlns:a16="http://schemas.microsoft.com/office/drawing/2014/main" id="{72AD88F4-4FAF-46EF-8E9D-AF9E080023D9}"/>
                </a:ext>
              </a:extLst>
            </p:cNvPr>
            <p:cNvCxnSpPr/>
            <p:nvPr/>
          </p:nvCxnSpPr>
          <p:spPr>
            <a:xfrm>
              <a:off x="5630709" y="4499199"/>
              <a:ext cx="0" cy="748288"/>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3" name="מחבר חץ ישר 112">
              <a:extLst>
                <a:ext uri="{FF2B5EF4-FFF2-40B4-BE49-F238E27FC236}">
                  <a16:creationId xmlns:a16="http://schemas.microsoft.com/office/drawing/2014/main" id="{EEA5E1E5-B754-4165-A200-13F5203EF00A}"/>
                </a:ext>
              </a:extLst>
            </p:cNvPr>
            <p:cNvCxnSpPr/>
            <p:nvPr/>
          </p:nvCxnSpPr>
          <p:spPr>
            <a:xfrm>
              <a:off x="8798122" y="4727407"/>
              <a:ext cx="0" cy="748288"/>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4" name="מחבר חץ ישר 113">
              <a:extLst>
                <a:ext uri="{FF2B5EF4-FFF2-40B4-BE49-F238E27FC236}">
                  <a16:creationId xmlns:a16="http://schemas.microsoft.com/office/drawing/2014/main" id="{2FAFB34B-D5CC-4824-B109-9463C6C15E49}"/>
                </a:ext>
              </a:extLst>
            </p:cNvPr>
            <p:cNvCxnSpPr/>
            <p:nvPr/>
          </p:nvCxnSpPr>
          <p:spPr>
            <a:xfrm>
              <a:off x="6752311" y="4986056"/>
              <a:ext cx="840549" cy="0"/>
            </a:xfrm>
            <a:prstGeom prst="straightConnector1">
              <a:avLst/>
            </a:prstGeom>
            <a:ln w="3175">
              <a:no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5" name="מחבר חץ ישר 114">
              <a:extLst>
                <a:ext uri="{FF2B5EF4-FFF2-40B4-BE49-F238E27FC236}">
                  <a16:creationId xmlns:a16="http://schemas.microsoft.com/office/drawing/2014/main" id="{34E33B81-948D-45A1-B469-70C2C50C6C76}"/>
                </a:ext>
              </a:extLst>
            </p:cNvPr>
            <p:cNvCxnSpPr>
              <a:cxnSpLocks/>
            </p:cNvCxnSpPr>
            <p:nvPr/>
          </p:nvCxnSpPr>
          <p:spPr>
            <a:xfrm>
              <a:off x="6457862" y="4985838"/>
              <a:ext cx="850835" cy="3819"/>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54FE3A3A-00A7-4FE8-9807-8A61E2BE8CAE}"/>
              </a:ext>
            </a:extLst>
          </p:cNvPr>
          <p:cNvPicPr>
            <a:picLocks noChangeAspect="1"/>
          </p:cNvPicPr>
          <p:nvPr/>
        </p:nvPicPr>
        <p:blipFill>
          <a:blip r:embed="rId3"/>
          <a:stretch>
            <a:fillRect/>
          </a:stretch>
        </p:blipFill>
        <p:spPr>
          <a:xfrm>
            <a:off x="429713" y="0"/>
            <a:ext cx="11659882" cy="6848714"/>
          </a:xfrm>
          <a:prstGeom prst="rect">
            <a:avLst/>
          </a:prstGeom>
        </p:spPr>
      </p:pic>
      <p:sp>
        <p:nvSpPr>
          <p:cNvPr id="4" name="חץ: מחומש 3">
            <a:extLst>
              <a:ext uri="{FF2B5EF4-FFF2-40B4-BE49-F238E27FC236}">
                <a16:creationId xmlns:a16="http://schemas.microsoft.com/office/drawing/2014/main" id="{F92AC9A6-7D8D-4814-ABCA-0475634A94CF}"/>
              </a:ext>
            </a:extLst>
          </p:cNvPr>
          <p:cNvSpPr/>
          <p:nvPr/>
        </p:nvSpPr>
        <p:spPr>
          <a:xfrm>
            <a:off x="417976" y="726758"/>
            <a:ext cx="1007438" cy="48717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מציין מיקום של מספר שקופית 1">
            <a:extLst>
              <a:ext uri="{FF2B5EF4-FFF2-40B4-BE49-F238E27FC236}">
                <a16:creationId xmlns:a16="http://schemas.microsoft.com/office/drawing/2014/main" id="{D6BC9388-6100-4318-9009-F95550BA5CB5}"/>
              </a:ext>
            </a:extLst>
          </p:cNvPr>
          <p:cNvSpPr>
            <a:spLocks noGrp="1"/>
          </p:cNvSpPr>
          <p:nvPr>
            <p:ph type="sldNum" sz="quarter" idx="12"/>
          </p:nvPr>
        </p:nvSpPr>
        <p:spPr/>
        <p:txBody>
          <a:bodyPr/>
          <a:lstStyle/>
          <a:p>
            <a:fld id="{35CE2A88-ED72-40D1-A77E-B0989610CBC5}" type="slidenum">
              <a:rPr lang="he-IL" smtClean="0">
                <a:solidFill>
                  <a:schemeClr val="bg1"/>
                </a:solidFill>
              </a:rPr>
              <a:t>14</a:t>
            </a:fld>
            <a:endParaRPr lang="he-IL">
              <a:solidFill>
                <a:schemeClr val="bg1"/>
              </a:solidFill>
            </a:endParaRPr>
          </a:p>
        </p:txBody>
      </p:sp>
      <p:sp>
        <p:nvSpPr>
          <p:cNvPr id="5" name="חץ: למטה 4">
            <a:extLst>
              <a:ext uri="{FF2B5EF4-FFF2-40B4-BE49-F238E27FC236}">
                <a16:creationId xmlns:a16="http://schemas.microsoft.com/office/drawing/2014/main" id="{198C5A25-CF16-463F-864F-2CA06E68F86D}"/>
              </a:ext>
            </a:extLst>
          </p:cNvPr>
          <p:cNvSpPr/>
          <p:nvPr/>
        </p:nvSpPr>
        <p:spPr>
          <a:xfrm>
            <a:off x="10088257" y="569055"/>
            <a:ext cx="1674030" cy="1289749"/>
          </a:xfrm>
          <a:prstGeom prst="downArrow">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a:ln w="0"/>
              <a:solidFill>
                <a:schemeClr val="accent1"/>
              </a:solidFill>
              <a:effectLst>
                <a:outerShdw blurRad="38100" dist="25400" dir="5400000" algn="ctr" rotWithShape="0">
                  <a:srgbClr val="6E747A">
                    <a:alpha val="43000"/>
                  </a:srgbClr>
                </a:outerShdw>
              </a:effectLst>
            </a:endParaRPr>
          </a:p>
        </p:txBody>
      </p:sp>
      <p:sp>
        <p:nvSpPr>
          <p:cNvPr id="6" name="מלבן 5">
            <a:extLst>
              <a:ext uri="{FF2B5EF4-FFF2-40B4-BE49-F238E27FC236}">
                <a16:creationId xmlns:a16="http://schemas.microsoft.com/office/drawing/2014/main" id="{60046382-03D6-4095-95C1-541442A2B9EC}"/>
              </a:ext>
            </a:extLst>
          </p:cNvPr>
          <p:cNvSpPr/>
          <p:nvPr/>
        </p:nvSpPr>
        <p:spPr>
          <a:xfrm>
            <a:off x="9934576" y="2085975"/>
            <a:ext cx="2000250" cy="4476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974935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E271D1A7-C0EC-4C61-9A73-6D2F1493DC14}"/>
              </a:ext>
            </a:extLst>
          </p:cNvPr>
          <p:cNvSpPr>
            <a:spLocks noGrp="1"/>
          </p:cNvSpPr>
          <p:nvPr>
            <p:ph type="sldNum" sz="quarter" idx="12"/>
          </p:nvPr>
        </p:nvSpPr>
        <p:spPr/>
        <p:txBody>
          <a:bodyPr/>
          <a:lstStyle/>
          <a:p>
            <a:fld id="{35CE2A88-ED72-40D1-A77E-B0989610CBC5}" type="slidenum">
              <a:rPr lang="he-IL" smtClean="0"/>
              <a:t>15</a:t>
            </a:fld>
            <a:endParaRPr lang="he-IL"/>
          </a:p>
        </p:txBody>
      </p:sp>
      <p:sp>
        <p:nvSpPr>
          <p:cNvPr id="3" name="מציין מיקום תוכן 2">
            <a:extLst>
              <a:ext uri="{FF2B5EF4-FFF2-40B4-BE49-F238E27FC236}">
                <a16:creationId xmlns:a16="http://schemas.microsoft.com/office/drawing/2014/main" id="{A7B9E370-2F73-4B45-BC10-654900EADC7D}"/>
              </a:ext>
            </a:extLst>
          </p:cNvPr>
          <p:cNvSpPr txBox="1">
            <a:spLocks/>
          </p:cNvSpPr>
          <p:nvPr/>
        </p:nvSpPr>
        <p:spPr>
          <a:xfrm>
            <a:off x="936153" y="692505"/>
            <a:ext cx="10489834" cy="5834608"/>
          </a:xfrm>
          <a:prstGeom prst="rect">
            <a:avLst/>
          </a:prstGeom>
        </p:spPr>
        <p:txBody>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nSpc>
                <a:spcPct val="150000"/>
              </a:lnSpc>
              <a:buFont typeface="Wingdings 3" charset="2"/>
              <a:buNone/>
            </a:pPr>
            <a:r>
              <a:rPr lang="en-US"/>
              <a:t>A</a:t>
            </a:r>
            <a:r>
              <a:rPr lang="he-IL"/>
              <a:t> ו </a:t>
            </a:r>
            <a:r>
              <a:rPr lang="en-US"/>
              <a:t>B</a:t>
            </a:r>
            <a:r>
              <a:rPr lang="he-IL"/>
              <a:t> הן שתי נקודות על הציר, שהשיעורים שלהן הן: </a:t>
            </a:r>
            <a:r>
              <a:rPr lang="en-US"/>
              <a:t>x</a:t>
            </a:r>
            <a:r>
              <a:rPr lang="en-US" baseline="-25000"/>
              <a:t>A </a:t>
            </a:r>
            <a:r>
              <a:rPr lang="en-US"/>
              <a:t>= 6[m]</a:t>
            </a:r>
            <a:r>
              <a:rPr lang="he-IL"/>
              <a:t>, </a:t>
            </a:r>
            <a:r>
              <a:rPr lang="en-US"/>
              <a:t>x</a:t>
            </a:r>
            <a:r>
              <a:rPr lang="en-US" baseline="-25000"/>
              <a:t>B </a:t>
            </a:r>
            <a:r>
              <a:rPr lang="en-US"/>
              <a:t>= -8[m]</a:t>
            </a:r>
            <a:r>
              <a:rPr lang="he-IL"/>
              <a:t> . </a:t>
            </a:r>
          </a:p>
          <a:p>
            <a:pPr marL="0" indent="0">
              <a:lnSpc>
                <a:spcPct val="150000"/>
              </a:lnSpc>
              <a:buFont typeface="Wingdings 3" charset="2"/>
              <a:buNone/>
            </a:pPr>
            <a:endParaRPr lang="he-IL"/>
          </a:p>
          <a:p>
            <a:pPr marL="0" indent="0">
              <a:lnSpc>
                <a:spcPct val="150000"/>
              </a:lnSpc>
              <a:buFont typeface="Wingdings 3" charset="2"/>
              <a:buNone/>
            </a:pPr>
            <a:endParaRPr lang="he-IL"/>
          </a:p>
          <a:p>
            <a:pPr marL="0" indent="0">
              <a:lnSpc>
                <a:spcPct val="150000"/>
              </a:lnSpc>
              <a:buFont typeface="Wingdings 3" charset="2"/>
              <a:buNone/>
            </a:pPr>
            <a:r>
              <a:rPr lang="he-IL" sz="24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הגדרה: </a:t>
            </a:r>
            <a:r>
              <a:rPr lang="he-IL" sz="3200" b="1" spc="5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rPr>
              <a:t>המרחק בין שתי נקודות</a:t>
            </a:r>
            <a:r>
              <a:rPr lang="he-IL" sz="32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 </a:t>
            </a:r>
            <a:r>
              <a:rPr lang="he-IL" sz="24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הוא</a:t>
            </a:r>
            <a:r>
              <a:rPr lang="he-IL" sz="32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 </a:t>
            </a:r>
            <a:r>
              <a:rPr lang="he-IL" sz="3200" b="1" u="sng" spc="50">
                <a:ln w="13500">
                  <a:solidFill>
                    <a:schemeClr val="accent1">
                      <a:shade val="2500"/>
                      <a:alpha val="6500"/>
                    </a:schemeClr>
                  </a:solidFill>
                  <a:prstDash val="solid"/>
                </a:ln>
                <a:solidFill>
                  <a:srgbClr val="FF0000">
                    <a:alpha val="95000"/>
                  </a:srgbClr>
                </a:solidFill>
                <a:effectLst>
                  <a:outerShdw blurRad="38100" dist="38100" dir="2700000" algn="tl">
                    <a:srgbClr val="000000">
                      <a:alpha val="43137"/>
                    </a:srgbClr>
                  </a:outerShdw>
                </a:effectLst>
              </a:rPr>
              <a:t>הערך המוחלט</a:t>
            </a:r>
            <a:r>
              <a:rPr lang="he-IL" sz="3200" b="1" spc="50">
                <a:ln w="13500">
                  <a:solidFill>
                    <a:schemeClr val="accent1">
                      <a:shade val="2500"/>
                      <a:alpha val="6500"/>
                    </a:schemeClr>
                  </a:solidFill>
                  <a:prstDash val="solid"/>
                </a:ln>
                <a:solidFill>
                  <a:srgbClr val="FF0000">
                    <a:alpha val="95000"/>
                  </a:srgbClr>
                </a:solidFill>
                <a:effectLst>
                  <a:outerShdw blurRad="38100" dist="38100" dir="2700000" algn="tl">
                    <a:srgbClr val="000000">
                      <a:alpha val="43137"/>
                    </a:srgbClr>
                  </a:outerShdw>
                </a:effectLst>
              </a:rPr>
              <a:t> </a:t>
            </a:r>
            <a:r>
              <a:rPr lang="he-IL" sz="24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של </a:t>
            </a:r>
            <a:r>
              <a:rPr lang="he-IL" sz="32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הפרש השיעורים </a:t>
            </a:r>
            <a:r>
              <a:rPr lang="he-IL" sz="24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שלהם</a:t>
            </a:r>
            <a:r>
              <a:rPr lang="en-US" sz="32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a:t>
            </a:r>
            <a:r>
              <a:rPr lang="he-IL" sz="32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                       </a:t>
            </a:r>
          </a:p>
          <a:p>
            <a:pPr marL="0" indent="0">
              <a:lnSpc>
                <a:spcPct val="150000"/>
              </a:lnSpc>
              <a:buFont typeface="Wingdings 3" charset="2"/>
              <a:buNone/>
            </a:pPr>
            <a:r>
              <a:rPr lang="he-IL" b="1"/>
              <a:t>מסקנות מהגדרה זו:</a:t>
            </a:r>
          </a:p>
          <a:p>
            <a:pPr marL="0" indent="0">
              <a:lnSpc>
                <a:spcPct val="150000"/>
              </a:lnSpc>
            </a:pPr>
            <a:r>
              <a:rPr lang="he-IL"/>
              <a:t>   המרחק בין </a:t>
            </a:r>
            <a:r>
              <a:rPr lang="en-US"/>
              <a:t>A</a:t>
            </a:r>
            <a:r>
              <a:rPr lang="he-IL"/>
              <a:t> ל-</a:t>
            </a:r>
            <a:r>
              <a:rPr lang="en-US"/>
              <a:t>B </a:t>
            </a:r>
            <a:r>
              <a:rPr lang="he-IL"/>
              <a:t> שווה למרחק בין </a:t>
            </a:r>
            <a:r>
              <a:rPr lang="en-US"/>
              <a:t>B</a:t>
            </a:r>
            <a:r>
              <a:rPr lang="he-IL"/>
              <a:t> ל- </a:t>
            </a:r>
            <a:r>
              <a:rPr lang="en-US"/>
              <a:t>A</a:t>
            </a:r>
            <a:r>
              <a:rPr lang="he-IL"/>
              <a:t>.</a:t>
            </a:r>
          </a:p>
          <a:p>
            <a:pPr marL="0" indent="0">
              <a:lnSpc>
                <a:spcPct val="150000"/>
              </a:lnSpc>
            </a:pPr>
            <a:r>
              <a:rPr lang="he-IL"/>
              <a:t>   </a:t>
            </a:r>
            <a:r>
              <a:rPr lang="he-IL" sz="2800" b="1"/>
              <a:t>המרחק אינו תלוי בבחירה של נקודת הראשית או של כיוון הציר</a:t>
            </a:r>
            <a:r>
              <a:rPr lang="he-IL" sz="2400" b="1">
                <a:solidFill>
                  <a:schemeClr val="tx1"/>
                </a:solidFill>
              </a:rPr>
              <a:t>.</a:t>
            </a:r>
            <a:br>
              <a:rPr lang="en-US"/>
            </a:br>
            <a:r>
              <a:rPr lang="he-IL" b="1"/>
              <a:t>דוגמה:</a:t>
            </a:r>
            <a:r>
              <a:rPr lang="he-IL"/>
              <a:t> מהו המרחק בין שני הגופים, הנמצאים בשני המקומות </a:t>
            </a:r>
            <a:r>
              <a:rPr lang="en-US"/>
              <a:t>A</a:t>
            </a:r>
            <a:r>
              <a:rPr lang="he-IL"/>
              <a:t> ו- </a:t>
            </a:r>
            <a:r>
              <a:rPr lang="en-US"/>
              <a:t>B</a:t>
            </a:r>
            <a:r>
              <a:rPr lang="he-IL"/>
              <a:t> המצוינים באיור?</a:t>
            </a:r>
          </a:p>
          <a:p>
            <a:pPr>
              <a:buFont typeface="Wingdings 3" charset="2"/>
              <a:buNone/>
            </a:pPr>
            <a:r>
              <a:rPr lang="he-IL" b="1"/>
              <a:t>פתרון:</a:t>
            </a:r>
            <a:endParaRPr lang="he-IL" sz="2400" b="1"/>
          </a:p>
          <a:p>
            <a:pPr>
              <a:buFont typeface="Wingdings 3" charset="2"/>
              <a:buNone/>
            </a:pPr>
            <a:endParaRPr lang="he-IL" sz="2400"/>
          </a:p>
          <a:p>
            <a:pPr>
              <a:buFont typeface="Wingdings 3" charset="2"/>
              <a:buNone/>
            </a:pPr>
            <a:endParaRPr lang="he-IL" sz="2400"/>
          </a:p>
          <a:p>
            <a:pPr>
              <a:buFont typeface="Wingdings 3" charset="2"/>
              <a:buNone/>
            </a:pPr>
            <a:endParaRPr lang="he-IL" sz="2400" dirty="0">
              <a:solidFill>
                <a:schemeClr val="accent2">
                  <a:lumMod val="50000"/>
                </a:schemeClr>
              </a:solidFill>
            </a:endParaRPr>
          </a:p>
        </p:txBody>
      </p:sp>
      <p:grpSp>
        <p:nvGrpSpPr>
          <p:cNvPr id="4" name="קבוצה 3">
            <a:extLst>
              <a:ext uri="{FF2B5EF4-FFF2-40B4-BE49-F238E27FC236}">
                <a16:creationId xmlns:a16="http://schemas.microsoft.com/office/drawing/2014/main" id="{43594B55-5B39-4036-8968-C9D192A98CDD}"/>
              </a:ext>
            </a:extLst>
          </p:cNvPr>
          <p:cNvGrpSpPr/>
          <p:nvPr/>
        </p:nvGrpSpPr>
        <p:grpSpPr>
          <a:xfrm>
            <a:off x="3381843" y="1357240"/>
            <a:ext cx="6224440" cy="950395"/>
            <a:chOff x="1440206" y="2873829"/>
            <a:chExt cx="6224440" cy="950395"/>
          </a:xfrm>
        </p:grpSpPr>
        <p:grpSp>
          <p:nvGrpSpPr>
            <p:cNvPr id="5" name="קבוצה 4">
              <a:extLst>
                <a:ext uri="{FF2B5EF4-FFF2-40B4-BE49-F238E27FC236}">
                  <a16:creationId xmlns:a16="http://schemas.microsoft.com/office/drawing/2014/main" id="{DC72ED4C-C371-450E-88E2-ADF1D75129E4}"/>
                </a:ext>
              </a:extLst>
            </p:cNvPr>
            <p:cNvGrpSpPr/>
            <p:nvPr/>
          </p:nvGrpSpPr>
          <p:grpSpPr>
            <a:xfrm>
              <a:off x="1440206" y="3287649"/>
              <a:ext cx="6224440" cy="536575"/>
              <a:chOff x="1353120" y="4318163"/>
              <a:chExt cx="6224440" cy="536575"/>
            </a:xfrm>
          </p:grpSpPr>
          <p:sp>
            <p:nvSpPr>
              <p:cNvPr id="10" name="Rectangle 29">
                <a:extLst>
                  <a:ext uri="{FF2B5EF4-FFF2-40B4-BE49-F238E27FC236}">
                    <a16:creationId xmlns:a16="http://schemas.microsoft.com/office/drawing/2014/main" id="{2667ACC6-78D3-4276-BA90-D572AC20150F}"/>
                  </a:ext>
                </a:extLst>
              </p:cNvPr>
              <p:cNvSpPr>
                <a:spLocks noChangeArrowheads="1"/>
              </p:cNvSpPr>
              <p:nvPr/>
            </p:nvSpPr>
            <p:spPr bwMode="auto">
              <a:xfrm>
                <a:off x="1353120" y="4546763"/>
                <a:ext cx="3433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-8</a:t>
                </a:r>
              </a:p>
            </p:txBody>
          </p:sp>
          <p:sp>
            <p:nvSpPr>
              <p:cNvPr id="11" name="Line 5">
                <a:extLst>
                  <a:ext uri="{FF2B5EF4-FFF2-40B4-BE49-F238E27FC236}">
                    <a16:creationId xmlns:a16="http://schemas.microsoft.com/office/drawing/2014/main" id="{2E8F1A57-8114-4FEE-81C3-FEE1586FF01F}"/>
                  </a:ext>
                </a:extLst>
              </p:cNvPr>
              <p:cNvSpPr>
                <a:spLocks noChangeShapeType="1"/>
              </p:cNvSpPr>
              <p:nvPr/>
            </p:nvSpPr>
            <p:spPr bwMode="auto">
              <a:xfrm>
                <a:off x="1504396" y="4394363"/>
                <a:ext cx="5593896" cy="4763"/>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2" name="Line 6">
                <a:extLst>
                  <a:ext uri="{FF2B5EF4-FFF2-40B4-BE49-F238E27FC236}">
                    <a16:creationId xmlns:a16="http://schemas.microsoft.com/office/drawing/2014/main" id="{774CDEA7-DAB1-4DA8-9540-5BA2CE4ECA60}"/>
                  </a:ext>
                </a:extLst>
              </p:cNvPr>
              <p:cNvSpPr>
                <a:spLocks noChangeShapeType="1"/>
              </p:cNvSpPr>
              <p:nvPr/>
            </p:nvSpPr>
            <p:spPr bwMode="auto">
              <a:xfrm>
                <a:off x="1580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3" name="Line 7">
                <a:extLst>
                  <a:ext uri="{FF2B5EF4-FFF2-40B4-BE49-F238E27FC236}">
                    <a16:creationId xmlns:a16="http://schemas.microsoft.com/office/drawing/2014/main" id="{745E68CB-0E59-4AE8-ACB6-B1F67042A39E}"/>
                  </a:ext>
                </a:extLst>
              </p:cNvPr>
              <p:cNvSpPr>
                <a:spLocks noChangeShapeType="1"/>
              </p:cNvSpPr>
              <p:nvPr/>
            </p:nvSpPr>
            <p:spPr bwMode="auto">
              <a:xfrm>
                <a:off x="1885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4" name="Line 8">
                <a:extLst>
                  <a:ext uri="{FF2B5EF4-FFF2-40B4-BE49-F238E27FC236}">
                    <a16:creationId xmlns:a16="http://schemas.microsoft.com/office/drawing/2014/main" id="{2411669E-B848-4788-925E-905DCBB4585A}"/>
                  </a:ext>
                </a:extLst>
              </p:cNvPr>
              <p:cNvSpPr>
                <a:spLocks noChangeShapeType="1"/>
              </p:cNvSpPr>
              <p:nvPr/>
            </p:nvSpPr>
            <p:spPr bwMode="auto">
              <a:xfrm>
                <a:off x="2190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5" name="Line 9">
                <a:extLst>
                  <a:ext uri="{FF2B5EF4-FFF2-40B4-BE49-F238E27FC236}">
                    <a16:creationId xmlns:a16="http://schemas.microsoft.com/office/drawing/2014/main" id="{156FA48C-19D9-4B2E-AA2E-B483602B54B3}"/>
                  </a:ext>
                </a:extLst>
              </p:cNvPr>
              <p:cNvSpPr>
                <a:spLocks noChangeShapeType="1"/>
              </p:cNvSpPr>
              <p:nvPr/>
            </p:nvSpPr>
            <p:spPr bwMode="auto">
              <a:xfrm>
                <a:off x="2494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6" name="Line 10">
                <a:extLst>
                  <a:ext uri="{FF2B5EF4-FFF2-40B4-BE49-F238E27FC236}">
                    <a16:creationId xmlns:a16="http://schemas.microsoft.com/office/drawing/2014/main" id="{0121A4D5-1ED3-433D-938B-74CE5275570D}"/>
                  </a:ext>
                </a:extLst>
              </p:cNvPr>
              <p:cNvSpPr>
                <a:spLocks noChangeShapeType="1"/>
              </p:cNvSpPr>
              <p:nvPr/>
            </p:nvSpPr>
            <p:spPr bwMode="auto">
              <a:xfrm>
                <a:off x="2799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7" name="Line 11">
                <a:extLst>
                  <a:ext uri="{FF2B5EF4-FFF2-40B4-BE49-F238E27FC236}">
                    <a16:creationId xmlns:a16="http://schemas.microsoft.com/office/drawing/2014/main" id="{1655CC00-2FB0-4591-A996-8412F5672D19}"/>
                  </a:ext>
                </a:extLst>
              </p:cNvPr>
              <p:cNvSpPr>
                <a:spLocks noChangeShapeType="1"/>
              </p:cNvSpPr>
              <p:nvPr/>
            </p:nvSpPr>
            <p:spPr bwMode="auto">
              <a:xfrm>
                <a:off x="3104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8" name="Line 12">
                <a:extLst>
                  <a:ext uri="{FF2B5EF4-FFF2-40B4-BE49-F238E27FC236}">
                    <a16:creationId xmlns:a16="http://schemas.microsoft.com/office/drawing/2014/main" id="{4837527A-546C-4FD9-B441-8D98A9659DBB}"/>
                  </a:ext>
                </a:extLst>
              </p:cNvPr>
              <p:cNvSpPr>
                <a:spLocks noChangeShapeType="1"/>
              </p:cNvSpPr>
              <p:nvPr/>
            </p:nvSpPr>
            <p:spPr bwMode="auto">
              <a:xfrm>
                <a:off x="3409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9" name="Line 13">
                <a:extLst>
                  <a:ext uri="{FF2B5EF4-FFF2-40B4-BE49-F238E27FC236}">
                    <a16:creationId xmlns:a16="http://schemas.microsoft.com/office/drawing/2014/main" id="{70869FBF-1A87-47EF-AF0F-C18DAFD998B4}"/>
                  </a:ext>
                </a:extLst>
              </p:cNvPr>
              <p:cNvSpPr>
                <a:spLocks noChangeShapeType="1"/>
              </p:cNvSpPr>
              <p:nvPr/>
            </p:nvSpPr>
            <p:spPr bwMode="auto">
              <a:xfrm>
                <a:off x="3714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0" name="Line 14">
                <a:extLst>
                  <a:ext uri="{FF2B5EF4-FFF2-40B4-BE49-F238E27FC236}">
                    <a16:creationId xmlns:a16="http://schemas.microsoft.com/office/drawing/2014/main" id="{972F5B09-82CE-48B6-875E-B300D6C6F352}"/>
                  </a:ext>
                </a:extLst>
              </p:cNvPr>
              <p:cNvSpPr>
                <a:spLocks noChangeShapeType="1"/>
              </p:cNvSpPr>
              <p:nvPr/>
            </p:nvSpPr>
            <p:spPr bwMode="auto">
              <a:xfrm>
                <a:off x="4018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1" name="Line 15">
                <a:extLst>
                  <a:ext uri="{FF2B5EF4-FFF2-40B4-BE49-F238E27FC236}">
                    <a16:creationId xmlns:a16="http://schemas.microsoft.com/office/drawing/2014/main" id="{22A67A54-FBFA-491C-B999-74FC5A257094}"/>
                  </a:ext>
                </a:extLst>
              </p:cNvPr>
              <p:cNvSpPr>
                <a:spLocks noChangeShapeType="1"/>
              </p:cNvSpPr>
              <p:nvPr/>
            </p:nvSpPr>
            <p:spPr bwMode="auto">
              <a:xfrm>
                <a:off x="4323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2" name="Line 16">
                <a:extLst>
                  <a:ext uri="{FF2B5EF4-FFF2-40B4-BE49-F238E27FC236}">
                    <a16:creationId xmlns:a16="http://schemas.microsoft.com/office/drawing/2014/main" id="{7F399866-7866-40B8-B636-A651AB00DF28}"/>
                  </a:ext>
                </a:extLst>
              </p:cNvPr>
              <p:cNvSpPr>
                <a:spLocks noChangeShapeType="1"/>
              </p:cNvSpPr>
              <p:nvPr/>
            </p:nvSpPr>
            <p:spPr bwMode="auto">
              <a:xfrm>
                <a:off x="4628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3" name="Line 17">
                <a:extLst>
                  <a:ext uri="{FF2B5EF4-FFF2-40B4-BE49-F238E27FC236}">
                    <a16:creationId xmlns:a16="http://schemas.microsoft.com/office/drawing/2014/main" id="{58651E0D-1450-4A72-816D-8BF0F5D2B016}"/>
                  </a:ext>
                </a:extLst>
              </p:cNvPr>
              <p:cNvSpPr>
                <a:spLocks noChangeShapeType="1"/>
              </p:cNvSpPr>
              <p:nvPr/>
            </p:nvSpPr>
            <p:spPr bwMode="auto">
              <a:xfrm>
                <a:off x="4933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4" name="Line 18">
                <a:extLst>
                  <a:ext uri="{FF2B5EF4-FFF2-40B4-BE49-F238E27FC236}">
                    <a16:creationId xmlns:a16="http://schemas.microsoft.com/office/drawing/2014/main" id="{343CA7CC-6F26-421E-A97F-1EEB98D9662E}"/>
                  </a:ext>
                </a:extLst>
              </p:cNvPr>
              <p:cNvSpPr>
                <a:spLocks noChangeShapeType="1"/>
              </p:cNvSpPr>
              <p:nvPr/>
            </p:nvSpPr>
            <p:spPr bwMode="auto">
              <a:xfrm>
                <a:off x="5238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5" name="Line 19">
                <a:extLst>
                  <a:ext uri="{FF2B5EF4-FFF2-40B4-BE49-F238E27FC236}">
                    <a16:creationId xmlns:a16="http://schemas.microsoft.com/office/drawing/2014/main" id="{2623EDFF-6C28-4A27-A95A-4B4E315BCE63}"/>
                  </a:ext>
                </a:extLst>
              </p:cNvPr>
              <p:cNvSpPr>
                <a:spLocks noChangeShapeType="1"/>
              </p:cNvSpPr>
              <p:nvPr/>
            </p:nvSpPr>
            <p:spPr bwMode="auto">
              <a:xfrm>
                <a:off x="5542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6" name="Line 20">
                <a:extLst>
                  <a:ext uri="{FF2B5EF4-FFF2-40B4-BE49-F238E27FC236}">
                    <a16:creationId xmlns:a16="http://schemas.microsoft.com/office/drawing/2014/main" id="{62B9BDD5-7742-486A-95AD-792EE7C78F14}"/>
                  </a:ext>
                </a:extLst>
              </p:cNvPr>
              <p:cNvSpPr>
                <a:spLocks noChangeShapeType="1"/>
              </p:cNvSpPr>
              <p:nvPr/>
            </p:nvSpPr>
            <p:spPr bwMode="auto">
              <a:xfrm>
                <a:off x="6152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7" name="Line 21">
                <a:extLst>
                  <a:ext uri="{FF2B5EF4-FFF2-40B4-BE49-F238E27FC236}">
                    <a16:creationId xmlns:a16="http://schemas.microsoft.com/office/drawing/2014/main" id="{FC3936AA-B155-416D-B900-D71287EA2110}"/>
                  </a:ext>
                </a:extLst>
              </p:cNvPr>
              <p:cNvSpPr>
                <a:spLocks noChangeShapeType="1"/>
              </p:cNvSpPr>
              <p:nvPr/>
            </p:nvSpPr>
            <p:spPr bwMode="auto">
              <a:xfrm>
                <a:off x="5847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8" name="Line 22">
                <a:extLst>
                  <a:ext uri="{FF2B5EF4-FFF2-40B4-BE49-F238E27FC236}">
                    <a16:creationId xmlns:a16="http://schemas.microsoft.com/office/drawing/2014/main" id="{3CC68C90-2A6A-4163-9B67-7145332E66E0}"/>
                  </a:ext>
                </a:extLst>
              </p:cNvPr>
              <p:cNvSpPr>
                <a:spLocks noChangeShapeType="1"/>
              </p:cNvSpPr>
              <p:nvPr/>
            </p:nvSpPr>
            <p:spPr bwMode="auto">
              <a:xfrm>
                <a:off x="6457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 name="Rectangle 25">
                <a:extLst>
                  <a:ext uri="{FF2B5EF4-FFF2-40B4-BE49-F238E27FC236}">
                    <a16:creationId xmlns:a16="http://schemas.microsoft.com/office/drawing/2014/main" id="{9706EB7A-C065-4974-8434-364E75D8EC0F}"/>
                  </a:ext>
                </a:extLst>
              </p:cNvPr>
              <p:cNvSpPr>
                <a:spLocks noChangeArrowheads="1"/>
              </p:cNvSpPr>
              <p:nvPr/>
            </p:nvSpPr>
            <p:spPr bwMode="auto">
              <a:xfrm>
                <a:off x="44777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2</a:t>
                </a:r>
              </a:p>
            </p:txBody>
          </p:sp>
          <p:sp>
            <p:nvSpPr>
              <p:cNvPr id="30" name="Rectangle 27">
                <a:extLst>
                  <a:ext uri="{FF2B5EF4-FFF2-40B4-BE49-F238E27FC236}">
                    <a16:creationId xmlns:a16="http://schemas.microsoft.com/office/drawing/2014/main" id="{7D0FA7C5-575A-44B9-BAA4-5ED6391551CC}"/>
                  </a:ext>
                </a:extLst>
              </p:cNvPr>
              <p:cNvSpPr>
                <a:spLocks noChangeArrowheads="1"/>
              </p:cNvSpPr>
              <p:nvPr/>
            </p:nvSpPr>
            <p:spPr bwMode="auto">
              <a:xfrm>
                <a:off x="38681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0</a:t>
                </a:r>
              </a:p>
            </p:txBody>
          </p:sp>
          <p:sp>
            <p:nvSpPr>
              <p:cNvPr id="31" name="Rectangle 28">
                <a:extLst>
                  <a:ext uri="{FF2B5EF4-FFF2-40B4-BE49-F238E27FC236}">
                    <a16:creationId xmlns:a16="http://schemas.microsoft.com/office/drawing/2014/main" id="{033D8AC5-AAF8-46D4-BFF7-06E62ED9EF65}"/>
                  </a:ext>
                </a:extLst>
              </p:cNvPr>
              <p:cNvSpPr>
                <a:spLocks noChangeArrowheads="1"/>
              </p:cNvSpPr>
              <p:nvPr/>
            </p:nvSpPr>
            <p:spPr bwMode="auto">
              <a:xfrm>
                <a:off x="1962721" y="4546763"/>
                <a:ext cx="3433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-6</a:t>
                </a:r>
              </a:p>
            </p:txBody>
          </p:sp>
          <p:sp>
            <p:nvSpPr>
              <p:cNvPr id="32" name="Rectangle 30">
                <a:extLst>
                  <a:ext uri="{FF2B5EF4-FFF2-40B4-BE49-F238E27FC236}">
                    <a16:creationId xmlns:a16="http://schemas.microsoft.com/office/drawing/2014/main" id="{CE65D6B9-C2FC-4A8D-A715-5BBA52BC58F9}"/>
                  </a:ext>
                </a:extLst>
              </p:cNvPr>
              <p:cNvSpPr>
                <a:spLocks noChangeArrowheads="1"/>
              </p:cNvSpPr>
              <p:nvPr/>
            </p:nvSpPr>
            <p:spPr bwMode="auto">
              <a:xfrm>
                <a:off x="2572321" y="4546763"/>
                <a:ext cx="3433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-4</a:t>
                </a:r>
              </a:p>
            </p:txBody>
          </p:sp>
          <p:sp>
            <p:nvSpPr>
              <p:cNvPr id="33" name="Rectangle 31">
                <a:extLst>
                  <a:ext uri="{FF2B5EF4-FFF2-40B4-BE49-F238E27FC236}">
                    <a16:creationId xmlns:a16="http://schemas.microsoft.com/office/drawing/2014/main" id="{5FA7F87A-2403-4EDE-A844-29322852D054}"/>
                  </a:ext>
                </a:extLst>
              </p:cNvPr>
              <p:cNvSpPr>
                <a:spLocks noChangeArrowheads="1"/>
              </p:cNvSpPr>
              <p:nvPr/>
            </p:nvSpPr>
            <p:spPr bwMode="auto">
              <a:xfrm>
                <a:off x="3181921" y="4546763"/>
                <a:ext cx="3433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-2</a:t>
                </a:r>
              </a:p>
            </p:txBody>
          </p:sp>
          <p:sp>
            <p:nvSpPr>
              <p:cNvPr id="34" name="Rectangle 32">
                <a:extLst>
                  <a:ext uri="{FF2B5EF4-FFF2-40B4-BE49-F238E27FC236}">
                    <a16:creationId xmlns:a16="http://schemas.microsoft.com/office/drawing/2014/main" id="{DD354BAF-1427-4844-9099-33E30A8803B5}"/>
                  </a:ext>
                </a:extLst>
              </p:cNvPr>
              <p:cNvSpPr>
                <a:spLocks noChangeArrowheads="1"/>
              </p:cNvSpPr>
              <p:nvPr/>
            </p:nvSpPr>
            <p:spPr bwMode="auto">
              <a:xfrm>
                <a:off x="63065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8</a:t>
                </a:r>
              </a:p>
            </p:txBody>
          </p:sp>
          <p:sp>
            <p:nvSpPr>
              <p:cNvPr id="35" name="Rectangle 34">
                <a:extLst>
                  <a:ext uri="{FF2B5EF4-FFF2-40B4-BE49-F238E27FC236}">
                    <a16:creationId xmlns:a16="http://schemas.microsoft.com/office/drawing/2014/main" id="{C258E62A-0EE7-4D32-B967-E317D07E9D92}"/>
                  </a:ext>
                </a:extLst>
              </p:cNvPr>
              <p:cNvSpPr>
                <a:spLocks noChangeArrowheads="1"/>
              </p:cNvSpPr>
              <p:nvPr/>
            </p:nvSpPr>
            <p:spPr bwMode="auto">
              <a:xfrm>
                <a:off x="5009596" y="4546763"/>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r>
                  <a:rPr lang="en-US" altLang="en-US" sz="1400" dirty="0">
                    <a:solidFill>
                      <a:schemeClr val="tx2"/>
                    </a:solidFill>
                  </a:rPr>
                  <a:t>4</a:t>
                </a:r>
              </a:p>
            </p:txBody>
          </p:sp>
          <p:sp>
            <p:nvSpPr>
              <p:cNvPr id="36" name="Rectangle 35">
                <a:extLst>
                  <a:ext uri="{FF2B5EF4-FFF2-40B4-BE49-F238E27FC236}">
                    <a16:creationId xmlns:a16="http://schemas.microsoft.com/office/drawing/2014/main" id="{5437DFA0-BC17-404A-8AB7-873E28A574A9}"/>
                  </a:ext>
                </a:extLst>
              </p:cNvPr>
              <p:cNvSpPr>
                <a:spLocks noChangeArrowheads="1"/>
              </p:cNvSpPr>
              <p:nvPr/>
            </p:nvSpPr>
            <p:spPr bwMode="auto">
              <a:xfrm>
                <a:off x="56969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6</a:t>
                </a:r>
              </a:p>
            </p:txBody>
          </p:sp>
          <p:sp>
            <p:nvSpPr>
              <p:cNvPr id="37" name="TextBox 73">
                <a:extLst>
                  <a:ext uri="{FF2B5EF4-FFF2-40B4-BE49-F238E27FC236}">
                    <a16:creationId xmlns:a16="http://schemas.microsoft.com/office/drawing/2014/main" id="{2A70A40E-4504-4E32-AE72-82286848E417}"/>
                  </a:ext>
                </a:extLst>
              </p:cNvPr>
              <p:cNvSpPr txBox="1"/>
              <p:nvPr/>
            </p:nvSpPr>
            <p:spPr>
              <a:xfrm>
                <a:off x="6619023" y="4463534"/>
                <a:ext cx="958537" cy="369332"/>
              </a:xfrm>
              <a:prstGeom prst="rect">
                <a:avLst/>
              </a:prstGeom>
              <a:noFill/>
            </p:spPr>
            <p:txBody>
              <a:bodyPr wrap="square" rtlCol="1">
                <a:spAutoFit/>
              </a:bodyPr>
              <a:lstStyle/>
              <a:p>
                <a:r>
                  <a:rPr lang="en-US" dirty="0">
                    <a:solidFill>
                      <a:schemeClr val="tx2"/>
                    </a:solidFill>
                  </a:rPr>
                  <a:t>X[m]</a:t>
                </a:r>
                <a:endParaRPr lang="he-IL" dirty="0">
                  <a:solidFill>
                    <a:schemeClr val="tx2"/>
                  </a:solidFill>
                </a:endParaRPr>
              </a:p>
            </p:txBody>
          </p:sp>
        </p:grpSp>
        <p:sp>
          <p:nvSpPr>
            <p:cNvPr id="6" name="אליפסה 5">
              <a:extLst>
                <a:ext uri="{FF2B5EF4-FFF2-40B4-BE49-F238E27FC236}">
                  <a16:creationId xmlns:a16="http://schemas.microsoft.com/office/drawing/2014/main" id="{2914A7B9-17A0-4CAE-B932-8B800C8F19A5}"/>
                </a:ext>
              </a:extLst>
            </p:cNvPr>
            <p:cNvSpPr/>
            <p:nvPr/>
          </p:nvSpPr>
          <p:spPr>
            <a:xfrm>
              <a:off x="5878286" y="3294743"/>
              <a:ext cx="130629" cy="1451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אליפסה 6">
              <a:extLst>
                <a:ext uri="{FF2B5EF4-FFF2-40B4-BE49-F238E27FC236}">
                  <a16:creationId xmlns:a16="http://schemas.microsoft.com/office/drawing/2014/main" id="{5920BB5E-C6F8-48A5-9329-72805020BE02}"/>
                </a:ext>
              </a:extLst>
            </p:cNvPr>
            <p:cNvSpPr/>
            <p:nvPr/>
          </p:nvSpPr>
          <p:spPr>
            <a:xfrm>
              <a:off x="1589402" y="3287489"/>
              <a:ext cx="130629" cy="14514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rgbClr val="7030A0"/>
                </a:solidFill>
              </a:endParaRPr>
            </a:p>
          </p:txBody>
        </p:sp>
        <p:sp>
          <p:nvSpPr>
            <p:cNvPr id="8" name="TextBox 44">
              <a:extLst>
                <a:ext uri="{FF2B5EF4-FFF2-40B4-BE49-F238E27FC236}">
                  <a16:creationId xmlns:a16="http://schemas.microsoft.com/office/drawing/2014/main" id="{CB07DA13-3E32-4E26-939E-4A02470F3F77}"/>
                </a:ext>
              </a:extLst>
            </p:cNvPr>
            <p:cNvSpPr txBox="1"/>
            <p:nvPr/>
          </p:nvSpPr>
          <p:spPr>
            <a:xfrm>
              <a:off x="5762171" y="2873829"/>
              <a:ext cx="362858" cy="369332"/>
            </a:xfrm>
            <a:prstGeom prst="rect">
              <a:avLst/>
            </a:prstGeom>
            <a:noFill/>
          </p:spPr>
          <p:txBody>
            <a:bodyPr wrap="square" rtlCol="1">
              <a:spAutoFit/>
            </a:bodyPr>
            <a:lstStyle/>
            <a:p>
              <a:r>
                <a:rPr lang="en-US" dirty="0">
                  <a:solidFill>
                    <a:srgbClr val="FF0000"/>
                  </a:solidFill>
                  <a:latin typeface="Times New Roman" pitchFamily="18" charset="0"/>
                  <a:cs typeface="Times New Roman" pitchFamily="18" charset="0"/>
                </a:rPr>
                <a:t>A</a:t>
              </a:r>
              <a:endParaRPr lang="he-IL" dirty="0">
                <a:solidFill>
                  <a:srgbClr val="FF0000"/>
                </a:solidFill>
                <a:latin typeface="Times New Roman" pitchFamily="18" charset="0"/>
                <a:cs typeface="Times New Roman" pitchFamily="18" charset="0"/>
              </a:endParaRPr>
            </a:p>
          </p:txBody>
        </p:sp>
        <p:sp>
          <p:nvSpPr>
            <p:cNvPr id="9" name="TextBox 45">
              <a:extLst>
                <a:ext uri="{FF2B5EF4-FFF2-40B4-BE49-F238E27FC236}">
                  <a16:creationId xmlns:a16="http://schemas.microsoft.com/office/drawing/2014/main" id="{55504C29-D70A-4B8C-8AC0-97D078440760}"/>
                </a:ext>
              </a:extLst>
            </p:cNvPr>
            <p:cNvSpPr txBox="1"/>
            <p:nvPr/>
          </p:nvSpPr>
          <p:spPr>
            <a:xfrm>
              <a:off x="1487801" y="2946401"/>
              <a:ext cx="362858" cy="369332"/>
            </a:xfrm>
            <a:prstGeom prst="rect">
              <a:avLst/>
            </a:prstGeom>
            <a:noFill/>
          </p:spPr>
          <p:txBody>
            <a:bodyPr wrap="square" rtlCol="1">
              <a:spAutoFit/>
            </a:bodyPr>
            <a:lstStyle/>
            <a:p>
              <a:r>
                <a:rPr lang="en-US" dirty="0">
                  <a:solidFill>
                    <a:srgbClr val="7030A0"/>
                  </a:solidFill>
                  <a:latin typeface="Times New Roman" pitchFamily="18" charset="0"/>
                  <a:cs typeface="Times New Roman" pitchFamily="18" charset="0"/>
                </a:rPr>
                <a:t>B</a:t>
              </a:r>
              <a:endParaRPr lang="he-IL" dirty="0">
                <a:solidFill>
                  <a:srgbClr val="7030A0"/>
                </a:solidFill>
                <a:latin typeface="Times New Roman" pitchFamily="18" charset="0"/>
                <a:cs typeface="Times New Roman" pitchFamily="18" charset="0"/>
              </a:endParaRPr>
            </a:p>
          </p:txBody>
        </p:sp>
      </p:grpSp>
      <p:sp>
        <p:nvSpPr>
          <p:cNvPr id="38" name="כותרת 1">
            <a:extLst>
              <a:ext uri="{FF2B5EF4-FFF2-40B4-BE49-F238E27FC236}">
                <a16:creationId xmlns:a16="http://schemas.microsoft.com/office/drawing/2014/main" id="{60A69582-BECE-4B9C-8988-0712606A9F37}"/>
              </a:ext>
            </a:extLst>
          </p:cNvPr>
          <p:cNvSpPr txBox="1">
            <a:spLocks/>
          </p:cNvSpPr>
          <p:nvPr/>
        </p:nvSpPr>
        <p:spPr>
          <a:xfrm>
            <a:off x="3948135" y="154316"/>
            <a:ext cx="4808767" cy="538189"/>
          </a:xfrm>
          <a:prstGeom prst="rect">
            <a:avLst/>
          </a:prstGeom>
          <a:ln>
            <a:solidFill>
              <a:schemeClr val="tx1"/>
            </a:solidFill>
          </a:ln>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he-IL" b="1">
                <a:solidFill>
                  <a:srgbClr val="FF0000"/>
                </a:solidFill>
                <a:effectLst>
                  <a:outerShdw blurRad="38100" dist="38100" dir="2700000" algn="tl">
                    <a:srgbClr val="000000">
                      <a:alpha val="43137"/>
                    </a:srgbClr>
                  </a:outerShdw>
                </a:effectLst>
              </a:rPr>
              <a:t>הגדרת המושג "מרחק"</a:t>
            </a:r>
            <a:endParaRPr lang="he-IL" b="1" dirty="0">
              <a:solidFill>
                <a:srgbClr val="FF0000"/>
              </a:solidFill>
              <a:effectLst>
                <a:outerShdw blurRad="38100" dist="38100" dir="2700000" algn="tl">
                  <a:srgbClr val="000000">
                    <a:alpha val="43137"/>
                  </a:srgbClr>
                </a:outerShdw>
              </a:effectLst>
            </a:endParaRPr>
          </a:p>
        </p:txBody>
      </p:sp>
      <p:graphicFrame>
        <p:nvGraphicFramePr>
          <p:cNvPr id="39" name="Object 5">
            <a:extLst>
              <a:ext uri="{FF2B5EF4-FFF2-40B4-BE49-F238E27FC236}">
                <a16:creationId xmlns:a16="http://schemas.microsoft.com/office/drawing/2014/main" id="{8BCCA01C-8B59-4E37-9097-36F5C4C8ED81}"/>
              </a:ext>
            </a:extLst>
          </p:cNvPr>
          <p:cNvGraphicFramePr>
            <a:graphicFrameLocks noChangeAspect="1"/>
          </p:cNvGraphicFramePr>
          <p:nvPr>
            <p:extLst>
              <p:ext uri="{D42A27DB-BD31-4B8C-83A1-F6EECF244321}">
                <p14:modId xmlns:p14="http://schemas.microsoft.com/office/powerpoint/2010/main" val="35087622"/>
              </p:ext>
            </p:extLst>
          </p:nvPr>
        </p:nvGraphicFramePr>
        <p:xfrm>
          <a:off x="4046675" y="6089001"/>
          <a:ext cx="5203825" cy="558800"/>
        </p:xfrm>
        <a:graphic>
          <a:graphicData uri="http://schemas.openxmlformats.org/presentationml/2006/ole">
            <mc:AlternateContent xmlns:mc="http://schemas.openxmlformats.org/markup-compatibility/2006">
              <mc:Choice xmlns:v="urn:schemas-microsoft-com:vml" Requires="v">
                <p:oleObj spid="_x0000_s10350" name="Equation" r:id="rId3" imgW="2463480" imgH="279360" progId="Equation.DSMT4">
                  <p:embed/>
                </p:oleObj>
              </mc:Choice>
              <mc:Fallback>
                <p:oleObj name="Equation" r:id="rId3" imgW="2463480" imgH="279360" progId="Equation.DSMT4">
                  <p:embed/>
                  <p:pic>
                    <p:nvPicPr>
                      <p:cNvPr id="4101" name="Object 5"/>
                      <p:cNvPicPr>
                        <a:picLocks noChangeAspect="1" noChangeArrowheads="1"/>
                      </p:cNvPicPr>
                      <p:nvPr/>
                    </p:nvPicPr>
                    <p:blipFill>
                      <a:blip r:embed="rId4"/>
                      <a:srcRect/>
                      <a:stretch>
                        <a:fillRect/>
                      </a:stretch>
                    </p:blipFill>
                    <p:spPr bwMode="auto">
                      <a:xfrm>
                        <a:off x="4046675" y="6089001"/>
                        <a:ext cx="5203825" cy="558800"/>
                      </a:xfrm>
                      <a:prstGeom prst="rect">
                        <a:avLst/>
                      </a:prstGeom>
                      <a:noFill/>
                      <a:ln>
                        <a:solidFill>
                          <a:schemeClr val="tx1"/>
                        </a:solidFill>
                      </a:ln>
                    </p:spPr>
                  </p:pic>
                </p:oleObj>
              </mc:Fallback>
            </mc:AlternateContent>
          </a:graphicData>
        </a:graphic>
      </p:graphicFrame>
      <p:pic>
        <p:nvPicPr>
          <p:cNvPr id="40" name="Picture 2" descr="×ª××¦××ª ×ª××× × ×¢×××¨ âªDistance displacement animated gifâ¬â">
            <a:extLst>
              <a:ext uri="{FF2B5EF4-FFF2-40B4-BE49-F238E27FC236}">
                <a16:creationId xmlns:a16="http://schemas.microsoft.com/office/drawing/2014/main" id="{33D74FE1-77D2-4A45-B1A7-129A4F9213B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6152" y="3366218"/>
            <a:ext cx="6178107" cy="135146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41" name="תמונה 40">
            <a:extLst>
              <a:ext uri="{FF2B5EF4-FFF2-40B4-BE49-F238E27FC236}">
                <a16:creationId xmlns:a16="http://schemas.microsoft.com/office/drawing/2014/main" id="{5DD1D7FD-F97B-4B9F-A489-4373A09D84A4}"/>
              </a:ext>
            </a:extLst>
          </p:cNvPr>
          <p:cNvPicPr>
            <a:picLocks noChangeAspect="1"/>
          </p:cNvPicPr>
          <p:nvPr/>
        </p:nvPicPr>
        <p:blipFill>
          <a:blip r:embed="rId6"/>
          <a:stretch>
            <a:fillRect/>
          </a:stretch>
        </p:blipFill>
        <p:spPr>
          <a:xfrm>
            <a:off x="603782" y="3327009"/>
            <a:ext cx="6242845" cy="1414395"/>
          </a:xfrm>
          <a:prstGeom prst="rect">
            <a:avLst/>
          </a:prstGeom>
        </p:spPr>
      </p:pic>
    </p:spTree>
    <p:extLst>
      <p:ext uri="{BB962C8B-B14F-4D97-AF65-F5344CB8AC3E}">
        <p14:creationId xmlns:p14="http://schemas.microsoft.com/office/powerpoint/2010/main" val="337536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העתק (פיזיקה) – ויקיפדיה">
            <a:extLst>
              <a:ext uri="{FF2B5EF4-FFF2-40B4-BE49-F238E27FC236}">
                <a16:creationId xmlns:a16="http://schemas.microsoft.com/office/drawing/2014/main" id="{456925E2-48FA-4A20-9444-FD678BD1D1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568" y="3429000"/>
            <a:ext cx="3838832" cy="2376918"/>
          </a:xfrm>
          <a:prstGeom prst="rect">
            <a:avLst/>
          </a:prstGeom>
          <a:solidFill>
            <a:srgbClr val="F7F9F0"/>
          </a:solidFill>
        </p:spPr>
      </p:pic>
      <p:sp>
        <p:nvSpPr>
          <p:cNvPr id="2" name="מציין מיקום של מספר שקופית 1">
            <a:extLst>
              <a:ext uri="{FF2B5EF4-FFF2-40B4-BE49-F238E27FC236}">
                <a16:creationId xmlns:a16="http://schemas.microsoft.com/office/drawing/2014/main" id="{E8274C71-9677-44A7-8BB0-9E57B744209A}"/>
              </a:ext>
            </a:extLst>
          </p:cNvPr>
          <p:cNvSpPr>
            <a:spLocks noGrp="1"/>
          </p:cNvSpPr>
          <p:nvPr>
            <p:ph type="sldNum" sz="quarter" idx="12"/>
          </p:nvPr>
        </p:nvSpPr>
        <p:spPr/>
        <p:txBody>
          <a:bodyPr/>
          <a:lstStyle/>
          <a:p>
            <a:fld id="{35CE2A88-ED72-40D1-A77E-B0989610CBC5}" type="slidenum">
              <a:rPr lang="he-IL" smtClean="0"/>
              <a:t>16</a:t>
            </a:fld>
            <a:endParaRPr lang="he-IL"/>
          </a:p>
        </p:txBody>
      </p:sp>
      <p:sp>
        <p:nvSpPr>
          <p:cNvPr id="3" name="כותרת 1">
            <a:extLst>
              <a:ext uri="{FF2B5EF4-FFF2-40B4-BE49-F238E27FC236}">
                <a16:creationId xmlns:a16="http://schemas.microsoft.com/office/drawing/2014/main" id="{286F3A3C-9745-41EB-8274-E28CD819A5E2}"/>
              </a:ext>
            </a:extLst>
          </p:cNvPr>
          <p:cNvSpPr txBox="1">
            <a:spLocks/>
          </p:cNvSpPr>
          <p:nvPr/>
        </p:nvSpPr>
        <p:spPr>
          <a:xfrm>
            <a:off x="3703782" y="115411"/>
            <a:ext cx="4784435" cy="672371"/>
          </a:xfrm>
          <a:prstGeom prst="rect">
            <a:avLst/>
          </a:prstGeom>
          <a:ln>
            <a:solidFill>
              <a:schemeClr val="tx1"/>
            </a:solidFill>
          </a:ln>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he-IL" b="1">
                <a:solidFill>
                  <a:srgbClr val="FF0000"/>
                </a:solidFill>
                <a:effectLst>
                  <a:outerShdw blurRad="38100" dist="38100" dir="2700000" algn="tl">
                    <a:srgbClr val="000000">
                      <a:alpha val="43137"/>
                    </a:srgbClr>
                  </a:outerShdw>
                </a:effectLst>
              </a:rPr>
              <a:t>הגדרת המושג "העתק"</a:t>
            </a:r>
            <a:endParaRPr lang="he-IL" b="1" dirty="0">
              <a:solidFill>
                <a:srgbClr val="FF0000"/>
              </a:solidFill>
              <a:effectLst>
                <a:outerShdw blurRad="38100" dist="38100" dir="2700000" algn="tl">
                  <a:srgbClr val="000000">
                    <a:alpha val="43137"/>
                  </a:srgbClr>
                </a:outerShdw>
              </a:effectLst>
            </a:endParaRPr>
          </a:p>
        </p:txBody>
      </p:sp>
      <p:sp>
        <p:nvSpPr>
          <p:cNvPr id="4" name="מציין מיקום תוכן 2">
            <a:extLst>
              <a:ext uri="{FF2B5EF4-FFF2-40B4-BE49-F238E27FC236}">
                <a16:creationId xmlns:a16="http://schemas.microsoft.com/office/drawing/2014/main" id="{D649693D-8FD9-49B8-BE34-E525B191EE72}"/>
              </a:ext>
            </a:extLst>
          </p:cNvPr>
          <p:cNvSpPr txBox="1">
            <a:spLocks/>
          </p:cNvSpPr>
          <p:nvPr/>
        </p:nvSpPr>
        <p:spPr>
          <a:xfrm>
            <a:off x="70395" y="672371"/>
            <a:ext cx="11822546" cy="5706247"/>
          </a:xfrm>
          <a:prstGeom prst="rect">
            <a:avLst/>
          </a:prstGeom>
        </p:spPr>
        <p:txBody>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150000"/>
              </a:lnSpc>
              <a:buFont typeface="Wingdings 3" charset="2"/>
              <a:buNone/>
            </a:pPr>
            <a:r>
              <a:rPr lang="he-IL"/>
              <a:t>גוף שנע נמצא בזמנים שונים במקומות שונים. על מנת לתאר את תנועתו נגדיר את המושג הבא:</a:t>
            </a:r>
            <a:endParaRPr lang="he-IL" sz="20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endParaRPr>
          </a:p>
          <a:p>
            <a:pPr marL="0" indent="0">
              <a:lnSpc>
                <a:spcPct val="150000"/>
              </a:lnSpc>
              <a:buFont typeface="Wingdings 3" charset="2"/>
              <a:buNone/>
            </a:pPr>
            <a:r>
              <a:rPr lang="he-IL" sz="28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הגדרה: </a:t>
            </a:r>
            <a:r>
              <a:rPr lang="he-IL" sz="2800" b="1" spc="5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rPr>
              <a:t>ההעתק</a:t>
            </a:r>
            <a:r>
              <a:rPr lang="he-IL" sz="28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 בין שתי נקודות הוא </a:t>
            </a:r>
            <a:r>
              <a:rPr lang="he-IL" sz="2800" b="1" u="sng" spc="50">
                <a:ln w="13500">
                  <a:solidFill>
                    <a:schemeClr val="accent1">
                      <a:shade val="2500"/>
                      <a:alpha val="6500"/>
                    </a:schemeClr>
                  </a:solidFill>
                  <a:prstDash val="solid"/>
                </a:ln>
                <a:solidFill>
                  <a:srgbClr val="FF0000">
                    <a:alpha val="95000"/>
                  </a:srgbClr>
                </a:solidFill>
                <a:effectLst>
                  <a:outerShdw blurRad="38100" dist="38100" dir="2700000" algn="tl">
                    <a:srgbClr val="000000">
                      <a:alpha val="43137"/>
                    </a:srgbClr>
                  </a:outerShdw>
                </a:effectLst>
              </a:rPr>
              <a:t>הפרש</a:t>
            </a:r>
            <a:r>
              <a:rPr lang="he-IL" sz="28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 השיעורים של שתי הנקודות:</a:t>
            </a:r>
            <a:endParaRPr lang="he-IL" sz="28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sym typeface="Symbol"/>
            </a:endParaRPr>
          </a:p>
          <a:p>
            <a:pPr marL="0" indent="0">
              <a:buFont typeface="Wingdings 3" charset="2"/>
              <a:buNone/>
            </a:pPr>
            <a:endParaRPr lang="he-IL">
              <a:sym typeface="Symbol"/>
            </a:endParaRPr>
          </a:p>
          <a:p>
            <a:pPr marL="0" indent="0">
              <a:buFont typeface="Wingdings 3" charset="2"/>
              <a:buNone/>
            </a:pPr>
            <a:endParaRPr lang="he-IL">
              <a:sym typeface="Symbol"/>
            </a:endParaRPr>
          </a:p>
          <a:p>
            <a:pPr marL="0" indent="0">
              <a:buFont typeface="Wingdings 3" charset="2"/>
              <a:buNone/>
            </a:pPr>
            <a:r>
              <a:rPr lang="he-IL">
                <a:sym typeface="Symbol"/>
              </a:rPr>
              <a:t>ההעתק של גוף מ- </a:t>
            </a:r>
            <a:r>
              <a:rPr lang="en-US">
                <a:sym typeface="Symbol"/>
              </a:rPr>
              <a:t>A</a:t>
            </a:r>
            <a:r>
              <a:rPr lang="he-IL">
                <a:sym typeface="Symbol"/>
              </a:rPr>
              <a:t> ל- </a:t>
            </a:r>
            <a:r>
              <a:rPr lang="en-US">
                <a:sym typeface="Symbol"/>
              </a:rPr>
              <a:t>B</a:t>
            </a:r>
            <a:r>
              <a:rPr lang="he-IL">
                <a:sym typeface="Symbol"/>
              </a:rPr>
              <a:t> </a:t>
            </a:r>
            <a:r>
              <a:rPr lang="he-IL" b="1">
                <a:sym typeface="Symbol"/>
              </a:rPr>
              <a:t>אינו שווה </a:t>
            </a:r>
            <a:r>
              <a:rPr lang="he-IL">
                <a:sym typeface="Symbol"/>
              </a:rPr>
              <a:t>להעתק של הגוף מ- </a:t>
            </a:r>
            <a:r>
              <a:rPr lang="en-US">
                <a:sym typeface="Symbol"/>
              </a:rPr>
              <a:t>B</a:t>
            </a:r>
            <a:r>
              <a:rPr lang="he-IL">
                <a:sym typeface="Symbol"/>
              </a:rPr>
              <a:t> ל- </a:t>
            </a:r>
            <a:r>
              <a:rPr lang="en-US">
                <a:sym typeface="Symbol"/>
              </a:rPr>
              <a:t>A</a:t>
            </a:r>
            <a:r>
              <a:rPr lang="he-IL">
                <a:sym typeface="Symbol"/>
              </a:rPr>
              <a:t>.</a:t>
            </a:r>
          </a:p>
          <a:p>
            <a:pPr marL="0" indent="0">
              <a:buFont typeface="Wingdings 3" charset="2"/>
              <a:buNone/>
            </a:pPr>
            <a:endParaRPr lang="he-IL">
              <a:sym typeface="Symbol"/>
            </a:endParaRPr>
          </a:p>
          <a:p>
            <a:pPr marL="0" indent="0">
              <a:buFont typeface="Wingdings 3" charset="2"/>
              <a:buNone/>
            </a:pPr>
            <a:endParaRPr lang="he-IL">
              <a:sym typeface="Symbol"/>
            </a:endParaRPr>
          </a:p>
          <a:p>
            <a:pPr marL="0" indent="0">
              <a:buFont typeface="Wingdings 3" charset="2"/>
              <a:buNone/>
            </a:pPr>
            <a:endParaRPr lang="he-IL">
              <a:sym typeface="Symbol"/>
            </a:endParaRPr>
          </a:p>
          <a:p>
            <a:pPr marL="0" indent="0">
              <a:lnSpc>
                <a:spcPct val="150000"/>
              </a:lnSpc>
              <a:buFont typeface="Wingdings 3" charset="2"/>
              <a:buNone/>
            </a:pPr>
            <a:r>
              <a:rPr lang="he-IL">
                <a:sym typeface="Symbol"/>
              </a:rPr>
              <a:t>נשים לב כי העתק </a:t>
            </a:r>
            <a:r>
              <a:rPr lang="he-IL" b="1">
                <a:sym typeface="Symbol"/>
              </a:rPr>
              <a:t>אינו תמיד שווה למרחק </a:t>
            </a:r>
            <a:r>
              <a:rPr lang="he-IL">
                <a:sym typeface="Symbol"/>
              </a:rPr>
              <a:t>בין </a:t>
            </a:r>
            <a:r>
              <a:rPr lang="en-US">
                <a:sym typeface="Symbol"/>
              </a:rPr>
              <a:t>A</a:t>
            </a:r>
            <a:r>
              <a:rPr lang="he-IL">
                <a:sym typeface="Symbol"/>
              </a:rPr>
              <a:t> ל- </a:t>
            </a:r>
            <a:r>
              <a:rPr lang="en-US">
                <a:sym typeface="Symbol"/>
              </a:rPr>
              <a:t>B</a:t>
            </a:r>
            <a:r>
              <a:rPr lang="he-IL">
                <a:sym typeface="Symbol"/>
              </a:rPr>
              <a:t>. </a:t>
            </a:r>
          </a:p>
          <a:p>
            <a:pPr marL="0" indent="0">
              <a:lnSpc>
                <a:spcPct val="150000"/>
              </a:lnSpc>
              <a:buFont typeface="Wingdings 3" charset="2"/>
              <a:buNone/>
            </a:pPr>
            <a:r>
              <a:rPr lang="he-IL">
                <a:sym typeface="Symbol"/>
              </a:rPr>
              <a:t>הסימן של ההעתק נותן מידע על </a:t>
            </a:r>
            <a:r>
              <a:rPr lang="he-IL" b="1">
                <a:sym typeface="Symbol"/>
              </a:rPr>
              <a:t>כיוון התנועה </a:t>
            </a:r>
            <a:r>
              <a:rPr lang="he-IL">
                <a:sym typeface="Symbol"/>
              </a:rPr>
              <a:t>של הגוף.</a:t>
            </a:r>
          </a:p>
          <a:p>
            <a:pPr marL="0" indent="0">
              <a:lnSpc>
                <a:spcPct val="150000"/>
              </a:lnSpc>
              <a:buFont typeface="Wingdings 3" charset="2"/>
              <a:buNone/>
            </a:pPr>
            <a:r>
              <a:rPr lang="he-IL">
                <a:sym typeface="Symbol"/>
              </a:rPr>
              <a:t>יחידות ההעתק הן יחידות אורך.</a:t>
            </a:r>
          </a:p>
          <a:p>
            <a:pPr marL="0" indent="0">
              <a:lnSpc>
                <a:spcPct val="150000"/>
              </a:lnSpc>
              <a:buFont typeface="Wingdings 3" charset="2"/>
              <a:buNone/>
            </a:pPr>
            <a:r>
              <a:rPr lang="he-IL">
                <a:sym typeface="Symbol"/>
              </a:rPr>
              <a:t>הסימון   (דלתא) הוא אות יוונית המשמשת כסימון מקובל לשינוי בגודל מסוים, ההפרש בין ערכו הסופי של הגודל לערכו ההתחלתי.</a:t>
            </a:r>
            <a:endParaRPr lang="he-IL"/>
          </a:p>
          <a:p>
            <a:pPr marL="0" indent="0">
              <a:buFont typeface="Wingdings 3" charset="2"/>
              <a:buNone/>
            </a:pPr>
            <a:endParaRPr lang="he-IL" sz="2400"/>
          </a:p>
          <a:p>
            <a:pPr marL="0" indent="0">
              <a:buFont typeface="Wingdings 3" charset="2"/>
              <a:buNone/>
            </a:pPr>
            <a:endParaRPr lang="he-IL" sz="2400"/>
          </a:p>
          <a:p>
            <a:pPr marL="0" indent="0">
              <a:buFont typeface="Wingdings 3" charset="2"/>
              <a:buNone/>
            </a:pPr>
            <a:endParaRPr lang="he-IL" sz="2400"/>
          </a:p>
          <a:p>
            <a:pPr marL="0" indent="0">
              <a:buFont typeface="Wingdings 3" charset="2"/>
              <a:buNone/>
            </a:pPr>
            <a:endParaRPr lang="he-IL" sz="2400" dirty="0"/>
          </a:p>
        </p:txBody>
      </p:sp>
      <p:graphicFrame>
        <p:nvGraphicFramePr>
          <p:cNvPr id="5" name="Object 3">
            <a:extLst>
              <a:ext uri="{FF2B5EF4-FFF2-40B4-BE49-F238E27FC236}">
                <a16:creationId xmlns:a16="http://schemas.microsoft.com/office/drawing/2014/main" id="{88D481B2-0DCB-4E73-AFAB-9D7CE69F1D56}"/>
              </a:ext>
            </a:extLst>
          </p:cNvPr>
          <p:cNvGraphicFramePr>
            <a:graphicFrameLocks noChangeAspect="1"/>
          </p:cNvGraphicFramePr>
          <p:nvPr>
            <p:extLst>
              <p:ext uri="{D42A27DB-BD31-4B8C-83A1-F6EECF244321}">
                <p14:modId xmlns:p14="http://schemas.microsoft.com/office/powerpoint/2010/main" val="2702918696"/>
              </p:ext>
            </p:extLst>
          </p:nvPr>
        </p:nvGraphicFramePr>
        <p:xfrm>
          <a:off x="6489799" y="1945433"/>
          <a:ext cx="4493686" cy="722313"/>
        </p:xfrm>
        <a:graphic>
          <a:graphicData uri="http://schemas.openxmlformats.org/presentationml/2006/ole">
            <mc:AlternateContent xmlns:mc="http://schemas.openxmlformats.org/markup-compatibility/2006">
              <mc:Choice xmlns:v="urn:schemas-microsoft-com:vml" Requires="v">
                <p:oleObj spid="_x0000_s11478" name="משוואה" r:id="rId4" imgW="952087" imgH="228501" progId="Equation.3">
                  <p:embed/>
                </p:oleObj>
              </mc:Choice>
              <mc:Fallback>
                <p:oleObj name="משוואה" r:id="rId4" imgW="952087" imgH="228501" progId="Equation.3">
                  <p:embed/>
                  <p:pic>
                    <p:nvPicPr>
                      <p:cNvPr id="512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9799" y="1945433"/>
                        <a:ext cx="4493686" cy="722313"/>
                      </a:xfrm>
                      <a:prstGeom prst="rect">
                        <a:avLst/>
                      </a:prstGeom>
                      <a:noFill/>
                      <a:ln>
                        <a:solidFill>
                          <a:srgbClr val="FF0000"/>
                        </a:solidFill>
                      </a:ln>
                    </p:spPr>
                  </p:pic>
                </p:oleObj>
              </mc:Fallback>
            </mc:AlternateContent>
          </a:graphicData>
        </a:graphic>
      </p:graphicFrame>
      <p:graphicFrame>
        <p:nvGraphicFramePr>
          <p:cNvPr id="6" name="Object 3">
            <a:extLst>
              <a:ext uri="{FF2B5EF4-FFF2-40B4-BE49-F238E27FC236}">
                <a16:creationId xmlns:a16="http://schemas.microsoft.com/office/drawing/2014/main" id="{DA4664C3-5A48-4FDD-9FFE-E2FEA9984F1D}"/>
              </a:ext>
            </a:extLst>
          </p:cNvPr>
          <p:cNvGraphicFramePr>
            <a:graphicFrameLocks noChangeAspect="1"/>
          </p:cNvGraphicFramePr>
          <p:nvPr>
            <p:extLst>
              <p:ext uri="{D42A27DB-BD31-4B8C-83A1-F6EECF244321}">
                <p14:modId xmlns:p14="http://schemas.microsoft.com/office/powerpoint/2010/main" val="1757372663"/>
              </p:ext>
            </p:extLst>
          </p:nvPr>
        </p:nvGraphicFramePr>
        <p:xfrm>
          <a:off x="4584231" y="3418055"/>
          <a:ext cx="7308710" cy="722313"/>
        </p:xfrm>
        <a:graphic>
          <a:graphicData uri="http://schemas.openxmlformats.org/presentationml/2006/ole">
            <mc:AlternateContent xmlns:mc="http://schemas.openxmlformats.org/markup-compatibility/2006">
              <mc:Choice xmlns:v="urn:schemas-microsoft-com:vml" Requires="v">
                <p:oleObj spid="_x0000_s11479" name="משוואה" r:id="rId6" imgW="1549080" imgH="228600" progId="Equation.3">
                  <p:embed/>
                </p:oleObj>
              </mc:Choice>
              <mc:Fallback>
                <p:oleObj name="משוואה" r:id="rId6" imgW="1549080" imgH="228600" progId="Equation.3">
                  <p:embed/>
                  <p:pic>
                    <p:nvPicPr>
                      <p:cNvPr id="4"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4231" y="3418055"/>
                        <a:ext cx="7308710" cy="722313"/>
                      </a:xfrm>
                      <a:prstGeom prst="rect">
                        <a:avLst/>
                      </a:prstGeom>
                      <a:noFill/>
                      <a:ln>
                        <a:solidFill>
                          <a:srgbClr val="FF0000"/>
                        </a:solidFill>
                      </a:ln>
                    </p:spPr>
                  </p:pic>
                </p:oleObj>
              </mc:Fallback>
            </mc:AlternateContent>
          </a:graphicData>
        </a:graphic>
      </p:graphicFrame>
      <p:sp>
        <p:nvSpPr>
          <p:cNvPr id="8" name="תיבת טקסט 7">
            <a:extLst>
              <a:ext uri="{FF2B5EF4-FFF2-40B4-BE49-F238E27FC236}">
                <a16:creationId xmlns:a16="http://schemas.microsoft.com/office/drawing/2014/main" id="{87205CD8-07E4-4746-AC53-AB5A23B3A0B1}"/>
              </a:ext>
            </a:extLst>
          </p:cNvPr>
          <p:cNvSpPr txBox="1"/>
          <p:nvPr/>
        </p:nvSpPr>
        <p:spPr>
          <a:xfrm>
            <a:off x="1139568" y="3909536"/>
            <a:ext cx="317757" cy="461665"/>
          </a:xfrm>
          <a:prstGeom prst="rect">
            <a:avLst/>
          </a:prstGeom>
          <a:noFill/>
        </p:spPr>
        <p:txBody>
          <a:bodyPr wrap="square" rtlCol="1">
            <a:spAutoFit/>
          </a:bodyPr>
          <a:lstStyle/>
          <a:p>
            <a:r>
              <a:rPr lang="en-US" sz="2400" b="1"/>
              <a:t>A</a:t>
            </a:r>
            <a:endParaRPr lang="he-IL" sz="2400" b="1"/>
          </a:p>
        </p:txBody>
      </p:sp>
      <p:sp>
        <p:nvSpPr>
          <p:cNvPr id="9" name="תיבת טקסט 8">
            <a:extLst>
              <a:ext uri="{FF2B5EF4-FFF2-40B4-BE49-F238E27FC236}">
                <a16:creationId xmlns:a16="http://schemas.microsoft.com/office/drawing/2014/main" id="{4BCA34FB-F7B2-45B5-8C68-45A22972F39D}"/>
              </a:ext>
            </a:extLst>
          </p:cNvPr>
          <p:cNvSpPr txBox="1"/>
          <p:nvPr/>
        </p:nvSpPr>
        <p:spPr>
          <a:xfrm>
            <a:off x="3176330" y="5621252"/>
            <a:ext cx="317757" cy="461665"/>
          </a:xfrm>
          <a:prstGeom prst="rect">
            <a:avLst/>
          </a:prstGeom>
          <a:noFill/>
        </p:spPr>
        <p:txBody>
          <a:bodyPr wrap="square" rtlCol="1">
            <a:spAutoFit/>
          </a:bodyPr>
          <a:lstStyle/>
          <a:p>
            <a:r>
              <a:rPr lang="en-US" sz="2400" b="1"/>
              <a:t>B</a:t>
            </a:r>
            <a:endParaRPr lang="he-IL" sz="2400" b="1"/>
          </a:p>
        </p:txBody>
      </p:sp>
    </p:spTree>
    <p:extLst>
      <p:ext uri="{BB962C8B-B14F-4D97-AF65-F5344CB8AC3E}">
        <p14:creationId xmlns:p14="http://schemas.microsoft.com/office/powerpoint/2010/main" val="3335166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4D4639F5-FB49-4E44-9610-41086B9EC048}"/>
              </a:ext>
            </a:extLst>
          </p:cNvPr>
          <p:cNvSpPr>
            <a:spLocks noGrp="1" noChangeArrowheads="1"/>
          </p:cNvSpPr>
          <p:nvPr>
            <p:ph type="title"/>
          </p:nvPr>
        </p:nvSpPr>
        <p:spPr>
          <a:xfrm>
            <a:off x="6541932" y="303745"/>
            <a:ext cx="2767001" cy="533400"/>
          </a:xfrm>
          <a:ln w="38100">
            <a:solidFill>
              <a:schemeClr val="tx1"/>
            </a:solidFill>
            <a:miter lim="800000"/>
            <a:headEnd/>
            <a:tailEnd/>
          </a:ln>
        </p:spPr>
        <p:txBody>
          <a:bodyPr>
            <a:normAutofit fontScale="90000"/>
          </a:bodyPr>
          <a:lstStyle/>
          <a:p>
            <a:pPr algn="ctr" rtl="1"/>
            <a:r>
              <a:rPr lang="he-IL" altLang="he-IL" b="1"/>
              <a:t>דרך והעתק</a:t>
            </a:r>
            <a:endParaRPr lang="he-IL" altLang="he-IL"/>
          </a:p>
        </p:txBody>
      </p:sp>
      <p:sp>
        <p:nvSpPr>
          <p:cNvPr id="14339" name="Rectangle 3">
            <a:extLst>
              <a:ext uri="{FF2B5EF4-FFF2-40B4-BE49-F238E27FC236}">
                <a16:creationId xmlns:a16="http://schemas.microsoft.com/office/drawing/2014/main" id="{79EB9B66-A554-4EA9-B8B2-B07CD96D2B5D}"/>
              </a:ext>
            </a:extLst>
          </p:cNvPr>
          <p:cNvSpPr>
            <a:spLocks noGrp="1" noChangeArrowheads="1"/>
          </p:cNvSpPr>
          <p:nvPr>
            <p:ph type="body" sz="half" idx="1"/>
          </p:nvPr>
        </p:nvSpPr>
        <p:spPr>
          <a:xfrm>
            <a:off x="986021" y="1225060"/>
            <a:ext cx="4525736" cy="3551829"/>
          </a:xfrm>
        </p:spPr>
        <p:txBody>
          <a:bodyPr>
            <a:normAutofit/>
          </a:bodyPr>
          <a:lstStyle/>
          <a:p>
            <a:pPr algn="r" rtl="1">
              <a:buFont typeface="Monotype Sorts" pitchFamily="2" charset="2"/>
              <a:buNone/>
            </a:pPr>
            <a:r>
              <a:rPr lang="he-IL" altLang="he-IL" b="1" u="sng">
                <a:solidFill>
                  <a:srgbClr val="0000CC"/>
                </a:solidFill>
              </a:rPr>
              <a:t>דרך</a:t>
            </a:r>
            <a:r>
              <a:rPr lang="he-IL" altLang="he-IL" b="1" u="sng"/>
              <a:t> (</a:t>
            </a:r>
            <a:r>
              <a:rPr lang="en-US" altLang="he-IL" b="1" u="sng"/>
              <a:t>S</a:t>
            </a:r>
            <a:r>
              <a:rPr lang="he-IL" altLang="he-IL" b="1" u="sng"/>
              <a:t>)</a:t>
            </a:r>
            <a:r>
              <a:rPr lang="he-IL" altLang="he-IL" b="1"/>
              <a:t>  - אורך מסלול התנועה</a:t>
            </a:r>
            <a:endParaRPr lang="he-IL" altLang="he-IL"/>
          </a:p>
          <a:p>
            <a:pPr algn="r" rtl="1">
              <a:buFont typeface="Monotype Sorts" pitchFamily="2" charset="2"/>
              <a:buNone/>
            </a:pPr>
            <a:r>
              <a:rPr lang="he-IL" altLang="he-IL" b="1" u="sng">
                <a:solidFill>
                  <a:srgbClr val="0000CC"/>
                </a:solidFill>
              </a:rPr>
              <a:t>העתק</a:t>
            </a:r>
            <a:r>
              <a:rPr lang="he-IL" altLang="he-IL" b="1" u="sng"/>
              <a:t> (הזזה) </a:t>
            </a:r>
            <a:r>
              <a:rPr lang="he-IL" altLang="he-IL"/>
              <a:t>- </a:t>
            </a:r>
            <a:r>
              <a:rPr lang="he-IL" altLang="he-IL" b="1"/>
              <a:t>מידת השינוי במיקום</a:t>
            </a:r>
          </a:p>
          <a:p>
            <a:pPr algn="r" rtl="1">
              <a:buFont typeface="Monotype Sorts" pitchFamily="2" charset="2"/>
              <a:buNone/>
            </a:pPr>
            <a:r>
              <a:rPr lang="he-IL" altLang="he-IL" b="1"/>
              <a:t>(</a:t>
            </a:r>
            <a:r>
              <a:rPr lang="he-IL" altLang="he-IL" b="1" u="sng"/>
              <a:t>הפרש השיעורים-קואורדינטות</a:t>
            </a:r>
            <a:r>
              <a:rPr lang="he-IL" altLang="he-IL" b="1"/>
              <a:t>)</a:t>
            </a:r>
            <a:r>
              <a:rPr lang="he-IL" altLang="he-IL"/>
              <a:t> </a:t>
            </a:r>
            <a:r>
              <a:rPr lang="he-IL" altLang="he-IL" b="1"/>
              <a:t>של גוף נע</a:t>
            </a:r>
            <a:br>
              <a:rPr lang="en-US" altLang="he-IL" b="1"/>
            </a:br>
            <a:endParaRPr lang="he-IL" altLang="he-IL" b="1"/>
          </a:p>
          <a:p>
            <a:pPr algn="r" rtl="1">
              <a:buFont typeface="Monotype Sorts" pitchFamily="2" charset="2"/>
              <a:buNone/>
            </a:pPr>
            <a:r>
              <a:rPr lang="he-IL" altLang="he-IL" sz="4800"/>
              <a:t>  </a:t>
            </a:r>
            <a:endParaRPr lang="he-IL" altLang="he-IL"/>
          </a:p>
        </p:txBody>
      </p:sp>
      <p:pic>
        <p:nvPicPr>
          <p:cNvPr id="14340" name="Picture 4">
            <a:extLst>
              <a:ext uri="{FF2B5EF4-FFF2-40B4-BE49-F238E27FC236}">
                <a16:creationId xmlns:a16="http://schemas.microsoft.com/office/drawing/2014/main" id="{4631A3FB-09B7-4231-86BF-A7E2496271E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0012317" y="1307320"/>
            <a:ext cx="1939536" cy="2338929"/>
          </a:xfrm>
          <a:ln w="38100">
            <a:solidFill>
              <a:schemeClr val="tx1"/>
            </a:solidFill>
            <a:miter lim="800000"/>
            <a:headEnd/>
            <a:tailEnd/>
          </a:ln>
        </p:spPr>
      </p:pic>
      <p:sp>
        <p:nvSpPr>
          <p:cNvPr id="14342" name="Rectangle 6">
            <a:extLst>
              <a:ext uri="{FF2B5EF4-FFF2-40B4-BE49-F238E27FC236}">
                <a16:creationId xmlns:a16="http://schemas.microsoft.com/office/drawing/2014/main" id="{F23C8F04-03AB-4CE2-9C77-91288322948B}"/>
              </a:ext>
            </a:extLst>
          </p:cNvPr>
          <p:cNvSpPr>
            <a:spLocks noChangeArrowheads="1"/>
          </p:cNvSpPr>
          <p:nvPr/>
        </p:nvSpPr>
        <p:spPr bwMode="auto">
          <a:xfrm>
            <a:off x="871381" y="997873"/>
            <a:ext cx="4962920" cy="222030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4400">
                <a:solidFill>
                  <a:schemeClr val="tx1"/>
                </a:solidFill>
                <a:latin typeface="Times New Roman" panose="02020603050405020304" pitchFamily="18" charset="0"/>
                <a:cs typeface="Times New Roman (Hebrew)" panose="02020603050405020304" pitchFamily="18" charset="0"/>
              </a:defRPr>
            </a:lvl1pPr>
            <a:lvl2pPr marL="742950" indent="-285750" algn="r" rtl="1">
              <a:defRPr sz="4400">
                <a:solidFill>
                  <a:schemeClr val="tx1"/>
                </a:solidFill>
                <a:latin typeface="Times New Roman" panose="02020603050405020304" pitchFamily="18" charset="0"/>
                <a:cs typeface="Times New Roman (Hebrew)" panose="02020603050405020304" pitchFamily="18" charset="0"/>
              </a:defRPr>
            </a:lvl2pPr>
            <a:lvl3pPr marL="1143000" indent="-228600" algn="r" rtl="1">
              <a:defRPr sz="4400">
                <a:solidFill>
                  <a:schemeClr val="tx1"/>
                </a:solidFill>
                <a:latin typeface="Times New Roman" panose="02020603050405020304" pitchFamily="18" charset="0"/>
                <a:cs typeface="Times New Roman (Hebrew)" panose="02020603050405020304" pitchFamily="18" charset="0"/>
              </a:defRPr>
            </a:lvl3pPr>
            <a:lvl4pPr marL="1600200" indent="-228600" algn="r" rtl="1">
              <a:defRPr sz="4400">
                <a:solidFill>
                  <a:schemeClr val="tx1"/>
                </a:solidFill>
                <a:latin typeface="Times New Roman" panose="02020603050405020304" pitchFamily="18" charset="0"/>
                <a:cs typeface="Times New Roman (Hebrew)" panose="02020603050405020304" pitchFamily="18" charset="0"/>
              </a:defRPr>
            </a:lvl4pPr>
            <a:lvl5pPr marL="2057400" indent="-228600" algn="r" rtl="1">
              <a:defRPr sz="4400">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9pPr>
          </a:lstStyle>
          <a:p>
            <a:endParaRPr lang="he-IL" altLang="he-IL"/>
          </a:p>
        </p:txBody>
      </p:sp>
      <p:sp>
        <p:nvSpPr>
          <p:cNvPr id="2" name="מלבן 1">
            <a:extLst>
              <a:ext uri="{FF2B5EF4-FFF2-40B4-BE49-F238E27FC236}">
                <a16:creationId xmlns:a16="http://schemas.microsoft.com/office/drawing/2014/main" id="{F1311C58-D30C-4784-A839-C113F3FC4743}"/>
              </a:ext>
            </a:extLst>
          </p:cNvPr>
          <p:cNvSpPr/>
          <p:nvPr/>
        </p:nvSpPr>
        <p:spPr>
          <a:xfrm>
            <a:off x="3611417" y="3403429"/>
            <a:ext cx="4229842" cy="369332"/>
          </a:xfrm>
          <a:prstGeom prst="rect">
            <a:avLst/>
          </a:prstGeom>
          <a:ln>
            <a:solidFill>
              <a:schemeClr val="tx1"/>
            </a:solidFill>
          </a:ln>
        </p:spPr>
        <p:txBody>
          <a:bodyPr wrap="square">
            <a:spAutoFit/>
          </a:bodyPr>
          <a:lstStyle/>
          <a:p>
            <a:pPr algn="r"/>
            <a:r>
              <a:rPr lang="he-IL" altLang="he-IL"/>
              <a:t>האם יתכן </a:t>
            </a:r>
            <a:r>
              <a:rPr lang="he-IL" altLang="he-IL" b="1"/>
              <a:t>שהעתק </a:t>
            </a:r>
            <a:r>
              <a:rPr lang="he-IL" altLang="he-IL"/>
              <a:t>יהיה    </a:t>
            </a:r>
            <a:r>
              <a:rPr lang="he-IL" altLang="he-IL" b="1" u="sng"/>
              <a:t>גדול</a:t>
            </a:r>
            <a:r>
              <a:rPr lang="he-IL" altLang="he-IL" b="1"/>
              <a:t> מהדרך </a:t>
            </a:r>
            <a:r>
              <a:rPr lang="he-IL" altLang="he-IL" b="1">
                <a:solidFill>
                  <a:srgbClr val="FF0000"/>
                </a:solidFill>
              </a:rPr>
              <a:t>?</a:t>
            </a:r>
            <a:endParaRPr lang="he-IL"/>
          </a:p>
        </p:txBody>
      </p:sp>
      <mc:AlternateContent xmlns:mc="http://schemas.openxmlformats.org/markup-compatibility/2006" xmlns:a14="http://schemas.microsoft.com/office/drawing/2010/main">
        <mc:Choice Requires="a14">
          <p:sp>
            <p:nvSpPr>
              <p:cNvPr id="9" name="תיבת טקסט 8">
                <a:extLst>
                  <a:ext uri="{FF2B5EF4-FFF2-40B4-BE49-F238E27FC236}">
                    <a16:creationId xmlns:a16="http://schemas.microsoft.com/office/drawing/2014/main" id="{B89D307D-F6CF-46BB-AD29-256D38C784CA}"/>
                  </a:ext>
                </a:extLst>
              </p:cNvPr>
              <p:cNvSpPr txBox="1"/>
              <p:nvPr/>
            </p:nvSpPr>
            <p:spPr>
              <a:xfrm>
                <a:off x="2174738" y="2530120"/>
                <a:ext cx="2873359" cy="430887"/>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m:rPr>
                          <m:sty m:val="p"/>
                        </m:rPr>
                        <a:rPr lang="he-IL" sz="2800" smtClean="0">
                          <a:latin typeface="Cambria Math" panose="02040503050406030204" pitchFamily="18" charset="0"/>
                        </a:rPr>
                        <m:t>Δ</m:t>
                      </m:r>
                      <m:sSub>
                        <m:sSubPr>
                          <m:ctrlPr>
                            <a:rPr lang="he-IL" sz="2800" i="1">
                              <a:latin typeface="Cambria Math" panose="02040503050406030204" pitchFamily="18" charset="0"/>
                            </a:rPr>
                          </m:ctrlPr>
                        </m:sSubPr>
                        <m:e>
                          <m:r>
                            <a:rPr lang="he-IL" sz="2800" i="1">
                              <a:latin typeface="Cambria Math" panose="02040503050406030204" pitchFamily="18" charset="0"/>
                            </a:rPr>
                            <m:t>𝑥</m:t>
                          </m:r>
                        </m:e>
                        <m:sub>
                          <m:r>
                            <a:rPr lang="he-IL" sz="2800" i="0">
                              <a:latin typeface="Cambria Math" panose="02040503050406030204" pitchFamily="18" charset="0"/>
                            </a:rPr>
                            <m:t>1</m:t>
                          </m:r>
                          <m:r>
                            <a:rPr lang="he-IL" sz="2800" i="0">
                              <a:latin typeface="Cambria Math" panose="02040503050406030204" pitchFamily="18" charset="0"/>
                            </a:rPr>
                            <m:t>→</m:t>
                          </m:r>
                          <m:r>
                            <a:rPr lang="he-IL" sz="2800" i="0">
                              <a:latin typeface="Cambria Math" panose="02040503050406030204" pitchFamily="18" charset="0"/>
                            </a:rPr>
                            <m:t>2</m:t>
                          </m:r>
                        </m:sub>
                      </m:sSub>
                      <m:r>
                        <a:rPr lang="he-IL" sz="2800" i="0">
                          <a:latin typeface="Cambria Math" panose="02040503050406030204" pitchFamily="18" charset="0"/>
                        </a:rPr>
                        <m:t>=</m:t>
                      </m:r>
                      <m:sSub>
                        <m:sSubPr>
                          <m:ctrlPr>
                            <a:rPr lang="he-IL" sz="2800" i="1">
                              <a:latin typeface="Cambria Math" panose="02040503050406030204" pitchFamily="18" charset="0"/>
                            </a:rPr>
                          </m:ctrlPr>
                        </m:sSubPr>
                        <m:e>
                          <m:r>
                            <a:rPr lang="he-IL" sz="2800" i="1">
                              <a:latin typeface="Cambria Math" panose="02040503050406030204" pitchFamily="18" charset="0"/>
                            </a:rPr>
                            <m:t>𝑥</m:t>
                          </m:r>
                        </m:e>
                        <m:sub>
                          <m:r>
                            <a:rPr lang="he-IL" sz="2800" i="0">
                              <a:latin typeface="Cambria Math" panose="02040503050406030204" pitchFamily="18" charset="0"/>
                            </a:rPr>
                            <m:t>2</m:t>
                          </m:r>
                        </m:sub>
                      </m:sSub>
                      <m:r>
                        <a:rPr lang="he-IL" sz="2800" i="0">
                          <a:latin typeface="Cambria Math" panose="02040503050406030204" pitchFamily="18" charset="0"/>
                        </a:rPr>
                        <m:t>−</m:t>
                      </m:r>
                      <m:sSub>
                        <m:sSubPr>
                          <m:ctrlPr>
                            <a:rPr lang="he-IL" sz="2800" i="1">
                              <a:latin typeface="Cambria Math" panose="02040503050406030204" pitchFamily="18" charset="0"/>
                            </a:rPr>
                          </m:ctrlPr>
                        </m:sSubPr>
                        <m:e>
                          <m:r>
                            <a:rPr lang="he-IL" sz="2800" i="1">
                              <a:latin typeface="Cambria Math" panose="02040503050406030204" pitchFamily="18" charset="0"/>
                            </a:rPr>
                            <m:t>𝑥</m:t>
                          </m:r>
                        </m:e>
                        <m:sub>
                          <m:r>
                            <a:rPr lang="he-IL" sz="2800" i="0">
                              <a:latin typeface="Cambria Math" panose="02040503050406030204" pitchFamily="18" charset="0"/>
                            </a:rPr>
                            <m:t>1</m:t>
                          </m:r>
                        </m:sub>
                      </m:sSub>
                    </m:oMath>
                  </m:oMathPara>
                </a14:m>
                <a:endParaRPr lang="he-IL" sz="2800"/>
              </a:p>
            </p:txBody>
          </p:sp>
        </mc:Choice>
        <mc:Fallback xmlns="">
          <p:sp>
            <p:nvSpPr>
              <p:cNvPr id="9" name="תיבת טקסט 8">
                <a:extLst>
                  <a:ext uri="{FF2B5EF4-FFF2-40B4-BE49-F238E27FC236}">
                    <a16:creationId xmlns:a16="http://schemas.microsoft.com/office/drawing/2014/main" id="{B89D307D-F6CF-46BB-AD29-256D38C784CA}"/>
                  </a:ext>
                </a:extLst>
              </p:cNvPr>
              <p:cNvSpPr txBox="1">
                <a:spLocks noRot="1" noChangeAspect="1" noMove="1" noResize="1" noEditPoints="1" noAdjustHandles="1" noChangeArrowheads="1" noChangeShapeType="1" noTextEdit="1"/>
              </p:cNvSpPr>
              <p:nvPr/>
            </p:nvSpPr>
            <p:spPr>
              <a:xfrm>
                <a:off x="2174738" y="2530120"/>
                <a:ext cx="2873359" cy="430887"/>
              </a:xfrm>
              <a:prstGeom prst="rect">
                <a:avLst/>
              </a:prstGeom>
              <a:blipFill>
                <a:blip r:embed="rId3"/>
                <a:stretch>
                  <a:fillRect t="-26761" r="-4246" b="-47887"/>
                </a:stretch>
              </a:blipFill>
            </p:spPr>
            <p:txBody>
              <a:bodyPr/>
              <a:lstStyle/>
              <a:p>
                <a:r>
                  <a:rPr lang="he-IL">
                    <a:noFill/>
                  </a:rPr>
                  <a:t> </a:t>
                </a:r>
              </a:p>
            </p:txBody>
          </p:sp>
        </mc:Fallback>
      </mc:AlternateContent>
      <p:pic>
        <p:nvPicPr>
          <p:cNvPr id="2052" name="Picture 4" descr="העתק (פיזיקה) – ויקיפדיה">
            <a:extLst>
              <a:ext uri="{FF2B5EF4-FFF2-40B4-BE49-F238E27FC236}">
                <a16:creationId xmlns:a16="http://schemas.microsoft.com/office/drawing/2014/main" id="{32549667-8B7B-43F8-9EEE-E6933A88A7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5379" y="1428877"/>
            <a:ext cx="3589360" cy="2222451"/>
          </a:xfrm>
          <a:prstGeom prst="rect">
            <a:avLst/>
          </a:prstGeom>
          <a:noFill/>
          <a:extLst>
            <a:ext uri="{909E8E84-426E-40DD-AFC4-6F175D3DCCD1}">
              <a14:hiddenFill xmlns:a14="http://schemas.microsoft.com/office/drawing/2010/main">
                <a:solidFill>
                  <a:srgbClr val="FFFFFF"/>
                </a:solidFill>
              </a14:hiddenFill>
            </a:ext>
          </a:extLst>
        </p:spPr>
      </p:pic>
      <p:sp>
        <p:nvSpPr>
          <p:cNvPr id="3" name="מציין מיקום של מספר שקופית 2">
            <a:extLst>
              <a:ext uri="{FF2B5EF4-FFF2-40B4-BE49-F238E27FC236}">
                <a16:creationId xmlns:a16="http://schemas.microsoft.com/office/drawing/2014/main" id="{C762AFE9-08D6-4941-8D5F-9302F6409026}"/>
              </a:ext>
            </a:extLst>
          </p:cNvPr>
          <p:cNvSpPr>
            <a:spLocks noGrp="1"/>
          </p:cNvSpPr>
          <p:nvPr>
            <p:ph type="sldNum" sz="quarter" idx="12"/>
          </p:nvPr>
        </p:nvSpPr>
        <p:spPr/>
        <p:txBody>
          <a:bodyPr/>
          <a:lstStyle/>
          <a:p>
            <a:pPr>
              <a:defRPr/>
            </a:pPr>
            <a:fld id="{5A7A5051-FAFB-4B40-902C-9DC01291C3C5}" type="slidenum">
              <a:rPr lang="en-US" altLang="he-IL" smtClean="0"/>
              <a:pPr>
                <a:defRPr/>
              </a:pPr>
              <a:t>17</a:t>
            </a:fld>
            <a:endParaRPr lang="en-US" altLang="he-IL"/>
          </a:p>
        </p:txBody>
      </p:sp>
      <p:sp>
        <p:nvSpPr>
          <p:cNvPr id="4" name="מלבן 3">
            <a:extLst>
              <a:ext uri="{FF2B5EF4-FFF2-40B4-BE49-F238E27FC236}">
                <a16:creationId xmlns:a16="http://schemas.microsoft.com/office/drawing/2014/main" id="{55BC69C9-2218-405D-959B-3108152FCC12}"/>
              </a:ext>
            </a:extLst>
          </p:cNvPr>
          <p:cNvSpPr/>
          <p:nvPr/>
        </p:nvSpPr>
        <p:spPr>
          <a:xfrm>
            <a:off x="1311580" y="4009669"/>
            <a:ext cx="10927870" cy="1200329"/>
          </a:xfrm>
          <a:prstGeom prst="rect">
            <a:avLst/>
          </a:prstGeom>
        </p:spPr>
        <p:txBody>
          <a:bodyPr wrap="square">
            <a:spAutoFit/>
          </a:bodyPr>
          <a:lstStyle/>
          <a:p>
            <a:pPr algn="r"/>
            <a:r>
              <a:rPr lang="he-IL">
                <a:solidFill>
                  <a:srgbClr val="202122"/>
                </a:solidFill>
                <a:latin typeface="Arial" panose="020B0604020202020204" pitchFamily="34" charset="0"/>
              </a:rPr>
              <a:t>ב</a:t>
            </a:r>
            <a:r>
              <a:rPr lang="he-IL">
                <a:solidFill>
                  <a:srgbClr val="5A3696"/>
                </a:solidFill>
                <a:latin typeface="Arial" panose="020B0604020202020204" pitchFamily="34" charset="0"/>
                <a:hlinkClick r:id="rId5" tooltip="מכניקה קלאסית"/>
              </a:rPr>
              <a:t>מכניקה קלאסית</a:t>
            </a:r>
            <a:r>
              <a:rPr lang="he-IL">
                <a:solidFill>
                  <a:srgbClr val="202122"/>
                </a:solidFill>
                <a:latin typeface="Arial" panose="020B0604020202020204" pitchFamily="34" charset="0"/>
              </a:rPr>
              <a:t>,  </a:t>
            </a:r>
            <a:r>
              <a:rPr lang="he-IL" b="1" u="sng">
                <a:solidFill>
                  <a:srgbClr val="FF0000"/>
                </a:solidFill>
                <a:effectLst>
                  <a:outerShdw blurRad="38100" dist="38100" dir="2700000" algn="tl">
                    <a:srgbClr val="000000">
                      <a:alpha val="43137"/>
                    </a:srgbClr>
                  </a:outerShdw>
                </a:effectLst>
                <a:latin typeface="Arial" panose="020B0604020202020204" pitchFamily="34" charset="0"/>
              </a:rPr>
              <a:t>העתק</a:t>
            </a:r>
            <a:r>
              <a:rPr lang="he-IL">
                <a:solidFill>
                  <a:srgbClr val="202122"/>
                </a:solidFill>
                <a:latin typeface="Arial" panose="020B0604020202020204" pitchFamily="34" charset="0"/>
              </a:rPr>
              <a:t> הוא ה</a:t>
            </a:r>
            <a:r>
              <a:rPr lang="he-IL" b="1" u="sng">
                <a:solidFill>
                  <a:srgbClr val="FF0000"/>
                </a:solidFill>
                <a:effectLst>
                  <a:outerShdw blurRad="38100" dist="38100" dir="2700000" algn="tl">
                    <a:srgbClr val="000000">
                      <a:alpha val="43137"/>
                    </a:srgbClr>
                  </a:outerShdw>
                </a:effectLst>
                <a:latin typeface="Arial" panose="020B0604020202020204" pitchFamily="34" charset="0"/>
                <a:hlinkClick r:id="rId6" tooltip="וקטור (פיזיקה)">
                  <a:extLst>
                    <a:ext uri="{A12FA001-AC4F-418D-AE19-62706E023703}">
                      <ahyp:hlinkClr xmlns:ahyp="http://schemas.microsoft.com/office/drawing/2018/hyperlinkcolor" val="tx"/>
                    </a:ext>
                  </a:extLst>
                </a:hlinkClick>
              </a:rPr>
              <a:t>ווקטור</a:t>
            </a:r>
            <a:r>
              <a:rPr lang="he-IL">
                <a:solidFill>
                  <a:srgbClr val="202122"/>
                </a:solidFill>
                <a:latin typeface="Arial" panose="020B0604020202020204" pitchFamily="34" charset="0"/>
              </a:rPr>
              <a:t> </a:t>
            </a:r>
            <a:r>
              <a:rPr lang="he-IL">
                <a:solidFill>
                  <a:srgbClr val="FF0000"/>
                </a:solidFill>
                <a:effectLst>
                  <a:outerShdw blurRad="38100" dist="38100" dir="2700000" algn="tl">
                    <a:srgbClr val="000000">
                      <a:alpha val="43137"/>
                    </a:srgbClr>
                  </a:outerShdw>
                </a:effectLst>
                <a:latin typeface="Arial" panose="020B0604020202020204" pitchFamily="34" charset="0"/>
              </a:rPr>
              <a:t>הקצר ביותר </a:t>
            </a:r>
            <a:r>
              <a:rPr lang="he-IL">
                <a:solidFill>
                  <a:srgbClr val="202122"/>
                </a:solidFill>
                <a:latin typeface="Arial" panose="020B0604020202020204" pitchFamily="34" charset="0"/>
              </a:rPr>
              <a:t>המחבר בין נקודת </a:t>
            </a:r>
            <a:r>
              <a:rPr lang="he-IL">
                <a:solidFill>
                  <a:srgbClr val="5A3696"/>
                </a:solidFill>
                <a:latin typeface="Arial" panose="020B0604020202020204" pitchFamily="34" charset="0"/>
                <a:hlinkClick r:id="rId7" tooltip="מדידה"/>
              </a:rPr>
              <a:t>מדידה</a:t>
            </a:r>
            <a:r>
              <a:rPr lang="he-IL">
                <a:solidFill>
                  <a:srgbClr val="202122"/>
                </a:solidFill>
                <a:latin typeface="Arial" panose="020B0604020202020204" pitchFamily="34" charset="0"/>
              </a:rPr>
              <a:t> התחלתית של מיקומו של גוף לנקודת מדידה סופית של מיקומו של גוף.</a:t>
            </a:r>
            <a:br>
              <a:rPr lang="en-US">
                <a:solidFill>
                  <a:srgbClr val="202122"/>
                </a:solidFill>
                <a:latin typeface="Arial" panose="020B0604020202020204" pitchFamily="34" charset="0"/>
              </a:rPr>
            </a:br>
            <a:br>
              <a:rPr lang="en-US">
                <a:solidFill>
                  <a:srgbClr val="202122"/>
                </a:solidFill>
                <a:latin typeface="Arial" panose="020B0604020202020204" pitchFamily="34" charset="0"/>
              </a:rPr>
            </a:br>
            <a:r>
              <a:rPr lang="he-IL">
                <a:solidFill>
                  <a:srgbClr val="202122"/>
                </a:solidFill>
                <a:latin typeface="Arial" panose="020B0604020202020204" pitchFamily="34" charset="0"/>
              </a:rPr>
              <a:t> </a:t>
            </a:r>
            <a:r>
              <a:rPr lang="he-IL" b="1">
                <a:solidFill>
                  <a:srgbClr val="202122"/>
                </a:solidFill>
                <a:effectLst>
                  <a:outerShdw blurRad="38100" dist="38100" dir="2700000" algn="tl">
                    <a:srgbClr val="000000">
                      <a:alpha val="43137"/>
                    </a:srgbClr>
                  </a:outerShdw>
                </a:effectLst>
                <a:latin typeface="Arial" panose="020B0604020202020204" pitchFamily="34" charset="0"/>
              </a:rPr>
              <a:t>כיוונו של ווקטור ההעתק הוא ככיוון </a:t>
            </a:r>
            <a:r>
              <a:rPr lang="he-IL" b="1">
                <a:solidFill>
                  <a:srgbClr val="5A3696"/>
                </a:solidFill>
                <a:effectLst>
                  <a:outerShdw blurRad="38100" dist="38100" dir="2700000" algn="tl">
                    <a:srgbClr val="000000">
                      <a:alpha val="43137"/>
                    </a:srgbClr>
                  </a:outerShdw>
                </a:effectLst>
                <a:latin typeface="Arial" panose="020B0604020202020204" pitchFamily="34" charset="0"/>
                <a:hlinkClick r:id="rId8" tooltip="ישר">
                  <a:extLst>
                    <a:ext uri="{A12FA001-AC4F-418D-AE19-62706E023703}">
                      <ahyp:hlinkClr xmlns:ahyp="http://schemas.microsoft.com/office/drawing/2018/hyperlinkcolor" val="tx"/>
                    </a:ext>
                  </a:extLst>
                </a:hlinkClick>
              </a:rPr>
              <a:t>ישר</a:t>
            </a:r>
            <a:r>
              <a:rPr lang="he-IL" b="1">
                <a:solidFill>
                  <a:srgbClr val="202122"/>
                </a:solidFill>
                <a:effectLst>
                  <a:outerShdw blurRad="38100" dist="38100" dir="2700000" algn="tl">
                    <a:srgbClr val="000000">
                      <a:alpha val="43137"/>
                    </a:srgbClr>
                  </a:outerShdw>
                </a:effectLst>
                <a:latin typeface="Arial" panose="020B0604020202020204" pitchFamily="34" charset="0"/>
              </a:rPr>
              <a:t>  דמיוני המחבר את שתי הנקודות וגודלו כאורך הישר.</a:t>
            </a:r>
            <a:endParaRPr lang="he-IL" b="1">
              <a:effectLst>
                <a:outerShdw blurRad="38100" dist="38100" dir="2700000" algn="tl">
                  <a:srgbClr val="000000">
                    <a:alpha val="43137"/>
                  </a:srgbClr>
                </a:outerShdw>
              </a:effectLst>
            </a:endParaRPr>
          </a:p>
        </p:txBody>
      </p:sp>
      <p:sp>
        <p:nvSpPr>
          <p:cNvPr id="5" name="מלבן 4">
            <a:extLst>
              <a:ext uri="{FF2B5EF4-FFF2-40B4-BE49-F238E27FC236}">
                <a16:creationId xmlns:a16="http://schemas.microsoft.com/office/drawing/2014/main" id="{551B7D39-1E55-4AC4-B496-153B8DFD6A6B}"/>
              </a:ext>
            </a:extLst>
          </p:cNvPr>
          <p:cNvSpPr/>
          <p:nvPr/>
        </p:nvSpPr>
        <p:spPr>
          <a:xfrm>
            <a:off x="871381" y="5481784"/>
            <a:ext cx="11205978" cy="1200329"/>
          </a:xfrm>
          <a:prstGeom prst="rect">
            <a:avLst/>
          </a:prstGeom>
          <a:ln>
            <a:solidFill>
              <a:schemeClr val="tx1"/>
            </a:solidFill>
          </a:ln>
        </p:spPr>
        <p:txBody>
          <a:bodyPr wrap="square">
            <a:spAutoFit/>
          </a:bodyPr>
          <a:lstStyle/>
          <a:p>
            <a:pPr algn="r"/>
            <a:r>
              <a:rPr lang="he-IL">
                <a:solidFill>
                  <a:srgbClr val="202122"/>
                </a:solidFill>
                <a:latin typeface="Arial" panose="020B0604020202020204" pitchFamily="34" charset="0"/>
              </a:rPr>
              <a:t> דרך נוספת להגדיר העתק היא להגדירו כהפרש בין וקטור מיקום הגוף בסוף התנועה לוקטור מיקומו בתחילת ה</a:t>
            </a:r>
            <a:r>
              <a:rPr lang="he-IL">
                <a:solidFill>
                  <a:srgbClr val="5A3696"/>
                </a:solidFill>
                <a:latin typeface="Arial" panose="020B0604020202020204" pitchFamily="34" charset="0"/>
                <a:hlinkClick r:id="rId9" tooltip="תנועה (פיזיקה)"/>
              </a:rPr>
              <a:t>תנועה</a:t>
            </a:r>
            <a:r>
              <a:rPr lang="he-IL">
                <a:solidFill>
                  <a:srgbClr val="202122"/>
                </a:solidFill>
                <a:latin typeface="Arial" panose="020B0604020202020204" pitchFamily="34" charset="0"/>
              </a:rPr>
              <a:t>,</a:t>
            </a:r>
            <a:br>
              <a:rPr lang="en-US">
                <a:solidFill>
                  <a:srgbClr val="202122"/>
                </a:solidFill>
                <a:latin typeface="Arial" panose="020B0604020202020204" pitchFamily="34" charset="0"/>
              </a:rPr>
            </a:br>
            <a:br>
              <a:rPr lang="en-US" b="1">
                <a:solidFill>
                  <a:srgbClr val="202122"/>
                </a:solidFill>
                <a:latin typeface="Arial" panose="020B0604020202020204" pitchFamily="34" charset="0"/>
              </a:rPr>
            </a:br>
            <a:r>
              <a:rPr lang="he-IL" b="1">
                <a:solidFill>
                  <a:srgbClr val="202122"/>
                </a:solidFill>
                <a:latin typeface="Arial" panose="020B0604020202020204" pitchFamily="34" charset="0"/>
              </a:rPr>
              <a:t>ווקטור ההעתק אינו מושפע מהדרך בין נקודות המדידה בה עבר הגוף, אלא רק ממיקומו הסופי וההתחלתי של הגוף.</a:t>
            </a:r>
            <a:endParaRPr lang="he-IL"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1F278984-935F-4C61-8166-7819A755B577}"/>
              </a:ext>
            </a:extLst>
          </p:cNvPr>
          <p:cNvSpPr>
            <a:spLocks noGrp="1"/>
          </p:cNvSpPr>
          <p:nvPr>
            <p:ph type="sldNum" sz="quarter" idx="12"/>
          </p:nvPr>
        </p:nvSpPr>
        <p:spPr/>
        <p:txBody>
          <a:bodyPr/>
          <a:lstStyle/>
          <a:p>
            <a:fld id="{35CE2A88-ED72-40D1-A77E-B0989610CBC5}" type="slidenum">
              <a:rPr lang="he-IL" smtClean="0"/>
              <a:t>18</a:t>
            </a:fld>
            <a:endParaRPr lang="he-IL"/>
          </a:p>
        </p:txBody>
      </p:sp>
      <p:sp>
        <p:nvSpPr>
          <p:cNvPr id="3" name="כותרת 1">
            <a:extLst>
              <a:ext uri="{FF2B5EF4-FFF2-40B4-BE49-F238E27FC236}">
                <a16:creationId xmlns:a16="http://schemas.microsoft.com/office/drawing/2014/main" id="{3A921F38-7131-4617-97CE-DB30E390F7E2}"/>
              </a:ext>
            </a:extLst>
          </p:cNvPr>
          <p:cNvSpPr txBox="1">
            <a:spLocks/>
          </p:cNvSpPr>
          <p:nvPr/>
        </p:nvSpPr>
        <p:spPr>
          <a:xfrm>
            <a:off x="5250006" y="164149"/>
            <a:ext cx="3059143" cy="596146"/>
          </a:xfrm>
          <a:prstGeom prst="rect">
            <a:avLst/>
          </a:prstGeom>
          <a:ln>
            <a:solidFill>
              <a:schemeClr val="tx1"/>
            </a:solidFill>
          </a:ln>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he-IL" b="1">
                <a:solidFill>
                  <a:srgbClr val="FF0000"/>
                </a:solidFill>
                <a:effectLst>
                  <a:outerShdw blurRad="38100" dist="38100" dir="2700000" algn="tl">
                    <a:srgbClr val="000000">
                      <a:alpha val="43137"/>
                    </a:srgbClr>
                  </a:outerShdw>
                </a:effectLst>
              </a:rPr>
              <a:t>העתק- המשך</a:t>
            </a:r>
            <a:endParaRPr lang="he-IL" b="1" dirty="0">
              <a:solidFill>
                <a:srgbClr val="FF0000"/>
              </a:solidFill>
              <a:effectLst>
                <a:outerShdw blurRad="38100" dist="38100" dir="2700000" algn="tl">
                  <a:srgbClr val="000000">
                    <a:alpha val="43137"/>
                  </a:srgbClr>
                </a:outerShdw>
              </a:effectLst>
            </a:endParaRPr>
          </a:p>
        </p:txBody>
      </p:sp>
      <p:sp>
        <p:nvSpPr>
          <p:cNvPr id="4" name="מציין מיקום תוכן 2">
            <a:extLst>
              <a:ext uri="{FF2B5EF4-FFF2-40B4-BE49-F238E27FC236}">
                <a16:creationId xmlns:a16="http://schemas.microsoft.com/office/drawing/2014/main" id="{E838E6BD-5F14-4921-B5D8-AEC32040C5FD}"/>
              </a:ext>
            </a:extLst>
          </p:cNvPr>
          <p:cNvSpPr txBox="1">
            <a:spLocks/>
          </p:cNvSpPr>
          <p:nvPr/>
        </p:nvSpPr>
        <p:spPr>
          <a:xfrm>
            <a:off x="1944035" y="810657"/>
            <a:ext cx="9392000" cy="570794"/>
          </a:xfrm>
          <a:prstGeom prst="rect">
            <a:avLst/>
          </a:prstGeom>
        </p:spPr>
        <p:txBody>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he-IL" sz="2400" b="1"/>
              <a:t>ההעתק של גוף הנע לאורך קו ישר עשוי להיות חיובי, שלילי או אפס. </a:t>
            </a:r>
          </a:p>
          <a:p>
            <a:pPr>
              <a:buFont typeface="Wingdings 3" charset="2"/>
              <a:buNone/>
            </a:pPr>
            <a:r>
              <a:rPr lang="he-IL" sz="2400" b="1">
                <a:solidFill>
                  <a:srgbClr val="FF0000"/>
                </a:solidFill>
                <a:sym typeface="Symbol"/>
              </a:rPr>
              <a:t>	</a:t>
            </a:r>
          </a:p>
          <a:p>
            <a:pPr>
              <a:buFont typeface="Wingdings 3" charset="2"/>
              <a:buNone/>
            </a:pPr>
            <a:endParaRPr lang="he-IL" sz="2400" b="1">
              <a:solidFill>
                <a:srgbClr val="FF0000"/>
              </a:solidFill>
              <a:sym typeface="Symbol"/>
            </a:endParaRPr>
          </a:p>
          <a:p>
            <a:pPr>
              <a:buFont typeface="Wingdings 3" charset="2"/>
              <a:buNone/>
            </a:pPr>
            <a:endParaRPr lang="he-IL" sz="2400" b="1">
              <a:solidFill>
                <a:srgbClr val="FF0000"/>
              </a:solidFill>
              <a:sym typeface="Symbol"/>
            </a:endParaRPr>
          </a:p>
          <a:p>
            <a:pPr>
              <a:buFont typeface="Wingdings 3" charset="2"/>
              <a:buNone/>
            </a:pPr>
            <a:endParaRPr lang="he-IL" sz="2400" b="1">
              <a:solidFill>
                <a:srgbClr val="FF0000"/>
              </a:solidFill>
              <a:sym typeface="Symbol"/>
            </a:endParaRPr>
          </a:p>
          <a:p>
            <a:pPr>
              <a:buFont typeface="Wingdings 3" charset="2"/>
              <a:buNone/>
            </a:pPr>
            <a:endParaRPr lang="he-IL" sz="2400" b="1">
              <a:solidFill>
                <a:srgbClr val="FF0000"/>
              </a:solidFill>
              <a:sym typeface="Symbol"/>
            </a:endParaRPr>
          </a:p>
          <a:p>
            <a:pPr>
              <a:buFont typeface="Wingdings 3" charset="2"/>
              <a:buNone/>
            </a:pPr>
            <a:endParaRPr lang="he-IL" sz="2400" b="1">
              <a:solidFill>
                <a:srgbClr val="FF0000"/>
              </a:solidFill>
              <a:sym typeface="Symbol"/>
            </a:endParaRPr>
          </a:p>
          <a:p>
            <a:pPr>
              <a:buFont typeface="Wingdings 3" charset="2"/>
              <a:buNone/>
            </a:pPr>
            <a:endParaRPr lang="he-IL" sz="2400" b="1">
              <a:solidFill>
                <a:srgbClr val="FF0000"/>
              </a:solidFill>
              <a:sym typeface="Symbol"/>
            </a:endParaRPr>
          </a:p>
          <a:p>
            <a:pPr>
              <a:buFont typeface="Wingdings 3" charset="2"/>
              <a:buNone/>
            </a:pPr>
            <a:endParaRPr lang="he-IL" sz="2400" b="1">
              <a:solidFill>
                <a:srgbClr val="FF0000"/>
              </a:solidFill>
              <a:sym typeface="Symbol"/>
            </a:endParaRPr>
          </a:p>
          <a:p>
            <a:pPr>
              <a:buFont typeface="Wingdings 3" charset="2"/>
              <a:buNone/>
            </a:pPr>
            <a:endParaRPr lang="he-IL" sz="2400" b="1">
              <a:solidFill>
                <a:srgbClr val="FF0000"/>
              </a:solidFill>
              <a:sym typeface="Symbol"/>
            </a:endParaRPr>
          </a:p>
          <a:p>
            <a:pPr>
              <a:buFont typeface="Wingdings 3" charset="2"/>
              <a:buNone/>
            </a:pPr>
            <a:r>
              <a:rPr lang="he-IL" sz="2400" b="1">
                <a:sym typeface="Symbol"/>
              </a:rPr>
              <a:t>   </a:t>
            </a:r>
            <a:endParaRPr lang="he-IL" sz="2400" b="1" dirty="0">
              <a:sym typeface="Symbol"/>
            </a:endParaRPr>
          </a:p>
        </p:txBody>
      </p:sp>
      <p:grpSp>
        <p:nvGrpSpPr>
          <p:cNvPr id="5" name="קבוצה 4">
            <a:extLst>
              <a:ext uri="{FF2B5EF4-FFF2-40B4-BE49-F238E27FC236}">
                <a16:creationId xmlns:a16="http://schemas.microsoft.com/office/drawing/2014/main" id="{FF7FB3CF-E610-4758-9208-754A2BA351A6}"/>
              </a:ext>
            </a:extLst>
          </p:cNvPr>
          <p:cNvGrpSpPr/>
          <p:nvPr/>
        </p:nvGrpSpPr>
        <p:grpSpPr>
          <a:xfrm>
            <a:off x="2345493" y="2737571"/>
            <a:ext cx="6036178" cy="848814"/>
            <a:chOff x="1545778" y="2098275"/>
            <a:chExt cx="6224441" cy="896802"/>
          </a:xfrm>
        </p:grpSpPr>
        <p:grpSp>
          <p:nvGrpSpPr>
            <p:cNvPr id="6" name="קבוצה 5">
              <a:extLst>
                <a:ext uri="{FF2B5EF4-FFF2-40B4-BE49-F238E27FC236}">
                  <a16:creationId xmlns:a16="http://schemas.microsoft.com/office/drawing/2014/main" id="{97FA7C02-FD29-49B8-A801-DB92036F1BEF}"/>
                </a:ext>
              </a:extLst>
            </p:cNvPr>
            <p:cNvGrpSpPr/>
            <p:nvPr/>
          </p:nvGrpSpPr>
          <p:grpSpPr>
            <a:xfrm>
              <a:off x="1545778" y="2098275"/>
              <a:ext cx="6224441" cy="896802"/>
              <a:chOff x="1440205" y="2927422"/>
              <a:chExt cx="6224441" cy="896802"/>
            </a:xfrm>
          </p:grpSpPr>
          <p:grpSp>
            <p:nvGrpSpPr>
              <p:cNvPr id="10" name="קבוצה 37">
                <a:extLst>
                  <a:ext uri="{FF2B5EF4-FFF2-40B4-BE49-F238E27FC236}">
                    <a16:creationId xmlns:a16="http://schemas.microsoft.com/office/drawing/2014/main" id="{DD1067DF-122F-4853-B039-9F3F6AE665CA}"/>
                  </a:ext>
                </a:extLst>
              </p:cNvPr>
              <p:cNvGrpSpPr/>
              <p:nvPr/>
            </p:nvGrpSpPr>
            <p:grpSpPr>
              <a:xfrm>
                <a:off x="1440205" y="3287649"/>
                <a:ext cx="6224441" cy="536575"/>
                <a:chOff x="1353119" y="4318163"/>
                <a:chExt cx="6224441" cy="536575"/>
              </a:xfrm>
            </p:grpSpPr>
            <p:sp>
              <p:nvSpPr>
                <p:cNvPr id="12" name="Rectangle 29">
                  <a:extLst>
                    <a:ext uri="{FF2B5EF4-FFF2-40B4-BE49-F238E27FC236}">
                      <a16:creationId xmlns:a16="http://schemas.microsoft.com/office/drawing/2014/main" id="{9CA1F0AE-32A8-432C-8407-6ECDCFB044A9}"/>
                    </a:ext>
                  </a:extLst>
                </p:cNvPr>
                <p:cNvSpPr>
                  <a:spLocks noChangeArrowheads="1"/>
                </p:cNvSpPr>
                <p:nvPr/>
              </p:nvSpPr>
              <p:spPr bwMode="auto">
                <a:xfrm>
                  <a:off x="1353119" y="4546763"/>
                  <a:ext cx="343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-8</a:t>
                  </a:r>
                </a:p>
              </p:txBody>
            </p:sp>
            <p:sp>
              <p:nvSpPr>
                <p:cNvPr id="13" name="Line 5">
                  <a:extLst>
                    <a:ext uri="{FF2B5EF4-FFF2-40B4-BE49-F238E27FC236}">
                      <a16:creationId xmlns:a16="http://schemas.microsoft.com/office/drawing/2014/main" id="{8D20F7CE-C6AE-460F-8E2C-2B03B79B6F3A}"/>
                    </a:ext>
                  </a:extLst>
                </p:cNvPr>
                <p:cNvSpPr>
                  <a:spLocks noChangeShapeType="1"/>
                </p:cNvSpPr>
                <p:nvPr/>
              </p:nvSpPr>
              <p:spPr bwMode="auto">
                <a:xfrm>
                  <a:off x="1504396" y="4394363"/>
                  <a:ext cx="5593896" cy="4763"/>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4" name="Line 6">
                  <a:extLst>
                    <a:ext uri="{FF2B5EF4-FFF2-40B4-BE49-F238E27FC236}">
                      <a16:creationId xmlns:a16="http://schemas.microsoft.com/office/drawing/2014/main" id="{EDDB9116-5C68-432A-9352-12E7E43950E5}"/>
                    </a:ext>
                  </a:extLst>
                </p:cNvPr>
                <p:cNvSpPr>
                  <a:spLocks noChangeShapeType="1"/>
                </p:cNvSpPr>
                <p:nvPr/>
              </p:nvSpPr>
              <p:spPr bwMode="auto">
                <a:xfrm>
                  <a:off x="1580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5" name="Line 7">
                  <a:extLst>
                    <a:ext uri="{FF2B5EF4-FFF2-40B4-BE49-F238E27FC236}">
                      <a16:creationId xmlns:a16="http://schemas.microsoft.com/office/drawing/2014/main" id="{EFDB2D85-113C-48DF-BCDE-1F462458DDC5}"/>
                    </a:ext>
                  </a:extLst>
                </p:cNvPr>
                <p:cNvSpPr>
                  <a:spLocks noChangeShapeType="1"/>
                </p:cNvSpPr>
                <p:nvPr/>
              </p:nvSpPr>
              <p:spPr bwMode="auto">
                <a:xfrm>
                  <a:off x="1885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6" name="Line 8">
                  <a:extLst>
                    <a:ext uri="{FF2B5EF4-FFF2-40B4-BE49-F238E27FC236}">
                      <a16:creationId xmlns:a16="http://schemas.microsoft.com/office/drawing/2014/main" id="{6ABBA37C-243E-482C-A536-F3EDBFBA4AAE}"/>
                    </a:ext>
                  </a:extLst>
                </p:cNvPr>
                <p:cNvSpPr>
                  <a:spLocks noChangeShapeType="1"/>
                </p:cNvSpPr>
                <p:nvPr/>
              </p:nvSpPr>
              <p:spPr bwMode="auto">
                <a:xfrm>
                  <a:off x="2190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7" name="Line 9">
                  <a:extLst>
                    <a:ext uri="{FF2B5EF4-FFF2-40B4-BE49-F238E27FC236}">
                      <a16:creationId xmlns:a16="http://schemas.microsoft.com/office/drawing/2014/main" id="{57717708-D762-4DF9-95C7-4E5CD3E71BBF}"/>
                    </a:ext>
                  </a:extLst>
                </p:cNvPr>
                <p:cNvSpPr>
                  <a:spLocks noChangeShapeType="1"/>
                </p:cNvSpPr>
                <p:nvPr/>
              </p:nvSpPr>
              <p:spPr bwMode="auto">
                <a:xfrm>
                  <a:off x="2494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8" name="Line 10">
                  <a:extLst>
                    <a:ext uri="{FF2B5EF4-FFF2-40B4-BE49-F238E27FC236}">
                      <a16:creationId xmlns:a16="http://schemas.microsoft.com/office/drawing/2014/main" id="{50757BB3-3B78-4D59-8693-F3A2B3F1CD5D}"/>
                    </a:ext>
                  </a:extLst>
                </p:cNvPr>
                <p:cNvSpPr>
                  <a:spLocks noChangeShapeType="1"/>
                </p:cNvSpPr>
                <p:nvPr/>
              </p:nvSpPr>
              <p:spPr bwMode="auto">
                <a:xfrm>
                  <a:off x="2799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9" name="Line 11">
                  <a:extLst>
                    <a:ext uri="{FF2B5EF4-FFF2-40B4-BE49-F238E27FC236}">
                      <a16:creationId xmlns:a16="http://schemas.microsoft.com/office/drawing/2014/main" id="{ECEE05E3-4FD1-409B-B8EC-D44EB842DF56}"/>
                    </a:ext>
                  </a:extLst>
                </p:cNvPr>
                <p:cNvSpPr>
                  <a:spLocks noChangeShapeType="1"/>
                </p:cNvSpPr>
                <p:nvPr/>
              </p:nvSpPr>
              <p:spPr bwMode="auto">
                <a:xfrm>
                  <a:off x="3104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0" name="Line 12">
                  <a:extLst>
                    <a:ext uri="{FF2B5EF4-FFF2-40B4-BE49-F238E27FC236}">
                      <a16:creationId xmlns:a16="http://schemas.microsoft.com/office/drawing/2014/main" id="{5E48DC03-DCDF-48E4-8A38-378C424A91D4}"/>
                    </a:ext>
                  </a:extLst>
                </p:cNvPr>
                <p:cNvSpPr>
                  <a:spLocks noChangeShapeType="1"/>
                </p:cNvSpPr>
                <p:nvPr/>
              </p:nvSpPr>
              <p:spPr bwMode="auto">
                <a:xfrm>
                  <a:off x="3409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1" name="Line 13">
                  <a:extLst>
                    <a:ext uri="{FF2B5EF4-FFF2-40B4-BE49-F238E27FC236}">
                      <a16:creationId xmlns:a16="http://schemas.microsoft.com/office/drawing/2014/main" id="{30B14B43-0618-41F3-A322-DFA9CC0AAE2C}"/>
                    </a:ext>
                  </a:extLst>
                </p:cNvPr>
                <p:cNvSpPr>
                  <a:spLocks noChangeShapeType="1"/>
                </p:cNvSpPr>
                <p:nvPr/>
              </p:nvSpPr>
              <p:spPr bwMode="auto">
                <a:xfrm>
                  <a:off x="3714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2" name="Line 14">
                  <a:extLst>
                    <a:ext uri="{FF2B5EF4-FFF2-40B4-BE49-F238E27FC236}">
                      <a16:creationId xmlns:a16="http://schemas.microsoft.com/office/drawing/2014/main" id="{B77C603C-8AED-4F0E-8CBD-BD19A2E1B409}"/>
                    </a:ext>
                  </a:extLst>
                </p:cNvPr>
                <p:cNvSpPr>
                  <a:spLocks noChangeShapeType="1"/>
                </p:cNvSpPr>
                <p:nvPr/>
              </p:nvSpPr>
              <p:spPr bwMode="auto">
                <a:xfrm>
                  <a:off x="4018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3" name="Line 15">
                  <a:extLst>
                    <a:ext uri="{FF2B5EF4-FFF2-40B4-BE49-F238E27FC236}">
                      <a16:creationId xmlns:a16="http://schemas.microsoft.com/office/drawing/2014/main" id="{071C84E3-C36A-48CE-8787-1B46A0667AF8}"/>
                    </a:ext>
                  </a:extLst>
                </p:cNvPr>
                <p:cNvSpPr>
                  <a:spLocks noChangeShapeType="1"/>
                </p:cNvSpPr>
                <p:nvPr/>
              </p:nvSpPr>
              <p:spPr bwMode="auto">
                <a:xfrm>
                  <a:off x="4323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4" name="Line 16">
                  <a:extLst>
                    <a:ext uri="{FF2B5EF4-FFF2-40B4-BE49-F238E27FC236}">
                      <a16:creationId xmlns:a16="http://schemas.microsoft.com/office/drawing/2014/main" id="{DD45D5B5-52A5-43E0-A0C5-8BD47E4047C2}"/>
                    </a:ext>
                  </a:extLst>
                </p:cNvPr>
                <p:cNvSpPr>
                  <a:spLocks noChangeShapeType="1"/>
                </p:cNvSpPr>
                <p:nvPr/>
              </p:nvSpPr>
              <p:spPr bwMode="auto">
                <a:xfrm>
                  <a:off x="4628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5" name="Line 17">
                  <a:extLst>
                    <a:ext uri="{FF2B5EF4-FFF2-40B4-BE49-F238E27FC236}">
                      <a16:creationId xmlns:a16="http://schemas.microsoft.com/office/drawing/2014/main" id="{62FB9CBA-1A3D-4A20-8AE8-BDF330C6D59C}"/>
                    </a:ext>
                  </a:extLst>
                </p:cNvPr>
                <p:cNvSpPr>
                  <a:spLocks noChangeShapeType="1"/>
                </p:cNvSpPr>
                <p:nvPr/>
              </p:nvSpPr>
              <p:spPr bwMode="auto">
                <a:xfrm>
                  <a:off x="4933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6" name="Line 18">
                  <a:extLst>
                    <a:ext uri="{FF2B5EF4-FFF2-40B4-BE49-F238E27FC236}">
                      <a16:creationId xmlns:a16="http://schemas.microsoft.com/office/drawing/2014/main" id="{02C4B8DA-17C0-47FF-A9BE-E881F2C43A49}"/>
                    </a:ext>
                  </a:extLst>
                </p:cNvPr>
                <p:cNvSpPr>
                  <a:spLocks noChangeShapeType="1"/>
                </p:cNvSpPr>
                <p:nvPr/>
              </p:nvSpPr>
              <p:spPr bwMode="auto">
                <a:xfrm>
                  <a:off x="5238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7" name="Line 19">
                  <a:extLst>
                    <a:ext uri="{FF2B5EF4-FFF2-40B4-BE49-F238E27FC236}">
                      <a16:creationId xmlns:a16="http://schemas.microsoft.com/office/drawing/2014/main" id="{1614DF90-BAA1-4D93-BBDF-7C49FCF5C286}"/>
                    </a:ext>
                  </a:extLst>
                </p:cNvPr>
                <p:cNvSpPr>
                  <a:spLocks noChangeShapeType="1"/>
                </p:cNvSpPr>
                <p:nvPr/>
              </p:nvSpPr>
              <p:spPr bwMode="auto">
                <a:xfrm>
                  <a:off x="5542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8" name="Line 20">
                  <a:extLst>
                    <a:ext uri="{FF2B5EF4-FFF2-40B4-BE49-F238E27FC236}">
                      <a16:creationId xmlns:a16="http://schemas.microsoft.com/office/drawing/2014/main" id="{5D70DDE3-5130-4CF1-80E5-75C7C8551870}"/>
                    </a:ext>
                  </a:extLst>
                </p:cNvPr>
                <p:cNvSpPr>
                  <a:spLocks noChangeShapeType="1"/>
                </p:cNvSpPr>
                <p:nvPr/>
              </p:nvSpPr>
              <p:spPr bwMode="auto">
                <a:xfrm>
                  <a:off x="6152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 name="Line 21">
                  <a:extLst>
                    <a:ext uri="{FF2B5EF4-FFF2-40B4-BE49-F238E27FC236}">
                      <a16:creationId xmlns:a16="http://schemas.microsoft.com/office/drawing/2014/main" id="{887F252E-F787-472A-B37F-F2F97BDB6C7B}"/>
                    </a:ext>
                  </a:extLst>
                </p:cNvPr>
                <p:cNvSpPr>
                  <a:spLocks noChangeShapeType="1"/>
                </p:cNvSpPr>
                <p:nvPr/>
              </p:nvSpPr>
              <p:spPr bwMode="auto">
                <a:xfrm>
                  <a:off x="5847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30" name="Line 22">
                  <a:extLst>
                    <a:ext uri="{FF2B5EF4-FFF2-40B4-BE49-F238E27FC236}">
                      <a16:creationId xmlns:a16="http://schemas.microsoft.com/office/drawing/2014/main" id="{206DB5CD-FABC-4152-885B-96663051C6AD}"/>
                    </a:ext>
                  </a:extLst>
                </p:cNvPr>
                <p:cNvSpPr>
                  <a:spLocks noChangeShapeType="1"/>
                </p:cNvSpPr>
                <p:nvPr/>
              </p:nvSpPr>
              <p:spPr bwMode="auto">
                <a:xfrm>
                  <a:off x="6457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31" name="Rectangle 25">
                  <a:extLst>
                    <a:ext uri="{FF2B5EF4-FFF2-40B4-BE49-F238E27FC236}">
                      <a16:creationId xmlns:a16="http://schemas.microsoft.com/office/drawing/2014/main" id="{967CD220-554C-40A2-9B79-B86B2239DF98}"/>
                    </a:ext>
                  </a:extLst>
                </p:cNvPr>
                <p:cNvSpPr>
                  <a:spLocks noChangeArrowheads="1"/>
                </p:cNvSpPr>
                <p:nvPr/>
              </p:nvSpPr>
              <p:spPr bwMode="auto">
                <a:xfrm>
                  <a:off x="44777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2</a:t>
                  </a:r>
                </a:p>
              </p:txBody>
            </p:sp>
            <p:sp>
              <p:nvSpPr>
                <p:cNvPr id="32" name="Rectangle 27">
                  <a:extLst>
                    <a:ext uri="{FF2B5EF4-FFF2-40B4-BE49-F238E27FC236}">
                      <a16:creationId xmlns:a16="http://schemas.microsoft.com/office/drawing/2014/main" id="{0A4D2EB7-C8A1-4187-A5C4-C55A0BEB2923}"/>
                    </a:ext>
                  </a:extLst>
                </p:cNvPr>
                <p:cNvSpPr>
                  <a:spLocks noChangeArrowheads="1"/>
                </p:cNvSpPr>
                <p:nvPr/>
              </p:nvSpPr>
              <p:spPr bwMode="auto">
                <a:xfrm>
                  <a:off x="38681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0</a:t>
                  </a:r>
                </a:p>
              </p:txBody>
            </p:sp>
            <p:sp>
              <p:nvSpPr>
                <p:cNvPr id="33" name="Rectangle 28">
                  <a:extLst>
                    <a:ext uri="{FF2B5EF4-FFF2-40B4-BE49-F238E27FC236}">
                      <a16:creationId xmlns:a16="http://schemas.microsoft.com/office/drawing/2014/main" id="{B264841A-C3A9-41B3-A736-D0550621AE28}"/>
                    </a:ext>
                  </a:extLst>
                </p:cNvPr>
                <p:cNvSpPr>
                  <a:spLocks noChangeArrowheads="1"/>
                </p:cNvSpPr>
                <p:nvPr/>
              </p:nvSpPr>
              <p:spPr bwMode="auto">
                <a:xfrm>
                  <a:off x="1962720" y="4546763"/>
                  <a:ext cx="343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-6</a:t>
                  </a:r>
                </a:p>
              </p:txBody>
            </p:sp>
            <p:sp>
              <p:nvSpPr>
                <p:cNvPr id="34" name="Rectangle 30">
                  <a:extLst>
                    <a:ext uri="{FF2B5EF4-FFF2-40B4-BE49-F238E27FC236}">
                      <a16:creationId xmlns:a16="http://schemas.microsoft.com/office/drawing/2014/main" id="{04C803E2-47DC-4104-BD07-ED783C3C5C82}"/>
                    </a:ext>
                  </a:extLst>
                </p:cNvPr>
                <p:cNvSpPr>
                  <a:spLocks noChangeArrowheads="1"/>
                </p:cNvSpPr>
                <p:nvPr/>
              </p:nvSpPr>
              <p:spPr bwMode="auto">
                <a:xfrm>
                  <a:off x="2572320" y="4546763"/>
                  <a:ext cx="343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-4</a:t>
                  </a:r>
                </a:p>
              </p:txBody>
            </p:sp>
            <p:sp>
              <p:nvSpPr>
                <p:cNvPr id="35" name="Rectangle 31">
                  <a:extLst>
                    <a:ext uri="{FF2B5EF4-FFF2-40B4-BE49-F238E27FC236}">
                      <a16:creationId xmlns:a16="http://schemas.microsoft.com/office/drawing/2014/main" id="{FD98F94A-ED7C-4FBD-92A2-31B759AAAA85}"/>
                    </a:ext>
                  </a:extLst>
                </p:cNvPr>
                <p:cNvSpPr>
                  <a:spLocks noChangeArrowheads="1"/>
                </p:cNvSpPr>
                <p:nvPr/>
              </p:nvSpPr>
              <p:spPr bwMode="auto">
                <a:xfrm>
                  <a:off x="3239977" y="4532249"/>
                  <a:ext cx="3433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-2</a:t>
                  </a:r>
                </a:p>
              </p:txBody>
            </p:sp>
            <p:sp>
              <p:nvSpPr>
                <p:cNvPr id="36" name="Rectangle 32">
                  <a:extLst>
                    <a:ext uri="{FF2B5EF4-FFF2-40B4-BE49-F238E27FC236}">
                      <a16:creationId xmlns:a16="http://schemas.microsoft.com/office/drawing/2014/main" id="{9BFF8720-C496-436C-8DE6-865898349FE1}"/>
                    </a:ext>
                  </a:extLst>
                </p:cNvPr>
                <p:cNvSpPr>
                  <a:spLocks noChangeArrowheads="1"/>
                </p:cNvSpPr>
                <p:nvPr/>
              </p:nvSpPr>
              <p:spPr bwMode="auto">
                <a:xfrm>
                  <a:off x="63065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8</a:t>
                  </a:r>
                </a:p>
              </p:txBody>
            </p:sp>
            <p:sp>
              <p:nvSpPr>
                <p:cNvPr id="37" name="Rectangle 34">
                  <a:extLst>
                    <a:ext uri="{FF2B5EF4-FFF2-40B4-BE49-F238E27FC236}">
                      <a16:creationId xmlns:a16="http://schemas.microsoft.com/office/drawing/2014/main" id="{BEDAFF25-4A82-4854-9207-063CFFFCC086}"/>
                    </a:ext>
                  </a:extLst>
                </p:cNvPr>
                <p:cNvSpPr>
                  <a:spLocks noChangeArrowheads="1"/>
                </p:cNvSpPr>
                <p:nvPr/>
              </p:nvSpPr>
              <p:spPr bwMode="auto">
                <a:xfrm>
                  <a:off x="5009596" y="4546763"/>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r>
                    <a:rPr lang="en-US" altLang="en-US" sz="1400" dirty="0">
                      <a:solidFill>
                        <a:schemeClr val="tx2"/>
                      </a:solidFill>
                    </a:rPr>
                    <a:t>4</a:t>
                  </a:r>
                </a:p>
              </p:txBody>
            </p:sp>
            <p:sp>
              <p:nvSpPr>
                <p:cNvPr id="38" name="Rectangle 35">
                  <a:extLst>
                    <a:ext uri="{FF2B5EF4-FFF2-40B4-BE49-F238E27FC236}">
                      <a16:creationId xmlns:a16="http://schemas.microsoft.com/office/drawing/2014/main" id="{1436C209-9E05-4695-87FE-BAB8FA1CE457}"/>
                    </a:ext>
                  </a:extLst>
                </p:cNvPr>
                <p:cNvSpPr>
                  <a:spLocks noChangeArrowheads="1"/>
                </p:cNvSpPr>
                <p:nvPr/>
              </p:nvSpPr>
              <p:spPr bwMode="auto">
                <a:xfrm>
                  <a:off x="56969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6</a:t>
                  </a:r>
                </a:p>
              </p:txBody>
            </p:sp>
            <p:sp>
              <p:nvSpPr>
                <p:cNvPr id="39" name="TextBox 43">
                  <a:extLst>
                    <a:ext uri="{FF2B5EF4-FFF2-40B4-BE49-F238E27FC236}">
                      <a16:creationId xmlns:a16="http://schemas.microsoft.com/office/drawing/2014/main" id="{98DDE446-4921-414B-89E8-C06EBDEF147C}"/>
                    </a:ext>
                  </a:extLst>
                </p:cNvPr>
                <p:cNvSpPr txBox="1"/>
                <p:nvPr/>
              </p:nvSpPr>
              <p:spPr>
                <a:xfrm>
                  <a:off x="6619023" y="4463534"/>
                  <a:ext cx="958537" cy="369332"/>
                </a:xfrm>
                <a:prstGeom prst="rect">
                  <a:avLst/>
                </a:prstGeom>
                <a:noFill/>
              </p:spPr>
              <p:txBody>
                <a:bodyPr wrap="square" rtlCol="1">
                  <a:spAutoFit/>
                </a:bodyPr>
                <a:lstStyle/>
                <a:p>
                  <a:r>
                    <a:rPr lang="en-US" dirty="0">
                      <a:solidFill>
                        <a:schemeClr val="tx2"/>
                      </a:solidFill>
                    </a:rPr>
                    <a:t>X(km)</a:t>
                  </a:r>
                  <a:endParaRPr lang="he-IL" dirty="0">
                    <a:solidFill>
                      <a:schemeClr val="tx2"/>
                    </a:solidFill>
                  </a:endParaRPr>
                </a:p>
              </p:txBody>
            </p:sp>
          </p:grpSp>
          <p:sp>
            <p:nvSpPr>
              <p:cNvPr id="11" name="TextBox 15">
                <a:extLst>
                  <a:ext uri="{FF2B5EF4-FFF2-40B4-BE49-F238E27FC236}">
                    <a16:creationId xmlns:a16="http://schemas.microsoft.com/office/drawing/2014/main" id="{EDC3582A-4CF5-4E2F-ABF6-77F67B2F3B0E}"/>
                  </a:ext>
                </a:extLst>
              </p:cNvPr>
              <p:cNvSpPr txBox="1"/>
              <p:nvPr/>
            </p:nvSpPr>
            <p:spPr>
              <a:xfrm>
                <a:off x="3717589" y="2927422"/>
                <a:ext cx="631499" cy="461665"/>
              </a:xfrm>
              <a:prstGeom prst="rect">
                <a:avLst/>
              </a:prstGeom>
              <a:noFill/>
            </p:spPr>
            <p:txBody>
              <a:bodyPr wrap="square" rtlCol="1">
                <a:spAutoFit/>
              </a:bodyPr>
              <a:lstStyle/>
              <a:p>
                <a:r>
                  <a:rPr lang="en-US" sz="2400" dirty="0">
                    <a:solidFill>
                      <a:srgbClr val="FF0000"/>
                    </a:solidFill>
                    <a:latin typeface="Times New Roman" pitchFamily="18" charset="0"/>
                    <a:cs typeface="Times New Roman" pitchFamily="18" charset="0"/>
                  </a:rPr>
                  <a:t>x</a:t>
                </a:r>
                <a:r>
                  <a:rPr lang="en-US" sz="2400" baseline="-25000" dirty="0">
                    <a:solidFill>
                      <a:srgbClr val="FF0000"/>
                    </a:solidFill>
                    <a:latin typeface="Times New Roman" pitchFamily="18" charset="0"/>
                    <a:cs typeface="Times New Roman" pitchFamily="18" charset="0"/>
                  </a:rPr>
                  <a:t>1</a:t>
                </a:r>
                <a:endParaRPr lang="he-IL" sz="2400" baseline="-25000" dirty="0">
                  <a:solidFill>
                    <a:srgbClr val="FF0000"/>
                  </a:solidFill>
                  <a:latin typeface="Times New Roman" pitchFamily="18" charset="0"/>
                  <a:cs typeface="Times New Roman" pitchFamily="18" charset="0"/>
                </a:endParaRPr>
              </a:p>
            </p:txBody>
          </p:sp>
        </p:grpSp>
        <p:sp>
          <p:nvSpPr>
            <p:cNvPr id="7" name="TextBox 6">
              <a:extLst>
                <a:ext uri="{FF2B5EF4-FFF2-40B4-BE49-F238E27FC236}">
                  <a16:creationId xmlns:a16="http://schemas.microsoft.com/office/drawing/2014/main" id="{C3183CDB-A160-4B3A-89D6-C760FEE16B73}"/>
                </a:ext>
              </a:extLst>
            </p:cNvPr>
            <p:cNvSpPr txBox="1"/>
            <p:nvPr/>
          </p:nvSpPr>
          <p:spPr>
            <a:xfrm>
              <a:off x="5658514" y="2112788"/>
              <a:ext cx="631499" cy="461665"/>
            </a:xfrm>
            <a:prstGeom prst="rect">
              <a:avLst/>
            </a:prstGeom>
            <a:noFill/>
          </p:spPr>
          <p:txBody>
            <a:bodyPr wrap="square" rtlCol="1">
              <a:spAutoFit/>
            </a:bodyPr>
            <a:lstStyle/>
            <a:p>
              <a:r>
                <a:rPr lang="en-US" sz="2400" dirty="0">
                  <a:solidFill>
                    <a:srgbClr val="FF0000"/>
                  </a:solidFill>
                  <a:latin typeface="Times New Roman" pitchFamily="18" charset="0"/>
                  <a:cs typeface="Times New Roman" pitchFamily="18" charset="0"/>
                </a:rPr>
                <a:t>x</a:t>
              </a:r>
              <a:r>
                <a:rPr lang="en-US" sz="2400" baseline="-25000" dirty="0">
                  <a:solidFill>
                    <a:srgbClr val="FF0000"/>
                  </a:solidFill>
                  <a:latin typeface="Times New Roman" pitchFamily="18" charset="0"/>
                  <a:cs typeface="Times New Roman" pitchFamily="18" charset="0"/>
                </a:rPr>
                <a:t>2</a:t>
              </a:r>
              <a:endParaRPr lang="he-IL" sz="2400" baseline="-25000" dirty="0">
                <a:solidFill>
                  <a:srgbClr val="FF0000"/>
                </a:solidFill>
                <a:latin typeface="Times New Roman" pitchFamily="18" charset="0"/>
                <a:cs typeface="Times New Roman" pitchFamily="18" charset="0"/>
              </a:endParaRPr>
            </a:p>
          </p:txBody>
        </p:sp>
        <p:cxnSp>
          <p:nvCxnSpPr>
            <p:cNvPr id="8" name="מחבר חץ ישר 7">
              <a:extLst>
                <a:ext uri="{FF2B5EF4-FFF2-40B4-BE49-F238E27FC236}">
                  <a16:creationId xmlns:a16="http://schemas.microsoft.com/office/drawing/2014/main" id="{585B0780-B845-408E-A61C-3C555A6F587D}"/>
                </a:ext>
              </a:extLst>
            </p:cNvPr>
            <p:cNvCxnSpPr/>
            <p:nvPr/>
          </p:nvCxnSpPr>
          <p:spPr>
            <a:xfrm flipV="1">
              <a:off x="4225996" y="2199873"/>
              <a:ext cx="1814459" cy="1"/>
            </a:xfrm>
            <a:prstGeom prst="straightConnector1">
              <a:avLst/>
            </a:prstGeom>
            <a:ln w="15875">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9" name="אליפסה 8">
              <a:extLst>
                <a:ext uri="{FF2B5EF4-FFF2-40B4-BE49-F238E27FC236}">
                  <a16:creationId xmlns:a16="http://schemas.microsoft.com/office/drawing/2014/main" id="{B4A10798-6BD1-401E-8363-DA610AE3D0A2}"/>
                </a:ext>
              </a:extLst>
            </p:cNvPr>
            <p:cNvSpPr/>
            <p:nvPr/>
          </p:nvSpPr>
          <p:spPr>
            <a:xfrm>
              <a:off x="4155101" y="2117266"/>
              <a:ext cx="130629" cy="1451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  </a:t>
              </a:r>
            </a:p>
          </p:txBody>
        </p:sp>
      </p:grpSp>
      <p:grpSp>
        <p:nvGrpSpPr>
          <p:cNvPr id="40" name="קבוצה 39">
            <a:extLst>
              <a:ext uri="{FF2B5EF4-FFF2-40B4-BE49-F238E27FC236}">
                <a16:creationId xmlns:a16="http://schemas.microsoft.com/office/drawing/2014/main" id="{69BA6F6C-3F69-46A6-8B07-1D5F53F4B61F}"/>
              </a:ext>
            </a:extLst>
          </p:cNvPr>
          <p:cNvGrpSpPr/>
          <p:nvPr/>
        </p:nvGrpSpPr>
        <p:grpSpPr>
          <a:xfrm>
            <a:off x="1224997" y="4037101"/>
            <a:ext cx="5968812" cy="929644"/>
            <a:chOff x="1703592" y="4879592"/>
            <a:chExt cx="6224441" cy="1020175"/>
          </a:xfrm>
        </p:grpSpPr>
        <p:grpSp>
          <p:nvGrpSpPr>
            <p:cNvPr id="41" name="קבוצה 37">
              <a:extLst>
                <a:ext uri="{FF2B5EF4-FFF2-40B4-BE49-F238E27FC236}">
                  <a16:creationId xmlns:a16="http://schemas.microsoft.com/office/drawing/2014/main" id="{0047035F-D461-4120-83C6-3A37E1FDB265}"/>
                </a:ext>
              </a:extLst>
            </p:cNvPr>
            <p:cNvGrpSpPr/>
            <p:nvPr/>
          </p:nvGrpSpPr>
          <p:grpSpPr>
            <a:xfrm>
              <a:off x="1703592" y="5363192"/>
              <a:ext cx="6224441" cy="536575"/>
              <a:chOff x="1353119" y="4318163"/>
              <a:chExt cx="6224441" cy="536575"/>
            </a:xfrm>
          </p:grpSpPr>
          <p:sp>
            <p:nvSpPr>
              <p:cNvPr id="46" name="Rectangle 29">
                <a:extLst>
                  <a:ext uri="{FF2B5EF4-FFF2-40B4-BE49-F238E27FC236}">
                    <a16:creationId xmlns:a16="http://schemas.microsoft.com/office/drawing/2014/main" id="{8BA3C7DE-F89C-42ED-8984-4CF3171273C0}"/>
                  </a:ext>
                </a:extLst>
              </p:cNvPr>
              <p:cNvSpPr>
                <a:spLocks noChangeArrowheads="1"/>
              </p:cNvSpPr>
              <p:nvPr/>
            </p:nvSpPr>
            <p:spPr bwMode="auto">
              <a:xfrm>
                <a:off x="1353119" y="4546763"/>
                <a:ext cx="343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-8</a:t>
                </a:r>
              </a:p>
            </p:txBody>
          </p:sp>
          <p:sp>
            <p:nvSpPr>
              <p:cNvPr id="47" name="Line 5">
                <a:extLst>
                  <a:ext uri="{FF2B5EF4-FFF2-40B4-BE49-F238E27FC236}">
                    <a16:creationId xmlns:a16="http://schemas.microsoft.com/office/drawing/2014/main" id="{9DE55E33-BBF8-4F43-97CF-9D14CFC71ACC}"/>
                  </a:ext>
                </a:extLst>
              </p:cNvPr>
              <p:cNvSpPr>
                <a:spLocks noChangeShapeType="1"/>
              </p:cNvSpPr>
              <p:nvPr/>
            </p:nvSpPr>
            <p:spPr bwMode="auto">
              <a:xfrm>
                <a:off x="1504396" y="4394363"/>
                <a:ext cx="5593896" cy="4763"/>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48" name="Line 6">
                <a:extLst>
                  <a:ext uri="{FF2B5EF4-FFF2-40B4-BE49-F238E27FC236}">
                    <a16:creationId xmlns:a16="http://schemas.microsoft.com/office/drawing/2014/main" id="{1AE750B9-D7B8-41C9-A633-1DC432292853}"/>
                  </a:ext>
                </a:extLst>
              </p:cNvPr>
              <p:cNvSpPr>
                <a:spLocks noChangeShapeType="1"/>
              </p:cNvSpPr>
              <p:nvPr/>
            </p:nvSpPr>
            <p:spPr bwMode="auto">
              <a:xfrm>
                <a:off x="1580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49" name="Line 7">
                <a:extLst>
                  <a:ext uri="{FF2B5EF4-FFF2-40B4-BE49-F238E27FC236}">
                    <a16:creationId xmlns:a16="http://schemas.microsoft.com/office/drawing/2014/main" id="{909DAC3C-05D9-47B3-BF15-C6CCB1F5B2A6}"/>
                  </a:ext>
                </a:extLst>
              </p:cNvPr>
              <p:cNvSpPr>
                <a:spLocks noChangeShapeType="1"/>
              </p:cNvSpPr>
              <p:nvPr/>
            </p:nvSpPr>
            <p:spPr bwMode="auto">
              <a:xfrm>
                <a:off x="1885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50" name="Line 8">
                <a:extLst>
                  <a:ext uri="{FF2B5EF4-FFF2-40B4-BE49-F238E27FC236}">
                    <a16:creationId xmlns:a16="http://schemas.microsoft.com/office/drawing/2014/main" id="{8233C6E0-0A5C-44F1-B8A4-EF65E540A175}"/>
                  </a:ext>
                </a:extLst>
              </p:cNvPr>
              <p:cNvSpPr>
                <a:spLocks noChangeShapeType="1"/>
              </p:cNvSpPr>
              <p:nvPr/>
            </p:nvSpPr>
            <p:spPr bwMode="auto">
              <a:xfrm>
                <a:off x="2190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51" name="Line 9">
                <a:extLst>
                  <a:ext uri="{FF2B5EF4-FFF2-40B4-BE49-F238E27FC236}">
                    <a16:creationId xmlns:a16="http://schemas.microsoft.com/office/drawing/2014/main" id="{13F8DB99-FD1F-4B0F-838F-C78867A3DE2B}"/>
                  </a:ext>
                </a:extLst>
              </p:cNvPr>
              <p:cNvSpPr>
                <a:spLocks noChangeShapeType="1"/>
              </p:cNvSpPr>
              <p:nvPr/>
            </p:nvSpPr>
            <p:spPr bwMode="auto">
              <a:xfrm>
                <a:off x="2494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52" name="Line 10">
                <a:extLst>
                  <a:ext uri="{FF2B5EF4-FFF2-40B4-BE49-F238E27FC236}">
                    <a16:creationId xmlns:a16="http://schemas.microsoft.com/office/drawing/2014/main" id="{39A6376E-E356-49F8-9D97-A30F5F1F5126}"/>
                  </a:ext>
                </a:extLst>
              </p:cNvPr>
              <p:cNvSpPr>
                <a:spLocks noChangeShapeType="1"/>
              </p:cNvSpPr>
              <p:nvPr/>
            </p:nvSpPr>
            <p:spPr bwMode="auto">
              <a:xfrm>
                <a:off x="2799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53" name="Line 11">
                <a:extLst>
                  <a:ext uri="{FF2B5EF4-FFF2-40B4-BE49-F238E27FC236}">
                    <a16:creationId xmlns:a16="http://schemas.microsoft.com/office/drawing/2014/main" id="{5A59136F-7A4D-4D69-9AFA-42D4EABB3492}"/>
                  </a:ext>
                </a:extLst>
              </p:cNvPr>
              <p:cNvSpPr>
                <a:spLocks noChangeShapeType="1"/>
              </p:cNvSpPr>
              <p:nvPr/>
            </p:nvSpPr>
            <p:spPr bwMode="auto">
              <a:xfrm>
                <a:off x="3104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54" name="Line 12">
                <a:extLst>
                  <a:ext uri="{FF2B5EF4-FFF2-40B4-BE49-F238E27FC236}">
                    <a16:creationId xmlns:a16="http://schemas.microsoft.com/office/drawing/2014/main" id="{A2E8AB59-9596-40BD-AB2C-1D74249707EE}"/>
                  </a:ext>
                </a:extLst>
              </p:cNvPr>
              <p:cNvSpPr>
                <a:spLocks noChangeShapeType="1"/>
              </p:cNvSpPr>
              <p:nvPr/>
            </p:nvSpPr>
            <p:spPr bwMode="auto">
              <a:xfrm>
                <a:off x="3409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55" name="Line 13">
                <a:extLst>
                  <a:ext uri="{FF2B5EF4-FFF2-40B4-BE49-F238E27FC236}">
                    <a16:creationId xmlns:a16="http://schemas.microsoft.com/office/drawing/2014/main" id="{77E51B06-33ED-4326-A3C2-7584B505305C}"/>
                  </a:ext>
                </a:extLst>
              </p:cNvPr>
              <p:cNvSpPr>
                <a:spLocks noChangeShapeType="1"/>
              </p:cNvSpPr>
              <p:nvPr/>
            </p:nvSpPr>
            <p:spPr bwMode="auto">
              <a:xfrm>
                <a:off x="3714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56" name="Line 14">
                <a:extLst>
                  <a:ext uri="{FF2B5EF4-FFF2-40B4-BE49-F238E27FC236}">
                    <a16:creationId xmlns:a16="http://schemas.microsoft.com/office/drawing/2014/main" id="{3AD39B9C-FC2A-493C-8B60-71E80B96D1F5}"/>
                  </a:ext>
                </a:extLst>
              </p:cNvPr>
              <p:cNvSpPr>
                <a:spLocks noChangeShapeType="1"/>
              </p:cNvSpPr>
              <p:nvPr/>
            </p:nvSpPr>
            <p:spPr bwMode="auto">
              <a:xfrm>
                <a:off x="4018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57" name="Line 15">
                <a:extLst>
                  <a:ext uri="{FF2B5EF4-FFF2-40B4-BE49-F238E27FC236}">
                    <a16:creationId xmlns:a16="http://schemas.microsoft.com/office/drawing/2014/main" id="{1FC7D7FD-883F-47EF-8F15-8177D88CB677}"/>
                  </a:ext>
                </a:extLst>
              </p:cNvPr>
              <p:cNvSpPr>
                <a:spLocks noChangeShapeType="1"/>
              </p:cNvSpPr>
              <p:nvPr/>
            </p:nvSpPr>
            <p:spPr bwMode="auto">
              <a:xfrm>
                <a:off x="4323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58" name="Line 16">
                <a:extLst>
                  <a:ext uri="{FF2B5EF4-FFF2-40B4-BE49-F238E27FC236}">
                    <a16:creationId xmlns:a16="http://schemas.microsoft.com/office/drawing/2014/main" id="{A7102948-631B-4357-AAD7-FA0EB1CF7C8F}"/>
                  </a:ext>
                </a:extLst>
              </p:cNvPr>
              <p:cNvSpPr>
                <a:spLocks noChangeShapeType="1"/>
              </p:cNvSpPr>
              <p:nvPr/>
            </p:nvSpPr>
            <p:spPr bwMode="auto">
              <a:xfrm>
                <a:off x="4628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59" name="Line 17">
                <a:extLst>
                  <a:ext uri="{FF2B5EF4-FFF2-40B4-BE49-F238E27FC236}">
                    <a16:creationId xmlns:a16="http://schemas.microsoft.com/office/drawing/2014/main" id="{A0FD6A0B-D0E2-4557-8912-4876D8E68854}"/>
                  </a:ext>
                </a:extLst>
              </p:cNvPr>
              <p:cNvSpPr>
                <a:spLocks noChangeShapeType="1"/>
              </p:cNvSpPr>
              <p:nvPr/>
            </p:nvSpPr>
            <p:spPr bwMode="auto">
              <a:xfrm>
                <a:off x="4933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60" name="Line 18">
                <a:extLst>
                  <a:ext uri="{FF2B5EF4-FFF2-40B4-BE49-F238E27FC236}">
                    <a16:creationId xmlns:a16="http://schemas.microsoft.com/office/drawing/2014/main" id="{43EB097C-C24C-4E8D-8244-C6C6481B9C69}"/>
                  </a:ext>
                </a:extLst>
              </p:cNvPr>
              <p:cNvSpPr>
                <a:spLocks noChangeShapeType="1"/>
              </p:cNvSpPr>
              <p:nvPr/>
            </p:nvSpPr>
            <p:spPr bwMode="auto">
              <a:xfrm>
                <a:off x="5238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61" name="Line 19">
                <a:extLst>
                  <a:ext uri="{FF2B5EF4-FFF2-40B4-BE49-F238E27FC236}">
                    <a16:creationId xmlns:a16="http://schemas.microsoft.com/office/drawing/2014/main" id="{26E0B010-B89B-492C-B889-476CBC078F00}"/>
                  </a:ext>
                </a:extLst>
              </p:cNvPr>
              <p:cNvSpPr>
                <a:spLocks noChangeShapeType="1"/>
              </p:cNvSpPr>
              <p:nvPr/>
            </p:nvSpPr>
            <p:spPr bwMode="auto">
              <a:xfrm>
                <a:off x="5542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62" name="Line 20">
                <a:extLst>
                  <a:ext uri="{FF2B5EF4-FFF2-40B4-BE49-F238E27FC236}">
                    <a16:creationId xmlns:a16="http://schemas.microsoft.com/office/drawing/2014/main" id="{9FE7767D-084A-4AFB-A8DE-6EA80114006C}"/>
                  </a:ext>
                </a:extLst>
              </p:cNvPr>
              <p:cNvSpPr>
                <a:spLocks noChangeShapeType="1"/>
              </p:cNvSpPr>
              <p:nvPr/>
            </p:nvSpPr>
            <p:spPr bwMode="auto">
              <a:xfrm>
                <a:off x="6152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63" name="Line 21">
                <a:extLst>
                  <a:ext uri="{FF2B5EF4-FFF2-40B4-BE49-F238E27FC236}">
                    <a16:creationId xmlns:a16="http://schemas.microsoft.com/office/drawing/2014/main" id="{636517C4-60F2-46C0-93FF-C53B3928E191}"/>
                  </a:ext>
                </a:extLst>
              </p:cNvPr>
              <p:cNvSpPr>
                <a:spLocks noChangeShapeType="1"/>
              </p:cNvSpPr>
              <p:nvPr/>
            </p:nvSpPr>
            <p:spPr bwMode="auto">
              <a:xfrm>
                <a:off x="5847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64" name="Line 22">
                <a:extLst>
                  <a:ext uri="{FF2B5EF4-FFF2-40B4-BE49-F238E27FC236}">
                    <a16:creationId xmlns:a16="http://schemas.microsoft.com/office/drawing/2014/main" id="{4B0DEBCD-1B76-450D-888A-1B5BF9BF64A6}"/>
                  </a:ext>
                </a:extLst>
              </p:cNvPr>
              <p:cNvSpPr>
                <a:spLocks noChangeShapeType="1"/>
              </p:cNvSpPr>
              <p:nvPr/>
            </p:nvSpPr>
            <p:spPr bwMode="auto">
              <a:xfrm>
                <a:off x="6457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65" name="Rectangle 25">
                <a:extLst>
                  <a:ext uri="{FF2B5EF4-FFF2-40B4-BE49-F238E27FC236}">
                    <a16:creationId xmlns:a16="http://schemas.microsoft.com/office/drawing/2014/main" id="{D28B2252-42F2-4626-9F46-C958AAE8A42F}"/>
                  </a:ext>
                </a:extLst>
              </p:cNvPr>
              <p:cNvSpPr>
                <a:spLocks noChangeArrowheads="1"/>
              </p:cNvSpPr>
              <p:nvPr/>
            </p:nvSpPr>
            <p:spPr bwMode="auto">
              <a:xfrm>
                <a:off x="44777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2</a:t>
                </a:r>
              </a:p>
            </p:txBody>
          </p:sp>
          <p:sp>
            <p:nvSpPr>
              <p:cNvPr id="66" name="Rectangle 27">
                <a:extLst>
                  <a:ext uri="{FF2B5EF4-FFF2-40B4-BE49-F238E27FC236}">
                    <a16:creationId xmlns:a16="http://schemas.microsoft.com/office/drawing/2014/main" id="{DB2D5490-7695-49A9-B7EF-F5FA399AC1EB}"/>
                  </a:ext>
                </a:extLst>
              </p:cNvPr>
              <p:cNvSpPr>
                <a:spLocks noChangeArrowheads="1"/>
              </p:cNvSpPr>
              <p:nvPr/>
            </p:nvSpPr>
            <p:spPr bwMode="auto">
              <a:xfrm>
                <a:off x="38681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0</a:t>
                </a:r>
              </a:p>
            </p:txBody>
          </p:sp>
          <p:sp>
            <p:nvSpPr>
              <p:cNvPr id="67" name="Rectangle 28">
                <a:extLst>
                  <a:ext uri="{FF2B5EF4-FFF2-40B4-BE49-F238E27FC236}">
                    <a16:creationId xmlns:a16="http://schemas.microsoft.com/office/drawing/2014/main" id="{97D06D7E-FD5F-4E52-85B2-EC01C5822A3A}"/>
                  </a:ext>
                </a:extLst>
              </p:cNvPr>
              <p:cNvSpPr>
                <a:spLocks noChangeArrowheads="1"/>
              </p:cNvSpPr>
              <p:nvPr/>
            </p:nvSpPr>
            <p:spPr bwMode="auto">
              <a:xfrm>
                <a:off x="1962720" y="4546763"/>
                <a:ext cx="343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-6</a:t>
                </a:r>
              </a:p>
            </p:txBody>
          </p:sp>
          <p:sp>
            <p:nvSpPr>
              <p:cNvPr id="68" name="Rectangle 30">
                <a:extLst>
                  <a:ext uri="{FF2B5EF4-FFF2-40B4-BE49-F238E27FC236}">
                    <a16:creationId xmlns:a16="http://schemas.microsoft.com/office/drawing/2014/main" id="{170F215F-D796-4EA8-B949-BF39135857A1}"/>
                  </a:ext>
                </a:extLst>
              </p:cNvPr>
              <p:cNvSpPr>
                <a:spLocks noChangeArrowheads="1"/>
              </p:cNvSpPr>
              <p:nvPr/>
            </p:nvSpPr>
            <p:spPr bwMode="auto">
              <a:xfrm>
                <a:off x="2572320" y="4546763"/>
                <a:ext cx="343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-4</a:t>
                </a:r>
              </a:p>
            </p:txBody>
          </p:sp>
          <p:sp>
            <p:nvSpPr>
              <p:cNvPr id="69" name="Rectangle 31">
                <a:extLst>
                  <a:ext uri="{FF2B5EF4-FFF2-40B4-BE49-F238E27FC236}">
                    <a16:creationId xmlns:a16="http://schemas.microsoft.com/office/drawing/2014/main" id="{DD28A630-FB16-48E9-B392-E76BF26945D3}"/>
                  </a:ext>
                </a:extLst>
              </p:cNvPr>
              <p:cNvSpPr>
                <a:spLocks noChangeArrowheads="1"/>
              </p:cNvSpPr>
              <p:nvPr/>
            </p:nvSpPr>
            <p:spPr bwMode="auto">
              <a:xfrm>
                <a:off x="3239977" y="4532249"/>
                <a:ext cx="3433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-2</a:t>
                </a:r>
              </a:p>
            </p:txBody>
          </p:sp>
          <p:sp>
            <p:nvSpPr>
              <p:cNvPr id="70" name="Rectangle 32">
                <a:extLst>
                  <a:ext uri="{FF2B5EF4-FFF2-40B4-BE49-F238E27FC236}">
                    <a16:creationId xmlns:a16="http://schemas.microsoft.com/office/drawing/2014/main" id="{9A4A487D-F032-41C0-8126-2E3FC15EE436}"/>
                  </a:ext>
                </a:extLst>
              </p:cNvPr>
              <p:cNvSpPr>
                <a:spLocks noChangeArrowheads="1"/>
              </p:cNvSpPr>
              <p:nvPr/>
            </p:nvSpPr>
            <p:spPr bwMode="auto">
              <a:xfrm>
                <a:off x="63065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8</a:t>
                </a:r>
              </a:p>
            </p:txBody>
          </p:sp>
          <p:sp>
            <p:nvSpPr>
              <p:cNvPr id="71" name="Rectangle 34">
                <a:extLst>
                  <a:ext uri="{FF2B5EF4-FFF2-40B4-BE49-F238E27FC236}">
                    <a16:creationId xmlns:a16="http://schemas.microsoft.com/office/drawing/2014/main" id="{F6CF0F8B-811C-42D6-BFEF-71A0A8B07A7F}"/>
                  </a:ext>
                </a:extLst>
              </p:cNvPr>
              <p:cNvSpPr>
                <a:spLocks noChangeArrowheads="1"/>
              </p:cNvSpPr>
              <p:nvPr/>
            </p:nvSpPr>
            <p:spPr bwMode="auto">
              <a:xfrm>
                <a:off x="5009596" y="4546763"/>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r>
                  <a:rPr lang="en-US" altLang="en-US" sz="1400" dirty="0">
                    <a:solidFill>
                      <a:schemeClr val="tx2"/>
                    </a:solidFill>
                  </a:rPr>
                  <a:t>4</a:t>
                </a:r>
              </a:p>
            </p:txBody>
          </p:sp>
          <p:sp>
            <p:nvSpPr>
              <p:cNvPr id="72" name="Rectangle 35">
                <a:extLst>
                  <a:ext uri="{FF2B5EF4-FFF2-40B4-BE49-F238E27FC236}">
                    <a16:creationId xmlns:a16="http://schemas.microsoft.com/office/drawing/2014/main" id="{C2D53477-749D-4D4F-9F76-913A691CF3C3}"/>
                  </a:ext>
                </a:extLst>
              </p:cNvPr>
              <p:cNvSpPr>
                <a:spLocks noChangeArrowheads="1"/>
              </p:cNvSpPr>
              <p:nvPr/>
            </p:nvSpPr>
            <p:spPr bwMode="auto">
              <a:xfrm>
                <a:off x="56969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6</a:t>
                </a:r>
              </a:p>
            </p:txBody>
          </p:sp>
          <p:sp>
            <p:nvSpPr>
              <p:cNvPr id="73" name="TextBox 84">
                <a:extLst>
                  <a:ext uri="{FF2B5EF4-FFF2-40B4-BE49-F238E27FC236}">
                    <a16:creationId xmlns:a16="http://schemas.microsoft.com/office/drawing/2014/main" id="{352DAAF1-619E-4FE0-B183-7564BFEDCF39}"/>
                  </a:ext>
                </a:extLst>
              </p:cNvPr>
              <p:cNvSpPr txBox="1"/>
              <p:nvPr/>
            </p:nvSpPr>
            <p:spPr>
              <a:xfrm>
                <a:off x="6619023" y="4463534"/>
                <a:ext cx="958537" cy="369332"/>
              </a:xfrm>
              <a:prstGeom prst="rect">
                <a:avLst/>
              </a:prstGeom>
              <a:noFill/>
            </p:spPr>
            <p:txBody>
              <a:bodyPr wrap="square" rtlCol="1">
                <a:spAutoFit/>
              </a:bodyPr>
              <a:lstStyle/>
              <a:p>
                <a:r>
                  <a:rPr lang="en-US" dirty="0">
                    <a:solidFill>
                      <a:schemeClr val="tx2"/>
                    </a:solidFill>
                  </a:rPr>
                  <a:t>X(km)</a:t>
                </a:r>
                <a:endParaRPr lang="he-IL" dirty="0">
                  <a:solidFill>
                    <a:schemeClr val="tx2"/>
                  </a:solidFill>
                </a:endParaRPr>
              </a:p>
            </p:txBody>
          </p:sp>
        </p:grpSp>
        <p:sp>
          <p:nvSpPr>
            <p:cNvPr id="42" name="TextBox 47">
              <a:extLst>
                <a:ext uri="{FF2B5EF4-FFF2-40B4-BE49-F238E27FC236}">
                  <a16:creationId xmlns:a16="http://schemas.microsoft.com/office/drawing/2014/main" id="{BDEF7961-E664-4F41-9A4B-4B449E8DD285}"/>
                </a:ext>
              </a:extLst>
            </p:cNvPr>
            <p:cNvSpPr txBox="1"/>
            <p:nvPr/>
          </p:nvSpPr>
          <p:spPr>
            <a:xfrm>
              <a:off x="5758894" y="4952162"/>
              <a:ext cx="631499" cy="461665"/>
            </a:xfrm>
            <a:prstGeom prst="rect">
              <a:avLst/>
            </a:prstGeom>
            <a:noFill/>
          </p:spPr>
          <p:txBody>
            <a:bodyPr wrap="square" rtlCol="1">
              <a:spAutoFit/>
            </a:bodyPr>
            <a:lstStyle/>
            <a:p>
              <a:r>
                <a:rPr lang="en-US" sz="2400" dirty="0">
                  <a:solidFill>
                    <a:srgbClr val="FF0000"/>
                  </a:solidFill>
                  <a:latin typeface="Times New Roman" pitchFamily="18" charset="0"/>
                  <a:cs typeface="Times New Roman" pitchFamily="18" charset="0"/>
                </a:rPr>
                <a:t>x</a:t>
              </a:r>
              <a:r>
                <a:rPr lang="en-US" sz="2400" baseline="-25000" dirty="0">
                  <a:solidFill>
                    <a:srgbClr val="FF0000"/>
                  </a:solidFill>
                  <a:latin typeface="Times New Roman" pitchFamily="18" charset="0"/>
                  <a:cs typeface="Times New Roman" pitchFamily="18" charset="0"/>
                </a:rPr>
                <a:t>1</a:t>
              </a:r>
              <a:endParaRPr lang="he-IL" sz="2400" baseline="-25000" dirty="0">
                <a:solidFill>
                  <a:srgbClr val="FF0000"/>
                </a:solidFill>
                <a:latin typeface="Times New Roman" pitchFamily="18" charset="0"/>
                <a:cs typeface="Times New Roman" pitchFamily="18" charset="0"/>
              </a:endParaRPr>
            </a:p>
          </p:txBody>
        </p:sp>
        <p:sp>
          <p:nvSpPr>
            <p:cNvPr id="43" name="TextBox 48">
              <a:extLst>
                <a:ext uri="{FF2B5EF4-FFF2-40B4-BE49-F238E27FC236}">
                  <a16:creationId xmlns:a16="http://schemas.microsoft.com/office/drawing/2014/main" id="{1E723287-DAC9-46A4-8564-D15FE64C5801}"/>
                </a:ext>
              </a:extLst>
            </p:cNvPr>
            <p:cNvSpPr txBox="1"/>
            <p:nvPr/>
          </p:nvSpPr>
          <p:spPr>
            <a:xfrm>
              <a:off x="2758881" y="4952163"/>
              <a:ext cx="631499" cy="461665"/>
            </a:xfrm>
            <a:prstGeom prst="rect">
              <a:avLst/>
            </a:prstGeom>
            <a:noFill/>
          </p:spPr>
          <p:txBody>
            <a:bodyPr wrap="square" rtlCol="1">
              <a:spAutoFit/>
            </a:bodyPr>
            <a:lstStyle/>
            <a:p>
              <a:r>
                <a:rPr lang="en-US" sz="2400" dirty="0">
                  <a:solidFill>
                    <a:srgbClr val="FF0000"/>
                  </a:solidFill>
                  <a:latin typeface="Times New Roman" pitchFamily="18" charset="0"/>
                  <a:cs typeface="Times New Roman" pitchFamily="18" charset="0"/>
                </a:rPr>
                <a:t>x</a:t>
              </a:r>
              <a:r>
                <a:rPr lang="en-US" sz="2400" baseline="-25000" dirty="0">
                  <a:solidFill>
                    <a:srgbClr val="FF0000"/>
                  </a:solidFill>
                  <a:latin typeface="Times New Roman" pitchFamily="18" charset="0"/>
                  <a:cs typeface="Times New Roman" pitchFamily="18" charset="0"/>
                </a:rPr>
                <a:t>2</a:t>
              </a:r>
              <a:endParaRPr lang="he-IL" sz="2400" baseline="-25000" dirty="0">
                <a:solidFill>
                  <a:srgbClr val="FF0000"/>
                </a:solidFill>
                <a:latin typeface="Times New Roman" pitchFamily="18" charset="0"/>
                <a:cs typeface="Times New Roman" pitchFamily="18" charset="0"/>
              </a:endParaRPr>
            </a:p>
          </p:txBody>
        </p:sp>
        <p:cxnSp>
          <p:nvCxnSpPr>
            <p:cNvPr id="44" name="מחבר חץ ישר 43">
              <a:extLst>
                <a:ext uri="{FF2B5EF4-FFF2-40B4-BE49-F238E27FC236}">
                  <a16:creationId xmlns:a16="http://schemas.microsoft.com/office/drawing/2014/main" id="{BAEA294E-5633-4E1E-9D0E-5D21623C9611}"/>
                </a:ext>
              </a:extLst>
            </p:cNvPr>
            <p:cNvCxnSpPr/>
            <p:nvPr/>
          </p:nvCxnSpPr>
          <p:spPr>
            <a:xfrm flipH="1">
              <a:off x="3074631" y="4940443"/>
              <a:ext cx="3057447" cy="7259"/>
            </a:xfrm>
            <a:prstGeom prst="straightConnector1">
              <a:avLst/>
            </a:prstGeom>
            <a:ln w="15875">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5" name="אליפסה 44">
              <a:extLst>
                <a:ext uri="{FF2B5EF4-FFF2-40B4-BE49-F238E27FC236}">
                  <a16:creationId xmlns:a16="http://schemas.microsoft.com/office/drawing/2014/main" id="{69A4082F-D440-4A8B-875A-57E416F879C1}"/>
                </a:ext>
              </a:extLst>
            </p:cNvPr>
            <p:cNvSpPr/>
            <p:nvPr/>
          </p:nvSpPr>
          <p:spPr>
            <a:xfrm>
              <a:off x="6124223" y="4879592"/>
              <a:ext cx="130629" cy="1451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  </a:t>
              </a:r>
            </a:p>
          </p:txBody>
        </p:sp>
      </p:grpSp>
      <p:grpSp>
        <p:nvGrpSpPr>
          <p:cNvPr id="74" name="קבוצה 73">
            <a:extLst>
              <a:ext uri="{FF2B5EF4-FFF2-40B4-BE49-F238E27FC236}">
                <a16:creationId xmlns:a16="http://schemas.microsoft.com/office/drawing/2014/main" id="{295CD446-FE55-48E3-93E3-61AA0D0E9FCA}"/>
              </a:ext>
            </a:extLst>
          </p:cNvPr>
          <p:cNvGrpSpPr/>
          <p:nvPr/>
        </p:nvGrpSpPr>
        <p:grpSpPr>
          <a:xfrm>
            <a:off x="1332420" y="5224346"/>
            <a:ext cx="5364164" cy="1411501"/>
            <a:chOff x="1703592" y="4272819"/>
            <a:chExt cx="6224441" cy="1626948"/>
          </a:xfrm>
        </p:grpSpPr>
        <p:grpSp>
          <p:nvGrpSpPr>
            <p:cNvPr id="75" name="קבוצה 74">
              <a:extLst>
                <a:ext uri="{FF2B5EF4-FFF2-40B4-BE49-F238E27FC236}">
                  <a16:creationId xmlns:a16="http://schemas.microsoft.com/office/drawing/2014/main" id="{22147749-DCDF-4DBD-BAE8-22A4D1FAF936}"/>
                </a:ext>
              </a:extLst>
            </p:cNvPr>
            <p:cNvGrpSpPr/>
            <p:nvPr/>
          </p:nvGrpSpPr>
          <p:grpSpPr>
            <a:xfrm>
              <a:off x="1703592" y="4666360"/>
              <a:ext cx="6224441" cy="1233407"/>
              <a:chOff x="1440205" y="2590817"/>
              <a:chExt cx="6224441" cy="1233407"/>
            </a:xfrm>
          </p:grpSpPr>
          <p:grpSp>
            <p:nvGrpSpPr>
              <p:cNvPr id="81" name="קבוצה 37">
                <a:extLst>
                  <a:ext uri="{FF2B5EF4-FFF2-40B4-BE49-F238E27FC236}">
                    <a16:creationId xmlns:a16="http://schemas.microsoft.com/office/drawing/2014/main" id="{80057DD3-BA68-410F-B749-CD72F9CD77E0}"/>
                  </a:ext>
                </a:extLst>
              </p:cNvPr>
              <p:cNvGrpSpPr/>
              <p:nvPr/>
            </p:nvGrpSpPr>
            <p:grpSpPr>
              <a:xfrm>
                <a:off x="1440205" y="3287649"/>
                <a:ext cx="6224441" cy="536575"/>
                <a:chOff x="1353119" y="4318163"/>
                <a:chExt cx="6224441" cy="536575"/>
              </a:xfrm>
            </p:grpSpPr>
            <p:sp>
              <p:nvSpPr>
                <p:cNvPr id="84" name="Rectangle 29">
                  <a:extLst>
                    <a:ext uri="{FF2B5EF4-FFF2-40B4-BE49-F238E27FC236}">
                      <a16:creationId xmlns:a16="http://schemas.microsoft.com/office/drawing/2014/main" id="{96C3D875-DD6B-4782-8AED-BF655C763FF3}"/>
                    </a:ext>
                  </a:extLst>
                </p:cNvPr>
                <p:cNvSpPr>
                  <a:spLocks noChangeArrowheads="1"/>
                </p:cNvSpPr>
                <p:nvPr/>
              </p:nvSpPr>
              <p:spPr bwMode="auto">
                <a:xfrm>
                  <a:off x="1353119" y="4546763"/>
                  <a:ext cx="343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-8</a:t>
                  </a:r>
                </a:p>
              </p:txBody>
            </p:sp>
            <p:sp>
              <p:nvSpPr>
                <p:cNvPr id="85" name="Line 5">
                  <a:extLst>
                    <a:ext uri="{FF2B5EF4-FFF2-40B4-BE49-F238E27FC236}">
                      <a16:creationId xmlns:a16="http://schemas.microsoft.com/office/drawing/2014/main" id="{25206007-C1A8-42E5-B0C6-745794B3863F}"/>
                    </a:ext>
                  </a:extLst>
                </p:cNvPr>
                <p:cNvSpPr>
                  <a:spLocks noChangeShapeType="1"/>
                </p:cNvSpPr>
                <p:nvPr/>
              </p:nvSpPr>
              <p:spPr bwMode="auto">
                <a:xfrm>
                  <a:off x="1504396" y="4394363"/>
                  <a:ext cx="5593896" cy="4763"/>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86" name="Line 6">
                  <a:extLst>
                    <a:ext uri="{FF2B5EF4-FFF2-40B4-BE49-F238E27FC236}">
                      <a16:creationId xmlns:a16="http://schemas.microsoft.com/office/drawing/2014/main" id="{7A9D0658-4B9F-4EDD-92C7-8DA6E78BC019}"/>
                    </a:ext>
                  </a:extLst>
                </p:cNvPr>
                <p:cNvSpPr>
                  <a:spLocks noChangeShapeType="1"/>
                </p:cNvSpPr>
                <p:nvPr/>
              </p:nvSpPr>
              <p:spPr bwMode="auto">
                <a:xfrm>
                  <a:off x="1580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87" name="Line 7">
                  <a:extLst>
                    <a:ext uri="{FF2B5EF4-FFF2-40B4-BE49-F238E27FC236}">
                      <a16:creationId xmlns:a16="http://schemas.microsoft.com/office/drawing/2014/main" id="{5C83FB36-9703-4818-8586-C560A06A2FFA}"/>
                    </a:ext>
                  </a:extLst>
                </p:cNvPr>
                <p:cNvSpPr>
                  <a:spLocks noChangeShapeType="1"/>
                </p:cNvSpPr>
                <p:nvPr/>
              </p:nvSpPr>
              <p:spPr bwMode="auto">
                <a:xfrm>
                  <a:off x="1885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88" name="Line 8">
                  <a:extLst>
                    <a:ext uri="{FF2B5EF4-FFF2-40B4-BE49-F238E27FC236}">
                      <a16:creationId xmlns:a16="http://schemas.microsoft.com/office/drawing/2014/main" id="{572B9043-327D-446E-85B0-94CC7AFC47F1}"/>
                    </a:ext>
                  </a:extLst>
                </p:cNvPr>
                <p:cNvSpPr>
                  <a:spLocks noChangeShapeType="1"/>
                </p:cNvSpPr>
                <p:nvPr/>
              </p:nvSpPr>
              <p:spPr bwMode="auto">
                <a:xfrm>
                  <a:off x="2190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89" name="Line 9">
                  <a:extLst>
                    <a:ext uri="{FF2B5EF4-FFF2-40B4-BE49-F238E27FC236}">
                      <a16:creationId xmlns:a16="http://schemas.microsoft.com/office/drawing/2014/main" id="{63763A54-1EB4-4F65-8EB9-7D86E3546B64}"/>
                    </a:ext>
                  </a:extLst>
                </p:cNvPr>
                <p:cNvSpPr>
                  <a:spLocks noChangeShapeType="1"/>
                </p:cNvSpPr>
                <p:nvPr/>
              </p:nvSpPr>
              <p:spPr bwMode="auto">
                <a:xfrm>
                  <a:off x="2494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90" name="Line 10">
                  <a:extLst>
                    <a:ext uri="{FF2B5EF4-FFF2-40B4-BE49-F238E27FC236}">
                      <a16:creationId xmlns:a16="http://schemas.microsoft.com/office/drawing/2014/main" id="{FA8DC4F8-A839-43E4-888B-E327008E8C64}"/>
                    </a:ext>
                  </a:extLst>
                </p:cNvPr>
                <p:cNvSpPr>
                  <a:spLocks noChangeShapeType="1"/>
                </p:cNvSpPr>
                <p:nvPr/>
              </p:nvSpPr>
              <p:spPr bwMode="auto">
                <a:xfrm>
                  <a:off x="2799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91" name="Line 11">
                  <a:extLst>
                    <a:ext uri="{FF2B5EF4-FFF2-40B4-BE49-F238E27FC236}">
                      <a16:creationId xmlns:a16="http://schemas.microsoft.com/office/drawing/2014/main" id="{ADC730B9-E25B-4091-9083-1A8E5E7D0832}"/>
                    </a:ext>
                  </a:extLst>
                </p:cNvPr>
                <p:cNvSpPr>
                  <a:spLocks noChangeShapeType="1"/>
                </p:cNvSpPr>
                <p:nvPr/>
              </p:nvSpPr>
              <p:spPr bwMode="auto">
                <a:xfrm>
                  <a:off x="3104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92" name="Line 12">
                  <a:extLst>
                    <a:ext uri="{FF2B5EF4-FFF2-40B4-BE49-F238E27FC236}">
                      <a16:creationId xmlns:a16="http://schemas.microsoft.com/office/drawing/2014/main" id="{03AFF7B2-1611-4547-AC57-9AD5667CE19A}"/>
                    </a:ext>
                  </a:extLst>
                </p:cNvPr>
                <p:cNvSpPr>
                  <a:spLocks noChangeShapeType="1"/>
                </p:cNvSpPr>
                <p:nvPr/>
              </p:nvSpPr>
              <p:spPr bwMode="auto">
                <a:xfrm>
                  <a:off x="3409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93" name="Line 13">
                  <a:extLst>
                    <a:ext uri="{FF2B5EF4-FFF2-40B4-BE49-F238E27FC236}">
                      <a16:creationId xmlns:a16="http://schemas.microsoft.com/office/drawing/2014/main" id="{CB4126E9-9009-4F23-AF47-13B8776AC004}"/>
                    </a:ext>
                  </a:extLst>
                </p:cNvPr>
                <p:cNvSpPr>
                  <a:spLocks noChangeShapeType="1"/>
                </p:cNvSpPr>
                <p:nvPr/>
              </p:nvSpPr>
              <p:spPr bwMode="auto">
                <a:xfrm>
                  <a:off x="3714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94" name="Line 14">
                  <a:extLst>
                    <a:ext uri="{FF2B5EF4-FFF2-40B4-BE49-F238E27FC236}">
                      <a16:creationId xmlns:a16="http://schemas.microsoft.com/office/drawing/2014/main" id="{E0F2B98A-00EC-4595-B69A-CD89F8B84406}"/>
                    </a:ext>
                  </a:extLst>
                </p:cNvPr>
                <p:cNvSpPr>
                  <a:spLocks noChangeShapeType="1"/>
                </p:cNvSpPr>
                <p:nvPr/>
              </p:nvSpPr>
              <p:spPr bwMode="auto">
                <a:xfrm>
                  <a:off x="4018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95" name="Line 15">
                  <a:extLst>
                    <a:ext uri="{FF2B5EF4-FFF2-40B4-BE49-F238E27FC236}">
                      <a16:creationId xmlns:a16="http://schemas.microsoft.com/office/drawing/2014/main" id="{97DDC7C2-7B02-4402-8324-C7ED6D249256}"/>
                    </a:ext>
                  </a:extLst>
                </p:cNvPr>
                <p:cNvSpPr>
                  <a:spLocks noChangeShapeType="1"/>
                </p:cNvSpPr>
                <p:nvPr/>
              </p:nvSpPr>
              <p:spPr bwMode="auto">
                <a:xfrm>
                  <a:off x="4323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96" name="Line 16">
                  <a:extLst>
                    <a:ext uri="{FF2B5EF4-FFF2-40B4-BE49-F238E27FC236}">
                      <a16:creationId xmlns:a16="http://schemas.microsoft.com/office/drawing/2014/main" id="{2F882BB4-28E5-4A00-A794-20BA73BC62D3}"/>
                    </a:ext>
                  </a:extLst>
                </p:cNvPr>
                <p:cNvSpPr>
                  <a:spLocks noChangeShapeType="1"/>
                </p:cNvSpPr>
                <p:nvPr/>
              </p:nvSpPr>
              <p:spPr bwMode="auto">
                <a:xfrm>
                  <a:off x="4628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97" name="Line 17">
                  <a:extLst>
                    <a:ext uri="{FF2B5EF4-FFF2-40B4-BE49-F238E27FC236}">
                      <a16:creationId xmlns:a16="http://schemas.microsoft.com/office/drawing/2014/main" id="{BE584846-E5F1-4879-A48A-0F0F394E5DFC}"/>
                    </a:ext>
                  </a:extLst>
                </p:cNvPr>
                <p:cNvSpPr>
                  <a:spLocks noChangeShapeType="1"/>
                </p:cNvSpPr>
                <p:nvPr/>
              </p:nvSpPr>
              <p:spPr bwMode="auto">
                <a:xfrm>
                  <a:off x="4933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98" name="Line 18">
                  <a:extLst>
                    <a:ext uri="{FF2B5EF4-FFF2-40B4-BE49-F238E27FC236}">
                      <a16:creationId xmlns:a16="http://schemas.microsoft.com/office/drawing/2014/main" id="{297A65EA-FDB3-4EF8-AF14-10B99830666A}"/>
                    </a:ext>
                  </a:extLst>
                </p:cNvPr>
                <p:cNvSpPr>
                  <a:spLocks noChangeShapeType="1"/>
                </p:cNvSpPr>
                <p:nvPr/>
              </p:nvSpPr>
              <p:spPr bwMode="auto">
                <a:xfrm>
                  <a:off x="5238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99" name="Line 19">
                  <a:extLst>
                    <a:ext uri="{FF2B5EF4-FFF2-40B4-BE49-F238E27FC236}">
                      <a16:creationId xmlns:a16="http://schemas.microsoft.com/office/drawing/2014/main" id="{1560CA94-C991-4622-BB02-90F40F4F0F4A}"/>
                    </a:ext>
                  </a:extLst>
                </p:cNvPr>
                <p:cNvSpPr>
                  <a:spLocks noChangeShapeType="1"/>
                </p:cNvSpPr>
                <p:nvPr/>
              </p:nvSpPr>
              <p:spPr bwMode="auto">
                <a:xfrm>
                  <a:off x="5542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00" name="Line 20">
                  <a:extLst>
                    <a:ext uri="{FF2B5EF4-FFF2-40B4-BE49-F238E27FC236}">
                      <a16:creationId xmlns:a16="http://schemas.microsoft.com/office/drawing/2014/main" id="{D698A03F-C19B-4F70-80A5-74C5297DBFF5}"/>
                    </a:ext>
                  </a:extLst>
                </p:cNvPr>
                <p:cNvSpPr>
                  <a:spLocks noChangeShapeType="1"/>
                </p:cNvSpPr>
                <p:nvPr/>
              </p:nvSpPr>
              <p:spPr bwMode="auto">
                <a:xfrm>
                  <a:off x="6152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01" name="Line 21">
                  <a:extLst>
                    <a:ext uri="{FF2B5EF4-FFF2-40B4-BE49-F238E27FC236}">
                      <a16:creationId xmlns:a16="http://schemas.microsoft.com/office/drawing/2014/main" id="{C1A6C0F2-8872-40C7-A859-B76BE2FD72ED}"/>
                    </a:ext>
                  </a:extLst>
                </p:cNvPr>
                <p:cNvSpPr>
                  <a:spLocks noChangeShapeType="1"/>
                </p:cNvSpPr>
                <p:nvPr/>
              </p:nvSpPr>
              <p:spPr bwMode="auto">
                <a:xfrm>
                  <a:off x="5847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02" name="Line 22">
                  <a:extLst>
                    <a:ext uri="{FF2B5EF4-FFF2-40B4-BE49-F238E27FC236}">
                      <a16:creationId xmlns:a16="http://schemas.microsoft.com/office/drawing/2014/main" id="{EA5A65CC-944C-4FC1-8813-2F8048CB15FE}"/>
                    </a:ext>
                  </a:extLst>
                </p:cNvPr>
                <p:cNvSpPr>
                  <a:spLocks noChangeShapeType="1"/>
                </p:cNvSpPr>
                <p:nvPr/>
              </p:nvSpPr>
              <p:spPr bwMode="auto">
                <a:xfrm>
                  <a:off x="6457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03" name="Rectangle 25">
                  <a:extLst>
                    <a:ext uri="{FF2B5EF4-FFF2-40B4-BE49-F238E27FC236}">
                      <a16:creationId xmlns:a16="http://schemas.microsoft.com/office/drawing/2014/main" id="{0C92E65A-E0E9-4498-AB26-1964AFB674F8}"/>
                    </a:ext>
                  </a:extLst>
                </p:cNvPr>
                <p:cNvSpPr>
                  <a:spLocks noChangeArrowheads="1"/>
                </p:cNvSpPr>
                <p:nvPr/>
              </p:nvSpPr>
              <p:spPr bwMode="auto">
                <a:xfrm>
                  <a:off x="44777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2</a:t>
                  </a:r>
                </a:p>
              </p:txBody>
            </p:sp>
            <p:sp>
              <p:nvSpPr>
                <p:cNvPr id="104" name="Rectangle 27">
                  <a:extLst>
                    <a:ext uri="{FF2B5EF4-FFF2-40B4-BE49-F238E27FC236}">
                      <a16:creationId xmlns:a16="http://schemas.microsoft.com/office/drawing/2014/main" id="{A822BA93-F27B-45A1-9C61-06CC35F20A0E}"/>
                    </a:ext>
                  </a:extLst>
                </p:cNvPr>
                <p:cNvSpPr>
                  <a:spLocks noChangeArrowheads="1"/>
                </p:cNvSpPr>
                <p:nvPr/>
              </p:nvSpPr>
              <p:spPr bwMode="auto">
                <a:xfrm>
                  <a:off x="38681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0</a:t>
                  </a:r>
                </a:p>
              </p:txBody>
            </p:sp>
            <p:sp>
              <p:nvSpPr>
                <p:cNvPr id="105" name="Rectangle 28">
                  <a:extLst>
                    <a:ext uri="{FF2B5EF4-FFF2-40B4-BE49-F238E27FC236}">
                      <a16:creationId xmlns:a16="http://schemas.microsoft.com/office/drawing/2014/main" id="{5FD605EC-40A0-4AE8-8074-9C7E68411644}"/>
                    </a:ext>
                  </a:extLst>
                </p:cNvPr>
                <p:cNvSpPr>
                  <a:spLocks noChangeArrowheads="1"/>
                </p:cNvSpPr>
                <p:nvPr/>
              </p:nvSpPr>
              <p:spPr bwMode="auto">
                <a:xfrm>
                  <a:off x="1962720" y="4546763"/>
                  <a:ext cx="343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-6</a:t>
                  </a:r>
                </a:p>
              </p:txBody>
            </p:sp>
            <p:sp>
              <p:nvSpPr>
                <p:cNvPr id="106" name="Rectangle 30">
                  <a:extLst>
                    <a:ext uri="{FF2B5EF4-FFF2-40B4-BE49-F238E27FC236}">
                      <a16:creationId xmlns:a16="http://schemas.microsoft.com/office/drawing/2014/main" id="{EF32ED1C-1F2E-45DC-AACB-5E8860E3DA44}"/>
                    </a:ext>
                  </a:extLst>
                </p:cNvPr>
                <p:cNvSpPr>
                  <a:spLocks noChangeArrowheads="1"/>
                </p:cNvSpPr>
                <p:nvPr/>
              </p:nvSpPr>
              <p:spPr bwMode="auto">
                <a:xfrm>
                  <a:off x="2572320" y="4546763"/>
                  <a:ext cx="343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-4</a:t>
                  </a:r>
                </a:p>
              </p:txBody>
            </p:sp>
            <p:sp>
              <p:nvSpPr>
                <p:cNvPr id="107" name="Rectangle 31">
                  <a:extLst>
                    <a:ext uri="{FF2B5EF4-FFF2-40B4-BE49-F238E27FC236}">
                      <a16:creationId xmlns:a16="http://schemas.microsoft.com/office/drawing/2014/main" id="{226C66D8-2233-4E5F-8969-441666DC1D69}"/>
                    </a:ext>
                  </a:extLst>
                </p:cNvPr>
                <p:cNvSpPr>
                  <a:spLocks noChangeArrowheads="1"/>
                </p:cNvSpPr>
                <p:nvPr/>
              </p:nvSpPr>
              <p:spPr bwMode="auto">
                <a:xfrm>
                  <a:off x="3239977" y="4532249"/>
                  <a:ext cx="3433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-2</a:t>
                  </a:r>
                </a:p>
              </p:txBody>
            </p:sp>
            <p:sp>
              <p:nvSpPr>
                <p:cNvPr id="108" name="Rectangle 32">
                  <a:extLst>
                    <a:ext uri="{FF2B5EF4-FFF2-40B4-BE49-F238E27FC236}">
                      <a16:creationId xmlns:a16="http://schemas.microsoft.com/office/drawing/2014/main" id="{1D6C6D8D-62B3-4CC1-9988-A62B91822508}"/>
                    </a:ext>
                  </a:extLst>
                </p:cNvPr>
                <p:cNvSpPr>
                  <a:spLocks noChangeArrowheads="1"/>
                </p:cNvSpPr>
                <p:nvPr/>
              </p:nvSpPr>
              <p:spPr bwMode="auto">
                <a:xfrm>
                  <a:off x="63065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8</a:t>
                  </a:r>
                </a:p>
              </p:txBody>
            </p:sp>
            <p:sp>
              <p:nvSpPr>
                <p:cNvPr id="109" name="Rectangle 34">
                  <a:extLst>
                    <a:ext uri="{FF2B5EF4-FFF2-40B4-BE49-F238E27FC236}">
                      <a16:creationId xmlns:a16="http://schemas.microsoft.com/office/drawing/2014/main" id="{F3F81C95-AC69-4E4F-9791-336BB56AA187}"/>
                    </a:ext>
                  </a:extLst>
                </p:cNvPr>
                <p:cNvSpPr>
                  <a:spLocks noChangeArrowheads="1"/>
                </p:cNvSpPr>
                <p:nvPr/>
              </p:nvSpPr>
              <p:spPr bwMode="auto">
                <a:xfrm>
                  <a:off x="5009596" y="4546763"/>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r>
                    <a:rPr lang="en-US" altLang="en-US" sz="1400" dirty="0">
                      <a:solidFill>
                        <a:schemeClr val="tx2"/>
                      </a:solidFill>
                    </a:rPr>
                    <a:t>4</a:t>
                  </a:r>
                </a:p>
              </p:txBody>
            </p:sp>
            <p:sp>
              <p:nvSpPr>
                <p:cNvPr id="110" name="Rectangle 35">
                  <a:extLst>
                    <a:ext uri="{FF2B5EF4-FFF2-40B4-BE49-F238E27FC236}">
                      <a16:creationId xmlns:a16="http://schemas.microsoft.com/office/drawing/2014/main" id="{712A27C6-FA46-4556-9AA8-065CA35413A5}"/>
                    </a:ext>
                  </a:extLst>
                </p:cNvPr>
                <p:cNvSpPr>
                  <a:spLocks noChangeArrowheads="1"/>
                </p:cNvSpPr>
                <p:nvPr/>
              </p:nvSpPr>
              <p:spPr bwMode="auto">
                <a:xfrm>
                  <a:off x="56969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6</a:t>
                  </a:r>
                </a:p>
              </p:txBody>
            </p:sp>
            <p:sp>
              <p:nvSpPr>
                <p:cNvPr id="111" name="TextBox 124">
                  <a:extLst>
                    <a:ext uri="{FF2B5EF4-FFF2-40B4-BE49-F238E27FC236}">
                      <a16:creationId xmlns:a16="http://schemas.microsoft.com/office/drawing/2014/main" id="{D46B4EB1-BC29-4568-A37D-19E7F45445FF}"/>
                    </a:ext>
                  </a:extLst>
                </p:cNvPr>
                <p:cNvSpPr txBox="1"/>
                <p:nvPr/>
              </p:nvSpPr>
              <p:spPr>
                <a:xfrm>
                  <a:off x="6619023" y="4463534"/>
                  <a:ext cx="958537" cy="369332"/>
                </a:xfrm>
                <a:prstGeom prst="rect">
                  <a:avLst/>
                </a:prstGeom>
                <a:noFill/>
              </p:spPr>
              <p:txBody>
                <a:bodyPr wrap="square" rtlCol="1">
                  <a:spAutoFit/>
                </a:bodyPr>
                <a:lstStyle/>
                <a:p>
                  <a:r>
                    <a:rPr lang="en-US" dirty="0">
                      <a:solidFill>
                        <a:schemeClr val="tx2"/>
                      </a:solidFill>
                    </a:rPr>
                    <a:t>X(km)</a:t>
                  </a:r>
                  <a:endParaRPr lang="he-IL" dirty="0">
                    <a:solidFill>
                      <a:schemeClr val="tx2"/>
                    </a:solidFill>
                  </a:endParaRPr>
                </a:p>
              </p:txBody>
            </p:sp>
          </p:grpSp>
          <p:sp>
            <p:nvSpPr>
              <p:cNvPr id="82" name="אליפסה 81">
                <a:extLst>
                  <a:ext uri="{FF2B5EF4-FFF2-40B4-BE49-F238E27FC236}">
                    <a16:creationId xmlns:a16="http://schemas.microsoft.com/office/drawing/2014/main" id="{638B2BC4-A0EB-4F0B-8CA1-4CCAB44B0AC0}"/>
                  </a:ext>
                </a:extLst>
              </p:cNvPr>
              <p:cNvSpPr/>
              <p:nvPr/>
            </p:nvSpPr>
            <p:spPr>
              <a:xfrm>
                <a:off x="4042268" y="2590817"/>
                <a:ext cx="130629" cy="1451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rgbClr val="7030A0"/>
                  </a:solidFill>
                </a:endParaRPr>
              </a:p>
            </p:txBody>
          </p:sp>
          <p:sp>
            <p:nvSpPr>
              <p:cNvPr id="83" name="TextBox 96">
                <a:extLst>
                  <a:ext uri="{FF2B5EF4-FFF2-40B4-BE49-F238E27FC236}">
                    <a16:creationId xmlns:a16="http://schemas.microsoft.com/office/drawing/2014/main" id="{45FB9896-463A-4133-91C5-EA84E07118A6}"/>
                  </a:ext>
                </a:extLst>
              </p:cNvPr>
              <p:cNvSpPr txBox="1"/>
              <p:nvPr/>
            </p:nvSpPr>
            <p:spPr>
              <a:xfrm>
                <a:off x="3717589" y="2927422"/>
                <a:ext cx="631499" cy="461665"/>
              </a:xfrm>
              <a:prstGeom prst="rect">
                <a:avLst/>
              </a:prstGeom>
              <a:noFill/>
            </p:spPr>
            <p:txBody>
              <a:bodyPr wrap="square" rtlCol="1">
                <a:spAutoFit/>
              </a:bodyPr>
              <a:lstStyle/>
              <a:p>
                <a:r>
                  <a:rPr lang="en-US" sz="2400" dirty="0">
                    <a:solidFill>
                      <a:srgbClr val="FF0000"/>
                    </a:solidFill>
                    <a:latin typeface="Times New Roman" pitchFamily="18" charset="0"/>
                    <a:cs typeface="Times New Roman" pitchFamily="18" charset="0"/>
                  </a:rPr>
                  <a:t>x</a:t>
                </a:r>
                <a:r>
                  <a:rPr lang="en-US" sz="2400" baseline="-25000" dirty="0">
                    <a:solidFill>
                      <a:srgbClr val="FF0000"/>
                    </a:solidFill>
                    <a:latin typeface="Times New Roman" pitchFamily="18" charset="0"/>
                    <a:cs typeface="Times New Roman" pitchFamily="18" charset="0"/>
                  </a:rPr>
                  <a:t>1</a:t>
                </a:r>
                <a:endParaRPr lang="he-IL" sz="2400" baseline="-25000" dirty="0">
                  <a:solidFill>
                    <a:srgbClr val="FF0000"/>
                  </a:solidFill>
                  <a:latin typeface="Times New Roman" pitchFamily="18" charset="0"/>
                  <a:cs typeface="Times New Roman" pitchFamily="18" charset="0"/>
                </a:endParaRPr>
              </a:p>
            </p:txBody>
          </p:sp>
        </p:grpSp>
        <p:sp>
          <p:nvSpPr>
            <p:cNvPr id="76" name="TextBox 89">
              <a:extLst>
                <a:ext uri="{FF2B5EF4-FFF2-40B4-BE49-F238E27FC236}">
                  <a16:creationId xmlns:a16="http://schemas.microsoft.com/office/drawing/2014/main" id="{53688CC8-9289-41E9-A0E9-040203FAC777}"/>
                </a:ext>
              </a:extLst>
            </p:cNvPr>
            <p:cNvSpPr txBox="1"/>
            <p:nvPr/>
          </p:nvSpPr>
          <p:spPr>
            <a:xfrm>
              <a:off x="3983558" y="4272819"/>
              <a:ext cx="631499" cy="461665"/>
            </a:xfrm>
            <a:prstGeom prst="rect">
              <a:avLst/>
            </a:prstGeom>
            <a:noFill/>
          </p:spPr>
          <p:txBody>
            <a:bodyPr wrap="square" rtlCol="1">
              <a:spAutoFit/>
            </a:bodyPr>
            <a:lstStyle/>
            <a:p>
              <a:r>
                <a:rPr lang="en-US" sz="2400" dirty="0">
                  <a:solidFill>
                    <a:srgbClr val="FF0000"/>
                  </a:solidFill>
                  <a:latin typeface="Times New Roman" pitchFamily="18" charset="0"/>
                  <a:cs typeface="Times New Roman" pitchFamily="18" charset="0"/>
                </a:rPr>
                <a:t>x</a:t>
              </a:r>
              <a:r>
                <a:rPr lang="en-US" sz="2400" baseline="-25000" dirty="0">
                  <a:solidFill>
                    <a:srgbClr val="FF0000"/>
                  </a:solidFill>
                  <a:latin typeface="Times New Roman" pitchFamily="18" charset="0"/>
                  <a:cs typeface="Times New Roman" pitchFamily="18" charset="0"/>
                </a:rPr>
                <a:t>2</a:t>
              </a:r>
              <a:endParaRPr lang="he-IL" sz="2400" baseline="-25000" dirty="0">
                <a:solidFill>
                  <a:srgbClr val="FF0000"/>
                </a:solidFill>
                <a:latin typeface="Times New Roman" pitchFamily="18" charset="0"/>
                <a:cs typeface="Times New Roman" pitchFamily="18" charset="0"/>
              </a:endParaRPr>
            </a:p>
          </p:txBody>
        </p:sp>
        <p:cxnSp>
          <p:nvCxnSpPr>
            <p:cNvPr id="77" name="מחבר חץ ישר 76">
              <a:extLst>
                <a:ext uri="{FF2B5EF4-FFF2-40B4-BE49-F238E27FC236}">
                  <a16:creationId xmlns:a16="http://schemas.microsoft.com/office/drawing/2014/main" id="{4180AE5B-4806-4906-AD4E-853385FD2616}"/>
                </a:ext>
              </a:extLst>
            </p:cNvPr>
            <p:cNvCxnSpPr/>
            <p:nvPr/>
          </p:nvCxnSpPr>
          <p:spPr>
            <a:xfrm flipH="1">
              <a:off x="3074631" y="4940443"/>
              <a:ext cx="3057447" cy="7259"/>
            </a:xfrm>
            <a:prstGeom prst="straightConnector1">
              <a:avLst/>
            </a:prstGeom>
            <a:ln w="15875">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8" name="מחבר חץ ישר 77">
              <a:extLst>
                <a:ext uri="{FF2B5EF4-FFF2-40B4-BE49-F238E27FC236}">
                  <a16:creationId xmlns:a16="http://schemas.microsoft.com/office/drawing/2014/main" id="{D8DF20DA-8235-4EB1-90FB-2A6EF9A06214}"/>
                </a:ext>
              </a:extLst>
            </p:cNvPr>
            <p:cNvCxnSpPr/>
            <p:nvPr/>
          </p:nvCxnSpPr>
          <p:spPr>
            <a:xfrm>
              <a:off x="3071072" y="4734484"/>
              <a:ext cx="1234583" cy="10896"/>
            </a:xfrm>
            <a:prstGeom prst="straightConnector1">
              <a:avLst/>
            </a:prstGeom>
            <a:ln w="15875">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9" name="מחבר חץ ישר 78">
              <a:extLst>
                <a:ext uri="{FF2B5EF4-FFF2-40B4-BE49-F238E27FC236}">
                  <a16:creationId xmlns:a16="http://schemas.microsoft.com/office/drawing/2014/main" id="{91C5DED0-53EE-4D5D-9D32-B523BFB6B4E8}"/>
                </a:ext>
              </a:extLst>
            </p:cNvPr>
            <p:cNvCxnSpPr/>
            <p:nvPr/>
          </p:nvCxnSpPr>
          <p:spPr>
            <a:xfrm flipV="1">
              <a:off x="4383810" y="5104563"/>
              <a:ext cx="1814459" cy="1"/>
            </a:xfrm>
            <a:prstGeom prst="straightConnector1">
              <a:avLst/>
            </a:prstGeom>
            <a:ln w="15875">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80" name="אליפסה 79">
              <a:extLst>
                <a:ext uri="{FF2B5EF4-FFF2-40B4-BE49-F238E27FC236}">
                  <a16:creationId xmlns:a16="http://schemas.microsoft.com/office/drawing/2014/main" id="{94D9449F-7666-4F01-8C0B-17D517A3522C}"/>
                </a:ext>
              </a:extLst>
            </p:cNvPr>
            <p:cNvSpPr/>
            <p:nvPr/>
          </p:nvSpPr>
          <p:spPr>
            <a:xfrm>
              <a:off x="4312915" y="5021956"/>
              <a:ext cx="130629" cy="1451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  </a:t>
              </a:r>
            </a:p>
          </p:txBody>
        </p:sp>
      </p:grpSp>
      <p:pic>
        <p:nvPicPr>
          <p:cNvPr id="116" name="Picture 2" descr="×ª××¦××ª ×ª××× × ×¢×××¨ âªDistance displacement animated gifâ¬â">
            <a:extLst>
              <a:ext uri="{FF2B5EF4-FFF2-40B4-BE49-F238E27FC236}">
                <a16:creationId xmlns:a16="http://schemas.microsoft.com/office/drawing/2014/main" id="{54144227-7058-4CD8-89A4-24BB08BA6C6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03259" y="1353778"/>
            <a:ext cx="5424704" cy="118665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17" name="מלבן 116">
            <a:extLst>
              <a:ext uri="{FF2B5EF4-FFF2-40B4-BE49-F238E27FC236}">
                <a16:creationId xmlns:a16="http://schemas.microsoft.com/office/drawing/2014/main" id="{ED261C36-564F-480E-BC0A-80120DB0FB2E}"/>
              </a:ext>
            </a:extLst>
          </p:cNvPr>
          <p:cNvSpPr/>
          <p:nvPr/>
        </p:nvSpPr>
        <p:spPr>
          <a:xfrm>
            <a:off x="1224997" y="5360744"/>
            <a:ext cx="5580446" cy="13369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8" name="מלבן 117">
            <a:extLst>
              <a:ext uri="{FF2B5EF4-FFF2-40B4-BE49-F238E27FC236}">
                <a16:creationId xmlns:a16="http://schemas.microsoft.com/office/drawing/2014/main" id="{A287BE84-E3FB-4B5F-B4D0-AC6C6CA0E4F5}"/>
              </a:ext>
            </a:extLst>
          </p:cNvPr>
          <p:cNvSpPr/>
          <p:nvPr/>
        </p:nvSpPr>
        <p:spPr>
          <a:xfrm>
            <a:off x="1164629" y="3841758"/>
            <a:ext cx="6089548" cy="13369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9" name="מלבן 118">
            <a:extLst>
              <a:ext uri="{FF2B5EF4-FFF2-40B4-BE49-F238E27FC236}">
                <a16:creationId xmlns:a16="http://schemas.microsoft.com/office/drawing/2014/main" id="{0D68E412-54C1-4253-BE97-D0F1F0AC8C73}"/>
              </a:ext>
            </a:extLst>
          </p:cNvPr>
          <p:cNvSpPr/>
          <p:nvPr/>
        </p:nvSpPr>
        <p:spPr>
          <a:xfrm>
            <a:off x="2298508" y="2631459"/>
            <a:ext cx="6089548" cy="10951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2" name="תיבת טקסט 121">
            <a:extLst>
              <a:ext uri="{FF2B5EF4-FFF2-40B4-BE49-F238E27FC236}">
                <a16:creationId xmlns:a16="http://schemas.microsoft.com/office/drawing/2014/main" id="{A058CD6F-82D4-40CE-A456-A85965713D41}"/>
              </a:ext>
            </a:extLst>
          </p:cNvPr>
          <p:cNvSpPr txBox="1"/>
          <p:nvPr/>
        </p:nvSpPr>
        <p:spPr>
          <a:xfrm>
            <a:off x="8634327" y="3103640"/>
            <a:ext cx="1604927" cy="646331"/>
          </a:xfrm>
          <a:prstGeom prst="rect">
            <a:avLst/>
          </a:prstGeom>
          <a:noFill/>
          <a:ln>
            <a:solidFill>
              <a:schemeClr val="tx1"/>
            </a:solidFill>
          </a:ln>
        </p:spPr>
        <p:txBody>
          <a:bodyPr wrap="none" rtlCol="1">
            <a:spAutoFit/>
          </a:bodyPr>
          <a:lstStyle/>
          <a:p>
            <a:r>
              <a:rPr lang="he-IL" b="1">
                <a:solidFill>
                  <a:srgbClr val="FF0000"/>
                </a:solidFill>
                <a:effectLst>
                  <a:outerShdw blurRad="38100" dist="38100" dir="2700000" algn="tl">
                    <a:srgbClr val="000000">
                      <a:alpha val="43137"/>
                    </a:srgbClr>
                  </a:outerShdw>
                </a:effectLst>
              </a:rPr>
              <a:t>+ העתק חיובי</a:t>
            </a:r>
            <a:br>
              <a:rPr lang="en-US" b="1">
                <a:solidFill>
                  <a:srgbClr val="FF0000"/>
                </a:solidFill>
                <a:effectLst>
                  <a:outerShdw blurRad="38100" dist="38100" dir="2700000" algn="tl">
                    <a:srgbClr val="000000">
                      <a:alpha val="43137"/>
                    </a:srgbClr>
                  </a:outerShdw>
                </a:effectLst>
              </a:rPr>
            </a:br>
            <a:r>
              <a:rPr lang="he-IL" b="1">
                <a:solidFill>
                  <a:srgbClr val="FF0000"/>
                </a:solidFill>
                <a:effectLst>
                  <a:outerShdw blurRad="38100" dist="38100" dir="2700000" algn="tl">
                    <a:srgbClr val="000000">
                      <a:alpha val="43137"/>
                    </a:srgbClr>
                  </a:outerShdw>
                </a:effectLst>
              </a:rPr>
              <a:t>עם כיוון הציר</a:t>
            </a:r>
          </a:p>
        </p:txBody>
      </p:sp>
      <p:sp>
        <p:nvSpPr>
          <p:cNvPr id="125" name="תיבת טקסט 124">
            <a:extLst>
              <a:ext uri="{FF2B5EF4-FFF2-40B4-BE49-F238E27FC236}">
                <a16:creationId xmlns:a16="http://schemas.microsoft.com/office/drawing/2014/main" id="{78DEF1A0-E595-4F61-B082-E80CC03EFE91}"/>
              </a:ext>
            </a:extLst>
          </p:cNvPr>
          <p:cNvSpPr txBox="1"/>
          <p:nvPr/>
        </p:nvSpPr>
        <p:spPr>
          <a:xfrm>
            <a:off x="7615434" y="4297622"/>
            <a:ext cx="1574470" cy="646331"/>
          </a:xfrm>
          <a:prstGeom prst="rect">
            <a:avLst/>
          </a:prstGeom>
          <a:noFill/>
          <a:ln>
            <a:solidFill>
              <a:schemeClr val="tx1"/>
            </a:solidFill>
          </a:ln>
        </p:spPr>
        <p:txBody>
          <a:bodyPr wrap="none" rtlCol="1">
            <a:spAutoFit/>
          </a:bodyPr>
          <a:lstStyle/>
          <a:p>
            <a:r>
              <a:rPr lang="he-IL" b="1">
                <a:solidFill>
                  <a:srgbClr val="FF0000"/>
                </a:solidFill>
                <a:effectLst>
                  <a:outerShdw blurRad="38100" dist="38100" dir="2700000" algn="tl">
                    <a:srgbClr val="000000">
                      <a:alpha val="43137"/>
                    </a:srgbClr>
                  </a:outerShdw>
                </a:effectLst>
              </a:rPr>
              <a:t>- העתק שלילי</a:t>
            </a:r>
            <a:br>
              <a:rPr lang="en-US" b="1">
                <a:solidFill>
                  <a:srgbClr val="FF0000"/>
                </a:solidFill>
                <a:effectLst>
                  <a:outerShdw blurRad="38100" dist="38100" dir="2700000" algn="tl">
                    <a:srgbClr val="000000">
                      <a:alpha val="43137"/>
                    </a:srgbClr>
                  </a:outerShdw>
                </a:effectLst>
              </a:rPr>
            </a:br>
            <a:r>
              <a:rPr lang="he-IL" b="1">
                <a:solidFill>
                  <a:srgbClr val="FF0000"/>
                </a:solidFill>
                <a:effectLst>
                  <a:outerShdw blurRad="38100" dist="38100" dir="2700000" algn="tl">
                    <a:srgbClr val="000000">
                      <a:alpha val="43137"/>
                    </a:srgbClr>
                  </a:outerShdw>
                </a:effectLst>
              </a:rPr>
              <a:t>נגד כיוון הציר</a:t>
            </a:r>
          </a:p>
        </p:txBody>
      </p:sp>
      <p:sp>
        <p:nvSpPr>
          <p:cNvPr id="126" name="תיבת טקסט 125">
            <a:extLst>
              <a:ext uri="{FF2B5EF4-FFF2-40B4-BE49-F238E27FC236}">
                <a16:creationId xmlns:a16="http://schemas.microsoft.com/office/drawing/2014/main" id="{449F3A37-8392-4744-81CF-3DFBE6DC6597}"/>
              </a:ext>
            </a:extLst>
          </p:cNvPr>
          <p:cNvSpPr txBox="1"/>
          <p:nvPr/>
        </p:nvSpPr>
        <p:spPr>
          <a:xfrm>
            <a:off x="6962009" y="5755582"/>
            <a:ext cx="1258678" cy="646331"/>
          </a:xfrm>
          <a:prstGeom prst="rect">
            <a:avLst/>
          </a:prstGeom>
          <a:noFill/>
          <a:ln>
            <a:solidFill>
              <a:schemeClr val="tx1"/>
            </a:solidFill>
          </a:ln>
        </p:spPr>
        <p:txBody>
          <a:bodyPr wrap="none" rtlCol="1">
            <a:spAutoFit/>
          </a:bodyPr>
          <a:lstStyle/>
          <a:p>
            <a:r>
              <a:rPr lang="he-IL" b="1">
                <a:solidFill>
                  <a:srgbClr val="FF0000"/>
                </a:solidFill>
                <a:effectLst>
                  <a:outerShdw blurRad="38100" dist="38100" dir="2700000" algn="tl">
                    <a:srgbClr val="000000">
                      <a:alpha val="43137"/>
                    </a:srgbClr>
                  </a:outerShdw>
                </a:effectLst>
              </a:rPr>
              <a:t>העתק  0</a:t>
            </a:r>
            <a:br>
              <a:rPr lang="en-US" b="1">
                <a:solidFill>
                  <a:srgbClr val="FF0000"/>
                </a:solidFill>
                <a:effectLst>
                  <a:outerShdw blurRad="38100" dist="38100" dir="2700000" algn="tl">
                    <a:srgbClr val="000000">
                      <a:alpha val="43137"/>
                    </a:srgbClr>
                  </a:outerShdw>
                </a:effectLst>
              </a:rPr>
            </a:br>
            <a:r>
              <a:rPr lang="he-IL" b="1">
                <a:solidFill>
                  <a:srgbClr val="FF0000"/>
                </a:solidFill>
                <a:effectLst>
                  <a:outerShdw blurRad="38100" dist="38100" dir="2700000" algn="tl">
                    <a:srgbClr val="000000">
                      <a:alpha val="43137"/>
                    </a:srgbClr>
                  </a:outerShdw>
                </a:effectLst>
              </a:rPr>
              <a:t>חזר למוצא</a:t>
            </a:r>
          </a:p>
        </p:txBody>
      </p:sp>
    </p:spTree>
    <p:extLst>
      <p:ext uri="{BB962C8B-B14F-4D97-AF65-F5344CB8AC3E}">
        <p14:creationId xmlns:p14="http://schemas.microsoft.com/office/powerpoint/2010/main" val="146004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57D5EF94-C197-48DE-BB5A-A18105AC1E77}"/>
              </a:ext>
            </a:extLst>
          </p:cNvPr>
          <p:cNvSpPr>
            <a:spLocks noGrp="1" noChangeArrowheads="1"/>
          </p:cNvSpPr>
          <p:nvPr>
            <p:ph type="title"/>
          </p:nvPr>
        </p:nvSpPr>
        <p:spPr>
          <a:xfrm>
            <a:off x="4572000" y="457200"/>
            <a:ext cx="4419600" cy="762000"/>
          </a:xfrm>
          <a:ln w="38100">
            <a:solidFill>
              <a:schemeClr val="tx1"/>
            </a:solidFill>
            <a:miter lim="800000"/>
            <a:headEnd/>
            <a:tailEnd/>
          </a:ln>
        </p:spPr>
        <p:txBody>
          <a:bodyPr/>
          <a:lstStyle/>
          <a:p>
            <a:pPr algn="ctr" rtl="1"/>
            <a:r>
              <a:rPr lang="he-IL" altLang="he-IL" b="1" u="sng">
                <a:solidFill>
                  <a:srgbClr val="6600CC"/>
                </a:solidFill>
              </a:rPr>
              <a:t>העתק</a:t>
            </a:r>
            <a:endParaRPr lang="he-IL" altLang="he-IL"/>
          </a:p>
        </p:txBody>
      </p:sp>
      <p:sp>
        <p:nvSpPr>
          <p:cNvPr id="15363" name="Rectangle 3">
            <a:extLst>
              <a:ext uri="{FF2B5EF4-FFF2-40B4-BE49-F238E27FC236}">
                <a16:creationId xmlns:a16="http://schemas.microsoft.com/office/drawing/2014/main" id="{B4C1C5FC-4AB2-429E-A6C2-3004F94BCA9E}"/>
              </a:ext>
            </a:extLst>
          </p:cNvPr>
          <p:cNvSpPr>
            <a:spLocks noGrp="1" noChangeArrowheads="1"/>
          </p:cNvSpPr>
          <p:nvPr>
            <p:ph idx="1"/>
          </p:nvPr>
        </p:nvSpPr>
        <p:spPr>
          <a:xfrm>
            <a:off x="2297545" y="1500286"/>
            <a:ext cx="8968509" cy="4899891"/>
          </a:xfrm>
          <a:ln w="38100">
            <a:solidFill>
              <a:schemeClr val="tx1"/>
            </a:solidFill>
            <a:miter lim="800000"/>
            <a:headEnd/>
            <a:tailEnd/>
          </a:ln>
        </p:spPr>
        <p:txBody>
          <a:bodyPr>
            <a:normAutofit/>
          </a:bodyPr>
          <a:lstStyle/>
          <a:p>
            <a:pPr algn="r" rtl="1"/>
            <a:r>
              <a:rPr lang="he-IL" altLang="he-IL" sz="2800" b="1"/>
              <a:t>העתק</a:t>
            </a:r>
            <a:r>
              <a:rPr lang="he-IL" altLang="he-IL" sz="2800"/>
              <a:t> מציין שינוי מיקומו של הגוף</a:t>
            </a:r>
          </a:p>
          <a:p>
            <a:pPr algn="r" rtl="1"/>
            <a:r>
              <a:rPr lang="he-IL" altLang="he-IL" sz="2800"/>
              <a:t>עבור גוף שנע על קו ישר ההעתק מוגדר על ידי </a:t>
            </a:r>
          </a:p>
          <a:p>
            <a:pPr algn="r" rtl="1">
              <a:buFont typeface="Monotype Sorts" pitchFamily="2" charset="2"/>
              <a:buNone/>
            </a:pPr>
            <a:r>
              <a:rPr lang="en-US" altLang="he-IL" b="1"/>
              <a:t>   </a:t>
            </a:r>
            <a:br>
              <a:rPr lang="en-US" altLang="he-IL" b="1"/>
            </a:br>
            <a:br>
              <a:rPr lang="en-US" altLang="he-IL" b="1"/>
            </a:br>
            <a:br>
              <a:rPr lang="en-US" altLang="he-IL" b="1"/>
            </a:br>
            <a:r>
              <a:rPr lang="he-IL" altLang="he-IL" sz="2800"/>
              <a:t>כאשר</a:t>
            </a:r>
            <a:r>
              <a:rPr lang="he-IL" altLang="he-IL" sz="2800" b="1"/>
              <a:t> </a:t>
            </a:r>
            <a:r>
              <a:rPr lang="en-US" altLang="he-IL" sz="2800" b="1"/>
              <a:t>X1</a:t>
            </a:r>
            <a:r>
              <a:rPr lang="he-IL" altLang="he-IL" sz="2800" b="1"/>
              <a:t> ו-</a:t>
            </a:r>
            <a:r>
              <a:rPr lang="en-US" altLang="he-IL" sz="2800" b="1"/>
              <a:t>X2</a:t>
            </a:r>
            <a:r>
              <a:rPr lang="he-IL" altLang="he-IL" sz="2800"/>
              <a:t> הם </a:t>
            </a:r>
            <a:r>
              <a:rPr lang="he-IL" altLang="he-IL" sz="2800" b="1"/>
              <a:t>המיקום התחלתי</a:t>
            </a:r>
            <a:r>
              <a:rPr lang="he-IL" altLang="he-IL" sz="2800"/>
              <a:t> ו</a:t>
            </a:r>
            <a:r>
              <a:rPr lang="he-IL" altLang="he-IL" sz="2800" b="1"/>
              <a:t>הסופי</a:t>
            </a:r>
            <a:r>
              <a:rPr lang="he-IL" altLang="he-IL" sz="2800"/>
              <a:t> בהתאמה</a:t>
            </a:r>
            <a:br>
              <a:rPr lang="en-US" altLang="he-IL" sz="2800"/>
            </a:br>
            <a:br>
              <a:rPr lang="en-US" altLang="he-IL" sz="2800"/>
            </a:br>
            <a:r>
              <a:rPr lang="he-IL" altLang="he-IL" sz="2800" b="1"/>
              <a:t>העתק </a:t>
            </a:r>
            <a:r>
              <a:rPr lang="he-IL" altLang="he-IL" sz="2800"/>
              <a:t>עשוי להיות</a:t>
            </a:r>
            <a:r>
              <a:rPr lang="he-IL" altLang="he-IL" sz="2800" b="1"/>
              <a:t> </a:t>
            </a:r>
            <a:r>
              <a:rPr lang="he-IL" altLang="he-IL" sz="2800" b="1" u="sng"/>
              <a:t>חיובי</a:t>
            </a:r>
            <a:r>
              <a:rPr lang="he-IL" altLang="he-IL" sz="2800" u="sng"/>
              <a:t> </a:t>
            </a:r>
            <a:r>
              <a:rPr lang="he-IL" altLang="he-IL" sz="2800"/>
              <a:t>או </a:t>
            </a:r>
            <a:r>
              <a:rPr lang="he-IL" altLang="he-IL" sz="2800" b="1" u="sng"/>
              <a:t>שלילי </a:t>
            </a:r>
            <a:r>
              <a:rPr lang="he-IL" altLang="he-IL" sz="2800"/>
              <a:t>בהתאם לכיוון ההתקדמות </a:t>
            </a:r>
            <a:r>
              <a:rPr lang="he-IL" altLang="he-IL" sz="3000"/>
              <a:t>של הגוף .</a:t>
            </a:r>
            <a:br>
              <a:rPr lang="en-US" altLang="he-IL" sz="3000"/>
            </a:br>
            <a:br>
              <a:rPr lang="en-US" altLang="he-IL"/>
            </a:br>
            <a:br>
              <a:rPr lang="en-US" altLang="he-IL"/>
            </a:br>
            <a:r>
              <a:rPr lang="he-IL" altLang="he-IL" b="1"/>
              <a:t>  </a:t>
            </a:r>
            <a:r>
              <a:rPr lang="he-IL" altLang="he-IL" sz="2600" b="1"/>
              <a:t>האם יתכן ש</a:t>
            </a:r>
            <a:r>
              <a:rPr lang="he-IL" altLang="he-IL" sz="2600" b="1">
                <a:solidFill>
                  <a:srgbClr val="6600CC"/>
                </a:solidFill>
              </a:rPr>
              <a:t>העתק</a:t>
            </a:r>
            <a:r>
              <a:rPr lang="he-IL" altLang="he-IL" sz="2600" b="1"/>
              <a:t> </a:t>
            </a:r>
            <a:r>
              <a:rPr lang="he-IL" altLang="he-IL" sz="2600" b="1" u="sng"/>
              <a:t>שווה</a:t>
            </a:r>
            <a:r>
              <a:rPr lang="he-IL" altLang="he-IL" sz="2600" b="1"/>
              <a:t> ל-0 כאשר </a:t>
            </a:r>
            <a:r>
              <a:rPr lang="he-IL" altLang="he-IL" sz="2600" b="1">
                <a:solidFill>
                  <a:srgbClr val="6600CC"/>
                </a:solidFill>
              </a:rPr>
              <a:t>דרך</a:t>
            </a:r>
            <a:r>
              <a:rPr lang="he-IL" altLang="he-IL" sz="2600" b="1"/>
              <a:t> </a:t>
            </a:r>
            <a:r>
              <a:rPr lang="he-IL" altLang="he-IL" sz="2600" b="1" u="sng"/>
              <a:t>שונה </a:t>
            </a:r>
            <a:r>
              <a:rPr lang="he-IL" altLang="he-IL" sz="2600" b="1"/>
              <a:t>מ-0 ? </a:t>
            </a:r>
            <a:endParaRPr lang="he-IL" altLang="he-IL" sz="2600"/>
          </a:p>
        </p:txBody>
      </p:sp>
      <p:sp>
        <p:nvSpPr>
          <p:cNvPr id="15364" name="Rectangle 4">
            <a:extLst>
              <a:ext uri="{FF2B5EF4-FFF2-40B4-BE49-F238E27FC236}">
                <a16:creationId xmlns:a16="http://schemas.microsoft.com/office/drawing/2014/main" id="{0B1AB7EE-0968-4680-AB9C-93905E879738}"/>
              </a:ext>
            </a:extLst>
          </p:cNvPr>
          <p:cNvSpPr>
            <a:spLocks noChangeArrowheads="1"/>
          </p:cNvSpPr>
          <p:nvPr/>
        </p:nvSpPr>
        <p:spPr bwMode="auto">
          <a:xfrm>
            <a:off x="3352512" y="5504827"/>
            <a:ext cx="7488292" cy="762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4400">
                <a:solidFill>
                  <a:schemeClr val="tx1"/>
                </a:solidFill>
                <a:latin typeface="Times New Roman" panose="02020603050405020304" pitchFamily="18" charset="0"/>
                <a:cs typeface="Times New Roman (Hebrew)" panose="02020603050405020304" pitchFamily="18" charset="0"/>
              </a:defRPr>
            </a:lvl1pPr>
            <a:lvl2pPr marL="742950" indent="-285750" algn="r" rtl="1">
              <a:defRPr sz="4400">
                <a:solidFill>
                  <a:schemeClr val="tx1"/>
                </a:solidFill>
                <a:latin typeface="Times New Roman" panose="02020603050405020304" pitchFamily="18" charset="0"/>
                <a:cs typeface="Times New Roman (Hebrew)" panose="02020603050405020304" pitchFamily="18" charset="0"/>
              </a:defRPr>
            </a:lvl2pPr>
            <a:lvl3pPr marL="1143000" indent="-228600" algn="r" rtl="1">
              <a:defRPr sz="4400">
                <a:solidFill>
                  <a:schemeClr val="tx1"/>
                </a:solidFill>
                <a:latin typeface="Times New Roman" panose="02020603050405020304" pitchFamily="18" charset="0"/>
                <a:cs typeface="Times New Roman (Hebrew)" panose="02020603050405020304" pitchFamily="18" charset="0"/>
              </a:defRPr>
            </a:lvl3pPr>
            <a:lvl4pPr marL="1600200" indent="-228600" algn="r" rtl="1">
              <a:defRPr sz="4400">
                <a:solidFill>
                  <a:schemeClr val="tx1"/>
                </a:solidFill>
                <a:latin typeface="Times New Roman" panose="02020603050405020304" pitchFamily="18" charset="0"/>
                <a:cs typeface="Times New Roman (Hebrew)" panose="02020603050405020304" pitchFamily="18" charset="0"/>
              </a:defRPr>
            </a:lvl4pPr>
            <a:lvl5pPr marL="2057400" indent="-228600" algn="r" rtl="1">
              <a:defRPr sz="4400">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9pPr>
          </a:lstStyle>
          <a:p>
            <a:endParaRPr lang="he-IL" altLang="he-IL"/>
          </a:p>
        </p:txBody>
      </p:sp>
      <mc:AlternateContent xmlns:mc="http://schemas.openxmlformats.org/markup-compatibility/2006" xmlns:a14="http://schemas.microsoft.com/office/drawing/2010/main">
        <mc:Choice Requires="a14">
          <p:sp>
            <p:nvSpPr>
              <p:cNvPr id="15365" name="Object 5">
                <a:extLst>
                  <a:ext uri="{FF2B5EF4-FFF2-40B4-BE49-F238E27FC236}">
                    <a16:creationId xmlns:a16="http://schemas.microsoft.com/office/drawing/2014/main" id="{F59AA5BE-585D-4362-AC04-569723A117D2}"/>
                  </a:ext>
                </a:extLst>
              </p:cNvPr>
              <p:cNvSpPr txBox="1"/>
              <p:nvPr/>
            </p:nvSpPr>
            <p:spPr bwMode="auto">
              <a:xfrm>
                <a:off x="5650524" y="2699238"/>
                <a:ext cx="2552700" cy="923925"/>
              </a:xfrm>
              <a:prstGeom prst="rect">
                <a:avLst/>
              </a:prstGeom>
              <a:noFill/>
              <a:ln>
                <a:noFill/>
              </a:ln>
              <a:effectLst/>
            </p:spPr>
            <p:txBody>
              <a:bodyPr>
                <a:normAutofit fontScale="92500"/>
              </a:bodyPr>
              <a:lstStyle/>
              <a:p>
                <a:pPr/>
                <a14:m>
                  <m:oMathPara xmlns:m="http://schemas.openxmlformats.org/officeDocument/2006/math">
                    <m:oMathParaPr>
                      <m:jc m:val="left"/>
                    </m:oMathParaPr>
                    <m:oMath xmlns:m="http://schemas.openxmlformats.org/officeDocument/2006/math">
                      <m:r>
                        <m:rPr>
                          <m:sty m:val="p"/>
                        </m:rPr>
                        <a:rPr lang="he-IL" sz="3200" smtClean="0">
                          <a:latin typeface="Cambria Math" panose="02040503050406030204" pitchFamily="18" charset="0"/>
                        </a:rPr>
                        <m:t>Δ</m:t>
                      </m:r>
                      <m:r>
                        <a:rPr lang="en-US" sz="3200" b="0" i="1" smtClean="0">
                          <a:latin typeface="Cambria Math" panose="02040503050406030204" pitchFamily="18" charset="0"/>
                        </a:rPr>
                        <m:t>𝑋</m:t>
                      </m:r>
                      <m:r>
                        <a:rPr lang="he-IL" sz="3200" i="1">
                          <a:solidFill>
                            <a:srgbClr val="000000"/>
                          </a:solidFill>
                          <a:latin typeface="Cambria Math" panose="02040503050406030204" pitchFamily="18" charset="0"/>
                        </a:rPr>
                        <m:t>=</m:t>
                      </m:r>
                      <m:sSub>
                        <m:sSubPr>
                          <m:ctrlPr>
                            <a:rPr lang="he-IL" sz="3200" i="1">
                              <a:solidFill>
                                <a:srgbClr val="000000"/>
                              </a:solidFill>
                              <a:latin typeface="Cambria Math" panose="02040503050406030204" pitchFamily="18" charset="0"/>
                            </a:rPr>
                          </m:ctrlPr>
                        </m:sSubPr>
                        <m:e>
                          <m:r>
                            <a:rPr lang="he-IL" sz="3200" i="1">
                              <a:solidFill>
                                <a:srgbClr val="000000"/>
                              </a:solidFill>
                              <a:latin typeface="Cambria Math" panose="02040503050406030204" pitchFamily="18" charset="0"/>
                            </a:rPr>
                            <m:t>𝑋</m:t>
                          </m:r>
                        </m:e>
                        <m:sub>
                          <m:r>
                            <a:rPr lang="he-IL" sz="3200" i="1">
                              <a:solidFill>
                                <a:srgbClr val="000000"/>
                              </a:solidFill>
                              <a:latin typeface="Cambria Math" panose="02040503050406030204" pitchFamily="18" charset="0"/>
                            </a:rPr>
                            <m:t>2</m:t>
                          </m:r>
                        </m:sub>
                      </m:sSub>
                      <m:r>
                        <a:rPr lang="he-IL" sz="3200" i="1">
                          <a:solidFill>
                            <a:srgbClr val="000000"/>
                          </a:solidFill>
                          <a:latin typeface="Cambria Math" panose="02040503050406030204" pitchFamily="18" charset="0"/>
                        </a:rPr>
                        <m:t>−</m:t>
                      </m:r>
                      <m:sSub>
                        <m:sSubPr>
                          <m:ctrlPr>
                            <a:rPr lang="he-IL" sz="3200" i="1">
                              <a:solidFill>
                                <a:srgbClr val="000000"/>
                              </a:solidFill>
                              <a:latin typeface="Cambria Math" panose="02040503050406030204" pitchFamily="18" charset="0"/>
                            </a:rPr>
                          </m:ctrlPr>
                        </m:sSubPr>
                        <m:e>
                          <m:r>
                            <a:rPr lang="he-IL" sz="3200" i="1">
                              <a:solidFill>
                                <a:srgbClr val="000000"/>
                              </a:solidFill>
                              <a:latin typeface="Cambria Math" panose="02040503050406030204" pitchFamily="18" charset="0"/>
                            </a:rPr>
                            <m:t>𝑋</m:t>
                          </m:r>
                        </m:e>
                        <m:sub>
                          <m:r>
                            <a:rPr lang="he-IL" sz="3200" i="1">
                              <a:solidFill>
                                <a:srgbClr val="000000"/>
                              </a:solidFill>
                              <a:latin typeface="Cambria Math" panose="02040503050406030204" pitchFamily="18" charset="0"/>
                            </a:rPr>
                            <m:t>1</m:t>
                          </m:r>
                        </m:sub>
                      </m:sSub>
                    </m:oMath>
                  </m:oMathPara>
                </a14:m>
                <a:endParaRPr lang="he-IL" sz="3200"/>
              </a:p>
            </p:txBody>
          </p:sp>
        </mc:Choice>
        <mc:Fallback xmlns="">
          <p:sp>
            <p:nvSpPr>
              <p:cNvPr id="15365" name="Object 5">
                <a:extLst>
                  <a:ext uri="{FF2B5EF4-FFF2-40B4-BE49-F238E27FC236}">
                    <a16:creationId xmlns:a16="http://schemas.microsoft.com/office/drawing/2014/main" id="{F59AA5BE-585D-4362-AC04-569723A117D2}"/>
                  </a:ext>
                </a:extLst>
              </p:cNvPr>
              <p:cNvSpPr txBox="1">
                <a:spLocks noRot="1" noChangeAspect="1" noMove="1" noResize="1" noEditPoints="1" noAdjustHandles="1" noChangeArrowheads="1" noChangeShapeType="1" noTextEdit="1"/>
              </p:cNvSpPr>
              <p:nvPr/>
            </p:nvSpPr>
            <p:spPr bwMode="auto">
              <a:xfrm>
                <a:off x="5650524" y="2699238"/>
                <a:ext cx="2552700" cy="923925"/>
              </a:xfrm>
              <a:prstGeom prst="rect">
                <a:avLst/>
              </a:prstGeom>
              <a:blipFill>
                <a:blip r:embed="rId2"/>
                <a:stretch>
                  <a:fillRect t="-8609" r="-4057"/>
                </a:stretch>
              </a:blipFill>
              <a:ln>
                <a:noFill/>
              </a:ln>
              <a:effectLst/>
            </p:spPr>
            <p:txBody>
              <a:bodyPr/>
              <a:lstStyle/>
              <a:p>
                <a:r>
                  <a:rPr lang="he-IL">
                    <a:noFill/>
                  </a:rPr>
                  <a:t> </a:t>
                </a:r>
              </a:p>
            </p:txBody>
          </p:sp>
        </mc:Fallback>
      </mc:AlternateContent>
      <p:sp>
        <p:nvSpPr>
          <p:cNvPr id="4" name="מציין מיקום של מספר שקופית 3">
            <a:extLst>
              <a:ext uri="{FF2B5EF4-FFF2-40B4-BE49-F238E27FC236}">
                <a16:creationId xmlns:a16="http://schemas.microsoft.com/office/drawing/2014/main" id="{FC8CEEB4-4578-4BC3-A737-D31A05688496}"/>
              </a:ext>
            </a:extLst>
          </p:cNvPr>
          <p:cNvSpPr>
            <a:spLocks noGrp="1"/>
          </p:cNvSpPr>
          <p:nvPr>
            <p:ph type="sldNum" sz="quarter" idx="12"/>
          </p:nvPr>
        </p:nvSpPr>
        <p:spPr/>
        <p:txBody>
          <a:bodyPr/>
          <a:lstStyle/>
          <a:p>
            <a:fld id="{35CE2A88-ED72-40D1-A77E-B0989610CBC5}" type="slidenum">
              <a:rPr lang="he-IL" smtClean="0"/>
              <a:t>19</a:t>
            </a:fld>
            <a:endParaRPr lang="he-IL"/>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0E0AEEA-B9AE-46CC-9447-A962997A48B9}"/>
              </a:ext>
            </a:extLst>
          </p:cNvPr>
          <p:cNvSpPr>
            <a:spLocks noGrp="1" noChangeArrowheads="1"/>
          </p:cNvSpPr>
          <p:nvPr>
            <p:ph type="title"/>
          </p:nvPr>
        </p:nvSpPr>
        <p:spPr>
          <a:xfrm>
            <a:off x="2924908" y="533399"/>
            <a:ext cx="7239000" cy="1828800"/>
          </a:xfrm>
        </p:spPr>
        <p:txBody>
          <a:bodyPr>
            <a:normAutofit/>
          </a:bodyPr>
          <a:lstStyle/>
          <a:p>
            <a:pPr algn="ctr" rtl="1"/>
            <a:r>
              <a:rPr lang="he-IL" altLang="he-IL" b="1"/>
              <a:t>שתי תכונות חשובות המתקיימות בכל סוגי התנועה:</a:t>
            </a:r>
            <a:br>
              <a:rPr lang="he-IL" altLang="he-IL"/>
            </a:br>
            <a:endParaRPr lang="he-IL" altLang="he-IL"/>
          </a:p>
        </p:txBody>
      </p:sp>
      <p:sp>
        <p:nvSpPr>
          <p:cNvPr id="40963" name="Rectangle 3">
            <a:extLst>
              <a:ext uri="{FF2B5EF4-FFF2-40B4-BE49-F238E27FC236}">
                <a16:creationId xmlns:a16="http://schemas.microsoft.com/office/drawing/2014/main" id="{A2D32C73-FB83-4CBF-BB0A-EF92854B5C95}"/>
              </a:ext>
            </a:extLst>
          </p:cNvPr>
          <p:cNvSpPr>
            <a:spLocks noGrp="1" noChangeArrowheads="1"/>
          </p:cNvSpPr>
          <p:nvPr>
            <p:ph sz="half" idx="1"/>
          </p:nvPr>
        </p:nvSpPr>
        <p:spPr>
          <a:xfrm>
            <a:off x="2247900" y="3124201"/>
            <a:ext cx="3810000" cy="2076449"/>
          </a:xfrm>
        </p:spPr>
        <p:txBody>
          <a:bodyPr>
            <a:normAutofit/>
          </a:bodyPr>
          <a:lstStyle/>
          <a:p>
            <a:pPr marL="0" indent="0" algn="r" rtl="1">
              <a:buNone/>
            </a:pPr>
            <a:r>
              <a:rPr lang="he-IL" altLang="he-IL" sz="2400" b="1">
                <a:solidFill>
                  <a:srgbClr val="FF0000"/>
                </a:solidFill>
              </a:rPr>
              <a:t>כל תנועה היא יחסית</a:t>
            </a:r>
            <a:r>
              <a:rPr lang="he-IL" altLang="he-IL" sz="2400" b="1"/>
              <a:t>, </a:t>
            </a:r>
            <a:br>
              <a:rPr lang="he-IL" altLang="he-IL" b="1"/>
            </a:br>
            <a:br>
              <a:rPr lang="he-IL" altLang="he-IL" b="1"/>
            </a:br>
            <a:r>
              <a:rPr lang="he-IL" altLang="he-IL" b="1"/>
              <a:t>מכיוון שמיקומו של הגוף הנע נמדד ביחס לנקודה מסוימת. גוף יכול להיות בתנועה ביחס לנקודה אחת ובמנוחה ביחס לנקודה שניה.</a:t>
            </a:r>
            <a:endParaRPr lang="he-IL" altLang="he-IL"/>
          </a:p>
        </p:txBody>
      </p:sp>
      <p:sp>
        <p:nvSpPr>
          <p:cNvPr id="40964" name="Rectangle 4">
            <a:extLst>
              <a:ext uri="{FF2B5EF4-FFF2-40B4-BE49-F238E27FC236}">
                <a16:creationId xmlns:a16="http://schemas.microsoft.com/office/drawing/2014/main" id="{C52C4EF8-AE71-4C6C-A8E0-BA021D3554D1}"/>
              </a:ext>
            </a:extLst>
          </p:cNvPr>
          <p:cNvSpPr>
            <a:spLocks noGrp="1" noChangeArrowheads="1"/>
          </p:cNvSpPr>
          <p:nvPr>
            <p:ph sz="half" idx="2"/>
          </p:nvPr>
        </p:nvSpPr>
        <p:spPr>
          <a:xfrm>
            <a:off x="7365023" y="3124201"/>
            <a:ext cx="3657600" cy="2047874"/>
          </a:xfrm>
        </p:spPr>
        <p:txBody>
          <a:bodyPr>
            <a:normAutofit/>
          </a:bodyPr>
          <a:lstStyle/>
          <a:p>
            <a:pPr marL="0" indent="0" algn="r" rtl="1">
              <a:buNone/>
            </a:pPr>
            <a:r>
              <a:rPr lang="he-IL" altLang="he-IL"/>
              <a:t>   </a:t>
            </a:r>
            <a:r>
              <a:rPr lang="he-IL" altLang="he-IL" sz="2400" b="1">
                <a:solidFill>
                  <a:srgbClr val="FF0000"/>
                </a:solidFill>
              </a:rPr>
              <a:t>כל תנועה אורכת זמן.</a:t>
            </a:r>
            <a:r>
              <a:rPr lang="he-IL" altLang="he-IL" sz="2400" b="1"/>
              <a:t> </a:t>
            </a:r>
            <a:br>
              <a:rPr lang="en-US" altLang="he-IL" sz="2400" b="1"/>
            </a:br>
            <a:br>
              <a:rPr lang="en-US" altLang="he-IL" sz="2400" b="1"/>
            </a:br>
            <a:r>
              <a:rPr lang="he-IL" altLang="he-IL" b="1"/>
              <a:t>אפילו אם השינוי במיקום של הגוף הוא מהיר מאד, עד כי נראה שהוא לא ארך זמן בכלל, עדיין עבר זמן כלשהו תוך כדי התנועה.</a:t>
            </a:r>
            <a:endParaRPr lang="he-IL" altLang="he-IL"/>
          </a:p>
        </p:txBody>
      </p:sp>
      <p:sp>
        <p:nvSpPr>
          <p:cNvPr id="12293" name="Rectangle 5">
            <a:extLst>
              <a:ext uri="{FF2B5EF4-FFF2-40B4-BE49-F238E27FC236}">
                <a16:creationId xmlns:a16="http://schemas.microsoft.com/office/drawing/2014/main" id="{8C726C55-CA24-41F6-AB5F-3DA28DFFFAA4}"/>
              </a:ext>
            </a:extLst>
          </p:cNvPr>
          <p:cNvSpPr>
            <a:spLocks noChangeArrowheads="1"/>
          </p:cNvSpPr>
          <p:nvPr/>
        </p:nvSpPr>
        <p:spPr bwMode="auto">
          <a:xfrm>
            <a:off x="2209800" y="3095625"/>
            <a:ext cx="3886200" cy="2438401"/>
          </a:xfrm>
          <a:prstGeom prst="rect">
            <a:avLst/>
          </a:prstGeom>
          <a:noFill/>
          <a:ln w="76200">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4400">
                <a:solidFill>
                  <a:schemeClr val="tx1"/>
                </a:solidFill>
                <a:latin typeface="Times New Roman" panose="02020603050405020304" pitchFamily="18" charset="0"/>
                <a:cs typeface="Times New Roman (Hebrew)" panose="02020603050405020304" pitchFamily="18" charset="0"/>
              </a:defRPr>
            </a:lvl1pPr>
            <a:lvl2pPr marL="742950" indent="-285750" algn="r" rtl="1">
              <a:defRPr sz="4400">
                <a:solidFill>
                  <a:schemeClr val="tx1"/>
                </a:solidFill>
                <a:latin typeface="Times New Roman" panose="02020603050405020304" pitchFamily="18" charset="0"/>
                <a:cs typeface="Times New Roman (Hebrew)" panose="02020603050405020304" pitchFamily="18" charset="0"/>
              </a:defRPr>
            </a:lvl2pPr>
            <a:lvl3pPr marL="1143000" indent="-228600" algn="r" rtl="1">
              <a:defRPr sz="4400">
                <a:solidFill>
                  <a:schemeClr val="tx1"/>
                </a:solidFill>
                <a:latin typeface="Times New Roman" panose="02020603050405020304" pitchFamily="18" charset="0"/>
                <a:cs typeface="Times New Roman (Hebrew)" panose="02020603050405020304" pitchFamily="18" charset="0"/>
              </a:defRPr>
            </a:lvl3pPr>
            <a:lvl4pPr marL="1600200" indent="-228600" algn="r" rtl="1">
              <a:defRPr sz="4400">
                <a:solidFill>
                  <a:schemeClr val="tx1"/>
                </a:solidFill>
                <a:latin typeface="Times New Roman" panose="02020603050405020304" pitchFamily="18" charset="0"/>
                <a:cs typeface="Times New Roman (Hebrew)" panose="02020603050405020304" pitchFamily="18" charset="0"/>
              </a:defRPr>
            </a:lvl4pPr>
            <a:lvl5pPr marL="2057400" indent="-228600" algn="r" rtl="1">
              <a:defRPr sz="4400">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9pPr>
          </a:lstStyle>
          <a:p>
            <a:endParaRPr lang="he-IL" altLang="he-IL"/>
          </a:p>
        </p:txBody>
      </p:sp>
      <p:sp>
        <p:nvSpPr>
          <p:cNvPr id="12294" name="Rectangle 6">
            <a:extLst>
              <a:ext uri="{FF2B5EF4-FFF2-40B4-BE49-F238E27FC236}">
                <a16:creationId xmlns:a16="http://schemas.microsoft.com/office/drawing/2014/main" id="{124E4BEA-0D3D-4C01-96CE-B071E0B12E0F}"/>
              </a:ext>
            </a:extLst>
          </p:cNvPr>
          <p:cNvSpPr>
            <a:spLocks noChangeArrowheads="1"/>
          </p:cNvSpPr>
          <p:nvPr/>
        </p:nvSpPr>
        <p:spPr bwMode="auto">
          <a:xfrm>
            <a:off x="7441223" y="3048000"/>
            <a:ext cx="3657600" cy="2438401"/>
          </a:xfrm>
          <a:prstGeom prst="rect">
            <a:avLst/>
          </a:prstGeom>
          <a:noFill/>
          <a:ln w="76200">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4400">
                <a:solidFill>
                  <a:schemeClr val="tx1"/>
                </a:solidFill>
                <a:latin typeface="Times New Roman" panose="02020603050405020304" pitchFamily="18" charset="0"/>
                <a:cs typeface="Times New Roman (Hebrew)" panose="02020603050405020304" pitchFamily="18" charset="0"/>
              </a:defRPr>
            </a:lvl1pPr>
            <a:lvl2pPr marL="742950" indent="-285750" algn="r" rtl="1">
              <a:defRPr sz="4400">
                <a:solidFill>
                  <a:schemeClr val="tx1"/>
                </a:solidFill>
                <a:latin typeface="Times New Roman" panose="02020603050405020304" pitchFamily="18" charset="0"/>
                <a:cs typeface="Times New Roman (Hebrew)" panose="02020603050405020304" pitchFamily="18" charset="0"/>
              </a:defRPr>
            </a:lvl2pPr>
            <a:lvl3pPr marL="1143000" indent="-228600" algn="r" rtl="1">
              <a:defRPr sz="4400">
                <a:solidFill>
                  <a:schemeClr val="tx1"/>
                </a:solidFill>
                <a:latin typeface="Times New Roman" panose="02020603050405020304" pitchFamily="18" charset="0"/>
                <a:cs typeface="Times New Roman (Hebrew)" panose="02020603050405020304" pitchFamily="18" charset="0"/>
              </a:defRPr>
            </a:lvl3pPr>
            <a:lvl4pPr marL="1600200" indent="-228600" algn="r" rtl="1">
              <a:defRPr sz="4400">
                <a:solidFill>
                  <a:schemeClr val="tx1"/>
                </a:solidFill>
                <a:latin typeface="Times New Roman" panose="02020603050405020304" pitchFamily="18" charset="0"/>
                <a:cs typeface="Times New Roman (Hebrew)" panose="02020603050405020304" pitchFamily="18" charset="0"/>
              </a:defRPr>
            </a:lvl4pPr>
            <a:lvl5pPr marL="2057400" indent="-228600" algn="r" rtl="1">
              <a:defRPr sz="4400">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9pPr>
          </a:lstStyle>
          <a:p>
            <a:endParaRPr lang="he-IL" altLang="he-IL"/>
          </a:p>
        </p:txBody>
      </p:sp>
      <p:sp>
        <p:nvSpPr>
          <p:cNvPr id="12295" name="Rectangle 8">
            <a:extLst>
              <a:ext uri="{FF2B5EF4-FFF2-40B4-BE49-F238E27FC236}">
                <a16:creationId xmlns:a16="http://schemas.microsoft.com/office/drawing/2014/main" id="{BCA95512-4BA2-4AEE-93B5-902BA3BDF119}"/>
              </a:ext>
            </a:extLst>
          </p:cNvPr>
          <p:cNvSpPr>
            <a:spLocks noChangeArrowheads="1"/>
          </p:cNvSpPr>
          <p:nvPr/>
        </p:nvSpPr>
        <p:spPr bwMode="auto">
          <a:xfrm>
            <a:off x="2772508" y="442545"/>
            <a:ext cx="7391400" cy="1524000"/>
          </a:xfrm>
          <a:prstGeom prst="rect">
            <a:avLst/>
          </a:prstGeom>
          <a:noFill/>
          <a:ln w="76200">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4400">
                <a:solidFill>
                  <a:schemeClr val="tx1"/>
                </a:solidFill>
                <a:latin typeface="Times New Roman" panose="02020603050405020304" pitchFamily="18" charset="0"/>
                <a:cs typeface="Times New Roman (Hebrew)" panose="02020603050405020304" pitchFamily="18" charset="0"/>
              </a:defRPr>
            </a:lvl1pPr>
            <a:lvl2pPr marL="742950" indent="-285750" algn="r" rtl="1">
              <a:defRPr sz="4400">
                <a:solidFill>
                  <a:schemeClr val="tx1"/>
                </a:solidFill>
                <a:latin typeface="Times New Roman" panose="02020603050405020304" pitchFamily="18" charset="0"/>
                <a:cs typeface="Times New Roman (Hebrew)" panose="02020603050405020304" pitchFamily="18" charset="0"/>
              </a:defRPr>
            </a:lvl2pPr>
            <a:lvl3pPr marL="1143000" indent="-228600" algn="r" rtl="1">
              <a:defRPr sz="4400">
                <a:solidFill>
                  <a:schemeClr val="tx1"/>
                </a:solidFill>
                <a:latin typeface="Times New Roman" panose="02020603050405020304" pitchFamily="18" charset="0"/>
                <a:cs typeface="Times New Roman (Hebrew)" panose="02020603050405020304" pitchFamily="18" charset="0"/>
              </a:defRPr>
            </a:lvl3pPr>
            <a:lvl4pPr marL="1600200" indent="-228600" algn="r" rtl="1">
              <a:defRPr sz="4400">
                <a:solidFill>
                  <a:schemeClr val="tx1"/>
                </a:solidFill>
                <a:latin typeface="Times New Roman" panose="02020603050405020304" pitchFamily="18" charset="0"/>
                <a:cs typeface="Times New Roman (Hebrew)" panose="02020603050405020304" pitchFamily="18" charset="0"/>
              </a:defRPr>
            </a:lvl4pPr>
            <a:lvl5pPr marL="2057400" indent="-228600" algn="r" rtl="1">
              <a:defRPr sz="4400">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9pPr>
          </a:lstStyle>
          <a:p>
            <a:endParaRPr lang="he-IL" altLang="he-IL"/>
          </a:p>
        </p:txBody>
      </p:sp>
      <p:sp>
        <p:nvSpPr>
          <p:cNvPr id="2" name="מציין מיקום של מספר שקופית 1">
            <a:extLst>
              <a:ext uri="{FF2B5EF4-FFF2-40B4-BE49-F238E27FC236}">
                <a16:creationId xmlns:a16="http://schemas.microsoft.com/office/drawing/2014/main" id="{5ED28365-E452-4E28-81C6-47677154D409}"/>
              </a:ext>
            </a:extLst>
          </p:cNvPr>
          <p:cNvSpPr>
            <a:spLocks noGrp="1"/>
          </p:cNvSpPr>
          <p:nvPr>
            <p:ph type="sldNum" sz="quarter" idx="12"/>
          </p:nvPr>
        </p:nvSpPr>
        <p:spPr/>
        <p:txBody>
          <a:bodyPr/>
          <a:lstStyle/>
          <a:p>
            <a:fld id="{35CE2A88-ED72-40D1-A77E-B0989610CBC5}" type="slidenum">
              <a:rPr lang="he-IL" smtClean="0"/>
              <a:t>2</a:t>
            </a:fld>
            <a:endParaRPr lang="he-IL"/>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D3E7B707-B694-4B6D-9D57-A39E386F4789}"/>
              </a:ext>
            </a:extLst>
          </p:cNvPr>
          <p:cNvSpPr>
            <a:spLocks noGrp="1"/>
          </p:cNvSpPr>
          <p:nvPr>
            <p:ph type="sldNum" sz="quarter" idx="12"/>
          </p:nvPr>
        </p:nvSpPr>
        <p:spPr/>
        <p:txBody>
          <a:bodyPr/>
          <a:lstStyle/>
          <a:p>
            <a:fld id="{35CE2A88-ED72-40D1-A77E-B0989610CBC5}" type="slidenum">
              <a:rPr lang="he-IL" smtClean="0"/>
              <a:t>20</a:t>
            </a:fld>
            <a:endParaRPr lang="he-IL"/>
          </a:p>
        </p:txBody>
      </p:sp>
      <p:sp>
        <p:nvSpPr>
          <p:cNvPr id="3" name="Text Box 1">
            <a:extLst>
              <a:ext uri="{FF2B5EF4-FFF2-40B4-BE49-F238E27FC236}">
                <a16:creationId xmlns:a16="http://schemas.microsoft.com/office/drawing/2014/main" id="{90B42721-F78C-4EF2-AC81-C41110BD2385}"/>
              </a:ext>
            </a:extLst>
          </p:cNvPr>
          <p:cNvSpPr txBox="1">
            <a:spLocks noChangeArrowheads="1"/>
          </p:cNvSpPr>
          <p:nvPr/>
        </p:nvSpPr>
        <p:spPr bwMode="auto">
          <a:xfrm>
            <a:off x="3009317" y="749301"/>
            <a:ext cx="7694613" cy="1050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r" defTabSz="449263" rtl="1" eaLnBrk="1" fontAlgn="base" latinLnBrk="0" hangingPunct="1">
              <a:lnSpc>
                <a:spcPct val="82000"/>
              </a:lnSpc>
              <a:spcBef>
                <a:spcPct val="0"/>
              </a:spcBef>
              <a:spcAft>
                <a:spcPct val="0"/>
              </a:spcAft>
              <a:buClr>
                <a:srgbClr val="336699"/>
              </a:buClr>
              <a:buSzPct val="100000"/>
              <a:buFontTx/>
              <a:buNone/>
              <a:tabLst/>
              <a:defRPr/>
            </a:pPr>
            <a:endParaRPr kumimoji="0" lang="he-IL" sz="48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 name="Text Box 2">
            <a:extLst>
              <a:ext uri="{FF2B5EF4-FFF2-40B4-BE49-F238E27FC236}">
                <a16:creationId xmlns:a16="http://schemas.microsoft.com/office/drawing/2014/main" id="{A852C218-901E-43A5-ADCF-B5E865D803CF}"/>
              </a:ext>
            </a:extLst>
          </p:cNvPr>
          <p:cNvSpPr txBox="1">
            <a:spLocks noChangeArrowheads="1"/>
          </p:cNvSpPr>
          <p:nvPr/>
        </p:nvSpPr>
        <p:spPr bwMode="auto">
          <a:xfrm>
            <a:off x="-676275" y="371475"/>
            <a:ext cx="12498388" cy="7119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336550" indent="-33655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1pPr>
            <a:lvl2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2pPr>
            <a:lvl3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3pPr>
            <a:lvl4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4pPr>
            <a:lvl5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5pPr>
            <a:lvl6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6pPr>
            <a:lvl7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7pPr>
            <a:lvl8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8pPr>
            <a:lvl9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9pPr>
          </a:lstStyle>
          <a:p>
            <a:pPr marL="0" marR="0" lvl="0" indent="0" algn="r" defTabSz="449263" rtl="1" eaLnBrk="1" fontAlgn="base" latinLnBrk="0" hangingPunct="1">
              <a:lnSpc>
                <a:spcPct val="87000"/>
              </a:lnSpc>
              <a:spcBef>
                <a:spcPts val="800"/>
              </a:spcBef>
              <a:spcAft>
                <a:spcPct val="0"/>
              </a:spcAft>
              <a:buClr>
                <a:srgbClr val="336699"/>
              </a:buClr>
              <a:buSzPct val="10000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pPr>
            <a:r>
              <a:rPr kumimoji="0" lang="he-IL" altLang="he-IL" sz="4400"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גדלים בפיסיקה מסוג וקטור והעתק </a:t>
            </a:r>
            <a:r>
              <a:rPr kumimoji="0" lang="he-IL" altLang="he-IL" sz="4400"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br>
              <a:rPr kumimoji="0" lang="en-GB" altLang="he-IL" sz="4400"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br>
              <a:rPr kumimoji="0" lang="en-GB" altLang="he-IL" sz="4400"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he-IL" altLang="he-IL" sz="28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סקלר</a:t>
            </a:r>
            <a:r>
              <a:rPr kumimoji="0" lang="he-IL"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 גודל שיש לו כמות אך </a:t>
            </a:r>
            <a:r>
              <a:rPr kumimoji="0" lang="he-IL" altLang="he-IL"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אין לו כוון</a:t>
            </a:r>
            <a:r>
              <a:rPr kumimoji="0" lang="he-IL"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לדוג': דרך , זמן, טמפ'.</a:t>
            </a:r>
            <a:br>
              <a:rPr kumimoji="0" lang="en-US"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br>
              <a:rPr kumimoji="0" lang="en-US"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r>
              <a:rPr kumimoji="0" lang="he-IL" altLang="he-IL" sz="28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וקטור</a:t>
            </a:r>
            <a:r>
              <a:rPr kumimoji="0" lang="he-IL"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גודל שיש לו </a:t>
            </a:r>
            <a:r>
              <a:rPr kumimoji="0" lang="he-IL" altLang="he-IL"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כמות</a:t>
            </a:r>
            <a:r>
              <a:rPr kumimoji="0" lang="he-IL"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r>
              <a:rPr kumimoji="0" lang="he-IL" altLang="he-IL"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ו-</a:t>
            </a:r>
            <a:r>
              <a:rPr kumimoji="0" lang="he-IL"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r>
              <a:rPr kumimoji="0" lang="he-IL" altLang="he-IL"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כיוון</a:t>
            </a:r>
            <a:r>
              <a:rPr kumimoji="0" lang="he-IL"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לדוג': העתק, מהירות, כוח. </a:t>
            </a:r>
            <a:b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b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b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b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b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b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endPar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endParaRPr>
          </a:p>
        </p:txBody>
      </p:sp>
      <p:sp>
        <p:nvSpPr>
          <p:cNvPr id="5" name="Text Box 2">
            <a:extLst>
              <a:ext uri="{FF2B5EF4-FFF2-40B4-BE49-F238E27FC236}">
                <a16:creationId xmlns:a16="http://schemas.microsoft.com/office/drawing/2014/main" id="{2A96BD10-2491-42F6-97C3-D5B7C501CF03}"/>
              </a:ext>
            </a:extLst>
          </p:cNvPr>
          <p:cNvSpPr txBox="1">
            <a:spLocks noChangeArrowheads="1"/>
          </p:cNvSpPr>
          <p:nvPr/>
        </p:nvSpPr>
        <p:spPr bwMode="auto">
          <a:xfrm>
            <a:off x="1838325" y="3174714"/>
            <a:ext cx="9837216" cy="3311811"/>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336550" indent="-33655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1pPr>
            <a:lvl2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2pPr>
            <a:lvl3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3pPr>
            <a:lvl4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4pPr>
            <a:lvl5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5pPr>
            <a:lvl6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6pPr>
            <a:lvl7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7pPr>
            <a:lvl8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8pPr>
            <a:lvl9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9pPr>
          </a:lstStyle>
          <a:p>
            <a:pPr marL="0" marR="0" lvl="0" indent="0" algn="r" defTabSz="449263" rtl="1" eaLnBrk="1" fontAlgn="base" latinLnBrk="0" hangingPunct="1">
              <a:lnSpc>
                <a:spcPct val="87000"/>
              </a:lnSpc>
              <a:spcBef>
                <a:spcPts val="800"/>
              </a:spcBef>
              <a:spcAft>
                <a:spcPct val="0"/>
              </a:spcAft>
              <a:buClr>
                <a:srgbClr val="336699"/>
              </a:buClr>
              <a:buSzPct val="10000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pPr>
            <a:r>
              <a:rPr kumimoji="0" lang="he-IL" altLang="he-IL" sz="2800" b="1" i="0" u="sng" strike="noStrike" kern="1200" cap="none" spc="0" normalizeH="0" baseline="0" noProof="0">
                <a:ln>
                  <a:noFill/>
                </a:ln>
                <a:solidFill>
                  <a:srgbClr val="33669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לדוגמה</a:t>
            </a:r>
            <a:r>
              <a:rPr kumimoji="0" lang="he-IL" altLang="he-IL" sz="2800" b="1" i="0" u="sng"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r>
              <a:rPr kumimoji="0" lang="he-IL"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רכב נוסע מחיפה לת"א (מרחק 100 ק"מ) וחזרה עד לזיכרון יעקב (מרחק 60 ק”מ)</a:t>
            </a:r>
            <a:b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b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r>
              <a:rPr kumimoji="0" lang="he-IL" altLang="he-IL" sz="28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הדרך (סקלר)</a:t>
            </a:r>
            <a:r>
              <a:rPr kumimoji="0" lang="he-IL" altLang="he-IL" sz="2800"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אותה עבר = </a:t>
            </a:r>
            <a:r>
              <a:rPr kumimoji="0" lang="he-IL" altLang="he-IL" sz="280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גודל סקלרי סה"כ המרחק </a:t>
            </a:r>
            <a:r>
              <a:rPr kumimoji="0" lang="he-IL" altLang="he-IL" sz="2800"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שהרכב עבר 160 ק"מ התרגיל: 100ק"מ+60 ק"מ</a:t>
            </a:r>
            <a:b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r>
              <a:rPr kumimoji="0" lang="he-IL" altLang="he-IL" sz="28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העתק (וקטור):</a:t>
            </a:r>
            <a:r>
              <a:rPr kumimoji="0" lang="he-IL" altLang="he-IL"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he-IL" altLang="he-IL" sz="2800"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השינוי בין מקום הגוף הסופי לנק' ההתחלה</a:t>
            </a:r>
            <a:r>
              <a:rPr kumimoji="0" lang="he-IL" altLang="he-IL" sz="2800"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הוא:</a:t>
            </a:r>
            <a:br>
              <a:rPr kumimoji="0" lang="en-US" altLang="he-IL" sz="2800"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r>
              <a:rPr kumimoji="0" lang="he-IL" altLang="he-IL" sz="2800"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40 =גודל וקטורי. התרגיל: 40-0 ק"מ</a:t>
            </a:r>
            <a:br>
              <a:rPr kumimoji="0" lang="en-GB" altLang="he-IL" sz="2800"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r>
              <a:rPr kumimoji="0" lang="en-GB" altLang="he-IL" sz="2800"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r>
              <a:rPr kumimoji="0" lang="he-IL" altLang="he-IL" sz="2800"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נמדד ביחס לנק' האפס, </a:t>
            </a:r>
            <a:r>
              <a:rPr kumimoji="0" lang="he-IL" altLang="he-IL" sz="280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יש לו כיוון</a:t>
            </a:r>
            <a:r>
              <a:rPr kumimoji="0" lang="en-GB" altLang="he-IL" sz="280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p:txBody>
      </p:sp>
      <p:cxnSp>
        <p:nvCxnSpPr>
          <p:cNvPr id="7" name="מחבר חץ ישר 6">
            <a:extLst>
              <a:ext uri="{FF2B5EF4-FFF2-40B4-BE49-F238E27FC236}">
                <a16:creationId xmlns:a16="http://schemas.microsoft.com/office/drawing/2014/main" id="{5B1D5B10-B2EE-4248-850C-81D8BD5D0057}"/>
              </a:ext>
            </a:extLst>
          </p:cNvPr>
          <p:cNvCxnSpPr>
            <a:cxnSpLocks/>
          </p:cNvCxnSpPr>
          <p:nvPr/>
        </p:nvCxnSpPr>
        <p:spPr>
          <a:xfrm flipH="1">
            <a:off x="9601201" y="2516045"/>
            <a:ext cx="122655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4878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6847888C-2F65-4812-B5D4-822B2581F93C}"/>
              </a:ext>
            </a:extLst>
          </p:cNvPr>
          <p:cNvSpPr>
            <a:spLocks noGrp="1"/>
          </p:cNvSpPr>
          <p:nvPr>
            <p:ph type="sldNum" sz="quarter" idx="12"/>
          </p:nvPr>
        </p:nvSpPr>
        <p:spPr/>
        <p:txBody>
          <a:bodyPr/>
          <a:lstStyle/>
          <a:p>
            <a:fld id="{35CE2A88-ED72-40D1-A77E-B0989610CBC5}" type="slidenum">
              <a:rPr lang="he-IL" smtClean="0"/>
              <a:t>21</a:t>
            </a:fld>
            <a:endParaRPr lang="he-IL"/>
          </a:p>
        </p:txBody>
      </p:sp>
      <p:sp>
        <p:nvSpPr>
          <p:cNvPr id="3" name="מלבן 2">
            <a:extLst>
              <a:ext uri="{FF2B5EF4-FFF2-40B4-BE49-F238E27FC236}">
                <a16:creationId xmlns:a16="http://schemas.microsoft.com/office/drawing/2014/main" id="{8C690A3E-75FE-414E-8351-27B3DAC4694E}"/>
              </a:ext>
            </a:extLst>
          </p:cNvPr>
          <p:cNvSpPr/>
          <p:nvPr/>
        </p:nvSpPr>
        <p:spPr>
          <a:xfrm>
            <a:off x="1872761" y="1456107"/>
            <a:ext cx="9768253" cy="4275209"/>
          </a:xfrm>
          <a:prstGeom prst="rect">
            <a:avLst/>
          </a:prstGeom>
        </p:spPr>
        <p:txBody>
          <a:bodyPr wrap="square">
            <a:spAutoFit/>
          </a:bodyPr>
          <a:lstStyle/>
          <a:p>
            <a:pPr lvl="0" algn="r" rtl="1">
              <a:lnSpc>
                <a:spcPct val="150000"/>
              </a:lnSpc>
              <a:spcBef>
                <a:spcPts val="1000"/>
              </a:spcBef>
              <a:buClr>
                <a:srgbClr val="6AAC91">
                  <a:lumMod val="75000"/>
                </a:srgbClr>
              </a:buClr>
              <a:buSzPct val="110000"/>
            </a:pPr>
            <a:r>
              <a:rPr lang="he-IL" sz="2800">
                <a:solidFill>
                  <a:prstClr val="black">
                    <a:lumMod val="75000"/>
                    <a:lumOff val="25000"/>
                  </a:prstClr>
                </a:solidFill>
                <a:latin typeface="Arial" pitchFamily="34" charset="0"/>
                <a:cs typeface="Arial" pitchFamily="34" charset="0"/>
              </a:rPr>
              <a:t>תלמיד יוצא מביתו ונוסע לבית הספר הנמצא במרחק 6 [ק"מ] מזרחית לביתו. בחוזרו הוא נוסע בכיוון הנגדי, ומתעכב במתנ"ס העירוני הנמצא 4 [ק"מ] מערבית לביתו, ואח"כ שב אל ביתו.</a:t>
            </a:r>
          </a:p>
          <a:p>
            <a:pPr lvl="0" algn="r" rtl="1">
              <a:lnSpc>
                <a:spcPct val="150000"/>
              </a:lnSpc>
              <a:spcBef>
                <a:spcPts val="1000"/>
              </a:spcBef>
              <a:buClr>
                <a:srgbClr val="6AAC91">
                  <a:lumMod val="75000"/>
                </a:srgbClr>
              </a:buClr>
              <a:buSzPct val="110000"/>
            </a:pPr>
            <a:r>
              <a:rPr lang="he-IL" sz="2800">
                <a:solidFill>
                  <a:prstClr val="black">
                    <a:lumMod val="75000"/>
                    <a:lumOff val="25000"/>
                  </a:prstClr>
                </a:solidFill>
                <a:latin typeface="Arial" pitchFamily="34" charset="0"/>
                <a:cs typeface="Arial" pitchFamily="34" charset="0"/>
              </a:rPr>
              <a:t>א. חשבו את ההעתק בכל אחד משלושת חלקי התנועה של התלמיד.</a:t>
            </a:r>
          </a:p>
          <a:p>
            <a:pPr lvl="0" algn="r" rtl="1">
              <a:lnSpc>
                <a:spcPct val="150000"/>
              </a:lnSpc>
              <a:spcBef>
                <a:spcPts val="1000"/>
              </a:spcBef>
              <a:buClr>
                <a:srgbClr val="6AAC91">
                  <a:lumMod val="75000"/>
                </a:srgbClr>
              </a:buClr>
              <a:buSzPct val="110000"/>
            </a:pPr>
            <a:r>
              <a:rPr lang="he-IL" sz="2800">
                <a:solidFill>
                  <a:prstClr val="black">
                    <a:lumMod val="75000"/>
                    <a:lumOff val="25000"/>
                  </a:prstClr>
                </a:solidFill>
                <a:latin typeface="Arial" pitchFamily="34" charset="0"/>
                <a:cs typeface="Arial" pitchFamily="34" charset="0"/>
              </a:rPr>
              <a:t>ב. חשבו את ההעתק הכולל של התלמיד.</a:t>
            </a:r>
          </a:p>
          <a:p>
            <a:pPr lvl="0" algn="r" rtl="1">
              <a:lnSpc>
                <a:spcPct val="150000"/>
              </a:lnSpc>
              <a:spcBef>
                <a:spcPts val="1000"/>
              </a:spcBef>
              <a:buClr>
                <a:srgbClr val="6AAC91">
                  <a:lumMod val="75000"/>
                </a:srgbClr>
              </a:buClr>
              <a:buSzPct val="110000"/>
            </a:pPr>
            <a:r>
              <a:rPr lang="he-IL" sz="2800">
                <a:solidFill>
                  <a:prstClr val="black">
                    <a:lumMod val="75000"/>
                    <a:lumOff val="25000"/>
                  </a:prstClr>
                </a:solidFill>
                <a:latin typeface="Arial" pitchFamily="34" charset="0"/>
                <a:cs typeface="Arial" pitchFamily="34" charset="0"/>
              </a:rPr>
              <a:t>ג. חשבו את הדרך שהתלמיד עבר.</a:t>
            </a:r>
            <a:endParaRPr lang="he-IL" sz="2800" dirty="0">
              <a:solidFill>
                <a:prstClr val="black">
                  <a:lumMod val="75000"/>
                  <a:lumOff val="25000"/>
                </a:prstClr>
              </a:solidFill>
              <a:latin typeface="Arial" pitchFamily="34" charset="0"/>
              <a:cs typeface="Arial" pitchFamily="34" charset="0"/>
            </a:endParaRPr>
          </a:p>
        </p:txBody>
      </p:sp>
      <p:sp>
        <p:nvSpPr>
          <p:cNvPr id="4" name="כותרת 1">
            <a:extLst>
              <a:ext uri="{FF2B5EF4-FFF2-40B4-BE49-F238E27FC236}">
                <a16:creationId xmlns:a16="http://schemas.microsoft.com/office/drawing/2014/main" id="{852E7E0F-1BCD-43B3-A358-7330220D8BEF}"/>
              </a:ext>
            </a:extLst>
          </p:cNvPr>
          <p:cNvSpPr txBox="1">
            <a:spLocks/>
          </p:cNvSpPr>
          <p:nvPr/>
        </p:nvSpPr>
        <p:spPr>
          <a:xfrm>
            <a:off x="4962201" y="484128"/>
            <a:ext cx="3589372" cy="607307"/>
          </a:xfrm>
          <a:prstGeom prst="rect">
            <a:avLst/>
          </a:prstGeom>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he-IL"/>
              <a:t>תרגיל: העתק ודרך</a:t>
            </a:r>
            <a:endParaRPr lang="he-IL" dirty="0"/>
          </a:p>
        </p:txBody>
      </p:sp>
    </p:spTree>
    <p:extLst>
      <p:ext uri="{BB962C8B-B14F-4D97-AF65-F5344CB8AC3E}">
        <p14:creationId xmlns:p14="http://schemas.microsoft.com/office/powerpoint/2010/main" val="3471973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396EA0F8-C5D6-40C8-93D3-271972BA219D}"/>
              </a:ext>
            </a:extLst>
          </p:cNvPr>
          <p:cNvSpPr>
            <a:spLocks noGrp="1"/>
          </p:cNvSpPr>
          <p:nvPr>
            <p:ph type="sldNum" sz="quarter" idx="12"/>
          </p:nvPr>
        </p:nvSpPr>
        <p:spPr/>
        <p:txBody>
          <a:bodyPr/>
          <a:lstStyle/>
          <a:p>
            <a:fld id="{35CE2A88-ED72-40D1-A77E-B0989610CBC5}" type="slidenum">
              <a:rPr lang="he-IL" smtClean="0"/>
              <a:t>22</a:t>
            </a:fld>
            <a:endParaRPr lang="he-IL"/>
          </a:p>
        </p:txBody>
      </p:sp>
      <p:sp>
        <p:nvSpPr>
          <p:cNvPr id="4" name="מלבן 3">
            <a:extLst>
              <a:ext uri="{FF2B5EF4-FFF2-40B4-BE49-F238E27FC236}">
                <a16:creationId xmlns:a16="http://schemas.microsoft.com/office/drawing/2014/main" id="{143F7B68-2939-4252-BD8B-2946952DB090}"/>
              </a:ext>
            </a:extLst>
          </p:cNvPr>
          <p:cNvSpPr/>
          <p:nvPr/>
        </p:nvSpPr>
        <p:spPr>
          <a:xfrm>
            <a:off x="921695" y="1152907"/>
            <a:ext cx="10823331" cy="1205715"/>
          </a:xfrm>
          <a:prstGeom prst="rect">
            <a:avLst/>
          </a:prstGeom>
        </p:spPr>
        <p:txBody>
          <a:bodyPr wrap="square">
            <a:spAutoFit/>
          </a:bodyPr>
          <a:lstStyle/>
          <a:p>
            <a:pPr lvl="0" algn="r" defTabSz="914400" rtl="1">
              <a:lnSpc>
                <a:spcPct val="150000"/>
              </a:lnSpc>
              <a:spcBef>
                <a:spcPct val="20000"/>
              </a:spcBef>
              <a:buClr>
                <a:srgbClr val="F79646">
                  <a:lumMod val="75000"/>
                </a:srgbClr>
              </a:buClr>
              <a:buSzPct val="110000"/>
            </a:pPr>
            <a:r>
              <a:rPr lang="he-IL" sz="2400" b="1">
                <a:solidFill>
                  <a:srgbClr val="FF0000"/>
                </a:solidFill>
                <a:latin typeface="Arial" pitchFamily="34" charset="0"/>
                <a:cs typeface="Arial" pitchFamily="34" charset="0"/>
              </a:rPr>
              <a:t>פתרון:</a:t>
            </a:r>
          </a:p>
          <a:p>
            <a:pPr lvl="0" algn="r" defTabSz="914400" rtl="1">
              <a:lnSpc>
                <a:spcPct val="150000"/>
              </a:lnSpc>
              <a:spcBef>
                <a:spcPct val="20000"/>
              </a:spcBef>
              <a:buClr>
                <a:srgbClr val="F79646">
                  <a:lumMod val="75000"/>
                </a:srgbClr>
              </a:buClr>
              <a:buSzPct val="110000"/>
            </a:pPr>
            <a:r>
              <a:rPr lang="he-IL" sz="2400">
                <a:solidFill>
                  <a:prstClr val="black"/>
                </a:solidFill>
                <a:latin typeface="Arial" pitchFamily="34" charset="0"/>
                <a:cs typeface="Arial" pitchFamily="34" charset="0"/>
              </a:rPr>
              <a:t>נבחר את הכיוון החיובי של הציר </a:t>
            </a:r>
            <a:r>
              <a:rPr lang="en-US" sz="2400">
                <a:solidFill>
                  <a:prstClr val="black"/>
                </a:solidFill>
                <a:latin typeface="Arial" pitchFamily="34" charset="0"/>
                <a:cs typeface="Arial" pitchFamily="34" charset="0"/>
              </a:rPr>
              <a:t>x</a:t>
            </a:r>
            <a:r>
              <a:rPr lang="he-IL" sz="2400">
                <a:solidFill>
                  <a:prstClr val="black"/>
                </a:solidFill>
                <a:latin typeface="Arial" pitchFamily="34" charset="0"/>
                <a:cs typeface="Arial" pitchFamily="34" charset="0"/>
              </a:rPr>
              <a:t> מזרחה, ואת הראשית שלו בביתו של התלמיד: </a:t>
            </a:r>
            <a:r>
              <a:rPr lang="en-US" sz="2400">
                <a:solidFill>
                  <a:prstClr val="black"/>
                </a:solidFill>
                <a:latin typeface="Arial" pitchFamily="34" charset="0"/>
                <a:cs typeface="Arial" pitchFamily="34" charset="0"/>
              </a:rPr>
              <a:t>x</a:t>
            </a:r>
            <a:r>
              <a:rPr lang="en-US" sz="2400" baseline="-25000">
                <a:solidFill>
                  <a:prstClr val="black"/>
                </a:solidFill>
                <a:latin typeface="Arial" pitchFamily="34" charset="0"/>
                <a:cs typeface="Arial" pitchFamily="34" charset="0"/>
              </a:rPr>
              <a:t>0</a:t>
            </a:r>
            <a:r>
              <a:rPr lang="en-US" sz="2400">
                <a:solidFill>
                  <a:prstClr val="black"/>
                </a:solidFill>
                <a:latin typeface="Arial" pitchFamily="34" charset="0"/>
                <a:cs typeface="Arial" pitchFamily="34" charset="0"/>
              </a:rPr>
              <a:t>=0</a:t>
            </a:r>
            <a:r>
              <a:rPr lang="he-IL" sz="2400">
                <a:solidFill>
                  <a:prstClr val="black"/>
                </a:solidFill>
                <a:latin typeface="Arial" pitchFamily="34" charset="0"/>
                <a:cs typeface="Arial" pitchFamily="34" charset="0"/>
              </a:rPr>
              <a:t> .</a:t>
            </a:r>
            <a:endParaRPr lang="he-IL" sz="2400" dirty="0">
              <a:solidFill>
                <a:prstClr val="black"/>
              </a:solidFill>
              <a:latin typeface="Arial" pitchFamily="34" charset="0"/>
              <a:cs typeface="Arial" pitchFamily="34" charset="0"/>
            </a:endParaRPr>
          </a:p>
        </p:txBody>
      </p:sp>
      <p:grpSp>
        <p:nvGrpSpPr>
          <p:cNvPr id="5" name="קבוצה 4">
            <a:extLst>
              <a:ext uri="{FF2B5EF4-FFF2-40B4-BE49-F238E27FC236}">
                <a16:creationId xmlns:a16="http://schemas.microsoft.com/office/drawing/2014/main" id="{BF6AFDD4-7F33-4124-B75C-ADE36DFAABAF}"/>
              </a:ext>
            </a:extLst>
          </p:cNvPr>
          <p:cNvGrpSpPr/>
          <p:nvPr/>
        </p:nvGrpSpPr>
        <p:grpSpPr>
          <a:xfrm>
            <a:off x="3103685" y="3112477"/>
            <a:ext cx="7101556" cy="2224582"/>
            <a:chOff x="1703592" y="4272819"/>
            <a:chExt cx="6224441" cy="1626948"/>
          </a:xfrm>
        </p:grpSpPr>
        <p:grpSp>
          <p:nvGrpSpPr>
            <p:cNvPr id="6" name="קבוצה 5">
              <a:extLst>
                <a:ext uri="{FF2B5EF4-FFF2-40B4-BE49-F238E27FC236}">
                  <a16:creationId xmlns:a16="http://schemas.microsoft.com/office/drawing/2014/main" id="{0E0CBA19-2550-4C70-ADAA-352CA419BF66}"/>
                </a:ext>
              </a:extLst>
            </p:cNvPr>
            <p:cNvGrpSpPr/>
            <p:nvPr/>
          </p:nvGrpSpPr>
          <p:grpSpPr>
            <a:xfrm>
              <a:off x="1703592" y="4666360"/>
              <a:ext cx="6224441" cy="1233407"/>
              <a:chOff x="1440205" y="2590817"/>
              <a:chExt cx="6224441" cy="1233407"/>
            </a:xfrm>
          </p:grpSpPr>
          <p:grpSp>
            <p:nvGrpSpPr>
              <p:cNvPr id="14" name="קבוצה 37">
                <a:extLst>
                  <a:ext uri="{FF2B5EF4-FFF2-40B4-BE49-F238E27FC236}">
                    <a16:creationId xmlns:a16="http://schemas.microsoft.com/office/drawing/2014/main" id="{57DF1D85-4CDE-4360-80BD-C981B7D057EA}"/>
                  </a:ext>
                </a:extLst>
              </p:cNvPr>
              <p:cNvGrpSpPr/>
              <p:nvPr/>
            </p:nvGrpSpPr>
            <p:grpSpPr>
              <a:xfrm>
                <a:off x="1440205" y="3287649"/>
                <a:ext cx="6224441" cy="536575"/>
                <a:chOff x="1353119" y="4318163"/>
                <a:chExt cx="6224441" cy="536575"/>
              </a:xfrm>
            </p:grpSpPr>
            <p:sp>
              <p:nvSpPr>
                <p:cNvPr id="17" name="Rectangle 29">
                  <a:extLst>
                    <a:ext uri="{FF2B5EF4-FFF2-40B4-BE49-F238E27FC236}">
                      <a16:creationId xmlns:a16="http://schemas.microsoft.com/office/drawing/2014/main" id="{7CE2B5E1-F5F3-4864-A80E-34352953022D}"/>
                    </a:ext>
                  </a:extLst>
                </p:cNvPr>
                <p:cNvSpPr>
                  <a:spLocks noChangeArrowheads="1"/>
                </p:cNvSpPr>
                <p:nvPr/>
              </p:nvSpPr>
              <p:spPr bwMode="auto">
                <a:xfrm>
                  <a:off x="1353119" y="4546763"/>
                  <a:ext cx="343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-8</a:t>
                  </a:r>
                </a:p>
              </p:txBody>
            </p:sp>
            <p:sp>
              <p:nvSpPr>
                <p:cNvPr id="18" name="Line 5">
                  <a:extLst>
                    <a:ext uri="{FF2B5EF4-FFF2-40B4-BE49-F238E27FC236}">
                      <a16:creationId xmlns:a16="http://schemas.microsoft.com/office/drawing/2014/main" id="{2FB9C495-242E-47C5-8CAF-28E9EF569F7B}"/>
                    </a:ext>
                  </a:extLst>
                </p:cNvPr>
                <p:cNvSpPr>
                  <a:spLocks noChangeShapeType="1"/>
                </p:cNvSpPr>
                <p:nvPr/>
              </p:nvSpPr>
              <p:spPr bwMode="auto">
                <a:xfrm>
                  <a:off x="1504396" y="4394363"/>
                  <a:ext cx="5593896" cy="4763"/>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9" name="Line 6">
                  <a:extLst>
                    <a:ext uri="{FF2B5EF4-FFF2-40B4-BE49-F238E27FC236}">
                      <a16:creationId xmlns:a16="http://schemas.microsoft.com/office/drawing/2014/main" id="{CF72F7FD-C6EB-4A3A-BCA8-F25E5C842CB4}"/>
                    </a:ext>
                  </a:extLst>
                </p:cNvPr>
                <p:cNvSpPr>
                  <a:spLocks noChangeShapeType="1"/>
                </p:cNvSpPr>
                <p:nvPr/>
              </p:nvSpPr>
              <p:spPr bwMode="auto">
                <a:xfrm>
                  <a:off x="1580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0" name="Line 7">
                  <a:extLst>
                    <a:ext uri="{FF2B5EF4-FFF2-40B4-BE49-F238E27FC236}">
                      <a16:creationId xmlns:a16="http://schemas.microsoft.com/office/drawing/2014/main" id="{07D453AA-8598-40CB-BB11-E6D2DC18589B}"/>
                    </a:ext>
                  </a:extLst>
                </p:cNvPr>
                <p:cNvSpPr>
                  <a:spLocks noChangeShapeType="1"/>
                </p:cNvSpPr>
                <p:nvPr/>
              </p:nvSpPr>
              <p:spPr bwMode="auto">
                <a:xfrm>
                  <a:off x="1885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1" name="Line 8">
                  <a:extLst>
                    <a:ext uri="{FF2B5EF4-FFF2-40B4-BE49-F238E27FC236}">
                      <a16:creationId xmlns:a16="http://schemas.microsoft.com/office/drawing/2014/main" id="{1D8C16EE-7688-4F7F-988A-7A0A12EA3549}"/>
                    </a:ext>
                  </a:extLst>
                </p:cNvPr>
                <p:cNvSpPr>
                  <a:spLocks noChangeShapeType="1"/>
                </p:cNvSpPr>
                <p:nvPr/>
              </p:nvSpPr>
              <p:spPr bwMode="auto">
                <a:xfrm>
                  <a:off x="2190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2" name="Line 9">
                  <a:extLst>
                    <a:ext uri="{FF2B5EF4-FFF2-40B4-BE49-F238E27FC236}">
                      <a16:creationId xmlns:a16="http://schemas.microsoft.com/office/drawing/2014/main" id="{A4CDD898-4AA3-4EF0-A55D-FD4F7705A2DF}"/>
                    </a:ext>
                  </a:extLst>
                </p:cNvPr>
                <p:cNvSpPr>
                  <a:spLocks noChangeShapeType="1"/>
                </p:cNvSpPr>
                <p:nvPr/>
              </p:nvSpPr>
              <p:spPr bwMode="auto">
                <a:xfrm>
                  <a:off x="2494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3" name="Line 10">
                  <a:extLst>
                    <a:ext uri="{FF2B5EF4-FFF2-40B4-BE49-F238E27FC236}">
                      <a16:creationId xmlns:a16="http://schemas.microsoft.com/office/drawing/2014/main" id="{7DDA67C3-B8DD-4DFD-A110-07640E1F8B43}"/>
                    </a:ext>
                  </a:extLst>
                </p:cNvPr>
                <p:cNvSpPr>
                  <a:spLocks noChangeShapeType="1"/>
                </p:cNvSpPr>
                <p:nvPr/>
              </p:nvSpPr>
              <p:spPr bwMode="auto">
                <a:xfrm>
                  <a:off x="2799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4" name="Line 11">
                  <a:extLst>
                    <a:ext uri="{FF2B5EF4-FFF2-40B4-BE49-F238E27FC236}">
                      <a16:creationId xmlns:a16="http://schemas.microsoft.com/office/drawing/2014/main" id="{F61F56DD-17AC-478B-ABCD-CA933191C4B0}"/>
                    </a:ext>
                  </a:extLst>
                </p:cNvPr>
                <p:cNvSpPr>
                  <a:spLocks noChangeShapeType="1"/>
                </p:cNvSpPr>
                <p:nvPr/>
              </p:nvSpPr>
              <p:spPr bwMode="auto">
                <a:xfrm>
                  <a:off x="3104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5" name="Line 12">
                  <a:extLst>
                    <a:ext uri="{FF2B5EF4-FFF2-40B4-BE49-F238E27FC236}">
                      <a16:creationId xmlns:a16="http://schemas.microsoft.com/office/drawing/2014/main" id="{66137926-F7FD-4393-B847-F3CA2449B662}"/>
                    </a:ext>
                  </a:extLst>
                </p:cNvPr>
                <p:cNvSpPr>
                  <a:spLocks noChangeShapeType="1"/>
                </p:cNvSpPr>
                <p:nvPr/>
              </p:nvSpPr>
              <p:spPr bwMode="auto">
                <a:xfrm>
                  <a:off x="3409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6" name="Line 13">
                  <a:extLst>
                    <a:ext uri="{FF2B5EF4-FFF2-40B4-BE49-F238E27FC236}">
                      <a16:creationId xmlns:a16="http://schemas.microsoft.com/office/drawing/2014/main" id="{669BEBA8-A50D-4C21-86EF-6CCE2E897DA0}"/>
                    </a:ext>
                  </a:extLst>
                </p:cNvPr>
                <p:cNvSpPr>
                  <a:spLocks noChangeShapeType="1"/>
                </p:cNvSpPr>
                <p:nvPr/>
              </p:nvSpPr>
              <p:spPr bwMode="auto">
                <a:xfrm>
                  <a:off x="3714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7" name="Line 14">
                  <a:extLst>
                    <a:ext uri="{FF2B5EF4-FFF2-40B4-BE49-F238E27FC236}">
                      <a16:creationId xmlns:a16="http://schemas.microsoft.com/office/drawing/2014/main" id="{CEA25EA3-1EC6-4165-841E-9A150FF077AB}"/>
                    </a:ext>
                  </a:extLst>
                </p:cNvPr>
                <p:cNvSpPr>
                  <a:spLocks noChangeShapeType="1"/>
                </p:cNvSpPr>
                <p:nvPr/>
              </p:nvSpPr>
              <p:spPr bwMode="auto">
                <a:xfrm>
                  <a:off x="4018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8" name="Line 15">
                  <a:extLst>
                    <a:ext uri="{FF2B5EF4-FFF2-40B4-BE49-F238E27FC236}">
                      <a16:creationId xmlns:a16="http://schemas.microsoft.com/office/drawing/2014/main" id="{C4B10246-B86E-4698-99C4-811F0C7758E3}"/>
                    </a:ext>
                  </a:extLst>
                </p:cNvPr>
                <p:cNvSpPr>
                  <a:spLocks noChangeShapeType="1"/>
                </p:cNvSpPr>
                <p:nvPr/>
              </p:nvSpPr>
              <p:spPr bwMode="auto">
                <a:xfrm>
                  <a:off x="4323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 name="Line 16">
                  <a:extLst>
                    <a:ext uri="{FF2B5EF4-FFF2-40B4-BE49-F238E27FC236}">
                      <a16:creationId xmlns:a16="http://schemas.microsoft.com/office/drawing/2014/main" id="{948CB18D-DD23-47FD-84B0-5665C6FE26E2}"/>
                    </a:ext>
                  </a:extLst>
                </p:cNvPr>
                <p:cNvSpPr>
                  <a:spLocks noChangeShapeType="1"/>
                </p:cNvSpPr>
                <p:nvPr/>
              </p:nvSpPr>
              <p:spPr bwMode="auto">
                <a:xfrm>
                  <a:off x="4628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30" name="Line 17">
                  <a:extLst>
                    <a:ext uri="{FF2B5EF4-FFF2-40B4-BE49-F238E27FC236}">
                      <a16:creationId xmlns:a16="http://schemas.microsoft.com/office/drawing/2014/main" id="{EA4FAEA9-0BF8-4BD0-A942-5A0D2383FB23}"/>
                    </a:ext>
                  </a:extLst>
                </p:cNvPr>
                <p:cNvSpPr>
                  <a:spLocks noChangeShapeType="1"/>
                </p:cNvSpPr>
                <p:nvPr/>
              </p:nvSpPr>
              <p:spPr bwMode="auto">
                <a:xfrm>
                  <a:off x="4933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31" name="Line 18">
                  <a:extLst>
                    <a:ext uri="{FF2B5EF4-FFF2-40B4-BE49-F238E27FC236}">
                      <a16:creationId xmlns:a16="http://schemas.microsoft.com/office/drawing/2014/main" id="{2356B74A-2EDE-4A1A-A3FB-68B8152B5C8D}"/>
                    </a:ext>
                  </a:extLst>
                </p:cNvPr>
                <p:cNvSpPr>
                  <a:spLocks noChangeShapeType="1"/>
                </p:cNvSpPr>
                <p:nvPr/>
              </p:nvSpPr>
              <p:spPr bwMode="auto">
                <a:xfrm>
                  <a:off x="5238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32" name="Line 19">
                  <a:extLst>
                    <a:ext uri="{FF2B5EF4-FFF2-40B4-BE49-F238E27FC236}">
                      <a16:creationId xmlns:a16="http://schemas.microsoft.com/office/drawing/2014/main" id="{B1A0899A-B5DD-49FF-9B2D-74893BC35A78}"/>
                    </a:ext>
                  </a:extLst>
                </p:cNvPr>
                <p:cNvSpPr>
                  <a:spLocks noChangeShapeType="1"/>
                </p:cNvSpPr>
                <p:nvPr/>
              </p:nvSpPr>
              <p:spPr bwMode="auto">
                <a:xfrm>
                  <a:off x="5542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33" name="Line 20">
                  <a:extLst>
                    <a:ext uri="{FF2B5EF4-FFF2-40B4-BE49-F238E27FC236}">
                      <a16:creationId xmlns:a16="http://schemas.microsoft.com/office/drawing/2014/main" id="{98180C1F-93B8-49A3-A26C-F001652CBC17}"/>
                    </a:ext>
                  </a:extLst>
                </p:cNvPr>
                <p:cNvSpPr>
                  <a:spLocks noChangeShapeType="1"/>
                </p:cNvSpPr>
                <p:nvPr/>
              </p:nvSpPr>
              <p:spPr bwMode="auto">
                <a:xfrm>
                  <a:off x="6152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34" name="Line 21">
                  <a:extLst>
                    <a:ext uri="{FF2B5EF4-FFF2-40B4-BE49-F238E27FC236}">
                      <a16:creationId xmlns:a16="http://schemas.microsoft.com/office/drawing/2014/main" id="{20BFDB61-347E-4F1B-908C-0474F011B5F1}"/>
                    </a:ext>
                  </a:extLst>
                </p:cNvPr>
                <p:cNvSpPr>
                  <a:spLocks noChangeShapeType="1"/>
                </p:cNvSpPr>
                <p:nvPr/>
              </p:nvSpPr>
              <p:spPr bwMode="auto">
                <a:xfrm>
                  <a:off x="5847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35" name="Line 22">
                  <a:extLst>
                    <a:ext uri="{FF2B5EF4-FFF2-40B4-BE49-F238E27FC236}">
                      <a16:creationId xmlns:a16="http://schemas.microsoft.com/office/drawing/2014/main" id="{2ADE3164-79E3-477C-AEE9-3E3E76468EC7}"/>
                    </a:ext>
                  </a:extLst>
                </p:cNvPr>
                <p:cNvSpPr>
                  <a:spLocks noChangeShapeType="1"/>
                </p:cNvSpPr>
                <p:nvPr/>
              </p:nvSpPr>
              <p:spPr bwMode="auto">
                <a:xfrm>
                  <a:off x="6457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36" name="Rectangle 25">
                  <a:extLst>
                    <a:ext uri="{FF2B5EF4-FFF2-40B4-BE49-F238E27FC236}">
                      <a16:creationId xmlns:a16="http://schemas.microsoft.com/office/drawing/2014/main" id="{F30CDA0B-86BF-4FC7-86B5-3FED4EEC3D1D}"/>
                    </a:ext>
                  </a:extLst>
                </p:cNvPr>
                <p:cNvSpPr>
                  <a:spLocks noChangeArrowheads="1"/>
                </p:cNvSpPr>
                <p:nvPr/>
              </p:nvSpPr>
              <p:spPr bwMode="auto">
                <a:xfrm>
                  <a:off x="44777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2</a:t>
                  </a:r>
                </a:p>
              </p:txBody>
            </p:sp>
            <p:sp>
              <p:nvSpPr>
                <p:cNvPr id="37" name="Rectangle 27">
                  <a:extLst>
                    <a:ext uri="{FF2B5EF4-FFF2-40B4-BE49-F238E27FC236}">
                      <a16:creationId xmlns:a16="http://schemas.microsoft.com/office/drawing/2014/main" id="{95EB590D-E2A9-4D71-A633-43AB70A893E2}"/>
                    </a:ext>
                  </a:extLst>
                </p:cNvPr>
                <p:cNvSpPr>
                  <a:spLocks noChangeArrowheads="1"/>
                </p:cNvSpPr>
                <p:nvPr/>
              </p:nvSpPr>
              <p:spPr bwMode="auto">
                <a:xfrm>
                  <a:off x="38681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0</a:t>
                  </a:r>
                </a:p>
              </p:txBody>
            </p:sp>
            <p:sp>
              <p:nvSpPr>
                <p:cNvPr id="38" name="Rectangle 28">
                  <a:extLst>
                    <a:ext uri="{FF2B5EF4-FFF2-40B4-BE49-F238E27FC236}">
                      <a16:creationId xmlns:a16="http://schemas.microsoft.com/office/drawing/2014/main" id="{30CFFF87-94DB-4EC6-902E-BD2E629DA93A}"/>
                    </a:ext>
                  </a:extLst>
                </p:cNvPr>
                <p:cNvSpPr>
                  <a:spLocks noChangeArrowheads="1"/>
                </p:cNvSpPr>
                <p:nvPr/>
              </p:nvSpPr>
              <p:spPr bwMode="auto">
                <a:xfrm>
                  <a:off x="1962720" y="4546763"/>
                  <a:ext cx="343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-6</a:t>
                  </a:r>
                </a:p>
              </p:txBody>
            </p:sp>
            <p:sp>
              <p:nvSpPr>
                <p:cNvPr id="39" name="Rectangle 30">
                  <a:extLst>
                    <a:ext uri="{FF2B5EF4-FFF2-40B4-BE49-F238E27FC236}">
                      <a16:creationId xmlns:a16="http://schemas.microsoft.com/office/drawing/2014/main" id="{BA14B154-7E8F-435D-928D-52D021CB5BE8}"/>
                    </a:ext>
                  </a:extLst>
                </p:cNvPr>
                <p:cNvSpPr>
                  <a:spLocks noChangeArrowheads="1"/>
                </p:cNvSpPr>
                <p:nvPr/>
              </p:nvSpPr>
              <p:spPr bwMode="auto">
                <a:xfrm>
                  <a:off x="2572320" y="4546763"/>
                  <a:ext cx="343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-4</a:t>
                  </a:r>
                </a:p>
              </p:txBody>
            </p:sp>
            <p:sp>
              <p:nvSpPr>
                <p:cNvPr id="40" name="Rectangle 31">
                  <a:extLst>
                    <a:ext uri="{FF2B5EF4-FFF2-40B4-BE49-F238E27FC236}">
                      <a16:creationId xmlns:a16="http://schemas.microsoft.com/office/drawing/2014/main" id="{3C4CAC07-2CAB-4E4A-BC49-63FD973444C5}"/>
                    </a:ext>
                  </a:extLst>
                </p:cNvPr>
                <p:cNvSpPr>
                  <a:spLocks noChangeArrowheads="1"/>
                </p:cNvSpPr>
                <p:nvPr/>
              </p:nvSpPr>
              <p:spPr bwMode="auto">
                <a:xfrm>
                  <a:off x="3239977" y="4532249"/>
                  <a:ext cx="3433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-2</a:t>
                  </a:r>
                </a:p>
              </p:txBody>
            </p:sp>
            <p:sp>
              <p:nvSpPr>
                <p:cNvPr id="41" name="Rectangle 32">
                  <a:extLst>
                    <a:ext uri="{FF2B5EF4-FFF2-40B4-BE49-F238E27FC236}">
                      <a16:creationId xmlns:a16="http://schemas.microsoft.com/office/drawing/2014/main" id="{7F225733-502F-4CF6-9135-48808EF0B135}"/>
                    </a:ext>
                  </a:extLst>
                </p:cNvPr>
                <p:cNvSpPr>
                  <a:spLocks noChangeArrowheads="1"/>
                </p:cNvSpPr>
                <p:nvPr/>
              </p:nvSpPr>
              <p:spPr bwMode="auto">
                <a:xfrm>
                  <a:off x="63065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8</a:t>
                  </a:r>
                </a:p>
              </p:txBody>
            </p:sp>
            <p:sp>
              <p:nvSpPr>
                <p:cNvPr id="42" name="Rectangle 34">
                  <a:extLst>
                    <a:ext uri="{FF2B5EF4-FFF2-40B4-BE49-F238E27FC236}">
                      <a16:creationId xmlns:a16="http://schemas.microsoft.com/office/drawing/2014/main" id="{54182EB3-C804-4AA1-BF81-2A06AB543AE1}"/>
                    </a:ext>
                  </a:extLst>
                </p:cNvPr>
                <p:cNvSpPr>
                  <a:spLocks noChangeArrowheads="1"/>
                </p:cNvSpPr>
                <p:nvPr/>
              </p:nvSpPr>
              <p:spPr bwMode="auto">
                <a:xfrm>
                  <a:off x="5009596" y="4546763"/>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r>
                    <a:rPr lang="en-US" altLang="en-US" sz="1400" dirty="0">
                      <a:solidFill>
                        <a:schemeClr val="tx2"/>
                      </a:solidFill>
                    </a:rPr>
                    <a:t>4</a:t>
                  </a:r>
                </a:p>
              </p:txBody>
            </p:sp>
            <p:sp>
              <p:nvSpPr>
                <p:cNvPr id="43" name="Rectangle 35">
                  <a:extLst>
                    <a:ext uri="{FF2B5EF4-FFF2-40B4-BE49-F238E27FC236}">
                      <a16:creationId xmlns:a16="http://schemas.microsoft.com/office/drawing/2014/main" id="{9FC1B4A3-1E18-43B7-BF87-207A1B3A1A49}"/>
                    </a:ext>
                  </a:extLst>
                </p:cNvPr>
                <p:cNvSpPr>
                  <a:spLocks noChangeArrowheads="1"/>
                </p:cNvSpPr>
                <p:nvPr/>
              </p:nvSpPr>
              <p:spPr bwMode="auto">
                <a:xfrm>
                  <a:off x="56969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6</a:t>
                  </a:r>
                </a:p>
              </p:txBody>
            </p:sp>
            <p:sp>
              <p:nvSpPr>
                <p:cNvPr id="44" name="TextBox 36">
                  <a:extLst>
                    <a:ext uri="{FF2B5EF4-FFF2-40B4-BE49-F238E27FC236}">
                      <a16:creationId xmlns:a16="http://schemas.microsoft.com/office/drawing/2014/main" id="{06A6EE80-0E01-4D34-8860-521BD88F1FA3}"/>
                    </a:ext>
                  </a:extLst>
                </p:cNvPr>
                <p:cNvSpPr txBox="1"/>
                <p:nvPr/>
              </p:nvSpPr>
              <p:spPr>
                <a:xfrm>
                  <a:off x="6619023" y="4463534"/>
                  <a:ext cx="958537" cy="369332"/>
                </a:xfrm>
                <a:prstGeom prst="rect">
                  <a:avLst/>
                </a:prstGeom>
                <a:noFill/>
              </p:spPr>
              <p:txBody>
                <a:bodyPr wrap="square" rtlCol="1">
                  <a:spAutoFit/>
                </a:bodyPr>
                <a:lstStyle/>
                <a:p>
                  <a:r>
                    <a:rPr lang="en-US" dirty="0">
                      <a:solidFill>
                        <a:schemeClr val="tx2"/>
                      </a:solidFill>
                    </a:rPr>
                    <a:t>X(km)</a:t>
                  </a:r>
                  <a:endParaRPr lang="he-IL" dirty="0">
                    <a:solidFill>
                      <a:schemeClr val="tx2"/>
                    </a:solidFill>
                  </a:endParaRPr>
                </a:p>
              </p:txBody>
            </p:sp>
          </p:grpSp>
          <p:sp>
            <p:nvSpPr>
              <p:cNvPr id="15" name="אליפסה 14">
                <a:extLst>
                  <a:ext uri="{FF2B5EF4-FFF2-40B4-BE49-F238E27FC236}">
                    <a16:creationId xmlns:a16="http://schemas.microsoft.com/office/drawing/2014/main" id="{09A11C0E-D233-4B2F-BA06-50877C68F7AD}"/>
                  </a:ext>
                </a:extLst>
              </p:cNvPr>
              <p:cNvSpPr/>
              <p:nvPr/>
            </p:nvSpPr>
            <p:spPr>
              <a:xfrm>
                <a:off x="4042268" y="2590817"/>
                <a:ext cx="130629" cy="1451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rgbClr val="7030A0"/>
                  </a:solidFill>
                </a:endParaRPr>
              </a:p>
            </p:txBody>
          </p:sp>
          <p:sp>
            <p:nvSpPr>
              <p:cNvPr id="16" name="TextBox 7">
                <a:extLst>
                  <a:ext uri="{FF2B5EF4-FFF2-40B4-BE49-F238E27FC236}">
                    <a16:creationId xmlns:a16="http://schemas.microsoft.com/office/drawing/2014/main" id="{662BC553-C219-4541-9C2D-95050A3575D8}"/>
                  </a:ext>
                </a:extLst>
              </p:cNvPr>
              <p:cNvSpPr txBox="1"/>
              <p:nvPr/>
            </p:nvSpPr>
            <p:spPr>
              <a:xfrm>
                <a:off x="3717589" y="2927422"/>
                <a:ext cx="631499" cy="461665"/>
              </a:xfrm>
              <a:prstGeom prst="rect">
                <a:avLst/>
              </a:prstGeom>
              <a:noFill/>
            </p:spPr>
            <p:txBody>
              <a:bodyPr wrap="square" rtlCol="1">
                <a:spAutoFit/>
              </a:bodyPr>
              <a:lstStyle/>
              <a:p>
                <a:r>
                  <a:rPr lang="en-US" sz="2400" dirty="0">
                    <a:solidFill>
                      <a:srgbClr val="FF0000"/>
                    </a:solidFill>
                    <a:latin typeface="Times New Roman" pitchFamily="18" charset="0"/>
                    <a:cs typeface="Times New Roman" pitchFamily="18" charset="0"/>
                  </a:rPr>
                  <a:t>x</a:t>
                </a:r>
                <a:r>
                  <a:rPr lang="en-US" sz="2400" baseline="-25000" dirty="0">
                    <a:solidFill>
                      <a:srgbClr val="FF0000"/>
                    </a:solidFill>
                    <a:latin typeface="Times New Roman" pitchFamily="18" charset="0"/>
                    <a:cs typeface="Times New Roman" pitchFamily="18" charset="0"/>
                  </a:rPr>
                  <a:t>0</a:t>
                </a:r>
                <a:endParaRPr lang="he-IL" sz="2400" baseline="-25000" dirty="0">
                  <a:solidFill>
                    <a:srgbClr val="FF0000"/>
                  </a:solidFill>
                  <a:latin typeface="Times New Roman" pitchFamily="18" charset="0"/>
                  <a:cs typeface="Times New Roman" pitchFamily="18" charset="0"/>
                </a:endParaRPr>
              </a:p>
            </p:txBody>
          </p:sp>
        </p:grpSp>
        <p:sp>
          <p:nvSpPr>
            <p:cNvPr id="7" name="TextBox 38">
              <a:extLst>
                <a:ext uri="{FF2B5EF4-FFF2-40B4-BE49-F238E27FC236}">
                  <a16:creationId xmlns:a16="http://schemas.microsoft.com/office/drawing/2014/main" id="{D1EB6245-6A39-4649-8D4A-383586F273D3}"/>
                </a:ext>
              </a:extLst>
            </p:cNvPr>
            <p:cNvSpPr txBox="1"/>
            <p:nvPr/>
          </p:nvSpPr>
          <p:spPr>
            <a:xfrm>
              <a:off x="5816328" y="5017478"/>
              <a:ext cx="631499" cy="461665"/>
            </a:xfrm>
            <a:prstGeom prst="rect">
              <a:avLst/>
            </a:prstGeom>
            <a:noFill/>
          </p:spPr>
          <p:txBody>
            <a:bodyPr wrap="square" rtlCol="1">
              <a:spAutoFit/>
            </a:bodyPr>
            <a:lstStyle/>
            <a:p>
              <a:r>
                <a:rPr lang="en-US" sz="2400" dirty="0">
                  <a:solidFill>
                    <a:srgbClr val="FF0000"/>
                  </a:solidFill>
                  <a:latin typeface="Times New Roman" pitchFamily="18" charset="0"/>
                  <a:cs typeface="Times New Roman" pitchFamily="18" charset="0"/>
                </a:rPr>
                <a:t>x</a:t>
              </a:r>
              <a:r>
                <a:rPr lang="en-US" sz="2400" baseline="-25000" dirty="0">
                  <a:solidFill>
                    <a:srgbClr val="FF0000"/>
                  </a:solidFill>
                  <a:latin typeface="Times New Roman" pitchFamily="18" charset="0"/>
                  <a:cs typeface="Times New Roman" pitchFamily="18" charset="0"/>
                </a:rPr>
                <a:t>1</a:t>
              </a:r>
              <a:endParaRPr lang="he-IL" sz="2400" baseline="-25000" dirty="0">
                <a:solidFill>
                  <a:srgbClr val="FF0000"/>
                </a:solidFill>
                <a:latin typeface="Times New Roman" pitchFamily="18" charset="0"/>
                <a:cs typeface="Times New Roman" pitchFamily="18" charset="0"/>
              </a:endParaRPr>
            </a:p>
          </p:txBody>
        </p:sp>
        <p:sp>
          <p:nvSpPr>
            <p:cNvPr id="8" name="TextBox 39">
              <a:extLst>
                <a:ext uri="{FF2B5EF4-FFF2-40B4-BE49-F238E27FC236}">
                  <a16:creationId xmlns:a16="http://schemas.microsoft.com/office/drawing/2014/main" id="{567BA67F-750A-485D-87E3-93234B90C2A9}"/>
                </a:ext>
              </a:extLst>
            </p:cNvPr>
            <p:cNvSpPr txBox="1"/>
            <p:nvPr/>
          </p:nvSpPr>
          <p:spPr>
            <a:xfrm>
              <a:off x="2755323" y="5024734"/>
              <a:ext cx="631499" cy="461665"/>
            </a:xfrm>
            <a:prstGeom prst="rect">
              <a:avLst/>
            </a:prstGeom>
            <a:noFill/>
          </p:spPr>
          <p:txBody>
            <a:bodyPr wrap="square" rtlCol="1">
              <a:spAutoFit/>
            </a:bodyPr>
            <a:lstStyle/>
            <a:p>
              <a:r>
                <a:rPr lang="en-US" sz="2400" dirty="0">
                  <a:solidFill>
                    <a:srgbClr val="FF0000"/>
                  </a:solidFill>
                  <a:latin typeface="Times New Roman" pitchFamily="18" charset="0"/>
                  <a:cs typeface="Times New Roman" pitchFamily="18" charset="0"/>
                </a:rPr>
                <a:t>x</a:t>
              </a:r>
              <a:r>
                <a:rPr lang="en-US" sz="2400" baseline="-25000" dirty="0">
                  <a:solidFill>
                    <a:srgbClr val="FF0000"/>
                  </a:solidFill>
                  <a:latin typeface="Times New Roman" pitchFamily="18" charset="0"/>
                  <a:cs typeface="Times New Roman" pitchFamily="18" charset="0"/>
                </a:rPr>
                <a:t>2</a:t>
              </a:r>
              <a:endParaRPr lang="he-IL" sz="2400" baseline="-25000" dirty="0">
                <a:solidFill>
                  <a:srgbClr val="FF0000"/>
                </a:solidFill>
                <a:latin typeface="Times New Roman" pitchFamily="18" charset="0"/>
                <a:cs typeface="Times New Roman" pitchFamily="18" charset="0"/>
              </a:endParaRPr>
            </a:p>
          </p:txBody>
        </p:sp>
        <p:sp>
          <p:nvSpPr>
            <p:cNvPr id="9" name="TextBox 40">
              <a:extLst>
                <a:ext uri="{FF2B5EF4-FFF2-40B4-BE49-F238E27FC236}">
                  <a16:creationId xmlns:a16="http://schemas.microsoft.com/office/drawing/2014/main" id="{CA05C490-790A-44DB-AF0E-BF12A497A260}"/>
                </a:ext>
              </a:extLst>
            </p:cNvPr>
            <p:cNvSpPr txBox="1"/>
            <p:nvPr/>
          </p:nvSpPr>
          <p:spPr>
            <a:xfrm>
              <a:off x="3983558" y="4272819"/>
              <a:ext cx="631499" cy="461665"/>
            </a:xfrm>
            <a:prstGeom prst="rect">
              <a:avLst/>
            </a:prstGeom>
            <a:noFill/>
          </p:spPr>
          <p:txBody>
            <a:bodyPr wrap="square" rtlCol="1">
              <a:spAutoFit/>
            </a:bodyPr>
            <a:lstStyle/>
            <a:p>
              <a:r>
                <a:rPr lang="en-US" sz="2400" dirty="0">
                  <a:solidFill>
                    <a:srgbClr val="FF0000"/>
                  </a:solidFill>
                  <a:latin typeface="Times New Roman" pitchFamily="18" charset="0"/>
                  <a:cs typeface="Times New Roman" pitchFamily="18" charset="0"/>
                </a:rPr>
                <a:t>x</a:t>
              </a:r>
              <a:r>
                <a:rPr lang="en-US" sz="2400" baseline="-25000" dirty="0">
                  <a:solidFill>
                    <a:srgbClr val="FF0000"/>
                  </a:solidFill>
                  <a:latin typeface="Times New Roman" pitchFamily="18" charset="0"/>
                  <a:cs typeface="Times New Roman" pitchFamily="18" charset="0"/>
                </a:rPr>
                <a:t>3</a:t>
              </a:r>
              <a:endParaRPr lang="he-IL" sz="2400" baseline="-25000" dirty="0">
                <a:solidFill>
                  <a:srgbClr val="FF0000"/>
                </a:solidFill>
                <a:latin typeface="Times New Roman" pitchFamily="18" charset="0"/>
                <a:cs typeface="Times New Roman" pitchFamily="18" charset="0"/>
              </a:endParaRPr>
            </a:p>
          </p:txBody>
        </p:sp>
        <p:cxnSp>
          <p:nvCxnSpPr>
            <p:cNvPr id="10" name="מחבר חץ ישר 9">
              <a:extLst>
                <a:ext uri="{FF2B5EF4-FFF2-40B4-BE49-F238E27FC236}">
                  <a16:creationId xmlns:a16="http://schemas.microsoft.com/office/drawing/2014/main" id="{0BE3CE84-EDCA-4C71-A0EB-E22E717F1D0C}"/>
                </a:ext>
              </a:extLst>
            </p:cNvPr>
            <p:cNvCxnSpPr/>
            <p:nvPr/>
          </p:nvCxnSpPr>
          <p:spPr>
            <a:xfrm flipH="1">
              <a:off x="3074631" y="4940443"/>
              <a:ext cx="3057447" cy="7259"/>
            </a:xfrm>
            <a:prstGeom prst="straightConnector1">
              <a:avLst/>
            </a:prstGeom>
            <a:ln w="15875">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 name="מחבר חץ ישר 10">
              <a:extLst>
                <a:ext uri="{FF2B5EF4-FFF2-40B4-BE49-F238E27FC236}">
                  <a16:creationId xmlns:a16="http://schemas.microsoft.com/office/drawing/2014/main" id="{DB982EAB-CA7E-47BA-B6C6-7C502B229B18}"/>
                </a:ext>
              </a:extLst>
            </p:cNvPr>
            <p:cNvCxnSpPr/>
            <p:nvPr/>
          </p:nvCxnSpPr>
          <p:spPr>
            <a:xfrm>
              <a:off x="3071072" y="4734484"/>
              <a:ext cx="1234583" cy="10896"/>
            </a:xfrm>
            <a:prstGeom prst="straightConnector1">
              <a:avLst/>
            </a:prstGeom>
            <a:ln w="15875">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2" name="מחבר חץ ישר 11">
              <a:extLst>
                <a:ext uri="{FF2B5EF4-FFF2-40B4-BE49-F238E27FC236}">
                  <a16:creationId xmlns:a16="http://schemas.microsoft.com/office/drawing/2014/main" id="{75D6B786-40C5-4CAA-8C34-856057657D78}"/>
                </a:ext>
              </a:extLst>
            </p:cNvPr>
            <p:cNvCxnSpPr/>
            <p:nvPr/>
          </p:nvCxnSpPr>
          <p:spPr>
            <a:xfrm flipV="1">
              <a:off x="4383810" y="5104563"/>
              <a:ext cx="1814459" cy="1"/>
            </a:xfrm>
            <a:prstGeom prst="straightConnector1">
              <a:avLst/>
            </a:prstGeom>
            <a:ln w="15875">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3" name="אליפסה 12">
              <a:extLst>
                <a:ext uri="{FF2B5EF4-FFF2-40B4-BE49-F238E27FC236}">
                  <a16:creationId xmlns:a16="http://schemas.microsoft.com/office/drawing/2014/main" id="{7F40801D-9C3F-4142-8065-43540A1C03A7}"/>
                </a:ext>
              </a:extLst>
            </p:cNvPr>
            <p:cNvSpPr/>
            <p:nvPr/>
          </p:nvSpPr>
          <p:spPr>
            <a:xfrm>
              <a:off x="4312915" y="5021956"/>
              <a:ext cx="130629" cy="1451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  </a:t>
              </a:r>
            </a:p>
          </p:txBody>
        </p:sp>
      </p:grpSp>
    </p:spTree>
    <p:extLst>
      <p:ext uri="{BB962C8B-B14F-4D97-AF65-F5344CB8AC3E}">
        <p14:creationId xmlns:p14="http://schemas.microsoft.com/office/powerpoint/2010/main" val="2934160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8494B9C9-A40A-443A-B75D-28DD57277D20}"/>
              </a:ext>
            </a:extLst>
          </p:cNvPr>
          <p:cNvSpPr>
            <a:spLocks noGrp="1"/>
          </p:cNvSpPr>
          <p:nvPr>
            <p:ph type="sldNum" sz="quarter" idx="12"/>
          </p:nvPr>
        </p:nvSpPr>
        <p:spPr/>
        <p:txBody>
          <a:bodyPr/>
          <a:lstStyle/>
          <a:p>
            <a:fld id="{35CE2A88-ED72-40D1-A77E-B0989610CBC5}" type="slidenum">
              <a:rPr lang="he-IL" smtClean="0"/>
              <a:t>23</a:t>
            </a:fld>
            <a:endParaRPr lang="he-IL"/>
          </a:p>
        </p:txBody>
      </p:sp>
      <p:sp>
        <p:nvSpPr>
          <p:cNvPr id="4" name="כותרת 1">
            <a:extLst>
              <a:ext uri="{FF2B5EF4-FFF2-40B4-BE49-F238E27FC236}">
                <a16:creationId xmlns:a16="http://schemas.microsoft.com/office/drawing/2014/main" id="{680B424D-4BD7-47AB-A542-4BFB05D86F01}"/>
              </a:ext>
            </a:extLst>
          </p:cNvPr>
          <p:cNvSpPr txBox="1">
            <a:spLocks/>
          </p:cNvSpPr>
          <p:nvPr/>
        </p:nvSpPr>
        <p:spPr>
          <a:xfrm>
            <a:off x="3506021" y="273038"/>
            <a:ext cx="7681016" cy="360040"/>
          </a:xfrm>
          <a:prstGeom prst="rect">
            <a:avLst/>
          </a:prstGeom>
        </p:spPr>
        <p:txBody>
          <a:bodyPr/>
          <a:lstStyle>
            <a:lvl1pPr marL="0" marR="0" indent="0" algn="r" defTabSz="914400" rtl="1" eaLnBrk="1" fontAlgn="auto" latinLnBrk="0" hangingPunct="1">
              <a:lnSpc>
                <a:spcPct val="100000"/>
              </a:lnSpc>
              <a:spcBef>
                <a:spcPts val="0"/>
              </a:spcBef>
              <a:spcAft>
                <a:spcPts val="0"/>
              </a:spcAft>
              <a:buNone/>
              <a:tabLst/>
              <a:defRPr sz="2400" b="1" kern="1200" baseline="0">
                <a:solidFill>
                  <a:schemeClr val="accent6">
                    <a:lumMod val="75000"/>
                  </a:schemeClr>
                </a:solidFill>
                <a:latin typeface="+mj-lt"/>
                <a:ea typeface="+mj-ea"/>
                <a:cs typeface="+mj-cs"/>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a:ln>
                  <a:noFill/>
                </a:ln>
                <a:solidFill>
                  <a:srgbClr val="F79646">
                    <a:lumMod val="75000"/>
                  </a:srgbClr>
                </a:solidFill>
                <a:effectLst/>
                <a:uLnTx/>
                <a:uFillTx/>
                <a:latin typeface="Century Gothic"/>
                <a:ea typeface="+mj-ea"/>
                <a:cs typeface="Gisha" panose="020B0502040204020203" pitchFamily="34" charset="-79"/>
              </a:rPr>
              <a:t>פתרון תרגיל: ההעתק ודרך</a:t>
            </a:r>
            <a:endParaRPr kumimoji="0" lang="he-IL" sz="2400" b="1" i="0" u="none" strike="noStrike" kern="1200" cap="none" spc="0" normalizeH="0" baseline="0" noProof="0" dirty="0">
              <a:ln>
                <a:noFill/>
              </a:ln>
              <a:solidFill>
                <a:srgbClr val="F79646">
                  <a:lumMod val="75000"/>
                </a:srgbClr>
              </a:solidFill>
              <a:effectLst/>
              <a:uLnTx/>
              <a:uFillTx/>
              <a:latin typeface="Century Gothic"/>
              <a:ea typeface="+mj-ea"/>
              <a:cs typeface="Gisha" panose="020B0502040204020203" pitchFamily="34" charset="-79"/>
            </a:endParaRPr>
          </a:p>
        </p:txBody>
      </p:sp>
      <p:sp>
        <p:nvSpPr>
          <p:cNvPr id="5" name="מציין מיקום תוכן 2">
            <a:extLst>
              <a:ext uri="{FF2B5EF4-FFF2-40B4-BE49-F238E27FC236}">
                <a16:creationId xmlns:a16="http://schemas.microsoft.com/office/drawing/2014/main" id="{3EFA1187-B317-4B3C-8EA2-B99C4EB946DB}"/>
              </a:ext>
            </a:extLst>
          </p:cNvPr>
          <p:cNvSpPr txBox="1">
            <a:spLocks/>
          </p:cNvSpPr>
          <p:nvPr/>
        </p:nvSpPr>
        <p:spPr>
          <a:xfrm>
            <a:off x="2957437" y="884913"/>
            <a:ext cx="8236530" cy="5894933"/>
          </a:xfrm>
          <a:prstGeom prst="rect">
            <a:avLst/>
          </a:prstGeom>
        </p:spPr>
        <p:txBody>
          <a:bodyPr/>
          <a:lstStyle>
            <a:lvl1pPr marL="266700" indent="-266700" algn="r" defTabSz="914400" rtl="1" eaLnBrk="1" latinLnBrk="0" hangingPunct="1">
              <a:spcBef>
                <a:spcPct val="20000"/>
              </a:spcBef>
              <a:buClr>
                <a:schemeClr val="accent6">
                  <a:lumMod val="75000"/>
                </a:schemeClr>
              </a:buClr>
              <a:buSzPct val="110000"/>
              <a:buFont typeface="Century Gothic" pitchFamily="34" charset="0"/>
              <a:buChar char="◄"/>
              <a:defRPr sz="1600" kern="1200" baseline="0">
                <a:solidFill>
                  <a:schemeClr val="tx1"/>
                </a:solidFill>
                <a:latin typeface="Arial" pitchFamily="34" charset="0"/>
                <a:ea typeface="+mn-ea"/>
                <a:cs typeface="Arial" pitchFamily="34" charset="0"/>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r>
              <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א. העתק התלמיד בתנועתו מביתו לבית הספר:</a:t>
            </a: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endPar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endPar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r>
              <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    העתק התלמיד בתנועתו מבית הספר למתנ"ס העירוני:</a:t>
            </a: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endPar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endPar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r>
              <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    העתק התלמיד בתנועתו מהמתנ"ס העירוני לביתו:</a:t>
            </a: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endPar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endPar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r>
              <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ב. ההעתק הכולל של התלמיד:</a:t>
            </a: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endPar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endPar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r>
              <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    נשים לב שההעתק הכולל שווה לסכום ההעתקים החלקיים:</a:t>
            </a: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endPar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endPar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endPar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r>
              <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ג. הדרך שהתלמיד עבר שווה לסכום הערכים המוחלטים של ההעתקים :</a:t>
            </a: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endParaRPr kumimoji="0" lang="he-IL" sz="2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p:txBody>
      </p:sp>
      <p:graphicFrame>
        <p:nvGraphicFramePr>
          <p:cNvPr id="6" name="אובייקט 5">
            <a:extLst>
              <a:ext uri="{FF2B5EF4-FFF2-40B4-BE49-F238E27FC236}">
                <a16:creationId xmlns:a16="http://schemas.microsoft.com/office/drawing/2014/main" id="{20564BDF-37E1-412A-8720-8D5ADF08E26A}"/>
              </a:ext>
            </a:extLst>
          </p:cNvPr>
          <p:cNvGraphicFramePr>
            <a:graphicFrameLocks noChangeAspect="1"/>
          </p:cNvGraphicFramePr>
          <p:nvPr>
            <p:extLst>
              <p:ext uri="{D42A27DB-BD31-4B8C-83A1-F6EECF244321}">
                <p14:modId xmlns:p14="http://schemas.microsoft.com/office/powerpoint/2010/main" val="1246340692"/>
              </p:ext>
            </p:extLst>
          </p:nvPr>
        </p:nvGraphicFramePr>
        <p:xfrm>
          <a:off x="3124323" y="1223596"/>
          <a:ext cx="4341812" cy="476250"/>
        </p:xfrm>
        <a:graphic>
          <a:graphicData uri="http://schemas.openxmlformats.org/presentationml/2006/ole">
            <mc:AlternateContent xmlns:mc="http://schemas.openxmlformats.org/markup-compatibility/2006">
              <mc:Choice xmlns:v="urn:schemas-microsoft-com:vml" Requires="v">
                <p:oleObj spid="_x0000_s12818" name="Equation" r:id="rId3" imgW="2197080" imgH="253800" progId="Equation.DSMT4">
                  <p:embed/>
                </p:oleObj>
              </mc:Choice>
              <mc:Fallback>
                <p:oleObj name="Equation" r:id="rId3" imgW="2197080" imgH="253800" progId="Equation.DSMT4">
                  <p:embed/>
                  <p:pic>
                    <p:nvPicPr>
                      <p:cNvPr id="4" name="אובייקט 3"/>
                      <p:cNvPicPr>
                        <a:picLocks noChangeAspect="1" noChangeArrowheads="1"/>
                      </p:cNvPicPr>
                      <p:nvPr/>
                    </p:nvPicPr>
                    <p:blipFill>
                      <a:blip r:embed="rId4"/>
                      <a:srcRect/>
                      <a:stretch>
                        <a:fillRect/>
                      </a:stretch>
                    </p:blipFill>
                    <p:spPr bwMode="auto">
                      <a:xfrm>
                        <a:off x="3124323" y="1223596"/>
                        <a:ext cx="4341812" cy="476250"/>
                      </a:xfrm>
                      <a:prstGeom prst="rect">
                        <a:avLst/>
                      </a:prstGeom>
                      <a:noFill/>
                    </p:spPr>
                  </p:pic>
                </p:oleObj>
              </mc:Fallback>
            </mc:AlternateContent>
          </a:graphicData>
        </a:graphic>
      </p:graphicFrame>
      <p:graphicFrame>
        <p:nvGraphicFramePr>
          <p:cNvPr id="7" name="אובייקט 6">
            <a:extLst>
              <a:ext uri="{FF2B5EF4-FFF2-40B4-BE49-F238E27FC236}">
                <a16:creationId xmlns:a16="http://schemas.microsoft.com/office/drawing/2014/main" id="{A5E8C152-A930-4F90-B7CF-C82438166410}"/>
              </a:ext>
            </a:extLst>
          </p:cNvPr>
          <p:cNvGraphicFramePr>
            <a:graphicFrameLocks noChangeAspect="1"/>
          </p:cNvGraphicFramePr>
          <p:nvPr>
            <p:extLst>
              <p:ext uri="{D42A27DB-BD31-4B8C-83A1-F6EECF244321}">
                <p14:modId xmlns:p14="http://schemas.microsoft.com/office/powerpoint/2010/main" val="2353930243"/>
              </p:ext>
            </p:extLst>
          </p:nvPr>
        </p:nvGraphicFramePr>
        <p:xfrm>
          <a:off x="3124323" y="2166571"/>
          <a:ext cx="5694363" cy="500063"/>
        </p:xfrm>
        <a:graphic>
          <a:graphicData uri="http://schemas.openxmlformats.org/presentationml/2006/ole">
            <mc:AlternateContent xmlns:mc="http://schemas.openxmlformats.org/markup-compatibility/2006">
              <mc:Choice xmlns:v="urn:schemas-microsoft-com:vml" Requires="v">
                <p:oleObj spid="_x0000_s12819" name="Equation" r:id="rId5" imgW="2743200" imgH="253800" progId="Equation.DSMT4">
                  <p:embed/>
                </p:oleObj>
              </mc:Choice>
              <mc:Fallback>
                <p:oleObj name="Equation" r:id="rId5" imgW="2743200" imgH="253800" progId="Equation.DSMT4">
                  <p:embed/>
                  <p:pic>
                    <p:nvPicPr>
                      <p:cNvPr id="5" name="אובייקט 4"/>
                      <p:cNvPicPr>
                        <a:picLocks noChangeAspect="1" noChangeArrowheads="1"/>
                      </p:cNvPicPr>
                      <p:nvPr/>
                    </p:nvPicPr>
                    <p:blipFill>
                      <a:blip r:embed="rId6"/>
                      <a:srcRect/>
                      <a:stretch>
                        <a:fillRect/>
                      </a:stretch>
                    </p:blipFill>
                    <p:spPr bwMode="auto">
                      <a:xfrm>
                        <a:off x="3124323" y="2166571"/>
                        <a:ext cx="5694363" cy="500063"/>
                      </a:xfrm>
                      <a:prstGeom prst="rect">
                        <a:avLst/>
                      </a:prstGeom>
                      <a:noFill/>
                    </p:spPr>
                  </p:pic>
                </p:oleObj>
              </mc:Fallback>
            </mc:AlternateContent>
          </a:graphicData>
        </a:graphic>
      </p:graphicFrame>
      <p:graphicFrame>
        <p:nvGraphicFramePr>
          <p:cNvPr id="8" name="אובייקט 7">
            <a:extLst>
              <a:ext uri="{FF2B5EF4-FFF2-40B4-BE49-F238E27FC236}">
                <a16:creationId xmlns:a16="http://schemas.microsoft.com/office/drawing/2014/main" id="{98E27BD5-4C0B-4163-9AF5-A1A1A57785F7}"/>
              </a:ext>
            </a:extLst>
          </p:cNvPr>
          <p:cNvGraphicFramePr>
            <a:graphicFrameLocks noChangeAspect="1"/>
          </p:cNvGraphicFramePr>
          <p:nvPr>
            <p:extLst>
              <p:ext uri="{D42A27DB-BD31-4B8C-83A1-F6EECF244321}">
                <p14:modId xmlns:p14="http://schemas.microsoft.com/office/powerpoint/2010/main" val="2498963658"/>
              </p:ext>
            </p:extLst>
          </p:nvPr>
        </p:nvGraphicFramePr>
        <p:xfrm>
          <a:off x="3124323" y="3030171"/>
          <a:ext cx="4757738" cy="481013"/>
        </p:xfrm>
        <a:graphic>
          <a:graphicData uri="http://schemas.openxmlformats.org/presentationml/2006/ole">
            <mc:AlternateContent xmlns:mc="http://schemas.openxmlformats.org/markup-compatibility/2006">
              <mc:Choice xmlns:v="urn:schemas-microsoft-com:vml" Requires="v">
                <p:oleObj spid="_x0000_s12820" name="Equation" r:id="rId7" imgW="2387520" imgH="253800" progId="Equation.DSMT4">
                  <p:embed/>
                </p:oleObj>
              </mc:Choice>
              <mc:Fallback>
                <p:oleObj name="Equation" r:id="rId7" imgW="2387520" imgH="253800" progId="Equation.DSMT4">
                  <p:embed/>
                  <p:pic>
                    <p:nvPicPr>
                      <p:cNvPr id="6" name="אובייקט 5"/>
                      <p:cNvPicPr>
                        <a:picLocks noChangeAspect="1" noChangeArrowheads="1"/>
                      </p:cNvPicPr>
                      <p:nvPr/>
                    </p:nvPicPr>
                    <p:blipFill>
                      <a:blip r:embed="rId8"/>
                      <a:srcRect/>
                      <a:stretch>
                        <a:fillRect/>
                      </a:stretch>
                    </p:blipFill>
                    <p:spPr bwMode="auto">
                      <a:xfrm>
                        <a:off x="3124323" y="3030171"/>
                        <a:ext cx="4757738" cy="481013"/>
                      </a:xfrm>
                      <a:prstGeom prst="rect">
                        <a:avLst/>
                      </a:prstGeom>
                      <a:noFill/>
                    </p:spPr>
                  </p:pic>
                </p:oleObj>
              </mc:Fallback>
            </mc:AlternateContent>
          </a:graphicData>
        </a:graphic>
      </p:graphicFrame>
      <p:graphicFrame>
        <p:nvGraphicFramePr>
          <p:cNvPr id="9" name="אובייקט 8">
            <a:extLst>
              <a:ext uri="{FF2B5EF4-FFF2-40B4-BE49-F238E27FC236}">
                <a16:creationId xmlns:a16="http://schemas.microsoft.com/office/drawing/2014/main" id="{EDDDBC87-2B72-4897-9694-7FE88966ABC3}"/>
              </a:ext>
            </a:extLst>
          </p:cNvPr>
          <p:cNvGraphicFramePr>
            <a:graphicFrameLocks noChangeAspect="1"/>
          </p:cNvGraphicFramePr>
          <p:nvPr>
            <p:extLst>
              <p:ext uri="{D42A27DB-BD31-4B8C-83A1-F6EECF244321}">
                <p14:modId xmlns:p14="http://schemas.microsoft.com/office/powerpoint/2010/main" val="3985519357"/>
              </p:ext>
            </p:extLst>
          </p:nvPr>
        </p:nvGraphicFramePr>
        <p:xfrm>
          <a:off x="3124323" y="3835260"/>
          <a:ext cx="3150507" cy="459533"/>
        </p:xfrm>
        <a:graphic>
          <a:graphicData uri="http://schemas.openxmlformats.org/presentationml/2006/ole">
            <mc:AlternateContent xmlns:mc="http://schemas.openxmlformats.org/markup-compatibility/2006">
              <mc:Choice xmlns:v="urn:schemas-microsoft-com:vml" Requires="v">
                <p:oleObj spid="_x0000_s12821" name="משוואה" r:id="rId9" imgW="1485900" imgH="228600" progId="Equation.3">
                  <p:embed/>
                </p:oleObj>
              </mc:Choice>
              <mc:Fallback>
                <p:oleObj name="משוואה" r:id="rId9" imgW="1485900" imgH="228600" progId="Equation.3">
                  <p:embed/>
                  <p:pic>
                    <p:nvPicPr>
                      <p:cNvPr id="7" name="אובייקט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4323" y="3835260"/>
                        <a:ext cx="3150507" cy="459533"/>
                      </a:xfrm>
                      <a:prstGeom prst="rect">
                        <a:avLst/>
                      </a:prstGeom>
                      <a:noFill/>
                    </p:spPr>
                  </p:pic>
                </p:oleObj>
              </mc:Fallback>
            </mc:AlternateContent>
          </a:graphicData>
        </a:graphic>
      </p:graphicFrame>
      <p:graphicFrame>
        <p:nvGraphicFramePr>
          <p:cNvPr id="10" name="אובייקט 9">
            <a:extLst>
              <a:ext uri="{FF2B5EF4-FFF2-40B4-BE49-F238E27FC236}">
                <a16:creationId xmlns:a16="http://schemas.microsoft.com/office/drawing/2014/main" id="{85F63F18-9D13-4F79-BFC5-73AD75D2892C}"/>
              </a:ext>
            </a:extLst>
          </p:cNvPr>
          <p:cNvGraphicFramePr>
            <a:graphicFrameLocks noChangeAspect="1"/>
          </p:cNvGraphicFramePr>
          <p:nvPr>
            <p:extLst>
              <p:ext uri="{D42A27DB-BD31-4B8C-83A1-F6EECF244321}">
                <p14:modId xmlns:p14="http://schemas.microsoft.com/office/powerpoint/2010/main" val="3643901879"/>
              </p:ext>
            </p:extLst>
          </p:nvPr>
        </p:nvGraphicFramePr>
        <p:xfrm>
          <a:off x="3124323" y="4835159"/>
          <a:ext cx="8120981" cy="503421"/>
        </p:xfrm>
        <a:graphic>
          <a:graphicData uri="http://schemas.openxmlformats.org/presentationml/2006/ole">
            <mc:AlternateContent xmlns:mc="http://schemas.openxmlformats.org/markup-compatibility/2006">
              <mc:Choice xmlns:v="urn:schemas-microsoft-com:vml" Requires="v">
                <p:oleObj spid="_x0000_s12822" name="Equation" r:id="rId11" imgW="3886200" imgH="253800" progId="Equation.DSMT4">
                  <p:embed/>
                </p:oleObj>
              </mc:Choice>
              <mc:Fallback>
                <p:oleObj name="Equation" r:id="rId11" imgW="3886200" imgH="253800" progId="Equation.DSMT4">
                  <p:embed/>
                  <p:pic>
                    <p:nvPicPr>
                      <p:cNvPr id="8" name="אובייקט 7"/>
                      <p:cNvPicPr>
                        <a:picLocks noChangeAspect="1" noChangeArrowheads="1"/>
                      </p:cNvPicPr>
                      <p:nvPr/>
                    </p:nvPicPr>
                    <p:blipFill>
                      <a:blip r:embed="rId12"/>
                      <a:srcRect/>
                      <a:stretch>
                        <a:fillRect/>
                      </a:stretch>
                    </p:blipFill>
                    <p:spPr bwMode="auto">
                      <a:xfrm>
                        <a:off x="3124323" y="4835159"/>
                        <a:ext cx="8120981" cy="503421"/>
                      </a:xfrm>
                      <a:prstGeom prst="rect">
                        <a:avLst/>
                      </a:prstGeom>
                      <a:noFill/>
                    </p:spPr>
                  </p:pic>
                </p:oleObj>
              </mc:Fallback>
            </mc:AlternateContent>
          </a:graphicData>
        </a:graphic>
      </p:graphicFrame>
      <p:graphicFrame>
        <p:nvGraphicFramePr>
          <p:cNvPr id="11" name="אובייקט 10">
            <a:extLst>
              <a:ext uri="{FF2B5EF4-FFF2-40B4-BE49-F238E27FC236}">
                <a16:creationId xmlns:a16="http://schemas.microsoft.com/office/drawing/2014/main" id="{E3249005-E1E8-4B1A-B37A-FB2162C80E30}"/>
              </a:ext>
            </a:extLst>
          </p:cNvPr>
          <p:cNvGraphicFramePr>
            <a:graphicFrameLocks noChangeAspect="1"/>
          </p:cNvGraphicFramePr>
          <p:nvPr>
            <p:extLst>
              <p:ext uri="{D42A27DB-BD31-4B8C-83A1-F6EECF244321}">
                <p14:modId xmlns:p14="http://schemas.microsoft.com/office/powerpoint/2010/main" val="1573489836"/>
              </p:ext>
            </p:extLst>
          </p:nvPr>
        </p:nvGraphicFramePr>
        <p:xfrm>
          <a:off x="3124323" y="5963871"/>
          <a:ext cx="7227888" cy="506413"/>
        </p:xfrm>
        <a:graphic>
          <a:graphicData uri="http://schemas.openxmlformats.org/presentationml/2006/ole">
            <mc:AlternateContent xmlns:mc="http://schemas.openxmlformats.org/markup-compatibility/2006">
              <mc:Choice xmlns:v="urn:schemas-microsoft-com:vml" Requires="v">
                <p:oleObj spid="_x0000_s12823" name="Equation" r:id="rId13" imgW="3441600" imgH="253800" progId="Equation.DSMT4">
                  <p:embed/>
                </p:oleObj>
              </mc:Choice>
              <mc:Fallback>
                <p:oleObj name="Equation" r:id="rId13" imgW="3441600" imgH="253800" progId="Equation.DSMT4">
                  <p:embed/>
                  <p:pic>
                    <p:nvPicPr>
                      <p:cNvPr id="9" name="אובייקט 8"/>
                      <p:cNvPicPr>
                        <a:picLocks noChangeAspect="1" noChangeArrowheads="1"/>
                      </p:cNvPicPr>
                      <p:nvPr/>
                    </p:nvPicPr>
                    <p:blipFill>
                      <a:blip r:embed="rId14"/>
                      <a:srcRect/>
                      <a:stretch>
                        <a:fillRect/>
                      </a:stretch>
                    </p:blipFill>
                    <p:spPr bwMode="auto">
                      <a:xfrm>
                        <a:off x="3124323" y="5963871"/>
                        <a:ext cx="7227888" cy="506413"/>
                      </a:xfrm>
                      <a:prstGeom prst="rect">
                        <a:avLst/>
                      </a:prstGeom>
                      <a:noFill/>
                    </p:spPr>
                  </p:pic>
                </p:oleObj>
              </mc:Fallback>
            </mc:AlternateContent>
          </a:graphicData>
        </a:graphic>
      </p:graphicFrame>
    </p:spTree>
    <p:extLst>
      <p:ext uri="{BB962C8B-B14F-4D97-AF65-F5344CB8AC3E}">
        <p14:creationId xmlns:p14="http://schemas.microsoft.com/office/powerpoint/2010/main" val="982913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A90B54B7-46FB-4A88-B2F1-9473E4494053}"/>
              </a:ext>
            </a:extLst>
          </p:cNvPr>
          <p:cNvSpPr>
            <a:spLocks noGrp="1" noChangeArrowheads="1"/>
          </p:cNvSpPr>
          <p:nvPr>
            <p:ph type="title"/>
          </p:nvPr>
        </p:nvSpPr>
        <p:spPr>
          <a:xfrm>
            <a:off x="3254376" y="222105"/>
            <a:ext cx="3276600" cy="1112982"/>
          </a:xfrm>
          <a:ln w="38100">
            <a:solidFill>
              <a:schemeClr val="tx1"/>
            </a:solidFill>
            <a:miter lim="800000"/>
            <a:headEnd/>
            <a:tailEnd/>
          </a:ln>
        </p:spPr>
        <p:txBody>
          <a:bodyPr>
            <a:normAutofit fontScale="90000"/>
          </a:bodyPr>
          <a:lstStyle/>
          <a:p>
            <a:pPr algn="ctr" rtl="1"/>
            <a:r>
              <a:rPr lang="en-US" altLang="he-IL" sz="8000" b="1">
                <a:solidFill>
                  <a:srgbClr val="FF0000"/>
                </a:solidFill>
              </a:rPr>
              <a:t>?</a:t>
            </a:r>
            <a:endParaRPr lang="en-US" altLang="he-IL" sz="6000" b="1"/>
          </a:p>
        </p:txBody>
      </p:sp>
      <p:sp>
        <p:nvSpPr>
          <p:cNvPr id="30723" name="Rectangle 3">
            <a:extLst>
              <a:ext uri="{FF2B5EF4-FFF2-40B4-BE49-F238E27FC236}">
                <a16:creationId xmlns:a16="http://schemas.microsoft.com/office/drawing/2014/main" id="{5FF0AF6C-5463-4327-8C85-FBE0307EABFD}"/>
              </a:ext>
            </a:extLst>
          </p:cNvPr>
          <p:cNvSpPr>
            <a:spLocks noGrp="1" noChangeArrowheads="1"/>
          </p:cNvSpPr>
          <p:nvPr>
            <p:ph idx="1"/>
          </p:nvPr>
        </p:nvSpPr>
        <p:spPr>
          <a:xfrm>
            <a:off x="3724275" y="1228725"/>
            <a:ext cx="7696200" cy="685800"/>
          </a:xfrm>
          <a:noFill/>
          <a:extLst>
            <a:ext uri="{91240B29-F687-4F45-9708-019B960494DF}">
              <a14:hiddenLine xmlns:a14="http://schemas.microsoft.com/office/drawing/2010/main" w="381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r>
              <a:rPr lang="he-IL" altLang="he-IL" sz="3600" b="1"/>
              <a:t>מהו </a:t>
            </a:r>
            <a:r>
              <a:rPr lang="he-IL" altLang="he-IL" sz="3600" b="1">
                <a:solidFill>
                  <a:srgbClr val="FF0000"/>
                </a:solidFill>
              </a:rPr>
              <a:t>מיקום</a:t>
            </a:r>
            <a:r>
              <a:rPr lang="he-IL" altLang="he-IL" sz="3600" b="1"/>
              <a:t> הגוף ?</a:t>
            </a:r>
          </a:p>
          <a:p>
            <a:pPr algn="r" rtl="1"/>
            <a:endParaRPr lang="en-US" altLang="he-IL"/>
          </a:p>
        </p:txBody>
      </p:sp>
      <p:sp>
        <p:nvSpPr>
          <p:cNvPr id="30725" name="Text Box 5">
            <a:extLst>
              <a:ext uri="{FF2B5EF4-FFF2-40B4-BE49-F238E27FC236}">
                <a16:creationId xmlns:a16="http://schemas.microsoft.com/office/drawing/2014/main" id="{6518ABBF-2EE5-4F79-9585-6E9EDD31DCF8}"/>
              </a:ext>
            </a:extLst>
          </p:cNvPr>
          <p:cNvSpPr txBox="1">
            <a:spLocks noChangeArrowheads="1"/>
          </p:cNvSpPr>
          <p:nvPr/>
        </p:nvSpPr>
        <p:spPr bwMode="auto">
          <a:xfrm>
            <a:off x="2715202" y="1830784"/>
            <a:ext cx="870527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spcBef>
                <a:spcPct val="20000"/>
              </a:spcBef>
              <a:buClr>
                <a:schemeClr val="accent1"/>
              </a:buClr>
              <a:buSzPct val="90000"/>
              <a:buFont typeface="Monotype Sorts" pitchFamily="2" charset="2"/>
              <a:buChar char="4"/>
              <a:defRPr kumimoji="1" sz="3200">
                <a:solidFill>
                  <a:schemeClr val="tx1"/>
                </a:solidFill>
                <a:latin typeface="Times New Roman" panose="02020603050405020304" pitchFamily="18" charset="0"/>
                <a:cs typeface="Times New Roman (Hebrew)" panose="02020603050405020304" pitchFamily="18" charset="0"/>
              </a:defRPr>
            </a:lvl1pPr>
            <a:lvl2pPr marL="742950" indent="-285750">
              <a:spcBef>
                <a:spcPct val="20000"/>
              </a:spcBef>
              <a:buClr>
                <a:schemeClr val="accent1"/>
              </a:buClr>
              <a:buChar char="–"/>
              <a:defRPr kumimoji="1" sz="2800">
                <a:solidFill>
                  <a:schemeClr val="tx1"/>
                </a:solidFill>
                <a:latin typeface="Times New Roman" panose="02020603050405020304" pitchFamily="18" charset="0"/>
                <a:cs typeface="Times New Roman (Hebrew)" panose="02020603050405020304" pitchFamily="18" charset="0"/>
              </a:defRPr>
            </a:lvl2pPr>
            <a:lvl3pPr marL="1143000" indent="-228600">
              <a:spcBef>
                <a:spcPct val="20000"/>
              </a:spcBef>
              <a:buClr>
                <a:schemeClr val="accent1"/>
              </a:buClr>
              <a:buChar char="•"/>
              <a:defRPr kumimoji="1" sz="2400">
                <a:solidFill>
                  <a:schemeClr val="tx1"/>
                </a:solidFill>
                <a:latin typeface="Times New Roman" panose="02020603050405020304" pitchFamily="18" charset="0"/>
                <a:cs typeface="Times New Roman (Hebrew)" panose="02020603050405020304" pitchFamily="18" charset="0"/>
              </a:defRPr>
            </a:lvl3pPr>
            <a:lvl4pPr marL="1600200" indent="-228600">
              <a:spcBef>
                <a:spcPct val="20000"/>
              </a:spcBef>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4pPr>
            <a:lvl5pPr marL="2057400" indent="-228600">
              <a:spcBef>
                <a:spcPct val="20000"/>
              </a:spcBef>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5pPr>
            <a:lvl6pPr marL="25146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6pPr>
            <a:lvl7pPr marL="29718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7pPr>
            <a:lvl8pPr marL="34290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8pPr>
            <a:lvl9pPr marL="38862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9pPr>
          </a:lstStyle>
          <a:p>
            <a:pPr algn="r" rtl="1"/>
            <a:r>
              <a:rPr lang="en-US" altLang="he-IL"/>
              <a:t> </a:t>
            </a:r>
            <a:r>
              <a:rPr lang="he-IL" altLang="he-IL"/>
              <a:t>האם מיקומו של הגוף תלוי בבחירת ראשית הצירים</a:t>
            </a:r>
            <a:r>
              <a:rPr lang="en-US" altLang="he-IL"/>
              <a:t>    ? </a:t>
            </a:r>
          </a:p>
        </p:txBody>
      </p:sp>
      <p:sp>
        <p:nvSpPr>
          <p:cNvPr id="30726" name="Text Box 6">
            <a:extLst>
              <a:ext uri="{FF2B5EF4-FFF2-40B4-BE49-F238E27FC236}">
                <a16:creationId xmlns:a16="http://schemas.microsoft.com/office/drawing/2014/main" id="{E21FA2E8-FDA5-476C-910D-A8FAC6D21D66}"/>
              </a:ext>
            </a:extLst>
          </p:cNvPr>
          <p:cNvSpPr txBox="1">
            <a:spLocks noChangeArrowheads="1"/>
          </p:cNvSpPr>
          <p:nvPr/>
        </p:nvSpPr>
        <p:spPr bwMode="auto">
          <a:xfrm>
            <a:off x="2299566" y="2543105"/>
            <a:ext cx="9120909"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spcBef>
                <a:spcPct val="20000"/>
              </a:spcBef>
              <a:buClr>
                <a:schemeClr val="accent1"/>
              </a:buClr>
              <a:buSzPct val="90000"/>
              <a:buFont typeface="Monotype Sorts" pitchFamily="2" charset="2"/>
              <a:buChar char="4"/>
              <a:defRPr kumimoji="1" sz="3200">
                <a:solidFill>
                  <a:schemeClr val="tx1"/>
                </a:solidFill>
                <a:latin typeface="Times New Roman" panose="02020603050405020304" pitchFamily="18" charset="0"/>
                <a:cs typeface="Times New Roman (Hebrew)" panose="02020603050405020304" pitchFamily="18" charset="0"/>
              </a:defRPr>
            </a:lvl1pPr>
            <a:lvl2pPr marL="742950" indent="-285750">
              <a:spcBef>
                <a:spcPct val="20000"/>
              </a:spcBef>
              <a:buClr>
                <a:schemeClr val="accent1"/>
              </a:buClr>
              <a:buChar char="–"/>
              <a:defRPr kumimoji="1" sz="2800">
                <a:solidFill>
                  <a:schemeClr val="tx1"/>
                </a:solidFill>
                <a:latin typeface="Times New Roman" panose="02020603050405020304" pitchFamily="18" charset="0"/>
                <a:cs typeface="Times New Roman (Hebrew)" panose="02020603050405020304" pitchFamily="18" charset="0"/>
              </a:defRPr>
            </a:lvl2pPr>
            <a:lvl3pPr marL="1143000" indent="-228600">
              <a:spcBef>
                <a:spcPct val="20000"/>
              </a:spcBef>
              <a:buClr>
                <a:schemeClr val="accent1"/>
              </a:buClr>
              <a:buChar char="•"/>
              <a:defRPr kumimoji="1" sz="2400">
                <a:solidFill>
                  <a:schemeClr val="tx1"/>
                </a:solidFill>
                <a:latin typeface="Times New Roman" panose="02020603050405020304" pitchFamily="18" charset="0"/>
                <a:cs typeface="Times New Roman (Hebrew)" panose="02020603050405020304" pitchFamily="18" charset="0"/>
              </a:defRPr>
            </a:lvl3pPr>
            <a:lvl4pPr marL="1600200" indent="-228600">
              <a:spcBef>
                <a:spcPct val="20000"/>
              </a:spcBef>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4pPr>
            <a:lvl5pPr marL="2057400" indent="-228600">
              <a:spcBef>
                <a:spcPct val="20000"/>
              </a:spcBef>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5pPr>
            <a:lvl6pPr marL="25146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6pPr>
            <a:lvl7pPr marL="29718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7pPr>
            <a:lvl8pPr marL="34290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8pPr>
            <a:lvl9pPr marL="38862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9pPr>
          </a:lstStyle>
          <a:p>
            <a:pPr algn="r" rtl="1"/>
            <a:r>
              <a:rPr lang="en-US" altLang="he-IL"/>
              <a:t> </a:t>
            </a:r>
            <a:r>
              <a:rPr lang="he-IL" altLang="he-IL"/>
              <a:t>האם </a:t>
            </a:r>
            <a:r>
              <a:rPr lang="he-IL" altLang="he-IL">
                <a:solidFill>
                  <a:srgbClr val="FF0000"/>
                </a:solidFill>
              </a:rPr>
              <a:t>מיקומו</a:t>
            </a:r>
            <a:r>
              <a:rPr lang="he-IL" altLang="he-IL"/>
              <a:t> של הגוף משתנה כאשר משתנה כיוונו של הציר</a:t>
            </a:r>
            <a:r>
              <a:rPr lang="en-US" altLang="he-IL"/>
              <a:t> ? </a:t>
            </a:r>
          </a:p>
        </p:txBody>
      </p:sp>
      <p:sp>
        <p:nvSpPr>
          <p:cNvPr id="30727" name="Text Box 7">
            <a:extLst>
              <a:ext uri="{FF2B5EF4-FFF2-40B4-BE49-F238E27FC236}">
                <a16:creationId xmlns:a16="http://schemas.microsoft.com/office/drawing/2014/main" id="{06650C1E-F151-4735-8785-D557C0F77784}"/>
              </a:ext>
            </a:extLst>
          </p:cNvPr>
          <p:cNvSpPr txBox="1">
            <a:spLocks noChangeArrowheads="1"/>
          </p:cNvSpPr>
          <p:nvPr/>
        </p:nvSpPr>
        <p:spPr bwMode="auto">
          <a:xfrm>
            <a:off x="2715202" y="3362325"/>
            <a:ext cx="870527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spcBef>
                <a:spcPct val="20000"/>
              </a:spcBef>
              <a:buClr>
                <a:schemeClr val="accent1"/>
              </a:buClr>
              <a:buSzPct val="90000"/>
              <a:buFont typeface="Monotype Sorts" pitchFamily="2" charset="2"/>
              <a:buChar char="4"/>
              <a:defRPr kumimoji="1" sz="3200">
                <a:solidFill>
                  <a:schemeClr val="tx1"/>
                </a:solidFill>
                <a:latin typeface="Times New Roman" panose="02020603050405020304" pitchFamily="18" charset="0"/>
                <a:cs typeface="Times New Roman (Hebrew)" panose="02020603050405020304" pitchFamily="18" charset="0"/>
              </a:defRPr>
            </a:lvl1pPr>
            <a:lvl2pPr marL="742950" indent="-285750">
              <a:spcBef>
                <a:spcPct val="20000"/>
              </a:spcBef>
              <a:buClr>
                <a:schemeClr val="accent1"/>
              </a:buClr>
              <a:buChar char="–"/>
              <a:defRPr kumimoji="1" sz="2800">
                <a:solidFill>
                  <a:schemeClr val="tx1"/>
                </a:solidFill>
                <a:latin typeface="Times New Roman" panose="02020603050405020304" pitchFamily="18" charset="0"/>
                <a:cs typeface="Times New Roman (Hebrew)" panose="02020603050405020304" pitchFamily="18" charset="0"/>
              </a:defRPr>
            </a:lvl2pPr>
            <a:lvl3pPr marL="1143000" indent="-228600">
              <a:spcBef>
                <a:spcPct val="20000"/>
              </a:spcBef>
              <a:buClr>
                <a:schemeClr val="accent1"/>
              </a:buClr>
              <a:buChar char="•"/>
              <a:defRPr kumimoji="1" sz="2400">
                <a:solidFill>
                  <a:schemeClr val="tx1"/>
                </a:solidFill>
                <a:latin typeface="Times New Roman" panose="02020603050405020304" pitchFamily="18" charset="0"/>
                <a:cs typeface="Times New Roman (Hebrew)" panose="02020603050405020304" pitchFamily="18" charset="0"/>
              </a:defRPr>
            </a:lvl3pPr>
            <a:lvl4pPr marL="1600200" indent="-228600">
              <a:spcBef>
                <a:spcPct val="20000"/>
              </a:spcBef>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4pPr>
            <a:lvl5pPr marL="2057400" indent="-228600">
              <a:spcBef>
                <a:spcPct val="20000"/>
              </a:spcBef>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5pPr>
            <a:lvl6pPr marL="25146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6pPr>
            <a:lvl7pPr marL="29718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7pPr>
            <a:lvl8pPr marL="34290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8pPr>
            <a:lvl9pPr marL="38862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9pPr>
          </a:lstStyle>
          <a:p>
            <a:pPr algn="r" rtl="1"/>
            <a:r>
              <a:rPr lang="en-US" altLang="he-IL"/>
              <a:t> </a:t>
            </a:r>
            <a:r>
              <a:rPr lang="he-IL" altLang="he-IL"/>
              <a:t>האם </a:t>
            </a:r>
            <a:r>
              <a:rPr lang="he-IL" altLang="he-IL">
                <a:solidFill>
                  <a:srgbClr val="FF0000"/>
                </a:solidFill>
              </a:rPr>
              <a:t>המקום היחסי</a:t>
            </a:r>
            <a:r>
              <a:rPr lang="he-IL" altLang="he-IL"/>
              <a:t> של הגוף תלוי בבחירת </a:t>
            </a:r>
            <a:r>
              <a:rPr lang="he-IL" altLang="he-IL">
                <a:solidFill>
                  <a:srgbClr val="6600CC"/>
                </a:solidFill>
              </a:rPr>
              <a:t>כיוון הציר</a:t>
            </a:r>
            <a:r>
              <a:rPr lang="en-US" altLang="he-IL">
                <a:solidFill>
                  <a:srgbClr val="6600CC"/>
                </a:solidFill>
              </a:rPr>
              <a:t>   </a:t>
            </a:r>
            <a:r>
              <a:rPr lang="en-US" altLang="he-IL"/>
              <a:t> ? </a:t>
            </a:r>
          </a:p>
        </p:txBody>
      </p:sp>
      <p:sp>
        <p:nvSpPr>
          <p:cNvPr id="30728" name="Text Box 8">
            <a:extLst>
              <a:ext uri="{FF2B5EF4-FFF2-40B4-BE49-F238E27FC236}">
                <a16:creationId xmlns:a16="http://schemas.microsoft.com/office/drawing/2014/main" id="{4C0E88C7-FBAB-4E16-9B92-F6314155913A}"/>
              </a:ext>
            </a:extLst>
          </p:cNvPr>
          <p:cNvSpPr txBox="1">
            <a:spLocks noChangeArrowheads="1"/>
          </p:cNvSpPr>
          <p:nvPr/>
        </p:nvSpPr>
        <p:spPr bwMode="auto">
          <a:xfrm>
            <a:off x="1625311" y="4180682"/>
            <a:ext cx="981133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spcBef>
                <a:spcPct val="20000"/>
              </a:spcBef>
              <a:buClr>
                <a:schemeClr val="accent1"/>
              </a:buClr>
              <a:buSzPct val="90000"/>
              <a:buFont typeface="Monotype Sorts" pitchFamily="2" charset="2"/>
              <a:buChar char="4"/>
              <a:defRPr kumimoji="1" sz="3200">
                <a:solidFill>
                  <a:schemeClr val="tx1"/>
                </a:solidFill>
                <a:latin typeface="Times New Roman" panose="02020603050405020304" pitchFamily="18" charset="0"/>
                <a:cs typeface="Times New Roman (Hebrew)" panose="02020603050405020304" pitchFamily="18" charset="0"/>
              </a:defRPr>
            </a:lvl1pPr>
            <a:lvl2pPr marL="742950" indent="-285750">
              <a:spcBef>
                <a:spcPct val="20000"/>
              </a:spcBef>
              <a:buClr>
                <a:schemeClr val="accent1"/>
              </a:buClr>
              <a:buChar char="–"/>
              <a:defRPr kumimoji="1" sz="2800">
                <a:solidFill>
                  <a:schemeClr val="tx1"/>
                </a:solidFill>
                <a:latin typeface="Times New Roman" panose="02020603050405020304" pitchFamily="18" charset="0"/>
                <a:cs typeface="Times New Roman (Hebrew)" panose="02020603050405020304" pitchFamily="18" charset="0"/>
              </a:defRPr>
            </a:lvl2pPr>
            <a:lvl3pPr marL="1143000" indent="-228600">
              <a:spcBef>
                <a:spcPct val="20000"/>
              </a:spcBef>
              <a:buClr>
                <a:schemeClr val="accent1"/>
              </a:buClr>
              <a:buChar char="•"/>
              <a:defRPr kumimoji="1" sz="2400">
                <a:solidFill>
                  <a:schemeClr val="tx1"/>
                </a:solidFill>
                <a:latin typeface="Times New Roman" panose="02020603050405020304" pitchFamily="18" charset="0"/>
                <a:cs typeface="Times New Roman (Hebrew)" panose="02020603050405020304" pitchFamily="18" charset="0"/>
              </a:defRPr>
            </a:lvl3pPr>
            <a:lvl4pPr marL="1600200" indent="-228600">
              <a:spcBef>
                <a:spcPct val="20000"/>
              </a:spcBef>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4pPr>
            <a:lvl5pPr marL="2057400" indent="-228600">
              <a:spcBef>
                <a:spcPct val="20000"/>
              </a:spcBef>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5pPr>
            <a:lvl6pPr marL="25146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6pPr>
            <a:lvl7pPr marL="29718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7pPr>
            <a:lvl8pPr marL="34290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8pPr>
            <a:lvl9pPr marL="38862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9pPr>
          </a:lstStyle>
          <a:p>
            <a:pPr algn="r" rtl="1"/>
            <a:r>
              <a:rPr lang="en-US" altLang="he-IL"/>
              <a:t> </a:t>
            </a:r>
            <a:r>
              <a:rPr lang="he-IL" altLang="he-IL"/>
              <a:t>האם </a:t>
            </a:r>
            <a:r>
              <a:rPr lang="he-IL" altLang="he-IL">
                <a:solidFill>
                  <a:srgbClr val="FF0000"/>
                </a:solidFill>
              </a:rPr>
              <a:t>המקום היחסי</a:t>
            </a:r>
            <a:r>
              <a:rPr lang="he-IL" altLang="he-IL"/>
              <a:t> של הגוף תלוי בבחירת </a:t>
            </a:r>
            <a:r>
              <a:rPr lang="he-IL" altLang="he-IL">
                <a:solidFill>
                  <a:srgbClr val="6600CC"/>
                </a:solidFill>
              </a:rPr>
              <a:t>נקודת ראשית הצירים</a:t>
            </a:r>
            <a:r>
              <a:rPr lang="en-US" altLang="he-IL"/>
              <a:t> ? </a:t>
            </a:r>
          </a:p>
        </p:txBody>
      </p:sp>
      <p:sp>
        <p:nvSpPr>
          <p:cNvPr id="30729" name="Text Box 9">
            <a:extLst>
              <a:ext uri="{FF2B5EF4-FFF2-40B4-BE49-F238E27FC236}">
                <a16:creationId xmlns:a16="http://schemas.microsoft.com/office/drawing/2014/main" id="{2F68F1F4-B3F2-4B2C-AF08-FDB5519B04D5}"/>
              </a:ext>
            </a:extLst>
          </p:cNvPr>
          <p:cNvSpPr txBox="1">
            <a:spLocks noChangeArrowheads="1"/>
          </p:cNvSpPr>
          <p:nvPr/>
        </p:nvSpPr>
        <p:spPr bwMode="auto">
          <a:xfrm>
            <a:off x="6429375" y="5196682"/>
            <a:ext cx="502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spcBef>
                <a:spcPct val="20000"/>
              </a:spcBef>
              <a:buClr>
                <a:schemeClr val="accent1"/>
              </a:buClr>
              <a:buSzPct val="90000"/>
              <a:buFont typeface="Monotype Sorts" pitchFamily="2" charset="2"/>
              <a:buChar char="4"/>
              <a:defRPr kumimoji="1" sz="3200">
                <a:solidFill>
                  <a:schemeClr val="tx1"/>
                </a:solidFill>
                <a:latin typeface="Times New Roman" panose="02020603050405020304" pitchFamily="18" charset="0"/>
                <a:cs typeface="Times New Roman (Hebrew)" panose="02020603050405020304" pitchFamily="18" charset="0"/>
              </a:defRPr>
            </a:lvl1pPr>
            <a:lvl2pPr marL="742950" indent="-285750">
              <a:spcBef>
                <a:spcPct val="20000"/>
              </a:spcBef>
              <a:buClr>
                <a:schemeClr val="accent1"/>
              </a:buClr>
              <a:buChar char="–"/>
              <a:defRPr kumimoji="1" sz="2800">
                <a:solidFill>
                  <a:schemeClr val="tx1"/>
                </a:solidFill>
                <a:latin typeface="Times New Roman" panose="02020603050405020304" pitchFamily="18" charset="0"/>
                <a:cs typeface="Times New Roman (Hebrew)" panose="02020603050405020304" pitchFamily="18" charset="0"/>
              </a:defRPr>
            </a:lvl2pPr>
            <a:lvl3pPr marL="1143000" indent="-228600">
              <a:spcBef>
                <a:spcPct val="20000"/>
              </a:spcBef>
              <a:buClr>
                <a:schemeClr val="accent1"/>
              </a:buClr>
              <a:buChar char="•"/>
              <a:defRPr kumimoji="1" sz="2400">
                <a:solidFill>
                  <a:schemeClr val="tx1"/>
                </a:solidFill>
                <a:latin typeface="Times New Roman" panose="02020603050405020304" pitchFamily="18" charset="0"/>
                <a:cs typeface="Times New Roman (Hebrew)" panose="02020603050405020304" pitchFamily="18" charset="0"/>
              </a:defRPr>
            </a:lvl3pPr>
            <a:lvl4pPr marL="1600200" indent="-228600">
              <a:spcBef>
                <a:spcPct val="20000"/>
              </a:spcBef>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4pPr>
            <a:lvl5pPr marL="2057400" indent="-228600">
              <a:spcBef>
                <a:spcPct val="20000"/>
              </a:spcBef>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5pPr>
            <a:lvl6pPr marL="25146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6pPr>
            <a:lvl7pPr marL="29718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7pPr>
            <a:lvl8pPr marL="34290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8pPr>
            <a:lvl9pPr marL="38862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9pPr>
          </a:lstStyle>
          <a:p>
            <a:pPr algn="r" rtl="1"/>
            <a:r>
              <a:rPr lang="en-US" altLang="he-IL"/>
              <a:t> </a:t>
            </a:r>
            <a:r>
              <a:rPr lang="he-IL" altLang="he-IL"/>
              <a:t>האם ל</a:t>
            </a:r>
            <a:r>
              <a:rPr lang="he-IL" altLang="he-IL">
                <a:solidFill>
                  <a:srgbClr val="FF0000"/>
                </a:solidFill>
              </a:rPr>
              <a:t>העתק</a:t>
            </a:r>
            <a:r>
              <a:rPr lang="he-IL" altLang="he-IL"/>
              <a:t> יש כיוון</a:t>
            </a:r>
            <a:r>
              <a:rPr lang="en-US" altLang="he-IL"/>
              <a:t> ?</a:t>
            </a:r>
          </a:p>
        </p:txBody>
      </p:sp>
      <p:sp>
        <p:nvSpPr>
          <p:cNvPr id="30730" name="Text Box 10">
            <a:extLst>
              <a:ext uri="{FF2B5EF4-FFF2-40B4-BE49-F238E27FC236}">
                <a16:creationId xmlns:a16="http://schemas.microsoft.com/office/drawing/2014/main" id="{1A913190-520E-4111-A76F-89AE06C1794E}"/>
              </a:ext>
            </a:extLst>
          </p:cNvPr>
          <p:cNvSpPr txBox="1">
            <a:spLocks noChangeArrowheads="1"/>
          </p:cNvSpPr>
          <p:nvPr/>
        </p:nvSpPr>
        <p:spPr bwMode="auto">
          <a:xfrm>
            <a:off x="5857875" y="5114925"/>
            <a:ext cx="1143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defRPr sz="4400">
                <a:solidFill>
                  <a:schemeClr val="tx1"/>
                </a:solidFill>
                <a:latin typeface="Times New Roman" panose="02020603050405020304" pitchFamily="18" charset="0"/>
                <a:cs typeface="Times New Roman (Hebrew)" panose="02020603050405020304" pitchFamily="18" charset="0"/>
              </a:defRPr>
            </a:lvl1pPr>
            <a:lvl2pPr marL="742950" indent="-285750" algn="r" rtl="1">
              <a:defRPr sz="4400">
                <a:solidFill>
                  <a:schemeClr val="tx1"/>
                </a:solidFill>
                <a:latin typeface="Times New Roman" panose="02020603050405020304" pitchFamily="18" charset="0"/>
                <a:cs typeface="Times New Roman (Hebrew)" panose="02020603050405020304" pitchFamily="18" charset="0"/>
              </a:defRPr>
            </a:lvl2pPr>
            <a:lvl3pPr marL="1143000" indent="-228600" algn="r" rtl="1">
              <a:defRPr sz="4400">
                <a:solidFill>
                  <a:schemeClr val="tx1"/>
                </a:solidFill>
                <a:latin typeface="Times New Roman" panose="02020603050405020304" pitchFamily="18" charset="0"/>
                <a:cs typeface="Times New Roman (Hebrew)" panose="02020603050405020304" pitchFamily="18" charset="0"/>
              </a:defRPr>
            </a:lvl3pPr>
            <a:lvl4pPr marL="1600200" indent="-228600" algn="r" rtl="1">
              <a:defRPr sz="4400">
                <a:solidFill>
                  <a:schemeClr val="tx1"/>
                </a:solidFill>
                <a:latin typeface="Times New Roman" panose="02020603050405020304" pitchFamily="18" charset="0"/>
                <a:cs typeface="Times New Roman (Hebrew)" panose="02020603050405020304" pitchFamily="18" charset="0"/>
              </a:defRPr>
            </a:lvl4pPr>
            <a:lvl5pPr marL="2057400" indent="-228600" algn="r" rtl="1">
              <a:defRPr sz="4400">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9pPr>
          </a:lstStyle>
          <a:p>
            <a:r>
              <a:rPr lang="he-IL" altLang="he-IL" sz="5400" b="1"/>
              <a:t>כן</a:t>
            </a:r>
            <a:endParaRPr lang="en-US" altLang="he-IL" sz="5400" b="1"/>
          </a:p>
        </p:txBody>
      </p:sp>
      <p:sp>
        <p:nvSpPr>
          <p:cNvPr id="30731" name="Text Box 11">
            <a:extLst>
              <a:ext uri="{FF2B5EF4-FFF2-40B4-BE49-F238E27FC236}">
                <a16:creationId xmlns:a16="http://schemas.microsoft.com/office/drawing/2014/main" id="{4E582B4D-5BDF-407B-A478-D2E3876C5CFD}"/>
              </a:ext>
            </a:extLst>
          </p:cNvPr>
          <p:cNvSpPr txBox="1">
            <a:spLocks noChangeArrowheads="1"/>
          </p:cNvSpPr>
          <p:nvPr/>
        </p:nvSpPr>
        <p:spPr bwMode="auto">
          <a:xfrm>
            <a:off x="4486275" y="5114925"/>
            <a:ext cx="1066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defRPr sz="4400">
                <a:solidFill>
                  <a:schemeClr val="tx1"/>
                </a:solidFill>
                <a:latin typeface="Times New Roman" panose="02020603050405020304" pitchFamily="18" charset="0"/>
                <a:cs typeface="Times New Roman (Hebrew)" panose="02020603050405020304" pitchFamily="18" charset="0"/>
              </a:defRPr>
            </a:lvl1pPr>
            <a:lvl2pPr marL="742950" indent="-285750" algn="r" rtl="1">
              <a:defRPr sz="4400">
                <a:solidFill>
                  <a:schemeClr val="tx1"/>
                </a:solidFill>
                <a:latin typeface="Times New Roman" panose="02020603050405020304" pitchFamily="18" charset="0"/>
                <a:cs typeface="Times New Roman (Hebrew)" panose="02020603050405020304" pitchFamily="18" charset="0"/>
              </a:defRPr>
            </a:lvl2pPr>
            <a:lvl3pPr marL="1143000" indent="-228600" algn="r" rtl="1">
              <a:defRPr sz="4400">
                <a:solidFill>
                  <a:schemeClr val="tx1"/>
                </a:solidFill>
                <a:latin typeface="Times New Roman" panose="02020603050405020304" pitchFamily="18" charset="0"/>
                <a:cs typeface="Times New Roman (Hebrew)" panose="02020603050405020304" pitchFamily="18" charset="0"/>
              </a:defRPr>
            </a:lvl3pPr>
            <a:lvl4pPr marL="1600200" indent="-228600" algn="r" rtl="1">
              <a:defRPr sz="4400">
                <a:solidFill>
                  <a:schemeClr val="tx1"/>
                </a:solidFill>
                <a:latin typeface="Times New Roman" panose="02020603050405020304" pitchFamily="18" charset="0"/>
                <a:cs typeface="Times New Roman (Hebrew)" panose="02020603050405020304" pitchFamily="18" charset="0"/>
              </a:defRPr>
            </a:lvl4pPr>
            <a:lvl5pPr marL="2057400" indent="-228600" algn="r" rtl="1">
              <a:defRPr sz="4400">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9pPr>
          </a:lstStyle>
          <a:p>
            <a:pPr>
              <a:spcBef>
                <a:spcPct val="50000"/>
              </a:spcBef>
            </a:pPr>
            <a:r>
              <a:rPr lang="he-IL" altLang="he-IL" sz="5400" b="1"/>
              <a:t>לא</a:t>
            </a:r>
            <a:r>
              <a:rPr lang="en-US" altLang="he-IL" sz="5400" b="1"/>
              <a:t> </a:t>
            </a:r>
            <a:endParaRPr lang="en-US" altLang="he-IL"/>
          </a:p>
        </p:txBody>
      </p:sp>
      <p:sp>
        <p:nvSpPr>
          <p:cNvPr id="30732" name="Text Box 12">
            <a:extLst>
              <a:ext uri="{FF2B5EF4-FFF2-40B4-BE49-F238E27FC236}">
                <a16:creationId xmlns:a16="http://schemas.microsoft.com/office/drawing/2014/main" id="{4122D9A2-95D3-42D7-ACF6-D3913A196DBD}"/>
              </a:ext>
            </a:extLst>
          </p:cNvPr>
          <p:cNvSpPr txBox="1">
            <a:spLocks noChangeArrowheads="1"/>
          </p:cNvSpPr>
          <p:nvPr/>
        </p:nvSpPr>
        <p:spPr bwMode="auto">
          <a:xfrm>
            <a:off x="5857875" y="5114925"/>
            <a:ext cx="1143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defRPr sz="4400">
                <a:solidFill>
                  <a:schemeClr val="tx1"/>
                </a:solidFill>
                <a:latin typeface="Times New Roman" panose="02020603050405020304" pitchFamily="18" charset="0"/>
                <a:cs typeface="Times New Roman (Hebrew)" panose="02020603050405020304" pitchFamily="18" charset="0"/>
              </a:defRPr>
            </a:lvl1pPr>
            <a:lvl2pPr marL="742950" indent="-285750" algn="r" rtl="1">
              <a:defRPr sz="4400">
                <a:solidFill>
                  <a:schemeClr val="tx1"/>
                </a:solidFill>
                <a:latin typeface="Times New Roman" panose="02020603050405020304" pitchFamily="18" charset="0"/>
                <a:cs typeface="Times New Roman (Hebrew)" panose="02020603050405020304" pitchFamily="18" charset="0"/>
              </a:defRPr>
            </a:lvl2pPr>
            <a:lvl3pPr marL="1143000" indent="-228600" algn="r" rtl="1">
              <a:defRPr sz="4400">
                <a:solidFill>
                  <a:schemeClr val="tx1"/>
                </a:solidFill>
                <a:latin typeface="Times New Roman" panose="02020603050405020304" pitchFamily="18" charset="0"/>
                <a:cs typeface="Times New Roman (Hebrew)" panose="02020603050405020304" pitchFamily="18" charset="0"/>
              </a:defRPr>
            </a:lvl3pPr>
            <a:lvl4pPr marL="1600200" indent="-228600" algn="r" rtl="1">
              <a:defRPr sz="4400">
                <a:solidFill>
                  <a:schemeClr val="tx1"/>
                </a:solidFill>
                <a:latin typeface="Times New Roman" panose="02020603050405020304" pitchFamily="18" charset="0"/>
                <a:cs typeface="Times New Roman (Hebrew)" panose="02020603050405020304" pitchFamily="18" charset="0"/>
              </a:defRPr>
            </a:lvl4pPr>
            <a:lvl5pPr marL="2057400" indent="-228600" algn="r" rtl="1">
              <a:defRPr sz="4400">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9pPr>
          </a:lstStyle>
          <a:p>
            <a:r>
              <a:rPr lang="he-IL" altLang="he-IL" sz="5400" b="1"/>
              <a:t>כן</a:t>
            </a:r>
            <a:endParaRPr lang="en-US" altLang="he-IL" sz="5400" b="1"/>
          </a:p>
        </p:txBody>
      </p:sp>
      <p:sp>
        <p:nvSpPr>
          <p:cNvPr id="30733" name="Text Box 13">
            <a:extLst>
              <a:ext uri="{FF2B5EF4-FFF2-40B4-BE49-F238E27FC236}">
                <a16:creationId xmlns:a16="http://schemas.microsoft.com/office/drawing/2014/main" id="{3BFFD51F-3C06-47FF-BA67-156B8A9587B7}"/>
              </a:ext>
            </a:extLst>
          </p:cNvPr>
          <p:cNvSpPr txBox="1">
            <a:spLocks noChangeArrowheads="1"/>
          </p:cNvSpPr>
          <p:nvPr/>
        </p:nvSpPr>
        <p:spPr bwMode="auto">
          <a:xfrm>
            <a:off x="5857875" y="5114925"/>
            <a:ext cx="1143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defRPr sz="4400">
                <a:solidFill>
                  <a:schemeClr val="tx1"/>
                </a:solidFill>
                <a:latin typeface="Times New Roman" panose="02020603050405020304" pitchFamily="18" charset="0"/>
                <a:cs typeface="Times New Roman (Hebrew)" panose="02020603050405020304" pitchFamily="18" charset="0"/>
              </a:defRPr>
            </a:lvl1pPr>
            <a:lvl2pPr marL="742950" indent="-285750" algn="r" rtl="1">
              <a:defRPr sz="4400">
                <a:solidFill>
                  <a:schemeClr val="tx1"/>
                </a:solidFill>
                <a:latin typeface="Times New Roman" panose="02020603050405020304" pitchFamily="18" charset="0"/>
                <a:cs typeface="Times New Roman (Hebrew)" panose="02020603050405020304" pitchFamily="18" charset="0"/>
              </a:defRPr>
            </a:lvl2pPr>
            <a:lvl3pPr marL="1143000" indent="-228600" algn="r" rtl="1">
              <a:defRPr sz="4400">
                <a:solidFill>
                  <a:schemeClr val="tx1"/>
                </a:solidFill>
                <a:latin typeface="Times New Roman" panose="02020603050405020304" pitchFamily="18" charset="0"/>
                <a:cs typeface="Times New Roman (Hebrew)" panose="02020603050405020304" pitchFamily="18" charset="0"/>
              </a:defRPr>
            </a:lvl3pPr>
            <a:lvl4pPr marL="1600200" indent="-228600" algn="r" rtl="1">
              <a:defRPr sz="4400">
                <a:solidFill>
                  <a:schemeClr val="tx1"/>
                </a:solidFill>
                <a:latin typeface="Times New Roman" panose="02020603050405020304" pitchFamily="18" charset="0"/>
                <a:cs typeface="Times New Roman (Hebrew)" panose="02020603050405020304" pitchFamily="18" charset="0"/>
              </a:defRPr>
            </a:lvl4pPr>
            <a:lvl5pPr marL="2057400" indent="-228600" algn="r" rtl="1">
              <a:defRPr sz="4400">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9pPr>
          </a:lstStyle>
          <a:p>
            <a:r>
              <a:rPr lang="he-IL" altLang="he-IL" sz="5400" b="1"/>
              <a:t>כן</a:t>
            </a:r>
            <a:endParaRPr lang="en-US" altLang="he-IL" sz="5400" b="1"/>
          </a:p>
        </p:txBody>
      </p:sp>
      <p:sp>
        <p:nvSpPr>
          <p:cNvPr id="30735" name="Text Box 15">
            <a:extLst>
              <a:ext uri="{FF2B5EF4-FFF2-40B4-BE49-F238E27FC236}">
                <a16:creationId xmlns:a16="http://schemas.microsoft.com/office/drawing/2014/main" id="{C198308A-92D3-406E-95F3-F06F00E7A0A5}"/>
              </a:ext>
            </a:extLst>
          </p:cNvPr>
          <p:cNvSpPr txBox="1">
            <a:spLocks noChangeArrowheads="1"/>
          </p:cNvSpPr>
          <p:nvPr/>
        </p:nvSpPr>
        <p:spPr bwMode="auto">
          <a:xfrm>
            <a:off x="4486275" y="5114925"/>
            <a:ext cx="1066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defRPr sz="4400">
                <a:solidFill>
                  <a:schemeClr val="tx1"/>
                </a:solidFill>
                <a:latin typeface="Times New Roman" panose="02020603050405020304" pitchFamily="18" charset="0"/>
                <a:cs typeface="Times New Roman (Hebrew)" panose="02020603050405020304" pitchFamily="18" charset="0"/>
              </a:defRPr>
            </a:lvl1pPr>
            <a:lvl2pPr marL="742950" indent="-285750" algn="r" rtl="1">
              <a:defRPr sz="4400">
                <a:solidFill>
                  <a:schemeClr val="tx1"/>
                </a:solidFill>
                <a:latin typeface="Times New Roman" panose="02020603050405020304" pitchFamily="18" charset="0"/>
                <a:cs typeface="Times New Roman (Hebrew)" panose="02020603050405020304" pitchFamily="18" charset="0"/>
              </a:defRPr>
            </a:lvl2pPr>
            <a:lvl3pPr marL="1143000" indent="-228600" algn="r" rtl="1">
              <a:defRPr sz="4400">
                <a:solidFill>
                  <a:schemeClr val="tx1"/>
                </a:solidFill>
                <a:latin typeface="Times New Roman" panose="02020603050405020304" pitchFamily="18" charset="0"/>
                <a:cs typeface="Times New Roman (Hebrew)" panose="02020603050405020304" pitchFamily="18" charset="0"/>
              </a:defRPr>
            </a:lvl3pPr>
            <a:lvl4pPr marL="1600200" indent="-228600" algn="r" rtl="1">
              <a:defRPr sz="4400">
                <a:solidFill>
                  <a:schemeClr val="tx1"/>
                </a:solidFill>
                <a:latin typeface="Times New Roman" panose="02020603050405020304" pitchFamily="18" charset="0"/>
                <a:cs typeface="Times New Roman (Hebrew)" panose="02020603050405020304" pitchFamily="18" charset="0"/>
              </a:defRPr>
            </a:lvl4pPr>
            <a:lvl5pPr marL="2057400" indent="-228600" algn="r" rtl="1">
              <a:defRPr sz="4400">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9pPr>
          </a:lstStyle>
          <a:p>
            <a:pPr>
              <a:spcBef>
                <a:spcPct val="50000"/>
              </a:spcBef>
            </a:pPr>
            <a:r>
              <a:rPr lang="he-IL" altLang="he-IL" sz="5400" b="1"/>
              <a:t>לא</a:t>
            </a:r>
            <a:r>
              <a:rPr lang="en-US" altLang="he-IL" sz="5400" b="1"/>
              <a:t> </a:t>
            </a:r>
            <a:endParaRPr lang="en-US" altLang="he-IL"/>
          </a:p>
        </p:txBody>
      </p:sp>
      <p:sp>
        <p:nvSpPr>
          <p:cNvPr id="2" name="מציין מיקום של מספר שקופית 1">
            <a:extLst>
              <a:ext uri="{FF2B5EF4-FFF2-40B4-BE49-F238E27FC236}">
                <a16:creationId xmlns:a16="http://schemas.microsoft.com/office/drawing/2014/main" id="{6A079A09-BA3E-42E5-A39E-E158B7E58EC1}"/>
              </a:ext>
            </a:extLst>
          </p:cNvPr>
          <p:cNvSpPr>
            <a:spLocks noGrp="1"/>
          </p:cNvSpPr>
          <p:nvPr>
            <p:ph type="sldNum" sz="quarter" idx="12"/>
          </p:nvPr>
        </p:nvSpPr>
        <p:spPr>
          <a:xfrm>
            <a:off x="398462" y="778596"/>
            <a:ext cx="779767" cy="365125"/>
          </a:xfrm>
        </p:spPr>
        <p:txBody>
          <a:bodyPr/>
          <a:lstStyle/>
          <a:p>
            <a:fld id="{35CE2A88-ED72-40D1-A77E-B0989610CBC5}" type="slidenum">
              <a:rPr lang="he-IL" smtClean="0"/>
              <a:t>24</a:t>
            </a:fld>
            <a:endParaRPr lang="he-IL"/>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0725"/>
                                        </p:tgtEl>
                                        <p:attrNameLst>
                                          <p:attrName>style.visibility</p:attrName>
                                        </p:attrNameLst>
                                      </p:cBhvr>
                                      <p:to>
                                        <p:strVal val="visible"/>
                                      </p:to>
                                    </p:set>
                                    <p:anim calcmode="lin" valueType="num">
                                      <p:cBhvr additive="base">
                                        <p:cTn id="13" dur="500" fill="hold"/>
                                        <p:tgtEl>
                                          <p:spTgt spid="30725"/>
                                        </p:tgtEl>
                                        <p:attrNameLst>
                                          <p:attrName>ppt_x</p:attrName>
                                        </p:attrNameLst>
                                      </p:cBhvr>
                                      <p:tavLst>
                                        <p:tav tm="0">
                                          <p:val>
                                            <p:strVal val="1+#ppt_w/2"/>
                                          </p:val>
                                        </p:tav>
                                        <p:tav tm="100000">
                                          <p:val>
                                            <p:strVal val="#ppt_x"/>
                                          </p:val>
                                        </p:tav>
                                      </p:tavLst>
                                    </p:anim>
                                    <p:anim calcmode="lin" valueType="num">
                                      <p:cBhvr additive="base">
                                        <p:cTn id="14" dur="500" fill="hold"/>
                                        <p:tgtEl>
                                          <p:spTgt spid="3072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30730"/>
                                        </p:tgtEl>
                                        <p:attrNameLst>
                                          <p:attrName>style.visibility</p:attrName>
                                        </p:attrNameLst>
                                      </p:cBhvr>
                                      <p:to>
                                        <p:strVal val="visible"/>
                                      </p:to>
                                    </p:set>
                                    <p:animEffect transition="in" filter="checkerboard(across)">
                                      <p:cBhvr>
                                        <p:cTn id="19" dur="500"/>
                                        <p:tgtEl>
                                          <p:spTgt spid="30730"/>
                                        </p:tgtEl>
                                      </p:cBhvr>
                                    </p:animEffect>
                                  </p:childTnLst>
                                  <p:subTnLst>
                                    <p:set>
                                      <p:cBhvr override="childStyle">
                                        <p:cTn dur="1" fill="hold" display="0" masterRel="nextClick" afterEffect="1"/>
                                        <p:tgtEl>
                                          <p:spTgt spid="30730"/>
                                        </p:tgtEl>
                                        <p:attrNameLst>
                                          <p:attrName>style.visibility</p:attrName>
                                        </p:attrNameLst>
                                      </p:cBhvr>
                                      <p:to>
                                        <p:strVal val="hidden"/>
                                      </p:to>
                                    </p:set>
                                  </p:sub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30726"/>
                                        </p:tgtEl>
                                        <p:attrNameLst>
                                          <p:attrName>style.visibility</p:attrName>
                                        </p:attrNameLst>
                                      </p:cBhvr>
                                      <p:to>
                                        <p:strVal val="visible"/>
                                      </p:to>
                                    </p:set>
                                    <p:anim calcmode="lin" valueType="num">
                                      <p:cBhvr additive="base">
                                        <p:cTn id="24" dur="500" fill="hold"/>
                                        <p:tgtEl>
                                          <p:spTgt spid="30726"/>
                                        </p:tgtEl>
                                        <p:attrNameLst>
                                          <p:attrName>ppt_x</p:attrName>
                                        </p:attrNameLst>
                                      </p:cBhvr>
                                      <p:tavLst>
                                        <p:tav tm="0">
                                          <p:val>
                                            <p:strVal val="1+#ppt_w/2"/>
                                          </p:val>
                                        </p:tav>
                                        <p:tav tm="100000">
                                          <p:val>
                                            <p:strVal val="#ppt_x"/>
                                          </p:val>
                                        </p:tav>
                                      </p:tavLst>
                                    </p:anim>
                                    <p:anim calcmode="lin" valueType="num">
                                      <p:cBhvr additive="base">
                                        <p:cTn id="25" dur="500" fill="hold"/>
                                        <p:tgtEl>
                                          <p:spTgt spid="30726"/>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30732"/>
                                        </p:tgtEl>
                                        <p:attrNameLst>
                                          <p:attrName>style.visibility</p:attrName>
                                        </p:attrNameLst>
                                      </p:cBhvr>
                                      <p:to>
                                        <p:strVal val="visible"/>
                                      </p:to>
                                    </p:set>
                                    <p:animEffect transition="in" filter="checkerboard(across)">
                                      <p:cBhvr>
                                        <p:cTn id="30" dur="500"/>
                                        <p:tgtEl>
                                          <p:spTgt spid="30732"/>
                                        </p:tgtEl>
                                      </p:cBhvr>
                                    </p:animEffect>
                                  </p:childTnLst>
                                  <p:subTnLst>
                                    <p:set>
                                      <p:cBhvr override="childStyle">
                                        <p:cTn dur="1" fill="hold" display="0" masterRel="nextClick" afterEffect="1"/>
                                        <p:tgtEl>
                                          <p:spTgt spid="30732"/>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30727"/>
                                        </p:tgtEl>
                                        <p:attrNameLst>
                                          <p:attrName>style.visibility</p:attrName>
                                        </p:attrNameLst>
                                      </p:cBhvr>
                                      <p:to>
                                        <p:strVal val="visible"/>
                                      </p:to>
                                    </p:set>
                                    <p:anim calcmode="lin" valueType="num">
                                      <p:cBhvr additive="base">
                                        <p:cTn id="35" dur="500" fill="hold"/>
                                        <p:tgtEl>
                                          <p:spTgt spid="30727"/>
                                        </p:tgtEl>
                                        <p:attrNameLst>
                                          <p:attrName>ppt_x</p:attrName>
                                        </p:attrNameLst>
                                      </p:cBhvr>
                                      <p:tavLst>
                                        <p:tav tm="0">
                                          <p:val>
                                            <p:strVal val="1+#ppt_w/2"/>
                                          </p:val>
                                        </p:tav>
                                        <p:tav tm="100000">
                                          <p:val>
                                            <p:strVal val="#ppt_x"/>
                                          </p:val>
                                        </p:tav>
                                      </p:tavLst>
                                    </p:anim>
                                    <p:anim calcmode="lin" valueType="num">
                                      <p:cBhvr additive="base">
                                        <p:cTn id="36" dur="500" fill="hold"/>
                                        <p:tgtEl>
                                          <p:spTgt spid="30727"/>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30731"/>
                                        </p:tgtEl>
                                        <p:attrNameLst>
                                          <p:attrName>style.visibility</p:attrName>
                                        </p:attrNameLst>
                                      </p:cBhvr>
                                      <p:to>
                                        <p:strVal val="visible"/>
                                      </p:to>
                                    </p:set>
                                    <p:animEffect transition="in" filter="checkerboard(across)">
                                      <p:cBhvr>
                                        <p:cTn id="41" dur="500"/>
                                        <p:tgtEl>
                                          <p:spTgt spid="30731"/>
                                        </p:tgtEl>
                                      </p:cBhvr>
                                    </p:animEffect>
                                  </p:childTnLst>
                                  <p:subTnLst>
                                    <p:set>
                                      <p:cBhvr override="childStyle">
                                        <p:cTn dur="1" fill="hold" display="0" masterRel="nextClick" afterEffect="1"/>
                                        <p:tgtEl>
                                          <p:spTgt spid="30731"/>
                                        </p:tgtEl>
                                        <p:attrNameLst>
                                          <p:attrName>style.visibility</p:attrName>
                                        </p:attrNameLst>
                                      </p:cBhvr>
                                      <p:to>
                                        <p:strVal val="hidden"/>
                                      </p:to>
                                    </p:set>
                                  </p:sub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30728"/>
                                        </p:tgtEl>
                                        <p:attrNameLst>
                                          <p:attrName>style.visibility</p:attrName>
                                        </p:attrNameLst>
                                      </p:cBhvr>
                                      <p:to>
                                        <p:strVal val="visible"/>
                                      </p:to>
                                    </p:set>
                                    <p:anim calcmode="lin" valueType="num">
                                      <p:cBhvr additive="base">
                                        <p:cTn id="46" dur="500" fill="hold"/>
                                        <p:tgtEl>
                                          <p:spTgt spid="30728"/>
                                        </p:tgtEl>
                                        <p:attrNameLst>
                                          <p:attrName>ppt_x</p:attrName>
                                        </p:attrNameLst>
                                      </p:cBhvr>
                                      <p:tavLst>
                                        <p:tav tm="0">
                                          <p:val>
                                            <p:strVal val="1+#ppt_w/2"/>
                                          </p:val>
                                        </p:tav>
                                        <p:tav tm="100000">
                                          <p:val>
                                            <p:strVal val="#ppt_x"/>
                                          </p:val>
                                        </p:tav>
                                      </p:tavLst>
                                    </p:anim>
                                    <p:anim calcmode="lin" valueType="num">
                                      <p:cBhvr additive="base">
                                        <p:cTn id="47" dur="500" fill="hold"/>
                                        <p:tgtEl>
                                          <p:spTgt spid="30728"/>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30735"/>
                                        </p:tgtEl>
                                        <p:attrNameLst>
                                          <p:attrName>style.visibility</p:attrName>
                                        </p:attrNameLst>
                                      </p:cBhvr>
                                      <p:to>
                                        <p:strVal val="visible"/>
                                      </p:to>
                                    </p:set>
                                    <p:animEffect transition="in" filter="checkerboard(across)">
                                      <p:cBhvr>
                                        <p:cTn id="52" dur="500"/>
                                        <p:tgtEl>
                                          <p:spTgt spid="30735"/>
                                        </p:tgtEl>
                                      </p:cBhvr>
                                    </p:animEffect>
                                  </p:childTnLst>
                                  <p:subTnLst>
                                    <p:set>
                                      <p:cBhvr override="childStyle">
                                        <p:cTn dur="1" fill="hold" display="0" masterRel="nextClick" afterEffect="1"/>
                                        <p:tgtEl>
                                          <p:spTgt spid="30735"/>
                                        </p:tgtEl>
                                        <p:attrNameLst>
                                          <p:attrName>style.visibility</p:attrName>
                                        </p:attrNameLst>
                                      </p:cBhvr>
                                      <p:to>
                                        <p:strVal val="hidden"/>
                                      </p:to>
                                    </p:set>
                                  </p:sub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30729"/>
                                        </p:tgtEl>
                                        <p:attrNameLst>
                                          <p:attrName>style.visibility</p:attrName>
                                        </p:attrNameLst>
                                      </p:cBhvr>
                                      <p:to>
                                        <p:strVal val="visible"/>
                                      </p:to>
                                    </p:set>
                                    <p:anim calcmode="lin" valueType="num">
                                      <p:cBhvr additive="base">
                                        <p:cTn id="57" dur="500" fill="hold"/>
                                        <p:tgtEl>
                                          <p:spTgt spid="30729"/>
                                        </p:tgtEl>
                                        <p:attrNameLst>
                                          <p:attrName>ppt_x</p:attrName>
                                        </p:attrNameLst>
                                      </p:cBhvr>
                                      <p:tavLst>
                                        <p:tav tm="0">
                                          <p:val>
                                            <p:strVal val="1+#ppt_w/2"/>
                                          </p:val>
                                        </p:tav>
                                        <p:tav tm="100000">
                                          <p:val>
                                            <p:strVal val="#ppt_x"/>
                                          </p:val>
                                        </p:tav>
                                      </p:tavLst>
                                    </p:anim>
                                    <p:anim calcmode="lin" valueType="num">
                                      <p:cBhvr additive="base">
                                        <p:cTn id="58" dur="500" fill="hold"/>
                                        <p:tgtEl>
                                          <p:spTgt spid="30729"/>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0733"/>
                                        </p:tgtEl>
                                        <p:attrNameLst>
                                          <p:attrName>style.visibility</p:attrName>
                                        </p:attrNameLst>
                                      </p:cBhvr>
                                      <p:to>
                                        <p:strVal val="visible"/>
                                      </p:to>
                                    </p:set>
                                    <p:animEffect transition="in" filter="checkerboard(across)">
                                      <p:cBhvr>
                                        <p:cTn id="63" dur="500"/>
                                        <p:tgtEl>
                                          <p:spTgt spid="30733"/>
                                        </p:tgtEl>
                                      </p:cBhvr>
                                    </p:animEffect>
                                  </p:childTnLst>
                                  <p:subTnLst>
                                    <p:set>
                                      <p:cBhvr override="childStyle">
                                        <p:cTn dur="1" fill="hold" display="0" masterRel="nextClick" afterEffect="1"/>
                                        <p:tgtEl>
                                          <p:spTgt spid="3073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P spid="30725" grpId="0" autoUpdateAnimBg="0"/>
      <p:bldP spid="30726" grpId="0" autoUpdateAnimBg="0"/>
      <p:bldP spid="30727" grpId="0" autoUpdateAnimBg="0"/>
      <p:bldP spid="30728" grpId="0" autoUpdateAnimBg="0"/>
      <p:bldP spid="30729" grpId="0" autoUpdateAnimBg="0"/>
      <p:bldP spid="30730" grpId="0" autoUpdateAnimBg="0"/>
      <p:bldP spid="30731" grpId="0" autoUpdateAnimBg="0"/>
      <p:bldP spid="30732" grpId="0" autoUpdateAnimBg="0"/>
      <p:bldP spid="30733" grpId="0" autoUpdateAnimBg="0"/>
      <p:bldP spid="30735"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04FEBE9B-5404-4F83-8CEF-C7BEA97666F5}"/>
              </a:ext>
            </a:extLst>
          </p:cNvPr>
          <p:cNvSpPr>
            <a:spLocks noGrp="1"/>
          </p:cNvSpPr>
          <p:nvPr>
            <p:ph type="sldNum" sz="quarter" idx="12"/>
          </p:nvPr>
        </p:nvSpPr>
        <p:spPr/>
        <p:txBody>
          <a:bodyPr/>
          <a:lstStyle/>
          <a:p>
            <a:fld id="{35CE2A88-ED72-40D1-A77E-B0989610CBC5}" type="slidenum">
              <a:rPr lang="he-IL" smtClean="0"/>
              <a:t>25</a:t>
            </a:fld>
            <a:endParaRPr lang="he-IL"/>
          </a:p>
        </p:txBody>
      </p:sp>
      <p:pic>
        <p:nvPicPr>
          <p:cNvPr id="3" name="תמונה 2">
            <a:extLst>
              <a:ext uri="{FF2B5EF4-FFF2-40B4-BE49-F238E27FC236}">
                <a16:creationId xmlns:a16="http://schemas.microsoft.com/office/drawing/2014/main" id="{ED4B3BDD-EBBF-4A23-9382-EDE41E146FED}"/>
              </a:ext>
            </a:extLst>
          </p:cNvPr>
          <p:cNvPicPr>
            <a:picLocks noChangeAspect="1"/>
          </p:cNvPicPr>
          <p:nvPr/>
        </p:nvPicPr>
        <p:blipFill>
          <a:blip r:embed="rId2"/>
          <a:stretch>
            <a:fillRect/>
          </a:stretch>
        </p:blipFill>
        <p:spPr>
          <a:xfrm>
            <a:off x="1028700" y="1235976"/>
            <a:ext cx="10939462" cy="5011218"/>
          </a:xfrm>
          <a:prstGeom prst="rect">
            <a:avLst/>
          </a:prstGeom>
        </p:spPr>
      </p:pic>
      <p:sp>
        <p:nvSpPr>
          <p:cNvPr id="4" name="תיבת טקסט 3">
            <a:extLst>
              <a:ext uri="{FF2B5EF4-FFF2-40B4-BE49-F238E27FC236}">
                <a16:creationId xmlns:a16="http://schemas.microsoft.com/office/drawing/2014/main" id="{7FB3D790-5067-4911-8DB1-566525B010E5}"/>
              </a:ext>
            </a:extLst>
          </p:cNvPr>
          <p:cNvSpPr txBox="1"/>
          <p:nvPr/>
        </p:nvSpPr>
        <p:spPr>
          <a:xfrm>
            <a:off x="5219700" y="1409700"/>
            <a:ext cx="3114675" cy="762000"/>
          </a:xfrm>
          <a:prstGeom prst="rect">
            <a:avLst/>
          </a:prstGeom>
          <a:solidFill>
            <a:schemeClr val="bg1"/>
          </a:solidFill>
        </p:spPr>
        <p:txBody>
          <a:bodyPr wrap="square" rtlCol="1">
            <a:spAutoFit/>
          </a:bodyPr>
          <a:lstStyle/>
          <a:p>
            <a:endParaRPr lang="he-IL"/>
          </a:p>
        </p:txBody>
      </p:sp>
      <p:sp>
        <p:nvSpPr>
          <p:cNvPr id="6" name="כותרת 1">
            <a:extLst>
              <a:ext uri="{FF2B5EF4-FFF2-40B4-BE49-F238E27FC236}">
                <a16:creationId xmlns:a16="http://schemas.microsoft.com/office/drawing/2014/main" id="{6CA173FD-8301-411D-97EE-8FAC8A065633}"/>
              </a:ext>
            </a:extLst>
          </p:cNvPr>
          <p:cNvSpPr txBox="1">
            <a:spLocks/>
          </p:cNvSpPr>
          <p:nvPr/>
        </p:nvSpPr>
        <p:spPr>
          <a:xfrm>
            <a:off x="3745706" y="425258"/>
            <a:ext cx="5505450" cy="538189"/>
          </a:xfrm>
          <a:prstGeom prst="rect">
            <a:avLst/>
          </a:prstGeom>
          <a:ln>
            <a:solidFill>
              <a:schemeClr val="tx1"/>
            </a:solidFill>
          </a:ln>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he-IL" b="1">
                <a:solidFill>
                  <a:srgbClr val="FF0000"/>
                </a:solidFill>
                <a:effectLst>
                  <a:outerShdw blurRad="38100" dist="38100" dir="2700000" algn="tl">
                    <a:srgbClr val="000000">
                      <a:alpha val="43137"/>
                    </a:srgbClr>
                  </a:outerShdw>
                </a:effectLst>
              </a:rPr>
              <a:t>הגדרת המושג "פרק  זמן "</a:t>
            </a:r>
            <a:endParaRPr lang="he-IL"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00917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78EB17E9-0755-455E-B7C3-AC43C2D71E6F}"/>
              </a:ext>
            </a:extLst>
          </p:cNvPr>
          <p:cNvSpPr>
            <a:spLocks noGrp="1"/>
          </p:cNvSpPr>
          <p:nvPr>
            <p:ph type="sldNum" sz="quarter" idx="12"/>
          </p:nvPr>
        </p:nvSpPr>
        <p:spPr/>
        <p:txBody>
          <a:bodyPr/>
          <a:lstStyle/>
          <a:p>
            <a:fld id="{35CE2A88-ED72-40D1-A77E-B0989610CBC5}" type="slidenum">
              <a:rPr lang="he-IL" smtClean="0"/>
              <a:t>26</a:t>
            </a:fld>
            <a:endParaRPr lang="he-IL"/>
          </a:p>
        </p:txBody>
      </p:sp>
      <p:sp>
        <p:nvSpPr>
          <p:cNvPr id="3" name="תיבת טקסט 2">
            <a:extLst>
              <a:ext uri="{FF2B5EF4-FFF2-40B4-BE49-F238E27FC236}">
                <a16:creationId xmlns:a16="http://schemas.microsoft.com/office/drawing/2014/main" id="{97E22C9E-A1DE-4ABD-AEA0-7D53D4B53DFD}"/>
              </a:ext>
            </a:extLst>
          </p:cNvPr>
          <p:cNvSpPr txBox="1"/>
          <p:nvPr/>
        </p:nvSpPr>
        <p:spPr>
          <a:xfrm>
            <a:off x="4181475" y="2143125"/>
            <a:ext cx="4467225" cy="1569660"/>
          </a:xfrm>
          <a:prstGeom prst="rect">
            <a:avLst/>
          </a:prstGeom>
          <a:noFill/>
        </p:spPr>
        <p:txBody>
          <a:bodyPr wrap="square" rtlCol="1">
            <a:spAutoFit/>
          </a:bodyPr>
          <a:lstStyle/>
          <a:p>
            <a:r>
              <a:rPr lang="he-IL" sz="9600" b="1"/>
              <a:t>ח ז ר ה</a:t>
            </a:r>
          </a:p>
        </p:txBody>
      </p:sp>
    </p:spTree>
    <p:extLst>
      <p:ext uri="{BB962C8B-B14F-4D97-AF65-F5344CB8AC3E}">
        <p14:creationId xmlns:p14="http://schemas.microsoft.com/office/powerpoint/2010/main" val="3437789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47273447-B4C8-49DF-A982-FA6315F5D6B9}"/>
              </a:ext>
            </a:extLst>
          </p:cNvPr>
          <p:cNvSpPr>
            <a:spLocks noGrp="1"/>
          </p:cNvSpPr>
          <p:nvPr>
            <p:ph type="sldNum" sz="quarter" idx="12"/>
          </p:nvPr>
        </p:nvSpPr>
        <p:spPr/>
        <p:txBody>
          <a:bodyPr/>
          <a:lstStyle/>
          <a:p>
            <a:fld id="{35CE2A88-ED72-40D1-A77E-B0989610CBC5}" type="slidenum">
              <a:rPr lang="he-IL" smtClean="0"/>
              <a:t>27</a:t>
            </a:fld>
            <a:endParaRPr lang="he-IL"/>
          </a:p>
        </p:txBody>
      </p:sp>
      <p:sp>
        <p:nvSpPr>
          <p:cNvPr id="3" name="WordArt 4">
            <a:extLst>
              <a:ext uri="{FF2B5EF4-FFF2-40B4-BE49-F238E27FC236}">
                <a16:creationId xmlns:a16="http://schemas.microsoft.com/office/drawing/2014/main" id="{3A468B7B-B9F8-4A78-863A-0634C415BEE0}"/>
              </a:ext>
            </a:extLst>
          </p:cNvPr>
          <p:cNvSpPr>
            <a:spLocks noChangeArrowheads="1" noChangeShapeType="1" noTextEdit="1"/>
          </p:cNvSpPr>
          <p:nvPr/>
        </p:nvSpPr>
        <p:spPr bwMode="auto">
          <a:xfrm>
            <a:off x="2835511" y="3076169"/>
            <a:ext cx="7529937" cy="705661"/>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b="1" kern="10">
                <a:ln w="11430"/>
                <a:solidFill>
                  <a:srgbClr val="E48312">
                    <a:lumMod val="75000"/>
                  </a:srgbClr>
                </a:solidFill>
                <a:effectLst>
                  <a:outerShdw blurRad="50800" dist="39000" dir="5460000" algn="tl">
                    <a:srgbClr val="000000">
                      <a:alpha val="38000"/>
                    </a:srgbClr>
                  </a:outerShdw>
                </a:effectLst>
                <a:latin typeface="Impact"/>
              </a:rPr>
              <a:t>חזרה 1</a:t>
            </a:r>
            <a:endParaRPr lang="he-IL" sz="4400" b="1" kern="10" dirty="0">
              <a:ln w="11430"/>
              <a:solidFill>
                <a:srgbClr val="E48312">
                  <a:lumMod val="75000"/>
                </a:srgbClr>
              </a:solidFill>
              <a:effectLst>
                <a:outerShdw blurRad="50800" dist="39000" dir="5460000" algn="tl">
                  <a:srgbClr val="000000">
                    <a:alpha val="38000"/>
                  </a:srgbClr>
                </a:outerShdw>
              </a:effectLst>
              <a:latin typeface="Impact"/>
            </a:endParaRPr>
          </a:p>
        </p:txBody>
      </p:sp>
    </p:spTree>
    <p:extLst>
      <p:ext uri="{BB962C8B-B14F-4D97-AF65-F5344CB8AC3E}">
        <p14:creationId xmlns:p14="http://schemas.microsoft.com/office/powerpoint/2010/main" val="4172654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04D4CE90-5481-4FCA-8ED2-4F521399868F}"/>
              </a:ext>
            </a:extLst>
          </p:cNvPr>
          <p:cNvSpPr>
            <a:spLocks noGrp="1"/>
          </p:cNvSpPr>
          <p:nvPr>
            <p:ph type="sldNum" sz="quarter" idx="12"/>
          </p:nvPr>
        </p:nvSpPr>
        <p:spPr/>
        <p:txBody>
          <a:bodyPr/>
          <a:lstStyle/>
          <a:p>
            <a:fld id="{35CE2A88-ED72-40D1-A77E-B0989610CBC5}" type="slidenum">
              <a:rPr lang="he-IL" smtClean="0"/>
              <a:t>28</a:t>
            </a:fld>
            <a:endParaRPr lang="he-IL"/>
          </a:p>
        </p:txBody>
      </p:sp>
      <p:sp>
        <p:nvSpPr>
          <p:cNvPr id="4" name="Text Box 2">
            <a:extLst>
              <a:ext uri="{FF2B5EF4-FFF2-40B4-BE49-F238E27FC236}">
                <a16:creationId xmlns:a16="http://schemas.microsoft.com/office/drawing/2014/main" id="{783C73AD-C42D-4698-A1ED-F99A9A609E3B}"/>
              </a:ext>
            </a:extLst>
          </p:cNvPr>
          <p:cNvSpPr txBox="1">
            <a:spLocks noChangeArrowheads="1"/>
          </p:cNvSpPr>
          <p:nvPr/>
        </p:nvSpPr>
        <p:spPr bwMode="auto">
          <a:xfrm>
            <a:off x="1007420" y="1666495"/>
            <a:ext cx="10975846" cy="46227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336550" indent="-33655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1pPr>
            <a:lvl2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2pPr>
            <a:lvl3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3pPr>
            <a:lvl4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4pPr>
            <a:lvl5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5pPr>
            <a:lvl6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6pPr>
            <a:lvl7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7pPr>
            <a:lvl8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8pPr>
            <a:lvl9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9pPr>
          </a:lstStyle>
          <a:p>
            <a:pPr marL="336550" marR="0" lvl="0" indent="-336550" algn="r" defTabSz="449263" rtl="1" eaLnBrk="1" fontAlgn="base" latinLnBrk="0" hangingPunct="1">
              <a:lnSpc>
                <a:spcPct val="87000"/>
              </a:lnSpc>
              <a:spcBef>
                <a:spcPts val="800"/>
              </a:spcBef>
              <a:spcAft>
                <a:spcPct val="0"/>
              </a:spcAft>
              <a:buClr>
                <a:srgbClr val="336699"/>
              </a:buClr>
              <a:buSzPct val="100000"/>
              <a:buFont typeface="Arial" panose="020B0604020202020204" pitchFamily="34"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pPr>
            <a: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r>
              <a:rPr kumimoji="0" lang="he-IL" altLang="he-IL" sz="32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תנועה</a:t>
            </a:r>
            <a:r>
              <a:rPr kumimoji="0" lang="he-IL" altLang="he-IL" sz="3200" b="1" i="0"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r>
              <a:rPr kumimoji="0" lang="he-IL"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שינוי מקום של עצם המתרחש בזמן</a:t>
            </a:r>
            <a:endParaRPr kumimoji="0" lang="en-GB"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endParaRPr>
          </a:p>
          <a:p>
            <a:pPr marL="336550" marR="0" lvl="0" indent="-336550" algn="r" defTabSz="449263" rtl="1" eaLnBrk="1" fontAlgn="base" latinLnBrk="0" hangingPunct="1">
              <a:lnSpc>
                <a:spcPct val="87000"/>
              </a:lnSpc>
              <a:spcBef>
                <a:spcPts val="800"/>
              </a:spcBef>
              <a:spcAft>
                <a:spcPct val="0"/>
              </a:spcAft>
              <a:buClr>
                <a:srgbClr val="336699"/>
              </a:buClr>
              <a:buSzPct val="100000"/>
              <a:buFont typeface="Arial" panose="020B0604020202020204" pitchFamily="34"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pPr>
            <a:r>
              <a:rPr kumimoji="0" lang="en-GB"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r>
              <a:rPr kumimoji="0" lang="he-IL"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תנועה ומנוחה הינם מושגים יחסיים. יש לציין את</a:t>
            </a:r>
            <a:r>
              <a:rPr kumimoji="0" lang="en-GB"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r>
              <a:rPr kumimoji="0" lang="he-IL"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גוף הייחוס</a:t>
            </a:r>
            <a:r>
              <a:rPr kumimoji="0" lang="en-GB"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br>
              <a:rPr kumimoji="0" lang="en-US"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endParaRPr kumimoji="0" lang="en-GB"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endParaRPr>
          </a:p>
          <a:p>
            <a:pPr marL="336550" marR="0" lvl="0" indent="-336550" algn="r" defTabSz="449263" rtl="1" eaLnBrk="1" fontAlgn="base" latinLnBrk="0" hangingPunct="1">
              <a:lnSpc>
                <a:spcPct val="87000"/>
              </a:lnSpc>
              <a:spcBef>
                <a:spcPts val="800"/>
              </a:spcBef>
              <a:spcAft>
                <a:spcPct val="0"/>
              </a:spcAft>
              <a:buClr>
                <a:srgbClr val="336699"/>
              </a:buClr>
              <a:buSzPct val="100000"/>
              <a:buFont typeface="Arial" panose="020B0604020202020204" pitchFamily="34"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pPr>
            <a:r>
              <a:rPr kumimoji="0" lang="en-GB"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r>
              <a:rPr kumimoji="0" lang="he-IL" altLang="he-IL" sz="32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מסלול תנועה</a:t>
            </a:r>
            <a:r>
              <a:rPr kumimoji="0" lang="he-IL" altLang="he-IL"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he-IL"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קו המחבר בין המקומות, בהם היה או יהיה עצם המבצע תנועה כלשהי</a:t>
            </a:r>
            <a:r>
              <a:rPr kumimoji="0" lang="en-GB"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a:t>
            </a:r>
            <a:br>
              <a:rPr kumimoji="0" lang="en-GB"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endParaRPr kumimoji="0" lang="en-GB"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endParaRPr>
          </a:p>
          <a:p>
            <a:pPr marL="336550" marR="0" lvl="0" indent="-336550" algn="r" defTabSz="449263" rtl="1" eaLnBrk="1" fontAlgn="base" latinLnBrk="0" hangingPunct="1">
              <a:lnSpc>
                <a:spcPct val="87000"/>
              </a:lnSpc>
              <a:spcBef>
                <a:spcPts val="800"/>
              </a:spcBef>
              <a:spcAft>
                <a:spcPct val="0"/>
              </a:spcAft>
              <a:buClr>
                <a:srgbClr val="336699"/>
              </a:buClr>
              <a:buSzPct val="100000"/>
              <a:buFont typeface="Arial" panose="020B0604020202020204" pitchFamily="34"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pPr>
            <a:r>
              <a:rPr kumimoji="0" lang="en-GB"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r>
              <a:rPr kumimoji="0" lang="he-IL" altLang="he-IL" sz="3200" b="1" i="0" u="sng"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קו המסלול הינו ייצוג בלבד של התנועה</a:t>
            </a:r>
            <a:r>
              <a:rPr kumimoji="0" lang="he-IL"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הוא אינו כולל מידע על הזמן בו הגוף נע בנקודות שונות במסלול.  בפיסיקה מציגים את המסלול במערכת צירים</a:t>
            </a:r>
            <a:r>
              <a:rPr kumimoji="0" lang="en-GB"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p>
        </p:txBody>
      </p:sp>
      <p:sp>
        <p:nvSpPr>
          <p:cNvPr id="5" name="WordArt 4">
            <a:extLst>
              <a:ext uri="{FF2B5EF4-FFF2-40B4-BE49-F238E27FC236}">
                <a16:creationId xmlns:a16="http://schemas.microsoft.com/office/drawing/2014/main" id="{29E21AE1-EB30-4A6A-97B7-7C42C2FAD991}"/>
              </a:ext>
            </a:extLst>
          </p:cNvPr>
          <p:cNvSpPr>
            <a:spLocks noChangeArrowheads="1" noChangeShapeType="1" noTextEdit="1"/>
          </p:cNvSpPr>
          <p:nvPr/>
        </p:nvSpPr>
        <p:spPr bwMode="auto">
          <a:xfrm>
            <a:off x="2832617" y="264683"/>
            <a:ext cx="7529937" cy="705661"/>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b="1" kern="10">
                <a:ln w="11430"/>
                <a:solidFill>
                  <a:srgbClr val="E48312">
                    <a:lumMod val="75000"/>
                  </a:srgbClr>
                </a:solidFill>
                <a:effectLst>
                  <a:outerShdw blurRad="50800" dist="39000" dir="5460000" algn="tl">
                    <a:srgbClr val="000000">
                      <a:alpha val="38000"/>
                    </a:srgbClr>
                  </a:outerShdw>
                </a:effectLst>
                <a:latin typeface="Impact"/>
              </a:rPr>
              <a:t>חזרה על מושגים</a:t>
            </a:r>
            <a:endParaRPr lang="he-IL" sz="4400" b="1" kern="10" dirty="0">
              <a:ln w="11430"/>
              <a:solidFill>
                <a:srgbClr val="E48312">
                  <a:lumMod val="75000"/>
                </a:srgbClr>
              </a:solidFill>
              <a:effectLst>
                <a:outerShdw blurRad="50800" dist="39000" dir="5460000" algn="tl">
                  <a:srgbClr val="000000">
                    <a:alpha val="38000"/>
                  </a:srgbClr>
                </a:outerShdw>
              </a:effectLst>
              <a:latin typeface="Impact"/>
            </a:endParaRPr>
          </a:p>
        </p:txBody>
      </p:sp>
    </p:spTree>
    <p:extLst>
      <p:ext uri="{BB962C8B-B14F-4D97-AF65-F5344CB8AC3E}">
        <p14:creationId xmlns:p14="http://schemas.microsoft.com/office/powerpoint/2010/main" val="1419963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4F21349A-B712-45C1-961E-2D9A8BC904F1}"/>
              </a:ext>
            </a:extLst>
          </p:cNvPr>
          <p:cNvSpPr>
            <a:spLocks noGrp="1"/>
          </p:cNvSpPr>
          <p:nvPr>
            <p:ph type="sldNum" sz="quarter" idx="12"/>
          </p:nvPr>
        </p:nvSpPr>
        <p:spPr/>
        <p:txBody>
          <a:bodyPr/>
          <a:lstStyle/>
          <a:p>
            <a:fld id="{35CE2A88-ED72-40D1-A77E-B0989610CBC5}" type="slidenum">
              <a:rPr lang="he-IL" smtClean="0"/>
              <a:t>29</a:t>
            </a:fld>
            <a:endParaRPr lang="he-IL"/>
          </a:p>
        </p:txBody>
      </p:sp>
      <p:pic>
        <p:nvPicPr>
          <p:cNvPr id="3" name="תמונה 2">
            <a:extLst>
              <a:ext uri="{FF2B5EF4-FFF2-40B4-BE49-F238E27FC236}">
                <a16:creationId xmlns:a16="http://schemas.microsoft.com/office/drawing/2014/main" id="{D3EE883C-5321-464D-B571-BC9278BD1088}"/>
              </a:ext>
            </a:extLst>
          </p:cNvPr>
          <p:cNvPicPr>
            <a:picLocks noChangeAspect="1"/>
          </p:cNvPicPr>
          <p:nvPr/>
        </p:nvPicPr>
        <p:blipFill>
          <a:blip r:embed="rId2"/>
          <a:stretch>
            <a:fillRect/>
          </a:stretch>
        </p:blipFill>
        <p:spPr>
          <a:xfrm>
            <a:off x="1657350" y="1462087"/>
            <a:ext cx="10287000" cy="4829175"/>
          </a:xfrm>
          <a:prstGeom prst="rect">
            <a:avLst/>
          </a:prstGeom>
        </p:spPr>
      </p:pic>
      <p:sp>
        <p:nvSpPr>
          <p:cNvPr id="4" name="כותרת 1">
            <a:extLst>
              <a:ext uri="{FF2B5EF4-FFF2-40B4-BE49-F238E27FC236}">
                <a16:creationId xmlns:a16="http://schemas.microsoft.com/office/drawing/2014/main" id="{AC30D17A-93C3-4BB0-92F7-BD23A794F716}"/>
              </a:ext>
            </a:extLst>
          </p:cNvPr>
          <p:cNvSpPr txBox="1">
            <a:spLocks/>
          </p:cNvSpPr>
          <p:nvPr/>
        </p:nvSpPr>
        <p:spPr>
          <a:xfrm>
            <a:off x="3038474" y="518687"/>
            <a:ext cx="6753225" cy="538189"/>
          </a:xfrm>
          <a:prstGeom prst="rect">
            <a:avLst/>
          </a:prstGeom>
          <a:noFill/>
          <a:ln>
            <a:solidFill>
              <a:schemeClr val="tx1"/>
            </a:solidFill>
          </a:ln>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he-IL" b="1">
                <a:solidFill>
                  <a:srgbClr val="FF0000"/>
                </a:solidFill>
                <a:effectLst>
                  <a:outerShdw blurRad="38100" dist="38100" dir="2700000" algn="tl">
                    <a:srgbClr val="000000">
                      <a:alpha val="43137"/>
                    </a:srgbClr>
                  </a:outerShdw>
                </a:effectLst>
              </a:rPr>
              <a:t>הרחבת המושגים מהשקף הקודם</a:t>
            </a:r>
            <a:endParaRPr lang="he-IL" b="1" dirty="0">
              <a:solidFill>
                <a:srgbClr val="FF0000"/>
              </a:solidFill>
              <a:effectLst>
                <a:outerShdw blurRad="38100" dist="38100" dir="2700000" algn="tl">
                  <a:srgbClr val="000000">
                    <a:alpha val="43137"/>
                  </a:srgbClr>
                </a:outerShdw>
              </a:effectLst>
            </a:endParaRPr>
          </a:p>
        </p:txBody>
      </p:sp>
      <p:sp>
        <p:nvSpPr>
          <p:cNvPr id="5" name="מלבן 4">
            <a:extLst>
              <a:ext uri="{FF2B5EF4-FFF2-40B4-BE49-F238E27FC236}">
                <a16:creationId xmlns:a16="http://schemas.microsoft.com/office/drawing/2014/main" id="{DD64E2BA-2F4D-4A7E-80DA-34036E85056D}"/>
              </a:ext>
            </a:extLst>
          </p:cNvPr>
          <p:cNvSpPr/>
          <p:nvPr/>
        </p:nvSpPr>
        <p:spPr>
          <a:xfrm>
            <a:off x="5419725" y="1462087"/>
            <a:ext cx="1990725" cy="66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476321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D9B116CB-182D-4E92-B005-CD266BB884C8}"/>
              </a:ext>
            </a:extLst>
          </p:cNvPr>
          <p:cNvSpPr>
            <a:spLocks noGrp="1"/>
          </p:cNvSpPr>
          <p:nvPr>
            <p:ph type="sldNum" sz="quarter" idx="12"/>
          </p:nvPr>
        </p:nvSpPr>
        <p:spPr/>
        <p:txBody>
          <a:bodyPr/>
          <a:lstStyle/>
          <a:p>
            <a:fld id="{35CE2A88-ED72-40D1-A77E-B0989610CBC5}" type="slidenum">
              <a:rPr lang="he-IL" smtClean="0"/>
              <a:t>3</a:t>
            </a:fld>
            <a:endParaRPr lang="he-IL"/>
          </a:p>
        </p:txBody>
      </p:sp>
      <p:sp>
        <p:nvSpPr>
          <p:cNvPr id="3" name="מציין מיקום תוכן 2">
            <a:extLst>
              <a:ext uri="{FF2B5EF4-FFF2-40B4-BE49-F238E27FC236}">
                <a16:creationId xmlns:a16="http://schemas.microsoft.com/office/drawing/2014/main" id="{05481383-EDE3-4E65-9B33-C00EC985F084}"/>
              </a:ext>
            </a:extLst>
          </p:cNvPr>
          <p:cNvSpPr txBox="1">
            <a:spLocks/>
          </p:cNvSpPr>
          <p:nvPr/>
        </p:nvSpPr>
        <p:spPr>
          <a:xfrm>
            <a:off x="876301" y="787782"/>
            <a:ext cx="10783888" cy="6324780"/>
          </a:xfrm>
          <a:prstGeom prst="rect">
            <a:avLst/>
          </a:prstGeom>
        </p:spPr>
        <p:txBody>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a:lnSpc>
                <a:spcPct val="150000"/>
              </a:lnSpc>
              <a:spcBef>
                <a:spcPts val="0"/>
              </a:spcBef>
              <a:buFont typeface="Wingdings 3" charset="2"/>
              <a:buNone/>
            </a:pPr>
            <a:r>
              <a:rPr lang="he-IL" sz="2400" b="1">
                <a:effectLst>
                  <a:outerShdw blurRad="38100" dist="38100" dir="2700000" algn="tl">
                    <a:srgbClr val="000000">
                      <a:alpha val="43137"/>
                    </a:srgbClr>
                  </a:outerShdw>
                </a:effectLst>
              </a:rPr>
              <a:t>גוף בתנועה הוא גוף המשנה את מקומו בזמן.</a:t>
            </a:r>
            <a:br>
              <a:rPr lang="en-US" sz="2400" b="1">
                <a:effectLst>
                  <a:outerShdw blurRad="38100" dist="38100" dir="2700000" algn="tl">
                    <a:srgbClr val="000000">
                      <a:alpha val="43137"/>
                    </a:srgbClr>
                  </a:outerShdw>
                </a:effectLst>
              </a:rPr>
            </a:br>
            <a:r>
              <a:rPr lang="he-IL" sz="2400" b="1">
                <a:effectLst>
                  <a:outerShdw blurRad="38100" dist="38100" dir="2700000" algn="tl">
                    <a:srgbClr val="000000">
                      <a:alpha val="43137"/>
                    </a:srgbClr>
                  </a:outerShdw>
                </a:effectLst>
              </a:rPr>
              <a:t> שינוי זה הינו יחסי:</a:t>
            </a:r>
            <a:br>
              <a:rPr lang="en-US" sz="2400" b="1">
                <a:effectLst>
                  <a:outerShdw blurRad="38100" dist="38100" dir="2700000" algn="tl">
                    <a:srgbClr val="000000">
                      <a:alpha val="43137"/>
                    </a:srgbClr>
                  </a:outerShdw>
                </a:effectLst>
              </a:rPr>
            </a:br>
            <a:r>
              <a:rPr lang="he-IL" sz="2400" b="1">
                <a:effectLst>
                  <a:outerShdw blurRad="38100" dist="38100" dir="2700000" algn="tl">
                    <a:srgbClr val="000000">
                      <a:alpha val="43137"/>
                    </a:srgbClr>
                  </a:outerShdw>
                </a:effectLst>
              </a:rPr>
              <a:t> </a:t>
            </a:r>
            <a:r>
              <a:rPr lang="he-IL" sz="2400"/>
              <a:t>לדוגמה אדם הנוסע ברכב נע, משנה את מקומו ביחס לצופה הנמצא על קרקע, אך בו בזמן הוא במנוחה ביחס לנוסע (צופה) אחר הנמצא ברכב, כלומר מקומו ביחס לנוסע האחר אינו משתנה.</a:t>
            </a:r>
            <a:endParaRPr lang="he-IL" sz="2400" strike="sngStrike"/>
          </a:p>
          <a:p>
            <a:pPr marL="0" algn="ctr">
              <a:lnSpc>
                <a:spcPct val="150000"/>
              </a:lnSpc>
              <a:spcBef>
                <a:spcPts val="600"/>
              </a:spcBef>
              <a:buFont typeface="Wingdings 3" charset="2"/>
              <a:buNone/>
            </a:pPr>
            <a:endParaRPr lang="he-IL" sz="2400" b="1">
              <a:solidFill>
                <a:schemeClr val="accent3">
                  <a:lumMod val="50000"/>
                </a:schemeClr>
              </a:solidFill>
            </a:endParaRPr>
          </a:p>
          <a:p>
            <a:pPr marL="0" algn="ctr">
              <a:lnSpc>
                <a:spcPct val="150000"/>
              </a:lnSpc>
              <a:spcBef>
                <a:spcPts val="600"/>
              </a:spcBef>
              <a:buFont typeface="Wingdings 3" charset="2"/>
              <a:buNone/>
            </a:pPr>
            <a:endParaRPr lang="he-IL" b="1">
              <a:solidFill>
                <a:schemeClr val="accent3">
                  <a:lumMod val="50000"/>
                </a:schemeClr>
              </a:solidFill>
            </a:endParaRPr>
          </a:p>
          <a:p>
            <a:pPr marL="0" algn="ctr">
              <a:lnSpc>
                <a:spcPct val="150000"/>
              </a:lnSpc>
              <a:spcBef>
                <a:spcPts val="600"/>
              </a:spcBef>
              <a:buFont typeface="Wingdings 3" charset="2"/>
              <a:buNone/>
            </a:pPr>
            <a:r>
              <a:rPr lang="he-IL" sz="2800" b="1">
                <a:solidFill>
                  <a:schemeClr val="accent3">
                    <a:lumMod val="50000"/>
                  </a:schemeClr>
                </a:solidFill>
              </a:rPr>
              <a:t>תנועה ומנוחה אינם מושגים מוחלטים אלא הם יחסיים</a:t>
            </a:r>
          </a:p>
          <a:p>
            <a:pPr marL="0" algn="ctr">
              <a:lnSpc>
                <a:spcPct val="150000"/>
              </a:lnSpc>
              <a:spcBef>
                <a:spcPts val="0"/>
              </a:spcBef>
              <a:spcAft>
                <a:spcPts val="1200"/>
              </a:spcAft>
              <a:buFont typeface="Wingdings 3" charset="2"/>
              <a:buNone/>
            </a:pPr>
            <a:r>
              <a:rPr lang="he-IL" sz="2800" b="1">
                <a:solidFill>
                  <a:schemeClr val="accent3">
                    <a:lumMod val="50000"/>
                  </a:schemeClr>
                </a:solidFill>
              </a:rPr>
              <a:t>הקביעה אם גוף נייח או נע </a:t>
            </a:r>
            <a:r>
              <a:rPr lang="he-IL" sz="2800" b="1" u="sng">
                <a:solidFill>
                  <a:schemeClr val="accent3">
                    <a:lumMod val="50000"/>
                  </a:schemeClr>
                </a:solidFill>
              </a:rPr>
              <a:t>תלויה בצופה </a:t>
            </a:r>
          </a:p>
          <a:p>
            <a:pPr marL="0">
              <a:lnSpc>
                <a:spcPct val="150000"/>
              </a:lnSpc>
              <a:spcBef>
                <a:spcPts val="0"/>
              </a:spcBef>
              <a:buFont typeface="Wingdings 3" charset="2"/>
              <a:buNone/>
            </a:pPr>
            <a:r>
              <a:rPr lang="he-IL"/>
              <a:t>המושגים "מקום", "מהירות" ו"תאוצה", בהם עוסקים במהלך לימודי הקינמטיקה, הם </a:t>
            </a:r>
            <a:r>
              <a:rPr lang="he-IL" b="1"/>
              <a:t>גדלים יחסיים</a:t>
            </a:r>
            <a:r>
              <a:rPr lang="he-IL"/>
              <a:t>. </a:t>
            </a:r>
          </a:p>
          <a:p>
            <a:pPr marL="0">
              <a:lnSpc>
                <a:spcPct val="150000"/>
              </a:lnSpc>
              <a:spcBef>
                <a:spcPts val="0"/>
              </a:spcBef>
              <a:buFont typeface="Wingdings 3" charset="2"/>
              <a:buNone/>
            </a:pPr>
            <a:endParaRPr lang="he-IL" dirty="0"/>
          </a:p>
        </p:txBody>
      </p:sp>
      <p:grpSp>
        <p:nvGrpSpPr>
          <p:cNvPr id="4" name="קבוצה 11">
            <a:extLst>
              <a:ext uri="{FF2B5EF4-FFF2-40B4-BE49-F238E27FC236}">
                <a16:creationId xmlns:a16="http://schemas.microsoft.com/office/drawing/2014/main" id="{B94E5721-FF73-4E25-8B26-EF6478D38D8F}"/>
              </a:ext>
            </a:extLst>
          </p:cNvPr>
          <p:cNvGrpSpPr/>
          <p:nvPr/>
        </p:nvGrpSpPr>
        <p:grpSpPr>
          <a:xfrm>
            <a:off x="2746922" y="3038475"/>
            <a:ext cx="3834913" cy="1523038"/>
            <a:chOff x="1438274" y="4379048"/>
            <a:chExt cx="4214295" cy="1795604"/>
          </a:xfrm>
        </p:grpSpPr>
        <p:pic>
          <p:nvPicPr>
            <p:cNvPr id="5" name="Picture 5" descr="C:\Users\Dani\AppData\Local\Microsoft\Windows\Temporary Internet Files\Content.IE5\VSC2MLXX\MC900441904[1].wmf">
              <a:extLst>
                <a:ext uri="{FF2B5EF4-FFF2-40B4-BE49-F238E27FC236}">
                  <a16:creationId xmlns:a16="http://schemas.microsoft.com/office/drawing/2014/main" id="{C48A5967-45DD-456C-A781-5C02EA48301C}"/>
                </a:ext>
              </a:extLst>
            </p:cNvPr>
            <p:cNvPicPr>
              <a:picLocks noChangeAspect="1" noChangeArrowheads="1"/>
            </p:cNvPicPr>
            <p:nvPr/>
          </p:nvPicPr>
          <p:blipFill>
            <a:blip r:embed="rId2" cstate="print">
              <a:duotone>
                <a:schemeClr val="accent4">
                  <a:shade val="45000"/>
                  <a:satMod val="135000"/>
                </a:schemeClr>
                <a:prstClr val="white"/>
              </a:duotone>
            </a:blip>
            <a:srcRect/>
            <a:stretch>
              <a:fillRect/>
            </a:stretch>
          </p:blipFill>
          <p:spPr bwMode="auto">
            <a:xfrm>
              <a:off x="2200895" y="4670425"/>
              <a:ext cx="951880" cy="1177925"/>
            </a:xfrm>
            <a:prstGeom prst="rect">
              <a:avLst/>
            </a:prstGeom>
            <a:noFill/>
          </p:spPr>
        </p:pic>
        <p:pic>
          <p:nvPicPr>
            <p:cNvPr id="6" name="Picture 2" descr="C:\Users\Dani\AppData\Local\Microsoft\Windows\Temporary Internet Files\Content.IE5\USQG7KOD\MC900230947[1].wmf">
              <a:extLst>
                <a:ext uri="{FF2B5EF4-FFF2-40B4-BE49-F238E27FC236}">
                  <a16:creationId xmlns:a16="http://schemas.microsoft.com/office/drawing/2014/main" id="{873F9069-C8B6-4670-BA07-F6DC4E2E0E4F}"/>
                </a:ext>
              </a:extLst>
            </p:cNvPr>
            <p:cNvPicPr>
              <a:picLocks noChangeAspect="1" noChangeArrowheads="1"/>
            </p:cNvPicPr>
            <p:nvPr/>
          </p:nvPicPr>
          <p:blipFill>
            <a:blip r:embed="rId3" cstate="print"/>
            <a:srcRect/>
            <a:stretch>
              <a:fillRect/>
            </a:stretch>
          </p:blipFill>
          <p:spPr bwMode="auto">
            <a:xfrm>
              <a:off x="3834331" y="4379048"/>
              <a:ext cx="1818238" cy="1795604"/>
            </a:xfrm>
            <a:prstGeom prst="rect">
              <a:avLst/>
            </a:prstGeom>
            <a:noFill/>
          </p:spPr>
        </p:pic>
        <p:sp>
          <p:nvSpPr>
            <p:cNvPr id="7" name="מלבן 6">
              <a:extLst>
                <a:ext uri="{FF2B5EF4-FFF2-40B4-BE49-F238E27FC236}">
                  <a16:creationId xmlns:a16="http://schemas.microsoft.com/office/drawing/2014/main" id="{E6BD49CF-8F43-45C4-8B93-2063474594A4}"/>
                </a:ext>
              </a:extLst>
            </p:cNvPr>
            <p:cNvSpPr/>
            <p:nvPr/>
          </p:nvSpPr>
          <p:spPr>
            <a:xfrm>
              <a:off x="1438274" y="5429250"/>
              <a:ext cx="2543175" cy="42862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8" name="כותרת 1">
            <a:extLst>
              <a:ext uri="{FF2B5EF4-FFF2-40B4-BE49-F238E27FC236}">
                <a16:creationId xmlns:a16="http://schemas.microsoft.com/office/drawing/2014/main" id="{998C605F-9DC5-484B-803B-4E9E142C701B}"/>
              </a:ext>
            </a:extLst>
          </p:cNvPr>
          <p:cNvSpPr txBox="1">
            <a:spLocks/>
          </p:cNvSpPr>
          <p:nvPr/>
        </p:nvSpPr>
        <p:spPr>
          <a:xfrm>
            <a:off x="5067727" y="172305"/>
            <a:ext cx="3028217" cy="597400"/>
          </a:xfrm>
          <a:prstGeom prst="rect">
            <a:avLst/>
          </a:prstGeom>
          <a:ln w="28575">
            <a:solidFill>
              <a:schemeClr val="tx1"/>
            </a:solidFill>
          </a:ln>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he-IL"/>
              <a:t>יחסיות התנועה</a:t>
            </a:r>
            <a:endParaRPr lang="he-IL" dirty="0"/>
          </a:p>
        </p:txBody>
      </p:sp>
    </p:spTree>
    <p:extLst>
      <p:ext uri="{BB962C8B-B14F-4D97-AF65-F5344CB8AC3E}">
        <p14:creationId xmlns:p14="http://schemas.microsoft.com/office/powerpoint/2010/main" val="2381513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B970A361-8D41-46E2-AF92-BBB4215FD1C6}"/>
              </a:ext>
            </a:extLst>
          </p:cNvPr>
          <p:cNvSpPr>
            <a:spLocks noGrp="1"/>
          </p:cNvSpPr>
          <p:nvPr>
            <p:ph type="sldNum" sz="quarter" idx="12"/>
          </p:nvPr>
        </p:nvSpPr>
        <p:spPr/>
        <p:txBody>
          <a:bodyPr/>
          <a:lstStyle/>
          <a:p>
            <a:fld id="{35CE2A88-ED72-40D1-A77E-B0989610CBC5}" type="slidenum">
              <a:rPr lang="he-IL" smtClean="0"/>
              <a:t>30</a:t>
            </a:fld>
            <a:endParaRPr lang="he-IL"/>
          </a:p>
        </p:txBody>
      </p:sp>
      <p:sp>
        <p:nvSpPr>
          <p:cNvPr id="3" name="Text Box 1">
            <a:extLst>
              <a:ext uri="{FF2B5EF4-FFF2-40B4-BE49-F238E27FC236}">
                <a16:creationId xmlns:a16="http://schemas.microsoft.com/office/drawing/2014/main" id="{A9170514-88D4-48F0-ADFF-0BA2FDF7332C}"/>
              </a:ext>
            </a:extLst>
          </p:cNvPr>
          <p:cNvSpPr txBox="1">
            <a:spLocks noChangeArrowheads="1"/>
          </p:cNvSpPr>
          <p:nvPr/>
        </p:nvSpPr>
        <p:spPr bwMode="auto">
          <a:xfrm>
            <a:off x="2470469" y="1152907"/>
            <a:ext cx="9189719" cy="62992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800">
                <a:solidFill>
                  <a:srgbClr val="FFFFFF"/>
                </a:solidFill>
                <a:latin typeface="Times New Roman" panose="02020603050405020304" pitchFamily="18"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800">
                <a:solidFill>
                  <a:srgbClr val="FFFFFF"/>
                </a:solidFill>
                <a:latin typeface="Times New Roman" panose="02020603050405020304" pitchFamily="18"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800">
                <a:solidFill>
                  <a:srgbClr val="FFFFFF"/>
                </a:solidFill>
                <a:latin typeface="Times New Roman" panose="02020603050405020304" pitchFamily="18"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800">
                <a:solidFill>
                  <a:srgbClr val="FFFFFF"/>
                </a:solidFill>
                <a:latin typeface="Times New Roman" panose="02020603050405020304" pitchFamily="18"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800">
                <a:solidFill>
                  <a:srgbClr val="FFFFFF"/>
                </a:solidFill>
                <a:latin typeface="Times New Roman" panose="02020603050405020304" pitchFamily="18" charset="0"/>
                <a:cs typeface="Arial" panose="020B0604020202020204" pitchFamily="34" charset="0"/>
              </a:defRPr>
            </a:lvl5pPr>
            <a:lvl6pPr defTabSz="449263" fontAlgn="base">
              <a:lnSpc>
                <a:spcPct val="82000"/>
              </a:lnSpc>
              <a:spcBef>
                <a:spcPct val="0"/>
              </a:spcBef>
              <a:spcAft>
                <a:spcPct val="0"/>
              </a:spcAft>
              <a:buClr>
                <a:srgbClr val="336699"/>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800">
                <a:solidFill>
                  <a:srgbClr val="FFFFFF"/>
                </a:solidFill>
                <a:latin typeface="Times New Roman" panose="02020603050405020304" pitchFamily="18" charset="0"/>
                <a:cs typeface="Arial" panose="020B0604020202020204" pitchFamily="34" charset="0"/>
              </a:defRPr>
            </a:lvl6pPr>
            <a:lvl7pPr defTabSz="449263" fontAlgn="base">
              <a:lnSpc>
                <a:spcPct val="82000"/>
              </a:lnSpc>
              <a:spcBef>
                <a:spcPct val="0"/>
              </a:spcBef>
              <a:spcAft>
                <a:spcPct val="0"/>
              </a:spcAft>
              <a:buClr>
                <a:srgbClr val="336699"/>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800">
                <a:solidFill>
                  <a:srgbClr val="FFFFFF"/>
                </a:solidFill>
                <a:latin typeface="Times New Roman" panose="02020603050405020304" pitchFamily="18" charset="0"/>
                <a:cs typeface="Arial" panose="020B0604020202020204" pitchFamily="34" charset="0"/>
              </a:defRPr>
            </a:lvl7pPr>
            <a:lvl8pPr defTabSz="449263" fontAlgn="base">
              <a:lnSpc>
                <a:spcPct val="82000"/>
              </a:lnSpc>
              <a:spcBef>
                <a:spcPct val="0"/>
              </a:spcBef>
              <a:spcAft>
                <a:spcPct val="0"/>
              </a:spcAft>
              <a:buClr>
                <a:srgbClr val="336699"/>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800">
                <a:solidFill>
                  <a:srgbClr val="FFFFFF"/>
                </a:solidFill>
                <a:latin typeface="Times New Roman" panose="02020603050405020304" pitchFamily="18" charset="0"/>
                <a:cs typeface="Arial" panose="020B0604020202020204" pitchFamily="34" charset="0"/>
              </a:defRPr>
            </a:lvl8pPr>
            <a:lvl9pPr defTabSz="449263" fontAlgn="base">
              <a:lnSpc>
                <a:spcPct val="82000"/>
              </a:lnSpc>
              <a:spcBef>
                <a:spcPct val="0"/>
              </a:spcBef>
              <a:spcAft>
                <a:spcPct val="0"/>
              </a:spcAft>
              <a:buClr>
                <a:srgbClr val="336699"/>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800">
                <a:solidFill>
                  <a:srgbClr val="FFFFFF"/>
                </a:solidFill>
                <a:latin typeface="Times New Roman" panose="02020603050405020304" pitchFamily="18" charset="0"/>
                <a:cs typeface="Arial" panose="020B0604020202020204" pitchFamily="34" charset="0"/>
              </a:defRPr>
            </a:lvl9pPr>
          </a:lstStyle>
          <a:p>
            <a:pPr marL="0" marR="0" lvl="0" indent="0" algn="r" defTabSz="449263" rtl="1" eaLnBrk="1" fontAlgn="base" latinLnBrk="0" hangingPunct="1">
              <a:lnSpc>
                <a:spcPct val="90000"/>
              </a:lnSpc>
              <a:spcBef>
                <a:spcPct val="0"/>
              </a:spcBef>
              <a:spcAft>
                <a:spcPct val="0"/>
              </a:spcAft>
              <a:buClr>
                <a:srgbClr val="336699"/>
              </a:buClr>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he-IL"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1. באופן כללי </a:t>
            </a:r>
            <a:r>
              <a:rPr kumimoji="0" lang="he-IL" altLang="he-IL"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הדרך והעתק </a:t>
            </a:r>
            <a:r>
              <a:rPr kumimoji="0" lang="he-IL"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אינם שווים.</a:t>
            </a:r>
            <a:br>
              <a:rPr kumimoji="0" lang="en-US"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br>
            <a:br>
              <a:rPr kumimoji="0" lang="en-GB"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br>
            <a:r>
              <a:rPr kumimoji="0" lang="he-IL"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הם יכולים להיות שווים רק כאשר הגוף מתרחק בקו ישר מהמקום בו התחיל את תנועה</a:t>
            </a:r>
            <a:r>
              <a:rPr kumimoji="0" lang="en-GB"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a:t>
            </a:r>
            <a:br>
              <a:rPr kumimoji="0" lang="en-GB"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br>
            <a:endParaRPr kumimoji="0" lang="en-GB"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r" defTabSz="449263" rtl="1" eaLnBrk="1" fontAlgn="base" latinLnBrk="0" hangingPunct="1">
              <a:lnSpc>
                <a:spcPct val="90000"/>
              </a:lnSpc>
              <a:spcBef>
                <a:spcPct val="0"/>
              </a:spcBef>
              <a:spcAft>
                <a:spcPct val="0"/>
              </a:spcAft>
              <a:buClr>
                <a:srgbClr val="336699"/>
              </a:buClr>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he-IL"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2. </a:t>
            </a:r>
            <a:r>
              <a:rPr kumimoji="0" lang="he-IL" altLang="he-IL"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העתק</a:t>
            </a:r>
            <a:r>
              <a:rPr kumimoji="0" lang="he-IL"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 של גוף,  קטן או שווה לדרך שהגוף עבר, אך אינו יכול להיות גדול ממנה</a:t>
            </a:r>
            <a:r>
              <a:rPr kumimoji="0" lang="en-GB"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a:t>
            </a:r>
            <a:br>
              <a:rPr kumimoji="0" lang="en-GB"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br>
            <a:endParaRPr kumimoji="0" lang="en-GB"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r" defTabSz="449263" rtl="1" eaLnBrk="1" fontAlgn="base" latinLnBrk="0" hangingPunct="1">
              <a:lnSpc>
                <a:spcPct val="90000"/>
              </a:lnSpc>
              <a:spcBef>
                <a:spcPct val="0"/>
              </a:spcBef>
              <a:spcAft>
                <a:spcPct val="0"/>
              </a:spcAft>
              <a:buClr>
                <a:srgbClr val="336699"/>
              </a:buClr>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he-IL"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3. גודל </a:t>
            </a:r>
            <a:r>
              <a:rPr kumimoji="0" lang="he-IL" altLang="he-IL"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העתק</a:t>
            </a:r>
            <a:r>
              <a:rPr kumimoji="0" lang="he-IL"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 בתנועה אינו מעיד על הדרך שהגוף עבר</a:t>
            </a:r>
            <a:r>
              <a:rPr kumimoji="0" lang="en-GB"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a:t>
            </a:r>
            <a:br>
              <a:rPr kumimoji="0" lang="en-GB"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br>
            <a:endParaRPr kumimoji="0" lang="en-GB"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r" defTabSz="449263" rtl="1" eaLnBrk="1" fontAlgn="base" latinLnBrk="0" hangingPunct="1">
              <a:lnSpc>
                <a:spcPct val="90000"/>
              </a:lnSpc>
              <a:spcBef>
                <a:spcPct val="0"/>
              </a:spcBef>
              <a:spcAft>
                <a:spcPct val="0"/>
              </a:spcAft>
              <a:buClr>
                <a:srgbClr val="336699"/>
              </a:buClr>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he-IL"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4. </a:t>
            </a:r>
            <a:r>
              <a:rPr kumimoji="0" lang="he-IL" altLang="he-IL"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העתק</a:t>
            </a:r>
            <a:r>
              <a:rPr kumimoji="0" lang="he-IL"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he-IL" altLang="he-IL"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חיובי</a:t>
            </a:r>
            <a:r>
              <a:rPr kumimoji="0" lang="he-IL"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 מעיד על כך, שהגוף התרחק ממקום המוצא בכיוון שנבחר כחיובי</a:t>
            </a:r>
            <a:r>
              <a:rPr kumimoji="0" lang="en-GB"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a:t>
            </a:r>
          </a:p>
          <a:p>
            <a:pPr marL="0" marR="0" lvl="0" indent="0" algn="r" defTabSz="449263" rtl="1" eaLnBrk="1" fontAlgn="base" latinLnBrk="0" hangingPunct="1">
              <a:lnSpc>
                <a:spcPct val="90000"/>
              </a:lnSpc>
              <a:spcBef>
                <a:spcPct val="0"/>
              </a:spcBef>
              <a:spcAft>
                <a:spcPct val="0"/>
              </a:spcAft>
              <a:buClr>
                <a:srgbClr val="336699"/>
              </a:buClr>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en-GB"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r" defTabSz="449263" rtl="1" eaLnBrk="1" fontAlgn="base" latinLnBrk="0" hangingPunct="1">
              <a:lnSpc>
                <a:spcPct val="90000"/>
              </a:lnSpc>
              <a:spcBef>
                <a:spcPct val="0"/>
              </a:spcBef>
              <a:spcAft>
                <a:spcPct val="0"/>
              </a:spcAft>
              <a:buClr>
                <a:srgbClr val="336699"/>
              </a:buClr>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en-GB"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4" name="Rectangle 3">
            <a:extLst>
              <a:ext uri="{FF2B5EF4-FFF2-40B4-BE49-F238E27FC236}">
                <a16:creationId xmlns:a16="http://schemas.microsoft.com/office/drawing/2014/main" id="{FA78F715-C4E8-49D0-8A5C-004FEAD2728D}"/>
              </a:ext>
            </a:extLst>
          </p:cNvPr>
          <p:cNvSpPr>
            <a:spLocks noChangeArrowheads="1"/>
          </p:cNvSpPr>
          <p:nvPr/>
        </p:nvSpPr>
        <p:spPr bwMode="auto">
          <a:xfrm>
            <a:off x="4282252" y="432182"/>
            <a:ext cx="6264275" cy="576263"/>
          </a:xfrm>
          <a:prstGeom prst="rect">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449263" rtl="1" eaLnBrk="1" fontAlgn="base" latinLnBrk="0" hangingPunct="1">
              <a:lnSpc>
                <a:spcPct val="82000"/>
              </a:lnSpc>
              <a:spcBef>
                <a:spcPct val="0"/>
              </a:spcBef>
              <a:spcAft>
                <a:spcPct val="0"/>
              </a:spcAft>
              <a:buClr>
                <a:srgbClr val="336699"/>
              </a:buClr>
              <a:buSzPct val="100000"/>
              <a:buFontTx/>
              <a:buNone/>
              <a:tabLst/>
              <a:defRPr/>
            </a:pPr>
            <a:r>
              <a:rPr kumimoji="0" lang="he-IL" altLang="he-IL" sz="48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שימו לב:</a:t>
            </a:r>
            <a:endParaRPr kumimoji="0" lang="en-US" altLang="he-IL" sz="48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917099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FE3E40F3-1B21-4741-A9D9-EB861405086B}"/>
              </a:ext>
            </a:extLst>
          </p:cNvPr>
          <p:cNvSpPr>
            <a:spLocks noGrp="1"/>
          </p:cNvSpPr>
          <p:nvPr>
            <p:ph type="sldNum" sz="quarter" idx="12"/>
          </p:nvPr>
        </p:nvSpPr>
        <p:spPr/>
        <p:txBody>
          <a:bodyPr/>
          <a:lstStyle/>
          <a:p>
            <a:fld id="{35CE2A88-ED72-40D1-A77E-B0989610CBC5}" type="slidenum">
              <a:rPr lang="he-IL" smtClean="0"/>
              <a:t>31</a:t>
            </a:fld>
            <a:endParaRPr lang="he-IL"/>
          </a:p>
        </p:txBody>
      </p:sp>
      <p:sp>
        <p:nvSpPr>
          <p:cNvPr id="3" name="Text Box 2">
            <a:extLst>
              <a:ext uri="{FF2B5EF4-FFF2-40B4-BE49-F238E27FC236}">
                <a16:creationId xmlns:a16="http://schemas.microsoft.com/office/drawing/2014/main" id="{2EA5C111-DDC7-4599-902E-E8946C82BCE1}"/>
              </a:ext>
            </a:extLst>
          </p:cNvPr>
          <p:cNvSpPr txBox="1">
            <a:spLocks noChangeArrowheads="1"/>
          </p:cNvSpPr>
          <p:nvPr/>
        </p:nvSpPr>
        <p:spPr bwMode="auto">
          <a:xfrm>
            <a:off x="1209675" y="539750"/>
            <a:ext cx="9930257" cy="596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336550" indent="-33655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1pPr>
            <a:lvl2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2pPr>
            <a:lvl3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3pPr>
            <a:lvl4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4pPr>
            <a:lvl5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5pPr>
            <a:lvl6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6pPr>
            <a:lvl7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7pPr>
            <a:lvl8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8pPr>
            <a:lvl9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9pPr>
          </a:lstStyle>
          <a:p>
            <a:pPr marL="336550" marR="0" lvl="0" indent="-336550" algn="r" defTabSz="449263" rtl="1" eaLnBrk="1" fontAlgn="base" latinLnBrk="0" hangingPunct="1">
              <a:lnSpc>
                <a:spcPct val="87000"/>
              </a:lnSpc>
              <a:spcBef>
                <a:spcPts val="800"/>
              </a:spcBef>
              <a:spcAft>
                <a:spcPct val="0"/>
              </a:spcAft>
              <a:buClr>
                <a:srgbClr val="336699"/>
              </a:buClr>
              <a:buSzPct val="100000"/>
              <a:buFont typeface="Arial" panose="020B0604020202020204" pitchFamily="34"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pPr>
            <a:r>
              <a:rPr kumimoji="0" lang="he-IL"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יש העתק חיובי ושלילי. נמדד ביחס לכיוון שנבחר כחיובי</a:t>
            </a:r>
            <a: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a:t>
            </a:r>
            <a:b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endPar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endParaRPr>
          </a:p>
          <a:p>
            <a:pPr marL="336550" marR="0" lvl="0" indent="-336550" algn="r" defTabSz="449263" rtl="1" eaLnBrk="1" fontAlgn="base" latinLnBrk="0" hangingPunct="1">
              <a:lnSpc>
                <a:spcPct val="87000"/>
              </a:lnSpc>
              <a:spcBef>
                <a:spcPts val="800"/>
              </a:spcBef>
              <a:spcAft>
                <a:spcPct val="0"/>
              </a:spcAft>
              <a:buClr>
                <a:srgbClr val="336699"/>
              </a:buClr>
              <a:buSzPct val="100000"/>
              <a:buFont typeface="Arial" panose="020B0604020202020204" pitchFamily="34"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pPr>
            <a:r>
              <a:rPr kumimoji="0" lang="he-IL"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העתק יכול להיות שווה או קטן מהדרך. אך לא גדול ממנה</a:t>
            </a:r>
            <a: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a:t>
            </a:r>
            <a:b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p>
          <a:p>
            <a:pPr marL="336550" marR="0" lvl="0" indent="-336550" algn="r" defTabSz="449263" rtl="1" eaLnBrk="1" fontAlgn="base" latinLnBrk="0" hangingPunct="1">
              <a:lnSpc>
                <a:spcPct val="87000"/>
              </a:lnSpc>
              <a:spcBef>
                <a:spcPts val="800"/>
              </a:spcBef>
              <a:spcAft>
                <a:spcPct val="0"/>
              </a:spcAft>
              <a:buClr>
                <a:srgbClr val="336699"/>
              </a:buClr>
              <a:buSzPct val="100000"/>
              <a:buFont typeface="Arial" panose="020B0604020202020204" pitchFamily="34"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pPr>
            <a:r>
              <a:rPr kumimoji="0" lang="he-IL" altLang="he-IL" sz="2800" b="1" i="0" u="sng"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רישמו</a:t>
            </a:r>
            <a:r>
              <a:rPr kumimoji="0" lang="he-IL"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b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r>
              <a:rPr kumimoji="0" lang="he-IL"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כיצד מחשבים העתק ? </a:t>
            </a:r>
            <a:br>
              <a:rPr kumimoji="0" lang="en-US"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r>
              <a:rPr kumimoji="0" lang="he-IL" altLang="he-IL" sz="2800" b="0"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העתק הוא ההפרש בין מיקומו הסופי של של הגוף למיקומו ההתחלתי</a:t>
            </a:r>
            <a:r>
              <a:rPr kumimoji="0" lang="en-GB" altLang="he-IL" sz="2800" b="0"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br>
              <a:rPr kumimoji="0" lang="en-GB" altLang="he-IL" sz="2800" b="0"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br>
            <a:endParaRPr kumimoji="0" lang="en-GB" altLang="he-IL" sz="2800" b="0"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a:p>
            <a:pPr marL="336550" marR="0" lvl="0" indent="-336550" algn="r" defTabSz="449263" rtl="1" eaLnBrk="1" fontAlgn="base" latinLnBrk="0" hangingPunct="1">
              <a:lnSpc>
                <a:spcPct val="87000"/>
              </a:lnSpc>
              <a:spcBef>
                <a:spcPts val="800"/>
              </a:spcBef>
              <a:spcAft>
                <a:spcPct val="0"/>
              </a:spcAft>
              <a:buClr>
                <a:srgbClr val="336699"/>
              </a:buClr>
              <a:buSzPct val="100000"/>
              <a:buFont typeface="Arial" panose="020B0604020202020204" pitchFamily="34"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pPr>
            <a:r>
              <a:rPr kumimoji="0" lang="he-IL"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מהי יחידות המידה של העתק ? </a:t>
            </a:r>
            <a:br>
              <a:rPr kumimoji="0" lang="en-US"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r>
              <a:rPr kumimoji="0" lang="he-IL" altLang="he-IL" sz="2800" b="0" i="0" u="sng"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כמו של כל מרחק העתק נמדד במטרים</a:t>
            </a:r>
            <a:r>
              <a:rPr kumimoji="0" lang="en-GB" altLang="he-IL" sz="2800" b="0" i="0" u="sng"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br>
              <a:rPr kumimoji="0" lang="en-GB" altLang="he-IL" sz="2800" b="0" i="0" u="sng"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endParaRPr kumimoji="0" lang="en-GB" altLang="he-IL" sz="2800" b="0" i="0" u="sng"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endParaRPr>
          </a:p>
          <a:p>
            <a:pPr marL="336550" marR="0" lvl="0" indent="-336550" algn="r" defTabSz="449263" rtl="1" eaLnBrk="1" fontAlgn="base" latinLnBrk="0" hangingPunct="1">
              <a:lnSpc>
                <a:spcPct val="87000"/>
              </a:lnSpc>
              <a:spcBef>
                <a:spcPts val="800"/>
              </a:spcBef>
              <a:spcAft>
                <a:spcPct val="0"/>
              </a:spcAft>
              <a:buClr>
                <a:srgbClr val="336699"/>
              </a:buClr>
              <a:buSzPct val="100000"/>
              <a:buFont typeface="Arial" panose="020B0604020202020204" pitchFamily="34"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pPr>
            <a:r>
              <a:rPr kumimoji="0" lang="en-GB" altLang="he-IL" sz="2800" b="0" i="0" u="sng"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r>
              <a:rPr kumimoji="0" lang="he-IL"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שרטטו תרשים המתאים לגוף שעבר מרחק</a:t>
            </a:r>
            <a: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X </a:t>
            </a:r>
            <a:r>
              <a:rPr kumimoji="0" lang="he-IL"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בזמן</a:t>
            </a:r>
            <a: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t  </a:t>
            </a:r>
            <a:r>
              <a:rPr kumimoji="0" lang="he-IL"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מנק' ה-0  ואת הנוסחא של חישוב העתק. </a:t>
            </a:r>
            <a:br>
              <a:rPr kumimoji="0" lang="en-US"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b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7483014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88BA6345-811C-4954-BD9A-C1F7A825A241}"/>
              </a:ext>
            </a:extLst>
          </p:cNvPr>
          <p:cNvSpPr>
            <a:spLocks noGrp="1"/>
          </p:cNvSpPr>
          <p:nvPr>
            <p:ph type="sldNum" sz="quarter" idx="12"/>
          </p:nvPr>
        </p:nvSpPr>
        <p:spPr/>
        <p:txBody>
          <a:bodyPr/>
          <a:lstStyle/>
          <a:p>
            <a:fld id="{35CE2A88-ED72-40D1-A77E-B0989610CBC5}" type="slidenum">
              <a:rPr lang="he-IL" smtClean="0"/>
              <a:t>32</a:t>
            </a:fld>
            <a:endParaRPr lang="he-IL"/>
          </a:p>
        </p:txBody>
      </p:sp>
      <p:sp>
        <p:nvSpPr>
          <p:cNvPr id="3" name="Text Box 1">
            <a:extLst>
              <a:ext uri="{FF2B5EF4-FFF2-40B4-BE49-F238E27FC236}">
                <a16:creationId xmlns:a16="http://schemas.microsoft.com/office/drawing/2014/main" id="{C28DA28F-63E7-4FA3-8409-E039A743D9DF}"/>
              </a:ext>
            </a:extLst>
          </p:cNvPr>
          <p:cNvSpPr txBox="1">
            <a:spLocks noChangeArrowheads="1"/>
          </p:cNvSpPr>
          <p:nvPr/>
        </p:nvSpPr>
        <p:spPr bwMode="auto">
          <a:xfrm>
            <a:off x="2730405" y="235935"/>
            <a:ext cx="6380164" cy="830866"/>
          </a:xfrm>
          <a:prstGeom prst="rect">
            <a:avLst/>
          </a:prstGeom>
          <a:solidFill>
            <a:schemeClr val="accent6">
              <a:lumMod val="40000"/>
              <a:lumOff val="60000"/>
            </a:schemeClr>
          </a:solidFill>
          <a:ln>
            <a:solidFill>
              <a:schemeClr val="tx1"/>
            </a:solidFill>
          </a:ln>
          <a:effectLst/>
        </p:spPr>
        <p:txBody>
          <a:bodyPr lIns="0" tIns="0" rIns="0" bIns="0" anchor="ctr"/>
          <a:lstStyle>
            <a:lvl1pPr marL="336550" indent="-33655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1pPr>
            <a:lvl2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2pPr>
            <a:lvl3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3pPr>
            <a:lvl4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4pPr>
            <a:lvl5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5pPr>
            <a:lvl6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6pPr>
            <a:lvl7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7pPr>
            <a:lvl8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8pPr>
            <a:lvl9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9pPr>
          </a:lstStyle>
          <a:p>
            <a:pPr marL="336550" marR="0" lvl="0" indent="-336550" algn="r" defTabSz="449263" rtl="1" eaLnBrk="1" fontAlgn="base" latinLnBrk="0" hangingPunct="1">
              <a:lnSpc>
                <a:spcPct val="87000"/>
              </a:lnSpc>
              <a:spcBef>
                <a:spcPts val="800"/>
              </a:spcBef>
              <a:spcAft>
                <a:spcPct val="0"/>
              </a:spcAft>
              <a:buClr>
                <a:srgbClr val="336699"/>
              </a:buClr>
              <a:buSzPct val="100000"/>
              <a:buFont typeface="Arial" panose="020B0604020202020204" pitchFamily="34"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pPr>
            <a:r>
              <a:rPr kumimoji="0" lang="he-IL" altLang="he-IL" sz="4000" b="1" i="0" u="none" strike="noStrike" kern="1200" cap="none" spc="0" normalizeH="0" baseline="0" noProof="0">
                <a:ln>
                  <a:noFill/>
                </a:ln>
                <a:solidFill>
                  <a:schemeClr val="accent6">
                    <a:lumMod val="75000"/>
                  </a:scheme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תיאור תנועה – סיכום ביניים</a:t>
            </a:r>
            <a:endParaRPr kumimoji="0" lang="en-GB" altLang="he-IL" sz="4000" b="1" i="0" u="none" strike="noStrike" kern="1200" cap="none" spc="0" normalizeH="0" baseline="0" noProof="0">
              <a:ln>
                <a:noFill/>
              </a:ln>
              <a:solidFill>
                <a:schemeClr val="accent6">
                  <a:lumMod val="75000"/>
                </a:scheme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4" name="Text Box 2">
            <a:extLst>
              <a:ext uri="{FF2B5EF4-FFF2-40B4-BE49-F238E27FC236}">
                <a16:creationId xmlns:a16="http://schemas.microsoft.com/office/drawing/2014/main" id="{F02F0E45-7B9A-4929-BB8A-EB1A7DC3410D}"/>
              </a:ext>
            </a:extLst>
          </p:cNvPr>
          <p:cNvSpPr txBox="1">
            <a:spLocks noChangeArrowheads="1"/>
          </p:cNvSpPr>
          <p:nvPr/>
        </p:nvSpPr>
        <p:spPr bwMode="auto">
          <a:xfrm>
            <a:off x="2352675" y="1525587"/>
            <a:ext cx="9461312" cy="2760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336550" indent="-33655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1pPr>
            <a:lvl2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2pPr>
            <a:lvl3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3pPr>
            <a:lvl4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4pPr>
            <a:lvl5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5pPr>
            <a:lvl6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6pPr>
            <a:lvl7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7pPr>
            <a:lvl8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8pPr>
            <a:lvl9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9pPr>
          </a:lstStyle>
          <a:p>
            <a:pPr marL="0" marR="0" lvl="0" indent="0" algn="r" defTabSz="449263" rtl="1" eaLnBrk="1" fontAlgn="base" latinLnBrk="0" hangingPunct="1">
              <a:lnSpc>
                <a:spcPct val="87000"/>
              </a:lnSpc>
              <a:spcBef>
                <a:spcPts val="800"/>
              </a:spcBef>
              <a:spcAft>
                <a:spcPct val="0"/>
              </a:spcAft>
              <a:buClr>
                <a:srgbClr val="336699"/>
              </a:buClr>
              <a:buSzPct val="10000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pPr>
            <a:r>
              <a:rPr kumimoji="0" lang="he-IL"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כדי לתאר תנועה עלינו לדעת: </a:t>
            </a:r>
            <a:br>
              <a:rPr kumimoji="0" lang="en-US"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br>
              <a:rPr kumimoji="0" lang="en-US"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endParaRPr kumimoji="0" lang="he-IL"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endParaRPr>
          </a:p>
          <a:p>
            <a:pPr lvl="0" algn="r" defTabSz="449263" rtl="1" fontAlgn="base">
              <a:lnSpc>
                <a:spcPct val="87000"/>
              </a:lnSpc>
              <a:spcBef>
                <a:spcPts val="800"/>
              </a:spcBef>
              <a:spcAft>
                <a:spcPct val="0"/>
              </a:spcAft>
              <a:buClr>
                <a:srgbClr val="336699"/>
              </a:buClr>
              <a:buSzPct val="100000"/>
              <a:buFont typeface="Arial" panose="020B0604020202020204" pitchFamily="34" charset="0"/>
              <a:buChar char="•"/>
              <a:defRPr/>
            </a:pPr>
            <a:r>
              <a:rPr lang="he-IL" altLang="he-IL" sz="3200" b="1">
                <a:solidFill>
                  <a:srgbClr val="336699"/>
                </a:solidFill>
                <a:latin typeface="Arial" panose="020B0604020202020204" pitchFamily="34" charset="0"/>
              </a:rPr>
              <a:t>את את המרחק</a:t>
            </a:r>
            <a:r>
              <a:rPr lang="en-GB" altLang="he-IL" sz="3200" b="1">
                <a:solidFill>
                  <a:srgbClr val="336699"/>
                </a:solidFill>
                <a:latin typeface="Arial" panose="020B0604020202020204" pitchFamily="34" charset="0"/>
              </a:rPr>
              <a:t>.</a:t>
            </a:r>
            <a:br>
              <a:rPr lang="en-GB" altLang="he-IL" sz="3200" b="1">
                <a:solidFill>
                  <a:srgbClr val="336699"/>
                </a:solidFill>
                <a:latin typeface="Arial" panose="020B0604020202020204" pitchFamily="34" charset="0"/>
              </a:rPr>
            </a:br>
            <a:br>
              <a:rPr lang="en-GB" altLang="he-IL" sz="3200" b="1">
                <a:solidFill>
                  <a:srgbClr val="336699"/>
                </a:solidFill>
                <a:latin typeface="Arial" panose="020B0604020202020204" pitchFamily="34" charset="0"/>
              </a:rPr>
            </a:br>
            <a:br>
              <a:rPr lang="en-GB" altLang="he-IL" sz="3200" b="1">
                <a:solidFill>
                  <a:srgbClr val="336699"/>
                </a:solidFill>
                <a:latin typeface="Arial" panose="020B0604020202020204" pitchFamily="34" charset="0"/>
              </a:rPr>
            </a:br>
            <a:endParaRPr lang="he-IL" altLang="he-IL" sz="3200" b="1">
              <a:solidFill>
                <a:srgbClr val="336699"/>
              </a:solidFill>
              <a:latin typeface="Arial" panose="020B0604020202020204" pitchFamily="34" charset="0"/>
            </a:endParaRPr>
          </a:p>
          <a:p>
            <a:pPr lvl="0" algn="r" defTabSz="449263" rtl="1" fontAlgn="base">
              <a:lnSpc>
                <a:spcPct val="87000"/>
              </a:lnSpc>
              <a:spcBef>
                <a:spcPts val="800"/>
              </a:spcBef>
              <a:spcAft>
                <a:spcPct val="0"/>
              </a:spcAft>
              <a:buClr>
                <a:srgbClr val="336699"/>
              </a:buClr>
              <a:buSzPct val="100000"/>
              <a:buFont typeface="Arial" panose="020B0604020202020204" pitchFamily="34" charset="0"/>
              <a:buChar char="•"/>
              <a:defRPr/>
            </a:pPr>
            <a:r>
              <a:rPr lang="he-IL" altLang="he-IL" sz="3200" b="1">
                <a:solidFill>
                  <a:srgbClr val="336699"/>
                </a:solidFill>
                <a:latin typeface="Arial" panose="020B0604020202020204" pitchFamily="34" charset="0"/>
              </a:rPr>
              <a:t>את משך הזמן שנדרש לגוף לעבור את המרחק הנ"ל.</a:t>
            </a:r>
            <a:br>
              <a:rPr lang="en-US" altLang="he-IL" sz="3200" b="1">
                <a:solidFill>
                  <a:srgbClr val="336699"/>
                </a:solidFill>
                <a:latin typeface="Arial" panose="020B0604020202020204" pitchFamily="34" charset="0"/>
              </a:rPr>
            </a:br>
            <a:endParaRPr lang="en-GB" altLang="he-IL" sz="3200" b="1">
              <a:solidFill>
                <a:srgbClr val="336699"/>
              </a:solidFill>
              <a:latin typeface="Arial" panose="020B0604020202020204" pitchFamily="34" charset="0"/>
            </a:endParaRPr>
          </a:p>
        </p:txBody>
      </p:sp>
    </p:spTree>
    <p:extLst>
      <p:ext uri="{BB962C8B-B14F-4D97-AF65-F5344CB8AC3E}">
        <p14:creationId xmlns:p14="http://schemas.microsoft.com/office/powerpoint/2010/main" val="3733333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977142BF-1B19-49F2-B18E-6D3E7590C353}"/>
              </a:ext>
            </a:extLst>
          </p:cNvPr>
          <p:cNvSpPr>
            <a:spLocks noGrp="1"/>
          </p:cNvSpPr>
          <p:nvPr>
            <p:ph type="sldNum" sz="quarter" idx="12"/>
          </p:nvPr>
        </p:nvSpPr>
        <p:spPr/>
        <p:txBody>
          <a:bodyPr/>
          <a:lstStyle/>
          <a:p>
            <a:fld id="{35CE2A88-ED72-40D1-A77E-B0989610CBC5}" type="slidenum">
              <a:rPr lang="he-IL" smtClean="0"/>
              <a:t>33</a:t>
            </a:fld>
            <a:endParaRPr lang="he-IL"/>
          </a:p>
        </p:txBody>
      </p:sp>
      <p:sp>
        <p:nvSpPr>
          <p:cNvPr id="3" name="Rectangle 2">
            <a:extLst>
              <a:ext uri="{FF2B5EF4-FFF2-40B4-BE49-F238E27FC236}">
                <a16:creationId xmlns:a16="http://schemas.microsoft.com/office/drawing/2014/main" id="{BA18EE65-781C-4222-BF25-C5FFBE3E650B}"/>
              </a:ext>
            </a:extLst>
          </p:cNvPr>
          <p:cNvSpPr txBox="1">
            <a:spLocks noChangeArrowheads="1"/>
          </p:cNvSpPr>
          <p:nvPr/>
        </p:nvSpPr>
        <p:spPr>
          <a:xfrm>
            <a:off x="2983992" y="476631"/>
            <a:ext cx="7615238" cy="1923288"/>
          </a:xfrm>
          <a:prstGeom prst="rect">
            <a:avLst/>
          </a:prstGeom>
          <a:ln/>
        </p:spPr>
        <p:txBody>
          <a:bodyPr vert="horz" wrap="square" lIns="0" tIns="0" rIns="0" bIns="0" numCol="1" anchor="t" anchorCtr="0" compatLnSpc="1">
            <a:prstTxWarp prst="textNoShape">
              <a:avLst/>
            </a:prstTxWarp>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7350" algn="l"/>
                <a:tab pos="7185025" algn="l"/>
                <a:tab pos="7634288" algn="l"/>
                <a:tab pos="8083550" algn="l"/>
                <a:tab pos="8532813" algn="l"/>
                <a:tab pos="8982075" algn="l"/>
              </a:tabLst>
            </a:pPr>
            <a:r>
              <a:rPr lang="he-IL" altLang="he-IL" sz="4400" u="sng">
                <a:solidFill>
                  <a:srgbClr val="FF0000"/>
                </a:solidFill>
                <a:effectLst>
                  <a:outerShdw blurRad="38100" dist="38100" dir="2700000" algn="tl">
                    <a:srgbClr val="000000">
                      <a:alpha val="43137"/>
                    </a:srgbClr>
                  </a:outerShdw>
                </a:effectLst>
              </a:rPr>
              <a:t>לסיכום: מה למדנו ? </a:t>
            </a:r>
            <a:br>
              <a:rPr lang="en-GB" altLang="he-IL"/>
            </a:br>
            <a:r>
              <a:rPr lang="he-IL" altLang="he-IL"/>
              <a:t> </a:t>
            </a:r>
            <a:br>
              <a:rPr lang="en-GB" altLang="he-IL"/>
            </a:br>
            <a:r>
              <a:rPr lang="he-IL" altLang="he-IL" sz="3200" b="1">
                <a:solidFill>
                  <a:srgbClr val="336699"/>
                </a:solidFill>
              </a:rPr>
              <a:t>הבדל בין וקטור לבין סקלאר.</a:t>
            </a:r>
            <a:br>
              <a:rPr lang="en-US" altLang="he-IL" sz="3200" b="1">
                <a:solidFill>
                  <a:srgbClr val="336699"/>
                </a:solidFill>
              </a:rPr>
            </a:br>
            <a:endParaRPr lang="en-GB" altLang="he-IL" sz="3200" b="1">
              <a:solidFill>
                <a:srgbClr val="336699"/>
              </a:solidFill>
            </a:endParaRPr>
          </a:p>
          <a:p>
            <a:pPr marL="0" indent="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7350" algn="l"/>
                <a:tab pos="7185025" algn="l"/>
                <a:tab pos="7634288" algn="l"/>
                <a:tab pos="8083550" algn="l"/>
                <a:tab pos="8532813" algn="l"/>
                <a:tab pos="8982075" algn="l"/>
              </a:tabLst>
            </a:pPr>
            <a:r>
              <a:rPr lang="he-IL" altLang="he-IL" sz="3200" b="1">
                <a:solidFill>
                  <a:srgbClr val="336699"/>
                </a:solidFill>
              </a:rPr>
              <a:t>הבדל בין דרך להעתק</a:t>
            </a:r>
            <a:br>
              <a:rPr lang="en-US" altLang="he-IL"/>
            </a:br>
            <a:endParaRPr lang="en-GB" altLang="he-IL"/>
          </a:p>
        </p:txBody>
      </p:sp>
      <p:sp>
        <p:nvSpPr>
          <p:cNvPr id="4" name="מלבן 3">
            <a:extLst>
              <a:ext uri="{FF2B5EF4-FFF2-40B4-BE49-F238E27FC236}">
                <a16:creationId xmlns:a16="http://schemas.microsoft.com/office/drawing/2014/main" id="{3A646965-D945-4AD6-A8C8-2179F582D4F4}"/>
              </a:ext>
            </a:extLst>
          </p:cNvPr>
          <p:cNvSpPr/>
          <p:nvPr/>
        </p:nvSpPr>
        <p:spPr>
          <a:xfrm>
            <a:off x="1620679" y="3667507"/>
            <a:ext cx="9454896" cy="2578142"/>
          </a:xfrm>
          <a:prstGeom prst="rect">
            <a:avLst/>
          </a:prstGeom>
        </p:spPr>
        <p:txBody>
          <a:bodyPr wrap="square">
            <a:spAutoFit/>
          </a:bodyPr>
          <a:lstStyle/>
          <a:p>
            <a:pPr marL="336550" lvl="0" indent="-336550" algn="r" defTabSz="449263" rtl="1" fontAlgn="base">
              <a:lnSpc>
                <a:spcPct val="87000"/>
              </a:lnSpc>
              <a:spcBef>
                <a:spcPts val="800"/>
              </a:spcBef>
              <a:spcAft>
                <a:spcPct val="0"/>
              </a:spcAft>
              <a:buClr>
                <a:srgbClr val="336699"/>
              </a:buClr>
              <a:buSzPct val="100000"/>
              <a:buFont typeface="Arial" panose="020B0604020202020204" pitchFamily="34"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pPr>
            <a:r>
              <a:rPr lang="he-IL" altLang="he-IL" sz="3200" b="1">
                <a:solidFill>
                  <a:srgbClr val="336699"/>
                </a:solidFill>
                <a:latin typeface="Arial" panose="020B0604020202020204" pitchFamily="34" charset="0"/>
                <a:cs typeface="Arial" panose="020B0604020202020204" pitchFamily="34" charset="0"/>
              </a:rPr>
              <a:t>כדי לתאר תנועה עלינו לדעת:</a:t>
            </a:r>
            <a:br>
              <a:rPr lang="en-US" altLang="he-IL" sz="3200" b="1">
                <a:solidFill>
                  <a:srgbClr val="336699"/>
                </a:solidFill>
                <a:latin typeface="Arial" panose="020B0604020202020204" pitchFamily="34" charset="0"/>
                <a:cs typeface="Arial" panose="020B0604020202020204" pitchFamily="34" charset="0"/>
              </a:rPr>
            </a:br>
            <a:br>
              <a:rPr lang="en-GB" altLang="he-IL" sz="3200" b="1">
                <a:solidFill>
                  <a:srgbClr val="336699"/>
                </a:solidFill>
                <a:latin typeface="Arial" panose="020B0604020202020204" pitchFamily="34" charset="0"/>
                <a:cs typeface="Arial" panose="020B0604020202020204" pitchFamily="34" charset="0"/>
              </a:rPr>
            </a:br>
            <a:r>
              <a:rPr lang="he-IL" altLang="he-IL" sz="3200" b="1">
                <a:solidFill>
                  <a:srgbClr val="336699"/>
                </a:solidFill>
                <a:latin typeface="Arial" panose="020B0604020202020204" pitchFamily="34" charset="0"/>
                <a:cs typeface="Arial" panose="020B0604020202020204" pitchFamily="34" charset="0"/>
              </a:rPr>
              <a:t> את את המרחק</a:t>
            </a:r>
            <a:r>
              <a:rPr lang="en-GB" altLang="he-IL" sz="3200" b="1">
                <a:solidFill>
                  <a:srgbClr val="336699"/>
                </a:solidFill>
                <a:latin typeface="Arial" panose="020B0604020202020204" pitchFamily="34" charset="0"/>
                <a:cs typeface="Arial" panose="020B0604020202020204" pitchFamily="34" charset="0"/>
              </a:rPr>
              <a:t> </a:t>
            </a:r>
            <a:br>
              <a:rPr lang="en-GB" altLang="he-IL" sz="3200" b="1">
                <a:solidFill>
                  <a:srgbClr val="336699"/>
                </a:solidFill>
                <a:latin typeface="Arial" panose="020B0604020202020204" pitchFamily="34" charset="0"/>
                <a:cs typeface="Arial" panose="020B0604020202020204" pitchFamily="34" charset="0"/>
              </a:rPr>
            </a:br>
            <a:endParaRPr lang="en-GB" altLang="he-IL" sz="3200" b="1">
              <a:solidFill>
                <a:srgbClr val="336699"/>
              </a:solidFill>
              <a:latin typeface="Arial" panose="020B0604020202020204" pitchFamily="34" charset="0"/>
              <a:cs typeface="Arial" panose="020B0604020202020204" pitchFamily="34" charset="0"/>
            </a:endParaRPr>
          </a:p>
          <a:p>
            <a:pPr marL="336550" lvl="0" indent="-336550" algn="r" defTabSz="449263" rtl="1" fontAlgn="base">
              <a:lnSpc>
                <a:spcPct val="87000"/>
              </a:lnSpc>
              <a:spcBef>
                <a:spcPts val="800"/>
              </a:spcBef>
              <a:spcAft>
                <a:spcPct val="0"/>
              </a:spcAft>
              <a:buClr>
                <a:srgbClr val="336699"/>
              </a:buClr>
              <a:buSzPct val="100000"/>
              <a:buFont typeface="Arial" panose="020B0604020202020204" pitchFamily="34"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pPr>
            <a:r>
              <a:rPr lang="he-IL" altLang="he-IL" sz="3200" b="1">
                <a:solidFill>
                  <a:srgbClr val="336699"/>
                </a:solidFill>
                <a:latin typeface="Arial" panose="020B0604020202020204" pitchFamily="34" charset="0"/>
                <a:cs typeface="Arial" panose="020B0604020202020204" pitchFamily="34" charset="0"/>
              </a:rPr>
              <a:t>את משך הזמן שנדרש לגוף לעבור את המרחק הנ"ל</a:t>
            </a:r>
            <a:br>
              <a:rPr lang="en-US" altLang="he-IL" b="1">
                <a:solidFill>
                  <a:srgbClr val="336699"/>
                </a:solidFill>
                <a:latin typeface="Arial" panose="020B0604020202020204" pitchFamily="34" charset="0"/>
                <a:cs typeface="Arial" panose="020B0604020202020204" pitchFamily="34" charset="0"/>
              </a:rPr>
            </a:br>
            <a:r>
              <a:rPr lang="en-GB" altLang="he-IL" b="1">
                <a:solidFill>
                  <a:srgbClr val="336699"/>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47690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5C4BB177-B15F-4356-9CF0-FEFCC973C6E2}"/>
              </a:ext>
            </a:extLst>
          </p:cNvPr>
          <p:cNvSpPr>
            <a:spLocks noGrp="1"/>
          </p:cNvSpPr>
          <p:nvPr>
            <p:ph type="sldNum" sz="quarter" idx="12"/>
          </p:nvPr>
        </p:nvSpPr>
        <p:spPr/>
        <p:txBody>
          <a:bodyPr/>
          <a:lstStyle/>
          <a:p>
            <a:fld id="{35CE2A88-ED72-40D1-A77E-B0989610CBC5}" type="slidenum">
              <a:rPr lang="he-IL" smtClean="0"/>
              <a:t>34</a:t>
            </a:fld>
            <a:endParaRPr lang="he-IL"/>
          </a:p>
        </p:txBody>
      </p:sp>
      <p:sp>
        <p:nvSpPr>
          <p:cNvPr id="3" name="מציין מיקום תוכן 2">
            <a:extLst>
              <a:ext uri="{FF2B5EF4-FFF2-40B4-BE49-F238E27FC236}">
                <a16:creationId xmlns:a16="http://schemas.microsoft.com/office/drawing/2014/main" id="{7302F3C4-47EF-4834-AFE6-0553C9FE1C13}"/>
              </a:ext>
            </a:extLst>
          </p:cNvPr>
          <p:cNvSpPr txBox="1">
            <a:spLocks/>
          </p:cNvSpPr>
          <p:nvPr/>
        </p:nvSpPr>
        <p:spPr>
          <a:xfrm>
            <a:off x="2145323" y="850809"/>
            <a:ext cx="9778404" cy="5303805"/>
          </a:xfrm>
          <a:prstGeom prst="rect">
            <a:avLst/>
          </a:prstGeom>
        </p:spPr>
        <p:txBody>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he-IL" sz="2400"/>
              <a:t>הגדרת ה</a:t>
            </a:r>
            <a:r>
              <a:rPr lang="he-IL" sz="2400" b="1"/>
              <a:t>מקום</a:t>
            </a:r>
            <a:r>
              <a:rPr lang="he-IL" sz="2400"/>
              <a:t>: מקומו של גוף הנע לאורך קו ישר הוא שיעור הנקודה שבה נמצא הגוף על פי ציר מקום. </a:t>
            </a:r>
          </a:p>
          <a:p>
            <a:pPr>
              <a:buFont typeface="Wingdings 3" charset="2"/>
              <a:buNone/>
            </a:pPr>
            <a:endParaRPr lang="he-IL" sz="2400"/>
          </a:p>
          <a:p>
            <a:r>
              <a:rPr lang="he-IL" sz="2400"/>
              <a:t>הגדרת ה</a:t>
            </a:r>
            <a:r>
              <a:rPr lang="he-IL" sz="2400" b="1"/>
              <a:t>מרחק</a:t>
            </a:r>
            <a:r>
              <a:rPr lang="he-IL" sz="2400"/>
              <a:t>: הערך המוחלט של הפרש השיעורים של שתי הנקודות:</a:t>
            </a:r>
            <a:br>
              <a:rPr lang="en-US" sz="2400"/>
            </a:br>
            <a:endParaRPr lang="he-IL" sz="2400"/>
          </a:p>
          <a:p>
            <a:r>
              <a:rPr lang="he-IL" sz="2400"/>
              <a:t>הגדרת </a:t>
            </a:r>
            <a:r>
              <a:rPr lang="he-IL" sz="2400" b="1"/>
              <a:t>העתק</a:t>
            </a:r>
            <a:r>
              <a:rPr lang="he-IL" sz="2400"/>
              <a:t>: הפרש השיעורים של מיקום הגוף (בזמנים שונים):</a:t>
            </a:r>
            <a:endParaRPr lang="he-IL" sz="2400">
              <a:sym typeface="Symbol"/>
            </a:endParaRPr>
          </a:p>
          <a:p>
            <a:pPr>
              <a:buFont typeface="Wingdings 3" charset="2"/>
              <a:buNone/>
            </a:pPr>
            <a:endParaRPr lang="he-IL" sz="2400"/>
          </a:p>
          <a:p>
            <a:r>
              <a:rPr lang="he-IL" sz="2400"/>
              <a:t>אורך ה</a:t>
            </a:r>
            <a:r>
              <a:rPr lang="he-IL" sz="2400" b="1"/>
              <a:t>דרך</a:t>
            </a:r>
            <a:r>
              <a:rPr lang="he-IL" sz="2400"/>
              <a:t> שגוף נע עבר שווה לסכום הערכים המוחלטים של כל העתקיו:</a:t>
            </a:r>
          </a:p>
          <a:p>
            <a:pPr>
              <a:buFont typeface="Wingdings 3" charset="2"/>
              <a:buNone/>
            </a:pPr>
            <a:br>
              <a:rPr lang="en-US" sz="2400"/>
            </a:br>
            <a:endParaRPr lang="he-IL" sz="2400"/>
          </a:p>
          <a:p>
            <a:r>
              <a:rPr lang="he-IL" sz="2400"/>
              <a:t>ניתן להציג את </a:t>
            </a:r>
            <a:r>
              <a:rPr lang="he-IL" sz="2400" b="1"/>
              <a:t>פונקציית מקום-זמן </a:t>
            </a:r>
            <a:r>
              <a:rPr lang="he-IL" sz="2400"/>
              <a:t>באמצעות שלוש דרכים:</a:t>
            </a:r>
            <a:r>
              <a:rPr lang="en-US" sz="2400"/>
              <a:t> </a:t>
            </a:r>
            <a:r>
              <a:rPr lang="he-IL" sz="2400"/>
              <a:t>טבלה, גרף וביטוי מתמטי.</a:t>
            </a:r>
            <a:endParaRPr lang="he-IL" sz="2400" dirty="0"/>
          </a:p>
        </p:txBody>
      </p:sp>
      <p:sp>
        <p:nvSpPr>
          <p:cNvPr id="4" name="כותרת 1">
            <a:extLst>
              <a:ext uri="{FF2B5EF4-FFF2-40B4-BE49-F238E27FC236}">
                <a16:creationId xmlns:a16="http://schemas.microsoft.com/office/drawing/2014/main" id="{A7082F99-AC75-448A-8F50-80DC1EA2B44A}"/>
              </a:ext>
            </a:extLst>
          </p:cNvPr>
          <p:cNvSpPr txBox="1">
            <a:spLocks/>
          </p:cNvSpPr>
          <p:nvPr/>
        </p:nvSpPr>
        <p:spPr>
          <a:xfrm>
            <a:off x="5134708" y="145944"/>
            <a:ext cx="2963007" cy="641838"/>
          </a:xfrm>
          <a:prstGeom prst="rect">
            <a:avLst/>
          </a:prstGeom>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he-IL" b="1">
                <a:effectLst>
                  <a:outerShdw blurRad="38100" dist="38100" dir="2700000" algn="tl">
                    <a:srgbClr val="000000">
                      <a:alpha val="43137"/>
                    </a:srgbClr>
                  </a:outerShdw>
                </a:effectLst>
              </a:rPr>
              <a:t>סיכום השיעור</a:t>
            </a:r>
            <a:endParaRPr lang="he-IL" b="1" dirty="0">
              <a:effectLst>
                <a:outerShdw blurRad="38100" dist="38100" dir="2700000" algn="tl">
                  <a:srgbClr val="000000">
                    <a:alpha val="43137"/>
                  </a:srgbClr>
                </a:outerShdw>
              </a:effectLst>
            </a:endParaRPr>
          </a:p>
        </p:txBody>
      </p:sp>
      <p:graphicFrame>
        <p:nvGraphicFramePr>
          <p:cNvPr id="5" name="אובייקט 4">
            <a:extLst>
              <a:ext uri="{FF2B5EF4-FFF2-40B4-BE49-F238E27FC236}">
                <a16:creationId xmlns:a16="http://schemas.microsoft.com/office/drawing/2014/main" id="{5C5C54E2-8A81-46C8-AE70-E9F1A1C71A60}"/>
              </a:ext>
            </a:extLst>
          </p:cNvPr>
          <p:cNvGraphicFramePr>
            <a:graphicFrameLocks noChangeAspect="1"/>
          </p:cNvGraphicFramePr>
          <p:nvPr>
            <p:extLst>
              <p:ext uri="{D42A27DB-BD31-4B8C-83A1-F6EECF244321}">
                <p14:modId xmlns:p14="http://schemas.microsoft.com/office/powerpoint/2010/main" val="1649382193"/>
              </p:ext>
            </p:extLst>
          </p:nvPr>
        </p:nvGraphicFramePr>
        <p:xfrm>
          <a:off x="1842049" y="2224071"/>
          <a:ext cx="1046163" cy="508000"/>
        </p:xfrm>
        <a:graphic>
          <a:graphicData uri="http://schemas.openxmlformats.org/presentationml/2006/ole">
            <mc:AlternateContent xmlns:mc="http://schemas.openxmlformats.org/markup-compatibility/2006">
              <mc:Choice xmlns:v="urn:schemas-microsoft-com:vml" Requires="v">
                <p:oleObj spid="_x0000_s13575" name="משוואה" r:id="rId3" imgW="494870" imgH="253780" progId="Equation.3">
                  <p:embed/>
                </p:oleObj>
              </mc:Choice>
              <mc:Fallback>
                <p:oleObj name="משוואה" r:id="rId3" imgW="494870" imgH="253780" progId="Equation.3">
                  <p:embed/>
                  <p:pic>
                    <p:nvPicPr>
                      <p:cNvPr id="5" name="אובייקט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2049" y="2224071"/>
                        <a:ext cx="1046163" cy="508000"/>
                      </a:xfrm>
                      <a:prstGeom prst="rect">
                        <a:avLst/>
                      </a:prstGeom>
                      <a:solidFill>
                        <a:srgbClr val="D7E4BD"/>
                      </a:solidFill>
                      <a:ln>
                        <a:solidFill>
                          <a:schemeClr val="tx1"/>
                        </a:solidFill>
                      </a:ln>
                    </p:spPr>
                  </p:pic>
                </p:oleObj>
              </mc:Fallback>
            </mc:AlternateContent>
          </a:graphicData>
        </a:graphic>
      </p:graphicFrame>
      <p:graphicFrame>
        <p:nvGraphicFramePr>
          <p:cNvPr id="6" name="אובייקט 5">
            <a:extLst>
              <a:ext uri="{FF2B5EF4-FFF2-40B4-BE49-F238E27FC236}">
                <a16:creationId xmlns:a16="http://schemas.microsoft.com/office/drawing/2014/main" id="{32C3ACD2-0795-46FB-B43C-6A9182112EBB}"/>
              </a:ext>
            </a:extLst>
          </p:cNvPr>
          <p:cNvGraphicFramePr>
            <a:graphicFrameLocks noChangeAspect="1"/>
          </p:cNvGraphicFramePr>
          <p:nvPr>
            <p:extLst>
              <p:ext uri="{D42A27DB-BD31-4B8C-83A1-F6EECF244321}">
                <p14:modId xmlns:p14="http://schemas.microsoft.com/office/powerpoint/2010/main" val="2682969864"/>
              </p:ext>
            </p:extLst>
          </p:nvPr>
        </p:nvGraphicFramePr>
        <p:xfrm>
          <a:off x="1474764" y="3122246"/>
          <a:ext cx="2073275" cy="472379"/>
        </p:xfrm>
        <a:graphic>
          <a:graphicData uri="http://schemas.openxmlformats.org/presentationml/2006/ole">
            <mc:AlternateContent xmlns:mc="http://schemas.openxmlformats.org/markup-compatibility/2006">
              <mc:Choice xmlns:v="urn:schemas-microsoft-com:vml" Requires="v">
                <p:oleObj spid="_x0000_s13576" name="משוואה" r:id="rId5" imgW="952087" imgH="228501" progId="Equation.3">
                  <p:embed/>
                </p:oleObj>
              </mc:Choice>
              <mc:Fallback>
                <p:oleObj name="משוואה" r:id="rId5" imgW="952087" imgH="228501" progId="Equation.3">
                  <p:embed/>
                  <p:pic>
                    <p:nvPicPr>
                      <p:cNvPr id="6" name="אובייקט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4764" y="3122246"/>
                        <a:ext cx="2073275" cy="472379"/>
                      </a:xfrm>
                      <a:prstGeom prst="rect">
                        <a:avLst/>
                      </a:prstGeom>
                      <a:solidFill>
                        <a:srgbClr val="D7E4BD"/>
                      </a:solidFill>
                      <a:ln>
                        <a:solidFill>
                          <a:schemeClr val="tx1"/>
                        </a:solidFill>
                      </a:ln>
                    </p:spPr>
                  </p:pic>
                </p:oleObj>
              </mc:Fallback>
            </mc:AlternateContent>
          </a:graphicData>
        </a:graphic>
      </p:graphicFrame>
      <p:graphicFrame>
        <p:nvGraphicFramePr>
          <p:cNvPr id="7" name="אובייקט 6">
            <a:extLst>
              <a:ext uri="{FF2B5EF4-FFF2-40B4-BE49-F238E27FC236}">
                <a16:creationId xmlns:a16="http://schemas.microsoft.com/office/drawing/2014/main" id="{129C5451-CA66-4921-8D26-24EE9F7A8CDF}"/>
              </a:ext>
            </a:extLst>
          </p:cNvPr>
          <p:cNvGraphicFramePr>
            <a:graphicFrameLocks noChangeAspect="1"/>
          </p:cNvGraphicFramePr>
          <p:nvPr>
            <p:extLst>
              <p:ext uri="{D42A27DB-BD31-4B8C-83A1-F6EECF244321}">
                <p14:modId xmlns:p14="http://schemas.microsoft.com/office/powerpoint/2010/main" val="3877555742"/>
              </p:ext>
            </p:extLst>
          </p:nvPr>
        </p:nvGraphicFramePr>
        <p:xfrm>
          <a:off x="1474764" y="4533137"/>
          <a:ext cx="3879163" cy="527050"/>
        </p:xfrm>
        <a:graphic>
          <a:graphicData uri="http://schemas.openxmlformats.org/presentationml/2006/ole">
            <mc:AlternateContent xmlns:mc="http://schemas.openxmlformats.org/markup-compatibility/2006">
              <mc:Choice xmlns:v="urn:schemas-microsoft-com:vml" Requires="v">
                <p:oleObj spid="_x0000_s13577" name="משוואה" r:id="rId7" imgW="1777680" imgH="253800" progId="Equation.3">
                  <p:embed/>
                </p:oleObj>
              </mc:Choice>
              <mc:Fallback>
                <p:oleObj name="משוואה" r:id="rId7" imgW="1777680" imgH="253800" progId="Equation.3">
                  <p:embed/>
                  <p:pic>
                    <p:nvPicPr>
                      <p:cNvPr id="7" name="אובייקט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4764" y="4533137"/>
                        <a:ext cx="3879163" cy="527050"/>
                      </a:xfrm>
                      <a:prstGeom prst="rect">
                        <a:avLst/>
                      </a:prstGeom>
                      <a:solidFill>
                        <a:srgbClr val="D7E4BD"/>
                      </a:solidFill>
                      <a:ln>
                        <a:solidFill>
                          <a:schemeClr val="tx1"/>
                        </a:solidFill>
                      </a:ln>
                    </p:spPr>
                  </p:pic>
                </p:oleObj>
              </mc:Fallback>
            </mc:AlternateContent>
          </a:graphicData>
        </a:graphic>
      </p:graphicFrame>
    </p:spTree>
    <p:extLst>
      <p:ext uri="{BB962C8B-B14F-4D97-AF65-F5344CB8AC3E}">
        <p14:creationId xmlns:p14="http://schemas.microsoft.com/office/powerpoint/2010/main" val="1266989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24247EA0-ABB7-4BD9-A162-1768B9FAFF0C}"/>
              </a:ext>
            </a:extLst>
          </p:cNvPr>
          <p:cNvSpPr>
            <a:spLocks noGrp="1"/>
          </p:cNvSpPr>
          <p:nvPr>
            <p:ph type="sldNum" sz="quarter" idx="12"/>
          </p:nvPr>
        </p:nvSpPr>
        <p:spPr/>
        <p:txBody>
          <a:bodyPr/>
          <a:lstStyle/>
          <a:p>
            <a:fld id="{35CE2A88-ED72-40D1-A77E-B0989610CBC5}" type="slidenum">
              <a:rPr lang="he-IL" smtClean="0"/>
              <a:t>35</a:t>
            </a:fld>
            <a:endParaRPr lang="he-IL"/>
          </a:p>
        </p:txBody>
      </p:sp>
      <p:sp>
        <p:nvSpPr>
          <p:cNvPr id="5" name="תיבת טקסט 4">
            <a:extLst>
              <a:ext uri="{FF2B5EF4-FFF2-40B4-BE49-F238E27FC236}">
                <a16:creationId xmlns:a16="http://schemas.microsoft.com/office/drawing/2014/main" id="{98D6B678-AC52-49A6-AA61-CDBDEB0ECE41}"/>
              </a:ext>
            </a:extLst>
          </p:cNvPr>
          <p:cNvSpPr txBox="1"/>
          <p:nvPr/>
        </p:nvSpPr>
        <p:spPr>
          <a:xfrm>
            <a:off x="4359938" y="4997597"/>
            <a:ext cx="4885905" cy="830997"/>
          </a:xfrm>
          <a:prstGeom prst="rect">
            <a:avLst/>
          </a:prstGeom>
          <a:noFill/>
        </p:spPr>
        <p:txBody>
          <a:bodyPr wrap="square" rtlCol="1">
            <a:spAutoFit/>
          </a:bodyPr>
          <a:lstStyle/>
          <a:p>
            <a:r>
              <a:rPr lang="he-IL" sz="4800" b="1">
                <a:solidFill>
                  <a:srgbClr val="7030A0"/>
                </a:solidFill>
              </a:rPr>
              <a:t>שאלות ותרגילים</a:t>
            </a:r>
            <a:endParaRPr lang="he-IL" sz="4800"/>
          </a:p>
        </p:txBody>
      </p:sp>
      <p:sp>
        <p:nvSpPr>
          <p:cNvPr id="6" name="תיבת טקסט 5">
            <a:extLst>
              <a:ext uri="{FF2B5EF4-FFF2-40B4-BE49-F238E27FC236}">
                <a16:creationId xmlns:a16="http://schemas.microsoft.com/office/drawing/2014/main" id="{7DE1BD5C-B010-45A7-966E-DEC4B6E4717C}"/>
              </a:ext>
            </a:extLst>
          </p:cNvPr>
          <p:cNvSpPr txBox="1"/>
          <p:nvPr/>
        </p:nvSpPr>
        <p:spPr>
          <a:xfrm>
            <a:off x="4699109" y="5972495"/>
            <a:ext cx="3873454" cy="461665"/>
          </a:xfrm>
          <a:prstGeom prst="rect">
            <a:avLst/>
          </a:prstGeom>
          <a:noFill/>
        </p:spPr>
        <p:txBody>
          <a:bodyPr wrap="square" rtlCol="1">
            <a:spAutoFit/>
          </a:bodyPr>
          <a:lstStyle/>
          <a:p>
            <a:r>
              <a:rPr lang="he-IL" sz="2400" b="1"/>
              <a:t>עמוד 79 – 80  שאלות 9 - 4 </a:t>
            </a:r>
          </a:p>
        </p:txBody>
      </p:sp>
      <p:pic>
        <p:nvPicPr>
          <p:cNvPr id="7" name="תמונה 6">
            <a:extLst>
              <a:ext uri="{FF2B5EF4-FFF2-40B4-BE49-F238E27FC236}">
                <a16:creationId xmlns:a16="http://schemas.microsoft.com/office/drawing/2014/main" id="{4F3C8722-EC43-4F28-B185-88D04A3DC19A}"/>
              </a:ext>
            </a:extLst>
          </p:cNvPr>
          <p:cNvPicPr>
            <a:picLocks noChangeAspect="1"/>
          </p:cNvPicPr>
          <p:nvPr/>
        </p:nvPicPr>
        <p:blipFill>
          <a:blip r:embed="rId2"/>
          <a:stretch>
            <a:fillRect/>
          </a:stretch>
        </p:blipFill>
        <p:spPr>
          <a:xfrm>
            <a:off x="3396014" y="116460"/>
            <a:ext cx="6328278" cy="4737236"/>
          </a:xfrm>
          <a:prstGeom prst="rect">
            <a:avLst/>
          </a:prstGeom>
          <a:ln w="57150">
            <a:solidFill>
              <a:schemeClr val="tx1"/>
            </a:solidFill>
          </a:ln>
        </p:spPr>
      </p:pic>
      <p:sp>
        <p:nvSpPr>
          <p:cNvPr id="8" name="תיבת טקסט 7">
            <a:extLst>
              <a:ext uri="{FF2B5EF4-FFF2-40B4-BE49-F238E27FC236}">
                <a16:creationId xmlns:a16="http://schemas.microsoft.com/office/drawing/2014/main" id="{25E77E4B-C897-4B5A-B3B3-DE51A7E48B9D}"/>
              </a:ext>
            </a:extLst>
          </p:cNvPr>
          <p:cNvSpPr txBox="1"/>
          <p:nvPr/>
        </p:nvSpPr>
        <p:spPr>
          <a:xfrm>
            <a:off x="3599927" y="211071"/>
            <a:ext cx="963282" cy="369332"/>
          </a:xfrm>
          <a:prstGeom prst="rect">
            <a:avLst/>
          </a:prstGeom>
          <a:noFill/>
          <a:ln>
            <a:solidFill>
              <a:schemeClr val="tx1"/>
            </a:solidFill>
          </a:ln>
        </p:spPr>
        <p:txBody>
          <a:bodyPr wrap="square" rtlCol="1">
            <a:spAutoFit/>
          </a:bodyPr>
          <a:lstStyle/>
          <a:p>
            <a:r>
              <a:rPr lang="he-IL" b="1"/>
              <a:t>עמ' 78</a:t>
            </a:r>
          </a:p>
        </p:txBody>
      </p:sp>
      <p:sp>
        <p:nvSpPr>
          <p:cNvPr id="3" name="מלבן 2">
            <a:extLst>
              <a:ext uri="{FF2B5EF4-FFF2-40B4-BE49-F238E27FC236}">
                <a16:creationId xmlns:a16="http://schemas.microsoft.com/office/drawing/2014/main" id="{562F210C-8046-401C-8C74-2B09A00DB4F2}"/>
              </a:ext>
            </a:extLst>
          </p:cNvPr>
          <p:cNvSpPr/>
          <p:nvPr/>
        </p:nvSpPr>
        <p:spPr>
          <a:xfrm>
            <a:off x="2276856" y="5047488"/>
            <a:ext cx="8531352" cy="159944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תיבת טקסט 3">
            <a:extLst>
              <a:ext uri="{FF2B5EF4-FFF2-40B4-BE49-F238E27FC236}">
                <a16:creationId xmlns:a16="http://schemas.microsoft.com/office/drawing/2014/main" id="{E5175E8F-1AEF-4D93-B1A6-E5D521269505}"/>
              </a:ext>
            </a:extLst>
          </p:cNvPr>
          <p:cNvSpPr txBox="1"/>
          <p:nvPr/>
        </p:nvSpPr>
        <p:spPr>
          <a:xfrm>
            <a:off x="10113264" y="411480"/>
            <a:ext cx="1892808" cy="1569660"/>
          </a:xfrm>
          <a:prstGeom prst="rect">
            <a:avLst/>
          </a:prstGeom>
          <a:noFill/>
          <a:ln>
            <a:solidFill>
              <a:schemeClr val="tx1"/>
            </a:solidFill>
          </a:ln>
        </p:spPr>
        <p:txBody>
          <a:bodyPr wrap="square" rtlCol="1">
            <a:spAutoFit/>
          </a:bodyPr>
          <a:lstStyle/>
          <a:p>
            <a:pPr algn="r"/>
            <a:r>
              <a:rPr lang="he-IL" sz="3200" b="1">
                <a:solidFill>
                  <a:srgbClr val="FF0000"/>
                </a:solidFill>
                <a:effectLst>
                  <a:outerShdw blurRad="38100" dist="38100" dir="2700000" algn="tl">
                    <a:srgbClr val="000000">
                      <a:alpha val="43137"/>
                    </a:srgbClr>
                  </a:outerShdw>
                </a:effectLst>
              </a:rPr>
              <a:t>סיכום ביניים למחברת </a:t>
            </a:r>
          </a:p>
        </p:txBody>
      </p:sp>
    </p:spTree>
    <p:extLst>
      <p:ext uri="{BB962C8B-B14F-4D97-AF65-F5344CB8AC3E}">
        <p14:creationId xmlns:p14="http://schemas.microsoft.com/office/powerpoint/2010/main" val="117217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78EB17E9-0755-455E-B7C3-AC43C2D71E6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CE2A88-ED72-40D1-A77E-B0989610CBC5}" type="slidenum">
              <a:rPr kumimoji="0" lang="he-IL" sz="2000" b="0" i="0" u="none" strike="noStrike" kern="1200" cap="none" spc="0" normalizeH="0" baseline="0" noProof="0" smtClean="0">
                <a:ln>
                  <a:noFill/>
                </a:ln>
                <a:solidFill>
                  <a:srgbClr val="FEFFFF"/>
                </a:solidFill>
                <a:effectLst/>
                <a:uLnTx/>
                <a:uFillTx/>
                <a:latin typeface="Century Gothic" panose="020B0502020202020204"/>
                <a:ea typeface="+mn-ea"/>
                <a:cs typeface="Gisha" panose="020B0502040204020203" pitchFamily="34" charset="-79"/>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he-IL" sz="2000" b="0" i="0" u="none" strike="noStrike" kern="1200" cap="none" spc="0" normalizeH="0" baseline="0" noProof="0">
              <a:ln>
                <a:noFill/>
              </a:ln>
              <a:solidFill>
                <a:srgbClr val="FEFFFF"/>
              </a:solidFill>
              <a:effectLst/>
              <a:uLnTx/>
              <a:uFillTx/>
              <a:latin typeface="Century Gothic" panose="020B0502020202020204"/>
              <a:ea typeface="+mn-ea"/>
              <a:cs typeface="Gisha" panose="020B0502040204020203" pitchFamily="34" charset="-79"/>
            </a:endParaRPr>
          </a:p>
        </p:txBody>
      </p:sp>
      <p:sp>
        <p:nvSpPr>
          <p:cNvPr id="3" name="תיבת טקסט 2">
            <a:extLst>
              <a:ext uri="{FF2B5EF4-FFF2-40B4-BE49-F238E27FC236}">
                <a16:creationId xmlns:a16="http://schemas.microsoft.com/office/drawing/2014/main" id="{A671D20E-E8B8-43E0-8494-F19D9BE4860E}"/>
              </a:ext>
            </a:extLst>
          </p:cNvPr>
          <p:cNvSpPr txBox="1"/>
          <p:nvPr/>
        </p:nvSpPr>
        <p:spPr>
          <a:xfrm>
            <a:off x="5410201" y="2200275"/>
            <a:ext cx="2305050" cy="1569660"/>
          </a:xfrm>
          <a:prstGeom prst="rect">
            <a:avLst/>
          </a:prstGeom>
          <a:noFill/>
        </p:spPr>
        <p:txBody>
          <a:bodyPr wrap="square" rtlCol="1">
            <a:spAutoFit/>
          </a:bodyPr>
          <a:lstStyle/>
          <a:p>
            <a:r>
              <a:rPr lang="he-IL" sz="9600" b="1"/>
              <a:t>ש.ב</a:t>
            </a:r>
          </a:p>
        </p:txBody>
      </p:sp>
    </p:spTree>
    <p:extLst>
      <p:ext uri="{BB962C8B-B14F-4D97-AF65-F5344CB8AC3E}">
        <p14:creationId xmlns:p14="http://schemas.microsoft.com/office/powerpoint/2010/main" val="3795282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ACB031BA-57D0-4308-9074-E642494F5AD2}"/>
              </a:ext>
            </a:extLst>
          </p:cNvPr>
          <p:cNvSpPr>
            <a:spLocks noGrp="1"/>
          </p:cNvSpPr>
          <p:nvPr>
            <p:ph type="sldNum" sz="quarter" idx="12"/>
          </p:nvPr>
        </p:nvSpPr>
        <p:spPr/>
        <p:txBody>
          <a:bodyPr/>
          <a:lstStyle/>
          <a:p>
            <a:fld id="{35CE2A88-ED72-40D1-A77E-B0989610CBC5}" type="slidenum">
              <a:rPr lang="he-IL" smtClean="0"/>
              <a:t>37</a:t>
            </a:fld>
            <a:endParaRPr lang="he-IL"/>
          </a:p>
        </p:txBody>
      </p:sp>
      <p:pic>
        <p:nvPicPr>
          <p:cNvPr id="3" name="תמונה 2">
            <a:extLst>
              <a:ext uri="{FF2B5EF4-FFF2-40B4-BE49-F238E27FC236}">
                <a16:creationId xmlns:a16="http://schemas.microsoft.com/office/drawing/2014/main" id="{F5D9498D-669E-4EA2-A2CE-F625E93ECF52}"/>
              </a:ext>
            </a:extLst>
          </p:cNvPr>
          <p:cNvPicPr>
            <a:picLocks noChangeAspect="1"/>
          </p:cNvPicPr>
          <p:nvPr/>
        </p:nvPicPr>
        <p:blipFill>
          <a:blip r:embed="rId2"/>
          <a:stretch>
            <a:fillRect/>
          </a:stretch>
        </p:blipFill>
        <p:spPr>
          <a:xfrm>
            <a:off x="1647247" y="0"/>
            <a:ext cx="10638382" cy="6858000"/>
          </a:xfrm>
          <a:prstGeom prst="rect">
            <a:avLst/>
          </a:prstGeom>
        </p:spPr>
      </p:pic>
    </p:spTree>
    <p:extLst>
      <p:ext uri="{BB962C8B-B14F-4D97-AF65-F5344CB8AC3E}">
        <p14:creationId xmlns:p14="http://schemas.microsoft.com/office/powerpoint/2010/main" val="2638081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78EB17E9-0755-455E-B7C3-AC43C2D71E6F}"/>
              </a:ext>
            </a:extLst>
          </p:cNvPr>
          <p:cNvSpPr>
            <a:spLocks noGrp="1"/>
          </p:cNvSpPr>
          <p:nvPr>
            <p:ph type="sldNum" sz="quarter" idx="12"/>
          </p:nvPr>
        </p:nvSpPr>
        <p:spPr/>
        <p:txBody>
          <a:bodyPr/>
          <a:lstStyle/>
          <a:p>
            <a:fld id="{35CE2A88-ED72-40D1-A77E-B0989610CBC5}" type="slidenum">
              <a:rPr lang="he-IL" smtClean="0"/>
              <a:t>38</a:t>
            </a:fld>
            <a:endParaRPr lang="he-IL"/>
          </a:p>
        </p:txBody>
      </p:sp>
      <p:sp>
        <p:nvSpPr>
          <p:cNvPr id="3" name="תיבת טקסט 2">
            <a:extLst>
              <a:ext uri="{FF2B5EF4-FFF2-40B4-BE49-F238E27FC236}">
                <a16:creationId xmlns:a16="http://schemas.microsoft.com/office/drawing/2014/main" id="{F31D23F7-EE77-47FB-B24B-57E553ADE093}"/>
              </a:ext>
            </a:extLst>
          </p:cNvPr>
          <p:cNvSpPr txBox="1"/>
          <p:nvPr/>
        </p:nvSpPr>
        <p:spPr>
          <a:xfrm>
            <a:off x="3238500" y="2305050"/>
            <a:ext cx="6515100" cy="1569660"/>
          </a:xfrm>
          <a:prstGeom prst="rect">
            <a:avLst/>
          </a:prstGeom>
          <a:noFill/>
        </p:spPr>
        <p:txBody>
          <a:bodyPr wrap="square" rtlCol="1">
            <a:spAutoFit/>
          </a:bodyPr>
          <a:lstStyle/>
          <a:p>
            <a:r>
              <a:rPr lang="he-IL" sz="9600" b="1"/>
              <a:t>מ ה י ר ו ת</a:t>
            </a:r>
          </a:p>
        </p:txBody>
      </p:sp>
    </p:spTree>
    <p:extLst>
      <p:ext uri="{BB962C8B-B14F-4D97-AF65-F5344CB8AC3E}">
        <p14:creationId xmlns:p14="http://schemas.microsoft.com/office/powerpoint/2010/main" val="3656079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Rectangle 6"/>
          <p:cNvSpPr>
            <a:spLocks noChangeArrowheads="1"/>
          </p:cNvSpPr>
          <p:nvPr/>
        </p:nvSpPr>
        <p:spPr bwMode="auto">
          <a:xfrm>
            <a:off x="10483270" y="28558"/>
            <a:ext cx="184731" cy="400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76176" numCol="1" anchor="ctr" anchorCtr="0" compatLnSpc="1">
            <a:prstTxWarp prst="textNoShape">
              <a:avLst/>
            </a:prstTxWarp>
            <a:spAutoFit/>
          </a:bodyPr>
          <a:lstStyle/>
          <a:p>
            <a:pPr algn="r" defTabSz="914400" rtl="1"/>
            <a:endParaRPr lang="he-IL">
              <a:solidFill>
                <a:prstClr val="black"/>
              </a:solidFill>
              <a:latin typeface="Calibri"/>
              <a:cs typeface="Arial" panose="020B0604020202020204" pitchFamily="34" charset="0"/>
            </a:endParaRPr>
          </a:p>
        </p:txBody>
      </p:sp>
      <p:sp>
        <p:nvSpPr>
          <p:cNvPr id="10" name="מלבן 9"/>
          <p:cNvSpPr/>
          <p:nvPr/>
        </p:nvSpPr>
        <p:spPr>
          <a:xfrm>
            <a:off x="3575720" y="2816406"/>
            <a:ext cx="6219972" cy="193899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400" rtl="1" fontAlgn="base">
              <a:spcBef>
                <a:spcPct val="0"/>
              </a:spcBef>
              <a:spcAft>
                <a:spcPct val="0"/>
              </a:spcAft>
            </a:pPr>
            <a:r>
              <a:rPr lang="he-IL" sz="6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David" pitchFamily="34" charset="-79"/>
              </a:rPr>
              <a:t>מהירות</a:t>
            </a:r>
            <a:endParaRPr lang="en-US" sz="6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David" pitchFamily="34" charset="-79"/>
            </a:endParaRPr>
          </a:p>
          <a:p>
            <a:pPr algn="ctr" defTabSz="914400" eaLnBrk="0" fontAlgn="base" hangingPunct="0">
              <a:spcBef>
                <a:spcPct val="0"/>
              </a:spcBef>
              <a:spcAft>
                <a:spcPct val="0"/>
              </a:spcAft>
            </a:pPr>
            <a:r>
              <a:rPr lang="he-IL"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ea typeface="Times New Roman" pitchFamily="18" charset="0"/>
                <a:cs typeface="David" pitchFamily="34" charset="-79"/>
              </a:rPr>
              <a:t>הגדרה, יחידות, מדידות</a:t>
            </a:r>
            <a:endParaRPr lang="he-IL"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panose="020B0604020202020204" pitchFamily="34" charset="0"/>
            </a:endParaRPr>
          </a:p>
        </p:txBody>
      </p:sp>
      <p:pic>
        <p:nvPicPr>
          <p:cNvPr id="2062" name="Picture 14" descr="http://1.bp.blogspot.com/_KcgyzGinjEI/ScSoiNaqKzI/AAAAAAAAATI/fbaG5VjjgsE/s400/High%2520Velocity,%2520Cheet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02229">
            <a:off x="1945701" y="370384"/>
            <a:ext cx="2106555" cy="15799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6" name="Picture 18" descr="http://www.icar.co.il/media/userfiles/Image/SPEEDIN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75708">
            <a:off x="1204181" y="4583380"/>
            <a:ext cx="2260486" cy="16953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8" name="Picture 20" descr="http://www.nrg.co.il/images/archive/465x349/1/053/1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13719">
            <a:off x="9529492" y="5059585"/>
            <a:ext cx="1907554" cy="14275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72" name="Picture 24" descr="http://www.wingate.org.il/_uploads/extraimg/run-main-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30882">
            <a:off x="1951689" y="2195744"/>
            <a:ext cx="1303799" cy="14341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76" name="Picture 28" descr="http://static.il.groupon-content.net/80/37/135833548378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70622">
            <a:off x="5910189" y="1558128"/>
            <a:ext cx="1794440" cy="10461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80" name="Picture 32" descr="http://themefuse.com/wp-content/uploads/2013/01/spee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850118">
            <a:off x="5504338" y="5077866"/>
            <a:ext cx="3062876" cy="176881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82" name="Picture 34" descr="http://www.automild.com/wp-content/uploads/2011/05/Speed-Pack-and-Black-Pack-from-Jaguar-sed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9999829" flipH="1" flipV="1">
            <a:off x="8466212" y="341996"/>
            <a:ext cx="1983403" cy="12892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84" name="Picture 36" descr="https://encrypted-tbn3.gstatic.com/images?q=tbn:ANd9GcQFlUpB0EkvH29x-RsyPm-E1TXZlHp99mCcFsfVQGlsUluHSi6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691559">
            <a:off x="4222480" y="361377"/>
            <a:ext cx="2144611" cy="14271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86" name="Picture 38" descr="http://cdn.carsroute.com/wp-content/uploads/2010/02/2011-Jaguar-XKR-Speed-Black-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69682" y="222212"/>
            <a:ext cx="1874584" cy="12501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88" name="Picture 40" descr="http://img.ehowcdn.com/article-new-thumbnail/ehow/images/a01/ui/kt/increase-download-speed-800x800.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37702"/>
          <a:stretch/>
        </p:blipFill>
        <p:spPr bwMode="auto">
          <a:xfrm rot="20691219">
            <a:off x="3820438" y="5102619"/>
            <a:ext cx="1332456" cy="13231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2" name="קבוצה 11"/>
          <p:cNvGrpSpPr/>
          <p:nvPr/>
        </p:nvGrpSpPr>
        <p:grpSpPr>
          <a:xfrm>
            <a:off x="7912276" y="1606956"/>
            <a:ext cx="2155111" cy="1029956"/>
            <a:chOff x="6293373" y="1896689"/>
            <a:chExt cx="2490273" cy="1222823"/>
          </a:xfrm>
        </p:grpSpPr>
        <p:pic>
          <p:nvPicPr>
            <p:cNvPr id="2078" name="Picture 30" descr="http://venturebeat.files.wordpress.com/2012/06/speed.jpg?w=55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600715">
              <a:off x="6293373" y="1896689"/>
              <a:ext cx="2490273" cy="12228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rot="518116">
              <a:off x="6893185" y="2388266"/>
              <a:ext cx="682008" cy="328869"/>
            </a:xfrm>
            <a:prstGeom prst="rect">
              <a:avLst/>
            </a:prstGeom>
            <a:noFill/>
          </p:spPr>
          <p:txBody>
            <a:bodyPr wrap="square" rtlCol="1">
              <a:spAutoFit/>
            </a:bodyPr>
            <a:lstStyle/>
            <a:p>
              <a:pPr algn="r" defTabSz="914400" rtl="1"/>
              <a:r>
                <a:rPr lang="en-US" sz="1200" b="1" dirty="0">
                  <a:solidFill>
                    <a:prstClr val="white"/>
                  </a:solidFill>
                  <a:latin typeface="Calibri"/>
                </a:rPr>
                <a:t>km/h</a:t>
              </a:r>
              <a:endParaRPr lang="he-IL" sz="1200" b="1" dirty="0">
                <a:solidFill>
                  <a:prstClr val="white"/>
                </a:solidFill>
                <a:latin typeface="Calibri"/>
                <a:cs typeface="Arial" panose="020B0604020202020204" pitchFamily="34" charset="0"/>
              </a:endParaRPr>
            </a:p>
          </p:txBody>
        </p:sp>
      </p:grpSp>
      <p:pic>
        <p:nvPicPr>
          <p:cNvPr id="2090" name="Picture 42" descr="http://msc.wcdn.co.il/w/w-248/597858-18.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845174">
            <a:off x="3604110" y="1684844"/>
            <a:ext cx="1924731" cy="14435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1651981" y="116632"/>
            <a:ext cx="894780" cy="369332"/>
          </a:xfrm>
          <a:prstGeom prst="rect">
            <a:avLst/>
          </a:prstGeom>
          <a:solidFill>
            <a:srgbClr val="FFFF00"/>
          </a:solidFill>
          <a:ln>
            <a:solidFill>
              <a:schemeClr val="tx1"/>
            </a:solidFill>
          </a:ln>
        </p:spPr>
        <p:txBody>
          <a:bodyPr wrap="square" rtlCol="1">
            <a:spAutoFit/>
          </a:bodyPr>
          <a:lstStyle/>
          <a:p>
            <a:pPr algn="r" defTabSz="914400" rtl="1"/>
            <a:r>
              <a:rPr lang="he-IL" b="1" dirty="0">
                <a:solidFill>
                  <a:prstClr val="black"/>
                </a:solidFill>
                <a:latin typeface="Calibri"/>
                <a:cs typeface="Arial" panose="020B0604020202020204" pitchFamily="34" charset="0"/>
              </a:rPr>
              <a:t>עמ' 27</a:t>
            </a:r>
          </a:p>
        </p:txBody>
      </p:sp>
    </p:spTree>
    <p:extLst>
      <p:ext uri="{BB962C8B-B14F-4D97-AF65-F5344CB8AC3E}">
        <p14:creationId xmlns:p14="http://schemas.microsoft.com/office/powerpoint/2010/main" val="1319247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012DED4C-E9BD-4767-94B9-13E9E8CD4F2D}"/>
              </a:ext>
            </a:extLst>
          </p:cNvPr>
          <p:cNvSpPr>
            <a:spLocks noGrp="1"/>
          </p:cNvSpPr>
          <p:nvPr>
            <p:ph type="sldNum" sz="quarter" idx="12"/>
          </p:nvPr>
        </p:nvSpPr>
        <p:spPr/>
        <p:txBody>
          <a:bodyPr/>
          <a:lstStyle/>
          <a:p>
            <a:fld id="{35CE2A88-ED72-40D1-A77E-B0989610CBC5}" type="slidenum">
              <a:rPr lang="he-IL" smtClean="0"/>
              <a:t>4</a:t>
            </a:fld>
            <a:endParaRPr lang="he-IL"/>
          </a:p>
        </p:txBody>
      </p:sp>
      <p:pic>
        <p:nvPicPr>
          <p:cNvPr id="3" name="תמונה 2">
            <a:extLst>
              <a:ext uri="{FF2B5EF4-FFF2-40B4-BE49-F238E27FC236}">
                <a16:creationId xmlns:a16="http://schemas.microsoft.com/office/drawing/2014/main" id="{6BB14A49-0B7E-4D77-A1DE-8D3786B3F32B}"/>
              </a:ext>
            </a:extLst>
          </p:cNvPr>
          <p:cNvPicPr>
            <a:picLocks noChangeAspect="1"/>
          </p:cNvPicPr>
          <p:nvPr/>
        </p:nvPicPr>
        <p:blipFill>
          <a:blip r:embed="rId2"/>
          <a:stretch>
            <a:fillRect/>
          </a:stretch>
        </p:blipFill>
        <p:spPr>
          <a:xfrm>
            <a:off x="2290398" y="4732462"/>
            <a:ext cx="8871438" cy="873022"/>
          </a:xfrm>
          <a:prstGeom prst="rect">
            <a:avLst/>
          </a:prstGeom>
        </p:spPr>
      </p:pic>
      <p:pic>
        <p:nvPicPr>
          <p:cNvPr id="4" name="תמונה 3">
            <a:extLst>
              <a:ext uri="{FF2B5EF4-FFF2-40B4-BE49-F238E27FC236}">
                <a16:creationId xmlns:a16="http://schemas.microsoft.com/office/drawing/2014/main" id="{8262797D-68AE-49FE-86AB-BCC500A98658}"/>
              </a:ext>
            </a:extLst>
          </p:cNvPr>
          <p:cNvPicPr>
            <a:picLocks noChangeAspect="1"/>
          </p:cNvPicPr>
          <p:nvPr/>
        </p:nvPicPr>
        <p:blipFill>
          <a:blip r:embed="rId3"/>
          <a:stretch>
            <a:fillRect/>
          </a:stretch>
        </p:blipFill>
        <p:spPr>
          <a:xfrm>
            <a:off x="2395905" y="2125538"/>
            <a:ext cx="8660423" cy="738290"/>
          </a:xfrm>
          <a:prstGeom prst="rect">
            <a:avLst/>
          </a:prstGeom>
        </p:spPr>
      </p:pic>
      <p:sp>
        <p:nvSpPr>
          <p:cNvPr id="5" name="תיבת טקסט 4">
            <a:extLst>
              <a:ext uri="{FF2B5EF4-FFF2-40B4-BE49-F238E27FC236}">
                <a16:creationId xmlns:a16="http://schemas.microsoft.com/office/drawing/2014/main" id="{B3B74342-8835-457D-AA63-E652715E25B7}"/>
              </a:ext>
            </a:extLst>
          </p:cNvPr>
          <p:cNvSpPr txBox="1"/>
          <p:nvPr/>
        </p:nvSpPr>
        <p:spPr>
          <a:xfrm>
            <a:off x="5037992" y="729556"/>
            <a:ext cx="3710354" cy="923330"/>
          </a:xfrm>
          <a:prstGeom prst="rect">
            <a:avLst/>
          </a:prstGeom>
          <a:noFill/>
          <a:ln>
            <a:solidFill>
              <a:schemeClr val="tx1"/>
            </a:solidFill>
          </a:ln>
        </p:spPr>
        <p:txBody>
          <a:bodyPr wrap="square" rtlCol="1">
            <a:spAutoFit/>
          </a:bodyPr>
          <a:lstStyle/>
          <a:p>
            <a:r>
              <a:rPr lang="he-IL" sz="5400" b="1">
                <a:solidFill>
                  <a:srgbClr val="FF0000"/>
                </a:solidFill>
              </a:rPr>
              <a:t>גוף במנוחה</a:t>
            </a:r>
          </a:p>
        </p:txBody>
      </p:sp>
      <p:sp>
        <p:nvSpPr>
          <p:cNvPr id="6" name="תיבת טקסט 5">
            <a:extLst>
              <a:ext uri="{FF2B5EF4-FFF2-40B4-BE49-F238E27FC236}">
                <a16:creationId xmlns:a16="http://schemas.microsoft.com/office/drawing/2014/main" id="{3C8E6BB4-3B0F-4EA6-827D-0507D65A7DFB}"/>
              </a:ext>
            </a:extLst>
          </p:cNvPr>
          <p:cNvSpPr txBox="1"/>
          <p:nvPr/>
        </p:nvSpPr>
        <p:spPr>
          <a:xfrm>
            <a:off x="5037992" y="3429000"/>
            <a:ext cx="3710354" cy="923330"/>
          </a:xfrm>
          <a:prstGeom prst="rect">
            <a:avLst/>
          </a:prstGeom>
          <a:noFill/>
          <a:ln>
            <a:solidFill>
              <a:schemeClr val="tx1"/>
            </a:solidFill>
          </a:ln>
        </p:spPr>
        <p:txBody>
          <a:bodyPr wrap="square" rtlCol="1">
            <a:spAutoFit/>
          </a:bodyPr>
          <a:lstStyle/>
          <a:p>
            <a:r>
              <a:rPr lang="he-IL" sz="5400" b="1">
                <a:solidFill>
                  <a:srgbClr val="FF0000"/>
                </a:solidFill>
              </a:rPr>
              <a:t>גוף בתנועה</a:t>
            </a:r>
          </a:p>
        </p:txBody>
      </p:sp>
    </p:spTree>
    <p:extLst>
      <p:ext uri="{BB962C8B-B14F-4D97-AF65-F5344CB8AC3E}">
        <p14:creationId xmlns:p14="http://schemas.microsoft.com/office/powerpoint/2010/main" val="3079877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FE88A42C-C4FE-4FE7-A89A-6359E1B1EFCF}"/>
              </a:ext>
            </a:extLst>
          </p:cNvPr>
          <p:cNvSpPr>
            <a:spLocks noGrp="1"/>
          </p:cNvSpPr>
          <p:nvPr>
            <p:ph type="sldNum" sz="quarter" idx="12"/>
          </p:nvPr>
        </p:nvSpPr>
        <p:spPr/>
        <p:txBody>
          <a:bodyPr/>
          <a:lstStyle/>
          <a:p>
            <a:fld id="{35CE2A88-ED72-40D1-A77E-B0989610CBC5}" type="slidenum">
              <a:rPr lang="he-IL" smtClean="0"/>
              <a:t>40</a:t>
            </a:fld>
            <a:endParaRPr lang="he-IL"/>
          </a:p>
        </p:txBody>
      </p:sp>
      <p:sp>
        <p:nvSpPr>
          <p:cNvPr id="13" name="WordArt 4">
            <a:extLst>
              <a:ext uri="{FF2B5EF4-FFF2-40B4-BE49-F238E27FC236}">
                <a16:creationId xmlns:a16="http://schemas.microsoft.com/office/drawing/2014/main" id="{8A32BBAC-0044-4050-B05B-68B76BB482FB}"/>
              </a:ext>
            </a:extLst>
          </p:cNvPr>
          <p:cNvSpPr>
            <a:spLocks noChangeArrowheads="1" noChangeShapeType="1" noTextEdit="1"/>
          </p:cNvSpPr>
          <p:nvPr/>
        </p:nvSpPr>
        <p:spPr bwMode="auto">
          <a:xfrm>
            <a:off x="6545263" y="693761"/>
            <a:ext cx="5046571" cy="553165"/>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kern="10">
                <a:ln w="11430"/>
                <a:solidFill>
                  <a:srgbClr val="E48312">
                    <a:lumMod val="75000"/>
                  </a:srgbClr>
                </a:solidFill>
                <a:effectLst>
                  <a:outerShdw blurRad="50800" dist="39000" dir="5460000" algn="tl">
                    <a:srgbClr val="000000">
                      <a:alpha val="38000"/>
                    </a:srgbClr>
                  </a:outerShdw>
                </a:effectLst>
                <a:latin typeface="Impact"/>
              </a:rPr>
              <a:t>מהירות</a:t>
            </a:r>
            <a:endParaRPr lang="he-IL" sz="4400" kern="10" dirty="0">
              <a:ln w="11430"/>
              <a:solidFill>
                <a:srgbClr val="E48312">
                  <a:lumMod val="75000"/>
                </a:srgbClr>
              </a:solidFill>
              <a:effectLst>
                <a:outerShdw blurRad="50800" dist="39000" dir="5460000" algn="tl">
                  <a:srgbClr val="000000">
                    <a:alpha val="38000"/>
                  </a:srgbClr>
                </a:outerShdw>
              </a:effectLst>
              <a:latin typeface="Impact"/>
            </a:endParaRPr>
          </a:p>
        </p:txBody>
      </p:sp>
      <p:pic>
        <p:nvPicPr>
          <p:cNvPr id="7" name="תמונה 6">
            <a:extLst>
              <a:ext uri="{FF2B5EF4-FFF2-40B4-BE49-F238E27FC236}">
                <a16:creationId xmlns:a16="http://schemas.microsoft.com/office/drawing/2014/main" id="{712987FD-1527-4C69-A068-8452B9A7F7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232" y="5090604"/>
            <a:ext cx="2646465" cy="1330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מלבן 14">
            <a:extLst>
              <a:ext uri="{FF2B5EF4-FFF2-40B4-BE49-F238E27FC236}">
                <a16:creationId xmlns:a16="http://schemas.microsoft.com/office/drawing/2014/main" id="{944A81F5-375A-4454-9164-9B3193F03276}"/>
              </a:ext>
            </a:extLst>
          </p:cNvPr>
          <p:cNvSpPr/>
          <p:nvPr/>
        </p:nvSpPr>
        <p:spPr>
          <a:xfrm>
            <a:off x="1609694" y="2073284"/>
            <a:ext cx="10363200" cy="2970813"/>
          </a:xfrm>
          <a:prstGeom prst="rect">
            <a:avLst/>
          </a:prstGeom>
        </p:spPr>
        <p:txBody>
          <a:bodyPr wrap="square">
            <a:spAutoFit/>
          </a:bodyPr>
          <a:lstStyle/>
          <a:p>
            <a:pPr lvl="0" algn="r" defTabSz="449263" rtl="1" fontAlgn="base">
              <a:lnSpc>
                <a:spcPct val="87000"/>
              </a:lnSpc>
              <a:spcBef>
                <a:spcPts val="800"/>
              </a:spcBef>
              <a:spcAft>
                <a:spcPct val="0"/>
              </a:spcAft>
              <a:buClr>
                <a:srgbClr val="336699"/>
              </a:buClr>
              <a:buSzPct val="100000"/>
              <a:buFont typeface="Arial" panose="020B0604020202020204" pitchFamily="34" charset="0"/>
              <a:buChar char="•"/>
              <a:defRPr/>
            </a:pPr>
            <a:r>
              <a:rPr lang="he-IL" altLang="he-IL" sz="3200" b="1">
                <a:solidFill>
                  <a:srgbClr val="336699"/>
                </a:solidFill>
                <a:effectLst>
                  <a:outerShdw blurRad="38100" dist="38100" dir="2700000" algn="tl">
                    <a:srgbClr val="000000">
                      <a:alpha val="43137"/>
                    </a:srgbClr>
                  </a:outerShdw>
                </a:effectLst>
                <a:latin typeface="Arial" panose="020B0604020202020204" pitchFamily="34" charset="0"/>
              </a:rPr>
              <a:t> גודל שנגזר מהמרחק ומהזמן גם יחד</a:t>
            </a:r>
            <a:r>
              <a:rPr lang="en-US" altLang="he-IL" sz="3200" b="1">
                <a:solidFill>
                  <a:srgbClr val="336699"/>
                </a:solidFill>
                <a:effectLst>
                  <a:outerShdw blurRad="38100" dist="38100" dir="2700000" algn="tl">
                    <a:srgbClr val="000000">
                      <a:alpha val="43137"/>
                    </a:srgbClr>
                  </a:outerShdw>
                </a:effectLst>
                <a:latin typeface="Arial" panose="020B0604020202020204" pitchFamily="34" charset="0"/>
              </a:rPr>
              <a:t>.</a:t>
            </a:r>
            <a:br>
              <a:rPr lang="en-US" altLang="he-IL" sz="3200" b="1">
                <a:solidFill>
                  <a:srgbClr val="336699"/>
                </a:solidFill>
                <a:effectLst>
                  <a:outerShdw blurRad="38100" dist="38100" dir="2700000" algn="tl">
                    <a:srgbClr val="000000">
                      <a:alpha val="43137"/>
                    </a:srgbClr>
                  </a:outerShdw>
                </a:effectLst>
                <a:latin typeface="Arial" panose="020B0604020202020204" pitchFamily="34" charset="0"/>
              </a:rPr>
            </a:br>
            <a:endParaRPr lang="en-US" altLang="he-IL" sz="3200" b="1">
              <a:solidFill>
                <a:srgbClr val="336699"/>
              </a:solidFill>
              <a:effectLst>
                <a:outerShdw blurRad="38100" dist="38100" dir="2700000" algn="tl">
                  <a:srgbClr val="000000">
                    <a:alpha val="43137"/>
                  </a:srgbClr>
                </a:outerShdw>
              </a:effectLst>
              <a:latin typeface="Arial" panose="020B0604020202020204" pitchFamily="34" charset="0"/>
            </a:endParaRPr>
          </a:p>
          <a:p>
            <a:pPr lvl="0" algn="r" defTabSz="449263" rtl="1" fontAlgn="base">
              <a:lnSpc>
                <a:spcPct val="87000"/>
              </a:lnSpc>
              <a:spcBef>
                <a:spcPts val="800"/>
              </a:spcBef>
              <a:spcAft>
                <a:spcPct val="0"/>
              </a:spcAft>
              <a:buClr>
                <a:srgbClr val="336699"/>
              </a:buClr>
              <a:buSzPct val="100000"/>
              <a:buFont typeface="Arial" panose="020B0604020202020204" pitchFamily="34" charset="0"/>
              <a:buChar char="•"/>
              <a:defRPr/>
            </a:pPr>
            <a:r>
              <a:rPr lang="he-IL" altLang="he-IL" sz="3200" b="1">
                <a:solidFill>
                  <a:srgbClr val="336699"/>
                </a:solidFill>
                <a:effectLst>
                  <a:outerShdw blurRad="38100" dist="38100" dir="2700000" algn="tl">
                    <a:srgbClr val="000000">
                      <a:alpha val="43137"/>
                    </a:srgbClr>
                  </a:outerShdw>
                </a:effectLst>
                <a:latin typeface="Arial" panose="020B0604020202020204" pitchFamily="34" charset="0"/>
              </a:rPr>
              <a:t> מהירות הגוף נקבעת ע"פ המרחק שעבר הגוף ומשך הזמן  </a:t>
            </a:r>
          </a:p>
          <a:p>
            <a:pPr lvl="0" algn="r" defTabSz="449263" rtl="1" fontAlgn="base">
              <a:lnSpc>
                <a:spcPct val="87000"/>
              </a:lnSpc>
              <a:spcBef>
                <a:spcPts val="800"/>
              </a:spcBef>
              <a:spcAft>
                <a:spcPct val="0"/>
              </a:spcAft>
              <a:buClr>
                <a:srgbClr val="336699"/>
              </a:buClr>
              <a:buSzPct val="100000"/>
              <a:defRPr/>
            </a:pPr>
            <a:r>
              <a:rPr lang="he-IL" altLang="he-IL" sz="3200" b="1">
                <a:solidFill>
                  <a:srgbClr val="336699"/>
                </a:solidFill>
                <a:effectLst>
                  <a:outerShdw blurRad="38100" dist="38100" dir="2700000" algn="tl">
                    <a:srgbClr val="000000">
                      <a:alpha val="43137"/>
                    </a:srgbClr>
                  </a:outerShdw>
                </a:effectLst>
                <a:latin typeface="Arial" panose="020B0604020202020204" pitchFamily="34" charset="0"/>
              </a:rPr>
              <a:t>  שבו עבר את המרחק הזה.</a:t>
            </a:r>
            <a:br>
              <a:rPr lang="en-US" altLang="he-IL" sz="3200" b="1">
                <a:solidFill>
                  <a:srgbClr val="336699"/>
                </a:solidFill>
                <a:effectLst>
                  <a:outerShdw blurRad="38100" dist="38100" dir="2700000" algn="tl">
                    <a:srgbClr val="000000">
                      <a:alpha val="43137"/>
                    </a:srgbClr>
                  </a:outerShdw>
                </a:effectLst>
                <a:latin typeface="Arial" panose="020B0604020202020204" pitchFamily="34" charset="0"/>
              </a:rPr>
            </a:br>
            <a:endParaRPr lang="he-IL" altLang="he-IL" sz="3200" b="1">
              <a:solidFill>
                <a:srgbClr val="336699"/>
              </a:solidFill>
              <a:effectLst>
                <a:outerShdw blurRad="38100" dist="38100" dir="2700000" algn="tl">
                  <a:srgbClr val="000000">
                    <a:alpha val="43137"/>
                  </a:srgbClr>
                </a:outerShdw>
              </a:effectLst>
              <a:latin typeface="Arial" panose="020B0604020202020204" pitchFamily="34" charset="0"/>
            </a:endParaRPr>
          </a:p>
          <a:p>
            <a:pPr lvl="0" algn="r" defTabSz="449263" rtl="1" fontAlgn="base">
              <a:lnSpc>
                <a:spcPct val="87000"/>
              </a:lnSpc>
              <a:spcBef>
                <a:spcPts val="800"/>
              </a:spcBef>
              <a:spcAft>
                <a:spcPct val="0"/>
              </a:spcAft>
              <a:buClr>
                <a:srgbClr val="336699"/>
              </a:buClr>
              <a:buSzPct val="100000"/>
              <a:buFont typeface="Arial" panose="020B0604020202020204" pitchFamily="34" charset="0"/>
              <a:buChar char="•"/>
              <a:defRPr/>
            </a:pPr>
            <a:r>
              <a:rPr lang="he-IL" altLang="he-IL" sz="3200" b="1">
                <a:solidFill>
                  <a:srgbClr val="336699"/>
                </a:solidFill>
                <a:effectLst>
                  <a:outerShdw blurRad="38100" dist="38100" dir="2700000" algn="tl">
                    <a:srgbClr val="000000">
                      <a:alpha val="43137"/>
                    </a:srgbClr>
                  </a:outerShdw>
                </a:effectLst>
                <a:latin typeface="Arial" panose="020B0604020202020204" pitchFamily="34" charset="0"/>
              </a:rPr>
              <a:t> המהירות היא ביחס ישר למרחק וביחס הפוך לזמן</a:t>
            </a:r>
            <a:r>
              <a:rPr lang="en-GB" altLang="he-IL" sz="3200" b="1">
                <a:solidFill>
                  <a:srgbClr val="336699"/>
                </a:solidFill>
                <a:effectLst>
                  <a:outerShdw blurRad="38100" dist="38100" dir="2700000" algn="tl">
                    <a:srgbClr val="000000">
                      <a:alpha val="43137"/>
                    </a:srgbClr>
                  </a:outerShdw>
                </a:effectLst>
                <a:latin typeface="Arial" panose="020B0604020202020204" pitchFamily="34" charset="0"/>
              </a:rPr>
              <a:t>.</a:t>
            </a:r>
            <a:endParaRPr lang="he-IL" altLang="he-IL" sz="3200" b="1">
              <a:solidFill>
                <a:srgbClr val="3366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תמונה 3">
            <a:extLst>
              <a:ext uri="{FF2B5EF4-FFF2-40B4-BE49-F238E27FC236}">
                <a16:creationId xmlns:a16="http://schemas.microsoft.com/office/drawing/2014/main" id="{6160BA07-5966-4E56-9ECD-B1ACF7F42EC8}"/>
              </a:ext>
            </a:extLst>
          </p:cNvPr>
          <p:cNvPicPr>
            <a:picLocks noChangeAspect="1"/>
          </p:cNvPicPr>
          <p:nvPr/>
        </p:nvPicPr>
        <p:blipFill>
          <a:blip r:embed="rId3"/>
          <a:stretch>
            <a:fillRect/>
          </a:stretch>
        </p:blipFill>
        <p:spPr>
          <a:xfrm>
            <a:off x="2212485" y="589971"/>
            <a:ext cx="3431871" cy="1093807"/>
          </a:xfrm>
          <a:prstGeom prst="rect">
            <a:avLst/>
          </a:prstGeom>
          <a:ln>
            <a:solidFill>
              <a:schemeClr val="tx1"/>
            </a:solidFill>
          </a:ln>
        </p:spPr>
      </p:pic>
      <p:sp>
        <p:nvSpPr>
          <p:cNvPr id="5" name="מלבן 4">
            <a:extLst>
              <a:ext uri="{FF2B5EF4-FFF2-40B4-BE49-F238E27FC236}">
                <a16:creationId xmlns:a16="http://schemas.microsoft.com/office/drawing/2014/main" id="{8ECDC7D1-ED6F-4D05-801F-4F97BD7D854E}"/>
              </a:ext>
            </a:extLst>
          </p:cNvPr>
          <p:cNvSpPr/>
          <p:nvPr/>
        </p:nvSpPr>
        <p:spPr>
          <a:xfrm>
            <a:off x="2600294" y="5026399"/>
            <a:ext cx="9191625" cy="954107"/>
          </a:xfrm>
          <a:prstGeom prst="rect">
            <a:avLst/>
          </a:prstGeom>
        </p:spPr>
        <p:txBody>
          <a:bodyPr wrap="square">
            <a:spAutoFit/>
          </a:bodyPr>
          <a:lstStyle/>
          <a:p>
            <a:pPr algn="r"/>
            <a:r>
              <a:rPr lang="he-IL" sz="2800" b="1">
                <a:solidFill>
                  <a:srgbClr val="FF0000"/>
                </a:solidFill>
                <a:latin typeface="Calibri"/>
                <a:cs typeface="Arial" panose="020B0604020202020204" pitchFamily="34" charset="0"/>
              </a:rPr>
              <a:t>כלומר: המהיר יותר הוא מי שעובר אותה דרך בפחות זמן – </a:t>
            </a:r>
            <a:br>
              <a:rPr lang="en-US" sz="2800" b="1">
                <a:solidFill>
                  <a:srgbClr val="FF0000"/>
                </a:solidFill>
                <a:latin typeface="Calibri"/>
                <a:cs typeface="Arial" panose="020B0604020202020204" pitchFamily="34" charset="0"/>
              </a:rPr>
            </a:br>
            <a:r>
              <a:rPr lang="he-IL" sz="2800" b="1">
                <a:solidFill>
                  <a:srgbClr val="FF0000"/>
                </a:solidFill>
                <a:latin typeface="Calibri"/>
                <a:cs typeface="Arial" panose="020B0604020202020204" pitchFamily="34" charset="0"/>
              </a:rPr>
              <a:t>או מי שעובר באותו פרק זמן יותר דרך</a:t>
            </a:r>
            <a:r>
              <a:rPr lang="he-IL" sz="2800" b="1">
                <a:solidFill>
                  <a:prstClr val="black"/>
                </a:solidFill>
                <a:latin typeface="Calibri"/>
                <a:cs typeface="Arial" panose="020B0604020202020204" pitchFamily="34" charset="0"/>
              </a:rPr>
              <a:t>. </a:t>
            </a:r>
            <a:endParaRPr lang="he-IL" sz="28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345774EA-0E99-4E62-9207-93C1516139A5}"/>
              </a:ext>
            </a:extLst>
          </p:cNvPr>
          <p:cNvSpPr>
            <a:spLocks noGrp="1"/>
          </p:cNvSpPr>
          <p:nvPr>
            <p:ph type="sldNum" sz="quarter" idx="12"/>
          </p:nvPr>
        </p:nvSpPr>
        <p:spPr/>
        <p:txBody>
          <a:bodyPr/>
          <a:lstStyle/>
          <a:p>
            <a:fld id="{35CE2A88-ED72-40D1-A77E-B0989610CBC5}" type="slidenum">
              <a:rPr lang="he-IL" smtClean="0"/>
              <a:t>41</a:t>
            </a:fld>
            <a:endParaRPr lang="he-IL"/>
          </a:p>
        </p:txBody>
      </p:sp>
      <p:sp>
        <p:nvSpPr>
          <p:cNvPr id="3" name="מלבן 2">
            <a:extLst>
              <a:ext uri="{FF2B5EF4-FFF2-40B4-BE49-F238E27FC236}">
                <a16:creationId xmlns:a16="http://schemas.microsoft.com/office/drawing/2014/main" id="{E45C50F9-7021-47B9-91CB-E403A3C6A52F}"/>
              </a:ext>
            </a:extLst>
          </p:cNvPr>
          <p:cNvSpPr/>
          <p:nvPr/>
        </p:nvSpPr>
        <p:spPr>
          <a:xfrm>
            <a:off x="4313576" y="827592"/>
            <a:ext cx="4730782" cy="707886"/>
          </a:xfrm>
          <a:prstGeom prst="rect">
            <a:avLst/>
          </a:prstGeom>
          <a:ln>
            <a:solidFill>
              <a:schemeClr val="tx1"/>
            </a:solidFill>
          </a:ln>
        </p:spPr>
        <p:txBody>
          <a:bodyPr wrap="none">
            <a:spAutoFit/>
          </a:bodyPr>
          <a:lstStyle/>
          <a:p>
            <a:r>
              <a:rPr lang="he-IL" sz="4000" b="1">
                <a:solidFill>
                  <a:srgbClr val="FF0000"/>
                </a:solidFill>
                <a:effectLst>
                  <a:outerShdw blurRad="38100" dist="38100" dir="2700000" algn="tl">
                    <a:srgbClr val="000000">
                      <a:alpha val="43137"/>
                    </a:srgbClr>
                  </a:outerShdw>
                </a:effectLst>
              </a:rPr>
              <a:t>המהירות כגודל יחסי</a:t>
            </a:r>
          </a:p>
        </p:txBody>
      </p:sp>
      <p:sp>
        <p:nvSpPr>
          <p:cNvPr id="5" name="מלבן 4">
            <a:extLst>
              <a:ext uri="{FF2B5EF4-FFF2-40B4-BE49-F238E27FC236}">
                <a16:creationId xmlns:a16="http://schemas.microsoft.com/office/drawing/2014/main" id="{490BBA7A-5C6A-4817-A82B-7788A48325DC}"/>
              </a:ext>
            </a:extLst>
          </p:cNvPr>
          <p:cNvSpPr/>
          <p:nvPr/>
        </p:nvSpPr>
        <p:spPr>
          <a:xfrm>
            <a:off x="1894739" y="2008858"/>
            <a:ext cx="9724293" cy="3313664"/>
          </a:xfrm>
          <a:prstGeom prst="rect">
            <a:avLst/>
          </a:prstGeom>
        </p:spPr>
        <p:txBody>
          <a:bodyPr wrap="square">
            <a:spAutoFit/>
          </a:bodyPr>
          <a:lstStyle/>
          <a:p>
            <a:pPr lvl="0" indent="-266700" algn="r" defTabSz="914400" rtl="1">
              <a:lnSpc>
                <a:spcPct val="150000"/>
              </a:lnSpc>
              <a:buClr>
                <a:srgbClr val="F79646">
                  <a:lumMod val="75000"/>
                </a:srgbClr>
              </a:buClr>
              <a:buSzPct val="110000"/>
            </a:pPr>
            <a:r>
              <a:rPr lang="he-IL" sz="3600">
                <a:solidFill>
                  <a:prstClr val="black"/>
                </a:solidFill>
                <a:latin typeface="Arial" pitchFamily="34" charset="0"/>
                <a:cs typeface="Arial" pitchFamily="34" charset="0"/>
              </a:rPr>
              <a:t>כשאנו אומרים שמכונית נעה במהירות מסוימת הכוונה היא בדרך כלל ביחס למערכת צירים הצמודה לכדור הארץ, ולא ביחס לנהג הנמצא בתוך הרכב או ביחס למכונית אחרת.</a:t>
            </a:r>
            <a:endParaRPr lang="he-IL" sz="36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2483467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C1EF70E7-1184-4F97-BFD2-C2DA9D9D85B6}"/>
              </a:ext>
            </a:extLst>
          </p:cNvPr>
          <p:cNvSpPr>
            <a:spLocks noGrp="1"/>
          </p:cNvSpPr>
          <p:nvPr>
            <p:ph type="sldNum" sz="quarter" idx="12"/>
          </p:nvPr>
        </p:nvSpPr>
        <p:spPr/>
        <p:txBody>
          <a:bodyPr/>
          <a:lstStyle/>
          <a:p>
            <a:fld id="{35CE2A88-ED72-40D1-A77E-B0989610CBC5}" type="slidenum">
              <a:rPr lang="he-IL" smtClean="0"/>
              <a:t>42</a:t>
            </a:fld>
            <a:endParaRPr lang="he-IL"/>
          </a:p>
        </p:txBody>
      </p:sp>
      <p:sp>
        <p:nvSpPr>
          <p:cNvPr id="3" name="מלבן 2">
            <a:extLst>
              <a:ext uri="{FF2B5EF4-FFF2-40B4-BE49-F238E27FC236}">
                <a16:creationId xmlns:a16="http://schemas.microsoft.com/office/drawing/2014/main" id="{129EA44F-CDCC-4A1C-83E0-0CE6991A1E63}"/>
              </a:ext>
            </a:extLst>
          </p:cNvPr>
          <p:cNvSpPr/>
          <p:nvPr/>
        </p:nvSpPr>
        <p:spPr>
          <a:xfrm>
            <a:off x="1527339" y="410666"/>
            <a:ext cx="10132849" cy="6201698"/>
          </a:xfrm>
          <a:prstGeom prst="rect">
            <a:avLst/>
          </a:prstGeom>
        </p:spPr>
        <p:txBody>
          <a:bodyPr wrap="square">
            <a:spAutoFit/>
          </a:bodyPr>
          <a:lstStyle/>
          <a:p>
            <a:pPr marL="457200" indent="-457200" algn="r" rtl="1">
              <a:spcAft>
                <a:spcPts val="600"/>
              </a:spcAft>
            </a:pPr>
            <a:r>
              <a:rPr lang="he-IL" sz="4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David" panose="020E0502060401010101" pitchFamily="34" charset="-79"/>
              </a:rPr>
              <a:t>יחידת לימוד זו </a:t>
            </a:r>
            <a:r>
              <a:rPr lang="he-IL" sz="4800">
                <a:latin typeface="Times New Roman" panose="02020603050405020304" pitchFamily="18" charset="0"/>
                <a:ea typeface="Times New Roman" panose="02020603050405020304" pitchFamily="18" charset="0"/>
                <a:cs typeface="David" panose="020E0502060401010101" pitchFamily="34" charset="-79"/>
              </a:rPr>
              <a:t>:</a:t>
            </a:r>
            <a:br>
              <a:rPr lang="en-US" sz="4800">
                <a:latin typeface="Times New Roman" panose="02020603050405020304" pitchFamily="18" charset="0"/>
                <a:ea typeface="Times New Roman" panose="02020603050405020304" pitchFamily="18" charset="0"/>
                <a:cs typeface="David" panose="020E0502060401010101" pitchFamily="34" charset="-79"/>
              </a:rPr>
            </a:br>
            <a:r>
              <a:rPr lang="he-IL" sz="4800">
                <a:latin typeface="Times New Roman" panose="02020603050405020304" pitchFamily="18" charset="0"/>
                <a:ea typeface="Times New Roman" panose="02020603050405020304" pitchFamily="18" charset="0"/>
                <a:cs typeface="David" panose="020E0502060401010101" pitchFamily="34" charset="-79"/>
              </a:rPr>
              <a:t> </a:t>
            </a:r>
            <a:r>
              <a:rPr lang="he-IL" sz="4000">
                <a:latin typeface="Times New Roman" panose="02020603050405020304" pitchFamily="18" charset="0"/>
                <a:ea typeface="Times New Roman" panose="02020603050405020304" pitchFamily="18" charset="0"/>
                <a:cs typeface="David" panose="020E0502060401010101" pitchFamily="34" charset="-79"/>
              </a:rPr>
              <a:t>היא חלק מתכנית הלימודים בתחום </a:t>
            </a:r>
            <a:r>
              <a:rPr lang="he-IL" sz="5400">
                <a:latin typeface="Times New Roman" panose="02020603050405020304" pitchFamily="18" charset="0"/>
                <a:ea typeface="Times New Roman" panose="02020603050405020304" pitchFamily="18" charset="0"/>
                <a:cs typeface="David" panose="020E0502060401010101" pitchFamily="34" charset="-79"/>
              </a:rPr>
              <a:t>"</a:t>
            </a:r>
            <a:r>
              <a:rPr lang="he-IL" sz="5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David" panose="020E0502060401010101" pitchFamily="34" charset="-79"/>
              </a:rPr>
              <a:t>תנועה</a:t>
            </a:r>
            <a:r>
              <a:rPr lang="he-IL" sz="5400">
                <a:latin typeface="Times New Roman" panose="02020603050405020304" pitchFamily="18" charset="0"/>
                <a:ea typeface="Times New Roman" panose="02020603050405020304" pitchFamily="18" charset="0"/>
                <a:cs typeface="David" panose="020E0502060401010101" pitchFamily="34" charset="-79"/>
              </a:rPr>
              <a:t>".</a:t>
            </a:r>
          </a:p>
          <a:p>
            <a:pPr marL="457200" indent="-457200" algn="r" rtl="1">
              <a:spcAft>
                <a:spcPts val="600"/>
              </a:spcAft>
            </a:pPr>
            <a:r>
              <a:rPr lang="he-IL" sz="4800">
                <a:latin typeface="Times New Roman" panose="02020603050405020304" pitchFamily="18" charset="0"/>
                <a:ea typeface="Times New Roman" panose="02020603050405020304" pitchFamily="18" charset="0"/>
                <a:cs typeface="David" panose="020E0502060401010101" pitchFamily="34" charset="-79"/>
              </a:rPr>
              <a:t> </a:t>
            </a:r>
            <a:r>
              <a:rPr lang="he-IL" sz="4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David" panose="020E0502060401010101" pitchFamily="34" charset="-79"/>
              </a:rPr>
              <a:t>היחידה עוסקת במושג המהירות במובן של :</a:t>
            </a:r>
            <a:br>
              <a:rPr lang="en-US" sz="4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David" panose="020E0502060401010101" pitchFamily="34" charset="-79"/>
              </a:rPr>
            </a:br>
            <a:r>
              <a:rPr lang="he-IL" sz="4800">
                <a:latin typeface="Times New Roman" panose="02020603050405020304" pitchFamily="18" charset="0"/>
                <a:ea typeface="Times New Roman" panose="02020603050405020304" pitchFamily="18" charset="0"/>
                <a:cs typeface="David" panose="020E0502060401010101" pitchFamily="34" charset="-79"/>
              </a:rPr>
              <a:t> </a:t>
            </a:r>
            <a:r>
              <a:rPr lang="en-US" sz="48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David" panose="020E0502060401010101" pitchFamily="34" charset="-79"/>
              </a:rPr>
              <a:t>Speed</a:t>
            </a:r>
            <a:r>
              <a:rPr lang="he-IL" sz="4800">
                <a:latin typeface="Times New Roman" panose="02020603050405020304" pitchFamily="18" charset="0"/>
                <a:ea typeface="Times New Roman" panose="02020603050405020304" pitchFamily="18" charset="0"/>
                <a:cs typeface="David" panose="020E0502060401010101" pitchFamily="34" charset="-79"/>
              </a:rPr>
              <a:t> </a:t>
            </a:r>
            <a:r>
              <a:rPr lang="he-IL" sz="4400">
                <a:latin typeface="Times New Roman" panose="02020603050405020304" pitchFamily="18" charset="0"/>
                <a:ea typeface="Times New Roman" panose="02020603050405020304" pitchFamily="18" charset="0"/>
                <a:cs typeface="David" panose="020E0502060401010101" pitchFamily="34" charset="-79"/>
              </a:rPr>
              <a:t>ולא</a:t>
            </a:r>
            <a:r>
              <a:rPr lang="he-IL" sz="4800">
                <a:latin typeface="Times New Roman" panose="02020603050405020304" pitchFamily="18" charset="0"/>
                <a:ea typeface="Times New Roman" panose="02020603050405020304" pitchFamily="18" charset="0"/>
                <a:cs typeface="David" panose="020E0502060401010101" pitchFamily="34" charset="-79"/>
              </a:rPr>
              <a:t> </a:t>
            </a:r>
            <a:r>
              <a:rPr lang="en-US" sz="48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David" panose="020E0502060401010101" pitchFamily="34" charset="-79"/>
              </a:rPr>
              <a:t>Velocity</a:t>
            </a:r>
            <a:r>
              <a:rPr lang="he-IL" sz="4800">
                <a:latin typeface="Times New Roman" panose="02020603050405020304" pitchFamily="18" charset="0"/>
                <a:ea typeface="Times New Roman" panose="02020603050405020304" pitchFamily="18" charset="0"/>
                <a:cs typeface="David" panose="020E0502060401010101" pitchFamily="34" charset="-79"/>
              </a:rPr>
              <a:t>. </a:t>
            </a:r>
            <a:br>
              <a:rPr lang="en-US" sz="3600">
                <a:latin typeface="Times New Roman" panose="02020603050405020304" pitchFamily="18" charset="0"/>
                <a:ea typeface="Times New Roman" panose="02020603050405020304" pitchFamily="18" charset="0"/>
                <a:cs typeface="David" panose="020E0502060401010101" pitchFamily="34" charset="-79"/>
              </a:rPr>
            </a:br>
            <a:br>
              <a:rPr lang="en-US" sz="3600">
                <a:latin typeface="Times New Roman" panose="02020603050405020304" pitchFamily="18" charset="0"/>
                <a:ea typeface="Times New Roman" panose="02020603050405020304" pitchFamily="18" charset="0"/>
                <a:cs typeface="David" panose="020E0502060401010101" pitchFamily="34" charset="-79"/>
              </a:rPr>
            </a:br>
            <a:r>
              <a:rPr lang="he-IL" sz="36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David" panose="020E0502060401010101" pitchFamily="34" charset="-79"/>
              </a:rPr>
              <a:t>כלומר:</a:t>
            </a:r>
            <a:br>
              <a:rPr lang="en-US" sz="3600">
                <a:latin typeface="Times New Roman" panose="02020603050405020304" pitchFamily="18" charset="0"/>
                <a:ea typeface="Times New Roman" panose="02020603050405020304" pitchFamily="18" charset="0"/>
                <a:cs typeface="David" panose="020E0502060401010101" pitchFamily="34" charset="-79"/>
              </a:rPr>
            </a:br>
            <a:r>
              <a:rPr lang="he-IL" sz="3600">
                <a:latin typeface="Times New Roman" panose="02020603050405020304" pitchFamily="18" charset="0"/>
                <a:ea typeface="Times New Roman" panose="02020603050405020304" pitchFamily="18" charset="0"/>
                <a:cs typeface="David" panose="020E0502060401010101" pitchFamily="34" charset="-79"/>
              </a:rPr>
              <a:t> </a:t>
            </a:r>
            <a:r>
              <a:rPr lang="he-IL" sz="4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David" panose="020E0502060401010101" pitchFamily="34" charset="-79"/>
              </a:rPr>
              <a:t>ללא התייחסות לאופי הווקטורי של המהירות. </a:t>
            </a:r>
            <a:br>
              <a:rPr lang="en-US" sz="4400">
                <a:latin typeface="Times New Roman" panose="02020603050405020304" pitchFamily="18" charset="0"/>
                <a:ea typeface="Times New Roman" panose="02020603050405020304" pitchFamily="18" charset="0"/>
                <a:cs typeface="David" panose="020E0502060401010101" pitchFamily="34" charset="-79"/>
              </a:rPr>
            </a:br>
            <a:r>
              <a:rPr lang="he-IL" sz="4000">
                <a:latin typeface="Times New Roman" panose="02020603050405020304" pitchFamily="18" charset="0"/>
                <a:ea typeface="Times New Roman" panose="02020603050405020304" pitchFamily="18" charset="0"/>
                <a:cs typeface="David" panose="020E0502060401010101" pitchFamily="34" charset="-79"/>
              </a:rPr>
              <a:t>אלא כ </a:t>
            </a:r>
            <a:r>
              <a:rPr lang="he-IL" sz="4400">
                <a:latin typeface="Times New Roman" panose="02020603050405020304" pitchFamily="18" charset="0"/>
                <a:ea typeface="Times New Roman" panose="02020603050405020304" pitchFamily="18" charset="0"/>
                <a:cs typeface="David" panose="020E0502060401010101" pitchFamily="34" charset="-79"/>
              </a:rPr>
              <a:t>- </a:t>
            </a:r>
            <a:r>
              <a:rPr lang="he-IL" sz="5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David" panose="020E0502060401010101" pitchFamily="34" charset="-79"/>
              </a:rPr>
              <a:t>מהירות ממוצעת </a:t>
            </a:r>
            <a:r>
              <a:rPr lang="he-IL" sz="2400">
                <a:latin typeface="Times New Roman" panose="02020603050405020304" pitchFamily="18" charset="0"/>
                <a:ea typeface="Times New Roman" panose="02020603050405020304" pitchFamily="18" charset="0"/>
                <a:cs typeface="David" panose="020E0502060401010101" pitchFamily="34" charset="-79"/>
              </a:rPr>
              <a:t>(לא כמהירות רגעית על פי הגדרתה הפורמלית ובמשמעויות הנובעות מכך.)</a:t>
            </a:r>
            <a:endParaRPr lang="en-US" sz="2400">
              <a:latin typeface="Times New Roman" panose="02020603050405020304" pitchFamily="18" charset="0"/>
              <a:ea typeface="Times New Roman" panose="02020603050405020304" pitchFamily="18" charset="0"/>
              <a:cs typeface="David" panose="020E0502060401010101" pitchFamily="34" charset="-79"/>
            </a:endParaRPr>
          </a:p>
        </p:txBody>
      </p:sp>
    </p:spTree>
    <p:extLst>
      <p:ext uri="{BB962C8B-B14F-4D97-AF65-F5344CB8AC3E}">
        <p14:creationId xmlns:p14="http://schemas.microsoft.com/office/powerpoint/2010/main" val="31308387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B1EB0A0A-CBCA-4C62-8CF4-7EABF8654EA9}"/>
              </a:ext>
            </a:extLst>
          </p:cNvPr>
          <p:cNvSpPr>
            <a:spLocks noGrp="1"/>
          </p:cNvSpPr>
          <p:nvPr>
            <p:ph type="sldNum" sz="quarter" idx="12"/>
          </p:nvPr>
        </p:nvSpPr>
        <p:spPr/>
        <p:txBody>
          <a:bodyPr/>
          <a:lstStyle/>
          <a:p>
            <a:fld id="{35CE2A88-ED72-40D1-A77E-B0989610CBC5}" type="slidenum">
              <a:rPr lang="he-IL" smtClean="0"/>
              <a:t>43</a:t>
            </a:fld>
            <a:endParaRPr lang="he-IL"/>
          </a:p>
        </p:txBody>
      </p:sp>
      <p:sp>
        <p:nvSpPr>
          <p:cNvPr id="3" name="מלבן 2">
            <a:extLst>
              <a:ext uri="{FF2B5EF4-FFF2-40B4-BE49-F238E27FC236}">
                <a16:creationId xmlns:a16="http://schemas.microsoft.com/office/drawing/2014/main" id="{63FB3F21-6C45-4FC9-BBF1-CBAD07AB42FE}"/>
              </a:ext>
            </a:extLst>
          </p:cNvPr>
          <p:cNvSpPr/>
          <p:nvPr/>
        </p:nvSpPr>
        <p:spPr>
          <a:xfrm>
            <a:off x="8005878" y="-43215"/>
            <a:ext cx="3849132"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400" rtl="1"/>
            <a:r>
              <a:rPr lang="he-IL" sz="4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panose="020B0604020202020204" pitchFamily="34" charset="0"/>
              </a:rPr>
              <a:t>מהי מהירות ? </a:t>
            </a:r>
          </a:p>
        </p:txBody>
      </p:sp>
      <p:sp>
        <p:nvSpPr>
          <p:cNvPr id="4" name="TextBox 3">
            <a:extLst>
              <a:ext uri="{FF2B5EF4-FFF2-40B4-BE49-F238E27FC236}">
                <a16:creationId xmlns:a16="http://schemas.microsoft.com/office/drawing/2014/main" id="{D5285C2A-D939-402F-8997-36AB8248FD70}"/>
              </a:ext>
            </a:extLst>
          </p:cNvPr>
          <p:cNvSpPr txBox="1"/>
          <p:nvPr/>
        </p:nvSpPr>
        <p:spPr>
          <a:xfrm>
            <a:off x="689134" y="707236"/>
            <a:ext cx="11254153" cy="1292662"/>
          </a:xfrm>
          <a:prstGeom prst="rect">
            <a:avLst/>
          </a:prstGeom>
          <a:noFill/>
        </p:spPr>
        <p:txBody>
          <a:bodyPr wrap="square" rtlCol="1">
            <a:spAutoFit/>
          </a:bodyPr>
          <a:lstStyle/>
          <a:p>
            <a:pPr algn="r" defTabSz="914400" rtl="1"/>
            <a:r>
              <a:rPr lang="he-IL" dirty="0">
                <a:solidFill>
                  <a:prstClr val="black"/>
                </a:solidFill>
                <a:latin typeface="Calibri"/>
                <a:cs typeface="Arial" panose="020B0604020202020204" pitchFamily="34" charset="0"/>
              </a:rPr>
              <a:t>' מהירות ' פנים ופירושים רבים לה בשפה היומיומית ובמגוון רחב של תחומים</a:t>
            </a:r>
            <a:r>
              <a:rPr lang="he-IL">
                <a:solidFill>
                  <a:prstClr val="black"/>
                </a:solidFill>
                <a:latin typeface="Calibri"/>
                <a:cs typeface="Arial" panose="020B0604020202020204" pitchFamily="34" charset="0"/>
              </a:rPr>
              <a:t>. </a:t>
            </a:r>
            <a:br>
              <a:rPr lang="en-US">
                <a:solidFill>
                  <a:prstClr val="black"/>
                </a:solidFill>
                <a:latin typeface="Calibri"/>
                <a:cs typeface="Arial" panose="020B0604020202020204" pitchFamily="34" charset="0"/>
              </a:rPr>
            </a:br>
            <a:r>
              <a:rPr lang="he-IL">
                <a:solidFill>
                  <a:prstClr val="black"/>
                </a:solidFill>
                <a:latin typeface="Calibri"/>
                <a:cs typeface="Arial" panose="020B0604020202020204" pitchFamily="34" charset="0"/>
              </a:rPr>
              <a:t>אנו תמקד </a:t>
            </a:r>
            <a:r>
              <a:rPr lang="he-IL" dirty="0">
                <a:solidFill>
                  <a:prstClr val="black"/>
                </a:solidFill>
                <a:latin typeface="Calibri"/>
                <a:cs typeface="Arial" panose="020B0604020202020204" pitchFamily="34" charset="0"/>
              </a:rPr>
              <a:t>בזו הנוגעת </a:t>
            </a:r>
            <a:r>
              <a:rPr lang="he-IL" dirty="0" err="1">
                <a:solidFill>
                  <a:prstClr val="black"/>
                </a:solidFill>
                <a:latin typeface="Calibri"/>
                <a:cs typeface="Arial" panose="020B0604020202020204" pitchFamily="34" charset="0"/>
              </a:rPr>
              <a:t>לעניני</a:t>
            </a:r>
            <a:r>
              <a:rPr lang="he-IL" dirty="0">
                <a:solidFill>
                  <a:prstClr val="black"/>
                </a:solidFill>
                <a:latin typeface="Calibri"/>
                <a:cs typeface="Arial" panose="020B0604020202020204" pitchFamily="34" charset="0"/>
              </a:rPr>
              <a:t> ה -  ' תנועה  </a:t>
            </a:r>
            <a:r>
              <a:rPr lang="he-IL">
                <a:solidFill>
                  <a:prstClr val="black"/>
                </a:solidFill>
                <a:latin typeface="Calibri"/>
                <a:cs typeface="Arial" panose="020B0604020202020204" pitchFamily="34" charset="0"/>
              </a:rPr>
              <a:t>'.  בהקשר </a:t>
            </a:r>
            <a:r>
              <a:rPr lang="he-IL" dirty="0">
                <a:solidFill>
                  <a:prstClr val="black"/>
                </a:solidFill>
                <a:latin typeface="Calibri"/>
                <a:cs typeface="Arial" panose="020B0604020202020204" pitchFamily="34" charset="0"/>
              </a:rPr>
              <a:t>זה עדין ננסה לתאר את המהירות באופן מילולי </a:t>
            </a:r>
            <a:r>
              <a:rPr lang="he-IL">
                <a:solidFill>
                  <a:prstClr val="black"/>
                </a:solidFill>
                <a:latin typeface="Calibri"/>
                <a:cs typeface="Arial" panose="020B0604020202020204" pitchFamily="34" charset="0"/>
              </a:rPr>
              <a:t>כ: </a:t>
            </a:r>
            <a:br>
              <a:rPr lang="en-US" dirty="0">
                <a:solidFill>
                  <a:prstClr val="black"/>
                </a:solidFill>
                <a:latin typeface="Calibri"/>
              </a:rPr>
            </a:br>
            <a:r>
              <a:rPr lang="he-IL" sz="2400" b="1" dirty="0">
                <a:solidFill>
                  <a:srgbClr val="FF0000"/>
                </a:solidFill>
                <a:effectLst>
                  <a:outerShdw blurRad="38100" dist="38100" dir="2700000" algn="tl">
                    <a:srgbClr val="000000">
                      <a:alpha val="43137"/>
                    </a:srgbClr>
                  </a:outerShdw>
                </a:effectLst>
                <a:latin typeface="Calibri"/>
                <a:cs typeface="Arial" panose="020B0604020202020204" pitchFamily="34" charset="0"/>
              </a:rPr>
              <a:t>המהיר יותר הוא מי שעובר אותה דרך בפחות </a:t>
            </a:r>
            <a:r>
              <a:rPr lang="he-IL" sz="2400" b="1">
                <a:solidFill>
                  <a:srgbClr val="FF0000"/>
                </a:solidFill>
                <a:effectLst>
                  <a:outerShdw blurRad="38100" dist="38100" dir="2700000" algn="tl">
                    <a:srgbClr val="000000">
                      <a:alpha val="43137"/>
                    </a:srgbClr>
                  </a:outerShdw>
                </a:effectLst>
                <a:latin typeface="Calibri"/>
                <a:cs typeface="Arial" panose="020B0604020202020204" pitchFamily="34" charset="0"/>
              </a:rPr>
              <a:t>זמן - או </a:t>
            </a:r>
            <a:r>
              <a:rPr lang="he-IL" sz="2400" b="1" dirty="0">
                <a:solidFill>
                  <a:srgbClr val="FF0000"/>
                </a:solidFill>
                <a:effectLst>
                  <a:outerShdw blurRad="38100" dist="38100" dir="2700000" algn="tl">
                    <a:srgbClr val="000000">
                      <a:alpha val="43137"/>
                    </a:srgbClr>
                  </a:outerShdw>
                </a:effectLst>
                <a:latin typeface="Calibri"/>
                <a:cs typeface="Arial" panose="020B0604020202020204" pitchFamily="34" charset="0"/>
              </a:rPr>
              <a:t>מי שעובר יותר דרך באותו פרק </a:t>
            </a:r>
            <a:r>
              <a:rPr lang="he-IL" sz="2400" b="1">
                <a:solidFill>
                  <a:srgbClr val="FF0000"/>
                </a:solidFill>
                <a:effectLst>
                  <a:outerShdw blurRad="38100" dist="38100" dir="2700000" algn="tl">
                    <a:srgbClr val="000000">
                      <a:alpha val="43137"/>
                    </a:srgbClr>
                  </a:outerShdw>
                </a:effectLst>
                <a:latin typeface="Calibri"/>
                <a:cs typeface="Arial" panose="020B0604020202020204" pitchFamily="34" charset="0"/>
              </a:rPr>
              <a:t>זמן</a:t>
            </a:r>
            <a:r>
              <a:rPr lang="he-IL" sz="2400" b="1">
                <a:solidFill>
                  <a:prstClr val="black"/>
                </a:solidFill>
                <a:effectLst>
                  <a:outerShdw blurRad="38100" dist="38100" dir="2700000" algn="tl">
                    <a:srgbClr val="000000">
                      <a:alpha val="43137"/>
                    </a:srgbClr>
                  </a:outerShdw>
                </a:effectLst>
                <a:latin typeface="Calibri"/>
                <a:cs typeface="Arial" panose="020B0604020202020204" pitchFamily="34" charset="0"/>
              </a:rPr>
              <a:t>.</a:t>
            </a:r>
            <a:br>
              <a:rPr lang="en-US" sz="2400" b="1">
                <a:solidFill>
                  <a:prstClr val="black"/>
                </a:solidFill>
                <a:effectLst>
                  <a:outerShdw blurRad="38100" dist="38100" dir="2700000" algn="tl">
                    <a:srgbClr val="000000">
                      <a:alpha val="43137"/>
                    </a:srgbClr>
                  </a:outerShdw>
                </a:effectLst>
                <a:latin typeface="Calibri"/>
                <a:cs typeface="Arial" panose="020B0604020202020204" pitchFamily="34" charset="0"/>
              </a:rPr>
            </a:br>
            <a:r>
              <a:rPr lang="he-IL">
                <a:solidFill>
                  <a:srgbClr val="FF0000"/>
                </a:solidFill>
                <a:latin typeface="Calibri"/>
                <a:cs typeface="Arial" panose="020B0604020202020204" pitchFamily="34" charset="0"/>
              </a:rPr>
              <a:t>למעשה </a:t>
            </a:r>
            <a:r>
              <a:rPr lang="he-IL" dirty="0">
                <a:solidFill>
                  <a:srgbClr val="FF0000"/>
                </a:solidFill>
                <a:latin typeface="Calibri"/>
                <a:cs typeface="Arial" panose="020B0604020202020204" pitchFamily="34" charset="0"/>
              </a:rPr>
              <a:t>אנו שואפים ליותר מזה. לא רק לקבוע מי מהיר יותר, אלא לתת מידה כמותית למהירות.</a:t>
            </a:r>
            <a:endParaRPr lang="he-IL" dirty="0">
              <a:solidFill>
                <a:prstClr val="black"/>
              </a:solidFill>
              <a:latin typeface="Calibri"/>
              <a:cs typeface="Arial" panose="020B0604020202020204" pitchFamily="34" charset="0"/>
            </a:endParaRPr>
          </a:p>
        </p:txBody>
      </p:sp>
      <p:sp>
        <p:nvSpPr>
          <p:cNvPr id="5" name="TextBox 4">
            <a:extLst>
              <a:ext uri="{FF2B5EF4-FFF2-40B4-BE49-F238E27FC236}">
                <a16:creationId xmlns:a16="http://schemas.microsoft.com/office/drawing/2014/main" id="{C5669117-2BCF-40BC-88BE-503485AA5687}"/>
              </a:ext>
            </a:extLst>
          </p:cNvPr>
          <p:cNvSpPr txBox="1"/>
          <p:nvPr/>
        </p:nvSpPr>
        <p:spPr>
          <a:xfrm>
            <a:off x="1181504" y="2138992"/>
            <a:ext cx="10761783" cy="2308324"/>
          </a:xfrm>
          <a:prstGeom prst="rect">
            <a:avLst/>
          </a:prstGeom>
          <a:noFill/>
        </p:spPr>
        <p:txBody>
          <a:bodyPr wrap="square" rtlCol="1">
            <a:spAutoFit/>
          </a:bodyPr>
          <a:lstStyle/>
          <a:p>
            <a:pPr algn="r" defTabSz="914400" rtl="1"/>
            <a:r>
              <a:rPr lang="he-IL" dirty="0">
                <a:solidFill>
                  <a:prstClr val="black"/>
                </a:solidFill>
                <a:latin typeface="Calibri"/>
                <a:cs typeface="Arial" panose="020B0604020202020204" pitchFamily="34" charset="0"/>
              </a:rPr>
              <a:t>לכאורה, מושג המהירות נראה פשוט למדי. נתבונן באדם שנוהג במכוניתו כאשר מד המהירות מורה 80 ק"מ לשעה. מה </a:t>
            </a:r>
            <a:r>
              <a:rPr lang="he-IL">
                <a:solidFill>
                  <a:prstClr val="black"/>
                </a:solidFill>
                <a:latin typeface="Calibri"/>
                <a:cs typeface="Arial" panose="020B0604020202020204" pitchFamily="34" charset="0"/>
              </a:rPr>
              <a:t>משמעות הדבר ? </a:t>
            </a:r>
            <a:r>
              <a:rPr lang="he-IL" dirty="0">
                <a:solidFill>
                  <a:prstClr val="black"/>
                </a:solidFill>
                <a:latin typeface="Calibri"/>
                <a:cs typeface="Arial" panose="020B0604020202020204" pitchFamily="34" charset="0"/>
              </a:rPr>
              <a:t>אם האדם יצליח לשמור על המצב של מד המהירות, כך שהוא מורה כל הזמן 80 ק"מ לשעה, הוא יחלוף על פני 80 ק"מ בשעה אחת. אם ינוע בתנאים כאלה במשך שעתיים, הוא יחלוף על פני 160 ק"מ. כדי לחשב את המהירות נחלק את מספר הקילומטרים במספר השעות. אם הנהג נסע 400 ק"מ במשך 5 שעות, אנו נחלק 400 ב-5, כדי למצוא שמהירותו הייתה 80 ק"מ לשעה. אפשר לכתוב זאת בהוראת חישוב פשוטה: </a:t>
            </a:r>
            <a:r>
              <a:rPr lang="he-IL" b="1" dirty="0">
                <a:solidFill>
                  <a:prstClr val="black"/>
                </a:solidFill>
                <a:latin typeface="Calibri"/>
                <a:cs typeface="Arial" panose="020B0604020202020204" pitchFamily="34" charset="0"/>
              </a:rPr>
              <a:t>המהירות (בק"מ לשעה) מתקבלת מחלוקת מספר הק"מ במספר השעות</a:t>
            </a:r>
            <a:r>
              <a:rPr lang="he-IL" dirty="0">
                <a:solidFill>
                  <a:prstClr val="black"/>
                </a:solidFill>
                <a:latin typeface="Calibri"/>
                <a:cs typeface="Arial" panose="020B0604020202020204" pitchFamily="34" charset="0"/>
              </a:rPr>
              <a:t>. זה נכון גם אם מספר השעות אינו שלם, ואפילו קטן מאחד. מי שנוסע במשך חצי שעה 40 ק"מ, נאמר עליו כי מהירותו היא 80 ק"מ לשעה, אף על פי שלא נסע במשך שעה. אם היה ממשיך לנסוע באותו קצב ומשלים שעה, היה עובר 80 ק"מ. </a:t>
            </a:r>
          </a:p>
        </p:txBody>
      </p:sp>
      <p:sp>
        <p:nvSpPr>
          <p:cNvPr id="6" name="TextBox 5">
            <a:extLst>
              <a:ext uri="{FF2B5EF4-FFF2-40B4-BE49-F238E27FC236}">
                <a16:creationId xmlns:a16="http://schemas.microsoft.com/office/drawing/2014/main" id="{F88C7A57-257E-4D04-979E-5DED0D83541E}"/>
              </a:ext>
            </a:extLst>
          </p:cNvPr>
          <p:cNvSpPr txBox="1"/>
          <p:nvPr/>
        </p:nvSpPr>
        <p:spPr>
          <a:xfrm>
            <a:off x="1181504" y="4329663"/>
            <a:ext cx="10761783" cy="2431435"/>
          </a:xfrm>
          <a:prstGeom prst="rect">
            <a:avLst/>
          </a:prstGeom>
          <a:noFill/>
        </p:spPr>
        <p:txBody>
          <a:bodyPr wrap="square" rtlCol="1">
            <a:spAutoFit/>
          </a:bodyPr>
          <a:lstStyle/>
          <a:p>
            <a:pPr algn="r" defTabSz="914400" rtl="1"/>
            <a:r>
              <a:rPr lang="he-IL" sz="2400">
                <a:solidFill>
                  <a:prstClr val="black"/>
                </a:solidFill>
                <a:latin typeface="Calibri"/>
                <a:cs typeface="Arial" panose="020B0604020202020204" pitchFamily="34" charset="0"/>
              </a:rPr>
              <a:t>אם נסמן את ה- </a:t>
            </a:r>
            <a:r>
              <a:rPr lang="he-IL" sz="3200" b="1">
                <a:solidFill>
                  <a:srgbClr val="FF0000"/>
                </a:solidFill>
                <a:effectLst>
                  <a:outerShdw blurRad="38100" dist="38100" dir="2700000" algn="tl">
                    <a:srgbClr val="000000">
                      <a:alpha val="43137"/>
                    </a:srgbClr>
                  </a:outerShdw>
                </a:effectLst>
                <a:latin typeface="Calibri"/>
                <a:cs typeface="Arial" panose="020B0604020202020204" pitchFamily="34" charset="0"/>
              </a:rPr>
              <a:t>דרך</a:t>
            </a:r>
            <a:r>
              <a:rPr lang="he-IL" sz="2400">
                <a:solidFill>
                  <a:prstClr val="black"/>
                </a:solidFill>
                <a:latin typeface="Calibri"/>
                <a:cs typeface="Arial" panose="020B0604020202020204" pitchFamily="34" charset="0"/>
              </a:rPr>
              <a:t> ב-</a:t>
            </a:r>
            <a:r>
              <a:rPr lang="en-US" sz="3200" b="1">
                <a:solidFill>
                  <a:srgbClr val="FF0000"/>
                </a:solidFill>
                <a:effectLst>
                  <a:outerShdw blurRad="38100" dist="38100" dir="2700000" algn="tl">
                    <a:srgbClr val="000000">
                      <a:alpha val="43137"/>
                    </a:srgbClr>
                  </a:outerShdw>
                </a:effectLst>
                <a:latin typeface="Calibri"/>
              </a:rPr>
              <a:t>S</a:t>
            </a:r>
            <a:r>
              <a:rPr lang="en-US" sz="3200">
                <a:solidFill>
                  <a:prstClr val="black"/>
                </a:solidFill>
                <a:latin typeface="Calibri"/>
              </a:rPr>
              <a:t> </a:t>
            </a:r>
            <a:r>
              <a:rPr lang="he-IL" sz="3200">
                <a:solidFill>
                  <a:prstClr val="black"/>
                </a:solidFill>
                <a:latin typeface="Calibri"/>
                <a:cs typeface="Arial" panose="020B0604020202020204" pitchFamily="34" charset="0"/>
              </a:rPr>
              <a:t> </a:t>
            </a:r>
            <a:r>
              <a:rPr lang="he-IL" sz="2400">
                <a:solidFill>
                  <a:prstClr val="black"/>
                </a:solidFill>
                <a:latin typeface="Calibri"/>
                <a:cs typeface="Arial" panose="020B0604020202020204" pitchFamily="34" charset="0"/>
              </a:rPr>
              <a:t>ואת משך ה-  </a:t>
            </a:r>
            <a:r>
              <a:rPr lang="he-IL" sz="3200" b="1">
                <a:solidFill>
                  <a:srgbClr val="FF0000"/>
                </a:solidFill>
                <a:effectLst>
                  <a:outerShdw blurRad="38100" dist="38100" dir="2700000" algn="tl">
                    <a:srgbClr val="000000">
                      <a:alpha val="43137"/>
                    </a:srgbClr>
                  </a:outerShdw>
                </a:effectLst>
                <a:latin typeface="Calibri"/>
                <a:cs typeface="Arial" panose="020B0604020202020204" pitchFamily="34" charset="0"/>
              </a:rPr>
              <a:t>זמן</a:t>
            </a:r>
            <a:r>
              <a:rPr lang="he-IL" sz="3200">
                <a:solidFill>
                  <a:prstClr val="black"/>
                </a:solidFill>
                <a:latin typeface="Calibri"/>
                <a:cs typeface="Arial" panose="020B0604020202020204" pitchFamily="34" charset="0"/>
              </a:rPr>
              <a:t> </a:t>
            </a:r>
            <a:r>
              <a:rPr lang="he-IL" sz="2400">
                <a:solidFill>
                  <a:prstClr val="black"/>
                </a:solidFill>
                <a:latin typeface="Calibri"/>
                <a:cs typeface="Arial" panose="020B0604020202020204" pitchFamily="34" charset="0"/>
              </a:rPr>
              <a:t>ב-</a:t>
            </a:r>
            <a:r>
              <a:rPr lang="en-US" sz="3200" b="1">
                <a:solidFill>
                  <a:srgbClr val="FF0000"/>
                </a:solidFill>
                <a:effectLst>
                  <a:outerShdw blurRad="38100" dist="38100" dir="2700000" algn="tl">
                    <a:srgbClr val="000000">
                      <a:alpha val="43137"/>
                    </a:srgbClr>
                  </a:outerShdw>
                </a:effectLst>
                <a:latin typeface="Calibri"/>
                <a:cs typeface="Arial" panose="020B0604020202020204" pitchFamily="34" charset="0"/>
              </a:rPr>
              <a:t> </a:t>
            </a:r>
            <a:r>
              <a:rPr lang="en-US" sz="4000" b="1">
                <a:solidFill>
                  <a:srgbClr val="FF0000"/>
                </a:solidFill>
                <a:effectLst>
                  <a:outerShdw blurRad="38100" dist="38100" dir="2700000" algn="tl">
                    <a:srgbClr val="000000">
                      <a:alpha val="43137"/>
                    </a:srgbClr>
                  </a:outerShdw>
                </a:effectLst>
                <a:latin typeface="Calibri"/>
                <a:cs typeface="Arial" panose="020B0604020202020204" pitchFamily="34" charset="0"/>
              </a:rPr>
              <a:t>t  </a:t>
            </a:r>
            <a:r>
              <a:rPr lang="he-IL" sz="3200">
                <a:solidFill>
                  <a:prstClr val="black"/>
                </a:solidFill>
                <a:latin typeface="Calibri"/>
                <a:cs typeface="Arial" panose="020B0604020202020204" pitchFamily="34" charset="0"/>
              </a:rPr>
              <a:t>                                     </a:t>
            </a:r>
            <a:r>
              <a:rPr lang="he-IL" sz="2400">
                <a:solidFill>
                  <a:prstClr val="black"/>
                </a:solidFill>
                <a:latin typeface="Calibri"/>
                <a:cs typeface="Arial" panose="020B0604020202020204" pitchFamily="34" charset="0"/>
              </a:rPr>
              <a:t>נוכל</a:t>
            </a:r>
            <a:r>
              <a:rPr lang="he-IL" sz="3200">
                <a:solidFill>
                  <a:prstClr val="black"/>
                </a:solidFill>
                <a:latin typeface="Calibri"/>
                <a:cs typeface="Arial" panose="020B0604020202020204" pitchFamily="34" charset="0"/>
              </a:rPr>
              <a:t> </a:t>
            </a:r>
            <a:r>
              <a:rPr lang="he-IL" sz="2400">
                <a:solidFill>
                  <a:prstClr val="black"/>
                </a:solidFill>
                <a:latin typeface="Calibri"/>
                <a:cs typeface="Arial" panose="020B0604020202020204" pitchFamily="34" charset="0"/>
              </a:rPr>
              <a:t>לרשום כי ה- </a:t>
            </a:r>
            <a:r>
              <a:rPr lang="he-IL" sz="3200" b="1">
                <a:solidFill>
                  <a:srgbClr val="FF0000"/>
                </a:solidFill>
                <a:effectLst>
                  <a:outerShdw blurRad="38100" dist="38100" dir="2700000" algn="tl">
                    <a:srgbClr val="000000">
                      <a:alpha val="43137"/>
                    </a:srgbClr>
                  </a:outerShdw>
                </a:effectLst>
                <a:latin typeface="Calibri"/>
                <a:cs typeface="Arial" panose="020B0604020202020204" pitchFamily="34" charset="0"/>
              </a:rPr>
              <a:t>מהירות</a:t>
            </a:r>
            <a:r>
              <a:rPr lang="he-IL" sz="3200">
                <a:solidFill>
                  <a:prstClr val="black"/>
                </a:solidFill>
                <a:latin typeface="Calibri"/>
                <a:cs typeface="Arial" panose="020B0604020202020204" pitchFamily="34" charset="0"/>
              </a:rPr>
              <a:t> </a:t>
            </a:r>
            <a:r>
              <a:rPr lang="en-US" sz="3200" b="1">
                <a:solidFill>
                  <a:srgbClr val="FF0000"/>
                </a:solidFill>
                <a:effectLst>
                  <a:outerShdw blurRad="38100" dist="38100" dir="2700000" algn="tl">
                    <a:srgbClr val="000000">
                      <a:alpha val="43137"/>
                    </a:srgbClr>
                  </a:outerShdw>
                </a:effectLst>
                <a:latin typeface="Calibri"/>
              </a:rPr>
              <a:t>V</a:t>
            </a:r>
            <a:r>
              <a:rPr lang="en-US" sz="3200" b="1">
                <a:solidFill>
                  <a:srgbClr val="FF0000"/>
                </a:solidFill>
                <a:latin typeface="Calibri"/>
              </a:rPr>
              <a:t> </a:t>
            </a:r>
            <a:r>
              <a:rPr lang="he-IL" sz="3200">
                <a:solidFill>
                  <a:prstClr val="black"/>
                </a:solidFill>
                <a:latin typeface="Calibri"/>
                <a:cs typeface="Arial" panose="020B0604020202020204" pitchFamily="34" charset="0"/>
              </a:rPr>
              <a:t>  </a:t>
            </a:r>
            <a:r>
              <a:rPr lang="he-IL" sz="2400">
                <a:solidFill>
                  <a:prstClr val="black"/>
                </a:solidFill>
                <a:latin typeface="Calibri"/>
                <a:cs typeface="Arial" panose="020B0604020202020204" pitchFamily="34" charset="0"/>
              </a:rPr>
              <a:t>ניתנת על ידי </a:t>
            </a:r>
            <a:r>
              <a:rPr lang="en-US" sz="3200" b="1">
                <a:solidFill>
                  <a:srgbClr val="FF0000"/>
                </a:solidFill>
                <a:effectLst>
                  <a:outerShdw blurRad="38100" dist="38100" dir="2700000" algn="tl">
                    <a:srgbClr val="000000">
                      <a:alpha val="43137"/>
                    </a:srgbClr>
                  </a:outerShdw>
                </a:effectLst>
                <a:latin typeface="Calibri"/>
              </a:rPr>
              <a:t>V = S /</a:t>
            </a:r>
            <a:r>
              <a:rPr lang="en-US" sz="3200" b="1">
                <a:solidFill>
                  <a:srgbClr val="FF0000"/>
                </a:solidFill>
                <a:effectLst>
                  <a:outerShdw blurRad="38100" dist="38100" dir="2700000" algn="tl">
                    <a:srgbClr val="000000">
                      <a:alpha val="43137"/>
                    </a:srgbClr>
                  </a:outerShdw>
                </a:effectLst>
                <a:latin typeface="Calibri"/>
                <a:cs typeface="Arial" panose="020B0604020202020204" pitchFamily="34" charset="0"/>
              </a:rPr>
              <a:t> </a:t>
            </a:r>
            <a:r>
              <a:rPr lang="en-US" sz="3600" b="1">
                <a:solidFill>
                  <a:srgbClr val="FF0000"/>
                </a:solidFill>
                <a:effectLst>
                  <a:outerShdw blurRad="38100" dist="38100" dir="2700000" algn="tl">
                    <a:srgbClr val="000000">
                      <a:alpha val="43137"/>
                    </a:srgbClr>
                  </a:outerShdw>
                </a:effectLst>
                <a:latin typeface="Calibri"/>
                <a:cs typeface="Arial" panose="020B0604020202020204" pitchFamily="34" charset="0"/>
              </a:rPr>
              <a:t>t</a:t>
            </a:r>
            <a:r>
              <a:rPr lang="he-IL" sz="3200" b="1">
                <a:solidFill>
                  <a:srgbClr val="FF0000"/>
                </a:solidFill>
                <a:effectLst>
                  <a:outerShdw blurRad="38100" dist="38100" dir="2700000" algn="tl">
                    <a:srgbClr val="000000">
                      <a:alpha val="43137"/>
                    </a:srgbClr>
                  </a:outerShdw>
                </a:effectLst>
                <a:latin typeface="Calibri"/>
                <a:cs typeface="Arial" panose="020B0604020202020204" pitchFamily="34" charset="0"/>
              </a:rPr>
              <a:t>.</a:t>
            </a:r>
            <a:br>
              <a:rPr lang="en-US" sz="3200" b="1">
                <a:solidFill>
                  <a:srgbClr val="FF0000"/>
                </a:solidFill>
                <a:effectLst>
                  <a:outerShdw blurRad="38100" dist="38100" dir="2700000" algn="tl">
                    <a:srgbClr val="000000">
                      <a:alpha val="43137"/>
                    </a:srgbClr>
                  </a:outerShdw>
                </a:effectLst>
                <a:latin typeface="Calibri"/>
                <a:cs typeface="Arial" panose="020B0604020202020204" pitchFamily="34" charset="0"/>
              </a:rPr>
            </a:br>
            <a:br>
              <a:rPr lang="en-US" sz="2400" b="1">
                <a:solidFill>
                  <a:srgbClr val="FF0000"/>
                </a:solidFill>
                <a:effectLst>
                  <a:outerShdw blurRad="38100" dist="38100" dir="2700000" algn="tl">
                    <a:srgbClr val="000000">
                      <a:alpha val="43137"/>
                    </a:srgbClr>
                  </a:outerShdw>
                </a:effectLst>
                <a:latin typeface="Calibri"/>
              </a:rPr>
            </a:br>
            <a:r>
              <a:rPr lang="he-IL" sz="2800" u="sng">
                <a:solidFill>
                  <a:prstClr val="black"/>
                </a:solidFill>
                <a:latin typeface="Calibri"/>
                <a:cs typeface="Arial" panose="020B0604020202020204" pitchFamily="34" charset="0"/>
              </a:rPr>
              <a:t> לדוגמא </a:t>
            </a:r>
            <a:r>
              <a:rPr lang="he-IL" sz="2400">
                <a:solidFill>
                  <a:prstClr val="black"/>
                </a:solidFill>
                <a:latin typeface="Calibri"/>
                <a:cs typeface="Arial" panose="020B0604020202020204" pitchFamily="34" charset="0"/>
              </a:rPr>
              <a:t>: אם רכב חולף על פני 400 ק"מ במשך 2 שעות,</a:t>
            </a:r>
            <a:r>
              <a:rPr lang="en-US" sz="2400">
                <a:solidFill>
                  <a:prstClr val="black"/>
                </a:solidFill>
                <a:latin typeface="Calibri"/>
                <a:cs typeface="Arial" panose="020B0604020202020204" pitchFamily="34" charset="0"/>
              </a:rPr>
              <a:t> </a:t>
            </a:r>
            <a:r>
              <a:rPr lang="he-IL" sz="2400">
                <a:solidFill>
                  <a:prstClr val="black"/>
                </a:solidFill>
                <a:latin typeface="Calibri"/>
                <a:cs typeface="Arial" panose="020B0604020202020204" pitchFamily="34" charset="0"/>
              </a:rPr>
              <a:t> המהירות היא (על פי פעולת החילוק) – 200 ק"מ לשעה. </a:t>
            </a:r>
            <a:endParaRPr lang="he-IL" sz="2400" dirty="0">
              <a:solidFill>
                <a:prstClr val="black"/>
              </a:solidFill>
              <a:latin typeface="Calibri"/>
              <a:cs typeface="Arial" panose="020B0604020202020204" pitchFamily="34" charset="0"/>
            </a:endParaRPr>
          </a:p>
        </p:txBody>
      </p:sp>
      <p:sp>
        <p:nvSpPr>
          <p:cNvPr id="18" name="מלבן 17">
            <a:extLst>
              <a:ext uri="{FF2B5EF4-FFF2-40B4-BE49-F238E27FC236}">
                <a16:creationId xmlns:a16="http://schemas.microsoft.com/office/drawing/2014/main" id="{B0B77EE7-BE2C-4B1C-9AC1-26F5EE4B1FFE}"/>
              </a:ext>
            </a:extLst>
          </p:cNvPr>
          <p:cNvSpPr/>
          <p:nvPr/>
        </p:nvSpPr>
        <p:spPr>
          <a:xfrm>
            <a:off x="921695" y="1315582"/>
            <a:ext cx="10938565" cy="403110"/>
          </a:xfrm>
          <a:prstGeom prst="rect">
            <a:avLst/>
          </a:prstGeom>
          <a:solidFill>
            <a:srgbClr val="92D05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9" name="תמונה 18">
            <a:extLst>
              <a:ext uri="{FF2B5EF4-FFF2-40B4-BE49-F238E27FC236}">
                <a16:creationId xmlns:a16="http://schemas.microsoft.com/office/drawing/2014/main" id="{C289CACF-1275-4193-82C2-DFB449D9FBD8}"/>
              </a:ext>
            </a:extLst>
          </p:cNvPr>
          <p:cNvPicPr>
            <a:picLocks noChangeAspect="1"/>
          </p:cNvPicPr>
          <p:nvPr/>
        </p:nvPicPr>
        <p:blipFill>
          <a:blip r:embed="rId2"/>
          <a:stretch>
            <a:fillRect/>
          </a:stretch>
        </p:blipFill>
        <p:spPr>
          <a:xfrm>
            <a:off x="1181504" y="4535721"/>
            <a:ext cx="3431871" cy="1093807"/>
          </a:xfrm>
          <a:prstGeom prst="rect">
            <a:avLst/>
          </a:prstGeom>
          <a:ln w="19050">
            <a:solidFill>
              <a:srgbClr val="FF0000"/>
            </a:solidFill>
          </a:ln>
        </p:spPr>
      </p:pic>
    </p:spTree>
    <p:extLst>
      <p:ext uri="{BB962C8B-B14F-4D97-AF65-F5344CB8AC3E}">
        <p14:creationId xmlns:p14="http://schemas.microsoft.com/office/powerpoint/2010/main" val="37143625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58A6FDDE-ECE4-4738-B3C9-13CDCF71FBB0}"/>
              </a:ext>
            </a:extLst>
          </p:cNvPr>
          <p:cNvSpPr>
            <a:spLocks noGrp="1"/>
          </p:cNvSpPr>
          <p:nvPr>
            <p:ph type="sldNum" sz="quarter" idx="12"/>
          </p:nvPr>
        </p:nvSpPr>
        <p:spPr/>
        <p:txBody>
          <a:bodyPr/>
          <a:lstStyle/>
          <a:p>
            <a:fld id="{35CE2A88-ED72-40D1-A77E-B0989610CBC5}" type="slidenum">
              <a:rPr lang="he-IL" smtClean="0"/>
              <a:t>44</a:t>
            </a:fld>
            <a:endParaRPr lang="he-IL"/>
          </a:p>
        </p:txBody>
      </p:sp>
      <p:pic>
        <p:nvPicPr>
          <p:cNvPr id="3" name="Picture 2" descr="×ª××¦××ª ×ª××× × ×¢×××¨ âªaclaration animated gifâ¬â">
            <a:extLst>
              <a:ext uri="{FF2B5EF4-FFF2-40B4-BE49-F238E27FC236}">
                <a16:creationId xmlns:a16="http://schemas.microsoft.com/office/drawing/2014/main" id="{F9B3B4E4-DAF6-49AA-81D2-67B2396667A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09850" y="2352605"/>
            <a:ext cx="7239000" cy="3767467"/>
          </a:xfrm>
          <a:prstGeom prst="rect">
            <a:avLst/>
          </a:prstGeom>
          <a:noFill/>
          <a:extLst>
            <a:ext uri="{909E8E84-426E-40DD-AFC4-6F175D3DCCD1}">
              <a14:hiddenFill xmlns:a14="http://schemas.microsoft.com/office/drawing/2010/main">
                <a:solidFill>
                  <a:srgbClr val="FFFFFF"/>
                </a:solidFill>
              </a14:hiddenFill>
            </a:ext>
          </a:extLst>
        </p:spPr>
      </p:pic>
      <p:sp>
        <p:nvSpPr>
          <p:cNvPr id="6" name="מלבן 5">
            <a:extLst>
              <a:ext uri="{FF2B5EF4-FFF2-40B4-BE49-F238E27FC236}">
                <a16:creationId xmlns:a16="http://schemas.microsoft.com/office/drawing/2014/main" id="{34149BB4-1DD4-4F39-A8B2-42F21D99F3CC}"/>
              </a:ext>
            </a:extLst>
          </p:cNvPr>
          <p:cNvSpPr/>
          <p:nvPr/>
        </p:nvSpPr>
        <p:spPr>
          <a:xfrm>
            <a:off x="2609850" y="543307"/>
            <a:ext cx="7496175" cy="1384995"/>
          </a:xfrm>
          <a:prstGeom prst="rect">
            <a:avLst/>
          </a:prstGeom>
          <a:ln>
            <a:solidFill>
              <a:schemeClr val="tx1"/>
            </a:solidFill>
          </a:ln>
        </p:spPr>
        <p:txBody>
          <a:bodyPr wrap="square">
            <a:spAutoFit/>
          </a:bodyPr>
          <a:lstStyle/>
          <a:p>
            <a:pPr algn="r"/>
            <a:r>
              <a:rPr lang="he-IL" sz="2800" b="1">
                <a:solidFill>
                  <a:srgbClr val="FF0000"/>
                </a:solidFill>
                <a:effectLst>
                  <a:outerShdw blurRad="38100" dist="38100" dir="2700000" algn="tl">
                    <a:srgbClr val="000000">
                      <a:alpha val="43137"/>
                    </a:srgbClr>
                  </a:outerShdw>
                </a:effectLst>
                <a:latin typeface="Calibri"/>
                <a:cs typeface="Arial" panose="020B0604020202020204" pitchFamily="34" charset="0"/>
              </a:rPr>
              <a:t>המהיר יותר הוא מי שעובר אותה דרך בפחות זמן – </a:t>
            </a:r>
            <a:br>
              <a:rPr lang="en-US" sz="2800" b="1">
                <a:solidFill>
                  <a:srgbClr val="FF0000"/>
                </a:solidFill>
                <a:effectLst>
                  <a:outerShdw blurRad="38100" dist="38100" dir="2700000" algn="tl">
                    <a:srgbClr val="000000">
                      <a:alpha val="43137"/>
                    </a:srgbClr>
                  </a:outerShdw>
                </a:effectLst>
                <a:latin typeface="Calibri"/>
                <a:cs typeface="Arial" panose="020B0604020202020204" pitchFamily="34" charset="0"/>
              </a:rPr>
            </a:br>
            <a:r>
              <a:rPr lang="he-IL" sz="2800" b="1">
                <a:solidFill>
                  <a:srgbClr val="FF0000"/>
                </a:solidFill>
                <a:effectLst>
                  <a:outerShdw blurRad="38100" dist="38100" dir="2700000" algn="tl">
                    <a:srgbClr val="000000">
                      <a:alpha val="43137"/>
                    </a:srgbClr>
                  </a:outerShdw>
                </a:effectLst>
                <a:latin typeface="Calibri"/>
                <a:cs typeface="Arial" panose="020B0604020202020204" pitchFamily="34" charset="0"/>
              </a:rPr>
              <a:t>או  מי שעובר יותר דרך באותו פרק זמן.</a:t>
            </a:r>
            <a:br>
              <a:rPr lang="en-US" sz="2800" b="1">
                <a:solidFill>
                  <a:prstClr val="black"/>
                </a:solidFill>
                <a:effectLst>
                  <a:outerShdw blurRad="38100" dist="38100" dir="2700000" algn="tl">
                    <a:srgbClr val="000000">
                      <a:alpha val="43137"/>
                    </a:srgbClr>
                  </a:outerShdw>
                </a:effectLst>
                <a:latin typeface="Calibri"/>
                <a:cs typeface="Arial" panose="020B0604020202020204" pitchFamily="34" charset="0"/>
              </a:rPr>
            </a:br>
            <a:endParaRPr lang="he-IL" sz="2800"/>
          </a:p>
        </p:txBody>
      </p:sp>
    </p:spTree>
    <p:extLst>
      <p:ext uri="{BB962C8B-B14F-4D97-AF65-F5344CB8AC3E}">
        <p14:creationId xmlns:p14="http://schemas.microsoft.com/office/powerpoint/2010/main" val="38733541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51BE6C8D-A0E7-4C28-9A8A-E1C4461EA47A}"/>
              </a:ext>
            </a:extLst>
          </p:cNvPr>
          <p:cNvSpPr>
            <a:spLocks noGrp="1"/>
          </p:cNvSpPr>
          <p:nvPr>
            <p:ph type="sldNum" sz="quarter" idx="12"/>
          </p:nvPr>
        </p:nvSpPr>
        <p:spPr/>
        <p:txBody>
          <a:bodyPr/>
          <a:lstStyle/>
          <a:p>
            <a:fld id="{35CE2A88-ED72-40D1-A77E-B0989610CBC5}" type="slidenum">
              <a:rPr lang="he-IL" smtClean="0"/>
              <a:t>45</a:t>
            </a:fld>
            <a:endParaRPr lang="he-IL"/>
          </a:p>
        </p:txBody>
      </p:sp>
      <p:pic>
        <p:nvPicPr>
          <p:cNvPr id="3" name="תמונה 2" descr="תמונה שמכילה טקסט&#10;&#10;התיאור נוצר באופן אוטומטי">
            <a:extLst>
              <a:ext uri="{FF2B5EF4-FFF2-40B4-BE49-F238E27FC236}">
                <a16:creationId xmlns:a16="http://schemas.microsoft.com/office/drawing/2014/main" id="{73E4652B-CECD-48B6-9A81-6C4C0C43A0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8591" y="0"/>
            <a:ext cx="9144000" cy="6858000"/>
          </a:xfrm>
          <a:prstGeom prst="rect">
            <a:avLst/>
          </a:prstGeom>
        </p:spPr>
      </p:pic>
      <p:pic>
        <p:nvPicPr>
          <p:cNvPr id="4" name="תמונה 3">
            <a:extLst>
              <a:ext uri="{FF2B5EF4-FFF2-40B4-BE49-F238E27FC236}">
                <a16:creationId xmlns:a16="http://schemas.microsoft.com/office/drawing/2014/main" id="{039CD941-D2D5-4ACA-A6F9-36C6D31F8788}"/>
              </a:ext>
            </a:extLst>
          </p:cNvPr>
          <p:cNvPicPr>
            <a:picLocks noChangeAspect="1"/>
          </p:cNvPicPr>
          <p:nvPr/>
        </p:nvPicPr>
        <p:blipFill>
          <a:blip r:embed="rId3"/>
          <a:stretch>
            <a:fillRect/>
          </a:stretch>
        </p:blipFill>
        <p:spPr>
          <a:xfrm>
            <a:off x="243082" y="1392205"/>
            <a:ext cx="3719318" cy="27372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6089054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2B6F7786-9830-42B4-88E6-AB4AF4560D07}"/>
              </a:ext>
            </a:extLst>
          </p:cNvPr>
          <p:cNvSpPr>
            <a:spLocks noGrp="1"/>
          </p:cNvSpPr>
          <p:nvPr>
            <p:ph type="sldNum" sz="quarter" idx="12"/>
          </p:nvPr>
        </p:nvSpPr>
        <p:spPr/>
        <p:txBody>
          <a:bodyPr/>
          <a:lstStyle/>
          <a:p>
            <a:fld id="{35CE2A88-ED72-40D1-A77E-B0989610CBC5}" type="slidenum">
              <a:rPr lang="he-IL" smtClean="0"/>
              <a:t>46</a:t>
            </a:fld>
            <a:endParaRPr lang="he-IL"/>
          </a:p>
        </p:txBody>
      </p:sp>
      <p:pic>
        <p:nvPicPr>
          <p:cNvPr id="4" name="תמונה 3" descr="תמונה שמכילה שעון&#10;&#10;התיאור נוצר באופן אוטומטי">
            <a:extLst>
              <a:ext uri="{FF2B5EF4-FFF2-40B4-BE49-F238E27FC236}">
                <a16:creationId xmlns:a16="http://schemas.microsoft.com/office/drawing/2014/main" id="{A19A4485-C54B-4EF8-91FA-6442FA1CB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2450" y="645476"/>
            <a:ext cx="5419725" cy="5300348"/>
          </a:xfrm>
          <a:prstGeom prst="rect">
            <a:avLst/>
          </a:prstGeom>
        </p:spPr>
      </p:pic>
    </p:spTree>
    <p:extLst>
      <p:ext uri="{BB962C8B-B14F-4D97-AF65-F5344CB8AC3E}">
        <p14:creationId xmlns:p14="http://schemas.microsoft.com/office/powerpoint/2010/main" val="12954201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46115F04-F9FC-421A-BCC8-88054508F6AD}"/>
              </a:ext>
            </a:extLst>
          </p:cNvPr>
          <p:cNvSpPr>
            <a:spLocks noGrp="1"/>
          </p:cNvSpPr>
          <p:nvPr>
            <p:ph type="sldNum" sz="quarter" idx="12"/>
          </p:nvPr>
        </p:nvSpPr>
        <p:spPr/>
        <p:txBody>
          <a:bodyPr/>
          <a:lstStyle/>
          <a:p>
            <a:fld id="{35CE2A88-ED72-40D1-A77E-B0989610CBC5}" type="slidenum">
              <a:rPr lang="he-IL" smtClean="0"/>
              <a:t>47</a:t>
            </a:fld>
            <a:endParaRPr lang="he-IL"/>
          </a:p>
        </p:txBody>
      </p:sp>
      <p:sp>
        <p:nvSpPr>
          <p:cNvPr id="3" name="מלבן 2">
            <a:extLst>
              <a:ext uri="{FF2B5EF4-FFF2-40B4-BE49-F238E27FC236}">
                <a16:creationId xmlns:a16="http://schemas.microsoft.com/office/drawing/2014/main" id="{5DA1DD23-EA84-42D1-8AFD-EC50CAD1350B}"/>
              </a:ext>
            </a:extLst>
          </p:cNvPr>
          <p:cNvSpPr/>
          <p:nvPr/>
        </p:nvSpPr>
        <p:spPr>
          <a:xfrm>
            <a:off x="4729573" y="128536"/>
            <a:ext cx="3531736" cy="707886"/>
          </a:xfrm>
          <a:prstGeom prst="rect">
            <a:avLst/>
          </a:prstGeom>
          <a:solidFill>
            <a:schemeClr val="accent6">
              <a:lumMod val="40000"/>
              <a:lumOff val="60000"/>
            </a:schemeClr>
          </a:solidFill>
          <a:ln>
            <a:solidFill>
              <a:schemeClr val="tx1"/>
            </a:solid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400" rtl="1"/>
            <a:r>
              <a:rPr lang="he-IL"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panose="020B0604020202020204" pitchFamily="34" charset="0"/>
              </a:rPr>
              <a:t>מהירות ממוצעת</a:t>
            </a:r>
          </a:p>
        </p:txBody>
      </p:sp>
      <p:sp>
        <p:nvSpPr>
          <p:cNvPr id="4" name="TextBox 3">
            <a:extLst>
              <a:ext uri="{FF2B5EF4-FFF2-40B4-BE49-F238E27FC236}">
                <a16:creationId xmlns:a16="http://schemas.microsoft.com/office/drawing/2014/main" id="{1CB083D2-76B0-4B16-91EE-0AF7B2C82E05}"/>
              </a:ext>
            </a:extLst>
          </p:cNvPr>
          <p:cNvSpPr txBox="1"/>
          <p:nvPr/>
        </p:nvSpPr>
        <p:spPr>
          <a:xfrm>
            <a:off x="1654602" y="515125"/>
            <a:ext cx="10103352" cy="1261884"/>
          </a:xfrm>
          <a:prstGeom prst="rect">
            <a:avLst/>
          </a:prstGeom>
          <a:noFill/>
        </p:spPr>
        <p:txBody>
          <a:bodyPr wrap="square" rtlCol="1">
            <a:spAutoFit/>
          </a:bodyPr>
          <a:lstStyle/>
          <a:p>
            <a:pPr algn="r" defTabSz="914400" rtl="1"/>
            <a:r>
              <a:rPr lang="he-IL" sz="2400" b="1" dirty="0">
                <a:solidFill>
                  <a:srgbClr val="FF0000"/>
                </a:solidFill>
                <a:latin typeface="Calibri"/>
                <a:cs typeface="Arial" panose="020B0604020202020204" pitchFamily="34" charset="0"/>
              </a:rPr>
              <a:t>הגדרת המהירות כ-</a:t>
            </a:r>
            <a:r>
              <a:rPr lang="en-US" sz="4000" b="1">
                <a:solidFill>
                  <a:srgbClr val="FF0000"/>
                </a:solidFill>
                <a:effectLst>
                  <a:outerShdw blurRad="38100" dist="38100" dir="2700000" algn="tl">
                    <a:srgbClr val="000000">
                      <a:alpha val="43137"/>
                    </a:srgbClr>
                  </a:outerShdw>
                </a:effectLst>
                <a:latin typeface="Calibri"/>
              </a:rPr>
              <a:t>S/</a:t>
            </a:r>
            <a:r>
              <a:rPr lang="en-US" sz="4800" b="1">
                <a:solidFill>
                  <a:srgbClr val="FF0000"/>
                </a:solidFill>
                <a:effectLst>
                  <a:outerShdw blurRad="38100" dist="38100" dir="2700000" algn="tl">
                    <a:srgbClr val="000000">
                      <a:alpha val="43137"/>
                    </a:srgbClr>
                  </a:outerShdw>
                </a:effectLst>
                <a:latin typeface="Calibri"/>
              </a:rPr>
              <a:t>t </a:t>
            </a:r>
            <a:r>
              <a:rPr lang="he-IL" sz="4000" b="1">
                <a:solidFill>
                  <a:srgbClr val="FF0000"/>
                </a:solidFill>
                <a:latin typeface="Calibri"/>
                <a:cs typeface="Arial" panose="020B0604020202020204" pitchFamily="34" charset="0"/>
              </a:rPr>
              <a:t> </a:t>
            </a:r>
            <a:r>
              <a:rPr lang="he-IL" sz="2400" b="1" dirty="0">
                <a:solidFill>
                  <a:srgbClr val="FF0000"/>
                </a:solidFill>
                <a:latin typeface="Calibri"/>
                <a:cs typeface="Arial" panose="020B0604020202020204" pitchFamily="34" charset="0"/>
              </a:rPr>
              <a:t>אינה מייצגת מה שקורה בחלקים שונים של פרק הזמן, אלא רק </a:t>
            </a:r>
            <a:r>
              <a:rPr lang="he-IL" sz="2800" b="1" dirty="0">
                <a:solidFill>
                  <a:srgbClr val="FF0000"/>
                </a:solidFill>
                <a:effectLst>
                  <a:outerShdw blurRad="38100" dist="38100" dir="2700000" algn="tl">
                    <a:srgbClr val="000000">
                      <a:alpha val="43137"/>
                    </a:srgbClr>
                  </a:outerShdw>
                </a:effectLst>
                <a:latin typeface="Calibri"/>
                <a:cs typeface="Arial" panose="020B0604020202020204" pitchFamily="34" charset="0"/>
              </a:rPr>
              <a:t>"מהירות ממוצעת" </a:t>
            </a:r>
            <a:r>
              <a:rPr lang="he-IL" sz="2400" b="1" dirty="0">
                <a:solidFill>
                  <a:srgbClr val="FF0000"/>
                </a:solidFill>
                <a:latin typeface="Calibri"/>
                <a:cs typeface="Arial" panose="020B0604020202020204" pitchFamily="34" charset="0"/>
              </a:rPr>
              <a:t>בפרק הזמן כולו. </a:t>
            </a:r>
          </a:p>
        </p:txBody>
      </p:sp>
      <p:sp>
        <p:nvSpPr>
          <p:cNvPr id="5" name="TextBox 4">
            <a:extLst>
              <a:ext uri="{FF2B5EF4-FFF2-40B4-BE49-F238E27FC236}">
                <a16:creationId xmlns:a16="http://schemas.microsoft.com/office/drawing/2014/main" id="{E18B4C90-A7E5-42B9-BDC8-E78B1022D064}"/>
              </a:ext>
            </a:extLst>
          </p:cNvPr>
          <p:cNvSpPr txBox="1"/>
          <p:nvPr/>
        </p:nvSpPr>
        <p:spPr>
          <a:xfrm>
            <a:off x="784052" y="2620525"/>
            <a:ext cx="11155878" cy="2862322"/>
          </a:xfrm>
          <a:prstGeom prst="rect">
            <a:avLst/>
          </a:prstGeom>
          <a:noFill/>
        </p:spPr>
        <p:txBody>
          <a:bodyPr wrap="square" rtlCol="1">
            <a:spAutoFit/>
          </a:bodyPr>
          <a:lstStyle/>
          <a:p>
            <a:pPr algn="r" defTabSz="914400" rtl="1"/>
            <a:r>
              <a:rPr lang="he-IL" sz="2400" b="1" dirty="0">
                <a:latin typeface="Calibri"/>
                <a:cs typeface="Arial" panose="020B0604020202020204" pitchFamily="34" charset="0"/>
              </a:rPr>
              <a:t>המקרה המיוחד שבו </a:t>
            </a:r>
            <a:r>
              <a:rPr lang="he-IL" sz="2800" b="1" dirty="0">
                <a:solidFill>
                  <a:srgbClr val="FF0000"/>
                </a:solidFill>
                <a:effectLst>
                  <a:outerShdw blurRad="38100" dist="38100" dir="2700000" algn="tl">
                    <a:srgbClr val="000000">
                      <a:alpha val="43137"/>
                    </a:srgbClr>
                  </a:outerShdw>
                </a:effectLst>
                <a:latin typeface="Calibri"/>
                <a:cs typeface="Arial" panose="020B0604020202020204" pitchFamily="34" charset="0"/>
              </a:rPr>
              <a:t>בכל פרק זמן מתקבלת תוצאה זהה בחישוב המהירות.</a:t>
            </a:r>
            <a:br>
              <a:rPr lang="en-US" sz="2400" b="1" dirty="0">
                <a:solidFill>
                  <a:srgbClr val="FF0000"/>
                </a:solidFill>
                <a:latin typeface="Calibri"/>
              </a:rPr>
            </a:br>
            <a:r>
              <a:rPr lang="he-IL" sz="2400" b="1" dirty="0">
                <a:solidFill>
                  <a:srgbClr val="FF0000"/>
                </a:solidFill>
                <a:latin typeface="Calibri"/>
                <a:cs typeface="Arial" panose="020B0604020202020204" pitchFamily="34" charset="0"/>
              </a:rPr>
              <a:t> </a:t>
            </a:r>
            <a:r>
              <a:rPr lang="he-IL" sz="2400" b="1" dirty="0">
                <a:latin typeface="Calibri"/>
                <a:cs typeface="Arial" panose="020B0604020202020204" pitchFamily="34" charset="0"/>
              </a:rPr>
              <a:t>במקרה כזה אנו מדברים על  </a:t>
            </a:r>
            <a:r>
              <a:rPr lang="he-IL" sz="2400" b="1" dirty="0">
                <a:solidFill>
                  <a:srgbClr val="FF0000"/>
                </a:solidFill>
                <a:latin typeface="Calibri"/>
                <a:cs typeface="Arial" panose="020B0604020202020204" pitchFamily="34" charset="0"/>
              </a:rPr>
              <a:t>  </a:t>
            </a:r>
            <a:r>
              <a:rPr lang="he-IL" sz="4000" b="1" dirty="0">
                <a:solidFill>
                  <a:srgbClr val="FF0000"/>
                </a:solidFill>
                <a:effectLst>
                  <a:outerShdw blurRad="38100" dist="38100" dir="2700000" algn="tl">
                    <a:srgbClr val="000000">
                      <a:alpha val="43137"/>
                    </a:srgbClr>
                  </a:outerShdw>
                </a:effectLst>
                <a:latin typeface="Calibri"/>
                <a:cs typeface="Arial" panose="020B0604020202020204" pitchFamily="34" charset="0"/>
              </a:rPr>
              <a:t>"תנועה במהירות קבועה" </a:t>
            </a:r>
            <a:r>
              <a:rPr lang="he-IL" sz="2400" b="1">
                <a:latin typeface="Calibri"/>
                <a:cs typeface="Arial" panose="020B0604020202020204" pitchFamily="34" charset="0"/>
              </a:rPr>
              <a:t>,                   או     </a:t>
            </a:r>
            <a:r>
              <a:rPr lang="he-IL" sz="4000" b="1">
                <a:solidFill>
                  <a:srgbClr val="FF0000"/>
                </a:solidFill>
                <a:latin typeface="Calibri"/>
                <a:cs typeface="Arial" panose="020B0604020202020204" pitchFamily="34" charset="0"/>
              </a:rPr>
              <a:t>" </a:t>
            </a:r>
            <a:r>
              <a:rPr lang="he-IL" sz="4000" b="1">
                <a:solidFill>
                  <a:srgbClr val="FF0000"/>
                </a:solidFill>
                <a:effectLst>
                  <a:outerShdw blurRad="38100" dist="38100" dir="2700000" algn="tl">
                    <a:srgbClr val="000000">
                      <a:alpha val="43137"/>
                    </a:srgbClr>
                  </a:outerShdw>
                </a:effectLst>
                <a:latin typeface="Calibri"/>
                <a:cs typeface="Arial" panose="020B0604020202020204" pitchFamily="34" charset="0"/>
              </a:rPr>
              <a:t>תנועה קצובה </a:t>
            </a:r>
            <a:r>
              <a:rPr lang="he-IL" sz="4000" b="1">
                <a:solidFill>
                  <a:srgbClr val="FF0000"/>
                </a:solidFill>
                <a:latin typeface="Calibri"/>
                <a:cs typeface="Arial" panose="020B0604020202020204" pitchFamily="34" charset="0"/>
              </a:rPr>
              <a:t>"</a:t>
            </a:r>
            <a:r>
              <a:rPr lang="he-IL" sz="4000" b="1">
                <a:latin typeface="Calibri"/>
                <a:cs typeface="Arial" panose="020B0604020202020204" pitchFamily="34" charset="0"/>
              </a:rPr>
              <a:t>.</a:t>
            </a:r>
            <a:br>
              <a:rPr lang="en-US" sz="2400" b="1" dirty="0">
                <a:solidFill>
                  <a:srgbClr val="FF0000"/>
                </a:solidFill>
                <a:latin typeface="Calibri"/>
              </a:rPr>
            </a:br>
            <a:r>
              <a:rPr lang="he-IL" sz="3600" b="1" dirty="0">
                <a:solidFill>
                  <a:srgbClr val="FF0000"/>
                </a:solidFill>
                <a:effectLst>
                  <a:outerShdw blurRad="38100" dist="38100" dir="2700000" algn="tl">
                    <a:srgbClr val="000000">
                      <a:alpha val="43137"/>
                    </a:srgbClr>
                  </a:outerShdw>
                </a:effectLst>
                <a:latin typeface="Calibri"/>
                <a:cs typeface="Arial" panose="020B0604020202020204" pitchFamily="34" charset="0"/>
              </a:rPr>
              <a:t>תנועתו של גוף היא קצובה אם הוא עובר דרכים שוות בפרקי </a:t>
            </a:r>
            <a:r>
              <a:rPr lang="he-IL" sz="3600" b="1">
                <a:solidFill>
                  <a:srgbClr val="FF0000"/>
                </a:solidFill>
                <a:effectLst>
                  <a:outerShdw blurRad="38100" dist="38100" dir="2700000" algn="tl">
                    <a:srgbClr val="000000">
                      <a:alpha val="43137"/>
                    </a:srgbClr>
                  </a:outerShdw>
                </a:effectLst>
                <a:latin typeface="Calibri"/>
                <a:cs typeface="Arial" panose="020B0604020202020204" pitchFamily="34" charset="0"/>
              </a:rPr>
              <a:t>זמן שווים</a:t>
            </a:r>
            <a:endParaRPr lang="he-IL" dirty="0">
              <a:solidFill>
                <a:prstClr val="black"/>
              </a:solidFill>
              <a:latin typeface="Calibri"/>
              <a:cs typeface="Arial" panose="020B0604020202020204" pitchFamily="34" charset="0"/>
            </a:endParaRPr>
          </a:p>
        </p:txBody>
      </p:sp>
      <p:sp>
        <p:nvSpPr>
          <p:cNvPr id="6" name="מלבן 5">
            <a:extLst>
              <a:ext uri="{FF2B5EF4-FFF2-40B4-BE49-F238E27FC236}">
                <a16:creationId xmlns:a16="http://schemas.microsoft.com/office/drawing/2014/main" id="{35D9A80F-A182-4010-A21A-1FF723F9C221}"/>
              </a:ext>
            </a:extLst>
          </p:cNvPr>
          <p:cNvSpPr/>
          <p:nvPr/>
        </p:nvSpPr>
        <p:spPr>
          <a:xfrm>
            <a:off x="5191483" y="1786781"/>
            <a:ext cx="2909771" cy="707886"/>
          </a:xfrm>
          <a:prstGeom prst="rect">
            <a:avLst/>
          </a:prstGeom>
          <a:solidFill>
            <a:schemeClr val="accent6">
              <a:lumMod val="40000"/>
              <a:lumOff val="60000"/>
            </a:schemeClr>
          </a:solidFill>
          <a:ln>
            <a:solidFill>
              <a:schemeClr val="tx1"/>
            </a:solid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400" rtl="1"/>
            <a:r>
              <a:rPr lang="he-IL"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panose="020B0604020202020204" pitchFamily="34" charset="0"/>
              </a:rPr>
              <a:t>תנועה קצובה</a:t>
            </a:r>
          </a:p>
        </p:txBody>
      </p:sp>
      <p:grpSp>
        <p:nvGrpSpPr>
          <p:cNvPr id="12" name="קבוצה 11">
            <a:extLst>
              <a:ext uri="{FF2B5EF4-FFF2-40B4-BE49-F238E27FC236}">
                <a16:creationId xmlns:a16="http://schemas.microsoft.com/office/drawing/2014/main" id="{1C4A1F89-9E74-4485-8CD5-24C0C4E981A9}"/>
              </a:ext>
            </a:extLst>
          </p:cNvPr>
          <p:cNvGrpSpPr/>
          <p:nvPr/>
        </p:nvGrpSpPr>
        <p:grpSpPr>
          <a:xfrm>
            <a:off x="1171575" y="5249982"/>
            <a:ext cx="10706100" cy="1640472"/>
            <a:chOff x="1748374" y="5218602"/>
            <a:chExt cx="9881974" cy="1317348"/>
          </a:xfrm>
        </p:grpSpPr>
        <p:pic>
          <p:nvPicPr>
            <p:cNvPr id="7" name="Picture 6" descr="[A]Di-[12]C">
              <a:extLst>
                <a:ext uri="{FF2B5EF4-FFF2-40B4-BE49-F238E27FC236}">
                  <a16:creationId xmlns:a16="http://schemas.microsoft.com/office/drawing/2014/main" id="{84F54A00-A5DE-41E9-9B6A-5004D4222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8374" y="5218602"/>
              <a:ext cx="9881974" cy="10157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סוגר מסולסל שמאלי 7">
              <a:extLst>
                <a:ext uri="{FF2B5EF4-FFF2-40B4-BE49-F238E27FC236}">
                  <a16:creationId xmlns:a16="http://schemas.microsoft.com/office/drawing/2014/main" id="{6C6A1B3D-CBBD-4D32-A527-9669D1A820BE}"/>
                </a:ext>
              </a:extLst>
            </p:cNvPr>
            <p:cNvSpPr/>
            <p:nvPr/>
          </p:nvSpPr>
          <p:spPr>
            <a:xfrm rot="16200000">
              <a:off x="6986250" y="5330761"/>
              <a:ext cx="270030" cy="1629237"/>
            </a:xfrm>
            <a:prstGeom prst="leftBrace">
              <a:avLst>
                <a:gd name="adj1" fmla="val 8333"/>
                <a:gd name="adj2" fmla="val 5287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1" anchor="ctr"/>
            <a:lstStyle/>
            <a:p>
              <a:pPr algn="ctr" defTabSz="914400" rtl="1"/>
              <a:endParaRPr lang="he-IL">
                <a:solidFill>
                  <a:prstClr val="black"/>
                </a:solidFill>
                <a:latin typeface="Calibri"/>
                <a:cs typeface="Arial" panose="020B0604020202020204" pitchFamily="34" charset="0"/>
              </a:endParaRPr>
            </a:p>
          </p:txBody>
        </p:sp>
        <p:sp>
          <p:nvSpPr>
            <p:cNvPr id="9" name="סוגר מסולסל שמאלי 8">
              <a:extLst>
                <a:ext uri="{FF2B5EF4-FFF2-40B4-BE49-F238E27FC236}">
                  <a16:creationId xmlns:a16="http://schemas.microsoft.com/office/drawing/2014/main" id="{3340A758-C33F-477D-80C5-6AAE6C532164}"/>
                </a:ext>
              </a:extLst>
            </p:cNvPr>
            <p:cNvSpPr/>
            <p:nvPr/>
          </p:nvSpPr>
          <p:spPr>
            <a:xfrm rot="16200000">
              <a:off x="3794108" y="5377422"/>
              <a:ext cx="270030" cy="1585016"/>
            </a:xfrm>
            <a:prstGeom prst="leftBrace">
              <a:avLst>
                <a:gd name="adj1" fmla="val 8333"/>
                <a:gd name="adj2" fmla="val 5287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1" anchor="ctr"/>
            <a:lstStyle/>
            <a:p>
              <a:pPr algn="ctr" defTabSz="914400" rtl="1"/>
              <a:endParaRPr lang="he-IL">
                <a:solidFill>
                  <a:prstClr val="black"/>
                </a:solidFill>
                <a:latin typeface="Calibri"/>
                <a:cs typeface="Arial" panose="020B0604020202020204" pitchFamily="34" charset="0"/>
              </a:endParaRPr>
            </a:p>
          </p:txBody>
        </p:sp>
        <p:sp>
          <p:nvSpPr>
            <p:cNvPr id="10" name="סוגר מסולסל שמאלי 9">
              <a:extLst>
                <a:ext uri="{FF2B5EF4-FFF2-40B4-BE49-F238E27FC236}">
                  <a16:creationId xmlns:a16="http://schemas.microsoft.com/office/drawing/2014/main" id="{E95C365D-92F5-429E-9C61-FE9035886B5F}"/>
                </a:ext>
              </a:extLst>
            </p:cNvPr>
            <p:cNvSpPr/>
            <p:nvPr/>
          </p:nvSpPr>
          <p:spPr>
            <a:xfrm rot="16200000">
              <a:off x="5379124" y="5352872"/>
              <a:ext cx="270030" cy="1585016"/>
            </a:xfrm>
            <a:prstGeom prst="leftBrace">
              <a:avLst>
                <a:gd name="adj1" fmla="val 8333"/>
                <a:gd name="adj2" fmla="val 5287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1" anchor="ctr"/>
            <a:lstStyle/>
            <a:p>
              <a:pPr algn="ctr" defTabSz="914400" rtl="1"/>
              <a:endParaRPr lang="he-IL">
                <a:solidFill>
                  <a:prstClr val="black"/>
                </a:solidFill>
                <a:latin typeface="Calibri"/>
                <a:cs typeface="Arial" panose="020B0604020202020204" pitchFamily="34" charset="0"/>
              </a:endParaRPr>
            </a:p>
          </p:txBody>
        </p:sp>
        <p:sp>
          <p:nvSpPr>
            <p:cNvPr id="11" name="TextBox 12">
              <a:extLst>
                <a:ext uri="{FF2B5EF4-FFF2-40B4-BE49-F238E27FC236}">
                  <a16:creationId xmlns:a16="http://schemas.microsoft.com/office/drawing/2014/main" id="{00749313-3996-4B40-9C6E-DC998DD4B908}"/>
                </a:ext>
              </a:extLst>
            </p:cNvPr>
            <p:cNvSpPr txBox="1"/>
            <p:nvPr/>
          </p:nvSpPr>
          <p:spPr>
            <a:xfrm>
              <a:off x="4115119" y="6258951"/>
              <a:ext cx="2283560" cy="276999"/>
            </a:xfrm>
            <a:prstGeom prst="rect">
              <a:avLst/>
            </a:prstGeom>
            <a:noFill/>
          </p:spPr>
          <p:txBody>
            <a:bodyPr wrap="square" rtlCol="1">
              <a:spAutoFit/>
            </a:bodyPr>
            <a:lstStyle/>
            <a:p>
              <a:pPr algn="r" defTabSz="914400" rtl="1"/>
              <a:r>
                <a:rPr lang="he-IL" sz="1200" dirty="0">
                  <a:solidFill>
                    <a:prstClr val="black"/>
                  </a:solidFill>
                  <a:latin typeface="Calibri"/>
                  <a:cs typeface="Arial" panose="020B0604020202020204" pitchFamily="34" charset="0"/>
                </a:rPr>
                <a:t>שימו לב למרחקים השווים </a:t>
              </a:r>
            </a:p>
          </p:txBody>
        </p:sp>
      </p:grpSp>
      <p:sp>
        <p:nvSpPr>
          <p:cNvPr id="13" name="מלבן 12">
            <a:extLst>
              <a:ext uri="{FF2B5EF4-FFF2-40B4-BE49-F238E27FC236}">
                <a16:creationId xmlns:a16="http://schemas.microsoft.com/office/drawing/2014/main" id="{3F8C8516-9FA4-4326-9594-1E424B4F1342}"/>
              </a:ext>
            </a:extLst>
          </p:cNvPr>
          <p:cNvSpPr/>
          <p:nvPr/>
        </p:nvSpPr>
        <p:spPr>
          <a:xfrm>
            <a:off x="867510" y="4357991"/>
            <a:ext cx="11155878" cy="1040860"/>
          </a:xfrm>
          <a:prstGeom prst="rect">
            <a:avLst/>
          </a:prstGeom>
          <a:solidFill>
            <a:srgbClr val="92D050">
              <a:alpha val="1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2196759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0D56CC12-5276-47D3-BDD2-BDEC3813D08C}"/>
              </a:ext>
            </a:extLst>
          </p:cNvPr>
          <p:cNvSpPr>
            <a:spLocks noGrp="1"/>
          </p:cNvSpPr>
          <p:nvPr>
            <p:ph type="sldNum" sz="quarter" idx="12"/>
          </p:nvPr>
        </p:nvSpPr>
        <p:spPr/>
        <p:txBody>
          <a:bodyPr/>
          <a:lstStyle/>
          <a:p>
            <a:fld id="{35CE2A88-ED72-40D1-A77E-B0989610CBC5}" type="slidenum">
              <a:rPr lang="he-IL" smtClean="0"/>
              <a:t>48</a:t>
            </a:fld>
            <a:endParaRPr lang="he-IL"/>
          </a:p>
        </p:txBody>
      </p:sp>
      <p:sp>
        <p:nvSpPr>
          <p:cNvPr id="5" name="Rectangle 3">
            <a:extLst>
              <a:ext uri="{FF2B5EF4-FFF2-40B4-BE49-F238E27FC236}">
                <a16:creationId xmlns:a16="http://schemas.microsoft.com/office/drawing/2014/main" id="{98C3AF9B-F8F6-4235-A732-812B7389B8A0}"/>
              </a:ext>
            </a:extLst>
          </p:cNvPr>
          <p:cNvSpPr txBox="1">
            <a:spLocks noChangeArrowheads="1"/>
          </p:cNvSpPr>
          <p:nvPr/>
        </p:nvSpPr>
        <p:spPr>
          <a:xfrm>
            <a:off x="1529770" y="1197619"/>
            <a:ext cx="10062443" cy="4876800"/>
          </a:xfrm>
          <a:prstGeom prst="rect">
            <a:avLst/>
          </a:prstGeom>
        </p:spPr>
        <p:txBody>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he-IL" altLang="he-IL" sz="2800"/>
              <a:t>כאשר גוף נע בתנועה שוות מהירות, מהירות הגוף מוגדרת כהעתק הגוף ביחידת זמן. כלומר, אם בפרק זמן </a:t>
            </a:r>
            <a:r>
              <a:rPr lang="en-US" altLang="he-IL" sz="2800">
                <a:sym typeface="Symbol" panose="05050102010706020507" pitchFamily="18" charset="2"/>
              </a:rPr>
              <a:t></a:t>
            </a:r>
            <a:r>
              <a:rPr lang="en-US" altLang="he-IL" sz="2800"/>
              <a:t>t</a:t>
            </a:r>
            <a:r>
              <a:rPr lang="he-IL" altLang="he-IL" sz="2800"/>
              <a:t> הגוף מעתיק את מקומות בשיעור </a:t>
            </a:r>
            <a:r>
              <a:rPr lang="en-US" altLang="he-IL" sz="2800">
                <a:sym typeface="Symbol" panose="05050102010706020507" pitchFamily="18" charset="2"/>
              </a:rPr>
              <a:t></a:t>
            </a:r>
            <a:r>
              <a:rPr lang="en-US" altLang="he-IL" sz="2800"/>
              <a:t>x</a:t>
            </a:r>
            <a:r>
              <a:rPr lang="he-IL" altLang="he-IL" sz="2800"/>
              <a:t>, אזי מהירות הגוף, </a:t>
            </a:r>
            <a:r>
              <a:rPr lang="en-US" altLang="he-IL" sz="2800"/>
              <a:t>v</a:t>
            </a:r>
            <a:r>
              <a:rPr lang="he-IL" altLang="he-IL" sz="2800"/>
              <a:t>, היא:</a:t>
            </a:r>
            <a:r>
              <a:rPr lang="en-US" altLang="he-IL" sz="2800"/>
              <a:t> </a:t>
            </a:r>
          </a:p>
          <a:p>
            <a:pPr>
              <a:buFont typeface="Wingdings" panose="05000000000000000000" pitchFamily="2" charset="2"/>
              <a:buNone/>
            </a:pPr>
            <a:endParaRPr lang="he-IL" altLang="he-IL" sz="2800"/>
          </a:p>
          <a:p>
            <a:endParaRPr lang="en-US" altLang="he-IL"/>
          </a:p>
        </p:txBody>
      </p:sp>
      <p:sp>
        <p:nvSpPr>
          <p:cNvPr id="6" name="Rectangle 5">
            <a:extLst>
              <a:ext uri="{FF2B5EF4-FFF2-40B4-BE49-F238E27FC236}">
                <a16:creationId xmlns:a16="http://schemas.microsoft.com/office/drawing/2014/main" id="{D8A04548-1D50-4651-BAC7-E1CE82C42953}"/>
              </a:ext>
            </a:extLst>
          </p:cNvPr>
          <p:cNvSpPr>
            <a:spLocks noChangeArrowheads="1"/>
          </p:cNvSpPr>
          <p:nvPr/>
        </p:nvSpPr>
        <p:spPr bwMode="auto">
          <a:xfrm>
            <a:off x="2277208" y="703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endParaRPr lang="he-IL" altLang="he-IL"/>
          </a:p>
        </p:txBody>
      </p:sp>
      <p:graphicFrame>
        <p:nvGraphicFramePr>
          <p:cNvPr id="7" name="Object 4">
            <a:extLst>
              <a:ext uri="{FF2B5EF4-FFF2-40B4-BE49-F238E27FC236}">
                <a16:creationId xmlns:a16="http://schemas.microsoft.com/office/drawing/2014/main" id="{21F62118-A659-4F72-9A2A-083894A79F24}"/>
              </a:ext>
            </a:extLst>
          </p:cNvPr>
          <p:cNvGraphicFramePr>
            <a:graphicFrameLocks noChangeAspect="1"/>
          </p:cNvGraphicFramePr>
          <p:nvPr>
            <p:extLst>
              <p:ext uri="{D42A27DB-BD31-4B8C-83A1-F6EECF244321}">
                <p14:modId xmlns:p14="http://schemas.microsoft.com/office/powerpoint/2010/main" val="4030266302"/>
              </p:ext>
            </p:extLst>
          </p:nvPr>
        </p:nvGraphicFramePr>
        <p:xfrm>
          <a:off x="7840734" y="2883804"/>
          <a:ext cx="2471737" cy="2111375"/>
        </p:xfrm>
        <a:graphic>
          <a:graphicData uri="http://schemas.openxmlformats.org/presentationml/2006/ole">
            <mc:AlternateContent xmlns:mc="http://schemas.openxmlformats.org/markup-compatibility/2006">
              <mc:Choice xmlns:v="urn:schemas-microsoft-com:vml" Requires="v">
                <p:oleObj spid="_x0000_s14512" name="משוואה" r:id="rId3" imgW="457200" imgH="393480" progId="Equation.3">
                  <p:embed/>
                </p:oleObj>
              </mc:Choice>
              <mc:Fallback>
                <p:oleObj name="משוואה" r:id="rId3" imgW="457200" imgH="393480" progId="Equation.3">
                  <p:embed/>
                  <p:pic>
                    <p:nvPicPr>
                      <p:cNvPr id="11269" name="Object 4">
                        <a:extLst>
                          <a:ext uri="{FF2B5EF4-FFF2-40B4-BE49-F238E27FC236}">
                            <a16:creationId xmlns:a16="http://schemas.microsoft.com/office/drawing/2014/main" id="{56582534-7AFF-4C72-B0A9-787A7D0545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0734" y="2883804"/>
                        <a:ext cx="2471737"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6">
            <a:extLst>
              <a:ext uri="{FF2B5EF4-FFF2-40B4-BE49-F238E27FC236}">
                <a16:creationId xmlns:a16="http://schemas.microsoft.com/office/drawing/2014/main" id="{D7E1C175-4832-4A79-916A-401E477EEB89}"/>
              </a:ext>
            </a:extLst>
          </p:cNvPr>
          <p:cNvSpPr>
            <a:spLocks noChangeArrowheads="1"/>
          </p:cNvSpPr>
          <p:nvPr/>
        </p:nvSpPr>
        <p:spPr bwMode="auto">
          <a:xfrm>
            <a:off x="2277208" y="4608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endParaRPr lang="he-IL" altLang="he-IL"/>
          </a:p>
        </p:txBody>
      </p:sp>
      <p:graphicFrame>
        <p:nvGraphicFramePr>
          <p:cNvPr id="9" name="אובייקט 1">
            <a:extLst>
              <a:ext uri="{FF2B5EF4-FFF2-40B4-BE49-F238E27FC236}">
                <a16:creationId xmlns:a16="http://schemas.microsoft.com/office/drawing/2014/main" id="{A5EA5AA7-B03A-47CD-9559-42F10493F0BD}"/>
              </a:ext>
            </a:extLst>
          </p:cNvPr>
          <p:cNvGraphicFramePr>
            <a:graphicFrameLocks noChangeAspect="1"/>
          </p:cNvGraphicFramePr>
          <p:nvPr>
            <p:extLst>
              <p:ext uri="{D42A27DB-BD31-4B8C-83A1-F6EECF244321}">
                <p14:modId xmlns:p14="http://schemas.microsoft.com/office/powerpoint/2010/main" val="1738762828"/>
              </p:ext>
            </p:extLst>
          </p:nvPr>
        </p:nvGraphicFramePr>
        <p:xfrm>
          <a:off x="1937247" y="2747279"/>
          <a:ext cx="4325937" cy="2247900"/>
        </p:xfrm>
        <a:graphic>
          <a:graphicData uri="http://schemas.openxmlformats.org/presentationml/2006/ole">
            <mc:AlternateContent xmlns:mc="http://schemas.openxmlformats.org/markup-compatibility/2006">
              <mc:Choice xmlns:v="urn:schemas-microsoft-com:vml" Requires="v">
                <p:oleObj spid="_x0000_s14513" name="משוואה" r:id="rId5" imgW="799920" imgH="419040" progId="Equation.3">
                  <p:embed/>
                </p:oleObj>
              </mc:Choice>
              <mc:Fallback>
                <p:oleObj name="משוואה" r:id="rId5" imgW="799920" imgH="419040" progId="Equation.3">
                  <p:embed/>
                  <p:pic>
                    <p:nvPicPr>
                      <p:cNvPr id="11271" name="אובייקט 1">
                        <a:extLst>
                          <a:ext uri="{FF2B5EF4-FFF2-40B4-BE49-F238E27FC236}">
                            <a16:creationId xmlns:a16="http://schemas.microsoft.com/office/drawing/2014/main" id="{04A6A947-F98E-4D1E-BB55-1219BFC226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7247" y="2747279"/>
                        <a:ext cx="4325937"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WordArt 4">
            <a:extLst>
              <a:ext uri="{FF2B5EF4-FFF2-40B4-BE49-F238E27FC236}">
                <a16:creationId xmlns:a16="http://schemas.microsoft.com/office/drawing/2014/main" id="{F19A5B61-E86B-4DDF-92FA-663916304128}"/>
              </a:ext>
            </a:extLst>
          </p:cNvPr>
          <p:cNvSpPr>
            <a:spLocks noChangeArrowheads="1" noChangeShapeType="1" noTextEdit="1"/>
          </p:cNvSpPr>
          <p:nvPr/>
        </p:nvSpPr>
        <p:spPr bwMode="auto">
          <a:xfrm>
            <a:off x="1937247" y="5822782"/>
            <a:ext cx="9383437" cy="655926"/>
          </a:xfrm>
          <a:prstGeom prst="rect">
            <a:avLst/>
          </a:prstGeom>
        </p:spPr>
        <p:txBody>
          <a:bodyPr wrap="none" fromWordArt="1">
            <a:prstTxWarp prst="textPlain">
              <a:avLst>
                <a:gd name="adj" fmla="val 49531"/>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b="1" kern="10">
                <a:ln w="11430"/>
                <a:solidFill>
                  <a:schemeClr val="accent1">
                    <a:lumMod val="75000"/>
                  </a:schemeClr>
                </a:solidFill>
                <a:effectLst>
                  <a:outerShdw blurRad="50800" dist="39000" dir="5460000" algn="tl">
                    <a:srgbClr val="000000">
                      <a:alpha val="38000"/>
                    </a:srgbClr>
                  </a:outerShdw>
                </a:effectLst>
                <a:latin typeface="Impact"/>
              </a:rPr>
              <a:t>קצב שינוי העתק של גוף במשך הזמן</a:t>
            </a:r>
            <a:endParaRPr lang="he-IL" sz="4400" b="1" kern="10" dirty="0">
              <a:ln w="11430"/>
              <a:solidFill>
                <a:schemeClr val="accent1">
                  <a:lumMod val="75000"/>
                </a:schemeClr>
              </a:solidFill>
              <a:effectLst>
                <a:outerShdw blurRad="50800" dist="39000" dir="5460000" algn="tl">
                  <a:srgbClr val="000000">
                    <a:alpha val="38000"/>
                  </a:srgbClr>
                </a:outerShdw>
              </a:effectLst>
              <a:latin typeface="Impact"/>
            </a:endParaRPr>
          </a:p>
        </p:txBody>
      </p:sp>
      <p:sp>
        <p:nvSpPr>
          <p:cNvPr id="12" name="WordArt 4">
            <a:extLst>
              <a:ext uri="{FF2B5EF4-FFF2-40B4-BE49-F238E27FC236}">
                <a16:creationId xmlns:a16="http://schemas.microsoft.com/office/drawing/2014/main" id="{713BB87A-AB20-4961-B083-DE8AE685B1F0}"/>
              </a:ext>
            </a:extLst>
          </p:cNvPr>
          <p:cNvSpPr>
            <a:spLocks noChangeArrowheads="1" noChangeShapeType="1" noTextEdit="1"/>
          </p:cNvSpPr>
          <p:nvPr/>
        </p:nvSpPr>
        <p:spPr bwMode="auto">
          <a:xfrm>
            <a:off x="3568032" y="301448"/>
            <a:ext cx="6121865" cy="620351"/>
          </a:xfrm>
          <a:prstGeom prst="rect">
            <a:avLst/>
          </a:prstGeom>
        </p:spPr>
        <p:txBody>
          <a:bodyPr wrap="none" fromWordArt="1">
            <a:prstTxWarp prst="textPlain">
              <a:avLst>
                <a:gd name="adj" fmla="val 49531"/>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b="1" kern="10">
                <a:ln w="11430"/>
                <a:solidFill>
                  <a:srgbClr val="7030A0"/>
                </a:solidFill>
                <a:effectLst>
                  <a:outerShdw blurRad="50800" dist="39000" dir="5460000" algn="tl">
                    <a:srgbClr val="000000">
                      <a:alpha val="38000"/>
                    </a:srgbClr>
                  </a:outerShdw>
                </a:effectLst>
                <a:latin typeface="Impact"/>
              </a:rPr>
              <a:t>מהירות</a:t>
            </a:r>
            <a:endParaRPr lang="he-IL" sz="4400" b="1" kern="10" dirty="0">
              <a:ln w="11430"/>
              <a:solidFill>
                <a:srgbClr val="7030A0"/>
              </a:solidFill>
              <a:effectLst>
                <a:outerShdw blurRad="50800" dist="39000" dir="5460000" algn="tl">
                  <a:srgbClr val="000000">
                    <a:alpha val="38000"/>
                  </a:srgbClr>
                </a:outerShdw>
              </a:effectLst>
              <a:latin typeface="Impact"/>
            </a:endParaRPr>
          </a:p>
        </p:txBody>
      </p:sp>
    </p:spTree>
    <p:extLst>
      <p:ext uri="{BB962C8B-B14F-4D97-AF65-F5344CB8AC3E}">
        <p14:creationId xmlns:p14="http://schemas.microsoft.com/office/powerpoint/2010/main" val="10283967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4C28D73B-1DF6-4C3A-9849-D40F0E0E98E4}"/>
              </a:ext>
            </a:extLst>
          </p:cNvPr>
          <p:cNvSpPr>
            <a:spLocks noGrp="1"/>
          </p:cNvSpPr>
          <p:nvPr>
            <p:ph type="sldNum" sz="quarter" idx="12"/>
          </p:nvPr>
        </p:nvSpPr>
        <p:spPr/>
        <p:txBody>
          <a:bodyPr/>
          <a:lstStyle/>
          <a:p>
            <a:fld id="{35CE2A88-ED72-40D1-A77E-B0989610CBC5}" type="slidenum">
              <a:rPr lang="he-IL" smtClean="0"/>
              <a:t>49</a:t>
            </a:fld>
            <a:endParaRPr lang="he-IL"/>
          </a:p>
        </p:txBody>
      </p:sp>
      <p:sp>
        <p:nvSpPr>
          <p:cNvPr id="7" name="WordArt 4">
            <a:extLst>
              <a:ext uri="{FF2B5EF4-FFF2-40B4-BE49-F238E27FC236}">
                <a16:creationId xmlns:a16="http://schemas.microsoft.com/office/drawing/2014/main" id="{504F424B-F309-4A52-86AA-C4F2A644AA57}"/>
              </a:ext>
            </a:extLst>
          </p:cNvPr>
          <p:cNvSpPr>
            <a:spLocks noChangeArrowheads="1" noChangeShapeType="1" noTextEdit="1"/>
          </p:cNvSpPr>
          <p:nvPr/>
        </p:nvSpPr>
        <p:spPr bwMode="auto">
          <a:xfrm>
            <a:off x="4004844" y="1060532"/>
            <a:ext cx="6121865" cy="620351"/>
          </a:xfrm>
          <a:prstGeom prst="rect">
            <a:avLst/>
          </a:prstGeom>
        </p:spPr>
        <p:txBody>
          <a:bodyPr wrap="none" fromWordArt="1">
            <a:prstTxWarp prst="textPlain">
              <a:avLst>
                <a:gd name="adj" fmla="val 49531"/>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b="1" kern="10">
                <a:ln w="11430"/>
                <a:solidFill>
                  <a:srgbClr val="7030A0"/>
                </a:solidFill>
                <a:effectLst>
                  <a:outerShdw blurRad="50800" dist="39000" dir="5460000" algn="tl">
                    <a:srgbClr val="000000">
                      <a:alpha val="38000"/>
                    </a:srgbClr>
                  </a:outerShdw>
                </a:effectLst>
                <a:latin typeface="Impact"/>
              </a:rPr>
              <a:t>תנועה קצובה</a:t>
            </a:r>
            <a:endParaRPr lang="he-IL" sz="4400" b="1" kern="10" dirty="0">
              <a:ln w="11430"/>
              <a:solidFill>
                <a:srgbClr val="7030A0"/>
              </a:solidFill>
              <a:effectLst>
                <a:outerShdw blurRad="50800" dist="39000" dir="5460000" algn="tl">
                  <a:srgbClr val="000000">
                    <a:alpha val="38000"/>
                  </a:srgbClr>
                </a:outerShdw>
              </a:effectLst>
              <a:latin typeface="Impact"/>
            </a:endParaRPr>
          </a:p>
        </p:txBody>
      </p:sp>
      <p:sp>
        <p:nvSpPr>
          <p:cNvPr id="3" name="מלבן 2">
            <a:extLst>
              <a:ext uri="{FF2B5EF4-FFF2-40B4-BE49-F238E27FC236}">
                <a16:creationId xmlns:a16="http://schemas.microsoft.com/office/drawing/2014/main" id="{B0C78D76-DA61-45AD-957B-B8DDE1C30B77}"/>
              </a:ext>
            </a:extLst>
          </p:cNvPr>
          <p:cNvSpPr/>
          <p:nvPr/>
        </p:nvSpPr>
        <p:spPr>
          <a:xfrm>
            <a:off x="1138675" y="2028108"/>
            <a:ext cx="10745250" cy="830997"/>
          </a:xfrm>
          <a:prstGeom prst="rect">
            <a:avLst/>
          </a:prstGeom>
        </p:spPr>
        <p:txBody>
          <a:bodyPr wrap="none">
            <a:spAutoFit/>
          </a:bodyPr>
          <a:lstStyle/>
          <a:p>
            <a:pPr algn="r" rtl="1"/>
            <a:r>
              <a:rPr lang="he-IL" altLang="he-IL" sz="4800" b="1">
                <a:solidFill>
                  <a:srgbClr val="FF0000"/>
                </a:solidFill>
                <a:effectLst>
                  <a:outerShdw blurRad="38100" dist="38100" dir="2700000" algn="tl">
                    <a:srgbClr val="000000">
                      <a:alpha val="43137"/>
                    </a:srgbClr>
                  </a:outerShdw>
                </a:effectLst>
              </a:rPr>
              <a:t>הגוף עובר מרחקים שווים בזמנים שווים</a:t>
            </a:r>
            <a:r>
              <a:rPr lang="he-IL" altLang="he-IL" sz="4800">
                <a:solidFill>
                  <a:srgbClr val="FF0000"/>
                </a:solidFill>
              </a:rPr>
              <a:t>.</a:t>
            </a:r>
          </a:p>
        </p:txBody>
      </p:sp>
      <p:sp>
        <p:nvSpPr>
          <p:cNvPr id="9" name="WordArt 4">
            <a:extLst>
              <a:ext uri="{FF2B5EF4-FFF2-40B4-BE49-F238E27FC236}">
                <a16:creationId xmlns:a16="http://schemas.microsoft.com/office/drawing/2014/main" id="{3D023693-615D-4854-91BB-88F8E0C5AB77}"/>
              </a:ext>
            </a:extLst>
          </p:cNvPr>
          <p:cNvSpPr>
            <a:spLocks noChangeArrowheads="1" noChangeShapeType="1" noTextEdit="1"/>
          </p:cNvSpPr>
          <p:nvPr/>
        </p:nvSpPr>
        <p:spPr bwMode="auto">
          <a:xfrm>
            <a:off x="2837368" y="4164539"/>
            <a:ext cx="8011207" cy="655583"/>
          </a:xfrm>
          <a:prstGeom prst="rect">
            <a:avLst/>
          </a:prstGeom>
        </p:spPr>
        <p:txBody>
          <a:bodyPr wrap="none" fromWordArt="1">
            <a:prstTxWarp prst="textPlain">
              <a:avLst>
                <a:gd name="adj" fmla="val 49531"/>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b="1" kern="10">
                <a:ln w="11430"/>
                <a:solidFill>
                  <a:srgbClr val="7030A0"/>
                </a:solidFill>
                <a:effectLst>
                  <a:outerShdw blurRad="50800" dist="39000" dir="5460000" algn="tl">
                    <a:srgbClr val="000000">
                      <a:alpha val="38000"/>
                    </a:srgbClr>
                  </a:outerShdw>
                </a:effectLst>
                <a:latin typeface="Impact"/>
              </a:rPr>
              <a:t>תנועה שוות מהירות </a:t>
            </a:r>
            <a:endParaRPr lang="he-IL" sz="4400" b="1" kern="10" dirty="0">
              <a:ln w="11430"/>
              <a:solidFill>
                <a:srgbClr val="7030A0"/>
              </a:solidFill>
              <a:effectLst>
                <a:outerShdw blurRad="50800" dist="39000" dir="5460000" algn="tl">
                  <a:srgbClr val="000000">
                    <a:alpha val="38000"/>
                  </a:srgbClr>
                </a:outerShdw>
              </a:effectLst>
              <a:latin typeface="Impact"/>
            </a:endParaRPr>
          </a:p>
        </p:txBody>
      </p:sp>
      <p:sp>
        <p:nvSpPr>
          <p:cNvPr id="4" name="מלבן 3">
            <a:extLst>
              <a:ext uri="{FF2B5EF4-FFF2-40B4-BE49-F238E27FC236}">
                <a16:creationId xmlns:a16="http://schemas.microsoft.com/office/drawing/2014/main" id="{E2A97923-7877-45FB-ABBE-4A665B796158}"/>
              </a:ext>
            </a:extLst>
          </p:cNvPr>
          <p:cNvSpPr/>
          <p:nvPr/>
        </p:nvSpPr>
        <p:spPr>
          <a:xfrm>
            <a:off x="1138675" y="5250386"/>
            <a:ext cx="10886313" cy="646331"/>
          </a:xfrm>
          <a:prstGeom prst="rect">
            <a:avLst/>
          </a:prstGeom>
        </p:spPr>
        <p:txBody>
          <a:bodyPr wrap="none">
            <a:spAutoFit/>
          </a:bodyPr>
          <a:lstStyle/>
          <a:p>
            <a:r>
              <a:rPr lang="he-IL" altLang="he-IL" sz="3600" b="1">
                <a:solidFill>
                  <a:srgbClr val="FF0000"/>
                </a:solidFill>
                <a:effectLst>
                  <a:outerShdw blurRad="38100" dist="38100" dir="2700000" algn="tl">
                    <a:srgbClr val="000000">
                      <a:alpha val="43137"/>
                    </a:srgbClr>
                  </a:outerShdw>
                </a:effectLst>
              </a:rPr>
              <a:t>תנועה של גוף העובר העתקים שווים בפרקי זמן שווים.</a:t>
            </a:r>
            <a:endParaRPr lang="he-IL" sz="3600" b="1">
              <a:solidFill>
                <a:srgbClr val="FF0000"/>
              </a:solidFill>
              <a:effectLst>
                <a:outerShdw blurRad="38100" dist="38100" dir="2700000" algn="tl">
                  <a:srgbClr val="000000">
                    <a:alpha val="43137"/>
                  </a:srgbClr>
                </a:outerShdw>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83B1733F-F110-401B-9277-6BA9F4D8163A}"/>
              </a:ext>
            </a:extLst>
          </p:cNvPr>
          <p:cNvSpPr>
            <a:spLocks noGrp="1" noChangeArrowheads="1"/>
          </p:cNvSpPr>
          <p:nvPr>
            <p:ph sz="half" idx="1"/>
          </p:nvPr>
        </p:nvSpPr>
        <p:spPr>
          <a:xfrm>
            <a:off x="2362200" y="1712912"/>
            <a:ext cx="3810000" cy="4114800"/>
          </a:xfrm>
        </p:spPr>
        <p:txBody>
          <a:bodyPr>
            <a:normAutofit fontScale="92500" lnSpcReduction="20000"/>
          </a:bodyPr>
          <a:lstStyle/>
          <a:p>
            <a:pPr algn="ctr" rtl="1">
              <a:buFont typeface="Monotype Sorts" pitchFamily="2" charset="2"/>
              <a:buNone/>
            </a:pPr>
            <a:endParaRPr lang="en-US" altLang="he-IL"/>
          </a:p>
          <a:p>
            <a:pPr algn="ctr" rtl="1">
              <a:buFont typeface="Monotype Sorts" pitchFamily="2" charset="2"/>
              <a:buNone/>
            </a:pPr>
            <a:endParaRPr lang="en-US" altLang="he-IL" sz="3600" b="1"/>
          </a:p>
          <a:p>
            <a:pPr algn="ctr" rtl="1">
              <a:buFont typeface="Monotype Sorts" pitchFamily="2" charset="2"/>
              <a:buNone/>
            </a:pPr>
            <a:r>
              <a:rPr lang="he-IL" altLang="he-IL" sz="3600" b="1" u="sng"/>
              <a:t>לפי הקצב:</a:t>
            </a:r>
            <a:endParaRPr lang="he-IL" altLang="he-IL"/>
          </a:p>
          <a:p>
            <a:pPr algn="ctr" rtl="1">
              <a:buFont typeface="Monotype Sorts" pitchFamily="2" charset="2"/>
              <a:buNone/>
            </a:pPr>
            <a:br>
              <a:rPr lang="he-IL" altLang="he-IL"/>
            </a:br>
            <a:br>
              <a:rPr lang="he-IL" altLang="he-IL"/>
            </a:br>
            <a:br>
              <a:rPr lang="he-IL" altLang="he-IL"/>
            </a:br>
            <a:br>
              <a:rPr lang="he-IL" altLang="he-IL"/>
            </a:br>
            <a:br>
              <a:rPr lang="en-US" altLang="he-IL"/>
            </a:br>
            <a:endParaRPr lang="en-US" altLang="he-IL"/>
          </a:p>
          <a:p>
            <a:pPr rtl="1">
              <a:buFont typeface="Monotype Sorts" pitchFamily="2" charset="2"/>
              <a:buNone/>
            </a:pPr>
            <a:r>
              <a:rPr lang="he-IL" altLang="he-IL" sz="3000"/>
              <a:t>     </a:t>
            </a:r>
            <a:r>
              <a:rPr lang="he-IL" altLang="he-IL" sz="3000" b="1" i="1" u="sng">
                <a:solidFill>
                  <a:srgbClr val="FF0000"/>
                </a:solidFill>
              </a:rPr>
              <a:t>קבוע </a:t>
            </a:r>
            <a:r>
              <a:rPr lang="he-IL" altLang="he-IL" sz="3000" b="1"/>
              <a:t>   </a:t>
            </a:r>
            <a:r>
              <a:rPr lang="en-US" altLang="he-IL" sz="3000" b="1"/>
              <a:t>    </a:t>
            </a:r>
            <a:r>
              <a:rPr lang="he-IL" altLang="he-IL" sz="3000" b="1"/>
              <a:t>לא קבוע</a:t>
            </a:r>
            <a:r>
              <a:rPr lang="he-IL" altLang="he-IL" sz="3000"/>
              <a:t>    </a:t>
            </a:r>
          </a:p>
        </p:txBody>
      </p:sp>
      <p:sp>
        <p:nvSpPr>
          <p:cNvPr id="11268" name="Rectangle 4">
            <a:extLst>
              <a:ext uri="{FF2B5EF4-FFF2-40B4-BE49-F238E27FC236}">
                <a16:creationId xmlns:a16="http://schemas.microsoft.com/office/drawing/2014/main" id="{2025654D-5C80-4EF2-A97B-AE582E4B885F}"/>
              </a:ext>
            </a:extLst>
          </p:cNvPr>
          <p:cNvSpPr>
            <a:spLocks noGrp="1" noChangeArrowheads="1"/>
          </p:cNvSpPr>
          <p:nvPr>
            <p:ph sz="half" idx="2"/>
          </p:nvPr>
        </p:nvSpPr>
        <p:spPr>
          <a:xfrm>
            <a:off x="6617679" y="2036335"/>
            <a:ext cx="3704491" cy="3448101"/>
          </a:xfrm>
        </p:spPr>
        <p:txBody>
          <a:bodyPr>
            <a:normAutofit fontScale="92500" lnSpcReduction="20000"/>
          </a:bodyPr>
          <a:lstStyle/>
          <a:p>
            <a:pPr algn="ctr" rtl="1">
              <a:buFont typeface="Monotype Sorts" pitchFamily="2" charset="2"/>
              <a:buNone/>
            </a:pPr>
            <a:endParaRPr lang="en-US" altLang="he-IL"/>
          </a:p>
          <a:p>
            <a:pPr algn="ctr" rtl="1">
              <a:buFont typeface="Monotype Sorts" pitchFamily="2" charset="2"/>
              <a:buNone/>
            </a:pPr>
            <a:endParaRPr lang="en-US" altLang="he-IL"/>
          </a:p>
          <a:p>
            <a:pPr algn="ctr" rtl="1">
              <a:buFont typeface="Monotype Sorts" pitchFamily="2" charset="2"/>
              <a:buNone/>
            </a:pPr>
            <a:r>
              <a:rPr lang="he-IL" altLang="he-IL"/>
              <a:t>              </a:t>
            </a:r>
            <a:r>
              <a:rPr lang="he-IL" altLang="he-IL" sz="3600" b="1" u="sng"/>
              <a:t>לפי המסלול:</a:t>
            </a:r>
            <a:br>
              <a:rPr lang="en-US" altLang="he-IL" sz="3600" b="1" u="sng"/>
            </a:br>
            <a:endParaRPr lang="he-IL" altLang="he-IL"/>
          </a:p>
          <a:p>
            <a:pPr marL="0" indent="0" rtl="1">
              <a:buNone/>
            </a:pPr>
            <a:br>
              <a:rPr lang="en-US" altLang="he-IL" sz="2800" b="1" i="1">
                <a:solidFill>
                  <a:srgbClr val="FF0000"/>
                </a:solidFill>
              </a:rPr>
            </a:br>
            <a:br>
              <a:rPr lang="en-US" altLang="he-IL" sz="2800" b="1" i="1">
                <a:solidFill>
                  <a:srgbClr val="FF0000"/>
                </a:solidFill>
              </a:rPr>
            </a:br>
            <a:br>
              <a:rPr lang="en-US" altLang="he-IL" sz="2800" b="1" i="1">
                <a:solidFill>
                  <a:srgbClr val="FF0000"/>
                </a:solidFill>
              </a:rPr>
            </a:br>
            <a:r>
              <a:rPr lang="he-IL" altLang="he-IL" sz="2800" b="1" i="1">
                <a:solidFill>
                  <a:srgbClr val="FF0000"/>
                </a:solidFill>
              </a:rPr>
              <a:t>   בקו ישר</a:t>
            </a:r>
            <a:r>
              <a:rPr lang="he-IL" altLang="he-IL" sz="2800" b="1"/>
              <a:t>      בקו עקום</a:t>
            </a:r>
            <a:r>
              <a:rPr lang="he-IL" altLang="he-IL" sz="2800"/>
              <a:t>:</a:t>
            </a:r>
          </a:p>
          <a:p>
            <a:pPr rtl="1">
              <a:buFont typeface="Monotype Sorts" pitchFamily="2" charset="2"/>
              <a:buNone/>
            </a:pPr>
            <a:r>
              <a:rPr lang="en-US" altLang="he-IL"/>
              <a:t>                    </a:t>
            </a:r>
          </a:p>
          <a:p>
            <a:pPr rtl="1">
              <a:buFont typeface="Monotype Sorts" pitchFamily="2" charset="2"/>
              <a:buNone/>
            </a:pPr>
            <a:r>
              <a:rPr lang="en-US" altLang="he-IL"/>
              <a:t>                  </a:t>
            </a:r>
          </a:p>
          <a:p>
            <a:pPr rtl="1"/>
            <a:endParaRPr lang="en-US" altLang="he-IL"/>
          </a:p>
        </p:txBody>
      </p:sp>
      <p:sp>
        <p:nvSpPr>
          <p:cNvPr id="11271" name="Line 8">
            <a:extLst>
              <a:ext uri="{FF2B5EF4-FFF2-40B4-BE49-F238E27FC236}">
                <a16:creationId xmlns:a16="http://schemas.microsoft.com/office/drawing/2014/main" id="{6C078937-BE69-4F05-A843-50857826FFB3}"/>
              </a:ext>
            </a:extLst>
          </p:cNvPr>
          <p:cNvSpPr>
            <a:spLocks noChangeShapeType="1"/>
          </p:cNvSpPr>
          <p:nvPr/>
        </p:nvSpPr>
        <p:spPr bwMode="auto">
          <a:xfrm>
            <a:off x="6617679" y="1676400"/>
            <a:ext cx="926123" cy="71987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1272" name="Line 9">
            <a:extLst>
              <a:ext uri="{FF2B5EF4-FFF2-40B4-BE49-F238E27FC236}">
                <a16:creationId xmlns:a16="http://schemas.microsoft.com/office/drawing/2014/main" id="{B5DA683B-F218-47B3-9E76-94DB8B02CC6C}"/>
              </a:ext>
            </a:extLst>
          </p:cNvPr>
          <p:cNvSpPr>
            <a:spLocks noChangeShapeType="1"/>
          </p:cNvSpPr>
          <p:nvPr/>
        </p:nvSpPr>
        <p:spPr bwMode="auto">
          <a:xfrm flipH="1">
            <a:off x="4933950" y="1655335"/>
            <a:ext cx="773723" cy="76200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grpSp>
        <p:nvGrpSpPr>
          <p:cNvPr id="4" name="קבוצה 3">
            <a:extLst>
              <a:ext uri="{FF2B5EF4-FFF2-40B4-BE49-F238E27FC236}">
                <a16:creationId xmlns:a16="http://schemas.microsoft.com/office/drawing/2014/main" id="{6618E79D-EA71-4AB0-B1FF-8D5A97331FEF}"/>
              </a:ext>
            </a:extLst>
          </p:cNvPr>
          <p:cNvGrpSpPr/>
          <p:nvPr/>
        </p:nvGrpSpPr>
        <p:grpSpPr>
          <a:xfrm>
            <a:off x="2362200" y="2481440"/>
            <a:ext cx="7791263" cy="3124200"/>
            <a:chOff x="2410744" y="2469173"/>
            <a:chExt cx="7791263" cy="3124200"/>
          </a:xfrm>
        </p:grpSpPr>
        <p:sp>
          <p:nvSpPr>
            <p:cNvPr id="11269" name="Rectangle 5">
              <a:extLst>
                <a:ext uri="{FF2B5EF4-FFF2-40B4-BE49-F238E27FC236}">
                  <a16:creationId xmlns:a16="http://schemas.microsoft.com/office/drawing/2014/main" id="{09C31E49-183B-45FC-B194-36C05C7CFC38}"/>
                </a:ext>
              </a:extLst>
            </p:cNvPr>
            <p:cNvSpPr>
              <a:spLocks noChangeArrowheads="1"/>
            </p:cNvSpPr>
            <p:nvPr/>
          </p:nvSpPr>
          <p:spPr bwMode="auto">
            <a:xfrm>
              <a:off x="6392007" y="2469173"/>
              <a:ext cx="3810000" cy="3124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4400">
                  <a:solidFill>
                    <a:schemeClr val="tx1"/>
                  </a:solidFill>
                  <a:latin typeface="Times New Roman" panose="02020603050405020304" pitchFamily="18" charset="0"/>
                  <a:cs typeface="Times New Roman (Hebrew)" panose="02020603050405020304" pitchFamily="18" charset="0"/>
                </a:defRPr>
              </a:lvl1pPr>
              <a:lvl2pPr marL="742950" indent="-285750" algn="r" rtl="1">
                <a:defRPr sz="4400">
                  <a:solidFill>
                    <a:schemeClr val="tx1"/>
                  </a:solidFill>
                  <a:latin typeface="Times New Roman" panose="02020603050405020304" pitchFamily="18" charset="0"/>
                  <a:cs typeface="Times New Roman (Hebrew)" panose="02020603050405020304" pitchFamily="18" charset="0"/>
                </a:defRPr>
              </a:lvl2pPr>
              <a:lvl3pPr marL="1143000" indent="-228600" algn="r" rtl="1">
                <a:defRPr sz="4400">
                  <a:solidFill>
                    <a:schemeClr val="tx1"/>
                  </a:solidFill>
                  <a:latin typeface="Times New Roman" panose="02020603050405020304" pitchFamily="18" charset="0"/>
                  <a:cs typeface="Times New Roman (Hebrew)" panose="02020603050405020304" pitchFamily="18" charset="0"/>
                </a:defRPr>
              </a:lvl3pPr>
              <a:lvl4pPr marL="1600200" indent="-228600" algn="r" rtl="1">
                <a:defRPr sz="4400">
                  <a:solidFill>
                    <a:schemeClr val="tx1"/>
                  </a:solidFill>
                  <a:latin typeface="Times New Roman" panose="02020603050405020304" pitchFamily="18" charset="0"/>
                  <a:cs typeface="Times New Roman (Hebrew)" panose="02020603050405020304" pitchFamily="18" charset="0"/>
                </a:defRPr>
              </a:lvl4pPr>
              <a:lvl5pPr marL="2057400" indent="-228600" algn="r" rtl="1">
                <a:defRPr sz="4400">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9pPr>
            </a:lstStyle>
            <a:p>
              <a:pPr algn="ctr"/>
              <a:endParaRPr lang="he-IL" altLang="he-IL"/>
            </a:p>
          </p:txBody>
        </p:sp>
        <p:sp>
          <p:nvSpPr>
            <p:cNvPr id="11270" name="Rectangle 6">
              <a:extLst>
                <a:ext uri="{FF2B5EF4-FFF2-40B4-BE49-F238E27FC236}">
                  <a16:creationId xmlns:a16="http://schemas.microsoft.com/office/drawing/2014/main" id="{C6F3F7B4-DC5D-4E75-9DD5-6F65A8EF1BF7}"/>
                </a:ext>
              </a:extLst>
            </p:cNvPr>
            <p:cNvSpPr>
              <a:spLocks noChangeArrowheads="1"/>
            </p:cNvSpPr>
            <p:nvPr/>
          </p:nvSpPr>
          <p:spPr bwMode="auto">
            <a:xfrm>
              <a:off x="2410744" y="2469173"/>
              <a:ext cx="3657600" cy="3124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4400">
                  <a:solidFill>
                    <a:schemeClr val="tx1"/>
                  </a:solidFill>
                  <a:latin typeface="Times New Roman" panose="02020603050405020304" pitchFamily="18" charset="0"/>
                  <a:cs typeface="Times New Roman (Hebrew)" panose="02020603050405020304" pitchFamily="18" charset="0"/>
                </a:defRPr>
              </a:lvl1pPr>
              <a:lvl2pPr marL="742950" indent="-285750" algn="r" rtl="1">
                <a:defRPr sz="4400">
                  <a:solidFill>
                    <a:schemeClr val="tx1"/>
                  </a:solidFill>
                  <a:latin typeface="Times New Roman" panose="02020603050405020304" pitchFamily="18" charset="0"/>
                  <a:cs typeface="Times New Roman (Hebrew)" panose="02020603050405020304" pitchFamily="18" charset="0"/>
                </a:defRPr>
              </a:lvl2pPr>
              <a:lvl3pPr marL="1143000" indent="-228600" algn="r" rtl="1">
                <a:defRPr sz="4400">
                  <a:solidFill>
                    <a:schemeClr val="tx1"/>
                  </a:solidFill>
                  <a:latin typeface="Times New Roman" panose="02020603050405020304" pitchFamily="18" charset="0"/>
                  <a:cs typeface="Times New Roman (Hebrew)" panose="02020603050405020304" pitchFamily="18" charset="0"/>
                </a:defRPr>
              </a:lvl3pPr>
              <a:lvl4pPr marL="1600200" indent="-228600" algn="r" rtl="1">
                <a:defRPr sz="4400">
                  <a:solidFill>
                    <a:schemeClr val="tx1"/>
                  </a:solidFill>
                  <a:latin typeface="Times New Roman" panose="02020603050405020304" pitchFamily="18" charset="0"/>
                  <a:cs typeface="Times New Roman (Hebrew)" panose="02020603050405020304" pitchFamily="18" charset="0"/>
                </a:defRPr>
              </a:lvl4pPr>
              <a:lvl5pPr marL="2057400" indent="-228600" algn="r" rtl="1">
                <a:defRPr sz="4400">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9pPr>
            </a:lstStyle>
            <a:p>
              <a:pPr algn="ctr"/>
              <a:endParaRPr lang="he-IL" altLang="he-IL"/>
            </a:p>
          </p:txBody>
        </p:sp>
        <p:sp>
          <p:nvSpPr>
            <p:cNvPr id="11273" name="Line 10">
              <a:extLst>
                <a:ext uri="{FF2B5EF4-FFF2-40B4-BE49-F238E27FC236}">
                  <a16:creationId xmlns:a16="http://schemas.microsoft.com/office/drawing/2014/main" id="{B83002C2-E3C8-446B-A1F1-57EE0CD6081A}"/>
                </a:ext>
              </a:extLst>
            </p:cNvPr>
            <p:cNvSpPr>
              <a:spLocks noChangeShapeType="1"/>
            </p:cNvSpPr>
            <p:nvPr/>
          </p:nvSpPr>
          <p:spPr bwMode="auto">
            <a:xfrm>
              <a:off x="8611319" y="3566746"/>
              <a:ext cx="886511" cy="681129"/>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1274" name="Line 11">
              <a:extLst>
                <a:ext uri="{FF2B5EF4-FFF2-40B4-BE49-F238E27FC236}">
                  <a16:creationId xmlns:a16="http://schemas.microsoft.com/office/drawing/2014/main" id="{FF7377FB-9780-454F-A9AD-5048D515E12A}"/>
                </a:ext>
              </a:extLst>
            </p:cNvPr>
            <p:cNvSpPr>
              <a:spLocks noChangeShapeType="1"/>
            </p:cNvSpPr>
            <p:nvPr/>
          </p:nvSpPr>
          <p:spPr bwMode="auto">
            <a:xfrm flipH="1">
              <a:off x="7265005" y="3513931"/>
              <a:ext cx="698988" cy="747346"/>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1275" name="Line 12">
              <a:extLst>
                <a:ext uri="{FF2B5EF4-FFF2-40B4-BE49-F238E27FC236}">
                  <a16:creationId xmlns:a16="http://schemas.microsoft.com/office/drawing/2014/main" id="{66AE6ABC-FFDB-4233-BBAA-C8DC31ED478C}"/>
                </a:ext>
              </a:extLst>
            </p:cNvPr>
            <p:cNvSpPr>
              <a:spLocks noChangeShapeType="1"/>
            </p:cNvSpPr>
            <p:nvPr/>
          </p:nvSpPr>
          <p:spPr bwMode="auto">
            <a:xfrm>
              <a:off x="4409342" y="3555663"/>
              <a:ext cx="700454" cy="692212"/>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1276" name="Line 13">
              <a:extLst>
                <a:ext uri="{FF2B5EF4-FFF2-40B4-BE49-F238E27FC236}">
                  <a16:creationId xmlns:a16="http://schemas.microsoft.com/office/drawing/2014/main" id="{FDD7FBF5-B35C-4167-8828-EE4FAE1E5286}"/>
                </a:ext>
              </a:extLst>
            </p:cNvPr>
            <p:cNvSpPr>
              <a:spLocks noChangeShapeType="1"/>
            </p:cNvSpPr>
            <p:nvPr/>
          </p:nvSpPr>
          <p:spPr bwMode="auto">
            <a:xfrm flipH="1">
              <a:off x="3314701" y="3500529"/>
              <a:ext cx="706316" cy="747346"/>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grpSp>
      <p:sp>
        <p:nvSpPr>
          <p:cNvPr id="2" name="מציין מיקום של מספר שקופית 1">
            <a:extLst>
              <a:ext uri="{FF2B5EF4-FFF2-40B4-BE49-F238E27FC236}">
                <a16:creationId xmlns:a16="http://schemas.microsoft.com/office/drawing/2014/main" id="{DB183CD5-C965-4CCA-BEE3-2EE0147C63F2}"/>
              </a:ext>
            </a:extLst>
          </p:cNvPr>
          <p:cNvSpPr>
            <a:spLocks noGrp="1"/>
          </p:cNvSpPr>
          <p:nvPr>
            <p:ph type="sldNum" sz="quarter" idx="12"/>
          </p:nvPr>
        </p:nvSpPr>
        <p:spPr/>
        <p:txBody>
          <a:bodyPr/>
          <a:lstStyle/>
          <a:p>
            <a:fld id="{35CE2A88-ED72-40D1-A77E-B0989610CBC5}" type="slidenum">
              <a:rPr lang="he-IL" smtClean="0"/>
              <a:t>5</a:t>
            </a:fld>
            <a:endParaRPr lang="he-IL"/>
          </a:p>
        </p:txBody>
      </p:sp>
      <p:sp>
        <p:nvSpPr>
          <p:cNvPr id="17" name="WordArt 2">
            <a:extLst>
              <a:ext uri="{FF2B5EF4-FFF2-40B4-BE49-F238E27FC236}">
                <a16:creationId xmlns:a16="http://schemas.microsoft.com/office/drawing/2014/main" id="{A8604FAD-6BB7-4D14-9165-4249A4F47E55}"/>
              </a:ext>
            </a:extLst>
          </p:cNvPr>
          <p:cNvSpPr>
            <a:spLocks noChangeArrowheads="1" noChangeShapeType="1" noTextEdit="1"/>
          </p:cNvSpPr>
          <p:nvPr/>
        </p:nvSpPr>
        <p:spPr bwMode="auto">
          <a:xfrm>
            <a:off x="4425100" y="521677"/>
            <a:ext cx="3189399" cy="762000"/>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he-IL" sz="4800" b="1" kern="10">
                <a:ln w="11430"/>
                <a:solidFill>
                  <a:srgbClr val="FF0000"/>
                </a:solidFill>
                <a:effectLst>
                  <a:outerShdw blurRad="50800" dist="39000" dir="5460000" algn="tl">
                    <a:srgbClr val="000000">
                      <a:alpha val="38000"/>
                    </a:srgbClr>
                  </a:outerShdw>
                </a:effectLst>
                <a:latin typeface="Impact"/>
              </a:rPr>
              <a:t>תנועה</a:t>
            </a:r>
            <a:endParaRPr lang="he-IL" sz="4800" b="1" kern="10" dirty="0">
              <a:ln w="11430"/>
              <a:solidFill>
                <a:srgbClr val="FF0000"/>
              </a:solidFill>
              <a:effectLst>
                <a:outerShdw blurRad="50800" dist="39000" dir="5460000" algn="tl">
                  <a:srgbClr val="000000">
                    <a:alpha val="38000"/>
                  </a:srgbClr>
                </a:outerShdw>
              </a:effectLst>
              <a:latin typeface="Impact"/>
            </a:endParaRPr>
          </a:p>
        </p:txBody>
      </p:sp>
      <p:sp>
        <p:nvSpPr>
          <p:cNvPr id="6" name="מלבן 5">
            <a:extLst>
              <a:ext uri="{FF2B5EF4-FFF2-40B4-BE49-F238E27FC236}">
                <a16:creationId xmlns:a16="http://schemas.microsoft.com/office/drawing/2014/main" id="{7CA4D3A8-5B0E-4098-9BF1-039094EF485D}"/>
              </a:ext>
            </a:extLst>
          </p:cNvPr>
          <p:cNvSpPr/>
          <p:nvPr/>
        </p:nvSpPr>
        <p:spPr>
          <a:xfrm>
            <a:off x="3897745" y="321987"/>
            <a:ext cx="4045528" cy="11829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30405FE6-02C1-4F3C-AA67-C9FF6F2D6BC3}"/>
              </a:ext>
            </a:extLst>
          </p:cNvPr>
          <p:cNvSpPr>
            <a:spLocks noGrp="1"/>
          </p:cNvSpPr>
          <p:nvPr>
            <p:ph type="sldNum" sz="quarter" idx="12"/>
          </p:nvPr>
        </p:nvSpPr>
        <p:spPr/>
        <p:txBody>
          <a:bodyPr/>
          <a:lstStyle/>
          <a:p>
            <a:fld id="{35CE2A88-ED72-40D1-A77E-B0989610CBC5}" type="slidenum">
              <a:rPr lang="he-IL" smtClean="0"/>
              <a:t>50</a:t>
            </a:fld>
            <a:endParaRPr lang="he-IL"/>
          </a:p>
        </p:txBody>
      </p:sp>
      <p:sp>
        <p:nvSpPr>
          <p:cNvPr id="3" name="Rectangle 2">
            <a:extLst>
              <a:ext uri="{FF2B5EF4-FFF2-40B4-BE49-F238E27FC236}">
                <a16:creationId xmlns:a16="http://schemas.microsoft.com/office/drawing/2014/main" id="{590548FB-9050-4C27-8E0F-C97FEEBE03DE}"/>
              </a:ext>
            </a:extLst>
          </p:cNvPr>
          <p:cNvSpPr txBox="1">
            <a:spLocks noChangeArrowheads="1"/>
          </p:cNvSpPr>
          <p:nvPr/>
        </p:nvSpPr>
        <p:spPr>
          <a:xfrm>
            <a:off x="6290554" y="292482"/>
            <a:ext cx="5684072" cy="990600"/>
          </a:xfrm>
          <a:prstGeom prst="rect">
            <a:avLst/>
          </a:prstGeom>
        </p:spPr>
        <p:txBody>
          <a:bodyPr vert="horz" wrap="square" lIns="91440" tIns="45720" rIns="91440" bIns="45720" numCol="1" rtlCol="0" anchor="ctr" anchorCtr="0" compatLnSpc="1">
            <a:prstTxWarp prst="textNoShape">
              <a:avLst/>
            </a:prstTxWarp>
            <a:normAutofit/>
          </a:bodyPr>
          <a:lstStyle>
            <a:lvl1pPr algn="l" rtl="1" eaLnBrk="0" fontAlgn="base" hangingPunct="0">
              <a:spcBef>
                <a:spcPct val="0"/>
              </a:spcBef>
              <a:spcAft>
                <a:spcPct val="0"/>
              </a:spcAft>
              <a:defRPr sz="4000" kern="1200" spc="-100">
                <a:solidFill>
                  <a:schemeClr val="tx2"/>
                </a:solidFill>
                <a:latin typeface="+mj-lt"/>
                <a:ea typeface="+mj-ea"/>
                <a:cs typeface="+mj-cs"/>
              </a:defRPr>
            </a:lvl1pPr>
            <a:lvl2pPr algn="l" rtl="1" eaLnBrk="0" fontAlgn="base" hangingPunct="0">
              <a:spcBef>
                <a:spcPct val="0"/>
              </a:spcBef>
              <a:spcAft>
                <a:spcPct val="0"/>
              </a:spcAft>
              <a:defRPr sz="4000">
                <a:solidFill>
                  <a:schemeClr val="tx2"/>
                </a:solidFill>
                <a:latin typeface="Arial" pitchFamily="34" charset="0"/>
                <a:cs typeface="Arial" pitchFamily="34" charset="0"/>
              </a:defRPr>
            </a:lvl2pPr>
            <a:lvl3pPr algn="l" rtl="1" eaLnBrk="0" fontAlgn="base" hangingPunct="0">
              <a:spcBef>
                <a:spcPct val="0"/>
              </a:spcBef>
              <a:spcAft>
                <a:spcPct val="0"/>
              </a:spcAft>
              <a:defRPr sz="4000">
                <a:solidFill>
                  <a:schemeClr val="tx2"/>
                </a:solidFill>
                <a:latin typeface="Arial" pitchFamily="34" charset="0"/>
                <a:cs typeface="Arial" pitchFamily="34" charset="0"/>
              </a:defRPr>
            </a:lvl3pPr>
            <a:lvl4pPr algn="l" rtl="1" eaLnBrk="0" fontAlgn="base" hangingPunct="0">
              <a:spcBef>
                <a:spcPct val="0"/>
              </a:spcBef>
              <a:spcAft>
                <a:spcPct val="0"/>
              </a:spcAft>
              <a:defRPr sz="4000">
                <a:solidFill>
                  <a:schemeClr val="tx2"/>
                </a:solidFill>
                <a:latin typeface="Arial" pitchFamily="34" charset="0"/>
                <a:cs typeface="Arial" pitchFamily="34" charset="0"/>
              </a:defRPr>
            </a:lvl4pPr>
            <a:lvl5pPr algn="l" rtl="1" eaLnBrk="0" fontAlgn="base" hangingPunct="0">
              <a:spcBef>
                <a:spcPct val="0"/>
              </a:spcBef>
              <a:spcAft>
                <a:spcPct val="0"/>
              </a:spcAft>
              <a:defRPr sz="4000">
                <a:solidFill>
                  <a:schemeClr val="tx2"/>
                </a:solidFill>
                <a:latin typeface="Arial" pitchFamily="34" charset="0"/>
                <a:cs typeface="Arial" pitchFamily="34" charset="0"/>
              </a:defRPr>
            </a:lvl5pPr>
            <a:lvl6pPr marL="457200" algn="l" rtl="1" fontAlgn="base">
              <a:spcBef>
                <a:spcPct val="0"/>
              </a:spcBef>
              <a:spcAft>
                <a:spcPct val="0"/>
              </a:spcAft>
              <a:defRPr sz="4000">
                <a:solidFill>
                  <a:schemeClr val="tx2"/>
                </a:solidFill>
                <a:latin typeface="Arial" pitchFamily="34" charset="0"/>
                <a:cs typeface="Arial" pitchFamily="34" charset="0"/>
              </a:defRPr>
            </a:lvl6pPr>
            <a:lvl7pPr marL="914400" algn="l" rtl="1" fontAlgn="base">
              <a:spcBef>
                <a:spcPct val="0"/>
              </a:spcBef>
              <a:spcAft>
                <a:spcPct val="0"/>
              </a:spcAft>
              <a:defRPr sz="4000">
                <a:solidFill>
                  <a:schemeClr val="tx2"/>
                </a:solidFill>
                <a:latin typeface="Arial" pitchFamily="34" charset="0"/>
                <a:cs typeface="Arial" pitchFamily="34" charset="0"/>
              </a:defRPr>
            </a:lvl7pPr>
            <a:lvl8pPr marL="1371600" algn="l" rtl="1" fontAlgn="base">
              <a:spcBef>
                <a:spcPct val="0"/>
              </a:spcBef>
              <a:spcAft>
                <a:spcPct val="0"/>
              </a:spcAft>
              <a:defRPr sz="4000">
                <a:solidFill>
                  <a:schemeClr val="tx2"/>
                </a:solidFill>
                <a:latin typeface="Arial" pitchFamily="34" charset="0"/>
                <a:cs typeface="Arial" pitchFamily="34" charset="0"/>
              </a:defRPr>
            </a:lvl8pPr>
            <a:lvl9pPr marL="1828800" algn="l" rtl="1" fontAlgn="base">
              <a:spcBef>
                <a:spcPct val="0"/>
              </a:spcBef>
              <a:spcAft>
                <a:spcPct val="0"/>
              </a:spcAft>
              <a:defRPr sz="4000">
                <a:solidFill>
                  <a:schemeClr val="tx2"/>
                </a:solidFill>
                <a:latin typeface="Arial" pitchFamily="34" charset="0"/>
                <a:cs typeface="Arial" pitchFamily="34" charset="0"/>
              </a:defRPr>
            </a:lvl9pPr>
          </a:lstStyle>
          <a:p>
            <a:pPr marL="0" marR="0" lvl="0" indent="0" algn="l" defTabSz="914400" rtl="1" eaLnBrk="1" fontAlgn="auto" latinLnBrk="0" hangingPunct="1">
              <a:lnSpc>
                <a:spcPct val="100000"/>
              </a:lnSpc>
              <a:spcBef>
                <a:spcPct val="0"/>
              </a:spcBef>
              <a:spcAft>
                <a:spcPts val="0"/>
              </a:spcAft>
              <a:buClrTx/>
              <a:buSzTx/>
              <a:buFontTx/>
              <a:buNone/>
              <a:tabLst/>
              <a:defRPr/>
            </a:pPr>
            <a:r>
              <a:rPr kumimoji="0" lang="he-IL" sz="4000" b="1" i="0" u="none" strike="noStrike" kern="1200" cap="none" spc="-100" normalizeH="0" baseline="0" noProof="0">
                <a:ln>
                  <a:noFill/>
                </a:ln>
                <a:solidFill>
                  <a:srgbClr val="D2533C"/>
                </a:solidFill>
                <a:effectLst>
                  <a:outerShdw blurRad="38100" dist="38100" dir="2700000" algn="tl">
                    <a:srgbClr val="000000">
                      <a:alpha val="43137"/>
                    </a:srgbClr>
                  </a:outerShdw>
                </a:effectLst>
                <a:uLnTx/>
                <a:uFillTx/>
                <a:latin typeface="Arial"/>
                <a:ea typeface="+mj-ea"/>
                <a:cs typeface="Arial" panose="020B0604020202020204" pitchFamily="34" charset="0"/>
              </a:rPr>
              <a:t>דוגמא לתנועה שוות מהירות</a:t>
            </a:r>
            <a:endParaRPr kumimoji="0" lang="en-US" sz="4000" b="1" i="0" u="none" strike="noStrike" kern="1200" cap="none" spc="-100" normalizeH="0" baseline="0" noProof="0">
              <a:ln>
                <a:noFill/>
              </a:ln>
              <a:solidFill>
                <a:srgbClr val="D2533C"/>
              </a:solidFill>
              <a:effectLst>
                <a:outerShdw blurRad="38100" dist="38100" dir="2700000" algn="tl">
                  <a:srgbClr val="000000">
                    <a:alpha val="43137"/>
                  </a:srgbClr>
                </a:outerShdw>
              </a:effectLst>
              <a:uLnTx/>
              <a:uFillTx/>
              <a:latin typeface="Arial"/>
              <a:ea typeface="+mj-ea"/>
            </a:endParaRPr>
          </a:p>
        </p:txBody>
      </p:sp>
      <p:sp>
        <p:nvSpPr>
          <p:cNvPr id="4" name="Rectangle 3">
            <a:extLst>
              <a:ext uri="{FF2B5EF4-FFF2-40B4-BE49-F238E27FC236}">
                <a16:creationId xmlns:a16="http://schemas.microsoft.com/office/drawing/2014/main" id="{B3CF3878-CA14-40DF-8049-DED96BF03EE2}"/>
              </a:ext>
            </a:extLst>
          </p:cNvPr>
          <p:cNvSpPr txBox="1">
            <a:spLocks noChangeArrowheads="1"/>
          </p:cNvSpPr>
          <p:nvPr/>
        </p:nvSpPr>
        <p:spPr bwMode="auto">
          <a:xfrm>
            <a:off x="6290554" y="2045552"/>
            <a:ext cx="568407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2563" indent="-182563" algn="r" rtl="1"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r" rtl="1"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r" rtl="1"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r" rtl="1"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r" rtl="1"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r" defTabSz="914400" rtl="1"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r" defTabSz="914400" rtl="1"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r" defTabSz="914400" rtl="1"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r" defTabSz="914400" rtl="1"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182563" marR="0" lvl="0" indent="-182563" algn="r" defTabSz="914400" rtl="1" eaLnBrk="1" fontAlgn="base" latinLnBrk="0" hangingPunct="1">
              <a:lnSpc>
                <a:spcPct val="100000"/>
              </a:lnSpc>
              <a:spcBef>
                <a:spcPct val="20000"/>
              </a:spcBef>
              <a:spcAft>
                <a:spcPct val="0"/>
              </a:spcAft>
              <a:buClr>
                <a:srgbClr val="93A299"/>
              </a:buClr>
              <a:buSzPct val="85000"/>
              <a:buFont typeface="Arial" panose="020B0604020202020204" pitchFamily="34" charset="0"/>
              <a:buChar char="•"/>
              <a:tabLst/>
              <a:defRPr/>
            </a:pPr>
            <a:r>
              <a:rPr kumimoji="0" lang="he-IL" altLang="he-IL" sz="3600" b="0" i="0" u="none" strike="noStrike" kern="1200" cap="none" spc="0" normalizeH="0" baseline="0" noProof="0">
                <a:ln>
                  <a:noFill/>
                </a:ln>
                <a:solidFill>
                  <a:srgbClr val="292934"/>
                </a:solidFill>
                <a:effectLst/>
                <a:uLnTx/>
                <a:uFillTx/>
                <a:latin typeface="Arial"/>
                <a:ea typeface="+mn-ea"/>
                <a:cs typeface="Arial" panose="020B0604020202020204" pitchFamily="34" charset="0"/>
              </a:rPr>
              <a:t>לאחר שמצנחו של צנחן נפתח, מהירותו ממשיכה לגדול בפרק זמן קצר, אולם החל משלב מסוים תנועתו קרובה מאוד לשוות מהירות</a:t>
            </a:r>
            <a:endParaRPr kumimoji="0" lang="en-US" altLang="he-IL" sz="3600" b="0" i="0" u="none" strike="noStrike" kern="1200" cap="none" spc="0" normalizeH="0" baseline="0" noProof="0">
              <a:ln>
                <a:noFill/>
              </a:ln>
              <a:solidFill>
                <a:srgbClr val="292934"/>
              </a:solidFill>
              <a:effectLst/>
              <a:uLnTx/>
              <a:uFillTx/>
              <a:latin typeface="Arial"/>
              <a:ea typeface="+mn-ea"/>
              <a:cs typeface="Arial" panose="020B0604020202020204" pitchFamily="34" charset="0"/>
            </a:endParaRPr>
          </a:p>
        </p:txBody>
      </p:sp>
      <p:pic>
        <p:nvPicPr>
          <p:cNvPr id="5" name="Picture 4" descr="[A]Di-[16]A">
            <a:extLst>
              <a:ext uri="{FF2B5EF4-FFF2-40B4-BE49-F238E27FC236}">
                <a16:creationId xmlns:a16="http://schemas.microsoft.com/office/drawing/2014/main" id="{C2417513-C24D-463C-B0C2-0E789BB43C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3175" y="1283082"/>
            <a:ext cx="3888272" cy="504406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0322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CDF3B71C-FD1D-431A-9D71-C5D46DD99ABD}"/>
              </a:ext>
            </a:extLst>
          </p:cNvPr>
          <p:cNvSpPr>
            <a:spLocks noGrp="1"/>
          </p:cNvSpPr>
          <p:nvPr>
            <p:ph type="sldNum" sz="quarter" idx="12"/>
          </p:nvPr>
        </p:nvSpPr>
        <p:spPr/>
        <p:txBody>
          <a:bodyPr/>
          <a:lstStyle/>
          <a:p>
            <a:fld id="{35CE2A88-ED72-40D1-A77E-B0989610CBC5}" type="slidenum">
              <a:rPr lang="he-IL" smtClean="0"/>
              <a:t>51</a:t>
            </a:fld>
            <a:endParaRPr lang="he-IL"/>
          </a:p>
        </p:txBody>
      </p:sp>
      <p:sp>
        <p:nvSpPr>
          <p:cNvPr id="3" name="TextBox 1">
            <a:extLst>
              <a:ext uri="{FF2B5EF4-FFF2-40B4-BE49-F238E27FC236}">
                <a16:creationId xmlns:a16="http://schemas.microsoft.com/office/drawing/2014/main" id="{4C24C141-972E-4CCF-A6BD-770FA04A52C1}"/>
              </a:ext>
            </a:extLst>
          </p:cNvPr>
          <p:cNvSpPr txBox="1"/>
          <p:nvPr/>
        </p:nvSpPr>
        <p:spPr>
          <a:xfrm>
            <a:off x="1508704" y="626270"/>
            <a:ext cx="9129192" cy="6463308"/>
          </a:xfrm>
          <a:prstGeom prst="rect">
            <a:avLst/>
          </a:prstGeom>
          <a:noFill/>
        </p:spPr>
        <p:txBody>
          <a:bodyPr wrap="square" rtlCol="1">
            <a:spAutoFit/>
          </a:bodyPr>
          <a:lstStyle/>
          <a:p>
            <a:pPr algn="r" defTabSz="914400" rtl="1"/>
            <a:r>
              <a:rPr lang="he-IL" dirty="0">
                <a:solidFill>
                  <a:prstClr val="black"/>
                </a:solidFill>
                <a:latin typeface="Calibri"/>
                <a:cs typeface="Arial" panose="020B0604020202020204" pitchFamily="34" charset="0"/>
              </a:rPr>
              <a:t>כאשר מדובר במכוניות וברכבות, ק"מ לשעה הוא יחידה מקובלת, ומסמנים אותה כך: ק"מ/שעה או </a:t>
            </a:r>
            <a:r>
              <a:rPr lang="en-US" dirty="0">
                <a:solidFill>
                  <a:prstClr val="black"/>
                </a:solidFill>
                <a:latin typeface="Calibri"/>
              </a:rPr>
              <a:t>km/h</a:t>
            </a:r>
            <a:r>
              <a:rPr lang="he-IL" dirty="0">
                <a:solidFill>
                  <a:prstClr val="black"/>
                </a:solidFill>
                <a:latin typeface="Calibri"/>
                <a:cs typeface="Arial" panose="020B0604020202020204" pitchFamily="34" charset="0"/>
              </a:rPr>
              <a:t> (קמ"ש)</a:t>
            </a:r>
            <a:br>
              <a:rPr lang="en-US" b="1" dirty="0">
                <a:solidFill>
                  <a:srgbClr val="FF0000"/>
                </a:solidFill>
                <a:latin typeface="Calibri"/>
              </a:rPr>
            </a:br>
            <a:br>
              <a:rPr lang="en-US" b="1" dirty="0">
                <a:solidFill>
                  <a:srgbClr val="FF0000"/>
                </a:solidFill>
                <a:latin typeface="Calibri"/>
              </a:rPr>
            </a:br>
            <a:br>
              <a:rPr lang="en-US" b="1" dirty="0">
                <a:solidFill>
                  <a:srgbClr val="FF0000"/>
                </a:solidFill>
                <a:latin typeface="Calibri"/>
              </a:rPr>
            </a:br>
            <a:br>
              <a:rPr lang="en-US" b="1" dirty="0">
                <a:solidFill>
                  <a:srgbClr val="FF0000"/>
                </a:solidFill>
                <a:latin typeface="Calibri"/>
              </a:rPr>
            </a:br>
            <a:br>
              <a:rPr lang="en-US" b="1" dirty="0">
                <a:solidFill>
                  <a:srgbClr val="FF0000"/>
                </a:solidFill>
                <a:latin typeface="Calibri"/>
              </a:rPr>
            </a:br>
            <a:r>
              <a:rPr lang="he-IL" b="1" dirty="0">
                <a:solidFill>
                  <a:srgbClr val="FF0000"/>
                </a:solidFill>
                <a:effectLst>
                  <a:outerShdw blurRad="38100" dist="38100" dir="2700000" algn="tl">
                    <a:srgbClr val="000000">
                      <a:alpha val="43137"/>
                    </a:srgbClr>
                  </a:outerShdw>
                </a:effectLst>
                <a:latin typeface="Calibri"/>
                <a:cs typeface="Arial" panose="020B0604020202020204" pitchFamily="34" charset="0"/>
              </a:rPr>
              <a:t>ק"מ/שעה אינו זהה למטר/שנייה</a:t>
            </a:r>
            <a:r>
              <a:rPr lang="he-IL" dirty="0">
                <a:solidFill>
                  <a:srgbClr val="FF0000"/>
                </a:solidFill>
                <a:effectLst>
                  <a:outerShdw blurRad="38100" dist="38100" dir="2700000" algn="tl">
                    <a:srgbClr val="000000">
                      <a:alpha val="43137"/>
                    </a:srgbClr>
                  </a:outerShdw>
                </a:effectLst>
                <a:latin typeface="Calibri"/>
                <a:cs typeface="Arial" panose="020B0604020202020204" pitchFamily="34" charset="0"/>
              </a:rPr>
              <a:t>. </a:t>
            </a:r>
            <a:br>
              <a:rPr lang="en-US" dirty="0">
                <a:solidFill>
                  <a:srgbClr val="FF0000"/>
                </a:solidFill>
                <a:effectLst>
                  <a:outerShdw blurRad="38100" dist="38100" dir="2700000" algn="tl">
                    <a:srgbClr val="000000">
                      <a:alpha val="43137"/>
                    </a:srgbClr>
                  </a:outerShdw>
                </a:effectLst>
                <a:latin typeface="Calibri"/>
              </a:rPr>
            </a:br>
            <a:r>
              <a:rPr lang="he-IL" b="1" dirty="0">
                <a:solidFill>
                  <a:srgbClr val="FF0000"/>
                </a:solidFill>
                <a:effectLst>
                  <a:outerShdw blurRad="38100" dist="38100" dir="2700000" algn="tl">
                    <a:srgbClr val="000000">
                      <a:alpha val="43137"/>
                    </a:srgbClr>
                  </a:outerShdw>
                </a:effectLst>
                <a:latin typeface="Calibri"/>
                <a:cs typeface="Arial" panose="020B0604020202020204" pitchFamily="34" charset="0"/>
              </a:rPr>
              <a:t>מי שנע במהירות של </a:t>
            </a:r>
            <a:r>
              <a:rPr lang="en-US" b="1" dirty="0">
                <a:solidFill>
                  <a:srgbClr val="FF0000"/>
                </a:solidFill>
                <a:effectLst>
                  <a:outerShdw blurRad="38100" dist="38100" dir="2700000" algn="tl">
                    <a:srgbClr val="000000">
                      <a:alpha val="43137"/>
                    </a:srgbClr>
                  </a:outerShdw>
                </a:effectLst>
                <a:latin typeface="Calibri"/>
              </a:rPr>
              <a:t>1 km/h</a:t>
            </a:r>
            <a:r>
              <a:rPr lang="he-IL" b="1" dirty="0">
                <a:solidFill>
                  <a:srgbClr val="FF0000"/>
                </a:solidFill>
                <a:effectLst>
                  <a:outerShdw blurRad="38100" dist="38100" dir="2700000" algn="tl">
                    <a:srgbClr val="000000">
                      <a:alpha val="43137"/>
                    </a:srgbClr>
                  </a:outerShdw>
                </a:effectLst>
                <a:latin typeface="Calibri"/>
                <a:cs typeface="Arial" panose="020B0604020202020204" pitchFamily="34" charset="0"/>
              </a:rPr>
              <a:t> עובר 1,000 מטרים ב-3,600 שניות</a:t>
            </a:r>
            <a:r>
              <a:rPr lang="he-IL" dirty="0">
                <a:solidFill>
                  <a:srgbClr val="FF0000"/>
                </a:solidFill>
                <a:effectLst>
                  <a:outerShdw blurRad="38100" dist="38100" dir="2700000" algn="tl">
                    <a:srgbClr val="000000">
                      <a:alpha val="43137"/>
                    </a:srgbClr>
                  </a:outerShdw>
                </a:effectLst>
                <a:latin typeface="Calibri"/>
                <a:cs typeface="Arial" panose="020B0604020202020204" pitchFamily="34" charset="0"/>
              </a:rPr>
              <a:t>, </a:t>
            </a:r>
            <a:br>
              <a:rPr lang="en-US" dirty="0">
                <a:solidFill>
                  <a:srgbClr val="FF0000"/>
                </a:solidFill>
                <a:effectLst>
                  <a:outerShdw blurRad="38100" dist="38100" dir="2700000" algn="tl">
                    <a:srgbClr val="000000">
                      <a:alpha val="43137"/>
                    </a:srgbClr>
                  </a:outerShdw>
                </a:effectLst>
                <a:latin typeface="Calibri"/>
              </a:rPr>
            </a:br>
            <a:r>
              <a:rPr lang="he-IL" dirty="0">
                <a:solidFill>
                  <a:srgbClr val="FF0000"/>
                </a:solidFill>
                <a:effectLst>
                  <a:outerShdw blurRad="38100" dist="38100" dir="2700000" algn="tl">
                    <a:srgbClr val="000000">
                      <a:alpha val="43137"/>
                    </a:srgbClr>
                  </a:outerShdw>
                </a:effectLst>
                <a:latin typeface="Calibri"/>
                <a:cs typeface="Arial" panose="020B0604020202020204" pitchFamily="34" charset="0"/>
              </a:rPr>
              <a:t>ולכן מהירותו במטרים לשנייה תתקבל מפעולת החילוק </a:t>
            </a:r>
            <a:r>
              <a:rPr lang="en-US" dirty="0">
                <a:solidFill>
                  <a:srgbClr val="FF0000"/>
                </a:solidFill>
                <a:effectLst>
                  <a:outerShdw blurRad="38100" dist="38100" dir="2700000" algn="tl">
                    <a:srgbClr val="000000">
                      <a:alpha val="43137"/>
                    </a:srgbClr>
                  </a:outerShdw>
                </a:effectLst>
                <a:latin typeface="Calibri"/>
              </a:rPr>
              <a:t>1000/3600 = 1/3.6</a:t>
            </a:r>
            <a:r>
              <a:rPr lang="he-IL" dirty="0">
                <a:solidFill>
                  <a:srgbClr val="FF0000"/>
                </a:solidFill>
                <a:effectLst>
                  <a:outerShdw blurRad="38100" dist="38100" dir="2700000" algn="tl">
                    <a:srgbClr val="000000">
                      <a:alpha val="43137"/>
                    </a:srgbClr>
                  </a:outerShdw>
                </a:effectLst>
                <a:latin typeface="Calibri"/>
                <a:cs typeface="Arial" panose="020B0604020202020204" pitchFamily="34" charset="0"/>
              </a:rPr>
              <a:t>. </a:t>
            </a:r>
            <a:br>
              <a:rPr lang="en-US" dirty="0">
                <a:solidFill>
                  <a:srgbClr val="FF0000"/>
                </a:solidFill>
                <a:effectLst>
                  <a:outerShdw blurRad="38100" dist="38100" dir="2700000" algn="tl">
                    <a:srgbClr val="000000">
                      <a:alpha val="43137"/>
                    </a:srgbClr>
                  </a:outerShdw>
                </a:effectLst>
                <a:latin typeface="Calibri"/>
              </a:rPr>
            </a:br>
            <a:r>
              <a:rPr lang="he-IL" b="1" dirty="0">
                <a:solidFill>
                  <a:srgbClr val="FF0000"/>
                </a:solidFill>
                <a:effectLst>
                  <a:outerShdw blurRad="38100" dist="38100" dir="2700000" algn="tl">
                    <a:srgbClr val="000000">
                      <a:alpha val="43137"/>
                    </a:srgbClr>
                  </a:outerShdw>
                </a:effectLst>
                <a:latin typeface="Calibri"/>
                <a:cs typeface="Arial" panose="020B0604020202020204" pitchFamily="34" charset="0"/>
              </a:rPr>
              <a:t>מכאן נובע כי מהירות של </a:t>
            </a:r>
            <a:r>
              <a:rPr lang="en-US" b="1" dirty="0">
                <a:solidFill>
                  <a:srgbClr val="FF0000"/>
                </a:solidFill>
                <a:effectLst>
                  <a:outerShdw blurRad="38100" dist="38100" dir="2700000" algn="tl">
                    <a:srgbClr val="000000">
                      <a:alpha val="43137"/>
                    </a:srgbClr>
                  </a:outerShdw>
                </a:effectLst>
                <a:latin typeface="Calibri"/>
              </a:rPr>
              <a:t>1 m/s</a:t>
            </a:r>
            <a:r>
              <a:rPr lang="he-IL" b="1" dirty="0">
                <a:solidFill>
                  <a:srgbClr val="FF0000"/>
                </a:solidFill>
                <a:effectLst>
                  <a:outerShdw blurRad="38100" dist="38100" dir="2700000" algn="tl">
                    <a:srgbClr val="000000">
                      <a:alpha val="43137"/>
                    </a:srgbClr>
                  </a:outerShdw>
                </a:effectLst>
                <a:latin typeface="Calibri"/>
                <a:cs typeface="Arial" panose="020B0604020202020204" pitchFamily="34" charset="0"/>
              </a:rPr>
              <a:t> שווה למהירות של </a:t>
            </a:r>
            <a:r>
              <a:rPr lang="en-US" b="1" dirty="0">
                <a:solidFill>
                  <a:srgbClr val="FF0000"/>
                </a:solidFill>
                <a:effectLst>
                  <a:outerShdw blurRad="38100" dist="38100" dir="2700000" algn="tl">
                    <a:srgbClr val="000000">
                      <a:alpha val="43137"/>
                    </a:srgbClr>
                  </a:outerShdw>
                </a:effectLst>
                <a:latin typeface="Calibri"/>
              </a:rPr>
              <a:t>3.6 km/h</a:t>
            </a:r>
            <a:r>
              <a:rPr lang="he-IL" b="1" dirty="0">
                <a:solidFill>
                  <a:srgbClr val="FF0000"/>
                </a:solidFill>
                <a:effectLst>
                  <a:outerShdw blurRad="38100" dist="38100" dir="2700000" algn="tl">
                    <a:srgbClr val="000000">
                      <a:alpha val="43137"/>
                    </a:srgbClr>
                  </a:outerShdw>
                </a:effectLst>
                <a:latin typeface="Calibri"/>
                <a:cs typeface="Arial" panose="020B0604020202020204" pitchFamily="34" charset="0"/>
              </a:rPr>
              <a:t> </a:t>
            </a:r>
            <a:br>
              <a:rPr lang="en-US" b="1" dirty="0">
                <a:solidFill>
                  <a:srgbClr val="FF0000"/>
                </a:solidFill>
                <a:effectLst>
                  <a:outerShdw blurRad="38100" dist="38100" dir="2700000" algn="tl">
                    <a:srgbClr val="000000">
                      <a:alpha val="43137"/>
                    </a:srgbClr>
                  </a:outerShdw>
                </a:effectLst>
                <a:latin typeface="Calibri"/>
              </a:rPr>
            </a:br>
            <a:r>
              <a:rPr lang="he-IL" dirty="0">
                <a:solidFill>
                  <a:srgbClr val="FF0000"/>
                </a:solidFill>
                <a:effectLst>
                  <a:outerShdw blurRad="38100" dist="38100" dir="2700000" algn="tl">
                    <a:srgbClr val="000000">
                      <a:alpha val="43137"/>
                    </a:srgbClr>
                  </a:outerShdw>
                </a:effectLst>
                <a:latin typeface="Calibri"/>
                <a:cs typeface="Arial" panose="020B0604020202020204" pitchFamily="34" charset="0"/>
              </a:rPr>
              <a:t>(מי שמעדיף מספרים שלמים יאמר כי :</a:t>
            </a:r>
            <a:r>
              <a:rPr lang="en-US" b="1" dirty="0">
                <a:solidFill>
                  <a:srgbClr val="FF0000"/>
                </a:solidFill>
                <a:effectLst>
                  <a:outerShdw blurRad="38100" dist="38100" dir="2700000" algn="tl">
                    <a:srgbClr val="000000">
                      <a:alpha val="43137"/>
                    </a:srgbClr>
                  </a:outerShdw>
                </a:effectLst>
                <a:latin typeface="Calibri"/>
              </a:rPr>
              <a:t>10</a:t>
            </a:r>
            <a:r>
              <a:rPr lang="en-US" dirty="0">
                <a:solidFill>
                  <a:srgbClr val="FF0000"/>
                </a:solidFill>
                <a:effectLst>
                  <a:outerShdw blurRad="38100" dist="38100" dir="2700000" algn="tl">
                    <a:srgbClr val="000000">
                      <a:alpha val="43137"/>
                    </a:srgbClr>
                  </a:outerShdw>
                </a:effectLst>
                <a:latin typeface="Calibri"/>
              </a:rPr>
              <a:t> </a:t>
            </a:r>
            <a:r>
              <a:rPr lang="en-US" b="1" dirty="0">
                <a:solidFill>
                  <a:srgbClr val="FF0000"/>
                </a:solidFill>
                <a:effectLst>
                  <a:outerShdw blurRad="38100" dist="38100" dir="2700000" algn="tl">
                    <a:srgbClr val="000000">
                      <a:alpha val="43137"/>
                    </a:srgbClr>
                  </a:outerShdw>
                </a:effectLst>
                <a:latin typeface="Calibri"/>
              </a:rPr>
              <a:t>m/s</a:t>
            </a:r>
            <a:r>
              <a:rPr lang="he-IL" b="1" dirty="0">
                <a:solidFill>
                  <a:srgbClr val="FF0000"/>
                </a:solidFill>
                <a:effectLst>
                  <a:outerShdw blurRad="38100" dist="38100" dir="2700000" algn="tl">
                    <a:srgbClr val="000000">
                      <a:alpha val="43137"/>
                    </a:srgbClr>
                  </a:outerShdw>
                </a:effectLst>
                <a:latin typeface="Calibri"/>
                <a:cs typeface="Arial" panose="020B0604020202020204" pitchFamily="34" charset="0"/>
              </a:rPr>
              <a:t>  שווה ל-</a:t>
            </a:r>
            <a:r>
              <a:rPr lang="en-US" b="1" dirty="0">
                <a:solidFill>
                  <a:srgbClr val="FF0000"/>
                </a:solidFill>
                <a:effectLst>
                  <a:outerShdw blurRad="38100" dist="38100" dir="2700000" algn="tl">
                    <a:srgbClr val="000000">
                      <a:alpha val="43137"/>
                    </a:srgbClr>
                  </a:outerShdw>
                </a:effectLst>
                <a:latin typeface="Calibri"/>
              </a:rPr>
              <a:t>36 km/h</a:t>
            </a:r>
            <a:r>
              <a:rPr lang="he-IL" dirty="0">
                <a:solidFill>
                  <a:srgbClr val="FF0000"/>
                </a:solidFill>
                <a:effectLst>
                  <a:outerShdw blurRad="38100" dist="38100" dir="2700000" algn="tl">
                    <a:srgbClr val="000000">
                      <a:alpha val="43137"/>
                    </a:srgbClr>
                  </a:outerShdw>
                </a:effectLst>
                <a:latin typeface="Calibri"/>
                <a:cs typeface="Arial" panose="020B0604020202020204" pitchFamily="34" charset="0"/>
              </a:rPr>
              <a:t>. זהו שער המעבר בין יחידות המהירות התקניות לאלה שמקובל להשתמש בהן בכלי רכב</a:t>
            </a:r>
            <a:r>
              <a:rPr lang="he-IL" dirty="0">
                <a:solidFill>
                  <a:prstClr val="black"/>
                </a:solidFill>
                <a:effectLst>
                  <a:outerShdw blurRad="38100" dist="38100" dir="2700000" algn="tl">
                    <a:srgbClr val="000000">
                      <a:alpha val="43137"/>
                    </a:srgbClr>
                  </a:outerShdw>
                </a:effectLst>
                <a:latin typeface="Calibri"/>
                <a:cs typeface="Arial" panose="020B0604020202020204" pitchFamily="34" charset="0"/>
              </a:rPr>
              <a:t>. </a:t>
            </a:r>
            <a:br>
              <a:rPr lang="en-US" dirty="0">
                <a:solidFill>
                  <a:prstClr val="black"/>
                </a:solidFill>
                <a:effectLst>
                  <a:outerShdw blurRad="38100" dist="38100" dir="2700000" algn="tl">
                    <a:srgbClr val="000000">
                      <a:alpha val="43137"/>
                    </a:srgbClr>
                  </a:outerShdw>
                </a:effectLst>
                <a:latin typeface="Calibri"/>
              </a:rPr>
            </a:br>
            <a:r>
              <a:rPr lang="he-IL" b="1" u="sng" dirty="0">
                <a:solidFill>
                  <a:prstClr val="black"/>
                </a:solidFill>
                <a:latin typeface="Calibri"/>
                <a:cs typeface="Arial" panose="020B0604020202020204" pitchFamily="34" charset="0"/>
              </a:rPr>
              <a:t>דוגמא :</a:t>
            </a:r>
            <a:br>
              <a:rPr lang="en-US" dirty="0">
                <a:solidFill>
                  <a:prstClr val="black"/>
                </a:solidFill>
                <a:latin typeface="Calibri"/>
              </a:rPr>
            </a:br>
            <a:r>
              <a:rPr lang="he-IL" dirty="0">
                <a:solidFill>
                  <a:prstClr val="black"/>
                </a:solidFill>
                <a:latin typeface="Calibri"/>
                <a:cs typeface="Arial" panose="020B0604020202020204" pitchFamily="34" charset="0"/>
              </a:rPr>
              <a:t> בכדי לדעת ביחידות של - מטרים </a:t>
            </a:r>
            <a:r>
              <a:rPr lang="he-IL" dirty="0" err="1">
                <a:solidFill>
                  <a:prstClr val="black"/>
                </a:solidFill>
                <a:latin typeface="Calibri"/>
                <a:cs typeface="Arial" panose="020B0604020202020204" pitchFamily="34" charset="0"/>
              </a:rPr>
              <a:t>לשניה</a:t>
            </a:r>
            <a:r>
              <a:rPr lang="he-IL" dirty="0">
                <a:solidFill>
                  <a:prstClr val="black"/>
                </a:solidFill>
                <a:latin typeface="Calibri"/>
                <a:cs typeface="Arial" panose="020B0604020202020204" pitchFamily="34" charset="0"/>
              </a:rPr>
              <a:t> ( היחידות התקניות )  בהן נוסעת מכונית שמהירותה </a:t>
            </a:r>
            <a:br>
              <a:rPr lang="en-US" dirty="0">
                <a:solidFill>
                  <a:prstClr val="black"/>
                </a:solidFill>
                <a:latin typeface="Calibri"/>
              </a:rPr>
            </a:br>
            <a:r>
              <a:rPr lang="he-IL" dirty="0">
                <a:solidFill>
                  <a:prstClr val="black"/>
                </a:solidFill>
                <a:latin typeface="Calibri"/>
                <a:cs typeface="Arial" panose="020B0604020202020204" pitchFamily="34" charset="0"/>
              </a:rPr>
              <a:t> </a:t>
            </a:r>
            <a:r>
              <a:rPr lang="he-IL" b="1" dirty="0">
                <a:solidFill>
                  <a:prstClr val="black"/>
                </a:solidFill>
                <a:latin typeface="Calibri"/>
                <a:cs typeface="Arial" panose="020B0604020202020204" pitchFamily="34" charset="0"/>
              </a:rPr>
              <a:t>90</a:t>
            </a:r>
            <a:r>
              <a:rPr lang="he-IL" dirty="0">
                <a:solidFill>
                  <a:prstClr val="black"/>
                </a:solidFill>
                <a:latin typeface="Calibri"/>
                <a:cs typeface="Arial" panose="020B0604020202020204" pitchFamily="34" charset="0"/>
              </a:rPr>
              <a:t> קמ"ש  ( </a:t>
            </a:r>
            <a:r>
              <a:rPr lang="he-IL" dirty="0" err="1">
                <a:solidFill>
                  <a:prstClr val="black"/>
                </a:solidFill>
                <a:latin typeface="Calibri"/>
                <a:cs typeface="Arial" panose="020B0604020202020204" pitchFamily="34" charset="0"/>
              </a:rPr>
              <a:t>קמ</a:t>
            </a:r>
            <a:r>
              <a:rPr lang="he-IL" dirty="0">
                <a:solidFill>
                  <a:prstClr val="black"/>
                </a:solidFill>
                <a:latin typeface="Calibri"/>
                <a:cs typeface="Arial" panose="020B0604020202020204" pitchFamily="34" charset="0"/>
              </a:rPr>
              <a:t>'/שעה  )אנו  נבצע זאת על פי הנוסחה הבאה :</a:t>
            </a:r>
            <a:br>
              <a:rPr lang="en-US" dirty="0">
                <a:solidFill>
                  <a:prstClr val="black"/>
                </a:solidFill>
                <a:latin typeface="Calibri"/>
              </a:rPr>
            </a:br>
            <a:br>
              <a:rPr lang="en-US" dirty="0">
                <a:solidFill>
                  <a:prstClr val="black"/>
                </a:solidFill>
                <a:latin typeface="Calibri"/>
              </a:rPr>
            </a:br>
            <a:r>
              <a:rPr lang="he-IL" dirty="0">
                <a:solidFill>
                  <a:prstClr val="black"/>
                </a:solidFill>
                <a:latin typeface="Calibri"/>
                <a:cs typeface="Arial" panose="020B0604020202020204" pitchFamily="34" charset="0"/>
              </a:rPr>
              <a:t>בדוגמה זו   זה מחושב  : </a:t>
            </a:r>
            <a:r>
              <a:rPr lang="he-IL" b="1" dirty="0">
                <a:solidFill>
                  <a:srgbClr val="1F497D"/>
                </a:solidFill>
                <a:latin typeface="Calibri"/>
                <a:cs typeface="Arial" panose="020B0604020202020204" pitchFamily="34" charset="0"/>
              </a:rPr>
              <a:t>25</a:t>
            </a:r>
            <a:r>
              <a:rPr lang="he-IL" dirty="0">
                <a:solidFill>
                  <a:prstClr val="black"/>
                </a:solidFill>
                <a:latin typeface="Calibri"/>
                <a:cs typeface="Arial" panose="020B0604020202020204" pitchFamily="34" charset="0"/>
              </a:rPr>
              <a:t>   </a:t>
            </a:r>
            <a:r>
              <a:rPr lang="he-IL" b="1" dirty="0">
                <a:solidFill>
                  <a:srgbClr val="1F497D"/>
                </a:solidFill>
                <a:latin typeface="Calibri"/>
                <a:cs typeface="Arial" panose="020B0604020202020204" pitchFamily="34" charset="0"/>
              </a:rPr>
              <a:t>מ/ש   </a:t>
            </a:r>
            <a:r>
              <a:rPr lang="en-US" b="1" dirty="0">
                <a:solidFill>
                  <a:srgbClr val="1F497D"/>
                </a:solidFill>
                <a:latin typeface="Calibri"/>
              </a:rPr>
              <a:t> 90 : 3.6   =</a:t>
            </a:r>
            <a:br>
              <a:rPr lang="en-US" dirty="0">
                <a:solidFill>
                  <a:prstClr val="black"/>
                </a:solidFill>
                <a:latin typeface="Calibri"/>
              </a:rPr>
            </a:br>
            <a:br>
              <a:rPr lang="en-US" dirty="0">
                <a:solidFill>
                  <a:prstClr val="black"/>
                </a:solidFill>
                <a:latin typeface="Calibri"/>
              </a:rPr>
            </a:br>
            <a:br>
              <a:rPr lang="en-US" dirty="0">
                <a:solidFill>
                  <a:prstClr val="black"/>
                </a:solidFill>
                <a:latin typeface="Calibri"/>
              </a:rPr>
            </a:br>
            <a:r>
              <a:rPr lang="he-IL" dirty="0">
                <a:solidFill>
                  <a:prstClr val="black"/>
                </a:solidFill>
                <a:latin typeface="Calibri"/>
                <a:cs typeface="Arial" panose="020B0604020202020204" pitchFamily="34" charset="0"/>
              </a:rPr>
              <a:t>  ואם נרצה לדעת </a:t>
            </a:r>
            <a:r>
              <a:rPr lang="en-US" dirty="0">
                <a:solidFill>
                  <a:prstClr val="black"/>
                </a:solidFill>
                <a:latin typeface="Calibri"/>
              </a:rPr>
              <a:t> </a:t>
            </a:r>
            <a:r>
              <a:rPr lang="he-IL" dirty="0">
                <a:solidFill>
                  <a:prstClr val="black"/>
                </a:solidFill>
                <a:latin typeface="Calibri"/>
                <a:cs typeface="Arial" panose="020B0604020202020204" pitchFamily="34" charset="0"/>
              </a:rPr>
              <a:t>(הפוך )  בכמה קמ"ש נוסעת מכונית העוברת 25מ/ש אז נכפיל  ב – 3.6 ואז נמצא : </a:t>
            </a:r>
            <a:br>
              <a:rPr lang="en-US" dirty="0">
                <a:solidFill>
                  <a:prstClr val="black"/>
                </a:solidFill>
                <a:latin typeface="Calibri"/>
              </a:rPr>
            </a:br>
            <a:r>
              <a:rPr lang="he-IL" dirty="0">
                <a:solidFill>
                  <a:prstClr val="black"/>
                </a:solidFill>
                <a:latin typeface="Calibri"/>
                <a:cs typeface="Arial" panose="020B0604020202020204" pitchFamily="34" charset="0"/>
              </a:rPr>
              <a:t>   </a:t>
            </a:r>
            <a:br>
              <a:rPr lang="en-US" dirty="0">
                <a:solidFill>
                  <a:prstClr val="black"/>
                </a:solidFill>
                <a:latin typeface="Calibri"/>
              </a:rPr>
            </a:br>
            <a:r>
              <a:rPr lang="he-IL" b="1" dirty="0">
                <a:solidFill>
                  <a:prstClr val="black"/>
                </a:solidFill>
                <a:latin typeface="Calibri"/>
                <a:cs typeface="Arial" panose="020B0604020202020204" pitchFamily="34" charset="0"/>
              </a:rPr>
              <a:t> </a:t>
            </a:r>
            <a:r>
              <a:rPr lang="en-US" b="1" dirty="0">
                <a:solidFill>
                  <a:prstClr val="black"/>
                </a:solidFill>
                <a:latin typeface="Calibri"/>
              </a:rPr>
              <a:t>                       </a:t>
            </a:r>
            <a:r>
              <a:rPr lang="he-IL" b="1" dirty="0">
                <a:solidFill>
                  <a:srgbClr val="1F497D"/>
                </a:solidFill>
                <a:latin typeface="Calibri"/>
                <a:cs typeface="Arial" panose="020B0604020202020204" pitchFamily="34" charset="0"/>
              </a:rPr>
              <a:t>90</a:t>
            </a:r>
            <a:r>
              <a:rPr lang="en-US" b="1" dirty="0">
                <a:solidFill>
                  <a:srgbClr val="1F497D"/>
                </a:solidFill>
                <a:latin typeface="Calibri"/>
              </a:rPr>
              <a:t> </a:t>
            </a:r>
            <a:r>
              <a:rPr lang="he-IL" b="1" dirty="0">
                <a:solidFill>
                  <a:srgbClr val="1F497D"/>
                </a:solidFill>
                <a:latin typeface="Calibri"/>
                <a:cs typeface="Arial" panose="020B0604020202020204" pitchFamily="34" charset="0"/>
              </a:rPr>
              <a:t> קמ"ש  =   3.6  </a:t>
            </a:r>
            <a:r>
              <a:rPr lang="en-US" b="1" dirty="0">
                <a:solidFill>
                  <a:srgbClr val="1F497D"/>
                </a:solidFill>
                <a:latin typeface="Calibri"/>
              </a:rPr>
              <a:t>X </a:t>
            </a:r>
            <a:r>
              <a:rPr lang="he-IL" b="1" dirty="0">
                <a:solidFill>
                  <a:srgbClr val="1F497D"/>
                </a:solidFill>
                <a:latin typeface="Calibri"/>
                <a:cs typeface="Arial" panose="020B0604020202020204" pitchFamily="34" charset="0"/>
              </a:rPr>
              <a:t>  25</a:t>
            </a:r>
          </a:p>
          <a:p>
            <a:pPr algn="r" defTabSz="914400" rtl="1"/>
            <a:endParaRPr lang="he-IL" dirty="0">
              <a:solidFill>
                <a:prstClr val="black"/>
              </a:solidFill>
              <a:latin typeface="Calibri"/>
              <a:cs typeface="Arial" panose="020B0604020202020204" pitchFamily="34" charset="0"/>
            </a:endParaRPr>
          </a:p>
        </p:txBody>
      </p:sp>
      <p:grpSp>
        <p:nvGrpSpPr>
          <p:cNvPr id="4" name="קבוצה 3">
            <a:extLst>
              <a:ext uri="{FF2B5EF4-FFF2-40B4-BE49-F238E27FC236}">
                <a16:creationId xmlns:a16="http://schemas.microsoft.com/office/drawing/2014/main" id="{E99AABDE-D288-405A-BFDB-8B9DCC344425}"/>
              </a:ext>
            </a:extLst>
          </p:cNvPr>
          <p:cNvGrpSpPr/>
          <p:nvPr/>
        </p:nvGrpSpPr>
        <p:grpSpPr>
          <a:xfrm>
            <a:off x="2682578" y="5095819"/>
            <a:ext cx="2771784" cy="494726"/>
            <a:chOff x="621864" y="5321186"/>
            <a:chExt cx="2771784" cy="494726"/>
          </a:xfrm>
        </p:grpSpPr>
        <p:sp>
          <p:nvSpPr>
            <p:cNvPr id="5" name="מלבן 4">
              <a:extLst>
                <a:ext uri="{FF2B5EF4-FFF2-40B4-BE49-F238E27FC236}">
                  <a16:creationId xmlns:a16="http://schemas.microsoft.com/office/drawing/2014/main" id="{24CB4098-C524-4F8A-8EFA-9693FDBB23C5}"/>
                </a:ext>
              </a:extLst>
            </p:cNvPr>
            <p:cNvSpPr/>
            <p:nvPr/>
          </p:nvSpPr>
          <p:spPr>
            <a:xfrm>
              <a:off x="1317968" y="5377942"/>
              <a:ext cx="432048"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00" rtl="1"/>
              <a:endParaRPr lang="he-IL">
                <a:solidFill>
                  <a:prstClr val="white"/>
                </a:solidFill>
                <a:latin typeface="Calibri"/>
                <a:cs typeface="Arial" panose="020B0604020202020204" pitchFamily="34" charset="0"/>
              </a:endParaRPr>
            </a:p>
          </p:txBody>
        </p:sp>
        <p:sp>
          <p:nvSpPr>
            <p:cNvPr id="6" name="TextBox 4">
              <a:extLst>
                <a:ext uri="{FF2B5EF4-FFF2-40B4-BE49-F238E27FC236}">
                  <a16:creationId xmlns:a16="http://schemas.microsoft.com/office/drawing/2014/main" id="{824A7B20-894C-4E04-82B4-AE9F03B805A8}"/>
                </a:ext>
              </a:extLst>
            </p:cNvPr>
            <p:cNvSpPr txBox="1"/>
            <p:nvPr/>
          </p:nvSpPr>
          <p:spPr>
            <a:xfrm>
              <a:off x="621864" y="5324032"/>
              <a:ext cx="720080" cy="369332"/>
            </a:xfrm>
            <a:prstGeom prst="rect">
              <a:avLst/>
            </a:prstGeom>
            <a:noFill/>
          </p:spPr>
          <p:txBody>
            <a:bodyPr wrap="square" rtlCol="1">
              <a:spAutoFit/>
            </a:bodyPr>
            <a:lstStyle/>
            <a:p>
              <a:pPr algn="r" defTabSz="914400" rtl="1"/>
              <a:r>
                <a:rPr lang="he-IL" dirty="0">
                  <a:solidFill>
                    <a:prstClr val="black"/>
                  </a:solidFill>
                  <a:latin typeface="Calibri"/>
                  <a:cs typeface="Arial" panose="020B0604020202020204" pitchFamily="34" charset="0"/>
                </a:rPr>
                <a:t>קמ"ש</a:t>
              </a:r>
            </a:p>
          </p:txBody>
        </p:sp>
        <p:sp>
          <p:nvSpPr>
            <p:cNvPr id="7" name="TextBox 5">
              <a:extLst>
                <a:ext uri="{FF2B5EF4-FFF2-40B4-BE49-F238E27FC236}">
                  <a16:creationId xmlns:a16="http://schemas.microsoft.com/office/drawing/2014/main" id="{B9EE5811-28D6-4CED-BC32-145072C67C43}"/>
                </a:ext>
              </a:extLst>
            </p:cNvPr>
            <p:cNvSpPr txBox="1"/>
            <p:nvPr/>
          </p:nvSpPr>
          <p:spPr>
            <a:xfrm>
              <a:off x="1533992" y="5321186"/>
              <a:ext cx="1296144" cy="369332"/>
            </a:xfrm>
            <a:prstGeom prst="rect">
              <a:avLst/>
            </a:prstGeom>
            <a:noFill/>
          </p:spPr>
          <p:txBody>
            <a:bodyPr wrap="square" rtlCol="1">
              <a:spAutoFit/>
            </a:bodyPr>
            <a:lstStyle/>
            <a:p>
              <a:pPr algn="r" defTabSz="914400" rtl="1"/>
              <a:r>
                <a:rPr lang="he-IL" b="1" dirty="0">
                  <a:solidFill>
                    <a:prstClr val="black"/>
                  </a:solidFill>
                  <a:latin typeface="Calibri"/>
                  <a:cs typeface="Arial" panose="020B0604020202020204" pitchFamily="34" charset="0"/>
                </a:rPr>
                <a:t>   =  3.6 :</a:t>
              </a:r>
            </a:p>
          </p:txBody>
        </p:sp>
        <p:sp>
          <p:nvSpPr>
            <p:cNvPr id="8" name="מלבן 7">
              <a:extLst>
                <a:ext uri="{FF2B5EF4-FFF2-40B4-BE49-F238E27FC236}">
                  <a16:creationId xmlns:a16="http://schemas.microsoft.com/office/drawing/2014/main" id="{876B49DB-2378-47F5-BF20-CA0A864C2424}"/>
                </a:ext>
              </a:extLst>
            </p:cNvPr>
            <p:cNvSpPr/>
            <p:nvPr/>
          </p:nvSpPr>
          <p:spPr>
            <a:xfrm>
              <a:off x="2961600" y="5364682"/>
              <a:ext cx="432048" cy="288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00" rtl="1"/>
              <a:endParaRPr lang="he-IL">
                <a:solidFill>
                  <a:prstClr val="white"/>
                </a:solidFill>
                <a:latin typeface="Calibri"/>
                <a:cs typeface="Arial" panose="020B0604020202020204" pitchFamily="34" charset="0"/>
              </a:endParaRPr>
            </a:p>
          </p:txBody>
        </p:sp>
        <p:sp>
          <p:nvSpPr>
            <p:cNvPr id="9" name="TextBox 7">
              <a:extLst>
                <a:ext uri="{FF2B5EF4-FFF2-40B4-BE49-F238E27FC236}">
                  <a16:creationId xmlns:a16="http://schemas.microsoft.com/office/drawing/2014/main" id="{8AE1DA3A-0442-4C4D-A484-133AB8FFFB36}"/>
                </a:ext>
              </a:extLst>
            </p:cNvPr>
            <p:cNvSpPr txBox="1"/>
            <p:nvPr/>
          </p:nvSpPr>
          <p:spPr>
            <a:xfrm>
              <a:off x="2260976" y="5446580"/>
              <a:ext cx="720080" cy="369332"/>
            </a:xfrm>
            <a:prstGeom prst="rect">
              <a:avLst/>
            </a:prstGeom>
            <a:noFill/>
          </p:spPr>
          <p:txBody>
            <a:bodyPr wrap="square" rtlCol="1">
              <a:spAutoFit/>
            </a:bodyPr>
            <a:lstStyle/>
            <a:p>
              <a:pPr algn="r" defTabSz="914400" rtl="1"/>
              <a:r>
                <a:rPr lang="he-IL" dirty="0">
                  <a:solidFill>
                    <a:prstClr val="black"/>
                  </a:solidFill>
                  <a:latin typeface="Calibri"/>
                  <a:cs typeface="Arial" panose="020B0604020202020204" pitchFamily="34" charset="0"/>
                </a:rPr>
                <a:t>מ/ש</a:t>
              </a:r>
            </a:p>
          </p:txBody>
        </p:sp>
      </p:grpSp>
      <p:sp>
        <p:nvSpPr>
          <p:cNvPr id="10" name="מלבן 9">
            <a:extLst>
              <a:ext uri="{FF2B5EF4-FFF2-40B4-BE49-F238E27FC236}">
                <a16:creationId xmlns:a16="http://schemas.microsoft.com/office/drawing/2014/main" id="{DCC75DB0-C723-4E5F-980F-9CC4A1F6FD31}"/>
              </a:ext>
            </a:extLst>
          </p:cNvPr>
          <p:cNvSpPr/>
          <p:nvPr/>
        </p:nvSpPr>
        <p:spPr>
          <a:xfrm>
            <a:off x="2520298" y="5016319"/>
            <a:ext cx="3096344" cy="560547"/>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00" rtl="1"/>
            <a:endParaRPr lang="he-IL">
              <a:solidFill>
                <a:prstClr val="white"/>
              </a:solidFill>
              <a:latin typeface="Calibri"/>
              <a:cs typeface="Arial" panose="020B0604020202020204" pitchFamily="34" charset="0"/>
            </a:endParaRPr>
          </a:p>
        </p:txBody>
      </p:sp>
      <p:grpSp>
        <p:nvGrpSpPr>
          <p:cNvPr id="11" name="קבוצה 10">
            <a:extLst>
              <a:ext uri="{FF2B5EF4-FFF2-40B4-BE49-F238E27FC236}">
                <a16:creationId xmlns:a16="http://schemas.microsoft.com/office/drawing/2014/main" id="{A8AEBDA9-C474-469C-B892-A49973CDB859}"/>
              </a:ext>
            </a:extLst>
          </p:cNvPr>
          <p:cNvGrpSpPr/>
          <p:nvPr/>
        </p:nvGrpSpPr>
        <p:grpSpPr>
          <a:xfrm>
            <a:off x="2389884" y="6355096"/>
            <a:ext cx="3022772" cy="385438"/>
            <a:chOff x="586900" y="5321186"/>
            <a:chExt cx="3022772" cy="385438"/>
          </a:xfrm>
        </p:grpSpPr>
        <p:sp>
          <p:nvSpPr>
            <p:cNvPr id="12" name="מלבן 11">
              <a:extLst>
                <a:ext uri="{FF2B5EF4-FFF2-40B4-BE49-F238E27FC236}">
                  <a16:creationId xmlns:a16="http://schemas.microsoft.com/office/drawing/2014/main" id="{A56D4C6E-FEFF-40AB-AA21-DC5CF706B16B}"/>
                </a:ext>
              </a:extLst>
            </p:cNvPr>
            <p:cNvSpPr/>
            <p:nvPr/>
          </p:nvSpPr>
          <p:spPr>
            <a:xfrm>
              <a:off x="1283004" y="5364682"/>
              <a:ext cx="432048" cy="288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00" rtl="1"/>
              <a:endParaRPr lang="he-IL">
                <a:solidFill>
                  <a:prstClr val="white"/>
                </a:solidFill>
                <a:latin typeface="Calibri"/>
                <a:cs typeface="Arial" panose="020B0604020202020204" pitchFamily="34" charset="0"/>
              </a:endParaRPr>
            </a:p>
          </p:txBody>
        </p:sp>
        <p:sp>
          <p:nvSpPr>
            <p:cNvPr id="13" name="TextBox 14">
              <a:extLst>
                <a:ext uri="{FF2B5EF4-FFF2-40B4-BE49-F238E27FC236}">
                  <a16:creationId xmlns:a16="http://schemas.microsoft.com/office/drawing/2014/main" id="{D6F38762-E730-4E89-B219-97676B450F30}"/>
                </a:ext>
              </a:extLst>
            </p:cNvPr>
            <p:cNvSpPr txBox="1"/>
            <p:nvPr/>
          </p:nvSpPr>
          <p:spPr>
            <a:xfrm>
              <a:off x="2507994" y="5337292"/>
              <a:ext cx="720080" cy="369332"/>
            </a:xfrm>
            <a:prstGeom prst="rect">
              <a:avLst/>
            </a:prstGeom>
            <a:noFill/>
          </p:spPr>
          <p:txBody>
            <a:bodyPr wrap="square" rtlCol="1">
              <a:spAutoFit/>
            </a:bodyPr>
            <a:lstStyle/>
            <a:p>
              <a:pPr algn="r" defTabSz="914400" rtl="1"/>
              <a:r>
                <a:rPr lang="he-IL" dirty="0">
                  <a:solidFill>
                    <a:prstClr val="black"/>
                  </a:solidFill>
                  <a:latin typeface="Calibri"/>
                  <a:cs typeface="Arial" panose="020B0604020202020204" pitchFamily="34" charset="0"/>
                </a:rPr>
                <a:t>קמ"ש</a:t>
              </a:r>
            </a:p>
          </p:txBody>
        </p:sp>
        <p:sp>
          <p:nvSpPr>
            <p:cNvPr id="14" name="TextBox 15">
              <a:extLst>
                <a:ext uri="{FF2B5EF4-FFF2-40B4-BE49-F238E27FC236}">
                  <a16:creationId xmlns:a16="http://schemas.microsoft.com/office/drawing/2014/main" id="{7B0F5797-23B3-4CD3-A898-21C392F01F7C}"/>
                </a:ext>
              </a:extLst>
            </p:cNvPr>
            <p:cNvSpPr txBox="1"/>
            <p:nvPr/>
          </p:nvSpPr>
          <p:spPr>
            <a:xfrm>
              <a:off x="1533992" y="5321186"/>
              <a:ext cx="1296144" cy="369332"/>
            </a:xfrm>
            <a:prstGeom prst="rect">
              <a:avLst/>
            </a:prstGeom>
            <a:noFill/>
          </p:spPr>
          <p:txBody>
            <a:bodyPr wrap="square" rtlCol="1">
              <a:spAutoFit/>
            </a:bodyPr>
            <a:lstStyle/>
            <a:p>
              <a:pPr algn="r" defTabSz="914400" rtl="1"/>
              <a:r>
                <a:rPr lang="he-IL" b="1" dirty="0">
                  <a:solidFill>
                    <a:prstClr val="black"/>
                  </a:solidFill>
                  <a:latin typeface="Calibri"/>
                  <a:cs typeface="Arial" panose="020B0604020202020204" pitchFamily="34" charset="0"/>
                </a:rPr>
                <a:t>   =  3.6 </a:t>
              </a:r>
              <a:r>
                <a:rPr lang="en-US" b="1" dirty="0">
                  <a:solidFill>
                    <a:prstClr val="black"/>
                  </a:solidFill>
                  <a:latin typeface="Calibri"/>
                </a:rPr>
                <a:t>X</a:t>
              </a:r>
              <a:endParaRPr lang="he-IL" b="1" dirty="0">
                <a:solidFill>
                  <a:prstClr val="black"/>
                </a:solidFill>
                <a:latin typeface="Calibri"/>
                <a:cs typeface="Arial" panose="020B0604020202020204" pitchFamily="34" charset="0"/>
              </a:endParaRPr>
            </a:p>
          </p:txBody>
        </p:sp>
        <p:sp>
          <p:nvSpPr>
            <p:cNvPr id="15" name="מלבן 14">
              <a:extLst>
                <a:ext uri="{FF2B5EF4-FFF2-40B4-BE49-F238E27FC236}">
                  <a16:creationId xmlns:a16="http://schemas.microsoft.com/office/drawing/2014/main" id="{EDB58F2B-7ACC-4431-A577-DB1421116D15}"/>
                </a:ext>
              </a:extLst>
            </p:cNvPr>
            <p:cNvSpPr/>
            <p:nvPr/>
          </p:nvSpPr>
          <p:spPr>
            <a:xfrm>
              <a:off x="3177624" y="5364682"/>
              <a:ext cx="432048" cy="288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00" rtl="1"/>
              <a:endParaRPr lang="he-IL">
                <a:solidFill>
                  <a:prstClr val="white"/>
                </a:solidFill>
                <a:latin typeface="Calibri"/>
                <a:cs typeface="Arial" panose="020B0604020202020204" pitchFamily="34" charset="0"/>
              </a:endParaRPr>
            </a:p>
          </p:txBody>
        </p:sp>
        <p:sp>
          <p:nvSpPr>
            <p:cNvPr id="16" name="TextBox 17">
              <a:extLst>
                <a:ext uri="{FF2B5EF4-FFF2-40B4-BE49-F238E27FC236}">
                  <a16:creationId xmlns:a16="http://schemas.microsoft.com/office/drawing/2014/main" id="{D6211711-73F0-41C1-A51F-328D91F6FF18}"/>
                </a:ext>
              </a:extLst>
            </p:cNvPr>
            <p:cNvSpPr txBox="1"/>
            <p:nvPr/>
          </p:nvSpPr>
          <p:spPr>
            <a:xfrm>
              <a:off x="586900" y="5337292"/>
              <a:ext cx="720080" cy="369332"/>
            </a:xfrm>
            <a:prstGeom prst="rect">
              <a:avLst/>
            </a:prstGeom>
            <a:noFill/>
          </p:spPr>
          <p:txBody>
            <a:bodyPr wrap="square" rtlCol="1">
              <a:spAutoFit/>
            </a:bodyPr>
            <a:lstStyle/>
            <a:p>
              <a:pPr algn="r" defTabSz="914400" rtl="1"/>
              <a:r>
                <a:rPr lang="he-IL" dirty="0">
                  <a:solidFill>
                    <a:prstClr val="black"/>
                  </a:solidFill>
                  <a:latin typeface="Calibri"/>
                  <a:cs typeface="Arial" panose="020B0604020202020204" pitchFamily="34" charset="0"/>
                </a:rPr>
                <a:t>מ/ש</a:t>
              </a:r>
            </a:p>
          </p:txBody>
        </p:sp>
      </p:grpSp>
      <p:sp>
        <p:nvSpPr>
          <p:cNvPr id="17" name="מלבן 16">
            <a:extLst>
              <a:ext uri="{FF2B5EF4-FFF2-40B4-BE49-F238E27FC236}">
                <a16:creationId xmlns:a16="http://schemas.microsoft.com/office/drawing/2014/main" id="{8E650FE5-215F-443A-A364-B202574BC636}"/>
              </a:ext>
            </a:extLst>
          </p:cNvPr>
          <p:cNvSpPr/>
          <p:nvPr/>
        </p:nvSpPr>
        <p:spPr>
          <a:xfrm>
            <a:off x="2552866" y="6285083"/>
            <a:ext cx="3096344" cy="528293"/>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00" rtl="1"/>
            <a:endParaRPr lang="he-IL">
              <a:solidFill>
                <a:prstClr val="white"/>
              </a:solidFill>
              <a:latin typeface="Calibri"/>
              <a:cs typeface="Arial" panose="020B0604020202020204" pitchFamily="34" charset="0"/>
            </a:endParaRPr>
          </a:p>
        </p:txBody>
      </p:sp>
      <p:sp>
        <p:nvSpPr>
          <p:cNvPr id="18" name="מלבן 17">
            <a:extLst>
              <a:ext uri="{FF2B5EF4-FFF2-40B4-BE49-F238E27FC236}">
                <a16:creationId xmlns:a16="http://schemas.microsoft.com/office/drawing/2014/main" id="{3A72BACD-BF5A-41A3-827D-1B7209AE6DC1}"/>
              </a:ext>
            </a:extLst>
          </p:cNvPr>
          <p:cNvSpPr/>
          <p:nvPr/>
        </p:nvSpPr>
        <p:spPr>
          <a:xfrm>
            <a:off x="1822598" y="1079780"/>
            <a:ext cx="7263527" cy="1200329"/>
          </a:xfrm>
          <a:prstGeom prst="rect">
            <a:avLst/>
          </a:prstGeom>
          <a:noFill/>
          <a:ln>
            <a:solidFill>
              <a:schemeClr val="tx1"/>
            </a:solid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400" rtl="1"/>
            <a:r>
              <a:rPr lang="he-IL"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latin typeface="Calibri"/>
                <a:cs typeface="Arial" panose="020B0604020202020204" pitchFamily="34" charset="0"/>
              </a:rPr>
              <a:t>היחידות התקניות למרחק ולזמן הן מטר ושנייה, בהתאמה.</a:t>
            </a:r>
            <a:b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latin typeface="Calibri"/>
              </a:rPr>
            </a:br>
            <a:r>
              <a:rPr lang="he-IL"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latin typeface="Calibri"/>
                <a:cs typeface="Arial" panose="020B0604020202020204" pitchFamily="34" charset="0"/>
              </a:rPr>
              <a:t> אם כך, היחידה התקנית למהירות היא מטר לשנייה,</a:t>
            </a:r>
            <a:b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latin typeface="Calibri"/>
              </a:rPr>
            </a:br>
            <a:r>
              <a:rPr lang="he-IL"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latin typeface="Calibri"/>
                <a:cs typeface="Arial" panose="020B0604020202020204" pitchFamily="34" charset="0"/>
              </a:rPr>
              <a:t> והיא תסומן על ידי מטר/שנייה או </a:t>
            </a: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latin typeface="Calibri"/>
              </a:rPr>
              <a:t>m/s</a:t>
            </a:r>
            <a:r>
              <a:rPr lang="he-IL"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latin typeface="Calibri"/>
                <a:cs typeface="Arial" panose="020B0604020202020204" pitchFamily="34" charset="0"/>
              </a:rPr>
              <a:t>.</a:t>
            </a:r>
          </a:p>
        </p:txBody>
      </p:sp>
      <p:sp>
        <p:nvSpPr>
          <p:cNvPr id="19" name="מלבן 18">
            <a:extLst>
              <a:ext uri="{FF2B5EF4-FFF2-40B4-BE49-F238E27FC236}">
                <a16:creationId xmlns:a16="http://schemas.microsoft.com/office/drawing/2014/main" id="{9F139767-5509-409A-9121-C2309E56B7FC}"/>
              </a:ext>
            </a:extLst>
          </p:cNvPr>
          <p:cNvSpPr/>
          <p:nvPr/>
        </p:nvSpPr>
        <p:spPr>
          <a:xfrm>
            <a:off x="8904311" y="-75066"/>
            <a:ext cx="1545615"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400" rtl="1"/>
            <a:r>
              <a:rPr lang="he-IL"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panose="020B0604020202020204" pitchFamily="34" charset="0"/>
              </a:rPr>
              <a:t>יחידות</a:t>
            </a:r>
          </a:p>
        </p:txBody>
      </p:sp>
      <p:sp>
        <p:nvSpPr>
          <p:cNvPr id="20" name="מלבן 19">
            <a:extLst>
              <a:ext uri="{FF2B5EF4-FFF2-40B4-BE49-F238E27FC236}">
                <a16:creationId xmlns:a16="http://schemas.microsoft.com/office/drawing/2014/main" id="{BBDD244E-BA1B-430A-9268-4A32BB747C86}"/>
              </a:ext>
            </a:extLst>
          </p:cNvPr>
          <p:cNvSpPr/>
          <p:nvPr/>
        </p:nvSpPr>
        <p:spPr>
          <a:xfrm>
            <a:off x="3374133" y="5111925"/>
            <a:ext cx="441146" cy="369332"/>
          </a:xfrm>
          <a:prstGeom prst="rect">
            <a:avLst/>
          </a:prstGeom>
        </p:spPr>
        <p:txBody>
          <a:bodyPr wrap="none">
            <a:spAutoFit/>
          </a:bodyPr>
          <a:lstStyle/>
          <a:p>
            <a:pPr algn="r" defTabSz="914400" rtl="1"/>
            <a:r>
              <a:rPr lang="he-IL" b="1" dirty="0">
                <a:solidFill>
                  <a:prstClr val="black"/>
                </a:solidFill>
                <a:latin typeface="Calibri"/>
                <a:cs typeface="Arial" panose="020B0604020202020204" pitchFamily="34" charset="0"/>
              </a:rPr>
              <a:t>25</a:t>
            </a:r>
            <a:endParaRPr lang="he-IL" dirty="0">
              <a:solidFill>
                <a:prstClr val="black"/>
              </a:solidFill>
              <a:latin typeface="Calibri"/>
              <a:cs typeface="Arial" panose="020B0604020202020204" pitchFamily="34" charset="0"/>
            </a:endParaRPr>
          </a:p>
        </p:txBody>
      </p:sp>
      <p:sp>
        <p:nvSpPr>
          <p:cNvPr id="21" name="מלבן 20">
            <a:extLst>
              <a:ext uri="{FF2B5EF4-FFF2-40B4-BE49-F238E27FC236}">
                <a16:creationId xmlns:a16="http://schemas.microsoft.com/office/drawing/2014/main" id="{977DE2A0-AD03-464F-A6DB-3AF06D0D636D}"/>
              </a:ext>
            </a:extLst>
          </p:cNvPr>
          <p:cNvSpPr/>
          <p:nvPr/>
        </p:nvSpPr>
        <p:spPr>
          <a:xfrm>
            <a:off x="3383231" y="5152575"/>
            <a:ext cx="432048" cy="288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00" rtl="1"/>
            <a:endParaRPr lang="he-IL">
              <a:solidFill>
                <a:prstClr val="white"/>
              </a:solidFill>
              <a:latin typeface="Calibri"/>
              <a:cs typeface="Arial" panose="020B0604020202020204" pitchFamily="34" charset="0"/>
            </a:endParaRPr>
          </a:p>
        </p:txBody>
      </p:sp>
      <p:sp>
        <p:nvSpPr>
          <p:cNvPr id="22" name="מלבן 21">
            <a:extLst>
              <a:ext uri="{FF2B5EF4-FFF2-40B4-BE49-F238E27FC236}">
                <a16:creationId xmlns:a16="http://schemas.microsoft.com/office/drawing/2014/main" id="{4249A3A2-F2AD-4F52-9E4A-C48919A3A2AE}"/>
              </a:ext>
            </a:extLst>
          </p:cNvPr>
          <p:cNvSpPr/>
          <p:nvPr/>
        </p:nvSpPr>
        <p:spPr>
          <a:xfrm>
            <a:off x="10120584" y="4470396"/>
            <a:ext cx="441146" cy="369332"/>
          </a:xfrm>
          <a:prstGeom prst="rect">
            <a:avLst/>
          </a:prstGeom>
        </p:spPr>
        <p:txBody>
          <a:bodyPr wrap="none">
            <a:spAutoFit/>
          </a:bodyPr>
          <a:lstStyle/>
          <a:p>
            <a:pPr algn="r" defTabSz="914400" rtl="1"/>
            <a:r>
              <a:rPr lang="he-IL" b="1" dirty="0">
                <a:solidFill>
                  <a:prstClr val="black"/>
                </a:solidFill>
                <a:latin typeface="Calibri"/>
                <a:cs typeface="Arial" panose="020B0604020202020204" pitchFamily="34" charset="0"/>
              </a:rPr>
              <a:t>90</a:t>
            </a:r>
            <a:endParaRPr lang="he-IL" dirty="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195233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5000" fill="hold" grpId="0" nodeType="withEffect">
                                  <p:stCondLst>
                                    <p:cond delay="0"/>
                                  </p:stCondLst>
                                  <p:childTnLst>
                                    <p:animClr clrSpc="rgb" dir="cw">
                                      <p:cBhvr override="childStyle">
                                        <p:cTn id="6" dur="2000" fill="hold"/>
                                        <p:tgtEl>
                                          <p:spTgt spid="20"/>
                                        </p:tgtEl>
                                        <p:attrNameLst>
                                          <p:attrName>style.color</p:attrName>
                                        </p:attrNameLst>
                                      </p:cBhvr>
                                      <p:to>
                                        <a:srgbClr val="FF0000"/>
                                      </p:to>
                                    </p:animClr>
                                  </p:childTnLst>
                                </p:cTn>
                              </p:par>
                              <p:par>
                                <p:cTn id="7" presetID="35" presetClass="path" presetSubtype="0" repeatCount="3000" accel="50000" decel="50000" fill="hold" grpId="0" nodeType="withEffect">
                                  <p:stCondLst>
                                    <p:cond delay="0"/>
                                  </p:stCondLst>
                                  <p:childTnLst>
                                    <p:animMotion origin="layout" path="M 2.91667E-6 -3.7037E-6 L -0.55339 0.09653 " pathEditMode="relative" rAng="0" ptsTypes="AA">
                                      <p:cBhvr>
                                        <p:cTn id="8" dur="2000" fill="hold"/>
                                        <p:tgtEl>
                                          <p:spTgt spid="22"/>
                                        </p:tgtEl>
                                        <p:attrNameLst>
                                          <p:attrName>ppt_x</p:attrName>
                                          <p:attrName>ppt_y</p:attrName>
                                        </p:attrNameLst>
                                      </p:cBhvr>
                                      <p:rCtr x="-27669" y="4815"/>
                                    </p:animMotion>
                                  </p:childTnLst>
                                </p:cTn>
                              </p:par>
                              <p:par>
                                <p:cTn id="9" presetID="35" presetClass="path" presetSubtype="0" repeatCount="3000" accel="50000" decel="50000" fill="hold" grpId="1" nodeType="withEffect">
                                  <p:stCondLst>
                                    <p:cond delay="0"/>
                                  </p:stCondLst>
                                  <p:childTnLst>
                                    <p:animMotion origin="layout" path="M 0.37591 -0.02083 L 0.1332 -0.00254 " pathEditMode="relative" rAng="0" ptsTypes="AA">
                                      <p:cBhvr>
                                        <p:cTn id="10" dur="2000" fill="hold"/>
                                        <p:tgtEl>
                                          <p:spTgt spid="20"/>
                                        </p:tgtEl>
                                        <p:attrNameLst>
                                          <p:attrName>ppt_x</p:attrName>
                                          <p:attrName>ppt_y</p:attrName>
                                        </p:attrNameLst>
                                      </p:cBhvr>
                                      <p:rCtr x="-12135" y="903"/>
                                    </p:animMotion>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0" grpId="1"/>
      <p:bldP spid="2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2">
            <a:extLst>
              <a:ext uri="{FF2B5EF4-FFF2-40B4-BE49-F238E27FC236}">
                <a16:creationId xmlns:a16="http://schemas.microsoft.com/office/drawing/2014/main" id="{933AF49C-BE5C-49E2-8706-60088B4D6DE3}"/>
              </a:ext>
            </a:extLst>
          </p:cNvPr>
          <p:cNvGraphicFramePr>
            <a:graphicFrameLocks noChangeAspect="1"/>
          </p:cNvGraphicFramePr>
          <p:nvPr/>
        </p:nvGraphicFramePr>
        <p:xfrm>
          <a:off x="2438400" y="993776"/>
          <a:ext cx="7848600" cy="5292725"/>
        </p:xfrm>
        <a:graphic>
          <a:graphicData uri="http://schemas.openxmlformats.org/presentationml/2006/ole">
            <mc:AlternateContent xmlns:mc="http://schemas.openxmlformats.org/markup-compatibility/2006">
              <mc:Choice xmlns:v="urn:schemas-microsoft-com:vml" Requires="v">
                <p:oleObj spid="_x0000_s4208" name="Equation" r:id="rId3" imgW="2311400" imgH="1600200" progId="Equation.3">
                  <p:embed/>
                </p:oleObj>
              </mc:Choice>
              <mc:Fallback>
                <p:oleObj name="Equation" r:id="rId3" imgW="2311400" imgH="1600200" progId="Equation.3">
                  <p:embed/>
                  <p:pic>
                    <p:nvPicPr>
                      <p:cNvPr id="24578" name="Object 2">
                        <a:extLst>
                          <a:ext uri="{FF2B5EF4-FFF2-40B4-BE49-F238E27FC236}">
                            <a16:creationId xmlns:a16="http://schemas.microsoft.com/office/drawing/2014/main" id="{933AF49C-BE5C-49E2-8706-60088B4D6D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993776"/>
                        <a:ext cx="7848600" cy="529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579" name="Rectangle 3">
            <a:extLst>
              <a:ext uri="{FF2B5EF4-FFF2-40B4-BE49-F238E27FC236}">
                <a16:creationId xmlns:a16="http://schemas.microsoft.com/office/drawing/2014/main" id="{A8BC197F-94BF-40D7-8637-42145EE43FE6}"/>
              </a:ext>
            </a:extLst>
          </p:cNvPr>
          <p:cNvSpPr>
            <a:spLocks noChangeArrowheads="1"/>
          </p:cNvSpPr>
          <p:nvPr/>
        </p:nvSpPr>
        <p:spPr bwMode="auto">
          <a:xfrm>
            <a:off x="2362200" y="762000"/>
            <a:ext cx="7848600" cy="5638800"/>
          </a:xfrm>
          <a:prstGeom prst="rect">
            <a:avLst/>
          </a:prstGeom>
          <a:noFill/>
          <a:ln w="76200">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4400">
                <a:solidFill>
                  <a:schemeClr val="tx1"/>
                </a:solidFill>
                <a:latin typeface="Times New Roman" panose="02020603050405020304" pitchFamily="18" charset="0"/>
                <a:cs typeface="Times New Roman (Hebrew)" panose="02020603050405020304" pitchFamily="18" charset="0"/>
              </a:defRPr>
            </a:lvl1pPr>
            <a:lvl2pPr marL="742950" indent="-285750" algn="r" rtl="1">
              <a:defRPr sz="4400">
                <a:solidFill>
                  <a:schemeClr val="tx1"/>
                </a:solidFill>
                <a:latin typeface="Times New Roman" panose="02020603050405020304" pitchFamily="18" charset="0"/>
                <a:cs typeface="Times New Roman (Hebrew)" panose="02020603050405020304" pitchFamily="18" charset="0"/>
              </a:defRPr>
            </a:lvl2pPr>
            <a:lvl3pPr marL="1143000" indent="-228600" algn="r" rtl="1">
              <a:defRPr sz="4400">
                <a:solidFill>
                  <a:schemeClr val="tx1"/>
                </a:solidFill>
                <a:latin typeface="Times New Roman" panose="02020603050405020304" pitchFamily="18" charset="0"/>
                <a:cs typeface="Times New Roman (Hebrew)" panose="02020603050405020304" pitchFamily="18" charset="0"/>
              </a:defRPr>
            </a:lvl3pPr>
            <a:lvl4pPr marL="1600200" indent="-228600" algn="r" rtl="1">
              <a:defRPr sz="4400">
                <a:solidFill>
                  <a:schemeClr val="tx1"/>
                </a:solidFill>
                <a:latin typeface="Times New Roman" panose="02020603050405020304" pitchFamily="18" charset="0"/>
                <a:cs typeface="Times New Roman (Hebrew)" panose="02020603050405020304" pitchFamily="18" charset="0"/>
              </a:defRPr>
            </a:lvl4pPr>
            <a:lvl5pPr marL="2057400" indent="-228600" algn="r" rtl="1">
              <a:defRPr sz="4400">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9pPr>
          </a:lstStyle>
          <a:p>
            <a:endParaRPr lang="he-IL" altLang="he-IL"/>
          </a:p>
        </p:txBody>
      </p:sp>
      <p:sp>
        <p:nvSpPr>
          <p:cNvPr id="2" name="מציין מיקום של מספר שקופית 1">
            <a:extLst>
              <a:ext uri="{FF2B5EF4-FFF2-40B4-BE49-F238E27FC236}">
                <a16:creationId xmlns:a16="http://schemas.microsoft.com/office/drawing/2014/main" id="{EDD14F31-6C5A-4084-AFB7-8D075A284ABD}"/>
              </a:ext>
            </a:extLst>
          </p:cNvPr>
          <p:cNvSpPr>
            <a:spLocks noGrp="1"/>
          </p:cNvSpPr>
          <p:nvPr>
            <p:ph type="sldNum" sz="quarter" idx="12"/>
          </p:nvPr>
        </p:nvSpPr>
        <p:spPr/>
        <p:txBody>
          <a:bodyPr/>
          <a:lstStyle/>
          <a:p>
            <a:fld id="{35CE2A88-ED72-40D1-A77E-B0989610CBC5}" type="slidenum">
              <a:rPr lang="he-IL" smtClean="0"/>
              <a:t>52</a:t>
            </a:fld>
            <a:endParaRPr lang="he-IL"/>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D0EDBF4F-9A8B-4C06-84D8-F6D64AEC331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CE2A88-ED72-40D1-A77E-B0989610CBC5}" type="slidenum">
              <a:rPr kumimoji="0" lang="he-IL" sz="2000" b="0" i="0" u="none" strike="noStrike" kern="1200" cap="none" spc="0" normalizeH="0" baseline="0" noProof="0" smtClean="0">
                <a:ln>
                  <a:noFill/>
                </a:ln>
                <a:solidFill>
                  <a:srgbClr val="FEFFFF"/>
                </a:solidFill>
                <a:effectLst/>
                <a:uLnTx/>
                <a:uFillTx/>
                <a:latin typeface="Century Gothic" panose="020B0502020202020204"/>
                <a:ea typeface="+mn-ea"/>
                <a:cs typeface="Gisha" panose="020B0502040204020203" pitchFamily="34" charset="-79"/>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he-IL" sz="2000" b="0" i="0" u="none" strike="noStrike" kern="1200" cap="none" spc="0" normalizeH="0" baseline="0" noProof="0">
              <a:ln>
                <a:noFill/>
              </a:ln>
              <a:solidFill>
                <a:srgbClr val="FEFFFF"/>
              </a:solidFill>
              <a:effectLst/>
              <a:uLnTx/>
              <a:uFillTx/>
              <a:latin typeface="Century Gothic" panose="020B0502020202020204"/>
              <a:ea typeface="+mn-ea"/>
              <a:cs typeface="Gisha" panose="020B0502040204020203" pitchFamily="34" charset="-79"/>
            </a:endParaRPr>
          </a:p>
        </p:txBody>
      </p:sp>
      <p:sp>
        <p:nvSpPr>
          <p:cNvPr id="3" name="תיבת טקסט 2">
            <a:extLst>
              <a:ext uri="{FF2B5EF4-FFF2-40B4-BE49-F238E27FC236}">
                <a16:creationId xmlns:a16="http://schemas.microsoft.com/office/drawing/2014/main" id="{FBA5E705-9D2A-4ECF-8DDC-D59DA1054980}"/>
              </a:ext>
            </a:extLst>
          </p:cNvPr>
          <p:cNvSpPr txBox="1"/>
          <p:nvPr/>
        </p:nvSpPr>
        <p:spPr>
          <a:xfrm>
            <a:off x="1933575" y="1066800"/>
            <a:ext cx="7667625" cy="4524315"/>
          </a:xfrm>
          <a:prstGeom prst="rect">
            <a:avLst/>
          </a:prstGeom>
          <a:noFill/>
        </p:spPr>
        <p:txBody>
          <a:bodyPr wrap="square" rtlCol="1">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he-IL" sz="9600" b="1"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rPr>
              <a:t>מהירות קבועה</a:t>
            </a:r>
            <a:br>
              <a:rPr kumimoji="0" lang="en-US" sz="9600" b="1"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rPr>
            </a:br>
            <a:r>
              <a:rPr kumimoji="0" lang="he-IL" sz="9600" b="1"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rPr>
              <a:t>תנועה קצובה</a:t>
            </a:r>
          </a:p>
        </p:txBody>
      </p:sp>
    </p:spTree>
    <p:extLst>
      <p:ext uri="{BB962C8B-B14F-4D97-AF65-F5344CB8AC3E}">
        <p14:creationId xmlns:p14="http://schemas.microsoft.com/office/powerpoint/2010/main" val="29111033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F6E15308-602D-4B13-8F44-7BDBC72FC567}"/>
              </a:ext>
            </a:extLst>
          </p:cNvPr>
          <p:cNvSpPr>
            <a:spLocks noGrp="1"/>
          </p:cNvSpPr>
          <p:nvPr>
            <p:ph type="sldNum" sz="quarter" idx="12"/>
          </p:nvPr>
        </p:nvSpPr>
        <p:spPr/>
        <p:txBody>
          <a:bodyPr/>
          <a:lstStyle/>
          <a:p>
            <a:fld id="{35CE2A88-ED72-40D1-A77E-B0989610CBC5}" type="slidenum">
              <a:rPr lang="he-IL" smtClean="0"/>
              <a:t>54</a:t>
            </a:fld>
            <a:endParaRPr lang="he-IL"/>
          </a:p>
        </p:txBody>
      </p:sp>
      <p:pic>
        <p:nvPicPr>
          <p:cNvPr id="3" name="תמונה 2">
            <a:extLst>
              <a:ext uri="{FF2B5EF4-FFF2-40B4-BE49-F238E27FC236}">
                <a16:creationId xmlns:a16="http://schemas.microsoft.com/office/drawing/2014/main" id="{E939C8FB-8536-4F6A-8BAC-A31C9159B1BE}"/>
              </a:ext>
            </a:extLst>
          </p:cNvPr>
          <p:cNvPicPr>
            <a:picLocks noChangeAspect="1"/>
          </p:cNvPicPr>
          <p:nvPr/>
        </p:nvPicPr>
        <p:blipFill>
          <a:blip r:embed="rId2"/>
          <a:stretch>
            <a:fillRect/>
          </a:stretch>
        </p:blipFill>
        <p:spPr>
          <a:xfrm>
            <a:off x="1877539" y="494158"/>
            <a:ext cx="10267950" cy="6400800"/>
          </a:xfrm>
          <a:prstGeom prst="rect">
            <a:avLst/>
          </a:prstGeom>
        </p:spPr>
      </p:pic>
      <p:pic>
        <p:nvPicPr>
          <p:cNvPr id="4" name="תמונה 3">
            <a:extLst>
              <a:ext uri="{FF2B5EF4-FFF2-40B4-BE49-F238E27FC236}">
                <a16:creationId xmlns:a16="http://schemas.microsoft.com/office/drawing/2014/main" id="{6C22186A-8893-462C-A2F4-86329B1D8642}"/>
              </a:ext>
            </a:extLst>
          </p:cNvPr>
          <p:cNvPicPr>
            <a:picLocks noChangeAspect="1"/>
          </p:cNvPicPr>
          <p:nvPr/>
        </p:nvPicPr>
        <p:blipFill>
          <a:blip r:embed="rId3"/>
          <a:stretch>
            <a:fillRect/>
          </a:stretch>
        </p:blipFill>
        <p:spPr>
          <a:xfrm>
            <a:off x="1674812" y="76200"/>
            <a:ext cx="4196750" cy="2678189"/>
          </a:xfrm>
          <a:prstGeom prst="rect">
            <a:avLst/>
          </a:prstGeom>
          <a:ln>
            <a:solidFill>
              <a:schemeClr val="tx1"/>
            </a:solidFill>
          </a:ln>
        </p:spPr>
      </p:pic>
    </p:spTree>
    <p:extLst>
      <p:ext uri="{BB962C8B-B14F-4D97-AF65-F5344CB8AC3E}">
        <p14:creationId xmlns:p14="http://schemas.microsoft.com/office/powerpoint/2010/main" val="42509601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2AE3AEC-9B9F-4943-A7A3-4D5BF55F7533}"/>
              </a:ext>
            </a:extLst>
          </p:cNvPr>
          <p:cNvPicPr>
            <a:picLocks noChangeAspect="1"/>
          </p:cNvPicPr>
          <p:nvPr/>
        </p:nvPicPr>
        <p:blipFill>
          <a:blip r:embed="rId2"/>
          <a:stretch>
            <a:fillRect/>
          </a:stretch>
        </p:blipFill>
        <p:spPr>
          <a:xfrm>
            <a:off x="1757553" y="630936"/>
            <a:ext cx="10267950" cy="6400800"/>
          </a:xfrm>
          <a:prstGeom prst="rect">
            <a:avLst/>
          </a:prstGeom>
        </p:spPr>
      </p:pic>
      <p:pic>
        <p:nvPicPr>
          <p:cNvPr id="3" name="תמונה 2">
            <a:extLst>
              <a:ext uri="{FF2B5EF4-FFF2-40B4-BE49-F238E27FC236}">
                <a16:creationId xmlns:a16="http://schemas.microsoft.com/office/drawing/2014/main" id="{CA39A532-CBA7-416A-9E3E-8B339A579A8F}"/>
              </a:ext>
            </a:extLst>
          </p:cNvPr>
          <p:cNvPicPr>
            <a:picLocks noChangeAspect="1"/>
          </p:cNvPicPr>
          <p:nvPr/>
        </p:nvPicPr>
        <p:blipFill>
          <a:blip r:embed="rId3"/>
          <a:stretch>
            <a:fillRect/>
          </a:stretch>
        </p:blipFill>
        <p:spPr>
          <a:xfrm>
            <a:off x="411826" y="146303"/>
            <a:ext cx="4196750" cy="2678189"/>
          </a:xfrm>
          <a:prstGeom prst="rect">
            <a:avLst/>
          </a:prstGeom>
          <a:ln>
            <a:solidFill>
              <a:schemeClr val="tx1"/>
            </a:solidFill>
          </a:ln>
        </p:spPr>
      </p:pic>
    </p:spTree>
    <p:extLst>
      <p:ext uri="{BB962C8B-B14F-4D97-AF65-F5344CB8AC3E}">
        <p14:creationId xmlns:p14="http://schemas.microsoft.com/office/powerpoint/2010/main" val="16679327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AAB4CD8B-E33F-4226-B368-78F204D95880}"/>
              </a:ext>
            </a:extLst>
          </p:cNvPr>
          <p:cNvSpPr>
            <a:spLocks noGrp="1"/>
          </p:cNvSpPr>
          <p:nvPr>
            <p:ph type="sldNum" sz="quarter" idx="12"/>
          </p:nvPr>
        </p:nvSpPr>
        <p:spPr/>
        <p:txBody>
          <a:bodyPr/>
          <a:lstStyle/>
          <a:p>
            <a:fld id="{35CE2A88-ED72-40D1-A77E-B0989610CBC5}" type="slidenum">
              <a:rPr lang="he-IL" smtClean="0"/>
              <a:t>56</a:t>
            </a:fld>
            <a:endParaRPr lang="he-IL"/>
          </a:p>
        </p:txBody>
      </p:sp>
      <p:pic>
        <p:nvPicPr>
          <p:cNvPr id="3" name="תמונה 2">
            <a:extLst>
              <a:ext uri="{FF2B5EF4-FFF2-40B4-BE49-F238E27FC236}">
                <a16:creationId xmlns:a16="http://schemas.microsoft.com/office/drawing/2014/main" id="{8401D1B8-C895-4CCA-A9B5-17C0FB94A76F}"/>
              </a:ext>
            </a:extLst>
          </p:cNvPr>
          <p:cNvPicPr>
            <a:picLocks noChangeAspect="1"/>
          </p:cNvPicPr>
          <p:nvPr/>
        </p:nvPicPr>
        <p:blipFill>
          <a:blip r:embed="rId2"/>
          <a:stretch>
            <a:fillRect/>
          </a:stretch>
        </p:blipFill>
        <p:spPr>
          <a:xfrm>
            <a:off x="2142726" y="101387"/>
            <a:ext cx="6544807" cy="6655225"/>
          </a:xfrm>
          <a:prstGeom prst="rect">
            <a:avLst/>
          </a:prstGeom>
        </p:spPr>
      </p:pic>
    </p:spTree>
    <p:extLst>
      <p:ext uri="{BB962C8B-B14F-4D97-AF65-F5344CB8AC3E}">
        <p14:creationId xmlns:p14="http://schemas.microsoft.com/office/powerpoint/2010/main" val="3619403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074BBA32-8CC5-48E4-89DE-7E6895DA4DB3}"/>
              </a:ext>
            </a:extLst>
          </p:cNvPr>
          <p:cNvSpPr>
            <a:spLocks noGrp="1"/>
          </p:cNvSpPr>
          <p:nvPr>
            <p:ph type="sldNum" sz="quarter" idx="12"/>
          </p:nvPr>
        </p:nvSpPr>
        <p:spPr/>
        <p:txBody>
          <a:bodyPr/>
          <a:lstStyle/>
          <a:p>
            <a:fld id="{35CE2A88-ED72-40D1-A77E-B0989610CBC5}" type="slidenum">
              <a:rPr lang="he-IL" smtClean="0"/>
              <a:t>57</a:t>
            </a:fld>
            <a:endParaRPr lang="he-IL"/>
          </a:p>
        </p:txBody>
      </p:sp>
      <p:pic>
        <p:nvPicPr>
          <p:cNvPr id="4" name="תמונה 3">
            <a:extLst>
              <a:ext uri="{FF2B5EF4-FFF2-40B4-BE49-F238E27FC236}">
                <a16:creationId xmlns:a16="http://schemas.microsoft.com/office/drawing/2014/main" id="{8C2BFED8-01FC-4DCC-82BA-E107F6C20A90}"/>
              </a:ext>
            </a:extLst>
          </p:cNvPr>
          <p:cNvPicPr>
            <a:picLocks noChangeAspect="1"/>
          </p:cNvPicPr>
          <p:nvPr/>
        </p:nvPicPr>
        <p:blipFill>
          <a:blip r:embed="rId2"/>
          <a:stretch>
            <a:fillRect/>
          </a:stretch>
        </p:blipFill>
        <p:spPr>
          <a:xfrm>
            <a:off x="5046275" y="39714"/>
            <a:ext cx="7145725" cy="3775951"/>
          </a:xfrm>
          <a:prstGeom prst="rect">
            <a:avLst/>
          </a:prstGeom>
        </p:spPr>
      </p:pic>
      <p:pic>
        <p:nvPicPr>
          <p:cNvPr id="5" name="תמונה 4">
            <a:extLst>
              <a:ext uri="{FF2B5EF4-FFF2-40B4-BE49-F238E27FC236}">
                <a16:creationId xmlns:a16="http://schemas.microsoft.com/office/drawing/2014/main" id="{F16F8C37-D186-44CA-94B7-1375AA8066B5}"/>
              </a:ext>
            </a:extLst>
          </p:cNvPr>
          <p:cNvPicPr>
            <a:picLocks noChangeAspect="1"/>
          </p:cNvPicPr>
          <p:nvPr/>
        </p:nvPicPr>
        <p:blipFill>
          <a:blip r:embed="rId3"/>
          <a:stretch>
            <a:fillRect/>
          </a:stretch>
        </p:blipFill>
        <p:spPr>
          <a:xfrm>
            <a:off x="704850" y="2702472"/>
            <a:ext cx="5391150" cy="4073855"/>
          </a:xfrm>
          <a:prstGeom prst="rect">
            <a:avLst/>
          </a:prstGeom>
        </p:spPr>
      </p:pic>
    </p:spTree>
    <p:extLst>
      <p:ext uri="{BB962C8B-B14F-4D97-AF65-F5344CB8AC3E}">
        <p14:creationId xmlns:p14="http://schemas.microsoft.com/office/powerpoint/2010/main" val="803310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69FC35DB-45A4-47E2-8DB3-85ED34BDF6B4}"/>
              </a:ext>
            </a:extLst>
          </p:cNvPr>
          <p:cNvSpPr>
            <a:spLocks noGrp="1"/>
          </p:cNvSpPr>
          <p:nvPr>
            <p:ph type="sldNum" sz="quarter" idx="12"/>
          </p:nvPr>
        </p:nvSpPr>
        <p:spPr/>
        <p:txBody>
          <a:bodyPr/>
          <a:lstStyle/>
          <a:p>
            <a:fld id="{35CE2A88-ED72-40D1-A77E-B0989610CBC5}" type="slidenum">
              <a:rPr lang="he-IL" smtClean="0"/>
              <a:t>58</a:t>
            </a:fld>
            <a:endParaRPr lang="he-IL"/>
          </a:p>
        </p:txBody>
      </p:sp>
      <p:pic>
        <p:nvPicPr>
          <p:cNvPr id="4" name="תמונה 3">
            <a:extLst>
              <a:ext uri="{FF2B5EF4-FFF2-40B4-BE49-F238E27FC236}">
                <a16:creationId xmlns:a16="http://schemas.microsoft.com/office/drawing/2014/main" id="{BBD2892D-063A-464F-A395-87FE3EA08E6F}"/>
              </a:ext>
            </a:extLst>
          </p:cNvPr>
          <p:cNvPicPr>
            <a:picLocks noChangeAspect="1"/>
          </p:cNvPicPr>
          <p:nvPr/>
        </p:nvPicPr>
        <p:blipFill>
          <a:blip r:embed="rId2"/>
          <a:stretch>
            <a:fillRect/>
          </a:stretch>
        </p:blipFill>
        <p:spPr>
          <a:xfrm>
            <a:off x="6233014" y="133349"/>
            <a:ext cx="5881688" cy="3529013"/>
          </a:xfrm>
          <a:prstGeom prst="rect">
            <a:avLst/>
          </a:prstGeom>
        </p:spPr>
      </p:pic>
      <p:pic>
        <p:nvPicPr>
          <p:cNvPr id="5" name="תמונה 4">
            <a:extLst>
              <a:ext uri="{FF2B5EF4-FFF2-40B4-BE49-F238E27FC236}">
                <a16:creationId xmlns:a16="http://schemas.microsoft.com/office/drawing/2014/main" id="{2F67B7D7-FB2E-4906-8CFF-BFA94D2FD25B}"/>
              </a:ext>
            </a:extLst>
          </p:cNvPr>
          <p:cNvPicPr>
            <a:picLocks noChangeAspect="1"/>
          </p:cNvPicPr>
          <p:nvPr/>
        </p:nvPicPr>
        <p:blipFill>
          <a:blip r:embed="rId3"/>
          <a:stretch>
            <a:fillRect/>
          </a:stretch>
        </p:blipFill>
        <p:spPr>
          <a:xfrm>
            <a:off x="357187" y="3095624"/>
            <a:ext cx="6324545" cy="3529013"/>
          </a:xfrm>
          <a:prstGeom prst="rect">
            <a:avLst/>
          </a:prstGeom>
        </p:spPr>
      </p:pic>
    </p:spTree>
    <p:extLst>
      <p:ext uri="{BB962C8B-B14F-4D97-AF65-F5344CB8AC3E}">
        <p14:creationId xmlns:p14="http://schemas.microsoft.com/office/powerpoint/2010/main" val="6854575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E6713F94-C851-410E-85ED-6EA093BC75A7}"/>
              </a:ext>
            </a:extLst>
          </p:cNvPr>
          <p:cNvSpPr>
            <a:spLocks noGrp="1"/>
          </p:cNvSpPr>
          <p:nvPr>
            <p:ph type="sldNum" sz="quarter" idx="12"/>
          </p:nvPr>
        </p:nvSpPr>
        <p:spPr/>
        <p:txBody>
          <a:bodyPr/>
          <a:lstStyle/>
          <a:p>
            <a:fld id="{35CE2A88-ED72-40D1-A77E-B0989610CBC5}" type="slidenum">
              <a:rPr lang="he-IL" smtClean="0"/>
              <a:t>59</a:t>
            </a:fld>
            <a:endParaRPr lang="he-IL"/>
          </a:p>
        </p:txBody>
      </p:sp>
      <p:pic>
        <p:nvPicPr>
          <p:cNvPr id="3" name="תמונה 2">
            <a:extLst>
              <a:ext uri="{FF2B5EF4-FFF2-40B4-BE49-F238E27FC236}">
                <a16:creationId xmlns:a16="http://schemas.microsoft.com/office/drawing/2014/main" id="{6BDC392B-0DEA-40B9-9CF9-786D54FE9BFA}"/>
              </a:ext>
            </a:extLst>
          </p:cNvPr>
          <p:cNvPicPr>
            <a:picLocks noChangeAspect="1"/>
          </p:cNvPicPr>
          <p:nvPr/>
        </p:nvPicPr>
        <p:blipFill>
          <a:blip r:embed="rId2"/>
          <a:stretch>
            <a:fillRect/>
          </a:stretch>
        </p:blipFill>
        <p:spPr>
          <a:xfrm>
            <a:off x="2118788" y="787782"/>
            <a:ext cx="9662354" cy="5842834"/>
          </a:xfrm>
          <a:prstGeom prst="rect">
            <a:avLst/>
          </a:prstGeom>
        </p:spPr>
      </p:pic>
    </p:spTree>
    <p:extLst>
      <p:ext uri="{BB962C8B-B14F-4D97-AF65-F5344CB8AC3E}">
        <p14:creationId xmlns:p14="http://schemas.microsoft.com/office/powerpoint/2010/main" val="2046993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FE323232-5D45-4CF7-A30D-B82937CD216F}"/>
              </a:ext>
            </a:extLst>
          </p:cNvPr>
          <p:cNvSpPr>
            <a:spLocks noGrp="1"/>
          </p:cNvSpPr>
          <p:nvPr>
            <p:ph type="sldNum" sz="quarter" idx="12"/>
          </p:nvPr>
        </p:nvSpPr>
        <p:spPr/>
        <p:txBody>
          <a:bodyPr/>
          <a:lstStyle/>
          <a:p>
            <a:fld id="{35CE2A88-ED72-40D1-A77E-B0989610CBC5}" type="slidenum">
              <a:rPr lang="he-IL" smtClean="0"/>
              <a:t>6</a:t>
            </a:fld>
            <a:endParaRPr lang="he-IL"/>
          </a:p>
        </p:txBody>
      </p:sp>
      <p:pic>
        <p:nvPicPr>
          <p:cNvPr id="4" name="תמונה 3">
            <a:extLst>
              <a:ext uri="{FF2B5EF4-FFF2-40B4-BE49-F238E27FC236}">
                <a16:creationId xmlns:a16="http://schemas.microsoft.com/office/drawing/2014/main" id="{1FC2D8E9-9BFD-403B-83E4-5B7912CD9AAD}"/>
              </a:ext>
            </a:extLst>
          </p:cNvPr>
          <p:cNvPicPr>
            <a:picLocks noChangeAspect="1"/>
          </p:cNvPicPr>
          <p:nvPr/>
        </p:nvPicPr>
        <p:blipFill>
          <a:blip r:embed="rId2"/>
          <a:stretch>
            <a:fillRect/>
          </a:stretch>
        </p:blipFill>
        <p:spPr>
          <a:xfrm>
            <a:off x="3067584" y="0"/>
            <a:ext cx="6056832" cy="6858000"/>
          </a:xfrm>
          <a:prstGeom prst="rect">
            <a:avLst/>
          </a:prstGeom>
        </p:spPr>
      </p:pic>
      <p:sp>
        <p:nvSpPr>
          <p:cNvPr id="5" name="תיבת טקסט 4">
            <a:extLst>
              <a:ext uri="{FF2B5EF4-FFF2-40B4-BE49-F238E27FC236}">
                <a16:creationId xmlns:a16="http://schemas.microsoft.com/office/drawing/2014/main" id="{142C4C3E-397B-4459-A428-DBE2976913A8}"/>
              </a:ext>
            </a:extLst>
          </p:cNvPr>
          <p:cNvSpPr txBox="1"/>
          <p:nvPr/>
        </p:nvSpPr>
        <p:spPr>
          <a:xfrm>
            <a:off x="9764033" y="2568761"/>
            <a:ext cx="2086591" cy="400110"/>
          </a:xfrm>
          <a:prstGeom prst="rect">
            <a:avLst/>
          </a:prstGeom>
          <a:noFill/>
          <a:ln>
            <a:solidFill>
              <a:schemeClr val="tx1"/>
            </a:solidFill>
          </a:ln>
        </p:spPr>
        <p:txBody>
          <a:bodyPr wrap="square" rtlCol="1">
            <a:spAutoFit/>
          </a:bodyPr>
          <a:lstStyle/>
          <a:p>
            <a:r>
              <a:rPr lang="he-IL" sz="2000"/>
              <a:t>עמוד 77 בספר </a:t>
            </a:r>
          </a:p>
        </p:txBody>
      </p:sp>
      <p:sp>
        <p:nvSpPr>
          <p:cNvPr id="6" name="WordArt 2">
            <a:extLst>
              <a:ext uri="{FF2B5EF4-FFF2-40B4-BE49-F238E27FC236}">
                <a16:creationId xmlns:a16="http://schemas.microsoft.com/office/drawing/2014/main" id="{3B6F5F6F-1346-4DD1-A21E-770632D22DAC}"/>
              </a:ext>
            </a:extLst>
          </p:cNvPr>
          <p:cNvSpPr>
            <a:spLocks noChangeArrowheads="1" noChangeShapeType="1" noTextEdit="1"/>
          </p:cNvSpPr>
          <p:nvPr/>
        </p:nvSpPr>
        <p:spPr bwMode="auto">
          <a:xfrm>
            <a:off x="10122408" y="576072"/>
            <a:ext cx="1728216" cy="1399032"/>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he-IL" sz="4800" b="1" kern="10">
                <a:ln w="11430"/>
                <a:solidFill>
                  <a:srgbClr val="FF0000"/>
                </a:solidFill>
                <a:effectLst>
                  <a:outerShdw blurRad="50800" dist="39000" dir="5460000" algn="tl">
                    <a:srgbClr val="000000">
                      <a:alpha val="38000"/>
                    </a:srgbClr>
                  </a:outerShdw>
                </a:effectLst>
                <a:latin typeface="Impact"/>
              </a:rPr>
              <a:t>תרגול</a:t>
            </a:r>
            <a:br>
              <a:rPr lang="en-US" sz="4800" b="1" kern="10">
                <a:ln w="11430"/>
                <a:solidFill>
                  <a:srgbClr val="FF0000"/>
                </a:solidFill>
                <a:effectLst>
                  <a:outerShdw blurRad="50800" dist="39000" dir="5460000" algn="tl">
                    <a:srgbClr val="000000">
                      <a:alpha val="38000"/>
                    </a:srgbClr>
                  </a:outerShdw>
                </a:effectLst>
                <a:latin typeface="Impact"/>
              </a:rPr>
            </a:br>
            <a:r>
              <a:rPr lang="he-IL" sz="4800" b="1" kern="10">
                <a:ln w="11430"/>
                <a:solidFill>
                  <a:srgbClr val="FF0000"/>
                </a:solidFill>
                <a:effectLst>
                  <a:outerShdw blurRad="50800" dist="39000" dir="5460000" algn="tl">
                    <a:srgbClr val="000000">
                      <a:alpha val="38000"/>
                    </a:srgbClr>
                  </a:outerShdw>
                </a:effectLst>
                <a:latin typeface="Impact"/>
              </a:rPr>
              <a:t>מסלול</a:t>
            </a:r>
            <a:endParaRPr lang="he-IL" sz="4800" b="1" kern="10" dirty="0">
              <a:ln w="11430"/>
              <a:solidFill>
                <a:srgbClr val="FF0000"/>
              </a:solidFill>
              <a:effectLst>
                <a:outerShdw blurRad="50800" dist="39000" dir="5460000" algn="tl">
                  <a:srgbClr val="000000">
                    <a:alpha val="38000"/>
                  </a:srgbClr>
                </a:outerShdw>
              </a:effectLst>
              <a:latin typeface="Impact"/>
            </a:endParaRPr>
          </a:p>
        </p:txBody>
      </p:sp>
      <p:pic>
        <p:nvPicPr>
          <p:cNvPr id="7" name="Picture 4" descr="×ª××× × ×§×©××¨×">
            <a:extLst>
              <a:ext uri="{FF2B5EF4-FFF2-40B4-BE49-F238E27FC236}">
                <a16:creationId xmlns:a16="http://schemas.microsoft.com/office/drawing/2014/main" id="{DC83965B-9FB6-4258-BED3-A1B45E5A309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927921" y="388913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 name="תמונה 2">
            <a:extLst>
              <a:ext uri="{FF2B5EF4-FFF2-40B4-BE49-F238E27FC236}">
                <a16:creationId xmlns:a16="http://schemas.microsoft.com/office/drawing/2014/main" id="{F5EB6650-6092-4128-9796-D5533901444F}"/>
              </a:ext>
            </a:extLst>
          </p:cNvPr>
          <p:cNvPicPr>
            <a:picLocks noChangeAspect="1"/>
          </p:cNvPicPr>
          <p:nvPr/>
        </p:nvPicPr>
        <p:blipFill>
          <a:blip r:embed="rId4"/>
          <a:stretch>
            <a:fillRect/>
          </a:stretch>
        </p:blipFill>
        <p:spPr>
          <a:xfrm>
            <a:off x="9924708" y="3892013"/>
            <a:ext cx="1908213" cy="1902117"/>
          </a:xfrm>
          <a:prstGeom prst="rect">
            <a:avLst/>
          </a:prstGeom>
        </p:spPr>
      </p:pic>
    </p:spTree>
    <p:extLst>
      <p:ext uri="{BB962C8B-B14F-4D97-AF65-F5344CB8AC3E}">
        <p14:creationId xmlns:p14="http://schemas.microsoft.com/office/powerpoint/2010/main" val="416657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DAA5F45D-1BAA-4438-8A95-A71E5B9F5702}"/>
              </a:ext>
            </a:extLst>
          </p:cNvPr>
          <p:cNvSpPr>
            <a:spLocks noGrp="1"/>
          </p:cNvSpPr>
          <p:nvPr>
            <p:ph type="sldNum" sz="quarter" idx="12"/>
          </p:nvPr>
        </p:nvSpPr>
        <p:spPr/>
        <p:txBody>
          <a:bodyPr/>
          <a:lstStyle/>
          <a:p>
            <a:fld id="{35CE2A88-ED72-40D1-A77E-B0989610CBC5}" type="slidenum">
              <a:rPr lang="he-IL" smtClean="0"/>
              <a:t>60</a:t>
            </a:fld>
            <a:endParaRPr lang="he-IL"/>
          </a:p>
        </p:txBody>
      </p:sp>
      <p:pic>
        <p:nvPicPr>
          <p:cNvPr id="3" name="תמונה 2">
            <a:extLst>
              <a:ext uri="{FF2B5EF4-FFF2-40B4-BE49-F238E27FC236}">
                <a16:creationId xmlns:a16="http://schemas.microsoft.com/office/drawing/2014/main" id="{9D41A4FA-9CB9-490B-9AC0-584A08191989}"/>
              </a:ext>
            </a:extLst>
          </p:cNvPr>
          <p:cNvPicPr>
            <a:picLocks noChangeAspect="1"/>
          </p:cNvPicPr>
          <p:nvPr/>
        </p:nvPicPr>
        <p:blipFill>
          <a:blip r:embed="rId2"/>
          <a:stretch>
            <a:fillRect/>
          </a:stretch>
        </p:blipFill>
        <p:spPr>
          <a:xfrm>
            <a:off x="1670908" y="295275"/>
            <a:ext cx="10613491" cy="6267450"/>
          </a:xfrm>
          <a:prstGeom prst="rect">
            <a:avLst/>
          </a:prstGeom>
        </p:spPr>
      </p:pic>
    </p:spTree>
    <p:extLst>
      <p:ext uri="{BB962C8B-B14F-4D97-AF65-F5344CB8AC3E}">
        <p14:creationId xmlns:p14="http://schemas.microsoft.com/office/powerpoint/2010/main" val="25089373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394D1886-1539-4ECA-8102-55B797F75052}"/>
              </a:ext>
            </a:extLst>
          </p:cNvPr>
          <p:cNvSpPr>
            <a:spLocks noGrp="1"/>
          </p:cNvSpPr>
          <p:nvPr>
            <p:ph type="sldNum" sz="quarter" idx="12"/>
          </p:nvPr>
        </p:nvSpPr>
        <p:spPr/>
        <p:txBody>
          <a:bodyPr/>
          <a:lstStyle/>
          <a:p>
            <a:fld id="{35CE2A88-ED72-40D1-A77E-B0989610CBC5}" type="slidenum">
              <a:rPr lang="he-IL" smtClean="0"/>
              <a:t>61</a:t>
            </a:fld>
            <a:endParaRPr lang="he-IL"/>
          </a:p>
        </p:txBody>
      </p:sp>
      <p:pic>
        <p:nvPicPr>
          <p:cNvPr id="3" name="תמונה 2">
            <a:extLst>
              <a:ext uri="{FF2B5EF4-FFF2-40B4-BE49-F238E27FC236}">
                <a16:creationId xmlns:a16="http://schemas.microsoft.com/office/drawing/2014/main" id="{BB62364F-1E09-4474-8C74-5143A1D7672D}"/>
              </a:ext>
            </a:extLst>
          </p:cNvPr>
          <p:cNvPicPr>
            <a:picLocks noChangeAspect="1"/>
          </p:cNvPicPr>
          <p:nvPr/>
        </p:nvPicPr>
        <p:blipFill>
          <a:blip r:embed="rId2"/>
          <a:stretch>
            <a:fillRect/>
          </a:stretch>
        </p:blipFill>
        <p:spPr>
          <a:xfrm>
            <a:off x="1671652" y="197119"/>
            <a:ext cx="10434623" cy="6660881"/>
          </a:xfrm>
          <a:prstGeom prst="rect">
            <a:avLst/>
          </a:prstGeom>
        </p:spPr>
      </p:pic>
    </p:spTree>
    <p:extLst>
      <p:ext uri="{BB962C8B-B14F-4D97-AF65-F5344CB8AC3E}">
        <p14:creationId xmlns:p14="http://schemas.microsoft.com/office/powerpoint/2010/main" val="33590566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990C1A2E-6717-48D6-B980-129BA60B42B4}"/>
              </a:ext>
            </a:extLst>
          </p:cNvPr>
          <p:cNvSpPr>
            <a:spLocks noGrp="1"/>
          </p:cNvSpPr>
          <p:nvPr>
            <p:ph type="sldNum" sz="quarter" idx="12"/>
          </p:nvPr>
        </p:nvSpPr>
        <p:spPr/>
        <p:txBody>
          <a:bodyPr/>
          <a:lstStyle/>
          <a:p>
            <a:fld id="{35CE2A88-ED72-40D1-A77E-B0989610CBC5}" type="slidenum">
              <a:rPr lang="he-IL" smtClean="0"/>
              <a:t>62</a:t>
            </a:fld>
            <a:endParaRPr lang="he-IL"/>
          </a:p>
        </p:txBody>
      </p:sp>
      <p:pic>
        <p:nvPicPr>
          <p:cNvPr id="3" name="תמונה 2">
            <a:extLst>
              <a:ext uri="{FF2B5EF4-FFF2-40B4-BE49-F238E27FC236}">
                <a16:creationId xmlns:a16="http://schemas.microsoft.com/office/drawing/2014/main" id="{4C843745-164A-4341-8A0D-BB7AA37003B4}"/>
              </a:ext>
            </a:extLst>
          </p:cNvPr>
          <p:cNvPicPr>
            <a:picLocks noChangeAspect="1"/>
          </p:cNvPicPr>
          <p:nvPr/>
        </p:nvPicPr>
        <p:blipFill>
          <a:blip r:embed="rId2"/>
          <a:stretch>
            <a:fillRect/>
          </a:stretch>
        </p:blipFill>
        <p:spPr>
          <a:xfrm>
            <a:off x="2373209" y="321751"/>
            <a:ext cx="9523516" cy="6214497"/>
          </a:xfrm>
          <a:prstGeom prst="rect">
            <a:avLst/>
          </a:prstGeom>
        </p:spPr>
      </p:pic>
    </p:spTree>
    <p:extLst>
      <p:ext uri="{BB962C8B-B14F-4D97-AF65-F5344CB8AC3E}">
        <p14:creationId xmlns:p14="http://schemas.microsoft.com/office/powerpoint/2010/main" val="11612724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4B975E0F-802C-45AF-ADFA-D190C6F33164}"/>
              </a:ext>
            </a:extLst>
          </p:cNvPr>
          <p:cNvSpPr>
            <a:spLocks noGrp="1"/>
          </p:cNvSpPr>
          <p:nvPr>
            <p:ph type="sldNum" sz="quarter" idx="12"/>
          </p:nvPr>
        </p:nvSpPr>
        <p:spPr/>
        <p:txBody>
          <a:bodyPr/>
          <a:lstStyle/>
          <a:p>
            <a:fld id="{35CE2A88-ED72-40D1-A77E-B0989610CBC5}" type="slidenum">
              <a:rPr lang="he-IL" smtClean="0"/>
              <a:t>63</a:t>
            </a:fld>
            <a:endParaRPr lang="he-IL"/>
          </a:p>
        </p:txBody>
      </p:sp>
      <p:sp>
        <p:nvSpPr>
          <p:cNvPr id="3" name="תיבת טקסט 2">
            <a:extLst>
              <a:ext uri="{FF2B5EF4-FFF2-40B4-BE49-F238E27FC236}">
                <a16:creationId xmlns:a16="http://schemas.microsoft.com/office/drawing/2014/main" id="{0A7030A5-6FA3-478C-A30B-556809E7A1E7}"/>
              </a:ext>
            </a:extLst>
          </p:cNvPr>
          <p:cNvSpPr txBox="1"/>
          <p:nvPr/>
        </p:nvSpPr>
        <p:spPr>
          <a:xfrm>
            <a:off x="3743325" y="2352675"/>
            <a:ext cx="5410200" cy="1569660"/>
          </a:xfrm>
          <a:prstGeom prst="rect">
            <a:avLst/>
          </a:prstGeom>
          <a:noFill/>
        </p:spPr>
        <p:txBody>
          <a:bodyPr wrap="square" rtlCol="1">
            <a:spAutoFit/>
          </a:bodyPr>
          <a:lstStyle/>
          <a:p>
            <a:r>
              <a:rPr lang="he-IL" sz="9600" b="1"/>
              <a:t>י צ ו ג י ם</a:t>
            </a:r>
          </a:p>
        </p:txBody>
      </p:sp>
    </p:spTree>
    <p:extLst>
      <p:ext uri="{BB962C8B-B14F-4D97-AF65-F5344CB8AC3E}">
        <p14:creationId xmlns:p14="http://schemas.microsoft.com/office/powerpoint/2010/main" val="6859970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47273447-B4C8-49DF-A982-FA6315F5D6B9}"/>
              </a:ext>
            </a:extLst>
          </p:cNvPr>
          <p:cNvSpPr>
            <a:spLocks noGrp="1"/>
          </p:cNvSpPr>
          <p:nvPr>
            <p:ph type="sldNum" sz="quarter" idx="12"/>
          </p:nvPr>
        </p:nvSpPr>
        <p:spPr/>
        <p:txBody>
          <a:bodyPr/>
          <a:lstStyle/>
          <a:p>
            <a:fld id="{35CE2A88-ED72-40D1-A77E-B0989610CBC5}" type="slidenum">
              <a:rPr lang="he-IL" smtClean="0"/>
              <a:t>64</a:t>
            </a:fld>
            <a:endParaRPr lang="he-IL"/>
          </a:p>
        </p:txBody>
      </p:sp>
      <p:sp>
        <p:nvSpPr>
          <p:cNvPr id="3" name="WordArt 4">
            <a:extLst>
              <a:ext uri="{FF2B5EF4-FFF2-40B4-BE49-F238E27FC236}">
                <a16:creationId xmlns:a16="http://schemas.microsoft.com/office/drawing/2014/main" id="{3A468B7B-B9F8-4A78-863A-0634C415BEE0}"/>
              </a:ext>
            </a:extLst>
          </p:cNvPr>
          <p:cNvSpPr>
            <a:spLocks noChangeArrowheads="1" noChangeShapeType="1" noTextEdit="1"/>
          </p:cNvSpPr>
          <p:nvPr/>
        </p:nvSpPr>
        <p:spPr bwMode="auto">
          <a:xfrm>
            <a:off x="2908663" y="2606040"/>
            <a:ext cx="7222889" cy="2816351"/>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b="1" kern="10">
                <a:ln w="11430"/>
                <a:solidFill>
                  <a:srgbClr val="E48312">
                    <a:lumMod val="75000"/>
                  </a:srgbClr>
                </a:solidFill>
                <a:effectLst>
                  <a:outerShdw blurRad="50800" dist="39000" dir="5460000" algn="tl">
                    <a:srgbClr val="000000">
                      <a:alpha val="38000"/>
                    </a:srgbClr>
                  </a:outerShdw>
                </a:effectLst>
                <a:latin typeface="Impact"/>
              </a:rPr>
              <a:t>יצוג חקירת תנועה</a:t>
            </a:r>
            <a:br>
              <a:rPr lang="en-US" sz="4400" b="1" kern="10">
                <a:ln w="11430"/>
                <a:solidFill>
                  <a:srgbClr val="E48312">
                    <a:lumMod val="75000"/>
                  </a:srgbClr>
                </a:solidFill>
                <a:effectLst>
                  <a:outerShdw blurRad="50800" dist="39000" dir="5460000" algn="tl">
                    <a:srgbClr val="000000">
                      <a:alpha val="38000"/>
                    </a:srgbClr>
                  </a:outerShdw>
                </a:effectLst>
                <a:latin typeface="Impact"/>
              </a:rPr>
            </a:br>
            <a:r>
              <a:rPr lang="he-IL" sz="4400" b="1" kern="10">
                <a:ln w="11430"/>
                <a:solidFill>
                  <a:srgbClr val="E48312">
                    <a:lumMod val="75000"/>
                  </a:srgbClr>
                </a:solidFill>
                <a:effectLst>
                  <a:outerShdw blurRad="50800" dist="39000" dir="5460000" algn="tl">
                    <a:srgbClr val="000000">
                      <a:alpha val="38000"/>
                    </a:srgbClr>
                  </a:outerShdw>
                </a:effectLst>
                <a:latin typeface="Impact"/>
              </a:rPr>
              <a:t> יצוגים </a:t>
            </a:r>
            <a:br>
              <a:rPr lang="en-US" sz="4400" b="1" kern="10">
                <a:ln w="11430"/>
                <a:solidFill>
                  <a:srgbClr val="E48312">
                    <a:lumMod val="75000"/>
                  </a:srgbClr>
                </a:solidFill>
                <a:effectLst>
                  <a:outerShdw blurRad="50800" dist="39000" dir="5460000" algn="tl">
                    <a:srgbClr val="000000">
                      <a:alpha val="38000"/>
                    </a:srgbClr>
                  </a:outerShdw>
                </a:effectLst>
                <a:latin typeface="Impact"/>
              </a:rPr>
            </a:br>
            <a:endParaRPr lang="he-IL" sz="4400" b="1" kern="10" dirty="0">
              <a:ln w="11430"/>
              <a:solidFill>
                <a:srgbClr val="E48312">
                  <a:lumMod val="75000"/>
                </a:srgbClr>
              </a:solidFill>
              <a:effectLst>
                <a:outerShdw blurRad="50800" dist="39000" dir="5460000" algn="tl">
                  <a:srgbClr val="000000">
                    <a:alpha val="38000"/>
                  </a:srgbClr>
                </a:outerShdw>
              </a:effectLst>
              <a:latin typeface="Impact"/>
            </a:endParaRPr>
          </a:p>
        </p:txBody>
      </p:sp>
    </p:spTree>
    <p:extLst>
      <p:ext uri="{BB962C8B-B14F-4D97-AF65-F5344CB8AC3E}">
        <p14:creationId xmlns:p14="http://schemas.microsoft.com/office/powerpoint/2010/main" val="18426272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8B76E35-D42F-460F-819B-40FE05D1BAAF}"/>
              </a:ext>
            </a:extLst>
          </p:cNvPr>
          <p:cNvSpPr>
            <a:spLocks noGrp="1" noChangeArrowheads="1"/>
          </p:cNvSpPr>
          <p:nvPr>
            <p:ph type="title"/>
          </p:nvPr>
        </p:nvSpPr>
        <p:spPr>
          <a:xfrm>
            <a:off x="2780146" y="495300"/>
            <a:ext cx="7084290" cy="838200"/>
          </a:xfrm>
        </p:spPr>
        <p:txBody>
          <a:bodyPr>
            <a:normAutofit fontScale="90000"/>
          </a:bodyPr>
          <a:lstStyle/>
          <a:p>
            <a:pPr algn="ctr"/>
            <a:r>
              <a:rPr lang="he-IL" altLang="he-IL" b="1" u="sng">
                <a:solidFill>
                  <a:srgbClr val="FF0000"/>
                </a:solidFill>
              </a:rPr>
              <a:t>יצוגים</a:t>
            </a:r>
            <a:br>
              <a:rPr lang="he-IL" altLang="he-IL" b="1" u="sng"/>
            </a:br>
            <a:br>
              <a:rPr lang="he-IL" altLang="he-IL" b="1" u="sng"/>
            </a:br>
            <a:br>
              <a:rPr lang="he-IL" altLang="he-IL" b="1" u="sng"/>
            </a:br>
            <a:r>
              <a:rPr lang="he-IL" altLang="he-IL" b="1"/>
              <a:t>ח</a:t>
            </a:r>
            <a:r>
              <a:rPr lang="he-IL" altLang="he-IL" sz="3600" b="1"/>
              <a:t>קירת התנועה נעשית על ידי </a:t>
            </a:r>
            <a:r>
              <a:rPr lang="he-IL" altLang="he-IL" sz="3600" b="1">
                <a:solidFill>
                  <a:srgbClr val="0000CC"/>
                </a:solidFill>
              </a:rPr>
              <a:t>הצגת</a:t>
            </a:r>
            <a:r>
              <a:rPr lang="he-IL" altLang="he-IL" sz="3600" b="1" u="sng">
                <a:solidFill>
                  <a:srgbClr val="0000CC"/>
                </a:solidFill>
              </a:rPr>
              <a:t> </a:t>
            </a:r>
            <a:r>
              <a:rPr lang="he-IL" altLang="he-IL" sz="4000" b="1" u="sng">
                <a:solidFill>
                  <a:srgbClr val="0000CC"/>
                </a:solidFill>
              </a:rPr>
              <a:t>המקום</a:t>
            </a:r>
            <a:r>
              <a:rPr lang="he-IL" altLang="he-IL" sz="3600" b="1" u="sng"/>
              <a:t> </a:t>
            </a:r>
            <a:r>
              <a:rPr lang="he-IL" altLang="he-IL" sz="3600" b="1">
                <a:solidFill>
                  <a:srgbClr val="0000CC"/>
                </a:solidFill>
              </a:rPr>
              <a:t>כפונקציה של</a:t>
            </a:r>
            <a:r>
              <a:rPr lang="he-IL" altLang="he-IL" sz="3600" b="1" u="sng">
                <a:solidFill>
                  <a:srgbClr val="0000CC"/>
                </a:solidFill>
              </a:rPr>
              <a:t> </a:t>
            </a:r>
            <a:r>
              <a:rPr lang="he-IL" altLang="he-IL" sz="4000" b="1" u="sng">
                <a:solidFill>
                  <a:srgbClr val="0000CC"/>
                </a:solidFill>
              </a:rPr>
              <a:t>הזמן </a:t>
            </a:r>
            <a:r>
              <a:rPr lang="he-IL" altLang="he-IL" b="1" u="sng">
                <a:solidFill>
                  <a:srgbClr val="0000CC"/>
                </a:solidFill>
              </a:rPr>
              <a:t>:</a:t>
            </a:r>
            <a:br>
              <a:rPr lang="en-US" altLang="he-IL" b="1" u="sng">
                <a:solidFill>
                  <a:srgbClr val="0000CC"/>
                </a:solidFill>
              </a:rPr>
            </a:br>
            <a:br>
              <a:rPr lang="en-US" altLang="he-IL" b="1" u="sng">
                <a:solidFill>
                  <a:srgbClr val="0000CC"/>
                </a:solidFill>
              </a:rPr>
            </a:br>
            <a:br>
              <a:rPr lang="en-US" altLang="he-IL" b="1" u="sng">
                <a:solidFill>
                  <a:srgbClr val="0000CC"/>
                </a:solidFill>
              </a:rPr>
            </a:br>
            <a:endParaRPr lang="he-IL" altLang="he-IL"/>
          </a:p>
        </p:txBody>
      </p:sp>
      <p:sp>
        <p:nvSpPr>
          <p:cNvPr id="23555" name="Rectangle 3">
            <a:extLst>
              <a:ext uri="{FF2B5EF4-FFF2-40B4-BE49-F238E27FC236}">
                <a16:creationId xmlns:a16="http://schemas.microsoft.com/office/drawing/2014/main" id="{E691C28C-0067-40ED-9073-4E21D5EAACE7}"/>
              </a:ext>
            </a:extLst>
          </p:cNvPr>
          <p:cNvSpPr>
            <a:spLocks noGrp="1" noChangeArrowheads="1"/>
          </p:cNvSpPr>
          <p:nvPr>
            <p:ph idx="1"/>
          </p:nvPr>
        </p:nvSpPr>
        <p:spPr>
          <a:xfrm>
            <a:off x="1905000" y="3429000"/>
            <a:ext cx="8153401" cy="2819400"/>
          </a:xfrm>
        </p:spPr>
        <p:txBody>
          <a:bodyPr>
            <a:noAutofit/>
          </a:bodyPr>
          <a:lstStyle/>
          <a:p>
            <a:pPr algn="r" rtl="1"/>
            <a:r>
              <a:rPr lang="he-IL" altLang="he-IL" sz="3600" b="1"/>
              <a:t> באמצעות </a:t>
            </a:r>
            <a:r>
              <a:rPr lang="he-IL" altLang="he-IL" sz="3600" b="1">
                <a:solidFill>
                  <a:srgbClr val="FF0000"/>
                </a:solidFill>
              </a:rPr>
              <a:t>טבלה</a:t>
            </a:r>
            <a:endParaRPr lang="he-IL" altLang="he-IL" sz="3600"/>
          </a:p>
          <a:p>
            <a:pPr algn="r" rtl="1"/>
            <a:r>
              <a:rPr lang="he-IL" altLang="he-IL" sz="3600" b="1"/>
              <a:t> באמצעות </a:t>
            </a:r>
            <a:r>
              <a:rPr lang="he-IL" altLang="he-IL" sz="3600" b="1">
                <a:solidFill>
                  <a:srgbClr val="FF0000"/>
                </a:solidFill>
              </a:rPr>
              <a:t>גרף</a:t>
            </a:r>
            <a:endParaRPr lang="he-IL" altLang="he-IL" sz="3600"/>
          </a:p>
          <a:p>
            <a:pPr algn="r" rtl="1"/>
            <a:r>
              <a:rPr lang="he-IL" altLang="he-IL" sz="3600" b="1"/>
              <a:t> באמצעות </a:t>
            </a:r>
            <a:r>
              <a:rPr lang="he-IL" altLang="he-IL" sz="3600" b="1">
                <a:solidFill>
                  <a:srgbClr val="FF0000"/>
                </a:solidFill>
              </a:rPr>
              <a:t>ביטוי מתמטי ( נוסחה ) </a:t>
            </a:r>
            <a:endParaRPr lang="he-IL" altLang="he-IL" sz="3600"/>
          </a:p>
        </p:txBody>
      </p:sp>
      <p:sp>
        <p:nvSpPr>
          <p:cNvPr id="17412" name="Rectangle 4">
            <a:extLst>
              <a:ext uri="{FF2B5EF4-FFF2-40B4-BE49-F238E27FC236}">
                <a16:creationId xmlns:a16="http://schemas.microsoft.com/office/drawing/2014/main" id="{AACCC796-2F2C-4FA0-B482-AE7142481BDD}"/>
              </a:ext>
            </a:extLst>
          </p:cNvPr>
          <p:cNvSpPr>
            <a:spLocks noChangeArrowheads="1"/>
          </p:cNvSpPr>
          <p:nvPr/>
        </p:nvSpPr>
        <p:spPr bwMode="auto">
          <a:xfrm>
            <a:off x="4413739" y="533400"/>
            <a:ext cx="3733800" cy="6096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4400">
                <a:solidFill>
                  <a:schemeClr val="tx1"/>
                </a:solidFill>
                <a:latin typeface="Times New Roman" panose="02020603050405020304" pitchFamily="18" charset="0"/>
                <a:cs typeface="Times New Roman (Hebrew)" panose="02020603050405020304" pitchFamily="18" charset="0"/>
              </a:defRPr>
            </a:lvl1pPr>
            <a:lvl2pPr marL="742950" indent="-285750" algn="r" rtl="1">
              <a:defRPr sz="4400">
                <a:solidFill>
                  <a:schemeClr val="tx1"/>
                </a:solidFill>
                <a:latin typeface="Times New Roman" panose="02020603050405020304" pitchFamily="18" charset="0"/>
                <a:cs typeface="Times New Roman (Hebrew)" panose="02020603050405020304" pitchFamily="18" charset="0"/>
              </a:defRPr>
            </a:lvl2pPr>
            <a:lvl3pPr marL="1143000" indent="-228600" algn="r" rtl="1">
              <a:defRPr sz="4400">
                <a:solidFill>
                  <a:schemeClr val="tx1"/>
                </a:solidFill>
                <a:latin typeface="Times New Roman" panose="02020603050405020304" pitchFamily="18" charset="0"/>
                <a:cs typeface="Times New Roman (Hebrew)" panose="02020603050405020304" pitchFamily="18" charset="0"/>
              </a:defRPr>
            </a:lvl3pPr>
            <a:lvl4pPr marL="1600200" indent="-228600" algn="r" rtl="1">
              <a:defRPr sz="4400">
                <a:solidFill>
                  <a:schemeClr val="tx1"/>
                </a:solidFill>
                <a:latin typeface="Times New Roman" panose="02020603050405020304" pitchFamily="18" charset="0"/>
                <a:cs typeface="Times New Roman (Hebrew)" panose="02020603050405020304" pitchFamily="18" charset="0"/>
              </a:defRPr>
            </a:lvl4pPr>
            <a:lvl5pPr marL="2057400" indent="-228600" algn="r" rtl="1">
              <a:defRPr sz="4400">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9pPr>
          </a:lstStyle>
          <a:p>
            <a:endParaRPr lang="he-IL" altLang="he-IL"/>
          </a:p>
        </p:txBody>
      </p:sp>
      <p:sp>
        <p:nvSpPr>
          <p:cNvPr id="17413" name="Rectangle 5">
            <a:extLst>
              <a:ext uri="{FF2B5EF4-FFF2-40B4-BE49-F238E27FC236}">
                <a16:creationId xmlns:a16="http://schemas.microsoft.com/office/drawing/2014/main" id="{E94763E1-3415-4933-B41D-5AE1E4680E76}"/>
              </a:ext>
            </a:extLst>
          </p:cNvPr>
          <p:cNvSpPr>
            <a:spLocks noChangeArrowheads="1"/>
          </p:cNvSpPr>
          <p:nvPr/>
        </p:nvSpPr>
        <p:spPr bwMode="auto">
          <a:xfrm>
            <a:off x="2262909" y="1371600"/>
            <a:ext cx="8024091" cy="4572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4400">
                <a:solidFill>
                  <a:schemeClr val="tx1"/>
                </a:solidFill>
                <a:latin typeface="Times New Roman" panose="02020603050405020304" pitchFamily="18" charset="0"/>
                <a:cs typeface="Times New Roman (Hebrew)" panose="02020603050405020304" pitchFamily="18" charset="0"/>
              </a:defRPr>
            </a:lvl1pPr>
            <a:lvl2pPr marL="742950" indent="-285750" algn="r" rtl="1">
              <a:defRPr sz="4400">
                <a:solidFill>
                  <a:schemeClr val="tx1"/>
                </a:solidFill>
                <a:latin typeface="Times New Roman" panose="02020603050405020304" pitchFamily="18" charset="0"/>
                <a:cs typeface="Times New Roman (Hebrew)" panose="02020603050405020304" pitchFamily="18" charset="0"/>
              </a:defRPr>
            </a:lvl2pPr>
            <a:lvl3pPr marL="1143000" indent="-228600" algn="r" rtl="1">
              <a:defRPr sz="4400">
                <a:solidFill>
                  <a:schemeClr val="tx1"/>
                </a:solidFill>
                <a:latin typeface="Times New Roman" panose="02020603050405020304" pitchFamily="18" charset="0"/>
                <a:cs typeface="Times New Roman (Hebrew)" panose="02020603050405020304" pitchFamily="18" charset="0"/>
              </a:defRPr>
            </a:lvl3pPr>
            <a:lvl4pPr marL="1600200" indent="-228600" algn="r" rtl="1">
              <a:defRPr sz="4400">
                <a:solidFill>
                  <a:schemeClr val="tx1"/>
                </a:solidFill>
                <a:latin typeface="Times New Roman" panose="02020603050405020304" pitchFamily="18" charset="0"/>
                <a:cs typeface="Times New Roman (Hebrew)" panose="02020603050405020304" pitchFamily="18" charset="0"/>
              </a:defRPr>
            </a:lvl4pPr>
            <a:lvl5pPr marL="2057400" indent="-228600" algn="r" rtl="1">
              <a:defRPr sz="4400">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9pPr>
          </a:lstStyle>
          <a:p>
            <a:endParaRPr lang="he-IL" altLang="he-IL"/>
          </a:p>
        </p:txBody>
      </p:sp>
      <p:sp>
        <p:nvSpPr>
          <p:cNvPr id="2" name="מציין מיקום של מספר שקופית 1">
            <a:extLst>
              <a:ext uri="{FF2B5EF4-FFF2-40B4-BE49-F238E27FC236}">
                <a16:creationId xmlns:a16="http://schemas.microsoft.com/office/drawing/2014/main" id="{C9468480-EE1D-4F82-A362-E7E3A2CAACDE}"/>
              </a:ext>
            </a:extLst>
          </p:cNvPr>
          <p:cNvSpPr>
            <a:spLocks noGrp="1"/>
          </p:cNvSpPr>
          <p:nvPr>
            <p:ph type="sldNum" sz="quarter" idx="12"/>
          </p:nvPr>
        </p:nvSpPr>
        <p:spPr/>
        <p:txBody>
          <a:bodyPr/>
          <a:lstStyle/>
          <a:p>
            <a:fld id="{35CE2A88-ED72-40D1-A77E-B0989610CBC5}" type="slidenum">
              <a:rPr lang="he-IL" smtClean="0"/>
              <a:t>65</a:t>
            </a:fld>
            <a:endParaRPr lang="he-IL"/>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additive="base">
                                        <p:cTn id="7" dur="500" fill="hold"/>
                                        <p:tgtEl>
                                          <p:spTgt spid="2355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35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anim calcmode="lin" valueType="num">
                                      <p:cBhvr additive="base">
                                        <p:cTn id="13" dur="500" fill="hold"/>
                                        <p:tgtEl>
                                          <p:spTgt spid="2355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35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23555">
                                            <p:txEl>
                                              <p:pRg st="2" end="2"/>
                                            </p:txEl>
                                          </p:spTgt>
                                        </p:tgtEl>
                                        <p:attrNameLst>
                                          <p:attrName>style.visibility</p:attrName>
                                        </p:attrNameLst>
                                      </p:cBhvr>
                                      <p:to>
                                        <p:strVal val="visible"/>
                                      </p:to>
                                    </p:set>
                                    <p:anim calcmode="lin" valueType="num">
                                      <p:cBhvr additive="base">
                                        <p:cTn id="19" dur="500" fill="hold"/>
                                        <p:tgtEl>
                                          <p:spTgt spid="2355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355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DD895D4A-DCD5-471B-9612-883A423F02EB}"/>
              </a:ext>
            </a:extLst>
          </p:cNvPr>
          <p:cNvSpPr>
            <a:spLocks noGrp="1"/>
          </p:cNvSpPr>
          <p:nvPr>
            <p:ph type="sldNum" sz="quarter" idx="12"/>
          </p:nvPr>
        </p:nvSpPr>
        <p:spPr/>
        <p:txBody>
          <a:bodyPr/>
          <a:lstStyle/>
          <a:p>
            <a:pPr>
              <a:defRPr/>
            </a:pPr>
            <a:fld id="{16CFE9E2-05ED-416B-8401-CB5C3065A7E8}" type="slidenum">
              <a:rPr lang="en-US" altLang="he-IL" smtClean="0"/>
              <a:pPr>
                <a:defRPr/>
              </a:pPr>
              <a:t>66</a:t>
            </a:fld>
            <a:endParaRPr lang="en-US" altLang="he-IL"/>
          </a:p>
        </p:txBody>
      </p:sp>
      <p:sp>
        <p:nvSpPr>
          <p:cNvPr id="11" name="כותרת 1">
            <a:extLst>
              <a:ext uri="{FF2B5EF4-FFF2-40B4-BE49-F238E27FC236}">
                <a16:creationId xmlns:a16="http://schemas.microsoft.com/office/drawing/2014/main" id="{299C70B1-139F-42F4-AB9C-AFAE65E2EBB2}"/>
              </a:ext>
            </a:extLst>
          </p:cNvPr>
          <p:cNvSpPr>
            <a:spLocks noGrp="1"/>
          </p:cNvSpPr>
          <p:nvPr>
            <p:ph type="title"/>
          </p:nvPr>
        </p:nvSpPr>
        <p:spPr>
          <a:xfrm>
            <a:off x="4181707" y="233531"/>
            <a:ext cx="4648258" cy="611875"/>
          </a:xfrm>
          <a:ln>
            <a:solidFill>
              <a:schemeClr val="tx1"/>
            </a:solidFill>
          </a:ln>
        </p:spPr>
        <p:txBody>
          <a:bodyPr>
            <a:normAutofit fontScale="90000"/>
          </a:bodyPr>
          <a:lstStyle/>
          <a:p>
            <a:r>
              <a:rPr lang="he-IL" b="1">
                <a:solidFill>
                  <a:srgbClr val="FF0000"/>
                </a:solidFill>
                <a:effectLst>
                  <a:outerShdw blurRad="38100" dist="38100" dir="2700000" algn="tl">
                    <a:srgbClr val="000000">
                      <a:alpha val="43137"/>
                    </a:srgbClr>
                  </a:outerShdw>
                </a:effectLst>
              </a:rPr>
              <a:t>ייצוג </a:t>
            </a:r>
            <a:r>
              <a:rPr lang="en-US" b="1">
                <a:solidFill>
                  <a:srgbClr val="FF0000"/>
                </a:solidFill>
                <a:effectLst>
                  <a:outerShdw blurRad="38100" dist="38100" dir="2700000" algn="tl">
                    <a:srgbClr val="000000">
                      <a:alpha val="43137"/>
                    </a:srgbClr>
                  </a:outerShdw>
                </a:effectLst>
              </a:rPr>
              <a:t>1</a:t>
            </a:r>
            <a:r>
              <a:rPr lang="he-IL" b="1">
                <a:solidFill>
                  <a:srgbClr val="FF0000"/>
                </a:solidFill>
                <a:effectLst>
                  <a:outerShdw blurRad="38100" dist="38100" dir="2700000" algn="tl">
                    <a:srgbClr val="000000">
                      <a:alpha val="43137"/>
                    </a:srgbClr>
                  </a:outerShdw>
                </a:effectLst>
              </a:rPr>
              <a:t>  : </a:t>
            </a:r>
            <a:r>
              <a:rPr lang="he-IL" b="1" dirty="0">
                <a:solidFill>
                  <a:srgbClr val="FF0000"/>
                </a:solidFill>
                <a:effectLst>
                  <a:outerShdw blurRad="38100" dist="38100" dir="2700000" algn="tl">
                    <a:srgbClr val="000000">
                      <a:alpha val="43137"/>
                    </a:srgbClr>
                  </a:outerShdw>
                </a:effectLst>
              </a:rPr>
              <a:t>טבלת מקום-זמן</a:t>
            </a:r>
          </a:p>
        </p:txBody>
      </p:sp>
      <p:sp>
        <p:nvSpPr>
          <p:cNvPr id="12" name="מציין מיקום תוכן 2">
            <a:extLst>
              <a:ext uri="{FF2B5EF4-FFF2-40B4-BE49-F238E27FC236}">
                <a16:creationId xmlns:a16="http://schemas.microsoft.com/office/drawing/2014/main" id="{77C67671-3979-4C44-B70E-8C0B591B88CF}"/>
              </a:ext>
            </a:extLst>
          </p:cNvPr>
          <p:cNvSpPr txBox="1">
            <a:spLocks/>
          </p:cNvSpPr>
          <p:nvPr/>
        </p:nvSpPr>
        <p:spPr>
          <a:xfrm>
            <a:off x="350981" y="845406"/>
            <a:ext cx="11232968" cy="5880419"/>
          </a:xfrm>
          <a:prstGeom prst="rect">
            <a:avLst/>
          </a:prstGeom>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150000"/>
              </a:lnSpc>
              <a:buFont typeface="Wingdings 3" charset="2"/>
              <a:buNone/>
            </a:pPr>
            <a:r>
              <a:rPr lang="he-IL" sz="2400"/>
              <a:t>באמצעות טבלה ניתן להציג את מקומו של הגוף בזמנים שונים.</a:t>
            </a:r>
          </a:p>
          <a:p>
            <a:pPr marL="0" indent="0">
              <a:lnSpc>
                <a:spcPct val="150000"/>
              </a:lnSpc>
              <a:spcAft>
                <a:spcPts val="600"/>
              </a:spcAft>
              <a:buFont typeface="Wingdings 3" charset="2"/>
              <a:buNone/>
            </a:pPr>
            <a:r>
              <a:rPr lang="he-IL" sz="2400"/>
              <a:t>בעמודה הראשונה תופיע סדרת ערכי הזמן, ובעמודה השנייה תופיע סדרת ערכי המקום המתאימים.</a:t>
            </a:r>
            <a:br>
              <a:rPr lang="en-US" sz="2400"/>
            </a:br>
            <a:r>
              <a:rPr lang="he-IL" sz="2400">
                <a:solidFill>
                  <a:srgbClr val="FF0000"/>
                </a:solidFill>
              </a:rPr>
              <a:t>הטבלה נותנת מידע על מקומו של הגוף בנקודות הזמן המופיעות בה</a:t>
            </a:r>
            <a:r>
              <a:rPr lang="he-IL" sz="2400"/>
              <a:t>, אך אין בה מידע על שמתרחש ביניהן. </a:t>
            </a:r>
            <a:endParaRPr lang="he-IL" sz="2400" dirty="0"/>
          </a:p>
        </p:txBody>
      </p:sp>
      <p:graphicFrame>
        <p:nvGraphicFramePr>
          <p:cNvPr id="13" name="טבלה 12">
            <a:extLst>
              <a:ext uri="{FF2B5EF4-FFF2-40B4-BE49-F238E27FC236}">
                <a16:creationId xmlns:a16="http://schemas.microsoft.com/office/drawing/2014/main" id="{14403219-DCF2-4247-9DD2-373E222ED641}"/>
              </a:ext>
            </a:extLst>
          </p:cNvPr>
          <p:cNvGraphicFramePr>
            <a:graphicFrameLocks noGrp="1"/>
          </p:cNvGraphicFramePr>
          <p:nvPr>
            <p:extLst>
              <p:ext uri="{D42A27DB-BD31-4B8C-83A1-F6EECF244321}">
                <p14:modId xmlns:p14="http://schemas.microsoft.com/office/powerpoint/2010/main" val="2395318943"/>
              </p:ext>
            </p:extLst>
          </p:nvPr>
        </p:nvGraphicFramePr>
        <p:xfrm>
          <a:off x="4017818" y="3278909"/>
          <a:ext cx="4396508" cy="3345563"/>
        </p:xfrm>
        <a:graphic>
          <a:graphicData uri="http://schemas.openxmlformats.org/drawingml/2006/table">
            <a:tbl>
              <a:tblPr rtl="1" firstRow="1" bandRow="1">
                <a:tableStyleId>{5C22544A-7EE6-4342-B048-85BDC9FD1C3A}</a:tableStyleId>
              </a:tblPr>
              <a:tblGrid>
                <a:gridCol w="2198254">
                  <a:extLst>
                    <a:ext uri="{9D8B030D-6E8A-4147-A177-3AD203B41FA5}">
                      <a16:colId xmlns:a16="http://schemas.microsoft.com/office/drawing/2014/main" val="20000"/>
                    </a:ext>
                  </a:extLst>
                </a:gridCol>
                <a:gridCol w="2198254">
                  <a:extLst>
                    <a:ext uri="{9D8B030D-6E8A-4147-A177-3AD203B41FA5}">
                      <a16:colId xmlns:a16="http://schemas.microsoft.com/office/drawing/2014/main" val="20001"/>
                    </a:ext>
                  </a:extLst>
                </a:gridCol>
              </a:tblGrid>
              <a:tr h="506902">
                <a:tc>
                  <a:txBody>
                    <a:bodyPr/>
                    <a:lstStyle/>
                    <a:p>
                      <a:pPr algn="ctr" rtl="1"/>
                      <a:r>
                        <a:rPr lang="en-US" sz="1600" b="0" dirty="0">
                          <a:latin typeface="Times New Roman" pitchFamily="18" charset="0"/>
                          <a:cs typeface="Times New Roman" pitchFamily="18" charset="0"/>
                        </a:rPr>
                        <a:t>t[s]</a:t>
                      </a:r>
                      <a:endParaRPr lang="he-IL" sz="1600" b="0" dirty="0">
                        <a:latin typeface="Times New Roman" pitchFamily="18" charset="0"/>
                        <a:cs typeface="Times New Roman" pitchFamily="18" charset="0"/>
                      </a:endParaRPr>
                    </a:p>
                  </a:txBody>
                  <a:tcPr/>
                </a:tc>
                <a:tc>
                  <a:txBody>
                    <a:bodyPr/>
                    <a:lstStyle/>
                    <a:p>
                      <a:pPr algn="ctr" rtl="1"/>
                      <a:r>
                        <a:rPr lang="en-US" sz="1600" b="0" dirty="0">
                          <a:latin typeface="Times New Roman" pitchFamily="18" charset="0"/>
                          <a:cs typeface="Times New Roman" pitchFamily="18" charset="0"/>
                        </a:rPr>
                        <a:t>x[m]</a:t>
                      </a:r>
                      <a:endParaRPr lang="he-IL" sz="1600" b="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405523">
                <a:tc>
                  <a:txBody>
                    <a:bodyPr/>
                    <a:lstStyle/>
                    <a:p>
                      <a:pPr algn="ctr" rtl="0"/>
                      <a:r>
                        <a:rPr lang="en-US" sz="1600" dirty="0">
                          <a:latin typeface="Arial" pitchFamily="34" charset="0"/>
                          <a:cs typeface="Arial" pitchFamily="34" charset="0"/>
                        </a:rPr>
                        <a:t>0.0</a:t>
                      </a:r>
                      <a:endParaRPr lang="he-IL" sz="1600" dirty="0">
                        <a:latin typeface="Arial" pitchFamily="34" charset="0"/>
                        <a:cs typeface="Arial" pitchFamily="34" charset="0"/>
                      </a:endParaRPr>
                    </a:p>
                  </a:txBody>
                  <a:tcPr/>
                </a:tc>
                <a:tc>
                  <a:txBody>
                    <a:bodyPr/>
                    <a:lstStyle/>
                    <a:p>
                      <a:pPr algn="ctr" rtl="0"/>
                      <a:r>
                        <a:rPr lang="en-US" sz="1600" dirty="0">
                          <a:latin typeface="Arial" pitchFamily="34" charset="0"/>
                          <a:cs typeface="Arial" pitchFamily="34" charset="0"/>
                        </a:rPr>
                        <a:t>2.00</a:t>
                      </a:r>
                      <a:endParaRPr lang="he-IL" sz="1600" dirty="0">
                        <a:latin typeface="Arial" pitchFamily="34" charset="0"/>
                        <a:cs typeface="Arial" pitchFamily="34" charset="0"/>
                      </a:endParaRPr>
                    </a:p>
                  </a:txBody>
                  <a:tcPr/>
                </a:tc>
                <a:extLst>
                  <a:ext uri="{0D108BD9-81ED-4DB2-BD59-A6C34878D82A}">
                    <a16:rowId xmlns:a16="http://schemas.microsoft.com/office/drawing/2014/main" val="10001"/>
                  </a:ext>
                </a:extLst>
              </a:tr>
              <a:tr h="405523">
                <a:tc>
                  <a:txBody>
                    <a:bodyPr/>
                    <a:lstStyle/>
                    <a:p>
                      <a:pPr algn="ctr" rtl="0"/>
                      <a:r>
                        <a:rPr lang="en-US" sz="1600" dirty="0">
                          <a:latin typeface="Arial" pitchFamily="34" charset="0"/>
                          <a:cs typeface="Arial" pitchFamily="34" charset="0"/>
                        </a:rPr>
                        <a:t>1.0</a:t>
                      </a:r>
                      <a:endParaRPr lang="he-IL" sz="1600" dirty="0">
                        <a:latin typeface="Arial" pitchFamily="34" charset="0"/>
                        <a:cs typeface="Arial" pitchFamily="34" charset="0"/>
                      </a:endParaRPr>
                    </a:p>
                  </a:txBody>
                  <a:tcPr/>
                </a:tc>
                <a:tc>
                  <a:txBody>
                    <a:bodyPr/>
                    <a:lstStyle/>
                    <a:p>
                      <a:pPr algn="ctr" rtl="0"/>
                      <a:r>
                        <a:rPr lang="en-US" sz="1600" dirty="0">
                          <a:latin typeface="Arial" pitchFamily="34" charset="0"/>
                          <a:cs typeface="Arial" pitchFamily="34" charset="0"/>
                        </a:rPr>
                        <a:t>0.00</a:t>
                      </a:r>
                      <a:endParaRPr lang="he-IL" sz="1600" dirty="0">
                        <a:latin typeface="Arial" pitchFamily="34" charset="0"/>
                        <a:cs typeface="Arial" pitchFamily="34" charset="0"/>
                      </a:endParaRPr>
                    </a:p>
                  </a:txBody>
                  <a:tcPr/>
                </a:tc>
                <a:extLst>
                  <a:ext uri="{0D108BD9-81ED-4DB2-BD59-A6C34878D82A}">
                    <a16:rowId xmlns:a16="http://schemas.microsoft.com/office/drawing/2014/main" val="10002"/>
                  </a:ext>
                </a:extLst>
              </a:tr>
              <a:tr h="405523">
                <a:tc>
                  <a:txBody>
                    <a:bodyPr/>
                    <a:lstStyle/>
                    <a:p>
                      <a:pPr algn="ctr" rtl="0"/>
                      <a:r>
                        <a:rPr lang="en-US" sz="1600" dirty="0">
                          <a:latin typeface="Arial" pitchFamily="34" charset="0"/>
                          <a:cs typeface="Arial" pitchFamily="34" charset="0"/>
                        </a:rPr>
                        <a:t>1.5</a:t>
                      </a:r>
                      <a:endParaRPr lang="he-IL" sz="1600" dirty="0">
                        <a:latin typeface="Arial" pitchFamily="34" charset="0"/>
                        <a:cs typeface="Arial" pitchFamily="34" charset="0"/>
                      </a:endParaRPr>
                    </a:p>
                  </a:txBody>
                  <a:tcPr/>
                </a:tc>
                <a:tc>
                  <a:txBody>
                    <a:bodyPr/>
                    <a:lstStyle/>
                    <a:p>
                      <a:pPr algn="ctr" rtl="0"/>
                      <a:r>
                        <a:rPr lang="en-US" sz="1600" dirty="0">
                          <a:latin typeface="Arial" pitchFamily="34" charset="0"/>
                          <a:cs typeface="Arial" pitchFamily="34" charset="0"/>
                        </a:rPr>
                        <a:t>-0.25</a:t>
                      </a:r>
                      <a:endParaRPr lang="he-IL" sz="1600" dirty="0">
                        <a:latin typeface="Arial" pitchFamily="34" charset="0"/>
                        <a:cs typeface="Arial" pitchFamily="34" charset="0"/>
                      </a:endParaRPr>
                    </a:p>
                  </a:txBody>
                  <a:tcPr/>
                </a:tc>
                <a:extLst>
                  <a:ext uri="{0D108BD9-81ED-4DB2-BD59-A6C34878D82A}">
                    <a16:rowId xmlns:a16="http://schemas.microsoft.com/office/drawing/2014/main" val="10003"/>
                  </a:ext>
                </a:extLst>
              </a:tr>
              <a:tr h="405523">
                <a:tc>
                  <a:txBody>
                    <a:bodyPr/>
                    <a:lstStyle/>
                    <a:p>
                      <a:pPr algn="ctr" rtl="0"/>
                      <a:r>
                        <a:rPr lang="en-US" sz="1600" dirty="0">
                          <a:latin typeface="Arial" pitchFamily="34" charset="0"/>
                          <a:cs typeface="Arial" pitchFamily="34" charset="0"/>
                        </a:rPr>
                        <a:t>2.0</a:t>
                      </a:r>
                      <a:endParaRPr lang="he-IL" sz="1600" dirty="0">
                        <a:latin typeface="Arial" pitchFamily="34" charset="0"/>
                        <a:cs typeface="Arial" pitchFamily="34" charset="0"/>
                      </a:endParaRPr>
                    </a:p>
                  </a:txBody>
                  <a:tcPr/>
                </a:tc>
                <a:tc>
                  <a:txBody>
                    <a:bodyPr/>
                    <a:lstStyle/>
                    <a:p>
                      <a:pPr algn="ctr" rtl="0"/>
                      <a:r>
                        <a:rPr lang="en-US" sz="1600" dirty="0">
                          <a:latin typeface="Arial" pitchFamily="34" charset="0"/>
                          <a:cs typeface="Arial" pitchFamily="34" charset="0"/>
                        </a:rPr>
                        <a:t>0.00</a:t>
                      </a:r>
                      <a:endParaRPr lang="he-IL" sz="1600" dirty="0">
                        <a:latin typeface="Arial" pitchFamily="34" charset="0"/>
                        <a:cs typeface="Arial" pitchFamily="34" charset="0"/>
                      </a:endParaRPr>
                    </a:p>
                  </a:txBody>
                  <a:tcPr/>
                </a:tc>
                <a:extLst>
                  <a:ext uri="{0D108BD9-81ED-4DB2-BD59-A6C34878D82A}">
                    <a16:rowId xmlns:a16="http://schemas.microsoft.com/office/drawing/2014/main" val="10004"/>
                  </a:ext>
                </a:extLst>
              </a:tr>
              <a:tr h="405523">
                <a:tc>
                  <a:txBody>
                    <a:bodyPr/>
                    <a:lstStyle/>
                    <a:p>
                      <a:pPr algn="ctr" rtl="0"/>
                      <a:r>
                        <a:rPr lang="en-US" sz="1600" dirty="0">
                          <a:latin typeface="Arial" pitchFamily="34" charset="0"/>
                          <a:cs typeface="Arial" pitchFamily="34" charset="0"/>
                        </a:rPr>
                        <a:t>3.0</a:t>
                      </a:r>
                      <a:endParaRPr lang="he-IL" sz="1600" dirty="0">
                        <a:latin typeface="Arial" pitchFamily="34" charset="0"/>
                        <a:cs typeface="Arial" pitchFamily="34" charset="0"/>
                      </a:endParaRPr>
                    </a:p>
                  </a:txBody>
                  <a:tcPr/>
                </a:tc>
                <a:tc>
                  <a:txBody>
                    <a:bodyPr/>
                    <a:lstStyle/>
                    <a:p>
                      <a:pPr algn="ctr" rtl="0"/>
                      <a:r>
                        <a:rPr lang="en-US" sz="1600" dirty="0">
                          <a:latin typeface="Arial" pitchFamily="34" charset="0"/>
                          <a:cs typeface="Arial" pitchFamily="34" charset="0"/>
                        </a:rPr>
                        <a:t>2.00</a:t>
                      </a:r>
                      <a:endParaRPr lang="he-IL" sz="1600" dirty="0">
                        <a:latin typeface="Arial" pitchFamily="34" charset="0"/>
                        <a:cs typeface="Arial" pitchFamily="34" charset="0"/>
                      </a:endParaRPr>
                    </a:p>
                  </a:txBody>
                  <a:tcPr/>
                </a:tc>
                <a:extLst>
                  <a:ext uri="{0D108BD9-81ED-4DB2-BD59-A6C34878D82A}">
                    <a16:rowId xmlns:a16="http://schemas.microsoft.com/office/drawing/2014/main" val="10005"/>
                  </a:ext>
                </a:extLst>
              </a:tr>
              <a:tr h="405523">
                <a:tc>
                  <a:txBody>
                    <a:bodyPr/>
                    <a:lstStyle/>
                    <a:p>
                      <a:pPr algn="ctr" rtl="0"/>
                      <a:r>
                        <a:rPr lang="en-US" sz="1600" dirty="0">
                          <a:latin typeface="Arial" pitchFamily="34" charset="0"/>
                          <a:cs typeface="Arial" pitchFamily="34" charset="0"/>
                        </a:rPr>
                        <a:t>4.0</a:t>
                      </a:r>
                      <a:endParaRPr lang="he-IL" sz="1600" dirty="0">
                        <a:latin typeface="Arial" pitchFamily="34" charset="0"/>
                        <a:cs typeface="Arial" pitchFamily="34" charset="0"/>
                      </a:endParaRPr>
                    </a:p>
                  </a:txBody>
                  <a:tcPr/>
                </a:tc>
                <a:tc>
                  <a:txBody>
                    <a:bodyPr/>
                    <a:lstStyle/>
                    <a:p>
                      <a:pPr algn="ctr" rtl="0"/>
                      <a:r>
                        <a:rPr lang="en-US" sz="1600" dirty="0">
                          <a:latin typeface="Arial" pitchFamily="34" charset="0"/>
                          <a:cs typeface="Arial" pitchFamily="34" charset="0"/>
                        </a:rPr>
                        <a:t>6.00</a:t>
                      </a:r>
                      <a:endParaRPr lang="he-IL" sz="1600" dirty="0">
                        <a:latin typeface="Arial" pitchFamily="34" charset="0"/>
                        <a:cs typeface="Arial" pitchFamily="34" charset="0"/>
                      </a:endParaRPr>
                    </a:p>
                  </a:txBody>
                  <a:tcPr/>
                </a:tc>
                <a:extLst>
                  <a:ext uri="{0D108BD9-81ED-4DB2-BD59-A6C34878D82A}">
                    <a16:rowId xmlns:a16="http://schemas.microsoft.com/office/drawing/2014/main" val="10006"/>
                  </a:ext>
                </a:extLst>
              </a:tr>
              <a:tr h="405523">
                <a:tc>
                  <a:txBody>
                    <a:bodyPr/>
                    <a:lstStyle/>
                    <a:p>
                      <a:pPr algn="ctr" rtl="0"/>
                      <a:r>
                        <a:rPr lang="en-US" sz="1600" dirty="0">
                          <a:latin typeface="Arial" pitchFamily="34" charset="0"/>
                          <a:cs typeface="Arial" pitchFamily="34" charset="0"/>
                        </a:rPr>
                        <a:t>5.0</a:t>
                      </a:r>
                      <a:endParaRPr lang="he-IL" sz="1600" dirty="0">
                        <a:latin typeface="Arial" pitchFamily="34" charset="0"/>
                        <a:cs typeface="Arial" pitchFamily="34" charset="0"/>
                      </a:endParaRPr>
                    </a:p>
                  </a:txBody>
                  <a:tcPr/>
                </a:tc>
                <a:tc>
                  <a:txBody>
                    <a:bodyPr/>
                    <a:lstStyle/>
                    <a:p>
                      <a:pPr algn="ctr" rtl="0"/>
                      <a:r>
                        <a:rPr lang="en-US" sz="1600" dirty="0">
                          <a:latin typeface="Arial" pitchFamily="34" charset="0"/>
                          <a:cs typeface="Arial" pitchFamily="34" charset="0"/>
                        </a:rPr>
                        <a:t>12.00</a:t>
                      </a:r>
                      <a:endParaRPr lang="he-IL" sz="1600" dirty="0">
                        <a:latin typeface="Arial" pitchFamily="34" charset="0"/>
                        <a:cs typeface="Arial" pitchFamily="34" charset="0"/>
                      </a:endParaRPr>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D0EDBF4F-9A8B-4C06-84D8-F6D64AEC331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CE2A88-ED72-40D1-A77E-B0989610CBC5}" type="slidenum">
              <a:rPr kumimoji="0" lang="he-IL" sz="2000" b="0" i="0" u="none" strike="noStrike" kern="1200" cap="none" spc="0" normalizeH="0" baseline="0" noProof="0" smtClean="0">
                <a:ln>
                  <a:noFill/>
                </a:ln>
                <a:solidFill>
                  <a:srgbClr val="FEFFFF"/>
                </a:solidFill>
                <a:effectLst/>
                <a:uLnTx/>
                <a:uFillTx/>
                <a:latin typeface="Century Gothic" panose="020B0502020202020204"/>
                <a:ea typeface="+mn-ea"/>
                <a:cs typeface="Gisha" panose="020B0502040204020203" pitchFamily="34" charset="-79"/>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he-IL" sz="2000" b="0" i="0" u="none" strike="noStrike" kern="1200" cap="none" spc="0" normalizeH="0" baseline="0" noProof="0">
              <a:ln>
                <a:noFill/>
              </a:ln>
              <a:solidFill>
                <a:srgbClr val="FEFFFF"/>
              </a:solidFill>
              <a:effectLst/>
              <a:uLnTx/>
              <a:uFillTx/>
              <a:latin typeface="Century Gothic" panose="020B0502020202020204"/>
              <a:ea typeface="+mn-ea"/>
              <a:cs typeface="Gisha" panose="020B0502040204020203" pitchFamily="34" charset="-79"/>
            </a:endParaRPr>
          </a:p>
        </p:txBody>
      </p:sp>
      <p:sp>
        <p:nvSpPr>
          <p:cNvPr id="3" name="תיבת טקסט 2">
            <a:extLst>
              <a:ext uri="{FF2B5EF4-FFF2-40B4-BE49-F238E27FC236}">
                <a16:creationId xmlns:a16="http://schemas.microsoft.com/office/drawing/2014/main" id="{FBA5E705-9D2A-4ECF-8DDC-D59DA1054980}"/>
              </a:ext>
            </a:extLst>
          </p:cNvPr>
          <p:cNvSpPr txBox="1"/>
          <p:nvPr/>
        </p:nvSpPr>
        <p:spPr>
          <a:xfrm>
            <a:off x="1885950" y="1800225"/>
            <a:ext cx="7667625" cy="3046988"/>
          </a:xfrm>
          <a:prstGeom prst="rect">
            <a:avLst/>
          </a:prstGeom>
          <a:noFill/>
        </p:spPr>
        <p:txBody>
          <a:bodyPr wrap="square" rtlCol="1">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he-IL" sz="9600" b="1"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rPr>
              <a:t>דיאגרמת </a:t>
            </a:r>
            <a:br>
              <a:rPr kumimoji="0" lang="en-US" sz="9600" b="1"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rPr>
            </a:br>
            <a:r>
              <a:rPr kumimoji="0" lang="he-IL" sz="9600" b="1"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rPr>
              <a:t>פיזור</a:t>
            </a:r>
          </a:p>
        </p:txBody>
      </p:sp>
    </p:spTree>
    <p:extLst>
      <p:ext uri="{BB962C8B-B14F-4D97-AF65-F5344CB8AC3E}">
        <p14:creationId xmlns:p14="http://schemas.microsoft.com/office/powerpoint/2010/main" val="37440574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CD9C0CF7-5799-43E3-AB56-E2325A4AC899}"/>
              </a:ext>
            </a:extLst>
          </p:cNvPr>
          <p:cNvSpPr>
            <a:spLocks noGrp="1"/>
          </p:cNvSpPr>
          <p:nvPr>
            <p:ph type="sldNum" sz="quarter" idx="12"/>
          </p:nvPr>
        </p:nvSpPr>
        <p:spPr/>
        <p:txBody>
          <a:bodyPr/>
          <a:lstStyle/>
          <a:p>
            <a:fld id="{35CE2A88-ED72-40D1-A77E-B0989610CBC5}" type="slidenum">
              <a:rPr lang="he-IL" smtClean="0"/>
              <a:t>68</a:t>
            </a:fld>
            <a:endParaRPr lang="he-IL"/>
          </a:p>
        </p:txBody>
      </p:sp>
      <p:sp>
        <p:nvSpPr>
          <p:cNvPr id="3" name="כותרת 1">
            <a:extLst>
              <a:ext uri="{FF2B5EF4-FFF2-40B4-BE49-F238E27FC236}">
                <a16:creationId xmlns:a16="http://schemas.microsoft.com/office/drawing/2014/main" id="{64E69E5C-B395-4153-97DE-310C5FBDA075}"/>
              </a:ext>
            </a:extLst>
          </p:cNvPr>
          <p:cNvSpPr txBox="1">
            <a:spLocks/>
          </p:cNvSpPr>
          <p:nvPr/>
        </p:nvSpPr>
        <p:spPr>
          <a:xfrm>
            <a:off x="3733304" y="65400"/>
            <a:ext cx="6634195" cy="605099"/>
          </a:xfrm>
          <a:prstGeom prst="rect">
            <a:avLst/>
          </a:prstGeom>
          <a:ln>
            <a:solidFill>
              <a:schemeClr val="tx1"/>
            </a:solidFill>
          </a:ln>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he-IL" b="1">
                <a:solidFill>
                  <a:srgbClr val="FF0000"/>
                </a:solidFill>
                <a:effectLst>
                  <a:outerShdw blurRad="38100" dist="38100" dir="2700000" algn="tl">
                    <a:srgbClr val="000000">
                      <a:alpha val="43137"/>
                    </a:srgbClr>
                  </a:outerShdw>
                </a:effectLst>
              </a:rPr>
              <a:t>ייצוג </a:t>
            </a:r>
            <a:r>
              <a:rPr lang="en-US" b="1">
                <a:solidFill>
                  <a:srgbClr val="FF0000"/>
                </a:solidFill>
                <a:effectLst>
                  <a:outerShdw blurRad="38100" dist="38100" dir="2700000" algn="tl">
                    <a:srgbClr val="000000">
                      <a:alpha val="43137"/>
                    </a:srgbClr>
                  </a:outerShdw>
                </a:effectLst>
              </a:rPr>
              <a:t>II</a:t>
            </a:r>
            <a:r>
              <a:rPr lang="he-IL" b="1">
                <a:solidFill>
                  <a:srgbClr val="FF0000"/>
                </a:solidFill>
                <a:effectLst>
                  <a:outerShdw blurRad="38100" dist="38100" dir="2700000" algn="tl">
                    <a:srgbClr val="000000">
                      <a:alpha val="43137"/>
                    </a:srgbClr>
                  </a:outerShdw>
                </a:effectLst>
              </a:rPr>
              <a:t>: דיאגרמת פיזור מקום-זמן</a:t>
            </a:r>
            <a:endParaRPr lang="he-IL" b="1" dirty="0">
              <a:solidFill>
                <a:srgbClr val="FF0000"/>
              </a:solidFill>
              <a:effectLst>
                <a:outerShdw blurRad="38100" dist="38100" dir="2700000" algn="tl">
                  <a:srgbClr val="000000">
                    <a:alpha val="43137"/>
                  </a:srgbClr>
                </a:outerShdw>
              </a:effectLst>
            </a:endParaRPr>
          </a:p>
        </p:txBody>
      </p:sp>
      <p:sp>
        <p:nvSpPr>
          <p:cNvPr id="4" name="מציין מיקום תוכן 2">
            <a:extLst>
              <a:ext uri="{FF2B5EF4-FFF2-40B4-BE49-F238E27FC236}">
                <a16:creationId xmlns:a16="http://schemas.microsoft.com/office/drawing/2014/main" id="{A0641372-BFF2-4721-BCE8-E138AF9F476F}"/>
              </a:ext>
            </a:extLst>
          </p:cNvPr>
          <p:cNvSpPr txBox="1">
            <a:spLocks/>
          </p:cNvSpPr>
          <p:nvPr/>
        </p:nvSpPr>
        <p:spPr>
          <a:xfrm>
            <a:off x="1503485" y="670499"/>
            <a:ext cx="10541977" cy="5793333"/>
          </a:xfrm>
          <a:prstGeom prst="rect">
            <a:avLst/>
          </a:prstGeom>
        </p:spPr>
        <p:txBody>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he-IL" sz="2400"/>
              <a:t>דיאגרמת פיזור היא סדרה של נקודות, המסומנות במערכת צירים, שבה הציר האופקי הוא ציר הזמן </a:t>
            </a:r>
            <a:r>
              <a:rPr lang="en-US" sz="2400"/>
              <a:t>t</a:t>
            </a:r>
            <a:r>
              <a:rPr lang="he-IL" sz="2400"/>
              <a:t>, והציר האנכי הוא ציר המקום </a:t>
            </a:r>
            <a:r>
              <a:rPr lang="en-US" sz="2400"/>
              <a:t>x</a:t>
            </a:r>
            <a:r>
              <a:rPr lang="he-IL" sz="2400"/>
              <a:t>.</a:t>
            </a:r>
          </a:p>
          <a:p>
            <a:pPr marL="0" indent="0">
              <a:buNone/>
            </a:pPr>
            <a:r>
              <a:rPr lang="he-IL" sz="2400"/>
              <a:t>כל נקודה מייצגת את המקום בו היה הגוף ברגע מסוים. כל נקודה שמוצבת במערכת צירים יש לה ערך </a:t>
            </a:r>
            <a:r>
              <a:rPr lang="en-US" sz="2400"/>
              <a:t> X </a:t>
            </a:r>
            <a:r>
              <a:rPr lang="he-IL" sz="2400"/>
              <a:t>וערך</a:t>
            </a:r>
            <a:r>
              <a:rPr lang="en-US" sz="2400"/>
              <a:t>Y </a:t>
            </a:r>
            <a:r>
              <a:rPr lang="he-IL" sz="2400"/>
              <a:t> ערכים אלו מסמנים את מיקום הנקודה במישור, ערכים אלו נכתבים כך (ערך ציר </a:t>
            </a:r>
            <a:r>
              <a:rPr lang="en-US" sz="2400"/>
              <a:t> Y </a:t>
            </a:r>
            <a:r>
              <a:rPr lang="he-IL" sz="2400"/>
              <a:t>ערך ציר </a:t>
            </a:r>
            <a:r>
              <a:rPr lang="en-US" sz="2400"/>
              <a:t>X</a:t>
            </a:r>
            <a:r>
              <a:rPr lang="he-IL" sz="2400"/>
              <a:t>)</a:t>
            </a:r>
            <a:r>
              <a:rPr lang="en-US" sz="2400"/>
              <a:t> </a:t>
            </a:r>
            <a:r>
              <a:rPr lang="he-IL" sz="2400"/>
              <a:t>לדוגמה (8 ; 5).</a:t>
            </a:r>
            <a:endParaRPr lang="en-US" sz="2400"/>
          </a:p>
          <a:p>
            <a:pPr marL="0" indent="0">
              <a:buFont typeface="Wingdings 3" charset="2"/>
              <a:buNone/>
            </a:pPr>
            <a:r>
              <a:rPr lang="he-IL" sz="2400"/>
              <a:t>בתרשים מופיעה דיאגרמת הפיזור המתאימה לתנועה המיוצגת בטבלה מהסעיף הקודם.</a:t>
            </a:r>
          </a:p>
          <a:p>
            <a:pPr marL="0" indent="0">
              <a:buFont typeface="Wingdings 3" charset="2"/>
              <a:buNone/>
            </a:pPr>
            <a:r>
              <a:rPr lang="he-IL" sz="2400"/>
              <a:t>דיאגרמה זו מציגה את המידע בצורה וויזואלית נוחה יותר מטבלה, אך עדיין לא ידוע מה קורה בזמני הביניים.</a:t>
            </a:r>
          </a:p>
          <a:p>
            <a:pPr marL="0" indent="0">
              <a:buFont typeface="Wingdings 3" charset="2"/>
              <a:buNone/>
            </a:pPr>
            <a:endParaRPr lang="he-IL" sz="2400" b="1" dirty="0"/>
          </a:p>
        </p:txBody>
      </p:sp>
      <p:graphicFrame>
        <p:nvGraphicFramePr>
          <p:cNvPr id="5" name="Chart 4">
            <a:extLst>
              <a:ext uri="{FF2B5EF4-FFF2-40B4-BE49-F238E27FC236}">
                <a16:creationId xmlns:a16="http://schemas.microsoft.com/office/drawing/2014/main" id="{1EA6FBF2-1276-4341-A466-CC69EF0B1EC1}"/>
              </a:ext>
            </a:extLst>
          </p:cNvPr>
          <p:cNvGraphicFramePr>
            <a:graphicFrameLocks noGrp="1"/>
          </p:cNvGraphicFramePr>
          <p:nvPr>
            <p:extLst>
              <p:ext uri="{D42A27DB-BD31-4B8C-83A1-F6EECF244321}">
                <p14:modId xmlns:p14="http://schemas.microsoft.com/office/powerpoint/2010/main" val="1487769590"/>
              </p:ext>
            </p:extLst>
          </p:nvPr>
        </p:nvGraphicFramePr>
        <p:xfrm>
          <a:off x="2429341" y="3609975"/>
          <a:ext cx="5653114" cy="32480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315413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FDA2185A-C02B-4E07-9ABC-1BBD60DD7A5D}"/>
              </a:ext>
            </a:extLst>
          </p:cNvPr>
          <p:cNvSpPr>
            <a:spLocks noGrp="1"/>
          </p:cNvSpPr>
          <p:nvPr>
            <p:ph type="sldNum" sz="quarter" idx="12"/>
          </p:nvPr>
        </p:nvSpPr>
        <p:spPr/>
        <p:txBody>
          <a:bodyPr/>
          <a:lstStyle/>
          <a:p>
            <a:fld id="{35CE2A88-ED72-40D1-A77E-B0989610CBC5}" type="slidenum">
              <a:rPr lang="he-IL" smtClean="0"/>
              <a:t>69</a:t>
            </a:fld>
            <a:endParaRPr lang="he-IL"/>
          </a:p>
        </p:txBody>
      </p:sp>
      <p:sp>
        <p:nvSpPr>
          <p:cNvPr id="3" name="כותרת 1">
            <a:extLst>
              <a:ext uri="{FF2B5EF4-FFF2-40B4-BE49-F238E27FC236}">
                <a16:creationId xmlns:a16="http://schemas.microsoft.com/office/drawing/2014/main" id="{7A4B6622-E401-46D6-8F0C-DF60CA71FBB3}"/>
              </a:ext>
            </a:extLst>
          </p:cNvPr>
          <p:cNvSpPr txBox="1">
            <a:spLocks/>
          </p:cNvSpPr>
          <p:nvPr/>
        </p:nvSpPr>
        <p:spPr>
          <a:xfrm>
            <a:off x="3867505" y="135967"/>
            <a:ext cx="4318133" cy="651815"/>
          </a:xfrm>
          <a:prstGeom prst="rect">
            <a:avLst/>
          </a:prstGeom>
          <a:ln>
            <a:solidFill>
              <a:schemeClr val="tx1"/>
            </a:solidFill>
          </a:ln>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he-IL" b="1">
                <a:solidFill>
                  <a:srgbClr val="FF0000"/>
                </a:solidFill>
              </a:rPr>
              <a:t>שאלה: גרף מקום זמן</a:t>
            </a:r>
            <a:endParaRPr lang="he-IL" b="1" dirty="0">
              <a:solidFill>
                <a:srgbClr val="FF0000"/>
              </a:solidFill>
            </a:endParaRPr>
          </a:p>
        </p:txBody>
      </p:sp>
      <p:sp>
        <p:nvSpPr>
          <p:cNvPr id="4" name="מציין מיקום תוכן 2">
            <a:extLst>
              <a:ext uri="{FF2B5EF4-FFF2-40B4-BE49-F238E27FC236}">
                <a16:creationId xmlns:a16="http://schemas.microsoft.com/office/drawing/2014/main" id="{725B50DE-CD4F-4E80-AC0B-166DD232B55F}"/>
              </a:ext>
            </a:extLst>
          </p:cNvPr>
          <p:cNvSpPr txBox="1">
            <a:spLocks/>
          </p:cNvSpPr>
          <p:nvPr/>
        </p:nvSpPr>
        <p:spPr>
          <a:xfrm>
            <a:off x="2552972" y="918617"/>
            <a:ext cx="8236530" cy="5939383"/>
          </a:xfrm>
          <a:prstGeom prst="rect">
            <a:avLst/>
          </a:prstGeom>
        </p:spPr>
        <p:txBody>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150000"/>
              </a:lnSpc>
              <a:buFont typeface="Wingdings 3" charset="2"/>
              <a:buNone/>
            </a:pPr>
            <a:r>
              <a:rPr lang="he-IL" sz="2400"/>
              <a:t>דיאגרמת הפיזור הבאה מתארת את מיקומו של גוף כתלות בזמן.</a:t>
            </a:r>
          </a:p>
          <a:p>
            <a:pPr marL="0" indent="0">
              <a:lnSpc>
                <a:spcPct val="150000"/>
              </a:lnSpc>
              <a:buFont typeface="Wingdings 3" charset="2"/>
              <a:buNone/>
            </a:pPr>
            <a:r>
              <a:rPr lang="he-IL" sz="2400"/>
              <a:t>האם נכון כי:</a:t>
            </a:r>
            <a:endParaRPr lang="en-US" sz="2400"/>
          </a:p>
          <a:p>
            <a:pPr marL="0" indent="0">
              <a:lnSpc>
                <a:spcPct val="150000"/>
              </a:lnSpc>
              <a:buFont typeface="Wingdings 3" charset="2"/>
              <a:buNone/>
            </a:pPr>
            <a:r>
              <a:rPr lang="he-IL" sz="2400"/>
              <a:t>    א. בקטע </a:t>
            </a:r>
            <a:r>
              <a:rPr lang="en-US" sz="2400"/>
              <a:t>AB</a:t>
            </a:r>
            <a:r>
              <a:rPr lang="he-IL" sz="2400"/>
              <a:t> ובקטע </a:t>
            </a:r>
            <a:r>
              <a:rPr lang="en-US" sz="2400"/>
              <a:t>OA </a:t>
            </a:r>
            <a:r>
              <a:rPr lang="he-IL" sz="2400"/>
              <a:t> הגוף מתרחק מנקודת מוצאו?</a:t>
            </a:r>
            <a:endParaRPr lang="en-US" sz="2400"/>
          </a:p>
          <a:p>
            <a:pPr marL="0" indent="0">
              <a:lnSpc>
                <a:spcPct val="150000"/>
              </a:lnSpc>
              <a:buFont typeface="Wingdings 3" charset="2"/>
              <a:buNone/>
            </a:pPr>
            <a:r>
              <a:rPr lang="he-IL" sz="2400"/>
              <a:t>    ב. בקטע </a:t>
            </a:r>
            <a:r>
              <a:rPr lang="en-US" sz="2400"/>
              <a:t>BC</a:t>
            </a:r>
            <a:r>
              <a:rPr lang="he-IL" sz="2400"/>
              <a:t> הגוף נשאר באותו המקום?</a:t>
            </a:r>
            <a:endParaRPr lang="en-US" sz="2400"/>
          </a:p>
          <a:p>
            <a:pPr marL="0" indent="0">
              <a:lnSpc>
                <a:spcPct val="150000"/>
              </a:lnSpc>
              <a:buFont typeface="Wingdings 3" charset="2"/>
              <a:buNone/>
            </a:pPr>
            <a:r>
              <a:rPr lang="he-IL" sz="2400"/>
              <a:t>    ג. בקטע </a:t>
            </a:r>
            <a:r>
              <a:rPr lang="en-US" sz="2400"/>
              <a:t>CD</a:t>
            </a:r>
            <a:r>
              <a:rPr lang="he-IL" sz="2400"/>
              <a:t> הגוף חוזר לכיוון נקודת מוצאו?</a:t>
            </a:r>
            <a:endParaRPr lang="en-US" sz="2400"/>
          </a:p>
          <a:p>
            <a:pPr marL="0" indent="0">
              <a:lnSpc>
                <a:spcPct val="150000"/>
              </a:lnSpc>
              <a:buFont typeface="Wingdings 3" charset="2"/>
              <a:buNone/>
            </a:pPr>
            <a:r>
              <a:rPr lang="he-IL" sz="2400"/>
              <a:t>    ד. כל התשובות נכונות?</a:t>
            </a:r>
            <a:endParaRPr lang="en-US" sz="2400"/>
          </a:p>
          <a:p>
            <a:endParaRPr lang="he-IL" dirty="0"/>
          </a:p>
        </p:txBody>
      </p:sp>
      <p:grpSp>
        <p:nvGrpSpPr>
          <p:cNvPr id="5" name="קבוצה 4">
            <a:extLst>
              <a:ext uri="{FF2B5EF4-FFF2-40B4-BE49-F238E27FC236}">
                <a16:creationId xmlns:a16="http://schemas.microsoft.com/office/drawing/2014/main" id="{9141381F-D710-4428-B6A4-60F7914EC9AE}"/>
              </a:ext>
            </a:extLst>
          </p:cNvPr>
          <p:cNvGrpSpPr/>
          <p:nvPr/>
        </p:nvGrpSpPr>
        <p:grpSpPr>
          <a:xfrm>
            <a:off x="1850417" y="3058499"/>
            <a:ext cx="5326294" cy="3412835"/>
            <a:chOff x="2792631" y="2960759"/>
            <a:chExt cx="4888152" cy="3001194"/>
          </a:xfrm>
        </p:grpSpPr>
        <p:grpSp>
          <p:nvGrpSpPr>
            <p:cNvPr id="6" name="קבוצה 5">
              <a:extLst>
                <a:ext uri="{FF2B5EF4-FFF2-40B4-BE49-F238E27FC236}">
                  <a16:creationId xmlns:a16="http://schemas.microsoft.com/office/drawing/2014/main" id="{161D87BC-585A-4867-8A2C-B4F7C051A47E}"/>
                </a:ext>
              </a:extLst>
            </p:cNvPr>
            <p:cNvGrpSpPr/>
            <p:nvPr/>
          </p:nvGrpSpPr>
          <p:grpSpPr>
            <a:xfrm>
              <a:off x="2792631" y="2960759"/>
              <a:ext cx="4888152" cy="3001194"/>
              <a:chOff x="2668813" y="3502238"/>
              <a:chExt cx="4888152" cy="3001194"/>
            </a:xfrm>
          </p:grpSpPr>
          <p:cxnSp>
            <p:nvCxnSpPr>
              <p:cNvPr id="8" name="מחבר חץ ישר 7">
                <a:extLst>
                  <a:ext uri="{FF2B5EF4-FFF2-40B4-BE49-F238E27FC236}">
                    <a16:creationId xmlns:a16="http://schemas.microsoft.com/office/drawing/2014/main" id="{20557E6C-820D-4521-BC38-25A166B46122}"/>
                  </a:ext>
                </a:extLst>
              </p:cNvPr>
              <p:cNvCxnSpPr/>
              <p:nvPr/>
            </p:nvCxnSpPr>
            <p:spPr>
              <a:xfrm flipH="1" flipV="1">
                <a:off x="3028950" y="3743325"/>
                <a:ext cx="9525" cy="23907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מחבר חץ ישר 8">
                <a:extLst>
                  <a:ext uri="{FF2B5EF4-FFF2-40B4-BE49-F238E27FC236}">
                    <a16:creationId xmlns:a16="http://schemas.microsoft.com/office/drawing/2014/main" id="{03704266-6E45-429F-AB82-CAF5234DFB35}"/>
                  </a:ext>
                </a:extLst>
              </p:cNvPr>
              <p:cNvCxnSpPr/>
              <p:nvPr/>
            </p:nvCxnSpPr>
            <p:spPr>
              <a:xfrm>
                <a:off x="3028950" y="6134100"/>
                <a:ext cx="3971925"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nvGrpSpPr>
              <p:cNvPr id="10" name="קבוצה 9">
                <a:extLst>
                  <a:ext uri="{FF2B5EF4-FFF2-40B4-BE49-F238E27FC236}">
                    <a16:creationId xmlns:a16="http://schemas.microsoft.com/office/drawing/2014/main" id="{91F4BD5E-78EF-426A-88B9-1D420644861E}"/>
                  </a:ext>
                </a:extLst>
              </p:cNvPr>
              <p:cNvGrpSpPr/>
              <p:nvPr/>
            </p:nvGrpSpPr>
            <p:grpSpPr>
              <a:xfrm>
                <a:off x="3028946" y="4828500"/>
                <a:ext cx="3067050" cy="1315125"/>
                <a:chOff x="928687" y="4333874"/>
                <a:chExt cx="3067050" cy="1315125"/>
              </a:xfrm>
              <a:solidFill>
                <a:srgbClr val="FF0000"/>
              </a:solidFill>
            </p:grpSpPr>
            <p:sp>
              <p:nvSpPr>
                <p:cNvPr id="17" name="אליפסה 16">
                  <a:extLst>
                    <a:ext uri="{FF2B5EF4-FFF2-40B4-BE49-F238E27FC236}">
                      <a16:creationId xmlns:a16="http://schemas.microsoft.com/office/drawing/2014/main" id="{FEF8DB45-D2A2-4F75-8759-100D0A7EB320}"/>
                    </a:ext>
                  </a:extLst>
                </p:cNvPr>
                <p:cNvSpPr/>
                <p:nvPr/>
              </p:nvSpPr>
              <p:spPr>
                <a:xfrm>
                  <a:off x="928687" y="5562599"/>
                  <a:ext cx="85725" cy="864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אליפסה 17">
                  <a:extLst>
                    <a:ext uri="{FF2B5EF4-FFF2-40B4-BE49-F238E27FC236}">
                      <a16:creationId xmlns:a16="http://schemas.microsoft.com/office/drawing/2014/main" id="{FA0D79A3-9488-49BD-98AC-A0334222536C}"/>
                    </a:ext>
                  </a:extLst>
                </p:cNvPr>
                <p:cNvSpPr/>
                <p:nvPr/>
              </p:nvSpPr>
              <p:spPr>
                <a:xfrm>
                  <a:off x="1047749" y="5257124"/>
                  <a:ext cx="85725" cy="864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אליפסה 18">
                  <a:extLst>
                    <a:ext uri="{FF2B5EF4-FFF2-40B4-BE49-F238E27FC236}">
                      <a16:creationId xmlns:a16="http://schemas.microsoft.com/office/drawing/2014/main" id="{5128ACE9-D347-4460-91EC-31945FD3CE4F}"/>
                    </a:ext>
                  </a:extLst>
                </p:cNvPr>
                <p:cNvSpPr/>
                <p:nvPr/>
              </p:nvSpPr>
              <p:spPr>
                <a:xfrm>
                  <a:off x="1238246" y="4882574"/>
                  <a:ext cx="85725" cy="864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אליפסה 19">
                  <a:extLst>
                    <a:ext uri="{FF2B5EF4-FFF2-40B4-BE49-F238E27FC236}">
                      <a16:creationId xmlns:a16="http://schemas.microsoft.com/office/drawing/2014/main" id="{A204F20A-C337-4CBC-B581-02D1D5F0FC98}"/>
                    </a:ext>
                  </a:extLst>
                </p:cNvPr>
                <p:cNvSpPr/>
                <p:nvPr/>
              </p:nvSpPr>
              <p:spPr>
                <a:xfrm>
                  <a:off x="2319333" y="4338974"/>
                  <a:ext cx="85725" cy="864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 name="אליפסה 20">
                  <a:extLst>
                    <a:ext uri="{FF2B5EF4-FFF2-40B4-BE49-F238E27FC236}">
                      <a16:creationId xmlns:a16="http://schemas.microsoft.com/office/drawing/2014/main" id="{782BE65E-C66D-40B4-BB91-D629ED744EB2}"/>
                    </a:ext>
                  </a:extLst>
                </p:cNvPr>
                <p:cNvSpPr/>
                <p:nvPr/>
              </p:nvSpPr>
              <p:spPr>
                <a:xfrm>
                  <a:off x="1624012" y="4676774"/>
                  <a:ext cx="85725" cy="864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אליפסה 21">
                  <a:extLst>
                    <a:ext uri="{FF2B5EF4-FFF2-40B4-BE49-F238E27FC236}">
                      <a16:creationId xmlns:a16="http://schemas.microsoft.com/office/drawing/2014/main" id="{E7FA113E-C832-4371-85B2-256F7554AA81}"/>
                    </a:ext>
                  </a:extLst>
                </p:cNvPr>
                <p:cNvSpPr/>
                <p:nvPr/>
              </p:nvSpPr>
              <p:spPr>
                <a:xfrm>
                  <a:off x="2005012" y="4476749"/>
                  <a:ext cx="85725" cy="864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אליפסה 22">
                  <a:extLst>
                    <a:ext uri="{FF2B5EF4-FFF2-40B4-BE49-F238E27FC236}">
                      <a16:creationId xmlns:a16="http://schemas.microsoft.com/office/drawing/2014/main" id="{4E0EA3E8-0658-4F13-9ECA-D50793BA3A7F}"/>
                    </a:ext>
                  </a:extLst>
                </p:cNvPr>
                <p:cNvSpPr/>
                <p:nvPr/>
              </p:nvSpPr>
              <p:spPr>
                <a:xfrm>
                  <a:off x="3910012" y="4848224"/>
                  <a:ext cx="85725" cy="864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אליפסה 23">
                  <a:extLst>
                    <a:ext uri="{FF2B5EF4-FFF2-40B4-BE49-F238E27FC236}">
                      <a16:creationId xmlns:a16="http://schemas.microsoft.com/office/drawing/2014/main" id="{E2FA2508-E410-4ED1-8ACC-DCB00F69D187}"/>
                    </a:ext>
                  </a:extLst>
                </p:cNvPr>
                <p:cNvSpPr/>
                <p:nvPr/>
              </p:nvSpPr>
              <p:spPr>
                <a:xfrm>
                  <a:off x="2709862" y="4333874"/>
                  <a:ext cx="85725" cy="864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5" name="אליפסה 24">
                  <a:extLst>
                    <a:ext uri="{FF2B5EF4-FFF2-40B4-BE49-F238E27FC236}">
                      <a16:creationId xmlns:a16="http://schemas.microsoft.com/office/drawing/2014/main" id="{EC12D1A9-7168-4C81-B1BB-BBFE1A1B3917}"/>
                    </a:ext>
                  </a:extLst>
                </p:cNvPr>
                <p:cNvSpPr/>
                <p:nvPr/>
              </p:nvSpPr>
              <p:spPr>
                <a:xfrm>
                  <a:off x="3214687" y="4343399"/>
                  <a:ext cx="85725" cy="864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6" name="אליפסה 25">
                  <a:extLst>
                    <a:ext uri="{FF2B5EF4-FFF2-40B4-BE49-F238E27FC236}">
                      <a16:creationId xmlns:a16="http://schemas.microsoft.com/office/drawing/2014/main" id="{A2EE1ECD-DAA3-4F19-8EE4-C1D22823048F}"/>
                    </a:ext>
                  </a:extLst>
                </p:cNvPr>
                <p:cNvSpPr/>
                <p:nvPr/>
              </p:nvSpPr>
              <p:spPr>
                <a:xfrm>
                  <a:off x="3452812" y="4505998"/>
                  <a:ext cx="85725" cy="864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 name="אליפסה 26">
                  <a:extLst>
                    <a:ext uri="{FF2B5EF4-FFF2-40B4-BE49-F238E27FC236}">
                      <a16:creationId xmlns:a16="http://schemas.microsoft.com/office/drawing/2014/main" id="{E4E0E425-EF96-4DAD-AB08-64F1964C03B2}"/>
                    </a:ext>
                  </a:extLst>
                </p:cNvPr>
                <p:cNvSpPr/>
                <p:nvPr/>
              </p:nvSpPr>
              <p:spPr>
                <a:xfrm>
                  <a:off x="3709987" y="4705349"/>
                  <a:ext cx="85725" cy="864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1" name="TextBox 21">
                <a:extLst>
                  <a:ext uri="{FF2B5EF4-FFF2-40B4-BE49-F238E27FC236}">
                    <a16:creationId xmlns:a16="http://schemas.microsoft.com/office/drawing/2014/main" id="{AFE29F42-4D28-434E-A173-68E058757D7A}"/>
                  </a:ext>
                </a:extLst>
              </p:cNvPr>
              <p:cNvSpPr txBox="1"/>
              <p:nvPr/>
            </p:nvSpPr>
            <p:spPr>
              <a:xfrm>
                <a:off x="3185697" y="5028520"/>
                <a:ext cx="561979" cy="369332"/>
              </a:xfrm>
              <a:prstGeom prst="rect">
                <a:avLst/>
              </a:prstGeom>
              <a:noFill/>
            </p:spPr>
            <p:txBody>
              <a:bodyPr wrap="square" rtlCol="1">
                <a:spAutoFit/>
              </a:bodyPr>
              <a:lstStyle/>
              <a:p>
                <a:r>
                  <a:rPr lang="en-US" dirty="0">
                    <a:latin typeface="Times New Roman" pitchFamily="18" charset="0"/>
                    <a:cs typeface="Times New Roman" pitchFamily="18" charset="0"/>
                  </a:rPr>
                  <a:t>A</a:t>
                </a:r>
                <a:endParaRPr lang="he-IL" dirty="0">
                  <a:latin typeface="Times New Roman" pitchFamily="18" charset="0"/>
                  <a:cs typeface="Times New Roman" pitchFamily="18" charset="0"/>
                </a:endParaRPr>
              </a:p>
            </p:txBody>
          </p:sp>
          <p:sp>
            <p:nvSpPr>
              <p:cNvPr id="12" name="TextBox 22">
                <a:extLst>
                  <a:ext uri="{FF2B5EF4-FFF2-40B4-BE49-F238E27FC236}">
                    <a16:creationId xmlns:a16="http://schemas.microsoft.com/office/drawing/2014/main" id="{7469723D-CEC2-42E4-BC8F-336AF3F605FE}"/>
                  </a:ext>
                </a:extLst>
              </p:cNvPr>
              <p:cNvSpPr txBox="1"/>
              <p:nvPr/>
            </p:nvSpPr>
            <p:spPr>
              <a:xfrm>
                <a:off x="4291004" y="4442331"/>
                <a:ext cx="561979" cy="369332"/>
              </a:xfrm>
              <a:prstGeom prst="rect">
                <a:avLst/>
              </a:prstGeom>
              <a:noFill/>
            </p:spPr>
            <p:txBody>
              <a:bodyPr wrap="square" rtlCol="1">
                <a:spAutoFit/>
              </a:bodyPr>
              <a:lstStyle/>
              <a:p>
                <a:r>
                  <a:rPr lang="en-US" dirty="0">
                    <a:latin typeface="Times New Roman" pitchFamily="18" charset="0"/>
                    <a:cs typeface="Times New Roman" pitchFamily="18" charset="0"/>
                  </a:rPr>
                  <a:t>B</a:t>
                </a:r>
                <a:endParaRPr lang="he-IL" dirty="0">
                  <a:latin typeface="Times New Roman" pitchFamily="18" charset="0"/>
                  <a:cs typeface="Times New Roman" pitchFamily="18" charset="0"/>
                </a:endParaRPr>
              </a:p>
            </p:txBody>
          </p:sp>
          <p:sp>
            <p:nvSpPr>
              <p:cNvPr id="13" name="TextBox 23">
                <a:extLst>
                  <a:ext uri="{FF2B5EF4-FFF2-40B4-BE49-F238E27FC236}">
                    <a16:creationId xmlns:a16="http://schemas.microsoft.com/office/drawing/2014/main" id="{57DA110D-7C12-481F-ADC0-115C3B11F478}"/>
                  </a:ext>
                </a:extLst>
              </p:cNvPr>
              <p:cNvSpPr txBox="1"/>
              <p:nvPr/>
            </p:nvSpPr>
            <p:spPr>
              <a:xfrm>
                <a:off x="5194862" y="4442331"/>
                <a:ext cx="561979" cy="369332"/>
              </a:xfrm>
              <a:prstGeom prst="rect">
                <a:avLst/>
              </a:prstGeom>
              <a:noFill/>
            </p:spPr>
            <p:txBody>
              <a:bodyPr wrap="square" rtlCol="1">
                <a:spAutoFit/>
              </a:bodyPr>
              <a:lstStyle/>
              <a:p>
                <a:r>
                  <a:rPr lang="en-US" dirty="0">
                    <a:latin typeface="Times New Roman" pitchFamily="18" charset="0"/>
                    <a:cs typeface="Times New Roman" pitchFamily="18" charset="0"/>
                  </a:rPr>
                  <a:t>C</a:t>
                </a:r>
                <a:endParaRPr lang="he-IL" dirty="0">
                  <a:latin typeface="Times New Roman" pitchFamily="18" charset="0"/>
                  <a:cs typeface="Times New Roman" pitchFamily="18" charset="0"/>
                </a:endParaRPr>
              </a:p>
            </p:txBody>
          </p:sp>
          <p:sp>
            <p:nvSpPr>
              <p:cNvPr id="14" name="TextBox 24">
                <a:extLst>
                  <a:ext uri="{FF2B5EF4-FFF2-40B4-BE49-F238E27FC236}">
                    <a16:creationId xmlns:a16="http://schemas.microsoft.com/office/drawing/2014/main" id="{EA3C3D72-0B75-4CAD-9D2E-F944C24FC7FC}"/>
                  </a:ext>
                </a:extLst>
              </p:cNvPr>
              <p:cNvSpPr txBox="1"/>
              <p:nvPr/>
            </p:nvSpPr>
            <p:spPr>
              <a:xfrm>
                <a:off x="6171070" y="5240030"/>
                <a:ext cx="561979" cy="369332"/>
              </a:xfrm>
              <a:prstGeom prst="rect">
                <a:avLst/>
              </a:prstGeom>
              <a:noFill/>
            </p:spPr>
            <p:txBody>
              <a:bodyPr wrap="square" rtlCol="1">
                <a:spAutoFit/>
              </a:bodyPr>
              <a:lstStyle/>
              <a:p>
                <a:r>
                  <a:rPr lang="en-US" dirty="0">
                    <a:latin typeface="Times New Roman" pitchFamily="18" charset="0"/>
                    <a:cs typeface="Times New Roman" pitchFamily="18" charset="0"/>
                  </a:rPr>
                  <a:t>D</a:t>
                </a:r>
                <a:endParaRPr lang="he-IL" dirty="0">
                  <a:latin typeface="Times New Roman" pitchFamily="18" charset="0"/>
                  <a:cs typeface="Times New Roman" pitchFamily="18" charset="0"/>
                </a:endParaRPr>
              </a:p>
            </p:txBody>
          </p:sp>
          <p:sp>
            <p:nvSpPr>
              <p:cNvPr id="15" name="TextBox 25">
                <a:extLst>
                  <a:ext uri="{FF2B5EF4-FFF2-40B4-BE49-F238E27FC236}">
                    <a16:creationId xmlns:a16="http://schemas.microsoft.com/office/drawing/2014/main" id="{7875A515-6244-4179-8D20-38494E9D33F5}"/>
                  </a:ext>
                </a:extLst>
              </p:cNvPr>
              <p:cNvSpPr txBox="1"/>
              <p:nvPr/>
            </p:nvSpPr>
            <p:spPr>
              <a:xfrm>
                <a:off x="2668813" y="3502238"/>
                <a:ext cx="561979" cy="369332"/>
              </a:xfrm>
              <a:prstGeom prst="rect">
                <a:avLst/>
              </a:prstGeom>
              <a:noFill/>
            </p:spPr>
            <p:txBody>
              <a:bodyPr wrap="square" rtlCol="1">
                <a:spAutoFit/>
              </a:bodyPr>
              <a:lstStyle/>
              <a:p>
                <a:r>
                  <a:rPr lang="en-US" dirty="0">
                    <a:latin typeface="Times New Roman" pitchFamily="18" charset="0"/>
                    <a:cs typeface="Times New Roman" pitchFamily="18" charset="0"/>
                  </a:rPr>
                  <a:t>x</a:t>
                </a:r>
                <a:endParaRPr lang="he-IL" dirty="0">
                  <a:latin typeface="Times New Roman" pitchFamily="18" charset="0"/>
                  <a:cs typeface="Times New Roman" pitchFamily="18" charset="0"/>
                </a:endParaRPr>
              </a:p>
            </p:txBody>
          </p:sp>
          <p:sp>
            <p:nvSpPr>
              <p:cNvPr id="16" name="TextBox 26">
                <a:extLst>
                  <a:ext uri="{FF2B5EF4-FFF2-40B4-BE49-F238E27FC236}">
                    <a16:creationId xmlns:a16="http://schemas.microsoft.com/office/drawing/2014/main" id="{956364AB-7DC9-4663-91D1-1453C3E94910}"/>
                  </a:ext>
                </a:extLst>
              </p:cNvPr>
              <p:cNvSpPr txBox="1"/>
              <p:nvPr/>
            </p:nvSpPr>
            <p:spPr>
              <a:xfrm>
                <a:off x="6994986" y="6134100"/>
                <a:ext cx="561979" cy="369332"/>
              </a:xfrm>
              <a:prstGeom prst="rect">
                <a:avLst/>
              </a:prstGeom>
              <a:noFill/>
            </p:spPr>
            <p:txBody>
              <a:bodyPr wrap="square" rtlCol="1">
                <a:spAutoFit/>
              </a:bodyPr>
              <a:lstStyle/>
              <a:p>
                <a:r>
                  <a:rPr lang="en-US" dirty="0">
                    <a:latin typeface="Times New Roman" pitchFamily="18" charset="0"/>
                    <a:cs typeface="Times New Roman" pitchFamily="18" charset="0"/>
                  </a:rPr>
                  <a:t>t</a:t>
                </a:r>
                <a:endParaRPr lang="he-IL" dirty="0">
                  <a:latin typeface="Times New Roman" pitchFamily="18" charset="0"/>
                  <a:cs typeface="Times New Roman" pitchFamily="18" charset="0"/>
                </a:endParaRPr>
              </a:p>
            </p:txBody>
          </p:sp>
        </p:grpSp>
        <p:sp>
          <p:nvSpPr>
            <p:cNvPr id="7" name="TextBox 28">
              <a:extLst>
                <a:ext uri="{FF2B5EF4-FFF2-40B4-BE49-F238E27FC236}">
                  <a16:creationId xmlns:a16="http://schemas.microsoft.com/office/drawing/2014/main" id="{289A656E-0554-4971-B4E7-FBCAEAB28C16}"/>
                </a:ext>
              </a:extLst>
            </p:cNvPr>
            <p:cNvSpPr txBox="1"/>
            <p:nvPr/>
          </p:nvSpPr>
          <p:spPr>
            <a:xfrm>
              <a:off x="2834023" y="5559297"/>
              <a:ext cx="561979" cy="369332"/>
            </a:xfrm>
            <a:prstGeom prst="rect">
              <a:avLst/>
            </a:prstGeom>
            <a:noFill/>
          </p:spPr>
          <p:txBody>
            <a:bodyPr wrap="square" rtlCol="1">
              <a:spAutoFit/>
            </a:bodyPr>
            <a:lstStyle/>
            <a:p>
              <a:r>
                <a:rPr lang="en-US" dirty="0">
                  <a:latin typeface="Times New Roman" pitchFamily="18" charset="0"/>
                  <a:cs typeface="Times New Roman" pitchFamily="18" charset="0"/>
                </a:rPr>
                <a:t>O</a:t>
              </a:r>
              <a:endParaRPr lang="he-IL" dirty="0">
                <a:latin typeface="Times New Roman" pitchFamily="18" charset="0"/>
                <a:cs typeface="Times New Roman" pitchFamily="18" charset="0"/>
              </a:endParaRPr>
            </a:p>
          </p:txBody>
        </p:sp>
      </p:grpSp>
    </p:spTree>
    <p:extLst>
      <p:ext uri="{BB962C8B-B14F-4D97-AF65-F5344CB8AC3E}">
        <p14:creationId xmlns:p14="http://schemas.microsoft.com/office/powerpoint/2010/main" val="1746984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C8F7B592-2D86-4880-8DB4-6B552A919FF9}"/>
              </a:ext>
            </a:extLst>
          </p:cNvPr>
          <p:cNvSpPr>
            <a:spLocks noGrp="1"/>
          </p:cNvSpPr>
          <p:nvPr>
            <p:ph type="sldNum" sz="quarter" idx="12"/>
          </p:nvPr>
        </p:nvSpPr>
        <p:spPr/>
        <p:txBody>
          <a:bodyPr/>
          <a:lstStyle/>
          <a:p>
            <a:fld id="{35CE2A88-ED72-40D1-A77E-B0989610CBC5}" type="slidenum">
              <a:rPr lang="he-IL" smtClean="0"/>
              <a:t>7</a:t>
            </a:fld>
            <a:endParaRPr lang="he-IL"/>
          </a:p>
        </p:txBody>
      </p:sp>
      <p:sp>
        <p:nvSpPr>
          <p:cNvPr id="3" name="תיבת טקסט 2">
            <a:extLst>
              <a:ext uri="{FF2B5EF4-FFF2-40B4-BE49-F238E27FC236}">
                <a16:creationId xmlns:a16="http://schemas.microsoft.com/office/drawing/2014/main" id="{C37FE5E4-4BEB-4779-B75A-35200A355EB3}"/>
              </a:ext>
            </a:extLst>
          </p:cNvPr>
          <p:cNvSpPr txBox="1"/>
          <p:nvPr/>
        </p:nvSpPr>
        <p:spPr>
          <a:xfrm>
            <a:off x="2492886" y="2952"/>
            <a:ext cx="4885905" cy="1569660"/>
          </a:xfrm>
          <a:prstGeom prst="rect">
            <a:avLst/>
          </a:prstGeom>
          <a:noFill/>
        </p:spPr>
        <p:txBody>
          <a:bodyPr wrap="square" rtlCol="1">
            <a:spAutoFit/>
          </a:bodyPr>
          <a:lstStyle/>
          <a:p>
            <a:r>
              <a:rPr lang="he-IL" sz="4800" b="1">
                <a:solidFill>
                  <a:srgbClr val="7030A0"/>
                </a:solidFill>
              </a:rPr>
              <a:t>שאלות ותרגילים </a:t>
            </a:r>
            <a:br>
              <a:rPr lang="en-US" sz="4800"/>
            </a:br>
            <a:endParaRPr lang="he-IL" sz="4800"/>
          </a:p>
        </p:txBody>
      </p:sp>
      <p:sp>
        <p:nvSpPr>
          <p:cNvPr id="4" name="תיבת טקסט 3">
            <a:extLst>
              <a:ext uri="{FF2B5EF4-FFF2-40B4-BE49-F238E27FC236}">
                <a16:creationId xmlns:a16="http://schemas.microsoft.com/office/drawing/2014/main" id="{8F2ED401-BF92-447F-933C-EF50A4BEC334}"/>
              </a:ext>
            </a:extLst>
          </p:cNvPr>
          <p:cNvSpPr txBox="1"/>
          <p:nvPr/>
        </p:nvSpPr>
        <p:spPr>
          <a:xfrm>
            <a:off x="5147192" y="852954"/>
            <a:ext cx="3000112" cy="461665"/>
          </a:xfrm>
          <a:prstGeom prst="rect">
            <a:avLst/>
          </a:prstGeom>
          <a:noFill/>
          <a:ln>
            <a:solidFill>
              <a:schemeClr val="tx1"/>
            </a:solidFill>
          </a:ln>
        </p:spPr>
        <p:txBody>
          <a:bodyPr wrap="square" rtlCol="1">
            <a:spAutoFit/>
          </a:bodyPr>
          <a:lstStyle/>
          <a:p>
            <a:r>
              <a:rPr lang="he-IL" sz="2400" b="1"/>
              <a:t>עמוד 78 שאלות  1-3</a:t>
            </a:r>
          </a:p>
        </p:txBody>
      </p:sp>
      <p:pic>
        <p:nvPicPr>
          <p:cNvPr id="5" name="תמונה 4">
            <a:extLst>
              <a:ext uri="{FF2B5EF4-FFF2-40B4-BE49-F238E27FC236}">
                <a16:creationId xmlns:a16="http://schemas.microsoft.com/office/drawing/2014/main" id="{BDE3FE9E-2CF2-4D8D-AEB8-6477186DC213}"/>
              </a:ext>
            </a:extLst>
          </p:cNvPr>
          <p:cNvPicPr>
            <a:picLocks noChangeAspect="1"/>
          </p:cNvPicPr>
          <p:nvPr/>
        </p:nvPicPr>
        <p:blipFill>
          <a:blip r:embed="rId2"/>
          <a:stretch>
            <a:fillRect/>
          </a:stretch>
        </p:blipFill>
        <p:spPr>
          <a:xfrm>
            <a:off x="849746" y="1476332"/>
            <a:ext cx="6795798" cy="3905336"/>
          </a:xfrm>
          <a:prstGeom prst="rect">
            <a:avLst/>
          </a:prstGeom>
        </p:spPr>
      </p:pic>
      <p:pic>
        <p:nvPicPr>
          <p:cNvPr id="6" name="תמונה 5">
            <a:extLst>
              <a:ext uri="{FF2B5EF4-FFF2-40B4-BE49-F238E27FC236}">
                <a16:creationId xmlns:a16="http://schemas.microsoft.com/office/drawing/2014/main" id="{CF90E189-D0C1-4E20-B45F-6C240AB64D61}"/>
              </a:ext>
            </a:extLst>
          </p:cNvPr>
          <p:cNvPicPr>
            <a:picLocks noChangeAspect="1"/>
          </p:cNvPicPr>
          <p:nvPr/>
        </p:nvPicPr>
        <p:blipFill>
          <a:blip r:embed="rId3"/>
          <a:stretch>
            <a:fillRect/>
          </a:stretch>
        </p:blipFill>
        <p:spPr>
          <a:xfrm>
            <a:off x="8895502" y="350889"/>
            <a:ext cx="2749017" cy="4073473"/>
          </a:xfrm>
          <a:prstGeom prst="rect">
            <a:avLst/>
          </a:prstGeom>
        </p:spPr>
      </p:pic>
      <p:pic>
        <p:nvPicPr>
          <p:cNvPr id="7" name="תמונה 6">
            <a:extLst>
              <a:ext uri="{FF2B5EF4-FFF2-40B4-BE49-F238E27FC236}">
                <a16:creationId xmlns:a16="http://schemas.microsoft.com/office/drawing/2014/main" id="{0C0AA04B-2B39-4C84-A4FF-A2BBA7341797}"/>
              </a:ext>
            </a:extLst>
          </p:cNvPr>
          <p:cNvPicPr>
            <a:picLocks noChangeAspect="1"/>
          </p:cNvPicPr>
          <p:nvPr/>
        </p:nvPicPr>
        <p:blipFill>
          <a:blip r:embed="rId4"/>
          <a:stretch>
            <a:fillRect/>
          </a:stretch>
        </p:blipFill>
        <p:spPr>
          <a:xfrm>
            <a:off x="7683166" y="4424362"/>
            <a:ext cx="3533775" cy="2505075"/>
          </a:xfrm>
          <a:prstGeom prst="rect">
            <a:avLst/>
          </a:prstGeom>
        </p:spPr>
      </p:pic>
    </p:spTree>
    <p:extLst>
      <p:ext uri="{BB962C8B-B14F-4D97-AF65-F5344CB8AC3E}">
        <p14:creationId xmlns:p14="http://schemas.microsoft.com/office/powerpoint/2010/main" val="38265385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4B9CB1FE-CFC0-448E-92FC-73F9553CED1D}"/>
              </a:ext>
            </a:extLst>
          </p:cNvPr>
          <p:cNvSpPr>
            <a:spLocks noGrp="1"/>
          </p:cNvSpPr>
          <p:nvPr>
            <p:ph type="sldNum" sz="quarter" idx="12"/>
          </p:nvPr>
        </p:nvSpPr>
        <p:spPr/>
        <p:txBody>
          <a:bodyPr/>
          <a:lstStyle/>
          <a:p>
            <a:fld id="{35CE2A88-ED72-40D1-A77E-B0989610CBC5}" type="slidenum">
              <a:rPr lang="he-IL" smtClean="0"/>
              <a:t>70</a:t>
            </a:fld>
            <a:endParaRPr lang="he-IL"/>
          </a:p>
        </p:txBody>
      </p:sp>
      <p:sp>
        <p:nvSpPr>
          <p:cNvPr id="3" name="WordArt 4">
            <a:extLst>
              <a:ext uri="{FF2B5EF4-FFF2-40B4-BE49-F238E27FC236}">
                <a16:creationId xmlns:a16="http://schemas.microsoft.com/office/drawing/2014/main" id="{0988D823-0A2C-41A1-BD44-F56F9C6F3673}"/>
              </a:ext>
            </a:extLst>
          </p:cNvPr>
          <p:cNvSpPr>
            <a:spLocks noChangeArrowheads="1" noChangeShapeType="1" noTextEdit="1"/>
          </p:cNvSpPr>
          <p:nvPr/>
        </p:nvSpPr>
        <p:spPr bwMode="auto">
          <a:xfrm>
            <a:off x="3086100" y="321389"/>
            <a:ext cx="7293223" cy="831517"/>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b="1" kern="10">
                <a:ln w="11430"/>
                <a:solidFill>
                  <a:srgbClr val="E48312">
                    <a:lumMod val="75000"/>
                  </a:srgbClr>
                </a:solidFill>
                <a:effectLst>
                  <a:outerShdw blurRad="50800" dist="39000" dir="5460000" algn="tl">
                    <a:srgbClr val="000000">
                      <a:alpha val="38000"/>
                    </a:srgbClr>
                  </a:outerShdw>
                </a:effectLst>
                <a:latin typeface="Impact"/>
              </a:rPr>
              <a:t>מדיאגרמת פיזור לגרף רציף</a:t>
            </a:r>
            <a:endParaRPr lang="he-IL" sz="4400" b="1" kern="10" dirty="0">
              <a:ln w="11430"/>
              <a:solidFill>
                <a:srgbClr val="E48312">
                  <a:lumMod val="75000"/>
                </a:srgbClr>
              </a:solidFill>
              <a:effectLst>
                <a:outerShdw blurRad="50800" dist="39000" dir="5460000" algn="tl">
                  <a:srgbClr val="000000">
                    <a:alpha val="38000"/>
                  </a:srgbClr>
                </a:outerShdw>
              </a:effectLst>
              <a:latin typeface="Impact"/>
            </a:endParaRPr>
          </a:p>
        </p:txBody>
      </p:sp>
      <p:sp>
        <p:nvSpPr>
          <p:cNvPr id="8" name="תיבת טקסט 7">
            <a:extLst>
              <a:ext uri="{FF2B5EF4-FFF2-40B4-BE49-F238E27FC236}">
                <a16:creationId xmlns:a16="http://schemas.microsoft.com/office/drawing/2014/main" id="{592073E6-26C9-4070-9FD4-31C5C0703BA1}"/>
              </a:ext>
            </a:extLst>
          </p:cNvPr>
          <p:cNvSpPr txBox="1"/>
          <p:nvPr/>
        </p:nvSpPr>
        <p:spPr>
          <a:xfrm>
            <a:off x="1097215" y="1063705"/>
            <a:ext cx="10540996" cy="6186309"/>
          </a:xfrm>
          <a:prstGeom prst="rect">
            <a:avLst/>
          </a:prstGeom>
          <a:noFill/>
        </p:spPr>
        <p:txBody>
          <a:bodyPr wrap="square" rtlCol="1">
            <a:spAutoFit/>
          </a:bodyPr>
          <a:lstStyle/>
          <a:p>
            <a:pPr marL="285750" indent="-285750" algn="r" rtl="1">
              <a:buFont typeface="Arial" panose="020B0604020202020204" pitchFamily="34" charset="0"/>
              <a:buChar char="•"/>
            </a:pPr>
            <a:r>
              <a:rPr lang="he-IL"/>
              <a:t>גרף</a:t>
            </a:r>
          </a:p>
          <a:p>
            <a:pPr marL="285750" indent="-285750" algn="r" rtl="1">
              <a:buFont typeface="Arial" panose="020B0604020202020204" pitchFamily="34" charset="0"/>
              <a:buChar char="•"/>
            </a:pPr>
            <a:r>
              <a:rPr lang="he-IL"/>
              <a:t>גרף הוא תרשים כמו דיאגרמת פיזור חוץ מכך שהוא לא מציג נקודות אלא קו רציף.</a:t>
            </a:r>
          </a:p>
          <a:p>
            <a:pPr marL="285750" indent="-285750" algn="r" rtl="1">
              <a:buFont typeface="Arial" panose="020B0604020202020204" pitchFamily="34" charset="0"/>
              <a:buChar char="•"/>
            </a:pPr>
            <a:endParaRPr lang="he-IL"/>
          </a:p>
          <a:p>
            <a:pPr marL="285750" indent="-285750" algn="r" rtl="1">
              <a:buFont typeface="Arial" panose="020B0604020202020204" pitchFamily="34" charset="0"/>
              <a:buChar char="•"/>
            </a:pPr>
            <a:r>
              <a:rPr lang="he-IL"/>
              <a:t>הקו נקרא עקומה (גם אם הוא ישר) והעקומה עם הצירים נקרא גרף.</a:t>
            </a:r>
            <a:br>
              <a:rPr lang="en-US"/>
            </a:br>
            <a:endParaRPr lang="he-IL"/>
          </a:p>
          <a:p>
            <a:pPr marL="285750" indent="-285750" algn="r" rtl="1">
              <a:buFont typeface="Arial" panose="020B0604020202020204" pitchFamily="34" charset="0"/>
              <a:buChar char="•"/>
            </a:pPr>
            <a:r>
              <a:rPr lang="he-IL"/>
              <a:t>גרף שהוא קו ישר נקרא לינארי.</a:t>
            </a:r>
            <a:br>
              <a:rPr lang="en-US"/>
            </a:br>
            <a:endParaRPr lang="he-IL"/>
          </a:p>
          <a:p>
            <a:pPr marL="285750" indent="-285750" algn="r" rtl="1">
              <a:buFont typeface="Arial" panose="020B0604020202020204" pitchFamily="34" charset="0"/>
              <a:buChar char="•"/>
            </a:pPr>
            <a:r>
              <a:rPr lang="he-IL"/>
              <a:t>אם נתון לנו דיאגרמת פיזור ואנו רוצים להופכה לגרף נעביר קו כך שיעבור בצורה סבירה ליד הנקודות של הדיאגרמה (ברמה הזו סביר שידרשו מכם להפוך מנקודות לגרף רק גרף לינארי).</a:t>
            </a:r>
            <a:br>
              <a:rPr lang="en-US"/>
            </a:br>
            <a:endParaRPr lang="he-IL"/>
          </a:p>
          <a:p>
            <a:pPr marL="285750" indent="-285750" algn="r" rtl="1">
              <a:buFont typeface="Arial" panose="020B0604020202020204" pitchFamily="34" charset="0"/>
              <a:buChar char="•"/>
            </a:pPr>
            <a:r>
              <a:rPr lang="he-IL"/>
              <a:t>הגרף בעצם קובע כלל, כלומר איך הקשר יפעל תמיד גם במקרים שלא מדדנו. </a:t>
            </a:r>
            <a:br>
              <a:rPr lang="en-US"/>
            </a:br>
            <a:endParaRPr lang="he-IL"/>
          </a:p>
          <a:p>
            <a:pPr marL="285750" indent="-285750" algn="r" rtl="1">
              <a:buFont typeface="Arial" panose="020B0604020202020204" pitchFamily="34" charset="0"/>
              <a:buChar char="•"/>
            </a:pPr>
            <a:r>
              <a:rPr lang="he-IL"/>
              <a:t>לפעמים חלק מניבויי הגרף הם חסרי משמעות לכן צריך להפעיל שכל ישר מה אפשר להוציא מהגרף ומה לא.</a:t>
            </a:r>
            <a:br>
              <a:rPr lang="en-US"/>
            </a:br>
            <a:endParaRPr lang="he-IL"/>
          </a:p>
          <a:p>
            <a:pPr marL="285750" indent="-285750" algn="r" rtl="1">
              <a:buFont typeface="Arial" panose="020B0604020202020204" pitchFamily="34" charset="0"/>
              <a:buChar char="•"/>
            </a:pPr>
            <a:r>
              <a:rPr lang="he-IL"/>
              <a:t>לאחר ששרטטנו את הגרף מתעלמים מהנקודות המקוריות ומתייחסים רק לגרף.</a:t>
            </a:r>
            <a:br>
              <a:rPr lang="en-US"/>
            </a:br>
            <a:endParaRPr lang="he-IL"/>
          </a:p>
          <a:p>
            <a:pPr marL="285750" indent="-285750" algn="r" rtl="1">
              <a:buFont typeface="Arial" panose="020B0604020202020204" pitchFamily="34" charset="0"/>
              <a:buChar char="•"/>
            </a:pPr>
            <a:r>
              <a:rPr lang="he-IL"/>
              <a:t>טיפ: כשמשרטטים את העקומה כדאי לשחק איתה כך שהיא תיפול על שתי מקומות שבהם הנקודות הם עם ערך עגול דבר זה יעזור בחישובים עתידיים.</a:t>
            </a:r>
            <a:br>
              <a:rPr lang="en-US"/>
            </a:br>
            <a:endParaRPr lang="he-IL"/>
          </a:p>
          <a:p>
            <a:pPr marL="285750" indent="-285750" algn="r" rtl="1">
              <a:buFont typeface="Arial" panose="020B0604020202020204" pitchFamily="34" charset="0"/>
              <a:buChar char="•"/>
            </a:pPr>
            <a:r>
              <a:rPr lang="he-IL"/>
              <a:t>אם אנו רוצים קשר פשוט בין המשתנים העקומה צריכה להיות בצורה פשוטה: קו ישר פרבולה וכדו'</a:t>
            </a:r>
            <a:br>
              <a:rPr lang="he-IL"/>
            </a:br>
            <a:br>
              <a:rPr lang="he-IL"/>
            </a:br>
            <a:endParaRPr lang="he-IL"/>
          </a:p>
        </p:txBody>
      </p:sp>
    </p:spTree>
    <p:extLst>
      <p:ext uri="{BB962C8B-B14F-4D97-AF65-F5344CB8AC3E}">
        <p14:creationId xmlns:p14="http://schemas.microsoft.com/office/powerpoint/2010/main" val="15488774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D0EDBF4F-9A8B-4C06-84D8-F6D64AEC331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CE2A88-ED72-40D1-A77E-B0989610CBC5}" type="slidenum">
              <a:rPr kumimoji="0" lang="he-IL" sz="2000" b="0" i="0" u="none" strike="noStrike" kern="1200" cap="none" spc="0" normalizeH="0" baseline="0" noProof="0" smtClean="0">
                <a:ln>
                  <a:noFill/>
                </a:ln>
                <a:solidFill>
                  <a:srgbClr val="FEFFFF"/>
                </a:solidFill>
                <a:effectLst/>
                <a:uLnTx/>
                <a:uFillTx/>
                <a:latin typeface="Century Gothic" panose="020B0502020202020204"/>
                <a:ea typeface="+mn-ea"/>
                <a:cs typeface="Gisha" panose="020B0502040204020203" pitchFamily="34" charset="-79"/>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he-IL" sz="2000" b="0" i="0" u="none" strike="noStrike" kern="1200" cap="none" spc="0" normalizeH="0" baseline="0" noProof="0">
              <a:ln>
                <a:noFill/>
              </a:ln>
              <a:solidFill>
                <a:srgbClr val="FEFFFF"/>
              </a:solidFill>
              <a:effectLst/>
              <a:uLnTx/>
              <a:uFillTx/>
              <a:latin typeface="Century Gothic" panose="020B0502020202020204"/>
              <a:ea typeface="+mn-ea"/>
              <a:cs typeface="Gisha" panose="020B0502040204020203" pitchFamily="34" charset="-79"/>
            </a:endParaRPr>
          </a:p>
        </p:txBody>
      </p:sp>
      <p:sp>
        <p:nvSpPr>
          <p:cNvPr id="4" name="תיבת טקסט 3">
            <a:extLst>
              <a:ext uri="{FF2B5EF4-FFF2-40B4-BE49-F238E27FC236}">
                <a16:creationId xmlns:a16="http://schemas.microsoft.com/office/drawing/2014/main" id="{C364CBA7-8FE5-4DB5-B2BB-9D17F66ED487}"/>
              </a:ext>
            </a:extLst>
          </p:cNvPr>
          <p:cNvSpPr txBox="1"/>
          <p:nvPr/>
        </p:nvSpPr>
        <p:spPr>
          <a:xfrm>
            <a:off x="1885950" y="1800225"/>
            <a:ext cx="7667625" cy="1569660"/>
          </a:xfrm>
          <a:prstGeom prst="rect">
            <a:avLst/>
          </a:prstGeom>
          <a:noFill/>
        </p:spPr>
        <p:txBody>
          <a:bodyPr wrap="square" rtlCol="1">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he-IL" sz="9600" b="1"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rPr>
              <a:t>גרפים קווים </a:t>
            </a:r>
          </a:p>
        </p:txBody>
      </p:sp>
    </p:spTree>
    <p:extLst>
      <p:ext uri="{BB962C8B-B14F-4D97-AF65-F5344CB8AC3E}">
        <p14:creationId xmlns:p14="http://schemas.microsoft.com/office/powerpoint/2010/main" val="22069045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51C5AF4A-E3C8-4988-AEE0-FB4B28F3BD79}"/>
              </a:ext>
            </a:extLst>
          </p:cNvPr>
          <p:cNvSpPr>
            <a:spLocks noGrp="1"/>
          </p:cNvSpPr>
          <p:nvPr>
            <p:ph type="sldNum" sz="quarter" idx="12"/>
          </p:nvPr>
        </p:nvSpPr>
        <p:spPr/>
        <p:txBody>
          <a:bodyPr/>
          <a:lstStyle/>
          <a:p>
            <a:fld id="{35CE2A88-ED72-40D1-A77E-B0989610CBC5}" type="slidenum">
              <a:rPr lang="he-IL" smtClean="0"/>
              <a:t>72</a:t>
            </a:fld>
            <a:endParaRPr lang="he-IL"/>
          </a:p>
        </p:txBody>
      </p:sp>
      <p:cxnSp>
        <p:nvCxnSpPr>
          <p:cNvPr id="13" name="מחבר חץ ישר 12">
            <a:extLst>
              <a:ext uri="{FF2B5EF4-FFF2-40B4-BE49-F238E27FC236}">
                <a16:creationId xmlns:a16="http://schemas.microsoft.com/office/drawing/2014/main" id="{37FDECF1-F9E0-480F-8F1B-382D952F0FB8}"/>
              </a:ext>
            </a:extLst>
          </p:cNvPr>
          <p:cNvCxnSpPr>
            <a:cxnSpLocks/>
          </p:cNvCxnSpPr>
          <p:nvPr/>
        </p:nvCxnSpPr>
        <p:spPr>
          <a:xfrm flipV="1">
            <a:off x="3059725" y="2080998"/>
            <a:ext cx="4897313" cy="4152748"/>
          </a:xfrm>
          <a:prstGeom prst="straightConnector1">
            <a:avLst/>
          </a:prstGeom>
          <a:noFill/>
          <a:ln w="76200" cap="flat" cmpd="sng" algn="ctr">
            <a:solidFill>
              <a:srgbClr val="FF0000"/>
            </a:solidFill>
            <a:prstDash val="solid"/>
            <a:tailEnd type="arrow"/>
          </a:ln>
          <a:effectLst/>
        </p:spPr>
      </p:cxnSp>
      <p:sp>
        <p:nvSpPr>
          <p:cNvPr id="14" name="מלבן 13">
            <a:extLst>
              <a:ext uri="{FF2B5EF4-FFF2-40B4-BE49-F238E27FC236}">
                <a16:creationId xmlns:a16="http://schemas.microsoft.com/office/drawing/2014/main" id="{C0F0B78C-A33C-40AF-85E4-CFE048AEB2FC}"/>
              </a:ext>
            </a:extLst>
          </p:cNvPr>
          <p:cNvSpPr/>
          <p:nvPr/>
        </p:nvSpPr>
        <p:spPr>
          <a:xfrm rot="19097011">
            <a:off x="2101434" y="3903830"/>
            <a:ext cx="4847919" cy="110799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400" rtl="1"/>
            <a:r>
              <a:rPr lang="he-IL" sz="6600" b="1" dirty="0">
                <a:ln w="11430"/>
                <a:effectLst>
                  <a:outerShdw blurRad="50800" dist="39000" dir="5460000" algn="tl">
                    <a:srgbClr val="000000">
                      <a:alpha val="38000"/>
                    </a:srgbClr>
                  </a:outerShdw>
                </a:effectLst>
                <a:latin typeface="Calibri"/>
                <a:cs typeface="Arial" panose="020B0604020202020204" pitchFamily="34" charset="0"/>
              </a:rPr>
              <a:t>ק  ו  </a:t>
            </a:r>
            <a:r>
              <a:rPr lang="he-IL" sz="6600" b="1" dirty="0" err="1">
                <a:ln w="11430"/>
                <a:effectLst>
                  <a:outerShdw blurRad="50800" dist="39000" dir="5460000" algn="tl">
                    <a:srgbClr val="000000">
                      <a:alpha val="38000"/>
                    </a:srgbClr>
                  </a:outerShdw>
                </a:effectLst>
                <a:latin typeface="Calibri"/>
                <a:cs typeface="Arial" panose="020B0604020202020204" pitchFamily="34" charset="0"/>
              </a:rPr>
              <a:t>ו</a:t>
            </a:r>
            <a:r>
              <a:rPr lang="he-IL" sz="6600" b="1" dirty="0">
                <a:ln w="11430"/>
                <a:effectLst>
                  <a:outerShdw blurRad="50800" dist="39000" dir="5460000" algn="tl">
                    <a:srgbClr val="000000">
                      <a:alpha val="38000"/>
                    </a:srgbClr>
                  </a:outerShdw>
                </a:effectLst>
                <a:latin typeface="Calibri"/>
                <a:cs typeface="Arial" panose="020B0604020202020204" pitchFamily="34" charset="0"/>
              </a:rPr>
              <a:t>  י</a:t>
            </a:r>
          </a:p>
        </p:txBody>
      </p:sp>
      <p:sp>
        <p:nvSpPr>
          <p:cNvPr id="15" name="TextBox 4">
            <a:extLst>
              <a:ext uri="{FF2B5EF4-FFF2-40B4-BE49-F238E27FC236}">
                <a16:creationId xmlns:a16="http://schemas.microsoft.com/office/drawing/2014/main" id="{B54738F6-5A5D-45A0-B5E5-597F5DA26AD9}"/>
              </a:ext>
            </a:extLst>
          </p:cNvPr>
          <p:cNvSpPr txBox="1"/>
          <p:nvPr/>
        </p:nvSpPr>
        <p:spPr>
          <a:xfrm>
            <a:off x="2638799" y="1278296"/>
            <a:ext cx="936104" cy="369332"/>
          </a:xfrm>
          <a:prstGeom prst="rect">
            <a:avLst/>
          </a:prstGeom>
          <a:noFill/>
        </p:spPr>
        <p:txBody>
          <a:bodyPr wrap="square" rtlCol="1">
            <a:spAutoFit/>
          </a:bodyPr>
          <a:lstStyle/>
          <a:p>
            <a:pPr algn="r" defTabSz="914400" rtl="1"/>
            <a:endParaRPr lang="he-IL" dirty="0">
              <a:solidFill>
                <a:prstClr val="black"/>
              </a:solidFill>
              <a:latin typeface="Calibri"/>
              <a:cs typeface="Arial" panose="020B0604020202020204" pitchFamily="34" charset="0"/>
            </a:endParaRPr>
          </a:p>
        </p:txBody>
      </p:sp>
      <p:sp>
        <p:nvSpPr>
          <p:cNvPr id="16" name="TextBox 6">
            <a:extLst>
              <a:ext uri="{FF2B5EF4-FFF2-40B4-BE49-F238E27FC236}">
                <a16:creationId xmlns:a16="http://schemas.microsoft.com/office/drawing/2014/main" id="{71C8D95C-46CB-4EAC-A185-ADCD28AE117F}"/>
              </a:ext>
            </a:extLst>
          </p:cNvPr>
          <p:cNvSpPr txBox="1"/>
          <p:nvPr/>
        </p:nvSpPr>
        <p:spPr>
          <a:xfrm>
            <a:off x="7201468" y="5715116"/>
            <a:ext cx="3402664" cy="1323439"/>
          </a:xfrm>
          <a:prstGeom prst="rect">
            <a:avLst/>
          </a:prstGeom>
          <a:noFill/>
        </p:spPr>
        <p:txBody>
          <a:bodyPr wrap="square" rtlCol="1">
            <a:spAutoFit/>
          </a:bodyPr>
          <a:lstStyle/>
          <a:p>
            <a:pPr algn="r" defTabSz="914400" rtl="1"/>
            <a:r>
              <a:rPr lang="he-IL" sz="8000" b="1" dirty="0">
                <a:ln w="11430"/>
                <a:effectLst>
                  <a:outerShdw blurRad="50800" dist="39000" dir="5460000" algn="tl">
                    <a:srgbClr val="000000">
                      <a:alpha val="38000"/>
                    </a:srgbClr>
                  </a:outerShdw>
                </a:effectLst>
                <a:latin typeface="Calibri"/>
                <a:cs typeface="Arial" panose="020B0604020202020204" pitchFamily="34" charset="0"/>
              </a:rPr>
              <a:t>מ ב ו </a:t>
            </a:r>
            <a:r>
              <a:rPr lang="en-US" sz="8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X</a:t>
            </a:r>
            <a:endParaRPr lang="he-IL" sz="8000" dirty="0">
              <a:solidFill>
                <a:prstClr val="black"/>
              </a:solidFill>
              <a:latin typeface="Calibri"/>
              <a:cs typeface="Arial" panose="020B0604020202020204" pitchFamily="34" charset="0"/>
            </a:endParaRPr>
          </a:p>
        </p:txBody>
      </p:sp>
      <p:sp>
        <p:nvSpPr>
          <p:cNvPr id="17" name="TextBox 8">
            <a:extLst>
              <a:ext uri="{FF2B5EF4-FFF2-40B4-BE49-F238E27FC236}">
                <a16:creationId xmlns:a16="http://schemas.microsoft.com/office/drawing/2014/main" id="{5DA45B9C-3748-4ECC-B94A-9F38B8C7AC23}"/>
              </a:ext>
            </a:extLst>
          </p:cNvPr>
          <p:cNvSpPr txBox="1"/>
          <p:nvPr/>
        </p:nvSpPr>
        <p:spPr>
          <a:xfrm>
            <a:off x="2871859" y="787781"/>
            <a:ext cx="288032" cy="6186309"/>
          </a:xfrm>
          <a:prstGeom prst="rect">
            <a:avLst/>
          </a:prstGeom>
          <a:noFill/>
        </p:spPr>
        <p:txBody>
          <a:bodyPr wrap="square" rtlCol="1">
            <a:spAutoFit/>
          </a:bodyPr>
          <a:lstStyle/>
          <a:p>
            <a:pPr algn="r" defTabSz="914400" rtl="1"/>
            <a:r>
              <a:rPr lang="he-IL" sz="6600" b="1">
                <a:ln w="11430"/>
                <a:effectLst>
                  <a:outerShdw blurRad="50800" dist="39000" dir="5460000" algn="tl">
                    <a:srgbClr val="000000">
                      <a:alpha val="38000"/>
                    </a:srgbClr>
                  </a:outerShdw>
                </a:effectLst>
                <a:latin typeface="Calibri"/>
                <a:cs typeface="Arial" panose="020B0604020202020204" pitchFamily="34" charset="0"/>
              </a:rPr>
              <a:t>לגרפי</a:t>
            </a:r>
            <a:r>
              <a:rPr lang="he-IL" sz="6600" b="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panose="020B0604020202020204" pitchFamily="34" charset="0"/>
              </a:rPr>
              <a:t>ם</a:t>
            </a:r>
            <a:endParaRPr lang="he-IL" sz="6600" dirty="0">
              <a:solidFill>
                <a:prstClr val="black"/>
              </a:solidFill>
              <a:latin typeface="Calibri"/>
              <a:cs typeface="Arial" panose="020B0604020202020204" pitchFamily="34" charset="0"/>
            </a:endParaRPr>
          </a:p>
        </p:txBody>
      </p:sp>
      <p:cxnSp>
        <p:nvCxnSpPr>
          <p:cNvPr id="18" name="מחבר ישר 17">
            <a:extLst>
              <a:ext uri="{FF2B5EF4-FFF2-40B4-BE49-F238E27FC236}">
                <a16:creationId xmlns:a16="http://schemas.microsoft.com/office/drawing/2014/main" id="{1F84C2E7-03AD-4A0F-A1B8-C2AD6E33D9C1}"/>
              </a:ext>
            </a:extLst>
          </p:cNvPr>
          <p:cNvCxnSpPr/>
          <p:nvPr/>
        </p:nvCxnSpPr>
        <p:spPr>
          <a:xfrm>
            <a:off x="2620526" y="6070218"/>
            <a:ext cx="6030941" cy="0"/>
          </a:xfrm>
          <a:prstGeom prst="line">
            <a:avLst/>
          </a:prstGeom>
          <a:noFill/>
          <a:ln w="57150" cap="flat" cmpd="sng" algn="ctr">
            <a:solidFill>
              <a:schemeClr val="tx1"/>
            </a:solidFill>
            <a:prstDash val="solid"/>
          </a:ln>
          <a:effectLst/>
        </p:spPr>
      </p:cxnSp>
      <p:cxnSp>
        <p:nvCxnSpPr>
          <p:cNvPr id="19" name="מחבר ישר 18">
            <a:extLst>
              <a:ext uri="{FF2B5EF4-FFF2-40B4-BE49-F238E27FC236}">
                <a16:creationId xmlns:a16="http://schemas.microsoft.com/office/drawing/2014/main" id="{70238D82-BDA5-4E8E-BF5B-DEB75B57D4CE}"/>
              </a:ext>
            </a:extLst>
          </p:cNvPr>
          <p:cNvCxnSpPr/>
          <p:nvPr/>
        </p:nvCxnSpPr>
        <p:spPr>
          <a:xfrm flipV="1">
            <a:off x="3250867" y="558216"/>
            <a:ext cx="0" cy="5904656"/>
          </a:xfrm>
          <a:prstGeom prst="line">
            <a:avLst/>
          </a:prstGeom>
          <a:noFill/>
          <a:ln w="57150" cap="flat" cmpd="sng" algn="ctr">
            <a:solidFill>
              <a:schemeClr val="tx1"/>
            </a:solidFill>
            <a:prstDash val="solid"/>
          </a:ln>
          <a:effectLst/>
        </p:spPr>
      </p:cxnSp>
      <p:pic>
        <p:nvPicPr>
          <p:cNvPr id="20" name="Picture 2" descr="C:\Users\bb\AppData\Local\Microsoft\Windows\Temporary Internet Files\Content.IE5\URXQVWAT\MC900398319[1].wmf">
            <a:extLst>
              <a:ext uri="{FF2B5EF4-FFF2-40B4-BE49-F238E27FC236}">
                <a16:creationId xmlns:a16="http://schemas.microsoft.com/office/drawing/2014/main" id="{B2EAC965-EBEA-4128-B448-7C84F4C389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3686" y="2786913"/>
            <a:ext cx="2731996" cy="23137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 name="Picture 3" descr="C:\Users\bb\AppData\Local\Microsoft\Windows\Temporary Internet Files\Content.IE5\H9FT8O8O\MC900240347[1].wmf">
            <a:extLst>
              <a:ext uri="{FF2B5EF4-FFF2-40B4-BE49-F238E27FC236}">
                <a16:creationId xmlns:a16="http://schemas.microsoft.com/office/drawing/2014/main" id="{AF08DE03-E010-4544-9E19-F9DB2816CD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9380" y="1447028"/>
            <a:ext cx="1747497" cy="1472038"/>
          </a:xfrm>
          <a:prstGeom prst="rect">
            <a:avLst/>
          </a:prstGeom>
          <a:noFill/>
          <a:extLst>
            <a:ext uri="{909E8E84-426E-40DD-AFC4-6F175D3DCCD1}">
              <a14:hiddenFill xmlns:a14="http://schemas.microsoft.com/office/drawing/2010/main">
                <a:solidFill>
                  <a:srgbClr val="FFFFFF"/>
                </a:solidFill>
              </a14:hiddenFill>
            </a:ext>
          </a:extLst>
        </p:spPr>
      </p:pic>
      <p:sp>
        <p:nvSpPr>
          <p:cNvPr id="24" name="WordArt 4">
            <a:extLst>
              <a:ext uri="{FF2B5EF4-FFF2-40B4-BE49-F238E27FC236}">
                <a16:creationId xmlns:a16="http://schemas.microsoft.com/office/drawing/2014/main" id="{1CBDBA3C-907D-459C-99FF-0EF39F660B06}"/>
              </a:ext>
            </a:extLst>
          </p:cNvPr>
          <p:cNvSpPr>
            <a:spLocks noChangeArrowheads="1" noChangeShapeType="1" noTextEdit="1"/>
          </p:cNvSpPr>
          <p:nvPr/>
        </p:nvSpPr>
        <p:spPr bwMode="auto">
          <a:xfrm>
            <a:off x="4393258" y="258988"/>
            <a:ext cx="7529937" cy="705661"/>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b="1" kern="10">
                <a:ln w="11430"/>
                <a:solidFill>
                  <a:srgbClr val="E48312">
                    <a:lumMod val="75000"/>
                  </a:srgbClr>
                </a:solidFill>
                <a:effectLst>
                  <a:outerShdw blurRad="50800" dist="39000" dir="5460000" algn="tl">
                    <a:srgbClr val="000000">
                      <a:alpha val="38000"/>
                    </a:srgbClr>
                  </a:outerShdw>
                </a:effectLst>
                <a:latin typeface="Impact"/>
              </a:rPr>
              <a:t>גרפים קווים</a:t>
            </a:r>
            <a:endParaRPr lang="he-IL" sz="4400" b="1" kern="10" dirty="0">
              <a:ln w="11430"/>
              <a:solidFill>
                <a:srgbClr val="E48312">
                  <a:lumMod val="75000"/>
                </a:srgbClr>
              </a:solidFill>
              <a:effectLst>
                <a:outerShdw blurRad="50800" dist="39000" dir="5460000" algn="tl">
                  <a:srgbClr val="000000">
                    <a:alpha val="38000"/>
                  </a:srgbClr>
                </a:outerShdw>
              </a:effectLst>
              <a:latin typeface="Impact"/>
            </a:endParaRPr>
          </a:p>
        </p:txBody>
      </p:sp>
    </p:spTree>
    <p:extLst>
      <p:ext uri="{BB962C8B-B14F-4D97-AF65-F5344CB8AC3E}">
        <p14:creationId xmlns:p14="http://schemas.microsoft.com/office/powerpoint/2010/main" val="121399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E42A7774-50B9-44A3-8A9F-4BDBA801A25E}"/>
              </a:ext>
            </a:extLst>
          </p:cNvPr>
          <p:cNvSpPr>
            <a:spLocks noGrp="1"/>
          </p:cNvSpPr>
          <p:nvPr>
            <p:ph type="sldNum" sz="quarter" idx="12"/>
          </p:nvPr>
        </p:nvSpPr>
        <p:spPr/>
        <p:txBody>
          <a:bodyPr/>
          <a:lstStyle/>
          <a:p>
            <a:fld id="{35CE2A88-ED72-40D1-A77E-B0989610CBC5}" type="slidenum">
              <a:rPr lang="he-IL" smtClean="0"/>
              <a:t>73</a:t>
            </a:fld>
            <a:endParaRPr lang="he-IL"/>
          </a:p>
        </p:txBody>
      </p:sp>
      <p:sp>
        <p:nvSpPr>
          <p:cNvPr id="3" name="TextBox 3">
            <a:extLst>
              <a:ext uri="{FF2B5EF4-FFF2-40B4-BE49-F238E27FC236}">
                <a16:creationId xmlns:a16="http://schemas.microsoft.com/office/drawing/2014/main" id="{F34D6A69-B749-4D0B-9B6C-1A9C7FE7380E}"/>
              </a:ext>
            </a:extLst>
          </p:cNvPr>
          <p:cNvSpPr txBox="1"/>
          <p:nvPr/>
        </p:nvSpPr>
        <p:spPr>
          <a:xfrm>
            <a:off x="1741251" y="275744"/>
            <a:ext cx="9486240" cy="1846659"/>
          </a:xfrm>
          <a:prstGeom prst="rect">
            <a:avLst/>
          </a:prstGeom>
          <a:noFill/>
        </p:spPr>
        <p:txBody>
          <a:bodyPr wrap="square" rtlCol="1">
            <a:spAutoFit/>
          </a:bodyPr>
          <a:lstStyle/>
          <a:p>
            <a:pPr algn="r" defTabSz="914400" rtl="1"/>
            <a:r>
              <a:rPr lang="he-IL" sz="2400" b="1" u="sng" dirty="0">
                <a:solidFill>
                  <a:prstClr val="black"/>
                </a:solidFill>
                <a:latin typeface="Calibri"/>
                <a:cs typeface="Arial" panose="020B0604020202020204" pitchFamily="34" charset="0"/>
              </a:rPr>
              <a:t>מטרות היחידה</a:t>
            </a:r>
            <a:r>
              <a:rPr lang="he-IL" sz="2400" b="1" dirty="0">
                <a:solidFill>
                  <a:prstClr val="black"/>
                </a:solidFill>
                <a:latin typeface="Calibri"/>
                <a:cs typeface="Arial" panose="020B0604020202020204" pitchFamily="34" charset="0"/>
              </a:rPr>
              <a:t>   </a:t>
            </a:r>
            <a:r>
              <a:rPr lang="he-IL" b="1" dirty="0">
                <a:solidFill>
                  <a:prstClr val="black"/>
                </a:solidFill>
                <a:latin typeface="Calibri"/>
                <a:cs typeface="Arial" panose="020B0604020202020204" pitchFamily="34" charset="0"/>
              </a:rPr>
              <a:t>( שקף זה הוא לידיעה ואינו להעתקה למחברת  ) </a:t>
            </a:r>
            <a:endParaRPr lang="en-US" b="1" dirty="0">
              <a:solidFill>
                <a:prstClr val="black"/>
              </a:solidFill>
              <a:latin typeface="Calibri"/>
            </a:endParaRPr>
          </a:p>
          <a:p>
            <a:pPr algn="r" defTabSz="914400" rtl="1"/>
            <a:r>
              <a:rPr lang="he-IL" b="1" dirty="0">
                <a:solidFill>
                  <a:srgbClr val="FF0000"/>
                </a:solidFill>
                <a:latin typeface="Calibri"/>
                <a:cs typeface="Arial" panose="020B0604020202020204" pitchFamily="34" charset="0"/>
              </a:rPr>
              <a:t>יחידת לימוד זו היא חלק מתכנית הלימודים בתחום "תנועה", </a:t>
            </a:r>
            <a:r>
              <a:rPr lang="he-IL" dirty="0">
                <a:solidFill>
                  <a:prstClr val="black"/>
                </a:solidFill>
                <a:latin typeface="Calibri"/>
                <a:cs typeface="Arial" panose="020B0604020202020204" pitchFamily="34" charset="0"/>
              </a:rPr>
              <a:t>אך היא רלוונטית ( מתאימה ) למרבית התחומים שיילמדו בעתיד. היחידה עוסקת בהיכרות עם גרפים קוויים (תיאור של השתנות גודל כלשהו במהלך הזמן), ביכולת להפיק מהם נתונים ותמונה כוללת, בבנייתם מתוך טבלת נתונים ובהשוואה בין שני הייצוגים האלה (הטבלה והגרף הקווי) ובמעבר ביניהם.</a:t>
            </a:r>
            <a:endParaRPr lang="en-US" dirty="0">
              <a:solidFill>
                <a:prstClr val="black"/>
              </a:solidFill>
              <a:latin typeface="Calibri"/>
            </a:endParaRPr>
          </a:p>
          <a:p>
            <a:pPr algn="r" defTabSz="914400" rtl="1"/>
            <a:r>
              <a:rPr lang="he-IL" dirty="0">
                <a:solidFill>
                  <a:prstClr val="black"/>
                </a:solidFill>
                <a:latin typeface="Calibri"/>
                <a:cs typeface="Arial" panose="020B0604020202020204" pitchFamily="34" charset="0"/>
              </a:rPr>
              <a:t>בתחום התוכן כוללת היחידה היכרות ראשונה עם גרפי מקום-זמן וגרפי מהירות-זמן.</a:t>
            </a:r>
          </a:p>
        </p:txBody>
      </p:sp>
      <p:sp>
        <p:nvSpPr>
          <p:cNvPr id="4" name="TextBox 5">
            <a:extLst>
              <a:ext uri="{FF2B5EF4-FFF2-40B4-BE49-F238E27FC236}">
                <a16:creationId xmlns:a16="http://schemas.microsoft.com/office/drawing/2014/main" id="{2468929E-104A-4FA4-BC09-5E974AC83375}"/>
              </a:ext>
            </a:extLst>
          </p:cNvPr>
          <p:cNvSpPr txBox="1"/>
          <p:nvPr/>
        </p:nvSpPr>
        <p:spPr>
          <a:xfrm>
            <a:off x="2975567" y="2122403"/>
            <a:ext cx="8350020" cy="5170646"/>
          </a:xfrm>
          <a:prstGeom prst="rect">
            <a:avLst/>
          </a:prstGeom>
          <a:noFill/>
        </p:spPr>
        <p:txBody>
          <a:bodyPr wrap="square" rtlCol="1">
            <a:spAutoFit/>
          </a:bodyPr>
          <a:lstStyle/>
          <a:p>
            <a:pPr algn="r" defTabSz="914400" rtl="1"/>
            <a:r>
              <a:rPr lang="he-IL" sz="2400" b="1" u="sng" dirty="0">
                <a:solidFill>
                  <a:prstClr val="black"/>
                </a:solidFill>
                <a:latin typeface="Calibri"/>
                <a:cs typeface="Arial" panose="020B0604020202020204" pitchFamily="34" charset="0"/>
              </a:rPr>
              <a:t>מיומנויות - קריאת גרפים</a:t>
            </a:r>
            <a:br>
              <a:rPr lang="en-US" b="1" u="sng" dirty="0">
                <a:solidFill>
                  <a:prstClr val="black"/>
                </a:solidFill>
                <a:latin typeface="Calibri"/>
              </a:rPr>
            </a:br>
            <a:endParaRPr lang="en-US" b="1" u="sng" dirty="0">
              <a:solidFill>
                <a:prstClr val="black"/>
              </a:solidFill>
              <a:latin typeface="Calibri"/>
            </a:endParaRPr>
          </a:p>
          <a:p>
            <a:pPr marL="285750" indent="-285750" algn="r" defTabSz="914400" rtl="1">
              <a:buFont typeface="Wingdings" pitchFamily="2" charset="2"/>
              <a:buChar char="ü"/>
            </a:pPr>
            <a:r>
              <a:rPr lang="he-IL" dirty="0">
                <a:solidFill>
                  <a:prstClr val="black"/>
                </a:solidFill>
                <a:latin typeface="Calibri"/>
                <a:cs typeface="Arial" panose="020B0604020202020204" pitchFamily="34" charset="0"/>
              </a:rPr>
              <a:t>הבנה של תחום "הגרפים".</a:t>
            </a:r>
          </a:p>
          <a:p>
            <a:pPr marL="285750" indent="-285750" algn="r" defTabSz="914400" rtl="1">
              <a:buFont typeface="Wingdings" pitchFamily="2" charset="2"/>
              <a:buChar char="ü"/>
            </a:pPr>
            <a:r>
              <a:rPr lang="he-IL" dirty="0">
                <a:solidFill>
                  <a:prstClr val="black"/>
                </a:solidFill>
                <a:latin typeface="Calibri"/>
                <a:cs typeface="Arial" panose="020B0604020202020204" pitchFamily="34" charset="0"/>
              </a:rPr>
              <a:t>הבנת קנה המידה בהקשר של גרפים.</a:t>
            </a:r>
            <a:endParaRPr lang="en-US" dirty="0">
              <a:solidFill>
                <a:prstClr val="black"/>
              </a:solidFill>
              <a:latin typeface="Calibri"/>
            </a:endParaRPr>
          </a:p>
          <a:p>
            <a:pPr marL="285750" indent="-285750" algn="r" defTabSz="914400" rtl="1">
              <a:buFont typeface="Wingdings" pitchFamily="2" charset="2"/>
              <a:buChar char="ü"/>
            </a:pPr>
            <a:r>
              <a:rPr lang="he-IL" dirty="0">
                <a:solidFill>
                  <a:prstClr val="black"/>
                </a:solidFill>
                <a:latin typeface="Calibri"/>
                <a:cs typeface="Arial" panose="020B0604020202020204" pitchFamily="34" charset="0"/>
              </a:rPr>
              <a:t>קריאה (מן הגרף) של ערך המשתנה התלוי, בעבור זמן מסוים.</a:t>
            </a:r>
            <a:endParaRPr lang="en-US" b="1" dirty="0">
              <a:solidFill>
                <a:prstClr val="black"/>
              </a:solidFill>
              <a:latin typeface="Calibri"/>
            </a:endParaRPr>
          </a:p>
          <a:p>
            <a:pPr marL="285750" indent="-285750" algn="r" defTabSz="914400" rtl="1">
              <a:buFont typeface="Wingdings" pitchFamily="2" charset="2"/>
              <a:buChar char="ü"/>
            </a:pPr>
            <a:r>
              <a:rPr lang="he-IL" dirty="0">
                <a:solidFill>
                  <a:prstClr val="black"/>
                </a:solidFill>
                <a:latin typeface="Calibri"/>
                <a:cs typeface="Arial" panose="020B0604020202020204" pitchFamily="34" charset="0"/>
              </a:rPr>
              <a:t>קריאה (מן הגרף) של הזמן, בעבור ערך מסוים של המשתנה התלוי.</a:t>
            </a:r>
            <a:endParaRPr lang="en-US" b="1" dirty="0">
              <a:solidFill>
                <a:prstClr val="black"/>
              </a:solidFill>
              <a:latin typeface="Calibri"/>
            </a:endParaRPr>
          </a:p>
          <a:p>
            <a:pPr marL="285750" indent="-285750" algn="r" defTabSz="914400" rtl="1">
              <a:buFont typeface="Wingdings" pitchFamily="2" charset="2"/>
              <a:buChar char="ü"/>
            </a:pPr>
            <a:r>
              <a:rPr lang="he-IL" dirty="0">
                <a:solidFill>
                  <a:prstClr val="black"/>
                </a:solidFill>
                <a:latin typeface="Calibri"/>
                <a:cs typeface="Arial" panose="020B0604020202020204" pitchFamily="34" charset="0"/>
              </a:rPr>
              <a:t>זיהוי מגמות של עלייה וירידה במשתנה התלוי.</a:t>
            </a:r>
            <a:endParaRPr lang="en-US" b="1" dirty="0">
              <a:solidFill>
                <a:prstClr val="black"/>
              </a:solidFill>
              <a:latin typeface="Calibri"/>
            </a:endParaRPr>
          </a:p>
          <a:p>
            <a:pPr marL="285750" indent="-285750" algn="r" defTabSz="914400" rtl="1">
              <a:buFont typeface="Wingdings" pitchFamily="2" charset="2"/>
              <a:buChar char="ü"/>
            </a:pPr>
            <a:r>
              <a:rPr lang="he-IL" dirty="0">
                <a:solidFill>
                  <a:prstClr val="black"/>
                </a:solidFill>
                <a:latin typeface="Calibri"/>
                <a:cs typeface="Arial" panose="020B0604020202020204" pitchFamily="34" charset="0"/>
              </a:rPr>
              <a:t>זיהוי הזמנים שבהם יש מעבר מעלייה לירידה ולהפך.</a:t>
            </a:r>
            <a:endParaRPr lang="en-US" b="1" dirty="0">
              <a:solidFill>
                <a:prstClr val="black"/>
              </a:solidFill>
              <a:latin typeface="Calibri"/>
            </a:endParaRPr>
          </a:p>
          <a:p>
            <a:pPr marL="285750" indent="-285750" algn="r" defTabSz="914400" rtl="1">
              <a:buFont typeface="Wingdings" pitchFamily="2" charset="2"/>
              <a:buChar char="ü"/>
            </a:pPr>
            <a:r>
              <a:rPr lang="he-IL" dirty="0">
                <a:solidFill>
                  <a:prstClr val="black"/>
                </a:solidFill>
                <a:latin typeface="Calibri"/>
                <a:cs typeface="Arial" panose="020B0604020202020204" pitchFamily="34" charset="0"/>
              </a:rPr>
              <a:t>זיהוי התלילות (השיפוע, במובן האינטואיטיבי) של הגרף (באזורי זמן שונים של אותו </a:t>
            </a:r>
          </a:p>
          <a:p>
            <a:pPr algn="r" defTabSz="914400" rtl="1"/>
            <a:r>
              <a:rPr lang="he-IL" dirty="0">
                <a:solidFill>
                  <a:prstClr val="black"/>
                </a:solidFill>
                <a:latin typeface="Calibri"/>
                <a:cs typeface="Arial" panose="020B0604020202020204" pitchFamily="34" charset="0"/>
              </a:rPr>
              <a:t>     גרף קווי) עם קצב השינוי של המשתנה התלוי – רמה איכותית.</a:t>
            </a:r>
          </a:p>
          <a:p>
            <a:pPr marL="285750" indent="-285750" algn="r" defTabSz="914400" rtl="1">
              <a:buFont typeface="Wingdings" pitchFamily="2" charset="2"/>
              <a:buChar char="ü"/>
            </a:pPr>
            <a:r>
              <a:rPr lang="he-IL" dirty="0">
                <a:solidFill>
                  <a:prstClr val="black"/>
                </a:solidFill>
                <a:latin typeface="Calibri"/>
                <a:cs typeface="Arial" panose="020B0604020202020204" pitchFamily="34" charset="0"/>
              </a:rPr>
              <a:t>זיהוי מגמות של שינוי בתלילות (בשיפוע האינטואיטיבי) של הגרף עם שינויים </a:t>
            </a:r>
            <a:br>
              <a:rPr lang="en-US" dirty="0">
                <a:solidFill>
                  <a:prstClr val="black"/>
                </a:solidFill>
                <a:latin typeface="Calibri"/>
              </a:rPr>
            </a:br>
            <a:r>
              <a:rPr lang="he-IL" dirty="0">
                <a:solidFill>
                  <a:prstClr val="black"/>
                </a:solidFill>
                <a:latin typeface="Calibri"/>
                <a:cs typeface="Arial" panose="020B0604020202020204" pitchFamily="34" charset="0"/>
              </a:rPr>
              <a:t>בקצב השינוי של המשתנה התלוי – רמה איכותית.</a:t>
            </a:r>
          </a:p>
          <a:p>
            <a:pPr marL="285750" indent="-285750" algn="r" defTabSz="914400" rtl="1">
              <a:buFont typeface="Wingdings" pitchFamily="2" charset="2"/>
              <a:buChar char="ü"/>
            </a:pPr>
            <a:r>
              <a:rPr lang="he-IL" dirty="0">
                <a:solidFill>
                  <a:prstClr val="black"/>
                </a:solidFill>
                <a:latin typeface="Calibri"/>
                <a:cs typeface="Arial" panose="020B0604020202020204" pitchFamily="34" charset="0"/>
              </a:rPr>
              <a:t>הבנת המשמעויות הפיזיקליות של התכונות המתמטיות האלה.</a:t>
            </a:r>
          </a:p>
          <a:p>
            <a:pPr marL="285750" indent="-285750" algn="r" defTabSz="914400" rtl="1">
              <a:buFont typeface="Wingdings" pitchFamily="2" charset="2"/>
              <a:buChar char="ü"/>
            </a:pPr>
            <a:r>
              <a:rPr lang="he-IL" dirty="0">
                <a:solidFill>
                  <a:prstClr val="black"/>
                </a:solidFill>
                <a:latin typeface="Calibri"/>
                <a:cs typeface="Arial" panose="020B0604020202020204" pitchFamily="34" charset="0"/>
              </a:rPr>
              <a:t>תיאור מילולי של המהלך הכולל לשלביו.</a:t>
            </a:r>
            <a:endParaRPr lang="en-US" b="1" dirty="0">
              <a:solidFill>
                <a:prstClr val="black"/>
              </a:solidFill>
              <a:latin typeface="Calibri"/>
            </a:endParaRPr>
          </a:p>
          <a:p>
            <a:pPr marL="285750" indent="-285750" algn="r" defTabSz="914400" rtl="1">
              <a:buFont typeface="Wingdings" pitchFamily="2" charset="2"/>
              <a:buChar char="ü"/>
            </a:pPr>
            <a:r>
              <a:rPr lang="he-IL" b="1" dirty="0">
                <a:solidFill>
                  <a:prstClr val="black"/>
                </a:solidFill>
                <a:latin typeface="Calibri"/>
                <a:cs typeface="Arial" panose="020B0604020202020204" pitchFamily="34" charset="0"/>
              </a:rPr>
              <a:t>בניית גרפים מתוך נתונים מספריים והפקת נתונים מספריים מתוך גרפים</a:t>
            </a:r>
            <a:endParaRPr lang="en-US" b="1" dirty="0">
              <a:solidFill>
                <a:prstClr val="black"/>
              </a:solidFill>
              <a:latin typeface="Calibri"/>
            </a:endParaRPr>
          </a:p>
          <a:p>
            <a:pPr marL="285750" indent="-285750" algn="r" defTabSz="914400" rtl="1">
              <a:buFont typeface="Wingdings" pitchFamily="2" charset="2"/>
              <a:buChar char="ü"/>
            </a:pPr>
            <a:r>
              <a:rPr lang="he-IL" dirty="0">
                <a:solidFill>
                  <a:prstClr val="black"/>
                </a:solidFill>
                <a:latin typeface="Calibri"/>
                <a:cs typeface="Arial" panose="020B0604020202020204" pitchFamily="34" charset="0"/>
              </a:rPr>
              <a:t>מעבר בין שני הייצוגים (טבלה וגרף) והכרת יתרונותיהם היחסיים</a:t>
            </a:r>
          </a:p>
          <a:p>
            <a:pPr marL="285750" indent="-285750" algn="r" defTabSz="914400" rtl="1">
              <a:buFont typeface="Wingdings" pitchFamily="2" charset="2"/>
              <a:buChar char="ü"/>
            </a:pPr>
            <a:endParaRPr lang="en-US" b="1" dirty="0">
              <a:solidFill>
                <a:prstClr val="black"/>
              </a:solidFill>
              <a:latin typeface="Calibri"/>
            </a:endParaRPr>
          </a:p>
          <a:p>
            <a:pPr algn="r" defTabSz="914400" rtl="1"/>
            <a:r>
              <a:rPr lang="he-IL" dirty="0">
                <a:solidFill>
                  <a:prstClr val="black"/>
                </a:solidFill>
                <a:latin typeface="Calibri"/>
                <a:cs typeface="Arial" panose="020B0604020202020204" pitchFamily="34" charset="0"/>
              </a:rPr>
              <a:t> </a:t>
            </a:r>
            <a:endParaRPr lang="en-US" dirty="0">
              <a:solidFill>
                <a:prstClr val="black"/>
              </a:solidFill>
              <a:latin typeface="Calibri"/>
            </a:endParaRPr>
          </a:p>
        </p:txBody>
      </p:sp>
    </p:spTree>
    <p:extLst>
      <p:ext uri="{BB962C8B-B14F-4D97-AF65-F5344CB8AC3E}">
        <p14:creationId xmlns:p14="http://schemas.microsoft.com/office/powerpoint/2010/main" val="33287524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39F62310-2B60-46D8-BBC6-51434736969E}"/>
              </a:ext>
            </a:extLst>
          </p:cNvPr>
          <p:cNvSpPr>
            <a:spLocks noGrp="1"/>
          </p:cNvSpPr>
          <p:nvPr>
            <p:ph type="sldNum" sz="quarter" idx="12"/>
          </p:nvPr>
        </p:nvSpPr>
        <p:spPr/>
        <p:txBody>
          <a:bodyPr/>
          <a:lstStyle/>
          <a:p>
            <a:fld id="{35CE2A88-ED72-40D1-A77E-B0989610CBC5}" type="slidenum">
              <a:rPr lang="he-IL" smtClean="0"/>
              <a:t>74</a:t>
            </a:fld>
            <a:endParaRPr lang="he-IL"/>
          </a:p>
        </p:txBody>
      </p:sp>
      <p:sp>
        <p:nvSpPr>
          <p:cNvPr id="4" name="WordArt 5">
            <a:extLst>
              <a:ext uri="{FF2B5EF4-FFF2-40B4-BE49-F238E27FC236}">
                <a16:creationId xmlns:a16="http://schemas.microsoft.com/office/drawing/2014/main" id="{B96B126F-BC52-4C22-995A-56F826867B37}"/>
              </a:ext>
            </a:extLst>
          </p:cNvPr>
          <p:cNvSpPr>
            <a:spLocks noChangeArrowheads="1" noChangeShapeType="1" noTextEdit="1"/>
          </p:cNvSpPr>
          <p:nvPr/>
        </p:nvSpPr>
        <p:spPr bwMode="auto">
          <a:xfrm>
            <a:off x="5935174" y="211519"/>
            <a:ext cx="5832475" cy="1152525"/>
          </a:xfrm>
          <a:prstGeom prst="rect">
            <a:avLst/>
          </a:prstGeom>
        </p:spPr>
        <p:txBody>
          <a:bodyPr wrap="none" fromWordArt="1">
            <a:prstTxWarp prst="textPlain">
              <a:avLst>
                <a:gd name="adj" fmla="val 50000"/>
              </a:avLst>
            </a:prstTxWarp>
          </a:bodyPr>
          <a:lstStyle/>
          <a:p>
            <a:pPr algn="ctr"/>
            <a:r>
              <a:rPr lang="he-IL" sz="3600" kern="10">
                <a:ln w="9525">
                  <a:solidFill>
                    <a:schemeClr val="tx1"/>
                  </a:solidFill>
                  <a:round/>
                  <a:headEnd/>
                  <a:tailEnd/>
                </a:ln>
                <a:gradFill rotWithShape="1">
                  <a:gsLst>
                    <a:gs pos="0">
                      <a:srgbClr val="FFCC00"/>
                    </a:gs>
                    <a:gs pos="100000">
                      <a:srgbClr val="663300"/>
                    </a:gs>
                  </a:gsLst>
                  <a:lin ang="5400000" scaled="1"/>
                </a:gradFill>
                <a:effectLst>
                  <a:outerShdw dist="107763" dir="2700000" algn="ctr" rotWithShape="0">
                    <a:srgbClr val="CC9900">
                      <a:alpha val="50000"/>
                    </a:srgbClr>
                  </a:outerShdw>
                </a:effectLst>
                <a:latin typeface="Arial"/>
                <a:cs typeface="Arial"/>
              </a:rPr>
              <a:t>כיצד קוראים גרף ?</a:t>
            </a:r>
          </a:p>
        </p:txBody>
      </p:sp>
      <p:sp>
        <p:nvSpPr>
          <p:cNvPr id="10" name="WordArt 15">
            <a:extLst>
              <a:ext uri="{FF2B5EF4-FFF2-40B4-BE49-F238E27FC236}">
                <a16:creationId xmlns:a16="http://schemas.microsoft.com/office/drawing/2014/main" id="{A66D451A-04DC-4F0E-A319-8785847B4A18}"/>
              </a:ext>
            </a:extLst>
          </p:cNvPr>
          <p:cNvSpPr>
            <a:spLocks noChangeArrowheads="1" noChangeShapeType="1" noTextEdit="1"/>
          </p:cNvSpPr>
          <p:nvPr/>
        </p:nvSpPr>
        <p:spPr bwMode="auto">
          <a:xfrm>
            <a:off x="3672131" y="1479184"/>
            <a:ext cx="5832475" cy="1152525"/>
          </a:xfrm>
          <a:prstGeom prst="rect">
            <a:avLst/>
          </a:prstGeom>
        </p:spPr>
        <p:txBody>
          <a:bodyPr wrap="none" fromWordArt="1">
            <a:prstTxWarp prst="textPlain">
              <a:avLst>
                <a:gd name="adj" fmla="val 50000"/>
              </a:avLst>
            </a:prstTxWarp>
          </a:bodyPr>
          <a:lstStyle/>
          <a:p>
            <a:pPr algn="ctr"/>
            <a:r>
              <a:rPr lang="he-IL" sz="3600" kern="10">
                <a:ln w="9525">
                  <a:solidFill>
                    <a:schemeClr val="tx1"/>
                  </a:solidFill>
                  <a:round/>
                  <a:headEnd/>
                  <a:tailEnd/>
                </a:ln>
                <a:gradFill rotWithShape="1">
                  <a:gsLst>
                    <a:gs pos="0">
                      <a:srgbClr val="FFCC00"/>
                    </a:gs>
                    <a:gs pos="100000">
                      <a:srgbClr val="663300"/>
                    </a:gs>
                  </a:gsLst>
                  <a:lin ang="5400000" scaled="1"/>
                </a:gradFill>
                <a:effectLst>
                  <a:outerShdw dist="107763" dir="2700000" algn="ctr" rotWithShape="0">
                    <a:srgbClr val="CC9900">
                      <a:alpha val="50000"/>
                    </a:srgbClr>
                  </a:outerShdw>
                </a:effectLst>
                <a:latin typeface="Arial"/>
                <a:cs typeface="Arial"/>
              </a:rPr>
              <a:t>כיצד יוצרים גרף ?</a:t>
            </a:r>
          </a:p>
        </p:txBody>
      </p:sp>
      <p:pic>
        <p:nvPicPr>
          <p:cNvPr id="11" name="Picture 2" descr="×ª××× × ×§×©××¨×">
            <a:extLst>
              <a:ext uri="{FF2B5EF4-FFF2-40B4-BE49-F238E27FC236}">
                <a16:creationId xmlns:a16="http://schemas.microsoft.com/office/drawing/2014/main" id="{93AE268E-ADA4-4820-B6F6-8C6CB114D67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2055" y="3429000"/>
            <a:ext cx="5200151" cy="3106926"/>
          </a:xfrm>
          <a:prstGeom prst="rect">
            <a:avLst/>
          </a:prstGeom>
          <a:noFill/>
          <a:extLst>
            <a:ext uri="{909E8E84-426E-40DD-AFC4-6F175D3DCCD1}">
              <a14:hiddenFill xmlns:a14="http://schemas.microsoft.com/office/drawing/2010/main">
                <a:solidFill>
                  <a:srgbClr val="FFFFFF"/>
                </a:solidFill>
              </a14:hiddenFill>
            </a:ext>
          </a:extLst>
        </p:spPr>
      </p:pic>
      <p:sp>
        <p:nvSpPr>
          <p:cNvPr id="12" name="WordArt 15">
            <a:extLst>
              <a:ext uri="{FF2B5EF4-FFF2-40B4-BE49-F238E27FC236}">
                <a16:creationId xmlns:a16="http://schemas.microsoft.com/office/drawing/2014/main" id="{9B02B563-FC27-4AB0-9915-42526FA30EDA}"/>
              </a:ext>
            </a:extLst>
          </p:cNvPr>
          <p:cNvSpPr>
            <a:spLocks noChangeArrowheads="1" noChangeShapeType="1" noTextEdit="1"/>
          </p:cNvSpPr>
          <p:nvPr/>
        </p:nvSpPr>
        <p:spPr bwMode="auto">
          <a:xfrm>
            <a:off x="6754478" y="3111012"/>
            <a:ext cx="5064491" cy="747103"/>
          </a:xfrm>
          <a:prstGeom prst="rect">
            <a:avLst/>
          </a:prstGeom>
        </p:spPr>
        <p:txBody>
          <a:bodyPr wrap="none" fromWordArt="1">
            <a:prstTxWarp prst="textPlain">
              <a:avLst>
                <a:gd name="adj" fmla="val 50000"/>
              </a:avLst>
            </a:prstTxWarp>
          </a:bodyPr>
          <a:lstStyle/>
          <a:p>
            <a:pPr algn="ctr"/>
            <a:r>
              <a:rPr lang="he-IL" sz="3600" kern="10">
                <a:ln w="9525">
                  <a:solidFill>
                    <a:schemeClr val="tx1"/>
                  </a:solidFill>
                  <a:round/>
                  <a:headEnd/>
                  <a:tailEnd/>
                </a:ln>
                <a:gradFill rotWithShape="1">
                  <a:gsLst>
                    <a:gs pos="0">
                      <a:srgbClr val="FFCC00"/>
                    </a:gs>
                    <a:gs pos="100000">
                      <a:srgbClr val="663300"/>
                    </a:gs>
                  </a:gsLst>
                  <a:lin ang="5400000" scaled="1"/>
                </a:gradFill>
                <a:effectLst>
                  <a:outerShdw dist="107763" dir="2700000" algn="ctr" rotWithShape="0">
                    <a:srgbClr val="CC9900">
                      <a:alpha val="50000"/>
                    </a:srgbClr>
                  </a:outerShdw>
                </a:effectLst>
                <a:latin typeface="Arial"/>
                <a:cs typeface="Arial"/>
              </a:rPr>
              <a:t>אז בואו נלמד... </a:t>
            </a:r>
          </a:p>
        </p:txBody>
      </p:sp>
    </p:spTree>
    <p:extLst>
      <p:ext uri="{BB962C8B-B14F-4D97-AF65-F5344CB8AC3E}">
        <p14:creationId xmlns:p14="http://schemas.microsoft.com/office/powerpoint/2010/main" val="27565835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9209BA33-1EA8-4EDC-A4D4-DCB46D5A1953}"/>
              </a:ext>
            </a:extLst>
          </p:cNvPr>
          <p:cNvSpPr>
            <a:spLocks noGrp="1"/>
          </p:cNvSpPr>
          <p:nvPr>
            <p:ph type="sldNum" sz="quarter" idx="12"/>
          </p:nvPr>
        </p:nvSpPr>
        <p:spPr/>
        <p:txBody>
          <a:bodyPr/>
          <a:lstStyle/>
          <a:p>
            <a:fld id="{35CE2A88-ED72-40D1-A77E-B0989610CBC5}" type="slidenum">
              <a:rPr lang="he-IL" smtClean="0"/>
              <a:t>75</a:t>
            </a:fld>
            <a:endParaRPr lang="he-IL"/>
          </a:p>
        </p:txBody>
      </p:sp>
      <p:sp>
        <p:nvSpPr>
          <p:cNvPr id="6" name="Line 27">
            <a:extLst>
              <a:ext uri="{FF2B5EF4-FFF2-40B4-BE49-F238E27FC236}">
                <a16:creationId xmlns:a16="http://schemas.microsoft.com/office/drawing/2014/main" id="{0C97E29E-1D4F-41B7-8748-FA05FE990DAD}"/>
              </a:ext>
            </a:extLst>
          </p:cNvPr>
          <p:cNvSpPr>
            <a:spLocks noChangeShapeType="1"/>
          </p:cNvSpPr>
          <p:nvPr/>
        </p:nvSpPr>
        <p:spPr bwMode="auto">
          <a:xfrm>
            <a:off x="1955973" y="6349755"/>
            <a:ext cx="4826000" cy="0"/>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e-IL"/>
          </a:p>
        </p:txBody>
      </p:sp>
      <p:sp>
        <p:nvSpPr>
          <p:cNvPr id="7" name="Line 28">
            <a:extLst>
              <a:ext uri="{FF2B5EF4-FFF2-40B4-BE49-F238E27FC236}">
                <a16:creationId xmlns:a16="http://schemas.microsoft.com/office/drawing/2014/main" id="{0C6CE3A3-D7DF-4D0F-AF6F-731A1B8F04BF}"/>
              </a:ext>
            </a:extLst>
          </p:cNvPr>
          <p:cNvSpPr>
            <a:spLocks noChangeShapeType="1"/>
          </p:cNvSpPr>
          <p:nvPr/>
        </p:nvSpPr>
        <p:spPr bwMode="auto">
          <a:xfrm rot="-5400000">
            <a:off x="759412" y="5094287"/>
            <a:ext cx="3527425" cy="0"/>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e-IL"/>
          </a:p>
        </p:txBody>
      </p:sp>
      <p:sp>
        <p:nvSpPr>
          <p:cNvPr id="11" name="Text Box 33">
            <a:extLst>
              <a:ext uri="{FF2B5EF4-FFF2-40B4-BE49-F238E27FC236}">
                <a16:creationId xmlns:a16="http://schemas.microsoft.com/office/drawing/2014/main" id="{97325F12-0285-420F-8552-385DC4E5194A}"/>
              </a:ext>
            </a:extLst>
          </p:cNvPr>
          <p:cNvSpPr txBox="1">
            <a:spLocks noChangeArrowheads="1"/>
          </p:cNvSpPr>
          <p:nvPr/>
        </p:nvSpPr>
        <p:spPr bwMode="auto">
          <a:xfrm>
            <a:off x="746126" y="3198167"/>
            <a:ext cx="1497135" cy="4616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cs typeface="Arial" pitchFamily="34"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cs typeface="Arial" pitchFamily="34"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cs typeface="Arial" pitchFamily="34"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cs typeface="Arial"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cs typeface="Arial"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9pPr>
          </a:lstStyle>
          <a:p>
            <a:pPr eaLnBrk="1" hangingPunct="1">
              <a:spcBef>
                <a:spcPct val="50000"/>
              </a:spcBef>
              <a:buClrTx/>
              <a:buSzTx/>
              <a:buFontTx/>
              <a:buNone/>
            </a:pPr>
            <a:r>
              <a:rPr lang="en-US" altLang="he-IL" sz="2400" b="1"/>
              <a:t> </a:t>
            </a:r>
            <a:r>
              <a:rPr lang="he-IL" altLang="he-IL" sz="2400" b="1"/>
              <a:t>מרחק</a:t>
            </a:r>
            <a:r>
              <a:rPr lang="en-US" altLang="he-IL" sz="2400" b="1"/>
              <a:t>  Y</a:t>
            </a:r>
          </a:p>
        </p:txBody>
      </p:sp>
      <p:grpSp>
        <p:nvGrpSpPr>
          <p:cNvPr id="12" name="Group 35">
            <a:extLst>
              <a:ext uri="{FF2B5EF4-FFF2-40B4-BE49-F238E27FC236}">
                <a16:creationId xmlns:a16="http://schemas.microsoft.com/office/drawing/2014/main" id="{ABF8DD50-4FAA-4F0E-8CF6-AFA30C6DFBB6}"/>
              </a:ext>
            </a:extLst>
          </p:cNvPr>
          <p:cNvGrpSpPr>
            <a:grpSpLocks/>
          </p:cNvGrpSpPr>
          <p:nvPr/>
        </p:nvGrpSpPr>
        <p:grpSpPr bwMode="auto">
          <a:xfrm>
            <a:off x="2375260" y="1533140"/>
            <a:ext cx="9641625" cy="2083180"/>
            <a:chOff x="1611" y="2701"/>
            <a:chExt cx="3719" cy="2052"/>
          </a:xfrm>
        </p:grpSpPr>
        <p:pic>
          <p:nvPicPr>
            <p:cNvPr id="13" name="Picture 36" descr="faces_026">
              <a:extLst>
                <a:ext uri="{FF2B5EF4-FFF2-40B4-BE49-F238E27FC236}">
                  <a16:creationId xmlns:a16="http://schemas.microsoft.com/office/drawing/2014/main" id="{87862AE2-712B-45B7-9EEE-9FBA0AB1255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11" y="2701"/>
              <a:ext cx="3719"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37">
              <a:extLst>
                <a:ext uri="{FF2B5EF4-FFF2-40B4-BE49-F238E27FC236}">
                  <a16:creationId xmlns:a16="http://schemas.microsoft.com/office/drawing/2014/main" id="{554695E7-5E64-4C0D-808A-779623A57C40}"/>
                </a:ext>
              </a:extLst>
            </p:cNvPr>
            <p:cNvSpPr txBox="1">
              <a:spLocks noChangeArrowheads="1"/>
            </p:cNvSpPr>
            <p:nvPr/>
          </p:nvSpPr>
          <p:spPr bwMode="auto">
            <a:xfrm>
              <a:off x="1837" y="3214"/>
              <a:ext cx="3493" cy="1539"/>
            </a:xfrm>
            <a:prstGeom prst="rect">
              <a:avLst/>
            </a:prstGeom>
            <a:noFill/>
            <a:ln w="9525">
              <a:solidFill>
                <a:schemeClr val="hlink"/>
              </a:solidFill>
              <a:miter lim="800000"/>
              <a:headEnd/>
              <a:tailEnd/>
            </a:ln>
            <a:effectLst>
              <a:outerShdw dist="102391" dir="1784693" algn="ctr" rotWithShape="0">
                <a:schemeClr val="bg2"/>
              </a:outerShdw>
            </a:effectLst>
            <a:extLst>
              <a:ext uri="{909E8E84-426E-40DD-AFC4-6F175D3DCCD1}">
                <a14:hiddenFill xmlns:a14="http://schemas.microsoft.com/office/drawing/2010/main">
                  <a:solidFill>
                    <a:schemeClr val="accent1"/>
                  </a:solidFill>
                </a14:hiddenFill>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cs typeface="Arial" pitchFamily="34"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cs typeface="Arial" pitchFamily="34"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cs typeface="Arial" pitchFamily="34"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cs typeface="Arial"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cs typeface="Arial"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9pPr>
            </a:lstStyle>
            <a:p>
              <a:pPr algn="ctr" eaLnBrk="1" hangingPunct="1">
                <a:spcBef>
                  <a:spcPct val="50000"/>
                </a:spcBef>
                <a:buClrTx/>
                <a:buSzTx/>
                <a:buFontTx/>
                <a:buNone/>
              </a:pPr>
              <a:r>
                <a:rPr lang="he-IL" altLang="he-IL" sz="2800">
                  <a:cs typeface="Guttman Yad-Brush" pitchFamily="2" charset="-79"/>
                </a:rPr>
                <a:t>הגרף מאפשר להבחין מיד במידע. </a:t>
              </a:r>
              <a:br>
                <a:rPr lang="en-US" altLang="he-IL" sz="2800">
                  <a:cs typeface="Guttman Yad-Brush" pitchFamily="2" charset="-79"/>
                </a:rPr>
              </a:br>
              <a:r>
                <a:rPr lang="he-IL" altLang="he-IL" sz="2800">
                  <a:cs typeface="Guttman Yad-Brush" pitchFamily="2" charset="-79"/>
                </a:rPr>
                <a:t>הגרף מתרגם נתונים מספריים למידע חזותי . כך מתאפשרת קליטה מהירה של המסר המרכזי .</a:t>
              </a:r>
              <a:endParaRPr lang="en-US" altLang="he-IL" sz="2800">
                <a:cs typeface="Guttman Yad-Brush" pitchFamily="2" charset="-79"/>
              </a:endParaRPr>
            </a:p>
          </p:txBody>
        </p:sp>
      </p:grpSp>
      <p:sp>
        <p:nvSpPr>
          <p:cNvPr id="15" name="Text Box 33">
            <a:extLst>
              <a:ext uri="{FF2B5EF4-FFF2-40B4-BE49-F238E27FC236}">
                <a16:creationId xmlns:a16="http://schemas.microsoft.com/office/drawing/2014/main" id="{85DB2879-8AC7-4851-8270-3C44DA7AD325}"/>
              </a:ext>
            </a:extLst>
          </p:cNvPr>
          <p:cNvSpPr txBox="1">
            <a:spLocks noChangeArrowheads="1"/>
          </p:cNvSpPr>
          <p:nvPr/>
        </p:nvSpPr>
        <p:spPr bwMode="auto">
          <a:xfrm>
            <a:off x="6829301" y="6107702"/>
            <a:ext cx="1497135"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cs typeface="Arial" pitchFamily="34"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cs typeface="Arial" pitchFamily="34"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cs typeface="Arial" pitchFamily="34"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cs typeface="Arial"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cs typeface="Arial"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9pPr>
          </a:lstStyle>
          <a:p>
            <a:pPr eaLnBrk="1" hangingPunct="1">
              <a:spcBef>
                <a:spcPct val="50000"/>
              </a:spcBef>
              <a:buClrTx/>
              <a:buSzTx/>
              <a:buFontTx/>
              <a:buNone/>
            </a:pPr>
            <a:r>
              <a:rPr lang="en-US" altLang="he-IL" sz="2400" b="1"/>
              <a:t> </a:t>
            </a:r>
            <a:r>
              <a:rPr lang="he-IL" altLang="he-IL" sz="2400" b="1"/>
              <a:t>זמן</a:t>
            </a:r>
            <a:r>
              <a:rPr lang="en-US" altLang="he-IL" sz="2400" b="1"/>
              <a:t> </a:t>
            </a:r>
            <a:r>
              <a:rPr lang="en-US" altLang="he-IL" sz="3600" b="1"/>
              <a:t>t</a:t>
            </a:r>
          </a:p>
        </p:txBody>
      </p:sp>
      <p:sp>
        <p:nvSpPr>
          <p:cNvPr id="16" name="מלבן 15">
            <a:extLst>
              <a:ext uri="{FF2B5EF4-FFF2-40B4-BE49-F238E27FC236}">
                <a16:creationId xmlns:a16="http://schemas.microsoft.com/office/drawing/2014/main" id="{14A72D73-A1C2-41DC-84C0-7284BE126359}"/>
              </a:ext>
            </a:extLst>
          </p:cNvPr>
          <p:cNvSpPr/>
          <p:nvPr/>
        </p:nvSpPr>
        <p:spPr>
          <a:xfrm>
            <a:off x="3540869" y="3947668"/>
            <a:ext cx="8476016" cy="1938992"/>
          </a:xfrm>
          <a:prstGeom prst="rect">
            <a:avLst/>
          </a:prstGeom>
          <a:ln>
            <a:solidFill>
              <a:schemeClr val="accent1"/>
            </a:solidFill>
          </a:ln>
        </p:spPr>
        <p:txBody>
          <a:bodyPr wrap="square">
            <a:spAutoFit/>
          </a:bodyPr>
          <a:lstStyle/>
          <a:p>
            <a:pPr algn="r"/>
            <a:r>
              <a:rPr lang="he-IL" sz="2400">
                <a:latin typeface="Arial" panose="020B0604020202020204" pitchFamily="34" charset="0"/>
              </a:rPr>
              <a:t>ניתן להציג נתונים במגוון דרכים. אחת הדרכים המועילות להצגת נתונים היא התצוגה הגרפית. התצוגה הגרפית מאפשרת הצגה ועיבוד של יחסים, תהליכים והשוואות באופן בהיר, מהיר ומשכנע. גרפים מקלים על השוואה בין תופעות, הם מראים מגמות של תהליכים באופן מובהק וברור, ניתן לשלוף מהם נתונים באופן קל יחסי.</a:t>
            </a:r>
            <a:endParaRPr lang="he-IL" sz="2400" b="0" i="0">
              <a:effectLst/>
              <a:latin typeface="Arial" panose="020B0604020202020204" pitchFamily="34" charset="0"/>
            </a:endParaRPr>
          </a:p>
        </p:txBody>
      </p:sp>
      <p:sp>
        <p:nvSpPr>
          <p:cNvPr id="17" name="WordArt 4">
            <a:extLst>
              <a:ext uri="{FF2B5EF4-FFF2-40B4-BE49-F238E27FC236}">
                <a16:creationId xmlns:a16="http://schemas.microsoft.com/office/drawing/2014/main" id="{CB1521CE-FFAF-44A9-8345-F4249FBDB766}"/>
              </a:ext>
            </a:extLst>
          </p:cNvPr>
          <p:cNvSpPr>
            <a:spLocks noChangeArrowheads="1" noChangeShapeType="1" noTextEdit="1"/>
          </p:cNvSpPr>
          <p:nvPr/>
        </p:nvSpPr>
        <p:spPr bwMode="auto">
          <a:xfrm>
            <a:off x="1845690" y="263498"/>
            <a:ext cx="9967222" cy="705661"/>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b="1" kern="10">
                <a:ln w="11430"/>
                <a:solidFill>
                  <a:srgbClr val="002060"/>
                </a:solidFill>
                <a:effectLst>
                  <a:outerShdw blurRad="50800" dist="39000" dir="5460000" algn="tl">
                    <a:srgbClr val="000000">
                      <a:alpha val="38000"/>
                    </a:srgbClr>
                  </a:outerShdw>
                </a:effectLst>
                <a:latin typeface="Impact"/>
              </a:rPr>
              <a:t>נתונים מספריים מתורגמים למידע חזותי...</a:t>
            </a:r>
          </a:p>
        </p:txBody>
      </p:sp>
    </p:spTree>
    <p:extLst>
      <p:ext uri="{BB962C8B-B14F-4D97-AF65-F5344CB8AC3E}">
        <p14:creationId xmlns:p14="http://schemas.microsoft.com/office/powerpoint/2010/main" val="10294447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D52B67F2-A84D-4A46-AF3F-4C46DDA90374}"/>
              </a:ext>
            </a:extLst>
          </p:cNvPr>
          <p:cNvSpPr>
            <a:spLocks noGrp="1"/>
          </p:cNvSpPr>
          <p:nvPr>
            <p:ph type="sldNum" sz="quarter" idx="12"/>
          </p:nvPr>
        </p:nvSpPr>
        <p:spPr/>
        <p:txBody>
          <a:bodyPr/>
          <a:lstStyle/>
          <a:p>
            <a:fld id="{35CE2A88-ED72-40D1-A77E-B0989610CBC5}" type="slidenum">
              <a:rPr lang="he-IL" smtClean="0"/>
              <a:t>76</a:t>
            </a:fld>
            <a:endParaRPr lang="he-IL"/>
          </a:p>
        </p:txBody>
      </p:sp>
      <p:sp>
        <p:nvSpPr>
          <p:cNvPr id="12" name="Content Placeholder 2">
            <a:extLst>
              <a:ext uri="{FF2B5EF4-FFF2-40B4-BE49-F238E27FC236}">
                <a16:creationId xmlns:a16="http://schemas.microsoft.com/office/drawing/2014/main" id="{B3979FDD-A02E-4AE9-9E44-317BEC1EAA3B}"/>
              </a:ext>
            </a:extLst>
          </p:cNvPr>
          <p:cNvSpPr txBox="1">
            <a:spLocks/>
          </p:cNvSpPr>
          <p:nvPr/>
        </p:nvSpPr>
        <p:spPr bwMode="auto">
          <a:xfrm>
            <a:off x="1940987" y="1425883"/>
            <a:ext cx="909841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marL="0" marR="0" lvl="0" indent="0" algn="r" defTabSz="914400" rtl="1" eaLnBrk="0" fontAlgn="base" latinLnBrk="0" hangingPunct="0">
              <a:lnSpc>
                <a:spcPct val="100000"/>
              </a:lnSpc>
              <a:spcBef>
                <a:spcPct val="20000"/>
              </a:spcBef>
              <a:spcAft>
                <a:spcPct val="0"/>
              </a:spcAft>
              <a:buClr>
                <a:srgbClr val="7B6D47"/>
              </a:buClr>
              <a:buSzPct val="70000"/>
              <a:buFont typeface="Wingdings" pitchFamily="2" charset="2"/>
              <a:buNone/>
              <a:tabLst/>
              <a:defRPr/>
            </a:pPr>
            <a:r>
              <a:rPr kumimoji="0" lang="he-IL" sz="3600" b="1" i="0" u="none" strike="noStrike" kern="0" cap="none" spc="0" normalizeH="0" baseline="0" noProof="0">
                <a:ln>
                  <a:noFill/>
                </a:ln>
                <a:solidFill>
                  <a:srgbClr val="4B2500"/>
                </a:solidFill>
                <a:effectLst>
                  <a:outerShdw blurRad="38100" dist="38100" dir="2700000" algn="tl">
                    <a:srgbClr val="000000"/>
                  </a:outerShdw>
                </a:effectLst>
                <a:uLnTx/>
                <a:uFillTx/>
                <a:latin typeface="Guttman-Aharoni" pitchFamily="2" charset="-79"/>
                <a:ea typeface="+mn-ea"/>
                <a:cs typeface="Guttman-Aharoni" pitchFamily="2" charset="-79"/>
              </a:rPr>
              <a:t>גרף – ביטוי ציורי לנתונים כמותיים המופיעים בטבלה וטקסט, סוגים: </a:t>
            </a:r>
          </a:p>
          <a:p>
            <a:pPr marL="0" marR="0" lvl="0" indent="0" algn="r" defTabSz="914400" rtl="1" eaLnBrk="0" fontAlgn="base" latinLnBrk="0" hangingPunct="0">
              <a:lnSpc>
                <a:spcPct val="100000"/>
              </a:lnSpc>
              <a:spcBef>
                <a:spcPct val="20000"/>
              </a:spcBef>
              <a:spcAft>
                <a:spcPct val="0"/>
              </a:spcAft>
              <a:buClr>
                <a:srgbClr val="7B6D47"/>
              </a:buClr>
              <a:buSzPct val="70000"/>
              <a:buFont typeface="Wingdings" pitchFamily="2" charset="2"/>
              <a:buNone/>
              <a:tabLst/>
              <a:defRPr/>
            </a:pPr>
            <a:endParaRPr kumimoji="0" lang="he-IL" sz="3200" b="0" i="0" u="none" strike="noStrike" kern="0" cap="none" spc="0" normalizeH="0" baseline="0" noProof="0" dirty="0">
              <a:ln>
                <a:noFill/>
              </a:ln>
              <a:solidFill>
                <a:srgbClr val="4B2500"/>
              </a:solidFill>
              <a:effectLst>
                <a:outerShdw blurRad="38100" dist="38100" dir="2700000" algn="tl">
                  <a:srgbClr val="000000"/>
                </a:outerShdw>
              </a:effectLst>
              <a:uLnTx/>
              <a:uFillTx/>
              <a:latin typeface="Garamond"/>
              <a:ea typeface="+mn-ea"/>
              <a:cs typeface="Arial"/>
            </a:endParaRPr>
          </a:p>
        </p:txBody>
      </p:sp>
      <p:pic>
        <p:nvPicPr>
          <p:cNvPr id="13" name="Picture 3">
            <a:extLst>
              <a:ext uri="{FF2B5EF4-FFF2-40B4-BE49-F238E27FC236}">
                <a16:creationId xmlns:a16="http://schemas.microsoft.com/office/drawing/2014/main" id="{A2B42541-9FF5-4F3E-9505-4DC0CCD3AF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9797" y="3864686"/>
            <a:ext cx="2827338" cy="2832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AF63C883-5AC8-4A09-840D-21918B39DC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5191" y="3876261"/>
            <a:ext cx="2617788" cy="2687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5">
            <a:extLst>
              <a:ext uri="{FF2B5EF4-FFF2-40B4-BE49-F238E27FC236}">
                <a16:creationId xmlns:a16="http://schemas.microsoft.com/office/drawing/2014/main" id="{05E49E3D-FDA2-4FDD-97E9-B3DA5072764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96483" y="3876261"/>
            <a:ext cx="3188521" cy="26843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 name="TextBox 6">
            <a:extLst>
              <a:ext uri="{FF2B5EF4-FFF2-40B4-BE49-F238E27FC236}">
                <a16:creationId xmlns:a16="http://schemas.microsoft.com/office/drawing/2014/main" id="{B891F1EF-9824-4FC9-BA33-EEAAA8518C6A}"/>
              </a:ext>
            </a:extLst>
          </p:cNvPr>
          <p:cNvSpPr txBox="1">
            <a:spLocks noChangeArrowheads="1"/>
          </p:cNvSpPr>
          <p:nvPr/>
        </p:nvSpPr>
        <p:spPr bwMode="auto">
          <a:xfrm>
            <a:off x="1036746" y="2861636"/>
            <a:ext cx="3931023" cy="6463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cs typeface="Arial" pitchFamily="34"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cs typeface="Arial" pitchFamily="34"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cs typeface="Arial" pitchFamily="34"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cs typeface="Arial"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cs typeface="Arial"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he-IL" altLang="he-IL" sz="3600" b="1" i="0" u="sng" strike="noStrike" kern="0" cap="none" spc="0" normalizeH="0" baseline="0" noProof="0">
                <a:ln>
                  <a:noFill/>
                </a:ln>
                <a:solidFill>
                  <a:srgbClr val="FF0000"/>
                </a:solidFill>
                <a:effectLst/>
                <a:uLnTx/>
                <a:uFillTx/>
                <a:latin typeface="Garamond" pitchFamily="18" charset="0"/>
                <a:cs typeface="Arial" pitchFamily="34" charset="0"/>
              </a:rPr>
              <a:t>גרף רציף (עקומה)</a:t>
            </a:r>
            <a:endParaRPr kumimoji="0" lang="en-GB" altLang="he-IL" sz="3600" b="1" i="0" u="sng" strike="noStrike" kern="0" cap="none" spc="0" normalizeH="0" baseline="0" noProof="0">
              <a:ln>
                <a:noFill/>
              </a:ln>
              <a:solidFill>
                <a:srgbClr val="FF0000"/>
              </a:solidFill>
              <a:effectLst/>
              <a:uLnTx/>
              <a:uFillTx/>
              <a:latin typeface="Garamond" pitchFamily="18" charset="0"/>
              <a:cs typeface="Arial" pitchFamily="34" charset="0"/>
            </a:endParaRPr>
          </a:p>
        </p:txBody>
      </p:sp>
      <p:sp>
        <p:nvSpPr>
          <p:cNvPr id="17" name="TextBox 7">
            <a:extLst>
              <a:ext uri="{FF2B5EF4-FFF2-40B4-BE49-F238E27FC236}">
                <a16:creationId xmlns:a16="http://schemas.microsoft.com/office/drawing/2014/main" id="{9FFEA267-1A86-44E2-83E3-31F3017D84EC}"/>
              </a:ext>
            </a:extLst>
          </p:cNvPr>
          <p:cNvSpPr txBox="1">
            <a:spLocks noChangeArrowheads="1"/>
          </p:cNvSpPr>
          <p:nvPr/>
        </p:nvSpPr>
        <p:spPr bwMode="auto">
          <a:xfrm>
            <a:off x="5402932" y="2861636"/>
            <a:ext cx="2827338" cy="6463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cs typeface="Arial" pitchFamily="34"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cs typeface="Arial" pitchFamily="34"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cs typeface="Arial" pitchFamily="34"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cs typeface="Arial"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cs typeface="Arial"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he-IL" altLang="he-IL" sz="3600" b="1" i="0" u="sng"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Garamond" pitchFamily="18" charset="0"/>
                <a:cs typeface="Arial" pitchFamily="34" charset="0"/>
              </a:rPr>
              <a:t>גרף עמודות</a:t>
            </a:r>
            <a:endParaRPr kumimoji="0" lang="en-GB" altLang="he-IL" sz="3600" b="1" i="0" u="sng"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Garamond" pitchFamily="18" charset="0"/>
              <a:cs typeface="Arial" pitchFamily="34" charset="0"/>
            </a:endParaRPr>
          </a:p>
        </p:txBody>
      </p:sp>
      <p:sp>
        <p:nvSpPr>
          <p:cNvPr id="18" name="TextBox 8">
            <a:extLst>
              <a:ext uri="{FF2B5EF4-FFF2-40B4-BE49-F238E27FC236}">
                <a16:creationId xmlns:a16="http://schemas.microsoft.com/office/drawing/2014/main" id="{CD0904B4-F432-4A57-8295-072E60CF4861}"/>
              </a:ext>
            </a:extLst>
          </p:cNvPr>
          <p:cNvSpPr txBox="1">
            <a:spLocks noChangeArrowheads="1"/>
          </p:cNvSpPr>
          <p:nvPr/>
        </p:nvSpPr>
        <p:spPr bwMode="auto">
          <a:xfrm>
            <a:off x="8865255" y="2861636"/>
            <a:ext cx="2887647" cy="6463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cs typeface="Arial" pitchFamily="34"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cs typeface="Arial" pitchFamily="34"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cs typeface="Arial" pitchFamily="34"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cs typeface="Arial"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cs typeface="Arial"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he-IL" altLang="he-IL" sz="3600" b="1" i="0" u="sng"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Garamond" pitchFamily="18" charset="0"/>
                <a:cs typeface="Arial" pitchFamily="34" charset="0"/>
              </a:rPr>
              <a:t>דיאגרמת עוגה</a:t>
            </a:r>
            <a:endParaRPr kumimoji="0" lang="en-GB" altLang="he-IL" sz="3600" b="1" i="0" u="sng"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Garamond" pitchFamily="18" charset="0"/>
              <a:cs typeface="Arial" pitchFamily="34" charset="0"/>
            </a:endParaRPr>
          </a:p>
        </p:txBody>
      </p:sp>
      <p:sp>
        <p:nvSpPr>
          <p:cNvPr id="19" name="WordArt 4">
            <a:extLst>
              <a:ext uri="{FF2B5EF4-FFF2-40B4-BE49-F238E27FC236}">
                <a16:creationId xmlns:a16="http://schemas.microsoft.com/office/drawing/2014/main" id="{57108C35-14E7-4E1C-9778-82799873BC73}"/>
              </a:ext>
            </a:extLst>
          </p:cNvPr>
          <p:cNvSpPr>
            <a:spLocks noChangeArrowheads="1" noChangeShapeType="1" noTextEdit="1"/>
          </p:cNvSpPr>
          <p:nvPr/>
        </p:nvSpPr>
        <p:spPr bwMode="auto">
          <a:xfrm>
            <a:off x="2166612" y="336901"/>
            <a:ext cx="9586290" cy="556403"/>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b="1" kern="10">
                <a:ln w="11430"/>
                <a:solidFill>
                  <a:schemeClr val="accent6">
                    <a:lumMod val="50000"/>
                  </a:schemeClr>
                </a:solidFill>
                <a:effectLst>
                  <a:outerShdw blurRad="50800" dist="39000" dir="5460000" algn="tl">
                    <a:srgbClr val="000000">
                      <a:alpha val="38000"/>
                    </a:srgbClr>
                  </a:outerShdw>
                </a:effectLst>
                <a:latin typeface="Impact"/>
              </a:rPr>
              <a:t>בואו נדבר על גרפים... </a:t>
            </a:r>
          </a:p>
        </p:txBody>
      </p:sp>
    </p:spTree>
    <p:extLst>
      <p:ext uri="{BB962C8B-B14F-4D97-AF65-F5344CB8AC3E}">
        <p14:creationId xmlns:p14="http://schemas.microsoft.com/office/powerpoint/2010/main" val="192138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62E0041D-AE0F-4D20-B3A2-3C0A3A12F2B7}"/>
              </a:ext>
            </a:extLst>
          </p:cNvPr>
          <p:cNvSpPr>
            <a:spLocks noGrp="1"/>
          </p:cNvSpPr>
          <p:nvPr>
            <p:ph type="sldNum" sz="quarter" idx="12"/>
          </p:nvPr>
        </p:nvSpPr>
        <p:spPr/>
        <p:txBody>
          <a:bodyPr/>
          <a:lstStyle/>
          <a:p>
            <a:fld id="{35CE2A88-ED72-40D1-A77E-B0989610CBC5}" type="slidenum">
              <a:rPr lang="he-IL" smtClean="0"/>
              <a:t>77</a:t>
            </a:fld>
            <a:endParaRPr lang="he-IL"/>
          </a:p>
        </p:txBody>
      </p:sp>
      <p:sp>
        <p:nvSpPr>
          <p:cNvPr id="5" name="Text Box 5">
            <a:extLst>
              <a:ext uri="{FF2B5EF4-FFF2-40B4-BE49-F238E27FC236}">
                <a16:creationId xmlns:a16="http://schemas.microsoft.com/office/drawing/2014/main" id="{DCE9CCDF-0EB8-4AE2-825C-79FEA0661884}"/>
              </a:ext>
            </a:extLst>
          </p:cNvPr>
          <p:cNvSpPr txBox="1">
            <a:spLocks noChangeArrowheads="1"/>
          </p:cNvSpPr>
          <p:nvPr/>
        </p:nvSpPr>
        <p:spPr bwMode="auto">
          <a:xfrm>
            <a:off x="6295293" y="329955"/>
            <a:ext cx="5653454"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br>
              <a:rPr lang="en-US" altLang="he-IL" sz="3600" b="1">
                <a:solidFill>
                  <a:schemeClr val="accent2"/>
                </a:solidFill>
                <a:effectLst>
                  <a:outerShdw blurRad="38100" dist="38100" dir="2700000" algn="tl">
                    <a:srgbClr val="000000">
                      <a:alpha val="43137"/>
                    </a:srgbClr>
                  </a:outerShdw>
                </a:effectLst>
              </a:rPr>
            </a:br>
            <a:r>
              <a:rPr lang="he-IL" altLang="he-IL" sz="3600" b="1">
                <a:solidFill>
                  <a:schemeClr val="accent2"/>
                </a:solidFill>
                <a:effectLst>
                  <a:outerShdw blurRad="38100" dist="38100" dir="2700000" algn="tl">
                    <a:srgbClr val="000000">
                      <a:alpha val="43137"/>
                    </a:srgbClr>
                  </a:outerShdw>
                </a:effectLst>
              </a:rPr>
              <a:t>כלומר : </a:t>
            </a:r>
            <a:br>
              <a:rPr lang="en-US" altLang="he-IL" sz="3600">
                <a:solidFill>
                  <a:schemeClr val="accent2"/>
                </a:solidFill>
                <a:effectLst>
                  <a:outerShdw blurRad="38100" dist="38100" dir="2700000" algn="tl">
                    <a:srgbClr val="000000">
                      <a:alpha val="43137"/>
                    </a:srgbClr>
                  </a:outerShdw>
                </a:effectLst>
              </a:rPr>
            </a:br>
            <a:r>
              <a:rPr lang="he-IL" altLang="he-IL" sz="3600">
                <a:solidFill>
                  <a:schemeClr val="accent2"/>
                </a:solidFill>
                <a:effectLst>
                  <a:outerShdw blurRad="38100" dist="38100" dir="2700000" algn="tl">
                    <a:srgbClr val="000000">
                      <a:alpha val="43137"/>
                    </a:srgbClr>
                  </a:outerShdw>
                </a:effectLst>
              </a:rPr>
              <a:t>ישנם סוגים רבים ושונים של גרפים (עוגה, עמודות וכו' ... )</a:t>
            </a:r>
            <a:br>
              <a:rPr lang="en-US" altLang="he-IL" sz="3600">
                <a:solidFill>
                  <a:schemeClr val="accent2"/>
                </a:solidFill>
                <a:effectLst>
                  <a:outerShdw blurRad="38100" dist="38100" dir="2700000" algn="tl">
                    <a:srgbClr val="000000">
                      <a:alpha val="43137"/>
                    </a:srgbClr>
                  </a:outerShdw>
                </a:effectLst>
              </a:rPr>
            </a:br>
            <a:r>
              <a:rPr lang="he-IL" altLang="he-IL" sz="3600">
                <a:solidFill>
                  <a:schemeClr val="accent2"/>
                </a:solidFill>
                <a:effectLst>
                  <a:outerShdw blurRad="38100" dist="38100" dir="2700000" algn="tl">
                    <a:srgbClr val="000000">
                      <a:alpha val="43137"/>
                    </a:srgbClr>
                  </a:outerShdw>
                </a:effectLst>
              </a:rPr>
              <a:t>סוגי הגרפים מותאמים לאופי הנתונים אותם אנו מבקשים לחקור ולהציג.</a:t>
            </a:r>
            <a:br>
              <a:rPr lang="en-US" altLang="he-IL" sz="3600">
                <a:solidFill>
                  <a:schemeClr val="accent2"/>
                </a:solidFill>
                <a:effectLst>
                  <a:outerShdw blurRad="38100" dist="38100" dir="2700000" algn="tl">
                    <a:srgbClr val="000000">
                      <a:alpha val="43137"/>
                    </a:srgbClr>
                  </a:outerShdw>
                </a:effectLst>
              </a:rPr>
            </a:br>
            <a:r>
              <a:rPr lang="he-IL" altLang="he-IL" sz="3600">
                <a:solidFill>
                  <a:schemeClr val="accent2"/>
                </a:solidFill>
                <a:effectLst>
                  <a:outerShdw blurRad="38100" dist="38100" dir="2700000" algn="tl">
                    <a:srgbClr val="000000">
                      <a:alpha val="43137"/>
                    </a:srgbClr>
                  </a:outerShdw>
                </a:effectLst>
              </a:rPr>
              <a:t>במסגרת חקר ה</a:t>
            </a:r>
            <a:r>
              <a:rPr lang="he-IL" altLang="he-IL" sz="3600" b="1">
                <a:solidFill>
                  <a:srgbClr val="FF0000"/>
                </a:solidFill>
                <a:effectLst>
                  <a:outerShdw blurRad="38100" dist="38100" dir="2700000" algn="tl">
                    <a:srgbClr val="000000">
                      <a:alpha val="43137"/>
                    </a:srgbClr>
                  </a:outerShdw>
                </a:effectLst>
              </a:rPr>
              <a:t>תנועה</a:t>
            </a:r>
            <a:r>
              <a:rPr lang="he-IL" altLang="he-IL" sz="3600">
                <a:solidFill>
                  <a:schemeClr val="accent2"/>
                </a:solidFill>
                <a:effectLst>
                  <a:outerShdw blurRad="38100" dist="38100" dir="2700000" algn="tl">
                    <a:srgbClr val="000000">
                      <a:alpha val="43137"/>
                    </a:srgbClr>
                  </a:outerShdw>
                </a:effectLst>
              </a:rPr>
              <a:t> אנו נעסוק בסוג המותאם של ה- </a:t>
            </a:r>
            <a:br>
              <a:rPr lang="en-US" altLang="he-IL" sz="3600">
                <a:solidFill>
                  <a:schemeClr val="accent2"/>
                </a:solidFill>
              </a:rPr>
            </a:br>
            <a:r>
              <a:rPr lang="he-IL" altLang="he-IL" sz="4800" b="1">
                <a:solidFill>
                  <a:srgbClr val="FF0000"/>
                </a:solidFill>
                <a:effectLst>
                  <a:outerShdw blurRad="38100" dist="38100" dir="2700000" algn="tl">
                    <a:srgbClr val="000000">
                      <a:alpha val="43137"/>
                    </a:srgbClr>
                  </a:outerShdw>
                </a:effectLst>
              </a:rPr>
              <a:t>גרפים קווים</a:t>
            </a:r>
            <a:r>
              <a:rPr lang="he-IL" altLang="he-IL" sz="3600" b="1">
                <a:solidFill>
                  <a:schemeClr val="accent2"/>
                </a:solidFill>
              </a:rPr>
              <a:t>.   </a:t>
            </a:r>
            <a:endParaRPr lang="en-US" altLang="he-IL" sz="3600" b="1">
              <a:solidFill>
                <a:schemeClr val="accent2"/>
              </a:solidFill>
            </a:endParaRPr>
          </a:p>
        </p:txBody>
      </p:sp>
      <p:pic>
        <p:nvPicPr>
          <p:cNvPr id="7" name="Picture 11" descr="graphs163x219">
            <a:extLst>
              <a:ext uri="{FF2B5EF4-FFF2-40B4-BE49-F238E27FC236}">
                <a16:creationId xmlns:a16="http://schemas.microsoft.com/office/drawing/2014/main" id="{2EFDCFBE-FBA6-468E-B311-E71A01D820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484" y="1195565"/>
            <a:ext cx="3504145" cy="4708982"/>
          </a:xfrm>
          <a:prstGeom prst="rect">
            <a:avLst/>
          </a:prstGeom>
          <a:solidFill>
            <a:srgbClr val="CCFFFF"/>
          </a:solidFill>
          <a:ln w="9525">
            <a:solidFill>
              <a:srgbClr val="FF0000"/>
            </a:solidFill>
            <a:miter lim="800000"/>
            <a:headEnd/>
            <a:tailEnd/>
          </a:ln>
        </p:spPr>
      </p:pic>
    </p:spTree>
    <p:extLst>
      <p:ext uri="{BB962C8B-B14F-4D97-AF65-F5344CB8AC3E}">
        <p14:creationId xmlns:p14="http://schemas.microsoft.com/office/powerpoint/2010/main" val="14190676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707A7BCC-C0C8-496A-8916-F49FB93DF53D}"/>
              </a:ext>
            </a:extLst>
          </p:cNvPr>
          <p:cNvSpPr>
            <a:spLocks noGrp="1"/>
          </p:cNvSpPr>
          <p:nvPr>
            <p:ph type="sldNum" sz="quarter" idx="12"/>
          </p:nvPr>
        </p:nvSpPr>
        <p:spPr/>
        <p:txBody>
          <a:bodyPr/>
          <a:lstStyle/>
          <a:p>
            <a:fld id="{35CE2A88-ED72-40D1-A77E-B0989610CBC5}" type="slidenum">
              <a:rPr lang="he-IL" smtClean="0"/>
              <a:t>78</a:t>
            </a:fld>
            <a:endParaRPr lang="he-IL"/>
          </a:p>
        </p:txBody>
      </p:sp>
      <p:sp>
        <p:nvSpPr>
          <p:cNvPr id="4" name="מלבן 3">
            <a:extLst>
              <a:ext uri="{FF2B5EF4-FFF2-40B4-BE49-F238E27FC236}">
                <a16:creationId xmlns:a16="http://schemas.microsoft.com/office/drawing/2014/main" id="{5CCA326C-2560-47A4-8A1C-3D877105F754}"/>
              </a:ext>
            </a:extLst>
          </p:cNvPr>
          <p:cNvSpPr/>
          <p:nvPr/>
        </p:nvSpPr>
        <p:spPr>
          <a:xfrm>
            <a:off x="1627308" y="77408"/>
            <a:ext cx="10418885" cy="4457567"/>
          </a:xfrm>
          <a:prstGeom prst="rect">
            <a:avLst/>
          </a:prstGeom>
        </p:spPr>
        <p:txBody>
          <a:bodyPr wrap="square">
            <a:spAutoFit/>
          </a:bodyPr>
          <a:lstStyle/>
          <a:p>
            <a:pPr algn="r" rtl="1">
              <a:lnSpc>
                <a:spcPct val="150000"/>
              </a:lnSpc>
              <a:spcAft>
                <a:spcPts val="0"/>
              </a:spcAft>
            </a:pPr>
            <a:r>
              <a:rPr lang="he-IL" sz="2400" b="1" u="sng">
                <a:latin typeface="Times New Roman" panose="02020603050405020304" pitchFamily="18" charset="0"/>
                <a:ea typeface="Times New Roman" panose="02020603050405020304" pitchFamily="18" charset="0"/>
                <a:cs typeface="Arial" panose="020B0604020202020204" pitchFamily="34" charset="0"/>
              </a:rPr>
              <a:t>גרף קווי</a:t>
            </a:r>
            <a:endParaRPr lang="en-US" sz="2400">
              <a:latin typeface="Times New Roman" panose="02020603050405020304" pitchFamily="18" charset="0"/>
              <a:ea typeface="Times New Roman" panose="02020603050405020304" pitchFamily="18" charset="0"/>
            </a:endParaRPr>
          </a:p>
          <a:p>
            <a:pPr algn="r" rtl="1">
              <a:lnSpc>
                <a:spcPct val="150000"/>
              </a:lnSpc>
              <a:spcAft>
                <a:spcPts val="0"/>
              </a:spcAft>
            </a:pPr>
            <a:r>
              <a:rPr lang="he-IL" sz="2400">
                <a:latin typeface="Times New Roman" panose="02020603050405020304" pitchFamily="18" charset="0"/>
                <a:ea typeface="Times New Roman" panose="02020603050405020304" pitchFamily="18" charset="0"/>
                <a:cs typeface="Arial" panose="020B0604020202020204" pitchFamily="34" charset="0"/>
              </a:rPr>
              <a:t>גרף קווי מציג קשר בין משתנים. </a:t>
            </a:r>
            <a:br>
              <a:rPr lang="en-US" sz="2400">
                <a:latin typeface="Times New Roman" panose="02020603050405020304" pitchFamily="18" charset="0"/>
                <a:ea typeface="Times New Roman" panose="02020603050405020304" pitchFamily="18" charset="0"/>
                <a:cs typeface="Arial" panose="020B0604020202020204" pitchFamily="34" charset="0"/>
              </a:rPr>
            </a:br>
            <a:r>
              <a:rPr lang="he-IL" sz="2400">
                <a:latin typeface="Times New Roman" panose="02020603050405020304" pitchFamily="18" charset="0"/>
                <a:ea typeface="Times New Roman" panose="02020603050405020304" pitchFamily="18" charset="0"/>
                <a:cs typeface="Arial" panose="020B0604020202020204" pitchFamily="34" charset="0"/>
              </a:rPr>
              <a:t>שני המשתנים הם משתנים כמותיים רציפים (משתנים המבוטאים במספרים שיכולים לקבל כל ערך בטווח מסוים (למשל: זמן, מסה, גובה, טמפרטורה, ממוצעים שונים וכדומה). </a:t>
            </a:r>
            <a:br>
              <a:rPr lang="en-US" sz="2400">
                <a:latin typeface="Times New Roman" panose="02020603050405020304" pitchFamily="18" charset="0"/>
                <a:ea typeface="Times New Roman" panose="02020603050405020304" pitchFamily="18" charset="0"/>
                <a:cs typeface="Arial" panose="020B0604020202020204" pitchFamily="34" charset="0"/>
              </a:rPr>
            </a:br>
            <a:r>
              <a:rPr lang="he-IL" sz="2400">
                <a:latin typeface="Times New Roman" panose="02020603050405020304" pitchFamily="18" charset="0"/>
                <a:ea typeface="Times New Roman" panose="02020603050405020304" pitchFamily="18" charset="0"/>
                <a:cs typeface="Arial" panose="020B0604020202020204" pitchFamily="34" charset="0"/>
              </a:rPr>
              <a:t>בגרף זה משתמשים כדי לראות שינוי במשתנה המושפע, בעקבות השוני  בערכים של המשתנה המשפיע. ( למשל שינוי בתנועה,  שהוא השינוי במיקום ביחס  לזמן, או שינוי בקצב המהירות ביחס לזמן ) </a:t>
            </a:r>
            <a:endParaRPr lang="en-US" sz="2400">
              <a:latin typeface="Times New Roman" panose="02020603050405020304" pitchFamily="18" charset="0"/>
              <a:ea typeface="Times New Roman" panose="02020603050405020304" pitchFamily="18" charset="0"/>
            </a:endParaRPr>
          </a:p>
        </p:txBody>
      </p:sp>
      <p:sp>
        <p:nvSpPr>
          <p:cNvPr id="7" name="מלבן 6">
            <a:extLst>
              <a:ext uri="{FF2B5EF4-FFF2-40B4-BE49-F238E27FC236}">
                <a16:creationId xmlns:a16="http://schemas.microsoft.com/office/drawing/2014/main" id="{C4FCAB48-5C30-45B3-9911-7F3D36F60D4D}"/>
              </a:ext>
            </a:extLst>
          </p:cNvPr>
          <p:cNvSpPr/>
          <p:nvPr/>
        </p:nvSpPr>
        <p:spPr>
          <a:xfrm>
            <a:off x="1702775" y="4680288"/>
            <a:ext cx="10267949" cy="1938992"/>
          </a:xfrm>
          <a:prstGeom prst="rect">
            <a:avLst/>
          </a:prstGeom>
          <a:ln>
            <a:solidFill>
              <a:schemeClr val="tx1"/>
            </a:solidFill>
          </a:ln>
        </p:spPr>
        <p:txBody>
          <a:bodyPr wrap="square">
            <a:spAutoFit/>
          </a:bodyPr>
          <a:lstStyle/>
          <a:p>
            <a:pPr algn="r"/>
            <a:r>
              <a:rPr lang="he-IL" sz="2400" i="1" u="sng">
                <a:solidFill>
                  <a:srgbClr val="4F4F4F"/>
                </a:solidFill>
                <a:latin typeface="Arial" panose="020B0604020202020204" pitchFamily="34" charset="0"/>
                <a:cs typeface="Arial" panose="020B0604020202020204" pitchFamily="34" charset="0"/>
              </a:rPr>
              <a:t>גרף עקומה (או גרף רציף)</a:t>
            </a:r>
            <a:r>
              <a:rPr lang="he-IL" sz="2400">
                <a:solidFill>
                  <a:srgbClr val="4F4F4F"/>
                </a:solidFill>
                <a:latin typeface="Arial" panose="020B0604020202020204" pitchFamily="34" charset="0"/>
                <a:cs typeface="Arial" panose="020B0604020202020204" pitchFamily="34" charset="0"/>
              </a:rPr>
              <a:t>: גרף שמציג נתונים כמותיים במערכת צירים. הסקלה על כל ציר היא ציר מספרים רציף. כל ציר מייצג משתנה כמותי (מספרי). גרף רציף מציג את הנתונים כנקודות מפוזרות במישור המחוברות ביניהן בקו היוצר עקום. הנקודות מבליטות את המדידות שנערכו והקו מבליט את מגמת העקום. משתמשים בגרף זה  לבדיקה האם יש קשר בין שני משתנים  ומהי מידת הקשר והמגמה.</a:t>
            </a:r>
            <a:endParaRPr lang="he-IL"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30986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2EABC043-D736-4637-B91B-F897599ECB46}"/>
              </a:ext>
            </a:extLst>
          </p:cNvPr>
          <p:cNvSpPr>
            <a:spLocks noGrp="1"/>
          </p:cNvSpPr>
          <p:nvPr>
            <p:ph type="sldNum" sz="quarter" idx="12"/>
          </p:nvPr>
        </p:nvSpPr>
        <p:spPr/>
        <p:txBody>
          <a:bodyPr/>
          <a:lstStyle/>
          <a:p>
            <a:fld id="{35CE2A88-ED72-40D1-A77E-B0989610CBC5}" type="slidenum">
              <a:rPr lang="he-IL" smtClean="0"/>
              <a:t>79</a:t>
            </a:fld>
            <a:endParaRPr lang="he-IL"/>
          </a:p>
        </p:txBody>
      </p:sp>
      <p:pic>
        <p:nvPicPr>
          <p:cNvPr id="3" name="תמונה 2">
            <a:extLst>
              <a:ext uri="{FF2B5EF4-FFF2-40B4-BE49-F238E27FC236}">
                <a16:creationId xmlns:a16="http://schemas.microsoft.com/office/drawing/2014/main" id="{CD5BC3F1-720E-4EE2-97DB-0ACB4EDEC467}"/>
              </a:ext>
            </a:extLst>
          </p:cNvPr>
          <p:cNvPicPr>
            <a:picLocks noChangeAspect="1"/>
          </p:cNvPicPr>
          <p:nvPr/>
        </p:nvPicPr>
        <p:blipFill>
          <a:blip r:embed="rId3"/>
          <a:stretch>
            <a:fillRect/>
          </a:stretch>
        </p:blipFill>
        <p:spPr>
          <a:xfrm>
            <a:off x="2979125" y="3215590"/>
            <a:ext cx="7555525" cy="3454793"/>
          </a:xfrm>
          <a:prstGeom prst="rect">
            <a:avLst/>
          </a:prstGeom>
        </p:spPr>
      </p:pic>
      <p:sp>
        <p:nvSpPr>
          <p:cNvPr id="4" name="תיבת טקסט 3">
            <a:extLst>
              <a:ext uri="{FF2B5EF4-FFF2-40B4-BE49-F238E27FC236}">
                <a16:creationId xmlns:a16="http://schemas.microsoft.com/office/drawing/2014/main" id="{5282C09A-4AE4-4473-B539-89656C773B6F}"/>
              </a:ext>
            </a:extLst>
          </p:cNvPr>
          <p:cNvSpPr txBox="1"/>
          <p:nvPr/>
        </p:nvSpPr>
        <p:spPr>
          <a:xfrm>
            <a:off x="1311579" y="260355"/>
            <a:ext cx="10610849" cy="892552"/>
          </a:xfrm>
          <a:prstGeom prst="rect">
            <a:avLst/>
          </a:prstGeom>
          <a:noFill/>
        </p:spPr>
        <p:txBody>
          <a:bodyPr wrap="square" rtlCol="1">
            <a:spAutoFit/>
          </a:bodyPr>
          <a:lstStyle/>
          <a:p>
            <a:pPr lvl="0" algn="r" defTabSz="914400" rtl="1" fontAlgn="base">
              <a:spcBef>
                <a:spcPct val="50000"/>
              </a:spcBef>
              <a:spcAft>
                <a:spcPct val="0"/>
              </a:spcAft>
            </a:pPr>
            <a:r>
              <a:rPr lang="he-IL" altLang="he-IL" sz="3200" b="1" u="sng">
                <a:solidFill>
                  <a:srgbClr val="000000"/>
                </a:solidFill>
                <a:latin typeface="Arial" panose="020B0604020202020204" pitchFamily="34" charset="0"/>
                <a:cs typeface="Arial" panose="020B0604020202020204" pitchFamily="34" charset="0"/>
              </a:rPr>
              <a:t>גרף רציף</a:t>
            </a:r>
            <a:r>
              <a:rPr lang="he-IL" altLang="he-IL" sz="3200">
                <a:solidFill>
                  <a:srgbClr val="000000"/>
                </a:solidFill>
                <a:latin typeface="Arial" panose="020B0604020202020204" pitchFamily="34" charset="0"/>
                <a:cs typeface="Arial" panose="020B0604020202020204" pitchFamily="34" charset="0"/>
              </a:rPr>
              <a:t> </a:t>
            </a:r>
            <a:r>
              <a:rPr lang="he-IL" altLang="he-IL" sz="2000">
                <a:solidFill>
                  <a:srgbClr val="000000"/>
                </a:solidFill>
                <a:latin typeface="Arial" panose="020B0604020202020204" pitchFamily="34" charset="0"/>
                <a:cs typeface="Arial" panose="020B0604020202020204" pitchFamily="34" charset="0"/>
              </a:rPr>
              <a:t>– עושים שימוש בו כששני המשתנים הם רציפים ויש ביניהם קשר או </a:t>
            </a:r>
            <a:r>
              <a:rPr lang="he-IL" altLang="he-IL" sz="2000" b="1">
                <a:solidFill>
                  <a:srgbClr val="000000"/>
                </a:solidFill>
                <a:latin typeface="Arial" panose="020B0604020202020204" pitchFamily="34" charset="0"/>
                <a:cs typeface="Arial" panose="020B0604020202020204" pitchFamily="34" charset="0"/>
              </a:rPr>
              <a:t>תלות</a:t>
            </a:r>
            <a:r>
              <a:rPr lang="he-IL" altLang="he-IL" sz="2000">
                <a:solidFill>
                  <a:srgbClr val="000000"/>
                </a:solidFill>
                <a:latin typeface="Arial" panose="020B0604020202020204" pitchFamily="34" charset="0"/>
                <a:cs typeface="Arial" panose="020B0604020202020204" pitchFamily="34" charset="0"/>
              </a:rPr>
              <a:t>, הניתנים לביטוי </a:t>
            </a:r>
            <a:r>
              <a:rPr lang="he-IL" altLang="he-IL" sz="2000" b="1">
                <a:solidFill>
                  <a:srgbClr val="000000"/>
                </a:solidFill>
                <a:latin typeface="Arial" panose="020B0604020202020204" pitchFamily="34" charset="0"/>
                <a:cs typeface="Arial" panose="020B0604020202020204" pitchFamily="34" charset="0"/>
              </a:rPr>
              <a:t>מתמטי</a:t>
            </a:r>
            <a:r>
              <a:rPr lang="he-IL" altLang="he-IL" sz="2000">
                <a:solidFill>
                  <a:srgbClr val="000000"/>
                </a:solidFill>
                <a:latin typeface="Arial" panose="020B0604020202020204" pitchFamily="34" charset="0"/>
                <a:cs typeface="Arial" panose="020B0604020202020204" pitchFamily="34" charset="0"/>
              </a:rPr>
              <a:t>: כלומר, קיימת </a:t>
            </a:r>
            <a:r>
              <a:rPr lang="he-IL" altLang="he-IL" sz="2000" b="1">
                <a:solidFill>
                  <a:srgbClr val="000000"/>
                </a:solidFill>
                <a:latin typeface="Arial" panose="020B0604020202020204" pitchFamily="34" charset="0"/>
                <a:cs typeface="Arial" panose="020B0604020202020204" pitchFamily="34" charset="0"/>
              </a:rPr>
              <a:t>נוסחה</a:t>
            </a:r>
            <a:r>
              <a:rPr lang="he-IL" altLang="he-IL" sz="2000">
                <a:solidFill>
                  <a:srgbClr val="000000"/>
                </a:solidFill>
                <a:latin typeface="Arial" panose="020B0604020202020204" pitchFamily="34" charset="0"/>
                <a:cs typeface="Arial" panose="020B0604020202020204" pitchFamily="34" charset="0"/>
              </a:rPr>
              <a:t> המציגה את הקשר בין המשתנים. </a:t>
            </a:r>
            <a:r>
              <a:rPr lang="he-IL" altLang="he-IL" sz="2000" b="1">
                <a:solidFill>
                  <a:srgbClr val="FF3300"/>
                </a:solidFill>
                <a:latin typeface="Arial" panose="020B0604020202020204" pitchFamily="34" charset="0"/>
                <a:cs typeface="Arial" panose="020B0604020202020204" pitchFamily="34" charset="0"/>
              </a:rPr>
              <a:t>לכל נקודה</a:t>
            </a:r>
            <a:r>
              <a:rPr lang="he-IL" altLang="he-IL" sz="2000">
                <a:solidFill>
                  <a:srgbClr val="000000"/>
                </a:solidFill>
                <a:latin typeface="Arial" panose="020B0604020202020204" pitchFamily="34" charset="0"/>
                <a:cs typeface="Arial" panose="020B0604020202020204" pitchFamily="34" charset="0"/>
              </a:rPr>
              <a:t> בגרף קיים ערך</a:t>
            </a:r>
            <a:r>
              <a:rPr lang="en-US" altLang="he-IL" sz="2000" b="1">
                <a:solidFill>
                  <a:srgbClr val="FF3300"/>
                </a:solidFill>
                <a:latin typeface="Arial" panose="020B0604020202020204" pitchFamily="34" charset="0"/>
                <a:cs typeface="Arial" panose="020B0604020202020204" pitchFamily="34" charset="0"/>
              </a:rPr>
              <a:t>X</a:t>
            </a:r>
            <a:r>
              <a:rPr lang="en-US" altLang="he-IL" sz="2000">
                <a:solidFill>
                  <a:srgbClr val="FF3300"/>
                </a:solidFill>
                <a:latin typeface="Arial" panose="020B0604020202020204" pitchFamily="34" charset="0"/>
                <a:cs typeface="Arial" panose="020B0604020202020204" pitchFamily="34" charset="0"/>
              </a:rPr>
              <a:t>  </a:t>
            </a:r>
            <a:r>
              <a:rPr lang="he-IL" altLang="he-IL" sz="2000">
                <a:solidFill>
                  <a:srgbClr val="000000"/>
                </a:solidFill>
                <a:latin typeface="Arial" panose="020B0604020202020204" pitchFamily="34" charset="0"/>
                <a:cs typeface="Arial" panose="020B0604020202020204" pitchFamily="34" charset="0"/>
              </a:rPr>
              <a:t> וערך </a:t>
            </a:r>
            <a:r>
              <a:rPr lang="en-US" altLang="he-IL" sz="2000" b="1">
                <a:solidFill>
                  <a:srgbClr val="FF3300"/>
                </a:solidFill>
                <a:latin typeface="Arial" panose="020B0604020202020204" pitchFamily="34" charset="0"/>
                <a:cs typeface="Arial" panose="020B0604020202020204" pitchFamily="34" charset="0"/>
              </a:rPr>
              <a:t>Y</a:t>
            </a:r>
            <a:r>
              <a:rPr lang="he-IL" altLang="he-IL" sz="2000">
                <a:solidFill>
                  <a:srgbClr val="000000"/>
                </a:solidFill>
                <a:latin typeface="Arial" panose="020B0604020202020204" pitchFamily="34" charset="0"/>
                <a:cs typeface="Arial" panose="020B0604020202020204" pitchFamily="34" charset="0"/>
              </a:rPr>
              <a:t>.</a:t>
            </a:r>
          </a:p>
        </p:txBody>
      </p:sp>
      <p:sp>
        <p:nvSpPr>
          <p:cNvPr id="5" name="תיבת טקסט 4">
            <a:extLst>
              <a:ext uri="{FF2B5EF4-FFF2-40B4-BE49-F238E27FC236}">
                <a16:creationId xmlns:a16="http://schemas.microsoft.com/office/drawing/2014/main" id="{E41C42CC-6504-4482-9355-D1ABD373DAF2}"/>
              </a:ext>
            </a:extLst>
          </p:cNvPr>
          <p:cNvSpPr txBox="1"/>
          <p:nvPr/>
        </p:nvSpPr>
        <p:spPr>
          <a:xfrm>
            <a:off x="10534650" y="6147163"/>
            <a:ext cx="1524000" cy="523220"/>
          </a:xfrm>
          <a:prstGeom prst="rect">
            <a:avLst/>
          </a:prstGeom>
          <a:noFill/>
        </p:spPr>
        <p:txBody>
          <a:bodyPr wrap="square" rtlCol="1">
            <a:spAutoFit/>
          </a:bodyPr>
          <a:lstStyle/>
          <a:p>
            <a:r>
              <a:rPr lang="en-US" sz="2800" b="1">
                <a:latin typeface="Arial" panose="020B0604020202020204" pitchFamily="34" charset="0"/>
                <a:cs typeface="Arial" panose="020B0604020202020204" pitchFamily="34" charset="0"/>
              </a:rPr>
              <a:t>t</a:t>
            </a:r>
            <a:r>
              <a:rPr lang="en-US" sz="2800" b="1"/>
              <a:t>(s)</a:t>
            </a:r>
            <a:endParaRPr lang="he-IL" sz="2800" b="1"/>
          </a:p>
        </p:txBody>
      </p:sp>
      <p:sp>
        <p:nvSpPr>
          <p:cNvPr id="6" name="תיבת טקסט 5">
            <a:extLst>
              <a:ext uri="{FF2B5EF4-FFF2-40B4-BE49-F238E27FC236}">
                <a16:creationId xmlns:a16="http://schemas.microsoft.com/office/drawing/2014/main" id="{B89235C7-8FAA-4367-9D3C-46B12C5B4DE2}"/>
              </a:ext>
            </a:extLst>
          </p:cNvPr>
          <p:cNvSpPr txBox="1"/>
          <p:nvPr/>
        </p:nvSpPr>
        <p:spPr>
          <a:xfrm>
            <a:off x="2331425" y="2761654"/>
            <a:ext cx="1524000" cy="523220"/>
          </a:xfrm>
          <a:prstGeom prst="rect">
            <a:avLst/>
          </a:prstGeom>
          <a:noFill/>
        </p:spPr>
        <p:txBody>
          <a:bodyPr wrap="square" rtlCol="1">
            <a:spAutoFit/>
          </a:bodyPr>
          <a:lstStyle/>
          <a:p>
            <a:r>
              <a:rPr lang="en-US" sz="2800" b="1">
                <a:latin typeface="Arial" panose="020B0604020202020204" pitchFamily="34" charset="0"/>
                <a:cs typeface="Arial" panose="020B0604020202020204" pitchFamily="34" charset="0"/>
              </a:rPr>
              <a:t>x</a:t>
            </a:r>
            <a:r>
              <a:rPr lang="en-US" sz="2800" b="1"/>
              <a:t>(m)</a:t>
            </a:r>
            <a:endParaRPr lang="he-IL" sz="2800" b="1"/>
          </a:p>
        </p:txBody>
      </p:sp>
      <p:sp>
        <p:nvSpPr>
          <p:cNvPr id="7" name="Rectangle 7">
            <a:extLst>
              <a:ext uri="{FF2B5EF4-FFF2-40B4-BE49-F238E27FC236}">
                <a16:creationId xmlns:a16="http://schemas.microsoft.com/office/drawing/2014/main" id="{0D63F52E-4449-4056-B419-6650ABA89CD7}"/>
              </a:ext>
            </a:extLst>
          </p:cNvPr>
          <p:cNvSpPr>
            <a:spLocks noChangeArrowheads="1"/>
          </p:cNvSpPr>
          <p:nvPr/>
        </p:nvSpPr>
        <p:spPr bwMode="auto">
          <a:xfrm>
            <a:off x="1714500" y="1431319"/>
            <a:ext cx="10103825" cy="60624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a:r>
              <a:rPr lang="he-IL" altLang="he-IL" sz="2000" b="1"/>
              <a:t>בגרף רציף אפשר למצוא ערך של </a:t>
            </a:r>
            <a:r>
              <a:rPr lang="en-US" altLang="he-IL" sz="2000" b="1">
                <a:solidFill>
                  <a:srgbClr val="FF0000"/>
                </a:solidFill>
              </a:rPr>
              <a:t>Y</a:t>
            </a:r>
            <a:r>
              <a:rPr lang="he-IL" altLang="he-IL" sz="2000" b="1"/>
              <a:t> לכל ערך של  </a:t>
            </a:r>
            <a:r>
              <a:rPr lang="en-US" altLang="he-IL" sz="2000" b="1">
                <a:solidFill>
                  <a:srgbClr val="FF0000"/>
                </a:solidFill>
              </a:rPr>
              <a:t>X</a:t>
            </a:r>
            <a:r>
              <a:rPr lang="he-IL" altLang="he-IL" sz="2000" b="1"/>
              <a:t> , כלומר הגרף הרציף מורכב מאינסוף נקודות</a:t>
            </a:r>
            <a:endParaRPr lang="he-IL" sz="2000"/>
          </a:p>
          <a:p>
            <a:pPr algn="r" rtl="1" eaLnBrk="1" hangingPunct="1"/>
            <a:endParaRPr lang="en-US" altLang="he-IL" b="1"/>
          </a:p>
        </p:txBody>
      </p:sp>
      <p:sp>
        <p:nvSpPr>
          <p:cNvPr id="10" name="Text Box 9">
            <a:extLst>
              <a:ext uri="{FF2B5EF4-FFF2-40B4-BE49-F238E27FC236}">
                <a16:creationId xmlns:a16="http://schemas.microsoft.com/office/drawing/2014/main" id="{64B55018-0E41-4411-8092-4E9ACD96A4D4}"/>
              </a:ext>
            </a:extLst>
          </p:cNvPr>
          <p:cNvSpPr txBox="1">
            <a:spLocks noChangeArrowheads="1"/>
          </p:cNvSpPr>
          <p:nvPr/>
        </p:nvSpPr>
        <p:spPr bwMode="auto">
          <a:xfrm>
            <a:off x="3619500" y="1928448"/>
            <a:ext cx="81988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spcBef>
                <a:spcPct val="50000"/>
              </a:spcBef>
            </a:pPr>
            <a:r>
              <a:rPr lang="he-IL" altLang="he-IL" sz="2000" b="1"/>
              <a:t>גרף המהווה קו ישר – גרף ליניארי (מבטא יחס ישר בין המשתנים)</a:t>
            </a:r>
            <a:endParaRPr lang="en-US" altLang="he-IL" sz="2000" b="1"/>
          </a:p>
        </p:txBody>
      </p:sp>
      <p:sp>
        <p:nvSpPr>
          <p:cNvPr id="11" name="Text Box 12">
            <a:extLst>
              <a:ext uri="{FF2B5EF4-FFF2-40B4-BE49-F238E27FC236}">
                <a16:creationId xmlns:a16="http://schemas.microsoft.com/office/drawing/2014/main" id="{1FB7D0C7-CE2B-43BF-9428-0780CE74EE7C}"/>
              </a:ext>
            </a:extLst>
          </p:cNvPr>
          <p:cNvSpPr txBox="1">
            <a:spLocks noChangeArrowheads="1"/>
          </p:cNvSpPr>
          <p:nvPr/>
        </p:nvSpPr>
        <p:spPr bwMode="auto">
          <a:xfrm>
            <a:off x="6010275" y="2430828"/>
            <a:ext cx="58080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spcBef>
                <a:spcPct val="50000"/>
              </a:spcBef>
            </a:pPr>
            <a:r>
              <a:rPr lang="he-IL" altLang="he-IL" sz="2000" b="1"/>
              <a:t>הגרף ניתן לחיזוי בחלקו שלא נכנס לייצוג בגרף</a:t>
            </a:r>
            <a:endParaRPr lang="en-US" altLang="he-IL" sz="2000" b="1"/>
          </a:p>
        </p:txBody>
      </p:sp>
    </p:spTree>
    <p:extLst>
      <p:ext uri="{BB962C8B-B14F-4D97-AF65-F5344CB8AC3E}">
        <p14:creationId xmlns:p14="http://schemas.microsoft.com/office/powerpoint/2010/main" val="2319945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FFDEDF94-A95F-4787-9A64-99677C94DAD0}"/>
              </a:ext>
            </a:extLst>
          </p:cNvPr>
          <p:cNvSpPr>
            <a:spLocks noGrp="1"/>
          </p:cNvSpPr>
          <p:nvPr>
            <p:ph type="sldNum" sz="quarter" idx="12"/>
          </p:nvPr>
        </p:nvSpPr>
        <p:spPr/>
        <p:txBody>
          <a:bodyPr/>
          <a:lstStyle/>
          <a:p>
            <a:fld id="{35CE2A88-ED72-40D1-A77E-B0989610CBC5}" type="slidenum">
              <a:rPr lang="he-IL" smtClean="0"/>
              <a:t>8</a:t>
            </a:fld>
            <a:endParaRPr lang="he-IL"/>
          </a:p>
        </p:txBody>
      </p:sp>
      <p:pic>
        <p:nvPicPr>
          <p:cNvPr id="3" name="תמונה 2">
            <a:extLst>
              <a:ext uri="{FF2B5EF4-FFF2-40B4-BE49-F238E27FC236}">
                <a16:creationId xmlns:a16="http://schemas.microsoft.com/office/drawing/2014/main" id="{5F180E61-E147-4FF8-94BA-4C92E5F96ED8}"/>
              </a:ext>
            </a:extLst>
          </p:cNvPr>
          <p:cNvPicPr>
            <a:picLocks noChangeAspect="1"/>
          </p:cNvPicPr>
          <p:nvPr/>
        </p:nvPicPr>
        <p:blipFill>
          <a:blip r:embed="rId2"/>
          <a:stretch>
            <a:fillRect/>
          </a:stretch>
        </p:blipFill>
        <p:spPr>
          <a:xfrm>
            <a:off x="2017481" y="3429000"/>
            <a:ext cx="9130812" cy="2137743"/>
          </a:xfrm>
          <a:prstGeom prst="rect">
            <a:avLst/>
          </a:prstGeom>
        </p:spPr>
      </p:pic>
      <p:pic>
        <p:nvPicPr>
          <p:cNvPr id="4" name="תמונה 3">
            <a:extLst>
              <a:ext uri="{FF2B5EF4-FFF2-40B4-BE49-F238E27FC236}">
                <a16:creationId xmlns:a16="http://schemas.microsoft.com/office/drawing/2014/main" id="{FF948354-4D69-4EC7-A9A7-B944DBFF5592}"/>
              </a:ext>
            </a:extLst>
          </p:cNvPr>
          <p:cNvPicPr>
            <a:picLocks noChangeAspect="1"/>
          </p:cNvPicPr>
          <p:nvPr/>
        </p:nvPicPr>
        <p:blipFill>
          <a:blip r:embed="rId3"/>
          <a:stretch>
            <a:fillRect/>
          </a:stretch>
        </p:blipFill>
        <p:spPr>
          <a:xfrm>
            <a:off x="1923819" y="858162"/>
            <a:ext cx="9318136" cy="1983127"/>
          </a:xfrm>
          <a:prstGeom prst="rect">
            <a:avLst/>
          </a:prstGeom>
        </p:spPr>
      </p:pic>
    </p:spTree>
    <p:extLst>
      <p:ext uri="{BB962C8B-B14F-4D97-AF65-F5344CB8AC3E}">
        <p14:creationId xmlns:p14="http://schemas.microsoft.com/office/powerpoint/2010/main" val="27294740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92637141-1953-47D6-ADF5-719862677EDA}"/>
              </a:ext>
            </a:extLst>
          </p:cNvPr>
          <p:cNvSpPr>
            <a:spLocks noGrp="1"/>
          </p:cNvSpPr>
          <p:nvPr>
            <p:ph type="sldNum" sz="quarter" idx="12"/>
          </p:nvPr>
        </p:nvSpPr>
        <p:spPr/>
        <p:txBody>
          <a:bodyPr/>
          <a:lstStyle/>
          <a:p>
            <a:fld id="{35CE2A88-ED72-40D1-A77E-B0989610CBC5}" type="slidenum">
              <a:rPr lang="he-IL" smtClean="0"/>
              <a:t>80</a:t>
            </a:fld>
            <a:endParaRPr lang="he-IL"/>
          </a:p>
        </p:txBody>
      </p:sp>
      <p:sp>
        <p:nvSpPr>
          <p:cNvPr id="3" name="Text Box 60">
            <a:extLst>
              <a:ext uri="{FF2B5EF4-FFF2-40B4-BE49-F238E27FC236}">
                <a16:creationId xmlns:a16="http://schemas.microsoft.com/office/drawing/2014/main" id="{3276C277-0EC7-4C17-A0FD-88332B3D81D1}"/>
              </a:ext>
            </a:extLst>
          </p:cNvPr>
          <p:cNvSpPr txBox="1">
            <a:spLocks noChangeArrowheads="1"/>
          </p:cNvSpPr>
          <p:nvPr/>
        </p:nvSpPr>
        <p:spPr bwMode="auto">
          <a:xfrm>
            <a:off x="2379301" y="1293153"/>
            <a:ext cx="926868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a:r>
              <a:rPr lang="he-IL" altLang="he-IL" sz="4000" b="1">
                <a:solidFill>
                  <a:srgbClr val="FF0000"/>
                </a:solidFill>
                <a:effectLst>
                  <a:outerShdw blurRad="38100" dist="38100" dir="2700000" algn="tl">
                    <a:srgbClr val="000000">
                      <a:alpha val="43137"/>
                    </a:srgbClr>
                  </a:outerShdw>
                </a:effectLst>
              </a:rPr>
              <a:t>כותרת הגרף </a:t>
            </a:r>
            <a:r>
              <a:rPr lang="he-IL" altLang="he-IL" sz="2800"/>
              <a:t>– מוסרת מידע אודות נושא בו עוסק הגרף ובדרך כלל מגדירה איזה מהמשתנים תלוי ובלתי תלוי.</a:t>
            </a:r>
            <a:endParaRPr lang="en-US" altLang="he-IL"/>
          </a:p>
        </p:txBody>
      </p:sp>
      <p:sp>
        <p:nvSpPr>
          <p:cNvPr id="6" name="כותרת 1">
            <a:extLst>
              <a:ext uri="{FF2B5EF4-FFF2-40B4-BE49-F238E27FC236}">
                <a16:creationId xmlns:a16="http://schemas.microsoft.com/office/drawing/2014/main" id="{FB6B86D0-1637-4F09-AD8C-4B8510E3CB67}"/>
              </a:ext>
            </a:extLst>
          </p:cNvPr>
          <p:cNvSpPr txBox="1">
            <a:spLocks/>
          </p:cNvSpPr>
          <p:nvPr/>
        </p:nvSpPr>
        <p:spPr>
          <a:xfrm>
            <a:off x="4141693" y="159629"/>
            <a:ext cx="6512511" cy="1143000"/>
          </a:xfrm>
          <a:prstGeom prst="rect">
            <a:avLst/>
          </a:prstGeom>
        </p:spPr>
        <p:txBody>
          <a:bodyPr>
            <a:normAutofit/>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he-IL" sz="4800" b="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rPr>
              <a:t>כיצד קוראים גרף?</a:t>
            </a:r>
            <a:endParaRPr lang="he-IL"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endParaRPr>
          </a:p>
        </p:txBody>
      </p:sp>
      <p:pic>
        <p:nvPicPr>
          <p:cNvPr id="7" name="תמונה 6">
            <a:extLst>
              <a:ext uri="{FF2B5EF4-FFF2-40B4-BE49-F238E27FC236}">
                <a16:creationId xmlns:a16="http://schemas.microsoft.com/office/drawing/2014/main" id="{08AA2684-4A84-4EB8-83C1-DAB5F00B6889}"/>
              </a:ext>
            </a:extLst>
          </p:cNvPr>
          <p:cNvPicPr>
            <a:picLocks noChangeAspect="1"/>
          </p:cNvPicPr>
          <p:nvPr/>
        </p:nvPicPr>
        <p:blipFill>
          <a:blip r:embed="rId2"/>
          <a:stretch>
            <a:fillRect/>
          </a:stretch>
        </p:blipFill>
        <p:spPr>
          <a:xfrm>
            <a:off x="6986810" y="2834786"/>
            <a:ext cx="5005999" cy="3029683"/>
          </a:xfrm>
          <a:prstGeom prst="rect">
            <a:avLst/>
          </a:prstGeom>
        </p:spPr>
      </p:pic>
      <p:pic>
        <p:nvPicPr>
          <p:cNvPr id="8" name="תמונה 7">
            <a:extLst>
              <a:ext uri="{FF2B5EF4-FFF2-40B4-BE49-F238E27FC236}">
                <a16:creationId xmlns:a16="http://schemas.microsoft.com/office/drawing/2014/main" id="{B92CA76D-630E-4DA1-B2F6-9BCA80DEBB76}"/>
              </a:ext>
            </a:extLst>
          </p:cNvPr>
          <p:cNvPicPr>
            <a:picLocks noChangeAspect="1"/>
          </p:cNvPicPr>
          <p:nvPr/>
        </p:nvPicPr>
        <p:blipFill>
          <a:blip r:embed="rId3"/>
          <a:stretch>
            <a:fillRect/>
          </a:stretch>
        </p:blipFill>
        <p:spPr>
          <a:xfrm>
            <a:off x="1617718" y="2834786"/>
            <a:ext cx="5047951" cy="3108080"/>
          </a:xfrm>
          <a:prstGeom prst="rect">
            <a:avLst/>
          </a:prstGeom>
        </p:spPr>
      </p:pic>
      <p:sp>
        <p:nvSpPr>
          <p:cNvPr id="11" name="חץ: למטה 10">
            <a:extLst>
              <a:ext uri="{FF2B5EF4-FFF2-40B4-BE49-F238E27FC236}">
                <a16:creationId xmlns:a16="http://schemas.microsoft.com/office/drawing/2014/main" id="{4BC76CFB-935B-444D-9D62-CEC5DD387B12}"/>
              </a:ext>
            </a:extLst>
          </p:cNvPr>
          <p:cNvSpPr/>
          <p:nvPr/>
        </p:nvSpPr>
        <p:spPr>
          <a:xfrm rot="3019871">
            <a:off x="5093394" y="2547266"/>
            <a:ext cx="369277" cy="606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חץ: למטה 11">
            <a:extLst>
              <a:ext uri="{FF2B5EF4-FFF2-40B4-BE49-F238E27FC236}">
                <a16:creationId xmlns:a16="http://schemas.microsoft.com/office/drawing/2014/main" id="{92CE0598-EB3F-41B5-8DE4-4D27214E1807}"/>
              </a:ext>
            </a:extLst>
          </p:cNvPr>
          <p:cNvSpPr/>
          <p:nvPr/>
        </p:nvSpPr>
        <p:spPr>
          <a:xfrm rot="3019871">
            <a:off x="10304176" y="2547265"/>
            <a:ext cx="369277" cy="606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2666606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CE7D10FD-2EAF-4729-B548-E533C5ECC34F}"/>
              </a:ext>
            </a:extLst>
          </p:cNvPr>
          <p:cNvSpPr>
            <a:spLocks noGrp="1"/>
          </p:cNvSpPr>
          <p:nvPr>
            <p:ph type="sldNum" sz="quarter" idx="12"/>
          </p:nvPr>
        </p:nvSpPr>
        <p:spPr/>
        <p:txBody>
          <a:bodyPr/>
          <a:lstStyle/>
          <a:p>
            <a:fld id="{35CE2A88-ED72-40D1-A77E-B0989610CBC5}" type="slidenum">
              <a:rPr lang="he-IL" smtClean="0"/>
              <a:t>81</a:t>
            </a:fld>
            <a:endParaRPr lang="he-IL"/>
          </a:p>
        </p:txBody>
      </p:sp>
      <p:sp>
        <p:nvSpPr>
          <p:cNvPr id="3" name="Rectangle 9">
            <a:extLst>
              <a:ext uri="{FF2B5EF4-FFF2-40B4-BE49-F238E27FC236}">
                <a16:creationId xmlns:a16="http://schemas.microsoft.com/office/drawing/2014/main" id="{6E861086-CA7C-4F57-B73C-6BD686F156FD}"/>
              </a:ext>
            </a:extLst>
          </p:cNvPr>
          <p:cNvSpPr>
            <a:spLocks noChangeArrowheads="1"/>
          </p:cNvSpPr>
          <p:nvPr/>
        </p:nvSpPr>
        <p:spPr bwMode="auto">
          <a:xfrm>
            <a:off x="852858" y="2865606"/>
            <a:ext cx="11157423" cy="1799336"/>
          </a:xfrm>
          <a:prstGeom prst="rect">
            <a:avLst/>
          </a:prstGeom>
          <a:solidFill>
            <a:schemeClr val="bg2">
              <a:lumMod val="90000"/>
            </a:schemeClr>
          </a:solidFill>
          <a:ln w="9525">
            <a:solidFill>
              <a:srgbClr val="4B2500"/>
            </a:solidFill>
            <a:miter lim="800000"/>
            <a:headEnd/>
            <a:tailEnd/>
          </a:ln>
          <a:effectLst>
            <a:outerShdw dist="99190" dir="2388334" algn="ctr" rotWithShape="0">
              <a:srgbClr val="EFDEAF"/>
            </a:outerShdw>
          </a:effec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cs typeface="Arial" pitchFamily="34"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cs typeface="Arial" pitchFamily="34"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cs typeface="Arial" pitchFamily="34"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cs typeface="Arial"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cs typeface="Arial"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he-IL" altLang="he-IL" sz="1800" b="0" i="0" u="none" strike="noStrike" kern="0" cap="none" spc="0" normalizeH="0" baseline="0" noProof="0">
              <a:ln>
                <a:noFill/>
              </a:ln>
              <a:solidFill>
                <a:srgbClr val="4B2500"/>
              </a:solidFill>
              <a:effectLst/>
              <a:uLnTx/>
              <a:uFillTx/>
              <a:latin typeface="Garamond" pitchFamily="18" charset="0"/>
              <a:cs typeface="Arial" pitchFamily="34" charset="0"/>
            </a:endParaRPr>
          </a:p>
        </p:txBody>
      </p:sp>
      <p:sp>
        <p:nvSpPr>
          <p:cNvPr id="4" name="Rectangle 6">
            <a:extLst>
              <a:ext uri="{FF2B5EF4-FFF2-40B4-BE49-F238E27FC236}">
                <a16:creationId xmlns:a16="http://schemas.microsoft.com/office/drawing/2014/main" id="{2F4D674F-3F65-4831-BC24-2C239A238E64}"/>
              </a:ext>
            </a:extLst>
          </p:cNvPr>
          <p:cNvSpPr>
            <a:spLocks noChangeArrowheads="1"/>
          </p:cNvSpPr>
          <p:nvPr/>
        </p:nvSpPr>
        <p:spPr bwMode="auto">
          <a:xfrm>
            <a:off x="852842" y="2627111"/>
            <a:ext cx="11157439" cy="2365519"/>
          </a:xfrm>
          <a:prstGeom prst="rect">
            <a:avLst/>
          </a:prstGeom>
          <a:noFill/>
          <a:ln>
            <a:noFill/>
          </a:ln>
          <a:effectLst>
            <a:outerShdw dist="56796" dir="1593903" algn="ctr" rotWithShape="0">
              <a:srgbClr val="EFDEAF">
                <a:alpha val="29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cs typeface="Arial" pitchFamily="34"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cs typeface="Arial" pitchFamily="34"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cs typeface="Arial" pitchFamily="34"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cs typeface="Arial"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cs typeface="Arial"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9pPr>
          </a:lstStyle>
          <a:p>
            <a:pPr marL="0" marR="0" lvl="0" indent="0" defTabSz="914400" rtl="1" eaLnBrk="1" fontAlgn="base" latinLnBrk="0" hangingPunct="1">
              <a:lnSpc>
                <a:spcPct val="100000"/>
              </a:lnSpc>
              <a:spcBef>
                <a:spcPct val="0"/>
              </a:spcBef>
              <a:spcAft>
                <a:spcPct val="0"/>
              </a:spcAft>
              <a:buClrTx/>
              <a:buSzTx/>
              <a:buFontTx/>
              <a:buNone/>
              <a:tabLst/>
              <a:defRPr/>
            </a:pPr>
            <a:endParaRPr kumimoji="0" lang="he-IL" altLang="he-IL" sz="1200" b="0" i="0" u="none" strike="noStrike" kern="0" cap="none" spc="0" normalizeH="0" baseline="0" noProof="0">
              <a:ln>
                <a:noFill/>
              </a:ln>
              <a:solidFill>
                <a:srgbClr val="000000"/>
              </a:solidFill>
              <a:effectLst/>
              <a:uLnTx/>
              <a:uFillTx/>
              <a:latin typeface="Arial" pitchFamily="34" charset="0"/>
              <a:cs typeface="Times New Roman" pitchFamily="18" charset="0"/>
            </a:endParaRPr>
          </a:p>
          <a:p>
            <a:pPr marL="0" marR="0" lvl="0" indent="0" algn="ctr" defTabSz="914400" eaLnBrk="0" fontAlgn="base" latinLnBrk="0" hangingPunct="0">
              <a:lnSpc>
                <a:spcPct val="180000"/>
              </a:lnSpc>
              <a:spcBef>
                <a:spcPct val="0"/>
              </a:spcBef>
              <a:spcAft>
                <a:spcPct val="0"/>
              </a:spcAft>
              <a:buClrTx/>
              <a:buSzTx/>
              <a:buFontTx/>
              <a:buNone/>
              <a:tabLst/>
              <a:defRPr/>
            </a:pPr>
            <a:r>
              <a:rPr kumimoji="0" lang="he-IL" altLang="he-IL" sz="2000" b="0" i="0" u="none" strike="noStrike" kern="0" cap="none" spc="0" normalizeH="0" baseline="0" noProof="0">
                <a:ln>
                  <a:noFill/>
                </a:ln>
                <a:solidFill>
                  <a:srgbClr val="4B2500"/>
                </a:solidFill>
                <a:effectLst/>
                <a:uLnTx/>
                <a:uFillTx/>
                <a:latin typeface="Arial" pitchFamily="34" charset="0"/>
                <a:cs typeface="Guttman Yad-Brush" pitchFamily="2" charset="-79"/>
              </a:rPr>
              <a:t>כיצד קובעים מיהו המשתנה המושפע (התלוי) ומיהו המשתנה המשפיע (הבלתי תלוי ) ?</a:t>
            </a:r>
          </a:p>
          <a:p>
            <a:pPr marL="0" marR="0" lvl="0" indent="0" algn="ctr" defTabSz="914400" eaLnBrk="0" fontAlgn="base" latinLnBrk="0" hangingPunct="0">
              <a:lnSpc>
                <a:spcPct val="180000"/>
              </a:lnSpc>
              <a:spcBef>
                <a:spcPct val="0"/>
              </a:spcBef>
              <a:spcAft>
                <a:spcPct val="0"/>
              </a:spcAft>
              <a:buClrTx/>
              <a:buSzTx/>
              <a:buFontTx/>
              <a:buNone/>
              <a:tabLst/>
              <a:defRPr/>
            </a:pPr>
            <a:r>
              <a:rPr kumimoji="0" lang="he-IL" altLang="he-IL" sz="2000" b="1" i="0" u="none" strike="noStrike" kern="0" cap="none" spc="0" normalizeH="0" baseline="0" noProof="0">
                <a:ln>
                  <a:noFill/>
                </a:ln>
                <a:solidFill>
                  <a:srgbClr val="4B2500"/>
                </a:solidFill>
                <a:effectLst/>
                <a:uLnTx/>
                <a:uFillTx/>
                <a:latin typeface="Arial" pitchFamily="34" charset="0"/>
                <a:cs typeface="Guttman Yad-Brush" pitchFamily="2" charset="-79"/>
              </a:rPr>
              <a:t>המשתנה </a:t>
            </a:r>
            <a:r>
              <a:rPr kumimoji="0" lang="he-IL" altLang="he-IL" sz="2000" b="1" i="0" u="sng"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pitchFamily="34" charset="0"/>
                <a:cs typeface="Guttman Yad-Brush" pitchFamily="2" charset="-79"/>
              </a:rPr>
              <a:t>המשפיע</a:t>
            </a:r>
            <a:r>
              <a:rPr kumimoji="0" lang="he-IL" altLang="he-IL" sz="2000" b="1" i="0" u="none" strike="noStrike" kern="0" cap="none" spc="0" normalizeH="0" baseline="0" noProof="0">
                <a:ln>
                  <a:noFill/>
                </a:ln>
                <a:solidFill>
                  <a:srgbClr val="4B2500"/>
                </a:solidFill>
                <a:effectLst/>
                <a:uLnTx/>
                <a:uFillTx/>
                <a:latin typeface="Arial" pitchFamily="34" charset="0"/>
                <a:cs typeface="Guttman Yad-Brush" pitchFamily="2" charset="-79"/>
              </a:rPr>
              <a:t> (הבלתי תלוי)</a:t>
            </a:r>
            <a:r>
              <a:rPr kumimoji="0" lang="he-IL" altLang="he-IL" sz="2000" b="0" i="0" u="none" strike="noStrike" kern="0" cap="none" spc="0" normalizeH="0" baseline="0" noProof="0">
                <a:ln>
                  <a:noFill/>
                </a:ln>
                <a:solidFill>
                  <a:srgbClr val="4B2500"/>
                </a:solidFill>
                <a:effectLst/>
                <a:uLnTx/>
                <a:uFillTx/>
                <a:latin typeface="Arial" pitchFamily="34" charset="0"/>
                <a:cs typeface="Guttman Yad-Brush" pitchFamily="2" charset="-79"/>
              </a:rPr>
              <a:t> הוא זה שהערכים שלו נקבעים מראש .</a:t>
            </a:r>
            <a:r>
              <a:rPr kumimoji="0" lang="he-IL" altLang="he-IL" sz="2000" b="1" i="0" u="none" strike="noStrike" kern="0" cap="none" spc="0" normalizeH="0" baseline="0" noProof="0">
                <a:ln>
                  <a:noFill/>
                </a:ln>
                <a:solidFill>
                  <a:srgbClr val="4B2500"/>
                </a:solidFill>
                <a:effectLst/>
                <a:uLnTx/>
                <a:uFillTx/>
                <a:latin typeface="Arial" pitchFamily="34" charset="0"/>
                <a:cs typeface="Guttman Yad-Brush" pitchFamily="2" charset="-79"/>
              </a:rPr>
              <a:t>המשתנה </a:t>
            </a:r>
            <a:r>
              <a:rPr kumimoji="0" lang="he-IL" altLang="he-IL" sz="2000" b="1" i="0" u="sng" strike="noStrike" kern="0" cap="none" spc="0" normalizeH="0" baseline="0" noProof="0">
                <a:ln>
                  <a:noFill/>
                </a:ln>
                <a:solidFill>
                  <a:srgbClr val="0070C0"/>
                </a:solidFill>
                <a:effectLst>
                  <a:outerShdw blurRad="38100" dist="38100" dir="2700000" algn="tl">
                    <a:srgbClr val="000000">
                      <a:alpha val="43137"/>
                    </a:srgbClr>
                  </a:outerShdw>
                </a:effectLst>
                <a:uLnTx/>
                <a:uFillTx/>
                <a:latin typeface="Arial" pitchFamily="34" charset="0"/>
                <a:cs typeface="Guttman Yad-Brush" pitchFamily="2" charset="-79"/>
              </a:rPr>
              <a:t>המושפע</a:t>
            </a:r>
            <a:r>
              <a:rPr kumimoji="0" lang="he-IL" altLang="he-IL" sz="2000" b="1" i="0" u="none" strike="noStrike" kern="0" cap="none" spc="0" normalizeH="0" baseline="0" noProof="0">
                <a:ln>
                  <a:noFill/>
                </a:ln>
                <a:solidFill>
                  <a:srgbClr val="4B2500"/>
                </a:solidFill>
                <a:effectLst/>
                <a:uLnTx/>
                <a:uFillTx/>
                <a:latin typeface="Arial" pitchFamily="34" charset="0"/>
                <a:cs typeface="Guttman Yad-Brush" pitchFamily="2" charset="-79"/>
              </a:rPr>
              <a:t> (התלוי)</a:t>
            </a:r>
            <a:r>
              <a:rPr kumimoji="0" lang="he-IL" altLang="he-IL" sz="2000" b="0" i="0" u="none" strike="noStrike" kern="0" cap="none" spc="0" normalizeH="0" baseline="0" noProof="0">
                <a:ln>
                  <a:noFill/>
                </a:ln>
                <a:solidFill>
                  <a:srgbClr val="4B2500"/>
                </a:solidFill>
                <a:effectLst/>
                <a:uLnTx/>
                <a:uFillTx/>
                <a:latin typeface="Arial" pitchFamily="34" charset="0"/>
                <a:cs typeface="Guttman Yad-Brush" pitchFamily="2" charset="-79"/>
              </a:rPr>
              <a:t> הוא זה שערכיו מתקבלים במהלך הניסוי.</a:t>
            </a:r>
            <a:br>
              <a:rPr kumimoji="0" lang="en-US" altLang="he-IL" sz="2000" b="0" i="0" u="none" strike="noStrike" kern="0" cap="none" spc="0" normalizeH="0" baseline="0" noProof="0">
                <a:ln>
                  <a:noFill/>
                </a:ln>
                <a:solidFill>
                  <a:srgbClr val="4B2500"/>
                </a:solidFill>
                <a:effectLst/>
                <a:uLnTx/>
                <a:uFillTx/>
                <a:latin typeface="Arial" pitchFamily="34" charset="0"/>
                <a:cs typeface="Guttman Yad-Brush" pitchFamily="2" charset="-79"/>
              </a:rPr>
            </a:br>
            <a:endParaRPr kumimoji="0" lang="he-IL" altLang="he-IL" sz="1800" b="0" i="0" u="none" strike="noStrike" kern="0" cap="none" spc="0" normalizeH="0" baseline="0" noProof="0">
              <a:ln>
                <a:noFill/>
              </a:ln>
              <a:solidFill>
                <a:srgbClr val="4B2500"/>
              </a:solidFill>
              <a:effectLst/>
              <a:uLnTx/>
              <a:uFillTx/>
              <a:latin typeface="Arial" pitchFamily="34" charset="0"/>
              <a:cs typeface="Arial" pitchFamily="34" charset="0"/>
            </a:endParaRPr>
          </a:p>
        </p:txBody>
      </p:sp>
      <p:sp>
        <p:nvSpPr>
          <p:cNvPr id="5" name="Text Box 7">
            <a:extLst>
              <a:ext uri="{FF2B5EF4-FFF2-40B4-BE49-F238E27FC236}">
                <a16:creationId xmlns:a16="http://schemas.microsoft.com/office/drawing/2014/main" id="{3B987473-734D-4378-B2B7-B1B138170C4B}"/>
              </a:ext>
            </a:extLst>
          </p:cNvPr>
          <p:cNvSpPr txBox="1">
            <a:spLocks noChangeArrowheads="1"/>
          </p:cNvSpPr>
          <p:nvPr/>
        </p:nvSpPr>
        <p:spPr bwMode="auto">
          <a:xfrm>
            <a:off x="1783347" y="247985"/>
            <a:ext cx="10042268"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spcBef>
                <a:spcPct val="20000"/>
              </a:spcBef>
              <a:buClr>
                <a:schemeClr val="hlink"/>
              </a:buClr>
              <a:buSzPct val="70000"/>
              <a:buFont typeface="Wingdings" pitchFamily="2" charset="2"/>
              <a:buChar char="n"/>
              <a:defRPr sz="3200">
                <a:solidFill>
                  <a:schemeClr val="tx1"/>
                </a:solidFill>
                <a:latin typeface="Garamond" pitchFamily="18" charset="0"/>
                <a:cs typeface="Arial" pitchFamily="34" charset="0"/>
              </a:defRPr>
            </a:lvl1pPr>
            <a:lvl2pPr marL="800100" indent="-342900" eaLnBrk="0" hangingPunct="0">
              <a:spcBef>
                <a:spcPct val="20000"/>
              </a:spcBef>
              <a:buClr>
                <a:schemeClr val="accent2"/>
              </a:buClr>
              <a:buSzPct val="70000"/>
              <a:buFont typeface="Wingdings" pitchFamily="2" charset="2"/>
              <a:buChar char="n"/>
              <a:defRPr sz="2800">
                <a:solidFill>
                  <a:schemeClr val="tx1"/>
                </a:solidFill>
                <a:latin typeface="Garamond" pitchFamily="18" charset="0"/>
                <a:cs typeface="Arial" pitchFamily="34" charset="0"/>
              </a:defRPr>
            </a:lvl2pPr>
            <a:lvl3pPr marL="1257300" indent="-342900" eaLnBrk="0" hangingPunct="0">
              <a:spcBef>
                <a:spcPct val="20000"/>
              </a:spcBef>
              <a:buClr>
                <a:schemeClr val="tx2"/>
              </a:buClr>
              <a:buSzPct val="70000"/>
              <a:buFont typeface="Wingdings" pitchFamily="2" charset="2"/>
              <a:buChar char="n"/>
              <a:defRPr sz="2400">
                <a:solidFill>
                  <a:schemeClr val="tx1"/>
                </a:solidFill>
                <a:latin typeface="Garamond" pitchFamily="18" charset="0"/>
                <a:cs typeface="Arial" pitchFamily="34" charset="0"/>
              </a:defRPr>
            </a:lvl3pPr>
            <a:lvl4pPr marL="1714500" indent="-342900" eaLnBrk="0" hangingPunct="0">
              <a:spcBef>
                <a:spcPct val="20000"/>
              </a:spcBef>
              <a:buClr>
                <a:schemeClr val="accent2"/>
              </a:buClr>
              <a:buSzPct val="70000"/>
              <a:buFont typeface="Wingdings" pitchFamily="2" charset="2"/>
              <a:buChar char="n"/>
              <a:defRPr sz="2000">
                <a:solidFill>
                  <a:schemeClr val="tx1"/>
                </a:solidFill>
                <a:latin typeface="Garamond" pitchFamily="18" charset="0"/>
                <a:cs typeface="Arial" pitchFamily="34" charset="0"/>
              </a:defRPr>
            </a:lvl4pPr>
            <a:lvl5pPr marL="2171700" indent="-342900" eaLnBrk="0" hangingPunct="0">
              <a:spcBef>
                <a:spcPct val="20000"/>
              </a:spcBef>
              <a:buClr>
                <a:schemeClr val="hlink"/>
              </a:buClr>
              <a:buSzPct val="70000"/>
              <a:buFont typeface="Wingdings" pitchFamily="2" charset="2"/>
              <a:buChar char="n"/>
              <a:defRPr sz="2000">
                <a:solidFill>
                  <a:schemeClr val="tx1"/>
                </a:solidFill>
                <a:latin typeface="Garamond" pitchFamily="18" charset="0"/>
                <a:cs typeface="Arial" pitchFamily="34" charset="0"/>
              </a:defRPr>
            </a:lvl5pPr>
            <a:lvl6pPr marL="2628900" indent="-3429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6pPr>
            <a:lvl7pPr marL="3086100" indent="-3429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7pPr>
            <a:lvl8pPr marL="3543300" indent="-3429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8pPr>
            <a:lvl9pPr marL="4000500" indent="-3429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9pPr>
          </a:lstStyle>
          <a:p>
            <a:pPr marL="342900" marR="0" lvl="0" indent="-342900" algn="r" defTabSz="914400" rtl="1" eaLnBrk="1" fontAlgn="base" latinLnBrk="0" hangingPunct="1">
              <a:lnSpc>
                <a:spcPct val="100000"/>
              </a:lnSpc>
              <a:spcBef>
                <a:spcPct val="50000"/>
              </a:spcBef>
              <a:spcAft>
                <a:spcPct val="0"/>
              </a:spcAft>
              <a:buClrTx/>
              <a:buSzTx/>
              <a:buFontTx/>
              <a:buAutoNum type="arabicPeriod"/>
              <a:tabLst/>
              <a:defRPr/>
            </a:pPr>
            <a:endParaRPr kumimoji="0" lang="he-IL" altLang="he-IL" sz="2000" b="0" i="0" u="none" strike="noStrike" kern="0" cap="none" spc="0" normalizeH="0" baseline="0" noProof="0">
              <a:ln>
                <a:noFill/>
              </a:ln>
              <a:solidFill>
                <a:schemeClr val="accent1">
                  <a:lumMod val="50000"/>
                </a:schemeClr>
              </a:solidFill>
              <a:effectLst/>
              <a:uLnTx/>
              <a:uFillTx/>
              <a:latin typeface="Garamond" pitchFamily="18" charset="0"/>
              <a:cs typeface="Arial" pitchFamily="34" charset="0"/>
            </a:endParaRPr>
          </a:p>
          <a:p>
            <a:pPr marL="342900" marR="0" lvl="0" indent="-342900" algn="r" defTabSz="914400" rtl="1" eaLnBrk="1" fontAlgn="base" latinLnBrk="0" hangingPunct="1">
              <a:lnSpc>
                <a:spcPct val="100000"/>
              </a:lnSpc>
              <a:spcBef>
                <a:spcPct val="50000"/>
              </a:spcBef>
              <a:spcAft>
                <a:spcPct val="0"/>
              </a:spcAft>
              <a:buClrTx/>
              <a:buSzTx/>
              <a:buFontTx/>
              <a:buAutoNum type="arabicPeriod"/>
              <a:tabLst/>
              <a:defRPr/>
            </a:pPr>
            <a:r>
              <a:rPr kumimoji="0" lang="he-IL" altLang="he-IL" sz="2400" b="0" i="0" u="none" strike="noStrike" kern="0" cap="none" spc="0" normalizeH="0" baseline="0" noProof="0">
                <a:ln>
                  <a:noFill/>
                </a:ln>
                <a:solidFill>
                  <a:srgbClr val="4B2500"/>
                </a:solidFill>
                <a:effectLst/>
                <a:uLnTx/>
                <a:uFillTx/>
                <a:latin typeface="Garamond" pitchFamily="18" charset="0"/>
                <a:cs typeface="Arial" pitchFamily="34" charset="0"/>
              </a:rPr>
              <a:t>בכל גרף יש מערכת צירים: </a:t>
            </a:r>
            <a:br>
              <a:rPr kumimoji="0" lang="he-IL" altLang="he-IL" sz="2400" b="0" i="0" u="none" strike="noStrike" kern="0" cap="none" spc="0" normalizeH="0" baseline="0" noProof="0">
                <a:ln>
                  <a:noFill/>
                </a:ln>
                <a:solidFill>
                  <a:srgbClr val="4B2500"/>
                </a:solidFill>
                <a:effectLst/>
                <a:uLnTx/>
                <a:uFillTx/>
                <a:latin typeface="Garamond" pitchFamily="18" charset="0"/>
                <a:cs typeface="Arial" pitchFamily="34" charset="0"/>
              </a:rPr>
            </a:br>
            <a:r>
              <a:rPr kumimoji="0" lang="he-IL" altLang="he-IL" sz="2400" b="0" i="0" u="none" strike="noStrike" kern="0" cap="none" spc="0" normalizeH="0" baseline="0" noProof="0">
                <a:ln>
                  <a:noFill/>
                </a:ln>
                <a:solidFill>
                  <a:srgbClr val="4B2500"/>
                </a:solidFill>
                <a:effectLst/>
                <a:uLnTx/>
                <a:uFillTx/>
                <a:latin typeface="Garamond" pitchFamily="18" charset="0"/>
                <a:cs typeface="Arial" pitchFamily="34" charset="0"/>
              </a:rPr>
              <a:t>ציר אופקי המסומן  באות  </a:t>
            </a:r>
            <a:r>
              <a:rPr kumimoji="0" lang="en-US" altLang="he-IL" sz="2400" b="1" i="0"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Garamond" pitchFamily="18" charset="0"/>
                <a:cs typeface="Arial" pitchFamily="34" charset="0"/>
              </a:rPr>
              <a:t>X</a:t>
            </a:r>
            <a:r>
              <a:rPr kumimoji="0" lang="he-IL" altLang="he-IL" sz="2400" b="0" i="0" u="none" strike="noStrike" kern="0" cap="none" spc="0" normalizeH="0" baseline="0" noProof="0">
                <a:ln>
                  <a:noFill/>
                </a:ln>
                <a:solidFill>
                  <a:srgbClr val="4B2500"/>
                </a:solidFill>
                <a:effectLst/>
                <a:uLnTx/>
                <a:uFillTx/>
                <a:latin typeface="Garamond" pitchFamily="18" charset="0"/>
                <a:cs typeface="Arial" pitchFamily="34" charset="0"/>
              </a:rPr>
              <a:t> ,  וציר אנכי המסומן באות  </a:t>
            </a:r>
            <a:r>
              <a:rPr kumimoji="0" lang="en-US" altLang="he-IL" sz="2400" b="1" i="0" u="none" strike="noStrike" kern="0" cap="none" spc="0" normalizeH="0" baseline="0" noProof="0">
                <a:ln>
                  <a:noFill/>
                </a:ln>
                <a:solidFill>
                  <a:srgbClr val="0070C0"/>
                </a:solidFill>
                <a:effectLst>
                  <a:outerShdw blurRad="38100" dist="38100" dir="2700000" algn="tl">
                    <a:srgbClr val="000000">
                      <a:alpha val="43137"/>
                    </a:srgbClr>
                  </a:outerShdw>
                </a:effectLst>
                <a:uLnTx/>
                <a:uFillTx/>
                <a:latin typeface="Garamond" pitchFamily="18" charset="0"/>
                <a:cs typeface="Arial" pitchFamily="34" charset="0"/>
              </a:rPr>
              <a:t>Y</a:t>
            </a:r>
            <a:r>
              <a:rPr kumimoji="0" lang="he-IL" altLang="he-IL" sz="2400" b="0" i="0" u="none" strike="noStrike" kern="0" cap="none" spc="0" normalizeH="0" baseline="0" noProof="0">
                <a:ln>
                  <a:noFill/>
                </a:ln>
                <a:solidFill>
                  <a:srgbClr val="4B2500"/>
                </a:solidFill>
                <a:effectLst/>
                <a:uLnTx/>
                <a:uFillTx/>
                <a:latin typeface="Garamond" pitchFamily="18" charset="0"/>
                <a:cs typeface="Arial" pitchFamily="34" charset="0"/>
              </a:rPr>
              <a:t> .  </a:t>
            </a:r>
          </a:p>
          <a:p>
            <a:pPr marL="342900" marR="0" lvl="0" indent="-342900" algn="r" defTabSz="914400" rtl="1" eaLnBrk="1" fontAlgn="base" latinLnBrk="0" hangingPunct="1">
              <a:lnSpc>
                <a:spcPct val="100000"/>
              </a:lnSpc>
              <a:spcBef>
                <a:spcPct val="50000"/>
              </a:spcBef>
              <a:spcAft>
                <a:spcPct val="0"/>
              </a:spcAft>
              <a:buClrTx/>
              <a:buSzTx/>
              <a:buFontTx/>
              <a:buAutoNum type="arabicPeriod"/>
              <a:tabLst/>
              <a:defRPr/>
            </a:pPr>
            <a:r>
              <a:rPr kumimoji="0" lang="he-IL" altLang="he-IL" sz="2400" b="0" i="0" u="none" strike="noStrike" kern="0" cap="none" spc="0" normalizeH="0" baseline="0" noProof="0">
                <a:ln>
                  <a:noFill/>
                </a:ln>
                <a:solidFill>
                  <a:srgbClr val="4B2500"/>
                </a:solidFill>
                <a:effectLst/>
                <a:uLnTx/>
                <a:uFillTx/>
                <a:latin typeface="Garamond" pitchFamily="18" charset="0"/>
                <a:cs typeface="Arial" pitchFamily="34" charset="0"/>
              </a:rPr>
              <a:t>על ציר ה- </a:t>
            </a:r>
            <a:r>
              <a:rPr kumimoji="0" lang="en-US" altLang="he-IL" sz="2400" b="1" i="0"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Garamond" pitchFamily="18" charset="0"/>
                <a:cs typeface="Arial" pitchFamily="34" charset="0"/>
              </a:rPr>
              <a:t>X</a:t>
            </a:r>
            <a:r>
              <a:rPr kumimoji="0" lang="he-IL" altLang="he-IL" sz="2400" b="0" i="0" u="none" strike="noStrike" kern="0" cap="none" spc="0" normalizeH="0" baseline="0" noProof="0">
                <a:ln>
                  <a:noFill/>
                </a:ln>
                <a:solidFill>
                  <a:srgbClr val="4B2500"/>
                </a:solidFill>
                <a:effectLst/>
                <a:uLnTx/>
                <a:uFillTx/>
                <a:latin typeface="Garamond" pitchFamily="18" charset="0"/>
                <a:cs typeface="Arial" pitchFamily="34" charset="0"/>
              </a:rPr>
              <a:t>  רושמים את הערכים של המשתנה שמכונה </a:t>
            </a:r>
            <a:r>
              <a:rPr kumimoji="0" lang="he-IL" altLang="he-IL" sz="2400" b="1" i="0" u="sng"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Garamond" pitchFamily="18" charset="0"/>
                <a:cs typeface="Arial" pitchFamily="34" charset="0"/>
              </a:rPr>
              <a:t>משפיע</a:t>
            </a:r>
            <a:r>
              <a:rPr kumimoji="0" lang="he-IL" altLang="he-IL" sz="2400" b="0" i="0"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Garamond" pitchFamily="18" charset="0"/>
                <a:cs typeface="Arial" pitchFamily="34" charset="0"/>
              </a:rPr>
              <a:t> - </a:t>
            </a:r>
            <a:r>
              <a:rPr kumimoji="0" lang="he-IL" altLang="he-IL" sz="2400" b="1" i="0" u="none" strike="noStrike" kern="0" cap="none" spc="0" normalizeH="0" baseline="0" noProof="0">
                <a:ln>
                  <a:noFill/>
                </a:ln>
                <a:solidFill>
                  <a:srgbClr val="4B2500"/>
                </a:solidFill>
                <a:effectLst/>
                <a:uLnTx/>
                <a:uFillTx/>
                <a:latin typeface="Garamond" pitchFamily="18" charset="0"/>
                <a:cs typeface="Arial" pitchFamily="34" charset="0"/>
              </a:rPr>
              <a:t>בלתי תלוי</a:t>
            </a:r>
            <a:r>
              <a:rPr kumimoji="0" lang="he-IL" altLang="he-IL" sz="2400" b="0" i="0" u="none" strike="noStrike" kern="0" cap="none" spc="0" normalizeH="0" baseline="0" noProof="0">
                <a:ln>
                  <a:noFill/>
                </a:ln>
                <a:solidFill>
                  <a:srgbClr val="4B2500"/>
                </a:solidFill>
                <a:effectLst/>
                <a:uLnTx/>
                <a:uFillTx/>
                <a:latin typeface="Garamond" pitchFamily="18" charset="0"/>
                <a:cs typeface="Arial" pitchFamily="34" charset="0"/>
              </a:rPr>
              <a:t>.</a:t>
            </a:r>
          </a:p>
          <a:p>
            <a:pPr marL="342900" marR="0" lvl="0" indent="-342900" algn="r" defTabSz="914400" rtl="1" eaLnBrk="1" fontAlgn="base" latinLnBrk="0" hangingPunct="1">
              <a:lnSpc>
                <a:spcPct val="100000"/>
              </a:lnSpc>
              <a:spcBef>
                <a:spcPct val="50000"/>
              </a:spcBef>
              <a:spcAft>
                <a:spcPct val="0"/>
              </a:spcAft>
              <a:buClrTx/>
              <a:buSzTx/>
              <a:buFontTx/>
              <a:buAutoNum type="arabicPeriod"/>
              <a:tabLst/>
              <a:defRPr/>
            </a:pPr>
            <a:r>
              <a:rPr kumimoji="0" lang="he-IL" altLang="he-IL" sz="2400" b="0" i="0" u="none" strike="noStrike" kern="0" cap="none" spc="0" normalizeH="0" baseline="0" noProof="0">
                <a:ln>
                  <a:noFill/>
                </a:ln>
                <a:solidFill>
                  <a:srgbClr val="4B2500"/>
                </a:solidFill>
                <a:effectLst/>
                <a:uLnTx/>
                <a:uFillTx/>
                <a:latin typeface="Garamond" pitchFamily="18" charset="0"/>
                <a:cs typeface="Arial" pitchFamily="34" charset="0"/>
              </a:rPr>
              <a:t>על ציר ה- </a:t>
            </a:r>
            <a:r>
              <a:rPr kumimoji="0" lang="en-US" altLang="he-IL" sz="2400" b="1" i="0" u="none" strike="noStrike" kern="0" cap="none" spc="0" normalizeH="0" baseline="0" noProof="0">
                <a:ln>
                  <a:noFill/>
                </a:ln>
                <a:solidFill>
                  <a:srgbClr val="0070C0"/>
                </a:solidFill>
                <a:effectLst>
                  <a:outerShdw blurRad="38100" dist="38100" dir="2700000" algn="tl">
                    <a:srgbClr val="000000">
                      <a:alpha val="43137"/>
                    </a:srgbClr>
                  </a:outerShdw>
                </a:effectLst>
                <a:uLnTx/>
                <a:uFillTx/>
                <a:latin typeface="Garamond" pitchFamily="18" charset="0"/>
                <a:cs typeface="Arial" pitchFamily="34" charset="0"/>
              </a:rPr>
              <a:t>Y</a:t>
            </a:r>
            <a:r>
              <a:rPr kumimoji="0" lang="he-IL" altLang="he-IL" sz="2400" b="0" i="0" u="none" strike="noStrike" kern="0" cap="none" spc="0" normalizeH="0" baseline="0" noProof="0">
                <a:ln>
                  <a:noFill/>
                </a:ln>
                <a:solidFill>
                  <a:srgbClr val="4B2500"/>
                </a:solidFill>
                <a:effectLst/>
                <a:uLnTx/>
                <a:uFillTx/>
                <a:latin typeface="Garamond" pitchFamily="18" charset="0"/>
                <a:cs typeface="Arial" pitchFamily="34" charset="0"/>
              </a:rPr>
              <a:t>  רושמים את ערכיו של המשתנה המכונה </a:t>
            </a:r>
            <a:r>
              <a:rPr kumimoji="0" lang="he-IL" altLang="he-IL" sz="2400" b="1" i="0" u="sng" strike="noStrike" kern="0" cap="none" spc="0" normalizeH="0" baseline="0" noProof="0">
                <a:ln>
                  <a:noFill/>
                </a:ln>
                <a:solidFill>
                  <a:srgbClr val="0070C0"/>
                </a:solidFill>
                <a:effectLst>
                  <a:outerShdw blurRad="38100" dist="38100" dir="2700000" algn="tl">
                    <a:srgbClr val="000000">
                      <a:alpha val="43137"/>
                    </a:srgbClr>
                  </a:outerShdw>
                </a:effectLst>
                <a:uLnTx/>
                <a:uFillTx/>
                <a:latin typeface="Garamond" pitchFamily="18" charset="0"/>
                <a:cs typeface="Arial" pitchFamily="34" charset="0"/>
              </a:rPr>
              <a:t>מושפע</a:t>
            </a:r>
            <a:r>
              <a:rPr kumimoji="0" lang="he-IL" altLang="he-IL" sz="2400" b="1" i="0" strike="noStrike" kern="0" cap="none" spc="0" normalizeH="0" baseline="0" noProof="0">
                <a:ln>
                  <a:noFill/>
                </a:ln>
                <a:solidFill>
                  <a:srgbClr val="0070C0"/>
                </a:solidFill>
                <a:effectLst>
                  <a:outerShdw blurRad="38100" dist="38100" dir="2700000" algn="tl">
                    <a:srgbClr val="000000">
                      <a:alpha val="43137"/>
                    </a:srgbClr>
                  </a:outerShdw>
                </a:effectLst>
                <a:uLnTx/>
                <a:uFillTx/>
                <a:latin typeface="Garamond" pitchFamily="18" charset="0"/>
                <a:cs typeface="Arial" pitchFamily="34" charset="0"/>
              </a:rPr>
              <a:t> - </a:t>
            </a:r>
            <a:r>
              <a:rPr kumimoji="0" lang="he-IL" altLang="he-IL" sz="2400" b="1" i="0" u="none" strike="noStrike" kern="0" cap="none" spc="0" normalizeH="0" baseline="0" noProof="0">
                <a:ln>
                  <a:noFill/>
                </a:ln>
                <a:solidFill>
                  <a:srgbClr val="4B2500"/>
                </a:solidFill>
                <a:effectLst/>
                <a:uLnTx/>
                <a:uFillTx/>
                <a:latin typeface="Garamond" pitchFamily="18" charset="0"/>
                <a:cs typeface="Arial" pitchFamily="34" charset="0"/>
              </a:rPr>
              <a:t>תלוי</a:t>
            </a:r>
            <a:r>
              <a:rPr kumimoji="0" lang="he-IL" altLang="he-IL" sz="2400" b="0" i="0" u="none" strike="noStrike" kern="0" cap="none" spc="0" normalizeH="0" baseline="0" noProof="0">
                <a:ln>
                  <a:noFill/>
                </a:ln>
                <a:solidFill>
                  <a:srgbClr val="4B2500"/>
                </a:solidFill>
                <a:effectLst/>
                <a:uLnTx/>
                <a:uFillTx/>
                <a:latin typeface="Garamond" pitchFamily="18" charset="0"/>
                <a:cs typeface="Arial" pitchFamily="34" charset="0"/>
              </a:rPr>
              <a:t>.              </a:t>
            </a:r>
            <a:r>
              <a:rPr kumimoji="0" lang="en-US" altLang="he-IL" sz="2400" b="0" i="0" u="none" strike="noStrike" kern="0" cap="none" spc="0" normalizeH="0" baseline="0" noProof="0">
                <a:ln>
                  <a:noFill/>
                </a:ln>
                <a:solidFill>
                  <a:srgbClr val="4B2500"/>
                </a:solidFill>
                <a:effectLst/>
                <a:uLnTx/>
                <a:uFillTx/>
                <a:latin typeface="Garamond" pitchFamily="18" charset="0"/>
                <a:cs typeface="Arial" pitchFamily="34" charset="0"/>
              </a:rPr>
              <a:t>     </a:t>
            </a:r>
          </a:p>
        </p:txBody>
      </p:sp>
      <p:sp>
        <p:nvSpPr>
          <p:cNvPr id="6" name="Line 10">
            <a:extLst>
              <a:ext uri="{FF2B5EF4-FFF2-40B4-BE49-F238E27FC236}">
                <a16:creationId xmlns:a16="http://schemas.microsoft.com/office/drawing/2014/main" id="{56BEA70D-97C7-4A26-9F33-3A6BCCF7B56E}"/>
              </a:ext>
            </a:extLst>
          </p:cNvPr>
          <p:cNvSpPr>
            <a:spLocks noChangeShapeType="1"/>
          </p:cNvSpPr>
          <p:nvPr/>
        </p:nvSpPr>
        <p:spPr bwMode="auto">
          <a:xfrm flipV="1">
            <a:off x="2074181" y="6524045"/>
            <a:ext cx="2372891" cy="31229"/>
          </a:xfrm>
          <a:prstGeom prst="line">
            <a:avLst/>
          </a:prstGeom>
          <a:noFill/>
          <a:ln w="5715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he-IL" sz="1800" b="0" i="0" u="none" strike="noStrike" kern="0" cap="none" spc="0" normalizeH="0" baseline="0" noProof="0">
              <a:ln>
                <a:noFill/>
              </a:ln>
              <a:solidFill>
                <a:srgbClr val="4B2500"/>
              </a:solidFill>
              <a:effectLst/>
              <a:uLnTx/>
              <a:uFillTx/>
              <a:latin typeface="Garamond" pitchFamily="18" charset="0"/>
              <a:cs typeface="Arial" pitchFamily="34" charset="0"/>
            </a:endParaRPr>
          </a:p>
        </p:txBody>
      </p:sp>
      <p:sp>
        <p:nvSpPr>
          <p:cNvPr id="7" name="Line 11">
            <a:extLst>
              <a:ext uri="{FF2B5EF4-FFF2-40B4-BE49-F238E27FC236}">
                <a16:creationId xmlns:a16="http://schemas.microsoft.com/office/drawing/2014/main" id="{4EE24A43-3DFA-4D4D-B7D9-F7652BCAD9C8}"/>
              </a:ext>
            </a:extLst>
          </p:cNvPr>
          <p:cNvSpPr>
            <a:spLocks noChangeShapeType="1"/>
          </p:cNvSpPr>
          <p:nvPr/>
        </p:nvSpPr>
        <p:spPr bwMode="auto">
          <a:xfrm rot="-5400000" flipV="1">
            <a:off x="1286073" y="5727329"/>
            <a:ext cx="1995702" cy="14654"/>
          </a:xfrm>
          <a:prstGeom prst="line">
            <a:avLst/>
          </a:prstGeom>
          <a:noFill/>
          <a:ln w="57150">
            <a:solidFill>
              <a:srgbClr val="0070C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he-IL" sz="1800" b="0" i="0" u="none" strike="noStrike" kern="0" cap="none" spc="0" normalizeH="0" baseline="0" noProof="0">
              <a:ln>
                <a:noFill/>
              </a:ln>
              <a:solidFill>
                <a:srgbClr val="4B2500"/>
              </a:solidFill>
              <a:effectLst/>
              <a:uLnTx/>
              <a:uFillTx/>
              <a:latin typeface="Garamond" pitchFamily="18" charset="0"/>
              <a:cs typeface="Arial" pitchFamily="34" charset="0"/>
            </a:endParaRPr>
          </a:p>
        </p:txBody>
      </p:sp>
      <p:sp>
        <p:nvSpPr>
          <p:cNvPr id="8" name="Text Box 12">
            <a:extLst>
              <a:ext uri="{FF2B5EF4-FFF2-40B4-BE49-F238E27FC236}">
                <a16:creationId xmlns:a16="http://schemas.microsoft.com/office/drawing/2014/main" id="{F2C5EB8A-0F71-4FA9-9F36-CA070254E04D}"/>
              </a:ext>
            </a:extLst>
          </p:cNvPr>
          <p:cNvSpPr txBox="1">
            <a:spLocks noChangeArrowheads="1"/>
          </p:cNvSpPr>
          <p:nvPr/>
        </p:nvSpPr>
        <p:spPr bwMode="auto">
          <a:xfrm>
            <a:off x="1657757" y="4736805"/>
            <a:ext cx="504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cs typeface="Arial" pitchFamily="34"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cs typeface="Arial" pitchFamily="34"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cs typeface="Arial" pitchFamily="34"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cs typeface="Arial"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cs typeface="Arial"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en-US" altLang="he-IL" sz="2400" b="1" i="0" u="none" strike="noStrike" kern="0" cap="none" spc="0" normalizeH="0" baseline="0" noProof="0">
                <a:ln>
                  <a:noFill/>
                </a:ln>
                <a:solidFill>
                  <a:srgbClr val="0070C0"/>
                </a:solidFill>
                <a:effectLst>
                  <a:outerShdw blurRad="38100" dist="38100" dir="2700000" algn="tl">
                    <a:srgbClr val="000000">
                      <a:alpha val="43137"/>
                    </a:srgbClr>
                  </a:outerShdw>
                </a:effectLst>
                <a:uLnTx/>
                <a:uFillTx/>
                <a:latin typeface="Garamond" pitchFamily="18" charset="0"/>
                <a:cs typeface="Arial" pitchFamily="34" charset="0"/>
              </a:rPr>
              <a:t>Y</a:t>
            </a:r>
          </a:p>
        </p:txBody>
      </p:sp>
      <p:sp>
        <p:nvSpPr>
          <p:cNvPr id="9" name="Text Box 13">
            <a:extLst>
              <a:ext uri="{FF2B5EF4-FFF2-40B4-BE49-F238E27FC236}">
                <a16:creationId xmlns:a16="http://schemas.microsoft.com/office/drawing/2014/main" id="{FF1E8718-EE33-4171-A076-C1AEA366DEE7}"/>
              </a:ext>
            </a:extLst>
          </p:cNvPr>
          <p:cNvSpPr txBox="1">
            <a:spLocks noChangeArrowheads="1"/>
          </p:cNvSpPr>
          <p:nvPr/>
        </p:nvSpPr>
        <p:spPr bwMode="auto">
          <a:xfrm>
            <a:off x="4086709" y="6275307"/>
            <a:ext cx="720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cs typeface="Arial" pitchFamily="34"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cs typeface="Arial" pitchFamily="34"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cs typeface="Arial" pitchFamily="34"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cs typeface="Arial"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cs typeface="Arial"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en-US" altLang="he-IL" sz="2400" b="1" i="0"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Garamond" pitchFamily="18" charset="0"/>
                <a:cs typeface="Arial" pitchFamily="34" charset="0"/>
              </a:rPr>
              <a:t>X</a:t>
            </a:r>
          </a:p>
        </p:txBody>
      </p:sp>
      <p:sp>
        <p:nvSpPr>
          <p:cNvPr id="12" name="כותרת 1">
            <a:extLst>
              <a:ext uri="{FF2B5EF4-FFF2-40B4-BE49-F238E27FC236}">
                <a16:creationId xmlns:a16="http://schemas.microsoft.com/office/drawing/2014/main" id="{D7364348-1C0D-4228-826F-BB201F0FF965}"/>
              </a:ext>
            </a:extLst>
          </p:cNvPr>
          <p:cNvSpPr txBox="1">
            <a:spLocks/>
          </p:cNvSpPr>
          <p:nvPr/>
        </p:nvSpPr>
        <p:spPr>
          <a:xfrm>
            <a:off x="4078302" y="-2158"/>
            <a:ext cx="4298922" cy="789940"/>
          </a:xfrm>
          <a:prstGeom prst="rect">
            <a:avLst/>
          </a:prstGeom>
        </p:spPr>
        <p:txBody>
          <a:bodyPr>
            <a:normAutofit lnSpcReduction="10000"/>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he-IL" sz="4800" b="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rPr>
              <a:t>צירים ומשתנים </a:t>
            </a:r>
            <a:endParaRPr lang="he-IL"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endParaRPr>
          </a:p>
        </p:txBody>
      </p:sp>
      <p:sp>
        <p:nvSpPr>
          <p:cNvPr id="14" name="מלבן 13">
            <a:extLst>
              <a:ext uri="{FF2B5EF4-FFF2-40B4-BE49-F238E27FC236}">
                <a16:creationId xmlns:a16="http://schemas.microsoft.com/office/drawing/2014/main" id="{8939B0D2-F361-4609-8927-8A1C76CB2B4B}"/>
              </a:ext>
            </a:extLst>
          </p:cNvPr>
          <p:cNvSpPr/>
          <p:nvPr/>
        </p:nvSpPr>
        <p:spPr>
          <a:xfrm>
            <a:off x="5615354" y="4933220"/>
            <a:ext cx="6210261" cy="1704249"/>
          </a:xfrm>
          <a:prstGeom prst="rect">
            <a:avLst/>
          </a:prstGeom>
          <a:ln>
            <a:solidFill>
              <a:schemeClr val="tx1"/>
            </a:solidFill>
          </a:ln>
        </p:spPr>
        <p:txBody>
          <a:bodyPr wrap="square">
            <a:spAutoFit/>
          </a:bodyPr>
          <a:lstStyle/>
          <a:p>
            <a:pPr marL="342900" marR="742950" lvl="0" indent="-342900" algn="r" rtl="1">
              <a:lnSpc>
                <a:spcPct val="150000"/>
              </a:lnSpc>
              <a:spcAft>
                <a:spcPts val="0"/>
              </a:spcAft>
              <a:buFont typeface="+mj-lt"/>
              <a:buAutoNum type="arabicParenR"/>
              <a:tabLst>
                <a:tab pos="742950" algn="l"/>
              </a:tabLst>
            </a:pPr>
            <a:r>
              <a:rPr lang="he-IL">
                <a:latin typeface="Times New Roman" panose="02020603050405020304" pitchFamily="18" charset="0"/>
                <a:ea typeface="Times New Roman" panose="02020603050405020304" pitchFamily="18" charset="0"/>
                <a:cs typeface="Arial" panose="020B0604020202020204" pitchFamily="34" charset="0"/>
              </a:rPr>
              <a:t>בודקים איזה משתנה מייצג ציר </a:t>
            </a:r>
            <a:r>
              <a:rPr lang="en-US">
                <a:latin typeface="Arial" panose="020B0604020202020204" pitchFamily="34" charset="0"/>
                <a:ea typeface="Times New Roman" panose="02020603050405020304" pitchFamily="18" charset="0"/>
              </a:rPr>
              <a:t>X</a:t>
            </a:r>
            <a:r>
              <a:rPr lang="he-IL">
                <a:latin typeface="Times New Roman" panose="02020603050405020304" pitchFamily="18" charset="0"/>
                <a:ea typeface="Times New Roman" panose="02020603050405020304" pitchFamily="18" charset="0"/>
                <a:cs typeface="Arial" panose="020B0604020202020204" pitchFamily="34" charset="0"/>
              </a:rPr>
              <a:t> (המשתנה המשפיע), מה הערכים של משתנה זה ובאילו יחידות הוא נמדד ?</a:t>
            </a:r>
            <a:endParaRPr lang="en-US">
              <a:latin typeface="Times New Roman" panose="02020603050405020304" pitchFamily="18" charset="0"/>
              <a:ea typeface="Times New Roman" panose="02020603050405020304" pitchFamily="18" charset="0"/>
            </a:endParaRPr>
          </a:p>
          <a:p>
            <a:pPr marL="342900" marR="742950" lvl="0" indent="-342900" algn="r" rtl="1">
              <a:lnSpc>
                <a:spcPct val="150000"/>
              </a:lnSpc>
              <a:spcAft>
                <a:spcPts val="0"/>
              </a:spcAft>
              <a:buFont typeface="+mj-lt"/>
              <a:buAutoNum type="arabicParenR"/>
              <a:tabLst>
                <a:tab pos="742950" algn="l"/>
              </a:tabLst>
            </a:pPr>
            <a:r>
              <a:rPr lang="he-IL">
                <a:latin typeface="Times New Roman" panose="02020603050405020304" pitchFamily="18" charset="0"/>
                <a:ea typeface="Times New Roman" panose="02020603050405020304" pitchFamily="18" charset="0"/>
                <a:cs typeface="Arial" panose="020B0604020202020204" pitchFamily="34" charset="0"/>
              </a:rPr>
              <a:t>בודקים איזה משתנה מייצג ציר </a:t>
            </a:r>
            <a:r>
              <a:rPr lang="en-US">
                <a:latin typeface="Arial" panose="020B0604020202020204" pitchFamily="34" charset="0"/>
                <a:ea typeface="Times New Roman" panose="02020603050405020304" pitchFamily="18" charset="0"/>
              </a:rPr>
              <a:t>Y</a:t>
            </a:r>
            <a:r>
              <a:rPr lang="he-IL">
                <a:latin typeface="Times New Roman" panose="02020603050405020304" pitchFamily="18" charset="0"/>
                <a:ea typeface="Times New Roman" panose="02020603050405020304" pitchFamily="18" charset="0"/>
                <a:cs typeface="Arial" panose="020B0604020202020204" pitchFamily="34" charset="0"/>
              </a:rPr>
              <a:t> (המשתנה המושפע), מה הערכים של משתנה זה ובאילו יחידות הוא נמדד ?</a:t>
            </a:r>
            <a:endParaRPr lang="en-US">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399374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2421DB5D-C325-4BC5-94BD-1BFC44E16828}"/>
              </a:ext>
            </a:extLst>
          </p:cNvPr>
          <p:cNvPicPr>
            <a:picLocks noChangeAspect="1"/>
          </p:cNvPicPr>
          <p:nvPr/>
        </p:nvPicPr>
        <p:blipFill>
          <a:blip r:embed="rId2"/>
          <a:stretch>
            <a:fillRect/>
          </a:stretch>
        </p:blipFill>
        <p:spPr>
          <a:xfrm>
            <a:off x="531812" y="1232917"/>
            <a:ext cx="4683009" cy="3054686"/>
          </a:xfrm>
          <a:prstGeom prst="rect">
            <a:avLst/>
          </a:prstGeom>
        </p:spPr>
      </p:pic>
      <p:sp>
        <p:nvSpPr>
          <p:cNvPr id="2" name="מציין מיקום של מספר שקופית 1">
            <a:extLst>
              <a:ext uri="{FF2B5EF4-FFF2-40B4-BE49-F238E27FC236}">
                <a16:creationId xmlns:a16="http://schemas.microsoft.com/office/drawing/2014/main" id="{3804E824-174A-4BBD-8E6F-DD2685121C05}"/>
              </a:ext>
            </a:extLst>
          </p:cNvPr>
          <p:cNvSpPr>
            <a:spLocks noGrp="1"/>
          </p:cNvSpPr>
          <p:nvPr>
            <p:ph type="sldNum" sz="quarter" idx="12"/>
          </p:nvPr>
        </p:nvSpPr>
        <p:spPr/>
        <p:txBody>
          <a:bodyPr/>
          <a:lstStyle/>
          <a:p>
            <a:fld id="{35CE2A88-ED72-40D1-A77E-B0989610CBC5}" type="slidenum">
              <a:rPr lang="he-IL" smtClean="0"/>
              <a:t>82</a:t>
            </a:fld>
            <a:endParaRPr lang="he-IL"/>
          </a:p>
        </p:txBody>
      </p:sp>
      <p:sp>
        <p:nvSpPr>
          <p:cNvPr id="4" name="מלבן 3">
            <a:extLst>
              <a:ext uri="{FF2B5EF4-FFF2-40B4-BE49-F238E27FC236}">
                <a16:creationId xmlns:a16="http://schemas.microsoft.com/office/drawing/2014/main" id="{09FEBE2E-DD76-4554-B0CB-1099FEC54470}"/>
              </a:ext>
            </a:extLst>
          </p:cNvPr>
          <p:cNvSpPr/>
          <p:nvPr/>
        </p:nvSpPr>
        <p:spPr>
          <a:xfrm>
            <a:off x="1657350" y="150860"/>
            <a:ext cx="9920288" cy="954107"/>
          </a:xfrm>
          <a:prstGeom prst="rect">
            <a:avLst/>
          </a:prstGeom>
        </p:spPr>
        <p:txBody>
          <a:bodyPr wrap="square">
            <a:spAutoFit/>
          </a:bodyPr>
          <a:lstStyle/>
          <a:p>
            <a:pPr algn="r" rtl="1">
              <a:spcBef>
                <a:spcPct val="50000"/>
              </a:spcBef>
            </a:pPr>
            <a:r>
              <a:rPr lang="he-IL" altLang="he-IL" sz="3200" b="1" u="sng">
                <a:solidFill>
                  <a:srgbClr val="FF0000"/>
                </a:solidFill>
                <a:effectLst>
                  <a:outerShdw blurRad="38100" dist="38100" dir="2700000" algn="tl">
                    <a:srgbClr val="000000">
                      <a:alpha val="43137"/>
                    </a:srgbClr>
                  </a:outerShdw>
                </a:effectLst>
              </a:rPr>
              <a:t>קנה מידה </a:t>
            </a:r>
            <a:r>
              <a:rPr lang="he-IL" altLang="he-IL"/>
              <a:t>– </a:t>
            </a:r>
            <a:r>
              <a:rPr lang="he-IL" altLang="he-IL" sz="2400"/>
              <a:t>פרופורציה, סקאלה, חלוקת קו  באמצעות שנתות ליחידות שוות, יחס ואמצעי להשוואה בין הגדלים. </a:t>
            </a:r>
            <a:endParaRPr lang="he-IL" altLang="he-IL" sz="2400" b="1" u="sng"/>
          </a:p>
        </p:txBody>
      </p:sp>
      <p:pic>
        <p:nvPicPr>
          <p:cNvPr id="5" name="תמונה 4">
            <a:extLst>
              <a:ext uri="{FF2B5EF4-FFF2-40B4-BE49-F238E27FC236}">
                <a16:creationId xmlns:a16="http://schemas.microsoft.com/office/drawing/2014/main" id="{2034B6FC-D59E-4CED-95C9-EEF646839008}"/>
              </a:ext>
            </a:extLst>
          </p:cNvPr>
          <p:cNvPicPr>
            <a:picLocks noChangeAspect="1"/>
          </p:cNvPicPr>
          <p:nvPr/>
        </p:nvPicPr>
        <p:blipFill>
          <a:blip r:embed="rId3"/>
          <a:stretch>
            <a:fillRect/>
          </a:stretch>
        </p:blipFill>
        <p:spPr>
          <a:xfrm>
            <a:off x="8453515" y="1407738"/>
            <a:ext cx="3485708" cy="2816137"/>
          </a:xfrm>
          <a:prstGeom prst="rect">
            <a:avLst/>
          </a:prstGeom>
        </p:spPr>
      </p:pic>
      <p:pic>
        <p:nvPicPr>
          <p:cNvPr id="6" name="תמונה 5">
            <a:extLst>
              <a:ext uri="{FF2B5EF4-FFF2-40B4-BE49-F238E27FC236}">
                <a16:creationId xmlns:a16="http://schemas.microsoft.com/office/drawing/2014/main" id="{DAC25C8C-B8FE-43CA-B9AC-DFDDBDE2534C}"/>
              </a:ext>
            </a:extLst>
          </p:cNvPr>
          <p:cNvPicPr>
            <a:picLocks noChangeAspect="1"/>
          </p:cNvPicPr>
          <p:nvPr/>
        </p:nvPicPr>
        <p:blipFill>
          <a:blip r:embed="rId4"/>
          <a:stretch>
            <a:fillRect/>
          </a:stretch>
        </p:blipFill>
        <p:spPr>
          <a:xfrm>
            <a:off x="5375533" y="1407737"/>
            <a:ext cx="2917270" cy="2816138"/>
          </a:xfrm>
          <a:prstGeom prst="rect">
            <a:avLst/>
          </a:prstGeom>
        </p:spPr>
      </p:pic>
      <p:pic>
        <p:nvPicPr>
          <p:cNvPr id="16386" name="Picture 2">
            <a:extLst>
              <a:ext uri="{FF2B5EF4-FFF2-40B4-BE49-F238E27FC236}">
                <a16:creationId xmlns:a16="http://schemas.microsoft.com/office/drawing/2014/main" id="{4A85B805-96CA-4C39-895D-83BCC79B63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8833" y="4350653"/>
            <a:ext cx="2614613" cy="2507347"/>
          </a:xfrm>
          <a:prstGeom prst="rect">
            <a:avLst/>
          </a:prstGeom>
          <a:noFill/>
          <a:extLst>
            <a:ext uri="{909E8E84-426E-40DD-AFC4-6F175D3DCCD1}">
              <a14:hiddenFill xmlns:a14="http://schemas.microsoft.com/office/drawing/2010/main">
                <a:solidFill>
                  <a:srgbClr val="FFFFFF"/>
                </a:solidFill>
              </a14:hiddenFill>
            </a:ext>
          </a:extLst>
        </p:spPr>
      </p:pic>
      <p:pic>
        <p:nvPicPr>
          <p:cNvPr id="9" name="תמונה 8">
            <a:extLst>
              <a:ext uri="{FF2B5EF4-FFF2-40B4-BE49-F238E27FC236}">
                <a16:creationId xmlns:a16="http://schemas.microsoft.com/office/drawing/2014/main" id="{3CD00CB5-EAEA-4770-852A-D8A070CED666}"/>
              </a:ext>
            </a:extLst>
          </p:cNvPr>
          <p:cNvPicPr>
            <a:picLocks noChangeAspect="1"/>
          </p:cNvPicPr>
          <p:nvPr/>
        </p:nvPicPr>
        <p:blipFill>
          <a:blip r:embed="rId6"/>
          <a:stretch>
            <a:fillRect/>
          </a:stretch>
        </p:blipFill>
        <p:spPr>
          <a:xfrm>
            <a:off x="6318746" y="4470851"/>
            <a:ext cx="3000375" cy="2266950"/>
          </a:xfrm>
          <a:prstGeom prst="rect">
            <a:avLst/>
          </a:prstGeom>
        </p:spPr>
      </p:pic>
      <p:sp>
        <p:nvSpPr>
          <p:cNvPr id="11" name="אליפסה 10">
            <a:extLst>
              <a:ext uri="{FF2B5EF4-FFF2-40B4-BE49-F238E27FC236}">
                <a16:creationId xmlns:a16="http://schemas.microsoft.com/office/drawing/2014/main" id="{A46AE1B4-B695-48AF-9FBC-77CFEA9159AB}"/>
              </a:ext>
            </a:extLst>
          </p:cNvPr>
          <p:cNvSpPr/>
          <p:nvPr/>
        </p:nvSpPr>
        <p:spPr>
          <a:xfrm>
            <a:off x="5467792" y="1956329"/>
            <a:ext cx="381000" cy="200025"/>
          </a:xfrm>
          <a:prstGeom prst="ellipse">
            <a:avLst/>
          </a:prstGeom>
          <a:solidFill>
            <a:srgbClr val="FFFF00">
              <a:alpha val="3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אליפסה 13">
            <a:extLst>
              <a:ext uri="{FF2B5EF4-FFF2-40B4-BE49-F238E27FC236}">
                <a16:creationId xmlns:a16="http://schemas.microsoft.com/office/drawing/2014/main" id="{AE5B5CF1-683F-41F5-B389-FFBCCC532B89}"/>
              </a:ext>
            </a:extLst>
          </p:cNvPr>
          <p:cNvSpPr/>
          <p:nvPr/>
        </p:nvSpPr>
        <p:spPr>
          <a:xfrm>
            <a:off x="8686800" y="1856316"/>
            <a:ext cx="266700" cy="200026"/>
          </a:xfrm>
          <a:prstGeom prst="ellipse">
            <a:avLst/>
          </a:prstGeom>
          <a:solidFill>
            <a:srgbClr val="FFFF00">
              <a:alpha val="3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אליפסה 11">
            <a:extLst>
              <a:ext uri="{FF2B5EF4-FFF2-40B4-BE49-F238E27FC236}">
                <a16:creationId xmlns:a16="http://schemas.microsoft.com/office/drawing/2014/main" id="{A45811EE-C560-4102-AEF5-CDD251C44382}"/>
              </a:ext>
            </a:extLst>
          </p:cNvPr>
          <p:cNvSpPr/>
          <p:nvPr/>
        </p:nvSpPr>
        <p:spPr>
          <a:xfrm>
            <a:off x="7781925" y="3971925"/>
            <a:ext cx="371475" cy="2519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אליפסה 17">
            <a:extLst>
              <a:ext uri="{FF2B5EF4-FFF2-40B4-BE49-F238E27FC236}">
                <a16:creationId xmlns:a16="http://schemas.microsoft.com/office/drawing/2014/main" id="{38A68027-B814-41CF-858C-3BABA50B7FA4}"/>
              </a:ext>
            </a:extLst>
          </p:cNvPr>
          <p:cNvSpPr/>
          <p:nvPr/>
        </p:nvSpPr>
        <p:spPr>
          <a:xfrm>
            <a:off x="10761959" y="3914775"/>
            <a:ext cx="371475" cy="2095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אליפסה 18">
            <a:extLst>
              <a:ext uri="{FF2B5EF4-FFF2-40B4-BE49-F238E27FC236}">
                <a16:creationId xmlns:a16="http://schemas.microsoft.com/office/drawing/2014/main" id="{DC9C9228-C475-4264-86B3-088D285389A2}"/>
              </a:ext>
            </a:extLst>
          </p:cNvPr>
          <p:cNvSpPr/>
          <p:nvPr/>
        </p:nvSpPr>
        <p:spPr>
          <a:xfrm>
            <a:off x="2341538" y="3898946"/>
            <a:ext cx="609599" cy="320084"/>
          </a:xfrm>
          <a:prstGeom prst="ellipse">
            <a:avLst/>
          </a:prstGeom>
          <a:solidFill>
            <a:srgbClr val="FFFF00">
              <a:alpha val="35000"/>
            </a:srgb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a:extLst>
              <a:ext uri="{FF2B5EF4-FFF2-40B4-BE49-F238E27FC236}">
                <a16:creationId xmlns:a16="http://schemas.microsoft.com/office/drawing/2014/main" id="{1C7499B1-B9A6-40AD-950B-734DFAC4110A}"/>
              </a:ext>
            </a:extLst>
          </p:cNvPr>
          <p:cNvSpPr/>
          <p:nvPr/>
        </p:nvSpPr>
        <p:spPr>
          <a:xfrm>
            <a:off x="191465" y="4362139"/>
            <a:ext cx="6067425" cy="2345001"/>
          </a:xfrm>
          <a:prstGeom prst="rect">
            <a:avLst/>
          </a:prstGeom>
          <a:solidFill>
            <a:schemeClr val="bg2">
              <a:lumMod val="75000"/>
            </a:schemeClr>
          </a:solidFill>
          <a:ln>
            <a:solidFill>
              <a:schemeClr val="tx1"/>
            </a:solidFill>
          </a:ln>
        </p:spPr>
        <p:txBody>
          <a:bodyPr wrap="square">
            <a:spAutoFit/>
          </a:bodyPr>
          <a:lstStyle/>
          <a:p>
            <a:pPr marR="742950" lvl="0" algn="r" rtl="1">
              <a:lnSpc>
                <a:spcPct val="150000"/>
              </a:lnSpc>
              <a:spcAft>
                <a:spcPts val="0"/>
              </a:spcAft>
              <a:tabLst>
                <a:tab pos="742950" algn="l"/>
              </a:tabLst>
            </a:pPr>
            <a:r>
              <a:rPr lang="he-IL" sz="2000">
                <a:latin typeface="Times New Roman" panose="02020603050405020304" pitchFamily="18" charset="0"/>
                <a:ea typeface="Times New Roman" panose="02020603050405020304" pitchFamily="18" charset="0"/>
                <a:cs typeface="Arial" panose="020B0604020202020204" pitchFamily="34" charset="0"/>
              </a:rPr>
              <a:t>בודקים האם דרך החלוקה של הצירים נכונה: </a:t>
            </a:r>
            <a:endParaRPr lang="en-US" sz="2000">
              <a:latin typeface="Times New Roman" panose="02020603050405020304" pitchFamily="18" charset="0"/>
              <a:ea typeface="Times New Roman" panose="02020603050405020304" pitchFamily="18" charset="0"/>
            </a:endParaRPr>
          </a:p>
          <a:p>
            <a:pPr marL="742950" marR="1200150" lvl="1" indent="-285750" algn="r" rtl="1">
              <a:lnSpc>
                <a:spcPct val="150000"/>
              </a:lnSpc>
              <a:spcAft>
                <a:spcPts val="0"/>
              </a:spcAft>
              <a:buFont typeface="+mj-cs"/>
              <a:buAutoNum type="hebrew2Minus"/>
              <a:tabLst>
                <a:tab pos="1200150" algn="l"/>
              </a:tabLst>
            </a:pPr>
            <a:r>
              <a:rPr lang="he-IL" sz="2000">
                <a:latin typeface="Times New Roman" panose="02020603050405020304" pitchFamily="18" charset="0"/>
                <a:ea typeface="Times New Roman" panose="02020603050405020304" pitchFamily="18" charset="0"/>
                <a:cs typeface="Arial" panose="020B0604020202020204" pitchFamily="34" charset="0"/>
              </a:rPr>
              <a:t>האם טווח הערכים מתאים לנתונים המוצגים בגרף ? </a:t>
            </a:r>
            <a:endParaRPr lang="en-US" sz="2000">
              <a:latin typeface="Times New Roman" panose="02020603050405020304" pitchFamily="18" charset="0"/>
              <a:ea typeface="Times New Roman" panose="02020603050405020304" pitchFamily="18" charset="0"/>
            </a:endParaRPr>
          </a:p>
          <a:p>
            <a:pPr marL="742950" marR="1200150" lvl="1" indent="-285750" algn="r" rtl="1">
              <a:lnSpc>
                <a:spcPct val="150000"/>
              </a:lnSpc>
              <a:spcAft>
                <a:spcPts val="0"/>
              </a:spcAft>
              <a:buFont typeface="+mj-cs"/>
              <a:buAutoNum type="hebrew2Minus"/>
              <a:tabLst>
                <a:tab pos="1200150" algn="l"/>
              </a:tabLst>
            </a:pPr>
            <a:r>
              <a:rPr lang="he-IL" sz="2000">
                <a:latin typeface="Times New Roman" panose="02020603050405020304" pitchFamily="18" charset="0"/>
                <a:ea typeface="Times New Roman" panose="02020603050405020304" pitchFamily="18" charset="0"/>
                <a:cs typeface="Arial" panose="020B0604020202020204" pitchFamily="34" charset="0"/>
              </a:rPr>
              <a:t>האם המרווחים בין הערכים על גבי הציר אחידים ותואמים את קנה המידה?</a:t>
            </a:r>
            <a:endParaRPr lang="en-US" sz="2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989055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87A4FEBA-30C0-49E0-AB56-FB5ECB2C65C1}"/>
              </a:ext>
            </a:extLst>
          </p:cNvPr>
          <p:cNvSpPr>
            <a:spLocks noGrp="1"/>
          </p:cNvSpPr>
          <p:nvPr>
            <p:ph type="sldNum" sz="quarter" idx="12"/>
          </p:nvPr>
        </p:nvSpPr>
        <p:spPr/>
        <p:txBody>
          <a:bodyPr/>
          <a:lstStyle/>
          <a:p>
            <a:fld id="{35CE2A88-ED72-40D1-A77E-B0989610CBC5}" type="slidenum">
              <a:rPr lang="he-IL" smtClean="0"/>
              <a:t>83</a:t>
            </a:fld>
            <a:endParaRPr lang="he-IL"/>
          </a:p>
        </p:txBody>
      </p:sp>
      <p:sp>
        <p:nvSpPr>
          <p:cNvPr id="3" name="Text Box 60">
            <a:extLst>
              <a:ext uri="{FF2B5EF4-FFF2-40B4-BE49-F238E27FC236}">
                <a16:creationId xmlns:a16="http://schemas.microsoft.com/office/drawing/2014/main" id="{1080371A-D562-4264-B71F-BA7CE761ED17}"/>
              </a:ext>
            </a:extLst>
          </p:cNvPr>
          <p:cNvSpPr txBox="1">
            <a:spLocks noChangeArrowheads="1"/>
          </p:cNvSpPr>
          <p:nvPr/>
        </p:nvSpPr>
        <p:spPr bwMode="auto">
          <a:xfrm>
            <a:off x="3563938" y="243487"/>
            <a:ext cx="8248650"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he-IL" altLang="he-IL" sz="3200" b="1" u="sng"/>
              <a:t>מגמת השינוי בגרף</a:t>
            </a:r>
            <a:r>
              <a:rPr lang="he-IL" altLang="he-IL" sz="3200"/>
              <a:t> </a:t>
            </a:r>
            <a:r>
              <a:rPr lang="he-IL" altLang="he-IL" sz="2000"/>
              <a:t>– מצביעה על שינוי המשתנה התלוי (גדל או קטן) ביחס לשינוי המשתנה הבלתי תלוי </a:t>
            </a:r>
          </a:p>
          <a:p>
            <a:pPr algn="r" rtl="1" eaLnBrk="1" hangingPunct="1">
              <a:spcBef>
                <a:spcPct val="50000"/>
              </a:spcBef>
            </a:pPr>
            <a:endParaRPr lang="en-US" altLang="he-IL" sz="2000"/>
          </a:p>
        </p:txBody>
      </p:sp>
      <p:pic>
        <p:nvPicPr>
          <p:cNvPr id="20482" name="Picture 2" descr="שאלות מודרכות 2 - ItzikPhysica11">
            <a:extLst>
              <a:ext uri="{FF2B5EF4-FFF2-40B4-BE49-F238E27FC236}">
                <a16:creationId xmlns:a16="http://schemas.microsoft.com/office/drawing/2014/main" id="{391007FE-8149-42FC-9306-93C073AF0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1579" y="1423909"/>
            <a:ext cx="6187205" cy="4763040"/>
          </a:xfrm>
          <a:prstGeom prst="rect">
            <a:avLst/>
          </a:prstGeom>
          <a:noFill/>
          <a:extLst>
            <a:ext uri="{909E8E84-426E-40DD-AFC4-6F175D3DCCD1}">
              <a14:hiddenFill xmlns:a14="http://schemas.microsoft.com/office/drawing/2010/main">
                <a:solidFill>
                  <a:srgbClr val="FFFFFF"/>
                </a:solidFill>
              </a14:hiddenFill>
            </a:ext>
          </a:extLst>
        </p:spPr>
      </p:pic>
      <p:sp>
        <p:nvSpPr>
          <p:cNvPr id="4" name="מלבן 3">
            <a:extLst>
              <a:ext uri="{FF2B5EF4-FFF2-40B4-BE49-F238E27FC236}">
                <a16:creationId xmlns:a16="http://schemas.microsoft.com/office/drawing/2014/main" id="{8B342B21-5680-4E19-B40A-85BB0C589AC1}"/>
              </a:ext>
            </a:extLst>
          </p:cNvPr>
          <p:cNvSpPr/>
          <p:nvPr/>
        </p:nvSpPr>
        <p:spPr>
          <a:xfrm>
            <a:off x="6955277" y="1867077"/>
            <a:ext cx="5102328" cy="3643241"/>
          </a:xfrm>
          <a:prstGeom prst="rect">
            <a:avLst/>
          </a:prstGeom>
        </p:spPr>
        <p:txBody>
          <a:bodyPr wrap="square">
            <a:spAutoFit/>
          </a:bodyPr>
          <a:lstStyle/>
          <a:p>
            <a:pPr marL="342900" marR="742950" lvl="0" indent="-342900" algn="r" rtl="1">
              <a:lnSpc>
                <a:spcPct val="150000"/>
              </a:lnSpc>
              <a:spcAft>
                <a:spcPts val="0"/>
              </a:spcAft>
              <a:buFont typeface="+mj-lt"/>
              <a:buAutoNum type="arabicParenR"/>
              <a:tabLst>
                <a:tab pos="742950" algn="l"/>
              </a:tabLst>
            </a:pPr>
            <a:r>
              <a:rPr lang="he-IL" sz="2400">
                <a:latin typeface="Times New Roman" panose="02020603050405020304" pitchFamily="18" charset="0"/>
                <a:ea typeface="Times New Roman" panose="02020603050405020304" pitchFamily="18" charset="0"/>
                <a:cs typeface="Arial" panose="020B0604020202020204" pitchFamily="34" charset="0"/>
              </a:rPr>
              <a:t>מתבוננים בעקום הנתונים – אילו מגמות יש בו ?</a:t>
            </a:r>
            <a:br>
              <a:rPr lang="en-US" sz="2400">
                <a:latin typeface="Times New Roman" panose="02020603050405020304" pitchFamily="18" charset="0"/>
                <a:ea typeface="Times New Roman" panose="02020603050405020304" pitchFamily="18" charset="0"/>
                <a:cs typeface="Arial" panose="020B0604020202020204" pitchFamily="34" charset="0"/>
              </a:rPr>
            </a:br>
            <a:br>
              <a:rPr lang="en-US" sz="2400">
                <a:latin typeface="Times New Roman" panose="02020603050405020304" pitchFamily="18" charset="0"/>
                <a:ea typeface="Times New Roman" panose="02020603050405020304" pitchFamily="18" charset="0"/>
                <a:cs typeface="Arial" panose="020B0604020202020204" pitchFamily="34" charset="0"/>
              </a:rPr>
            </a:br>
            <a:r>
              <a:rPr lang="he-IL" sz="2400">
                <a:latin typeface="Times New Roman" panose="02020603050405020304" pitchFamily="18" charset="0"/>
                <a:ea typeface="Times New Roman" panose="02020603050405020304" pitchFamily="18" charset="0"/>
                <a:cs typeface="Arial" panose="020B0604020202020204" pitchFamily="34" charset="0"/>
              </a:rPr>
              <a:t> האם הוא עולה, יורד או קבוע ? </a:t>
            </a:r>
            <a:br>
              <a:rPr lang="en-US" sz="2400">
                <a:latin typeface="Times New Roman" panose="02020603050405020304" pitchFamily="18" charset="0"/>
                <a:ea typeface="Times New Roman" panose="02020603050405020304" pitchFamily="18" charset="0"/>
                <a:cs typeface="Arial" panose="020B0604020202020204" pitchFamily="34" charset="0"/>
              </a:rPr>
            </a:br>
            <a:r>
              <a:rPr lang="he-IL" sz="2400">
                <a:latin typeface="Times New Roman" panose="02020603050405020304" pitchFamily="18" charset="0"/>
                <a:ea typeface="Times New Roman" panose="02020603050405020304" pitchFamily="18" charset="0"/>
                <a:cs typeface="Arial" panose="020B0604020202020204" pitchFamily="34" charset="0"/>
              </a:rPr>
              <a:t>מה משמעות הדבר ?</a:t>
            </a:r>
            <a:endParaRPr lang="en-US" sz="2400">
              <a:latin typeface="Times New Roman" panose="02020603050405020304" pitchFamily="18" charset="0"/>
              <a:ea typeface="Times New Roman" panose="02020603050405020304" pitchFamily="18" charset="0"/>
            </a:endParaRPr>
          </a:p>
          <a:p>
            <a:pPr algn="r" rtl="1">
              <a:lnSpc>
                <a:spcPct val="150000"/>
              </a:lnSpc>
              <a:spcAft>
                <a:spcPts val="0"/>
              </a:spcAft>
            </a:pPr>
            <a:r>
              <a:rPr lang="he-IL">
                <a:latin typeface="Times New Roman" panose="02020603050405020304" pitchFamily="18" charset="0"/>
                <a:ea typeface="Times New Roman" panose="02020603050405020304" pitchFamily="18" charset="0"/>
                <a:cs typeface="Arial" panose="020B0604020202020204" pitchFamily="34" charset="0"/>
              </a:rPr>
              <a:t> </a:t>
            </a:r>
            <a:endParaRPr lang="en-US">
              <a:latin typeface="Times New Roman" panose="02020603050405020304" pitchFamily="18" charset="0"/>
              <a:ea typeface="Times New Roman" panose="02020603050405020304" pitchFamily="18" charset="0"/>
            </a:endParaRPr>
          </a:p>
          <a:p>
            <a:pPr algn="r" rtl="1">
              <a:lnSpc>
                <a:spcPct val="150000"/>
              </a:lnSpc>
              <a:spcAft>
                <a:spcPts val="0"/>
              </a:spcAft>
            </a:pPr>
            <a:r>
              <a:rPr lang="he-IL">
                <a:highlight>
                  <a:srgbClr val="FFFF00"/>
                </a:highlight>
                <a:latin typeface="Times New Roman" panose="02020603050405020304" pitchFamily="18" charset="0"/>
                <a:ea typeface="Times New Roman" panose="02020603050405020304" pitchFamily="18" charset="0"/>
                <a:cs typeface="Arial" panose="020B0604020202020204" pitchFamily="34" charset="0"/>
              </a:rPr>
              <a:t> </a:t>
            </a:r>
            <a:endParaRPr lang="en-US">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893180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4596027A-A1E5-485E-B1EE-5DD995A74B4B}"/>
              </a:ext>
            </a:extLst>
          </p:cNvPr>
          <p:cNvSpPr>
            <a:spLocks noGrp="1"/>
          </p:cNvSpPr>
          <p:nvPr>
            <p:ph type="sldNum" sz="quarter" idx="12"/>
          </p:nvPr>
        </p:nvSpPr>
        <p:spPr/>
        <p:txBody>
          <a:bodyPr/>
          <a:lstStyle/>
          <a:p>
            <a:fld id="{35CE2A88-ED72-40D1-A77E-B0989610CBC5}" type="slidenum">
              <a:rPr lang="he-IL" smtClean="0"/>
              <a:t>84</a:t>
            </a:fld>
            <a:endParaRPr lang="he-IL"/>
          </a:p>
        </p:txBody>
      </p:sp>
      <p:sp>
        <p:nvSpPr>
          <p:cNvPr id="4" name="Rectangle 50">
            <a:extLst>
              <a:ext uri="{FF2B5EF4-FFF2-40B4-BE49-F238E27FC236}">
                <a16:creationId xmlns:a16="http://schemas.microsoft.com/office/drawing/2014/main" id="{98C2CE65-2912-422E-919D-24BB1AED8AFA}"/>
              </a:ext>
            </a:extLst>
          </p:cNvPr>
          <p:cNvSpPr>
            <a:spLocks noChangeArrowheads="1"/>
          </p:cNvSpPr>
          <p:nvPr/>
        </p:nvSpPr>
        <p:spPr bwMode="auto">
          <a:xfrm>
            <a:off x="1995927" y="1307836"/>
            <a:ext cx="9766264" cy="1477963"/>
          </a:xfrm>
          <a:prstGeom prst="rect">
            <a:avLst/>
          </a:prstGeom>
          <a:noFill/>
          <a:ln w="9525">
            <a:noFill/>
            <a:miter lim="800000"/>
            <a:headEnd/>
            <a:tailEnd/>
          </a:ln>
        </p:spPr>
        <p:txBody>
          <a:bodyPr wrap="square" anchor="ctr">
            <a:spAutoFit/>
          </a:bodyPr>
          <a:lstStyle/>
          <a:p>
            <a:pPr algn="r" eaLnBrk="0" hangingPunct="0">
              <a:defRPr/>
            </a:pPr>
            <a:r>
              <a:rPr lang="he-IL" sz="2400" b="1" dirty="0">
                <a:cs typeface="+mn-cs"/>
              </a:rPr>
              <a:t>שאלה לדוגמא:</a:t>
            </a:r>
          </a:p>
          <a:p>
            <a:pPr algn="r" eaLnBrk="0" hangingPunct="0">
              <a:defRPr/>
            </a:pPr>
            <a:r>
              <a:rPr lang="he-IL" sz="2400" b="1" dirty="0">
                <a:cs typeface="+mn-cs"/>
              </a:rPr>
              <a:t>הגרף הבא מתאר את תלות המקום בזמן של שתי מכוניות</a:t>
            </a:r>
            <a:r>
              <a:rPr lang="he-IL" sz="2400" b="1">
                <a:cs typeface="+mn-cs"/>
              </a:rPr>
              <a:t>. איזו </a:t>
            </a:r>
            <a:r>
              <a:rPr lang="he-IL" sz="2400" b="1" dirty="0">
                <a:cs typeface="+mn-cs"/>
              </a:rPr>
              <a:t>מכונית נוסעת </a:t>
            </a:r>
            <a:r>
              <a:rPr lang="he-IL" sz="2400" b="1">
                <a:cs typeface="+mn-cs"/>
              </a:rPr>
              <a:t>מהר יותר ?</a:t>
            </a:r>
            <a:endParaRPr lang="en-US" sz="2400" b="1" dirty="0">
              <a:cs typeface="+mn-cs"/>
            </a:endParaRPr>
          </a:p>
          <a:p>
            <a:pPr rtl="0" eaLnBrk="0" hangingPunct="0">
              <a:defRPr/>
            </a:pPr>
            <a:endParaRPr lang="en-US" dirty="0"/>
          </a:p>
        </p:txBody>
      </p:sp>
      <p:sp>
        <p:nvSpPr>
          <p:cNvPr id="3" name="מלבן 2">
            <a:extLst>
              <a:ext uri="{FF2B5EF4-FFF2-40B4-BE49-F238E27FC236}">
                <a16:creationId xmlns:a16="http://schemas.microsoft.com/office/drawing/2014/main" id="{580E3DFC-C67A-4843-AD2F-36D11DF46682}"/>
              </a:ext>
            </a:extLst>
          </p:cNvPr>
          <p:cNvSpPr/>
          <p:nvPr/>
        </p:nvSpPr>
        <p:spPr>
          <a:xfrm>
            <a:off x="2457347" y="22728"/>
            <a:ext cx="8085591" cy="1237262"/>
          </a:xfrm>
          <a:prstGeom prst="rect">
            <a:avLst/>
          </a:prstGeom>
        </p:spPr>
        <p:txBody>
          <a:bodyPr wrap="square">
            <a:spAutoFit/>
          </a:bodyPr>
          <a:lstStyle/>
          <a:p>
            <a:pPr lvl="1" algn="r" defTabSz="914400" rtl="1" eaLnBrk="0" fontAlgn="base" hangingPunct="0">
              <a:spcBef>
                <a:spcPct val="20000"/>
              </a:spcBef>
              <a:spcAft>
                <a:spcPct val="0"/>
              </a:spcAft>
              <a:buClr>
                <a:srgbClr val="7B6D47"/>
              </a:buClr>
              <a:buSzPct val="70000"/>
              <a:defRPr/>
            </a:pPr>
            <a:r>
              <a:rPr lang="he-IL" sz="3600" b="1" kern="0">
                <a:solidFill>
                  <a:srgbClr val="FF0000"/>
                </a:solidFill>
                <a:effectLst>
                  <a:outerShdw blurRad="38100" dist="38100" dir="2700000" algn="tl">
                    <a:srgbClr val="000000"/>
                  </a:outerShdw>
                </a:effectLst>
                <a:latin typeface="Garamond"/>
                <a:cs typeface="Arial"/>
              </a:rPr>
              <a:t>מידת שיפוע הגרף קובע את קצב השינוי</a:t>
            </a:r>
            <a:r>
              <a:rPr lang="he-IL" sz="3200" kern="0">
                <a:solidFill>
                  <a:srgbClr val="4B2500"/>
                </a:solidFill>
                <a:effectLst>
                  <a:outerShdw blurRad="38100" dist="38100" dir="2700000" algn="tl">
                    <a:srgbClr val="000000"/>
                  </a:outerShdw>
                </a:effectLst>
                <a:latin typeface="Garamond"/>
                <a:cs typeface="Arial"/>
              </a:rPr>
              <a:t>.</a:t>
            </a:r>
          </a:p>
          <a:p>
            <a:pPr marL="342900" lvl="0" indent="-342900" algn="r" defTabSz="914400" rtl="1" eaLnBrk="0" fontAlgn="base" hangingPunct="0">
              <a:spcBef>
                <a:spcPct val="20000"/>
              </a:spcBef>
              <a:spcAft>
                <a:spcPct val="0"/>
              </a:spcAft>
              <a:buClr>
                <a:srgbClr val="7B6D47"/>
              </a:buClr>
              <a:buSzPct val="70000"/>
              <a:buFont typeface="Wingdings" pitchFamily="2" charset="2"/>
              <a:buChar char="n"/>
              <a:defRPr/>
            </a:pPr>
            <a:endParaRPr lang="he-IL" sz="3200" kern="0" dirty="0">
              <a:solidFill>
                <a:srgbClr val="4B2500"/>
              </a:solidFill>
              <a:effectLst>
                <a:outerShdw blurRad="38100" dist="38100" dir="2700000" algn="tl">
                  <a:srgbClr val="000000"/>
                </a:outerShdw>
              </a:effectLst>
              <a:latin typeface="Garamond"/>
              <a:cs typeface="Arial"/>
            </a:endParaRPr>
          </a:p>
        </p:txBody>
      </p:sp>
      <p:grpSp>
        <p:nvGrpSpPr>
          <p:cNvPr id="5" name="קבוצה 4">
            <a:extLst>
              <a:ext uri="{FF2B5EF4-FFF2-40B4-BE49-F238E27FC236}">
                <a16:creationId xmlns:a16="http://schemas.microsoft.com/office/drawing/2014/main" id="{A5ED7272-AC0C-42A5-B870-ADCA9826F578}"/>
              </a:ext>
            </a:extLst>
          </p:cNvPr>
          <p:cNvGrpSpPr/>
          <p:nvPr/>
        </p:nvGrpSpPr>
        <p:grpSpPr>
          <a:xfrm>
            <a:off x="2273721" y="2460570"/>
            <a:ext cx="4676775" cy="4030078"/>
            <a:chOff x="3914775" y="2641545"/>
            <a:chExt cx="4676775" cy="4030078"/>
          </a:xfrm>
        </p:grpSpPr>
        <p:pic>
          <p:nvPicPr>
            <p:cNvPr id="19458" name="Picture 2" descr="גרפים של דרך ומהירות בתנועה קצובה 7§">
              <a:extLst>
                <a:ext uri="{FF2B5EF4-FFF2-40B4-BE49-F238E27FC236}">
                  <a16:creationId xmlns:a16="http://schemas.microsoft.com/office/drawing/2014/main" id="{187137BD-F9C9-4BE9-B7C0-B6FCFD1609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4775" y="2641545"/>
              <a:ext cx="4676775" cy="4030078"/>
            </a:xfrm>
            <a:prstGeom prst="rect">
              <a:avLst/>
            </a:prstGeom>
            <a:noFill/>
            <a:extLst>
              <a:ext uri="{909E8E84-426E-40DD-AFC4-6F175D3DCCD1}">
                <a14:hiddenFill xmlns:a14="http://schemas.microsoft.com/office/drawing/2010/main">
                  <a:solidFill>
                    <a:srgbClr val="FFFFFF"/>
                  </a:solidFill>
                </a14:hiddenFill>
              </a:ext>
            </a:extLst>
          </p:spPr>
        </p:pic>
        <p:sp>
          <p:nvSpPr>
            <p:cNvPr id="23" name="תיבת טקסט 22">
              <a:extLst>
                <a:ext uri="{FF2B5EF4-FFF2-40B4-BE49-F238E27FC236}">
                  <a16:creationId xmlns:a16="http://schemas.microsoft.com/office/drawing/2014/main" id="{84800F28-B10F-4166-BEC4-C69DADAA9BD7}"/>
                </a:ext>
              </a:extLst>
            </p:cNvPr>
            <p:cNvSpPr txBox="1"/>
            <p:nvPr/>
          </p:nvSpPr>
          <p:spPr>
            <a:xfrm>
              <a:off x="7696200" y="2737595"/>
              <a:ext cx="257175" cy="369332"/>
            </a:xfrm>
            <a:prstGeom prst="rect">
              <a:avLst/>
            </a:prstGeom>
            <a:noFill/>
          </p:spPr>
          <p:txBody>
            <a:bodyPr wrap="square" rtlCol="1">
              <a:spAutoFit/>
            </a:bodyPr>
            <a:lstStyle/>
            <a:p>
              <a:r>
                <a:rPr lang="he-IL" b="1"/>
                <a:t>1</a:t>
              </a:r>
            </a:p>
          </p:txBody>
        </p:sp>
        <p:sp>
          <p:nvSpPr>
            <p:cNvPr id="25" name="תיבת טקסט 24">
              <a:extLst>
                <a:ext uri="{FF2B5EF4-FFF2-40B4-BE49-F238E27FC236}">
                  <a16:creationId xmlns:a16="http://schemas.microsoft.com/office/drawing/2014/main" id="{9E9ADD06-AB6F-4C2C-8114-07104C691BFD}"/>
                </a:ext>
              </a:extLst>
            </p:cNvPr>
            <p:cNvSpPr txBox="1"/>
            <p:nvPr/>
          </p:nvSpPr>
          <p:spPr>
            <a:xfrm>
              <a:off x="7696200" y="4923388"/>
              <a:ext cx="257175" cy="369332"/>
            </a:xfrm>
            <a:prstGeom prst="rect">
              <a:avLst/>
            </a:prstGeom>
            <a:noFill/>
          </p:spPr>
          <p:txBody>
            <a:bodyPr wrap="square" rtlCol="1">
              <a:spAutoFit/>
            </a:bodyPr>
            <a:lstStyle/>
            <a:p>
              <a:r>
                <a:rPr lang="he-IL" b="1"/>
                <a:t>2</a:t>
              </a:r>
            </a:p>
          </p:txBody>
        </p:sp>
      </p:grpSp>
      <p:pic>
        <p:nvPicPr>
          <p:cNvPr id="7" name="תמונה 6">
            <a:extLst>
              <a:ext uri="{FF2B5EF4-FFF2-40B4-BE49-F238E27FC236}">
                <a16:creationId xmlns:a16="http://schemas.microsoft.com/office/drawing/2014/main" id="{385A8D08-68D7-4752-809B-BF6FEBF5B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562" y="3665016"/>
            <a:ext cx="3819525" cy="2714625"/>
          </a:xfrm>
          <a:prstGeom prst="rect">
            <a:avLst/>
          </a:prstGeom>
        </p:spPr>
      </p:pic>
    </p:spTree>
    <p:extLst>
      <p:ext uri="{BB962C8B-B14F-4D97-AF65-F5344CB8AC3E}">
        <p14:creationId xmlns:p14="http://schemas.microsoft.com/office/powerpoint/2010/main" val="2540029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A7DDFFF9-F4A1-4451-B5A0-A1759314975B}"/>
              </a:ext>
            </a:extLst>
          </p:cNvPr>
          <p:cNvSpPr>
            <a:spLocks noGrp="1"/>
          </p:cNvSpPr>
          <p:nvPr>
            <p:ph type="sldNum" sz="quarter" idx="12"/>
          </p:nvPr>
        </p:nvSpPr>
        <p:spPr/>
        <p:txBody>
          <a:bodyPr/>
          <a:lstStyle/>
          <a:p>
            <a:fld id="{35CE2A88-ED72-40D1-A77E-B0989610CBC5}" type="slidenum">
              <a:rPr lang="he-IL" smtClean="0"/>
              <a:t>85</a:t>
            </a:fld>
            <a:endParaRPr lang="he-IL"/>
          </a:p>
        </p:txBody>
      </p:sp>
      <p:pic>
        <p:nvPicPr>
          <p:cNvPr id="3" name="Picture 2" descr="×ª××¦××ª ×ª××× × ×¢×××¨ âªaclaration animated gifâ¬â">
            <a:extLst>
              <a:ext uri="{FF2B5EF4-FFF2-40B4-BE49-F238E27FC236}">
                <a16:creationId xmlns:a16="http://schemas.microsoft.com/office/drawing/2014/main" id="{6390D44D-F889-4E03-BF67-FC9AFCB3463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67050" y="276225"/>
            <a:ext cx="6057900" cy="31527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ª××× × ×§×©××¨×">
            <a:extLst>
              <a:ext uri="{FF2B5EF4-FFF2-40B4-BE49-F238E27FC236}">
                <a16:creationId xmlns:a16="http://schemas.microsoft.com/office/drawing/2014/main" id="{2743FCEC-0C25-4835-B59E-B2297CF2EE4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12026" y="3543822"/>
            <a:ext cx="5276435" cy="3152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2999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8B1BA71B-4093-4041-AE7E-28CD12765EA5}"/>
              </a:ext>
            </a:extLst>
          </p:cNvPr>
          <p:cNvSpPr>
            <a:spLocks noGrp="1"/>
          </p:cNvSpPr>
          <p:nvPr>
            <p:ph type="sldNum" sz="quarter" idx="12"/>
          </p:nvPr>
        </p:nvSpPr>
        <p:spPr/>
        <p:txBody>
          <a:bodyPr/>
          <a:lstStyle/>
          <a:p>
            <a:fld id="{35CE2A88-ED72-40D1-A77E-B0989610CBC5}" type="slidenum">
              <a:rPr lang="he-IL" smtClean="0"/>
              <a:t>86</a:t>
            </a:fld>
            <a:endParaRPr lang="he-IL"/>
          </a:p>
        </p:txBody>
      </p:sp>
      <p:sp>
        <p:nvSpPr>
          <p:cNvPr id="3" name="כותרת 1">
            <a:extLst>
              <a:ext uri="{FF2B5EF4-FFF2-40B4-BE49-F238E27FC236}">
                <a16:creationId xmlns:a16="http://schemas.microsoft.com/office/drawing/2014/main" id="{4BDE5F1F-12AD-4756-9CF8-7104456F3431}"/>
              </a:ext>
            </a:extLst>
          </p:cNvPr>
          <p:cNvSpPr txBox="1">
            <a:spLocks/>
          </p:cNvSpPr>
          <p:nvPr/>
        </p:nvSpPr>
        <p:spPr>
          <a:xfrm>
            <a:off x="4663910" y="100430"/>
            <a:ext cx="3944661" cy="550390"/>
          </a:xfrm>
          <a:prstGeom prst="rect">
            <a:avLst/>
          </a:prstGeom>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he-IL"/>
              <a:t>שאלה גרף מקום זמן</a:t>
            </a:r>
            <a:endParaRPr lang="he-IL" dirty="0"/>
          </a:p>
        </p:txBody>
      </p:sp>
      <p:sp>
        <p:nvSpPr>
          <p:cNvPr id="4" name="מציין מיקום תוכן 2">
            <a:extLst>
              <a:ext uri="{FF2B5EF4-FFF2-40B4-BE49-F238E27FC236}">
                <a16:creationId xmlns:a16="http://schemas.microsoft.com/office/drawing/2014/main" id="{5697C24C-84FA-4605-B50F-C4C7581B0DD6}"/>
              </a:ext>
            </a:extLst>
          </p:cNvPr>
          <p:cNvSpPr txBox="1">
            <a:spLocks/>
          </p:cNvSpPr>
          <p:nvPr/>
        </p:nvSpPr>
        <p:spPr>
          <a:xfrm>
            <a:off x="3690659" y="650820"/>
            <a:ext cx="8236530" cy="5749790"/>
          </a:xfrm>
          <a:prstGeom prst="rect">
            <a:avLst/>
          </a:prstGeom>
        </p:spPr>
        <p:txBody>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150000"/>
              </a:lnSpc>
              <a:buFont typeface="Wingdings 3" charset="2"/>
              <a:buNone/>
            </a:pPr>
            <a:r>
              <a:rPr lang="he-IL" sz="2400"/>
              <a:t>הגרף מתאר את תנועותיהם של  שני כלי רכב הנעים על כביש ישר הנמתח מצפון לדרום. הכיוון החיובי  של ציר ה-</a:t>
            </a:r>
            <a:r>
              <a:rPr lang="en-US" sz="2400"/>
              <a:t>x</a:t>
            </a:r>
            <a:r>
              <a:rPr lang="he-IL" sz="2400"/>
              <a:t> הוא צפונה.</a:t>
            </a:r>
          </a:p>
          <a:p>
            <a:pPr marL="0" indent="0">
              <a:lnSpc>
                <a:spcPct val="150000"/>
              </a:lnSpc>
              <a:buFont typeface="Wingdings 3" charset="2"/>
              <a:buNone/>
            </a:pPr>
            <a:r>
              <a:rPr lang="he-IL" sz="2400"/>
              <a:t>א. מה כיוון התנועה של כל אחד מכלי הרכב צפונה או דרומה? נמקו.</a:t>
            </a:r>
          </a:p>
          <a:p>
            <a:pPr marL="0" indent="0">
              <a:lnSpc>
                <a:spcPct val="150000"/>
              </a:lnSpc>
              <a:buFont typeface="Wingdings 3" charset="2"/>
              <a:buNone/>
            </a:pPr>
            <a:r>
              <a:rPr lang="he-IL" sz="2400"/>
              <a:t>ב. מתי (באיזה רגע) חולפים כלי הרכב זה על פני זה?</a:t>
            </a:r>
          </a:p>
          <a:p>
            <a:pPr marL="0" indent="0">
              <a:lnSpc>
                <a:spcPct val="150000"/>
              </a:lnSpc>
              <a:buFont typeface="Wingdings 3" charset="2"/>
              <a:buNone/>
            </a:pPr>
            <a:r>
              <a:rPr lang="he-IL" sz="2400"/>
              <a:t>ג. מתי (באילו רגעים) המרחק בין שני כלי הרכב הוא </a:t>
            </a:r>
            <a:r>
              <a:rPr lang="en-US" sz="2400"/>
              <a:t>40[km]</a:t>
            </a:r>
            <a:r>
              <a:rPr lang="he-IL" sz="2400"/>
              <a:t> ?</a:t>
            </a:r>
          </a:p>
          <a:p>
            <a:endParaRPr lang="he-IL" dirty="0"/>
          </a:p>
        </p:txBody>
      </p:sp>
      <p:grpSp>
        <p:nvGrpSpPr>
          <p:cNvPr id="5" name="קבוצה 4">
            <a:extLst>
              <a:ext uri="{FF2B5EF4-FFF2-40B4-BE49-F238E27FC236}">
                <a16:creationId xmlns:a16="http://schemas.microsoft.com/office/drawing/2014/main" id="{F5D6E792-4878-4DB2-8266-0F658EC8DA6A}"/>
              </a:ext>
            </a:extLst>
          </p:cNvPr>
          <p:cNvGrpSpPr/>
          <p:nvPr/>
        </p:nvGrpSpPr>
        <p:grpSpPr>
          <a:xfrm>
            <a:off x="2963661" y="3880508"/>
            <a:ext cx="4513718" cy="2644400"/>
            <a:chOff x="1779133" y="3654799"/>
            <a:chExt cx="4513718" cy="2644400"/>
          </a:xfrm>
        </p:grpSpPr>
        <p:pic>
          <p:nvPicPr>
            <p:cNvPr id="6" name="Picture 2">
              <a:extLst>
                <a:ext uri="{FF2B5EF4-FFF2-40B4-BE49-F238E27FC236}">
                  <a16:creationId xmlns:a16="http://schemas.microsoft.com/office/drawing/2014/main" id="{EF1C2A75-4D0B-4F28-A9DA-A2CD6AD3F7E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9133" y="3654799"/>
              <a:ext cx="4513718" cy="264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3">
              <a:extLst>
                <a:ext uri="{FF2B5EF4-FFF2-40B4-BE49-F238E27FC236}">
                  <a16:creationId xmlns:a16="http://schemas.microsoft.com/office/drawing/2014/main" id="{07D01276-F682-4A3F-9C74-477CE4B78F87}"/>
                </a:ext>
              </a:extLst>
            </p:cNvPr>
            <p:cNvSpPr txBox="1"/>
            <p:nvPr/>
          </p:nvSpPr>
          <p:spPr>
            <a:xfrm>
              <a:off x="2675343" y="4162563"/>
              <a:ext cx="928914" cy="461665"/>
            </a:xfrm>
            <a:prstGeom prst="rect">
              <a:avLst/>
            </a:prstGeom>
            <a:noFill/>
          </p:spPr>
          <p:txBody>
            <a:bodyPr wrap="square" rtlCol="1">
              <a:spAutoFit/>
            </a:bodyPr>
            <a:lstStyle/>
            <a:p>
              <a:r>
                <a:rPr lang="en-US" sz="2400" dirty="0">
                  <a:solidFill>
                    <a:schemeClr val="tx2"/>
                  </a:solidFill>
                  <a:latin typeface="Times New Roman" pitchFamily="18" charset="0"/>
                  <a:cs typeface="Times New Roman" pitchFamily="18" charset="0"/>
                </a:rPr>
                <a:t>A</a:t>
              </a:r>
              <a:endParaRPr lang="he-IL" sz="2400" dirty="0">
                <a:solidFill>
                  <a:schemeClr val="tx2"/>
                </a:solidFill>
                <a:latin typeface="Times New Roman" pitchFamily="18" charset="0"/>
                <a:cs typeface="Times New Roman" pitchFamily="18" charset="0"/>
              </a:endParaRPr>
            </a:p>
          </p:txBody>
        </p:sp>
        <p:sp>
          <p:nvSpPr>
            <p:cNvPr id="8" name="TextBox 5">
              <a:extLst>
                <a:ext uri="{FF2B5EF4-FFF2-40B4-BE49-F238E27FC236}">
                  <a16:creationId xmlns:a16="http://schemas.microsoft.com/office/drawing/2014/main" id="{11B2ED02-49EE-46B1-81C6-F435F37156DA}"/>
                </a:ext>
              </a:extLst>
            </p:cNvPr>
            <p:cNvSpPr txBox="1"/>
            <p:nvPr/>
          </p:nvSpPr>
          <p:spPr>
            <a:xfrm>
              <a:off x="4768956" y="4162562"/>
              <a:ext cx="928914" cy="461665"/>
            </a:xfrm>
            <a:prstGeom prst="rect">
              <a:avLst/>
            </a:prstGeom>
            <a:noFill/>
          </p:spPr>
          <p:txBody>
            <a:bodyPr wrap="square" rtlCol="1">
              <a:spAutoFit/>
            </a:bodyPr>
            <a:lstStyle/>
            <a:p>
              <a:r>
                <a:rPr lang="en-US" sz="2400" dirty="0">
                  <a:solidFill>
                    <a:srgbClr val="00B050"/>
                  </a:solidFill>
                  <a:latin typeface="Times New Roman" pitchFamily="18" charset="0"/>
                  <a:cs typeface="Times New Roman" pitchFamily="18" charset="0"/>
                </a:rPr>
                <a:t>B</a:t>
              </a:r>
              <a:endParaRPr lang="he-IL" sz="2400" dirty="0">
                <a:solidFill>
                  <a:srgbClr val="00B05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2913537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162CA65-AAD7-450D-9404-1099520F3599}"/>
              </a:ext>
            </a:extLst>
          </p:cNvPr>
          <p:cNvSpPr>
            <a:spLocks noGrp="1" noChangeArrowheads="1"/>
          </p:cNvSpPr>
          <p:nvPr>
            <p:ph type="title"/>
          </p:nvPr>
        </p:nvSpPr>
        <p:spPr>
          <a:xfrm>
            <a:off x="2919046" y="289184"/>
            <a:ext cx="7819292" cy="739915"/>
          </a:xfrm>
          <a:ln w="38100">
            <a:solidFill>
              <a:schemeClr val="tx1"/>
            </a:solidFill>
            <a:miter lim="800000"/>
            <a:headEnd/>
            <a:tailEnd/>
          </a:ln>
        </p:spPr>
        <p:txBody>
          <a:bodyPr/>
          <a:lstStyle/>
          <a:p>
            <a:pPr algn="r" rtl="1"/>
            <a:r>
              <a:rPr lang="he-IL" altLang="he-IL" b="1"/>
              <a:t>תיאור תנועה באמצעות ביטוי מתמטי</a:t>
            </a:r>
            <a:endParaRPr lang="he-IL" altLang="he-IL"/>
          </a:p>
        </p:txBody>
      </p:sp>
      <p:sp>
        <p:nvSpPr>
          <p:cNvPr id="21507" name="Rectangle 3">
            <a:extLst>
              <a:ext uri="{FF2B5EF4-FFF2-40B4-BE49-F238E27FC236}">
                <a16:creationId xmlns:a16="http://schemas.microsoft.com/office/drawing/2014/main" id="{56A1460C-FA3B-44B4-A355-63FBC58C94EB}"/>
              </a:ext>
            </a:extLst>
          </p:cNvPr>
          <p:cNvSpPr>
            <a:spLocks noGrp="1" noChangeArrowheads="1"/>
          </p:cNvSpPr>
          <p:nvPr>
            <p:ph idx="1"/>
          </p:nvPr>
        </p:nvSpPr>
        <p:spPr>
          <a:xfrm>
            <a:off x="1846385" y="1408305"/>
            <a:ext cx="9507415" cy="3777622"/>
          </a:xfrm>
        </p:spPr>
        <p:txBody>
          <a:bodyPr/>
          <a:lstStyle/>
          <a:p>
            <a:pPr marL="457200" lvl="1" indent="0">
              <a:buNone/>
            </a:pPr>
            <a:r>
              <a:rPr lang="he-IL" altLang="he-IL" sz="2400" b="1" u="sng">
                <a:solidFill>
                  <a:srgbClr val="6600CC"/>
                </a:solidFill>
              </a:rPr>
              <a:t>נוסחה</a:t>
            </a:r>
            <a:r>
              <a:rPr lang="he-IL" altLang="he-IL" sz="2400">
                <a:solidFill>
                  <a:srgbClr val="6600CC"/>
                </a:solidFill>
              </a:rPr>
              <a:t> </a:t>
            </a:r>
            <a:r>
              <a:rPr lang="he-IL" altLang="he-IL" sz="2400"/>
              <a:t>מכילה מידע רב יותר מאשר טבלה כיוון שהיא נותנת </a:t>
            </a:r>
            <a:r>
              <a:rPr lang="he-IL" altLang="he-IL" sz="2400" b="1"/>
              <a:t>מידע </a:t>
            </a:r>
            <a:r>
              <a:rPr lang="he-IL" altLang="he-IL" sz="2400"/>
              <a:t>עבור </a:t>
            </a:r>
            <a:r>
              <a:rPr lang="he-IL" altLang="he-IL" sz="2400" b="1"/>
              <a:t>כל רגע</a:t>
            </a:r>
            <a:r>
              <a:rPr lang="he-IL" altLang="he-IL" sz="2400"/>
              <a:t> ולא עבור מספר מוגבל של </a:t>
            </a:r>
            <a:r>
              <a:rPr lang="he-IL" altLang="he-IL" sz="2400" b="1"/>
              <a:t>ערכי </a:t>
            </a:r>
            <a:r>
              <a:rPr lang="en-US" altLang="he-IL" sz="2400" b="1"/>
              <a:t>t</a:t>
            </a:r>
            <a:r>
              <a:rPr lang="he-IL" altLang="he-IL" sz="2400" b="1"/>
              <a:t>.</a:t>
            </a:r>
          </a:p>
          <a:p>
            <a:pPr algn="r" rtl="1"/>
            <a:endParaRPr lang="en-US" altLang="he-IL" b="1"/>
          </a:p>
          <a:p>
            <a:pPr algn="r" rtl="1">
              <a:buFont typeface="Monotype Sorts" pitchFamily="2" charset="2"/>
              <a:buNone/>
            </a:pPr>
            <a:r>
              <a:rPr lang="he-IL" altLang="he-IL" sz="4000" b="1" u="sng">
                <a:solidFill>
                  <a:srgbClr val="6600CC"/>
                </a:solidFill>
              </a:rPr>
              <a:t>משוואת התנועה</a:t>
            </a:r>
            <a:endParaRPr lang="he-IL" altLang="he-IL" sz="4000" b="1" u="sng"/>
          </a:p>
          <a:p>
            <a:pPr algn="r" rtl="1">
              <a:buFont typeface="Monotype Sorts" pitchFamily="2" charset="2"/>
              <a:buNone/>
            </a:pPr>
            <a:r>
              <a:rPr lang="he-IL" altLang="he-IL" sz="3600" b="1"/>
              <a:t>הפונקציה המתארת את תלות המקום </a:t>
            </a:r>
            <a:r>
              <a:rPr lang="en-US" altLang="he-IL" sz="3600" b="1"/>
              <a:t>X</a:t>
            </a:r>
            <a:r>
              <a:rPr lang="he-IL" altLang="he-IL" sz="3600" b="1"/>
              <a:t> בזמן </a:t>
            </a:r>
            <a:r>
              <a:rPr lang="en-US" altLang="he-IL" sz="3600" b="1"/>
              <a:t>t</a:t>
            </a:r>
            <a:endParaRPr lang="he-IL" altLang="he-IL" b="1"/>
          </a:p>
          <a:p>
            <a:pPr algn="r" rtl="1"/>
            <a:endParaRPr lang="en-US" altLang="he-IL"/>
          </a:p>
        </p:txBody>
      </p:sp>
      <p:sp>
        <p:nvSpPr>
          <p:cNvPr id="21508" name="Rectangle 4">
            <a:extLst>
              <a:ext uri="{FF2B5EF4-FFF2-40B4-BE49-F238E27FC236}">
                <a16:creationId xmlns:a16="http://schemas.microsoft.com/office/drawing/2014/main" id="{5B7E9359-D4FA-48E2-A4EA-ADF834761CA9}"/>
              </a:ext>
            </a:extLst>
          </p:cNvPr>
          <p:cNvSpPr>
            <a:spLocks noChangeArrowheads="1"/>
          </p:cNvSpPr>
          <p:nvPr/>
        </p:nvSpPr>
        <p:spPr bwMode="auto">
          <a:xfrm>
            <a:off x="1565031" y="3420208"/>
            <a:ext cx="9862039" cy="98473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4400">
                <a:solidFill>
                  <a:schemeClr val="tx1"/>
                </a:solidFill>
                <a:latin typeface="Times New Roman" panose="02020603050405020304" pitchFamily="18" charset="0"/>
                <a:cs typeface="Times New Roman (Hebrew)" panose="02020603050405020304" pitchFamily="18" charset="0"/>
              </a:defRPr>
            </a:lvl1pPr>
            <a:lvl2pPr marL="742950" indent="-285750" algn="r" rtl="1">
              <a:defRPr sz="4400">
                <a:solidFill>
                  <a:schemeClr val="tx1"/>
                </a:solidFill>
                <a:latin typeface="Times New Roman" panose="02020603050405020304" pitchFamily="18" charset="0"/>
                <a:cs typeface="Times New Roman (Hebrew)" panose="02020603050405020304" pitchFamily="18" charset="0"/>
              </a:defRPr>
            </a:lvl2pPr>
            <a:lvl3pPr marL="1143000" indent="-228600" algn="r" rtl="1">
              <a:defRPr sz="4400">
                <a:solidFill>
                  <a:schemeClr val="tx1"/>
                </a:solidFill>
                <a:latin typeface="Times New Roman" panose="02020603050405020304" pitchFamily="18" charset="0"/>
                <a:cs typeface="Times New Roman (Hebrew)" panose="02020603050405020304" pitchFamily="18" charset="0"/>
              </a:defRPr>
            </a:lvl3pPr>
            <a:lvl4pPr marL="1600200" indent="-228600" algn="r" rtl="1">
              <a:defRPr sz="4400">
                <a:solidFill>
                  <a:schemeClr val="tx1"/>
                </a:solidFill>
                <a:latin typeface="Times New Roman" panose="02020603050405020304" pitchFamily="18" charset="0"/>
                <a:cs typeface="Times New Roman (Hebrew)" panose="02020603050405020304" pitchFamily="18" charset="0"/>
              </a:defRPr>
            </a:lvl4pPr>
            <a:lvl5pPr marL="2057400" indent="-228600" algn="r" rtl="1">
              <a:defRPr sz="4400">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9pPr>
          </a:lstStyle>
          <a:p>
            <a:endParaRPr lang="he-IL" altLang="he-IL"/>
          </a:p>
        </p:txBody>
      </p:sp>
      <p:sp>
        <p:nvSpPr>
          <p:cNvPr id="2" name="מציין מיקום של מספר שקופית 1">
            <a:extLst>
              <a:ext uri="{FF2B5EF4-FFF2-40B4-BE49-F238E27FC236}">
                <a16:creationId xmlns:a16="http://schemas.microsoft.com/office/drawing/2014/main" id="{FAA424CC-FD5F-43AD-AECB-FD48A7412700}"/>
              </a:ext>
            </a:extLst>
          </p:cNvPr>
          <p:cNvSpPr>
            <a:spLocks noGrp="1"/>
          </p:cNvSpPr>
          <p:nvPr>
            <p:ph type="sldNum" sz="quarter" idx="12"/>
          </p:nvPr>
        </p:nvSpPr>
        <p:spPr/>
        <p:txBody>
          <a:bodyPr/>
          <a:lstStyle/>
          <a:p>
            <a:fld id="{35CE2A88-ED72-40D1-A77E-B0989610CBC5}" type="slidenum">
              <a:rPr lang="he-IL" smtClean="0"/>
              <a:t>87</a:t>
            </a:fld>
            <a:endParaRPr lang="he-IL"/>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FE4EEA25-0421-45E0-8C03-8D8B2544F4C1}"/>
              </a:ext>
            </a:extLst>
          </p:cNvPr>
          <p:cNvSpPr>
            <a:spLocks noGrp="1"/>
          </p:cNvSpPr>
          <p:nvPr>
            <p:ph type="sldNum" sz="quarter" idx="12"/>
          </p:nvPr>
        </p:nvSpPr>
        <p:spPr/>
        <p:txBody>
          <a:bodyPr/>
          <a:lstStyle/>
          <a:p>
            <a:fld id="{35CE2A88-ED72-40D1-A77E-B0989610CBC5}" type="slidenum">
              <a:rPr lang="he-IL" smtClean="0"/>
              <a:t>88</a:t>
            </a:fld>
            <a:endParaRPr lang="he-IL"/>
          </a:p>
        </p:txBody>
      </p:sp>
      <p:sp>
        <p:nvSpPr>
          <p:cNvPr id="5" name="כותרת 1">
            <a:extLst>
              <a:ext uri="{FF2B5EF4-FFF2-40B4-BE49-F238E27FC236}">
                <a16:creationId xmlns:a16="http://schemas.microsoft.com/office/drawing/2014/main" id="{9B75AE43-697D-429A-BD07-7ED24B87DDCB}"/>
              </a:ext>
            </a:extLst>
          </p:cNvPr>
          <p:cNvSpPr txBox="1">
            <a:spLocks/>
          </p:cNvSpPr>
          <p:nvPr/>
        </p:nvSpPr>
        <p:spPr>
          <a:xfrm>
            <a:off x="3070122" y="352807"/>
            <a:ext cx="8641231" cy="702270"/>
          </a:xfrm>
          <a:prstGeom prst="rect">
            <a:avLst/>
          </a:prstGeom>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he-IL"/>
              <a:t>השוואה בין הייצוגים השונים לקשר מקום – זמן</a:t>
            </a:r>
            <a:endParaRPr lang="he-IL" dirty="0">
              <a:solidFill>
                <a:srgbClr val="FF0000"/>
              </a:solidFill>
            </a:endParaRPr>
          </a:p>
        </p:txBody>
      </p:sp>
      <p:graphicFrame>
        <p:nvGraphicFramePr>
          <p:cNvPr id="6" name="מציין מיקום תוכן 3">
            <a:extLst>
              <a:ext uri="{FF2B5EF4-FFF2-40B4-BE49-F238E27FC236}">
                <a16:creationId xmlns:a16="http://schemas.microsoft.com/office/drawing/2014/main" id="{6C1739A3-0FB6-4F53-8779-430A199E2F33}"/>
              </a:ext>
            </a:extLst>
          </p:cNvPr>
          <p:cNvGraphicFramePr>
            <a:graphicFrameLocks/>
          </p:cNvGraphicFramePr>
          <p:nvPr>
            <p:extLst>
              <p:ext uri="{D42A27DB-BD31-4B8C-83A1-F6EECF244321}">
                <p14:modId xmlns:p14="http://schemas.microsoft.com/office/powerpoint/2010/main" val="1870476986"/>
              </p:ext>
            </p:extLst>
          </p:nvPr>
        </p:nvGraphicFramePr>
        <p:xfrm>
          <a:off x="2136529" y="1802424"/>
          <a:ext cx="9768255" cy="3859822"/>
        </p:xfrm>
        <a:graphic>
          <a:graphicData uri="http://schemas.openxmlformats.org/drawingml/2006/table">
            <a:tbl>
              <a:tblPr rtl="1" firstRow="1" bandRow="1">
                <a:tableStyleId>{5C22544A-7EE6-4342-B048-85BDC9FD1C3A}</a:tableStyleId>
              </a:tblPr>
              <a:tblGrid>
                <a:gridCol w="3256085">
                  <a:extLst>
                    <a:ext uri="{9D8B030D-6E8A-4147-A177-3AD203B41FA5}">
                      <a16:colId xmlns:a16="http://schemas.microsoft.com/office/drawing/2014/main" val="20000"/>
                    </a:ext>
                  </a:extLst>
                </a:gridCol>
                <a:gridCol w="3256085">
                  <a:extLst>
                    <a:ext uri="{9D8B030D-6E8A-4147-A177-3AD203B41FA5}">
                      <a16:colId xmlns:a16="http://schemas.microsoft.com/office/drawing/2014/main" val="20001"/>
                    </a:ext>
                  </a:extLst>
                </a:gridCol>
                <a:gridCol w="3256085">
                  <a:extLst>
                    <a:ext uri="{9D8B030D-6E8A-4147-A177-3AD203B41FA5}">
                      <a16:colId xmlns:a16="http://schemas.microsoft.com/office/drawing/2014/main" val="20002"/>
                    </a:ext>
                  </a:extLst>
                </a:gridCol>
              </a:tblGrid>
              <a:tr h="504055">
                <a:tc>
                  <a:txBody>
                    <a:bodyPr/>
                    <a:lstStyle/>
                    <a:p>
                      <a:pPr algn="ctr" rtl="1"/>
                      <a:r>
                        <a:rPr lang="he-IL" sz="1600" dirty="0">
                          <a:latin typeface="Arial" pitchFamily="34" charset="0"/>
                          <a:cs typeface="Arial" pitchFamily="34" charset="0"/>
                        </a:rPr>
                        <a:t>טבלה</a:t>
                      </a:r>
                    </a:p>
                  </a:txBody>
                  <a:tcPr/>
                </a:tc>
                <a:tc>
                  <a:txBody>
                    <a:bodyPr/>
                    <a:lstStyle/>
                    <a:p>
                      <a:pPr algn="ctr" rtl="1"/>
                      <a:r>
                        <a:rPr lang="he-IL" sz="1600" dirty="0">
                          <a:latin typeface="Arial" pitchFamily="34" charset="0"/>
                          <a:cs typeface="Arial" pitchFamily="34" charset="0"/>
                        </a:rPr>
                        <a:t>דיאגרמת פיזור</a:t>
                      </a:r>
                    </a:p>
                  </a:txBody>
                  <a:tcPr/>
                </a:tc>
                <a:tc>
                  <a:txBody>
                    <a:bodyPr/>
                    <a:lstStyle/>
                    <a:p>
                      <a:pPr algn="ctr" rtl="1"/>
                      <a:r>
                        <a:rPr lang="he-IL" sz="1600" dirty="0">
                          <a:latin typeface="Arial" pitchFamily="34" charset="0"/>
                          <a:cs typeface="Arial" pitchFamily="34" charset="0"/>
                        </a:rPr>
                        <a:t>פונקציה מתמטית</a:t>
                      </a:r>
                    </a:p>
                  </a:txBody>
                  <a:tcPr/>
                </a:tc>
                <a:extLst>
                  <a:ext uri="{0D108BD9-81ED-4DB2-BD59-A6C34878D82A}">
                    <a16:rowId xmlns:a16="http://schemas.microsoft.com/office/drawing/2014/main" val="10000"/>
                  </a:ext>
                </a:extLst>
              </a:tr>
              <a:tr h="787155">
                <a:tc>
                  <a:txBody>
                    <a:bodyPr/>
                    <a:lstStyle/>
                    <a:p>
                      <a:pPr algn="ctr" rtl="1"/>
                      <a:r>
                        <a:rPr lang="he-IL" sz="1600" dirty="0">
                          <a:latin typeface="Arial" pitchFamily="34" charset="0"/>
                          <a:cs typeface="Arial" pitchFamily="34" charset="0"/>
                        </a:rPr>
                        <a:t>יתרון: מציגה ערכים מדויקים </a:t>
                      </a: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he-IL" sz="1600" dirty="0">
                          <a:solidFill>
                            <a:schemeClr val="tx1"/>
                          </a:solidFill>
                          <a:latin typeface="Arial" pitchFamily="34" charset="0"/>
                          <a:cs typeface="Arial" pitchFamily="34" charset="0"/>
                        </a:rPr>
                        <a:t>חיסרון: אינו מציג ערכים מדויקים</a:t>
                      </a:r>
                    </a:p>
                  </a:txBody>
                  <a:tcPr/>
                </a:tc>
                <a:tc>
                  <a:txBody>
                    <a:bodyPr/>
                    <a:lstStyle/>
                    <a:p>
                      <a:pPr algn="ctr" rtl="1"/>
                      <a:r>
                        <a:rPr lang="he-IL" sz="1600" dirty="0">
                          <a:latin typeface="Arial" pitchFamily="34" charset="0"/>
                          <a:cs typeface="Arial" pitchFamily="34" charset="0"/>
                        </a:rPr>
                        <a:t>יתרון: מאפשר לדעת כל ערך בצורה מדויקת</a:t>
                      </a:r>
                    </a:p>
                  </a:txBody>
                  <a:tcPr/>
                </a:tc>
                <a:extLst>
                  <a:ext uri="{0D108BD9-81ED-4DB2-BD59-A6C34878D82A}">
                    <a16:rowId xmlns:a16="http://schemas.microsoft.com/office/drawing/2014/main" val="10001"/>
                  </a:ext>
                </a:extLst>
              </a:tr>
              <a:tr h="1118589">
                <a:tc>
                  <a:txBody>
                    <a:bodyPr/>
                    <a:lstStyle/>
                    <a:p>
                      <a:pPr algn="ctr" rtl="1"/>
                      <a:r>
                        <a:rPr lang="he-IL" sz="1600" dirty="0">
                          <a:latin typeface="Arial" pitchFamily="34" charset="0"/>
                          <a:cs typeface="Arial" pitchFamily="34" charset="0"/>
                        </a:rPr>
                        <a:t>חיסרון: אינה מציגה תמונה כוללת של התנועה</a:t>
                      </a: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he-IL" sz="1600" dirty="0">
                          <a:solidFill>
                            <a:schemeClr val="tx1"/>
                          </a:solidFill>
                          <a:latin typeface="Arial" pitchFamily="34" charset="0"/>
                          <a:cs typeface="Arial" pitchFamily="34" charset="0"/>
                        </a:rPr>
                        <a:t>יתרון: מציג תמונה כוללת של התנועה </a:t>
                      </a:r>
                    </a:p>
                    <a:p>
                      <a:pPr marL="0" marR="0" indent="0" algn="ctr" defTabSz="914400" rtl="1" eaLnBrk="1" fontAlgn="auto" latinLnBrk="0" hangingPunct="1">
                        <a:lnSpc>
                          <a:spcPct val="100000"/>
                        </a:lnSpc>
                        <a:spcBef>
                          <a:spcPts val="0"/>
                        </a:spcBef>
                        <a:spcAft>
                          <a:spcPts val="0"/>
                        </a:spcAft>
                        <a:buClrTx/>
                        <a:buSzTx/>
                        <a:buFontTx/>
                        <a:buNone/>
                        <a:tabLst/>
                        <a:defRPr/>
                      </a:pPr>
                      <a:endParaRPr lang="he-IL" sz="1600" dirty="0">
                        <a:latin typeface="Arial" pitchFamily="34" charset="0"/>
                        <a:cs typeface="Arial" pitchFamily="34" charset="0"/>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he-IL" sz="1600" dirty="0">
                          <a:solidFill>
                            <a:schemeClr val="tx1"/>
                          </a:solidFill>
                          <a:latin typeface="Arial" pitchFamily="34" charset="0"/>
                          <a:cs typeface="Arial" pitchFamily="34" charset="0"/>
                        </a:rPr>
                        <a:t>חיסרון: אינו מציג תמונה כוללת של התנועה</a:t>
                      </a:r>
                    </a:p>
                  </a:txBody>
                  <a:tcPr/>
                </a:tc>
                <a:extLst>
                  <a:ext uri="{0D108BD9-81ED-4DB2-BD59-A6C34878D82A}">
                    <a16:rowId xmlns:a16="http://schemas.microsoft.com/office/drawing/2014/main" val="10002"/>
                  </a:ext>
                </a:extLst>
              </a:tr>
              <a:tr h="1450023">
                <a:tc>
                  <a:txBody>
                    <a:bodyPr/>
                    <a:lstStyle/>
                    <a:p>
                      <a:pPr algn="ctr" rtl="1"/>
                      <a:r>
                        <a:rPr lang="he-IL" sz="1600" dirty="0">
                          <a:latin typeface="Arial" pitchFamily="34" charset="0"/>
                          <a:cs typeface="Arial" pitchFamily="34" charset="0"/>
                        </a:rPr>
                        <a:t>חיסרון: אינה מאפשרת לדעת כל ערך</a:t>
                      </a: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he-IL" sz="1600" dirty="0">
                          <a:latin typeface="Arial" pitchFamily="34" charset="0"/>
                          <a:cs typeface="Arial" pitchFamily="34" charset="0"/>
                        </a:rPr>
                        <a:t>חיסרון: אינו מאפשר לדעת כל ערך בצורה מדויקת</a:t>
                      </a:r>
                    </a:p>
                    <a:p>
                      <a:pPr rtl="1"/>
                      <a:endParaRPr lang="he-IL" sz="1600" dirty="0">
                        <a:latin typeface="Arial" pitchFamily="34" charset="0"/>
                        <a:cs typeface="Arial" pitchFamily="34" charset="0"/>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he-IL" sz="1600" dirty="0">
                          <a:solidFill>
                            <a:schemeClr val="tx1"/>
                          </a:solidFill>
                          <a:latin typeface="Arial" pitchFamily="34" charset="0"/>
                          <a:cs typeface="Arial" pitchFamily="34" charset="0"/>
                        </a:rPr>
                        <a:t>חיסרון: לצורך קבלת הערכים יש לבצע חישוב</a:t>
                      </a:r>
                    </a:p>
                    <a:p>
                      <a:pPr marL="0" marR="0" indent="0" algn="ctr" defTabSz="914400" rtl="1" eaLnBrk="1" fontAlgn="auto" latinLnBrk="0" hangingPunct="1">
                        <a:lnSpc>
                          <a:spcPct val="100000"/>
                        </a:lnSpc>
                        <a:spcBef>
                          <a:spcPts val="0"/>
                        </a:spcBef>
                        <a:spcAft>
                          <a:spcPts val="0"/>
                        </a:spcAft>
                        <a:buClrTx/>
                        <a:buSzTx/>
                        <a:buFontTx/>
                        <a:buNone/>
                        <a:tabLst/>
                        <a:defRPr/>
                      </a:pPr>
                      <a:endParaRPr lang="he-IL" sz="1600" dirty="0">
                        <a:latin typeface="Arial" pitchFamily="34" charset="0"/>
                        <a:cs typeface="Arial" pitchFamily="34" charset="0"/>
                      </a:endParaRPr>
                    </a:p>
                    <a:p>
                      <a:pPr rtl="1"/>
                      <a:endParaRPr lang="he-IL" sz="1600" dirty="0">
                        <a:latin typeface="Arial" pitchFamily="34" charset="0"/>
                        <a:cs typeface="Arial" pitchFamily="34" charset="0"/>
                      </a:endParaRP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D0EDBF4F-9A8B-4C06-84D8-F6D64AEC3315}"/>
              </a:ext>
            </a:extLst>
          </p:cNvPr>
          <p:cNvSpPr>
            <a:spLocks noGrp="1"/>
          </p:cNvSpPr>
          <p:nvPr>
            <p:ph type="sldNum" sz="quarter" idx="12"/>
          </p:nvPr>
        </p:nvSpPr>
        <p:spPr/>
        <p:txBody>
          <a:bodyPr/>
          <a:lstStyle/>
          <a:p>
            <a:fld id="{35CE2A88-ED72-40D1-A77E-B0989610CBC5}" type="slidenum">
              <a:rPr lang="he-IL" smtClean="0"/>
              <a:t>89</a:t>
            </a:fld>
            <a:endParaRPr lang="he-IL"/>
          </a:p>
        </p:txBody>
      </p:sp>
      <p:sp>
        <p:nvSpPr>
          <p:cNvPr id="3" name="תיבת טקסט 2">
            <a:extLst>
              <a:ext uri="{FF2B5EF4-FFF2-40B4-BE49-F238E27FC236}">
                <a16:creationId xmlns:a16="http://schemas.microsoft.com/office/drawing/2014/main" id="{FBA5E705-9D2A-4ECF-8DDC-D59DA1054980}"/>
              </a:ext>
            </a:extLst>
          </p:cNvPr>
          <p:cNvSpPr txBox="1"/>
          <p:nvPr/>
        </p:nvSpPr>
        <p:spPr>
          <a:xfrm>
            <a:off x="2638425" y="1581150"/>
            <a:ext cx="6515100" cy="3046988"/>
          </a:xfrm>
          <a:prstGeom prst="rect">
            <a:avLst/>
          </a:prstGeom>
          <a:noFill/>
        </p:spPr>
        <p:txBody>
          <a:bodyPr wrap="square" rtlCol="1">
            <a:spAutoFit/>
          </a:bodyPr>
          <a:lstStyle/>
          <a:p>
            <a:pPr algn="ctr"/>
            <a:r>
              <a:rPr lang="he-IL" sz="9600" b="1"/>
              <a:t>ריכוז מהספר</a:t>
            </a:r>
          </a:p>
        </p:txBody>
      </p:sp>
    </p:spTree>
    <p:extLst>
      <p:ext uri="{BB962C8B-B14F-4D97-AF65-F5344CB8AC3E}">
        <p14:creationId xmlns:p14="http://schemas.microsoft.com/office/powerpoint/2010/main" val="3280553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C0FF5E2A-9643-4C8F-B5AE-C0B85C05E42E}"/>
              </a:ext>
            </a:extLst>
          </p:cNvPr>
          <p:cNvSpPr>
            <a:spLocks noGrp="1"/>
          </p:cNvSpPr>
          <p:nvPr>
            <p:ph type="sldNum" sz="quarter" idx="12"/>
          </p:nvPr>
        </p:nvSpPr>
        <p:spPr/>
        <p:txBody>
          <a:bodyPr/>
          <a:lstStyle/>
          <a:p>
            <a:fld id="{35CE2A88-ED72-40D1-A77E-B0989610CBC5}" type="slidenum">
              <a:rPr lang="he-IL" smtClean="0"/>
              <a:t>9</a:t>
            </a:fld>
            <a:endParaRPr lang="he-IL"/>
          </a:p>
        </p:txBody>
      </p:sp>
      <p:pic>
        <p:nvPicPr>
          <p:cNvPr id="4" name="תמונה 3">
            <a:extLst>
              <a:ext uri="{FF2B5EF4-FFF2-40B4-BE49-F238E27FC236}">
                <a16:creationId xmlns:a16="http://schemas.microsoft.com/office/drawing/2014/main" id="{E244CAE5-AAC0-44F0-8095-8FBA2BD6FBA0}"/>
              </a:ext>
            </a:extLst>
          </p:cNvPr>
          <p:cNvPicPr>
            <a:picLocks noChangeAspect="1"/>
          </p:cNvPicPr>
          <p:nvPr/>
        </p:nvPicPr>
        <p:blipFill>
          <a:blip r:embed="rId2"/>
          <a:stretch>
            <a:fillRect/>
          </a:stretch>
        </p:blipFill>
        <p:spPr>
          <a:xfrm>
            <a:off x="1577477" y="0"/>
            <a:ext cx="10528710" cy="6858000"/>
          </a:xfrm>
          <a:prstGeom prst="rect">
            <a:avLst/>
          </a:prstGeom>
        </p:spPr>
      </p:pic>
      <p:sp>
        <p:nvSpPr>
          <p:cNvPr id="5" name="תיבת טקסט 4">
            <a:extLst>
              <a:ext uri="{FF2B5EF4-FFF2-40B4-BE49-F238E27FC236}">
                <a16:creationId xmlns:a16="http://schemas.microsoft.com/office/drawing/2014/main" id="{4EC53561-7EBE-4559-BB19-D1A6EFC0F7C0}"/>
              </a:ext>
            </a:extLst>
          </p:cNvPr>
          <p:cNvSpPr txBox="1"/>
          <p:nvPr/>
        </p:nvSpPr>
        <p:spPr>
          <a:xfrm>
            <a:off x="1970669" y="-135548"/>
            <a:ext cx="3260421" cy="923330"/>
          </a:xfrm>
          <a:prstGeom prst="rect">
            <a:avLst/>
          </a:prstGeom>
          <a:noFill/>
          <a:ln>
            <a:noFill/>
          </a:ln>
        </p:spPr>
        <p:txBody>
          <a:bodyPr wrap="square" rtlCol="1">
            <a:spAutoFit/>
          </a:bodyPr>
          <a:lstStyle/>
          <a:p>
            <a:r>
              <a:rPr lang="he-IL" sz="5400" b="1">
                <a:solidFill>
                  <a:srgbClr val="FF0000"/>
                </a:solidFill>
              </a:rPr>
              <a:t>תשובות</a:t>
            </a:r>
          </a:p>
        </p:txBody>
      </p:sp>
    </p:spTree>
    <p:extLst>
      <p:ext uri="{BB962C8B-B14F-4D97-AF65-F5344CB8AC3E}">
        <p14:creationId xmlns:p14="http://schemas.microsoft.com/office/powerpoint/2010/main" val="42797892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19E1C137-01F5-4E19-B9CA-4BFC3319AAB3}"/>
              </a:ext>
            </a:extLst>
          </p:cNvPr>
          <p:cNvSpPr>
            <a:spLocks noGrp="1"/>
          </p:cNvSpPr>
          <p:nvPr>
            <p:ph type="sldNum" sz="quarter" idx="12"/>
          </p:nvPr>
        </p:nvSpPr>
        <p:spPr/>
        <p:txBody>
          <a:bodyPr/>
          <a:lstStyle/>
          <a:p>
            <a:fld id="{35CE2A88-ED72-40D1-A77E-B0989610CBC5}" type="slidenum">
              <a:rPr lang="he-IL" smtClean="0"/>
              <a:t>90</a:t>
            </a:fld>
            <a:endParaRPr lang="he-IL"/>
          </a:p>
        </p:txBody>
      </p:sp>
      <p:sp>
        <p:nvSpPr>
          <p:cNvPr id="3" name="TextBox 4">
            <a:extLst>
              <a:ext uri="{FF2B5EF4-FFF2-40B4-BE49-F238E27FC236}">
                <a16:creationId xmlns:a16="http://schemas.microsoft.com/office/drawing/2014/main" id="{601B2AB2-5EE0-459D-AA92-611A0F670F61}"/>
              </a:ext>
            </a:extLst>
          </p:cNvPr>
          <p:cNvSpPr txBox="1"/>
          <p:nvPr/>
        </p:nvSpPr>
        <p:spPr>
          <a:xfrm>
            <a:off x="1619250" y="1635323"/>
            <a:ext cx="10229849" cy="3785652"/>
          </a:xfrm>
          <a:prstGeom prst="rect">
            <a:avLst/>
          </a:prstGeom>
          <a:noFill/>
          <a:ln>
            <a:solidFill>
              <a:schemeClr val="tx1"/>
            </a:solidFill>
          </a:ln>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6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פרק 6  - 'עושים סדר במושגים' </a:t>
            </a:r>
            <a:r>
              <a:rPr kumimoji="0" lang="he-IL" sz="6000" b="0" i="0" u="none" strike="noStrike" kern="1200" cap="none" spc="0" normalizeH="0" baseline="0" noProof="0">
                <a:ln>
                  <a:noFill/>
                </a:ln>
                <a:solidFill>
                  <a:srgbClr val="FF0000"/>
                </a:solidFill>
                <a:effectLst/>
                <a:uLnTx/>
                <a:uFillTx/>
                <a:latin typeface="Calibri" panose="020F0502020204030204"/>
                <a:ea typeface="+mn-ea"/>
                <a:cs typeface="Arial" panose="020B0604020202020204" pitchFamily="34" charset="0"/>
              </a:rPr>
              <a:t>– עמ' </a:t>
            </a:r>
            <a:r>
              <a:rPr kumimoji="0" lang="he-IL" sz="40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70.</a:t>
            </a:r>
            <a:br>
              <a:rPr kumimoji="0" lang="en-US" sz="40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br>
            <a:br>
              <a:rPr kumimoji="0" lang="en-US" sz="40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br>
            <a:r>
              <a:rPr kumimoji="0" lang="he-IL" sz="40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ריכוז הנלמד בנושא התנועה והמהירות עפ"י מתוך ספר הלימוד... </a:t>
            </a:r>
          </a:p>
        </p:txBody>
      </p:sp>
    </p:spTree>
    <p:extLst>
      <p:ext uri="{BB962C8B-B14F-4D97-AF65-F5344CB8AC3E}">
        <p14:creationId xmlns:p14="http://schemas.microsoft.com/office/powerpoint/2010/main" val="2439315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EB121820-D394-4525-938F-927B6E60688C}"/>
              </a:ext>
            </a:extLst>
          </p:cNvPr>
          <p:cNvSpPr>
            <a:spLocks noGrp="1"/>
          </p:cNvSpPr>
          <p:nvPr>
            <p:ph type="sldNum" sz="quarter" idx="12"/>
          </p:nvPr>
        </p:nvSpPr>
        <p:spPr/>
        <p:txBody>
          <a:bodyPr/>
          <a:lstStyle/>
          <a:p>
            <a:fld id="{35CE2A88-ED72-40D1-A77E-B0989610CBC5}" type="slidenum">
              <a:rPr lang="he-IL" smtClean="0"/>
              <a:t>91</a:t>
            </a:fld>
            <a:endParaRPr lang="he-IL"/>
          </a:p>
        </p:txBody>
      </p:sp>
      <p:pic>
        <p:nvPicPr>
          <p:cNvPr id="3" name="תמונה 2">
            <a:extLst>
              <a:ext uri="{FF2B5EF4-FFF2-40B4-BE49-F238E27FC236}">
                <a16:creationId xmlns:a16="http://schemas.microsoft.com/office/drawing/2014/main" id="{AB78E6DB-08F4-47EB-9C64-56A1995F279A}"/>
              </a:ext>
            </a:extLst>
          </p:cNvPr>
          <p:cNvPicPr>
            <a:picLocks noChangeAspect="1"/>
          </p:cNvPicPr>
          <p:nvPr/>
        </p:nvPicPr>
        <p:blipFill>
          <a:blip r:embed="rId2"/>
          <a:stretch>
            <a:fillRect/>
          </a:stretch>
        </p:blipFill>
        <p:spPr>
          <a:xfrm>
            <a:off x="1445079" y="4212969"/>
            <a:ext cx="6115050" cy="2241666"/>
          </a:xfrm>
          <a:prstGeom prst="rect">
            <a:avLst/>
          </a:prstGeom>
        </p:spPr>
      </p:pic>
      <p:sp>
        <p:nvSpPr>
          <p:cNvPr id="4" name="TextBox 4">
            <a:extLst>
              <a:ext uri="{FF2B5EF4-FFF2-40B4-BE49-F238E27FC236}">
                <a16:creationId xmlns:a16="http://schemas.microsoft.com/office/drawing/2014/main" id="{C7D37D2A-9476-48DB-9F7A-1E9D06ED4446}"/>
              </a:ext>
            </a:extLst>
          </p:cNvPr>
          <p:cNvSpPr txBox="1"/>
          <p:nvPr/>
        </p:nvSpPr>
        <p:spPr>
          <a:xfrm>
            <a:off x="2094296" y="111323"/>
            <a:ext cx="8270107" cy="707886"/>
          </a:xfrm>
          <a:prstGeom prst="rect">
            <a:avLst/>
          </a:prstGeom>
          <a:noFill/>
          <a:ln>
            <a:solidFill>
              <a:schemeClr val="tx1"/>
            </a:solidFill>
          </a:ln>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4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פרק 6  - עושים סדר במושגים </a:t>
            </a:r>
            <a:r>
              <a:rPr kumimoji="0" lang="he-IL" sz="4000" b="0" i="0" u="none" strike="noStrike" kern="1200" cap="none" spc="0" normalizeH="0" baseline="0" noProof="0">
                <a:ln>
                  <a:noFill/>
                </a:ln>
                <a:solidFill>
                  <a:srgbClr val="FF0000"/>
                </a:solidFill>
                <a:effectLst/>
                <a:uLnTx/>
                <a:uFillTx/>
                <a:latin typeface="Calibri" panose="020F0502020204030204"/>
                <a:ea typeface="+mn-ea"/>
                <a:cs typeface="Arial" panose="020B0604020202020204" pitchFamily="34" charset="0"/>
              </a:rPr>
              <a:t>– עמ' </a:t>
            </a:r>
            <a:r>
              <a:rPr kumimoji="0" lang="he-IL" sz="40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70</a:t>
            </a:r>
          </a:p>
        </p:txBody>
      </p:sp>
      <p:sp>
        <p:nvSpPr>
          <p:cNvPr id="5" name="TextBox 5">
            <a:extLst>
              <a:ext uri="{FF2B5EF4-FFF2-40B4-BE49-F238E27FC236}">
                <a16:creationId xmlns:a16="http://schemas.microsoft.com/office/drawing/2014/main" id="{145FAEB8-8855-45BD-A6DD-0C3BE6654ED4}"/>
              </a:ext>
            </a:extLst>
          </p:cNvPr>
          <p:cNvSpPr txBox="1"/>
          <p:nvPr/>
        </p:nvSpPr>
        <p:spPr>
          <a:xfrm>
            <a:off x="3581922" y="1002338"/>
            <a:ext cx="5758963" cy="646331"/>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36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Times New Roman" panose="02020603050405020304" pitchFamily="18" charset="0"/>
              </a:rPr>
              <a:t>אורך הדרך - </a:t>
            </a:r>
            <a:r>
              <a:rPr kumimoji="0" lang="en-US" sz="36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S </a:t>
            </a:r>
            <a:r>
              <a:rPr kumimoji="0" lang="he-IL" sz="36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Times New Roman" panose="02020603050405020304" pitchFamily="18" charset="0"/>
              </a:rPr>
              <a:t>    ו-   העתק -  </a:t>
            </a:r>
            <a:r>
              <a:rPr kumimoji="0" lang="el-GR" sz="36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Δ</a:t>
            </a:r>
            <a:r>
              <a:rPr kumimoji="0" lang="en-US" sz="36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X</a:t>
            </a:r>
            <a:endParaRPr kumimoji="0" lang="he-IL" sz="36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Times New Roman" panose="02020603050405020304" pitchFamily="18" charset="0"/>
            </a:endParaRPr>
          </a:p>
        </p:txBody>
      </p:sp>
      <p:sp>
        <p:nvSpPr>
          <p:cNvPr id="6" name="TextBox 6">
            <a:extLst>
              <a:ext uri="{FF2B5EF4-FFF2-40B4-BE49-F238E27FC236}">
                <a16:creationId xmlns:a16="http://schemas.microsoft.com/office/drawing/2014/main" id="{218F82BA-1B1B-4169-A471-DFEB72629FEC}"/>
              </a:ext>
            </a:extLst>
          </p:cNvPr>
          <p:cNvSpPr txBox="1"/>
          <p:nvPr/>
        </p:nvSpPr>
        <p:spPr>
          <a:xfrm>
            <a:off x="340179" y="1852125"/>
            <a:ext cx="11511642" cy="2677656"/>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כשמשתמשים במושג </a:t>
            </a:r>
            <a:r>
              <a:rPr kumimoji="0" lang="he-IL"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אורך הדרך </a:t>
            </a:r>
            <a:r>
              <a:rPr kumimoji="0" lang="he-IL"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מתכוונים </a:t>
            </a:r>
            <a:r>
              <a:rPr kumimoji="0" lang="he-IL" sz="2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ל </a:t>
            </a:r>
            <a:r>
              <a:rPr kumimoji="0" lang="he-IL"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אורך המסלול</a:t>
            </a:r>
            <a:r>
              <a:rPr kumimoji="0" lang="he-IL"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שעובר הגוף, </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אורך הדרך - </a:t>
            </a:r>
            <a:r>
              <a:rPr kumimoji="0" lang="he-IL"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נהוג לסמן באות</a:t>
            </a:r>
            <a:r>
              <a:rPr kumimoji="0" lang="he-IL"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r>
              <a:rPr kumimoji="0" lang="en-US"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S</a:t>
            </a:r>
            <a:r>
              <a:rPr kumimoji="0" lang="he-IL"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כשמשתמשים במושג </a:t>
            </a:r>
            <a:r>
              <a:rPr kumimoji="0" lang="he-IL"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העתק</a:t>
            </a:r>
            <a:r>
              <a:rPr kumimoji="0" lang="he-IL"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מתכוונים </a:t>
            </a:r>
            <a:r>
              <a:rPr kumimoji="0" lang="he-IL"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לאורך הקו הישר </a:t>
            </a:r>
            <a:r>
              <a:rPr kumimoji="0" lang="he-IL"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הדמיוני המחבר  בין נקודת תחילת התנועה לנקודת סוף התנועה. </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העתק</a:t>
            </a:r>
            <a:r>
              <a:rPr kumimoji="0" lang="he-IL"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a:t>
            </a:r>
            <a:r>
              <a:rPr kumimoji="0" lang="he-IL"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r>
              <a:rPr kumimoji="0" lang="he-IL"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נהוג  לסמן באות  </a:t>
            </a:r>
            <a:r>
              <a:rPr kumimoji="0" lang="el-GR"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Δ</a:t>
            </a:r>
            <a:r>
              <a:rPr kumimoji="0" lang="en-US"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X</a:t>
            </a:r>
            <a:endParaRPr kumimoji="0" lang="he-IL"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a:t>
            </a:r>
          </a:p>
        </p:txBody>
      </p:sp>
      <p:sp>
        <p:nvSpPr>
          <p:cNvPr id="7" name="הסבר מלבני מעוגל 7">
            <a:extLst>
              <a:ext uri="{FF2B5EF4-FFF2-40B4-BE49-F238E27FC236}">
                <a16:creationId xmlns:a16="http://schemas.microsoft.com/office/drawing/2014/main" id="{361AD2EB-37EF-4606-BFBE-4455721DA35E}"/>
              </a:ext>
            </a:extLst>
          </p:cNvPr>
          <p:cNvSpPr/>
          <p:nvPr/>
        </p:nvSpPr>
        <p:spPr>
          <a:xfrm>
            <a:off x="3098347" y="3453791"/>
            <a:ext cx="2808514" cy="555722"/>
          </a:xfrm>
          <a:prstGeom prst="wedgeRoundRectCallout">
            <a:avLst>
              <a:gd name="adj1" fmla="val -83952"/>
              <a:gd name="adj2" fmla="val 12526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הדרך</a:t>
            </a: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  אורך המסלול  </a:t>
            </a:r>
            <a:r>
              <a:rPr kumimoji="0" lang="en-US"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S</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a:t>
            </a:r>
          </a:p>
        </p:txBody>
      </p:sp>
      <p:sp>
        <p:nvSpPr>
          <p:cNvPr id="8" name="הסבר מלבני מעוגל 8">
            <a:extLst>
              <a:ext uri="{FF2B5EF4-FFF2-40B4-BE49-F238E27FC236}">
                <a16:creationId xmlns:a16="http://schemas.microsoft.com/office/drawing/2014/main" id="{7BA4AA91-6638-4C6C-8EC9-BA3D46756720}"/>
              </a:ext>
            </a:extLst>
          </p:cNvPr>
          <p:cNvSpPr/>
          <p:nvPr/>
        </p:nvSpPr>
        <p:spPr>
          <a:xfrm>
            <a:off x="7935686" y="5359241"/>
            <a:ext cx="2800350" cy="1095394"/>
          </a:xfrm>
          <a:prstGeom prst="wedgeRoundRectCallout">
            <a:avLst>
              <a:gd name="adj1" fmla="val -137744"/>
              <a:gd name="adj2" fmla="val -10050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העתק </a:t>
            </a: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קו ישר דמיוני המחבר בין נקודת תחילת התנועה לסופה</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l-GR" sz="18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Δ</a:t>
            </a:r>
            <a:r>
              <a:rPr kumimoji="0" lang="en-US" sz="18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X  </a:t>
            </a:r>
            <a:r>
              <a:rPr kumimoji="0" lang="he-IL" sz="18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cxnSp>
        <p:nvCxnSpPr>
          <p:cNvPr id="9" name="מחבר חץ ישר 8">
            <a:extLst>
              <a:ext uri="{FF2B5EF4-FFF2-40B4-BE49-F238E27FC236}">
                <a16:creationId xmlns:a16="http://schemas.microsoft.com/office/drawing/2014/main" id="{2B7BA832-9D0A-47B9-8488-38CC89215147}"/>
              </a:ext>
            </a:extLst>
          </p:cNvPr>
          <p:cNvCxnSpPr/>
          <p:nvPr/>
        </p:nvCxnSpPr>
        <p:spPr>
          <a:xfrm flipV="1">
            <a:off x="1899138" y="4721469"/>
            <a:ext cx="5152293" cy="18463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54428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10B08E5E-0853-4C29-B845-2B17614FE76F}"/>
              </a:ext>
            </a:extLst>
          </p:cNvPr>
          <p:cNvSpPr>
            <a:spLocks noGrp="1"/>
          </p:cNvSpPr>
          <p:nvPr>
            <p:ph type="sldNum" sz="quarter" idx="12"/>
          </p:nvPr>
        </p:nvSpPr>
        <p:spPr/>
        <p:txBody>
          <a:bodyPr/>
          <a:lstStyle/>
          <a:p>
            <a:fld id="{35CE2A88-ED72-40D1-A77E-B0989610CBC5}" type="slidenum">
              <a:rPr lang="he-IL" smtClean="0"/>
              <a:t>92</a:t>
            </a:fld>
            <a:endParaRPr lang="he-IL"/>
          </a:p>
        </p:txBody>
      </p:sp>
      <p:sp>
        <p:nvSpPr>
          <p:cNvPr id="10" name="TextBox 1">
            <a:extLst>
              <a:ext uri="{FF2B5EF4-FFF2-40B4-BE49-F238E27FC236}">
                <a16:creationId xmlns:a16="http://schemas.microsoft.com/office/drawing/2014/main" id="{7289783F-B7E4-4506-974A-69A278C78DD4}"/>
              </a:ext>
            </a:extLst>
          </p:cNvPr>
          <p:cNvSpPr txBox="1"/>
          <p:nvPr/>
        </p:nvSpPr>
        <p:spPr>
          <a:xfrm>
            <a:off x="1134835" y="258865"/>
            <a:ext cx="10148207" cy="1446550"/>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כיוון </a:t>
            </a:r>
            <a:r>
              <a:rPr kumimoji="0" lang="en-US" sz="24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he-IL" sz="24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עמ' 72</a:t>
            </a:r>
            <a:br>
              <a:rPr kumimoji="0" lang="en-US" sz="24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br>
            <a:r>
              <a:rPr kumimoji="0" lang="he-IL" sz="2000" b="0" i="0" u="sng"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בפיזיקה כדי לתאר את המיקום של גופים,  מגדירים ציר מיקום. </a:t>
            </a:r>
            <a:br>
              <a:rPr kumimoji="0" lang="en-US" sz="2000" b="0" i="0" u="sng" strike="noStrike" kern="1200" cap="none" spc="0" normalizeH="0" baseline="0" noProof="0">
                <a:ln>
                  <a:noFill/>
                </a:ln>
                <a:solidFill>
                  <a:prstClr val="black"/>
                </a:solidFill>
                <a:effectLst/>
                <a:uLnTx/>
                <a:uFillTx/>
                <a:latin typeface="Calibri" panose="020F0502020204030204"/>
                <a:ea typeface="+mn-ea"/>
                <a:cs typeface="+mn-cs"/>
              </a:rPr>
            </a:br>
            <a:r>
              <a:rPr kumimoji="0" lang="he-IL"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כך  ביחס לציר המוגדר קובעים את מיקומם של כל הגופים ואת שינוי מקום הגופים.  </a:t>
            </a:r>
            <a:b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he-IL" sz="24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pic>
        <p:nvPicPr>
          <p:cNvPr id="11" name="תמונה 10">
            <a:extLst>
              <a:ext uri="{FF2B5EF4-FFF2-40B4-BE49-F238E27FC236}">
                <a16:creationId xmlns:a16="http://schemas.microsoft.com/office/drawing/2014/main" id="{559E0903-AEB7-47D8-ADBE-2B6C8C348568}"/>
              </a:ext>
            </a:extLst>
          </p:cNvPr>
          <p:cNvPicPr>
            <a:picLocks noChangeAspect="1"/>
          </p:cNvPicPr>
          <p:nvPr/>
        </p:nvPicPr>
        <p:blipFill>
          <a:blip r:embed="rId2"/>
          <a:stretch>
            <a:fillRect/>
          </a:stretch>
        </p:blipFill>
        <p:spPr>
          <a:xfrm>
            <a:off x="1713138" y="1705415"/>
            <a:ext cx="8991600" cy="2635259"/>
          </a:xfrm>
          <a:prstGeom prst="rect">
            <a:avLst/>
          </a:prstGeom>
        </p:spPr>
      </p:pic>
      <p:sp>
        <p:nvSpPr>
          <p:cNvPr id="12" name="TextBox 3">
            <a:extLst>
              <a:ext uri="{FF2B5EF4-FFF2-40B4-BE49-F238E27FC236}">
                <a16:creationId xmlns:a16="http://schemas.microsoft.com/office/drawing/2014/main" id="{5C9AA864-BB9B-472E-9572-7B11054E8BCF}"/>
              </a:ext>
            </a:extLst>
          </p:cNvPr>
          <p:cNvSpPr txBox="1"/>
          <p:nvPr/>
        </p:nvSpPr>
        <p:spPr>
          <a:xfrm>
            <a:off x="302079" y="4816928"/>
            <a:ext cx="11699421" cy="1200329"/>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כדי להגדיר ציר קובעים את כיוון הציר ( מסמנים כחץ ) את ראשית הציר ( גוף היחוס או נקודת האפס ) מרחק הגוף ואת קנה המידה   ( סרגל מרחקים ) מרחק הגוף מראשית הציר נקרא " מיקום הגוף "  וממסומן באות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X</a:t>
            </a: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 מיקום הגוף יכול להיות חיובי או שלילי בדוגמה שבציור  הכלב התחיל ממיקום שלילי ( בצד השלילי של הציור)  חלף על פני ראשית הציר וסיים במקום חיובי.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בשפה מתמטית</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זה ירשם כך :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a:t>
            </a:r>
          </a:p>
        </p:txBody>
      </p:sp>
      <p:pic>
        <p:nvPicPr>
          <p:cNvPr id="13" name="תמונה 12">
            <a:extLst>
              <a:ext uri="{FF2B5EF4-FFF2-40B4-BE49-F238E27FC236}">
                <a16:creationId xmlns:a16="http://schemas.microsoft.com/office/drawing/2014/main" id="{1F1CD0C1-BA15-44DB-B43A-C5128B593105}"/>
              </a:ext>
            </a:extLst>
          </p:cNvPr>
          <p:cNvPicPr>
            <a:picLocks noChangeAspect="1"/>
          </p:cNvPicPr>
          <p:nvPr/>
        </p:nvPicPr>
        <p:blipFill>
          <a:blip r:embed="rId3"/>
          <a:stretch>
            <a:fillRect/>
          </a:stretch>
        </p:blipFill>
        <p:spPr>
          <a:xfrm>
            <a:off x="6600825" y="5674179"/>
            <a:ext cx="2649311" cy="317575"/>
          </a:xfrm>
          <a:prstGeom prst="rect">
            <a:avLst/>
          </a:prstGeom>
        </p:spPr>
      </p:pic>
      <p:sp>
        <p:nvSpPr>
          <p:cNvPr id="14" name="TextBox 5">
            <a:extLst>
              <a:ext uri="{FF2B5EF4-FFF2-40B4-BE49-F238E27FC236}">
                <a16:creationId xmlns:a16="http://schemas.microsoft.com/office/drawing/2014/main" id="{02C2E5B0-E27C-4401-9E5F-1C5A29BD7A2A}"/>
              </a:ext>
            </a:extLst>
          </p:cNvPr>
          <p:cNvSpPr txBox="1"/>
          <p:nvPr/>
        </p:nvSpPr>
        <p:spPr>
          <a:xfrm>
            <a:off x="710292" y="5991754"/>
            <a:ext cx="11291208"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איך השתנה מיקום הכלב מערך  2-  ל  2 , כלומר ב 4 מטרים ?         </a:t>
            </a:r>
          </a:p>
        </p:txBody>
      </p:sp>
      <p:pic>
        <p:nvPicPr>
          <p:cNvPr id="15" name="תמונה 14">
            <a:extLst>
              <a:ext uri="{FF2B5EF4-FFF2-40B4-BE49-F238E27FC236}">
                <a16:creationId xmlns:a16="http://schemas.microsoft.com/office/drawing/2014/main" id="{A6D7F7DC-E6AC-4F13-AA8D-C29BD8A8E658}"/>
              </a:ext>
            </a:extLst>
          </p:cNvPr>
          <p:cNvPicPr>
            <a:picLocks noChangeAspect="1"/>
          </p:cNvPicPr>
          <p:nvPr/>
        </p:nvPicPr>
        <p:blipFill>
          <a:blip r:embed="rId4"/>
          <a:stretch>
            <a:fillRect/>
          </a:stretch>
        </p:blipFill>
        <p:spPr>
          <a:xfrm>
            <a:off x="2930979" y="5991754"/>
            <a:ext cx="3086100" cy="375392"/>
          </a:xfrm>
          <a:prstGeom prst="rect">
            <a:avLst/>
          </a:prstGeom>
        </p:spPr>
      </p:pic>
    </p:spTree>
    <p:extLst>
      <p:ext uri="{BB962C8B-B14F-4D97-AF65-F5344CB8AC3E}">
        <p14:creationId xmlns:p14="http://schemas.microsoft.com/office/powerpoint/2010/main" val="3308729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55D98A86-02F7-465C-8AEB-3025BBAB2A8D}"/>
              </a:ext>
            </a:extLst>
          </p:cNvPr>
          <p:cNvSpPr>
            <a:spLocks noGrp="1"/>
          </p:cNvSpPr>
          <p:nvPr>
            <p:ph type="sldNum" sz="quarter" idx="12"/>
          </p:nvPr>
        </p:nvSpPr>
        <p:spPr/>
        <p:txBody>
          <a:bodyPr/>
          <a:lstStyle/>
          <a:p>
            <a:fld id="{35CE2A88-ED72-40D1-A77E-B0989610CBC5}" type="slidenum">
              <a:rPr lang="he-IL" smtClean="0"/>
              <a:t>93</a:t>
            </a:fld>
            <a:endParaRPr lang="he-IL"/>
          </a:p>
        </p:txBody>
      </p:sp>
      <p:sp>
        <p:nvSpPr>
          <p:cNvPr id="3" name="מלבן 2">
            <a:extLst>
              <a:ext uri="{FF2B5EF4-FFF2-40B4-BE49-F238E27FC236}">
                <a16:creationId xmlns:a16="http://schemas.microsoft.com/office/drawing/2014/main" id="{41A41943-B852-4F6F-BF77-C85CF9D0A41B}"/>
              </a:ext>
            </a:extLst>
          </p:cNvPr>
          <p:cNvSpPr/>
          <p:nvPr/>
        </p:nvSpPr>
        <p:spPr>
          <a:xfrm>
            <a:off x="3401907" y="370506"/>
            <a:ext cx="7685117" cy="584775"/>
          </a:xfrm>
          <a:prstGeom prst="rect">
            <a:avLst/>
          </a:prstGeom>
        </p:spPr>
        <p:txBody>
          <a:bodyPr wrap="non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r>
              <a:rPr kumimoji="0" lang="he-IL" sz="32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תנועות בקו ישר,   תנועות בקו עקום,   עמ' 73</a:t>
            </a:r>
            <a:endParaRPr kumimoji="0" lang="he-IL" sz="3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pic>
        <p:nvPicPr>
          <p:cNvPr id="4" name="תמונה 3">
            <a:extLst>
              <a:ext uri="{FF2B5EF4-FFF2-40B4-BE49-F238E27FC236}">
                <a16:creationId xmlns:a16="http://schemas.microsoft.com/office/drawing/2014/main" id="{0C81A076-1085-4C01-92E1-533121A3FB47}"/>
              </a:ext>
            </a:extLst>
          </p:cNvPr>
          <p:cNvPicPr>
            <a:picLocks noChangeAspect="1"/>
          </p:cNvPicPr>
          <p:nvPr/>
        </p:nvPicPr>
        <p:blipFill>
          <a:blip r:embed="rId2"/>
          <a:stretch>
            <a:fillRect/>
          </a:stretch>
        </p:blipFill>
        <p:spPr>
          <a:xfrm>
            <a:off x="504127" y="1359083"/>
            <a:ext cx="3880093" cy="5433603"/>
          </a:xfrm>
          <a:prstGeom prst="rect">
            <a:avLst/>
          </a:prstGeom>
        </p:spPr>
      </p:pic>
      <p:sp>
        <p:nvSpPr>
          <p:cNvPr id="5" name="TextBox 3">
            <a:extLst>
              <a:ext uri="{FF2B5EF4-FFF2-40B4-BE49-F238E27FC236}">
                <a16:creationId xmlns:a16="http://schemas.microsoft.com/office/drawing/2014/main" id="{64514501-F61A-4C11-997F-6E547390C4A1}"/>
              </a:ext>
            </a:extLst>
          </p:cNvPr>
          <p:cNvSpPr txBox="1"/>
          <p:nvPr/>
        </p:nvSpPr>
        <p:spPr>
          <a:xfrm>
            <a:off x="5012872" y="1918607"/>
            <a:ext cx="6474279" cy="378565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המדענים מבחינים בין תנועות בקו ישר לבין תנועות בקו עקום. </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לדוגמה אנו יודעים מנסיון החיים שפרי בשל יפול מעץ בקו ישר למטה ואילו עלה נושר יבצע מסלול מפותל עד נחיתתנו על הקרקע.</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מתברר שכאשר גוף נע ללא השפעה של של גורמים אחרים הוא ינוע בקו ישר, ועם נעקוב אחר גופים הנעים בקווים עקומים נוכל תמיד לזהות  שמסלולם התעקם בגלל השפעת גופים אחרים .  </a:t>
            </a:r>
          </a:p>
        </p:txBody>
      </p:sp>
    </p:spTree>
    <p:extLst>
      <p:ext uri="{BB962C8B-B14F-4D97-AF65-F5344CB8AC3E}">
        <p14:creationId xmlns:p14="http://schemas.microsoft.com/office/powerpoint/2010/main" val="35012689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FF8C17B0-E8EC-44AE-A08A-E6F44E1471C7}"/>
              </a:ext>
            </a:extLst>
          </p:cNvPr>
          <p:cNvSpPr>
            <a:spLocks noGrp="1"/>
          </p:cNvSpPr>
          <p:nvPr>
            <p:ph type="sldNum" sz="quarter" idx="12"/>
          </p:nvPr>
        </p:nvSpPr>
        <p:spPr/>
        <p:txBody>
          <a:bodyPr/>
          <a:lstStyle/>
          <a:p>
            <a:fld id="{35CE2A88-ED72-40D1-A77E-B0989610CBC5}" type="slidenum">
              <a:rPr lang="he-IL" smtClean="0"/>
              <a:t>94</a:t>
            </a:fld>
            <a:endParaRPr lang="he-IL"/>
          </a:p>
        </p:txBody>
      </p:sp>
      <p:sp>
        <p:nvSpPr>
          <p:cNvPr id="3" name="TextBox 1">
            <a:extLst>
              <a:ext uri="{FF2B5EF4-FFF2-40B4-BE49-F238E27FC236}">
                <a16:creationId xmlns:a16="http://schemas.microsoft.com/office/drawing/2014/main" id="{19FC8B04-A039-4087-83B8-66D798B4A2D2}"/>
              </a:ext>
            </a:extLst>
          </p:cNvPr>
          <p:cNvSpPr txBox="1"/>
          <p:nvPr/>
        </p:nvSpPr>
        <p:spPr>
          <a:xfrm>
            <a:off x="963386" y="179614"/>
            <a:ext cx="10785021" cy="6832640"/>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ייצוגים חזותיים - </a:t>
            </a:r>
            <a:r>
              <a:rPr kumimoji="0" lang="he-IL" sz="1800" b="1" i="0" u="sng"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אמצעים גרפים</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האמצעים הגרפים הם מידע המוצג ומאורגן באופן חזותי כלשהו. ארגון חזותי של מידע מסייע להבין את הנושא המרכזי    של הטקסט ולכן כדאי להיעזר בו. האמצעים הגרפים העיקריים שבאמצעותם ניתן לארגן מידע הם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טבלה</a:t>
            </a:r>
            <a:endParaRPr kumimoji="0" lang="en-US"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תרשימים</a:t>
            </a: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גרפים</a:t>
            </a: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a:t>
            </a:r>
            <a:r>
              <a:rPr kumimoji="0" lang="he-IL" sz="1800" b="1" i="0" u="sng"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טבלה – עמ' 74</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טבלה היא שיטה לארגון נתונים ומידע. הטבלה מקילה על ההבנה, על הזכירה, ועל הקליטה של הנתונים, משום שהיא מרכזת את הנתונים בתבנית אחת מסודרת. יש שני סוגים עיקריים של טבלאות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טבלאות שמרכזות נתונים / מידע על נושא אחד בלבד. למשל - דף קשר של תלמידים בכיתה.</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טבלאות על יותר מנושא אחד והשוואה ביניהם בעזרת תבחינים (קריטריונים). למשל - טבלה המשווה בין סוגי מכוניות, שנת הייצור, נפח המנוע ומחיר.</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החיסרון של טבלה הוא שהמידע המובא בה הוא מצומצם ואינו מביא דוגמאות, הסברים ופירוט. לכן חשוב לדעת לקרוא ולהבין טבלה.</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sng"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כללים לקריאת טבלה:</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הכותרת היא נושא הטבלה ומסבירה בתמצות את המופיע בה.</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כותרת של עמודה היא הכללה של מה שנמצא בעמודה.</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השדות שבעמודה הימנית, לרוב הם תבחינים שלגביהם יש   השוואה בטבלה.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הנתונים שבטבלה יכולים להיות גבוהים או נמוכים, ביחס לשאר הנתונים. לעיתים אפשר לראות שהנתונים בעמודה מסוימת עולים או יורדים בהדרגה.</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5477745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D1AFD653-11CE-443C-97DB-41553796F929}"/>
              </a:ext>
            </a:extLst>
          </p:cNvPr>
          <p:cNvSpPr>
            <a:spLocks noGrp="1"/>
          </p:cNvSpPr>
          <p:nvPr>
            <p:ph type="sldNum" sz="quarter" idx="12"/>
          </p:nvPr>
        </p:nvSpPr>
        <p:spPr/>
        <p:txBody>
          <a:bodyPr/>
          <a:lstStyle/>
          <a:p>
            <a:fld id="{35CE2A88-ED72-40D1-A77E-B0989610CBC5}" type="slidenum">
              <a:rPr lang="he-IL" smtClean="0"/>
              <a:t>95</a:t>
            </a:fld>
            <a:endParaRPr lang="he-IL"/>
          </a:p>
        </p:txBody>
      </p:sp>
      <p:grpSp>
        <p:nvGrpSpPr>
          <p:cNvPr id="3" name="קבוצה 2">
            <a:extLst>
              <a:ext uri="{FF2B5EF4-FFF2-40B4-BE49-F238E27FC236}">
                <a16:creationId xmlns:a16="http://schemas.microsoft.com/office/drawing/2014/main" id="{0386649D-5D83-46F1-B1D6-87AB559BAC6A}"/>
              </a:ext>
            </a:extLst>
          </p:cNvPr>
          <p:cNvGrpSpPr/>
          <p:nvPr/>
        </p:nvGrpSpPr>
        <p:grpSpPr>
          <a:xfrm>
            <a:off x="3340359" y="186612"/>
            <a:ext cx="8510102" cy="6598589"/>
            <a:chOff x="1847461" y="121298"/>
            <a:chExt cx="8510102" cy="6598589"/>
          </a:xfrm>
        </p:grpSpPr>
        <p:pic>
          <p:nvPicPr>
            <p:cNvPr id="4" name="תמונה 3">
              <a:extLst>
                <a:ext uri="{FF2B5EF4-FFF2-40B4-BE49-F238E27FC236}">
                  <a16:creationId xmlns:a16="http://schemas.microsoft.com/office/drawing/2014/main" id="{C6928A61-7C45-4AEE-98C2-DA73DD4F06B3}"/>
                </a:ext>
              </a:extLst>
            </p:cNvPr>
            <p:cNvPicPr>
              <a:picLocks noChangeAspect="1"/>
            </p:cNvPicPr>
            <p:nvPr/>
          </p:nvPicPr>
          <p:blipFill>
            <a:blip r:embed="rId2"/>
            <a:stretch>
              <a:fillRect/>
            </a:stretch>
          </p:blipFill>
          <p:spPr>
            <a:xfrm>
              <a:off x="1857375" y="138112"/>
              <a:ext cx="8477250" cy="6581775"/>
            </a:xfrm>
            <a:prstGeom prst="rect">
              <a:avLst/>
            </a:prstGeom>
          </p:spPr>
        </p:pic>
        <p:sp>
          <p:nvSpPr>
            <p:cNvPr id="5" name="מלבן 4">
              <a:extLst>
                <a:ext uri="{FF2B5EF4-FFF2-40B4-BE49-F238E27FC236}">
                  <a16:creationId xmlns:a16="http://schemas.microsoft.com/office/drawing/2014/main" id="{79779535-C4BF-49DD-AB75-383CCDBEEDE9}"/>
                </a:ext>
              </a:extLst>
            </p:cNvPr>
            <p:cNvSpPr/>
            <p:nvPr/>
          </p:nvSpPr>
          <p:spPr>
            <a:xfrm>
              <a:off x="1847461" y="121298"/>
              <a:ext cx="8500188" cy="6598589"/>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noFill/>
                <a:effectLst/>
                <a:uLnTx/>
                <a:uFillTx/>
                <a:latin typeface="Calibri" panose="020F0502020204030204"/>
                <a:ea typeface="+mn-ea"/>
                <a:cs typeface="Arial" panose="020B0604020202020204" pitchFamily="34" charset="0"/>
              </a:endParaRPr>
            </a:p>
          </p:txBody>
        </p:sp>
        <p:sp>
          <p:nvSpPr>
            <p:cNvPr id="6" name="מלבן 5">
              <a:extLst>
                <a:ext uri="{FF2B5EF4-FFF2-40B4-BE49-F238E27FC236}">
                  <a16:creationId xmlns:a16="http://schemas.microsoft.com/office/drawing/2014/main" id="{B183584B-E9D7-461A-8C5E-3DAA12A22DF2}"/>
                </a:ext>
              </a:extLst>
            </p:cNvPr>
            <p:cNvSpPr/>
            <p:nvPr/>
          </p:nvSpPr>
          <p:spPr>
            <a:xfrm>
              <a:off x="1880313" y="1145818"/>
              <a:ext cx="8454312" cy="2362492"/>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noFill/>
                <a:effectLst/>
                <a:uLnTx/>
                <a:uFillTx/>
                <a:latin typeface="Calibri" panose="020F0502020204030204"/>
                <a:ea typeface="+mn-ea"/>
                <a:cs typeface="Arial" panose="020B0604020202020204" pitchFamily="34" charset="0"/>
              </a:endParaRPr>
            </a:p>
          </p:txBody>
        </p:sp>
        <p:cxnSp>
          <p:nvCxnSpPr>
            <p:cNvPr id="7" name="מחבר ישר 6">
              <a:extLst>
                <a:ext uri="{FF2B5EF4-FFF2-40B4-BE49-F238E27FC236}">
                  <a16:creationId xmlns:a16="http://schemas.microsoft.com/office/drawing/2014/main" id="{1BBF81C1-D1DD-468C-A8E5-1A5CD125DB20}"/>
                </a:ext>
              </a:extLst>
            </p:cNvPr>
            <p:cNvCxnSpPr/>
            <p:nvPr/>
          </p:nvCxnSpPr>
          <p:spPr>
            <a:xfrm flipV="1">
              <a:off x="1857375" y="1763486"/>
              <a:ext cx="8477250" cy="839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מחבר ישר 7">
              <a:extLst>
                <a:ext uri="{FF2B5EF4-FFF2-40B4-BE49-F238E27FC236}">
                  <a16:creationId xmlns:a16="http://schemas.microsoft.com/office/drawing/2014/main" id="{36FE628B-9995-44C8-8236-E401FE8441E0}"/>
                </a:ext>
              </a:extLst>
            </p:cNvPr>
            <p:cNvCxnSpPr/>
            <p:nvPr/>
          </p:nvCxnSpPr>
          <p:spPr>
            <a:xfrm flipV="1">
              <a:off x="1880313" y="2463702"/>
              <a:ext cx="8467336" cy="602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מחבר ישר 8">
              <a:extLst>
                <a:ext uri="{FF2B5EF4-FFF2-40B4-BE49-F238E27FC236}">
                  <a16:creationId xmlns:a16="http://schemas.microsoft.com/office/drawing/2014/main" id="{E3C28F0D-F405-4AD7-BC2A-6872BB3D39F7}"/>
                </a:ext>
              </a:extLst>
            </p:cNvPr>
            <p:cNvCxnSpPr/>
            <p:nvPr/>
          </p:nvCxnSpPr>
          <p:spPr>
            <a:xfrm flipV="1">
              <a:off x="1880313" y="3102428"/>
              <a:ext cx="8477250" cy="839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מחבר ישר 9">
              <a:extLst>
                <a:ext uri="{FF2B5EF4-FFF2-40B4-BE49-F238E27FC236}">
                  <a16:creationId xmlns:a16="http://schemas.microsoft.com/office/drawing/2014/main" id="{38CF3FB2-3693-49C4-839A-B62831D0C52C}"/>
                </a:ext>
              </a:extLst>
            </p:cNvPr>
            <p:cNvCxnSpPr/>
            <p:nvPr/>
          </p:nvCxnSpPr>
          <p:spPr>
            <a:xfrm>
              <a:off x="3163078" y="1129004"/>
              <a:ext cx="18661" cy="22999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מחבר ישר 10">
              <a:extLst>
                <a:ext uri="{FF2B5EF4-FFF2-40B4-BE49-F238E27FC236}">
                  <a16:creationId xmlns:a16="http://schemas.microsoft.com/office/drawing/2014/main" id="{DAB33ED0-BB96-4D60-BE5B-30F903D593CC}"/>
                </a:ext>
              </a:extLst>
            </p:cNvPr>
            <p:cNvCxnSpPr/>
            <p:nvPr/>
          </p:nvCxnSpPr>
          <p:spPr>
            <a:xfrm>
              <a:off x="8276253" y="1129004"/>
              <a:ext cx="12441" cy="237930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TextBox 13">
            <a:extLst>
              <a:ext uri="{FF2B5EF4-FFF2-40B4-BE49-F238E27FC236}">
                <a16:creationId xmlns:a16="http://schemas.microsoft.com/office/drawing/2014/main" id="{B761FDE0-60DB-41CE-AC8C-B50156EAFBCF}"/>
              </a:ext>
            </a:extLst>
          </p:cNvPr>
          <p:cNvSpPr txBox="1"/>
          <p:nvPr/>
        </p:nvSpPr>
        <p:spPr>
          <a:xfrm>
            <a:off x="3834881" y="362584"/>
            <a:ext cx="1268963"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עמ' 78</a:t>
            </a:r>
          </a:p>
        </p:txBody>
      </p:sp>
      <p:sp>
        <p:nvSpPr>
          <p:cNvPr id="13" name="TextBox 15">
            <a:extLst>
              <a:ext uri="{FF2B5EF4-FFF2-40B4-BE49-F238E27FC236}">
                <a16:creationId xmlns:a16="http://schemas.microsoft.com/office/drawing/2014/main" id="{F4FCF4B6-0B14-4690-A2FD-58C09A2F547D}"/>
              </a:ext>
            </a:extLst>
          </p:cNvPr>
          <p:cNvSpPr txBox="1"/>
          <p:nvPr/>
        </p:nvSpPr>
        <p:spPr>
          <a:xfrm>
            <a:off x="538649" y="1425851"/>
            <a:ext cx="2071396" cy="1200329"/>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שאלות ותרגילים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78 - 80</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1, 2 א , ב . 4 – 9 </a:t>
            </a:r>
          </a:p>
        </p:txBody>
      </p:sp>
    </p:spTree>
    <p:extLst>
      <p:ext uri="{BB962C8B-B14F-4D97-AF65-F5344CB8AC3E}">
        <p14:creationId xmlns:p14="http://schemas.microsoft.com/office/powerpoint/2010/main" val="22474240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98A37126-C438-4C32-A2C9-B652DC4CF084}"/>
              </a:ext>
            </a:extLst>
          </p:cNvPr>
          <p:cNvSpPr>
            <a:spLocks noGrp="1"/>
          </p:cNvSpPr>
          <p:nvPr>
            <p:ph type="sldNum" sz="quarter" idx="12"/>
          </p:nvPr>
        </p:nvSpPr>
        <p:spPr/>
        <p:txBody>
          <a:bodyPr/>
          <a:lstStyle/>
          <a:p>
            <a:fld id="{35CE2A88-ED72-40D1-A77E-B0989610CBC5}" type="slidenum">
              <a:rPr lang="he-IL" smtClean="0"/>
              <a:t>96</a:t>
            </a:fld>
            <a:endParaRPr lang="he-IL"/>
          </a:p>
        </p:txBody>
      </p:sp>
      <p:sp>
        <p:nvSpPr>
          <p:cNvPr id="4" name="TextBox 2">
            <a:extLst>
              <a:ext uri="{FF2B5EF4-FFF2-40B4-BE49-F238E27FC236}">
                <a16:creationId xmlns:a16="http://schemas.microsoft.com/office/drawing/2014/main" id="{D118BADA-57DE-4907-BA63-30137E9A3DE6}"/>
              </a:ext>
            </a:extLst>
          </p:cNvPr>
          <p:cNvSpPr txBox="1"/>
          <p:nvPr/>
        </p:nvSpPr>
        <p:spPr>
          <a:xfrm>
            <a:off x="280086" y="189470"/>
            <a:ext cx="11911914" cy="6555641"/>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מהי ההגדרה הפיזיקלית של המהירות ? עמ' 85</a:t>
            </a:r>
            <a:br>
              <a:rPr kumimoji="0" lang="en-US" sz="24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מהירות היא גודל פיזיקלי המתאר את קצב ואת כיוון תנועת הגוף.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כיוון המהירות מתואר במילים </a:t>
            </a:r>
            <a:r>
              <a:rPr kumimoji="0" lang="en-US" sz="1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he-IL" sz="1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או בשרטוט</a:t>
            </a: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בשרטוט מציגים את המהירות כחץ ישר בליווי מקרא לצדו. החץ עשוי להימצא בסמוך לגוף או בסמוך למסלול הגוף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1" i="0" u="none"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קצב התנועה מתואר במילים או באמצעות </a:t>
            </a:r>
            <a:r>
              <a:rPr kumimoji="0" lang="en-US" sz="1800" b="1" i="0" u="none"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he-IL" sz="1800" b="1" i="0" u="none"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גודל פיזיקלי, הנקרא מהירות.</a:t>
            </a:r>
            <a:br>
              <a:rPr kumimoji="0" lang="en-US" sz="1800" b="1" i="0" u="none"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מהירות שווה ליחס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חלוקה )  בין המרחק שעובר הגוף לבין פרק הזמן , הדרוש לכך.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במילים אחרות זהו המרחק שעובר הגוף ביחידת זמן. נוכל לסכם את המילים הללו כך: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מדענים מכל העולם הסכימו ביניהם על סמלים שמחליפים מילים. לשימוש בסמלים יש לפחות שני יתרונות:</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קיצור רישום הרעיונות והסרת מחסומי השפה. הרישום בסמלים הוא בין-לאומי.</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לדוגמה, </a:t>
            </a:r>
            <a:r>
              <a:rPr kumimoji="0" lang="he-IL"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מהירות מסומנת באות </a:t>
            </a:r>
            <a:r>
              <a:rPr kumimoji="0" lang="en-US"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V‏ </a:t>
            </a: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בכל הארצות ־ גם בישראל, גם בארצות הברית וגם בסין.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 </a:t>
            </a: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היא האות הראשונה של המילה האנגלית ,</a:t>
            </a:r>
            <a:r>
              <a:rPr kumimoji="0" lang="en-US"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velocity</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שפירושה מהירות.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איך  מסמנים "פרק זמן" ? </a:t>
            </a:r>
            <a:r>
              <a:rPr kumimoji="0" lang="he-IL"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"פרק זמן" מסמנים בצמד אותיות ," </a:t>
            </a:r>
            <a:r>
              <a:rPr kumimoji="0" lang="en-US"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l-GR"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Δ</a:t>
            </a:r>
            <a:r>
              <a:rPr kumimoji="0" lang="en-US"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t‏</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כפי שלמדנו בפרק 5.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איך  מסמנים "מרחק שעבר גוף " ? </a:t>
            </a:r>
            <a:r>
              <a:rPr kumimoji="0" lang="he-IL"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כשמתכוונים להעתק מסמנים בצמד אותיות " </a:t>
            </a:r>
            <a:r>
              <a:rPr kumimoji="0" lang="el-GR"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Δ </a:t>
            </a:r>
            <a:r>
              <a:rPr kumimoji="0" lang="en-US"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X‏ “ </a:t>
            </a:r>
            <a:br>
              <a:rPr kumimoji="0" lang="en-US"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br>
            <a:r>
              <a:rPr kumimoji="0" lang="he-IL"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וכשמתכוונים לאורך הדרך מסמנים באות "</a:t>
            </a:r>
            <a:r>
              <a:rPr kumimoji="0" lang="en-US"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S</a:t>
            </a:r>
            <a:r>
              <a:rPr kumimoji="0" lang="he-IL"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כפי שלמדנו בפרק 6.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כעת נוכל לסכם את הגדרת המהירות כך: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ההבחנה בין שתי ההגדרות עשויה להיות מעניינת, אך אינה הכרחית בשלב זה,</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בהמשך לימודי הפיזיקה נשתמש בעיקר במהירות כיחס בין העתק לבין פרק זמן,</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לכן בספר זה, בכל דוגמאות בהמשך נשתמש בנוסחה </a:t>
            </a:r>
          </a:p>
        </p:txBody>
      </p:sp>
      <p:pic>
        <p:nvPicPr>
          <p:cNvPr id="5" name="תמונה 4">
            <a:extLst>
              <a:ext uri="{FF2B5EF4-FFF2-40B4-BE49-F238E27FC236}">
                <a16:creationId xmlns:a16="http://schemas.microsoft.com/office/drawing/2014/main" id="{9C94B6E3-87F1-443F-8956-6715E7EC70FC}"/>
              </a:ext>
            </a:extLst>
          </p:cNvPr>
          <p:cNvPicPr>
            <a:picLocks noChangeAspect="1"/>
          </p:cNvPicPr>
          <p:nvPr/>
        </p:nvPicPr>
        <p:blipFill>
          <a:blip r:embed="rId2"/>
          <a:stretch>
            <a:fillRect/>
          </a:stretch>
        </p:blipFill>
        <p:spPr>
          <a:xfrm>
            <a:off x="2042984" y="1902942"/>
            <a:ext cx="2563200" cy="536777"/>
          </a:xfrm>
          <a:prstGeom prst="rect">
            <a:avLst/>
          </a:prstGeom>
        </p:spPr>
      </p:pic>
      <p:pic>
        <p:nvPicPr>
          <p:cNvPr id="6" name="תמונה 5">
            <a:extLst>
              <a:ext uri="{FF2B5EF4-FFF2-40B4-BE49-F238E27FC236}">
                <a16:creationId xmlns:a16="http://schemas.microsoft.com/office/drawing/2014/main" id="{A738065E-373E-4F56-A717-B3C9BDF5077A}"/>
              </a:ext>
            </a:extLst>
          </p:cNvPr>
          <p:cNvPicPr>
            <a:picLocks noChangeAspect="1"/>
          </p:cNvPicPr>
          <p:nvPr/>
        </p:nvPicPr>
        <p:blipFill>
          <a:blip r:embed="rId3"/>
          <a:stretch>
            <a:fillRect/>
          </a:stretch>
        </p:blipFill>
        <p:spPr>
          <a:xfrm>
            <a:off x="4095813" y="5009107"/>
            <a:ext cx="1876620" cy="534957"/>
          </a:xfrm>
          <a:prstGeom prst="rect">
            <a:avLst/>
          </a:prstGeom>
        </p:spPr>
      </p:pic>
      <p:pic>
        <p:nvPicPr>
          <p:cNvPr id="7" name="תמונה 6">
            <a:extLst>
              <a:ext uri="{FF2B5EF4-FFF2-40B4-BE49-F238E27FC236}">
                <a16:creationId xmlns:a16="http://schemas.microsoft.com/office/drawing/2014/main" id="{3D2C76A5-5991-49F2-BC81-94605B9AFF8F}"/>
              </a:ext>
            </a:extLst>
          </p:cNvPr>
          <p:cNvPicPr>
            <a:picLocks noChangeAspect="1"/>
          </p:cNvPicPr>
          <p:nvPr/>
        </p:nvPicPr>
        <p:blipFill>
          <a:blip r:embed="rId4"/>
          <a:stretch>
            <a:fillRect/>
          </a:stretch>
        </p:blipFill>
        <p:spPr>
          <a:xfrm>
            <a:off x="2437500" y="5799374"/>
            <a:ext cx="1310718" cy="945737"/>
          </a:xfrm>
          <a:prstGeom prst="rect">
            <a:avLst/>
          </a:prstGeom>
        </p:spPr>
      </p:pic>
    </p:spTree>
    <p:extLst>
      <p:ext uri="{BB962C8B-B14F-4D97-AF65-F5344CB8AC3E}">
        <p14:creationId xmlns:p14="http://schemas.microsoft.com/office/powerpoint/2010/main" val="13677622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קוביה 279">
            <a:extLst>
              <a:ext uri="{FF2B5EF4-FFF2-40B4-BE49-F238E27FC236}">
                <a16:creationId xmlns:a16="http://schemas.microsoft.com/office/drawing/2014/main" id="{03291D3F-33F9-4642-BB5E-4A9534A88801}"/>
              </a:ext>
            </a:extLst>
          </p:cNvPr>
          <p:cNvSpPr/>
          <p:nvPr/>
        </p:nvSpPr>
        <p:spPr>
          <a:xfrm rot="1455430">
            <a:off x="4096363" y="4300737"/>
            <a:ext cx="6523957" cy="1100239"/>
          </a:xfrm>
          <a:prstGeom prst="cube">
            <a:avLst>
              <a:gd name="adj" fmla="val 76165"/>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מציין מיקום של מספר שקופית 1">
            <a:extLst>
              <a:ext uri="{FF2B5EF4-FFF2-40B4-BE49-F238E27FC236}">
                <a16:creationId xmlns:a16="http://schemas.microsoft.com/office/drawing/2014/main" id="{953A999C-6520-4DA1-8445-BBB047005404}"/>
              </a:ext>
            </a:extLst>
          </p:cNvPr>
          <p:cNvSpPr>
            <a:spLocks noGrp="1"/>
          </p:cNvSpPr>
          <p:nvPr>
            <p:ph type="sldNum" sz="quarter" idx="12"/>
          </p:nvPr>
        </p:nvSpPr>
        <p:spPr/>
        <p:txBody>
          <a:bodyPr/>
          <a:lstStyle/>
          <a:p>
            <a:fld id="{35CE2A88-ED72-40D1-A77E-B0989610CBC5}" type="slidenum">
              <a:rPr lang="he-IL" smtClean="0"/>
              <a:t>97</a:t>
            </a:fld>
            <a:endParaRPr lang="he-IL"/>
          </a:p>
        </p:txBody>
      </p:sp>
      <p:grpSp>
        <p:nvGrpSpPr>
          <p:cNvPr id="188" name="קבוצה 187">
            <a:extLst>
              <a:ext uri="{FF2B5EF4-FFF2-40B4-BE49-F238E27FC236}">
                <a16:creationId xmlns:a16="http://schemas.microsoft.com/office/drawing/2014/main" id="{00CBBC2A-382A-4986-AEAD-81F563D44A4A}"/>
              </a:ext>
            </a:extLst>
          </p:cNvPr>
          <p:cNvGrpSpPr/>
          <p:nvPr/>
        </p:nvGrpSpPr>
        <p:grpSpPr>
          <a:xfrm>
            <a:off x="412036" y="2099669"/>
            <a:ext cx="6668774" cy="2552180"/>
            <a:chOff x="-1674067" y="1888985"/>
            <a:chExt cx="6668774" cy="2552180"/>
          </a:xfrm>
        </p:grpSpPr>
        <p:sp>
          <p:nvSpPr>
            <p:cNvPr id="189" name="קוביה 188">
              <a:extLst>
                <a:ext uri="{FF2B5EF4-FFF2-40B4-BE49-F238E27FC236}">
                  <a16:creationId xmlns:a16="http://schemas.microsoft.com/office/drawing/2014/main" id="{E67A0E52-8C33-4A76-A2E2-EF8241236C13}"/>
                </a:ext>
              </a:extLst>
            </p:cNvPr>
            <p:cNvSpPr/>
            <p:nvPr/>
          </p:nvSpPr>
          <p:spPr>
            <a:xfrm rot="1472994">
              <a:off x="-1674067" y="2518413"/>
              <a:ext cx="6065538" cy="288032"/>
            </a:xfrm>
            <a:prstGeom prst="cube">
              <a:avLst>
                <a:gd name="adj" fmla="val 77777"/>
              </a:avLst>
            </a:prstGeom>
            <a:solidFill>
              <a:sysClr val="window" lastClr="FFFFFF"/>
            </a:solidFill>
            <a:ln w="25400" cap="flat" cmpd="sng" algn="ctr">
              <a:solidFill>
                <a:srgbClr val="4F81BD">
                  <a:shade val="50000"/>
                </a:srgbClr>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90" name="קבוצה 189">
              <a:extLst>
                <a:ext uri="{FF2B5EF4-FFF2-40B4-BE49-F238E27FC236}">
                  <a16:creationId xmlns:a16="http://schemas.microsoft.com/office/drawing/2014/main" id="{57128EE0-60AE-4496-BD10-3E8DA495251B}"/>
                </a:ext>
              </a:extLst>
            </p:cNvPr>
            <p:cNvGrpSpPr/>
            <p:nvPr/>
          </p:nvGrpSpPr>
          <p:grpSpPr>
            <a:xfrm>
              <a:off x="3489757" y="3387065"/>
              <a:ext cx="1504950" cy="1054100"/>
              <a:chOff x="2321356" y="2293538"/>
              <a:chExt cx="1504950" cy="1054100"/>
            </a:xfrm>
          </p:grpSpPr>
          <p:sp>
            <p:nvSpPr>
              <p:cNvPr id="201" name="Freeform 9">
                <a:extLst>
                  <a:ext uri="{FF2B5EF4-FFF2-40B4-BE49-F238E27FC236}">
                    <a16:creationId xmlns:a16="http://schemas.microsoft.com/office/drawing/2014/main" id="{D211003F-A183-49E8-98A0-07FF5BAB36A0}"/>
                  </a:ext>
                </a:extLst>
              </p:cNvPr>
              <p:cNvSpPr>
                <a:spLocks/>
              </p:cNvSpPr>
              <p:nvPr/>
            </p:nvSpPr>
            <p:spPr bwMode="auto">
              <a:xfrm flipH="1">
                <a:off x="2321356" y="2293538"/>
                <a:ext cx="1504950" cy="1012825"/>
              </a:xfrm>
              <a:custGeom>
                <a:avLst/>
                <a:gdLst>
                  <a:gd name="T0" fmla="*/ 51 w 1897"/>
                  <a:gd name="T1" fmla="*/ 552 h 1277"/>
                  <a:gd name="T2" fmla="*/ 30 w 1897"/>
                  <a:gd name="T3" fmla="*/ 695 h 1277"/>
                  <a:gd name="T4" fmla="*/ 76 w 1897"/>
                  <a:gd name="T5" fmla="*/ 745 h 1277"/>
                  <a:gd name="T6" fmla="*/ 56 w 1897"/>
                  <a:gd name="T7" fmla="*/ 817 h 1277"/>
                  <a:gd name="T8" fmla="*/ 0 w 1897"/>
                  <a:gd name="T9" fmla="*/ 863 h 1277"/>
                  <a:gd name="T10" fmla="*/ 20 w 1897"/>
                  <a:gd name="T11" fmla="*/ 981 h 1277"/>
                  <a:gd name="T12" fmla="*/ 81 w 1897"/>
                  <a:gd name="T13" fmla="*/ 1016 h 1277"/>
                  <a:gd name="T14" fmla="*/ 102 w 1897"/>
                  <a:gd name="T15" fmla="*/ 1068 h 1277"/>
                  <a:gd name="T16" fmla="*/ 193 w 1897"/>
                  <a:gd name="T17" fmla="*/ 1094 h 1277"/>
                  <a:gd name="T18" fmla="*/ 218 w 1897"/>
                  <a:gd name="T19" fmla="*/ 1073 h 1277"/>
                  <a:gd name="T20" fmla="*/ 258 w 1897"/>
                  <a:gd name="T21" fmla="*/ 1144 h 1277"/>
                  <a:gd name="T22" fmla="*/ 370 w 1897"/>
                  <a:gd name="T23" fmla="*/ 1165 h 1277"/>
                  <a:gd name="T24" fmla="*/ 467 w 1897"/>
                  <a:gd name="T25" fmla="*/ 1144 h 1277"/>
                  <a:gd name="T26" fmla="*/ 503 w 1897"/>
                  <a:gd name="T27" fmla="*/ 1104 h 1277"/>
                  <a:gd name="T28" fmla="*/ 670 w 1897"/>
                  <a:gd name="T29" fmla="*/ 1144 h 1277"/>
                  <a:gd name="T30" fmla="*/ 741 w 1897"/>
                  <a:gd name="T31" fmla="*/ 1211 h 1277"/>
                  <a:gd name="T32" fmla="*/ 837 w 1897"/>
                  <a:gd name="T33" fmla="*/ 1216 h 1277"/>
                  <a:gd name="T34" fmla="*/ 878 w 1897"/>
                  <a:gd name="T35" fmla="*/ 1175 h 1277"/>
                  <a:gd name="T36" fmla="*/ 919 w 1897"/>
                  <a:gd name="T37" fmla="*/ 1180 h 1277"/>
                  <a:gd name="T38" fmla="*/ 994 w 1897"/>
                  <a:gd name="T39" fmla="*/ 1237 h 1277"/>
                  <a:gd name="T40" fmla="*/ 1110 w 1897"/>
                  <a:gd name="T41" fmla="*/ 1277 h 1277"/>
                  <a:gd name="T42" fmla="*/ 1232 w 1897"/>
                  <a:gd name="T43" fmla="*/ 1211 h 1277"/>
                  <a:gd name="T44" fmla="*/ 1287 w 1897"/>
                  <a:gd name="T45" fmla="*/ 1104 h 1277"/>
                  <a:gd name="T46" fmla="*/ 1313 w 1897"/>
                  <a:gd name="T47" fmla="*/ 1012 h 1277"/>
                  <a:gd name="T48" fmla="*/ 1577 w 1897"/>
                  <a:gd name="T49" fmla="*/ 884 h 1277"/>
                  <a:gd name="T50" fmla="*/ 1684 w 1897"/>
                  <a:gd name="T51" fmla="*/ 909 h 1277"/>
                  <a:gd name="T52" fmla="*/ 1779 w 1897"/>
                  <a:gd name="T53" fmla="*/ 843 h 1277"/>
                  <a:gd name="T54" fmla="*/ 1795 w 1897"/>
                  <a:gd name="T55" fmla="*/ 736 h 1277"/>
                  <a:gd name="T56" fmla="*/ 1891 w 1897"/>
                  <a:gd name="T57" fmla="*/ 663 h 1277"/>
                  <a:gd name="T58" fmla="*/ 1897 w 1897"/>
                  <a:gd name="T59" fmla="*/ 592 h 1277"/>
                  <a:gd name="T60" fmla="*/ 1866 w 1897"/>
                  <a:gd name="T61" fmla="*/ 562 h 1277"/>
                  <a:gd name="T62" fmla="*/ 1882 w 1897"/>
                  <a:gd name="T63" fmla="*/ 495 h 1277"/>
                  <a:gd name="T64" fmla="*/ 1840 w 1897"/>
                  <a:gd name="T65" fmla="*/ 343 h 1277"/>
                  <a:gd name="T66" fmla="*/ 1800 w 1897"/>
                  <a:gd name="T67" fmla="*/ 328 h 1277"/>
                  <a:gd name="T68" fmla="*/ 1760 w 1897"/>
                  <a:gd name="T69" fmla="*/ 139 h 1277"/>
                  <a:gd name="T70" fmla="*/ 1618 w 1897"/>
                  <a:gd name="T71" fmla="*/ 26 h 1277"/>
                  <a:gd name="T72" fmla="*/ 1414 w 1897"/>
                  <a:gd name="T73" fmla="*/ 15 h 1277"/>
                  <a:gd name="T74" fmla="*/ 1156 w 1897"/>
                  <a:gd name="T75" fmla="*/ 32 h 1277"/>
                  <a:gd name="T76" fmla="*/ 1080 w 1897"/>
                  <a:gd name="T77" fmla="*/ 0 h 1277"/>
                  <a:gd name="T78" fmla="*/ 888 w 1897"/>
                  <a:gd name="T79" fmla="*/ 6 h 1277"/>
                  <a:gd name="T80" fmla="*/ 843 w 1897"/>
                  <a:gd name="T81" fmla="*/ 52 h 1277"/>
                  <a:gd name="T82" fmla="*/ 655 w 1897"/>
                  <a:gd name="T83" fmla="*/ 118 h 1277"/>
                  <a:gd name="T84" fmla="*/ 624 w 1897"/>
                  <a:gd name="T85" fmla="*/ 160 h 1277"/>
                  <a:gd name="T86" fmla="*/ 522 w 1897"/>
                  <a:gd name="T87" fmla="*/ 379 h 1277"/>
                  <a:gd name="T88" fmla="*/ 416 w 1897"/>
                  <a:gd name="T89" fmla="*/ 431 h 1277"/>
                  <a:gd name="T90" fmla="*/ 381 w 1897"/>
                  <a:gd name="T91" fmla="*/ 389 h 1277"/>
                  <a:gd name="T92" fmla="*/ 254 w 1897"/>
                  <a:gd name="T93" fmla="*/ 389 h 1277"/>
                  <a:gd name="T94" fmla="*/ 208 w 1897"/>
                  <a:gd name="T95" fmla="*/ 444 h 1277"/>
                  <a:gd name="T96" fmla="*/ 208 w 1897"/>
                  <a:gd name="T97" fmla="*/ 480 h 1277"/>
                  <a:gd name="T98" fmla="*/ 111 w 1897"/>
                  <a:gd name="T99" fmla="*/ 506 h 1277"/>
                  <a:gd name="T100" fmla="*/ 51 w 1897"/>
                  <a:gd name="T101" fmla="*/ 552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7" h="1277">
                    <a:moveTo>
                      <a:pt x="51" y="552"/>
                    </a:moveTo>
                    <a:lnTo>
                      <a:pt x="30" y="695"/>
                    </a:lnTo>
                    <a:lnTo>
                      <a:pt x="76" y="745"/>
                    </a:lnTo>
                    <a:lnTo>
                      <a:pt x="56" y="817"/>
                    </a:lnTo>
                    <a:lnTo>
                      <a:pt x="0" y="863"/>
                    </a:lnTo>
                    <a:lnTo>
                      <a:pt x="20" y="981"/>
                    </a:lnTo>
                    <a:lnTo>
                      <a:pt x="81" y="1016"/>
                    </a:lnTo>
                    <a:lnTo>
                      <a:pt x="102" y="1068"/>
                    </a:lnTo>
                    <a:lnTo>
                      <a:pt x="193" y="1094"/>
                    </a:lnTo>
                    <a:lnTo>
                      <a:pt x="218" y="1073"/>
                    </a:lnTo>
                    <a:lnTo>
                      <a:pt x="258" y="1144"/>
                    </a:lnTo>
                    <a:lnTo>
                      <a:pt x="370" y="1165"/>
                    </a:lnTo>
                    <a:lnTo>
                      <a:pt x="467" y="1144"/>
                    </a:lnTo>
                    <a:lnTo>
                      <a:pt x="503" y="1104"/>
                    </a:lnTo>
                    <a:lnTo>
                      <a:pt x="670" y="1144"/>
                    </a:lnTo>
                    <a:lnTo>
                      <a:pt x="741" y="1211"/>
                    </a:lnTo>
                    <a:lnTo>
                      <a:pt x="837" y="1216"/>
                    </a:lnTo>
                    <a:lnTo>
                      <a:pt x="878" y="1175"/>
                    </a:lnTo>
                    <a:lnTo>
                      <a:pt x="919" y="1180"/>
                    </a:lnTo>
                    <a:lnTo>
                      <a:pt x="994" y="1237"/>
                    </a:lnTo>
                    <a:lnTo>
                      <a:pt x="1110" y="1277"/>
                    </a:lnTo>
                    <a:lnTo>
                      <a:pt x="1232" y="1211"/>
                    </a:lnTo>
                    <a:lnTo>
                      <a:pt x="1287" y="1104"/>
                    </a:lnTo>
                    <a:lnTo>
                      <a:pt x="1313" y="1012"/>
                    </a:lnTo>
                    <a:lnTo>
                      <a:pt x="1577" y="884"/>
                    </a:lnTo>
                    <a:lnTo>
                      <a:pt x="1684" y="909"/>
                    </a:lnTo>
                    <a:lnTo>
                      <a:pt x="1779" y="843"/>
                    </a:lnTo>
                    <a:lnTo>
                      <a:pt x="1795" y="736"/>
                    </a:lnTo>
                    <a:lnTo>
                      <a:pt x="1891" y="663"/>
                    </a:lnTo>
                    <a:lnTo>
                      <a:pt x="1897" y="592"/>
                    </a:lnTo>
                    <a:lnTo>
                      <a:pt x="1866" y="562"/>
                    </a:lnTo>
                    <a:lnTo>
                      <a:pt x="1882" y="495"/>
                    </a:lnTo>
                    <a:lnTo>
                      <a:pt x="1840" y="343"/>
                    </a:lnTo>
                    <a:lnTo>
                      <a:pt x="1800" y="328"/>
                    </a:lnTo>
                    <a:lnTo>
                      <a:pt x="1760" y="139"/>
                    </a:lnTo>
                    <a:lnTo>
                      <a:pt x="1618" y="26"/>
                    </a:lnTo>
                    <a:lnTo>
                      <a:pt x="1414" y="15"/>
                    </a:lnTo>
                    <a:lnTo>
                      <a:pt x="1156" y="32"/>
                    </a:lnTo>
                    <a:lnTo>
                      <a:pt x="1080" y="0"/>
                    </a:lnTo>
                    <a:lnTo>
                      <a:pt x="888" y="6"/>
                    </a:lnTo>
                    <a:lnTo>
                      <a:pt x="843" y="52"/>
                    </a:lnTo>
                    <a:lnTo>
                      <a:pt x="655" y="118"/>
                    </a:lnTo>
                    <a:lnTo>
                      <a:pt x="624" y="160"/>
                    </a:lnTo>
                    <a:lnTo>
                      <a:pt x="522" y="379"/>
                    </a:lnTo>
                    <a:lnTo>
                      <a:pt x="416" y="431"/>
                    </a:lnTo>
                    <a:lnTo>
                      <a:pt x="381" y="389"/>
                    </a:lnTo>
                    <a:lnTo>
                      <a:pt x="254" y="389"/>
                    </a:lnTo>
                    <a:lnTo>
                      <a:pt x="208" y="444"/>
                    </a:lnTo>
                    <a:lnTo>
                      <a:pt x="208" y="480"/>
                    </a:lnTo>
                    <a:lnTo>
                      <a:pt x="111" y="506"/>
                    </a:lnTo>
                    <a:lnTo>
                      <a:pt x="51" y="5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02" name="Freeform 11">
                <a:extLst>
                  <a:ext uri="{FF2B5EF4-FFF2-40B4-BE49-F238E27FC236}">
                    <a16:creationId xmlns:a16="http://schemas.microsoft.com/office/drawing/2014/main" id="{9AC57799-4C5D-4895-BEF6-64FA433C5091}"/>
                  </a:ext>
                </a:extLst>
              </p:cNvPr>
              <p:cNvSpPr>
                <a:spLocks/>
              </p:cNvSpPr>
              <p:nvPr/>
            </p:nvSpPr>
            <p:spPr bwMode="auto">
              <a:xfrm flipH="1">
                <a:off x="2365806" y="2330050"/>
                <a:ext cx="1412875" cy="936625"/>
              </a:xfrm>
              <a:custGeom>
                <a:avLst/>
                <a:gdLst>
                  <a:gd name="T0" fmla="*/ 61 w 1780"/>
                  <a:gd name="T1" fmla="*/ 929 h 1179"/>
                  <a:gd name="T2" fmla="*/ 6 w 1780"/>
                  <a:gd name="T3" fmla="*/ 898 h 1179"/>
                  <a:gd name="T4" fmla="*/ 0 w 1780"/>
                  <a:gd name="T5" fmla="*/ 847 h 1179"/>
                  <a:gd name="T6" fmla="*/ 61 w 1780"/>
                  <a:gd name="T7" fmla="*/ 806 h 1179"/>
                  <a:gd name="T8" fmla="*/ 61 w 1780"/>
                  <a:gd name="T9" fmla="*/ 683 h 1179"/>
                  <a:gd name="T10" fmla="*/ 26 w 1780"/>
                  <a:gd name="T11" fmla="*/ 633 h 1179"/>
                  <a:gd name="T12" fmla="*/ 42 w 1780"/>
                  <a:gd name="T13" fmla="*/ 540 h 1179"/>
                  <a:gd name="T14" fmla="*/ 143 w 1780"/>
                  <a:gd name="T15" fmla="*/ 479 h 1179"/>
                  <a:gd name="T16" fmla="*/ 239 w 1780"/>
                  <a:gd name="T17" fmla="*/ 459 h 1179"/>
                  <a:gd name="T18" fmla="*/ 204 w 1780"/>
                  <a:gd name="T19" fmla="*/ 427 h 1179"/>
                  <a:gd name="T20" fmla="*/ 213 w 1780"/>
                  <a:gd name="T21" fmla="*/ 384 h 1179"/>
                  <a:gd name="T22" fmla="*/ 295 w 1780"/>
                  <a:gd name="T23" fmla="*/ 378 h 1179"/>
                  <a:gd name="T24" fmla="*/ 306 w 1780"/>
                  <a:gd name="T25" fmla="*/ 433 h 1179"/>
                  <a:gd name="T26" fmla="*/ 361 w 1780"/>
                  <a:gd name="T27" fmla="*/ 433 h 1179"/>
                  <a:gd name="T28" fmla="*/ 513 w 1780"/>
                  <a:gd name="T29" fmla="*/ 363 h 1179"/>
                  <a:gd name="T30" fmla="*/ 631 w 1780"/>
                  <a:gd name="T31" fmla="*/ 117 h 1179"/>
                  <a:gd name="T32" fmla="*/ 701 w 1780"/>
                  <a:gd name="T33" fmla="*/ 77 h 1179"/>
                  <a:gd name="T34" fmla="*/ 813 w 1780"/>
                  <a:gd name="T35" fmla="*/ 35 h 1179"/>
                  <a:gd name="T36" fmla="*/ 869 w 1780"/>
                  <a:gd name="T37" fmla="*/ 5 h 1179"/>
                  <a:gd name="T38" fmla="*/ 1020 w 1780"/>
                  <a:gd name="T39" fmla="*/ 0 h 1179"/>
                  <a:gd name="T40" fmla="*/ 1090 w 1780"/>
                  <a:gd name="T41" fmla="*/ 25 h 1179"/>
                  <a:gd name="T42" fmla="*/ 1354 w 1780"/>
                  <a:gd name="T43" fmla="*/ 15 h 1179"/>
                  <a:gd name="T44" fmla="*/ 1542 w 1780"/>
                  <a:gd name="T45" fmla="*/ 35 h 1179"/>
                  <a:gd name="T46" fmla="*/ 1649 w 1780"/>
                  <a:gd name="T47" fmla="*/ 117 h 1179"/>
                  <a:gd name="T48" fmla="*/ 1679 w 1780"/>
                  <a:gd name="T49" fmla="*/ 266 h 1179"/>
                  <a:gd name="T50" fmla="*/ 1694 w 1780"/>
                  <a:gd name="T51" fmla="*/ 321 h 1179"/>
                  <a:gd name="T52" fmla="*/ 1730 w 1780"/>
                  <a:gd name="T53" fmla="*/ 352 h 1179"/>
                  <a:gd name="T54" fmla="*/ 1761 w 1780"/>
                  <a:gd name="T55" fmla="*/ 479 h 1179"/>
                  <a:gd name="T56" fmla="*/ 1750 w 1780"/>
                  <a:gd name="T57" fmla="*/ 525 h 1179"/>
                  <a:gd name="T58" fmla="*/ 1780 w 1780"/>
                  <a:gd name="T59" fmla="*/ 566 h 1179"/>
                  <a:gd name="T60" fmla="*/ 1780 w 1780"/>
                  <a:gd name="T61" fmla="*/ 601 h 1179"/>
                  <a:gd name="T62" fmla="*/ 1735 w 1780"/>
                  <a:gd name="T63" fmla="*/ 637 h 1179"/>
                  <a:gd name="T64" fmla="*/ 1694 w 1780"/>
                  <a:gd name="T65" fmla="*/ 627 h 1179"/>
                  <a:gd name="T66" fmla="*/ 1685 w 1780"/>
                  <a:gd name="T67" fmla="*/ 698 h 1179"/>
                  <a:gd name="T68" fmla="*/ 1664 w 1780"/>
                  <a:gd name="T69" fmla="*/ 780 h 1179"/>
                  <a:gd name="T70" fmla="*/ 1624 w 1780"/>
                  <a:gd name="T71" fmla="*/ 816 h 1179"/>
                  <a:gd name="T72" fmla="*/ 1552 w 1780"/>
                  <a:gd name="T73" fmla="*/ 801 h 1179"/>
                  <a:gd name="T74" fmla="*/ 1517 w 1780"/>
                  <a:gd name="T75" fmla="*/ 780 h 1179"/>
                  <a:gd name="T76" fmla="*/ 1242 w 1780"/>
                  <a:gd name="T77" fmla="*/ 923 h 1179"/>
                  <a:gd name="T78" fmla="*/ 1202 w 1780"/>
                  <a:gd name="T79" fmla="*/ 944 h 1179"/>
                  <a:gd name="T80" fmla="*/ 1182 w 1780"/>
                  <a:gd name="T81" fmla="*/ 1041 h 1179"/>
                  <a:gd name="T82" fmla="*/ 1136 w 1780"/>
                  <a:gd name="T83" fmla="*/ 1128 h 1179"/>
                  <a:gd name="T84" fmla="*/ 1040 w 1780"/>
                  <a:gd name="T85" fmla="*/ 1179 h 1179"/>
                  <a:gd name="T86" fmla="*/ 938 w 1780"/>
                  <a:gd name="T87" fmla="*/ 1143 h 1179"/>
                  <a:gd name="T88" fmla="*/ 887 w 1780"/>
                  <a:gd name="T89" fmla="*/ 1077 h 1179"/>
                  <a:gd name="T90" fmla="*/ 777 w 1780"/>
                  <a:gd name="T91" fmla="*/ 1072 h 1179"/>
                  <a:gd name="T92" fmla="*/ 766 w 1780"/>
                  <a:gd name="T93" fmla="*/ 1112 h 1179"/>
                  <a:gd name="T94" fmla="*/ 690 w 1780"/>
                  <a:gd name="T95" fmla="*/ 1108 h 1179"/>
                  <a:gd name="T96" fmla="*/ 645 w 1780"/>
                  <a:gd name="T97" fmla="*/ 1051 h 1179"/>
                  <a:gd name="T98" fmla="*/ 422 w 1780"/>
                  <a:gd name="T99" fmla="*/ 1005 h 1179"/>
                  <a:gd name="T100" fmla="*/ 382 w 1780"/>
                  <a:gd name="T101" fmla="*/ 1041 h 1179"/>
                  <a:gd name="T102" fmla="*/ 325 w 1780"/>
                  <a:gd name="T103" fmla="*/ 1062 h 1179"/>
                  <a:gd name="T104" fmla="*/ 239 w 1780"/>
                  <a:gd name="T105" fmla="*/ 1047 h 1179"/>
                  <a:gd name="T106" fmla="*/ 173 w 1780"/>
                  <a:gd name="T107" fmla="*/ 975 h 1179"/>
                  <a:gd name="T108" fmla="*/ 143 w 1780"/>
                  <a:gd name="T109" fmla="*/ 990 h 1179"/>
                  <a:gd name="T110" fmla="*/ 82 w 1780"/>
                  <a:gd name="T111" fmla="*/ 980 h 1179"/>
                  <a:gd name="T112" fmla="*/ 61 w 1780"/>
                  <a:gd name="T113" fmla="*/ 929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80" h="1179">
                    <a:moveTo>
                      <a:pt x="61" y="929"/>
                    </a:moveTo>
                    <a:lnTo>
                      <a:pt x="6" y="898"/>
                    </a:lnTo>
                    <a:lnTo>
                      <a:pt x="0" y="847"/>
                    </a:lnTo>
                    <a:lnTo>
                      <a:pt x="61" y="806"/>
                    </a:lnTo>
                    <a:lnTo>
                      <a:pt x="61" y="683"/>
                    </a:lnTo>
                    <a:lnTo>
                      <a:pt x="26" y="633"/>
                    </a:lnTo>
                    <a:lnTo>
                      <a:pt x="42" y="540"/>
                    </a:lnTo>
                    <a:lnTo>
                      <a:pt x="143" y="479"/>
                    </a:lnTo>
                    <a:lnTo>
                      <a:pt x="239" y="459"/>
                    </a:lnTo>
                    <a:lnTo>
                      <a:pt x="204" y="427"/>
                    </a:lnTo>
                    <a:lnTo>
                      <a:pt x="213" y="384"/>
                    </a:lnTo>
                    <a:lnTo>
                      <a:pt x="295" y="378"/>
                    </a:lnTo>
                    <a:lnTo>
                      <a:pt x="306" y="433"/>
                    </a:lnTo>
                    <a:lnTo>
                      <a:pt x="361" y="433"/>
                    </a:lnTo>
                    <a:lnTo>
                      <a:pt x="513" y="363"/>
                    </a:lnTo>
                    <a:lnTo>
                      <a:pt x="631" y="117"/>
                    </a:lnTo>
                    <a:lnTo>
                      <a:pt x="701" y="77"/>
                    </a:lnTo>
                    <a:lnTo>
                      <a:pt x="813" y="35"/>
                    </a:lnTo>
                    <a:lnTo>
                      <a:pt x="869" y="5"/>
                    </a:lnTo>
                    <a:lnTo>
                      <a:pt x="1020" y="0"/>
                    </a:lnTo>
                    <a:lnTo>
                      <a:pt x="1090" y="25"/>
                    </a:lnTo>
                    <a:lnTo>
                      <a:pt x="1354" y="15"/>
                    </a:lnTo>
                    <a:lnTo>
                      <a:pt x="1542" y="35"/>
                    </a:lnTo>
                    <a:lnTo>
                      <a:pt x="1649" y="117"/>
                    </a:lnTo>
                    <a:lnTo>
                      <a:pt x="1679" y="266"/>
                    </a:lnTo>
                    <a:lnTo>
                      <a:pt x="1694" y="321"/>
                    </a:lnTo>
                    <a:lnTo>
                      <a:pt x="1730" y="352"/>
                    </a:lnTo>
                    <a:lnTo>
                      <a:pt x="1761" y="479"/>
                    </a:lnTo>
                    <a:lnTo>
                      <a:pt x="1750" y="525"/>
                    </a:lnTo>
                    <a:lnTo>
                      <a:pt x="1780" y="566"/>
                    </a:lnTo>
                    <a:lnTo>
                      <a:pt x="1780" y="601"/>
                    </a:lnTo>
                    <a:lnTo>
                      <a:pt x="1735" y="637"/>
                    </a:lnTo>
                    <a:lnTo>
                      <a:pt x="1694" y="627"/>
                    </a:lnTo>
                    <a:lnTo>
                      <a:pt x="1685" y="698"/>
                    </a:lnTo>
                    <a:lnTo>
                      <a:pt x="1664" y="780"/>
                    </a:lnTo>
                    <a:lnTo>
                      <a:pt x="1624" y="816"/>
                    </a:lnTo>
                    <a:lnTo>
                      <a:pt x="1552" y="801"/>
                    </a:lnTo>
                    <a:lnTo>
                      <a:pt x="1517" y="780"/>
                    </a:lnTo>
                    <a:lnTo>
                      <a:pt x="1242" y="923"/>
                    </a:lnTo>
                    <a:lnTo>
                      <a:pt x="1202" y="944"/>
                    </a:lnTo>
                    <a:lnTo>
                      <a:pt x="1182" y="1041"/>
                    </a:lnTo>
                    <a:lnTo>
                      <a:pt x="1136" y="1128"/>
                    </a:lnTo>
                    <a:lnTo>
                      <a:pt x="1040" y="1179"/>
                    </a:lnTo>
                    <a:lnTo>
                      <a:pt x="938" y="1143"/>
                    </a:lnTo>
                    <a:lnTo>
                      <a:pt x="887" y="1077"/>
                    </a:lnTo>
                    <a:lnTo>
                      <a:pt x="777" y="1072"/>
                    </a:lnTo>
                    <a:lnTo>
                      <a:pt x="766" y="1112"/>
                    </a:lnTo>
                    <a:lnTo>
                      <a:pt x="690" y="1108"/>
                    </a:lnTo>
                    <a:lnTo>
                      <a:pt x="645" y="1051"/>
                    </a:lnTo>
                    <a:lnTo>
                      <a:pt x="422" y="1005"/>
                    </a:lnTo>
                    <a:lnTo>
                      <a:pt x="382" y="1041"/>
                    </a:lnTo>
                    <a:lnTo>
                      <a:pt x="325" y="1062"/>
                    </a:lnTo>
                    <a:lnTo>
                      <a:pt x="239" y="1047"/>
                    </a:lnTo>
                    <a:lnTo>
                      <a:pt x="173" y="975"/>
                    </a:lnTo>
                    <a:lnTo>
                      <a:pt x="143" y="990"/>
                    </a:lnTo>
                    <a:lnTo>
                      <a:pt x="82" y="980"/>
                    </a:lnTo>
                    <a:lnTo>
                      <a:pt x="61" y="9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03" name="Freeform 12">
                <a:extLst>
                  <a:ext uri="{FF2B5EF4-FFF2-40B4-BE49-F238E27FC236}">
                    <a16:creationId xmlns:a16="http://schemas.microsoft.com/office/drawing/2014/main" id="{4C9AA3AE-3438-429A-AE49-11DB1515C3E1}"/>
                  </a:ext>
                </a:extLst>
              </p:cNvPr>
              <p:cNvSpPr>
                <a:spLocks/>
              </p:cNvSpPr>
              <p:nvPr/>
            </p:nvSpPr>
            <p:spPr bwMode="auto">
              <a:xfrm flipH="1">
                <a:off x="2421368" y="2622150"/>
                <a:ext cx="109538" cy="79375"/>
              </a:xfrm>
              <a:custGeom>
                <a:avLst/>
                <a:gdLst>
                  <a:gd name="T0" fmla="*/ 137 w 137"/>
                  <a:gd name="T1" fmla="*/ 25 h 102"/>
                  <a:gd name="T2" fmla="*/ 131 w 137"/>
                  <a:gd name="T3" fmla="*/ 27 h 102"/>
                  <a:gd name="T4" fmla="*/ 117 w 137"/>
                  <a:gd name="T5" fmla="*/ 32 h 102"/>
                  <a:gd name="T6" fmla="*/ 97 w 137"/>
                  <a:gd name="T7" fmla="*/ 40 h 102"/>
                  <a:gd name="T8" fmla="*/ 73 w 137"/>
                  <a:gd name="T9" fmla="*/ 50 h 102"/>
                  <a:gd name="T10" fmla="*/ 48 w 137"/>
                  <a:gd name="T11" fmla="*/ 62 h 102"/>
                  <a:gd name="T12" fmla="*/ 25 w 137"/>
                  <a:gd name="T13" fmla="*/ 74 h 102"/>
                  <a:gd name="T14" fmla="*/ 9 w 137"/>
                  <a:gd name="T15" fmla="*/ 88 h 102"/>
                  <a:gd name="T16" fmla="*/ 0 w 137"/>
                  <a:gd name="T17" fmla="*/ 102 h 102"/>
                  <a:gd name="T18" fmla="*/ 0 w 137"/>
                  <a:gd name="T19" fmla="*/ 90 h 102"/>
                  <a:gd name="T20" fmla="*/ 0 w 137"/>
                  <a:gd name="T21" fmla="*/ 65 h 102"/>
                  <a:gd name="T22" fmla="*/ 3 w 137"/>
                  <a:gd name="T23" fmla="*/ 37 h 102"/>
                  <a:gd name="T24" fmla="*/ 15 w 137"/>
                  <a:gd name="T25" fmla="*/ 20 h 102"/>
                  <a:gd name="T26" fmla="*/ 25 w 137"/>
                  <a:gd name="T27" fmla="*/ 17 h 102"/>
                  <a:gd name="T28" fmla="*/ 40 w 137"/>
                  <a:gd name="T29" fmla="*/ 13 h 102"/>
                  <a:gd name="T30" fmla="*/ 58 w 137"/>
                  <a:gd name="T31" fmla="*/ 10 h 102"/>
                  <a:gd name="T32" fmla="*/ 76 w 137"/>
                  <a:gd name="T33" fmla="*/ 6 h 102"/>
                  <a:gd name="T34" fmla="*/ 93 w 137"/>
                  <a:gd name="T35" fmla="*/ 4 h 102"/>
                  <a:gd name="T36" fmla="*/ 107 w 137"/>
                  <a:gd name="T37" fmla="*/ 3 h 102"/>
                  <a:gd name="T38" fmla="*/ 117 w 137"/>
                  <a:gd name="T39" fmla="*/ 0 h 102"/>
                  <a:gd name="T40" fmla="*/ 121 w 137"/>
                  <a:gd name="T41" fmla="*/ 0 h 102"/>
                  <a:gd name="T42" fmla="*/ 137 w 137"/>
                  <a:gd name="T43" fmla="*/ 2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7" h="102">
                    <a:moveTo>
                      <a:pt x="137" y="25"/>
                    </a:moveTo>
                    <a:lnTo>
                      <a:pt x="131" y="27"/>
                    </a:lnTo>
                    <a:lnTo>
                      <a:pt x="117" y="32"/>
                    </a:lnTo>
                    <a:lnTo>
                      <a:pt x="97" y="40"/>
                    </a:lnTo>
                    <a:lnTo>
                      <a:pt x="73" y="50"/>
                    </a:lnTo>
                    <a:lnTo>
                      <a:pt x="48" y="62"/>
                    </a:lnTo>
                    <a:lnTo>
                      <a:pt x="25" y="74"/>
                    </a:lnTo>
                    <a:lnTo>
                      <a:pt x="9" y="88"/>
                    </a:lnTo>
                    <a:lnTo>
                      <a:pt x="0" y="102"/>
                    </a:lnTo>
                    <a:lnTo>
                      <a:pt x="0" y="90"/>
                    </a:lnTo>
                    <a:lnTo>
                      <a:pt x="0" y="65"/>
                    </a:lnTo>
                    <a:lnTo>
                      <a:pt x="3" y="37"/>
                    </a:lnTo>
                    <a:lnTo>
                      <a:pt x="15" y="20"/>
                    </a:lnTo>
                    <a:lnTo>
                      <a:pt x="25" y="17"/>
                    </a:lnTo>
                    <a:lnTo>
                      <a:pt x="40" y="13"/>
                    </a:lnTo>
                    <a:lnTo>
                      <a:pt x="58" y="10"/>
                    </a:lnTo>
                    <a:lnTo>
                      <a:pt x="76" y="6"/>
                    </a:lnTo>
                    <a:lnTo>
                      <a:pt x="93" y="4"/>
                    </a:lnTo>
                    <a:lnTo>
                      <a:pt x="107" y="3"/>
                    </a:lnTo>
                    <a:lnTo>
                      <a:pt x="117" y="0"/>
                    </a:lnTo>
                    <a:lnTo>
                      <a:pt x="121" y="0"/>
                    </a:lnTo>
                    <a:lnTo>
                      <a:pt x="137" y="25"/>
                    </a:lnTo>
                    <a:close/>
                  </a:path>
                </a:pathLst>
              </a:custGeom>
              <a:solidFill>
                <a:srgbClr val="0042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04" name="Freeform 13">
                <a:extLst>
                  <a:ext uri="{FF2B5EF4-FFF2-40B4-BE49-F238E27FC236}">
                    <a16:creationId xmlns:a16="http://schemas.microsoft.com/office/drawing/2014/main" id="{087B49F2-0EF7-4E69-B00D-76A20AB6B373}"/>
                  </a:ext>
                </a:extLst>
              </p:cNvPr>
              <p:cNvSpPr>
                <a:spLocks/>
              </p:cNvSpPr>
              <p:nvPr/>
            </p:nvSpPr>
            <p:spPr bwMode="auto">
              <a:xfrm flipH="1">
                <a:off x="2567419" y="2363388"/>
                <a:ext cx="403225" cy="42863"/>
              </a:xfrm>
              <a:custGeom>
                <a:avLst/>
                <a:gdLst>
                  <a:gd name="T0" fmla="*/ 507 w 507"/>
                  <a:gd name="T1" fmla="*/ 45 h 55"/>
                  <a:gd name="T2" fmla="*/ 391 w 507"/>
                  <a:gd name="T3" fmla="*/ 9 h 55"/>
                  <a:gd name="T4" fmla="*/ 268 w 507"/>
                  <a:gd name="T5" fmla="*/ 9 h 55"/>
                  <a:gd name="T6" fmla="*/ 45 w 507"/>
                  <a:gd name="T7" fmla="*/ 20 h 55"/>
                  <a:gd name="T8" fmla="*/ 0 w 507"/>
                  <a:gd name="T9" fmla="*/ 0 h 55"/>
                  <a:gd name="T10" fmla="*/ 15 w 507"/>
                  <a:gd name="T11" fmla="*/ 36 h 55"/>
                  <a:gd name="T12" fmla="*/ 218 w 507"/>
                  <a:gd name="T13" fmla="*/ 55 h 55"/>
                  <a:gd name="T14" fmla="*/ 340 w 507"/>
                  <a:gd name="T15" fmla="*/ 30 h 55"/>
                  <a:gd name="T16" fmla="*/ 507 w 507"/>
                  <a:gd name="T17" fmla="*/ 4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7" h="55">
                    <a:moveTo>
                      <a:pt x="507" y="45"/>
                    </a:moveTo>
                    <a:lnTo>
                      <a:pt x="391" y="9"/>
                    </a:lnTo>
                    <a:lnTo>
                      <a:pt x="268" y="9"/>
                    </a:lnTo>
                    <a:lnTo>
                      <a:pt x="45" y="20"/>
                    </a:lnTo>
                    <a:lnTo>
                      <a:pt x="0" y="0"/>
                    </a:lnTo>
                    <a:lnTo>
                      <a:pt x="15" y="36"/>
                    </a:lnTo>
                    <a:lnTo>
                      <a:pt x="218" y="55"/>
                    </a:lnTo>
                    <a:lnTo>
                      <a:pt x="340" y="30"/>
                    </a:lnTo>
                    <a:lnTo>
                      <a:pt x="507" y="45"/>
                    </a:lnTo>
                    <a:close/>
                  </a:path>
                </a:pathLst>
              </a:custGeom>
              <a:solidFill>
                <a:srgbClr val="0042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05" name="Freeform 14">
                <a:extLst>
                  <a:ext uri="{FF2B5EF4-FFF2-40B4-BE49-F238E27FC236}">
                    <a16:creationId xmlns:a16="http://schemas.microsoft.com/office/drawing/2014/main" id="{16510D3D-9CDE-4171-AE04-56FA42258944}"/>
                  </a:ext>
                </a:extLst>
              </p:cNvPr>
              <p:cNvSpPr>
                <a:spLocks/>
              </p:cNvSpPr>
              <p:nvPr/>
            </p:nvSpPr>
            <p:spPr bwMode="auto">
              <a:xfrm flipH="1">
                <a:off x="2897619" y="2638025"/>
                <a:ext cx="555625" cy="117475"/>
              </a:xfrm>
              <a:custGeom>
                <a:avLst/>
                <a:gdLst>
                  <a:gd name="T0" fmla="*/ 0 w 699"/>
                  <a:gd name="T1" fmla="*/ 97 h 149"/>
                  <a:gd name="T2" fmla="*/ 168 w 699"/>
                  <a:gd name="T3" fmla="*/ 118 h 149"/>
                  <a:gd name="T4" fmla="*/ 223 w 699"/>
                  <a:gd name="T5" fmla="*/ 149 h 149"/>
                  <a:gd name="T6" fmla="*/ 386 w 699"/>
                  <a:gd name="T7" fmla="*/ 76 h 149"/>
                  <a:gd name="T8" fmla="*/ 699 w 699"/>
                  <a:gd name="T9" fmla="*/ 15 h 149"/>
                  <a:gd name="T10" fmla="*/ 432 w 699"/>
                  <a:gd name="T11" fmla="*/ 0 h 149"/>
                  <a:gd name="T12" fmla="*/ 213 w 699"/>
                  <a:gd name="T13" fmla="*/ 21 h 149"/>
                  <a:gd name="T14" fmla="*/ 0 w 699"/>
                  <a:gd name="T15" fmla="*/ 97 h 1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149">
                    <a:moveTo>
                      <a:pt x="0" y="97"/>
                    </a:moveTo>
                    <a:lnTo>
                      <a:pt x="168" y="118"/>
                    </a:lnTo>
                    <a:lnTo>
                      <a:pt x="223" y="149"/>
                    </a:lnTo>
                    <a:lnTo>
                      <a:pt x="386" y="76"/>
                    </a:lnTo>
                    <a:lnTo>
                      <a:pt x="699" y="15"/>
                    </a:lnTo>
                    <a:lnTo>
                      <a:pt x="432" y="0"/>
                    </a:lnTo>
                    <a:lnTo>
                      <a:pt x="213" y="21"/>
                    </a:lnTo>
                    <a:lnTo>
                      <a:pt x="0" y="97"/>
                    </a:lnTo>
                    <a:close/>
                  </a:path>
                </a:pathLst>
              </a:custGeom>
              <a:solidFill>
                <a:srgbClr val="0042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06" name="Freeform 15">
                <a:extLst>
                  <a:ext uri="{FF2B5EF4-FFF2-40B4-BE49-F238E27FC236}">
                    <a16:creationId xmlns:a16="http://schemas.microsoft.com/office/drawing/2014/main" id="{D1DD0310-106A-4B55-9ACD-25639AB79197}"/>
                  </a:ext>
                </a:extLst>
              </p:cNvPr>
              <p:cNvSpPr>
                <a:spLocks/>
              </p:cNvSpPr>
              <p:nvPr/>
            </p:nvSpPr>
            <p:spPr bwMode="auto">
              <a:xfrm flipH="1">
                <a:off x="2913494" y="2622150"/>
                <a:ext cx="574675" cy="100013"/>
              </a:xfrm>
              <a:custGeom>
                <a:avLst/>
                <a:gdLst>
                  <a:gd name="T0" fmla="*/ 441 w 723"/>
                  <a:gd name="T1" fmla="*/ 35 h 126"/>
                  <a:gd name="T2" fmla="*/ 243 w 723"/>
                  <a:gd name="T3" fmla="*/ 77 h 126"/>
                  <a:gd name="T4" fmla="*/ 116 w 723"/>
                  <a:gd name="T5" fmla="*/ 126 h 126"/>
                  <a:gd name="T6" fmla="*/ 0 w 723"/>
                  <a:gd name="T7" fmla="*/ 123 h 126"/>
                  <a:gd name="T8" fmla="*/ 228 w 723"/>
                  <a:gd name="T9" fmla="*/ 20 h 126"/>
                  <a:gd name="T10" fmla="*/ 456 w 723"/>
                  <a:gd name="T11" fmla="*/ 0 h 126"/>
                  <a:gd name="T12" fmla="*/ 723 w 723"/>
                  <a:gd name="T13" fmla="*/ 35 h 126"/>
                  <a:gd name="T14" fmla="*/ 441 w 723"/>
                  <a:gd name="T15" fmla="*/ 35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3" h="126">
                    <a:moveTo>
                      <a:pt x="441" y="35"/>
                    </a:moveTo>
                    <a:lnTo>
                      <a:pt x="243" y="77"/>
                    </a:lnTo>
                    <a:lnTo>
                      <a:pt x="116" y="126"/>
                    </a:lnTo>
                    <a:lnTo>
                      <a:pt x="0" y="123"/>
                    </a:lnTo>
                    <a:lnTo>
                      <a:pt x="228" y="20"/>
                    </a:lnTo>
                    <a:lnTo>
                      <a:pt x="456" y="0"/>
                    </a:lnTo>
                    <a:lnTo>
                      <a:pt x="723" y="35"/>
                    </a:lnTo>
                    <a:lnTo>
                      <a:pt x="441"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07" name="Freeform 16">
                <a:extLst>
                  <a:ext uri="{FF2B5EF4-FFF2-40B4-BE49-F238E27FC236}">
                    <a16:creationId xmlns:a16="http://schemas.microsoft.com/office/drawing/2014/main" id="{C7F45D43-FB27-4ACB-BDF2-5B2B9B922762}"/>
                  </a:ext>
                </a:extLst>
              </p:cNvPr>
              <p:cNvSpPr>
                <a:spLocks/>
              </p:cNvSpPr>
              <p:nvPr/>
            </p:nvSpPr>
            <p:spPr bwMode="auto">
              <a:xfrm flipH="1">
                <a:off x="3046843" y="2711050"/>
                <a:ext cx="204788" cy="190500"/>
              </a:xfrm>
              <a:custGeom>
                <a:avLst/>
                <a:gdLst>
                  <a:gd name="T0" fmla="*/ 92 w 258"/>
                  <a:gd name="T1" fmla="*/ 235 h 240"/>
                  <a:gd name="T2" fmla="*/ 21 w 258"/>
                  <a:gd name="T3" fmla="*/ 240 h 240"/>
                  <a:gd name="T4" fmla="*/ 0 w 258"/>
                  <a:gd name="T5" fmla="*/ 179 h 240"/>
                  <a:gd name="T6" fmla="*/ 92 w 258"/>
                  <a:gd name="T7" fmla="*/ 66 h 240"/>
                  <a:gd name="T8" fmla="*/ 258 w 258"/>
                  <a:gd name="T9" fmla="*/ 0 h 240"/>
                  <a:gd name="T10" fmla="*/ 82 w 258"/>
                  <a:gd name="T11" fmla="*/ 112 h 240"/>
                  <a:gd name="T12" fmla="*/ 57 w 258"/>
                  <a:gd name="T13" fmla="*/ 189 h 240"/>
                  <a:gd name="T14" fmla="*/ 92 w 258"/>
                  <a:gd name="T15" fmla="*/ 23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8" h="240">
                    <a:moveTo>
                      <a:pt x="92" y="235"/>
                    </a:moveTo>
                    <a:lnTo>
                      <a:pt x="21" y="240"/>
                    </a:lnTo>
                    <a:lnTo>
                      <a:pt x="0" y="179"/>
                    </a:lnTo>
                    <a:lnTo>
                      <a:pt x="92" y="66"/>
                    </a:lnTo>
                    <a:lnTo>
                      <a:pt x="258" y="0"/>
                    </a:lnTo>
                    <a:lnTo>
                      <a:pt x="82" y="112"/>
                    </a:lnTo>
                    <a:lnTo>
                      <a:pt x="57" y="189"/>
                    </a:lnTo>
                    <a:lnTo>
                      <a:pt x="92" y="2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08" name="Freeform 17">
                <a:extLst>
                  <a:ext uri="{FF2B5EF4-FFF2-40B4-BE49-F238E27FC236}">
                    <a16:creationId xmlns:a16="http://schemas.microsoft.com/office/drawing/2014/main" id="{A4DD0A1A-F1D5-49E0-B93D-13A64264A10F}"/>
                  </a:ext>
                </a:extLst>
              </p:cNvPr>
              <p:cNvSpPr>
                <a:spLocks/>
              </p:cNvSpPr>
              <p:nvPr/>
            </p:nvSpPr>
            <p:spPr bwMode="auto">
              <a:xfrm flipH="1">
                <a:off x="3078593" y="2790425"/>
                <a:ext cx="87313" cy="114300"/>
              </a:xfrm>
              <a:custGeom>
                <a:avLst/>
                <a:gdLst>
                  <a:gd name="T0" fmla="*/ 66 w 112"/>
                  <a:gd name="T1" fmla="*/ 0 h 144"/>
                  <a:gd name="T2" fmla="*/ 15 w 112"/>
                  <a:gd name="T3" fmla="*/ 26 h 144"/>
                  <a:gd name="T4" fmla="*/ 0 w 112"/>
                  <a:gd name="T5" fmla="*/ 71 h 144"/>
                  <a:gd name="T6" fmla="*/ 11 w 112"/>
                  <a:gd name="T7" fmla="*/ 117 h 144"/>
                  <a:gd name="T8" fmla="*/ 51 w 112"/>
                  <a:gd name="T9" fmla="*/ 144 h 144"/>
                  <a:gd name="T10" fmla="*/ 106 w 112"/>
                  <a:gd name="T11" fmla="*/ 113 h 144"/>
                  <a:gd name="T12" fmla="*/ 112 w 112"/>
                  <a:gd name="T13" fmla="*/ 67 h 144"/>
                  <a:gd name="T14" fmla="*/ 97 w 112"/>
                  <a:gd name="T15" fmla="*/ 26 h 144"/>
                  <a:gd name="T16" fmla="*/ 66 w 112"/>
                  <a:gd name="T1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44">
                    <a:moveTo>
                      <a:pt x="66" y="0"/>
                    </a:moveTo>
                    <a:lnTo>
                      <a:pt x="15" y="26"/>
                    </a:lnTo>
                    <a:lnTo>
                      <a:pt x="0" y="71"/>
                    </a:lnTo>
                    <a:lnTo>
                      <a:pt x="11" y="117"/>
                    </a:lnTo>
                    <a:lnTo>
                      <a:pt x="51" y="144"/>
                    </a:lnTo>
                    <a:lnTo>
                      <a:pt x="106" y="113"/>
                    </a:lnTo>
                    <a:lnTo>
                      <a:pt x="112" y="67"/>
                    </a:lnTo>
                    <a:lnTo>
                      <a:pt x="97" y="26"/>
                    </a:lnTo>
                    <a:lnTo>
                      <a:pt x="6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09" name="Freeform 18">
                <a:extLst>
                  <a:ext uri="{FF2B5EF4-FFF2-40B4-BE49-F238E27FC236}">
                    <a16:creationId xmlns:a16="http://schemas.microsoft.com/office/drawing/2014/main" id="{A3BB848A-415C-464A-A18B-9420F7AC1761}"/>
                  </a:ext>
                </a:extLst>
              </p:cNvPr>
              <p:cNvSpPr>
                <a:spLocks/>
              </p:cNvSpPr>
              <p:nvPr/>
            </p:nvSpPr>
            <p:spPr bwMode="auto">
              <a:xfrm flipH="1">
                <a:off x="3651681" y="2755500"/>
                <a:ext cx="77788" cy="112713"/>
              </a:xfrm>
              <a:custGeom>
                <a:avLst/>
                <a:gdLst>
                  <a:gd name="T0" fmla="*/ 57 w 96"/>
                  <a:gd name="T1" fmla="*/ 0 h 141"/>
                  <a:gd name="T2" fmla="*/ 13 w 96"/>
                  <a:gd name="T3" fmla="*/ 24 h 141"/>
                  <a:gd name="T4" fmla="*/ 0 w 96"/>
                  <a:gd name="T5" fmla="*/ 70 h 141"/>
                  <a:gd name="T6" fmla="*/ 9 w 96"/>
                  <a:gd name="T7" fmla="*/ 115 h 141"/>
                  <a:gd name="T8" fmla="*/ 45 w 96"/>
                  <a:gd name="T9" fmla="*/ 141 h 141"/>
                  <a:gd name="T10" fmla="*/ 93 w 96"/>
                  <a:gd name="T11" fmla="*/ 109 h 141"/>
                  <a:gd name="T12" fmla="*/ 96 w 96"/>
                  <a:gd name="T13" fmla="*/ 64 h 141"/>
                  <a:gd name="T14" fmla="*/ 84 w 96"/>
                  <a:gd name="T15" fmla="*/ 24 h 141"/>
                  <a:gd name="T16" fmla="*/ 57 w 96"/>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141">
                    <a:moveTo>
                      <a:pt x="57" y="0"/>
                    </a:moveTo>
                    <a:lnTo>
                      <a:pt x="13" y="24"/>
                    </a:lnTo>
                    <a:lnTo>
                      <a:pt x="0" y="70"/>
                    </a:lnTo>
                    <a:lnTo>
                      <a:pt x="9" y="115"/>
                    </a:lnTo>
                    <a:lnTo>
                      <a:pt x="45" y="141"/>
                    </a:lnTo>
                    <a:lnTo>
                      <a:pt x="93" y="109"/>
                    </a:lnTo>
                    <a:lnTo>
                      <a:pt x="96" y="64"/>
                    </a:lnTo>
                    <a:lnTo>
                      <a:pt x="84" y="24"/>
                    </a:lnTo>
                    <a:lnTo>
                      <a:pt x="5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10" name="Freeform 19">
                <a:extLst>
                  <a:ext uri="{FF2B5EF4-FFF2-40B4-BE49-F238E27FC236}">
                    <a16:creationId xmlns:a16="http://schemas.microsoft.com/office/drawing/2014/main" id="{92D79373-F332-43E5-AC3D-8CDD23D711F3}"/>
                  </a:ext>
                </a:extLst>
              </p:cNvPr>
              <p:cNvSpPr>
                <a:spLocks/>
              </p:cNvSpPr>
              <p:nvPr/>
            </p:nvSpPr>
            <p:spPr bwMode="auto">
              <a:xfrm flipH="1">
                <a:off x="2559481" y="2677713"/>
                <a:ext cx="490538" cy="130175"/>
              </a:xfrm>
              <a:custGeom>
                <a:avLst/>
                <a:gdLst>
                  <a:gd name="T0" fmla="*/ 0 w 618"/>
                  <a:gd name="T1" fmla="*/ 138 h 163"/>
                  <a:gd name="T2" fmla="*/ 2 w 618"/>
                  <a:gd name="T3" fmla="*/ 137 h 163"/>
                  <a:gd name="T4" fmla="*/ 10 w 618"/>
                  <a:gd name="T5" fmla="*/ 135 h 163"/>
                  <a:gd name="T6" fmla="*/ 21 w 618"/>
                  <a:gd name="T7" fmla="*/ 131 h 163"/>
                  <a:gd name="T8" fmla="*/ 36 w 618"/>
                  <a:gd name="T9" fmla="*/ 127 h 163"/>
                  <a:gd name="T10" fmla="*/ 54 w 618"/>
                  <a:gd name="T11" fmla="*/ 121 h 163"/>
                  <a:gd name="T12" fmla="*/ 74 w 618"/>
                  <a:gd name="T13" fmla="*/ 114 h 163"/>
                  <a:gd name="T14" fmla="*/ 96 w 618"/>
                  <a:gd name="T15" fmla="*/ 107 h 163"/>
                  <a:gd name="T16" fmla="*/ 118 w 618"/>
                  <a:gd name="T17" fmla="*/ 100 h 163"/>
                  <a:gd name="T18" fmla="*/ 141 w 618"/>
                  <a:gd name="T19" fmla="*/ 93 h 163"/>
                  <a:gd name="T20" fmla="*/ 163 w 618"/>
                  <a:gd name="T21" fmla="*/ 86 h 163"/>
                  <a:gd name="T22" fmla="*/ 185 w 618"/>
                  <a:gd name="T23" fmla="*/ 79 h 163"/>
                  <a:gd name="T24" fmla="*/ 205 w 618"/>
                  <a:gd name="T25" fmla="*/ 74 h 163"/>
                  <a:gd name="T26" fmla="*/ 222 w 618"/>
                  <a:gd name="T27" fmla="*/ 69 h 163"/>
                  <a:gd name="T28" fmla="*/ 236 w 618"/>
                  <a:gd name="T29" fmla="*/ 65 h 163"/>
                  <a:gd name="T30" fmla="*/ 247 w 618"/>
                  <a:gd name="T31" fmla="*/ 63 h 163"/>
                  <a:gd name="T32" fmla="*/ 253 w 618"/>
                  <a:gd name="T33" fmla="*/ 62 h 163"/>
                  <a:gd name="T34" fmla="*/ 260 w 618"/>
                  <a:gd name="T35" fmla="*/ 61 h 163"/>
                  <a:gd name="T36" fmla="*/ 275 w 618"/>
                  <a:gd name="T37" fmla="*/ 60 h 163"/>
                  <a:gd name="T38" fmla="*/ 294 w 618"/>
                  <a:gd name="T39" fmla="*/ 56 h 163"/>
                  <a:gd name="T40" fmla="*/ 319 w 618"/>
                  <a:gd name="T41" fmla="*/ 53 h 163"/>
                  <a:gd name="T42" fmla="*/ 346 w 618"/>
                  <a:gd name="T43" fmla="*/ 47 h 163"/>
                  <a:gd name="T44" fmla="*/ 377 w 618"/>
                  <a:gd name="T45" fmla="*/ 42 h 163"/>
                  <a:gd name="T46" fmla="*/ 410 w 618"/>
                  <a:gd name="T47" fmla="*/ 37 h 163"/>
                  <a:gd name="T48" fmla="*/ 443 w 618"/>
                  <a:gd name="T49" fmla="*/ 31 h 163"/>
                  <a:gd name="T50" fmla="*/ 477 w 618"/>
                  <a:gd name="T51" fmla="*/ 25 h 163"/>
                  <a:gd name="T52" fmla="*/ 508 w 618"/>
                  <a:gd name="T53" fmla="*/ 19 h 163"/>
                  <a:gd name="T54" fmla="*/ 538 w 618"/>
                  <a:gd name="T55" fmla="*/ 15 h 163"/>
                  <a:gd name="T56" fmla="*/ 564 w 618"/>
                  <a:gd name="T57" fmla="*/ 9 h 163"/>
                  <a:gd name="T58" fmla="*/ 586 w 618"/>
                  <a:gd name="T59" fmla="*/ 6 h 163"/>
                  <a:gd name="T60" fmla="*/ 603 w 618"/>
                  <a:gd name="T61" fmla="*/ 2 h 163"/>
                  <a:gd name="T62" fmla="*/ 615 w 618"/>
                  <a:gd name="T63" fmla="*/ 1 h 163"/>
                  <a:gd name="T64" fmla="*/ 618 w 618"/>
                  <a:gd name="T65" fmla="*/ 0 h 163"/>
                  <a:gd name="T66" fmla="*/ 253 w 618"/>
                  <a:gd name="T67" fmla="*/ 98 h 163"/>
                  <a:gd name="T68" fmla="*/ 30 w 618"/>
                  <a:gd name="T69" fmla="*/ 163 h 163"/>
                  <a:gd name="T70" fmla="*/ 0 w 618"/>
                  <a:gd name="T71" fmla="*/ 1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8" h="163">
                    <a:moveTo>
                      <a:pt x="0" y="138"/>
                    </a:moveTo>
                    <a:lnTo>
                      <a:pt x="2" y="137"/>
                    </a:lnTo>
                    <a:lnTo>
                      <a:pt x="10" y="135"/>
                    </a:lnTo>
                    <a:lnTo>
                      <a:pt x="21" y="131"/>
                    </a:lnTo>
                    <a:lnTo>
                      <a:pt x="36" y="127"/>
                    </a:lnTo>
                    <a:lnTo>
                      <a:pt x="54" y="121"/>
                    </a:lnTo>
                    <a:lnTo>
                      <a:pt x="74" y="114"/>
                    </a:lnTo>
                    <a:lnTo>
                      <a:pt x="96" y="107"/>
                    </a:lnTo>
                    <a:lnTo>
                      <a:pt x="118" y="100"/>
                    </a:lnTo>
                    <a:lnTo>
                      <a:pt x="141" y="93"/>
                    </a:lnTo>
                    <a:lnTo>
                      <a:pt x="163" y="86"/>
                    </a:lnTo>
                    <a:lnTo>
                      <a:pt x="185" y="79"/>
                    </a:lnTo>
                    <a:lnTo>
                      <a:pt x="205" y="74"/>
                    </a:lnTo>
                    <a:lnTo>
                      <a:pt x="222" y="69"/>
                    </a:lnTo>
                    <a:lnTo>
                      <a:pt x="236" y="65"/>
                    </a:lnTo>
                    <a:lnTo>
                      <a:pt x="247" y="63"/>
                    </a:lnTo>
                    <a:lnTo>
                      <a:pt x="253" y="62"/>
                    </a:lnTo>
                    <a:lnTo>
                      <a:pt x="260" y="61"/>
                    </a:lnTo>
                    <a:lnTo>
                      <a:pt x="275" y="60"/>
                    </a:lnTo>
                    <a:lnTo>
                      <a:pt x="294" y="56"/>
                    </a:lnTo>
                    <a:lnTo>
                      <a:pt x="319" y="53"/>
                    </a:lnTo>
                    <a:lnTo>
                      <a:pt x="346" y="47"/>
                    </a:lnTo>
                    <a:lnTo>
                      <a:pt x="377" y="42"/>
                    </a:lnTo>
                    <a:lnTo>
                      <a:pt x="410" y="37"/>
                    </a:lnTo>
                    <a:lnTo>
                      <a:pt x="443" y="31"/>
                    </a:lnTo>
                    <a:lnTo>
                      <a:pt x="477" y="25"/>
                    </a:lnTo>
                    <a:lnTo>
                      <a:pt x="508" y="19"/>
                    </a:lnTo>
                    <a:lnTo>
                      <a:pt x="538" y="15"/>
                    </a:lnTo>
                    <a:lnTo>
                      <a:pt x="564" y="9"/>
                    </a:lnTo>
                    <a:lnTo>
                      <a:pt x="586" y="6"/>
                    </a:lnTo>
                    <a:lnTo>
                      <a:pt x="603" y="2"/>
                    </a:lnTo>
                    <a:lnTo>
                      <a:pt x="615" y="1"/>
                    </a:lnTo>
                    <a:lnTo>
                      <a:pt x="618" y="0"/>
                    </a:lnTo>
                    <a:lnTo>
                      <a:pt x="253" y="98"/>
                    </a:lnTo>
                    <a:lnTo>
                      <a:pt x="30" y="163"/>
                    </a:lnTo>
                    <a:lnTo>
                      <a:pt x="0" y="1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11" name="Freeform 20">
                <a:extLst>
                  <a:ext uri="{FF2B5EF4-FFF2-40B4-BE49-F238E27FC236}">
                    <a16:creationId xmlns:a16="http://schemas.microsoft.com/office/drawing/2014/main" id="{001C46F7-F43C-4F08-AEAC-5C5D67A1D06C}"/>
                  </a:ext>
                </a:extLst>
              </p:cNvPr>
              <p:cNvSpPr>
                <a:spLocks/>
              </p:cNvSpPr>
              <p:nvPr/>
            </p:nvSpPr>
            <p:spPr bwMode="auto">
              <a:xfrm flipH="1">
                <a:off x="2475343" y="2576113"/>
                <a:ext cx="325438" cy="85725"/>
              </a:xfrm>
              <a:custGeom>
                <a:avLst/>
                <a:gdLst>
                  <a:gd name="T0" fmla="*/ 406 w 410"/>
                  <a:gd name="T1" fmla="*/ 0 h 107"/>
                  <a:gd name="T2" fmla="*/ 0 w 410"/>
                  <a:gd name="T3" fmla="*/ 107 h 107"/>
                  <a:gd name="T4" fmla="*/ 410 w 410"/>
                  <a:gd name="T5" fmla="*/ 37 h 107"/>
                  <a:gd name="T6" fmla="*/ 406 w 410"/>
                  <a:gd name="T7" fmla="*/ 0 h 107"/>
                </a:gdLst>
                <a:ahLst/>
                <a:cxnLst>
                  <a:cxn ang="0">
                    <a:pos x="T0" y="T1"/>
                  </a:cxn>
                  <a:cxn ang="0">
                    <a:pos x="T2" y="T3"/>
                  </a:cxn>
                  <a:cxn ang="0">
                    <a:pos x="T4" y="T5"/>
                  </a:cxn>
                  <a:cxn ang="0">
                    <a:pos x="T6" y="T7"/>
                  </a:cxn>
                </a:cxnLst>
                <a:rect l="0" t="0" r="r" b="b"/>
                <a:pathLst>
                  <a:path w="410" h="107">
                    <a:moveTo>
                      <a:pt x="406" y="0"/>
                    </a:moveTo>
                    <a:lnTo>
                      <a:pt x="0" y="107"/>
                    </a:lnTo>
                    <a:lnTo>
                      <a:pt x="410" y="37"/>
                    </a:lnTo>
                    <a:lnTo>
                      <a:pt x="4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12" name="Freeform 21">
                <a:extLst>
                  <a:ext uri="{FF2B5EF4-FFF2-40B4-BE49-F238E27FC236}">
                    <a16:creationId xmlns:a16="http://schemas.microsoft.com/office/drawing/2014/main" id="{A300E782-C428-4D16-892E-826CDA13CF63}"/>
                  </a:ext>
                </a:extLst>
              </p:cNvPr>
              <p:cNvSpPr>
                <a:spLocks/>
              </p:cNvSpPr>
              <p:nvPr/>
            </p:nvSpPr>
            <p:spPr bwMode="auto">
              <a:xfrm flipH="1">
                <a:off x="2538844" y="2382438"/>
                <a:ext cx="419100" cy="23813"/>
              </a:xfrm>
              <a:custGeom>
                <a:avLst/>
                <a:gdLst>
                  <a:gd name="T0" fmla="*/ 528 w 528"/>
                  <a:gd name="T1" fmla="*/ 26 h 30"/>
                  <a:gd name="T2" fmla="*/ 344 w 528"/>
                  <a:gd name="T3" fmla="*/ 11 h 30"/>
                  <a:gd name="T4" fmla="*/ 228 w 528"/>
                  <a:gd name="T5" fmla="*/ 30 h 30"/>
                  <a:gd name="T6" fmla="*/ 0 w 528"/>
                  <a:gd name="T7" fmla="*/ 11 h 30"/>
                  <a:gd name="T8" fmla="*/ 213 w 528"/>
                  <a:gd name="T9" fmla="*/ 11 h 30"/>
                  <a:gd name="T10" fmla="*/ 365 w 528"/>
                  <a:gd name="T11" fmla="*/ 0 h 30"/>
                  <a:gd name="T12" fmla="*/ 528 w 528"/>
                  <a:gd name="T13" fmla="*/ 26 h 30"/>
                </a:gdLst>
                <a:ahLst/>
                <a:cxnLst>
                  <a:cxn ang="0">
                    <a:pos x="T0" y="T1"/>
                  </a:cxn>
                  <a:cxn ang="0">
                    <a:pos x="T2" y="T3"/>
                  </a:cxn>
                  <a:cxn ang="0">
                    <a:pos x="T4" y="T5"/>
                  </a:cxn>
                  <a:cxn ang="0">
                    <a:pos x="T6" y="T7"/>
                  </a:cxn>
                  <a:cxn ang="0">
                    <a:pos x="T8" y="T9"/>
                  </a:cxn>
                  <a:cxn ang="0">
                    <a:pos x="T10" y="T11"/>
                  </a:cxn>
                  <a:cxn ang="0">
                    <a:pos x="T12" y="T13"/>
                  </a:cxn>
                </a:cxnLst>
                <a:rect l="0" t="0" r="r" b="b"/>
                <a:pathLst>
                  <a:path w="528" h="30">
                    <a:moveTo>
                      <a:pt x="528" y="26"/>
                    </a:moveTo>
                    <a:lnTo>
                      <a:pt x="344" y="11"/>
                    </a:lnTo>
                    <a:lnTo>
                      <a:pt x="228" y="30"/>
                    </a:lnTo>
                    <a:lnTo>
                      <a:pt x="0" y="11"/>
                    </a:lnTo>
                    <a:lnTo>
                      <a:pt x="213" y="11"/>
                    </a:lnTo>
                    <a:lnTo>
                      <a:pt x="365" y="0"/>
                    </a:lnTo>
                    <a:lnTo>
                      <a:pt x="528"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13" name="Freeform 22">
                <a:extLst>
                  <a:ext uri="{FF2B5EF4-FFF2-40B4-BE49-F238E27FC236}">
                    <a16:creationId xmlns:a16="http://schemas.microsoft.com/office/drawing/2014/main" id="{5785D3D3-11A6-48BB-91B5-047C315B4362}"/>
                  </a:ext>
                </a:extLst>
              </p:cNvPr>
              <p:cNvSpPr>
                <a:spLocks/>
              </p:cNvSpPr>
              <p:nvPr/>
            </p:nvSpPr>
            <p:spPr bwMode="auto">
              <a:xfrm flipH="1">
                <a:off x="3105581" y="2390375"/>
                <a:ext cx="109538" cy="28575"/>
              </a:xfrm>
              <a:custGeom>
                <a:avLst/>
                <a:gdLst>
                  <a:gd name="T0" fmla="*/ 133 w 137"/>
                  <a:gd name="T1" fmla="*/ 0 h 36"/>
                  <a:gd name="T2" fmla="*/ 0 w 137"/>
                  <a:gd name="T3" fmla="*/ 36 h 36"/>
                  <a:gd name="T4" fmla="*/ 137 w 137"/>
                  <a:gd name="T5" fmla="*/ 25 h 36"/>
                  <a:gd name="T6" fmla="*/ 133 w 137"/>
                  <a:gd name="T7" fmla="*/ 0 h 36"/>
                </a:gdLst>
                <a:ahLst/>
                <a:cxnLst>
                  <a:cxn ang="0">
                    <a:pos x="T0" y="T1"/>
                  </a:cxn>
                  <a:cxn ang="0">
                    <a:pos x="T2" y="T3"/>
                  </a:cxn>
                  <a:cxn ang="0">
                    <a:pos x="T4" y="T5"/>
                  </a:cxn>
                  <a:cxn ang="0">
                    <a:pos x="T6" y="T7"/>
                  </a:cxn>
                </a:cxnLst>
                <a:rect l="0" t="0" r="r" b="b"/>
                <a:pathLst>
                  <a:path w="137" h="36">
                    <a:moveTo>
                      <a:pt x="133" y="0"/>
                    </a:moveTo>
                    <a:lnTo>
                      <a:pt x="0" y="36"/>
                    </a:lnTo>
                    <a:lnTo>
                      <a:pt x="137" y="25"/>
                    </a:lnTo>
                    <a:lnTo>
                      <a:pt x="1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14" name="Freeform 23">
                <a:extLst>
                  <a:ext uri="{FF2B5EF4-FFF2-40B4-BE49-F238E27FC236}">
                    <a16:creationId xmlns:a16="http://schemas.microsoft.com/office/drawing/2014/main" id="{38890E08-9A32-43F3-9C7E-87128F11149E}"/>
                  </a:ext>
                </a:extLst>
              </p:cNvPr>
              <p:cNvSpPr>
                <a:spLocks/>
              </p:cNvSpPr>
              <p:nvPr/>
            </p:nvSpPr>
            <p:spPr bwMode="auto">
              <a:xfrm flipH="1">
                <a:off x="3532619" y="2722163"/>
                <a:ext cx="130175" cy="122238"/>
              </a:xfrm>
              <a:custGeom>
                <a:avLst/>
                <a:gdLst>
                  <a:gd name="T0" fmla="*/ 101 w 162"/>
                  <a:gd name="T1" fmla="*/ 154 h 154"/>
                  <a:gd name="T2" fmla="*/ 162 w 162"/>
                  <a:gd name="T3" fmla="*/ 0 h 154"/>
                  <a:gd name="T4" fmla="*/ 0 w 162"/>
                  <a:gd name="T5" fmla="*/ 31 h 154"/>
                  <a:gd name="T6" fmla="*/ 82 w 162"/>
                  <a:gd name="T7" fmla="*/ 46 h 154"/>
                  <a:gd name="T8" fmla="*/ 107 w 162"/>
                  <a:gd name="T9" fmla="*/ 72 h 154"/>
                  <a:gd name="T10" fmla="*/ 101 w 162"/>
                  <a:gd name="T11" fmla="*/ 154 h 154"/>
                </a:gdLst>
                <a:ahLst/>
                <a:cxnLst>
                  <a:cxn ang="0">
                    <a:pos x="T0" y="T1"/>
                  </a:cxn>
                  <a:cxn ang="0">
                    <a:pos x="T2" y="T3"/>
                  </a:cxn>
                  <a:cxn ang="0">
                    <a:pos x="T4" y="T5"/>
                  </a:cxn>
                  <a:cxn ang="0">
                    <a:pos x="T6" y="T7"/>
                  </a:cxn>
                  <a:cxn ang="0">
                    <a:pos x="T8" y="T9"/>
                  </a:cxn>
                  <a:cxn ang="0">
                    <a:pos x="T10" y="T11"/>
                  </a:cxn>
                </a:cxnLst>
                <a:rect l="0" t="0" r="r" b="b"/>
                <a:pathLst>
                  <a:path w="162" h="154">
                    <a:moveTo>
                      <a:pt x="101" y="154"/>
                    </a:moveTo>
                    <a:lnTo>
                      <a:pt x="162" y="0"/>
                    </a:lnTo>
                    <a:lnTo>
                      <a:pt x="0" y="31"/>
                    </a:lnTo>
                    <a:lnTo>
                      <a:pt x="82" y="46"/>
                    </a:lnTo>
                    <a:lnTo>
                      <a:pt x="107" y="72"/>
                    </a:lnTo>
                    <a:lnTo>
                      <a:pt x="101"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15" name="Freeform 24">
                <a:extLst>
                  <a:ext uri="{FF2B5EF4-FFF2-40B4-BE49-F238E27FC236}">
                    <a16:creationId xmlns:a16="http://schemas.microsoft.com/office/drawing/2014/main" id="{D8989210-48A2-42C7-BECE-3801F3E3C70D}"/>
                  </a:ext>
                </a:extLst>
              </p:cNvPr>
              <p:cNvSpPr>
                <a:spLocks/>
              </p:cNvSpPr>
              <p:nvPr/>
            </p:nvSpPr>
            <p:spPr bwMode="auto">
              <a:xfrm flipH="1">
                <a:off x="3251631" y="3022200"/>
                <a:ext cx="419100" cy="96838"/>
              </a:xfrm>
              <a:custGeom>
                <a:avLst/>
                <a:gdLst>
                  <a:gd name="T0" fmla="*/ 17 w 528"/>
                  <a:gd name="T1" fmla="*/ 0 h 123"/>
                  <a:gd name="T2" fmla="*/ 0 w 528"/>
                  <a:gd name="T3" fmla="*/ 21 h 123"/>
                  <a:gd name="T4" fmla="*/ 6 w 528"/>
                  <a:gd name="T5" fmla="*/ 36 h 123"/>
                  <a:gd name="T6" fmla="*/ 508 w 528"/>
                  <a:gd name="T7" fmla="*/ 123 h 123"/>
                  <a:gd name="T8" fmla="*/ 528 w 528"/>
                  <a:gd name="T9" fmla="*/ 82 h 123"/>
                  <a:gd name="T10" fmla="*/ 17 w 528"/>
                  <a:gd name="T11" fmla="*/ 0 h 123"/>
                </a:gdLst>
                <a:ahLst/>
                <a:cxnLst>
                  <a:cxn ang="0">
                    <a:pos x="T0" y="T1"/>
                  </a:cxn>
                  <a:cxn ang="0">
                    <a:pos x="T2" y="T3"/>
                  </a:cxn>
                  <a:cxn ang="0">
                    <a:pos x="T4" y="T5"/>
                  </a:cxn>
                  <a:cxn ang="0">
                    <a:pos x="T6" y="T7"/>
                  </a:cxn>
                  <a:cxn ang="0">
                    <a:pos x="T8" y="T9"/>
                  </a:cxn>
                  <a:cxn ang="0">
                    <a:pos x="T10" y="T11"/>
                  </a:cxn>
                </a:cxnLst>
                <a:rect l="0" t="0" r="r" b="b"/>
                <a:pathLst>
                  <a:path w="528" h="123">
                    <a:moveTo>
                      <a:pt x="17" y="0"/>
                    </a:moveTo>
                    <a:lnTo>
                      <a:pt x="0" y="21"/>
                    </a:lnTo>
                    <a:lnTo>
                      <a:pt x="6" y="36"/>
                    </a:lnTo>
                    <a:lnTo>
                      <a:pt x="508" y="123"/>
                    </a:lnTo>
                    <a:lnTo>
                      <a:pt x="528" y="82"/>
                    </a:lnTo>
                    <a:lnTo>
                      <a:pt x="1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16" name="Freeform 25">
                <a:extLst>
                  <a:ext uri="{FF2B5EF4-FFF2-40B4-BE49-F238E27FC236}">
                    <a16:creationId xmlns:a16="http://schemas.microsoft.com/office/drawing/2014/main" id="{330A2F2D-0D4B-474F-AA08-A1B55806BEA2}"/>
                  </a:ext>
                </a:extLst>
              </p:cNvPr>
              <p:cNvSpPr>
                <a:spLocks/>
              </p:cNvSpPr>
              <p:nvPr/>
            </p:nvSpPr>
            <p:spPr bwMode="auto">
              <a:xfrm flipH="1">
                <a:off x="3010331" y="3087288"/>
                <a:ext cx="176213" cy="44450"/>
              </a:xfrm>
              <a:custGeom>
                <a:avLst/>
                <a:gdLst>
                  <a:gd name="T0" fmla="*/ 25 w 222"/>
                  <a:gd name="T1" fmla="*/ 0 h 57"/>
                  <a:gd name="T2" fmla="*/ 0 w 222"/>
                  <a:gd name="T3" fmla="*/ 5 h 57"/>
                  <a:gd name="T4" fmla="*/ 4 w 222"/>
                  <a:gd name="T5" fmla="*/ 41 h 57"/>
                  <a:gd name="T6" fmla="*/ 166 w 222"/>
                  <a:gd name="T7" fmla="*/ 57 h 57"/>
                  <a:gd name="T8" fmla="*/ 216 w 222"/>
                  <a:gd name="T9" fmla="*/ 41 h 57"/>
                  <a:gd name="T10" fmla="*/ 222 w 222"/>
                  <a:gd name="T11" fmla="*/ 11 h 57"/>
                  <a:gd name="T12" fmla="*/ 155 w 222"/>
                  <a:gd name="T13" fmla="*/ 15 h 57"/>
                  <a:gd name="T14" fmla="*/ 25 w 222"/>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57">
                    <a:moveTo>
                      <a:pt x="25" y="0"/>
                    </a:moveTo>
                    <a:lnTo>
                      <a:pt x="0" y="5"/>
                    </a:lnTo>
                    <a:lnTo>
                      <a:pt x="4" y="41"/>
                    </a:lnTo>
                    <a:lnTo>
                      <a:pt x="166" y="57"/>
                    </a:lnTo>
                    <a:lnTo>
                      <a:pt x="216" y="41"/>
                    </a:lnTo>
                    <a:lnTo>
                      <a:pt x="222" y="11"/>
                    </a:lnTo>
                    <a:lnTo>
                      <a:pt x="155" y="15"/>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17" name="Freeform 26">
                <a:extLst>
                  <a:ext uri="{FF2B5EF4-FFF2-40B4-BE49-F238E27FC236}">
                    <a16:creationId xmlns:a16="http://schemas.microsoft.com/office/drawing/2014/main" id="{2B81E7A2-7D62-4DF5-A180-605CA7CD2A3C}"/>
                  </a:ext>
                </a:extLst>
              </p:cNvPr>
              <p:cNvSpPr>
                <a:spLocks/>
              </p:cNvSpPr>
              <p:nvPr/>
            </p:nvSpPr>
            <p:spPr bwMode="auto">
              <a:xfrm flipH="1">
                <a:off x="3705656" y="3006325"/>
                <a:ext cx="33338" cy="15875"/>
              </a:xfrm>
              <a:custGeom>
                <a:avLst/>
                <a:gdLst>
                  <a:gd name="T0" fmla="*/ 41 w 41"/>
                  <a:gd name="T1" fmla="*/ 0 h 20"/>
                  <a:gd name="T2" fmla="*/ 16 w 41"/>
                  <a:gd name="T3" fmla="*/ 0 h 20"/>
                  <a:gd name="T4" fmla="*/ 0 w 41"/>
                  <a:gd name="T5" fmla="*/ 10 h 20"/>
                  <a:gd name="T6" fmla="*/ 21 w 41"/>
                  <a:gd name="T7" fmla="*/ 20 h 20"/>
                  <a:gd name="T8" fmla="*/ 41 w 41"/>
                  <a:gd name="T9" fmla="*/ 0 h 20"/>
                </a:gdLst>
                <a:ahLst/>
                <a:cxnLst>
                  <a:cxn ang="0">
                    <a:pos x="T0" y="T1"/>
                  </a:cxn>
                  <a:cxn ang="0">
                    <a:pos x="T2" y="T3"/>
                  </a:cxn>
                  <a:cxn ang="0">
                    <a:pos x="T4" y="T5"/>
                  </a:cxn>
                  <a:cxn ang="0">
                    <a:pos x="T6" y="T7"/>
                  </a:cxn>
                  <a:cxn ang="0">
                    <a:pos x="T8" y="T9"/>
                  </a:cxn>
                </a:cxnLst>
                <a:rect l="0" t="0" r="r" b="b"/>
                <a:pathLst>
                  <a:path w="41" h="20">
                    <a:moveTo>
                      <a:pt x="41" y="0"/>
                    </a:moveTo>
                    <a:lnTo>
                      <a:pt x="16" y="0"/>
                    </a:lnTo>
                    <a:lnTo>
                      <a:pt x="0" y="10"/>
                    </a:lnTo>
                    <a:lnTo>
                      <a:pt x="21" y="20"/>
                    </a:lnTo>
                    <a:lnTo>
                      <a:pt x="4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18" name="Freeform 27">
                <a:extLst>
                  <a:ext uri="{FF2B5EF4-FFF2-40B4-BE49-F238E27FC236}">
                    <a16:creationId xmlns:a16="http://schemas.microsoft.com/office/drawing/2014/main" id="{57A9FD19-1475-48CC-A5D0-75B43D3F9F1C}"/>
                  </a:ext>
                </a:extLst>
              </p:cNvPr>
              <p:cNvSpPr>
                <a:spLocks/>
              </p:cNvSpPr>
              <p:nvPr/>
            </p:nvSpPr>
            <p:spPr bwMode="auto">
              <a:xfrm flipH="1">
                <a:off x="2527731" y="2884088"/>
                <a:ext cx="249238" cy="127000"/>
              </a:xfrm>
              <a:custGeom>
                <a:avLst/>
                <a:gdLst>
                  <a:gd name="T0" fmla="*/ 0 w 315"/>
                  <a:gd name="T1" fmla="*/ 143 h 159"/>
                  <a:gd name="T2" fmla="*/ 295 w 315"/>
                  <a:gd name="T3" fmla="*/ 10 h 159"/>
                  <a:gd name="T4" fmla="*/ 315 w 315"/>
                  <a:gd name="T5" fmla="*/ 0 h 159"/>
                  <a:gd name="T6" fmla="*/ 15 w 315"/>
                  <a:gd name="T7" fmla="*/ 159 h 159"/>
                  <a:gd name="T8" fmla="*/ 0 w 315"/>
                  <a:gd name="T9" fmla="*/ 143 h 159"/>
                </a:gdLst>
                <a:ahLst/>
                <a:cxnLst>
                  <a:cxn ang="0">
                    <a:pos x="T0" y="T1"/>
                  </a:cxn>
                  <a:cxn ang="0">
                    <a:pos x="T2" y="T3"/>
                  </a:cxn>
                  <a:cxn ang="0">
                    <a:pos x="T4" y="T5"/>
                  </a:cxn>
                  <a:cxn ang="0">
                    <a:pos x="T6" y="T7"/>
                  </a:cxn>
                  <a:cxn ang="0">
                    <a:pos x="T8" y="T9"/>
                  </a:cxn>
                </a:cxnLst>
                <a:rect l="0" t="0" r="r" b="b"/>
                <a:pathLst>
                  <a:path w="315" h="159">
                    <a:moveTo>
                      <a:pt x="0" y="143"/>
                    </a:moveTo>
                    <a:lnTo>
                      <a:pt x="295" y="10"/>
                    </a:lnTo>
                    <a:lnTo>
                      <a:pt x="315" y="0"/>
                    </a:lnTo>
                    <a:lnTo>
                      <a:pt x="15" y="15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19" name="Freeform 28">
                <a:extLst>
                  <a:ext uri="{FF2B5EF4-FFF2-40B4-BE49-F238E27FC236}">
                    <a16:creationId xmlns:a16="http://schemas.microsoft.com/office/drawing/2014/main" id="{C0866702-FF50-4992-BD81-7C21932CDEE7}"/>
                  </a:ext>
                </a:extLst>
              </p:cNvPr>
              <p:cNvSpPr>
                <a:spLocks/>
              </p:cNvSpPr>
              <p:nvPr/>
            </p:nvSpPr>
            <p:spPr bwMode="auto">
              <a:xfrm flipH="1">
                <a:off x="2861106" y="2974575"/>
                <a:ext cx="93663" cy="206375"/>
              </a:xfrm>
              <a:custGeom>
                <a:avLst/>
                <a:gdLst>
                  <a:gd name="T0" fmla="*/ 56 w 117"/>
                  <a:gd name="T1" fmla="*/ 0 h 261"/>
                  <a:gd name="T2" fmla="*/ 71 w 117"/>
                  <a:gd name="T3" fmla="*/ 31 h 261"/>
                  <a:gd name="T4" fmla="*/ 92 w 117"/>
                  <a:gd name="T5" fmla="*/ 51 h 261"/>
                  <a:gd name="T6" fmla="*/ 117 w 117"/>
                  <a:gd name="T7" fmla="*/ 133 h 261"/>
                  <a:gd name="T8" fmla="*/ 101 w 117"/>
                  <a:gd name="T9" fmla="*/ 179 h 261"/>
                  <a:gd name="T10" fmla="*/ 71 w 117"/>
                  <a:gd name="T11" fmla="*/ 199 h 261"/>
                  <a:gd name="T12" fmla="*/ 46 w 117"/>
                  <a:gd name="T13" fmla="*/ 261 h 261"/>
                  <a:gd name="T14" fmla="*/ 0 w 117"/>
                  <a:gd name="T15" fmla="*/ 189 h 261"/>
                  <a:gd name="T16" fmla="*/ 5 w 117"/>
                  <a:gd name="T17" fmla="*/ 97 h 261"/>
                  <a:gd name="T18" fmla="*/ 25 w 117"/>
                  <a:gd name="T19" fmla="*/ 21 h 261"/>
                  <a:gd name="T20" fmla="*/ 56 w 117"/>
                  <a:gd name="T21"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261">
                    <a:moveTo>
                      <a:pt x="56" y="0"/>
                    </a:moveTo>
                    <a:lnTo>
                      <a:pt x="71" y="31"/>
                    </a:lnTo>
                    <a:lnTo>
                      <a:pt x="92" y="51"/>
                    </a:lnTo>
                    <a:lnTo>
                      <a:pt x="117" y="133"/>
                    </a:lnTo>
                    <a:lnTo>
                      <a:pt x="101" y="179"/>
                    </a:lnTo>
                    <a:lnTo>
                      <a:pt x="71" y="199"/>
                    </a:lnTo>
                    <a:lnTo>
                      <a:pt x="46" y="261"/>
                    </a:lnTo>
                    <a:lnTo>
                      <a:pt x="0" y="189"/>
                    </a:lnTo>
                    <a:lnTo>
                      <a:pt x="5" y="97"/>
                    </a:lnTo>
                    <a:lnTo>
                      <a:pt x="25" y="21"/>
                    </a:lnTo>
                    <a:lnTo>
                      <a:pt x="5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20" name="Freeform 29">
                <a:extLst>
                  <a:ext uri="{FF2B5EF4-FFF2-40B4-BE49-F238E27FC236}">
                    <a16:creationId xmlns:a16="http://schemas.microsoft.com/office/drawing/2014/main" id="{A0EA9E4D-F9DA-41C7-B971-A5458A03DD3F}"/>
                  </a:ext>
                </a:extLst>
              </p:cNvPr>
              <p:cNvSpPr>
                <a:spLocks/>
              </p:cNvSpPr>
              <p:nvPr/>
            </p:nvSpPr>
            <p:spPr bwMode="auto">
              <a:xfrm flipH="1">
                <a:off x="2470581" y="2826938"/>
                <a:ext cx="25400" cy="82550"/>
              </a:xfrm>
              <a:custGeom>
                <a:avLst/>
                <a:gdLst>
                  <a:gd name="T0" fmla="*/ 10 w 31"/>
                  <a:gd name="T1" fmla="*/ 21 h 102"/>
                  <a:gd name="T2" fmla="*/ 0 w 31"/>
                  <a:gd name="T3" fmla="*/ 71 h 102"/>
                  <a:gd name="T4" fmla="*/ 16 w 31"/>
                  <a:gd name="T5" fmla="*/ 102 h 102"/>
                  <a:gd name="T6" fmla="*/ 25 w 31"/>
                  <a:gd name="T7" fmla="*/ 71 h 102"/>
                  <a:gd name="T8" fmla="*/ 31 w 31"/>
                  <a:gd name="T9" fmla="*/ 31 h 102"/>
                  <a:gd name="T10" fmla="*/ 21 w 31"/>
                  <a:gd name="T11" fmla="*/ 0 h 102"/>
                  <a:gd name="T12" fmla="*/ 10 w 31"/>
                  <a:gd name="T13" fmla="*/ 21 h 102"/>
                </a:gdLst>
                <a:ahLst/>
                <a:cxnLst>
                  <a:cxn ang="0">
                    <a:pos x="T0" y="T1"/>
                  </a:cxn>
                  <a:cxn ang="0">
                    <a:pos x="T2" y="T3"/>
                  </a:cxn>
                  <a:cxn ang="0">
                    <a:pos x="T4" y="T5"/>
                  </a:cxn>
                  <a:cxn ang="0">
                    <a:pos x="T6" y="T7"/>
                  </a:cxn>
                  <a:cxn ang="0">
                    <a:pos x="T8" y="T9"/>
                  </a:cxn>
                  <a:cxn ang="0">
                    <a:pos x="T10" y="T11"/>
                  </a:cxn>
                  <a:cxn ang="0">
                    <a:pos x="T12" y="T13"/>
                  </a:cxn>
                </a:cxnLst>
                <a:rect l="0" t="0" r="r" b="b"/>
                <a:pathLst>
                  <a:path w="31" h="102">
                    <a:moveTo>
                      <a:pt x="10" y="21"/>
                    </a:moveTo>
                    <a:lnTo>
                      <a:pt x="0" y="71"/>
                    </a:lnTo>
                    <a:lnTo>
                      <a:pt x="16" y="102"/>
                    </a:lnTo>
                    <a:lnTo>
                      <a:pt x="25" y="71"/>
                    </a:lnTo>
                    <a:lnTo>
                      <a:pt x="31" y="31"/>
                    </a:lnTo>
                    <a:lnTo>
                      <a:pt x="21" y="0"/>
                    </a:lnTo>
                    <a:lnTo>
                      <a:pt x="1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21" name="Freeform 30">
                <a:extLst>
                  <a:ext uri="{FF2B5EF4-FFF2-40B4-BE49-F238E27FC236}">
                    <a16:creationId xmlns:a16="http://schemas.microsoft.com/office/drawing/2014/main" id="{1C86765F-5F35-4978-A9ED-6383C39B990B}"/>
                  </a:ext>
                </a:extLst>
              </p:cNvPr>
              <p:cNvSpPr>
                <a:spLocks/>
              </p:cNvSpPr>
              <p:nvPr/>
            </p:nvSpPr>
            <p:spPr bwMode="auto">
              <a:xfrm flipH="1">
                <a:off x="3323069" y="2747563"/>
                <a:ext cx="219075" cy="282575"/>
              </a:xfrm>
              <a:custGeom>
                <a:avLst/>
                <a:gdLst>
                  <a:gd name="T0" fmla="*/ 244 w 274"/>
                  <a:gd name="T1" fmla="*/ 20 h 358"/>
                  <a:gd name="T2" fmla="*/ 274 w 274"/>
                  <a:gd name="T3" fmla="*/ 66 h 358"/>
                  <a:gd name="T4" fmla="*/ 259 w 274"/>
                  <a:gd name="T5" fmla="*/ 343 h 358"/>
                  <a:gd name="T6" fmla="*/ 223 w 274"/>
                  <a:gd name="T7" fmla="*/ 358 h 358"/>
                  <a:gd name="T8" fmla="*/ 31 w 274"/>
                  <a:gd name="T9" fmla="*/ 332 h 358"/>
                  <a:gd name="T10" fmla="*/ 0 w 274"/>
                  <a:gd name="T11" fmla="*/ 291 h 358"/>
                  <a:gd name="T12" fmla="*/ 10 w 274"/>
                  <a:gd name="T13" fmla="*/ 20 h 358"/>
                  <a:gd name="T14" fmla="*/ 51 w 274"/>
                  <a:gd name="T15" fmla="*/ 0 h 358"/>
                  <a:gd name="T16" fmla="*/ 244 w 274"/>
                  <a:gd name="T17" fmla="*/ 2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358">
                    <a:moveTo>
                      <a:pt x="244" y="20"/>
                    </a:moveTo>
                    <a:lnTo>
                      <a:pt x="274" y="66"/>
                    </a:lnTo>
                    <a:lnTo>
                      <a:pt x="259" y="343"/>
                    </a:lnTo>
                    <a:lnTo>
                      <a:pt x="223" y="358"/>
                    </a:lnTo>
                    <a:lnTo>
                      <a:pt x="31" y="332"/>
                    </a:lnTo>
                    <a:lnTo>
                      <a:pt x="0" y="291"/>
                    </a:lnTo>
                    <a:lnTo>
                      <a:pt x="10" y="20"/>
                    </a:lnTo>
                    <a:lnTo>
                      <a:pt x="51" y="0"/>
                    </a:lnTo>
                    <a:lnTo>
                      <a:pt x="24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22" name="Freeform 31">
                <a:extLst>
                  <a:ext uri="{FF2B5EF4-FFF2-40B4-BE49-F238E27FC236}">
                    <a16:creationId xmlns:a16="http://schemas.microsoft.com/office/drawing/2014/main" id="{BF2D9331-AF87-4096-B3A9-0446433D21BD}"/>
                  </a:ext>
                </a:extLst>
              </p:cNvPr>
              <p:cNvSpPr>
                <a:spLocks/>
              </p:cNvSpPr>
              <p:nvPr/>
            </p:nvSpPr>
            <p:spPr bwMode="auto">
              <a:xfrm flipH="1">
                <a:off x="2997631" y="2363388"/>
                <a:ext cx="84138" cy="31750"/>
              </a:xfrm>
              <a:custGeom>
                <a:avLst/>
                <a:gdLst>
                  <a:gd name="T0" fmla="*/ 106 w 106"/>
                  <a:gd name="T1" fmla="*/ 0 h 40"/>
                  <a:gd name="T2" fmla="*/ 106 w 106"/>
                  <a:gd name="T3" fmla="*/ 40 h 40"/>
                  <a:gd name="T4" fmla="*/ 6 w 106"/>
                  <a:gd name="T5" fmla="*/ 36 h 40"/>
                  <a:gd name="T6" fmla="*/ 0 w 106"/>
                  <a:gd name="T7" fmla="*/ 0 h 40"/>
                  <a:gd name="T8" fmla="*/ 106 w 106"/>
                  <a:gd name="T9" fmla="*/ 0 h 40"/>
                </a:gdLst>
                <a:ahLst/>
                <a:cxnLst>
                  <a:cxn ang="0">
                    <a:pos x="T0" y="T1"/>
                  </a:cxn>
                  <a:cxn ang="0">
                    <a:pos x="T2" y="T3"/>
                  </a:cxn>
                  <a:cxn ang="0">
                    <a:pos x="T4" y="T5"/>
                  </a:cxn>
                  <a:cxn ang="0">
                    <a:pos x="T6" y="T7"/>
                  </a:cxn>
                  <a:cxn ang="0">
                    <a:pos x="T8" y="T9"/>
                  </a:cxn>
                </a:cxnLst>
                <a:rect l="0" t="0" r="r" b="b"/>
                <a:pathLst>
                  <a:path w="106" h="40">
                    <a:moveTo>
                      <a:pt x="106" y="0"/>
                    </a:moveTo>
                    <a:lnTo>
                      <a:pt x="106" y="40"/>
                    </a:lnTo>
                    <a:lnTo>
                      <a:pt x="6" y="36"/>
                    </a:lnTo>
                    <a:lnTo>
                      <a:pt x="0" y="0"/>
                    </a:lnTo>
                    <a:lnTo>
                      <a:pt x="106" y="0"/>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23" name="Freeform 32">
                <a:extLst>
                  <a:ext uri="{FF2B5EF4-FFF2-40B4-BE49-F238E27FC236}">
                    <a16:creationId xmlns:a16="http://schemas.microsoft.com/office/drawing/2014/main" id="{4279CEE6-4A25-47A7-A28C-41D277271FD9}"/>
                  </a:ext>
                </a:extLst>
              </p:cNvPr>
              <p:cNvSpPr>
                <a:spLocks/>
              </p:cNvSpPr>
              <p:nvPr/>
            </p:nvSpPr>
            <p:spPr bwMode="auto">
              <a:xfrm flipH="1">
                <a:off x="3123044" y="2946000"/>
                <a:ext cx="31750" cy="31750"/>
              </a:xfrm>
              <a:custGeom>
                <a:avLst/>
                <a:gdLst>
                  <a:gd name="T0" fmla="*/ 41 w 41"/>
                  <a:gd name="T1" fmla="*/ 20 h 40"/>
                  <a:gd name="T2" fmla="*/ 39 w 41"/>
                  <a:gd name="T3" fmla="*/ 27 h 40"/>
                  <a:gd name="T4" fmla="*/ 35 w 41"/>
                  <a:gd name="T5" fmla="*/ 34 h 40"/>
                  <a:gd name="T6" fmla="*/ 28 w 41"/>
                  <a:gd name="T7" fmla="*/ 39 h 40"/>
                  <a:gd name="T8" fmla="*/ 21 w 41"/>
                  <a:gd name="T9" fmla="*/ 40 h 40"/>
                  <a:gd name="T10" fmla="*/ 13 w 41"/>
                  <a:gd name="T11" fmla="*/ 39 h 40"/>
                  <a:gd name="T12" fmla="*/ 6 w 41"/>
                  <a:gd name="T13" fmla="*/ 34 h 40"/>
                  <a:gd name="T14" fmla="*/ 1 w 41"/>
                  <a:gd name="T15" fmla="*/ 27 h 40"/>
                  <a:gd name="T16" fmla="*/ 0 w 41"/>
                  <a:gd name="T17" fmla="*/ 20 h 40"/>
                  <a:gd name="T18" fmla="*/ 1 w 41"/>
                  <a:gd name="T19" fmla="*/ 12 h 40"/>
                  <a:gd name="T20" fmla="*/ 6 w 41"/>
                  <a:gd name="T21" fmla="*/ 5 h 40"/>
                  <a:gd name="T22" fmla="*/ 13 w 41"/>
                  <a:gd name="T23" fmla="*/ 1 h 40"/>
                  <a:gd name="T24" fmla="*/ 21 w 41"/>
                  <a:gd name="T25" fmla="*/ 0 h 40"/>
                  <a:gd name="T26" fmla="*/ 28 w 41"/>
                  <a:gd name="T27" fmla="*/ 1 h 40"/>
                  <a:gd name="T28" fmla="*/ 35 w 41"/>
                  <a:gd name="T29" fmla="*/ 5 h 40"/>
                  <a:gd name="T30" fmla="*/ 39 w 41"/>
                  <a:gd name="T31" fmla="*/ 12 h 40"/>
                  <a:gd name="T32" fmla="*/ 41 w 41"/>
                  <a:gd name="T3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40">
                    <a:moveTo>
                      <a:pt x="41" y="20"/>
                    </a:moveTo>
                    <a:lnTo>
                      <a:pt x="39" y="27"/>
                    </a:lnTo>
                    <a:lnTo>
                      <a:pt x="35" y="34"/>
                    </a:lnTo>
                    <a:lnTo>
                      <a:pt x="28" y="39"/>
                    </a:lnTo>
                    <a:lnTo>
                      <a:pt x="21" y="40"/>
                    </a:lnTo>
                    <a:lnTo>
                      <a:pt x="13" y="39"/>
                    </a:lnTo>
                    <a:lnTo>
                      <a:pt x="6" y="34"/>
                    </a:lnTo>
                    <a:lnTo>
                      <a:pt x="1" y="27"/>
                    </a:lnTo>
                    <a:lnTo>
                      <a:pt x="0" y="20"/>
                    </a:lnTo>
                    <a:lnTo>
                      <a:pt x="1" y="12"/>
                    </a:lnTo>
                    <a:lnTo>
                      <a:pt x="6" y="5"/>
                    </a:lnTo>
                    <a:lnTo>
                      <a:pt x="13" y="1"/>
                    </a:lnTo>
                    <a:lnTo>
                      <a:pt x="21" y="0"/>
                    </a:lnTo>
                    <a:lnTo>
                      <a:pt x="28" y="1"/>
                    </a:lnTo>
                    <a:lnTo>
                      <a:pt x="35" y="5"/>
                    </a:lnTo>
                    <a:lnTo>
                      <a:pt x="39" y="12"/>
                    </a:lnTo>
                    <a:lnTo>
                      <a:pt x="41" y="20"/>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24" name="Freeform 33">
                <a:extLst>
                  <a:ext uri="{FF2B5EF4-FFF2-40B4-BE49-F238E27FC236}">
                    <a16:creationId xmlns:a16="http://schemas.microsoft.com/office/drawing/2014/main" id="{40C80E80-7335-4639-8506-05C69861EEFA}"/>
                  </a:ext>
                </a:extLst>
              </p:cNvPr>
              <p:cNvSpPr>
                <a:spLocks/>
              </p:cNvSpPr>
              <p:nvPr/>
            </p:nvSpPr>
            <p:spPr bwMode="auto">
              <a:xfrm flipH="1">
                <a:off x="3665968" y="2896788"/>
                <a:ext cx="23813" cy="28575"/>
              </a:xfrm>
              <a:custGeom>
                <a:avLst/>
                <a:gdLst>
                  <a:gd name="T0" fmla="*/ 31 w 31"/>
                  <a:gd name="T1" fmla="*/ 18 h 36"/>
                  <a:gd name="T2" fmla="*/ 30 w 31"/>
                  <a:gd name="T3" fmla="*/ 25 h 36"/>
                  <a:gd name="T4" fmla="*/ 27 w 31"/>
                  <a:gd name="T5" fmla="*/ 30 h 36"/>
                  <a:gd name="T6" fmla="*/ 22 w 31"/>
                  <a:gd name="T7" fmla="*/ 35 h 36"/>
                  <a:gd name="T8" fmla="*/ 16 w 31"/>
                  <a:gd name="T9" fmla="*/ 36 h 36"/>
                  <a:gd name="T10" fmla="*/ 9 w 31"/>
                  <a:gd name="T11" fmla="*/ 35 h 36"/>
                  <a:gd name="T12" fmla="*/ 5 w 31"/>
                  <a:gd name="T13" fmla="*/ 30 h 36"/>
                  <a:gd name="T14" fmla="*/ 1 w 31"/>
                  <a:gd name="T15" fmla="*/ 25 h 36"/>
                  <a:gd name="T16" fmla="*/ 0 w 31"/>
                  <a:gd name="T17" fmla="*/ 18 h 36"/>
                  <a:gd name="T18" fmla="*/ 1 w 31"/>
                  <a:gd name="T19" fmla="*/ 11 h 36"/>
                  <a:gd name="T20" fmla="*/ 5 w 31"/>
                  <a:gd name="T21" fmla="*/ 5 h 36"/>
                  <a:gd name="T22" fmla="*/ 9 w 31"/>
                  <a:gd name="T23" fmla="*/ 2 h 36"/>
                  <a:gd name="T24" fmla="*/ 16 w 31"/>
                  <a:gd name="T25" fmla="*/ 0 h 36"/>
                  <a:gd name="T26" fmla="*/ 22 w 31"/>
                  <a:gd name="T27" fmla="*/ 2 h 36"/>
                  <a:gd name="T28" fmla="*/ 27 w 31"/>
                  <a:gd name="T29" fmla="*/ 5 h 36"/>
                  <a:gd name="T30" fmla="*/ 30 w 31"/>
                  <a:gd name="T31" fmla="*/ 11 h 36"/>
                  <a:gd name="T32" fmla="*/ 31 w 31"/>
                  <a:gd name="T33"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6">
                    <a:moveTo>
                      <a:pt x="31" y="18"/>
                    </a:moveTo>
                    <a:lnTo>
                      <a:pt x="30" y="25"/>
                    </a:lnTo>
                    <a:lnTo>
                      <a:pt x="27" y="30"/>
                    </a:lnTo>
                    <a:lnTo>
                      <a:pt x="22" y="35"/>
                    </a:lnTo>
                    <a:lnTo>
                      <a:pt x="16" y="36"/>
                    </a:lnTo>
                    <a:lnTo>
                      <a:pt x="9" y="35"/>
                    </a:lnTo>
                    <a:lnTo>
                      <a:pt x="5" y="30"/>
                    </a:lnTo>
                    <a:lnTo>
                      <a:pt x="1" y="25"/>
                    </a:lnTo>
                    <a:lnTo>
                      <a:pt x="0" y="18"/>
                    </a:lnTo>
                    <a:lnTo>
                      <a:pt x="1" y="11"/>
                    </a:lnTo>
                    <a:lnTo>
                      <a:pt x="5" y="5"/>
                    </a:lnTo>
                    <a:lnTo>
                      <a:pt x="9" y="2"/>
                    </a:lnTo>
                    <a:lnTo>
                      <a:pt x="16" y="0"/>
                    </a:lnTo>
                    <a:lnTo>
                      <a:pt x="22" y="2"/>
                    </a:lnTo>
                    <a:lnTo>
                      <a:pt x="27" y="5"/>
                    </a:lnTo>
                    <a:lnTo>
                      <a:pt x="30" y="11"/>
                    </a:lnTo>
                    <a:lnTo>
                      <a:pt x="31" y="18"/>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25" name="Freeform 34">
                <a:extLst>
                  <a:ext uri="{FF2B5EF4-FFF2-40B4-BE49-F238E27FC236}">
                    <a16:creationId xmlns:a16="http://schemas.microsoft.com/office/drawing/2014/main" id="{8515A11A-BFF5-4CCD-9EB6-953722A0347C}"/>
                  </a:ext>
                </a:extLst>
              </p:cNvPr>
              <p:cNvSpPr>
                <a:spLocks/>
              </p:cNvSpPr>
              <p:nvPr/>
            </p:nvSpPr>
            <p:spPr bwMode="auto">
              <a:xfrm flipH="1">
                <a:off x="2829356" y="2447525"/>
                <a:ext cx="474663" cy="153988"/>
              </a:xfrm>
              <a:custGeom>
                <a:avLst/>
                <a:gdLst>
                  <a:gd name="T0" fmla="*/ 583 w 598"/>
                  <a:gd name="T1" fmla="*/ 0 h 194"/>
                  <a:gd name="T2" fmla="*/ 91 w 598"/>
                  <a:gd name="T3" fmla="*/ 0 h 194"/>
                  <a:gd name="T4" fmla="*/ 66 w 598"/>
                  <a:gd name="T5" fmla="*/ 11 h 194"/>
                  <a:gd name="T6" fmla="*/ 53 w 598"/>
                  <a:gd name="T7" fmla="*/ 42 h 194"/>
                  <a:gd name="T8" fmla="*/ 0 w 598"/>
                  <a:gd name="T9" fmla="*/ 154 h 194"/>
                  <a:gd name="T10" fmla="*/ 6 w 598"/>
                  <a:gd name="T11" fmla="*/ 184 h 194"/>
                  <a:gd name="T12" fmla="*/ 56 w 598"/>
                  <a:gd name="T13" fmla="*/ 187 h 194"/>
                  <a:gd name="T14" fmla="*/ 57 w 598"/>
                  <a:gd name="T15" fmla="*/ 189 h 194"/>
                  <a:gd name="T16" fmla="*/ 80 w 598"/>
                  <a:gd name="T17" fmla="*/ 188 h 194"/>
                  <a:gd name="T18" fmla="*/ 87 w 598"/>
                  <a:gd name="T19" fmla="*/ 189 h 194"/>
                  <a:gd name="T20" fmla="*/ 87 w 598"/>
                  <a:gd name="T21" fmla="*/ 188 h 194"/>
                  <a:gd name="T22" fmla="*/ 350 w 598"/>
                  <a:gd name="T23" fmla="*/ 184 h 194"/>
                  <a:gd name="T24" fmla="*/ 411 w 598"/>
                  <a:gd name="T25" fmla="*/ 184 h 194"/>
                  <a:gd name="T26" fmla="*/ 522 w 598"/>
                  <a:gd name="T27" fmla="*/ 194 h 194"/>
                  <a:gd name="T28" fmla="*/ 558 w 598"/>
                  <a:gd name="T29" fmla="*/ 173 h 194"/>
                  <a:gd name="T30" fmla="*/ 598 w 598"/>
                  <a:gd name="T31" fmla="*/ 36 h 194"/>
                  <a:gd name="T32" fmla="*/ 583 w 598"/>
                  <a:gd name="T33"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8" h="194">
                    <a:moveTo>
                      <a:pt x="583" y="0"/>
                    </a:moveTo>
                    <a:lnTo>
                      <a:pt x="91" y="0"/>
                    </a:lnTo>
                    <a:lnTo>
                      <a:pt x="66" y="11"/>
                    </a:lnTo>
                    <a:lnTo>
                      <a:pt x="53" y="42"/>
                    </a:lnTo>
                    <a:lnTo>
                      <a:pt x="0" y="154"/>
                    </a:lnTo>
                    <a:lnTo>
                      <a:pt x="6" y="184"/>
                    </a:lnTo>
                    <a:lnTo>
                      <a:pt x="56" y="187"/>
                    </a:lnTo>
                    <a:lnTo>
                      <a:pt x="57" y="189"/>
                    </a:lnTo>
                    <a:lnTo>
                      <a:pt x="80" y="188"/>
                    </a:lnTo>
                    <a:lnTo>
                      <a:pt x="87" y="189"/>
                    </a:lnTo>
                    <a:lnTo>
                      <a:pt x="87" y="188"/>
                    </a:lnTo>
                    <a:lnTo>
                      <a:pt x="350" y="184"/>
                    </a:lnTo>
                    <a:lnTo>
                      <a:pt x="411" y="184"/>
                    </a:lnTo>
                    <a:lnTo>
                      <a:pt x="522" y="194"/>
                    </a:lnTo>
                    <a:lnTo>
                      <a:pt x="558" y="173"/>
                    </a:lnTo>
                    <a:lnTo>
                      <a:pt x="598" y="36"/>
                    </a:lnTo>
                    <a:lnTo>
                      <a:pt x="583" y="0"/>
                    </a:lnTo>
                    <a:close/>
                  </a:path>
                </a:pathLst>
              </a:custGeom>
              <a:solidFill>
                <a:srgbClr val="B5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26" name="Freeform 35">
                <a:extLst>
                  <a:ext uri="{FF2B5EF4-FFF2-40B4-BE49-F238E27FC236}">
                    <a16:creationId xmlns:a16="http://schemas.microsoft.com/office/drawing/2014/main" id="{96BB05AA-7625-4576-BF9A-4B590B3A8FF1}"/>
                  </a:ext>
                </a:extLst>
              </p:cNvPr>
              <p:cNvSpPr>
                <a:spLocks/>
              </p:cNvSpPr>
              <p:nvPr/>
            </p:nvSpPr>
            <p:spPr bwMode="auto">
              <a:xfrm flipH="1">
                <a:off x="2764269" y="2476100"/>
                <a:ext cx="44450" cy="165100"/>
              </a:xfrm>
              <a:custGeom>
                <a:avLst/>
                <a:gdLst>
                  <a:gd name="T0" fmla="*/ 35 w 55"/>
                  <a:gd name="T1" fmla="*/ 0 h 208"/>
                  <a:gd name="T2" fmla="*/ 0 w 55"/>
                  <a:gd name="T3" fmla="*/ 208 h 208"/>
                  <a:gd name="T4" fmla="*/ 55 w 55"/>
                  <a:gd name="T5" fmla="*/ 200 h 208"/>
                  <a:gd name="T6" fmla="*/ 35 w 55"/>
                  <a:gd name="T7" fmla="*/ 0 h 208"/>
                </a:gdLst>
                <a:ahLst/>
                <a:cxnLst>
                  <a:cxn ang="0">
                    <a:pos x="T0" y="T1"/>
                  </a:cxn>
                  <a:cxn ang="0">
                    <a:pos x="T2" y="T3"/>
                  </a:cxn>
                  <a:cxn ang="0">
                    <a:pos x="T4" y="T5"/>
                  </a:cxn>
                  <a:cxn ang="0">
                    <a:pos x="T6" y="T7"/>
                  </a:cxn>
                </a:cxnLst>
                <a:rect l="0" t="0" r="r" b="b"/>
                <a:pathLst>
                  <a:path w="55" h="208">
                    <a:moveTo>
                      <a:pt x="35" y="0"/>
                    </a:moveTo>
                    <a:lnTo>
                      <a:pt x="0" y="208"/>
                    </a:lnTo>
                    <a:lnTo>
                      <a:pt x="55" y="200"/>
                    </a:lnTo>
                    <a:lnTo>
                      <a:pt x="35" y="0"/>
                    </a:lnTo>
                    <a:close/>
                  </a:path>
                </a:pathLst>
              </a:custGeom>
              <a:solidFill>
                <a:srgbClr val="B5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27" name="Freeform 36">
                <a:extLst>
                  <a:ext uri="{FF2B5EF4-FFF2-40B4-BE49-F238E27FC236}">
                    <a16:creationId xmlns:a16="http://schemas.microsoft.com/office/drawing/2014/main" id="{C3A530A7-5D1E-4EAB-834C-397E138CA91D}"/>
                  </a:ext>
                </a:extLst>
              </p:cNvPr>
              <p:cNvSpPr>
                <a:spLocks/>
              </p:cNvSpPr>
              <p:nvPr/>
            </p:nvSpPr>
            <p:spPr bwMode="auto">
              <a:xfrm flipH="1">
                <a:off x="2667431" y="2434825"/>
                <a:ext cx="93663" cy="166688"/>
              </a:xfrm>
              <a:custGeom>
                <a:avLst/>
                <a:gdLst>
                  <a:gd name="T0" fmla="*/ 0 w 116"/>
                  <a:gd name="T1" fmla="*/ 21 h 210"/>
                  <a:gd name="T2" fmla="*/ 25 w 116"/>
                  <a:gd name="T3" fmla="*/ 189 h 210"/>
                  <a:gd name="T4" fmla="*/ 65 w 116"/>
                  <a:gd name="T5" fmla="*/ 179 h 210"/>
                  <a:gd name="T6" fmla="*/ 101 w 116"/>
                  <a:gd name="T7" fmla="*/ 185 h 210"/>
                  <a:gd name="T8" fmla="*/ 101 w 116"/>
                  <a:gd name="T9" fmla="*/ 210 h 210"/>
                  <a:gd name="T10" fmla="*/ 116 w 116"/>
                  <a:gd name="T11" fmla="*/ 195 h 210"/>
                  <a:gd name="T12" fmla="*/ 95 w 116"/>
                  <a:gd name="T13" fmla="*/ 6 h 210"/>
                  <a:gd name="T14" fmla="*/ 80 w 116"/>
                  <a:gd name="T15" fmla="*/ 0 h 210"/>
                  <a:gd name="T16" fmla="*/ 0 w 116"/>
                  <a:gd name="T17" fmla="*/ 2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210">
                    <a:moveTo>
                      <a:pt x="0" y="21"/>
                    </a:moveTo>
                    <a:lnTo>
                      <a:pt x="25" y="189"/>
                    </a:lnTo>
                    <a:lnTo>
                      <a:pt x="65" y="179"/>
                    </a:lnTo>
                    <a:lnTo>
                      <a:pt x="101" y="185"/>
                    </a:lnTo>
                    <a:lnTo>
                      <a:pt x="101" y="210"/>
                    </a:lnTo>
                    <a:lnTo>
                      <a:pt x="116" y="195"/>
                    </a:lnTo>
                    <a:lnTo>
                      <a:pt x="95" y="6"/>
                    </a:lnTo>
                    <a:lnTo>
                      <a:pt x="80" y="0"/>
                    </a:lnTo>
                    <a:lnTo>
                      <a:pt x="0" y="21"/>
                    </a:lnTo>
                    <a:close/>
                  </a:path>
                </a:pathLst>
              </a:custGeom>
              <a:solidFill>
                <a:srgbClr val="B5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28" name="Freeform 37">
                <a:extLst>
                  <a:ext uri="{FF2B5EF4-FFF2-40B4-BE49-F238E27FC236}">
                    <a16:creationId xmlns:a16="http://schemas.microsoft.com/office/drawing/2014/main" id="{F8DBE892-099A-4538-BAA0-AD163F17B5AD}"/>
                  </a:ext>
                </a:extLst>
              </p:cNvPr>
              <p:cNvSpPr>
                <a:spLocks/>
              </p:cNvSpPr>
              <p:nvPr/>
            </p:nvSpPr>
            <p:spPr bwMode="auto">
              <a:xfrm flipH="1">
                <a:off x="2567419" y="2434825"/>
                <a:ext cx="73025" cy="158750"/>
              </a:xfrm>
              <a:custGeom>
                <a:avLst/>
                <a:gdLst>
                  <a:gd name="T0" fmla="*/ 0 w 91"/>
                  <a:gd name="T1" fmla="*/ 0 h 200"/>
                  <a:gd name="T2" fmla="*/ 19 w 91"/>
                  <a:gd name="T3" fmla="*/ 200 h 200"/>
                  <a:gd name="T4" fmla="*/ 91 w 91"/>
                  <a:gd name="T5" fmla="*/ 174 h 200"/>
                  <a:gd name="T6" fmla="*/ 76 w 91"/>
                  <a:gd name="T7" fmla="*/ 0 h 200"/>
                  <a:gd name="T8" fmla="*/ 0 w 91"/>
                  <a:gd name="T9" fmla="*/ 0 h 200"/>
                </a:gdLst>
                <a:ahLst/>
                <a:cxnLst>
                  <a:cxn ang="0">
                    <a:pos x="T0" y="T1"/>
                  </a:cxn>
                  <a:cxn ang="0">
                    <a:pos x="T2" y="T3"/>
                  </a:cxn>
                  <a:cxn ang="0">
                    <a:pos x="T4" y="T5"/>
                  </a:cxn>
                  <a:cxn ang="0">
                    <a:pos x="T6" y="T7"/>
                  </a:cxn>
                  <a:cxn ang="0">
                    <a:pos x="T8" y="T9"/>
                  </a:cxn>
                </a:cxnLst>
                <a:rect l="0" t="0" r="r" b="b"/>
                <a:pathLst>
                  <a:path w="91" h="200">
                    <a:moveTo>
                      <a:pt x="0" y="0"/>
                    </a:moveTo>
                    <a:lnTo>
                      <a:pt x="19" y="200"/>
                    </a:lnTo>
                    <a:lnTo>
                      <a:pt x="91" y="174"/>
                    </a:lnTo>
                    <a:lnTo>
                      <a:pt x="76" y="0"/>
                    </a:lnTo>
                    <a:lnTo>
                      <a:pt x="0" y="0"/>
                    </a:lnTo>
                    <a:close/>
                  </a:path>
                </a:pathLst>
              </a:custGeom>
              <a:solidFill>
                <a:srgbClr val="B5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29" name="Freeform 38">
                <a:extLst>
                  <a:ext uri="{FF2B5EF4-FFF2-40B4-BE49-F238E27FC236}">
                    <a16:creationId xmlns:a16="http://schemas.microsoft.com/office/drawing/2014/main" id="{AF042FD0-4178-443F-9216-C88071EF6151}"/>
                  </a:ext>
                </a:extLst>
              </p:cNvPr>
              <p:cNvSpPr>
                <a:spLocks/>
              </p:cNvSpPr>
              <p:nvPr/>
            </p:nvSpPr>
            <p:spPr bwMode="auto">
              <a:xfrm flipH="1">
                <a:off x="2491218" y="2439588"/>
                <a:ext cx="52388" cy="130175"/>
              </a:xfrm>
              <a:custGeom>
                <a:avLst/>
                <a:gdLst>
                  <a:gd name="T0" fmla="*/ 0 w 66"/>
                  <a:gd name="T1" fmla="*/ 0 h 164"/>
                  <a:gd name="T2" fmla="*/ 15 w 66"/>
                  <a:gd name="T3" fmla="*/ 164 h 164"/>
                  <a:gd name="T4" fmla="*/ 66 w 66"/>
                  <a:gd name="T5" fmla="*/ 137 h 164"/>
                  <a:gd name="T6" fmla="*/ 55 w 66"/>
                  <a:gd name="T7" fmla="*/ 56 h 164"/>
                  <a:gd name="T8" fmla="*/ 35 w 66"/>
                  <a:gd name="T9" fmla="*/ 5 h 164"/>
                  <a:gd name="T10" fmla="*/ 0 w 66"/>
                  <a:gd name="T11" fmla="*/ 0 h 164"/>
                </a:gdLst>
                <a:ahLst/>
                <a:cxnLst>
                  <a:cxn ang="0">
                    <a:pos x="T0" y="T1"/>
                  </a:cxn>
                  <a:cxn ang="0">
                    <a:pos x="T2" y="T3"/>
                  </a:cxn>
                  <a:cxn ang="0">
                    <a:pos x="T4" y="T5"/>
                  </a:cxn>
                  <a:cxn ang="0">
                    <a:pos x="T6" y="T7"/>
                  </a:cxn>
                  <a:cxn ang="0">
                    <a:pos x="T8" y="T9"/>
                  </a:cxn>
                  <a:cxn ang="0">
                    <a:pos x="T10" y="T11"/>
                  </a:cxn>
                </a:cxnLst>
                <a:rect l="0" t="0" r="r" b="b"/>
                <a:pathLst>
                  <a:path w="66" h="164">
                    <a:moveTo>
                      <a:pt x="0" y="0"/>
                    </a:moveTo>
                    <a:lnTo>
                      <a:pt x="15" y="164"/>
                    </a:lnTo>
                    <a:lnTo>
                      <a:pt x="66" y="137"/>
                    </a:lnTo>
                    <a:lnTo>
                      <a:pt x="55" y="56"/>
                    </a:lnTo>
                    <a:lnTo>
                      <a:pt x="35" y="5"/>
                    </a:lnTo>
                    <a:lnTo>
                      <a:pt x="0" y="0"/>
                    </a:lnTo>
                    <a:close/>
                  </a:path>
                </a:pathLst>
              </a:custGeom>
              <a:solidFill>
                <a:srgbClr val="B5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30" name="Freeform 39">
                <a:extLst>
                  <a:ext uri="{FF2B5EF4-FFF2-40B4-BE49-F238E27FC236}">
                    <a16:creationId xmlns:a16="http://schemas.microsoft.com/office/drawing/2014/main" id="{4FB6CD6B-DC09-4B08-858C-26A2EA06505F}"/>
                  </a:ext>
                </a:extLst>
              </p:cNvPr>
              <p:cNvSpPr>
                <a:spLocks/>
              </p:cNvSpPr>
              <p:nvPr/>
            </p:nvSpPr>
            <p:spPr bwMode="auto">
              <a:xfrm flipH="1">
                <a:off x="3388156" y="2758675"/>
                <a:ext cx="144463" cy="219075"/>
              </a:xfrm>
              <a:custGeom>
                <a:avLst/>
                <a:gdLst>
                  <a:gd name="T0" fmla="*/ 183 w 183"/>
                  <a:gd name="T1" fmla="*/ 15 h 276"/>
                  <a:gd name="T2" fmla="*/ 167 w 183"/>
                  <a:gd name="T3" fmla="*/ 26 h 276"/>
                  <a:gd name="T4" fmla="*/ 46 w 183"/>
                  <a:gd name="T5" fmla="*/ 26 h 276"/>
                  <a:gd name="T6" fmla="*/ 26 w 183"/>
                  <a:gd name="T7" fmla="*/ 46 h 276"/>
                  <a:gd name="T8" fmla="*/ 15 w 183"/>
                  <a:gd name="T9" fmla="*/ 276 h 276"/>
                  <a:gd name="T10" fmla="*/ 0 w 183"/>
                  <a:gd name="T11" fmla="*/ 251 h 276"/>
                  <a:gd name="T12" fmla="*/ 6 w 183"/>
                  <a:gd name="T13" fmla="*/ 36 h 276"/>
                  <a:gd name="T14" fmla="*/ 36 w 183"/>
                  <a:gd name="T15" fmla="*/ 0 h 276"/>
                  <a:gd name="T16" fmla="*/ 183 w 183"/>
                  <a:gd name="T17" fmla="*/ 15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276">
                    <a:moveTo>
                      <a:pt x="183" y="15"/>
                    </a:moveTo>
                    <a:lnTo>
                      <a:pt x="167" y="26"/>
                    </a:lnTo>
                    <a:lnTo>
                      <a:pt x="46" y="26"/>
                    </a:lnTo>
                    <a:lnTo>
                      <a:pt x="26" y="46"/>
                    </a:lnTo>
                    <a:lnTo>
                      <a:pt x="15" y="276"/>
                    </a:lnTo>
                    <a:lnTo>
                      <a:pt x="0" y="251"/>
                    </a:lnTo>
                    <a:lnTo>
                      <a:pt x="6" y="36"/>
                    </a:lnTo>
                    <a:lnTo>
                      <a:pt x="36" y="0"/>
                    </a:lnTo>
                    <a:lnTo>
                      <a:pt x="183" y="15"/>
                    </a:lnTo>
                    <a:close/>
                  </a:path>
                </a:pathLst>
              </a:custGeom>
              <a:solidFill>
                <a:srgbClr val="B5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31" name="Freeform 40">
                <a:extLst>
                  <a:ext uri="{FF2B5EF4-FFF2-40B4-BE49-F238E27FC236}">
                    <a16:creationId xmlns:a16="http://schemas.microsoft.com/office/drawing/2014/main" id="{21354D28-7857-43FA-AAA5-A06807575105}"/>
                  </a:ext>
                </a:extLst>
              </p:cNvPr>
              <p:cNvSpPr>
                <a:spLocks/>
              </p:cNvSpPr>
              <p:nvPr/>
            </p:nvSpPr>
            <p:spPr bwMode="auto">
              <a:xfrm flipH="1">
                <a:off x="3335769" y="2776138"/>
                <a:ext cx="180975" cy="250825"/>
              </a:xfrm>
              <a:custGeom>
                <a:avLst/>
                <a:gdLst>
                  <a:gd name="T0" fmla="*/ 182 w 228"/>
                  <a:gd name="T1" fmla="*/ 15 h 317"/>
                  <a:gd name="T2" fmla="*/ 203 w 228"/>
                  <a:gd name="T3" fmla="*/ 46 h 317"/>
                  <a:gd name="T4" fmla="*/ 203 w 228"/>
                  <a:gd name="T5" fmla="*/ 271 h 317"/>
                  <a:gd name="T6" fmla="*/ 167 w 228"/>
                  <a:gd name="T7" fmla="*/ 296 h 317"/>
                  <a:gd name="T8" fmla="*/ 20 w 228"/>
                  <a:gd name="T9" fmla="*/ 276 h 317"/>
                  <a:gd name="T10" fmla="*/ 0 w 228"/>
                  <a:gd name="T11" fmla="*/ 296 h 317"/>
                  <a:gd name="T12" fmla="*/ 167 w 228"/>
                  <a:gd name="T13" fmla="*/ 317 h 317"/>
                  <a:gd name="T14" fmla="*/ 228 w 228"/>
                  <a:gd name="T15" fmla="*/ 307 h 317"/>
                  <a:gd name="T16" fmla="*/ 222 w 228"/>
                  <a:gd name="T17" fmla="*/ 271 h 317"/>
                  <a:gd name="T18" fmla="*/ 228 w 228"/>
                  <a:gd name="T19" fmla="*/ 25 h 317"/>
                  <a:gd name="T20" fmla="*/ 192 w 228"/>
                  <a:gd name="T21" fmla="*/ 0 h 317"/>
                  <a:gd name="T22" fmla="*/ 182 w 228"/>
                  <a:gd name="T23" fmla="*/ 15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 h="317">
                    <a:moveTo>
                      <a:pt x="182" y="15"/>
                    </a:moveTo>
                    <a:lnTo>
                      <a:pt x="203" y="46"/>
                    </a:lnTo>
                    <a:lnTo>
                      <a:pt x="203" y="271"/>
                    </a:lnTo>
                    <a:lnTo>
                      <a:pt x="167" y="296"/>
                    </a:lnTo>
                    <a:lnTo>
                      <a:pt x="20" y="276"/>
                    </a:lnTo>
                    <a:lnTo>
                      <a:pt x="0" y="296"/>
                    </a:lnTo>
                    <a:lnTo>
                      <a:pt x="167" y="317"/>
                    </a:lnTo>
                    <a:lnTo>
                      <a:pt x="228" y="307"/>
                    </a:lnTo>
                    <a:lnTo>
                      <a:pt x="222" y="271"/>
                    </a:lnTo>
                    <a:lnTo>
                      <a:pt x="228" y="25"/>
                    </a:lnTo>
                    <a:lnTo>
                      <a:pt x="192" y="0"/>
                    </a:lnTo>
                    <a:lnTo>
                      <a:pt x="182" y="15"/>
                    </a:lnTo>
                    <a:close/>
                  </a:path>
                </a:pathLst>
              </a:custGeom>
              <a:solidFill>
                <a:srgbClr val="B5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32" name="Freeform 41">
                <a:extLst>
                  <a:ext uri="{FF2B5EF4-FFF2-40B4-BE49-F238E27FC236}">
                    <a16:creationId xmlns:a16="http://schemas.microsoft.com/office/drawing/2014/main" id="{F472CC47-BC74-431A-8DF5-23D12E2DE99F}"/>
                  </a:ext>
                </a:extLst>
              </p:cNvPr>
              <p:cNvSpPr>
                <a:spLocks/>
              </p:cNvSpPr>
              <p:nvPr/>
            </p:nvSpPr>
            <p:spPr bwMode="auto">
              <a:xfrm flipH="1">
                <a:off x="3477056" y="2779313"/>
                <a:ext cx="19050" cy="211138"/>
              </a:xfrm>
              <a:custGeom>
                <a:avLst/>
                <a:gdLst>
                  <a:gd name="T0" fmla="*/ 11 w 26"/>
                  <a:gd name="T1" fmla="*/ 10 h 266"/>
                  <a:gd name="T2" fmla="*/ 0 w 26"/>
                  <a:gd name="T3" fmla="*/ 260 h 266"/>
                  <a:gd name="T4" fmla="*/ 15 w 26"/>
                  <a:gd name="T5" fmla="*/ 266 h 266"/>
                  <a:gd name="T6" fmla="*/ 26 w 26"/>
                  <a:gd name="T7" fmla="*/ 0 h 266"/>
                  <a:gd name="T8" fmla="*/ 11 w 26"/>
                  <a:gd name="T9" fmla="*/ 10 h 266"/>
                </a:gdLst>
                <a:ahLst/>
                <a:cxnLst>
                  <a:cxn ang="0">
                    <a:pos x="T0" y="T1"/>
                  </a:cxn>
                  <a:cxn ang="0">
                    <a:pos x="T2" y="T3"/>
                  </a:cxn>
                  <a:cxn ang="0">
                    <a:pos x="T4" y="T5"/>
                  </a:cxn>
                  <a:cxn ang="0">
                    <a:pos x="T6" y="T7"/>
                  </a:cxn>
                  <a:cxn ang="0">
                    <a:pos x="T8" y="T9"/>
                  </a:cxn>
                </a:cxnLst>
                <a:rect l="0" t="0" r="r" b="b"/>
                <a:pathLst>
                  <a:path w="26" h="266">
                    <a:moveTo>
                      <a:pt x="11" y="10"/>
                    </a:moveTo>
                    <a:lnTo>
                      <a:pt x="0" y="260"/>
                    </a:lnTo>
                    <a:lnTo>
                      <a:pt x="15" y="266"/>
                    </a:lnTo>
                    <a:lnTo>
                      <a:pt x="26" y="0"/>
                    </a:lnTo>
                    <a:lnTo>
                      <a:pt x="11" y="10"/>
                    </a:lnTo>
                    <a:close/>
                  </a:path>
                </a:pathLst>
              </a:custGeom>
              <a:solidFill>
                <a:srgbClr val="B5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33" name="Freeform 42">
                <a:extLst>
                  <a:ext uri="{FF2B5EF4-FFF2-40B4-BE49-F238E27FC236}">
                    <a16:creationId xmlns:a16="http://schemas.microsoft.com/office/drawing/2014/main" id="{99967462-4414-4F5E-89E4-7CDA73ECB1E0}"/>
                  </a:ext>
                </a:extLst>
              </p:cNvPr>
              <p:cNvSpPr>
                <a:spLocks/>
              </p:cNvSpPr>
              <p:nvPr/>
            </p:nvSpPr>
            <p:spPr bwMode="auto">
              <a:xfrm flipH="1">
                <a:off x="3445306" y="2784075"/>
                <a:ext cx="19050" cy="209550"/>
              </a:xfrm>
              <a:custGeom>
                <a:avLst/>
                <a:gdLst>
                  <a:gd name="T0" fmla="*/ 10 w 25"/>
                  <a:gd name="T1" fmla="*/ 9 h 265"/>
                  <a:gd name="T2" fmla="*/ 0 w 25"/>
                  <a:gd name="T3" fmla="*/ 260 h 265"/>
                  <a:gd name="T4" fmla="*/ 15 w 25"/>
                  <a:gd name="T5" fmla="*/ 265 h 265"/>
                  <a:gd name="T6" fmla="*/ 25 w 25"/>
                  <a:gd name="T7" fmla="*/ 0 h 265"/>
                  <a:gd name="T8" fmla="*/ 10 w 25"/>
                  <a:gd name="T9" fmla="*/ 9 h 265"/>
                </a:gdLst>
                <a:ahLst/>
                <a:cxnLst>
                  <a:cxn ang="0">
                    <a:pos x="T0" y="T1"/>
                  </a:cxn>
                  <a:cxn ang="0">
                    <a:pos x="T2" y="T3"/>
                  </a:cxn>
                  <a:cxn ang="0">
                    <a:pos x="T4" y="T5"/>
                  </a:cxn>
                  <a:cxn ang="0">
                    <a:pos x="T6" y="T7"/>
                  </a:cxn>
                  <a:cxn ang="0">
                    <a:pos x="T8" y="T9"/>
                  </a:cxn>
                </a:cxnLst>
                <a:rect l="0" t="0" r="r" b="b"/>
                <a:pathLst>
                  <a:path w="25" h="265">
                    <a:moveTo>
                      <a:pt x="10" y="9"/>
                    </a:moveTo>
                    <a:lnTo>
                      <a:pt x="0" y="260"/>
                    </a:lnTo>
                    <a:lnTo>
                      <a:pt x="15" y="265"/>
                    </a:lnTo>
                    <a:lnTo>
                      <a:pt x="25" y="0"/>
                    </a:lnTo>
                    <a:lnTo>
                      <a:pt x="10" y="9"/>
                    </a:lnTo>
                    <a:close/>
                  </a:path>
                </a:pathLst>
              </a:custGeom>
              <a:solidFill>
                <a:srgbClr val="B5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34" name="Freeform 43">
                <a:extLst>
                  <a:ext uri="{FF2B5EF4-FFF2-40B4-BE49-F238E27FC236}">
                    <a16:creationId xmlns:a16="http://schemas.microsoft.com/office/drawing/2014/main" id="{CB9FD329-6DD2-47A1-B32B-479396FF0BF5}"/>
                  </a:ext>
                </a:extLst>
              </p:cNvPr>
              <p:cNvSpPr>
                <a:spLocks/>
              </p:cNvSpPr>
              <p:nvPr/>
            </p:nvSpPr>
            <p:spPr bwMode="auto">
              <a:xfrm flipH="1">
                <a:off x="3411968" y="2787250"/>
                <a:ext cx="20638" cy="211138"/>
              </a:xfrm>
              <a:custGeom>
                <a:avLst/>
                <a:gdLst>
                  <a:gd name="T0" fmla="*/ 10 w 25"/>
                  <a:gd name="T1" fmla="*/ 10 h 265"/>
                  <a:gd name="T2" fmla="*/ 0 w 25"/>
                  <a:gd name="T3" fmla="*/ 261 h 265"/>
                  <a:gd name="T4" fmla="*/ 15 w 25"/>
                  <a:gd name="T5" fmla="*/ 265 h 265"/>
                  <a:gd name="T6" fmla="*/ 25 w 25"/>
                  <a:gd name="T7" fmla="*/ 0 h 265"/>
                  <a:gd name="T8" fmla="*/ 10 w 25"/>
                  <a:gd name="T9" fmla="*/ 10 h 265"/>
                </a:gdLst>
                <a:ahLst/>
                <a:cxnLst>
                  <a:cxn ang="0">
                    <a:pos x="T0" y="T1"/>
                  </a:cxn>
                  <a:cxn ang="0">
                    <a:pos x="T2" y="T3"/>
                  </a:cxn>
                  <a:cxn ang="0">
                    <a:pos x="T4" y="T5"/>
                  </a:cxn>
                  <a:cxn ang="0">
                    <a:pos x="T6" y="T7"/>
                  </a:cxn>
                  <a:cxn ang="0">
                    <a:pos x="T8" y="T9"/>
                  </a:cxn>
                </a:cxnLst>
                <a:rect l="0" t="0" r="r" b="b"/>
                <a:pathLst>
                  <a:path w="25" h="265">
                    <a:moveTo>
                      <a:pt x="10" y="10"/>
                    </a:moveTo>
                    <a:lnTo>
                      <a:pt x="0" y="261"/>
                    </a:lnTo>
                    <a:lnTo>
                      <a:pt x="15" y="265"/>
                    </a:lnTo>
                    <a:lnTo>
                      <a:pt x="25" y="0"/>
                    </a:lnTo>
                    <a:lnTo>
                      <a:pt x="10" y="10"/>
                    </a:lnTo>
                    <a:close/>
                  </a:path>
                </a:pathLst>
              </a:custGeom>
              <a:solidFill>
                <a:srgbClr val="B5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35" name="Freeform 44">
                <a:extLst>
                  <a:ext uri="{FF2B5EF4-FFF2-40B4-BE49-F238E27FC236}">
                    <a16:creationId xmlns:a16="http://schemas.microsoft.com/office/drawing/2014/main" id="{EDE5880D-C940-4CCF-B5ED-8791FD676B0C}"/>
                  </a:ext>
                </a:extLst>
              </p:cNvPr>
              <p:cNvSpPr>
                <a:spLocks/>
              </p:cNvSpPr>
              <p:nvPr/>
            </p:nvSpPr>
            <p:spPr bwMode="auto">
              <a:xfrm flipH="1">
                <a:off x="3380218" y="2790425"/>
                <a:ext cx="20638" cy="212725"/>
              </a:xfrm>
              <a:custGeom>
                <a:avLst/>
                <a:gdLst>
                  <a:gd name="T0" fmla="*/ 11 w 26"/>
                  <a:gd name="T1" fmla="*/ 10 h 266"/>
                  <a:gd name="T2" fmla="*/ 0 w 26"/>
                  <a:gd name="T3" fmla="*/ 260 h 266"/>
                  <a:gd name="T4" fmla="*/ 16 w 26"/>
                  <a:gd name="T5" fmla="*/ 266 h 266"/>
                  <a:gd name="T6" fmla="*/ 26 w 26"/>
                  <a:gd name="T7" fmla="*/ 0 h 266"/>
                  <a:gd name="T8" fmla="*/ 11 w 26"/>
                  <a:gd name="T9" fmla="*/ 10 h 266"/>
                </a:gdLst>
                <a:ahLst/>
                <a:cxnLst>
                  <a:cxn ang="0">
                    <a:pos x="T0" y="T1"/>
                  </a:cxn>
                  <a:cxn ang="0">
                    <a:pos x="T2" y="T3"/>
                  </a:cxn>
                  <a:cxn ang="0">
                    <a:pos x="T4" y="T5"/>
                  </a:cxn>
                  <a:cxn ang="0">
                    <a:pos x="T6" y="T7"/>
                  </a:cxn>
                  <a:cxn ang="0">
                    <a:pos x="T8" y="T9"/>
                  </a:cxn>
                </a:cxnLst>
                <a:rect l="0" t="0" r="r" b="b"/>
                <a:pathLst>
                  <a:path w="26" h="266">
                    <a:moveTo>
                      <a:pt x="11" y="10"/>
                    </a:moveTo>
                    <a:lnTo>
                      <a:pt x="0" y="260"/>
                    </a:lnTo>
                    <a:lnTo>
                      <a:pt x="16" y="266"/>
                    </a:lnTo>
                    <a:lnTo>
                      <a:pt x="26" y="0"/>
                    </a:lnTo>
                    <a:lnTo>
                      <a:pt x="11" y="10"/>
                    </a:lnTo>
                    <a:close/>
                  </a:path>
                </a:pathLst>
              </a:custGeom>
              <a:solidFill>
                <a:srgbClr val="B5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36" name="Freeform 45">
                <a:extLst>
                  <a:ext uri="{FF2B5EF4-FFF2-40B4-BE49-F238E27FC236}">
                    <a16:creationId xmlns:a16="http://schemas.microsoft.com/office/drawing/2014/main" id="{F6E9035D-384F-46D5-9CA4-2AAB19EC5AE5}"/>
                  </a:ext>
                </a:extLst>
              </p:cNvPr>
              <p:cNvSpPr>
                <a:spLocks/>
              </p:cNvSpPr>
              <p:nvPr/>
            </p:nvSpPr>
            <p:spPr bwMode="auto">
              <a:xfrm flipH="1">
                <a:off x="3662794" y="2776138"/>
                <a:ext cx="47625" cy="36513"/>
              </a:xfrm>
              <a:custGeom>
                <a:avLst/>
                <a:gdLst>
                  <a:gd name="T0" fmla="*/ 61 w 61"/>
                  <a:gd name="T1" fmla="*/ 46 h 46"/>
                  <a:gd name="T2" fmla="*/ 41 w 61"/>
                  <a:gd name="T3" fmla="*/ 0 h 46"/>
                  <a:gd name="T4" fmla="*/ 16 w 61"/>
                  <a:gd name="T5" fmla="*/ 0 h 46"/>
                  <a:gd name="T6" fmla="*/ 0 w 61"/>
                  <a:gd name="T7" fmla="*/ 30 h 46"/>
                  <a:gd name="T8" fmla="*/ 25 w 61"/>
                  <a:gd name="T9" fmla="*/ 30 h 46"/>
                  <a:gd name="T10" fmla="*/ 61 w 61"/>
                  <a:gd name="T11" fmla="*/ 46 h 46"/>
                </a:gdLst>
                <a:ahLst/>
                <a:cxnLst>
                  <a:cxn ang="0">
                    <a:pos x="T0" y="T1"/>
                  </a:cxn>
                  <a:cxn ang="0">
                    <a:pos x="T2" y="T3"/>
                  </a:cxn>
                  <a:cxn ang="0">
                    <a:pos x="T4" y="T5"/>
                  </a:cxn>
                  <a:cxn ang="0">
                    <a:pos x="T6" y="T7"/>
                  </a:cxn>
                  <a:cxn ang="0">
                    <a:pos x="T8" y="T9"/>
                  </a:cxn>
                  <a:cxn ang="0">
                    <a:pos x="T10" y="T11"/>
                  </a:cxn>
                </a:cxnLst>
                <a:rect l="0" t="0" r="r" b="b"/>
                <a:pathLst>
                  <a:path w="61" h="46">
                    <a:moveTo>
                      <a:pt x="61" y="46"/>
                    </a:moveTo>
                    <a:lnTo>
                      <a:pt x="41" y="0"/>
                    </a:lnTo>
                    <a:lnTo>
                      <a:pt x="16" y="0"/>
                    </a:lnTo>
                    <a:lnTo>
                      <a:pt x="0" y="30"/>
                    </a:lnTo>
                    <a:lnTo>
                      <a:pt x="25" y="30"/>
                    </a:lnTo>
                    <a:lnTo>
                      <a:pt x="61" y="46"/>
                    </a:lnTo>
                    <a:close/>
                  </a:path>
                </a:pathLst>
              </a:custGeom>
              <a:solidFill>
                <a:srgbClr val="B5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37" name="Freeform 46">
                <a:extLst>
                  <a:ext uri="{FF2B5EF4-FFF2-40B4-BE49-F238E27FC236}">
                    <a16:creationId xmlns:a16="http://schemas.microsoft.com/office/drawing/2014/main" id="{9D268548-E7D5-4F03-872E-EC77A7914517}"/>
                  </a:ext>
                </a:extLst>
              </p:cNvPr>
              <p:cNvSpPr>
                <a:spLocks/>
              </p:cNvSpPr>
              <p:nvPr/>
            </p:nvSpPr>
            <p:spPr bwMode="auto">
              <a:xfrm flipH="1">
                <a:off x="3097643" y="2815825"/>
                <a:ext cx="49213" cy="36513"/>
              </a:xfrm>
              <a:custGeom>
                <a:avLst/>
                <a:gdLst>
                  <a:gd name="T0" fmla="*/ 61 w 61"/>
                  <a:gd name="T1" fmla="*/ 46 h 46"/>
                  <a:gd name="T2" fmla="*/ 40 w 61"/>
                  <a:gd name="T3" fmla="*/ 0 h 46"/>
                  <a:gd name="T4" fmla="*/ 15 w 61"/>
                  <a:gd name="T5" fmla="*/ 0 h 46"/>
                  <a:gd name="T6" fmla="*/ 0 w 61"/>
                  <a:gd name="T7" fmla="*/ 31 h 46"/>
                  <a:gd name="T8" fmla="*/ 25 w 61"/>
                  <a:gd name="T9" fmla="*/ 31 h 46"/>
                  <a:gd name="T10" fmla="*/ 61 w 61"/>
                  <a:gd name="T11" fmla="*/ 46 h 46"/>
                </a:gdLst>
                <a:ahLst/>
                <a:cxnLst>
                  <a:cxn ang="0">
                    <a:pos x="T0" y="T1"/>
                  </a:cxn>
                  <a:cxn ang="0">
                    <a:pos x="T2" y="T3"/>
                  </a:cxn>
                  <a:cxn ang="0">
                    <a:pos x="T4" y="T5"/>
                  </a:cxn>
                  <a:cxn ang="0">
                    <a:pos x="T6" y="T7"/>
                  </a:cxn>
                  <a:cxn ang="0">
                    <a:pos x="T8" y="T9"/>
                  </a:cxn>
                  <a:cxn ang="0">
                    <a:pos x="T10" y="T11"/>
                  </a:cxn>
                </a:cxnLst>
                <a:rect l="0" t="0" r="r" b="b"/>
                <a:pathLst>
                  <a:path w="61" h="46">
                    <a:moveTo>
                      <a:pt x="61" y="46"/>
                    </a:moveTo>
                    <a:lnTo>
                      <a:pt x="40" y="0"/>
                    </a:lnTo>
                    <a:lnTo>
                      <a:pt x="15" y="0"/>
                    </a:lnTo>
                    <a:lnTo>
                      <a:pt x="0" y="31"/>
                    </a:lnTo>
                    <a:lnTo>
                      <a:pt x="25" y="31"/>
                    </a:lnTo>
                    <a:lnTo>
                      <a:pt x="61" y="46"/>
                    </a:lnTo>
                    <a:close/>
                  </a:path>
                </a:pathLst>
              </a:custGeom>
              <a:solidFill>
                <a:srgbClr val="B5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38" name="Freeform 47">
                <a:extLst>
                  <a:ext uri="{FF2B5EF4-FFF2-40B4-BE49-F238E27FC236}">
                    <a16:creationId xmlns:a16="http://schemas.microsoft.com/office/drawing/2014/main" id="{7DD48391-6C38-4871-A652-CDDC6696966C}"/>
                  </a:ext>
                </a:extLst>
              </p:cNvPr>
              <p:cNvSpPr>
                <a:spLocks/>
              </p:cNvSpPr>
              <p:nvPr/>
            </p:nvSpPr>
            <p:spPr bwMode="auto">
              <a:xfrm flipH="1">
                <a:off x="2861106" y="2549125"/>
                <a:ext cx="136525" cy="52388"/>
              </a:xfrm>
              <a:custGeom>
                <a:avLst/>
                <a:gdLst>
                  <a:gd name="T0" fmla="*/ 142 w 173"/>
                  <a:gd name="T1" fmla="*/ 16 h 67"/>
                  <a:gd name="T2" fmla="*/ 0 w 173"/>
                  <a:gd name="T3" fmla="*/ 0 h 67"/>
                  <a:gd name="T4" fmla="*/ 20 w 173"/>
                  <a:gd name="T5" fmla="*/ 42 h 67"/>
                  <a:gd name="T6" fmla="*/ 137 w 173"/>
                  <a:gd name="T7" fmla="*/ 67 h 67"/>
                  <a:gd name="T8" fmla="*/ 173 w 173"/>
                  <a:gd name="T9" fmla="*/ 46 h 67"/>
                  <a:gd name="T10" fmla="*/ 142 w 173"/>
                  <a:gd name="T11" fmla="*/ 16 h 67"/>
                </a:gdLst>
                <a:ahLst/>
                <a:cxnLst>
                  <a:cxn ang="0">
                    <a:pos x="T0" y="T1"/>
                  </a:cxn>
                  <a:cxn ang="0">
                    <a:pos x="T2" y="T3"/>
                  </a:cxn>
                  <a:cxn ang="0">
                    <a:pos x="T4" y="T5"/>
                  </a:cxn>
                  <a:cxn ang="0">
                    <a:pos x="T6" y="T7"/>
                  </a:cxn>
                  <a:cxn ang="0">
                    <a:pos x="T8" y="T9"/>
                  </a:cxn>
                  <a:cxn ang="0">
                    <a:pos x="T10" y="T11"/>
                  </a:cxn>
                </a:cxnLst>
                <a:rect l="0" t="0" r="r" b="b"/>
                <a:pathLst>
                  <a:path w="173" h="67">
                    <a:moveTo>
                      <a:pt x="142" y="16"/>
                    </a:moveTo>
                    <a:lnTo>
                      <a:pt x="0" y="0"/>
                    </a:lnTo>
                    <a:lnTo>
                      <a:pt x="20" y="42"/>
                    </a:lnTo>
                    <a:lnTo>
                      <a:pt x="137" y="67"/>
                    </a:lnTo>
                    <a:lnTo>
                      <a:pt x="173" y="46"/>
                    </a:lnTo>
                    <a:lnTo>
                      <a:pt x="142" y="16"/>
                    </a:lnTo>
                    <a:close/>
                  </a:path>
                </a:pathLst>
              </a:custGeom>
              <a:solidFill>
                <a:srgbClr val="33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39" name="Freeform 48">
                <a:extLst>
                  <a:ext uri="{FF2B5EF4-FFF2-40B4-BE49-F238E27FC236}">
                    <a16:creationId xmlns:a16="http://schemas.microsoft.com/office/drawing/2014/main" id="{7D825558-5632-42E9-BFC3-E29BAB396372}"/>
                  </a:ext>
                </a:extLst>
              </p:cNvPr>
              <p:cNvSpPr>
                <a:spLocks/>
              </p:cNvSpPr>
              <p:nvPr/>
            </p:nvSpPr>
            <p:spPr bwMode="auto">
              <a:xfrm flipH="1">
                <a:off x="3010331" y="2549125"/>
                <a:ext cx="188913" cy="36513"/>
              </a:xfrm>
              <a:custGeom>
                <a:avLst/>
                <a:gdLst>
                  <a:gd name="T0" fmla="*/ 187 w 237"/>
                  <a:gd name="T1" fmla="*/ 6 h 46"/>
                  <a:gd name="T2" fmla="*/ 51 w 237"/>
                  <a:gd name="T3" fmla="*/ 0 h 46"/>
                  <a:gd name="T4" fmla="*/ 0 w 237"/>
                  <a:gd name="T5" fmla="*/ 27 h 46"/>
                  <a:gd name="T6" fmla="*/ 51 w 237"/>
                  <a:gd name="T7" fmla="*/ 46 h 46"/>
                  <a:gd name="T8" fmla="*/ 237 w 237"/>
                  <a:gd name="T9" fmla="*/ 42 h 46"/>
                  <a:gd name="T10" fmla="*/ 187 w 237"/>
                  <a:gd name="T11" fmla="*/ 6 h 46"/>
                </a:gdLst>
                <a:ahLst/>
                <a:cxnLst>
                  <a:cxn ang="0">
                    <a:pos x="T0" y="T1"/>
                  </a:cxn>
                  <a:cxn ang="0">
                    <a:pos x="T2" y="T3"/>
                  </a:cxn>
                  <a:cxn ang="0">
                    <a:pos x="T4" y="T5"/>
                  </a:cxn>
                  <a:cxn ang="0">
                    <a:pos x="T6" y="T7"/>
                  </a:cxn>
                  <a:cxn ang="0">
                    <a:pos x="T8" y="T9"/>
                  </a:cxn>
                  <a:cxn ang="0">
                    <a:pos x="T10" y="T11"/>
                  </a:cxn>
                </a:cxnLst>
                <a:rect l="0" t="0" r="r" b="b"/>
                <a:pathLst>
                  <a:path w="237" h="46">
                    <a:moveTo>
                      <a:pt x="187" y="6"/>
                    </a:moveTo>
                    <a:lnTo>
                      <a:pt x="51" y="0"/>
                    </a:lnTo>
                    <a:lnTo>
                      <a:pt x="0" y="27"/>
                    </a:lnTo>
                    <a:lnTo>
                      <a:pt x="51" y="46"/>
                    </a:lnTo>
                    <a:lnTo>
                      <a:pt x="237" y="42"/>
                    </a:lnTo>
                    <a:lnTo>
                      <a:pt x="187" y="6"/>
                    </a:lnTo>
                    <a:close/>
                  </a:path>
                </a:pathLst>
              </a:custGeom>
              <a:solidFill>
                <a:srgbClr val="33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40" name="Freeform 49">
                <a:extLst>
                  <a:ext uri="{FF2B5EF4-FFF2-40B4-BE49-F238E27FC236}">
                    <a16:creationId xmlns:a16="http://schemas.microsoft.com/office/drawing/2014/main" id="{B81ED8E8-E00C-4430-893A-A22070AA7117}"/>
                  </a:ext>
                </a:extLst>
              </p:cNvPr>
              <p:cNvSpPr>
                <a:spLocks/>
              </p:cNvSpPr>
              <p:nvPr/>
            </p:nvSpPr>
            <p:spPr bwMode="auto">
              <a:xfrm flipH="1">
                <a:off x="3126219" y="2455463"/>
                <a:ext cx="31750" cy="60325"/>
              </a:xfrm>
              <a:custGeom>
                <a:avLst/>
                <a:gdLst>
                  <a:gd name="T0" fmla="*/ 0 w 40"/>
                  <a:gd name="T1" fmla="*/ 4 h 76"/>
                  <a:gd name="T2" fmla="*/ 19 w 40"/>
                  <a:gd name="T3" fmla="*/ 76 h 76"/>
                  <a:gd name="T4" fmla="*/ 40 w 40"/>
                  <a:gd name="T5" fmla="*/ 76 h 76"/>
                  <a:gd name="T6" fmla="*/ 35 w 40"/>
                  <a:gd name="T7" fmla="*/ 0 h 76"/>
                  <a:gd name="T8" fmla="*/ 0 w 40"/>
                  <a:gd name="T9" fmla="*/ 4 h 76"/>
                </a:gdLst>
                <a:ahLst/>
                <a:cxnLst>
                  <a:cxn ang="0">
                    <a:pos x="T0" y="T1"/>
                  </a:cxn>
                  <a:cxn ang="0">
                    <a:pos x="T2" y="T3"/>
                  </a:cxn>
                  <a:cxn ang="0">
                    <a:pos x="T4" y="T5"/>
                  </a:cxn>
                  <a:cxn ang="0">
                    <a:pos x="T6" y="T7"/>
                  </a:cxn>
                  <a:cxn ang="0">
                    <a:pos x="T8" y="T9"/>
                  </a:cxn>
                </a:cxnLst>
                <a:rect l="0" t="0" r="r" b="b"/>
                <a:pathLst>
                  <a:path w="40" h="76">
                    <a:moveTo>
                      <a:pt x="0" y="4"/>
                    </a:moveTo>
                    <a:lnTo>
                      <a:pt x="19" y="76"/>
                    </a:lnTo>
                    <a:lnTo>
                      <a:pt x="40" y="76"/>
                    </a:lnTo>
                    <a:lnTo>
                      <a:pt x="35" y="0"/>
                    </a:lnTo>
                    <a:lnTo>
                      <a:pt x="0" y="4"/>
                    </a:lnTo>
                    <a:close/>
                  </a:path>
                </a:pathLst>
              </a:custGeom>
              <a:solidFill>
                <a:srgbClr val="33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41" name="Freeform 50">
                <a:extLst>
                  <a:ext uri="{FF2B5EF4-FFF2-40B4-BE49-F238E27FC236}">
                    <a16:creationId xmlns:a16="http://schemas.microsoft.com/office/drawing/2014/main" id="{7AEEB63C-B085-4CB2-8A5C-BB50EA591F97}"/>
                  </a:ext>
                </a:extLst>
              </p:cNvPr>
              <p:cNvSpPr>
                <a:spLocks/>
              </p:cNvSpPr>
              <p:nvPr/>
            </p:nvSpPr>
            <p:spPr bwMode="auto">
              <a:xfrm flipH="1">
                <a:off x="3043669" y="2468163"/>
                <a:ext cx="31750" cy="60325"/>
              </a:xfrm>
              <a:custGeom>
                <a:avLst/>
                <a:gdLst>
                  <a:gd name="T0" fmla="*/ 0 w 41"/>
                  <a:gd name="T1" fmla="*/ 4 h 76"/>
                  <a:gd name="T2" fmla="*/ 21 w 41"/>
                  <a:gd name="T3" fmla="*/ 76 h 76"/>
                  <a:gd name="T4" fmla="*/ 41 w 41"/>
                  <a:gd name="T5" fmla="*/ 76 h 76"/>
                  <a:gd name="T6" fmla="*/ 36 w 41"/>
                  <a:gd name="T7" fmla="*/ 0 h 76"/>
                  <a:gd name="T8" fmla="*/ 0 w 41"/>
                  <a:gd name="T9" fmla="*/ 4 h 76"/>
                </a:gdLst>
                <a:ahLst/>
                <a:cxnLst>
                  <a:cxn ang="0">
                    <a:pos x="T0" y="T1"/>
                  </a:cxn>
                  <a:cxn ang="0">
                    <a:pos x="T2" y="T3"/>
                  </a:cxn>
                  <a:cxn ang="0">
                    <a:pos x="T4" y="T5"/>
                  </a:cxn>
                  <a:cxn ang="0">
                    <a:pos x="T6" y="T7"/>
                  </a:cxn>
                  <a:cxn ang="0">
                    <a:pos x="T8" y="T9"/>
                  </a:cxn>
                </a:cxnLst>
                <a:rect l="0" t="0" r="r" b="b"/>
                <a:pathLst>
                  <a:path w="41" h="76">
                    <a:moveTo>
                      <a:pt x="0" y="4"/>
                    </a:moveTo>
                    <a:lnTo>
                      <a:pt x="21" y="76"/>
                    </a:lnTo>
                    <a:lnTo>
                      <a:pt x="41" y="76"/>
                    </a:lnTo>
                    <a:lnTo>
                      <a:pt x="36" y="0"/>
                    </a:lnTo>
                    <a:lnTo>
                      <a:pt x="0" y="4"/>
                    </a:lnTo>
                    <a:close/>
                  </a:path>
                </a:pathLst>
              </a:custGeom>
              <a:solidFill>
                <a:srgbClr val="33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42" name="Freeform 51">
                <a:extLst>
                  <a:ext uri="{FF2B5EF4-FFF2-40B4-BE49-F238E27FC236}">
                    <a16:creationId xmlns:a16="http://schemas.microsoft.com/office/drawing/2014/main" id="{B2F792F8-13D7-48C2-B789-43D66F4FD3CE}"/>
                  </a:ext>
                </a:extLst>
              </p:cNvPr>
              <p:cNvSpPr>
                <a:spLocks/>
              </p:cNvSpPr>
              <p:nvPr/>
            </p:nvSpPr>
            <p:spPr bwMode="auto">
              <a:xfrm flipH="1">
                <a:off x="3165906" y="2468163"/>
                <a:ext cx="85725" cy="117475"/>
              </a:xfrm>
              <a:custGeom>
                <a:avLst/>
                <a:gdLst>
                  <a:gd name="T0" fmla="*/ 16 w 107"/>
                  <a:gd name="T1" fmla="*/ 30 h 147"/>
                  <a:gd name="T2" fmla="*/ 46 w 107"/>
                  <a:gd name="T3" fmla="*/ 4 h 147"/>
                  <a:gd name="T4" fmla="*/ 86 w 107"/>
                  <a:gd name="T5" fmla="*/ 0 h 147"/>
                  <a:gd name="T6" fmla="*/ 107 w 107"/>
                  <a:gd name="T7" fmla="*/ 71 h 147"/>
                  <a:gd name="T8" fmla="*/ 0 w 107"/>
                  <a:gd name="T9" fmla="*/ 147 h 147"/>
                  <a:gd name="T10" fmla="*/ 16 w 107"/>
                  <a:gd name="T11" fmla="*/ 30 h 147"/>
                </a:gdLst>
                <a:ahLst/>
                <a:cxnLst>
                  <a:cxn ang="0">
                    <a:pos x="T0" y="T1"/>
                  </a:cxn>
                  <a:cxn ang="0">
                    <a:pos x="T2" y="T3"/>
                  </a:cxn>
                  <a:cxn ang="0">
                    <a:pos x="T4" y="T5"/>
                  </a:cxn>
                  <a:cxn ang="0">
                    <a:pos x="T6" y="T7"/>
                  </a:cxn>
                  <a:cxn ang="0">
                    <a:pos x="T8" y="T9"/>
                  </a:cxn>
                  <a:cxn ang="0">
                    <a:pos x="T10" y="T11"/>
                  </a:cxn>
                </a:cxnLst>
                <a:rect l="0" t="0" r="r" b="b"/>
                <a:pathLst>
                  <a:path w="107" h="147">
                    <a:moveTo>
                      <a:pt x="16" y="30"/>
                    </a:moveTo>
                    <a:lnTo>
                      <a:pt x="46" y="4"/>
                    </a:lnTo>
                    <a:lnTo>
                      <a:pt x="86" y="0"/>
                    </a:lnTo>
                    <a:lnTo>
                      <a:pt x="107" y="71"/>
                    </a:lnTo>
                    <a:lnTo>
                      <a:pt x="0" y="147"/>
                    </a:lnTo>
                    <a:lnTo>
                      <a:pt x="1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43" name="Freeform 52">
                <a:extLst>
                  <a:ext uri="{FF2B5EF4-FFF2-40B4-BE49-F238E27FC236}">
                    <a16:creationId xmlns:a16="http://schemas.microsoft.com/office/drawing/2014/main" id="{3C075461-D904-42EC-A52D-633913D5C879}"/>
                  </a:ext>
                </a:extLst>
              </p:cNvPr>
              <p:cNvSpPr>
                <a:spLocks/>
              </p:cNvSpPr>
              <p:nvPr/>
            </p:nvSpPr>
            <p:spPr bwMode="auto">
              <a:xfrm flipH="1">
                <a:off x="2853169" y="2455463"/>
                <a:ext cx="130175" cy="88900"/>
              </a:xfrm>
              <a:custGeom>
                <a:avLst/>
                <a:gdLst>
                  <a:gd name="T0" fmla="*/ 162 w 162"/>
                  <a:gd name="T1" fmla="*/ 19 h 112"/>
                  <a:gd name="T2" fmla="*/ 137 w 162"/>
                  <a:gd name="T3" fmla="*/ 112 h 112"/>
                  <a:gd name="T4" fmla="*/ 92 w 162"/>
                  <a:gd name="T5" fmla="*/ 112 h 112"/>
                  <a:gd name="T6" fmla="*/ 92 w 162"/>
                  <a:gd name="T7" fmla="*/ 30 h 112"/>
                  <a:gd name="T8" fmla="*/ 6 w 162"/>
                  <a:gd name="T9" fmla="*/ 19 h 112"/>
                  <a:gd name="T10" fmla="*/ 0 w 162"/>
                  <a:gd name="T11" fmla="*/ 0 h 112"/>
                  <a:gd name="T12" fmla="*/ 143 w 162"/>
                  <a:gd name="T13" fmla="*/ 4 h 112"/>
                  <a:gd name="T14" fmla="*/ 162 w 162"/>
                  <a:gd name="T15" fmla="*/ 19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12">
                    <a:moveTo>
                      <a:pt x="162" y="19"/>
                    </a:moveTo>
                    <a:lnTo>
                      <a:pt x="137" y="112"/>
                    </a:lnTo>
                    <a:lnTo>
                      <a:pt x="92" y="112"/>
                    </a:lnTo>
                    <a:lnTo>
                      <a:pt x="92" y="30"/>
                    </a:lnTo>
                    <a:lnTo>
                      <a:pt x="6" y="19"/>
                    </a:lnTo>
                    <a:lnTo>
                      <a:pt x="0" y="0"/>
                    </a:lnTo>
                    <a:lnTo>
                      <a:pt x="143" y="4"/>
                    </a:lnTo>
                    <a:lnTo>
                      <a:pt x="162" y="19"/>
                    </a:lnTo>
                    <a:close/>
                  </a:path>
                </a:pathLst>
              </a:custGeom>
              <a:solidFill>
                <a:srgbClr val="33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44" name="Freeform 53">
                <a:extLst>
                  <a:ext uri="{FF2B5EF4-FFF2-40B4-BE49-F238E27FC236}">
                    <a16:creationId xmlns:a16="http://schemas.microsoft.com/office/drawing/2014/main" id="{1772D99E-5DC0-41F9-818E-1DA45896631F}"/>
                  </a:ext>
                </a:extLst>
              </p:cNvPr>
              <p:cNvSpPr>
                <a:spLocks/>
              </p:cNvSpPr>
              <p:nvPr/>
            </p:nvSpPr>
            <p:spPr bwMode="auto">
              <a:xfrm flipH="1">
                <a:off x="2580118" y="2533250"/>
                <a:ext cx="39688" cy="36513"/>
              </a:xfrm>
              <a:custGeom>
                <a:avLst/>
                <a:gdLst>
                  <a:gd name="T0" fmla="*/ 51 w 51"/>
                  <a:gd name="T1" fmla="*/ 4 h 46"/>
                  <a:gd name="T2" fmla="*/ 0 w 51"/>
                  <a:gd name="T3" fmla="*/ 0 h 46"/>
                  <a:gd name="T4" fmla="*/ 5 w 51"/>
                  <a:gd name="T5" fmla="*/ 46 h 46"/>
                  <a:gd name="T6" fmla="*/ 51 w 51"/>
                  <a:gd name="T7" fmla="*/ 35 h 46"/>
                  <a:gd name="T8" fmla="*/ 51 w 51"/>
                  <a:gd name="T9" fmla="*/ 4 h 46"/>
                </a:gdLst>
                <a:ahLst/>
                <a:cxnLst>
                  <a:cxn ang="0">
                    <a:pos x="T0" y="T1"/>
                  </a:cxn>
                  <a:cxn ang="0">
                    <a:pos x="T2" y="T3"/>
                  </a:cxn>
                  <a:cxn ang="0">
                    <a:pos x="T4" y="T5"/>
                  </a:cxn>
                  <a:cxn ang="0">
                    <a:pos x="T6" y="T7"/>
                  </a:cxn>
                  <a:cxn ang="0">
                    <a:pos x="T8" y="T9"/>
                  </a:cxn>
                </a:cxnLst>
                <a:rect l="0" t="0" r="r" b="b"/>
                <a:pathLst>
                  <a:path w="51" h="46">
                    <a:moveTo>
                      <a:pt x="51" y="4"/>
                    </a:moveTo>
                    <a:lnTo>
                      <a:pt x="0" y="0"/>
                    </a:lnTo>
                    <a:lnTo>
                      <a:pt x="5" y="46"/>
                    </a:lnTo>
                    <a:lnTo>
                      <a:pt x="51" y="35"/>
                    </a:lnTo>
                    <a:lnTo>
                      <a:pt x="51" y="4"/>
                    </a:lnTo>
                    <a:close/>
                  </a:path>
                </a:pathLst>
              </a:custGeom>
              <a:solidFill>
                <a:srgbClr val="33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45" name="Freeform 54">
                <a:extLst>
                  <a:ext uri="{FF2B5EF4-FFF2-40B4-BE49-F238E27FC236}">
                    <a16:creationId xmlns:a16="http://schemas.microsoft.com/office/drawing/2014/main" id="{4E8E4598-F5DF-4662-9454-1CB4EA867C34}"/>
                  </a:ext>
                </a:extLst>
              </p:cNvPr>
              <p:cNvSpPr>
                <a:spLocks/>
              </p:cNvSpPr>
              <p:nvPr/>
            </p:nvSpPr>
            <p:spPr bwMode="auto">
              <a:xfrm flipH="1">
                <a:off x="2676956" y="2536425"/>
                <a:ext cx="63500" cy="33338"/>
              </a:xfrm>
              <a:custGeom>
                <a:avLst/>
                <a:gdLst>
                  <a:gd name="T0" fmla="*/ 81 w 81"/>
                  <a:gd name="T1" fmla="*/ 15 h 42"/>
                  <a:gd name="T2" fmla="*/ 0 w 81"/>
                  <a:gd name="T3" fmla="*/ 0 h 42"/>
                  <a:gd name="T4" fmla="*/ 10 w 81"/>
                  <a:gd name="T5" fmla="*/ 42 h 42"/>
                  <a:gd name="T6" fmla="*/ 51 w 81"/>
                  <a:gd name="T7" fmla="*/ 26 h 42"/>
                  <a:gd name="T8" fmla="*/ 76 w 81"/>
                  <a:gd name="T9" fmla="*/ 36 h 42"/>
                  <a:gd name="T10" fmla="*/ 81 w 81"/>
                  <a:gd name="T11" fmla="*/ 15 h 42"/>
                </a:gdLst>
                <a:ahLst/>
                <a:cxnLst>
                  <a:cxn ang="0">
                    <a:pos x="T0" y="T1"/>
                  </a:cxn>
                  <a:cxn ang="0">
                    <a:pos x="T2" y="T3"/>
                  </a:cxn>
                  <a:cxn ang="0">
                    <a:pos x="T4" y="T5"/>
                  </a:cxn>
                  <a:cxn ang="0">
                    <a:pos x="T6" y="T7"/>
                  </a:cxn>
                  <a:cxn ang="0">
                    <a:pos x="T8" y="T9"/>
                  </a:cxn>
                  <a:cxn ang="0">
                    <a:pos x="T10" y="T11"/>
                  </a:cxn>
                </a:cxnLst>
                <a:rect l="0" t="0" r="r" b="b"/>
                <a:pathLst>
                  <a:path w="81" h="42">
                    <a:moveTo>
                      <a:pt x="81" y="15"/>
                    </a:moveTo>
                    <a:lnTo>
                      <a:pt x="0" y="0"/>
                    </a:lnTo>
                    <a:lnTo>
                      <a:pt x="10" y="42"/>
                    </a:lnTo>
                    <a:lnTo>
                      <a:pt x="51" y="26"/>
                    </a:lnTo>
                    <a:lnTo>
                      <a:pt x="76" y="36"/>
                    </a:lnTo>
                    <a:lnTo>
                      <a:pt x="81" y="15"/>
                    </a:lnTo>
                    <a:close/>
                  </a:path>
                </a:pathLst>
              </a:custGeom>
              <a:solidFill>
                <a:srgbClr val="33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46" name="Freeform 55">
                <a:extLst>
                  <a:ext uri="{FF2B5EF4-FFF2-40B4-BE49-F238E27FC236}">
                    <a16:creationId xmlns:a16="http://schemas.microsoft.com/office/drawing/2014/main" id="{0ADB4ADC-0256-4CE6-AA6B-692F277B3D02}"/>
                  </a:ext>
                </a:extLst>
              </p:cNvPr>
              <p:cNvSpPr>
                <a:spLocks/>
              </p:cNvSpPr>
              <p:nvPr/>
            </p:nvSpPr>
            <p:spPr bwMode="auto">
              <a:xfrm flipH="1">
                <a:off x="2773794" y="2569763"/>
                <a:ext cx="34925" cy="57150"/>
              </a:xfrm>
              <a:custGeom>
                <a:avLst/>
                <a:gdLst>
                  <a:gd name="T0" fmla="*/ 45 w 45"/>
                  <a:gd name="T1" fmla="*/ 0 h 71"/>
                  <a:gd name="T2" fmla="*/ 40 w 45"/>
                  <a:gd name="T3" fmla="*/ 50 h 71"/>
                  <a:gd name="T4" fmla="*/ 0 w 45"/>
                  <a:gd name="T5" fmla="*/ 71 h 71"/>
                  <a:gd name="T6" fmla="*/ 15 w 45"/>
                  <a:gd name="T7" fmla="*/ 0 h 71"/>
                  <a:gd name="T8" fmla="*/ 45 w 45"/>
                  <a:gd name="T9" fmla="*/ 0 h 71"/>
                </a:gdLst>
                <a:ahLst/>
                <a:cxnLst>
                  <a:cxn ang="0">
                    <a:pos x="T0" y="T1"/>
                  </a:cxn>
                  <a:cxn ang="0">
                    <a:pos x="T2" y="T3"/>
                  </a:cxn>
                  <a:cxn ang="0">
                    <a:pos x="T4" y="T5"/>
                  </a:cxn>
                  <a:cxn ang="0">
                    <a:pos x="T6" y="T7"/>
                  </a:cxn>
                  <a:cxn ang="0">
                    <a:pos x="T8" y="T9"/>
                  </a:cxn>
                </a:cxnLst>
                <a:rect l="0" t="0" r="r" b="b"/>
                <a:pathLst>
                  <a:path w="45" h="71">
                    <a:moveTo>
                      <a:pt x="45" y="0"/>
                    </a:moveTo>
                    <a:lnTo>
                      <a:pt x="40" y="50"/>
                    </a:lnTo>
                    <a:lnTo>
                      <a:pt x="0" y="71"/>
                    </a:lnTo>
                    <a:lnTo>
                      <a:pt x="15" y="0"/>
                    </a:lnTo>
                    <a:lnTo>
                      <a:pt x="45" y="0"/>
                    </a:lnTo>
                    <a:close/>
                  </a:path>
                </a:pathLst>
              </a:custGeom>
              <a:solidFill>
                <a:srgbClr val="33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47" name="Freeform 56">
                <a:extLst>
                  <a:ext uri="{FF2B5EF4-FFF2-40B4-BE49-F238E27FC236}">
                    <a16:creationId xmlns:a16="http://schemas.microsoft.com/office/drawing/2014/main" id="{53752C78-F737-4433-B5FC-101E714CD8DB}"/>
                  </a:ext>
                </a:extLst>
              </p:cNvPr>
              <p:cNvSpPr>
                <a:spLocks/>
              </p:cNvSpPr>
              <p:nvPr/>
            </p:nvSpPr>
            <p:spPr bwMode="auto">
              <a:xfrm flipH="1">
                <a:off x="2745219" y="2414188"/>
                <a:ext cx="152400" cy="212725"/>
              </a:xfrm>
              <a:custGeom>
                <a:avLst/>
                <a:gdLst>
                  <a:gd name="T0" fmla="*/ 192 w 192"/>
                  <a:gd name="T1" fmla="*/ 0 h 266"/>
                  <a:gd name="T2" fmla="*/ 142 w 192"/>
                  <a:gd name="T3" fmla="*/ 36 h 266"/>
                  <a:gd name="T4" fmla="*/ 86 w 192"/>
                  <a:gd name="T5" fmla="*/ 266 h 266"/>
                  <a:gd name="T6" fmla="*/ 0 w 192"/>
                  <a:gd name="T7" fmla="*/ 266 h 266"/>
                  <a:gd name="T8" fmla="*/ 66 w 192"/>
                  <a:gd name="T9" fmla="*/ 245 h 266"/>
                  <a:gd name="T10" fmla="*/ 112 w 192"/>
                  <a:gd name="T11" fmla="*/ 56 h 266"/>
                  <a:gd name="T12" fmla="*/ 142 w 192"/>
                  <a:gd name="T13" fmla="*/ 10 h 266"/>
                  <a:gd name="T14" fmla="*/ 192 w 192"/>
                  <a:gd name="T15" fmla="*/ 0 h 2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266">
                    <a:moveTo>
                      <a:pt x="192" y="0"/>
                    </a:moveTo>
                    <a:lnTo>
                      <a:pt x="142" y="36"/>
                    </a:lnTo>
                    <a:lnTo>
                      <a:pt x="86" y="266"/>
                    </a:lnTo>
                    <a:lnTo>
                      <a:pt x="0" y="266"/>
                    </a:lnTo>
                    <a:lnTo>
                      <a:pt x="66" y="245"/>
                    </a:lnTo>
                    <a:lnTo>
                      <a:pt x="112" y="56"/>
                    </a:lnTo>
                    <a:lnTo>
                      <a:pt x="142" y="10"/>
                    </a:lnTo>
                    <a:lnTo>
                      <a:pt x="19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48" name="Freeform 57">
                <a:extLst>
                  <a:ext uri="{FF2B5EF4-FFF2-40B4-BE49-F238E27FC236}">
                    <a16:creationId xmlns:a16="http://schemas.microsoft.com/office/drawing/2014/main" id="{2C754508-21AA-4BE3-9047-466A6560EF75}"/>
                  </a:ext>
                </a:extLst>
              </p:cNvPr>
              <p:cNvSpPr>
                <a:spLocks/>
              </p:cNvSpPr>
              <p:nvPr/>
            </p:nvSpPr>
            <p:spPr bwMode="auto">
              <a:xfrm flipH="1">
                <a:off x="2826181" y="2431650"/>
                <a:ext cx="400050" cy="19050"/>
              </a:xfrm>
              <a:custGeom>
                <a:avLst/>
                <a:gdLst>
                  <a:gd name="T0" fmla="*/ 496 w 506"/>
                  <a:gd name="T1" fmla="*/ 0 h 25"/>
                  <a:gd name="T2" fmla="*/ 0 w 506"/>
                  <a:gd name="T3" fmla="*/ 0 h 25"/>
                  <a:gd name="T4" fmla="*/ 506 w 506"/>
                  <a:gd name="T5" fmla="*/ 25 h 25"/>
                  <a:gd name="T6" fmla="*/ 496 w 506"/>
                  <a:gd name="T7" fmla="*/ 0 h 25"/>
                </a:gdLst>
                <a:ahLst/>
                <a:cxnLst>
                  <a:cxn ang="0">
                    <a:pos x="T0" y="T1"/>
                  </a:cxn>
                  <a:cxn ang="0">
                    <a:pos x="T2" y="T3"/>
                  </a:cxn>
                  <a:cxn ang="0">
                    <a:pos x="T4" y="T5"/>
                  </a:cxn>
                  <a:cxn ang="0">
                    <a:pos x="T6" y="T7"/>
                  </a:cxn>
                </a:cxnLst>
                <a:rect l="0" t="0" r="r" b="b"/>
                <a:pathLst>
                  <a:path w="506" h="25">
                    <a:moveTo>
                      <a:pt x="496" y="0"/>
                    </a:moveTo>
                    <a:lnTo>
                      <a:pt x="0" y="0"/>
                    </a:lnTo>
                    <a:lnTo>
                      <a:pt x="506" y="25"/>
                    </a:lnTo>
                    <a:lnTo>
                      <a:pt x="49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49" name="Freeform 58">
                <a:extLst>
                  <a:ext uri="{FF2B5EF4-FFF2-40B4-BE49-F238E27FC236}">
                    <a16:creationId xmlns:a16="http://schemas.microsoft.com/office/drawing/2014/main" id="{D9D4D300-4BB0-41BC-94D4-184F41C0756D}"/>
                  </a:ext>
                </a:extLst>
              </p:cNvPr>
              <p:cNvSpPr>
                <a:spLocks/>
              </p:cNvSpPr>
              <p:nvPr/>
            </p:nvSpPr>
            <p:spPr bwMode="auto">
              <a:xfrm flipH="1">
                <a:off x="2900794" y="3003150"/>
                <a:ext cx="41275" cy="138113"/>
              </a:xfrm>
              <a:custGeom>
                <a:avLst/>
                <a:gdLst>
                  <a:gd name="T0" fmla="*/ 50 w 50"/>
                  <a:gd name="T1" fmla="*/ 21 h 174"/>
                  <a:gd name="T2" fmla="*/ 34 w 50"/>
                  <a:gd name="T3" fmla="*/ 72 h 174"/>
                  <a:gd name="T4" fmla="*/ 25 w 50"/>
                  <a:gd name="T5" fmla="*/ 118 h 174"/>
                  <a:gd name="T6" fmla="*/ 40 w 50"/>
                  <a:gd name="T7" fmla="*/ 174 h 174"/>
                  <a:gd name="T8" fmla="*/ 25 w 50"/>
                  <a:gd name="T9" fmla="*/ 174 h 174"/>
                  <a:gd name="T10" fmla="*/ 0 w 50"/>
                  <a:gd name="T11" fmla="*/ 118 h 174"/>
                  <a:gd name="T12" fmla="*/ 4 w 50"/>
                  <a:gd name="T13" fmla="*/ 46 h 174"/>
                  <a:gd name="T14" fmla="*/ 30 w 50"/>
                  <a:gd name="T15" fmla="*/ 0 h 174"/>
                  <a:gd name="T16" fmla="*/ 50 w 50"/>
                  <a:gd name="T17" fmla="*/ 2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50" y="21"/>
                    </a:moveTo>
                    <a:lnTo>
                      <a:pt x="34" y="72"/>
                    </a:lnTo>
                    <a:lnTo>
                      <a:pt x="25" y="118"/>
                    </a:lnTo>
                    <a:lnTo>
                      <a:pt x="40" y="174"/>
                    </a:lnTo>
                    <a:lnTo>
                      <a:pt x="25" y="174"/>
                    </a:lnTo>
                    <a:lnTo>
                      <a:pt x="0" y="118"/>
                    </a:lnTo>
                    <a:lnTo>
                      <a:pt x="4" y="46"/>
                    </a:lnTo>
                    <a:lnTo>
                      <a:pt x="30" y="0"/>
                    </a:lnTo>
                    <a:lnTo>
                      <a:pt x="50" y="21"/>
                    </a:lnTo>
                    <a:close/>
                  </a:path>
                </a:pathLst>
              </a:custGeom>
              <a:solidFill>
                <a:srgbClr val="B5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50" name="Freeform 59">
                <a:extLst>
                  <a:ext uri="{FF2B5EF4-FFF2-40B4-BE49-F238E27FC236}">
                    <a16:creationId xmlns:a16="http://schemas.microsoft.com/office/drawing/2014/main" id="{8ED84DEE-DCE5-4E4D-A05C-CD6E25633CBA}"/>
                  </a:ext>
                </a:extLst>
              </p:cNvPr>
              <p:cNvSpPr>
                <a:spLocks/>
              </p:cNvSpPr>
              <p:nvPr/>
            </p:nvSpPr>
            <p:spPr bwMode="auto">
              <a:xfrm flipH="1">
                <a:off x="2821419" y="2847575"/>
                <a:ext cx="149225" cy="122238"/>
              </a:xfrm>
              <a:custGeom>
                <a:avLst/>
                <a:gdLst>
                  <a:gd name="T0" fmla="*/ 188 w 188"/>
                  <a:gd name="T1" fmla="*/ 28 h 155"/>
                  <a:gd name="T2" fmla="*/ 187 w 188"/>
                  <a:gd name="T3" fmla="*/ 27 h 155"/>
                  <a:gd name="T4" fmla="*/ 183 w 188"/>
                  <a:gd name="T5" fmla="*/ 25 h 155"/>
                  <a:gd name="T6" fmla="*/ 179 w 188"/>
                  <a:gd name="T7" fmla="*/ 23 h 155"/>
                  <a:gd name="T8" fmla="*/ 172 w 188"/>
                  <a:gd name="T9" fmla="*/ 21 h 155"/>
                  <a:gd name="T10" fmla="*/ 162 w 188"/>
                  <a:gd name="T11" fmla="*/ 19 h 155"/>
                  <a:gd name="T12" fmla="*/ 152 w 188"/>
                  <a:gd name="T13" fmla="*/ 19 h 155"/>
                  <a:gd name="T14" fmla="*/ 140 w 188"/>
                  <a:gd name="T15" fmla="*/ 19 h 155"/>
                  <a:gd name="T16" fmla="*/ 128 w 188"/>
                  <a:gd name="T17" fmla="*/ 20 h 155"/>
                  <a:gd name="T18" fmla="*/ 114 w 188"/>
                  <a:gd name="T19" fmla="*/ 24 h 155"/>
                  <a:gd name="T20" fmla="*/ 99 w 188"/>
                  <a:gd name="T21" fmla="*/ 31 h 155"/>
                  <a:gd name="T22" fmla="*/ 84 w 188"/>
                  <a:gd name="T23" fmla="*/ 42 h 155"/>
                  <a:gd name="T24" fmla="*/ 68 w 188"/>
                  <a:gd name="T25" fmla="*/ 55 h 155"/>
                  <a:gd name="T26" fmla="*/ 51 w 188"/>
                  <a:gd name="T27" fmla="*/ 73 h 155"/>
                  <a:gd name="T28" fmla="*/ 34 w 188"/>
                  <a:gd name="T29" fmla="*/ 95 h 155"/>
                  <a:gd name="T30" fmla="*/ 17 w 188"/>
                  <a:gd name="T31" fmla="*/ 122 h 155"/>
                  <a:gd name="T32" fmla="*/ 0 w 188"/>
                  <a:gd name="T33" fmla="*/ 155 h 155"/>
                  <a:gd name="T34" fmla="*/ 1 w 188"/>
                  <a:gd name="T35" fmla="*/ 152 h 155"/>
                  <a:gd name="T36" fmla="*/ 2 w 188"/>
                  <a:gd name="T37" fmla="*/ 144 h 155"/>
                  <a:gd name="T38" fmla="*/ 6 w 188"/>
                  <a:gd name="T39" fmla="*/ 134 h 155"/>
                  <a:gd name="T40" fmla="*/ 10 w 188"/>
                  <a:gd name="T41" fmla="*/ 120 h 155"/>
                  <a:gd name="T42" fmla="*/ 16 w 188"/>
                  <a:gd name="T43" fmla="*/ 104 h 155"/>
                  <a:gd name="T44" fmla="*/ 23 w 188"/>
                  <a:gd name="T45" fmla="*/ 87 h 155"/>
                  <a:gd name="T46" fmla="*/ 32 w 188"/>
                  <a:gd name="T47" fmla="*/ 68 h 155"/>
                  <a:gd name="T48" fmla="*/ 43 w 188"/>
                  <a:gd name="T49" fmla="*/ 51 h 155"/>
                  <a:gd name="T50" fmla="*/ 54 w 188"/>
                  <a:gd name="T51" fmla="*/ 35 h 155"/>
                  <a:gd name="T52" fmla="*/ 68 w 188"/>
                  <a:gd name="T53" fmla="*/ 21 h 155"/>
                  <a:gd name="T54" fmla="*/ 83 w 188"/>
                  <a:gd name="T55" fmla="*/ 9 h 155"/>
                  <a:gd name="T56" fmla="*/ 100 w 188"/>
                  <a:gd name="T57" fmla="*/ 2 h 155"/>
                  <a:gd name="T58" fmla="*/ 120 w 188"/>
                  <a:gd name="T59" fmla="*/ 0 h 155"/>
                  <a:gd name="T60" fmla="*/ 140 w 188"/>
                  <a:gd name="T61" fmla="*/ 2 h 155"/>
                  <a:gd name="T62" fmla="*/ 164 w 188"/>
                  <a:gd name="T63" fmla="*/ 12 h 155"/>
                  <a:gd name="T64" fmla="*/ 188 w 188"/>
                  <a:gd name="T65" fmla="*/ 2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8" h="155">
                    <a:moveTo>
                      <a:pt x="188" y="28"/>
                    </a:moveTo>
                    <a:lnTo>
                      <a:pt x="187" y="27"/>
                    </a:lnTo>
                    <a:lnTo>
                      <a:pt x="183" y="25"/>
                    </a:lnTo>
                    <a:lnTo>
                      <a:pt x="179" y="23"/>
                    </a:lnTo>
                    <a:lnTo>
                      <a:pt x="172" y="21"/>
                    </a:lnTo>
                    <a:lnTo>
                      <a:pt x="162" y="19"/>
                    </a:lnTo>
                    <a:lnTo>
                      <a:pt x="152" y="19"/>
                    </a:lnTo>
                    <a:lnTo>
                      <a:pt x="140" y="19"/>
                    </a:lnTo>
                    <a:lnTo>
                      <a:pt x="128" y="20"/>
                    </a:lnTo>
                    <a:lnTo>
                      <a:pt x="114" y="24"/>
                    </a:lnTo>
                    <a:lnTo>
                      <a:pt x="99" y="31"/>
                    </a:lnTo>
                    <a:lnTo>
                      <a:pt x="84" y="42"/>
                    </a:lnTo>
                    <a:lnTo>
                      <a:pt x="68" y="55"/>
                    </a:lnTo>
                    <a:lnTo>
                      <a:pt x="51" y="73"/>
                    </a:lnTo>
                    <a:lnTo>
                      <a:pt x="34" y="95"/>
                    </a:lnTo>
                    <a:lnTo>
                      <a:pt x="17" y="122"/>
                    </a:lnTo>
                    <a:lnTo>
                      <a:pt x="0" y="155"/>
                    </a:lnTo>
                    <a:lnTo>
                      <a:pt x="1" y="152"/>
                    </a:lnTo>
                    <a:lnTo>
                      <a:pt x="2" y="144"/>
                    </a:lnTo>
                    <a:lnTo>
                      <a:pt x="6" y="134"/>
                    </a:lnTo>
                    <a:lnTo>
                      <a:pt x="10" y="120"/>
                    </a:lnTo>
                    <a:lnTo>
                      <a:pt x="16" y="104"/>
                    </a:lnTo>
                    <a:lnTo>
                      <a:pt x="23" y="87"/>
                    </a:lnTo>
                    <a:lnTo>
                      <a:pt x="32" y="68"/>
                    </a:lnTo>
                    <a:lnTo>
                      <a:pt x="43" y="51"/>
                    </a:lnTo>
                    <a:lnTo>
                      <a:pt x="54" y="35"/>
                    </a:lnTo>
                    <a:lnTo>
                      <a:pt x="68" y="21"/>
                    </a:lnTo>
                    <a:lnTo>
                      <a:pt x="83" y="9"/>
                    </a:lnTo>
                    <a:lnTo>
                      <a:pt x="100" y="2"/>
                    </a:lnTo>
                    <a:lnTo>
                      <a:pt x="120" y="0"/>
                    </a:lnTo>
                    <a:lnTo>
                      <a:pt x="140" y="2"/>
                    </a:lnTo>
                    <a:lnTo>
                      <a:pt x="164" y="12"/>
                    </a:lnTo>
                    <a:lnTo>
                      <a:pt x="188"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51" name="Freeform 60">
                <a:extLst>
                  <a:ext uri="{FF2B5EF4-FFF2-40B4-BE49-F238E27FC236}">
                    <a16:creationId xmlns:a16="http://schemas.microsoft.com/office/drawing/2014/main" id="{74E858A9-B3A1-4EA3-BA9B-03154D08C4FC}"/>
                  </a:ext>
                </a:extLst>
              </p:cNvPr>
              <p:cNvSpPr>
                <a:spLocks/>
              </p:cNvSpPr>
              <p:nvPr/>
            </p:nvSpPr>
            <p:spPr bwMode="auto">
              <a:xfrm flipH="1">
                <a:off x="3186544" y="3026963"/>
                <a:ext cx="60325" cy="117475"/>
              </a:xfrm>
              <a:custGeom>
                <a:avLst/>
                <a:gdLst>
                  <a:gd name="T0" fmla="*/ 76 w 76"/>
                  <a:gd name="T1" fmla="*/ 5 h 148"/>
                  <a:gd name="T2" fmla="*/ 25 w 76"/>
                  <a:gd name="T3" fmla="*/ 0 h 148"/>
                  <a:gd name="T4" fmla="*/ 0 w 76"/>
                  <a:gd name="T5" fmla="*/ 36 h 148"/>
                  <a:gd name="T6" fmla="*/ 10 w 76"/>
                  <a:gd name="T7" fmla="*/ 148 h 148"/>
                  <a:gd name="T8" fmla="*/ 30 w 76"/>
                  <a:gd name="T9" fmla="*/ 36 h 148"/>
                  <a:gd name="T10" fmla="*/ 76 w 76"/>
                  <a:gd name="T11" fmla="*/ 5 h 148"/>
                </a:gdLst>
                <a:ahLst/>
                <a:cxnLst>
                  <a:cxn ang="0">
                    <a:pos x="T0" y="T1"/>
                  </a:cxn>
                  <a:cxn ang="0">
                    <a:pos x="T2" y="T3"/>
                  </a:cxn>
                  <a:cxn ang="0">
                    <a:pos x="T4" y="T5"/>
                  </a:cxn>
                  <a:cxn ang="0">
                    <a:pos x="T6" y="T7"/>
                  </a:cxn>
                  <a:cxn ang="0">
                    <a:pos x="T8" y="T9"/>
                  </a:cxn>
                  <a:cxn ang="0">
                    <a:pos x="T10" y="T11"/>
                  </a:cxn>
                </a:cxnLst>
                <a:rect l="0" t="0" r="r" b="b"/>
                <a:pathLst>
                  <a:path w="76" h="148">
                    <a:moveTo>
                      <a:pt x="76" y="5"/>
                    </a:moveTo>
                    <a:lnTo>
                      <a:pt x="25" y="0"/>
                    </a:lnTo>
                    <a:lnTo>
                      <a:pt x="0" y="36"/>
                    </a:lnTo>
                    <a:lnTo>
                      <a:pt x="10" y="148"/>
                    </a:lnTo>
                    <a:lnTo>
                      <a:pt x="30" y="36"/>
                    </a:lnTo>
                    <a:lnTo>
                      <a:pt x="76" y="5"/>
                    </a:lnTo>
                    <a:close/>
                  </a:path>
                </a:pathLst>
              </a:custGeom>
              <a:solidFill>
                <a:srgbClr val="0042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52" name="Freeform 61">
                <a:extLst>
                  <a:ext uri="{FF2B5EF4-FFF2-40B4-BE49-F238E27FC236}">
                    <a16:creationId xmlns:a16="http://schemas.microsoft.com/office/drawing/2014/main" id="{AD180106-D805-4984-B635-C6BEC597BC87}"/>
                  </a:ext>
                </a:extLst>
              </p:cNvPr>
              <p:cNvSpPr>
                <a:spLocks/>
              </p:cNvSpPr>
              <p:nvPr/>
            </p:nvSpPr>
            <p:spPr bwMode="auto">
              <a:xfrm flipH="1">
                <a:off x="3645331" y="2961875"/>
                <a:ext cx="60325" cy="117475"/>
              </a:xfrm>
              <a:custGeom>
                <a:avLst/>
                <a:gdLst>
                  <a:gd name="T0" fmla="*/ 77 w 77"/>
                  <a:gd name="T1" fmla="*/ 5 h 148"/>
                  <a:gd name="T2" fmla="*/ 26 w 77"/>
                  <a:gd name="T3" fmla="*/ 0 h 148"/>
                  <a:gd name="T4" fmla="*/ 0 w 77"/>
                  <a:gd name="T5" fmla="*/ 36 h 148"/>
                  <a:gd name="T6" fmla="*/ 11 w 77"/>
                  <a:gd name="T7" fmla="*/ 148 h 148"/>
                  <a:gd name="T8" fmla="*/ 30 w 77"/>
                  <a:gd name="T9" fmla="*/ 36 h 148"/>
                  <a:gd name="T10" fmla="*/ 77 w 77"/>
                  <a:gd name="T11" fmla="*/ 5 h 148"/>
                </a:gdLst>
                <a:ahLst/>
                <a:cxnLst>
                  <a:cxn ang="0">
                    <a:pos x="T0" y="T1"/>
                  </a:cxn>
                  <a:cxn ang="0">
                    <a:pos x="T2" y="T3"/>
                  </a:cxn>
                  <a:cxn ang="0">
                    <a:pos x="T4" y="T5"/>
                  </a:cxn>
                  <a:cxn ang="0">
                    <a:pos x="T6" y="T7"/>
                  </a:cxn>
                  <a:cxn ang="0">
                    <a:pos x="T8" y="T9"/>
                  </a:cxn>
                  <a:cxn ang="0">
                    <a:pos x="T10" y="T11"/>
                  </a:cxn>
                </a:cxnLst>
                <a:rect l="0" t="0" r="r" b="b"/>
                <a:pathLst>
                  <a:path w="77" h="148">
                    <a:moveTo>
                      <a:pt x="77" y="5"/>
                    </a:moveTo>
                    <a:lnTo>
                      <a:pt x="26" y="0"/>
                    </a:lnTo>
                    <a:lnTo>
                      <a:pt x="0" y="36"/>
                    </a:lnTo>
                    <a:lnTo>
                      <a:pt x="11" y="148"/>
                    </a:lnTo>
                    <a:lnTo>
                      <a:pt x="30" y="36"/>
                    </a:lnTo>
                    <a:lnTo>
                      <a:pt x="77" y="5"/>
                    </a:lnTo>
                    <a:close/>
                  </a:path>
                </a:pathLst>
              </a:custGeom>
              <a:solidFill>
                <a:srgbClr val="0042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53" name="Freeform 62">
                <a:extLst>
                  <a:ext uri="{FF2B5EF4-FFF2-40B4-BE49-F238E27FC236}">
                    <a16:creationId xmlns:a16="http://schemas.microsoft.com/office/drawing/2014/main" id="{B6982519-3000-46F9-BFEE-9B8F4BBA1B3B}"/>
                  </a:ext>
                </a:extLst>
              </p:cNvPr>
              <p:cNvSpPr>
                <a:spLocks/>
              </p:cNvSpPr>
              <p:nvPr/>
            </p:nvSpPr>
            <p:spPr bwMode="auto">
              <a:xfrm flipH="1">
                <a:off x="2459469" y="2733275"/>
                <a:ext cx="79375" cy="57150"/>
              </a:xfrm>
              <a:custGeom>
                <a:avLst/>
                <a:gdLst>
                  <a:gd name="T0" fmla="*/ 0 w 101"/>
                  <a:gd name="T1" fmla="*/ 73 h 73"/>
                  <a:gd name="T2" fmla="*/ 2 w 101"/>
                  <a:gd name="T3" fmla="*/ 69 h 73"/>
                  <a:gd name="T4" fmla="*/ 6 w 101"/>
                  <a:gd name="T5" fmla="*/ 60 h 73"/>
                  <a:gd name="T6" fmla="*/ 16 w 101"/>
                  <a:gd name="T7" fmla="*/ 47 h 73"/>
                  <a:gd name="T8" fmla="*/ 27 w 101"/>
                  <a:gd name="T9" fmla="*/ 34 h 73"/>
                  <a:gd name="T10" fmla="*/ 42 w 101"/>
                  <a:gd name="T11" fmla="*/ 22 h 73"/>
                  <a:gd name="T12" fmla="*/ 59 w 101"/>
                  <a:gd name="T13" fmla="*/ 15 h 73"/>
                  <a:gd name="T14" fmla="*/ 79 w 101"/>
                  <a:gd name="T15" fmla="*/ 14 h 73"/>
                  <a:gd name="T16" fmla="*/ 101 w 101"/>
                  <a:gd name="T17" fmla="*/ 22 h 73"/>
                  <a:gd name="T18" fmla="*/ 99 w 101"/>
                  <a:gd name="T19" fmla="*/ 19 h 73"/>
                  <a:gd name="T20" fmla="*/ 91 w 101"/>
                  <a:gd name="T21" fmla="*/ 12 h 73"/>
                  <a:gd name="T22" fmla="*/ 79 w 101"/>
                  <a:gd name="T23" fmla="*/ 5 h 73"/>
                  <a:gd name="T24" fmla="*/ 65 w 101"/>
                  <a:gd name="T25" fmla="*/ 0 h 73"/>
                  <a:gd name="T26" fmla="*/ 49 w 101"/>
                  <a:gd name="T27" fmla="*/ 1 h 73"/>
                  <a:gd name="T28" fmla="*/ 33 w 101"/>
                  <a:gd name="T29" fmla="*/ 12 h 73"/>
                  <a:gd name="T30" fmla="*/ 16 w 101"/>
                  <a:gd name="T31" fmla="*/ 35 h 73"/>
                  <a:gd name="T32" fmla="*/ 0 w 101"/>
                  <a:gd name="T33"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1" h="73">
                    <a:moveTo>
                      <a:pt x="0" y="73"/>
                    </a:moveTo>
                    <a:lnTo>
                      <a:pt x="2" y="69"/>
                    </a:lnTo>
                    <a:lnTo>
                      <a:pt x="6" y="60"/>
                    </a:lnTo>
                    <a:lnTo>
                      <a:pt x="16" y="47"/>
                    </a:lnTo>
                    <a:lnTo>
                      <a:pt x="27" y="34"/>
                    </a:lnTo>
                    <a:lnTo>
                      <a:pt x="42" y="22"/>
                    </a:lnTo>
                    <a:lnTo>
                      <a:pt x="59" y="15"/>
                    </a:lnTo>
                    <a:lnTo>
                      <a:pt x="79" y="14"/>
                    </a:lnTo>
                    <a:lnTo>
                      <a:pt x="101" y="22"/>
                    </a:lnTo>
                    <a:lnTo>
                      <a:pt x="99" y="19"/>
                    </a:lnTo>
                    <a:lnTo>
                      <a:pt x="91" y="12"/>
                    </a:lnTo>
                    <a:lnTo>
                      <a:pt x="79" y="5"/>
                    </a:lnTo>
                    <a:lnTo>
                      <a:pt x="65" y="0"/>
                    </a:lnTo>
                    <a:lnTo>
                      <a:pt x="49" y="1"/>
                    </a:lnTo>
                    <a:lnTo>
                      <a:pt x="33" y="12"/>
                    </a:lnTo>
                    <a:lnTo>
                      <a:pt x="16" y="35"/>
                    </a:lnTo>
                    <a:lnTo>
                      <a:pt x="0"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54" name="Freeform 63">
                <a:extLst>
                  <a:ext uri="{FF2B5EF4-FFF2-40B4-BE49-F238E27FC236}">
                    <a16:creationId xmlns:a16="http://schemas.microsoft.com/office/drawing/2014/main" id="{B84D193F-F4F4-4C55-9899-BAA42C1DCCCC}"/>
                  </a:ext>
                </a:extLst>
              </p:cNvPr>
              <p:cNvSpPr>
                <a:spLocks/>
              </p:cNvSpPr>
              <p:nvPr/>
            </p:nvSpPr>
            <p:spPr bwMode="auto">
              <a:xfrm flipH="1">
                <a:off x="3610406" y="2787250"/>
                <a:ext cx="60325" cy="90488"/>
              </a:xfrm>
              <a:custGeom>
                <a:avLst/>
                <a:gdLst>
                  <a:gd name="T0" fmla="*/ 76 w 76"/>
                  <a:gd name="T1" fmla="*/ 51 h 113"/>
                  <a:gd name="T2" fmla="*/ 51 w 76"/>
                  <a:gd name="T3" fmla="*/ 103 h 113"/>
                  <a:gd name="T4" fmla="*/ 6 w 76"/>
                  <a:gd name="T5" fmla="*/ 113 h 113"/>
                  <a:gd name="T6" fmla="*/ 0 w 76"/>
                  <a:gd name="T7" fmla="*/ 97 h 113"/>
                  <a:gd name="T8" fmla="*/ 36 w 76"/>
                  <a:gd name="T9" fmla="*/ 57 h 113"/>
                  <a:gd name="T10" fmla="*/ 36 w 76"/>
                  <a:gd name="T11" fmla="*/ 0 h 113"/>
                  <a:gd name="T12" fmla="*/ 67 w 76"/>
                  <a:gd name="T13" fmla="*/ 15 h 113"/>
                  <a:gd name="T14" fmla="*/ 76 w 76"/>
                  <a:gd name="T15" fmla="*/ 51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13">
                    <a:moveTo>
                      <a:pt x="76" y="51"/>
                    </a:moveTo>
                    <a:lnTo>
                      <a:pt x="51" y="103"/>
                    </a:lnTo>
                    <a:lnTo>
                      <a:pt x="6" y="113"/>
                    </a:lnTo>
                    <a:lnTo>
                      <a:pt x="0" y="97"/>
                    </a:lnTo>
                    <a:lnTo>
                      <a:pt x="36" y="57"/>
                    </a:lnTo>
                    <a:lnTo>
                      <a:pt x="36" y="0"/>
                    </a:lnTo>
                    <a:lnTo>
                      <a:pt x="67" y="15"/>
                    </a:lnTo>
                    <a:lnTo>
                      <a:pt x="76" y="51"/>
                    </a:lnTo>
                    <a:close/>
                  </a:path>
                </a:pathLst>
              </a:custGeom>
              <a:solidFill>
                <a:srgbClr val="0042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55" name="Freeform 64">
                <a:extLst>
                  <a:ext uri="{FF2B5EF4-FFF2-40B4-BE49-F238E27FC236}">
                    <a16:creationId xmlns:a16="http://schemas.microsoft.com/office/drawing/2014/main" id="{C8A24C69-D182-49F1-932D-D286E9D62701}"/>
                  </a:ext>
                </a:extLst>
              </p:cNvPr>
              <p:cNvSpPr>
                <a:spLocks/>
              </p:cNvSpPr>
              <p:nvPr/>
            </p:nvSpPr>
            <p:spPr bwMode="auto">
              <a:xfrm flipH="1">
                <a:off x="3026206" y="2844400"/>
                <a:ext cx="55563" cy="76200"/>
              </a:xfrm>
              <a:custGeom>
                <a:avLst/>
                <a:gdLst>
                  <a:gd name="T0" fmla="*/ 35 w 71"/>
                  <a:gd name="T1" fmla="*/ 4 h 96"/>
                  <a:gd name="T2" fmla="*/ 24 w 71"/>
                  <a:gd name="T3" fmla="*/ 56 h 96"/>
                  <a:gd name="T4" fmla="*/ 0 w 71"/>
                  <a:gd name="T5" fmla="*/ 81 h 96"/>
                  <a:gd name="T6" fmla="*/ 41 w 71"/>
                  <a:gd name="T7" fmla="*/ 96 h 96"/>
                  <a:gd name="T8" fmla="*/ 71 w 71"/>
                  <a:gd name="T9" fmla="*/ 41 h 96"/>
                  <a:gd name="T10" fmla="*/ 60 w 71"/>
                  <a:gd name="T11" fmla="*/ 0 h 96"/>
                  <a:gd name="T12" fmla="*/ 35 w 71"/>
                  <a:gd name="T13" fmla="*/ 4 h 96"/>
                </a:gdLst>
                <a:ahLst/>
                <a:cxnLst>
                  <a:cxn ang="0">
                    <a:pos x="T0" y="T1"/>
                  </a:cxn>
                  <a:cxn ang="0">
                    <a:pos x="T2" y="T3"/>
                  </a:cxn>
                  <a:cxn ang="0">
                    <a:pos x="T4" y="T5"/>
                  </a:cxn>
                  <a:cxn ang="0">
                    <a:pos x="T6" y="T7"/>
                  </a:cxn>
                  <a:cxn ang="0">
                    <a:pos x="T8" y="T9"/>
                  </a:cxn>
                  <a:cxn ang="0">
                    <a:pos x="T10" y="T11"/>
                  </a:cxn>
                  <a:cxn ang="0">
                    <a:pos x="T12" y="T13"/>
                  </a:cxn>
                </a:cxnLst>
                <a:rect l="0" t="0" r="r" b="b"/>
                <a:pathLst>
                  <a:path w="71" h="96">
                    <a:moveTo>
                      <a:pt x="35" y="4"/>
                    </a:moveTo>
                    <a:lnTo>
                      <a:pt x="24" y="56"/>
                    </a:lnTo>
                    <a:lnTo>
                      <a:pt x="0" y="81"/>
                    </a:lnTo>
                    <a:lnTo>
                      <a:pt x="41" y="96"/>
                    </a:lnTo>
                    <a:lnTo>
                      <a:pt x="71" y="41"/>
                    </a:lnTo>
                    <a:lnTo>
                      <a:pt x="60" y="0"/>
                    </a:lnTo>
                    <a:lnTo>
                      <a:pt x="35" y="4"/>
                    </a:lnTo>
                    <a:close/>
                  </a:path>
                </a:pathLst>
              </a:custGeom>
              <a:solidFill>
                <a:srgbClr val="0042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56" name="Freeform 65">
                <a:extLst>
                  <a:ext uri="{FF2B5EF4-FFF2-40B4-BE49-F238E27FC236}">
                    <a16:creationId xmlns:a16="http://schemas.microsoft.com/office/drawing/2014/main" id="{D17E467A-D820-439C-8780-52BFDA9E0CBC}"/>
                  </a:ext>
                </a:extLst>
              </p:cNvPr>
              <p:cNvSpPr>
                <a:spLocks/>
              </p:cNvSpPr>
              <p:nvPr/>
            </p:nvSpPr>
            <p:spPr bwMode="auto">
              <a:xfrm flipH="1">
                <a:off x="2630919" y="2649138"/>
                <a:ext cx="539750" cy="138113"/>
              </a:xfrm>
              <a:custGeom>
                <a:avLst/>
                <a:gdLst>
                  <a:gd name="T0" fmla="*/ 436 w 680"/>
                  <a:gd name="T1" fmla="*/ 46 h 174"/>
                  <a:gd name="T2" fmla="*/ 680 w 680"/>
                  <a:gd name="T3" fmla="*/ 31 h 174"/>
                  <a:gd name="T4" fmla="*/ 426 w 680"/>
                  <a:gd name="T5" fmla="*/ 92 h 174"/>
                  <a:gd name="T6" fmla="*/ 136 w 680"/>
                  <a:gd name="T7" fmla="*/ 174 h 174"/>
                  <a:gd name="T8" fmla="*/ 82 w 680"/>
                  <a:gd name="T9" fmla="*/ 149 h 174"/>
                  <a:gd name="T10" fmla="*/ 0 w 680"/>
                  <a:gd name="T11" fmla="*/ 164 h 174"/>
                  <a:gd name="T12" fmla="*/ 157 w 680"/>
                  <a:gd name="T13" fmla="*/ 77 h 174"/>
                  <a:gd name="T14" fmla="*/ 294 w 680"/>
                  <a:gd name="T15" fmla="*/ 42 h 174"/>
                  <a:gd name="T16" fmla="*/ 142 w 680"/>
                  <a:gd name="T17" fmla="*/ 31 h 174"/>
                  <a:gd name="T18" fmla="*/ 324 w 680"/>
                  <a:gd name="T19" fmla="*/ 0 h 174"/>
                  <a:gd name="T20" fmla="*/ 421 w 680"/>
                  <a:gd name="T21" fmla="*/ 6 h 174"/>
                  <a:gd name="T22" fmla="*/ 436 w 680"/>
                  <a:gd name="T23" fmla="*/ 4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0" h="174">
                    <a:moveTo>
                      <a:pt x="436" y="46"/>
                    </a:moveTo>
                    <a:lnTo>
                      <a:pt x="680" y="31"/>
                    </a:lnTo>
                    <a:lnTo>
                      <a:pt x="426" y="92"/>
                    </a:lnTo>
                    <a:lnTo>
                      <a:pt x="136" y="174"/>
                    </a:lnTo>
                    <a:lnTo>
                      <a:pt x="82" y="149"/>
                    </a:lnTo>
                    <a:lnTo>
                      <a:pt x="0" y="164"/>
                    </a:lnTo>
                    <a:lnTo>
                      <a:pt x="157" y="77"/>
                    </a:lnTo>
                    <a:lnTo>
                      <a:pt x="294" y="42"/>
                    </a:lnTo>
                    <a:lnTo>
                      <a:pt x="142" y="31"/>
                    </a:lnTo>
                    <a:lnTo>
                      <a:pt x="324" y="0"/>
                    </a:lnTo>
                    <a:lnTo>
                      <a:pt x="421" y="6"/>
                    </a:lnTo>
                    <a:lnTo>
                      <a:pt x="436" y="46"/>
                    </a:lnTo>
                    <a:close/>
                  </a:path>
                </a:pathLst>
              </a:custGeom>
              <a:solidFill>
                <a:srgbClr val="0042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57" name="Freeform 66">
                <a:extLst>
                  <a:ext uri="{FF2B5EF4-FFF2-40B4-BE49-F238E27FC236}">
                    <a16:creationId xmlns:a16="http://schemas.microsoft.com/office/drawing/2014/main" id="{2E86DF60-4E43-47EE-8F6A-CC0082C23C3C}"/>
                  </a:ext>
                </a:extLst>
              </p:cNvPr>
              <p:cNvSpPr>
                <a:spLocks/>
              </p:cNvSpPr>
              <p:nvPr/>
            </p:nvSpPr>
            <p:spPr bwMode="auto">
              <a:xfrm flipH="1">
                <a:off x="2853169" y="2701525"/>
                <a:ext cx="130175" cy="69850"/>
              </a:xfrm>
              <a:custGeom>
                <a:avLst/>
                <a:gdLst>
                  <a:gd name="T0" fmla="*/ 0 w 163"/>
                  <a:gd name="T1" fmla="*/ 59 h 89"/>
                  <a:gd name="T2" fmla="*/ 59 w 163"/>
                  <a:gd name="T3" fmla="*/ 0 h 89"/>
                  <a:gd name="T4" fmla="*/ 146 w 163"/>
                  <a:gd name="T5" fmla="*/ 0 h 89"/>
                  <a:gd name="T6" fmla="*/ 163 w 163"/>
                  <a:gd name="T7" fmla="*/ 53 h 89"/>
                  <a:gd name="T8" fmla="*/ 129 w 163"/>
                  <a:gd name="T9" fmla="*/ 89 h 89"/>
                  <a:gd name="T10" fmla="*/ 64 w 163"/>
                  <a:gd name="T11" fmla="*/ 77 h 89"/>
                  <a:gd name="T12" fmla="*/ 29 w 163"/>
                  <a:gd name="T13" fmla="*/ 89 h 89"/>
                  <a:gd name="T14" fmla="*/ 0 w 163"/>
                  <a:gd name="T15" fmla="*/ 5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89">
                    <a:moveTo>
                      <a:pt x="0" y="59"/>
                    </a:moveTo>
                    <a:lnTo>
                      <a:pt x="59" y="0"/>
                    </a:lnTo>
                    <a:lnTo>
                      <a:pt x="146" y="0"/>
                    </a:lnTo>
                    <a:lnTo>
                      <a:pt x="163" y="53"/>
                    </a:lnTo>
                    <a:lnTo>
                      <a:pt x="129" y="89"/>
                    </a:lnTo>
                    <a:lnTo>
                      <a:pt x="64" y="77"/>
                    </a:lnTo>
                    <a:lnTo>
                      <a:pt x="29" y="89"/>
                    </a:lnTo>
                    <a:lnTo>
                      <a:pt x="0"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58" name="Freeform 83">
                <a:extLst>
                  <a:ext uri="{FF2B5EF4-FFF2-40B4-BE49-F238E27FC236}">
                    <a16:creationId xmlns:a16="http://schemas.microsoft.com/office/drawing/2014/main" id="{E224BB18-2BDD-405E-A00F-18D0077E5854}"/>
                  </a:ext>
                </a:extLst>
              </p:cNvPr>
              <p:cNvSpPr>
                <a:spLocks/>
              </p:cNvSpPr>
              <p:nvPr/>
            </p:nvSpPr>
            <p:spPr bwMode="auto">
              <a:xfrm flipH="1">
                <a:off x="3129393" y="3331763"/>
                <a:ext cx="17463" cy="15875"/>
              </a:xfrm>
              <a:custGeom>
                <a:avLst/>
                <a:gdLst>
                  <a:gd name="T0" fmla="*/ 0 w 20"/>
                  <a:gd name="T1" fmla="*/ 10 h 21"/>
                  <a:gd name="T2" fmla="*/ 1 w 20"/>
                  <a:gd name="T3" fmla="*/ 15 h 21"/>
                  <a:gd name="T4" fmla="*/ 3 w 20"/>
                  <a:gd name="T5" fmla="*/ 17 h 21"/>
                  <a:gd name="T6" fmla="*/ 5 w 20"/>
                  <a:gd name="T7" fmla="*/ 20 h 21"/>
                  <a:gd name="T8" fmla="*/ 10 w 20"/>
                  <a:gd name="T9" fmla="*/ 21 h 21"/>
                  <a:gd name="T10" fmla="*/ 15 w 20"/>
                  <a:gd name="T11" fmla="*/ 20 h 21"/>
                  <a:gd name="T12" fmla="*/ 17 w 20"/>
                  <a:gd name="T13" fmla="*/ 17 h 21"/>
                  <a:gd name="T14" fmla="*/ 19 w 20"/>
                  <a:gd name="T15" fmla="*/ 15 h 21"/>
                  <a:gd name="T16" fmla="*/ 20 w 20"/>
                  <a:gd name="T17" fmla="*/ 10 h 21"/>
                  <a:gd name="T18" fmla="*/ 19 w 20"/>
                  <a:gd name="T19" fmla="*/ 6 h 21"/>
                  <a:gd name="T20" fmla="*/ 17 w 20"/>
                  <a:gd name="T21" fmla="*/ 3 h 21"/>
                  <a:gd name="T22" fmla="*/ 15 w 20"/>
                  <a:gd name="T23" fmla="*/ 1 h 21"/>
                  <a:gd name="T24" fmla="*/ 10 w 20"/>
                  <a:gd name="T25" fmla="*/ 0 h 21"/>
                  <a:gd name="T26" fmla="*/ 5 w 20"/>
                  <a:gd name="T27" fmla="*/ 1 h 21"/>
                  <a:gd name="T28" fmla="*/ 3 w 20"/>
                  <a:gd name="T29" fmla="*/ 3 h 21"/>
                  <a:gd name="T30" fmla="*/ 1 w 20"/>
                  <a:gd name="T31" fmla="*/ 6 h 21"/>
                  <a:gd name="T32" fmla="*/ 0 w 20"/>
                  <a:gd name="T33"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1">
                    <a:moveTo>
                      <a:pt x="0" y="10"/>
                    </a:moveTo>
                    <a:lnTo>
                      <a:pt x="1" y="15"/>
                    </a:lnTo>
                    <a:lnTo>
                      <a:pt x="3" y="17"/>
                    </a:lnTo>
                    <a:lnTo>
                      <a:pt x="5" y="20"/>
                    </a:lnTo>
                    <a:lnTo>
                      <a:pt x="10" y="21"/>
                    </a:lnTo>
                    <a:lnTo>
                      <a:pt x="15" y="20"/>
                    </a:lnTo>
                    <a:lnTo>
                      <a:pt x="17" y="17"/>
                    </a:lnTo>
                    <a:lnTo>
                      <a:pt x="19" y="15"/>
                    </a:lnTo>
                    <a:lnTo>
                      <a:pt x="20" y="10"/>
                    </a:lnTo>
                    <a:lnTo>
                      <a:pt x="19" y="6"/>
                    </a:lnTo>
                    <a:lnTo>
                      <a:pt x="17" y="3"/>
                    </a:lnTo>
                    <a:lnTo>
                      <a:pt x="15" y="1"/>
                    </a:lnTo>
                    <a:lnTo>
                      <a:pt x="10" y="0"/>
                    </a:lnTo>
                    <a:lnTo>
                      <a:pt x="5" y="1"/>
                    </a:lnTo>
                    <a:lnTo>
                      <a:pt x="3" y="3"/>
                    </a:lnTo>
                    <a:lnTo>
                      <a:pt x="1" y="6"/>
                    </a:lnTo>
                    <a:lnTo>
                      <a:pt x="0" y="10"/>
                    </a:lnTo>
                    <a:close/>
                  </a:path>
                </a:pathLst>
              </a:custGeom>
              <a:solidFill>
                <a:srgbClr val="A5F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grpSp>
        <p:sp>
          <p:nvSpPr>
            <p:cNvPr id="191" name="אליפסה 190">
              <a:extLst>
                <a:ext uri="{FF2B5EF4-FFF2-40B4-BE49-F238E27FC236}">
                  <a16:creationId xmlns:a16="http://schemas.microsoft.com/office/drawing/2014/main" id="{17259D51-0103-4F90-BE95-2EAF2F6A7AC5}"/>
                </a:ext>
              </a:extLst>
            </p:cNvPr>
            <p:cNvSpPr/>
            <p:nvPr/>
          </p:nvSpPr>
          <p:spPr>
            <a:xfrm flipH="1">
              <a:off x="2649175" y="3182575"/>
              <a:ext cx="66674" cy="64325"/>
            </a:xfrm>
            <a:prstGeom prst="ellipse">
              <a:avLst/>
            </a:prstGeom>
            <a:solidFill>
              <a:sysClr val="windowText" lastClr="000000"/>
            </a:solidFill>
            <a:ln w="25400" cap="flat" cmpd="sng" algn="ctr">
              <a:solidFill>
                <a:sysClr val="windowText" lastClr="0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92" name="אליפסה 191">
              <a:extLst>
                <a:ext uri="{FF2B5EF4-FFF2-40B4-BE49-F238E27FC236}">
                  <a16:creationId xmlns:a16="http://schemas.microsoft.com/office/drawing/2014/main" id="{589649FF-4006-4F30-B06F-012B74C5206E}"/>
                </a:ext>
              </a:extLst>
            </p:cNvPr>
            <p:cNvSpPr/>
            <p:nvPr/>
          </p:nvSpPr>
          <p:spPr>
            <a:xfrm flipH="1">
              <a:off x="2975878" y="3335761"/>
              <a:ext cx="66674" cy="64325"/>
            </a:xfrm>
            <a:prstGeom prst="ellipse">
              <a:avLst/>
            </a:prstGeom>
            <a:solidFill>
              <a:sysClr val="windowText" lastClr="000000"/>
            </a:solidFill>
            <a:ln w="25400" cap="flat" cmpd="sng" algn="ctr">
              <a:solidFill>
                <a:sysClr val="windowText" lastClr="0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93" name="אליפסה 192">
              <a:extLst>
                <a:ext uri="{FF2B5EF4-FFF2-40B4-BE49-F238E27FC236}">
                  <a16:creationId xmlns:a16="http://schemas.microsoft.com/office/drawing/2014/main" id="{4C3564DD-4518-4D3F-B81F-1FD0F79D2740}"/>
                </a:ext>
              </a:extLst>
            </p:cNvPr>
            <p:cNvSpPr/>
            <p:nvPr/>
          </p:nvSpPr>
          <p:spPr>
            <a:xfrm flipH="1">
              <a:off x="3297247" y="3473420"/>
              <a:ext cx="66674" cy="64325"/>
            </a:xfrm>
            <a:prstGeom prst="ellipse">
              <a:avLst/>
            </a:prstGeom>
            <a:solidFill>
              <a:sysClr val="windowText" lastClr="000000"/>
            </a:solidFill>
            <a:ln w="25400" cap="flat" cmpd="sng" algn="ctr">
              <a:solidFill>
                <a:sysClr val="windowText" lastClr="0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94" name="אליפסה 193">
              <a:extLst>
                <a:ext uri="{FF2B5EF4-FFF2-40B4-BE49-F238E27FC236}">
                  <a16:creationId xmlns:a16="http://schemas.microsoft.com/office/drawing/2014/main" id="{52FA7779-9C82-464E-8445-AC30F809C051}"/>
                </a:ext>
              </a:extLst>
            </p:cNvPr>
            <p:cNvSpPr/>
            <p:nvPr/>
          </p:nvSpPr>
          <p:spPr>
            <a:xfrm flipH="1">
              <a:off x="1353031" y="2585994"/>
              <a:ext cx="66674" cy="64325"/>
            </a:xfrm>
            <a:prstGeom prst="ellipse">
              <a:avLst/>
            </a:prstGeom>
            <a:solidFill>
              <a:sysClr val="windowText" lastClr="000000"/>
            </a:solidFill>
            <a:ln w="25400" cap="flat" cmpd="sng" algn="ctr">
              <a:solidFill>
                <a:sysClr val="windowText" lastClr="0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95" name="אליפסה 194">
              <a:extLst>
                <a:ext uri="{FF2B5EF4-FFF2-40B4-BE49-F238E27FC236}">
                  <a16:creationId xmlns:a16="http://schemas.microsoft.com/office/drawing/2014/main" id="{55DB00D9-9557-40A4-88B2-ABBBBFD94DF5}"/>
                </a:ext>
              </a:extLst>
            </p:cNvPr>
            <p:cNvSpPr/>
            <p:nvPr/>
          </p:nvSpPr>
          <p:spPr>
            <a:xfrm flipH="1">
              <a:off x="920983" y="2391776"/>
              <a:ext cx="66674" cy="64325"/>
            </a:xfrm>
            <a:prstGeom prst="ellipse">
              <a:avLst/>
            </a:prstGeom>
            <a:solidFill>
              <a:sysClr val="windowText" lastClr="000000"/>
            </a:solidFill>
            <a:ln w="25400" cap="flat" cmpd="sng" algn="ctr">
              <a:solidFill>
                <a:sysClr val="windowText" lastClr="0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96" name="אליפסה 195">
              <a:extLst>
                <a:ext uri="{FF2B5EF4-FFF2-40B4-BE49-F238E27FC236}">
                  <a16:creationId xmlns:a16="http://schemas.microsoft.com/office/drawing/2014/main" id="{2A94EF81-EDE2-4F8F-B5EB-7E2E3EFF6AEB}"/>
                </a:ext>
              </a:extLst>
            </p:cNvPr>
            <p:cNvSpPr/>
            <p:nvPr/>
          </p:nvSpPr>
          <p:spPr>
            <a:xfrm flipH="1">
              <a:off x="2289135" y="3025167"/>
              <a:ext cx="66674" cy="64325"/>
            </a:xfrm>
            <a:prstGeom prst="ellipse">
              <a:avLst/>
            </a:prstGeom>
            <a:solidFill>
              <a:sysClr val="windowText" lastClr="000000"/>
            </a:solidFill>
            <a:ln w="25400" cap="flat" cmpd="sng" algn="ctr">
              <a:solidFill>
                <a:sysClr val="windowText" lastClr="0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97" name="אליפסה 196">
              <a:extLst>
                <a:ext uri="{FF2B5EF4-FFF2-40B4-BE49-F238E27FC236}">
                  <a16:creationId xmlns:a16="http://schemas.microsoft.com/office/drawing/2014/main" id="{C3530FC2-25A8-42FA-886C-CA76EB435A5B}"/>
                </a:ext>
              </a:extLst>
            </p:cNvPr>
            <p:cNvSpPr/>
            <p:nvPr/>
          </p:nvSpPr>
          <p:spPr>
            <a:xfrm flipH="1">
              <a:off x="2001103" y="2892924"/>
              <a:ext cx="66674" cy="64325"/>
            </a:xfrm>
            <a:prstGeom prst="ellipse">
              <a:avLst/>
            </a:prstGeom>
            <a:solidFill>
              <a:sysClr val="windowText" lastClr="000000"/>
            </a:solidFill>
            <a:ln w="25400" cap="flat" cmpd="sng" algn="ctr">
              <a:solidFill>
                <a:sysClr val="windowText" lastClr="0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98" name="אליפסה 197">
              <a:extLst>
                <a:ext uri="{FF2B5EF4-FFF2-40B4-BE49-F238E27FC236}">
                  <a16:creationId xmlns:a16="http://schemas.microsoft.com/office/drawing/2014/main" id="{26429FCA-3F5B-41D6-A964-AFBD3F0BAD1C}"/>
                </a:ext>
              </a:extLst>
            </p:cNvPr>
            <p:cNvSpPr/>
            <p:nvPr/>
          </p:nvSpPr>
          <p:spPr>
            <a:xfrm flipH="1">
              <a:off x="1713071" y="2758370"/>
              <a:ext cx="66674" cy="64325"/>
            </a:xfrm>
            <a:prstGeom prst="ellipse">
              <a:avLst/>
            </a:prstGeom>
            <a:solidFill>
              <a:sysClr val="windowText" lastClr="000000"/>
            </a:solidFill>
            <a:ln w="25400" cap="flat" cmpd="sng" algn="ctr">
              <a:solidFill>
                <a:sysClr val="windowText" lastClr="0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99" name="אליפסה 198">
              <a:extLst>
                <a:ext uri="{FF2B5EF4-FFF2-40B4-BE49-F238E27FC236}">
                  <a16:creationId xmlns:a16="http://schemas.microsoft.com/office/drawing/2014/main" id="{F37A7A99-CEDD-484E-B300-750B47B9CFCD}"/>
                </a:ext>
              </a:extLst>
            </p:cNvPr>
            <p:cNvSpPr/>
            <p:nvPr/>
          </p:nvSpPr>
          <p:spPr>
            <a:xfrm flipH="1">
              <a:off x="390783" y="2144855"/>
              <a:ext cx="66674" cy="64325"/>
            </a:xfrm>
            <a:prstGeom prst="ellipse">
              <a:avLst/>
            </a:prstGeom>
            <a:solidFill>
              <a:sysClr val="windowText" lastClr="000000"/>
            </a:solidFill>
            <a:ln w="25400" cap="flat" cmpd="sng" algn="ctr">
              <a:solidFill>
                <a:sysClr val="windowText" lastClr="0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00" name="אליפסה 199">
              <a:extLst>
                <a:ext uri="{FF2B5EF4-FFF2-40B4-BE49-F238E27FC236}">
                  <a16:creationId xmlns:a16="http://schemas.microsoft.com/office/drawing/2014/main" id="{34110017-7177-468D-B67F-67062681EE32}"/>
                </a:ext>
              </a:extLst>
            </p:cNvPr>
            <p:cNvSpPr/>
            <p:nvPr/>
          </p:nvSpPr>
          <p:spPr>
            <a:xfrm flipH="1">
              <a:off x="-179947" y="1888985"/>
              <a:ext cx="66674" cy="64325"/>
            </a:xfrm>
            <a:prstGeom prst="ellipse">
              <a:avLst/>
            </a:prstGeom>
            <a:solidFill>
              <a:sysClr val="windowText" lastClr="000000"/>
            </a:solidFill>
            <a:ln w="25400" cap="flat" cmpd="sng" algn="ctr">
              <a:solidFill>
                <a:sysClr val="windowText" lastClr="0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sp>
        <p:nvSpPr>
          <p:cNvPr id="259" name="קוביה 258">
            <a:extLst>
              <a:ext uri="{FF2B5EF4-FFF2-40B4-BE49-F238E27FC236}">
                <a16:creationId xmlns:a16="http://schemas.microsoft.com/office/drawing/2014/main" id="{FA7C6E0E-F62C-4492-B852-E3EF5BC5E88A}"/>
              </a:ext>
            </a:extLst>
          </p:cNvPr>
          <p:cNvSpPr/>
          <p:nvPr/>
        </p:nvSpPr>
        <p:spPr>
          <a:xfrm rot="1077559">
            <a:off x="5769139" y="2750497"/>
            <a:ext cx="880269" cy="717750"/>
          </a:xfrm>
          <a:prstGeom prst="cube">
            <a:avLst>
              <a:gd name="adj" fmla="val 56850"/>
            </a:avLst>
          </a:prstGeom>
          <a:solidFill>
            <a:srgbClr val="4F81BD"/>
          </a:solidFill>
          <a:ln w="25400" cap="flat" cmpd="sng" algn="ctr">
            <a:solidFill>
              <a:srgbClr val="4F81BD">
                <a:shade val="50000"/>
              </a:srgbClr>
            </a:solidFill>
            <a:prstDash val="solid"/>
          </a:ln>
          <a:effectLst/>
          <a:scene3d>
            <a:camera prst="perspectiveHeroicExtremeLeftFacing"/>
            <a:lightRig rig="threePt" dir="t"/>
          </a:scene3d>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60" name="קוביה 259">
            <a:extLst>
              <a:ext uri="{FF2B5EF4-FFF2-40B4-BE49-F238E27FC236}">
                <a16:creationId xmlns:a16="http://schemas.microsoft.com/office/drawing/2014/main" id="{DAC1565C-B3D8-4C41-9D88-7251F47EA429}"/>
              </a:ext>
            </a:extLst>
          </p:cNvPr>
          <p:cNvSpPr/>
          <p:nvPr/>
        </p:nvSpPr>
        <p:spPr>
          <a:xfrm rot="1472994">
            <a:off x="-809733" y="2312010"/>
            <a:ext cx="6767763" cy="334648"/>
          </a:xfrm>
          <a:prstGeom prst="cube">
            <a:avLst>
              <a:gd name="adj" fmla="val 77777"/>
            </a:avLst>
          </a:prstGeom>
          <a:solidFill>
            <a:sysClr val="window" lastClr="FFFFFF"/>
          </a:solidFill>
          <a:ln w="25400" cap="flat" cmpd="sng" algn="ctr">
            <a:solidFill>
              <a:srgbClr val="4F81BD">
                <a:shade val="50000"/>
              </a:srgbClr>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65" name="אליפסה 264">
            <a:extLst>
              <a:ext uri="{FF2B5EF4-FFF2-40B4-BE49-F238E27FC236}">
                <a16:creationId xmlns:a16="http://schemas.microsoft.com/office/drawing/2014/main" id="{7D4912AE-38B1-444D-BC89-190AF656D132}"/>
              </a:ext>
            </a:extLst>
          </p:cNvPr>
          <p:cNvSpPr/>
          <p:nvPr/>
        </p:nvSpPr>
        <p:spPr>
          <a:xfrm>
            <a:off x="4991030" y="3572641"/>
            <a:ext cx="750158" cy="380809"/>
          </a:xfrm>
          <a:prstGeom prst="ellipse">
            <a:avLst/>
          </a:prstGeom>
          <a:solidFill>
            <a:srgbClr val="1F497D">
              <a:lumMod val="75000"/>
            </a:srgbClr>
          </a:solidFill>
          <a:ln w="25400" cap="flat" cmpd="sng" algn="ctr">
            <a:solidFill>
              <a:srgbClr val="0070C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267" name="קבוצה 266">
            <a:extLst>
              <a:ext uri="{FF2B5EF4-FFF2-40B4-BE49-F238E27FC236}">
                <a16:creationId xmlns:a16="http://schemas.microsoft.com/office/drawing/2014/main" id="{D541185B-5C5E-49A2-8116-1221AAD50F7E}"/>
              </a:ext>
            </a:extLst>
          </p:cNvPr>
          <p:cNvGrpSpPr/>
          <p:nvPr/>
        </p:nvGrpSpPr>
        <p:grpSpPr>
          <a:xfrm>
            <a:off x="5497408" y="3158844"/>
            <a:ext cx="424166" cy="560438"/>
            <a:chOff x="3345990" y="2892496"/>
            <a:chExt cx="424166" cy="560438"/>
          </a:xfrm>
        </p:grpSpPr>
        <p:sp>
          <p:nvSpPr>
            <p:cNvPr id="268" name="תרשים זרימה: חילוץ 267">
              <a:extLst>
                <a:ext uri="{FF2B5EF4-FFF2-40B4-BE49-F238E27FC236}">
                  <a16:creationId xmlns:a16="http://schemas.microsoft.com/office/drawing/2014/main" id="{E0CC7306-E7DF-4B63-B894-0BDFE60F182C}"/>
                </a:ext>
              </a:extLst>
            </p:cNvPr>
            <p:cNvSpPr/>
            <p:nvPr/>
          </p:nvSpPr>
          <p:spPr>
            <a:xfrm flipV="1">
              <a:off x="3345990" y="3173851"/>
              <a:ext cx="72008" cy="279083"/>
            </a:xfrm>
            <a:prstGeom prst="flowChartExtract">
              <a:avLst/>
            </a:prstGeom>
            <a:solidFill>
              <a:srgbClr val="FFC000"/>
            </a:solidFill>
            <a:ln w="25400" cap="flat" cmpd="sng" algn="ctr">
              <a:solidFill>
                <a:srgbClr val="FFC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69" name="קוביה 268">
              <a:extLst>
                <a:ext uri="{FF2B5EF4-FFF2-40B4-BE49-F238E27FC236}">
                  <a16:creationId xmlns:a16="http://schemas.microsoft.com/office/drawing/2014/main" id="{2C784ACB-EAA8-434F-A2F5-5EB34FDEDD26}"/>
                </a:ext>
              </a:extLst>
            </p:cNvPr>
            <p:cNvSpPr/>
            <p:nvPr/>
          </p:nvSpPr>
          <p:spPr>
            <a:xfrm rot="1321142">
              <a:off x="3373924" y="2892496"/>
              <a:ext cx="396232" cy="346994"/>
            </a:xfrm>
            <a:prstGeom prst="cube">
              <a:avLst>
                <a:gd name="adj" fmla="val 89565"/>
              </a:avLst>
            </a:prstGeom>
            <a:solidFill>
              <a:srgbClr val="FFC000"/>
            </a:solidFill>
            <a:ln w="25400" cap="flat" cmpd="sng" algn="ctr">
              <a:solidFill>
                <a:srgbClr val="FFC000"/>
              </a:solidFill>
              <a:prstDash val="solid"/>
            </a:ln>
            <a:effectLst/>
            <a:scene3d>
              <a:camera prst="perspectiveAbove"/>
              <a:lightRig rig="threePt" dir="t"/>
            </a:scene3d>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276" name="קבוצה 275">
            <a:extLst>
              <a:ext uri="{FF2B5EF4-FFF2-40B4-BE49-F238E27FC236}">
                <a16:creationId xmlns:a16="http://schemas.microsoft.com/office/drawing/2014/main" id="{DB839911-FD52-4ABA-A9F8-6E30907ACDAA}"/>
              </a:ext>
            </a:extLst>
          </p:cNvPr>
          <p:cNvGrpSpPr/>
          <p:nvPr/>
        </p:nvGrpSpPr>
        <p:grpSpPr>
          <a:xfrm>
            <a:off x="-1962150" y="327480"/>
            <a:ext cx="5200143" cy="2415497"/>
            <a:chOff x="-629460" y="404613"/>
            <a:chExt cx="5200143" cy="2415497"/>
          </a:xfrm>
        </p:grpSpPr>
        <p:cxnSp>
          <p:nvCxnSpPr>
            <p:cNvPr id="271" name="מחבר ישר 270">
              <a:extLst>
                <a:ext uri="{FF2B5EF4-FFF2-40B4-BE49-F238E27FC236}">
                  <a16:creationId xmlns:a16="http://schemas.microsoft.com/office/drawing/2014/main" id="{7709A1C6-80DE-4C22-85E1-6EC97E9987B8}"/>
                </a:ext>
              </a:extLst>
            </p:cNvPr>
            <p:cNvCxnSpPr/>
            <p:nvPr/>
          </p:nvCxnSpPr>
          <p:spPr>
            <a:xfrm>
              <a:off x="3027741" y="1955507"/>
              <a:ext cx="1084634" cy="493787"/>
            </a:xfrm>
            <a:prstGeom prst="line">
              <a:avLst/>
            </a:prstGeom>
            <a:ln w="3175">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2" name="מחבר ישר 271">
              <a:extLst>
                <a:ext uri="{FF2B5EF4-FFF2-40B4-BE49-F238E27FC236}">
                  <a16:creationId xmlns:a16="http://schemas.microsoft.com/office/drawing/2014/main" id="{02262189-CAFD-40C7-9DD5-46EBB540CC5D}"/>
                </a:ext>
              </a:extLst>
            </p:cNvPr>
            <p:cNvCxnSpPr/>
            <p:nvPr/>
          </p:nvCxnSpPr>
          <p:spPr>
            <a:xfrm>
              <a:off x="3486049" y="2326323"/>
              <a:ext cx="1084634" cy="493787"/>
            </a:xfrm>
            <a:prstGeom prst="line">
              <a:avLst/>
            </a:prstGeom>
            <a:ln w="3175">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3" name="מחבר ישר 272">
              <a:extLst>
                <a:ext uri="{FF2B5EF4-FFF2-40B4-BE49-F238E27FC236}">
                  <a16:creationId xmlns:a16="http://schemas.microsoft.com/office/drawing/2014/main" id="{6AB8721D-E956-4618-9917-9757337691CB}"/>
                </a:ext>
              </a:extLst>
            </p:cNvPr>
            <p:cNvCxnSpPr/>
            <p:nvPr/>
          </p:nvCxnSpPr>
          <p:spPr>
            <a:xfrm>
              <a:off x="3036651" y="2078477"/>
              <a:ext cx="1084634" cy="493787"/>
            </a:xfrm>
            <a:prstGeom prst="line">
              <a:avLst/>
            </a:prstGeom>
            <a:ln w="3175">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4" name="מחבר ישר 273">
              <a:extLst>
                <a:ext uri="{FF2B5EF4-FFF2-40B4-BE49-F238E27FC236}">
                  <a16:creationId xmlns:a16="http://schemas.microsoft.com/office/drawing/2014/main" id="{2313BADE-C89D-4780-922A-FF45DE2738C7}"/>
                </a:ext>
              </a:extLst>
            </p:cNvPr>
            <p:cNvCxnSpPr>
              <a:cxnSpLocks/>
            </p:cNvCxnSpPr>
            <p:nvPr/>
          </p:nvCxnSpPr>
          <p:spPr>
            <a:xfrm>
              <a:off x="-629460" y="404613"/>
              <a:ext cx="3081032" cy="1410749"/>
            </a:xfrm>
            <a:prstGeom prst="line">
              <a:avLst/>
            </a:prstGeom>
            <a:ln w="3175">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5" name="מחבר ישר 274">
              <a:extLst>
                <a:ext uri="{FF2B5EF4-FFF2-40B4-BE49-F238E27FC236}">
                  <a16:creationId xmlns:a16="http://schemas.microsoft.com/office/drawing/2014/main" id="{E6A24E76-2D1F-4BA2-8F34-0920EFB91B18}"/>
                </a:ext>
              </a:extLst>
            </p:cNvPr>
            <p:cNvCxnSpPr>
              <a:cxnSpLocks/>
            </p:cNvCxnSpPr>
            <p:nvPr/>
          </p:nvCxnSpPr>
          <p:spPr>
            <a:xfrm>
              <a:off x="2366159" y="1959282"/>
              <a:ext cx="1337809" cy="618632"/>
            </a:xfrm>
            <a:prstGeom prst="line">
              <a:avLst/>
            </a:prstGeom>
            <a:ln w="3175">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281" name="קוביה 280">
            <a:extLst>
              <a:ext uri="{FF2B5EF4-FFF2-40B4-BE49-F238E27FC236}">
                <a16:creationId xmlns:a16="http://schemas.microsoft.com/office/drawing/2014/main" id="{E7BDAE9F-FD20-4ED5-A3A7-71504D491ACB}"/>
              </a:ext>
            </a:extLst>
          </p:cNvPr>
          <p:cNvSpPr/>
          <p:nvPr/>
        </p:nvSpPr>
        <p:spPr>
          <a:xfrm rot="1321142">
            <a:off x="9429058" y="5023807"/>
            <a:ext cx="1071170" cy="1271748"/>
          </a:xfrm>
          <a:prstGeom prst="cube">
            <a:avLst>
              <a:gd name="adj" fmla="val 77688"/>
            </a:avLst>
          </a:prstGeom>
          <a:blipFill>
            <a:blip r:embed="rId4"/>
            <a:tile tx="0" ty="0" sx="100000" sy="100000" flip="none" algn="tl"/>
          </a:blipFill>
          <a:ln>
            <a:solidFill>
              <a:schemeClr val="accent1">
                <a:lumMod val="75000"/>
              </a:schemeClr>
            </a:solidFill>
          </a:ln>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3" name="קוביה 282">
            <a:extLst>
              <a:ext uri="{FF2B5EF4-FFF2-40B4-BE49-F238E27FC236}">
                <a16:creationId xmlns:a16="http://schemas.microsoft.com/office/drawing/2014/main" id="{0BD8DB24-B9DA-4C4B-80AE-B7C109DFF6A7}"/>
              </a:ext>
            </a:extLst>
          </p:cNvPr>
          <p:cNvSpPr/>
          <p:nvPr/>
        </p:nvSpPr>
        <p:spPr>
          <a:xfrm>
            <a:off x="9807061" y="1873358"/>
            <a:ext cx="864096" cy="648072"/>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4" name="מלבן 283">
            <a:extLst>
              <a:ext uri="{FF2B5EF4-FFF2-40B4-BE49-F238E27FC236}">
                <a16:creationId xmlns:a16="http://schemas.microsoft.com/office/drawing/2014/main" id="{13ACED6F-4DB5-4A30-804B-BE5D22B3B359}"/>
              </a:ext>
            </a:extLst>
          </p:cNvPr>
          <p:cNvSpPr/>
          <p:nvPr/>
        </p:nvSpPr>
        <p:spPr>
          <a:xfrm>
            <a:off x="9866639" y="2089382"/>
            <a:ext cx="576064"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5" name="צורה חופשית 72">
            <a:extLst>
              <a:ext uri="{FF2B5EF4-FFF2-40B4-BE49-F238E27FC236}">
                <a16:creationId xmlns:a16="http://schemas.microsoft.com/office/drawing/2014/main" id="{55A91BF4-DADE-44D4-B955-35FF71E7EE4A}"/>
              </a:ext>
            </a:extLst>
          </p:cNvPr>
          <p:cNvSpPr/>
          <p:nvPr/>
        </p:nvSpPr>
        <p:spPr>
          <a:xfrm>
            <a:off x="6605751" y="2357450"/>
            <a:ext cx="4158815" cy="810483"/>
          </a:xfrm>
          <a:custGeom>
            <a:avLst/>
            <a:gdLst>
              <a:gd name="connsiteX0" fmla="*/ 0 w 2589208"/>
              <a:gd name="connsiteY0" fmla="*/ 1435891 h 1549383"/>
              <a:gd name="connsiteX1" fmla="*/ 742950 w 2589208"/>
              <a:gd name="connsiteY1" fmla="*/ 1504471 h 1549383"/>
              <a:gd name="connsiteX2" fmla="*/ 1074420 w 2589208"/>
              <a:gd name="connsiteY2" fmla="*/ 841531 h 1549383"/>
              <a:gd name="connsiteX3" fmla="*/ 1988820 w 2589208"/>
              <a:gd name="connsiteY3" fmla="*/ 750091 h 1549383"/>
              <a:gd name="connsiteX4" fmla="*/ 2583180 w 2589208"/>
              <a:gd name="connsiteY4" fmla="*/ 247171 h 1549383"/>
              <a:gd name="connsiteX5" fmla="*/ 2297430 w 2589208"/>
              <a:gd name="connsiteY5" fmla="*/ 18571 h 1549383"/>
              <a:gd name="connsiteX6" fmla="*/ 2320290 w 2589208"/>
              <a:gd name="connsiteY6" fmla="*/ 30001 h 154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208" h="1549383">
                <a:moveTo>
                  <a:pt x="0" y="1435891"/>
                </a:moveTo>
                <a:cubicBezTo>
                  <a:pt x="281940" y="1519711"/>
                  <a:pt x="563880" y="1603531"/>
                  <a:pt x="742950" y="1504471"/>
                </a:cubicBezTo>
                <a:cubicBezTo>
                  <a:pt x="922020" y="1405411"/>
                  <a:pt x="866775" y="967261"/>
                  <a:pt x="1074420" y="841531"/>
                </a:cubicBezTo>
                <a:cubicBezTo>
                  <a:pt x="1282065" y="715801"/>
                  <a:pt x="1737360" y="849151"/>
                  <a:pt x="1988820" y="750091"/>
                </a:cubicBezTo>
                <a:cubicBezTo>
                  <a:pt x="2240280" y="651031"/>
                  <a:pt x="2531745" y="369091"/>
                  <a:pt x="2583180" y="247171"/>
                </a:cubicBezTo>
                <a:cubicBezTo>
                  <a:pt x="2634615" y="125251"/>
                  <a:pt x="2341245" y="54766"/>
                  <a:pt x="2297430" y="18571"/>
                </a:cubicBezTo>
                <a:cubicBezTo>
                  <a:pt x="2253615" y="-17624"/>
                  <a:pt x="2286952" y="6188"/>
                  <a:pt x="2320290" y="30001"/>
                </a:cubicBezTo>
              </a:path>
            </a:pathLst>
          </a:cu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286" name="אליפסה 285">
            <a:extLst>
              <a:ext uri="{FF2B5EF4-FFF2-40B4-BE49-F238E27FC236}">
                <a16:creationId xmlns:a16="http://schemas.microsoft.com/office/drawing/2014/main" id="{49402EC8-8CC7-4628-8894-A42A5785F22B}"/>
              </a:ext>
            </a:extLst>
          </p:cNvPr>
          <p:cNvSpPr/>
          <p:nvPr/>
        </p:nvSpPr>
        <p:spPr>
          <a:xfrm>
            <a:off x="9968583" y="2286598"/>
            <a:ext cx="58738" cy="81799"/>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7" name="אליפסה 286">
            <a:extLst>
              <a:ext uri="{FF2B5EF4-FFF2-40B4-BE49-F238E27FC236}">
                <a16:creationId xmlns:a16="http://schemas.microsoft.com/office/drawing/2014/main" id="{11A482ED-D604-4F2E-9C94-7113B2D875E7}"/>
              </a:ext>
            </a:extLst>
          </p:cNvPr>
          <p:cNvSpPr/>
          <p:nvPr/>
        </p:nvSpPr>
        <p:spPr>
          <a:xfrm>
            <a:off x="10237106" y="2296389"/>
            <a:ext cx="61582" cy="7653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8" name="צורה חופשית 71">
            <a:extLst>
              <a:ext uri="{FF2B5EF4-FFF2-40B4-BE49-F238E27FC236}">
                <a16:creationId xmlns:a16="http://schemas.microsoft.com/office/drawing/2014/main" id="{FE14CCB6-043F-4C06-8135-375007EF389D}"/>
              </a:ext>
            </a:extLst>
          </p:cNvPr>
          <p:cNvSpPr/>
          <p:nvPr/>
        </p:nvSpPr>
        <p:spPr>
          <a:xfrm>
            <a:off x="6152123" y="2325741"/>
            <a:ext cx="3816460" cy="452818"/>
          </a:xfrm>
          <a:custGeom>
            <a:avLst/>
            <a:gdLst>
              <a:gd name="connsiteX0" fmla="*/ 76589 w 2111129"/>
              <a:gd name="connsiteY0" fmla="*/ 1342390 h 1342390"/>
              <a:gd name="connsiteX1" fmla="*/ 110879 w 2111129"/>
              <a:gd name="connsiteY1" fmla="*/ 805180 h 1342390"/>
              <a:gd name="connsiteX2" fmla="*/ 1139579 w 2111129"/>
              <a:gd name="connsiteY2" fmla="*/ 736600 h 1342390"/>
              <a:gd name="connsiteX3" fmla="*/ 1493909 w 2111129"/>
              <a:gd name="connsiteY3" fmla="*/ 50800 h 1342390"/>
              <a:gd name="connsiteX4" fmla="*/ 2099699 w 2111129"/>
              <a:gd name="connsiteY4" fmla="*/ 50800 h 1342390"/>
              <a:gd name="connsiteX5" fmla="*/ 2111129 w 2111129"/>
              <a:gd name="connsiteY5" fmla="*/ 50800 h 134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1129" h="1342390">
                <a:moveTo>
                  <a:pt x="76589" y="1342390"/>
                </a:moveTo>
                <a:cubicBezTo>
                  <a:pt x="5151" y="1124267"/>
                  <a:pt x="-66286" y="906145"/>
                  <a:pt x="110879" y="805180"/>
                </a:cubicBezTo>
                <a:cubicBezTo>
                  <a:pt x="288044" y="704215"/>
                  <a:pt x="909074" y="862330"/>
                  <a:pt x="1139579" y="736600"/>
                </a:cubicBezTo>
                <a:cubicBezTo>
                  <a:pt x="1370084" y="610870"/>
                  <a:pt x="1333889" y="165100"/>
                  <a:pt x="1493909" y="50800"/>
                </a:cubicBezTo>
                <a:cubicBezTo>
                  <a:pt x="1653929" y="-63500"/>
                  <a:pt x="2099699" y="50800"/>
                  <a:pt x="2099699" y="50800"/>
                </a:cubicBezTo>
                <a:lnTo>
                  <a:pt x="2111129" y="50800"/>
                </a:ln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290" name="מלבן 289">
            <a:extLst>
              <a:ext uri="{FF2B5EF4-FFF2-40B4-BE49-F238E27FC236}">
                <a16:creationId xmlns:a16="http://schemas.microsoft.com/office/drawing/2014/main" id="{59695CD3-36D0-45E0-9A92-887AA693AC77}"/>
              </a:ext>
            </a:extLst>
          </p:cNvPr>
          <p:cNvSpPr/>
          <p:nvPr/>
        </p:nvSpPr>
        <p:spPr>
          <a:xfrm>
            <a:off x="2910360" y="-224732"/>
            <a:ext cx="7039150"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400" rtl="1"/>
            <a:r>
              <a:rPr lang="he-IL" sz="9600" b="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panose="020B0604020202020204" pitchFamily="34" charset="0"/>
              </a:rPr>
              <a:t>ניתוח עקיבות</a:t>
            </a:r>
            <a:endParaRPr lang="he-IL"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panose="020B0604020202020204" pitchFamily="34" charset="0"/>
            </a:endParaRPr>
          </a:p>
        </p:txBody>
      </p:sp>
    </p:spTree>
    <p:extLst>
      <p:ext uri="{BB962C8B-B14F-4D97-AF65-F5344CB8AC3E}">
        <p14:creationId xmlns:p14="http://schemas.microsoft.com/office/powerpoint/2010/main" val="49285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267"/>
                                        </p:tgtEl>
                                        <p:attrNameLst>
                                          <p:attrName>r</p:attrName>
                                        </p:attrNameLst>
                                      </p:cBhvr>
                                    </p:animRot>
                                    <p:animRot by="-240000">
                                      <p:cBhvr>
                                        <p:cTn id="7" dur="100" fill="hold">
                                          <p:stCondLst>
                                            <p:cond delay="100"/>
                                          </p:stCondLst>
                                        </p:cTn>
                                        <p:tgtEl>
                                          <p:spTgt spid="267"/>
                                        </p:tgtEl>
                                        <p:attrNameLst>
                                          <p:attrName>r</p:attrName>
                                        </p:attrNameLst>
                                      </p:cBhvr>
                                    </p:animRot>
                                    <p:animRot by="240000">
                                      <p:cBhvr>
                                        <p:cTn id="8" dur="100" fill="hold">
                                          <p:stCondLst>
                                            <p:cond delay="200"/>
                                          </p:stCondLst>
                                        </p:cTn>
                                        <p:tgtEl>
                                          <p:spTgt spid="267"/>
                                        </p:tgtEl>
                                        <p:attrNameLst>
                                          <p:attrName>r</p:attrName>
                                        </p:attrNameLst>
                                      </p:cBhvr>
                                    </p:animRot>
                                    <p:animRot by="-240000">
                                      <p:cBhvr>
                                        <p:cTn id="9" dur="100" fill="hold">
                                          <p:stCondLst>
                                            <p:cond delay="300"/>
                                          </p:stCondLst>
                                        </p:cTn>
                                        <p:tgtEl>
                                          <p:spTgt spid="267"/>
                                        </p:tgtEl>
                                        <p:attrNameLst>
                                          <p:attrName>r</p:attrName>
                                        </p:attrNameLst>
                                      </p:cBhvr>
                                    </p:animRot>
                                    <p:animRot by="120000">
                                      <p:cBhvr>
                                        <p:cTn id="10" dur="100" fill="hold">
                                          <p:stCondLst>
                                            <p:cond delay="400"/>
                                          </p:stCondLst>
                                        </p:cTn>
                                        <p:tgtEl>
                                          <p:spTgt spid="267"/>
                                        </p:tgtEl>
                                        <p:attrNameLst>
                                          <p:attrName>r</p:attrName>
                                        </p:attrNameLst>
                                      </p:cBhvr>
                                    </p:animRot>
                                  </p:childTnLst>
                                </p:cTn>
                              </p:par>
                              <p:par>
                                <p:cTn id="11" presetID="42" presetClass="path" presetSubtype="0" repeatCount="indefinite" accel="50000" decel="50000" fill="hold" nodeType="withEffect">
                                  <p:stCondLst>
                                    <p:cond delay="0"/>
                                  </p:stCondLst>
                                  <p:childTnLst>
                                    <p:animMotion origin="layout" path="M 4.16667E-7 3.7037E-7 L 0.23724 0.19329 " pathEditMode="relative" rAng="0" ptsTypes="AA">
                                      <p:cBhvr>
                                        <p:cTn id="12" dur="2000" fill="hold"/>
                                        <p:tgtEl>
                                          <p:spTgt spid="188"/>
                                        </p:tgtEl>
                                        <p:attrNameLst>
                                          <p:attrName>ppt_x</p:attrName>
                                          <p:attrName>ppt_y</p:attrName>
                                        </p:attrNameLst>
                                      </p:cBhvr>
                                      <p:rCtr x="11862" y="9653"/>
                                    </p:animMotion>
                                  </p:childTnLst>
                                </p:cTn>
                              </p:par>
                              <p:par>
                                <p:cTn id="13" presetID="42" presetClass="path" presetSubtype="0" repeatCount="indefinite" accel="50000" decel="50000" fill="hold" nodeType="withEffect">
                                  <p:stCondLst>
                                    <p:cond delay="0"/>
                                  </p:stCondLst>
                                  <p:childTnLst>
                                    <p:animMotion origin="layout" path="M -3.75E-6 -2.59259E-6 L 0.14571 0.11922 " pathEditMode="relative" rAng="0" ptsTypes="AA">
                                      <p:cBhvr>
                                        <p:cTn id="14" dur="2000" fill="hold"/>
                                        <p:tgtEl>
                                          <p:spTgt spid="276"/>
                                        </p:tgtEl>
                                        <p:attrNameLst>
                                          <p:attrName>ppt_x</p:attrName>
                                          <p:attrName>ppt_y</p:attrName>
                                        </p:attrNameLst>
                                      </p:cBhvr>
                                      <p:rCtr x="7279" y="5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0461D248-AB2A-45E7-8062-F9E850BE100C}"/>
              </a:ext>
            </a:extLst>
          </p:cNvPr>
          <p:cNvSpPr>
            <a:spLocks noGrp="1"/>
          </p:cNvSpPr>
          <p:nvPr>
            <p:ph type="sldNum" sz="quarter" idx="12"/>
          </p:nvPr>
        </p:nvSpPr>
        <p:spPr/>
        <p:txBody>
          <a:bodyPr/>
          <a:lstStyle/>
          <a:p>
            <a:fld id="{35CE2A88-ED72-40D1-A77E-B0989610CBC5}" type="slidenum">
              <a:rPr lang="he-IL" smtClean="0"/>
              <a:t>98</a:t>
            </a:fld>
            <a:endParaRPr lang="he-IL"/>
          </a:p>
        </p:txBody>
      </p:sp>
    </p:spTree>
    <p:extLst>
      <p:ext uri="{BB962C8B-B14F-4D97-AF65-F5344CB8AC3E}">
        <p14:creationId xmlns:p14="http://schemas.microsoft.com/office/powerpoint/2010/main" val="13048938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F8FB2EA3-2CA5-4D0F-8C22-1FF34A54BA9A}"/>
              </a:ext>
            </a:extLst>
          </p:cNvPr>
          <p:cNvSpPr>
            <a:spLocks noGrp="1"/>
          </p:cNvSpPr>
          <p:nvPr>
            <p:ph type="sldNum" sz="quarter" idx="12"/>
          </p:nvPr>
        </p:nvSpPr>
        <p:spPr/>
        <p:txBody>
          <a:bodyPr/>
          <a:lstStyle/>
          <a:p>
            <a:fld id="{35CE2A88-ED72-40D1-A77E-B0989610CBC5}" type="slidenum">
              <a:rPr lang="he-IL" smtClean="0"/>
              <a:t>99</a:t>
            </a:fld>
            <a:endParaRPr lang="he-IL"/>
          </a:p>
        </p:txBody>
      </p:sp>
      <p:sp>
        <p:nvSpPr>
          <p:cNvPr id="3" name="מציין מיקום תוכן 2">
            <a:extLst>
              <a:ext uri="{FF2B5EF4-FFF2-40B4-BE49-F238E27FC236}">
                <a16:creationId xmlns:a16="http://schemas.microsoft.com/office/drawing/2014/main" id="{9F5D4423-3CE0-41DC-A76C-480240A2E8F3}"/>
              </a:ext>
            </a:extLst>
          </p:cNvPr>
          <p:cNvSpPr txBox="1">
            <a:spLocks/>
          </p:cNvSpPr>
          <p:nvPr/>
        </p:nvSpPr>
        <p:spPr>
          <a:xfrm>
            <a:off x="2209800" y="510078"/>
            <a:ext cx="9324975" cy="2052147"/>
          </a:xfrm>
          <a:prstGeom prst="rect">
            <a:avLst/>
          </a:prstGeom>
        </p:spPr>
        <p:txBody>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1" indent="0">
              <a:buNone/>
            </a:pPr>
            <a:r>
              <a:rPr lang="he-IL" altLang="he-IL" sz="2800" b="1">
                <a:solidFill>
                  <a:schemeClr val="tx1"/>
                </a:solidFill>
              </a:rPr>
              <a:t>רשם זמן</a:t>
            </a:r>
            <a:r>
              <a:rPr lang="he-IL" altLang="he-IL" sz="2800">
                <a:solidFill>
                  <a:schemeClr val="tx1"/>
                </a:solidFill>
              </a:rPr>
              <a:t>. נאמר שהחתול רץ ימינה – כאילו קושרים לו סרט לזנב ומקישים עליו במרווחי זמן קבועים. התרשים יתן "תרשים עקבות". ע"י שימוש ברשם זמן המקיש 50 פעם בשנייה. נקבל על הסרט תרשים עקבות, בין כל נקודה חלפו 0.2 שניות.</a:t>
            </a:r>
            <a:endParaRPr lang="en-US" altLang="he-IL" sz="2800">
              <a:solidFill>
                <a:schemeClr val="tx1"/>
              </a:solidFill>
            </a:endParaRPr>
          </a:p>
          <a:p>
            <a:endParaRPr lang="he-IL" altLang="he-IL"/>
          </a:p>
        </p:txBody>
      </p:sp>
      <p:pic>
        <p:nvPicPr>
          <p:cNvPr id="5" name="Picture 2">
            <a:extLst>
              <a:ext uri="{FF2B5EF4-FFF2-40B4-BE49-F238E27FC236}">
                <a16:creationId xmlns:a16="http://schemas.microsoft.com/office/drawing/2014/main" id="{D60F38AF-263D-4EA0-A73C-C5EBAD620F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18" y="3242469"/>
            <a:ext cx="9667857" cy="235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7104988"/>
      </p:ext>
    </p:extLst>
  </p:cSld>
  <p:clrMapOvr>
    <a:masterClrMapping/>
  </p:clrMapOvr>
</p:sld>
</file>

<file path=ppt/theme/theme1.xml><?xml version="1.0" encoding="utf-8"?>
<a:theme xmlns:a="http://schemas.openxmlformats.org/drawingml/2006/main" name="עשן מתפתל">
  <a:themeElements>
    <a:clrScheme name="עשן מתפתל">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עשן מתפתל">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עשן מתפתל">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10.xml><?xml version="1.0" encoding="utf-8"?>
<a:theme xmlns:a="http://schemas.openxmlformats.org/drawingml/2006/main" name="7_עשן מתפתל">
  <a:themeElements>
    <a:clrScheme name="עשן מתפתל">
      <a:dk1>
        <a:sysClr val="windowText" lastClr="000000"/>
      </a:dk1>
      <a:lt1>
        <a:sysClr val="window" lastClr="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עשן מתפתל">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עשן מתפתל">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F20B7C8E-B819-43F3-AAF9-EE50B1A83630}"/>
    </a:ext>
  </a:extLst>
</a:theme>
</file>

<file path=ppt/theme/theme1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עשן מתפתל">
  <a:themeElements>
    <a:clrScheme name="עשן מתפתל">
      <a:dk1>
        <a:sysClr val="windowText" lastClr="000000"/>
      </a:dk1>
      <a:lt1>
        <a:sysClr val="window" lastClr="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עשן מתפתל">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עשן מתפתל">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F20B7C8E-B819-43F3-AAF9-EE50B1A83630}"/>
    </a:ext>
  </a:extLst>
</a:theme>
</file>

<file path=ppt/theme/theme5.xml><?xml version="1.0" encoding="utf-8"?>
<a:theme xmlns:a="http://schemas.openxmlformats.org/drawingml/2006/main" name="2_עשן מתפתל">
  <a:themeElements>
    <a:clrScheme name="עשן מתפתל">
      <a:dk1>
        <a:sysClr val="windowText" lastClr="000000"/>
      </a:dk1>
      <a:lt1>
        <a:sysClr val="window" lastClr="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עשן מתפתל">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עשן מתפתל">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F20B7C8E-B819-43F3-AAF9-EE50B1A83630}"/>
    </a:ext>
  </a:extLst>
</a:theme>
</file>

<file path=ppt/theme/theme6.xml><?xml version="1.0" encoding="utf-8"?>
<a:theme xmlns:a="http://schemas.openxmlformats.org/drawingml/2006/main" name="3_עשן מתפתל">
  <a:themeElements>
    <a:clrScheme name="עשן מתפתל">
      <a:dk1>
        <a:sysClr val="windowText" lastClr="000000"/>
      </a:dk1>
      <a:lt1>
        <a:sysClr val="window" lastClr="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עשן מתפתל">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עשן מתפתל">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F20B7C8E-B819-43F3-AAF9-EE50B1A83630}"/>
    </a:ext>
  </a:extLst>
</a:theme>
</file>

<file path=ppt/theme/theme7.xml><?xml version="1.0" encoding="utf-8"?>
<a:theme xmlns:a="http://schemas.openxmlformats.org/drawingml/2006/main" name="4_עשן מתפתל">
  <a:themeElements>
    <a:clrScheme name="עשן מתפתל">
      <a:dk1>
        <a:sysClr val="windowText" lastClr="000000"/>
      </a:dk1>
      <a:lt1>
        <a:sysClr val="window" lastClr="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עשן מתפתל">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עשן מתפתל">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F20B7C8E-B819-43F3-AAF9-EE50B1A83630}"/>
    </a:ext>
  </a:extLst>
</a:theme>
</file>

<file path=ppt/theme/theme8.xml><?xml version="1.0" encoding="utf-8"?>
<a:theme xmlns:a="http://schemas.openxmlformats.org/drawingml/2006/main" name="5_עשן מתפתל">
  <a:themeElements>
    <a:clrScheme name="עשן מתפתל">
      <a:dk1>
        <a:sysClr val="windowText" lastClr="000000"/>
      </a:dk1>
      <a:lt1>
        <a:sysClr val="window" lastClr="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עשן מתפתל">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עשן מתפתל">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F20B7C8E-B819-43F3-AAF9-EE50B1A83630}"/>
    </a:ext>
  </a:extLst>
</a:theme>
</file>

<file path=ppt/theme/theme9.xml><?xml version="1.0" encoding="utf-8"?>
<a:theme xmlns:a="http://schemas.openxmlformats.org/drawingml/2006/main" name="6_עשן מתפתל">
  <a:themeElements>
    <a:clrScheme name="עשן מתפתל">
      <a:dk1>
        <a:sysClr val="windowText" lastClr="000000"/>
      </a:dk1>
      <a:lt1>
        <a:sysClr val="window" lastClr="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עשן מתפתל">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עשן מתפתל">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F20B7C8E-B819-43F3-AAF9-EE50B1A83630}"/>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11843</TotalTime>
  <Words>6584</Words>
  <Application>Microsoft Office PowerPoint</Application>
  <PresentationFormat>מסך רחב</PresentationFormat>
  <Paragraphs>702</Paragraphs>
  <Slides>114</Slides>
  <Notes>5</Notes>
  <HiddenSlides>0</HiddenSlides>
  <MMClips>0</MMClips>
  <ScaleCrop>false</ScaleCrop>
  <HeadingPairs>
    <vt:vector size="8" baseType="variant">
      <vt:variant>
        <vt:lpstr>גופנים בשימוש</vt:lpstr>
      </vt:variant>
      <vt:variant>
        <vt:i4>13</vt:i4>
      </vt:variant>
      <vt:variant>
        <vt:lpstr>ערכת נושא</vt:lpstr>
      </vt:variant>
      <vt:variant>
        <vt:i4>10</vt:i4>
      </vt:variant>
      <vt:variant>
        <vt:lpstr>שרתי OLE מוטבעים</vt:lpstr>
      </vt:variant>
      <vt:variant>
        <vt:i4>4</vt:i4>
      </vt:variant>
      <vt:variant>
        <vt:lpstr>כותרות שקופיות</vt:lpstr>
      </vt:variant>
      <vt:variant>
        <vt:i4>114</vt:i4>
      </vt:variant>
    </vt:vector>
  </HeadingPairs>
  <TitlesOfParts>
    <vt:vector size="141" baseType="lpstr">
      <vt:lpstr>Arial</vt:lpstr>
      <vt:lpstr>Calibri</vt:lpstr>
      <vt:lpstr>Calibri Light</vt:lpstr>
      <vt:lpstr>Cambria Math</vt:lpstr>
      <vt:lpstr>Century Gothic</vt:lpstr>
      <vt:lpstr>Garamond</vt:lpstr>
      <vt:lpstr>Guttman-Aharoni</vt:lpstr>
      <vt:lpstr>Impact</vt:lpstr>
      <vt:lpstr>Monotype Sorts</vt:lpstr>
      <vt:lpstr>Times New Roman</vt:lpstr>
      <vt:lpstr>Verdana</vt:lpstr>
      <vt:lpstr>Wingdings</vt:lpstr>
      <vt:lpstr>Wingdings 3</vt:lpstr>
      <vt:lpstr>עשן מתפתל</vt:lpstr>
      <vt:lpstr>ערכת נושא Office</vt:lpstr>
      <vt:lpstr>1_ערכת נושא Office</vt:lpstr>
      <vt:lpstr>1_עשן מתפתל</vt:lpstr>
      <vt:lpstr>2_עשן מתפתל</vt:lpstr>
      <vt:lpstr>3_עשן מתפתל</vt:lpstr>
      <vt:lpstr>4_עשן מתפתל</vt:lpstr>
      <vt:lpstr>5_עשן מתפתל</vt:lpstr>
      <vt:lpstr>6_עשן מתפתל</vt:lpstr>
      <vt:lpstr>7_עשן מתפתל</vt:lpstr>
      <vt:lpstr>Equation</vt:lpstr>
      <vt:lpstr>משוואה</vt:lpstr>
      <vt:lpstr>תמונת מפת סיביות</vt:lpstr>
      <vt:lpstr>Chart</vt:lpstr>
      <vt:lpstr>מצגת של PowerPoint‏</vt:lpstr>
      <vt:lpstr>שתי תכונות חשובות המתקיימות בכל סוגי התנועה: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מקומו של גוף 3 מאפיינים</vt:lpstr>
      <vt:lpstr>מצגת של PowerPoint‏</vt:lpstr>
      <vt:lpstr>מצגת של PowerPoint‏</vt:lpstr>
      <vt:lpstr>מצגת של PowerPoint‏</vt:lpstr>
      <vt:lpstr>דרך והעתק</vt:lpstr>
      <vt:lpstr>מצגת של PowerPoint‏</vt:lpstr>
      <vt:lpstr>העתק</vt:lpstr>
      <vt:lpstr>מצגת של PowerPoint‏</vt:lpstr>
      <vt:lpstr>מצגת של PowerPoint‏</vt:lpstr>
      <vt:lpstr>מצגת של PowerPoint‏</vt:lpstr>
      <vt:lpstr>מצגת של PowerPoint‏</vt:lpstr>
      <vt:lpstr>?</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יצוגים   חקירת התנועה נעשית על ידי הצגת המקום כפונקציה של הזמן :   </vt:lpstr>
      <vt:lpstr>ייצוג 1  : טבלת מקום-זמן</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תיאור תנועה באמצעות ביטוי מתמטי</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אלו הן תמונות סטרובוסקופיות- תמונות המדגישות את התנועה במהלך הזמן !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BENY BERK</dc:creator>
  <cp:lastModifiedBy>Liat</cp:lastModifiedBy>
  <cp:revision>230</cp:revision>
  <dcterms:created xsi:type="dcterms:W3CDTF">2020-06-30T06:27:36Z</dcterms:created>
  <dcterms:modified xsi:type="dcterms:W3CDTF">2020-11-05T16:11:43Z</dcterms:modified>
</cp:coreProperties>
</file>