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6F7472-BDB6-4436-A7C9-AA209210A3FB}" type="datetimeFigureOut">
              <a:rPr lang="en-US" smtClean="0"/>
              <a:t>6/30/2020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6B5318-A48C-43EF-A4C8-BB2D0F9B010B}" type="slidenum">
              <a:rPr lang="en-US" smtClean="0"/>
              <a:t>‹#›</a:t>
            </a:fld>
            <a:endParaRPr lang="en-US"/>
          </a:p>
        </p:txBody>
      </p:sp>
    </p:spTree>
    <p:extLst>
      <p:ext uri="{BB962C8B-B14F-4D97-AF65-F5344CB8AC3E}">
        <p14:creationId xmlns:p14="http://schemas.microsoft.com/office/powerpoint/2010/main" val="2678858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pic>
        <p:nvPicPr>
          <p:cNvPr id="12" name="Picture 2" descr="https://lh5.googleusercontent.com/v_Q8Cb69u88fNOYZxkapgbSAkf-MhL-fIH4_YMO2EVb8eUBwXsSYICdlgvYUSELEXY5FPKi8lk553FqcjCHcHXRbElu-zSWEOFQ_cjb9PjCUDozC3COOZQX_aPUgSSYHzMsDvNHyP4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14401"/>
            <a:ext cx="12192000" cy="5910510"/>
          </a:xfrm>
          <a:prstGeom prst="rect">
            <a:avLst/>
          </a:prstGeom>
          <a:noFill/>
          <a:extLst>
            <a:ext uri="{909E8E84-426E-40DD-AFC4-6F175D3DCCD1}">
              <a14:hiddenFill xmlns:a14="http://schemas.microsoft.com/office/drawing/2010/main">
                <a:solidFill>
                  <a:srgbClr val="FFFFFF"/>
                </a:solidFill>
              </a14:hiddenFill>
            </a:ext>
          </a:extLst>
        </p:spPr>
      </p:pic>
      <p:sp>
        <p:nvSpPr>
          <p:cNvPr id="13" name="מלבן 12"/>
          <p:cNvSpPr/>
          <p:nvPr/>
        </p:nvSpPr>
        <p:spPr>
          <a:xfrm>
            <a:off x="0" y="1955260"/>
            <a:ext cx="12192000" cy="328794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Rectangle 6"/>
          <p:cNvSpPr/>
          <p:nvPr/>
        </p:nvSpPr>
        <p:spPr>
          <a:xfrm>
            <a:off x="1" y="6400800"/>
            <a:ext cx="12192000" cy="457200"/>
          </a:xfrm>
          <a:prstGeom prst="rect">
            <a:avLst/>
          </a:prstGeom>
          <a:solidFill>
            <a:srgbClr val="4746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2001794"/>
            <a:ext cx="10058400" cy="2323317"/>
          </a:xfrm>
          <a:noFill/>
        </p:spPr>
        <p:txBody>
          <a:bodyPr anchor="b">
            <a:normAutofit/>
          </a:bodyPr>
          <a:lstStyle>
            <a:lvl1pPr algn="ctr">
              <a:lnSpc>
                <a:spcPct val="85000"/>
              </a:lnSpc>
              <a:defRPr sz="8000" spc="-50" baseline="0">
                <a:solidFill>
                  <a:srgbClr val="47464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787588"/>
          </a:xfrm>
          <a:noFill/>
        </p:spPr>
        <p:txBody>
          <a:bodyPr lIns="91440" rIns="91440">
            <a:normAutofit/>
          </a:bodyPr>
          <a:lstStyle>
            <a:lvl1pPr marL="0" indent="0" algn="ctr">
              <a:buNone/>
              <a:defRPr sz="2400" b="1" cap="all" spc="200" baseline="0">
                <a:solidFill>
                  <a:srgbClr val="5D3DA0"/>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CC4195E-7B21-4793-9E6D-7DD1FAD7041C}" type="datetimeFigureOut">
              <a:rPr lang="en-US" smtClean="0"/>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5F826-DB97-4715-A8E5-FBA13A8A72EC}" type="slidenum">
              <a:rPr lang="en-US" smtClean="0"/>
              <a:t>‹#›</a:t>
            </a:fld>
            <a:endParaRPr lang="en-US"/>
          </a:p>
        </p:txBody>
      </p:sp>
      <p:pic>
        <p:nvPicPr>
          <p:cNvPr id="10" name="Picture 3" descr="https://lh5.googleusercontent.com/i1SuYjwTpbA9VgTqX-4q-futLsmi3g_BRPbN0Iunjh1NlVZex-wshrMGe6t-tBElKYpmMeHgPHojAVaK_7Aae-kdJOv4rOBu2YmdnuZaOy-6L4Ava671qiVbCsLoMVmw6W70YtldTq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157162"/>
            <a:ext cx="12382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0185" y="157162"/>
            <a:ext cx="2933700" cy="561975"/>
          </a:xfrm>
          <a:prstGeom prst="rect">
            <a:avLst/>
          </a:prstGeom>
        </p:spPr>
      </p:pic>
    </p:spTree>
    <p:extLst>
      <p:ext uri="{BB962C8B-B14F-4D97-AF65-F5344CB8AC3E}">
        <p14:creationId xmlns:p14="http://schemas.microsoft.com/office/powerpoint/2010/main" val="2840857619"/>
      </p:ext>
    </p:extLst>
  </p:cSld>
  <p:clrMapOvr>
    <a:masterClrMapping/>
  </p:clrMapOvr>
  <p:extLst mod="1">
    <p:ext uri="{DCECCB84-F9BA-43D5-87BE-67443E8EF086}">
      <p15:sldGuideLst xmlns:p15="http://schemas.microsoft.com/office/powerpoint/2012/main">
        <p15:guide id="1" orient="horz" pos="572">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C4195E-7B21-4793-9E6D-7DD1FAD7041C}" type="datetimeFigureOut">
              <a:rPr lang="en-US" smtClean="0"/>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5F826-DB97-4715-A8E5-FBA13A8A72EC}" type="slidenum">
              <a:rPr lang="en-US" smtClean="0"/>
              <a:t>‹#›</a:t>
            </a:fld>
            <a:endParaRPr lang="en-US"/>
          </a:p>
        </p:txBody>
      </p:sp>
    </p:spTree>
    <p:extLst>
      <p:ext uri="{BB962C8B-B14F-4D97-AF65-F5344CB8AC3E}">
        <p14:creationId xmlns:p14="http://schemas.microsoft.com/office/powerpoint/2010/main" val="4204612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C4195E-7B21-4793-9E6D-7DD1FAD7041C}" type="datetimeFigureOut">
              <a:rPr lang="en-US" smtClean="0"/>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5F826-DB97-4715-A8E5-FBA13A8A72EC}" type="slidenum">
              <a:rPr lang="en-US" smtClean="0"/>
              <a:t>‹#›</a:t>
            </a:fld>
            <a:endParaRPr lang="en-US"/>
          </a:p>
        </p:txBody>
      </p:sp>
    </p:spTree>
    <p:extLst>
      <p:ext uri="{BB962C8B-B14F-4D97-AF65-F5344CB8AC3E}">
        <p14:creationId xmlns:p14="http://schemas.microsoft.com/office/powerpoint/2010/main" val="1578558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a:xfrm>
            <a:off x="1097280" y="220476"/>
            <a:ext cx="10058400" cy="1450757"/>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C4195E-7B21-4793-9E6D-7DD1FAD7041C}" type="datetimeFigureOut">
              <a:rPr lang="en-US" smtClean="0"/>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5F826-DB97-4715-A8E5-FBA13A8A72EC}" type="slidenum">
              <a:rPr lang="en-US" smtClean="0"/>
              <a:t>‹#›</a:t>
            </a:fld>
            <a:endParaRPr lang="en-US"/>
          </a:p>
        </p:txBody>
      </p:sp>
    </p:spTree>
    <p:extLst>
      <p:ext uri="{BB962C8B-B14F-4D97-AF65-F5344CB8AC3E}">
        <p14:creationId xmlns:p14="http://schemas.microsoft.com/office/powerpoint/2010/main" val="3312924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Pr>
        <a:solidFill>
          <a:schemeClr val="bg1"/>
        </a:solidFill>
        <a:effectLst/>
      </p:bgPr>
    </p:bg>
    <p:spTree>
      <p:nvGrpSpPr>
        <p:cNvPr id="1" name=""/>
        <p:cNvGrpSpPr/>
        <p:nvPr/>
      </p:nvGrpSpPr>
      <p:grpSpPr>
        <a:xfrm>
          <a:off x="0" y="0"/>
          <a:ext cx="0" cy="0"/>
          <a:chOff x="0" y="0"/>
          <a:chExt cx="0" cy="0"/>
        </a:xfrm>
      </p:grpSpPr>
      <p:sp>
        <p:nvSpPr>
          <p:cNvPr id="12" name="מלבן 11"/>
          <p:cNvSpPr/>
          <p:nvPr/>
        </p:nvSpPr>
        <p:spPr>
          <a:xfrm>
            <a:off x="0" y="930877"/>
            <a:ext cx="12192000" cy="540344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Rectangle 6"/>
          <p:cNvSpPr/>
          <p:nvPr/>
        </p:nvSpPr>
        <p:spPr>
          <a:xfrm>
            <a:off x="3175" y="6400800"/>
            <a:ext cx="12188825" cy="457200"/>
          </a:xfrm>
          <a:prstGeom prst="rect">
            <a:avLst/>
          </a:prstGeom>
          <a:solidFill>
            <a:srgbClr val="4746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gn="ct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lgn="ctr">
              <a:buNone/>
              <a:defRPr sz="2400" cap="all" spc="200" baseline="0">
                <a:solidFill>
                  <a:srgbClr val="D10B7C"/>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C4195E-7B21-4793-9E6D-7DD1FAD7041C}" type="datetimeFigureOut">
              <a:rPr lang="en-US" smtClean="0"/>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95F826-DB97-4715-A8E5-FBA13A8A72E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3" descr="https://lh5.googleusercontent.com/i1SuYjwTpbA9VgTqX-4q-futLsmi3g_BRPbN0Iunjh1NlVZex-wshrMGe6t-tBElKYpmMeHgPHojAVaK_7Aae-kdJOv4rOBu2YmdnuZaOy-6L4Ava671qiVbCsLoMVmw6W70YtldTq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157162"/>
            <a:ext cx="12382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0185" y="157162"/>
            <a:ext cx="2933700" cy="561975"/>
          </a:xfrm>
          <a:prstGeom prst="rect">
            <a:avLst/>
          </a:prstGeom>
        </p:spPr>
      </p:pic>
    </p:spTree>
    <p:extLst>
      <p:ext uri="{BB962C8B-B14F-4D97-AF65-F5344CB8AC3E}">
        <p14:creationId xmlns:p14="http://schemas.microsoft.com/office/powerpoint/2010/main" val="3608768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lvl1pPr>
              <a:defRPr>
                <a:solidFill>
                  <a:srgbClr val="484747"/>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CC4195E-7B21-4793-9E6D-7DD1FAD7041C}" type="datetimeFigureOut">
              <a:rPr lang="en-US" smtClean="0"/>
              <a:t>6/30/2020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95F826-DB97-4715-A8E5-FBA13A8A72EC}" type="slidenum">
              <a:rPr lang="en-US" smtClean="0"/>
              <a:t>‹#›</a:t>
            </a:fld>
            <a:endParaRPr lang="en-US"/>
          </a:p>
        </p:txBody>
      </p:sp>
    </p:spTree>
    <p:extLst>
      <p:ext uri="{BB962C8B-B14F-4D97-AF65-F5344CB8AC3E}">
        <p14:creationId xmlns:p14="http://schemas.microsoft.com/office/powerpoint/2010/main" val="3097174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lvl1pPr>
              <a:defRPr>
                <a:solidFill>
                  <a:srgbClr val="484747"/>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rgbClr val="D10B7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rgbClr val="D10B7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C4195E-7B21-4793-9E6D-7DD1FAD7041C}" type="datetimeFigureOut">
              <a:rPr lang="en-US" smtClean="0"/>
              <a:t>6/30/2020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95F826-DB97-4715-A8E5-FBA13A8A72EC}" type="slidenum">
              <a:rPr lang="en-US" smtClean="0"/>
              <a:t>‹#›</a:t>
            </a:fld>
            <a:endParaRPr lang="en-US"/>
          </a:p>
        </p:txBody>
      </p:sp>
    </p:spTree>
    <p:extLst>
      <p:ext uri="{BB962C8B-B14F-4D97-AF65-F5344CB8AC3E}">
        <p14:creationId xmlns:p14="http://schemas.microsoft.com/office/powerpoint/2010/main" val="848980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74646"/>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CC4195E-7B21-4793-9E6D-7DD1FAD7041C}" type="datetimeFigureOut">
              <a:rPr lang="en-US" smtClean="0"/>
              <a:t>6/30/2020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95F826-DB97-4715-A8E5-FBA13A8A72EC}" type="slidenum">
              <a:rPr lang="en-US" smtClean="0"/>
              <a:t>‹#›</a:t>
            </a:fld>
            <a:endParaRPr lang="en-US"/>
          </a:p>
        </p:txBody>
      </p:sp>
    </p:spTree>
    <p:extLst>
      <p:ext uri="{BB962C8B-B14F-4D97-AF65-F5344CB8AC3E}">
        <p14:creationId xmlns:p14="http://schemas.microsoft.com/office/powerpoint/2010/main" val="2555079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4746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CC4195E-7B21-4793-9E6D-7DD1FAD7041C}" type="datetimeFigureOut">
              <a:rPr lang="en-US" smtClean="0"/>
              <a:t>6/30/2020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495F826-DB97-4715-A8E5-FBA13A8A72EC}" type="slidenum">
              <a:rPr lang="en-US" smtClean="0"/>
              <a:t>‹#›</a:t>
            </a:fld>
            <a:endParaRPr lang="en-US"/>
          </a:p>
        </p:txBody>
      </p:sp>
      <p:pic>
        <p:nvPicPr>
          <p:cNvPr id="10" name="Picture 3" descr="https://lh5.googleusercontent.com/i1SuYjwTpbA9VgTqX-4q-futLsmi3g_BRPbN0Iunjh1NlVZex-wshrMGe6t-tBElKYpmMeHgPHojAVaK_7Aae-kdJOv4rOBu2YmdnuZaOy-6L4Ava671qiVbCsLoMVmw6W70YtldTq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157162"/>
            <a:ext cx="12382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0185" y="157162"/>
            <a:ext cx="2933700" cy="561975"/>
          </a:xfrm>
          <a:prstGeom prst="rect">
            <a:avLst/>
          </a:prstGeom>
        </p:spPr>
      </p:pic>
      <p:sp>
        <p:nvSpPr>
          <p:cNvPr id="12" name="מלבן 11"/>
          <p:cNvSpPr/>
          <p:nvPr/>
        </p:nvSpPr>
        <p:spPr>
          <a:xfrm>
            <a:off x="0" y="930877"/>
            <a:ext cx="12192000" cy="540344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Rectangle 7"/>
          <p:cNvSpPr/>
          <p:nvPr/>
        </p:nvSpPr>
        <p:spPr>
          <a:xfrm>
            <a:off x="15" y="6334316"/>
            <a:ext cx="12188825" cy="64008"/>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17529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4746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CC4195E-7B21-4793-9E6D-7DD1FAD7041C}" type="datetimeFigureOut">
              <a:rPr lang="en-US" smtClean="0"/>
              <a:t>6/30/2020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495F826-DB97-4715-A8E5-FBA13A8A72EC}" type="slidenum">
              <a:rPr lang="en-US" smtClean="0"/>
              <a:t>‹#›</a:t>
            </a:fld>
            <a:endParaRPr lang="en-US"/>
          </a:p>
        </p:txBody>
      </p:sp>
      <p:pic>
        <p:nvPicPr>
          <p:cNvPr id="10" name="Picture 3" descr="https://lh5.googleusercontent.com/i1SuYjwTpbA9VgTqX-4q-futLsmi3g_BRPbN0Iunjh1NlVZex-wshrMGe6t-tBElKYpmMeHgPHojAVaK_7Aae-kdJOv4rOBu2YmdnuZaOy-6L4Ava671qiVbCsLoMVmw6W70YtldTq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157162"/>
            <a:ext cx="12382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11" name="תמונה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0185" y="157162"/>
            <a:ext cx="2933700" cy="561975"/>
          </a:xfrm>
          <a:prstGeom prst="rect">
            <a:avLst/>
          </a:prstGeom>
        </p:spPr>
      </p:pic>
    </p:spTree>
    <p:extLst>
      <p:ext uri="{BB962C8B-B14F-4D97-AF65-F5344CB8AC3E}">
        <p14:creationId xmlns:p14="http://schemas.microsoft.com/office/powerpoint/2010/main" val="1868600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rgbClr val="F0F0F0"/>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C4195E-7B21-4793-9E6D-7DD1FAD7041C}" type="datetimeFigureOut">
              <a:rPr lang="en-US" smtClean="0"/>
              <a:t>6/30/2020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95F826-DB97-4715-A8E5-FBA13A8A72EC}" type="slidenum">
              <a:rPr lang="en-US" smtClean="0"/>
              <a:t>‹#›</a:t>
            </a:fld>
            <a:endParaRPr lang="en-US"/>
          </a:p>
        </p:txBody>
      </p:sp>
    </p:spTree>
    <p:extLst>
      <p:ext uri="{BB962C8B-B14F-4D97-AF65-F5344CB8AC3E}">
        <p14:creationId xmlns:p14="http://schemas.microsoft.com/office/powerpoint/2010/main" val="936415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מלבן 14"/>
          <p:cNvSpPr/>
          <p:nvPr/>
        </p:nvSpPr>
        <p:spPr>
          <a:xfrm>
            <a:off x="0" y="1796345"/>
            <a:ext cx="12192000" cy="4537971"/>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11"/>
          <p:cNvSpPr/>
          <p:nvPr/>
        </p:nvSpPr>
        <p:spPr>
          <a:xfrm>
            <a:off x="0" y="934304"/>
            <a:ext cx="12188840" cy="862041"/>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Rectangle 6"/>
          <p:cNvSpPr/>
          <p:nvPr/>
        </p:nvSpPr>
        <p:spPr>
          <a:xfrm>
            <a:off x="3175" y="6400800"/>
            <a:ext cx="12188825" cy="457200"/>
          </a:xfrm>
          <a:prstGeom prst="rect">
            <a:avLst/>
          </a:prstGeom>
          <a:solidFill>
            <a:srgbClr val="4746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he-IL" dirty="0" smtClean="0"/>
              <a:t>לחץ כדי לערוך סגנון כותרת של תבנית בסיס</a:t>
            </a:r>
            <a:endParaRPr lang="en-US" dirty="0"/>
          </a:p>
        </p:txBody>
      </p:sp>
      <p:sp>
        <p:nvSpPr>
          <p:cNvPr id="3" name="Text Placeholder 2"/>
          <p:cNvSpPr>
            <a:spLocks noGrp="1"/>
          </p:cNvSpPr>
          <p:nvPr>
            <p:ph type="body" idx="1"/>
          </p:nvPr>
        </p:nvSpPr>
        <p:spPr>
          <a:xfrm>
            <a:off x="1097280" y="2011512"/>
            <a:ext cx="10058400" cy="3857582"/>
          </a:xfrm>
          <a:prstGeom prst="rect">
            <a:avLst/>
          </a:prstGeom>
        </p:spPr>
        <p:txBody>
          <a:bodyPr vert="horz" lIns="0" tIns="45720" rIns="0" bIns="45720" rtlCol="0">
            <a:normAutofit/>
          </a:bodyPr>
          <a:lstStyle/>
          <a:p>
            <a:pPr lvl="0"/>
            <a:r>
              <a:rPr lang="he-IL" dirty="0" smtClean="0"/>
              <a:t>לחץ כדי לערוך סגנונות טקסט של תבנית בסיס</a:t>
            </a:r>
          </a:p>
          <a:p>
            <a:pPr lvl="1"/>
            <a:r>
              <a:rPr lang="he-IL" dirty="0" smtClean="0"/>
              <a:t>רמה שנייה</a:t>
            </a:r>
          </a:p>
          <a:p>
            <a:pPr lvl="2"/>
            <a:r>
              <a:rPr lang="he-IL" dirty="0" smtClean="0"/>
              <a:t>רמה שלישית</a:t>
            </a:r>
          </a:p>
          <a:p>
            <a:pPr lvl="3"/>
            <a:r>
              <a:rPr lang="he-IL" dirty="0" smtClean="0"/>
              <a:t>רמה רביעית</a:t>
            </a:r>
          </a:p>
          <a:p>
            <a:pPr lvl="4"/>
            <a:r>
              <a:rPr lang="he-IL" dirty="0" smtClean="0"/>
              <a:t>רמה חמישית</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CC4195E-7B21-4793-9E6D-7DD1FAD7041C}" type="datetimeFigureOut">
              <a:rPr lang="en-US" smtClean="0"/>
              <a:t>6/30/2020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495F826-DB97-4715-A8E5-FBA13A8A72EC}" type="slidenum">
              <a:rPr lang="en-US" smtClean="0"/>
              <a:t>‹#›</a:t>
            </a:fld>
            <a:endParaRPr lang="en-US"/>
          </a:p>
        </p:txBody>
      </p:sp>
      <p:pic>
        <p:nvPicPr>
          <p:cNvPr id="11" name="Picture 3" descr="https://lh5.googleusercontent.com/i1SuYjwTpbA9VgTqX-4q-futLsmi3g_BRPbN0Iunjh1NlVZex-wshrMGe6t-tBElKYpmMeHgPHojAVaK_7Aae-kdJOv4rOBu2YmdnuZaOy-6L4Ava671qiVbCsLoMVmw6W70YtldTq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9075" y="157162"/>
            <a:ext cx="1238250" cy="647700"/>
          </a:xfrm>
          <a:prstGeom prst="rect">
            <a:avLst/>
          </a:prstGeom>
          <a:noFill/>
          <a:extLst>
            <a:ext uri="{909E8E84-426E-40DD-AFC4-6F175D3DCCD1}">
              <a14:hiddenFill xmlns:a14="http://schemas.microsoft.com/office/drawing/2010/main">
                <a:solidFill>
                  <a:srgbClr val="FFFFFF"/>
                </a:solidFill>
              </a14:hiddenFill>
            </a:ext>
          </a:extLst>
        </p:spPr>
      </p:pic>
      <p:pic>
        <p:nvPicPr>
          <p:cNvPr id="8" name="תמונה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100185" y="157162"/>
            <a:ext cx="2933700" cy="561975"/>
          </a:xfrm>
          <a:prstGeom prst="rect">
            <a:avLst/>
          </a:prstGeom>
        </p:spPr>
      </p:pic>
      <p:sp>
        <p:nvSpPr>
          <p:cNvPr id="14" name="משולש שווה שוקיים 13"/>
          <p:cNvSpPr/>
          <p:nvPr/>
        </p:nvSpPr>
        <p:spPr>
          <a:xfrm rot="10800000">
            <a:off x="9280186" y="1737360"/>
            <a:ext cx="330741" cy="188427"/>
          </a:xfrm>
          <a:prstGeom prst="triangle">
            <a:avLst/>
          </a:prstGeom>
          <a:solidFill>
            <a:srgbClr val="5D3D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998521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1" eaLnBrk="1" latinLnBrk="0" hangingPunct="1">
        <a:lnSpc>
          <a:spcPct val="85000"/>
        </a:lnSpc>
        <a:spcBef>
          <a:spcPct val="0"/>
        </a:spcBef>
        <a:buNone/>
        <a:defRPr sz="4400" kern="1200" spc="-50" baseline="0">
          <a:solidFill>
            <a:schemeClr val="bg1"/>
          </a:solidFill>
          <a:latin typeface="+mj-lt"/>
          <a:ea typeface="+mj-ea"/>
          <a:cs typeface="+mn-cs"/>
        </a:defRPr>
      </a:lvl1pPr>
    </p:titleStyle>
    <p:bodyStyle>
      <a:lvl1pPr marL="0" indent="0" algn="r" defTabSz="914400" rtl="1" eaLnBrk="1" latinLnBrk="0" hangingPunct="1">
        <a:lnSpc>
          <a:spcPct val="90000"/>
        </a:lnSpc>
        <a:spcBef>
          <a:spcPts val="1200"/>
        </a:spcBef>
        <a:spcAft>
          <a:spcPts val="200"/>
        </a:spcAft>
        <a:buClr>
          <a:schemeClr val="accent1"/>
        </a:buClr>
        <a:buSzPct val="100000"/>
        <a:buFontTx/>
        <a:buNone/>
        <a:defRPr sz="2000" kern="1200">
          <a:solidFill>
            <a:srgbClr val="474646"/>
          </a:solidFill>
          <a:latin typeface="+mn-lt"/>
          <a:ea typeface="+mn-ea"/>
          <a:cs typeface="+mn-cs"/>
        </a:defRPr>
      </a:lvl1pPr>
      <a:lvl2pPr marL="201168" indent="0" algn="r" defTabSz="914400" rtl="1" eaLnBrk="1" latinLnBrk="0" hangingPunct="1">
        <a:lnSpc>
          <a:spcPct val="90000"/>
        </a:lnSpc>
        <a:spcBef>
          <a:spcPts val="200"/>
        </a:spcBef>
        <a:spcAft>
          <a:spcPts val="400"/>
        </a:spcAft>
        <a:buClr>
          <a:schemeClr val="accent1"/>
        </a:buClr>
        <a:buFontTx/>
        <a:buNone/>
        <a:defRPr sz="1800" kern="1200">
          <a:solidFill>
            <a:srgbClr val="474646"/>
          </a:solidFill>
          <a:latin typeface="+mn-lt"/>
          <a:ea typeface="+mn-ea"/>
          <a:cs typeface="+mn-cs"/>
        </a:defRPr>
      </a:lvl2pPr>
      <a:lvl3pPr marL="384048" indent="0" algn="r" defTabSz="914400" rtl="1" eaLnBrk="1" latinLnBrk="0" hangingPunct="1">
        <a:lnSpc>
          <a:spcPct val="90000"/>
        </a:lnSpc>
        <a:spcBef>
          <a:spcPts val="200"/>
        </a:spcBef>
        <a:spcAft>
          <a:spcPts val="400"/>
        </a:spcAft>
        <a:buClr>
          <a:schemeClr val="accent1"/>
        </a:buClr>
        <a:buFontTx/>
        <a:buNone/>
        <a:defRPr sz="1400" kern="1200">
          <a:solidFill>
            <a:srgbClr val="474646"/>
          </a:solidFill>
          <a:latin typeface="+mn-lt"/>
          <a:ea typeface="+mn-ea"/>
          <a:cs typeface="+mn-cs"/>
        </a:defRPr>
      </a:lvl3pPr>
      <a:lvl4pPr marL="566928" indent="0" algn="r" defTabSz="914400" rtl="1" eaLnBrk="1" latinLnBrk="0" hangingPunct="1">
        <a:lnSpc>
          <a:spcPct val="90000"/>
        </a:lnSpc>
        <a:spcBef>
          <a:spcPts val="200"/>
        </a:spcBef>
        <a:spcAft>
          <a:spcPts val="400"/>
        </a:spcAft>
        <a:buClr>
          <a:schemeClr val="accent1"/>
        </a:buClr>
        <a:buFontTx/>
        <a:buNone/>
        <a:defRPr sz="1400" kern="1200">
          <a:solidFill>
            <a:srgbClr val="474646"/>
          </a:solidFill>
          <a:latin typeface="+mn-lt"/>
          <a:ea typeface="+mn-ea"/>
          <a:cs typeface="+mn-cs"/>
        </a:defRPr>
      </a:lvl4pPr>
      <a:lvl5pPr marL="749808" indent="0" algn="r" defTabSz="914400" rtl="1" eaLnBrk="1" latinLnBrk="0" hangingPunct="1">
        <a:lnSpc>
          <a:spcPct val="90000"/>
        </a:lnSpc>
        <a:spcBef>
          <a:spcPts val="200"/>
        </a:spcBef>
        <a:spcAft>
          <a:spcPts val="400"/>
        </a:spcAft>
        <a:buClr>
          <a:schemeClr val="accent1"/>
        </a:buClr>
        <a:buFontTx/>
        <a:buNone/>
        <a:defRPr sz="1400" kern="1200">
          <a:solidFill>
            <a:srgbClr val="474646"/>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he-IL" dirty="0"/>
              <a:t>"ישנן בנות ישנן בנות"</a:t>
            </a:r>
            <a:br>
              <a:rPr lang="he-IL" dirty="0"/>
            </a:br>
            <a:r>
              <a:rPr lang="he-IL" sz="6700" dirty="0"/>
              <a:t>מעובד על פי מצגת של תומר עינת</a:t>
            </a:r>
            <a:endParaRPr lang="en-US" sz="6700" dirty="0"/>
          </a:p>
        </p:txBody>
      </p:sp>
      <p:sp>
        <p:nvSpPr>
          <p:cNvPr id="3" name="Subtitle 2"/>
          <p:cNvSpPr>
            <a:spLocks noGrp="1"/>
          </p:cNvSpPr>
          <p:nvPr>
            <p:ph type="subTitle" idx="1"/>
          </p:nvPr>
        </p:nvSpPr>
        <p:spPr/>
        <p:txBody>
          <a:bodyPr/>
          <a:lstStyle/>
          <a:p>
            <a:r>
              <a:rPr lang="he-IL" dirty="0"/>
              <a:t>איריס שגב- אורט </a:t>
            </a:r>
            <a:r>
              <a:rPr lang="he-IL" dirty="0" smtClean="0"/>
              <a:t>סינגלובסקי</a:t>
            </a:r>
            <a:endParaRPr lang="he-IL" dirty="0"/>
          </a:p>
        </p:txBody>
      </p:sp>
    </p:spTree>
    <p:extLst>
      <p:ext uri="{BB962C8B-B14F-4D97-AF65-F5344CB8AC3E}">
        <p14:creationId xmlns:p14="http://schemas.microsoft.com/office/powerpoint/2010/main" val="410887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פשיעת נשים עד שנות ה 70- של המאה ה </a:t>
            </a:r>
            <a:endParaRPr lang="en-US" dirty="0"/>
          </a:p>
        </p:txBody>
      </p:sp>
      <p:sp>
        <p:nvSpPr>
          <p:cNvPr id="3" name="Content Placeholder 2"/>
          <p:cNvSpPr>
            <a:spLocks noGrp="1"/>
          </p:cNvSpPr>
          <p:nvPr>
            <p:ph idx="1"/>
          </p:nvPr>
        </p:nvSpPr>
        <p:spPr/>
        <p:txBody>
          <a:bodyPr>
            <a:normAutofit lnSpcReduction="10000"/>
          </a:bodyPr>
          <a:lstStyle/>
          <a:p>
            <a:r>
              <a:rPr lang="he-IL" dirty="0"/>
              <a:t>דלות מחקרית והתייחסות לפשיעת נשים כתופעה שולית, בגלל :</a:t>
            </a:r>
          </a:p>
          <a:p>
            <a:r>
              <a:rPr lang="he-IL" dirty="0"/>
              <a:t>(א) שכיחות אובייקטיבית נמוכה (מחסור בהזדמנויות לפשוע)</a:t>
            </a:r>
          </a:p>
          <a:p>
            <a:r>
              <a:rPr lang="he-IL" dirty="0"/>
              <a:t>(ב) פשיעה בלתי מזיקה המתרחשת הרחק מהעין הציבורית (גניבה מחנויות; זונות הגונבות מלקוחותיהן; הפלות; מכות)</a:t>
            </a:r>
          </a:p>
          <a:p>
            <a:r>
              <a:rPr lang="he-IL" dirty="0"/>
              <a:t>(ג) מודל האבירות והפטרנליזם</a:t>
            </a:r>
          </a:p>
          <a:p>
            <a:r>
              <a:rPr lang="he-IL" dirty="0"/>
              <a:t>(ד) ניתוח התופעה מפרספקטיבה תיאורטית גברית-סקסיסטית </a:t>
            </a:r>
          </a:p>
          <a:p>
            <a:r>
              <a:rPr lang="he-IL" dirty="0"/>
              <a:t> </a:t>
            </a:r>
          </a:p>
          <a:p>
            <a:pPr lvl="2" algn="ctr"/>
            <a:r>
              <a:rPr lang="he-IL" dirty="0"/>
              <a:t>ייחוס למין הנשי תכונות לא רצויות </a:t>
            </a:r>
          </a:p>
          <a:p>
            <a:pPr lvl="2" algn="ctr"/>
            <a:r>
              <a:rPr lang="he-IL" dirty="0"/>
              <a:t>(אופי רע; חוסר אינטליגנציה; חוסר  מוסר; פאסיביות)</a:t>
            </a:r>
          </a:p>
          <a:p>
            <a:pPr lvl="2" algn="ctr"/>
            <a:r>
              <a:rPr lang="he-IL" dirty="0"/>
              <a:t>הנחה שתכונות אלו מהוות מאפיינים טבעיים של אוכלוסייה זו</a:t>
            </a:r>
          </a:p>
          <a:p>
            <a:pPr lvl="2" algn="ctr"/>
            <a:r>
              <a:rPr lang="he-IL" dirty="0"/>
              <a:t>דטרמיניזם ביולוגי או פסיכו-פיזיולוגי </a:t>
            </a:r>
          </a:p>
          <a:p>
            <a:endParaRPr lang="en-US" dirty="0"/>
          </a:p>
        </p:txBody>
      </p:sp>
    </p:spTree>
    <p:extLst>
      <p:ext uri="{BB962C8B-B14F-4D97-AF65-F5344CB8AC3E}">
        <p14:creationId xmlns:p14="http://schemas.microsoft.com/office/powerpoint/2010/main" val="1027491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he-IL" dirty="0"/>
              <a:t>כבר בתחילת המאה העשרים היו קרימינולוגים שטענו, כי נשים עברייניות הן מקרה פתולוגי.</a:t>
            </a:r>
          </a:p>
          <a:p>
            <a:r>
              <a:rPr lang="he-IL" dirty="0"/>
              <a:t>יש להן מבנה כשל גברים פושעים, כמו מצח קטן, פנים רחבות ומוח קטן. הן נחותות מבחינה ביולוגית, האינטליגנציה שלהן בלתי מפותחת והן בעלות מוסר פגום. שינויים ביולוגיים אלה</a:t>
            </a:r>
          </a:p>
          <a:p>
            <a:r>
              <a:rPr lang="he-IL" dirty="0"/>
              <a:t>מובילים אותן, בהכרח, לפשיעתן, ומכאן שהן נתפסות כחולות, שמקור מחלתן במיניותן.</a:t>
            </a:r>
          </a:p>
          <a:p>
            <a:r>
              <a:rPr lang="he-IL" dirty="0"/>
              <a:t>באמצע המאה העשרים היו שסברו, כי מקור התכונות הפסיכולוגיות של האישה, נובעת הליכים ביולוגיים שהיא עוברת, ומשום שהיא סובלת מבעיות הקשורות למחזור הביולוגי שלה ולמיניותה. התכונות שנוצרות בעקבות כך הן ערמומיות, רגשנות והסתרת דברים , שקר, הונאה והפעלת טריקים.</a:t>
            </a:r>
          </a:p>
          <a:p>
            <a:r>
              <a:rPr lang="he-IL" dirty="0"/>
              <a:t>העבירות שהיא עוברת, כך נטען, הן בתחומי מיניותה-נשיותה.</a:t>
            </a:r>
          </a:p>
          <a:p>
            <a:endParaRPr lang="en-US" dirty="0"/>
          </a:p>
        </p:txBody>
      </p:sp>
    </p:spTree>
    <p:extLst>
      <p:ext uri="{BB962C8B-B14F-4D97-AF65-F5344CB8AC3E}">
        <p14:creationId xmlns:p14="http://schemas.microsoft.com/office/powerpoint/2010/main" val="2908937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78142"/>
            <a:ext cx="10058400" cy="1450757"/>
          </a:xfrm>
        </p:spPr>
        <p:txBody>
          <a:bodyPr>
            <a:normAutofit/>
          </a:bodyPr>
          <a:lstStyle/>
          <a:p>
            <a:r>
              <a:rPr lang="he-IL" sz="2800" dirty="0"/>
              <a:t>שנות ה – 70- 90  המאה ה - 20</a:t>
            </a:r>
            <a:br>
              <a:rPr lang="he-IL" sz="2800" dirty="0"/>
            </a:br>
            <a:r>
              <a:rPr lang="he-IL" sz="2800" dirty="0"/>
              <a:t>התעניינות מחודשת בפשיעת נשים בהשפעת הפמיניזם</a:t>
            </a:r>
            <a:endParaRPr lang="en-US" sz="2800" dirty="0"/>
          </a:p>
        </p:txBody>
      </p:sp>
      <p:sp>
        <p:nvSpPr>
          <p:cNvPr id="3" name="Content Placeholder 2"/>
          <p:cNvSpPr>
            <a:spLocks noGrp="1"/>
          </p:cNvSpPr>
          <p:nvPr>
            <p:ph idx="1"/>
          </p:nvPr>
        </p:nvSpPr>
        <p:spPr/>
        <p:txBody>
          <a:bodyPr/>
          <a:lstStyle/>
          <a:p>
            <a:r>
              <a:rPr lang="he-IL" dirty="0" smtClean="0"/>
              <a:t>(א</a:t>
            </a:r>
            <a:r>
              <a:rPr lang="he-IL" dirty="0"/>
              <a:t>) נשים נאבקות על שחרורן החברתי ועל שוויון כלכלי-חברתי (למשל: פשע כשחרור אפשרי מעוני)</a:t>
            </a:r>
          </a:p>
          <a:p>
            <a:r>
              <a:rPr lang="he-IL" dirty="0"/>
              <a:t>(ב) גידול בהזדמנויות כלכליות (ובהזדמנויות לפשוע) אימוץ מודל של התנהגות גברית </a:t>
            </a:r>
            <a:endParaRPr lang="en-US" dirty="0"/>
          </a:p>
        </p:txBody>
      </p:sp>
    </p:spTree>
    <p:extLst>
      <p:ext uri="{BB962C8B-B14F-4D97-AF65-F5344CB8AC3E}">
        <p14:creationId xmlns:p14="http://schemas.microsoft.com/office/powerpoint/2010/main" val="3917044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94618"/>
            <a:ext cx="10058400" cy="1450757"/>
          </a:xfrm>
        </p:spPr>
        <p:txBody>
          <a:bodyPr>
            <a:normAutofit/>
          </a:bodyPr>
          <a:lstStyle/>
          <a:p>
            <a:r>
              <a:rPr lang="he-IL" sz="2800" dirty="0"/>
              <a:t>תרחישים תיאורטיים מרכזיים לפשיעת נשים</a:t>
            </a:r>
            <a:br>
              <a:rPr lang="he-IL" sz="2800" dirty="0"/>
            </a:br>
            <a:r>
              <a:rPr lang="he-IL" sz="2800" dirty="0"/>
              <a:t>משנות ה – 90 של המאה ה – 20 ועד ימינו</a:t>
            </a:r>
            <a:endParaRPr lang="en-US" sz="2800" dirty="0"/>
          </a:p>
        </p:txBody>
      </p:sp>
      <p:sp>
        <p:nvSpPr>
          <p:cNvPr id="3" name="Content Placeholder 2"/>
          <p:cNvSpPr>
            <a:spLocks noGrp="1"/>
          </p:cNvSpPr>
          <p:nvPr>
            <p:ph idx="1"/>
          </p:nvPr>
        </p:nvSpPr>
        <p:spPr/>
        <p:txBody>
          <a:bodyPr/>
          <a:lstStyle/>
          <a:p>
            <a:r>
              <a:rPr lang="he-IL" dirty="0"/>
              <a:t>(א) קשר בין קורבנות (מינית; פיזית; נפשית ) לבין התנהגויות פסיכופאתולוגיות (זנות; סמים; אלכוהול ) לבין עבריינות – תאוריית "מסלול חיים"</a:t>
            </a:r>
          </a:p>
          <a:p>
            <a:r>
              <a:rPr lang="he-IL" dirty="0"/>
              <a:t>(ב</a:t>
            </a:r>
            <a:r>
              <a:rPr lang="he-IL" dirty="0" smtClean="0"/>
              <a:t>) חסך </a:t>
            </a:r>
            <a:r>
              <a:rPr lang="he-IL" dirty="0"/>
              <a:t>במיומנויות חברתיות וקוגניטיביות ← הערכה עצמית נמוכה ← תחושות של היעדר שליטה על החיים ← נטיות לאלימות ופשיעה</a:t>
            </a:r>
          </a:p>
          <a:p>
            <a:r>
              <a:rPr lang="he-IL" dirty="0"/>
              <a:t>(ג) שוליות חברתית-כלכלית ← מעורבות בפשיעה כלכלית (רכוש ,גניבות)</a:t>
            </a:r>
          </a:p>
          <a:p>
            <a:endParaRPr lang="en-US" dirty="0"/>
          </a:p>
        </p:txBody>
      </p:sp>
    </p:spTree>
    <p:extLst>
      <p:ext uri="{BB962C8B-B14F-4D97-AF65-F5344CB8AC3E}">
        <p14:creationId xmlns:p14="http://schemas.microsoft.com/office/powerpoint/2010/main" val="827465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תאוריית "מסלול חיים": מקורבנות לפשיעה</a:t>
            </a:r>
            <a:endParaRPr lang="en-US" dirty="0"/>
          </a:p>
        </p:txBody>
      </p:sp>
      <p:sp>
        <p:nvSpPr>
          <p:cNvPr id="3" name="Content Placeholder 2"/>
          <p:cNvSpPr>
            <a:spLocks noGrp="1"/>
          </p:cNvSpPr>
          <p:nvPr>
            <p:ph idx="1"/>
          </p:nvPr>
        </p:nvSpPr>
        <p:spPr/>
        <p:txBody>
          <a:bodyPr/>
          <a:lstStyle/>
          <a:p>
            <a:r>
              <a:rPr lang="he-IL" dirty="0"/>
              <a:t>(א) התמכרות לסמים ← פשיעה (מימון הסם; פעילות תחת השפעת סמים);</a:t>
            </a:r>
          </a:p>
          <a:p>
            <a:r>
              <a:rPr lang="he-IL" dirty="0"/>
              <a:t>(ב) התעללות מינית ← שימוש בסמים (בריחה; אסטרטגיית  התמודדות) ← עבריינות;</a:t>
            </a:r>
          </a:p>
          <a:p>
            <a:r>
              <a:rPr lang="he-IL" dirty="0"/>
              <a:t>(ג) התעללות פיזית ו/או הזנחה פיסית ונפשית ← פשיעה ← הנצחת הקורבנות בגילאי בגרות</a:t>
            </a:r>
          </a:p>
          <a:p>
            <a:r>
              <a:rPr lang="he-IL" dirty="0"/>
              <a:t>(ד) קורבנות [בעיקר בגיל צעיר] ← הפרעות נפשיות [דיכאון; חרדה;תסמונת פוסט-טרואמטית; אישיות גבולית] ואימפולסיביות ←פשיעה</a:t>
            </a:r>
          </a:p>
          <a:p>
            <a:r>
              <a:rPr lang="he-IL" dirty="0"/>
              <a:t>(ה) טיפול הורי לקוי ← התמכרות לסמים ← זנות ופשיעה</a:t>
            </a:r>
          </a:p>
          <a:p>
            <a:endParaRPr lang="en-US" dirty="0"/>
          </a:p>
        </p:txBody>
      </p:sp>
    </p:spTree>
    <p:extLst>
      <p:ext uri="{BB962C8B-B14F-4D97-AF65-F5344CB8AC3E}">
        <p14:creationId xmlns:p14="http://schemas.microsoft.com/office/powerpoint/2010/main" val="1684157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מסקנות</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he-IL" dirty="0"/>
              <a:t>קיים קשר חזק בין הזנחה, התעללות או קורבנות בילדות במסגרת המערכת המשפחתית לבין בעיות נפשיות ו/או התנהגות עבריינית בגילאי ההתבגרות והבגרות</a:t>
            </a:r>
          </a:p>
          <a:p>
            <a:pPr marL="342900" indent="-342900">
              <a:buFont typeface="Arial" panose="020B0604020202020204" pitchFamily="34" charset="0"/>
              <a:buChar char="•"/>
            </a:pPr>
            <a:r>
              <a:rPr lang="he-IL" dirty="0" smtClean="0"/>
              <a:t>מרבית </a:t>
            </a:r>
            <a:r>
              <a:rPr lang="he-IL" dirty="0"/>
              <a:t>הנשים העברייניות בעלות רקע של קורבנות מסוגים שונים -השפעה ספירלית על תחומים שונים בחייהן הדוחפים אותן לשוליים החברתיים</a:t>
            </a:r>
          </a:p>
          <a:p>
            <a:endParaRPr lang="he-IL" dirty="0"/>
          </a:p>
          <a:p>
            <a:endParaRPr lang="en-US" dirty="0"/>
          </a:p>
        </p:txBody>
      </p:sp>
    </p:spTree>
    <p:extLst>
      <p:ext uri="{BB962C8B-B14F-4D97-AF65-F5344CB8AC3E}">
        <p14:creationId xmlns:p14="http://schemas.microsoft.com/office/powerpoint/2010/main" val="376638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דפוסי פשיעה עכשוויים בקרב נשים</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he-IL" dirty="0"/>
              <a:t>נשים מבצעות הרבה פחות עבירות מגברים </a:t>
            </a:r>
          </a:p>
          <a:p>
            <a:pPr marL="457200" indent="-457200">
              <a:buFont typeface="+mj-lt"/>
              <a:buAutoNum type="arabicPeriod"/>
            </a:pPr>
            <a:r>
              <a:rPr lang="he-IL" dirty="0"/>
              <a:t>שיעורי חזרה לפשע של נשים עברייניות נמוכים בהרבה בהשוואה לגברים עברייניים - רצידיביזם</a:t>
            </a:r>
          </a:p>
          <a:p>
            <a:pPr marL="457200" indent="-457200">
              <a:buFont typeface="+mj-lt"/>
              <a:buAutoNum type="arabicPeriod"/>
            </a:pPr>
            <a:r>
              <a:rPr lang="he-IL" dirty="0"/>
              <a:t>מרבית הנשים העברייניות מעורבות בפשיעה של רכוש, זיוף וגניבות [בד"כ - פעוטות ערך]</a:t>
            </a:r>
          </a:p>
          <a:p>
            <a:pPr marL="457200" indent="-457200">
              <a:buFont typeface="+mj-lt"/>
              <a:buAutoNum type="arabicPeriod"/>
            </a:pPr>
            <a:r>
              <a:rPr lang="he-IL" dirty="0"/>
              <a:t>קיימת עלייה מתונה בתחומי הסמים והמעילה  </a:t>
            </a:r>
          </a:p>
          <a:p>
            <a:pPr marL="457200" indent="-457200">
              <a:buFont typeface="+mj-lt"/>
              <a:buAutoNum type="arabicPeriod"/>
            </a:pPr>
            <a:r>
              <a:rPr lang="he-IL" dirty="0"/>
              <a:t>שיעורים נמוכים של מעורבות בעבירות אלימות, </a:t>
            </a:r>
            <a:r>
              <a:rPr lang="he-IL" dirty="0" smtClean="0"/>
              <a:t>שוד ורצח</a:t>
            </a:r>
            <a:endParaRPr lang="he-IL" dirty="0"/>
          </a:p>
          <a:p>
            <a:endParaRPr lang="en-US" dirty="0"/>
          </a:p>
        </p:txBody>
      </p:sp>
    </p:spTree>
    <p:extLst>
      <p:ext uri="{BB962C8B-B14F-4D97-AF65-F5344CB8AC3E}">
        <p14:creationId xmlns:p14="http://schemas.microsoft.com/office/powerpoint/2010/main" val="1342077249"/>
      </p:ext>
    </p:extLst>
  </p:cSld>
  <p:clrMapOvr>
    <a:masterClrMapping/>
  </p:clrMapOvr>
</p:sld>
</file>

<file path=ppt/theme/theme1.xml><?xml version="1.0" encoding="utf-8"?>
<a:theme xmlns:a="http://schemas.openxmlformats.org/drawingml/2006/main" name="מצגות קמפוס">
  <a:themeElements>
    <a:clrScheme name="מבט לאחור">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מבט לאחור">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מבט לאחור">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מצגות קמפוס" id="{E693CF45-7A1A-4041-A430-EC7555623299}" vid="{BB2ABCE7-DEDE-4117-B870-9DF266F2FE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מצגות קמפוס</Template>
  <TotalTime>18</TotalTime>
  <Words>534</Words>
  <Application>Microsoft Office PowerPoint</Application>
  <PresentationFormat>Widescreen</PresentationFormat>
  <Paragraphs>40</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מצגות קמפוס</vt:lpstr>
      <vt:lpstr>"ישנן בנות ישנן בנות" מעובד על פי מצגת של תומר עינת</vt:lpstr>
      <vt:lpstr>פשיעת נשים עד שנות ה 70- של המאה ה </vt:lpstr>
      <vt:lpstr>PowerPoint Presentation</vt:lpstr>
      <vt:lpstr>שנות ה – 70- 90  המאה ה - 20 התעניינות מחודשת בפשיעת נשים בהשפעת הפמיניזם</vt:lpstr>
      <vt:lpstr>תרחישים תיאורטיים מרכזיים לפשיעת נשים משנות ה – 90 של המאה ה – 20 ועד ימינו</vt:lpstr>
      <vt:lpstr>תאוריית "מסלול חיים": מקורבנות לפשיעה</vt:lpstr>
      <vt:lpstr>מסקנות</vt:lpstr>
      <vt:lpstr>דפוסי פשיעה עכשוויים בקרב נשים</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Samokovlija</dc:creator>
  <cp:lastModifiedBy>Daniel Samokovlija</cp:lastModifiedBy>
  <cp:revision>5</cp:revision>
  <dcterms:created xsi:type="dcterms:W3CDTF">2020-05-21T11:17:02Z</dcterms:created>
  <dcterms:modified xsi:type="dcterms:W3CDTF">2020-06-30T11:35:00Z</dcterms:modified>
</cp:coreProperties>
</file>