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handoutMasterIdLst>
    <p:handoutMasterId r:id="rId8"/>
  </p:handoutMasterIdLst>
  <p:sldIdLst>
    <p:sldId id="257" r:id="rId2"/>
    <p:sldId id="258" r:id="rId3"/>
    <p:sldId id="262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B917FA8-9E93-4907-A486-AE06216B9865}" type="datetimeFigureOut">
              <a:rPr lang="he-IL" smtClean="0"/>
              <a:t>ז'/תשרי/תשע"ח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C535755-6632-4915-B5AA-783A1E1BA6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5104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459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58234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1160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מסך לטקסט חופש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00568"/>
          </a:xfrm>
        </p:spPr>
        <p:txBody>
          <a:bodyPr/>
          <a:lstStyle>
            <a:lvl1pPr>
              <a:buNone/>
              <a:defRPr baseline="0"/>
            </a:lvl1pPr>
            <a:lvl2pPr>
              <a:buNone/>
              <a:defRPr baseline="0"/>
            </a:lvl2pPr>
            <a:lvl3pPr>
              <a:buNone/>
              <a:defRPr/>
            </a:lvl3pPr>
            <a:lvl4pPr>
              <a:buNone/>
              <a:defRPr baseline="0"/>
            </a:lvl4pPr>
            <a:lvl5pPr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32E09F-D256-4D8E-9CE5-19FB778C9D9A}" type="slidenum">
              <a:rPr lang="ar-SA" altLang="he-IL"/>
              <a:pPr/>
              <a:t>‹#›</a:t>
            </a:fld>
            <a:endParaRPr lang="he-IL" altLang="he-IL">
              <a:cs typeface="NarkisTamMFO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66403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כותרת ודיאגרמה או תרשים ארגונ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48000" y="274638"/>
            <a:ext cx="8534400" cy="1143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SmartArt 2"/>
          <p:cNvSpPr>
            <a:spLocks noGrp="1"/>
          </p:cNvSpPr>
          <p:nvPr>
            <p:ph type="dgm" idx="1"/>
          </p:nvPr>
        </p:nvSpPr>
        <p:spPr>
          <a:xfrm>
            <a:off x="609600" y="1600200"/>
            <a:ext cx="10972800" cy="4400550"/>
          </a:xfrm>
        </p:spPr>
        <p:txBody>
          <a:bodyPr/>
          <a:lstStyle/>
          <a:p>
            <a:pPr lvl="0"/>
            <a:endParaRPr lang="he-IL" noProof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5C1CFB-61AA-4A99-ABCB-F56A688C47DE}" type="slidenum">
              <a:rPr lang="ar-SA" altLang="he-IL"/>
              <a:pPr/>
              <a:t>‹#›</a:t>
            </a:fld>
            <a:endParaRPr lang="he-IL" altLang="he-IL">
              <a:cs typeface="NarkisTamMFO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39475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0861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102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7755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4337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64152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9597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C246E3-9097-43CA-AF58-24F248870E89}" type="slidenum">
              <a:rPr lang="he-IL" smtClean="0">
                <a:solidFill>
                  <a:srgbClr val="637052"/>
                </a:solidFill>
              </a:rPr>
              <a:pPr/>
              <a:t>‹#›</a:t>
            </a:fld>
            <a:endParaRPr lang="he-IL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894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891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BF0E48-FCD6-4334-A591-64432C990A57}" type="datetimeFigureOut">
              <a:rPr lang="he-IL" smtClean="0"/>
              <a:pPr/>
              <a:t>ז'/תשרי/תשע"ח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61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46161" y="1997306"/>
            <a:ext cx="10746248" cy="268552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e-IL" sz="2400" dirty="0">
                <a:cs typeface="+mj-cs"/>
              </a:rPr>
              <a:t>החלוקה תהיה לשתי רמות חשיבה כפי שיוגדרו להלן:</a:t>
            </a:r>
          </a:p>
          <a:p>
            <a:r>
              <a:rPr lang="he-IL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שאלת בסיס </a:t>
            </a:r>
            <a:r>
              <a:rPr lang="he-IL" sz="2400" dirty="0">
                <a:cs typeface="+mj-cs"/>
              </a:rPr>
              <a:t>– שאלה </a:t>
            </a:r>
            <a:r>
              <a:rPr lang="he-IL" sz="2400" b="1" dirty="0">
                <a:cs typeface="+mj-cs"/>
              </a:rPr>
              <a:t>שיש לה תשובה במקור</a:t>
            </a:r>
            <a:r>
              <a:rPr lang="he-IL" sz="2400" dirty="0">
                <a:cs typeface="+mj-cs"/>
              </a:rPr>
              <a:t>, והיא מעידה על הבנה של תוכן המקור . </a:t>
            </a:r>
          </a:p>
          <a:p>
            <a:r>
              <a:rPr lang="he-IL" sz="2400" dirty="0">
                <a:cs typeface="+mj-cs"/>
              </a:rPr>
              <a:t>על התלמיד להסביר כיצד התשובה הצפויה לשאלה ששאל .</a:t>
            </a:r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תתרום להבנת המקור</a:t>
            </a:r>
          </a:p>
          <a:p>
            <a:pPr>
              <a:lnSpc>
                <a:spcPct val="150000"/>
              </a:lnSpc>
            </a:pPr>
            <a:r>
              <a:rPr lang="he-IL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שאלת הרחבה</a:t>
            </a:r>
            <a:r>
              <a:rPr lang="he-IL" sz="2400" dirty="0">
                <a:cs typeface="+mj-cs"/>
              </a:rPr>
              <a:t>: שאלה </a:t>
            </a:r>
            <a:r>
              <a:rPr lang="he-IL" sz="2400" b="1" dirty="0">
                <a:cs typeface="+mj-cs"/>
              </a:rPr>
              <a:t>שאין לה תשובה במקור</a:t>
            </a:r>
            <a:r>
              <a:rPr lang="he-IL" sz="2400" dirty="0">
                <a:cs typeface="+mj-cs"/>
              </a:rPr>
              <a:t>, והיא מעידה על חשיבה היסטורית המכוונת להרחבה ולהעמקה של הידע על הנושא הנדון.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589901" y="532263"/>
            <a:ext cx="300250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מיומנות: שאילת  שאלות</a:t>
            </a:r>
          </a:p>
        </p:txBody>
      </p:sp>
    </p:spTree>
    <p:extLst>
      <p:ext uri="{BB962C8B-B14F-4D97-AF65-F5344CB8AC3E}">
        <p14:creationId xmlns:p14="http://schemas.microsoft.com/office/powerpoint/2010/main" val="34361044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61142" y="2457021"/>
            <a:ext cx="11066164" cy="20066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>
                <a:cs typeface="+mj-cs"/>
              </a:rPr>
              <a:t> ההנחיה תהיה "נסח שאלת בסיס" אחת ושאלת הרחבה אחת, והסבר את החשיבות של כל אחת מהשאלות.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400" dirty="0">
                <a:cs typeface="+mj-cs"/>
              </a:rPr>
              <a:t> ניסוח השאלות על ידי התלמיד: אין לנסח שאלות המתחילות במילות הוראה </a:t>
            </a:r>
            <a:r>
              <a: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(הצג, השווה, הסבר וכד').</a:t>
            </a:r>
            <a:endParaRPr lang="he-I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89901" y="532263"/>
            <a:ext cx="300250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מיומנות: שאילת  שאלות</a:t>
            </a:r>
          </a:p>
        </p:txBody>
      </p:sp>
    </p:spTree>
    <p:extLst>
      <p:ext uri="{BB962C8B-B14F-4D97-AF65-F5344CB8AC3E}">
        <p14:creationId xmlns:p14="http://schemas.microsoft.com/office/powerpoint/2010/main" val="2905107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1905" y="255427"/>
            <a:ext cx="300250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מיומנות: שאילת  שאלות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44081" y="3670013"/>
            <a:ext cx="5443278" cy="256993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e-IL" sz="2300" dirty="0" smtClean="0">
                <a:solidFill>
                  <a:srgbClr val="000000"/>
                </a:solidFill>
                <a:latin typeface="Calibri" panose="020F0502020204030204"/>
                <a:cs typeface="+mj-cs"/>
              </a:rPr>
              <a:t>מבטאות סקרנות – ידע חדש, חקר, לימוד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e-IL" sz="2300" dirty="0" smtClean="0">
                <a:solidFill>
                  <a:srgbClr val="000000"/>
                </a:solidFill>
                <a:latin typeface="Calibri" panose="020F0502020204030204"/>
                <a:cs typeface="+mj-cs"/>
              </a:rPr>
              <a:t>עוסקות בהבנת סיבות לאירוע / תהליך / תופעה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e-IL" sz="2300" dirty="0" smtClean="0">
                <a:solidFill>
                  <a:srgbClr val="000000"/>
                </a:solidFill>
                <a:latin typeface="Calibri" panose="020F0502020204030204"/>
                <a:cs typeface="+mj-cs"/>
              </a:rPr>
              <a:t>יוצרות קישור בין אירוע נקודתי לתהליך רחב.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e-IL" sz="2300" dirty="0" err="1" smtClean="0">
                <a:solidFill>
                  <a:srgbClr val="000000"/>
                </a:solidFill>
                <a:latin typeface="Calibri" panose="020F0502020204030204"/>
                <a:cs typeface="+mj-cs"/>
              </a:rPr>
              <a:t>מתיחסות</a:t>
            </a:r>
            <a:r>
              <a:rPr lang="he-IL" sz="2300" dirty="0" smtClean="0">
                <a:solidFill>
                  <a:srgbClr val="000000"/>
                </a:solidFill>
                <a:latin typeface="Calibri" panose="020F0502020204030204"/>
                <a:cs typeface="+mj-cs"/>
              </a:rPr>
              <a:t> לרקע , לאירוע ולהשלכותיו .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e-IL" sz="2300" dirty="0" smtClean="0">
                <a:solidFill>
                  <a:srgbClr val="000000"/>
                </a:solidFill>
                <a:latin typeface="Calibri" panose="020F0502020204030204"/>
                <a:cs typeface="+mj-cs"/>
              </a:rPr>
              <a:t>מטיל ספק וביקורת במקור המידע.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e-IL" sz="2300" dirty="0" smtClean="0">
                <a:solidFill>
                  <a:srgbClr val="000000"/>
                </a:solidFill>
                <a:latin typeface="Calibri" panose="020F0502020204030204"/>
                <a:cs typeface="+mj-cs"/>
              </a:rPr>
              <a:t>ניתוח המקור – מי כתב? מה כתב? מתי....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e-IL" sz="2300" dirty="0" smtClean="0">
                <a:solidFill>
                  <a:srgbClr val="000000"/>
                </a:solidFill>
                <a:latin typeface="Calibri" panose="020F0502020204030204"/>
                <a:cs typeface="+mj-cs"/>
              </a:rPr>
              <a:t>התייחסות לטקסט ולמסר הסמוי בו.....</a:t>
            </a:r>
            <a:endParaRPr lang="he-IL" sz="2300" dirty="0">
              <a:solidFill>
                <a:srgbClr val="000000"/>
              </a:solidFill>
              <a:latin typeface="Calibri" panose="020F0502020204030204"/>
              <a:cs typeface="+mj-cs"/>
            </a:endParaRPr>
          </a:p>
        </p:txBody>
      </p:sp>
      <p:sp>
        <p:nvSpPr>
          <p:cNvPr id="5" name="סוגר מסולסל שמאלי 4"/>
          <p:cNvSpPr/>
          <p:nvPr/>
        </p:nvSpPr>
        <p:spPr>
          <a:xfrm>
            <a:off x="4854318" y="3671635"/>
            <a:ext cx="1603299" cy="25683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249663" y="4724147"/>
            <a:ext cx="236912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השאלות עוסקות ב...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18790" y="255427"/>
            <a:ext cx="3210409" cy="292387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e-IL" sz="2300" dirty="0">
                <a:solidFill>
                  <a:srgbClr val="000000"/>
                </a:solidFill>
                <a:latin typeface="Calibri" panose="020F0502020204030204"/>
                <a:cs typeface="+mj-cs"/>
              </a:rPr>
              <a:t>האם יש סיבות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j-cs"/>
              </a:rPr>
              <a:t>מה הן הסיבות ל...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j-cs"/>
              </a:rPr>
              <a:t>מה ההבדלים....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j-cs"/>
              </a:rPr>
              <a:t>מה הם הישובים....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j-cs"/>
              </a:rPr>
              <a:t> מי פעל, כתב ....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j-cs"/>
              </a:rPr>
              <a:t>כיצד התמודדו, פעלו...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j-cs"/>
              </a:rPr>
              <a:t> מדוע....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2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j-cs"/>
              </a:rPr>
              <a:t>באילו שנים פעלה....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סוגר מסולסל שמאלי 8"/>
          <p:cNvSpPr/>
          <p:nvPr/>
        </p:nvSpPr>
        <p:spPr>
          <a:xfrm>
            <a:off x="2776136" y="255426"/>
            <a:ext cx="1607127" cy="29238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171482" y="1058299"/>
            <a:ext cx="236912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מה כן נכון לשאול..</a:t>
            </a:r>
          </a:p>
        </p:txBody>
      </p:sp>
    </p:spTree>
    <p:extLst>
      <p:ext uri="{BB962C8B-B14F-4D97-AF65-F5344CB8AC3E}">
        <p14:creationId xmlns:p14="http://schemas.microsoft.com/office/powerpoint/2010/main" val="30899409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4284" y="1355859"/>
            <a:ext cx="11655326" cy="24107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he-IL" altLang="he-IL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במשטר הדמוקרטי שוויון זכויות והסובלנות החברתית והפוליטית נמצאים מעל </a:t>
            </a:r>
            <a:r>
              <a:rPr lang="he-IL" altLang="he-IL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הכל</a:t>
            </a:r>
            <a:r>
              <a:rPr lang="he-IL" altLang="he-IL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e-IL" altLang="he-I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he-IL" altLang="he-IL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לפי האידיאולוגיה הנאצית, העולם מחולק לגזעים עליונים ונחותים. היטלר טען שדמוקרטיה היא ההמצאה היהודית המאפשרת להשתלט על העולם. המשטר הדמוקרטי נתפס כמחליש את </a:t>
            </a:r>
            <a:r>
              <a:rPr lang="he-IL" altLang="he-IL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העם</a:t>
            </a:r>
            <a:endParaRPr lang="he-IL" altLang="he-I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89492" y="41196"/>
            <a:ext cx="300250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מיומנות: שאילת  שאלות</a:t>
            </a:r>
          </a:p>
        </p:txBody>
      </p:sp>
    </p:spTree>
    <p:extLst>
      <p:ext uri="{BB962C8B-B14F-4D97-AF65-F5344CB8AC3E}">
        <p14:creationId xmlns:p14="http://schemas.microsoft.com/office/powerpoint/2010/main" val="412820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1" y="1"/>
            <a:ext cx="3175525" cy="618268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e-IL" sz="2600" dirty="0">
                <a:cs typeface="+mj-cs"/>
              </a:rPr>
              <a:t>במשטר הדמוקרטי שוויון זכויות והסובלנות החברתית והפוליטית נמצאים מעל </a:t>
            </a:r>
            <a:r>
              <a:rPr lang="he-IL" sz="2600" dirty="0" err="1">
                <a:cs typeface="+mj-cs"/>
              </a:rPr>
              <a:t>הכל</a:t>
            </a:r>
            <a:r>
              <a:rPr lang="he-IL" sz="2600" dirty="0">
                <a:cs typeface="+mj-cs"/>
              </a:rPr>
              <a:t>. </a:t>
            </a:r>
            <a:r>
              <a:rPr lang="he-IL" sz="2600" dirty="0" smtClean="0">
                <a:cs typeface="+mj-cs"/>
              </a:rPr>
              <a:t>–לפי </a:t>
            </a:r>
            <a:r>
              <a:rPr lang="he-IL" sz="2600" dirty="0">
                <a:cs typeface="+mj-cs"/>
              </a:rPr>
              <a:t>האידיאולוגיה הנאצית, העולם מחולק לגזעים עליונים ונחותים. היטלר טען שדמוקרטיה היא ההמצאה היהודית המאפשרת להשתלט על העולם. המשטר הדמוקרטי נתפס כמחליש את </a:t>
            </a:r>
            <a:r>
              <a:rPr lang="he-IL" sz="2600" dirty="0" smtClean="0">
                <a:cs typeface="+mj-cs"/>
              </a:rPr>
              <a:t>העם.</a:t>
            </a:r>
            <a:endParaRPr lang="he-IL" sz="2600" dirty="0"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27127" y="41196"/>
            <a:ext cx="2964873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מיומנות: שאילת  שאלות</a:t>
            </a: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076402"/>
              </p:ext>
            </p:extLst>
          </p:nvPr>
        </p:nvGraphicFramePr>
        <p:xfrm>
          <a:off x="3255818" y="1101343"/>
          <a:ext cx="8723744" cy="48976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42337">
                  <a:extLst>
                    <a:ext uri="{9D8B030D-6E8A-4147-A177-3AD203B41FA5}">
                      <a16:colId xmlns:a16="http://schemas.microsoft.com/office/drawing/2014/main" xmlns="" val="841941835"/>
                    </a:ext>
                  </a:extLst>
                </a:gridCol>
                <a:gridCol w="3639443">
                  <a:extLst>
                    <a:ext uri="{9D8B030D-6E8A-4147-A177-3AD203B41FA5}">
                      <a16:colId xmlns:a16="http://schemas.microsoft.com/office/drawing/2014/main" xmlns="" val="3649901949"/>
                    </a:ext>
                  </a:extLst>
                </a:gridCol>
                <a:gridCol w="3241964">
                  <a:extLst>
                    <a:ext uri="{9D8B030D-6E8A-4147-A177-3AD203B41FA5}">
                      <a16:colId xmlns:a16="http://schemas.microsoft.com/office/drawing/2014/main" xmlns="" val="4028214030"/>
                    </a:ext>
                  </a:extLst>
                </a:gridCol>
              </a:tblGrid>
              <a:tr h="4372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cs typeface="+mj-cs"/>
                        </a:rPr>
                        <a:t>השאלה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cs typeface="+mj-cs"/>
                        </a:rPr>
                        <a:t>הסבר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cs typeface="+mj-cs"/>
                        </a:rPr>
                        <a:t>הסבר פחות טוב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3585365"/>
                  </a:ext>
                </a:extLst>
              </a:tr>
              <a:tr h="1697275"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>
                          <a:cs typeface="+mj-cs"/>
                        </a:rPr>
                        <a:t>מה הייתה טענתו של היטלר כלפי הדמוקרטיה?</a:t>
                      </a:r>
                      <a:endParaRPr lang="he-IL" sz="24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078748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8270838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4225361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6539344" y="1601102"/>
            <a:ext cx="3532908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000" dirty="0">
                <a:cs typeface="+mj-cs"/>
              </a:rPr>
              <a:t>שאלה זו חשובה מכיוון שהיא </a:t>
            </a:r>
            <a:r>
              <a:rPr lang="he-IL" sz="2000" dirty="0" smtClean="0">
                <a:cs typeface="+mj-cs"/>
              </a:rPr>
              <a:t>עוסקת באחת העקרונות של האידיאולוגיה הנאצית גם כלפי היהודים</a:t>
            </a:r>
            <a:endParaRPr lang="he-IL" sz="2000" dirty="0">
              <a:cs typeface="+mj-cs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366655" y="1576111"/>
            <a:ext cx="3061853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000" dirty="0">
                <a:cs typeface="+mj-cs"/>
              </a:rPr>
              <a:t>שאלה זו חשובה כי </a:t>
            </a:r>
            <a:r>
              <a:rPr lang="he-IL" sz="2000" dirty="0" smtClean="0">
                <a:cs typeface="+mj-cs"/>
              </a:rPr>
              <a:t>חשוב לדעת מה הייתה טענתו של היטלר כלפי הדמוקרטיה שהוא היה ממתנגדיה</a:t>
            </a:r>
            <a:endParaRPr lang="he-IL" sz="2000" dirty="0">
              <a:cs typeface="+mj-cs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0184235" y="3276602"/>
            <a:ext cx="1727109" cy="1107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200" dirty="0" smtClean="0">
                <a:cs typeface="+mj-cs"/>
              </a:rPr>
              <a:t>במה מאשים היטלר את היהודים ומדוע?</a:t>
            </a:r>
            <a:endParaRPr lang="he-IL" sz="2200" dirty="0">
              <a:cs typeface="+mj-cs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6539345" y="3273388"/>
            <a:ext cx="35744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cs typeface="+mj-cs"/>
              </a:rPr>
              <a:t>שאלה זו חשובה מכיוון שכך אנו למדים על השיטה </a:t>
            </a:r>
            <a:r>
              <a:rPr lang="he-IL" sz="2000" dirty="0" smtClean="0">
                <a:cs typeface="+mj-cs"/>
              </a:rPr>
              <a:t>בה האשימו את היהודים ואשר מאפשרת למידה מעמיקה יותר על </a:t>
            </a:r>
            <a:r>
              <a:rPr lang="he-IL" sz="2000" dirty="0" err="1" smtClean="0">
                <a:cs typeface="+mj-cs"/>
              </a:rPr>
              <a:t>על</a:t>
            </a:r>
            <a:r>
              <a:rPr lang="he-IL" sz="2000" dirty="0" smtClean="0">
                <a:cs typeface="+mj-cs"/>
              </a:rPr>
              <a:t> האידיאולוגיה הנאצית כלפי היהודים</a:t>
            </a:r>
            <a:endParaRPr lang="he-IL" sz="2000" dirty="0">
              <a:cs typeface="+mj-cs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3366654" y="3244385"/>
            <a:ext cx="30618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cs typeface="+mj-cs"/>
              </a:rPr>
              <a:t> שאלה זו חשובה מכיוון שנדע </a:t>
            </a:r>
            <a:r>
              <a:rPr lang="he-IL" sz="2000" dirty="0" smtClean="0">
                <a:cs typeface="+mj-cs"/>
              </a:rPr>
              <a:t>במה הואשמו היהודים והסיבות לכך.</a:t>
            </a:r>
            <a:endParaRPr lang="he-IL" sz="2000" dirty="0">
              <a:cs typeface="+mj-cs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644081" y="4745618"/>
            <a:ext cx="33774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 smtClean="0">
                <a:cs typeface="+mj-cs"/>
              </a:rPr>
              <a:t>שאלה זו חשובה כי היא מאפשרת השוואה בין האידיאולוגיה הנאצית לתפיסת הדמוקרטיה בעיני הנאצים</a:t>
            </a:r>
            <a:endParaRPr lang="he-IL" sz="2000" dirty="0">
              <a:cs typeface="+mj-cs"/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10157162" y="4567824"/>
            <a:ext cx="1742107" cy="1508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300" dirty="0" smtClean="0">
                <a:cs typeface="+mj-cs"/>
              </a:rPr>
              <a:t>כיצד שונה הדמוקרטיה מתפיסתו של היטלר</a:t>
            </a:r>
            <a:endParaRPr lang="he-IL" sz="2300" dirty="0">
              <a:cs typeface="+mj-cs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4766838" y="554097"/>
            <a:ext cx="48750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שאלת בסיס </a:t>
            </a:r>
            <a:r>
              <a:rPr lang="he-IL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– שאלה </a:t>
            </a:r>
            <a:r>
              <a:rPr lang="he-IL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שיש לה תשובה במקור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27281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48800" y="41196"/>
            <a:ext cx="27432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מיומנות: שאילת  שאלות </a:t>
            </a: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185558"/>
              </p:ext>
            </p:extLst>
          </p:nvPr>
        </p:nvGraphicFramePr>
        <p:xfrm>
          <a:off x="3285833" y="802102"/>
          <a:ext cx="8723744" cy="52781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6071">
                  <a:extLst>
                    <a:ext uri="{9D8B030D-6E8A-4147-A177-3AD203B41FA5}">
                      <a16:colId xmlns:a16="http://schemas.microsoft.com/office/drawing/2014/main" xmlns="" val="841941835"/>
                    </a:ext>
                  </a:extLst>
                </a:gridCol>
                <a:gridCol w="3075709">
                  <a:extLst>
                    <a:ext uri="{9D8B030D-6E8A-4147-A177-3AD203B41FA5}">
                      <a16:colId xmlns:a16="http://schemas.microsoft.com/office/drawing/2014/main" xmlns="" val="3649901949"/>
                    </a:ext>
                  </a:extLst>
                </a:gridCol>
                <a:gridCol w="3241964">
                  <a:extLst>
                    <a:ext uri="{9D8B030D-6E8A-4147-A177-3AD203B41FA5}">
                      <a16:colId xmlns:a16="http://schemas.microsoft.com/office/drawing/2014/main" xmlns="" val="4028214030"/>
                    </a:ext>
                  </a:extLst>
                </a:gridCol>
              </a:tblGrid>
              <a:tr h="408090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cs typeface="+mj-cs"/>
                        </a:rPr>
                        <a:t>השאלה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cs typeface="+mj-cs"/>
                        </a:rPr>
                        <a:t>הסבר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cs typeface="+mj-cs"/>
                        </a:rPr>
                        <a:t>הסבר פחות טוב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3585365"/>
                  </a:ext>
                </a:extLst>
              </a:tr>
              <a:tr h="1643289"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0787482"/>
                  </a:ext>
                </a:extLst>
              </a:tr>
              <a:tr h="1537855"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8270838"/>
                  </a:ext>
                </a:extLst>
              </a:tr>
              <a:tr h="1639762">
                <a:tc>
                  <a:txBody>
                    <a:bodyPr/>
                    <a:lstStyle/>
                    <a:p>
                      <a:pPr rtl="1"/>
                      <a:endParaRPr lang="he-IL" sz="24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9571594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6564743" y="1330999"/>
            <a:ext cx="3119583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000" dirty="0">
                <a:cs typeface="+mj-cs"/>
              </a:rPr>
              <a:t>שאלה זו חשובה כי היא </a:t>
            </a:r>
            <a:r>
              <a:rPr lang="he-IL" sz="2000" dirty="0" smtClean="0">
                <a:cs typeface="+mj-cs"/>
              </a:rPr>
              <a:t>מבטאת סקרנות ולימוד  מעמיק יותר על האידאולוגיה הנאצית ושנאת היהודים</a:t>
            </a:r>
            <a:endParaRPr lang="he-IL" sz="2000" dirty="0">
              <a:cs typeface="+mj-cs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435928" y="1276870"/>
            <a:ext cx="3061853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000" dirty="0">
                <a:cs typeface="+mj-cs"/>
              </a:rPr>
              <a:t>שאלה זו חשובה כי </a:t>
            </a:r>
            <a:r>
              <a:rPr lang="he-IL" sz="2000" dirty="0" smtClean="0">
                <a:cs typeface="+mj-cs"/>
              </a:rPr>
              <a:t>מה הייתה כוונתו האמתית של היטלר כלפי היהודים</a:t>
            </a:r>
            <a:endParaRPr lang="he-IL" sz="2000" dirty="0">
              <a:cs typeface="+mj-cs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9795162" y="3032781"/>
            <a:ext cx="2185456" cy="1446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200" dirty="0" smtClean="0">
                <a:cs typeface="+mj-cs"/>
              </a:rPr>
              <a:t>באלו שנים היטלר טען את טענתו וכיצד התקבלה בעיני הגרמנים?</a:t>
            </a:r>
            <a:endParaRPr lang="he-IL" sz="2200" dirty="0">
              <a:cs typeface="+mj-cs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6564744" y="3085273"/>
            <a:ext cx="30572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cs typeface="+mj-cs"/>
              </a:rPr>
              <a:t>שאלה זו חשובה כי </a:t>
            </a:r>
            <a:r>
              <a:rPr lang="he-IL" sz="2000" dirty="0" smtClean="0">
                <a:cs typeface="+mj-cs"/>
              </a:rPr>
              <a:t>היא מאפשרת לימוד על ציר הזמן והסיבות לכך שטענות אלו נשמעות דווקא בשנים אלו</a:t>
            </a:r>
            <a:endParaRPr lang="he-IL" sz="2000" dirty="0">
              <a:cs typeface="+mj-cs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3394362" y="2951410"/>
            <a:ext cx="30618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cs typeface="+mj-cs"/>
              </a:rPr>
              <a:t>שאלה זו חשובה כי כל תופעה בהיסטוריה חשוב לדעת מתי היא קרתה</a:t>
            </a:r>
            <a:r>
              <a:rPr lang="he-IL" sz="2000" dirty="0" smtClean="0">
                <a:cs typeface="+mj-cs"/>
              </a:rPr>
              <a:t>.</a:t>
            </a:r>
            <a:endParaRPr lang="he-IL" sz="2000" dirty="0">
              <a:cs typeface="+mj-cs"/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4231850" y="340437"/>
            <a:ext cx="4995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שאלת הרחבה</a:t>
            </a:r>
            <a:r>
              <a:rPr lang="he-IL" sz="2400" dirty="0">
                <a:cs typeface="+mj-cs"/>
              </a:rPr>
              <a:t>: שאלה </a:t>
            </a:r>
            <a:r>
              <a:rPr lang="he-IL" sz="2400" b="1" dirty="0">
                <a:cs typeface="+mj-cs"/>
              </a:rPr>
              <a:t>שאין לה תשובה במקור</a:t>
            </a:r>
            <a:endParaRPr lang="he-IL" sz="2400" dirty="0">
              <a:cs typeface="+mj-cs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9656618" y="1271270"/>
            <a:ext cx="235295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200" dirty="0" smtClean="0">
                <a:cs typeface="+mj-cs"/>
              </a:rPr>
              <a:t>האם יש סיבות נוספות וסמויות לטענתו של היטלר כלפי הדמוקרטיה והיהודים</a:t>
            </a:r>
            <a:endParaRPr lang="he-IL" sz="2200" dirty="0">
              <a:cs typeface="+mj-cs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9684327" y="4753416"/>
            <a:ext cx="23645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sz="2200" dirty="0" smtClean="0">
                <a:solidFill>
                  <a:srgbClr val="000000"/>
                </a:solidFill>
                <a:latin typeface="ArialMT"/>
                <a:cs typeface="Times New Roman" panose="02020603050405020304" pitchFamily="18" charset="0"/>
              </a:rPr>
              <a:t>מה  הן הסיבות לדעתך שבהם מאשים היטלר את היהודים, האם קיימות סיבות נוספות?</a:t>
            </a:r>
            <a:endParaRPr lang="he-IL" sz="22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6486240" y="4552909"/>
            <a:ext cx="30572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cs typeface="+mj-cs"/>
              </a:rPr>
              <a:t>שאלה זו חשובה כי היא </a:t>
            </a:r>
            <a:r>
              <a:rPr lang="he-IL" sz="2000" dirty="0" smtClean="0">
                <a:cs typeface="+mj-cs"/>
              </a:rPr>
              <a:t>עוסקת בהבנת הסיבות והתהליך בשנאת היהודים בתוך האידיאולוגיה הנאצית</a:t>
            </a:r>
            <a:endParaRPr lang="he-IL" sz="2000" dirty="0">
              <a:cs typeface="+mj-cs"/>
            </a:endParaRPr>
          </a:p>
        </p:txBody>
      </p:sp>
      <p:sp>
        <p:nvSpPr>
          <p:cNvPr id="15" name="מציין מיקום תוכן 2"/>
          <p:cNvSpPr>
            <a:spLocks noGrp="1"/>
          </p:cNvSpPr>
          <p:nvPr>
            <p:ph idx="1"/>
          </p:nvPr>
        </p:nvSpPr>
        <p:spPr>
          <a:xfrm>
            <a:off x="145215" y="44419"/>
            <a:ext cx="2967436" cy="607954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e-IL" sz="2600" dirty="0">
                <a:cs typeface="+mj-cs"/>
              </a:rPr>
              <a:t>במשטר הדמוקרטי שוויון זכויות והסובלנות החברתית והפוליטית נמצאים מעל </a:t>
            </a:r>
            <a:r>
              <a:rPr lang="he-IL" sz="2600" dirty="0" err="1">
                <a:cs typeface="+mj-cs"/>
              </a:rPr>
              <a:t>הכל</a:t>
            </a:r>
            <a:r>
              <a:rPr lang="he-IL" sz="2600" dirty="0">
                <a:cs typeface="+mj-cs"/>
              </a:rPr>
              <a:t>. </a:t>
            </a:r>
            <a:r>
              <a:rPr lang="he-IL" sz="2600" dirty="0" smtClean="0">
                <a:cs typeface="+mj-cs"/>
              </a:rPr>
              <a:t>–לפי </a:t>
            </a:r>
            <a:r>
              <a:rPr lang="he-IL" sz="2600" dirty="0">
                <a:cs typeface="+mj-cs"/>
              </a:rPr>
              <a:t>האידיאולוגיה הנאצית, העולם מחולק לגזעים עליונים ונחותים. היטלר טען שדמוקרטיה היא ההמצאה היהודית המאפשרת להשתלט על העולם. המשטר הדמוקרטי נתפס כמחליש את </a:t>
            </a:r>
            <a:r>
              <a:rPr lang="he-IL" sz="2600" dirty="0" smtClean="0">
                <a:cs typeface="+mj-cs"/>
              </a:rPr>
              <a:t>העם.</a:t>
            </a:r>
            <a:endParaRPr lang="he-IL" sz="2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28903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מבט לאחור">
  <a:themeElements>
    <a:clrScheme name="מבט לאחור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579</Words>
  <Application>Microsoft Office PowerPoint</Application>
  <PresentationFormat>מסך רחב</PresentationFormat>
  <Paragraphs>57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4" baseType="lpstr">
      <vt:lpstr>Arial</vt:lpstr>
      <vt:lpstr>ArialMT</vt:lpstr>
      <vt:lpstr>Calibri</vt:lpstr>
      <vt:lpstr>Calibri Light</vt:lpstr>
      <vt:lpstr>NarkisTamMFO</vt:lpstr>
      <vt:lpstr>Times New Roman</vt:lpstr>
      <vt:lpstr>Wingdings</vt:lpstr>
      <vt:lpstr>מבט לאחור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אלי לוי</dc:creator>
  <cp:lastModifiedBy>User</cp:lastModifiedBy>
  <cp:revision>21</cp:revision>
  <cp:lastPrinted>2017-09-27T10:37:04Z</cp:lastPrinted>
  <dcterms:created xsi:type="dcterms:W3CDTF">2017-09-24T10:22:10Z</dcterms:created>
  <dcterms:modified xsi:type="dcterms:W3CDTF">2017-09-27T11:03:43Z</dcterms:modified>
</cp:coreProperties>
</file>