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94" r:id="rId4"/>
    <p:sldId id="299" r:id="rId5"/>
    <p:sldId id="300" r:id="rId6"/>
    <p:sldId id="297" r:id="rId7"/>
    <p:sldId id="295" r:id="rId8"/>
    <p:sldId id="296" r:id="rId9"/>
    <p:sldId id="298" r:id="rId10"/>
    <p:sldId id="277" r:id="rId11"/>
    <p:sldId id="279" r:id="rId12"/>
    <p:sldId id="280" r:id="rId13"/>
    <p:sldId id="302" r:id="rId14"/>
    <p:sldId id="301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E7yrCAq5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YbbxzLGpb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2405547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15" y="1531531"/>
            <a:ext cx="10058400" cy="2323317"/>
          </a:xfrm>
        </p:spPr>
        <p:txBody>
          <a:bodyPr/>
          <a:lstStyle/>
          <a:p>
            <a:r>
              <a:rPr lang="he-IL" dirty="0" smtClean="0"/>
              <a:t>גאולוגיה – לוחות </a:t>
            </a:r>
            <a:r>
              <a:rPr lang="he-IL" dirty="0" err="1" smtClean="0"/>
              <a:t>טקטונים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תנועת הלוחות, שבר סורי </a:t>
            </a:r>
            <a:r>
              <a:rPr lang="he-IL" dirty="0" smtClean="0"/>
              <a:t>אפריקני, </a:t>
            </a:r>
            <a:r>
              <a:rPr lang="he-IL" dirty="0" smtClean="0"/>
              <a:t>טבעת האש, העתק </a:t>
            </a:r>
            <a:r>
              <a:rPr lang="he-IL" dirty="0" smtClean="0"/>
              <a:t>סן-</a:t>
            </a:r>
            <a:r>
              <a:rPr lang="he-IL" dirty="0" err="1" smtClean="0"/>
              <a:t>אנדרס</a:t>
            </a:r>
            <a:r>
              <a:rPr lang="he-IL" dirty="0" smtClean="0"/>
              <a:t>, רעידת אדמ</a:t>
            </a:r>
            <a:r>
              <a:rPr lang="he-IL" dirty="0" smtClean="0"/>
              <a:t>ה, הר געש, קימוט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4765" y="233539"/>
            <a:ext cx="10058400" cy="1450757"/>
          </a:xfrm>
        </p:spPr>
        <p:txBody>
          <a:bodyPr/>
          <a:lstStyle/>
          <a:p>
            <a:r>
              <a:rPr lang="he-IL" dirty="0" smtClean="0"/>
              <a:t>תוצאות של תנועת הלוחות הטקטוניים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74765" y="2090058"/>
            <a:ext cx="1088136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תנועת הלוחות </a:t>
            </a:r>
            <a:r>
              <a:rPr lang="he-IL" dirty="0" smtClean="0"/>
              <a:t>הטקטוניים </a:t>
            </a:r>
            <a:r>
              <a:rPr lang="he-IL" dirty="0"/>
              <a:t>יוצרת </a:t>
            </a:r>
            <a:r>
              <a:rPr lang="he-IL" b="1" dirty="0">
                <a:solidFill>
                  <a:srgbClr val="FF0000"/>
                </a:solidFill>
              </a:rPr>
              <a:t>מפגשים</a:t>
            </a:r>
            <a:r>
              <a:rPr lang="he-IL" dirty="0"/>
              <a:t> או </a:t>
            </a:r>
            <a:r>
              <a:rPr lang="he-IL" b="1" dirty="0">
                <a:solidFill>
                  <a:srgbClr val="FF0000"/>
                </a:solidFill>
              </a:rPr>
              <a:t>התרחקות</a:t>
            </a:r>
            <a:r>
              <a:rPr lang="he-IL" dirty="0"/>
              <a:t> בין הלוחות. </a:t>
            </a:r>
          </a:p>
          <a:p>
            <a:pPr algn="r"/>
            <a:r>
              <a:rPr lang="he-IL" dirty="0" smtClean="0"/>
              <a:t>נקודת </a:t>
            </a:r>
            <a:r>
              <a:rPr lang="he-IL" dirty="0"/>
              <a:t>החיבור בין הלוחות היא הנקודה שבה יכולים להתרחש התופעות הבאות:                                                                                  1. </a:t>
            </a:r>
            <a:r>
              <a:rPr lang="he-IL" b="1" dirty="0">
                <a:solidFill>
                  <a:srgbClr val="FF0000"/>
                </a:solidFill>
              </a:rPr>
              <a:t>רעידות אדמה</a:t>
            </a:r>
            <a:r>
              <a:rPr lang="he-IL" dirty="0"/>
              <a:t>. את עוצמת הרעידה מדדו עד לא ממזמן ב</a:t>
            </a:r>
            <a:r>
              <a:rPr lang="he-IL" dirty="0">
                <a:solidFill>
                  <a:srgbClr val="FF0000"/>
                </a:solidFill>
              </a:rPr>
              <a:t>סולם ריכטר</a:t>
            </a:r>
            <a:r>
              <a:rPr lang="he-IL" dirty="0"/>
              <a:t>. </a:t>
            </a:r>
          </a:p>
          <a:p>
            <a:pPr algn="r"/>
            <a:r>
              <a:rPr lang="he-IL" dirty="0"/>
              <a:t>  </a:t>
            </a:r>
          </a:p>
          <a:p>
            <a:pPr algn="r"/>
            <a:r>
              <a:rPr lang="he-IL" dirty="0"/>
              <a:t>2. </a:t>
            </a:r>
            <a:r>
              <a:rPr lang="he-IL" b="1" dirty="0">
                <a:solidFill>
                  <a:srgbClr val="FF0000"/>
                </a:solidFill>
              </a:rPr>
              <a:t>צונאמי</a:t>
            </a:r>
            <a:r>
              <a:rPr lang="he-IL" dirty="0"/>
              <a:t>: רעידת אדמה בקרקעית הים שמביאה לגל עצום שפוגע בחופים. 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3. </a:t>
            </a:r>
            <a:r>
              <a:rPr lang="he-IL" b="1" dirty="0">
                <a:solidFill>
                  <a:srgbClr val="FF0000"/>
                </a:solidFill>
              </a:rPr>
              <a:t>היווצרות הר חדש</a:t>
            </a:r>
            <a:r>
              <a:rPr lang="he-IL" dirty="0"/>
              <a:t>: הר שנוצר כאשר לוח נכנס מתחת ללוח אחר, והוא דוחף את הלוח שמעליו כלפי מעלה.    </a:t>
            </a:r>
          </a:p>
          <a:p>
            <a:pPr algn="r"/>
            <a:r>
              <a:rPr lang="he-IL" dirty="0"/>
              <a:t>                       </a:t>
            </a:r>
          </a:p>
          <a:p>
            <a:pPr algn="r"/>
            <a:r>
              <a:rPr lang="he-IL" dirty="0"/>
              <a:t>4. </a:t>
            </a:r>
            <a:r>
              <a:rPr lang="he-IL" b="1" dirty="0">
                <a:solidFill>
                  <a:srgbClr val="FF0000"/>
                </a:solidFill>
              </a:rPr>
              <a:t>הר געש וולקני</a:t>
            </a:r>
            <a:r>
              <a:rPr lang="he-IL" dirty="0"/>
              <a:t>: יציאת מאגמה מתוך האדמה והפיכתה ללבה רותחת.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5. </a:t>
            </a:r>
            <a:r>
              <a:rPr lang="he-IL" b="1" dirty="0">
                <a:solidFill>
                  <a:srgbClr val="FF0000"/>
                </a:solidFill>
              </a:rPr>
              <a:t>איים וולקנים</a:t>
            </a:r>
            <a:r>
              <a:rPr lang="he-IL" dirty="0"/>
              <a:t>\</a:t>
            </a:r>
            <a:r>
              <a:rPr lang="he-IL" b="1" dirty="0">
                <a:solidFill>
                  <a:srgbClr val="FF0000"/>
                </a:solidFill>
              </a:rPr>
              <a:t>קשת איים</a:t>
            </a:r>
            <a:r>
              <a:rPr lang="he-IL" dirty="0"/>
              <a:t>: איים שנוצרו לאחר התנגשות בין 2 לוחות </a:t>
            </a:r>
            <a:r>
              <a:rPr lang="he-IL" dirty="0" smtClean="0"/>
              <a:t>אוקייניים (באוקיינוס) </a:t>
            </a:r>
            <a:r>
              <a:rPr lang="he-IL" dirty="0"/>
              <a:t>שיצרו הרים באוקיינוס. </a:t>
            </a:r>
            <a:r>
              <a:rPr lang="he-IL" dirty="0" smtClean="0"/>
              <a:t> </a:t>
            </a:r>
          </a:p>
          <a:p>
            <a:pPr algn="r"/>
            <a:r>
              <a:rPr lang="he-IL" dirty="0" smtClean="0"/>
              <a:t>כך </a:t>
            </a:r>
            <a:r>
              <a:rPr lang="he-IL" dirty="0"/>
              <a:t>נוצרו איי יפן ופיליפינים</a:t>
            </a:r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7383" y="155162"/>
            <a:ext cx="11704320" cy="1529947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 smtClean="0"/>
              <a:t>אזור טבעת האש </a:t>
            </a:r>
            <a:r>
              <a:rPr lang="he-IL" sz="3200" dirty="0" smtClean="0"/>
              <a:t>– אזור מועד לרעידות אדמה, צונאמי והרי געש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" y="1950018"/>
            <a:ext cx="4733110" cy="418698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38" y="2313700"/>
            <a:ext cx="3771429" cy="1447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509" y="4206240"/>
            <a:ext cx="39188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וזה כולל את שבר סן-</a:t>
            </a:r>
            <a:r>
              <a:rPr lang="he-IL" dirty="0" err="1"/>
              <a:t>אנדרס</a:t>
            </a:r>
            <a:r>
              <a:rPr lang="he-IL" dirty="0"/>
              <a:t> המפורסם בקליפורניה</a:t>
            </a:r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שבר סן-</a:t>
            </a:r>
            <a:r>
              <a:rPr lang="he-IL" sz="4000" dirty="0" err="1" smtClean="0"/>
              <a:t>אנדרס</a:t>
            </a:r>
            <a:r>
              <a:rPr lang="he-IL" sz="4000" dirty="0" smtClean="0"/>
              <a:t> בקליפורניה </a:t>
            </a:r>
            <a:r>
              <a:rPr lang="he-IL" sz="3200" dirty="0" smtClean="0"/>
              <a:t>(חלק מטבעת האש)</a:t>
            </a:r>
            <a:endParaRPr lang="he-IL" sz="32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7779"/>
            <a:ext cx="5245345" cy="443522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413" y="2455608"/>
            <a:ext cx="3162884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1214846"/>
            <a:ext cx="3813772" cy="4760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6954" y="1457103"/>
            <a:ext cx="515389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www.youtube.com/watch?v=r_E7yrCAq58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www.youtube.com/watch?v=fYbbxzLGpbI</a:t>
            </a:r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29491" y="5909712"/>
            <a:ext cx="435032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By Source, Fair use, https://en.wikipedia.org/w/index.php?curid=44674645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57832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70" y="1039883"/>
            <a:ext cx="4915269" cy="51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8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השבר הסורי אפריקני מאיים על ישראל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21" y="1841863"/>
            <a:ext cx="3110800" cy="4396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2467" y="2516537"/>
            <a:ext cx="4209545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/>
              <a:t>ים סוף יתרחב </a:t>
            </a:r>
            <a:r>
              <a:rPr lang="he-IL" sz="2400" dirty="0" smtClean="0"/>
              <a:t>ויהפוך</a:t>
            </a:r>
          </a:p>
          <a:p>
            <a:pPr algn="r"/>
            <a:r>
              <a:rPr lang="he-IL" sz="2400" dirty="0" smtClean="0"/>
              <a:t>לאוקיינוס גדול</a:t>
            </a:r>
            <a:endParaRPr lang="he-IL" sz="2400" dirty="0"/>
          </a:p>
          <a:p>
            <a:pPr algn="r"/>
            <a:endParaRPr lang="he-IL" sz="2400" dirty="0"/>
          </a:p>
          <a:p>
            <a:pPr algn="r"/>
            <a:endParaRPr lang="he-IL" sz="2400" dirty="0"/>
          </a:p>
          <a:p>
            <a:pPr algn="r"/>
            <a:r>
              <a:rPr lang="he-IL" sz="2400" dirty="0" smtClean="0"/>
              <a:t>בישראל </a:t>
            </a:r>
            <a:r>
              <a:rPr lang="he-IL" sz="2400" dirty="0"/>
              <a:t>תהיה רעידת </a:t>
            </a:r>
            <a:r>
              <a:rPr lang="he-IL" sz="2400" dirty="0" smtClean="0"/>
              <a:t>אדמה קשה.</a:t>
            </a:r>
          </a:p>
          <a:p>
            <a:pPr algn="r"/>
            <a:r>
              <a:rPr lang="he-IL" sz="2400" dirty="0" smtClean="0"/>
              <a:t>מרכז הזעזוע יפגע בעיקר במזרח </a:t>
            </a:r>
            <a:r>
              <a:rPr lang="he-IL" sz="2400" dirty="0"/>
              <a:t>המדינה – גולן, כנרת, בקעת הירדן, ים המלח, הערבה ועד אילת</a:t>
            </a:r>
          </a:p>
        </p:txBody>
      </p:sp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457200" y="168225"/>
            <a:ext cx="12192000" cy="1450757"/>
          </a:xfrm>
        </p:spPr>
        <p:txBody>
          <a:bodyPr>
            <a:normAutofit/>
          </a:bodyPr>
          <a:lstStyle/>
          <a:p>
            <a:r>
              <a:rPr lang="he-IL" sz="3200" dirty="0"/>
              <a:t>התמודדות ישראל לקראת הרעידה הגדולה שתבוא מהבקע הסורי-אפריקני</a:t>
            </a:r>
            <a:endParaRPr lang="he-IL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3143" y="2116183"/>
            <a:ext cx="10672355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1. בתים </a:t>
            </a:r>
            <a:r>
              <a:rPr lang="he-IL" sz="2400" dirty="0"/>
              <a:t>נבנים ב</a:t>
            </a:r>
            <a:r>
              <a:rPr lang="he-IL" sz="2400" dirty="0">
                <a:solidFill>
                  <a:srgbClr val="FF0000"/>
                </a:solidFill>
              </a:rPr>
              <a:t>תקן בניה חדש </a:t>
            </a:r>
            <a:r>
              <a:rPr lang="he-IL" sz="2400" dirty="0"/>
              <a:t>ועמיד לרעידות.</a:t>
            </a:r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2. תוכנית </a:t>
            </a:r>
            <a:r>
              <a:rPr lang="he-IL" sz="2400" dirty="0">
                <a:solidFill>
                  <a:srgbClr val="FF0000"/>
                </a:solidFill>
              </a:rPr>
              <a:t>תמ"א 38 </a:t>
            </a:r>
            <a:r>
              <a:rPr lang="he-IL" sz="2400" dirty="0"/>
              <a:t>לחיזוק בתים ישנים - הקבלן מחזק את הבניין ובתמורה הוא יכול לבנות קומה או שתיים ולמכור את הדירות החדשות או פינוי-בינוי - הרס בית ישן והקמת בית חדש. </a:t>
            </a:r>
          </a:p>
          <a:p>
            <a:pPr algn="r"/>
            <a:endParaRPr lang="he-IL" sz="2400" dirty="0"/>
          </a:p>
          <a:p>
            <a:pPr algn="r"/>
            <a:r>
              <a:rPr lang="he-IL" sz="2400" dirty="0"/>
              <a:t>בעיה עם </a:t>
            </a:r>
            <a:r>
              <a:rPr lang="he-IL" sz="2400" dirty="0" err="1"/>
              <a:t>התמ"א</a:t>
            </a:r>
            <a:r>
              <a:rPr lang="he-IL" sz="2400" dirty="0"/>
              <a:t> 38: </a:t>
            </a:r>
          </a:p>
          <a:p>
            <a:pPr algn="r"/>
            <a:r>
              <a:rPr lang="he-IL" sz="2400" dirty="0"/>
              <a:t>הקבלנים מבצעים את הפרויקט באזורים שבהם מחירי הדירות יקרים יענו בגוש-דן. </a:t>
            </a:r>
          </a:p>
          <a:p>
            <a:pPr algn="r"/>
            <a:r>
              <a:rPr lang="he-IL" sz="2400" dirty="0"/>
              <a:t>ודווקא באזורים שיותר מועדים לפורענות, כמו בית-שאן שבמזרח, אין חיזוק מבנים כי זה  לא משתלם לקבלנים</a:t>
            </a:r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תמ"א 38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71" y="642341"/>
            <a:ext cx="6970816" cy="591308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979" y="2770044"/>
            <a:ext cx="4344264" cy="21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התמודדות עם אסונות טבע גאולוגים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04668"/>
              </p:ext>
            </p:extLst>
          </p:nvPr>
        </p:nvGraphicFramePr>
        <p:xfrm>
          <a:off x="366001" y="1942817"/>
          <a:ext cx="11520957" cy="37977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7724">
                  <a:extLst>
                    <a:ext uri="{9D8B030D-6E8A-4147-A177-3AD203B41FA5}">
                      <a16:colId xmlns:a16="http://schemas.microsoft.com/office/drawing/2014/main" val="3591018724"/>
                    </a:ext>
                  </a:extLst>
                </a:gridCol>
                <a:gridCol w="6366672">
                  <a:extLst>
                    <a:ext uri="{9D8B030D-6E8A-4147-A177-3AD203B41FA5}">
                      <a16:colId xmlns:a16="http://schemas.microsoft.com/office/drawing/2014/main" val="2991691775"/>
                    </a:ext>
                  </a:extLst>
                </a:gridCol>
                <a:gridCol w="1836561">
                  <a:extLst>
                    <a:ext uri="{9D8B030D-6E8A-4147-A177-3AD203B41FA5}">
                      <a16:colId xmlns:a16="http://schemas.microsoft.com/office/drawing/2014/main" val="3146695122"/>
                    </a:ext>
                  </a:extLst>
                </a:gridCol>
              </a:tblGrid>
              <a:tr h="987413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FF0000"/>
                          </a:solidFill>
                        </a:rPr>
                        <a:t>צונאמי</a:t>
                      </a:r>
                      <a:endParaRPr lang="he-IL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FF0000"/>
                          </a:solidFill>
                        </a:rPr>
                        <a:t>הר געש </a:t>
                      </a:r>
                      <a:r>
                        <a:rPr lang="he-IL" sz="2400" dirty="0" smtClean="0"/>
                        <a:t>- </a:t>
                      </a:r>
                      <a:r>
                        <a:rPr lang="he-IL" sz="2400" baseline="0" dirty="0" smtClean="0"/>
                        <a:t> </a:t>
                      </a:r>
                      <a:r>
                        <a:rPr lang="he-IL" sz="2400" dirty="0" smtClean="0"/>
                        <a:t>פולט </a:t>
                      </a:r>
                      <a:r>
                        <a:rPr lang="he-IL" sz="2400" dirty="0" smtClean="0"/>
                        <a:t>אפר, גז רעיל, גשם חומצי מזוהם ולבה ועלול לקבור כפר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FF0000"/>
                          </a:solidFill>
                        </a:rPr>
                        <a:t>רעידת אדמה</a:t>
                      </a:r>
                      <a:endParaRPr lang="he-IL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1058"/>
                  </a:ext>
                </a:extLst>
              </a:tr>
              <a:tr h="2810329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400" dirty="0" smtClean="0"/>
                        <a:t>מערכת </a:t>
                      </a:r>
                      <a:r>
                        <a:rPr lang="he-IL" sz="2400" b="1" dirty="0" smtClean="0"/>
                        <a:t>התרעה</a:t>
                      </a:r>
                      <a:r>
                        <a:rPr lang="he-IL" sz="2400" dirty="0" smtClean="0"/>
                        <a:t> מודיעה מראש על גל מתקרב. צריך לברוח</a:t>
                      </a:r>
                      <a:r>
                        <a:rPr lang="he-IL" sz="2400" baseline="0" dirty="0" smtClean="0"/>
                        <a:t> מהחוף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baseline="0" dirty="0" smtClean="0"/>
                        <a:t>אפשר לבנות סכרים וחומות על החוף (אבל זה יקר ומכער)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מערכת התראה מודיעה מראש על</a:t>
                      </a:r>
                      <a:r>
                        <a:rPr lang="he-IL" sz="2400" baseline="0" dirty="0" smtClean="0"/>
                        <a:t> התפרצות מתקרבת. </a:t>
                      </a:r>
                      <a:r>
                        <a:rPr lang="he-IL" sz="2400" dirty="0" smtClean="0"/>
                        <a:t>צריך </a:t>
                      </a:r>
                      <a:r>
                        <a:rPr lang="he-IL" sz="2400" dirty="0" smtClean="0"/>
                        <a:t>לברוח </a:t>
                      </a:r>
                    </a:p>
                    <a:p>
                      <a:pPr algn="r" rtl="1"/>
                      <a:endParaRPr lang="he-IL" sz="2400" dirty="0" smtClean="0"/>
                    </a:p>
                    <a:p>
                      <a:pPr algn="r" rtl="1"/>
                      <a:r>
                        <a:rPr lang="he-IL" sz="2400" baseline="0" dirty="0" smtClean="0"/>
                        <a:t>להר </a:t>
                      </a:r>
                      <a:r>
                        <a:rPr lang="he-IL" sz="2400" baseline="0" dirty="0" smtClean="0"/>
                        <a:t>געש יש יתרונות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baseline="0" dirty="0" smtClean="0"/>
                        <a:t>תיירים סקרנים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baseline="0" dirty="0" smtClean="0"/>
                        <a:t>מההר מתפרצת מתכת יקרה ואדמה פורייה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אין</a:t>
                      </a:r>
                      <a:r>
                        <a:rPr lang="he-IL" sz="2400" baseline="0" dirty="0" smtClean="0"/>
                        <a:t> התרעה מראש</a:t>
                      </a:r>
                      <a:r>
                        <a:rPr lang="he-IL" sz="2400" baseline="0" dirty="0" smtClean="0"/>
                        <a:t>.</a:t>
                      </a:r>
                    </a:p>
                    <a:p>
                      <a:pPr algn="r" rtl="1"/>
                      <a:endParaRPr lang="he-IL" sz="2400" baseline="0" dirty="0" smtClean="0"/>
                    </a:p>
                    <a:p>
                      <a:pPr algn="r" rtl="1"/>
                      <a:r>
                        <a:rPr lang="he-IL" sz="2400" baseline="0" dirty="0" smtClean="0"/>
                        <a:t>עדיף שלא לגור שם מראש.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08733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1291" y="5740559"/>
            <a:ext cx="5982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מחזקים מבנים ומכינים צוותי חילוץ</a:t>
            </a:r>
          </a:p>
        </p:txBody>
      </p:sp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68224"/>
            <a:ext cx="12192000" cy="1450757"/>
          </a:xfrm>
        </p:spPr>
        <p:txBody>
          <a:bodyPr>
            <a:noAutofit/>
          </a:bodyPr>
          <a:lstStyle/>
          <a:p>
            <a:r>
              <a:rPr lang="he-IL" sz="3200" dirty="0" smtClean="0"/>
              <a:t>שאלה: למה </a:t>
            </a:r>
            <a:r>
              <a:rPr lang="he-IL" sz="3200" dirty="0"/>
              <a:t>במדינות מפותחות יהיו פחות הרוגים והרס מאותה עוצמה של </a:t>
            </a:r>
            <a:r>
              <a:rPr lang="he-IL" sz="3200" dirty="0" smtClean="0"/>
              <a:t>אסון?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2272937"/>
            <a:ext cx="9588137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פתיחה, הפחתה והחלקה   </a:t>
            </a:r>
            <a:r>
              <a:rPr lang="he-IL" sz="1400" dirty="0" smtClean="0"/>
              <a:t>עמוד 8-7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/>
              <a:t>תוצאות של מפגש בין לוחות: הר געש, היווצרות הר, רעידת אדמה, צונאמי, איים וולקנים </a:t>
            </a:r>
            <a:r>
              <a:rPr lang="he-IL" sz="1400" dirty="0" smtClean="0"/>
              <a:t>עמוד 10</a:t>
            </a:r>
          </a:p>
          <a:p>
            <a:pPr algn="r"/>
            <a:endParaRPr lang="he-IL" sz="1400" dirty="0" smtClean="0"/>
          </a:p>
          <a:p>
            <a:pPr algn="r"/>
            <a:r>
              <a:rPr lang="he-IL" sz="2000" dirty="0" smtClean="0"/>
              <a:t>טבעת האש, שבר סן </a:t>
            </a:r>
            <a:r>
              <a:rPr lang="he-IL" sz="2000" dirty="0" err="1" smtClean="0"/>
              <a:t>אנדרס</a:t>
            </a:r>
            <a:r>
              <a:rPr lang="he-IL" sz="2000" dirty="0" smtClean="0"/>
              <a:t> </a:t>
            </a:r>
            <a:r>
              <a:rPr lang="he-IL" sz="1400" dirty="0" smtClean="0"/>
              <a:t>עמוד 14-11</a:t>
            </a:r>
          </a:p>
          <a:p>
            <a:pPr algn="r"/>
            <a:endParaRPr lang="he-IL" sz="1400" dirty="0" smtClean="0"/>
          </a:p>
          <a:p>
            <a:pPr algn="r"/>
            <a:r>
              <a:rPr lang="he-IL" sz="2000" dirty="0" smtClean="0"/>
              <a:t>שבר סורי-אפריקני </a:t>
            </a:r>
            <a:r>
              <a:rPr lang="he-IL" sz="1400" dirty="0" smtClean="0"/>
              <a:t>עמוד 17-15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/>
              <a:t>התמודדות עם אסונות טבע גאולוגים </a:t>
            </a:r>
            <a:r>
              <a:rPr lang="he-IL" sz="1400" dirty="0" smtClean="0"/>
              <a:t>עמוד 18</a:t>
            </a:r>
          </a:p>
          <a:p>
            <a:pPr algn="r"/>
            <a:endParaRPr lang="he-IL" sz="1400" dirty="0" smtClean="0"/>
          </a:p>
          <a:p>
            <a:pPr algn="r"/>
            <a:r>
              <a:rPr lang="he-IL" sz="2000" dirty="0" smtClean="0"/>
              <a:t>קימוט </a:t>
            </a:r>
            <a:r>
              <a:rPr lang="he-IL" sz="1400" dirty="0" smtClean="0"/>
              <a:t>עמוד 20</a:t>
            </a:r>
            <a:endParaRPr lang="he-IL" sz="2000" dirty="0" smtClean="0"/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8932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91440" y="259665"/>
            <a:ext cx="10058400" cy="1450757"/>
          </a:xfrm>
        </p:spPr>
        <p:txBody>
          <a:bodyPr/>
          <a:lstStyle/>
          <a:p>
            <a:r>
              <a:rPr lang="he-IL" dirty="0"/>
              <a:t>יצירת הר - הרמה, קימוט ושבירה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360" y="2130909"/>
            <a:ext cx="7872752" cy="176389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7" y="2220276"/>
            <a:ext cx="3229815" cy="20950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371" y="4171600"/>
            <a:ext cx="2660741" cy="1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22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966652" y="860556"/>
            <a:ext cx="10058400" cy="1450757"/>
          </a:xfrm>
        </p:spPr>
        <p:txBody>
          <a:bodyPr/>
          <a:lstStyle/>
          <a:p>
            <a:r>
              <a:rPr lang="he-IL" dirty="0"/>
              <a:t>קימוט ושבירה יוצרים הרים</a:t>
            </a:r>
            <a:br>
              <a:rPr lang="he-IL" dirty="0"/>
            </a:b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04502" y="1946367"/>
            <a:ext cx="11965578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לחץ </a:t>
            </a:r>
            <a:r>
              <a:rPr lang="he-IL" dirty="0"/>
              <a:t>על סלע מ-2 הצדדים בשל תנועת הלוחות הטקטוניים.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הלחץ גרם לקימוט שיוצר הר או עמק.                                                                            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אם</a:t>
            </a:r>
            <a:r>
              <a:rPr lang="he-IL" b="1" dirty="0"/>
              <a:t> קימוט עתיק </a:t>
            </a:r>
            <a:r>
              <a:rPr lang="he-IL" dirty="0"/>
              <a:t>(אם ההר נוצר ממש ממזמן, נניח 500 מיליון שנים) </a:t>
            </a:r>
            <a:r>
              <a:rPr lang="he-IL" b="1" dirty="0"/>
              <a:t>– ההר יהיה פחות גבוה ופחות מבותר </a:t>
            </a:r>
            <a:r>
              <a:rPr lang="he-IL" dirty="0"/>
              <a:t>בשל תהליכי בלייה מכוחות המים והרוח.</a:t>
            </a:r>
          </a:p>
          <a:p>
            <a:pPr algn="r"/>
            <a:endParaRPr lang="he-IL" sz="1000" dirty="0"/>
          </a:p>
          <a:p>
            <a:pPr algn="r"/>
            <a:r>
              <a:rPr lang="he-IL" dirty="0"/>
              <a:t>אם </a:t>
            </a:r>
            <a:r>
              <a:rPr lang="he-IL" b="1" dirty="0"/>
              <a:t>הקימוט צעיר </a:t>
            </a:r>
            <a:r>
              <a:rPr lang="he-IL" dirty="0"/>
              <a:t>(יענו ההר נוצר לא ממזמן, יחסית, נניח 30 מיליון שנים)- כך </a:t>
            </a:r>
            <a:r>
              <a:rPr lang="he-IL" b="1" dirty="0"/>
              <a:t>ההר יהיה יותר גבוה ומבותר </a:t>
            </a:r>
            <a:r>
              <a:rPr lang="he-IL" dirty="0"/>
              <a:t>כי הוא פחות התבלה.                                                                                                                 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סוגי </a:t>
            </a:r>
            <a:r>
              <a:rPr lang="he-IL" dirty="0"/>
              <a:t>קימוט:    </a:t>
            </a:r>
          </a:p>
          <a:p>
            <a:pPr algn="r"/>
            <a:r>
              <a:rPr lang="he-IL" dirty="0"/>
              <a:t>1. </a:t>
            </a:r>
            <a:r>
              <a:rPr lang="he-IL" sz="2000" b="1" dirty="0">
                <a:solidFill>
                  <a:srgbClr val="FF0000"/>
                </a:solidFill>
              </a:rPr>
              <a:t>קימוט קלדוני </a:t>
            </a:r>
            <a:r>
              <a:rPr lang="he-IL" dirty="0"/>
              <a:t>- הר עתיק (לפני 550 מיליון שנה), שבשל הבלאי הפך לרמה ומישור.</a:t>
            </a:r>
          </a:p>
          <a:p>
            <a:pPr algn="r"/>
            <a:r>
              <a:rPr lang="he-IL" dirty="0"/>
              <a:t>2. </a:t>
            </a:r>
            <a:r>
              <a:rPr lang="he-IL" sz="2000" b="1" dirty="0">
                <a:solidFill>
                  <a:srgbClr val="FF0000"/>
                </a:solidFill>
              </a:rPr>
              <a:t>קימוט הרציני </a:t>
            </a:r>
            <a:r>
              <a:rPr lang="he-IL" dirty="0"/>
              <a:t>- הר לא עתיק ולא צעיר. נוף של גבעות או הר נמוך.    </a:t>
            </a:r>
          </a:p>
          <a:p>
            <a:pPr algn="r"/>
            <a:r>
              <a:rPr lang="he-IL" dirty="0"/>
              <a:t>3. </a:t>
            </a:r>
            <a:r>
              <a:rPr lang="he-IL" sz="2000" b="1" dirty="0">
                <a:solidFill>
                  <a:srgbClr val="FF0000"/>
                </a:solidFill>
              </a:rPr>
              <a:t>קימוט אלפיני </a:t>
            </a:r>
            <a:r>
              <a:rPr lang="he-IL" dirty="0"/>
              <a:t>(</a:t>
            </a:r>
            <a:r>
              <a:rPr lang="he-IL" sz="1600" dirty="0"/>
              <a:t>מכונה </a:t>
            </a:r>
            <a:r>
              <a:rPr lang="he-IL" sz="1600" dirty="0" smtClean="0"/>
              <a:t>ע"ש </a:t>
            </a:r>
            <a:r>
              <a:rPr lang="he-IL" sz="1600" dirty="0"/>
              <a:t>הרי אלפים שנוצרו באותה תקופה</a:t>
            </a:r>
            <a:r>
              <a:rPr lang="he-IL" dirty="0"/>
              <a:t>) - הר "צעיר" ולכן ההרים גבוהים ומבותרים (פסגות חדות ומדרונות תלולים</a:t>
            </a:r>
            <a:r>
              <a:rPr lang="he-IL" dirty="0" smtClean="0"/>
              <a:t>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5954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76" y="1264375"/>
            <a:ext cx="9526479" cy="4574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8912" y="5839096"/>
            <a:ext cx="670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/>
              <a:t>מאת דקי, </a:t>
            </a:r>
            <a:r>
              <a:rPr lang="en-US" sz="1000" dirty="0"/>
              <a:t>CC BY-SA 3.0, </a:t>
            </a:r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commons.wikimedia.org/w/index.php?curid=32405547</a:t>
            </a:r>
            <a:endParaRPr lang="he-IL" sz="1000" dirty="0" smtClean="0"/>
          </a:p>
          <a:p>
            <a:r>
              <a:rPr lang="he-IL" sz="1000" dirty="0" smtClean="0"/>
              <a:t>נערך ע"י רון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2011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05" y="1151765"/>
            <a:ext cx="6713121" cy="4929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6376" y="6081114"/>
            <a:ext cx="735676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CC BY-SA 3.0, https://commons.wikimedia.org/w/index.php?curid=593286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78501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718" y="1155169"/>
            <a:ext cx="7573432" cy="4991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1718" y="6094714"/>
            <a:ext cx="729191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/>
              <a:t>מאת דקי - נוצר על ידי מעלה היצירה, </a:t>
            </a:r>
            <a:r>
              <a:rPr lang="en-US" sz="1050" dirty="0"/>
              <a:t>CC BY-SA 3.0, https://commons.wikimedia.org/w/index.php?curid=15271674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136320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9382" y="1384664"/>
            <a:ext cx="6400801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400" b="1" dirty="0">
                <a:solidFill>
                  <a:srgbClr val="FF0000"/>
                </a:solidFill>
              </a:rPr>
              <a:t>גאולוגיה</a:t>
            </a:r>
            <a:r>
              <a:rPr lang="he-IL" sz="3200" dirty="0"/>
              <a:t> זה אומר רעידות אדמה, צונאמי והרי געש.</a:t>
            </a:r>
          </a:p>
          <a:p>
            <a:pPr algn="r"/>
            <a:r>
              <a:rPr lang="he-IL" sz="3200" dirty="0"/>
              <a:t>כל מה שקשור ללוחות </a:t>
            </a:r>
            <a:r>
              <a:rPr lang="he-IL" sz="3200" dirty="0" smtClean="0"/>
              <a:t>טקטוניים </a:t>
            </a:r>
            <a:r>
              <a:rPr lang="he-IL" sz="3200" dirty="0"/>
              <a:t>שזזים מתחת לפני הקרקע. איזה פחד</a:t>
            </a:r>
            <a:r>
              <a:rPr lang="he-IL" sz="3200" dirty="0" smtClean="0"/>
              <a:t>.</a:t>
            </a:r>
          </a:p>
          <a:p>
            <a:pPr algn="r"/>
            <a:endParaRPr lang="he-IL" sz="3200" dirty="0"/>
          </a:p>
          <a:p>
            <a:pPr algn="r"/>
            <a:r>
              <a:rPr lang="he-IL" sz="3200" dirty="0"/>
              <a:t>נתחיל</a:t>
            </a:r>
            <a:endParaRPr lang="he-IL" sz="32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65" y="1253263"/>
            <a:ext cx="3114675" cy="4543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899" y="883931"/>
            <a:ext cx="33425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לבה פורצת מהר געש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2765" y="5796688"/>
            <a:ext cx="427282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usgs-WQ5HOvrDZ6Y-unsplash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145886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43" y="1039266"/>
            <a:ext cx="8327040" cy="5114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5783" y="5876845"/>
            <a:ext cx="96665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err="1" smtClean="0"/>
              <a:t>כלכליסט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19781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9022" y="207413"/>
            <a:ext cx="12135394" cy="1450757"/>
          </a:xfrm>
        </p:spPr>
        <p:txBody>
          <a:bodyPr>
            <a:normAutofit/>
          </a:bodyPr>
          <a:lstStyle/>
          <a:p>
            <a:pPr algn="ctr"/>
            <a:r>
              <a:rPr lang="he-IL" sz="4800" dirty="0" smtClean="0"/>
              <a:t>צונאמי</a:t>
            </a:r>
            <a:r>
              <a:rPr lang="he-IL" sz="3200" dirty="0" smtClean="0"/>
              <a:t>: רעידת אדמה בקרקעית הים שמביאה לנחשול עצום שפוגע בחוף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329" y="1999619"/>
            <a:ext cx="9144780" cy="43010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09" y="5605772"/>
            <a:ext cx="10287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1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1737360"/>
            <a:ext cx="1033272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/>
              <a:t>מתחת לאדמה יש לוחות אדמה עצומים המכונים "</a:t>
            </a:r>
            <a:r>
              <a:rPr lang="he-IL" sz="2400" b="1" dirty="0"/>
              <a:t>לוחות </a:t>
            </a:r>
            <a:r>
              <a:rPr lang="he-IL" sz="2400" b="1" dirty="0" smtClean="0"/>
              <a:t>טקטוניים</a:t>
            </a:r>
            <a:r>
              <a:rPr lang="he-IL" sz="2400" dirty="0"/>
              <a:t>".</a:t>
            </a:r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הלוחות </a:t>
            </a:r>
            <a:r>
              <a:rPr lang="he-IL" sz="2400" dirty="0"/>
              <a:t>זזים בשל לחץ שמפועל עליהם מחומר לוהט בשם </a:t>
            </a:r>
            <a:r>
              <a:rPr lang="he-IL" sz="2400" b="1" dirty="0">
                <a:solidFill>
                  <a:srgbClr val="FF0000"/>
                </a:solidFill>
              </a:rPr>
              <a:t>מגמה</a:t>
            </a:r>
            <a:r>
              <a:rPr lang="he-IL" sz="2400" dirty="0"/>
              <a:t>.</a:t>
            </a:r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אגב</a:t>
            </a:r>
            <a:r>
              <a:rPr lang="he-IL" sz="2400" dirty="0"/>
              <a:t>, כאשר המגמה פורצת מעל פני האדמה, אז המגמה  הופכת ל</a:t>
            </a:r>
            <a:r>
              <a:rPr lang="he-IL" sz="2400" b="1" dirty="0">
                <a:solidFill>
                  <a:srgbClr val="FF0000"/>
                </a:solidFill>
              </a:rPr>
              <a:t>לבה</a:t>
            </a:r>
          </a:p>
          <a:p>
            <a:pPr algn="r"/>
            <a:endParaRPr lang="he-IL" sz="2400" b="1" dirty="0">
              <a:solidFill>
                <a:srgbClr val="FF0000"/>
              </a:solidFill>
            </a:endParaRPr>
          </a:p>
          <a:p>
            <a:pPr algn="r"/>
            <a:endParaRPr lang="he-IL" sz="2400" b="1" dirty="0">
              <a:solidFill>
                <a:srgbClr val="FF0000"/>
              </a:solidFill>
            </a:endParaRPr>
          </a:p>
          <a:p>
            <a:pPr algn="r"/>
            <a:endParaRPr lang="he-IL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בימי קדם הלוחות </a:t>
            </a:r>
            <a:r>
              <a:rPr lang="he-IL" sz="2400" b="1" dirty="0" err="1">
                <a:solidFill>
                  <a:srgbClr val="FF0000"/>
                </a:solidFill>
              </a:rPr>
              <a:t>הטקטונים</a:t>
            </a:r>
            <a:r>
              <a:rPr lang="he-IL" sz="2400" b="1" dirty="0">
                <a:solidFill>
                  <a:srgbClr val="FF0000"/>
                </a:solidFill>
              </a:rPr>
              <a:t> הזיזו את היבשות עד שנוצרו היבשות כפי שהן היום</a:t>
            </a:r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1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55" y="1102715"/>
            <a:ext cx="7834548" cy="504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773125"/>
            <a:ext cx="2287705" cy="3726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5903" y="2477158"/>
            <a:ext cx="126709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רעידות אדמה והרי געש מתרחשים באזורי </a:t>
            </a:r>
            <a:r>
              <a:rPr lang="he-IL" b="1" dirty="0" smtClean="0"/>
              <a:t>מפגש בין הלוחות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46006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12" y="1317443"/>
            <a:ext cx="9150796" cy="44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6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359" y="1631165"/>
            <a:ext cx="6438900" cy="2924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3867" y="966651"/>
            <a:ext cx="104047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הר </a:t>
            </a:r>
            <a:r>
              <a:rPr lang="he-IL" sz="2800" dirty="0" err="1" smtClean="0"/>
              <a:t>ווזוב</a:t>
            </a:r>
            <a:r>
              <a:rPr lang="he-IL" sz="2800" dirty="0" smtClean="0"/>
              <a:t>, הר געש שבעתיד עלול להשמיד את העיר נפולי שלמרגלותיו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83" y="1631165"/>
            <a:ext cx="4929694" cy="292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900" y="4555340"/>
            <a:ext cx="5084618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/>
              <a:t>מאת </a:t>
            </a:r>
            <a:r>
              <a:rPr lang="en-US" sz="1000"/>
              <a:t>I, Pastorius, CC BY 2.5, https://commons.wikimedia.org/w/index.php?curid=2530370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2808124720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57</TotalTime>
  <Words>776</Words>
  <Application>Microsoft Office PowerPoint</Application>
  <PresentationFormat>מסך רחב</PresentationFormat>
  <Paragraphs>103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מצגות קמפוס</vt:lpstr>
      <vt:lpstr>גאולוגיה – לוחות טקטונים</vt:lpstr>
      <vt:lpstr>תוכן עניינים</vt:lpstr>
      <vt:lpstr>מצגת של PowerPoint‏</vt:lpstr>
      <vt:lpstr>מצגת של PowerPoint‏</vt:lpstr>
      <vt:lpstr>צונאמי: רעידת אדמה בקרקעית הים שמביאה לנחשול עצום שפוגע בחוף</vt:lpstr>
      <vt:lpstr>מצגת של PowerPoint‏</vt:lpstr>
      <vt:lpstr>מצגת של PowerPoint‏</vt:lpstr>
      <vt:lpstr>מצגת של PowerPoint‏</vt:lpstr>
      <vt:lpstr>מצגת של PowerPoint‏</vt:lpstr>
      <vt:lpstr>תוצאות של תנועת הלוחות הטקטוניים</vt:lpstr>
      <vt:lpstr>אזור טבעת האש – אזור מועד לרעידות אדמה, צונאמי והרי געש</vt:lpstr>
      <vt:lpstr>שבר סן-אנדרס בקליפורניה (חלק מטבעת האש)</vt:lpstr>
      <vt:lpstr>מצגת של PowerPoint‏</vt:lpstr>
      <vt:lpstr>מצגת של PowerPoint‏</vt:lpstr>
      <vt:lpstr>השבר הסורי אפריקני מאיים על ישראל</vt:lpstr>
      <vt:lpstr>התמודדות ישראל לקראת הרעידה הגדולה שתבוא מהבקע הסורי-אפריקני</vt:lpstr>
      <vt:lpstr>תמ"א 38</vt:lpstr>
      <vt:lpstr>התמודדות עם אסונות טבע גאולוגים</vt:lpstr>
      <vt:lpstr>שאלה: למה במדינות מפותחות יהיו פחות הרוגים והרס מאותה עוצמה של אסון?</vt:lpstr>
      <vt:lpstr>יצירת הר - הרמה, קימוט ושבירה</vt:lpstr>
      <vt:lpstr>קימוט ושבירה יוצרים הרים 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14</cp:revision>
  <dcterms:created xsi:type="dcterms:W3CDTF">2020-05-21T11:17:02Z</dcterms:created>
  <dcterms:modified xsi:type="dcterms:W3CDTF">2020-07-18T16:58:30Z</dcterms:modified>
</cp:coreProperties>
</file>