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 id="2147483681" r:id="rId2"/>
    <p:sldMasterId id="2147483693" r:id="rId3"/>
    <p:sldMasterId id="2147483705" r:id="rId4"/>
    <p:sldMasterId id="2147483722" r:id="rId5"/>
    <p:sldMasterId id="2147483739" r:id="rId6"/>
    <p:sldMasterId id="2147483756" r:id="rId7"/>
    <p:sldMasterId id="2147483773" r:id="rId8"/>
    <p:sldMasterId id="2147483790" r:id="rId9"/>
    <p:sldMasterId id="2147483807" r:id="rId10"/>
  </p:sldMasterIdLst>
  <p:notesMasterIdLst>
    <p:notesMasterId r:id="rId125"/>
  </p:notesMasterIdLst>
  <p:sldIdLst>
    <p:sldId id="257" r:id="rId11"/>
    <p:sldId id="280" r:id="rId12"/>
    <p:sldId id="385" r:id="rId13"/>
    <p:sldId id="387" r:id="rId14"/>
    <p:sldId id="269" r:id="rId15"/>
    <p:sldId id="379" r:id="rId16"/>
    <p:sldId id="380" r:id="rId17"/>
    <p:sldId id="382" r:id="rId18"/>
    <p:sldId id="381" r:id="rId19"/>
    <p:sldId id="406" r:id="rId20"/>
    <p:sldId id="268" r:id="rId21"/>
    <p:sldId id="289" r:id="rId22"/>
    <p:sldId id="272" r:id="rId23"/>
    <p:sldId id="468" r:id="rId24"/>
    <p:sldId id="290" r:id="rId25"/>
    <p:sldId id="291" r:id="rId26"/>
    <p:sldId id="271" r:id="rId27"/>
    <p:sldId id="292" r:id="rId28"/>
    <p:sldId id="273" r:id="rId29"/>
    <p:sldId id="469" r:id="rId30"/>
    <p:sldId id="377" r:id="rId31"/>
    <p:sldId id="376" r:id="rId32"/>
    <p:sldId id="378" r:id="rId33"/>
    <p:sldId id="274" r:id="rId34"/>
    <p:sldId id="466" r:id="rId35"/>
    <p:sldId id="457" r:id="rId36"/>
    <p:sldId id="405" r:id="rId37"/>
    <p:sldId id="425" r:id="rId38"/>
    <p:sldId id="467" r:id="rId39"/>
    <p:sldId id="427" r:id="rId40"/>
    <p:sldId id="428" r:id="rId41"/>
    <p:sldId id="429" r:id="rId42"/>
    <p:sldId id="430" r:id="rId43"/>
    <p:sldId id="384" r:id="rId44"/>
    <p:sldId id="296" r:id="rId45"/>
    <p:sldId id="460" r:id="rId46"/>
    <p:sldId id="383" r:id="rId47"/>
    <p:sldId id="391" r:id="rId48"/>
    <p:sldId id="256" r:id="rId49"/>
    <p:sldId id="288" r:id="rId50"/>
    <p:sldId id="386" r:id="rId51"/>
    <p:sldId id="398" r:id="rId52"/>
    <p:sldId id="420" r:id="rId53"/>
    <p:sldId id="475" r:id="rId54"/>
    <p:sldId id="411" r:id="rId55"/>
    <p:sldId id="454" r:id="rId56"/>
    <p:sldId id="421" r:id="rId57"/>
    <p:sldId id="389" r:id="rId58"/>
    <p:sldId id="285" r:id="rId59"/>
    <p:sldId id="390" r:id="rId60"/>
    <p:sldId id="456" r:id="rId61"/>
    <p:sldId id="283" r:id="rId62"/>
    <p:sldId id="462" r:id="rId63"/>
    <p:sldId id="419" r:id="rId64"/>
    <p:sldId id="409" r:id="rId65"/>
    <p:sldId id="410" r:id="rId66"/>
    <p:sldId id="422" r:id="rId67"/>
    <p:sldId id="423" r:id="rId68"/>
    <p:sldId id="424" r:id="rId69"/>
    <p:sldId id="431" r:id="rId70"/>
    <p:sldId id="432" r:id="rId71"/>
    <p:sldId id="433" r:id="rId72"/>
    <p:sldId id="459" r:id="rId73"/>
    <p:sldId id="408" r:id="rId74"/>
    <p:sldId id="281" r:id="rId75"/>
    <p:sldId id="277" r:id="rId76"/>
    <p:sldId id="464" r:id="rId77"/>
    <p:sldId id="293" r:id="rId78"/>
    <p:sldId id="294" r:id="rId79"/>
    <p:sldId id="452" r:id="rId80"/>
    <p:sldId id="463" r:id="rId81"/>
    <p:sldId id="436" r:id="rId82"/>
    <p:sldId id="437" r:id="rId83"/>
    <p:sldId id="438" r:id="rId84"/>
    <p:sldId id="439" r:id="rId85"/>
    <p:sldId id="443" r:id="rId86"/>
    <p:sldId id="440" r:id="rId87"/>
    <p:sldId id="441" r:id="rId88"/>
    <p:sldId id="448" r:id="rId89"/>
    <p:sldId id="446" r:id="rId90"/>
    <p:sldId id="445" r:id="rId91"/>
    <p:sldId id="447" r:id="rId92"/>
    <p:sldId id="449" r:id="rId93"/>
    <p:sldId id="450" r:id="rId94"/>
    <p:sldId id="476" r:id="rId95"/>
    <p:sldId id="295" r:id="rId96"/>
    <p:sldId id="278" r:id="rId97"/>
    <p:sldId id="284" r:id="rId98"/>
    <p:sldId id="461" r:id="rId99"/>
    <p:sldId id="455" r:id="rId100"/>
    <p:sldId id="412" r:id="rId101"/>
    <p:sldId id="413" r:id="rId102"/>
    <p:sldId id="414" r:id="rId103"/>
    <p:sldId id="415" r:id="rId104"/>
    <p:sldId id="417" r:id="rId105"/>
    <p:sldId id="418" r:id="rId106"/>
    <p:sldId id="472" r:id="rId107"/>
    <p:sldId id="484" r:id="rId108"/>
    <p:sldId id="483" r:id="rId109"/>
    <p:sldId id="485" r:id="rId110"/>
    <p:sldId id="473" r:id="rId111"/>
    <p:sldId id="260" r:id="rId112"/>
    <p:sldId id="263" r:id="rId113"/>
    <p:sldId id="258" r:id="rId114"/>
    <p:sldId id="261" r:id="rId115"/>
    <p:sldId id="259" r:id="rId116"/>
    <p:sldId id="262" r:id="rId117"/>
    <p:sldId id="474" r:id="rId118"/>
    <p:sldId id="477" r:id="rId119"/>
    <p:sldId id="478" r:id="rId120"/>
    <p:sldId id="479" r:id="rId121"/>
    <p:sldId id="480" r:id="rId122"/>
    <p:sldId id="481" r:id="rId123"/>
    <p:sldId id="482"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D"/>
    <a:srgbClr val="0070C0"/>
    <a:srgbClr val="1E719A"/>
    <a:srgbClr val="F5F8ED"/>
    <a:srgbClr val="FCFDF9"/>
    <a:srgbClr val="336699"/>
    <a:srgbClr val="F7F9F0"/>
    <a:srgbClr val="F7F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12" autoAdjust="0"/>
    <p:restoredTop sz="91544" autoAdjust="0"/>
  </p:normalViewPr>
  <p:slideViewPr>
    <p:cSldViewPr snapToGrid="0">
      <p:cViewPr varScale="1">
        <p:scale>
          <a:sx n="80" d="100"/>
          <a:sy n="80" d="100"/>
        </p:scale>
        <p:origin x="9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66675">
              <a:noFill/>
            </a:ln>
          </c:spPr>
          <c:marker>
            <c:symbol val="diamond"/>
            <c:size val="13"/>
          </c:marker>
          <c:xVal>
            <c:numRef>
              <c:f>Sheet1!$A$2:$A$8</c:f>
              <c:numCache>
                <c:formatCode>General</c:formatCode>
                <c:ptCount val="7"/>
                <c:pt idx="0">
                  <c:v>0</c:v>
                </c:pt>
                <c:pt idx="1">
                  <c:v>1</c:v>
                </c:pt>
                <c:pt idx="2">
                  <c:v>2</c:v>
                </c:pt>
                <c:pt idx="3">
                  <c:v>3</c:v>
                </c:pt>
                <c:pt idx="4">
                  <c:v>4</c:v>
                </c:pt>
                <c:pt idx="5">
                  <c:v>5</c:v>
                </c:pt>
                <c:pt idx="6">
                  <c:v>6</c:v>
                </c:pt>
              </c:numCache>
            </c:numRef>
          </c:xVal>
          <c:yVal>
            <c:numRef>
              <c:f>Sheet1!$B$2:$B$8</c:f>
              <c:numCache>
                <c:formatCode>General</c:formatCode>
                <c:ptCount val="7"/>
                <c:pt idx="0">
                  <c:v>0.5</c:v>
                </c:pt>
                <c:pt idx="1">
                  <c:v>0</c:v>
                </c:pt>
                <c:pt idx="2">
                  <c:v>0.5</c:v>
                </c:pt>
                <c:pt idx="3">
                  <c:v>2</c:v>
                </c:pt>
                <c:pt idx="4">
                  <c:v>4.5</c:v>
                </c:pt>
                <c:pt idx="5">
                  <c:v>8</c:v>
                </c:pt>
                <c:pt idx="6">
                  <c:v>12.5</c:v>
                </c:pt>
              </c:numCache>
            </c:numRef>
          </c:yVal>
          <c:smooth val="0"/>
          <c:extLst>
            <c:ext xmlns:c16="http://schemas.microsoft.com/office/drawing/2014/chart" uri="{C3380CC4-5D6E-409C-BE32-E72D297353CC}">
              <c16:uniqueId val="{00000000-2FF3-4E5B-A78E-68E6AEF94B2D}"/>
            </c:ext>
          </c:extLst>
        </c:ser>
        <c:dLbls>
          <c:showLegendKey val="0"/>
          <c:showVal val="0"/>
          <c:showCatName val="0"/>
          <c:showSerName val="0"/>
          <c:showPercent val="0"/>
          <c:showBubbleSize val="0"/>
        </c:dLbls>
        <c:axId val="106356096"/>
        <c:axId val="128906752"/>
      </c:scatterChart>
      <c:valAx>
        <c:axId val="106356096"/>
        <c:scaling>
          <c:orientation val="minMax"/>
          <c:max val="10"/>
          <c:min val="0"/>
        </c:scaling>
        <c:delete val="0"/>
        <c:axPos val="b"/>
        <c:majorGridlines>
          <c:spPr>
            <a:ln>
              <a:solidFill>
                <a:schemeClr val="bg1">
                  <a:lumMod val="75000"/>
                </a:schemeClr>
              </a:solidFill>
            </a:ln>
          </c:spPr>
        </c:majorGridlines>
        <c:title>
          <c:tx>
            <c:rich>
              <a:bodyPr/>
              <a:lstStyle/>
              <a:p>
                <a:pPr>
                  <a:defRPr sz="2000"/>
                </a:pPr>
                <a:r>
                  <a:rPr lang="en-US" sz="2000"/>
                  <a:t>t [s]</a:t>
                </a:r>
              </a:p>
            </c:rich>
          </c:tx>
          <c:overlay val="0"/>
        </c:title>
        <c:numFmt formatCode="#,##0.0" sourceLinked="0"/>
        <c:majorTickMark val="cross"/>
        <c:minorTickMark val="out"/>
        <c:tickLblPos val="nextTo"/>
        <c:txPr>
          <a:bodyPr/>
          <a:lstStyle/>
          <a:p>
            <a:pPr>
              <a:defRPr sz="1400" baseline="0"/>
            </a:pPr>
            <a:endParaRPr lang="ru-RU"/>
          </a:p>
        </c:txPr>
        <c:crossAx val="128906752"/>
        <c:crosses val="autoZero"/>
        <c:crossBetween val="midCat"/>
        <c:majorUnit val="1"/>
        <c:minorUnit val="0.5"/>
      </c:valAx>
      <c:valAx>
        <c:axId val="128906752"/>
        <c:scaling>
          <c:orientation val="minMax"/>
          <c:max val="15"/>
          <c:min val="0"/>
        </c:scaling>
        <c:delete val="0"/>
        <c:axPos val="l"/>
        <c:majorGridlines>
          <c:spPr>
            <a:ln>
              <a:solidFill>
                <a:schemeClr val="bg1">
                  <a:lumMod val="75000"/>
                </a:schemeClr>
              </a:solidFill>
            </a:ln>
          </c:spPr>
        </c:majorGridlines>
        <c:title>
          <c:tx>
            <c:rich>
              <a:bodyPr rot="-5400000" vert="horz"/>
              <a:lstStyle/>
              <a:p>
                <a:pPr>
                  <a:defRPr sz="2000"/>
                </a:pPr>
                <a:r>
                  <a:rPr lang="en-US" sz="2000"/>
                  <a:t>x [m]</a:t>
                </a:r>
              </a:p>
            </c:rich>
          </c:tx>
          <c:overlay val="0"/>
        </c:title>
        <c:numFmt formatCode="#,##0.0" sourceLinked="0"/>
        <c:majorTickMark val="cross"/>
        <c:minorTickMark val="out"/>
        <c:tickLblPos val="nextTo"/>
        <c:txPr>
          <a:bodyPr/>
          <a:lstStyle/>
          <a:p>
            <a:pPr>
              <a:defRPr sz="1400" baseline="0"/>
            </a:pPr>
            <a:endParaRPr lang="ru-RU"/>
          </a:p>
        </c:txPr>
        <c:crossAx val="106356096"/>
        <c:crosses val="autoZero"/>
        <c:crossBetween val="midCat"/>
        <c:majorUnit val="1"/>
        <c:minorUnit val="0.5"/>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4.wmf"/><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76B1CFB-506A-4956-8256-7C63152AC102}" type="datetimeFigureOut">
              <a:rPr lang="he-IL" smtClean="0"/>
              <a:t>י"ד/שבט/תשפ"א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4EBC789-3AF5-4C88-AE02-5964DF79FF8F}" type="slidenum">
              <a:rPr lang="he-IL" smtClean="0"/>
              <a:t>‹#›</a:t>
            </a:fld>
            <a:endParaRPr lang="he-IL"/>
          </a:p>
        </p:txBody>
      </p:sp>
    </p:spTree>
    <p:extLst>
      <p:ext uri="{BB962C8B-B14F-4D97-AF65-F5344CB8AC3E}">
        <p14:creationId xmlns:p14="http://schemas.microsoft.com/office/powerpoint/2010/main" val="15236311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14</a:t>
            </a:fld>
            <a:endParaRPr lang="he-IL"/>
          </a:p>
        </p:txBody>
      </p:sp>
    </p:spTree>
    <p:extLst>
      <p:ext uri="{BB962C8B-B14F-4D97-AF65-F5344CB8AC3E}">
        <p14:creationId xmlns:p14="http://schemas.microsoft.com/office/powerpoint/2010/main" val="198844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79</a:t>
            </a:fld>
            <a:endParaRPr lang="he-IL"/>
          </a:p>
        </p:txBody>
      </p:sp>
    </p:spTree>
    <p:extLst>
      <p:ext uri="{BB962C8B-B14F-4D97-AF65-F5344CB8AC3E}">
        <p14:creationId xmlns:p14="http://schemas.microsoft.com/office/powerpoint/2010/main" val="298475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97</a:t>
            </a:fld>
            <a:endParaRPr lang="he-IL"/>
          </a:p>
        </p:txBody>
      </p:sp>
    </p:spTree>
    <p:extLst>
      <p:ext uri="{BB962C8B-B14F-4D97-AF65-F5344CB8AC3E}">
        <p14:creationId xmlns:p14="http://schemas.microsoft.com/office/powerpoint/2010/main" val="407375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108</a:t>
            </a:fld>
            <a:endParaRPr lang="he-IL"/>
          </a:p>
        </p:txBody>
      </p:sp>
    </p:spTree>
    <p:extLst>
      <p:ext uri="{BB962C8B-B14F-4D97-AF65-F5344CB8AC3E}">
        <p14:creationId xmlns:p14="http://schemas.microsoft.com/office/powerpoint/2010/main" val="353299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F4EBC789-3AF5-4C88-AE02-5964DF79FF8F}" type="slidenum">
              <a:rPr lang="he-IL" smtClean="0"/>
              <a:t>109</a:t>
            </a:fld>
            <a:endParaRPr lang="he-IL"/>
          </a:p>
        </p:txBody>
      </p:sp>
    </p:spTree>
    <p:extLst>
      <p:ext uri="{BB962C8B-B14F-4D97-AF65-F5344CB8AC3E}">
        <p14:creationId xmlns:p14="http://schemas.microsoft.com/office/powerpoint/2010/main" val="366372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8768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281602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9322995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0166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4066204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25185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34955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97765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7997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05291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398970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6819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9940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792344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80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53584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554880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28412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41245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435453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8909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94396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0620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352534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55575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64222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5292016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7428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92035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14954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731965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53774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636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05719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09620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965967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6658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05951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4037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2805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1576625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61813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528730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515061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93711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391951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1492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447098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376144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42310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869105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79073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403246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25002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1538972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321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4964185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699690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65996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53360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586375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כותרת, טקסט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320800" y="457200"/>
            <a:ext cx="10363200" cy="1143000"/>
          </a:xfrm>
        </p:spPr>
        <p:txBody>
          <a:bodyPr/>
          <a:lstStyle/>
          <a:p>
            <a:r>
              <a:rPr lang="he-IL"/>
              <a:t>לחץ כדי לערוך סגנון כותרת של תבנית בסיס</a:t>
            </a:r>
          </a:p>
        </p:txBody>
      </p:sp>
      <p:sp>
        <p:nvSpPr>
          <p:cNvPr id="3" name="מציין מיקום טקסט 2"/>
          <p:cNvSpPr>
            <a:spLocks noGrp="1"/>
          </p:cNvSpPr>
          <p:nvPr>
            <p:ph type="body" sz="half" idx="1"/>
          </p:nvPr>
        </p:nvSpPr>
        <p:spPr>
          <a:xfrm>
            <a:off x="1320800" y="18288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604000" y="18288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8">
            <a:extLst>
              <a:ext uri="{FF2B5EF4-FFF2-40B4-BE49-F238E27FC236}">
                <a16:creationId xmlns:a16="http://schemas.microsoft.com/office/drawing/2014/main" id="{1938DF9C-A095-48B2-AF69-0086A5634A6B}"/>
              </a:ext>
            </a:extLst>
          </p:cNvPr>
          <p:cNvSpPr>
            <a:spLocks noGrp="1" noChangeArrowheads="1"/>
          </p:cNvSpPr>
          <p:nvPr>
            <p:ph type="dt" sz="half" idx="10"/>
          </p:nvPr>
        </p:nvSpPr>
        <p:spPr>
          <a:ln/>
        </p:spPr>
        <p:txBody>
          <a:bodyPr/>
          <a:lstStyle>
            <a:lvl1pPr>
              <a:defRPr/>
            </a:lvl1pPr>
          </a:lstStyle>
          <a:p>
            <a:pPr>
              <a:defRPr/>
            </a:pPr>
            <a:fld id="{681E3F9D-DEE7-4ACB-9443-D298D03DFF28}" type="datetime8">
              <a:rPr lang="he-IL" altLang="he-IL" smtClean="0"/>
              <a:t>27 ינואר 21</a:t>
            </a:fld>
            <a:endParaRPr lang="en-US" altLang="he-IL"/>
          </a:p>
        </p:txBody>
      </p:sp>
      <p:sp>
        <p:nvSpPr>
          <p:cNvPr id="6" name="Rectangle 9">
            <a:extLst>
              <a:ext uri="{FF2B5EF4-FFF2-40B4-BE49-F238E27FC236}">
                <a16:creationId xmlns:a16="http://schemas.microsoft.com/office/drawing/2014/main" id="{BCD8EDC7-4126-4148-8BA8-74A3F7D2CFBA}"/>
              </a:ext>
            </a:extLst>
          </p:cNvPr>
          <p:cNvSpPr>
            <a:spLocks noGrp="1" noChangeArrowheads="1"/>
          </p:cNvSpPr>
          <p:nvPr>
            <p:ph type="ftr" sz="quarter" idx="11"/>
          </p:nvPr>
        </p:nvSpPr>
        <p:spPr>
          <a:ln/>
        </p:spPr>
        <p:txBody>
          <a:bodyPr/>
          <a:lstStyle>
            <a:lvl1pPr>
              <a:defRPr/>
            </a:lvl1pPr>
          </a:lstStyle>
          <a:p>
            <a:pPr>
              <a:defRPr/>
            </a:pPr>
            <a:endParaRPr lang="en-US" altLang="he-IL"/>
          </a:p>
        </p:txBody>
      </p:sp>
      <p:sp>
        <p:nvSpPr>
          <p:cNvPr id="7" name="Rectangle 10">
            <a:extLst>
              <a:ext uri="{FF2B5EF4-FFF2-40B4-BE49-F238E27FC236}">
                <a16:creationId xmlns:a16="http://schemas.microsoft.com/office/drawing/2014/main" id="{495D6240-1824-48FB-916D-AD57414D0E4E}"/>
              </a:ext>
            </a:extLst>
          </p:cNvPr>
          <p:cNvSpPr>
            <a:spLocks noGrp="1" noChangeArrowheads="1"/>
          </p:cNvSpPr>
          <p:nvPr>
            <p:ph type="sldNum" sz="quarter" idx="12"/>
          </p:nvPr>
        </p:nvSpPr>
        <p:spPr>
          <a:ln/>
        </p:spPr>
        <p:txBody>
          <a:bodyPr/>
          <a:lstStyle>
            <a:lvl1pPr>
              <a:defRPr/>
            </a:lvl1pPr>
          </a:lstStyle>
          <a:p>
            <a:pPr>
              <a:defRPr/>
            </a:pPr>
            <a:fld id="{5A7A5051-FAFB-4B40-902C-9DC01291C3C5}" type="slidenum">
              <a:rPr lang="en-US" altLang="he-IL"/>
              <a:pPr>
                <a:defRPr/>
              </a:pPr>
              <a:t>‹#›</a:t>
            </a:fld>
            <a:endParaRPr lang="en-US" altLang="he-IL"/>
          </a:p>
        </p:txBody>
      </p:sp>
    </p:spTree>
    <p:extLst>
      <p:ext uri="{BB962C8B-B14F-4D97-AF65-F5344CB8AC3E}">
        <p14:creationId xmlns:p14="http://schemas.microsoft.com/office/powerpoint/2010/main" val="3257241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כותרת וטבלה">
    <p:spTree>
      <p:nvGrpSpPr>
        <p:cNvPr id="1" name=""/>
        <p:cNvGrpSpPr/>
        <p:nvPr/>
      </p:nvGrpSpPr>
      <p:grpSpPr>
        <a:xfrm>
          <a:off x="0" y="0"/>
          <a:ext cx="0" cy="0"/>
          <a:chOff x="0" y="0"/>
          <a:chExt cx="0" cy="0"/>
        </a:xfrm>
      </p:grpSpPr>
      <p:sp>
        <p:nvSpPr>
          <p:cNvPr id="2" name="כותרת 1"/>
          <p:cNvSpPr>
            <a:spLocks noGrp="1"/>
          </p:cNvSpPr>
          <p:nvPr>
            <p:ph type="title"/>
          </p:nvPr>
        </p:nvSpPr>
        <p:spPr>
          <a:xfrm>
            <a:off x="1320800" y="457200"/>
            <a:ext cx="10363200" cy="1143000"/>
          </a:xfrm>
        </p:spPr>
        <p:txBody>
          <a:bodyPr/>
          <a:lstStyle/>
          <a:p>
            <a:r>
              <a:rPr lang="he-IL"/>
              <a:t>לחץ כדי לערוך סגנון כותרת של תבנית בסיס</a:t>
            </a:r>
          </a:p>
        </p:txBody>
      </p:sp>
      <p:sp>
        <p:nvSpPr>
          <p:cNvPr id="3" name="מציין מיקום של טבלה 2"/>
          <p:cNvSpPr>
            <a:spLocks noGrp="1"/>
          </p:cNvSpPr>
          <p:nvPr>
            <p:ph type="tbl" idx="1"/>
          </p:nvPr>
        </p:nvSpPr>
        <p:spPr>
          <a:xfrm>
            <a:off x="1320800" y="1828800"/>
            <a:ext cx="10363200" cy="4114800"/>
          </a:xfrm>
        </p:spPr>
        <p:txBody>
          <a:bodyPr/>
          <a:lstStyle/>
          <a:p>
            <a:pPr lvl="0"/>
            <a:endParaRPr lang="he-IL" noProof="0"/>
          </a:p>
        </p:txBody>
      </p:sp>
      <p:sp>
        <p:nvSpPr>
          <p:cNvPr id="4" name="Rectangle 8">
            <a:extLst>
              <a:ext uri="{FF2B5EF4-FFF2-40B4-BE49-F238E27FC236}">
                <a16:creationId xmlns:a16="http://schemas.microsoft.com/office/drawing/2014/main" id="{243314D0-C22F-4CE4-820C-B187B12642C3}"/>
              </a:ext>
            </a:extLst>
          </p:cNvPr>
          <p:cNvSpPr>
            <a:spLocks noGrp="1" noChangeArrowheads="1"/>
          </p:cNvSpPr>
          <p:nvPr>
            <p:ph type="dt" sz="half" idx="10"/>
          </p:nvPr>
        </p:nvSpPr>
        <p:spPr>
          <a:ln/>
        </p:spPr>
        <p:txBody>
          <a:bodyPr/>
          <a:lstStyle>
            <a:lvl1pPr>
              <a:defRPr/>
            </a:lvl1pPr>
          </a:lstStyle>
          <a:p>
            <a:pPr>
              <a:defRPr/>
            </a:pPr>
            <a:fld id="{689E46F8-C401-41BD-A4E7-3EE8FA29E985}" type="datetime8">
              <a:rPr lang="he-IL" altLang="he-IL" smtClean="0"/>
              <a:t>27 ינואר 21</a:t>
            </a:fld>
            <a:endParaRPr lang="en-US" altLang="he-IL"/>
          </a:p>
        </p:txBody>
      </p:sp>
      <p:sp>
        <p:nvSpPr>
          <p:cNvPr id="5" name="Rectangle 9">
            <a:extLst>
              <a:ext uri="{FF2B5EF4-FFF2-40B4-BE49-F238E27FC236}">
                <a16:creationId xmlns:a16="http://schemas.microsoft.com/office/drawing/2014/main" id="{9A170461-14F5-41C0-9342-55D7A0C84764}"/>
              </a:ext>
            </a:extLst>
          </p:cNvPr>
          <p:cNvSpPr>
            <a:spLocks noGrp="1" noChangeArrowheads="1"/>
          </p:cNvSpPr>
          <p:nvPr>
            <p:ph type="ftr" sz="quarter" idx="11"/>
          </p:nvPr>
        </p:nvSpPr>
        <p:spPr>
          <a:ln/>
        </p:spPr>
        <p:txBody>
          <a:bodyPr/>
          <a:lstStyle>
            <a:lvl1pPr>
              <a:defRPr/>
            </a:lvl1pPr>
          </a:lstStyle>
          <a:p>
            <a:pPr>
              <a:defRPr/>
            </a:pPr>
            <a:endParaRPr lang="en-US" altLang="he-IL"/>
          </a:p>
        </p:txBody>
      </p:sp>
      <p:sp>
        <p:nvSpPr>
          <p:cNvPr id="6" name="Rectangle 10">
            <a:extLst>
              <a:ext uri="{FF2B5EF4-FFF2-40B4-BE49-F238E27FC236}">
                <a16:creationId xmlns:a16="http://schemas.microsoft.com/office/drawing/2014/main" id="{4AB32419-706B-4E6F-8145-BE4486BC1A71}"/>
              </a:ext>
            </a:extLst>
          </p:cNvPr>
          <p:cNvSpPr>
            <a:spLocks noGrp="1" noChangeArrowheads="1"/>
          </p:cNvSpPr>
          <p:nvPr>
            <p:ph type="sldNum" sz="quarter" idx="12"/>
          </p:nvPr>
        </p:nvSpPr>
        <p:spPr>
          <a:ln/>
        </p:spPr>
        <p:txBody>
          <a:bodyPr/>
          <a:lstStyle>
            <a:lvl1pPr>
              <a:defRPr/>
            </a:lvl1pPr>
          </a:lstStyle>
          <a:p>
            <a:pPr>
              <a:defRPr/>
            </a:pPr>
            <a:fld id="{16CFE9E2-05ED-416B-8401-CB5C3065A7E8}" type="slidenum">
              <a:rPr lang="en-US" altLang="he-IL"/>
              <a:pPr>
                <a:defRPr/>
              </a:pPr>
              <a:t>‹#›</a:t>
            </a:fld>
            <a:endParaRPr lang="en-US" altLang="he-IL"/>
          </a:p>
        </p:txBody>
      </p:sp>
    </p:spTree>
    <p:extLst>
      <p:ext uri="{BB962C8B-B14F-4D97-AF65-F5344CB8AC3E}">
        <p14:creationId xmlns:p14="http://schemas.microsoft.com/office/powerpoint/2010/main" val="95101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8758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48850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224516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254076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426236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44278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479516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201003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304816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2972428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169653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699785A-62CE-452B-A74D-070F2268331F}" type="slidenum">
              <a:rPr lang="he-IL" smtClean="0"/>
              <a:t>‹#›</a:t>
            </a:fld>
            <a:endParaRPr lang="he-IL"/>
          </a:p>
        </p:txBody>
      </p:sp>
    </p:spTree>
    <p:extLst>
      <p:ext uri="{BB962C8B-B14F-4D97-AF65-F5344CB8AC3E}">
        <p14:creationId xmlns:p14="http://schemas.microsoft.com/office/powerpoint/2010/main" val="389018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63287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0082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428735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67307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856041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375288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3937539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851857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2398182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41904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164948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78121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721B33F-FAA4-46A6-837E-17A20A11FB1F}" type="slidenum">
              <a:rPr lang="he-IL" smtClean="0"/>
              <a:t>‹#›</a:t>
            </a:fld>
            <a:endParaRPr lang="he-IL"/>
          </a:p>
        </p:txBody>
      </p:sp>
    </p:spTree>
    <p:extLst>
      <p:ext uri="{BB962C8B-B14F-4D97-AF65-F5344CB8AC3E}">
        <p14:creationId xmlns:p14="http://schemas.microsoft.com/office/powerpoint/2010/main" val="401713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141483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96894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460599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30467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202620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5148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73144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26785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22501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766185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7962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0332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64848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80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69146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43943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504395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59359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92214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084329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881150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92766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6641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349642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602818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46093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04689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2082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05052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6842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9003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70726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47215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7070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993653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24585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18039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129074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929575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77658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7140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3750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09601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59859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277318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927495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5388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A1348859-3C62-4113-B948-75DFCB72D78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899252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B6C2689-3143-4DDB-A58E-BBC460AFB890}"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3519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e-IL"/>
              <a:t>לחץ כדי לערוך סגנון כותרת של תבנית בסיס</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73A6F2D-28E7-4F26-B74B-E59F1253EFD2}"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90233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A84153B-EF27-4DEB-9716-2AAC680EB05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542148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B414C4-14FF-4D88-AED6-329E05E594BF}"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01059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38AB027-9FCD-4DBA-8B27-FF2CC38D8235}"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65416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6483640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6A8123B-F06A-444B-A6D5-22E9CAB3366D}"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68867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6642123-F9F1-4D3D-BFB4-12C170D3DD37}"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896274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CEA4677D-FFCD-4B22-8CED-E7E18AA39088}"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567583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73C2B8F-9C08-49A4-91F9-AB634FF69A73}" type="datetime8">
              <a:rPr lang="he-IL" smtClean="0"/>
              <a:t>27 ינואר 21</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396983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B7DE192-9E37-4069-ABE1-AE6FCE3C8129}" type="datetime8">
              <a:rPr lang="he-IL" smtClean="0"/>
              <a:t>27 ינואר 21</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07928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C6259-958C-4988-8603-5D43BA80CA87}" type="datetime8">
              <a:rPr lang="he-IL" smtClean="0"/>
              <a:t>27 ינואר 21</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2088886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66F6D3B-56D1-40BB-8550-BF177B843C24}"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755150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1ECE869-39C9-4B47-940C-276CD80AC8E9}" type="datetime8">
              <a:rPr lang="he-IL" smtClean="0"/>
              <a:t>27 ינואר 21</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17471041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63BE48D4-72D5-430C-B327-DF4A6305D633}"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Tree>
    <p:extLst>
      <p:ext uri="{BB962C8B-B14F-4D97-AF65-F5344CB8AC3E}">
        <p14:creationId xmlns:p14="http://schemas.microsoft.com/office/powerpoint/2010/main" val="3714903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e-IL"/>
              <a:t>לחץ כדי לערוך סגנון כותרת של תבנית בסיס</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304DFA5C-6EBB-489B-A3C3-DE89A5DA7A20}" type="datetime8">
              <a:rPr lang="he-IL" smtClean="0"/>
              <a:t>27 ינואר 21</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CE2A88-ED72-40D1-A77E-B0989610CBC5}" type="slidenum">
              <a:rPr lang="he-IL" smtClean="0"/>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0694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theme" Target="../theme/theme10.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7.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9.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2705140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1702465729"/>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BFB9F76-FBEE-4509-A0BE-29517056BD0C}" type="datetimeFigureOut">
              <a:rPr lang="he-IL" smtClean="0"/>
              <a:t>י"ד/שבט/תשפ"א</a:t>
            </a:fld>
            <a:endParaRPr lang="he-IL"/>
          </a:p>
        </p:txBody>
      </p:sp>
      <p:sp>
        <p:nvSpPr>
          <p:cNvPr id="5" name="מציין מיקום של כותרת תחתונה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699785A-62CE-452B-A74D-070F2268331F}" type="slidenum">
              <a:rPr lang="he-IL" smtClean="0"/>
              <a:t>‹#›</a:t>
            </a:fld>
            <a:endParaRPr lang="he-IL"/>
          </a:p>
        </p:txBody>
      </p:sp>
    </p:spTree>
    <p:extLst>
      <p:ext uri="{BB962C8B-B14F-4D97-AF65-F5344CB8AC3E}">
        <p14:creationId xmlns:p14="http://schemas.microsoft.com/office/powerpoint/2010/main" val="41941975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D36B99A-8B1D-43EE-962E-A3DE78072DA8}" type="datetimeFigureOut">
              <a:rPr lang="he-IL" smtClean="0"/>
              <a:t>י"ד/שבט/תשפ"א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721B33F-FAA4-46A6-837E-17A20A11FB1F}" type="slidenum">
              <a:rPr lang="he-IL" smtClean="0"/>
              <a:t>‹#›</a:t>
            </a:fld>
            <a:endParaRPr lang="he-IL"/>
          </a:p>
        </p:txBody>
      </p:sp>
    </p:spTree>
    <p:extLst>
      <p:ext uri="{BB962C8B-B14F-4D97-AF65-F5344CB8AC3E}">
        <p14:creationId xmlns:p14="http://schemas.microsoft.com/office/powerpoint/2010/main" val="40363482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4068055996"/>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3874599666"/>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2138876674"/>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86059849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1571029380"/>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273746-A70E-419D-BCF6-F50B40F9A38D}" type="datetime8">
              <a:rPr lang="he-IL" smtClean="0"/>
              <a:t>27 ינואר 21</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CE2A88-ED72-40D1-A77E-B0989610CBC5}" type="slidenum">
              <a:rPr lang="he-IL" smtClean="0"/>
              <a:t>‹#›</a:t>
            </a:fld>
            <a:endParaRPr lang="he-IL"/>
          </a:p>
        </p:txBody>
      </p:sp>
    </p:spTree>
    <p:extLst>
      <p:ext uri="{BB962C8B-B14F-4D97-AF65-F5344CB8AC3E}">
        <p14:creationId xmlns:p14="http://schemas.microsoft.com/office/powerpoint/2010/main" val="3728993153"/>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hf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09.png"/><Relationship Id="rId4" Type="http://schemas.openxmlformats.org/officeDocument/2006/relationships/oleObject" Target="../embeddings/oleObject18.bin"/></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0.png"/></Relationships>
</file>

<file path=ppt/slides/_rels/slide103.xml.rels><?xml version="1.0" encoding="UTF-8" standalone="yes"?>
<Relationships xmlns="http://schemas.openxmlformats.org/package/2006/relationships"><Relationship Id="rId2" Type="http://schemas.openxmlformats.org/officeDocument/2006/relationships/hyperlink" Target="http://www.youtube.com/watch?v=MW152L4fFzI&amp;feature=youtu.be"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5.emf"/><Relationship Id="rId5" Type="http://schemas.openxmlformats.org/officeDocument/2006/relationships/oleObject" Target="../embeddings/oleObject20.bin"/><Relationship Id="rId4" Type="http://schemas.openxmlformats.org/officeDocument/2006/relationships/image" Target="../media/image114.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0.gif"/><Relationship Id="rId5" Type="http://schemas.openxmlformats.org/officeDocument/2006/relationships/image" Target="../media/image119.png"/><Relationship Id="rId4" Type="http://schemas.openxmlformats.org/officeDocument/2006/relationships/image" Target="../media/image118.gif"/></Relationships>
</file>

<file path=ppt/slides/_rels/slide109.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2.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gif"/><Relationship Id="rId1" Type="http://schemas.openxmlformats.org/officeDocument/2006/relationships/slideLayout" Target="../slideLayouts/slideLayout7.xml"/><Relationship Id="rId4" Type="http://schemas.openxmlformats.org/officeDocument/2006/relationships/image" Target="../media/image12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0.png"/><Relationship Id="rId5" Type="http://schemas.openxmlformats.org/officeDocument/2006/relationships/oleObject" Target="../embeddings/oleObject2.bin"/><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4.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hyperlink" Target="https://he.wikipedia.org/wiki/%D7%99%D7%A9%D7%A8" TargetMode="External"/><Relationship Id="rId3" Type="http://schemas.openxmlformats.org/officeDocument/2006/relationships/image" Target="../media/image220.png"/><Relationship Id="rId7" Type="http://schemas.openxmlformats.org/officeDocument/2006/relationships/hyperlink" Target="https://he.wikipedia.org/wiki/%D7%9E%D7%93%D7%99%D7%93%D7%94" TargetMode="External"/><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hyperlink" Target="https://he.wikipedia.org/wiki/%D7%95%D7%A7%D7%98%D7%95%D7%A8_(%D7%A4%D7%99%D7%96%D7%99%D7%A7%D7%94)" TargetMode="External"/><Relationship Id="rId5" Type="http://schemas.openxmlformats.org/officeDocument/2006/relationships/hyperlink" Target="https://he.wikipedia.org/wiki/%D7%9E%D7%9B%D7%A0%D7%99%D7%A7%D7%94_%D7%A7%D7%9C%D7%90%D7%A1%D7%99%D7%AA" TargetMode="External"/><Relationship Id="rId4" Type="http://schemas.openxmlformats.org/officeDocument/2006/relationships/image" Target="../media/image18.png"/><Relationship Id="rId9" Type="http://schemas.openxmlformats.org/officeDocument/2006/relationships/hyperlink" Target="https://he.wikipedia.org/wiki/%D7%AA%D7%A0%D7%95%D7%A2%D7%94_(%D7%A4%D7%99%D7%96%D7%99%D7%A7%D7%9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8.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9.bin"/><Relationship Id="rId14" Type="http://schemas.openxmlformats.org/officeDocument/2006/relationships/image" Target="../media/image32.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wmf"/><Relationship Id="rId5" Type="http://schemas.openxmlformats.org/officeDocument/2006/relationships/oleObject" Target="../embeddings/oleObject13.bin"/><Relationship Id="rId4" Type="http://schemas.openxmlformats.org/officeDocument/2006/relationships/image" Target="../media/image35.wmf"/></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9.wmf"/><Relationship Id="rId5" Type="http://schemas.openxmlformats.org/officeDocument/2006/relationships/oleObject" Target="../embeddings/oleObject16.bin"/><Relationship Id="rId4" Type="http://schemas.openxmlformats.org/officeDocument/2006/relationships/image" Target="../media/image58.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1.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2.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gif"/><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xml"/><Relationship Id="rId1" Type="http://schemas.openxmlformats.org/officeDocument/2006/relationships/slideLayout" Target="../slideLayouts/slideLayout143.xml"/><Relationship Id="rId4" Type="http://schemas.openxmlformats.org/officeDocument/2006/relationships/image" Target="../media/image10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לחשוב תנועה ולא שריר !">
            <a:extLst>
              <a:ext uri="{FF2B5EF4-FFF2-40B4-BE49-F238E27FC236}">
                <a16:creationId xmlns:a16="http://schemas.microsoft.com/office/drawing/2014/main" id="{282293BE-7BB3-48FB-9A23-E3DA48838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479" y="1820036"/>
            <a:ext cx="4279119" cy="23107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WordArt 4">
            <a:extLst>
              <a:ext uri="{FF2B5EF4-FFF2-40B4-BE49-F238E27FC236}">
                <a16:creationId xmlns:a16="http://schemas.microsoft.com/office/drawing/2014/main" id="{CE00D2FF-AF9B-4390-82ED-8B0D34461CF8}"/>
              </a:ext>
            </a:extLst>
          </p:cNvPr>
          <p:cNvSpPr>
            <a:spLocks noChangeArrowheads="1" noChangeShapeType="1" noTextEdit="1"/>
          </p:cNvSpPr>
          <p:nvPr/>
        </p:nvSpPr>
        <p:spPr bwMode="auto">
          <a:xfrm>
            <a:off x="4280263" y="226265"/>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מבוא  לפרק התנועה</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pic>
        <p:nvPicPr>
          <p:cNvPr id="3080" name="Picture 8" descr="Create pictorial and physical models for the following problems ...">
            <a:extLst>
              <a:ext uri="{FF2B5EF4-FFF2-40B4-BE49-F238E27FC236}">
                <a16:creationId xmlns:a16="http://schemas.microsoft.com/office/drawing/2014/main" id="{47C79862-233E-4608-A649-46B96C15A3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3376" y="4444087"/>
            <a:ext cx="62484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physics of sports">
            <a:extLst>
              <a:ext uri="{FF2B5EF4-FFF2-40B4-BE49-F238E27FC236}">
                <a16:creationId xmlns:a16="http://schemas.microsoft.com/office/drawing/2014/main" id="{A5595267-A22D-4FFE-A8F5-F720A090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866" y="3698555"/>
            <a:ext cx="3834965" cy="1917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מציין מיקום של מספר שקופית 3">
            <a:extLst>
              <a:ext uri="{FF2B5EF4-FFF2-40B4-BE49-F238E27FC236}">
                <a16:creationId xmlns:a16="http://schemas.microsoft.com/office/drawing/2014/main" id="{52484B75-858A-4910-8D2C-8C217FB77F77}"/>
              </a:ext>
            </a:extLst>
          </p:cNvPr>
          <p:cNvSpPr>
            <a:spLocks noGrp="1"/>
          </p:cNvSpPr>
          <p:nvPr>
            <p:ph type="sldNum" sz="quarter" idx="12"/>
          </p:nvPr>
        </p:nvSpPr>
        <p:spPr/>
        <p:txBody>
          <a:bodyPr/>
          <a:lstStyle/>
          <a:p>
            <a:fld id="{35CE2A88-ED72-40D1-A77E-B0989610CBC5}" type="slidenum">
              <a:rPr lang="he-IL" smtClean="0"/>
              <a:t>1</a:t>
            </a:fld>
            <a:endParaRPr lang="he-IL"/>
          </a:p>
        </p:txBody>
      </p:sp>
      <p:sp>
        <p:nvSpPr>
          <p:cNvPr id="12" name="WordArt 4">
            <a:extLst>
              <a:ext uri="{FF2B5EF4-FFF2-40B4-BE49-F238E27FC236}">
                <a16:creationId xmlns:a16="http://schemas.microsoft.com/office/drawing/2014/main" id="{FB57C2DE-9026-46B7-A3AA-35A0B771D057}"/>
              </a:ext>
            </a:extLst>
          </p:cNvPr>
          <p:cNvSpPr>
            <a:spLocks noChangeArrowheads="1" noChangeShapeType="1" noTextEdit="1"/>
          </p:cNvSpPr>
          <p:nvPr/>
        </p:nvSpPr>
        <p:spPr bwMode="auto">
          <a:xfrm>
            <a:off x="966758" y="1239145"/>
            <a:ext cx="10843442" cy="45417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u="sng" kern="10">
                <a:ln w="11430"/>
                <a:solidFill>
                  <a:srgbClr val="7030A0"/>
                </a:solidFill>
                <a:effectLst>
                  <a:outerShdw blurRad="50800" dist="39000" dir="5460000" algn="tl">
                    <a:srgbClr val="000000">
                      <a:alpha val="38000"/>
                    </a:srgbClr>
                  </a:outerShdw>
                </a:effectLst>
                <a:latin typeface="Impact"/>
              </a:rPr>
              <a:t>תנועה</a:t>
            </a:r>
            <a:r>
              <a:rPr lang="he-IL" sz="4400" kern="10">
                <a:ln w="11430"/>
                <a:solidFill>
                  <a:srgbClr val="7030A0"/>
                </a:solidFill>
                <a:effectLst>
                  <a:outerShdw blurRad="50800" dist="39000" dir="5460000" algn="tl">
                    <a:srgbClr val="000000">
                      <a:alpha val="38000"/>
                    </a:srgbClr>
                  </a:outerShdw>
                </a:effectLst>
                <a:latin typeface="Impact"/>
              </a:rPr>
              <a:t> שינוי </a:t>
            </a:r>
            <a:r>
              <a:rPr lang="he-IL" sz="4400" u="sng" kern="10">
                <a:ln w="11430"/>
                <a:solidFill>
                  <a:srgbClr val="7030A0"/>
                </a:solidFill>
                <a:effectLst>
                  <a:outerShdw blurRad="50800" dist="39000" dir="5460000" algn="tl">
                    <a:srgbClr val="000000">
                      <a:alpha val="38000"/>
                    </a:srgbClr>
                  </a:outerShdw>
                </a:effectLst>
                <a:latin typeface="Impact"/>
              </a:rPr>
              <a:t>מקום</a:t>
            </a:r>
            <a:r>
              <a:rPr lang="he-IL" sz="4400" kern="10">
                <a:ln w="11430"/>
                <a:solidFill>
                  <a:srgbClr val="7030A0"/>
                </a:solidFill>
                <a:effectLst>
                  <a:outerShdw blurRad="50800" dist="39000" dir="5460000" algn="tl">
                    <a:srgbClr val="000000">
                      <a:alpha val="38000"/>
                    </a:srgbClr>
                  </a:outerShdw>
                </a:effectLst>
                <a:latin typeface="Impact"/>
              </a:rPr>
              <a:t> של גוף ביחס למקומם של גופים אחרים במרחב במהלך </a:t>
            </a:r>
            <a:r>
              <a:rPr lang="he-IL" sz="4400" u="sng" kern="10">
                <a:ln w="11430"/>
                <a:solidFill>
                  <a:srgbClr val="7030A0"/>
                </a:solidFill>
                <a:effectLst>
                  <a:outerShdw blurRad="50800" dist="39000" dir="5460000" algn="tl">
                    <a:srgbClr val="000000">
                      <a:alpha val="38000"/>
                    </a:srgbClr>
                  </a:outerShdw>
                </a:effectLst>
                <a:latin typeface="Impact"/>
              </a:rPr>
              <a:t>זמן </a:t>
            </a:r>
            <a:endParaRPr lang="he-IL" sz="4400" u="sng" kern="10" dirty="0">
              <a:ln w="11430"/>
              <a:solidFill>
                <a:srgbClr val="7030A0"/>
              </a:solidFill>
              <a:effectLst>
                <a:outerShdw blurRad="50800" dist="39000" dir="5460000" algn="tl">
                  <a:srgbClr val="000000">
                    <a:alpha val="38000"/>
                  </a:srgbClr>
                </a:outerShdw>
              </a:effectLst>
              <a:latin typeface="Impact"/>
            </a:endParaRPr>
          </a:p>
        </p:txBody>
      </p:sp>
      <p:sp>
        <p:nvSpPr>
          <p:cNvPr id="5" name="תיבת טקסט 4">
            <a:extLst>
              <a:ext uri="{FF2B5EF4-FFF2-40B4-BE49-F238E27FC236}">
                <a16:creationId xmlns:a16="http://schemas.microsoft.com/office/drawing/2014/main" id="{7E58E0AE-DAD8-48E3-92F3-E007DD686224}"/>
              </a:ext>
            </a:extLst>
          </p:cNvPr>
          <p:cNvSpPr txBox="1"/>
          <p:nvPr/>
        </p:nvSpPr>
        <p:spPr>
          <a:xfrm>
            <a:off x="1443376" y="327938"/>
            <a:ext cx="1617021" cy="369332"/>
          </a:xfrm>
          <a:prstGeom prst="rect">
            <a:avLst/>
          </a:prstGeom>
          <a:noFill/>
          <a:ln>
            <a:solidFill>
              <a:schemeClr val="tx1"/>
            </a:solidFill>
          </a:ln>
        </p:spPr>
        <p:txBody>
          <a:bodyPr wrap="square" rtlCol="1">
            <a:spAutoFit/>
          </a:bodyPr>
          <a:lstStyle/>
          <a:p>
            <a:r>
              <a:rPr lang="he-IL"/>
              <a:t>פרק 5 – עמ' 59</a:t>
            </a:r>
          </a:p>
        </p:txBody>
      </p:sp>
    </p:spTree>
    <p:extLst>
      <p:ext uri="{BB962C8B-B14F-4D97-AF65-F5344CB8AC3E}">
        <p14:creationId xmlns:p14="http://schemas.microsoft.com/office/powerpoint/2010/main" val="370906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EA1510F-7565-494F-8F28-4DBE7F1BA006}"/>
              </a:ext>
            </a:extLst>
          </p:cNvPr>
          <p:cNvSpPr>
            <a:spLocks noGrp="1"/>
          </p:cNvSpPr>
          <p:nvPr>
            <p:ph type="sldNum" sz="quarter" idx="12"/>
          </p:nvPr>
        </p:nvSpPr>
        <p:spPr/>
        <p:txBody>
          <a:bodyPr/>
          <a:lstStyle/>
          <a:p>
            <a:fld id="{35CE2A88-ED72-40D1-A77E-B0989610CBC5}" type="slidenum">
              <a:rPr lang="he-IL" smtClean="0"/>
              <a:t>10</a:t>
            </a:fld>
            <a:endParaRPr lang="he-IL"/>
          </a:p>
        </p:txBody>
      </p:sp>
      <p:sp>
        <p:nvSpPr>
          <p:cNvPr id="3" name="WordArt 4">
            <a:extLst>
              <a:ext uri="{FF2B5EF4-FFF2-40B4-BE49-F238E27FC236}">
                <a16:creationId xmlns:a16="http://schemas.microsoft.com/office/drawing/2014/main" id="{F885780C-92C9-4681-9AED-1ADFE3C86148}"/>
              </a:ext>
            </a:extLst>
          </p:cNvPr>
          <p:cNvSpPr>
            <a:spLocks noChangeArrowheads="1" noChangeShapeType="1" noTextEdit="1"/>
          </p:cNvSpPr>
          <p:nvPr/>
        </p:nvSpPr>
        <p:spPr bwMode="auto">
          <a:xfrm>
            <a:off x="2643487" y="2031367"/>
            <a:ext cx="7862969" cy="205524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תנועה</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r>
              <a:rPr lang="he-IL" sz="4400" b="1" kern="10">
                <a:ln w="11430"/>
                <a:solidFill>
                  <a:srgbClr val="E48312">
                    <a:lumMod val="75000"/>
                  </a:srgbClr>
                </a:solidFill>
                <a:effectLst>
                  <a:outerShdw blurRad="50800" dist="39000" dir="5460000" algn="tl">
                    <a:srgbClr val="000000">
                      <a:alpha val="38000"/>
                    </a:srgbClr>
                  </a:outerShdw>
                </a:effectLst>
                <a:latin typeface="Impact"/>
              </a:rPr>
              <a:t>מושגים בסיסיים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3262238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5" y="260648"/>
            <a:ext cx="10125075" cy="1152128"/>
          </a:xfrm>
        </p:spPr>
        <p:txBody>
          <a:bodyPr>
            <a:normAutofit fontScale="90000"/>
          </a:bodyPr>
          <a:lstStyle/>
          <a:p>
            <a:pPr algn="r"/>
            <a:r>
              <a:rPr lang="he-IL" dirty="0">
                <a:solidFill>
                  <a:srgbClr val="FF0000"/>
                </a:solidFill>
                <a:latin typeface="Guttman-Aharoni" pitchFamily="2" charset="-79"/>
                <a:cs typeface="Guttman-Aharoni" pitchFamily="2" charset="-79"/>
              </a:rPr>
              <a:t>אלו הן </a:t>
            </a:r>
            <a:r>
              <a:rPr lang="he-IL">
                <a:solidFill>
                  <a:srgbClr val="FF0000"/>
                </a:solidFill>
                <a:latin typeface="Guttman-Aharoni" pitchFamily="2" charset="-79"/>
                <a:cs typeface="Guttman-Aharoni" pitchFamily="2" charset="-79"/>
              </a:rPr>
              <a:t>תמונות סטרובוסקופיות-</a:t>
            </a:r>
            <a:r>
              <a:rPr lang="he-IL">
                <a:latin typeface="Guttman-Aharoni" pitchFamily="2" charset="-79"/>
                <a:cs typeface="Guttman-Aharoni" pitchFamily="2" charset="-79"/>
              </a:rPr>
              <a:t> </a:t>
            </a:r>
            <a:r>
              <a:rPr lang="he-IL">
                <a:solidFill>
                  <a:srgbClr val="FF0000"/>
                </a:solidFill>
                <a:latin typeface="Guttman-Aharoni" pitchFamily="2" charset="-79"/>
                <a:cs typeface="Guttman-Aharoni" pitchFamily="2" charset="-79"/>
              </a:rPr>
              <a:t>תמונות המדגישות את התנועה במהלך הזמן ! </a:t>
            </a:r>
            <a:endParaRPr lang="en-GB" dirty="0">
              <a:solidFill>
                <a:srgbClr val="FF0000"/>
              </a:solidFill>
              <a:cs typeface="Guttman-Aharoni" pitchFamily="2" charset="-79"/>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665" y="1789304"/>
            <a:ext cx="2352675" cy="20162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926" y="4182056"/>
            <a:ext cx="7848871" cy="24111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012" y="1789304"/>
            <a:ext cx="2438400" cy="20162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434" y="1791372"/>
            <a:ext cx="1924050" cy="2016224"/>
          </a:xfrm>
          <a:prstGeom prst="rect">
            <a:avLst/>
          </a:prstGeom>
        </p:spPr>
      </p:pic>
      <p:sp>
        <p:nvSpPr>
          <p:cNvPr id="3" name="מציין מיקום של מספר שקופית 2">
            <a:extLst>
              <a:ext uri="{FF2B5EF4-FFF2-40B4-BE49-F238E27FC236}">
                <a16:creationId xmlns:a16="http://schemas.microsoft.com/office/drawing/2014/main" id="{9F3FC66B-E771-4412-BDE1-7A0192340C86}"/>
              </a:ext>
            </a:extLst>
          </p:cNvPr>
          <p:cNvSpPr>
            <a:spLocks noGrp="1"/>
          </p:cNvSpPr>
          <p:nvPr>
            <p:ph type="sldNum" sz="quarter" idx="12"/>
          </p:nvPr>
        </p:nvSpPr>
        <p:spPr/>
        <p:txBody>
          <a:bodyPr/>
          <a:lstStyle/>
          <a:p>
            <a:fld id="{E98DAB5A-08C2-4138-8C1D-7698FD6DBB6F}" type="slidenum">
              <a:rPr lang="en-GB" smtClean="0"/>
              <a:t>100</a:t>
            </a:fld>
            <a:endParaRPr lang="en-GB"/>
          </a:p>
        </p:txBody>
      </p:sp>
    </p:spTree>
    <p:extLst>
      <p:ext uri="{BB962C8B-B14F-4D97-AF65-F5344CB8AC3E}">
        <p14:creationId xmlns:p14="http://schemas.microsoft.com/office/powerpoint/2010/main" val="27810049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1115984"/>
            <a:ext cx="11163300" cy="3785652"/>
          </a:xfrm>
          <a:prstGeom prst="rect">
            <a:avLst/>
          </a:prstGeom>
          <a:noFill/>
        </p:spPr>
        <p:txBody>
          <a:bodyPr wrap="square" rtlCol="1">
            <a:spAutoFit/>
          </a:bodyPr>
          <a:lstStyle/>
          <a:p>
            <a:pPr algn="r"/>
            <a:r>
              <a:rPr lang="he-IL" dirty="0"/>
              <a:t>אם מכונית שנוסעת משחררת בפרקי זמן קצובים טיפות של צבע, נקבל סדרה של כתמי צבע על הכביש, שמתעדים את מקום המכונית במרווחי זמן קבועים. (מעניין להזכיר כי על עקרון זה מבוססות מכונות מודרניות לסימון קווי הפרדה מקוטעים על כבישים). אם יתברר, לדוגמה, כי הכתמים מתרווחים והולכים, נדע כי המהירות גדלה. נתבונן בסדרת כתמי הצבע על הכביש שלפנינו:</a:t>
            </a:r>
            <a:br>
              <a:rPr lang="en-US" dirty="0"/>
            </a:br>
            <a:endParaRPr lang="en-US" dirty="0"/>
          </a:p>
          <a:p>
            <a:pPr algn="r"/>
            <a:r>
              <a:rPr lang="he-IL" sz="2400" dirty="0">
                <a:solidFill>
                  <a:srgbClr val="FF0000"/>
                </a:solidFill>
              </a:rPr>
              <a:t>אם ידוע לנו כי המכונית נעה משמאל לימין, נוכל לומר כי המהירות הייתה במגמת גידול, אחר כך הייתה קבועה ולקראת ההגעה לקצה הימני של המסלול המסומן המהירות ירדה</a:t>
            </a:r>
            <a:r>
              <a:rPr lang="he-IL" sz="2400" dirty="0"/>
              <a:t> </a:t>
            </a:r>
            <a:r>
              <a:rPr lang="he-IL" sz="2400" dirty="0">
                <a:solidFill>
                  <a:srgbClr val="FF0000"/>
                </a:solidFill>
              </a:rPr>
              <a:t>בקצב מהיר</a:t>
            </a:r>
            <a:r>
              <a:rPr lang="he-IL" sz="2400" dirty="0"/>
              <a:t>. "כביש כתמי הצבע" נותן מידע . </a:t>
            </a:r>
            <a:r>
              <a:rPr lang="he-IL" sz="2400" dirty="0">
                <a:solidFill>
                  <a:srgbClr val="FF0000"/>
                </a:solidFill>
              </a:rPr>
              <a:t>אם נדע מה קצב שחרור טיפות הצבע, ונוכל למדוד את המרחקים בין הנקודות, יהיה לנו תיעוד כמותי של התנועה ונוכל לחשב מהירויות</a:t>
            </a:r>
            <a:r>
              <a:rPr lang="he-IL" dirty="0"/>
              <a:t>. </a:t>
            </a:r>
            <a:br>
              <a:rPr lang="en-US" dirty="0"/>
            </a:br>
            <a:r>
              <a:rPr lang="he-IL" dirty="0"/>
              <a:t>אין הכרח להחזיק את מכל הצבע בתוך הגוף הנע. החלופה האפשרית היא שמכל צבע יימצא במקום קבוע, בעוד הגוף הנע (בקו ישר) יגרור אחריו סרט. טיפות הצבע יפגשו כל פעם נקודה אחרת על הסרט וכך יתקבל תיעוד של נקודות על גבי הסרט הנע. תיעוד זהה לתיעוד התנועה.</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404" y="2057426"/>
            <a:ext cx="6018822" cy="34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graphicFrame>
        <p:nvGraphicFramePr>
          <p:cNvPr id="4" name="אובייקט 3"/>
          <p:cNvGraphicFramePr>
            <a:graphicFrameLocks noChangeAspect="1"/>
          </p:cNvGraphicFramePr>
          <p:nvPr>
            <p:extLst>
              <p:ext uri="{D42A27DB-BD31-4B8C-83A1-F6EECF244321}">
                <p14:modId xmlns:p14="http://schemas.microsoft.com/office/powerpoint/2010/main" val="1148022772"/>
              </p:ext>
            </p:extLst>
          </p:nvPr>
        </p:nvGraphicFramePr>
        <p:xfrm>
          <a:off x="1311579" y="4901636"/>
          <a:ext cx="8826762" cy="738664"/>
        </p:xfrm>
        <a:graphic>
          <a:graphicData uri="http://schemas.openxmlformats.org/presentationml/2006/ole">
            <mc:AlternateContent xmlns:mc="http://schemas.openxmlformats.org/markup-compatibility/2006">
              <mc:Choice xmlns:v="urn:schemas-microsoft-com:vml" Requires="v">
                <p:oleObj spid="_x0000_s15380" name="תמונת מפת סיביות" r:id="rId4" imgW="5334745" imgH="447856" progId="Paint.Picture">
                  <p:embed/>
                </p:oleObj>
              </mc:Choice>
              <mc:Fallback>
                <p:oleObj name="תמונת מפת סיביות" r:id="rId4" imgW="5334745" imgH="447856" progId="Paint.Picture">
                  <p:embed/>
                  <p:pic>
                    <p:nvPicPr>
                      <p:cNvPr id="4" name="אובייקט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579" y="4901636"/>
                        <a:ext cx="8826762" cy="738664"/>
                      </a:xfrm>
                      <a:prstGeom prst="rect">
                        <a:avLst/>
                      </a:prstGeom>
                      <a:noFill/>
                    </p:spPr>
                  </p:pic>
                </p:oleObj>
              </mc:Fallback>
            </mc:AlternateContent>
          </a:graphicData>
        </a:graphic>
      </p:graphicFrame>
      <p:sp>
        <p:nvSpPr>
          <p:cNvPr id="5" name="TextBox 4"/>
          <p:cNvSpPr txBox="1"/>
          <p:nvPr/>
        </p:nvSpPr>
        <p:spPr>
          <a:xfrm>
            <a:off x="1616366" y="5742016"/>
            <a:ext cx="9810023" cy="738664"/>
          </a:xfrm>
          <a:prstGeom prst="rect">
            <a:avLst/>
          </a:prstGeom>
          <a:noFill/>
        </p:spPr>
        <p:txBody>
          <a:bodyPr wrap="square" rtlCol="1">
            <a:spAutoFit/>
          </a:bodyPr>
          <a:lstStyle/>
          <a:p>
            <a:pPr algn="r"/>
            <a:r>
              <a:rPr lang="en-US" b="1">
                <a:solidFill>
                  <a:srgbClr val="FF0000"/>
                </a:solidFill>
              </a:rPr>
              <a:t>  </a:t>
            </a:r>
            <a:r>
              <a:rPr lang="he-IL" b="1">
                <a:solidFill>
                  <a:srgbClr val="FF0000"/>
                </a:solidFill>
              </a:rPr>
              <a:t>( המוכר בארץ כ -"רשם זמן"). </a:t>
            </a:r>
            <a:r>
              <a:rPr lang="en-US" b="1">
                <a:solidFill>
                  <a:srgbClr val="FF0000"/>
                </a:solidFill>
              </a:rPr>
              <a:t>  </a:t>
            </a:r>
            <a:r>
              <a:rPr lang="en-US" sz="2000" b="1">
                <a:solidFill>
                  <a:srgbClr val="FF0000"/>
                </a:solidFill>
              </a:rPr>
              <a:t>“</a:t>
            </a:r>
            <a:r>
              <a:rPr lang="en-US" b="1">
                <a:solidFill>
                  <a:srgbClr val="FF0000"/>
                </a:solidFill>
              </a:rPr>
              <a:t> </a:t>
            </a:r>
            <a:r>
              <a:rPr lang="en-US" sz="2400" b="1">
                <a:solidFill>
                  <a:srgbClr val="FF0000"/>
                </a:solidFill>
              </a:rPr>
              <a:t>Ticker timer</a:t>
            </a:r>
            <a:r>
              <a:rPr lang="he-IL" sz="2400" b="1">
                <a:solidFill>
                  <a:srgbClr val="FF0000"/>
                </a:solidFill>
              </a:rPr>
              <a:t> </a:t>
            </a:r>
            <a:r>
              <a:rPr lang="he-IL"/>
              <a:t>על עקרון מדידה זה מבוסס </a:t>
            </a:r>
            <a:r>
              <a:rPr lang="he-IL" sz="2000"/>
              <a:t>מכשיר ה-</a:t>
            </a:r>
            <a:r>
              <a:rPr lang="he-IL" sz="2400" b="1">
                <a:solidFill>
                  <a:srgbClr val="FF0000"/>
                </a:solidFill>
              </a:rPr>
              <a:t>" </a:t>
            </a:r>
            <a:r>
              <a:rPr lang="he-IL">
                <a:solidFill>
                  <a:srgbClr val="FF0000"/>
                </a:solidFill>
              </a:rPr>
              <a:t>מצמידים </a:t>
            </a:r>
            <a:r>
              <a:rPr lang="he-IL" dirty="0">
                <a:solidFill>
                  <a:srgbClr val="FF0000"/>
                </a:solidFill>
              </a:rPr>
              <a:t>סרט נייר לחלקו האחורי של הגוף </a:t>
            </a:r>
            <a:r>
              <a:rPr lang="he-IL">
                <a:solidFill>
                  <a:srgbClr val="FF0000"/>
                </a:solidFill>
              </a:rPr>
              <a:t>הנע. </a:t>
            </a:r>
            <a:r>
              <a:rPr lang="he-IL" dirty="0">
                <a:solidFill>
                  <a:srgbClr val="FF0000"/>
                </a:solidFill>
              </a:rPr>
              <a:t>הסרט עובר מבעד לאתר קבוע שבו מסומנות </a:t>
            </a:r>
            <a:r>
              <a:rPr lang="he-IL">
                <a:solidFill>
                  <a:srgbClr val="FF0000"/>
                </a:solidFill>
              </a:rPr>
              <a:t>עליו נקודות</a:t>
            </a:r>
            <a:endParaRPr lang="he-IL" dirty="0">
              <a:solidFill>
                <a:srgbClr val="FF0000"/>
              </a:solidFill>
            </a:endParaRPr>
          </a:p>
        </p:txBody>
      </p:sp>
      <p:sp>
        <p:nvSpPr>
          <p:cNvPr id="7" name="מלבן 6"/>
          <p:cNvSpPr/>
          <p:nvPr/>
        </p:nvSpPr>
        <p:spPr>
          <a:xfrm>
            <a:off x="3618607" y="90938"/>
            <a:ext cx="651973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בעקבות כתמי הצבע </a:t>
            </a:r>
          </a:p>
        </p:txBody>
      </p:sp>
      <p:sp>
        <p:nvSpPr>
          <p:cNvPr id="6" name="מציין מיקום של מספר שקופית 5">
            <a:extLst>
              <a:ext uri="{FF2B5EF4-FFF2-40B4-BE49-F238E27FC236}">
                <a16:creationId xmlns:a16="http://schemas.microsoft.com/office/drawing/2014/main" id="{FE3AE8FE-99FB-4593-94F7-2225EF7F5968}"/>
              </a:ext>
            </a:extLst>
          </p:cNvPr>
          <p:cNvSpPr>
            <a:spLocks noGrp="1"/>
          </p:cNvSpPr>
          <p:nvPr>
            <p:ph type="sldNum" sz="quarter" idx="12"/>
          </p:nvPr>
        </p:nvSpPr>
        <p:spPr/>
        <p:txBody>
          <a:bodyPr/>
          <a:lstStyle/>
          <a:p>
            <a:fld id="{84ED62F1-1D15-4CE8-9867-283DAC1B547E}" type="slidenum">
              <a:rPr lang="he-IL" smtClean="0"/>
              <a:t>101</a:t>
            </a:fld>
            <a:endParaRPr lang="he-IL"/>
          </a:p>
        </p:txBody>
      </p:sp>
    </p:spTree>
    <p:extLst>
      <p:ext uri="{BB962C8B-B14F-4D97-AF65-F5344CB8AC3E}">
        <p14:creationId xmlns:p14="http://schemas.microsoft.com/office/powerpoint/2010/main" val="1197768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1579" y="262046"/>
            <a:ext cx="10613952" cy="2123658"/>
          </a:xfrm>
          <a:prstGeom prst="rect">
            <a:avLst/>
          </a:prstGeom>
          <a:noFill/>
          <a:ln w="28575">
            <a:solidFill>
              <a:srgbClr val="7030A0"/>
            </a:solidFill>
          </a:ln>
        </p:spPr>
        <p:txBody>
          <a:bodyPr wrap="square" rtlCol="1">
            <a:spAutoFit/>
          </a:bodyPr>
          <a:lstStyle/>
          <a:p>
            <a:pPr algn="r"/>
            <a:r>
              <a:rPr lang="he-IL" sz="2400" dirty="0"/>
              <a:t>הנוקש של הרשם מקיש 50 פעם </a:t>
            </a:r>
            <a:r>
              <a:rPr lang="he-IL" sz="2400" dirty="0" err="1"/>
              <a:t>בשניה</a:t>
            </a:r>
            <a:r>
              <a:rPr lang="he-IL" sz="2400" dirty="0"/>
              <a:t> על נייר הפחם שמתחתיו סרט הנייר</a:t>
            </a:r>
            <a:r>
              <a:rPr lang="he-IL" dirty="0"/>
              <a:t>.</a:t>
            </a:r>
          </a:p>
          <a:p>
            <a:pPr algn="r"/>
            <a:br>
              <a:rPr lang="en-US" dirty="0"/>
            </a:br>
            <a:r>
              <a:rPr lang="he-IL" dirty="0"/>
              <a:t> </a:t>
            </a:r>
            <a:r>
              <a:rPr lang="he-IL" sz="2400" dirty="0"/>
              <a:t>מרווח הזמן בין נקישה לנקישה הוא                   </a:t>
            </a:r>
            <a:br>
              <a:rPr lang="en-US" dirty="0"/>
            </a:br>
            <a:br>
              <a:rPr lang="en-US" dirty="0"/>
            </a:br>
            <a:r>
              <a:rPr lang="he-IL" sz="2400" dirty="0"/>
              <a:t>אם נמשוך את הסרט הוא ימצא בתנועה ותירשמנה עליו נקודות באופן שהזמן בין נקודה לנקודה  הוא </a:t>
            </a:r>
            <a:r>
              <a:rPr lang="he-IL" sz="2400" b="1">
                <a:solidFill>
                  <a:srgbClr val="FF0000"/>
                </a:solidFill>
              </a:rPr>
              <a:t>0.02 שניות.</a:t>
            </a:r>
            <a:r>
              <a:rPr lang="he-IL" dirty="0"/>
              <a:t>  </a:t>
            </a:r>
            <a:r>
              <a:rPr lang="he-IL"/>
              <a:t> </a:t>
            </a:r>
            <a:endParaRPr lang="he-I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060" y="834967"/>
            <a:ext cx="1148989" cy="63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4064193"/>
            <a:ext cx="6075122" cy="758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קבוצה 8"/>
          <p:cNvGrpSpPr/>
          <p:nvPr/>
        </p:nvGrpSpPr>
        <p:grpSpPr>
          <a:xfrm>
            <a:off x="3199518" y="5293453"/>
            <a:ext cx="2076131" cy="1028457"/>
            <a:chOff x="2896910" y="5729670"/>
            <a:chExt cx="2076131" cy="1028457"/>
          </a:xfrm>
        </p:grpSpPr>
        <p:sp>
          <p:nvSpPr>
            <p:cNvPr id="4" name="תרשים זרימה: חילוץ 3"/>
            <p:cNvSpPr/>
            <p:nvPr/>
          </p:nvSpPr>
          <p:spPr>
            <a:xfrm>
              <a:off x="2896910" y="5729670"/>
              <a:ext cx="1621988" cy="1015663"/>
            </a:xfrm>
            <a:prstGeom prst="flowChartExtra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extBox 2"/>
            <p:cNvSpPr txBox="1"/>
            <p:nvPr/>
          </p:nvSpPr>
          <p:spPr>
            <a:xfrm>
              <a:off x="3398303" y="6052835"/>
              <a:ext cx="864096" cy="369332"/>
            </a:xfrm>
            <a:prstGeom prst="rect">
              <a:avLst/>
            </a:prstGeom>
            <a:noFill/>
          </p:spPr>
          <p:txBody>
            <a:bodyPr wrap="square" rtlCol="1">
              <a:spAutoFit/>
            </a:bodyPr>
            <a:lstStyle/>
            <a:p>
              <a:r>
                <a:rPr lang="he-IL" b="1" dirty="0">
                  <a:solidFill>
                    <a:srgbClr val="FF0000"/>
                  </a:solidFill>
                </a:rPr>
                <a:t>דרך</a:t>
              </a:r>
            </a:p>
          </p:txBody>
        </p:sp>
        <p:sp>
          <p:nvSpPr>
            <p:cNvPr id="7" name="TextBox 6"/>
            <p:cNvSpPr txBox="1"/>
            <p:nvPr/>
          </p:nvSpPr>
          <p:spPr>
            <a:xfrm>
              <a:off x="2948433" y="6388795"/>
              <a:ext cx="2024608" cy="369332"/>
            </a:xfrm>
            <a:prstGeom prst="rect">
              <a:avLst/>
            </a:prstGeom>
            <a:noFill/>
          </p:spPr>
          <p:txBody>
            <a:bodyPr wrap="square" rtlCol="1">
              <a:spAutoFit/>
            </a:bodyPr>
            <a:lstStyle/>
            <a:p>
              <a:r>
                <a:rPr lang="he-IL" b="1" dirty="0">
                  <a:solidFill>
                    <a:srgbClr val="FF0000"/>
                  </a:solidFill>
                </a:rPr>
                <a:t>זמן </a:t>
              </a:r>
              <a:r>
                <a:rPr lang="en-US" b="1" dirty="0">
                  <a:solidFill>
                    <a:srgbClr val="FF0000"/>
                  </a:solidFill>
                </a:rPr>
                <a:t>X</a:t>
              </a:r>
              <a:r>
                <a:rPr lang="he-IL" b="1" dirty="0">
                  <a:solidFill>
                    <a:srgbClr val="FF0000"/>
                  </a:solidFill>
                </a:rPr>
                <a:t> מהירות</a:t>
              </a:r>
            </a:p>
          </p:txBody>
        </p:sp>
        <p:cxnSp>
          <p:nvCxnSpPr>
            <p:cNvPr id="8" name="מחבר ישר 7"/>
            <p:cNvCxnSpPr/>
            <p:nvPr/>
          </p:nvCxnSpPr>
          <p:spPr>
            <a:xfrm>
              <a:off x="3203848" y="6433705"/>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 name="קבוצה 11"/>
          <p:cNvGrpSpPr/>
          <p:nvPr/>
        </p:nvGrpSpPr>
        <p:grpSpPr>
          <a:xfrm>
            <a:off x="1404118" y="5297205"/>
            <a:ext cx="1621988" cy="1024705"/>
            <a:chOff x="3382060" y="5790754"/>
            <a:chExt cx="1621988" cy="1024705"/>
          </a:xfrm>
        </p:grpSpPr>
        <p:sp>
          <p:nvSpPr>
            <p:cNvPr id="13" name="תרשים זרימה: חילוץ 12"/>
            <p:cNvSpPr/>
            <p:nvPr/>
          </p:nvSpPr>
          <p:spPr>
            <a:xfrm>
              <a:off x="3382060" y="5790754"/>
              <a:ext cx="1621988" cy="1015663"/>
            </a:xfrm>
            <a:prstGeom prst="flowChartExtra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4045909" y="6049669"/>
              <a:ext cx="864096" cy="369332"/>
            </a:xfrm>
            <a:prstGeom prst="rect">
              <a:avLst/>
            </a:prstGeom>
            <a:noFill/>
          </p:spPr>
          <p:txBody>
            <a:bodyPr wrap="square" rtlCol="1">
              <a:spAutoFit/>
            </a:bodyPr>
            <a:lstStyle/>
            <a:p>
              <a:r>
                <a:rPr lang="en-US" b="1" dirty="0">
                  <a:solidFill>
                    <a:srgbClr val="FF0000"/>
                  </a:solidFill>
                </a:rPr>
                <a:t>S</a:t>
              </a:r>
              <a:endParaRPr lang="he-IL" b="1" dirty="0">
                <a:solidFill>
                  <a:srgbClr val="FF0000"/>
                </a:solidFill>
              </a:endParaRPr>
            </a:p>
          </p:txBody>
        </p:sp>
        <p:sp>
          <p:nvSpPr>
            <p:cNvPr id="15" name="TextBox 14"/>
            <p:cNvSpPr txBox="1"/>
            <p:nvPr/>
          </p:nvSpPr>
          <p:spPr>
            <a:xfrm>
              <a:off x="3736892" y="6446127"/>
              <a:ext cx="1181523" cy="369332"/>
            </a:xfrm>
            <a:prstGeom prst="rect">
              <a:avLst/>
            </a:prstGeom>
            <a:noFill/>
          </p:spPr>
          <p:txBody>
            <a:bodyPr wrap="square" rtlCol="1">
              <a:spAutoFit/>
            </a:bodyPr>
            <a:lstStyle/>
            <a:p>
              <a:r>
                <a:rPr lang="en-US" b="1">
                  <a:solidFill>
                    <a:srgbClr val="FF0000"/>
                  </a:solidFill>
                </a:rPr>
                <a:t>V  *   t</a:t>
              </a:r>
              <a:endParaRPr lang="he-IL" b="1" dirty="0">
                <a:solidFill>
                  <a:srgbClr val="FF0000"/>
                </a:solidFill>
              </a:endParaRPr>
            </a:p>
          </p:txBody>
        </p:sp>
        <p:cxnSp>
          <p:nvCxnSpPr>
            <p:cNvPr id="16" name="מחבר ישר 15"/>
            <p:cNvCxnSpPr/>
            <p:nvPr/>
          </p:nvCxnSpPr>
          <p:spPr>
            <a:xfrm>
              <a:off x="3707904" y="6428043"/>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מציין מיקום של מספר שקופית 4">
            <a:extLst>
              <a:ext uri="{FF2B5EF4-FFF2-40B4-BE49-F238E27FC236}">
                <a16:creationId xmlns:a16="http://schemas.microsoft.com/office/drawing/2014/main" id="{3C80195D-5355-466D-884C-3B9A67BD4BD2}"/>
              </a:ext>
            </a:extLst>
          </p:cNvPr>
          <p:cNvSpPr>
            <a:spLocks noGrp="1"/>
          </p:cNvSpPr>
          <p:nvPr>
            <p:ph type="sldNum" sz="quarter" idx="12"/>
          </p:nvPr>
        </p:nvSpPr>
        <p:spPr/>
        <p:txBody>
          <a:bodyPr/>
          <a:lstStyle/>
          <a:p>
            <a:fld id="{84ED62F1-1D15-4CE8-9867-283DAC1B547E}" type="slidenum">
              <a:rPr lang="he-IL" smtClean="0"/>
              <a:t>102</a:t>
            </a:fld>
            <a:endParaRPr lang="he-IL"/>
          </a:p>
        </p:txBody>
      </p:sp>
      <p:sp>
        <p:nvSpPr>
          <p:cNvPr id="10" name="תיבת טקסט 9">
            <a:extLst>
              <a:ext uri="{FF2B5EF4-FFF2-40B4-BE49-F238E27FC236}">
                <a16:creationId xmlns:a16="http://schemas.microsoft.com/office/drawing/2014/main" id="{F7261A92-CF49-4545-93E9-ABD40872A8F2}"/>
              </a:ext>
            </a:extLst>
          </p:cNvPr>
          <p:cNvSpPr txBox="1"/>
          <p:nvPr/>
        </p:nvSpPr>
        <p:spPr>
          <a:xfrm>
            <a:off x="531812" y="2436629"/>
            <a:ext cx="11269100" cy="1600438"/>
          </a:xfrm>
          <a:prstGeom prst="rect">
            <a:avLst/>
          </a:prstGeom>
          <a:noFill/>
        </p:spPr>
        <p:txBody>
          <a:bodyPr wrap="square" rtlCol="1">
            <a:spAutoFit/>
          </a:bodyPr>
          <a:lstStyle/>
          <a:p>
            <a:pPr algn="r" rtl="1"/>
            <a:endParaRPr lang="en-US"/>
          </a:p>
          <a:p>
            <a:pPr algn="r" rtl="1"/>
            <a:r>
              <a:rPr lang="he-IL" sz="2000"/>
              <a:t>אם נקשור את סרט הנייר לגוף נע תהיה בידינו אפשרות למדוד את מהירותו הממוצעת בפרקי זמן שונים. המהירות הממוצעת תתקבל על ידי חלוקת המרחק שעבר הגוף בזמן החולף. את המרחק נמדוד באמצעות הנקודות שעל סרט הנייר ואת הזמן בהתאם למספר המרווחים. אם לדוגמה, נרצה לדעת את המהירות הממוצעת בפרק הזמן שחלף מהרגע בו נרשמה הנקודה </a:t>
            </a:r>
            <a:r>
              <a:rPr lang="en-US" sz="2000"/>
              <a:t>A</a:t>
            </a:r>
            <a:r>
              <a:rPr lang="he-IL" sz="2000"/>
              <a:t> על הסרט לבין הרגע בו נרשמה הנקודה </a:t>
            </a:r>
            <a:r>
              <a:rPr lang="en-US" sz="2000"/>
              <a:t>B</a:t>
            </a:r>
            <a:r>
              <a:rPr lang="he-IL" sz="2000"/>
              <a:t> (ראה תרשים).</a:t>
            </a:r>
          </a:p>
        </p:txBody>
      </p:sp>
      <p:sp>
        <p:nvSpPr>
          <p:cNvPr id="11" name="מלבן 10">
            <a:extLst>
              <a:ext uri="{FF2B5EF4-FFF2-40B4-BE49-F238E27FC236}">
                <a16:creationId xmlns:a16="http://schemas.microsoft.com/office/drawing/2014/main" id="{81EFFB16-08CC-4E20-8946-62832B50EDB4}"/>
              </a:ext>
            </a:extLst>
          </p:cNvPr>
          <p:cNvSpPr/>
          <p:nvPr/>
        </p:nvSpPr>
        <p:spPr>
          <a:xfrm>
            <a:off x="4924425" y="4916810"/>
            <a:ext cx="6986716" cy="1477328"/>
          </a:xfrm>
          <a:prstGeom prst="rect">
            <a:avLst/>
          </a:prstGeom>
          <a:ln>
            <a:solidFill>
              <a:schemeClr val="tx1"/>
            </a:solidFill>
          </a:ln>
        </p:spPr>
        <p:txBody>
          <a:bodyPr wrap="square">
            <a:spAutoFit/>
          </a:bodyPr>
          <a:lstStyle/>
          <a:p>
            <a:pPr algn="r" rtl="1"/>
            <a:r>
              <a:rPr lang="he-IL"/>
              <a:t>נמדוד את המרחק </a:t>
            </a:r>
            <a:r>
              <a:rPr lang="en-US" b="1">
                <a:solidFill>
                  <a:srgbClr val="FF0000"/>
                </a:solidFill>
              </a:rPr>
              <a:t>AB</a:t>
            </a:r>
            <a:r>
              <a:rPr lang="he-IL"/>
              <a:t> ונחלק בזמן התנועה המתאים. בדוגמה המופיעה </a:t>
            </a:r>
            <a:r>
              <a:rPr lang="he-IL" b="1">
                <a:solidFill>
                  <a:srgbClr val="FF0000"/>
                </a:solidFill>
              </a:rPr>
              <a:t>זמן </a:t>
            </a:r>
            <a:r>
              <a:rPr lang="he-IL"/>
              <a:t>זה הוא </a:t>
            </a:r>
            <a:r>
              <a:rPr lang="he-IL" b="1">
                <a:solidFill>
                  <a:srgbClr val="FF0000"/>
                </a:solidFill>
                <a:effectLst>
                  <a:outerShdw blurRad="38100" dist="38100" dir="2700000" algn="tl">
                    <a:srgbClr val="000000">
                      <a:alpha val="43137"/>
                    </a:srgbClr>
                  </a:outerShdw>
                </a:effectLst>
              </a:rPr>
              <a:t>0.12 שניות </a:t>
            </a:r>
            <a:r>
              <a:rPr lang="he-IL" b="1"/>
              <a:t>(</a:t>
            </a:r>
            <a:r>
              <a:rPr lang="en-US" b="1"/>
              <a:t>0.02 x 6 = 0.12</a:t>
            </a:r>
            <a:r>
              <a:rPr lang="he-IL" b="1"/>
              <a:t>). </a:t>
            </a:r>
            <a:r>
              <a:rPr lang="he-IL"/>
              <a:t>אם AB נמדד בס''מ תהיה יחידת המהירות ס''מ/ שנ'.   ( אם למשל </a:t>
            </a:r>
            <a:r>
              <a:rPr lang="he-IL" b="1">
                <a:solidFill>
                  <a:srgbClr val="FF0000"/>
                </a:solidFill>
                <a:effectLst>
                  <a:outerShdw blurRad="38100" dist="38100" dir="2700000" algn="tl">
                    <a:srgbClr val="000000">
                      <a:alpha val="43137"/>
                    </a:srgbClr>
                  </a:outerShdw>
                </a:effectLst>
              </a:rPr>
              <a:t>המרחק בין </a:t>
            </a:r>
            <a:r>
              <a:rPr lang="en-US" b="1">
                <a:solidFill>
                  <a:srgbClr val="FF0000"/>
                </a:solidFill>
                <a:effectLst>
                  <a:outerShdw blurRad="38100" dist="38100" dir="2700000" algn="tl">
                    <a:srgbClr val="000000">
                      <a:alpha val="43137"/>
                    </a:srgbClr>
                  </a:outerShdw>
                </a:effectLst>
              </a:rPr>
              <a:t> A </a:t>
            </a:r>
            <a:r>
              <a:rPr lang="he-IL" b="1">
                <a:solidFill>
                  <a:srgbClr val="FF0000"/>
                </a:solidFill>
                <a:effectLst>
                  <a:outerShdw blurRad="38100" dist="38100" dir="2700000" algn="tl">
                    <a:srgbClr val="000000">
                      <a:alpha val="43137"/>
                    </a:srgbClr>
                  </a:outerShdw>
                </a:effectLst>
              </a:rPr>
              <a:t>ל- </a:t>
            </a:r>
            <a:r>
              <a:rPr lang="en-US" b="1">
                <a:solidFill>
                  <a:srgbClr val="FF0000"/>
                </a:solidFill>
                <a:effectLst>
                  <a:outerShdw blurRad="38100" dist="38100" dir="2700000" algn="tl">
                    <a:srgbClr val="000000">
                      <a:alpha val="43137"/>
                    </a:srgbClr>
                  </a:outerShdw>
                </a:effectLst>
              </a:rPr>
              <a:t>B </a:t>
            </a:r>
            <a:r>
              <a:rPr lang="he-IL" b="1">
                <a:solidFill>
                  <a:srgbClr val="FF0000"/>
                </a:solidFill>
                <a:effectLst>
                  <a:outerShdw blurRad="38100" dist="38100" dir="2700000" algn="tl">
                    <a:srgbClr val="000000">
                      <a:alpha val="43137"/>
                    </a:srgbClr>
                  </a:outerShdw>
                </a:effectLst>
              </a:rPr>
              <a:t> נמדד כ – 12 ס"מ  </a:t>
            </a:r>
            <a:r>
              <a:rPr lang="he-IL"/>
              <a:t>אז </a:t>
            </a:r>
            <a:r>
              <a:rPr lang="he-IL" b="1">
                <a:solidFill>
                  <a:srgbClr val="FF0000"/>
                </a:solidFill>
                <a:effectLst>
                  <a:outerShdw blurRad="38100" dist="38100" dir="2700000" algn="tl">
                    <a:srgbClr val="000000">
                      <a:alpha val="43137"/>
                    </a:srgbClr>
                  </a:outerShdw>
                </a:effectLst>
              </a:rPr>
              <a:t>המהירות הממוצעת בקטע הזה היא 100 סמ'/ש'  </a:t>
            </a:r>
            <a:r>
              <a:rPr lang="he-IL"/>
              <a:t>על פי החישוב של המרחק    12 סמ'</a:t>
            </a:r>
            <a:r>
              <a:rPr lang="en-US"/>
              <a:t>      </a:t>
            </a:r>
            <a:r>
              <a:rPr lang="he-IL"/>
              <a:t>לחלק לזמן 0.12 שנ'  =   100סמ'/ש' </a:t>
            </a:r>
          </a:p>
        </p:txBody>
      </p:sp>
      <p:sp>
        <p:nvSpPr>
          <p:cNvPr id="17" name="תיבת טקסט 16">
            <a:extLst>
              <a:ext uri="{FF2B5EF4-FFF2-40B4-BE49-F238E27FC236}">
                <a16:creationId xmlns:a16="http://schemas.microsoft.com/office/drawing/2014/main" id="{B35743FE-439D-4D68-87B4-35E74A58BB72}"/>
              </a:ext>
            </a:extLst>
          </p:cNvPr>
          <p:cNvSpPr txBox="1"/>
          <p:nvPr/>
        </p:nvSpPr>
        <p:spPr>
          <a:xfrm>
            <a:off x="2349711" y="4018696"/>
            <a:ext cx="260139" cy="338554"/>
          </a:xfrm>
          <a:prstGeom prst="rect">
            <a:avLst/>
          </a:prstGeom>
          <a:noFill/>
        </p:spPr>
        <p:txBody>
          <a:bodyPr wrap="square" rtlCol="1">
            <a:spAutoFit/>
          </a:bodyPr>
          <a:lstStyle/>
          <a:p>
            <a:r>
              <a:rPr lang="en-US" sz="1600" b="1">
                <a:solidFill>
                  <a:srgbClr val="FF0000"/>
                </a:solidFill>
              </a:rPr>
              <a:t>A</a:t>
            </a:r>
            <a:endParaRPr lang="he-IL" sz="1600" b="1">
              <a:solidFill>
                <a:srgbClr val="FF0000"/>
              </a:solidFill>
            </a:endParaRPr>
          </a:p>
        </p:txBody>
      </p:sp>
      <p:sp>
        <p:nvSpPr>
          <p:cNvPr id="20" name="תיבת טקסט 19">
            <a:extLst>
              <a:ext uri="{FF2B5EF4-FFF2-40B4-BE49-F238E27FC236}">
                <a16:creationId xmlns:a16="http://schemas.microsoft.com/office/drawing/2014/main" id="{607CA590-5D1E-499B-BCE6-C27110E462C8}"/>
              </a:ext>
            </a:extLst>
          </p:cNvPr>
          <p:cNvSpPr txBox="1"/>
          <p:nvPr/>
        </p:nvSpPr>
        <p:spPr>
          <a:xfrm>
            <a:off x="6274011" y="4049474"/>
            <a:ext cx="260139" cy="338554"/>
          </a:xfrm>
          <a:prstGeom prst="rect">
            <a:avLst/>
          </a:prstGeom>
          <a:noFill/>
        </p:spPr>
        <p:txBody>
          <a:bodyPr wrap="square" rtlCol="1">
            <a:spAutoFit/>
          </a:bodyPr>
          <a:lstStyle/>
          <a:p>
            <a:r>
              <a:rPr lang="en-US" sz="1600" b="1">
                <a:solidFill>
                  <a:srgbClr val="FF0000"/>
                </a:solidFill>
              </a:rPr>
              <a:t>B</a:t>
            </a:r>
            <a:endParaRPr lang="he-IL" sz="1600" b="1">
              <a:solidFill>
                <a:srgbClr val="FF0000"/>
              </a:solidFill>
            </a:endParaRPr>
          </a:p>
        </p:txBody>
      </p:sp>
      <p:cxnSp>
        <p:nvCxnSpPr>
          <p:cNvPr id="19" name="מחבר חץ ישר 18">
            <a:extLst>
              <a:ext uri="{FF2B5EF4-FFF2-40B4-BE49-F238E27FC236}">
                <a16:creationId xmlns:a16="http://schemas.microsoft.com/office/drawing/2014/main" id="{5BB51E67-C8EB-43F1-9D24-593ED289C9BC}"/>
              </a:ext>
            </a:extLst>
          </p:cNvPr>
          <p:cNvCxnSpPr>
            <a:cxnSpLocks/>
          </p:cNvCxnSpPr>
          <p:nvPr/>
        </p:nvCxnSpPr>
        <p:spPr>
          <a:xfrm>
            <a:off x="2479780" y="4751789"/>
            <a:ext cx="3924300" cy="3053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מחבר ישר 22">
            <a:extLst>
              <a:ext uri="{FF2B5EF4-FFF2-40B4-BE49-F238E27FC236}">
                <a16:creationId xmlns:a16="http://schemas.microsoft.com/office/drawing/2014/main" id="{0D960256-6A93-46C2-BB9F-FBAF3D15EB5B}"/>
              </a:ext>
            </a:extLst>
          </p:cNvPr>
          <p:cNvCxnSpPr/>
          <p:nvPr/>
        </p:nvCxnSpPr>
        <p:spPr>
          <a:xfrm>
            <a:off x="6404080" y="4577545"/>
            <a:ext cx="0" cy="2831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6944A12C-619E-4C2E-8966-2C829230EBDD}"/>
              </a:ext>
            </a:extLst>
          </p:cNvPr>
          <p:cNvCxnSpPr/>
          <p:nvPr/>
        </p:nvCxnSpPr>
        <p:spPr>
          <a:xfrm>
            <a:off x="2500015" y="4519148"/>
            <a:ext cx="0" cy="283173"/>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תיבת טקסט 24">
                <a:extLst>
                  <a:ext uri="{FF2B5EF4-FFF2-40B4-BE49-F238E27FC236}">
                    <a16:creationId xmlns:a16="http://schemas.microsoft.com/office/drawing/2014/main" id="{07B7A9A3-D96F-40A3-8BAD-0911C8C52BEF}"/>
                  </a:ext>
                </a:extLst>
              </p:cNvPr>
              <p:cNvSpPr txBox="1"/>
              <p:nvPr/>
            </p:nvSpPr>
            <p:spPr>
              <a:xfrm>
                <a:off x="2618935" y="4795836"/>
                <a:ext cx="1639808" cy="2769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b="1" i="1" smtClean="0">
                          <a:solidFill>
                            <a:schemeClr val="accent1">
                              <a:lumMod val="75000"/>
                            </a:schemeClr>
                          </a:solidFill>
                          <a:latin typeface="Cambria Math" panose="02040503050406030204" pitchFamily="18" charset="0"/>
                        </a:rPr>
                        <m:t>𝚫</m:t>
                      </m:r>
                      <m:sSub>
                        <m:sSubPr>
                          <m:ctrlPr>
                            <a:rPr lang="he-IL" b="1" i="1">
                              <a:solidFill>
                                <a:schemeClr val="accent1">
                                  <a:lumMod val="75000"/>
                                </a:schemeClr>
                              </a:solidFill>
                              <a:latin typeface="Cambria Math" panose="02040503050406030204" pitchFamily="18" charset="0"/>
                            </a:rPr>
                          </m:ctrlPr>
                        </m:sSubPr>
                        <m:e>
                          <m:r>
                            <a:rPr lang="he-IL" b="1" i="1">
                              <a:solidFill>
                                <a:schemeClr val="accent1">
                                  <a:lumMod val="75000"/>
                                </a:schemeClr>
                              </a:solidFill>
                              <a:latin typeface="Cambria Math" panose="02040503050406030204" pitchFamily="18" charset="0"/>
                            </a:rPr>
                            <m:t>𝒙</m:t>
                          </m:r>
                        </m:e>
                        <m:sub>
                          <m:r>
                            <a:rPr lang="he-IL" b="1" i="1">
                              <a:solidFill>
                                <a:schemeClr val="accent1">
                                  <a:lumMod val="75000"/>
                                </a:schemeClr>
                              </a:solidFill>
                              <a:latin typeface="Cambria Math" panose="02040503050406030204" pitchFamily="18" charset="0"/>
                            </a:rPr>
                            <m:t>𝑨</m:t>
                          </m:r>
                          <m:r>
                            <a:rPr lang="he-IL" b="1" i="0">
                              <a:solidFill>
                                <a:schemeClr val="accent1">
                                  <a:lumMod val="75000"/>
                                </a:schemeClr>
                              </a:solidFill>
                              <a:latin typeface="Cambria Math" panose="02040503050406030204" pitchFamily="18" charset="0"/>
                            </a:rPr>
                            <m:t>→</m:t>
                          </m:r>
                          <m:r>
                            <a:rPr lang="he-IL" b="1" i="1">
                              <a:solidFill>
                                <a:schemeClr val="accent1">
                                  <a:lumMod val="75000"/>
                                </a:schemeClr>
                              </a:solidFill>
                              <a:latin typeface="Cambria Math" panose="02040503050406030204" pitchFamily="18" charset="0"/>
                            </a:rPr>
                            <m:t>𝑩</m:t>
                          </m:r>
                        </m:sub>
                      </m:sSub>
                      <m:r>
                        <a:rPr lang="he-IL" b="1" i="0">
                          <a:solidFill>
                            <a:schemeClr val="accent1">
                              <a:lumMod val="75000"/>
                            </a:schemeClr>
                          </a:solidFill>
                          <a:latin typeface="Cambria Math" panose="02040503050406030204" pitchFamily="18" charset="0"/>
                        </a:rPr>
                        <m:t>=</m:t>
                      </m:r>
                      <m:r>
                        <a:rPr lang="he-IL" b="1" i="0">
                          <a:solidFill>
                            <a:schemeClr val="accent1">
                              <a:lumMod val="75000"/>
                            </a:schemeClr>
                          </a:solidFill>
                          <a:latin typeface="Cambria Math" panose="02040503050406030204" pitchFamily="18" charset="0"/>
                        </a:rPr>
                        <m:t>𝟏𝟐</m:t>
                      </m:r>
                      <m:r>
                        <a:rPr lang="he-IL" b="1" i="1">
                          <a:solidFill>
                            <a:schemeClr val="accent1">
                              <a:lumMod val="75000"/>
                            </a:schemeClr>
                          </a:solidFill>
                          <a:latin typeface="Cambria Math" panose="02040503050406030204" pitchFamily="18" charset="0"/>
                        </a:rPr>
                        <m:t>𝒄𝒎</m:t>
                      </m:r>
                    </m:oMath>
                  </m:oMathPara>
                </a14:m>
                <a:endParaRPr lang="he-IL" b="1">
                  <a:solidFill>
                    <a:schemeClr val="accent1">
                      <a:lumMod val="75000"/>
                    </a:schemeClr>
                  </a:solidFill>
                </a:endParaRPr>
              </a:p>
            </p:txBody>
          </p:sp>
        </mc:Choice>
        <mc:Fallback xmlns="">
          <p:sp>
            <p:nvSpPr>
              <p:cNvPr id="25" name="תיבת טקסט 24">
                <a:extLst>
                  <a:ext uri="{FF2B5EF4-FFF2-40B4-BE49-F238E27FC236}">
                    <a16:creationId xmlns:a16="http://schemas.microsoft.com/office/drawing/2014/main" id="{07B7A9A3-D96F-40A3-8BAD-0911C8C52BEF}"/>
                  </a:ext>
                </a:extLst>
              </p:cNvPr>
              <p:cNvSpPr txBox="1">
                <a:spLocks noRot="1" noChangeAspect="1" noMove="1" noResize="1" noEditPoints="1" noAdjustHandles="1" noChangeArrowheads="1" noChangeShapeType="1" noTextEdit="1"/>
              </p:cNvSpPr>
              <p:nvPr/>
            </p:nvSpPr>
            <p:spPr>
              <a:xfrm>
                <a:off x="2618935" y="4795836"/>
                <a:ext cx="1639808" cy="276999"/>
              </a:xfrm>
              <a:prstGeom prst="rect">
                <a:avLst/>
              </a:prstGeom>
              <a:blipFill>
                <a:blip r:embed="rId4"/>
                <a:stretch>
                  <a:fillRect l="-2974" t="-28889" r="-9665" b="-5111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3DF93834-187B-492C-AF85-27C48D80661E}"/>
                  </a:ext>
                </a:extLst>
              </p:cNvPr>
              <p:cNvSpPr txBox="1"/>
              <p:nvPr/>
            </p:nvSpPr>
            <p:spPr>
              <a:xfrm>
                <a:off x="2634111" y="5058968"/>
                <a:ext cx="1218282" cy="2769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b="1" i="1" smtClean="0">
                          <a:solidFill>
                            <a:schemeClr val="accent1">
                              <a:lumMod val="75000"/>
                            </a:schemeClr>
                          </a:solidFill>
                          <a:latin typeface="Cambria Math" panose="02040503050406030204" pitchFamily="18" charset="0"/>
                        </a:rPr>
                        <m:t>𝚫</m:t>
                      </m:r>
                      <m:r>
                        <a:rPr lang="en-US" b="1" i="0" smtClean="0">
                          <a:solidFill>
                            <a:schemeClr val="accent1">
                              <a:lumMod val="75000"/>
                            </a:schemeClr>
                          </a:solidFill>
                          <a:latin typeface="Cambria Math" panose="02040503050406030204" pitchFamily="18" charset="0"/>
                        </a:rPr>
                        <m:t>𝐭</m:t>
                      </m:r>
                      <m:r>
                        <a:rPr lang="he-IL" b="1" i="0">
                          <a:solidFill>
                            <a:schemeClr val="accent1">
                              <a:lumMod val="75000"/>
                            </a:schemeClr>
                          </a:solidFill>
                          <a:latin typeface="Cambria Math" panose="02040503050406030204" pitchFamily="18" charset="0"/>
                        </a:rPr>
                        <m:t>=</m:t>
                      </m:r>
                      <m:r>
                        <a:rPr lang="he-IL" b="1" i="1" smtClean="0">
                          <a:solidFill>
                            <a:schemeClr val="accent1">
                              <a:lumMod val="75000"/>
                            </a:schemeClr>
                          </a:solidFill>
                          <a:latin typeface="Cambria Math" panose="02040503050406030204" pitchFamily="18" charset="0"/>
                        </a:rPr>
                        <m:t>𝟎</m:t>
                      </m:r>
                      <m:r>
                        <a:rPr lang="he-IL" b="1" i="1" smtClean="0">
                          <a:solidFill>
                            <a:schemeClr val="accent1">
                              <a:lumMod val="75000"/>
                            </a:schemeClr>
                          </a:solidFill>
                          <a:latin typeface="Cambria Math" panose="02040503050406030204" pitchFamily="18" charset="0"/>
                        </a:rPr>
                        <m:t>.</m:t>
                      </m:r>
                      <m:r>
                        <a:rPr lang="he-IL" b="1" i="1" smtClean="0">
                          <a:solidFill>
                            <a:schemeClr val="accent1">
                              <a:lumMod val="75000"/>
                            </a:schemeClr>
                          </a:solidFill>
                          <a:latin typeface="Cambria Math" panose="02040503050406030204" pitchFamily="18" charset="0"/>
                        </a:rPr>
                        <m:t>𝟏𝟐</m:t>
                      </m:r>
                      <m:r>
                        <a:rPr lang="en-US" b="1" i="1" smtClean="0">
                          <a:solidFill>
                            <a:schemeClr val="accent1">
                              <a:lumMod val="75000"/>
                            </a:schemeClr>
                          </a:solidFill>
                          <a:latin typeface="Cambria Math" panose="02040503050406030204" pitchFamily="18" charset="0"/>
                        </a:rPr>
                        <m:t>𝒔</m:t>
                      </m:r>
                    </m:oMath>
                  </m:oMathPara>
                </a14:m>
                <a:endParaRPr lang="he-IL" b="1">
                  <a:solidFill>
                    <a:schemeClr val="accent1">
                      <a:lumMod val="75000"/>
                    </a:schemeClr>
                  </a:solidFill>
                </a:endParaRPr>
              </a:p>
            </p:txBody>
          </p:sp>
        </mc:Choice>
        <mc:Fallback xmlns="">
          <p:sp>
            <p:nvSpPr>
              <p:cNvPr id="29" name="תיבת טקסט 28">
                <a:extLst>
                  <a:ext uri="{FF2B5EF4-FFF2-40B4-BE49-F238E27FC236}">
                    <a16:creationId xmlns:a16="http://schemas.microsoft.com/office/drawing/2014/main" id="{3DF93834-187B-492C-AF85-27C48D80661E}"/>
                  </a:ext>
                </a:extLst>
              </p:cNvPr>
              <p:cNvSpPr txBox="1">
                <a:spLocks noRot="1" noChangeAspect="1" noMove="1" noResize="1" noEditPoints="1" noAdjustHandles="1" noChangeArrowheads="1" noChangeShapeType="1" noTextEdit="1"/>
              </p:cNvSpPr>
              <p:nvPr/>
            </p:nvSpPr>
            <p:spPr>
              <a:xfrm>
                <a:off x="2634111" y="5058968"/>
                <a:ext cx="1218282" cy="276999"/>
              </a:xfrm>
              <a:prstGeom prst="rect">
                <a:avLst/>
              </a:prstGeom>
              <a:blipFill>
                <a:blip r:embed="rId5"/>
                <a:stretch>
                  <a:fillRect l="-3500" t="-28889" r="-14000" b="-51111"/>
                </a:stretch>
              </a:blipFill>
            </p:spPr>
            <p:txBody>
              <a:bodyPr/>
              <a:lstStyle/>
              <a:p>
                <a:r>
                  <a:rPr lang="he-IL">
                    <a:noFill/>
                  </a:rPr>
                  <a:t> </a:t>
                </a:r>
              </a:p>
            </p:txBody>
          </p:sp>
        </mc:Fallback>
      </mc:AlternateContent>
    </p:spTree>
    <p:extLst>
      <p:ext uri="{BB962C8B-B14F-4D97-AF65-F5344CB8AC3E}">
        <p14:creationId xmlns:p14="http://schemas.microsoft.com/office/powerpoint/2010/main" val="12963678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783632" y="3147577"/>
            <a:ext cx="7821372" cy="369332"/>
          </a:xfrm>
          <a:prstGeom prst="rect">
            <a:avLst/>
          </a:prstGeom>
        </p:spPr>
        <p:txBody>
          <a:bodyPr wrap="none">
            <a:spAutoFit/>
          </a:bodyPr>
          <a:lstStyle/>
          <a:p>
            <a:r>
              <a:rPr lang="en-US" dirty="0">
                <a:hlinkClick r:id="rId2"/>
              </a:rPr>
              <a:t>http://www.youtube.com/watch?v=MW152L4fFzI&amp;feature=youtu.be</a:t>
            </a:r>
            <a:endParaRPr lang="he-IL" dirty="0"/>
          </a:p>
        </p:txBody>
      </p:sp>
      <p:sp>
        <p:nvSpPr>
          <p:cNvPr id="3" name="TextBox 2"/>
          <p:cNvSpPr txBox="1"/>
          <p:nvPr/>
        </p:nvSpPr>
        <p:spPr>
          <a:xfrm>
            <a:off x="2999656" y="1484784"/>
            <a:ext cx="5658952" cy="1569660"/>
          </a:xfrm>
          <a:prstGeom prst="rect">
            <a:avLst/>
          </a:prstGeom>
          <a:noFill/>
        </p:spPr>
        <p:txBody>
          <a:bodyPr wrap="square" rtlCol="1">
            <a:spAutoFit/>
          </a:bodyPr>
          <a:lstStyle/>
          <a:p>
            <a:pPr algn="r"/>
            <a:r>
              <a:rPr lang="he-IL" sz="3200" b="1" dirty="0"/>
              <a:t>סרטון המחשה של אופן השימוש והיישום של עקבות 'רשם הזמן ' </a:t>
            </a:r>
          </a:p>
        </p:txBody>
      </p:sp>
      <p:sp>
        <p:nvSpPr>
          <p:cNvPr id="4" name="מציין מיקום של מספר שקופית 3">
            <a:extLst>
              <a:ext uri="{FF2B5EF4-FFF2-40B4-BE49-F238E27FC236}">
                <a16:creationId xmlns:a16="http://schemas.microsoft.com/office/drawing/2014/main" id="{4A0BA96F-63CE-4F3A-B196-846442284760}"/>
              </a:ext>
            </a:extLst>
          </p:cNvPr>
          <p:cNvSpPr>
            <a:spLocks noGrp="1"/>
          </p:cNvSpPr>
          <p:nvPr>
            <p:ph type="sldNum" sz="quarter" idx="12"/>
          </p:nvPr>
        </p:nvSpPr>
        <p:spPr/>
        <p:txBody>
          <a:bodyPr/>
          <a:lstStyle/>
          <a:p>
            <a:fld id="{84ED62F1-1D15-4CE8-9867-283DAC1B547E}" type="slidenum">
              <a:rPr lang="he-IL" smtClean="0"/>
              <a:t>103</a:t>
            </a:fld>
            <a:endParaRPr lang="he-IL"/>
          </a:p>
        </p:txBody>
      </p:sp>
    </p:spTree>
    <p:extLst>
      <p:ext uri="{BB962C8B-B14F-4D97-AF65-F5344CB8AC3E}">
        <p14:creationId xmlns:p14="http://schemas.microsoft.com/office/powerpoint/2010/main" val="25598716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2575" y="2833717"/>
            <a:ext cx="10429875" cy="3693319"/>
          </a:xfrm>
          <a:prstGeom prst="rect">
            <a:avLst/>
          </a:prstGeom>
          <a:noFill/>
        </p:spPr>
        <p:txBody>
          <a:bodyPr wrap="square" rtlCol="1">
            <a:spAutoFit/>
          </a:bodyPr>
          <a:lstStyle/>
          <a:p>
            <a:pPr algn="r"/>
            <a:r>
              <a:rPr lang="he-IL" sz="2800" b="1" u="sng" dirty="0">
                <a:solidFill>
                  <a:srgbClr val="FF0000"/>
                </a:solidFill>
              </a:rPr>
              <a:t>אלה מערכות אפשר לחקור עם סרטי נייר ?</a:t>
            </a:r>
            <a:endParaRPr lang="en-US" sz="2800" b="1" u="sng" dirty="0">
              <a:solidFill>
                <a:srgbClr val="FF0000"/>
              </a:solidFill>
            </a:endParaRPr>
          </a:p>
          <a:p>
            <a:pPr algn="r"/>
            <a:r>
              <a:rPr lang="he-IL" sz="2000" dirty="0">
                <a:solidFill>
                  <a:srgbClr val="FF0000"/>
                </a:solidFill>
              </a:rPr>
              <a:t>התופעה הנחקרת ביותר באמצעות סרטי נייר היא הנפילה החופשית. אם המשקולת אינה קטנה מדי, מתקבלות סדרות סדירות של נקודות. בכל המקרים שבהם התאוצה קבועה אפשר להגיע להערכה כמותית טובה של התאוצה.</a:t>
            </a:r>
            <a:endParaRPr lang="en-US" sz="2000" dirty="0">
              <a:solidFill>
                <a:srgbClr val="FF0000"/>
              </a:solidFill>
            </a:endParaRPr>
          </a:p>
          <a:p>
            <a:pPr algn="r"/>
            <a:r>
              <a:rPr lang="he-IL" sz="2000" dirty="0">
                <a:solidFill>
                  <a:srgbClr val="FF0000"/>
                </a:solidFill>
              </a:rPr>
              <a:t>סרט נייר מיועד למעקב אחרי תנועה בקו ישר, אך לא כל תנועה כזאת מתאימה לו</a:t>
            </a:r>
            <a:r>
              <a:rPr lang="he-IL" sz="2000" dirty="0"/>
              <a:t>. </a:t>
            </a:r>
            <a:r>
              <a:rPr lang="he-IL" dirty="0"/>
              <a:t>מקרה מובהק שבו לא נשתמש בסרט נייר, או ב"כביש כתמי הצבע", הוא כאשר הגוף נע הלוך ושוב. במקרה כזה סדר הנקודות על הנייר (או על הכביש) אינו מייצג את סדר הזמנים. משאיבדנו זאת, לא נוכל להסיק מסקנות </a:t>
            </a:r>
            <a:r>
              <a:rPr lang="he-IL" dirty="0" err="1"/>
              <a:t>אינטילגנטיות</a:t>
            </a:r>
            <a:r>
              <a:rPr lang="he-IL" dirty="0"/>
              <a:t>.</a:t>
            </a:r>
            <a:endParaRPr lang="en-US" dirty="0"/>
          </a:p>
          <a:p>
            <a:pPr algn="r"/>
            <a:r>
              <a:rPr lang="he-IL" dirty="0"/>
              <a:t>מה באשר להאטה? על "כביש כתמי הצבע" הדבר מתבטא בכך שהמרווח בין הנקודות הולך ומצטמצם. הדברים מורכבים יותר כאשר מדובר בסרט נייר. נתבונן לדוגמה במקרה שבו עגלה נעה על מסילה וסרט נייר אופקי קשור אליה ונע בעקבותיה. אם העגלה תואט, ייתכן מאוד שסרט הנייר לא יישאר מתוח. במקרה כזה, הסימון על סרט הנייר אינו מייצג את תנועת העגלה. אֱמוֹר מעתה: </a:t>
            </a:r>
            <a:r>
              <a:rPr lang="he-IL" b="1" dirty="0"/>
              <a:t>סרטי נייר הם כלי מתאים לתנועה מואצת (להבדיל מתנועה מואטת) ובמיוחד כאשר התאוצה קבועה.</a:t>
            </a:r>
            <a:r>
              <a:rPr lang="he-IL" dirty="0"/>
              <a:t> מד הטווח העל-קולי (</a:t>
            </a:r>
            <a:r>
              <a:rPr lang="he-IL" dirty="0" err="1"/>
              <a:t>סוניק</a:t>
            </a:r>
            <a:r>
              <a:rPr lang="he-IL" dirty="0"/>
              <a:t> </a:t>
            </a:r>
            <a:r>
              <a:rPr lang="he-IL" dirty="0" err="1"/>
              <a:t>ריינג'ר</a:t>
            </a:r>
            <a:r>
              <a:rPr lang="he-IL" dirty="0"/>
              <a:t>) נותן מענה מעולה לבעיה </a:t>
            </a:r>
          </a:p>
        </p:txBody>
      </p:sp>
      <p:sp>
        <p:nvSpPr>
          <p:cNvPr id="4" name="TextBox 3"/>
          <p:cNvSpPr txBox="1"/>
          <p:nvPr/>
        </p:nvSpPr>
        <p:spPr>
          <a:xfrm>
            <a:off x="171450" y="77188"/>
            <a:ext cx="12134849" cy="584775"/>
          </a:xfrm>
          <a:prstGeom prst="rect">
            <a:avLst/>
          </a:prstGeom>
          <a:noFill/>
        </p:spPr>
        <p:txBody>
          <a:bodyPr wrap="square" rtlCol="1">
            <a:spAutoFit/>
          </a:bodyPr>
          <a:lstStyle/>
          <a:p>
            <a:pPr algn="l" rtl="1"/>
            <a:r>
              <a:rPr lang="he-IL" sz="3200" b="1" u="sng">
                <a:solidFill>
                  <a:srgbClr val="FF0000"/>
                </a:solidFill>
                <a:effectLst>
                  <a:outerShdw blurRad="38100" dist="38100" dir="2700000" algn="tl">
                    <a:srgbClr val="000000">
                      <a:alpha val="43137"/>
                    </a:srgbClr>
                  </a:outerShdw>
                </a:effectLst>
              </a:rPr>
              <a:t>קשיים </a:t>
            </a:r>
            <a:r>
              <a:rPr lang="he-IL" sz="3200" b="1" u="sng" dirty="0">
                <a:solidFill>
                  <a:srgbClr val="FF0000"/>
                </a:solidFill>
                <a:effectLst>
                  <a:outerShdw blurRad="38100" dist="38100" dir="2700000" algn="tl">
                    <a:srgbClr val="000000">
                      <a:alpha val="43137"/>
                    </a:srgbClr>
                  </a:outerShdw>
                </a:effectLst>
              </a:rPr>
              <a:t>או מגבלות </a:t>
            </a:r>
            <a:r>
              <a:rPr lang="he-IL" sz="3200" b="1" u="sng" dirty="0" err="1">
                <a:solidFill>
                  <a:srgbClr val="FF0000"/>
                </a:solidFill>
                <a:effectLst>
                  <a:outerShdw blurRad="38100" dist="38100" dir="2700000" algn="tl">
                    <a:srgbClr val="000000">
                      <a:alpha val="43137"/>
                    </a:srgbClr>
                  </a:outerShdw>
                </a:effectLst>
              </a:rPr>
              <a:t>העלולוים</a:t>
            </a:r>
            <a:r>
              <a:rPr lang="he-IL" sz="3200" b="1" u="sng" dirty="0">
                <a:solidFill>
                  <a:srgbClr val="FF0000"/>
                </a:solidFill>
                <a:effectLst>
                  <a:outerShdw blurRad="38100" dist="38100" dir="2700000" algn="tl">
                    <a:srgbClr val="000000">
                      <a:alpha val="43137"/>
                    </a:srgbClr>
                  </a:outerShdw>
                </a:effectLst>
              </a:rPr>
              <a:t> להשפיע על תוצאות והשלכות הניסויים  </a:t>
            </a:r>
          </a:p>
        </p:txBody>
      </p:sp>
      <p:sp>
        <p:nvSpPr>
          <p:cNvPr id="5" name="מציין מיקום של מספר שקופית 4">
            <a:extLst>
              <a:ext uri="{FF2B5EF4-FFF2-40B4-BE49-F238E27FC236}">
                <a16:creationId xmlns:a16="http://schemas.microsoft.com/office/drawing/2014/main" id="{755C93F1-ED07-49A7-B607-01C5614F2B2C}"/>
              </a:ext>
            </a:extLst>
          </p:cNvPr>
          <p:cNvSpPr>
            <a:spLocks noGrp="1"/>
          </p:cNvSpPr>
          <p:nvPr>
            <p:ph type="sldNum" sz="quarter" idx="12"/>
          </p:nvPr>
        </p:nvSpPr>
        <p:spPr/>
        <p:txBody>
          <a:bodyPr/>
          <a:lstStyle/>
          <a:p>
            <a:fld id="{84ED62F1-1D15-4CE8-9867-283DAC1B547E}" type="slidenum">
              <a:rPr lang="he-IL" smtClean="0"/>
              <a:t>104</a:t>
            </a:fld>
            <a:endParaRPr lang="he-IL"/>
          </a:p>
        </p:txBody>
      </p:sp>
      <p:sp>
        <p:nvSpPr>
          <p:cNvPr id="6" name="מלבן 5">
            <a:extLst>
              <a:ext uri="{FF2B5EF4-FFF2-40B4-BE49-F238E27FC236}">
                <a16:creationId xmlns:a16="http://schemas.microsoft.com/office/drawing/2014/main" id="{BC84F01D-8E97-415F-B7D8-595C21CB3AF5}"/>
              </a:ext>
            </a:extLst>
          </p:cNvPr>
          <p:cNvSpPr/>
          <p:nvPr/>
        </p:nvSpPr>
        <p:spPr>
          <a:xfrm>
            <a:off x="1814613" y="717858"/>
            <a:ext cx="10167837" cy="1692771"/>
          </a:xfrm>
          <a:prstGeom prst="rect">
            <a:avLst/>
          </a:prstGeom>
        </p:spPr>
        <p:txBody>
          <a:bodyPr wrap="square">
            <a:spAutoFit/>
          </a:bodyPr>
          <a:lstStyle/>
          <a:p>
            <a:pPr algn="just" rtl="1"/>
            <a:r>
              <a:rPr lang="he-IL" sz="2800" b="1" u="sng">
                <a:solidFill>
                  <a:srgbClr val="FF0000"/>
                </a:solidFill>
              </a:rPr>
              <a:t>האם מכשיר המדידה משפיע על המדידה ? </a:t>
            </a:r>
            <a:endParaRPr lang="en-US" sz="2800" b="1" u="sng">
              <a:solidFill>
                <a:srgbClr val="FF0000"/>
              </a:solidFill>
            </a:endParaRPr>
          </a:p>
          <a:p>
            <a:pPr algn="just" rtl="1"/>
            <a:r>
              <a:rPr lang="he-IL"/>
              <a:t>ישנם מצבים בהם מבקשים למדוד נפילה חופשית של גופים</a:t>
            </a:r>
            <a:r>
              <a:rPr lang="en-US"/>
              <a:t>  </a:t>
            </a:r>
            <a:r>
              <a:rPr lang="he-IL"/>
              <a:t> שונים ( כבדים או קלים ) ואז עלול להיווצר מצב בו יתגלה  שהקלים נופלים בזמן ממושך יותר מן הכבדים. </a:t>
            </a:r>
            <a:r>
              <a:rPr lang="he-IL" b="1"/>
              <a:t>זה נמצא בניגוד מוחלט לטענתו של גלילאו</a:t>
            </a:r>
            <a:r>
              <a:rPr lang="he-IL"/>
              <a:t>, </a:t>
            </a:r>
            <a:r>
              <a:rPr lang="he-IL" b="1"/>
              <a:t>לידוע לנו מדעית ולמה שמתקבל מניתוח סרטי וידאו של נפילה חופשית</a:t>
            </a:r>
            <a:r>
              <a:rPr lang="he-IL"/>
              <a:t>. </a:t>
            </a:r>
            <a:r>
              <a:rPr lang="he-IL" sz="2000" b="1">
                <a:solidFill>
                  <a:srgbClr val="FF0000"/>
                </a:solidFill>
              </a:rPr>
              <a:t>מתברר כי החיכוך משפיע באופן שונה על תנועת גופים שונים, והוא זה שיוצר את ההבדלים. וזה עלול ממש להטעות.</a:t>
            </a:r>
            <a:endParaRPr lang="he-IL" sz="2000" b="1" dirty="0">
              <a:solidFill>
                <a:srgbClr val="FF0000"/>
              </a:solidFill>
            </a:endParaRPr>
          </a:p>
        </p:txBody>
      </p:sp>
    </p:spTree>
    <p:extLst>
      <p:ext uri="{BB962C8B-B14F-4D97-AF65-F5344CB8AC3E}">
        <p14:creationId xmlns:p14="http://schemas.microsoft.com/office/powerpoint/2010/main" val="14424785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0" y="465519"/>
            <a:ext cx="11650663" cy="6155531"/>
          </a:xfrm>
          <a:prstGeom prst="rect">
            <a:avLst/>
          </a:prstGeom>
          <a:noFill/>
        </p:spPr>
        <p:txBody>
          <a:bodyPr wrap="square" rtlCol="1">
            <a:spAutoFit/>
          </a:bodyPr>
          <a:lstStyle/>
          <a:p>
            <a:pPr algn="r" rtl="1"/>
            <a:r>
              <a:rPr lang="he-IL" sz="3200" b="1" u="sng" dirty="0">
                <a:solidFill>
                  <a:srgbClr val="FF0000"/>
                </a:solidFill>
              </a:rPr>
              <a:t>מאימתי מתחילים למדוד </a:t>
            </a:r>
            <a:r>
              <a:rPr lang="he-IL" sz="3200" b="1" u="sng">
                <a:solidFill>
                  <a:srgbClr val="FF0000"/>
                </a:solidFill>
              </a:rPr>
              <a:t>את הזמן ?</a:t>
            </a:r>
            <a:br>
              <a:rPr lang="en-US" sz="3200" b="1" u="sng">
                <a:solidFill>
                  <a:srgbClr val="FF0000"/>
                </a:solidFill>
              </a:rPr>
            </a:br>
            <a:endParaRPr lang="en-US" sz="3200" u="sng" dirty="0">
              <a:solidFill>
                <a:srgbClr val="FF0000"/>
              </a:solidFill>
            </a:endParaRPr>
          </a:p>
          <a:p>
            <a:pPr algn="r" rtl="1"/>
            <a:endParaRPr lang="he-IL" dirty="0"/>
          </a:p>
          <a:p>
            <a:pPr algn="r" rtl="1"/>
            <a:r>
              <a:rPr lang="he-IL" sz="2400" b="1">
                <a:solidFill>
                  <a:srgbClr val="FF0000"/>
                </a:solidFill>
              </a:rPr>
              <a:t>כאשר </a:t>
            </a:r>
            <a:r>
              <a:rPr lang="he-IL" sz="2400" b="1" dirty="0">
                <a:solidFill>
                  <a:srgbClr val="FF0000"/>
                </a:solidFill>
              </a:rPr>
              <a:t>מתעדים את התנועה בטבלה או בגרף יש צורך להגדיר מתי מתחילה מדידת הזמן</a:t>
            </a:r>
            <a:r>
              <a:rPr lang="he-IL" sz="2400" dirty="0"/>
              <a:t>. לכאורה </a:t>
            </a:r>
            <a:r>
              <a:rPr lang="he-IL" sz="2400" dirty="0">
                <a:solidFill>
                  <a:srgbClr val="FF0000"/>
                </a:solidFill>
              </a:rPr>
              <a:t>הדברים ברורים. מדידת הזמן מתחילה ברגע שבו מתחילה התנועה. בתחילת הניסוי המערכת מוחזקת במנוחה. כאשר משחררים את המערכת מתחילה התנועה. זהו, באופן טבעי, הרגע </a:t>
            </a:r>
            <a:r>
              <a:rPr lang="en-US" sz="2400" i="1" dirty="0">
                <a:solidFill>
                  <a:srgbClr val="FF0000"/>
                </a:solidFill>
              </a:rPr>
              <a:t>t</a:t>
            </a:r>
            <a:r>
              <a:rPr lang="en-US" sz="2400" dirty="0">
                <a:solidFill>
                  <a:srgbClr val="FF0000"/>
                </a:solidFill>
              </a:rPr>
              <a:t> = 0</a:t>
            </a:r>
            <a:r>
              <a:rPr lang="he-IL" sz="2400" dirty="0">
                <a:solidFill>
                  <a:srgbClr val="FF0000"/>
                </a:solidFill>
              </a:rPr>
              <a:t>. </a:t>
            </a:r>
            <a:r>
              <a:rPr lang="he-IL" sz="2400" dirty="0"/>
              <a:t>מתברר כי בניסויים שלפנינו יש קושי דווקא בזיהוי רגע השחרור. "רשם הזמן" מופעל מעט לפני שחרור הגוף. כתוצאה מכך יש סימונים שמייצגים רגעים שקודמים לרגע השחרור. עקרונית, סימונים אלה אמורים להיות חופפים. מעשית, הם אינם ממש חופפים, מפני שהיד שלנו, שמחזיקה את סרט הנייר במצב מתוח, אינה יציבה לחלוטין. כתוצאה מכך עלול להתקבל מקבץ של נקודות, שקשה לזהות בו את נקודת התחלת התנועה. יתר על כן, לעתים גם לאחר השחרור הנקודות סמוכות מאוד זו לזו, כיוון שטרם הגענו למהירות מספיק גדולה. נקודות קרובות מדי אינן מאפשרות רזולוציה מספקת במדידת המרחק (במדידה זו מדידת המרחק מדויקת עד כמילימטר). במקרים כאלה ממליצים להתחיל למדוד מנקודה שבה הנקודות מובחנות  היטב זו מזו והמרחק ביניהן ברור. מרחק מזערי של סנטימטר (ואפילו יותר) הוא סביר. כתוצאה מכך, נקודת הייחוס למדידה אינה נקודת השחרור וגם רגע הייחוס (</a:t>
            </a:r>
            <a:r>
              <a:rPr lang="en-US" sz="2400" i="1" dirty="0"/>
              <a:t>t</a:t>
            </a:r>
            <a:r>
              <a:rPr lang="en-US" sz="2400" dirty="0"/>
              <a:t> = 0</a:t>
            </a:r>
            <a:r>
              <a:rPr lang="he-IL" sz="2400" dirty="0"/>
              <a:t>) אינו רגע השחרור.</a:t>
            </a:r>
          </a:p>
        </p:txBody>
      </p:sp>
      <p:pic>
        <p:nvPicPr>
          <p:cNvPr id="5122" name="Picture 2" descr="http://www.cnbc.co.il/images/%D7%A9%D7%A2%D7%95%D7%9F%20%D7%A2%D7%A6%D7%A8%20%D7%A2%D7%9D%20%D7%99%D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677" y="375031"/>
            <a:ext cx="1419226" cy="1419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מציין מיקום של מספר שקופית 2">
            <a:extLst>
              <a:ext uri="{FF2B5EF4-FFF2-40B4-BE49-F238E27FC236}">
                <a16:creationId xmlns:a16="http://schemas.microsoft.com/office/drawing/2014/main" id="{44F15479-6C3A-4347-9067-19DFC3B3C8A9}"/>
              </a:ext>
            </a:extLst>
          </p:cNvPr>
          <p:cNvSpPr>
            <a:spLocks noGrp="1"/>
          </p:cNvSpPr>
          <p:nvPr>
            <p:ph type="sldNum" sz="quarter" idx="12"/>
          </p:nvPr>
        </p:nvSpPr>
        <p:spPr/>
        <p:txBody>
          <a:bodyPr/>
          <a:lstStyle/>
          <a:p>
            <a:fld id="{84ED62F1-1D15-4CE8-9867-283DAC1B547E}" type="slidenum">
              <a:rPr lang="he-IL" smtClean="0"/>
              <a:t>105</a:t>
            </a:fld>
            <a:endParaRPr lang="he-IL"/>
          </a:p>
        </p:txBody>
      </p:sp>
    </p:spTree>
    <p:extLst>
      <p:ext uri="{BB962C8B-B14F-4D97-AF65-F5344CB8AC3E}">
        <p14:creationId xmlns:p14="http://schemas.microsoft.com/office/powerpoint/2010/main" val="42655018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749729" y="1240988"/>
            <a:ext cx="5960748" cy="4848284"/>
            <a:chOff x="1464" y="6163"/>
            <a:chExt cx="7922" cy="7847"/>
          </a:xfrm>
        </p:grpSpPr>
        <p:grpSp>
          <p:nvGrpSpPr>
            <p:cNvPr id="4" name="Group 3"/>
            <p:cNvGrpSpPr>
              <a:grpSpLocks/>
            </p:cNvGrpSpPr>
            <p:nvPr/>
          </p:nvGrpSpPr>
          <p:grpSpPr bwMode="auto">
            <a:xfrm>
              <a:off x="1464" y="6163"/>
              <a:ext cx="7922" cy="7847"/>
              <a:chOff x="1464" y="6163"/>
              <a:chExt cx="7922" cy="7847"/>
            </a:xfrm>
          </p:grpSpPr>
          <p:grpSp>
            <p:nvGrpSpPr>
              <p:cNvPr id="6" name="Group 4"/>
              <p:cNvGrpSpPr>
                <a:grpSpLocks/>
              </p:cNvGrpSpPr>
              <p:nvPr/>
            </p:nvGrpSpPr>
            <p:grpSpPr bwMode="auto">
              <a:xfrm>
                <a:off x="1464" y="6163"/>
                <a:ext cx="7922" cy="7847"/>
                <a:chOff x="1464" y="6163"/>
                <a:chExt cx="7922" cy="7847"/>
              </a:xfrm>
            </p:grpSpPr>
            <p:grpSp>
              <p:nvGrpSpPr>
                <p:cNvPr id="8" name="Group 5"/>
                <p:cNvGrpSpPr>
                  <a:grpSpLocks/>
                </p:cNvGrpSpPr>
                <p:nvPr/>
              </p:nvGrpSpPr>
              <p:grpSpPr bwMode="auto">
                <a:xfrm>
                  <a:off x="1464" y="6163"/>
                  <a:ext cx="7922" cy="7847"/>
                  <a:chOff x="1464" y="6163"/>
                  <a:chExt cx="7922" cy="7847"/>
                </a:xfrm>
              </p:grpSpPr>
              <p:grpSp>
                <p:nvGrpSpPr>
                  <p:cNvPr id="10" name="Group 6"/>
                  <p:cNvGrpSpPr>
                    <a:grpSpLocks/>
                  </p:cNvGrpSpPr>
                  <p:nvPr/>
                </p:nvGrpSpPr>
                <p:grpSpPr bwMode="auto">
                  <a:xfrm>
                    <a:off x="1464" y="6163"/>
                    <a:ext cx="7922" cy="7847"/>
                    <a:chOff x="1464" y="6163"/>
                    <a:chExt cx="7922" cy="7847"/>
                  </a:xfrm>
                </p:grpSpPr>
                <p:grpSp>
                  <p:nvGrpSpPr>
                    <p:cNvPr id="12" name="Group 7"/>
                    <p:cNvGrpSpPr>
                      <a:grpSpLocks/>
                    </p:cNvGrpSpPr>
                    <p:nvPr/>
                  </p:nvGrpSpPr>
                  <p:grpSpPr bwMode="auto">
                    <a:xfrm>
                      <a:off x="1464" y="6163"/>
                      <a:ext cx="7922" cy="7847"/>
                      <a:chOff x="1464" y="6163"/>
                      <a:chExt cx="7922" cy="7847"/>
                    </a:xfrm>
                  </p:grpSpPr>
                  <p:grpSp>
                    <p:nvGrpSpPr>
                      <p:cNvPr id="14" name="Group 8"/>
                      <p:cNvGrpSpPr>
                        <a:grpSpLocks/>
                      </p:cNvGrpSpPr>
                      <p:nvPr/>
                    </p:nvGrpSpPr>
                    <p:grpSpPr bwMode="auto">
                      <a:xfrm>
                        <a:off x="1464" y="6163"/>
                        <a:ext cx="7922" cy="7847"/>
                        <a:chOff x="1464" y="6163"/>
                        <a:chExt cx="7922" cy="7847"/>
                      </a:xfrm>
                    </p:grpSpPr>
                    <p:grpSp>
                      <p:nvGrpSpPr>
                        <p:cNvPr id="16" name="Group 9"/>
                        <p:cNvGrpSpPr>
                          <a:grpSpLocks/>
                        </p:cNvGrpSpPr>
                        <p:nvPr/>
                      </p:nvGrpSpPr>
                      <p:grpSpPr bwMode="auto">
                        <a:xfrm>
                          <a:off x="1464" y="6163"/>
                          <a:ext cx="7922" cy="7847"/>
                          <a:chOff x="1464" y="6163"/>
                          <a:chExt cx="7922" cy="7847"/>
                        </a:xfrm>
                      </p:grpSpPr>
                      <p:grpSp>
                        <p:nvGrpSpPr>
                          <p:cNvPr id="18" name="Group 10"/>
                          <p:cNvGrpSpPr>
                            <a:grpSpLocks/>
                          </p:cNvGrpSpPr>
                          <p:nvPr/>
                        </p:nvGrpSpPr>
                        <p:grpSpPr bwMode="auto">
                          <a:xfrm>
                            <a:off x="1464" y="6163"/>
                            <a:ext cx="7922" cy="7847"/>
                            <a:chOff x="1485" y="7183"/>
                            <a:chExt cx="7922" cy="7847"/>
                          </a:xfrm>
                        </p:grpSpPr>
                        <p:grpSp>
                          <p:nvGrpSpPr>
                            <p:cNvPr id="20" name="Group 11"/>
                            <p:cNvGrpSpPr>
                              <a:grpSpLocks/>
                            </p:cNvGrpSpPr>
                            <p:nvPr/>
                          </p:nvGrpSpPr>
                          <p:grpSpPr bwMode="auto">
                            <a:xfrm>
                              <a:off x="1485" y="7183"/>
                              <a:ext cx="7922" cy="7847"/>
                              <a:chOff x="1485" y="6733"/>
                              <a:chExt cx="7922" cy="7847"/>
                            </a:xfrm>
                          </p:grpSpPr>
                          <p:grpSp>
                            <p:nvGrpSpPr>
                              <p:cNvPr id="22" name="Group 12"/>
                              <p:cNvGrpSpPr>
                                <a:grpSpLocks/>
                              </p:cNvGrpSpPr>
                              <p:nvPr/>
                            </p:nvGrpSpPr>
                            <p:grpSpPr bwMode="auto">
                              <a:xfrm>
                                <a:off x="1485" y="7200"/>
                                <a:ext cx="1981" cy="7380"/>
                                <a:chOff x="2160" y="7200"/>
                                <a:chExt cx="1981" cy="7380"/>
                              </a:xfrm>
                            </p:grpSpPr>
                            <p:grpSp>
                              <p:nvGrpSpPr>
                                <p:cNvPr id="65" name="Group 13"/>
                                <p:cNvGrpSpPr>
                                  <a:grpSpLocks/>
                                </p:cNvGrpSpPr>
                                <p:nvPr/>
                              </p:nvGrpSpPr>
                              <p:grpSpPr bwMode="auto">
                                <a:xfrm>
                                  <a:off x="2160" y="7590"/>
                                  <a:ext cx="1981" cy="6990"/>
                                  <a:chOff x="2160" y="1980"/>
                                  <a:chExt cx="1981" cy="6990"/>
                                </a:xfrm>
                              </p:grpSpPr>
                              <p:grpSp>
                                <p:nvGrpSpPr>
                                  <p:cNvPr id="67" name="Group 14"/>
                                  <p:cNvGrpSpPr>
                                    <a:grpSpLocks/>
                                  </p:cNvGrpSpPr>
                                  <p:nvPr/>
                                </p:nvGrpSpPr>
                                <p:grpSpPr bwMode="auto">
                                  <a:xfrm>
                                    <a:off x="2160" y="1980"/>
                                    <a:ext cx="1981" cy="6990"/>
                                    <a:chOff x="2160" y="1980"/>
                                    <a:chExt cx="1981" cy="6990"/>
                                  </a:xfrm>
                                </p:grpSpPr>
                                <p:graphicFrame>
                                  <p:nvGraphicFramePr>
                                    <p:cNvPr id="69" name="אובייקט 68"/>
                                    <p:cNvGraphicFramePr>
                                      <a:graphicFrameLocks/>
                                    </p:cNvGraphicFramePr>
                                    <p:nvPr/>
                                  </p:nvGraphicFramePr>
                                  <p:xfrm>
                                    <a:off x="2160" y="1980"/>
                                    <a:ext cx="1981" cy="6990"/>
                                  </p:xfrm>
                                  <a:graphic>
                                    <a:graphicData uri="http://schemas.openxmlformats.org/presentationml/2006/ole">
                                      <mc:AlternateContent xmlns:mc="http://schemas.openxmlformats.org/markup-compatibility/2006">
                                        <mc:Choice xmlns:v="urn:schemas-microsoft-com:vml" Requires="v">
                                          <p:oleObj spid="_x0000_s16446" name="Chart" r:id="rId3" imgW="1241963" imgH="4488264" progId="Excel.Chart.8">
                                            <p:embed/>
                                          </p:oleObj>
                                        </mc:Choice>
                                        <mc:Fallback>
                                          <p:oleObj name="Chart" r:id="rId3" imgW="1241963" imgH="4488264" progId="Excel.Chart.8">
                                            <p:embed/>
                                            <p:pic>
                                              <p:nvPicPr>
                                                <p:cNvPr id="69" name="אובייקט 68"/>
                                                <p:cNvPicPr>
                                                  <a:picLocks noRo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80"/>
                                                  <a:ext cx="1981" cy="699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 name="Rectangle 16"/>
                                    <p:cNvSpPr>
                                      <a:spLocks noChangeArrowheads="1"/>
                                    </p:cNvSpPr>
                                    <p:nvPr/>
                                  </p:nvSpPr>
                                  <p:spPr bwMode="auto">
                                    <a:xfrm>
                                      <a:off x="2412" y="2145"/>
                                      <a:ext cx="285" cy="61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68" name="Rectangle 17"/>
                                  <p:cNvSpPr>
                                    <a:spLocks noChangeArrowheads="1"/>
                                  </p:cNvSpPr>
                                  <p:nvPr/>
                                </p:nvSpPr>
                                <p:spPr bwMode="auto">
                                  <a:xfrm>
                                    <a:off x="3777" y="2160"/>
                                    <a:ext cx="180" cy="5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66" name="Rectangle 18"/>
                                <p:cNvSpPr>
                                  <a:spLocks noChangeArrowheads="1"/>
                                </p:cNvSpPr>
                                <p:nvPr/>
                              </p:nvSpPr>
                              <p:spPr bwMode="auto">
                                <a:xfrm>
                                  <a:off x="2340" y="7200"/>
                                  <a:ext cx="54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nvGrpSpPr>
                              <p:cNvPr id="23" name="Group 19"/>
                              <p:cNvGrpSpPr>
                                <a:grpSpLocks/>
                              </p:cNvGrpSpPr>
                              <p:nvPr/>
                            </p:nvGrpSpPr>
                            <p:grpSpPr bwMode="auto">
                              <a:xfrm>
                                <a:off x="1608" y="6733"/>
                                <a:ext cx="7799" cy="7847"/>
                                <a:chOff x="1623" y="6733"/>
                                <a:chExt cx="7799" cy="7847"/>
                              </a:xfrm>
                            </p:grpSpPr>
                            <p:grpSp>
                              <p:nvGrpSpPr>
                                <p:cNvPr id="24" name="Group 20"/>
                                <p:cNvGrpSpPr>
                                  <a:grpSpLocks/>
                                </p:cNvGrpSpPr>
                                <p:nvPr/>
                              </p:nvGrpSpPr>
                              <p:grpSpPr bwMode="auto">
                                <a:xfrm>
                                  <a:off x="1623" y="6733"/>
                                  <a:ext cx="7799" cy="7847"/>
                                  <a:chOff x="1623" y="6733"/>
                                  <a:chExt cx="7799" cy="7847"/>
                                </a:xfrm>
                              </p:grpSpPr>
                              <p:grpSp>
                                <p:nvGrpSpPr>
                                  <p:cNvPr id="38" name="Group 21"/>
                                  <p:cNvGrpSpPr>
                                    <a:grpSpLocks/>
                                  </p:cNvGrpSpPr>
                                  <p:nvPr/>
                                </p:nvGrpSpPr>
                                <p:grpSpPr bwMode="auto">
                                  <a:xfrm>
                                    <a:off x="1861" y="6779"/>
                                    <a:ext cx="7561" cy="7801"/>
                                    <a:chOff x="4320" y="3344"/>
                                    <a:chExt cx="7561" cy="7801"/>
                                  </a:xfrm>
                                </p:grpSpPr>
                                <p:grpSp>
                                  <p:nvGrpSpPr>
                                    <p:cNvPr id="40" name="Group 22"/>
                                    <p:cNvGrpSpPr>
                                      <a:grpSpLocks/>
                                    </p:cNvGrpSpPr>
                                    <p:nvPr/>
                                  </p:nvGrpSpPr>
                                  <p:grpSpPr bwMode="auto">
                                    <a:xfrm>
                                      <a:off x="4320" y="4140"/>
                                      <a:ext cx="7561" cy="7005"/>
                                      <a:chOff x="4320" y="4140"/>
                                      <a:chExt cx="7561" cy="7005"/>
                                    </a:xfrm>
                                  </p:grpSpPr>
                                  <p:grpSp>
                                    <p:nvGrpSpPr>
                                      <p:cNvPr id="43" name="Group 23"/>
                                      <p:cNvGrpSpPr>
                                        <a:grpSpLocks/>
                                      </p:cNvGrpSpPr>
                                      <p:nvPr/>
                                    </p:nvGrpSpPr>
                                    <p:grpSpPr bwMode="auto">
                                      <a:xfrm>
                                        <a:off x="4320" y="4140"/>
                                        <a:ext cx="7561" cy="7005"/>
                                        <a:chOff x="4320" y="4140"/>
                                        <a:chExt cx="7561" cy="7005"/>
                                      </a:xfrm>
                                    </p:grpSpPr>
                                    <p:graphicFrame>
                                      <p:nvGraphicFramePr>
                                        <p:cNvPr id="63" name="אובייקט 62"/>
                                        <p:cNvGraphicFramePr>
                                          <a:graphicFrameLocks noChangeAspect="1"/>
                                        </p:cNvGraphicFramePr>
                                        <p:nvPr/>
                                      </p:nvGraphicFramePr>
                                      <p:xfrm>
                                        <a:off x="4320" y="4140"/>
                                        <a:ext cx="6195" cy="6662"/>
                                      </p:xfrm>
                                      <a:graphic>
                                        <a:graphicData uri="http://schemas.openxmlformats.org/presentationml/2006/ole">
                                          <mc:AlternateContent xmlns:mc="http://schemas.openxmlformats.org/markup-compatibility/2006">
                                            <mc:Choice xmlns:v="urn:schemas-microsoft-com:vml" Requires="v">
                                              <p:oleObj spid="_x0000_s16447" name="Chart" r:id="rId5" imgW="3916712" imgH="4472928" progId="Excel.Chart.8">
                                                <p:embed/>
                                              </p:oleObj>
                                            </mc:Choice>
                                            <mc:Fallback>
                                              <p:oleObj name="Chart" r:id="rId5" imgW="3916712" imgH="4472928" progId="Excel.Chart.8">
                                                <p:embed/>
                                                <p:pic>
                                                  <p:nvPicPr>
                                                    <p:cNvPr id="63" name="אובייקט 62"/>
                                                    <p:cNvPicPr>
                                                      <a:picLocks noRot="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4140"/>
                                                      <a:ext cx="6195" cy="66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 name="אובייקט 63"/>
                                        <p:cNvGraphicFramePr>
                                          <a:graphicFrameLocks/>
                                        </p:cNvGraphicFramePr>
                                        <p:nvPr/>
                                      </p:nvGraphicFramePr>
                                      <p:xfrm>
                                        <a:off x="9900" y="4155"/>
                                        <a:ext cx="1981" cy="6990"/>
                                      </p:xfrm>
                                      <a:graphic>
                                        <a:graphicData uri="http://schemas.openxmlformats.org/presentationml/2006/ole">
                                          <mc:AlternateContent xmlns:mc="http://schemas.openxmlformats.org/markup-compatibility/2006">
                                            <mc:Choice xmlns:v="urn:schemas-microsoft-com:vml" Requires="v">
                                              <p:oleObj spid="_x0000_s16448" name="Chart" r:id="rId7" imgW="1241963" imgH="4488264" progId="Excel.Chart.8">
                                                <p:embed/>
                                              </p:oleObj>
                                            </mc:Choice>
                                            <mc:Fallback>
                                              <p:oleObj name="Chart" r:id="rId7" imgW="1241963" imgH="4488264" progId="Excel.Chart.8">
                                                <p:embed/>
                                                <p:pic>
                                                  <p:nvPicPr>
                                                    <p:cNvPr id="64" name="אובייקט 63"/>
                                                    <p:cNvPicPr>
                                                      <a:picLocks noRo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0" y="4155"/>
                                                      <a:ext cx="1981" cy="699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 name="Group 26"/>
                                      <p:cNvGrpSpPr>
                                        <a:grpSpLocks/>
                                      </p:cNvGrpSpPr>
                                      <p:nvPr/>
                                    </p:nvGrpSpPr>
                                    <p:grpSpPr bwMode="auto">
                                      <a:xfrm>
                                        <a:off x="5001" y="4680"/>
                                        <a:ext cx="4694" cy="5460"/>
                                        <a:chOff x="5001" y="4680"/>
                                        <a:chExt cx="4694" cy="5460"/>
                                      </a:xfrm>
                                    </p:grpSpPr>
                                    <p:grpSp>
                                      <p:nvGrpSpPr>
                                        <p:cNvPr id="45" name="Group 27"/>
                                        <p:cNvGrpSpPr>
                                          <a:grpSpLocks/>
                                        </p:cNvGrpSpPr>
                                        <p:nvPr/>
                                      </p:nvGrpSpPr>
                                      <p:grpSpPr bwMode="auto">
                                        <a:xfrm>
                                          <a:off x="5001" y="5625"/>
                                          <a:ext cx="4304" cy="4515"/>
                                          <a:chOff x="5001" y="5625"/>
                                          <a:chExt cx="4304" cy="4515"/>
                                        </a:xfrm>
                                      </p:grpSpPr>
                                      <p:grpSp>
                                        <p:nvGrpSpPr>
                                          <p:cNvPr id="47" name="Group 28"/>
                                          <p:cNvGrpSpPr>
                                            <a:grpSpLocks/>
                                          </p:cNvGrpSpPr>
                                          <p:nvPr/>
                                        </p:nvGrpSpPr>
                                        <p:grpSpPr bwMode="auto">
                                          <a:xfrm>
                                            <a:off x="5001" y="6510"/>
                                            <a:ext cx="3794" cy="3630"/>
                                            <a:chOff x="5001" y="6510"/>
                                            <a:chExt cx="3794" cy="3630"/>
                                          </a:xfrm>
                                        </p:grpSpPr>
                                        <p:grpSp>
                                          <p:nvGrpSpPr>
                                            <p:cNvPr id="49" name="Group 29"/>
                                            <p:cNvGrpSpPr>
                                              <a:grpSpLocks/>
                                            </p:cNvGrpSpPr>
                                            <p:nvPr/>
                                          </p:nvGrpSpPr>
                                          <p:grpSpPr bwMode="auto">
                                            <a:xfrm>
                                              <a:off x="5001" y="7275"/>
                                              <a:ext cx="3464" cy="2865"/>
                                              <a:chOff x="5001" y="7275"/>
                                              <a:chExt cx="3464" cy="2865"/>
                                            </a:xfrm>
                                          </p:grpSpPr>
                                          <p:grpSp>
                                            <p:nvGrpSpPr>
                                              <p:cNvPr id="51" name="Group 30"/>
                                              <p:cNvGrpSpPr>
                                                <a:grpSpLocks/>
                                              </p:cNvGrpSpPr>
                                              <p:nvPr/>
                                            </p:nvGrpSpPr>
                                            <p:grpSpPr bwMode="auto">
                                              <a:xfrm>
                                                <a:off x="5001" y="9045"/>
                                                <a:ext cx="2159" cy="1095"/>
                                                <a:chOff x="5001" y="9045"/>
                                                <a:chExt cx="2159" cy="1095"/>
                                              </a:xfrm>
                                            </p:grpSpPr>
                                            <p:grpSp>
                                              <p:nvGrpSpPr>
                                                <p:cNvPr id="55" name="Group 31"/>
                                                <p:cNvGrpSpPr>
                                                  <a:grpSpLocks/>
                                                </p:cNvGrpSpPr>
                                                <p:nvPr/>
                                              </p:nvGrpSpPr>
                                              <p:grpSpPr bwMode="auto">
                                                <a:xfrm>
                                                  <a:off x="5001" y="9465"/>
                                                  <a:ext cx="1664" cy="675"/>
                                                  <a:chOff x="5001" y="9465"/>
                                                  <a:chExt cx="1664" cy="675"/>
                                                </a:xfrm>
                                              </p:grpSpPr>
                                              <p:grpSp>
                                                <p:nvGrpSpPr>
                                                  <p:cNvPr id="57" name="Group 32"/>
                                                  <p:cNvGrpSpPr>
                                                    <a:grpSpLocks/>
                                                  </p:cNvGrpSpPr>
                                                  <p:nvPr/>
                                                </p:nvGrpSpPr>
                                                <p:grpSpPr bwMode="auto">
                                                  <a:xfrm>
                                                    <a:off x="5001" y="9780"/>
                                                    <a:ext cx="1259" cy="360"/>
                                                    <a:chOff x="5001" y="9780"/>
                                                    <a:chExt cx="1259" cy="360"/>
                                                  </a:xfrm>
                                                </p:grpSpPr>
                                                <p:grpSp>
                                                  <p:nvGrpSpPr>
                                                    <p:cNvPr id="59" name="Group 33"/>
                                                    <p:cNvGrpSpPr>
                                                      <a:grpSpLocks/>
                                                    </p:cNvGrpSpPr>
                                                    <p:nvPr/>
                                                  </p:nvGrpSpPr>
                                                  <p:grpSpPr bwMode="auto">
                                                    <a:xfrm>
                                                      <a:off x="5031" y="10005"/>
                                                      <a:ext cx="744" cy="135"/>
                                                      <a:chOff x="5031" y="10005"/>
                                                      <a:chExt cx="744" cy="135"/>
                                                    </a:xfrm>
                                                  </p:grpSpPr>
                                                  <p:sp>
                                                    <p:nvSpPr>
                                                      <p:cNvPr id="61" name="Line 34"/>
                                                      <p:cNvSpPr>
                                                        <a:spLocks noChangeShapeType="1"/>
                                                      </p:cNvSpPr>
                                                      <p:nvPr/>
                                                    </p:nvSpPr>
                                                    <p:spPr bwMode="auto">
                                                      <a:xfrm flipH="1">
                                                        <a:off x="5046" y="10140"/>
                                                        <a:ext cx="3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2" name="Line 35"/>
                                                      <p:cNvSpPr>
                                                        <a:spLocks noChangeShapeType="1"/>
                                                      </p:cNvSpPr>
                                                      <p:nvPr/>
                                                    </p:nvSpPr>
                                                    <p:spPr bwMode="auto">
                                                      <a:xfrm flipH="1">
                                                        <a:off x="5031" y="10005"/>
                                                        <a:ext cx="744"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60" name="Line 36"/>
                                                    <p:cNvSpPr>
                                                      <a:spLocks noChangeShapeType="1"/>
                                                    </p:cNvSpPr>
                                                    <p:nvPr/>
                                                  </p:nvSpPr>
                                                  <p:spPr bwMode="auto">
                                                    <a:xfrm flipH="1">
                                                      <a:off x="5001" y="9780"/>
                                                      <a:ext cx="12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8" name="Line 37"/>
                                                  <p:cNvSpPr>
                                                    <a:spLocks noChangeShapeType="1"/>
                                                  </p:cNvSpPr>
                                                  <p:nvPr/>
                                                </p:nvSpPr>
                                                <p:spPr bwMode="auto">
                                                  <a:xfrm flipH="1">
                                                    <a:off x="5046" y="9465"/>
                                                    <a:ext cx="16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6" name="Line 38"/>
                                                <p:cNvSpPr>
                                                  <a:spLocks noChangeShapeType="1"/>
                                                </p:cNvSpPr>
                                                <p:nvPr/>
                                              </p:nvSpPr>
                                              <p:spPr bwMode="auto">
                                                <a:xfrm flipH="1">
                                                  <a:off x="5001" y="9045"/>
                                                  <a:ext cx="21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2" name="Line 39"/>
                                              <p:cNvSpPr>
                                                <a:spLocks noChangeShapeType="1"/>
                                              </p:cNvSpPr>
                                              <p:nvPr/>
                                            </p:nvSpPr>
                                            <p:spPr bwMode="auto">
                                              <a:xfrm flipH="1">
                                                <a:off x="5046" y="7950"/>
                                                <a:ext cx="28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3" name="Line 40"/>
                                              <p:cNvSpPr>
                                                <a:spLocks noChangeShapeType="1"/>
                                              </p:cNvSpPr>
                                              <p:nvPr/>
                                            </p:nvSpPr>
                                            <p:spPr bwMode="auto">
                                              <a:xfrm flipH="1">
                                                <a:off x="5016" y="8550"/>
                                                <a:ext cx="25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4" name="Line 41"/>
                                              <p:cNvSpPr>
                                                <a:spLocks noChangeShapeType="1"/>
                                              </p:cNvSpPr>
                                              <p:nvPr/>
                                            </p:nvSpPr>
                                            <p:spPr bwMode="auto">
                                              <a:xfrm flipH="1">
                                                <a:off x="5046" y="7275"/>
                                                <a:ext cx="341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50" name="Line 42"/>
                                            <p:cNvSpPr>
                                              <a:spLocks noChangeShapeType="1"/>
                                            </p:cNvSpPr>
                                            <p:nvPr/>
                                          </p:nvSpPr>
                                          <p:spPr bwMode="auto">
                                            <a:xfrm flipH="1">
                                              <a:off x="5016" y="6510"/>
                                              <a:ext cx="37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48" name="Line 43"/>
                                          <p:cNvSpPr>
                                            <a:spLocks noChangeShapeType="1"/>
                                          </p:cNvSpPr>
                                          <p:nvPr/>
                                        </p:nvSpPr>
                                        <p:spPr bwMode="auto">
                                          <a:xfrm flipH="1">
                                            <a:off x="5016" y="5625"/>
                                            <a:ext cx="428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46" name="Line 44"/>
                                        <p:cNvSpPr>
                                          <a:spLocks noChangeShapeType="1"/>
                                        </p:cNvSpPr>
                                        <p:nvPr/>
                                      </p:nvSpPr>
                                      <p:spPr bwMode="auto">
                                        <a:xfrm flipH="1">
                                          <a:off x="5016" y="4680"/>
                                          <a:ext cx="467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sp>
                                  <p:nvSpPr>
                                    <p:cNvPr id="41" name="Text Box 45"/>
                                    <p:cNvSpPr txBox="1">
                                      <a:spLocks noChangeArrowheads="1"/>
                                    </p:cNvSpPr>
                                    <p:nvPr/>
                                  </p:nvSpPr>
                                  <p:spPr bwMode="auto">
                                    <a:xfrm>
                                      <a:off x="5556" y="3344"/>
                                      <a:ext cx="3160"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400" rtl="1" fontAlgn="base">
                                        <a:spcBef>
                                          <a:spcPct val="0"/>
                                        </a:spcBef>
                                        <a:spcAft>
                                          <a:spcPts val="1000"/>
                                        </a:spcAft>
                                      </a:pPr>
                                      <a:r>
                                        <a:rPr lang="he-IL" sz="2800" b="1" u="sng">
                                          <a:solidFill>
                                            <a:srgbClr val="FF0000"/>
                                          </a:solidFill>
                                          <a:effectLst>
                                            <a:outerShdw blurRad="38100" dist="38100" dir="2700000" algn="tl">
                                              <a:srgbClr val="000000">
                                                <a:alpha val="43137"/>
                                              </a:srgbClr>
                                            </a:outerShdw>
                                          </a:effectLst>
                                          <a:latin typeface="Calibri" pitchFamily="34" charset="0"/>
                                          <a:ea typeface="Arial" pitchFamily="34" charset="0"/>
                                          <a:cs typeface="David" pitchFamily="34" charset="-79"/>
                                        </a:rPr>
                                        <a:t>מרחק כנגד זמן</a:t>
                                      </a:r>
                                      <a:endParaRPr lang="he-IL" sz="2800" u="sng">
                                        <a:effectLst>
                                          <a:outerShdw blurRad="38100" dist="38100" dir="2700000" algn="tl">
                                            <a:srgbClr val="000000">
                                              <a:alpha val="43137"/>
                                            </a:srgbClr>
                                          </a:outerShdw>
                                        </a:effectLst>
                                        <a:latin typeface="Arial" pitchFamily="34" charset="0"/>
                                        <a:cs typeface="Arial" pitchFamily="34" charset="0"/>
                                      </a:endParaRPr>
                                    </a:p>
                                  </p:txBody>
                                </p:sp>
                                <p:sp>
                                  <p:nvSpPr>
                                    <p:cNvPr id="42" name="Text Box 46"/>
                                    <p:cNvSpPr txBox="1">
                                      <a:spLocks noChangeArrowheads="1"/>
                                    </p:cNvSpPr>
                                    <p:nvPr/>
                                  </p:nvSpPr>
                                  <p:spPr bwMode="auto">
                                    <a:xfrm>
                                      <a:off x="8279" y="10650"/>
                                      <a:ext cx="19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400" rtl="1" fontAlgn="base">
                                        <a:spcBef>
                                          <a:spcPct val="0"/>
                                        </a:spcBef>
                                        <a:spcAft>
                                          <a:spcPts val="1000"/>
                                        </a:spcAft>
                                      </a:pPr>
                                      <a:r>
                                        <a:rPr lang="he-IL" sz="2000" b="1">
                                          <a:solidFill>
                                            <a:srgbClr val="333399"/>
                                          </a:solidFill>
                                          <a:latin typeface="Calibri" pitchFamily="34" charset="0"/>
                                          <a:ea typeface="Arial" pitchFamily="34" charset="0"/>
                                          <a:cs typeface="David" pitchFamily="34" charset="-79"/>
                                        </a:rPr>
                                        <a:t>זמן (שניות)</a:t>
                                      </a:r>
                                      <a:endParaRPr lang="he-IL" sz="2000">
                                        <a:latin typeface="Arial" pitchFamily="34" charset="0"/>
                                        <a:cs typeface="Arial" pitchFamily="34" charset="0"/>
                                      </a:endParaRPr>
                                    </a:p>
                                  </p:txBody>
                                </p:sp>
                              </p:grpSp>
                              <p:sp>
                                <p:nvSpPr>
                                  <p:cNvPr id="39" name="Text Box 47"/>
                                  <p:cNvSpPr txBox="1">
                                    <a:spLocks noChangeArrowheads="1"/>
                                  </p:cNvSpPr>
                                  <p:nvPr/>
                                </p:nvSpPr>
                                <p:spPr bwMode="auto">
                                  <a:xfrm>
                                    <a:off x="1623" y="6733"/>
                                    <a:ext cx="1417"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00" rtl="1" fontAlgn="base">
                                      <a:spcBef>
                                        <a:spcPct val="0"/>
                                      </a:spcBef>
                                      <a:spcAft>
                                        <a:spcPts val="1000"/>
                                      </a:spcAft>
                                    </a:pPr>
                                    <a:r>
                                      <a:rPr lang="he-IL" sz="2000" b="1">
                                        <a:solidFill>
                                          <a:srgbClr val="333399"/>
                                        </a:solidFill>
                                        <a:latin typeface="Calibri" pitchFamily="34" charset="0"/>
                                        <a:ea typeface="Arial" pitchFamily="34" charset="0"/>
                                        <a:cs typeface="David" pitchFamily="34" charset="-79"/>
                                      </a:rPr>
                                      <a:t>מרחק (מטרים)</a:t>
                                    </a:r>
                                    <a:endParaRPr lang="he-IL" sz="2000">
                                      <a:latin typeface="Arial" pitchFamily="34" charset="0"/>
                                      <a:cs typeface="Arial" pitchFamily="34" charset="0"/>
                                    </a:endParaRPr>
                                  </a:p>
                                </p:txBody>
                              </p:sp>
                            </p:grpSp>
                            <p:grpSp>
                              <p:nvGrpSpPr>
                                <p:cNvPr id="25" name="Group 48"/>
                                <p:cNvGrpSpPr>
                                  <a:grpSpLocks/>
                                </p:cNvGrpSpPr>
                                <p:nvPr/>
                              </p:nvGrpSpPr>
                              <p:grpSpPr bwMode="auto">
                                <a:xfrm>
                                  <a:off x="1875" y="8115"/>
                                  <a:ext cx="675" cy="5520"/>
                                  <a:chOff x="1875" y="8115"/>
                                  <a:chExt cx="675" cy="5520"/>
                                </a:xfrm>
                              </p:grpSpPr>
                              <p:sp>
                                <p:nvSpPr>
                                  <p:cNvPr id="26" name="Line 49"/>
                                  <p:cNvSpPr>
                                    <a:spLocks noChangeShapeType="1"/>
                                  </p:cNvSpPr>
                                  <p:nvPr/>
                                </p:nvSpPr>
                                <p:spPr bwMode="auto">
                                  <a:xfrm flipH="1">
                                    <a:off x="1875" y="811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7" name="Line 50"/>
                                  <p:cNvSpPr>
                                    <a:spLocks noChangeShapeType="1"/>
                                  </p:cNvSpPr>
                                  <p:nvPr/>
                                </p:nvSpPr>
                                <p:spPr bwMode="auto">
                                  <a:xfrm flipH="1">
                                    <a:off x="1875" y="906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Line 51"/>
                                  <p:cNvSpPr>
                                    <a:spLocks noChangeShapeType="1"/>
                                  </p:cNvSpPr>
                                  <p:nvPr/>
                                </p:nvSpPr>
                                <p:spPr bwMode="auto">
                                  <a:xfrm flipH="1">
                                    <a:off x="1875" y="994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9" name="Line 52"/>
                                  <p:cNvSpPr>
                                    <a:spLocks noChangeShapeType="1"/>
                                  </p:cNvSpPr>
                                  <p:nvPr/>
                                </p:nvSpPr>
                                <p:spPr bwMode="auto">
                                  <a:xfrm flipH="1">
                                    <a:off x="1875" y="1071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Line 53"/>
                                  <p:cNvSpPr>
                                    <a:spLocks noChangeShapeType="1"/>
                                  </p:cNvSpPr>
                                  <p:nvPr/>
                                </p:nvSpPr>
                                <p:spPr bwMode="auto">
                                  <a:xfrm flipH="1">
                                    <a:off x="1875" y="1138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1" name="Line 54"/>
                                  <p:cNvSpPr>
                                    <a:spLocks noChangeShapeType="1"/>
                                  </p:cNvSpPr>
                                  <p:nvPr/>
                                </p:nvSpPr>
                                <p:spPr bwMode="auto">
                                  <a:xfrm flipH="1">
                                    <a:off x="1875" y="1198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Line 55"/>
                                  <p:cNvSpPr>
                                    <a:spLocks noChangeShapeType="1"/>
                                  </p:cNvSpPr>
                                  <p:nvPr/>
                                </p:nvSpPr>
                                <p:spPr bwMode="auto">
                                  <a:xfrm flipH="1">
                                    <a:off x="1875" y="1248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 name="Line 56"/>
                                  <p:cNvSpPr>
                                    <a:spLocks noChangeShapeType="1"/>
                                  </p:cNvSpPr>
                                  <p:nvPr/>
                                </p:nvSpPr>
                                <p:spPr bwMode="auto">
                                  <a:xfrm flipH="1">
                                    <a:off x="1875" y="1290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Line 57"/>
                                  <p:cNvSpPr>
                                    <a:spLocks noChangeShapeType="1"/>
                                  </p:cNvSpPr>
                                  <p:nvPr/>
                                </p:nvSpPr>
                                <p:spPr bwMode="auto">
                                  <a:xfrm flipH="1">
                                    <a:off x="1875" y="1321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5" name="Line 58"/>
                                  <p:cNvSpPr>
                                    <a:spLocks noChangeShapeType="1"/>
                                  </p:cNvSpPr>
                                  <p:nvPr/>
                                </p:nvSpPr>
                                <p:spPr bwMode="auto">
                                  <a:xfrm flipH="1">
                                    <a:off x="1875" y="13440"/>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 name="Line 59"/>
                                  <p:cNvSpPr>
                                    <a:spLocks noChangeShapeType="1"/>
                                  </p:cNvSpPr>
                                  <p:nvPr/>
                                </p:nvSpPr>
                                <p:spPr bwMode="auto">
                                  <a:xfrm flipH="1">
                                    <a:off x="1875" y="1357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7" name="Line 60"/>
                                  <p:cNvSpPr>
                                    <a:spLocks noChangeShapeType="1"/>
                                  </p:cNvSpPr>
                                  <p:nvPr/>
                                </p:nvSpPr>
                                <p:spPr bwMode="auto">
                                  <a:xfrm flipH="1">
                                    <a:off x="1875" y="13635"/>
                                    <a:ext cx="675" cy="0"/>
                                  </a:xfrm>
                                  <a:prstGeom prst="line">
                                    <a:avLst/>
                                  </a:prstGeom>
                                  <a:noFill/>
                                  <a:ln w="3175">
                                    <a:solidFill>
                                      <a:srgbClr val="333399"/>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p:grpSp>
                        </p:grpSp>
                        <p:sp>
                          <p:nvSpPr>
                            <p:cNvPr id="21" name="Rectangle 61"/>
                            <p:cNvSpPr>
                              <a:spLocks noChangeArrowheads="1"/>
                            </p:cNvSpPr>
                            <p:nvPr/>
                          </p:nvSpPr>
                          <p:spPr bwMode="auto">
                            <a:xfrm>
                              <a:off x="9012" y="8295"/>
                              <a:ext cx="180" cy="58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9" name="Rectangle 62"/>
                          <p:cNvSpPr>
                            <a:spLocks noChangeArrowheads="1"/>
                          </p:cNvSpPr>
                          <p:nvPr/>
                        </p:nvSpPr>
                        <p:spPr bwMode="auto">
                          <a:xfrm>
                            <a:off x="1726" y="7341"/>
                            <a:ext cx="89" cy="5915"/>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7" name="Rectangle 63"/>
                        <p:cNvSpPr>
                          <a:spLocks noChangeArrowheads="1"/>
                        </p:cNvSpPr>
                        <p:nvPr/>
                      </p:nvSpPr>
                      <p:spPr bwMode="auto">
                        <a:xfrm>
                          <a:off x="1821" y="13143"/>
                          <a:ext cx="143" cy="143"/>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5" name="Rectangle 64"/>
                      <p:cNvSpPr>
                        <a:spLocks noChangeArrowheads="1"/>
                      </p:cNvSpPr>
                      <p:nvPr/>
                    </p:nvSpPr>
                    <p:spPr bwMode="auto">
                      <a:xfrm>
                        <a:off x="7776" y="13137"/>
                        <a:ext cx="71" cy="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3" name="Rectangle 65"/>
                    <p:cNvSpPr>
                      <a:spLocks noChangeArrowheads="1"/>
                    </p:cNvSpPr>
                    <p:nvPr/>
                  </p:nvSpPr>
                  <p:spPr bwMode="auto">
                    <a:xfrm>
                      <a:off x="7663" y="13016"/>
                      <a:ext cx="94" cy="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11" name="Rectangle 66"/>
                  <p:cNvSpPr>
                    <a:spLocks noChangeArrowheads="1"/>
                  </p:cNvSpPr>
                  <p:nvPr/>
                </p:nvSpPr>
                <p:spPr bwMode="auto">
                  <a:xfrm>
                    <a:off x="7648" y="7338"/>
                    <a:ext cx="104" cy="5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9" name="Rectangle 67"/>
                <p:cNvSpPr>
                  <a:spLocks noChangeArrowheads="1"/>
                </p:cNvSpPr>
                <p:nvPr/>
              </p:nvSpPr>
              <p:spPr bwMode="auto">
                <a:xfrm>
                  <a:off x="3093" y="13134"/>
                  <a:ext cx="95"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7" name="Rectangle 68"/>
              <p:cNvSpPr>
                <a:spLocks noChangeArrowheads="1"/>
              </p:cNvSpPr>
              <p:nvPr/>
            </p:nvSpPr>
            <p:spPr bwMode="auto">
              <a:xfrm>
                <a:off x="9036" y="13125"/>
                <a:ext cx="143" cy="1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5" name="Rectangle 69"/>
            <p:cNvSpPr>
              <a:spLocks noChangeArrowheads="1"/>
            </p:cNvSpPr>
            <p:nvPr/>
          </p:nvSpPr>
          <p:spPr bwMode="auto">
            <a:xfrm>
              <a:off x="7680" y="7428"/>
              <a:ext cx="285" cy="57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
        <p:nvSpPr>
          <p:cNvPr id="2" name="TextBox 1"/>
          <p:cNvSpPr txBox="1"/>
          <p:nvPr/>
        </p:nvSpPr>
        <p:spPr>
          <a:xfrm>
            <a:off x="6811324" y="2298663"/>
            <a:ext cx="4931158" cy="1631216"/>
          </a:xfrm>
          <a:prstGeom prst="rect">
            <a:avLst/>
          </a:prstGeom>
          <a:noFill/>
        </p:spPr>
        <p:txBody>
          <a:bodyPr wrap="square" rtlCol="1">
            <a:spAutoFit/>
          </a:bodyPr>
          <a:lstStyle/>
          <a:p>
            <a:pPr algn="r"/>
            <a:r>
              <a:rPr lang="he-IL" sz="2000" dirty="0"/>
              <a:t>סרטי נייר מזמנים שימוש במעבר בין ייצוגים ותרגולו. תרשים העקבות מתורגם לטבלה. מן הטבלה אפשר לקבל גרף. למעשה, אפשר לתרגם את תרשים העקבות לגרף מקום-זמן ללא תיווך של הטבלה, כפי שמראה האיור הבא:</a:t>
            </a:r>
            <a:r>
              <a:rPr lang="en-US" sz="2000" dirty="0"/>
              <a:t> </a:t>
            </a:r>
            <a:endParaRPr lang="he-IL" sz="2000" dirty="0"/>
          </a:p>
        </p:txBody>
      </p:sp>
      <p:sp>
        <p:nvSpPr>
          <p:cNvPr id="72" name="מלבן 71"/>
          <p:cNvSpPr/>
          <p:nvPr/>
        </p:nvSpPr>
        <p:spPr>
          <a:xfrm>
            <a:off x="5000225" y="34231"/>
            <a:ext cx="651492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מעבר בין </a:t>
            </a:r>
            <a:r>
              <a:rPr lang="he-IL" sz="7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יצוגים</a:t>
            </a:r>
            <a:endParaRPr lang="he-IL"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1" name="מציין מיקום של מספר שקופית 70">
            <a:extLst>
              <a:ext uri="{FF2B5EF4-FFF2-40B4-BE49-F238E27FC236}">
                <a16:creationId xmlns:a16="http://schemas.microsoft.com/office/drawing/2014/main" id="{64B61B87-3DBF-4258-B95C-0203B7EBAB47}"/>
              </a:ext>
            </a:extLst>
          </p:cNvPr>
          <p:cNvSpPr>
            <a:spLocks noGrp="1"/>
          </p:cNvSpPr>
          <p:nvPr>
            <p:ph type="sldNum" sz="quarter" idx="12"/>
          </p:nvPr>
        </p:nvSpPr>
        <p:spPr/>
        <p:txBody>
          <a:bodyPr/>
          <a:lstStyle/>
          <a:p>
            <a:fld id="{84ED62F1-1D15-4CE8-9867-283DAC1B547E}" type="slidenum">
              <a:rPr lang="he-IL" smtClean="0"/>
              <a:t>106</a:t>
            </a:fld>
            <a:endParaRPr lang="he-IL"/>
          </a:p>
        </p:txBody>
      </p:sp>
      <p:sp>
        <p:nvSpPr>
          <p:cNvPr id="73" name="חץ: למטה 72">
            <a:extLst>
              <a:ext uri="{FF2B5EF4-FFF2-40B4-BE49-F238E27FC236}">
                <a16:creationId xmlns:a16="http://schemas.microsoft.com/office/drawing/2014/main" id="{C4525393-D573-414B-BD5A-35B300E52DB3}"/>
              </a:ext>
            </a:extLst>
          </p:cNvPr>
          <p:cNvSpPr/>
          <p:nvPr/>
        </p:nvSpPr>
        <p:spPr>
          <a:xfrm>
            <a:off x="1826812" y="731625"/>
            <a:ext cx="406313" cy="658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חץ: שמאלה 75">
            <a:extLst>
              <a:ext uri="{FF2B5EF4-FFF2-40B4-BE49-F238E27FC236}">
                <a16:creationId xmlns:a16="http://schemas.microsoft.com/office/drawing/2014/main" id="{5A27BCB3-638B-4939-8BAB-74223A03B873}"/>
              </a:ext>
            </a:extLst>
          </p:cNvPr>
          <p:cNvSpPr/>
          <p:nvPr/>
        </p:nvSpPr>
        <p:spPr>
          <a:xfrm>
            <a:off x="6629090" y="5434345"/>
            <a:ext cx="681911" cy="3991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מלבן 77">
            <a:extLst>
              <a:ext uri="{FF2B5EF4-FFF2-40B4-BE49-F238E27FC236}">
                <a16:creationId xmlns:a16="http://schemas.microsoft.com/office/drawing/2014/main" id="{7AD425C3-9147-4058-86D9-A4686678A601}"/>
              </a:ext>
            </a:extLst>
          </p:cNvPr>
          <p:cNvSpPr/>
          <p:nvPr/>
        </p:nvSpPr>
        <p:spPr>
          <a:xfrm>
            <a:off x="1945359" y="1870341"/>
            <a:ext cx="208424" cy="3723409"/>
          </a:xfrm>
          <a:prstGeom prst="rect">
            <a:avLst/>
          </a:prstGeom>
          <a:solidFill>
            <a:srgbClr val="00B0F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985397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503" y="1700808"/>
            <a:ext cx="9465121" cy="2554545"/>
          </a:xfrm>
          <a:prstGeom prst="rect">
            <a:avLst/>
          </a:prstGeom>
          <a:noFill/>
          <a:ln>
            <a:solidFill>
              <a:schemeClr val="tx1"/>
            </a:solidFill>
          </a:ln>
        </p:spPr>
        <p:txBody>
          <a:bodyPr wrap="square" rtlCol="1">
            <a:spAutoFit/>
          </a:bodyPr>
          <a:lstStyle/>
          <a:p>
            <a:pPr algn="r"/>
            <a:r>
              <a:rPr lang="he-IL" sz="3200" dirty="0"/>
              <a:t>נא להשיב בחוברת עמ' 44  – 45  על 2 השאלות בנושא הנלמד : " שאלות  ( תרגילי כיתה / משימות בית )</a:t>
            </a:r>
            <a:r>
              <a:rPr lang="en-US" sz="3200" dirty="0"/>
              <a:t> </a:t>
            </a:r>
            <a:br>
              <a:rPr lang="en-US" sz="3200" dirty="0"/>
            </a:br>
            <a:br>
              <a:rPr lang="en-US" sz="3200" dirty="0"/>
            </a:br>
            <a:r>
              <a:rPr lang="he-IL" sz="3200" dirty="0"/>
              <a:t>שאלה 1 ,  מהו כיוון התנועה </a:t>
            </a:r>
            <a:r>
              <a:rPr lang="en-US" sz="3200" dirty="0"/>
              <a:t>?</a:t>
            </a:r>
            <a:r>
              <a:rPr lang="he-IL" sz="3200" dirty="0"/>
              <a:t> </a:t>
            </a:r>
          </a:p>
          <a:p>
            <a:pPr algn="r"/>
            <a:r>
              <a:rPr lang="he-IL" sz="3200" dirty="0"/>
              <a:t>שאלה 2 , התאמת גרפים לסרטים  סעיפים  א' - ז'</a:t>
            </a:r>
          </a:p>
        </p:txBody>
      </p:sp>
      <p:sp>
        <p:nvSpPr>
          <p:cNvPr id="3" name="מציין מיקום של מספר שקופית 2">
            <a:extLst>
              <a:ext uri="{FF2B5EF4-FFF2-40B4-BE49-F238E27FC236}">
                <a16:creationId xmlns:a16="http://schemas.microsoft.com/office/drawing/2014/main" id="{4D924C47-B2F9-4E7B-9F8E-BFCD6E94A159}"/>
              </a:ext>
            </a:extLst>
          </p:cNvPr>
          <p:cNvSpPr>
            <a:spLocks noGrp="1"/>
          </p:cNvSpPr>
          <p:nvPr>
            <p:ph type="sldNum" sz="quarter" idx="12"/>
          </p:nvPr>
        </p:nvSpPr>
        <p:spPr/>
        <p:txBody>
          <a:bodyPr/>
          <a:lstStyle/>
          <a:p>
            <a:fld id="{84ED62F1-1D15-4CE8-9867-283DAC1B547E}" type="slidenum">
              <a:rPr lang="he-IL" smtClean="0"/>
              <a:t>107</a:t>
            </a:fld>
            <a:endParaRPr lang="he-IL"/>
          </a:p>
        </p:txBody>
      </p:sp>
    </p:spTree>
    <p:extLst>
      <p:ext uri="{BB962C8B-B14F-4D97-AF65-F5344CB8AC3E}">
        <p14:creationId xmlns:p14="http://schemas.microsoft.com/office/powerpoint/2010/main" val="25900729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6B3E5FF-4E6E-4087-BBE5-D23687E44D66}"/>
              </a:ext>
            </a:extLst>
          </p:cNvPr>
          <p:cNvSpPr>
            <a:spLocks noGrp="1"/>
          </p:cNvSpPr>
          <p:nvPr>
            <p:ph type="sldNum" sz="quarter" idx="12"/>
          </p:nvPr>
        </p:nvSpPr>
        <p:spPr/>
        <p:txBody>
          <a:bodyPr/>
          <a:lstStyle/>
          <a:p>
            <a:fld id="{35CE2A88-ED72-40D1-A77E-B0989610CBC5}" type="slidenum">
              <a:rPr lang="he-IL" smtClean="0"/>
              <a:t>108</a:t>
            </a:fld>
            <a:endParaRPr lang="he-IL"/>
          </a:p>
        </p:txBody>
      </p:sp>
      <p:pic>
        <p:nvPicPr>
          <p:cNvPr id="3" name="Picture 8" descr="×ª××¦××ª ×ª××× × ×¢×××¨ âªaclaration animated gifâ¬â">
            <a:extLst>
              <a:ext uri="{FF2B5EF4-FFF2-40B4-BE49-F238E27FC236}">
                <a16:creationId xmlns:a16="http://schemas.microsoft.com/office/drawing/2014/main" id="{147E7FB7-8E9D-4994-9E9E-C335014EE6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63362" y="411229"/>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ª××× × ×§×©××¨×">
            <a:extLst>
              <a:ext uri="{FF2B5EF4-FFF2-40B4-BE49-F238E27FC236}">
                <a16:creationId xmlns:a16="http://schemas.microsoft.com/office/drawing/2014/main" id="{F06075F2-E4FE-4FA6-A546-1A9F1D07E4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74052" y="589825"/>
            <a:ext cx="4450548" cy="250030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קבוצה 7">
            <a:extLst>
              <a:ext uri="{FF2B5EF4-FFF2-40B4-BE49-F238E27FC236}">
                <a16:creationId xmlns:a16="http://schemas.microsoft.com/office/drawing/2014/main" id="{1BBFE71A-0A9C-463A-ABEA-1C7B8F14CE3A}"/>
              </a:ext>
            </a:extLst>
          </p:cNvPr>
          <p:cNvGrpSpPr/>
          <p:nvPr/>
        </p:nvGrpSpPr>
        <p:grpSpPr>
          <a:xfrm>
            <a:off x="6096000" y="3584449"/>
            <a:ext cx="6039465" cy="3062113"/>
            <a:chOff x="5673224" y="3584449"/>
            <a:chExt cx="6039465" cy="3062113"/>
          </a:xfrm>
        </p:grpSpPr>
        <p:pic>
          <p:nvPicPr>
            <p:cNvPr id="5" name="Picture 2" descr="×ª××¦××ª ×ª××× × ×¢×××¨ âªTicker timer gifâ¬â">
              <a:extLst>
                <a:ext uri="{FF2B5EF4-FFF2-40B4-BE49-F238E27FC236}">
                  <a16:creationId xmlns:a16="http://schemas.microsoft.com/office/drawing/2014/main" id="{7F13D372-BA2F-489B-A398-AE3298D5C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224" y="3584449"/>
              <a:ext cx="5519138" cy="3062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CF554C29-8139-4F0C-9342-EC02027C30AC}"/>
                </a:ext>
              </a:extLst>
            </p:cNvPr>
            <p:cNvSpPr txBox="1"/>
            <p:nvPr/>
          </p:nvSpPr>
          <p:spPr>
            <a:xfrm>
              <a:off x="11192362" y="3584449"/>
              <a:ext cx="520327" cy="2862322"/>
            </a:xfrm>
            <a:prstGeom prst="rect">
              <a:avLst/>
            </a:prstGeom>
            <a:noFill/>
          </p:spPr>
          <p:txBody>
            <a:bodyPr wrap="square" rtlCol="1">
              <a:spAutoFit/>
            </a:bodyPr>
            <a:lstStyle/>
            <a:p>
              <a:r>
                <a:rPr lang="he-IL" b="1">
                  <a:solidFill>
                    <a:srgbClr val="FF0000"/>
                  </a:solidFill>
                </a:rPr>
                <a:t>1</a:t>
              </a:r>
            </a:p>
            <a:p>
              <a:endParaRPr lang="en-US" b="1">
                <a:solidFill>
                  <a:srgbClr val="FF0000"/>
                </a:solidFill>
              </a:endParaRPr>
            </a:p>
            <a:p>
              <a:endParaRPr lang="he-IL" b="1">
                <a:solidFill>
                  <a:srgbClr val="FF0000"/>
                </a:solidFill>
              </a:endParaRPr>
            </a:p>
            <a:p>
              <a:r>
                <a:rPr lang="en-US" b="1">
                  <a:solidFill>
                    <a:srgbClr val="FF0000"/>
                  </a:solidFill>
                </a:rPr>
                <a:t>2</a:t>
              </a:r>
            </a:p>
            <a:p>
              <a:endParaRPr lang="en-US" b="1">
                <a:solidFill>
                  <a:srgbClr val="FF0000"/>
                </a:solidFill>
              </a:endParaRPr>
            </a:p>
            <a:p>
              <a:endParaRPr lang="en-US" b="1">
                <a:solidFill>
                  <a:srgbClr val="FF0000"/>
                </a:solidFill>
              </a:endParaRPr>
            </a:p>
            <a:p>
              <a:r>
                <a:rPr lang="en-US" b="1">
                  <a:solidFill>
                    <a:srgbClr val="FF0000"/>
                  </a:solidFill>
                </a:rPr>
                <a:t>3</a:t>
              </a:r>
            </a:p>
            <a:p>
              <a:endParaRPr lang="en-US" b="1">
                <a:solidFill>
                  <a:srgbClr val="FF0000"/>
                </a:solidFill>
              </a:endParaRPr>
            </a:p>
            <a:p>
              <a:endParaRPr lang="en-US" b="1">
                <a:solidFill>
                  <a:srgbClr val="FF0000"/>
                </a:solidFill>
              </a:endParaRPr>
            </a:p>
            <a:p>
              <a:r>
                <a:rPr lang="en-US" b="1">
                  <a:solidFill>
                    <a:srgbClr val="FF0000"/>
                  </a:solidFill>
                </a:rPr>
                <a:t>4</a:t>
              </a:r>
            </a:p>
          </p:txBody>
        </p:sp>
      </p:grpSp>
      <p:pic>
        <p:nvPicPr>
          <p:cNvPr id="7" name="Picture 2" descr="×ª××× × ×§×©××¨×">
            <a:extLst>
              <a:ext uri="{FF2B5EF4-FFF2-40B4-BE49-F238E27FC236}">
                <a16:creationId xmlns:a16="http://schemas.microsoft.com/office/drawing/2014/main" id="{D7114051-0742-4C65-B2E1-E706D94988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5181" y="3686755"/>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936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1F2EEDD-E5EF-42DB-9CA8-2A14A697C0FA}"/>
              </a:ext>
            </a:extLst>
          </p:cNvPr>
          <p:cNvSpPr>
            <a:spLocks noGrp="1"/>
          </p:cNvSpPr>
          <p:nvPr>
            <p:ph type="sldNum" sz="quarter" idx="12"/>
          </p:nvPr>
        </p:nvSpPr>
        <p:spPr/>
        <p:txBody>
          <a:bodyPr/>
          <a:lstStyle/>
          <a:p>
            <a:fld id="{35CE2A88-ED72-40D1-A77E-B0989610CBC5}" type="slidenum">
              <a:rPr lang="he-IL" smtClean="0"/>
              <a:t>109</a:t>
            </a:fld>
            <a:endParaRPr lang="he-IL"/>
          </a:p>
        </p:txBody>
      </p:sp>
      <p:pic>
        <p:nvPicPr>
          <p:cNvPr id="3" name="Picture 6" descr="×ª××× × ×§×©××¨×">
            <a:extLst>
              <a:ext uri="{FF2B5EF4-FFF2-40B4-BE49-F238E27FC236}">
                <a16:creationId xmlns:a16="http://schemas.microsoft.com/office/drawing/2014/main" id="{2BA2D9AF-6338-4B21-BA8E-16AC2C2058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8276" y="2532962"/>
            <a:ext cx="8375474" cy="4052064"/>
          </a:xfrm>
          <a:prstGeom prst="rect">
            <a:avLst/>
          </a:prstGeom>
          <a:noFill/>
          <a:extLst>
            <a:ext uri="{909E8E84-426E-40DD-AFC4-6F175D3DCCD1}">
              <a14:hiddenFill xmlns:a14="http://schemas.microsoft.com/office/drawing/2010/main">
                <a:solidFill>
                  <a:srgbClr val="FFFFFF"/>
                </a:solidFill>
              </a14:hiddenFill>
            </a:ext>
          </a:extLst>
        </p:spPr>
      </p:pic>
      <p:sp>
        <p:nvSpPr>
          <p:cNvPr id="4" name="מציין מיקום של מספר שקופית 1">
            <a:extLst>
              <a:ext uri="{FF2B5EF4-FFF2-40B4-BE49-F238E27FC236}">
                <a16:creationId xmlns:a16="http://schemas.microsoft.com/office/drawing/2014/main" id="{B298DF45-40B2-4781-8CA2-714128E9586E}"/>
              </a:ext>
            </a:extLst>
          </p:cNvPr>
          <p:cNvSpPr txBox="1">
            <a:spLocks/>
          </p:cNvSpPr>
          <p:nvPr/>
        </p:nvSpPr>
        <p:spPr bwMode="gray">
          <a:xfrm>
            <a:off x="635148" y="-105319"/>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5CE2A88-ED72-40D1-A77E-B0989610CBC5}" type="slidenum">
              <a:rPr lang="he-IL" smtClean="0"/>
              <a:pPr/>
              <a:t>109</a:t>
            </a:fld>
            <a:endParaRPr lang="he-IL"/>
          </a:p>
        </p:txBody>
      </p:sp>
      <p:sp>
        <p:nvSpPr>
          <p:cNvPr id="5" name="WordArt 4">
            <a:extLst>
              <a:ext uri="{FF2B5EF4-FFF2-40B4-BE49-F238E27FC236}">
                <a16:creationId xmlns:a16="http://schemas.microsoft.com/office/drawing/2014/main" id="{9989A9AA-5830-4AC9-8769-AB01AAA136CC}"/>
              </a:ext>
            </a:extLst>
          </p:cNvPr>
          <p:cNvSpPr>
            <a:spLocks noChangeArrowheads="1" noChangeShapeType="1" noTextEdit="1"/>
          </p:cNvSpPr>
          <p:nvPr/>
        </p:nvSpPr>
        <p:spPr bwMode="auto">
          <a:xfrm>
            <a:off x="7884666" y="255649"/>
            <a:ext cx="3672186" cy="737380"/>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קצובה</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6" name="מלבן 5">
            <a:extLst>
              <a:ext uri="{FF2B5EF4-FFF2-40B4-BE49-F238E27FC236}">
                <a16:creationId xmlns:a16="http://schemas.microsoft.com/office/drawing/2014/main" id="{929D2B36-B168-4E4A-B219-53153D088D04}"/>
              </a:ext>
            </a:extLst>
          </p:cNvPr>
          <p:cNvSpPr/>
          <p:nvPr/>
        </p:nvSpPr>
        <p:spPr>
          <a:xfrm>
            <a:off x="2578276" y="1649891"/>
            <a:ext cx="8093882" cy="646331"/>
          </a:xfrm>
          <a:prstGeom prst="rect">
            <a:avLst/>
          </a:prstGeom>
          <a:solidFill>
            <a:srgbClr val="FFFF00"/>
          </a:solidFill>
          <a:ln w="28575">
            <a:solidFill>
              <a:schemeClr val="tx1"/>
            </a:solidFill>
          </a:ln>
        </p:spPr>
        <p:txBody>
          <a:bodyPr wrap="none">
            <a:spAutoFit/>
          </a:bodyPr>
          <a:lstStyle/>
          <a:p>
            <a:pPr algn="r" rtl="1"/>
            <a:r>
              <a:rPr lang="he-IL" altLang="he-IL" sz="3600" b="1">
                <a:solidFill>
                  <a:srgbClr val="FF0000"/>
                </a:solidFill>
                <a:effectLst>
                  <a:outerShdw blurRad="38100" dist="38100" dir="2700000" algn="tl">
                    <a:srgbClr val="000000">
                      <a:alpha val="43137"/>
                    </a:srgbClr>
                  </a:outerShdw>
                </a:effectLst>
              </a:rPr>
              <a:t>הגוף עובר מרחקים שווים בזמנים שווים</a:t>
            </a:r>
            <a:r>
              <a:rPr lang="he-IL" altLang="he-IL" sz="3600">
                <a:solidFill>
                  <a:srgbClr val="FF0000"/>
                </a:solidFill>
              </a:rPr>
              <a:t>.</a:t>
            </a:r>
          </a:p>
        </p:txBody>
      </p:sp>
      <p:sp>
        <p:nvSpPr>
          <p:cNvPr id="7" name="WordArt 4">
            <a:extLst>
              <a:ext uri="{FF2B5EF4-FFF2-40B4-BE49-F238E27FC236}">
                <a16:creationId xmlns:a16="http://schemas.microsoft.com/office/drawing/2014/main" id="{1710DA6A-E7DE-498E-A8CB-977EA6D5C685}"/>
              </a:ext>
            </a:extLst>
          </p:cNvPr>
          <p:cNvSpPr>
            <a:spLocks noChangeArrowheads="1" noChangeShapeType="1" noTextEdit="1"/>
          </p:cNvSpPr>
          <p:nvPr/>
        </p:nvSpPr>
        <p:spPr bwMode="auto">
          <a:xfrm>
            <a:off x="2068516" y="272974"/>
            <a:ext cx="5162550" cy="61648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שוות מהירות </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9" name="תיבת טקסט 8">
            <a:extLst>
              <a:ext uri="{FF2B5EF4-FFF2-40B4-BE49-F238E27FC236}">
                <a16:creationId xmlns:a16="http://schemas.microsoft.com/office/drawing/2014/main" id="{FC5B2A7A-07A4-446F-BC23-F46A718F983F}"/>
              </a:ext>
            </a:extLst>
          </p:cNvPr>
          <p:cNvSpPr txBox="1"/>
          <p:nvPr/>
        </p:nvSpPr>
        <p:spPr>
          <a:xfrm>
            <a:off x="2844976" y="924961"/>
            <a:ext cx="8108774" cy="646331"/>
          </a:xfrm>
          <a:prstGeom prst="rect">
            <a:avLst/>
          </a:prstGeom>
          <a:noFill/>
        </p:spPr>
        <p:txBody>
          <a:bodyPr wrap="square" rtlCol="1">
            <a:spAutoFit/>
          </a:bodyPr>
          <a:lstStyle/>
          <a:p>
            <a:r>
              <a:rPr lang="he-IL" sz="3600" b="1"/>
              <a:t>כך נראים  הגרפים ותרשים העקיבות </a:t>
            </a:r>
          </a:p>
        </p:txBody>
      </p:sp>
    </p:spTree>
    <p:extLst>
      <p:ext uri="{BB962C8B-B14F-4D97-AF65-F5344CB8AC3E}">
        <p14:creationId xmlns:p14="http://schemas.microsoft.com/office/powerpoint/2010/main" val="245784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B8A2A2DD-E8EE-42B3-8D93-0BF5A9BE0BDE}"/>
              </a:ext>
            </a:extLst>
          </p:cNvPr>
          <p:cNvSpPr>
            <a:spLocks noGrp="1" noChangeArrowheads="1"/>
          </p:cNvSpPr>
          <p:nvPr>
            <p:ph idx="1"/>
          </p:nvPr>
        </p:nvSpPr>
        <p:spPr>
          <a:xfrm>
            <a:off x="2892669" y="1524000"/>
            <a:ext cx="7391400" cy="5029200"/>
          </a:xfrm>
          <a:ln w="38100">
            <a:solidFill>
              <a:schemeClr val="tx1"/>
            </a:solidFill>
            <a:miter lim="800000"/>
            <a:headEnd/>
            <a:tailEnd/>
          </a:ln>
        </p:spPr>
        <p:txBody>
          <a:bodyPr>
            <a:normAutofit lnSpcReduction="10000"/>
          </a:bodyPr>
          <a:lstStyle/>
          <a:p>
            <a:pPr algn="r" rtl="1">
              <a:buFont typeface="Monotype Sorts" pitchFamily="2" charset="2"/>
              <a:buNone/>
            </a:pPr>
            <a:br>
              <a:rPr lang="en-US" altLang="he-IL" b="1" u="sng">
                <a:solidFill>
                  <a:srgbClr val="FF0000"/>
                </a:solidFill>
              </a:rPr>
            </a:br>
            <a:br>
              <a:rPr lang="en-US" altLang="he-IL" b="1" u="sng">
                <a:solidFill>
                  <a:srgbClr val="FF0000"/>
                </a:solidFill>
              </a:rPr>
            </a:br>
            <a:endParaRPr lang="he-IL" altLang="he-IL"/>
          </a:p>
          <a:p>
            <a:pPr algn="r" rtl="1"/>
            <a:r>
              <a:rPr lang="he-IL" altLang="he-IL" sz="3600" b="1">
                <a:solidFill>
                  <a:srgbClr val="6600CC"/>
                </a:solidFill>
                <a:effectLst>
                  <a:outerShdw blurRad="38100" dist="38100" dir="2700000" algn="tl">
                    <a:srgbClr val="000000">
                      <a:alpha val="43137"/>
                    </a:srgbClr>
                  </a:outerShdw>
                </a:effectLst>
              </a:rPr>
              <a:t> מיקום הגוף</a:t>
            </a:r>
            <a:endParaRPr lang="he-IL" altLang="he-IL" b="1">
              <a:effectLst>
                <a:outerShdw blurRad="38100" dist="38100" dir="2700000" algn="tl">
                  <a:srgbClr val="000000">
                    <a:alpha val="43137"/>
                  </a:srgbClr>
                </a:outerShdw>
              </a:effectLst>
            </a:endParaRPr>
          </a:p>
          <a:p>
            <a:pPr algn="r" rtl="1"/>
            <a:r>
              <a:rPr lang="he-IL" altLang="he-IL" sz="3600" b="1">
                <a:solidFill>
                  <a:srgbClr val="6600CC"/>
                </a:solidFill>
                <a:effectLst>
                  <a:outerShdw blurRad="38100" dist="38100" dir="2700000" algn="tl">
                    <a:srgbClr val="000000">
                      <a:alpha val="43137"/>
                    </a:srgbClr>
                  </a:outerShdw>
                </a:effectLst>
              </a:rPr>
              <a:t> דרך</a:t>
            </a:r>
            <a:endParaRPr lang="he-IL" altLang="he-IL" b="1">
              <a:effectLst>
                <a:outerShdw blurRad="38100" dist="38100" dir="2700000" algn="tl">
                  <a:srgbClr val="000000">
                    <a:alpha val="43137"/>
                  </a:srgbClr>
                </a:outerShdw>
              </a:effectLst>
            </a:endParaRPr>
          </a:p>
          <a:p>
            <a:pPr algn="r" rtl="1"/>
            <a:r>
              <a:rPr lang="he-IL" altLang="he-IL" sz="3600" b="1">
                <a:solidFill>
                  <a:srgbClr val="6600CC"/>
                </a:solidFill>
                <a:effectLst>
                  <a:outerShdw blurRad="38100" dist="38100" dir="2700000" algn="tl">
                    <a:srgbClr val="000000">
                      <a:alpha val="43137"/>
                    </a:srgbClr>
                  </a:outerShdw>
                </a:effectLst>
              </a:rPr>
              <a:t> העתק</a:t>
            </a:r>
            <a:r>
              <a:rPr lang="he-IL" altLang="he-IL" sz="3600" b="1">
                <a:solidFill>
                  <a:srgbClr val="6600CC"/>
                </a:solidFill>
              </a:rPr>
              <a:t> </a:t>
            </a:r>
            <a:br>
              <a:rPr lang="en-US" altLang="he-IL" sz="3600" b="1">
                <a:solidFill>
                  <a:srgbClr val="6600CC"/>
                </a:solidFill>
              </a:rPr>
            </a:br>
            <a:endParaRPr lang="he-IL" altLang="he-IL" sz="3600" b="1"/>
          </a:p>
          <a:p>
            <a:pPr algn="r" rtl="1"/>
            <a:r>
              <a:rPr lang="he-IL" altLang="he-IL" sz="4000" b="1" u="sng"/>
              <a:t>תנועה</a:t>
            </a:r>
            <a:r>
              <a:rPr lang="he-IL" altLang="he-IL" sz="3600"/>
              <a:t> </a:t>
            </a:r>
            <a:r>
              <a:rPr lang="he-IL" altLang="he-IL"/>
              <a:t> - </a:t>
            </a:r>
            <a:r>
              <a:rPr lang="he-IL" altLang="he-IL" sz="3600"/>
              <a:t>שינוי במיקומו של הגוף </a:t>
            </a:r>
            <a:r>
              <a:rPr lang="he-IL" altLang="he-IL" sz="3600" b="1" u="sng"/>
              <a:t>יחסית לגופים</a:t>
            </a:r>
            <a:r>
              <a:rPr lang="he-IL" altLang="he-IL" sz="3600"/>
              <a:t>   </a:t>
            </a:r>
            <a:r>
              <a:rPr lang="he-IL" altLang="he-IL" sz="3600" b="1" u="sng"/>
              <a:t>אחרים במרחב</a:t>
            </a:r>
            <a:r>
              <a:rPr lang="he-IL" altLang="he-IL" sz="3600"/>
              <a:t> המתרחש במשך פרק זמן מסוים.</a:t>
            </a:r>
            <a:endParaRPr lang="he-IL" altLang="he-IL"/>
          </a:p>
        </p:txBody>
      </p:sp>
      <p:sp>
        <p:nvSpPr>
          <p:cNvPr id="4" name="WordArt 2">
            <a:extLst>
              <a:ext uri="{FF2B5EF4-FFF2-40B4-BE49-F238E27FC236}">
                <a16:creationId xmlns:a16="http://schemas.microsoft.com/office/drawing/2014/main" id="{6AF1059A-7F02-4907-ABDC-A363D99D0A47}"/>
              </a:ext>
            </a:extLst>
          </p:cNvPr>
          <p:cNvSpPr>
            <a:spLocks noChangeArrowheads="1" noChangeShapeType="1" noTextEdit="1"/>
          </p:cNvSpPr>
          <p:nvPr/>
        </p:nvSpPr>
        <p:spPr bwMode="auto">
          <a:xfrm>
            <a:off x="2199541" y="304800"/>
            <a:ext cx="8720505" cy="80889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7030A0"/>
                </a:solidFill>
                <a:effectLst>
                  <a:outerShdw blurRad="50800" dist="39000" dir="5460000" algn="tl">
                    <a:srgbClr val="000000">
                      <a:alpha val="38000"/>
                    </a:srgbClr>
                  </a:outerShdw>
                </a:effectLst>
                <a:latin typeface="Impact"/>
              </a:rPr>
              <a:t>קינמטיקה (מושגים בסיסיים ) </a:t>
            </a:r>
            <a:endParaRPr lang="he-IL" sz="4800" b="1" kern="10" dirty="0">
              <a:ln w="11430"/>
              <a:solidFill>
                <a:srgbClr val="7030A0"/>
              </a:solidFill>
              <a:effectLst>
                <a:outerShdw blurRad="50800" dist="39000" dir="5460000" algn="tl">
                  <a:srgbClr val="000000">
                    <a:alpha val="38000"/>
                  </a:srgbClr>
                </a:outerShdw>
              </a:effectLst>
              <a:latin typeface="Impact"/>
            </a:endParaRPr>
          </a:p>
        </p:txBody>
      </p:sp>
      <p:sp>
        <p:nvSpPr>
          <p:cNvPr id="7" name="WordArt 2">
            <a:extLst>
              <a:ext uri="{FF2B5EF4-FFF2-40B4-BE49-F238E27FC236}">
                <a16:creationId xmlns:a16="http://schemas.microsoft.com/office/drawing/2014/main" id="{6F19DAD0-C20E-4452-BC7D-92AEA3558F92}"/>
              </a:ext>
            </a:extLst>
          </p:cNvPr>
          <p:cNvSpPr>
            <a:spLocks noChangeArrowheads="1" noChangeShapeType="1" noTextEdit="1"/>
          </p:cNvSpPr>
          <p:nvPr/>
        </p:nvSpPr>
        <p:spPr bwMode="auto">
          <a:xfrm>
            <a:off x="6911485" y="1661746"/>
            <a:ext cx="1572359" cy="345409"/>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איפה ? </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grpSp>
        <p:nvGrpSpPr>
          <p:cNvPr id="6" name="קבוצה 5">
            <a:extLst>
              <a:ext uri="{FF2B5EF4-FFF2-40B4-BE49-F238E27FC236}">
                <a16:creationId xmlns:a16="http://schemas.microsoft.com/office/drawing/2014/main" id="{610305EF-A649-4115-A35A-10A8032870E3}"/>
              </a:ext>
            </a:extLst>
          </p:cNvPr>
          <p:cNvGrpSpPr/>
          <p:nvPr/>
        </p:nvGrpSpPr>
        <p:grpSpPr>
          <a:xfrm>
            <a:off x="3120174" y="1834450"/>
            <a:ext cx="4320684" cy="2837500"/>
            <a:chOff x="2590800" y="1934308"/>
            <a:chExt cx="4320684" cy="2837500"/>
          </a:xfrm>
        </p:grpSpPr>
        <p:pic>
          <p:nvPicPr>
            <p:cNvPr id="8" name="Picture 4" descr="העתק (פיזיקה) – ויקיפדיה">
              <a:extLst>
                <a:ext uri="{FF2B5EF4-FFF2-40B4-BE49-F238E27FC236}">
                  <a16:creationId xmlns:a16="http://schemas.microsoft.com/office/drawing/2014/main" id="{C0B069C7-F3F3-43A7-BBD0-25EEABCBF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35" y="1934308"/>
              <a:ext cx="4284449" cy="2652834"/>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0F821ED0-4848-49D9-BF28-5A163EA089D6}"/>
                </a:ext>
              </a:extLst>
            </p:cNvPr>
            <p:cNvSpPr txBox="1"/>
            <p:nvPr/>
          </p:nvSpPr>
          <p:spPr>
            <a:xfrm>
              <a:off x="2590800" y="3244334"/>
              <a:ext cx="265634" cy="369332"/>
            </a:xfrm>
            <a:prstGeom prst="rect">
              <a:avLst/>
            </a:prstGeom>
            <a:noFill/>
          </p:spPr>
          <p:txBody>
            <a:bodyPr wrap="square" rtlCol="1">
              <a:spAutoFit/>
            </a:bodyPr>
            <a:lstStyle/>
            <a:p>
              <a:r>
                <a:rPr lang="en-US" b="1"/>
                <a:t>A</a:t>
              </a:r>
              <a:endParaRPr lang="he-IL" b="1"/>
            </a:p>
          </p:txBody>
        </p:sp>
        <p:sp>
          <p:nvSpPr>
            <p:cNvPr id="10" name="תיבת טקסט 9">
              <a:extLst>
                <a:ext uri="{FF2B5EF4-FFF2-40B4-BE49-F238E27FC236}">
                  <a16:creationId xmlns:a16="http://schemas.microsoft.com/office/drawing/2014/main" id="{F964BD84-3EBC-442B-A6C1-B9922F5FB259}"/>
                </a:ext>
              </a:extLst>
            </p:cNvPr>
            <p:cNvSpPr txBox="1"/>
            <p:nvPr/>
          </p:nvSpPr>
          <p:spPr>
            <a:xfrm>
              <a:off x="4968718" y="4402476"/>
              <a:ext cx="265634" cy="369332"/>
            </a:xfrm>
            <a:prstGeom prst="rect">
              <a:avLst/>
            </a:prstGeom>
            <a:noFill/>
          </p:spPr>
          <p:txBody>
            <a:bodyPr wrap="square" rtlCol="1">
              <a:spAutoFit/>
            </a:bodyPr>
            <a:lstStyle/>
            <a:p>
              <a:r>
                <a:rPr lang="en-US" b="1"/>
                <a:t>B</a:t>
              </a:r>
              <a:endParaRPr lang="he-IL" b="1"/>
            </a:p>
          </p:txBody>
        </p:sp>
      </p:grpSp>
      <p:sp>
        <p:nvSpPr>
          <p:cNvPr id="9" name="מציין מיקום של מספר שקופית 8">
            <a:extLst>
              <a:ext uri="{FF2B5EF4-FFF2-40B4-BE49-F238E27FC236}">
                <a16:creationId xmlns:a16="http://schemas.microsoft.com/office/drawing/2014/main" id="{F6359D4C-2A46-49D7-A09C-CE47DD081B09}"/>
              </a:ext>
            </a:extLst>
          </p:cNvPr>
          <p:cNvSpPr>
            <a:spLocks noGrp="1"/>
          </p:cNvSpPr>
          <p:nvPr>
            <p:ph type="sldNum" sz="quarter" idx="12"/>
          </p:nvPr>
        </p:nvSpPr>
        <p:spPr/>
        <p:txBody>
          <a:bodyPr/>
          <a:lstStyle/>
          <a:p>
            <a:fld id="{35CE2A88-ED72-40D1-A77E-B0989610CBC5}" type="slidenum">
              <a:rPr lang="he-IL" smtClean="0"/>
              <a:t>11</a:t>
            </a:fld>
            <a:endParaRPr lang="he-IL"/>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832BD5E-7A37-4E6B-9943-7FE63014B767}"/>
              </a:ext>
            </a:extLst>
          </p:cNvPr>
          <p:cNvSpPr>
            <a:spLocks noGrp="1"/>
          </p:cNvSpPr>
          <p:nvPr>
            <p:ph type="sldNum" sz="quarter" idx="12"/>
          </p:nvPr>
        </p:nvSpPr>
        <p:spPr/>
        <p:txBody>
          <a:bodyPr/>
          <a:lstStyle/>
          <a:p>
            <a:fld id="{35CE2A88-ED72-40D1-A77E-B0989610CBC5}" type="slidenum">
              <a:rPr lang="he-IL" smtClean="0"/>
              <a:t>110</a:t>
            </a:fld>
            <a:endParaRPr lang="he-IL"/>
          </a:p>
        </p:txBody>
      </p:sp>
      <p:pic>
        <p:nvPicPr>
          <p:cNvPr id="3" name="Picture 2" descr="×ª××¦××ª ×ª××× × ×¢×××¨ âªaclaration animated gifâ¬â">
            <a:extLst>
              <a:ext uri="{FF2B5EF4-FFF2-40B4-BE49-F238E27FC236}">
                <a16:creationId xmlns:a16="http://schemas.microsoft.com/office/drawing/2014/main" id="{1AEC78C7-AF60-4A1D-A7FC-C70708BCC79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2762" y="228078"/>
            <a:ext cx="60579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 × ×§×©××¨×">
            <a:extLst>
              <a:ext uri="{FF2B5EF4-FFF2-40B4-BE49-F238E27FC236}">
                <a16:creationId xmlns:a16="http://schemas.microsoft.com/office/drawing/2014/main" id="{8D72D580-98E2-41EE-99AC-0AEAA8A5C6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4226" y="3477419"/>
            <a:ext cx="5276435" cy="3152503"/>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48F8C6A9-B1D8-43BD-9E84-2B6237E82736}"/>
              </a:ext>
            </a:extLst>
          </p:cNvPr>
          <p:cNvSpPr txBox="1"/>
          <p:nvPr/>
        </p:nvSpPr>
        <p:spPr>
          <a:xfrm>
            <a:off x="7911845" y="1869934"/>
            <a:ext cx="3956305" cy="4154984"/>
          </a:xfrm>
          <a:prstGeom prst="rect">
            <a:avLst/>
          </a:prstGeom>
          <a:noFill/>
        </p:spPr>
        <p:txBody>
          <a:bodyPr wrap="square" rtlCol="1">
            <a:spAutoFit/>
          </a:bodyPr>
          <a:lstStyle/>
          <a:p>
            <a:pPr algn="r"/>
            <a:r>
              <a:rPr lang="he-IL" sz="2400" b="1"/>
              <a:t>מי המהיר יותר ? </a:t>
            </a:r>
            <a:br>
              <a:rPr lang="en-US" sz="2400" b="1"/>
            </a:br>
            <a:br>
              <a:rPr lang="en-US" sz="2400" b="1"/>
            </a:br>
            <a:r>
              <a:rPr lang="he-IL" sz="2400" b="1"/>
              <a:t>מה המשמעות של המהיר יותר ? </a:t>
            </a:r>
            <a:br>
              <a:rPr lang="en-US" sz="2400" b="1"/>
            </a:br>
            <a:br>
              <a:rPr lang="en-US" sz="2400" b="1"/>
            </a:br>
            <a:br>
              <a:rPr lang="en-US" sz="2400" b="1"/>
            </a:br>
            <a:r>
              <a:rPr lang="he-IL" sz="2400" b="1"/>
              <a:t>האם שניהם נוסעים במהירות קבועה ? </a:t>
            </a:r>
            <a:br>
              <a:rPr lang="en-US" sz="2400" b="1"/>
            </a:br>
            <a:br>
              <a:rPr lang="en-US" sz="2400" b="1"/>
            </a:br>
            <a:br>
              <a:rPr lang="en-US" sz="2400" b="1"/>
            </a:br>
            <a:r>
              <a:rPr lang="he-IL" sz="2400" b="1"/>
              <a:t> איך יודעים זאת ? </a:t>
            </a:r>
          </a:p>
        </p:txBody>
      </p:sp>
    </p:spTree>
    <p:extLst>
      <p:ext uri="{BB962C8B-B14F-4D97-AF65-F5344CB8AC3E}">
        <p14:creationId xmlns:p14="http://schemas.microsoft.com/office/powerpoint/2010/main" val="1585018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4591A37-2FF7-407E-BE9A-5740DF6AC93C}"/>
              </a:ext>
            </a:extLst>
          </p:cNvPr>
          <p:cNvSpPr>
            <a:spLocks noGrp="1"/>
          </p:cNvSpPr>
          <p:nvPr>
            <p:ph type="sldNum" sz="quarter" idx="12"/>
          </p:nvPr>
        </p:nvSpPr>
        <p:spPr/>
        <p:txBody>
          <a:bodyPr/>
          <a:lstStyle/>
          <a:p>
            <a:fld id="{35CE2A88-ED72-40D1-A77E-B0989610CBC5}" type="slidenum">
              <a:rPr lang="he-IL" smtClean="0"/>
              <a:t>111</a:t>
            </a:fld>
            <a:endParaRPr lang="he-IL"/>
          </a:p>
        </p:txBody>
      </p:sp>
      <p:pic>
        <p:nvPicPr>
          <p:cNvPr id="3" name="Picture 2" descr="×ª××¦××ª ×ª××× × ×¢×××¨ âªaclaration animated gifâ¬â">
            <a:extLst>
              <a:ext uri="{FF2B5EF4-FFF2-40B4-BE49-F238E27FC236}">
                <a16:creationId xmlns:a16="http://schemas.microsoft.com/office/drawing/2014/main" id="{D720A3B5-F32E-4975-B860-F94C8D6E37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527328"/>
            <a:ext cx="762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קבוצה 5">
            <a:extLst>
              <a:ext uri="{FF2B5EF4-FFF2-40B4-BE49-F238E27FC236}">
                <a16:creationId xmlns:a16="http://schemas.microsoft.com/office/drawing/2014/main" id="{8D38E483-D979-4BAE-984C-B6C837175044}"/>
              </a:ext>
            </a:extLst>
          </p:cNvPr>
          <p:cNvGrpSpPr/>
          <p:nvPr/>
        </p:nvGrpSpPr>
        <p:grpSpPr>
          <a:xfrm>
            <a:off x="1584953" y="4078072"/>
            <a:ext cx="4511047" cy="2252600"/>
            <a:chOff x="7261695" y="461159"/>
            <a:chExt cx="4511047" cy="2252600"/>
          </a:xfrm>
        </p:grpSpPr>
        <p:pic>
          <p:nvPicPr>
            <p:cNvPr id="4" name="Picture 2" descr="×ª××¦××ª ×ª××× × ×¢×××¨ âªTicker timer gifâ¬â">
              <a:extLst>
                <a:ext uri="{FF2B5EF4-FFF2-40B4-BE49-F238E27FC236}">
                  <a16:creationId xmlns:a16="http://schemas.microsoft.com/office/drawing/2014/main" id="{C0ABB171-1A86-4168-87B3-6ED925DD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695" y="461159"/>
              <a:ext cx="4060077" cy="225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C1C8E872-5D3A-4159-9F06-D235AC44093E}"/>
                </a:ext>
              </a:extLst>
            </p:cNvPr>
            <p:cNvSpPr txBox="1"/>
            <p:nvPr/>
          </p:nvSpPr>
          <p:spPr>
            <a:xfrm>
              <a:off x="11252415" y="508397"/>
              <a:ext cx="520327" cy="2031325"/>
            </a:xfrm>
            <a:prstGeom prst="rect">
              <a:avLst/>
            </a:prstGeom>
            <a:noFill/>
          </p:spPr>
          <p:txBody>
            <a:bodyPr wrap="square" rtlCol="1">
              <a:spAutoFit/>
            </a:bodyPr>
            <a:lstStyle/>
            <a:p>
              <a:r>
                <a:rPr lang="he-IL"/>
                <a:t>1</a:t>
              </a:r>
            </a:p>
            <a:p>
              <a:endParaRPr lang="he-IL"/>
            </a:p>
            <a:p>
              <a:r>
                <a:rPr lang="en-US"/>
                <a:t>2</a:t>
              </a:r>
            </a:p>
            <a:p>
              <a:endParaRPr lang="en-US"/>
            </a:p>
            <a:p>
              <a:r>
                <a:rPr lang="en-US"/>
                <a:t>3</a:t>
              </a:r>
            </a:p>
            <a:p>
              <a:endParaRPr lang="en-US"/>
            </a:p>
            <a:p>
              <a:r>
                <a:rPr lang="en-US"/>
                <a:t>4</a:t>
              </a:r>
            </a:p>
          </p:txBody>
        </p:sp>
      </p:grpSp>
      <p:sp>
        <p:nvSpPr>
          <p:cNvPr id="7" name="תיבת טקסט 6">
            <a:extLst>
              <a:ext uri="{FF2B5EF4-FFF2-40B4-BE49-F238E27FC236}">
                <a16:creationId xmlns:a16="http://schemas.microsoft.com/office/drawing/2014/main" id="{80755ACC-870D-4B29-95A0-30FB3013BA32}"/>
              </a:ext>
            </a:extLst>
          </p:cNvPr>
          <p:cNvSpPr txBox="1"/>
          <p:nvPr/>
        </p:nvSpPr>
        <p:spPr>
          <a:xfrm>
            <a:off x="6848476" y="4004459"/>
            <a:ext cx="4705350" cy="1815882"/>
          </a:xfrm>
          <a:prstGeom prst="rect">
            <a:avLst/>
          </a:prstGeom>
          <a:noFill/>
        </p:spPr>
        <p:txBody>
          <a:bodyPr wrap="square" rtlCol="1">
            <a:spAutoFit/>
          </a:bodyPr>
          <a:lstStyle/>
          <a:p>
            <a:pPr algn="r"/>
            <a:r>
              <a:rPr lang="he-IL" sz="2800" b="1"/>
              <a:t>מי כאן מתאים לאיזה תרשים עקיבות ?</a:t>
            </a:r>
            <a:br>
              <a:rPr lang="en-US" sz="2800" b="1"/>
            </a:br>
            <a:br>
              <a:rPr lang="en-US" sz="2800" b="1"/>
            </a:br>
            <a:r>
              <a:rPr lang="he-IL" sz="2800" b="1"/>
              <a:t>מי המהיר יותר בין 1 ל – 2 ?  </a:t>
            </a:r>
          </a:p>
        </p:txBody>
      </p:sp>
    </p:spTree>
    <p:extLst>
      <p:ext uri="{BB962C8B-B14F-4D97-AF65-F5344CB8AC3E}">
        <p14:creationId xmlns:p14="http://schemas.microsoft.com/office/powerpoint/2010/main" val="15529198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3F3D973-7FB0-4B1F-B6C2-54109461CBA4}"/>
              </a:ext>
            </a:extLst>
          </p:cNvPr>
          <p:cNvSpPr>
            <a:spLocks noGrp="1"/>
          </p:cNvSpPr>
          <p:nvPr>
            <p:ph type="sldNum" sz="quarter" idx="12"/>
          </p:nvPr>
        </p:nvSpPr>
        <p:spPr/>
        <p:txBody>
          <a:bodyPr/>
          <a:lstStyle/>
          <a:p>
            <a:fld id="{35CE2A88-ED72-40D1-A77E-B0989610CBC5}" type="slidenum">
              <a:rPr lang="he-IL" smtClean="0"/>
              <a:t>112</a:t>
            </a:fld>
            <a:endParaRPr lang="he-IL"/>
          </a:p>
        </p:txBody>
      </p:sp>
      <p:pic>
        <p:nvPicPr>
          <p:cNvPr id="3" name="Picture 2" descr="×ª××¦××ª ×ª××× × ×¢×××¨ âªaclration animated gifâ¬â">
            <a:extLst>
              <a:ext uri="{FF2B5EF4-FFF2-40B4-BE49-F238E27FC236}">
                <a16:creationId xmlns:a16="http://schemas.microsoft.com/office/drawing/2014/main" id="{81C9C4B8-0831-48E9-A977-2F14BE80E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073057"/>
            <a:ext cx="3846817" cy="4288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ª××× × ×§×©××¨×">
            <a:extLst>
              <a:ext uri="{FF2B5EF4-FFF2-40B4-BE49-F238E27FC236}">
                <a16:creationId xmlns:a16="http://schemas.microsoft.com/office/drawing/2014/main" id="{2064A003-FFDE-45A4-A6A1-7D0BA4B0E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817" y="2207491"/>
            <a:ext cx="3048000" cy="449344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FB9B596E-4800-46B3-B4C7-116BECF2A684}"/>
              </a:ext>
            </a:extLst>
          </p:cNvPr>
          <p:cNvSpPr txBox="1"/>
          <p:nvPr/>
        </p:nvSpPr>
        <p:spPr>
          <a:xfrm>
            <a:off x="1095376" y="382621"/>
            <a:ext cx="10896600" cy="1384995"/>
          </a:xfrm>
          <a:prstGeom prst="rect">
            <a:avLst/>
          </a:prstGeom>
          <a:noFill/>
        </p:spPr>
        <p:txBody>
          <a:bodyPr wrap="square" rtlCol="1">
            <a:spAutoFit/>
          </a:bodyPr>
          <a:lstStyle/>
          <a:p>
            <a:pPr algn="r"/>
            <a:r>
              <a:rPr lang="he-IL" sz="2800" b="1">
                <a:effectLst>
                  <a:outerShdw blurRad="38100" dist="38100" dir="2700000" algn="tl">
                    <a:srgbClr val="000000">
                      <a:alpha val="43137"/>
                    </a:srgbClr>
                  </a:outerShdw>
                </a:effectLst>
              </a:rPr>
              <a:t>1.  זהו תרשים עקיבות של נפילה חופשית, </a:t>
            </a: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     האם המהירות כאן קבועה ? </a:t>
            </a: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2. בהמשך לשאלה הקודמת על סמך מה ביססתם את התשובה ? </a:t>
            </a:r>
          </a:p>
        </p:txBody>
      </p:sp>
    </p:spTree>
    <p:extLst>
      <p:ext uri="{BB962C8B-B14F-4D97-AF65-F5344CB8AC3E}">
        <p14:creationId xmlns:p14="http://schemas.microsoft.com/office/powerpoint/2010/main" val="3952413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3B10977-8CD7-43B4-BC10-91395B22CA37}"/>
              </a:ext>
            </a:extLst>
          </p:cNvPr>
          <p:cNvSpPr>
            <a:spLocks noGrp="1"/>
          </p:cNvSpPr>
          <p:nvPr>
            <p:ph type="sldNum" sz="quarter" idx="12"/>
          </p:nvPr>
        </p:nvSpPr>
        <p:spPr/>
        <p:txBody>
          <a:bodyPr/>
          <a:lstStyle/>
          <a:p>
            <a:fld id="{35CE2A88-ED72-40D1-A77E-B0989610CBC5}" type="slidenum">
              <a:rPr lang="he-IL" smtClean="0"/>
              <a:t>113</a:t>
            </a:fld>
            <a:endParaRPr lang="he-IL"/>
          </a:p>
        </p:txBody>
      </p:sp>
      <p:pic>
        <p:nvPicPr>
          <p:cNvPr id="3" name="Picture 2" descr="×ª××¦××ª ×ª××× × ×¢×××¨ âªaclaration animated gifâ¬â">
            <a:extLst>
              <a:ext uri="{FF2B5EF4-FFF2-40B4-BE49-F238E27FC236}">
                <a16:creationId xmlns:a16="http://schemas.microsoft.com/office/drawing/2014/main" id="{A198B957-80C2-4E3C-A264-DAE42AA0F7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3054" y="0"/>
            <a:ext cx="718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905477A2-A73B-48E3-90B9-F419CEE96C9E}"/>
              </a:ext>
            </a:extLst>
          </p:cNvPr>
          <p:cNvSpPr txBox="1"/>
          <p:nvPr/>
        </p:nvSpPr>
        <p:spPr>
          <a:xfrm>
            <a:off x="8572500" y="970344"/>
            <a:ext cx="3390901" cy="4401205"/>
          </a:xfrm>
          <a:prstGeom prst="rect">
            <a:avLst/>
          </a:prstGeom>
          <a:noFill/>
        </p:spPr>
        <p:txBody>
          <a:bodyPr wrap="square" rtlCol="1">
            <a:spAutoFit/>
          </a:bodyPr>
          <a:lstStyle/>
          <a:p>
            <a:pPr algn="r"/>
            <a:r>
              <a:rPr lang="he-IL" sz="2800" b="1">
                <a:effectLst>
                  <a:outerShdw blurRad="38100" dist="38100" dir="2700000" algn="tl">
                    <a:srgbClr val="000000">
                      <a:alpha val="43137"/>
                    </a:srgbClr>
                  </a:outerShdw>
                </a:effectLst>
              </a:rPr>
              <a:t>גם זו נפילה, הביטו בתרשים העקיבות.</a:t>
            </a:r>
            <a:br>
              <a:rPr lang="en-US" sz="2800" b="1">
                <a:effectLst>
                  <a:outerShdw blurRad="38100" dist="38100" dir="2700000" algn="tl">
                    <a:srgbClr val="000000">
                      <a:alpha val="43137"/>
                    </a:srgbClr>
                  </a:outerShdw>
                </a:effectLst>
              </a:rPr>
            </a:b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כיצד תגדירו את תתארו את סוג התנועה על פי הנראה כאן ? </a:t>
            </a:r>
            <a:br>
              <a:rPr lang="en-US" sz="2800" b="1">
                <a:effectLst>
                  <a:outerShdw blurRad="38100" dist="38100" dir="2700000" algn="tl">
                    <a:srgbClr val="000000">
                      <a:alpha val="43137"/>
                    </a:srgbClr>
                  </a:outerShdw>
                </a:effectLst>
              </a:rPr>
            </a:br>
            <a:br>
              <a:rPr lang="en-US" sz="2800" b="1">
                <a:effectLst>
                  <a:outerShdw blurRad="38100" dist="38100" dir="2700000" algn="tl">
                    <a:srgbClr val="000000">
                      <a:alpha val="43137"/>
                    </a:srgbClr>
                  </a:outerShdw>
                </a:effectLst>
              </a:rPr>
            </a:br>
            <a:r>
              <a:rPr lang="he-IL" sz="2800" b="1">
                <a:effectLst>
                  <a:outerShdw blurRad="38100" dist="38100" dir="2700000" algn="tl">
                    <a:srgbClr val="000000">
                      <a:alpha val="43137"/>
                    </a:srgbClr>
                  </a:outerShdw>
                </a:effectLst>
              </a:rPr>
              <a:t>על סמך מה ביססתם תשובתכם   ? </a:t>
            </a:r>
          </a:p>
        </p:txBody>
      </p:sp>
    </p:spTree>
    <p:extLst>
      <p:ext uri="{BB962C8B-B14F-4D97-AF65-F5344CB8AC3E}">
        <p14:creationId xmlns:p14="http://schemas.microsoft.com/office/powerpoint/2010/main" val="241407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02119BD-5E52-416F-8CB5-C53D729DAFE6}"/>
              </a:ext>
            </a:extLst>
          </p:cNvPr>
          <p:cNvSpPr>
            <a:spLocks noGrp="1"/>
          </p:cNvSpPr>
          <p:nvPr>
            <p:ph type="sldNum" sz="quarter" idx="12"/>
          </p:nvPr>
        </p:nvSpPr>
        <p:spPr/>
        <p:txBody>
          <a:bodyPr/>
          <a:lstStyle/>
          <a:p>
            <a:fld id="{35CE2A88-ED72-40D1-A77E-B0989610CBC5}" type="slidenum">
              <a:rPr lang="he-IL" smtClean="0"/>
              <a:t>114</a:t>
            </a:fld>
            <a:endParaRPr lang="he-IL"/>
          </a:p>
        </p:txBody>
      </p:sp>
      <p:pic>
        <p:nvPicPr>
          <p:cNvPr id="3" name="Picture 4" descr="×ª××¦××ª ×ª××× × ×¢×××¨ âªaclration animated gifâ¬â">
            <a:extLst>
              <a:ext uri="{FF2B5EF4-FFF2-40B4-BE49-F238E27FC236}">
                <a16:creationId xmlns:a16="http://schemas.microsoft.com/office/drawing/2014/main" id="{1CEC1865-5BE6-4FB6-8CFC-1BDD1A78F98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2868" y="1285875"/>
            <a:ext cx="4544782" cy="5453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ª ×ª××× × ×¢×××¨ âªaclaration animated gifâ¬â">
            <a:extLst>
              <a:ext uri="{FF2B5EF4-FFF2-40B4-BE49-F238E27FC236}">
                <a16:creationId xmlns:a16="http://schemas.microsoft.com/office/drawing/2014/main" id="{D3EAB1EA-3E52-401E-BF69-200261F867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21355" y="1491695"/>
            <a:ext cx="2850846" cy="3205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ª××× × ×§×©××¨×">
            <a:extLst>
              <a:ext uri="{FF2B5EF4-FFF2-40B4-BE49-F238E27FC236}">
                <a16:creationId xmlns:a16="http://schemas.microsoft.com/office/drawing/2014/main" id="{0B9DD37E-AD6C-43DE-AA53-342787BD99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676" y="4943043"/>
            <a:ext cx="4581525"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5E1BFADE-C4A4-487A-8688-1B3CCD5C91B5}"/>
              </a:ext>
            </a:extLst>
          </p:cNvPr>
          <p:cNvSpPr txBox="1"/>
          <p:nvPr/>
        </p:nvSpPr>
        <p:spPr>
          <a:xfrm>
            <a:off x="1895476" y="118387"/>
            <a:ext cx="9677400" cy="954107"/>
          </a:xfrm>
          <a:prstGeom prst="rect">
            <a:avLst/>
          </a:prstGeom>
          <a:noFill/>
        </p:spPr>
        <p:txBody>
          <a:bodyPr wrap="square" rtlCol="1">
            <a:spAutoFit/>
          </a:bodyPr>
          <a:lstStyle/>
          <a:p>
            <a:pPr algn="r"/>
            <a:r>
              <a:rPr lang="he-IL" sz="2800" b="1"/>
              <a:t>כאן עוד מצב של נפילה ( צניחה ) מי יוכלו להסביר מה  אנו רואים שקורה כאן קורה כאן ? </a:t>
            </a:r>
          </a:p>
        </p:txBody>
      </p:sp>
    </p:spTree>
    <p:extLst>
      <p:ext uri="{BB962C8B-B14F-4D97-AF65-F5344CB8AC3E}">
        <p14:creationId xmlns:p14="http://schemas.microsoft.com/office/powerpoint/2010/main" val="480814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623BA6B-C216-456C-9A2D-E66F63EC94EC}"/>
              </a:ext>
            </a:extLst>
          </p:cNvPr>
          <p:cNvSpPr>
            <a:spLocks noGrp="1"/>
          </p:cNvSpPr>
          <p:nvPr>
            <p:ph type="sldNum" sz="quarter" idx="12"/>
          </p:nvPr>
        </p:nvSpPr>
        <p:spPr/>
        <p:txBody>
          <a:bodyPr/>
          <a:lstStyle/>
          <a:p>
            <a:fld id="{35CE2A88-ED72-40D1-A77E-B0989610CBC5}" type="slidenum">
              <a:rPr lang="he-IL" smtClean="0"/>
              <a:t>12</a:t>
            </a:fld>
            <a:endParaRPr lang="he-IL"/>
          </a:p>
        </p:txBody>
      </p:sp>
      <p:sp>
        <p:nvSpPr>
          <p:cNvPr id="3" name="מציין מיקום תוכן 2">
            <a:extLst>
              <a:ext uri="{FF2B5EF4-FFF2-40B4-BE49-F238E27FC236}">
                <a16:creationId xmlns:a16="http://schemas.microsoft.com/office/drawing/2014/main" id="{48E321CE-32AF-4E36-9989-BF3042D80766}"/>
              </a:ext>
            </a:extLst>
          </p:cNvPr>
          <p:cNvSpPr txBox="1">
            <a:spLocks/>
          </p:cNvSpPr>
          <p:nvPr/>
        </p:nvSpPr>
        <p:spPr>
          <a:xfrm>
            <a:off x="600075" y="1091338"/>
            <a:ext cx="11163063" cy="4210405"/>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600"/>
              </a:spcAft>
              <a:buFont typeface="Wingdings 3" charset="2"/>
              <a:buNone/>
            </a:pP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28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מקומו של גוף</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הנע לאורך קו ישר הוא שיעור הנקודה           שבה נמצא הגוף על פי ציר מקום. (מיקום הוא ענין יחסי  )</a:t>
            </a:r>
            <a:br>
              <a:rPr lang="en-US"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br>
            <a:br>
              <a:rPr lang="en-US"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br>
            <a:r>
              <a:rPr lang="he-IL" sz="2800">
                <a:solidFill>
                  <a:schemeClr val="tx1"/>
                </a:solidFill>
              </a:rPr>
              <a:t>*המקום של גוף תלוי ב</a:t>
            </a:r>
            <a:r>
              <a:rPr lang="he-IL" sz="2800" b="1">
                <a:solidFill>
                  <a:schemeClr val="tx1"/>
                </a:solidFill>
              </a:rPr>
              <a:t>כיוון</a:t>
            </a:r>
            <a:r>
              <a:rPr lang="he-IL" sz="2800">
                <a:solidFill>
                  <a:schemeClr val="tx1"/>
                </a:solidFill>
              </a:rPr>
              <a:t> שבו נבחר הציר, </a:t>
            </a:r>
            <a:r>
              <a:rPr lang="he-IL" sz="2800" b="1">
                <a:solidFill>
                  <a:schemeClr val="tx1"/>
                </a:solidFill>
              </a:rPr>
              <a:t>ובמקומה של</a:t>
            </a:r>
            <a:r>
              <a:rPr lang="en-US" sz="2800" b="1">
                <a:solidFill>
                  <a:schemeClr val="tx1"/>
                </a:solidFill>
              </a:rPr>
              <a:t> </a:t>
            </a:r>
            <a:r>
              <a:rPr lang="he-IL" sz="2800" b="1">
                <a:solidFill>
                  <a:schemeClr val="tx1"/>
                </a:solidFill>
              </a:rPr>
              <a:t>נקודת הראשית</a:t>
            </a:r>
            <a:r>
              <a:rPr lang="he-IL" sz="2800">
                <a:solidFill>
                  <a:schemeClr val="tx1"/>
                </a:solidFill>
              </a:rPr>
              <a:t>.</a:t>
            </a:r>
            <a:br>
              <a:rPr lang="en-US" sz="2800">
                <a:solidFill>
                  <a:schemeClr val="tx1"/>
                </a:solidFill>
              </a:rPr>
            </a:br>
            <a:br>
              <a:rPr lang="en-US" sz="2800">
                <a:solidFill>
                  <a:schemeClr val="tx1"/>
                </a:solidFill>
              </a:rPr>
            </a:br>
            <a:r>
              <a:rPr lang="he-IL" sz="2800" b="1" u="sng"/>
              <a:t>דוגמה:</a:t>
            </a:r>
            <a:r>
              <a:rPr lang="he-IL" sz="2800" u="sng"/>
              <a:t> </a:t>
            </a:r>
            <a:r>
              <a:rPr lang="he-IL" sz="2800" b="1"/>
              <a:t>על ציר </a:t>
            </a:r>
            <a:r>
              <a:rPr lang="en-US" sz="2800" b="1"/>
              <a:t>x</a:t>
            </a:r>
            <a:r>
              <a:rPr lang="he-IL" sz="2800" b="1"/>
              <a:t> שלהלן ניצבים שני גופים </a:t>
            </a:r>
            <a:r>
              <a:rPr lang="en-US" sz="2800" b="1"/>
              <a:t>A</a:t>
            </a:r>
            <a:r>
              <a:rPr lang="he-IL" sz="2800" b="1"/>
              <a:t> ו- </a:t>
            </a:r>
            <a:r>
              <a:rPr lang="en-US" sz="2800" b="1"/>
              <a:t>B</a:t>
            </a:r>
            <a:r>
              <a:rPr lang="he-IL" sz="2800" b="1"/>
              <a:t>.</a:t>
            </a:r>
          </a:p>
          <a:p>
            <a:pPr>
              <a:buNone/>
            </a:pPr>
            <a:r>
              <a:rPr lang="he-IL" sz="2400"/>
              <a:t>מקומו של </a:t>
            </a:r>
            <a:r>
              <a:rPr lang="en-US" sz="2400" b="1"/>
              <a:t>A</a:t>
            </a:r>
            <a:r>
              <a:rPr lang="he-IL" sz="2400"/>
              <a:t> הוא: </a:t>
            </a:r>
            <a:r>
              <a:rPr lang="en-US" sz="2400" b="1"/>
              <a:t>x</a:t>
            </a:r>
            <a:r>
              <a:rPr lang="en-US" sz="2400" b="1" baseline="-25000"/>
              <a:t>A</a:t>
            </a:r>
            <a:r>
              <a:rPr lang="en-US" sz="2400" b="1"/>
              <a:t>=6[m]</a:t>
            </a:r>
            <a:r>
              <a:rPr lang="he-IL" sz="2400"/>
              <a:t> , מקומו של </a:t>
            </a:r>
            <a:r>
              <a:rPr lang="en-US" sz="2400" b="1"/>
              <a:t>B</a:t>
            </a:r>
            <a:r>
              <a:rPr lang="he-IL" sz="2400"/>
              <a:t> הוא: </a:t>
            </a:r>
            <a:r>
              <a:rPr lang="en-US" sz="2400" b="1"/>
              <a:t>x</a:t>
            </a:r>
            <a:r>
              <a:rPr lang="en-US" sz="2400" b="1" baseline="-25000"/>
              <a:t>B</a:t>
            </a:r>
            <a:r>
              <a:rPr lang="en-US" sz="2400" b="1"/>
              <a:t>=-8[m]</a:t>
            </a:r>
            <a:r>
              <a:rPr lang="he-IL" sz="2400" b="1"/>
              <a:t> </a:t>
            </a:r>
            <a:r>
              <a:rPr lang="he-IL" sz="2400"/>
              <a:t>.</a:t>
            </a:r>
          </a:p>
          <a:p>
            <a:pPr>
              <a:buFont typeface="Wingdings 3" charset="2"/>
              <a:buNone/>
            </a:pPr>
            <a:endParaRPr lang="he-IL" sz="2400"/>
          </a:p>
          <a:p>
            <a:pPr>
              <a:lnSpc>
                <a:spcPct val="150000"/>
              </a:lnSpc>
              <a:buFont typeface="Wingdings 3" charset="2"/>
              <a:buNone/>
            </a:pPr>
            <a:endParaRPr lang="he-IL"/>
          </a:p>
          <a:p>
            <a:pPr>
              <a:lnSpc>
                <a:spcPct val="150000"/>
              </a:lnSpc>
              <a:buFont typeface="Wingdings 3" charset="2"/>
              <a:buNone/>
            </a:pPr>
            <a:endParaRPr lang="en-US"/>
          </a:p>
          <a:p>
            <a:pPr marL="0" indent="0">
              <a:lnSpc>
                <a:spcPct val="150000"/>
              </a:lnSpc>
              <a:spcBef>
                <a:spcPts val="0"/>
              </a:spcBef>
              <a:spcAft>
                <a:spcPts val="600"/>
              </a:spcAft>
              <a:buFont typeface="Wingdings 3" charset="2"/>
              <a:buNone/>
            </a:pPr>
            <a:br>
              <a:rPr lang="en-US"/>
            </a:br>
            <a:endParaRPr lang="he-IL"/>
          </a:p>
          <a:p>
            <a:pPr>
              <a:buFont typeface="Wingdings 3" charset="2"/>
              <a:buNone/>
            </a:pPr>
            <a:endParaRPr lang="he-IL" sz="2400" b="1" dirty="0"/>
          </a:p>
        </p:txBody>
      </p:sp>
      <p:grpSp>
        <p:nvGrpSpPr>
          <p:cNvPr id="4" name="קבוצה 3">
            <a:extLst>
              <a:ext uri="{FF2B5EF4-FFF2-40B4-BE49-F238E27FC236}">
                <a16:creationId xmlns:a16="http://schemas.microsoft.com/office/drawing/2014/main" id="{D3C549BB-8959-462E-BF3A-5A1989154435}"/>
              </a:ext>
            </a:extLst>
          </p:cNvPr>
          <p:cNvGrpSpPr/>
          <p:nvPr/>
        </p:nvGrpSpPr>
        <p:grpSpPr>
          <a:xfrm>
            <a:off x="3229938" y="4906444"/>
            <a:ext cx="7254238" cy="1549733"/>
            <a:chOff x="1475580" y="2873829"/>
            <a:chExt cx="6189066" cy="950395"/>
          </a:xfrm>
        </p:grpSpPr>
        <p:grpSp>
          <p:nvGrpSpPr>
            <p:cNvPr id="5" name="קבוצה 4">
              <a:extLst>
                <a:ext uri="{FF2B5EF4-FFF2-40B4-BE49-F238E27FC236}">
                  <a16:creationId xmlns:a16="http://schemas.microsoft.com/office/drawing/2014/main" id="{04E4B8E7-6C28-43C7-9FCE-406EFF8CF2CC}"/>
                </a:ext>
              </a:extLst>
            </p:cNvPr>
            <p:cNvGrpSpPr/>
            <p:nvPr/>
          </p:nvGrpSpPr>
          <p:grpSpPr>
            <a:xfrm>
              <a:off x="1475580" y="3287649"/>
              <a:ext cx="6189066" cy="536575"/>
              <a:chOff x="1388494" y="4318163"/>
              <a:chExt cx="6189066" cy="536575"/>
            </a:xfrm>
          </p:grpSpPr>
          <p:sp>
            <p:nvSpPr>
              <p:cNvPr id="10" name="Rectangle 29">
                <a:extLst>
                  <a:ext uri="{FF2B5EF4-FFF2-40B4-BE49-F238E27FC236}">
                    <a16:creationId xmlns:a16="http://schemas.microsoft.com/office/drawing/2014/main" id="{A33A7DA4-0A3A-4FEF-8538-6B39487565C2}"/>
                  </a:ext>
                </a:extLst>
              </p:cNvPr>
              <p:cNvSpPr>
                <a:spLocks noChangeArrowheads="1"/>
              </p:cNvSpPr>
              <p:nvPr/>
            </p:nvSpPr>
            <p:spPr bwMode="auto">
              <a:xfrm>
                <a:off x="1388494" y="4546763"/>
                <a:ext cx="307989" cy="18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11" name="Line 5">
                <a:extLst>
                  <a:ext uri="{FF2B5EF4-FFF2-40B4-BE49-F238E27FC236}">
                    <a16:creationId xmlns:a16="http://schemas.microsoft.com/office/drawing/2014/main" id="{E8C2B610-561F-4534-B4BF-B9356B581A4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2" name="Line 6">
                <a:extLst>
                  <a:ext uri="{FF2B5EF4-FFF2-40B4-BE49-F238E27FC236}">
                    <a16:creationId xmlns:a16="http://schemas.microsoft.com/office/drawing/2014/main" id="{ECD51A6F-2663-4F25-A2D3-352F62B985FF}"/>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3" name="Line 7">
                <a:extLst>
                  <a:ext uri="{FF2B5EF4-FFF2-40B4-BE49-F238E27FC236}">
                    <a16:creationId xmlns:a16="http://schemas.microsoft.com/office/drawing/2014/main" id="{B8736918-B35B-4827-AE85-4F1BCF3EB42B}"/>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8">
                <a:extLst>
                  <a:ext uri="{FF2B5EF4-FFF2-40B4-BE49-F238E27FC236}">
                    <a16:creationId xmlns:a16="http://schemas.microsoft.com/office/drawing/2014/main" id="{EA19F78D-967F-4D09-AE15-9CE75402D4EC}"/>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9">
                <a:extLst>
                  <a:ext uri="{FF2B5EF4-FFF2-40B4-BE49-F238E27FC236}">
                    <a16:creationId xmlns:a16="http://schemas.microsoft.com/office/drawing/2014/main" id="{75C9A8D2-CF76-45A2-A7AF-81C7EE2A27F7}"/>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10">
                <a:extLst>
                  <a:ext uri="{FF2B5EF4-FFF2-40B4-BE49-F238E27FC236}">
                    <a16:creationId xmlns:a16="http://schemas.microsoft.com/office/drawing/2014/main" id="{E59F8A9D-AE1F-48F0-AD2D-932B98CA0A95}"/>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11">
                <a:extLst>
                  <a:ext uri="{FF2B5EF4-FFF2-40B4-BE49-F238E27FC236}">
                    <a16:creationId xmlns:a16="http://schemas.microsoft.com/office/drawing/2014/main" id="{8D169680-5833-419F-A3EF-6AD938F2A261}"/>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2">
                <a:extLst>
                  <a:ext uri="{FF2B5EF4-FFF2-40B4-BE49-F238E27FC236}">
                    <a16:creationId xmlns:a16="http://schemas.microsoft.com/office/drawing/2014/main" id="{B4402A96-2844-48D4-B77E-A5EF6969F457}"/>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3">
                <a:extLst>
                  <a:ext uri="{FF2B5EF4-FFF2-40B4-BE49-F238E27FC236}">
                    <a16:creationId xmlns:a16="http://schemas.microsoft.com/office/drawing/2014/main" id="{735D0A38-22CF-4118-A903-1DDC4A556B32}"/>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4">
                <a:extLst>
                  <a:ext uri="{FF2B5EF4-FFF2-40B4-BE49-F238E27FC236}">
                    <a16:creationId xmlns:a16="http://schemas.microsoft.com/office/drawing/2014/main" id="{A4E9B955-B082-4460-9C42-7E09C060F5EB}"/>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5">
                <a:extLst>
                  <a:ext uri="{FF2B5EF4-FFF2-40B4-BE49-F238E27FC236}">
                    <a16:creationId xmlns:a16="http://schemas.microsoft.com/office/drawing/2014/main" id="{5B6F3405-CA28-49C7-A90A-F243B53D38F0}"/>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6">
                <a:extLst>
                  <a:ext uri="{FF2B5EF4-FFF2-40B4-BE49-F238E27FC236}">
                    <a16:creationId xmlns:a16="http://schemas.microsoft.com/office/drawing/2014/main" id="{C3587AA3-5C0F-4A40-90ED-4BFEE609B880}"/>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7">
                <a:extLst>
                  <a:ext uri="{FF2B5EF4-FFF2-40B4-BE49-F238E27FC236}">
                    <a16:creationId xmlns:a16="http://schemas.microsoft.com/office/drawing/2014/main" id="{2CECB9DB-5D84-4413-B5A5-7459C3C63375}"/>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8">
                <a:extLst>
                  <a:ext uri="{FF2B5EF4-FFF2-40B4-BE49-F238E27FC236}">
                    <a16:creationId xmlns:a16="http://schemas.microsoft.com/office/drawing/2014/main" id="{206E9529-6AEA-4510-BD01-C567E4A386A1}"/>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9">
                <a:extLst>
                  <a:ext uri="{FF2B5EF4-FFF2-40B4-BE49-F238E27FC236}">
                    <a16:creationId xmlns:a16="http://schemas.microsoft.com/office/drawing/2014/main" id="{4847F9E7-1AF2-47A0-8341-D6B0ACFAC8B2}"/>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20">
                <a:extLst>
                  <a:ext uri="{FF2B5EF4-FFF2-40B4-BE49-F238E27FC236}">
                    <a16:creationId xmlns:a16="http://schemas.microsoft.com/office/drawing/2014/main" id="{325D236F-16E2-4835-A05D-4F980C2B19EE}"/>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21">
                <a:extLst>
                  <a:ext uri="{FF2B5EF4-FFF2-40B4-BE49-F238E27FC236}">
                    <a16:creationId xmlns:a16="http://schemas.microsoft.com/office/drawing/2014/main" id="{BA7465F4-A3FA-460C-BBDF-A5AE1F401A1B}"/>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2">
                <a:extLst>
                  <a:ext uri="{FF2B5EF4-FFF2-40B4-BE49-F238E27FC236}">
                    <a16:creationId xmlns:a16="http://schemas.microsoft.com/office/drawing/2014/main" id="{B727205E-F000-4034-A498-887CC87906F4}"/>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Rectangle 25">
                <a:extLst>
                  <a:ext uri="{FF2B5EF4-FFF2-40B4-BE49-F238E27FC236}">
                    <a16:creationId xmlns:a16="http://schemas.microsoft.com/office/drawing/2014/main" id="{E8266A11-C17D-4BBC-94BA-324390B34942}"/>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0" name="Rectangle 27">
                <a:extLst>
                  <a:ext uri="{FF2B5EF4-FFF2-40B4-BE49-F238E27FC236}">
                    <a16:creationId xmlns:a16="http://schemas.microsoft.com/office/drawing/2014/main" id="{A838DBF9-7D5C-42FF-925C-DF63B3E4918D}"/>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effectLst>
                      <a:outerShdw blurRad="38100" dist="38100" dir="2700000" algn="tl">
                        <a:srgbClr val="000000">
                          <a:alpha val="43137"/>
                        </a:srgbClr>
                      </a:outerShdw>
                    </a:effectLst>
                  </a:rPr>
                  <a:t>0</a:t>
                </a:r>
              </a:p>
            </p:txBody>
          </p:sp>
          <p:sp>
            <p:nvSpPr>
              <p:cNvPr id="31" name="Rectangle 28">
                <a:extLst>
                  <a:ext uri="{FF2B5EF4-FFF2-40B4-BE49-F238E27FC236}">
                    <a16:creationId xmlns:a16="http://schemas.microsoft.com/office/drawing/2014/main" id="{F7161190-B1F5-4649-9A69-2075E2990799}"/>
                  </a:ext>
                </a:extLst>
              </p:cNvPr>
              <p:cNvSpPr>
                <a:spLocks noChangeArrowheads="1"/>
              </p:cNvSpPr>
              <p:nvPr/>
            </p:nvSpPr>
            <p:spPr bwMode="auto">
              <a:xfrm>
                <a:off x="19627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2" name="Rectangle 30">
                <a:extLst>
                  <a:ext uri="{FF2B5EF4-FFF2-40B4-BE49-F238E27FC236}">
                    <a16:creationId xmlns:a16="http://schemas.microsoft.com/office/drawing/2014/main" id="{4A8A4B86-903E-4D37-8BC6-3EB27CDF0E98}"/>
                  </a:ext>
                </a:extLst>
              </p:cNvPr>
              <p:cNvSpPr>
                <a:spLocks noChangeArrowheads="1"/>
              </p:cNvSpPr>
              <p:nvPr/>
            </p:nvSpPr>
            <p:spPr bwMode="auto">
              <a:xfrm>
                <a:off x="25723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3" name="Rectangle 31">
                <a:extLst>
                  <a:ext uri="{FF2B5EF4-FFF2-40B4-BE49-F238E27FC236}">
                    <a16:creationId xmlns:a16="http://schemas.microsoft.com/office/drawing/2014/main" id="{EE164C10-D211-47A3-8700-53A56AE07162}"/>
                  </a:ext>
                </a:extLst>
              </p:cNvPr>
              <p:cNvSpPr>
                <a:spLocks noChangeArrowheads="1"/>
              </p:cNvSpPr>
              <p:nvPr/>
            </p:nvSpPr>
            <p:spPr bwMode="auto">
              <a:xfrm>
                <a:off x="31819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4" name="Rectangle 32">
                <a:extLst>
                  <a:ext uri="{FF2B5EF4-FFF2-40B4-BE49-F238E27FC236}">
                    <a16:creationId xmlns:a16="http://schemas.microsoft.com/office/drawing/2014/main" id="{289578BB-9C83-49EC-90B9-B09C4042C9A4}"/>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5" name="Rectangle 34">
                <a:extLst>
                  <a:ext uri="{FF2B5EF4-FFF2-40B4-BE49-F238E27FC236}">
                    <a16:creationId xmlns:a16="http://schemas.microsoft.com/office/drawing/2014/main" id="{0DF1B3F6-B96D-429C-B49F-C41833323B65}"/>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6" name="Rectangle 35">
                <a:extLst>
                  <a:ext uri="{FF2B5EF4-FFF2-40B4-BE49-F238E27FC236}">
                    <a16:creationId xmlns:a16="http://schemas.microsoft.com/office/drawing/2014/main" id="{6ACE96AD-85B6-483D-850C-BED8EE9DB3DD}"/>
                  </a:ext>
                </a:extLst>
              </p:cNvPr>
              <p:cNvSpPr>
                <a:spLocks noChangeArrowheads="1"/>
              </p:cNvSpPr>
              <p:nvPr/>
            </p:nvSpPr>
            <p:spPr bwMode="auto">
              <a:xfrm>
                <a:off x="5737436" y="4546763"/>
                <a:ext cx="243711" cy="18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37" name="TextBox 34">
                <a:extLst>
                  <a:ext uri="{FF2B5EF4-FFF2-40B4-BE49-F238E27FC236}">
                    <a16:creationId xmlns:a16="http://schemas.microsoft.com/office/drawing/2014/main" id="{0E1B4090-DA36-481F-92D0-56921C7AF5C9}"/>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x[m]</a:t>
                </a:r>
                <a:endParaRPr lang="he-IL" dirty="0">
                  <a:solidFill>
                    <a:schemeClr val="tx2"/>
                  </a:solidFill>
                </a:endParaRPr>
              </a:p>
            </p:txBody>
          </p:sp>
        </p:grpSp>
        <p:sp>
          <p:nvSpPr>
            <p:cNvPr id="6" name="אליפסה 5">
              <a:extLst>
                <a:ext uri="{FF2B5EF4-FFF2-40B4-BE49-F238E27FC236}">
                  <a16:creationId xmlns:a16="http://schemas.microsoft.com/office/drawing/2014/main" id="{A2D85565-3315-4B45-93FF-4BEC20CDE7F4}"/>
                </a:ext>
              </a:extLst>
            </p:cNvPr>
            <p:cNvSpPr/>
            <p:nvPr/>
          </p:nvSpPr>
          <p:spPr>
            <a:xfrm>
              <a:off x="5878286" y="3294743"/>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2653CB05-7AA4-4754-B7A0-5C2720FB1E83}"/>
                </a:ext>
              </a:extLst>
            </p:cNvPr>
            <p:cNvSpPr/>
            <p:nvPr/>
          </p:nvSpPr>
          <p:spPr>
            <a:xfrm>
              <a:off x="1589402" y="3287489"/>
              <a:ext cx="130629" cy="14514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 name="TextBox 40">
              <a:extLst>
                <a:ext uri="{FF2B5EF4-FFF2-40B4-BE49-F238E27FC236}">
                  <a16:creationId xmlns:a16="http://schemas.microsoft.com/office/drawing/2014/main" id="{9300E85B-E541-4F9A-9543-A26C77BA2C22}"/>
                </a:ext>
              </a:extLst>
            </p:cNvPr>
            <p:cNvSpPr txBox="1"/>
            <p:nvPr/>
          </p:nvSpPr>
          <p:spPr>
            <a:xfrm>
              <a:off x="5762171" y="2873829"/>
              <a:ext cx="362858" cy="369332"/>
            </a:xfrm>
            <a:prstGeom prst="rect">
              <a:avLst/>
            </a:prstGeom>
            <a:noFill/>
          </p:spPr>
          <p:txBody>
            <a:bodyPr wrap="square" rtlCol="1">
              <a:spAutoFit/>
            </a:bodyPr>
            <a:lstStyle/>
            <a:p>
              <a:r>
                <a:rPr lang="en-US" dirty="0">
                  <a:solidFill>
                    <a:srgbClr val="FF0000"/>
                  </a:solidFill>
                  <a:latin typeface="Times New Roman" pitchFamily="18" charset="0"/>
                  <a:cs typeface="Times New Roman" pitchFamily="18" charset="0"/>
                </a:rPr>
                <a:t>A</a:t>
              </a:r>
              <a:endParaRPr lang="he-IL" dirty="0">
                <a:solidFill>
                  <a:srgbClr val="FF0000"/>
                </a:solidFill>
                <a:latin typeface="Times New Roman" pitchFamily="18" charset="0"/>
                <a:cs typeface="Times New Roman" pitchFamily="18" charset="0"/>
              </a:endParaRPr>
            </a:p>
          </p:txBody>
        </p:sp>
        <p:sp>
          <p:nvSpPr>
            <p:cNvPr id="9" name="TextBox 41">
              <a:extLst>
                <a:ext uri="{FF2B5EF4-FFF2-40B4-BE49-F238E27FC236}">
                  <a16:creationId xmlns:a16="http://schemas.microsoft.com/office/drawing/2014/main" id="{91EF25F5-97B9-478F-9B56-D0CA01D6ABC5}"/>
                </a:ext>
              </a:extLst>
            </p:cNvPr>
            <p:cNvSpPr txBox="1"/>
            <p:nvPr/>
          </p:nvSpPr>
          <p:spPr>
            <a:xfrm>
              <a:off x="1487801" y="2946401"/>
              <a:ext cx="362858" cy="369332"/>
            </a:xfrm>
            <a:prstGeom prst="rect">
              <a:avLst/>
            </a:prstGeom>
            <a:noFill/>
          </p:spPr>
          <p:txBody>
            <a:bodyPr wrap="square" rtlCol="1">
              <a:spAutoFit/>
            </a:bodyPr>
            <a:lstStyle/>
            <a:p>
              <a:r>
                <a:rPr lang="en-US" dirty="0">
                  <a:solidFill>
                    <a:srgbClr val="7030A0"/>
                  </a:solidFill>
                  <a:latin typeface="Times New Roman" pitchFamily="18" charset="0"/>
                  <a:cs typeface="Times New Roman" pitchFamily="18" charset="0"/>
                </a:rPr>
                <a:t>B</a:t>
              </a:r>
              <a:endParaRPr lang="he-IL" dirty="0">
                <a:solidFill>
                  <a:srgbClr val="7030A0"/>
                </a:solidFill>
                <a:latin typeface="Times New Roman" pitchFamily="18" charset="0"/>
                <a:cs typeface="Times New Roman" pitchFamily="18" charset="0"/>
              </a:endParaRPr>
            </a:p>
          </p:txBody>
        </p:sp>
      </p:grpSp>
      <p:sp>
        <p:nvSpPr>
          <p:cNvPr id="38" name="כותרת 1">
            <a:extLst>
              <a:ext uri="{FF2B5EF4-FFF2-40B4-BE49-F238E27FC236}">
                <a16:creationId xmlns:a16="http://schemas.microsoft.com/office/drawing/2014/main" id="{55E46896-6285-4499-885B-D92A11F5740A}"/>
              </a:ext>
            </a:extLst>
          </p:cNvPr>
          <p:cNvSpPr txBox="1">
            <a:spLocks/>
          </p:cNvSpPr>
          <p:nvPr/>
        </p:nvSpPr>
        <p:spPr>
          <a:xfrm>
            <a:off x="4233118" y="182748"/>
            <a:ext cx="4661876" cy="644408"/>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"מקום"</a:t>
            </a:r>
            <a:endParaRPr lang="he-IL" b="1" dirty="0">
              <a:solidFill>
                <a:srgbClr val="FF0000"/>
              </a:solidFill>
              <a:effectLst>
                <a:outerShdw blurRad="38100" dist="38100" dir="2700000" algn="tl">
                  <a:srgbClr val="000000">
                    <a:alpha val="43137"/>
                  </a:srgbClr>
                </a:outerShdw>
              </a:effectLst>
            </a:endParaRPr>
          </a:p>
        </p:txBody>
      </p:sp>
      <p:cxnSp>
        <p:nvCxnSpPr>
          <p:cNvPr id="42" name="מחבר חץ ישר 41">
            <a:extLst>
              <a:ext uri="{FF2B5EF4-FFF2-40B4-BE49-F238E27FC236}">
                <a16:creationId xmlns:a16="http://schemas.microsoft.com/office/drawing/2014/main" id="{48D0C193-4F5E-486B-AE9B-1B5BE3B5F4B3}"/>
              </a:ext>
            </a:extLst>
          </p:cNvPr>
          <p:cNvCxnSpPr>
            <a:cxnSpLocks/>
          </p:cNvCxnSpPr>
          <p:nvPr/>
        </p:nvCxnSpPr>
        <p:spPr>
          <a:xfrm flipH="1">
            <a:off x="6362858" y="5258888"/>
            <a:ext cx="201198" cy="2497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תיבת טקסט 42">
            <a:extLst>
              <a:ext uri="{FF2B5EF4-FFF2-40B4-BE49-F238E27FC236}">
                <a16:creationId xmlns:a16="http://schemas.microsoft.com/office/drawing/2014/main" id="{EFADB1DC-5735-47A8-828B-E5D921B3DA26}"/>
              </a:ext>
            </a:extLst>
          </p:cNvPr>
          <p:cNvSpPr txBox="1"/>
          <p:nvPr/>
        </p:nvSpPr>
        <p:spPr>
          <a:xfrm>
            <a:off x="6374583" y="4756050"/>
            <a:ext cx="952657" cy="523220"/>
          </a:xfrm>
          <a:prstGeom prst="rect">
            <a:avLst/>
          </a:prstGeom>
          <a:noFill/>
        </p:spPr>
        <p:txBody>
          <a:bodyPr wrap="square" rtlCol="1">
            <a:spAutoFit/>
          </a:bodyPr>
          <a:lstStyle/>
          <a:p>
            <a:pPr algn="r"/>
            <a:r>
              <a:rPr lang="he-IL" sz="1400"/>
              <a:t>נקודת הראשית</a:t>
            </a:r>
          </a:p>
        </p:txBody>
      </p:sp>
    </p:spTree>
    <p:extLst>
      <p:ext uri="{BB962C8B-B14F-4D97-AF65-F5344CB8AC3E}">
        <p14:creationId xmlns:p14="http://schemas.microsoft.com/office/powerpoint/2010/main" val="350577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600FD1D-3F0A-40B9-A37B-18BD7C61AF87}"/>
              </a:ext>
            </a:extLst>
          </p:cNvPr>
          <p:cNvSpPr>
            <a:spLocks noGrp="1" noChangeArrowheads="1"/>
          </p:cNvSpPr>
          <p:nvPr>
            <p:ph type="title"/>
          </p:nvPr>
        </p:nvSpPr>
        <p:spPr>
          <a:xfrm>
            <a:off x="5245835" y="189116"/>
            <a:ext cx="2811266" cy="1129376"/>
          </a:xfrm>
          <a:ln w="38100">
            <a:solidFill>
              <a:schemeClr val="tx1"/>
            </a:solidFill>
            <a:miter lim="800000"/>
            <a:headEnd/>
            <a:tailEnd/>
          </a:ln>
        </p:spPr>
        <p:txBody>
          <a:bodyPr>
            <a:normAutofit fontScale="90000"/>
          </a:bodyPr>
          <a:lstStyle/>
          <a:p>
            <a:pPr algn="ctr" rtl="1"/>
            <a:r>
              <a:rPr lang="he-IL" altLang="he-IL" b="1">
                <a:solidFill>
                  <a:srgbClr val="6600CC"/>
                </a:solidFill>
              </a:rPr>
              <a:t>מקומו של גוף 3 מאפיינים</a:t>
            </a:r>
            <a:endParaRPr lang="he-IL" altLang="he-IL">
              <a:solidFill>
                <a:srgbClr val="6600CC"/>
              </a:solidFill>
            </a:endParaRPr>
          </a:p>
        </p:txBody>
      </p:sp>
      <p:sp>
        <p:nvSpPr>
          <p:cNvPr id="13315" name="Rectangle 3">
            <a:extLst>
              <a:ext uri="{FF2B5EF4-FFF2-40B4-BE49-F238E27FC236}">
                <a16:creationId xmlns:a16="http://schemas.microsoft.com/office/drawing/2014/main" id="{DC7A7AC9-7733-415D-BE55-3BF4C76AFB6C}"/>
              </a:ext>
            </a:extLst>
          </p:cNvPr>
          <p:cNvSpPr>
            <a:spLocks noGrp="1" noChangeArrowheads="1"/>
          </p:cNvSpPr>
          <p:nvPr>
            <p:ph idx="1"/>
          </p:nvPr>
        </p:nvSpPr>
        <p:spPr>
          <a:xfrm>
            <a:off x="2022763" y="1559497"/>
            <a:ext cx="9476509" cy="5105400"/>
          </a:xfrm>
          <a:ln w="38100">
            <a:solidFill>
              <a:schemeClr val="tx1"/>
            </a:solidFill>
            <a:miter lim="800000"/>
            <a:headEnd/>
            <a:tailEnd/>
          </a:ln>
        </p:spPr>
        <p:txBody>
          <a:bodyPr>
            <a:normAutofit/>
          </a:bodyPr>
          <a:lstStyle/>
          <a:p>
            <a:pPr algn="r" rtl="1">
              <a:buFont typeface="Monotype Sorts" pitchFamily="2" charset="2"/>
              <a:buNone/>
            </a:pPr>
            <a:r>
              <a:rPr lang="he-IL" altLang="he-IL" sz="2400" b="1"/>
              <a:t>לצורך תאור מקומו של גוף שנע בקו ישר יש לבחור ב- 3 מאפינים </a:t>
            </a:r>
            <a:r>
              <a:rPr lang="he-IL" altLang="he-IL" sz="2400"/>
              <a:t>:</a:t>
            </a:r>
            <a:br>
              <a:rPr lang="en-US" altLang="he-IL" sz="2400"/>
            </a:br>
            <a:endParaRPr lang="he-IL" altLang="he-IL" sz="2400"/>
          </a:p>
          <a:p>
            <a:pPr marL="0" indent="0" algn="r" rtl="1">
              <a:buNone/>
            </a:pPr>
            <a:r>
              <a:rPr lang="he-IL" altLang="he-IL" sz="3200" b="1">
                <a:solidFill>
                  <a:srgbClr val="FF0000"/>
                </a:solidFill>
                <a:effectLst>
                  <a:outerShdw blurRad="38100" dist="38100" dir="2700000" algn="tl">
                    <a:srgbClr val="000000">
                      <a:alpha val="43137"/>
                    </a:srgbClr>
                  </a:outerShdw>
                </a:effectLst>
              </a:rPr>
              <a:t>1. יחידת האורך.</a:t>
            </a:r>
          </a:p>
          <a:p>
            <a:pPr marL="0" indent="0" algn="r" rtl="1">
              <a:buNone/>
            </a:pPr>
            <a:r>
              <a:rPr lang="he-IL" altLang="he-IL" sz="3200" b="1">
                <a:solidFill>
                  <a:srgbClr val="FF0000"/>
                </a:solidFill>
                <a:effectLst>
                  <a:outerShdw blurRad="38100" dist="38100" dir="2700000" algn="tl">
                    <a:srgbClr val="000000">
                      <a:alpha val="43137"/>
                    </a:srgbClr>
                  </a:outerShdw>
                </a:effectLst>
              </a:rPr>
              <a:t>2. נקודת הראשית.</a:t>
            </a:r>
          </a:p>
          <a:p>
            <a:pPr marL="0" indent="0" algn="r" rtl="1">
              <a:buNone/>
            </a:pPr>
            <a:r>
              <a:rPr lang="he-IL" altLang="he-IL" sz="3200" b="1">
                <a:solidFill>
                  <a:srgbClr val="FF0000"/>
                </a:solidFill>
                <a:effectLst>
                  <a:outerShdw blurRad="38100" dist="38100" dir="2700000" algn="tl">
                    <a:srgbClr val="000000">
                      <a:alpha val="43137"/>
                    </a:srgbClr>
                  </a:outerShdw>
                </a:effectLst>
              </a:rPr>
              <a:t>3. כיוון הציר</a:t>
            </a:r>
            <a:r>
              <a:rPr lang="en-US" altLang="he-IL" sz="3200" b="1">
                <a:solidFill>
                  <a:srgbClr val="FF0000"/>
                </a:solidFill>
                <a:effectLst>
                  <a:outerShdw blurRad="38100" dist="38100" dir="2700000" algn="tl">
                    <a:srgbClr val="000000">
                      <a:alpha val="43137"/>
                    </a:srgbClr>
                  </a:outerShdw>
                </a:effectLst>
              </a:rPr>
              <a:t>.</a:t>
            </a:r>
            <a:br>
              <a:rPr lang="en-US" altLang="he-IL" sz="3200"/>
            </a:br>
            <a:endParaRPr lang="he-IL" altLang="he-IL" sz="3200"/>
          </a:p>
          <a:p>
            <a:pPr algn="r" rtl="1">
              <a:buFont typeface="Monotype Sorts" pitchFamily="2" charset="2"/>
              <a:buNone/>
            </a:pPr>
            <a:r>
              <a:rPr lang="he-IL" altLang="he-IL" sz="2400" b="1" u="sng">
                <a:solidFill>
                  <a:srgbClr val="FF0000"/>
                </a:solidFill>
              </a:rPr>
              <a:t>השיעור</a:t>
            </a:r>
            <a:r>
              <a:rPr lang="he-IL" altLang="he-IL" sz="2400" b="1" u="sng"/>
              <a:t> (הקואורדינטה)</a:t>
            </a:r>
            <a:r>
              <a:rPr lang="he-IL" altLang="he-IL" sz="2400"/>
              <a:t> </a:t>
            </a:r>
            <a:r>
              <a:rPr lang="he-IL" altLang="he-IL" sz="2400" b="1"/>
              <a:t>(</a:t>
            </a:r>
            <a:r>
              <a:rPr lang="en-US" altLang="he-IL" sz="2400" b="1"/>
              <a:t>X</a:t>
            </a:r>
            <a:r>
              <a:rPr lang="he-IL" altLang="he-IL" sz="2400" b="1"/>
              <a:t>)</a:t>
            </a:r>
            <a:r>
              <a:rPr lang="he-IL" altLang="he-IL" sz="2400"/>
              <a:t>  של גוף מציין את </a:t>
            </a:r>
            <a:r>
              <a:rPr lang="he-IL" altLang="he-IL" sz="2400" b="1"/>
              <a:t>מרחק הגוף מן הראשית</a:t>
            </a:r>
            <a:endParaRPr lang="he-IL" altLang="he-IL" sz="2400"/>
          </a:p>
          <a:p>
            <a:pPr algn="r" rtl="1">
              <a:buFont typeface="Monotype Sorts" pitchFamily="2" charset="2"/>
              <a:buNone/>
            </a:pPr>
            <a:r>
              <a:rPr lang="he-IL" altLang="he-IL" sz="2400" b="1" u="sng">
                <a:solidFill>
                  <a:srgbClr val="FF0000"/>
                </a:solidFill>
              </a:rPr>
              <a:t>המקום היחסי</a:t>
            </a:r>
            <a:r>
              <a:rPr lang="he-IL" altLang="he-IL" sz="2400" b="1" u="sng"/>
              <a:t> </a:t>
            </a:r>
            <a:r>
              <a:rPr lang="he-IL" altLang="he-IL" sz="2400"/>
              <a:t>של גוף אחד ביחס לשני הוא </a:t>
            </a:r>
            <a:r>
              <a:rPr lang="he-IL" altLang="he-IL" sz="2400" b="1"/>
              <a:t>הפרש</a:t>
            </a:r>
            <a:r>
              <a:rPr lang="he-IL" altLang="he-IL" sz="2400"/>
              <a:t> </a:t>
            </a:r>
            <a:r>
              <a:rPr lang="he-IL" altLang="he-IL" sz="2400" b="1"/>
              <a:t>השיעורים שלהם </a:t>
            </a:r>
            <a:endParaRPr lang="he-IL" altLang="he-IL" sz="2400"/>
          </a:p>
        </p:txBody>
      </p:sp>
      <p:graphicFrame>
        <p:nvGraphicFramePr>
          <p:cNvPr id="13316" name="Object 4">
            <a:extLst>
              <a:ext uri="{FF2B5EF4-FFF2-40B4-BE49-F238E27FC236}">
                <a16:creationId xmlns:a16="http://schemas.microsoft.com/office/drawing/2014/main" id="{63F8EAF0-5485-41A1-B0DA-C31F86890A92}"/>
              </a:ext>
            </a:extLst>
          </p:cNvPr>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spid="_x0000_s1266" name="Equation" r:id="rId3" imgW="114151" imgH="215619" progId="Equation.3">
                  <p:embed/>
                </p:oleObj>
              </mc:Choice>
              <mc:Fallback>
                <p:oleObj name="Equation" r:id="rId3" imgW="114151" imgH="215619" progId="Equation.3">
                  <p:embed/>
                  <p:pic>
                    <p:nvPicPr>
                      <p:cNvPr id="13316" name="Object 4">
                        <a:extLst>
                          <a:ext uri="{FF2B5EF4-FFF2-40B4-BE49-F238E27FC236}">
                            <a16:creationId xmlns:a16="http://schemas.microsoft.com/office/drawing/2014/main" id="{63F8EAF0-5485-41A1-B0DA-C31F86890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7">
            <a:extLst>
              <a:ext uri="{FF2B5EF4-FFF2-40B4-BE49-F238E27FC236}">
                <a16:creationId xmlns:a16="http://schemas.microsoft.com/office/drawing/2014/main" id="{FB150274-A0CB-4B54-8731-1AC331CDFC11}"/>
              </a:ext>
            </a:extLst>
          </p:cNvPr>
          <p:cNvGraphicFramePr>
            <a:graphicFrameLocks noChangeAspect="1"/>
          </p:cNvGraphicFramePr>
          <p:nvPr/>
        </p:nvGraphicFramePr>
        <p:xfrm>
          <a:off x="6172201" y="5562600"/>
          <a:ext cx="481013" cy="914400"/>
        </p:xfrm>
        <a:graphic>
          <a:graphicData uri="http://schemas.openxmlformats.org/presentationml/2006/ole">
            <mc:AlternateContent xmlns:mc="http://schemas.openxmlformats.org/markup-compatibility/2006">
              <mc:Choice xmlns:v="urn:schemas-microsoft-com:vml" Requires="v">
                <p:oleObj spid="_x0000_s1267" name="Equation" r:id="rId5" imgW="114151" imgH="215619" progId="Equation.3">
                  <p:embed/>
                </p:oleObj>
              </mc:Choice>
              <mc:Fallback>
                <p:oleObj name="Equation" r:id="rId5" imgW="114151" imgH="215619" progId="Equation.3">
                  <p:embed/>
                  <p:pic>
                    <p:nvPicPr>
                      <p:cNvPr id="13318" name="Object 7">
                        <a:extLst>
                          <a:ext uri="{FF2B5EF4-FFF2-40B4-BE49-F238E27FC236}">
                            <a16:creationId xmlns:a16="http://schemas.microsoft.com/office/drawing/2014/main" id="{FB150274-A0CB-4B54-8731-1AC331CDF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562600"/>
                        <a:ext cx="48101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7F539FB6-1562-4441-926A-9661965C37E7}"/>
                  </a:ext>
                </a:extLst>
              </p:cNvPr>
              <p:cNvSpPr txBox="1"/>
              <p:nvPr/>
            </p:nvSpPr>
            <p:spPr>
              <a:xfrm>
                <a:off x="3701687" y="5661219"/>
                <a:ext cx="2873359" cy="43088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m:rPr>
                          <m:sty m:val="p"/>
                        </m:rPr>
                        <a:rPr lang="he-IL" sz="2800" smtClean="0">
                          <a:latin typeface="Cambria Math" panose="02040503050406030204" pitchFamily="18" charset="0"/>
                        </a:rPr>
                        <m:t>Δ</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r>
                            <a:rPr lang="he-IL" sz="2800" i="0">
                              <a:latin typeface="Cambria Math" panose="02040503050406030204" pitchFamily="18" charset="0"/>
                            </a:rPr>
                            <m:t>→</m:t>
                          </m:r>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sub>
                      </m:sSub>
                    </m:oMath>
                  </m:oMathPara>
                </a14:m>
                <a:endParaRPr lang="he-IL" sz="2800"/>
              </a:p>
            </p:txBody>
          </p:sp>
        </mc:Choice>
        <mc:Fallback xmlns="">
          <p:sp>
            <p:nvSpPr>
              <p:cNvPr id="2" name="תיבת טקסט 1">
                <a:extLst>
                  <a:ext uri="{FF2B5EF4-FFF2-40B4-BE49-F238E27FC236}">
                    <a16:creationId xmlns:a16="http://schemas.microsoft.com/office/drawing/2014/main" id="{7F539FB6-1562-4441-926A-9661965C37E7}"/>
                  </a:ext>
                </a:extLst>
              </p:cNvPr>
              <p:cNvSpPr txBox="1">
                <a:spLocks noRot="1" noChangeAspect="1" noMove="1" noResize="1" noEditPoints="1" noAdjustHandles="1" noChangeArrowheads="1" noChangeShapeType="1" noTextEdit="1"/>
              </p:cNvSpPr>
              <p:nvPr/>
            </p:nvSpPr>
            <p:spPr>
              <a:xfrm>
                <a:off x="3701687" y="5661219"/>
                <a:ext cx="2873359" cy="430887"/>
              </a:xfrm>
              <a:prstGeom prst="rect">
                <a:avLst/>
              </a:prstGeom>
              <a:blipFill>
                <a:blip r:embed="rId6"/>
                <a:stretch>
                  <a:fillRect t="-27143" r="-4237" b="-48571"/>
                </a:stretch>
              </a:blipFill>
            </p:spPr>
            <p:txBody>
              <a:bodyPr/>
              <a:lstStyle/>
              <a:p>
                <a:r>
                  <a:rPr lang="he-IL">
                    <a:noFill/>
                  </a:rPr>
                  <a:t> </a:t>
                </a:r>
              </a:p>
            </p:txBody>
          </p:sp>
        </mc:Fallback>
      </mc:AlternateContent>
      <p:sp>
        <p:nvSpPr>
          <p:cNvPr id="3" name="מציין מיקום של מספר שקופית 2">
            <a:extLst>
              <a:ext uri="{FF2B5EF4-FFF2-40B4-BE49-F238E27FC236}">
                <a16:creationId xmlns:a16="http://schemas.microsoft.com/office/drawing/2014/main" id="{FF7F6EE4-D084-4113-A182-BB5805C6EE5D}"/>
              </a:ext>
            </a:extLst>
          </p:cNvPr>
          <p:cNvSpPr>
            <a:spLocks noGrp="1"/>
          </p:cNvSpPr>
          <p:nvPr>
            <p:ph type="sldNum" sz="quarter" idx="12"/>
          </p:nvPr>
        </p:nvSpPr>
        <p:spPr/>
        <p:txBody>
          <a:bodyPr/>
          <a:lstStyle/>
          <a:p>
            <a:fld id="{35CE2A88-ED72-40D1-A77E-B0989610CBC5}" type="slidenum">
              <a:rPr lang="he-IL" smtClean="0"/>
              <a:t>13</a:t>
            </a:fld>
            <a:endParaRPr lang="he-IL"/>
          </a:p>
        </p:txBody>
      </p:sp>
      <p:grpSp>
        <p:nvGrpSpPr>
          <p:cNvPr id="80" name="קבוצה 79">
            <a:extLst>
              <a:ext uri="{FF2B5EF4-FFF2-40B4-BE49-F238E27FC236}">
                <a16:creationId xmlns:a16="http://schemas.microsoft.com/office/drawing/2014/main" id="{AEBDFBF2-EB33-4217-840B-FF7EE881D451}"/>
              </a:ext>
            </a:extLst>
          </p:cNvPr>
          <p:cNvGrpSpPr/>
          <p:nvPr/>
        </p:nvGrpSpPr>
        <p:grpSpPr>
          <a:xfrm>
            <a:off x="2531564" y="2419927"/>
            <a:ext cx="5596436" cy="1502676"/>
            <a:chOff x="2947199" y="3943882"/>
            <a:chExt cx="6638543" cy="1807522"/>
          </a:xfrm>
        </p:grpSpPr>
        <p:sp>
          <p:nvSpPr>
            <p:cNvPr id="81" name="Line 21">
              <a:extLst>
                <a:ext uri="{FF2B5EF4-FFF2-40B4-BE49-F238E27FC236}">
                  <a16:creationId xmlns:a16="http://schemas.microsoft.com/office/drawing/2014/main" id="{5E5827AD-2DDC-4B60-94D9-D8A1043056C1}"/>
                </a:ext>
              </a:extLst>
            </p:cNvPr>
            <p:cNvSpPr>
              <a:spLocks noChangeShapeType="1"/>
            </p:cNvSpPr>
            <p:nvPr/>
          </p:nvSpPr>
          <p:spPr bwMode="auto">
            <a:xfrm>
              <a:off x="7459509" y="5214829"/>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2" name="Line 22">
              <a:extLst>
                <a:ext uri="{FF2B5EF4-FFF2-40B4-BE49-F238E27FC236}">
                  <a16:creationId xmlns:a16="http://schemas.microsoft.com/office/drawing/2014/main" id="{1DF60D3C-E859-46FF-B7B1-D80FCE205EC2}"/>
                </a:ext>
              </a:extLst>
            </p:cNvPr>
            <p:cNvSpPr>
              <a:spLocks noChangeShapeType="1"/>
            </p:cNvSpPr>
            <p:nvPr/>
          </p:nvSpPr>
          <p:spPr bwMode="auto">
            <a:xfrm>
              <a:off x="8069109" y="5214829"/>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3" name="Rectangle 29">
              <a:extLst>
                <a:ext uri="{FF2B5EF4-FFF2-40B4-BE49-F238E27FC236}">
                  <a16:creationId xmlns:a16="http://schemas.microsoft.com/office/drawing/2014/main" id="{7562583B-1D99-47C5-9D70-97AE028F199E}"/>
                </a:ext>
              </a:extLst>
            </p:cNvPr>
            <p:cNvSpPr>
              <a:spLocks noChangeArrowheads="1"/>
            </p:cNvSpPr>
            <p:nvPr/>
          </p:nvSpPr>
          <p:spPr bwMode="auto">
            <a:xfrm>
              <a:off x="2947199"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84" name="Line 5">
              <a:extLst>
                <a:ext uri="{FF2B5EF4-FFF2-40B4-BE49-F238E27FC236}">
                  <a16:creationId xmlns:a16="http://schemas.microsoft.com/office/drawing/2014/main" id="{02D58DB0-69C0-4A3B-B29E-E53524603FCE}"/>
                </a:ext>
              </a:extLst>
            </p:cNvPr>
            <p:cNvSpPr>
              <a:spLocks noChangeShapeType="1"/>
            </p:cNvSpPr>
            <p:nvPr/>
          </p:nvSpPr>
          <p:spPr bwMode="auto">
            <a:xfrm>
              <a:off x="3116109" y="5291029"/>
              <a:ext cx="5593896" cy="47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5" name="Line 6">
              <a:extLst>
                <a:ext uri="{FF2B5EF4-FFF2-40B4-BE49-F238E27FC236}">
                  <a16:creationId xmlns:a16="http://schemas.microsoft.com/office/drawing/2014/main" id="{DEE7DDAA-0C5B-4AE0-9389-30175BEEFAD1}"/>
                </a:ext>
              </a:extLst>
            </p:cNvPr>
            <p:cNvSpPr>
              <a:spLocks noChangeShapeType="1"/>
            </p:cNvSpPr>
            <p:nvPr/>
          </p:nvSpPr>
          <p:spPr bwMode="auto">
            <a:xfrm>
              <a:off x="3192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6" name="Line 7">
              <a:extLst>
                <a:ext uri="{FF2B5EF4-FFF2-40B4-BE49-F238E27FC236}">
                  <a16:creationId xmlns:a16="http://schemas.microsoft.com/office/drawing/2014/main" id="{9FFD7337-343D-44A2-836D-5FA65AA56199}"/>
                </a:ext>
              </a:extLst>
            </p:cNvPr>
            <p:cNvSpPr>
              <a:spLocks noChangeShapeType="1"/>
            </p:cNvSpPr>
            <p:nvPr/>
          </p:nvSpPr>
          <p:spPr bwMode="auto">
            <a:xfrm>
              <a:off x="3497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7" name="Line 8">
              <a:extLst>
                <a:ext uri="{FF2B5EF4-FFF2-40B4-BE49-F238E27FC236}">
                  <a16:creationId xmlns:a16="http://schemas.microsoft.com/office/drawing/2014/main" id="{1D956E42-B6C2-4C0A-86DB-094E78FC32A1}"/>
                </a:ext>
              </a:extLst>
            </p:cNvPr>
            <p:cNvSpPr>
              <a:spLocks noChangeShapeType="1"/>
            </p:cNvSpPr>
            <p:nvPr/>
          </p:nvSpPr>
          <p:spPr bwMode="auto">
            <a:xfrm>
              <a:off x="3801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8" name="Line 9">
              <a:extLst>
                <a:ext uri="{FF2B5EF4-FFF2-40B4-BE49-F238E27FC236}">
                  <a16:creationId xmlns:a16="http://schemas.microsoft.com/office/drawing/2014/main" id="{A1918303-E8D0-462D-8B92-72E18438A109}"/>
                </a:ext>
              </a:extLst>
            </p:cNvPr>
            <p:cNvSpPr>
              <a:spLocks noChangeShapeType="1"/>
            </p:cNvSpPr>
            <p:nvPr/>
          </p:nvSpPr>
          <p:spPr bwMode="auto">
            <a:xfrm>
              <a:off x="4106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89" name="Line 10">
              <a:extLst>
                <a:ext uri="{FF2B5EF4-FFF2-40B4-BE49-F238E27FC236}">
                  <a16:creationId xmlns:a16="http://schemas.microsoft.com/office/drawing/2014/main" id="{27E98A2A-D0CD-4DDD-B4DE-DD922F73938A}"/>
                </a:ext>
              </a:extLst>
            </p:cNvPr>
            <p:cNvSpPr>
              <a:spLocks noChangeShapeType="1"/>
            </p:cNvSpPr>
            <p:nvPr/>
          </p:nvSpPr>
          <p:spPr bwMode="auto">
            <a:xfrm>
              <a:off x="44115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0" name="Line 11">
              <a:extLst>
                <a:ext uri="{FF2B5EF4-FFF2-40B4-BE49-F238E27FC236}">
                  <a16:creationId xmlns:a16="http://schemas.microsoft.com/office/drawing/2014/main" id="{6E3EB8E6-641E-46EC-8BA0-D2BF49314DC6}"/>
                </a:ext>
              </a:extLst>
            </p:cNvPr>
            <p:cNvSpPr>
              <a:spLocks noChangeShapeType="1"/>
            </p:cNvSpPr>
            <p:nvPr/>
          </p:nvSpPr>
          <p:spPr bwMode="auto">
            <a:xfrm>
              <a:off x="4716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1" name="Line 12">
              <a:extLst>
                <a:ext uri="{FF2B5EF4-FFF2-40B4-BE49-F238E27FC236}">
                  <a16:creationId xmlns:a16="http://schemas.microsoft.com/office/drawing/2014/main" id="{061F0D26-EE08-4F06-BE0B-E87BBBEEA4EC}"/>
                </a:ext>
              </a:extLst>
            </p:cNvPr>
            <p:cNvSpPr>
              <a:spLocks noChangeShapeType="1"/>
            </p:cNvSpPr>
            <p:nvPr/>
          </p:nvSpPr>
          <p:spPr bwMode="auto">
            <a:xfrm>
              <a:off x="5021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2" name="Line 13">
              <a:extLst>
                <a:ext uri="{FF2B5EF4-FFF2-40B4-BE49-F238E27FC236}">
                  <a16:creationId xmlns:a16="http://schemas.microsoft.com/office/drawing/2014/main" id="{262BF75F-7777-4678-9D77-50A4079532EE}"/>
                </a:ext>
              </a:extLst>
            </p:cNvPr>
            <p:cNvSpPr>
              <a:spLocks noChangeShapeType="1"/>
            </p:cNvSpPr>
            <p:nvPr/>
          </p:nvSpPr>
          <p:spPr bwMode="auto">
            <a:xfrm>
              <a:off x="5325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3" name="Line 14">
              <a:extLst>
                <a:ext uri="{FF2B5EF4-FFF2-40B4-BE49-F238E27FC236}">
                  <a16:creationId xmlns:a16="http://schemas.microsoft.com/office/drawing/2014/main" id="{D492B342-6B65-4789-BD79-0B86CB247D36}"/>
                </a:ext>
              </a:extLst>
            </p:cNvPr>
            <p:cNvSpPr>
              <a:spLocks noChangeShapeType="1"/>
            </p:cNvSpPr>
            <p:nvPr/>
          </p:nvSpPr>
          <p:spPr bwMode="auto">
            <a:xfrm>
              <a:off x="5630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4" name="Line 15">
              <a:extLst>
                <a:ext uri="{FF2B5EF4-FFF2-40B4-BE49-F238E27FC236}">
                  <a16:creationId xmlns:a16="http://schemas.microsoft.com/office/drawing/2014/main" id="{9F7C1BE0-1E52-4299-B993-490116B945E6}"/>
                </a:ext>
              </a:extLst>
            </p:cNvPr>
            <p:cNvSpPr>
              <a:spLocks noChangeShapeType="1"/>
            </p:cNvSpPr>
            <p:nvPr/>
          </p:nvSpPr>
          <p:spPr bwMode="auto">
            <a:xfrm>
              <a:off x="59355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5" name="Line 16">
              <a:extLst>
                <a:ext uri="{FF2B5EF4-FFF2-40B4-BE49-F238E27FC236}">
                  <a16:creationId xmlns:a16="http://schemas.microsoft.com/office/drawing/2014/main" id="{B8155B03-F362-4B90-83D0-1BAD64901BAE}"/>
                </a:ext>
              </a:extLst>
            </p:cNvPr>
            <p:cNvSpPr>
              <a:spLocks noChangeShapeType="1"/>
            </p:cNvSpPr>
            <p:nvPr/>
          </p:nvSpPr>
          <p:spPr bwMode="auto">
            <a:xfrm>
              <a:off x="6240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6" name="Line 17">
              <a:extLst>
                <a:ext uri="{FF2B5EF4-FFF2-40B4-BE49-F238E27FC236}">
                  <a16:creationId xmlns:a16="http://schemas.microsoft.com/office/drawing/2014/main" id="{2230493A-DCFA-4699-B687-9199AE3516B5}"/>
                </a:ext>
              </a:extLst>
            </p:cNvPr>
            <p:cNvSpPr>
              <a:spLocks noChangeShapeType="1"/>
            </p:cNvSpPr>
            <p:nvPr/>
          </p:nvSpPr>
          <p:spPr bwMode="auto">
            <a:xfrm>
              <a:off x="65451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7" name="Line 18">
              <a:extLst>
                <a:ext uri="{FF2B5EF4-FFF2-40B4-BE49-F238E27FC236}">
                  <a16:creationId xmlns:a16="http://schemas.microsoft.com/office/drawing/2014/main" id="{4669AB15-44AA-4548-9F2A-BCA30CAC1DD7}"/>
                </a:ext>
              </a:extLst>
            </p:cNvPr>
            <p:cNvSpPr>
              <a:spLocks noChangeShapeType="1"/>
            </p:cNvSpPr>
            <p:nvPr/>
          </p:nvSpPr>
          <p:spPr bwMode="auto">
            <a:xfrm>
              <a:off x="68499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8" name="Line 19">
              <a:extLst>
                <a:ext uri="{FF2B5EF4-FFF2-40B4-BE49-F238E27FC236}">
                  <a16:creationId xmlns:a16="http://schemas.microsoft.com/office/drawing/2014/main" id="{DF481DF9-2C15-4A68-B61B-434AF65A98A2}"/>
                </a:ext>
              </a:extLst>
            </p:cNvPr>
            <p:cNvSpPr>
              <a:spLocks noChangeShapeType="1"/>
            </p:cNvSpPr>
            <p:nvPr/>
          </p:nvSpPr>
          <p:spPr bwMode="auto">
            <a:xfrm>
              <a:off x="71547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99" name="Line 20">
              <a:extLst>
                <a:ext uri="{FF2B5EF4-FFF2-40B4-BE49-F238E27FC236}">
                  <a16:creationId xmlns:a16="http://schemas.microsoft.com/office/drawing/2014/main" id="{752AE328-7BD6-4EA1-9650-47EA42D664FF}"/>
                </a:ext>
              </a:extLst>
            </p:cNvPr>
            <p:cNvSpPr>
              <a:spLocks noChangeShapeType="1"/>
            </p:cNvSpPr>
            <p:nvPr/>
          </p:nvSpPr>
          <p:spPr bwMode="auto">
            <a:xfrm>
              <a:off x="7764309" y="5214829"/>
              <a:ext cx="0" cy="152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b="1"/>
            </a:p>
          </p:txBody>
        </p:sp>
        <p:sp>
          <p:nvSpPr>
            <p:cNvPr id="100" name="Rectangle 25">
              <a:extLst>
                <a:ext uri="{FF2B5EF4-FFF2-40B4-BE49-F238E27FC236}">
                  <a16:creationId xmlns:a16="http://schemas.microsoft.com/office/drawing/2014/main" id="{C8DE8F03-00CD-442E-B799-3745B11137B4}"/>
                </a:ext>
              </a:extLst>
            </p:cNvPr>
            <p:cNvSpPr>
              <a:spLocks noChangeArrowheads="1"/>
            </p:cNvSpPr>
            <p:nvPr/>
          </p:nvSpPr>
          <p:spPr bwMode="auto">
            <a:xfrm>
              <a:off x="60894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2</a:t>
              </a:r>
            </a:p>
          </p:txBody>
        </p:sp>
        <p:sp>
          <p:nvSpPr>
            <p:cNvPr id="101" name="Rectangle 27">
              <a:extLst>
                <a:ext uri="{FF2B5EF4-FFF2-40B4-BE49-F238E27FC236}">
                  <a16:creationId xmlns:a16="http://schemas.microsoft.com/office/drawing/2014/main" id="{A76DE5E7-E52E-489B-A084-DEB6ED69B81D}"/>
                </a:ext>
              </a:extLst>
            </p:cNvPr>
            <p:cNvSpPr>
              <a:spLocks noChangeArrowheads="1"/>
            </p:cNvSpPr>
            <p:nvPr/>
          </p:nvSpPr>
          <p:spPr bwMode="auto">
            <a:xfrm>
              <a:off x="54798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rgbClr val="FF0000"/>
                  </a:solidFill>
                </a:rPr>
                <a:t>0</a:t>
              </a:r>
            </a:p>
          </p:txBody>
        </p:sp>
        <p:sp>
          <p:nvSpPr>
            <p:cNvPr id="102" name="Rectangle 28">
              <a:extLst>
                <a:ext uri="{FF2B5EF4-FFF2-40B4-BE49-F238E27FC236}">
                  <a16:creationId xmlns:a16="http://schemas.microsoft.com/office/drawing/2014/main" id="{673C8448-DF1E-44E6-9A15-094B3EA0A525}"/>
                </a:ext>
              </a:extLst>
            </p:cNvPr>
            <p:cNvSpPr>
              <a:spLocks noChangeArrowheads="1"/>
            </p:cNvSpPr>
            <p:nvPr/>
          </p:nvSpPr>
          <p:spPr bwMode="auto">
            <a:xfrm>
              <a:off x="35568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103" name="Rectangle 30">
              <a:extLst>
                <a:ext uri="{FF2B5EF4-FFF2-40B4-BE49-F238E27FC236}">
                  <a16:creationId xmlns:a16="http://schemas.microsoft.com/office/drawing/2014/main" id="{DE44CB5F-BE62-4121-8FB7-C2C76112F3FD}"/>
                </a:ext>
              </a:extLst>
            </p:cNvPr>
            <p:cNvSpPr>
              <a:spLocks noChangeArrowheads="1"/>
            </p:cNvSpPr>
            <p:nvPr/>
          </p:nvSpPr>
          <p:spPr bwMode="auto">
            <a:xfrm>
              <a:off x="41664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-4</a:t>
              </a:r>
            </a:p>
          </p:txBody>
        </p:sp>
        <p:sp>
          <p:nvSpPr>
            <p:cNvPr id="104" name="Rectangle 31">
              <a:extLst>
                <a:ext uri="{FF2B5EF4-FFF2-40B4-BE49-F238E27FC236}">
                  <a16:creationId xmlns:a16="http://schemas.microsoft.com/office/drawing/2014/main" id="{CBA19836-F8C6-43A9-A9CA-AB6DA98BEDD6}"/>
                </a:ext>
              </a:extLst>
            </p:cNvPr>
            <p:cNvSpPr>
              <a:spLocks noChangeArrowheads="1"/>
            </p:cNvSpPr>
            <p:nvPr/>
          </p:nvSpPr>
          <p:spPr bwMode="auto">
            <a:xfrm>
              <a:off x="4776000" y="5443429"/>
              <a:ext cx="36099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-2</a:t>
              </a:r>
            </a:p>
          </p:txBody>
        </p:sp>
        <p:sp>
          <p:nvSpPr>
            <p:cNvPr id="105" name="Rectangle 32">
              <a:extLst>
                <a:ext uri="{FF2B5EF4-FFF2-40B4-BE49-F238E27FC236}">
                  <a16:creationId xmlns:a16="http://schemas.microsoft.com/office/drawing/2014/main" id="{A02DD166-A4CB-4EF5-AA36-99C074A456D0}"/>
                </a:ext>
              </a:extLst>
            </p:cNvPr>
            <p:cNvSpPr>
              <a:spLocks noChangeArrowheads="1"/>
            </p:cNvSpPr>
            <p:nvPr/>
          </p:nvSpPr>
          <p:spPr bwMode="auto">
            <a:xfrm>
              <a:off x="79182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8</a:t>
              </a:r>
            </a:p>
          </p:txBody>
        </p:sp>
        <p:sp>
          <p:nvSpPr>
            <p:cNvPr id="106" name="Rectangle 34">
              <a:extLst>
                <a:ext uri="{FF2B5EF4-FFF2-40B4-BE49-F238E27FC236}">
                  <a16:creationId xmlns:a16="http://schemas.microsoft.com/office/drawing/2014/main" id="{B281B06C-346A-45D5-B9D4-56091372668B}"/>
                </a:ext>
              </a:extLst>
            </p:cNvPr>
            <p:cNvSpPr>
              <a:spLocks noChangeArrowheads="1"/>
            </p:cNvSpPr>
            <p:nvPr/>
          </p:nvSpPr>
          <p:spPr bwMode="auto">
            <a:xfrm>
              <a:off x="6621309" y="5443429"/>
              <a:ext cx="381000" cy="304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b="1" dirty="0">
                  <a:solidFill>
                    <a:schemeClr val="tx2"/>
                  </a:solidFill>
                </a:rPr>
                <a:t>4</a:t>
              </a:r>
            </a:p>
          </p:txBody>
        </p:sp>
        <p:sp>
          <p:nvSpPr>
            <p:cNvPr id="107" name="Rectangle 35">
              <a:extLst>
                <a:ext uri="{FF2B5EF4-FFF2-40B4-BE49-F238E27FC236}">
                  <a16:creationId xmlns:a16="http://schemas.microsoft.com/office/drawing/2014/main" id="{439B8985-31AB-404B-8B22-C84CEDC1AB91}"/>
                </a:ext>
              </a:extLst>
            </p:cNvPr>
            <p:cNvSpPr>
              <a:spLocks noChangeArrowheads="1"/>
            </p:cNvSpPr>
            <p:nvPr/>
          </p:nvSpPr>
          <p:spPr bwMode="auto">
            <a:xfrm>
              <a:off x="7308697" y="5443429"/>
              <a:ext cx="284163" cy="3079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b="1" dirty="0">
                  <a:solidFill>
                    <a:schemeClr val="tx2"/>
                  </a:solidFill>
                </a:rPr>
                <a:t>6</a:t>
              </a:r>
            </a:p>
          </p:txBody>
        </p:sp>
        <p:sp>
          <p:nvSpPr>
            <p:cNvPr id="108" name="TextBox 37">
              <a:extLst>
                <a:ext uri="{FF2B5EF4-FFF2-40B4-BE49-F238E27FC236}">
                  <a16:creationId xmlns:a16="http://schemas.microsoft.com/office/drawing/2014/main" id="{6D30D806-E681-4E3B-A724-9F8568BC251F}"/>
                </a:ext>
              </a:extLst>
            </p:cNvPr>
            <p:cNvSpPr txBox="1"/>
            <p:nvPr/>
          </p:nvSpPr>
          <p:spPr>
            <a:xfrm>
              <a:off x="8404537" y="5378897"/>
              <a:ext cx="958537" cy="369332"/>
            </a:xfrm>
            <a:prstGeom prst="rect">
              <a:avLst/>
            </a:prstGeom>
            <a:noFill/>
            <a:ln w="3175">
              <a:noFill/>
            </a:ln>
          </p:spPr>
          <p:txBody>
            <a:bodyPr wrap="square" rtlCol="1">
              <a:spAutoFit/>
            </a:bodyPr>
            <a:lstStyle/>
            <a:p>
              <a:r>
                <a:rPr lang="en-US" b="1" dirty="0">
                  <a:solidFill>
                    <a:schemeClr val="tx2"/>
                  </a:solidFill>
                </a:rPr>
                <a:t>X[m]</a:t>
              </a:r>
              <a:endParaRPr lang="he-IL" b="1" dirty="0">
                <a:solidFill>
                  <a:schemeClr val="tx2"/>
                </a:solidFill>
              </a:endParaRPr>
            </a:p>
          </p:txBody>
        </p:sp>
        <p:sp>
          <p:nvSpPr>
            <p:cNvPr id="109" name="TextBox 3">
              <a:extLst>
                <a:ext uri="{FF2B5EF4-FFF2-40B4-BE49-F238E27FC236}">
                  <a16:creationId xmlns:a16="http://schemas.microsoft.com/office/drawing/2014/main" id="{862D3A3C-7E4D-412F-9163-8440400F25A4}"/>
                </a:ext>
              </a:extLst>
            </p:cNvPr>
            <p:cNvSpPr txBox="1"/>
            <p:nvPr/>
          </p:nvSpPr>
          <p:spPr>
            <a:xfrm>
              <a:off x="7834266" y="4171924"/>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יחידת האורך</a:t>
              </a:r>
            </a:p>
          </p:txBody>
        </p:sp>
        <p:sp>
          <p:nvSpPr>
            <p:cNvPr id="110" name="TextBox 38">
              <a:extLst>
                <a:ext uri="{FF2B5EF4-FFF2-40B4-BE49-F238E27FC236}">
                  <a16:creationId xmlns:a16="http://schemas.microsoft.com/office/drawing/2014/main" id="{B6192F5F-FAD5-4FA8-B919-C932EADDED99}"/>
                </a:ext>
              </a:extLst>
            </p:cNvPr>
            <p:cNvSpPr txBox="1"/>
            <p:nvPr/>
          </p:nvSpPr>
          <p:spPr>
            <a:xfrm>
              <a:off x="6255309" y="4542741"/>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כיוון הציר</a:t>
              </a:r>
            </a:p>
          </p:txBody>
        </p:sp>
        <p:sp>
          <p:nvSpPr>
            <p:cNvPr id="111" name="TextBox 41">
              <a:extLst>
                <a:ext uri="{FF2B5EF4-FFF2-40B4-BE49-F238E27FC236}">
                  <a16:creationId xmlns:a16="http://schemas.microsoft.com/office/drawing/2014/main" id="{6ED9ACF4-332A-44AF-AAAA-874F8F88095A}"/>
                </a:ext>
              </a:extLst>
            </p:cNvPr>
            <p:cNvSpPr txBox="1"/>
            <p:nvPr/>
          </p:nvSpPr>
          <p:spPr>
            <a:xfrm>
              <a:off x="4754971" y="3943882"/>
              <a:ext cx="1751476" cy="369332"/>
            </a:xfrm>
            <a:prstGeom prst="rect">
              <a:avLst/>
            </a:prstGeom>
            <a:noFill/>
            <a:ln w="3175">
              <a:noFill/>
            </a:ln>
          </p:spPr>
          <p:txBody>
            <a:bodyPr wrap="square" rtlCol="1">
              <a:spAutoFit/>
            </a:bodyPr>
            <a:lstStyle/>
            <a:p>
              <a:r>
                <a:rPr lang="he-IL" b="1" dirty="0">
                  <a:solidFill>
                    <a:srgbClr val="FF0000"/>
                  </a:solidFill>
                  <a:latin typeface="Arial" pitchFamily="34" charset="0"/>
                  <a:cs typeface="Arial" pitchFamily="34" charset="0"/>
                </a:rPr>
                <a:t>נקודת הראשית</a:t>
              </a:r>
            </a:p>
          </p:txBody>
        </p:sp>
        <p:cxnSp>
          <p:nvCxnSpPr>
            <p:cNvPr id="112" name="מחבר חץ ישר 111">
              <a:extLst>
                <a:ext uri="{FF2B5EF4-FFF2-40B4-BE49-F238E27FC236}">
                  <a16:creationId xmlns:a16="http://schemas.microsoft.com/office/drawing/2014/main" id="{72AD88F4-4FAF-46EF-8E9D-AF9E080023D9}"/>
                </a:ext>
              </a:extLst>
            </p:cNvPr>
            <p:cNvCxnSpPr/>
            <p:nvPr/>
          </p:nvCxnSpPr>
          <p:spPr>
            <a:xfrm>
              <a:off x="5630709" y="4499199"/>
              <a:ext cx="0" cy="74828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3" name="מחבר חץ ישר 112">
              <a:extLst>
                <a:ext uri="{FF2B5EF4-FFF2-40B4-BE49-F238E27FC236}">
                  <a16:creationId xmlns:a16="http://schemas.microsoft.com/office/drawing/2014/main" id="{EEA5E1E5-B754-4165-A200-13F5203EF00A}"/>
                </a:ext>
              </a:extLst>
            </p:cNvPr>
            <p:cNvCxnSpPr/>
            <p:nvPr/>
          </p:nvCxnSpPr>
          <p:spPr>
            <a:xfrm>
              <a:off x="8798122" y="4727407"/>
              <a:ext cx="0" cy="74828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4" name="מחבר חץ ישר 113">
              <a:extLst>
                <a:ext uri="{FF2B5EF4-FFF2-40B4-BE49-F238E27FC236}">
                  <a16:creationId xmlns:a16="http://schemas.microsoft.com/office/drawing/2014/main" id="{2FAFB34B-D5CC-4824-B109-9463C6C15E49}"/>
                </a:ext>
              </a:extLst>
            </p:cNvPr>
            <p:cNvCxnSpPr/>
            <p:nvPr/>
          </p:nvCxnSpPr>
          <p:spPr>
            <a:xfrm>
              <a:off x="6752311" y="4986056"/>
              <a:ext cx="840549" cy="0"/>
            </a:xfrm>
            <a:prstGeom prst="straightConnector1">
              <a:avLst/>
            </a:prstGeom>
            <a:ln w="3175">
              <a:no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מחבר חץ ישר 114">
              <a:extLst>
                <a:ext uri="{FF2B5EF4-FFF2-40B4-BE49-F238E27FC236}">
                  <a16:creationId xmlns:a16="http://schemas.microsoft.com/office/drawing/2014/main" id="{34E33B81-948D-45A1-B469-70C2C50C6C76}"/>
                </a:ext>
              </a:extLst>
            </p:cNvPr>
            <p:cNvCxnSpPr>
              <a:cxnSpLocks/>
            </p:cNvCxnSpPr>
            <p:nvPr/>
          </p:nvCxnSpPr>
          <p:spPr>
            <a:xfrm>
              <a:off x="6457862" y="4985838"/>
              <a:ext cx="850835" cy="381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4FE3A3A-00A7-4FE8-9807-8A61E2BE8CAE}"/>
              </a:ext>
            </a:extLst>
          </p:cNvPr>
          <p:cNvPicPr>
            <a:picLocks noChangeAspect="1"/>
          </p:cNvPicPr>
          <p:nvPr/>
        </p:nvPicPr>
        <p:blipFill>
          <a:blip r:embed="rId3"/>
          <a:stretch>
            <a:fillRect/>
          </a:stretch>
        </p:blipFill>
        <p:spPr>
          <a:xfrm>
            <a:off x="429713" y="0"/>
            <a:ext cx="11659882" cy="6848714"/>
          </a:xfrm>
          <a:prstGeom prst="rect">
            <a:avLst/>
          </a:prstGeom>
        </p:spPr>
      </p:pic>
      <p:sp>
        <p:nvSpPr>
          <p:cNvPr id="4" name="חץ: מחומש 3">
            <a:extLst>
              <a:ext uri="{FF2B5EF4-FFF2-40B4-BE49-F238E27FC236}">
                <a16:creationId xmlns:a16="http://schemas.microsoft.com/office/drawing/2014/main" id="{F92AC9A6-7D8D-4814-ABCA-0475634A94CF}"/>
              </a:ext>
            </a:extLst>
          </p:cNvPr>
          <p:cNvSpPr/>
          <p:nvPr/>
        </p:nvSpPr>
        <p:spPr>
          <a:xfrm>
            <a:off x="417976" y="726758"/>
            <a:ext cx="1007438" cy="4871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מספר שקופית 1">
            <a:extLst>
              <a:ext uri="{FF2B5EF4-FFF2-40B4-BE49-F238E27FC236}">
                <a16:creationId xmlns:a16="http://schemas.microsoft.com/office/drawing/2014/main" id="{D6BC9388-6100-4318-9009-F95550BA5CB5}"/>
              </a:ext>
            </a:extLst>
          </p:cNvPr>
          <p:cNvSpPr>
            <a:spLocks noGrp="1"/>
          </p:cNvSpPr>
          <p:nvPr>
            <p:ph type="sldNum" sz="quarter" idx="12"/>
          </p:nvPr>
        </p:nvSpPr>
        <p:spPr/>
        <p:txBody>
          <a:bodyPr/>
          <a:lstStyle/>
          <a:p>
            <a:fld id="{35CE2A88-ED72-40D1-A77E-B0989610CBC5}" type="slidenum">
              <a:rPr lang="he-IL" smtClean="0">
                <a:solidFill>
                  <a:schemeClr val="bg1"/>
                </a:solidFill>
              </a:rPr>
              <a:t>14</a:t>
            </a:fld>
            <a:endParaRPr lang="he-IL">
              <a:solidFill>
                <a:schemeClr val="bg1"/>
              </a:solidFill>
            </a:endParaRPr>
          </a:p>
        </p:txBody>
      </p:sp>
      <p:sp>
        <p:nvSpPr>
          <p:cNvPr id="5" name="חץ: למטה 4">
            <a:extLst>
              <a:ext uri="{FF2B5EF4-FFF2-40B4-BE49-F238E27FC236}">
                <a16:creationId xmlns:a16="http://schemas.microsoft.com/office/drawing/2014/main" id="{198C5A25-CF16-463F-864F-2CA06E68F86D}"/>
              </a:ext>
            </a:extLst>
          </p:cNvPr>
          <p:cNvSpPr/>
          <p:nvPr/>
        </p:nvSpPr>
        <p:spPr>
          <a:xfrm>
            <a:off x="10088257" y="569055"/>
            <a:ext cx="1674030" cy="1289749"/>
          </a:xfrm>
          <a:prstGeom prst="downArrow">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ln w="0"/>
              <a:solidFill>
                <a:schemeClr val="accent1"/>
              </a:solidFill>
              <a:effectLst>
                <a:outerShdw blurRad="38100" dist="25400" dir="5400000" algn="ctr" rotWithShape="0">
                  <a:srgbClr val="6E747A">
                    <a:alpha val="43000"/>
                  </a:srgbClr>
                </a:outerShdw>
              </a:effectLst>
            </a:endParaRPr>
          </a:p>
        </p:txBody>
      </p:sp>
      <p:sp>
        <p:nvSpPr>
          <p:cNvPr id="6" name="מלבן 5">
            <a:extLst>
              <a:ext uri="{FF2B5EF4-FFF2-40B4-BE49-F238E27FC236}">
                <a16:creationId xmlns:a16="http://schemas.microsoft.com/office/drawing/2014/main" id="{60046382-03D6-4095-95C1-541442A2B9EC}"/>
              </a:ext>
            </a:extLst>
          </p:cNvPr>
          <p:cNvSpPr/>
          <p:nvPr/>
        </p:nvSpPr>
        <p:spPr>
          <a:xfrm>
            <a:off x="9934576" y="2085975"/>
            <a:ext cx="2000250" cy="447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7493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271D1A7-C0EC-4C61-9A73-6D2F1493DC14}"/>
              </a:ext>
            </a:extLst>
          </p:cNvPr>
          <p:cNvSpPr>
            <a:spLocks noGrp="1"/>
          </p:cNvSpPr>
          <p:nvPr>
            <p:ph type="sldNum" sz="quarter" idx="12"/>
          </p:nvPr>
        </p:nvSpPr>
        <p:spPr/>
        <p:txBody>
          <a:bodyPr/>
          <a:lstStyle/>
          <a:p>
            <a:fld id="{35CE2A88-ED72-40D1-A77E-B0989610CBC5}" type="slidenum">
              <a:rPr lang="he-IL" smtClean="0"/>
              <a:t>15</a:t>
            </a:fld>
            <a:endParaRPr lang="he-IL"/>
          </a:p>
        </p:txBody>
      </p:sp>
      <p:sp>
        <p:nvSpPr>
          <p:cNvPr id="3" name="מציין מיקום תוכן 2">
            <a:extLst>
              <a:ext uri="{FF2B5EF4-FFF2-40B4-BE49-F238E27FC236}">
                <a16:creationId xmlns:a16="http://schemas.microsoft.com/office/drawing/2014/main" id="{A7B9E370-2F73-4B45-BC10-654900EADC7D}"/>
              </a:ext>
            </a:extLst>
          </p:cNvPr>
          <p:cNvSpPr txBox="1">
            <a:spLocks/>
          </p:cNvSpPr>
          <p:nvPr/>
        </p:nvSpPr>
        <p:spPr>
          <a:xfrm>
            <a:off x="936153" y="692505"/>
            <a:ext cx="10489834" cy="5834608"/>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buFont typeface="Wingdings 3" charset="2"/>
              <a:buNone/>
            </a:pPr>
            <a:r>
              <a:rPr lang="en-US"/>
              <a:t>A</a:t>
            </a:r>
            <a:r>
              <a:rPr lang="he-IL"/>
              <a:t> ו </a:t>
            </a:r>
            <a:r>
              <a:rPr lang="en-US"/>
              <a:t>B</a:t>
            </a:r>
            <a:r>
              <a:rPr lang="he-IL"/>
              <a:t> הן שתי נקודות על הציר, שהשיעורים שלהן הן: </a:t>
            </a:r>
            <a:r>
              <a:rPr lang="en-US"/>
              <a:t>x</a:t>
            </a:r>
            <a:r>
              <a:rPr lang="en-US" baseline="-25000"/>
              <a:t>A </a:t>
            </a:r>
            <a:r>
              <a:rPr lang="en-US"/>
              <a:t>= 6[m]</a:t>
            </a:r>
            <a:r>
              <a:rPr lang="he-IL"/>
              <a:t>, </a:t>
            </a:r>
            <a:r>
              <a:rPr lang="en-US"/>
              <a:t>x</a:t>
            </a:r>
            <a:r>
              <a:rPr lang="en-US" baseline="-25000"/>
              <a:t>B </a:t>
            </a:r>
            <a:r>
              <a:rPr lang="en-US"/>
              <a:t>= -8[m]</a:t>
            </a:r>
            <a:r>
              <a:rPr lang="he-IL"/>
              <a:t> . </a:t>
            </a:r>
          </a:p>
          <a:p>
            <a:pPr marL="0" indent="0">
              <a:lnSpc>
                <a:spcPct val="150000"/>
              </a:lnSpc>
              <a:buFont typeface="Wingdings 3" charset="2"/>
              <a:buNone/>
            </a:pPr>
            <a:endParaRPr lang="he-IL"/>
          </a:p>
          <a:p>
            <a:pPr marL="0" indent="0">
              <a:lnSpc>
                <a:spcPct val="150000"/>
              </a:lnSpc>
              <a:buFont typeface="Wingdings 3" charset="2"/>
              <a:buNone/>
            </a:pPr>
            <a:endParaRPr lang="he-IL"/>
          </a:p>
          <a:p>
            <a:pPr marL="0" indent="0">
              <a:lnSpc>
                <a:spcPct val="150000"/>
              </a:lnSpc>
              <a:buFont typeface="Wingdings 3" charset="2"/>
              <a:buNone/>
            </a:pP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32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המרחק בין שתי נקודות</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הוא</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r>
              <a:rPr lang="he-IL" sz="3200" b="1" u="sng"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הערך המוחלט</a:t>
            </a:r>
            <a:r>
              <a:rPr lang="he-IL" sz="3200" b="1"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של </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הפרש השיעורים </a:t>
            </a:r>
            <a:r>
              <a:rPr lang="he-IL" sz="24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שלהם</a:t>
            </a:r>
            <a:r>
              <a:rPr lang="en-US"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a:t>
            </a:r>
            <a:r>
              <a:rPr lang="he-IL" sz="32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p>
          <a:p>
            <a:pPr marL="0" indent="0">
              <a:lnSpc>
                <a:spcPct val="150000"/>
              </a:lnSpc>
              <a:buFont typeface="Wingdings 3" charset="2"/>
              <a:buNone/>
            </a:pPr>
            <a:r>
              <a:rPr lang="he-IL" b="1"/>
              <a:t>מסקנות מהגדרה זו:</a:t>
            </a:r>
          </a:p>
          <a:p>
            <a:pPr marL="0" indent="0">
              <a:lnSpc>
                <a:spcPct val="150000"/>
              </a:lnSpc>
            </a:pPr>
            <a:r>
              <a:rPr lang="he-IL"/>
              <a:t>   המרחק בין </a:t>
            </a:r>
            <a:r>
              <a:rPr lang="en-US"/>
              <a:t>A</a:t>
            </a:r>
            <a:r>
              <a:rPr lang="he-IL"/>
              <a:t> ל-</a:t>
            </a:r>
            <a:r>
              <a:rPr lang="en-US"/>
              <a:t>B </a:t>
            </a:r>
            <a:r>
              <a:rPr lang="he-IL"/>
              <a:t> שווה למרחק בין </a:t>
            </a:r>
            <a:r>
              <a:rPr lang="en-US"/>
              <a:t>B</a:t>
            </a:r>
            <a:r>
              <a:rPr lang="he-IL"/>
              <a:t> ל- </a:t>
            </a:r>
            <a:r>
              <a:rPr lang="en-US"/>
              <a:t>A</a:t>
            </a:r>
            <a:r>
              <a:rPr lang="he-IL"/>
              <a:t>.</a:t>
            </a:r>
          </a:p>
          <a:p>
            <a:pPr marL="0" indent="0">
              <a:lnSpc>
                <a:spcPct val="150000"/>
              </a:lnSpc>
            </a:pPr>
            <a:r>
              <a:rPr lang="he-IL"/>
              <a:t>   </a:t>
            </a:r>
            <a:r>
              <a:rPr lang="he-IL" sz="2800" b="1"/>
              <a:t>המרחק אינו תלוי בבחירה של נקודת הראשית או של כיוון הציר</a:t>
            </a:r>
            <a:r>
              <a:rPr lang="he-IL" sz="2400" b="1">
                <a:solidFill>
                  <a:schemeClr val="tx1"/>
                </a:solidFill>
              </a:rPr>
              <a:t>.</a:t>
            </a:r>
            <a:br>
              <a:rPr lang="en-US"/>
            </a:br>
            <a:r>
              <a:rPr lang="he-IL" b="1"/>
              <a:t>דוגמה:</a:t>
            </a:r>
            <a:r>
              <a:rPr lang="he-IL"/>
              <a:t> מהו המרחק בין שני הגופים, הנמצאים בשני המקומות </a:t>
            </a:r>
            <a:r>
              <a:rPr lang="en-US"/>
              <a:t>A</a:t>
            </a:r>
            <a:r>
              <a:rPr lang="he-IL"/>
              <a:t> ו- </a:t>
            </a:r>
            <a:r>
              <a:rPr lang="en-US"/>
              <a:t>B</a:t>
            </a:r>
            <a:r>
              <a:rPr lang="he-IL"/>
              <a:t> המצוינים באיור?</a:t>
            </a:r>
          </a:p>
          <a:p>
            <a:pPr>
              <a:buFont typeface="Wingdings 3" charset="2"/>
              <a:buNone/>
            </a:pPr>
            <a:r>
              <a:rPr lang="he-IL" b="1"/>
              <a:t>פתרון:</a:t>
            </a:r>
            <a:endParaRPr lang="he-IL" sz="2400" b="1"/>
          </a:p>
          <a:p>
            <a:pPr>
              <a:buFont typeface="Wingdings 3" charset="2"/>
              <a:buNone/>
            </a:pPr>
            <a:endParaRPr lang="he-IL" sz="2400"/>
          </a:p>
          <a:p>
            <a:pPr>
              <a:buFont typeface="Wingdings 3" charset="2"/>
              <a:buNone/>
            </a:pPr>
            <a:endParaRPr lang="he-IL" sz="2400"/>
          </a:p>
          <a:p>
            <a:pPr>
              <a:buFont typeface="Wingdings 3" charset="2"/>
              <a:buNone/>
            </a:pPr>
            <a:endParaRPr lang="he-IL" sz="2400" dirty="0">
              <a:solidFill>
                <a:schemeClr val="accent2">
                  <a:lumMod val="50000"/>
                </a:schemeClr>
              </a:solidFill>
            </a:endParaRPr>
          </a:p>
        </p:txBody>
      </p:sp>
      <p:grpSp>
        <p:nvGrpSpPr>
          <p:cNvPr id="4" name="קבוצה 3">
            <a:extLst>
              <a:ext uri="{FF2B5EF4-FFF2-40B4-BE49-F238E27FC236}">
                <a16:creationId xmlns:a16="http://schemas.microsoft.com/office/drawing/2014/main" id="{43594B55-5B39-4036-8968-C9D192A98CDD}"/>
              </a:ext>
            </a:extLst>
          </p:cNvPr>
          <p:cNvGrpSpPr/>
          <p:nvPr/>
        </p:nvGrpSpPr>
        <p:grpSpPr>
          <a:xfrm>
            <a:off x="3381843" y="1357240"/>
            <a:ext cx="6224440" cy="950395"/>
            <a:chOff x="1440206" y="2873829"/>
            <a:chExt cx="6224440" cy="950395"/>
          </a:xfrm>
        </p:grpSpPr>
        <p:grpSp>
          <p:nvGrpSpPr>
            <p:cNvPr id="5" name="קבוצה 4">
              <a:extLst>
                <a:ext uri="{FF2B5EF4-FFF2-40B4-BE49-F238E27FC236}">
                  <a16:creationId xmlns:a16="http://schemas.microsoft.com/office/drawing/2014/main" id="{DC72ED4C-C371-450E-88E2-ADF1D75129E4}"/>
                </a:ext>
              </a:extLst>
            </p:cNvPr>
            <p:cNvGrpSpPr/>
            <p:nvPr/>
          </p:nvGrpSpPr>
          <p:grpSpPr>
            <a:xfrm>
              <a:off x="1440206" y="3287649"/>
              <a:ext cx="6224440" cy="536575"/>
              <a:chOff x="1353120" y="4318163"/>
              <a:chExt cx="6224440" cy="536575"/>
            </a:xfrm>
          </p:grpSpPr>
          <p:sp>
            <p:nvSpPr>
              <p:cNvPr id="10" name="Rectangle 29">
                <a:extLst>
                  <a:ext uri="{FF2B5EF4-FFF2-40B4-BE49-F238E27FC236}">
                    <a16:creationId xmlns:a16="http://schemas.microsoft.com/office/drawing/2014/main" id="{2667ACC6-78D3-4276-BA90-D572AC20150F}"/>
                  </a:ext>
                </a:extLst>
              </p:cNvPr>
              <p:cNvSpPr>
                <a:spLocks noChangeArrowheads="1"/>
              </p:cNvSpPr>
              <p:nvPr/>
            </p:nvSpPr>
            <p:spPr bwMode="auto">
              <a:xfrm>
                <a:off x="1353120"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1" name="Line 5">
                <a:extLst>
                  <a:ext uri="{FF2B5EF4-FFF2-40B4-BE49-F238E27FC236}">
                    <a16:creationId xmlns:a16="http://schemas.microsoft.com/office/drawing/2014/main" id="{2E8F1A57-8114-4FEE-81C3-FEE1586FF01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2" name="Line 6">
                <a:extLst>
                  <a:ext uri="{FF2B5EF4-FFF2-40B4-BE49-F238E27FC236}">
                    <a16:creationId xmlns:a16="http://schemas.microsoft.com/office/drawing/2014/main" id="{774CDEA7-DAB1-4DA8-9540-5BA2CE4ECA60}"/>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3" name="Line 7">
                <a:extLst>
                  <a:ext uri="{FF2B5EF4-FFF2-40B4-BE49-F238E27FC236}">
                    <a16:creationId xmlns:a16="http://schemas.microsoft.com/office/drawing/2014/main" id="{745E68CB-0E59-4AE8-ACB6-B1F67042A39E}"/>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8">
                <a:extLst>
                  <a:ext uri="{FF2B5EF4-FFF2-40B4-BE49-F238E27FC236}">
                    <a16:creationId xmlns:a16="http://schemas.microsoft.com/office/drawing/2014/main" id="{2411669E-B848-4788-925E-905DCBB4585A}"/>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9">
                <a:extLst>
                  <a:ext uri="{FF2B5EF4-FFF2-40B4-BE49-F238E27FC236}">
                    <a16:creationId xmlns:a16="http://schemas.microsoft.com/office/drawing/2014/main" id="{156FA48C-19D9-4B2E-AA2E-B483602B54B3}"/>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10">
                <a:extLst>
                  <a:ext uri="{FF2B5EF4-FFF2-40B4-BE49-F238E27FC236}">
                    <a16:creationId xmlns:a16="http://schemas.microsoft.com/office/drawing/2014/main" id="{0121A4D5-1ED3-433D-938B-74CE5275570D}"/>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11">
                <a:extLst>
                  <a:ext uri="{FF2B5EF4-FFF2-40B4-BE49-F238E27FC236}">
                    <a16:creationId xmlns:a16="http://schemas.microsoft.com/office/drawing/2014/main" id="{1655CC00-2FB0-4591-A996-8412F5672D19}"/>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2">
                <a:extLst>
                  <a:ext uri="{FF2B5EF4-FFF2-40B4-BE49-F238E27FC236}">
                    <a16:creationId xmlns:a16="http://schemas.microsoft.com/office/drawing/2014/main" id="{4837527A-546C-4FD9-B441-8D98A9659DBB}"/>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3">
                <a:extLst>
                  <a:ext uri="{FF2B5EF4-FFF2-40B4-BE49-F238E27FC236}">
                    <a16:creationId xmlns:a16="http://schemas.microsoft.com/office/drawing/2014/main" id="{70869FBF-1A87-47EF-AF0F-C18DAFD998B4}"/>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4">
                <a:extLst>
                  <a:ext uri="{FF2B5EF4-FFF2-40B4-BE49-F238E27FC236}">
                    <a16:creationId xmlns:a16="http://schemas.microsoft.com/office/drawing/2014/main" id="{972F5B09-82CE-48B6-875E-B300D6C6F352}"/>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5">
                <a:extLst>
                  <a:ext uri="{FF2B5EF4-FFF2-40B4-BE49-F238E27FC236}">
                    <a16:creationId xmlns:a16="http://schemas.microsoft.com/office/drawing/2014/main" id="{22A67A54-FBFA-491C-B999-74FC5A257094}"/>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6">
                <a:extLst>
                  <a:ext uri="{FF2B5EF4-FFF2-40B4-BE49-F238E27FC236}">
                    <a16:creationId xmlns:a16="http://schemas.microsoft.com/office/drawing/2014/main" id="{7F399866-7866-40B8-B636-A651AB00DF28}"/>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7">
                <a:extLst>
                  <a:ext uri="{FF2B5EF4-FFF2-40B4-BE49-F238E27FC236}">
                    <a16:creationId xmlns:a16="http://schemas.microsoft.com/office/drawing/2014/main" id="{58651E0D-1450-4A72-816D-8BF0F5D2B016}"/>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8">
                <a:extLst>
                  <a:ext uri="{FF2B5EF4-FFF2-40B4-BE49-F238E27FC236}">
                    <a16:creationId xmlns:a16="http://schemas.microsoft.com/office/drawing/2014/main" id="{343CA7CC-6F26-421E-A97F-1EEB98D9662E}"/>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9">
                <a:extLst>
                  <a:ext uri="{FF2B5EF4-FFF2-40B4-BE49-F238E27FC236}">
                    <a16:creationId xmlns:a16="http://schemas.microsoft.com/office/drawing/2014/main" id="{2623EDFF-6C28-4A27-A95A-4B4E315BCE63}"/>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20">
                <a:extLst>
                  <a:ext uri="{FF2B5EF4-FFF2-40B4-BE49-F238E27FC236}">
                    <a16:creationId xmlns:a16="http://schemas.microsoft.com/office/drawing/2014/main" id="{62B9BDD5-7742-486A-95AD-792EE7C78F14}"/>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21">
                <a:extLst>
                  <a:ext uri="{FF2B5EF4-FFF2-40B4-BE49-F238E27FC236}">
                    <a16:creationId xmlns:a16="http://schemas.microsoft.com/office/drawing/2014/main" id="{FC3936AA-B155-416D-B900-D71287EA2110}"/>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2">
                <a:extLst>
                  <a:ext uri="{FF2B5EF4-FFF2-40B4-BE49-F238E27FC236}">
                    <a16:creationId xmlns:a16="http://schemas.microsoft.com/office/drawing/2014/main" id="{3CC68C90-2A6A-4163-9B67-7145332E66E0}"/>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Rectangle 25">
                <a:extLst>
                  <a:ext uri="{FF2B5EF4-FFF2-40B4-BE49-F238E27FC236}">
                    <a16:creationId xmlns:a16="http://schemas.microsoft.com/office/drawing/2014/main" id="{9706EB7A-C065-4974-8434-364E75D8EC0F}"/>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0" name="Rectangle 27">
                <a:extLst>
                  <a:ext uri="{FF2B5EF4-FFF2-40B4-BE49-F238E27FC236}">
                    <a16:creationId xmlns:a16="http://schemas.microsoft.com/office/drawing/2014/main" id="{7D0FA7C5-575A-44B9-BAA4-5ED6391551CC}"/>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1" name="Rectangle 28">
                <a:extLst>
                  <a:ext uri="{FF2B5EF4-FFF2-40B4-BE49-F238E27FC236}">
                    <a16:creationId xmlns:a16="http://schemas.microsoft.com/office/drawing/2014/main" id="{033D8AC5-AAF8-46D4-BFF7-06E62ED9EF65}"/>
                  </a:ext>
                </a:extLst>
              </p:cNvPr>
              <p:cNvSpPr>
                <a:spLocks noChangeArrowheads="1"/>
              </p:cNvSpPr>
              <p:nvPr/>
            </p:nvSpPr>
            <p:spPr bwMode="auto">
              <a:xfrm>
                <a:off x="19627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2" name="Rectangle 30">
                <a:extLst>
                  <a:ext uri="{FF2B5EF4-FFF2-40B4-BE49-F238E27FC236}">
                    <a16:creationId xmlns:a16="http://schemas.microsoft.com/office/drawing/2014/main" id="{CE65D6B9-C2FC-4A8D-A715-5BBA52BC58F9}"/>
                  </a:ext>
                </a:extLst>
              </p:cNvPr>
              <p:cNvSpPr>
                <a:spLocks noChangeArrowheads="1"/>
              </p:cNvSpPr>
              <p:nvPr/>
            </p:nvSpPr>
            <p:spPr bwMode="auto">
              <a:xfrm>
                <a:off x="25723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3" name="Rectangle 31">
                <a:extLst>
                  <a:ext uri="{FF2B5EF4-FFF2-40B4-BE49-F238E27FC236}">
                    <a16:creationId xmlns:a16="http://schemas.microsoft.com/office/drawing/2014/main" id="{5FA7F87A-2403-4EDE-A844-29322852D054}"/>
                  </a:ext>
                </a:extLst>
              </p:cNvPr>
              <p:cNvSpPr>
                <a:spLocks noChangeArrowheads="1"/>
              </p:cNvSpPr>
              <p:nvPr/>
            </p:nvSpPr>
            <p:spPr bwMode="auto">
              <a:xfrm>
                <a:off x="3181921" y="4546763"/>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4" name="Rectangle 32">
                <a:extLst>
                  <a:ext uri="{FF2B5EF4-FFF2-40B4-BE49-F238E27FC236}">
                    <a16:creationId xmlns:a16="http://schemas.microsoft.com/office/drawing/2014/main" id="{DD354BAF-1427-4844-9099-33E30A8803B5}"/>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5" name="Rectangle 34">
                <a:extLst>
                  <a:ext uri="{FF2B5EF4-FFF2-40B4-BE49-F238E27FC236}">
                    <a16:creationId xmlns:a16="http://schemas.microsoft.com/office/drawing/2014/main" id="{C258E62A-0EE7-4D32-B967-E317D07E9D92}"/>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6" name="Rectangle 35">
                <a:extLst>
                  <a:ext uri="{FF2B5EF4-FFF2-40B4-BE49-F238E27FC236}">
                    <a16:creationId xmlns:a16="http://schemas.microsoft.com/office/drawing/2014/main" id="{5437DFA0-BC17-404A-8AB7-873E28A574A9}"/>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7" name="TextBox 73">
                <a:extLst>
                  <a:ext uri="{FF2B5EF4-FFF2-40B4-BE49-F238E27FC236}">
                    <a16:creationId xmlns:a16="http://schemas.microsoft.com/office/drawing/2014/main" id="{2A70A40E-4504-4E32-AE72-82286848E417}"/>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X[m]</a:t>
                </a:r>
                <a:endParaRPr lang="he-IL" dirty="0">
                  <a:solidFill>
                    <a:schemeClr val="tx2"/>
                  </a:solidFill>
                </a:endParaRPr>
              </a:p>
            </p:txBody>
          </p:sp>
        </p:grpSp>
        <p:sp>
          <p:nvSpPr>
            <p:cNvPr id="6" name="אליפסה 5">
              <a:extLst>
                <a:ext uri="{FF2B5EF4-FFF2-40B4-BE49-F238E27FC236}">
                  <a16:creationId xmlns:a16="http://schemas.microsoft.com/office/drawing/2014/main" id="{2914A7B9-17A0-4CAE-B932-8B800C8F19A5}"/>
                </a:ext>
              </a:extLst>
            </p:cNvPr>
            <p:cNvSpPr/>
            <p:nvPr/>
          </p:nvSpPr>
          <p:spPr>
            <a:xfrm>
              <a:off x="5878286" y="3294743"/>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5920BB5E-C6F8-48A5-9329-72805020BE02}"/>
                </a:ext>
              </a:extLst>
            </p:cNvPr>
            <p:cNvSpPr/>
            <p:nvPr/>
          </p:nvSpPr>
          <p:spPr>
            <a:xfrm>
              <a:off x="1589402" y="3287489"/>
              <a:ext cx="130629" cy="14514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 name="TextBox 44">
              <a:extLst>
                <a:ext uri="{FF2B5EF4-FFF2-40B4-BE49-F238E27FC236}">
                  <a16:creationId xmlns:a16="http://schemas.microsoft.com/office/drawing/2014/main" id="{CB07DA13-3E32-4E26-939E-4A02470F3F77}"/>
                </a:ext>
              </a:extLst>
            </p:cNvPr>
            <p:cNvSpPr txBox="1"/>
            <p:nvPr/>
          </p:nvSpPr>
          <p:spPr>
            <a:xfrm>
              <a:off x="5762171" y="2873829"/>
              <a:ext cx="362858" cy="369332"/>
            </a:xfrm>
            <a:prstGeom prst="rect">
              <a:avLst/>
            </a:prstGeom>
            <a:noFill/>
          </p:spPr>
          <p:txBody>
            <a:bodyPr wrap="square" rtlCol="1">
              <a:spAutoFit/>
            </a:bodyPr>
            <a:lstStyle/>
            <a:p>
              <a:r>
                <a:rPr lang="en-US" dirty="0">
                  <a:solidFill>
                    <a:srgbClr val="FF0000"/>
                  </a:solidFill>
                  <a:latin typeface="Times New Roman" pitchFamily="18" charset="0"/>
                  <a:cs typeface="Times New Roman" pitchFamily="18" charset="0"/>
                </a:rPr>
                <a:t>A</a:t>
              </a:r>
              <a:endParaRPr lang="he-IL" dirty="0">
                <a:solidFill>
                  <a:srgbClr val="FF0000"/>
                </a:solidFill>
                <a:latin typeface="Times New Roman" pitchFamily="18" charset="0"/>
                <a:cs typeface="Times New Roman" pitchFamily="18" charset="0"/>
              </a:endParaRPr>
            </a:p>
          </p:txBody>
        </p:sp>
        <p:sp>
          <p:nvSpPr>
            <p:cNvPr id="9" name="TextBox 45">
              <a:extLst>
                <a:ext uri="{FF2B5EF4-FFF2-40B4-BE49-F238E27FC236}">
                  <a16:creationId xmlns:a16="http://schemas.microsoft.com/office/drawing/2014/main" id="{55504C29-D70A-4B8C-8AC0-97D078440760}"/>
                </a:ext>
              </a:extLst>
            </p:cNvPr>
            <p:cNvSpPr txBox="1"/>
            <p:nvPr/>
          </p:nvSpPr>
          <p:spPr>
            <a:xfrm>
              <a:off x="1487801" y="2946401"/>
              <a:ext cx="362858" cy="369332"/>
            </a:xfrm>
            <a:prstGeom prst="rect">
              <a:avLst/>
            </a:prstGeom>
            <a:noFill/>
          </p:spPr>
          <p:txBody>
            <a:bodyPr wrap="square" rtlCol="1">
              <a:spAutoFit/>
            </a:bodyPr>
            <a:lstStyle/>
            <a:p>
              <a:r>
                <a:rPr lang="en-US" dirty="0">
                  <a:solidFill>
                    <a:srgbClr val="7030A0"/>
                  </a:solidFill>
                  <a:latin typeface="Times New Roman" pitchFamily="18" charset="0"/>
                  <a:cs typeface="Times New Roman" pitchFamily="18" charset="0"/>
                </a:rPr>
                <a:t>B</a:t>
              </a:r>
              <a:endParaRPr lang="he-IL" dirty="0">
                <a:solidFill>
                  <a:srgbClr val="7030A0"/>
                </a:solidFill>
                <a:latin typeface="Times New Roman" pitchFamily="18" charset="0"/>
                <a:cs typeface="Times New Roman" pitchFamily="18" charset="0"/>
              </a:endParaRPr>
            </a:p>
          </p:txBody>
        </p:sp>
      </p:grpSp>
      <p:sp>
        <p:nvSpPr>
          <p:cNvPr id="38" name="כותרת 1">
            <a:extLst>
              <a:ext uri="{FF2B5EF4-FFF2-40B4-BE49-F238E27FC236}">
                <a16:creationId xmlns:a16="http://schemas.microsoft.com/office/drawing/2014/main" id="{60A69582-BECE-4B9C-8988-0712606A9F37}"/>
              </a:ext>
            </a:extLst>
          </p:cNvPr>
          <p:cNvSpPr txBox="1">
            <a:spLocks/>
          </p:cNvSpPr>
          <p:nvPr/>
        </p:nvSpPr>
        <p:spPr>
          <a:xfrm>
            <a:off x="3948135" y="154316"/>
            <a:ext cx="4808767" cy="53818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"מרחק"</a:t>
            </a:r>
            <a:endParaRPr lang="he-IL" b="1" dirty="0">
              <a:solidFill>
                <a:srgbClr val="FF0000"/>
              </a:solidFill>
              <a:effectLst>
                <a:outerShdw blurRad="38100" dist="38100" dir="2700000" algn="tl">
                  <a:srgbClr val="000000">
                    <a:alpha val="43137"/>
                  </a:srgbClr>
                </a:outerShdw>
              </a:effectLst>
            </a:endParaRPr>
          </a:p>
        </p:txBody>
      </p:sp>
      <p:graphicFrame>
        <p:nvGraphicFramePr>
          <p:cNvPr id="39" name="Object 5">
            <a:extLst>
              <a:ext uri="{FF2B5EF4-FFF2-40B4-BE49-F238E27FC236}">
                <a16:creationId xmlns:a16="http://schemas.microsoft.com/office/drawing/2014/main" id="{8BCCA01C-8B59-4E37-9097-36F5C4C8ED81}"/>
              </a:ext>
            </a:extLst>
          </p:cNvPr>
          <p:cNvGraphicFramePr>
            <a:graphicFrameLocks noChangeAspect="1"/>
          </p:cNvGraphicFramePr>
          <p:nvPr>
            <p:extLst>
              <p:ext uri="{D42A27DB-BD31-4B8C-83A1-F6EECF244321}">
                <p14:modId xmlns:p14="http://schemas.microsoft.com/office/powerpoint/2010/main" val="35087622"/>
              </p:ext>
            </p:extLst>
          </p:nvPr>
        </p:nvGraphicFramePr>
        <p:xfrm>
          <a:off x="4046675" y="6089001"/>
          <a:ext cx="5203825" cy="558800"/>
        </p:xfrm>
        <a:graphic>
          <a:graphicData uri="http://schemas.openxmlformats.org/presentationml/2006/ole">
            <mc:AlternateContent xmlns:mc="http://schemas.openxmlformats.org/markup-compatibility/2006">
              <mc:Choice xmlns:v="urn:schemas-microsoft-com:vml" Requires="v">
                <p:oleObj spid="_x0000_s10353" name="Equation" r:id="rId3" imgW="2463480" imgH="279360" progId="Equation.DSMT4">
                  <p:embed/>
                </p:oleObj>
              </mc:Choice>
              <mc:Fallback>
                <p:oleObj name="Equation" r:id="rId3" imgW="2463480" imgH="279360" progId="Equation.DSMT4">
                  <p:embed/>
                  <p:pic>
                    <p:nvPicPr>
                      <p:cNvPr id="4101" name="Object 5"/>
                      <p:cNvPicPr>
                        <a:picLocks noChangeAspect="1" noChangeArrowheads="1"/>
                      </p:cNvPicPr>
                      <p:nvPr/>
                    </p:nvPicPr>
                    <p:blipFill>
                      <a:blip r:embed="rId4"/>
                      <a:srcRect/>
                      <a:stretch>
                        <a:fillRect/>
                      </a:stretch>
                    </p:blipFill>
                    <p:spPr bwMode="auto">
                      <a:xfrm>
                        <a:off x="4046675" y="6089001"/>
                        <a:ext cx="5203825" cy="558800"/>
                      </a:xfrm>
                      <a:prstGeom prst="rect">
                        <a:avLst/>
                      </a:prstGeom>
                      <a:noFill/>
                      <a:ln>
                        <a:solidFill>
                          <a:schemeClr val="tx1"/>
                        </a:solidFill>
                      </a:ln>
                    </p:spPr>
                  </p:pic>
                </p:oleObj>
              </mc:Fallback>
            </mc:AlternateContent>
          </a:graphicData>
        </a:graphic>
      </p:graphicFrame>
      <p:pic>
        <p:nvPicPr>
          <p:cNvPr id="40" name="Picture 2" descr="×ª××¦××ª ×ª××× × ×¢×××¨ âªDistance displacement animated gifâ¬â">
            <a:extLst>
              <a:ext uri="{FF2B5EF4-FFF2-40B4-BE49-F238E27FC236}">
                <a16:creationId xmlns:a16="http://schemas.microsoft.com/office/drawing/2014/main" id="{33D74FE1-77D2-4A45-B1A7-129A4F9213B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6152" y="3366218"/>
            <a:ext cx="6178107" cy="13514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 name="תמונה 40">
            <a:extLst>
              <a:ext uri="{FF2B5EF4-FFF2-40B4-BE49-F238E27FC236}">
                <a16:creationId xmlns:a16="http://schemas.microsoft.com/office/drawing/2014/main" id="{5DD1D7FD-F97B-4B9F-A489-4373A09D84A4}"/>
              </a:ext>
            </a:extLst>
          </p:cNvPr>
          <p:cNvPicPr>
            <a:picLocks noChangeAspect="1"/>
          </p:cNvPicPr>
          <p:nvPr/>
        </p:nvPicPr>
        <p:blipFill>
          <a:blip r:embed="rId6"/>
          <a:stretch>
            <a:fillRect/>
          </a:stretch>
        </p:blipFill>
        <p:spPr>
          <a:xfrm>
            <a:off x="603782" y="3327009"/>
            <a:ext cx="6242845" cy="1414395"/>
          </a:xfrm>
          <a:prstGeom prst="rect">
            <a:avLst/>
          </a:prstGeom>
        </p:spPr>
      </p:pic>
    </p:spTree>
    <p:extLst>
      <p:ext uri="{BB962C8B-B14F-4D97-AF65-F5344CB8AC3E}">
        <p14:creationId xmlns:p14="http://schemas.microsoft.com/office/powerpoint/2010/main" val="33753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העתק (פיזיקה) – ויקיפדיה">
            <a:extLst>
              <a:ext uri="{FF2B5EF4-FFF2-40B4-BE49-F238E27FC236}">
                <a16:creationId xmlns:a16="http://schemas.microsoft.com/office/drawing/2014/main" id="{456925E2-48FA-4A20-9444-FD678BD1D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568" y="3429000"/>
            <a:ext cx="3838832" cy="2376918"/>
          </a:xfrm>
          <a:prstGeom prst="rect">
            <a:avLst/>
          </a:prstGeom>
          <a:solidFill>
            <a:srgbClr val="F7F9F0"/>
          </a:solidFill>
        </p:spPr>
      </p:pic>
      <p:sp>
        <p:nvSpPr>
          <p:cNvPr id="2" name="מציין מיקום של מספר שקופית 1">
            <a:extLst>
              <a:ext uri="{FF2B5EF4-FFF2-40B4-BE49-F238E27FC236}">
                <a16:creationId xmlns:a16="http://schemas.microsoft.com/office/drawing/2014/main" id="{E8274C71-9677-44A7-8BB0-9E57B744209A}"/>
              </a:ext>
            </a:extLst>
          </p:cNvPr>
          <p:cNvSpPr>
            <a:spLocks noGrp="1"/>
          </p:cNvSpPr>
          <p:nvPr>
            <p:ph type="sldNum" sz="quarter" idx="12"/>
          </p:nvPr>
        </p:nvSpPr>
        <p:spPr/>
        <p:txBody>
          <a:bodyPr/>
          <a:lstStyle/>
          <a:p>
            <a:fld id="{35CE2A88-ED72-40D1-A77E-B0989610CBC5}" type="slidenum">
              <a:rPr lang="he-IL" smtClean="0"/>
              <a:t>16</a:t>
            </a:fld>
            <a:endParaRPr lang="he-IL"/>
          </a:p>
        </p:txBody>
      </p:sp>
      <p:sp>
        <p:nvSpPr>
          <p:cNvPr id="3" name="כותרת 1">
            <a:extLst>
              <a:ext uri="{FF2B5EF4-FFF2-40B4-BE49-F238E27FC236}">
                <a16:creationId xmlns:a16="http://schemas.microsoft.com/office/drawing/2014/main" id="{286F3A3C-9745-41EB-8274-E28CD819A5E2}"/>
              </a:ext>
            </a:extLst>
          </p:cNvPr>
          <p:cNvSpPr txBox="1">
            <a:spLocks/>
          </p:cNvSpPr>
          <p:nvPr/>
        </p:nvSpPr>
        <p:spPr>
          <a:xfrm>
            <a:off x="3703782" y="115411"/>
            <a:ext cx="4784435" cy="672371"/>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"העתק"</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D649693D-8FD9-49B8-BE34-E525B191EE72}"/>
              </a:ext>
            </a:extLst>
          </p:cNvPr>
          <p:cNvSpPr txBox="1">
            <a:spLocks/>
          </p:cNvSpPr>
          <p:nvPr/>
        </p:nvSpPr>
        <p:spPr>
          <a:xfrm>
            <a:off x="70395" y="672371"/>
            <a:ext cx="11822546" cy="5706247"/>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a:t>גוף שנע נמצא בזמנים שונים במקומות שונים. על מנת לתאר את תנועתו נגדיר את המושג הבא:</a:t>
            </a:r>
            <a:endParaRPr lang="he-IL" sz="20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a:p>
            <a:pPr marL="0" indent="0">
              <a:lnSpc>
                <a:spcPct val="150000"/>
              </a:lnSpc>
              <a:buFont typeface="Wingdings 3" charset="2"/>
              <a:buNone/>
            </a:pP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הגדרה: </a:t>
            </a:r>
            <a:r>
              <a:rPr lang="he-IL" sz="2800" b="1" spc="5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ההעתק</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בין שתי נקודות הוא </a:t>
            </a:r>
            <a:r>
              <a:rPr lang="he-IL" sz="2800" b="1" u="sng" spc="5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rPr>
              <a:t>הפרש</a:t>
            </a:r>
            <a:r>
              <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השיעורים של שתי הנקודות:</a:t>
            </a:r>
            <a:endParaRPr lang="he-IL" sz="2800" b="1"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sym typeface="Symbol"/>
            </a:endParaRP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buFont typeface="Wingdings 3" charset="2"/>
              <a:buNone/>
            </a:pPr>
            <a:r>
              <a:rPr lang="he-IL">
                <a:sym typeface="Symbol"/>
              </a:rPr>
              <a:t>ההעתק של גוף מ- </a:t>
            </a:r>
            <a:r>
              <a:rPr lang="en-US">
                <a:sym typeface="Symbol"/>
              </a:rPr>
              <a:t>A</a:t>
            </a:r>
            <a:r>
              <a:rPr lang="he-IL">
                <a:sym typeface="Symbol"/>
              </a:rPr>
              <a:t> ל- </a:t>
            </a:r>
            <a:r>
              <a:rPr lang="en-US">
                <a:sym typeface="Symbol"/>
              </a:rPr>
              <a:t>B</a:t>
            </a:r>
            <a:r>
              <a:rPr lang="he-IL">
                <a:sym typeface="Symbol"/>
              </a:rPr>
              <a:t> </a:t>
            </a:r>
            <a:r>
              <a:rPr lang="he-IL" b="1">
                <a:sym typeface="Symbol"/>
              </a:rPr>
              <a:t>אינו שווה </a:t>
            </a:r>
            <a:r>
              <a:rPr lang="he-IL">
                <a:sym typeface="Symbol"/>
              </a:rPr>
              <a:t>להעתק של הגוף מ- </a:t>
            </a:r>
            <a:r>
              <a:rPr lang="en-US">
                <a:sym typeface="Symbol"/>
              </a:rPr>
              <a:t>B</a:t>
            </a:r>
            <a:r>
              <a:rPr lang="he-IL">
                <a:sym typeface="Symbol"/>
              </a:rPr>
              <a:t> ל- </a:t>
            </a:r>
            <a:r>
              <a:rPr lang="en-US">
                <a:sym typeface="Symbol"/>
              </a:rPr>
              <a:t>A</a:t>
            </a:r>
            <a:r>
              <a:rPr lang="he-IL">
                <a:sym typeface="Symbol"/>
              </a:rPr>
              <a:t>.</a:t>
            </a: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buFont typeface="Wingdings 3" charset="2"/>
              <a:buNone/>
            </a:pPr>
            <a:endParaRPr lang="he-IL">
              <a:sym typeface="Symbol"/>
            </a:endParaRPr>
          </a:p>
          <a:p>
            <a:pPr marL="0" indent="0">
              <a:lnSpc>
                <a:spcPct val="150000"/>
              </a:lnSpc>
              <a:buFont typeface="Wingdings 3" charset="2"/>
              <a:buNone/>
            </a:pPr>
            <a:r>
              <a:rPr lang="he-IL">
                <a:sym typeface="Symbol"/>
              </a:rPr>
              <a:t>נשים לב כי העתק </a:t>
            </a:r>
            <a:r>
              <a:rPr lang="he-IL" b="1">
                <a:sym typeface="Symbol"/>
              </a:rPr>
              <a:t>אינו תמיד שווה למרחק </a:t>
            </a:r>
            <a:r>
              <a:rPr lang="he-IL">
                <a:sym typeface="Symbol"/>
              </a:rPr>
              <a:t>בין </a:t>
            </a:r>
            <a:r>
              <a:rPr lang="en-US">
                <a:sym typeface="Symbol"/>
              </a:rPr>
              <a:t>A</a:t>
            </a:r>
            <a:r>
              <a:rPr lang="he-IL">
                <a:sym typeface="Symbol"/>
              </a:rPr>
              <a:t> ל- </a:t>
            </a:r>
            <a:r>
              <a:rPr lang="en-US">
                <a:sym typeface="Symbol"/>
              </a:rPr>
              <a:t>B</a:t>
            </a:r>
            <a:r>
              <a:rPr lang="he-IL">
                <a:sym typeface="Symbol"/>
              </a:rPr>
              <a:t>. </a:t>
            </a:r>
          </a:p>
          <a:p>
            <a:pPr marL="0" indent="0">
              <a:lnSpc>
                <a:spcPct val="150000"/>
              </a:lnSpc>
              <a:buFont typeface="Wingdings 3" charset="2"/>
              <a:buNone/>
            </a:pPr>
            <a:r>
              <a:rPr lang="he-IL">
                <a:sym typeface="Symbol"/>
              </a:rPr>
              <a:t>הסימן של ההעתק נותן מידע על </a:t>
            </a:r>
            <a:r>
              <a:rPr lang="he-IL" b="1">
                <a:sym typeface="Symbol"/>
              </a:rPr>
              <a:t>כיוון התנועה </a:t>
            </a:r>
            <a:r>
              <a:rPr lang="he-IL">
                <a:sym typeface="Symbol"/>
              </a:rPr>
              <a:t>של הגוף.</a:t>
            </a:r>
          </a:p>
          <a:p>
            <a:pPr marL="0" indent="0">
              <a:lnSpc>
                <a:spcPct val="150000"/>
              </a:lnSpc>
              <a:buFont typeface="Wingdings 3" charset="2"/>
              <a:buNone/>
            </a:pPr>
            <a:r>
              <a:rPr lang="he-IL">
                <a:sym typeface="Symbol"/>
              </a:rPr>
              <a:t>יחידות ההעתק הן יחידות אורך.</a:t>
            </a:r>
          </a:p>
          <a:p>
            <a:pPr marL="0" indent="0">
              <a:lnSpc>
                <a:spcPct val="150000"/>
              </a:lnSpc>
              <a:buFont typeface="Wingdings 3" charset="2"/>
              <a:buNone/>
            </a:pPr>
            <a:r>
              <a:rPr lang="he-IL">
                <a:sym typeface="Symbol"/>
              </a:rPr>
              <a:t>הסימון   (דלתא) הוא אות יוונית המשמשת כסימון מקובל לשינוי בגודל מסוים, ההפרש בין ערכו הסופי של הגודל לערכו ההתחלתי.</a:t>
            </a:r>
            <a:endParaRPr lang="he-IL"/>
          </a:p>
          <a:p>
            <a:pPr marL="0" indent="0">
              <a:buFont typeface="Wingdings 3" charset="2"/>
              <a:buNone/>
            </a:pPr>
            <a:endParaRPr lang="he-IL" sz="2400"/>
          </a:p>
          <a:p>
            <a:pPr marL="0" indent="0">
              <a:buFont typeface="Wingdings 3" charset="2"/>
              <a:buNone/>
            </a:pPr>
            <a:endParaRPr lang="he-IL" sz="2400"/>
          </a:p>
          <a:p>
            <a:pPr marL="0" indent="0">
              <a:buFont typeface="Wingdings 3" charset="2"/>
              <a:buNone/>
            </a:pPr>
            <a:endParaRPr lang="he-IL" sz="2400"/>
          </a:p>
          <a:p>
            <a:pPr marL="0" indent="0">
              <a:buFont typeface="Wingdings 3" charset="2"/>
              <a:buNone/>
            </a:pPr>
            <a:endParaRPr lang="he-IL" sz="2400" dirty="0"/>
          </a:p>
        </p:txBody>
      </p:sp>
      <p:graphicFrame>
        <p:nvGraphicFramePr>
          <p:cNvPr id="5" name="Object 3">
            <a:extLst>
              <a:ext uri="{FF2B5EF4-FFF2-40B4-BE49-F238E27FC236}">
                <a16:creationId xmlns:a16="http://schemas.microsoft.com/office/drawing/2014/main" id="{88D481B2-0DCB-4E73-AFAB-9D7CE69F1D56}"/>
              </a:ext>
            </a:extLst>
          </p:cNvPr>
          <p:cNvGraphicFramePr>
            <a:graphicFrameLocks noChangeAspect="1"/>
          </p:cNvGraphicFramePr>
          <p:nvPr>
            <p:extLst>
              <p:ext uri="{D42A27DB-BD31-4B8C-83A1-F6EECF244321}">
                <p14:modId xmlns:p14="http://schemas.microsoft.com/office/powerpoint/2010/main" val="2702918696"/>
              </p:ext>
            </p:extLst>
          </p:nvPr>
        </p:nvGraphicFramePr>
        <p:xfrm>
          <a:off x="6489799" y="1945433"/>
          <a:ext cx="4493686" cy="722313"/>
        </p:xfrm>
        <a:graphic>
          <a:graphicData uri="http://schemas.openxmlformats.org/presentationml/2006/ole">
            <mc:AlternateContent xmlns:mc="http://schemas.openxmlformats.org/markup-compatibility/2006">
              <mc:Choice xmlns:v="urn:schemas-microsoft-com:vml" Requires="v">
                <p:oleObj spid="_x0000_s11484" name="משוואה" r:id="rId4" imgW="952087" imgH="228501" progId="Equation.3">
                  <p:embed/>
                </p:oleObj>
              </mc:Choice>
              <mc:Fallback>
                <p:oleObj name="משוואה" r:id="rId4" imgW="952087" imgH="228501" progId="Equation.3">
                  <p:embed/>
                  <p:pic>
                    <p:nvPicPr>
                      <p:cNvPr id="51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99" y="1945433"/>
                        <a:ext cx="4493686" cy="722313"/>
                      </a:xfrm>
                      <a:prstGeom prst="rect">
                        <a:avLst/>
                      </a:prstGeom>
                      <a:noFill/>
                      <a:ln>
                        <a:solidFill>
                          <a:srgbClr val="FF0000"/>
                        </a:solidFill>
                      </a:ln>
                    </p:spPr>
                  </p:pic>
                </p:oleObj>
              </mc:Fallback>
            </mc:AlternateContent>
          </a:graphicData>
        </a:graphic>
      </p:graphicFrame>
      <p:graphicFrame>
        <p:nvGraphicFramePr>
          <p:cNvPr id="6" name="Object 3">
            <a:extLst>
              <a:ext uri="{FF2B5EF4-FFF2-40B4-BE49-F238E27FC236}">
                <a16:creationId xmlns:a16="http://schemas.microsoft.com/office/drawing/2014/main" id="{DA4664C3-5A48-4FDD-9FFE-E2FEA9984F1D}"/>
              </a:ext>
            </a:extLst>
          </p:cNvPr>
          <p:cNvGraphicFramePr>
            <a:graphicFrameLocks noChangeAspect="1"/>
          </p:cNvGraphicFramePr>
          <p:nvPr>
            <p:extLst>
              <p:ext uri="{D42A27DB-BD31-4B8C-83A1-F6EECF244321}">
                <p14:modId xmlns:p14="http://schemas.microsoft.com/office/powerpoint/2010/main" val="1757372663"/>
              </p:ext>
            </p:extLst>
          </p:nvPr>
        </p:nvGraphicFramePr>
        <p:xfrm>
          <a:off x="4584231" y="3418055"/>
          <a:ext cx="7308710" cy="722313"/>
        </p:xfrm>
        <a:graphic>
          <a:graphicData uri="http://schemas.openxmlformats.org/presentationml/2006/ole">
            <mc:AlternateContent xmlns:mc="http://schemas.openxmlformats.org/markup-compatibility/2006">
              <mc:Choice xmlns:v="urn:schemas-microsoft-com:vml" Requires="v">
                <p:oleObj spid="_x0000_s11485" name="משוואה" r:id="rId6" imgW="1549080" imgH="228600" progId="Equation.3">
                  <p:embed/>
                </p:oleObj>
              </mc:Choice>
              <mc:Fallback>
                <p:oleObj name="משוואה" r:id="rId6" imgW="1549080" imgH="228600" progId="Equation.3">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231" y="3418055"/>
                        <a:ext cx="7308710" cy="722313"/>
                      </a:xfrm>
                      <a:prstGeom prst="rect">
                        <a:avLst/>
                      </a:prstGeom>
                      <a:noFill/>
                      <a:ln>
                        <a:solidFill>
                          <a:srgbClr val="FF0000"/>
                        </a:solidFill>
                      </a:ln>
                    </p:spPr>
                  </p:pic>
                </p:oleObj>
              </mc:Fallback>
            </mc:AlternateContent>
          </a:graphicData>
        </a:graphic>
      </p:graphicFrame>
      <p:sp>
        <p:nvSpPr>
          <p:cNvPr id="8" name="תיבת טקסט 7">
            <a:extLst>
              <a:ext uri="{FF2B5EF4-FFF2-40B4-BE49-F238E27FC236}">
                <a16:creationId xmlns:a16="http://schemas.microsoft.com/office/drawing/2014/main" id="{87205CD8-07E4-4746-AC53-AB5A23B3A0B1}"/>
              </a:ext>
            </a:extLst>
          </p:cNvPr>
          <p:cNvSpPr txBox="1"/>
          <p:nvPr/>
        </p:nvSpPr>
        <p:spPr>
          <a:xfrm>
            <a:off x="1139568" y="3909536"/>
            <a:ext cx="317757" cy="461665"/>
          </a:xfrm>
          <a:prstGeom prst="rect">
            <a:avLst/>
          </a:prstGeom>
          <a:noFill/>
        </p:spPr>
        <p:txBody>
          <a:bodyPr wrap="square" rtlCol="1">
            <a:spAutoFit/>
          </a:bodyPr>
          <a:lstStyle/>
          <a:p>
            <a:r>
              <a:rPr lang="en-US" sz="2400" b="1"/>
              <a:t>A</a:t>
            </a:r>
            <a:endParaRPr lang="he-IL" sz="2400" b="1"/>
          </a:p>
        </p:txBody>
      </p:sp>
      <p:sp>
        <p:nvSpPr>
          <p:cNvPr id="9" name="תיבת טקסט 8">
            <a:extLst>
              <a:ext uri="{FF2B5EF4-FFF2-40B4-BE49-F238E27FC236}">
                <a16:creationId xmlns:a16="http://schemas.microsoft.com/office/drawing/2014/main" id="{4BCA34FB-F7B2-45B5-8C68-45A22972F39D}"/>
              </a:ext>
            </a:extLst>
          </p:cNvPr>
          <p:cNvSpPr txBox="1"/>
          <p:nvPr/>
        </p:nvSpPr>
        <p:spPr>
          <a:xfrm>
            <a:off x="3176330" y="5621252"/>
            <a:ext cx="317757" cy="461665"/>
          </a:xfrm>
          <a:prstGeom prst="rect">
            <a:avLst/>
          </a:prstGeom>
          <a:noFill/>
        </p:spPr>
        <p:txBody>
          <a:bodyPr wrap="square" rtlCol="1">
            <a:spAutoFit/>
          </a:bodyPr>
          <a:lstStyle/>
          <a:p>
            <a:r>
              <a:rPr lang="en-US" sz="2400" b="1"/>
              <a:t>B</a:t>
            </a:r>
            <a:endParaRPr lang="he-IL" sz="2400" b="1"/>
          </a:p>
        </p:txBody>
      </p:sp>
    </p:spTree>
    <p:extLst>
      <p:ext uri="{BB962C8B-B14F-4D97-AF65-F5344CB8AC3E}">
        <p14:creationId xmlns:p14="http://schemas.microsoft.com/office/powerpoint/2010/main" val="333516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D4639F5-FB49-4E44-9610-41086B9EC048}"/>
              </a:ext>
            </a:extLst>
          </p:cNvPr>
          <p:cNvSpPr>
            <a:spLocks noGrp="1" noChangeArrowheads="1"/>
          </p:cNvSpPr>
          <p:nvPr>
            <p:ph type="title"/>
          </p:nvPr>
        </p:nvSpPr>
        <p:spPr>
          <a:xfrm>
            <a:off x="6541932" y="303745"/>
            <a:ext cx="2767001" cy="533400"/>
          </a:xfrm>
          <a:ln w="38100">
            <a:solidFill>
              <a:schemeClr val="tx1"/>
            </a:solidFill>
            <a:miter lim="800000"/>
            <a:headEnd/>
            <a:tailEnd/>
          </a:ln>
        </p:spPr>
        <p:txBody>
          <a:bodyPr>
            <a:normAutofit fontScale="90000"/>
          </a:bodyPr>
          <a:lstStyle/>
          <a:p>
            <a:pPr algn="ctr" rtl="1"/>
            <a:r>
              <a:rPr lang="he-IL" altLang="he-IL" b="1"/>
              <a:t>דרך והעתק</a:t>
            </a:r>
            <a:endParaRPr lang="he-IL" altLang="he-IL"/>
          </a:p>
        </p:txBody>
      </p:sp>
      <p:sp>
        <p:nvSpPr>
          <p:cNvPr id="14339" name="Rectangle 3">
            <a:extLst>
              <a:ext uri="{FF2B5EF4-FFF2-40B4-BE49-F238E27FC236}">
                <a16:creationId xmlns:a16="http://schemas.microsoft.com/office/drawing/2014/main" id="{79EB9B66-A554-4EA9-B8B2-B07CD96D2B5D}"/>
              </a:ext>
            </a:extLst>
          </p:cNvPr>
          <p:cNvSpPr>
            <a:spLocks noGrp="1" noChangeArrowheads="1"/>
          </p:cNvSpPr>
          <p:nvPr>
            <p:ph type="body" sz="half" idx="1"/>
          </p:nvPr>
        </p:nvSpPr>
        <p:spPr>
          <a:xfrm>
            <a:off x="986021" y="1225060"/>
            <a:ext cx="4525736" cy="3551829"/>
          </a:xfrm>
        </p:spPr>
        <p:txBody>
          <a:bodyPr>
            <a:normAutofit/>
          </a:bodyPr>
          <a:lstStyle/>
          <a:p>
            <a:pPr algn="r" rtl="1">
              <a:buFont typeface="Monotype Sorts" pitchFamily="2" charset="2"/>
              <a:buNone/>
            </a:pPr>
            <a:r>
              <a:rPr lang="he-IL" altLang="he-IL" b="1" u="sng">
                <a:solidFill>
                  <a:srgbClr val="0000CC"/>
                </a:solidFill>
              </a:rPr>
              <a:t>דרך</a:t>
            </a:r>
            <a:r>
              <a:rPr lang="he-IL" altLang="he-IL" b="1" u="sng"/>
              <a:t> (</a:t>
            </a:r>
            <a:r>
              <a:rPr lang="en-US" altLang="he-IL" b="1" u="sng"/>
              <a:t>S</a:t>
            </a:r>
            <a:r>
              <a:rPr lang="he-IL" altLang="he-IL" b="1" u="sng"/>
              <a:t>)</a:t>
            </a:r>
            <a:r>
              <a:rPr lang="he-IL" altLang="he-IL" b="1"/>
              <a:t>  - אורך מסלול התנועה</a:t>
            </a:r>
            <a:endParaRPr lang="he-IL" altLang="he-IL"/>
          </a:p>
          <a:p>
            <a:pPr algn="r" rtl="1">
              <a:buFont typeface="Monotype Sorts" pitchFamily="2" charset="2"/>
              <a:buNone/>
            </a:pPr>
            <a:r>
              <a:rPr lang="he-IL" altLang="he-IL" b="1" u="sng">
                <a:solidFill>
                  <a:srgbClr val="0000CC"/>
                </a:solidFill>
              </a:rPr>
              <a:t>העתק</a:t>
            </a:r>
            <a:r>
              <a:rPr lang="he-IL" altLang="he-IL" b="1" u="sng"/>
              <a:t> (הזזה) </a:t>
            </a:r>
            <a:r>
              <a:rPr lang="he-IL" altLang="he-IL"/>
              <a:t>- </a:t>
            </a:r>
            <a:r>
              <a:rPr lang="he-IL" altLang="he-IL" b="1"/>
              <a:t>מידת השינוי במיקום</a:t>
            </a:r>
          </a:p>
          <a:p>
            <a:pPr algn="r" rtl="1">
              <a:buFont typeface="Monotype Sorts" pitchFamily="2" charset="2"/>
              <a:buNone/>
            </a:pPr>
            <a:r>
              <a:rPr lang="he-IL" altLang="he-IL" b="1"/>
              <a:t>(</a:t>
            </a:r>
            <a:r>
              <a:rPr lang="he-IL" altLang="he-IL" b="1" u="sng"/>
              <a:t>הפרש השיעורים-קואורדינטות</a:t>
            </a:r>
            <a:r>
              <a:rPr lang="he-IL" altLang="he-IL" b="1"/>
              <a:t>)</a:t>
            </a:r>
            <a:r>
              <a:rPr lang="he-IL" altLang="he-IL"/>
              <a:t> </a:t>
            </a:r>
            <a:r>
              <a:rPr lang="he-IL" altLang="he-IL" b="1"/>
              <a:t>של גוף נע</a:t>
            </a:r>
            <a:br>
              <a:rPr lang="en-US" altLang="he-IL" b="1"/>
            </a:br>
            <a:endParaRPr lang="he-IL" altLang="he-IL" b="1"/>
          </a:p>
          <a:p>
            <a:pPr algn="r" rtl="1">
              <a:buFont typeface="Monotype Sorts" pitchFamily="2" charset="2"/>
              <a:buNone/>
            </a:pPr>
            <a:r>
              <a:rPr lang="he-IL" altLang="he-IL" sz="4800"/>
              <a:t>  </a:t>
            </a:r>
            <a:endParaRPr lang="he-IL" altLang="he-IL"/>
          </a:p>
        </p:txBody>
      </p:sp>
      <p:pic>
        <p:nvPicPr>
          <p:cNvPr id="14340" name="Picture 4">
            <a:extLst>
              <a:ext uri="{FF2B5EF4-FFF2-40B4-BE49-F238E27FC236}">
                <a16:creationId xmlns:a16="http://schemas.microsoft.com/office/drawing/2014/main" id="{4631A3FB-09B7-4231-86BF-A7E2496271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012317" y="1307320"/>
            <a:ext cx="1939536" cy="2338929"/>
          </a:xfrm>
          <a:ln w="38100">
            <a:solidFill>
              <a:schemeClr val="tx1"/>
            </a:solidFill>
            <a:miter lim="800000"/>
            <a:headEnd/>
            <a:tailEnd/>
          </a:ln>
        </p:spPr>
      </p:pic>
      <p:sp>
        <p:nvSpPr>
          <p:cNvPr id="14342" name="Rectangle 6">
            <a:extLst>
              <a:ext uri="{FF2B5EF4-FFF2-40B4-BE49-F238E27FC236}">
                <a16:creationId xmlns:a16="http://schemas.microsoft.com/office/drawing/2014/main" id="{F23C8F04-03AB-4CE2-9C77-91288322948B}"/>
              </a:ext>
            </a:extLst>
          </p:cNvPr>
          <p:cNvSpPr>
            <a:spLocks noChangeArrowheads="1"/>
          </p:cNvSpPr>
          <p:nvPr/>
        </p:nvSpPr>
        <p:spPr bwMode="auto">
          <a:xfrm>
            <a:off x="871381" y="997873"/>
            <a:ext cx="4962920" cy="222030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לבן 1">
            <a:extLst>
              <a:ext uri="{FF2B5EF4-FFF2-40B4-BE49-F238E27FC236}">
                <a16:creationId xmlns:a16="http://schemas.microsoft.com/office/drawing/2014/main" id="{F1311C58-D30C-4784-A839-C113F3FC4743}"/>
              </a:ext>
            </a:extLst>
          </p:cNvPr>
          <p:cNvSpPr/>
          <p:nvPr/>
        </p:nvSpPr>
        <p:spPr>
          <a:xfrm>
            <a:off x="3611417" y="3403429"/>
            <a:ext cx="4229842" cy="369332"/>
          </a:xfrm>
          <a:prstGeom prst="rect">
            <a:avLst/>
          </a:prstGeom>
          <a:ln>
            <a:solidFill>
              <a:schemeClr val="tx1"/>
            </a:solidFill>
          </a:ln>
        </p:spPr>
        <p:txBody>
          <a:bodyPr wrap="square">
            <a:spAutoFit/>
          </a:bodyPr>
          <a:lstStyle/>
          <a:p>
            <a:pPr algn="r"/>
            <a:r>
              <a:rPr lang="he-IL" altLang="he-IL"/>
              <a:t>האם יתכן </a:t>
            </a:r>
            <a:r>
              <a:rPr lang="he-IL" altLang="he-IL" b="1"/>
              <a:t>שהעתק </a:t>
            </a:r>
            <a:r>
              <a:rPr lang="he-IL" altLang="he-IL"/>
              <a:t>יהיה    </a:t>
            </a:r>
            <a:r>
              <a:rPr lang="he-IL" altLang="he-IL" b="1" u="sng"/>
              <a:t>גדול</a:t>
            </a:r>
            <a:r>
              <a:rPr lang="he-IL" altLang="he-IL" b="1"/>
              <a:t> מהדרך </a:t>
            </a:r>
            <a:r>
              <a:rPr lang="he-IL" altLang="he-IL" b="1">
                <a:solidFill>
                  <a:srgbClr val="FF0000"/>
                </a:solidFill>
              </a:rPr>
              <a:t>?</a:t>
            </a:r>
            <a:endParaRPr lang="he-IL"/>
          </a:p>
        </p:txBody>
      </p:sp>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B89D307D-F6CF-46BB-AD29-256D38C784CA}"/>
                  </a:ext>
                </a:extLst>
              </p:cNvPr>
              <p:cNvSpPr txBox="1"/>
              <p:nvPr/>
            </p:nvSpPr>
            <p:spPr>
              <a:xfrm>
                <a:off x="2174738" y="2530120"/>
                <a:ext cx="2873359" cy="43088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m:rPr>
                          <m:sty m:val="p"/>
                        </m:rPr>
                        <a:rPr lang="he-IL" sz="2800" smtClean="0">
                          <a:latin typeface="Cambria Math" panose="02040503050406030204" pitchFamily="18" charset="0"/>
                        </a:rPr>
                        <m:t>Δ</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r>
                            <a:rPr lang="he-IL" sz="2800" i="0">
                              <a:latin typeface="Cambria Math" panose="02040503050406030204" pitchFamily="18" charset="0"/>
                            </a:rPr>
                            <m:t>→</m:t>
                          </m:r>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2</m:t>
                          </m:r>
                        </m:sub>
                      </m:sSub>
                      <m:r>
                        <a:rPr lang="he-IL" sz="2800" i="0">
                          <a:latin typeface="Cambria Math" panose="02040503050406030204" pitchFamily="18" charset="0"/>
                        </a:rPr>
                        <m:t>−</m:t>
                      </m:r>
                      <m:sSub>
                        <m:sSubPr>
                          <m:ctrlPr>
                            <a:rPr lang="he-IL" sz="2800" i="1">
                              <a:latin typeface="Cambria Math" panose="02040503050406030204" pitchFamily="18" charset="0"/>
                            </a:rPr>
                          </m:ctrlPr>
                        </m:sSubPr>
                        <m:e>
                          <m:r>
                            <a:rPr lang="he-IL" sz="2800" i="1">
                              <a:latin typeface="Cambria Math" panose="02040503050406030204" pitchFamily="18" charset="0"/>
                            </a:rPr>
                            <m:t>𝑥</m:t>
                          </m:r>
                        </m:e>
                        <m:sub>
                          <m:r>
                            <a:rPr lang="he-IL" sz="2800" i="0">
                              <a:latin typeface="Cambria Math" panose="02040503050406030204" pitchFamily="18" charset="0"/>
                            </a:rPr>
                            <m:t>1</m:t>
                          </m:r>
                        </m:sub>
                      </m:sSub>
                    </m:oMath>
                  </m:oMathPara>
                </a14:m>
                <a:endParaRPr lang="he-IL" sz="2800"/>
              </a:p>
            </p:txBody>
          </p:sp>
        </mc:Choice>
        <mc:Fallback xmlns="">
          <p:sp>
            <p:nvSpPr>
              <p:cNvPr id="9" name="תיבת טקסט 8">
                <a:extLst>
                  <a:ext uri="{FF2B5EF4-FFF2-40B4-BE49-F238E27FC236}">
                    <a16:creationId xmlns:a16="http://schemas.microsoft.com/office/drawing/2014/main" id="{B89D307D-F6CF-46BB-AD29-256D38C784CA}"/>
                  </a:ext>
                </a:extLst>
              </p:cNvPr>
              <p:cNvSpPr txBox="1">
                <a:spLocks noRot="1" noChangeAspect="1" noMove="1" noResize="1" noEditPoints="1" noAdjustHandles="1" noChangeArrowheads="1" noChangeShapeType="1" noTextEdit="1"/>
              </p:cNvSpPr>
              <p:nvPr/>
            </p:nvSpPr>
            <p:spPr>
              <a:xfrm>
                <a:off x="2174738" y="2530120"/>
                <a:ext cx="2873359" cy="430887"/>
              </a:xfrm>
              <a:prstGeom prst="rect">
                <a:avLst/>
              </a:prstGeom>
              <a:blipFill>
                <a:blip r:embed="rId3"/>
                <a:stretch>
                  <a:fillRect t="-26761" r="-4246" b="-47887"/>
                </a:stretch>
              </a:blipFill>
            </p:spPr>
            <p:txBody>
              <a:bodyPr/>
              <a:lstStyle/>
              <a:p>
                <a:r>
                  <a:rPr lang="he-IL">
                    <a:noFill/>
                  </a:rPr>
                  <a:t> </a:t>
                </a:r>
              </a:p>
            </p:txBody>
          </p:sp>
        </mc:Fallback>
      </mc:AlternateContent>
      <p:pic>
        <p:nvPicPr>
          <p:cNvPr id="2052" name="Picture 4" descr="העתק (פיזיקה) – ויקיפדיה">
            <a:extLst>
              <a:ext uri="{FF2B5EF4-FFF2-40B4-BE49-F238E27FC236}">
                <a16:creationId xmlns:a16="http://schemas.microsoft.com/office/drawing/2014/main" id="{32549667-8B7B-43F8-9EEE-E6933A88A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379" y="1428877"/>
            <a:ext cx="3589360" cy="2222451"/>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a:extLst>
              <a:ext uri="{FF2B5EF4-FFF2-40B4-BE49-F238E27FC236}">
                <a16:creationId xmlns:a16="http://schemas.microsoft.com/office/drawing/2014/main" id="{C762AFE9-08D6-4941-8D5F-9302F6409026}"/>
              </a:ext>
            </a:extLst>
          </p:cNvPr>
          <p:cNvSpPr>
            <a:spLocks noGrp="1"/>
          </p:cNvSpPr>
          <p:nvPr>
            <p:ph type="sldNum" sz="quarter" idx="12"/>
          </p:nvPr>
        </p:nvSpPr>
        <p:spPr/>
        <p:txBody>
          <a:bodyPr/>
          <a:lstStyle/>
          <a:p>
            <a:pPr>
              <a:defRPr/>
            </a:pPr>
            <a:fld id="{5A7A5051-FAFB-4B40-902C-9DC01291C3C5}" type="slidenum">
              <a:rPr lang="en-US" altLang="he-IL" smtClean="0"/>
              <a:pPr>
                <a:defRPr/>
              </a:pPr>
              <a:t>17</a:t>
            </a:fld>
            <a:endParaRPr lang="en-US" altLang="he-IL"/>
          </a:p>
        </p:txBody>
      </p:sp>
      <p:sp>
        <p:nvSpPr>
          <p:cNvPr id="4" name="מלבן 3">
            <a:extLst>
              <a:ext uri="{FF2B5EF4-FFF2-40B4-BE49-F238E27FC236}">
                <a16:creationId xmlns:a16="http://schemas.microsoft.com/office/drawing/2014/main" id="{55BC69C9-2218-405D-959B-3108152FCC12}"/>
              </a:ext>
            </a:extLst>
          </p:cNvPr>
          <p:cNvSpPr/>
          <p:nvPr/>
        </p:nvSpPr>
        <p:spPr>
          <a:xfrm>
            <a:off x="1311580" y="4009669"/>
            <a:ext cx="10927870" cy="1200329"/>
          </a:xfrm>
          <a:prstGeom prst="rect">
            <a:avLst/>
          </a:prstGeom>
        </p:spPr>
        <p:txBody>
          <a:bodyPr wrap="square">
            <a:spAutoFit/>
          </a:bodyPr>
          <a:lstStyle/>
          <a:p>
            <a:pPr algn="r"/>
            <a:r>
              <a:rPr lang="he-IL">
                <a:solidFill>
                  <a:srgbClr val="202122"/>
                </a:solidFill>
                <a:latin typeface="Arial" panose="020B0604020202020204" pitchFamily="34" charset="0"/>
              </a:rPr>
              <a:t>ב</a:t>
            </a:r>
            <a:r>
              <a:rPr lang="he-IL">
                <a:solidFill>
                  <a:srgbClr val="5A3696"/>
                </a:solidFill>
                <a:latin typeface="Arial" panose="020B0604020202020204" pitchFamily="34" charset="0"/>
                <a:hlinkClick r:id="rId5" tooltip="מכניקה קלאסית"/>
              </a:rPr>
              <a:t>מכניקה קלאסית</a:t>
            </a:r>
            <a:r>
              <a:rPr lang="he-IL">
                <a:solidFill>
                  <a:srgbClr val="202122"/>
                </a:solidFill>
                <a:latin typeface="Arial" panose="020B0604020202020204" pitchFamily="34" charset="0"/>
              </a:rPr>
              <a:t>,  </a:t>
            </a:r>
            <a:r>
              <a:rPr lang="he-IL" b="1" u="sng">
                <a:solidFill>
                  <a:srgbClr val="FF0000"/>
                </a:solidFill>
                <a:effectLst>
                  <a:outerShdw blurRad="38100" dist="38100" dir="2700000" algn="tl">
                    <a:srgbClr val="000000">
                      <a:alpha val="43137"/>
                    </a:srgbClr>
                  </a:outerShdw>
                </a:effectLst>
                <a:latin typeface="Arial" panose="020B0604020202020204" pitchFamily="34" charset="0"/>
              </a:rPr>
              <a:t>העתק</a:t>
            </a:r>
            <a:r>
              <a:rPr lang="he-IL">
                <a:solidFill>
                  <a:srgbClr val="202122"/>
                </a:solidFill>
                <a:latin typeface="Arial" panose="020B0604020202020204" pitchFamily="34" charset="0"/>
              </a:rPr>
              <a:t> הוא ה</a:t>
            </a:r>
            <a:r>
              <a:rPr lang="he-IL" b="1" u="sng">
                <a:solidFill>
                  <a:srgbClr val="FF0000"/>
                </a:solidFill>
                <a:effectLst>
                  <a:outerShdw blurRad="38100" dist="38100" dir="2700000" algn="tl">
                    <a:srgbClr val="000000">
                      <a:alpha val="43137"/>
                    </a:srgbClr>
                  </a:outerShdw>
                </a:effectLst>
                <a:latin typeface="Arial" panose="020B0604020202020204" pitchFamily="34" charset="0"/>
                <a:hlinkClick r:id="rId6" tooltip="וקטור (פיזיקה)">
                  <a:extLst>
                    <a:ext uri="{A12FA001-AC4F-418D-AE19-62706E023703}">
                      <ahyp:hlinkClr xmlns:ahyp="http://schemas.microsoft.com/office/drawing/2018/hyperlinkcolor" val="tx"/>
                    </a:ext>
                  </a:extLst>
                </a:hlinkClick>
              </a:rPr>
              <a:t>ווקטור</a:t>
            </a:r>
            <a:r>
              <a:rPr lang="he-IL">
                <a:solidFill>
                  <a:srgbClr val="202122"/>
                </a:solidFill>
                <a:latin typeface="Arial" panose="020B0604020202020204" pitchFamily="34" charset="0"/>
              </a:rPr>
              <a:t> </a:t>
            </a:r>
            <a:r>
              <a:rPr lang="he-IL">
                <a:solidFill>
                  <a:srgbClr val="FF0000"/>
                </a:solidFill>
                <a:effectLst>
                  <a:outerShdw blurRad="38100" dist="38100" dir="2700000" algn="tl">
                    <a:srgbClr val="000000">
                      <a:alpha val="43137"/>
                    </a:srgbClr>
                  </a:outerShdw>
                </a:effectLst>
                <a:latin typeface="Arial" panose="020B0604020202020204" pitchFamily="34" charset="0"/>
              </a:rPr>
              <a:t>הקצר ביותר </a:t>
            </a:r>
            <a:r>
              <a:rPr lang="he-IL">
                <a:solidFill>
                  <a:srgbClr val="202122"/>
                </a:solidFill>
                <a:latin typeface="Arial" panose="020B0604020202020204" pitchFamily="34" charset="0"/>
              </a:rPr>
              <a:t>המחבר בין נקודת </a:t>
            </a:r>
            <a:r>
              <a:rPr lang="he-IL">
                <a:solidFill>
                  <a:srgbClr val="5A3696"/>
                </a:solidFill>
                <a:latin typeface="Arial" panose="020B0604020202020204" pitchFamily="34" charset="0"/>
                <a:hlinkClick r:id="rId7" tooltip="מדידה"/>
              </a:rPr>
              <a:t>מדידה</a:t>
            </a:r>
            <a:r>
              <a:rPr lang="he-IL">
                <a:solidFill>
                  <a:srgbClr val="202122"/>
                </a:solidFill>
                <a:latin typeface="Arial" panose="020B0604020202020204" pitchFamily="34" charset="0"/>
              </a:rPr>
              <a:t> התחלתית של מיקומו של גוף לנקודת מדידה סופית של מיקומו של גוף.</a:t>
            </a:r>
            <a:br>
              <a:rPr lang="en-US">
                <a:solidFill>
                  <a:srgbClr val="202122"/>
                </a:solidFill>
                <a:latin typeface="Arial" panose="020B0604020202020204" pitchFamily="34" charset="0"/>
              </a:rPr>
            </a:br>
            <a:br>
              <a:rPr lang="en-US">
                <a:solidFill>
                  <a:srgbClr val="202122"/>
                </a:solidFill>
                <a:latin typeface="Arial" panose="020B0604020202020204" pitchFamily="34" charset="0"/>
              </a:rPr>
            </a:br>
            <a:r>
              <a:rPr lang="he-IL">
                <a:solidFill>
                  <a:srgbClr val="202122"/>
                </a:solidFill>
                <a:latin typeface="Arial" panose="020B0604020202020204" pitchFamily="34" charset="0"/>
              </a:rPr>
              <a:t> </a:t>
            </a:r>
            <a:r>
              <a:rPr lang="he-IL" b="1">
                <a:solidFill>
                  <a:srgbClr val="202122"/>
                </a:solidFill>
                <a:effectLst>
                  <a:outerShdw blurRad="38100" dist="38100" dir="2700000" algn="tl">
                    <a:srgbClr val="000000">
                      <a:alpha val="43137"/>
                    </a:srgbClr>
                  </a:outerShdw>
                </a:effectLst>
                <a:latin typeface="Arial" panose="020B0604020202020204" pitchFamily="34" charset="0"/>
              </a:rPr>
              <a:t>כיוונו של ווקטור ההעתק הוא ככיוון </a:t>
            </a:r>
            <a:r>
              <a:rPr lang="he-IL" b="1">
                <a:solidFill>
                  <a:srgbClr val="5A3696"/>
                </a:solidFill>
                <a:effectLst>
                  <a:outerShdw blurRad="38100" dist="38100" dir="2700000" algn="tl">
                    <a:srgbClr val="000000">
                      <a:alpha val="43137"/>
                    </a:srgbClr>
                  </a:outerShdw>
                </a:effectLst>
                <a:latin typeface="Arial" panose="020B0604020202020204" pitchFamily="34" charset="0"/>
                <a:hlinkClick r:id="rId8" tooltip="ישר">
                  <a:extLst>
                    <a:ext uri="{A12FA001-AC4F-418D-AE19-62706E023703}">
                      <ahyp:hlinkClr xmlns:ahyp="http://schemas.microsoft.com/office/drawing/2018/hyperlinkcolor" val="tx"/>
                    </a:ext>
                  </a:extLst>
                </a:hlinkClick>
              </a:rPr>
              <a:t>ישר</a:t>
            </a:r>
            <a:r>
              <a:rPr lang="he-IL" b="1">
                <a:solidFill>
                  <a:srgbClr val="202122"/>
                </a:solidFill>
                <a:effectLst>
                  <a:outerShdw blurRad="38100" dist="38100" dir="2700000" algn="tl">
                    <a:srgbClr val="000000">
                      <a:alpha val="43137"/>
                    </a:srgbClr>
                  </a:outerShdw>
                </a:effectLst>
                <a:latin typeface="Arial" panose="020B0604020202020204" pitchFamily="34" charset="0"/>
              </a:rPr>
              <a:t>  דמיוני המחבר את שתי הנקודות וגודלו כאורך הישר.</a:t>
            </a:r>
            <a:endParaRPr lang="he-IL" b="1">
              <a:effectLst>
                <a:outerShdw blurRad="38100" dist="38100" dir="2700000" algn="tl">
                  <a:srgbClr val="000000">
                    <a:alpha val="43137"/>
                  </a:srgbClr>
                </a:outerShdw>
              </a:effectLst>
            </a:endParaRPr>
          </a:p>
        </p:txBody>
      </p:sp>
      <p:sp>
        <p:nvSpPr>
          <p:cNvPr id="5" name="מלבן 4">
            <a:extLst>
              <a:ext uri="{FF2B5EF4-FFF2-40B4-BE49-F238E27FC236}">
                <a16:creationId xmlns:a16="http://schemas.microsoft.com/office/drawing/2014/main" id="{551B7D39-1E55-4AC4-B496-153B8DFD6A6B}"/>
              </a:ext>
            </a:extLst>
          </p:cNvPr>
          <p:cNvSpPr/>
          <p:nvPr/>
        </p:nvSpPr>
        <p:spPr>
          <a:xfrm>
            <a:off x="871381" y="5481784"/>
            <a:ext cx="11205978" cy="1200329"/>
          </a:xfrm>
          <a:prstGeom prst="rect">
            <a:avLst/>
          </a:prstGeom>
          <a:ln>
            <a:solidFill>
              <a:schemeClr val="tx1"/>
            </a:solidFill>
          </a:ln>
        </p:spPr>
        <p:txBody>
          <a:bodyPr wrap="square">
            <a:spAutoFit/>
          </a:bodyPr>
          <a:lstStyle/>
          <a:p>
            <a:pPr algn="r"/>
            <a:r>
              <a:rPr lang="he-IL">
                <a:solidFill>
                  <a:srgbClr val="202122"/>
                </a:solidFill>
                <a:latin typeface="Arial" panose="020B0604020202020204" pitchFamily="34" charset="0"/>
              </a:rPr>
              <a:t> דרך נוספת להגדיר העתק היא להגדירו כהפרש בין וקטור מיקום הגוף בסוף התנועה לוקטור מיקומו בתחילת ה</a:t>
            </a:r>
            <a:r>
              <a:rPr lang="he-IL">
                <a:solidFill>
                  <a:srgbClr val="5A3696"/>
                </a:solidFill>
                <a:latin typeface="Arial" panose="020B0604020202020204" pitchFamily="34" charset="0"/>
                <a:hlinkClick r:id="rId9" tooltip="תנועה (פיזיקה)"/>
              </a:rPr>
              <a:t>תנועה</a:t>
            </a:r>
            <a:r>
              <a:rPr lang="he-IL">
                <a:solidFill>
                  <a:srgbClr val="202122"/>
                </a:solidFill>
                <a:latin typeface="Arial" panose="020B0604020202020204" pitchFamily="34" charset="0"/>
              </a:rPr>
              <a:t>,</a:t>
            </a:r>
            <a:br>
              <a:rPr lang="en-US">
                <a:solidFill>
                  <a:srgbClr val="202122"/>
                </a:solidFill>
                <a:latin typeface="Arial" panose="020B0604020202020204" pitchFamily="34" charset="0"/>
              </a:rPr>
            </a:br>
            <a:br>
              <a:rPr lang="en-US" b="1">
                <a:solidFill>
                  <a:srgbClr val="202122"/>
                </a:solidFill>
                <a:latin typeface="Arial" panose="020B0604020202020204" pitchFamily="34" charset="0"/>
              </a:rPr>
            </a:br>
            <a:r>
              <a:rPr lang="he-IL" b="1">
                <a:solidFill>
                  <a:srgbClr val="202122"/>
                </a:solidFill>
                <a:latin typeface="Arial" panose="020B0604020202020204" pitchFamily="34" charset="0"/>
              </a:rPr>
              <a:t>ווקטור ההעתק אינו מושפע מהדרך בין נקודות המדידה בה עבר הגוף, אלא רק ממיקומו הסופי וההתחלתי של הגוף.</a:t>
            </a:r>
            <a:endParaRPr lang="he-IL"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F278984-935F-4C61-8166-7819A755B577}"/>
              </a:ext>
            </a:extLst>
          </p:cNvPr>
          <p:cNvSpPr>
            <a:spLocks noGrp="1"/>
          </p:cNvSpPr>
          <p:nvPr>
            <p:ph type="sldNum" sz="quarter" idx="12"/>
          </p:nvPr>
        </p:nvSpPr>
        <p:spPr/>
        <p:txBody>
          <a:bodyPr/>
          <a:lstStyle/>
          <a:p>
            <a:fld id="{35CE2A88-ED72-40D1-A77E-B0989610CBC5}" type="slidenum">
              <a:rPr lang="he-IL" smtClean="0"/>
              <a:t>18</a:t>
            </a:fld>
            <a:endParaRPr lang="he-IL"/>
          </a:p>
        </p:txBody>
      </p:sp>
      <p:sp>
        <p:nvSpPr>
          <p:cNvPr id="3" name="כותרת 1">
            <a:extLst>
              <a:ext uri="{FF2B5EF4-FFF2-40B4-BE49-F238E27FC236}">
                <a16:creationId xmlns:a16="http://schemas.microsoft.com/office/drawing/2014/main" id="{3A921F38-7131-4617-97CE-DB30E390F7E2}"/>
              </a:ext>
            </a:extLst>
          </p:cNvPr>
          <p:cNvSpPr txBox="1">
            <a:spLocks/>
          </p:cNvSpPr>
          <p:nvPr/>
        </p:nvSpPr>
        <p:spPr>
          <a:xfrm>
            <a:off x="5250006" y="164149"/>
            <a:ext cx="3059143" cy="596146"/>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העתק- המשך</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E838E6BD-5F14-4921-B5D8-AEC32040C5FD}"/>
              </a:ext>
            </a:extLst>
          </p:cNvPr>
          <p:cNvSpPr txBox="1">
            <a:spLocks/>
          </p:cNvSpPr>
          <p:nvPr/>
        </p:nvSpPr>
        <p:spPr>
          <a:xfrm>
            <a:off x="1944035" y="810657"/>
            <a:ext cx="9392000" cy="570794"/>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he-IL" sz="2400" b="1"/>
              <a:t>ההעתק של גוף הנע לאורך קו ישר עשוי להיות חיובי, שלילי או אפס. </a:t>
            </a:r>
          </a:p>
          <a:p>
            <a:pPr>
              <a:buFont typeface="Wingdings 3" charset="2"/>
              <a:buNone/>
            </a:pPr>
            <a:r>
              <a:rPr lang="he-IL" sz="2400" b="1">
                <a:solidFill>
                  <a:srgbClr val="FF0000"/>
                </a:solidFill>
                <a:sym typeface="Symbol"/>
              </a:rPr>
              <a:t>	</a:t>
            </a: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endParaRPr lang="he-IL" sz="2400" b="1">
              <a:solidFill>
                <a:srgbClr val="FF0000"/>
              </a:solidFill>
              <a:sym typeface="Symbol"/>
            </a:endParaRPr>
          </a:p>
          <a:p>
            <a:pPr>
              <a:buFont typeface="Wingdings 3" charset="2"/>
              <a:buNone/>
            </a:pPr>
            <a:r>
              <a:rPr lang="he-IL" sz="2400" b="1">
                <a:sym typeface="Symbol"/>
              </a:rPr>
              <a:t>   </a:t>
            </a:r>
            <a:endParaRPr lang="he-IL" sz="2400" b="1" dirty="0">
              <a:sym typeface="Symbol"/>
            </a:endParaRPr>
          </a:p>
        </p:txBody>
      </p:sp>
      <p:grpSp>
        <p:nvGrpSpPr>
          <p:cNvPr id="5" name="קבוצה 4">
            <a:extLst>
              <a:ext uri="{FF2B5EF4-FFF2-40B4-BE49-F238E27FC236}">
                <a16:creationId xmlns:a16="http://schemas.microsoft.com/office/drawing/2014/main" id="{FF7FB3CF-E610-4758-9208-754A2BA351A6}"/>
              </a:ext>
            </a:extLst>
          </p:cNvPr>
          <p:cNvGrpSpPr/>
          <p:nvPr/>
        </p:nvGrpSpPr>
        <p:grpSpPr>
          <a:xfrm>
            <a:off x="2345493" y="2737571"/>
            <a:ext cx="6036178" cy="848814"/>
            <a:chOff x="1545778" y="2098275"/>
            <a:chExt cx="6224441" cy="896802"/>
          </a:xfrm>
        </p:grpSpPr>
        <p:grpSp>
          <p:nvGrpSpPr>
            <p:cNvPr id="6" name="קבוצה 5">
              <a:extLst>
                <a:ext uri="{FF2B5EF4-FFF2-40B4-BE49-F238E27FC236}">
                  <a16:creationId xmlns:a16="http://schemas.microsoft.com/office/drawing/2014/main" id="{97FA7C02-FD29-49B8-A801-DB92036F1BEF}"/>
                </a:ext>
              </a:extLst>
            </p:cNvPr>
            <p:cNvGrpSpPr/>
            <p:nvPr/>
          </p:nvGrpSpPr>
          <p:grpSpPr>
            <a:xfrm>
              <a:off x="1545778" y="2098275"/>
              <a:ext cx="6224441" cy="896802"/>
              <a:chOff x="1440205" y="2927422"/>
              <a:chExt cx="6224441" cy="896802"/>
            </a:xfrm>
          </p:grpSpPr>
          <p:grpSp>
            <p:nvGrpSpPr>
              <p:cNvPr id="10" name="קבוצה 37">
                <a:extLst>
                  <a:ext uri="{FF2B5EF4-FFF2-40B4-BE49-F238E27FC236}">
                    <a16:creationId xmlns:a16="http://schemas.microsoft.com/office/drawing/2014/main" id="{DD1067DF-122F-4853-B039-9F3F6AE665CA}"/>
                  </a:ext>
                </a:extLst>
              </p:cNvPr>
              <p:cNvGrpSpPr/>
              <p:nvPr/>
            </p:nvGrpSpPr>
            <p:grpSpPr>
              <a:xfrm>
                <a:off x="1440205" y="3287649"/>
                <a:ext cx="6224441" cy="536575"/>
                <a:chOff x="1353119" y="4318163"/>
                <a:chExt cx="6224441" cy="536575"/>
              </a:xfrm>
            </p:grpSpPr>
            <p:sp>
              <p:nvSpPr>
                <p:cNvPr id="12" name="Rectangle 29">
                  <a:extLst>
                    <a:ext uri="{FF2B5EF4-FFF2-40B4-BE49-F238E27FC236}">
                      <a16:creationId xmlns:a16="http://schemas.microsoft.com/office/drawing/2014/main" id="{9CA1F0AE-32A8-432C-8407-6ECDCFB044A9}"/>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3" name="Line 5">
                  <a:extLst>
                    <a:ext uri="{FF2B5EF4-FFF2-40B4-BE49-F238E27FC236}">
                      <a16:creationId xmlns:a16="http://schemas.microsoft.com/office/drawing/2014/main" id="{8D20F7CE-C6AE-460F-8E2C-2B03B79B6F3A}"/>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 name="Line 6">
                  <a:extLst>
                    <a:ext uri="{FF2B5EF4-FFF2-40B4-BE49-F238E27FC236}">
                      <a16:creationId xmlns:a16="http://schemas.microsoft.com/office/drawing/2014/main" id="{EDDB9116-5C68-432A-9352-12E7E43950E5}"/>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 name="Line 7">
                  <a:extLst>
                    <a:ext uri="{FF2B5EF4-FFF2-40B4-BE49-F238E27FC236}">
                      <a16:creationId xmlns:a16="http://schemas.microsoft.com/office/drawing/2014/main" id="{EFDB2D85-113C-48DF-BCDE-1F462458DDC5}"/>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 name="Line 8">
                  <a:extLst>
                    <a:ext uri="{FF2B5EF4-FFF2-40B4-BE49-F238E27FC236}">
                      <a16:creationId xmlns:a16="http://schemas.microsoft.com/office/drawing/2014/main" id="{6ABBA37C-243E-482C-A536-F3EDBFBA4AAE}"/>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7" name="Line 9">
                  <a:extLst>
                    <a:ext uri="{FF2B5EF4-FFF2-40B4-BE49-F238E27FC236}">
                      <a16:creationId xmlns:a16="http://schemas.microsoft.com/office/drawing/2014/main" id="{57717708-D762-4DF9-95C7-4E5CD3E71BBF}"/>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8" name="Line 10">
                  <a:extLst>
                    <a:ext uri="{FF2B5EF4-FFF2-40B4-BE49-F238E27FC236}">
                      <a16:creationId xmlns:a16="http://schemas.microsoft.com/office/drawing/2014/main" id="{50757BB3-3B78-4D59-8693-F3A2B3F1CD5D}"/>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11">
                  <a:extLst>
                    <a:ext uri="{FF2B5EF4-FFF2-40B4-BE49-F238E27FC236}">
                      <a16:creationId xmlns:a16="http://schemas.microsoft.com/office/drawing/2014/main" id="{ECEE05E3-4FD1-409B-B8EC-D44EB842DF56}"/>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12">
                  <a:extLst>
                    <a:ext uri="{FF2B5EF4-FFF2-40B4-BE49-F238E27FC236}">
                      <a16:creationId xmlns:a16="http://schemas.microsoft.com/office/drawing/2014/main" id="{5E48DC03-DCDF-48E4-8A38-378C424A91D4}"/>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13">
                  <a:extLst>
                    <a:ext uri="{FF2B5EF4-FFF2-40B4-BE49-F238E27FC236}">
                      <a16:creationId xmlns:a16="http://schemas.microsoft.com/office/drawing/2014/main" id="{30B14B43-0618-41F3-A322-DFA9CC0AAE2C}"/>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14">
                  <a:extLst>
                    <a:ext uri="{FF2B5EF4-FFF2-40B4-BE49-F238E27FC236}">
                      <a16:creationId xmlns:a16="http://schemas.microsoft.com/office/drawing/2014/main" id="{B77C603C-8AED-4F0E-8CBD-BD19A2E1B409}"/>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5">
                  <a:extLst>
                    <a:ext uri="{FF2B5EF4-FFF2-40B4-BE49-F238E27FC236}">
                      <a16:creationId xmlns:a16="http://schemas.microsoft.com/office/drawing/2014/main" id="{071C84E3-C36A-48CE-8787-1B46A0667AF8}"/>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6">
                  <a:extLst>
                    <a:ext uri="{FF2B5EF4-FFF2-40B4-BE49-F238E27FC236}">
                      <a16:creationId xmlns:a16="http://schemas.microsoft.com/office/drawing/2014/main" id="{DD45D5B5-52A5-43E0-A0C5-8BD47E4047C2}"/>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7">
                  <a:extLst>
                    <a:ext uri="{FF2B5EF4-FFF2-40B4-BE49-F238E27FC236}">
                      <a16:creationId xmlns:a16="http://schemas.microsoft.com/office/drawing/2014/main" id="{62FB9CBA-1A3D-4A20-8AE8-BDF330C6D59C}"/>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18">
                  <a:extLst>
                    <a:ext uri="{FF2B5EF4-FFF2-40B4-BE49-F238E27FC236}">
                      <a16:creationId xmlns:a16="http://schemas.microsoft.com/office/drawing/2014/main" id="{02C4B8DA-17C0-47FF-A9BE-E881F2C43A49}"/>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19">
                  <a:extLst>
                    <a:ext uri="{FF2B5EF4-FFF2-40B4-BE49-F238E27FC236}">
                      <a16:creationId xmlns:a16="http://schemas.microsoft.com/office/drawing/2014/main" id="{1614DF90-BAA1-4D93-BBDF-7C49FCF5C286}"/>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20">
                  <a:extLst>
                    <a:ext uri="{FF2B5EF4-FFF2-40B4-BE49-F238E27FC236}">
                      <a16:creationId xmlns:a16="http://schemas.microsoft.com/office/drawing/2014/main" id="{5D70DDE3-5130-4CF1-80E5-75C7C8551870}"/>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Line 21">
                  <a:extLst>
                    <a:ext uri="{FF2B5EF4-FFF2-40B4-BE49-F238E27FC236}">
                      <a16:creationId xmlns:a16="http://schemas.microsoft.com/office/drawing/2014/main" id="{887F252E-F787-472A-B37F-F2F97BDB6C7B}"/>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0" name="Line 22">
                  <a:extLst>
                    <a:ext uri="{FF2B5EF4-FFF2-40B4-BE49-F238E27FC236}">
                      <a16:creationId xmlns:a16="http://schemas.microsoft.com/office/drawing/2014/main" id="{206DB5CD-FABC-4152-885B-96663051C6AD}"/>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1" name="Rectangle 25">
                  <a:extLst>
                    <a:ext uri="{FF2B5EF4-FFF2-40B4-BE49-F238E27FC236}">
                      <a16:creationId xmlns:a16="http://schemas.microsoft.com/office/drawing/2014/main" id="{967CD220-554C-40A2-9B79-B86B2239DF98}"/>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2" name="Rectangle 27">
                  <a:extLst>
                    <a:ext uri="{FF2B5EF4-FFF2-40B4-BE49-F238E27FC236}">
                      <a16:creationId xmlns:a16="http://schemas.microsoft.com/office/drawing/2014/main" id="{0A4D2EB7-C8A1-4187-A5C4-C55A0BEB2923}"/>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3" name="Rectangle 28">
                  <a:extLst>
                    <a:ext uri="{FF2B5EF4-FFF2-40B4-BE49-F238E27FC236}">
                      <a16:creationId xmlns:a16="http://schemas.microsoft.com/office/drawing/2014/main" id="{B264841A-C3A9-41B3-A736-D0550621AE28}"/>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4" name="Rectangle 30">
                  <a:extLst>
                    <a:ext uri="{FF2B5EF4-FFF2-40B4-BE49-F238E27FC236}">
                      <a16:creationId xmlns:a16="http://schemas.microsoft.com/office/drawing/2014/main" id="{04C803E2-47DC-4104-BD07-ED783C3C5C82}"/>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35" name="Rectangle 31">
                  <a:extLst>
                    <a:ext uri="{FF2B5EF4-FFF2-40B4-BE49-F238E27FC236}">
                      <a16:creationId xmlns:a16="http://schemas.microsoft.com/office/drawing/2014/main" id="{FD98F94A-ED7C-4FBD-92A2-31B759AAAA85}"/>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6" name="Rectangle 32">
                  <a:extLst>
                    <a:ext uri="{FF2B5EF4-FFF2-40B4-BE49-F238E27FC236}">
                      <a16:creationId xmlns:a16="http://schemas.microsoft.com/office/drawing/2014/main" id="{9BFF8720-C496-436C-8DE6-865898349FE1}"/>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37" name="Rectangle 34">
                  <a:extLst>
                    <a:ext uri="{FF2B5EF4-FFF2-40B4-BE49-F238E27FC236}">
                      <a16:creationId xmlns:a16="http://schemas.microsoft.com/office/drawing/2014/main" id="{BEDAFF25-4A82-4854-9207-063CFFFCC086}"/>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38" name="Rectangle 35">
                  <a:extLst>
                    <a:ext uri="{FF2B5EF4-FFF2-40B4-BE49-F238E27FC236}">
                      <a16:creationId xmlns:a16="http://schemas.microsoft.com/office/drawing/2014/main" id="{1436C209-9E05-4695-87FE-BAB8FA1CE457}"/>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9" name="TextBox 43">
                  <a:extLst>
                    <a:ext uri="{FF2B5EF4-FFF2-40B4-BE49-F238E27FC236}">
                      <a16:creationId xmlns:a16="http://schemas.microsoft.com/office/drawing/2014/main" id="{98DDE446-4921-414B-89E8-C06EBDEF147C}"/>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11" name="TextBox 15">
                <a:extLst>
                  <a:ext uri="{FF2B5EF4-FFF2-40B4-BE49-F238E27FC236}">
                    <a16:creationId xmlns:a16="http://schemas.microsoft.com/office/drawing/2014/main" id="{EDC3582A-4CF5-4E2F-ABF6-77F67B2F3B0E}"/>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id="{C3183CDB-A160-4B3A-89D6-C760FEE16B73}"/>
                </a:ext>
              </a:extLst>
            </p:cNvPr>
            <p:cNvSpPr txBox="1"/>
            <p:nvPr/>
          </p:nvSpPr>
          <p:spPr>
            <a:xfrm>
              <a:off x="5658514" y="2112788"/>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8" name="מחבר חץ ישר 7">
              <a:extLst>
                <a:ext uri="{FF2B5EF4-FFF2-40B4-BE49-F238E27FC236}">
                  <a16:creationId xmlns:a16="http://schemas.microsoft.com/office/drawing/2014/main" id="{585B0780-B845-408E-A61C-3C555A6F587D}"/>
                </a:ext>
              </a:extLst>
            </p:cNvPr>
            <p:cNvCxnSpPr/>
            <p:nvPr/>
          </p:nvCxnSpPr>
          <p:spPr>
            <a:xfrm flipV="1">
              <a:off x="4225996" y="219987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אליפסה 8">
              <a:extLst>
                <a:ext uri="{FF2B5EF4-FFF2-40B4-BE49-F238E27FC236}">
                  <a16:creationId xmlns:a16="http://schemas.microsoft.com/office/drawing/2014/main" id="{B4A10798-6BD1-401E-8363-DA610AE3D0A2}"/>
                </a:ext>
              </a:extLst>
            </p:cNvPr>
            <p:cNvSpPr/>
            <p:nvPr/>
          </p:nvSpPr>
          <p:spPr>
            <a:xfrm>
              <a:off x="4155101" y="211726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grpSp>
        <p:nvGrpSpPr>
          <p:cNvPr id="40" name="קבוצה 39">
            <a:extLst>
              <a:ext uri="{FF2B5EF4-FFF2-40B4-BE49-F238E27FC236}">
                <a16:creationId xmlns:a16="http://schemas.microsoft.com/office/drawing/2014/main" id="{69BA6F6C-3F69-46A6-8B07-1D5F53F4B61F}"/>
              </a:ext>
            </a:extLst>
          </p:cNvPr>
          <p:cNvGrpSpPr/>
          <p:nvPr/>
        </p:nvGrpSpPr>
        <p:grpSpPr>
          <a:xfrm>
            <a:off x="1224997" y="4037101"/>
            <a:ext cx="5968812" cy="929644"/>
            <a:chOff x="1703592" y="4879592"/>
            <a:chExt cx="6224441" cy="1020175"/>
          </a:xfrm>
        </p:grpSpPr>
        <p:grpSp>
          <p:nvGrpSpPr>
            <p:cNvPr id="41" name="קבוצה 37">
              <a:extLst>
                <a:ext uri="{FF2B5EF4-FFF2-40B4-BE49-F238E27FC236}">
                  <a16:creationId xmlns:a16="http://schemas.microsoft.com/office/drawing/2014/main" id="{0047035F-D461-4120-83C6-3A37E1FDB265}"/>
                </a:ext>
              </a:extLst>
            </p:cNvPr>
            <p:cNvGrpSpPr/>
            <p:nvPr/>
          </p:nvGrpSpPr>
          <p:grpSpPr>
            <a:xfrm>
              <a:off x="1703592" y="5363192"/>
              <a:ext cx="6224441" cy="536575"/>
              <a:chOff x="1353119" y="4318163"/>
              <a:chExt cx="6224441" cy="536575"/>
            </a:xfrm>
          </p:grpSpPr>
          <p:sp>
            <p:nvSpPr>
              <p:cNvPr id="46" name="Rectangle 29">
                <a:extLst>
                  <a:ext uri="{FF2B5EF4-FFF2-40B4-BE49-F238E27FC236}">
                    <a16:creationId xmlns:a16="http://schemas.microsoft.com/office/drawing/2014/main" id="{8BA3C7DE-F89C-42ED-8984-4CF3171273C0}"/>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47" name="Line 5">
                <a:extLst>
                  <a:ext uri="{FF2B5EF4-FFF2-40B4-BE49-F238E27FC236}">
                    <a16:creationId xmlns:a16="http://schemas.microsoft.com/office/drawing/2014/main" id="{9DE55E33-BBF8-4F43-97CF-9D14CFC71ACC}"/>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48" name="Line 6">
                <a:extLst>
                  <a:ext uri="{FF2B5EF4-FFF2-40B4-BE49-F238E27FC236}">
                    <a16:creationId xmlns:a16="http://schemas.microsoft.com/office/drawing/2014/main" id="{1AE750B9-D7B8-41C9-A633-1DC432292853}"/>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49" name="Line 7">
                <a:extLst>
                  <a:ext uri="{FF2B5EF4-FFF2-40B4-BE49-F238E27FC236}">
                    <a16:creationId xmlns:a16="http://schemas.microsoft.com/office/drawing/2014/main" id="{909DAC3C-05D9-47B3-BF15-C6CCB1F5B2A6}"/>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0" name="Line 8">
                <a:extLst>
                  <a:ext uri="{FF2B5EF4-FFF2-40B4-BE49-F238E27FC236}">
                    <a16:creationId xmlns:a16="http://schemas.microsoft.com/office/drawing/2014/main" id="{8233C6E0-0A5C-44F1-B8A4-EF65E540A175}"/>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1" name="Line 9">
                <a:extLst>
                  <a:ext uri="{FF2B5EF4-FFF2-40B4-BE49-F238E27FC236}">
                    <a16:creationId xmlns:a16="http://schemas.microsoft.com/office/drawing/2014/main" id="{13F8DB99-FD1F-4B0F-838F-C78867A3DE2B}"/>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2" name="Line 10">
                <a:extLst>
                  <a:ext uri="{FF2B5EF4-FFF2-40B4-BE49-F238E27FC236}">
                    <a16:creationId xmlns:a16="http://schemas.microsoft.com/office/drawing/2014/main" id="{39A6376E-E356-49F8-9D97-A30F5F1F5126}"/>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3" name="Line 11">
                <a:extLst>
                  <a:ext uri="{FF2B5EF4-FFF2-40B4-BE49-F238E27FC236}">
                    <a16:creationId xmlns:a16="http://schemas.microsoft.com/office/drawing/2014/main" id="{5A59136F-7A4D-4D69-9AFA-42D4EABB3492}"/>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4" name="Line 12">
                <a:extLst>
                  <a:ext uri="{FF2B5EF4-FFF2-40B4-BE49-F238E27FC236}">
                    <a16:creationId xmlns:a16="http://schemas.microsoft.com/office/drawing/2014/main" id="{A2E8AB59-9596-40BD-AB2C-1D74249707EE}"/>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5" name="Line 13">
                <a:extLst>
                  <a:ext uri="{FF2B5EF4-FFF2-40B4-BE49-F238E27FC236}">
                    <a16:creationId xmlns:a16="http://schemas.microsoft.com/office/drawing/2014/main" id="{77E51B06-33ED-4326-A3C2-7584B505305C}"/>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6" name="Line 14">
                <a:extLst>
                  <a:ext uri="{FF2B5EF4-FFF2-40B4-BE49-F238E27FC236}">
                    <a16:creationId xmlns:a16="http://schemas.microsoft.com/office/drawing/2014/main" id="{3AD39B9C-FC2A-493C-8B60-71E80B96D1F5}"/>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7" name="Line 15">
                <a:extLst>
                  <a:ext uri="{FF2B5EF4-FFF2-40B4-BE49-F238E27FC236}">
                    <a16:creationId xmlns:a16="http://schemas.microsoft.com/office/drawing/2014/main" id="{1FC7D7FD-883F-47EF-8F15-8177D88CB677}"/>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8" name="Line 16">
                <a:extLst>
                  <a:ext uri="{FF2B5EF4-FFF2-40B4-BE49-F238E27FC236}">
                    <a16:creationId xmlns:a16="http://schemas.microsoft.com/office/drawing/2014/main" id="{A7102948-631B-4357-AAD7-FA0EB1CF7C8F}"/>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59" name="Line 17">
                <a:extLst>
                  <a:ext uri="{FF2B5EF4-FFF2-40B4-BE49-F238E27FC236}">
                    <a16:creationId xmlns:a16="http://schemas.microsoft.com/office/drawing/2014/main" id="{A0FD6A0B-D0E2-4557-8912-4876D8E68854}"/>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0" name="Line 18">
                <a:extLst>
                  <a:ext uri="{FF2B5EF4-FFF2-40B4-BE49-F238E27FC236}">
                    <a16:creationId xmlns:a16="http://schemas.microsoft.com/office/drawing/2014/main" id="{43EB097C-C24C-4E8D-8244-C6C6481B9C69}"/>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1" name="Line 19">
                <a:extLst>
                  <a:ext uri="{FF2B5EF4-FFF2-40B4-BE49-F238E27FC236}">
                    <a16:creationId xmlns:a16="http://schemas.microsoft.com/office/drawing/2014/main" id="{26E0B010-B89B-492C-B889-476CBC078F00}"/>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2" name="Line 20">
                <a:extLst>
                  <a:ext uri="{FF2B5EF4-FFF2-40B4-BE49-F238E27FC236}">
                    <a16:creationId xmlns:a16="http://schemas.microsoft.com/office/drawing/2014/main" id="{9FE7767D-084A-4AFB-A8DE-6EA80114006C}"/>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3" name="Line 21">
                <a:extLst>
                  <a:ext uri="{FF2B5EF4-FFF2-40B4-BE49-F238E27FC236}">
                    <a16:creationId xmlns:a16="http://schemas.microsoft.com/office/drawing/2014/main" id="{636517C4-60F2-46C0-93FF-C53B3928E191}"/>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4" name="Line 22">
                <a:extLst>
                  <a:ext uri="{FF2B5EF4-FFF2-40B4-BE49-F238E27FC236}">
                    <a16:creationId xmlns:a16="http://schemas.microsoft.com/office/drawing/2014/main" id="{4B0DEBCD-1B76-450D-888A-1B5BF9BF64A6}"/>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65" name="Rectangle 25">
                <a:extLst>
                  <a:ext uri="{FF2B5EF4-FFF2-40B4-BE49-F238E27FC236}">
                    <a16:creationId xmlns:a16="http://schemas.microsoft.com/office/drawing/2014/main" id="{D28B2252-42F2-4626-9F46-C958AAE8A42F}"/>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66" name="Rectangle 27">
                <a:extLst>
                  <a:ext uri="{FF2B5EF4-FFF2-40B4-BE49-F238E27FC236}">
                    <a16:creationId xmlns:a16="http://schemas.microsoft.com/office/drawing/2014/main" id="{DB2D5490-7695-49A9-B7EF-F5FA399AC1EB}"/>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67" name="Rectangle 28">
                <a:extLst>
                  <a:ext uri="{FF2B5EF4-FFF2-40B4-BE49-F238E27FC236}">
                    <a16:creationId xmlns:a16="http://schemas.microsoft.com/office/drawing/2014/main" id="{97D06D7E-FD5F-4E52-85B2-EC01C5822A3A}"/>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68" name="Rectangle 30">
                <a:extLst>
                  <a:ext uri="{FF2B5EF4-FFF2-40B4-BE49-F238E27FC236}">
                    <a16:creationId xmlns:a16="http://schemas.microsoft.com/office/drawing/2014/main" id="{170F215F-D796-4EA8-B949-BF39135857A1}"/>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69" name="Rectangle 31">
                <a:extLst>
                  <a:ext uri="{FF2B5EF4-FFF2-40B4-BE49-F238E27FC236}">
                    <a16:creationId xmlns:a16="http://schemas.microsoft.com/office/drawing/2014/main" id="{DD28A630-FB16-48E9-B392-E76BF26945D3}"/>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70" name="Rectangle 32">
                <a:extLst>
                  <a:ext uri="{FF2B5EF4-FFF2-40B4-BE49-F238E27FC236}">
                    <a16:creationId xmlns:a16="http://schemas.microsoft.com/office/drawing/2014/main" id="{9A4A487D-F032-41C0-8126-2E3FC15EE436}"/>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71" name="Rectangle 34">
                <a:extLst>
                  <a:ext uri="{FF2B5EF4-FFF2-40B4-BE49-F238E27FC236}">
                    <a16:creationId xmlns:a16="http://schemas.microsoft.com/office/drawing/2014/main" id="{F6CF0F8B-811C-42D6-BFEF-71A0A8B07A7F}"/>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72" name="Rectangle 35">
                <a:extLst>
                  <a:ext uri="{FF2B5EF4-FFF2-40B4-BE49-F238E27FC236}">
                    <a16:creationId xmlns:a16="http://schemas.microsoft.com/office/drawing/2014/main" id="{C2D53477-749D-4D4F-9F76-913A691CF3C3}"/>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73" name="TextBox 84">
                <a:extLst>
                  <a:ext uri="{FF2B5EF4-FFF2-40B4-BE49-F238E27FC236}">
                    <a16:creationId xmlns:a16="http://schemas.microsoft.com/office/drawing/2014/main" id="{352DAAF1-619E-4FE0-B183-7564BFEDCF39}"/>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42" name="TextBox 47">
              <a:extLst>
                <a:ext uri="{FF2B5EF4-FFF2-40B4-BE49-F238E27FC236}">
                  <a16:creationId xmlns:a16="http://schemas.microsoft.com/office/drawing/2014/main" id="{BDEF7961-E664-4F41-9A4B-4B449E8DD285}"/>
                </a:ext>
              </a:extLst>
            </p:cNvPr>
            <p:cNvSpPr txBox="1"/>
            <p:nvPr/>
          </p:nvSpPr>
          <p:spPr>
            <a:xfrm>
              <a:off x="5758894" y="495216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sp>
          <p:nvSpPr>
            <p:cNvPr id="43" name="TextBox 48">
              <a:extLst>
                <a:ext uri="{FF2B5EF4-FFF2-40B4-BE49-F238E27FC236}">
                  <a16:creationId xmlns:a16="http://schemas.microsoft.com/office/drawing/2014/main" id="{1E723287-DAC9-46A4-8564-D15FE64C5801}"/>
                </a:ext>
              </a:extLst>
            </p:cNvPr>
            <p:cNvSpPr txBox="1"/>
            <p:nvPr/>
          </p:nvSpPr>
          <p:spPr>
            <a:xfrm>
              <a:off x="2758881" y="4952163"/>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44" name="מחבר חץ ישר 43">
              <a:extLst>
                <a:ext uri="{FF2B5EF4-FFF2-40B4-BE49-F238E27FC236}">
                  <a16:creationId xmlns:a16="http://schemas.microsoft.com/office/drawing/2014/main" id="{BAEA294E-5633-4E1E-9D0E-5D21623C9611}"/>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5" name="אליפסה 44">
              <a:extLst>
                <a:ext uri="{FF2B5EF4-FFF2-40B4-BE49-F238E27FC236}">
                  <a16:creationId xmlns:a16="http://schemas.microsoft.com/office/drawing/2014/main" id="{69A4082F-D440-4A8B-875A-57E416F879C1}"/>
                </a:ext>
              </a:extLst>
            </p:cNvPr>
            <p:cNvSpPr/>
            <p:nvPr/>
          </p:nvSpPr>
          <p:spPr>
            <a:xfrm>
              <a:off x="6124223" y="4879592"/>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grpSp>
        <p:nvGrpSpPr>
          <p:cNvPr id="74" name="קבוצה 73">
            <a:extLst>
              <a:ext uri="{FF2B5EF4-FFF2-40B4-BE49-F238E27FC236}">
                <a16:creationId xmlns:a16="http://schemas.microsoft.com/office/drawing/2014/main" id="{295CD446-FE55-48E3-93E3-61AA0D0E9FCA}"/>
              </a:ext>
            </a:extLst>
          </p:cNvPr>
          <p:cNvGrpSpPr/>
          <p:nvPr/>
        </p:nvGrpSpPr>
        <p:grpSpPr>
          <a:xfrm>
            <a:off x="1332420" y="5224346"/>
            <a:ext cx="5364164" cy="1411501"/>
            <a:chOff x="1703592" y="4272819"/>
            <a:chExt cx="6224441" cy="1626948"/>
          </a:xfrm>
        </p:grpSpPr>
        <p:grpSp>
          <p:nvGrpSpPr>
            <p:cNvPr id="75" name="קבוצה 74">
              <a:extLst>
                <a:ext uri="{FF2B5EF4-FFF2-40B4-BE49-F238E27FC236}">
                  <a16:creationId xmlns:a16="http://schemas.microsoft.com/office/drawing/2014/main" id="{22147749-DCDF-4DBD-BAE8-22A4D1FAF936}"/>
                </a:ext>
              </a:extLst>
            </p:cNvPr>
            <p:cNvGrpSpPr/>
            <p:nvPr/>
          </p:nvGrpSpPr>
          <p:grpSpPr>
            <a:xfrm>
              <a:off x="1703592" y="4666360"/>
              <a:ext cx="6224441" cy="1233407"/>
              <a:chOff x="1440205" y="2590817"/>
              <a:chExt cx="6224441" cy="1233407"/>
            </a:xfrm>
          </p:grpSpPr>
          <p:grpSp>
            <p:nvGrpSpPr>
              <p:cNvPr id="81" name="קבוצה 37">
                <a:extLst>
                  <a:ext uri="{FF2B5EF4-FFF2-40B4-BE49-F238E27FC236}">
                    <a16:creationId xmlns:a16="http://schemas.microsoft.com/office/drawing/2014/main" id="{80057DD3-BA68-410F-B749-CD72F9CD77E0}"/>
                  </a:ext>
                </a:extLst>
              </p:cNvPr>
              <p:cNvGrpSpPr/>
              <p:nvPr/>
            </p:nvGrpSpPr>
            <p:grpSpPr>
              <a:xfrm>
                <a:off x="1440205" y="3287649"/>
                <a:ext cx="6224441" cy="536575"/>
                <a:chOff x="1353119" y="4318163"/>
                <a:chExt cx="6224441" cy="536575"/>
              </a:xfrm>
            </p:grpSpPr>
            <p:sp>
              <p:nvSpPr>
                <p:cNvPr id="84" name="Rectangle 29">
                  <a:extLst>
                    <a:ext uri="{FF2B5EF4-FFF2-40B4-BE49-F238E27FC236}">
                      <a16:creationId xmlns:a16="http://schemas.microsoft.com/office/drawing/2014/main" id="{96C3D875-DD6B-4782-8AED-BF655C763FF3}"/>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85" name="Line 5">
                  <a:extLst>
                    <a:ext uri="{FF2B5EF4-FFF2-40B4-BE49-F238E27FC236}">
                      <a16:creationId xmlns:a16="http://schemas.microsoft.com/office/drawing/2014/main" id="{25206007-C1A8-42E5-B0C6-745794B3863F}"/>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6" name="Line 6">
                  <a:extLst>
                    <a:ext uri="{FF2B5EF4-FFF2-40B4-BE49-F238E27FC236}">
                      <a16:creationId xmlns:a16="http://schemas.microsoft.com/office/drawing/2014/main" id="{7A9D0658-4B9F-4EDD-92C7-8DA6E78BC019}"/>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7" name="Line 7">
                  <a:extLst>
                    <a:ext uri="{FF2B5EF4-FFF2-40B4-BE49-F238E27FC236}">
                      <a16:creationId xmlns:a16="http://schemas.microsoft.com/office/drawing/2014/main" id="{5C83FB36-9703-4818-8586-C560A06A2FFA}"/>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8" name="Line 8">
                  <a:extLst>
                    <a:ext uri="{FF2B5EF4-FFF2-40B4-BE49-F238E27FC236}">
                      <a16:creationId xmlns:a16="http://schemas.microsoft.com/office/drawing/2014/main" id="{572B9043-327D-446E-85B0-94CC7AFC47F1}"/>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9" name="Line 9">
                  <a:extLst>
                    <a:ext uri="{FF2B5EF4-FFF2-40B4-BE49-F238E27FC236}">
                      <a16:creationId xmlns:a16="http://schemas.microsoft.com/office/drawing/2014/main" id="{63763A54-1EB4-4F65-8EB9-7D86E3546B64}"/>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0" name="Line 10">
                  <a:extLst>
                    <a:ext uri="{FF2B5EF4-FFF2-40B4-BE49-F238E27FC236}">
                      <a16:creationId xmlns:a16="http://schemas.microsoft.com/office/drawing/2014/main" id="{FA8DC4F8-A839-43E4-888B-E327008E8C64}"/>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1" name="Line 11">
                  <a:extLst>
                    <a:ext uri="{FF2B5EF4-FFF2-40B4-BE49-F238E27FC236}">
                      <a16:creationId xmlns:a16="http://schemas.microsoft.com/office/drawing/2014/main" id="{ADC730B9-E25B-4091-9083-1A8E5E7D0832}"/>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2" name="Line 12">
                  <a:extLst>
                    <a:ext uri="{FF2B5EF4-FFF2-40B4-BE49-F238E27FC236}">
                      <a16:creationId xmlns:a16="http://schemas.microsoft.com/office/drawing/2014/main" id="{03AFF7B2-1611-4547-AC57-9AD5667CE19A}"/>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3" name="Line 13">
                  <a:extLst>
                    <a:ext uri="{FF2B5EF4-FFF2-40B4-BE49-F238E27FC236}">
                      <a16:creationId xmlns:a16="http://schemas.microsoft.com/office/drawing/2014/main" id="{CB4126E9-9009-4F23-AF47-13B8776AC004}"/>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4" name="Line 14">
                  <a:extLst>
                    <a:ext uri="{FF2B5EF4-FFF2-40B4-BE49-F238E27FC236}">
                      <a16:creationId xmlns:a16="http://schemas.microsoft.com/office/drawing/2014/main" id="{E0F2B98A-00EC-4595-B69A-CD89F8B84406}"/>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5" name="Line 15">
                  <a:extLst>
                    <a:ext uri="{FF2B5EF4-FFF2-40B4-BE49-F238E27FC236}">
                      <a16:creationId xmlns:a16="http://schemas.microsoft.com/office/drawing/2014/main" id="{97DDC7C2-7B02-4402-8324-C7ED6D249256}"/>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6" name="Line 16">
                  <a:extLst>
                    <a:ext uri="{FF2B5EF4-FFF2-40B4-BE49-F238E27FC236}">
                      <a16:creationId xmlns:a16="http://schemas.microsoft.com/office/drawing/2014/main" id="{2F882BB4-28E5-4A00-A794-20BA73BC62D3}"/>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7" name="Line 17">
                  <a:extLst>
                    <a:ext uri="{FF2B5EF4-FFF2-40B4-BE49-F238E27FC236}">
                      <a16:creationId xmlns:a16="http://schemas.microsoft.com/office/drawing/2014/main" id="{BE584846-E5F1-4879-A48A-0F0F394E5DFC}"/>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8" name="Line 18">
                  <a:extLst>
                    <a:ext uri="{FF2B5EF4-FFF2-40B4-BE49-F238E27FC236}">
                      <a16:creationId xmlns:a16="http://schemas.microsoft.com/office/drawing/2014/main" id="{297A65EA-FDB3-4EF8-AF14-10B99830666A}"/>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9" name="Line 19">
                  <a:extLst>
                    <a:ext uri="{FF2B5EF4-FFF2-40B4-BE49-F238E27FC236}">
                      <a16:creationId xmlns:a16="http://schemas.microsoft.com/office/drawing/2014/main" id="{1560CA94-C991-4622-BB02-90F40F4F0F4A}"/>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0" name="Line 20">
                  <a:extLst>
                    <a:ext uri="{FF2B5EF4-FFF2-40B4-BE49-F238E27FC236}">
                      <a16:creationId xmlns:a16="http://schemas.microsoft.com/office/drawing/2014/main" id="{D698A03F-C19B-4F70-80A5-74C5297DBFF5}"/>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1" name="Line 21">
                  <a:extLst>
                    <a:ext uri="{FF2B5EF4-FFF2-40B4-BE49-F238E27FC236}">
                      <a16:creationId xmlns:a16="http://schemas.microsoft.com/office/drawing/2014/main" id="{C1A6C0F2-8872-40C7-A859-B76BE2FD72ED}"/>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2" name="Line 22">
                  <a:extLst>
                    <a:ext uri="{FF2B5EF4-FFF2-40B4-BE49-F238E27FC236}">
                      <a16:creationId xmlns:a16="http://schemas.microsoft.com/office/drawing/2014/main" id="{EA5A65CC-944C-4FC1-8813-2F8048CB15FE}"/>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3" name="Rectangle 25">
                  <a:extLst>
                    <a:ext uri="{FF2B5EF4-FFF2-40B4-BE49-F238E27FC236}">
                      <a16:creationId xmlns:a16="http://schemas.microsoft.com/office/drawing/2014/main" id="{0C92E65A-E0E9-4498-AB26-1964AFB674F8}"/>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104" name="Rectangle 27">
                  <a:extLst>
                    <a:ext uri="{FF2B5EF4-FFF2-40B4-BE49-F238E27FC236}">
                      <a16:creationId xmlns:a16="http://schemas.microsoft.com/office/drawing/2014/main" id="{A822BA93-F27B-45A1-9C61-06CC35F20A0E}"/>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105" name="Rectangle 28">
                  <a:extLst>
                    <a:ext uri="{FF2B5EF4-FFF2-40B4-BE49-F238E27FC236}">
                      <a16:creationId xmlns:a16="http://schemas.microsoft.com/office/drawing/2014/main" id="{5FD605EC-40A0-4AE8-8074-9C7E68411644}"/>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106" name="Rectangle 30">
                  <a:extLst>
                    <a:ext uri="{FF2B5EF4-FFF2-40B4-BE49-F238E27FC236}">
                      <a16:creationId xmlns:a16="http://schemas.microsoft.com/office/drawing/2014/main" id="{EF32ED1C-1F2E-45DC-AACB-5E8860E3DA44}"/>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107" name="Rectangle 31">
                  <a:extLst>
                    <a:ext uri="{FF2B5EF4-FFF2-40B4-BE49-F238E27FC236}">
                      <a16:creationId xmlns:a16="http://schemas.microsoft.com/office/drawing/2014/main" id="{226C66D8-2233-4E5F-8969-441666DC1D69}"/>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108" name="Rectangle 32">
                  <a:extLst>
                    <a:ext uri="{FF2B5EF4-FFF2-40B4-BE49-F238E27FC236}">
                      <a16:creationId xmlns:a16="http://schemas.microsoft.com/office/drawing/2014/main" id="{1D6C6D8D-62B3-4CC1-9988-A62B91822508}"/>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09" name="Rectangle 34">
                  <a:extLst>
                    <a:ext uri="{FF2B5EF4-FFF2-40B4-BE49-F238E27FC236}">
                      <a16:creationId xmlns:a16="http://schemas.microsoft.com/office/drawing/2014/main" id="{F3F81C95-AC69-4E4F-9791-336BB56AA187}"/>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110" name="Rectangle 35">
                  <a:extLst>
                    <a:ext uri="{FF2B5EF4-FFF2-40B4-BE49-F238E27FC236}">
                      <a16:creationId xmlns:a16="http://schemas.microsoft.com/office/drawing/2014/main" id="{712A27C6-FA46-4556-9AA8-065CA35413A5}"/>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111" name="TextBox 124">
                  <a:extLst>
                    <a:ext uri="{FF2B5EF4-FFF2-40B4-BE49-F238E27FC236}">
                      <a16:creationId xmlns:a16="http://schemas.microsoft.com/office/drawing/2014/main" id="{D46B4EB1-BC29-4568-A37D-19E7F45445FF}"/>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82" name="אליפסה 81">
                <a:extLst>
                  <a:ext uri="{FF2B5EF4-FFF2-40B4-BE49-F238E27FC236}">
                    <a16:creationId xmlns:a16="http://schemas.microsoft.com/office/drawing/2014/main" id="{638B2BC4-A0EB-4F0B-8CA1-4CCAB44B0AC0}"/>
                  </a:ext>
                </a:extLst>
              </p:cNvPr>
              <p:cNvSpPr/>
              <p:nvPr/>
            </p:nvSpPr>
            <p:spPr>
              <a:xfrm>
                <a:off x="4042268" y="2590817"/>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83" name="TextBox 96">
                <a:extLst>
                  <a:ext uri="{FF2B5EF4-FFF2-40B4-BE49-F238E27FC236}">
                    <a16:creationId xmlns:a16="http://schemas.microsoft.com/office/drawing/2014/main" id="{45FB9896-463A-4133-91C5-EA84E07118A6}"/>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grpSp>
        <p:sp>
          <p:nvSpPr>
            <p:cNvPr id="76" name="TextBox 89">
              <a:extLst>
                <a:ext uri="{FF2B5EF4-FFF2-40B4-BE49-F238E27FC236}">
                  <a16:creationId xmlns:a16="http://schemas.microsoft.com/office/drawing/2014/main" id="{53688CC8-9289-41E9-A0E9-040203FAC777}"/>
                </a:ext>
              </a:extLst>
            </p:cNvPr>
            <p:cNvSpPr txBox="1"/>
            <p:nvPr/>
          </p:nvSpPr>
          <p:spPr>
            <a:xfrm>
              <a:off x="3983558" y="4272819"/>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cxnSp>
          <p:nvCxnSpPr>
            <p:cNvPr id="77" name="מחבר חץ ישר 76">
              <a:extLst>
                <a:ext uri="{FF2B5EF4-FFF2-40B4-BE49-F238E27FC236}">
                  <a16:creationId xmlns:a16="http://schemas.microsoft.com/office/drawing/2014/main" id="{4180AE5B-4806-4906-AD4E-853385FD2616}"/>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מחבר חץ ישר 77">
              <a:extLst>
                <a:ext uri="{FF2B5EF4-FFF2-40B4-BE49-F238E27FC236}">
                  <a16:creationId xmlns:a16="http://schemas.microsoft.com/office/drawing/2014/main" id="{D8DF20DA-8235-4EB1-90FB-2A6EF9A06214}"/>
                </a:ext>
              </a:extLst>
            </p:cNvPr>
            <p:cNvCxnSpPr/>
            <p:nvPr/>
          </p:nvCxnSpPr>
          <p:spPr>
            <a:xfrm>
              <a:off x="3071072" y="4734484"/>
              <a:ext cx="1234583" cy="10896"/>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מחבר חץ ישר 78">
              <a:extLst>
                <a:ext uri="{FF2B5EF4-FFF2-40B4-BE49-F238E27FC236}">
                  <a16:creationId xmlns:a16="http://schemas.microsoft.com/office/drawing/2014/main" id="{91C5DED0-53EE-4D5D-9D32-B523BFB6B4E8}"/>
                </a:ext>
              </a:extLst>
            </p:cNvPr>
            <p:cNvCxnSpPr/>
            <p:nvPr/>
          </p:nvCxnSpPr>
          <p:spPr>
            <a:xfrm flipV="1">
              <a:off x="4383810" y="510456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0" name="אליפסה 79">
              <a:extLst>
                <a:ext uri="{FF2B5EF4-FFF2-40B4-BE49-F238E27FC236}">
                  <a16:creationId xmlns:a16="http://schemas.microsoft.com/office/drawing/2014/main" id="{94D9449F-7666-4F01-8C0B-17D517A3522C}"/>
                </a:ext>
              </a:extLst>
            </p:cNvPr>
            <p:cNvSpPr/>
            <p:nvPr/>
          </p:nvSpPr>
          <p:spPr>
            <a:xfrm>
              <a:off x="4312915" y="502195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pic>
        <p:nvPicPr>
          <p:cNvPr id="116" name="Picture 2" descr="×ª××¦××ª ×ª××× × ×¢×××¨ âªDistance displacement animated gifâ¬â">
            <a:extLst>
              <a:ext uri="{FF2B5EF4-FFF2-40B4-BE49-F238E27FC236}">
                <a16:creationId xmlns:a16="http://schemas.microsoft.com/office/drawing/2014/main" id="{54144227-7058-4CD8-89A4-24BB08BA6C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3259" y="1353778"/>
            <a:ext cx="5424704" cy="11866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7" name="מלבן 116">
            <a:extLst>
              <a:ext uri="{FF2B5EF4-FFF2-40B4-BE49-F238E27FC236}">
                <a16:creationId xmlns:a16="http://schemas.microsoft.com/office/drawing/2014/main" id="{ED261C36-564F-480E-BC0A-80120DB0FB2E}"/>
              </a:ext>
            </a:extLst>
          </p:cNvPr>
          <p:cNvSpPr/>
          <p:nvPr/>
        </p:nvSpPr>
        <p:spPr>
          <a:xfrm>
            <a:off x="1224997" y="5360744"/>
            <a:ext cx="5580446" cy="1336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8" name="מלבן 117">
            <a:extLst>
              <a:ext uri="{FF2B5EF4-FFF2-40B4-BE49-F238E27FC236}">
                <a16:creationId xmlns:a16="http://schemas.microsoft.com/office/drawing/2014/main" id="{A287BE84-E3FB-4B5F-B4D0-AC6C6CA0E4F5}"/>
              </a:ext>
            </a:extLst>
          </p:cNvPr>
          <p:cNvSpPr/>
          <p:nvPr/>
        </p:nvSpPr>
        <p:spPr>
          <a:xfrm>
            <a:off x="1164629" y="3841758"/>
            <a:ext cx="6089548" cy="1336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9" name="מלבן 118">
            <a:extLst>
              <a:ext uri="{FF2B5EF4-FFF2-40B4-BE49-F238E27FC236}">
                <a16:creationId xmlns:a16="http://schemas.microsoft.com/office/drawing/2014/main" id="{0D68E412-54C1-4253-BE97-D0F1F0AC8C73}"/>
              </a:ext>
            </a:extLst>
          </p:cNvPr>
          <p:cNvSpPr/>
          <p:nvPr/>
        </p:nvSpPr>
        <p:spPr>
          <a:xfrm>
            <a:off x="2298508" y="2631459"/>
            <a:ext cx="6089548" cy="1095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2" name="תיבת טקסט 121">
            <a:extLst>
              <a:ext uri="{FF2B5EF4-FFF2-40B4-BE49-F238E27FC236}">
                <a16:creationId xmlns:a16="http://schemas.microsoft.com/office/drawing/2014/main" id="{A058CD6F-82D4-40CE-A456-A85965713D41}"/>
              </a:ext>
            </a:extLst>
          </p:cNvPr>
          <p:cNvSpPr txBox="1"/>
          <p:nvPr/>
        </p:nvSpPr>
        <p:spPr>
          <a:xfrm>
            <a:off x="8634327" y="3103640"/>
            <a:ext cx="1604927"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 העתק חיובי</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עם כיוון הציר</a:t>
            </a:r>
          </a:p>
        </p:txBody>
      </p:sp>
      <p:sp>
        <p:nvSpPr>
          <p:cNvPr id="125" name="תיבת טקסט 124">
            <a:extLst>
              <a:ext uri="{FF2B5EF4-FFF2-40B4-BE49-F238E27FC236}">
                <a16:creationId xmlns:a16="http://schemas.microsoft.com/office/drawing/2014/main" id="{78DEF1A0-E595-4F61-B082-E80CC03EFE91}"/>
              </a:ext>
            </a:extLst>
          </p:cNvPr>
          <p:cNvSpPr txBox="1"/>
          <p:nvPr/>
        </p:nvSpPr>
        <p:spPr>
          <a:xfrm>
            <a:off x="7615434" y="4297622"/>
            <a:ext cx="1574470"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 העתק שלילי</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נגד כיוון הציר</a:t>
            </a:r>
          </a:p>
        </p:txBody>
      </p:sp>
      <p:sp>
        <p:nvSpPr>
          <p:cNvPr id="126" name="תיבת טקסט 125">
            <a:extLst>
              <a:ext uri="{FF2B5EF4-FFF2-40B4-BE49-F238E27FC236}">
                <a16:creationId xmlns:a16="http://schemas.microsoft.com/office/drawing/2014/main" id="{449F3A37-8392-4744-81CF-3DFBE6DC6597}"/>
              </a:ext>
            </a:extLst>
          </p:cNvPr>
          <p:cNvSpPr txBox="1"/>
          <p:nvPr/>
        </p:nvSpPr>
        <p:spPr>
          <a:xfrm>
            <a:off x="6962009" y="5755582"/>
            <a:ext cx="1258678" cy="646331"/>
          </a:xfrm>
          <a:prstGeom prst="rect">
            <a:avLst/>
          </a:prstGeom>
          <a:noFill/>
          <a:ln>
            <a:solidFill>
              <a:schemeClr val="tx1"/>
            </a:solidFill>
          </a:ln>
        </p:spPr>
        <p:txBody>
          <a:bodyPr wrap="none" rtlCol="1">
            <a:spAutoFit/>
          </a:bodyPr>
          <a:lstStyle/>
          <a:p>
            <a:r>
              <a:rPr lang="he-IL" b="1">
                <a:solidFill>
                  <a:srgbClr val="FF0000"/>
                </a:solidFill>
                <a:effectLst>
                  <a:outerShdw blurRad="38100" dist="38100" dir="2700000" algn="tl">
                    <a:srgbClr val="000000">
                      <a:alpha val="43137"/>
                    </a:srgbClr>
                  </a:outerShdw>
                </a:effectLst>
              </a:rPr>
              <a:t>העתק  0</a:t>
            </a:r>
            <a:br>
              <a:rPr lang="en-US" b="1">
                <a:solidFill>
                  <a:srgbClr val="FF0000"/>
                </a:solidFill>
                <a:effectLst>
                  <a:outerShdw blurRad="38100" dist="38100" dir="2700000" algn="tl">
                    <a:srgbClr val="000000">
                      <a:alpha val="43137"/>
                    </a:srgbClr>
                  </a:outerShdw>
                </a:effectLst>
              </a:rPr>
            </a:br>
            <a:r>
              <a:rPr lang="he-IL" b="1">
                <a:solidFill>
                  <a:srgbClr val="FF0000"/>
                </a:solidFill>
                <a:effectLst>
                  <a:outerShdw blurRad="38100" dist="38100" dir="2700000" algn="tl">
                    <a:srgbClr val="000000">
                      <a:alpha val="43137"/>
                    </a:srgbClr>
                  </a:outerShdw>
                </a:effectLst>
              </a:rPr>
              <a:t>חזר למוצא</a:t>
            </a:r>
          </a:p>
        </p:txBody>
      </p:sp>
    </p:spTree>
    <p:extLst>
      <p:ext uri="{BB962C8B-B14F-4D97-AF65-F5344CB8AC3E}">
        <p14:creationId xmlns:p14="http://schemas.microsoft.com/office/powerpoint/2010/main" val="14600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7D5EF94-C197-48DE-BB5A-A18105AC1E77}"/>
              </a:ext>
            </a:extLst>
          </p:cNvPr>
          <p:cNvSpPr>
            <a:spLocks noGrp="1" noChangeArrowheads="1"/>
          </p:cNvSpPr>
          <p:nvPr>
            <p:ph type="title"/>
          </p:nvPr>
        </p:nvSpPr>
        <p:spPr>
          <a:xfrm>
            <a:off x="4572000" y="457200"/>
            <a:ext cx="4419600" cy="762000"/>
          </a:xfrm>
          <a:ln w="38100">
            <a:solidFill>
              <a:schemeClr val="tx1"/>
            </a:solidFill>
            <a:miter lim="800000"/>
            <a:headEnd/>
            <a:tailEnd/>
          </a:ln>
        </p:spPr>
        <p:txBody>
          <a:bodyPr/>
          <a:lstStyle/>
          <a:p>
            <a:pPr algn="ctr" rtl="1"/>
            <a:r>
              <a:rPr lang="he-IL" altLang="he-IL" b="1" u="sng">
                <a:solidFill>
                  <a:srgbClr val="6600CC"/>
                </a:solidFill>
              </a:rPr>
              <a:t>העתק</a:t>
            </a:r>
            <a:endParaRPr lang="he-IL" altLang="he-IL"/>
          </a:p>
        </p:txBody>
      </p:sp>
      <p:sp>
        <p:nvSpPr>
          <p:cNvPr id="15363" name="Rectangle 3">
            <a:extLst>
              <a:ext uri="{FF2B5EF4-FFF2-40B4-BE49-F238E27FC236}">
                <a16:creationId xmlns:a16="http://schemas.microsoft.com/office/drawing/2014/main" id="{B4C1C5FC-4AB2-429E-A6C2-3004F94BCA9E}"/>
              </a:ext>
            </a:extLst>
          </p:cNvPr>
          <p:cNvSpPr>
            <a:spLocks noGrp="1" noChangeArrowheads="1"/>
          </p:cNvSpPr>
          <p:nvPr>
            <p:ph idx="1"/>
          </p:nvPr>
        </p:nvSpPr>
        <p:spPr>
          <a:xfrm>
            <a:off x="2297545" y="1500286"/>
            <a:ext cx="8968509" cy="4899891"/>
          </a:xfrm>
          <a:ln w="38100">
            <a:solidFill>
              <a:schemeClr val="tx1"/>
            </a:solidFill>
            <a:miter lim="800000"/>
            <a:headEnd/>
            <a:tailEnd/>
          </a:ln>
        </p:spPr>
        <p:txBody>
          <a:bodyPr>
            <a:normAutofit/>
          </a:bodyPr>
          <a:lstStyle/>
          <a:p>
            <a:pPr algn="r" rtl="1"/>
            <a:r>
              <a:rPr lang="he-IL" altLang="he-IL" sz="2800" b="1"/>
              <a:t>העתק</a:t>
            </a:r>
            <a:r>
              <a:rPr lang="he-IL" altLang="he-IL" sz="2800"/>
              <a:t> מציין שינוי מיקומו של הגוף</a:t>
            </a:r>
          </a:p>
          <a:p>
            <a:pPr algn="r" rtl="1"/>
            <a:r>
              <a:rPr lang="he-IL" altLang="he-IL" sz="2800"/>
              <a:t>עבור גוף שנע על קו ישר ההעתק מוגדר על ידי </a:t>
            </a:r>
          </a:p>
          <a:p>
            <a:pPr algn="r" rtl="1">
              <a:buFont typeface="Monotype Sorts" pitchFamily="2" charset="2"/>
              <a:buNone/>
            </a:pPr>
            <a:r>
              <a:rPr lang="en-US" altLang="he-IL" b="1"/>
              <a:t>   </a:t>
            </a:r>
            <a:br>
              <a:rPr lang="en-US" altLang="he-IL" b="1"/>
            </a:br>
            <a:br>
              <a:rPr lang="en-US" altLang="he-IL" b="1"/>
            </a:br>
            <a:br>
              <a:rPr lang="en-US" altLang="he-IL" b="1"/>
            </a:br>
            <a:r>
              <a:rPr lang="he-IL" altLang="he-IL" sz="2800"/>
              <a:t>כאשר</a:t>
            </a:r>
            <a:r>
              <a:rPr lang="he-IL" altLang="he-IL" sz="2800" b="1"/>
              <a:t> </a:t>
            </a:r>
            <a:r>
              <a:rPr lang="en-US" altLang="he-IL" sz="2800" b="1"/>
              <a:t>X1</a:t>
            </a:r>
            <a:r>
              <a:rPr lang="he-IL" altLang="he-IL" sz="2800" b="1"/>
              <a:t> ו-</a:t>
            </a:r>
            <a:r>
              <a:rPr lang="en-US" altLang="he-IL" sz="2800" b="1"/>
              <a:t>X2</a:t>
            </a:r>
            <a:r>
              <a:rPr lang="he-IL" altLang="he-IL" sz="2800"/>
              <a:t> הם </a:t>
            </a:r>
            <a:r>
              <a:rPr lang="he-IL" altLang="he-IL" sz="2800" b="1"/>
              <a:t>המיקום התחלתי</a:t>
            </a:r>
            <a:r>
              <a:rPr lang="he-IL" altLang="he-IL" sz="2800"/>
              <a:t> ו</a:t>
            </a:r>
            <a:r>
              <a:rPr lang="he-IL" altLang="he-IL" sz="2800" b="1"/>
              <a:t>הסופי</a:t>
            </a:r>
            <a:r>
              <a:rPr lang="he-IL" altLang="he-IL" sz="2800"/>
              <a:t> בהתאמה</a:t>
            </a:r>
            <a:br>
              <a:rPr lang="en-US" altLang="he-IL" sz="2800"/>
            </a:br>
            <a:br>
              <a:rPr lang="en-US" altLang="he-IL" sz="2800"/>
            </a:br>
            <a:r>
              <a:rPr lang="he-IL" altLang="he-IL" sz="2800" b="1"/>
              <a:t>העתק </a:t>
            </a:r>
            <a:r>
              <a:rPr lang="he-IL" altLang="he-IL" sz="2800"/>
              <a:t>עשוי להיות</a:t>
            </a:r>
            <a:r>
              <a:rPr lang="he-IL" altLang="he-IL" sz="2800" b="1"/>
              <a:t> </a:t>
            </a:r>
            <a:r>
              <a:rPr lang="he-IL" altLang="he-IL" sz="2800" b="1" u="sng"/>
              <a:t>חיובי</a:t>
            </a:r>
            <a:r>
              <a:rPr lang="he-IL" altLang="he-IL" sz="2800" u="sng"/>
              <a:t> </a:t>
            </a:r>
            <a:r>
              <a:rPr lang="he-IL" altLang="he-IL" sz="2800"/>
              <a:t>או </a:t>
            </a:r>
            <a:r>
              <a:rPr lang="he-IL" altLang="he-IL" sz="2800" b="1" u="sng"/>
              <a:t>שלילי </a:t>
            </a:r>
            <a:r>
              <a:rPr lang="he-IL" altLang="he-IL" sz="2800"/>
              <a:t>בהתאם לכיוון ההתקדמות </a:t>
            </a:r>
            <a:r>
              <a:rPr lang="he-IL" altLang="he-IL" sz="3000"/>
              <a:t>של הגוף .</a:t>
            </a:r>
            <a:br>
              <a:rPr lang="en-US" altLang="he-IL" sz="3000"/>
            </a:br>
            <a:br>
              <a:rPr lang="en-US" altLang="he-IL"/>
            </a:br>
            <a:br>
              <a:rPr lang="en-US" altLang="he-IL"/>
            </a:br>
            <a:r>
              <a:rPr lang="he-IL" altLang="he-IL" b="1"/>
              <a:t>  </a:t>
            </a:r>
            <a:r>
              <a:rPr lang="he-IL" altLang="he-IL" sz="2600" b="1"/>
              <a:t>האם יתכן ש</a:t>
            </a:r>
            <a:r>
              <a:rPr lang="he-IL" altLang="he-IL" sz="2600" b="1">
                <a:solidFill>
                  <a:srgbClr val="6600CC"/>
                </a:solidFill>
              </a:rPr>
              <a:t>העתק</a:t>
            </a:r>
            <a:r>
              <a:rPr lang="he-IL" altLang="he-IL" sz="2600" b="1"/>
              <a:t> </a:t>
            </a:r>
            <a:r>
              <a:rPr lang="he-IL" altLang="he-IL" sz="2600" b="1" u="sng"/>
              <a:t>שווה</a:t>
            </a:r>
            <a:r>
              <a:rPr lang="he-IL" altLang="he-IL" sz="2600" b="1"/>
              <a:t> ל-0 כאשר </a:t>
            </a:r>
            <a:r>
              <a:rPr lang="he-IL" altLang="he-IL" sz="2600" b="1">
                <a:solidFill>
                  <a:srgbClr val="6600CC"/>
                </a:solidFill>
              </a:rPr>
              <a:t>דרך</a:t>
            </a:r>
            <a:r>
              <a:rPr lang="he-IL" altLang="he-IL" sz="2600" b="1"/>
              <a:t> </a:t>
            </a:r>
            <a:r>
              <a:rPr lang="he-IL" altLang="he-IL" sz="2600" b="1" u="sng"/>
              <a:t>שונה </a:t>
            </a:r>
            <a:r>
              <a:rPr lang="he-IL" altLang="he-IL" sz="2600" b="1"/>
              <a:t>מ-0 ? </a:t>
            </a:r>
            <a:endParaRPr lang="he-IL" altLang="he-IL" sz="2600"/>
          </a:p>
        </p:txBody>
      </p:sp>
      <p:sp>
        <p:nvSpPr>
          <p:cNvPr id="15364" name="Rectangle 4">
            <a:extLst>
              <a:ext uri="{FF2B5EF4-FFF2-40B4-BE49-F238E27FC236}">
                <a16:creationId xmlns:a16="http://schemas.microsoft.com/office/drawing/2014/main" id="{0B1AB7EE-0968-4680-AB9C-93905E879738}"/>
              </a:ext>
            </a:extLst>
          </p:cNvPr>
          <p:cNvSpPr>
            <a:spLocks noChangeArrowheads="1"/>
          </p:cNvSpPr>
          <p:nvPr/>
        </p:nvSpPr>
        <p:spPr bwMode="auto">
          <a:xfrm>
            <a:off x="3352512" y="5504827"/>
            <a:ext cx="7488292" cy="76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mc:AlternateContent xmlns:mc="http://schemas.openxmlformats.org/markup-compatibility/2006" xmlns:a14="http://schemas.microsoft.com/office/drawing/2010/main">
        <mc:Choice Requires="a14">
          <p:sp>
            <p:nvSpPr>
              <p:cNvPr id="15365" name="Object 5">
                <a:extLst>
                  <a:ext uri="{FF2B5EF4-FFF2-40B4-BE49-F238E27FC236}">
                    <a16:creationId xmlns:a16="http://schemas.microsoft.com/office/drawing/2014/main" id="{F59AA5BE-585D-4362-AC04-569723A117D2}"/>
                  </a:ext>
                </a:extLst>
              </p:cNvPr>
              <p:cNvSpPr txBox="1"/>
              <p:nvPr/>
            </p:nvSpPr>
            <p:spPr bwMode="auto">
              <a:xfrm>
                <a:off x="5650524" y="2699238"/>
                <a:ext cx="2552700" cy="923925"/>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m:rPr>
                          <m:sty m:val="p"/>
                        </m:rPr>
                        <a:rPr lang="he-IL" sz="3200" smtClean="0">
                          <a:latin typeface="Cambria Math" panose="02040503050406030204" pitchFamily="18" charset="0"/>
                        </a:rPr>
                        <m:t>Δ</m:t>
                      </m:r>
                      <m:r>
                        <a:rPr lang="en-US" sz="3200" b="0" i="1" smtClean="0">
                          <a:latin typeface="Cambria Math" panose="02040503050406030204" pitchFamily="18" charset="0"/>
                        </a:rPr>
                        <m:t>𝑋</m:t>
                      </m:r>
                      <m:r>
                        <a:rPr lang="he-IL" sz="3200" i="1">
                          <a:solidFill>
                            <a:srgbClr val="000000"/>
                          </a:solidFill>
                          <a:latin typeface="Cambria Math" panose="02040503050406030204" pitchFamily="18" charset="0"/>
                        </a:rPr>
                        <m:t>=</m:t>
                      </m:r>
                      <m:sSub>
                        <m:sSubPr>
                          <m:ctrlPr>
                            <a:rPr lang="he-IL" sz="3200" i="1">
                              <a:solidFill>
                                <a:srgbClr val="000000"/>
                              </a:solidFill>
                              <a:latin typeface="Cambria Math" panose="02040503050406030204" pitchFamily="18" charset="0"/>
                            </a:rPr>
                          </m:ctrlPr>
                        </m:sSubPr>
                        <m:e>
                          <m:r>
                            <a:rPr lang="he-IL" sz="3200" i="1">
                              <a:solidFill>
                                <a:srgbClr val="000000"/>
                              </a:solidFill>
                              <a:latin typeface="Cambria Math" panose="02040503050406030204" pitchFamily="18" charset="0"/>
                            </a:rPr>
                            <m:t>𝑋</m:t>
                          </m:r>
                        </m:e>
                        <m:sub>
                          <m:r>
                            <a:rPr lang="he-IL" sz="3200" i="1">
                              <a:solidFill>
                                <a:srgbClr val="000000"/>
                              </a:solidFill>
                              <a:latin typeface="Cambria Math" panose="02040503050406030204" pitchFamily="18" charset="0"/>
                            </a:rPr>
                            <m:t>2</m:t>
                          </m:r>
                        </m:sub>
                      </m:sSub>
                      <m:r>
                        <a:rPr lang="he-IL" sz="3200" i="1">
                          <a:solidFill>
                            <a:srgbClr val="000000"/>
                          </a:solidFill>
                          <a:latin typeface="Cambria Math" panose="02040503050406030204" pitchFamily="18" charset="0"/>
                        </a:rPr>
                        <m:t>−</m:t>
                      </m:r>
                      <m:sSub>
                        <m:sSubPr>
                          <m:ctrlPr>
                            <a:rPr lang="he-IL" sz="3200" i="1">
                              <a:solidFill>
                                <a:srgbClr val="000000"/>
                              </a:solidFill>
                              <a:latin typeface="Cambria Math" panose="02040503050406030204" pitchFamily="18" charset="0"/>
                            </a:rPr>
                          </m:ctrlPr>
                        </m:sSubPr>
                        <m:e>
                          <m:r>
                            <a:rPr lang="he-IL" sz="3200" i="1">
                              <a:solidFill>
                                <a:srgbClr val="000000"/>
                              </a:solidFill>
                              <a:latin typeface="Cambria Math" panose="02040503050406030204" pitchFamily="18" charset="0"/>
                            </a:rPr>
                            <m:t>𝑋</m:t>
                          </m:r>
                        </m:e>
                        <m:sub>
                          <m:r>
                            <a:rPr lang="he-IL" sz="3200" i="1">
                              <a:solidFill>
                                <a:srgbClr val="000000"/>
                              </a:solidFill>
                              <a:latin typeface="Cambria Math" panose="02040503050406030204" pitchFamily="18" charset="0"/>
                            </a:rPr>
                            <m:t>1</m:t>
                          </m:r>
                        </m:sub>
                      </m:sSub>
                    </m:oMath>
                  </m:oMathPara>
                </a14:m>
                <a:endParaRPr lang="he-IL" sz="3200"/>
              </a:p>
            </p:txBody>
          </p:sp>
        </mc:Choice>
        <mc:Fallback xmlns="">
          <p:sp>
            <p:nvSpPr>
              <p:cNvPr id="15365" name="Object 5">
                <a:extLst>
                  <a:ext uri="{FF2B5EF4-FFF2-40B4-BE49-F238E27FC236}">
                    <a16:creationId xmlns:a16="http://schemas.microsoft.com/office/drawing/2014/main" id="{F59AA5BE-585D-4362-AC04-569723A117D2}"/>
                  </a:ext>
                </a:extLst>
              </p:cNvPr>
              <p:cNvSpPr txBox="1">
                <a:spLocks noRot="1" noChangeAspect="1" noMove="1" noResize="1" noEditPoints="1" noAdjustHandles="1" noChangeArrowheads="1" noChangeShapeType="1" noTextEdit="1"/>
              </p:cNvSpPr>
              <p:nvPr/>
            </p:nvSpPr>
            <p:spPr bwMode="auto">
              <a:xfrm>
                <a:off x="5650524" y="2699238"/>
                <a:ext cx="2552700" cy="923925"/>
              </a:xfrm>
              <a:prstGeom prst="rect">
                <a:avLst/>
              </a:prstGeom>
              <a:blipFill>
                <a:blip r:embed="rId2"/>
                <a:stretch>
                  <a:fillRect t="-8609" r="-4057"/>
                </a:stretch>
              </a:blipFill>
              <a:ln>
                <a:noFill/>
              </a:ln>
              <a:effectLst/>
            </p:spPr>
            <p:txBody>
              <a:bodyPr/>
              <a:lstStyle/>
              <a:p>
                <a:r>
                  <a:rPr lang="he-IL">
                    <a:noFill/>
                  </a:rPr>
                  <a:t> </a:t>
                </a:r>
              </a:p>
            </p:txBody>
          </p:sp>
        </mc:Fallback>
      </mc:AlternateContent>
      <p:sp>
        <p:nvSpPr>
          <p:cNvPr id="4" name="מציין מיקום של מספר שקופית 3">
            <a:extLst>
              <a:ext uri="{FF2B5EF4-FFF2-40B4-BE49-F238E27FC236}">
                <a16:creationId xmlns:a16="http://schemas.microsoft.com/office/drawing/2014/main" id="{FC8CEEB4-4578-4BC3-A737-D31A05688496}"/>
              </a:ext>
            </a:extLst>
          </p:cNvPr>
          <p:cNvSpPr>
            <a:spLocks noGrp="1"/>
          </p:cNvSpPr>
          <p:nvPr>
            <p:ph type="sldNum" sz="quarter" idx="12"/>
          </p:nvPr>
        </p:nvSpPr>
        <p:spPr/>
        <p:txBody>
          <a:bodyPr/>
          <a:lstStyle/>
          <a:p>
            <a:fld id="{35CE2A88-ED72-40D1-A77E-B0989610CBC5}" type="slidenum">
              <a:rPr lang="he-IL" smtClean="0"/>
              <a:t>19</a:t>
            </a:fld>
            <a:endParaRPr lang="he-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0E0AEEA-B9AE-46CC-9447-A962997A48B9}"/>
              </a:ext>
            </a:extLst>
          </p:cNvPr>
          <p:cNvSpPr>
            <a:spLocks noGrp="1" noChangeArrowheads="1"/>
          </p:cNvSpPr>
          <p:nvPr>
            <p:ph type="title"/>
          </p:nvPr>
        </p:nvSpPr>
        <p:spPr>
          <a:xfrm>
            <a:off x="2924908" y="533399"/>
            <a:ext cx="7239000" cy="1828800"/>
          </a:xfrm>
        </p:spPr>
        <p:txBody>
          <a:bodyPr>
            <a:normAutofit/>
          </a:bodyPr>
          <a:lstStyle/>
          <a:p>
            <a:pPr algn="ctr" rtl="1"/>
            <a:r>
              <a:rPr lang="he-IL" altLang="he-IL" b="1"/>
              <a:t>שתי תכונות חשובות המתקיימות בכל סוגי התנועה:</a:t>
            </a:r>
            <a:br>
              <a:rPr lang="he-IL" altLang="he-IL"/>
            </a:br>
            <a:endParaRPr lang="he-IL" altLang="he-IL"/>
          </a:p>
        </p:txBody>
      </p:sp>
      <p:sp>
        <p:nvSpPr>
          <p:cNvPr id="40963" name="Rectangle 3">
            <a:extLst>
              <a:ext uri="{FF2B5EF4-FFF2-40B4-BE49-F238E27FC236}">
                <a16:creationId xmlns:a16="http://schemas.microsoft.com/office/drawing/2014/main" id="{A2D32C73-FB83-4CBF-BB0A-EF92854B5C95}"/>
              </a:ext>
            </a:extLst>
          </p:cNvPr>
          <p:cNvSpPr>
            <a:spLocks noGrp="1" noChangeArrowheads="1"/>
          </p:cNvSpPr>
          <p:nvPr>
            <p:ph sz="half" idx="1"/>
          </p:nvPr>
        </p:nvSpPr>
        <p:spPr>
          <a:xfrm>
            <a:off x="2247900" y="3124201"/>
            <a:ext cx="3810000" cy="2076449"/>
          </a:xfrm>
        </p:spPr>
        <p:txBody>
          <a:bodyPr>
            <a:normAutofit/>
          </a:bodyPr>
          <a:lstStyle/>
          <a:p>
            <a:pPr marL="0" indent="0" algn="r" rtl="1">
              <a:buNone/>
            </a:pPr>
            <a:r>
              <a:rPr lang="he-IL" altLang="he-IL" sz="2400" b="1">
                <a:solidFill>
                  <a:srgbClr val="FF0000"/>
                </a:solidFill>
              </a:rPr>
              <a:t>כל תנועה היא יחסית</a:t>
            </a:r>
            <a:r>
              <a:rPr lang="he-IL" altLang="he-IL" sz="2400" b="1"/>
              <a:t>, </a:t>
            </a:r>
            <a:br>
              <a:rPr lang="he-IL" altLang="he-IL" b="1"/>
            </a:br>
            <a:br>
              <a:rPr lang="he-IL" altLang="he-IL" b="1"/>
            </a:br>
            <a:r>
              <a:rPr lang="he-IL" altLang="he-IL" b="1"/>
              <a:t>מכיוון שמיקומו של הגוף הנע נמדד ביחס לנקודה מסוימת. גוף יכול להיות בתנועה ביחס לנקודה אחת ובמנוחה ביחס לנקודה שניה.</a:t>
            </a:r>
            <a:endParaRPr lang="he-IL" altLang="he-IL"/>
          </a:p>
        </p:txBody>
      </p:sp>
      <p:sp>
        <p:nvSpPr>
          <p:cNvPr id="40964" name="Rectangle 4">
            <a:extLst>
              <a:ext uri="{FF2B5EF4-FFF2-40B4-BE49-F238E27FC236}">
                <a16:creationId xmlns:a16="http://schemas.microsoft.com/office/drawing/2014/main" id="{C52C4EF8-AE71-4C6C-A8E0-BA021D3554D1}"/>
              </a:ext>
            </a:extLst>
          </p:cNvPr>
          <p:cNvSpPr>
            <a:spLocks noGrp="1" noChangeArrowheads="1"/>
          </p:cNvSpPr>
          <p:nvPr>
            <p:ph sz="half" idx="2"/>
          </p:nvPr>
        </p:nvSpPr>
        <p:spPr>
          <a:xfrm>
            <a:off x="7365023" y="3124201"/>
            <a:ext cx="3657600" cy="2047874"/>
          </a:xfrm>
        </p:spPr>
        <p:txBody>
          <a:bodyPr>
            <a:normAutofit/>
          </a:bodyPr>
          <a:lstStyle/>
          <a:p>
            <a:pPr marL="0" indent="0" algn="r" rtl="1">
              <a:buNone/>
            </a:pPr>
            <a:r>
              <a:rPr lang="he-IL" altLang="he-IL"/>
              <a:t>   </a:t>
            </a:r>
            <a:r>
              <a:rPr lang="he-IL" altLang="he-IL" sz="2400" b="1">
                <a:solidFill>
                  <a:srgbClr val="FF0000"/>
                </a:solidFill>
              </a:rPr>
              <a:t>כל תנועה אורכת זמן.</a:t>
            </a:r>
            <a:r>
              <a:rPr lang="he-IL" altLang="he-IL" sz="2400" b="1"/>
              <a:t> </a:t>
            </a:r>
            <a:br>
              <a:rPr lang="en-US" altLang="he-IL" sz="2400" b="1"/>
            </a:br>
            <a:br>
              <a:rPr lang="en-US" altLang="he-IL" sz="2400" b="1"/>
            </a:br>
            <a:r>
              <a:rPr lang="he-IL" altLang="he-IL" b="1"/>
              <a:t>אפילו אם השינוי במיקום של הגוף הוא מהיר מאד, עד כי נראה שהוא לא ארך זמן בכלל, עדיין עבר זמן כלשהו תוך כדי התנועה.</a:t>
            </a:r>
            <a:endParaRPr lang="he-IL" altLang="he-IL"/>
          </a:p>
        </p:txBody>
      </p:sp>
      <p:sp>
        <p:nvSpPr>
          <p:cNvPr id="12293" name="Rectangle 5">
            <a:extLst>
              <a:ext uri="{FF2B5EF4-FFF2-40B4-BE49-F238E27FC236}">
                <a16:creationId xmlns:a16="http://schemas.microsoft.com/office/drawing/2014/main" id="{8C726C55-CA24-41F6-AB5F-3DA28DFFFAA4}"/>
              </a:ext>
            </a:extLst>
          </p:cNvPr>
          <p:cNvSpPr>
            <a:spLocks noChangeArrowheads="1"/>
          </p:cNvSpPr>
          <p:nvPr/>
        </p:nvSpPr>
        <p:spPr bwMode="auto">
          <a:xfrm>
            <a:off x="2209800" y="3095625"/>
            <a:ext cx="3886200" cy="2438401"/>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2294" name="Rectangle 6">
            <a:extLst>
              <a:ext uri="{FF2B5EF4-FFF2-40B4-BE49-F238E27FC236}">
                <a16:creationId xmlns:a16="http://schemas.microsoft.com/office/drawing/2014/main" id="{124E4BEA-0D3D-4C01-96CE-B071E0B12E0F}"/>
              </a:ext>
            </a:extLst>
          </p:cNvPr>
          <p:cNvSpPr>
            <a:spLocks noChangeArrowheads="1"/>
          </p:cNvSpPr>
          <p:nvPr/>
        </p:nvSpPr>
        <p:spPr bwMode="auto">
          <a:xfrm>
            <a:off x="7441223" y="3048000"/>
            <a:ext cx="3657600" cy="2438401"/>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2295" name="Rectangle 8">
            <a:extLst>
              <a:ext uri="{FF2B5EF4-FFF2-40B4-BE49-F238E27FC236}">
                <a16:creationId xmlns:a16="http://schemas.microsoft.com/office/drawing/2014/main" id="{BCA95512-4BA2-4AEE-93B5-902BA3BDF119}"/>
              </a:ext>
            </a:extLst>
          </p:cNvPr>
          <p:cNvSpPr>
            <a:spLocks noChangeArrowheads="1"/>
          </p:cNvSpPr>
          <p:nvPr/>
        </p:nvSpPr>
        <p:spPr bwMode="auto">
          <a:xfrm>
            <a:off x="2772508" y="442545"/>
            <a:ext cx="7391400" cy="1524000"/>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5ED28365-E452-4E28-81C6-47677154D409}"/>
              </a:ext>
            </a:extLst>
          </p:cNvPr>
          <p:cNvSpPr>
            <a:spLocks noGrp="1"/>
          </p:cNvSpPr>
          <p:nvPr>
            <p:ph type="sldNum" sz="quarter" idx="12"/>
          </p:nvPr>
        </p:nvSpPr>
        <p:spPr/>
        <p:txBody>
          <a:bodyPr/>
          <a:lstStyle/>
          <a:p>
            <a:fld id="{35CE2A88-ED72-40D1-A77E-B0989610CBC5}" type="slidenum">
              <a:rPr lang="he-IL" smtClean="0"/>
              <a:t>2</a:t>
            </a:fld>
            <a:endParaRPr lang="he-I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3E7B707-B694-4B6D-9D57-A39E386F4789}"/>
              </a:ext>
            </a:extLst>
          </p:cNvPr>
          <p:cNvSpPr>
            <a:spLocks noGrp="1"/>
          </p:cNvSpPr>
          <p:nvPr>
            <p:ph type="sldNum" sz="quarter" idx="12"/>
          </p:nvPr>
        </p:nvSpPr>
        <p:spPr/>
        <p:txBody>
          <a:bodyPr/>
          <a:lstStyle/>
          <a:p>
            <a:fld id="{35CE2A88-ED72-40D1-A77E-B0989610CBC5}" type="slidenum">
              <a:rPr lang="he-IL" smtClean="0"/>
              <a:t>20</a:t>
            </a:fld>
            <a:endParaRPr lang="he-IL"/>
          </a:p>
        </p:txBody>
      </p:sp>
      <p:sp>
        <p:nvSpPr>
          <p:cNvPr id="3" name="Text Box 1">
            <a:extLst>
              <a:ext uri="{FF2B5EF4-FFF2-40B4-BE49-F238E27FC236}">
                <a16:creationId xmlns:a16="http://schemas.microsoft.com/office/drawing/2014/main" id="{90B42721-F78C-4EF2-AC81-C41110BD2385}"/>
              </a:ext>
            </a:extLst>
          </p:cNvPr>
          <p:cNvSpPr txBox="1">
            <a:spLocks noChangeArrowheads="1"/>
          </p:cNvSpPr>
          <p:nvPr/>
        </p:nvSpPr>
        <p:spPr bwMode="auto">
          <a:xfrm>
            <a:off x="3009317" y="749301"/>
            <a:ext cx="7694613"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49263" rtl="1" eaLnBrk="1" fontAlgn="base" latinLnBrk="0" hangingPunct="1">
              <a:lnSpc>
                <a:spcPct val="82000"/>
              </a:lnSpc>
              <a:spcBef>
                <a:spcPct val="0"/>
              </a:spcBef>
              <a:spcAft>
                <a:spcPct val="0"/>
              </a:spcAft>
              <a:buClr>
                <a:srgbClr val="336699"/>
              </a:buClr>
              <a:buSzPct val="100000"/>
              <a:buFontTx/>
              <a:buNone/>
              <a:tabLst/>
              <a:defRPr/>
            </a:pPr>
            <a:endParaRPr kumimoji="0" 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 name="Text Box 2">
            <a:extLst>
              <a:ext uri="{FF2B5EF4-FFF2-40B4-BE49-F238E27FC236}">
                <a16:creationId xmlns:a16="http://schemas.microsoft.com/office/drawing/2014/main" id="{A852C218-901E-43A5-ADCF-B5E865D803CF}"/>
              </a:ext>
            </a:extLst>
          </p:cNvPr>
          <p:cNvSpPr txBox="1">
            <a:spLocks noChangeArrowheads="1"/>
          </p:cNvSpPr>
          <p:nvPr/>
        </p:nvSpPr>
        <p:spPr bwMode="auto">
          <a:xfrm>
            <a:off x="-676275" y="371475"/>
            <a:ext cx="12498388" cy="711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4400"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גדלים בפיסיקה מסוג וקטור והעתק </a:t>
            </a:r>
            <a:r>
              <a:rPr kumimoji="0" lang="he-IL"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GB"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br>
              <a:rPr kumimoji="0" lang="en-GB" altLang="he-IL" sz="440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סקלר</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 גודל שיש לו כמות אך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אין לו כוון</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לדוג': דרך , זמן, טמפ'.</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וקטור</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גודל שיש לו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כמות</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ו-</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כיוון</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לדוג': העתק, מהירות, כוח. </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p:txBody>
      </p:sp>
      <p:sp>
        <p:nvSpPr>
          <p:cNvPr id="5" name="Text Box 2">
            <a:extLst>
              <a:ext uri="{FF2B5EF4-FFF2-40B4-BE49-F238E27FC236}">
                <a16:creationId xmlns:a16="http://schemas.microsoft.com/office/drawing/2014/main" id="{2A96BD10-2491-42F6-97C3-D5B7C501CF03}"/>
              </a:ext>
            </a:extLst>
          </p:cNvPr>
          <p:cNvSpPr txBox="1">
            <a:spLocks noChangeArrowheads="1"/>
          </p:cNvSpPr>
          <p:nvPr/>
        </p:nvSpPr>
        <p:spPr bwMode="auto">
          <a:xfrm>
            <a:off x="1838325" y="3174714"/>
            <a:ext cx="9837216" cy="3311811"/>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sng"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לדוגמה</a:t>
            </a:r>
            <a:r>
              <a:rPr kumimoji="0" lang="he-IL" altLang="he-IL" sz="28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רכב נוסע מחיפה לת"א (מרחק 100 ק"מ) וחזרה עד לזיכרון יעקב (מרחק 60 ק”מ)</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הדרך (סקלר)</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אותה עבר = </a:t>
            </a:r>
            <a:r>
              <a:rPr kumimoji="0" lang="he-IL"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גודל סקלרי סה"כ המרחק </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שהרכב עבר 160 ק"מ התרגיל: 100ק"מ+60 ק"מ</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העתק (וקטור):</a:t>
            </a:r>
            <a:r>
              <a:rPr kumimoji="0" lang="he-IL" altLang="he-I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he-IL" altLang="he-IL" sz="280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השינוי בין מקום הגוף הסופי לנק' ההתחלה</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הוא:</a:t>
            </a:r>
            <a:br>
              <a:rPr kumimoji="0" lang="en-US"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40 =גודל וקטורי. התרגיל: 40-0 ק"מ</a:t>
            </a:r>
            <a:br>
              <a:rPr kumimoji="0" lang="en-GB"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נמדד ביחס לנק' האפס, </a:t>
            </a:r>
            <a:r>
              <a:rPr kumimoji="0" lang="he-IL"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יש לו כיוון</a:t>
            </a:r>
            <a:r>
              <a:rPr kumimoji="0" lang="en-GB" altLang="he-IL" sz="28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cxnSp>
        <p:nvCxnSpPr>
          <p:cNvPr id="7" name="מחבר חץ ישר 6">
            <a:extLst>
              <a:ext uri="{FF2B5EF4-FFF2-40B4-BE49-F238E27FC236}">
                <a16:creationId xmlns:a16="http://schemas.microsoft.com/office/drawing/2014/main" id="{5B1D5B10-B2EE-4248-850C-81D8BD5D0057}"/>
              </a:ext>
            </a:extLst>
          </p:cNvPr>
          <p:cNvCxnSpPr>
            <a:cxnSpLocks/>
          </p:cNvCxnSpPr>
          <p:nvPr/>
        </p:nvCxnSpPr>
        <p:spPr>
          <a:xfrm flipH="1">
            <a:off x="9601201" y="2516045"/>
            <a:ext cx="122655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87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847888C-2F65-4812-B5D4-822B2581F93C}"/>
              </a:ext>
            </a:extLst>
          </p:cNvPr>
          <p:cNvSpPr>
            <a:spLocks noGrp="1"/>
          </p:cNvSpPr>
          <p:nvPr>
            <p:ph type="sldNum" sz="quarter" idx="12"/>
          </p:nvPr>
        </p:nvSpPr>
        <p:spPr/>
        <p:txBody>
          <a:bodyPr/>
          <a:lstStyle/>
          <a:p>
            <a:fld id="{35CE2A88-ED72-40D1-A77E-B0989610CBC5}" type="slidenum">
              <a:rPr lang="he-IL" smtClean="0"/>
              <a:t>21</a:t>
            </a:fld>
            <a:endParaRPr lang="he-IL"/>
          </a:p>
        </p:txBody>
      </p:sp>
      <p:sp>
        <p:nvSpPr>
          <p:cNvPr id="3" name="מלבן 2">
            <a:extLst>
              <a:ext uri="{FF2B5EF4-FFF2-40B4-BE49-F238E27FC236}">
                <a16:creationId xmlns:a16="http://schemas.microsoft.com/office/drawing/2014/main" id="{8C690A3E-75FE-414E-8351-27B3DAC4694E}"/>
              </a:ext>
            </a:extLst>
          </p:cNvPr>
          <p:cNvSpPr/>
          <p:nvPr/>
        </p:nvSpPr>
        <p:spPr>
          <a:xfrm>
            <a:off x="1872761" y="1456107"/>
            <a:ext cx="9768253" cy="4275209"/>
          </a:xfrm>
          <a:prstGeom prst="rect">
            <a:avLst/>
          </a:prstGeom>
        </p:spPr>
        <p:txBody>
          <a:bodyPr wrap="square">
            <a:spAutoFit/>
          </a:bodyPr>
          <a:lstStyle/>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תלמיד יוצא מביתו ונוסע לבית הספר הנמצא במרחק 6 [ק"מ] מזרחית לביתו. בחוזרו הוא נוסע בכיוון הנגדי, ומתעכב במתנ"ס העירוני הנמצא 4 [ק"מ] מערבית לביתו, ואח"כ שב אל ביתו.</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א. חשבו את ההעתק בכל אחד משלושת חלקי התנועה של התלמיד.</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ב. חשבו את ההעתק הכולל של התלמיד.</a:t>
            </a:r>
          </a:p>
          <a:p>
            <a:pPr lvl="0" algn="r" rtl="1">
              <a:lnSpc>
                <a:spcPct val="150000"/>
              </a:lnSpc>
              <a:spcBef>
                <a:spcPts val="1000"/>
              </a:spcBef>
              <a:buClr>
                <a:srgbClr val="6AAC91">
                  <a:lumMod val="75000"/>
                </a:srgbClr>
              </a:buClr>
              <a:buSzPct val="110000"/>
            </a:pPr>
            <a:r>
              <a:rPr lang="he-IL" sz="2800">
                <a:solidFill>
                  <a:prstClr val="black">
                    <a:lumMod val="75000"/>
                    <a:lumOff val="25000"/>
                  </a:prstClr>
                </a:solidFill>
                <a:latin typeface="Arial" pitchFamily="34" charset="0"/>
                <a:cs typeface="Arial" pitchFamily="34" charset="0"/>
              </a:rPr>
              <a:t>ג. חשבו את הדרך שהתלמיד עבר.</a:t>
            </a:r>
            <a:endParaRPr lang="he-IL" sz="2800" dirty="0">
              <a:solidFill>
                <a:prstClr val="black">
                  <a:lumMod val="75000"/>
                  <a:lumOff val="25000"/>
                </a:prstClr>
              </a:solidFill>
              <a:latin typeface="Arial" pitchFamily="34" charset="0"/>
              <a:cs typeface="Arial" pitchFamily="34" charset="0"/>
            </a:endParaRPr>
          </a:p>
        </p:txBody>
      </p:sp>
      <p:sp>
        <p:nvSpPr>
          <p:cNvPr id="4" name="כותרת 1">
            <a:extLst>
              <a:ext uri="{FF2B5EF4-FFF2-40B4-BE49-F238E27FC236}">
                <a16:creationId xmlns:a16="http://schemas.microsoft.com/office/drawing/2014/main" id="{852E7E0F-1BCD-43B3-A358-7330220D8BEF}"/>
              </a:ext>
            </a:extLst>
          </p:cNvPr>
          <p:cNvSpPr txBox="1">
            <a:spLocks/>
          </p:cNvSpPr>
          <p:nvPr/>
        </p:nvSpPr>
        <p:spPr>
          <a:xfrm>
            <a:off x="4962201" y="484128"/>
            <a:ext cx="3589372" cy="607307"/>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תרגיל: העתק ודרך</a:t>
            </a:r>
            <a:endParaRPr lang="he-IL" dirty="0"/>
          </a:p>
        </p:txBody>
      </p:sp>
    </p:spTree>
    <p:extLst>
      <p:ext uri="{BB962C8B-B14F-4D97-AF65-F5344CB8AC3E}">
        <p14:creationId xmlns:p14="http://schemas.microsoft.com/office/powerpoint/2010/main" val="347197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6EA0F8-C5D6-40C8-93D3-271972BA219D}"/>
              </a:ext>
            </a:extLst>
          </p:cNvPr>
          <p:cNvSpPr>
            <a:spLocks noGrp="1"/>
          </p:cNvSpPr>
          <p:nvPr>
            <p:ph type="sldNum" sz="quarter" idx="12"/>
          </p:nvPr>
        </p:nvSpPr>
        <p:spPr/>
        <p:txBody>
          <a:bodyPr/>
          <a:lstStyle/>
          <a:p>
            <a:fld id="{35CE2A88-ED72-40D1-A77E-B0989610CBC5}" type="slidenum">
              <a:rPr lang="he-IL" smtClean="0"/>
              <a:t>22</a:t>
            </a:fld>
            <a:endParaRPr lang="he-IL"/>
          </a:p>
        </p:txBody>
      </p:sp>
      <p:sp>
        <p:nvSpPr>
          <p:cNvPr id="4" name="מלבן 3">
            <a:extLst>
              <a:ext uri="{FF2B5EF4-FFF2-40B4-BE49-F238E27FC236}">
                <a16:creationId xmlns:a16="http://schemas.microsoft.com/office/drawing/2014/main" id="{143F7B68-2939-4252-BD8B-2946952DB090}"/>
              </a:ext>
            </a:extLst>
          </p:cNvPr>
          <p:cNvSpPr/>
          <p:nvPr/>
        </p:nvSpPr>
        <p:spPr>
          <a:xfrm>
            <a:off x="921695" y="1152907"/>
            <a:ext cx="10823331" cy="1205715"/>
          </a:xfrm>
          <a:prstGeom prst="rect">
            <a:avLst/>
          </a:prstGeom>
        </p:spPr>
        <p:txBody>
          <a:bodyPr wrap="square">
            <a:spAutoFit/>
          </a:bodyPr>
          <a:lstStyle/>
          <a:p>
            <a:pPr lvl="0" algn="r" defTabSz="914400" rtl="1">
              <a:lnSpc>
                <a:spcPct val="150000"/>
              </a:lnSpc>
              <a:spcBef>
                <a:spcPct val="20000"/>
              </a:spcBef>
              <a:buClr>
                <a:srgbClr val="F79646">
                  <a:lumMod val="75000"/>
                </a:srgbClr>
              </a:buClr>
              <a:buSzPct val="110000"/>
            </a:pPr>
            <a:r>
              <a:rPr lang="he-IL" sz="2400" b="1">
                <a:solidFill>
                  <a:srgbClr val="FF0000"/>
                </a:solidFill>
                <a:latin typeface="Arial" pitchFamily="34" charset="0"/>
                <a:cs typeface="Arial" pitchFamily="34" charset="0"/>
              </a:rPr>
              <a:t>פתרון:</a:t>
            </a:r>
          </a:p>
          <a:p>
            <a:pPr lvl="0" algn="r" defTabSz="914400" rtl="1">
              <a:lnSpc>
                <a:spcPct val="150000"/>
              </a:lnSpc>
              <a:spcBef>
                <a:spcPct val="20000"/>
              </a:spcBef>
              <a:buClr>
                <a:srgbClr val="F79646">
                  <a:lumMod val="75000"/>
                </a:srgbClr>
              </a:buClr>
              <a:buSzPct val="110000"/>
            </a:pPr>
            <a:r>
              <a:rPr lang="he-IL" sz="2400">
                <a:solidFill>
                  <a:prstClr val="black"/>
                </a:solidFill>
                <a:latin typeface="Arial" pitchFamily="34" charset="0"/>
                <a:cs typeface="Arial" pitchFamily="34" charset="0"/>
              </a:rPr>
              <a:t>נבחר את הכיוון החיובי של הציר </a:t>
            </a:r>
            <a:r>
              <a:rPr lang="en-US" sz="2400">
                <a:solidFill>
                  <a:prstClr val="black"/>
                </a:solidFill>
                <a:latin typeface="Arial" pitchFamily="34" charset="0"/>
                <a:cs typeface="Arial" pitchFamily="34" charset="0"/>
              </a:rPr>
              <a:t>x</a:t>
            </a:r>
            <a:r>
              <a:rPr lang="he-IL" sz="2400">
                <a:solidFill>
                  <a:prstClr val="black"/>
                </a:solidFill>
                <a:latin typeface="Arial" pitchFamily="34" charset="0"/>
                <a:cs typeface="Arial" pitchFamily="34" charset="0"/>
              </a:rPr>
              <a:t> מזרחה, ואת הראשית שלו בביתו של התלמיד: </a:t>
            </a:r>
            <a:r>
              <a:rPr lang="en-US" sz="2400">
                <a:solidFill>
                  <a:prstClr val="black"/>
                </a:solidFill>
                <a:latin typeface="Arial" pitchFamily="34" charset="0"/>
                <a:cs typeface="Arial" pitchFamily="34" charset="0"/>
              </a:rPr>
              <a:t>x</a:t>
            </a:r>
            <a:r>
              <a:rPr lang="en-US" sz="2400" baseline="-25000">
                <a:solidFill>
                  <a:prstClr val="black"/>
                </a:solidFill>
                <a:latin typeface="Arial" pitchFamily="34" charset="0"/>
                <a:cs typeface="Arial" pitchFamily="34" charset="0"/>
              </a:rPr>
              <a:t>0</a:t>
            </a:r>
            <a:r>
              <a:rPr lang="en-US" sz="2400">
                <a:solidFill>
                  <a:prstClr val="black"/>
                </a:solidFill>
                <a:latin typeface="Arial" pitchFamily="34" charset="0"/>
                <a:cs typeface="Arial" pitchFamily="34" charset="0"/>
              </a:rPr>
              <a:t>=0</a:t>
            </a:r>
            <a:r>
              <a:rPr lang="he-IL" sz="2400">
                <a:solidFill>
                  <a:prstClr val="black"/>
                </a:solidFill>
                <a:latin typeface="Arial" pitchFamily="34" charset="0"/>
                <a:cs typeface="Arial" pitchFamily="34" charset="0"/>
              </a:rPr>
              <a:t> .</a:t>
            </a:r>
            <a:endParaRPr lang="he-IL" sz="2400" dirty="0">
              <a:solidFill>
                <a:prstClr val="black"/>
              </a:solidFill>
              <a:latin typeface="Arial" pitchFamily="34" charset="0"/>
              <a:cs typeface="Arial" pitchFamily="34" charset="0"/>
            </a:endParaRPr>
          </a:p>
        </p:txBody>
      </p:sp>
      <p:grpSp>
        <p:nvGrpSpPr>
          <p:cNvPr id="5" name="קבוצה 4">
            <a:extLst>
              <a:ext uri="{FF2B5EF4-FFF2-40B4-BE49-F238E27FC236}">
                <a16:creationId xmlns:a16="http://schemas.microsoft.com/office/drawing/2014/main" id="{BF6AFDD4-7F33-4124-B75C-ADE36DFAABAF}"/>
              </a:ext>
            </a:extLst>
          </p:cNvPr>
          <p:cNvGrpSpPr/>
          <p:nvPr/>
        </p:nvGrpSpPr>
        <p:grpSpPr>
          <a:xfrm>
            <a:off x="3103685" y="3112477"/>
            <a:ext cx="7101556" cy="2224582"/>
            <a:chOff x="1703592" y="4272819"/>
            <a:chExt cx="6224441" cy="1626948"/>
          </a:xfrm>
        </p:grpSpPr>
        <p:grpSp>
          <p:nvGrpSpPr>
            <p:cNvPr id="6" name="קבוצה 5">
              <a:extLst>
                <a:ext uri="{FF2B5EF4-FFF2-40B4-BE49-F238E27FC236}">
                  <a16:creationId xmlns:a16="http://schemas.microsoft.com/office/drawing/2014/main" id="{0E0CBA19-2550-4C70-ADAA-352CA419BF66}"/>
                </a:ext>
              </a:extLst>
            </p:cNvPr>
            <p:cNvGrpSpPr/>
            <p:nvPr/>
          </p:nvGrpSpPr>
          <p:grpSpPr>
            <a:xfrm>
              <a:off x="1703592" y="4666360"/>
              <a:ext cx="6224441" cy="1233407"/>
              <a:chOff x="1440205" y="2590817"/>
              <a:chExt cx="6224441" cy="1233407"/>
            </a:xfrm>
          </p:grpSpPr>
          <p:grpSp>
            <p:nvGrpSpPr>
              <p:cNvPr id="14" name="קבוצה 37">
                <a:extLst>
                  <a:ext uri="{FF2B5EF4-FFF2-40B4-BE49-F238E27FC236}">
                    <a16:creationId xmlns:a16="http://schemas.microsoft.com/office/drawing/2014/main" id="{57DF1D85-4CDE-4360-80BD-C981B7D057EA}"/>
                  </a:ext>
                </a:extLst>
              </p:cNvPr>
              <p:cNvGrpSpPr/>
              <p:nvPr/>
            </p:nvGrpSpPr>
            <p:grpSpPr>
              <a:xfrm>
                <a:off x="1440205" y="3287649"/>
                <a:ext cx="6224441" cy="536575"/>
                <a:chOff x="1353119" y="4318163"/>
                <a:chExt cx="6224441" cy="536575"/>
              </a:xfrm>
            </p:grpSpPr>
            <p:sp>
              <p:nvSpPr>
                <p:cNvPr id="17" name="Rectangle 29">
                  <a:extLst>
                    <a:ext uri="{FF2B5EF4-FFF2-40B4-BE49-F238E27FC236}">
                      <a16:creationId xmlns:a16="http://schemas.microsoft.com/office/drawing/2014/main" id="{7CE2B5E1-F5F3-4864-A80E-34352953022D}"/>
                    </a:ext>
                  </a:extLst>
                </p:cNvPr>
                <p:cNvSpPr>
                  <a:spLocks noChangeArrowheads="1"/>
                </p:cNvSpPr>
                <p:nvPr/>
              </p:nvSpPr>
              <p:spPr bwMode="auto">
                <a:xfrm>
                  <a:off x="1353119"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18" name="Line 5">
                  <a:extLst>
                    <a:ext uri="{FF2B5EF4-FFF2-40B4-BE49-F238E27FC236}">
                      <a16:creationId xmlns:a16="http://schemas.microsoft.com/office/drawing/2014/main" id="{2FB9C495-242E-47C5-8CAF-28E9EF569F7B}"/>
                    </a:ext>
                  </a:extLst>
                </p:cNvPr>
                <p:cNvSpPr>
                  <a:spLocks noChangeShapeType="1"/>
                </p:cNvSpPr>
                <p:nvPr/>
              </p:nvSpPr>
              <p:spPr bwMode="auto">
                <a:xfrm>
                  <a:off x="1504396" y="4394363"/>
                  <a:ext cx="5593896" cy="476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9" name="Line 6">
                  <a:extLst>
                    <a:ext uri="{FF2B5EF4-FFF2-40B4-BE49-F238E27FC236}">
                      <a16:creationId xmlns:a16="http://schemas.microsoft.com/office/drawing/2014/main" id="{CF72F7FD-C6EB-4A3A-BCA8-F25E5C842CB4}"/>
                    </a:ext>
                  </a:extLst>
                </p:cNvPr>
                <p:cNvSpPr>
                  <a:spLocks noChangeShapeType="1"/>
                </p:cNvSpPr>
                <p:nvPr/>
              </p:nvSpPr>
              <p:spPr bwMode="auto">
                <a:xfrm>
                  <a:off x="1580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0" name="Line 7">
                  <a:extLst>
                    <a:ext uri="{FF2B5EF4-FFF2-40B4-BE49-F238E27FC236}">
                      <a16:creationId xmlns:a16="http://schemas.microsoft.com/office/drawing/2014/main" id="{07D453AA-8598-40CB-BB11-E6D2DC18589B}"/>
                    </a:ext>
                  </a:extLst>
                </p:cNvPr>
                <p:cNvSpPr>
                  <a:spLocks noChangeShapeType="1"/>
                </p:cNvSpPr>
                <p:nvPr/>
              </p:nvSpPr>
              <p:spPr bwMode="auto">
                <a:xfrm>
                  <a:off x="1885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 name="Line 8">
                  <a:extLst>
                    <a:ext uri="{FF2B5EF4-FFF2-40B4-BE49-F238E27FC236}">
                      <a16:creationId xmlns:a16="http://schemas.microsoft.com/office/drawing/2014/main" id="{1D8C16EE-7688-4F7F-988A-7A0A12EA3549}"/>
                    </a:ext>
                  </a:extLst>
                </p:cNvPr>
                <p:cNvSpPr>
                  <a:spLocks noChangeShapeType="1"/>
                </p:cNvSpPr>
                <p:nvPr/>
              </p:nvSpPr>
              <p:spPr bwMode="auto">
                <a:xfrm>
                  <a:off x="2190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2" name="Line 9">
                  <a:extLst>
                    <a:ext uri="{FF2B5EF4-FFF2-40B4-BE49-F238E27FC236}">
                      <a16:creationId xmlns:a16="http://schemas.microsoft.com/office/drawing/2014/main" id="{A4CDD898-4AA3-4EF0-A55D-FD4F7705A2DF}"/>
                    </a:ext>
                  </a:extLst>
                </p:cNvPr>
                <p:cNvSpPr>
                  <a:spLocks noChangeShapeType="1"/>
                </p:cNvSpPr>
                <p:nvPr/>
              </p:nvSpPr>
              <p:spPr bwMode="auto">
                <a:xfrm>
                  <a:off x="2494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3" name="Line 10">
                  <a:extLst>
                    <a:ext uri="{FF2B5EF4-FFF2-40B4-BE49-F238E27FC236}">
                      <a16:creationId xmlns:a16="http://schemas.microsoft.com/office/drawing/2014/main" id="{7DDA67C3-B8DD-4DFD-A110-07640E1F8B43}"/>
                    </a:ext>
                  </a:extLst>
                </p:cNvPr>
                <p:cNvSpPr>
                  <a:spLocks noChangeShapeType="1"/>
                </p:cNvSpPr>
                <p:nvPr/>
              </p:nvSpPr>
              <p:spPr bwMode="auto">
                <a:xfrm>
                  <a:off x="2799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4" name="Line 11">
                  <a:extLst>
                    <a:ext uri="{FF2B5EF4-FFF2-40B4-BE49-F238E27FC236}">
                      <a16:creationId xmlns:a16="http://schemas.microsoft.com/office/drawing/2014/main" id="{F61F56DD-17AC-478B-ABCD-CA933191C4B0}"/>
                    </a:ext>
                  </a:extLst>
                </p:cNvPr>
                <p:cNvSpPr>
                  <a:spLocks noChangeShapeType="1"/>
                </p:cNvSpPr>
                <p:nvPr/>
              </p:nvSpPr>
              <p:spPr bwMode="auto">
                <a:xfrm>
                  <a:off x="3104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5" name="Line 12">
                  <a:extLst>
                    <a:ext uri="{FF2B5EF4-FFF2-40B4-BE49-F238E27FC236}">
                      <a16:creationId xmlns:a16="http://schemas.microsoft.com/office/drawing/2014/main" id="{66137926-F7FD-4393-B847-F3CA2449B662}"/>
                    </a:ext>
                  </a:extLst>
                </p:cNvPr>
                <p:cNvSpPr>
                  <a:spLocks noChangeShapeType="1"/>
                </p:cNvSpPr>
                <p:nvPr/>
              </p:nvSpPr>
              <p:spPr bwMode="auto">
                <a:xfrm>
                  <a:off x="3409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6" name="Line 13">
                  <a:extLst>
                    <a:ext uri="{FF2B5EF4-FFF2-40B4-BE49-F238E27FC236}">
                      <a16:creationId xmlns:a16="http://schemas.microsoft.com/office/drawing/2014/main" id="{669BEBA8-A50D-4C21-86EF-6CCE2E897DA0}"/>
                    </a:ext>
                  </a:extLst>
                </p:cNvPr>
                <p:cNvSpPr>
                  <a:spLocks noChangeShapeType="1"/>
                </p:cNvSpPr>
                <p:nvPr/>
              </p:nvSpPr>
              <p:spPr bwMode="auto">
                <a:xfrm>
                  <a:off x="3714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 name="Line 14">
                  <a:extLst>
                    <a:ext uri="{FF2B5EF4-FFF2-40B4-BE49-F238E27FC236}">
                      <a16:creationId xmlns:a16="http://schemas.microsoft.com/office/drawing/2014/main" id="{CEA25EA3-1EC6-4165-841E-9A150FF077AB}"/>
                    </a:ext>
                  </a:extLst>
                </p:cNvPr>
                <p:cNvSpPr>
                  <a:spLocks noChangeShapeType="1"/>
                </p:cNvSpPr>
                <p:nvPr/>
              </p:nvSpPr>
              <p:spPr bwMode="auto">
                <a:xfrm>
                  <a:off x="4018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8" name="Line 15">
                  <a:extLst>
                    <a:ext uri="{FF2B5EF4-FFF2-40B4-BE49-F238E27FC236}">
                      <a16:creationId xmlns:a16="http://schemas.microsoft.com/office/drawing/2014/main" id="{C4B10246-B86E-4698-99C4-811F0C7758E3}"/>
                    </a:ext>
                  </a:extLst>
                </p:cNvPr>
                <p:cNvSpPr>
                  <a:spLocks noChangeShapeType="1"/>
                </p:cNvSpPr>
                <p:nvPr/>
              </p:nvSpPr>
              <p:spPr bwMode="auto">
                <a:xfrm>
                  <a:off x="4323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 name="Line 16">
                  <a:extLst>
                    <a:ext uri="{FF2B5EF4-FFF2-40B4-BE49-F238E27FC236}">
                      <a16:creationId xmlns:a16="http://schemas.microsoft.com/office/drawing/2014/main" id="{948CB18D-DD23-47FD-84B0-5665C6FE26E2}"/>
                    </a:ext>
                  </a:extLst>
                </p:cNvPr>
                <p:cNvSpPr>
                  <a:spLocks noChangeShapeType="1"/>
                </p:cNvSpPr>
                <p:nvPr/>
              </p:nvSpPr>
              <p:spPr bwMode="auto">
                <a:xfrm>
                  <a:off x="4628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0" name="Line 17">
                  <a:extLst>
                    <a:ext uri="{FF2B5EF4-FFF2-40B4-BE49-F238E27FC236}">
                      <a16:creationId xmlns:a16="http://schemas.microsoft.com/office/drawing/2014/main" id="{EA4FAEA9-0BF8-4BD0-A942-5A0D2383FB23}"/>
                    </a:ext>
                  </a:extLst>
                </p:cNvPr>
                <p:cNvSpPr>
                  <a:spLocks noChangeShapeType="1"/>
                </p:cNvSpPr>
                <p:nvPr/>
              </p:nvSpPr>
              <p:spPr bwMode="auto">
                <a:xfrm>
                  <a:off x="4933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1" name="Line 18">
                  <a:extLst>
                    <a:ext uri="{FF2B5EF4-FFF2-40B4-BE49-F238E27FC236}">
                      <a16:creationId xmlns:a16="http://schemas.microsoft.com/office/drawing/2014/main" id="{2356B74A-2EDE-4A1A-A3FB-68B8152B5C8D}"/>
                    </a:ext>
                  </a:extLst>
                </p:cNvPr>
                <p:cNvSpPr>
                  <a:spLocks noChangeShapeType="1"/>
                </p:cNvSpPr>
                <p:nvPr/>
              </p:nvSpPr>
              <p:spPr bwMode="auto">
                <a:xfrm>
                  <a:off x="52381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2" name="Line 19">
                  <a:extLst>
                    <a:ext uri="{FF2B5EF4-FFF2-40B4-BE49-F238E27FC236}">
                      <a16:creationId xmlns:a16="http://schemas.microsoft.com/office/drawing/2014/main" id="{B1A0899A-B5DD-49FF-9B2D-74893BC35A78}"/>
                    </a:ext>
                  </a:extLst>
                </p:cNvPr>
                <p:cNvSpPr>
                  <a:spLocks noChangeShapeType="1"/>
                </p:cNvSpPr>
                <p:nvPr/>
              </p:nvSpPr>
              <p:spPr bwMode="auto">
                <a:xfrm>
                  <a:off x="55429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3" name="Line 20">
                  <a:extLst>
                    <a:ext uri="{FF2B5EF4-FFF2-40B4-BE49-F238E27FC236}">
                      <a16:creationId xmlns:a16="http://schemas.microsoft.com/office/drawing/2014/main" id="{98180C1F-93B8-49A3-A26C-F001652CBC17}"/>
                    </a:ext>
                  </a:extLst>
                </p:cNvPr>
                <p:cNvSpPr>
                  <a:spLocks noChangeShapeType="1"/>
                </p:cNvSpPr>
                <p:nvPr/>
              </p:nvSpPr>
              <p:spPr bwMode="auto">
                <a:xfrm>
                  <a:off x="61525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4" name="Line 21">
                  <a:extLst>
                    <a:ext uri="{FF2B5EF4-FFF2-40B4-BE49-F238E27FC236}">
                      <a16:creationId xmlns:a16="http://schemas.microsoft.com/office/drawing/2014/main" id="{20BFDB61-347E-4F1B-908C-0474F011B5F1}"/>
                    </a:ext>
                  </a:extLst>
                </p:cNvPr>
                <p:cNvSpPr>
                  <a:spLocks noChangeShapeType="1"/>
                </p:cNvSpPr>
                <p:nvPr/>
              </p:nvSpPr>
              <p:spPr bwMode="auto">
                <a:xfrm>
                  <a:off x="58477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5" name="Line 22">
                  <a:extLst>
                    <a:ext uri="{FF2B5EF4-FFF2-40B4-BE49-F238E27FC236}">
                      <a16:creationId xmlns:a16="http://schemas.microsoft.com/office/drawing/2014/main" id="{2ADE3164-79E3-477C-AEE9-3E3E76468EC7}"/>
                    </a:ext>
                  </a:extLst>
                </p:cNvPr>
                <p:cNvSpPr>
                  <a:spLocks noChangeShapeType="1"/>
                </p:cNvSpPr>
                <p:nvPr/>
              </p:nvSpPr>
              <p:spPr bwMode="auto">
                <a:xfrm>
                  <a:off x="6457396" y="4318163"/>
                  <a:ext cx="0" cy="1524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6" name="Rectangle 25">
                  <a:extLst>
                    <a:ext uri="{FF2B5EF4-FFF2-40B4-BE49-F238E27FC236}">
                      <a16:creationId xmlns:a16="http://schemas.microsoft.com/office/drawing/2014/main" id="{F30CDA0B-86BF-4FC7-86B5-3FED4EEC3D1D}"/>
                    </a:ext>
                  </a:extLst>
                </p:cNvPr>
                <p:cNvSpPr>
                  <a:spLocks noChangeArrowheads="1"/>
                </p:cNvSpPr>
                <p:nvPr/>
              </p:nvSpPr>
              <p:spPr bwMode="auto">
                <a:xfrm>
                  <a:off x="44777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37" name="Rectangle 27">
                  <a:extLst>
                    <a:ext uri="{FF2B5EF4-FFF2-40B4-BE49-F238E27FC236}">
                      <a16:creationId xmlns:a16="http://schemas.microsoft.com/office/drawing/2014/main" id="{95EB590D-E2A9-4D71-A633-43AB70A893E2}"/>
                    </a:ext>
                  </a:extLst>
                </p:cNvPr>
                <p:cNvSpPr>
                  <a:spLocks noChangeArrowheads="1"/>
                </p:cNvSpPr>
                <p:nvPr/>
              </p:nvSpPr>
              <p:spPr bwMode="auto">
                <a:xfrm>
                  <a:off x="38681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0</a:t>
                  </a:r>
                </a:p>
              </p:txBody>
            </p:sp>
            <p:sp>
              <p:nvSpPr>
                <p:cNvPr id="38" name="Rectangle 28">
                  <a:extLst>
                    <a:ext uri="{FF2B5EF4-FFF2-40B4-BE49-F238E27FC236}">
                      <a16:creationId xmlns:a16="http://schemas.microsoft.com/office/drawing/2014/main" id="{30CFFF87-94DB-4EC6-902E-BD2E629DA93A}"/>
                    </a:ext>
                  </a:extLst>
                </p:cNvPr>
                <p:cNvSpPr>
                  <a:spLocks noChangeArrowheads="1"/>
                </p:cNvSpPr>
                <p:nvPr/>
              </p:nvSpPr>
              <p:spPr bwMode="auto">
                <a:xfrm>
                  <a:off x="19627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39" name="Rectangle 30">
                  <a:extLst>
                    <a:ext uri="{FF2B5EF4-FFF2-40B4-BE49-F238E27FC236}">
                      <a16:creationId xmlns:a16="http://schemas.microsoft.com/office/drawing/2014/main" id="{BA14B154-7E8F-435D-928D-52D021CB5BE8}"/>
                    </a:ext>
                  </a:extLst>
                </p:cNvPr>
                <p:cNvSpPr>
                  <a:spLocks noChangeArrowheads="1"/>
                </p:cNvSpPr>
                <p:nvPr/>
              </p:nvSpPr>
              <p:spPr bwMode="auto">
                <a:xfrm>
                  <a:off x="2572320" y="4546763"/>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-4</a:t>
                  </a:r>
                </a:p>
              </p:txBody>
            </p:sp>
            <p:sp>
              <p:nvSpPr>
                <p:cNvPr id="40" name="Rectangle 31">
                  <a:extLst>
                    <a:ext uri="{FF2B5EF4-FFF2-40B4-BE49-F238E27FC236}">
                      <a16:creationId xmlns:a16="http://schemas.microsoft.com/office/drawing/2014/main" id="{3C4CAC07-2CAB-4E4A-BC49-63FD973444C5}"/>
                    </a:ext>
                  </a:extLst>
                </p:cNvPr>
                <p:cNvSpPr>
                  <a:spLocks noChangeArrowheads="1"/>
                </p:cNvSpPr>
                <p:nvPr/>
              </p:nvSpPr>
              <p:spPr bwMode="auto">
                <a:xfrm>
                  <a:off x="3239977" y="4532249"/>
                  <a:ext cx="343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-2</a:t>
                  </a:r>
                </a:p>
              </p:txBody>
            </p:sp>
            <p:sp>
              <p:nvSpPr>
                <p:cNvPr id="41" name="Rectangle 32">
                  <a:extLst>
                    <a:ext uri="{FF2B5EF4-FFF2-40B4-BE49-F238E27FC236}">
                      <a16:creationId xmlns:a16="http://schemas.microsoft.com/office/drawing/2014/main" id="{7F225733-502F-4CF6-9135-48808EF0B135}"/>
                    </a:ext>
                  </a:extLst>
                </p:cNvPr>
                <p:cNvSpPr>
                  <a:spLocks noChangeArrowheads="1"/>
                </p:cNvSpPr>
                <p:nvPr/>
              </p:nvSpPr>
              <p:spPr bwMode="auto">
                <a:xfrm>
                  <a:off x="63065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8</a:t>
                  </a:r>
                </a:p>
              </p:txBody>
            </p:sp>
            <p:sp>
              <p:nvSpPr>
                <p:cNvPr id="42" name="Rectangle 34">
                  <a:extLst>
                    <a:ext uri="{FF2B5EF4-FFF2-40B4-BE49-F238E27FC236}">
                      <a16:creationId xmlns:a16="http://schemas.microsoft.com/office/drawing/2014/main" id="{54182EB3-C804-4AA1-BF81-2A06AB543AE1}"/>
                    </a:ext>
                  </a:extLst>
                </p:cNvPr>
                <p:cNvSpPr>
                  <a:spLocks noChangeArrowheads="1"/>
                </p:cNvSpPr>
                <p:nvPr/>
              </p:nvSpPr>
              <p:spPr bwMode="auto">
                <a:xfrm>
                  <a:off x="5009596" y="4546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r>
                    <a:rPr lang="en-US" altLang="en-US" sz="1400" dirty="0">
                      <a:solidFill>
                        <a:schemeClr val="tx2"/>
                      </a:solidFill>
                    </a:rPr>
                    <a:t>4</a:t>
                  </a:r>
                </a:p>
              </p:txBody>
            </p:sp>
            <p:sp>
              <p:nvSpPr>
                <p:cNvPr id="43" name="Rectangle 35">
                  <a:extLst>
                    <a:ext uri="{FF2B5EF4-FFF2-40B4-BE49-F238E27FC236}">
                      <a16:creationId xmlns:a16="http://schemas.microsoft.com/office/drawing/2014/main" id="{9FC1B4A3-1E18-43B7-BF87-207A1B3A1A49}"/>
                    </a:ext>
                  </a:extLst>
                </p:cNvPr>
                <p:cNvSpPr>
                  <a:spLocks noChangeArrowheads="1"/>
                </p:cNvSpPr>
                <p:nvPr/>
              </p:nvSpPr>
              <p:spPr bwMode="auto">
                <a:xfrm>
                  <a:off x="5696984" y="454676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en-US" altLang="en-US" sz="1400" dirty="0">
                      <a:solidFill>
                        <a:schemeClr val="tx2"/>
                      </a:solidFill>
                    </a:rPr>
                    <a:t>6</a:t>
                  </a:r>
                </a:p>
              </p:txBody>
            </p:sp>
            <p:sp>
              <p:nvSpPr>
                <p:cNvPr id="44" name="TextBox 36">
                  <a:extLst>
                    <a:ext uri="{FF2B5EF4-FFF2-40B4-BE49-F238E27FC236}">
                      <a16:creationId xmlns:a16="http://schemas.microsoft.com/office/drawing/2014/main" id="{06A6EE80-0E01-4D34-8860-521BD88F1FA3}"/>
                    </a:ext>
                  </a:extLst>
                </p:cNvPr>
                <p:cNvSpPr txBox="1"/>
                <p:nvPr/>
              </p:nvSpPr>
              <p:spPr>
                <a:xfrm>
                  <a:off x="6619023" y="4463534"/>
                  <a:ext cx="958537" cy="369332"/>
                </a:xfrm>
                <a:prstGeom prst="rect">
                  <a:avLst/>
                </a:prstGeom>
                <a:noFill/>
              </p:spPr>
              <p:txBody>
                <a:bodyPr wrap="square" rtlCol="1">
                  <a:spAutoFit/>
                </a:bodyPr>
                <a:lstStyle/>
                <a:p>
                  <a:r>
                    <a:rPr lang="en-US" dirty="0">
                      <a:solidFill>
                        <a:schemeClr val="tx2"/>
                      </a:solidFill>
                    </a:rPr>
                    <a:t>X(km)</a:t>
                  </a:r>
                  <a:endParaRPr lang="he-IL" dirty="0">
                    <a:solidFill>
                      <a:schemeClr val="tx2"/>
                    </a:solidFill>
                  </a:endParaRPr>
                </a:p>
              </p:txBody>
            </p:sp>
          </p:grpSp>
          <p:sp>
            <p:nvSpPr>
              <p:cNvPr id="15" name="אליפסה 14">
                <a:extLst>
                  <a:ext uri="{FF2B5EF4-FFF2-40B4-BE49-F238E27FC236}">
                    <a16:creationId xmlns:a16="http://schemas.microsoft.com/office/drawing/2014/main" id="{09A11C0E-D233-4B2F-BA06-50877C68F7AD}"/>
                  </a:ext>
                </a:extLst>
              </p:cNvPr>
              <p:cNvSpPr/>
              <p:nvPr/>
            </p:nvSpPr>
            <p:spPr>
              <a:xfrm>
                <a:off x="4042268" y="2590817"/>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7030A0"/>
                  </a:solidFill>
                </a:endParaRPr>
              </a:p>
            </p:txBody>
          </p:sp>
          <p:sp>
            <p:nvSpPr>
              <p:cNvPr id="16" name="TextBox 7">
                <a:extLst>
                  <a:ext uri="{FF2B5EF4-FFF2-40B4-BE49-F238E27FC236}">
                    <a16:creationId xmlns:a16="http://schemas.microsoft.com/office/drawing/2014/main" id="{662BC553-C219-4541-9C2D-95050A3575D8}"/>
                  </a:ext>
                </a:extLst>
              </p:cNvPr>
              <p:cNvSpPr txBox="1"/>
              <p:nvPr/>
            </p:nvSpPr>
            <p:spPr>
              <a:xfrm>
                <a:off x="3717589" y="2927422"/>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0</a:t>
                </a:r>
                <a:endParaRPr lang="he-IL" sz="2400" baseline="-25000" dirty="0">
                  <a:solidFill>
                    <a:srgbClr val="FF0000"/>
                  </a:solidFill>
                  <a:latin typeface="Times New Roman" pitchFamily="18" charset="0"/>
                  <a:cs typeface="Times New Roman" pitchFamily="18" charset="0"/>
                </a:endParaRPr>
              </a:p>
            </p:txBody>
          </p:sp>
        </p:grpSp>
        <p:sp>
          <p:nvSpPr>
            <p:cNvPr id="7" name="TextBox 38">
              <a:extLst>
                <a:ext uri="{FF2B5EF4-FFF2-40B4-BE49-F238E27FC236}">
                  <a16:creationId xmlns:a16="http://schemas.microsoft.com/office/drawing/2014/main" id="{D1EB6245-6A39-4649-8D4A-383586F273D3}"/>
                </a:ext>
              </a:extLst>
            </p:cNvPr>
            <p:cNvSpPr txBox="1"/>
            <p:nvPr/>
          </p:nvSpPr>
          <p:spPr>
            <a:xfrm>
              <a:off x="5816328" y="5017478"/>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1</a:t>
              </a:r>
              <a:endParaRPr lang="he-IL" sz="2400" baseline="-25000" dirty="0">
                <a:solidFill>
                  <a:srgbClr val="FF0000"/>
                </a:solidFill>
                <a:latin typeface="Times New Roman" pitchFamily="18" charset="0"/>
                <a:cs typeface="Times New Roman" pitchFamily="18" charset="0"/>
              </a:endParaRPr>
            </a:p>
          </p:txBody>
        </p:sp>
        <p:sp>
          <p:nvSpPr>
            <p:cNvPr id="8" name="TextBox 39">
              <a:extLst>
                <a:ext uri="{FF2B5EF4-FFF2-40B4-BE49-F238E27FC236}">
                  <a16:creationId xmlns:a16="http://schemas.microsoft.com/office/drawing/2014/main" id="{567BA67F-750A-485D-87E3-93234B90C2A9}"/>
                </a:ext>
              </a:extLst>
            </p:cNvPr>
            <p:cNvSpPr txBox="1"/>
            <p:nvPr/>
          </p:nvSpPr>
          <p:spPr>
            <a:xfrm>
              <a:off x="2755323" y="5024734"/>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2</a:t>
              </a:r>
              <a:endParaRPr lang="he-IL" sz="2400" baseline="-25000" dirty="0">
                <a:solidFill>
                  <a:srgbClr val="FF0000"/>
                </a:solidFill>
                <a:latin typeface="Times New Roman" pitchFamily="18" charset="0"/>
                <a:cs typeface="Times New Roman" pitchFamily="18" charset="0"/>
              </a:endParaRPr>
            </a:p>
          </p:txBody>
        </p:sp>
        <p:sp>
          <p:nvSpPr>
            <p:cNvPr id="9" name="TextBox 40">
              <a:extLst>
                <a:ext uri="{FF2B5EF4-FFF2-40B4-BE49-F238E27FC236}">
                  <a16:creationId xmlns:a16="http://schemas.microsoft.com/office/drawing/2014/main" id="{CA05C490-790A-44DB-AF0E-BF12A497A260}"/>
                </a:ext>
              </a:extLst>
            </p:cNvPr>
            <p:cNvSpPr txBox="1"/>
            <p:nvPr/>
          </p:nvSpPr>
          <p:spPr>
            <a:xfrm>
              <a:off x="3983558" y="4272819"/>
              <a:ext cx="631499" cy="461665"/>
            </a:xfrm>
            <a:prstGeom prst="rect">
              <a:avLst/>
            </a:prstGeom>
            <a:noFill/>
          </p:spPr>
          <p:txBody>
            <a:bodyPr wrap="square" rtlCol="1">
              <a:spAutoFit/>
            </a:bodyPr>
            <a:lstStyle/>
            <a:p>
              <a:r>
                <a:rPr lang="en-US" sz="2400" dirty="0">
                  <a:solidFill>
                    <a:srgbClr val="FF0000"/>
                  </a:solidFill>
                  <a:latin typeface="Times New Roman" pitchFamily="18" charset="0"/>
                  <a:cs typeface="Times New Roman" pitchFamily="18" charset="0"/>
                </a:rPr>
                <a:t>x</a:t>
              </a:r>
              <a:r>
                <a:rPr lang="en-US" sz="2400" baseline="-25000" dirty="0">
                  <a:solidFill>
                    <a:srgbClr val="FF0000"/>
                  </a:solidFill>
                  <a:latin typeface="Times New Roman" pitchFamily="18" charset="0"/>
                  <a:cs typeface="Times New Roman" pitchFamily="18" charset="0"/>
                </a:rPr>
                <a:t>3</a:t>
              </a:r>
              <a:endParaRPr lang="he-IL" sz="2400" baseline="-25000" dirty="0">
                <a:solidFill>
                  <a:srgbClr val="FF0000"/>
                </a:solidFill>
                <a:latin typeface="Times New Roman" pitchFamily="18" charset="0"/>
                <a:cs typeface="Times New Roman" pitchFamily="18" charset="0"/>
              </a:endParaRPr>
            </a:p>
          </p:txBody>
        </p:sp>
        <p:cxnSp>
          <p:nvCxnSpPr>
            <p:cNvPr id="10" name="מחבר חץ ישר 9">
              <a:extLst>
                <a:ext uri="{FF2B5EF4-FFF2-40B4-BE49-F238E27FC236}">
                  <a16:creationId xmlns:a16="http://schemas.microsoft.com/office/drawing/2014/main" id="{0BE3CE84-EDCA-4C71-A0EB-E22E717F1D0C}"/>
                </a:ext>
              </a:extLst>
            </p:cNvPr>
            <p:cNvCxnSpPr/>
            <p:nvPr/>
          </p:nvCxnSpPr>
          <p:spPr>
            <a:xfrm flipH="1">
              <a:off x="3074631" y="4940443"/>
              <a:ext cx="3057447" cy="7259"/>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DB982EAB-CA7E-47BA-B6C6-7C502B229B18}"/>
                </a:ext>
              </a:extLst>
            </p:cNvPr>
            <p:cNvCxnSpPr/>
            <p:nvPr/>
          </p:nvCxnSpPr>
          <p:spPr>
            <a:xfrm>
              <a:off x="3071072" y="4734484"/>
              <a:ext cx="1234583" cy="10896"/>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75D6B786-40C5-4CAA-8C34-856057657D78}"/>
                </a:ext>
              </a:extLst>
            </p:cNvPr>
            <p:cNvCxnSpPr/>
            <p:nvPr/>
          </p:nvCxnSpPr>
          <p:spPr>
            <a:xfrm flipV="1">
              <a:off x="4383810" y="5104563"/>
              <a:ext cx="1814459" cy="1"/>
            </a:xfrm>
            <a:prstGeom prst="straightConnector1">
              <a:avLst/>
            </a:prstGeom>
            <a:ln w="158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7F40801D-9C3F-4142-8065-43540A1C03A7}"/>
                </a:ext>
              </a:extLst>
            </p:cNvPr>
            <p:cNvSpPr/>
            <p:nvPr/>
          </p:nvSpPr>
          <p:spPr>
            <a:xfrm>
              <a:off x="4312915" y="5021956"/>
              <a:ext cx="130629" cy="1451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grpSp>
    </p:spTree>
    <p:extLst>
      <p:ext uri="{BB962C8B-B14F-4D97-AF65-F5344CB8AC3E}">
        <p14:creationId xmlns:p14="http://schemas.microsoft.com/office/powerpoint/2010/main" val="293416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494B9C9-A40A-443A-B75D-28DD57277D20}"/>
              </a:ext>
            </a:extLst>
          </p:cNvPr>
          <p:cNvSpPr>
            <a:spLocks noGrp="1"/>
          </p:cNvSpPr>
          <p:nvPr>
            <p:ph type="sldNum" sz="quarter" idx="12"/>
          </p:nvPr>
        </p:nvSpPr>
        <p:spPr/>
        <p:txBody>
          <a:bodyPr/>
          <a:lstStyle/>
          <a:p>
            <a:fld id="{35CE2A88-ED72-40D1-A77E-B0989610CBC5}" type="slidenum">
              <a:rPr lang="he-IL" smtClean="0"/>
              <a:t>23</a:t>
            </a:fld>
            <a:endParaRPr lang="he-IL"/>
          </a:p>
        </p:txBody>
      </p:sp>
      <p:sp>
        <p:nvSpPr>
          <p:cNvPr id="4" name="כותרת 1">
            <a:extLst>
              <a:ext uri="{FF2B5EF4-FFF2-40B4-BE49-F238E27FC236}">
                <a16:creationId xmlns:a16="http://schemas.microsoft.com/office/drawing/2014/main" id="{680B424D-4BD7-47AB-A542-4BFB05D86F01}"/>
              </a:ext>
            </a:extLst>
          </p:cNvPr>
          <p:cNvSpPr txBox="1">
            <a:spLocks/>
          </p:cNvSpPr>
          <p:nvPr/>
        </p:nvSpPr>
        <p:spPr>
          <a:xfrm>
            <a:off x="3506021" y="273038"/>
            <a:ext cx="7681016" cy="360040"/>
          </a:xfrm>
          <a:prstGeom prst="rect">
            <a:avLst/>
          </a:prstGeom>
        </p:spPr>
        <p:txBody>
          <a:bodyPr/>
          <a:lstStyle>
            <a:lvl1pPr marL="0" marR="0" indent="0" algn="r" defTabSz="914400" rtl="1" eaLnBrk="1" fontAlgn="auto" latinLnBrk="0" hangingPunct="1">
              <a:lnSpc>
                <a:spcPct val="100000"/>
              </a:lnSpc>
              <a:spcBef>
                <a:spcPts val="0"/>
              </a:spcBef>
              <a:spcAft>
                <a:spcPts val="0"/>
              </a:spcAft>
              <a:buNone/>
              <a:tabLst/>
              <a:defRPr sz="2400" b="1" kern="1200" baseline="0">
                <a:solidFill>
                  <a:schemeClr val="accent6">
                    <a:lumMod val="75000"/>
                  </a:schemeClr>
                </a:solidFill>
                <a:latin typeface="+mj-lt"/>
                <a:ea typeface="+mj-ea"/>
                <a:cs typeface="+mj-cs"/>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a:ln>
                  <a:noFill/>
                </a:ln>
                <a:solidFill>
                  <a:srgbClr val="F79646">
                    <a:lumMod val="75000"/>
                  </a:srgbClr>
                </a:solidFill>
                <a:effectLst/>
                <a:uLnTx/>
                <a:uFillTx/>
                <a:latin typeface="Century Gothic"/>
                <a:ea typeface="+mj-ea"/>
                <a:cs typeface="Gisha" panose="020B0502040204020203" pitchFamily="34" charset="-79"/>
              </a:rPr>
              <a:t>פתרון תרגיל: ההעתק ודרך</a:t>
            </a:r>
            <a:endParaRPr kumimoji="0" lang="he-IL" sz="2400" b="1" i="0" u="none" strike="noStrike" kern="1200" cap="none" spc="0" normalizeH="0" baseline="0" noProof="0" dirty="0">
              <a:ln>
                <a:noFill/>
              </a:ln>
              <a:solidFill>
                <a:srgbClr val="F79646">
                  <a:lumMod val="75000"/>
                </a:srgbClr>
              </a:solidFill>
              <a:effectLst/>
              <a:uLnTx/>
              <a:uFillTx/>
              <a:latin typeface="Century Gothic"/>
              <a:ea typeface="+mj-ea"/>
              <a:cs typeface="Gisha" panose="020B0502040204020203" pitchFamily="34" charset="-79"/>
            </a:endParaRPr>
          </a:p>
        </p:txBody>
      </p:sp>
      <p:sp>
        <p:nvSpPr>
          <p:cNvPr id="5" name="מציין מיקום תוכן 2">
            <a:extLst>
              <a:ext uri="{FF2B5EF4-FFF2-40B4-BE49-F238E27FC236}">
                <a16:creationId xmlns:a16="http://schemas.microsoft.com/office/drawing/2014/main" id="{3EFA1187-B317-4B3C-8EA2-B99C4EB946DB}"/>
              </a:ext>
            </a:extLst>
          </p:cNvPr>
          <p:cNvSpPr txBox="1">
            <a:spLocks/>
          </p:cNvSpPr>
          <p:nvPr/>
        </p:nvSpPr>
        <p:spPr>
          <a:xfrm>
            <a:off x="2957437" y="884913"/>
            <a:ext cx="8236530" cy="5894933"/>
          </a:xfrm>
          <a:prstGeom prst="rect">
            <a:avLst/>
          </a:prstGeom>
        </p:spPr>
        <p:txBody>
          <a:bodyPr/>
          <a:lstStyle>
            <a:lvl1pPr marL="266700" indent="-266700" algn="r" defTabSz="914400" rtl="1" eaLnBrk="1" latinLnBrk="0" hangingPunct="1">
              <a:spcBef>
                <a:spcPct val="20000"/>
              </a:spcBef>
              <a:buClr>
                <a:schemeClr val="accent6">
                  <a:lumMod val="75000"/>
                </a:schemeClr>
              </a:buClr>
              <a:buSzPct val="110000"/>
              <a:buFont typeface="Century Gothic" pitchFamily="34" charset="0"/>
              <a:buChar char="◄"/>
              <a:defRPr sz="1600" kern="1200" baseline="0">
                <a:solidFill>
                  <a:schemeClr val="tx1"/>
                </a:solidFill>
                <a:latin typeface="Arial" pitchFamily="34" charset="0"/>
                <a:ea typeface="+mn-ea"/>
                <a:cs typeface="Arial"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א. העתק התלמיד בתנועתו מביתו לבית הספר:</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העתק התלמיד בתנועתו מבית הספר למתנ"ס העירוני:</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העתק התלמיד בתנועתו מהמתנ"ס העירוני לביתו:</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ב. ההעתק הכולל של התלמיד:</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נשים לב שההעתק הכולל שווה לסכום ההעתקים החלקיים:</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r>
              <a:rPr kumimoji="0" lang="he-IL" sz="1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ג. הדרך שהתלמיד עבר שווה לסכום הערכים המוחלטים של ההעתקים :</a:t>
            </a:r>
          </a:p>
          <a:p>
            <a:pPr marL="0" marR="0" lvl="0" indent="0" algn="r" defTabSz="914400" rtl="1" eaLnBrk="1" fontAlgn="auto" latinLnBrk="0" hangingPunct="1">
              <a:lnSpc>
                <a:spcPct val="100000"/>
              </a:lnSpc>
              <a:spcBef>
                <a:spcPct val="20000"/>
              </a:spcBef>
              <a:spcAft>
                <a:spcPts val="0"/>
              </a:spcAft>
              <a:buClr>
                <a:srgbClr val="F79646">
                  <a:lumMod val="75000"/>
                </a:srgbClr>
              </a:buClr>
              <a:buSzPct val="110000"/>
              <a:buFont typeface="Century Gothic" pitchFamily="34" charset="0"/>
              <a:buNone/>
              <a:tabLst/>
              <a:defRPr/>
            </a:pPr>
            <a:endParaRPr kumimoji="0" lang="he-IL"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aphicFrame>
        <p:nvGraphicFramePr>
          <p:cNvPr id="6" name="אובייקט 5">
            <a:extLst>
              <a:ext uri="{FF2B5EF4-FFF2-40B4-BE49-F238E27FC236}">
                <a16:creationId xmlns:a16="http://schemas.microsoft.com/office/drawing/2014/main" id="{20564BDF-37E1-412A-8720-8D5ADF08E26A}"/>
              </a:ext>
            </a:extLst>
          </p:cNvPr>
          <p:cNvGraphicFramePr>
            <a:graphicFrameLocks noChangeAspect="1"/>
          </p:cNvGraphicFramePr>
          <p:nvPr>
            <p:extLst>
              <p:ext uri="{D42A27DB-BD31-4B8C-83A1-F6EECF244321}">
                <p14:modId xmlns:p14="http://schemas.microsoft.com/office/powerpoint/2010/main" val="1246340692"/>
              </p:ext>
            </p:extLst>
          </p:nvPr>
        </p:nvGraphicFramePr>
        <p:xfrm>
          <a:off x="3124323" y="1223596"/>
          <a:ext cx="4341812" cy="476250"/>
        </p:xfrm>
        <a:graphic>
          <a:graphicData uri="http://schemas.openxmlformats.org/presentationml/2006/ole">
            <mc:AlternateContent xmlns:mc="http://schemas.openxmlformats.org/markup-compatibility/2006">
              <mc:Choice xmlns:v="urn:schemas-microsoft-com:vml" Requires="v">
                <p:oleObj spid="_x0000_s12836" name="Equation" r:id="rId3" imgW="2197080" imgH="253800" progId="Equation.DSMT4">
                  <p:embed/>
                </p:oleObj>
              </mc:Choice>
              <mc:Fallback>
                <p:oleObj name="Equation" r:id="rId3" imgW="2197080" imgH="253800" progId="Equation.DSMT4">
                  <p:embed/>
                  <p:pic>
                    <p:nvPicPr>
                      <p:cNvPr id="4" name="אובייקט 3"/>
                      <p:cNvPicPr>
                        <a:picLocks noChangeAspect="1" noChangeArrowheads="1"/>
                      </p:cNvPicPr>
                      <p:nvPr/>
                    </p:nvPicPr>
                    <p:blipFill>
                      <a:blip r:embed="rId4"/>
                      <a:srcRect/>
                      <a:stretch>
                        <a:fillRect/>
                      </a:stretch>
                    </p:blipFill>
                    <p:spPr bwMode="auto">
                      <a:xfrm>
                        <a:off x="3124323" y="1223596"/>
                        <a:ext cx="4341812" cy="476250"/>
                      </a:xfrm>
                      <a:prstGeom prst="rect">
                        <a:avLst/>
                      </a:prstGeom>
                      <a:noFill/>
                    </p:spPr>
                  </p:pic>
                </p:oleObj>
              </mc:Fallback>
            </mc:AlternateContent>
          </a:graphicData>
        </a:graphic>
      </p:graphicFrame>
      <p:graphicFrame>
        <p:nvGraphicFramePr>
          <p:cNvPr id="7" name="אובייקט 6">
            <a:extLst>
              <a:ext uri="{FF2B5EF4-FFF2-40B4-BE49-F238E27FC236}">
                <a16:creationId xmlns:a16="http://schemas.microsoft.com/office/drawing/2014/main" id="{A5E8C152-A930-4F90-B7CF-C82438166410}"/>
              </a:ext>
            </a:extLst>
          </p:cNvPr>
          <p:cNvGraphicFramePr>
            <a:graphicFrameLocks noChangeAspect="1"/>
          </p:cNvGraphicFramePr>
          <p:nvPr>
            <p:extLst>
              <p:ext uri="{D42A27DB-BD31-4B8C-83A1-F6EECF244321}">
                <p14:modId xmlns:p14="http://schemas.microsoft.com/office/powerpoint/2010/main" val="2353930243"/>
              </p:ext>
            </p:extLst>
          </p:nvPr>
        </p:nvGraphicFramePr>
        <p:xfrm>
          <a:off x="3124323" y="2166571"/>
          <a:ext cx="5694363" cy="500063"/>
        </p:xfrm>
        <a:graphic>
          <a:graphicData uri="http://schemas.openxmlformats.org/presentationml/2006/ole">
            <mc:AlternateContent xmlns:mc="http://schemas.openxmlformats.org/markup-compatibility/2006">
              <mc:Choice xmlns:v="urn:schemas-microsoft-com:vml" Requires="v">
                <p:oleObj spid="_x0000_s12837" name="Equation" r:id="rId5" imgW="2743200" imgH="253800" progId="Equation.DSMT4">
                  <p:embed/>
                </p:oleObj>
              </mc:Choice>
              <mc:Fallback>
                <p:oleObj name="Equation" r:id="rId5" imgW="2743200" imgH="253800" progId="Equation.DSMT4">
                  <p:embed/>
                  <p:pic>
                    <p:nvPicPr>
                      <p:cNvPr id="5" name="אובייקט 4"/>
                      <p:cNvPicPr>
                        <a:picLocks noChangeAspect="1" noChangeArrowheads="1"/>
                      </p:cNvPicPr>
                      <p:nvPr/>
                    </p:nvPicPr>
                    <p:blipFill>
                      <a:blip r:embed="rId6"/>
                      <a:srcRect/>
                      <a:stretch>
                        <a:fillRect/>
                      </a:stretch>
                    </p:blipFill>
                    <p:spPr bwMode="auto">
                      <a:xfrm>
                        <a:off x="3124323" y="2166571"/>
                        <a:ext cx="5694363" cy="500063"/>
                      </a:xfrm>
                      <a:prstGeom prst="rect">
                        <a:avLst/>
                      </a:prstGeom>
                      <a:noFill/>
                    </p:spPr>
                  </p:pic>
                </p:oleObj>
              </mc:Fallback>
            </mc:AlternateContent>
          </a:graphicData>
        </a:graphic>
      </p:graphicFrame>
      <p:graphicFrame>
        <p:nvGraphicFramePr>
          <p:cNvPr id="8" name="אובייקט 7">
            <a:extLst>
              <a:ext uri="{FF2B5EF4-FFF2-40B4-BE49-F238E27FC236}">
                <a16:creationId xmlns:a16="http://schemas.microsoft.com/office/drawing/2014/main" id="{98E27BD5-4C0B-4163-9AF5-A1A1A57785F7}"/>
              </a:ext>
            </a:extLst>
          </p:cNvPr>
          <p:cNvGraphicFramePr>
            <a:graphicFrameLocks noChangeAspect="1"/>
          </p:cNvGraphicFramePr>
          <p:nvPr>
            <p:extLst>
              <p:ext uri="{D42A27DB-BD31-4B8C-83A1-F6EECF244321}">
                <p14:modId xmlns:p14="http://schemas.microsoft.com/office/powerpoint/2010/main" val="2498963658"/>
              </p:ext>
            </p:extLst>
          </p:nvPr>
        </p:nvGraphicFramePr>
        <p:xfrm>
          <a:off x="3124323" y="3030171"/>
          <a:ext cx="4757738" cy="481013"/>
        </p:xfrm>
        <a:graphic>
          <a:graphicData uri="http://schemas.openxmlformats.org/presentationml/2006/ole">
            <mc:AlternateContent xmlns:mc="http://schemas.openxmlformats.org/markup-compatibility/2006">
              <mc:Choice xmlns:v="urn:schemas-microsoft-com:vml" Requires="v">
                <p:oleObj spid="_x0000_s12838" name="Equation" r:id="rId7" imgW="2387520" imgH="253800" progId="Equation.DSMT4">
                  <p:embed/>
                </p:oleObj>
              </mc:Choice>
              <mc:Fallback>
                <p:oleObj name="Equation" r:id="rId7" imgW="2387520" imgH="253800" progId="Equation.DSMT4">
                  <p:embed/>
                  <p:pic>
                    <p:nvPicPr>
                      <p:cNvPr id="6" name="אובייקט 5"/>
                      <p:cNvPicPr>
                        <a:picLocks noChangeAspect="1" noChangeArrowheads="1"/>
                      </p:cNvPicPr>
                      <p:nvPr/>
                    </p:nvPicPr>
                    <p:blipFill>
                      <a:blip r:embed="rId8"/>
                      <a:srcRect/>
                      <a:stretch>
                        <a:fillRect/>
                      </a:stretch>
                    </p:blipFill>
                    <p:spPr bwMode="auto">
                      <a:xfrm>
                        <a:off x="3124323" y="3030171"/>
                        <a:ext cx="4757738" cy="481013"/>
                      </a:xfrm>
                      <a:prstGeom prst="rect">
                        <a:avLst/>
                      </a:prstGeom>
                      <a:noFill/>
                    </p:spPr>
                  </p:pic>
                </p:oleObj>
              </mc:Fallback>
            </mc:AlternateContent>
          </a:graphicData>
        </a:graphic>
      </p:graphicFrame>
      <p:graphicFrame>
        <p:nvGraphicFramePr>
          <p:cNvPr id="9" name="אובייקט 8">
            <a:extLst>
              <a:ext uri="{FF2B5EF4-FFF2-40B4-BE49-F238E27FC236}">
                <a16:creationId xmlns:a16="http://schemas.microsoft.com/office/drawing/2014/main" id="{EDDDBC87-2B72-4897-9694-7FE88966ABC3}"/>
              </a:ext>
            </a:extLst>
          </p:cNvPr>
          <p:cNvGraphicFramePr>
            <a:graphicFrameLocks noChangeAspect="1"/>
          </p:cNvGraphicFramePr>
          <p:nvPr>
            <p:extLst>
              <p:ext uri="{D42A27DB-BD31-4B8C-83A1-F6EECF244321}">
                <p14:modId xmlns:p14="http://schemas.microsoft.com/office/powerpoint/2010/main" val="3985519357"/>
              </p:ext>
            </p:extLst>
          </p:nvPr>
        </p:nvGraphicFramePr>
        <p:xfrm>
          <a:off x="3124323" y="3835260"/>
          <a:ext cx="3150507" cy="459533"/>
        </p:xfrm>
        <a:graphic>
          <a:graphicData uri="http://schemas.openxmlformats.org/presentationml/2006/ole">
            <mc:AlternateContent xmlns:mc="http://schemas.openxmlformats.org/markup-compatibility/2006">
              <mc:Choice xmlns:v="urn:schemas-microsoft-com:vml" Requires="v">
                <p:oleObj spid="_x0000_s12839" name="משוואה" r:id="rId9" imgW="1485900" imgH="228600" progId="Equation.3">
                  <p:embed/>
                </p:oleObj>
              </mc:Choice>
              <mc:Fallback>
                <p:oleObj name="משוואה" r:id="rId9" imgW="1485900" imgH="228600" progId="Equation.3">
                  <p:embed/>
                  <p:pic>
                    <p:nvPicPr>
                      <p:cNvPr id="7" name="אובייקט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323" y="3835260"/>
                        <a:ext cx="3150507" cy="459533"/>
                      </a:xfrm>
                      <a:prstGeom prst="rect">
                        <a:avLst/>
                      </a:prstGeom>
                      <a:noFill/>
                    </p:spPr>
                  </p:pic>
                </p:oleObj>
              </mc:Fallback>
            </mc:AlternateContent>
          </a:graphicData>
        </a:graphic>
      </p:graphicFrame>
      <p:graphicFrame>
        <p:nvGraphicFramePr>
          <p:cNvPr id="10" name="אובייקט 9">
            <a:extLst>
              <a:ext uri="{FF2B5EF4-FFF2-40B4-BE49-F238E27FC236}">
                <a16:creationId xmlns:a16="http://schemas.microsoft.com/office/drawing/2014/main" id="{85F63F18-9D13-4F79-BFC5-73AD75D2892C}"/>
              </a:ext>
            </a:extLst>
          </p:cNvPr>
          <p:cNvGraphicFramePr>
            <a:graphicFrameLocks noChangeAspect="1"/>
          </p:cNvGraphicFramePr>
          <p:nvPr>
            <p:extLst>
              <p:ext uri="{D42A27DB-BD31-4B8C-83A1-F6EECF244321}">
                <p14:modId xmlns:p14="http://schemas.microsoft.com/office/powerpoint/2010/main" val="3643901879"/>
              </p:ext>
            </p:extLst>
          </p:nvPr>
        </p:nvGraphicFramePr>
        <p:xfrm>
          <a:off x="3124323" y="4835159"/>
          <a:ext cx="8120981" cy="503421"/>
        </p:xfrm>
        <a:graphic>
          <a:graphicData uri="http://schemas.openxmlformats.org/presentationml/2006/ole">
            <mc:AlternateContent xmlns:mc="http://schemas.openxmlformats.org/markup-compatibility/2006">
              <mc:Choice xmlns:v="urn:schemas-microsoft-com:vml" Requires="v">
                <p:oleObj spid="_x0000_s12840" name="Equation" r:id="rId11" imgW="3886200" imgH="253800" progId="Equation.DSMT4">
                  <p:embed/>
                </p:oleObj>
              </mc:Choice>
              <mc:Fallback>
                <p:oleObj name="Equation" r:id="rId11" imgW="3886200" imgH="253800" progId="Equation.DSMT4">
                  <p:embed/>
                  <p:pic>
                    <p:nvPicPr>
                      <p:cNvPr id="8" name="אובייקט 7"/>
                      <p:cNvPicPr>
                        <a:picLocks noChangeAspect="1" noChangeArrowheads="1"/>
                      </p:cNvPicPr>
                      <p:nvPr/>
                    </p:nvPicPr>
                    <p:blipFill>
                      <a:blip r:embed="rId12"/>
                      <a:srcRect/>
                      <a:stretch>
                        <a:fillRect/>
                      </a:stretch>
                    </p:blipFill>
                    <p:spPr bwMode="auto">
                      <a:xfrm>
                        <a:off x="3124323" y="4835159"/>
                        <a:ext cx="8120981" cy="503421"/>
                      </a:xfrm>
                      <a:prstGeom prst="rect">
                        <a:avLst/>
                      </a:prstGeom>
                      <a:noFill/>
                    </p:spPr>
                  </p:pic>
                </p:oleObj>
              </mc:Fallback>
            </mc:AlternateContent>
          </a:graphicData>
        </a:graphic>
      </p:graphicFrame>
      <p:graphicFrame>
        <p:nvGraphicFramePr>
          <p:cNvPr id="11" name="אובייקט 10">
            <a:extLst>
              <a:ext uri="{FF2B5EF4-FFF2-40B4-BE49-F238E27FC236}">
                <a16:creationId xmlns:a16="http://schemas.microsoft.com/office/drawing/2014/main" id="{E3249005-E1E8-4B1A-B37A-FB2162C80E30}"/>
              </a:ext>
            </a:extLst>
          </p:cNvPr>
          <p:cNvGraphicFramePr>
            <a:graphicFrameLocks noChangeAspect="1"/>
          </p:cNvGraphicFramePr>
          <p:nvPr>
            <p:extLst>
              <p:ext uri="{D42A27DB-BD31-4B8C-83A1-F6EECF244321}">
                <p14:modId xmlns:p14="http://schemas.microsoft.com/office/powerpoint/2010/main" val="1573489836"/>
              </p:ext>
            </p:extLst>
          </p:nvPr>
        </p:nvGraphicFramePr>
        <p:xfrm>
          <a:off x="3124323" y="5963871"/>
          <a:ext cx="7227888" cy="506413"/>
        </p:xfrm>
        <a:graphic>
          <a:graphicData uri="http://schemas.openxmlformats.org/presentationml/2006/ole">
            <mc:AlternateContent xmlns:mc="http://schemas.openxmlformats.org/markup-compatibility/2006">
              <mc:Choice xmlns:v="urn:schemas-microsoft-com:vml" Requires="v">
                <p:oleObj spid="_x0000_s12841" name="Equation" r:id="rId13" imgW="3441600" imgH="253800" progId="Equation.DSMT4">
                  <p:embed/>
                </p:oleObj>
              </mc:Choice>
              <mc:Fallback>
                <p:oleObj name="Equation" r:id="rId13" imgW="3441600" imgH="253800" progId="Equation.DSMT4">
                  <p:embed/>
                  <p:pic>
                    <p:nvPicPr>
                      <p:cNvPr id="9" name="אובייקט 8"/>
                      <p:cNvPicPr>
                        <a:picLocks noChangeAspect="1" noChangeArrowheads="1"/>
                      </p:cNvPicPr>
                      <p:nvPr/>
                    </p:nvPicPr>
                    <p:blipFill>
                      <a:blip r:embed="rId14"/>
                      <a:srcRect/>
                      <a:stretch>
                        <a:fillRect/>
                      </a:stretch>
                    </p:blipFill>
                    <p:spPr bwMode="auto">
                      <a:xfrm>
                        <a:off x="3124323" y="5963871"/>
                        <a:ext cx="7227888" cy="506413"/>
                      </a:xfrm>
                      <a:prstGeom prst="rect">
                        <a:avLst/>
                      </a:prstGeom>
                      <a:noFill/>
                    </p:spPr>
                  </p:pic>
                </p:oleObj>
              </mc:Fallback>
            </mc:AlternateContent>
          </a:graphicData>
        </a:graphic>
      </p:graphicFrame>
    </p:spTree>
    <p:extLst>
      <p:ext uri="{BB962C8B-B14F-4D97-AF65-F5344CB8AC3E}">
        <p14:creationId xmlns:p14="http://schemas.microsoft.com/office/powerpoint/2010/main" val="982913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90B54B7-46FB-4A88-B2F1-9473E4494053}"/>
              </a:ext>
            </a:extLst>
          </p:cNvPr>
          <p:cNvSpPr>
            <a:spLocks noGrp="1" noChangeArrowheads="1"/>
          </p:cNvSpPr>
          <p:nvPr>
            <p:ph type="title"/>
          </p:nvPr>
        </p:nvSpPr>
        <p:spPr>
          <a:xfrm>
            <a:off x="3254376" y="222105"/>
            <a:ext cx="3276600" cy="1112982"/>
          </a:xfrm>
          <a:ln w="38100">
            <a:solidFill>
              <a:schemeClr val="tx1"/>
            </a:solidFill>
            <a:miter lim="800000"/>
            <a:headEnd/>
            <a:tailEnd/>
          </a:ln>
        </p:spPr>
        <p:txBody>
          <a:bodyPr>
            <a:normAutofit fontScale="90000"/>
          </a:bodyPr>
          <a:lstStyle/>
          <a:p>
            <a:pPr algn="ctr" rtl="1"/>
            <a:r>
              <a:rPr lang="en-US" altLang="he-IL" sz="8000" b="1">
                <a:solidFill>
                  <a:srgbClr val="FF0000"/>
                </a:solidFill>
              </a:rPr>
              <a:t>?</a:t>
            </a:r>
            <a:endParaRPr lang="en-US" altLang="he-IL" sz="6000" b="1"/>
          </a:p>
        </p:txBody>
      </p:sp>
      <p:sp>
        <p:nvSpPr>
          <p:cNvPr id="30723" name="Rectangle 3">
            <a:extLst>
              <a:ext uri="{FF2B5EF4-FFF2-40B4-BE49-F238E27FC236}">
                <a16:creationId xmlns:a16="http://schemas.microsoft.com/office/drawing/2014/main" id="{5FF0AF6C-5463-4327-8C85-FBE0307EABFD}"/>
              </a:ext>
            </a:extLst>
          </p:cNvPr>
          <p:cNvSpPr>
            <a:spLocks noGrp="1" noChangeArrowheads="1"/>
          </p:cNvSpPr>
          <p:nvPr>
            <p:ph idx="1"/>
          </p:nvPr>
        </p:nvSpPr>
        <p:spPr>
          <a:xfrm>
            <a:off x="3724275" y="1228725"/>
            <a:ext cx="7696200" cy="685800"/>
          </a:xfrm>
          <a:noFill/>
          <a:extLst>
            <a:ext uri="{91240B29-F687-4F45-9708-019B960494DF}">
              <a14:hiddenLine xmlns:a14="http://schemas.microsoft.com/office/drawing/2010/main" w="381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r>
              <a:rPr lang="he-IL" altLang="he-IL" sz="3600" b="1"/>
              <a:t>מהו </a:t>
            </a:r>
            <a:r>
              <a:rPr lang="he-IL" altLang="he-IL" sz="3600" b="1">
                <a:solidFill>
                  <a:srgbClr val="FF0000"/>
                </a:solidFill>
              </a:rPr>
              <a:t>מיקום</a:t>
            </a:r>
            <a:r>
              <a:rPr lang="he-IL" altLang="he-IL" sz="3600" b="1"/>
              <a:t> הגוף ?</a:t>
            </a:r>
          </a:p>
          <a:p>
            <a:pPr algn="r" rtl="1"/>
            <a:endParaRPr lang="en-US" altLang="he-IL"/>
          </a:p>
        </p:txBody>
      </p:sp>
      <p:sp>
        <p:nvSpPr>
          <p:cNvPr id="30725" name="Text Box 5">
            <a:extLst>
              <a:ext uri="{FF2B5EF4-FFF2-40B4-BE49-F238E27FC236}">
                <a16:creationId xmlns:a16="http://schemas.microsoft.com/office/drawing/2014/main" id="{6518ABBF-2EE5-4F79-9585-6E9EDD31DCF8}"/>
              </a:ext>
            </a:extLst>
          </p:cNvPr>
          <p:cNvSpPr txBox="1">
            <a:spLocks noChangeArrowheads="1"/>
          </p:cNvSpPr>
          <p:nvPr/>
        </p:nvSpPr>
        <p:spPr bwMode="auto">
          <a:xfrm>
            <a:off x="2715202" y="1830784"/>
            <a:ext cx="870527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מיקומו של הגוף תלוי בבחירת ראשית הצירים</a:t>
            </a:r>
            <a:r>
              <a:rPr lang="en-US" altLang="he-IL"/>
              <a:t>    ? </a:t>
            </a:r>
          </a:p>
        </p:txBody>
      </p:sp>
      <p:sp>
        <p:nvSpPr>
          <p:cNvPr id="30726" name="Text Box 6">
            <a:extLst>
              <a:ext uri="{FF2B5EF4-FFF2-40B4-BE49-F238E27FC236}">
                <a16:creationId xmlns:a16="http://schemas.microsoft.com/office/drawing/2014/main" id="{E21FA2E8-FDA5-476C-910D-A8FAC6D21D66}"/>
              </a:ext>
            </a:extLst>
          </p:cNvPr>
          <p:cNvSpPr txBox="1">
            <a:spLocks noChangeArrowheads="1"/>
          </p:cNvSpPr>
          <p:nvPr/>
        </p:nvSpPr>
        <p:spPr bwMode="auto">
          <a:xfrm>
            <a:off x="2299566" y="2543105"/>
            <a:ext cx="912090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מיקומו</a:t>
            </a:r>
            <a:r>
              <a:rPr lang="he-IL" altLang="he-IL"/>
              <a:t> של הגוף משתנה כאשר משתנה כיוונו של הציר</a:t>
            </a:r>
            <a:r>
              <a:rPr lang="en-US" altLang="he-IL"/>
              <a:t> ? </a:t>
            </a:r>
          </a:p>
        </p:txBody>
      </p:sp>
      <p:sp>
        <p:nvSpPr>
          <p:cNvPr id="30727" name="Text Box 7">
            <a:extLst>
              <a:ext uri="{FF2B5EF4-FFF2-40B4-BE49-F238E27FC236}">
                <a16:creationId xmlns:a16="http://schemas.microsoft.com/office/drawing/2014/main" id="{06650C1E-F151-4735-8785-D557C0F77784}"/>
              </a:ext>
            </a:extLst>
          </p:cNvPr>
          <p:cNvSpPr txBox="1">
            <a:spLocks noChangeArrowheads="1"/>
          </p:cNvSpPr>
          <p:nvPr/>
        </p:nvSpPr>
        <p:spPr bwMode="auto">
          <a:xfrm>
            <a:off x="2715202" y="3362325"/>
            <a:ext cx="870527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המקום היחסי</a:t>
            </a:r>
            <a:r>
              <a:rPr lang="he-IL" altLang="he-IL"/>
              <a:t> של הגוף תלוי בבחירת </a:t>
            </a:r>
            <a:r>
              <a:rPr lang="he-IL" altLang="he-IL">
                <a:solidFill>
                  <a:srgbClr val="6600CC"/>
                </a:solidFill>
              </a:rPr>
              <a:t>כיוון הציר</a:t>
            </a:r>
            <a:r>
              <a:rPr lang="en-US" altLang="he-IL">
                <a:solidFill>
                  <a:srgbClr val="6600CC"/>
                </a:solidFill>
              </a:rPr>
              <a:t>   </a:t>
            </a:r>
            <a:r>
              <a:rPr lang="en-US" altLang="he-IL"/>
              <a:t> ? </a:t>
            </a:r>
          </a:p>
        </p:txBody>
      </p:sp>
      <p:sp>
        <p:nvSpPr>
          <p:cNvPr id="30728" name="Text Box 8">
            <a:extLst>
              <a:ext uri="{FF2B5EF4-FFF2-40B4-BE49-F238E27FC236}">
                <a16:creationId xmlns:a16="http://schemas.microsoft.com/office/drawing/2014/main" id="{4C0E88C7-FBAB-4E16-9B92-F6314155913A}"/>
              </a:ext>
            </a:extLst>
          </p:cNvPr>
          <p:cNvSpPr txBox="1">
            <a:spLocks noChangeArrowheads="1"/>
          </p:cNvSpPr>
          <p:nvPr/>
        </p:nvSpPr>
        <p:spPr bwMode="auto">
          <a:xfrm>
            <a:off x="1625311" y="4180682"/>
            <a:ext cx="98113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a:t>
            </a:r>
            <a:r>
              <a:rPr lang="he-IL" altLang="he-IL">
                <a:solidFill>
                  <a:srgbClr val="FF0000"/>
                </a:solidFill>
              </a:rPr>
              <a:t>המקום היחסי</a:t>
            </a:r>
            <a:r>
              <a:rPr lang="he-IL" altLang="he-IL"/>
              <a:t> של הגוף תלוי בבחירת </a:t>
            </a:r>
            <a:r>
              <a:rPr lang="he-IL" altLang="he-IL">
                <a:solidFill>
                  <a:srgbClr val="6600CC"/>
                </a:solidFill>
              </a:rPr>
              <a:t>נקודת ראשית הצירים</a:t>
            </a:r>
            <a:r>
              <a:rPr lang="en-US" altLang="he-IL"/>
              <a:t> ? </a:t>
            </a:r>
          </a:p>
        </p:txBody>
      </p:sp>
      <p:sp>
        <p:nvSpPr>
          <p:cNvPr id="30729" name="Text Box 9">
            <a:extLst>
              <a:ext uri="{FF2B5EF4-FFF2-40B4-BE49-F238E27FC236}">
                <a16:creationId xmlns:a16="http://schemas.microsoft.com/office/drawing/2014/main" id="{2F68F1F4-B3F2-4B2C-AF08-FDB5519B04D5}"/>
              </a:ext>
            </a:extLst>
          </p:cNvPr>
          <p:cNvSpPr txBox="1">
            <a:spLocks noChangeArrowheads="1"/>
          </p:cNvSpPr>
          <p:nvPr/>
        </p:nvSpPr>
        <p:spPr bwMode="auto">
          <a:xfrm>
            <a:off x="6429375" y="519668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cs typeface="Times New Roman (Hebrew)"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cs typeface="Times New Roman (Hebrew)"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cs typeface="Times New Roman (Hebrew)"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cs typeface="Times New Roman (Hebrew)" panose="02020603050405020304" pitchFamily="18" charset="0"/>
              </a:defRPr>
            </a:lvl9pPr>
          </a:lstStyle>
          <a:p>
            <a:pPr algn="r" rtl="1"/>
            <a:r>
              <a:rPr lang="en-US" altLang="he-IL"/>
              <a:t> </a:t>
            </a:r>
            <a:r>
              <a:rPr lang="he-IL" altLang="he-IL"/>
              <a:t>האם ל</a:t>
            </a:r>
            <a:r>
              <a:rPr lang="he-IL" altLang="he-IL">
                <a:solidFill>
                  <a:srgbClr val="FF0000"/>
                </a:solidFill>
              </a:rPr>
              <a:t>העתק</a:t>
            </a:r>
            <a:r>
              <a:rPr lang="he-IL" altLang="he-IL"/>
              <a:t> יש כיוון</a:t>
            </a:r>
            <a:r>
              <a:rPr lang="en-US" altLang="he-IL"/>
              <a:t> ?</a:t>
            </a:r>
          </a:p>
        </p:txBody>
      </p:sp>
      <p:sp>
        <p:nvSpPr>
          <p:cNvPr id="30730" name="Text Box 10">
            <a:extLst>
              <a:ext uri="{FF2B5EF4-FFF2-40B4-BE49-F238E27FC236}">
                <a16:creationId xmlns:a16="http://schemas.microsoft.com/office/drawing/2014/main" id="{1A913190-520E-4111-A76F-89AE06C1794E}"/>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1" name="Text Box 11">
            <a:extLst>
              <a:ext uri="{FF2B5EF4-FFF2-40B4-BE49-F238E27FC236}">
                <a16:creationId xmlns:a16="http://schemas.microsoft.com/office/drawing/2014/main" id="{4E582B4D-5BDF-407B-A478-D2E3876C5CFD}"/>
              </a:ext>
            </a:extLst>
          </p:cNvPr>
          <p:cNvSpPr txBox="1">
            <a:spLocks noChangeArrowheads="1"/>
          </p:cNvSpPr>
          <p:nvPr/>
        </p:nvSpPr>
        <p:spPr bwMode="auto">
          <a:xfrm>
            <a:off x="4486275" y="5114925"/>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spcBef>
                <a:spcPct val="50000"/>
              </a:spcBef>
            </a:pPr>
            <a:r>
              <a:rPr lang="he-IL" altLang="he-IL" sz="5400" b="1"/>
              <a:t>לא</a:t>
            </a:r>
            <a:r>
              <a:rPr lang="en-US" altLang="he-IL" sz="5400" b="1"/>
              <a:t> </a:t>
            </a:r>
            <a:endParaRPr lang="en-US" altLang="he-IL"/>
          </a:p>
        </p:txBody>
      </p:sp>
      <p:sp>
        <p:nvSpPr>
          <p:cNvPr id="30732" name="Text Box 12">
            <a:extLst>
              <a:ext uri="{FF2B5EF4-FFF2-40B4-BE49-F238E27FC236}">
                <a16:creationId xmlns:a16="http://schemas.microsoft.com/office/drawing/2014/main" id="{4122D9A2-95D3-42D7-ACF6-D3913A196DBD}"/>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3" name="Text Box 13">
            <a:extLst>
              <a:ext uri="{FF2B5EF4-FFF2-40B4-BE49-F238E27FC236}">
                <a16:creationId xmlns:a16="http://schemas.microsoft.com/office/drawing/2014/main" id="{3BFFD51F-3C06-47FF-BA67-156B8A9587B7}"/>
              </a:ext>
            </a:extLst>
          </p:cNvPr>
          <p:cNvSpPr txBox="1">
            <a:spLocks noChangeArrowheads="1"/>
          </p:cNvSpPr>
          <p:nvPr/>
        </p:nvSpPr>
        <p:spPr bwMode="auto">
          <a:xfrm>
            <a:off x="5857875" y="5114925"/>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r>
              <a:rPr lang="he-IL" altLang="he-IL" sz="5400" b="1"/>
              <a:t>כן</a:t>
            </a:r>
            <a:endParaRPr lang="en-US" altLang="he-IL" sz="5400" b="1"/>
          </a:p>
        </p:txBody>
      </p:sp>
      <p:sp>
        <p:nvSpPr>
          <p:cNvPr id="30735" name="Text Box 15">
            <a:extLst>
              <a:ext uri="{FF2B5EF4-FFF2-40B4-BE49-F238E27FC236}">
                <a16:creationId xmlns:a16="http://schemas.microsoft.com/office/drawing/2014/main" id="{C198308A-92D3-406E-95F3-F06F00E7A0A5}"/>
              </a:ext>
            </a:extLst>
          </p:cNvPr>
          <p:cNvSpPr txBox="1">
            <a:spLocks noChangeArrowheads="1"/>
          </p:cNvSpPr>
          <p:nvPr/>
        </p:nvSpPr>
        <p:spPr bwMode="auto">
          <a:xfrm>
            <a:off x="4486275" y="5114925"/>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pPr>
              <a:spcBef>
                <a:spcPct val="50000"/>
              </a:spcBef>
            </a:pPr>
            <a:r>
              <a:rPr lang="he-IL" altLang="he-IL" sz="5400" b="1"/>
              <a:t>לא</a:t>
            </a:r>
            <a:r>
              <a:rPr lang="en-US" altLang="he-IL" sz="5400" b="1"/>
              <a:t> </a:t>
            </a:r>
            <a:endParaRPr lang="en-US" altLang="he-IL"/>
          </a:p>
        </p:txBody>
      </p:sp>
      <p:sp>
        <p:nvSpPr>
          <p:cNvPr id="2" name="מציין מיקום של מספר שקופית 1">
            <a:extLst>
              <a:ext uri="{FF2B5EF4-FFF2-40B4-BE49-F238E27FC236}">
                <a16:creationId xmlns:a16="http://schemas.microsoft.com/office/drawing/2014/main" id="{6A079A09-BA3E-42E5-A39E-E158B7E58EC1}"/>
              </a:ext>
            </a:extLst>
          </p:cNvPr>
          <p:cNvSpPr>
            <a:spLocks noGrp="1"/>
          </p:cNvSpPr>
          <p:nvPr>
            <p:ph type="sldNum" sz="quarter" idx="12"/>
          </p:nvPr>
        </p:nvSpPr>
        <p:spPr>
          <a:xfrm>
            <a:off x="398462" y="778596"/>
            <a:ext cx="779767" cy="365125"/>
          </a:xfrm>
        </p:spPr>
        <p:txBody>
          <a:bodyPr/>
          <a:lstStyle/>
          <a:p>
            <a:fld id="{35CE2A88-ED72-40D1-A77E-B0989610CBC5}" type="slidenum">
              <a:rPr lang="he-IL" smtClean="0"/>
              <a:t>24</a:t>
            </a:fld>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0725"/>
                                        </p:tgtEl>
                                        <p:attrNameLst>
                                          <p:attrName>style.visibility</p:attrName>
                                        </p:attrNameLst>
                                      </p:cBhvr>
                                      <p:to>
                                        <p:strVal val="visible"/>
                                      </p:to>
                                    </p:set>
                                    <p:anim calcmode="lin" valueType="num">
                                      <p:cBhvr additive="base">
                                        <p:cTn id="13" dur="500" fill="hold"/>
                                        <p:tgtEl>
                                          <p:spTgt spid="30725"/>
                                        </p:tgtEl>
                                        <p:attrNameLst>
                                          <p:attrName>ppt_x</p:attrName>
                                        </p:attrNameLst>
                                      </p:cBhvr>
                                      <p:tavLst>
                                        <p:tav tm="0">
                                          <p:val>
                                            <p:strVal val="1+#ppt_w/2"/>
                                          </p:val>
                                        </p:tav>
                                        <p:tav tm="100000">
                                          <p:val>
                                            <p:strVal val="#ppt_x"/>
                                          </p:val>
                                        </p:tav>
                                      </p:tavLst>
                                    </p:anim>
                                    <p:anim calcmode="lin" valueType="num">
                                      <p:cBhvr additive="base">
                                        <p:cTn id="14"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0730"/>
                                        </p:tgtEl>
                                        <p:attrNameLst>
                                          <p:attrName>style.visibility</p:attrName>
                                        </p:attrNameLst>
                                      </p:cBhvr>
                                      <p:to>
                                        <p:strVal val="visible"/>
                                      </p:to>
                                    </p:set>
                                    <p:animEffect transition="in" filter="checkerboard(across)">
                                      <p:cBhvr>
                                        <p:cTn id="19" dur="500"/>
                                        <p:tgtEl>
                                          <p:spTgt spid="30730"/>
                                        </p:tgtEl>
                                      </p:cBhvr>
                                    </p:animEffect>
                                  </p:childTnLst>
                                  <p:subTnLst>
                                    <p:set>
                                      <p:cBhvr override="childStyle">
                                        <p:cTn dur="1" fill="hold" display="0" masterRel="nextClick" afterEffect="1"/>
                                        <p:tgtEl>
                                          <p:spTgt spid="30730"/>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726"/>
                                        </p:tgtEl>
                                        <p:attrNameLst>
                                          <p:attrName>style.visibility</p:attrName>
                                        </p:attrNameLst>
                                      </p:cBhvr>
                                      <p:to>
                                        <p:strVal val="visible"/>
                                      </p:to>
                                    </p:set>
                                    <p:anim calcmode="lin" valueType="num">
                                      <p:cBhvr additive="base">
                                        <p:cTn id="24" dur="500" fill="hold"/>
                                        <p:tgtEl>
                                          <p:spTgt spid="30726"/>
                                        </p:tgtEl>
                                        <p:attrNameLst>
                                          <p:attrName>ppt_x</p:attrName>
                                        </p:attrNameLst>
                                      </p:cBhvr>
                                      <p:tavLst>
                                        <p:tav tm="0">
                                          <p:val>
                                            <p:strVal val="1+#ppt_w/2"/>
                                          </p:val>
                                        </p:tav>
                                        <p:tav tm="100000">
                                          <p:val>
                                            <p:strVal val="#ppt_x"/>
                                          </p:val>
                                        </p:tav>
                                      </p:tavLst>
                                    </p:anim>
                                    <p:anim calcmode="lin" valueType="num">
                                      <p:cBhvr additive="base">
                                        <p:cTn id="25" dur="500" fill="hold"/>
                                        <p:tgtEl>
                                          <p:spTgt spid="3072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0732"/>
                                        </p:tgtEl>
                                        <p:attrNameLst>
                                          <p:attrName>style.visibility</p:attrName>
                                        </p:attrNameLst>
                                      </p:cBhvr>
                                      <p:to>
                                        <p:strVal val="visible"/>
                                      </p:to>
                                    </p:set>
                                    <p:animEffect transition="in" filter="checkerboard(across)">
                                      <p:cBhvr>
                                        <p:cTn id="30" dur="500"/>
                                        <p:tgtEl>
                                          <p:spTgt spid="30732"/>
                                        </p:tgtEl>
                                      </p:cBhvr>
                                    </p:animEffect>
                                  </p:childTnLst>
                                  <p:subTnLst>
                                    <p:set>
                                      <p:cBhvr override="childStyle">
                                        <p:cTn dur="1" fill="hold" display="0" masterRel="nextClick" afterEffect="1"/>
                                        <p:tgtEl>
                                          <p:spTgt spid="3073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0727"/>
                                        </p:tgtEl>
                                        <p:attrNameLst>
                                          <p:attrName>style.visibility</p:attrName>
                                        </p:attrNameLst>
                                      </p:cBhvr>
                                      <p:to>
                                        <p:strVal val="visible"/>
                                      </p:to>
                                    </p:set>
                                    <p:anim calcmode="lin" valueType="num">
                                      <p:cBhvr additive="base">
                                        <p:cTn id="35" dur="500" fill="hold"/>
                                        <p:tgtEl>
                                          <p:spTgt spid="30727"/>
                                        </p:tgtEl>
                                        <p:attrNameLst>
                                          <p:attrName>ppt_x</p:attrName>
                                        </p:attrNameLst>
                                      </p:cBhvr>
                                      <p:tavLst>
                                        <p:tav tm="0">
                                          <p:val>
                                            <p:strVal val="1+#ppt_w/2"/>
                                          </p:val>
                                        </p:tav>
                                        <p:tav tm="100000">
                                          <p:val>
                                            <p:strVal val="#ppt_x"/>
                                          </p:val>
                                        </p:tav>
                                      </p:tavLst>
                                    </p:anim>
                                    <p:anim calcmode="lin" valueType="num">
                                      <p:cBhvr additive="base">
                                        <p:cTn id="3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0731"/>
                                        </p:tgtEl>
                                        <p:attrNameLst>
                                          <p:attrName>style.visibility</p:attrName>
                                        </p:attrNameLst>
                                      </p:cBhvr>
                                      <p:to>
                                        <p:strVal val="visible"/>
                                      </p:to>
                                    </p:set>
                                    <p:animEffect transition="in" filter="checkerboard(across)">
                                      <p:cBhvr>
                                        <p:cTn id="41" dur="500"/>
                                        <p:tgtEl>
                                          <p:spTgt spid="30731"/>
                                        </p:tgtEl>
                                      </p:cBhvr>
                                    </p:animEffect>
                                  </p:childTnLst>
                                  <p:subTnLst>
                                    <p:set>
                                      <p:cBhvr override="childStyle">
                                        <p:cTn dur="1" fill="hold" display="0" masterRel="nextClick" afterEffect="1"/>
                                        <p:tgtEl>
                                          <p:spTgt spid="30731"/>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0728"/>
                                        </p:tgtEl>
                                        <p:attrNameLst>
                                          <p:attrName>style.visibility</p:attrName>
                                        </p:attrNameLst>
                                      </p:cBhvr>
                                      <p:to>
                                        <p:strVal val="visible"/>
                                      </p:to>
                                    </p:set>
                                    <p:anim calcmode="lin" valueType="num">
                                      <p:cBhvr additive="base">
                                        <p:cTn id="46" dur="500" fill="hold"/>
                                        <p:tgtEl>
                                          <p:spTgt spid="30728"/>
                                        </p:tgtEl>
                                        <p:attrNameLst>
                                          <p:attrName>ppt_x</p:attrName>
                                        </p:attrNameLst>
                                      </p:cBhvr>
                                      <p:tavLst>
                                        <p:tav tm="0">
                                          <p:val>
                                            <p:strVal val="1+#ppt_w/2"/>
                                          </p:val>
                                        </p:tav>
                                        <p:tav tm="100000">
                                          <p:val>
                                            <p:strVal val="#ppt_x"/>
                                          </p:val>
                                        </p:tav>
                                      </p:tavLst>
                                    </p:anim>
                                    <p:anim calcmode="lin" valueType="num">
                                      <p:cBhvr additive="base">
                                        <p:cTn id="47"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0735"/>
                                        </p:tgtEl>
                                        <p:attrNameLst>
                                          <p:attrName>style.visibility</p:attrName>
                                        </p:attrNameLst>
                                      </p:cBhvr>
                                      <p:to>
                                        <p:strVal val="visible"/>
                                      </p:to>
                                    </p:set>
                                    <p:animEffect transition="in" filter="checkerboard(across)">
                                      <p:cBhvr>
                                        <p:cTn id="52" dur="500"/>
                                        <p:tgtEl>
                                          <p:spTgt spid="30735"/>
                                        </p:tgtEl>
                                      </p:cBhvr>
                                    </p:animEffect>
                                  </p:childTnLst>
                                  <p:subTnLst>
                                    <p:set>
                                      <p:cBhvr override="childStyle">
                                        <p:cTn dur="1" fill="hold" display="0" masterRel="nextClick" afterEffect="1"/>
                                        <p:tgtEl>
                                          <p:spTgt spid="30735"/>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0729"/>
                                        </p:tgtEl>
                                        <p:attrNameLst>
                                          <p:attrName>style.visibility</p:attrName>
                                        </p:attrNameLst>
                                      </p:cBhvr>
                                      <p:to>
                                        <p:strVal val="visible"/>
                                      </p:to>
                                    </p:set>
                                    <p:anim calcmode="lin" valueType="num">
                                      <p:cBhvr additive="base">
                                        <p:cTn id="57" dur="500" fill="hold"/>
                                        <p:tgtEl>
                                          <p:spTgt spid="30729"/>
                                        </p:tgtEl>
                                        <p:attrNameLst>
                                          <p:attrName>ppt_x</p:attrName>
                                        </p:attrNameLst>
                                      </p:cBhvr>
                                      <p:tavLst>
                                        <p:tav tm="0">
                                          <p:val>
                                            <p:strVal val="1+#ppt_w/2"/>
                                          </p:val>
                                        </p:tav>
                                        <p:tav tm="100000">
                                          <p:val>
                                            <p:strVal val="#ppt_x"/>
                                          </p:val>
                                        </p:tav>
                                      </p:tavLst>
                                    </p:anim>
                                    <p:anim calcmode="lin" valueType="num">
                                      <p:cBhvr additive="base">
                                        <p:cTn id="58" dur="500" fill="hold"/>
                                        <p:tgtEl>
                                          <p:spTgt spid="30729"/>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0733"/>
                                        </p:tgtEl>
                                        <p:attrNameLst>
                                          <p:attrName>style.visibility</p:attrName>
                                        </p:attrNameLst>
                                      </p:cBhvr>
                                      <p:to>
                                        <p:strVal val="visible"/>
                                      </p:to>
                                    </p:set>
                                    <p:animEffect transition="in" filter="checkerboard(across)">
                                      <p:cBhvr>
                                        <p:cTn id="63" dur="500"/>
                                        <p:tgtEl>
                                          <p:spTgt spid="30733"/>
                                        </p:tgtEl>
                                      </p:cBhvr>
                                    </p:animEffect>
                                  </p:childTnLst>
                                  <p:subTnLst>
                                    <p:set>
                                      <p:cBhvr override="childStyle">
                                        <p:cTn dur="1" fill="hold" display="0" masterRel="nextClick" afterEffect="1"/>
                                        <p:tgtEl>
                                          <p:spTgt spid="307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5" grpId="0" autoUpdateAnimBg="0"/>
      <p:bldP spid="30726" grpId="0" autoUpdateAnimBg="0"/>
      <p:bldP spid="30727" grpId="0" autoUpdateAnimBg="0"/>
      <p:bldP spid="30728" grpId="0" autoUpdateAnimBg="0"/>
      <p:bldP spid="30729" grpId="0" autoUpdateAnimBg="0"/>
      <p:bldP spid="30730" grpId="0" autoUpdateAnimBg="0"/>
      <p:bldP spid="30731" grpId="0" autoUpdateAnimBg="0"/>
      <p:bldP spid="30732" grpId="0" autoUpdateAnimBg="0"/>
      <p:bldP spid="30733" grpId="0" autoUpdateAnimBg="0"/>
      <p:bldP spid="3073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FEBE9B-5404-4F83-8CEF-C7BEA97666F5}"/>
              </a:ext>
            </a:extLst>
          </p:cNvPr>
          <p:cNvSpPr>
            <a:spLocks noGrp="1"/>
          </p:cNvSpPr>
          <p:nvPr>
            <p:ph type="sldNum" sz="quarter" idx="12"/>
          </p:nvPr>
        </p:nvSpPr>
        <p:spPr/>
        <p:txBody>
          <a:bodyPr/>
          <a:lstStyle/>
          <a:p>
            <a:fld id="{35CE2A88-ED72-40D1-A77E-B0989610CBC5}" type="slidenum">
              <a:rPr lang="he-IL" smtClean="0"/>
              <a:t>25</a:t>
            </a:fld>
            <a:endParaRPr lang="he-IL"/>
          </a:p>
        </p:txBody>
      </p:sp>
      <p:pic>
        <p:nvPicPr>
          <p:cNvPr id="3" name="תמונה 2">
            <a:extLst>
              <a:ext uri="{FF2B5EF4-FFF2-40B4-BE49-F238E27FC236}">
                <a16:creationId xmlns:a16="http://schemas.microsoft.com/office/drawing/2014/main" id="{ED4B3BDD-EBBF-4A23-9382-EDE41E146FED}"/>
              </a:ext>
            </a:extLst>
          </p:cNvPr>
          <p:cNvPicPr>
            <a:picLocks noChangeAspect="1"/>
          </p:cNvPicPr>
          <p:nvPr/>
        </p:nvPicPr>
        <p:blipFill>
          <a:blip r:embed="rId2"/>
          <a:stretch>
            <a:fillRect/>
          </a:stretch>
        </p:blipFill>
        <p:spPr>
          <a:xfrm>
            <a:off x="1028700" y="1235976"/>
            <a:ext cx="10939462" cy="5011218"/>
          </a:xfrm>
          <a:prstGeom prst="rect">
            <a:avLst/>
          </a:prstGeom>
        </p:spPr>
      </p:pic>
      <p:sp>
        <p:nvSpPr>
          <p:cNvPr id="4" name="תיבת טקסט 3">
            <a:extLst>
              <a:ext uri="{FF2B5EF4-FFF2-40B4-BE49-F238E27FC236}">
                <a16:creationId xmlns:a16="http://schemas.microsoft.com/office/drawing/2014/main" id="{7FB3D790-5067-4911-8DB1-566525B010E5}"/>
              </a:ext>
            </a:extLst>
          </p:cNvPr>
          <p:cNvSpPr txBox="1"/>
          <p:nvPr/>
        </p:nvSpPr>
        <p:spPr>
          <a:xfrm>
            <a:off x="5219700" y="1409700"/>
            <a:ext cx="3114675" cy="762000"/>
          </a:xfrm>
          <a:prstGeom prst="rect">
            <a:avLst/>
          </a:prstGeom>
          <a:solidFill>
            <a:schemeClr val="bg1"/>
          </a:solidFill>
        </p:spPr>
        <p:txBody>
          <a:bodyPr wrap="square" rtlCol="1">
            <a:spAutoFit/>
          </a:bodyPr>
          <a:lstStyle/>
          <a:p>
            <a:endParaRPr lang="he-IL"/>
          </a:p>
        </p:txBody>
      </p:sp>
      <p:sp>
        <p:nvSpPr>
          <p:cNvPr id="6" name="כותרת 1">
            <a:extLst>
              <a:ext uri="{FF2B5EF4-FFF2-40B4-BE49-F238E27FC236}">
                <a16:creationId xmlns:a16="http://schemas.microsoft.com/office/drawing/2014/main" id="{6CA173FD-8301-411D-97EE-8FAC8A065633}"/>
              </a:ext>
            </a:extLst>
          </p:cNvPr>
          <p:cNvSpPr txBox="1">
            <a:spLocks/>
          </p:cNvSpPr>
          <p:nvPr/>
        </p:nvSpPr>
        <p:spPr>
          <a:xfrm>
            <a:off x="3745706" y="425258"/>
            <a:ext cx="5505450" cy="53818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הגדרת המושג "פרק  זמן "</a:t>
            </a:r>
            <a:endParaRPr lang="he-IL"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0917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fld id="{35CE2A88-ED72-40D1-A77E-B0989610CBC5}" type="slidenum">
              <a:rPr lang="he-IL" smtClean="0"/>
              <a:t>26</a:t>
            </a:fld>
            <a:endParaRPr lang="he-IL"/>
          </a:p>
        </p:txBody>
      </p:sp>
      <p:sp>
        <p:nvSpPr>
          <p:cNvPr id="3" name="תיבת טקסט 2">
            <a:extLst>
              <a:ext uri="{FF2B5EF4-FFF2-40B4-BE49-F238E27FC236}">
                <a16:creationId xmlns:a16="http://schemas.microsoft.com/office/drawing/2014/main" id="{97E22C9E-A1DE-4ABD-AEA0-7D53D4B53DFD}"/>
              </a:ext>
            </a:extLst>
          </p:cNvPr>
          <p:cNvSpPr txBox="1"/>
          <p:nvPr/>
        </p:nvSpPr>
        <p:spPr>
          <a:xfrm>
            <a:off x="4181475" y="2143125"/>
            <a:ext cx="4467225" cy="1569660"/>
          </a:xfrm>
          <a:prstGeom prst="rect">
            <a:avLst/>
          </a:prstGeom>
          <a:noFill/>
        </p:spPr>
        <p:txBody>
          <a:bodyPr wrap="square" rtlCol="1">
            <a:spAutoFit/>
          </a:bodyPr>
          <a:lstStyle/>
          <a:p>
            <a:r>
              <a:rPr lang="he-IL" sz="9600" b="1"/>
              <a:t>ח ז ר ה</a:t>
            </a:r>
          </a:p>
        </p:txBody>
      </p:sp>
    </p:spTree>
    <p:extLst>
      <p:ext uri="{BB962C8B-B14F-4D97-AF65-F5344CB8AC3E}">
        <p14:creationId xmlns:p14="http://schemas.microsoft.com/office/powerpoint/2010/main" val="343778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7273447-B4C8-49DF-A982-FA6315F5D6B9}"/>
              </a:ext>
            </a:extLst>
          </p:cNvPr>
          <p:cNvSpPr>
            <a:spLocks noGrp="1"/>
          </p:cNvSpPr>
          <p:nvPr>
            <p:ph type="sldNum" sz="quarter" idx="12"/>
          </p:nvPr>
        </p:nvSpPr>
        <p:spPr/>
        <p:txBody>
          <a:bodyPr/>
          <a:lstStyle/>
          <a:p>
            <a:fld id="{35CE2A88-ED72-40D1-A77E-B0989610CBC5}" type="slidenum">
              <a:rPr lang="he-IL" smtClean="0"/>
              <a:t>27</a:t>
            </a:fld>
            <a:endParaRPr lang="he-IL"/>
          </a:p>
        </p:txBody>
      </p:sp>
      <p:sp>
        <p:nvSpPr>
          <p:cNvPr id="3" name="WordArt 4">
            <a:extLst>
              <a:ext uri="{FF2B5EF4-FFF2-40B4-BE49-F238E27FC236}">
                <a16:creationId xmlns:a16="http://schemas.microsoft.com/office/drawing/2014/main" id="{3A468B7B-B9F8-4A78-863A-0634C415BEE0}"/>
              </a:ext>
            </a:extLst>
          </p:cNvPr>
          <p:cNvSpPr>
            <a:spLocks noChangeArrowheads="1" noChangeShapeType="1" noTextEdit="1"/>
          </p:cNvSpPr>
          <p:nvPr/>
        </p:nvSpPr>
        <p:spPr bwMode="auto">
          <a:xfrm>
            <a:off x="2835511" y="3076169"/>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חזרה 1</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417265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D4CE90-5481-4FCA-8ED2-4F521399868F}"/>
              </a:ext>
            </a:extLst>
          </p:cNvPr>
          <p:cNvSpPr>
            <a:spLocks noGrp="1"/>
          </p:cNvSpPr>
          <p:nvPr>
            <p:ph type="sldNum" sz="quarter" idx="12"/>
          </p:nvPr>
        </p:nvSpPr>
        <p:spPr/>
        <p:txBody>
          <a:bodyPr/>
          <a:lstStyle/>
          <a:p>
            <a:fld id="{35CE2A88-ED72-40D1-A77E-B0989610CBC5}" type="slidenum">
              <a:rPr lang="he-IL" smtClean="0"/>
              <a:t>28</a:t>
            </a:fld>
            <a:endParaRPr lang="he-IL"/>
          </a:p>
        </p:txBody>
      </p:sp>
      <p:sp>
        <p:nvSpPr>
          <p:cNvPr id="4" name="Text Box 2">
            <a:extLst>
              <a:ext uri="{FF2B5EF4-FFF2-40B4-BE49-F238E27FC236}">
                <a16:creationId xmlns:a16="http://schemas.microsoft.com/office/drawing/2014/main" id="{783C73AD-C42D-4698-A1ED-F99A9A609E3B}"/>
              </a:ext>
            </a:extLst>
          </p:cNvPr>
          <p:cNvSpPr txBox="1">
            <a:spLocks noChangeArrowheads="1"/>
          </p:cNvSpPr>
          <p:nvPr/>
        </p:nvSpPr>
        <p:spPr bwMode="auto">
          <a:xfrm>
            <a:off x="1007420" y="1666495"/>
            <a:ext cx="10975846" cy="4622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תנועה</a:t>
            </a:r>
            <a:r>
              <a:rPr kumimoji="0" lang="he-IL" altLang="he-IL" sz="3200" b="1" i="0"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שינוי מקום של עצם המתרחש בזמן</a:t>
            </a: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תנועה ומנוחה הינם מושגים יחסיים. יש לציין את</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גוף הייחוס</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מסלול תנועה</a:t>
            </a:r>
            <a:r>
              <a:rPr kumimoji="0" lang="he-IL" altLang="he-IL"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קו המחבר בין המקומות, בהם היה או יהיה עצם המבצע תנועה כלשהי</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32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קו המסלול הינו ייצוג בלבד של התנועה</a:t>
            </a: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הוא אינו כולל מידע על הזמן בו הגוף נע בנקודות שונות במסלול.  בפיסיקה מציגים את המסלול במערכת צירים</a:t>
            </a:r>
            <a:r>
              <a:rPr kumimoji="0" lang="en-GB"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p:txBody>
      </p:sp>
      <p:sp>
        <p:nvSpPr>
          <p:cNvPr id="5" name="WordArt 4">
            <a:extLst>
              <a:ext uri="{FF2B5EF4-FFF2-40B4-BE49-F238E27FC236}">
                <a16:creationId xmlns:a16="http://schemas.microsoft.com/office/drawing/2014/main" id="{29E21AE1-EB30-4A6A-97B7-7C42C2FAD991}"/>
              </a:ext>
            </a:extLst>
          </p:cNvPr>
          <p:cNvSpPr>
            <a:spLocks noChangeArrowheads="1" noChangeShapeType="1" noTextEdit="1"/>
          </p:cNvSpPr>
          <p:nvPr/>
        </p:nvSpPr>
        <p:spPr bwMode="auto">
          <a:xfrm>
            <a:off x="2832617" y="264683"/>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חזרה על מושגים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41996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F21349A-B712-45C1-961E-2D9A8BC904F1}"/>
              </a:ext>
            </a:extLst>
          </p:cNvPr>
          <p:cNvSpPr>
            <a:spLocks noGrp="1"/>
          </p:cNvSpPr>
          <p:nvPr>
            <p:ph type="sldNum" sz="quarter" idx="12"/>
          </p:nvPr>
        </p:nvSpPr>
        <p:spPr/>
        <p:txBody>
          <a:bodyPr/>
          <a:lstStyle/>
          <a:p>
            <a:fld id="{35CE2A88-ED72-40D1-A77E-B0989610CBC5}" type="slidenum">
              <a:rPr lang="he-IL" smtClean="0"/>
              <a:t>29</a:t>
            </a:fld>
            <a:endParaRPr lang="he-IL"/>
          </a:p>
        </p:txBody>
      </p:sp>
      <p:pic>
        <p:nvPicPr>
          <p:cNvPr id="3" name="תמונה 2">
            <a:extLst>
              <a:ext uri="{FF2B5EF4-FFF2-40B4-BE49-F238E27FC236}">
                <a16:creationId xmlns:a16="http://schemas.microsoft.com/office/drawing/2014/main" id="{D3EE883C-5321-464D-B571-BC9278BD1088}"/>
              </a:ext>
            </a:extLst>
          </p:cNvPr>
          <p:cNvPicPr>
            <a:picLocks noChangeAspect="1"/>
          </p:cNvPicPr>
          <p:nvPr/>
        </p:nvPicPr>
        <p:blipFill>
          <a:blip r:embed="rId2"/>
          <a:stretch>
            <a:fillRect/>
          </a:stretch>
        </p:blipFill>
        <p:spPr>
          <a:xfrm>
            <a:off x="1657350" y="1462087"/>
            <a:ext cx="10287000" cy="4829175"/>
          </a:xfrm>
          <a:prstGeom prst="rect">
            <a:avLst/>
          </a:prstGeom>
        </p:spPr>
      </p:pic>
      <p:sp>
        <p:nvSpPr>
          <p:cNvPr id="4" name="כותרת 1">
            <a:extLst>
              <a:ext uri="{FF2B5EF4-FFF2-40B4-BE49-F238E27FC236}">
                <a16:creationId xmlns:a16="http://schemas.microsoft.com/office/drawing/2014/main" id="{AC30D17A-93C3-4BB0-92F7-BD23A794F716}"/>
              </a:ext>
            </a:extLst>
          </p:cNvPr>
          <p:cNvSpPr txBox="1">
            <a:spLocks/>
          </p:cNvSpPr>
          <p:nvPr/>
        </p:nvSpPr>
        <p:spPr>
          <a:xfrm>
            <a:off x="3038474" y="518687"/>
            <a:ext cx="6753225" cy="538189"/>
          </a:xfrm>
          <a:prstGeom prst="rect">
            <a:avLst/>
          </a:prstGeom>
          <a:noFill/>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הרחבת המושגים מהשקף הקודם</a:t>
            </a:r>
            <a:endParaRPr lang="he-IL" b="1" dirty="0">
              <a:solidFill>
                <a:srgbClr val="FF0000"/>
              </a:solidFill>
              <a:effectLst>
                <a:outerShdw blurRad="38100" dist="38100" dir="2700000" algn="tl">
                  <a:srgbClr val="000000">
                    <a:alpha val="43137"/>
                  </a:srgbClr>
                </a:outerShdw>
              </a:effectLst>
            </a:endParaRPr>
          </a:p>
        </p:txBody>
      </p:sp>
      <p:sp>
        <p:nvSpPr>
          <p:cNvPr id="5" name="מלבן 4">
            <a:extLst>
              <a:ext uri="{FF2B5EF4-FFF2-40B4-BE49-F238E27FC236}">
                <a16:creationId xmlns:a16="http://schemas.microsoft.com/office/drawing/2014/main" id="{DD64E2BA-2F4D-4A7E-80DA-34036E85056D}"/>
              </a:ext>
            </a:extLst>
          </p:cNvPr>
          <p:cNvSpPr/>
          <p:nvPr/>
        </p:nvSpPr>
        <p:spPr>
          <a:xfrm>
            <a:off x="5419725" y="1462087"/>
            <a:ext cx="1990725"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7632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9B116CB-182D-4E92-B005-CD266BB884C8}"/>
              </a:ext>
            </a:extLst>
          </p:cNvPr>
          <p:cNvSpPr>
            <a:spLocks noGrp="1"/>
          </p:cNvSpPr>
          <p:nvPr>
            <p:ph type="sldNum" sz="quarter" idx="12"/>
          </p:nvPr>
        </p:nvSpPr>
        <p:spPr/>
        <p:txBody>
          <a:bodyPr/>
          <a:lstStyle/>
          <a:p>
            <a:fld id="{35CE2A88-ED72-40D1-A77E-B0989610CBC5}" type="slidenum">
              <a:rPr lang="he-IL" smtClean="0"/>
              <a:t>3</a:t>
            </a:fld>
            <a:endParaRPr lang="he-IL"/>
          </a:p>
        </p:txBody>
      </p:sp>
      <p:sp>
        <p:nvSpPr>
          <p:cNvPr id="3" name="מציין מיקום תוכן 2">
            <a:extLst>
              <a:ext uri="{FF2B5EF4-FFF2-40B4-BE49-F238E27FC236}">
                <a16:creationId xmlns:a16="http://schemas.microsoft.com/office/drawing/2014/main" id="{05481383-EDE3-4E65-9B33-C00EC985F084}"/>
              </a:ext>
            </a:extLst>
          </p:cNvPr>
          <p:cNvSpPr txBox="1">
            <a:spLocks/>
          </p:cNvSpPr>
          <p:nvPr/>
        </p:nvSpPr>
        <p:spPr>
          <a:xfrm>
            <a:off x="876301" y="787782"/>
            <a:ext cx="10783888" cy="632478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a:lnSpc>
                <a:spcPct val="150000"/>
              </a:lnSpc>
              <a:spcBef>
                <a:spcPts val="0"/>
              </a:spcBef>
              <a:buFont typeface="Wingdings 3" charset="2"/>
              <a:buNone/>
            </a:pPr>
            <a:r>
              <a:rPr lang="he-IL" sz="2400" b="1">
                <a:effectLst>
                  <a:outerShdw blurRad="38100" dist="38100" dir="2700000" algn="tl">
                    <a:srgbClr val="000000">
                      <a:alpha val="43137"/>
                    </a:srgbClr>
                  </a:outerShdw>
                </a:effectLst>
              </a:rPr>
              <a:t>גוף בתנועה הוא גוף המשנה את מקומו בזמן.</a:t>
            </a:r>
            <a:br>
              <a:rPr lang="en-US" sz="2400" b="1">
                <a:effectLst>
                  <a:outerShdw blurRad="38100" dist="38100" dir="2700000" algn="tl">
                    <a:srgbClr val="000000">
                      <a:alpha val="43137"/>
                    </a:srgbClr>
                  </a:outerShdw>
                </a:effectLst>
              </a:rPr>
            </a:br>
            <a:r>
              <a:rPr lang="he-IL" sz="2400" b="1">
                <a:effectLst>
                  <a:outerShdw blurRad="38100" dist="38100" dir="2700000" algn="tl">
                    <a:srgbClr val="000000">
                      <a:alpha val="43137"/>
                    </a:srgbClr>
                  </a:outerShdw>
                </a:effectLst>
              </a:rPr>
              <a:t> שינוי זה הינו יחסי:</a:t>
            </a:r>
            <a:br>
              <a:rPr lang="en-US" sz="2400" b="1">
                <a:effectLst>
                  <a:outerShdw blurRad="38100" dist="38100" dir="2700000" algn="tl">
                    <a:srgbClr val="000000">
                      <a:alpha val="43137"/>
                    </a:srgbClr>
                  </a:outerShdw>
                </a:effectLst>
              </a:rPr>
            </a:br>
            <a:r>
              <a:rPr lang="he-IL" sz="2400" b="1">
                <a:effectLst>
                  <a:outerShdw blurRad="38100" dist="38100" dir="2700000" algn="tl">
                    <a:srgbClr val="000000">
                      <a:alpha val="43137"/>
                    </a:srgbClr>
                  </a:outerShdw>
                </a:effectLst>
              </a:rPr>
              <a:t> </a:t>
            </a:r>
            <a:r>
              <a:rPr lang="he-IL" sz="2400"/>
              <a:t>לדוגמה אדם הנוסע ברכב נע, משנה את מקומו ביחס לצופה הנמצא על קרקע, אך בו בזמן הוא במנוחה ביחס לנוסע (צופה) אחר הנמצא ברכב, כלומר מקומו ביחס לנוסע האחר אינו משתנה.</a:t>
            </a:r>
            <a:endParaRPr lang="he-IL" sz="2400" strike="sngStrike"/>
          </a:p>
          <a:p>
            <a:pPr marL="0" algn="ctr">
              <a:lnSpc>
                <a:spcPct val="150000"/>
              </a:lnSpc>
              <a:spcBef>
                <a:spcPts val="600"/>
              </a:spcBef>
              <a:buFont typeface="Wingdings 3" charset="2"/>
              <a:buNone/>
            </a:pPr>
            <a:endParaRPr lang="he-IL" sz="2400" b="1">
              <a:solidFill>
                <a:schemeClr val="accent3">
                  <a:lumMod val="50000"/>
                </a:schemeClr>
              </a:solidFill>
            </a:endParaRPr>
          </a:p>
          <a:p>
            <a:pPr marL="0" algn="ctr">
              <a:lnSpc>
                <a:spcPct val="150000"/>
              </a:lnSpc>
              <a:spcBef>
                <a:spcPts val="600"/>
              </a:spcBef>
              <a:buFont typeface="Wingdings 3" charset="2"/>
              <a:buNone/>
            </a:pPr>
            <a:endParaRPr lang="he-IL" b="1">
              <a:solidFill>
                <a:schemeClr val="accent3">
                  <a:lumMod val="50000"/>
                </a:schemeClr>
              </a:solidFill>
            </a:endParaRPr>
          </a:p>
          <a:p>
            <a:pPr marL="0" algn="ctr">
              <a:lnSpc>
                <a:spcPct val="150000"/>
              </a:lnSpc>
              <a:spcBef>
                <a:spcPts val="600"/>
              </a:spcBef>
              <a:buFont typeface="Wingdings 3" charset="2"/>
              <a:buNone/>
            </a:pPr>
            <a:r>
              <a:rPr lang="he-IL" sz="2800" b="1">
                <a:solidFill>
                  <a:schemeClr val="accent3">
                    <a:lumMod val="50000"/>
                  </a:schemeClr>
                </a:solidFill>
              </a:rPr>
              <a:t>תנועה ומנוחה אינם מושגים מוחלטים אלא הם יחסיים</a:t>
            </a:r>
          </a:p>
          <a:p>
            <a:pPr marL="0" algn="ctr">
              <a:lnSpc>
                <a:spcPct val="150000"/>
              </a:lnSpc>
              <a:spcBef>
                <a:spcPts val="0"/>
              </a:spcBef>
              <a:spcAft>
                <a:spcPts val="1200"/>
              </a:spcAft>
              <a:buFont typeface="Wingdings 3" charset="2"/>
              <a:buNone/>
            </a:pPr>
            <a:r>
              <a:rPr lang="he-IL" sz="2800" b="1">
                <a:solidFill>
                  <a:schemeClr val="accent3">
                    <a:lumMod val="50000"/>
                  </a:schemeClr>
                </a:solidFill>
              </a:rPr>
              <a:t>הקביעה אם גוף נייח או נע </a:t>
            </a:r>
            <a:r>
              <a:rPr lang="he-IL" sz="2800" b="1" u="sng">
                <a:solidFill>
                  <a:schemeClr val="accent3">
                    <a:lumMod val="50000"/>
                  </a:schemeClr>
                </a:solidFill>
              </a:rPr>
              <a:t>תלויה בצופה </a:t>
            </a:r>
          </a:p>
          <a:p>
            <a:pPr marL="0">
              <a:lnSpc>
                <a:spcPct val="150000"/>
              </a:lnSpc>
              <a:spcBef>
                <a:spcPts val="0"/>
              </a:spcBef>
              <a:buFont typeface="Wingdings 3" charset="2"/>
              <a:buNone/>
            </a:pPr>
            <a:r>
              <a:rPr lang="he-IL"/>
              <a:t>המושגים "מקום", "מהירות" ו"תאוצה", בהם עוסקים במהלך לימודי הקינמטיקה, הם </a:t>
            </a:r>
            <a:r>
              <a:rPr lang="he-IL" b="1"/>
              <a:t>גדלים יחסיים</a:t>
            </a:r>
            <a:r>
              <a:rPr lang="he-IL"/>
              <a:t>. </a:t>
            </a:r>
          </a:p>
          <a:p>
            <a:pPr marL="0">
              <a:lnSpc>
                <a:spcPct val="150000"/>
              </a:lnSpc>
              <a:spcBef>
                <a:spcPts val="0"/>
              </a:spcBef>
              <a:buFont typeface="Wingdings 3" charset="2"/>
              <a:buNone/>
            </a:pPr>
            <a:endParaRPr lang="he-IL" dirty="0"/>
          </a:p>
        </p:txBody>
      </p:sp>
      <p:grpSp>
        <p:nvGrpSpPr>
          <p:cNvPr id="4" name="קבוצה 11">
            <a:extLst>
              <a:ext uri="{FF2B5EF4-FFF2-40B4-BE49-F238E27FC236}">
                <a16:creationId xmlns:a16="http://schemas.microsoft.com/office/drawing/2014/main" id="{B94E5721-FF73-4E25-8B26-EF6478D38D8F}"/>
              </a:ext>
            </a:extLst>
          </p:cNvPr>
          <p:cNvGrpSpPr/>
          <p:nvPr/>
        </p:nvGrpSpPr>
        <p:grpSpPr>
          <a:xfrm>
            <a:off x="2746922" y="3038475"/>
            <a:ext cx="3834913" cy="1523038"/>
            <a:chOff x="1438274" y="4379048"/>
            <a:chExt cx="4214295" cy="1795604"/>
          </a:xfrm>
        </p:grpSpPr>
        <p:pic>
          <p:nvPicPr>
            <p:cNvPr id="5" name="Picture 5" descr="C:\Users\Dani\AppData\Local\Microsoft\Windows\Temporary Internet Files\Content.IE5\VSC2MLXX\MC900441904[1].wmf">
              <a:extLst>
                <a:ext uri="{FF2B5EF4-FFF2-40B4-BE49-F238E27FC236}">
                  <a16:creationId xmlns:a16="http://schemas.microsoft.com/office/drawing/2014/main" id="{C48A5967-45DD-456C-A781-5C02EA48301C}"/>
                </a:ext>
              </a:extLst>
            </p:cNvPr>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2200895" y="4670425"/>
              <a:ext cx="951880" cy="1177925"/>
            </a:xfrm>
            <a:prstGeom prst="rect">
              <a:avLst/>
            </a:prstGeom>
            <a:noFill/>
          </p:spPr>
        </p:pic>
        <p:pic>
          <p:nvPicPr>
            <p:cNvPr id="6" name="Picture 2" descr="C:\Users\Dani\AppData\Local\Microsoft\Windows\Temporary Internet Files\Content.IE5\USQG7KOD\MC900230947[1].wmf">
              <a:extLst>
                <a:ext uri="{FF2B5EF4-FFF2-40B4-BE49-F238E27FC236}">
                  <a16:creationId xmlns:a16="http://schemas.microsoft.com/office/drawing/2014/main" id="{873F9069-C8B6-4670-BA07-F6DC4E2E0E4F}"/>
                </a:ext>
              </a:extLst>
            </p:cNvPr>
            <p:cNvPicPr>
              <a:picLocks noChangeAspect="1" noChangeArrowheads="1"/>
            </p:cNvPicPr>
            <p:nvPr/>
          </p:nvPicPr>
          <p:blipFill>
            <a:blip r:embed="rId3" cstate="print"/>
            <a:srcRect/>
            <a:stretch>
              <a:fillRect/>
            </a:stretch>
          </p:blipFill>
          <p:spPr bwMode="auto">
            <a:xfrm>
              <a:off x="3834331" y="4379048"/>
              <a:ext cx="1818238" cy="1795604"/>
            </a:xfrm>
            <a:prstGeom prst="rect">
              <a:avLst/>
            </a:prstGeom>
            <a:noFill/>
          </p:spPr>
        </p:pic>
        <p:sp>
          <p:nvSpPr>
            <p:cNvPr id="7" name="מלבן 6">
              <a:extLst>
                <a:ext uri="{FF2B5EF4-FFF2-40B4-BE49-F238E27FC236}">
                  <a16:creationId xmlns:a16="http://schemas.microsoft.com/office/drawing/2014/main" id="{E6BD49CF-8F43-45C4-8B93-2063474594A4}"/>
                </a:ext>
              </a:extLst>
            </p:cNvPr>
            <p:cNvSpPr/>
            <p:nvPr/>
          </p:nvSpPr>
          <p:spPr>
            <a:xfrm>
              <a:off x="1438274" y="5429250"/>
              <a:ext cx="2543175" cy="4286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8" name="כותרת 1">
            <a:extLst>
              <a:ext uri="{FF2B5EF4-FFF2-40B4-BE49-F238E27FC236}">
                <a16:creationId xmlns:a16="http://schemas.microsoft.com/office/drawing/2014/main" id="{998C605F-9DC5-484B-803B-4E9E142C701B}"/>
              </a:ext>
            </a:extLst>
          </p:cNvPr>
          <p:cNvSpPr txBox="1">
            <a:spLocks/>
          </p:cNvSpPr>
          <p:nvPr/>
        </p:nvSpPr>
        <p:spPr>
          <a:xfrm>
            <a:off x="5067727" y="172305"/>
            <a:ext cx="3028217" cy="597400"/>
          </a:xfrm>
          <a:prstGeom prst="rect">
            <a:avLst/>
          </a:prstGeom>
          <a:ln w="28575">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יחסיות התנועה</a:t>
            </a:r>
            <a:endParaRPr lang="he-IL" dirty="0"/>
          </a:p>
        </p:txBody>
      </p:sp>
    </p:spTree>
    <p:extLst>
      <p:ext uri="{BB962C8B-B14F-4D97-AF65-F5344CB8AC3E}">
        <p14:creationId xmlns:p14="http://schemas.microsoft.com/office/powerpoint/2010/main" val="238151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970A361-8D41-46E2-AF92-BBB4215FD1C6}"/>
              </a:ext>
            </a:extLst>
          </p:cNvPr>
          <p:cNvSpPr>
            <a:spLocks noGrp="1"/>
          </p:cNvSpPr>
          <p:nvPr>
            <p:ph type="sldNum" sz="quarter" idx="12"/>
          </p:nvPr>
        </p:nvSpPr>
        <p:spPr/>
        <p:txBody>
          <a:bodyPr/>
          <a:lstStyle/>
          <a:p>
            <a:fld id="{35CE2A88-ED72-40D1-A77E-B0989610CBC5}" type="slidenum">
              <a:rPr lang="he-IL" smtClean="0"/>
              <a:t>30</a:t>
            </a:fld>
            <a:endParaRPr lang="he-IL"/>
          </a:p>
        </p:txBody>
      </p:sp>
      <p:sp>
        <p:nvSpPr>
          <p:cNvPr id="3" name="Text Box 1">
            <a:extLst>
              <a:ext uri="{FF2B5EF4-FFF2-40B4-BE49-F238E27FC236}">
                <a16:creationId xmlns:a16="http://schemas.microsoft.com/office/drawing/2014/main" id="{A9170514-88D4-48F0-ADFF-0BA2FDF7332C}"/>
              </a:ext>
            </a:extLst>
          </p:cNvPr>
          <p:cNvSpPr txBox="1">
            <a:spLocks noChangeArrowheads="1"/>
          </p:cNvSpPr>
          <p:nvPr/>
        </p:nvSpPr>
        <p:spPr bwMode="auto">
          <a:xfrm>
            <a:off x="2470469" y="1152907"/>
            <a:ext cx="9189719" cy="6299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 באופן כללי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הדרך והעתק </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אינם שווים.</a:t>
            </a:r>
            <a:br>
              <a:rPr kumimoji="0" lang="en-US"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הם יכולים להיות שווים רק כאשר הגוף מתרחק בקו ישר מהמקום בו התחיל את תנועה</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של גוף,  קטן או שווה לדרך שהגוף עבר, אך אינו יכול להיות גדול ממנה</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 גודל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בתנועה אינו מעיד על הדרך שהגוף עבר</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b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b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4.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העתק</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he-IL" altLang="he-IL"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חיובי</a:t>
            </a:r>
            <a:r>
              <a:rPr kumimoji="0" lang="he-IL"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מעיד על כך, שהגוף התרחק ממקום המוצא בכיוון שנבחר כחיובי</a:t>
            </a:r>
            <a:r>
              <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r" defTabSz="449263" rtl="1" eaLnBrk="1" fontAlgn="base" latinLnBrk="0" hangingPunct="1">
              <a:lnSpc>
                <a:spcPct val="90000"/>
              </a:lnSpc>
              <a:spcBef>
                <a:spcPct val="0"/>
              </a:spcBef>
              <a:spcAft>
                <a:spcPct val="0"/>
              </a:spcAft>
              <a:buClr>
                <a:srgbClr val="336699"/>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he-IL"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A78F715-C4E8-49D0-8A5C-004FEAD2728D}"/>
              </a:ext>
            </a:extLst>
          </p:cNvPr>
          <p:cNvSpPr>
            <a:spLocks noChangeArrowheads="1"/>
          </p:cNvSpPr>
          <p:nvPr/>
        </p:nvSpPr>
        <p:spPr bwMode="auto">
          <a:xfrm>
            <a:off x="4282252" y="432182"/>
            <a:ext cx="6264275" cy="576263"/>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449263" rtl="1" eaLnBrk="1" fontAlgn="base" latinLnBrk="0" hangingPunct="1">
              <a:lnSpc>
                <a:spcPct val="82000"/>
              </a:lnSpc>
              <a:spcBef>
                <a:spcPct val="0"/>
              </a:spcBef>
              <a:spcAft>
                <a:spcPct val="0"/>
              </a:spcAft>
              <a:buClr>
                <a:srgbClr val="336699"/>
              </a:buClr>
              <a:buSzPct val="100000"/>
              <a:buFontTx/>
              <a:buNone/>
              <a:tabLst/>
              <a:defRPr/>
            </a:pPr>
            <a:r>
              <a:rPr kumimoji="0" lang="he-IL" alt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שימו לב:</a:t>
            </a:r>
            <a:endParaRPr kumimoji="0" lang="en-US" altLang="he-IL" sz="4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17099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3E40F3-1B21-4741-A9D9-EB861405086B}"/>
              </a:ext>
            </a:extLst>
          </p:cNvPr>
          <p:cNvSpPr>
            <a:spLocks noGrp="1"/>
          </p:cNvSpPr>
          <p:nvPr>
            <p:ph type="sldNum" sz="quarter" idx="12"/>
          </p:nvPr>
        </p:nvSpPr>
        <p:spPr/>
        <p:txBody>
          <a:bodyPr/>
          <a:lstStyle/>
          <a:p>
            <a:fld id="{35CE2A88-ED72-40D1-A77E-B0989610CBC5}" type="slidenum">
              <a:rPr lang="he-IL" smtClean="0"/>
              <a:t>31</a:t>
            </a:fld>
            <a:endParaRPr lang="he-IL"/>
          </a:p>
        </p:txBody>
      </p:sp>
      <p:sp>
        <p:nvSpPr>
          <p:cNvPr id="3" name="Text Box 2">
            <a:extLst>
              <a:ext uri="{FF2B5EF4-FFF2-40B4-BE49-F238E27FC236}">
                <a16:creationId xmlns:a16="http://schemas.microsoft.com/office/drawing/2014/main" id="{2EA5C111-DDC7-4599-902E-E8946C82BCE1}"/>
              </a:ext>
            </a:extLst>
          </p:cNvPr>
          <p:cNvSpPr txBox="1">
            <a:spLocks noChangeArrowheads="1"/>
          </p:cNvSpPr>
          <p:nvPr/>
        </p:nvSpPr>
        <p:spPr bwMode="auto">
          <a:xfrm>
            <a:off x="1209675" y="539750"/>
            <a:ext cx="9930257" cy="596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יש העתק חיובי ושלילי. נמדד ביחס לכיוון שנבחר כחיובי</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העתק יכול להיות שווה או קטן מהדרך. אך לא גדול ממנה</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רישמו</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כיצד מחשבים העתק ?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העתק הוא ההפרש בין מיקומו הסופי של של הגוף למיקומו ההתחלתי</a:t>
            </a:r>
            <a:r>
              <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br>
              <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br>
            <a:endParaRPr kumimoji="0" lang="en-GB" altLang="he-IL" sz="28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מהי יחידות המידה של העתק ?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he-IL"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כמו של כל מרחק העתק נמדד במטרים</a:t>
            </a:r>
            <a: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b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en-GB" altLang="he-IL" sz="2800" b="0" i="0" u="sng"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שרטטו תרשים המתאים לגוף שעבר מרחק</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X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בזמן</a:t>
            </a: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t  </a:t>
            </a:r>
            <a:r>
              <a:rPr kumimoji="0" lang="he-IL"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מנק' ה-0  ואת הנוסחא של חישוב העתק. </a:t>
            </a:r>
            <a:br>
              <a:rPr kumimoji="0" lang="en-US"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r>
              <a:rPr kumimoji="0" lang="en-GB" altLang="he-IL" sz="28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748301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8BA6345-811C-4954-BD9A-C1F7A825A241}"/>
              </a:ext>
            </a:extLst>
          </p:cNvPr>
          <p:cNvSpPr>
            <a:spLocks noGrp="1"/>
          </p:cNvSpPr>
          <p:nvPr>
            <p:ph type="sldNum" sz="quarter" idx="12"/>
          </p:nvPr>
        </p:nvSpPr>
        <p:spPr/>
        <p:txBody>
          <a:bodyPr/>
          <a:lstStyle/>
          <a:p>
            <a:fld id="{35CE2A88-ED72-40D1-A77E-B0989610CBC5}" type="slidenum">
              <a:rPr lang="he-IL" smtClean="0"/>
              <a:t>32</a:t>
            </a:fld>
            <a:endParaRPr lang="he-IL"/>
          </a:p>
        </p:txBody>
      </p:sp>
      <p:sp>
        <p:nvSpPr>
          <p:cNvPr id="3" name="Text Box 1">
            <a:extLst>
              <a:ext uri="{FF2B5EF4-FFF2-40B4-BE49-F238E27FC236}">
                <a16:creationId xmlns:a16="http://schemas.microsoft.com/office/drawing/2014/main" id="{C28DA28F-63E7-4FA3-8409-E039A743D9DF}"/>
              </a:ext>
            </a:extLst>
          </p:cNvPr>
          <p:cNvSpPr txBox="1">
            <a:spLocks noChangeArrowheads="1"/>
          </p:cNvSpPr>
          <p:nvPr/>
        </p:nvSpPr>
        <p:spPr bwMode="auto">
          <a:xfrm>
            <a:off x="2730405" y="235935"/>
            <a:ext cx="6380164" cy="830866"/>
          </a:xfrm>
          <a:prstGeom prst="rect">
            <a:avLst/>
          </a:prstGeom>
          <a:solidFill>
            <a:schemeClr val="accent6">
              <a:lumMod val="40000"/>
              <a:lumOff val="60000"/>
            </a:schemeClr>
          </a:solidFill>
          <a:ln>
            <a:solidFill>
              <a:schemeClr val="tx1"/>
            </a:solidFill>
          </a:ln>
          <a:effectLst/>
        </p:spPr>
        <p:txBody>
          <a:bodyPr lIns="0" tIns="0" rIns="0" bIns="0" anchor="ct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336550" marR="0" lvl="0" indent="-336550" algn="r" defTabSz="449263" rtl="1" eaLnBrk="1" fontAlgn="base" latinLnBrk="0" hangingPunct="1">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4000" b="1" i="0" u="none" strike="noStrike" kern="1200" cap="none" spc="0" normalizeH="0" baseline="0" noProof="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תיאור תנועה – סיכום ביניים</a:t>
            </a:r>
            <a:endParaRPr kumimoji="0" lang="en-GB" altLang="he-IL" sz="4000" b="1" i="0" u="none" strike="noStrike" kern="1200" cap="none" spc="0" normalizeH="0" baseline="0" noProof="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 name="Text Box 2">
            <a:extLst>
              <a:ext uri="{FF2B5EF4-FFF2-40B4-BE49-F238E27FC236}">
                <a16:creationId xmlns:a16="http://schemas.microsoft.com/office/drawing/2014/main" id="{F02F0E45-7B9A-4929-BB8A-EB1A7DC3410D}"/>
              </a:ext>
            </a:extLst>
          </p:cNvPr>
          <p:cNvSpPr txBox="1">
            <a:spLocks noChangeArrowheads="1"/>
          </p:cNvSpPr>
          <p:nvPr/>
        </p:nvSpPr>
        <p:spPr bwMode="auto">
          <a:xfrm>
            <a:off x="2352675" y="1525587"/>
            <a:ext cx="9461312" cy="276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5pPr>
            <a:lvl6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6pPr>
            <a:lvl7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7pPr>
            <a:lvl8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8pPr>
            <a:lvl9pPr defTabSz="449263" fontAlgn="base">
              <a:lnSpc>
                <a:spcPct val="82000"/>
              </a:lnSpc>
              <a:spcBef>
                <a:spcPct val="0"/>
              </a:spcBef>
              <a:spcAft>
                <a:spcPct val="0"/>
              </a:spcAft>
              <a:buClr>
                <a:srgbClr val="336699"/>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4800">
                <a:solidFill>
                  <a:srgbClr val="FFFFFF"/>
                </a:solidFill>
                <a:latin typeface="Times New Roman" panose="02020603050405020304" pitchFamily="18" charset="0"/>
                <a:cs typeface="Arial" panose="020B0604020202020204" pitchFamily="34" charset="0"/>
              </a:defRPr>
            </a:lvl9pPr>
          </a:lstStyle>
          <a:p>
            <a:pPr marL="0" marR="0" lvl="0" indent="0" algn="r" defTabSz="449263" rtl="1" eaLnBrk="1" fontAlgn="base" latinLnBrk="0" hangingPunct="1">
              <a:lnSpc>
                <a:spcPct val="87000"/>
              </a:lnSpc>
              <a:spcBef>
                <a:spcPts val="800"/>
              </a:spcBef>
              <a:spcAft>
                <a:spcPct val="0"/>
              </a:spcAft>
              <a:buClr>
                <a:srgbClr val="336699"/>
              </a:buClr>
              <a:buSzPct val="1000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t>כדי לתאר תנועה עלינו לדעת: </a:t>
            </a: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br>
              <a:rPr kumimoji="0" lang="en-US"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rPr>
            </a:br>
            <a:endParaRPr kumimoji="0" lang="he-IL" altLang="he-IL" sz="3200" b="1" i="0" u="none" strike="noStrike" kern="1200" cap="none" spc="0" normalizeH="0" baseline="0" noProof="0">
              <a:ln>
                <a:noFill/>
              </a:ln>
              <a:solidFill>
                <a:srgbClr val="336699"/>
              </a:solidFill>
              <a:effectLst/>
              <a:uLnTx/>
              <a:uFillTx/>
              <a:latin typeface="Arial" panose="020B0604020202020204" pitchFamily="34" charset="0"/>
              <a:ea typeface="+mn-ea"/>
              <a:cs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latin typeface="Arial" panose="020B0604020202020204" pitchFamily="34" charset="0"/>
              </a:rPr>
              <a:t>את את המרחק</a:t>
            </a:r>
            <a:r>
              <a:rPr lang="en-GB" altLang="he-IL" sz="3200" b="1">
                <a:solidFill>
                  <a:srgbClr val="336699"/>
                </a:solidFill>
                <a:latin typeface="Arial" panose="020B0604020202020204" pitchFamily="34" charset="0"/>
              </a:rPr>
              <a:t>.</a:t>
            </a:r>
            <a:br>
              <a:rPr lang="en-GB" altLang="he-IL" sz="3200" b="1">
                <a:solidFill>
                  <a:srgbClr val="336699"/>
                </a:solidFill>
                <a:latin typeface="Arial" panose="020B0604020202020204" pitchFamily="34" charset="0"/>
              </a:rPr>
            </a:br>
            <a:br>
              <a:rPr lang="en-GB" altLang="he-IL" sz="3200" b="1">
                <a:solidFill>
                  <a:srgbClr val="336699"/>
                </a:solidFill>
                <a:latin typeface="Arial" panose="020B0604020202020204" pitchFamily="34" charset="0"/>
              </a:rPr>
            </a:br>
            <a:br>
              <a:rPr lang="en-GB" altLang="he-IL" sz="3200" b="1">
                <a:solidFill>
                  <a:srgbClr val="336699"/>
                </a:solidFill>
                <a:latin typeface="Arial" panose="020B0604020202020204" pitchFamily="34" charset="0"/>
              </a:rPr>
            </a:br>
            <a:endParaRPr lang="he-IL" altLang="he-IL" sz="3200" b="1">
              <a:solidFill>
                <a:srgbClr val="336699"/>
              </a:solidFill>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latin typeface="Arial" panose="020B0604020202020204" pitchFamily="34" charset="0"/>
              </a:rPr>
              <a:t>את משך הזמן שנדרש לגוף לעבור את המרחק הנ"ל.</a:t>
            </a:r>
            <a:br>
              <a:rPr lang="en-US" altLang="he-IL" sz="3200" b="1">
                <a:solidFill>
                  <a:srgbClr val="336699"/>
                </a:solidFill>
                <a:latin typeface="Arial" panose="020B0604020202020204" pitchFamily="34" charset="0"/>
              </a:rPr>
            </a:br>
            <a:endParaRPr lang="en-GB" altLang="he-IL" sz="3200" b="1">
              <a:solidFill>
                <a:srgbClr val="336699"/>
              </a:solidFill>
              <a:latin typeface="Arial" panose="020B0604020202020204" pitchFamily="34" charset="0"/>
            </a:endParaRPr>
          </a:p>
        </p:txBody>
      </p:sp>
    </p:spTree>
    <p:extLst>
      <p:ext uri="{BB962C8B-B14F-4D97-AF65-F5344CB8AC3E}">
        <p14:creationId xmlns:p14="http://schemas.microsoft.com/office/powerpoint/2010/main" val="3733333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77142BF-1B19-49F2-B18E-6D3E7590C353}"/>
              </a:ext>
            </a:extLst>
          </p:cNvPr>
          <p:cNvSpPr>
            <a:spLocks noGrp="1"/>
          </p:cNvSpPr>
          <p:nvPr>
            <p:ph type="sldNum" sz="quarter" idx="12"/>
          </p:nvPr>
        </p:nvSpPr>
        <p:spPr/>
        <p:txBody>
          <a:bodyPr/>
          <a:lstStyle/>
          <a:p>
            <a:fld id="{35CE2A88-ED72-40D1-A77E-B0989610CBC5}" type="slidenum">
              <a:rPr lang="he-IL" smtClean="0"/>
              <a:t>33</a:t>
            </a:fld>
            <a:endParaRPr lang="he-IL"/>
          </a:p>
        </p:txBody>
      </p:sp>
      <p:sp>
        <p:nvSpPr>
          <p:cNvPr id="3" name="Rectangle 2">
            <a:extLst>
              <a:ext uri="{FF2B5EF4-FFF2-40B4-BE49-F238E27FC236}">
                <a16:creationId xmlns:a16="http://schemas.microsoft.com/office/drawing/2014/main" id="{BA18EE65-781C-4222-BF25-C5FFBE3E650B}"/>
              </a:ext>
            </a:extLst>
          </p:cNvPr>
          <p:cNvSpPr txBox="1">
            <a:spLocks noChangeArrowheads="1"/>
          </p:cNvSpPr>
          <p:nvPr/>
        </p:nvSpPr>
        <p:spPr>
          <a:xfrm>
            <a:off x="2983992" y="476631"/>
            <a:ext cx="7615238" cy="1923288"/>
          </a:xfrm>
          <a:prstGeom prst="rect">
            <a:avLst/>
          </a:prstGeom>
          <a:ln/>
        </p:spPr>
        <p:txBody>
          <a:bodyPr vert="horz" wrap="square" lIns="0" tIns="0" rIns="0" bIns="0" numCol="1" anchor="t" anchorCtr="0" compatLnSpc="1">
            <a:prstTxWarp prst="textNoShape">
              <a:avLst/>
            </a:prstTxWarp>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7350" algn="l"/>
                <a:tab pos="7185025" algn="l"/>
                <a:tab pos="7634288" algn="l"/>
                <a:tab pos="8083550" algn="l"/>
                <a:tab pos="8532813" algn="l"/>
                <a:tab pos="8982075" algn="l"/>
              </a:tabLst>
            </a:pPr>
            <a:r>
              <a:rPr lang="he-IL" altLang="he-IL" sz="4400" u="sng">
                <a:solidFill>
                  <a:srgbClr val="FF0000"/>
                </a:solidFill>
                <a:effectLst>
                  <a:outerShdw blurRad="38100" dist="38100" dir="2700000" algn="tl">
                    <a:srgbClr val="000000">
                      <a:alpha val="43137"/>
                    </a:srgbClr>
                  </a:outerShdw>
                </a:effectLst>
              </a:rPr>
              <a:t>לסיכום: מה למדנו ? </a:t>
            </a:r>
            <a:br>
              <a:rPr lang="en-GB" altLang="he-IL"/>
            </a:br>
            <a:r>
              <a:rPr lang="he-IL" altLang="he-IL"/>
              <a:t> </a:t>
            </a:r>
            <a:br>
              <a:rPr lang="en-GB" altLang="he-IL"/>
            </a:br>
            <a:r>
              <a:rPr lang="he-IL" altLang="he-IL" sz="3200" b="1">
                <a:solidFill>
                  <a:srgbClr val="336699"/>
                </a:solidFill>
              </a:rPr>
              <a:t>הבדל בין וקטור לבין סקלאר.</a:t>
            </a:r>
            <a:br>
              <a:rPr lang="en-US" altLang="he-IL" sz="3200" b="1">
                <a:solidFill>
                  <a:srgbClr val="336699"/>
                </a:solidFill>
              </a:rPr>
            </a:br>
            <a:endParaRPr lang="en-GB" altLang="he-IL" sz="3200" b="1">
              <a:solidFill>
                <a:srgbClr val="336699"/>
              </a:solidFill>
            </a:endParaRPr>
          </a:p>
          <a:p>
            <a:pPr marL="0" inden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7350" algn="l"/>
                <a:tab pos="7185025" algn="l"/>
                <a:tab pos="7634288" algn="l"/>
                <a:tab pos="8083550" algn="l"/>
                <a:tab pos="8532813" algn="l"/>
                <a:tab pos="8982075" algn="l"/>
              </a:tabLst>
            </a:pPr>
            <a:r>
              <a:rPr lang="he-IL" altLang="he-IL" sz="3200" b="1">
                <a:solidFill>
                  <a:srgbClr val="336699"/>
                </a:solidFill>
              </a:rPr>
              <a:t>הבדל בין דרך להעתק</a:t>
            </a:r>
            <a:br>
              <a:rPr lang="en-US" altLang="he-IL"/>
            </a:br>
            <a:endParaRPr lang="en-GB" altLang="he-IL"/>
          </a:p>
        </p:txBody>
      </p:sp>
      <p:sp>
        <p:nvSpPr>
          <p:cNvPr id="4" name="מלבן 3">
            <a:extLst>
              <a:ext uri="{FF2B5EF4-FFF2-40B4-BE49-F238E27FC236}">
                <a16:creationId xmlns:a16="http://schemas.microsoft.com/office/drawing/2014/main" id="{3A646965-D945-4AD6-A8C8-2179F582D4F4}"/>
              </a:ext>
            </a:extLst>
          </p:cNvPr>
          <p:cNvSpPr/>
          <p:nvPr/>
        </p:nvSpPr>
        <p:spPr>
          <a:xfrm>
            <a:off x="1620679" y="3667507"/>
            <a:ext cx="9454896" cy="2578142"/>
          </a:xfrm>
          <a:prstGeom prst="rect">
            <a:avLst/>
          </a:prstGeom>
        </p:spPr>
        <p:txBody>
          <a:bodyPr wrap="square">
            <a:spAutoFit/>
          </a:bodyPr>
          <a:lstStyle/>
          <a:p>
            <a:pPr marL="336550" lvl="0" indent="-336550" algn="r" defTabSz="449263" rtl="1" fontAlgn="base">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lang="he-IL" altLang="he-IL" sz="3200" b="1">
                <a:solidFill>
                  <a:srgbClr val="336699"/>
                </a:solidFill>
                <a:latin typeface="Arial" panose="020B0604020202020204" pitchFamily="34" charset="0"/>
                <a:cs typeface="Arial" panose="020B0604020202020204" pitchFamily="34" charset="0"/>
              </a:rPr>
              <a:t>כדי לתאר תנועה עלינו לדעת:</a:t>
            </a:r>
            <a:br>
              <a:rPr lang="en-US" altLang="he-IL" sz="3200" b="1">
                <a:solidFill>
                  <a:srgbClr val="336699"/>
                </a:solidFill>
                <a:latin typeface="Arial" panose="020B0604020202020204" pitchFamily="34" charset="0"/>
                <a:cs typeface="Arial" panose="020B0604020202020204" pitchFamily="34" charset="0"/>
              </a:rPr>
            </a:br>
            <a:br>
              <a:rPr lang="en-GB" altLang="he-IL" sz="3200" b="1">
                <a:solidFill>
                  <a:srgbClr val="336699"/>
                </a:solidFill>
                <a:latin typeface="Arial" panose="020B0604020202020204" pitchFamily="34" charset="0"/>
                <a:cs typeface="Arial" panose="020B0604020202020204" pitchFamily="34" charset="0"/>
              </a:rPr>
            </a:br>
            <a:r>
              <a:rPr lang="he-IL" altLang="he-IL" sz="3200" b="1">
                <a:solidFill>
                  <a:srgbClr val="336699"/>
                </a:solidFill>
                <a:latin typeface="Arial" panose="020B0604020202020204" pitchFamily="34" charset="0"/>
                <a:cs typeface="Arial" panose="020B0604020202020204" pitchFamily="34" charset="0"/>
              </a:rPr>
              <a:t> את את המרחק</a:t>
            </a:r>
            <a:r>
              <a:rPr lang="en-GB" altLang="he-IL" sz="3200" b="1">
                <a:solidFill>
                  <a:srgbClr val="336699"/>
                </a:solidFill>
                <a:latin typeface="Arial" panose="020B0604020202020204" pitchFamily="34" charset="0"/>
                <a:cs typeface="Arial" panose="020B0604020202020204" pitchFamily="34" charset="0"/>
              </a:rPr>
              <a:t> </a:t>
            </a:r>
            <a:br>
              <a:rPr lang="en-GB" altLang="he-IL" sz="3200" b="1">
                <a:solidFill>
                  <a:srgbClr val="336699"/>
                </a:solidFill>
                <a:latin typeface="Arial" panose="020B0604020202020204" pitchFamily="34" charset="0"/>
                <a:cs typeface="Arial" panose="020B0604020202020204" pitchFamily="34" charset="0"/>
              </a:rPr>
            </a:br>
            <a:endParaRPr lang="en-GB" altLang="he-IL" sz="3200" b="1">
              <a:solidFill>
                <a:srgbClr val="336699"/>
              </a:solidFill>
              <a:latin typeface="Arial" panose="020B0604020202020204" pitchFamily="34" charset="0"/>
              <a:cs typeface="Arial" panose="020B0604020202020204" pitchFamily="34" charset="0"/>
            </a:endParaRPr>
          </a:p>
          <a:p>
            <a:pPr marL="336550" lvl="0" indent="-336550" algn="r" defTabSz="449263" rtl="1" fontAlgn="base">
              <a:lnSpc>
                <a:spcPct val="87000"/>
              </a:lnSpc>
              <a:spcBef>
                <a:spcPts val="800"/>
              </a:spcBef>
              <a:spcAft>
                <a:spcPct val="0"/>
              </a:spcAft>
              <a:buClr>
                <a:srgbClr val="336699"/>
              </a:buClr>
              <a:buSzPct val="100000"/>
              <a:buFont typeface="Arial" panose="020B0604020202020204" pitchFamily="34"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lang="he-IL" altLang="he-IL" sz="3200" b="1">
                <a:solidFill>
                  <a:srgbClr val="336699"/>
                </a:solidFill>
                <a:latin typeface="Arial" panose="020B0604020202020204" pitchFamily="34" charset="0"/>
                <a:cs typeface="Arial" panose="020B0604020202020204" pitchFamily="34" charset="0"/>
              </a:rPr>
              <a:t>את משך הזמן שנדרש לגוף לעבור את המרחק הנ"ל</a:t>
            </a:r>
            <a:br>
              <a:rPr lang="en-US" altLang="he-IL" b="1">
                <a:solidFill>
                  <a:srgbClr val="336699"/>
                </a:solidFill>
                <a:latin typeface="Arial" panose="020B0604020202020204" pitchFamily="34" charset="0"/>
                <a:cs typeface="Arial" panose="020B0604020202020204" pitchFamily="34" charset="0"/>
              </a:rPr>
            </a:br>
            <a:r>
              <a:rPr lang="en-GB" altLang="he-IL" b="1">
                <a:solidFill>
                  <a:srgbClr val="33669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769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C4BB177-B15F-4356-9CF0-FEFCC973C6E2}"/>
              </a:ext>
            </a:extLst>
          </p:cNvPr>
          <p:cNvSpPr>
            <a:spLocks noGrp="1"/>
          </p:cNvSpPr>
          <p:nvPr>
            <p:ph type="sldNum" sz="quarter" idx="12"/>
          </p:nvPr>
        </p:nvSpPr>
        <p:spPr/>
        <p:txBody>
          <a:bodyPr/>
          <a:lstStyle/>
          <a:p>
            <a:fld id="{35CE2A88-ED72-40D1-A77E-B0989610CBC5}" type="slidenum">
              <a:rPr lang="he-IL" smtClean="0"/>
              <a:t>34</a:t>
            </a:fld>
            <a:endParaRPr lang="he-IL"/>
          </a:p>
        </p:txBody>
      </p:sp>
      <p:sp>
        <p:nvSpPr>
          <p:cNvPr id="3" name="מציין מיקום תוכן 2">
            <a:extLst>
              <a:ext uri="{FF2B5EF4-FFF2-40B4-BE49-F238E27FC236}">
                <a16:creationId xmlns:a16="http://schemas.microsoft.com/office/drawing/2014/main" id="{7302F3C4-47EF-4834-AFE6-0553C9FE1C13}"/>
              </a:ext>
            </a:extLst>
          </p:cNvPr>
          <p:cNvSpPr txBox="1">
            <a:spLocks/>
          </p:cNvSpPr>
          <p:nvPr/>
        </p:nvSpPr>
        <p:spPr>
          <a:xfrm>
            <a:off x="2145323" y="850809"/>
            <a:ext cx="9778404" cy="5303805"/>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he-IL" sz="2400"/>
              <a:t>הגדרת ה</a:t>
            </a:r>
            <a:r>
              <a:rPr lang="he-IL" sz="2400" b="1"/>
              <a:t>מקום</a:t>
            </a:r>
            <a:r>
              <a:rPr lang="he-IL" sz="2400"/>
              <a:t>: מקומו של גוף הנע לאורך קו ישר הוא שיעור הנקודה שבה נמצא הגוף על פי ציר מקום. </a:t>
            </a:r>
          </a:p>
          <a:p>
            <a:pPr>
              <a:buFont typeface="Wingdings 3" charset="2"/>
              <a:buNone/>
            </a:pPr>
            <a:endParaRPr lang="he-IL" sz="2400"/>
          </a:p>
          <a:p>
            <a:r>
              <a:rPr lang="he-IL" sz="2400"/>
              <a:t>הגדרת ה</a:t>
            </a:r>
            <a:r>
              <a:rPr lang="he-IL" sz="2400" b="1"/>
              <a:t>מרחק</a:t>
            </a:r>
            <a:r>
              <a:rPr lang="he-IL" sz="2400"/>
              <a:t>: הערך המוחלט של הפרש השיעורים של שתי הנקודות:</a:t>
            </a:r>
            <a:br>
              <a:rPr lang="en-US" sz="2400"/>
            </a:br>
            <a:endParaRPr lang="he-IL" sz="2400"/>
          </a:p>
          <a:p>
            <a:r>
              <a:rPr lang="he-IL" sz="2400"/>
              <a:t>הגדרת </a:t>
            </a:r>
            <a:r>
              <a:rPr lang="he-IL" sz="2400" b="1"/>
              <a:t>העתק</a:t>
            </a:r>
            <a:r>
              <a:rPr lang="he-IL" sz="2400"/>
              <a:t>: הפרש השיעורים של מיקום הגוף (בזמנים שונים):</a:t>
            </a:r>
            <a:endParaRPr lang="he-IL" sz="2400">
              <a:sym typeface="Symbol"/>
            </a:endParaRPr>
          </a:p>
          <a:p>
            <a:pPr>
              <a:buFont typeface="Wingdings 3" charset="2"/>
              <a:buNone/>
            </a:pPr>
            <a:endParaRPr lang="he-IL" sz="2400"/>
          </a:p>
          <a:p>
            <a:r>
              <a:rPr lang="he-IL" sz="2400"/>
              <a:t>אורך ה</a:t>
            </a:r>
            <a:r>
              <a:rPr lang="he-IL" sz="2400" b="1"/>
              <a:t>דרך</a:t>
            </a:r>
            <a:r>
              <a:rPr lang="he-IL" sz="2400"/>
              <a:t> שגוף נע עבר שווה לסכום הערכים המוחלטים של כל העתקיו:</a:t>
            </a:r>
          </a:p>
          <a:p>
            <a:pPr>
              <a:buFont typeface="Wingdings 3" charset="2"/>
              <a:buNone/>
            </a:pPr>
            <a:br>
              <a:rPr lang="en-US" sz="2400"/>
            </a:br>
            <a:endParaRPr lang="he-IL" sz="2400"/>
          </a:p>
          <a:p>
            <a:r>
              <a:rPr lang="he-IL" sz="2400"/>
              <a:t>ניתן להציג את </a:t>
            </a:r>
            <a:r>
              <a:rPr lang="he-IL" sz="2400" b="1"/>
              <a:t>פונקציית מקום-זמן </a:t>
            </a:r>
            <a:r>
              <a:rPr lang="he-IL" sz="2400"/>
              <a:t>באמצעות שלוש דרכים:</a:t>
            </a:r>
            <a:r>
              <a:rPr lang="en-US" sz="2400"/>
              <a:t> </a:t>
            </a:r>
            <a:r>
              <a:rPr lang="he-IL" sz="2400"/>
              <a:t>טבלה, גרף וביטוי מתמטי.</a:t>
            </a:r>
            <a:endParaRPr lang="he-IL" sz="2400" dirty="0"/>
          </a:p>
        </p:txBody>
      </p:sp>
      <p:sp>
        <p:nvSpPr>
          <p:cNvPr id="4" name="כותרת 1">
            <a:extLst>
              <a:ext uri="{FF2B5EF4-FFF2-40B4-BE49-F238E27FC236}">
                <a16:creationId xmlns:a16="http://schemas.microsoft.com/office/drawing/2014/main" id="{A7082F99-AC75-448A-8F50-80DC1EA2B44A}"/>
              </a:ext>
            </a:extLst>
          </p:cNvPr>
          <p:cNvSpPr txBox="1">
            <a:spLocks/>
          </p:cNvSpPr>
          <p:nvPr/>
        </p:nvSpPr>
        <p:spPr>
          <a:xfrm>
            <a:off x="5134708" y="145944"/>
            <a:ext cx="2963007" cy="641838"/>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effectLst>
                  <a:outerShdw blurRad="38100" dist="38100" dir="2700000" algn="tl">
                    <a:srgbClr val="000000">
                      <a:alpha val="43137"/>
                    </a:srgbClr>
                  </a:outerShdw>
                </a:effectLst>
              </a:rPr>
              <a:t>סיכום השיעור</a:t>
            </a:r>
            <a:endParaRPr lang="he-IL" b="1" dirty="0">
              <a:effectLst>
                <a:outerShdw blurRad="38100" dist="38100" dir="2700000" algn="tl">
                  <a:srgbClr val="000000">
                    <a:alpha val="43137"/>
                  </a:srgbClr>
                </a:outerShdw>
              </a:effectLst>
            </a:endParaRPr>
          </a:p>
        </p:txBody>
      </p:sp>
      <p:graphicFrame>
        <p:nvGraphicFramePr>
          <p:cNvPr id="5" name="אובייקט 4">
            <a:extLst>
              <a:ext uri="{FF2B5EF4-FFF2-40B4-BE49-F238E27FC236}">
                <a16:creationId xmlns:a16="http://schemas.microsoft.com/office/drawing/2014/main" id="{5C5C54E2-8A81-46C8-AE70-E9F1A1C71A60}"/>
              </a:ext>
            </a:extLst>
          </p:cNvPr>
          <p:cNvGraphicFramePr>
            <a:graphicFrameLocks noChangeAspect="1"/>
          </p:cNvGraphicFramePr>
          <p:nvPr>
            <p:extLst>
              <p:ext uri="{D42A27DB-BD31-4B8C-83A1-F6EECF244321}">
                <p14:modId xmlns:p14="http://schemas.microsoft.com/office/powerpoint/2010/main" val="1649382193"/>
              </p:ext>
            </p:extLst>
          </p:nvPr>
        </p:nvGraphicFramePr>
        <p:xfrm>
          <a:off x="1842049" y="2224071"/>
          <a:ext cx="1046163" cy="508000"/>
        </p:xfrm>
        <a:graphic>
          <a:graphicData uri="http://schemas.openxmlformats.org/presentationml/2006/ole">
            <mc:AlternateContent xmlns:mc="http://schemas.openxmlformats.org/markup-compatibility/2006">
              <mc:Choice xmlns:v="urn:schemas-microsoft-com:vml" Requires="v">
                <p:oleObj spid="_x0000_s13584" name="משוואה" r:id="rId3" imgW="494870" imgH="253780" progId="Equation.3">
                  <p:embed/>
                </p:oleObj>
              </mc:Choice>
              <mc:Fallback>
                <p:oleObj name="משוואה" r:id="rId3" imgW="494870" imgH="253780" progId="Equation.3">
                  <p:embed/>
                  <p:pic>
                    <p:nvPicPr>
                      <p:cNvPr id="5" name="אובייקט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049" y="2224071"/>
                        <a:ext cx="1046163" cy="508000"/>
                      </a:xfrm>
                      <a:prstGeom prst="rect">
                        <a:avLst/>
                      </a:prstGeom>
                      <a:solidFill>
                        <a:srgbClr val="D7E4BD"/>
                      </a:solidFill>
                      <a:ln>
                        <a:solidFill>
                          <a:schemeClr val="tx1"/>
                        </a:solidFill>
                      </a:ln>
                    </p:spPr>
                  </p:pic>
                </p:oleObj>
              </mc:Fallback>
            </mc:AlternateContent>
          </a:graphicData>
        </a:graphic>
      </p:graphicFrame>
      <p:graphicFrame>
        <p:nvGraphicFramePr>
          <p:cNvPr id="6" name="אובייקט 5">
            <a:extLst>
              <a:ext uri="{FF2B5EF4-FFF2-40B4-BE49-F238E27FC236}">
                <a16:creationId xmlns:a16="http://schemas.microsoft.com/office/drawing/2014/main" id="{32C3ACD2-0795-46FB-B43C-6A9182112EBB}"/>
              </a:ext>
            </a:extLst>
          </p:cNvPr>
          <p:cNvGraphicFramePr>
            <a:graphicFrameLocks noChangeAspect="1"/>
          </p:cNvGraphicFramePr>
          <p:nvPr>
            <p:extLst>
              <p:ext uri="{D42A27DB-BD31-4B8C-83A1-F6EECF244321}">
                <p14:modId xmlns:p14="http://schemas.microsoft.com/office/powerpoint/2010/main" val="2682969864"/>
              </p:ext>
            </p:extLst>
          </p:nvPr>
        </p:nvGraphicFramePr>
        <p:xfrm>
          <a:off x="1474764" y="3122246"/>
          <a:ext cx="2073275" cy="472379"/>
        </p:xfrm>
        <a:graphic>
          <a:graphicData uri="http://schemas.openxmlformats.org/presentationml/2006/ole">
            <mc:AlternateContent xmlns:mc="http://schemas.openxmlformats.org/markup-compatibility/2006">
              <mc:Choice xmlns:v="urn:schemas-microsoft-com:vml" Requires="v">
                <p:oleObj spid="_x0000_s13585" name="משוואה" r:id="rId5" imgW="952087" imgH="228501" progId="Equation.3">
                  <p:embed/>
                </p:oleObj>
              </mc:Choice>
              <mc:Fallback>
                <p:oleObj name="משוואה" r:id="rId5" imgW="952087" imgH="228501" progId="Equation.3">
                  <p:embed/>
                  <p:pic>
                    <p:nvPicPr>
                      <p:cNvPr id="6" name="אובייקט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764" y="3122246"/>
                        <a:ext cx="2073275" cy="472379"/>
                      </a:xfrm>
                      <a:prstGeom prst="rect">
                        <a:avLst/>
                      </a:prstGeom>
                      <a:solidFill>
                        <a:srgbClr val="D7E4BD"/>
                      </a:solidFill>
                      <a:ln>
                        <a:solidFill>
                          <a:schemeClr val="tx1"/>
                        </a:solidFill>
                      </a:ln>
                    </p:spPr>
                  </p:pic>
                </p:oleObj>
              </mc:Fallback>
            </mc:AlternateContent>
          </a:graphicData>
        </a:graphic>
      </p:graphicFrame>
      <p:graphicFrame>
        <p:nvGraphicFramePr>
          <p:cNvPr id="7" name="אובייקט 6">
            <a:extLst>
              <a:ext uri="{FF2B5EF4-FFF2-40B4-BE49-F238E27FC236}">
                <a16:creationId xmlns:a16="http://schemas.microsoft.com/office/drawing/2014/main" id="{129C5451-CA66-4921-8D26-24EE9F7A8CDF}"/>
              </a:ext>
            </a:extLst>
          </p:cNvPr>
          <p:cNvGraphicFramePr>
            <a:graphicFrameLocks noChangeAspect="1"/>
          </p:cNvGraphicFramePr>
          <p:nvPr>
            <p:extLst>
              <p:ext uri="{D42A27DB-BD31-4B8C-83A1-F6EECF244321}">
                <p14:modId xmlns:p14="http://schemas.microsoft.com/office/powerpoint/2010/main" val="3877555742"/>
              </p:ext>
            </p:extLst>
          </p:nvPr>
        </p:nvGraphicFramePr>
        <p:xfrm>
          <a:off x="1474764" y="4533137"/>
          <a:ext cx="3879163" cy="527050"/>
        </p:xfrm>
        <a:graphic>
          <a:graphicData uri="http://schemas.openxmlformats.org/presentationml/2006/ole">
            <mc:AlternateContent xmlns:mc="http://schemas.openxmlformats.org/markup-compatibility/2006">
              <mc:Choice xmlns:v="urn:schemas-microsoft-com:vml" Requires="v">
                <p:oleObj spid="_x0000_s13586" name="משוואה" r:id="rId7" imgW="1777680" imgH="253800" progId="Equation.3">
                  <p:embed/>
                </p:oleObj>
              </mc:Choice>
              <mc:Fallback>
                <p:oleObj name="משוואה" r:id="rId7" imgW="1777680" imgH="253800" progId="Equation.3">
                  <p:embed/>
                  <p:pic>
                    <p:nvPicPr>
                      <p:cNvPr id="7" name="אובייקט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4764" y="4533137"/>
                        <a:ext cx="3879163" cy="527050"/>
                      </a:xfrm>
                      <a:prstGeom prst="rect">
                        <a:avLst/>
                      </a:prstGeom>
                      <a:solidFill>
                        <a:srgbClr val="D7E4BD"/>
                      </a:solidFill>
                      <a:ln>
                        <a:solidFill>
                          <a:schemeClr val="tx1"/>
                        </a:solidFill>
                      </a:ln>
                    </p:spPr>
                  </p:pic>
                </p:oleObj>
              </mc:Fallback>
            </mc:AlternateContent>
          </a:graphicData>
        </a:graphic>
      </p:graphicFrame>
    </p:spTree>
    <p:extLst>
      <p:ext uri="{BB962C8B-B14F-4D97-AF65-F5344CB8AC3E}">
        <p14:creationId xmlns:p14="http://schemas.microsoft.com/office/powerpoint/2010/main" val="126698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4247EA0-ABB7-4BD9-A162-1768B9FAFF0C}"/>
              </a:ext>
            </a:extLst>
          </p:cNvPr>
          <p:cNvSpPr>
            <a:spLocks noGrp="1"/>
          </p:cNvSpPr>
          <p:nvPr>
            <p:ph type="sldNum" sz="quarter" idx="12"/>
          </p:nvPr>
        </p:nvSpPr>
        <p:spPr/>
        <p:txBody>
          <a:bodyPr/>
          <a:lstStyle/>
          <a:p>
            <a:fld id="{35CE2A88-ED72-40D1-A77E-B0989610CBC5}" type="slidenum">
              <a:rPr lang="he-IL" smtClean="0"/>
              <a:t>35</a:t>
            </a:fld>
            <a:endParaRPr lang="he-IL"/>
          </a:p>
        </p:txBody>
      </p:sp>
      <p:sp>
        <p:nvSpPr>
          <p:cNvPr id="5" name="תיבת טקסט 4">
            <a:extLst>
              <a:ext uri="{FF2B5EF4-FFF2-40B4-BE49-F238E27FC236}">
                <a16:creationId xmlns:a16="http://schemas.microsoft.com/office/drawing/2014/main" id="{98D6B678-AC52-49A6-AA61-CDBDEB0ECE41}"/>
              </a:ext>
            </a:extLst>
          </p:cNvPr>
          <p:cNvSpPr txBox="1"/>
          <p:nvPr/>
        </p:nvSpPr>
        <p:spPr>
          <a:xfrm>
            <a:off x="4359938" y="4997597"/>
            <a:ext cx="4885905" cy="830997"/>
          </a:xfrm>
          <a:prstGeom prst="rect">
            <a:avLst/>
          </a:prstGeom>
          <a:noFill/>
        </p:spPr>
        <p:txBody>
          <a:bodyPr wrap="square" rtlCol="1">
            <a:spAutoFit/>
          </a:bodyPr>
          <a:lstStyle/>
          <a:p>
            <a:r>
              <a:rPr lang="he-IL" sz="4800" b="1">
                <a:solidFill>
                  <a:srgbClr val="7030A0"/>
                </a:solidFill>
              </a:rPr>
              <a:t>שאלות ותרגילים</a:t>
            </a:r>
            <a:endParaRPr lang="he-IL" sz="4800"/>
          </a:p>
        </p:txBody>
      </p:sp>
      <p:sp>
        <p:nvSpPr>
          <p:cNvPr id="6" name="תיבת טקסט 5">
            <a:extLst>
              <a:ext uri="{FF2B5EF4-FFF2-40B4-BE49-F238E27FC236}">
                <a16:creationId xmlns:a16="http://schemas.microsoft.com/office/drawing/2014/main" id="{7DE1BD5C-B010-45A7-966E-DEC4B6E4717C}"/>
              </a:ext>
            </a:extLst>
          </p:cNvPr>
          <p:cNvSpPr txBox="1"/>
          <p:nvPr/>
        </p:nvSpPr>
        <p:spPr>
          <a:xfrm>
            <a:off x="4699109" y="5972495"/>
            <a:ext cx="3873454" cy="461665"/>
          </a:xfrm>
          <a:prstGeom prst="rect">
            <a:avLst/>
          </a:prstGeom>
          <a:noFill/>
        </p:spPr>
        <p:txBody>
          <a:bodyPr wrap="square" rtlCol="1">
            <a:spAutoFit/>
          </a:bodyPr>
          <a:lstStyle/>
          <a:p>
            <a:r>
              <a:rPr lang="he-IL" sz="2400" b="1"/>
              <a:t>עמוד 79 – 80  שאלות 9 - 4 </a:t>
            </a:r>
          </a:p>
        </p:txBody>
      </p:sp>
      <p:pic>
        <p:nvPicPr>
          <p:cNvPr id="7" name="תמונה 6">
            <a:extLst>
              <a:ext uri="{FF2B5EF4-FFF2-40B4-BE49-F238E27FC236}">
                <a16:creationId xmlns:a16="http://schemas.microsoft.com/office/drawing/2014/main" id="{4F3C8722-EC43-4F28-B185-88D04A3DC19A}"/>
              </a:ext>
            </a:extLst>
          </p:cNvPr>
          <p:cNvPicPr>
            <a:picLocks noChangeAspect="1"/>
          </p:cNvPicPr>
          <p:nvPr/>
        </p:nvPicPr>
        <p:blipFill>
          <a:blip r:embed="rId2"/>
          <a:stretch>
            <a:fillRect/>
          </a:stretch>
        </p:blipFill>
        <p:spPr>
          <a:xfrm>
            <a:off x="3396014" y="116460"/>
            <a:ext cx="6328278" cy="4737236"/>
          </a:xfrm>
          <a:prstGeom prst="rect">
            <a:avLst/>
          </a:prstGeom>
          <a:ln w="57150">
            <a:solidFill>
              <a:schemeClr val="tx1"/>
            </a:solidFill>
          </a:ln>
        </p:spPr>
      </p:pic>
      <p:sp>
        <p:nvSpPr>
          <p:cNvPr id="8" name="תיבת טקסט 7">
            <a:extLst>
              <a:ext uri="{FF2B5EF4-FFF2-40B4-BE49-F238E27FC236}">
                <a16:creationId xmlns:a16="http://schemas.microsoft.com/office/drawing/2014/main" id="{25E77E4B-C897-4B5A-B3B3-DE51A7E48B9D}"/>
              </a:ext>
            </a:extLst>
          </p:cNvPr>
          <p:cNvSpPr txBox="1"/>
          <p:nvPr/>
        </p:nvSpPr>
        <p:spPr>
          <a:xfrm>
            <a:off x="3599927" y="211071"/>
            <a:ext cx="963282" cy="369332"/>
          </a:xfrm>
          <a:prstGeom prst="rect">
            <a:avLst/>
          </a:prstGeom>
          <a:noFill/>
          <a:ln>
            <a:solidFill>
              <a:schemeClr val="tx1"/>
            </a:solidFill>
          </a:ln>
        </p:spPr>
        <p:txBody>
          <a:bodyPr wrap="square" rtlCol="1">
            <a:spAutoFit/>
          </a:bodyPr>
          <a:lstStyle/>
          <a:p>
            <a:r>
              <a:rPr lang="he-IL" b="1"/>
              <a:t>עמ' 78</a:t>
            </a:r>
          </a:p>
        </p:txBody>
      </p:sp>
      <p:sp>
        <p:nvSpPr>
          <p:cNvPr id="3" name="מלבן 2">
            <a:extLst>
              <a:ext uri="{FF2B5EF4-FFF2-40B4-BE49-F238E27FC236}">
                <a16:creationId xmlns:a16="http://schemas.microsoft.com/office/drawing/2014/main" id="{562F210C-8046-401C-8C74-2B09A00DB4F2}"/>
              </a:ext>
            </a:extLst>
          </p:cNvPr>
          <p:cNvSpPr/>
          <p:nvPr/>
        </p:nvSpPr>
        <p:spPr>
          <a:xfrm>
            <a:off x="2276856" y="5047488"/>
            <a:ext cx="8531352" cy="159944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E5175E8F-1AEF-4D93-B1A6-E5D521269505}"/>
              </a:ext>
            </a:extLst>
          </p:cNvPr>
          <p:cNvSpPr txBox="1"/>
          <p:nvPr/>
        </p:nvSpPr>
        <p:spPr>
          <a:xfrm>
            <a:off x="10113264" y="411480"/>
            <a:ext cx="1892808" cy="1569660"/>
          </a:xfrm>
          <a:prstGeom prst="rect">
            <a:avLst/>
          </a:prstGeom>
          <a:noFill/>
          <a:ln>
            <a:solidFill>
              <a:schemeClr val="tx1"/>
            </a:solidFill>
          </a:ln>
        </p:spPr>
        <p:txBody>
          <a:bodyPr wrap="square" rtlCol="1">
            <a:spAutoFit/>
          </a:bodyPr>
          <a:lstStyle/>
          <a:p>
            <a:pPr algn="r"/>
            <a:r>
              <a:rPr lang="he-IL" sz="3200" b="1">
                <a:solidFill>
                  <a:srgbClr val="FF0000"/>
                </a:solidFill>
                <a:effectLst>
                  <a:outerShdw blurRad="38100" dist="38100" dir="2700000" algn="tl">
                    <a:srgbClr val="000000">
                      <a:alpha val="43137"/>
                    </a:srgbClr>
                  </a:outerShdw>
                </a:effectLst>
              </a:rPr>
              <a:t>סיכום ביניים למחברת </a:t>
            </a:r>
          </a:p>
        </p:txBody>
      </p:sp>
    </p:spTree>
    <p:extLst>
      <p:ext uri="{BB962C8B-B14F-4D97-AF65-F5344CB8AC3E}">
        <p14:creationId xmlns:p14="http://schemas.microsoft.com/office/powerpoint/2010/main" val="11721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A671D20E-E8B8-43E0-8494-F19D9BE4860E}"/>
              </a:ext>
            </a:extLst>
          </p:cNvPr>
          <p:cNvSpPr txBox="1"/>
          <p:nvPr/>
        </p:nvSpPr>
        <p:spPr>
          <a:xfrm>
            <a:off x="5410201" y="2200275"/>
            <a:ext cx="2305050" cy="1569660"/>
          </a:xfrm>
          <a:prstGeom prst="rect">
            <a:avLst/>
          </a:prstGeom>
          <a:noFill/>
        </p:spPr>
        <p:txBody>
          <a:bodyPr wrap="square" rtlCol="1">
            <a:spAutoFit/>
          </a:bodyPr>
          <a:lstStyle/>
          <a:p>
            <a:r>
              <a:rPr lang="he-IL" sz="9600" b="1"/>
              <a:t>ש.ב</a:t>
            </a:r>
          </a:p>
        </p:txBody>
      </p:sp>
    </p:spTree>
    <p:extLst>
      <p:ext uri="{BB962C8B-B14F-4D97-AF65-F5344CB8AC3E}">
        <p14:creationId xmlns:p14="http://schemas.microsoft.com/office/powerpoint/2010/main" val="3795282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CB031BA-57D0-4308-9074-E642494F5AD2}"/>
              </a:ext>
            </a:extLst>
          </p:cNvPr>
          <p:cNvSpPr>
            <a:spLocks noGrp="1"/>
          </p:cNvSpPr>
          <p:nvPr>
            <p:ph type="sldNum" sz="quarter" idx="12"/>
          </p:nvPr>
        </p:nvSpPr>
        <p:spPr/>
        <p:txBody>
          <a:bodyPr/>
          <a:lstStyle/>
          <a:p>
            <a:fld id="{35CE2A88-ED72-40D1-A77E-B0989610CBC5}" type="slidenum">
              <a:rPr lang="he-IL" smtClean="0"/>
              <a:t>37</a:t>
            </a:fld>
            <a:endParaRPr lang="he-IL"/>
          </a:p>
        </p:txBody>
      </p:sp>
      <p:pic>
        <p:nvPicPr>
          <p:cNvPr id="3" name="תמונה 2">
            <a:extLst>
              <a:ext uri="{FF2B5EF4-FFF2-40B4-BE49-F238E27FC236}">
                <a16:creationId xmlns:a16="http://schemas.microsoft.com/office/drawing/2014/main" id="{F5D9498D-669E-4EA2-A2CE-F625E93ECF52}"/>
              </a:ext>
            </a:extLst>
          </p:cNvPr>
          <p:cNvPicPr>
            <a:picLocks noChangeAspect="1"/>
          </p:cNvPicPr>
          <p:nvPr/>
        </p:nvPicPr>
        <p:blipFill>
          <a:blip r:embed="rId2"/>
          <a:stretch>
            <a:fillRect/>
          </a:stretch>
        </p:blipFill>
        <p:spPr>
          <a:xfrm>
            <a:off x="1647247" y="0"/>
            <a:ext cx="10638382" cy="6858000"/>
          </a:xfrm>
          <a:prstGeom prst="rect">
            <a:avLst/>
          </a:prstGeom>
        </p:spPr>
      </p:pic>
    </p:spTree>
    <p:extLst>
      <p:ext uri="{BB962C8B-B14F-4D97-AF65-F5344CB8AC3E}">
        <p14:creationId xmlns:p14="http://schemas.microsoft.com/office/powerpoint/2010/main" val="2638081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8EB17E9-0755-455E-B7C3-AC43C2D71E6F}"/>
              </a:ext>
            </a:extLst>
          </p:cNvPr>
          <p:cNvSpPr>
            <a:spLocks noGrp="1"/>
          </p:cNvSpPr>
          <p:nvPr>
            <p:ph type="sldNum" sz="quarter" idx="12"/>
          </p:nvPr>
        </p:nvSpPr>
        <p:spPr/>
        <p:txBody>
          <a:bodyPr/>
          <a:lstStyle/>
          <a:p>
            <a:fld id="{35CE2A88-ED72-40D1-A77E-B0989610CBC5}" type="slidenum">
              <a:rPr lang="he-IL" smtClean="0"/>
              <a:t>38</a:t>
            </a:fld>
            <a:endParaRPr lang="he-IL"/>
          </a:p>
        </p:txBody>
      </p:sp>
      <p:sp>
        <p:nvSpPr>
          <p:cNvPr id="3" name="תיבת טקסט 2">
            <a:extLst>
              <a:ext uri="{FF2B5EF4-FFF2-40B4-BE49-F238E27FC236}">
                <a16:creationId xmlns:a16="http://schemas.microsoft.com/office/drawing/2014/main" id="{F31D23F7-EE77-47FB-B24B-57E553ADE093}"/>
              </a:ext>
            </a:extLst>
          </p:cNvPr>
          <p:cNvSpPr txBox="1"/>
          <p:nvPr/>
        </p:nvSpPr>
        <p:spPr>
          <a:xfrm>
            <a:off x="3238500" y="2305050"/>
            <a:ext cx="6515100" cy="1569660"/>
          </a:xfrm>
          <a:prstGeom prst="rect">
            <a:avLst/>
          </a:prstGeom>
          <a:noFill/>
        </p:spPr>
        <p:txBody>
          <a:bodyPr wrap="square" rtlCol="1">
            <a:spAutoFit/>
          </a:bodyPr>
          <a:lstStyle/>
          <a:p>
            <a:r>
              <a:rPr lang="he-IL" sz="9600" b="1"/>
              <a:t>מ ה י ר ו ת</a:t>
            </a:r>
          </a:p>
        </p:txBody>
      </p:sp>
    </p:spTree>
    <p:extLst>
      <p:ext uri="{BB962C8B-B14F-4D97-AF65-F5344CB8AC3E}">
        <p14:creationId xmlns:p14="http://schemas.microsoft.com/office/powerpoint/2010/main" val="365607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10483270" y="28558"/>
            <a:ext cx="184731" cy="40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76176" numCol="1" anchor="ctr" anchorCtr="0" compatLnSpc="1">
            <a:prstTxWarp prst="textNoShape">
              <a:avLst/>
            </a:prstTxWarp>
            <a:spAutoFit/>
          </a:bodyPr>
          <a:lstStyle/>
          <a:p>
            <a:pPr algn="r" defTabSz="914400" rtl="1"/>
            <a:endParaRPr lang="he-IL">
              <a:solidFill>
                <a:prstClr val="black"/>
              </a:solidFill>
              <a:latin typeface="Calibri"/>
              <a:cs typeface="Arial" panose="020B0604020202020204" pitchFamily="34" charset="0"/>
            </a:endParaRPr>
          </a:p>
        </p:txBody>
      </p:sp>
      <p:sp>
        <p:nvSpPr>
          <p:cNvPr id="10" name="מלבן 9"/>
          <p:cNvSpPr/>
          <p:nvPr/>
        </p:nvSpPr>
        <p:spPr>
          <a:xfrm>
            <a:off x="3575720" y="2816406"/>
            <a:ext cx="6219972" cy="193899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fontAlgn="base">
              <a:spcBef>
                <a:spcPct val="0"/>
              </a:spcBef>
              <a:spcAft>
                <a:spcPct val="0"/>
              </a:spcAft>
            </a:pPr>
            <a:r>
              <a:rPr lang="he-IL" sz="6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David" pitchFamily="34" charset="-79"/>
              </a:rPr>
              <a:t>מהירות</a:t>
            </a:r>
            <a:endParaRPr lang="en-US" sz="6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David" pitchFamily="34" charset="-79"/>
            </a:endParaRPr>
          </a:p>
          <a:p>
            <a:pPr algn="ctr" defTabSz="914400" eaLnBrk="0" fontAlgn="base" hangingPunct="0">
              <a:spcBef>
                <a:spcPct val="0"/>
              </a:spcBef>
              <a:spcAft>
                <a:spcPct val="0"/>
              </a:spcAft>
            </a:pPr>
            <a:r>
              <a:rPr lang="he-IL"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a typeface="Times New Roman" pitchFamily="18" charset="0"/>
                <a:cs typeface="David" pitchFamily="34" charset="-79"/>
              </a:rPr>
              <a:t>הגדרה, יחידות, מדידות</a:t>
            </a:r>
            <a:endParaRPr lang="he-IL"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endParaRPr>
          </a:p>
        </p:txBody>
      </p:sp>
      <p:pic>
        <p:nvPicPr>
          <p:cNvPr id="2062" name="Picture 14" descr="http://1.bp.blogspot.com/_KcgyzGinjEI/ScSoiNaqKzI/AAAAAAAAATI/fbaG5VjjgsE/s400/High%2520Velocity,%2520Chee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2229">
            <a:off x="1945701" y="370384"/>
            <a:ext cx="2106555" cy="15799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http://www.icar.co.il/media/userfiles/Image/SPEE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5708">
            <a:off x="1204181" y="4583380"/>
            <a:ext cx="2260486" cy="16953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http://www.nrg.co.il/images/archive/465x349/1/053/1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3719">
            <a:off x="9529492" y="5059585"/>
            <a:ext cx="1907554" cy="1427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72" name="Picture 24" descr="http://www.wingate.org.il/_uploads/extraimg/run-mai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30882">
            <a:off x="1951689" y="2195744"/>
            <a:ext cx="1303799" cy="1434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76" name="Picture 28" descr="http://static.il.groupon-content.net/80/37/13583354837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70622">
            <a:off x="5910189" y="1558128"/>
            <a:ext cx="1794440" cy="1046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0" name="Picture 32" descr="http://themefuse.com/wp-content/uploads/2013/01/spe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50118">
            <a:off x="5504338" y="5077866"/>
            <a:ext cx="3062876" cy="17688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2" name="Picture 34" descr="http://www.automild.com/wp-content/uploads/2011/05/Speed-Pack-and-Black-Pack-from-Jaguar-sed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999829" flipH="1" flipV="1">
            <a:off x="8466212" y="341996"/>
            <a:ext cx="1983403" cy="1289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84" name="Picture 36" descr="https://encrypted-tbn3.gstatic.com/images?q=tbn:ANd9GcQFlUpB0EkvH29x-RsyPm-E1TXZlHp99mCcFsfVQGlsUluHSi6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91559">
            <a:off x="4222480" y="361377"/>
            <a:ext cx="2144611" cy="1427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6" name="Picture 38" descr="http://cdn.carsroute.com/wp-content/uploads/2010/02/2011-Jaguar-XKR-Speed-Black-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9682" y="222212"/>
            <a:ext cx="1874584" cy="1250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88" name="Picture 40" descr="http://img.ehowcdn.com/article-new-thumbnail/ehow/images/a01/ui/kt/increase-download-speed-800x8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7702"/>
          <a:stretch/>
        </p:blipFill>
        <p:spPr bwMode="auto">
          <a:xfrm rot="20691219">
            <a:off x="3820438" y="5102619"/>
            <a:ext cx="1332456" cy="1323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קבוצה 11"/>
          <p:cNvGrpSpPr/>
          <p:nvPr/>
        </p:nvGrpSpPr>
        <p:grpSpPr>
          <a:xfrm>
            <a:off x="7912276" y="1606956"/>
            <a:ext cx="2155111" cy="1029956"/>
            <a:chOff x="6293373" y="1896689"/>
            <a:chExt cx="2490273" cy="1222823"/>
          </a:xfrm>
        </p:grpSpPr>
        <p:pic>
          <p:nvPicPr>
            <p:cNvPr id="2078" name="Picture 30" descr="http://venturebeat.files.wordpress.com/2012/06/speed.jpg?w=55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00715">
              <a:off x="6293373" y="1896689"/>
              <a:ext cx="2490273" cy="1222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518116">
              <a:off x="6893185" y="2388266"/>
              <a:ext cx="682008" cy="328869"/>
            </a:xfrm>
            <a:prstGeom prst="rect">
              <a:avLst/>
            </a:prstGeom>
            <a:noFill/>
          </p:spPr>
          <p:txBody>
            <a:bodyPr wrap="square" rtlCol="1">
              <a:spAutoFit/>
            </a:bodyPr>
            <a:lstStyle/>
            <a:p>
              <a:pPr algn="r" defTabSz="914400" rtl="1"/>
              <a:r>
                <a:rPr lang="en-US" sz="1200" b="1" dirty="0">
                  <a:solidFill>
                    <a:prstClr val="white"/>
                  </a:solidFill>
                  <a:latin typeface="Calibri"/>
                </a:rPr>
                <a:t>km/h</a:t>
              </a:r>
              <a:endParaRPr lang="he-IL" sz="1200" b="1" dirty="0">
                <a:solidFill>
                  <a:prstClr val="white"/>
                </a:solidFill>
                <a:latin typeface="Calibri"/>
                <a:cs typeface="Arial" panose="020B0604020202020204" pitchFamily="34" charset="0"/>
              </a:endParaRPr>
            </a:p>
          </p:txBody>
        </p:sp>
      </p:grpSp>
      <p:pic>
        <p:nvPicPr>
          <p:cNvPr id="2090" name="Picture 42" descr="http://msc.wcdn.co.il/w/w-248/597858-1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845174">
            <a:off x="3604110" y="1684844"/>
            <a:ext cx="1924731" cy="1443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651981" y="116632"/>
            <a:ext cx="894780" cy="369332"/>
          </a:xfrm>
          <a:prstGeom prst="rect">
            <a:avLst/>
          </a:prstGeom>
          <a:solidFill>
            <a:srgbClr val="FFFF00"/>
          </a:solidFill>
          <a:ln>
            <a:solidFill>
              <a:schemeClr val="tx1"/>
            </a:solidFill>
          </a:ln>
        </p:spPr>
        <p:txBody>
          <a:bodyPr wrap="square" rtlCol="1">
            <a:spAutoFit/>
          </a:bodyPr>
          <a:lstStyle/>
          <a:p>
            <a:pPr algn="r" defTabSz="914400" rtl="1"/>
            <a:r>
              <a:rPr lang="he-IL" b="1" dirty="0">
                <a:solidFill>
                  <a:prstClr val="black"/>
                </a:solidFill>
                <a:latin typeface="Calibri"/>
                <a:cs typeface="Arial" panose="020B0604020202020204" pitchFamily="34" charset="0"/>
              </a:rPr>
              <a:t>עמ' 27</a:t>
            </a:r>
          </a:p>
        </p:txBody>
      </p:sp>
    </p:spTree>
    <p:extLst>
      <p:ext uri="{BB962C8B-B14F-4D97-AF65-F5344CB8AC3E}">
        <p14:creationId xmlns:p14="http://schemas.microsoft.com/office/powerpoint/2010/main" val="131924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12DED4C-E9BD-4767-94B9-13E9E8CD4F2D}"/>
              </a:ext>
            </a:extLst>
          </p:cNvPr>
          <p:cNvSpPr>
            <a:spLocks noGrp="1"/>
          </p:cNvSpPr>
          <p:nvPr>
            <p:ph type="sldNum" sz="quarter" idx="12"/>
          </p:nvPr>
        </p:nvSpPr>
        <p:spPr/>
        <p:txBody>
          <a:bodyPr/>
          <a:lstStyle/>
          <a:p>
            <a:fld id="{35CE2A88-ED72-40D1-A77E-B0989610CBC5}" type="slidenum">
              <a:rPr lang="he-IL" smtClean="0"/>
              <a:t>4</a:t>
            </a:fld>
            <a:endParaRPr lang="he-IL"/>
          </a:p>
        </p:txBody>
      </p:sp>
      <p:pic>
        <p:nvPicPr>
          <p:cNvPr id="3" name="תמונה 2">
            <a:extLst>
              <a:ext uri="{FF2B5EF4-FFF2-40B4-BE49-F238E27FC236}">
                <a16:creationId xmlns:a16="http://schemas.microsoft.com/office/drawing/2014/main" id="{6BB14A49-0B7E-4D77-A1DE-8D3786B3F32B}"/>
              </a:ext>
            </a:extLst>
          </p:cNvPr>
          <p:cNvPicPr>
            <a:picLocks noChangeAspect="1"/>
          </p:cNvPicPr>
          <p:nvPr/>
        </p:nvPicPr>
        <p:blipFill>
          <a:blip r:embed="rId2"/>
          <a:stretch>
            <a:fillRect/>
          </a:stretch>
        </p:blipFill>
        <p:spPr>
          <a:xfrm>
            <a:off x="2290398" y="4732462"/>
            <a:ext cx="8871438" cy="873022"/>
          </a:xfrm>
          <a:prstGeom prst="rect">
            <a:avLst/>
          </a:prstGeom>
        </p:spPr>
      </p:pic>
      <p:pic>
        <p:nvPicPr>
          <p:cNvPr id="4" name="תמונה 3">
            <a:extLst>
              <a:ext uri="{FF2B5EF4-FFF2-40B4-BE49-F238E27FC236}">
                <a16:creationId xmlns:a16="http://schemas.microsoft.com/office/drawing/2014/main" id="{8262797D-68AE-49FE-86AB-BCC500A98658}"/>
              </a:ext>
            </a:extLst>
          </p:cNvPr>
          <p:cNvPicPr>
            <a:picLocks noChangeAspect="1"/>
          </p:cNvPicPr>
          <p:nvPr/>
        </p:nvPicPr>
        <p:blipFill>
          <a:blip r:embed="rId3"/>
          <a:stretch>
            <a:fillRect/>
          </a:stretch>
        </p:blipFill>
        <p:spPr>
          <a:xfrm>
            <a:off x="2395905" y="2125538"/>
            <a:ext cx="8660423" cy="738290"/>
          </a:xfrm>
          <a:prstGeom prst="rect">
            <a:avLst/>
          </a:prstGeom>
        </p:spPr>
      </p:pic>
      <p:sp>
        <p:nvSpPr>
          <p:cNvPr id="5" name="תיבת טקסט 4">
            <a:extLst>
              <a:ext uri="{FF2B5EF4-FFF2-40B4-BE49-F238E27FC236}">
                <a16:creationId xmlns:a16="http://schemas.microsoft.com/office/drawing/2014/main" id="{B3B74342-8835-457D-AA63-E652715E25B7}"/>
              </a:ext>
            </a:extLst>
          </p:cNvPr>
          <p:cNvSpPr txBox="1"/>
          <p:nvPr/>
        </p:nvSpPr>
        <p:spPr>
          <a:xfrm>
            <a:off x="5037992" y="729556"/>
            <a:ext cx="3710354" cy="923330"/>
          </a:xfrm>
          <a:prstGeom prst="rect">
            <a:avLst/>
          </a:prstGeom>
          <a:noFill/>
          <a:ln>
            <a:solidFill>
              <a:schemeClr val="tx1"/>
            </a:solidFill>
          </a:ln>
        </p:spPr>
        <p:txBody>
          <a:bodyPr wrap="square" rtlCol="1">
            <a:spAutoFit/>
          </a:bodyPr>
          <a:lstStyle/>
          <a:p>
            <a:r>
              <a:rPr lang="he-IL" sz="5400" b="1">
                <a:solidFill>
                  <a:srgbClr val="FF0000"/>
                </a:solidFill>
              </a:rPr>
              <a:t>גוף במנוחה</a:t>
            </a:r>
          </a:p>
        </p:txBody>
      </p:sp>
      <p:sp>
        <p:nvSpPr>
          <p:cNvPr id="6" name="תיבת טקסט 5">
            <a:extLst>
              <a:ext uri="{FF2B5EF4-FFF2-40B4-BE49-F238E27FC236}">
                <a16:creationId xmlns:a16="http://schemas.microsoft.com/office/drawing/2014/main" id="{3C8E6BB4-3B0F-4EA6-827D-0507D65A7DFB}"/>
              </a:ext>
            </a:extLst>
          </p:cNvPr>
          <p:cNvSpPr txBox="1"/>
          <p:nvPr/>
        </p:nvSpPr>
        <p:spPr>
          <a:xfrm>
            <a:off x="5037992" y="3429000"/>
            <a:ext cx="3710354" cy="923330"/>
          </a:xfrm>
          <a:prstGeom prst="rect">
            <a:avLst/>
          </a:prstGeom>
          <a:noFill/>
          <a:ln>
            <a:solidFill>
              <a:schemeClr val="tx1"/>
            </a:solidFill>
          </a:ln>
        </p:spPr>
        <p:txBody>
          <a:bodyPr wrap="square" rtlCol="1">
            <a:spAutoFit/>
          </a:bodyPr>
          <a:lstStyle/>
          <a:p>
            <a:r>
              <a:rPr lang="he-IL" sz="5400" b="1">
                <a:solidFill>
                  <a:srgbClr val="FF0000"/>
                </a:solidFill>
              </a:rPr>
              <a:t>גוף בתנועה</a:t>
            </a:r>
          </a:p>
        </p:txBody>
      </p:sp>
    </p:spTree>
    <p:extLst>
      <p:ext uri="{BB962C8B-B14F-4D97-AF65-F5344CB8AC3E}">
        <p14:creationId xmlns:p14="http://schemas.microsoft.com/office/powerpoint/2010/main" val="307987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88A42C-C4FE-4FE7-A89A-6359E1B1EFCF}"/>
              </a:ext>
            </a:extLst>
          </p:cNvPr>
          <p:cNvSpPr>
            <a:spLocks noGrp="1"/>
          </p:cNvSpPr>
          <p:nvPr>
            <p:ph type="sldNum" sz="quarter" idx="12"/>
          </p:nvPr>
        </p:nvSpPr>
        <p:spPr/>
        <p:txBody>
          <a:bodyPr/>
          <a:lstStyle/>
          <a:p>
            <a:fld id="{35CE2A88-ED72-40D1-A77E-B0989610CBC5}" type="slidenum">
              <a:rPr lang="he-IL" smtClean="0"/>
              <a:t>40</a:t>
            </a:fld>
            <a:endParaRPr lang="he-IL"/>
          </a:p>
        </p:txBody>
      </p:sp>
      <p:sp>
        <p:nvSpPr>
          <p:cNvPr id="13" name="WordArt 4">
            <a:extLst>
              <a:ext uri="{FF2B5EF4-FFF2-40B4-BE49-F238E27FC236}">
                <a16:creationId xmlns:a16="http://schemas.microsoft.com/office/drawing/2014/main" id="{8A32BBAC-0044-4050-B05B-68B76BB482FB}"/>
              </a:ext>
            </a:extLst>
          </p:cNvPr>
          <p:cNvSpPr>
            <a:spLocks noChangeArrowheads="1" noChangeShapeType="1" noTextEdit="1"/>
          </p:cNvSpPr>
          <p:nvPr/>
        </p:nvSpPr>
        <p:spPr bwMode="auto">
          <a:xfrm>
            <a:off x="6545263" y="693761"/>
            <a:ext cx="5046571" cy="553165"/>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kern="10">
                <a:ln w="11430"/>
                <a:solidFill>
                  <a:srgbClr val="E48312">
                    <a:lumMod val="75000"/>
                  </a:srgbClr>
                </a:solidFill>
                <a:effectLst>
                  <a:outerShdw blurRad="50800" dist="39000" dir="5460000" algn="tl">
                    <a:srgbClr val="000000">
                      <a:alpha val="38000"/>
                    </a:srgbClr>
                  </a:outerShdw>
                </a:effectLst>
                <a:latin typeface="Impact"/>
              </a:rPr>
              <a:t>מהירות</a:t>
            </a:r>
            <a:endParaRPr lang="he-IL" sz="4400" kern="10" dirty="0">
              <a:ln w="11430"/>
              <a:solidFill>
                <a:srgbClr val="E48312">
                  <a:lumMod val="75000"/>
                </a:srgbClr>
              </a:solidFill>
              <a:effectLst>
                <a:outerShdw blurRad="50800" dist="39000" dir="5460000" algn="tl">
                  <a:srgbClr val="000000">
                    <a:alpha val="38000"/>
                  </a:srgbClr>
                </a:outerShdw>
              </a:effectLst>
              <a:latin typeface="Impact"/>
            </a:endParaRPr>
          </a:p>
        </p:txBody>
      </p:sp>
      <p:pic>
        <p:nvPicPr>
          <p:cNvPr id="7" name="תמונה 6">
            <a:extLst>
              <a:ext uri="{FF2B5EF4-FFF2-40B4-BE49-F238E27FC236}">
                <a16:creationId xmlns:a16="http://schemas.microsoft.com/office/drawing/2014/main" id="{712987FD-1527-4C69-A068-8452B9A7F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2" y="5090604"/>
            <a:ext cx="2646465" cy="1330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מלבן 14">
            <a:extLst>
              <a:ext uri="{FF2B5EF4-FFF2-40B4-BE49-F238E27FC236}">
                <a16:creationId xmlns:a16="http://schemas.microsoft.com/office/drawing/2014/main" id="{944A81F5-375A-4454-9164-9B3193F03276}"/>
              </a:ext>
            </a:extLst>
          </p:cNvPr>
          <p:cNvSpPr/>
          <p:nvPr/>
        </p:nvSpPr>
        <p:spPr>
          <a:xfrm>
            <a:off x="1609694" y="2073284"/>
            <a:ext cx="10363200" cy="2970813"/>
          </a:xfrm>
          <a:prstGeom prst="rect">
            <a:avLst/>
          </a:prstGeom>
        </p:spPr>
        <p:txBody>
          <a:bodyPr wrap="square">
            <a:spAutoFit/>
          </a:bodyPr>
          <a:lstStyle/>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גודל שנגזר מהמרחק ומהזמן גם יחד</a:t>
            </a:r>
            <a: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t>.</a:t>
            </a:r>
            <a:b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br>
            <a:endParaRPr lang="en-US" altLang="he-IL" sz="3200" b="1">
              <a:solidFill>
                <a:srgbClr val="336699"/>
              </a:solidFill>
              <a:effectLst>
                <a:outerShdw blurRad="38100" dist="38100" dir="2700000" algn="tl">
                  <a:srgbClr val="000000">
                    <a:alpha val="43137"/>
                  </a:srgbClr>
                </a:outerShdw>
              </a:effectLst>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מהירות הגוף נקבעת ע"פ המרחק שעבר הגוף ומשך הזמן  </a:t>
            </a:r>
          </a:p>
          <a:p>
            <a:pPr lvl="0" algn="r" defTabSz="449263" rtl="1" fontAlgn="base">
              <a:lnSpc>
                <a:spcPct val="87000"/>
              </a:lnSpc>
              <a:spcBef>
                <a:spcPts val="800"/>
              </a:spcBef>
              <a:spcAft>
                <a:spcPct val="0"/>
              </a:spcAft>
              <a:buClr>
                <a:srgbClr val="336699"/>
              </a:buClr>
              <a:buSzPct val="100000"/>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שבו עבר את המרחק הזה.</a:t>
            </a:r>
            <a:br>
              <a:rPr lang="en-US" altLang="he-IL" sz="3200" b="1">
                <a:solidFill>
                  <a:srgbClr val="336699"/>
                </a:solidFill>
                <a:effectLst>
                  <a:outerShdw blurRad="38100" dist="38100" dir="2700000" algn="tl">
                    <a:srgbClr val="000000">
                      <a:alpha val="43137"/>
                    </a:srgbClr>
                  </a:outerShdw>
                </a:effectLst>
                <a:latin typeface="Arial" panose="020B0604020202020204" pitchFamily="34" charset="0"/>
              </a:rPr>
            </a:br>
            <a:endParaRPr lang="he-IL" altLang="he-IL" sz="3200" b="1">
              <a:solidFill>
                <a:srgbClr val="336699"/>
              </a:solidFill>
              <a:effectLst>
                <a:outerShdw blurRad="38100" dist="38100" dir="2700000" algn="tl">
                  <a:srgbClr val="000000">
                    <a:alpha val="43137"/>
                  </a:srgbClr>
                </a:outerShdw>
              </a:effectLst>
              <a:latin typeface="Arial" panose="020B0604020202020204" pitchFamily="34" charset="0"/>
            </a:endParaRPr>
          </a:p>
          <a:p>
            <a:pPr lvl="0" algn="r" defTabSz="449263" rtl="1" fontAlgn="base">
              <a:lnSpc>
                <a:spcPct val="87000"/>
              </a:lnSpc>
              <a:spcBef>
                <a:spcPts val="800"/>
              </a:spcBef>
              <a:spcAft>
                <a:spcPct val="0"/>
              </a:spcAft>
              <a:buClr>
                <a:srgbClr val="336699"/>
              </a:buClr>
              <a:buSzPct val="100000"/>
              <a:buFont typeface="Arial" panose="020B0604020202020204" pitchFamily="34" charset="0"/>
              <a:buChar char="•"/>
              <a:defRPr/>
            </a:pPr>
            <a:r>
              <a:rPr lang="he-IL" altLang="he-IL" sz="3200" b="1">
                <a:solidFill>
                  <a:srgbClr val="336699"/>
                </a:solidFill>
                <a:effectLst>
                  <a:outerShdw blurRad="38100" dist="38100" dir="2700000" algn="tl">
                    <a:srgbClr val="000000">
                      <a:alpha val="43137"/>
                    </a:srgbClr>
                  </a:outerShdw>
                </a:effectLst>
                <a:latin typeface="Arial" panose="020B0604020202020204" pitchFamily="34" charset="0"/>
              </a:rPr>
              <a:t> המהירות היא ביחס ישר למרחק וביחס הפוך לזמן</a:t>
            </a:r>
            <a:r>
              <a:rPr lang="en-GB" altLang="he-IL" sz="3200" b="1">
                <a:solidFill>
                  <a:srgbClr val="336699"/>
                </a:solidFill>
                <a:effectLst>
                  <a:outerShdw blurRad="38100" dist="38100" dir="2700000" algn="tl">
                    <a:srgbClr val="000000">
                      <a:alpha val="43137"/>
                    </a:srgbClr>
                  </a:outerShdw>
                </a:effectLst>
                <a:latin typeface="Arial" panose="020B0604020202020204" pitchFamily="34" charset="0"/>
              </a:rPr>
              <a:t>.</a:t>
            </a:r>
            <a:endParaRPr lang="he-IL" altLang="he-IL" sz="3200" b="1">
              <a:solidFill>
                <a:srgbClr val="33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6160BA07-5966-4E56-9ECD-B1ACF7F42EC8}"/>
              </a:ext>
            </a:extLst>
          </p:cNvPr>
          <p:cNvPicPr>
            <a:picLocks noChangeAspect="1"/>
          </p:cNvPicPr>
          <p:nvPr/>
        </p:nvPicPr>
        <p:blipFill>
          <a:blip r:embed="rId3"/>
          <a:stretch>
            <a:fillRect/>
          </a:stretch>
        </p:blipFill>
        <p:spPr>
          <a:xfrm>
            <a:off x="2212485" y="589971"/>
            <a:ext cx="3431871" cy="1093807"/>
          </a:xfrm>
          <a:prstGeom prst="rect">
            <a:avLst/>
          </a:prstGeom>
          <a:ln>
            <a:solidFill>
              <a:schemeClr val="tx1"/>
            </a:solidFill>
          </a:ln>
        </p:spPr>
      </p:pic>
      <p:sp>
        <p:nvSpPr>
          <p:cNvPr id="5" name="מלבן 4">
            <a:extLst>
              <a:ext uri="{FF2B5EF4-FFF2-40B4-BE49-F238E27FC236}">
                <a16:creationId xmlns:a16="http://schemas.microsoft.com/office/drawing/2014/main" id="{8ECDC7D1-ED6F-4D05-801F-4F97BD7D854E}"/>
              </a:ext>
            </a:extLst>
          </p:cNvPr>
          <p:cNvSpPr/>
          <p:nvPr/>
        </p:nvSpPr>
        <p:spPr>
          <a:xfrm>
            <a:off x="2600294" y="5026399"/>
            <a:ext cx="9191625" cy="954107"/>
          </a:xfrm>
          <a:prstGeom prst="rect">
            <a:avLst/>
          </a:prstGeom>
        </p:spPr>
        <p:txBody>
          <a:bodyPr wrap="square">
            <a:spAutoFit/>
          </a:bodyPr>
          <a:lstStyle/>
          <a:p>
            <a:pPr algn="r"/>
            <a:r>
              <a:rPr lang="he-IL" sz="2800" b="1">
                <a:solidFill>
                  <a:srgbClr val="FF0000"/>
                </a:solidFill>
                <a:latin typeface="Calibri"/>
                <a:cs typeface="Arial" panose="020B0604020202020204" pitchFamily="34" charset="0"/>
              </a:rPr>
              <a:t>כלומר: המהיר יותר הוא מי שעובר אותה דרך בפחות זמן – </a:t>
            </a:r>
            <a:br>
              <a:rPr lang="en-US" sz="2800" b="1">
                <a:solidFill>
                  <a:srgbClr val="FF0000"/>
                </a:solidFill>
                <a:latin typeface="Calibri"/>
                <a:cs typeface="Arial" panose="020B0604020202020204" pitchFamily="34" charset="0"/>
              </a:rPr>
            </a:br>
            <a:r>
              <a:rPr lang="he-IL" sz="2800" b="1">
                <a:solidFill>
                  <a:srgbClr val="FF0000"/>
                </a:solidFill>
                <a:latin typeface="Calibri"/>
                <a:cs typeface="Arial" panose="020B0604020202020204" pitchFamily="34" charset="0"/>
              </a:rPr>
              <a:t>או מי שעובר באותו פרק זמן יותר דרך</a:t>
            </a:r>
            <a:r>
              <a:rPr lang="he-IL" sz="2800" b="1">
                <a:solidFill>
                  <a:prstClr val="black"/>
                </a:solidFill>
                <a:latin typeface="Calibri"/>
                <a:cs typeface="Arial" panose="020B0604020202020204" pitchFamily="34" charset="0"/>
              </a:rPr>
              <a:t>. </a:t>
            </a:r>
            <a:endParaRPr lang="he-IL" sz="2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45774EA-0E99-4E62-9207-93C1516139A5}"/>
              </a:ext>
            </a:extLst>
          </p:cNvPr>
          <p:cNvSpPr>
            <a:spLocks noGrp="1"/>
          </p:cNvSpPr>
          <p:nvPr>
            <p:ph type="sldNum" sz="quarter" idx="12"/>
          </p:nvPr>
        </p:nvSpPr>
        <p:spPr/>
        <p:txBody>
          <a:bodyPr/>
          <a:lstStyle/>
          <a:p>
            <a:fld id="{35CE2A88-ED72-40D1-A77E-B0989610CBC5}" type="slidenum">
              <a:rPr lang="he-IL" smtClean="0"/>
              <a:t>41</a:t>
            </a:fld>
            <a:endParaRPr lang="he-IL"/>
          </a:p>
        </p:txBody>
      </p:sp>
      <p:sp>
        <p:nvSpPr>
          <p:cNvPr id="3" name="מלבן 2">
            <a:extLst>
              <a:ext uri="{FF2B5EF4-FFF2-40B4-BE49-F238E27FC236}">
                <a16:creationId xmlns:a16="http://schemas.microsoft.com/office/drawing/2014/main" id="{E45C50F9-7021-47B9-91CB-E403A3C6A52F}"/>
              </a:ext>
            </a:extLst>
          </p:cNvPr>
          <p:cNvSpPr/>
          <p:nvPr/>
        </p:nvSpPr>
        <p:spPr>
          <a:xfrm>
            <a:off x="4313576" y="827592"/>
            <a:ext cx="4730782" cy="707886"/>
          </a:xfrm>
          <a:prstGeom prst="rect">
            <a:avLst/>
          </a:prstGeom>
          <a:ln>
            <a:solidFill>
              <a:schemeClr val="tx1"/>
            </a:solidFill>
          </a:ln>
        </p:spPr>
        <p:txBody>
          <a:bodyPr wrap="none">
            <a:spAutoFit/>
          </a:bodyPr>
          <a:lstStyle/>
          <a:p>
            <a:r>
              <a:rPr lang="he-IL" sz="4000" b="1">
                <a:solidFill>
                  <a:srgbClr val="FF0000"/>
                </a:solidFill>
                <a:effectLst>
                  <a:outerShdw blurRad="38100" dist="38100" dir="2700000" algn="tl">
                    <a:srgbClr val="000000">
                      <a:alpha val="43137"/>
                    </a:srgbClr>
                  </a:outerShdw>
                </a:effectLst>
              </a:rPr>
              <a:t>המהירות כגודל יחסי</a:t>
            </a:r>
          </a:p>
        </p:txBody>
      </p:sp>
      <p:sp>
        <p:nvSpPr>
          <p:cNvPr id="5" name="מלבן 4">
            <a:extLst>
              <a:ext uri="{FF2B5EF4-FFF2-40B4-BE49-F238E27FC236}">
                <a16:creationId xmlns:a16="http://schemas.microsoft.com/office/drawing/2014/main" id="{490BBA7A-5C6A-4817-A82B-7788A48325DC}"/>
              </a:ext>
            </a:extLst>
          </p:cNvPr>
          <p:cNvSpPr/>
          <p:nvPr/>
        </p:nvSpPr>
        <p:spPr>
          <a:xfrm>
            <a:off x="1894739" y="2008858"/>
            <a:ext cx="9724293" cy="3313664"/>
          </a:xfrm>
          <a:prstGeom prst="rect">
            <a:avLst/>
          </a:prstGeom>
        </p:spPr>
        <p:txBody>
          <a:bodyPr wrap="square">
            <a:spAutoFit/>
          </a:bodyPr>
          <a:lstStyle/>
          <a:p>
            <a:pPr lvl="0" indent="-266700" algn="r" defTabSz="914400" rtl="1">
              <a:lnSpc>
                <a:spcPct val="150000"/>
              </a:lnSpc>
              <a:buClr>
                <a:srgbClr val="F79646">
                  <a:lumMod val="75000"/>
                </a:srgbClr>
              </a:buClr>
              <a:buSzPct val="110000"/>
            </a:pPr>
            <a:r>
              <a:rPr lang="he-IL" sz="3600">
                <a:solidFill>
                  <a:prstClr val="black"/>
                </a:solidFill>
                <a:latin typeface="Arial" pitchFamily="34" charset="0"/>
                <a:cs typeface="Arial" pitchFamily="34" charset="0"/>
              </a:rPr>
              <a:t>כשאנו אומרים שמכונית נעה במהירות מסוימת הכוונה היא בדרך כלל ביחס למערכת צירים הצמודה לכדור הארץ, ולא ביחס לנהג הנמצא בתוך הרכב או ביחס למכונית אחרת.</a:t>
            </a:r>
            <a:endParaRPr lang="he-IL" sz="3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48346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1EF70E7-1184-4F97-BFD2-C2DA9D9D85B6}"/>
              </a:ext>
            </a:extLst>
          </p:cNvPr>
          <p:cNvSpPr>
            <a:spLocks noGrp="1"/>
          </p:cNvSpPr>
          <p:nvPr>
            <p:ph type="sldNum" sz="quarter" idx="12"/>
          </p:nvPr>
        </p:nvSpPr>
        <p:spPr/>
        <p:txBody>
          <a:bodyPr/>
          <a:lstStyle/>
          <a:p>
            <a:fld id="{35CE2A88-ED72-40D1-A77E-B0989610CBC5}" type="slidenum">
              <a:rPr lang="he-IL" smtClean="0"/>
              <a:t>42</a:t>
            </a:fld>
            <a:endParaRPr lang="he-IL"/>
          </a:p>
        </p:txBody>
      </p:sp>
      <p:sp>
        <p:nvSpPr>
          <p:cNvPr id="3" name="מלבן 2">
            <a:extLst>
              <a:ext uri="{FF2B5EF4-FFF2-40B4-BE49-F238E27FC236}">
                <a16:creationId xmlns:a16="http://schemas.microsoft.com/office/drawing/2014/main" id="{129EA44F-CDCC-4A1C-83E0-0CE6991A1E63}"/>
              </a:ext>
            </a:extLst>
          </p:cNvPr>
          <p:cNvSpPr/>
          <p:nvPr/>
        </p:nvSpPr>
        <p:spPr>
          <a:xfrm>
            <a:off x="1527339" y="410666"/>
            <a:ext cx="10132849" cy="6201698"/>
          </a:xfrm>
          <a:prstGeom prst="rect">
            <a:avLst/>
          </a:prstGeom>
        </p:spPr>
        <p:txBody>
          <a:bodyPr wrap="square">
            <a:spAutoFit/>
          </a:bodyPr>
          <a:lstStyle/>
          <a:p>
            <a:pPr marL="457200" indent="-457200" algn="r" rtl="1">
              <a:spcAft>
                <a:spcPts val="600"/>
              </a:spcAft>
            </a:pPr>
            <a:r>
              <a:rPr lang="he-IL"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יחידת לימוד זו </a:t>
            </a:r>
            <a:r>
              <a:rPr lang="he-IL" sz="4800">
                <a:latin typeface="Times New Roman" panose="02020603050405020304" pitchFamily="18" charset="0"/>
                <a:ea typeface="Times New Roman" panose="02020603050405020304" pitchFamily="18" charset="0"/>
                <a:cs typeface="David" panose="020E0502060401010101" pitchFamily="34" charset="-79"/>
              </a:rPr>
              <a:t>:</a:t>
            </a:r>
            <a:br>
              <a:rPr lang="en-US" sz="4800">
                <a:latin typeface="Times New Roman" panose="02020603050405020304" pitchFamily="18" charset="0"/>
                <a:ea typeface="Times New Roman" panose="02020603050405020304" pitchFamily="18" charset="0"/>
                <a:cs typeface="David" panose="020E0502060401010101" pitchFamily="34" charset="-79"/>
              </a:rPr>
            </a:b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000">
                <a:latin typeface="Times New Roman" panose="02020603050405020304" pitchFamily="18" charset="0"/>
                <a:ea typeface="Times New Roman" panose="02020603050405020304" pitchFamily="18" charset="0"/>
                <a:cs typeface="David" panose="020E0502060401010101" pitchFamily="34" charset="-79"/>
              </a:rPr>
              <a:t>היא חלק מתכנית הלימודים בתחום </a:t>
            </a:r>
            <a:r>
              <a:rPr lang="he-IL" sz="5400">
                <a:latin typeface="Times New Roman" panose="02020603050405020304" pitchFamily="18" charset="0"/>
                <a:ea typeface="Times New Roman" panose="02020603050405020304" pitchFamily="18" charset="0"/>
                <a:cs typeface="David" panose="020E0502060401010101" pitchFamily="34" charset="-79"/>
              </a:rPr>
              <a:t>"</a:t>
            </a:r>
            <a:r>
              <a:rPr lang="he-IL"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תנועה</a:t>
            </a:r>
            <a:r>
              <a:rPr lang="he-IL" sz="5400">
                <a:latin typeface="Times New Roman" panose="02020603050405020304" pitchFamily="18" charset="0"/>
                <a:ea typeface="Times New Roman" panose="02020603050405020304" pitchFamily="18" charset="0"/>
                <a:cs typeface="David" panose="020E0502060401010101" pitchFamily="34" charset="-79"/>
              </a:rPr>
              <a:t>".</a:t>
            </a:r>
          </a:p>
          <a:p>
            <a:pPr marL="457200" indent="-457200" algn="r" rtl="1">
              <a:spcAft>
                <a:spcPts val="600"/>
              </a:spcAft>
            </a:pP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היחידה עוסקת במושג המהירות במובן של :</a:t>
            </a:r>
            <a:br>
              <a:rPr lang="en-US" sz="4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b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Speed</a:t>
            </a: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he-IL" sz="4400">
                <a:latin typeface="Times New Roman" panose="02020603050405020304" pitchFamily="18" charset="0"/>
                <a:ea typeface="Times New Roman" panose="02020603050405020304" pitchFamily="18" charset="0"/>
                <a:cs typeface="David" panose="020E0502060401010101" pitchFamily="34" charset="-79"/>
              </a:rPr>
              <a:t>ולא</a:t>
            </a:r>
            <a:r>
              <a:rPr lang="he-IL" sz="4800">
                <a:latin typeface="Times New Roman" panose="02020603050405020304" pitchFamily="18" charset="0"/>
                <a:ea typeface="Times New Roman" panose="02020603050405020304" pitchFamily="18" charset="0"/>
                <a:cs typeface="David" panose="020E0502060401010101" pitchFamily="34" charset="-79"/>
              </a:rPr>
              <a:t> </a:t>
            </a: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Velocity</a:t>
            </a:r>
            <a:r>
              <a:rPr lang="he-IL" sz="4800">
                <a:latin typeface="Times New Roman" panose="02020603050405020304" pitchFamily="18" charset="0"/>
                <a:ea typeface="Times New Roman" panose="02020603050405020304" pitchFamily="18" charset="0"/>
                <a:cs typeface="David" panose="020E0502060401010101" pitchFamily="34" charset="-79"/>
              </a:rPr>
              <a:t>. </a:t>
            </a:r>
            <a:br>
              <a:rPr lang="en-US" sz="3600">
                <a:latin typeface="Times New Roman" panose="02020603050405020304" pitchFamily="18" charset="0"/>
                <a:ea typeface="Times New Roman" panose="02020603050405020304" pitchFamily="18" charset="0"/>
                <a:cs typeface="David" panose="020E0502060401010101" pitchFamily="34" charset="-79"/>
              </a:rPr>
            </a:br>
            <a:br>
              <a:rPr lang="en-US" sz="3600">
                <a:latin typeface="Times New Roman" panose="02020603050405020304" pitchFamily="18" charset="0"/>
                <a:ea typeface="Times New Roman" panose="02020603050405020304" pitchFamily="18" charset="0"/>
                <a:cs typeface="David" panose="020E0502060401010101" pitchFamily="34" charset="-79"/>
              </a:rPr>
            </a:br>
            <a:r>
              <a:rPr lang="he-IL"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כלומר:</a:t>
            </a:r>
            <a:br>
              <a:rPr lang="en-US" sz="3600">
                <a:latin typeface="Times New Roman" panose="02020603050405020304" pitchFamily="18" charset="0"/>
                <a:ea typeface="Times New Roman" panose="02020603050405020304" pitchFamily="18" charset="0"/>
                <a:cs typeface="David" panose="020E0502060401010101" pitchFamily="34" charset="-79"/>
              </a:rPr>
            </a:br>
            <a:r>
              <a:rPr lang="he-IL" sz="3600">
                <a:latin typeface="Times New Roman" panose="02020603050405020304" pitchFamily="18" charset="0"/>
                <a:ea typeface="Times New Roman" panose="02020603050405020304" pitchFamily="18" charset="0"/>
                <a:cs typeface="David" panose="020E0502060401010101" pitchFamily="34" charset="-79"/>
              </a:rPr>
              <a:t> </a:t>
            </a:r>
            <a:r>
              <a:rPr lang="he-IL"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ללא התייחסות לאופי הווקטורי של המהירות. </a:t>
            </a:r>
            <a:br>
              <a:rPr lang="en-US" sz="4400">
                <a:latin typeface="Times New Roman" panose="02020603050405020304" pitchFamily="18" charset="0"/>
                <a:ea typeface="Times New Roman" panose="02020603050405020304" pitchFamily="18" charset="0"/>
                <a:cs typeface="David" panose="020E0502060401010101" pitchFamily="34" charset="-79"/>
              </a:rPr>
            </a:br>
            <a:r>
              <a:rPr lang="he-IL" sz="4000">
                <a:latin typeface="Times New Roman" panose="02020603050405020304" pitchFamily="18" charset="0"/>
                <a:ea typeface="Times New Roman" panose="02020603050405020304" pitchFamily="18" charset="0"/>
                <a:cs typeface="David" panose="020E0502060401010101" pitchFamily="34" charset="-79"/>
              </a:rPr>
              <a:t>אלא כ </a:t>
            </a:r>
            <a:r>
              <a:rPr lang="he-IL" sz="4400">
                <a:latin typeface="Times New Roman" panose="02020603050405020304" pitchFamily="18" charset="0"/>
                <a:ea typeface="Times New Roman" panose="02020603050405020304" pitchFamily="18" charset="0"/>
                <a:cs typeface="David" panose="020E0502060401010101" pitchFamily="34" charset="-79"/>
              </a:rPr>
              <a:t>- </a:t>
            </a:r>
            <a:r>
              <a:rPr lang="he-IL"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David" panose="020E0502060401010101" pitchFamily="34" charset="-79"/>
              </a:rPr>
              <a:t>מהירות ממוצעת </a:t>
            </a:r>
            <a:r>
              <a:rPr lang="he-IL" sz="2400">
                <a:latin typeface="Times New Roman" panose="02020603050405020304" pitchFamily="18" charset="0"/>
                <a:ea typeface="Times New Roman" panose="02020603050405020304" pitchFamily="18" charset="0"/>
                <a:cs typeface="David" panose="020E0502060401010101" pitchFamily="34" charset="-79"/>
              </a:rPr>
              <a:t>(לא כמהירות רגעית על פי הגדרתה הפורמלית ובמשמעויות הנובעות מכך.)</a:t>
            </a:r>
            <a:endParaRPr lang="en-US" sz="2400">
              <a:latin typeface="Times New Roman" panose="02020603050405020304" pitchFamily="18" charset="0"/>
              <a:ea typeface="Times New Roman" panose="02020603050405020304" pitchFamily="18" charset="0"/>
              <a:cs typeface="David" panose="020E0502060401010101" pitchFamily="34" charset="-79"/>
            </a:endParaRPr>
          </a:p>
        </p:txBody>
      </p:sp>
    </p:spTree>
    <p:extLst>
      <p:ext uri="{BB962C8B-B14F-4D97-AF65-F5344CB8AC3E}">
        <p14:creationId xmlns:p14="http://schemas.microsoft.com/office/powerpoint/2010/main" val="3130838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B1EB0A0A-CBCA-4C62-8CF4-7EABF8654EA9}"/>
              </a:ext>
            </a:extLst>
          </p:cNvPr>
          <p:cNvSpPr>
            <a:spLocks noGrp="1"/>
          </p:cNvSpPr>
          <p:nvPr>
            <p:ph type="sldNum" sz="quarter" idx="12"/>
          </p:nvPr>
        </p:nvSpPr>
        <p:spPr/>
        <p:txBody>
          <a:bodyPr/>
          <a:lstStyle/>
          <a:p>
            <a:fld id="{35CE2A88-ED72-40D1-A77E-B0989610CBC5}" type="slidenum">
              <a:rPr lang="he-IL" smtClean="0"/>
              <a:t>43</a:t>
            </a:fld>
            <a:endParaRPr lang="he-IL"/>
          </a:p>
        </p:txBody>
      </p:sp>
      <p:sp>
        <p:nvSpPr>
          <p:cNvPr id="3" name="מלבן 2">
            <a:extLst>
              <a:ext uri="{FF2B5EF4-FFF2-40B4-BE49-F238E27FC236}">
                <a16:creationId xmlns:a16="http://schemas.microsoft.com/office/drawing/2014/main" id="{63FB3F21-6C45-4FC9-BBF1-CBAD07AB42FE}"/>
              </a:ext>
            </a:extLst>
          </p:cNvPr>
          <p:cNvSpPr/>
          <p:nvPr/>
        </p:nvSpPr>
        <p:spPr>
          <a:xfrm>
            <a:off x="8005878" y="-43215"/>
            <a:ext cx="384913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מהי מהירות ? </a:t>
            </a:r>
          </a:p>
        </p:txBody>
      </p:sp>
      <p:sp>
        <p:nvSpPr>
          <p:cNvPr id="4" name="TextBox 3">
            <a:extLst>
              <a:ext uri="{FF2B5EF4-FFF2-40B4-BE49-F238E27FC236}">
                <a16:creationId xmlns:a16="http://schemas.microsoft.com/office/drawing/2014/main" id="{D5285C2A-D939-402F-8997-36AB8248FD70}"/>
              </a:ext>
            </a:extLst>
          </p:cNvPr>
          <p:cNvSpPr txBox="1"/>
          <p:nvPr/>
        </p:nvSpPr>
        <p:spPr>
          <a:xfrm>
            <a:off x="689134" y="707236"/>
            <a:ext cx="11254153" cy="129266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 מהירות ' פנים ופירושים רבים לה בשפה היומיומית ובמגוון רחב של תחומים</a:t>
            </a:r>
            <a:r>
              <a:rPr lang="he-IL">
                <a:solidFill>
                  <a:prstClr val="black"/>
                </a:solidFill>
                <a:latin typeface="Calibri"/>
                <a:cs typeface="Arial" panose="020B0604020202020204" pitchFamily="34" charset="0"/>
              </a:rPr>
              <a:t>. </a:t>
            </a:r>
            <a:br>
              <a:rPr lang="en-US">
                <a:solidFill>
                  <a:prstClr val="black"/>
                </a:solidFill>
                <a:latin typeface="Calibri"/>
                <a:cs typeface="Arial" panose="020B0604020202020204" pitchFamily="34" charset="0"/>
              </a:rPr>
            </a:br>
            <a:r>
              <a:rPr lang="he-IL">
                <a:solidFill>
                  <a:prstClr val="black"/>
                </a:solidFill>
                <a:latin typeface="Calibri"/>
                <a:cs typeface="Arial" panose="020B0604020202020204" pitchFamily="34" charset="0"/>
              </a:rPr>
              <a:t>אנו תמקד </a:t>
            </a:r>
            <a:r>
              <a:rPr lang="he-IL" dirty="0">
                <a:solidFill>
                  <a:prstClr val="black"/>
                </a:solidFill>
                <a:latin typeface="Calibri"/>
                <a:cs typeface="Arial" panose="020B0604020202020204" pitchFamily="34" charset="0"/>
              </a:rPr>
              <a:t>בזו הנוגעת </a:t>
            </a:r>
            <a:r>
              <a:rPr lang="he-IL" dirty="0" err="1">
                <a:solidFill>
                  <a:prstClr val="black"/>
                </a:solidFill>
                <a:latin typeface="Calibri"/>
                <a:cs typeface="Arial" panose="020B0604020202020204" pitchFamily="34" charset="0"/>
              </a:rPr>
              <a:t>לעניני</a:t>
            </a:r>
            <a:r>
              <a:rPr lang="he-IL" dirty="0">
                <a:solidFill>
                  <a:prstClr val="black"/>
                </a:solidFill>
                <a:latin typeface="Calibri"/>
                <a:cs typeface="Arial" panose="020B0604020202020204" pitchFamily="34" charset="0"/>
              </a:rPr>
              <a:t> ה -  ' תנועה  </a:t>
            </a:r>
            <a:r>
              <a:rPr lang="he-IL">
                <a:solidFill>
                  <a:prstClr val="black"/>
                </a:solidFill>
                <a:latin typeface="Calibri"/>
                <a:cs typeface="Arial" panose="020B0604020202020204" pitchFamily="34" charset="0"/>
              </a:rPr>
              <a:t>'.  בהקשר </a:t>
            </a:r>
            <a:r>
              <a:rPr lang="he-IL" dirty="0">
                <a:solidFill>
                  <a:prstClr val="black"/>
                </a:solidFill>
                <a:latin typeface="Calibri"/>
                <a:cs typeface="Arial" panose="020B0604020202020204" pitchFamily="34" charset="0"/>
              </a:rPr>
              <a:t>זה עדין ננסה לתאר את המהירות באופן מילולי </a:t>
            </a:r>
            <a:r>
              <a:rPr lang="he-IL">
                <a:solidFill>
                  <a:prstClr val="black"/>
                </a:solidFill>
                <a:latin typeface="Calibri"/>
                <a:cs typeface="Arial" panose="020B0604020202020204" pitchFamily="34" charset="0"/>
              </a:rPr>
              <a:t>כ: </a:t>
            </a:r>
            <a:br>
              <a:rPr lang="en-US" dirty="0">
                <a:solidFill>
                  <a:prstClr val="black"/>
                </a:solidFill>
                <a:latin typeface="Calibri"/>
              </a:rPr>
            </a:br>
            <a:r>
              <a:rPr lang="he-IL" sz="24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המהיר יותר הוא מי שעובר אותה דרך בפחות </a:t>
            </a:r>
            <a:r>
              <a:rPr lang="he-IL" sz="24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 - או </a:t>
            </a:r>
            <a:r>
              <a:rPr lang="he-IL" sz="24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שעובר יותר דרך באותו פרק </a:t>
            </a:r>
            <a:r>
              <a:rPr lang="he-IL" sz="24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a:t>
            </a:r>
            <a:r>
              <a:rPr lang="he-IL" sz="2400" b="1">
                <a:solidFill>
                  <a:prstClr val="black"/>
                </a:solidFill>
                <a:effectLst>
                  <a:outerShdw blurRad="38100" dist="38100" dir="2700000" algn="tl">
                    <a:srgbClr val="000000">
                      <a:alpha val="43137"/>
                    </a:srgbClr>
                  </a:outerShdw>
                </a:effectLst>
                <a:latin typeface="Calibri"/>
                <a:cs typeface="Arial" panose="020B0604020202020204" pitchFamily="34" charset="0"/>
              </a:rPr>
              <a:t>.</a:t>
            </a:r>
            <a:br>
              <a:rPr lang="en-US" sz="2400" b="1">
                <a:solidFill>
                  <a:prstClr val="black"/>
                </a:solidFill>
                <a:effectLst>
                  <a:outerShdw blurRad="38100" dist="38100" dir="2700000" algn="tl">
                    <a:srgbClr val="000000">
                      <a:alpha val="43137"/>
                    </a:srgbClr>
                  </a:outerShdw>
                </a:effectLst>
                <a:latin typeface="Calibri"/>
                <a:cs typeface="Arial" panose="020B0604020202020204" pitchFamily="34" charset="0"/>
              </a:rPr>
            </a:br>
            <a:r>
              <a:rPr lang="he-IL">
                <a:solidFill>
                  <a:srgbClr val="FF0000"/>
                </a:solidFill>
                <a:latin typeface="Calibri"/>
                <a:cs typeface="Arial" panose="020B0604020202020204" pitchFamily="34" charset="0"/>
              </a:rPr>
              <a:t>למעשה </a:t>
            </a:r>
            <a:r>
              <a:rPr lang="he-IL" dirty="0">
                <a:solidFill>
                  <a:srgbClr val="FF0000"/>
                </a:solidFill>
                <a:latin typeface="Calibri"/>
                <a:cs typeface="Arial" panose="020B0604020202020204" pitchFamily="34" charset="0"/>
              </a:rPr>
              <a:t>אנו שואפים ליותר מזה. לא רק לקבוע מי מהיר יותר, אלא לתת מידה כמותית למהירות.</a:t>
            </a:r>
            <a:endParaRPr lang="he-IL" dirty="0">
              <a:solidFill>
                <a:prstClr val="black"/>
              </a:solidFill>
              <a:latin typeface="Calibri"/>
              <a:cs typeface="Arial" panose="020B0604020202020204" pitchFamily="34" charset="0"/>
            </a:endParaRPr>
          </a:p>
        </p:txBody>
      </p:sp>
      <p:sp>
        <p:nvSpPr>
          <p:cNvPr id="5" name="TextBox 4">
            <a:extLst>
              <a:ext uri="{FF2B5EF4-FFF2-40B4-BE49-F238E27FC236}">
                <a16:creationId xmlns:a16="http://schemas.microsoft.com/office/drawing/2014/main" id="{C5669117-2BCF-40BC-88BE-503485AA5687}"/>
              </a:ext>
            </a:extLst>
          </p:cNvPr>
          <p:cNvSpPr txBox="1"/>
          <p:nvPr/>
        </p:nvSpPr>
        <p:spPr>
          <a:xfrm>
            <a:off x="1181504" y="2138992"/>
            <a:ext cx="10761783" cy="2308324"/>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לכאורה, מושג המהירות נראה פשוט למדי. נתבונן באדם שנוהג במכוניתו כאשר מד המהירות מורה 80 ק"מ לשעה. מה </a:t>
            </a:r>
            <a:r>
              <a:rPr lang="he-IL">
                <a:solidFill>
                  <a:prstClr val="black"/>
                </a:solidFill>
                <a:latin typeface="Calibri"/>
                <a:cs typeface="Arial" panose="020B0604020202020204" pitchFamily="34" charset="0"/>
              </a:rPr>
              <a:t>משמעות הדבר ? </a:t>
            </a:r>
            <a:r>
              <a:rPr lang="he-IL" dirty="0">
                <a:solidFill>
                  <a:prstClr val="black"/>
                </a:solidFill>
                <a:latin typeface="Calibri"/>
                <a:cs typeface="Arial" panose="020B0604020202020204" pitchFamily="34" charset="0"/>
              </a:rPr>
              <a:t>אם האדם יצליח לשמור על המצב של מד המהירות, כך שהוא מורה כל הזמן 80 ק"מ לשעה, הוא יחלוף על פני 80 ק"מ בשעה אחת. אם ינוע בתנאים כאלה במשך שעתיים, הוא יחלוף על פני 160 ק"מ. כדי לחשב את המהירות נחלק את מספר הקילומטרים במספר השעות. אם הנהג נסע 400 ק"מ במשך 5 שעות, אנו נחלק 400 ב-5, כדי למצוא שמהירותו הייתה 80 ק"מ לשעה. אפשר לכתוב זאת בהוראת חישוב פשוטה: </a:t>
            </a:r>
            <a:r>
              <a:rPr lang="he-IL" b="1" dirty="0">
                <a:solidFill>
                  <a:prstClr val="black"/>
                </a:solidFill>
                <a:latin typeface="Calibri"/>
                <a:cs typeface="Arial" panose="020B0604020202020204" pitchFamily="34" charset="0"/>
              </a:rPr>
              <a:t>המהירות (בק"מ לשעה) מתקבלת מחלוקת מספר הק"מ במספר השעות</a:t>
            </a:r>
            <a:r>
              <a:rPr lang="he-IL" dirty="0">
                <a:solidFill>
                  <a:prstClr val="black"/>
                </a:solidFill>
                <a:latin typeface="Calibri"/>
                <a:cs typeface="Arial" panose="020B0604020202020204" pitchFamily="34" charset="0"/>
              </a:rPr>
              <a:t>. זה נכון גם אם מספר השעות אינו שלם, ואפילו קטן מאחד. מי שנוסע במשך חצי שעה 40 ק"מ, נאמר עליו כי מהירותו היא 80 ק"מ לשעה, אף על פי שלא נסע במשך שעה. אם היה ממשיך לנסוע באותו קצב ומשלים שעה, היה עובר 80 ק"מ. </a:t>
            </a:r>
          </a:p>
        </p:txBody>
      </p:sp>
      <p:sp>
        <p:nvSpPr>
          <p:cNvPr id="6" name="TextBox 5">
            <a:extLst>
              <a:ext uri="{FF2B5EF4-FFF2-40B4-BE49-F238E27FC236}">
                <a16:creationId xmlns:a16="http://schemas.microsoft.com/office/drawing/2014/main" id="{F88C7A57-257E-4D04-979E-5DED0D83541E}"/>
              </a:ext>
            </a:extLst>
          </p:cNvPr>
          <p:cNvSpPr txBox="1"/>
          <p:nvPr/>
        </p:nvSpPr>
        <p:spPr>
          <a:xfrm>
            <a:off x="1181504" y="4329663"/>
            <a:ext cx="10761783" cy="2431435"/>
          </a:xfrm>
          <a:prstGeom prst="rect">
            <a:avLst/>
          </a:prstGeom>
          <a:noFill/>
        </p:spPr>
        <p:txBody>
          <a:bodyPr wrap="square" rtlCol="1">
            <a:spAutoFit/>
          </a:bodyPr>
          <a:lstStyle/>
          <a:p>
            <a:pPr algn="r" defTabSz="914400" rtl="1"/>
            <a:r>
              <a:rPr lang="he-IL" sz="2400">
                <a:solidFill>
                  <a:prstClr val="black"/>
                </a:solidFill>
                <a:latin typeface="Calibri"/>
                <a:cs typeface="Arial" panose="020B0604020202020204" pitchFamily="34" charset="0"/>
              </a:rPr>
              <a:t>אם נסמן את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דרך</a:t>
            </a:r>
            <a:r>
              <a:rPr lang="he-IL" sz="2400">
                <a:solidFill>
                  <a:prstClr val="black"/>
                </a:solidFill>
                <a:latin typeface="Calibri"/>
                <a:cs typeface="Arial" panose="020B0604020202020204" pitchFamily="34" charset="0"/>
              </a:rPr>
              <a:t> ב-</a:t>
            </a:r>
            <a:r>
              <a:rPr lang="en-US" sz="3200" b="1">
                <a:solidFill>
                  <a:srgbClr val="FF0000"/>
                </a:solidFill>
                <a:effectLst>
                  <a:outerShdw blurRad="38100" dist="38100" dir="2700000" algn="tl">
                    <a:srgbClr val="000000">
                      <a:alpha val="43137"/>
                    </a:srgbClr>
                  </a:outerShdw>
                </a:effectLst>
                <a:latin typeface="Calibri"/>
              </a:rPr>
              <a:t>S</a:t>
            </a:r>
            <a:r>
              <a:rPr lang="en-US" sz="3200">
                <a:solidFill>
                  <a:prstClr val="black"/>
                </a:solidFill>
                <a:latin typeface="Calibri"/>
              </a:rPr>
              <a: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ואת משך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ב-</a:t>
            </a:r>
            <a: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t> </a:t>
            </a:r>
            <a:r>
              <a:rPr lang="en-US" sz="4000" b="1">
                <a:solidFill>
                  <a:srgbClr val="FF0000"/>
                </a:solidFill>
                <a:effectLst>
                  <a:outerShdw blurRad="38100" dist="38100" dir="2700000" algn="tl">
                    <a:srgbClr val="000000">
                      <a:alpha val="43137"/>
                    </a:srgbClr>
                  </a:outerShdw>
                </a:effectLst>
                <a:latin typeface="Calibri"/>
                <a:cs typeface="Arial" panose="020B0604020202020204" pitchFamily="34" charset="0"/>
              </a:rPr>
              <a:t>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נוכל</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לרשום כי ה- </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מהירות</a:t>
            </a:r>
            <a:r>
              <a:rPr lang="he-IL" sz="3200">
                <a:solidFill>
                  <a:prstClr val="black"/>
                </a:solidFill>
                <a:latin typeface="Calibri"/>
                <a:cs typeface="Arial" panose="020B0604020202020204" pitchFamily="34" charset="0"/>
              </a:rPr>
              <a:t> </a:t>
            </a:r>
            <a:r>
              <a:rPr lang="en-US" sz="3200" b="1">
                <a:solidFill>
                  <a:srgbClr val="FF0000"/>
                </a:solidFill>
                <a:effectLst>
                  <a:outerShdw blurRad="38100" dist="38100" dir="2700000" algn="tl">
                    <a:srgbClr val="000000">
                      <a:alpha val="43137"/>
                    </a:srgbClr>
                  </a:outerShdw>
                </a:effectLst>
                <a:latin typeface="Calibri"/>
              </a:rPr>
              <a:t>V</a:t>
            </a:r>
            <a:r>
              <a:rPr lang="en-US" sz="3200" b="1">
                <a:solidFill>
                  <a:srgbClr val="FF0000"/>
                </a:solidFill>
                <a:latin typeface="Calibri"/>
              </a:rPr>
              <a:t> </a:t>
            </a:r>
            <a:r>
              <a:rPr lang="he-IL" sz="32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ניתנת על ידי </a:t>
            </a:r>
            <a:r>
              <a:rPr lang="en-US" sz="3200" b="1">
                <a:solidFill>
                  <a:srgbClr val="FF0000"/>
                </a:solidFill>
                <a:effectLst>
                  <a:outerShdw blurRad="38100" dist="38100" dir="2700000" algn="tl">
                    <a:srgbClr val="000000">
                      <a:alpha val="43137"/>
                    </a:srgbClr>
                  </a:outerShdw>
                </a:effectLst>
                <a:latin typeface="Calibri"/>
              </a:rPr>
              <a:t>V = S /</a:t>
            </a:r>
            <a: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t> </a:t>
            </a:r>
            <a:r>
              <a:rPr lang="en-US" sz="3600" b="1">
                <a:solidFill>
                  <a:srgbClr val="FF0000"/>
                </a:solidFill>
                <a:effectLst>
                  <a:outerShdw blurRad="38100" dist="38100" dir="2700000" algn="tl">
                    <a:srgbClr val="000000">
                      <a:alpha val="43137"/>
                    </a:srgbClr>
                  </a:outerShdw>
                </a:effectLst>
                <a:latin typeface="Calibri"/>
                <a:cs typeface="Arial" panose="020B0604020202020204" pitchFamily="34" charset="0"/>
              </a:rPr>
              <a:t>t</a:t>
            </a:r>
            <a:r>
              <a:rPr lang="he-IL" sz="3200" b="1">
                <a:solidFill>
                  <a:srgbClr val="FF0000"/>
                </a:solidFill>
                <a:effectLst>
                  <a:outerShdw blurRad="38100" dist="38100" dir="2700000" algn="tl">
                    <a:srgbClr val="000000">
                      <a:alpha val="43137"/>
                    </a:srgbClr>
                  </a:outerShdw>
                </a:effectLst>
                <a:latin typeface="Calibri"/>
                <a:cs typeface="Arial" panose="020B0604020202020204" pitchFamily="34" charset="0"/>
              </a:rPr>
              <a:t>.</a:t>
            </a:r>
            <a:br>
              <a:rPr lang="en-US" sz="3200" b="1">
                <a:solidFill>
                  <a:srgbClr val="FF0000"/>
                </a:solidFill>
                <a:effectLst>
                  <a:outerShdw blurRad="38100" dist="38100" dir="2700000" algn="tl">
                    <a:srgbClr val="000000">
                      <a:alpha val="43137"/>
                    </a:srgbClr>
                  </a:outerShdw>
                </a:effectLst>
                <a:latin typeface="Calibri"/>
                <a:cs typeface="Arial" panose="020B0604020202020204" pitchFamily="34" charset="0"/>
              </a:rPr>
            </a:br>
            <a:br>
              <a:rPr lang="en-US" sz="2400" b="1">
                <a:solidFill>
                  <a:srgbClr val="FF0000"/>
                </a:solidFill>
                <a:effectLst>
                  <a:outerShdw blurRad="38100" dist="38100" dir="2700000" algn="tl">
                    <a:srgbClr val="000000">
                      <a:alpha val="43137"/>
                    </a:srgbClr>
                  </a:outerShdw>
                </a:effectLst>
                <a:latin typeface="Calibri"/>
              </a:rPr>
            </a:br>
            <a:r>
              <a:rPr lang="he-IL" sz="2800" u="sng">
                <a:solidFill>
                  <a:prstClr val="black"/>
                </a:solidFill>
                <a:latin typeface="Calibri"/>
                <a:cs typeface="Arial" panose="020B0604020202020204" pitchFamily="34" charset="0"/>
              </a:rPr>
              <a:t> לדוגמא </a:t>
            </a:r>
            <a:r>
              <a:rPr lang="he-IL" sz="2400">
                <a:solidFill>
                  <a:prstClr val="black"/>
                </a:solidFill>
                <a:latin typeface="Calibri"/>
                <a:cs typeface="Arial" panose="020B0604020202020204" pitchFamily="34" charset="0"/>
              </a:rPr>
              <a:t>: אם רכב חולף על פני 400 ק"מ במשך 2 שעות,</a:t>
            </a:r>
            <a:r>
              <a:rPr lang="en-US" sz="2400">
                <a:solidFill>
                  <a:prstClr val="black"/>
                </a:solidFill>
                <a:latin typeface="Calibri"/>
                <a:cs typeface="Arial" panose="020B0604020202020204" pitchFamily="34" charset="0"/>
              </a:rPr>
              <a:t> </a:t>
            </a:r>
            <a:r>
              <a:rPr lang="he-IL" sz="2400">
                <a:solidFill>
                  <a:prstClr val="black"/>
                </a:solidFill>
                <a:latin typeface="Calibri"/>
                <a:cs typeface="Arial" panose="020B0604020202020204" pitchFamily="34" charset="0"/>
              </a:rPr>
              <a:t> המהירות היא (על פי פעולת החילוק) – 200 ק"מ לשעה. </a:t>
            </a:r>
            <a:endParaRPr lang="he-IL" sz="2400" dirty="0">
              <a:solidFill>
                <a:prstClr val="black"/>
              </a:solidFill>
              <a:latin typeface="Calibri"/>
              <a:cs typeface="Arial" panose="020B0604020202020204" pitchFamily="34" charset="0"/>
            </a:endParaRPr>
          </a:p>
        </p:txBody>
      </p:sp>
      <p:sp>
        <p:nvSpPr>
          <p:cNvPr id="18" name="מלבן 17">
            <a:extLst>
              <a:ext uri="{FF2B5EF4-FFF2-40B4-BE49-F238E27FC236}">
                <a16:creationId xmlns:a16="http://schemas.microsoft.com/office/drawing/2014/main" id="{B0B77EE7-BE2C-4B1C-9AC1-26F5EE4B1FFE}"/>
              </a:ext>
            </a:extLst>
          </p:cNvPr>
          <p:cNvSpPr/>
          <p:nvPr/>
        </p:nvSpPr>
        <p:spPr>
          <a:xfrm>
            <a:off x="921695" y="1315582"/>
            <a:ext cx="10938565" cy="403110"/>
          </a:xfrm>
          <a:prstGeom prst="rect">
            <a:avLst/>
          </a:prstGeom>
          <a:solidFill>
            <a:srgbClr val="92D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C289CACF-1275-4193-82C2-DFB449D9FBD8}"/>
              </a:ext>
            </a:extLst>
          </p:cNvPr>
          <p:cNvPicPr>
            <a:picLocks noChangeAspect="1"/>
          </p:cNvPicPr>
          <p:nvPr/>
        </p:nvPicPr>
        <p:blipFill>
          <a:blip r:embed="rId2"/>
          <a:stretch>
            <a:fillRect/>
          </a:stretch>
        </p:blipFill>
        <p:spPr>
          <a:xfrm>
            <a:off x="1181504" y="4535721"/>
            <a:ext cx="3431871" cy="1093807"/>
          </a:xfrm>
          <a:prstGeom prst="rect">
            <a:avLst/>
          </a:prstGeom>
          <a:ln w="19050">
            <a:solidFill>
              <a:srgbClr val="FF0000"/>
            </a:solidFill>
          </a:ln>
        </p:spPr>
      </p:pic>
    </p:spTree>
    <p:extLst>
      <p:ext uri="{BB962C8B-B14F-4D97-AF65-F5344CB8AC3E}">
        <p14:creationId xmlns:p14="http://schemas.microsoft.com/office/powerpoint/2010/main" val="3714362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8A6FDDE-ECE4-4738-B3C9-13CDCF71FBB0}"/>
              </a:ext>
            </a:extLst>
          </p:cNvPr>
          <p:cNvSpPr>
            <a:spLocks noGrp="1"/>
          </p:cNvSpPr>
          <p:nvPr>
            <p:ph type="sldNum" sz="quarter" idx="12"/>
          </p:nvPr>
        </p:nvSpPr>
        <p:spPr/>
        <p:txBody>
          <a:bodyPr/>
          <a:lstStyle/>
          <a:p>
            <a:fld id="{35CE2A88-ED72-40D1-A77E-B0989610CBC5}" type="slidenum">
              <a:rPr lang="he-IL" smtClean="0"/>
              <a:t>44</a:t>
            </a:fld>
            <a:endParaRPr lang="he-IL"/>
          </a:p>
        </p:txBody>
      </p:sp>
      <p:pic>
        <p:nvPicPr>
          <p:cNvPr id="3" name="Picture 2" descr="×ª××¦××ª ×ª××× × ×¢×××¨ âªaclaration animated gifâ¬â">
            <a:extLst>
              <a:ext uri="{FF2B5EF4-FFF2-40B4-BE49-F238E27FC236}">
                <a16:creationId xmlns:a16="http://schemas.microsoft.com/office/drawing/2014/main" id="{F9B3B4E4-DAF6-49AA-81D2-67B2396667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2352605"/>
            <a:ext cx="7239000" cy="3767467"/>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34149BB4-1DD4-4F39-A8B2-42F21D99F3CC}"/>
              </a:ext>
            </a:extLst>
          </p:cNvPr>
          <p:cNvSpPr/>
          <p:nvPr/>
        </p:nvSpPr>
        <p:spPr>
          <a:xfrm>
            <a:off x="2609850" y="543307"/>
            <a:ext cx="7496175" cy="1384995"/>
          </a:xfrm>
          <a:prstGeom prst="rect">
            <a:avLst/>
          </a:prstGeom>
          <a:ln>
            <a:solidFill>
              <a:schemeClr val="tx1"/>
            </a:solidFill>
          </a:ln>
        </p:spPr>
        <p:txBody>
          <a:bodyPr wrap="square">
            <a:spAutoFit/>
          </a:bodyPr>
          <a:lstStyle/>
          <a:p>
            <a:pPr algn="r"/>
            <a:r>
              <a:rPr lang="he-IL" sz="2800" b="1">
                <a:solidFill>
                  <a:srgbClr val="FF0000"/>
                </a:solidFill>
                <a:effectLst>
                  <a:outerShdw blurRad="38100" dist="38100" dir="2700000" algn="tl">
                    <a:srgbClr val="000000">
                      <a:alpha val="43137"/>
                    </a:srgbClr>
                  </a:outerShdw>
                </a:effectLst>
                <a:latin typeface="Calibri"/>
                <a:cs typeface="Arial" panose="020B0604020202020204" pitchFamily="34" charset="0"/>
              </a:rPr>
              <a:t>המהיר יותר הוא מי שעובר אותה דרך בפחות זמן – </a:t>
            </a:r>
            <a:br>
              <a:rPr lang="en-US" sz="2800" b="1">
                <a:solidFill>
                  <a:srgbClr val="FF0000"/>
                </a:solidFill>
                <a:effectLst>
                  <a:outerShdw blurRad="38100" dist="38100" dir="2700000" algn="tl">
                    <a:srgbClr val="000000">
                      <a:alpha val="43137"/>
                    </a:srgbClr>
                  </a:outerShdw>
                </a:effectLst>
                <a:latin typeface="Calibri"/>
                <a:cs typeface="Arial" panose="020B0604020202020204" pitchFamily="34" charset="0"/>
              </a:rPr>
            </a:br>
            <a:r>
              <a:rPr lang="he-IL" sz="2800" b="1">
                <a:solidFill>
                  <a:srgbClr val="FF0000"/>
                </a:solidFill>
                <a:effectLst>
                  <a:outerShdw blurRad="38100" dist="38100" dir="2700000" algn="tl">
                    <a:srgbClr val="000000">
                      <a:alpha val="43137"/>
                    </a:srgbClr>
                  </a:outerShdw>
                </a:effectLst>
                <a:latin typeface="Calibri"/>
                <a:cs typeface="Arial" panose="020B0604020202020204" pitchFamily="34" charset="0"/>
              </a:rPr>
              <a:t>או  מי שעובר יותר דרך באותו פרק זמן.</a:t>
            </a:r>
            <a:br>
              <a:rPr lang="en-US" sz="2800" b="1">
                <a:solidFill>
                  <a:prstClr val="black"/>
                </a:solidFill>
                <a:effectLst>
                  <a:outerShdw blurRad="38100" dist="38100" dir="2700000" algn="tl">
                    <a:srgbClr val="000000">
                      <a:alpha val="43137"/>
                    </a:srgbClr>
                  </a:outerShdw>
                </a:effectLst>
                <a:latin typeface="Calibri"/>
                <a:cs typeface="Arial" panose="020B0604020202020204" pitchFamily="34" charset="0"/>
              </a:rPr>
            </a:br>
            <a:endParaRPr lang="he-IL" sz="2800"/>
          </a:p>
        </p:txBody>
      </p:sp>
    </p:spTree>
    <p:extLst>
      <p:ext uri="{BB962C8B-B14F-4D97-AF65-F5344CB8AC3E}">
        <p14:creationId xmlns:p14="http://schemas.microsoft.com/office/powerpoint/2010/main" val="3873354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1BE6C8D-A0E7-4C28-9A8A-E1C4461EA47A}"/>
              </a:ext>
            </a:extLst>
          </p:cNvPr>
          <p:cNvSpPr>
            <a:spLocks noGrp="1"/>
          </p:cNvSpPr>
          <p:nvPr>
            <p:ph type="sldNum" sz="quarter" idx="12"/>
          </p:nvPr>
        </p:nvSpPr>
        <p:spPr/>
        <p:txBody>
          <a:bodyPr/>
          <a:lstStyle/>
          <a:p>
            <a:fld id="{35CE2A88-ED72-40D1-A77E-B0989610CBC5}" type="slidenum">
              <a:rPr lang="he-IL" smtClean="0"/>
              <a:t>45</a:t>
            </a:fld>
            <a:endParaRPr lang="he-IL"/>
          </a:p>
        </p:txBody>
      </p:sp>
      <p:pic>
        <p:nvPicPr>
          <p:cNvPr id="3" name="תמונה 2" descr="תמונה שמכילה טקסט&#10;&#10;התיאור נוצר באופן אוטומטי">
            <a:extLst>
              <a:ext uri="{FF2B5EF4-FFF2-40B4-BE49-F238E27FC236}">
                <a16:creationId xmlns:a16="http://schemas.microsoft.com/office/drawing/2014/main" id="{73E4652B-CECD-48B6-9A81-6C4C0C43A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591" y="0"/>
            <a:ext cx="9144000" cy="6858000"/>
          </a:xfrm>
          <a:prstGeom prst="rect">
            <a:avLst/>
          </a:prstGeom>
        </p:spPr>
      </p:pic>
      <p:pic>
        <p:nvPicPr>
          <p:cNvPr id="4" name="תמונה 3">
            <a:extLst>
              <a:ext uri="{FF2B5EF4-FFF2-40B4-BE49-F238E27FC236}">
                <a16:creationId xmlns:a16="http://schemas.microsoft.com/office/drawing/2014/main" id="{039CD941-D2D5-4ACA-A6F9-36C6D31F8788}"/>
              </a:ext>
            </a:extLst>
          </p:cNvPr>
          <p:cNvPicPr>
            <a:picLocks noChangeAspect="1"/>
          </p:cNvPicPr>
          <p:nvPr/>
        </p:nvPicPr>
        <p:blipFill>
          <a:blip r:embed="rId3"/>
          <a:stretch>
            <a:fillRect/>
          </a:stretch>
        </p:blipFill>
        <p:spPr>
          <a:xfrm>
            <a:off x="243082" y="1392205"/>
            <a:ext cx="3719318" cy="2737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08905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B6F7786-9830-42B4-88E6-AB4AF4560D07}"/>
              </a:ext>
            </a:extLst>
          </p:cNvPr>
          <p:cNvSpPr>
            <a:spLocks noGrp="1"/>
          </p:cNvSpPr>
          <p:nvPr>
            <p:ph type="sldNum" sz="quarter" idx="12"/>
          </p:nvPr>
        </p:nvSpPr>
        <p:spPr/>
        <p:txBody>
          <a:bodyPr/>
          <a:lstStyle/>
          <a:p>
            <a:fld id="{35CE2A88-ED72-40D1-A77E-B0989610CBC5}" type="slidenum">
              <a:rPr lang="he-IL" smtClean="0"/>
              <a:t>46</a:t>
            </a:fld>
            <a:endParaRPr lang="he-IL"/>
          </a:p>
        </p:txBody>
      </p:sp>
      <p:pic>
        <p:nvPicPr>
          <p:cNvPr id="4" name="תמונה 3" descr="תמונה שמכילה שעון&#10;&#10;התיאור נוצר באופן אוטומטי">
            <a:extLst>
              <a:ext uri="{FF2B5EF4-FFF2-40B4-BE49-F238E27FC236}">
                <a16:creationId xmlns:a16="http://schemas.microsoft.com/office/drawing/2014/main" id="{A19A4485-C54B-4EF8-91FA-6442FA1C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50" y="645476"/>
            <a:ext cx="5419725" cy="5300348"/>
          </a:xfrm>
          <a:prstGeom prst="rect">
            <a:avLst/>
          </a:prstGeom>
        </p:spPr>
      </p:pic>
    </p:spTree>
    <p:extLst>
      <p:ext uri="{BB962C8B-B14F-4D97-AF65-F5344CB8AC3E}">
        <p14:creationId xmlns:p14="http://schemas.microsoft.com/office/powerpoint/2010/main" val="1295420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6115F04-F9FC-421A-BCC8-88054508F6AD}"/>
              </a:ext>
            </a:extLst>
          </p:cNvPr>
          <p:cNvSpPr>
            <a:spLocks noGrp="1"/>
          </p:cNvSpPr>
          <p:nvPr>
            <p:ph type="sldNum" sz="quarter" idx="12"/>
          </p:nvPr>
        </p:nvSpPr>
        <p:spPr/>
        <p:txBody>
          <a:bodyPr/>
          <a:lstStyle/>
          <a:p>
            <a:fld id="{35CE2A88-ED72-40D1-A77E-B0989610CBC5}" type="slidenum">
              <a:rPr lang="he-IL" smtClean="0"/>
              <a:t>47</a:t>
            </a:fld>
            <a:endParaRPr lang="he-IL"/>
          </a:p>
        </p:txBody>
      </p:sp>
      <p:sp>
        <p:nvSpPr>
          <p:cNvPr id="3" name="מלבן 2">
            <a:extLst>
              <a:ext uri="{FF2B5EF4-FFF2-40B4-BE49-F238E27FC236}">
                <a16:creationId xmlns:a16="http://schemas.microsoft.com/office/drawing/2014/main" id="{5DA1DD23-EA84-42D1-8AFD-EC50CAD1350B}"/>
              </a:ext>
            </a:extLst>
          </p:cNvPr>
          <p:cNvSpPr/>
          <p:nvPr/>
        </p:nvSpPr>
        <p:spPr>
          <a:xfrm>
            <a:off x="4729573" y="128536"/>
            <a:ext cx="3531736" cy="707886"/>
          </a:xfrm>
          <a:prstGeom prst="rect">
            <a:avLst/>
          </a:prstGeom>
          <a:solidFill>
            <a:schemeClr val="accent6">
              <a:lumMod val="40000"/>
              <a:lumOff val="6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מהירות ממוצעת</a:t>
            </a:r>
          </a:p>
        </p:txBody>
      </p:sp>
      <p:sp>
        <p:nvSpPr>
          <p:cNvPr id="4" name="TextBox 3">
            <a:extLst>
              <a:ext uri="{FF2B5EF4-FFF2-40B4-BE49-F238E27FC236}">
                <a16:creationId xmlns:a16="http://schemas.microsoft.com/office/drawing/2014/main" id="{1CB083D2-76B0-4B16-91EE-0AF7B2C82E05}"/>
              </a:ext>
            </a:extLst>
          </p:cNvPr>
          <p:cNvSpPr txBox="1"/>
          <p:nvPr/>
        </p:nvSpPr>
        <p:spPr>
          <a:xfrm>
            <a:off x="1654602" y="515125"/>
            <a:ext cx="10103352" cy="1261884"/>
          </a:xfrm>
          <a:prstGeom prst="rect">
            <a:avLst/>
          </a:prstGeom>
          <a:noFill/>
        </p:spPr>
        <p:txBody>
          <a:bodyPr wrap="square" rtlCol="1">
            <a:spAutoFit/>
          </a:bodyPr>
          <a:lstStyle/>
          <a:p>
            <a:pPr algn="r" defTabSz="914400" rtl="1"/>
            <a:r>
              <a:rPr lang="he-IL" sz="2400" b="1" dirty="0">
                <a:solidFill>
                  <a:srgbClr val="FF0000"/>
                </a:solidFill>
                <a:latin typeface="Calibri"/>
                <a:cs typeface="Arial" panose="020B0604020202020204" pitchFamily="34" charset="0"/>
              </a:rPr>
              <a:t>הגדרת המהירות כ-</a:t>
            </a:r>
            <a:r>
              <a:rPr lang="en-US" sz="4000" b="1">
                <a:solidFill>
                  <a:srgbClr val="FF0000"/>
                </a:solidFill>
                <a:effectLst>
                  <a:outerShdw blurRad="38100" dist="38100" dir="2700000" algn="tl">
                    <a:srgbClr val="000000">
                      <a:alpha val="43137"/>
                    </a:srgbClr>
                  </a:outerShdw>
                </a:effectLst>
                <a:latin typeface="Calibri"/>
              </a:rPr>
              <a:t>S/</a:t>
            </a:r>
            <a:r>
              <a:rPr lang="en-US" sz="4800" b="1">
                <a:solidFill>
                  <a:srgbClr val="FF0000"/>
                </a:solidFill>
                <a:effectLst>
                  <a:outerShdw blurRad="38100" dist="38100" dir="2700000" algn="tl">
                    <a:srgbClr val="000000">
                      <a:alpha val="43137"/>
                    </a:srgbClr>
                  </a:outerShdw>
                </a:effectLst>
                <a:latin typeface="Calibri"/>
              </a:rPr>
              <a:t>t </a:t>
            </a:r>
            <a:r>
              <a:rPr lang="he-IL" sz="4000" b="1">
                <a:solidFill>
                  <a:srgbClr val="FF0000"/>
                </a:solidFill>
                <a:latin typeface="Calibri"/>
                <a:cs typeface="Arial" panose="020B0604020202020204" pitchFamily="34" charset="0"/>
              </a:rPr>
              <a:t> </a:t>
            </a:r>
            <a:r>
              <a:rPr lang="he-IL" sz="2400" b="1" dirty="0">
                <a:solidFill>
                  <a:srgbClr val="FF0000"/>
                </a:solidFill>
                <a:latin typeface="Calibri"/>
                <a:cs typeface="Arial" panose="020B0604020202020204" pitchFamily="34" charset="0"/>
              </a:rPr>
              <a:t>אינה מייצגת מה שקורה בחלקים שונים של פרק הזמן, אלא רק </a:t>
            </a:r>
            <a:r>
              <a:rPr lang="he-IL" sz="28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"מהירות ממוצעת" </a:t>
            </a:r>
            <a:r>
              <a:rPr lang="he-IL" sz="2400" b="1" dirty="0">
                <a:solidFill>
                  <a:srgbClr val="FF0000"/>
                </a:solidFill>
                <a:latin typeface="Calibri"/>
                <a:cs typeface="Arial" panose="020B0604020202020204" pitchFamily="34" charset="0"/>
              </a:rPr>
              <a:t>בפרק הזמן כולו. </a:t>
            </a:r>
          </a:p>
        </p:txBody>
      </p:sp>
      <p:sp>
        <p:nvSpPr>
          <p:cNvPr id="5" name="TextBox 4">
            <a:extLst>
              <a:ext uri="{FF2B5EF4-FFF2-40B4-BE49-F238E27FC236}">
                <a16:creationId xmlns:a16="http://schemas.microsoft.com/office/drawing/2014/main" id="{E18B4C90-A7E5-42B9-BDC8-E78B1022D064}"/>
              </a:ext>
            </a:extLst>
          </p:cNvPr>
          <p:cNvSpPr txBox="1"/>
          <p:nvPr/>
        </p:nvSpPr>
        <p:spPr>
          <a:xfrm>
            <a:off x="784052" y="2620525"/>
            <a:ext cx="11155878" cy="2862322"/>
          </a:xfrm>
          <a:prstGeom prst="rect">
            <a:avLst/>
          </a:prstGeom>
          <a:noFill/>
        </p:spPr>
        <p:txBody>
          <a:bodyPr wrap="square" rtlCol="1">
            <a:spAutoFit/>
          </a:bodyPr>
          <a:lstStyle/>
          <a:p>
            <a:pPr algn="r" defTabSz="914400" rtl="1"/>
            <a:r>
              <a:rPr lang="he-IL" sz="2400" b="1" dirty="0">
                <a:latin typeface="Calibri"/>
                <a:cs typeface="Arial" panose="020B0604020202020204" pitchFamily="34" charset="0"/>
              </a:rPr>
              <a:t>המקרה המיוחד שבו </a:t>
            </a:r>
            <a:r>
              <a:rPr lang="he-IL" sz="28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בכל פרק זמן מתקבלת תוצאה זהה בחישוב המהירות.</a:t>
            </a:r>
            <a:br>
              <a:rPr lang="en-US" sz="2400" b="1" dirty="0">
                <a:solidFill>
                  <a:srgbClr val="FF0000"/>
                </a:solidFill>
                <a:latin typeface="Calibri"/>
              </a:rPr>
            </a:br>
            <a:r>
              <a:rPr lang="he-IL" sz="2400" b="1" dirty="0">
                <a:solidFill>
                  <a:srgbClr val="FF0000"/>
                </a:solidFill>
                <a:latin typeface="Calibri"/>
                <a:cs typeface="Arial" panose="020B0604020202020204" pitchFamily="34" charset="0"/>
              </a:rPr>
              <a:t> </a:t>
            </a:r>
            <a:r>
              <a:rPr lang="he-IL" sz="2400" b="1" dirty="0">
                <a:latin typeface="Calibri"/>
                <a:cs typeface="Arial" panose="020B0604020202020204" pitchFamily="34" charset="0"/>
              </a:rPr>
              <a:t>במקרה כזה אנו מדברים על  </a:t>
            </a:r>
            <a:r>
              <a:rPr lang="he-IL" sz="2400" b="1" dirty="0">
                <a:solidFill>
                  <a:srgbClr val="FF0000"/>
                </a:solidFill>
                <a:latin typeface="Calibri"/>
                <a:cs typeface="Arial" panose="020B0604020202020204" pitchFamily="34" charset="0"/>
              </a:rPr>
              <a:t>  </a:t>
            </a:r>
            <a:r>
              <a:rPr lang="he-IL" sz="40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"תנועה במהירות קבועה" </a:t>
            </a:r>
            <a:r>
              <a:rPr lang="he-IL" sz="2400" b="1">
                <a:latin typeface="Calibri"/>
                <a:cs typeface="Arial" panose="020B0604020202020204" pitchFamily="34" charset="0"/>
              </a:rPr>
              <a:t>,                   או     </a:t>
            </a:r>
            <a:r>
              <a:rPr lang="he-IL" sz="4000" b="1">
                <a:solidFill>
                  <a:srgbClr val="FF0000"/>
                </a:solidFill>
                <a:latin typeface="Calibri"/>
                <a:cs typeface="Arial" panose="020B0604020202020204" pitchFamily="34" charset="0"/>
              </a:rPr>
              <a:t>" </a:t>
            </a:r>
            <a:r>
              <a:rPr lang="he-IL" sz="4000" b="1">
                <a:solidFill>
                  <a:srgbClr val="FF0000"/>
                </a:solidFill>
                <a:effectLst>
                  <a:outerShdw blurRad="38100" dist="38100" dir="2700000" algn="tl">
                    <a:srgbClr val="000000">
                      <a:alpha val="43137"/>
                    </a:srgbClr>
                  </a:outerShdw>
                </a:effectLst>
                <a:latin typeface="Calibri"/>
                <a:cs typeface="Arial" panose="020B0604020202020204" pitchFamily="34" charset="0"/>
              </a:rPr>
              <a:t>תנועה קצובה </a:t>
            </a:r>
            <a:r>
              <a:rPr lang="he-IL" sz="4000" b="1">
                <a:solidFill>
                  <a:srgbClr val="FF0000"/>
                </a:solidFill>
                <a:latin typeface="Calibri"/>
                <a:cs typeface="Arial" panose="020B0604020202020204" pitchFamily="34" charset="0"/>
              </a:rPr>
              <a:t>"</a:t>
            </a:r>
            <a:r>
              <a:rPr lang="he-IL" sz="4000" b="1">
                <a:latin typeface="Calibri"/>
                <a:cs typeface="Arial" panose="020B0604020202020204" pitchFamily="34" charset="0"/>
              </a:rPr>
              <a:t>.</a:t>
            </a:r>
            <a:br>
              <a:rPr lang="en-US" sz="2400" b="1" dirty="0">
                <a:solidFill>
                  <a:srgbClr val="FF0000"/>
                </a:solidFill>
                <a:latin typeface="Calibri"/>
              </a:rPr>
            </a:br>
            <a:r>
              <a:rPr lang="he-IL" sz="36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תנועתו של גוף היא קצובה אם הוא עובר דרכים שוות בפרקי </a:t>
            </a:r>
            <a:r>
              <a:rPr lang="he-IL" sz="3600" b="1">
                <a:solidFill>
                  <a:srgbClr val="FF0000"/>
                </a:solidFill>
                <a:effectLst>
                  <a:outerShdw blurRad="38100" dist="38100" dir="2700000" algn="tl">
                    <a:srgbClr val="000000">
                      <a:alpha val="43137"/>
                    </a:srgbClr>
                  </a:outerShdw>
                </a:effectLst>
                <a:latin typeface="Calibri"/>
                <a:cs typeface="Arial" panose="020B0604020202020204" pitchFamily="34" charset="0"/>
              </a:rPr>
              <a:t>זמן שווים</a:t>
            </a:r>
            <a:endParaRPr lang="he-IL" dirty="0">
              <a:solidFill>
                <a:prstClr val="black"/>
              </a:solidFill>
              <a:latin typeface="Calibri"/>
              <a:cs typeface="Arial" panose="020B0604020202020204" pitchFamily="34" charset="0"/>
            </a:endParaRPr>
          </a:p>
        </p:txBody>
      </p:sp>
      <p:sp>
        <p:nvSpPr>
          <p:cNvPr id="6" name="מלבן 5">
            <a:extLst>
              <a:ext uri="{FF2B5EF4-FFF2-40B4-BE49-F238E27FC236}">
                <a16:creationId xmlns:a16="http://schemas.microsoft.com/office/drawing/2014/main" id="{35D9A80F-A182-4010-A21A-1FF723F9C221}"/>
              </a:ext>
            </a:extLst>
          </p:cNvPr>
          <p:cNvSpPr/>
          <p:nvPr/>
        </p:nvSpPr>
        <p:spPr>
          <a:xfrm>
            <a:off x="5191483" y="1786781"/>
            <a:ext cx="2909771" cy="707886"/>
          </a:xfrm>
          <a:prstGeom prst="rect">
            <a:avLst/>
          </a:prstGeom>
          <a:solidFill>
            <a:schemeClr val="accent6">
              <a:lumMod val="40000"/>
              <a:lumOff val="60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תנועה קצובה</a:t>
            </a:r>
          </a:p>
        </p:txBody>
      </p:sp>
      <p:grpSp>
        <p:nvGrpSpPr>
          <p:cNvPr id="12" name="קבוצה 11">
            <a:extLst>
              <a:ext uri="{FF2B5EF4-FFF2-40B4-BE49-F238E27FC236}">
                <a16:creationId xmlns:a16="http://schemas.microsoft.com/office/drawing/2014/main" id="{1C4A1F89-9E74-4485-8CD5-24C0C4E981A9}"/>
              </a:ext>
            </a:extLst>
          </p:cNvPr>
          <p:cNvGrpSpPr/>
          <p:nvPr/>
        </p:nvGrpSpPr>
        <p:grpSpPr>
          <a:xfrm>
            <a:off x="1171575" y="5249982"/>
            <a:ext cx="10706100" cy="1640472"/>
            <a:chOff x="1748374" y="5218602"/>
            <a:chExt cx="9881974" cy="1317348"/>
          </a:xfrm>
        </p:grpSpPr>
        <p:pic>
          <p:nvPicPr>
            <p:cNvPr id="7" name="Picture 6" descr="[A]Di-[12]C">
              <a:extLst>
                <a:ext uri="{FF2B5EF4-FFF2-40B4-BE49-F238E27FC236}">
                  <a16:creationId xmlns:a16="http://schemas.microsoft.com/office/drawing/2014/main" id="{84F54A00-A5DE-41E9-9B6A-5004D4222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374" y="5218602"/>
              <a:ext cx="9881974" cy="1015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סוגר מסולסל שמאלי 7">
              <a:extLst>
                <a:ext uri="{FF2B5EF4-FFF2-40B4-BE49-F238E27FC236}">
                  <a16:creationId xmlns:a16="http://schemas.microsoft.com/office/drawing/2014/main" id="{6C6A1B3D-CBBD-4D32-A527-9669D1A820BE}"/>
                </a:ext>
              </a:extLst>
            </p:cNvPr>
            <p:cNvSpPr/>
            <p:nvPr/>
          </p:nvSpPr>
          <p:spPr>
            <a:xfrm rot="16200000">
              <a:off x="6986250" y="5330761"/>
              <a:ext cx="270030" cy="1629237"/>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9" name="סוגר מסולסל שמאלי 8">
              <a:extLst>
                <a:ext uri="{FF2B5EF4-FFF2-40B4-BE49-F238E27FC236}">
                  <a16:creationId xmlns:a16="http://schemas.microsoft.com/office/drawing/2014/main" id="{3340A758-C33F-477D-80C5-6AAE6C532164}"/>
                </a:ext>
              </a:extLst>
            </p:cNvPr>
            <p:cNvSpPr/>
            <p:nvPr/>
          </p:nvSpPr>
          <p:spPr>
            <a:xfrm rot="16200000">
              <a:off x="3794108" y="5377422"/>
              <a:ext cx="270030" cy="1585016"/>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10" name="סוגר מסולסל שמאלי 9">
              <a:extLst>
                <a:ext uri="{FF2B5EF4-FFF2-40B4-BE49-F238E27FC236}">
                  <a16:creationId xmlns:a16="http://schemas.microsoft.com/office/drawing/2014/main" id="{E95C365D-92F5-429E-9C61-FE9035886B5F}"/>
                </a:ext>
              </a:extLst>
            </p:cNvPr>
            <p:cNvSpPr/>
            <p:nvPr/>
          </p:nvSpPr>
          <p:spPr>
            <a:xfrm rot="16200000">
              <a:off x="5379124" y="5352872"/>
              <a:ext cx="270030" cy="1585016"/>
            </a:xfrm>
            <a:prstGeom prst="leftBrace">
              <a:avLst>
                <a:gd name="adj1" fmla="val 8333"/>
                <a:gd name="adj2" fmla="val 528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914400" rtl="1"/>
              <a:endParaRPr lang="he-IL">
                <a:solidFill>
                  <a:prstClr val="black"/>
                </a:solidFill>
                <a:latin typeface="Calibri"/>
                <a:cs typeface="Arial" panose="020B0604020202020204" pitchFamily="34" charset="0"/>
              </a:endParaRPr>
            </a:p>
          </p:txBody>
        </p:sp>
        <p:sp>
          <p:nvSpPr>
            <p:cNvPr id="11" name="TextBox 12">
              <a:extLst>
                <a:ext uri="{FF2B5EF4-FFF2-40B4-BE49-F238E27FC236}">
                  <a16:creationId xmlns:a16="http://schemas.microsoft.com/office/drawing/2014/main" id="{00749313-3996-4B40-9C6E-DC998DD4B908}"/>
                </a:ext>
              </a:extLst>
            </p:cNvPr>
            <p:cNvSpPr txBox="1"/>
            <p:nvPr/>
          </p:nvSpPr>
          <p:spPr>
            <a:xfrm>
              <a:off x="4115119" y="6258951"/>
              <a:ext cx="2283560" cy="276999"/>
            </a:xfrm>
            <a:prstGeom prst="rect">
              <a:avLst/>
            </a:prstGeom>
            <a:noFill/>
          </p:spPr>
          <p:txBody>
            <a:bodyPr wrap="square" rtlCol="1">
              <a:spAutoFit/>
            </a:bodyPr>
            <a:lstStyle/>
            <a:p>
              <a:pPr algn="r" defTabSz="914400" rtl="1"/>
              <a:r>
                <a:rPr lang="he-IL" sz="1200" dirty="0">
                  <a:solidFill>
                    <a:prstClr val="black"/>
                  </a:solidFill>
                  <a:latin typeface="Calibri"/>
                  <a:cs typeface="Arial" panose="020B0604020202020204" pitchFamily="34" charset="0"/>
                </a:rPr>
                <a:t>שימו לב למרחקים השווים </a:t>
              </a:r>
            </a:p>
          </p:txBody>
        </p:sp>
      </p:grpSp>
      <p:sp>
        <p:nvSpPr>
          <p:cNvPr id="13" name="מלבן 12">
            <a:extLst>
              <a:ext uri="{FF2B5EF4-FFF2-40B4-BE49-F238E27FC236}">
                <a16:creationId xmlns:a16="http://schemas.microsoft.com/office/drawing/2014/main" id="{3F8C8516-9FA4-4326-9594-1E424B4F1342}"/>
              </a:ext>
            </a:extLst>
          </p:cNvPr>
          <p:cNvSpPr/>
          <p:nvPr/>
        </p:nvSpPr>
        <p:spPr>
          <a:xfrm>
            <a:off x="867510" y="4357991"/>
            <a:ext cx="11155878" cy="1040860"/>
          </a:xfrm>
          <a:prstGeom prst="rect">
            <a:avLst/>
          </a:prstGeom>
          <a:solidFill>
            <a:srgbClr val="92D050">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19675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D56CC12-5276-47D3-BDD2-BDEC3813D08C}"/>
              </a:ext>
            </a:extLst>
          </p:cNvPr>
          <p:cNvSpPr>
            <a:spLocks noGrp="1"/>
          </p:cNvSpPr>
          <p:nvPr>
            <p:ph type="sldNum" sz="quarter" idx="12"/>
          </p:nvPr>
        </p:nvSpPr>
        <p:spPr/>
        <p:txBody>
          <a:bodyPr/>
          <a:lstStyle/>
          <a:p>
            <a:fld id="{35CE2A88-ED72-40D1-A77E-B0989610CBC5}" type="slidenum">
              <a:rPr lang="he-IL" smtClean="0"/>
              <a:t>48</a:t>
            </a:fld>
            <a:endParaRPr lang="he-IL"/>
          </a:p>
        </p:txBody>
      </p:sp>
      <p:sp>
        <p:nvSpPr>
          <p:cNvPr id="5" name="Rectangle 3">
            <a:extLst>
              <a:ext uri="{FF2B5EF4-FFF2-40B4-BE49-F238E27FC236}">
                <a16:creationId xmlns:a16="http://schemas.microsoft.com/office/drawing/2014/main" id="{98C3AF9B-F8F6-4235-A732-812B7389B8A0}"/>
              </a:ext>
            </a:extLst>
          </p:cNvPr>
          <p:cNvSpPr txBox="1">
            <a:spLocks noChangeArrowheads="1"/>
          </p:cNvSpPr>
          <p:nvPr/>
        </p:nvSpPr>
        <p:spPr>
          <a:xfrm>
            <a:off x="1529770" y="1197619"/>
            <a:ext cx="10062443" cy="487680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he-IL" altLang="he-IL" sz="2800"/>
              <a:t>כאשר גוף נע בתנועה שוות מהירות, מהירות הגוף מוגדרת כהעתק הגוף ביחידת זמן. כלומר, אם בפרק זמן </a:t>
            </a:r>
            <a:r>
              <a:rPr lang="en-US" altLang="he-IL" sz="2800">
                <a:sym typeface="Symbol" panose="05050102010706020507" pitchFamily="18" charset="2"/>
              </a:rPr>
              <a:t></a:t>
            </a:r>
            <a:r>
              <a:rPr lang="en-US" altLang="he-IL" sz="2800"/>
              <a:t>t</a:t>
            </a:r>
            <a:r>
              <a:rPr lang="he-IL" altLang="he-IL" sz="2800"/>
              <a:t> הגוף מעתיק את מקומות בשיעור </a:t>
            </a:r>
            <a:r>
              <a:rPr lang="en-US" altLang="he-IL" sz="2800">
                <a:sym typeface="Symbol" panose="05050102010706020507" pitchFamily="18" charset="2"/>
              </a:rPr>
              <a:t></a:t>
            </a:r>
            <a:r>
              <a:rPr lang="en-US" altLang="he-IL" sz="2800"/>
              <a:t>x</a:t>
            </a:r>
            <a:r>
              <a:rPr lang="he-IL" altLang="he-IL" sz="2800"/>
              <a:t>, אזי מהירות הגוף, </a:t>
            </a:r>
            <a:r>
              <a:rPr lang="en-US" altLang="he-IL" sz="2800"/>
              <a:t>v</a:t>
            </a:r>
            <a:r>
              <a:rPr lang="he-IL" altLang="he-IL" sz="2800"/>
              <a:t>, היא:</a:t>
            </a:r>
            <a:r>
              <a:rPr lang="en-US" altLang="he-IL" sz="2800"/>
              <a:t> </a:t>
            </a:r>
          </a:p>
          <a:p>
            <a:pPr>
              <a:buFont typeface="Wingdings" panose="05000000000000000000" pitchFamily="2" charset="2"/>
              <a:buNone/>
            </a:pPr>
            <a:endParaRPr lang="he-IL" altLang="he-IL" sz="2800"/>
          </a:p>
          <a:p>
            <a:endParaRPr lang="en-US" altLang="he-IL"/>
          </a:p>
        </p:txBody>
      </p:sp>
      <p:sp>
        <p:nvSpPr>
          <p:cNvPr id="6" name="Rectangle 5">
            <a:extLst>
              <a:ext uri="{FF2B5EF4-FFF2-40B4-BE49-F238E27FC236}">
                <a16:creationId xmlns:a16="http://schemas.microsoft.com/office/drawing/2014/main" id="{D8A04548-1D50-4651-BAC7-E1CE82C42953}"/>
              </a:ext>
            </a:extLst>
          </p:cNvPr>
          <p:cNvSpPr>
            <a:spLocks noChangeArrowheads="1"/>
          </p:cNvSpPr>
          <p:nvPr/>
        </p:nvSpPr>
        <p:spPr bwMode="auto">
          <a:xfrm>
            <a:off x="2277208" y="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he-IL" altLang="he-IL"/>
          </a:p>
        </p:txBody>
      </p:sp>
      <p:graphicFrame>
        <p:nvGraphicFramePr>
          <p:cNvPr id="7" name="Object 4">
            <a:extLst>
              <a:ext uri="{FF2B5EF4-FFF2-40B4-BE49-F238E27FC236}">
                <a16:creationId xmlns:a16="http://schemas.microsoft.com/office/drawing/2014/main" id="{21F62118-A659-4F72-9A2A-083894A79F24}"/>
              </a:ext>
            </a:extLst>
          </p:cNvPr>
          <p:cNvGraphicFramePr>
            <a:graphicFrameLocks noChangeAspect="1"/>
          </p:cNvGraphicFramePr>
          <p:nvPr>
            <p:extLst>
              <p:ext uri="{D42A27DB-BD31-4B8C-83A1-F6EECF244321}">
                <p14:modId xmlns:p14="http://schemas.microsoft.com/office/powerpoint/2010/main" val="4030266302"/>
              </p:ext>
            </p:extLst>
          </p:nvPr>
        </p:nvGraphicFramePr>
        <p:xfrm>
          <a:off x="7840734" y="2883804"/>
          <a:ext cx="2471737" cy="2111375"/>
        </p:xfrm>
        <a:graphic>
          <a:graphicData uri="http://schemas.openxmlformats.org/presentationml/2006/ole">
            <mc:AlternateContent xmlns:mc="http://schemas.openxmlformats.org/markup-compatibility/2006">
              <mc:Choice xmlns:v="urn:schemas-microsoft-com:vml" Requires="v">
                <p:oleObj spid="_x0000_s14518" name="משוואה" r:id="rId3" imgW="457200" imgH="393480" progId="Equation.3">
                  <p:embed/>
                </p:oleObj>
              </mc:Choice>
              <mc:Fallback>
                <p:oleObj name="משוואה" r:id="rId3" imgW="457200" imgH="393480" progId="Equation.3">
                  <p:embed/>
                  <p:pic>
                    <p:nvPicPr>
                      <p:cNvPr id="11269" name="Object 4">
                        <a:extLst>
                          <a:ext uri="{FF2B5EF4-FFF2-40B4-BE49-F238E27FC236}">
                            <a16:creationId xmlns:a16="http://schemas.microsoft.com/office/drawing/2014/main" id="{56582534-7AFF-4C72-B0A9-787A7D05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734" y="2883804"/>
                        <a:ext cx="24717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6">
            <a:extLst>
              <a:ext uri="{FF2B5EF4-FFF2-40B4-BE49-F238E27FC236}">
                <a16:creationId xmlns:a16="http://schemas.microsoft.com/office/drawing/2014/main" id="{D7E1C175-4832-4A79-916A-401E477EEB89}"/>
              </a:ext>
            </a:extLst>
          </p:cNvPr>
          <p:cNvSpPr>
            <a:spLocks noChangeArrowheads="1"/>
          </p:cNvSpPr>
          <p:nvPr/>
        </p:nvSpPr>
        <p:spPr bwMode="auto">
          <a:xfrm>
            <a:off x="2277208" y="460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he-IL" altLang="he-IL"/>
          </a:p>
        </p:txBody>
      </p:sp>
      <p:graphicFrame>
        <p:nvGraphicFramePr>
          <p:cNvPr id="9" name="אובייקט 1">
            <a:extLst>
              <a:ext uri="{FF2B5EF4-FFF2-40B4-BE49-F238E27FC236}">
                <a16:creationId xmlns:a16="http://schemas.microsoft.com/office/drawing/2014/main" id="{A5EA5AA7-B03A-47CD-9559-42F10493F0BD}"/>
              </a:ext>
            </a:extLst>
          </p:cNvPr>
          <p:cNvGraphicFramePr>
            <a:graphicFrameLocks noChangeAspect="1"/>
          </p:cNvGraphicFramePr>
          <p:nvPr>
            <p:extLst>
              <p:ext uri="{D42A27DB-BD31-4B8C-83A1-F6EECF244321}">
                <p14:modId xmlns:p14="http://schemas.microsoft.com/office/powerpoint/2010/main" val="1738762828"/>
              </p:ext>
            </p:extLst>
          </p:nvPr>
        </p:nvGraphicFramePr>
        <p:xfrm>
          <a:off x="1937247" y="2747279"/>
          <a:ext cx="4325937" cy="2247900"/>
        </p:xfrm>
        <a:graphic>
          <a:graphicData uri="http://schemas.openxmlformats.org/presentationml/2006/ole">
            <mc:AlternateContent xmlns:mc="http://schemas.openxmlformats.org/markup-compatibility/2006">
              <mc:Choice xmlns:v="urn:schemas-microsoft-com:vml" Requires="v">
                <p:oleObj spid="_x0000_s14519" name="משוואה" r:id="rId5" imgW="799920" imgH="419040" progId="Equation.3">
                  <p:embed/>
                </p:oleObj>
              </mc:Choice>
              <mc:Fallback>
                <p:oleObj name="משוואה" r:id="rId5" imgW="799920" imgH="419040" progId="Equation.3">
                  <p:embed/>
                  <p:pic>
                    <p:nvPicPr>
                      <p:cNvPr id="11271" name="אובייקט 1">
                        <a:extLst>
                          <a:ext uri="{FF2B5EF4-FFF2-40B4-BE49-F238E27FC236}">
                            <a16:creationId xmlns:a16="http://schemas.microsoft.com/office/drawing/2014/main" id="{04A6A947-F98E-4D1E-BB55-1219BFC22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7247" y="2747279"/>
                        <a:ext cx="43259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WordArt 4">
            <a:extLst>
              <a:ext uri="{FF2B5EF4-FFF2-40B4-BE49-F238E27FC236}">
                <a16:creationId xmlns:a16="http://schemas.microsoft.com/office/drawing/2014/main" id="{F19A5B61-E86B-4DDF-92FA-663916304128}"/>
              </a:ext>
            </a:extLst>
          </p:cNvPr>
          <p:cNvSpPr>
            <a:spLocks noChangeArrowheads="1" noChangeShapeType="1" noTextEdit="1"/>
          </p:cNvSpPr>
          <p:nvPr/>
        </p:nvSpPr>
        <p:spPr bwMode="auto">
          <a:xfrm>
            <a:off x="1937247" y="5822782"/>
            <a:ext cx="9383437" cy="655926"/>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chemeClr val="accent1">
                    <a:lumMod val="75000"/>
                  </a:schemeClr>
                </a:solidFill>
                <a:effectLst>
                  <a:outerShdw blurRad="50800" dist="39000" dir="5460000" algn="tl">
                    <a:srgbClr val="000000">
                      <a:alpha val="38000"/>
                    </a:srgbClr>
                  </a:outerShdw>
                </a:effectLst>
                <a:latin typeface="Impact"/>
              </a:rPr>
              <a:t>קצב שינוי העתק של גוף במשך הזמן</a:t>
            </a:r>
            <a:endParaRPr lang="he-IL" sz="4400" b="1" kern="10" dirty="0">
              <a:ln w="11430"/>
              <a:solidFill>
                <a:schemeClr val="accent1">
                  <a:lumMod val="75000"/>
                </a:schemeClr>
              </a:solidFill>
              <a:effectLst>
                <a:outerShdw blurRad="50800" dist="39000" dir="5460000" algn="tl">
                  <a:srgbClr val="000000">
                    <a:alpha val="38000"/>
                  </a:srgbClr>
                </a:outerShdw>
              </a:effectLst>
              <a:latin typeface="Impact"/>
            </a:endParaRPr>
          </a:p>
        </p:txBody>
      </p:sp>
      <p:sp>
        <p:nvSpPr>
          <p:cNvPr id="12" name="WordArt 4">
            <a:extLst>
              <a:ext uri="{FF2B5EF4-FFF2-40B4-BE49-F238E27FC236}">
                <a16:creationId xmlns:a16="http://schemas.microsoft.com/office/drawing/2014/main" id="{713BB87A-AB20-4961-B083-DE8AE685B1F0}"/>
              </a:ext>
            </a:extLst>
          </p:cNvPr>
          <p:cNvSpPr>
            <a:spLocks noChangeArrowheads="1" noChangeShapeType="1" noTextEdit="1"/>
          </p:cNvSpPr>
          <p:nvPr/>
        </p:nvSpPr>
        <p:spPr bwMode="auto">
          <a:xfrm>
            <a:off x="3568032" y="301448"/>
            <a:ext cx="6121865" cy="620351"/>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מהירות</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028396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C28D73B-1DF6-4C3A-9849-D40F0E0E98E4}"/>
              </a:ext>
            </a:extLst>
          </p:cNvPr>
          <p:cNvSpPr>
            <a:spLocks noGrp="1"/>
          </p:cNvSpPr>
          <p:nvPr>
            <p:ph type="sldNum" sz="quarter" idx="12"/>
          </p:nvPr>
        </p:nvSpPr>
        <p:spPr/>
        <p:txBody>
          <a:bodyPr/>
          <a:lstStyle/>
          <a:p>
            <a:fld id="{35CE2A88-ED72-40D1-A77E-B0989610CBC5}" type="slidenum">
              <a:rPr lang="he-IL" smtClean="0"/>
              <a:t>49</a:t>
            </a:fld>
            <a:endParaRPr lang="he-IL"/>
          </a:p>
        </p:txBody>
      </p:sp>
      <p:sp>
        <p:nvSpPr>
          <p:cNvPr id="7" name="WordArt 4">
            <a:extLst>
              <a:ext uri="{FF2B5EF4-FFF2-40B4-BE49-F238E27FC236}">
                <a16:creationId xmlns:a16="http://schemas.microsoft.com/office/drawing/2014/main" id="{504F424B-F309-4A52-86AA-C4F2A644AA57}"/>
              </a:ext>
            </a:extLst>
          </p:cNvPr>
          <p:cNvSpPr>
            <a:spLocks noChangeArrowheads="1" noChangeShapeType="1" noTextEdit="1"/>
          </p:cNvSpPr>
          <p:nvPr/>
        </p:nvSpPr>
        <p:spPr bwMode="auto">
          <a:xfrm>
            <a:off x="4004844" y="1060532"/>
            <a:ext cx="6121865" cy="620351"/>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קצובה</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3" name="מלבן 2">
            <a:extLst>
              <a:ext uri="{FF2B5EF4-FFF2-40B4-BE49-F238E27FC236}">
                <a16:creationId xmlns:a16="http://schemas.microsoft.com/office/drawing/2014/main" id="{B0C78D76-DA61-45AD-957B-B8DDE1C30B77}"/>
              </a:ext>
            </a:extLst>
          </p:cNvPr>
          <p:cNvSpPr/>
          <p:nvPr/>
        </p:nvSpPr>
        <p:spPr>
          <a:xfrm>
            <a:off x="1138675" y="2028108"/>
            <a:ext cx="10745250" cy="830997"/>
          </a:xfrm>
          <a:prstGeom prst="rect">
            <a:avLst/>
          </a:prstGeom>
        </p:spPr>
        <p:txBody>
          <a:bodyPr wrap="none">
            <a:spAutoFit/>
          </a:bodyPr>
          <a:lstStyle/>
          <a:p>
            <a:pPr algn="r" rtl="1"/>
            <a:r>
              <a:rPr lang="he-IL" altLang="he-IL" sz="4800" b="1">
                <a:solidFill>
                  <a:srgbClr val="FF0000"/>
                </a:solidFill>
                <a:effectLst>
                  <a:outerShdw blurRad="38100" dist="38100" dir="2700000" algn="tl">
                    <a:srgbClr val="000000">
                      <a:alpha val="43137"/>
                    </a:srgbClr>
                  </a:outerShdw>
                </a:effectLst>
              </a:rPr>
              <a:t>הגוף עובר מרחקים שווים בזמנים שווים</a:t>
            </a:r>
            <a:r>
              <a:rPr lang="he-IL" altLang="he-IL" sz="4800">
                <a:solidFill>
                  <a:srgbClr val="FF0000"/>
                </a:solidFill>
              </a:rPr>
              <a:t>.</a:t>
            </a:r>
          </a:p>
        </p:txBody>
      </p:sp>
      <p:sp>
        <p:nvSpPr>
          <p:cNvPr id="9" name="WordArt 4">
            <a:extLst>
              <a:ext uri="{FF2B5EF4-FFF2-40B4-BE49-F238E27FC236}">
                <a16:creationId xmlns:a16="http://schemas.microsoft.com/office/drawing/2014/main" id="{3D023693-615D-4854-91BB-88F8E0C5AB77}"/>
              </a:ext>
            </a:extLst>
          </p:cNvPr>
          <p:cNvSpPr>
            <a:spLocks noChangeArrowheads="1" noChangeShapeType="1" noTextEdit="1"/>
          </p:cNvSpPr>
          <p:nvPr/>
        </p:nvSpPr>
        <p:spPr bwMode="auto">
          <a:xfrm>
            <a:off x="2837368" y="4164539"/>
            <a:ext cx="8011207" cy="655583"/>
          </a:xfrm>
          <a:prstGeom prst="rect">
            <a:avLst/>
          </a:prstGeom>
        </p:spPr>
        <p:txBody>
          <a:bodyPr wrap="none" fromWordArt="1">
            <a:prstTxWarp prst="textPlain">
              <a:avLst>
                <a:gd name="adj" fmla="val 49531"/>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7030A0"/>
                </a:solidFill>
                <a:effectLst>
                  <a:outerShdw blurRad="50800" dist="39000" dir="5460000" algn="tl">
                    <a:srgbClr val="000000">
                      <a:alpha val="38000"/>
                    </a:srgbClr>
                  </a:outerShdw>
                </a:effectLst>
                <a:latin typeface="Impact"/>
              </a:rPr>
              <a:t>תנועה שוות מהירות </a:t>
            </a:r>
            <a:endParaRPr lang="he-IL" sz="4400" b="1" kern="10" dirty="0">
              <a:ln w="11430"/>
              <a:solidFill>
                <a:srgbClr val="7030A0"/>
              </a:solidFill>
              <a:effectLst>
                <a:outerShdw blurRad="50800" dist="39000" dir="5460000" algn="tl">
                  <a:srgbClr val="000000">
                    <a:alpha val="38000"/>
                  </a:srgbClr>
                </a:outerShdw>
              </a:effectLst>
              <a:latin typeface="Impact"/>
            </a:endParaRPr>
          </a:p>
        </p:txBody>
      </p:sp>
      <p:sp>
        <p:nvSpPr>
          <p:cNvPr id="4" name="מלבן 3">
            <a:extLst>
              <a:ext uri="{FF2B5EF4-FFF2-40B4-BE49-F238E27FC236}">
                <a16:creationId xmlns:a16="http://schemas.microsoft.com/office/drawing/2014/main" id="{E2A97923-7877-45FB-ABBE-4A665B796158}"/>
              </a:ext>
            </a:extLst>
          </p:cNvPr>
          <p:cNvSpPr/>
          <p:nvPr/>
        </p:nvSpPr>
        <p:spPr>
          <a:xfrm>
            <a:off x="1138675" y="5250386"/>
            <a:ext cx="10886313" cy="646331"/>
          </a:xfrm>
          <a:prstGeom prst="rect">
            <a:avLst/>
          </a:prstGeom>
        </p:spPr>
        <p:txBody>
          <a:bodyPr wrap="none">
            <a:spAutoFit/>
          </a:bodyPr>
          <a:lstStyle/>
          <a:p>
            <a:r>
              <a:rPr lang="he-IL" altLang="he-IL" sz="3600" b="1">
                <a:solidFill>
                  <a:srgbClr val="FF0000"/>
                </a:solidFill>
                <a:effectLst>
                  <a:outerShdw blurRad="38100" dist="38100" dir="2700000" algn="tl">
                    <a:srgbClr val="000000">
                      <a:alpha val="43137"/>
                    </a:srgbClr>
                  </a:outerShdw>
                </a:effectLst>
              </a:rPr>
              <a:t>תנועה של גוף העובר העתקים שווים בפרקי זמן שווים.</a:t>
            </a:r>
            <a:endParaRPr lang="he-IL" sz="3600" b="1">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83B1733F-F110-401B-9277-6BA9F4D8163A}"/>
              </a:ext>
            </a:extLst>
          </p:cNvPr>
          <p:cNvSpPr>
            <a:spLocks noGrp="1" noChangeArrowheads="1"/>
          </p:cNvSpPr>
          <p:nvPr>
            <p:ph sz="half" idx="1"/>
          </p:nvPr>
        </p:nvSpPr>
        <p:spPr>
          <a:xfrm>
            <a:off x="2362200" y="1712912"/>
            <a:ext cx="3810000" cy="4114800"/>
          </a:xfrm>
        </p:spPr>
        <p:txBody>
          <a:bodyPr>
            <a:normAutofit fontScale="32500" lnSpcReduction="20000"/>
          </a:bodyPr>
          <a:lstStyle/>
          <a:p>
            <a:pPr algn="ctr" rtl="1">
              <a:buFont typeface="Monotype Sorts" pitchFamily="2" charset="2"/>
              <a:buNone/>
            </a:pPr>
            <a:endParaRPr lang="en-US" altLang="he-IL" dirty="0"/>
          </a:p>
          <a:p>
            <a:pPr algn="ctr" rtl="1">
              <a:buFont typeface="Monotype Sorts" pitchFamily="2" charset="2"/>
              <a:buNone/>
            </a:pPr>
            <a:endParaRPr lang="en-US" altLang="he-IL" sz="3600" b="1" dirty="0"/>
          </a:p>
          <a:p>
            <a:pPr algn="ctr" rtl="1">
              <a:buFont typeface="Monotype Sorts" pitchFamily="2" charset="2"/>
              <a:buNone/>
            </a:pPr>
            <a:r>
              <a:rPr lang="he-IL" altLang="he-IL" sz="6200" b="1" u="sng" dirty="0"/>
              <a:t>לפי הקצב:</a:t>
            </a:r>
            <a:endParaRPr lang="he-IL" altLang="he-IL" sz="6200" dirty="0"/>
          </a:p>
          <a:p>
            <a:pPr algn="ctr" rtl="1">
              <a:buFont typeface="Monotype Sorts" pitchFamily="2" charset="2"/>
              <a:buNone/>
            </a:pPr>
            <a:br>
              <a:rPr lang="he-IL" altLang="he-IL" dirty="0"/>
            </a:br>
            <a:br>
              <a:rPr lang="he-IL" altLang="he-IL" dirty="0"/>
            </a:br>
            <a:br>
              <a:rPr lang="he-IL" altLang="he-IL" dirty="0"/>
            </a:br>
            <a:br>
              <a:rPr lang="he-IL" altLang="he-IL" dirty="0"/>
            </a:br>
            <a:br>
              <a:rPr lang="en-US" altLang="he-IL" dirty="0"/>
            </a:br>
            <a:endParaRPr lang="en-US" altLang="he-IL" dirty="0"/>
          </a:p>
          <a:p>
            <a:pPr rtl="1">
              <a:buFont typeface="Monotype Sorts" pitchFamily="2" charset="2"/>
              <a:buNone/>
            </a:pPr>
            <a:r>
              <a:rPr lang="he-IL" altLang="he-IL" sz="8600" dirty="0"/>
              <a:t>     </a:t>
            </a:r>
            <a:r>
              <a:rPr lang="he-IL" altLang="he-IL" sz="8600" b="1" i="1" u="sng" dirty="0">
                <a:solidFill>
                  <a:srgbClr val="FF0000"/>
                </a:solidFill>
              </a:rPr>
              <a:t>קבוע </a:t>
            </a:r>
            <a:r>
              <a:rPr lang="he-IL" altLang="he-IL" sz="8600" b="1" dirty="0"/>
              <a:t>   </a:t>
            </a:r>
            <a:r>
              <a:rPr lang="en-US" altLang="he-IL" sz="8600" b="1" dirty="0"/>
              <a:t>    </a:t>
            </a:r>
            <a:r>
              <a:rPr lang="he-IL" altLang="he-IL" sz="8600" b="1" dirty="0"/>
              <a:t>לא קבוע</a:t>
            </a:r>
            <a:r>
              <a:rPr lang="he-IL" altLang="he-IL" sz="8600" dirty="0"/>
              <a:t>    </a:t>
            </a:r>
          </a:p>
        </p:txBody>
      </p:sp>
      <p:sp>
        <p:nvSpPr>
          <p:cNvPr id="11268" name="Rectangle 4">
            <a:extLst>
              <a:ext uri="{FF2B5EF4-FFF2-40B4-BE49-F238E27FC236}">
                <a16:creationId xmlns:a16="http://schemas.microsoft.com/office/drawing/2014/main" id="{2025654D-5C80-4EF2-A97B-AE582E4B885F}"/>
              </a:ext>
            </a:extLst>
          </p:cNvPr>
          <p:cNvSpPr>
            <a:spLocks noGrp="1" noChangeArrowheads="1"/>
          </p:cNvSpPr>
          <p:nvPr>
            <p:ph sz="half" idx="2"/>
          </p:nvPr>
        </p:nvSpPr>
        <p:spPr>
          <a:xfrm>
            <a:off x="7793439" y="2190998"/>
            <a:ext cx="3704491" cy="3230797"/>
          </a:xfrm>
          <a:ln>
            <a:solidFill>
              <a:srgbClr val="FEFEFD"/>
            </a:solidFill>
          </a:ln>
        </p:spPr>
        <p:txBody>
          <a:bodyPr>
            <a:normAutofit fontScale="32500" lnSpcReduction="20000"/>
          </a:bodyPr>
          <a:lstStyle/>
          <a:p>
            <a:pPr algn="ctr" rtl="1">
              <a:buFont typeface="Monotype Sorts" pitchFamily="2" charset="2"/>
              <a:buNone/>
            </a:pPr>
            <a:endParaRPr lang="en-US" altLang="he-IL" dirty="0"/>
          </a:p>
          <a:p>
            <a:pPr algn="ctr" rtl="1">
              <a:buFont typeface="Monotype Sorts" pitchFamily="2" charset="2"/>
              <a:buNone/>
            </a:pPr>
            <a:endParaRPr lang="en-US" altLang="he-IL" dirty="0"/>
          </a:p>
          <a:p>
            <a:pPr algn="ctr" rtl="1">
              <a:buFont typeface="Monotype Sorts" pitchFamily="2" charset="2"/>
              <a:buNone/>
            </a:pPr>
            <a:r>
              <a:rPr lang="he-IL" altLang="he-IL" sz="5900" dirty="0"/>
              <a:t>              </a:t>
            </a:r>
            <a:r>
              <a:rPr lang="he-IL" altLang="he-IL" sz="5900" b="1" u="sng" dirty="0"/>
              <a:t>לפי המסלול:</a:t>
            </a:r>
          </a:p>
          <a:p>
            <a:pPr algn="ctr" rtl="1">
              <a:buFont typeface="Monotype Sorts" pitchFamily="2" charset="2"/>
              <a:buNone/>
            </a:pPr>
            <a:r>
              <a:rPr lang="he-IL" altLang="he-IL" sz="5900" b="1" u="sng" dirty="0"/>
              <a:t>קו ישר נראה</a:t>
            </a:r>
          </a:p>
          <a:p>
            <a:pPr algn="ctr" rtl="1">
              <a:buFont typeface="Monotype Sorts" pitchFamily="2" charset="2"/>
              <a:buNone/>
            </a:pPr>
            <a:r>
              <a:rPr lang="he-IL" altLang="he-IL" sz="5900" b="1" u="sng" dirty="0"/>
              <a:t>קו ישר בלתי נראה</a:t>
            </a:r>
          </a:p>
          <a:p>
            <a:pPr algn="ctr" rtl="1">
              <a:buFont typeface="Monotype Sorts" pitchFamily="2" charset="2"/>
              <a:buNone/>
            </a:pPr>
            <a:r>
              <a:rPr lang="he-IL" altLang="he-IL" sz="5900" b="1" u="sng" dirty="0"/>
              <a:t>קו עקום נראה</a:t>
            </a:r>
          </a:p>
          <a:p>
            <a:pPr algn="ctr" rtl="1">
              <a:buFont typeface="Monotype Sorts" pitchFamily="2" charset="2"/>
              <a:buNone/>
            </a:pPr>
            <a:r>
              <a:rPr lang="he-IL" altLang="he-IL" sz="5900" b="1" u="sng" dirty="0"/>
              <a:t>קו עקום בלתי נראה</a:t>
            </a:r>
          </a:p>
          <a:p>
            <a:pPr algn="ctr" rtl="1">
              <a:buFont typeface="Monotype Sorts" pitchFamily="2" charset="2"/>
              <a:buNone/>
            </a:pPr>
            <a:br>
              <a:rPr lang="en-US" altLang="he-IL" sz="3600" b="1" u="sng" dirty="0"/>
            </a:br>
            <a:endParaRPr lang="he-IL" altLang="he-IL" dirty="0"/>
          </a:p>
          <a:p>
            <a:pPr marL="0" indent="0" rtl="1">
              <a:buNone/>
            </a:pPr>
            <a:br>
              <a:rPr lang="en-US" altLang="he-IL" sz="2800" b="1" i="1" dirty="0">
                <a:solidFill>
                  <a:srgbClr val="FF0000"/>
                </a:solidFill>
              </a:rPr>
            </a:br>
            <a:r>
              <a:rPr lang="en-US" altLang="he-IL" dirty="0"/>
              <a:t>                    </a:t>
            </a:r>
          </a:p>
          <a:p>
            <a:pPr rtl="1">
              <a:buFont typeface="Monotype Sorts" pitchFamily="2" charset="2"/>
              <a:buNone/>
            </a:pPr>
            <a:r>
              <a:rPr lang="en-US" altLang="he-IL" dirty="0"/>
              <a:t>                  </a:t>
            </a:r>
          </a:p>
          <a:p>
            <a:pPr rtl="1"/>
            <a:endParaRPr lang="en-US" altLang="he-IL" dirty="0"/>
          </a:p>
        </p:txBody>
      </p:sp>
      <p:sp>
        <p:nvSpPr>
          <p:cNvPr id="11271" name="Line 8">
            <a:extLst>
              <a:ext uri="{FF2B5EF4-FFF2-40B4-BE49-F238E27FC236}">
                <a16:creationId xmlns:a16="http://schemas.microsoft.com/office/drawing/2014/main" id="{6C078937-BE69-4F05-A843-50857826FFB3}"/>
              </a:ext>
            </a:extLst>
          </p:cNvPr>
          <p:cNvSpPr>
            <a:spLocks noChangeShapeType="1"/>
          </p:cNvSpPr>
          <p:nvPr/>
        </p:nvSpPr>
        <p:spPr bwMode="auto">
          <a:xfrm>
            <a:off x="6617679" y="1676400"/>
            <a:ext cx="926123" cy="71987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1272" name="Line 9">
            <a:extLst>
              <a:ext uri="{FF2B5EF4-FFF2-40B4-BE49-F238E27FC236}">
                <a16:creationId xmlns:a16="http://schemas.microsoft.com/office/drawing/2014/main" id="{B5DA683B-F218-47B3-9E76-94DB8B02CC6C}"/>
              </a:ext>
            </a:extLst>
          </p:cNvPr>
          <p:cNvSpPr>
            <a:spLocks noChangeShapeType="1"/>
          </p:cNvSpPr>
          <p:nvPr/>
        </p:nvSpPr>
        <p:spPr bwMode="auto">
          <a:xfrm flipH="1">
            <a:off x="4933950" y="1655335"/>
            <a:ext cx="773723" cy="7620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 name="מציין מיקום של מספר שקופית 1">
            <a:extLst>
              <a:ext uri="{FF2B5EF4-FFF2-40B4-BE49-F238E27FC236}">
                <a16:creationId xmlns:a16="http://schemas.microsoft.com/office/drawing/2014/main" id="{DB183CD5-C965-4CCA-BEE3-2EE0147C63F2}"/>
              </a:ext>
            </a:extLst>
          </p:cNvPr>
          <p:cNvSpPr>
            <a:spLocks noGrp="1"/>
          </p:cNvSpPr>
          <p:nvPr>
            <p:ph type="sldNum" sz="quarter" idx="12"/>
          </p:nvPr>
        </p:nvSpPr>
        <p:spPr/>
        <p:txBody>
          <a:bodyPr/>
          <a:lstStyle/>
          <a:p>
            <a:fld id="{35CE2A88-ED72-40D1-A77E-B0989610CBC5}" type="slidenum">
              <a:rPr lang="he-IL" smtClean="0"/>
              <a:t>5</a:t>
            </a:fld>
            <a:endParaRPr lang="he-IL"/>
          </a:p>
        </p:txBody>
      </p:sp>
      <p:sp>
        <p:nvSpPr>
          <p:cNvPr id="17" name="WordArt 2">
            <a:extLst>
              <a:ext uri="{FF2B5EF4-FFF2-40B4-BE49-F238E27FC236}">
                <a16:creationId xmlns:a16="http://schemas.microsoft.com/office/drawing/2014/main" id="{A8604FAD-6BB7-4D14-9165-4249A4F47E55}"/>
              </a:ext>
            </a:extLst>
          </p:cNvPr>
          <p:cNvSpPr>
            <a:spLocks noChangeArrowheads="1" noChangeShapeType="1" noTextEdit="1"/>
          </p:cNvSpPr>
          <p:nvPr/>
        </p:nvSpPr>
        <p:spPr bwMode="auto">
          <a:xfrm>
            <a:off x="4425100" y="521677"/>
            <a:ext cx="3189399" cy="7620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תנועה</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sp>
        <p:nvSpPr>
          <p:cNvPr id="6" name="מלבן 5">
            <a:extLst>
              <a:ext uri="{FF2B5EF4-FFF2-40B4-BE49-F238E27FC236}">
                <a16:creationId xmlns:a16="http://schemas.microsoft.com/office/drawing/2014/main" id="{7CA4D3A8-5B0E-4098-9BF1-039094EF485D}"/>
              </a:ext>
            </a:extLst>
          </p:cNvPr>
          <p:cNvSpPr/>
          <p:nvPr/>
        </p:nvSpPr>
        <p:spPr>
          <a:xfrm>
            <a:off x="3897745" y="321987"/>
            <a:ext cx="4045528" cy="1182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63705689-546D-44C4-BE99-4C4B684D8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439" y="4552950"/>
            <a:ext cx="3142621" cy="20955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0405FE6-02C1-4F3C-AA67-C9FF6F2D6BC3}"/>
              </a:ext>
            </a:extLst>
          </p:cNvPr>
          <p:cNvSpPr>
            <a:spLocks noGrp="1"/>
          </p:cNvSpPr>
          <p:nvPr>
            <p:ph type="sldNum" sz="quarter" idx="12"/>
          </p:nvPr>
        </p:nvSpPr>
        <p:spPr/>
        <p:txBody>
          <a:bodyPr/>
          <a:lstStyle/>
          <a:p>
            <a:fld id="{35CE2A88-ED72-40D1-A77E-B0989610CBC5}" type="slidenum">
              <a:rPr lang="he-IL" smtClean="0"/>
              <a:t>50</a:t>
            </a:fld>
            <a:endParaRPr lang="he-IL"/>
          </a:p>
        </p:txBody>
      </p:sp>
      <p:sp>
        <p:nvSpPr>
          <p:cNvPr id="3" name="Rectangle 2">
            <a:extLst>
              <a:ext uri="{FF2B5EF4-FFF2-40B4-BE49-F238E27FC236}">
                <a16:creationId xmlns:a16="http://schemas.microsoft.com/office/drawing/2014/main" id="{590548FB-9050-4C27-8E0F-C97FEEBE03DE}"/>
              </a:ext>
            </a:extLst>
          </p:cNvPr>
          <p:cNvSpPr txBox="1">
            <a:spLocks noChangeArrowheads="1"/>
          </p:cNvSpPr>
          <p:nvPr/>
        </p:nvSpPr>
        <p:spPr>
          <a:xfrm>
            <a:off x="6290554" y="292482"/>
            <a:ext cx="5684072" cy="990600"/>
          </a:xfrm>
          <a:prstGeom prst="rect">
            <a:avLst/>
          </a:prstGeom>
        </p:spPr>
        <p:txBody>
          <a:bodyPr vert="horz" wrap="square" lIns="91440" tIns="45720" rIns="91440" bIns="45720" numCol="1" rtlCol="0" anchor="ctr" anchorCtr="0" compatLnSpc="1">
            <a:prstTxWarp prst="textNoShape">
              <a:avLst/>
            </a:prstTxWarp>
            <a:normAutofit/>
          </a:bodyPr>
          <a:lstStyle>
            <a:lvl1pPr algn="l" rtl="1" eaLnBrk="0" fontAlgn="base" hangingPunct="0">
              <a:spcBef>
                <a:spcPct val="0"/>
              </a:spcBef>
              <a:spcAft>
                <a:spcPct val="0"/>
              </a:spcAft>
              <a:defRPr sz="4000" kern="1200" spc="-100">
                <a:solidFill>
                  <a:schemeClr val="tx2"/>
                </a:solidFill>
                <a:latin typeface="+mj-lt"/>
                <a:ea typeface="+mj-ea"/>
                <a:cs typeface="+mj-cs"/>
              </a:defRPr>
            </a:lvl1pPr>
            <a:lvl2pPr algn="l" rtl="1" eaLnBrk="0" fontAlgn="base" hangingPunct="0">
              <a:spcBef>
                <a:spcPct val="0"/>
              </a:spcBef>
              <a:spcAft>
                <a:spcPct val="0"/>
              </a:spcAft>
              <a:defRPr sz="4000">
                <a:solidFill>
                  <a:schemeClr val="tx2"/>
                </a:solidFill>
                <a:latin typeface="Arial" pitchFamily="34" charset="0"/>
                <a:cs typeface="Arial" pitchFamily="34" charset="0"/>
              </a:defRPr>
            </a:lvl2pPr>
            <a:lvl3pPr algn="l" rtl="1" eaLnBrk="0" fontAlgn="base" hangingPunct="0">
              <a:spcBef>
                <a:spcPct val="0"/>
              </a:spcBef>
              <a:spcAft>
                <a:spcPct val="0"/>
              </a:spcAft>
              <a:defRPr sz="4000">
                <a:solidFill>
                  <a:schemeClr val="tx2"/>
                </a:solidFill>
                <a:latin typeface="Arial" pitchFamily="34" charset="0"/>
                <a:cs typeface="Arial" pitchFamily="34" charset="0"/>
              </a:defRPr>
            </a:lvl3pPr>
            <a:lvl4pPr algn="l" rtl="1" eaLnBrk="0" fontAlgn="base" hangingPunct="0">
              <a:spcBef>
                <a:spcPct val="0"/>
              </a:spcBef>
              <a:spcAft>
                <a:spcPct val="0"/>
              </a:spcAft>
              <a:defRPr sz="4000">
                <a:solidFill>
                  <a:schemeClr val="tx2"/>
                </a:solidFill>
                <a:latin typeface="Arial" pitchFamily="34" charset="0"/>
                <a:cs typeface="Arial" pitchFamily="34" charset="0"/>
              </a:defRPr>
            </a:lvl4pPr>
            <a:lvl5pPr algn="l" rtl="1" eaLnBrk="0" fontAlgn="base" hangingPunct="0">
              <a:spcBef>
                <a:spcPct val="0"/>
              </a:spcBef>
              <a:spcAft>
                <a:spcPct val="0"/>
              </a:spcAft>
              <a:defRPr sz="4000">
                <a:solidFill>
                  <a:schemeClr val="tx2"/>
                </a:solidFill>
                <a:latin typeface="Arial" pitchFamily="34" charset="0"/>
                <a:cs typeface="Arial" pitchFamily="34" charset="0"/>
              </a:defRPr>
            </a:lvl5pPr>
            <a:lvl6pPr marL="457200" algn="l" rtl="1" fontAlgn="base">
              <a:spcBef>
                <a:spcPct val="0"/>
              </a:spcBef>
              <a:spcAft>
                <a:spcPct val="0"/>
              </a:spcAft>
              <a:defRPr sz="4000">
                <a:solidFill>
                  <a:schemeClr val="tx2"/>
                </a:solidFill>
                <a:latin typeface="Arial" pitchFamily="34" charset="0"/>
                <a:cs typeface="Arial" pitchFamily="34" charset="0"/>
              </a:defRPr>
            </a:lvl6pPr>
            <a:lvl7pPr marL="914400" algn="l" rtl="1" fontAlgn="base">
              <a:spcBef>
                <a:spcPct val="0"/>
              </a:spcBef>
              <a:spcAft>
                <a:spcPct val="0"/>
              </a:spcAft>
              <a:defRPr sz="4000">
                <a:solidFill>
                  <a:schemeClr val="tx2"/>
                </a:solidFill>
                <a:latin typeface="Arial" pitchFamily="34" charset="0"/>
                <a:cs typeface="Arial" pitchFamily="34" charset="0"/>
              </a:defRPr>
            </a:lvl7pPr>
            <a:lvl8pPr marL="1371600" algn="l" rtl="1" fontAlgn="base">
              <a:spcBef>
                <a:spcPct val="0"/>
              </a:spcBef>
              <a:spcAft>
                <a:spcPct val="0"/>
              </a:spcAft>
              <a:defRPr sz="4000">
                <a:solidFill>
                  <a:schemeClr val="tx2"/>
                </a:solidFill>
                <a:latin typeface="Arial" pitchFamily="34" charset="0"/>
                <a:cs typeface="Arial" pitchFamily="34" charset="0"/>
              </a:defRPr>
            </a:lvl8pPr>
            <a:lvl9pPr marL="1828800" algn="l" rtl="1" fontAlgn="base">
              <a:spcBef>
                <a:spcPct val="0"/>
              </a:spcBef>
              <a:spcAft>
                <a:spcPct val="0"/>
              </a:spcAft>
              <a:defRPr sz="4000">
                <a:solidFill>
                  <a:schemeClr val="tx2"/>
                </a:solidFill>
                <a:latin typeface="Arial" pitchFamily="34" charset="0"/>
                <a:cs typeface="Arial" pitchFamily="34" charset="0"/>
              </a:defRPr>
            </a:lvl9p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he-IL" sz="4000" b="1" i="0" u="none" strike="noStrike" kern="1200" cap="none" spc="-100" normalizeH="0" baseline="0" noProof="0">
                <a:ln>
                  <a:noFill/>
                </a:ln>
                <a:solidFill>
                  <a:srgbClr val="D2533C"/>
                </a:solidFill>
                <a:effectLst>
                  <a:outerShdw blurRad="38100" dist="38100" dir="2700000" algn="tl">
                    <a:srgbClr val="000000">
                      <a:alpha val="43137"/>
                    </a:srgbClr>
                  </a:outerShdw>
                </a:effectLst>
                <a:uLnTx/>
                <a:uFillTx/>
                <a:latin typeface="Arial"/>
                <a:ea typeface="+mj-ea"/>
                <a:cs typeface="Arial" panose="020B0604020202020204" pitchFamily="34" charset="0"/>
              </a:rPr>
              <a:t>דוגמא לתנועה שוות מהירות</a:t>
            </a:r>
            <a:endParaRPr kumimoji="0" lang="en-US" sz="4000" b="1" i="0" u="none" strike="noStrike" kern="1200" cap="none" spc="-100" normalizeH="0" baseline="0" noProof="0">
              <a:ln>
                <a:noFill/>
              </a:ln>
              <a:solidFill>
                <a:srgbClr val="D2533C"/>
              </a:solidFill>
              <a:effectLst>
                <a:outerShdw blurRad="38100" dist="38100" dir="2700000" algn="tl">
                  <a:srgbClr val="000000">
                    <a:alpha val="43137"/>
                  </a:srgbClr>
                </a:outerShdw>
              </a:effectLst>
              <a:uLnTx/>
              <a:uFillTx/>
              <a:latin typeface="Arial"/>
              <a:ea typeface="+mj-ea"/>
            </a:endParaRPr>
          </a:p>
        </p:txBody>
      </p:sp>
      <p:sp>
        <p:nvSpPr>
          <p:cNvPr id="4" name="Rectangle 3">
            <a:extLst>
              <a:ext uri="{FF2B5EF4-FFF2-40B4-BE49-F238E27FC236}">
                <a16:creationId xmlns:a16="http://schemas.microsoft.com/office/drawing/2014/main" id="{B3CF3878-CA14-40DF-8049-DED96BF03EE2}"/>
              </a:ext>
            </a:extLst>
          </p:cNvPr>
          <p:cNvSpPr txBox="1">
            <a:spLocks noChangeArrowheads="1"/>
          </p:cNvSpPr>
          <p:nvPr/>
        </p:nvSpPr>
        <p:spPr bwMode="auto">
          <a:xfrm>
            <a:off x="6290554" y="2045552"/>
            <a:ext cx="568407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r" rtl="1"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r" rtl="1"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r" rtl="1"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r" rtl="1"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r" rtl="1"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r" defTabSz="914400" rtl="1"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he-IL" altLang="he-IL" sz="3600" b="0" i="0" u="none" strike="noStrike" kern="1200" cap="none" spc="0" normalizeH="0" baseline="0" noProof="0">
                <a:ln>
                  <a:noFill/>
                </a:ln>
                <a:solidFill>
                  <a:srgbClr val="292934"/>
                </a:solidFill>
                <a:effectLst/>
                <a:uLnTx/>
                <a:uFillTx/>
                <a:latin typeface="Arial"/>
                <a:ea typeface="+mn-ea"/>
                <a:cs typeface="Arial" panose="020B0604020202020204" pitchFamily="34" charset="0"/>
              </a:rPr>
              <a:t>לאחר שמצנחו של צנחן נפתח, מהירותו ממשיכה לגדול בפרק זמן קצר, אולם החל משלב מסוים תנועתו קרובה מאוד לשוות מהירות</a:t>
            </a:r>
            <a:endParaRPr kumimoji="0" lang="en-US" altLang="he-IL" sz="3600" b="0" i="0" u="none" strike="noStrike" kern="1200" cap="none" spc="0" normalizeH="0" baseline="0" noProof="0">
              <a:ln>
                <a:noFill/>
              </a:ln>
              <a:solidFill>
                <a:srgbClr val="292934"/>
              </a:solidFill>
              <a:effectLst/>
              <a:uLnTx/>
              <a:uFillTx/>
              <a:latin typeface="Arial"/>
              <a:ea typeface="+mn-ea"/>
              <a:cs typeface="Arial" panose="020B0604020202020204" pitchFamily="34" charset="0"/>
            </a:endParaRPr>
          </a:p>
        </p:txBody>
      </p:sp>
      <p:pic>
        <p:nvPicPr>
          <p:cNvPr id="5" name="Picture 4" descr="[A]Di-[16]A">
            <a:extLst>
              <a:ext uri="{FF2B5EF4-FFF2-40B4-BE49-F238E27FC236}">
                <a16:creationId xmlns:a16="http://schemas.microsoft.com/office/drawing/2014/main" id="{C2417513-C24D-463C-B0C2-0E789BB43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175" y="1283082"/>
            <a:ext cx="3888272" cy="5044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32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DF3B71C-FD1D-431A-9D71-C5D46DD99ABD}"/>
              </a:ext>
            </a:extLst>
          </p:cNvPr>
          <p:cNvSpPr>
            <a:spLocks noGrp="1"/>
          </p:cNvSpPr>
          <p:nvPr>
            <p:ph type="sldNum" sz="quarter" idx="12"/>
          </p:nvPr>
        </p:nvSpPr>
        <p:spPr/>
        <p:txBody>
          <a:bodyPr/>
          <a:lstStyle/>
          <a:p>
            <a:fld id="{35CE2A88-ED72-40D1-A77E-B0989610CBC5}" type="slidenum">
              <a:rPr lang="he-IL" smtClean="0"/>
              <a:t>51</a:t>
            </a:fld>
            <a:endParaRPr lang="he-IL"/>
          </a:p>
        </p:txBody>
      </p:sp>
      <p:sp>
        <p:nvSpPr>
          <p:cNvPr id="3" name="TextBox 1">
            <a:extLst>
              <a:ext uri="{FF2B5EF4-FFF2-40B4-BE49-F238E27FC236}">
                <a16:creationId xmlns:a16="http://schemas.microsoft.com/office/drawing/2014/main" id="{4C24C141-972E-4CCF-A6BD-770FA04A52C1}"/>
              </a:ext>
            </a:extLst>
          </p:cNvPr>
          <p:cNvSpPr txBox="1"/>
          <p:nvPr/>
        </p:nvSpPr>
        <p:spPr>
          <a:xfrm>
            <a:off x="1508704" y="626270"/>
            <a:ext cx="9129192" cy="6463308"/>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כאשר מדובר במכוניות וברכבות, ק"מ לשעה הוא יחידה מקובלת, ומסמנים אותה כך: ק"מ/שעה או </a:t>
            </a:r>
            <a:r>
              <a:rPr lang="en-US" dirty="0">
                <a:solidFill>
                  <a:prstClr val="black"/>
                </a:solidFill>
                <a:latin typeface="Calibri"/>
              </a:rPr>
              <a:t>km/h</a:t>
            </a:r>
            <a:r>
              <a:rPr lang="he-IL" dirty="0">
                <a:solidFill>
                  <a:prstClr val="black"/>
                </a:solidFill>
                <a:latin typeface="Calibri"/>
                <a:cs typeface="Arial" panose="020B0604020202020204" pitchFamily="34" charset="0"/>
              </a:rPr>
              <a:t> (קמ"ש)</a:t>
            </a: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br>
              <a:rPr lang="en-US" b="1" dirty="0">
                <a:solidFill>
                  <a:srgbClr val="FF0000"/>
                </a:solidFill>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ק"מ/שעה אינו זהה למטר/שנייה</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שנע במהירות של </a:t>
            </a:r>
            <a:r>
              <a:rPr lang="en-US" b="1" dirty="0">
                <a:solidFill>
                  <a:srgbClr val="FF0000"/>
                </a:solidFill>
                <a:effectLst>
                  <a:outerShdw blurRad="38100" dist="38100" dir="2700000" algn="tl">
                    <a:srgbClr val="000000">
                      <a:alpha val="43137"/>
                    </a:srgbClr>
                  </a:outerShdw>
                </a:effectLst>
                <a:latin typeface="Calibri"/>
              </a:rPr>
              <a:t>1 km/h</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עובר 1,000 מטרים ב-3,600 שניות</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ולכן מהירותו במטרים לשנייה תתקבל מפעולת החילוק </a:t>
            </a:r>
            <a:r>
              <a:rPr lang="en-US" dirty="0">
                <a:solidFill>
                  <a:srgbClr val="FF0000"/>
                </a:solidFill>
                <a:effectLst>
                  <a:outerShdw blurRad="38100" dist="38100" dir="2700000" algn="tl">
                    <a:srgbClr val="000000">
                      <a:alpha val="43137"/>
                    </a:srgbClr>
                  </a:outerShdw>
                </a:effectLst>
                <a:latin typeface="Calibri"/>
              </a:rPr>
              <a:t>1000/3600 = 1/3.6</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srgbClr val="FF0000"/>
                </a:solidFill>
                <a:effectLst>
                  <a:outerShdw blurRad="38100" dist="38100" dir="2700000" algn="tl">
                    <a:srgbClr val="000000">
                      <a:alpha val="43137"/>
                    </a:srgbClr>
                  </a:outerShdw>
                </a:effectLst>
                <a:latin typeface="Calibri"/>
              </a:rPr>
            </a:b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מכאן נובע כי מהירות של </a:t>
            </a:r>
            <a:r>
              <a:rPr lang="en-US" b="1" dirty="0">
                <a:solidFill>
                  <a:srgbClr val="FF0000"/>
                </a:solidFill>
                <a:effectLst>
                  <a:outerShdw blurRad="38100" dist="38100" dir="2700000" algn="tl">
                    <a:srgbClr val="000000">
                      <a:alpha val="43137"/>
                    </a:srgbClr>
                  </a:outerShdw>
                </a:effectLst>
                <a:latin typeface="Calibri"/>
              </a:rPr>
              <a:t>1 m/s</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שווה למהירות של </a:t>
            </a:r>
            <a:r>
              <a:rPr lang="en-US" b="1" dirty="0">
                <a:solidFill>
                  <a:srgbClr val="FF0000"/>
                </a:solidFill>
                <a:effectLst>
                  <a:outerShdw blurRad="38100" dist="38100" dir="2700000" algn="tl">
                    <a:srgbClr val="000000">
                      <a:alpha val="43137"/>
                    </a:srgbClr>
                  </a:outerShdw>
                </a:effectLst>
                <a:latin typeface="Calibri"/>
              </a:rPr>
              <a:t>3.6 km/h</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a:t>
            </a:r>
            <a:br>
              <a:rPr lang="en-US" b="1" dirty="0">
                <a:solidFill>
                  <a:srgbClr val="FF0000"/>
                </a:solidFill>
                <a:effectLst>
                  <a:outerShdw blurRad="38100" dist="38100" dir="2700000" algn="tl">
                    <a:srgbClr val="000000">
                      <a:alpha val="43137"/>
                    </a:srgbClr>
                  </a:outerShdw>
                </a:effectLst>
                <a:latin typeface="Calibri"/>
              </a:rPr>
            </a:b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(מי שמעדיף מספרים שלמים יאמר כי :</a:t>
            </a:r>
            <a:r>
              <a:rPr lang="en-US" b="1" dirty="0">
                <a:solidFill>
                  <a:srgbClr val="FF0000"/>
                </a:solidFill>
                <a:effectLst>
                  <a:outerShdw blurRad="38100" dist="38100" dir="2700000" algn="tl">
                    <a:srgbClr val="000000">
                      <a:alpha val="43137"/>
                    </a:srgbClr>
                  </a:outerShdw>
                </a:effectLst>
                <a:latin typeface="Calibri"/>
              </a:rPr>
              <a:t>10</a:t>
            </a:r>
            <a:r>
              <a:rPr lang="en-US" dirty="0">
                <a:solidFill>
                  <a:srgbClr val="FF0000"/>
                </a:solidFill>
                <a:effectLst>
                  <a:outerShdw blurRad="38100" dist="38100" dir="2700000" algn="tl">
                    <a:srgbClr val="000000">
                      <a:alpha val="43137"/>
                    </a:srgbClr>
                  </a:outerShdw>
                </a:effectLst>
                <a:latin typeface="Calibri"/>
              </a:rPr>
              <a:t> </a:t>
            </a:r>
            <a:r>
              <a:rPr lang="en-US" b="1" dirty="0">
                <a:solidFill>
                  <a:srgbClr val="FF0000"/>
                </a:solidFill>
                <a:effectLst>
                  <a:outerShdw blurRad="38100" dist="38100" dir="2700000" algn="tl">
                    <a:srgbClr val="000000">
                      <a:alpha val="43137"/>
                    </a:srgbClr>
                  </a:outerShdw>
                </a:effectLst>
                <a:latin typeface="Calibri"/>
              </a:rPr>
              <a:t>m/s</a:t>
            </a:r>
            <a:r>
              <a:rPr lang="he-IL" b="1" dirty="0">
                <a:solidFill>
                  <a:srgbClr val="FF0000"/>
                </a:solidFill>
                <a:effectLst>
                  <a:outerShdw blurRad="38100" dist="38100" dir="2700000" algn="tl">
                    <a:srgbClr val="000000">
                      <a:alpha val="43137"/>
                    </a:srgbClr>
                  </a:outerShdw>
                </a:effectLst>
                <a:latin typeface="Calibri"/>
                <a:cs typeface="Arial" panose="020B0604020202020204" pitchFamily="34" charset="0"/>
              </a:rPr>
              <a:t>  שווה ל-</a:t>
            </a:r>
            <a:r>
              <a:rPr lang="en-US" b="1" dirty="0">
                <a:solidFill>
                  <a:srgbClr val="FF0000"/>
                </a:solidFill>
                <a:effectLst>
                  <a:outerShdw blurRad="38100" dist="38100" dir="2700000" algn="tl">
                    <a:srgbClr val="000000">
                      <a:alpha val="43137"/>
                    </a:srgbClr>
                  </a:outerShdw>
                </a:effectLst>
                <a:latin typeface="Calibri"/>
              </a:rPr>
              <a:t>36 km/h</a:t>
            </a:r>
            <a:r>
              <a:rPr lang="he-IL" dirty="0">
                <a:solidFill>
                  <a:srgbClr val="FF0000"/>
                </a:solidFill>
                <a:effectLst>
                  <a:outerShdw blurRad="38100" dist="38100" dir="2700000" algn="tl">
                    <a:srgbClr val="000000">
                      <a:alpha val="43137"/>
                    </a:srgbClr>
                  </a:outerShdw>
                </a:effectLst>
                <a:latin typeface="Calibri"/>
                <a:cs typeface="Arial" panose="020B0604020202020204" pitchFamily="34" charset="0"/>
              </a:rPr>
              <a:t>. זהו שער המעבר בין יחידות המהירות התקניות לאלה שמקובל להשתמש בהן בכלי רכב</a:t>
            </a:r>
            <a:r>
              <a:rPr lang="he-IL" dirty="0">
                <a:solidFill>
                  <a:prstClr val="black"/>
                </a:solidFill>
                <a:effectLst>
                  <a:outerShdw blurRad="38100" dist="38100" dir="2700000" algn="tl">
                    <a:srgbClr val="000000">
                      <a:alpha val="43137"/>
                    </a:srgbClr>
                  </a:outerShdw>
                </a:effectLst>
                <a:latin typeface="Calibri"/>
                <a:cs typeface="Arial" panose="020B0604020202020204" pitchFamily="34" charset="0"/>
              </a:rPr>
              <a:t>. </a:t>
            </a:r>
            <a:br>
              <a:rPr lang="en-US" dirty="0">
                <a:solidFill>
                  <a:prstClr val="black"/>
                </a:solidFill>
                <a:effectLst>
                  <a:outerShdw blurRad="38100" dist="38100" dir="2700000" algn="tl">
                    <a:srgbClr val="000000">
                      <a:alpha val="43137"/>
                    </a:srgbClr>
                  </a:outerShdw>
                </a:effectLst>
                <a:latin typeface="Calibri"/>
              </a:rPr>
            </a:br>
            <a:r>
              <a:rPr lang="he-IL" b="1" u="sng" dirty="0">
                <a:solidFill>
                  <a:prstClr val="black"/>
                </a:solidFill>
                <a:latin typeface="Calibri"/>
                <a:cs typeface="Arial" panose="020B0604020202020204" pitchFamily="34" charset="0"/>
              </a:rPr>
              <a:t>דוגמא :</a:t>
            </a:r>
            <a:br>
              <a:rPr lang="en-US" dirty="0">
                <a:solidFill>
                  <a:prstClr val="black"/>
                </a:solidFill>
                <a:latin typeface="Calibri"/>
              </a:rPr>
            </a:br>
            <a:r>
              <a:rPr lang="he-IL" dirty="0">
                <a:solidFill>
                  <a:prstClr val="black"/>
                </a:solidFill>
                <a:latin typeface="Calibri"/>
                <a:cs typeface="Arial" panose="020B0604020202020204" pitchFamily="34" charset="0"/>
              </a:rPr>
              <a:t> בכדי לדעת ביחידות של - מטרים </a:t>
            </a:r>
            <a:r>
              <a:rPr lang="he-IL" dirty="0" err="1">
                <a:solidFill>
                  <a:prstClr val="black"/>
                </a:solidFill>
                <a:latin typeface="Calibri"/>
                <a:cs typeface="Arial" panose="020B0604020202020204" pitchFamily="34" charset="0"/>
              </a:rPr>
              <a:t>לשניה</a:t>
            </a:r>
            <a:r>
              <a:rPr lang="he-IL" dirty="0">
                <a:solidFill>
                  <a:prstClr val="black"/>
                </a:solidFill>
                <a:latin typeface="Calibri"/>
                <a:cs typeface="Arial" panose="020B0604020202020204" pitchFamily="34" charset="0"/>
              </a:rPr>
              <a:t> ( היחידות התקניות )  בהן נוסעת מכונית שמהירותה </a:t>
            </a:r>
            <a:br>
              <a:rPr lang="en-US" dirty="0">
                <a:solidFill>
                  <a:prstClr val="black"/>
                </a:solidFill>
                <a:latin typeface="Calibri"/>
              </a:rPr>
            </a:br>
            <a:r>
              <a:rPr lang="he-IL" dirty="0">
                <a:solidFill>
                  <a:prstClr val="black"/>
                </a:solidFill>
                <a:latin typeface="Calibri"/>
                <a:cs typeface="Arial" panose="020B0604020202020204" pitchFamily="34" charset="0"/>
              </a:rPr>
              <a:t> </a:t>
            </a:r>
            <a:r>
              <a:rPr lang="he-IL" b="1" dirty="0">
                <a:solidFill>
                  <a:prstClr val="black"/>
                </a:solidFill>
                <a:latin typeface="Calibri"/>
                <a:cs typeface="Arial" panose="020B0604020202020204" pitchFamily="34" charset="0"/>
              </a:rPr>
              <a:t>90</a:t>
            </a:r>
            <a:r>
              <a:rPr lang="he-IL" dirty="0">
                <a:solidFill>
                  <a:prstClr val="black"/>
                </a:solidFill>
                <a:latin typeface="Calibri"/>
                <a:cs typeface="Arial" panose="020B0604020202020204" pitchFamily="34" charset="0"/>
              </a:rPr>
              <a:t> קמ"ש  ( </a:t>
            </a:r>
            <a:r>
              <a:rPr lang="he-IL" dirty="0" err="1">
                <a:solidFill>
                  <a:prstClr val="black"/>
                </a:solidFill>
                <a:latin typeface="Calibri"/>
                <a:cs typeface="Arial" panose="020B0604020202020204" pitchFamily="34" charset="0"/>
              </a:rPr>
              <a:t>קמ</a:t>
            </a:r>
            <a:r>
              <a:rPr lang="he-IL" dirty="0">
                <a:solidFill>
                  <a:prstClr val="black"/>
                </a:solidFill>
                <a:latin typeface="Calibri"/>
                <a:cs typeface="Arial" panose="020B0604020202020204" pitchFamily="34" charset="0"/>
              </a:rPr>
              <a:t>'/שעה  )אנו  נבצע זאת על פי הנוסחה הבאה :</a:t>
            </a:r>
            <a:br>
              <a:rPr lang="en-US" dirty="0">
                <a:solidFill>
                  <a:prstClr val="black"/>
                </a:solidFill>
                <a:latin typeface="Calibri"/>
              </a:rPr>
            </a:br>
            <a:br>
              <a:rPr lang="en-US" dirty="0">
                <a:solidFill>
                  <a:prstClr val="black"/>
                </a:solidFill>
                <a:latin typeface="Calibri"/>
              </a:rPr>
            </a:br>
            <a:r>
              <a:rPr lang="he-IL" dirty="0">
                <a:solidFill>
                  <a:prstClr val="black"/>
                </a:solidFill>
                <a:latin typeface="Calibri"/>
                <a:cs typeface="Arial" panose="020B0604020202020204" pitchFamily="34" charset="0"/>
              </a:rPr>
              <a:t>בדוגמה זו   זה מחושב  : </a:t>
            </a:r>
            <a:r>
              <a:rPr lang="he-IL" b="1" dirty="0">
                <a:solidFill>
                  <a:srgbClr val="1F497D"/>
                </a:solidFill>
                <a:latin typeface="Calibri"/>
                <a:cs typeface="Arial" panose="020B0604020202020204" pitchFamily="34" charset="0"/>
              </a:rPr>
              <a:t>25</a:t>
            </a:r>
            <a:r>
              <a:rPr lang="he-IL" dirty="0">
                <a:solidFill>
                  <a:prstClr val="black"/>
                </a:solidFill>
                <a:latin typeface="Calibri"/>
                <a:cs typeface="Arial" panose="020B0604020202020204" pitchFamily="34" charset="0"/>
              </a:rPr>
              <a:t>   </a:t>
            </a:r>
            <a:r>
              <a:rPr lang="he-IL" b="1" dirty="0">
                <a:solidFill>
                  <a:srgbClr val="1F497D"/>
                </a:solidFill>
                <a:latin typeface="Calibri"/>
                <a:cs typeface="Arial" panose="020B0604020202020204" pitchFamily="34" charset="0"/>
              </a:rPr>
              <a:t>מ/ש   </a:t>
            </a:r>
            <a:r>
              <a:rPr lang="en-US" b="1" dirty="0">
                <a:solidFill>
                  <a:srgbClr val="1F497D"/>
                </a:solidFill>
                <a:latin typeface="Calibri"/>
              </a:rPr>
              <a:t> 90 : 3.6   =</a:t>
            </a:r>
            <a:br>
              <a:rPr lang="en-US" dirty="0">
                <a:solidFill>
                  <a:prstClr val="black"/>
                </a:solidFill>
                <a:latin typeface="Calibri"/>
              </a:rPr>
            </a:br>
            <a:br>
              <a:rPr lang="en-US" dirty="0">
                <a:solidFill>
                  <a:prstClr val="black"/>
                </a:solidFill>
                <a:latin typeface="Calibri"/>
              </a:rPr>
            </a:br>
            <a:br>
              <a:rPr lang="en-US" dirty="0">
                <a:solidFill>
                  <a:prstClr val="black"/>
                </a:solidFill>
                <a:latin typeface="Calibri"/>
              </a:rPr>
            </a:br>
            <a:r>
              <a:rPr lang="he-IL" dirty="0">
                <a:solidFill>
                  <a:prstClr val="black"/>
                </a:solidFill>
                <a:latin typeface="Calibri"/>
                <a:cs typeface="Arial" panose="020B0604020202020204" pitchFamily="34" charset="0"/>
              </a:rPr>
              <a:t>  ואם נרצה לדעת </a:t>
            </a:r>
            <a:r>
              <a:rPr lang="en-US" dirty="0">
                <a:solidFill>
                  <a:prstClr val="black"/>
                </a:solidFill>
                <a:latin typeface="Calibri"/>
              </a:rPr>
              <a:t> </a:t>
            </a:r>
            <a:r>
              <a:rPr lang="he-IL" dirty="0">
                <a:solidFill>
                  <a:prstClr val="black"/>
                </a:solidFill>
                <a:latin typeface="Calibri"/>
                <a:cs typeface="Arial" panose="020B0604020202020204" pitchFamily="34" charset="0"/>
              </a:rPr>
              <a:t>(הפוך )  בכמה קמ"ש נוסעת מכונית העוברת 25מ/ש אז נכפיל  ב – 3.6 ואז נמצא : </a:t>
            </a:r>
            <a:br>
              <a:rPr lang="en-US" dirty="0">
                <a:solidFill>
                  <a:prstClr val="black"/>
                </a:solidFill>
                <a:latin typeface="Calibri"/>
              </a:rPr>
            </a:br>
            <a:r>
              <a:rPr lang="he-IL" dirty="0">
                <a:solidFill>
                  <a:prstClr val="black"/>
                </a:solidFill>
                <a:latin typeface="Calibri"/>
                <a:cs typeface="Arial" panose="020B0604020202020204" pitchFamily="34" charset="0"/>
              </a:rPr>
              <a:t>   </a:t>
            </a:r>
            <a:br>
              <a:rPr lang="en-US" dirty="0">
                <a:solidFill>
                  <a:prstClr val="black"/>
                </a:solidFill>
                <a:latin typeface="Calibri"/>
              </a:rPr>
            </a:br>
            <a:r>
              <a:rPr lang="he-IL" b="1" dirty="0">
                <a:solidFill>
                  <a:prstClr val="black"/>
                </a:solidFill>
                <a:latin typeface="Calibri"/>
                <a:cs typeface="Arial" panose="020B0604020202020204" pitchFamily="34" charset="0"/>
              </a:rPr>
              <a:t> </a:t>
            </a:r>
            <a:r>
              <a:rPr lang="en-US" b="1" dirty="0">
                <a:solidFill>
                  <a:prstClr val="black"/>
                </a:solidFill>
                <a:latin typeface="Calibri"/>
              </a:rPr>
              <a:t>                       </a:t>
            </a:r>
            <a:r>
              <a:rPr lang="he-IL" b="1" dirty="0">
                <a:solidFill>
                  <a:srgbClr val="1F497D"/>
                </a:solidFill>
                <a:latin typeface="Calibri"/>
                <a:cs typeface="Arial" panose="020B0604020202020204" pitchFamily="34" charset="0"/>
              </a:rPr>
              <a:t>90</a:t>
            </a:r>
            <a:r>
              <a:rPr lang="en-US" b="1" dirty="0">
                <a:solidFill>
                  <a:srgbClr val="1F497D"/>
                </a:solidFill>
                <a:latin typeface="Calibri"/>
              </a:rPr>
              <a:t> </a:t>
            </a:r>
            <a:r>
              <a:rPr lang="he-IL" b="1" dirty="0">
                <a:solidFill>
                  <a:srgbClr val="1F497D"/>
                </a:solidFill>
                <a:latin typeface="Calibri"/>
                <a:cs typeface="Arial" panose="020B0604020202020204" pitchFamily="34" charset="0"/>
              </a:rPr>
              <a:t> קמ"ש  =   3.6  </a:t>
            </a:r>
            <a:r>
              <a:rPr lang="en-US" b="1" dirty="0">
                <a:solidFill>
                  <a:srgbClr val="1F497D"/>
                </a:solidFill>
                <a:latin typeface="Calibri"/>
              </a:rPr>
              <a:t>X </a:t>
            </a:r>
            <a:r>
              <a:rPr lang="he-IL" b="1" dirty="0">
                <a:solidFill>
                  <a:srgbClr val="1F497D"/>
                </a:solidFill>
                <a:latin typeface="Calibri"/>
                <a:cs typeface="Arial" panose="020B0604020202020204" pitchFamily="34" charset="0"/>
              </a:rPr>
              <a:t>  25</a:t>
            </a:r>
          </a:p>
          <a:p>
            <a:pPr algn="r" defTabSz="914400" rtl="1"/>
            <a:endParaRPr lang="he-IL" dirty="0">
              <a:solidFill>
                <a:prstClr val="black"/>
              </a:solidFill>
              <a:latin typeface="Calibri"/>
              <a:cs typeface="Arial" panose="020B0604020202020204" pitchFamily="34" charset="0"/>
            </a:endParaRPr>
          </a:p>
        </p:txBody>
      </p:sp>
      <p:grpSp>
        <p:nvGrpSpPr>
          <p:cNvPr id="4" name="קבוצה 3">
            <a:extLst>
              <a:ext uri="{FF2B5EF4-FFF2-40B4-BE49-F238E27FC236}">
                <a16:creationId xmlns:a16="http://schemas.microsoft.com/office/drawing/2014/main" id="{E99AABDE-D288-405A-BFDB-8B9DCC344425}"/>
              </a:ext>
            </a:extLst>
          </p:cNvPr>
          <p:cNvGrpSpPr/>
          <p:nvPr/>
        </p:nvGrpSpPr>
        <p:grpSpPr>
          <a:xfrm>
            <a:off x="2682578" y="5095819"/>
            <a:ext cx="2771784" cy="494726"/>
            <a:chOff x="621864" y="5321186"/>
            <a:chExt cx="2771784" cy="494726"/>
          </a:xfrm>
        </p:grpSpPr>
        <p:sp>
          <p:nvSpPr>
            <p:cNvPr id="5" name="מלבן 4">
              <a:extLst>
                <a:ext uri="{FF2B5EF4-FFF2-40B4-BE49-F238E27FC236}">
                  <a16:creationId xmlns:a16="http://schemas.microsoft.com/office/drawing/2014/main" id="{24CB4098-C524-4F8A-8EFA-9693FDBB23C5}"/>
                </a:ext>
              </a:extLst>
            </p:cNvPr>
            <p:cNvSpPr/>
            <p:nvPr/>
          </p:nvSpPr>
          <p:spPr>
            <a:xfrm>
              <a:off x="1317968" y="5377942"/>
              <a:ext cx="432048"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6" name="TextBox 4">
              <a:extLst>
                <a:ext uri="{FF2B5EF4-FFF2-40B4-BE49-F238E27FC236}">
                  <a16:creationId xmlns:a16="http://schemas.microsoft.com/office/drawing/2014/main" id="{824A7B20-894C-4E04-82B4-AE9F03B805A8}"/>
                </a:ext>
              </a:extLst>
            </p:cNvPr>
            <p:cNvSpPr txBox="1"/>
            <p:nvPr/>
          </p:nvSpPr>
          <p:spPr>
            <a:xfrm>
              <a:off x="621864" y="532403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קמ"ש</a:t>
              </a:r>
            </a:p>
          </p:txBody>
        </p:sp>
        <p:sp>
          <p:nvSpPr>
            <p:cNvPr id="7" name="TextBox 5">
              <a:extLst>
                <a:ext uri="{FF2B5EF4-FFF2-40B4-BE49-F238E27FC236}">
                  <a16:creationId xmlns:a16="http://schemas.microsoft.com/office/drawing/2014/main" id="{B9EE5811-28D6-4CED-BC32-145072C67C43}"/>
                </a:ext>
              </a:extLst>
            </p:cNvPr>
            <p:cNvSpPr txBox="1"/>
            <p:nvPr/>
          </p:nvSpPr>
          <p:spPr>
            <a:xfrm>
              <a:off x="1533992" y="5321186"/>
              <a:ext cx="1296144" cy="369332"/>
            </a:xfrm>
            <a:prstGeom prst="rect">
              <a:avLst/>
            </a:prstGeom>
            <a:noFill/>
          </p:spPr>
          <p:txBody>
            <a:bodyPr wrap="square" rtlCol="1">
              <a:spAutoFit/>
            </a:bodyPr>
            <a:lstStyle/>
            <a:p>
              <a:pPr algn="r" defTabSz="914400" rtl="1"/>
              <a:r>
                <a:rPr lang="he-IL" b="1" dirty="0">
                  <a:solidFill>
                    <a:prstClr val="black"/>
                  </a:solidFill>
                  <a:latin typeface="Calibri"/>
                  <a:cs typeface="Arial" panose="020B0604020202020204" pitchFamily="34" charset="0"/>
                </a:rPr>
                <a:t>   =  3.6 :</a:t>
              </a:r>
            </a:p>
          </p:txBody>
        </p:sp>
        <p:sp>
          <p:nvSpPr>
            <p:cNvPr id="8" name="מלבן 7">
              <a:extLst>
                <a:ext uri="{FF2B5EF4-FFF2-40B4-BE49-F238E27FC236}">
                  <a16:creationId xmlns:a16="http://schemas.microsoft.com/office/drawing/2014/main" id="{876B49DB-2378-47F5-BF20-CA0A864C2424}"/>
                </a:ext>
              </a:extLst>
            </p:cNvPr>
            <p:cNvSpPr/>
            <p:nvPr/>
          </p:nvSpPr>
          <p:spPr>
            <a:xfrm>
              <a:off x="2961600"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9" name="TextBox 7">
              <a:extLst>
                <a:ext uri="{FF2B5EF4-FFF2-40B4-BE49-F238E27FC236}">
                  <a16:creationId xmlns:a16="http://schemas.microsoft.com/office/drawing/2014/main" id="{8AE1DA3A-0442-4C4D-A484-133AB8FFFB36}"/>
                </a:ext>
              </a:extLst>
            </p:cNvPr>
            <p:cNvSpPr txBox="1"/>
            <p:nvPr/>
          </p:nvSpPr>
          <p:spPr>
            <a:xfrm>
              <a:off x="2260976" y="5446580"/>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מ/ש</a:t>
              </a:r>
            </a:p>
          </p:txBody>
        </p:sp>
      </p:grpSp>
      <p:sp>
        <p:nvSpPr>
          <p:cNvPr id="10" name="מלבן 9">
            <a:extLst>
              <a:ext uri="{FF2B5EF4-FFF2-40B4-BE49-F238E27FC236}">
                <a16:creationId xmlns:a16="http://schemas.microsoft.com/office/drawing/2014/main" id="{DCC75DB0-C723-4E5F-980F-9CC4A1F6FD31}"/>
              </a:ext>
            </a:extLst>
          </p:cNvPr>
          <p:cNvSpPr/>
          <p:nvPr/>
        </p:nvSpPr>
        <p:spPr>
          <a:xfrm>
            <a:off x="2520298" y="5016319"/>
            <a:ext cx="3096344" cy="56054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grpSp>
        <p:nvGrpSpPr>
          <p:cNvPr id="11" name="קבוצה 10">
            <a:extLst>
              <a:ext uri="{FF2B5EF4-FFF2-40B4-BE49-F238E27FC236}">
                <a16:creationId xmlns:a16="http://schemas.microsoft.com/office/drawing/2014/main" id="{A8AEBDA9-C474-469C-B892-A49973CDB859}"/>
              </a:ext>
            </a:extLst>
          </p:cNvPr>
          <p:cNvGrpSpPr/>
          <p:nvPr/>
        </p:nvGrpSpPr>
        <p:grpSpPr>
          <a:xfrm>
            <a:off x="2389884" y="6355096"/>
            <a:ext cx="3022772" cy="385438"/>
            <a:chOff x="586900" y="5321186"/>
            <a:chExt cx="3022772" cy="385438"/>
          </a:xfrm>
        </p:grpSpPr>
        <p:sp>
          <p:nvSpPr>
            <p:cNvPr id="12" name="מלבן 11">
              <a:extLst>
                <a:ext uri="{FF2B5EF4-FFF2-40B4-BE49-F238E27FC236}">
                  <a16:creationId xmlns:a16="http://schemas.microsoft.com/office/drawing/2014/main" id="{A56D4C6E-FEFF-40AB-AA21-DC5CF706B16B}"/>
                </a:ext>
              </a:extLst>
            </p:cNvPr>
            <p:cNvSpPr/>
            <p:nvPr/>
          </p:nvSpPr>
          <p:spPr>
            <a:xfrm>
              <a:off x="1283004"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3" name="TextBox 14">
              <a:extLst>
                <a:ext uri="{FF2B5EF4-FFF2-40B4-BE49-F238E27FC236}">
                  <a16:creationId xmlns:a16="http://schemas.microsoft.com/office/drawing/2014/main" id="{D6F38762-E730-4E89-B219-97676B450F30}"/>
                </a:ext>
              </a:extLst>
            </p:cNvPr>
            <p:cNvSpPr txBox="1"/>
            <p:nvPr/>
          </p:nvSpPr>
          <p:spPr>
            <a:xfrm>
              <a:off x="2507994" y="533729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קמ"ש</a:t>
              </a:r>
            </a:p>
          </p:txBody>
        </p:sp>
        <p:sp>
          <p:nvSpPr>
            <p:cNvPr id="14" name="TextBox 15">
              <a:extLst>
                <a:ext uri="{FF2B5EF4-FFF2-40B4-BE49-F238E27FC236}">
                  <a16:creationId xmlns:a16="http://schemas.microsoft.com/office/drawing/2014/main" id="{7B0F5797-23B3-4CD3-A898-21C392F01F7C}"/>
                </a:ext>
              </a:extLst>
            </p:cNvPr>
            <p:cNvSpPr txBox="1"/>
            <p:nvPr/>
          </p:nvSpPr>
          <p:spPr>
            <a:xfrm>
              <a:off x="1533992" y="5321186"/>
              <a:ext cx="1296144" cy="369332"/>
            </a:xfrm>
            <a:prstGeom prst="rect">
              <a:avLst/>
            </a:prstGeom>
            <a:noFill/>
          </p:spPr>
          <p:txBody>
            <a:bodyPr wrap="square" rtlCol="1">
              <a:spAutoFit/>
            </a:bodyPr>
            <a:lstStyle/>
            <a:p>
              <a:pPr algn="r" defTabSz="914400" rtl="1"/>
              <a:r>
                <a:rPr lang="he-IL" b="1" dirty="0">
                  <a:solidFill>
                    <a:prstClr val="black"/>
                  </a:solidFill>
                  <a:latin typeface="Calibri"/>
                  <a:cs typeface="Arial" panose="020B0604020202020204" pitchFamily="34" charset="0"/>
                </a:rPr>
                <a:t>   =  3.6 </a:t>
              </a:r>
              <a:r>
                <a:rPr lang="en-US" b="1" dirty="0">
                  <a:solidFill>
                    <a:prstClr val="black"/>
                  </a:solidFill>
                  <a:latin typeface="Calibri"/>
                </a:rPr>
                <a:t>X</a:t>
              </a:r>
              <a:endParaRPr lang="he-IL" b="1" dirty="0">
                <a:solidFill>
                  <a:prstClr val="black"/>
                </a:solidFill>
                <a:latin typeface="Calibri"/>
                <a:cs typeface="Arial" panose="020B0604020202020204" pitchFamily="34" charset="0"/>
              </a:endParaRPr>
            </a:p>
          </p:txBody>
        </p:sp>
        <p:sp>
          <p:nvSpPr>
            <p:cNvPr id="15" name="מלבן 14">
              <a:extLst>
                <a:ext uri="{FF2B5EF4-FFF2-40B4-BE49-F238E27FC236}">
                  <a16:creationId xmlns:a16="http://schemas.microsoft.com/office/drawing/2014/main" id="{EDB58F2B-7ACC-4431-A577-DB1421116D15}"/>
                </a:ext>
              </a:extLst>
            </p:cNvPr>
            <p:cNvSpPr/>
            <p:nvPr/>
          </p:nvSpPr>
          <p:spPr>
            <a:xfrm>
              <a:off x="3177624" y="5364682"/>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6" name="TextBox 17">
              <a:extLst>
                <a:ext uri="{FF2B5EF4-FFF2-40B4-BE49-F238E27FC236}">
                  <a16:creationId xmlns:a16="http://schemas.microsoft.com/office/drawing/2014/main" id="{D6211711-73F0-41C1-A51F-328D91F6FF18}"/>
                </a:ext>
              </a:extLst>
            </p:cNvPr>
            <p:cNvSpPr txBox="1"/>
            <p:nvPr/>
          </p:nvSpPr>
          <p:spPr>
            <a:xfrm>
              <a:off x="586900" y="5337292"/>
              <a:ext cx="720080" cy="369332"/>
            </a:xfrm>
            <a:prstGeom prst="rect">
              <a:avLst/>
            </a:prstGeom>
            <a:noFill/>
          </p:spPr>
          <p:txBody>
            <a:bodyPr wrap="square" rtlCol="1">
              <a:spAutoFit/>
            </a:bodyPr>
            <a:lstStyle/>
            <a:p>
              <a:pPr algn="r" defTabSz="914400" rtl="1"/>
              <a:r>
                <a:rPr lang="he-IL" dirty="0">
                  <a:solidFill>
                    <a:prstClr val="black"/>
                  </a:solidFill>
                  <a:latin typeface="Calibri"/>
                  <a:cs typeface="Arial" panose="020B0604020202020204" pitchFamily="34" charset="0"/>
                </a:rPr>
                <a:t>מ/ש</a:t>
              </a:r>
            </a:p>
          </p:txBody>
        </p:sp>
      </p:grpSp>
      <p:sp>
        <p:nvSpPr>
          <p:cNvPr id="17" name="מלבן 16">
            <a:extLst>
              <a:ext uri="{FF2B5EF4-FFF2-40B4-BE49-F238E27FC236}">
                <a16:creationId xmlns:a16="http://schemas.microsoft.com/office/drawing/2014/main" id="{8E650FE5-215F-443A-A364-B202574BC636}"/>
              </a:ext>
            </a:extLst>
          </p:cNvPr>
          <p:cNvSpPr/>
          <p:nvPr/>
        </p:nvSpPr>
        <p:spPr>
          <a:xfrm>
            <a:off x="2552866" y="6285083"/>
            <a:ext cx="3096344" cy="52829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18" name="מלבן 17">
            <a:extLst>
              <a:ext uri="{FF2B5EF4-FFF2-40B4-BE49-F238E27FC236}">
                <a16:creationId xmlns:a16="http://schemas.microsoft.com/office/drawing/2014/main" id="{3A72BACD-BF5A-41A3-827D-1B7209AE6DC1}"/>
              </a:ext>
            </a:extLst>
          </p:cNvPr>
          <p:cNvSpPr/>
          <p:nvPr/>
        </p:nvSpPr>
        <p:spPr>
          <a:xfrm>
            <a:off x="1822598" y="1079780"/>
            <a:ext cx="7263527" cy="1200329"/>
          </a:xfrm>
          <a:prstGeom prst="rect">
            <a:avLst/>
          </a:prstGeom>
          <a:no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היחידות התקניות למרחק ולזמן הן מטר ושנייה, בהתאמה.</a:t>
            </a:r>
            <a:b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b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 אם כך, היחידה התקנית למהירות היא מטר לשנייה,</a:t>
            </a:r>
            <a:b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b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 והיא תסומן על ידי מטר/שנייה או </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rPr>
              <a:t>m/s</a:t>
            </a:r>
            <a:r>
              <a:rPr lang="he-IL"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Calibri"/>
                <a:cs typeface="Arial" panose="020B0604020202020204" pitchFamily="34" charset="0"/>
              </a:rPr>
              <a:t>.</a:t>
            </a:r>
          </a:p>
        </p:txBody>
      </p:sp>
      <p:sp>
        <p:nvSpPr>
          <p:cNvPr id="19" name="מלבן 18">
            <a:extLst>
              <a:ext uri="{FF2B5EF4-FFF2-40B4-BE49-F238E27FC236}">
                <a16:creationId xmlns:a16="http://schemas.microsoft.com/office/drawing/2014/main" id="{9F139767-5509-409A-9121-C2309E56B7FC}"/>
              </a:ext>
            </a:extLst>
          </p:cNvPr>
          <p:cNvSpPr/>
          <p:nvPr/>
        </p:nvSpPr>
        <p:spPr>
          <a:xfrm>
            <a:off x="8904311" y="-75066"/>
            <a:ext cx="15456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יחידות</a:t>
            </a:r>
          </a:p>
        </p:txBody>
      </p:sp>
      <p:sp>
        <p:nvSpPr>
          <p:cNvPr id="20" name="מלבן 19">
            <a:extLst>
              <a:ext uri="{FF2B5EF4-FFF2-40B4-BE49-F238E27FC236}">
                <a16:creationId xmlns:a16="http://schemas.microsoft.com/office/drawing/2014/main" id="{BBDD244E-BA1B-430A-9268-4A32BB747C86}"/>
              </a:ext>
            </a:extLst>
          </p:cNvPr>
          <p:cNvSpPr/>
          <p:nvPr/>
        </p:nvSpPr>
        <p:spPr>
          <a:xfrm>
            <a:off x="3374133" y="5111925"/>
            <a:ext cx="441146" cy="369332"/>
          </a:xfrm>
          <a:prstGeom prst="rect">
            <a:avLst/>
          </a:prstGeom>
        </p:spPr>
        <p:txBody>
          <a:bodyPr wrap="none">
            <a:spAutoFit/>
          </a:bodyPr>
          <a:lstStyle/>
          <a:p>
            <a:pPr algn="r" defTabSz="914400" rtl="1"/>
            <a:r>
              <a:rPr lang="he-IL" b="1" dirty="0">
                <a:solidFill>
                  <a:prstClr val="black"/>
                </a:solidFill>
                <a:latin typeface="Calibri"/>
                <a:cs typeface="Arial" panose="020B0604020202020204" pitchFamily="34" charset="0"/>
              </a:rPr>
              <a:t>25</a:t>
            </a:r>
            <a:endParaRPr lang="he-IL" dirty="0">
              <a:solidFill>
                <a:prstClr val="black"/>
              </a:solidFill>
              <a:latin typeface="Calibri"/>
              <a:cs typeface="Arial" panose="020B0604020202020204" pitchFamily="34" charset="0"/>
            </a:endParaRPr>
          </a:p>
        </p:txBody>
      </p:sp>
      <p:sp>
        <p:nvSpPr>
          <p:cNvPr id="21" name="מלבן 20">
            <a:extLst>
              <a:ext uri="{FF2B5EF4-FFF2-40B4-BE49-F238E27FC236}">
                <a16:creationId xmlns:a16="http://schemas.microsoft.com/office/drawing/2014/main" id="{977DE2A0-AD03-464F-A6DB-3AF06D0D636D}"/>
              </a:ext>
            </a:extLst>
          </p:cNvPr>
          <p:cNvSpPr/>
          <p:nvPr/>
        </p:nvSpPr>
        <p:spPr>
          <a:xfrm>
            <a:off x="3383231" y="5152575"/>
            <a:ext cx="43204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endParaRPr lang="he-IL">
              <a:solidFill>
                <a:prstClr val="white"/>
              </a:solidFill>
              <a:latin typeface="Calibri"/>
              <a:cs typeface="Arial" panose="020B0604020202020204" pitchFamily="34" charset="0"/>
            </a:endParaRPr>
          </a:p>
        </p:txBody>
      </p:sp>
      <p:sp>
        <p:nvSpPr>
          <p:cNvPr id="22" name="מלבן 21">
            <a:extLst>
              <a:ext uri="{FF2B5EF4-FFF2-40B4-BE49-F238E27FC236}">
                <a16:creationId xmlns:a16="http://schemas.microsoft.com/office/drawing/2014/main" id="{4249A3A2-F2AD-4F52-9E4A-C48919A3A2AE}"/>
              </a:ext>
            </a:extLst>
          </p:cNvPr>
          <p:cNvSpPr/>
          <p:nvPr/>
        </p:nvSpPr>
        <p:spPr>
          <a:xfrm>
            <a:off x="10120584" y="4470396"/>
            <a:ext cx="441146" cy="369332"/>
          </a:xfrm>
          <a:prstGeom prst="rect">
            <a:avLst/>
          </a:prstGeom>
        </p:spPr>
        <p:txBody>
          <a:bodyPr wrap="none">
            <a:spAutoFit/>
          </a:bodyPr>
          <a:lstStyle/>
          <a:p>
            <a:pPr algn="r" defTabSz="914400" rtl="1"/>
            <a:r>
              <a:rPr lang="he-IL" b="1" dirty="0">
                <a:solidFill>
                  <a:prstClr val="black"/>
                </a:solidFill>
                <a:latin typeface="Calibri"/>
                <a:cs typeface="Arial" panose="020B0604020202020204" pitchFamily="34" charset="0"/>
              </a:rPr>
              <a:t>90</a:t>
            </a:r>
            <a:endParaRPr lang="he-IL"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9523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5000" fill="hold" grpId="0" nodeType="withEffect">
                                  <p:stCondLst>
                                    <p:cond delay="0"/>
                                  </p:stCondLst>
                                  <p:childTnLst>
                                    <p:animClr clrSpc="rgb" dir="cw">
                                      <p:cBhvr override="childStyle">
                                        <p:cTn id="6" dur="2000" fill="hold"/>
                                        <p:tgtEl>
                                          <p:spTgt spid="20"/>
                                        </p:tgtEl>
                                        <p:attrNameLst>
                                          <p:attrName>style.color</p:attrName>
                                        </p:attrNameLst>
                                      </p:cBhvr>
                                      <p:to>
                                        <a:srgbClr val="FF0000"/>
                                      </p:to>
                                    </p:animClr>
                                  </p:childTnLst>
                                </p:cTn>
                              </p:par>
                              <p:par>
                                <p:cTn id="7" presetID="35" presetClass="path" presetSubtype="0" repeatCount="3000" accel="50000" decel="50000" fill="hold" grpId="0" nodeType="withEffect">
                                  <p:stCondLst>
                                    <p:cond delay="0"/>
                                  </p:stCondLst>
                                  <p:childTnLst>
                                    <p:animMotion origin="layout" path="M 2.91667E-6 -3.7037E-6 L -0.55339 0.09653 " pathEditMode="relative" rAng="0" ptsTypes="AA">
                                      <p:cBhvr>
                                        <p:cTn id="8" dur="2000" fill="hold"/>
                                        <p:tgtEl>
                                          <p:spTgt spid="22"/>
                                        </p:tgtEl>
                                        <p:attrNameLst>
                                          <p:attrName>ppt_x</p:attrName>
                                          <p:attrName>ppt_y</p:attrName>
                                        </p:attrNameLst>
                                      </p:cBhvr>
                                      <p:rCtr x="-27669" y="4815"/>
                                    </p:animMotion>
                                  </p:childTnLst>
                                </p:cTn>
                              </p:par>
                              <p:par>
                                <p:cTn id="9" presetID="35" presetClass="path" presetSubtype="0" repeatCount="3000" accel="50000" decel="50000" fill="hold" grpId="1" nodeType="withEffect">
                                  <p:stCondLst>
                                    <p:cond delay="0"/>
                                  </p:stCondLst>
                                  <p:childTnLst>
                                    <p:animMotion origin="layout" path="M 0.37591 -0.02083 L 0.1332 -0.00254 " pathEditMode="relative" rAng="0" ptsTypes="AA">
                                      <p:cBhvr>
                                        <p:cTn id="10" dur="2000" fill="hold"/>
                                        <p:tgtEl>
                                          <p:spTgt spid="20"/>
                                        </p:tgtEl>
                                        <p:attrNameLst>
                                          <p:attrName>ppt_x</p:attrName>
                                          <p:attrName>ppt_y</p:attrName>
                                        </p:attrNameLst>
                                      </p:cBhvr>
                                      <p:rCtr x="-12135" y="903"/>
                                    </p:animMotion>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0" grpId="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a:extLst>
              <a:ext uri="{FF2B5EF4-FFF2-40B4-BE49-F238E27FC236}">
                <a16:creationId xmlns:a16="http://schemas.microsoft.com/office/drawing/2014/main" id="{933AF49C-BE5C-49E2-8706-60088B4D6DE3}"/>
              </a:ext>
            </a:extLst>
          </p:cNvPr>
          <p:cNvGraphicFramePr>
            <a:graphicFrameLocks noChangeAspect="1"/>
          </p:cNvGraphicFramePr>
          <p:nvPr/>
        </p:nvGraphicFramePr>
        <p:xfrm>
          <a:off x="2438400" y="993776"/>
          <a:ext cx="7848600" cy="5292725"/>
        </p:xfrm>
        <a:graphic>
          <a:graphicData uri="http://schemas.openxmlformats.org/presentationml/2006/ole">
            <mc:AlternateContent xmlns:mc="http://schemas.openxmlformats.org/markup-compatibility/2006">
              <mc:Choice xmlns:v="urn:schemas-microsoft-com:vml" Requires="v">
                <p:oleObj spid="_x0000_s4211" name="Equation" r:id="rId3" imgW="2311400" imgH="1600200" progId="Equation.3">
                  <p:embed/>
                </p:oleObj>
              </mc:Choice>
              <mc:Fallback>
                <p:oleObj name="Equation" r:id="rId3" imgW="2311400" imgH="1600200" progId="Equation.3">
                  <p:embed/>
                  <p:pic>
                    <p:nvPicPr>
                      <p:cNvPr id="24578" name="Object 2">
                        <a:extLst>
                          <a:ext uri="{FF2B5EF4-FFF2-40B4-BE49-F238E27FC236}">
                            <a16:creationId xmlns:a16="http://schemas.microsoft.com/office/drawing/2014/main" id="{933AF49C-BE5C-49E2-8706-60088B4D6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93776"/>
                        <a:ext cx="7848600" cy="529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Rectangle 3">
            <a:extLst>
              <a:ext uri="{FF2B5EF4-FFF2-40B4-BE49-F238E27FC236}">
                <a16:creationId xmlns:a16="http://schemas.microsoft.com/office/drawing/2014/main" id="{A8BC197F-94BF-40D7-8637-42145EE43FE6}"/>
              </a:ext>
            </a:extLst>
          </p:cNvPr>
          <p:cNvSpPr>
            <a:spLocks noChangeArrowheads="1"/>
          </p:cNvSpPr>
          <p:nvPr/>
        </p:nvSpPr>
        <p:spPr bwMode="auto">
          <a:xfrm>
            <a:off x="2362200" y="762000"/>
            <a:ext cx="7848600" cy="5638800"/>
          </a:xfrm>
          <a:prstGeom prst="rect">
            <a:avLst/>
          </a:prstGeom>
          <a:noFill/>
          <a:ln w="762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EDD14F31-6C5A-4084-AFB7-8D075A284ABD}"/>
              </a:ext>
            </a:extLst>
          </p:cNvPr>
          <p:cNvSpPr>
            <a:spLocks noGrp="1"/>
          </p:cNvSpPr>
          <p:nvPr>
            <p:ph type="sldNum" sz="quarter" idx="12"/>
          </p:nvPr>
        </p:nvSpPr>
        <p:spPr/>
        <p:txBody>
          <a:bodyPr/>
          <a:lstStyle/>
          <a:p>
            <a:fld id="{35CE2A88-ED72-40D1-A77E-B0989610CBC5}" type="slidenum">
              <a:rPr lang="he-IL" smtClean="0"/>
              <a:t>52</a:t>
            </a:fld>
            <a:endParaRPr lang="he-I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1933575" y="1066800"/>
            <a:ext cx="7667625" cy="4524315"/>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מהירות קבועה</a:t>
            </a:r>
            <a:br>
              <a:rPr kumimoji="0" lang="en-US"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b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תנועה קצובה</a:t>
            </a:r>
          </a:p>
        </p:txBody>
      </p:sp>
    </p:spTree>
    <p:extLst>
      <p:ext uri="{BB962C8B-B14F-4D97-AF65-F5344CB8AC3E}">
        <p14:creationId xmlns:p14="http://schemas.microsoft.com/office/powerpoint/2010/main" val="291110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6E15308-602D-4B13-8F44-7BDBC72FC567}"/>
              </a:ext>
            </a:extLst>
          </p:cNvPr>
          <p:cNvSpPr>
            <a:spLocks noGrp="1"/>
          </p:cNvSpPr>
          <p:nvPr>
            <p:ph type="sldNum" sz="quarter" idx="12"/>
          </p:nvPr>
        </p:nvSpPr>
        <p:spPr/>
        <p:txBody>
          <a:bodyPr/>
          <a:lstStyle/>
          <a:p>
            <a:fld id="{35CE2A88-ED72-40D1-A77E-B0989610CBC5}" type="slidenum">
              <a:rPr lang="he-IL" smtClean="0"/>
              <a:t>54</a:t>
            </a:fld>
            <a:endParaRPr lang="he-IL"/>
          </a:p>
        </p:txBody>
      </p:sp>
      <p:pic>
        <p:nvPicPr>
          <p:cNvPr id="3" name="תמונה 2">
            <a:extLst>
              <a:ext uri="{FF2B5EF4-FFF2-40B4-BE49-F238E27FC236}">
                <a16:creationId xmlns:a16="http://schemas.microsoft.com/office/drawing/2014/main" id="{E939C8FB-8536-4F6A-8BAC-A31C9159B1BE}"/>
              </a:ext>
            </a:extLst>
          </p:cNvPr>
          <p:cNvPicPr>
            <a:picLocks noChangeAspect="1"/>
          </p:cNvPicPr>
          <p:nvPr/>
        </p:nvPicPr>
        <p:blipFill>
          <a:blip r:embed="rId2"/>
          <a:stretch>
            <a:fillRect/>
          </a:stretch>
        </p:blipFill>
        <p:spPr>
          <a:xfrm>
            <a:off x="1877539" y="494158"/>
            <a:ext cx="10267950" cy="6400800"/>
          </a:xfrm>
          <a:prstGeom prst="rect">
            <a:avLst/>
          </a:prstGeom>
        </p:spPr>
      </p:pic>
      <p:pic>
        <p:nvPicPr>
          <p:cNvPr id="4" name="תמונה 3">
            <a:extLst>
              <a:ext uri="{FF2B5EF4-FFF2-40B4-BE49-F238E27FC236}">
                <a16:creationId xmlns:a16="http://schemas.microsoft.com/office/drawing/2014/main" id="{6C22186A-8893-462C-A2F4-86329B1D8642}"/>
              </a:ext>
            </a:extLst>
          </p:cNvPr>
          <p:cNvPicPr>
            <a:picLocks noChangeAspect="1"/>
          </p:cNvPicPr>
          <p:nvPr/>
        </p:nvPicPr>
        <p:blipFill>
          <a:blip r:embed="rId3"/>
          <a:stretch>
            <a:fillRect/>
          </a:stretch>
        </p:blipFill>
        <p:spPr>
          <a:xfrm>
            <a:off x="1674812" y="76200"/>
            <a:ext cx="4196750" cy="2678189"/>
          </a:xfrm>
          <a:prstGeom prst="rect">
            <a:avLst/>
          </a:prstGeom>
          <a:ln>
            <a:solidFill>
              <a:schemeClr val="tx1"/>
            </a:solidFill>
          </a:ln>
        </p:spPr>
      </p:pic>
    </p:spTree>
    <p:extLst>
      <p:ext uri="{BB962C8B-B14F-4D97-AF65-F5344CB8AC3E}">
        <p14:creationId xmlns:p14="http://schemas.microsoft.com/office/powerpoint/2010/main" val="4250960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2AE3AEC-9B9F-4943-A7A3-4D5BF55F7533}"/>
              </a:ext>
            </a:extLst>
          </p:cNvPr>
          <p:cNvPicPr>
            <a:picLocks noChangeAspect="1"/>
          </p:cNvPicPr>
          <p:nvPr/>
        </p:nvPicPr>
        <p:blipFill>
          <a:blip r:embed="rId2"/>
          <a:stretch>
            <a:fillRect/>
          </a:stretch>
        </p:blipFill>
        <p:spPr>
          <a:xfrm>
            <a:off x="1757553" y="630936"/>
            <a:ext cx="10267950" cy="6400800"/>
          </a:xfrm>
          <a:prstGeom prst="rect">
            <a:avLst/>
          </a:prstGeom>
        </p:spPr>
      </p:pic>
      <p:pic>
        <p:nvPicPr>
          <p:cNvPr id="3" name="תמונה 2">
            <a:extLst>
              <a:ext uri="{FF2B5EF4-FFF2-40B4-BE49-F238E27FC236}">
                <a16:creationId xmlns:a16="http://schemas.microsoft.com/office/drawing/2014/main" id="{CA39A532-CBA7-416A-9E3E-8B339A579A8F}"/>
              </a:ext>
            </a:extLst>
          </p:cNvPr>
          <p:cNvPicPr>
            <a:picLocks noChangeAspect="1"/>
          </p:cNvPicPr>
          <p:nvPr/>
        </p:nvPicPr>
        <p:blipFill>
          <a:blip r:embed="rId3"/>
          <a:stretch>
            <a:fillRect/>
          </a:stretch>
        </p:blipFill>
        <p:spPr>
          <a:xfrm>
            <a:off x="411826" y="146303"/>
            <a:ext cx="4196750" cy="2678189"/>
          </a:xfrm>
          <a:prstGeom prst="rect">
            <a:avLst/>
          </a:prstGeom>
          <a:ln>
            <a:solidFill>
              <a:schemeClr val="tx1"/>
            </a:solidFill>
          </a:ln>
        </p:spPr>
      </p:pic>
    </p:spTree>
    <p:extLst>
      <p:ext uri="{BB962C8B-B14F-4D97-AF65-F5344CB8AC3E}">
        <p14:creationId xmlns:p14="http://schemas.microsoft.com/office/powerpoint/2010/main" val="1667932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AB4CD8B-E33F-4226-B368-78F204D95880}"/>
              </a:ext>
            </a:extLst>
          </p:cNvPr>
          <p:cNvSpPr>
            <a:spLocks noGrp="1"/>
          </p:cNvSpPr>
          <p:nvPr>
            <p:ph type="sldNum" sz="quarter" idx="12"/>
          </p:nvPr>
        </p:nvSpPr>
        <p:spPr/>
        <p:txBody>
          <a:bodyPr/>
          <a:lstStyle/>
          <a:p>
            <a:fld id="{35CE2A88-ED72-40D1-A77E-B0989610CBC5}" type="slidenum">
              <a:rPr lang="he-IL" smtClean="0"/>
              <a:t>56</a:t>
            </a:fld>
            <a:endParaRPr lang="he-IL"/>
          </a:p>
        </p:txBody>
      </p:sp>
      <p:pic>
        <p:nvPicPr>
          <p:cNvPr id="3" name="תמונה 2">
            <a:extLst>
              <a:ext uri="{FF2B5EF4-FFF2-40B4-BE49-F238E27FC236}">
                <a16:creationId xmlns:a16="http://schemas.microsoft.com/office/drawing/2014/main" id="{8401D1B8-C895-4CCA-A9B5-17C0FB94A76F}"/>
              </a:ext>
            </a:extLst>
          </p:cNvPr>
          <p:cNvPicPr>
            <a:picLocks noChangeAspect="1"/>
          </p:cNvPicPr>
          <p:nvPr/>
        </p:nvPicPr>
        <p:blipFill>
          <a:blip r:embed="rId2"/>
          <a:stretch>
            <a:fillRect/>
          </a:stretch>
        </p:blipFill>
        <p:spPr>
          <a:xfrm>
            <a:off x="2142726" y="101387"/>
            <a:ext cx="6544807" cy="6655225"/>
          </a:xfrm>
          <a:prstGeom prst="rect">
            <a:avLst/>
          </a:prstGeom>
        </p:spPr>
      </p:pic>
    </p:spTree>
    <p:extLst>
      <p:ext uri="{BB962C8B-B14F-4D97-AF65-F5344CB8AC3E}">
        <p14:creationId xmlns:p14="http://schemas.microsoft.com/office/powerpoint/2010/main" val="3619403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74BBA32-8CC5-48E4-89DE-7E6895DA4DB3}"/>
              </a:ext>
            </a:extLst>
          </p:cNvPr>
          <p:cNvSpPr>
            <a:spLocks noGrp="1"/>
          </p:cNvSpPr>
          <p:nvPr>
            <p:ph type="sldNum" sz="quarter" idx="12"/>
          </p:nvPr>
        </p:nvSpPr>
        <p:spPr/>
        <p:txBody>
          <a:bodyPr/>
          <a:lstStyle/>
          <a:p>
            <a:fld id="{35CE2A88-ED72-40D1-A77E-B0989610CBC5}" type="slidenum">
              <a:rPr lang="he-IL" smtClean="0"/>
              <a:t>57</a:t>
            </a:fld>
            <a:endParaRPr lang="he-IL"/>
          </a:p>
        </p:txBody>
      </p:sp>
      <p:pic>
        <p:nvPicPr>
          <p:cNvPr id="4" name="תמונה 3">
            <a:extLst>
              <a:ext uri="{FF2B5EF4-FFF2-40B4-BE49-F238E27FC236}">
                <a16:creationId xmlns:a16="http://schemas.microsoft.com/office/drawing/2014/main" id="{8C2BFED8-01FC-4DCC-82BA-E107F6C20A90}"/>
              </a:ext>
            </a:extLst>
          </p:cNvPr>
          <p:cNvPicPr>
            <a:picLocks noChangeAspect="1"/>
          </p:cNvPicPr>
          <p:nvPr/>
        </p:nvPicPr>
        <p:blipFill>
          <a:blip r:embed="rId2"/>
          <a:stretch>
            <a:fillRect/>
          </a:stretch>
        </p:blipFill>
        <p:spPr>
          <a:xfrm>
            <a:off x="5046275" y="39714"/>
            <a:ext cx="7145725" cy="3775951"/>
          </a:xfrm>
          <a:prstGeom prst="rect">
            <a:avLst/>
          </a:prstGeom>
        </p:spPr>
      </p:pic>
      <p:pic>
        <p:nvPicPr>
          <p:cNvPr id="5" name="תמונה 4">
            <a:extLst>
              <a:ext uri="{FF2B5EF4-FFF2-40B4-BE49-F238E27FC236}">
                <a16:creationId xmlns:a16="http://schemas.microsoft.com/office/drawing/2014/main" id="{F16F8C37-D186-44CA-94B7-1375AA8066B5}"/>
              </a:ext>
            </a:extLst>
          </p:cNvPr>
          <p:cNvPicPr>
            <a:picLocks noChangeAspect="1"/>
          </p:cNvPicPr>
          <p:nvPr/>
        </p:nvPicPr>
        <p:blipFill>
          <a:blip r:embed="rId3"/>
          <a:stretch>
            <a:fillRect/>
          </a:stretch>
        </p:blipFill>
        <p:spPr>
          <a:xfrm>
            <a:off x="704850" y="2702472"/>
            <a:ext cx="5391150" cy="4073855"/>
          </a:xfrm>
          <a:prstGeom prst="rect">
            <a:avLst/>
          </a:prstGeom>
        </p:spPr>
      </p:pic>
    </p:spTree>
    <p:extLst>
      <p:ext uri="{BB962C8B-B14F-4D97-AF65-F5344CB8AC3E}">
        <p14:creationId xmlns:p14="http://schemas.microsoft.com/office/powerpoint/2010/main" val="80331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9FC35DB-45A4-47E2-8DB3-85ED34BDF6B4}"/>
              </a:ext>
            </a:extLst>
          </p:cNvPr>
          <p:cNvSpPr>
            <a:spLocks noGrp="1"/>
          </p:cNvSpPr>
          <p:nvPr>
            <p:ph type="sldNum" sz="quarter" idx="12"/>
          </p:nvPr>
        </p:nvSpPr>
        <p:spPr/>
        <p:txBody>
          <a:bodyPr/>
          <a:lstStyle/>
          <a:p>
            <a:fld id="{35CE2A88-ED72-40D1-A77E-B0989610CBC5}" type="slidenum">
              <a:rPr lang="he-IL" smtClean="0"/>
              <a:t>58</a:t>
            </a:fld>
            <a:endParaRPr lang="he-IL"/>
          </a:p>
        </p:txBody>
      </p:sp>
      <p:pic>
        <p:nvPicPr>
          <p:cNvPr id="4" name="תמונה 3">
            <a:extLst>
              <a:ext uri="{FF2B5EF4-FFF2-40B4-BE49-F238E27FC236}">
                <a16:creationId xmlns:a16="http://schemas.microsoft.com/office/drawing/2014/main" id="{BBD2892D-063A-464F-A395-87FE3EA08E6F}"/>
              </a:ext>
            </a:extLst>
          </p:cNvPr>
          <p:cNvPicPr>
            <a:picLocks noChangeAspect="1"/>
          </p:cNvPicPr>
          <p:nvPr/>
        </p:nvPicPr>
        <p:blipFill>
          <a:blip r:embed="rId2"/>
          <a:stretch>
            <a:fillRect/>
          </a:stretch>
        </p:blipFill>
        <p:spPr>
          <a:xfrm>
            <a:off x="6233014" y="133349"/>
            <a:ext cx="5881688" cy="3529013"/>
          </a:xfrm>
          <a:prstGeom prst="rect">
            <a:avLst/>
          </a:prstGeom>
        </p:spPr>
      </p:pic>
      <p:pic>
        <p:nvPicPr>
          <p:cNvPr id="5" name="תמונה 4">
            <a:extLst>
              <a:ext uri="{FF2B5EF4-FFF2-40B4-BE49-F238E27FC236}">
                <a16:creationId xmlns:a16="http://schemas.microsoft.com/office/drawing/2014/main" id="{2F67B7D7-FB2E-4906-8CFF-BFA94D2FD25B}"/>
              </a:ext>
            </a:extLst>
          </p:cNvPr>
          <p:cNvPicPr>
            <a:picLocks noChangeAspect="1"/>
          </p:cNvPicPr>
          <p:nvPr/>
        </p:nvPicPr>
        <p:blipFill>
          <a:blip r:embed="rId3"/>
          <a:stretch>
            <a:fillRect/>
          </a:stretch>
        </p:blipFill>
        <p:spPr>
          <a:xfrm>
            <a:off x="357187" y="3095624"/>
            <a:ext cx="6324545" cy="3529013"/>
          </a:xfrm>
          <a:prstGeom prst="rect">
            <a:avLst/>
          </a:prstGeom>
        </p:spPr>
      </p:pic>
    </p:spTree>
    <p:extLst>
      <p:ext uri="{BB962C8B-B14F-4D97-AF65-F5344CB8AC3E}">
        <p14:creationId xmlns:p14="http://schemas.microsoft.com/office/powerpoint/2010/main" val="685457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6713F94-C851-410E-85ED-6EA093BC75A7}"/>
              </a:ext>
            </a:extLst>
          </p:cNvPr>
          <p:cNvSpPr>
            <a:spLocks noGrp="1"/>
          </p:cNvSpPr>
          <p:nvPr>
            <p:ph type="sldNum" sz="quarter" idx="12"/>
          </p:nvPr>
        </p:nvSpPr>
        <p:spPr/>
        <p:txBody>
          <a:bodyPr/>
          <a:lstStyle/>
          <a:p>
            <a:fld id="{35CE2A88-ED72-40D1-A77E-B0989610CBC5}" type="slidenum">
              <a:rPr lang="he-IL" smtClean="0"/>
              <a:t>59</a:t>
            </a:fld>
            <a:endParaRPr lang="he-IL"/>
          </a:p>
        </p:txBody>
      </p:sp>
      <p:pic>
        <p:nvPicPr>
          <p:cNvPr id="3" name="תמונה 2">
            <a:extLst>
              <a:ext uri="{FF2B5EF4-FFF2-40B4-BE49-F238E27FC236}">
                <a16:creationId xmlns:a16="http://schemas.microsoft.com/office/drawing/2014/main" id="{6BDC392B-0DEA-40B9-9CF9-786D54FE9BFA}"/>
              </a:ext>
            </a:extLst>
          </p:cNvPr>
          <p:cNvPicPr>
            <a:picLocks noChangeAspect="1"/>
          </p:cNvPicPr>
          <p:nvPr/>
        </p:nvPicPr>
        <p:blipFill>
          <a:blip r:embed="rId2"/>
          <a:stretch>
            <a:fillRect/>
          </a:stretch>
        </p:blipFill>
        <p:spPr>
          <a:xfrm>
            <a:off x="2118788" y="787782"/>
            <a:ext cx="9662354" cy="5842834"/>
          </a:xfrm>
          <a:prstGeom prst="rect">
            <a:avLst/>
          </a:prstGeom>
        </p:spPr>
      </p:pic>
    </p:spTree>
    <p:extLst>
      <p:ext uri="{BB962C8B-B14F-4D97-AF65-F5344CB8AC3E}">
        <p14:creationId xmlns:p14="http://schemas.microsoft.com/office/powerpoint/2010/main" val="204699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323232-5D45-4CF7-A30D-B82937CD216F}"/>
              </a:ext>
            </a:extLst>
          </p:cNvPr>
          <p:cNvSpPr>
            <a:spLocks noGrp="1"/>
          </p:cNvSpPr>
          <p:nvPr>
            <p:ph type="sldNum" sz="quarter" idx="12"/>
          </p:nvPr>
        </p:nvSpPr>
        <p:spPr/>
        <p:txBody>
          <a:bodyPr/>
          <a:lstStyle/>
          <a:p>
            <a:fld id="{35CE2A88-ED72-40D1-A77E-B0989610CBC5}" type="slidenum">
              <a:rPr lang="he-IL" smtClean="0"/>
              <a:t>6</a:t>
            </a:fld>
            <a:endParaRPr lang="he-IL"/>
          </a:p>
        </p:txBody>
      </p:sp>
      <p:pic>
        <p:nvPicPr>
          <p:cNvPr id="4" name="תמונה 3">
            <a:extLst>
              <a:ext uri="{FF2B5EF4-FFF2-40B4-BE49-F238E27FC236}">
                <a16:creationId xmlns:a16="http://schemas.microsoft.com/office/drawing/2014/main" id="{1FC2D8E9-9BFD-403B-83E4-5B7912CD9AAD}"/>
              </a:ext>
            </a:extLst>
          </p:cNvPr>
          <p:cNvPicPr>
            <a:picLocks noChangeAspect="1"/>
          </p:cNvPicPr>
          <p:nvPr/>
        </p:nvPicPr>
        <p:blipFill>
          <a:blip r:embed="rId2"/>
          <a:stretch>
            <a:fillRect/>
          </a:stretch>
        </p:blipFill>
        <p:spPr>
          <a:xfrm>
            <a:off x="3067584" y="0"/>
            <a:ext cx="6056832" cy="6858000"/>
          </a:xfrm>
          <a:prstGeom prst="rect">
            <a:avLst/>
          </a:prstGeom>
        </p:spPr>
      </p:pic>
      <p:sp>
        <p:nvSpPr>
          <p:cNvPr id="5" name="תיבת טקסט 4">
            <a:extLst>
              <a:ext uri="{FF2B5EF4-FFF2-40B4-BE49-F238E27FC236}">
                <a16:creationId xmlns:a16="http://schemas.microsoft.com/office/drawing/2014/main" id="{142C4C3E-397B-4459-A428-DBE2976913A8}"/>
              </a:ext>
            </a:extLst>
          </p:cNvPr>
          <p:cNvSpPr txBox="1"/>
          <p:nvPr/>
        </p:nvSpPr>
        <p:spPr>
          <a:xfrm>
            <a:off x="9764033" y="2568761"/>
            <a:ext cx="2086591" cy="400110"/>
          </a:xfrm>
          <a:prstGeom prst="rect">
            <a:avLst/>
          </a:prstGeom>
          <a:noFill/>
          <a:ln>
            <a:solidFill>
              <a:schemeClr val="tx1"/>
            </a:solidFill>
          </a:ln>
        </p:spPr>
        <p:txBody>
          <a:bodyPr wrap="square" rtlCol="1">
            <a:spAutoFit/>
          </a:bodyPr>
          <a:lstStyle/>
          <a:p>
            <a:r>
              <a:rPr lang="he-IL" sz="2000"/>
              <a:t>עמוד 77 בספר </a:t>
            </a:r>
          </a:p>
        </p:txBody>
      </p:sp>
      <p:sp>
        <p:nvSpPr>
          <p:cNvPr id="6" name="WordArt 2">
            <a:extLst>
              <a:ext uri="{FF2B5EF4-FFF2-40B4-BE49-F238E27FC236}">
                <a16:creationId xmlns:a16="http://schemas.microsoft.com/office/drawing/2014/main" id="{3B6F5F6F-1346-4DD1-A21E-770632D22DAC}"/>
              </a:ext>
            </a:extLst>
          </p:cNvPr>
          <p:cNvSpPr>
            <a:spLocks noChangeArrowheads="1" noChangeShapeType="1" noTextEdit="1"/>
          </p:cNvSpPr>
          <p:nvPr/>
        </p:nvSpPr>
        <p:spPr bwMode="auto">
          <a:xfrm>
            <a:off x="10122408" y="576072"/>
            <a:ext cx="1728216" cy="1399032"/>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he-IL" sz="4800" b="1" kern="10">
                <a:ln w="11430"/>
                <a:solidFill>
                  <a:srgbClr val="FF0000"/>
                </a:solidFill>
                <a:effectLst>
                  <a:outerShdw blurRad="50800" dist="39000" dir="5460000" algn="tl">
                    <a:srgbClr val="000000">
                      <a:alpha val="38000"/>
                    </a:srgbClr>
                  </a:outerShdw>
                </a:effectLst>
                <a:latin typeface="Impact"/>
              </a:rPr>
              <a:t>תרגול</a:t>
            </a:r>
            <a:br>
              <a:rPr lang="en-US" sz="4800" b="1" kern="10">
                <a:ln w="11430"/>
                <a:solidFill>
                  <a:srgbClr val="FF0000"/>
                </a:solidFill>
                <a:effectLst>
                  <a:outerShdw blurRad="50800" dist="39000" dir="5460000" algn="tl">
                    <a:srgbClr val="000000">
                      <a:alpha val="38000"/>
                    </a:srgbClr>
                  </a:outerShdw>
                </a:effectLst>
                <a:latin typeface="Impact"/>
              </a:rPr>
            </a:br>
            <a:r>
              <a:rPr lang="he-IL" sz="4800" b="1" kern="10">
                <a:ln w="11430"/>
                <a:solidFill>
                  <a:srgbClr val="FF0000"/>
                </a:solidFill>
                <a:effectLst>
                  <a:outerShdw blurRad="50800" dist="39000" dir="5460000" algn="tl">
                    <a:srgbClr val="000000">
                      <a:alpha val="38000"/>
                    </a:srgbClr>
                  </a:outerShdw>
                </a:effectLst>
                <a:latin typeface="Impact"/>
              </a:rPr>
              <a:t>מסלול</a:t>
            </a:r>
            <a:endParaRPr lang="he-IL" sz="4800" b="1" kern="10" dirty="0">
              <a:ln w="11430"/>
              <a:solidFill>
                <a:srgbClr val="FF0000"/>
              </a:solidFill>
              <a:effectLst>
                <a:outerShdw blurRad="50800" dist="39000" dir="5460000" algn="tl">
                  <a:srgbClr val="000000">
                    <a:alpha val="38000"/>
                  </a:srgbClr>
                </a:outerShdw>
              </a:effectLst>
              <a:latin typeface="Impact"/>
            </a:endParaRPr>
          </a:p>
        </p:txBody>
      </p:sp>
      <p:pic>
        <p:nvPicPr>
          <p:cNvPr id="7" name="Picture 4" descr="×ª××× × ×§×©××¨×">
            <a:extLst>
              <a:ext uri="{FF2B5EF4-FFF2-40B4-BE49-F238E27FC236}">
                <a16:creationId xmlns:a16="http://schemas.microsoft.com/office/drawing/2014/main" id="{DC83965B-9FB6-4258-BED3-A1B45E5A30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27921" y="388913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F5EB6650-6092-4128-9796-D5533901444F}"/>
              </a:ext>
            </a:extLst>
          </p:cNvPr>
          <p:cNvPicPr>
            <a:picLocks noChangeAspect="1"/>
          </p:cNvPicPr>
          <p:nvPr/>
        </p:nvPicPr>
        <p:blipFill>
          <a:blip r:embed="rId4"/>
          <a:stretch>
            <a:fillRect/>
          </a:stretch>
        </p:blipFill>
        <p:spPr>
          <a:xfrm>
            <a:off x="9924708" y="3892013"/>
            <a:ext cx="1908213" cy="1902117"/>
          </a:xfrm>
          <a:prstGeom prst="rect">
            <a:avLst/>
          </a:prstGeom>
        </p:spPr>
      </p:pic>
    </p:spTree>
    <p:extLst>
      <p:ext uri="{BB962C8B-B14F-4D97-AF65-F5344CB8AC3E}">
        <p14:creationId xmlns:p14="http://schemas.microsoft.com/office/powerpoint/2010/main" val="41665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AA5F45D-1BAA-4438-8A95-A71E5B9F5702}"/>
              </a:ext>
            </a:extLst>
          </p:cNvPr>
          <p:cNvSpPr>
            <a:spLocks noGrp="1"/>
          </p:cNvSpPr>
          <p:nvPr>
            <p:ph type="sldNum" sz="quarter" idx="12"/>
          </p:nvPr>
        </p:nvSpPr>
        <p:spPr/>
        <p:txBody>
          <a:bodyPr/>
          <a:lstStyle/>
          <a:p>
            <a:fld id="{35CE2A88-ED72-40D1-A77E-B0989610CBC5}" type="slidenum">
              <a:rPr lang="he-IL" smtClean="0"/>
              <a:t>60</a:t>
            </a:fld>
            <a:endParaRPr lang="he-IL"/>
          </a:p>
        </p:txBody>
      </p:sp>
      <p:pic>
        <p:nvPicPr>
          <p:cNvPr id="3" name="תמונה 2">
            <a:extLst>
              <a:ext uri="{FF2B5EF4-FFF2-40B4-BE49-F238E27FC236}">
                <a16:creationId xmlns:a16="http://schemas.microsoft.com/office/drawing/2014/main" id="{9D41A4FA-9CB9-490B-9AC0-584A08191989}"/>
              </a:ext>
            </a:extLst>
          </p:cNvPr>
          <p:cNvPicPr>
            <a:picLocks noChangeAspect="1"/>
          </p:cNvPicPr>
          <p:nvPr/>
        </p:nvPicPr>
        <p:blipFill>
          <a:blip r:embed="rId2"/>
          <a:stretch>
            <a:fillRect/>
          </a:stretch>
        </p:blipFill>
        <p:spPr>
          <a:xfrm>
            <a:off x="1670908" y="295275"/>
            <a:ext cx="10613491" cy="6267450"/>
          </a:xfrm>
          <a:prstGeom prst="rect">
            <a:avLst/>
          </a:prstGeom>
        </p:spPr>
      </p:pic>
    </p:spTree>
    <p:extLst>
      <p:ext uri="{BB962C8B-B14F-4D97-AF65-F5344CB8AC3E}">
        <p14:creationId xmlns:p14="http://schemas.microsoft.com/office/powerpoint/2010/main" val="2508937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4D1886-1539-4ECA-8102-55B797F75052}"/>
              </a:ext>
            </a:extLst>
          </p:cNvPr>
          <p:cNvSpPr>
            <a:spLocks noGrp="1"/>
          </p:cNvSpPr>
          <p:nvPr>
            <p:ph type="sldNum" sz="quarter" idx="12"/>
          </p:nvPr>
        </p:nvSpPr>
        <p:spPr/>
        <p:txBody>
          <a:bodyPr/>
          <a:lstStyle/>
          <a:p>
            <a:fld id="{35CE2A88-ED72-40D1-A77E-B0989610CBC5}" type="slidenum">
              <a:rPr lang="he-IL" smtClean="0"/>
              <a:t>61</a:t>
            </a:fld>
            <a:endParaRPr lang="he-IL"/>
          </a:p>
        </p:txBody>
      </p:sp>
      <p:pic>
        <p:nvPicPr>
          <p:cNvPr id="3" name="תמונה 2">
            <a:extLst>
              <a:ext uri="{FF2B5EF4-FFF2-40B4-BE49-F238E27FC236}">
                <a16:creationId xmlns:a16="http://schemas.microsoft.com/office/drawing/2014/main" id="{BB62364F-1E09-4474-8C74-5143A1D7672D}"/>
              </a:ext>
            </a:extLst>
          </p:cNvPr>
          <p:cNvPicPr>
            <a:picLocks noChangeAspect="1"/>
          </p:cNvPicPr>
          <p:nvPr/>
        </p:nvPicPr>
        <p:blipFill>
          <a:blip r:embed="rId2"/>
          <a:stretch>
            <a:fillRect/>
          </a:stretch>
        </p:blipFill>
        <p:spPr>
          <a:xfrm>
            <a:off x="1671652" y="197119"/>
            <a:ext cx="10434623" cy="6660881"/>
          </a:xfrm>
          <a:prstGeom prst="rect">
            <a:avLst/>
          </a:prstGeom>
        </p:spPr>
      </p:pic>
    </p:spTree>
    <p:extLst>
      <p:ext uri="{BB962C8B-B14F-4D97-AF65-F5344CB8AC3E}">
        <p14:creationId xmlns:p14="http://schemas.microsoft.com/office/powerpoint/2010/main" val="3359056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90C1A2E-6717-48D6-B980-129BA60B42B4}"/>
              </a:ext>
            </a:extLst>
          </p:cNvPr>
          <p:cNvSpPr>
            <a:spLocks noGrp="1"/>
          </p:cNvSpPr>
          <p:nvPr>
            <p:ph type="sldNum" sz="quarter" idx="12"/>
          </p:nvPr>
        </p:nvSpPr>
        <p:spPr/>
        <p:txBody>
          <a:bodyPr/>
          <a:lstStyle/>
          <a:p>
            <a:fld id="{35CE2A88-ED72-40D1-A77E-B0989610CBC5}" type="slidenum">
              <a:rPr lang="he-IL" smtClean="0"/>
              <a:t>62</a:t>
            </a:fld>
            <a:endParaRPr lang="he-IL"/>
          </a:p>
        </p:txBody>
      </p:sp>
      <p:pic>
        <p:nvPicPr>
          <p:cNvPr id="3" name="תמונה 2">
            <a:extLst>
              <a:ext uri="{FF2B5EF4-FFF2-40B4-BE49-F238E27FC236}">
                <a16:creationId xmlns:a16="http://schemas.microsoft.com/office/drawing/2014/main" id="{4C843745-164A-4341-8A0D-BB7AA37003B4}"/>
              </a:ext>
            </a:extLst>
          </p:cNvPr>
          <p:cNvPicPr>
            <a:picLocks noChangeAspect="1"/>
          </p:cNvPicPr>
          <p:nvPr/>
        </p:nvPicPr>
        <p:blipFill>
          <a:blip r:embed="rId2"/>
          <a:stretch>
            <a:fillRect/>
          </a:stretch>
        </p:blipFill>
        <p:spPr>
          <a:xfrm>
            <a:off x="2373209" y="321751"/>
            <a:ext cx="9523516" cy="6214497"/>
          </a:xfrm>
          <a:prstGeom prst="rect">
            <a:avLst/>
          </a:prstGeom>
        </p:spPr>
      </p:pic>
    </p:spTree>
    <p:extLst>
      <p:ext uri="{BB962C8B-B14F-4D97-AF65-F5344CB8AC3E}">
        <p14:creationId xmlns:p14="http://schemas.microsoft.com/office/powerpoint/2010/main" val="1161272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B975E0F-802C-45AF-ADFA-D190C6F33164}"/>
              </a:ext>
            </a:extLst>
          </p:cNvPr>
          <p:cNvSpPr>
            <a:spLocks noGrp="1"/>
          </p:cNvSpPr>
          <p:nvPr>
            <p:ph type="sldNum" sz="quarter" idx="12"/>
          </p:nvPr>
        </p:nvSpPr>
        <p:spPr/>
        <p:txBody>
          <a:bodyPr/>
          <a:lstStyle/>
          <a:p>
            <a:fld id="{35CE2A88-ED72-40D1-A77E-B0989610CBC5}" type="slidenum">
              <a:rPr lang="he-IL" smtClean="0"/>
              <a:t>63</a:t>
            </a:fld>
            <a:endParaRPr lang="he-IL"/>
          </a:p>
        </p:txBody>
      </p:sp>
      <p:sp>
        <p:nvSpPr>
          <p:cNvPr id="3" name="תיבת טקסט 2">
            <a:extLst>
              <a:ext uri="{FF2B5EF4-FFF2-40B4-BE49-F238E27FC236}">
                <a16:creationId xmlns:a16="http://schemas.microsoft.com/office/drawing/2014/main" id="{0A7030A5-6FA3-478C-A30B-556809E7A1E7}"/>
              </a:ext>
            </a:extLst>
          </p:cNvPr>
          <p:cNvSpPr txBox="1"/>
          <p:nvPr/>
        </p:nvSpPr>
        <p:spPr>
          <a:xfrm>
            <a:off x="3743325" y="2352675"/>
            <a:ext cx="5410200" cy="1569660"/>
          </a:xfrm>
          <a:prstGeom prst="rect">
            <a:avLst/>
          </a:prstGeom>
          <a:noFill/>
        </p:spPr>
        <p:txBody>
          <a:bodyPr wrap="square" rtlCol="1">
            <a:spAutoFit/>
          </a:bodyPr>
          <a:lstStyle/>
          <a:p>
            <a:r>
              <a:rPr lang="he-IL" sz="9600" b="1"/>
              <a:t>י צ ו ג י ם</a:t>
            </a:r>
          </a:p>
        </p:txBody>
      </p:sp>
    </p:spTree>
    <p:extLst>
      <p:ext uri="{BB962C8B-B14F-4D97-AF65-F5344CB8AC3E}">
        <p14:creationId xmlns:p14="http://schemas.microsoft.com/office/powerpoint/2010/main" val="685997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7273447-B4C8-49DF-A982-FA6315F5D6B9}"/>
              </a:ext>
            </a:extLst>
          </p:cNvPr>
          <p:cNvSpPr>
            <a:spLocks noGrp="1"/>
          </p:cNvSpPr>
          <p:nvPr>
            <p:ph type="sldNum" sz="quarter" idx="12"/>
          </p:nvPr>
        </p:nvSpPr>
        <p:spPr/>
        <p:txBody>
          <a:bodyPr/>
          <a:lstStyle/>
          <a:p>
            <a:fld id="{35CE2A88-ED72-40D1-A77E-B0989610CBC5}" type="slidenum">
              <a:rPr lang="he-IL" smtClean="0"/>
              <a:t>64</a:t>
            </a:fld>
            <a:endParaRPr lang="he-IL"/>
          </a:p>
        </p:txBody>
      </p:sp>
      <p:sp>
        <p:nvSpPr>
          <p:cNvPr id="3" name="WordArt 4">
            <a:extLst>
              <a:ext uri="{FF2B5EF4-FFF2-40B4-BE49-F238E27FC236}">
                <a16:creationId xmlns:a16="http://schemas.microsoft.com/office/drawing/2014/main" id="{3A468B7B-B9F8-4A78-863A-0634C415BEE0}"/>
              </a:ext>
            </a:extLst>
          </p:cNvPr>
          <p:cNvSpPr>
            <a:spLocks noChangeArrowheads="1" noChangeShapeType="1" noTextEdit="1"/>
          </p:cNvSpPr>
          <p:nvPr/>
        </p:nvSpPr>
        <p:spPr bwMode="auto">
          <a:xfrm>
            <a:off x="2908663" y="2606040"/>
            <a:ext cx="7222889" cy="281635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יצוג חקירת תנועה</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r>
              <a:rPr lang="he-IL" sz="4400" b="1" kern="10">
                <a:ln w="11430"/>
                <a:solidFill>
                  <a:srgbClr val="E48312">
                    <a:lumMod val="75000"/>
                  </a:srgbClr>
                </a:solidFill>
                <a:effectLst>
                  <a:outerShdw blurRad="50800" dist="39000" dir="5460000" algn="tl">
                    <a:srgbClr val="000000">
                      <a:alpha val="38000"/>
                    </a:srgbClr>
                  </a:outerShdw>
                </a:effectLst>
                <a:latin typeface="Impact"/>
              </a:rPr>
              <a:t> יצוגים </a:t>
            </a:r>
            <a:br>
              <a:rPr lang="en-US" sz="4400" b="1" kern="10">
                <a:ln w="11430"/>
                <a:solidFill>
                  <a:srgbClr val="E48312">
                    <a:lumMod val="75000"/>
                  </a:srgbClr>
                </a:solidFill>
                <a:effectLst>
                  <a:outerShdw blurRad="50800" dist="39000" dir="5460000" algn="tl">
                    <a:srgbClr val="000000">
                      <a:alpha val="38000"/>
                    </a:srgbClr>
                  </a:outerShdw>
                </a:effectLst>
                <a:latin typeface="Impact"/>
              </a:rPr>
            </a:b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842627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B76E35-D42F-460F-819B-40FE05D1BAAF}"/>
              </a:ext>
            </a:extLst>
          </p:cNvPr>
          <p:cNvSpPr>
            <a:spLocks noGrp="1" noChangeArrowheads="1"/>
          </p:cNvSpPr>
          <p:nvPr>
            <p:ph type="title"/>
          </p:nvPr>
        </p:nvSpPr>
        <p:spPr>
          <a:xfrm>
            <a:off x="2780146" y="495300"/>
            <a:ext cx="7084290" cy="838200"/>
          </a:xfrm>
        </p:spPr>
        <p:txBody>
          <a:bodyPr>
            <a:normAutofit fontScale="90000"/>
          </a:bodyPr>
          <a:lstStyle/>
          <a:p>
            <a:pPr algn="ctr"/>
            <a:r>
              <a:rPr lang="he-IL" altLang="he-IL" b="1" u="sng">
                <a:solidFill>
                  <a:srgbClr val="FF0000"/>
                </a:solidFill>
              </a:rPr>
              <a:t>יצוגים</a:t>
            </a:r>
            <a:br>
              <a:rPr lang="he-IL" altLang="he-IL" b="1" u="sng"/>
            </a:br>
            <a:br>
              <a:rPr lang="he-IL" altLang="he-IL" b="1" u="sng"/>
            </a:br>
            <a:br>
              <a:rPr lang="he-IL" altLang="he-IL" b="1" u="sng"/>
            </a:br>
            <a:r>
              <a:rPr lang="he-IL" altLang="he-IL" b="1"/>
              <a:t>ח</a:t>
            </a:r>
            <a:r>
              <a:rPr lang="he-IL" altLang="he-IL" sz="3600" b="1"/>
              <a:t>קירת התנועה נעשית על ידי </a:t>
            </a:r>
            <a:r>
              <a:rPr lang="he-IL" altLang="he-IL" sz="3600" b="1">
                <a:solidFill>
                  <a:srgbClr val="0000CC"/>
                </a:solidFill>
              </a:rPr>
              <a:t>הצגת</a:t>
            </a:r>
            <a:r>
              <a:rPr lang="he-IL" altLang="he-IL" sz="3600" b="1" u="sng">
                <a:solidFill>
                  <a:srgbClr val="0000CC"/>
                </a:solidFill>
              </a:rPr>
              <a:t> </a:t>
            </a:r>
            <a:r>
              <a:rPr lang="he-IL" altLang="he-IL" sz="4000" b="1" u="sng">
                <a:solidFill>
                  <a:srgbClr val="0000CC"/>
                </a:solidFill>
              </a:rPr>
              <a:t>המקום</a:t>
            </a:r>
            <a:r>
              <a:rPr lang="he-IL" altLang="he-IL" sz="3600" b="1" u="sng"/>
              <a:t> </a:t>
            </a:r>
            <a:r>
              <a:rPr lang="he-IL" altLang="he-IL" sz="3600" b="1">
                <a:solidFill>
                  <a:srgbClr val="0000CC"/>
                </a:solidFill>
              </a:rPr>
              <a:t>כפונקציה של</a:t>
            </a:r>
            <a:r>
              <a:rPr lang="he-IL" altLang="he-IL" sz="3600" b="1" u="sng">
                <a:solidFill>
                  <a:srgbClr val="0000CC"/>
                </a:solidFill>
              </a:rPr>
              <a:t> </a:t>
            </a:r>
            <a:r>
              <a:rPr lang="he-IL" altLang="he-IL" sz="4000" b="1" u="sng">
                <a:solidFill>
                  <a:srgbClr val="0000CC"/>
                </a:solidFill>
              </a:rPr>
              <a:t>הזמן </a:t>
            </a:r>
            <a:r>
              <a:rPr lang="he-IL" altLang="he-IL" b="1" u="sng">
                <a:solidFill>
                  <a:srgbClr val="0000CC"/>
                </a:solidFill>
              </a:rPr>
              <a:t>:</a:t>
            </a:r>
            <a:br>
              <a:rPr lang="en-US" altLang="he-IL" b="1" u="sng">
                <a:solidFill>
                  <a:srgbClr val="0000CC"/>
                </a:solidFill>
              </a:rPr>
            </a:br>
            <a:br>
              <a:rPr lang="en-US" altLang="he-IL" b="1" u="sng">
                <a:solidFill>
                  <a:srgbClr val="0000CC"/>
                </a:solidFill>
              </a:rPr>
            </a:br>
            <a:br>
              <a:rPr lang="en-US" altLang="he-IL" b="1" u="sng">
                <a:solidFill>
                  <a:srgbClr val="0000CC"/>
                </a:solidFill>
              </a:rPr>
            </a:br>
            <a:endParaRPr lang="he-IL" altLang="he-IL"/>
          </a:p>
        </p:txBody>
      </p:sp>
      <p:sp>
        <p:nvSpPr>
          <p:cNvPr id="23555" name="Rectangle 3">
            <a:extLst>
              <a:ext uri="{FF2B5EF4-FFF2-40B4-BE49-F238E27FC236}">
                <a16:creationId xmlns:a16="http://schemas.microsoft.com/office/drawing/2014/main" id="{E691C28C-0067-40ED-9073-4E21D5EAACE7}"/>
              </a:ext>
            </a:extLst>
          </p:cNvPr>
          <p:cNvSpPr>
            <a:spLocks noGrp="1" noChangeArrowheads="1"/>
          </p:cNvSpPr>
          <p:nvPr>
            <p:ph idx="1"/>
          </p:nvPr>
        </p:nvSpPr>
        <p:spPr>
          <a:xfrm>
            <a:off x="1905000" y="3429000"/>
            <a:ext cx="8153401" cy="2819400"/>
          </a:xfrm>
        </p:spPr>
        <p:txBody>
          <a:bodyPr>
            <a:noAutofit/>
          </a:bodyPr>
          <a:lstStyle/>
          <a:p>
            <a:pPr algn="r" rtl="1"/>
            <a:r>
              <a:rPr lang="he-IL" altLang="he-IL" sz="3600" b="1"/>
              <a:t> באמצעות </a:t>
            </a:r>
            <a:r>
              <a:rPr lang="he-IL" altLang="he-IL" sz="3600" b="1">
                <a:solidFill>
                  <a:srgbClr val="FF0000"/>
                </a:solidFill>
              </a:rPr>
              <a:t>טבלה</a:t>
            </a:r>
            <a:endParaRPr lang="he-IL" altLang="he-IL" sz="3600"/>
          </a:p>
          <a:p>
            <a:pPr algn="r" rtl="1"/>
            <a:r>
              <a:rPr lang="he-IL" altLang="he-IL" sz="3600" b="1"/>
              <a:t> באמצעות </a:t>
            </a:r>
            <a:r>
              <a:rPr lang="he-IL" altLang="he-IL" sz="3600" b="1">
                <a:solidFill>
                  <a:srgbClr val="FF0000"/>
                </a:solidFill>
              </a:rPr>
              <a:t>גרף</a:t>
            </a:r>
            <a:endParaRPr lang="he-IL" altLang="he-IL" sz="3600"/>
          </a:p>
          <a:p>
            <a:pPr algn="r" rtl="1"/>
            <a:r>
              <a:rPr lang="he-IL" altLang="he-IL" sz="3600" b="1"/>
              <a:t> באמצעות </a:t>
            </a:r>
            <a:r>
              <a:rPr lang="he-IL" altLang="he-IL" sz="3600" b="1">
                <a:solidFill>
                  <a:srgbClr val="FF0000"/>
                </a:solidFill>
              </a:rPr>
              <a:t>ביטוי מתמטי ( נוסחה ) </a:t>
            </a:r>
            <a:endParaRPr lang="he-IL" altLang="he-IL" sz="3600"/>
          </a:p>
        </p:txBody>
      </p:sp>
      <p:sp>
        <p:nvSpPr>
          <p:cNvPr id="17412" name="Rectangle 4">
            <a:extLst>
              <a:ext uri="{FF2B5EF4-FFF2-40B4-BE49-F238E27FC236}">
                <a16:creationId xmlns:a16="http://schemas.microsoft.com/office/drawing/2014/main" id="{AACCC796-2F2C-4FA0-B482-AE7142481BDD}"/>
              </a:ext>
            </a:extLst>
          </p:cNvPr>
          <p:cNvSpPr>
            <a:spLocks noChangeArrowheads="1"/>
          </p:cNvSpPr>
          <p:nvPr/>
        </p:nvSpPr>
        <p:spPr bwMode="auto">
          <a:xfrm>
            <a:off x="4413739" y="533400"/>
            <a:ext cx="3733800" cy="609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17413" name="Rectangle 5">
            <a:extLst>
              <a:ext uri="{FF2B5EF4-FFF2-40B4-BE49-F238E27FC236}">
                <a16:creationId xmlns:a16="http://schemas.microsoft.com/office/drawing/2014/main" id="{E94763E1-3415-4933-B41D-5AE1E4680E76}"/>
              </a:ext>
            </a:extLst>
          </p:cNvPr>
          <p:cNvSpPr>
            <a:spLocks noChangeArrowheads="1"/>
          </p:cNvSpPr>
          <p:nvPr/>
        </p:nvSpPr>
        <p:spPr bwMode="auto">
          <a:xfrm>
            <a:off x="2262909" y="1371600"/>
            <a:ext cx="8024091"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C9468480-EE1D-4F82-A362-E7E3A2CAACDE}"/>
              </a:ext>
            </a:extLst>
          </p:cNvPr>
          <p:cNvSpPr>
            <a:spLocks noGrp="1"/>
          </p:cNvSpPr>
          <p:nvPr>
            <p:ph type="sldNum" sz="quarter" idx="12"/>
          </p:nvPr>
        </p:nvSpPr>
        <p:spPr/>
        <p:txBody>
          <a:bodyPr/>
          <a:lstStyle/>
          <a:p>
            <a:fld id="{35CE2A88-ED72-40D1-A77E-B0989610CBC5}" type="slidenum">
              <a:rPr lang="he-IL" smtClean="0"/>
              <a:t>65</a:t>
            </a:fld>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D895D4A-DCD5-471B-9612-883A423F02EB}"/>
              </a:ext>
            </a:extLst>
          </p:cNvPr>
          <p:cNvSpPr>
            <a:spLocks noGrp="1"/>
          </p:cNvSpPr>
          <p:nvPr>
            <p:ph type="sldNum" sz="quarter" idx="12"/>
          </p:nvPr>
        </p:nvSpPr>
        <p:spPr/>
        <p:txBody>
          <a:bodyPr/>
          <a:lstStyle/>
          <a:p>
            <a:pPr>
              <a:defRPr/>
            </a:pPr>
            <a:fld id="{16CFE9E2-05ED-416B-8401-CB5C3065A7E8}" type="slidenum">
              <a:rPr lang="en-US" altLang="he-IL" smtClean="0"/>
              <a:pPr>
                <a:defRPr/>
              </a:pPr>
              <a:t>66</a:t>
            </a:fld>
            <a:endParaRPr lang="en-US" altLang="he-IL"/>
          </a:p>
        </p:txBody>
      </p:sp>
      <p:sp>
        <p:nvSpPr>
          <p:cNvPr id="11" name="כותרת 1">
            <a:extLst>
              <a:ext uri="{FF2B5EF4-FFF2-40B4-BE49-F238E27FC236}">
                <a16:creationId xmlns:a16="http://schemas.microsoft.com/office/drawing/2014/main" id="{299C70B1-139F-42F4-AB9C-AFAE65E2EBB2}"/>
              </a:ext>
            </a:extLst>
          </p:cNvPr>
          <p:cNvSpPr>
            <a:spLocks noGrp="1"/>
          </p:cNvSpPr>
          <p:nvPr>
            <p:ph type="title"/>
          </p:nvPr>
        </p:nvSpPr>
        <p:spPr>
          <a:xfrm>
            <a:off x="4181707" y="233531"/>
            <a:ext cx="4648258" cy="611875"/>
          </a:xfrm>
          <a:ln>
            <a:solidFill>
              <a:schemeClr val="tx1"/>
            </a:solidFill>
          </a:ln>
        </p:spPr>
        <p:txBody>
          <a:bodyPr>
            <a:normAutofit fontScale="90000"/>
          </a:bodyPr>
          <a:lstStyle/>
          <a:p>
            <a:r>
              <a:rPr lang="he-IL" b="1">
                <a:solidFill>
                  <a:srgbClr val="FF0000"/>
                </a:solidFill>
                <a:effectLst>
                  <a:outerShdw blurRad="38100" dist="38100" dir="2700000" algn="tl">
                    <a:srgbClr val="000000">
                      <a:alpha val="43137"/>
                    </a:srgbClr>
                  </a:outerShdw>
                </a:effectLst>
              </a:rPr>
              <a:t>ייצוג </a:t>
            </a:r>
            <a:r>
              <a:rPr lang="en-US" b="1">
                <a:solidFill>
                  <a:srgbClr val="FF0000"/>
                </a:solidFill>
                <a:effectLst>
                  <a:outerShdw blurRad="38100" dist="38100" dir="2700000" algn="tl">
                    <a:srgbClr val="000000">
                      <a:alpha val="43137"/>
                    </a:srgbClr>
                  </a:outerShdw>
                </a:effectLst>
              </a:rPr>
              <a:t>1</a:t>
            </a:r>
            <a:r>
              <a:rPr lang="he-IL" b="1">
                <a:solidFill>
                  <a:srgbClr val="FF0000"/>
                </a:solidFill>
                <a:effectLst>
                  <a:outerShdw blurRad="38100" dist="38100" dir="2700000" algn="tl">
                    <a:srgbClr val="000000">
                      <a:alpha val="43137"/>
                    </a:srgbClr>
                  </a:outerShdw>
                </a:effectLst>
              </a:rPr>
              <a:t>  : </a:t>
            </a:r>
            <a:r>
              <a:rPr lang="he-IL" b="1" dirty="0">
                <a:solidFill>
                  <a:srgbClr val="FF0000"/>
                </a:solidFill>
                <a:effectLst>
                  <a:outerShdw blurRad="38100" dist="38100" dir="2700000" algn="tl">
                    <a:srgbClr val="000000">
                      <a:alpha val="43137"/>
                    </a:srgbClr>
                  </a:outerShdw>
                </a:effectLst>
              </a:rPr>
              <a:t>טבלת מקום-זמן</a:t>
            </a:r>
          </a:p>
        </p:txBody>
      </p:sp>
      <p:sp>
        <p:nvSpPr>
          <p:cNvPr id="12" name="מציין מיקום תוכן 2">
            <a:extLst>
              <a:ext uri="{FF2B5EF4-FFF2-40B4-BE49-F238E27FC236}">
                <a16:creationId xmlns:a16="http://schemas.microsoft.com/office/drawing/2014/main" id="{77C67671-3979-4C44-B70E-8C0B591B88CF}"/>
              </a:ext>
            </a:extLst>
          </p:cNvPr>
          <p:cNvSpPr txBox="1">
            <a:spLocks/>
          </p:cNvSpPr>
          <p:nvPr/>
        </p:nvSpPr>
        <p:spPr>
          <a:xfrm>
            <a:off x="350981" y="845406"/>
            <a:ext cx="11232968" cy="588041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באמצעות טבלה ניתן להציג את מקומו של הגוף בזמנים שונים.</a:t>
            </a:r>
          </a:p>
          <a:p>
            <a:pPr marL="0" indent="0">
              <a:lnSpc>
                <a:spcPct val="150000"/>
              </a:lnSpc>
              <a:spcAft>
                <a:spcPts val="600"/>
              </a:spcAft>
              <a:buFont typeface="Wingdings 3" charset="2"/>
              <a:buNone/>
            </a:pPr>
            <a:r>
              <a:rPr lang="he-IL" sz="2400"/>
              <a:t>בעמודה הראשונה תופיע סדרת ערכי הזמן, ובעמודה השנייה תופיע סדרת ערכי המקום המתאימים.</a:t>
            </a:r>
            <a:br>
              <a:rPr lang="en-US" sz="2400"/>
            </a:br>
            <a:r>
              <a:rPr lang="he-IL" sz="2400">
                <a:solidFill>
                  <a:srgbClr val="FF0000"/>
                </a:solidFill>
              </a:rPr>
              <a:t>הטבלה נותנת מידע על מקומו של הגוף בנקודות הזמן המופיעות בה</a:t>
            </a:r>
            <a:r>
              <a:rPr lang="he-IL" sz="2400"/>
              <a:t>, אך אין בה מידע על שמתרחש ביניהן. </a:t>
            </a:r>
            <a:endParaRPr lang="he-IL" sz="2400" dirty="0"/>
          </a:p>
        </p:txBody>
      </p:sp>
      <p:graphicFrame>
        <p:nvGraphicFramePr>
          <p:cNvPr id="13" name="טבלה 12">
            <a:extLst>
              <a:ext uri="{FF2B5EF4-FFF2-40B4-BE49-F238E27FC236}">
                <a16:creationId xmlns:a16="http://schemas.microsoft.com/office/drawing/2014/main" id="{14403219-DCF2-4247-9DD2-373E222ED641}"/>
              </a:ext>
            </a:extLst>
          </p:cNvPr>
          <p:cNvGraphicFramePr>
            <a:graphicFrameLocks noGrp="1"/>
          </p:cNvGraphicFramePr>
          <p:nvPr>
            <p:extLst>
              <p:ext uri="{D42A27DB-BD31-4B8C-83A1-F6EECF244321}">
                <p14:modId xmlns:p14="http://schemas.microsoft.com/office/powerpoint/2010/main" val="2395318943"/>
              </p:ext>
            </p:extLst>
          </p:nvPr>
        </p:nvGraphicFramePr>
        <p:xfrm>
          <a:off x="4017818" y="3278909"/>
          <a:ext cx="4396508" cy="3345563"/>
        </p:xfrm>
        <a:graphic>
          <a:graphicData uri="http://schemas.openxmlformats.org/drawingml/2006/table">
            <a:tbl>
              <a:tblPr rtl="1" firstRow="1" bandRow="1">
                <a:tableStyleId>{5C22544A-7EE6-4342-B048-85BDC9FD1C3A}</a:tableStyleId>
              </a:tblPr>
              <a:tblGrid>
                <a:gridCol w="2198254">
                  <a:extLst>
                    <a:ext uri="{9D8B030D-6E8A-4147-A177-3AD203B41FA5}">
                      <a16:colId xmlns:a16="http://schemas.microsoft.com/office/drawing/2014/main" val="20000"/>
                    </a:ext>
                  </a:extLst>
                </a:gridCol>
                <a:gridCol w="2198254">
                  <a:extLst>
                    <a:ext uri="{9D8B030D-6E8A-4147-A177-3AD203B41FA5}">
                      <a16:colId xmlns:a16="http://schemas.microsoft.com/office/drawing/2014/main" val="20001"/>
                    </a:ext>
                  </a:extLst>
                </a:gridCol>
              </a:tblGrid>
              <a:tr h="506902">
                <a:tc>
                  <a:txBody>
                    <a:bodyPr/>
                    <a:lstStyle/>
                    <a:p>
                      <a:pPr algn="ctr" rtl="1"/>
                      <a:r>
                        <a:rPr lang="en-US" sz="1600" b="0" dirty="0">
                          <a:latin typeface="Times New Roman" pitchFamily="18" charset="0"/>
                          <a:cs typeface="Times New Roman" pitchFamily="18" charset="0"/>
                        </a:rPr>
                        <a:t>t[s]</a:t>
                      </a:r>
                      <a:endParaRPr lang="he-IL" sz="1600" b="0" dirty="0">
                        <a:latin typeface="Times New Roman" pitchFamily="18" charset="0"/>
                        <a:cs typeface="Times New Roman" pitchFamily="18" charset="0"/>
                      </a:endParaRPr>
                    </a:p>
                  </a:txBody>
                  <a:tcPr/>
                </a:tc>
                <a:tc>
                  <a:txBody>
                    <a:bodyPr/>
                    <a:lstStyle/>
                    <a:p>
                      <a:pPr algn="ctr" rtl="1"/>
                      <a:r>
                        <a:rPr lang="en-US" sz="1600" b="0" dirty="0">
                          <a:latin typeface="Times New Roman" pitchFamily="18" charset="0"/>
                          <a:cs typeface="Times New Roman" pitchFamily="18" charset="0"/>
                        </a:rPr>
                        <a:t>x[m]</a:t>
                      </a:r>
                      <a:endParaRPr lang="he-IL" sz="1600"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05523">
                <a:tc>
                  <a:txBody>
                    <a:bodyPr/>
                    <a:lstStyle/>
                    <a:p>
                      <a:pPr algn="ctr" rtl="0"/>
                      <a:r>
                        <a:rPr lang="en-US" sz="1600" dirty="0">
                          <a:latin typeface="Arial" pitchFamily="34" charset="0"/>
                          <a:cs typeface="Arial" pitchFamily="34" charset="0"/>
                        </a:rPr>
                        <a:t>0.0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1"/>
                  </a:ext>
                </a:extLst>
              </a:tr>
              <a:tr h="405523">
                <a:tc>
                  <a:txBody>
                    <a:bodyPr/>
                    <a:lstStyle/>
                    <a:p>
                      <a:pPr algn="ctr" rtl="0"/>
                      <a:r>
                        <a:rPr lang="en-US" sz="1600" dirty="0">
                          <a:latin typeface="Arial" pitchFamily="34" charset="0"/>
                          <a:cs typeface="Arial" pitchFamily="34" charset="0"/>
                        </a:rPr>
                        <a:t>1.0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0.00</a:t>
                      </a:r>
                      <a:endParaRPr lang="he-IL" sz="1600" dirty="0">
                        <a:latin typeface="Arial" pitchFamily="34" charset="0"/>
                        <a:cs typeface="Arial" pitchFamily="34" charset="0"/>
                      </a:endParaRPr>
                    </a:p>
                  </a:txBody>
                  <a:tcPr/>
                </a:tc>
                <a:extLst>
                  <a:ext uri="{0D108BD9-81ED-4DB2-BD59-A6C34878D82A}">
                    <a16:rowId xmlns:a16="http://schemas.microsoft.com/office/drawing/2014/main" val="10002"/>
                  </a:ext>
                </a:extLst>
              </a:tr>
              <a:tr h="405523">
                <a:tc>
                  <a:txBody>
                    <a:bodyPr/>
                    <a:lstStyle/>
                    <a:p>
                      <a:pPr algn="ctr" rtl="0"/>
                      <a:r>
                        <a:rPr lang="en-US" sz="1600" dirty="0">
                          <a:latin typeface="Arial" pitchFamily="34" charset="0"/>
                          <a:cs typeface="Arial" pitchFamily="34" charset="0"/>
                        </a:rPr>
                        <a:t>1.5</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-0.25</a:t>
                      </a:r>
                      <a:endParaRPr lang="he-IL" sz="1600" dirty="0">
                        <a:latin typeface="Arial" pitchFamily="34" charset="0"/>
                        <a:cs typeface="Arial" pitchFamily="34" charset="0"/>
                      </a:endParaRPr>
                    </a:p>
                  </a:txBody>
                  <a:tcPr/>
                </a:tc>
                <a:extLst>
                  <a:ext uri="{0D108BD9-81ED-4DB2-BD59-A6C34878D82A}">
                    <a16:rowId xmlns:a16="http://schemas.microsoft.com/office/drawing/2014/main" val="10003"/>
                  </a:ext>
                </a:extLst>
              </a:tr>
              <a:tr h="405523">
                <a:tc>
                  <a:txBody>
                    <a:bodyPr/>
                    <a:lstStyle/>
                    <a:p>
                      <a:pPr algn="ctr" rtl="0"/>
                      <a:r>
                        <a:rPr lang="en-US" sz="1600" dirty="0">
                          <a:latin typeface="Arial" pitchFamily="34" charset="0"/>
                          <a:cs typeface="Arial" pitchFamily="34" charset="0"/>
                        </a:rPr>
                        <a:t>2.0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0.00</a:t>
                      </a:r>
                      <a:endParaRPr lang="he-IL" sz="1600" dirty="0">
                        <a:latin typeface="Arial" pitchFamily="34" charset="0"/>
                        <a:cs typeface="Arial" pitchFamily="34" charset="0"/>
                      </a:endParaRPr>
                    </a:p>
                  </a:txBody>
                  <a:tcPr/>
                </a:tc>
                <a:extLst>
                  <a:ext uri="{0D108BD9-81ED-4DB2-BD59-A6C34878D82A}">
                    <a16:rowId xmlns:a16="http://schemas.microsoft.com/office/drawing/2014/main" val="10004"/>
                  </a:ext>
                </a:extLst>
              </a:tr>
              <a:tr h="405523">
                <a:tc>
                  <a:txBody>
                    <a:bodyPr/>
                    <a:lstStyle/>
                    <a:p>
                      <a:pPr algn="ctr" rtl="0"/>
                      <a:r>
                        <a:rPr lang="en-US" sz="1600" dirty="0">
                          <a:latin typeface="Arial" pitchFamily="34" charset="0"/>
                          <a:cs typeface="Arial" pitchFamily="34" charset="0"/>
                        </a:rPr>
                        <a:t>3.0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5"/>
                  </a:ext>
                </a:extLst>
              </a:tr>
              <a:tr h="405523">
                <a:tc>
                  <a:txBody>
                    <a:bodyPr/>
                    <a:lstStyle/>
                    <a:p>
                      <a:pPr algn="ctr" rtl="0"/>
                      <a:r>
                        <a:rPr lang="en-US" sz="1600" dirty="0">
                          <a:latin typeface="Arial" pitchFamily="34" charset="0"/>
                          <a:cs typeface="Arial" pitchFamily="34" charset="0"/>
                        </a:rPr>
                        <a:t>4.0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6.00</a:t>
                      </a:r>
                      <a:endParaRPr lang="he-IL" sz="1600" dirty="0">
                        <a:latin typeface="Arial" pitchFamily="34" charset="0"/>
                        <a:cs typeface="Arial" pitchFamily="34" charset="0"/>
                      </a:endParaRPr>
                    </a:p>
                  </a:txBody>
                  <a:tcPr/>
                </a:tc>
                <a:extLst>
                  <a:ext uri="{0D108BD9-81ED-4DB2-BD59-A6C34878D82A}">
                    <a16:rowId xmlns:a16="http://schemas.microsoft.com/office/drawing/2014/main" val="10006"/>
                  </a:ext>
                </a:extLst>
              </a:tr>
              <a:tr h="405523">
                <a:tc>
                  <a:txBody>
                    <a:bodyPr/>
                    <a:lstStyle/>
                    <a:p>
                      <a:pPr algn="ctr" rtl="0"/>
                      <a:r>
                        <a:rPr lang="en-US" sz="1600" dirty="0">
                          <a:latin typeface="Arial" pitchFamily="34" charset="0"/>
                          <a:cs typeface="Arial" pitchFamily="34" charset="0"/>
                        </a:rPr>
                        <a:t>5.0</a:t>
                      </a:r>
                      <a:endParaRPr lang="he-IL" sz="1600" dirty="0">
                        <a:latin typeface="Arial" pitchFamily="34" charset="0"/>
                        <a:cs typeface="Arial" pitchFamily="34" charset="0"/>
                      </a:endParaRPr>
                    </a:p>
                  </a:txBody>
                  <a:tcPr/>
                </a:tc>
                <a:tc>
                  <a:txBody>
                    <a:bodyPr/>
                    <a:lstStyle/>
                    <a:p>
                      <a:pPr algn="ctr" rtl="0"/>
                      <a:r>
                        <a:rPr lang="en-US" sz="1600" dirty="0">
                          <a:latin typeface="Arial" pitchFamily="34" charset="0"/>
                          <a:cs typeface="Arial" pitchFamily="34" charset="0"/>
                        </a:rPr>
                        <a:t>12.00</a:t>
                      </a:r>
                      <a:endParaRPr lang="he-IL" sz="1600" dirty="0">
                        <a:latin typeface="Arial" pitchFamily="34" charset="0"/>
                        <a:cs typeface="Arial" pitchFamily="34" charset="0"/>
                      </a:endParaRP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1885950" y="1800225"/>
            <a:ext cx="7667625" cy="3046988"/>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דיאגרמת </a:t>
            </a:r>
            <a:br>
              <a:rPr kumimoji="0" lang="en-US"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b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פיזור</a:t>
            </a:r>
          </a:p>
        </p:txBody>
      </p:sp>
    </p:spTree>
    <p:extLst>
      <p:ext uri="{BB962C8B-B14F-4D97-AF65-F5344CB8AC3E}">
        <p14:creationId xmlns:p14="http://schemas.microsoft.com/office/powerpoint/2010/main" val="3744057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D9C0CF7-5799-43E3-AB56-E2325A4AC899}"/>
              </a:ext>
            </a:extLst>
          </p:cNvPr>
          <p:cNvSpPr>
            <a:spLocks noGrp="1"/>
          </p:cNvSpPr>
          <p:nvPr>
            <p:ph type="sldNum" sz="quarter" idx="12"/>
          </p:nvPr>
        </p:nvSpPr>
        <p:spPr/>
        <p:txBody>
          <a:bodyPr/>
          <a:lstStyle/>
          <a:p>
            <a:fld id="{35CE2A88-ED72-40D1-A77E-B0989610CBC5}" type="slidenum">
              <a:rPr lang="he-IL" smtClean="0"/>
              <a:t>68</a:t>
            </a:fld>
            <a:endParaRPr lang="he-IL"/>
          </a:p>
        </p:txBody>
      </p:sp>
      <p:sp>
        <p:nvSpPr>
          <p:cNvPr id="3" name="כותרת 1">
            <a:extLst>
              <a:ext uri="{FF2B5EF4-FFF2-40B4-BE49-F238E27FC236}">
                <a16:creationId xmlns:a16="http://schemas.microsoft.com/office/drawing/2014/main" id="{64E69E5C-B395-4153-97DE-310C5FBDA075}"/>
              </a:ext>
            </a:extLst>
          </p:cNvPr>
          <p:cNvSpPr txBox="1">
            <a:spLocks/>
          </p:cNvSpPr>
          <p:nvPr/>
        </p:nvSpPr>
        <p:spPr>
          <a:xfrm>
            <a:off x="3733304" y="65400"/>
            <a:ext cx="6634195" cy="605099"/>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effectLst>
                  <a:outerShdw blurRad="38100" dist="38100" dir="2700000" algn="tl">
                    <a:srgbClr val="000000">
                      <a:alpha val="43137"/>
                    </a:srgbClr>
                  </a:outerShdw>
                </a:effectLst>
              </a:rPr>
              <a:t>ייצוג </a:t>
            </a:r>
            <a:r>
              <a:rPr lang="en-US" b="1">
                <a:solidFill>
                  <a:srgbClr val="FF0000"/>
                </a:solidFill>
                <a:effectLst>
                  <a:outerShdw blurRad="38100" dist="38100" dir="2700000" algn="tl">
                    <a:srgbClr val="000000">
                      <a:alpha val="43137"/>
                    </a:srgbClr>
                  </a:outerShdw>
                </a:effectLst>
              </a:rPr>
              <a:t>II</a:t>
            </a:r>
            <a:r>
              <a:rPr lang="he-IL" b="1">
                <a:solidFill>
                  <a:srgbClr val="FF0000"/>
                </a:solidFill>
                <a:effectLst>
                  <a:outerShdw blurRad="38100" dist="38100" dir="2700000" algn="tl">
                    <a:srgbClr val="000000">
                      <a:alpha val="43137"/>
                    </a:srgbClr>
                  </a:outerShdw>
                </a:effectLst>
              </a:rPr>
              <a:t>: דיאגרמת פיזור מקום-זמן</a:t>
            </a:r>
            <a:endParaRPr lang="he-IL" b="1" dirty="0">
              <a:solidFill>
                <a:srgbClr val="FF0000"/>
              </a:solidFill>
              <a:effectLst>
                <a:outerShdw blurRad="38100" dist="38100" dir="2700000" algn="tl">
                  <a:srgbClr val="000000">
                    <a:alpha val="43137"/>
                  </a:srgbClr>
                </a:outerShdw>
              </a:effectLst>
            </a:endParaRPr>
          </a:p>
        </p:txBody>
      </p:sp>
      <p:sp>
        <p:nvSpPr>
          <p:cNvPr id="4" name="מציין מיקום תוכן 2">
            <a:extLst>
              <a:ext uri="{FF2B5EF4-FFF2-40B4-BE49-F238E27FC236}">
                <a16:creationId xmlns:a16="http://schemas.microsoft.com/office/drawing/2014/main" id="{A0641372-BFF2-4721-BCE8-E138AF9F476F}"/>
              </a:ext>
            </a:extLst>
          </p:cNvPr>
          <p:cNvSpPr txBox="1">
            <a:spLocks/>
          </p:cNvSpPr>
          <p:nvPr/>
        </p:nvSpPr>
        <p:spPr>
          <a:xfrm>
            <a:off x="1503485" y="670499"/>
            <a:ext cx="10541977" cy="579333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he-IL" sz="2400"/>
              <a:t>דיאגרמת פיזור היא סדרה של נקודות, המסומנות במערכת צירים, שבה הציר האופקי הוא ציר הזמן </a:t>
            </a:r>
            <a:r>
              <a:rPr lang="en-US" sz="2400"/>
              <a:t>t</a:t>
            </a:r>
            <a:r>
              <a:rPr lang="he-IL" sz="2400"/>
              <a:t>, והציר האנכי הוא ציר המקום </a:t>
            </a:r>
            <a:r>
              <a:rPr lang="en-US" sz="2400"/>
              <a:t>x</a:t>
            </a:r>
            <a:r>
              <a:rPr lang="he-IL" sz="2400"/>
              <a:t>.</a:t>
            </a:r>
          </a:p>
          <a:p>
            <a:pPr marL="0" indent="0">
              <a:buNone/>
            </a:pPr>
            <a:r>
              <a:rPr lang="he-IL" sz="2400"/>
              <a:t>כל נקודה מייצגת את המקום בו היה הגוף ברגע מסוים. כל נקודה שמוצבת במערכת צירים יש לה ערך </a:t>
            </a:r>
            <a:r>
              <a:rPr lang="en-US" sz="2400"/>
              <a:t> X </a:t>
            </a:r>
            <a:r>
              <a:rPr lang="he-IL" sz="2400"/>
              <a:t>וערך</a:t>
            </a:r>
            <a:r>
              <a:rPr lang="en-US" sz="2400"/>
              <a:t>Y </a:t>
            </a:r>
            <a:r>
              <a:rPr lang="he-IL" sz="2400"/>
              <a:t> ערכים אלו מסמנים את מיקום הנקודה במישור, ערכים אלו נכתבים כך (ערך ציר </a:t>
            </a:r>
            <a:r>
              <a:rPr lang="en-US" sz="2400"/>
              <a:t> Y </a:t>
            </a:r>
            <a:r>
              <a:rPr lang="he-IL" sz="2400"/>
              <a:t>ערך ציר </a:t>
            </a:r>
            <a:r>
              <a:rPr lang="en-US" sz="2400"/>
              <a:t>X</a:t>
            </a:r>
            <a:r>
              <a:rPr lang="he-IL" sz="2400"/>
              <a:t>)</a:t>
            </a:r>
            <a:r>
              <a:rPr lang="en-US" sz="2400"/>
              <a:t> </a:t>
            </a:r>
            <a:r>
              <a:rPr lang="he-IL" sz="2400"/>
              <a:t>לדוגמה (8 ; 5).</a:t>
            </a:r>
            <a:endParaRPr lang="en-US" sz="2400"/>
          </a:p>
          <a:p>
            <a:pPr marL="0" indent="0">
              <a:buFont typeface="Wingdings 3" charset="2"/>
              <a:buNone/>
            </a:pPr>
            <a:r>
              <a:rPr lang="he-IL" sz="2400"/>
              <a:t>בתרשים מופיעה דיאגרמת הפיזור המתאימה לתנועה המיוצגת בטבלה מהסעיף הקודם.</a:t>
            </a:r>
          </a:p>
          <a:p>
            <a:pPr marL="0" indent="0">
              <a:buFont typeface="Wingdings 3" charset="2"/>
              <a:buNone/>
            </a:pPr>
            <a:r>
              <a:rPr lang="he-IL" sz="2400"/>
              <a:t>דיאגרמה זו מציגה את המידע בצורה וויזואלית נוחה יותר מטבלה, אך עדיין לא ידוע מה קורה בזמני הביניים.</a:t>
            </a:r>
          </a:p>
          <a:p>
            <a:pPr marL="0" indent="0">
              <a:buFont typeface="Wingdings 3" charset="2"/>
              <a:buNone/>
            </a:pPr>
            <a:endParaRPr lang="he-IL" sz="2400" b="1" dirty="0"/>
          </a:p>
        </p:txBody>
      </p:sp>
      <p:graphicFrame>
        <p:nvGraphicFramePr>
          <p:cNvPr id="5" name="Chart 4">
            <a:extLst>
              <a:ext uri="{FF2B5EF4-FFF2-40B4-BE49-F238E27FC236}">
                <a16:creationId xmlns:a16="http://schemas.microsoft.com/office/drawing/2014/main" id="{1EA6FBF2-1276-4341-A466-CC69EF0B1EC1}"/>
              </a:ext>
            </a:extLst>
          </p:cNvPr>
          <p:cNvGraphicFramePr>
            <a:graphicFrameLocks noGrp="1"/>
          </p:cNvGraphicFramePr>
          <p:nvPr>
            <p:extLst>
              <p:ext uri="{D42A27DB-BD31-4B8C-83A1-F6EECF244321}">
                <p14:modId xmlns:p14="http://schemas.microsoft.com/office/powerpoint/2010/main" val="1487769590"/>
              </p:ext>
            </p:extLst>
          </p:nvPr>
        </p:nvGraphicFramePr>
        <p:xfrm>
          <a:off x="2429341" y="3609975"/>
          <a:ext cx="5653114" cy="32480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541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DA2185A-C02B-4E07-9ABC-1BBD60DD7A5D}"/>
              </a:ext>
            </a:extLst>
          </p:cNvPr>
          <p:cNvSpPr>
            <a:spLocks noGrp="1"/>
          </p:cNvSpPr>
          <p:nvPr>
            <p:ph type="sldNum" sz="quarter" idx="12"/>
          </p:nvPr>
        </p:nvSpPr>
        <p:spPr/>
        <p:txBody>
          <a:bodyPr/>
          <a:lstStyle/>
          <a:p>
            <a:fld id="{35CE2A88-ED72-40D1-A77E-B0989610CBC5}" type="slidenum">
              <a:rPr lang="he-IL" smtClean="0"/>
              <a:t>69</a:t>
            </a:fld>
            <a:endParaRPr lang="he-IL"/>
          </a:p>
        </p:txBody>
      </p:sp>
      <p:sp>
        <p:nvSpPr>
          <p:cNvPr id="3" name="כותרת 1">
            <a:extLst>
              <a:ext uri="{FF2B5EF4-FFF2-40B4-BE49-F238E27FC236}">
                <a16:creationId xmlns:a16="http://schemas.microsoft.com/office/drawing/2014/main" id="{7A4B6622-E401-46D6-8F0C-DF60CA71FBB3}"/>
              </a:ext>
            </a:extLst>
          </p:cNvPr>
          <p:cNvSpPr txBox="1">
            <a:spLocks/>
          </p:cNvSpPr>
          <p:nvPr/>
        </p:nvSpPr>
        <p:spPr>
          <a:xfrm>
            <a:off x="3867505" y="135967"/>
            <a:ext cx="4318133" cy="651815"/>
          </a:xfrm>
          <a:prstGeom prst="rect">
            <a:avLst/>
          </a:prstGeom>
          <a:ln>
            <a:solidFill>
              <a:schemeClr val="tx1"/>
            </a:solidFill>
          </a:ln>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b="1">
                <a:solidFill>
                  <a:srgbClr val="FF0000"/>
                </a:solidFill>
              </a:rPr>
              <a:t>שאלה: גרף מקום זמן</a:t>
            </a:r>
            <a:endParaRPr lang="he-IL" b="1" dirty="0">
              <a:solidFill>
                <a:srgbClr val="FF0000"/>
              </a:solidFill>
            </a:endParaRPr>
          </a:p>
        </p:txBody>
      </p:sp>
      <p:sp>
        <p:nvSpPr>
          <p:cNvPr id="4" name="מציין מיקום תוכן 2">
            <a:extLst>
              <a:ext uri="{FF2B5EF4-FFF2-40B4-BE49-F238E27FC236}">
                <a16:creationId xmlns:a16="http://schemas.microsoft.com/office/drawing/2014/main" id="{725B50DE-CD4F-4E80-AC0B-166DD232B55F}"/>
              </a:ext>
            </a:extLst>
          </p:cNvPr>
          <p:cNvSpPr txBox="1">
            <a:spLocks/>
          </p:cNvSpPr>
          <p:nvPr/>
        </p:nvSpPr>
        <p:spPr>
          <a:xfrm>
            <a:off x="2552972" y="918617"/>
            <a:ext cx="8236530" cy="5939383"/>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דיאגרמת הפיזור הבאה מתארת את מיקומו של גוף כתלות בזמן.</a:t>
            </a:r>
          </a:p>
          <a:p>
            <a:pPr marL="0" indent="0">
              <a:lnSpc>
                <a:spcPct val="150000"/>
              </a:lnSpc>
              <a:buFont typeface="Wingdings 3" charset="2"/>
              <a:buNone/>
            </a:pPr>
            <a:r>
              <a:rPr lang="he-IL" sz="2400"/>
              <a:t>האם נכון כי:</a:t>
            </a:r>
            <a:endParaRPr lang="en-US" sz="2400"/>
          </a:p>
          <a:p>
            <a:pPr marL="0" indent="0">
              <a:lnSpc>
                <a:spcPct val="150000"/>
              </a:lnSpc>
              <a:buFont typeface="Wingdings 3" charset="2"/>
              <a:buNone/>
            </a:pPr>
            <a:r>
              <a:rPr lang="he-IL" sz="2400"/>
              <a:t>    א. בקטע </a:t>
            </a:r>
            <a:r>
              <a:rPr lang="en-US" sz="2400"/>
              <a:t>AB</a:t>
            </a:r>
            <a:r>
              <a:rPr lang="he-IL" sz="2400"/>
              <a:t> ובקטע </a:t>
            </a:r>
            <a:r>
              <a:rPr lang="en-US" sz="2400"/>
              <a:t>OA </a:t>
            </a:r>
            <a:r>
              <a:rPr lang="he-IL" sz="2400"/>
              <a:t> הגוף מתרחק מנקודת מוצאו?</a:t>
            </a:r>
            <a:endParaRPr lang="en-US" sz="2400"/>
          </a:p>
          <a:p>
            <a:pPr marL="0" indent="0">
              <a:lnSpc>
                <a:spcPct val="150000"/>
              </a:lnSpc>
              <a:buFont typeface="Wingdings 3" charset="2"/>
              <a:buNone/>
            </a:pPr>
            <a:r>
              <a:rPr lang="he-IL" sz="2400"/>
              <a:t>    ב. בקטע </a:t>
            </a:r>
            <a:r>
              <a:rPr lang="en-US" sz="2400"/>
              <a:t>BC</a:t>
            </a:r>
            <a:r>
              <a:rPr lang="he-IL" sz="2400"/>
              <a:t> הגוף נשאר באותו המקום?</a:t>
            </a:r>
            <a:endParaRPr lang="en-US" sz="2400"/>
          </a:p>
          <a:p>
            <a:pPr marL="0" indent="0">
              <a:lnSpc>
                <a:spcPct val="150000"/>
              </a:lnSpc>
              <a:buFont typeface="Wingdings 3" charset="2"/>
              <a:buNone/>
            </a:pPr>
            <a:r>
              <a:rPr lang="he-IL" sz="2400"/>
              <a:t>    ג. בקטע </a:t>
            </a:r>
            <a:r>
              <a:rPr lang="en-US" sz="2400"/>
              <a:t>CD</a:t>
            </a:r>
            <a:r>
              <a:rPr lang="he-IL" sz="2400"/>
              <a:t> הגוף חוזר לכיוון נקודת מוצאו?</a:t>
            </a:r>
            <a:endParaRPr lang="en-US" sz="2400"/>
          </a:p>
          <a:p>
            <a:pPr marL="0" indent="0">
              <a:lnSpc>
                <a:spcPct val="150000"/>
              </a:lnSpc>
              <a:buFont typeface="Wingdings 3" charset="2"/>
              <a:buNone/>
            </a:pPr>
            <a:r>
              <a:rPr lang="he-IL" sz="2400"/>
              <a:t>    ד. כל התשובות נכונות?</a:t>
            </a:r>
            <a:endParaRPr lang="en-US" sz="2400"/>
          </a:p>
          <a:p>
            <a:endParaRPr lang="he-IL" dirty="0"/>
          </a:p>
        </p:txBody>
      </p:sp>
      <p:grpSp>
        <p:nvGrpSpPr>
          <p:cNvPr id="5" name="קבוצה 4">
            <a:extLst>
              <a:ext uri="{FF2B5EF4-FFF2-40B4-BE49-F238E27FC236}">
                <a16:creationId xmlns:a16="http://schemas.microsoft.com/office/drawing/2014/main" id="{9141381F-D710-4428-B6A4-60F7914EC9AE}"/>
              </a:ext>
            </a:extLst>
          </p:cNvPr>
          <p:cNvGrpSpPr/>
          <p:nvPr/>
        </p:nvGrpSpPr>
        <p:grpSpPr>
          <a:xfrm>
            <a:off x="1850417" y="3058499"/>
            <a:ext cx="5326294" cy="3412835"/>
            <a:chOff x="2792631" y="2960759"/>
            <a:chExt cx="4888152" cy="3001194"/>
          </a:xfrm>
        </p:grpSpPr>
        <p:grpSp>
          <p:nvGrpSpPr>
            <p:cNvPr id="6" name="קבוצה 5">
              <a:extLst>
                <a:ext uri="{FF2B5EF4-FFF2-40B4-BE49-F238E27FC236}">
                  <a16:creationId xmlns:a16="http://schemas.microsoft.com/office/drawing/2014/main" id="{161D87BC-585A-4867-8A2C-B4F7C051A47E}"/>
                </a:ext>
              </a:extLst>
            </p:cNvPr>
            <p:cNvGrpSpPr/>
            <p:nvPr/>
          </p:nvGrpSpPr>
          <p:grpSpPr>
            <a:xfrm>
              <a:off x="2792631" y="2960759"/>
              <a:ext cx="4888152" cy="3001194"/>
              <a:chOff x="2668813" y="3502238"/>
              <a:chExt cx="4888152" cy="3001194"/>
            </a:xfrm>
          </p:grpSpPr>
          <p:cxnSp>
            <p:nvCxnSpPr>
              <p:cNvPr id="8" name="מחבר חץ ישר 7">
                <a:extLst>
                  <a:ext uri="{FF2B5EF4-FFF2-40B4-BE49-F238E27FC236}">
                    <a16:creationId xmlns:a16="http://schemas.microsoft.com/office/drawing/2014/main" id="{20557E6C-820D-4521-BC38-25A166B46122}"/>
                  </a:ext>
                </a:extLst>
              </p:cNvPr>
              <p:cNvCxnSpPr/>
              <p:nvPr/>
            </p:nvCxnSpPr>
            <p:spPr>
              <a:xfrm flipH="1" flipV="1">
                <a:off x="3028950" y="3743325"/>
                <a:ext cx="9525" cy="2390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a:extLst>
                  <a:ext uri="{FF2B5EF4-FFF2-40B4-BE49-F238E27FC236}">
                    <a16:creationId xmlns:a16="http://schemas.microsoft.com/office/drawing/2014/main" id="{03704266-6E45-429F-AB82-CAF5234DFB35}"/>
                  </a:ext>
                </a:extLst>
              </p:cNvPr>
              <p:cNvCxnSpPr/>
              <p:nvPr/>
            </p:nvCxnSpPr>
            <p:spPr>
              <a:xfrm>
                <a:off x="3028950" y="6134100"/>
                <a:ext cx="397192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0" name="קבוצה 9">
                <a:extLst>
                  <a:ext uri="{FF2B5EF4-FFF2-40B4-BE49-F238E27FC236}">
                    <a16:creationId xmlns:a16="http://schemas.microsoft.com/office/drawing/2014/main" id="{91F4BD5E-78EF-426A-88B9-1D420644861E}"/>
                  </a:ext>
                </a:extLst>
              </p:cNvPr>
              <p:cNvGrpSpPr/>
              <p:nvPr/>
            </p:nvGrpSpPr>
            <p:grpSpPr>
              <a:xfrm>
                <a:off x="3028946" y="4828500"/>
                <a:ext cx="3067050" cy="1315125"/>
                <a:chOff x="928687" y="4333874"/>
                <a:chExt cx="3067050" cy="1315125"/>
              </a:xfrm>
              <a:solidFill>
                <a:srgbClr val="FF0000"/>
              </a:solidFill>
            </p:grpSpPr>
            <p:sp>
              <p:nvSpPr>
                <p:cNvPr id="17" name="אליפסה 16">
                  <a:extLst>
                    <a:ext uri="{FF2B5EF4-FFF2-40B4-BE49-F238E27FC236}">
                      <a16:creationId xmlns:a16="http://schemas.microsoft.com/office/drawing/2014/main" id="{FEF8DB45-D2A2-4F75-8759-100D0A7EB320}"/>
                    </a:ext>
                  </a:extLst>
                </p:cNvPr>
                <p:cNvSpPr/>
                <p:nvPr/>
              </p:nvSpPr>
              <p:spPr>
                <a:xfrm>
                  <a:off x="928687" y="556259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a:extLst>
                    <a:ext uri="{FF2B5EF4-FFF2-40B4-BE49-F238E27FC236}">
                      <a16:creationId xmlns:a16="http://schemas.microsoft.com/office/drawing/2014/main" id="{FA0D79A3-9488-49BD-98AC-A0334222536C}"/>
                    </a:ext>
                  </a:extLst>
                </p:cNvPr>
                <p:cNvSpPr/>
                <p:nvPr/>
              </p:nvSpPr>
              <p:spPr>
                <a:xfrm>
                  <a:off x="1047749" y="525712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5128ACE9-D347-4460-91EC-31945FD3CE4F}"/>
                    </a:ext>
                  </a:extLst>
                </p:cNvPr>
                <p:cNvSpPr/>
                <p:nvPr/>
              </p:nvSpPr>
              <p:spPr>
                <a:xfrm>
                  <a:off x="1238246" y="48825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אליפסה 19">
                  <a:extLst>
                    <a:ext uri="{FF2B5EF4-FFF2-40B4-BE49-F238E27FC236}">
                      <a16:creationId xmlns:a16="http://schemas.microsoft.com/office/drawing/2014/main" id="{A204F20A-C337-4CBC-B581-02D1D5F0FC98}"/>
                    </a:ext>
                  </a:extLst>
                </p:cNvPr>
                <p:cNvSpPr/>
                <p:nvPr/>
              </p:nvSpPr>
              <p:spPr>
                <a:xfrm>
                  <a:off x="2319333" y="43389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אליפסה 20">
                  <a:extLst>
                    <a:ext uri="{FF2B5EF4-FFF2-40B4-BE49-F238E27FC236}">
                      <a16:creationId xmlns:a16="http://schemas.microsoft.com/office/drawing/2014/main" id="{782BE65E-C66D-40B4-BB91-D629ED744EB2}"/>
                    </a:ext>
                  </a:extLst>
                </p:cNvPr>
                <p:cNvSpPr/>
                <p:nvPr/>
              </p:nvSpPr>
              <p:spPr>
                <a:xfrm>
                  <a:off x="1624012" y="46767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אליפסה 21">
                  <a:extLst>
                    <a:ext uri="{FF2B5EF4-FFF2-40B4-BE49-F238E27FC236}">
                      <a16:creationId xmlns:a16="http://schemas.microsoft.com/office/drawing/2014/main" id="{E7FA113E-C832-4371-85B2-256F7554AA81}"/>
                    </a:ext>
                  </a:extLst>
                </p:cNvPr>
                <p:cNvSpPr/>
                <p:nvPr/>
              </p:nvSpPr>
              <p:spPr>
                <a:xfrm>
                  <a:off x="2005012" y="447674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אליפסה 22">
                  <a:extLst>
                    <a:ext uri="{FF2B5EF4-FFF2-40B4-BE49-F238E27FC236}">
                      <a16:creationId xmlns:a16="http://schemas.microsoft.com/office/drawing/2014/main" id="{4E0EA3E8-0658-4F13-9ECA-D50793BA3A7F}"/>
                    </a:ext>
                  </a:extLst>
                </p:cNvPr>
                <p:cNvSpPr/>
                <p:nvPr/>
              </p:nvSpPr>
              <p:spPr>
                <a:xfrm>
                  <a:off x="3910012" y="484822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אליפסה 23">
                  <a:extLst>
                    <a:ext uri="{FF2B5EF4-FFF2-40B4-BE49-F238E27FC236}">
                      <a16:creationId xmlns:a16="http://schemas.microsoft.com/office/drawing/2014/main" id="{E2FA2508-E410-4ED1-8ACC-DCB00F69D187}"/>
                    </a:ext>
                  </a:extLst>
                </p:cNvPr>
                <p:cNvSpPr/>
                <p:nvPr/>
              </p:nvSpPr>
              <p:spPr>
                <a:xfrm>
                  <a:off x="2709862" y="4333874"/>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אליפסה 24">
                  <a:extLst>
                    <a:ext uri="{FF2B5EF4-FFF2-40B4-BE49-F238E27FC236}">
                      <a16:creationId xmlns:a16="http://schemas.microsoft.com/office/drawing/2014/main" id="{EC12D1A9-7168-4C81-B1BB-BBFE1A1B3917}"/>
                    </a:ext>
                  </a:extLst>
                </p:cNvPr>
                <p:cNvSpPr/>
                <p:nvPr/>
              </p:nvSpPr>
              <p:spPr>
                <a:xfrm>
                  <a:off x="3214687" y="434339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אליפסה 25">
                  <a:extLst>
                    <a:ext uri="{FF2B5EF4-FFF2-40B4-BE49-F238E27FC236}">
                      <a16:creationId xmlns:a16="http://schemas.microsoft.com/office/drawing/2014/main" id="{A2EE1ECD-DAA3-4F19-8EE4-C1D22823048F}"/>
                    </a:ext>
                  </a:extLst>
                </p:cNvPr>
                <p:cNvSpPr/>
                <p:nvPr/>
              </p:nvSpPr>
              <p:spPr>
                <a:xfrm>
                  <a:off x="3452812" y="4505998"/>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אליפסה 26">
                  <a:extLst>
                    <a:ext uri="{FF2B5EF4-FFF2-40B4-BE49-F238E27FC236}">
                      <a16:creationId xmlns:a16="http://schemas.microsoft.com/office/drawing/2014/main" id="{E4E0E425-EF96-4DAD-AB08-64F1964C03B2}"/>
                    </a:ext>
                  </a:extLst>
                </p:cNvPr>
                <p:cNvSpPr/>
                <p:nvPr/>
              </p:nvSpPr>
              <p:spPr>
                <a:xfrm>
                  <a:off x="3709987" y="4705349"/>
                  <a:ext cx="85725" cy="86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Box 21">
                <a:extLst>
                  <a:ext uri="{FF2B5EF4-FFF2-40B4-BE49-F238E27FC236}">
                    <a16:creationId xmlns:a16="http://schemas.microsoft.com/office/drawing/2014/main" id="{AFE29F42-4D28-434E-A173-68E058757D7A}"/>
                  </a:ext>
                </a:extLst>
              </p:cNvPr>
              <p:cNvSpPr txBox="1"/>
              <p:nvPr/>
            </p:nvSpPr>
            <p:spPr>
              <a:xfrm>
                <a:off x="3185697" y="502852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A</a:t>
                </a:r>
                <a:endParaRPr lang="he-IL" dirty="0">
                  <a:latin typeface="Times New Roman" pitchFamily="18" charset="0"/>
                  <a:cs typeface="Times New Roman" pitchFamily="18" charset="0"/>
                </a:endParaRPr>
              </a:p>
            </p:txBody>
          </p:sp>
          <p:sp>
            <p:nvSpPr>
              <p:cNvPr id="12" name="TextBox 22">
                <a:extLst>
                  <a:ext uri="{FF2B5EF4-FFF2-40B4-BE49-F238E27FC236}">
                    <a16:creationId xmlns:a16="http://schemas.microsoft.com/office/drawing/2014/main" id="{7469723D-CEC2-42E4-BC8F-336AF3F605FE}"/>
                  </a:ext>
                </a:extLst>
              </p:cNvPr>
              <p:cNvSpPr txBox="1"/>
              <p:nvPr/>
            </p:nvSpPr>
            <p:spPr>
              <a:xfrm>
                <a:off x="4291004" y="4442331"/>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B</a:t>
                </a:r>
                <a:endParaRPr lang="he-IL" dirty="0">
                  <a:latin typeface="Times New Roman" pitchFamily="18" charset="0"/>
                  <a:cs typeface="Times New Roman" pitchFamily="18" charset="0"/>
                </a:endParaRPr>
              </a:p>
            </p:txBody>
          </p:sp>
          <p:sp>
            <p:nvSpPr>
              <p:cNvPr id="13" name="TextBox 23">
                <a:extLst>
                  <a:ext uri="{FF2B5EF4-FFF2-40B4-BE49-F238E27FC236}">
                    <a16:creationId xmlns:a16="http://schemas.microsoft.com/office/drawing/2014/main" id="{57DA110D-7C12-481F-ADC0-115C3B11F478}"/>
                  </a:ext>
                </a:extLst>
              </p:cNvPr>
              <p:cNvSpPr txBox="1"/>
              <p:nvPr/>
            </p:nvSpPr>
            <p:spPr>
              <a:xfrm>
                <a:off x="5194862" y="4442331"/>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C</a:t>
                </a:r>
                <a:endParaRPr lang="he-IL" dirty="0">
                  <a:latin typeface="Times New Roman" pitchFamily="18" charset="0"/>
                  <a:cs typeface="Times New Roman" pitchFamily="18" charset="0"/>
                </a:endParaRPr>
              </a:p>
            </p:txBody>
          </p:sp>
          <p:sp>
            <p:nvSpPr>
              <p:cNvPr id="14" name="TextBox 24">
                <a:extLst>
                  <a:ext uri="{FF2B5EF4-FFF2-40B4-BE49-F238E27FC236}">
                    <a16:creationId xmlns:a16="http://schemas.microsoft.com/office/drawing/2014/main" id="{EA3C3D72-0B75-4CAD-9D2E-F944C24FC7FC}"/>
                  </a:ext>
                </a:extLst>
              </p:cNvPr>
              <p:cNvSpPr txBox="1"/>
              <p:nvPr/>
            </p:nvSpPr>
            <p:spPr>
              <a:xfrm>
                <a:off x="6171070" y="524003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D</a:t>
                </a:r>
                <a:endParaRPr lang="he-IL" dirty="0">
                  <a:latin typeface="Times New Roman" pitchFamily="18" charset="0"/>
                  <a:cs typeface="Times New Roman" pitchFamily="18" charset="0"/>
                </a:endParaRPr>
              </a:p>
            </p:txBody>
          </p:sp>
          <p:sp>
            <p:nvSpPr>
              <p:cNvPr id="15" name="TextBox 25">
                <a:extLst>
                  <a:ext uri="{FF2B5EF4-FFF2-40B4-BE49-F238E27FC236}">
                    <a16:creationId xmlns:a16="http://schemas.microsoft.com/office/drawing/2014/main" id="{7875A515-6244-4179-8D20-38494E9D33F5}"/>
                  </a:ext>
                </a:extLst>
              </p:cNvPr>
              <p:cNvSpPr txBox="1"/>
              <p:nvPr/>
            </p:nvSpPr>
            <p:spPr>
              <a:xfrm>
                <a:off x="2668813" y="3502238"/>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x</a:t>
                </a:r>
                <a:endParaRPr lang="he-IL" dirty="0">
                  <a:latin typeface="Times New Roman" pitchFamily="18" charset="0"/>
                  <a:cs typeface="Times New Roman" pitchFamily="18" charset="0"/>
                </a:endParaRPr>
              </a:p>
            </p:txBody>
          </p:sp>
          <p:sp>
            <p:nvSpPr>
              <p:cNvPr id="16" name="TextBox 26">
                <a:extLst>
                  <a:ext uri="{FF2B5EF4-FFF2-40B4-BE49-F238E27FC236}">
                    <a16:creationId xmlns:a16="http://schemas.microsoft.com/office/drawing/2014/main" id="{956364AB-7DC9-4663-91D1-1453C3E94910}"/>
                  </a:ext>
                </a:extLst>
              </p:cNvPr>
              <p:cNvSpPr txBox="1"/>
              <p:nvPr/>
            </p:nvSpPr>
            <p:spPr>
              <a:xfrm>
                <a:off x="6994986" y="6134100"/>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t</a:t>
                </a:r>
                <a:endParaRPr lang="he-IL" dirty="0">
                  <a:latin typeface="Times New Roman" pitchFamily="18" charset="0"/>
                  <a:cs typeface="Times New Roman" pitchFamily="18" charset="0"/>
                </a:endParaRPr>
              </a:p>
            </p:txBody>
          </p:sp>
        </p:grpSp>
        <p:sp>
          <p:nvSpPr>
            <p:cNvPr id="7" name="TextBox 28">
              <a:extLst>
                <a:ext uri="{FF2B5EF4-FFF2-40B4-BE49-F238E27FC236}">
                  <a16:creationId xmlns:a16="http://schemas.microsoft.com/office/drawing/2014/main" id="{289A656E-0554-4971-B4E7-FBCAEAB28C16}"/>
                </a:ext>
              </a:extLst>
            </p:cNvPr>
            <p:cNvSpPr txBox="1"/>
            <p:nvPr/>
          </p:nvSpPr>
          <p:spPr>
            <a:xfrm>
              <a:off x="2834023" y="5559297"/>
              <a:ext cx="561979" cy="369332"/>
            </a:xfrm>
            <a:prstGeom prst="rect">
              <a:avLst/>
            </a:prstGeom>
            <a:noFill/>
          </p:spPr>
          <p:txBody>
            <a:bodyPr wrap="square" rtlCol="1">
              <a:spAutoFit/>
            </a:bodyPr>
            <a:lstStyle/>
            <a:p>
              <a:r>
                <a:rPr lang="en-US" dirty="0">
                  <a:latin typeface="Times New Roman" pitchFamily="18" charset="0"/>
                  <a:cs typeface="Times New Roman" pitchFamily="18" charset="0"/>
                </a:rPr>
                <a:t>O</a:t>
              </a:r>
              <a:endParaRPr lang="he-IL" dirty="0">
                <a:latin typeface="Times New Roman" pitchFamily="18" charset="0"/>
                <a:cs typeface="Times New Roman" pitchFamily="18" charset="0"/>
              </a:endParaRPr>
            </a:p>
          </p:txBody>
        </p:sp>
      </p:grpSp>
    </p:spTree>
    <p:extLst>
      <p:ext uri="{BB962C8B-B14F-4D97-AF65-F5344CB8AC3E}">
        <p14:creationId xmlns:p14="http://schemas.microsoft.com/office/powerpoint/2010/main" val="174698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8F7B592-2D86-4880-8DB4-6B552A919FF9}"/>
              </a:ext>
            </a:extLst>
          </p:cNvPr>
          <p:cNvSpPr>
            <a:spLocks noGrp="1"/>
          </p:cNvSpPr>
          <p:nvPr>
            <p:ph type="sldNum" sz="quarter" idx="12"/>
          </p:nvPr>
        </p:nvSpPr>
        <p:spPr/>
        <p:txBody>
          <a:bodyPr/>
          <a:lstStyle/>
          <a:p>
            <a:fld id="{35CE2A88-ED72-40D1-A77E-B0989610CBC5}" type="slidenum">
              <a:rPr lang="he-IL" smtClean="0"/>
              <a:t>7</a:t>
            </a:fld>
            <a:endParaRPr lang="he-IL"/>
          </a:p>
        </p:txBody>
      </p:sp>
      <p:sp>
        <p:nvSpPr>
          <p:cNvPr id="3" name="תיבת טקסט 2">
            <a:extLst>
              <a:ext uri="{FF2B5EF4-FFF2-40B4-BE49-F238E27FC236}">
                <a16:creationId xmlns:a16="http://schemas.microsoft.com/office/drawing/2014/main" id="{C37FE5E4-4BEB-4779-B75A-35200A355EB3}"/>
              </a:ext>
            </a:extLst>
          </p:cNvPr>
          <p:cNvSpPr txBox="1"/>
          <p:nvPr/>
        </p:nvSpPr>
        <p:spPr>
          <a:xfrm>
            <a:off x="2492886" y="2952"/>
            <a:ext cx="4885905" cy="1569660"/>
          </a:xfrm>
          <a:prstGeom prst="rect">
            <a:avLst/>
          </a:prstGeom>
          <a:noFill/>
        </p:spPr>
        <p:txBody>
          <a:bodyPr wrap="square" rtlCol="1">
            <a:spAutoFit/>
          </a:bodyPr>
          <a:lstStyle/>
          <a:p>
            <a:r>
              <a:rPr lang="he-IL" sz="4800" b="1">
                <a:solidFill>
                  <a:srgbClr val="7030A0"/>
                </a:solidFill>
              </a:rPr>
              <a:t>שאלות ותרגילים </a:t>
            </a:r>
            <a:br>
              <a:rPr lang="en-US" sz="4800"/>
            </a:br>
            <a:endParaRPr lang="he-IL" sz="4800"/>
          </a:p>
        </p:txBody>
      </p:sp>
      <p:sp>
        <p:nvSpPr>
          <p:cNvPr id="4" name="תיבת טקסט 3">
            <a:extLst>
              <a:ext uri="{FF2B5EF4-FFF2-40B4-BE49-F238E27FC236}">
                <a16:creationId xmlns:a16="http://schemas.microsoft.com/office/drawing/2014/main" id="{8F2ED401-BF92-447F-933C-EF50A4BEC334}"/>
              </a:ext>
            </a:extLst>
          </p:cNvPr>
          <p:cNvSpPr txBox="1"/>
          <p:nvPr/>
        </p:nvSpPr>
        <p:spPr>
          <a:xfrm>
            <a:off x="5147192" y="852954"/>
            <a:ext cx="3000112" cy="461665"/>
          </a:xfrm>
          <a:prstGeom prst="rect">
            <a:avLst/>
          </a:prstGeom>
          <a:noFill/>
          <a:ln>
            <a:solidFill>
              <a:schemeClr val="tx1"/>
            </a:solidFill>
          </a:ln>
        </p:spPr>
        <p:txBody>
          <a:bodyPr wrap="square" rtlCol="1">
            <a:spAutoFit/>
          </a:bodyPr>
          <a:lstStyle/>
          <a:p>
            <a:r>
              <a:rPr lang="he-IL" sz="2400" b="1"/>
              <a:t>עמוד 78 שאלות  1-3</a:t>
            </a:r>
          </a:p>
        </p:txBody>
      </p:sp>
      <p:pic>
        <p:nvPicPr>
          <p:cNvPr id="5" name="תמונה 4">
            <a:extLst>
              <a:ext uri="{FF2B5EF4-FFF2-40B4-BE49-F238E27FC236}">
                <a16:creationId xmlns:a16="http://schemas.microsoft.com/office/drawing/2014/main" id="{BDE3FE9E-2CF2-4D8D-AEB8-6477186DC213}"/>
              </a:ext>
            </a:extLst>
          </p:cNvPr>
          <p:cNvPicPr>
            <a:picLocks noChangeAspect="1"/>
          </p:cNvPicPr>
          <p:nvPr/>
        </p:nvPicPr>
        <p:blipFill>
          <a:blip r:embed="rId2"/>
          <a:stretch>
            <a:fillRect/>
          </a:stretch>
        </p:blipFill>
        <p:spPr>
          <a:xfrm>
            <a:off x="849746" y="1476332"/>
            <a:ext cx="6795798" cy="3905336"/>
          </a:xfrm>
          <a:prstGeom prst="rect">
            <a:avLst/>
          </a:prstGeom>
        </p:spPr>
      </p:pic>
      <p:pic>
        <p:nvPicPr>
          <p:cNvPr id="6" name="תמונה 5">
            <a:extLst>
              <a:ext uri="{FF2B5EF4-FFF2-40B4-BE49-F238E27FC236}">
                <a16:creationId xmlns:a16="http://schemas.microsoft.com/office/drawing/2014/main" id="{CF90E189-D0C1-4E20-B45F-6C240AB64D61}"/>
              </a:ext>
            </a:extLst>
          </p:cNvPr>
          <p:cNvPicPr>
            <a:picLocks noChangeAspect="1"/>
          </p:cNvPicPr>
          <p:nvPr/>
        </p:nvPicPr>
        <p:blipFill>
          <a:blip r:embed="rId3"/>
          <a:stretch>
            <a:fillRect/>
          </a:stretch>
        </p:blipFill>
        <p:spPr>
          <a:xfrm>
            <a:off x="8895502" y="350889"/>
            <a:ext cx="2749017" cy="4073473"/>
          </a:xfrm>
          <a:prstGeom prst="rect">
            <a:avLst/>
          </a:prstGeom>
        </p:spPr>
      </p:pic>
      <p:pic>
        <p:nvPicPr>
          <p:cNvPr id="7" name="תמונה 6">
            <a:extLst>
              <a:ext uri="{FF2B5EF4-FFF2-40B4-BE49-F238E27FC236}">
                <a16:creationId xmlns:a16="http://schemas.microsoft.com/office/drawing/2014/main" id="{0C0AA04B-2B39-4C84-A4FF-A2BBA7341797}"/>
              </a:ext>
            </a:extLst>
          </p:cNvPr>
          <p:cNvPicPr>
            <a:picLocks noChangeAspect="1"/>
          </p:cNvPicPr>
          <p:nvPr/>
        </p:nvPicPr>
        <p:blipFill>
          <a:blip r:embed="rId4"/>
          <a:stretch>
            <a:fillRect/>
          </a:stretch>
        </p:blipFill>
        <p:spPr>
          <a:xfrm>
            <a:off x="7683166" y="4424362"/>
            <a:ext cx="3533775" cy="2505075"/>
          </a:xfrm>
          <a:prstGeom prst="rect">
            <a:avLst/>
          </a:prstGeom>
        </p:spPr>
      </p:pic>
    </p:spTree>
    <p:extLst>
      <p:ext uri="{BB962C8B-B14F-4D97-AF65-F5344CB8AC3E}">
        <p14:creationId xmlns:p14="http://schemas.microsoft.com/office/powerpoint/2010/main" val="382653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B9CB1FE-CFC0-448E-92FC-73F9553CED1D}"/>
              </a:ext>
            </a:extLst>
          </p:cNvPr>
          <p:cNvSpPr>
            <a:spLocks noGrp="1"/>
          </p:cNvSpPr>
          <p:nvPr>
            <p:ph type="sldNum" sz="quarter" idx="12"/>
          </p:nvPr>
        </p:nvSpPr>
        <p:spPr/>
        <p:txBody>
          <a:bodyPr/>
          <a:lstStyle/>
          <a:p>
            <a:fld id="{35CE2A88-ED72-40D1-A77E-B0989610CBC5}" type="slidenum">
              <a:rPr lang="he-IL" smtClean="0"/>
              <a:t>70</a:t>
            </a:fld>
            <a:endParaRPr lang="he-IL"/>
          </a:p>
        </p:txBody>
      </p:sp>
      <p:sp>
        <p:nvSpPr>
          <p:cNvPr id="3" name="WordArt 4">
            <a:extLst>
              <a:ext uri="{FF2B5EF4-FFF2-40B4-BE49-F238E27FC236}">
                <a16:creationId xmlns:a16="http://schemas.microsoft.com/office/drawing/2014/main" id="{0988D823-0A2C-41A1-BD44-F56F9C6F3673}"/>
              </a:ext>
            </a:extLst>
          </p:cNvPr>
          <p:cNvSpPr>
            <a:spLocks noChangeArrowheads="1" noChangeShapeType="1" noTextEdit="1"/>
          </p:cNvSpPr>
          <p:nvPr/>
        </p:nvSpPr>
        <p:spPr bwMode="auto">
          <a:xfrm>
            <a:off x="3086100" y="321389"/>
            <a:ext cx="7293223" cy="831517"/>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מדיאגרמת פיזור לגרף רציף</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
        <p:nvSpPr>
          <p:cNvPr id="8" name="תיבת טקסט 7">
            <a:extLst>
              <a:ext uri="{FF2B5EF4-FFF2-40B4-BE49-F238E27FC236}">
                <a16:creationId xmlns:a16="http://schemas.microsoft.com/office/drawing/2014/main" id="{592073E6-26C9-4070-9FD4-31C5C0703BA1}"/>
              </a:ext>
            </a:extLst>
          </p:cNvPr>
          <p:cNvSpPr txBox="1"/>
          <p:nvPr/>
        </p:nvSpPr>
        <p:spPr>
          <a:xfrm>
            <a:off x="1097215" y="1063705"/>
            <a:ext cx="10540996" cy="6186309"/>
          </a:xfrm>
          <a:prstGeom prst="rect">
            <a:avLst/>
          </a:prstGeom>
          <a:noFill/>
        </p:spPr>
        <p:txBody>
          <a:bodyPr wrap="square" rtlCol="1">
            <a:spAutoFit/>
          </a:bodyPr>
          <a:lstStyle/>
          <a:p>
            <a:pPr marL="285750" indent="-285750" algn="r" rtl="1">
              <a:buFont typeface="Arial" panose="020B0604020202020204" pitchFamily="34" charset="0"/>
              <a:buChar char="•"/>
            </a:pPr>
            <a:r>
              <a:rPr lang="he-IL"/>
              <a:t>גרף</a:t>
            </a:r>
          </a:p>
          <a:p>
            <a:pPr marL="285750" indent="-285750" algn="r" rtl="1">
              <a:buFont typeface="Arial" panose="020B0604020202020204" pitchFamily="34" charset="0"/>
              <a:buChar char="•"/>
            </a:pPr>
            <a:r>
              <a:rPr lang="he-IL"/>
              <a:t>גרף הוא תרשים כמו דיאגרמת פיזור חוץ מכך שהוא לא מציג נקודות אלא קו רציף.</a:t>
            </a:r>
          </a:p>
          <a:p>
            <a:pPr marL="285750" indent="-285750" algn="r" rtl="1">
              <a:buFont typeface="Arial" panose="020B0604020202020204" pitchFamily="34" charset="0"/>
              <a:buChar char="•"/>
            </a:pPr>
            <a:endParaRPr lang="he-IL"/>
          </a:p>
          <a:p>
            <a:pPr marL="285750" indent="-285750" algn="r" rtl="1">
              <a:buFont typeface="Arial" panose="020B0604020202020204" pitchFamily="34" charset="0"/>
              <a:buChar char="•"/>
            </a:pPr>
            <a:r>
              <a:rPr lang="he-IL"/>
              <a:t>הקו נקרא עקומה (גם אם הוא ישר) והעקומה עם הצירים נקרא גרף.</a:t>
            </a:r>
            <a:br>
              <a:rPr lang="en-US"/>
            </a:br>
            <a:endParaRPr lang="he-IL"/>
          </a:p>
          <a:p>
            <a:pPr marL="285750" indent="-285750" algn="r" rtl="1">
              <a:buFont typeface="Arial" panose="020B0604020202020204" pitchFamily="34" charset="0"/>
              <a:buChar char="•"/>
            </a:pPr>
            <a:r>
              <a:rPr lang="he-IL"/>
              <a:t>גרף שהוא קו ישר נקרא לינארי.</a:t>
            </a:r>
            <a:br>
              <a:rPr lang="en-US"/>
            </a:br>
            <a:endParaRPr lang="he-IL"/>
          </a:p>
          <a:p>
            <a:pPr marL="285750" indent="-285750" algn="r" rtl="1">
              <a:buFont typeface="Arial" panose="020B0604020202020204" pitchFamily="34" charset="0"/>
              <a:buChar char="•"/>
            </a:pPr>
            <a:r>
              <a:rPr lang="he-IL"/>
              <a:t>אם נתון לנו דיאגרמת פיזור ואנו רוצים להופכה לגרף נעביר קו כך שיעבור בצורה סבירה ליד הנקודות של הדיאגרמה (ברמה הזו סביר שידרשו מכם להפוך מנקודות לגרף רק גרף לינארי).</a:t>
            </a:r>
            <a:br>
              <a:rPr lang="en-US"/>
            </a:br>
            <a:endParaRPr lang="he-IL"/>
          </a:p>
          <a:p>
            <a:pPr marL="285750" indent="-285750" algn="r" rtl="1">
              <a:buFont typeface="Arial" panose="020B0604020202020204" pitchFamily="34" charset="0"/>
              <a:buChar char="•"/>
            </a:pPr>
            <a:r>
              <a:rPr lang="he-IL"/>
              <a:t>הגרף בעצם קובע כלל, כלומר איך הקשר יפעל תמיד גם במקרים שלא מדדנו. </a:t>
            </a:r>
            <a:br>
              <a:rPr lang="en-US"/>
            </a:br>
            <a:endParaRPr lang="he-IL"/>
          </a:p>
          <a:p>
            <a:pPr marL="285750" indent="-285750" algn="r" rtl="1">
              <a:buFont typeface="Arial" panose="020B0604020202020204" pitchFamily="34" charset="0"/>
              <a:buChar char="•"/>
            </a:pPr>
            <a:r>
              <a:rPr lang="he-IL"/>
              <a:t>לפעמים חלק מניבויי הגרף הם חסרי משמעות לכן צריך להפעיל שכל ישר מה אפשר להוציא מהגרף ומה לא.</a:t>
            </a:r>
            <a:br>
              <a:rPr lang="en-US"/>
            </a:br>
            <a:endParaRPr lang="he-IL"/>
          </a:p>
          <a:p>
            <a:pPr marL="285750" indent="-285750" algn="r" rtl="1">
              <a:buFont typeface="Arial" panose="020B0604020202020204" pitchFamily="34" charset="0"/>
              <a:buChar char="•"/>
            </a:pPr>
            <a:r>
              <a:rPr lang="he-IL"/>
              <a:t>לאחר ששרטטנו את הגרף מתעלמים מהנקודות המקוריות ומתייחסים רק לגרף.</a:t>
            </a:r>
            <a:br>
              <a:rPr lang="en-US"/>
            </a:br>
            <a:endParaRPr lang="he-IL"/>
          </a:p>
          <a:p>
            <a:pPr marL="285750" indent="-285750" algn="r" rtl="1">
              <a:buFont typeface="Arial" panose="020B0604020202020204" pitchFamily="34" charset="0"/>
              <a:buChar char="•"/>
            </a:pPr>
            <a:r>
              <a:rPr lang="he-IL"/>
              <a:t>טיפ: כשמשרטטים את העקומה כדאי לשחק איתה כך שהיא תיפול על שתי מקומות שבהם הנקודות הם עם ערך עגול דבר זה יעזור בחישובים עתידיים.</a:t>
            </a:r>
            <a:br>
              <a:rPr lang="en-US"/>
            </a:br>
            <a:endParaRPr lang="he-IL"/>
          </a:p>
          <a:p>
            <a:pPr marL="285750" indent="-285750" algn="r" rtl="1">
              <a:buFont typeface="Arial" panose="020B0604020202020204" pitchFamily="34" charset="0"/>
              <a:buChar char="•"/>
            </a:pPr>
            <a:r>
              <a:rPr lang="he-IL"/>
              <a:t>אם אנו רוצים קשר פשוט בין המשתנים העקומה צריכה להיות בצורה פשוטה: קו ישר פרבולה וכדו'</a:t>
            </a:r>
            <a:br>
              <a:rPr lang="he-IL"/>
            </a:br>
            <a:br>
              <a:rPr lang="he-IL"/>
            </a:br>
            <a:endParaRPr lang="he-IL"/>
          </a:p>
        </p:txBody>
      </p:sp>
    </p:spTree>
    <p:extLst>
      <p:ext uri="{BB962C8B-B14F-4D97-AF65-F5344CB8AC3E}">
        <p14:creationId xmlns:p14="http://schemas.microsoft.com/office/powerpoint/2010/main" val="1548877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A88-ED72-40D1-A77E-B0989610CBC5}" type="slidenum">
              <a:rPr kumimoji="0" lang="he-IL" sz="2000" b="0" i="0" u="none" strike="noStrike" kern="1200" cap="none" spc="0" normalizeH="0" baseline="0" noProof="0" smtClean="0">
                <a:ln>
                  <a:noFill/>
                </a:ln>
                <a:solidFill>
                  <a:srgbClr val="FEFFFF"/>
                </a:solidFill>
                <a:effectLst/>
                <a:uLnTx/>
                <a:uFillTx/>
                <a:latin typeface="Century Gothic" panose="020B0502020202020204"/>
                <a:ea typeface="+mn-ea"/>
                <a:cs typeface="Gisha" panose="020B0502040204020203" pitchFamily="34" charset="-79"/>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he-IL" sz="2000" b="0" i="0" u="none" strike="noStrike" kern="1200" cap="none" spc="0" normalizeH="0" baseline="0" noProof="0">
              <a:ln>
                <a:noFill/>
              </a:ln>
              <a:solidFill>
                <a:srgbClr val="FEFFFF"/>
              </a:solidFill>
              <a:effectLst/>
              <a:uLnTx/>
              <a:uFillTx/>
              <a:latin typeface="Century Gothic" panose="020B0502020202020204"/>
              <a:ea typeface="+mn-ea"/>
              <a:cs typeface="Gisha" panose="020B0502040204020203" pitchFamily="34" charset="-79"/>
            </a:endParaRPr>
          </a:p>
        </p:txBody>
      </p:sp>
      <p:sp>
        <p:nvSpPr>
          <p:cNvPr id="4" name="תיבת טקסט 3">
            <a:extLst>
              <a:ext uri="{FF2B5EF4-FFF2-40B4-BE49-F238E27FC236}">
                <a16:creationId xmlns:a16="http://schemas.microsoft.com/office/drawing/2014/main" id="{C364CBA7-8FE5-4DB5-B2BB-9D17F66ED487}"/>
              </a:ext>
            </a:extLst>
          </p:cNvPr>
          <p:cNvSpPr txBox="1"/>
          <p:nvPr/>
        </p:nvSpPr>
        <p:spPr>
          <a:xfrm>
            <a:off x="1885950" y="1800225"/>
            <a:ext cx="7667625" cy="1569660"/>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rPr>
              <a:t>גרפים קווים </a:t>
            </a:r>
          </a:p>
        </p:txBody>
      </p:sp>
    </p:spTree>
    <p:extLst>
      <p:ext uri="{BB962C8B-B14F-4D97-AF65-F5344CB8AC3E}">
        <p14:creationId xmlns:p14="http://schemas.microsoft.com/office/powerpoint/2010/main" val="2206904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1C5AF4A-E3C8-4988-AEE0-FB4B28F3BD79}"/>
              </a:ext>
            </a:extLst>
          </p:cNvPr>
          <p:cNvSpPr>
            <a:spLocks noGrp="1"/>
          </p:cNvSpPr>
          <p:nvPr>
            <p:ph type="sldNum" sz="quarter" idx="12"/>
          </p:nvPr>
        </p:nvSpPr>
        <p:spPr/>
        <p:txBody>
          <a:bodyPr/>
          <a:lstStyle/>
          <a:p>
            <a:fld id="{35CE2A88-ED72-40D1-A77E-B0989610CBC5}" type="slidenum">
              <a:rPr lang="he-IL" smtClean="0"/>
              <a:t>72</a:t>
            </a:fld>
            <a:endParaRPr lang="he-IL"/>
          </a:p>
        </p:txBody>
      </p:sp>
      <p:cxnSp>
        <p:nvCxnSpPr>
          <p:cNvPr id="13" name="מחבר חץ ישר 12">
            <a:extLst>
              <a:ext uri="{FF2B5EF4-FFF2-40B4-BE49-F238E27FC236}">
                <a16:creationId xmlns:a16="http://schemas.microsoft.com/office/drawing/2014/main" id="{37FDECF1-F9E0-480F-8F1B-382D952F0FB8}"/>
              </a:ext>
            </a:extLst>
          </p:cNvPr>
          <p:cNvCxnSpPr>
            <a:cxnSpLocks/>
          </p:cNvCxnSpPr>
          <p:nvPr/>
        </p:nvCxnSpPr>
        <p:spPr>
          <a:xfrm flipV="1">
            <a:off x="3059725" y="2080998"/>
            <a:ext cx="4897313" cy="4152748"/>
          </a:xfrm>
          <a:prstGeom prst="straightConnector1">
            <a:avLst/>
          </a:prstGeom>
          <a:noFill/>
          <a:ln w="76200" cap="flat" cmpd="sng" algn="ctr">
            <a:solidFill>
              <a:srgbClr val="FF0000"/>
            </a:solidFill>
            <a:prstDash val="solid"/>
            <a:tailEnd type="arrow"/>
          </a:ln>
          <a:effectLst/>
        </p:spPr>
      </p:cxnSp>
      <p:sp>
        <p:nvSpPr>
          <p:cNvPr id="14" name="מלבן 13">
            <a:extLst>
              <a:ext uri="{FF2B5EF4-FFF2-40B4-BE49-F238E27FC236}">
                <a16:creationId xmlns:a16="http://schemas.microsoft.com/office/drawing/2014/main" id="{C0F0B78C-A33C-40AF-85E4-CFE048AEB2FC}"/>
              </a:ext>
            </a:extLst>
          </p:cNvPr>
          <p:cNvSpPr/>
          <p:nvPr/>
        </p:nvSpPr>
        <p:spPr>
          <a:xfrm rot="19097011">
            <a:off x="2101434" y="3903830"/>
            <a:ext cx="4847919"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6600" b="1" dirty="0">
                <a:ln w="11430"/>
                <a:effectLst>
                  <a:outerShdw blurRad="50800" dist="39000" dir="5460000" algn="tl">
                    <a:srgbClr val="000000">
                      <a:alpha val="38000"/>
                    </a:srgbClr>
                  </a:outerShdw>
                </a:effectLst>
                <a:latin typeface="Calibri"/>
                <a:cs typeface="Arial" panose="020B0604020202020204" pitchFamily="34" charset="0"/>
              </a:rPr>
              <a:t>ק  ו  </a:t>
            </a:r>
            <a:r>
              <a:rPr lang="he-IL" sz="6600" b="1" dirty="0" err="1">
                <a:ln w="11430"/>
                <a:effectLst>
                  <a:outerShdw blurRad="50800" dist="39000" dir="5460000" algn="tl">
                    <a:srgbClr val="000000">
                      <a:alpha val="38000"/>
                    </a:srgbClr>
                  </a:outerShdw>
                </a:effectLst>
                <a:latin typeface="Calibri"/>
                <a:cs typeface="Arial" panose="020B0604020202020204" pitchFamily="34" charset="0"/>
              </a:rPr>
              <a:t>ו</a:t>
            </a:r>
            <a:r>
              <a:rPr lang="he-IL" sz="6600" b="1" dirty="0">
                <a:ln w="11430"/>
                <a:effectLst>
                  <a:outerShdw blurRad="50800" dist="39000" dir="5460000" algn="tl">
                    <a:srgbClr val="000000">
                      <a:alpha val="38000"/>
                    </a:srgbClr>
                  </a:outerShdw>
                </a:effectLst>
                <a:latin typeface="Calibri"/>
                <a:cs typeface="Arial" panose="020B0604020202020204" pitchFamily="34" charset="0"/>
              </a:rPr>
              <a:t>  י</a:t>
            </a:r>
          </a:p>
        </p:txBody>
      </p:sp>
      <p:sp>
        <p:nvSpPr>
          <p:cNvPr id="15" name="TextBox 4">
            <a:extLst>
              <a:ext uri="{FF2B5EF4-FFF2-40B4-BE49-F238E27FC236}">
                <a16:creationId xmlns:a16="http://schemas.microsoft.com/office/drawing/2014/main" id="{B54738F6-5A5D-45A0-B5E5-597F5DA26AD9}"/>
              </a:ext>
            </a:extLst>
          </p:cNvPr>
          <p:cNvSpPr txBox="1"/>
          <p:nvPr/>
        </p:nvSpPr>
        <p:spPr>
          <a:xfrm>
            <a:off x="2638799" y="1278296"/>
            <a:ext cx="936104" cy="369332"/>
          </a:xfrm>
          <a:prstGeom prst="rect">
            <a:avLst/>
          </a:prstGeom>
          <a:noFill/>
        </p:spPr>
        <p:txBody>
          <a:bodyPr wrap="square" rtlCol="1">
            <a:spAutoFit/>
          </a:bodyPr>
          <a:lstStyle/>
          <a:p>
            <a:pPr algn="r" defTabSz="914400" rtl="1"/>
            <a:endParaRPr lang="he-IL" dirty="0">
              <a:solidFill>
                <a:prstClr val="black"/>
              </a:solidFill>
              <a:latin typeface="Calibri"/>
              <a:cs typeface="Arial" panose="020B0604020202020204" pitchFamily="34" charset="0"/>
            </a:endParaRPr>
          </a:p>
        </p:txBody>
      </p:sp>
      <p:sp>
        <p:nvSpPr>
          <p:cNvPr id="16" name="TextBox 6">
            <a:extLst>
              <a:ext uri="{FF2B5EF4-FFF2-40B4-BE49-F238E27FC236}">
                <a16:creationId xmlns:a16="http://schemas.microsoft.com/office/drawing/2014/main" id="{71C8D95C-46CB-4EAC-A185-ADCD28AE117F}"/>
              </a:ext>
            </a:extLst>
          </p:cNvPr>
          <p:cNvSpPr txBox="1"/>
          <p:nvPr/>
        </p:nvSpPr>
        <p:spPr>
          <a:xfrm>
            <a:off x="7201468" y="5715116"/>
            <a:ext cx="3402664" cy="1323439"/>
          </a:xfrm>
          <a:prstGeom prst="rect">
            <a:avLst/>
          </a:prstGeom>
          <a:noFill/>
        </p:spPr>
        <p:txBody>
          <a:bodyPr wrap="square" rtlCol="1">
            <a:spAutoFit/>
          </a:bodyPr>
          <a:lstStyle/>
          <a:p>
            <a:pPr algn="r" defTabSz="914400" rtl="1"/>
            <a:r>
              <a:rPr lang="he-IL" sz="8000" b="1" dirty="0">
                <a:ln w="11430"/>
                <a:effectLst>
                  <a:outerShdw blurRad="50800" dist="39000" dir="5460000" algn="tl">
                    <a:srgbClr val="000000">
                      <a:alpha val="38000"/>
                    </a:srgbClr>
                  </a:outerShdw>
                </a:effectLst>
                <a:latin typeface="Calibri"/>
                <a:cs typeface="Arial" panose="020B0604020202020204" pitchFamily="34" charset="0"/>
              </a:rPr>
              <a:t>מ ב ו </a:t>
            </a:r>
            <a:r>
              <a:rPr lang="en-US"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X</a:t>
            </a:r>
            <a:endParaRPr lang="he-IL" sz="8000" dirty="0">
              <a:solidFill>
                <a:prstClr val="black"/>
              </a:solidFill>
              <a:latin typeface="Calibri"/>
              <a:cs typeface="Arial" panose="020B0604020202020204" pitchFamily="34" charset="0"/>
            </a:endParaRPr>
          </a:p>
        </p:txBody>
      </p:sp>
      <p:sp>
        <p:nvSpPr>
          <p:cNvPr id="17" name="TextBox 8">
            <a:extLst>
              <a:ext uri="{FF2B5EF4-FFF2-40B4-BE49-F238E27FC236}">
                <a16:creationId xmlns:a16="http://schemas.microsoft.com/office/drawing/2014/main" id="{5DA45B9C-3748-4ECC-B94A-9F38B8C7AC23}"/>
              </a:ext>
            </a:extLst>
          </p:cNvPr>
          <p:cNvSpPr txBox="1"/>
          <p:nvPr/>
        </p:nvSpPr>
        <p:spPr>
          <a:xfrm>
            <a:off x="2871859" y="787781"/>
            <a:ext cx="288032" cy="6186309"/>
          </a:xfrm>
          <a:prstGeom prst="rect">
            <a:avLst/>
          </a:prstGeom>
          <a:noFill/>
        </p:spPr>
        <p:txBody>
          <a:bodyPr wrap="square" rtlCol="1">
            <a:spAutoFit/>
          </a:bodyPr>
          <a:lstStyle/>
          <a:p>
            <a:pPr algn="r" defTabSz="914400" rtl="1"/>
            <a:r>
              <a:rPr lang="he-IL" sz="6600" b="1">
                <a:ln w="11430"/>
                <a:effectLst>
                  <a:outerShdw blurRad="50800" dist="39000" dir="5460000" algn="tl">
                    <a:srgbClr val="000000">
                      <a:alpha val="38000"/>
                    </a:srgbClr>
                  </a:outerShdw>
                </a:effectLst>
                <a:latin typeface="Calibri"/>
                <a:cs typeface="Arial" panose="020B0604020202020204" pitchFamily="34" charset="0"/>
              </a:rPr>
              <a:t>לגרפי</a:t>
            </a:r>
            <a:r>
              <a:rPr lang="he-IL" sz="66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ם</a:t>
            </a:r>
            <a:endParaRPr lang="he-IL" sz="6600" dirty="0">
              <a:solidFill>
                <a:prstClr val="black"/>
              </a:solidFill>
              <a:latin typeface="Calibri"/>
              <a:cs typeface="Arial" panose="020B0604020202020204" pitchFamily="34" charset="0"/>
            </a:endParaRPr>
          </a:p>
        </p:txBody>
      </p:sp>
      <p:cxnSp>
        <p:nvCxnSpPr>
          <p:cNvPr id="18" name="מחבר ישר 17">
            <a:extLst>
              <a:ext uri="{FF2B5EF4-FFF2-40B4-BE49-F238E27FC236}">
                <a16:creationId xmlns:a16="http://schemas.microsoft.com/office/drawing/2014/main" id="{1F84C2E7-03AD-4A0F-A1B8-C2AD6E33D9C1}"/>
              </a:ext>
            </a:extLst>
          </p:cNvPr>
          <p:cNvCxnSpPr/>
          <p:nvPr/>
        </p:nvCxnSpPr>
        <p:spPr>
          <a:xfrm>
            <a:off x="2620526" y="6070218"/>
            <a:ext cx="6030941" cy="0"/>
          </a:xfrm>
          <a:prstGeom prst="line">
            <a:avLst/>
          </a:prstGeom>
          <a:noFill/>
          <a:ln w="57150" cap="flat" cmpd="sng" algn="ctr">
            <a:solidFill>
              <a:schemeClr val="tx1"/>
            </a:solidFill>
            <a:prstDash val="solid"/>
          </a:ln>
          <a:effectLst/>
        </p:spPr>
      </p:cxnSp>
      <p:cxnSp>
        <p:nvCxnSpPr>
          <p:cNvPr id="19" name="מחבר ישר 18">
            <a:extLst>
              <a:ext uri="{FF2B5EF4-FFF2-40B4-BE49-F238E27FC236}">
                <a16:creationId xmlns:a16="http://schemas.microsoft.com/office/drawing/2014/main" id="{70238D82-BDA5-4E8E-BF5B-DEB75B57D4CE}"/>
              </a:ext>
            </a:extLst>
          </p:cNvPr>
          <p:cNvCxnSpPr/>
          <p:nvPr/>
        </p:nvCxnSpPr>
        <p:spPr>
          <a:xfrm flipV="1">
            <a:off x="3250867" y="558216"/>
            <a:ext cx="0" cy="5904656"/>
          </a:xfrm>
          <a:prstGeom prst="line">
            <a:avLst/>
          </a:prstGeom>
          <a:noFill/>
          <a:ln w="57150" cap="flat" cmpd="sng" algn="ctr">
            <a:solidFill>
              <a:schemeClr val="tx1"/>
            </a:solidFill>
            <a:prstDash val="solid"/>
          </a:ln>
          <a:effectLst/>
        </p:spPr>
      </p:cxnSp>
      <p:pic>
        <p:nvPicPr>
          <p:cNvPr id="20" name="Picture 2" descr="C:\Users\bb\AppData\Local\Microsoft\Windows\Temporary Internet Files\Content.IE5\URXQVWAT\MC900398319[1].wmf">
            <a:extLst>
              <a:ext uri="{FF2B5EF4-FFF2-40B4-BE49-F238E27FC236}">
                <a16:creationId xmlns:a16="http://schemas.microsoft.com/office/drawing/2014/main" id="{B2EAC965-EBEA-4128-B448-7C84F4C389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686" y="2786913"/>
            <a:ext cx="2731996" cy="231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3" descr="C:\Users\bb\AppData\Local\Microsoft\Windows\Temporary Internet Files\Content.IE5\H9FT8O8O\MC900240347[1].wmf">
            <a:extLst>
              <a:ext uri="{FF2B5EF4-FFF2-40B4-BE49-F238E27FC236}">
                <a16:creationId xmlns:a16="http://schemas.microsoft.com/office/drawing/2014/main" id="{AF08DE03-E010-4544-9E19-F9DB2816CD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9380" y="1447028"/>
            <a:ext cx="1747497" cy="1472038"/>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4">
            <a:extLst>
              <a:ext uri="{FF2B5EF4-FFF2-40B4-BE49-F238E27FC236}">
                <a16:creationId xmlns:a16="http://schemas.microsoft.com/office/drawing/2014/main" id="{1CBDBA3C-907D-459C-99FF-0EF39F660B06}"/>
              </a:ext>
            </a:extLst>
          </p:cNvPr>
          <p:cNvSpPr>
            <a:spLocks noChangeArrowheads="1" noChangeShapeType="1" noTextEdit="1"/>
          </p:cNvSpPr>
          <p:nvPr/>
        </p:nvSpPr>
        <p:spPr bwMode="auto">
          <a:xfrm>
            <a:off x="4393258" y="258988"/>
            <a:ext cx="7529937"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E48312">
                    <a:lumMod val="75000"/>
                  </a:srgbClr>
                </a:solidFill>
                <a:effectLst>
                  <a:outerShdw blurRad="50800" dist="39000" dir="5460000" algn="tl">
                    <a:srgbClr val="000000">
                      <a:alpha val="38000"/>
                    </a:srgbClr>
                  </a:outerShdw>
                </a:effectLst>
                <a:latin typeface="Impact"/>
              </a:rPr>
              <a:t>גרפים קווים</a:t>
            </a:r>
            <a:endParaRPr lang="he-IL" sz="4400" b="1" kern="10" dirty="0">
              <a:ln w="11430"/>
              <a:solidFill>
                <a:srgbClr val="E48312">
                  <a:lumMod val="75000"/>
                </a:srgbClr>
              </a:solidFill>
              <a:effectLst>
                <a:outerShdw blurRad="50800" dist="39000" dir="5460000" algn="tl">
                  <a:srgbClr val="000000">
                    <a:alpha val="38000"/>
                  </a:srgbClr>
                </a:outerShdw>
              </a:effectLst>
              <a:latin typeface="Impact"/>
            </a:endParaRPr>
          </a:p>
        </p:txBody>
      </p:sp>
    </p:spTree>
    <p:extLst>
      <p:ext uri="{BB962C8B-B14F-4D97-AF65-F5344CB8AC3E}">
        <p14:creationId xmlns:p14="http://schemas.microsoft.com/office/powerpoint/2010/main" val="12139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42A7774-50B9-44A3-8A9F-4BDBA801A25E}"/>
              </a:ext>
            </a:extLst>
          </p:cNvPr>
          <p:cNvSpPr>
            <a:spLocks noGrp="1"/>
          </p:cNvSpPr>
          <p:nvPr>
            <p:ph type="sldNum" sz="quarter" idx="12"/>
          </p:nvPr>
        </p:nvSpPr>
        <p:spPr/>
        <p:txBody>
          <a:bodyPr/>
          <a:lstStyle/>
          <a:p>
            <a:fld id="{35CE2A88-ED72-40D1-A77E-B0989610CBC5}" type="slidenum">
              <a:rPr lang="he-IL" smtClean="0"/>
              <a:t>73</a:t>
            </a:fld>
            <a:endParaRPr lang="he-IL"/>
          </a:p>
        </p:txBody>
      </p:sp>
      <p:sp>
        <p:nvSpPr>
          <p:cNvPr id="3" name="TextBox 3">
            <a:extLst>
              <a:ext uri="{FF2B5EF4-FFF2-40B4-BE49-F238E27FC236}">
                <a16:creationId xmlns:a16="http://schemas.microsoft.com/office/drawing/2014/main" id="{F34D6A69-B749-4D0B-9B6C-1A9C7FE7380E}"/>
              </a:ext>
            </a:extLst>
          </p:cNvPr>
          <p:cNvSpPr txBox="1"/>
          <p:nvPr/>
        </p:nvSpPr>
        <p:spPr>
          <a:xfrm>
            <a:off x="1741251" y="275744"/>
            <a:ext cx="9486240" cy="1846659"/>
          </a:xfrm>
          <a:prstGeom prst="rect">
            <a:avLst/>
          </a:prstGeom>
          <a:noFill/>
        </p:spPr>
        <p:txBody>
          <a:bodyPr wrap="square" rtlCol="1">
            <a:spAutoFit/>
          </a:bodyPr>
          <a:lstStyle/>
          <a:p>
            <a:pPr algn="r" defTabSz="914400" rtl="1"/>
            <a:r>
              <a:rPr lang="he-IL" sz="2400" b="1" u="sng" dirty="0">
                <a:solidFill>
                  <a:prstClr val="black"/>
                </a:solidFill>
                <a:latin typeface="Calibri"/>
                <a:cs typeface="Arial" panose="020B0604020202020204" pitchFamily="34" charset="0"/>
              </a:rPr>
              <a:t>מטרות היחידה</a:t>
            </a:r>
            <a:r>
              <a:rPr lang="he-IL" sz="2400" b="1" dirty="0">
                <a:solidFill>
                  <a:prstClr val="black"/>
                </a:solidFill>
                <a:latin typeface="Calibri"/>
                <a:cs typeface="Arial" panose="020B0604020202020204" pitchFamily="34" charset="0"/>
              </a:rPr>
              <a:t>   </a:t>
            </a:r>
            <a:r>
              <a:rPr lang="he-IL" b="1" dirty="0">
                <a:solidFill>
                  <a:prstClr val="black"/>
                </a:solidFill>
                <a:latin typeface="Calibri"/>
                <a:cs typeface="Arial" panose="020B0604020202020204" pitchFamily="34" charset="0"/>
              </a:rPr>
              <a:t>( שקף זה הוא לידיעה ואינו להעתקה למחברת  ) </a:t>
            </a:r>
            <a:endParaRPr lang="en-US" b="1" dirty="0">
              <a:solidFill>
                <a:prstClr val="black"/>
              </a:solidFill>
              <a:latin typeface="Calibri"/>
            </a:endParaRPr>
          </a:p>
          <a:p>
            <a:pPr algn="r" defTabSz="914400" rtl="1"/>
            <a:r>
              <a:rPr lang="he-IL" b="1" dirty="0">
                <a:solidFill>
                  <a:srgbClr val="FF0000"/>
                </a:solidFill>
                <a:latin typeface="Calibri"/>
                <a:cs typeface="Arial" panose="020B0604020202020204" pitchFamily="34" charset="0"/>
              </a:rPr>
              <a:t>יחידת לימוד זו היא חלק מתכנית הלימודים בתחום "תנועה", </a:t>
            </a:r>
            <a:r>
              <a:rPr lang="he-IL" dirty="0">
                <a:solidFill>
                  <a:prstClr val="black"/>
                </a:solidFill>
                <a:latin typeface="Calibri"/>
                <a:cs typeface="Arial" panose="020B0604020202020204" pitchFamily="34" charset="0"/>
              </a:rPr>
              <a:t>אך היא רלוונטית ( מתאימה ) למרבית התחומים שיילמדו בעתיד. היחידה עוסקת בהיכרות עם גרפים קוויים (תיאור של השתנות גודל כלשהו במהלך הזמן), ביכולת להפיק מהם נתונים ותמונה כוללת, בבנייתם מתוך טבלת נתונים ובהשוואה בין שני הייצוגים האלה (הטבלה והגרף הקווי) ובמעבר ביניהם.</a:t>
            </a:r>
            <a:endParaRPr lang="en-US" dirty="0">
              <a:solidFill>
                <a:prstClr val="black"/>
              </a:solidFill>
              <a:latin typeface="Calibri"/>
            </a:endParaRPr>
          </a:p>
          <a:p>
            <a:pPr algn="r" defTabSz="914400" rtl="1"/>
            <a:r>
              <a:rPr lang="he-IL" dirty="0">
                <a:solidFill>
                  <a:prstClr val="black"/>
                </a:solidFill>
                <a:latin typeface="Calibri"/>
                <a:cs typeface="Arial" panose="020B0604020202020204" pitchFamily="34" charset="0"/>
              </a:rPr>
              <a:t>בתחום התוכן כוללת היחידה היכרות ראשונה עם גרפי מקום-זמן וגרפי מהירות-זמן.</a:t>
            </a:r>
          </a:p>
        </p:txBody>
      </p:sp>
      <p:sp>
        <p:nvSpPr>
          <p:cNvPr id="4" name="TextBox 5">
            <a:extLst>
              <a:ext uri="{FF2B5EF4-FFF2-40B4-BE49-F238E27FC236}">
                <a16:creationId xmlns:a16="http://schemas.microsoft.com/office/drawing/2014/main" id="{2468929E-104A-4FA4-BC09-5E974AC83375}"/>
              </a:ext>
            </a:extLst>
          </p:cNvPr>
          <p:cNvSpPr txBox="1"/>
          <p:nvPr/>
        </p:nvSpPr>
        <p:spPr>
          <a:xfrm>
            <a:off x="2975567" y="2122403"/>
            <a:ext cx="8350020" cy="5170646"/>
          </a:xfrm>
          <a:prstGeom prst="rect">
            <a:avLst/>
          </a:prstGeom>
          <a:noFill/>
        </p:spPr>
        <p:txBody>
          <a:bodyPr wrap="square" rtlCol="1">
            <a:spAutoFit/>
          </a:bodyPr>
          <a:lstStyle/>
          <a:p>
            <a:pPr algn="r" defTabSz="914400" rtl="1"/>
            <a:r>
              <a:rPr lang="he-IL" sz="2400" b="1" u="sng" dirty="0">
                <a:solidFill>
                  <a:prstClr val="black"/>
                </a:solidFill>
                <a:latin typeface="Calibri"/>
                <a:cs typeface="Arial" panose="020B0604020202020204" pitchFamily="34" charset="0"/>
              </a:rPr>
              <a:t>מיומנויות - קריאת גרפים</a:t>
            </a:r>
            <a:br>
              <a:rPr lang="en-US" b="1" u="sng" dirty="0">
                <a:solidFill>
                  <a:prstClr val="black"/>
                </a:solidFill>
                <a:latin typeface="Calibri"/>
              </a:rPr>
            </a:br>
            <a:endParaRPr lang="en-US" b="1" u="sng"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הבנה של תחום "הגרפים".</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הבנת קנה המידה בהקשר של גרפים.</a:t>
            </a:r>
            <a:endParaRPr lang="en-US"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קריאה (מן הגרף) של ערך המשתנה התלוי, בעבור זמן מסוים.</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קריאה (מן הגרף) של הזמן, בעבור ערך מסוים של המשתנה התלוי.</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מגמות של עלייה וירידה במשתנה התלוי.</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הזמנים שבהם יש מעבר מעלייה לירידה ולהפך.</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התלילות (השיפוע, במובן האינטואיטיבי) של הגרף (באזורי זמן שונים של אותו </a:t>
            </a:r>
          </a:p>
          <a:p>
            <a:pPr algn="r" defTabSz="914400" rtl="1"/>
            <a:r>
              <a:rPr lang="he-IL" dirty="0">
                <a:solidFill>
                  <a:prstClr val="black"/>
                </a:solidFill>
                <a:latin typeface="Calibri"/>
                <a:cs typeface="Arial" panose="020B0604020202020204" pitchFamily="34" charset="0"/>
              </a:rPr>
              <a:t>     גרף קווי) עם קצב השינוי של המשתנה התלוי – רמה איכותית.</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זיהוי מגמות של שינוי בתלילות (בשיפוע האינטואיטיבי) של הגרף עם שינויים </a:t>
            </a:r>
            <a:br>
              <a:rPr lang="en-US" dirty="0">
                <a:solidFill>
                  <a:prstClr val="black"/>
                </a:solidFill>
                <a:latin typeface="Calibri"/>
              </a:rPr>
            </a:br>
            <a:r>
              <a:rPr lang="he-IL" dirty="0">
                <a:solidFill>
                  <a:prstClr val="black"/>
                </a:solidFill>
                <a:latin typeface="Calibri"/>
                <a:cs typeface="Arial" panose="020B0604020202020204" pitchFamily="34" charset="0"/>
              </a:rPr>
              <a:t>בקצב השינוי של המשתנה התלוי – רמה איכותית.</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הבנת המשמעויות הפיזיקליות של התכונות המתמטיות האלה.</a:t>
            </a: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תיאור מילולי של המהלך הכולל לשלביו.</a:t>
            </a:r>
            <a:endParaRPr lang="en-US" b="1" dirty="0">
              <a:solidFill>
                <a:prstClr val="black"/>
              </a:solidFill>
              <a:latin typeface="Calibri"/>
            </a:endParaRPr>
          </a:p>
          <a:p>
            <a:pPr marL="285750" indent="-285750" algn="r" defTabSz="914400" rtl="1">
              <a:buFont typeface="Wingdings" pitchFamily="2" charset="2"/>
              <a:buChar char="ü"/>
            </a:pPr>
            <a:r>
              <a:rPr lang="he-IL" b="1" dirty="0">
                <a:solidFill>
                  <a:prstClr val="black"/>
                </a:solidFill>
                <a:latin typeface="Calibri"/>
                <a:cs typeface="Arial" panose="020B0604020202020204" pitchFamily="34" charset="0"/>
              </a:rPr>
              <a:t>בניית גרפים מתוך נתונים מספריים והפקת נתונים מספריים מתוך גרפים</a:t>
            </a:r>
            <a:endParaRPr lang="en-US" b="1" dirty="0">
              <a:solidFill>
                <a:prstClr val="black"/>
              </a:solidFill>
              <a:latin typeface="Calibri"/>
            </a:endParaRPr>
          </a:p>
          <a:p>
            <a:pPr marL="285750" indent="-285750" algn="r" defTabSz="914400" rtl="1">
              <a:buFont typeface="Wingdings" pitchFamily="2" charset="2"/>
              <a:buChar char="ü"/>
            </a:pPr>
            <a:r>
              <a:rPr lang="he-IL" dirty="0">
                <a:solidFill>
                  <a:prstClr val="black"/>
                </a:solidFill>
                <a:latin typeface="Calibri"/>
                <a:cs typeface="Arial" panose="020B0604020202020204" pitchFamily="34" charset="0"/>
              </a:rPr>
              <a:t>מעבר בין שני הייצוגים (טבלה וגרף) והכרת יתרונותיהם היחסיים</a:t>
            </a:r>
          </a:p>
          <a:p>
            <a:pPr marL="285750" indent="-285750" algn="r" defTabSz="914400" rtl="1">
              <a:buFont typeface="Wingdings" pitchFamily="2" charset="2"/>
              <a:buChar char="ü"/>
            </a:pPr>
            <a:endParaRPr lang="en-US" b="1" dirty="0">
              <a:solidFill>
                <a:prstClr val="black"/>
              </a:solidFill>
              <a:latin typeface="Calibri"/>
            </a:endParaRPr>
          </a:p>
          <a:p>
            <a:pPr algn="r" defTabSz="914400" rtl="1"/>
            <a:r>
              <a:rPr lang="he-IL" dirty="0">
                <a:solidFill>
                  <a:prstClr val="black"/>
                </a:solidFill>
                <a:latin typeface="Calibri"/>
                <a:cs typeface="Arial" panose="020B0604020202020204" pitchFamily="34" charset="0"/>
              </a:rPr>
              <a:t> </a:t>
            </a:r>
            <a:endParaRPr lang="en-US" dirty="0">
              <a:solidFill>
                <a:prstClr val="black"/>
              </a:solidFill>
              <a:latin typeface="Calibri"/>
            </a:endParaRPr>
          </a:p>
        </p:txBody>
      </p:sp>
    </p:spTree>
    <p:extLst>
      <p:ext uri="{BB962C8B-B14F-4D97-AF65-F5344CB8AC3E}">
        <p14:creationId xmlns:p14="http://schemas.microsoft.com/office/powerpoint/2010/main" val="3328752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39F62310-2B60-46D8-BBC6-51434736969E}"/>
              </a:ext>
            </a:extLst>
          </p:cNvPr>
          <p:cNvSpPr>
            <a:spLocks noGrp="1"/>
          </p:cNvSpPr>
          <p:nvPr>
            <p:ph type="sldNum" sz="quarter" idx="12"/>
          </p:nvPr>
        </p:nvSpPr>
        <p:spPr/>
        <p:txBody>
          <a:bodyPr/>
          <a:lstStyle/>
          <a:p>
            <a:fld id="{35CE2A88-ED72-40D1-A77E-B0989610CBC5}" type="slidenum">
              <a:rPr lang="he-IL" smtClean="0"/>
              <a:t>74</a:t>
            </a:fld>
            <a:endParaRPr lang="he-IL"/>
          </a:p>
        </p:txBody>
      </p:sp>
      <p:sp>
        <p:nvSpPr>
          <p:cNvPr id="4" name="WordArt 5">
            <a:extLst>
              <a:ext uri="{FF2B5EF4-FFF2-40B4-BE49-F238E27FC236}">
                <a16:creationId xmlns:a16="http://schemas.microsoft.com/office/drawing/2014/main" id="{B96B126F-BC52-4C22-995A-56F826867B37}"/>
              </a:ext>
            </a:extLst>
          </p:cNvPr>
          <p:cNvSpPr>
            <a:spLocks noChangeArrowheads="1" noChangeShapeType="1" noTextEdit="1"/>
          </p:cNvSpPr>
          <p:nvPr/>
        </p:nvSpPr>
        <p:spPr bwMode="auto">
          <a:xfrm>
            <a:off x="5935174" y="211519"/>
            <a:ext cx="5832475" cy="1152525"/>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כיצד קוראים גרף ?</a:t>
            </a:r>
          </a:p>
        </p:txBody>
      </p:sp>
      <p:sp>
        <p:nvSpPr>
          <p:cNvPr id="10" name="WordArt 15">
            <a:extLst>
              <a:ext uri="{FF2B5EF4-FFF2-40B4-BE49-F238E27FC236}">
                <a16:creationId xmlns:a16="http://schemas.microsoft.com/office/drawing/2014/main" id="{A66D451A-04DC-4F0E-A319-8785847B4A18}"/>
              </a:ext>
            </a:extLst>
          </p:cNvPr>
          <p:cNvSpPr>
            <a:spLocks noChangeArrowheads="1" noChangeShapeType="1" noTextEdit="1"/>
          </p:cNvSpPr>
          <p:nvPr/>
        </p:nvSpPr>
        <p:spPr bwMode="auto">
          <a:xfrm>
            <a:off x="3672131" y="1479184"/>
            <a:ext cx="5832475" cy="1152525"/>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כיצד יוצרים גרף ?</a:t>
            </a:r>
          </a:p>
        </p:txBody>
      </p:sp>
      <p:pic>
        <p:nvPicPr>
          <p:cNvPr id="11" name="Picture 2" descr="×ª××× × ×§×©××¨×">
            <a:extLst>
              <a:ext uri="{FF2B5EF4-FFF2-40B4-BE49-F238E27FC236}">
                <a16:creationId xmlns:a16="http://schemas.microsoft.com/office/drawing/2014/main" id="{93AE268E-ADA4-4820-B6F6-8C6CB114D67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2055" y="3429000"/>
            <a:ext cx="5200151" cy="3106926"/>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5">
            <a:extLst>
              <a:ext uri="{FF2B5EF4-FFF2-40B4-BE49-F238E27FC236}">
                <a16:creationId xmlns:a16="http://schemas.microsoft.com/office/drawing/2014/main" id="{9B02B563-FC27-4AB0-9915-42526FA30EDA}"/>
              </a:ext>
            </a:extLst>
          </p:cNvPr>
          <p:cNvSpPr>
            <a:spLocks noChangeArrowheads="1" noChangeShapeType="1" noTextEdit="1"/>
          </p:cNvSpPr>
          <p:nvPr/>
        </p:nvSpPr>
        <p:spPr bwMode="auto">
          <a:xfrm>
            <a:off x="6754478" y="3111012"/>
            <a:ext cx="5064491" cy="747103"/>
          </a:xfrm>
          <a:prstGeom prst="rect">
            <a:avLst/>
          </a:prstGeom>
        </p:spPr>
        <p:txBody>
          <a:bodyPr wrap="none" fromWordArt="1">
            <a:prstTxWarp prst="textPlain">
              <a:avLst>
                <a:gd name="adj" fmla="val 50000"/>
              </a:avLst>
            </a:prstTxWarp>
          </a:bodyPr>
          <a:lstStyle/>
          <a:p>
            <a:pPr algn="ctr"/>
            <a:r>
              <a:rPr lang="he-IL" sz="3600" kern="10">
                <a:ln w="9525">
                  <a:solidFill>
                    <a:schemeClr val="tx1"/>
                  </a:solidFill>
                  <a:round/>
                  <a:headEnd/>
                  <a:tailEnd/>
                </a:ln>
                <a:gradFill rotWithShape="1">
                  <a:gsLst>
                    <a:gs pos="0">
                      <a:srgbClr val="FFCC00"/>
                    </a:gs>
                    <a:gs pos="100000">
                      <a:srgbClr val="663300"/>
                    </a:gs>
                  </a:gsLst>
                  <a:lin ang="5400000" scaled="1"/>
                </a:gradFill>
                <a:effectLst>
                  <a:outerShdw dist="107763" dir="2700000" algn="ctr" rotWithShape="0">
                    <a:srgbClr val="CC9900">
                      <a:alpha val="50000"/>
                    </a:srgbClr>
                  </a:outerShdw>
                </a:effectLst>
                <a:latin typeface="Arial"/>
                <a:cs typeface="Arial"/>
              </a:rPr>
              <a:t>אז בואו נלמד... </a:t>
            </a:r>
          </a:p>
        </p:txBody>
      </p:sp>
    </p:spTree>
    <p:extLst>
      <p:ext uri="{BB962C8B-B14F-4D97-AF65-F5344CB8AC3E}">
        <p14:creationId xmlns:p14="http://schemas.microsoft.com/office/powerpoint/2010/main" val="2756583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209BA33-1EA8-4EDC-A4D4-DCB46D5A1953}"/>
              </a:ext>
            </a:extLst>
          </p:cNvPr>
          <p:cNvSpPr>
            <a:spLocks noGrp="1"/>
          </p:cNvSpPr>
          <p:nvPr>
            <p:ph type="sldNum" sz="quarter" idx="12"/>
          </p:nvPr>
        </p:nvSpPr>
        <p:spPr/>
        <p:txBody>
          <a:bodyPr/>
          <a:lstStyle/>
          <a:p>
            <a:fld id="{35CE2A88-ED72-40D1-A77E-B0989610CBC5}" type="slidenum">
              <a:rPr lang="he-IL" smtClean="0"/>
              <a:t>75</a:t>
            </a:fld>
            <a:endParaRPr lang="he-IL"/>
          </a:p>
        </p:txBody>
      </p:sp>
      <p:sp>
        <p:nvSpPr>
          <p:cNvPr id="6" name="Line 27">
            <a:extLst>
              <a:ext uri="{FF2B5EF4-FFF2-40B4-BE49-F238E27FC236}">
                <a16:creationId xmlns:a16="http://schemas.microsoft.com/office/drawing/2014/main" id="{0C97E29E-1D4F-41B7-8748-FA05FE990DAD}"/>
              </a:ext>
            </a:extLst>
          </p:cNvPr>
          <p:cNvSpPr>
            <a:spLocks noChangeShapeType="1"/>
          </p:cNvSpPr>
          <p:nvPr/>
        </p:nvSpPr>
        <p:spPr bwMode="auto">
          <a:xfrm>
            <a:off x="1955973" y="6349755"/>
            <a:ext cx="4826000" cy="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7" name="Line 28">
            <a:extLst>
              <a:ext uri="{FF2B5EF4-FFF2-40B4-BE49-F238E27FC236}">
                <a16:creationId xmlns:a16="http://schemas.microsoft.com/office/drawing/2014/main" id="{0C6CE3A3-D7DF-4D0F-AF6F-731A1B8F04BF}"/>
              </a:ext>
            </a:extLst>
          </p:cNvPr>
          <p:cNvSpPr>
            <a:spLocks noChangeShapeType="1"/>
          </p:cNvSpPr>
          <p:nvPr/>
        </p:nvSpPr>
        <p:spPr bwMode="auto">
          <a:xfrm rot="-5400000">
            <a:off x="759412" y="5094287"/>
            <a:ext cx="3527425" cy="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11" name="Text Box 33">
            <a:extLst>
              <a:ext uri="{FF2B5EF4-FFF2-40B4-BE49-F238E27FC236}">
                <a16:creationId xmlns:a16="http://schemas.microsoft.com/office/drawing/2014/main" id="{97325F12-0285-420F-8552-385DC4E5194A}"/>
              </a:ext>
            </a:extLst>
          </p:cNvPr>
          <p:cNvSpPr txBox="1">
            <a:spLocks noChangeArrowheads="1"/>
          </p:cNvSpPr>
          <p:nvPr/>
        </p:nvSpPr>
        <p:spPr bwMode="auto">
          <a:xfrm>
            <a:off x="746126" y="3198167"/>
            <a:ext cx="1497135"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eaLnBrk="1" hangingPunct="1">
              <a:spcBef>
                <a:spcPct val="50000"/>
              </a:spcBef>
              <a:buClrTx/>
              <a:buSzTx/>
              <a:buFontTx/>
              <a:buNone/>
            </a:pPr>
            <a:r>
              <a:rPr lang="en-US" altLang="he-IL" sz="2400" b="1"/>
              <a:t> </a:t>
            </a:r>
            <a:r>
              <a:rPr lang="he-IL" altLang="he-IL" sz="2400" b="1"/>
              <a:t>מרחק</a:t>
            </a:r>
            <a:r>
              <a:rPr lang="en-US" altLang="he-IL" sz="2400" b="1"/>
              <a:t>  Y</a:t>
            </a:r>
          </a:p>
        </p:txBody>
      </p:sp>
      <p:grpSp>
        <p:nvGrpSpPr>
          <p:cNvPr id="12" name="Group 35">
            <a:extLst>
              <a:ext uri="{FF2B5EF4-FFF2-40B4-BE49-F238E27FC236}">
                <a16:creationId xmlns:a16="http://schemas.microsoft.com/office/drawing/2014/main" id="{ABF8DD50-4FAA-4F0E-8CF6-AFA30C6DFBB6}"/>
              </a:ext>
            </a:extLst>
          </p:cNvPr>
          <p:cNvGrpSpPr>
            <a:grpSpLocks/>
          </p:cNvGrpSpPr>
          <p:nvPr/>
        </p:nvGrpSpPr>
        <p:grpSpPr bwMode="auto">
          <a:xfrm>
            <a:off x="2375260" y="1533140"/>
            <a:ext cx="9641625" cy="2083180"/>
            <a:chOff x="1611" y="2701"/>
            <a:chExt cx="3719" cy="2052"/>
          </a:xfrm>
        </p:grpSpPr>
        <p:pic>
          <p:nvPicPr>
            <p:cNvPr id="13" name="Picture 36" descr="faces_026">
              <a:extLst>
                <a:ext uri="{FF2B5EF4-FFF2-40B4-BE49-F238E27FC236}">
                  <a16:creationId xmlns:a16="http://schemas.microsoft.com/office/drawing/2014/main" id="{87862AE2-712B-45B7-9EEE-9FBA0AB125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1" y="2701"/>
              <a:ext cx="3719"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7">
              <a:extLst>
                <a:ext uri="{FF2B5EF4-FFF2-40B4-BE49-F238E27FC236}">
                  <a16:creationId xmlns:a16="http://schemas.microsoft.com/office/drawing/2014/main" id="{554695E7-5E64-4C0D-808A-779623A57C40}"/>
                </a:ext>
              </a:extLst>
            </p:cNvPr>
            <p:cNvSpPr txBox="1">
              <a:spLocks noChangeArrowheads="1"/>
            </p:cNvSpPr>
            <p:nvPr/>
          </p:nvSpPr>
          <p:spPr bwMode="auto">
            <a:xfrm>
              <a:off x="1837" y="3214"/>
              <a:ext cx="3493" cy="1539"/>
            </a:xfrm>
            <a:prstGeom prst="rect">
              <a:avLst/>
            </a:prstGeom>
            <a:noFill/>
            <a:ln w="9525">
              <a:solidFill>
                <a:schemeClr val="hlink"/>
              </a:solidFill>
              <a:miter lim="800000"/>
              <a:headEnd/>
              <a:tailEnd/>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algn="ctr" eaLnBrk="1" hangingPunct="1">
                <a:spcBef>
                  <a:spcPct val="50000"/>
                </a:spcBef>
                <a:buClrTx/>
                <a:buSzTx/>
                <a:buFontTx/>
                <a:buNone/>
              </a:pPr>
              <a:r>
                <a:rPr lang="he-IL" altLang="he-IL" sz="2800">
                  <a:cs typeface="Guttman Yad-Brush" pitchFamily="2" charset="-79"/>
                </a:rPr>
                <a:t>הגרף מאפשר להבחין מיד במידע. </a:t>
              </a:r>
              <a:br>
                <a:rPr lang="en-US" altLang="he-IL" sz="2800">
                  <a:cs typeface="Guttman Yad-Brush" pitchFamily="2" charset="-79"/>
                </a:rPr>
              </a:br>
              <a:r>
                <a:rPr lang="he-IL" altLang="he-IL" sz="2800">
                  <a:cs typeface="Guttman Yad-Brush" pitchFamily="2" charset="-79"/>
                </a:rPr>
                <a:t>הגרף מתרגם נתונים מספריים למידע חזותי . כך מתאפשרת קליטה מהירה של המסר המרכזי .</a:t>
              </a:r>
              <a:endParaRPr lang="en-US" altLang="he-IL" sz="2800">
                <a:cs typeface="Guttman Yad-Brush" pitchFamily="2" charset="-79"/>
              </a:endParaRPr>
            </a:p>
          </p:txBody>
        </p:sp>
      </p:grpSp>
      <p:sp>
        <p:nvSpPr>
          <p:cNvPr id="15" name="Text Box 33">
            <a:extLst>
              <a:ext uri="{FF2B5EF4-FFF2-40B4-BE49-F238E27FC236}">
                <a16:creationId xmlns:a16="http://schemas.microsoft.com/office/drawing/2014/main" id="{85DB2879-8AC7-4851-8270-3C44DA7AD325}"/>
              </a:ext>
            </a:extLst>
          </p:cNvPr>
          <p:cNvSpPr txBox="1">
            <a:spLocks noChangeArrowheads="1"/>
          </p:cNvSpPr>
          <p:nvPr/>
        </p:nvSpPr>
        <p:spPr bwMode="auto">
          <a:xfrm>
            <a:off x="6829301" y="6107702"/>
            <a:ext cx="1497135"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eaLnBrk="1" hangingPunct="1">
              <a:spcBef>
                <a:spcPct val="50000"/>
              </a:spcBef>
              <a:buClrTx/>
              <a:buSzTx/>
              <a:buFontTx/>
              <a:buNone/>
            </a:pPr>
            <a:r>
              <a:rPr lang="en-US" altLang="he-IL" sz="2400" b="1"/>
              <a:t> </a:t>
            </a:r>
            <a:r>
              <a:rPr lang="he-IL" altLang="he-IL" sz="2400" b="1"/>
              <a:t>זמן</a:t>
            </a:r>
            <a:r>
              <a:rPr lang="en-US" altLang="he-IL" sz="2400" b="1"/>
              <a:t> </a:t>
            </a:r>
            <a:r>
              <a:rPr lang="en-US" altLang="he-IL" sz="3600" b="1"/>
              <a:t>t</a:t>
            </a:r>
          </a:p>
        </p:txBody>
      </p:sp>
      <p:sp>
        <p:nvSpPr>
          <p:cNvPr id="16" name="מלבן 15">
            <a:extLst>
              <a:ext uri="{FF2B5EF4-FFF2-40B4-BE49-F238E27FC236}">
                <a16:creationId xmlns:a16="http://schemas.microsoft.com/office/drawing/2014/main" id="{14A72D73-A1C2-41DC-84C0-7284BE126359}"/>
              </a:ext>
            </a:extLst>
          </p:cNvPr>
          <p:cNvSpPr/>
          <p:nvPr/>
        </p:nvSpPr>
        <p:spPr>
          <a:xfrm>
            <a:off x="3540869" y="3947668"/>
            <a:ext cx="8476016" cy="1938992"/>
          </a:xfrm>
          <a:prstGeom prst="rect">
            <a:avLst/>
          </a:prstGeom>
          <a:ln>
            <a:solidFill>
              <a:schemeClr val="accent1"/>
            </a:solidFill>
          </a:ln>
        </p:spPr>
        <p:txBody>
          <a:bodyPr wrap="square">
            <a:spAutoFit/>
          </a:bodyPr>
          <a:lstStyle/>
          <a:p>
            <a:pPr algn="r"/>
            <a:r>
              <a:rPr lang="he-IL" sz="2400">
                <a:latin typeface="Arial" panose="020B0604020202020204" pitchFamily="34" charset="0"/>
              </a:rPr>
              <a:t>ניתן להציג נתונים במגוון דרכים. אחת הדרכים המועילות להצגת נתונים היא התצוגה הגרפית. התצוגה הגרפית מאפשרת הצגה ועיבוד של יחסים, תהליכים והשוואות באופן בהיר, מהיר ומשכנע. גרפים מקלים על השוואה בין תופעות, הם מראים מגמות של תהליכים באופן מובהק וברור, ניתן לשלוף מהם נתונים באופן קל יחסי.</a:t>
            </a:r>
            <a:endParaRPr lang="he-IL" sz="2400" b="0" i="0">
              <a:effectLst/>
              <a:latin typeface="Arial" panose="020B0604020202020204" pitchFamily="34" charset="0"/>
            </a:endParaRPr>
          </a:p>
        </p:txBody>
      </p:sp>
      <p:sp>
        <p:nvSpPr>
          <p:cNvPr id="17" name="WordArt 4">
            <a:extLst>
              <a:ext uri="{FF2B5EF4-FFF2-40B4-BE49-F238E27FC236}">
                <a16:creationId xmlns:a16="http://schemas.microsoft.com/office/drawing/2014/main" id="{CB1521CE-FFAF-44A9-8345-F4249FBDB766}"/>
              </a:ext>
            </a:extLst>
          </p:cNvPr>
          <p:cNvSpPr>
            <a:spLocks noChangeArrowheads="1" noChangeShapeType="1" noTextEdit="1"/>
          </p:cNvSpPr>
          <p:nvPr/>
        </p:nvSpPr>
        <p:spPr bwMode="auto">
          <a:xfrm>
            <a:off x="1845690" y="263498"/>
            <a:ext cx="9967222" cy="70566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rgbClr val="002060"/>
                </a:solidFill>
                <a:effectLst>
                  <a:outerShdw blurRad="50800" dist="39000" dir="5460000" algn="tl">
                    <a:srgbClr val="000000">
                      <a:alpha val="38000"/>
                    </a:srgbClr>
                  </a:outerShdw>
                </a:effectLst>
                <a:latin typeface="Impact"/>
              </a:rPr>
              <a:t>נתונים מספריים מתורגמים למידע חזותי...</a:t>
            </a:r>
          </a:p>
        </p:txBody>
      </p:sp>
    </p:spTree>
    <p:extLst>
      <p:ext uri="{BB962C8B-B14F-4D97-AF65-F5344CB8AC3E}">
        <p14:creationId xmlns:p14="http://schemas.microsoft.com/office/powerpoint/2010/main" val="1029444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52B67F2-A84D-4A46-AF3F-4C46DDA90374}"/>
              </a:ext>
            </a:extLst>
          </p:cNvPr>
          <p:cNvSpPr>
            <a:spLocks noGrp="1"/>
          </p:cNvSpPr>
          <p:nvPr>
            <p:ph type="sldNum" sz="quarter" idx="12"/>
          </p:nvPr>
        </p:nvSpPr>
        <p:spPr/>
        <p:txBody>
          <a:bodyPr/>
          <a:lstStyle/>
          <a:p>
            <a:fld id="{35CE2A88-ED72-40D1-A77E-B0989610CBC5}" type="slidenum">
              <a:rPr lang="he-IL" smtClean="0"/>
              <a:t>76</a:t>
            </a:fld>
            <a:endParaRPr lang="he-IL"/>
          </a:p>
        </p:txBody>
      </p:sp>
      <p:sp>
        <p:nvSpPr>
          <p:cNvPr id="12" name="Content Placeholder 2">
            <a:extLst>
              <a:ext uri="{FF2B5EF4-FFF2-40B4-BE49-F238E27FC236}">
                <a16:creationId xmlns:a16="http://schemas.microsoft.com/office/drawing/2014/main" id="{B3979FDD-A02E-4AE9-9E44-317BEC1EAA3B}"/>
              </a:ext>
            </a:extLst>
          </p:cNvPr>
          <p:cNvSpPr txBox="1">
            <a:spLocks/>
          </p:cNvSpPr>
          <p:nvPr/>
        </p:nvSpPr>
        <p:spPr bwMode="auto">
          <a:xfrm>
            <a:off x="1940987" y="1425883"/>
            <a:ext cx="90984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marR="0" lvl="0" indent="0" algn="r" defTabSz="914400" rtl="1" eaLnBrk="0" fontAlgn="base" latinLnBrk="0" hangingPunct="0">
              <a:lnSpc>
                <a:spcPct val="100000"/>
              </a:lnSpc>
              <a:spcBef>
                <a:spcPct val="20000"/>
              </a:spcBef>
              <a:spcAft>
                <a:spcPct val="0"/>
              </a:spcAft>
              <a:buClr>
                <a:srgbClr val="7B6D47"/>
              </a:buClr>
              <a:buSzPct val="70000"/>
              <a:buFont typeface="Wingdings" pitchFamily="2" charset="2"/>
              <a:buNone/>
              <a:tabLst/>
              <a:defRPr/>
            </a:pPr>
            <a:r>
              <a:rPr kumimoji="0" lang="he-IL" sz="3600" b="1" i="0" u="none" strike="noStrike" kern="0" cap="none" spc="0" normalizeH="0" baseline="0" noProof="0">
                <a:ln>
                  <a:noFill/>
                </a:ln>
                <a:solidFill>
                  <a:srgbClr val="4B2500"/>
                </a:solidFill>
                <a:effectLst>
                  <a:outerShdw blurRad="38100" dist="38100" dir="2700000" algn="tl">
                    <a:srgbClr val="000000"/>
                  </a:outerShdw>
                </a:effectLst>
                <a:uLnTx/>
                <a:uFillTx/>
                <a:latin typeface="Guttman-Aharoni" pitchFamily="2" charset="-79"/>
                <a:ea typeface="+mn-ea"/>
                <a:cs typeface="Guttman-Aharoni" pitchFamily="2" charset="-79"/>
              </a:rPr>
              <a:t>גרף – ביטוי ציורי לנתונים כמותיים המופיעים בטבלה וטקסט, סוגים: </a:t>
            </a:r>
          </a:p>
          <a:p>
            <a:pPr marL="0" marR="0" lvl="0" indent="0" algn="r" defTabSz="914400" rtl="1" eaLnBrk="0" fontAlgn="base" latinLnBrk="0" hangingPunct="0">
              <a:lnSpc>
                <a:spcPct val="100000"/>
              </a:lnSpc>
              <a:spcBef>
                <a:spcPct val="20000"/>
              </a:spcBef>
              <a:spcAft>
                <a:spcPct val="0"/>
              </a:spcAft>
              <a:buClr>
                <a:srgbClr val="7B6D47"/>
              </a:buClr>
              <a:buSzPct val="70000"/>
              <a:buFont typeface="Wingdings" pitchFamily="2" charset="2"/>
              <a:buNone/>
              <a:tabLst/>
              <a:defRPr/>
            </a:pPr>
            <a:endParaRPr kumimoji="0" lang="he-IL" sz="3200" b="0" i="0" u="none" strike="noStrike" kern="0" cap="none" spc="0" normalizeH="0" baseline="0" noProof="0" dirty="0">
              <a:ln>
                <a:noFill/>
              </a:ln>
              <a:solidFill>
                <a:srgbClr val="4B2500"/>
              </a:solidFill>
              <a:effectLst>
                <a:outerShdw blurRad="38100" dist="38100" dir="2700000" algn="tl">
                  <a:srgbClr val="000000"/>
                </a:outerShdw>
              </a:effectLst>
              <a:uLnTx/>
              <a:uFillTx/>
              <a:latin typeface="Garamond"/>
              <a:ea typeface="+mn-ea"/>
              <a:cs typeface="Arial"/>
            </a:endParaRPr>
          </a:p>
        </p:txBody>
      </p:sp>
      <p:pic>
        <p:nvPicPr>
          <p:cNvPr id="13" name="Picture 3">
            <a:extLst>
              <a:ext uri="{FF2B5EF4-FFF2-40B4-BE49-F238E27FC236}">
                <a16:creationId xmlns:a16="http://schemas.microsoft.com/office/drawing/2014/main" id="{A2B42541-9FF5-4F3E-9505-4DC0CCD3AF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9797" y="3864686"/>
            <a:ext cx="2827338"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F63C883-5AC8-4A09-840D-21918B39DC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191" y="3876261"/>
            <a:ext cx="2617788" cy="2687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05E49E3D-FDA2-4FDD-97E9-B3DA507276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6483" y="3876261"/>
            <a:ext cx="3188521" cy="2684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6">
            <a:extLst>
              <a:ext uri="{FF2B5EF4-FFF2-40B4-BE49-F238E27FC236}">
                <a16:creationId xmlns:a16="http://schemas.microsoft.com/office/drawing/2014/main" id="{B891F1EF-9824-4FC9-BA33-EEAAA8518C6A}"/>
              </a:ext>
            </a:extLst>
          </p:cNvPr>
          <p:cNvSpPr txBox="1">
            <a:spLocks noChangeArrowheads="1"/>
          </p:cNvSpPr>
          <p:nvPr/>
        </p:nvSpPr>
        <p:spPr bwMode="auto">
          <a:xfrm>
            <a:off x="1036746" y="2861636"/>
            <a:ext cx="3931023"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uLnTx/>
                <a:uFillTx/>
                <a:latin typeface="Garamond" pitchFamily="18" charset="0"/>
                <a:cs typeface="Arial" pitchFamily="34" charset="0"/>
              </a:rPr>
              <a:t>גרף רציף (עקומה)</a:t>
            </a:r>
            <a:endParaRPr kumimoji="0" lang="en-GB" altLang="he-IL" sz="3600" b="1" i="0" u="sng" strike="noStrike" kern="0" cap="none" spc="0" normalizeH="0" baseline="0" noProof="0">
              <a:ln>
                <a:noFill/>
              </a:ln>
              <a:solidFill>
                <a:srgbClr val="FF0000"/>
              </a:solidFill>
              <a:effectLst/>
              <a:uLnTx/>
              <a:uFillTx/>
              <a:latin typeface="Garamond" pitchFamily="18" charset="0"/>
              <a:cs typeface="Arial" pitchFamily="34" charset="0"/>
            </a:endParaRPr>
          </a:p>
        </p:txBody>
      </p:sp>
      <p:sp>
        <p:nvSpPr>
          <p:cNvPr id="17" name="TextBox 7">
            <a:extLst>
              <a:ext uri="{FF2B5EF4-FFF2-40B4-BE49-F238E27FC236}">
                <a16:creationId xmlns:a16="http://schemas.microsoft.com/office/drawing/2014/main" id="{9FFEA267-1A86-44E2-83E3-31F3017D84EC}"/>
              </a:ext>
            </a:extLst>
          </p:cNvPr>
          <p:cNvSpPr txBox="1">
            <a:spLocks noChangeArrowheads="1"/>
          </p:cNvSpPr>
          <p:nvPr/>
        </p:nvSpPr>
        <p:spPr bwMode="auto">
          <a:xfrm>
            <a:off x="5402932" y="2861636"/>
            <a:ext cx="282733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גרף עמודות</a:t>
            </a:r>
            <a:endParaRPr kumimoji="0" lang="en-GB"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endParaRPr>
          </a:p>
        </p:txBody>
      </p:sp>
      <p:sp>
        <p:nvSpPr>
          <p:cNvPr id="18" name="TextBox 8">
            <a:extLst>
              <a:ext uri="{FF2B5EF4-FFF2-40B4-BE49-F238E27FC236}">
                <a16:creationId xmlns:a16="http://schemas.microsoft.com/office/drawing/2014/main" id="{CD0904B4-F432-4A57-8295-072E60CF4861}"/>
              </a:ext>
            </a:extLst>
          </p:cNvPr>
          <p:cNvSpPr txBox="1">
            <a:spLocks noChangeArrowheads="1"/>
          </p:cNvSpPr>
          <p:nvPr/>
        </p:nvSpPr>
        <p:spPr bwMode="auto">
          <a:xfrm>
            <a:off x="8865255" y="2861636"/>
            <a:ext cx="2887647"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he-IL"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דיאגרמת עוגה</a:t>
            </a:r>
            <a:endParaRPr kumimoji="0" lang="en-GB" altLang="he-IL" sz="36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endParaRPr>
          </a:p>
        </p:txBody>
      </p:sp>
      <p:sp>
        <p:nvSpPr>
          <p:cNvPr id="19" name="WordArt 4">
            <a:extLst>
              <a:ext uri="{FF2B5EF4-FFF2-40B4-BE49-F238E27FC236}">
                <a16:creationId xmlns:a16="http://schemas.microsoft.com/office/drawing/2014/main" id="{57108C35-14E7-4E1C-9778-82799873BC73}"/>
              </a:ext>
            </a:extLst>
          </p:cNvPr>
          <p:cNvSpPr>
            <a:spLocks noChangeArrowheads="1" noChangeShapeType="1" noTextEdit="1"/>
          </p:cNvSpPr>
          <p:nvPr/>
        </p:nvSpPr>
        <p:spPr bwMode="auto">
          <a:xfrm>
            <a:off x="2166612" y="336901"/>
            <a:ext cx="9586290" cy="556403"/>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e-IL" sz="4400" b="1" kern="10">
                <a:ln w="11430"/>
                <a:solidFill>
                  <a:schemeClr val="accent6">
                    <a:lumMod val="50000"/>
                  </a:schemeClr>
                </a:solidFill>
                <a:effectLst>
                  <a:outerShdw blurRad="50800" dist="39000" dir="5460000" algn="tl">
                    <a:srgbClr val="000000">
                      <a:alpha val="38000"/>
                    </a:srgbClr>
                  </a:outerShdw>
                </a:effectLst>
                <a:latin typeface="Impact"/>
              </a:rPr>
              <a:t>בואו נדבר על גרפים... </a:t>
            </a:r>
          </a:p>
        </p:txBody>
      </p:sp>
    </p:spTree>
    <p:extLst>
      <p:ext uri="{BB962C8B-B14F-4D97-AF65-F5344CB8AC3E}">
        <p14:creationId xmlns:p14="http://schemas.microsoft.com/office/powerpoint/2010/main" val="19213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62E0041D-AE0F-4D20-B3A2-3C0A3A12F2B7}"/>
              </a:ext>
            </a:extLst>
          </p:cNvPr>
          <p:cNvSpPr>
            <a:spLocks noGrp="1"/>
          </p:cNvSpPr>
          <p:nvPr>
            <p:ph type="sldNum" sz="quarter" idx="12"/>
          </p:nvPr>
        </p:nvSpPr>
        <p:spPr/>
        <p:txBody>
          <a:bodyPr/>
          <a:lstStyle/>
          <a:p>
            <a:fld id="{35CE2A88-ED72-40D1-A77E-B0989610CBC5}" type="slidenum">
              <a:rPr lang="he-IL" smtClean="0"/>
              <a:t>77</a:t>
            </a:fld>
            <a:endParaRPr lang="he-IL"/>
          </a:p>
        </p:txBody>
      </p:sp>
      <p:sp>
        <p:nvSpPr>
          <p:cNvPr id="5" name="Text Box 5">
            <a:extLst>
              <a:ext uri="{FF2B5EF4-FFF2-40B4-BE49-F238E27FC236}">
                <a16:creationId xmlns:a16="http://schemas.microsoft.com/office/drawing/2014/main" id="{DCE9CCDF-0EB8-4AE2-825C-79FEA0661884}"/>
              </a:ext>
            </a:extLst>
          </p:cNvPr>
          <p:cNvSpPr txBox="1">
            <a:spLocks noChangeArrowheads="1"/>
          </p:cNvSpPr>
          <p:nvPr/>
        </p:nvSpPr>
        <p:spPr bwMode="auto">
          <a:xfrm>
            <a:off x="6295293" y="329955"/>
            <a:ext cx="5653454"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br>
              <a:rPr lang="en-US" altLang="he-IL" sz="3600" b="1">
                <a:solidFill>
                  <a:schemeClr val="accent2"/>
                </a:solidFill>
                <a:effectLst>
                  <a:outerShdw blurRad="38100" dist="38100" dir="2700000" algn="tl">
                    <a:srgbClr val="000000">
                      <a:alpha val="43137"/>
                    </a:srgbClr>
                  </a:outerShdw>
                </a:effectLst>
              </a:rPr>
            </a:br>
            <a:r>
              <a:rPr lang="he-IL" altLang="he-IL" sz="3600" b="1">
                <a:solidFill>
                  <a:schemeClr val="accent2"/>
                </a:solidFill>
                <a:effectLst>
                  <a:outerShdw blurRad="38100" dist="38100" dir="2700000" algn="tl">
                    <a:srgbClr val="000000">
                      <a:alpha val="43137"/>
                    </a:srgbClr>
                  </a:outerShdw>
                </a:effectLst>
              </a:rPr>
              <a:t>כלומר : </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ישנם סוגים רבים ושונים של גרפים (עוגה, עמודות וכו' ... )</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סוגי הגרפים מותאמים לאופי הנתונים אותם אנו מבקשים לחקור ולהציג.</a:t>
            </a:r>
            <a:br>
              <a:rPr lang="en-US" altLang="he-IL" sz="3600">
                <a:solidFill>
                  <a:schemeClr val="accent2"/>
                </a:solidFill>
                <a:effectLst>
                  <a:outerShdw blurRad="38100" dist="38100" dir="2700000" algn="tl">
                    <a:srgbClr val="000000">
                      <a:alpha val="43137"/>
                    </a:srgbClr>
                  </a:outerShdw>
                </a:effectLst>
              </a:rPr>
            </a:br>
            <a:r>
              <a:rPr lang="he-IL" altLang="he-IL" sz="3600">
                <a:solidFill>
                  <a:schemeClr val="accent2"/>
                </a:solidFill>
                <a:effectLst>
                  <a:outerShdw blurRad="38100" dist="38100" dir="2700000" algn="tl">
                    <a:srgbClr val="000000">
                      <a:alpha val="43137"/>
                    </a:srgbClr>
                  </a:outerShdw>
                </a:effectLst>
              </a:rPr>
              <a:t>במסגרת חקר ה</a:t>
            </a:r>
            <a:r>
              <a:rPr lang="he-IL" altLang="he-IL" sz="3600" b="1">
                <a:solidFill>
                  <a:srgbClr val="FF0000"/>
                </a:solidFill>
                <a:effectLst>
                  <a:outerShdw blurRad="38100" dist="38100" dir="2700000" algn="tl">
                    <a:srgbClr val="000000">
                      <a:alpha val="43137"/>
                    </a:srgbClr>
                  </a:outerShdw>
                </a:effectLst>
              </a:rPr>
              <a:t>תנועה</a:t>
            </a:r>
            <a:r>
              <a:rPr lang="he-IL" altLang="he-IL" sz="3600">
                <a:solidFill>
                  <a:schemeClr val="accent2"/>
                </a:solidFill>
                <a:effectLst>
                  <a:outerShdw blurRad="38100" dist="38100" dir="2700000" algn="tl">
                    <a:srgbClr val="000000">
                      <a:alpha val="43137"/>
                    </a:srgbClr>
                  </a:outerShdw>
                </a:effectLst>
              </a:rPr>
              <a:t> אנו נעסוק בסוג המותאם של ה- </a:t>
            </a:r>
            <a:br>
              <a:rPr lang="en-US" altLang="he-IL" sz="3600">
                <a:solidFill>
                  <a:schemeClr val="accent2"/>
                </a:solidFill>
              </a:rPr>
            </a:br>
            <a:r>
              <a:rPr lang="he-IL" altLang="he-IL" sz="4800" b="1">
                <a:solidFill>
                  <a:srgbClr val="FF0000"/>
                </a:solidFill>
                <a:effectLst>
                  <a:outerShdw blurRad="38100" dist="38100" dir="2700000" algn="tl">
                    <a:srgbClr val="000000">
                      <a:alpha val="43137"/>
                    </a:srgbClr>
                  </a:outerShdw>
                </a:effectLst>
              </a:rPr>
              <a:t>גרפים קווים</a:t>
            </a:r>
            <a:r>
              <a:rPr lang="he-IL" altLang="he-IL" sz="3600" b="1">
                <a:solidFill>
                  <a:schemeClr val="accent2"/>
                </a:solidFill>
              </a:rPr>
              <a:t>.   </a:t>
            </a:r>
            <a:endParaRPr lang="en-US" altLang="he-IL" sz="3600" b="1">
              <a:solidFill>
                <a:schemeClr val="accent2"/>
              </a:solidFill>
            </a:endParaRPr>
          </a:p>
        </p:txBody>
      </p:sp>
      <p:pic>
        <p:nvPicPr>
          <p:cNvPr id="7" name="Picture 11" descr="graphs163x219">
            <a:extLst>
              <a:ext uri="{FF2B5EF4-FFF2-40B4-BE49-F238E27FC236}">
                <a16:creationId xmlns:a16="http://schemas.microsoft.com/office/drawing/2014/main" id="{2EFDCFBE-FBA6-468E-B311-E71A01D82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484" y="1195565"/>
            <a:ext cx="3504145" cy="4708982"/>
          </a:xfrm>
          <a:prstGeom prst="rect">
            <a:avLst/>
          </a:prstGeom>
          <a:solidFill>
            <a:srgbClr val="CCFFFF"/>
          </a:solidFill>
          <a:ln w="9525">
            <a:solidFill>
              <a:srgbClr val="FF0000"/>
            </a:solidFill>
            <a:miter lim="800000"/>
            <a:headEnd/>
            <a:tailEnd/>
          </a:ln>
        </p:spPr>
      </p:pic>
    </p:spTree>
    <p:extLst>
      <p:ext uri="{BB962C8B-B14F-4D97-AF65-F5344CB8AC3E}">
        <p14:creationId xmlns:p14="http://schemas.microsoft.com/office/powerpoint/2010/main" val="1419067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707A7BCC-C0C8-496A-8916-F49FB93DF53D}"/>
              </a:ext>
            </a:extLst>
          </p:cNvPr>
          <p:cNvSpPr>
            <a:spLocks noGrp="1"/>
          </p:cNvSpPr>
          <p:nvPr>
            <p:ph type="sldNum" sz="quarter" idx="12"/>
          </p:nvPr>
        </p:nvSpPr>
        <p:spPr/>
        <p:txBody>
          <a:bodyPr/>
          <a:lstStyle/>
          <a:p>
            <a:fld id="{35CE2A88-ED72-40D1-A77E-B0989610CBC5}" type="slidenum">
              <a:rPr lang="he-IL" smtClean="0"/>
              <a:t>78</a:t>
            </a:fld>
            <a:endParaRPr lang="he-IL"/>
          </a:p>
        </p:txBody>
      </p:sp>
      <p:sp>
        <p:nvSpPr>
          <p:cNvPr id="4" name="מלבן 3">
            <a:extLst>
              <a:ext uri="{FF2B5EF4-FFF2-40B4-BE49-F238E27FC236}">
                <a16:creationId xmlns:a16="http://schemas.microsoft.com/office/drawing/2014/main" id="{5CCA326C-2560-47A4-8A1C-3D877105F754}"/>
              </a:ext>
            </a:extLst>
          </p:cNvPr>
          <p:cNvSpPr/>
          <p:nvPr/>
        </p:nvSpPr>
        <p:spPr>
          <a:xfrm>
            <a:off x="1627308" y="77408"/>
            <a:ext cx="10418885" cy="4457567"/>
          </a:xfrm>
          <a:prstGeom prst="rect">
            <a:avLst/>
          </a:prstGeom>
        </p:spPr>
        <p:txBody>
          <a:bodyPr wrap="square">
            <a:spAutoFit/>
          </a:bodyPr>
          <a:lstStyle/>
          <a:p>
            <a:pPr algn="r" rtl="1">
              <a:lnSpc>
                <a:spcPct val="150000"/>
              </a:lnSpc>
              <a:spcAft>
                <a:spcPts val="0"/>
              </a:spcAft>
            </a:pPr>
            <a:r>
              <a:rPr lang="he-IL" sz="2400" b="1" u="sng">
                <a:latin typeface="Times New Roman" panose="02020603050405020304" pitchFamily="18" charset="0"/>
                <a:ea typeface="Times New Roman" panose="02020603050405020304" pitchFamily="18" charset="0"/>
                <a:cs typeface="Arial" panose="020B0604020202020204" pitchFamily="34" charset="0"/>
              </a:rPr>
              <a:t>גרף קווי</a:t>
            </a:r>
            <a:endParaRPr lang="en-US" sz="2400">
              <a:latin typeface="Times New Roman" panose="02020603050405020304" pitchFamily="18" charset="0"/>
              <a:ea typeface="Times New Roman" panose="02020603050405020304" pitchFamily="18" charset="0"/>
            </a:endParaRPr>
          </a:p>
          <a:p>
            <a:pPr algn="r" rtl="1">
              <a:lnSpc>
                <a:spcPct val="150000"/>
              </a:lnSpc>
              <a:spcAft>
                <a:spcPts val="0"/>
              </a:spcAft>
            </a:pPr>
            <a:r>
              <a:rPr lang="he-IL" sz="2400">
                <a:latin typeface="Times New Roman" panose="02020603050405020304" pitchFamily="18" charset="0"/>
                <a:ea typeface="Times New Roman" panose="02020603050405020304" pitchFamily="18" charset="0"/>
                <a:cs typeface="Arial" panose="020B0604020202020204" pitchFamily="34" charset="0"/>
              </a:rPr>
              <a:t>גרף קווי מציג קשר בין משתנים.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שני המשתנים הם משתנים כמותיים רציפים (משתנים המבוטאים במספרים שיכולים לקבל כל ערך בטווח מסוים (למשל: זמן, מסה, גובה, טמפרטורה, ממוצעים שונים וכדומה).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בגרף זה משתמשים כדי לראות שינוי במשתנה המושפע, בעקבות השוני  בערכים של המשתנה המשפיע. ( למשל שינוי בתנועה,  שהוא השינוי במיקום ביחס  לזמן, או שינוי בקצב המהירות ביחס לזמן ) </a:t>
            </a:r>
            <a:endParaRPr lang="en-US" sz="2400">
              <a:latin typeface="Times New Roman" panose="02020603050405020304" pitchFamily="18" charset="0"/>
              <a:ea typeface="Times New Roman" panose="02020603050405020304" pitchFamily="18" charset="0"/>
            </a:endParaRPr>
          </a:p>
        </p:txBody>
      </p:sp>
      <p:sp>
        <p:nvSpPr>
          <p:cNvPr id="7" name="מלבן 6">
            <a:extLst>
              <a:ext uri="{FF2B5EF4-FFF2-40B4-BE49-F238E27FC236}">
                <a16:creationId xmlns:a16="http://schemas.microsoft.com/office/drawing/2014/main" id="{C4FCAB48-5C30-45B3-9911-7F3D36F60D4D}"/>
              </a:ext>
            </a:extLst>
          </p:cNvPr>
          <p:cNvSpPr/>
          <p:nvPr/>
        </p:nvSpPr>
        <p:spPr>
          <a:xfrm>
            <a:off x="1702775" y="4680288"/>
            <a:ext cx="10267949" cy="1938992"/>
          </a:xfrm>
          <a:prstGeom prst="rect">
            <a:avLst/>
          </a:prstGeom>
          <a:ln>
            <a:solidFill>
              <a:schemeClr val="tx1"/>
            </a:solidFill>
          </a:ln>
        </p:spPr>
        <p:txBody>
          <a:bodyPr wrap="square">
            <a:spAutoFit/>
          </a:bodyPr>
          <a:lstStyle/>
          <a:p>
            <a:pPr algn="r"/>
            <a:r>
              <a:rPr lang="he-IL" sz="2400" i="1" u="sng">
                <a:solidFill>
                  <a:srgbClr val="4F4F4F"/>
                </a:solidFill>
                <a:latin typeface="Arial" panose="020B0604020202020204" pitchFamily="34" charset="0"/>
                <a:cs typeface="Arial" panose="020B0604020202020204" pitchFamily="34" charset="0"/>
              </a:rPr>
              <a:t>גרף עקומה (או גרף רציף)</a:t>
            </a:r>
            <a:r>
              <a:rPr lang="he-IL" sz="2400">
                <a:solidFill>
                  <a:srgbClr val="4F4F4F"/>
                </a:solidFill>
                <a:latin typeface="Arial" panose="020B0604020202020204" pitchFamily="34" charset="0"/>
                <a:cs typeface="Arial" panose="020B0604020202020204" pitchFamily="34" charset="0"/>
              </a:rPr>
              <a:t>: גרף שמציג נתונים כמותיים במערכת צירים. הסקלה על כל ציר היא ציר מספרים רציף. כל ציר מייצג משתנה כמותי (מספרי). גרף רציף מציג את הנתונים כנקודות מפוזרות במישור המחוברות ביניהן בקו היוצר עקום. הנקודות מבליטות את המדידות שנערכו והקו מבליט את מגמת העקום. משתמשים בגרף זה  לבדיקה האם יש קשר בין שני משתנים  ומהי מידת הקשר והמגמה.</a:t>
            </a:r>
            <a:endParaRPr lang="he-IL"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3098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2EABC043-D736-4637-B91B-F897599ECB46}"/>
              </a:ext>
            </a:extLst>
          </p:cNvPr>
          <p:cNvSpPr>
            <a:spLocks noGrp="1"/>
          </p:cNvSpPr>
          <p:nvPr>
            <p:ph type="sldNum" sz="quarter" idx="12"/>
          </p:nvPr>
        </p:nvSpPr>
        <p:spPr/>
        <p:txBody>
          <a:bodyPr/>
          <a:lstStyle/>
          <a:p>
            <a:fld id="{35CE2A88-ED72-40D1-A77E-B0989610CBC5}" type="slidenum">
              <a:rPr lang="he-IL" smtClean="0"/>
              <a:t>79</a:t>
            </a:fld>
            <a:endParaRPr lang="he-IL"/>
          </a:p>
        </p:txBody>
      </p:sp>
      <p:pic>
        <p:nvPicPr>
          <p:cNvPr id="3" name="תמונה 2">
            <a:extLst>
              <a:ext uri="{FF2B5EF4-FFF2-40B4-BE49-F238E27FC236}">
                <a16:creationId xmlns:a16="http://schemas.microsoft.com/office/drawing/2014/main" id="{CD5BC3F1-720E-4EE2-97DB-0ACB4EDEC467}"/>
              </a:ext>
            </a:extLst>
          </p:cNvPr>
          <p:cNvPicPr>
            <a:picLocks noChangeAspect="1"/>
          </p:cNvPicPr>
          <p:nvPr/>
        </p:nvPicPr>
        <p:blipFill>
          <a:blip r:embed="rId3"/>
          <a:stretch>
            <a:fillRect/>
          </a:stretch>
        </p:blipFill>
        <p:spPr>
          <a:xfrm>
            <a:off x="2979125" y="3215590"/>
            <a:ext cx="7555525" cy="3454793"/>
          </a:xfrm>
          <a:prstGeom prst="rect">
            <a:avLst/>
          </a:prstGeom>
        </p:spPr>
      </p:pic>
      <p:sp>
        <p:nvSpPr>
          <p:cNvPr id="4" name="תיבת טקסט 3">
            <a:extLst>
              <a:ext uri="{FF2B5EF4-FFF2-40B4-BE49-F238E27FC236}">
                <a16:creationId xmlns:a16="http://schemas.microsoft.com/office/drawing/2014/main" id="{5282C09A-4AE4-4473-B539-89656C773B6F}"/>
              </a:ext>
            </a:extLst>
          </p:cNvPr>
          <p:cNvSpPr txBox="1"/>
          <p:nvPr/>
        </p:nvSpPr>
        <p:spPr>
          <a:xfrm>
            <a:off x="1311579" y="260355"/>
            <a:ext cx="10610849" cy="892552"/>
          </a:xfrm>
          <a:prstGeom prst="rect">
            <a:avLst/>
          </a:prstGeom>
          <a:noFill/>
        </p:spPr>
        <p:txBody>
          <a:bodyPr wrap="square" rtlCol="1">
            <a:spAutoFit/>
          </a:bodyPr>
          <a:lstStyle/>
          <a:p>
            <a:pPr lvl="0" algn="r" defTabSz="914400" rtl="1" fontAlgn="base">
              <a:spcBef>
                <a:spcPct val="50000"/>
              </a:spcBef>
              <a:spcAft>
                <a:spcPct val="0"/>
              </a:spcAft>
            </a:pPr>
            <a:r>
              <a:rPr lang="he-IL" altLang="he-IL" sz="3200" b="1" u="sng">
                <a:solidFill>
                  <a:srgbClr val="000000"/>
                </a:solidFill>
                <a:latin typeface="Arial" panose="020B0604020202020204" pitchFamily="34" charset="0"/>
                <a:cs typeface="Arial" panose="020B0604020202020204" pitchFamily="34" charset="0"/>
              </a:rPr>
              <a:t>גרף רציף</a:t>
            </a:r>
            <a:r>
              <a:rPr lang="he-IL" altLang="he-IL" sz="3200">
                <a:solidFill>
                  <a:srgbClr val="000000"/>
                </a:solidFill>
                <a:latin typeface="Arial" panose="020B0604020202020204" pitchFamily="34" charset="0"/>
                <a:cs typeface="Arial" panose="020B0604020202020204" pitchFamily="34" charset="0"/>
              </a:rPr>
              <a:t> </a:t>
            </a:r>
            <a:r>
              <a:rPr lang="he-IL" altLang="he-IL" sz="2000">
                <a:solidFill>
                  <a:srgbClr val="000000"/>
                </a:solidFill>
                <a:latin typeface="Arial" panose="020B0604020202020204" pitchFamily="34" charset="0"/>
                <a:cs typeface="Arial" panose="020B0604020202020204" pitchFamily="34" charset="0"/>
              </a:rPr>
              <a:t>– עושים שימוש בו כששני המשתנים הם רציפים ויש ביניהם קשר או </a:t>
            </a:r>
            <a:r>
              <a:rPr lang="he-IL" altLang="he-IL" sz="2000" b="1">
                <a:solidFill>
                  <a:srgbClr val="000000"/>
                </a:solidFill>
                <a:latin typeface="Arial" panose="020B0604020202020204" pitchFamily="34" charset="0"/>
                <a:cs typeface="Arial" panose="020B0604020202020204" pitchFamily="34" charset="0"/>
              </a:rPr>
              <a:t>תלות</a:t>
            </a:r>
            <a:r>
              <a:rPr lang="he-IL" altLang="he-IL" sz="2000">
                <a:solidFill>
                  <a:srgbClr val="000000"/>
                </a:solidFill>
                <a:latin typeface="Arial" panose="020B0604020202020204" pitchFamily="34" charset="0"/>
                <a:cs typeface="Arial" panose="020B0604020202020204" pitchFamily="34" charset="0"/>
              </a:rPr>
              <a:t>, הניתנים לביטוי </a:t>
            </a:r>
            <a:r>
              <a:rPr lang="he-IL" altLang="he-IL" sz="2000" b="1">
                <a:solidFill>
                  <a:srgbClr val="000000"/>
                </a:solidFill>
                <a:latin typeface="Arial" panose="020B0604020202020204" pitchFamily="34" charset="0"/>
                <a:cs typeface="Arial" panose="020B0604020202020204" pitchFamily="34" charset="0"/>
              </a:rPr>
              <a:t>מתמטי</a:t>
            </a:r>
            <a:r>
              <a:rPr lang="he-IL" altLang="he-IL" sz="2000">
                <a:solidFill>
                  <a:srgbClr val="000000"/>
                </a:solidFill>
                <a:latin typeface="Arial" panose="020B0604020202020204" pitchFamily="34" charset="0"/>
                <a:cs typeface="Arial" panose="020B0604020202020204" pitchFamily="34" charset="0"/>
              </a:rPr>
              <a:t>: כלומר, קיימת </a:t>
            </a:r>
            <a:r>
              <a:rPr lang="he-IL" altLang="he-IL" sz="2000" b="1">
                <a:solidFill>
                  <a:srgbClr val="000000"/>
                </a:solidFill>
                <a:latin typeface="Arial" panose="020B0604020202020204" pitchFamily="34" charset="0"/>
                <a:cs typeface="Arial" panose="020B0604020202020204" pitchFamily="34" charset="0"/>
              </a:rPr>
              <a:t>נוסחה</a:t>
            </a:r>
            <a:r>
              <a:rPr lang="he-IL" altLang="he-IL" sz="2000">
                <a:solidFill>
                  <a:srgbClr val="000000"/>
                </a:solidFill>
                <a:latin typeface="Arial" panose="020B0604020202020204" pitchFamily="34" charset="0"/>
                <a:cs typeface="Arial" panose="020B0604020202020204" pitchFamily="34" charset="0"/>
              </a:rPr>
              <a:t> המציגה את הקשר בין המשתנים. </a:t>
            </a:r>
            <a:r>
              <a:rPr lang="he-IL" altLang="he-IL" sz="2000" b="1">
                <a:solidFill>
                  <a:srgbClr val="FF3300"/>
                </a:solidFill>
                <a:latin typeface="Arial" panose="020B0604020202020204" pitchFamily="34" charset="0"/>
                <a:cs typeface="Arial" panose="020B0604020202020204" pitchFamily="34" charset="0"/>
              </a:rPr>
              <a:t>לכל נקודה</a:t>
            </a:r>
            <a:r>
              <a:rPr lang="he-IL" altLang="he-IL" sz="2000">
                <a:solidFill>
                  <a:srgbClr val="000000"/>
                </a:solidFill>
                <a:latin typeface="Arial" panose="020B0604020202020204" pitchFamily="34" charset="0"/>
                <a:cs typeface="Arial" panose="020B0604020202020204" pitchFamily="34" charset="0"/>
              </a:rPr>
              <a:t> בגרף קיים ערך</a:t>
            </a:r>
            <a:r>
              <a:rPr lang="en-US" altLang="he-IL" sz="2000" b="1">
                <a:solidFill>
                  <a:srgbClr val="FF3300"/>
                </a:solidFill>
                <a:latin typeface="Arial" panose="020B0604020202020204" pitchFamily="34" charset="0"/>
                <a:cs typeface="Arial" panose="020B0604020202020204" pitchFamily="34" charset="0"/>
              </a:rPr>
              <a:t>X</a:t>
            </a:r>
            <a:r>
              <a:rPr lang="en-US" altLang="he-IL" sz="2000">
                <a:solidFill>
                  <a:srgbClr val="FF3300"/>
                </a:solidFill>
                <a:latin typeface="Arial" panose="020B0604020202020204" pitchFamily="34" charset="0"/>
                <a:cs typeface="Arial" panose="020B0604020202020204" pitchFamily="34" charset="0"/>
              </a:rPr>
              <a:t>  </a:t>
            </a:r>
            <a:r>
              <a:rPr lang="he-IL" altLang="he-IL" sz="2000">
                <a:solidFill>
                  <a:srgbClr val="000000"/>
                </a:solidFill>
                <a:latin typeface="Arial" panose="020B0604020202020204" pitchFamily="34" charset="0"/>
                <a:cs typeface="Arial" panose="020B0604020202020204" pitchFamily="34" charset="0"/>
              </a:rPr>
              <a:t> וערך </a:t>
            </a:r>
            <a:r>
              <a:rPr lang="en-US" altLang="he-IL" sz="2000" b="1">
                <a:solidFill>
                  <a:srgbClr val="FF3300"/>
                </a:solidFill>
                <a:latin typeface="Arial" panose="020B0604020202020204" pitchFamily="34" charset="0"/>
                <a:cs typeface="Arial" panose="020B0604020202020204" pitchFamily="34" charset="0"/>
              </a:rPr>
              <a:t>Y</a:t>
            </a:r>
            <a:r>
              <a:rPr lang="he-IL" altLang="he-IL" sz="2000">
                <a:solidFill>
                  <a:srgbClr val="000000"/>
                </a:solidFill>
                <a:latin typeface="Arial" panose="020B0604020202020204" pitchFamily="34" charset="0"/>
                <a:cs typeface="Arial" panose="020B0604020202020204" pitchFamily="34" charset="0"/>
              </a:rPr>
              <a:t>.</a:t>
            </a:r>
          </a:p>
        </p:txBody>
      </p:sp>
      <p:sp>
        <p:nvSpPr>
          <p:cNvPr id="5" name="תיבת טקסט 4">
            <a:extLst>
              <a:ext uri="{FF2B5EF4-FFF2-40B4-BE49-F238E27FC236}">
                <a16:creationId xmlns:a16="http://schemas.microsoft.com/office/drawing/2014/main" id="{E41C42CC-6504-4482-9355-D1ABD373DAF2}"/>
              </a:ext>
            </a:extLst>
          </p:cNvPr>
          <p:cNvSpPr txBox="1"/>
          <p:nvPr/>
        </p:nvSpPr>
        <p:spPr>
          <a:xfrm>
            <a:off x="10534650" y="6147163"/>
            <a:ext cx="1524000" cy="523220"/>
          </a:xfrm>
          <a:prstGeom prst="rect">
            <a:avLst/>
          </a:prstGeom>
          <a:noFill/>
        </p:spPr>
        <p:txBody>
          <a:bodyPr wrap="square" rtlCol="1">
            <a:spAutoFit/>
          </a:bodyPr>
          <a:lstStyle/>
          <a:p>
            <a:r>
              <a:rPr lang="en-US" sz="2800" b="1">
                <a:latin typeface="Arial" panose="020B0604020202020204" pitchFamily="34" charset="0"/>
                <a:cs typeface="Arial" panose="020B0604020202020204" pitchFamily="34" charset="0"/>
              </a:rPr>
              <a:t>t</a:t>
            </a:r>
            <a:r>
              <a:rPr lang="en-US" sz="2800" b="1"/>
              <a:t>(s)</a:t>
            </a:r>
            <a:endParaRPr lang="he-IL" sz="2800" b="1"/>
          </a:p>
        </p:txBody>
      </p:sp>
      <p:sp>
        <p:nvSpPr>
          <p:cNvPr id="6" name="תיבת טקסט 5">
            <a:extLst>
              <a:ext uri="{FF2B5EF4-FFF2-40B4-BE49-F238E27FC236}">
                <a16:creationId xmlns:a16="http://schemas.microsoft.com/office/drawing/2014/main" id="{B89235C7-8FAA-4367-9D3C-46B12C5B4DE2}"/>
              </a:ext>
            </a:extLst>
          </p:cNvPr>
          <p:cNvSpPr txBox="1"/>
          <p:nvPr/>
        </p:nvSpPr>
        <p:spPr>
          <a:xfrm>
            <a:off x="2331425" y="2761654"/>
            <a:ext cx="1524000" cy="523220"/>
          </a:xfrm>
          <a:prstGeom prst="rect">
            <a:avLst/>
          </a:prstGeom>
          <a:noFill/>
        </p:spPr>
        <p:txBody>
          <a:bodyPr wrap="square" rtlCol="1">
            <a:spAutoFit/>
          </a:bodyPr>
          <a:lstStyle/>
          <a:p>
            <a:r>
              <a:rPr lang="en-US" sz="2800" b="1">
                <a:latin typeface="Arial" panose="020B0604020202020204" pitchFamily="34" charset="0"/>
                <a:cs typeface="Arial" panose="020B0604020202020204" pitchFamily="34" charset="0"/>
              </a:rPr>
              <a:t>x</a:t>
            </a:r>
            <a:r>
              <a:rPr lang="en-US" sz="2800" b="1"/>
              <a:t>(m)</a:t>
            </a:r>
            <a:endParaRPr lang="he-IL" sz="2800" b="1"/>
          </a:p>
        </p:txBody>
      </p:sp>
      <p:sp>
        <p:nvSpPr>
          <p:cNvPr id="7" name="Rectangle 7">
            <a:extLst>
              <a:ext uri="{FF2B5EF4-FFF2-40B4-BE49-F238E27FC236}">
                <a16:creationId xmlns:a16="http://schemas.microsoft.com/office/drawing/2014/main" id="{0D63F52E-4449-4056-B419-6650ABA89CD7}"/>
              </a:ext>
            </a:extLst>
          </p:cNvPr>
          <p:cNvSpPr>
            <a:spLocks noChangeArrowheads="1"/>
          </p:cNvSpPr>
          <p:nvPr/>
        </p:nvSpPr>
        <p:spPr bwMode="auto">
          <a:xfrm>
            <a:off x="1714500" y="1431319"/>
            <a:ext cx="10103825" cy="6062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he-IL" altLang="he-IL" sz="2000" b="1"/>
              <a:t>בגרף רציף אפשר למצוא ערך של </a:t>
            </a:r>
            <a:r>
              <a:rPr lang="en-US" altLang="he-IL" sz="2000" b="1">
                <a:solidFill>
                  <a:srgbClr val="FF0000"/>
                </a:solidFill>
              </a:rPr>
              <a:t>Y</a:t>
            </a:r>
            <a:r>
              <a:rPr lang="he-IL" altLang="he-IL" sz="2000" b="1"/>
              <a:t> לכל ערך של  </a:t>
            </a:r>
            <a:r>
              <a:rPr lang="en-US" altLang="he-IL" sz="2000" b="1">
                <a:solidFill>
                  <a:srgbClr val="FF0000"/>
                </a:solidFill>
              </a:rPr>
              <a:t>X</a:t>
            </a:r>
            <a:r>
              <a:rPr lang="he-IL" altLang="he-IL" sz="2000" b="1"/>
              <a:t> , כלומר הגרף הרציף מורכב מאינסוף נקודות</a:t>
            </a:r>
            <a:endParaRPr lang="he-IL" sz="2000"/>
          </a:p>
          <a:p>
            <a:pPr algn="r" rtl="1" eaLnBrk="1" hangingPunct="1"/>
            <a:endParaRPr lang="en-US" altLang="he-IL" b="1"/>
          </a:p>
        </p:txBody>
      </p:sp>
      <p:sp>
        <p:nvSpPr>
          <p:cNvPr id="10" name="Text Box 9">
            <a:extLst>
              <a:ext uri="{FF2B5EF4-FFF2-40B4-BE49-F238E27FC236}">
                <a16:creationId xmlns:a16="http://schemas.microsoft.com/office/drawing/2014/main" id="{64B55018-0E41-4411-8092-4E9ACD96A4D4}"/>
              </a:ext>
            </a:extLst>
          </p:cNvPr>
          <p:cNvSpPr txBox="1">
            <a:spLocks noChangeArrowheads="1"/>
          </p:cNvSpPr>
          <p:nvPr/>
        </p:nvSpPr>
        <p:spPr bwMode="auto">
          <a:xfrm>
            <a:off x="3619500" y="1928448"/>
            <a:ext cx="8198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2000" b="1"/>
              <a:t>גרף המהווה קו ישר – גרף ליניארי (מבטא יחס ישר בין המשתנים)</a:t>
            </a:r>
            <a:endParaRPr lang="en-US" altLang="he-IL" sz="2000" b="1"/>
          </a:p>
        </p:txBody>
      </p:sp>
      <p:sp>
        <p:nvSpPr>
          <p:cNvPr id="11" name="Text Box 12">
            <a:extLst>
              <a:ext uri="{FF2B5EF4-FFF2-40B4-BE49-F238E27FC236}">
                <a16:creationId xmlns:a16="http://schemas.microsoft.com/office/drawing/2014/main" id="{1FB7D0C7-CE2B-43BF-9428-0780CE74EE7C}"/>
              </a:ext>
            </a:extLst>
          </p:cNvPr>
          <p:cNvSpPr txBox="1">
            <a:spLocks noChangeArrowheads="1"/>
          </p:cNvSpPr>
          <p:nvPr/>
        </p:nvSpPr>
        <p:spPr bwMode="auto">
          <a:xfrm>
            <a:off x="6010275" y="2430828"/>
            <a:ext cx="5808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2000" b="1"/>
              <a:t>הגרף ניתן לחיזוי בחלקו שלא נכנס לייצוג בגרף</a:t>
            </a:r>
            <a:endParaRPr lang="en-US" altLang="he-IL" sz="2000" b="1"/>
          </a:p>
        </p:txBody>
      </p:sp>
    </p:spTree>
    <p:extLst>
      <p:ext uri="{BB962C8B-B14F-4D97-AF65-F5344CB8AC3E}">
        <p14:creationId xmlns:p14="http://schemas.microsoft.com/office/powerpoint/2010/main" val="231994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FDEDF94-A95F-4787-9A64-99677C94DAD0}"/>
              </a:ext>
            </a:extLst>
          </p:cNvPr>
          <p:cNvSpPr>
            <a:spLocks noGrp="1"/>
          </p:cNvSpPr>
          <p:nvPr>
            <p:ph type="sldNum" sz="quarter" idx="12"/>
          </p:nvPr>
        </p:nvSpPr>
        <p:spPr/>
        <p:txBody>
          <a:bodyPr/>
          <a:lstStyle/>
          <a:p>
            <a:fld id="{35CE2A88-ED72-40D1-A77E-B0989610CBC5}" type="slidenum">
              <a:rPr lang="he-IL" smtClean="0"/>
              <a:t>8</a:t>
            </a:fld>
            <a:endParaRPr lang="he-IL"/>
          </a:p>
        </p:txBody>
      </p:sp>
      <p:pic>
        <p:nvPicPr>
          <p:cNvPr id="3" name="תמונה 2">
            <a:extLst>
              <a:ext uri="{FF2B5EF4-FFF2-40B4-BE49-F238E27FC236}">
                <a16:creationId xmlns:a16="http://schemas.microsoft.com/office/drawing/2014/main" id="{5F180E61-E147-4FF8-94BA-4C92E5F96ED8}"/>
              </a:ext>
            </a:extLst>
          </p:cNvPr>
          <p:cNvPicPr>
            <a:picLocks noChangeAspect="1"/>
          </p:cNvPicPr>
          <p:nvPr/>
        </p:nvPicPr>
        <p:blipFill>
          <a:blip r:embed="rId2"/>
          <a:stretch>
            <a:fillRect/>
          </a:stretch>
        </p:blipFill>
        <p:spPr>
          <a:xfrm>
            <a:off x="2017481" y="3429000"/>
            <a:ext cx="9130812" cy="2137743"/>
          </a:xfrm>
          <a:prstGeom prst="rect">
            <a:avLst/>
          </a:prstGeom>
        </p:spPr>
      </p:pic>
      <p:pic>
        <p:nvPicPr>
          <p:cNvPr id="4" name="תמונה 3">
            <a:extLst>
              <a:ext uri="{FF2B5EF4-FFF2-40B4-BE49-F238E27FC236}">
                <a16:creationId xmlns:a16="http://schemas.microsoft.com/office/drawing/2014/main" id="{FF948354-4D69-4EC7-A9A7-B944DBFF5592}"/>
              </a:ext>
            </a:extLst>
          </p:cNvPr>
          <p:cNvPicPr>
            <a:picLocks noChangeAspect="1"/>
          </p:cNvPicPr>
          <p:nvPr/>
        </p:nvPicPr>
        <p:blipFill>
          <a:blip r:embed="rId3"/>
          <a:stretch>
            <a:fillRect/>
          </a:stretch>
        </p:blipFill>
        <p:spPr>
          <a:xfrm>
            <a:off x="1923819" y="858162"/>
            <a:ext cx="9318136" cy="1983127"/>
          </a:xfrm>
          <a:prstGeom prst="rect">
            <a:avLst/>
          </a:prstGeom>
        </p:spPr>
      </p:pic>
    </p:spTree>
    <p:extLst>
      <p:ext uri="{BB962C8B-B14F-4D97-AF65-F5344CB8AC3E}">
        <p14:creationId xmlns:p14="http://schemas.microsoft.com/office/powerpoint/2010/main" val="27294740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2637141-1953-47D6-ADF5-719862677EDA}"/>
              </a:ext>
            </a:extLst>
          </p:cNvPr>
          <p:cNvSpPr>
            <a:spLocks noGrp="1"/>
          </p:cNvSpPr>
          <p:nvPr>
            <p:ph type="sldNum" sz="quarter" idx="12"/>
          </p:nvPr>
        </p:nvSpPr>
        <p:spPr/>
        <p:txBody>
          <a:bodyPr/>
          <a:lstStyle/>
          <a:p>
            <a:fld id="{35CE2A88-ED72-40D1-A77E-B0989610CBC5}" type="slidenum">
              <a:rPr lang="he-IL" smtClean="0"/>
              <a:t>80</a:t>
            </a:fld>
            <a:endParaRPr lang="he-IL"/>
          </a:p>
        </p:txBody>
      </p:sp>
      <p:sp>
        <p:nvSpPr>
          <p:cNvPr id="3" name="Text Box 60">
            <a:extLst>
              <a:ext uri="{FF2B5EF4-FFF2-40B4-BE49-F238E27FC236}">
                <a16:creationId xmlns:a16="http://schemas.microsoft.com/office/drawing/2014/main" id="{3276C277-0EC7-4C17-A0FD-88332B3D81D1}"/>
              </a:ext>
            </a:extLst>
          </p:cNvPr>
          <p:cNvSpPr txBox="1">
            <a:spLocks noChangeArrowheads="1"/>
          </p:cNvSpPr>
          <p:nvPr/>
        </p:nvSpPr>
        <p:spPr bwMode="auto">
          <a:xfrm>
            <a:off x="2379301" y="1293153"/>
            <a:ext cx="926868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he-IL" altLang="he-IL" sz="4000" b="1">
                <a:solidFill>
                  <a:srgbClr val="FF0000"/>
                </a:solidFill>
                <a:effectLst>
                  <a:outerShdw blurRad="38100" dist="38100" dir="2700000" algn="tl">
                    <a:srgbClr val="000000">
                      <a:alpha val="43137"/>
                    </a:srgbClr>
                  </a:outerShdw>
                </a:effectLst>
              </a:rPr>
              <a:t>כותרת הגרף </a:t>
            </a:r>
            <a:r>
              <a:rPr lang="he-IL" altLang="he-IL" sz="2800"/>
              <a:t>– מוסרת מידע אודות נושא בו עוסק הגרף ובדרך כלל מגדירה איזה מהמשתנים תלוי ובלתי תלוי.</a:t>
            </a:r>
            <a:endParaRPr lang="en-US" altLang="he-IL"/>
          </a:p>
        </p:txBody>
      </p:sp>
      <p:sp>
        <p:nvSpPr>
          <p:cNvPr id="6" name="כותרת 1">
            <a:extLst>
              <a:ext uri="{FF2B5EF4-FFF2-40B4-BE49-F238E27FC236}">
                <a16:creationId xmlns:a16="http://schemas.microsoft.com/office/drawing/2014/main" id="{FB6B86D0-1637-4F09-AD8C-4B8510E3CB67}"/>
              </a:ext>
            </a:extLst>
          </p:cNvPr>
          <p:cNvSpPr txBox="1">
            <a:spLocks/>
          </p:cNvSpPr>
          <p:nvPr/>
        </p:nvSpPr>
        <p:spPr>
          <a:xfrm>
            <a:off x="4141693" y="159629"/>
            <a:ext cx="6512511" cy="1143000"/>
          </a:xfrm>
          <a:prstGeom prst="rect">
            <a:avLst/>
          </a:prstGeom>
        </p:spPr>
        <p:txBody>
          <a:bodyPr>
            <a:normAutofit/>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sz="4800" b="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כיצד קוראים גרף?</a:t>
            </a:r>
            <a:endParaRPr lang="he-IL"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pic>
        <p:nvPicPr>
          <p:cNvPr id="7" name="תמונה 6">
            <a:extLst>
              <a:ext uri="{FF2B5EF4-FFF2-40B4-BE49-F238E27FC236}">
                <a16:creationId xmlns:a16="http://schemas.microsoft.com/office/drawing/2014/main" id="{08AA2684-4A84-4EB8-83C1-DAB5F00B6889}"/>
              </a:ext>
            </a:extLst>
          </p:cNvPr>
          <p:cNvPicPr>
            <a:picLocks noChangeAspect="1"/>
          </p:cNvPicPr>
          <p:nvPr/>
        </p:nvPicPr>
        <p:blipFill>
          <a:blip r:embed="rId2"/>
          <a:stretch>
            <a:fillRect/>
          </a:stretch>
        </p:blipFill>
        <p:spPr>
          <a:xfrm>
            <a:off x="6986810" y="2834786"/>
            <a:ext cx="5005999" cy="3029683"/>
          </a:xfrm>
          <a:prstGeom prst="rect">
            <a:avLst/>
          </a:prstGeom>
        </p:spPr>
      </p:pic>
      <p:pic>
        <p:nvPicPr>
          <p:cNvPr id="8" name="תמונה 7">
            <a:extLst>
              <a:ext uri="{FF2B5EF4-FFF2-40B4-BE49-F238E27FC236}">
                <a16:creationId xmlns:a16="http://schemas.microsoft.com/office/drawing/2014/main" id="{B92CA76D-630E-4DA1-B2F6-9BCA80DEBB76}"/>
              </a:ext>
            </a:extLst>
          </p:cNvPr>
          <p:cNvPicPr>
            <a:picLocks noChangeAspect="1"/>
          </p:cNvPicPr>
          <p:nvPr/>
        </p:nvPicPr>
        <p:blipFill>
          <a:blip r:embed="rId3"/>
          <a:stretch>
            <a:fillRect/>
          </a:stretch>
        </p:blipFill>
        <p:spPr>
          <a:xfrm>
            <a:off x="1617718" y="2834786"/>
            <a:ext cx="5047951" cy="3108080"/>
          </a:xfrm>
          <a:prstGeom prst="rect">
            <a:avLst/>
          </a:prstGeom>
        </p:spPr>
      </p:pic>
      <p:sp>
        <p:nvSpPr>
          <p:cNvPr id="11" name="חץ: למטה 10">
            <a:extLst>
              <a:ext uri="{FF2B5EF4-FFF2-40B4-BE49-F238E27FC236}">
                <a16:creationId xmlns:a16="http://schemas.microsoft.com/office/drawing/2014/main" id="{4BC76CFB-935B-444D-9D62-CEC5DD387B12}"/>
              </a:ext>
            </a:extLst>
          </p:cNvPr>
          <p:cNvSpPr/>
          <p:nvPr/>
        </p:nvSpPr>
        <p:spPr>
          <a:xfrm rot="3019871">
            <a:off x="5093394" y="2547266"/>
            <a:ext cx="369277" cy="606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למטה 11">
            <a:extLst>
              <a:ext uri="{FF2B5EF4-FFF2-40B4-BE49-F238E27FC236}">
                <a16:creationId xmlns:a16="http://schemas.microsoft.com/office/drawing/2014/main" id="{92CE0598-EB3F-41B5-8DE4-4D27214E1807}"/>
              </a:ext>
            </a:extLst>
          </p:cNvPr>
          <p:cNvSpPr/>
          <p:nvPr/>
        </p:nvSpPr>
        <p:spPr>
          <a:xfrm rot="3019871">
            <a:off x="10304176" y="2547265"/>
            <a:ext cx="369277" cy="606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66660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E7D10FD-2EAF-4729-B548-E533C5ECC34F}"/>
              </a:ext>
            </a:extLst>
          </p:cNvPr>
          <p:cNvSpPr>
            <a:spLocks noGrp="1"/>
          </p:cNvSpPr>
          <p:nvPr>
            <p:ph type="sldNum" sz="quarter" idx="12"/>
          </p:nvPr>
        </p:nvSpPr>
        <p:spPr/>
        <p:txBody>
          <a:bodyPr/>
          <a:lstStyle/>
          <a:p>
            <a:fld id="{35CE2A88-ED72-40D1-A77E-B0989610CBC5}" type="slidenum">
              <a:rPr lang="he-IL" smtClean="0"/>
              <a:t>81</a:t>
            </a:fld>
            <a:endParaRPr lang="he-IL"/>
          </a:p>
        </p:txBody>
      </p:sp>
      <p:sp>
        <p:nvSpPr>
          <p:cNvPr id="3" name="Rectangle 9">
            <a:extLst>
              <a:ext uri="{FF2B5EF4-FFF2-40B4-BE49-F238E27FC236}">
                <a16:creationId xmlns:a16="http://schemas.microsoft.com/office/drawing/2014/main" id="{6E861086-CA7C-4F57-B73C-6BD686F156FD}"/>
              </a:ext>
            </a:extLst>
          </p:cNvPr>
          <p:cNvSpPr>
            <a:spLocks noChangeArrowheads="1"/>
          </p:cNvSpPr>
          <p:nvPr/>
        </p:nvSpPr>
        <p:spPr bwMode="auto">
          <a:xfrm>
            <a:off x="852858" y="2865606"/>
            <a:ext cx="11157423" cy="1799336"/>
          </a:xfrm>
          <a:prstGeom prst="rect">
            <a:avLst/>
          </a:prstGeom>
          <a:solidFill>
            <a:schemeClr val="bg2">
              <a:lumMod val="90000"/>
            </a:schemeClr>
          </a:solidFill>
          <a:ln w="9525">
            <a:solidFill>
              <a:srgbClr val="4B2500"/>
            </a:solidFill>
            <a:miter lim="800000"/>
            <a:headEnd/>
            <a:tailEnd/>
          </a:ln>
          <a:effectLst>
            <a:outerShdw dist="99190" dir="2388334" algn="ctr" rotWithShape="0">
              <a:srgbClr val="EFDEAF"/>
            </a:outerShdw>
          </a:effec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alt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4" name="Rectangle 6">
            <a:extLst>
              <a:ext uri="{FF2B5EF4-FFF2-40B4-BE49-F238E27FC236}">
                <a16:creationId xmlns:a16="http://schemas.microsoft.com/office/drawing/2014/main" id="{2F4D674F-3F65-4831-BC24-2C239A238E64}"/>
              </a:ext>
            </a:extLst>
          </p:cNvPr>
          <p:cNvSpPr>
            <a:spLocks noChangeArrowheads="1"/>
          </p:cNvSpPr>
          <p:nvPr/>
        </p:nvSpPr>
        <p:spPr bwMode="auto">
          <a:xfrm>
            <a:off x="852842" y="2627111"/>
            <a:ext cx="11157439" cy="2365519"/>
          </a:xfrm>
          <a:prstGeom prst="rect">
            <a:avLst/>
          </a:prstGeom>
          <a:noFill/>
          <a:ln>
            <a:noFill/>
          </a:ln>
          <a:effectLst>
            <a:outerShdw dist="56796" dir="1593903" algn="ctr" rotWithShape="0">
              <a:srgbClr val="EFDEAF">
                <a:alpha val="29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defTabSz="914400" rtl="1" eaLnBrk="1" fontAlgn="base" latinLnBrk="0" hangingPunct="1">
              <a:lnSpc>
                <a:spcPct val="100000"/>
              </a:lnSpc>
              <a:spcBef>
                <a:spcPct val="0"/>
              </a:spcBef>
              <a:spcAft>
                <a:spcPct val="0"/>
              </a:spcAft>
              <a:buClrTx/>
              <a:buSzTx/>
              <a:buFontTx/>
              <a:buNone/>
              <a:tabLst/>
              <a:defRPr/>
            </a:pPr>
            <a:endParaRPr kumimoji="0" lang="he-IL" altLang="he-IL" sz="1200" b="0" i="0" u="none" strike="noStrike" kern="0" cap="none" spc="0" normalizeH="0" baseline="0" noProof="0">
              <a:ln>
                <a:noFill/>
              </a:ln>
              <a:solidFill>
                <a:srgbClr val="000000"/>
              </a:solidFill>
              <a:effectLst/>
              <a:uLnTx/>
              <a:uFillTx/>
              <a:latin typeface="Arial" pitchFamily="34" charset="0"/>
              <a:cs typeface="Times New Roman" pitchFamily="18" charset="0"/>
            </a:endParaRPr>
          </a:p>
          <a:p>
            <a:pPr marL="0" marR="0" lvl="0" indent="0" algn="ctr" defTabSz="914400" eaLnBrk="0" fontAlgn="base" latinLnBrk="0" hangingPunct="0">
              <a:lnSpc>
                <a:spcPct val="180000"/>
              </a:lnSpc>
              <a:spcBef>
                <a:spcPct val="0"/>
              </a:spcBef>
              <a:spcAft>
                <a:spcPct val="0"/>
              </a:spcAft>
              <a:buClrTx/>
              <a:buSzTx/>
              <a:buFontTx/>
              <a:buNone/>
              <a:tabLst/>
              <a:defRPr/>
            </a:pP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כיצד קובעים מיהו המשתנה המושפע (התלוי) ומיהו המשתנה המשפיע (הבלתי תלוי ) ?</a:t>
            </a:r>
          </a:p>
          <a:p>
            <a:pPr marL="0" marR="0" lvl="0" indent="0" algn="ctr" defTabSz="914400" eaLnBrk="0" fontAlgn="base" latinLnBrk="0" hangingPunct="0">
              <a:lnSpc>
                <a:spcPct val="180000"/>
              </a:lnSpc>
              <a:spcBef>
                <a:spcPct val="0"/>
              </a:spcBef>
              <a:spcAft>
                <a:spcPct val="0"/>
              </a:spcAft>
              <a:buClrTx/>
              <a:buSzTx/>
              <a:buFontTx/>
              <a:buNone/>
              <a:tabLst/>
              <a:defRPr/>
            </a:pP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המשתנה </a:t>
            </a:r>
            <a:r>
              <a:rPr kumimoji="0" lang="he-IL" altLang="he-IL" sz="20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pitchFamily="34" charset="0"/>
                <a:cs typeface="Guttman Yad-Brush" pitchFamily="2" charset="-79"/>
              </a:rPr>
              <a:t>המשפיע</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 (הבלתי תלוי)</a:t>
            </a: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 הוא זה שהערכים שלו נקבעים מראש .</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המשתנה </a:t>
            </a:r>
            <a:r>
              <a:rPr kumimoji="0" lang="he-IL" altLang="he-IL" sz="2000" b="1" i="0" u="sng"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Arial" pitchFamily="34" charset="0"/>
                <a:cs typeface="Guttman Yad-Brush" pitchFamily="2" charset="-79"/>
              </a:rPr>
              <a:t>המושפע</a:t>
            </a:r>
            <a:r>
              <a:rPr kumimoji="0" lang="he-IL" altLang="he-IL" sz="2000" b="1" i="0" u="none" strike="noStrike" kern="0" cap="none" spc="0" normalizeH="0" baseline="0" noProof="0">
                <a:ln>
                  <a:noFill/>
                </a:ln>
                <a:solidFill>
                  <a:srgbClr val="4B2500"/>
                </a:solidFill>
                <a:effectLst/>
                <a:uLnTx/>
                <a:uFillTx/>
                <a:latin typeface="Arial" pitchFamily="34" charset="0"/>
                <a:cs typeface="Guttman Yad-Brush" pitchFamily="2" charset="-79"/>
              </a:rPr>
              <a:t> (התלוי)</a:t>
            </a:r>
            <a:r>
              <a:rPr kumimoji="0" lang="he-IL"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t> הוא זה שערכיו מתקבלים במהלך הניסוי.</a:t>
            </a:r>
            <a:br>
              <a:rPr kumimoji="0" lang="en-US" altLang="he-IL" sz="2000" b="0" i="0" u="none" strike="noStrike" kern="0" cap="none" spc="0" normalizeH="0" baseline="0" noProof="0">
                <a:ln>
                  <a:noFill/>
                </a:ln>
                <a:solidFill>
                  <a:srgbClr val="4B2500"/>
                </a:solidFill>
                <a:effectLst/>
                <a:uLnTx/>
                <a:uFillTx/>
                <a:latin typeface="Arial" pitchFamily="34" charset="0"/>
                <a:cs typeface="Guttman Yad-Brush" pitchFamily="2" charset="-79"/>
              </a:rPr>
            </a:br>
            <a:endParaRPr kumimoji="0" lang="he-IL" altLang="he-IL" sz="1800" b="0" i="0" u="none" strike="noStrike" kern="0" cap="none" spc="0" normalizeH="0" baseline="0" noProof="0">
              <a:ln>
                <a:noFill/>
              </a:ln>
              <a:solidFill>
                <a:srgbClr val="4B2500"/>
              </a:solidFill>
              <a:effectLst/>
              <a:uLnTx/>
              <a:uFillTx/>
              <a:latin typeface="Arial" pitchFamily="34" charset="0"/>
              <a:cs typeface="Arial" pitchFamily="34" charset="0"/>
            </a:endParaRPr>
          </a:p>
        </p:txBody>
      </p:sp>
      <p:sp>
        <p:nvSpPr>
          <p:cNvPr id="5" name="Text Box 7">
            <a:extLst>
              <a:ext uri="{FF2B5EF4-FFF2-40B4-BE49-F238E27FC236}">
                <a16:creationId xmlns:a16="http://schemas.microsoft.com/office/drawing/2014/main" id="{3B987473-734D-4378-B2B7-B1B138170C4B}"/>
              </a:ext>
            </a:extLst>
          </p:cNvPr>
          <p:cNvSpPr txBox="1">
            <a:spLocks noChangeArrowheads="1"/>
          </p:cNvSpPr>
          <p:nvPr/>
        </p:nvSpPr>
        <p:spPr bwMode="auto">
          <a:xfrm>
            <a:off x="1783347" y="247985"/>
            <a:ext cx="1004226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800100" indent="-34290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257300" indent="-3429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714500" indent="-3429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171700" indent="-3429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6289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30861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5433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4000500" indent="-3429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endParaRPr kumimoji="0" lang="he-IL" altLang="he-IL" sz="2000" b="0" i="0" u="none" strike="noStrike" kern="0" cap="none" spc="0" normalizeH="0" baseline="0" noProof="0">
              <a:ln>
                <a:noFill/>
              </a:ln>
              <a:solidFill>
                <a:schemeClr val="accent1">
                  <a:lumMod val="50000"/>
                </a:schemeClr>
              </a:solidFill>
              <a:effectLst/>
              <a:uLnTx/>
              <a:uFillTx/>
              <a:latin typeface="Garamond" pitchFamily="18" charset="0"/>
              <a:cs typeface="Arial" pitchFamily="34" charset="0"/>
            </a:endParaRP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בכל גרף יש מערכת צירים: </a:t>
            </a:r>
            <a:b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b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ציר אופקי המסומן  באות  </a:t>
            </a: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  וציר אנכי המסומן באות  </a:t>
            </a: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  </a:t>
            </a: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על ציר ה- </a:t>
            </a: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רושמים את הערכים של המשתנה שמכונה </a:t>
            </a:r>
            <a:r>
              <a:rPr kumimoji="0" lang="he-IL" altLang="he-IL" sz="2400" b="1" i="0" u="sng"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משפיע</a:t>
            </a:r>
            <a:r>
              <a:rPr kumimoji="0" lang="he-IL" altLang="he-IL" sz="2400" b="0" i="0"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 - </a:t>
            </a:r>
            <a:r>
              <a:rPr kumimoji="0" lang="he-IL" altLang="he-IL" sz="2400" b="1" i="0" u="none" strike="noStrike" kern="0" cap="none" spc="0" normalizeH="0" baseline="0" noProof="0">
                <a:ln>
                  <a:noFill/>
                </a:ln>
                <a:solidFill>
                  <a:srgbClr val="4B2500"/>
                </a:solidFill>
                <a:effectLst/>
                <a:uLnTx/>
                <a:uFillTx/>
                <a:latin typeface="Garamond" pitchFamily="18" charset="0"/>
                <a:cs typeface="Arial" pitchFamily="34" charset="0"/>
              </a:rPr>
              <a:t>בלתי תלוי</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a:t>
            </a:r>
          </a:p>
          <a:p>
            <a:pPr marL="342900" marR="0" lvl="0" indent="-342900" algn="r" defTabSz="914400" rtl="1" eaLnBrk="1" fontAlgn="base" latinLnBrk="0" hangingPunct="1">
              <a:lnSpc>
                <a:spcPct val="100000"/>
              </a:lnSpc>
              <a:spcBef>
                <a:spcPct val="50000"/>
              </a:spcBef>
              <a:spcAft>
                <a:spcPct val="0"/>
              </a:spcAft>
              <a:buClrTx/>
              <a:buSzTx/>
              <a:buFontTx/>
              <a:buAutoNum type="arabicPeriod"/>
              <a:tabLst/>
              <a:defRPr/>
            </a:pP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על ציר ה- </a:t>
            </a: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רושמים את ערכיו של המשתנה המכונה </a:t>
            </a:r>
            <a:r>
              <a:rPr kumimoji="0" lang="he-IL" altLang="he-IL" sz="2400" b="1" i="0" u="sng"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מושפע</a:t>
            </a:r>
            <a:r>
              <a:rPr kumimoji="0" lang="he-IL" altLang="he-IL" sz="2400" b="1" i="0"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 - </a:t>
            </a:r>
            <a:r>
              <a:rPr kumimoji="0" lang="he-IL" altLang="he-IL" sz="2400" b="1" i="0" u="none" strike="noStrike" kern="0" cap="none" spc="0" normalizeH="0" baseline="0" noProof="0">
                <a:ln>
                  <a:noFill/>
                </a:ln>
                <a:solidFill>
                  <a:srgbClr val="4B2500"/>
                </a:solidFill>
                <a:effectLst/>
                <a:uLnTx/>
                <a:uFillTx/>
                <a:latin typeface="Garamond" pitchFamily="18" charset="0"/>
                <a:cs typeface="Arial" pitchFamily="34" charset="0"/>
              </a:rPr>
              <a:t>תלוי</a:t>
            </a:r>
            <a:r>
              <a:rPr kumimoji="0" lang="he-IL" altLang="he-IL" sz="2400" b="0" i="0" u="none" strike="noStrike" kern="0" cap="none" spc="0" normalizeH="0" baseline="0" noProof="0">
                <a:ln>
                  <a:noFill/>
                </a:ln>
                <a:solidFill>
                  <a:srgbClr val="4B2500"/>
                </a:solidFill>
                <a:effectLst/>
                <a:uLnTx/>
                <a:uFillTx/>
                <a:latin typeface="Garamond" pitchFamily="18" charset="0"/>
                <a:cs typeface="Arial" pitchFamily="34" charset="0"/>
              </a:rPr>
              <a:t>.              </a:t>
            </a:r>
            <a:r>
              <a:rPr kumimoji="0" lang="en-US" altLang="he-IL" sz="2400" b="0" i="0" u="none" strike="noStrike" kern="0" cap="none" spc="0" normalizeH="0" baseline="0" noProof="0">
                <a:ln>
                  <a:noFill/>
                </a:ln>
                <a:solidFill>
                  <a:srgbClr val="4B2500"/>
                </a:solidFill>
                <a:effectLst/>
                <a:uLnTx/>
                <a:uFillTx/>
                <a:latin typeface="Garamond" pitchFamily="18" charset="0"/>
                <a:cs typeface="Arial" pitchFamily="34" charset="0"/>
              </a:rPr>
              <a:t>     </a:t>
            </a:r>
          </a:p>
        </p:txBody>
      </p:sp>
      <p:sp>
        <p:nvSpPr>
          <p:cNvPr id="6" name="Line 10">
            <a:extLst>
              <a:ext uri="{FF2B5EF4-FFF2-40B4-BE49-F238E27FC236}">
                <a16:creationId xmlns:a16="http://schemas.microsoft.com/office/drawing/2014/main" id="{56BEA70D-97C7-4A26-9F33-3A6BCCF7B56E}"/>
              </a:ext>
            </a:extLst>
          </p:cNvPr>
          <p:cNvSpPr>
            <a:spLocks noChangeShapeType="1"/>
          </p:cNvSpPr>
          <p:nvPr/>
        </p:nvSpPr>
        <p:spPr bwMode="auto">
          <a:xfrm flipV="1">
            <a:off x="2074181" y="6524045"/>
            <a:ext cx="2372891" cy="31229"/>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7" name="Line 11">
            <a:extLst>
              <a:ext uri="{FF2B5EF4-FFF2-40B4-BE49-F238E27FC236}">
                <a16:creationId xmlns:a16="http://schemas.microsoft.com/office/drawing/2014/main" id="{4EE24A43-3DFA-4D4D-B7D9-F7652BCAD9C8}"/>
              </a:ext>
            </a:extLst>
          </p:cNvPr>
          <p:cNvSpPr>
            <a:spLocks noChangeShapeType="1"/>
          </p:cNvSpPr>
          <p:nvPr/>
        </p:nvSpPr>
        <p:spPr bwMode="auto">
          <a:xfrm rot="-5400000" flipV="1">
            <a:off x="1286073" y="5727329"/>
            <a:ext cx="1995702" cy="14654"/>
          </a:xfrm>
          <a:prstGeom prst="line">
            <a:avLst/>
          </a:prstGeom>
          <a:noFill/>
          <a:ln w="57150">
            <a:solidFill>
              <a:srgbClr val="0070C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he-IL" sz="1800" b="0" i="0" u="none" strike="noStrike" kern="0" cap="none" spc="0" normalizeH="0" baseline="0" noProof="0">
              <a:ln>
                <a:noFill/>
              </a:ln>
              <a:solidFill>
                <a:srgbClr val="4B2500"/>
              </a:solidFill>
              <a:effectLst/>
              <a:uLnTx/>
              <a:uFillTx/>
              <a:latin typeface="Garamond" pitchFamily="18" charset="0"/>
              <a:cs typeface="Arial" pitchFamily="34" charset="0"/>
            </a:endParaRPr>
          </a:p>
        </p:txBody>
      </p:sp>
      <p:sp>
        <p:nvSpPr>
          <p:cNvPr id="8" name="Text Box 12">
            <a:extLst>
              <a:ext uri="{FF2B5EF4-FFF2-40B4-BE49-F238E27FC236}">
                <a16:creationId xmlns:a16="http://schemas.microsoft.com/office/drawing/2014/main" id="{F2C5EB8A-0F71-4FA9-9F36-CA070254E04D}"/>
              </a:ext>
            </a:extLst>
          </p:cNvPr>
          <p:cNvSpPr txBox="1">
            <a:spLocks noChangeArrowheads="1"/>
          </p:cNvSpPr>
          <p:nvPr/>
        </p:nvSpPr>
        <p:spPr bwMode="auto">
          <a:xfrm>
            <a:off x="1657757" y="4736805"/>
            <a:ext cx="50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he-IL" sz="2400" b="1" i="0" u="none" strike="noStrike" kern="0" cap="none" spc="0" normalizeH="0" baseline="0" noProof="0">
                <a:ln>
                  <a:noFill/>
                </a:ln>
                <a:solidFill>
                  <a:srgbClr val="0070C0"/>
                </a:solidFill>
                <a:effectLst>
                  <a:outerShdw blurRad="38100" dist="38100" dir="2700000" algn="tl">
                    <a:srgbClr val="000000">
                      <a:alpha val="43137"/>
                    </a:srgbClr>
                  </a:outerShdw>
                </a:effectLst>
                <a:uLnTx/>
                <a:uFillTx/>
                <a:latin typeface="Garamond" pitchFamily="18" charset="0"/>
                <a:cs typeface="Arial" pitchFamily="34" charset="0"/>
              </a:rPr>
              <a:t>Y</a:t>
            </a:r>
          </a:p>
        </p:txBody>
      </p:sp>
      <p:sp>
        <p:nvSpPr>
          <p:cNvPr id="9" name="Text Box 13">
            <a:extLst>
              <a:ext uri="{FF2B5EF4-FFF2-40B4-BE49-F238E27FC236}">
                <a16:creationId xmlns:a16="http://schemas.microsoft.com/office/drawing/2014/main" id="{FF1E8718-EE33-4171-A076-C1AEA366DEE7}"/>
              </a:ext>
            </a:extLst>
          </p:cNvPr>
          <p:cNvSpPr txBox="1">
            <a:spLocks noChangeArrowheads="1"/>
          </p:cNvSpPr>
          <p:nvPr/>
        </p:nvSpPr>
        <p:spPr bwMode="auto">
          <a:xfrm>
            <a:off x="4086709" y="6275307"/>
            <a:ext cx="720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cs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cs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cs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cs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cs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cs typeface="Arial"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he-IL" sz="24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Garamond" pitchFamily="18" charset="0"/>
                <a:cs typeface="Arial" pitchFamily="34" charset="0"/>
              </a:rPr>
              <a:t>X</a:t>
            </a:r>
          </a:p>
        </p:txBody>
      </p:sp>
      <p:sp>
        <p:nvSpPr>
          <p:cNvPr id="12" name="כותרת 1">
            <a:extLst>
              <a:ext uri="{FF2B5EF4-FFF2-40B4-BE49-F238E27FC236}">
                <a16:creationId xmlns:a16="http://schemas.microsoft.com/office/drawing/2014/main" id="{D7364348-1C0D-4228-826F-BB201F0FF965}"/>
              </a:ext>
            </a:extLst>
          </p:cNvPr>
          <p:cNvSpPr txBox="1">
            <a:spLocks/>
          </p:cNvSpPr>
          <p:nvPr/>
        </p:nvSpPr>
        <p:spPr>
          <a:xfrm>
            <a:off x="4078302" y="-2158"/>
            <a:ext cx="4298922" cy="789940"/>
          </a:xfrm>
          <a:prstGeom prst="rect">
            <a:avLst/>
          </a:prstGeom>
        </p:spPr>
        <p:txBody>
          <a:bodyPr>
            <a:normAutofit lnSpcReduction="10000"/>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sz="4800" b="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צירים ומשתנים </a:t>
            </a:r>
            <a:endParaRPr lang="he-IL"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sp>
        <p:nvSpPr>
          <p:cNvPr id="14" name="מלבן 13">
            <a:extLst>
              <a:ext uri="{FF2B5EF4-FFF2-40B4-BE49-F238E27FC236}">
                <a16:creationId xmlns:a16="http://schemas.microsoft.com/office/drawing/2014/main" id="{8939B0D2-F361-4609-8927-8A1C76CB2B4B}"/>
              </a:ext>
            </a:extLst>
          </p:cNvPr>
          <p:cNvSpPr/>
          <p:nvPr/>
        </p:nvSpPr>
        <p:spPr>
          <a:xfrm>
            <a:off x="5615354" y="4933220"/>
            <a:ext cx="6210261" cy="1704249"/>
          </a:xfrm>
          <a:prstGeom prst="rect">
            <a:avLst/>
          </a:prstGeom>
          <a:ln>
            <a:solidFill>
              <a:schemeClr val="tx1"/>
            </a:solidFill>
          </a:ln>
        </p:spPr>
        <p:txBody>
          <a:bodyPr wrap="square">
            <a:spAutoFit/>
          </a:bodyPr>
          <a:lstStyle/>
          <a:p>
            <a:pPr marL="342900" marR="742950" lvl="0" indent="-342900" algn="r" rtl="1">
              <a:lnSpc>
                <a:spcPct val="150000"/>
              </a:lnSpc>
              <a:spcAft>
                <a:spcPts val="0"/>
              </a:spcAft>
              <a:buFont typeface="+mj-lt"/>
              <a:buAutoNum type="arabicParenR"/>
              <a:tabLst>
                <a:tab pos="742950" algn="l"/>
              </a:tabLst>
            </a:pPr>
            <a:r>
              <a:rPr lang="he-IL">
                <a:latin typeface="Times New Roman" panose="02020603050405020304" pitchFamily="18" charset="0"/>
                <a:ea typeface="Times New Roman" panose="02020603050405020304" pitchFamily="18" charset="0"/>
                <a:cs typeface="Arial" panose="020B0604020202020204" pitchFamily="34" charset="0"/>
              </a:rPr>
              <a:t>בודקים איזה משתנה מייצג ציר </a:t>
            </a:r>
            <a:r>
              <a:rPr lang="en-US">
                <a:latin typeface="Arial" panose="020B0604020202020204" pitchFamily="34" charset="0"/>
                <a:ea typeface="Times New Roman" panose="02020603050405020304" pitchFamily="18" charset="0"/>
              </a:rPr>
              <a:t>X</a:t>
            </a:r>
            <a:r>
              <a:rPr lang="he-IL">
                <a:latin typeface="Times New Roman" panose="02020603050405020304" pitchFamily="18" charset="0"/>
                <a:ea typeface="Times New Roman" panose="02020603050405020304" pitchFamily="18" charset="0"/>
                <a:cs typeface="Arial" panose="020B0604020202020204" pitchFamily="34" charset="0"/>
              </a:rPr>
              <a:t> (המשתנה המשפיע), מה הערכים של משתנה זה ובאילו יחידות הוא נמדד ?</a:t>
            </a:r>
            <a:endParaRPr lang="en-US">
              <a:latin typeface="Times New Roman" panose="02020603050405020304" pitchFamily="18" charset="0"/>
              <a:ea typeface="Times New Roman" panose="02020603050405020304" pitchFamily="18" charset="0"/>
            </a:endParaRPr>
          </a:p>
          <a:p>
            <a:pPr marL="342900" marR="742950" lvl="0" indent="-342900" algn="r" rtl="1">
              <a:lnSpc>
                <a:spcPct val="150000"/>
              </a:lnSpc>
              <a:spcAft>
                <a:spcPts val="0"/>
              </a:spcAft>
              <a:buFont typeface="+mj-lt"/>
              <a:buAutoNum type="arabicParenR"/>
              <a:tabLst>
                <a:tab pos="742950" algn="l"/>
              </a:tabLst>
            </a:pPr>
            <a:r>
              <a:rPr lang="he-IL">
                <a:latin typeface="Times New Roman" panose="02020603050405020304" pitchFamily="18" charset="0"/>
                <a:ea typeface="Times New Roman" panose="02020603050405020304" pitchFamily="18" charset="0"/>
                <a:cs typeface="Arial" panose="020B0604020202020204" pitchFamily="34" charset="0"/>
              </a:rPr>
              <a:t>בודקים איזה משתנה מייצג ציר </a:t>
            </a:r>
            <a:r>
              <a:rPr lang="en-US">
                <a:latin typeface="Arial" panose="020B0604020202020204" pitchFamily="34" charset="0"/>
                <a:ea typeface="Times New Roman" panose="02020603050405020304" pitchFamily="18" charset="0"/>
              </a:rPr>
              <a:t>Y</a:t>
            </a:r>
            <a:r>
              <a:rPr lang="he-IL">
                <a:latin typeface="Times New Roman" panose="02020603050405020304" pitchFamily="18" charset="0"/>
                <a:ea typeface="Times New Roman" panose="02020603050405020304" pitchFamily="18" charset="0"/>
                <a:cs typeface="Arial" panose="020B0604020202020204" pitchFamily="34" charset="0"/>
              </a:rPr>
              <a:t> (המשתנה המושפע), מה הערכים של משתנה זה ובאילו יחידות הוא נמדד ?</a:t>
            </a:r>
            <a:endParaRPr lang="en-US">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9937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2421DB5D-C325-4BC5-94BD-1BFC44E16828}"/>
              </a:ext>
            </a:extLst>
          </p:cNvPr>
          <p:cNvPicPr>
            <a:picLocks noChangeAspect="1"/>
          </p:cNvPicPr>
          <p:nvPr/>
        </p:nvPicPr>
        <p:blipFill>
          <a:blip r:embed="rId2"/>
          <a:stretch>
            <a:fillRect/>
          </a:stretch>
        </p:blipFill>
        <p:spPr>
          <a:xfrm>
            <a:off x="531812" y="1232917"/>
            <a:ext cx="4683009" cy="3054686"/>
          </a:xfrm>
          <a:prstGeom prst="rect">
            <a:avLst/>
          </a:prstGeom>
        </p:spPr>
      </p:pic>
      <p:sp>
        <p:nvSpPr>
          <p:cNvPr id="2" name="מציין מיקום של מספר שקופית 1">
            <a:extLst>
              <a:ext uri="{FF2B5EF4-FFF2-40B4-BE49-F238E27FC236}">
                <a16:creationId xmlns:a16="http://schemas.microsoft.com/office/drawing/2014/main" id="{3804E824-174A-4BBD-8E6F-DD2685121C05}"/>
              </a:ext>
            </a:extLst>
          </p:cNvPr>
          <p:cNvSpPr>
            <a:spLocks noGrp="1"/>
          </p:cNvSpPr>
          <p:nvPr>
            <p:ph type="sldNum" sz="quarter" idx="12"/>
          </p:nvPr>
        </p:nvSpPr>
        <p:spPr/>
        <p:txBody>
          <a:bodyPr/>
          <a:lstStyle/>
          <a:p>
            <a:fld id="{35CE2A88-ED72-40D1-A77E-B0989610CBC5}" type="slidenum">
              <a:rPr lang="he-IL" smtClean="0"/>
              <a:t>82</a:t>
            </a:fld>
            <a:endParaRPr lang="he-IL"/>
          </a:p>
        </p:txBody>
      </p:sp>
      <p:sp>
        <p:nvSpPr>
          <p:cNvPr id="4" name="מלבן 3">
            <a:extLst>
              <a:ext uri="{FF2B5EF4-FFF2-40B4-BE49-F238E27FC236}">
                <a16:creationId xmlns:a16="http://schemas.microsoft.com/office/drawing/2014/main" id="{09FEBE2E-DD76-4554-B0CB-1099FEC54470}"/>
              </a:ext>
            </a:extLst>
          </p:cNvPr>
          <p:cNvSpPr/>
          <p:nvPr/>
        </p:nvSpPr>
        <p:spPr>
          <a:xfrm>
            <a:off x="1657350" y="150860"/>
            <a:ext cx="9920288" cy="954107"/>
          </a:xfrm>
          <a:prstGeom prst="rect">
            <a:avLst/>
          </a:prstGeom>
        </p:spPr>
        <p:txBody>
          <a:bodyPr wrap="square">
            <a:spAutoFit/>
          </a:bodyPr>
          <a:lstStyle/>
          <a:p>
            <a:pPr algn="r" rtl="1">
              <a:spcBef>
                <a:spcPct val="50000"/>
              </a:spcBef>
            </a:pPr>
            <a:r>
              <a:rPr lang="he-IL" altLang="he-IL" sz="3200" b="1" u="sng">
                <a:solidFill>
                  <a:srgbClr val="FF0000"/>
                </a:solidFill>
                <a:effectLst>
                  <a:outerShdw blurRad="38100" dist="38100" dir="2700000" algn="tl">
                    <a:srgbClr val="000000">
                      <a:alpha val="43137"/>
                    </a:srgbClr>
                  </a:outerShdw>
                </a:effectLst>
              </a:rPr>
              <a:t>קנה מידה </a:t>
            </a:r>
            <a:r>
              <a:rPr lang="he-IL" altLang="he-IL"/>
              <a:t>– </a:t>
            </a:r>
            <a:r>
              <a:rPr lang="he-IL" altLang="he-IL" sz="2400"/>
              <a:t>פרופורציה, סקאלה, חלוקת קו  באמצעות שנתות ליחידות שוות, יחס ואמצעי להשוואה בין הגדלים. </a:t>
            </a:r>
            <a:endParaRPr lang="he-IL" altLang="he-IL" sz="2400" b="1" u="sng"/>
          </a:p>
        </p:txBody>
      </p:sp>
      <p:pic>
        <p:nvPicPr>
          <p:cNvPr id="5" name="תמונה 4">
            <a:extLst>
              <a:ext uri="{FF2B5EF4-FFF2-40B4-BE49-F238E27FC236}">
                <a16:creationId xmlns:a16="http://schemas.microsoft.com/office/drawing/2014/main" id="{2034B6FC-D59E-4CED-95C9-EEF646839008}"/>
              </a:ext>
            </a:extLst>
          </p:cNvPr>
          <p:cNvPicPr>
            <a:picLocks noChangeAspect="1"/>
          </p:cNvPicPr>
          <p:nvPr/>
        </p:nvPicPr>
        <p:blipFill>
          <a:blip r:embed="rId3"/>
          <a:stretch>
            <a:fillRect/>
          </a:stretch>
        </p:blipFill>
        <p:spPr>
          <a:xfrm>
            <a:off x="8453515" y="1407738"/>
            <a:ext cx="3485708" cy="2816137"/>
          </a:xfrm>
          <a:prstGeom prst="rect">
            <a:avLst/>
          </a:prstGeom>
        </p:spPr>
      </p:pic>
      <p:pic>
        <p:nvPicPr>
          <p:cNvPr id="6" name="תמונה 5">
            <a:extLst>
              <a:ext uri="{FF2B5EF4-FFF2-40B4-BE49-F238E27FC236}">
                <a16:creationId xmlns:a16="http://schemas.microsoft.com/office/drawing/2014/main" id="{DAC25C8C-B8FE-43CA-B9AC-DFDDBDE2534C}"/>
              </a:ext>
            </a:extLst>
          </p:cNvPr>
          <p:cNvPicPr>
            <a:picLocks noChangeAspect="1"/>
          </p:cNvPicPr>
          <p:nvPr/>
        </p:nvPicPr>
        <p:blipFill>
          <a:blip r:embed="rId4"/>
          <a:stretch>
            <a:fillRect/>
          </a:stretch>
        </p:blipFill>
        <p:spPr>
          <a:xfrm>
            <a:off x="5375533" y="1407737"/>
            <a:ext cx="2917270" cy="2816138"/>
          </a:xfrm>
          <a:prstGeom prst="rect">
            <a:avLst/>
          </a:prstGeom>
        </p:spPr>
      </p:pic>
      <p:pic>
        <p:nvPicPr>
          <p:cNvPr id="16386" name="Picture 2">
            <a:extLst>
              <a:ext uri="{FF2B5EF4-FFF2-40B4-BE49-F238E27FC236}">
                <a16:creationId xmlns:a16="http://schemas.microsoft.com/office/drawing/2014/main" id="{4A85B805-96CA-4C39-895D-83BCC79B6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833" y="4350653"/>
            <a:ext cx="2614613" cy="2507347"/>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3CD00CB5-EAEA-4770-852A-D8A070CED666}"/>
              </a:ext>
            </a:extLst>
          </p:cNvPr>
          <p:cNvPicPr>
            <a:picLocks noChangeAspect="1"/>
          </p:cNvPicPr>
          <p:nvPr/>
        </p:nvPicPr>
        <p:blipFill>
          <a:blip r:embed="rId6"/>
          <a:stretch>
            <a:fillRect/>
          </a:stretch>
        </p:blipFill>
        <p:spPr>
          <a:xfrm>
            <a:off x="6318746" y="4470851"/>
            <a:ext cx="3000375" cy="2266950"/>
          </a:xfrm>
          <a:prstGeom prst="rect">
            <a:avLst/>
          </a:prstGeom>
        </p:spPr>
      </p:pic>
      <p:sp>
        <p:nvSpPr>
          <p:cNvPr id="11" name="אליפסה 10">
            <a:extLst>
              <a:ext uri="{FF2B5EF4-FFF2-40B4-BE49-F238E27FC236}">
                <a16:creationId xmlns:a16="http://schemas.microsoft.com/office/drawing/2014/main" id="{A46AE1B4-B695-48AF-9FBC-77CFEA9159AB}"/>
              </a:ext>
            </a:extLst>
          </p:cNvPr>
          <p:cNvSpPr/>
          <p:nvPr/>
        </p:nvSpPr>
        <p:spPr>
          <a:xfrm>
            <a:off x="5467792" y="1956329"/>
            <a:ext cx="381000" cy="200025"/>
          </a:xfrm>
          <a:prstGeom prst="ellipse">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AE5B5CF1-683F-41F5-B389-FFBCCC532B89}"/>
              </a:ext>
            </a:extLst>
          </p:cNvPr>
          <p:cNvSpPr/>
          <p:nvPr/>
        </p:nvSpPr>
        <p:spPr>
          <a:xfrm>
            <a:off x="8686800" y="1856316"/>
            <a:ext cx="266700" cy="200026"/>
          </a:xfrm>
          <a:prstGeom prst="ellipse">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A45811EE-C560-4102-AEF5-CDD251C44382}"/>
              </a:ext>
            </a:extLst>
          </p:cNvPr>
          <p:cNvSpPr/>
          <p:nvPr/>
        </p:nvSpPr>
        <p:spPr>
          <a:xfrm>
            <a:off x="7781925" y="3971925"/>
            <a:ext cx="371475" cy="251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a:extLst>
              <a:ext uri="{FF2B5EF4-FFF2-40B4-BE49-F238E27FC236}">
                <a16:creationId xmlns:a16="http://schemas.microsoft.com/office/drawing/2014/main" id="{38A68027-B814-41CF-858C-3BABA50B7FA4}"/>
              </a:ext>
            </a:extLst>
          </p:cNvPr>
          <p:cNvSpPr/>
          <p:nvPr/>
        </p:nvSpPr>
        <p:spPr>
          <a:xfrm>
            <a:off x="10761959" y="3914775"/>
            <a:ext cx="37147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DC9C9228-C475-4264-86B3-088D285389A2}"/>
              </a:ext>
            </a:extLst>
          </p:cNvPr>
          <p:cNvSpPr/>
          <p:nvPr/>
        </p:nvSpPr>
        <p:spPr>
          <a:xfrm>
            <a:off x="2341538" y="3898946"/>
            <a:ext cx="609599" cy="320084"/>
          </a:xfrm>
          <a:prstGeom prst="ellipse">
            <a:avLst/>
          </a:prstGeom>
          <a:solidFill>
            <a:srgbClr val="FFFF00">
              <a:alpha val="35000"/>
            </a:srgb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1C7499B1-B9A6-40AD-950B-734DFAC4110A}"/>
              </a:ext>
            </a:extLst>
          </p:cNvPr>
          <p:cNvSpPr/>
          <p:nvPr/>
        </p:nvSpPr>
        <p:spPr>
          <a:xfrm>
            <a:off x="191465" y="4362139"/>
            <a:ext cx="6067425" cy="2345001"/>
          </a:xfrm>
          <a:prstGeom prst="rect">
            <a:avLst/>
          </a:prstGeom>
          <a:solidFill>
            <a:schemeClr val="bg2">
              <a:lumMod val="75000"/>
            </a:schemeClr>
          </a:solidFill>
          <a:ln>
            <a:solidFill>
              <a:schemeClr val="tx1"/>
            </a:solidFill>
          </a:ln>
        </p:spPr>
        <p:txBody>
          <a:bodyPr wrap="square">
            <a:spAutoFit/>
          </a:bodyPr>
          <a:lstStyle/>
          <a:p>
            <a:pPr marR="742950" lvl="0" algn="r" rtl="1">
              <a:lnSpc>
                <a:spcPct val="150000"/>
              </a:lnSpc>
              <a:spcAft>
                <a:spcPts val="0"/>
              </a:spcAft>
              <a:tabLst>
                <a:tab pos="7429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בודקים האם דרך החלוקה של הצירים נכונה: </a:t>
            </a:r>
            <a:endParaRPr lang="en-US" sz="2000">
              <a:latin typeface="Times New Roman" panose="02020603050405020304" pitchFamily="18" charset="0"/>
              <a:ea typeface="Times New Roman" panose="02020603050405020304" pitchFamily="18" charset="0"/>
            </a:endParaRPr>
          </a:p>
          <a:p>
            <a:pPr marL="742950" marR="1200150" lvl="1" indent="-285750" algn="r" rtl="1">
              <a:lnSpc>
                <a:spcPct val="150000"/>
              </a:lnSpc>
              <a:spcAft>
                <a:spcPts val="0"/>
              </a:spcAft>
              <a:buFont typeface="+mj-cs"/>
              <a:buAutoNum type="hebrew2Minus"/>
              <a:tabLst>
                <a:tab pos="12001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האם טווח הערכים מתאים לנתונים המוצגים בגרף ? </a:t>
            </a:r>
            <a:endParaRPr lang="en-US" sz="2000">
              <a:latin typeface="Times New Roman" panose="02020603050405020304" pitchFamily="18" charset="0"/>
              <a:ea typeface="Times New Roman" panose="02020603050405020304" pitchFamily="18" charset="0"/>
            </a:endParaRPr>
          </a:p>
          <a:p>
            <a:pPr marL="742950" marR="1200150" lvl="1" indent="-285750" algn="r" rtl="1">
              <a:lnSpc>
                <a:spcPct val="150000"/>
              </a:lnSpc>
              <a:spcAft>
                <a:spcPts val="0"/>
              </a:spcAft>
              <a:buFont typeface="+mj-cs"/>
              <a:buAutoNum type="hebrew2Minus"/>
              <a:tabLst>
                <a:tab pos="1200150" algn="l"/>
              </a:tabLst>
            </a:pPr>
            <a:r>
              <a:rPr lang="he-IL" sz="2000">
                <a:latin typeface="Times New Roman" panose="02020603050405020304" pitchFamily="18" charset="0"/>
                <a:ea typeface="Times New Roman" panose="02020603050405020304" pitchFamily="18" charset="0"/>
                <a:cs typeface="Arial" panose="020B0604020202020204" pitchFamily="34" charset="0"/>
              </a:rPr>
              <a:t>האם המרווחים בין הערכים על גבי הציר אחידים ותואמים את קנה המידה?</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8905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7A4FEBA-30C0-49E0-AB56-FB5ECB2C65C1}"/>
              </a:ext>
            </a:extLst>
          </p:cNvPr>
          <p:cNvSpPr>
            <a:spLocks noGrp="1"/>
          </p:cNvSpPr>
          <p:nvPr>
            <p:ph type="sldNum" sz="quarter" idx="12"/>
          </p:nvPr>
        </p:nvSpPr>
        <p:spPr/>
        <p:txBody>
          <a:bodyPr/>
          <a:lstStyle/>
          <a:p>
            <a:fld id="{35CE2A88-ED72-40D1-A77E-B0989610CBC5}" type="slidenum">
              <a:rPr lang="he-IL" smtClean="0"/>
              <a:t>83</a:t>
            </a:fld>
            <a:endParaRPr lang="he-IL"/>
          </a:p>
        </p:txBody>
      </p:sp>
      <p:sp>
        <p:nvSpPr>
          <p:cNvPr id="3" name="Text Box 60">
            <a:extLst>
              <a:ext uri="{FF2B5EF4-FFF2-40B4-BE49-F238E27FC236}">
                <a16:creationId xmlns:a16="http://schemas.microsoft.com/office/drawing/2014/main" id="{1080371A-D562-4264-B71F-BA7CE761ED17}"/>
              </a:ext>
            </a:extLst>
          </p:cNvPr>
          <p:cNvSpPr txBox="1">
            <a:spLocks noChangeArrowheads="1"/>
          </p:cNvSpPr>
          <p:nvPr/>
        </p:nvSpPr>
        <p:spPr bwMode="auto">
          <a:xfrm>
            <a:off x="3563938" y="243487"/>
            <a:ext cx="824865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he-IL" altLang="he-IL" sz="3200" b="1" u="sng"/>
              <a:t>מגמת השינוי בגרף</a:t>
            </a:r>
            <a:r>
              <a:rPr lang="he-IL" altLang="he-IL" sz="3200"/>
              <a:t> </a:t>
            </a:r>
            <a:r>
              <a:rPr lang="he-IL" altLang="he-IL" sz="2000"/>
              <a:t>– מצביעה על שינוי המשתנה התלוי (גדל או קטן) ביחס לשינוי המשתנה הבלתי תלוי </a:t>
            </a:r>
          </a:p>
          <a:p>
            <a:pPr algn="r" rtl="1" eaLnBrk="1" hangingPunct="1">
              <a:spcBef>
                <a:spcPct val="50000"/>
              </a:spcBef>
            </a:pPr>
            <a:endParaRPr lang="en-US" altLang="he-IL" sz="2000"/>
          </a:p>
        </p:txBody>
      </p:sp>
      <p:pic>
        <p:nvPicPr>
          <p:cNvPr id="20482" name="Picture 2" descr="שאלות מודרכות 2 - ItzikPhysica11">
            <a:extLst>
              <a:ext uri="{FF2B5EF4-FFF2-40B4-BE49-F238E27FC236}">
                <a16:creationId xmlns:a16="http://schemas.microsoft.com/office/drawing/2014/main" id="{391007FE-8149-42FC-9306-93C073AF0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579" y="1423909"/>
            <a:ext cx="6187205" cy="476304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8B342B21-5680-4E19-B40A-85BB0C589AC1}"/>
              </a:ext>
            </a:extLst>
          </p:cNvPr>
          <p:cNvSpPr/>
          <p:nvPr/>
        </p:nvSpPr>
        <p:spPr>
          <a:xfrm>
            <a:off x="6955277" y="1867077"/>
            <a:ext cx="5102328" cy="3643241"/>
          </a:xfrm>
          <a:prstGeom prst="rect">
            <a:avLst/>
          </a:prstGeom>
        </p:spPr>
        <p:txBody>
          <a:bodyPr wrap="square">
            <a:spAutoFit/>
          </a:bodyPr>
          <a:lstStyle/>
          <a:p>
            <a:pPr marL="342900" marR="742950" lvl="0" indent="-342900" algn="r" rtl="1">
              <a:lnSpc>
                <a:spcPct val="150000"/>
              </a:lnSpc>
              <a:spcAft>
                <a:spcPts val="0"/>
              </a:spcAft>
              <a:buFont typeface="+mj-lt"/>
              <a:buAutoNum type="arabicParenR"/>
              <a:tabLst>
                <a:tab pos="742950" algn="l"/>
              </a:tabLst>
            </a:pPr>
            <a:r>
              <a:rPr lang="he-IL" sz="2400">
                <a:latin typeface="Times New Roman" panose="02020603050405020304" pitchFamily="18" charset="0"/>
                <a:ea typeface="Times New Roman" panose="02020603050405020304" pitchFamily="18" charset="0"/>
                <a:cs typeface="Arial" panose="020B0604020202020204" pitchFamily="34" charset="0"/>
              </a:rPr>
              <a:t>מתבוננים בעקום הנתונים – אילו מגמות יש בו ?</a:t>
            </a:r>
            <a:br>
              <a:rPr lang="en-US" sz="2400">
                <a:latin typeface="Times New Roman" panose="02020603050405020304" pitchFamily="18" charset="0"/>
                <a:ea typeface="Times New Roman" panose="02020603050405020304" pitchFamily="18" charset="0"/>
                <a:cs typeface="Arial" panose="020B0604020202020204" pitchFamily="34" charset="0"/>
              </a:rPr>
            </a:b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 האם הוא עולה, יורד או קבוע ? </a:t>
            </a:r>
            <a:br>
              <a:rPr lang="en-US" sz="2400">
                <a:latin typeface="Times New Roman" panose="02020603050405020304" pitchFamily="18" charset="0"/>
                <a:ea typeface="Times New Roman" panose="02020603050405020304" pitchFamily="18" charset="0"/>
                <a:cs typeface="Arial" panose="020B0604020202020204" pitchFamily="34" charset="0"/>
              </a:rPr>
            </a:br>
            <a:r>
              <a:rPr lang="he-IL" sz="2400">
                <a:latin typeface="Times New Roman" panose="02020603050405020304" pitchFamily="18" charset="0"/>
                <a:ea typeface="Times New Roman" panose="02020603050405020304" pitchFamily="18" charset="0"/>
                <a:cs typeface="Arial" panose="020B0604020202020204" pitchFamily="34" charset="0"/>
              </a:rPr>
              <a:t>מה משמעות הדבר ?</a:t>
            </a:r>
            <a:endParaRPr lang="en-US" sz="2400">
              <a:latin typeface="Times New Roman" panose="02020603050405020304" pitchFamily="18" charset="0"/>
              <a:ea typeface="Times New Roman" panose="02020603050405020304" pitchFamily="18" charset="0"/>
            </a:endParaRPr>
          </a:p>
          <a:p>
            <a:pPr algn="r" rtl="1">
              <a:lnSpc>
                <a:spcPct val="150000"/>
              </a:lnSpc>
              <a:spcAft>
                <a:spcPts val="0"/>
              </a:spcAft>
            </a:pPr>
            <a:r>
              <a:rPr lang="he-IL">
                <a:latin typeface="Times New Roman" panose="02020603050405020304" pitchFamily="18" charset="0"/>
                <a:ea typeface="Times New Roman" panose="02020603050405020304" pitchFamily="18" charset="0"/>
                <a:cs typeface="Arial" panose="020B0604020202020204" pitchFamily="34" charset="0"/>
              </a:rPr>
              <a:t> </a:t>
            </a:r>
            <a:endParaRPr lang="en-US">
              <a:latin typeface="Times New Roman" panose="02020603050405020304" pitchFamily="18" charset="0"/>
              <a:ea typeface="Times New Roman" panose="02020603050405020304" pitchFamily="18" charset="0"/>
            </a:endParaRPr>
          </a:p>
          <a:p>
            <a:pPr algn="r" rtl="1">
              <a:lnSpc>
                <a:spcPct val="150000"/>
              </a:lnSpc>
              <a:spcAft>
                <a:spcPts val="0"/>
              </a:spcAft>
            </a:pPr>
            <a:r>
              <a:rPr lang="he-IL">
                <a:highlight>
                  <a:srgbClr val="FFFF00"/>
                </a:highlight>
                <a:latin typeface="Times New Roman" panose="02020603050405020304" pitchFamily="18" charset="0"/>
                <a:ea typeface="Times New Roman" panose="02020603050405020304" pitchFamily="18" charset="0"/>
                <a:cs typeface="Arial" panose="020B0604020202020204" pitchFamily="34" charset="0"/>
              </a:rPr>
              <a:t> </a:t>
            </a:r>
            <a:endParaRPr lang="en-US">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93180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596027A-A1E5-485E-B1EE-5DD995A74B4B}"/>
              </a:ext>
            </a:extLst>
          </p:cNvPr>
          <p:cNvSpPr>
            <a:spLocks noGrp="1"/>
          </p:cNvSpPr>
          <p:nvPr>
            <p:ph type="sldNum" sz="quarter" idx="12"/>
          </p:nvPr>
        </p:nvSpPr>
        <p:spPr/>
        <p:txBody>
          <a:bodyPr/>
          <a:lstStyle/>
          <a:p>
            <a:fld id="{35CE2A88-ED72-40D1-A77E-B0989610CBC5}" type="slidenum">
              <a:rPr lang="he-IL" smtClean="0"/>
              <a:t>84</a:t>
            </a:fld>
            <a:endParaRPr lang="he-IL"/>
          </a:p>
        </p:txBody>
      </p:sp>
      <p:sp>
        <p:nvSpPr>
          <p:cNvPr id="4" name="Rectangle 50">
            <a:extLst>
              <a:ext uri="{FF2B5EF4-FFF2-40B4-BE49-F238E27FC236}">
                <a16:creationId xmlns:a16="http://schemas.microsoft.com/office/drawing/2014/main" id="{98C2CE65-2912-422E-919D-24BB1AED8AFA}"/>
              </a:ext>
            </a:extLst>
          </p:cNvPr>
          <p:cNvSpPr>
            <a:spLocks noChangeArrowheads="1"/>
          </p:cNvSpPr>
          <p:nvPr/>
        </p:nvSpPr>
        <p:spPr bwMode="auto">
          <a:xfrm>
            <a:off x="1995927" y="1307836"/>
            <a:ext cx="9766264" cy="1477963"/>
          </a:xfrm>
          <a:prstGeom prst="rect">
            <a:avLst/>
          </a:prstGeom>
          <a:noFill/>
          <a:ln w="9525">
            <a:noFill/>
            <a:miter lim="800000"/>
            <a:headEnd/>
            <a:tailEnd/>
          </a:ln>
        </p:spPr>
        <p:txBody>
          <a:bodyPr wrap="square" anchor="ctr">
            <a:spAutoFit/>
          </a:bodyPr>
          <a:lstStyle/>
          <a:p>
            <a:pPr algn="r" eaLnBrk="0" hangingPunct="0">
              <a:defRPr/>
            </a:pPr>
            <a:r>
              <a:rPr lang="he-IL" sz="2400" b="1" dirty="0">
                <a:cs typeface="+mn-cs"/>
              </a:rPr>
              <a:t>שאלה לדוגמא:</a:t>
            </a:r>
          </a:p>
          <a:p>
            <a:pPr algn="r" eaLnBrk="0" hangingPunct="0">
              <a:defRPr/>
            </a:pPr>
            <a:r>
              <a:rPr lang="he-IL" sz="2400" b="1" dirty="0">
                <a:cs typeface="+mn-cs"/>
              </a:rPr>
              <a:t>הגרף הבא מתאר את תלות המקום בזמן של שתי מכוניות</a:t>
            </a:r>
            <a:r>
              <a:rPr lang="he-IL" sz="2400" b="1">
                <a:cs typeface="+mn-cs"/>
              </a:rPr>
              <a:t>. איזו </a:t>
            </a:r>
            <a:r>
              <a:rPr lang="he-IL" sz="2400" b="1" dirty="0">
                <a:cs typeface="+mn-cs"/>
              </a:rPr>
              <a:t>מכונית נוסעת </a:t>
            </a:r>
            <a:r>
              <a:rPr lang="he-IL" sz="2400" b="1">
                <a:cs typeface="+mn-cs"/>
              </a:rPr>
              <a:t>מהר יותר ?</a:t>
            </a:r>
            <a:endParaRPr lang="en-US" sz="2400" b="1" dirty="0">
              <a:cs typeface="+mn-cs"/>
            </a:endParaRPr>
          </a:p>
          <a:p>
            <a:pPr rtl="0" eaLnBrk="0" hangingPunct="0">
              <a:defRPr/>
            </a:pPr>
            <a:endParaRPr lang="en-US" dirty="0"/>
          </a:p>
        </p:txBody>
      </p:sp>
      <p:sp>
        <p:nvSpPr>
          <p:cNvPr id="3" name="מלבן 2">
            <a:extLst>
              <a:ext uri="{FF2B5EF4-FFF2-40B4-BE49-F238E27FC236}">
                <a16:creationId xmlns:a16="http://schemas.microsoft.com/office/drawing/2014/main" id="{580E3DFC-C67A-4843-AD2F-36D11DF46682}"/>
              </a:ext>
            </a:extLst>
          </p:cNvPr>
          <p:cNvSpPr/>
          <p:nvPr/>
        </p:nvSpPr>
        <p:spPr>
          <a:xfrm>
            <a:off x="2457347" y="22728"/>
            <a:ext cx="8085591" cy="1237262"/>
          </a:xfrm>
          <a:prstGeom prst="rect">
            <a:avLst/>
          </a:prstGeom>
        </p:spPr>
        <p:txBody>
          <a:bodyPr wrap="square">
            <a:spAutoFit/>
          </a:bodyPr>
          <a:lstStyle/>
          <a:p>
            <a:pPr lvl="1" algn="r" defTabSz="914400" rtl="1" eaLnBrk="0" fontAlgn="base" hangingPunct="0">
              <a:spcBef>
                <a:spcPct val="20000"/>
              </a:spcBef>
              <a:spcAft>
                <a:spcPct val="0"/>
              </a:spcAft>
              <a:buClr>
                <a:srgbClr val="7B6D47"/>
              </a:buClr>
              <a:buSzPct val="70000"/>
              <a:defRPr/>
            </a:pPr>
            <a:r>
              <a:rPr lang="he-IL" sz="3600" b="1" kern="0">
                <a:solidFill>
                  <a:srgbClr val="FF0000"/>
                </a:solidFill>
                <a:effectLst>
                  <a:outerShdw blurRad="38100" dist="38100" dir="2700000" algn="tl">
                    <a:srgbClr val="000000"/>
                  </a:outerShdw>
                </a:effectLst>
                <a:latin typeface="Garamond"/>
                <a:cs typeface="Arial"/>
              </a:rPr>
              <a:t>מידת שיפוע הגרף קובע את קצב השינוי</a:t>
            </a:r>
            <a:r>
              <a:rPr lang="he-IL" sz="3200" kern="0">
                <a:solidFill>
                  <a:srgbClr val="4B2500"/>
                </a:solidFill>
                <a:effectLst>
                  <a:outerShdw blurRad="38100" dist="38100" dir="2700000" algn="tl">
                    <a:srgbClr val="000000"/>
                  </a:outerShdw>
                </a:effectLst>
                <a:latin typeface="Garamond"/>
                <a:cs typeface="Arial"/>
              </a:rPr>
              <a:t>.</a:t>
            </a:r>
          </a:p>
          <a:p>
            <a:pPr marL="342900" lvl="0" indent="-342900" algn="r" defTabSz="914400" rtl="1" eaLnBrk="0" fontAlgn="base" hangingPunct="0">
              <a:spcBef>
                <a:spcPct val="20000"/>
              </a:spcBef>
              <a:spcAft>
                <a:spcPct val="0"/>
              </a:spcAft>
              <a:buClr>
                <a:srgbClr val="7B6D47"/>
              </a:buClr>
              <a:buSzPct val="70000"/>
              <a:buFont typeface="Wingdings" pitchFamily="2" charset="2"/>
              <a:buChar char="n"/>
              <a:defRPr/>
            </a:pPr>
            <a:endParaRPr lang="he-IL" sz="3200" kern="0" dirty="0">
              <a:solidFill>
                <a:srgbClr val="4B2500"/>
              </a:solidFill>
              <a:effectLst>
                <a:outerShdw blurRad="38100" dist="38100" dir="2700000" algn="tl">
                  <a:srgbClr val="000000"/>
                </a:outerShdw>
              </a:effectLst>
              <a:latin typeface="Garamond"/>
              <a:cs typeface="Arial"/>
            </a:endParaRPr>
          </a:p>
        </p:txBody>
      </p:sp>
      <p:grpSp>
        <p:nvGrpSpPr>
          <p:cNvPr id="5" name="קבוצה 4">
            <a:extLst>
              <a:ext uri="{FF2B5EF4-FFF2-40B4-BE49-F238E27FC236}">
                <a16:creationId xmlns:a16="http://schemas.microsoft.com/office/drawing/2014/main" id="{A5ED7272-AC0C-42A5-B870-ADCA9826F578}"/>
              </a:ext>
            </a:extLst>
          </p:cNvPr>
          <p:cNvGrpSpPr/>
          <p:nvPr/>
        </p:nvGrpSpPr>
        <p:grpSpPr>
          <a:xfrm>
            <a:off x="2273721" y="2460570"/>
            <a:ext cx="4676775" cy="4030078"/>
            <a:chOff x="3914775" y="2641545"/>
            <a:chExt cx="4676775" cy="4030078"/>
          </a:xfrm>
        </p:grpSpPr>
        <p:pic>
          <p:nvPicPr>
            <p:cNvPr id="19458" name="Picture 2" descr="גרפים של דרך ומהירות בתנועה קצובה 7§">
              <a:extLst>
                <a:ext uri="{FF2B5EF4-FFF2-40B4-BE49-F238E27FC236}">
                  <a16:creationId xmlns:a16="http://schemas.microsoft.com/office/drawing/2014/main" id="{187137BD-F9C9-4BE9-B7C0-B6FCFD160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2641545"/>
              <a:ext cx="4676775" cy="4030078"/>
            </a:xfrm>
            <a:prstGeom prst="rect">
              <a:avLst/>
            </a:prstGeom>
            <a:noFill/>
            <a:extLst>
              <a:ext uri="{909E8E84-426E-40DD-AFC4-6F175D3DCCD1}">
                <a14:hiddenFill xmlns:a14="http://schemas.microsoft.com/office/drawing/2010/main">
                  <a:solidFill>
                    <a:srgbClr val="FFFFFF"/>
                  </a:solidFill>
                </a14:hiddenFill>
              </a:ext>
            </a:extLst>
          </p:spPr>
        </p:pic>
        <p:sp>
          <p:nvSpPr>
            <p:cNvPr id="23" name="תיבת טקסט 22">
              <a:extLst>
                <a:ext uri="{FF2B5EF4-FFF2-40B4-BE49-F238E27FC236}">
                  <a16:creationId xmlns:a16="http://schemas.microsoft.com/office/drawing/2014/main" id="{84800F28-B10F-4166-BEC4-C69DADAA9BD7}"/>
                </a:ext>
              </a:extLst>
            </p:cNvPr>
            <p:cNvSpPr txBox="1"/>
            <p:nvPr/>
          </p:nvSpPr>
          <p:spPr>
            <a:xfrm>
              <a:off x="7696200" y="2737595"/>
              <a:ext cx="257175" cy="369332"/>
            </a:xfrm>
            <a:prstGeom prst="rect">
              <a:avLst/>
            </a:prstGeom>
            <a:noFill/>
          </p:spPr>
          <p:txBody>
            <a:bodyPr wrap="square" rtlCol="1">
              <a:spAutoFit/>
            </a:bodyPr>
            <a:lstStyle/>
            <a:p>
              <a:r>
                <a:rPr lang="he-IL" b="1"/>
                <a:t>1</a:t>
              </a:r>
            </a:p>
          </p:txBody>
        </p:sp>
        <p:sp>
          <p:nvSpPr>
            <p:cNvPr id="25" name="תיבת טקסט 24">
              <a:extLst>
                <a:ext uri="{FF2B5EF4-FFF2-40B4-BE49-F238E27FC236}">
                  <a16:creationId xmlns:a16="http://schemas.microsoft.com/office/drawing/2014/main" id="{9E9ADD06-AB6F-4C2C-8114-07104C691BFD}"/>
                </a:ext>
              </a:extLst>
            </p:cNvPr>
            <p:cNvSpPr txBox="1"/>
            <p:nvPr/>
          </p:nvSpPr>
          <p:spPr>
            <a:xfrm>
              <a:off x="7696200" y="4923388"/>
              <a:ext cx="257175" cy="369332"/>
            </a:xfrm>
            <a:prstGeom prst="rect">
              <a:avLst/>
            </a:prstGeom>
            <a:noFill/>
          </p:spPr>
          <p:txBody>
            <a:bodyPr wrap="square" rtlCol="1">
              <a:spAutoFit/>
            </a:bodyPr>
            <a:lstStyle/>
            <a:p>
              <a:r>
                <a:rPr lang="he-IL" b="1"/>
                <a:t>2</a:t>
              </a:r>
            </a:p>
          </p:txBody>
        </p:sp>
      </p:grpSp>
      <p:pic>
        <p:nvPicPr>
          <p:cNvPr id="7" name="תמונה 6">
            <a:extLst>
              <a:ext uri="{FF2B5EF4-FFF2-40B4-BE49-F238E27FC236}">
                <a16:creationId xmlns:a16="http://schemas.microsoft.com/office/drawing/2014/main" id="{385A8D08-68D7-4752-809B-BF6FEBF5B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62" y="3665016"/>
            <a:ext cx="3819525" cy="2714625"/>
          </a:xfrm>
          <a:prstGeom prst="rect">
            <a:avLst/>
          </a:prstGeom>
        </p:spPr>
      </p:pic>
    </p:spTree>
    <p:extLst>
      <p:ext uri="{BB962C8B-B14F-4D97-AF65-F5344CB8AC3E}">
        <p14:creationId xmlns:p14="http://schemas.microsoft.com/office/powerpoint/2010/main" val="254002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A7DDFFF9-F4A1-4451-B5A0-A1759314975B}"/>
              </a:ext>
            </a:extLst>
          </p:cNvPr>
          <p:cNvSpPr>
            <a:spLocks noGrp="1"/>
          </p:cNvSpPr>
          <p:nvPr>
            <p:ph type="sldNum" sz="quarter" idx="12"/>
          </p:nvPr>
        </p:nvSpPr>
        <p:spPr/>
        <p:txBody>
          <a:bodyPr/>
          <a:lstStyle/>
          <a:p>
            <a:fld id="{35CE2A88-ED72-40D1-A77E-B0989610CBC5}" type="slidenum">
              <a:rPr lang="he-IL" smtClean="0"/>
              <a:t>85</a:t>
            </a:fld>
            <a:endParaRPr lang="he-IL"/>
          </a:p>
        </p:txBody>
      </p:sp>
      <p:pic>
        <p:nvPicPr>
          <p:cNvPr id="3" name="Picture 2" descr="×ª××¦××ª ×ª××× × ×¢×××¨ âªaclaration animated gifâ¬â">
            <a:extLst>
              <a:ext uri="{FF2B5EF4-FFF2-40B4-BE49-F238E27FC236}">
                <a16:creationId xmlns:a16="http://schemas.microsoft.com/office/drawing/2014/main" id="{6390D44D-F889-4E03-BF67-FC9AFCB346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276225"/>
            <a:ext cx="60579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ª××× × ×§×©××¨×">
            <a:extLst>
              <a:ext uri="{FF2B5EF4-FFF2-40B4-BE49-F238E27FC236}">
                <a16:creationId xmlns:a16="http://schemas.microsoft.com/office/drawing/2014/main" id="{2743FCEC-0C25-4835-B59E-B2297CF2EE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2026" y="3543822"/>
            <a:ext cx="5276435" cy="315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99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8B1BA71B-4093-4041-AE7E-28CD12765EA5}"/>
              </a:ext>
            </a:extLst>
          </p:cNvPr>
          <p:cNvSpPr>
            <a:spLocks noGrp="1"/>
          </p:cNvSpPr>
          <p:nvPr>
            <p:ph type="sldNum" sz="quarter" idx="12"/>
          </p:nvPr>
        </p:nvSpPr>
        <p:spPr/>
        <p:txBody>
          <a:bodyPr/>
          <a:lstStyle/>
          <a:p>
            <a:fld id="{35CE2A88-ED72-40D1-A77E-B0989610CBC5}" type="slidenum">
              <a:rPr lang="he-IL" smtClean="0"/>
              <a:t>86</a:t>
            </a:fld>
            <a:endParaRPr lang="he-IL"/>
          </a:p>
        </p:txBody>
      </p:sp>
      <p:sp>
        <p:nvSpPr>
          <p:cNvPr id="3" name="כותרת 1">
            <a:extLst>
              <a:ext uri="{FF2B5EF4-FFF2-40B4-BE49-F238E27FC236}">
                <a16:creationId xmlns:a16="http://schemas.microsoft.com/office/drawing/2014/main" id="{4BDE5F1F-12AD-4756-9CF8-7104456F3431}"/>
              </a:ext>
            </a:extLst>
          </p:cNvPr>
          <p:cNvSpPr txBox="1">
            <a:spLocks/>
          </p:cNvSpPr>
          <p:nvPr/>
        </p:nvSpPr>
        <p:spPr>
          <a:xfrm>
            <a:off x="4663910" y="100430"/>
            <a:ext cx="3944661" cy="55039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שאלה גרף מקום זמן</a:t>
            </a:r>
            <a:endParaRPr lang="he-IL" dirty="0"/>
          </a:p>
        </p:txBody>
      </p:sp>
      <p:sp>
        <p:nvSpPr>
          <p:cNvPr id="4" name="מציין מיקום תוכן 2">
            <a:extLst>
              <a:ext uri="{FF2B5EF4-FFF2-40B4-BE49-F238E27FC236}">
                <a16:creationId xmlns:a16="http://schemas.microsoft.com/office/drawing/2014/main" id="{5697C24C-84FA-4605-B50F-C4C7581B0DD6}"/>
              </a:ext>
            </a:extLst>
          </p:cNvPr>
          <p:cNvSpPr txBox="1">
            <a:spLocks/>
          </p:cNvSpPr>
          <p:nvPr/>
        </p:nvSpPr>
        <p:spPr>
          <a:xfrm>
            <a:off x="3690659" y="650820"/>
            <a:ext cx="8236530" cy="5749790"/>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he-IL" sz="2400"/>
              <a:t>הגרף מתאר את תנועותיהם של  שני כלי רכב הנעים על כביש ישר הנמתח מצפון לדרום. הכיוון החיובי  של ציר ה-</a:t>
            </a:r>
            <a:r>
              <a:rPr lang="en-US" sz="2400"/>
              <a:t>x</a:t>
            </a:r>
            <a:r>
              <a:rPr lang="he-IL" sz="2400"/>
              <a:t> הוא צפונה.</a:t>
            </a:r>
          </a:p>
          <a:p>
            <a:pPr marL="0" indent="0">
              <a:lnSpc>
                <a:spcPct val="150000"/>
              </a:lnSpc>
              <a:buFont typeface="Wingdings 3" charset="2"/>
              <a:buNone/>
            </a:pPr>
            <a:r>
              <a:rPr lang="he-IL" sz="2400"/>
              <a:t>א. מה כיוון התנועה של כל אחד מכלי הרכב צפונה או דרומה? נמקו.</a:t>
            </a:r>
          </a:p>
          <a:p>
            <a:pPr marL="0" indent="0">
              <a:lnSpc>
                <a:spcPct val="150000"/>
              </a:lnSpc>
              <a:buFont typeface="Wingdings 3" charset="2"/>
              <a:buNone/>
            </a:pPr>
            <a:r>
              <a:rPr lang="he-IL" sz="2400"/>
              <a:t>ב. מתי (באיזה רגע) חולפים כלי הרכב זה על פני זה?</a:t>
            </a:r>
          </a:p>
          <a:p>
            <a:pPr marL="0" indent="0">
              <a:lnSpc>
                <a:spcPct val="150000"/>
              </a:lnSpc>
              <a:buFont typeface="Wingdings 3" charset="2"/>
              <a:buNone/>
            </a:pPr>
            <a:r>
              <a:rPr lang="he-IL" sz="2400"/>
              <a:t>ג. מתי (באילו רגעים) המרחק בין שני כלי הרכב הוא </a:t>
            </a:r>
            <a:r>
              <a:rPr lang="en-US" sz="2400"/>
              <a:t>40[km]</a:t>
            </a:r>
            <a:r>
              <a:rPr lang="he-IL" sz="2400"/>
              <a:t> ?</a:t>
            </a:r>
          </a:p>
          <a:p>
            <a:endParaRPr lang="he-IL" dirty="0"/>
          </a:p>
        </p:txBody>
      </p:sp>
      <p:grpSp>
        <p:nvGrpSpPr>
          <p:cNvPr id="5" name="קבוצה 4">
            <a:extLst>
              <a:ext uri="{FF2B5EF4-FFF2-40B4-BE49-F238E27FC236}">
                <a16:creationId xmlns:a16="http://schemas.microsoft.com/office/drawing/2014/main" id="{F5D6E792-4878-4DB2-8266-0F658EC8DA6A}"/>
              </a:ext>
            </a:extLst>
          </p:cNvPr>
          <p:cNvGrpSpPr/>
          <p:nvPr/>
        </p:nvGrpSpPr>
        <p:grpSpPr>
          <a:xfrm>
            <a:off x="2963661" y="3880508"/>
            <a:ext cx="4513718" cy="2644400"/>
            <a:chOff x="1779133" y="3654799"/>
            <a:chExt cx="4513718" cy="2644400"/>
          </a:xfrm>
        </p:grpSpPr>
        <p:pic>
          <p:nvPicPr>
            <p:cNvPr id="6" name="Picture 2">
              <a:extLst>
                <a:ext uri="{FF2B5EF4-FFF2-40B4-BE49-F238E27FC236}">
                  <a16:creationId xmlns:a16="http://schemas.microsoft.com/office/drawing/2014/main" id="{EF1C2A75-4D0B-4F28-A9DA-A2CD6AD3F7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133" y="3654799"/>
              <a:ext cx="4513718" cy="264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3">
              <a:extLst>
                <a:ext uri="{FF2B5EF4-FFF2-40B4-BE49-F238E27FC236}">
                  <a16:creationId xmlns:a16="http://schemas.microsoft.com/office/drawing/2014/main" id="{07D01276-F682-4A3F-9C74-477CE4B78F87}"/>
                </a:ext>
              </a:extLst>
            </p:cNvPr>
            <p:cNvSpPr txBox="1"/>
            <p:nvPr/>
          </p:nvSpPr>
          <p:spPr>
            <a:xfrm>
              <a:off x="2675343" y="4162563"/>
              <a:ext cx="928914" cy="461665"/>
            </a:xfrm>
            <a:prstGeom prst="rect">
              <a:avLst/>
            </a:prstGeom>
            <a:noFill/>
          </p:spPr>
          <p:txBody>
            <a:bodyPr wrap="square" rtlCol="1">
              <a:spAutoFit/>
            </a:bodyPr>
            <a:lstStyle/>
            <a:p>
              <a:r>
                <a:rPr lang="en-US" sz="2400" dirty="0">
                  <a:solidFill>
                    <a:schemeClr val="tx2"/>
                  </a:solidFill>
                  <a:latin typeface="Times New Roman" pitchFamily="18" charset="0"/>
                  <a:cs typeface="Times New Roman" pitchFamily="18" charset="0"/>
                </a:rPr>
                <a:t>A</a:t>
              </a:r>
              <a:endParaRPr lang="he-IL" sz="2400" dirty="0">
                <a:solidFill>
                  <a:schemeClr val="tx2"/>
                </a:solidFill>
                <a:latin typeface="Times New Roman" pitchFamily="18" charset="0"/>
                <a:cs typeface="Times New Roman" pitchFamily="18" charset="0"/>
              </a:endParaRPr>
            </a:p>
          </p:txBody>
        </p:sp>
        <p:sp>
          <p:nvSpPr>
            <p:cNvPr id="8" name="TextBox 5">
              <a:extLst>
                <a:ext uri="{FF2B5EF4-FFF2-40B4-BE49-F238E27FC236}">
                  <a16:creationId xmlns:a16="http://schemas.microsoft.com/office/drawing/2014/main" id="{11B2ED02-49EE-46B1-81C6-F435F37156DA}"/>
                </a:ext>
              </a:extLst>
            </p:cNvPr>
            <p:cNvSpPr txBox="1"/>
            <p:nvPr/>
          </p:nvSpPr>
          <p:spPr>
            <a:xfrm>
              <a:off x="4768956" y="4162562"/>
              <a:ext cx="928914" cy="461665"/>
            </a:xfrm>
            <a:prstGeom prst="rect">
              <a:avLst/>
            </a:prstGeom>
            <a:noFill/>
          </p:spPr>
          <p:txBody>
            <a:bodyPr wrap="square" rtlCol="1">
              <a:spAutoFit/>
            </a:bodyPr>
            <a:lstStyle/>
            <a:p>
              <a:r>
                <a:rPr lang="en-US" sz="2400" dirty="0">
                  <a:solidFill>
                    <a:srgbClr val="00B050"/>
                  </a:solidFill>
                  <a:latin typeface="Times New Roman" pitchFamily="18" charset="0"/>
                  <a:cs typeface="Times New Roman" pitchFamily="18" charset="0"/>
                </a:rPr>
                <a:t>B</a:t>
              </a:r>
              <a:endParaRPr lang="he-IL" sz="2400" dirty="0">
                <a:solidFill>
                  <a:srgbClr val="00B05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2913537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162CA65-AAD7-450D-9404-1099520F3599}"/>
              </a:ext>
            </a:extLst>
          </p:cNvPr>
          <p:cNvSpPr>
            <a:spLocks noGrp="1" noChangeArrowheads="1"/>
          </p:cNvSpPr>
          <p:nvPr>
            <p:ph type="title"/>
          </p:nvPr>
        </p:nvSpPr>
        <p:spPr>
          <a:xfrm>
            <a:off x="2919046" y="289184"/>
            <a:ext cx="7819292" cy="739915"/>
          </a:xfrm>
          <a:ln w="38100">
            <a:solidFill>
              <a:schemeClr val="tx1"/>
            </a:solidFill>
            <a:miter lim="800000"/>
            <a:headEnd/>
            <a:tailEnd/>
          </a:ln>
        </p:spPr>
        <p:txBody>
          <a:bodyPr/>
          <a:lstStyle/>
          <a:p>
            <a:pPr algn="r" rtl="1"/>
            <a:r>
              <a:rPr lang="he-IL" altLang="he-IL" b="1"/>
              <a:t>תיאור תנועה באמצעות ביטוי מתמטי</a:t>
            </a:r>
            <a:endParaRPr lang="he-IL" altLang="he-IL"/>
          </a:p>
        </p:txBody>
      </p:sp>
      <p:sp>
        <p:nvSpPr>
          <p:cNvPr id="21507" name="Rectangle 3">
            <a:extLst>
              <a:ext uri="{FF2B5EF4-FFF2-40B4-BE49-F238E27FC236}">
                <a16:creationId xmlns:a16="http://schemas.microsoft.com/office/drawing/2014/main" id="{56A1460C-FA3B-44B4-A355-63FBC58C94EB}"/>
              </a:ext>
            </a:extLst>
          </p:cNvPr>
          <p:cNvSpPr>
            <a:spLocks noGrp="1" noChangeArrowheads="1"/>
          </p:cNvSpPr>
          <p:nvPr>
            <p:ph idx="1"/>
          </p:nvPr>
        </p:nvSpPr>
        <p:spPr>
          <a:xfrm>
            <a:off x="1846385" y="1408305"/>
            <a:ext cx="9507415" cy="3777622"/>
          </a:xfrm>
        </p:spPr>
        <p:txBody>
          <a:bodyPr/>
          <a:lstStyle/>
          <a:p>
            <a:pPr marL="457200" lvl="1" indent="0">
              <a:buNone/>
            </a:pPr>
            <a:r>
              <a:rPr lang="he-IL" altLang="he-IL" sz="2400" b="1" u="sng">
                <a:solidFill>
                  <a:srgbClr val="6600CC"/>
                </a:solidFill>
              </a:rPr>
              <a:t>נוסחה</a:t>
            </a:r>
            <a:r>
              <a:rPr lang="he-IL" altLang="he-IL" sz="2400">
                <a:solidFill>
                  <a:srgbClr val="6600CC"/>
                </a:solidFill>
              </a:rPr>
              <a:t> </a:t>
            </a:r>
            <a:r>
              <a:rPr lang="he-IL" altLang="he-IL" sz="2400"/>
              <a:t>מכילה מידע רב יותר מאשר טבלה כיוון שהיא נותנת </a:t>
            </a:r>
            <a:r>
              <a:rPr lang="he-IL" altLang="he-IL" sz="2400" b="1"/>
              <a:t>מידע </a:t>
            </a:r>
            <a:r>
              <a:rPr lang="he-IL" altLang="he-IL" sz="2400"/>
              <a:t>עבור </a:t>
            </a:r>
            <a:r>
              <a:rPr lang="he-IL" altLang="he-IL" sz="2400" b="1"/>
              <a:t>כל רגע</a:t>
            </a:r>
            <a:r>
              <a:rPr lang="he-IL" altLang="he-IL" sz="2400"/>
              <a:t> ולא עבור מספר מוגבל של </a:t>
            </a:r>
            <a:r>
              <a:rPr lang="he-IL" altLang="he-IL" sz="2400" b="1"/>
              <a:t>ערכי </a:t>
            </a:r>
            <a:r>
              <a:rPr lang="en-US" altLang="he-IL" sz="2400" b="1"/>
              <a:t>t</a:t>
            </a:r>
            <a:r>
              <a:rPr lang="he-IL" altLang="he-IL" sz="2400" b="1"/>
              <a:t>.</a:t>
            </a:r>
          </a:p>
          <a:p>
            <a:pPr algn="r" rtl="1"/>
            <a:endParaRPr lang="en-US" altLang="he-IL" b="1"/>
          </a:p>
          <a:p>
            <a:pPr algn="r" rtl="1">
              <a:buFont typeface="Monotype Sorts" pitchFamily="2" charset="2"/>
              <a:buNone/>
            </a:pPr>
            <a:r>
              <a:rPr lang="he-IL" altLang="he-IL" sz="4000" b="1" u="sng">
                <a:solidFill>
                  <a:srgbClr val="6600CC"/>
                </a:solidFill>
              </a:rPr>
              <a:t>משוואת התנועה</a:t>
            </a:r>
            <a:endParaRPr lang="he-IL" altLang="he-IL" sz="4000" b="1" u="sng"/>
          </a:p>
          <a:p>
            <a:pPr algn="r" rtl="1">
              <a:buFont typeface="Monotype Sorts" pitchFamily="2" charset="2"/>
              <a:buNone/>
            </a:pPr>
            <a:r>
              <a:rPr lang="he-IL" altLang="he-IL" sz="3600" b="1"/>
              <a:t>הפונקציה המתארת את תלות המקום </a:t>
            </a:r>
            <a:r>
              <a:rPr lang="en-US" altLang="he-IL" sz="3600" b="1"/>
              <a:t>X</a:t>
            </a:r>
            <a:r>
              <a:rPr lang="he-IL" altLang="he-IL" sz="3600" b="1"/>
              <a:t> בזמן </a:t>
            </a:r>
            <a:r>
              <a:rPr lang="en-US" altLang="he-IL" sz="3600" b="1"/>
              <a:t>t</a:t>
            </a:r>
            <a:endParaRPr lang="he-IL" altLang="he-IL" b="1"/>
          </a:p>
          <a:p>
            <a:pPr algn="r" rtl="1"/>
            <a:endParaRPr lang="en-US" altLang="he-IL"/>
          </a:p>
        </p:txBody>
      </p:sp>
      <p:sp>
        <p:nvSpPr>
          <p:cNvPr id="21508" name="Rectangle 4">
            <a:extLst>
              <a:ext uri="{FF2B5EF4-FFF2-40B4-BE49-F238E27FC236}">
                <a16:creationId xmlns:a16="http://schemas.microsoft.com/office/drawing/2014/main" id="{5B7E9359-D4FA-48E2-A4EA-ADF834761CA9}"/>
              </a:ext>
            </a:extLst>
          </p:cNvPr>
          <p:cNvSpPr>
            <a:spLocks noChangeArrowheads="1"/>
          </p:cNvSpPr>
          <p:nvPr/>
        </p:nvSpPr>
        <p:spPr bwMode="auto">
          <a:xfrm>
            <a:off x="1565031" y="3420208"/>
            <a:ext cx="9862039" cy="9847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defRPr sz="4400">
                <a:solidFill>
                  <a:schemeClr val="tx1"/>
                </a:solidFill>
                <a:latin typeface="Times New Roman" panose="02020603050405020304" pitchFamily="18" charset="0"/>
                <a:cs typeface="Times New Roman (Hebrew)" panose="02020603050405020304" pitchFamily="18" charset="0"/>
              </a:defRPr>
            </a:lvl1pPr>
            <a:lvl2pPr marL="742950" indent="-285750" algn="r" rtl="1">
              <a:defRPr sz="4400">
                <a:solidFill>
                  <a:schemeClr val="tx1"/>
                </a:solidFill>
                <a:latin typeface="Times New Roman" panose="02020603050405020304" pitchFamily="18" charset="0"/>
                <a:cs typeface="Times New Roman (Hebrew)" panose="02020603050405020304" pitchFamily="18" charset="0"/>
              </a:defRPr>
            </a:lvl2pPr>
            <a:lvl3pPr marL="1143000" indent="-228600" algn="r" rtl="1">
              <a:defRPr sz="4400">
                <a:solidFill>
                  <a:schemeClr val="tx1"/>
                </a:solidFill>
                <a:latin typeface="Times New Roman" panose="02020603050405020304" pitchFamily="18" charset="0"/>
                <a:cs typeface="Times New Roman (Hebrew)" panose="02020603050405020304" pitchFamily="18" charset="0"/>
              </a:defRPr>
            </a:lvl3pPr>
            <a:lvl4pPr marL="1600200" indent="-228600" algn="r" rtl="1">
              <a:defRPr sz="4400">
                <a:solidFill>
                  <a:schemeClr val="tx1"/>
                </a:solidFill>
                <a:latin typeface="Times New Roman" panose="02020603050405020304" pitchFamily="18" charset="0"/>
                <a:cs typeface="Times New Roman (Hebrew)" panose="02020603050405020304" pitchFamily="18" charset="0"/>
              </a:defRPr>
            </a:lvl4pPr>
            <a:lvl5pPr marL="2057400" indent="-228600" algn="r" rtl="1">
              <a:defRPr sz="4400">
                <a:solidFill>
                  <a:schemeClr val="tx1"/>
                </a:solidFill>
                <a:latin typeface="Times New Roman"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cs typeface="Times New Roman (Hebrew)" panose="02020603050405020304" pitchFamily="18" charset="0"/>
              </a:defRPr>
            </a:lvl9pPr>
          </a:lstStyle>
          <a:p>
            <a:endParaRPr lang="he-IL" altLang="he-IL"/>
          </a:p>
        </p:txBody>
      </p:sp>
      <p:sp>
        <p:nvSpPr>
          <p:cNvPr id="2" name="מציין מיקום של מספר שקופית 1">
            <a:extLst>
              <a:ext uri="{FF2B5EF4-FFF2-40B4-BE49-F238E27FC236}">
                <a16:creationId xmlns:a16="http://schemas.microsoft.com/office/drawing/2014/main" id="{FAA424CC-FD5F-43AD-AECB-FD48A7412700}"/>
              </a:ext>
            </a:extLst>
          </p:cNvPr>
          <p:cNvSpPr>
            <a:spLocks noGrp="1"/>
          </p:cNvSpPr>
          <p:nvPr>
            <p:ph type="sldNum" sz="quarter" idx="12"/>
          </p:nvPr>
        </p:nvSpPr>
        <p:spPr/>
        <p:txBody>
          <a:bodyPr/>
          <a:lstStyle/>
          <a:p>
            <a:fld id="{35CE2A88-ED72-40D1-A77E-B0989610CBC5}" type="slidenum">
              <a:rPr lang="he-IL" smtClean="0"/>
              <a:t>87</a:t>
            </a:fld>
            <a:endParaRPr lang="he-IL"/>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E4EEA25-0421-45E0-8C03-8D8B2544F4C1}"/>
              </a:ext>
            </a:extLst>
          </p:cNvPr>
          <p:cNvSpPr>
            <a:spLocks noGrp="1"/>
          </p:cNvSpPr>
          <p:nvPr>
            <p:ph type="sldNum" sz="quarter" idx="12"/>
          </p:nvPr>
        </p:nvSpPr>
        <p:spPr/>
        <p:txBody>
          <a:bodyPr/>
          <a:lstStyle/>
          <a:p>
            <a:fld id="{35CE2A88-ED72-40D1-A77E-B0989610CBC5}" type="slidenum">
              <a:rPr lang="he-IL" smtClean="0"/>
              <a:t>88</a:t>
            </a:fld>
            <a:endParaRPr lang="he-IL"/>
          </a:p>
        </p:txBody>
      </p:sp>
      <p:sp>
        <p:nvSpPr>
          <p:cNvPr id="5" name="כותרת 1">
            <a:extLst>
              <a:ext uri="{FF2B5EF4-FFF2-40B4-BE49-F238E27FC236}">
                <a16:creationId xmlns:a16="http://schemas.microsoft.com/office/drawing/2014/main" id="{9B75AE43-697D-429A-BD07-7ED24B87DDCB}"/>
              </a:ext>
            </a:extLst>
          </p:cNvPr>
          <p:cNvSpPr txBox="1">
            <a:spLocks/>
          </p:cNvSpPr>
          <p:nvPr/>
        </p:nvSpPr>
        <p:spPr>
          <a:xfrm>
            <a:off x="3070122" y="352807"/>
            <a:ext cx="8641231" cy="702270"/>
          </a:xfrm>
          <a:prstGeom prst="rect">
            <a:avLst/>
          </a:prstGeom>
        </p:spPr>
        <p:txBody>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he-IL"/>
              <a:t>השוואה בין הייצוגים השונים לקשר מקום – זמן</a:t>
            </a:r>
            <a:endParaRPr lang="he-IL" dirty="0">
              <a:solidFill>
                <a:srgbClr val="FF0000"/>
              </a:solidFill>
            </a:endParaRPr>
          </a:p>
        </p:txBody>
      </p:sp>
      <p:graphicFrame>
        <p:nvGraphicFramePr>
          <p:cNvPr id="6" name="מציין מיקום תוכן 3">
            <a:extLst>
              <a:ext uri="{FF2B5EF4-FFF2-40B4-BE49-F238E27FC236}">
                <a16:creationId xmlns:a16="http://schemas.microsoft.com/office/drawing/2014/main" id="{6C1739A3-0FB6-4F53-8779-430A199E2F33}"/>
              </a:ext>
            </a:extLst>
          </p:cNvPr>
          <p:cNvGraphicFramePr>
            <a:graphicFrameLocks/>
          </p:cNvGraphicFramePr>
          <p:nvPr>
            <p:extLst>
              <p:ext uri="{D42A27DB-BD31-4B8C-83A1-F6EECF244321}">
                <p14:modId xmlns:p14="http://schemas.microsoft.com/office/powerpoint/2010/main" val="1870476986"/>
              </p:ext>
            </p:extLst>
          </p:nvPr>
        </p:nvGraphicFramePr>
        <p:xfrm>
          <a:off x="2136529" y="1802424"/>
          <a:ext cx="9768255" cy="3859822"/>
        </p:xfrm>
        <a:graphic>
          <a:graphicData uri="http://schemas.openxmlformats.org/drawingml/2006/table">
            <a:tbl>
              <a:tblPr rtl="1" firstRow="1" bandRow="1">
                <a:tableStyleId>{5C22544A-7EE6-4342-B048-85BDC9FD1C3A}</a:tableStyleId>
              </a:tblPr>
              <a:tblGrid>
                <a:gridCol w="3256085">
                  <a:extLst>
                    <a:ext uri="{9D8B030D-6E8A-4147-A177-3AD203B41FA5}">
                      <a16:colId xmlns:a16="http://schemas.microsoft.com/office/drawing/2014/main" val="20000"/>
                    </a:ext>
                  </a:extLst>
                </a:gridCol>
                <a:gridCol w="3256085">
                  <a:extLst>
                    <a:ext uri="{9D8B030D-6E8A-4147-A177-3AD203B41FA5}">
                      <a16:colId xmlns:a16="http://schemas.microsoft.com/office/drawing/2014/main" val="20001"/>
                    </a:ext>
                  </a:extLst>
                </a:gridCol>
                <a:gridCol w="3256085">
                  <a:extLst>
                    <a:ext uri="{9D8B030D-6E8A-4147-A177-3AD203B41FA5}">
                      <a16:colId xmlns:a16="http://schemas.microsoft.com/office/drawing/2014/main" val="20002"/>
                    </a:ext>
                  </a:extLst>
                </a:gridCol>
              </a:tblGrid>
              <a:tr h="504055">
                <a:tc>
                  <a:txBody>
                    <a:bodyPr/>
                    <a:lstStyle/>
                    <a:p>
                      <a:pPr algn="ctr" rtl="1"/>
                      <a:r>
                        <a:rPr lang="he-IL" sz="1600" dirty="0">
                          <a:latin typeface="Arial" pitchFamily="34" charset="0"/>
                          <a:cs typeface="Arial" pitchFamily="34" charset="0"/>
                        </a:rPr>
                        <a:t>טבלה</a:t>
                      </a:r>
                    </a:p>
                  </a:txBody>
                  <a:tcPr/>
                </a:tc>
                <a:tc>
                  <a:txBody>
                    <a:bodyPr/>
                    <a:lstStyle/>
                    <a:p>
                      <a:pPr algn="ctr" rtl="1"/>
                      <a:r>
                        <a:rPr lang="he-IL" sz="1600" dirty="0">
                          <a:latin typeface="Arial" pitchFamily="34" charset="0"/>
                          <a:cs typeface="Arial" pitchFamily="34" charset="0"/>
                        </a:rPr>
                        <a:t>דיאגרמת פיזור</a:t>
                      </a:r>
                    </a:p>
                  </a:txBody>
                  <a:tcPr/>
                </a:tc>
                <a:tc>
                  <a:txBody>
                    <a:bodyPr/>
                    <a:lstStyle/>
                    <a:p>
                      <a:pPr algn="ctr" rtl="1"/>
                      <a:r>
                        <a:rPr lang="he-IL" sz="1600" dirty="0">
                          <a:latin typeface="Arial" pitchFamily="34" charset="0"/>
                          <a:cs typeface="Arial" pitchFamily="34" charset="0"/>
                        </a:rPr>
                        <a:t>פונקציה מתמטית</a:t>
                      </a:r>
                    </a:p>
                  </a:txBody>
                  <a:tcPr/>
                </a:tc>
                <a:extLst>
                  <a:ext uri="{0D108BD9-81ED-4DB2-BD59-A6C34878D82A}">
                    <a16:rowId xmlns:a16="http://schemas.microsoft.com/office/drawing/2014/main" val="10000"/>
                  </a:ext>
                </a:extLst>
              </a:tr>
              <a:tr h="787155">
                <a:tc>
                  <a:txBody>
                    <a:bodyPr/>
                    <a:lstStyle/>
                    <a:p>
                      <a:pPr algn="ctr" rtl="1"/>
                      <a:r>
                        <a:rPr lang="he-IL" sz="1600" dirty="0">
                          <a:latin typeface="Arial" pitchFamily="34" charset="0"/>
                          <a:cs typeface="Arial" pitchFamily="34" charset="0"/>
                        </a:rPr>
                        <a:t>יתרון: מציגה ערכים מדויקים </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אינו מציג ערכים מדויקים</a:t>
                      </a:r>
                    </a:p>
                  </a:txBody>
                  <a:tcPr/>
                </a:tc>
                <a:tc>
                  <a:txBody>
                    <a:bodyPr/>
                    <a:lstStyle/>
                    <a:p>
                      <a:pPr algn="ctr" rtl="1"/>
                      <a:r>
                        <a:rPr lang="he-IL" sz="1600" dirty="0">
                          <a:latin typeface="Arial" pitchFamily="34" charset="0"/>
                          <a:cs typeface="Arial" pitchFamily="34" charset="0"/>
                        </a:rPr>
                        <a:t>יתרון: מאפשר לדעת כל ערך בצורה מדויקת</a:t>
                      </a:r>
                    </a:p>
                  </a:txBody>
                  <a:tcPr/>
                </a:tc>
                <a:extLst>
                  <a:ext uri="{0D108BD9-81ED-4DB2-BD59-A6C34878D82A}">
                    <a16:rowId xmlns:a16="http://schemas.microsoft.com/office/drawing/2014/main" val="10001"/>
                  </a:ext>
                </a:extLst>
              </a:tr>
              <a:tr h="1118589">
                <a:tc>
                  <a:txBody>
                    <a:bodyPr/>
                    <a:lstStyle/>
                    <a:p>
                      <a:pPr algn="ctr" rtl="1"/>
                      <a:r>
                        <a:rPr lang="he-IL" sz="1600" dirty="0">
                          <a:latin typeface="Arial" pitchFamily="34" charset="0"/>
                          <a:cs typeface="Arial" pitchFamily="34" charset="0"/>
                        </a:rPr>
                        <a:t>חיסרון: אינה מציגה תמונה כוללת של התנועה</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יתרון: מציג תמונה כוללת של התנועה </a:t>
                      </a:r>
                    </a:p>
                    <a:p>
                      <a:pPr marL="0" marR="0" indent="0" algn="ctr" defTabSz="914400" rtl="1" eaLnBrk="1" fontAlgn="auto" latinLnBrk="0" hangingPunct="1">
                        <a:lnSpc>
                          <a:spcPct val="100000"/>
                        </a:lnSpc>
                        <a:spcBef>
                          <a:spcPts val="0"/>
                        </a:spcBef>
                        <a:spcAft>
                          <a:spcPts val="0"/>
                        </a:spcAft>
                        <a:buClrTx/>
                        <a:buSzTx/>
                        <a:buFontTx/>
                        <a:buNone/>
                        <a:tabLst/>
                        <a:defRPr/>
                      </a:pPr>
                      <a:endParaRPr lang="he-IL" sz="1600" dirty="0">
                        <a:latin typeface="Arial" pitchFamily="34" charset="0"/>
                        <a:cs typeface="Arial" pitchFamily="34" charset="0"/>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אינו מציג תמונה כוללת של התנועה</a:t>
                      </a:r>
                    </a:p>
                  </a:txBody>
                  <a:tcPr/>
                </a:tc>
                <a:extLst>
                  <a:ext uri="{0D108BD9-81ED-4DB2-BD59-A6C34878D82A}">
                    <a16:rowId xmlns:a16="http://schemas.microsoft.com/office/drawing/2014/main" val="10002"/>
                  </a:ext>
                </a:extLst>
              </a:tr>
              <a:tr h="1450023">
                <a:tc>
                  <a:txBody>
                    <a:bodyPr/>
                    <a:lstStyle/>
                    <a:p>
                      <a:pPr algn="ctr" rtl="1"/>
                      <a:r>
                        <a:rPr lang="he-IL" sz="1600" dirty="0">
                          <a:latin typeface="Arial" pitchFamily="34" charset="0"/>
                          <a:cs typeface="Arial" pitchFamily="34" charset="0"/>
                        </a:rPr>
                        <a:t>חיסרון: אינה מאפשרת לדעת כל ערך</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latin typeface="Arial" pitchFamily="34" charset="0"/>
                          <a:cs typeface="Arial" pitchFamily="34" charset="0"/>
                        </a:rPr>
                        <a:t>חיסרון: אינו מאפשר לדעת כל ערך בצורה מדויקת</a:t>
                      </a:r>
                    </a:p>
                    <a:p>
                      <a:pPr rtl="1"/>
                      <a:endParaRPr lang="he-IL" sz="1600" dirty="0">
                        <a:latin typeface="Arial" pitchFamily="34" charset="0"/>
                        <a:cs typeface="Arial" pitchFamily="34" charset="0"/>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latin typeface="Arial" pitchFamily="34" charset="0"/>
                          <a:cs typeface="Arial" pitchFamily="34" charset="0"/>
                        </a:rPr>
                        <a:t>חיסרון: לצורך קבלת הערכים יש לבצע חישוב</a:t>
                      </a:r>
                    </a:p>
                    <a:p>
                      <a:pPr marL="0" marR="0" indent="0" algn="ctr" defTabSz="914400" rtl="1" eaLnBrk="1" fontAlgn="auto" latinLnBrk="0" hangingPunct="1">
                        <a:lnSpc>
                          <a:spcPct val="100000"/>
                        </a:lnSpc>
                        <a:spcBef>
                          <a:spcPts val="0"/>
                        </a:spcBef>
                        <a:spcAft>
                          <a:spcPts val="0"/>
                        </a:spcAft>
                        <a:buClrTx/>
                        <a:buSzTx/>
                        <a:buFontTx/>
                        <a:buNone/>
                        <a:tabLst/>
                        <a:defRPr/>
                      </a:pPr>
                      <a:endParaRPr lang="he-IL" sz="1600" dirty="0">
                        <a:latin typeface="Arial" pitchFamily="34" charset="0"/>
                        <a:cs typeface="Arial" pitchFamily="34" charset="0"/>
                      </a:endParaRPr>
                    </a:p>
                    <a:p>
                      <a:pPr rtl="1"/>
                      <a:endParaRPr lang="he-IL" sz="1600"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0EDBF4F-9A8B-4C06-84D8-F6D64AEC3315}"/>
              </a:ext>
            </a:extLst>
          </p:cNvPr>
          <p:cNvSpPr>
            <a:spLocks noGrp="1"/>
          </p:cNvSpPr>
          <p:nvPr>
            <p:ph type="sldNum" sz="quarter" idx="12"/>
          </p:nvPr>
        </p:nvSpPr>
        <p:spPr/>
        <p:txBody>
          <a:bodyPr/>
          <a:lstStyle/>
          <a:p>
            <a:fld id="{35CE2A88-ED72-40D1-A77E-B0989610CBC5}" type="slidenum">
              <a:rPr lang="he-IL" smtClean="0"/>
              <a:t>89</a:t>
            </a:fld>
            <a:endParaRPr lang="he-IL"/>
          </a:p>
        </p:txBody>
      </p:sp>
      <p:sp>
        <p:nvSpPr>
          <p:cNvPr id="3" name="תיבת טקסט 2">
            <a:extLst>
              <a:ext uri="{FF2B5EF4-FFF2-40B4-BE49-F238E27FC236}">
                <a16:creationId xmlns:a16="http://schemas.microsoft.com/office/drawing/2014/main" id="{FBA5E705-9D2A-4ECF-8DDC-D59DA1054980}"/>
              </a:ext>
            </a:extLst>
          </p:cNvPr>
          <p:cNvSpPr txBox="1"/>
          <p:nvPr/>
        </p:nvSpPr>
        <p:spPr>
          <a:xfrm>
            <a:off x="2638425" y="1581150"/>
            <a:ext cx="6515100" cy="3046988"/>
          </a:xfrm>
          <a:prstGeom prst="rect">
            <a:avLst/>
          </a:prstGeom>
          <a:noFill/>
        </p:spPr>
        <p:txBody>
          <a:bodyPr wrap="square" rtlCol="1">
            <a:spAutoFit/>
          </a:bodyPr>
          <a:lstStyle/>
          <a:p>
            <a:pPr algn="ctr"/>
            <a:r>
              <a:rPr lang="he-IL" sz="9600" b="1"/>
              <a:t>ריכוז מהספר</a:t>
            </a:r>
          </a:p>
        </p:txBody>
      </p:sp>
    </p:spTree>
    <p:extLst>
      <p:ext uri="{BB962C8B-B14F-4D97-AF65-F5344CB8AC3E}">
        <p14:creationId xmlns:p14="http://schemas.microsoft.com/office/powerpoint/2010/main" val="3280553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C0FF5E2A-9643-4C8F-B5AE-C0B85C05E42E}"/>
              </a:ext>
            </a:extLst>
          </p:cNvPr>
          <p:cNvSpPr>
            <a:spLocks noGrp="1"/>
          </p:cNvSpPr>
          <p:nvPr>
            <p:ph type="sldNum" sz="quarter" idx="12"/>
          </p:nvPr>
        </p:nvSpPr>
        <p:spPr/>
        <p:txBody>
          <a:bodyPr/>
          <a:lstStyle/>
          <a:p>
            <a:fld id="{35CE2A88-ED72-40D1-A77E-B0989610CBC5}" type="slidenum">
              <a:rPr lang="he-IL" smtClean="0"/>
              <a:t>9</a:t>
            </a:fld>
            <a:endParaRPr lang="he-IL"/>
          </a:p>
        </p:txBody>
      </p:sp>
      <p:pic>
        <p:nvPicPr>
          <p:cNvPr id="4" name="תמונה 3">
            <a:extLst>
              <a:ext uri="{FF2B5EF4-FFF2-40B4-BE49-F238E27FC236}">
                <a16:creationId xmlns:a16="http://schemas.microsoft.com/office/drawing/2014/main" id="{E244CAE5-AAC0-44F0-8095-8FBA2BD6FBA0}"/>
              </a:ext>
            </a:extLst>
          </p:cNvPr>
          <p:cNvPicPr>
            <a:picLocks noChangeAspect="1"/>
          </p:cNvPicPr>
          <p:nvPr/>
        </p:nvPicPr>
        <p:blipFill>
          <a:blip r:embed="rId2"/>
          <a:stretch>
            <a:fillRect/>
          </a:stretch>
        </p:blipFill>
        <p:spPr>
          <a:xfrm>
            <a:off x="1577477" y="0"/>
            <a:ext cx="10528710" cy="6858000"/>
          </a:xfrm>
          <a:prstGeom prst="rect">
            <a:avLst/>
          </a:prstGeom>
        </p:spPr>
      </p:pic>
      <p:sp>
        <p:nvSpPr>
          <p:cNvPr id="5" name="תיבת טקסט 4">
            <a:extLst>
              <a:ext uri="{FF2B5EF4-FFF2-40B4-BE49-F238E27FC236}">
                <a16:creationId xmlns:a16="http://schemas.microsoft.com/office/drawing/2014/main" id="{4EC53561-7EBE-4559-BB19-D1A6EFC0F7C0}"/>
              </a:ext>
            </a:extLst>
          </p:cNvPr>
          <p:cNvSpPr txBox="1"/>
          <p:nvPr/>
        </p:nvSpPr>
        <p:spPr>
          <a:xfrm>
            <a:off x="1970669" y="-135548"/>
            <a:ext cx="3260421" cy="923330"/>
          </a:xfrm>
          <a:prstGeom prst="rect">
            <a:avLst/>
          </a:prstGeom>
          <a:noFill/>
          <a:ln>
            <a:noFill/>
          </a:ln>
        </p:spPr>
        <p:txBody>
          <a:bodyPr wrap="square" rtlCol="1">
            <a:spAutoFit/>
          </a:bodyPr>
          <a:lstStyle/>
          <a:p>
            <a:r>
              <a:rPr lang="he-IL" sz="5400" b="1">
                <a:solidFill>
                  <a:srgbClr val="FF0000"/>
                </a:solidFill>
              </a:rPr>
              <a:t>תשובות</a:t>
            </a:r>
          </a:p>
        </p:txBody>
      </p:sp>
    </p:spTree>
    <p:extLst>
      <p:ext uri="{BB962C8B-B14F-4D97-AF65-F5344CB8AC3E}">
        <p14:creationId xmlns:p14="http://schemas.microsoft.com/office/powerpoint/2010/main" val="42797892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9E1C137-01F5-4E19-B9CA-4BFC3319AAB3}"/>
              </a:ext>
            </a:extLst>
          </p:cNvPr>
          <p:cNvSpPr>
            <a:spLocks noGrp="1"/>
          </p:cNvSpPr>
          <p:nvPr>
            <p:ph type="sldNum" sz="quarter" idx="12"/>
          </p:nvPr>
        </p:nvSpPr>
        <p:spPr/>
        <p:txBody>
          <a:bodyPr/>
          <a:lstStyle/>
          <a:p>
            <a:fld id="{35CE2A88-ED72-40D1-A77E-B0989610CBC5}" type="slidenum">
              <a:rPr lang="he-IL" smtClean="0"/>
              <a:t>90</a:t>
            </a:fld>
            <a:endParaRPr lang="he-IL"/>
          </a:p>
        </p:txBody>
      </p:sp>
      <p:sp>
        <p:nvSpPr>
          <p:cNvPr id="3" name="TextBox 4">
            <a:extLst>
              <a:ext uri="{FF2B5EF4-FFF2-40B4-BE49-F238E27FC236}">
                <a16:creationId xmlns:a16="http://schemas.microsoft.com/office/drawing/2014/main" id="{601B2AB2-5EE0-459D-AA92-611A0F670F61}"/>
              </a:ext>
            </a:extLst>
          </p:cNvPr>
          <p:cNvSpPr txBox="1"/>
          <p:nvPr/>
        </p:nvSpPr>
        <p:spPr>
          <a:xfrm>
            <a:off x="1619250" y="1635323"/>
            <a:ext cx="10229849" cy="3785652"/>
          </a:xfrm>
          <a:prstGeom prst="rect">
            <a:avLst/>
          </a:prstGeom>
          <a:noFill/>
          <a:ln>
            <a:solidFill>
              <a:schemeClr val="tx1"/>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6  - 'עושים סדר במושגים' </a:t>
            </a:r>
            <a:r>
              <a:rPr kumimoji="0" lang="he-IL" sz="60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 עמ' </a:t>
            </a: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70.</a:t>
            </a:r>
            <a:b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br>
            <a:b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b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ריכוז הנלמד בנושא התנועה והמהירות עפ"י מתוך ספר הלימוד... </a:t>
            </a:r>
          </a:p>
        </p:txBody>
      </p:sp>
    </p:spTree>
    <p:extLst>
      <p:ext uri="{BB962C8B-B14F-4D97-AF65-F5344CB8AC3E}">
        <p14:creationId xmlns:p14="http://schemas.microsoft.com/office/powerpoint/2010/main" val="2439315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B121820-D394-4525-938F-927B6E60688C}"/>
              </a:ext>
            </a:extLst>
          </p:cNvPr>
          <p:cNvSpPr>
            <a:spLocks noGrp="1"/>
          </p:cNvSpPr>
          <p:nvPr>
            <p:ph type="sldNum" sz="quarter" idx="12"/>
          </p:nvPr>
        </p:nvSpPr>
        <p:spPr/>
        <p:txBody>
          <a:bodyPr/>
          <a:lstStyle/>
          <a:p>
            <a:fld id="{35CE2A88-ED72-40D1-A77E-B0989610CBC5}" type="slidenum">
              <a:rPr lang="he-IL" smtClean="0"/>
              <a:t>91</a:t>
            </a:fld>
            <a:endParaRPr lang="he-IL"/>
          </a:p>
        </p:txBody>
      </p:sp>
      <p:pic>
        <p:nvPicPr>
          <p:cNvPr id="3" name="תמונה 2">
            <a:extLst>
              <a:ext uri="{FF2B5EF4-FFF2-40B4-BE49-F238E27FC236}">
                <a16:creationId xmlns:a16="http://schemas.microsoft.com/office/drawing/2014/main" id="{AB78E6DB-08F4-47EB-9C64-56A1995F279A}"/>
              </a:ext>
            </a:extLst>
          </p:cNvPr>
          <p:cNvPicPr>
            <a:picLocks noChangeAspect="1"/>
          </p:cNvPicPr>
          <p:nvPr/>
        </p:nvPicPr>
        <p:blipFill>
          <a:blip r:embed="rId2"/>
          <a:stretch>
            <a:fillRect/>
          </a:stretch>
        </p:blipFill>
        <p:spPr>
          <a:xfrm>
            <a:off x="1445079" y="4212969"/>
            <a:ext cx="6115050" cy="2241666"/>
          </a:xfrm>
          <a:prstGeom prst="rect">
            <a:avLst/>
          </a:prstGeom>
        </p:spPr>
      </p:pic>
      <p:sp>
        <p:nvSpPr>
          <p:cNvPr id="4" name="TextBox 4">
            <a:extLst>
              <a:ext uri="{FF2B5EF4-FFF2-40B4-BE49-F238E27FC236}">
                <a16:creationId xmlns:a16="http://schemas.microsoft.com/office/drawing/2014/main" id="{C7D37D2A-9476-48DB-9F7A-1E9D06ED4446}"/>
              </a:ext>
            </a:extLst>
          </p:cNvPr>
          <p:cNvSpPr txBox="1"/>
          <p:nvPr/>
        </p:nvSpPr>
        <p:spPr>
          <a:xfrm>
            <a:off x="2094296" y="111323"/>
            <a:ext cx="8270107" cy="707886"/>
          </a:xfrm>
          <a:prstGeom prst="rect">
            <a:avLst/>
          </a:prstGeom>
          <a:noFill/>
          <a:ln>
            <a:solidFill>
              <a:schemeClr val="tx1"/>
            </a:solid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6  - עושים סדר במושגים </a:t>
            </a:r>
            <a:r>
              <a:rPr kumimoji="0" lang="he-IL" sz="40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 עמ' </a:t>
            </a:r>
            <a:r>
              <a:rPr kumimoji="0" lang="he-IL" sz="4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70</a:t>
            </a:r>
          </a:p>
        </p:txBody>
      </p:sp>
      <p:sp>
        <p:nvSpPr>
          <p:cNvPr id="5" name="TextBox 5">
            <a:extLst>
              <a:ext uri="{FF2B5EF4-FFF2-40B4-BE49-F238E27FC236}">
                <a16:creationId xmlns:a16="http://schemas.microsoft.com/office/drawing/2014/main" id="{145FAEB8-8855-45BD-A6DD-0C3BE6654ED4}"/>
              </a:ext>
            </a:extLst>
          </p:cNvPr>
          <p:cNvSpPr txBox="1"/>
          <p:nvPr/>
        </p:nvSpPr>
        <p:spPr>
          <a:xfrm>
            <a:off x="3581922" y="1002338"/>
            <a:ext cx="5758963"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אורך הדרך - </a:t>
            </a: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 </a:t>
            </a:r>
            <a:r>
              <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    ו-   העתק -  </a:t>
            </a:r>
            <a:r>
              <a:rPr kumimoji="0" lang="el-GR"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he-IL"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endParaRPr>
          </a:p>
        </p:txBody>
      </p:sp>
      <p:sp>
        <p:nvSpPr>
          <p:cNvPr id="6" name="TextBox 6">
            <a:extLst>
              <a:ext uri="{FF2B5EF4-FFF2-40B4-BE49-F238E27FC236}">
                <a16:creationId xmlns:a16="http://schemas.microsoft.com/office/drawing/2014/main" id="{218F82BA-1B1B-4169-A471-DFEB72629FEC}"/>
              </a:ext>
            </a:extLst>
          </p:cNvPr>
          <p:cNvSpPr txBox="1"/>
          <p:nvPr/>
        </p:nvSpPr>
        <p:spPr>
          <a:xfrm>
            <a:off x="340179" y="1852125"/>
            <a:ext cx="11511642" cy="2677656"/>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כשמשתמשים במושג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הדרך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מתכוונים </a:t>
            </a:r>
            <a:r>
              <a:rPr kumimoji="0" lang="he-IL"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ל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המסלול</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שעובר הגוף,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אורך הדרך -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נהוג לסמן באות</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כשמשתמשים במושג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מתכוונים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לאורך הקו הישר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הדמיוני המחבר  בין נקודת תחילת התנועה לנקודת סוף התנועה.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נהוג  לסמן באות  </a:t>
            </a:r>
            <a:r>
              <a:rPr kumimoji="0" lang="el-GR"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a:t>
            </a:r>
            <a:endParaRPr kumimoji="0" lang="he-IL"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sp>
        <p:nvSpPr>
          <p:cNvPr id="7" name="הסבר מלבני מעוגל 7">
            <a:extLst>
              <a:ext uri="{FF2B5EF4-FFF2-40B4-BE49-F238E27FC236}">
                <a16:creationId xmlns:a16="http://schemas.microsoft.com/office/drawing/2014/main" id="{361AD2EB-37EF-4606-BFBE-4455721DA35E}"/>
              </a:ext>
            </a:extLst>
          </p:cNvPr>
          <p:cNvSpPr/>
          <p:nvPr/>
        </p:nvSpPr>
        <p:spPr>
          <a:xfrm>
            <a:off x="3098347" y="3453791"/>
            <a:ext cx="2808514" cy="555722"/>
          </a:xfrm>
          <a:prstGeom prst="wedgeRoundRectCallout">
            <a:avLst>
              <a:gd name="adj1" fmla="val -83952"/>
              <a:gd name="adj2" fmla="val 12526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הדרך</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  אורך המסלול  </a:t>
            </a:r>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sp>
        <p:nvSpPr>
          <p:cNvPr id="8" name="הסבר מלבני מעוגל 8">
            <a:extLst>
              <a:ext uri="{FF2B5EF4-FFF2-40B4-BE49-F238E27FC236}">
                <a16:creationId xmlns:a16="http://schemas.microsoft.com/office/drawing/2014/main" id="{7BA4AA91-6638-4C6C-8EC9-BA3D46756720}"/>
              </a:ext>
            </a:extLst>
          </p:cNvPr>
          <p:cNvSpPr/>
          <p:nvPr/>
        </p:nvSpPr>
        <p:spPr>
          <a:xfrm>
            <a:off x="7935686" y="5359241"/>
            <a:ext cx="2800350" cy="1095394"/>
          </a:xfrm>
          <a:prstGeom prst="wedgeRoundRectCallout">
            <a:avLst>
              <a:gd name="adj1" fmla="val -137744"/>
              <a:gd name="adj2" fmla="val -10050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העתק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קו ישר דמיוני המחבר בין נקודת תחילת התנועה לסופה</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l-GR"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  </a:t>
            </a:r>
            <a:r>
              <a:rPr kumimoji="0" lang="he-IL"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cxnSp>
        <p:nvCxnSpPr>
          <p:cNvPr id="9" name="מחבר חץ ישר 8">
            <a:extLst>
              <a:ext uri="{FF2B5EF4-FFF2-40B4-BE49-F238E27FC236}">
                <a16:creationId xmlns:a16="http://schemas.microsoft.com/office/drawing/2014/main" id="{2B7BA832-9D0A-47B9-8488-38CC89215147}"/>
              </a:ext>
            </a:extLst>
          </p:cNvPr>
          <p:cNvCxnSpPr/>
          <p:nvPr/>
        </p:nvCxnSpPr>
        <p:spPr>
          <a:xfrm flipV="1">
            <a:off x="1899138" y="4721469"/>
            <a:ext cx="5152293" cy="1846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4428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10B08E5E-0853-4C29-B845-2B17614FE76F}"/>
              </a:ext>
            </a:extLst>
          </p:cNvPr>
          <p:cNvSpPr>
            <a:spLocks noGrp="1"/>
          </p:cNvSpPr>
          <p:nvPr>
            <p:ph type="sldNum" sz="quarter" idx="12"/>
          </p:nvPr>
        </p:nvSpPr>
        <p:spPr/>
        <p:txBody>
          <a:bodyPr/>
          <a:lstStyle/>
          <a:p>
            <a:fld id="{35CE2A88-ED72-40D1-A77E-B0989610CBC5}" type="slidenum">
              <a:rPr lang="he-IL" smtClean="0"/>
              <a:t>92</a:t>
            </a:fld>
            <a:endParaRPr lang="he-IL"/>
          </a:p>
        </p:txBody>
      </p:sp>
      <p:sp>
        <p:nvSpPr>
          <p:cNvPr id="10" name="TextBox 1">
            <a:extLst>
              <a:ext uri="{FF2B5EF4-FFF2-40B4-BE49-F238E27FC236}">
                <a16:creationId xmlns:a16="http://schemas.microsoft.com/office/drawing/2014/main" id="{7289783F-B7E4-4506-974A-69A278C78DD4}"/>
              </a:ext>
            </a:extLst>
          </p:cNvPr>
          <p:cNvSpPr txBox="1"/>
          <p:nvPr/>
        </p:nvSpPr>
        <p:spPr>
          <a:xfrm>
            <a:off x="1134835" y="258865"/>
            <a:ext cx="10148207" cy="144655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כיוון </a:t>
            </a:r>
            <a: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עמ' 72</a:t>
            </a:r>
            <a:b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2000" b="0"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בפיזיקה כדי לתאר את המיקום של גופים,  מגדירים ציר מיקום. </a:t>
            </a:r>
            <a:b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br>
            <a:r>
              <a:rPr kumimoji="0" lang="he-IL"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כך  ביחס לציר המוגדר קובעים את מיקומם של כל הגופים ואת שינוי מקום הגופים.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pic>
        <p:nvPicPr>
          <p:cNvPr id="11" name="תמונה 10">
            <a:extLst>
              <a:ext uri="{FF2B5EF4-FFF2-40B4-BE49-F238E27FC236}">
                <a16:creationId xmlns:a16="http://schemas.microsoft.com/office/drawing/2014/main" id="{559E0903-AEB7-47D8-ADBE-2B6C8C348568}"/>
              </a:ext>
            </a:extLst>
          </p:cNvPr>
          <p:cNvPicPr>
            <a:picLocks noChangeAspect="1"/>
          </p:cNvPicPr>
          <p:nvPr/>
        </p:nvPicPr>
        <p:blipFill>
          <a:blip r:embed="rId2"/>
          <a:stretch>
            <a:fillRect/>
          </a:stretch>
        </p:blipFill>
        <p:spPr>
          <a:xfrm>
            <a:off x="1713138" y="1705415"/>
            <a:ext cx="8991600" cy="2635259"/>
          </a:xfrm>
          <a:prstGeom prst="rect">
            <a:avLst/>
          </a:prstGeom>
        </p:spPr>
      </p:pic>
      <p:sp>
        <p:nvSpPr>
          <p:cNvPr id="12" name="TextBox 3">
            <a:extLst>
              <a:ext uri="{FF2B5EF4-FFF2-40B4-BE49-F238E27FC236}">
                <a16:creationId xmlns:a16="http://schemas.microsoft.com/office/drawing/2014/main" id="{5C9AA864-BB9B-472E-9572-7B11054E8BCF}"/>
              </a:ext>
            </a:extLst>
          </p:cNvPr>
          <p:cNvSpPr txBox="1"/>
          <p:nvPr/>
        </p:nvSpPr>
        <p:spPr>
          <a:xfrm>
            <a:off x="302079" y="4816928"/>
            <a:ext cx="11699421"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כדי להגדיר ציר קובעים את כיוון הציר ( מסמנים כחץ ) את ראשית הציר ( גוף היחוס או נקודת האפס ) מרחק הגוף ואת קנה המידה   ( סרגל מרחקים ) מרחק הגוף מראשית הציר נקרא " מיקום הגוף "  וממסומן באות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 מיקום הגוף יכול להיות חיובי או שלילי בדוגמה שבציור  הכלב התחיל ממיקום שלילי ( בצד השלילי של הציור)  חלף על פני ראשית הציר וסיים במקום חיובי.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בשפה מתמטית</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זה ירשם כך :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pic>
        <p:nvPicPr>
          <p:cNvPr id="13" name="תמונה 12">
            <a:extLst>
              <a:ext uri="{FF2B5EF4-FFF2-40B4-BE49-F238E27FC236}">
                <a16:creationId xmlns:a16="http://schemas.microsoft.com/office/drawing/2014/main" id="{1F1CD0C1-BA15-44DB-B43A-C5128B593105}"/>
              </a:ext>
            </a:extLst>
          </p:cNvPr>
          <p:cNvPicPr>
            <a:picLocks noChangeAspect="1"/>
          </p:cNvPicPr>
          <p:nvPr/>
        </p:nvPicPr>
        <p:blipFill>
          <a:blip r:embed="rId3"/>
          <a:stretch>
            <a:fillRect/>
          </a:stretch>
        </p:blipFill>
        <p:spPr>
          <a:xfrm>
            <a:off x="6600825" y="5674179"/>
            <a:ext cx="2649311" cy="317575"/>
          </a:xfrm>
          <a:prstGeom prst="rect">
            <a:avLst/>
          </a:prstGeom>
        </p:spPr>
      </p:pic>
      <p:sp>
        <p:nvSpPr>
          <p:cNvPr id="14" name="TextBox 5">
            <a:extLst>
              <a:ext uri="{FF2B5EF4-FFF2-40B4-BE49-F238E27FC236}">
                <a16:creationId xmlns:a16="http://schemas.microsoft.com/office/drawing/2014/main" id="{02C2E5B0-E27C-4401-9E5F-1C5A29BD7A2A}"/>
              </a:ext>
            </a:extLst>
          </p:cNvPr>
          <p:cNvSpPr txBox="1"/>
          <p:nvPr/>
        </p:nvSpPr>
        <p:spPr>
          <a:xfrm>
            <a:off x="710292" y="5991754"/>
            <a:ext cx="11291208"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השתנה מיקום הכלב מערך  2-  ל  2 , כלומר ב 4 מטרים ?         </a:t>
            </a:r>
          </a:p>
        </p:txBody>
      </p:sp>
      <p:pic>
        <p:nvPicPr>
          <p:cNvPr id="15" name="תמונה 14">
            <a:extLst>
              <a:ext uri="{FF2B5EF4-FFF2-40B4-BE49-F238E27FC236}">
                <a16:creationId xmlns:a16="http://schemas.microsoft.com/office/drawing/2014/main" id="{A6D7F7DC-E6AC-4F13-AA8D-C29BD8A8E658}"/>
              </a:ext>
            </a:extLst>
          </p:cNvPr>
          <p:cNvPicPr>
            <a:picLocks noChangeAspect="1"/>
          </p:cNvPicPr>
          <p:nvPr/>
        </p:nvPicPr>
        <p:blipFill>
          <a:blip r:embed="rId4"/>
          <a:stretch>
            <a:fillRect/>
          </a:stretch>
        </p:blipFill>
        <p:spPr>
          <a:xfrm>
            <a:off x="2930979" y="5991754"/>
            <a:ext cx="3086100" cy="375392"/>
          </a:xfrm>
          <a:prstGeom prst="rect">
            <a:avLst/>
          </a:prstGeom>
        </p:spPr>
      </p:pic>
    </p:spTree>
    <p:extLst>
      <p:ext uri="{BB962C8B-B14F-4D97-AF65-F5344CB8AC3E}">
        <p14:creationId xmlns:p14="http://schemas.microsoft.com/office/powerpoint/2010/main" val="330872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55D98A86-02F7-465C-8AEB-3025BBAB2A8D}"/>
              </a:ext>
            </a:extLst>
          </p:cNvPr>
          <p:cNvSpPr>
            <a:spLocks noGrp="1"/>
          </p:cNvSpPr>
          <p:nvPr>
            <p:ph type="sldNum" sz="quarter" idx="12"/>
          </p:nvPr>
        </p:nvSpPr>
        <p:spPr/>
        <p:txBody>
          <a:bodyPr/>
          <a:lstStyle/>
          <a:p>
            <a:fld id="{35CE2A88-ED72-40D1-A77E-B0989610CBC5}" type="slidenum">
              <a:rPr lang="he-IL" smtClean="0"/>
              <a:t>93</a:t>
            </a:fld>
            <a:endParaRPr lang="he-IL"/>
          </a:p>
        </p:txBody>
      </p:sp>
      <p:sp>
        <p:nvSpPr>
          <p:cNvPr id="3" name="מלבן 2">
            <a:extLst>
              <a:ext uri="{FF2B5EF4-FFF2-40B4-BE49-F238E27FC236}">
                <a16:creationId xmlns:a16="http://schemas.microsoft.com/office/drawing/2014/main" id="{41A41943-B852-4F6F-BF77-C85CF9D0A41B}"/>
              </a:ext>
            </a:extLst>
          </p:cNvPr>
          <p:cNvSpPr/>
          <p:nvPr/>
        </p:nvSpPr>
        <p:spPr>
          <a:xfrm>
            <a:off x="3401907" y="370506"/>
            <a:ext cx="7685117" cy="584775"/>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32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תנועות בקו ישר,   תנועות בקו עקום,   עמ' 73</a:t>
            </a:r>
            <a:endParaRPr kumimoji="0" lang="he-IL" sz="3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4" name="תמונה 3">
            <a:extLst>
              <a:ext uri="{FF2B5EF4-FFF2-40B4-BE49-F238E27FC236}">
                <a16:creationId xmlns:a16="http://schemas.microsoft.com/office/drawing/2014/main" id="{0C81A076-1085-4C01-92E1-533121A3FB47}"/>
              </a:ext>
            </a:extLst>
          </p:cNvPr>
          <p:cNvPicPr>
            <a:picLocks noChangeAspect="1"/>
          </p:cNvPicPr>
          <p:nvPr/>
        </p:nvPicPr>
        <p:blipFill>
          <a:blip r:embed="rId2"/>
          <a:stretch>
            <a:fillRect/>
          </a:stretch>
        </p:blipFill>
        <p:spPr>
          <a:xfrm>
            <a:off x="504127" y="1359083"/>
            <a:ext cx="3880093" cy="5433603"/>
          </a:xfrm>
          <a:prstGeom prst="rect">
            <a:avLst/>
          </a:prstGeom>
        </p:spPr>
      </p:pic>
      <p:sp>
        <p:nvSpPr>
          <p:cNvPr id="5" name="TextBox 3">
            <a:extLst>
              <a:ext uri="{FF2B5EF4-FFF2-40B4-BE49-F238E27FC236}">
                <a16:creationId xmlns:a16="http://schemas.microsoft.com/office/drawing/2014/main" id="{64514501-F61A-4C11-997F-6E547390C4A1}"/>
              </a:ext>
            </a:extLst>
          </p:cNvPr>
          <p:cNvSpPr txBox="1"/>
          <p:nvPr/>
        </p:nvSpPr>
        <p:spPr>
          <a:xfrm>
            <a:off x="5012872" y="1918607"/>
            <a:ext cx="6474279" cy="37856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המדענים מבחינים בין תנועות בקו ישר לבין תנועות בקו עקום.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לדוגמה אנו יודעים מנסיון החיים שפרי בשל יפול מעץ בקו ישר למטה ואילו עלה נושר יבצע מסלול מפותל עד נחיתתנו על הקרקע.</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מתברר שכאשר גוף נע ללא השפעה של של גורמים אחרים הוא ינוע בקו ישר, ועם נעקוב אחר גופים הנעים בקווים עקומים נוכל תמיד לזהות  שמסלולם התעקם בגלל השפעת גופים אחרים .  </a:t>
            </a:r>
          </a:p>
        </p:txBody>
      </p:sp>
    </p:spTree>
    <p:extLst>
      <p:ext uri="{BB962C8B-B14F-4D97-AF65-F5344CB8AC3E}">
        <p14:creationId xmlns:p14="http://schemas.microsoft.com/office/powerpoint/2010/main" val="35012689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F8C17B0-E8EC-44AE-A08A-E6F44E1471C7}"/>
              </a:ext>
            </a:extLst>
          </p:cNvPr>
          <p:cNvSpPr>
            <a:spLocks noGrp="1"/>
          </p:cNvSpPr>
          <p:nvPr>
            <p:ph type="sldNum" sz="quarter" idx="12"/>
          </p:nvPr>
        </p:nvSpPr>
        <p:spPr/>
        <p:txBody>
          <a:bodyPr/>
          <a:lstStyle/>
          <a:p>
            <a:fld id="{35CE2A88-ED72-40D1-A77E-B0989610CBC5}" type="slidenum">
              <a:rPr lang="he-IL" smtClean="0"/>
              <a:t>94</a:t>
            </a:fld>
            <a:endParaRPr lang="he-IL"/>
          </a:p>
        </p:txBody>
      </p:sp>
      <p:sp>
        <p:nvSpPr>
          <p:cNvPr id="3" name="TextBox 1">
            <a:extLst>
              <a:ext uri="{FF2B5EF4-FFF2-40B4-BE49-F238E27FC236}">
                <a16:creationId xmlns:a16="http://schemas.microsoft.com/office/drawing/2014/main" id="{19FC8B04-A039-4087-83B8-66D798B4A2D2}"/>
              </a:ext>
            </a:extLst>
          </p:cNvPr>
          <p:cNvSpPr txBox="1"/>
          <p:nvPr/>
        </p:nvSpPr>
        <p:spPr>
          <a:xfrm>
            <a:off x="963386" y="179614"/>
            <a:ext cx="10785021" cy="683264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ייצוגים חזותיים - </a:t>
            </a:r>
            <a:r>
              <a:rPr kumimoji="0" lang="he-IL" sz="1800"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אמצעים גרפים</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האמצעים הגרפים הם מידע המוצג ומאורגן באופן חזותי כלשהו. ארגון חזותי של מידע מסייע להבין את הנושא המרכזי    של הטקסט ולכן כדאי להיעזר בו. האמצעים הגרפים העיקריים שבאמצעותם ניתן לארגן מידע הם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טבלה</a:t>
            </a:r>
            <a:endPar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תרשימים</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גרפים</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he-IL" sz="1800"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טבלה – עמ' 74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טבלה היא שיטה לארגון נתונים ומידע. הטבלה מקילה על ההבנה, על הזכירה, ועל הקליטה של הנתונים, משום שהיא מרכזת את הנתונים בתבנית אחת מסודרת. יש שני סוגים עיקריים של טבלאות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טבלאות שמרכזות נתונים / מידע על נושא אחד בלבד. למשל - דף קשר של תלמידים בכיתה.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טבלאות על יותר מנושא אחד והשוואה ביניהם בעזרת תבחינים (קריטריונים). למשל - טבלה המשווה בין סוגי מכוניות, שנת הייצור, נפח המנוע ומחיר.</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החיסרון של טבלה הוא שהמידע המובא בה הוא מצומצם ואינו מביא דוגמאות, הסברים ופירוט. לכן חשוב לדעת לקרוא ולהבין טבלה.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כללים לקריאת טבלה: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הכותרת היא נושא הטבלה ומסבירה בתמצות את המופיע בה.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כותרת של עמודה היא הכללה של מה שנמצא בעמודה.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השדות שבעמודה הימנית, לרוב הם תבחינים שלגביהם יש   השוואה בטבלה.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הנתונים שבטבלה יכולים להיות גבוהים או נמוכים, ביחס לשאר הנתונים. לעיתים אפשר לראות שהנתונים בעמודה מסוימת עולים או יורדים בהדרגה.</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47774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1AFD653-11CE-443C-97DB-41553796F929}"/>
              </a:ext>
            </a:extLst>
          </p:cNvPr>
          <p:cNvSpPr>
            <a:spLocks noGrp="1"/>
          </p:cNvSpPr>
          <p:nvPr>
            <p:ph type="sldNum" sz="quarter" idx="12"/>
          </p:nvPr>
        </p:nvSpPr>
        <p:spPr/>
        <p:txBody>
          <a:bodyPr/>
          <a:lstStyle/>
          <a:p>
            <a:fld id="{35CE2A88-ED72-40D1-A77E-B0989610CBC5}" type="slidenum">
              <a:rPr lang="he-IL" smtClean="0"/>
              <a:t>95</a:t>
            </a:fld>
            <a:endParaRPr lang="he-IL"/>
          </a:p>
        </p:txBody>
      </p:sp>
      <p:grpSp>
        <p:nvGrpSpPr>
          <p:cNvPr id="3" name="קבוצה 2">
            <a:extLst>
              <a:ext uri="{FF2B5EF4-FFF2-40B4-BE49-F238E27FC236}">
                <a16:creationId xmlns:a16="http://schemas.microsoft.com/office/drawing/2014/main" id="{0386649D-5D83-46F1-B1D6-87AB559BAC6A}"/>
              </a:ext>
            </a:extLst>
          </p:cNvPr>
          <p:cNvGrpSpPr/>
          <p:nvPr/>
        </p:nvGrpSpPr>
        <p:grpSpPr>
          <a:xfrm>
            <a:off x="3340359" y="186612"/>
            <a:ext cx="8510102" cy="6598589"/>
            <a:chOff x="1847461" y="121298"/>
            <a:chExt cx="8510102" cy="6598589"/>
          </a:xfrm>
        </p:grpSpPr>
        <p:pic>
          <p:nvPicPr>
            <p:cNvPr id="4" name="תמונה 3">
              <a:extLst>
                <a:ext uri="{FF2B5EF4-FFF2-40B4-BE49-F238E27FC236}">
                  <a16:creationId xmlns:a16="http://schemas.microsoft.com/office/drawing/2014/main" id="{C6928A61-7C45-4AEE-98C2-DA73DD4F06B3}"/>
                </a:ext>
              </a:extLst>
            </p:cNvPr>
            <p:cNvPicPr>
              <a:picLocks noChangeAspect="1"/>
            </p:cNvPicPr>
            <p:nvPr/>
          </p:nvPicPr>
          <p:blipFill>
            <a:blip r:embed="rId2"/>
            <a:stretch>
              <a:fillRect/>
            </a:stretch>
          </p:blipFill>
          <p:spPr>
            <a:xfrm>
              <a:off x="1857375" y="138112"/>
              <a:ext cx="8477250" cy="6581775"/>
            </a:xfrm>
            <a:prstGeom prst="rect">
              <a:avLst/>
            </a:prstGeom>
          </p:spPr>
        </p:pic>
        <p:sp>
          <p:nvSpPr>
            <p:cNvPr id="5" name="מלבן 4">
              <a:extLst>
                <a:ext uri="{FF2B5EF4-FFF2-40B4-BE49-F238E27FC236}">
                  <a16:creationId xmlns:a16="http://schemas.microsoft.com/office/drawing/2014/main" id="{79779535-C4BF-49DD-AB75-383CCDBEEDE9}"/>
                </a:ext>
              </a:extLst>
            </p:cNvPr>
            <p:cNvSpPr/>
            <p:nvPr/>
          </p:nvSpPr>
          <p:spPr>
            <a:xfrm>
              <a:off x="1847461" y="121298"/>
              <a:ext cx="8500188" cy="659858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noFill/>
                <a:effectLst/>
                <a:uLnTx/>
                <a:uFillTx/>
                <a:latin typeface="Calibri" panose="020F0502020204030204"/>
                <a:ea typeface="+mn-ea"/>
                <a:cs typeface="Arial" panose="020B0604020202020204" pitchFamily="34" charset="0"/>
              </a:endParaRPr>
            </a:p>
          </p:txBody>
        </p:sp>
        <p:sp>
          <p:nvSpPr>
            <p:cNvPr id="6" name="מלבן 5">
              <a:extLst>
                <a:ext uri="{FF2B5EF4-FFF2-40B4-BE49-F238E27FC236}">
                  <a16:creationId xmlns:a16="http://schemas.microsoft.com/office/drawing/2014/main" id="{B183584B-E9D7-461A-8C5E-3DAA12A22DF2}"/>
                </a:ext>
              </a:extLst>
            </p:cNvPr>
            <p:cNvSpPr/>
            <p:nvPr/>
          </p:nvSpPr>
          <p:spPr>
            <a:xfrm>
              <a:off x="1880313" y="1145818"/>
              <a:ext cx="8454312" cy="23624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noFill/>
                <a:effectLst/>
                <a:uLnTx/>
                <a:uFillTx/>
                <a:latin typeface="Calibri" panose="020F0502020204030204"/>
                <a:ea typeface="+mn-ea"/>
                <a:cs typeface="Arial" panose="020B0604020202020204" pitchFamily="34" charset="0"/>
              </a:endParaRPr>
            </a:p>
          </p:txBody>
        </p:sp>
        <p:cxnSp>
          <p:nvCxnSpPr>
            <p:cNvPr id="7" name="מחבר ישר 6">
              <a:extLst>
                <a:ext uri="{FF2B5EF4-FFF2-40B4-BE49-F238E27FC236}">
                  <a16:creationId xmlns:a16="http://schemas.microsoft.com/office/drawing/2014/main" id="{1BBF81C1-D1DD-468C-A8E5-1A5CD125DB20}"/>
                </a:ext>
              </a:extLst>
            </p:cNvPr>
            <p:cNvCxnSpPr/>
            <p:nvPr/>
          </p:nvCxnSpPr>
          <p:spPr>
            <a:xfrm flipV="1">
              <a:off x="1857375" y="1763486"/>
              <a:ext cx="8477250" cy="83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מחבר ישר 7">
              <a:extLst>
                <a:ext uri="{FF2B5EF4-FFF2-40B4-BE49-F238E27FC236}">
                  <a16:creationId xmlns:a16="http://schemas.microsoft.com/office/drawing/2014/main" id="{36FE628B-9995-44C8-8236-E401FE8441E0}"/>
                </a:ext>
              </a:extLst>
            </p:cNvPr>
            <p:cNvCxnSpPr/>
            <p:nvPr/>
          </p:nvCxnSpPr>
          <p:spPr>
            <a:xfrm flipV="1">
              <a:off x="1880313" y="2463702"/>
              <a:ext cx="8467336" cy="60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מחבר ישר 8">
              <a:extLst>
                <a:ext uri="{FF2B5EF4-FFF2-40B4-BE49-F238E27FC236}">
                  <a16:creationId xmlns:a16="http://schemas.microsoft.com/office/drawing/2014/main" id="{E3C28F0D-F405-4AD7-BC2A-6872BB3D39F7}"/>
                </a:ext>
              </a:extLst>
            </p:cNvPr>
            <p:cNvCxnSpPr/>
            <p:nvPr/>
          </p:nvCxnSpPr>
          <p:spPr>
            <a:xfrm flipV="1">
              <a:off x="1880313" y="3102428"/>
              <a:ext cx="8477250" cy="839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מחבר ישר 9">
              <a:extLst>
                <a:ext uri="{FF2B5EF4-FFF2-40B4-BE49-F238E27FC236}">
                  <a16:creationId xmlns:a16="http://schemas.microsoft.com/office/drawing/2014/main" id="{38CF3FB2-3693-49C4-839A-B62831D0C52C}"/>
                </a:ext>
              </a:extLst>
            </p:cNvPr>
            <p:cNvCxnSpPr/>
            <p:nvPr/>
          </p:nvCxnSpPr>
          <p:spPr>
            <a:xfrm>
              <a:off x="3163078" y="1129004"/>
              <a:ext cx="18661" cy="22999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DAB33ED0-BB96-4D60-BE5B-30F903D593CC}"/>
                </a:ext>
              </a:extLst>
            </p:cNvPr>
            <p:cNvCxnSpPr/>
            <p:nvPr/>
          </p:nvCxnSpPr>
          <p:spPr>
            <a:xfrm>
              <a:off x="8276253" y="1129004"/>
              <a:ext cx="12441" cy="23793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3">
            <a:extLst>
              <a:ext uri="{FF2B5EF4-FFF2-40B4-BE49-F238E27FC236}">
                <a16:creationId xmlns:a16="http://schemas.microsoft.com/office/drawing/2014/main" id="{B761FDE0-60DB-41CE-AC8C-B50156EAFBCF}"/>
              </a:ext>
            </a:extLst>
          </p:cNvPr>
          <p:cNvSpPr txBox="1"/>
          <p:nvPr/>
        </p:nvSpPr>
        <p:spPr>
          <a:xfrm>
            <a:off x="3834881" y="362584"/>
            <a:ext cx="1268963"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עמ' 78</a:t>
            </a:r>
          </a:p>
        </p:txBody>
      </p:sp>
      <p:sp>
        <p:nvSpPr>
          <p:cNvPr id="13" name="TextBox 15">
            <a:extLst>
              <a:ext uri="{FF2B5EF4-FFF2-40B4-BE49-F238E27FC236}">
                <a16:creationId xmlns:a16="http://schemas.microsoft.com/office/drawing/2014/main" id="{F4FCF4B6-0B14-4690-A2FD-58C09A2F547D}"/>
              </a:ext>
            </a:extLst>
          </p:cNvPr>
          <p:cNvSpPr txBox="1"/>
          <p:nvPr/>
        </p:nvSpPr>
        <p:spPr>
          <a:xfrm>
            <a:off x="538649" y="1425851"/>
            <a:ext cx="2071396"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שאלות ותרגילים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78 - 80</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1, 2 א , ב . 4 – 9 </a:t>
            </a:r>
          </a:p>
        </p:txBody>
      </p:sp>
    </p:spTree>
    <p:extLst>
      <p:ext uri="{BB962C8B-B14F-4D97-AF65-F5344CB8AC3E}">
        <p14:creationId xmlns:p14="http://schemas.microsoft.com/office/powerpoint/2010/main" val="22474240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8A37126-C438-4C32-A2C9-B652DC4CF084}"/>
              </a:ext>
            </a:extLst>
          </p:cNvPr>
          <p:cNvSpPr>
            <a:spLocks noGrp="1"/>
          </p:cNvSpPr>
          <p:nvPr>
            <p:ph type="sldNum" sz="quarter" idx="12"/>
          </p:nvPr>
        </p:nvSpPr>
        <p:spPr/>
        <p:txBody>
          <a:bodyPr/>
          <a:lstStyle/>
          <a:p>
            <a:fld id="{35CE2A88-ED72-40D1-A77E-B0989610CBC5}" type="slidenum">
              <a:rPr lang="he-IL" smtClean="0"/>
              <a:t>96</a:t>
            </a:fld>
            <a:endParaRPr lang="he-IL"/>
          </a:p>
        </p:txBody>
      </p:sp>
      <p:sp>
        <p:nvSpPr>
          <p:cNvPr id="4" name="TextBox 2">
            <a:extLst>
              <a:ext uri="{FF2B5EF4-FFF2-40B4-BE49-F238E27FC236}">
                <a16:creationId xmlns:a16="http://schemas.microsoft.com/office/drawing/2014/main" id="{D118BADA-57DE-4907-BA63-30137E9A3DE6}"/>
              </a:ext>
            </a:extLst>
          </p:cNvPr>
          <p:cNvSpPr txBox="1"/>
          <p:nvPr/>
        </p:nvSpPr>
        <p:spPr>
          <a:xfrm>
            <a:off x="280086" y="189470"/>
            <a:ext cx="11911914" cy="655564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מהי ההגדרה הפיזיקלית של המהירות ? עמ' 85</a:t>
            </a:r>
            <a:br>
              <a:rPr kumimoji="0" lang="en-US" sz="24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מהירות היא גודל פיזיקלי המתאר את קצב ואת כיוון תנועת הגוף.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כיוון המהירות מתואר במילים </a:t>
            </a:r>
            <a:r>
              <a:rPr kumimoji="0" 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או בשרטוט</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בשרטוט מציגים את המהירות כחץ ישר בליווי מקרא לצדו. החץ עשוי להימצא בסמוך לגוף או בסמוך למסלול הגוף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קצב התנועה מתואר במילים או באמצעות </a:t>
            </a:r>
            <a: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he-IL"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גודל פיזיקלי, הנקרא מהירות.</a:t>
            </a:r>
            <a:b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מהירות שווה ליחס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חלוקה )  בין המרחק שעובר הגוף לבין פרק הזמן , הדרוש לכך.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במילים אחרות זהו המרחק שעובר הגוף ביחידת זמן. נוכל לסכם את המילים הללו 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מדענים מכל העולם הסכימו ביניהם על סמלים שמחליפים מילים. לשימוש בסמלים יש לפחות שני יתרונות:</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קיצור רישום הרעיונות והסרת מחסומי השפה. הרישום בסמלים הוא בין-לאומי.</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לדוגמה,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מהירות מסומנת באות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V‏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בכל הארצות ־ גם בישראל, גם בארצות הברית וגם בסין.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היא האות הראשונה של המילה האנגלית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velocity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שפירושה מהירות.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מסמנים "פרק זמן" ?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"פרק זמן" מסמנים בצמד אותיות ,"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כפי שלמדנו בפרק 5.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איך  מסמנים "מרחק שעבר גוף " ? </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כשמתכוונים להעתק מסמנים בצמד אותיות " </a:t>
            </a:r>
            <a:r>
              <a:rPr kumimoji="0" lang="el-GR"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Δ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X‏ “ </a:t>
            </a:r>
            <a:b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b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וכשמתכוונים לאורך הדרך מסמנים באות "</a:t>
            </a:r>
            <a:r>
              <a:rPr kumimoji="0" 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a:t>
            </a:r>
            <a:r>
              <a:rPr kumimoji="0" lang="he-IL"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כפי שלמדנו בפרק 6.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כעת נוכל לסכם את הגדרת המהירות כך: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ההבחנה בין שתי ההגדרות עשויה להיות מעניינת, אך אינה הכרחית בשלב זה,</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בהמשך לימודי הפיזיקה נשתמש בעיקר במהירות כיחס בין העתק לבין פרק זמן,</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לכן בספר זה, בכל דוגמאות בהמשך נשתמש בנוסחה </a:t>
            </a:r>
          </a:p>
        </p:txBody>
      </p:sp>
      <p:pic>
        <p:nvPicPr>
          <p:cNvPr id="5" name="תמונה 4">
            <a:extLst>
              <a:ext uri="{FF2B5EF4-FFF2-40B4-BE49-F238E27FC236}">
                <a16:creationId xmlns:a16="http://schemas.microsoft.com/office/drawing/2014/main" id="{9C94B6E3-87F1-443F-8956-6715E7EC70FC}"/>
              </a:ext>
            </a:extLst>
          </p:cNvPr>
          <p:cNvPicPr>
            <a:picLocks noChangeAspect="1"/>
          </p:cNvPicPr>
          <p:nvPr/>
        </p:nvPicPr>
        <p:blipFill>
          <a:blip r:embed="rId2"/>
          <a:stretch>
            <a:fillRect/>
          </a:stretch>
        </p:blipFill>
        <p:spPr>
          <a:xfrm>
            <a:off x="2042984" y="1902942"/>
            <a:ext cx="2563200" cy="536777"/>
          </a:xfrm>
          <a:prstGeom prst="rect">
            <a:avLst/>
          </a:prstGeom>
        </p:spPr>
      </p:pic>
      <p:pic>
        <p:nvPicPr>
          <p:cNvPr id="6" name="תמונה 5">
            <a:extLst>
              <a:ext uri="{FF2B5EF4-FFF2-40B4-BE49-F238E27FC236}">
                <a16:creationId xmlns:a16="http://schemas.microsoft.com/office/drawing/2014/main" id="{A738065E-373E-4F56-A717-B3C9BDF5077A}"/>
              </a:ext>
            </a:extLst>
          </p:cNvPr>
          <p:cNvPicPr>
            <a:picLocks noChangeAspect="1"/>
          </p:cNvPicPr>
          <p:nvPr/>
        </p:nvPicPr>
        <p:blipFill>
          <a:blip r:embed="rId3"/>
          <a:stretch>
            <a:fillRect/>
          </a:stretch>
        </p:blipFill>
        <p:spPr>
          <a:xfrm>
            <a:off x="4095813" y="5009107"/>
            <a:ext cx="1876620" cy="534957"/>
          </a:xfrm>
          <a:prstGeom prst="rect">
            <a:avLst/>
          </a:prstGeom>
        </p:spPr>
      </p:pic>
      <p:pic>
        <p:nvPicPr>
          <p:cNvPr id="7" name="תמונה 6">
            <a:extLst>
              <a:ext uri="{FF2B5EF4-FFF2-40B4-BE49-F238E27FC236}">
                <a16:creationId xmlns:a16="http://schemas.microsoft.com/office/drawing/2014/main" id="{3D2C76A5-5991-49F2-BC81-94605B9AFF8F}"/>
              </a:ext>
            </a:extLst>
          </p:cNvPr>
          <p:cNvPicPr>
            <a:picLocks noChangeAspect="1"/>
          </p:cNvPicPr>
          <p:nvPr/>
        </p:nvPicPr>
        <p:blipFill>
          <a:blip r:embed="rId4"/>
          <a:stretch>
            <a:fillRect/>
          </a:stretch>
        </p:blipFill>
        <p:spPr>
          <a:xfrm>
            <a:off x="2437500" y="5799374"/>
            <a:ext cx="1310718" cy="945737"/>
          </a:xfrm>
          <a:prstGeom prst="rect">
            <a:avLst/>
          </a:prstGeom>
        </p:spPr>
      </p:pic>
    </p:spTree>
    <p:extLst>
      <p:ext uri="{BB962C8B-B14F-4D97-AF65-F5344CB8AC3E}">
        <p14:creationId xmlns:p14="http://schemas.microsoft.com/office/powerpoint/2010/main" val="1367762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קוביה 279">
            <a:extLst>
              <a:ext uri="{FF2B5EF4-FFF2-40B4-BE49-F238E27FC236}">
                <a16:creationId xmlns:a16="http://schemas.microsoft.com/office/drawing/2014/main" id="{03291D3F-33F9-4642-BB5E-4A9534A88801}"/>
              </a:ext>
            </a:extLst>
          </p:cNvPr>
          <p:cNvSpPr/>
          <p:nvPr/>
        </p:nvSpPr>
        <p:spPr>
          <a:xfrm rot="1455430">
            <a:off x="4096363" y="4300737"/>
            <a:ext cx="6523957" cy="1100239"/>
          </a:xfrm>
          <a:prstGeom prst="cube">
            <a:avLst>
              <a:gd name="adj" fmla="val 76165"/>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של מספר שקופית 1">
            <a:extLst>
              <a:ext uri="{FF2B5EF4-FFF2-40B4-BE49-F238E27FC236}">
                <a16:creationId xmlns:a16="http://schemas.microsoft.com/office/drawing/2014/main" id="{953A999C-6520-4DA1-8445-BBB047005404}"/>
              </a:ext>
            </a:extLst>
          </p:cNvPr>
          <p:cNvSpPr>
            <a:spLocks noGrp="1"/>
          </p:cNvSpPr>
          <p:nvPr>
            <p:ph type="sldNum" sz="quarter" idx="12"/>
          </p:nvPr>
        </p:nvSpPr>
        <p:spPr/>
        <p:txBody>
          <a:bodyPr/>
          <a:lstStyle/>
          <a:p>
            <a:fld id="{35CE2A88-ED72-40D1-A77E-B0989610CBC5}" type="slidenum">
              <a:rPr lang="he-IL" smtClean="0"/>
              <a:t>97</a:t>
            </a:fld>
            <a:endParaRPr lang="he-IL"/>
          </a:p>
        </p:txBody>
      </p:sp>
      <p:grpSp>
        <p:nvGrpSpPr>
          <p:cNvPr id="188" name="קבוצה 187">
            <a:extLst>
              <a:ext uri="{FF2B5EF4-FFF2-40B4-BE49-F238E27FC236}">
                <a16:creationId xmlns:a16="http://schemas.microsoft.com/office/drawing/2014/main" id="{00CBBC2A-382A-4986-AEAD-81F563D44A4A}"/>
              </a:ext>
            </a:extLst>
          </p:cNvPr>
          <p:cNvGrpSpPr/>
          <p:nvPr/>
        </p:nvGrpSpPr>
        <p:grpSpPr>
          <a:xfrm>
            <a:off x="412036" y="2099669"/>
            <a:ext cx="6668774" cy="2552180"/>
            <a:chOff x="-1674067" y="1888985"/>
            <a:chExt cx="6668774" cy="2552180"/>
          </a:xfrm>
        </p:grpSpPr>
        <p:sp>
          <p:nvSpPr>
            <p:cNvPr id="189" name="קוביה 188">
              <a:extLst>
                <a:ext uri="{FF2B5EF4-FFF2-40B4-BE49-F238E27FC236}">
                  <a16:creationId xmlns:a16="http://schemas.microsoft.com/office/drawing/2014/main" id="{E67A0E52-8C33-4A76-A2E2-EF8241236C13}"/>
                </a:ext>
              </a:extLst>
            </p:cNvPr>
            <p:cNvSpPr/>
            <p:nvPr/>
          </p:nvSpPr>
          <p:spPr>
            <a:xfrm rot="1472994">
              <a:off x="-1674067" y="2518413"/>
              <a:ext cx="6065538" cy="288032"/>
            </a:xfrm>
            <a:prstGeom prst="cube">
              <a:avLst>
                <a:gd name="adj" fmla="val 77777"/>
              </a:avLst>
            </a:prstGeom>
            <a:solidFill>
              <a:sysClr val="window" lastClr="FFFFFF"/>
            </a:solidFill>
            <a:ln w="25400" cap="flat" cmpd="sng" algn="ctr">
              <a:solidFill>
                <a:srgbClr val="4F81BD">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90" name="קבוצה 189">
              <a:extLst>
                <a:ext uri="{FF2B5EF4-FFF2-40B4-BE49-F238E27FC236}">
                  <a16:creationId xmlns:a16="http://schemas.microsoft.com/office/drawing/2014/main" id="{57128EE0-60AE-4496-BD10-3E8DA495251B}"/>
                </a:ext>
              </a:extLst>
            </p:cNvPr>
            <p:cNvGrpSpPr/>
            <p:nvPr/>
          </p:nvGrpSpPr>
          <p:grpSpPr>
            <a:xfrm>
              <a:off x="3489757" y="3387065"/>
              <a:ext cx="1504950" cy="1054100"/>
              <a:chOff x="2321356" y="2293538"/>
              <a:chExt cx="1504950" cy="1054100"/>
            </a:xfrm>
          </p:grpSpPr>
          <p:sp>
            <p:nvSpPr>
              <p:cNvPr id="201" name="Freeform 9">
                <a:extLst>
                  <a:ext uri="{FF2B5EF4-FFF2-40B4-BE49-F238E27FC236}">
                    <a16:creationId xmlns:a16="http://schemas.microsoft.com/office/drawing/2014/main" id="{D211003F-A183-49E8-98A0-07FF5BAB36A0}"/>
                  </a:ext>
                </a:extLst>
              </p:cNvPr>
              <p:cNvSpPr>
                <a:spLocks/>
              </p:cNvSpPr>
              <p:nvPr/>
            </p:nvSpPr>
            <p:spPr bwMode="auto">
              <a:xfrm flipH="1">
                <a:off x="2321356" y="2293538"/>
                <a:ext cx="1504950" cy="1012825"/>
              </a:xfrm>
              <a:custGeom>
                <a:avLst/>
                <a:gdLst>
                  <a:gd name="T0" fmla="*/ 51 w 1897"/>
                  <a:gd name="T1" fmla="*/ 552 h 1277"/>
                  <a:gd name="T2" fmla="*/ 30 w 1897"/>
                  <a:gd name="T3" fmla="*/ 695 h 1277"/>
                  <a:gd name="T4" fmla="*/ 76 w 1897"/>
                  <a:gd name="T5" fmla="*/ 745 h 1277"/>
                  <a:gd name="T6" fmla="*/ 56 w 1897"/>
                  <a:gd name="T7" fmla="*/ 817 h 1277"/>
                  <a:gd name="T8" fmla="*/ 0 w 1897"/>
                  <a:gd name="T9" fmla="*/ 863 h 1277"/>
                  <a:gd name="T10" fmla="*/ 20 w 1897"/>
                  <a:gd name="T11" fmla="*/ 981 h 1277"/>
                  <a:gd name="T12" fmla="*/ 81 w 1897"/>
                  <a:gd name="T13" fmla="*/ 1016 h 1277"/>
                  <a:gd name="T14" fmla="*/ 102 w 1897"/>
                  <a:gd name="T15" fmla="*/ 1068 h 1277"/>
                  <a:gd name="T16" fmla="*/ 193 w 1897"/>
                  <a:gd name="T17" fmla="*/ 1094 h 1277"/>
                  <a:gd name="T18" fmla="*/ 218 w 1897"/>
                  <a:gd name="T19" fmla="*/ 1073 h 1277"/>
                  <a:gd name="T20" fmla="*/ 258 w 1897"/>
                  <a:gd name="T21" fmla="*/ 1144 h 1277"/>
                  <a:gd name="T22" fmla="*/ 370 w 1897"/>
                  <a:gd name="T23" fmla="*/ 1165 h 1277"/>
                  <a:gd name="T24" fmla="*/ 467 w 1897"/>
                  <a:gd name="T25" fmla="*/ 1144 h 1277"/>
                  <a:gd name="T26" fmla="*/ 503 w 1897"/>
                  <a:gd name="T27" fmla="*/ 1104 h 1277"/>
                  <a:gd name="T28" fmla="*/ 670 w 1897"/>
                  <a:gd name="T29" fmla="*/ 1144 h 1277"/>
                  <a:gd name="T30" fmla="*/ 741 w 1897"/>
                  <a:gd name="T31" fmla="*/ 1211 h 1277"/>
                  <a:gd name="T32" fmla="*/ 837 w 1897"/>
                  <a:gd name="T33" fmla="*/ 1216 h 1277"/>
                  <a:gd name="T34" fmla="*/ 878 w 1897"/>
                  <a:gd name="T35" fmla="*/ 1175 h 1277"/>
                  <a:gd name="T36" fmla="*/ 919 w 1897"/>
                  <a:gd name="T37" fmla="*/ 1180 h 1277"/>
                  <a:gd name="T38" fmla="*/ 994 w 1897"/>
                  <a:gd name="T39" fmla="*/ 1237 h 1277"/>
                  <a:gd name="T40" fmla="*/ 1110 w 1897"/>
                  <a:gd name="T41" fmla="*/ 1277 h 1277"/>
                  <a:gd name="T42" fmla="*/ 1232 w 1897"/>
                  <a:gd name="T43" fmla="*/ 1211 h 1277"/>
                  <a:gd name="T44" fmla="*/ 1287 w 1897"/>
                  <a:gd name="T45" fmla="*/ 1104 h 1277"/>
                  <a:gd name="T46" fmla="*/ 1313 w 1897"/>
                  <a:gd name="T47" fmla="*/ 1012 h 1277"/>
                  <a:gd name="T48" fmla="*/ 1577 w 1897"/>
                  <a:gd name="T49" fmla="*/ 884 h 1277"/>
                  <a:gd name="T50" fmla="*/ 1684 w 1897"/>
                  <a:gd name="T51" fmla="*/ 909 h 1277"/>
                  <a:gd name="T52" fmla="*/ 1779 w 1897"/>
                  <a:gd name="T53" fmla="*/ 843 h 1277"/>
                  <a:gd name="T54" fmla="*/ 1795 w 1897"/>
                  <a:gd name="T55" fmla="*/ 736 h 1277"/>
                  <a:gd name="T56" fmla="*/ 1891 w 1897"/>
                  <a:gd name="T57" fmla="*/ 663 h 1277"/>
                  <a:gd name="T58" fmla="*/ 1897 w 1897"/>
                  <a:gd name="T59" fmla="*/ 592 h 1277"/>
                  <a:gd name="T60" fmla="*/ 1866 w 1897"/>
                  <a:gd name="T61" fmla="*/ 562 h 1277"/>
                  <a:gd name="T62" fmla="*/ 1882 w 1897"/>
                  <a:gd name="T63" fmla="*/ 495 h 1277"/>
                  <a:gd name="T64" fmla="*/ 1840 w 1897"/>
                  <a:gd name="T65" fmla="*/ 343 h 1277"/>
                  <a:gd name="T66" fmla="*/ 1800 w 1897"/>
                  <a:gd name="T67" fmla="*/ 328 h 1277"/>
                  <a:gd name="T68" fmla="*/ 1760 w 1897"/>
                  <a:gd name="T69" fmla="*/ 139 h 1277"/>
                  <a:gd name="T70" fmla="*/ 1618 w 1897"/>
                  <a:gd name="T71" fmla="*/ 26 h 1277"/>
                  <a:gd name="T72" fmla="*/ 1414 w 1897"/>
                  <a:gd name="T73" fmla="*/ 15 h 1277"/>
                  <a:gd name="T74" fmla="*/ 1156 w 1897"/>
                  <a:gd name="T75" fmla="*/ 32 h 1277"/>
                  <a:gd name="T76" fmla="*/ 1080 w 1897"/>
                  <a:gd name="T77" fmla="*/ 0 h 1277"/>
                  <a:gd name="T78" fmla="*/ 888 w 1897"/>
                  <a:gd name="T79" fmla="*/ 6 h 1277"/>
                  <a:gd name="T80" fmla="*/ 843 w 1897"/>
                  <a:gd name="T81" fmla="*/ 52 h 1277"/>
                  <a:gd name="T82" fmla="*/ 655 w 1897"/>
                  <a:gd name="T83" fmla="*/ 118 h 1277"/>
                  <a:gd name="T84" fmla="*/ 624 w 1897"/>
                  <a:gd name="T85" fmla="*/ 160 h 1277"/>
                  <a:gd name="T86" fmla="*/ 522 w 1897"/>
                  <a:gd name="T87" fmla="*/ 379 h 1277"/>
                  <a:gd name="T88" fmla="*/ 416 w 1897"/>
                  <a:gd name="T89" fmla="*/ 431 h 1277"/>
                  <a:gd name="T90" fmla="*/ 381 w 1897"/>
                  <a:gd name="T91" fmla="*/ 389 h 1277"/>
                  <a:gd name="T92" fmla="*/ 254 w 1897"/>
                  <a:gd name="T93" fmla="*/ 389 h 1277"/>
                  <a:gd name="T94" fmla="*/ 208 w 1897"/>
                  <a:gd name="T95" fmla="*/ 444 h 1277"/>
                  <a:gd name="T96" fmla="*/ 208 w 1897"/>
                  <a:gd name="T97" fmla="*/ 480 h 1277"/>
                  <a:gd name="T98" fmla="*/ 111 w 1897"/>
                  <a:gd name="T99" fmla="*/ 506 h 1277"/>
                  <a:gd name="T100" fmla="*/ 51 w 1897"/>
                  <a:gd name="T101" fmla="*/ 552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7" h="1277">
                    <a:moveTo>
                      <a:pt x="51" y="552"/>
                    </a:moveTo>
                    <a:lnTo>
                      <a:pt x="30" y="695"/>
                    </a:lnTo>
                    <a:lnTo>
                      <a:pt x="76" y="745"/>
                    </a:lnTo>
                    <a:lnTo>
                      <a:pt x="56" y="817"/>
                    </a:lnTo>
                    <a:lnTo>
                      <a:pt x="0" y="863"/>
                    </a:lnTo>
                    <a:lnTo>
                      <a:pt x="20" y="981"/>
                    </a:lnTo>
                    <a:lnTo>
                      <a:pt x="81" y="1016"/>
                    </a:lnTo>
                    <a:lnTo>
                      <a:pt x="102" y="1068"/>
                    </a:lnTo>
                    <a:lnTo>
                      <a:pt x="193" y="1094"/>
                    </a:lnTo>
                    <a:lnTo>
                      <a:pt x="218" y="1073"/>
                    </a:lnTo>
                    <a:lnTo>
                      <a:pt x="258" y="1144"/>
                    </a:lnTo>
                    <a:lnTo>
                      <a:pt x="370" y="1165"/>
                    </a:lnTo>
                    <a:lnTo>
                      <a:pt x="467" y="1144"/>
                    </a:lnTo>
                    <a:lnTo>
                      <a:pt x="503" y="1104"/>
                    </a:lnTo>
                    <a:lnTo>
                      <a:pt x="670" y="1144"/>
                    </a:lnTo>
                    <a:lnTo>
                      <a:pt x="741" y="1211"/>
                    </a:lnTo>
                    <a:lnTo>
                      <a:pt x="837" y="1216"/>
                    </a:lnTo>
                    <a:lnTo>
                      <a:pt x="878" y="1175"/>
                    </a:lnTo>
                    <a:lnTo>
                      <a:pt x="919" y="1180"/>
                    </a:lnTo>
                    <a:lnTo>
                      <a:pt x="994" y="1237"/>
                    </a:lnTo>
                    <a:lnTo>
                      <a:pt x="1110" y="1277"/>
                    </a:lnTo>
                    <a:lnTo>
                      <a:pt x="1232" y="1211"/>
                    </a:lnTo>
                    <a:lnTo>
                      <a:pt x="1287" y="1104"/>
                    </a:lnTo>
                    <a:lnTo>
                      <a:pt x="1313" y="1012"/>
                    </a:lnTo>
                    <a:lnTo>
                      <a:pt x="1577" y="884"/>
                    </a:lnTo>
                    <a:lnTo>
                      <a:pt x="1684" y="909"/>
                    </a:lnTo>
                    <a:lnTo>
                      <a:pt x="1779" y="843"/>
                    </a:lnTo>
                    <a:lnTo>
                      <a:pt x="1795" y="736"/>
                    </a:lnTo>
                    <a:lnTo>
                      <a:pt x="1891" y="663"/>
                    </a:lnTo>
                    <a:lnTo>
                      <a:pt x="1897" y="592"/>
                    </a:lnTo>
                    <a:lnTo>
                      <a:pt x="1866" y="562"/>
                    </a:lnTo>
                    <a:lnTo>
                      <a:pt x="1882" y="495"/>
                    </a:lnTo>
                    <a:lnTo>
                      <a:pt x="1840" y="343"/>
                    </a:lnTo>
                    <a:lnTo>
                      <a:pt x="1800" y="328"/>
                    </a:lnTo>
                    <a:lnTo>
                      <a:pt x="1760" y="139"/>
                    </a:lnTo>
                    <a:lnTo>
                      <a:pt x="1618" y="26"/>
                    </a:lnTo>
                    <a:lnTo>
                      <a:pt x="1414" y="15"/>
                    </a:lnTo>
                    <a:lnTo>
                      <a:pt x="1156" y="32"/>
                    </a:lnTo>
                    <a:lnTo>
                      <a:pt x="1080" y="0"/>
                    </a:lnTo>
                    <a:lnTo>
                      <a:pt x="888" y="6"/>
                    </a:lnTo>
                    <a:lnTo>
                      <a:pt x="843" y="52"/>
                    </a:lnTo>
                    <a:lnTo>
                      <a:pt x="655" y="118"/>
                    </a:lnTo>
                    <a:lnTo>
                      <a:pt x="624" y="160"/>
                    </a:lnTo>
                    <a:lnTo>
                      <a:pt x="522" y="379"/>
                    </a:lnTo>
                    <a:lnTo>
                      <a:pt x="416" y="431"/>
                    </a:lnTo>
                    <a:lnTo>
                      <a:pt x="381" y="389"/>
                    </a:lnTo>
                    <a:lnTo>
                      <a:pt x="254" y="389"/>
                    </a:lnTo>
                    <a:lnTo>
                      <a:pt x="208" y="444"/>
                    </a:lnTo>
                    <a:lnTo>
                      <a:pt x="208" y="480"/>
                    </a:lnTo>
                    <a:lnTo>
                      <a:pt x="111" y="506"/>
                    </a:lnTo>
                    <a:lnTo>
                      <a:pt x="51" y="5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2" name="Freeform 11">
                <a:extLst>
                  <a:ext uri="{FF2B5EF4-FFF2-40B4-BE49-F238E27FC236}">
                    <a16:creationId xmlns:a16="http://schemas.microsoft.com/office/drawing/2014/main" id="{9AC57799-4C5D-4895-BEF6-64FA433C5091}"/>
                  </a:ext>
                </a:extLst>
              </p:cNvPr>
              <p:cNvSpPr>
                <a:spLocks/>
              </p:cNvSpPr>
              <p:nvPr/>
            </p:nvSpPr>
            <p:spPr bwMode="auto">
              <a:xfrm flipH="1">
                <a:off x="2365806" y="2330050"/>
                <a:ext cx="1412875" cy="936625"/>
              </a:xfrm>
              <a:custGeom>
                <a:avLst/>
                <a:gdLst>
                  <a:gd name="T0" fmla="*/ 61 w 1780"/>
                  <a:gd name="T1" fmla="*/ 929 h 1179"/>
                  <a:gd name="T2" fmla="*/ 6 w 1780"/>
                  <a:gd name="T3" fmla="*/ 898 h 1179"/>
                  <a:gd name="T4" fmla="*/ 0 w 1780"/>
                  <a:gd name="T5" fmla="*/ 847 h 1179"/>
                  <a:gd name="T6" fmla="*/ 61 w 1780"/>
                  <a:gd name="T7" fmla="*/ 806 h 1179"/>
                  <a:gd name="T8" fmla="*/ 61 w 1780"/>
                  <a:gd name="T9" fmla="*/ 683 h 1179"/>
                  <a:gd name="T10" fmla="*/ 26 w 1780"/>
                  <a:gd name="T11" fmla="*/ 633 h 1179"/>
                  <a:gd name="T12" fmla="*/ 42 w 1780"/>
                  <a:gd name="T13" fmla="*/ 540 h 1179"/>
                  <a:gd name="T14" fmla="*/ 143 w 1780"/>
                  <a:gd name="T15" fmla="*/ 479 h 1179"/>
                  <a:gd name="T16" fmla="*/ 239 w 1780"/>
                  <a:gd name="T17" fmla="*/ 459 h 1179"/>
                  <a:gd name="T18" fmla="*/ 204 w 1780"/>
                  <a:gd name="T19" fmla="*/ 427 h 1179"/>
                  <a:gd name="T20" fmla="*/ 213 w 1780"/>
                  <a:gd name="T21" fmla="*/ 384 h 1179"/>
                  <a:gd name="T22" fmla="*/ 295 w 1780"/>
                  <a:gd name="T23" fmla="*/ 378 h 1179"/>
                  <a:gd name="T24" fmla="*/ 306 w 1780"/>
                  <a:gd name="T25" fmla="*/ 433 h 1179"/>
                  <a:gd name="T26" fmla="*/ 361 w 1780"/>
                  <a:gd name="T27" fmla="*/ 433 h 1179"/>
                  <a:gd name="T28" fmla="*/ 513 w 1780"/>
                  <a:gd name="T29" fmla="*/ 363 h 1179"/>
                  <a:gd name="T30" fmla="*/ 631 w 1780"/>
                  <a:gd name="T31" fmla="*/ 117 h 1179"/>
                  <a:gd name="T32" fmla="*/ 701 w 1780"/>
                  <a:gd name="T33" fmla="*/ 77 h 1179"/>
                  <a:gd name="T34" fmla="*/ 813 w 1780"/>
                  <a:gd name="T35" fmla="*/ 35 h 1179"/>
                  <a:gd name="T36" fmla="*/ 869 w 1780"/>
                  <a:gd name="T37" fmla="*/ 5 h 1179"/>
                  <a:gd name="T38" fmla="*/ 1020 w 1780"/>
                  <a:gd name="T39" fmla="*/ 0 h 1179"/>
                  <a:gd name="T40" fmla="*/ 1090 w 1780"/>
                  <a:gd name="T41" fmla="*/ 25 h 1179"/>
                  <a:gd name="T42" fmla="*/ 1354 w 1780"/>
                  <a:gd name="T43" fmla="*/ 15 h 1179"/>
                  <a:gd name="T44" fmla="*/ 1542 w 1780"/>
                  <a:gd name="T45" fmla="*/ 35 h 1179"/>
                  <a:gd name="T46" fmla="*/ 1649 w 1780"/>
                  <a:gd name="T47" fmla="*/ 117 h 1179"/>
                  <a:gd name="T48" fmla="*/ 1679 w 1780"/>
                  <a:gd name="T49" fmla="*/ 266 h 1179"/>
                  <a:gd name="T50" fmla="*/ 1694 w 1780"/>
                  <a:gd name="T51" fmla="*/ 321 h 1179"/>
                  <a:gd name="T52" fmla="*/ 1730 w 1780"/>
                  <a:gd name="T53" fmla="*/ 352 h 1179"/>
                  <a:gd name="T54" fmla="*/ 1761 w 1780"/>
                  <a:gd name="T55" fmla="*/ 479 h 1179"/>
                  <a:gd name="T56" fmla="*/ 1750 w 1780"/>
                  <a:gd name="T57" fmla="*/ 525 h 1179"/>
                  <a:gd name="T58" fmla="*/ 1780 w 1780"/>
                  <a:gd name="T59" fmla="*/ 566 h 1179"/>
                  <a:gd name="T60" fmla="*/ 1780 w 1780"/>
                  <a:gd name="T61" fmla="*/ 601 h 1179"/>
                  <a:gd name="T62" fmla="*/ 1735 w 1780"/>
                  <a:gd name="T63" fmla="*/ 637 h 1179"/>
                  <a:gd name="T64" fmla="*/ 1694 w 1780"/>
                  <a:gd name="T65" fmla="*/ 627 h 1179"/>
                  <a:gd name="T66" fmla="*/ 1685 w 1780"/>
                  <a:gd name="T67" fmla="*/ 698 h 1179"/>
                  <a:gd name="T68" fmla="*/ 1664 w 1780"/>
                  <a:gd name="T69" fmla="*/ 780 h 1179"/>
                  <a:gd name="T70" fmla="*/ 1624 w 1780"/>
                  <a:gd name="T71" fmla="*/ 816 h 1179"/>
                  <a:gd name="T72" fmla="*/ 1552 w 1780"/>
                  <a:gd name="T73" fmla="*/ 801 h 1179"/>
                  <a:gd name="T74" fmla="*/ 1517 w 1780"/>
                  <a:gd name="T75" fmla="*/ 780 h 1179"/>
                  <a:gd name="T76" fmla="*/ 1242 w 1780"/>
                  <a:gd name="T77" fmla="*/ 923 h 1179"/>
                  <a:gd name="T78" fmla="*/ 1202 w 1780"/>
                  <a:gd name="T79" fmla="*/ 944 h 1179"/>
                  <a:gd name="T80" fmla="*/ 1182 w 1780"/>
                  <a:gd name="T81" fmla="*/ 1041 h 1179"/>
                  <a:gd name="T82" fmla="*/ 1136 w 1780"/>
                  <a:gd name="T83" fmla="*/ 1128 h 1179"/>
                  <a:gd name="T84" fmla="*/ 1040 w 1780"/>
                  <a:gd name="T85" fmla="*/ 1179 h 1179"/>
                  <a:gd name="T86" fmla="*/ 938 w 1780"/>
                  <a:gd name="T87" fmla="*/ 1143 h 1179"/>
                  <a:gd name="T88" fmla="*/ 887 w 1780"/>
                  <a:gd name="T89" fmla="*/ 1077 h 1179"/>
                  <a:gd name="T90" fmla="*/ 777 w 1780"/>
                  <a:gd name="T91" fmla="*/ 1072 h 1179"/>
                  <a:gd name="T92" fmla="*/ 766 w 1780"/>
                  <a:gd name="T93" fmla="*/ 1112 h 1179"/>
                  <a:gd name="T94" fmla="*/ 690 w 1780"/>
                  <a:gd name="T95" fmla="*/ 1108 h 1179"/>
                  <a:gd name="T96" fmla="*/ 645 w 1780"/>
                  <a:gd name="T97" fmla="*/ 1051 h 1179"/>
                  <a:gd name="T98" fmla="*/ 422 w 1780"/>
                  <a:gd name="T99" fmla="*/ 1005 h 1179"/>
                  <a:gd name="T100" fmla="*/ 382 w 1780"/>
                  <a:gd name="T101" fmla="*/ 1041 h 1179"/>
                  <a:gd name="T102" fmla="*/ 325 w 1780"/>
                  <a:gd name="T103" fmla="*/ 1062 h 1179"/>
                  <a:gd name="T104" fmla="*/ 239 w 1780"/>
                  <a:gd name="T105" fmla="*/ 1047 h 1179"/>
                  <a:gd name="T106" fmla="*/ 173 w 1780"/>
                  <a:gd name="T107" fmla="*/ 975 h 1179"/>
                  <a:gd name="T108" fmla="*/ 143 w 1780"/>
                  <a:gd name="T109" fmla="*/ 990 h 1179"/>
                  <a:gd name="T110" fmla="*/ 82 w 1780"/>
                  <a:gd name="T111" fmla="*/ 980 h 1179"/>
                  <a:gd name="T112" fmla="*/ 61 w 1780"/>
                  <a:gd name="T113" fmla="*/ 92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80" h="1179">
                    <a:moveTo>
                      <a:pt x="61" y="929"/>
                    </a:moveTo>
                    <a:lnTo>
                      <a:pt x="6" y="898"/>
                    </a:lnTo>
                    <a:lnTo>
                      <a:pt x="0" y="847"/>
                    </a:lnTo>
                    <a:lnTo>
                      <a:pt x="61" y="806"/>
                    </a:lnTo>
                    <a:lnTo>
                      <a:pt x="61" y="683"/>
                    </a:lnTo>
                    <a:lnTo>
                      <a:pt x="26" y="633"/>
                    </a:lnTo>
                    <a:lnTo>
                      <a:pt x="42" y="540"/>
                    </a:lnTo>
                    <a:lnTo>
                      <a:pt x="143" y="479"/>
                    </a:lnTo>
                    <a:lnTo>
                      <a:pt x="239" y="459"/>
                    </a:lnTo>
                    <a:lnTo>
                      <a:pt x="204" y="427"/>
                    </a:lnTo>
                    <a:lnTo>
                      <a:pt x="213" y="384"/>
                    </a:lnTo>
                    <a:lnTo>
                      <a:pt x="295" y="378"/>
                    </a:lnTo>
                    <a:lnTo>
                      <a:pt x="306" y="433"/>
                    </a:lnTo>
                    <a:lnTo>
                      <a:pt x="361" y="433"/>
                    </a:lnTo>
                    <a:lnTo>
                      <a:pt x="513" y="363"/>
                    </a:lnTo>
                    <a:lnTo>
                      <a:pt x="631" y="117"/>
                    </a:lnTo>
                    <a:lnTo>
                      <a:pt x="701" y="77"/>
                    </a:lnTo>
                    <a:lnTo>
                      <a:pt x="813" y="35"/>
                    </a:lnTo>
                    <a:lnTo>
                      <a:pt x="869" y="5"/>
                    </a:lnTo>
                    <a:lnTo>
                      <a:pt x="1020" y="0"/>
                    </a:lnTo>
                    <a:lnTo>
                      <a:pt x="1090" y="25"/>
                    </a:lnTo>
                    <a:lnTo>
                      <a:pt x="1354" y="15"/>
                    </a:lnTo>
                    <a:lnTo>
                      <a:pt x="1542" y="35"/>
                    </a:lnTo>
                    <a:lnTo>
                      <a:pt x="1649" y="117"/>
                    </a:lnTo>
                    <a:lnTo>
                      <a:pt x="1679" y="266"/>
                    </a:lnTo>
                    <a:lnTo>
                      <a:pt x="1694" y="321"/>
                    </a:lnTo>
                    <a:lnTo>
                      <a:pt x="1730" y="352"/>
                    </a:lnTo>
                    <a:lnTo>
                      <a:pt x="1761" y="479"/>
                    </a:lnTo>
                    <a:lnTo>
                      <a:pt x="1750" y="525"/>
                    </a:lnTo>
                    <a:lnTo>
                      <a:pt x="1780" y="566"/>
                    </a:lnTo>
                    <a:lnTo>
                      <a:pt x="1780" y="601"/>
                    </a:lnTo>
                    <a:lnTo>
                      <a:pt x="1735" y="637"/>
                    </a:lnTo>
                    <a:lnTo>
                      <a:pt x="1694" y="627"/>
                    </a:lnTo>
                    <a:lnTo>
                      <a:pt x="1685" y="698"/>
                    </a:lnTo>
                    <a:lnTo>
                      <a:pt x="1664" y="780"/>
                    </a:lnTo>
                    <a:lnTo>
                      <a:pt x="1624" y="816"/>
                    </a:lnTo>
                    <a:lnTo>
                      <a:pt x="1552" y="801"/>
                    </a:lnTo>
                    <a:lnTo>
                      <a:pt x="1517" y="780"/>
                    </a:lnTo>
                    <a:lnTo>
                      <a:pt x="1242" y="923"/>
                    </a:lnTo>
                    <a:lnTo>
                      <a:pt x="1202" y="944"/>
                    </a:lnTo>
                    <a:lnTo>
                      <a:pt x="1182" y="1041"/>
                    </a:lnTo>
                    <a:lnTo>
                      <a:pt x="1136" y="1128"/>
                    </a:lnTo>
                    <a:lnTo>
                      <a:pt x="1040" y="1179"/>
                    </a:lnTo>
                    <a:lnTo>
                      <a:pt x="938" y="1143"/>
                    </a:lnTo>
                    <a:lnTo>
                      <a:pt x="887" y="1077"/>
                    </a:lnTo>
                    <a:lnTo>
                      <a:pt x="777" y="1072"/>
                    </a:lnTo>
                    <a:lnTo>
                      <a:pt x="766" y="1112"/>
                    </a:lnTo>
                    <a:lnTo>
                      <a:pt x="690" y="1108"/>
                    </a:lnTo>
                    <a:lnTo>
                      <a:pt x="645" y="1051"/>
                    </a:lnTo>
                    <a:lnTo>
                      <a:pt x="422" y="1005"/>
                    </a:lnTo>
                    <a:lnTo>
                      <a:pt x="382" y="1041"/>
                    </a:lnTo>
                    <a:lnTo>
                      <a:pt x="325" y="1062"/>
                    </a:lnTo>
                    <a:lnTo>
                      <a:pt x="239" y="1047"/>
                    </a:lnTo>
                    <a:lnTo>
                      <a:pt x="173" y="975"/>
                    </a:lnTo>
                    <a:lnTo>
                      <a:pt x="143" y="990"/>
                    </a:lnTo>
                    <a:lnTo>
                      <a:pt x="82" y="980"/>
                    </a:lnTo>
                    <a:lnTo>
                      <a:pt x="61" y="9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3" name="Freeform 12">
                <a:extLst>
                  <a:ext uri="{FF2B5EF4-FFF2-40B4-BE49-F238E27FC236}">
                    <a16:creationId xmlns:a16="http://schemas.microsoft.com/office/drawing/2014/main" id="{4C9AA3AE-3438-429A-AE49-11DB1515C3E1}"/>
                  </a:ext>
                </a:extLst>
              </p:cNvPr>
              <p:cNvSpPr>
                <a:spLocks/>
              </p:cNvSpPr>
              <p:nvPr/>
            </p:nvSpPr>
            <p:spPr bwMode="auto">
              <a:xfrm flipH="1">
                <a:off x="2421368" y="2622150"/>
                <a:ext cx="109538" cy="79375"/>
              </a:xfrm>
              <a:custGeom>
                <a:avLst/>
                <a:gdLst>
                  <a:gd name="T0" fmla="*/ 137 w 137"/>
                  <a:gd name="T1" fmla="*/ 25 h 102"/>
                  <a:gd name="T2" fmla="*/ 131 w 137"/>
                  <a:gd name="T3" fmla="*/ 27 h 102"/>
                  <a:gd name="T4" fmla="*/ 117 w 137"/>
                  <a:gd name="T5" fmla="*/ 32 h 102"/>
                  <a:gd name="T6" fmla="*/ 97 w 137"/>
                  <a:gd name="T7" fmla="*/ 40 h 102"/>
                  <a:gd name="T8" fmla="*/ 73 w 137"/>
                  <a:gd name="T9" fmla="*/ 50 h 102"/>
                  <a:gd name="T10" fmla="*/ 48 w 137"/>
                  <a:gd name="T11" fmla="*/ 62 h 102"/>
                  <a:gd name="T12" fmla="*/ 25 w 137"/>
                  <a:gd name="T13" fmla="*/ 74 h 102"/>
                  <a:gd name="T14" fmla="*/ 9 w 137"/>
                  <a:gd name="T15" fmla="*/ 88 h 102"/>
                  <a:gd name="T16" fmla="*/ 0 w 137"/>
                  <a:gd name="T17" fmla="*/ 102 h 102"/>
                  <a:gd name="T18" fmla="*/ 0 w 137"/>
                  <a:gd name="T19" fmla="*/ 90 h 102"/>
                  <a:gd name="T20" fmla="*/ 0 w 137"/>
                  <a:gd name="T21" fmla="*/ 65 h 102"/>
                  <a:gd name="T22" fmla="*/ 3 w 137"/>
                  <a:gd name="T23" fmla="*/ 37 h 102"/>
                  <a:gd name="T24" fmla="*/ 15 w 137"/>
                  <a:gd name="T25" fmla="*/ 20 h 102"/>
                  <a:gd name="T26" fmla="*/ 25 w 137"/>
                  <a:gd name="T27" fmla="*/ 17 h 102"/>
                  <a:gd name="T28" fmla="*/ 40 w 137"/>
                  <a:gd name="T29" fmla="*/ 13 h 102"/>
                  <a:gd name="T30" fmla="*/ 58 w 137"/>
                  <a:gd name="T31" fmla="*/ 10 h 102"/>
                  <a:gd name="T32" fmla="*/ 76 w 137"/>
                  <a:gd name="T33" fmla="*/ 6 h 102"/>
                  <a:gd name="T34" fmla="*/ 93 w 137"/>
                  <a:gd name="T35" fmla="*/ 4 h 102"/>
                  <a:gd name="T36" fmla="*/ 107 w 137"/>
                  <a:gd name="T37" fmla="*/ 3 h 102"/>
                  <a:gd name="T38" fmla="*/ 117 w 137"/>
                  <a:gd name="T39" fmla="*/ 0 h 102"/>
                  <a:gd name="T40" fmla="*/ 121 w 137"/>
                  <a:gd name="T41" fmla="*/ 0 h 102"/>
                  <a:gd name="T42" fmla="*/ 137 w 137"/>
                  <a:gd name="T43" fmla="*/ 2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02">
                    <a:moveTo>
                      <a:pt x="137" y="25"/>
                    </a:moveTo>
                    <a:lnTo>
                      <a:pt x="131" y="27"/>
                    </a:lnTo>
                    <a:lnTo>
                      <a:pt x="117" y="32"/>
                    </a:lnTo>
                    <a:lnTo>
                      <a:pt x="97" y="40"/>
                    </a:lnTo>
                    <a:lnTo>
                      <a:pt x="73" y="50"/>
                    </a:lnTo>
                    <a:lnTo>
                      <a:pt x="48" y="62"/>
                    </a:lnTo>
                    <a:lnTo>
                      <a:pt x="25" y="74"/>
                    </a:lnTo>
                    <a:lnTo>
                      <a:pt x="9" y="88"/>
                    </a:lnTo>
                    <a:lnTo>
                      <a:pt x="0" y="102"/>
                    </a:lnTo>
                    <a:lnTo>
                      <a:pt x="0" y="90"/>
                    </a:lnTo>
                    <a:lnTo>
                      <a:pt x="0" y="65"/>
                    </a:lnTo>
                    <a:lnTo>
                      <a:pt x="3" y="37"/>
                    </a:lnTo>
                    <a:lnTo>
                      <a:pt x="15" y="20"/>
                    </a:lnTo>
                    <a:lnTo>
                      <a:pt x="25" y="17"/>
                    </a:lnTo>
                    <a:lnTo>
                      <a:pt x="40" y="13"/>
                    </a:lnTo>
                    <a:lnTo>
                      <a:pt x="58" y="10"/>
                    </a:lnTo>
                    <a:lnTo>
                      <a:pt x="76" y="6"/>
                    </a:lnTo>
                    <a:lnTo>
                      <a:pt x="93" y="4"/>
                    </a:lnTo>
                    <a:lnTo>
                      <a:pt x="107" y="3"/>
                    </a:lnTo>
                    <a:lnTo>
                      <a:pt x="117" y="0"/>
                    </a:lnTo>
                    <a:lnTo>
                      <a:pt x="121" y="0"/>
                    </a:lnTo>
                    <a:lnTo>
                      <a:pt x="137" y="2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4" name="Freeform 13">
                <a:extLst>
                  <a:ext uri="{FF2B5EF4-FFF2-40B4-BE49-F238E27FC236}">
                    <a16:creationId xmlns:a16="http://schemas.microsoft.com/office/drawing/2014/main" id="{087B49F2-0EF7-4E69-B00D-76A20AB6B373}"/>
                  </a:ext>
                </a:extLst>
              </p:cNvPr>
              <p:cNvSpPr>
                <a:spLocks/>
              </p:cNvSpPr>
              <p:nvPr/>
            </p:nvSpPr>
            <p:spPr bwMode="auto">
              <a:xfrm flipH="1">
                <a:off x="2567419" y="2363388"/>
                <a:ext cx="403225" cy="42863"/>
              </a:xfrm>
              <a:custGeom>
                <a:avLst/>
                <a:gdLst>
                  <a:gd name="T0" fmla="*/ 507 w 507"/>
                  <a:gd name="T1" fmla="*/ 45 h 55"/>
                  <a:gd name="T2" fmla="*/ 391 w 507"/>
                  <a:gd name="T3" fmla="*/ 9 h 55"/>
                  <a:gd name="T4" fmla="*/ 268 w 507"/>
                  <a:gd name="T5" fmla="*/ 9 h 55"/>
                  <a:gd name="T6" fmla="*/ 45 w 507"/>
                  <a:gd name="T7" fmla="*/ 20 h 55"/>
                  <a:gd name="T8" fmla="*/ 0 w 507"/>
                  <a:gd name="T9" fmla="*/ 0 h 55"/>
                  <a:gd name="T10" fmla="*/ 15 w 507"/>
                  <a:gd name="T11" fmla="*/ 36 h 55"/>
                  <a:gd name="T12" fmla="*/ 218 w 507"/>
                  <a:gd name="T13" fmla="*/ 55 h 55"/>
                  <a:gd name="T14" fmla="*/ 340 w 507"/>
                  <a:gd name="T15" fmla="*/ 30 h 55"/>
                  <a:gd name="T16" fmla="*/ 507 w 507"/>
                  <a:gd name="T17"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55">
                    <a:moveTo>
                      <a:pt x="507" y="45"/>
                    </a:moveTo>
                    <a:lnTo>
                      <a:pt x="391" y="9"/>
                    </a:lnTo>
                    <a:lnTo>
                      <a:pt x="268" y="9"/>
                    </a:lnTo>
                    <a:lnTo>
                      <a:pt x="45" y="20"/>
                    </a:lnTo>
                    <a:lnTo>
                      <a:pt x="0" y="0"/>
                    </a:lnTo>
                    <a:lnTo>
                      <a:pt x="15" y="36"/>
                    </a:lnTo>
                    <a:lnTo>
                      <a:pt x="218" y="55"/>
                    </a:lnTo>
                    <a:lnTo>
                      <a:pt x="340" y="30"/>
                    </a:lnTo>
                    <a:lnTo>
                      <a:pt x="507" y="4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5" name="Freeform 14">
                <a:extLst>
                  <a:ext uri="{FF2B5EF4-FFF2-40B4-BE49-F238E27FC236}">
                    <a16:creationId xmlns:a16="http://schemas.microsoft.com/office/drawing/2014/main" id="{16510D3D-9CDE-4171-AE04-56FA42258944}"/>
                  </a:ext>
                </a:extLst>
              </p:cNvPr>
              <p:cNvSpPr>
                <a:spLocks/>
              </p:cNvSpPr>
              <p:nvPr/>
            </p:nvSpPr>
            <p:spPr bwMode="auto">
              <a:xfrm flipH="1">
                <a:off x="2897619" y="2638025"/>
                <a:ext cx="555625" cy="117475"/>
              </a:xfrm>
              <a:custGeom>
                <a:avLst/>
                <a:gdLst>
                  <a:gd name="T0" fmla="*/ 0 w 699"/>
                  <a:gd name="T1" fmla="*/ 97 h 149"/>
                  <a:gd name="T2" fmla="*/ 168 w 699"/>
                  <a:gd name="T3" fmla="*/ 118 h 149"/>
                  <a:gd name="T4" fmla="*/ 223 w 699"/>
                  <a:gd name="T5" fmla="*/ 149 h 149"/>
                  <a:gd name="T6" fmla="*/ 386 w 699"/>
                  <a:gd name="T7" fmla="*/ 76 h 149"/>
                  <a:gd name="T8" fmla="*/ 699 w 699"/>
                  <a:gd name="T9" fmla="*/ 15 h 149"/>
                  <a:gd name="T10" fmla="*/ 432 w 699"/>
                  <a:gd name="T11" fmla="*/ 0 h 149"/>
                  <a:gd name="T12" fmla="*/ 213 w 699"/>
                  <a:gd name="T13" fmla="*/ 21 h 149"/>
                  <a:gd name="T14" fmla="*/ 0 w 699"/>
                  <a:gd name="T15" fmla="*/ 97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149">
                    <a:moveTo>
                      <a:pt x="0" y="97"/>
                    </a:moveTo>
                    <a:lnTo>
                      <a:pt x="168" y="118"/>
                    </a:lnTo>
                    <a:lnTo>
                      <a:pt x="223" y="149"/>
                    </a:lnTo>
                    <a:lnTo>
                      <a:pt x="386" y="76"/>
                    </a:lnTo>
                    <a:lnTo>
                      <a:pt x="699" y="15"/>
                    </a:lnTo>
                    <a:lnTo>
                      <a:pt x="432" y="0"/>
                    </a:lnTo>
                    <a:lnTo>
                      <a:pt x="213" y="21"/>
                    </a:lnTo>
                    <a:lnTo>
                      <a:pt x="0" y="97"/>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6" name="Freeform 15">
                <a:extLst>
                  <a:ext uri="{FF2B5EF4-FFF2-40B4-BE49-F238E27FC236}">
                    <a16:creationId xmlns:a16="http://schemas.microsoft.com/office/drawing/2014/main" id="{D1DD0310-106A-4B55-9ACD-25639AB79197}"/>
                  </a:ext>
                </a:extLst>
              </p:cNvPr>
              <p:cNvSpPr>
                <a:spLocks/>
              </p:cNvSpPr>
              <p:nvPr/>
            </p:nvSpPr>
            <p:spPr bwMode="auto">
              <a:xfrm flipH="1">
                <a:off x="2913494" y="2622150"/>
                <a:ext cx="574675" cy="100013"/>
              </a:xfrm>
              <a:custGeom>
                <a:avLst/>
                <a:gdLst>
                  <a:gd name="T0" fmla="*/ 441 w 723"/>
                  <a:gd name="T1" fmla="*/ 35 h 126"/>
                  <a:gd name="T2" fmla="*/ 243 w 723"/>
                  <a:gd name="T3" fmla="*/ 77 h 126"/>
                  <a:gd name="T4" fmla="*/ 116 w 723"/>
                  <a:gd name="T5" fmla="*/ 126 h 126"/>
                  <a:gd name="T6" fmla="*/ 0 w 723"/>
                  <a:gd name="T7" fmla="*/ 123 h 126"/>
                  <a:gd name="T8" fmla="*/ 228 w 723"/>
                  <a:gd name="T9" fmla="*/ 20 h 126"/>
                  <a:gd name="T10" fmla="*/ 456 w 723"/>
                  <a:gd name="T11" fmla="*/ 0 h 126"/>
                  <a:gd name="T12" fmla="*/ 723 w 723"/>
                  <a:gd name="T13" fmla="*/ 35 h 126"/>
                  <a:gd name="T14" fmla="*/ 441 w 723"/>
                  <a:gd name="T15" fmla="*/ 35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3" h="126">
                    <a:moveTo>
                      <a:pt x="441" y="35"/>
                    </a:moveTo>
                    <a:lnTo>
                      <a:pt x="243" y="77"/>
                    </a:lnTo>
                    <a:lnTo>
                      <a:pt x="116" y="126"/>
                    </a:lnTo>
                    <a:lnTo>
                      <a:pt x="0" y="123"/>
                    </a:lnTo>
                    <a:lnTo>
                      <a:pt x="228" y="20"/>
                    </a:lnTo>
                    <a:lnTo>
                      <a:pt x="456" y="0"/>
                    </a:lnTo>
                    <a:lnTo>
                      <a:pt x="723" y="35"/>
                    </a:lnTo>
                    <a:lnTo>
                      <a:pt x="44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7" name="Freeform 16">
                <a:extLst>
                  <a:ext uri="{FF2B5EF4-FFF2-40B4-BE49-F238E27FC236}">
                    <a16:creationId xmlns:a16="http://schemas.microsoft.com/office/drawing/2014/main" id="{C7F45D43-FB27-4ACB-BDF2-5B2B9B922762}"/>
                  </a:ext>
                </a:extLst>
              </p:cNvPr>
              <p:cNvSpPr>
                <a:spLocks/>
              </p:cNvSpPr>
              <p:nvPr/>
            </p:nvSpPr>
            <p:spPr bwMode="auto">
              <a:xfrm flipH="1">
                <a:off x="3046843" y="2711050"/>
                <a:ext cx="204788" cy="190500"/>
              </a:xfrm>
              <a:custGeom>
                <a:avLst/>
                <a:gdLst>
                  <a:gd name="T0" fmla="*/ 92 w 258"/>
                  <a:gd name="T1" fmla="*/ 235 h 240"/>
                  <a:gd name="T2" fmla="*/ 21 w 258"/>
                  <a:gd name="T3" fmla="*/ 240 h 240"/>
                  <a:gd name="T4" fmla="*/ 0 w 258"/>
                  <a:gd name="T5" fmla="*/ 179 h 240"/>
                  <a:gd name="T6" fmla="*/ 92 w 258"/>
                  <a:gd name="T7" fmla="*/ 66 h 240"/>
                  <a:gd name="T8" fmla="*/ 258 w 258"/>
                  <a:gd name="T9" fmla="*/ 0 h 240"/>
                  <a:gd name="T10" fmla="*/ 82 w 258"/>
                  <a:gd name="T11" fmla="*/ 112 h 240"/>
                  <a:gd name="T12" fmla="*/ 57 w 258"/>
                  <a:gd name="T13" fmla="*/ 189 h 240"/>
                  <a:gd name="T14" fmla="*/ 92 w 258"/>
                  <a:gd name="T15" fmla="*/ 23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40">
                    <a:moveTo>
                      <a:pt x="92" y="235"/>
                    </a:moveTo>
                    <a:lnTo>
                      <a:pt x="21" y="240"/>
                    </a:lnTo>
                    <a:lnTo>
                      <a:pt x="0" y="179"/>
                    </a:lnTo>
                    <a:lnTo>
                      <a:pt x="92" y="66"/>
                    </a:lnTo>
                    <a:lnTo>
                      <a:pt x="258" y="0"/>
                    </a:lnTo>
                    <a:lnTo>
                      <a:pt x="82" y="112"/>
                    </a:lnTo>
                    <a:lnTo>
                      <a:pt x="57" y="189"/>
                    </a:lnTo>
                    <a:lnTo>
                      <a:pt x="92" y="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8" name="Freeform 17">
                <a:extLst>
                  <a:ext uri="{FF2B5EF4-FFF2-40B4-BE49-F238E27FC236}">
                    <a16:creationId xmlns:a16="http://schemas.microsoft.com/office/drawing/2014/main" id="{A4DD0A1A-F1D5-49E0-B93D-13A64264A10F}"/>
                  </a:ext>
                </a:extLst>
              </p:cNvPr>
              <p:cNvSpPr>
                <a:spLocks/>
              </p:cNvSpPr>
              <p:nvPr/>
            </p:nvSpPr>
            <p:spPr bwMode="auto">
              <a:xfrm flipH="1">
                <a:off x="3078593" y="2790425"/>
                <a:ext cx="87313" cy="114300"/>
              </a:xfrm>
              <a:custGeom>
                <a:avLst/>
                <a:gdLst>
                  <a:gd name="T0" fmla="*/ 66 w 112"/>
                  <a:gd name="T1" fmla="*/ 0 h 144"/>
                  <a:gd name="T2" fmla="*/ 15 w 112"/>
                  <a:gd name="T3" fmla="*/ 26 h 144"/>
                  <a:gd name="T4" fmla="*/ 0 w 112"/>
                  <a:gd name="T5" fmla="*/ 71 h 144"/>
                  <a:gd name="T6" fmla="*/ 11 w 112"/>
                  <a:gd name="T7" fmla="*/ 117 h 144"/>
                  <a:gd name="T8" fmla="*/ 51 w 112"/>
                  <a:gd name="T9" fmla="*/ 144 h 144"/>
                  <a:gd name="T10" fmla="*/ 106 w 112"/>
                  <a:gd name="T11" fmla="*/ 113 h 144"/>
                  <a:gd name="T12" fmla="*/ 112 w 112"/>
                  <a:gd name="T13" fmla="*/ 67 h 144"/>
                  <a:gd name="T14" fmla="*/ 97 w 112"/>
                  <a:gd name="T15" fmla="*/ 26 h 144"/>
                  <a:gd name="T16" fmla="*/ 66 w 112"/>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44">
                    <a:moveTo>
                      <a:pt x="66" y="0"/>
                    </a:moveTo>
                    <a:lnTo>
                      <a:pt x="15" y="26"/>
                    </a:lnTo>
                    <a:lnTo>
                      <a:pt x="0" y="71"/>
                    </a:lnTo>
                    <a:lnTo>
                      <a:pt x="11" y="117"/>
                    </a:lnTo>
                    <a:lnTo>
                      <a:pt x="51" y="144"/>
                    </a:lnTo>
                    <a:lnTo>
                      <a:pt x="106" y="113"/>
                    </a:lnTo>
                    <a:lnTo>
                      <a:pt x="112" y="67"/>
                    </a:lnTo>
                    <a:lnTo>
                      <a:pt x="97" y="26"/>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09" name="Freeform 18">
                <a:extLst>
                  <a:ext uri="{FF2B5EF4-FFF2-40B4-BE49-F238E27FC236}">
                    <a16:creationId xmlns:a16="http://schemas.microsoft.com/office/drawing/2014/main" id="{A3BB848A-415C-464A-A18B-9420F7AC1761}"/>
                  </a:ext>
                </a:extLst>
              </p:cNvPr>
              <p:cNvSpPr>
                <a:spLocks/>
              </p:cNvSpPr>
              <p:nvPr/>
            </p:nvSpPr>
            <p:spPr bwMode="auto">
              <a:xfrm flipH="1">
                <a:off x="3651681" y="2755500"/>
                <a:ext cx="77788" cy="112713"/>
              </a:xfrm>
              <a:custGeom>
                <a:avLst/>
                <a:gdLst>
                  <a:gd name="T0" fmla="*/ 57 w 96"/>
                  <a:gd name="T1" fmla="*/ 0 h 141"/>
                  <a:gd name="T2" fmla="*/ 13 w 96"/>
                  <a:gd name="T3" fmla="*/ 24 h 141"/>
                  <a:gd name="T4" fmla="*/ 0 w 96"/>
                  <a:gd name="T5" fmla="*/ 70 h 141"/>
                  <a:gd name="T6" fmla="*/ 9 w 96"/>
                  <a:gd name="T7" fmla="*/ 115 h 141"/>
                  <a:gd name="T8" fmla="*/ 45 w 96"/>
                  <a:gd name="T9" fmla="*/ 141 h 141"/>
                  <a:gd name="T10" fmla="*/ 93 w 96"/>
                  <a:gd name="T11" fmla="*/ 109 h 141"/>
                  <a:gd name="T12" fmla="*/ 96 w 96"/>
                  <a:gd name="T13" fmla="*/ 64 h 141"/>
                  <a:gd name="T14" fmla="*/ 84 w 96"/>
                  <a:gd name="T15" fmla="*/ 24 h 141"/>
                  <a:gd name="T16" fmla="*/ 57 w 96"/>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1">
                    <a:moveTo>
                      <a:pt x="57" y="0"/>
                    </a:moveTo>
                    <a:lnTo>
                      <a:pt x="13" y="24"/>
                    </a:lnTo>
                    <a:lnTo>
                      <a:pt x="0" y="70"/>
                    </a:lnTo>
                    <a:lnTo>
                      <a:pt x="9" y="115"/>
                    </a:lnTo>
                    <a:lnTo>
                      <a:pt x="45" y="141"/>
                    </a:lnTo>
                    <a:lnTo>
                      <a:pt x="93" y="109"/>
                    </a:lnTo>
                    <a:lnTo>
                      <a:pt x="96" y="64"/>
                    </a:lnTo>
                    <a:lnTo>
                      <a:pt x="84" y="2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0" name="Freeform 19">
                <a:extLst>
                  <a:ext uri="{FF2B5EF4-FFF2-40B4-BE49-F238E27FC236}">
                    <a16:creationId xmlns:a16="http://schemas.microsoft.com/office/drawing/2014/main" id="{92D79373-F332-43E5-AC3D-8CDD23D711F3}"/>
                  </a:ext>
                </a:extLst>
              </p:cNvPr>
              <p:cNvSpPr>
                <a:spLocks/>
              </p:cNvSpPr>
              <p:nvPr/>
            </p:nvSpPr>
            <p:spPr bwMode="auto">
              <a:xfrm flipH="1">
                <a:off x="2559481" y="2677713"/>
                <a:ext cx="490538" cy="130175"/>
              </a:xfrm>
              <a:custGeom>
                <a:avLst/>
                <a:gdLst>
                  <a:gd name="T0" fmla="*/ 0 w 618"/>
                  <a:gd name="T1" fmla="*/ 138 h 163"/>
                  <a:gd name="T2" fmla="*/ 2 w 618"/>
                  <a:gd name="T3" fmla="*/ 137 h 163"/>
                  <a:gd name="T4" fmla="*/ 10 w 618"/>
                  <a:gd name="T5" fmla="*/ 135 h 163"/>
                  <a:gd name="T6" fmla="*/ 21 w 618"/>
                  <a:gd name="T7" fmla="*/ 131 h 163"/>
                  <a:gd name="T8" fmla="*/ 36 w 618"/>
                  <a:gd name="T9" fmla="*/ 127 h 163"/>
                  <a:gd name="T10" fmla="*/ 54 w 618"/>
                  <a:gd name="T11" fmla="*/ 121 h 163"/>
                  <a:gd name="T12" fmla="*/ 74 w 618"/>
                  <a:gd name="T13" fmla="*/ 114 h 163"/>
                  <a:gd name="T14" fmla="*/ 96 w 618"/>
                  <a:gd name="T15" fmla="*/ 107 h 163"/>
                  <a:gd name="T16" fmla="*/ 118 w 618"/>
                  <a:gd name="T17" fmla="*/ 100 h 163"/>
                  <a:gd name="T18" fmla="*/ 141 w 618"/>
                  <a:gd name="T19" fmla="*/ 93 h 163"/>
                  <a:gd name="T20" fmla="*/ 163 w 618"/>
                  <a:gd name="T21" fmla="*/ 86 h 163"/>
                  <a:gd name="T22" fmla="*/ 185 w 618"/>
                  <a:gd name="T23" fmla="*/ 79 h 163"/>
                  <a:gd name="T24" fmla="*/ 205 w 618"/>
                  <a:gd name="T25" fmla="*/ 74 h 163"/>
                  <a:gd name="T26" fmla="*/ 222 w 618"/>
                  <a:gd name="T27" fmla="*/ 69 h 163"/>
                  <a:gd name="T28" fmla="*/ 236 w 618"/>
                  <a:gd name="T29" fmla="*/ 65 h 163"/>
                  <a:gd name="T30" fmla="*/ 247 w 618"/>
                  <a:gd name="T31" fmla="*/ 63 h 163"/>
                  <a:gd name="T32" fmla="*/ 253 w 618"/>
                  <a:gd name="T33" fmla="*/ 62 h 163"/>
                  <a:gd name="T34" fmla="*/ 260 w 618"/>
                  <a:gd name="T35" fmla="*/ 61 h 163"/>
                  <a:gd name="T36" fmla="*/ 275 w 618"/>
                  <a:gd name="T37" fmla="*/ 60 h 163"/>
                  <a:gd name="T38" fmla="*/ 294 w 618"/>
                  <a:gd name="T39" fmla="*/ 56 h 163"/>
                  <a:gd name="T40" fmla="*/ 319 w 618"/>
                  <a:gd name="T41" fmla="*/ 53 h 163"/>
                  <a:gd name="T42" fmla="*/ 346 w 618"/>
                  <a:gd name="T43" fmla="*/ 47 h 163"/>
                  <a:gd name="T44" fmla="*/ 377 w 618"/>
                  <a:gd name="T45" fmla="*/ 42 h 163"/>
                  <a:gd name="T46" fmla="*/ 410 w 618"/>
                  <a:gd name="T47" fmla="*/ 37 h 163"/>
                  <a:gd name="T48" fmla="*/ 443 w 618"/>
                  <a:gd name="T49" fmla="*/ 31 h 163"/>
                  <a:gd name="T50" fmla="*/ 477 w 618"/>
                  <a:gd name="T51" fmla="*/ 25 h 163"/>
                  <a:gd name="T52" fmla="*/ 508 w 618"/>
                  <a:gd name="T53" fmla="*/ 19 h 163"/>
                  <a:gd name="T54" fmla="*/ 538 w 618"/>
                  <a:gd name="T55" fmla="*/ 15 h 163"/>
                  <a:gd name="T56" fmla="*/ 564 w 618"/>
                  <a:gd name="T57" fmla="*/ 9 h 163"/>
                  <a:gd name="T58" fmla="*/ 586 w 618"/>
                  <a:gd name="T59" fmla="*/ 6 h 163"/>
                  <a:gd name="T60" fmla="*/ 603 w 618"/>
                  <a:gd name="T61" fmla="*/ 2 h 163"/>
                  <a:gd name="T62" fmla="*/ 615 w 618"/>
                  <a:gd name="T63" fmla="*/ 1 h 163"/>
                  <a:gd name="T64" fmla="*/ 618 w 618"/>
                  <a:gd name="T65" fmla="*/ 0 h 163"/>
                  <a:gd name="T66" fmla="*/ 253 w 618"/>
                  <a:gd name="T67" fmla="*/ 98 h 163"/>
                  <a:gd name="T68" fmla="*/ 30 w 618"/>
                  <a:gd name="T69" fmla="*/ 163 h 163"/>
                  <a:gd name="T70" fmla="*/ 0 w 618"/>
                  <a:gd name="T71" fmla="*/ 1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163">
                    <a:moveTo>
                      <a:pt x="0" y="138"/>
                    </a:moveTo>
                    <a:lnTo>
                      <a:pt x="2" y="137"/>
                    </a:lnTo>
                    <a:lnTo>
                      <a:pt x="10" y="135"/>
                    </a:lnTo>
                    <a:lnTo>
                      <a:pt x="21" y="131"/>
                    </a:lnTo>
                    <a:lnTo>
                      <a:pt x="36" y="127"/>
                    </a:lnTo>
                    <a:lnTo>
                      <a:pt x="54" y="121"/>
                    </a:lnTo>
                    <a:lnTo>
                      <a:pt x="74" y="114"/>
                    </a:lnTo>
                    <a:lnTo>
                      <a:pt x="96" y="107"/>
                    </a:lnTo>
                    <a:lnTo>
                      <a:pt x="118" y="100"/>
                    </a:lnTo>
                    <a:lnTo>
                      <a:pt x="141" y="93"/>
                    </a:lnTo>
                    <a:lnTo>
                      <a:pt x="163" y="86"/>
                    </a:lnTo>
                    <a:lnTo>
                      <a:pt x="185" y="79"/>
                    </a:lnTo>
                    <a:lnTo>
                      <a:pt x="205" y="74"/>
                    </a:lnTo>
                    <a:lnTo>
                      <a:pt x="222" y="69"/>
                    </a:lnTo>
                    <a:lnTo>
                      <a:pt x="236" y="65"/>
                    </a:lnTo>
                    <a:lnTo>
                      <a:pt x="247" y="63"/>
                    </a:lnTo>
                    <a:lnTo>
                      <a:pt x="253" y="62"/>
                    </a:lnTo>
                    <a:lnTo>
                      <a:pt x="260" y="61"/>
                    </a:lnTo>
                    <a:lnTo>
                      <a:pt x="275" y="60"/>
                    </a:lnTo>
                    <a:lnTo>
                      <a:pt x="294" y="56"/>
                    </a:lnTo>
                    <a:lnTo>
                      <a:pt x="319" y="53"/>
                    </a:lnTo>
                    <a:lnTo>
                      <a:pt x="346" y="47"/>
                    </a:lnTo>
                    <a:lnTo>
                      <a:pt x="377" y="42"/>
                    </a:lnTo>
                    <a:lnTo>
                      <a:pt x="410" y="37"/>
                    </a:lnTo>
                    <a:lnTo>
                      <a:pt x="443" y="31"/>
                    </a:lnTo>
                    <a:lnTo>
                      <a:pt x="477" y="25"/>
                    </a:lnTo>
                    <a:lnTo>
                      <a:pt x="508" y="19"/>
                    </a:lnTo>
                    <a:lnTo>
                      <a:pt x="538" y="15"/>
                    </a:lnTo>
                    <a:lnTo>
                      <a:pt x="564" y="9"/>
                    </a:lnTo>
                    <a:lnTo>
                      <a:pt x="586" y="6"/>
                    </a:lnTo>
                    <a:lnTo>
                      <a:pt x="603" y="2"/>
                    </a:lnTo>
                    <a:lnTo>
                      <a:pt x="615" y="1"/>
                    </a:lnTo>
                    <a:lnTo>
                      <a:pt x="618" y="0"/>
                    </a:lnTo>
                    <a:lnTo>
                      <a:pt x="253" y="98"/>
                    </a:lnTo>
                    <a:lnTo>
                      <a:pt x="30" y="163"/>
                    </a:lnTo>
                    <a:lnTo>
                      <a:pt x="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1" name="Freeform 20">
                <a:extLst>
                  <a:ext uri="{FF2B5EF4-FFF2-40B4-BE49-F238E27FC236}">
                    <a16:creationId xmlns:a16="http://schemas.microsoft.com/office/drawing/2014/main" id="{001C46F7-F43C-4F08-AEAC-5C5D67A1D06C}"/>
                  </a:ext>
                </a:extLst>
              </p:cNvPr>
              <p:cNvSpPr>
                <a:spLocks/>
              </p:cNvSpPr>
              <p:nvPr/>
            </p:nvSpPr>
            <p:spPr bwMode="auto">
              <a:xfrm flipH="1">
                <a:off x="2475343" y="2576113"/>
                <a:ext cx="325438" cy="85725"/>
              </a:xfrm>
              <a:custGeom>
                <a:avLst/>
                <a:gdLst>
                  <a:gd name="T0" fmla="*/ 406 w 410"/>
                  <a:gd name="T1" fmla="*/ 0 h 107"/>
                  <a:gd name="T2" fmla="*/ 0 w 410"/>
                  <a:gd name="T3" fmla="*/ 107 h 107"/>
                  <a:gd name="T4" fmla="*/ 410 w 410"/>
                  <a:gd name="T5" fmla="*/ 37 h 107"/>
                  <a:gd name="T6" fmla="*/ 406 w 410"/>
                  <a:gd name="T7" fmla="*/ 0 h 107"/>
                </a:gdLst>
                <a:ahLst/>
                <a:cxnLst>
                  <a:cxn ang="0">
                    <a:pos x="T0" y="T1"/>
                  </a:cxn>
                  <a:cxn ang="0">
                    <a:pos x="T2" y="T3"/>
                  </a:cxn>
                  <a:cxn ang="0">
                    <a:pos x="T4" y="T5"/>
                  </a:cxn>
                  <a:cxn ang="0">
                    <a:pos x="T6" y="T7"/>
                  </a:cxn>
                </a:cxnLst>
                <a:rect l="0" t="0" r="r" b="b"/>
                <a:pathLst>
                  <a:path w="410" h="107">
                    <a:moveTo>
                      <a:pt x="406" y="0"/>
                    </a:moveTo>
                    <a:lnTo>
                      <a:pt x="0" y="107"/>
                    </a:lnTo>
                    <a:lnTo>
                      <a:pt x="410" y="37"/>
                    </a:lnTo>
                    <a:lnTo>
                      <a:pt x="4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2" name="Freeform 21">
                <a:extLst>
                  <a:ext uri="{FF2B5EF4-FFF2-40B4-BE49-F238E27FC236}">
                    <a16:creationId xmlns:a16="http://schemas.microsoft.com/office/drawing/2014/main" id="{A300E782-C428-4D16-892E-826CDA13CF63}"/>
                  </a:ext>
                </a:extLst>
              </p:cNvPr>
              <p:cNvSpPr>
                <a:spLocks/>
              </p:cNvSpPr>
              <p:nvPr/>
            </p:nvSpPr>
            <p:spPr bwMode="auto">
              <a:xfrm flipH="1">
                <a:off x="2538844" y="2382438"/>
                <a:ext cx="419100" cy="23813"/>
              </a:xfrm>
              <a:custGeom>
                <a:avLst/>
                <a:gdLst>
                  <a:gd name="T0" fmla="*/ 528 w 528"/>
                  <a:gd name="T1" fmla="*/ 26 h 30"/>
                  <a:gd name="T2" fmla="*/ 344 w 528"/>
                  <a:gd name="T3" fmla="*/ 11 h 30"/>
                  <a:gd name="T4" fmla="*/ 228 w 528"/>
                  <a:gd name="T5" fmla="*/ 30 h 30"/>
                  <a:gd name="T6" fmla="*/ 0 w 528"/>
                  <a:gd name="T7" fmla="*/ 11 h 30"/>
                  <a:gd name="T8" fmla="*/ 213 w 528"/>
                  <a:gd name="T9" fmla="*/ 11 h 30"/>
                  <a:gd name="T10" fmla="*/ 365 w 528"/>
                  <a:gd name="T11" fmla="*/ 0 h 30"/>
                  <a:gd name="T12" fmla="*/ 528 w 528"/>
                  <a:gd name="T13" fmla="*/ 26 h 30"/>
                </a:gdLst>
                <a:ahLst/>
                <a:cxnLst>
                  <a:cxn ang="0">
                    <a:pos x="T0" y="T1"/>
                  </a:cxn>
                  <a:cxn ang="0">
                    <a:pos x="T2" y="T3"/>
                  </a:cxn>
                  <a:cxn ang="0">
                    <a:pos x="T4" y="T5"/>
                  </a:cxn>
                  <a:cxn ang="0">
                    <a:pos x="T6" y="T7"/>
                  </a:cxn>
                  <a:cxn ang="0">
                    <a:pos x="T8" y="T9"/>
                  </a:cxn>
                  <a:cxn ang="0">
                    <a:pos x="T10" y="T11"/>
                  </a:cxn>
                  <a:cxn ang="0">
                    <a:pos x="T12" y="T13"/>
                  </a:cxn>
                </a:cxnLst>
                <a:rect l="0" t="0" r="r" b="b"/>
                <a:pathLst>
                  <a:path w="528" h="30">
                    <a:moveTo>
                      <a:pt x="528" y="26"/>
                    </a:moveTo>
                    <a:lnTo>
                      <a:pt x="344" y="11"/>
                    </a:lnTo>
                    <a:lnTo>
                      <a:pt x="228" y="30"/>
                    </a:lnTo>
                    <a:lnTo>
                      <a:pt x="0" y="11"/>
                    </a:lnTo>
                    <a:lnTo>
                      <a:pt x="213" y="11"/>
                    </a:lnTo>
                    <a:lnTo>
                      <a:pt x="365" y="0"/>
                    </a:lnTo>
                    <a:lnTo>
                      <a:pt x="528"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3" name="Freeform 22">
                <a:extLst>
                  <a:ext uri="{FF2B5EF4-FFF2-40B4-BE49-F238E27FC236}">
                    <a16:creationId xmlns:a16="http://schemas.microsoft.com/office/drawing/2014/main" id="{5785D3D3-11A6-48BB-91B5-047C315B4362}"/>
                  </a:ext>
                </a:extLst>
              </p:cNvPr>
              <p:cNvSpPr>
                <a:spLocks/>
              </p:cNvSpPr>
              <p:nvPr/>
            </p:nvSpPr>
            <p:spPr bwMode="auto">
              <a:xfrm flipH="1">
                <a:off x="3105581" y="2390375"/>
                <a:ext cx="109538" cy="28575"/>
              </a:xfrm>
              <a:custGeom>
                <a:avLst/>
                <a:gdLst>
                  <a:gd name="T0" fmla="*/ 133 w 137"/>
                  <a:gd name="T1" fmla="*/ 0 h 36"/>
                  <a:gd name="T2" fmla="*/ 0 w 137"/>
                  <a:gd name="T3" fmla="*/ 36 h 36"/>
                  <a:gd name="T4" fmla="*/ 137 w 137"/>
                  <a:gd name="T5" fmla="*/ 25 h 36"/>
                  <a:gd name="T6" fmla="*/ 133 w 137"/>
                  <a:gd name="T7" fmla="*/ 0 h 36"/>
                </a:gdLst>
                <a:ahLst/>
                <a:cxnLst>
                  <a:cxn ang="0">
                    <a:pos x="T0" y="T1"/>
                  </a:cxn>
                  <a:cxn ang="0">
                    <a:pos x="T2" y="T3"/>
                  </a:cxn>
                  <a:cxn ang="0">
                    <a:pos x="T4" y="T5"/>
                  </a:cxn>
                  <a:cxn ang="0">
                    <a:pos x="T6" y="T7"/>
                  </a:cxn>
                </a:cxnLst>
                <a:rect l="0" t="0" r="r" b="b"/>
                <a:pathLst>
                  <a:path w="137" h="36">
                    <a:moveTo>
                      <a:pt x="133" y="0"/>
                    </a:moveTo>
                    <a:lnTo>
                      <a:pt x="0" y="36"/>
                    </a:lnTo>
                    <a:lnTo>
                      <a:pt x="137" y="2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4" name="Freeform 23">
                <a:extLst>
                  <a:ext uri="{FF2B5EF4-FFF2-40B4-BE49-F238E27FC236}">
                    <a16:creationId xmlns:a16="http://schemas.microsoft.com/office/drawing/2014/main" id="{38890E08-9A32-43F3-9C7E-87128F11149E}"/>
                  </a:ext>
                </a:extLst>
              </p:cNvPr>
              <p:cNvSpPr>
                <a:spLocks/>
              </p:cNvSpPr>
              <p:nvPr/>
            </p:nvSpPr>
            <p:spPr bwMode="auto">
              <a:xfrm flipH="1">
                <a:off x="3532619" y="2722163"/>
                <a:ext cx="130175" cy="122238"/>
              </a:xfrm>
              <a:custGeom>
                <a:avLst/>
                <a:gdLst>
                  <a:gd name="T0" fmla="*/ 101 w 162"/>
                  <a:gd name="T1" fmla="*/ 154 h 154"/>
                  <a:gd name="T2" fmla="*/ 162 w 162"/>
                  <a:gd name="T3" fmla="*/ 0 h 154"/>
                  <a:gd name="T4" fmla="*/ 0 w 162"/>
                  <a:gd name="T5" fmla="*/ 31 h 154"/>
                  <a:gd name="T6" fmla="*/ 82 w 162"/>
                  <a:gd name="T7" fmla="*/ 46 h 154"/>
                  <a:gd name="T8" fmla="*/ 107 w 162"/>
                  <a:gd name="T9" fmla="*/ 72 h 154"/>
                  <a:gd name="T10" fmla="*/ 101 w 162"/>
                  <a:gd name="T11" fmla="*/ 154 h 154"/>
                </a:gdLst>
                <a:ahLst/>
                <a:cxnLst>
                  <a:cxn ang="0">
                    <a:pos x="T0" y="T1"/>
                  </a:cxn>
                  <a:cxn ang="0">
                    <a:pos x="T2" y="T3"/>
                  </a:cxn>
                  <a:cxn ang="0">
                    <a:pos x="T4" y="T5"/>
                  </a:cxn>
                  <a:cxn ang="0">
                    <a:pos x="T6" y="T7"/>
                  </a:cxn>
                  <a:cxn ang="0">
                    <a:pos x="T8" y="T9"/>
                  </a:cxn>
                  <a:cxn ang="0">
                    <a:pos x="T10" y="T11"/>
                  </a:cxn>
                </a:cxnLst>
                <a:rect l="0" t="0" r="r" b="b"/>
                <a:pathLst>
                  <a:path w="162" h="154">
                    <a:moveTo>
                      <a:pt x="101" y="154"/>
                    </a:moveTo>
                    <a:lnTo>
                      <a:pt x="162" y="0"/>
                    </a:lnTo>
                    <a:lnTo>
                      <a:pt x="0" y="31"/>
                    </a:lnTo>
                    <a:lnTo>
                      <a:pt x="82" y="46"/>
                    </a:lnTo>
                    <a:lnTo>
                      <a:pt x="107" y="72"/>
                    </a:lnTo>
                    <a:lnTo>
                      <a:pt x="101"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5" name="Freeform 24">
                <a:extLst>
                  <a:ext uri="{FF2B5EF4-FFF2-40B4-BE49-F238E27FC236}">
                    <a16:creationId xmlns:a16="http://schemas.microsoft.com/office/drawing/2014/main" id="{D8989210-48A2-42C7-BECE-3801F3E3C70D}"/>
                  </a:ext>
                </a:extLst>
              </p:cNvPr>
              <p:cNvSpPr>
                <a:spLocks/>
              </p:cNvSpPr>
              <p:nvPr/>
            </p:nvSpPr>
            <p:spPr bwMode="auto">
              <a:xfrm flipH="1">
                <a:off x="3251631" y="3022200"/>
                <a:ext cx="419100" cy="96838"/>
              </a:xfrm>
              <a:custGeom>
                <a:avLst/>
                <a:gdLst>
                  <a:gd name="T0" fmla="*/ 17 w 528"/>
                  <a:gd name="T1" fmla="*/ 0 h 123"/>
                  <a:gd name="T2" fmla="*/ 0 w 528"/>
                  <a:gd name="T3" fmla="*/ 21 h 123"/>
                  <a:gd name="T4" fmla="*/ 6 w 528"/>
                  <a:gd name="T5" fmla="*/ 36 h 123"/>
                  <a:gd name="T6" fmla="*/ 508 w 528"/>
                  <a:gd name="T7" fmla="*/ 123 h 123"/>
                  <a:gd name="T8" fmla="*/ 528 w 528"/>
                  <a:gd name="T9" fmla="*/ 82 h 123"/>
                  <a:gd name="T10" fmla="*/ 17 w 528"/>
                  <a:gd name="T11" fmla="*/ 0 h 123"/>
                </a:gdLst>
                <a:ahLst/>
                <a:cxnLst>
                  <a:cxn ang="0">
                    <a:pos x="T0" y="T1"/>
                  </a:cxn>
                  <a:cxn ang="0">
                    <a:pos x="T2" y="T3"/>
                  </a:cxn>
                  <a:cxn ang="0">
                    <a:pos x="T4" y="T5"/>
                  </a:cxn>
                  <a:cxn ang="0">
                    <a:pos x="T6" y="T7"/>
                  </a:cxn>
                  <a:cxn ang="0">
                    <a:pos x="T8" y="T9"/>
                  </a:cxn>
                  <a:cxn ang="0">
                    <a:pos x="T10" y="T11"/>
                  </a:cxn>
                </a:cxnLst>
                <a:rect l="0" t="0" r="r" b="b"/>
                <a:pathLst>
                  <a:path w="528" h="123">
                    <a:moveTo>
                      <a:pt x="17" y="0"/>
                    </a:moveTo>
                    <a:lnTo>
                      <a:pt x="0" y="21"/>
                    </a:lnTo>
                    <a:lnTo>
                      <a:pt x="6" y="36"/>
                    </a:lnTo>
                    <a:lnTo>
                      <a:pt x="508" y="123"/>
                    </a:lnTo>
                    <a:lnTo>
                      <a:pt x="528" y="82"/>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6" name="Freeform 25">
                <a:extLst>
                  <a:ext uri="{FF2B5EF4-FFF2-40B4-BE49-F238E27FC236}">
                    <a16:creationId xmlns:a16="http://schemas.microsoft.com/office/drawing/2014/main" id="{330A2F2D-0D4B-474F-AA08-A1B55806BEA2}"/>
                  </a:ext>
                </a:extLst>
              </p:cNvPr>
              <p:cNvSpPr>
                <a:spLocks/>
              </p:cNvSpPr>
              <p:nvPr/>
            </p:nvSpPr>
            <p:spPr bwMode="auto">
              <a:xfrm flipH="1">
                <a:off x="3010331" y="3087288"/>
                <a:ext cx="176213" cy="44450"/>
              </a:xfrm>
              <a:custGeom>
                <a:avLst/>
                <a:gdLst>
                  <a:gd name="T0" fmla="*/ 25 w 222"/>
                  <a:gd name="T1" fmla="*/ 0 h 57"/>
                  <a:gd name="T2" fmla="*/ 0 w 222"/>
                  <a:gd name="T3" fmla="*/ 5 h 57"/>
                  <a:gd name="T4" fmla="*/ 4 w 222"/>
                  <a:gd name="T5" fmla="*/ 41 h 57"/>
                  <a:gd name="T6" fmla="*/ 166 w 222"/>
                  <a:gd name="T7" fmla="*/ 57 h 57"/>
                  <a:gd name="T8" fmla="*/ 216 w 222"/>
                  <a:gd name="T9" fmla="*/ 41 h 57"/>
                  <a:gd name="T10" fmla="*/ 222 w 222"/>
                  <a:gd name="T11" fmla="*/ 11 h 57"/>
                  <a:gd name="T12" fmla="*/ 155 w 222"/>
                  <a:gd name="T13" fmla="*/ 15 h 57"/>
                  <a:gd name="T14" fmla="*/ 25 w 222"/>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57">
                    <a:moveTo>
                      <a:pt x="25" y="0"/>
                    </a:moveTo>
                    <a:lnTo>
                      <a:pt x="0" y="5"/>
                    </a:lnTo>
                    <a:lnTo>
                      <a:pt x="4" y="41"/>
                    </a:lnTo>
                    <a:lnTo>
                      <a:pt x="166" y="57"/>
                    </a:lnTo>
                    <a:lnTo>
                      <a:pt x="216" y="41"/>
                    </a:lnTo>
                    <a:lnTo>
                      <a:pt x="222" y="11"/>
                    </a:lnTo>
                    <a:lnTo>
                      <a:pt x="155" y="15"/>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7" name="Freeform 26">
                <a:extLst>
                  <a:ext uri="{FF2B5EF4-FFF2-40B4-BE49-F238E27FC236}">
                    <a16:creationId xmlns:a16="http://schemas.microsoft.com/office/drawing/2014/main" id="{2B81E7A2-7D62-4DF5-A180-605CA7CD2A3C}"/>
                  </a:ext>
                </a:extLst>
              </p:cNvPr>
              <p:cNvSpPr>
                <a:spLocks/>
              </p:cNvSpPr>
              <p:nvPr/>
            </p:nvSpPr>
            <p:spPr bwMode="auto">
              <a:xfrm flipH="1">
                <a:off x="3705656" y="3006325"/>
                <a:ext cx="33338" cy="15875"/>
              </a:xfrm>
              <a:custGeom>
                <a:avLst/>
                <a:gdLst>
                  <a:gd name="T0" fmla="*/ 41 w 41"/>
                  <a:gd name="T1" fmla="*/ 0 h 20"/>
                  <a:gd name="T2" fmla="*/ 16 w 41"/>
                  <a:gd name="T3" fmla="*/ 0 h 20"/>
                  <a:gd name="T4" fmla="*/ 0 w 41"/>
                  <a:gd name="T5" fmla="*/ 10 h 20"/>
                  <a:gd name="T6" fmla="*/ 21 w 41"/>
                  <a:gd name="T7" fmla="*/ 20 h 20"/>
                  <a:gd name="T8" fmla="*/ 41 w 41"/>
                  <a:gd name="T9" fmla="*/ 0 h 20"/>
                </a:gdLst>
                <a:ahLst/>
                <a:cxnLst>
                  <a:cxn ang="0">
                    <a:pos x="T0" y="T1"/>
                  </a:cxn>
                  <a:cxn ang="0">
                    <a:pos x="T2" y="T3"/>
                  </a:cxn>
                  <a:cxn ang="0">
                    <a:pos x="T4" y="T5"/>
                  </a:cxn>
                  <a:cxn ang="0">
                    <a:pos x="T6" y="T7"/>
                  </a:cxn>
                  <a:cxn ang="0">
                    <a:pos x="T8" y="T9"/>
                  </a:cxn>
                </a:cxnLst>
                <a:rect l="0" t="0" r="r" b="b"/>
                <a:pathLst>
                  <a:path w="41" h="20">
                    <a:moveTo>
                      <a:pt x="41" y="0"/>
                    </a:moveTo>
                    <a:lnTo>
                      <a:pt x="16" y="0"/>
                    </a:lnTo>
                    <a:lnTo>
                      <a:pt x="0" y="10"/>
                    </a:lnTo>
                    <a:lnTo>
                      <a:pt x="21" y="20"/>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8" name="Freeform 27">
                <a:extLst>
                  <a:ext uri="{FF2B5EF4-FFF2-40B4-BE49-F238E27FC236}">
                    <a16:creationId xmlns:a16="http://schemas.microsoft.com/office/drawing/2014/main" id="{57A9FD19-1475-48CC-A5D0-75B43D3F9F1C}"/>
                  </a:ext>
                </a:extLst>
              </p:cNvPr>
              <p:cNvSpPr>
                <a:spLocks/>
              </p:cNvSpPr>
              <p:nvPr/>
            </p:nvSpPr>
            <p:spPr bwMode="auto">
              <a:xfrm flipH="1">
                <a:off x="2527731" y="2884088"/>
                <a:ext cx="249238" cy="127000"/>
              </a:xfrm>
              <a:custGeom>
                <a:avLst/>
                <a:gdLst>
                  <a:gd name="T0" fmla="*/ 0 w 315"/>
                  <a:gd name="T1" fmla="*/ 143 h 159"/>
                  <a:gd name="T2" fmla="*/ 295 w 315"/>
                  <a:gd name="T3" fmla="*/ 10 h 159"/>
                  <a:gd name="T4" fmla="*/ 315 w 315"/>
                  <a:gd name="T5" fmla="*/ 0 h 159"/>
                  <a:gd name="T6" fmla="*/ 15 w 315"/>
                  <a:gd name="T7" fmla="*/ 159 h 159"/>
                  <a:gd name="T8" fmla="*/ 0 w 315"/>
                  <a:gd name="T9" fmla="*/ 143 h 159"/>
                </a:gdLst>
                <a:ahLst/>
                <a:cxnLst>
                  <a:cxn ang="0">
                    <a:pos x="T0" y="T1"/>
                  </a:cxn>
                  <a:cxn ang="0">
                    <a:pos x="T2" y="T3"/>
                  </a:cxn>
                  <a:cxn ang="0">
                    <a:pos x="T4" y="T5"/>
                  </a:cxn>
                  <a:cxn ang="0">
                    <a:pos x="T6" y="T7"/>
                  </a:cxn>
                  <a:cxn ang="0">
                    <a:pos x="T8" y="T9"/>
                  </a:cxn>
                </a:cxnLst>
                <a:rect l="0" t="0" r="r" b="b"/>
                <a:pathLst>
                  <a:path w="315" h="159">
                    <a:moveTo>
                      <a:pt x="0" y="143"/>
                    </a:moveTo>
                    <a:lnTo>
                      <a:pt x="295" y="10"/>
                    </a:lnTo>
                    <a:lnTo>
                      <a:pt x="315" y="0"/>
                    </a:lnTo>
                    <a:lnTo>
                      <a:pt x="15" y="15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19" name="Freeform 28">
                <a:extLst>
                  <a:ext uri="{FF2B5EF4-FFF2-40B4-BE49-F238E27FC236}">
                    <a16:creationId xmlns:a16="http://schemas.microsoft.com/office/drawing/2014/main" id="{C0866702-FF50-4992-BD81-7C21932CDEE7}"/>
                  </a:ext>
                </a:extLst>
              </p:cNvPr>
              <p:cNvSpPr>
                <a:spLocks/>
              </p:cNvSpPr>
              <p:nvPr/>
            </p:nvSpPr>
            <p:spPr bwMode="auto">
              <a:xfrm flipH="1">
                <a:off x="2861106" y="2974575"/>
                <a:ext cx="93663" cy="206375"/>
              </a:xfrm>
              <a:custGeom>
                <a:avLst/>
                <a:gdLst>
                  <a:gd name="T0" fmla="*/ 56 w 117"/>
                  <a:gd name="T1" fmla="*/ 0 h 261"/>
                  <a:gd name="T2" fmla="*/ 71 w 117"/>
                  <a:gd name="T3" fmla="*/ 31 h 261"/>
                  <a:gd name="T4" fmla="*/ 92 w 117"/>
                  <a:gd name="T5" fmla="*/ 51 h 261"/>
                  <a:gd name="T6" fmla="*/ 117 w 117"/>
                  <a:gd name="T7" fmla="*/ 133 h 261"/>
                  <a:gd name="T8" fmla="*/ 101 w 117"/>
                  <a:gd name="T9" fmla="*/ 179 h 261"/>
                  <a:gd name="T10" fmla="*/ 71 w 117"/>
                  <a:gd name="T11" fmla="*/ 199 h 261"/>
                  <a:gd name="T12" fmla="*/ 46 w 117"/>
                  <a:gd name="T13" fmla="*/ 261 h 261"/>
                  <a:gd name="T14" fmla="*/ 0 w 117"/>
                  <a:gd name="T15" fmla="*/ 189 h 261"/>
                  <a:gd name="T16" fmla="*/ 5 w 117"/>
                  <a:gd name="T17" fmla="*/ 97 h 261"/>
                  <a:gd name="T18" fmla="*/ 25 w 117"/>
                  <a:gd name="T19" fmla="*/ 21 h 261"/>
                  <a:gd name="T20" fmla="*/ 56 w 117"/>
                  <a:gd name="T2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61">
                    <a:moveTo>
                      <a:pt x="56" y="0"/>
                    </a:moveTo>
                    <a:lnTo>
                      <a:pt x="71" y="31"/>
                    </a:lnTo>
                    <a:lnTo>
                      <a:pt x="92" y="51"/>
                    </a:lnTo>
                    <a:lnTo>
                      <a:pt x="117" y="133"/>
                    </a:lnTo>
                    <a:lnTo>
                      <a:pt x="101" y="179"/>
                    </a:lnTo>
                    <a:lnTo>
                      <a:pt x="71" y="199"/>
                    </a:lnTo>
                    <a:lnTo>
                      <a:pt x="46" y="261"/>
                    </a:lnTo>
                    <a:lnTo>
                      <a:pt x="0" y="189"/>
                    </a:lnTo>
                    <a:lnTo>
                      <a:pt x="5" y="97"/>
                    </a:lnTo>
                    <a:lnTo>
                      <a:pt x="25" y="21"/>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0" name="Freeform 29">
                <a:extLst>
                  <a:ext uri="{FF2B5EF4-FFF2-40B4-BE49-F238E27FC236}">
                    <a16:creationId xmlns:a16="http://schemas.microsoft.com/office/drawing/2014/main" id="{A0EA9E4D-F9DA-41C7-B971-A5458A03DD3F}"/>
                  </a:ext>
                </a:extLst>
              </p:cNvPr>
              <p:cNvSpPr>
                <a:spLocks/>
              </p:cNvSpPr>
              <p:nvPr/>
            </p:nvSpPr>
            <p:spPr bwMode="auto">
              <a:xfrm flipH="1">
                <a:off x="2470581" y="2826938"/>
                <a:ext cx="25400" cy="82550"/>
              </a:xfrm>
              <a:custGeom>
                <a:avLst/>
                <a:gdLst>
                  <a:gd name="T0" fmla="*/ 10 w 31"/>
                  <a:gd name="T1" fmla="*/ 21 h 102"/>
                  <a:gd name="T2" fmla="*/ 0 w 31"/>
                  <a:gd name="T3" fmla="*/ 71 h 102"/>
                  <a:gd name="T4" fmla="*/ 16 w 31"/>
                  <a:gd name="T5" fmla="*/ 102 h 102"/>
                  <a:gd name="T6" fmla="*/ 25 w 31"/>
                  <a:gd name="T7" fmla="*/ 71 h 102"/>
                  <a:gd name="T8" fmla="*/ 31 w 31"/>
                  <a:gd name="T9" fmla="*/ 31 h 102"/>
                  <a:gd name="T10" fmla="*/ 21 w 31"/>
                  <a:gd name="T11" fmla="*/ 0 h 102"/>
                  <a:gd name="T12" fmla="*/ 10 w 31"/>
                  <a:gd name="T13" fmla="*/ 21 h 102"/>
                </a:gdLst>
                <a:ahLst/>
                <a:cxnLst>
                  <a:cxn ang="0">
                    <a:pos x="T0" y="T1"/>
                  </a:cxn>
                  <a:cxn ang="0">
                    <a:pos x="T2" y="T3"/>
                  </a:cxn>
                  <a:cxn ang="0">
                    <a:pos x="T4" y="T5"/>
                  </a:cxn>
                  <a:cxn ang="0">
                    <a:pos x="T6" y="T7"/>
                  </a:cxn>
                  <a:cxn ang="0">
                    <a:pos x="T8" y="T9"/>
                  </a:cxn>
                  <a:cxn ang="0">
                    <a:pos x="T10" y="T11"/>
                  </a:cxn>
                  <a:cxn ang="0">
                    <a:pos x="T12" y="T13"/>
                  </a:cxn>
                </a:cxnLst>
                <a:rect l="0" t="0" r="r" b="b"/>
                <a:pathLst>
                  <a:path w="31" h="102">
                    <a:moveTo>
                      <a:pt x="10" y="21"/>
                    </a:moveTo>
                    <a:lnTo>
                      <a:pt x="0" y="71"/>
                    </a:lnTo>
                    <a:lnTo>
                      <a:pt x="16" y="102"/>
                    </a:lnTo>
                    <a:lnTo>
                      <a:pt x="25" y="71"/>
                    </a:lnTo>
                    <a:lnTo>
                      <a:pt x="31" y="31"/>
                    </a:lnTo>
                    <a:lnTo>
                      <a:pt x="21" y="0"/>
                    </a:ln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1" name="Freeform 30">
                <a:extLst>
                  <a:ext uri="{FF2B5EF4-FFF2-40B4-BE49-F238E27FC236}">
                    <a16:creationId xmlns:a16="http://schemas.microsoft.com/office/drawing/2014/main" id="{1C86765F-5F35-4978-A9ED-6383C39B990B}"/>
                  </a:ext>
                </a:extLst>
              </p:cNvPr>
              <p:cNvSpPr>
                <a:spLocks/>
              </p:cNvSpPr>
              <p:nvPr/>
            </p:nvSpPr>
            <p:spPr bwMode="auto">
              <a:xfrm flipH="1">
                <a:off x="3323069" y="2747563"/>
                <a:ext cx="219075" cy="282575"/>
              </a:xfrm>
              <a:custGeom>
                <a:avLst/>
                <a:gdLst>
                  <a:gd name="T0" fmla="*/ 244 w 274"/>
                  <a:gd name="T1" fmla="*/ 20 h 358"/>
                  <a:gd name="T2" fmla="*/ 274 w 274"/>
                  <a:gd name="T3" fmla="*/ 66 h 358"/>
                  <a:gd name="T4" fmla="*/ 259 w 274"/>
                  <a:gd name="T5" fmla="*/ 343 h 358"/>
                  <a:gd name="T6" fmla="*/ 223 w 274"/>
                  <a:gd name="T7" fmla="*/ 358 h 358"/>
                  <a:gd name="T8" fmla="*/ 31 w 274"/>
                  <a:gd name="T9" fmla="*/ 332 h 358"/>
                  <a:gd name="T10" fmla="*/ 0 w 274"/>
                  <a:gd name="T11" fmla="*/ 291 h 358"/>
                  <a:gd name="T12" fmla="*/ 10 w 274"/>
                  <a:gd name="T13" fmla="*/ 20 h 358"/>
                  <a:gd name="T14" fmla="*/ 51 w 274"/>
                  <a:gd name="T15" fmla="*/ 0 h 358"/>
                  <a:gd name="T16" fmla="*/ 244 w 274"/>
                  <a:gd name="T17" fmla="*/ 2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8">
                    <a:moveTo>
                      <a:pt x="244" y="20"/>
                    </a:moveTo>
                    <a:lnTo>
                      <a:pt x="274" y="66"/>
                    </a:lnTo>
                    <a:lnTo>
                      <a:pt x="259" y="343"/>
                    </a:lnTo>
                    <a:lnTo>
                      <a:pt x="223" y="358"/>
                    </a:lnTo>
                    <a:lnTo>
                      <a:pt x="31" y="332"/>
                    </a:lnTo>
                    <a:lnTo>
                      <a:pt x="0" y="291"/>
                    </a:lnTo>
                    <a:lnTo>
                      <a:pt x="10" y="20"/>
                    </a:lnTo>
                    <a:lnTo>
                      <a:pt x="51" y="0"/>
                    </a:lnTo>
                    <a:lnTo>
                      <a:pt x="24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2" name="Freeform 31">
                <a:extLst>
                  <a:ext uri="{FF2B5EF4-FFF2-40B4-BE49-F238E27FC236}">
                    <a16:creationId xmlns:a16="http://schemas.microsoft.com/office/drawing/2014/main" id="{BF2D9331-AF87-4096-B3A9-0446433D21BD}"/>
                  </a:ext>
                </a:extLst>
              </p:cNvPr>
              <p:cNvSpPr>
                <a:spLocks/>
              </p:cNvSpPr>
              <p:nvPr/>
            </p:nvSpPr>
            <p:spPr bwMode="auto">
              <a:xfrm flipH="1">
                <a:off x="2997631" y="2363388"/>
                <a:ext cx="84138" cy="31750"/>
              </a:xfrm>
              <a:custGeom>
                <a:avLst/>
                <a:gdLst>
                  <a:gd name="T0" fmla="*/ 106 w 106"/>
                  <a:gd name="T1" fmla="*/ 0 h 40"/>
                  <a:gd name="T2" fmla="*/ 106 w 106"/>
                  <a:gd name="T3" fmla="*/ 40 h 40"/>
                  <a:gd name="T4" fmla="*/ 6 w 106"/>
                  <a:gd name="T5" fmla="*/ 36 h 40"/>
                  <a:gd name="T6" fmla="*/ 0 w 106"/>
                  <a:gd name="T7" fmla="*/ 0 h 40"/>
                  <a:gd name="T8" fmla="*/ 106 w 106"/>
                  <a:gd name="T9" fmla="*/ 0 h 40"/>
                </a:gdLst>
                <a:ahLst/>
                <a:cxnLst>
                  <a:cxn ang="0">
                    <a:pos x="T0" y="T1"/>
                  </a:cxn>
                  <a:cxn ang="0">
                    <a:pos x="T2" y="T3"/>
                  </a:cxn>
                  <a:cxn ang="0">
                    <a:pos x="T4" y="T5"/>
                  </a:cxn>
                  <a:cxn ang="0">
                    <a:pos x="T6" y="T7"/>
                  </a:cxn>
                  <a:cxn ang="0">
                    <a:pos x="T8" y="T9"/>
                  </a:cxn>
                </a:cxnLst>
                <a:rect l="0" t="0" r="r" b="b"/>
                <a:pathLst>
                  <a:path w="106" h="40">
                    <a:moveTo>
                      <a:pt x="106" y="0"/>
                    </a:moveTo>
                    <a:lnTo>
                      <a:pt x="106" y="40"/>
                    </a:lnTo>
                    <a:lnTo>
                      <a:pt x="6" y="36"/>
                    </a:lnTo>
                    <a:lnTo>
                      <a:pt x="0" y="0"/>
                    </a:lnTo>
                    <a:lnTo>
                      <a:pt x="106" y="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3" name="Freeform 32">
                <a:extLst>
                  <a:ext uri="{FF2B5EF4-FFF2-40B4-BE49-F238E27FC236}">
                    <a16:creationId xmlns:a16="http://schemas.microsoft.com/office/drawing/2014/main" id="{4279CEE6-4A25-47A7-A28C-41D277271FD9}"/>
                  </a:ext>
                </a:extLst>
              </p:cNvPr>
              <p:cNvSpPr>
                <a:spLocks/>
              </p:cNvSpPr>
              <p:nvPr/>
            </p:nvSpPr>
            <p:spPr bwMode="auto">
              <a:xfrm flipH="1">
                <a:off x="3123044" y="2946000"/>
                <a:ext cx="31750" cy="31750"/>
              </a:xfrm>
              <a:custGeom>
                <a:avLst/>
                <a:gdLst>
                  <a:gd name="T0" fmla="*/ 41 w 41"/>
                  <a:gd name="T1" fmla="*/ 20 h 40"/>
                  <a:gd name="T2" fmla="*/ 39 w 41"/>
                  <a:gd name="T3" fmla="*/ 27 h 40"/>
                  <a:gd name="T4" fmla="*/ 35 w 41"/>
                  <a:gd name="T5" fmla="*/ 34 h 40"/>
                  <a:gd name="T6" fmla="*/ 28 w 41"/>
                  <a:gd name="T7" fmla="*/ 39 h 40"/>
                  <a:gd name="T8" fmla="*/ 21 w 41"/>
                  <a:gd name="T9" fmla="*/ 40 h 40"/>
                  <a:gd name="T10" fmla="*/ 13 w 41"/>
                  <a:gd name="T11" fmla="*/ 39 h 40"/>
                  <a:gd name="T12" fmla="*/ 6 w 41"/>
                  <a:gd name="T13" fmla="*/ 34 h 40"/>
                  <a:gd name="T14" fmla="*/ 1 w 41"/>
                  <a:gd name="T15" fmla="*/ 27 h 40"/>
                  <a:gd name="T16" fmla="*/ 0 w 41"/>
                  <a:gd name="T17" fmla="*/ 20 h 40"/>
                  <a:gd name="T18" fmla="*/ 1 w 41"/>
                  <a:gd name="T19" fmla="*/ 12 h 40"/>
                  <a:gd name="T20" fmla="*/ 6 w 41"/>
                  <a:gd name="T21" fmla="*/ 5 h 40"/>
                  <a:gd name="T22" fmla="*/ 13 w 41"/>
                  <a:gd name="T23" fmla="*/ 1 h 40"/>
                  <a:gd name="T24" fmla="*/ 21 w 41"/>
                  <a:gd name="T25" fmla="*/ 0 h 40"/>
                  <a:gd name="T26" fmla="*/ 28 w 41"/>
                  <a:gd name="T27" fmla="*/ 1 h 40"/>
                  <a:gd name="T28" fmla="*/ 35 w 41"/>
                  <a:gd name="T29" fmla="*/ 5 h 40"/>
                  <a:gd name="T30" fmla="*/ 39 w 41"/>
                  <a:gd name="T31" fmla="*/ 12 h 40"/>
                  <a:gd name="T32" fmla="*/ 41 w 41"/>
                  <a:gd name="T3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41" y="20"/>
                    </a:moveTo>
                    <a:lnTo>
                      <a:pt x="39" y="27"/>
                    </a:lnTo>
                    <a:lnTo>
                      <a:pt x="35" y="34"/>
                    </a:lnTo>
                    <a:lnTo>
                      <a:pt x="28" y="39"/>
                    </a:lnTo>
                    <a:lnTo>
                      <a:pt x="21" y="40"/>
                    </a:lnTo>
                    <a:lnTo>
                      <a:pt x="13" y="39"/>
                    </a:lnTo>
                    <a:lnTo>
                      <a:pt x="6" y="34"/>
                    </a:lnTo>
                    <a:lnTo>
                      <a:pt x="1" y="27"/>
                    </a:lnTo>
                    <a:lnTo>
                      <a:pt x="0" y="20"/>
                    </a:lnTo>
                    <a:lnTo>
                      <a:pt x="1" y="12"/>
                    </a:lnTo>
                    <a:lnTo>
                      <a:pt x="6" y="5"/>
                    </a:lnTo>
                    <a:lnTo>
                      <a:pt x="13" y="1"/>
                    </a:lnTo>
                    <a:lnTo>
                      <a:pt x="21" y="0"/>
                    </a:lnTo>
                    <a:lnTo>
                      <a:pt x="28" y="1"/>
                    </a:lnTo>
                    <a:lnTo>
                      <a:pt x="35" y="5"/>
                    </a:lnTo>
                    <a:lnTo>
                      <a:pt x="39" y="12"/>
                    </a:lnTo>
                    <a:lnTo>
                      <a:pt x="41" y="2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4" name="Freeform 33">
                <a:extLst>
                  <a:ext uri="{FF2B5EF4-FFF2-40B4-BE49-F238E27FC236}">
                    <a16:creationId xmlns:a16="http://schemas.microsoft.com/office/drawing/2014/main" id="{40C80E80-7335-4639-8506-05C69861EEFA}"/>
                  </a:ext>
                </a:extLst>
              </p:cNvPr>
              <p:cNvSpPr>
                <a:spLocks/>
              </p:cNvSpPr>
              <p:nvPr/>
            </p:nvSpPr>
            <p:spPr bwMode="auto">
              <a:xfrm flipH="1">
                <a:off x="3665968" y="2896788"/>
                <a:ext cx="23813" cy="28575"/>
              </a:xfrm>
              <a:custGeom>
                <a:avLst/>
                <a:gdLst>
                  <a:gd name="T0" fmla="*/ 31 w 31"/>
                  <a:gd name="T1" fmla="*/ 18 h 36"/>
                  <a:gd name="T2" fmla="*/ 30 w 31"/>
                  <a:gd name="T3" fmla="*/ 25 h 36"/>
                  <a:gd name="T4" fmla="*/ 27 w 31"/>
                  <a:gd name="T5" fmla="*/ 30 h 36"/>
                  <a:gd name="T6" fmla="*/ 22 w 31"/>
                  <a:gd name="T7" fmla="*/ 35 h 36"/>
                  <a:gd name="T8" fmla="*/ 16 w 31"/>
                  <a:gd name="T9" fmla="*/ 36 h 36"/>
                  <a:gd name="T10" fmla="*/ 9 w 31"/>
                  <a:gd name="T11" fmla="*/ 35 h 36"/>
                  <a:gd name="T12" fmla="*/ 5 w 31"/>
                  <a:gd name="T13" fmla="*/ 30 h 36"/>
                  <a:gd name="T14" fmla="*/ 1 w 31"/>
                  <a:gd name="T15" fmla="*/ 25 h 36"/>
                  <a:gd name="T16" fmla="*/ 0 w 31"/>
                  <a:gd name="T17" fmla="*/ 18 h 36"/>
                  <a:gd name="T18" fmla="*/ 1 w 31"/>
                  <a:gd name="T19" fmla="*/ 11 h 36"/>
                  <a:gd name="T20" fmla="*/ 5 w 31"/>
                  <a:gd name="T21" fmla="*/ 5 h 36"/>
                  <a:gd name="T22" fmla="*/ 9 w 31"/>
                  <a:gd name="T23" fmla="*/ 2 h 36"/>
                  <a:gd name="T24" fmla="*/ 16 w 31"/>
                  <a:gd name="T25" fmla="*/ 0 h 36"/>
                  <a:gd name="T26" fmla="*/ 22 w 31"/>
                  <a:gd name="T27" fmla="*/ 2 h 36"/>
                  <a:gd name="T28" fmla="*/ 27 w 31"/>
                  <a:gd name="T29" fmla="*/ 5 h 36"/>
                  <a:gd name="T30" fmla="*/ 30 w 31"/>
                  <a:gd name="T31" fmla="*/ 11 h 36"/>
                  <a:gd name="T32" fmla="*/ 31 w 31"/>
                  <a:gd name="T3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6">
                    <a:moveTo>
                      <a:pt x="31" y="18"/>
                    </a:moveTo>
                    <a:lnTo>
                      <a:pt x="30" y="25"/>
                    </a:lnTo>
                    <a:lnTo>
                      <a:pt x="27" y="30"/>
                    </a:lnTo>
                    <a:lnTo>
                      <a:pt x="22" y="35"/>
                    </a:lnTo>
                    <a:lnTo>
                      <a:pt x="16" y="36"/>
                    </a:lnTo>
                    <a:lnTo>
                      <a:pt x="9" y="35"/>
                    </a:lnTo>
                    <a:lnTo>
                      <a:pt x="5" y="30"/>
                    </a:lnTo>
                    <a:lnTo>
                      <a:pt x="1" y="25"/>
                    </a:lnTo>
                    <a:lnTo>
                      <a:pt x="0" y="18"/>
                    </a:lnTo>
                    <a:lnTo>
                      <a:pt x="1" y="11"/>
                    </a:lnTo>
                    <a:lnTo>
                      <a:pt x="5" y="5"/>
                    </a:lnTo>
                    <a:lnTo>
                      <a:pt x="9" y="2"/>
                    </a:lnTo>
                    <a:lnTo>
                      <a:pt x="16" y="0"/>
                    </a:lnTo>
                    <a:lnTo>
                      <a:pt x="22" y="2"/>
                    </a:lnTo>
                    <a:lnTo>
                      <a:pt x="27" y="5"/>
                    </a:lnTo>
                    <a:lnTo>
                      <a:pt x="30" y="11"/>
                    </a:lnTo>
                    <a:lnTo>
                      <a:pt x="31" y="1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5" name="Freeform 34">
                <a:extLst>
                  <a:ext uri="{FF2B5EF4-FFF2-40B4-BE49-F238E27FC236}">
                    <a16:creationId xmlns:a16="http://schemas.microsoft.com/office/drawing/2014/main" id="{8515A11A-BFF5-4CCD-9EB6-953722A0347C}"/>
                  </a:ext>
                </a:extLst>
              </p:cNvPr>
              <p:cNvSpPr>
                <a:spLocks/>
              </p:cNvSpPr>
              <p:nvPr/>
            </p:nvSpPr>
            <p:spPr bwMode="auto">
              <a:xfrm flipH="1">
                <a:off x="2829356" y="2447525"/>
                <a:ext cx="474663" cy="153988"/>
              </a:xfrm>
              <a:custGeom>
                <a:avLst/>
                <a:gdLst>
                  <a:gd name="T0" fmla="*/ 583 w 598"/>
                  <a:gd name="T1" fmla="*/ 0 h 194"/>
                  <a:gd name="T2" fmla="*/ 91 w 598"/>
                  <a:gd name="T3" fmla="*/ 0 h 194"/>
                  <a:gd name="T4" fmla="*/ 66 w 598"/>
                  <a:gd name="T5" fmla="*/ 11 h 194"/>
                  <a:gd name="T6" fmla="*/ 53 w 598"/>
                  <a:gd name="T7" fmla="*/ 42 h 194"/>
                  <a:gd name="T8" fmla="*/ 0 w 598"/>
                  <a:gd name="T9" fmla="*/ 154 h 194"/>
                  <a:gd name="T10" fmla="*/ 6 w 598"/>
                  <a:gd name="T11" fmla="*/ 184 h 194"/>
                  <a:gd name="T12" fmla="*/ 56 w 598"/>
                  <a:gd name="T13" fmla="*/ 187 h 194"/>
                  <a:gd name="T14" fmla="*/ 57 w 598"/>
                  <a:gd name="T15" fmla="*/ 189 h 194"/>
                  <a:gd name="T16" fmla="*/ 80 w 598"/>
                  <a:gd name="T17" fmla="*/ 188 h 194"/>
                  <a:gd name="T18" fmla="*/ 87 w 598"/>
                  <a:gd name="T19" fmla="*/ 189 h 194"/>
                  <a:gd name="T20" fmla="*/ 87 w 598"/>
                  <a:gd name="T21" fmla="*/ 188 h 194"/>
                  <a:gd name="T22" fmla="*/ 350 w 598"/>
                  <a:gd name="T23" fmla="*/ 184 h 194"/>
                  <a:gd name="T24" fmla="*/ 411 w 598"/>
                  <a:gd name="T25" fmla="*/ 184 h 194"/>
                  <a:gd name="T26" fmla="*/ 522 w 598"/>
                  <a:gd name="T27" fmla="*/ 194 h 194"/>
                  <a:gd name="T28" fmla="*/ 558 w 598"/>
                  <a:gd name="T29" fmla="*/ 173 h 194"/>
                  <a:gd name="T30" fmla="*/ 598 w 598"/>
                  <a:gd name="T31" fmla="*/ 36 h 194"/>
                  <a:gd name="T32" fmla="*/ 583 w 598"/>
                  <a:gd name="T3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8" h="194">
                    <a:moveTo>
                      <a:pt x="583" y="0"/>
                    </a:moveTo>
                    <a:lnTo>
                      <a:pt x="91" y="0"/>
                    </a:lnTo>
                    <a:lnTo>
                      <a:pt x="66" y="11"/>
                    </a:lnTo>
                    <a:lnTo>
                      <a:pt x="53" y="42"/>
                    </a:lnTo>
                    <a:lnTo>
                      <a:pt x="0" y="154"/>
                    </a:lnTo>
                    <a:lnTo>
                      <a:pt x="6" y="184"/>
                    </a:lnTo>
                    <a:lnTo>
                      <a:pt x="56" y="187"/>
                    </a:lnTo>
                    <a:lnTo>
                      <a:pt x="57" y="189"/>
                    </a:lnTo>
                    <a:lnTo>
                      <a:pt x="80" y="188"/>
                    </a:lnTo>
                    <a:lnTo>
                      <a:pt x="87" y="189"/>
                    </a:lnTo>
                    <a:lnTo>
                      <a:pt x="87" y="188"/>
                    </a:lnTo>
                    <a:lnTo>
                      <a:pt x="350" y="184"/>
                    </a:lnTo>
                    <a:lnTo>
                      <a:pt x="411" y="184"/>
                    </a:lnTo>
                    <a:lnTo>
                      <a:pt x="522" y="194"/>
                    </a:lnTo>
                    <a:lnTo>
                      <a:pt x="558" y="173"/>
                    </a:lnTo>
                    <a:lnTo>
                      <a:pt x="598" y="36"/>
                    </a:lnTo>
                    <a:lnTo>
                      <a:pt x="583"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6" name="Freeform 35">
                <a:extLst>
                  <a:ext uri="{FF2B5EF4-FFF2-40B4-BE49-F238E27FC236}">
                    <a16:creationId xmlns:a16="http://schemas.microsoft.com/office/drawing/2014/main" id="{96BB05AA-7625-4576-BF9A-4B590B3A8FF1}"/>
                  </a:ext>
                </a:extLst>
              </p:cNvPr>
              <p:cNvSpPr>
                <a:spLocks/>
              </p:cNvSpPr>
              <p:nvPr/>
            </p:nvSpPr>
            <p:spPr bwMode="auto">
              <a:xfrm flipH="1">
                <a:off x="2764269" y="2476100"/>
                <a:ext cx="44450" cy="165100"/>
              </a:xfrm>
              <a:custGeom>
                <a:avLst/>
                <a:gdLst>
                  <a:gd name="T0" fmla="*/ 35 w 55"/>
                  <a:gd name="T1" fmla="*/ 0 h 208"/>
                  <a:gd name="T2" fmla="*/ 0 w 55"/>
                  <a:gd name="T3" fmla="*/ 208 h 208"/>
                  <a:gd name="T4" fmla="*/ 55 w 55"/>
                  <a:gd name="T5" fmla="*/ 200 h 208"/>
                  <a:gd name="T6" fmla="*/ 35 w 55"/>
                  <a:gd name="T7" fmla="*/ 0 h 208"/>
                </a:gdLst>
                <a:ahLst/>
                <a:cxnLst>
                  <a:cxn ang="0">
                    <a:pos x="T0" y="T1"/>
                  </a:cxn>
                  <a:cxn ang="0">
                    <a:pos x="T2" y="T3"/>
                  </a:cxn>
                  <a:cxn ang="0">
                    <a:pos x="T4" y="T5"/>
                  </a:cxn>
                  <a:cxn ang="0">
                    <a:pos x="T6" y="T7"/>
                  </a:cxn>
                </a:cxnLst>
                <a:rect l="0" t="0" r="r" b="b"/>
                <a:pathLst>
                  <a:path w="55" h="208">
                    <a:moveTo>
                      <a:pt x="35" y="0"/>
                    </a:moveTo>
                    <a:lnTo>
                      <a:pt x="0" y="208"/>
                    </a:lnTo>
                    <a:lnTo>
                      <a:pt x="55" y="200"/>
                    </a:lnTo>
                    <a:lnTo>
                      <a:pt x="35"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7" name="Freeform 36">
                <a:extLst>
                  <a:ext uri="{FF2B5EF4-FFF2-40B4-BE49-F238E27FC236}">
                    <a16:creationId xmlns:a16="http://schemas.microsoft.com/office/drawing/2014/main" id="{C3A530A7-5D1E-4EAB-834C-397E138CA91D}"/>
                  </a:ext>
                </a:extLst>
              </p:cNvPr>
              <p:cNvSpPr>
                <a:spLocks/>
              </p:cNvSpPr>
              <p:nvPr/>
            </p:nvSpPr>
            <p:spPr bwMode="auto">
              <a:xfrm flipH="1">
                <a:off x="2667431" y="2434825"/>
                <a:ext cx="93663" cy="166688"/>
              </a:xfrm>
              <a:custGeom>
                <a:avLst/>
                <a:gdLst>
                  <a:gd name="T0" fmla="*/ 0 w 116"/>
                  <a:gd name="T1" fmla="*/ 21 h 210"/>
                  <a:gd name="T2" fmla="*/ 25 w 116"/>
                  <a:gd name="T3" fmla="*/ 189 h 210"/>
                  <a:gd name="T4" fmla="*/ 65 w 116"/>
                  <a:gd name="T5" fmla="*/ 179 h 210"/>
                  <a:gd name="T6" fmla="*/ 101 w 116"/>
                  <a:gd name="T7" fmla="*/ 185 h 210"/>
                  <a:gd name="T8" fmla="*/ 101 w 116"/>
                  <a:gd name="T9" fmla="*/ 210 h 210"/>
                  <a:gd name="T10" fmla="*/ 116 w 116"/>
                  <a:gd name="T11" fmla="*/ 195 h 210"/>
                  <a:gd name="T12" fmla="*/ 95 w 116"/>
                  <a:gd name="T13" fmla="*/ 6 h 210"/>
                  <a:gd name="T14" fmla="*/ 80 w 116"/>
                  <a:gd name="T15" fmla="*/ 0 h 210"/>
                  <a:gd name="T16" fmla="*/ 0 w 116"/>
                  <a:gd name="T17" fmla="*/ 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210">
                    <a:moveTo>
                      <a:pt x="0" y="21"/>
                    </a:moveTo>
                    <a:lnTo>
                      <a:pt x="25" y="189"/>
                    </a:lnTo>
                    <a:lnTo>
                      <a:pt x="65" y="179"/>
                    </a:lnTo>
                    <a:lnTo>
                      <a:pt x="101" y="185"/>
                    </a:lnTo>
                    <a:lnTo>
                      <a:pt x="101" y="210"/>
                    </a:lnTo>
                    <a:lnTo>
                      <a:pt x="116" y="195"/>
                    </a:lnTo>
                    <a:lnTo>
                      <a:pt x="95" y="6"/>
                    </a:lnTo>
                    <a:lnTo>
                      <a:pt x="80" y="0"/>
                    </a:lnTo>
                    <a:lnTo>
                      <a:pt x="0" y="21"/>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8" name="Freeform 37">
                <a:extLst>
                  <a:ext uri="{FF2B5EF4-FFF2-40B4-BE49-F238E27FC236}">
                    <a16:creationId xmlns:a16="http://schemas.microsoft.com/office/drawing/2014/main" id="{F8DBE892-099A-4538-BAA0-AD163F17B5AD}"/>
                  </a:ext>
                </a:extLst>
              </p:cNvPr>
              <p:cNvSpPr>
                <a:spLocks/>
              </p:cNvSpPr>
              <p:nvPr/>
            </p:nvSpPr>
            <p:spPr bwMode="auto">
              <a:xfrm flipH="1">
                <a:off x="2567419" y="2434825"/>
                <a:ext cx="73025" cy="158750"/>
              </a:xfrm>
              <a:custGeom>
                <a:avLst/>
                <a:gdLst>
                  <a:gd name="T0" fmla="*/ 0 w 91"/>
                  <a:gd name="T1" fmla="*/ 0 h 200"/>
                  <a:gd name="T2" fmla="*/ 19 w 91"/>
                  <a:gd name="T3" fmla="*/ 200 h 200"/>
                  <a:gd name="T4" fmla="*/ 91 w 91"/>
                  <a:gd name="T5" fmla="*/ 174 h 200"/>
                  <a:gd name="T6" fmla="*/ 76 w 91"/>
                  <a:gd name="T7" fmla="*/ 0 h 200"/>
                  <a:gd name="T8" fmla="*/ 0 w 91"/>
                  <a:gd name="T9" fmla="*/ 0 h 200"/>
                </a:gdLst>
                <a:ahLst/>
                <a:cxnLst>
                  <a:cxn ang="0">
                    <a:pos x="T0" y="T1"/>
                  </a:cxn>
                  <a:cxn ang="0">
                    <a:pos x="T2" y="T3"/>
                  </a:cxn>
                  <a:cxn ang="0">
                    <a:pos x="T4" y="T5"/>
                  </a:cxn>
                  <a:cxn ang="0">
                    <a:pos x="T6" y="T7"/>
                  </a:cxn>
                  <a:cxn ang="0">
                    <a:pos x="T8" y="T9"/>
                  </a:cxn>
                </a:cxnLst>
                <a:rect l="0" t="0" r="r" b="b"/>
                <a:pathLst>
                  <a:path w="91" h="200">
                    <a:moveTo>
                      <a:pt x="0" y="0"/>
                    </a:moveTo>
                    <a:lnTo>
                      <a:pt x="19" y="200"/>
                    </a:lnTo>
                    <a:lnTo>
                      <a:pt x="91" y="174"/>
                    </a:lnTo>
                    <a:lnTo>
                      <a:pt x="76" y="0"/>
                    </a:lnTo>
                    <a:lnTo>
                      <a:pt x="0"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29" name="Freeform 38">
                <a:extLst>
                  <a:ext uri="{FF2B5EF4-FFF2-40B4-BE49-F238E27FC236}">
                    <a16:creationId xmlns:a16="http://schemas.microsoft.com/office/drawing/2014/main" id="{AF042FD0-4178-443F-9216-C88071EF6151}"/>
                  </a:ext>
                </a:extLst>
              </p:cNvPr>
              <p:cNvSpPr>
                <a:spLocks/>
              </p:cNvSpPr>
              <p:nvPr/>
            </p:nvSpPr>
            <p:spPr bwMode="auto">
              <a:xfrm flipH="1">
                <a:off x="2491218" y="2439588"/>
                <a:ext cx="52388" cy="130175"/>
              </a:xfrm>
              <a:custGeom>
                <a:avLst/>
                <a:gdLst>
                  <a:gd name="T0" fmla="*/ 0 w 66"/>
                  <a:gd name="T1" fmla="*/ 0 h 164"/>
                  <a:gd name="T2" fmla="*/ 15 w 66"/>
                  <a:gd name="T3" fmla="*/ 164 h 164"/>
                  <a:gd name="T4" fmla="*/ 66 w 66"/>
                  <a:gd name="T5" fmla="*/ 137 h 164"/>
                  <a:gd name="T6" fmla="*/ 55 w 66"/>
                  <a:gd name="T7" fmla="*/ 56 h 164"/>
                  <a:gd name="T8" fmla="*/ 35 w 66"/>
                  <a:gd name="T9" fmla="*/ 5 h 164"/>
                  <a:gd name="T10" fmla="*/ 0 w 66"/>
                  <a:gd name="T11" fmla="*/ 0 h 164"/>
                </a:gdLst>
                <a:ahLst/>
                <a:cxnLst>
                  <a:cxn ang="0">
                    <a:pos x="T0" y="T1"/>
                  </a:cxn>
                  <a:cxn ang="0">
                    <a:pos x="T2" y="T3"/>
                  </a:cxn>
                  <a:cxn ang="0">
                    <a:pos x="T4" y="T5"/>
                  </a:cxn>
                  <a:cxn ang="0">
                    <a:pos x="T6" y="T7"/>
                  </a:cxn>
                  <a:cxn ang="0">
                    <a:pos x="T8" y="T9"/>
                  </a:cxn>
                  <a:cxn ang="0">
                    <a:pos x="T10" y="T11"/>
                  </a:cxn>
                </a:cxnLst>
                <a:rect l="0" t="0" r="r" b="b"/>
                <a:pathLst>
                  <a:path w="66" h="164">
                    <a:moveTo>
                      <a:pt x="0" y="0"/>
                    </a:moveTo>
                    <a:lnTo>
                      <a:pt x="15" y="164"/>
                    </a:lnTo>
                    <a:lnTo>
                      <a:pt x="66" y="137"/>
                    </a:lnTo>
                    <a:lnTo>
                      <a:pt x="55" y="56"/>
                    </a:lnTo>
                    <a:lnTo>
                      <a:pt x="35" y="5"/>
                    </a:lnTo>
                    <a:lnTo>
                      <a:pt x="0" y="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0" name="Freeform 39">
                <a:extLst>
                  <a:ext uri="{FF2B5EF4-FFF2-40B4-BE49-F238E27FC236}">
                    <a16:creationId xmlns:a16="http://schemas.microsoft.com/office/drawing/2014/main" id="{4FB6CD6B-DC09-4B08-858C-26A2EA06505F}"/>
                  </a:ext>
                </a:extLst>
              </p:cNvPr>
              <p:cNvSpPr>
                <a:spLocks/>
              </p:cNvSpPr>
              <p:nvPr/>
            </p:nvSpPr>
            <p:spPr bwMode="auto">
              <a:xfrm flipH="1">
                <a:off x="3388156" y="2758675"/>
                <a:ext cx="144463" cy="219075"/>
              </a:xfrm>
              <a:custGeom>
                <a:avLst/>
                <a:gdLst>
                  <a:gd name="T0" fmla="*/ 183 w 183"/>
                  <a:gd name="T1" fmla="*/ 15 h 276"/>
                  <a:gd name="T2" fmla="*/ 167 w 183"/>
                  <a:gd name="T3" fmla="*/ 26 h 276"/>
                  <a:gd name="T4" fmla="*/ 46 w 183"/>
                  <a:gd name="T5" fmla="*/ 26 h 276"/>
                  <a:gd name="T6" fmla="*/ 26 w 183"/>
                  <a:gd name="T7" fmla="*/ 46 h 276"/>
                  <a:gd name="T8" fmla="*/ 15 w 183"/>
                  <a:gd name="T9" fmla="*/ 276 h 276"/>
                  <a:gd name="T10" fmla="*/ 0 w 183"/>
                  <a:gd name="T11" fmla="*/ 251 h 276"/>
                  <a:gd name="T12" fmla="*/ 6 w 183"/>
                  <a:gd name="T13" fmla="*/ 36 h 276"/>
                  <a:gd name="T14" fmla="*/ 36 w 183"/>
                  <a:gd name="T15" fmla="*/ 0 h 276"/>
                  <a:gd name="T16" fmla="*/ 183 w 183"/>
                  <a:gd name="T17" fmla="*/ 1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76">
                    <a:moveTo>
                      <a:pt x="183" y="15"/>
                    </a:moveTo>
                    <a:lnTo>
                      <a:pt x="167" y="26"/>
                    </a:lnTo>
                    <a:lnTo>
                      <a:pt x="46" y="26"/>
                    </a:lnTo>
                    <a:lnTo>
                      <a:pt x="26" y="46"/>
                    </a:lnTo>
                    <a:lnTo>
                      <a:pt x="15" y="276"/>
                    </a:lnTo>
                    <a:lnTo>
                      <a:pt x="0" y="251"/>
                    </a:lnTo>
                    <a:lnTo>
                      <a:pt x="6" y="36"/>
                    </a:lnTo>
                    <a:lnTo>
                      <a:pt x="36" y="0"/>
                    </a:lnTo>
                    <a:lnTo>
                      <a:pt x="183" y="15"/>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1" name="Freeform 40">
                <a:extLst>
                  <a:ext uri="{FF2B5EF4-FFF2-40B4-BE49-F238E27FC236}">
                    <a16:creationId xmlns:a16="http://schemas.microsoft.com/office/drawing/2014/main" id="{21354D28-7857-43FA-AAA5-A06807575105}"/>
                  </a:ext>
                </a:extLst>
              </p:cNvPr>
              <p:cNvSpPr>
                <a:spLocks/>
              </p:cNvSpPr>
              <p:nvPr/>
            </p:nvSpPr>
            <p:spPr bwMode="auto">
              <a:xfrm flipH="1">
                <a:off x="3335769" y="2776138"/>
                <a:ext cx="180975" cy="250825"/>
              </a:xfrm>
              <a:custGeom>
                <a:avLst/>
                <a:gdLst>
                  <a:gd name="T0" fmla="*/ 182 w 228"/>
                  <a:gd name="T1" fmla="*/ 15 h 317"/>
                  <a:gd name="T2" fmla="*/ 203 w 228"/>
                  <a:gd name="T3" fmla="*/ 46 h 317"/>
                  <a:gd name="T4" fmla="*/ 203 w 228"/>
                  <a:gd name="T5" fmla="*/ 271 h 317"/>
                  <a:gd name="T6" fmla="*/ 167 w 228"/>
                  <a:gd name="T7" fmla="*/ 296 h 317"/>
                  <a:gd name="T8" fmla="*/ 20 w 228"/>
                  <a:gd name="T9" fmla="*/ 276 h 317"/>
                  <a:gd name="T10" fmla="*/ 0 w 228"/>
                  <a:gd name="T11" fmla="*/ 296 h 317"/>
                  <a:gd name="T12" fmla="*/ 167 w 228"/>
                  <a:gd name="T13" fmla="*/ 317 h 317"/>
                  <a:gd name="T14" fmla="*/ 228 w 228"/>
                  <a:gd name="T15" fmla="*/ 307 h 317"/>
                  <a:gd name="T16" fmla="*/ 222 w 228"/>
                  <a:gd name="T17" fmla="*/ 271 h 317"/>
                  <a:gd name="T18" fmla="*/ 228 w 228"/>
                  <a:gd name="T19" fmla="*/ 25 h 317"/>
                  <a:gd name="T20" fmla="*/ 192 w 228"/>
                  <a:gd name="T21" fmla="*/ 0 h 317"/>
                  <a:gd name="T22" fmla="*/ 182 w 228"/>
                  <a:gd name="T23" fmla="*/ 1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17">
                    <a:moveTo>
                      <a:pt x="182" y="15"/>
                    </a:moveTo>
                    <a:lnTo>
                      <a:pt x="203" y="46"/>
                    </a:lnTo>
                    <a:lnTo>
                      <a:pt x="203" y="271"/>
                    </a:lnTo>
                    <a:lnTo>
                      <a:pt x="167" y="296"/>
                    </a:lnTo>
                    <a:lnTo>
                      <a:pt x="20" y="276"/>
                    </a:lnTo>
                    <a:lnTo>
                      <a:pt x="0" y="296"/>
                    </a:lnTo>
                    <a:lnTo>
                      <a:pt x="167" y="317"/>
                    </a:lnTo>
                    <a:lnTo>
                      <a:pt x="228" y="307"/>
                    </a:lnTo>
                    <a:lnTo>
                      <a:pt x="222" y="271"/>
                    </a:lnTo>
                    <a:lnTo>
                      <a:pt x="228" y="25"/>
                    </a:lnTo>
                    <a:lnTo>
                      <a:pt x="192" y="0"/>
                    </a:lnTo>
                    <a:lnTo>
                      <a:pt x="182" y="15"/>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2" name="Freeform 41">
                <a:extLst>
                  <a:ext uri="{FF2B5EF4-FFF2-40B4-BE49-F238E27FC236}">
                    <a16:creationId xmlns:a16="http://schemas.microsoft.com/office/drawing/2014/main" id="{F472CC47-BC74-431A-8DF5-23D12E2DE99F}"/>
                  </a:ext>
                </a:extLst>
              </p:cNvPr>
              <p:cNvSpPr>
                <a:spLocks/>
              </p:cNvSpPr>
              <p:nvPr/>
            </p:nvSpPr>
            <p:spPr bwMode="auto">
              <a:xfrm flipH="1">
                <a:off x="3477056" y="2779313"/>
                <a:ext cx="19050" cy="211138"/>
              </a:xfrm>
              <a:custGeom>
                <a:avLst/>
                <a:gdLst>
                  <a:gd name="T0" fmla="*/ 11 w 26"/>
                  <a:gd name="T1" fmla="*/ 10 h 266"/>
                  <a:gd name="T2" fmla="*/ 0 w 26"/>
                  <a:gd name="T3" fmla="*/ 260 h 266"/>
                  <a:gd name="T4" fmla="*/ 15 w 26"/>
                  <a:gd name="T5" fmla="*/ 266 h 266"/>
                  <a:gd name="T6" fmla="*/ 26 w 26"/>
                  <a:gd name="T7" fmla="*/ 0 h 266"/>
                  <a:gd name="T8" fmla="*/ 11 w 26"/>
                  <a:gd name="T9" fmla="*/ 10 h 266"/>
                </a:gdLst>
                <a:ahLst/>
                <a:cxnLst>
                  <a:cxn ang="0">
                    <a:pos x="T0" y="T1"/>
                  </a:cxn>
                  <a:cxn ang="0">
                    <a:pos x="T2" y="T3"/>
                  </a:cxn>
                  <a:cxn ang="0">
                    <a:pos x="T4" y="T5"/>
                  </a:cxn>
                  <a:cxn ang="0">
                    <a:pos x="T6" y="T7"/>
                  </a:cxn>
                  <a:cxn ang="0">
                    <a:pos x="T8" y="T9"/>
                  </a:cxn>
                </a:cxnLst>
                <a:rect l="0" t="0" r="r" b="b"/>
                <a:pathLst>
                  <a:path w="26" h="266">
                    <a:moveTo>
                      <a:pt x="11" y="10"/>
                    </a:moveTo>
                    <a:lnTo>
                      <a:pt x="0" y="260"/>
                    </a:lnTo>
                    <a:lnTo>
                      <a:pt x="15" y="266"/>
                    </a:lnTo>
                    <a:lnTo>
                      <a:pt x="26" y="0"/>
                    </a:lnTo>
                    <a:lnTo>
                      <a:pt x="11"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3" name="Freeform 42">
                <a:extLst>
                  <a:ext uri="{FF2B5EF4-FFF2-40B4-BE49-F238E27FC236}">
                    <a16:creationId xmlns:a16="http://schemas.microsoft.com/office/drawing/2014/main" id="{99967462-4414-4F5E-89E4-7CDA73ECB1E0}"/>
                  </a:ext>
                </a:extLst>
              </p:cNvPr>
              <p:cNvSpPr>
                <a:spLocks/>
              </p:cNvSpPr>
              <p:nvPr/>
            </p:nvSpPr>
            <p:spPr bwMode="auto">
              <a:xfrm flipH="1">
                <a:off x="3445306" y="2784075"/>
                <a:ext cx="19050" cy="209550"/>
              </a:xfrm>
              <a:custGeom>
                <a:avLst/>
                <a:gdLst>
                  <a:gd name="T0" fmla="*/ 10 w 25"/>
                  <a:gd name="T1" fmla="*/ 9 h 265"/>
                  <a:gd name="T2" fmla="*/ 0 w 25"/>
                  <a:gd name="T3" fmla="*/ 260 h 265"/>
                  <a:gd name="T4" fmla="*/ 15 w 25"/>
                  <a:gd name="T5" fmla="*/ 265 h 265"/>
                  <a:gd name="T6" fmla="*/ 25 w 25"/>
                  <a:gd name="T7" fmla="*/ 0 h 265"/>
                  <a:gd name="T8" fmla="*/ 10 w 25"/>
                  <a:gd name="T9" fmla="*/ 9 h 265"/>
                </a:gdLst>
                <a:ahLst/>
                <a:cxnLst>
                  <a:cxn ang="0">
                    <a:pos x="T0" y="T1"/>
                  </a:cxn>
                  <a:cxn ang="0">
                    <a:pos x="T2" y="T3"/>
                  </a:cxn>
                  <a:cxn ang="0">
                    <a:pos x="T4" y="T5"/>
                  </a:cxn>
                  <a:cxn ang="0">
                    <a:pos x="T6" y="T7"/>
                  </a:cxn>
                  <a:cxn ang="0">
                    <a:pos x="T8" y="T9"/>
                  </a:cxn>
                </a:cxnLst>
                <a:rect l="0" t="0" r="r" b="b"/>
                <a:pathLst>
                  <a:path w="25" h="265">
                    <a:moveTo>
                      <a:pt x="10" y="9"/>
                    </a:moveTo>
                    <a:lnTo>
                      <a:pt x="0" y="260"/>
                    </a:lnTo>
                    <a:lnTo>
                      <a:pt x="15" y="265"/>
                    </a:lnTo>
                    <a:lnTo>
                      <a:pt x="25" y="0"/>
                    </a:lnTo>
                    <a:lnTo>
                      <a:pt x="10" y="9"/>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4" name="Freeform 43">
                <a:extLst>
                  <a:ext uri="{FF2B5EF4-FFF2-40B4-BE49-F238E27FC236}">
                    <a16:creationId xmlns:a16="http://schemas.microsoft.com/office/drawing/2014/main" id="{CB9FD329-6DD2-47A1-B32B-479396FF0BF5}"/>
                  </a:ext>
                </a:extLst>
              </p:cNvPr>
              <p:cNvSpPr>
                <a:spLocks/>
              </p:cNvSpPr>
              <p:nvPr/>
            </p:nvSpPr>
            <p:spPr bwMode="auto">
              <a:xfrm flipH="1">
                <a:off x="3411968" y="2787250"/>
                <a:ext cx="20638" cy="211138"/>
              </a:xfrm>
              <a:custGeom>
                <a:avLst/>
                <a:gdLst>
                  <a:gd name="T0" fmla="*/ 10 w 25"/>
                  <a:gd name="T1" fmla="*/ 10 h 265"/>
                  <a:gd name="T2" fmla="*/ 0 w 25"/>
                  <a:gd name="T3" fmla="*/ 261 h 265"/>
                  <a:gd name="T4" fmla="*/ 15 w 25"/>
                  <a:gd name="T5" fmla="*/ 265 h 265"/>
                  <a:gd name="T6" fmla="*/ 25 w 25"/>
                  <a:gd name="T7" fmla="*/ 0 h 265"/>
                  <a:gd name="T8" fmla="*/ 10 w 25"/>
                  <a:gd name="T9" fmla="*/ 10 h 265"/>
                </a:gdLst>
                <a:ahLst/>
                <a:cxnLst>
                  <a:cxn ang="0">
                    <a:pos x="T0" y="T1"/>
                  </a:cxn>
                  <a:cxn ang="0">
                    <a:pos x="T2" y="T3"/>
                  </a:cxn>
                  <a:cxn ang="0">
                    <a:pos x="T4" y="T5"/>
                  </a:cxn>
                  <a:cxn ang="0">
                    <a:pos x="T6" y="T7"/>
                  </a:cxn>
                  <a:cxn ang="0">
                    <a:pos x="T8" y="T9"/>
                  </a:cxn>
                </a:cxnLst>
                <a:rect l="0" t="0" r="r" b="b"/>
                <a:pathLst>
                  <a:path w="25" h="265">
                    <a:moveTo>
                      <a:pt x="10" y="10"/>
                    </a:moveTo>
                    <a:lnTo>
                      <a:pt x="0" y="261"/>
                    </a:lnTo>
                    <a:lnTo>
                      <a:pt x="15" y="265"/>
                    </a:lnTo>
                    <a:lnTo>
                      <a:pt x="25" y="0"/>
                    </a:lnTo>
                    <a:lnTo>
                      <a:pt x="10"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5" name="Freeform 44">
                <a:extLst>
                  <a:ext uri="{FF2B5EF4-FFF2-40B4-BE49-F238E27FC236}">
                    <a16:creationId xmlns:a16="http://schemas.microsoft.com/office/drawing/2014/main" id="{EDE5880D-C940-4CCF-B5ED-8791FD676B0C}"/>
                  </a:ext>
                </a:extLst>
              </p:cNvPr>
              <p:cNvSpPr>
                <a:spLocks/>
              </p:cNvSpPr>
              <p:nvPr/>
            </p:nvSpPr>
            <p:spPr bwMode="auto">
              <a:xfrm flipH="1">
                <a:off x="3380218" y="2790425"/>
                <a:ext cx="20638" cy="212725"/>
              </a:xfrm>
              <a:custGeom>
                <a:avLst/>
                <a:gdLst>
                  <a:gd name="T0" fmla="*/ 11 w 26"/>
                  <a:gd name="T1" fmla="*/ 10 h 266"/>
                  <a:gd name="T2" fmla="*/ 0 w 26"/>
                  <a:gd name="T3" fmla="*/ 260 h 266"/>
                  <a:gd name="T4" fmla="*/ 16 w 26"/>
                  <a:gd name="T5" fmla="*/ 266 h 266"/>
                  <a:gd name="T6" fmla="*/ 26 w 26"/>
                  <a:gd name="T7" fmla="*/ 0 h 266"/>
                  <a:gd name="T8" fmla="*/ 11 w 26"/>
                  <a:gd name="T9" fmla="*/ 10 h 266"/>
                </a:gdLst>
                <a:ahLst/>
                <a:cxnLst>
                  <a:cxn ang="0">
                    <a:pos x="T0" y="T1"/>
                  </a:cxn>
                  <a:cxn ang="0">
                    <a:pos x="T2" y="T3"/>
                  </a:cxn>
                  <a:cxn ang="0">
                    <a:pos x="T4" y="T5"/>
                  </a:cxn>
                  <a:cxn ang="0">
                    <a:pos x="T6" y="T7"/>
                  </a:cxn>
                  <a:cxn ang="0">
                    <a:pos x="T8" y="T9"/>
                  </a:cxn>
                </a:cxnLst>
                <a:rect l="0" t="0" r="r" b="b"/>
                <a:pathLst>
                  <a:path w="26" h="266">
                    <a:moveTo>
                      <a:pt x="11" y="10"/>
                    </a:moveTo>
                    <a:lnTo>
                      <a:pt x="0" y="260"/>
                    </a:lnTo>
                    <a:lnTo>
                      <a:pt x="16" y="266"/>
                    </a:lnTo>
                    <a:lnTo>
                      <a:pt x="26" y="0"/>
                    </a:lnTo>
                    <a:lnTo>
                      <a:pt x="11" y="10"/>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6" name="Freeform 45">
                <a:extLst>
                  <a:ext uri="{FF2B5EF4-FFF2-40B4-BE49-F238E27FC236}">
                    <a16:creationId xmlns:a16="http://schemas.microsoft.com/office/drawing/2014/main" id="{F6E9035D-384F-46D5-9CA4-2AAB19EC5AE5}"/>
                  </a:ext>
                </a:extLst>
              </p:cNvPr>
              <p:cNvSpPr>
                <a:spLocks/>
              </p:cNvSpPr>
              <p:nvPr/>
            </p:nvSpPr>
            <p:spPr bwMode="auto">
              <a:xfrm flipH="1">
                <a:off x="3662794" y="2776138"/>
                <a:ext cx="47625" cy="36513"/>
              </a:xfrm>
              <a:custGeom>
                <a:avLst/>
                <a:gdLst>
                  <a:gd name="T0" fmla="*/ 61 w 61"/>
                  <a:gd name="T1" fmla="*/ 46 h 46"/>
                  <a:gd name="T2" fmla="*/ 41 w 61"/>
                  <a:gd name="T3" fmla="*/ 0 h 46"/>
                  <a:gd name="T4" fmla="*/ 16 w 61"/>
                  <a:gd name="T5" fmla="*/ 0 h 46"/>
                  <a:gd name="T6" fmla="*/ 0 w 61"/>
                  <a:gd name="T7" fmla="*/ 30 h 46"/>
                  <a:gd name="T8" fmla="*/ 25 w 61"/>
                  <a:gd name="T9" fmla="*/ 30 h 46"/>
                  <a:gd name="T10" fmla="*/ 61 w 61"/>
                  <a:gd name="T11" fmla="*/ 46 h 46"/>
                </a:gdLst>
                <a:ahLst/>
                <a:cxnLst>
                  <a:cxn ang="0">
                    <a:pos x="T0" y="T1"/>
                  </a:cxn>
                  <a:cxn ang="0">
                    <a:pos x="T2" y="T3"/>
                  </a:cxn>
                  <a:cxn ang="0">
                    <a:pos x="T4" y="T5"/>
                  </a:cxn>
                  <a:cxn ang="0">
                    <a:pos x="T6" y="T7"/>
                  </a:cxn>
                  <a:cxn ang="0">
                    <a:pos x="T8" y="T9"/>
                  </a:cxn>
                  <a:cxn ang="0">
                    <a:pos x="T10" y="T11"/>
                  </a:cxn>
                </a:cxnLst>
                <a:rect l="0" t="0" r="r" b="b"/>
                <a:pathLst>
                  <a:path w="61" h="46">
                    <a:moveTo>
                      <a:pt x="61" y="46"/>
                    </a:moveTo>
                    <a:lnTo>
                      <a:pt x="41" y="0"/>
                    </a:lnTo>
                    <a:lnTo>
                      <a:pt x="16" y="0"/>
                    </a:lnTo>
                    <a:lnTo>
                      <a:pt x="0" y="30"/>
                    </a:lnTo>
                    <a:lnTo>
                      <a:pt x="25" y="30"/>
                    </a:lnTo>
                    <a:lnTo>
                      <a:pt x="61" y="46"/>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7" name="Freeform 46">
                <a:extLst>
                  <a:ext uri="{FF2B5EF4-FFF2-40B4-BE49-F238E27FC236}">
                    <a16:creationId xmlns:a16="http://schemas.microsoft.com/office/drawing/2014/main" id="{9D268548-E7D5-4F03-872E-EC77A7914517}"/>
                  </a:ext>
                </a:extLst>
              </p:cNvPr>
              <p:cNvSpPr>
                <a:spLocks/>
              </p:cNvSpPr>
              <p:nvPr/>
            </p:nvSpPr>
            <p:spPr bwMode="auto">
              <a:xfrm flipH="1">
                <a:off x="3097643" y="2815825"/>
                <a:ext cx="49213" cy="36513"/>
              </a:xfrm>
              <a:custGeom>
                <a:avLst/>
                <a:gdLst>
                  <a:gd name="T0" fmla="*/ 61 w 61"/>
                  <a:gd name="T1" fmla="*/ 46 h 46"/>
                  <a:gd name="T2" fmla="*/ 40 w 61"/>
                  <a:gd name="T3" fmla="*/ 0 h 46"/>
                  <a:gd name="T4" fmla="*/ 15 w 61"/>
                  <a:gd name="T5" fmla="*/ 0 h 46"/>
                  <a:gd name="T6" fmla="*/ 0 w 61"/>
                  <a:gd name="T7" fmla="*/ 31 h 46"/>
                  <a:gd name="T8" fmla="*/ 25 w 61"/>
                  <a:gd name="T9" fmla="*/ 31 h 46"/>
                  <a:gd name="T10" fmla="*/ 61 w 61"/>
                  <a:gd name="T11" fmla="*/ 46 h 46"/>
                </a:gdLst>
                <a:ahLst/>
                <a:cxnLst>
                  <a:cxn ang="0">
                    <a:pos x="T0" y="T1"/>
                  </a:cxn>
                  <a:cxn ang="0">
                    <a:pos x="T2" y="T3"/>
                  </a:cxn>
                  <a:cxn ang="0">
                    <a:pos x="T4" y="T5"/>
                  </a:cxn>
                  <a:cxn ang="0">
                    <a:pos x="T6" y="T7"/>
                  </a:cxn>
                  <a:cxn ang="0">
                    <a:pos x="T8" y="T9"/>
                  </a:cxn>
                  <a:cxn ang="0">
                    <a:pos x="T10" y="T11"/>
                  </a:cxn>
                </a:cxnLst>
                <a:rect l="0" t="0" r="r" b="b"/>
                <a:pathLst>
                  <a:path w="61" h="46">
                    <a:moveTo>
                      <a:pt x="61" y="46"/>
                    </a:moveTo>
                    <a:lnTo>
                      <a:pt x="40" y="0"/>
                    </a:lnTo>
                    <a:lnTo>
                      <a:pt x="15" y="0"/>
                    </a:lnTo>
                    <a:lnTo>
                      <a:pt x="0" y="31"/>
                    </a:lnTo>
                    <a:lnTo>
                      <a:pt x="25" y="31"/>
                    </a:lnTo>
                    <a:lnTo>
                      <a:pt x="61" y="46"/>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8" name="Freeform 47">
                <a:extLst>
                  <a:ext uri="{FF2B5EF4-FFF2-40B4-BE49-F238E27FC236}">
                    <a16:creationId xmlns:a16="http://schemas.microsoft.com/office/drawing/2014/main" id="{7DD48391-6C38-4871-A652-CDDC6696966C}"/>
                  </a:ext>
                </a:extLst>
              </p:cNvPr>
              <p:cNvSpPr>
                <a:spLocks/>
              </p:cNvSpPr>
              <p:nvPr/>
            </p:nvSpPr>
            <p:spPr bwMode="auto">
              <a:xfrm flipH="1">
                <a:off x="2861106" y="2549125"/>
                <a:ext cx="136525" cy="52388"/>
              </a:xfrm>
              <a:custGeom>
                <a:avLst/>
                <a:gdLst>
                  <a:gd name="T0" fmla="*/ 142 w 173"/>
                  <a:gd name="T1" fmla="*/ 16 h 67"/>
                  <a:gd name="T2" fmla="*/ 0 w 173"/>
                  <a:gd name="T3" fmla="*/ 0 h 67"/>
                  <a:gd name="T4" fmla="*/ 20 w 173"/>
                  <a:gd name="T5" fmla="*/ 42 h 67"/>
                  <a:gd name="T6" fmla="*/ 137 w 173"/>
                  <a:gd name="T7" fmla="*/ 67 h 67"/>
                  <a:gd name="T8" fmla="*/ 173 w 173"/>
                  <a:gd name="T9" fmla="*/ 46 h 67"/>
                  <a:gd name="T10" fmla="*/ 142 w 173"/>
                  <a:gd name="T11" fmla="*/ 16 h 67"/>
                </a:gdLst>
                <a:ahLst/>
                <a:cxnLst>
                  <a:cxn ang="0">
                    <a:pos x="T0" y="T1"/>
                  </a:cxn>
                  <a:cxn ang="0">
                    <a:pos x="T2" y="T3"/>
                  </a:cxn>
                  <a:cxn ang="0">
                    <a:pos x="T4" y="T5"/>
                  </a:cxn>
                  <a:cxn ang="0">
                    <a:pos x="T6" y="T7"/>
                  </a:cxn>
                  <a:cxn ang="0">
                    <a:pos x="T8" y="T9"/>
                  </a:cxn>
                  <a:cxn ang="0">
                    <a:pos x="T10" y="T11"/>
                  </a:cxn>
                </a:cxnLst>
                <a:rect l="0" t="0" r="r" b="b"/>
                <a:pathLst>
                  <a:path w="173" h="67">
                    <a:moveTo>
                      <a:pt x="142" y="16"/>
                    </a:moveTo>
                    <a:lnTo>
                      <a:pt x="0" y="0"/>
                    </a:lnTo>
                    <a:lnTo>
                      <a:pt x="20" y="42"/>
                    </a:lnTo>
                    <a:lnTo>
                      <a:pt x="137" y="67"/>
                    </a:lnTo>
                    <a:lnTo>
                      <a:pt x="173" y="46"/>
                    </a:lnTo>
                    <a:lnTo>
                      <a:pt x="142" y="16"/>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39" name="Freeform 48">
                <a:extLst>
                  <a:ext uri="{FF2B5EF4-FFF2-40B4-BE49-F238E27FC236}">
                    <a16:creationId xmlns:a16="http://schemas.microsoft.com/office/drawing/2014/main" id="{7D825558-5632-42E9-BFC3-E29BAB396372}"/>
                  </a:ext>
                </a:extLst>
              </p:cNvPr>
              <p:cNvSpPr>
                <a:spLocks/>
              </p:cNvSpPr>
              <p:nvPr/>
            </p:nvSpPr>
            <p:spPr bwMode="auto">
              <a:xfrm flipH="1">
                <a:off x="3010331" y="2549125"/>
                <a:ext cx="188913" cy="36513"/>
              </a:xfrm>
              <a:custGeom>
                <a:avLst/>
                <a:gdLst>
                  <a:gd name="T0" fmla="*/ 187 w 237"/>
                  <a:gd name="T1" fmla="*/ 6 h 46"/>
                  <a:gd name="T2" fmla="*/ 51 w 237"/>
                  <a:gd name="T3" fmla="*/ 0 h 46"/>
                  <a:gd name="T4" fmla="*/ 0 w 237"/>
                  <a:gd name="T5" fmla="*/ 27 h 46"/>
                  <a:gd name="T6" fmla="*/ 51 w 237"/>
                  <a:gd name="T7" fmla="*/ 46 h 46"/>
                  <a:gd name="T8" fmla="*/ 237 w 237"/>
                  <a:gd name="T9" fmla="*/ 42 h 46"/>
                  <a:gd name="T10" fmla="*/ 187 w 237"/>
                  <a:gd name="T11" fmla="*/ 6 h 46"/>
                </a:gdLst>
                <a:ahLst/>
                <a:cxnLst>
                  <a:cxn ang="0">
                    <a:pos x="T0" y="T1"/>
                  </a:cxn>
                  <a:cxn ang="0">
                    <a:pos x="T2" y="T3"/>
                  </a:cxn>
                  <a:cxn ang="0">
                    <a:pos x="T4" y="T5"/>
                  </a:cxn>
                  <a:cxn ang="0">
                    <a:pos x="T6" y="T7"/>
                  </a:cxn>
                  <a:cxn ang="0">
                    <a:pos x="T8" y="T9"/>
                  </a:cxn>
                  <a:cxn ang="0">
                    <a:pos x="T10" y="T11"/>
                  </a:cxn>
                </a:cxnLst>
                <a:rect l="0" t="0" r="r" b="b"/>
                <a:pathLst>
                  <a:path w="237" h="46">
                    <a:moveTo>
                      <a:pt x="187" y="6"/>
                    </a:moveTo>
                    <a:lnTo>
                      <a:pt x="51" y="0"/>
                    </a:lnTo>
                    <a:lnTo>
                      <a:pt x="0" y="27"/>
                    </a:lnTo>
                    <a:lnTo>
                      <a:pt x="51" y="46"/>
                    </a:lnTo>
                    <a:lnTo>
                      <a:pt x="237" y="42"/>
                    </a:lnTo>
                    <a:lnTo>
                      <a:pt x="187" y="6"/>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0" name="Freeform 49">
                <a:extLst>
                  <a:ext uri="{FF2B5EF4-FFF2-40B4-BE49-F238E27FC236}">
                    <a16:creationId xmlns:a16="http://schemas.microsoft.com/office/drawing/2014/main" id="{B81ED8E8-E00C-4430-893A-A22070AA7117}"/>
                  </a:ext>
                </a:extLst>
              </p:cNvPr>
              <p:cNvSpPr>
                <a:spLocks/>
              </p:cNvSpPr>
              <p:nvPr/>
            </p:nvSpPr>
            <p:spPr bwMode="auto">
              <a:xfrm flipH="1">
                <a:off x="3126219" y="2455463"/>
                <a:ext cx="31750" cy="60325"/>
              </a:xfrm>
              <a:custGeom>
                <a:avLst/>
                <a:gdLst>
                  <a:gd name="T0" fmla="*/ 0 w 40"/>
                  <a:gd name="T1" fmla="*/ 4 h 76"/>
                  <a:gd name="T2" fmla="*/ 19 w 40"/>
                  <a:gd name="T3" fmla="*/ 76 h 76"/>
                  <a:gd name="T4" fmla="*/ 40 w 40"/>
                  <a:gd name="T5" fmla="*/ 76 h 76"/>
                  <a:gd name="T6" fmla="*/ 35 w 40"/>
                  <a:gd name="T7" fmla="*/ 0 h 76"/>
                  <a:gd name="T8" fmla="*/ 0 w 40"/>
                  <a:gd name="T9" fmla="*/ 4 h 76"/>
                </a:gdLst>
                <a:ahLst/>
                <a:cxnLst>
                  <a:cxn ang="0">
                    <a:pos x="T0" y="T1"/>
                  </a:cxn>
                  <a:cxn ang="0">
                    <a:pos x="T2" y="T3"/>
                  </a:cxn>
                  <a:cxn ang="0">
                    <a:pos x="T4" y="T5"/>
                  </a:cxn>
                  <a:cxn ang="0">
                    <a:pos x="T6" y="T7"/>
                  </a:cxn>
                  <a:cxn ang="0">
                    <a:pos x="T8" y="T9"/>
                  </a:cxn>
                </a:cxnLst>
                <a:rect l="0" t="0" r="r" b="b"/>
                <a:pathLst>
                  <a:path w="40" h="76">
                    <a:moveTo>
                      <a:pt x="0" y="4"/>
                    </a:moveTo>
                    <a:lnTo>
                      <a:pt x="19" y="76"/>
                    </a:lnTo>
                    <a:lnTo>
                      <a:pt x="40" y="76"/>
                    </a:lnTo>
                    <a:lnTo>
                      <a:pt x="35" y="0"/>
                    </a:lnTo>
                    <a:lnTo>
                      <a:pt x="0"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1" name="Freeform 50">
                <a:extLst>
                  <a:ext uri="{FF2B5EF4-FFF2-40B4-BE49-F238E27FC236}">
                    <a16:creationId xmlns:a16="http://schemas.microsoft.com/office/drawing/2014/main" id="{7AEEB63C-B085-4CB2-8A5C-BB50EA591F97}"/>
                  </a:ext>
                </a:extLst>
              </p:cNvPr>
              <p:cNvSpPr>
                <a:spLocks/>
              </p:cNvSpPr>
              <p:nvPr/>
            </p:nvSpPr>
            <p:spPr bwMode="auto">
              <a:xfrm flipH="1">
                <a:off x="3043669" y="2468163"/>
                <a:ext cx="31750" cy="60325"/>
              </a:xfrm>
              <a:custGeom>
                <a:avLst/>
                <a:gdLst>
                  <a:gd name="T0" fmla="*/ 0 w 41"/>
                  <a:gd name="T1" fmla="*/ 4 h 76"/>
                  <a:gd name="T2" fmla="*/ 21 w 41"/>
                  <a:gd name="T3" fmla="*/ 76 h 76"/>
                  <a:gd name="T4" fmla="*/ 41 w 41"/>
                  <a:gd name="T5" fmla="*/ 76 h 76"/>
                  <a:gd name="T6" fmla="*/ 36 w 41"/>
                  <a:gd name="T7" fmla="*/ 0 h 76"/>
                  <a:gd name="T8" fmla="*/ 0 w 41"/>
                  <a:gd name="T9" fmla="*/ 4 h 76"/>
                </a:gdLst>
                <a:ahLst/>
                <a:cxnLst>
                  <a:cxn ang="0">
                    <a:pos x="T0" y="T1"/>
                  </a:cxn>
                  <a:cxn ang="0">
                    <a:pos x="T2" y="T3"/>
                  </a:cxn>
                  <a:cxn ang="0">
                    <a:pos x="T4" y="T5"/>
                  </a:cxn>
                  <a:cxn ang="0">
                    <a:pos x="T6" y="T7"/>
                  </a:cxn>
                  <a:cxn ang="0">
                    <a:pos x="T8" y="T9"/>
                  </a:cxn>
                </a:cxnLst>
                <a:rect l="0" t="0" r="r" b="b"/>
                <a:pathLst>
                  <a:path w="41" h="76">
                    <a:moveTo>
                      <a:pt x="0" y="4"/>
                    </a:moveTo>
                    <a:lnTo>
                      <a:pt x="21" y="76"/>
                    </a:lnTo>
                    <a:lnTo>
                      <a:pt x="41" y="76"/>
                    </a:lnTo>
                    <a:lnTo>
                      <a:pt x="36" y="0"/>
                    </a:lnTo>
                    <a:lnTo>
                      <a:pt x="0"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2" name="Freeform 51">
                <a:extLst>
                  <a:ext uri="{FF2B5EF4-FFF2-40B4-BE49-F238E27FC236}">
                    <a16:creationId xmlns:a16="http://schemas.microsoft.com/office/drawing/2014/main" id="{B2F792F8-13D7-48C2-B789-43D66F4FD3CE}"/>
                  </a:ext>
                </a:extLst>
              </p:cNvPr>
              <p:cNvSpPr>
                <a:spLocks/>
              </p:cNvSpPr>
              <p:nvPr/>
            </p:nvSpPr>
            <p:spPr bwMode="auto">
              <a:xfrm flipH="1">
                <a:off x="3165906" y="2468163"/>
                <a:ext cx="85725" cy="117475"/>
              </a:xfrm>
              <a:custGeom>
                <a:avLst/>
                <a:gdLst>
                  <a:gd name="T0" fmla="*/ 16 w 107"/>
                  <a:gd name="T1" fmla="*/ 30 h 147"/>
                  <a:gd name="T2" fmla="*/ 46 w 107"/>
                  <a:gd name="T3" fmla="*/ 4 h 147"/>
                  <a:gd name="T4" fmla="*/ 86 w 107"/>
                  <a:gd name="T5" fmla="*/ 0 h 147"/>
                  <a:gd name="T6" fmla="*/ 107 w 107"/>
                  <a:gd name="T7" fmla="*/ 71 h 147"/>
                  <a:gd name="T8" fmla="*/ 0 w 107"/>
                  <a:gd name="T9" fmla="*/ 147 h 147"/>
                  <a:gd name="T10" fmla="*/ 16 w 107"/>
                  <a:gd name="T11" fmla="*/ 30 h 147"/>
                </a:gdLst>
                <a:ahLst/>
                <a:cxnLst>
                  <a:cxn ang="0">
                    <a:pos x="T0" y="T1"/>
                  </a:cxn>
                  <a:cxn ang="0">
                    <a:pos x="T2" y="T3"/>
                  </a:cxn>
                  <a:cxn ang="0">
                    <a:pos x="T4" y="T5"/>
                  </a:cxn>
                  <a:cxn ang="0">
                    <a:pos x="T6" y="T7"/>
                  </a:cxn>
                  <a:cxn ang="0">
                    <a:pos x="T8" y="T9"/>
                  </a:cxn>
                  <a:cxn ang="0">
                    <a:pos x="T10" y="T11"/>
                  </a:cxn>
                </a:cxnLst>
                <a:rect l="0" t="0" r="r" b="b"/>
                <a:pathLst>
                  <a:path w="107" h="147">
                    <a:moveTo>
                      <a:pt x="16" y="30"/>
                    </a:moveTo>
                    <a:lnTo>
                      <a:pt x="46" y="4"/>
                    </a:lnTo>
                    <a:lnTo>
                      <a:pt x="86" y="0"/>
                    </a:lnTo>
                    <a:lnTo>
                      <a:pt x="107" y="71"/>
                    </a:lnTo>
                    <a:lnTo>
                      <a:pt x="0" y="147"/>
                    </a:lnTo>
                    <a:lnTo>
                      <a:pt x="1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3" name="Freeform 52">
                <a:extLst>
                  <a:ext uri="{FF2B5EF4-FFF2-40B4-BE49-F238E27FC236}">
                    <a16:creationId xmlns:a16="http://schemas.microsoft.com/office/drawing/2014/main" id="{3C075461-D904-42EC-A52D-633913D5C879}"/>
                  </a:ext>
                </a:extLst>
              </p:cNvPr>
              <p:cNvSpPr>
                <a:spLocks/>
              </p:cNvSpPr>
              <p:nvPr/>
            </p:nvSpPr>
            <p:spPr bwMode="auto">
              <a:xfrm flipH="1">
                <a:off x="2853169" y="2455463"/>
                <a:ext cx="130175" cy="88900"/>
              </a:xfrm>
              <a:custGeom>
                <a:avLst/>
                <a:gdLst>
                  <a:gd name="T0" fmla="*/ 162 w 162"/>
                  <a:gd name="T1" fmla="*/ 19 h 112"/>
                  <a:gd name="T2" fmla="*/ 137 w 162"/>
                  <a:gd name="T3" fmla="*/ 112 h 112"/>
                  <a:gd name="T4" fmla="*/ 92 w 162"/>
                  <a:gd name="T5" fmla="*/ 112 h 112"/>
                  <a:gd name="T6" fmla="*/ 92 w 162"/>
                  <a:gd name="T7" fmla="*/ 30 h 112"/>
                  <a:gd name="T8" fmla="*/ 6 w 162"/>
                  <a:gd name="T9" fmla="*/ 19 h 112"/>
                  <a:gd name="T10" fmla="*/ 0 w 162"/>
                  <a:gd name="T11" fmla="*/ 0 h 112"/>
                  <a:gd name="T12" fmla="*/ 143 w 162"/>
                  <a:gd name="T13" fmla="*/ 4 h 112"/>
                  <a:gd name="T14" fmla="*/ 162 w 162"/>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12">
                    <a:moveTo>
                      <a:pt x="162" y="19"/>
                    </a:moveTo>
                    <a:lnTo>
                      <a:pt x="137" y="112"/>
                    </a:lnTo>
                    <a:lnTo>
                      <a:pt x="92" y="112"/>
                    </a:lnTo>
                    <a:lnTo>
                      <a:pt x="92" y="30"/>
                    </a:lnTo>
                    <a:lnTo>
                      <a:pt x="6" y="19"/>
                    </a:lnTo>
                    <a:lnTo>
                      <a:pt x="0" y="0"/>
                    </a:lnTo>
                    <a:lnTo>
                      <a:pt x="143" y="4"/>
                    </a:lnTo>
                    <a:lnTo>
                      <a:pt x="162" y="19"/>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4" name="Freeform 53">
                <a:extLst>
                  <a:ext uri="{FF2B5EF4-FFF2-40B4-BE49-F238E27FC236}">
                    <a16:creationId xmlns:a16="http://schemas.microsoft.com/office/drawing/2014/main" id="{1772D99E-5DC0-41F9-818E-1DA45896631F}"/>
                  </a:ext>
                </a:extLst>
              </p:cNvPr>
              <p:cNvSpPr>
                <a:spLocks/>
              </p:cNvSpPr>
              <p:nvPr/>
            </p:nvSpPr>
            <p:spPr bwMode="auto">
              <a:xfrm flipH="1">
                <a:off x="2580118" y="2533250"/>
                <a:ext cx="39688" cy="36513"/>
              </a:xfrm>
              <a:custGeom>
                <a:avLst/>
                <a:gdLst>
                  <a:gd name="T0" fmla="*/ 51 w 51"/>
                  <a:gd name="T1" fmla="*/ 4 h 46"/>
                  <a:gd name="T2" fmla="*/ 0 w 51"/>
                  <a:gd name="T3" fmla="*/ 0 h 46"/>
                  <a:gd name="T4" fmla="*/ 5 w 51"/>
                  <a:gd name="T5" fmla="*/ 46 h 46"/>
                  <a:gd name="T6" fmla="*/ 51 w 51"/>
                  <a:gd name="T7" fmla="*/ 35 h 46"/>
                  <a:gd name="T8" fmla="*/ 51 w 51"/>
                  <a:gd name="T9" fmla="*/ 4 h 46"/>
                </a:gdLst>
                <a:ahLst/>
                <a:cxnLst>
                  <a:cxn ang="0">
                    <a:pos x="T0" y="T1"/>
                  </a:cxn>
                  <a:cxn ang="0">
                    <a:pos x="T2" y="T3"/>
                  </a:cxn>
                  <a:cxn ang="0">
                    <a:pos x="T4" y="T5"/>
                  </a:cxn>
                  <a:cxn ang="0">
                    <a:pos x="T6" y="T7"/>
                  </a:cxn>
                  <a:cxn ang="0">
                    <a:pos x="T8" y="T9"/>
                  </a:cxn>
                </a:cxnLst>
                <a:rect l="0" t="0" r="r" b="b"/>
                <a:pathLst>
                  <a:path w="51" h="46">
                    <a:moveTo>
                      <a:pt x="51" y="4"/>
                    </a:moveTo>
                    <a:lnTo>
                      <a:pt x="0" y="0"/>
                    </a:lnTo>
                    <a:lnTo>
                      <a:pt x="5" y="46"/>
                    </a:lnTo>
                    <a:lnTo>
                      <a:pt x="51" y="35"/>
                    </a:lnTo>
                    <a:lnTo>
                      <a:pt x="51" y="4"/>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5" name="Freeform 54">
                <a:extLst>
                  <a:ext uri="{FF2B5EF4-FFF2-40B4-BE49-F238E27FC236}">
                    <a16:creationId xmlns:a16="http://schemas.microsoft.com/office/drawing/2014/main" id="{4E8E4598-F5DF-4662-9454-1CB4EA867C34}"/>
                  </a:ext>
                </a:extLst>
              </p:cNvPr>
              <p:cNvSpPr>
                <a:spLocks/>
              </p:cNvSpPr>
              <p:nvPr/>
            </p:nvSpPr>
            <p:spPr bwMode="auto">
              <a:xfrm flipH="1">
                <a:off x="2676956" y="2536425"/>
                <a:ext cx="63500" cy="33338"/>
              </a:xfrm>
              <a:custGeom>
                <a:avLst/>
                <a:gdLst>
                  <a:gd name="T0" fmla="*/ 81 w 81"/>
                  <a:gd name="T1" fmla="*/ 15 h 42"/>
                  <a:gd name="T2" fmla="*/ 0 w 81"/>
                  <a:gd name="T3" fmla="*/ 0 h 42"/>
                  <a:gd name="T4" fmla="*/ 10 w 81"/>
                  <a:gd name="T5" fmla="*/ 42 h 42"/>
                  <a:gd name="T6" fmla="*/ 51 w 81"/>
                  <a:gd name="T7" fmla="*/ 26 h 42"/>
                  <a:gd name="T8" fmla="*/ 76 w 81"/>
                  <a:gd name="T9" fmla="*/ 36 h 42"/>
                  <a:gd name="T10" fmla="*/ 81 w 81"/>
                  <a:gd name="T11" fmla="*/ 15 h 42"/>
                </a:gdLst>
                <a:ahLst/>
                <a:cxnLst>
                  <a:cxn ang="0">
                    <a:pos x="T0" y="T1"/>
                  </a:cxn>
                  <a:cxn ang="0">
                    <a:pos x="T2" y="T3"/>
                  </a:cxn>
                  <a:cxn ang="0">
                    <a:pos x="T4" y="T5"/>
                  </a:cxn>
                  <a:cxn ang="0">
                    <a:pos x="T6" y="T7"/>
                  </a:cxn>
                  <a:cxn ang="0">
                    <a:pos x="T8" y="T9"/>
                  </a:cxn>
                  <a:cxn ang="0">
                    <a:pos x="T10" y="T11"/>
                  </a:cxn>
                </a:cxnLst>
                <a:rect l="0" t="0" r="r" b="b"/>
                <a:pathLst>
                  <a:path w="81" h="42">
                    <a:moveTo>
                      <a:pt x="81" y="15"/>
                    </a:moveTo>
                    <a:lnTo>
                      <a:pt x="0" y="0"/>
                    </a:lnTo>
                    <a:lnTo>
                      <a:pt x="10" y="42"/>
                    </a:lnTo>
                    <a:lnTo>
                      <a:pt x="51" y="26"/>
                    </a:lnTo>
                    <a:lnTo>
                      <a:pt x="76" y="36"/>
                    </a:lnTo>
                    <a:lnTo>
                      <a:pt x="81" y="15"/>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6" name="Freeform 55">
                <a:extLst>
                  <a:ext uri="{FF2B5EF4-FFF2-40B4-BE49-F238E27FC236}">
                    <a16:creationId xmlns:a16="http://schemas.microsoft.com/office/drawing/2014/main" id="{0ADB4ADC-0256-4CE6-AA6B-692F277B3D02}"/>
                  </a:ext>
                </a:extLst>
              </p:cNvPr>
              <p:cNvSpPr>
                <a:spLocks/>
              </p:cNvSpPr>
              <p:nvPr/>
            </p:nvSpPr>
            <p:spPr bwMode="auto">
              <a:xfrm flipH="1">
                <a:off x="2773794" y="2569763"/>
                <a:ext cx="34925" cy="57150"/>
              </a:xfrm>
              <a:custGeom>
                <a:avLst/>
                <a:gdLst>
                  <a:gd name="T0" fmla="*/ 45 w 45"/>
                  <a:gd name="T1" fmla="*/ 0 h 71"/>
                  <a:gd name="T2" fmla="*/ 40 w 45"/>
                  <a:gd name="T3" fmla="*/ 50 h 71"/>
                  <a:gd name="T4" fmla="*/ 0 w 45"/>
                  <a:gd name="T5" fmla="*/ 71 h 71"/>
                  <a:gd name="T6" fmla="*/ 15 w 45"/>
                  <a:gd name="T7" fmla="*/ 0 h 71"/>
                  <a:gd name="T8" fmla="*/ 45 w 45"/>
                  <a:gd name="T9" fmla="*/ 0 h 71"/>
                </a:gdLst>
                <a:ahLst/>
                <a:cxnLst>
                  <a:cxn ang="0">
                    <a:pos x="T0" y="T1"/>
                  </a:cxn>
                  <a:cxn ang="0">
                    <a:pos x="T2" y="T3"/>
                  </a:cxn>
                  <a:cxn ang="0">
                    <a:pos x="T4" y="T5"/>
                  </a:cxn>
                  <a:cxn ang="0">
                    <a:pos x="T6" y="T7"/>
                  </a:cxn>
                  <a:cxn ang="0">
                    <a:pos x="T8" y="T9"/>
                  </a:cxn>
                </a:cxnLst>
                <a:rect l="0" t="0" r="r" b="b"/>
                <a:pathLst>
                  <a:path w="45" h="71">
                    <a:moveTo>
                      <a:pt x="45" y="0"/>
                    </a:moveTo>
                    <a:lnTo>
                      <a:pt x="40" y="50"/>
                    </a:lnTo>
                    <a:lnTo>
                      <a:pt x="0" y="71"/>
                    </a:lnTo>
                    <a:lnTo>
                      <a:pt x="15" y="0"/>
                    </a:lnTo>
                    <a:lnTo>
                      <a:pt x="45" y="0"/>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7" name="Freeform 56">
                <a:extLst>
                  <a:ext uri="{FF2B5EF4-FFF2-40B4-BE49-F238E27FC236}">
                    <a16:creationId xmlns:a16="http://schemas.microsoft.com/office/drawing/2014/main" id="{53752C78-F737-4433-B5FC-101E714CD8DB}"/>
                  </a:ext>
                </a:extLst>
              </p:cNvPr>
              <p:cNvSpPr>
                <a:spLocks/>
              </p:cNvSpPr>
              <p:nvPr/>
            </p:nvSpPr>
            <p:spPr bwMode="auto">
              <a:xfrm flipH="1">
                <a:off x="2745219" y="2414188"/>
                <a:ext cx="152400" cy="212725"/>
              </a:xfrm>
              <a:custGeom>
                <a:avLst/>
                <a:gdLst>
                  <a:gd name="T0" fmla="*/ 192 w 192"/>
                  <a:gd name="T1" fmla="*/ 0 h 266"/>
                  <a:gd name="T2" fmla="*/ 142 w 192"/>
                  <a:gd name="T3" fmla="*/ 36 h 266"/>
                  <a:gd name="T4" fmla="*/ 86 w 192"/>
                  <a:gd name="T5" fmla="*/ 266 h 266"/>
                  <a:gd name="T6" fmla="*/ 0 w 192"/>
                  <a:gd name="T7" fmla="*/ 266 h 266"/>
                  <a:gd name="T8" fmla="*/ 66 w 192"/>
                  <a:gd name="T9" fmla="*/ 245 h 266"/>
                  <a:gd name="T10" fmla="*/ 112 w 192"/>
                  <a:gd name="T11" fmla="*/ 56 h 266"/>
                  <a:gd name="T12" fmla="*/ 142 w 192"/>
                  <a:gd name="T13" fmla="*/ 10 h 266"/>
                  <a:gd name="T14" fmla="*/ 192 w 192"/>
                  <a:gd name="T15" fmla="*/ 0 h 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6">
                    <a:moveTo>
                      <a:pt x="192" y="0"/>
                    </a:moveTo>
                    <a:lnTo>
                      <a:pt x="142" y="36"/>
                    </a:lnTo>
                    <a:lnTo>
                      <a:pt x="86" y="266"/>
                    </a:lnTo>
                    <a:lnTo>
                      <a:pt x="0" y="266"/>
                    </a:lnTo>
                    <a:lnTo>
                      <a:pt x="66" y="245"/>
                    </a:lnTo>
                    <a:lnTo>
                      <a:pt x="112" y="56"/>
                    </a:lnTo>
                    <a:lnTo>
                      <a:pt x="142" y="10"/>
                    </a:lnTo>
                    <a:lnTo>
                      <a:pt x="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8" name="Freeform 57">
                <a:extLst>
                  <a:ext uri="{FF2B5EF4-FFF2-40B4-BE49-F238E27FC236}">
                    <a16:creationId xmlns:a16="http://schemas.microsoft.com/office/drawing/2014/main" id="{2C754508-21AA-4BE3-9047-466A6560EF75}"/>
                  </a:ext>
                </a:extLst>
              </p:cNvPr>
              <p:cNvSpPr>
                <a:spLocks/>
              </p:cNvSpPr>
              <p:nvPr/>
            </p:nvSpPr>
            <p:spPr bwMode="auto">
              <a:xfrm flipH="1">
                <a:off x="2826181" y="2431650"/>
                <a:ext cx="400050" cy="19050"/>
              </a:xfrm>
              <a:custGeom>
                <a:avLst/>
                <a:gdLst>
                  <a:gd name="T0" fmla="*/ 496 w 506"/>
                  <a:gd name="T1" fmla="*/ 0 h 25"/>
                  <a:gd name="T2" fmla="*/ 0 w 506"/>
                  <a:gd name="T3" fmla="*/ 0 h 25"/>
                  <a:gd name="T4" fmla="*/ 506 w 506"/>
                  <a:gd name="T5" fmla="*/ 25 h 25"/>
                  <a:gd name="T6" fmla="*/ 496 w 506"/>
                  <a:gd name="T7" fmla="*/ 0 h 25"/>
                </a:gdLst>
                <a:ahLst/>
                <a:cxnLst>
                  <a:cxn ang="0">
                    <a:pos x="T0" y="T1"/>
                  </a:cxn>
                  <a:cxn ang="0">
                    <a:pos x="T2" y="T3"/>
                  </a:cxn>
                  <a:cxn ang="0">
                    <a:pos x="T4" y="T5"/>
                  </a:cxn>
                  <a:cxn ang="0">
                    <a:pos x="T6" y="T7"/>
                  </a:cxn>
                </a:cxnLst>
                <a:rect l="0" t="0" r="r" b="b"/>
                <a:pathLst>
                  <a:path w="506" h="25">
                    <a:moveTo>
                      <a:pt x="496" y="0"/>
                    </a:moveTo>
                    <a:lnTo>
                      <a:pt x="0" y="0"/>
                    </a:lnTo>
                    <a:lnTo>
                      <a:pt x="506" y="25"/>
                    </a:lnTo>
                    <a:lnTo>
                      <a:pt x="4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49" name="Freeform 58">
                <a:extLst>
                  <a:ext uri="{FF2B5EF4-FFF2-40B4-BE49-F238E27FC236}">
                    <a16:creationId xmlns:a16="http://schemas.microsoft.com/office/drawing/2014/main" id="{D9D4D300-4BB0-41BC-94D4-184F41C0756D}"/>
                  </a:ext>
                </a:extLst>
              </p:cNvPr>
              <p:cNvSpPr>
                <a:spLocks/>
              </p:cNvSpPr>
              <p:nvPr/>
            </p:nvSpPr>
            <p:spPr bwMode="auto">
              <a:xfrm flipH="1">
                <a:off x="2900794" y="3003150"/>
                <a:ext cx="41275" cy="138113"/>
              </a:xfrm>
              <a:custGeom>
                <a:avLst/>
                <a:gdLst>
                  <a:gd name="T0" fmla="*/ 50 w 50"/>
                  <a:gd name="T1" fmla="*/ 21 h 174"/>
                  <a:gd name="T2" fmla="*/ 34 w 50"/>
                  <a:gd name="T3" fmla="*/ 72 h 174"/>
                  <a:gd name="T4" fmla="*/ 25 w 50"/>
                  <a:gd name="T5" fmla="*/ 118 h 174"/>
                  <a:gd name="T6" fmla="*/ 40 w 50"/>
                  <a:gd name="T7" fmla="*/ 174 h 174"/>
                  <a:gd name="T8" fmla="*/ 25 w 50"/>
                  <a:gd name="T9" fmla="*/ 174 h 174"/>
                  <a:gd name="T10" fmla="*/ 0 w 50"/>
                  <a:gd name="T11" fmla="*/ 118 h 174"/>
                  <a:gd name="T12" fmla="*/ 4 w 50"/>
                  <a:gd name="T13" fmla="*/ 46 h 174"/>
                  <a:gd name="T14" fmla="*/ 30 w 50"/>
                  <a:gd name="T15" fmla="*/ 0 h 174"/>
                  <a:gd name="T16" fmla="*/ 50 w 50"/>
                  <a:gd name="T17"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50" y="21"/>
                    </a:moveTo>
                    <a:lnTo>
                      <a:pt x="34" y="72"/>
                    </a:lnTo>
                    <a:lnTo>
                      <a:pt x="25" y="118"/>
                    </a:lnTo>
                    <a:lnTo>
                      <a:pt x="40" y="174"/>
                    </a:lnTo>
                    <a:lnTo>
                      <a:pt x="25" y="174"/>
                    </a:lnTo>
                    <a:lnTo>
                      <a:pt x="0" y="118"/>
                    </a:lnTo>
                    <a:lnTo>
                      <a:pt x="4" y="46"/>
                    </a:lnTo>
                    <a:lnTo>
                      <a:pt x="30" y="0"/>
                    </a:lnTo>
                    <a:lnTo>
                      <a:pt x="50" y="21"/>
                    </a:lnTo>
                    <a:close/>
                  </a:path>
                </a:pathLst>
              </a:custGeom>
              <a:solidFill>
                <a:srgbClr val="B5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0" name="Freeform 59">
                <a:extLst>
                  <a:ext uri="{FF2B5EF4-FFF2-40B4-BE49-F238E27FC236}">
                    <a16:creationId xmlns:a16="http://schemas.microsoft.com/office/drawing/2014/main" id="{8ED84DEE-DCE5-4E4D-A05C-CD6E25633CBA}"/>
                  </a:ext>
                </a:extLst>
              </p:cNvPr>
              <p:cNvSpPr>
                <a:spLocks/>
              </p:cNvSpPr>
              <p:nvPr/>
            </p:nvSpPr>
            <p:spPr bwMode="auto">
              <a:xfrm flipH="1">
                <a:off x="2821419" y="2847575"/>
                <a:ext cx="149225" cy="122238"/>
              </a:xfrm>
              <a:custGeom>
                <a:avLst/>
                <a:gdLst>
                  <a:gd name="T0" fmla="*/ 188 w 188"/>
                  <a:gd name="T1" fmla="*/ 28 h 155"/>
                  <a:gd name="T2" fmla="*/ 187 w 188"/>
                  <a:gd name="T3" fmla="*/ 27 h 155"/>
                  <a:gd name="T4" fmla="*/ 183 w 188"/>
                  <a:gd name="T5" fmla="*/ 25 h 155"/>
                  <a:gd name="T6" fmla="*/ 179 w 188"/>
                  <a:gd name="T7" fmla="*/ 23 h 155"/>
                  <a:gd name="T8" fmla="*/ 172 w 188"/>
                  <a:gd name="T9" fmla="*/ 21 h 155"/>
                  <a:gd name="T10" fmla="*/ 162 w 188"/>
                  <a:gd name="T11" fmla="*/ 19 h 155"/>
                  <a:gd name="T12" fmla="*/ 152 w 188"/>
                  <a:gd name="T13" fmla="*/ 19 h 155"/>
                  <a:gd name="T14" fmla="*/ 140 w 188"/>
                  <a:gd name="T15" fmla="*/ 19 h 155"/>
                  <a:gd name="T16" fmla="*/ 128 w 188"/>
                  <a:gd name="T17" fmla="*/ 20 h 155"/>
                  <a:gd name="T18" fmla="*/ 114 w 188"/>
                  <a:gd name="T19" fmla="*/ 24 h 155"/>
                  <a:gd name="T20" fmla="*/ 99 w 188"/>
                  <a:gd name="T21" fmla="*/ 31 h 155"/>
                  <a:gd name="T22" fmla="*/ 84 w 188"/>
                  <a:gd name="T23" fmla="*/ 42 h 155"/>
                  <a:gd name="T24" fmla="*/ 68 w 188"/>
                  <a:gd name="T25" fmla="*/ 55 h 155"/>
                  <a:gd name="T26" fmla="*/ 51 w 188"/>
                  <a:gd name="T27" fmla="*/ 73 h 155"/>
                  <a:gd name="T28" fmla="*/ 34 w 188"/>
                  <a:gd name="T29" fmla="*/ 95 h 155"/>
                  <a:gd name="T30" fmla="*/ 17 w 188"/>
                  <a:gd name="T31" fmla="*/ 122 h 155"/>
                  <a:gd name="T32" fmla="*/ 0 w 188"/>
                  <a:gd name="T33" fmla="*/ 155 h 155"/>
                  <a:gd name="T34" fmla="*/ 1 w 188"/>
                  <a:gd name="T35" fmla="*/ 152 h 155"/>
                  <a:gd name="T36" fmla="*/ 2 w 188"/>
                  <a:gd name="T37" fmla="*/ 144 h 155"/>
                  <a:gd name="T38" fmla="*/ 6 w 188"/>
                  <a:gd name="T39" fmla="*/ 134 h 155"/>
                  <a:gd name="T40" fmla="*/ 10 w 188"/>
                  <a:gd name="T41" fmla="*/ 120 h 155"/>
                  <a:gd name="T42" fmla="*/ 16 w 188"/>
                  <a:gd name="T43" fmla="*/ 104 h 155"/>
                  <a:gd name="T44" fmla="*/ 23 w 188"/>
                  <a:gd name="T45" fmla="*/ 87 h 155"/>
                  <a:gd name="T46" fmla="*/ 32 w 188"/>
                  <a:gd name="T47" fmla="*/ 68 h 155"/>
                  <a:gd name="T48" fmla="*/ 43 w 188"/>
                  <a:gd name="T49" fmla="*/ 51 h 155"/>
                  <a:gd name="T50" fmla="*/ 54 w 188"/>
                  <a:gd name="T51" fmla="*/ 35 h 155"/>
                  <a:gd name="T52" fmla="*/ 68 w 188"/>
                  <a:gd name="T53" fmla="*/ 21 h 155"/>
                  <a:gd name="T54" fmla="*/ 83 w 188"/>
                  <a:gd name="T55" fmla="*/ 9 h 155"/>
                  <a:gd name="T56" fmla="*/ 100 w 188"/>
                  <a:gd name="T57" fmla="*/ 2 h 155"/>
                  <a:gd name="T58" fmla="*/ 120 w 188"/>
                  <a:gd name="T59" fmla="*/ 0 h 155"/>
                  <a:gd name="T60" fmla="*/ 140 w 188"/>
                  <a:gd name="T61" fmla="*/ 2 h 155"/>
                  <a:gd name="T62" fmla="*/ 164 w 188"/>
                  <a:gd name="T63" fmla="*/ 12 h 155"/>
                  <a:gd name="T64" fmla="*/ 188 w 188"/>
                  <a:gd name="T65" fmla="*/ 2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155">
                    <a:moveTo>
                      <a:pt x="188" y="28"/>
                    </a:moveTo>
                    <a:lnTo>
                      <a:pt x="187" y="27"/>
                    </a:lnTo>
                    <a:lnTo>
                      <a:pt x="183" y="25"/>
                    </a:lnTo>
                    <a:lnTo>
                      <a:pt x="179" y="23"/>
                    </a:lnTo>
                    <a:lnTo>
                      <a:pt x="172" y="21"/>
                    </a:lnTo>
                    <a:lnTo>
                      <a:pt x="162" y="19"/>
                    </a:lnTo>
                    <a:lnTo>
                      <a:pt x="152" y="19"/>
                    </a:lnTo>
                    <a:lnTo>
                      <a:pt x="140" y="19"/>
                    </a:lnTo>
                    <a:lnTo>
                      <a:pt x="128" y="20"/>
                    </a:lnTo>
                    <a:lnTo>
                      <a:pt x="114" y="24"/>
                    </a:lnTo>
                    <a:lnTo>
                      <a:pt x="99" y="31"/>
                    </a:lnTo>
                    <a:lnTo>
                      <a:pt x="84" y="42"/>
                    </a:lnTo>
                    <a:lnTo>
                      <a:pt x="68" y="55"/>
                    </a:lnTo>
                    <a:lnTo>
                      <a:pt x="51" y="73"/>
                    </a:lnTo>
                    <a:lnTo>
                      <a:pt x="34" y="95"/>
                    </a:lnTo>
                    <a:lnTo>
                      <a:pt x="17" y="122"/>
                    </a:lnTo>
                    <a:lnTo>
                      <a:pt x="0" y="155"/>
                    </a:lnTo>
                    <a:lnTo>
                      <a:pt x="1" y="152"/>
                    </a:lnTo>
                    <a:lnTo>
                      <a:pt x="2" y="144"/>
                    </a:lnTo>
                    <a:lnTo>
                      <a:pt x="6" y="134"/>
                    </a:lnTo>
                    <a:lnTo>
                      <a:pt x="10" y="120"/>
                    </a:lnTo>
                    <a:lnTo>
                      <a:pt x="16" y="104"/>
                    </a:lnTo>
                    <a:lnTo>
                      <a:pt x="23" y="87"/>
                    </a:lnTo>
                    <a:lnTo>
                      <a:pt x="32" y="68"/>
                    </a:lnTo>
                    <a:lnTo>
                      <a:pt x="43" y="51"/>
                    </a:lnTo>
                    <a:lnTo>
                      <a:pt x="54" y="35"/>
                    </a:lnTo>
                    <a:lnTo>
                      <a:pt x="68" y="21"/>
                    </a:lnTo>
                    <a:lnTo>
                      <a:pt x="83" y="9"/>
                    </a:lnTo>
                    <a:lnTo>
                      <a:pt x="100" y="2"/>
                    </a:lnTo>
                    <a:lnTo>
                      <a:pt x="120" y="0"/>
                    </a:lnTo>
                    <a:lnTo>
                      <a:pt x="140" y="2"/>
                    </a:lnTo>
                    <a:lnTo>
                      <a:pt x="164" y="12"/>
                    </a:lnTo>
                    <a:lnTo>
                      <a:pt x="188"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1" name="Freeform 60">
                <a:extLst>
                  <a:ext uri="{FF2B5EF4-FFF2-40B4-BE49-F238E27FC236}">
                    <a16:creationId xmlns:a16="http://schemas.microsoft.com/office/drawing/2014/main" id="{74E858A9-B3A1-4EA3-BA9B-03154D08C4FC}"/>
                  </a:ext>
                </a:extLst>
              </p:cNvPr>
              <p:cNvSpPr>
                <a:spLocks/>
              </p:cNvSpPr>
              <p:nvPr/>
            </p:nvSpPr>
            <p:spPr bwMode="auto">
              <a:xfrm flipH="1">
                <a:off x="3186544" y="3026963"/>
                <a:ext cx="60325" cy="117475"/>
              </a:xfrm>
              <a:custGeom>
                <a:avLst/>
                <a:gdLst>
                  <a:gd name="T0" fmla="*/ 76 w 76"/>
                  <a:gd name="T1" fmla="*/ 5 h 148"/>
                  <a:gd name="T2" fmla="*/ 25 w 76"/>
                  <a:gd name="T3" fmla="*/ 0 h 148"/>
                  <a:gd name="T4" fmla="*/ 0 w 76"/>
                  <a:gd name="T5" fmla="*/ 36 h 148"/>
                  <a:gd name="T6" fmla="*/ 10 w 76"/>
                  <a:gd name="T7" fmla="*/ 148 h 148"/>
                  <a:gd name="T8" fmla="*/ 30 w 76"/>
                  <a:gd name="T9" fmla="*/ 36 h 148"/>
                  <a:gd name="T10" fmla="*/ 76 w 76"/>
                  <a:gd name="T11" fmla="*/ 5 h 148"/>
                </a:gdLst>
                <a:ahLst/>
                <a:cxnLst>
                  <a:cxn ang="0">
                    <a:pos x="T0" y="T1"/>
                  </a:cxn>
                  <a:cxn ang="0">
                    <a:pos x="T2" y="T3"/>
                  </a:cxn>
                  <a:cxn ang="0">
                    <a:pos x="T4" y="T5"/>
                  </a:cxn>
                  <a:cxn ang="0">
                    <a:pos x="T6" y="T7"/>
                  </a:cxn>
                  <a:cxn ang="0">
                    <a:pos x="T8" y="T9"/>
                  </a:cxn>
                  <a:cxn ang="0">
                    <a:pos x="T10" y="T11"/>
                  </a:cxn>
                </a:cxnLst>
                <a:rect l="0" t="0" r="r" b="b"/>
                <a:pathLst>
                  <a:path w="76" h="148">
                    <a:moveTo>
                      <a:pt x="76" y="5"/>
                    </a:moveTo>
                    <a:lnTo>
                      <a:pt x="25" y="0"/>
                    </a:lnTo>
                    <a:lnTo>
                      <a:pt x="0" y="36"/>
                    </a:lnTo>
                    <a:lnTo>
                      <a:pt x="10" y="148"/>
                    </a:lnTo>
                    <a:lnTo>
                      <a:pt x="30" y="36"/>
                    </a:lnTo>
                    <a:lnTo>
                      <a:pt x="76" y="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2" name="Freeform 61">
                <a:extLst>
                  <a:ext uri="{FF2B5EF4-FFF2-40B4-BE49-F238E27FC236}">
                    <a16:creationId xmlns:a16="http://schemas.microsoft.com/office/drawing/2014/main" id="{AD180106-D805-4984-B635-C6BEC597BC87}"/>
                  </a:ext>
                </a:extLst>
              </p:cNvPr>
              <p:cNvSpPr>
                <a:spLocks/>
              </p:cNvSpPr>
              <p:nvPr/>
            </p:nvSpPr>
            <p:spPr bwMode="auto">
              <a:xfrm flipH="1">
                <a:off x="3645331" y="2961875"/>
                <a:ext cx="60325" cy="117475"/>
              </a:xfrm>
              <a:custGeom>
                <a:avLst/>
                <a:gdLst>
                  <a:gd name="T0" fmla="*/ 77 w 77"/>
                  <a:gd name="T1" fmla="*/ 5 h 148"/>
                  <a:gd name="T2" fmla="*/ 26 w 77"/>
                  <a:gd name="T3" fmla="*/ 0 h 148"/>
                  <a:gd name="T4" fmla="*/ 0 w 77"/>
                  <a:gd name="T5" fmla="*/ 36 h 148"/>
                  <a:gd name="T6" fmla="*/ 11 w 77"/>
                  <a:gd name="T7" fmla="*/ 148 h 148"/>
                  <a:gd name="T8" fmla="*/ 30 w 77"/>
                  <a:gd name="T9" fmla="*/ 36 h 148"/>
                  <a:gd name="T10" fmla="*/ 77 w 77"/>
                  <a:gd name="T11" fmla="*/ 5 h 148"/>
                </a:gdLst>
                <a:ahLst/>
                <a:cxnLst>
                  <a:cxn ang="0">
                    <a:pos x="T0" y="T1"/>
                  </a:cxn>
                  <a:cxn ang="0">
                    <a:pos x="T2" y="T3"/>
                  </a:cxn>
                  <a:cxn ang="0">
                    <a:pos x="T4" y="T5"/>
                  </a:cxn>
                  <a:cxn ang="0">
                    <a:pos x="T6" y="T7"/>
                  </a:cxn>
                  <a:cxn ang="0">
                    <a:pos x="T8" y="T9"/>
                  </a:cxn>
                  <a:cxn ang="0">
                    <a:pos x="T10" y="T11"/>
                  </a:cxn>
                </a:cxnLst>
                <a:rect l="0" t="0" r="r" b="b"/>
                <a:pathLst>
                  <a:path w="77" h="148">
                    <a:moveTo>
                      <a:pt x="77" y="5"/>
                    </a:moveTo>
                    <a:lnTo>
                      <a:pt x="26" y="0"/>
                    </a:lnTo>
                    <a:lnTo>
                      <a:pt x="0" y="36"/>
                    </a:lnTo>
                    <a:lnTo>
                      <a:pt x="11" y="148"/>
                    </a:lnTo>
                    <a:lnTo>
                      <a:pt x="30" y="36"/>
                    </a:lnTo>
                    <a:lnTo>
                      <a:pt x="77" y="5"/>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3" name="Freeform 62">
                <a:extLst>
                  <a:ext uri="{FF2B5EF4-FFF2-40B4-BE49-F238E27FC236}">
                    <a16:creationId xmlns:a16="http://schemas.microsoft.com/office/drawing/2014/main" id="{B6982519-3000-46F9-BFEE-9B8F4BBA1B3B}"/>
                  </a:ext>
                </a:extLst>
              </p:cNvPr>
              <p:cNvSpPr>
                <a:spLocks/>
              </p:cNvSpPr>
              <p:nvPr/>
            </p:nvSpPr>
            <p:spPr bwMode="auto">
              <a:xfrm flipH="1">
                <a:off x="2459469" y="2733275"/>
                <a:ext cx="79375" cy="57150"/>
              </a:xfrm>
              <a:custGeom>
                <a:avLst/>
                <a:gdLst>
                  <a:gd name="T0" fmla="*/ 0 w 101"/>
                  <a:gd name="T1" fmla="*/ 73 h 73"/>
                  <a:gd name="T2" fmla="*/ 2 w 101"/>
                  <a:gd name="T3" fmla="*/ 69 h 73"/>
                  <a:gd name="T4" fmla="*/ 6 w 101"/>
                  <a:gd name="T5" fmla="*/ 60 h 73"/>
                  <a:gd name="T6" fmla="*/ 16 w 101"/>
                  <a:gd name="T7" fmla="*/ 47 h 73"/>
                  <a:gd name="T8" fmla="*/ 27 w 101"/>
                  <a:gd name="T9" fmla="*/ 34 h 73"/>
                  <a:gd name="T10" fmla="*/ 42 w 101"/>
                  <a:gd name="T11" fmla="*/ 22 h 73"/>
                  <a:gd name="T12" fmla="*/ 59 w 101"/>
                  <a:gd name="T13" fmla="*/ 15 h 73"/>
                  <a:gd name="T14" fmla="*/ 79 w 101"/>
                  <a:gd name="T15" fmla="*/ 14 h 73"/>
                  <a:gd name="T16" fmla="*/ 101 w 101"/>
                  <a:gd name="T17" fmla="*/ 22 h 73"/>
                  <a:gd name="T18" fmla="*/ 99 w 101"/>
                  <a:gd name="T19" fmla="*/ 19 h 73"/>
                  <a:gd name="T20" fmla="*/ 91 w 101"/>
                  <a:gd name="T21" fmla="*/ 12 h 73"/>
                  <a:gd name="T22" fmla="*/ 79 w 101"/>
                  <a:gd name="T23" fmla="*/ 5 h 73"/>
                  <a:gd name="T24" fmla="*/ 65 w 101"/>
                  <a:gd name="T25" fmla="*/ 0 h 73"/>
                  <a:gd name="T26" fmla="*/ 49 w 101"/>
                  <a:gd name="T27" fmla="*/ 1 h 73"/>
                  <a:gd name="T28" fmla="*/ 33 w 101"/>
                  <a:gd name="T29" fmla="*/ 12 h 73"/>
                  <a:gd name="T30" fmla="*/ 16 w 101"/>
                  <a:gd name="T31" fmla="*/ 35 h 73"/>
                  <a:gd name="T32" fmla="*/ 0 w 101"/>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73">
                    <a:moveTo>
                      <a:pt x="0" y="73"/>
                    </a:moveTo>
                    <a:lnTo>
                      <a:pt x="2" y="69"/>
                    </a:lnTo>
                    <a:lnTo>
                      <a:pt x="6" y="60"/>
                    </a:lnTo>
                    <a:lnTo>
                      <a:pt x="16" y="47"/>
                    </a:lnTo>
                    <a:lnTo>
                      <a:pt x="27" y="34"/>
                    </a:lnTo>
                    <a:lnTo>
                      <a:pt x="42" y="22"/>
                    </a:lnTo>
                    <a:lnTo>
                      <a:pt x="59" y="15"/>
                    </a:lnTo>
                    <a:lnTo>
                      <a:pt x="79" y="14"/>
                    </a:lnTo>
                    <a:lnTo>
                      <a:pt x="101" y="22"/>
                    </a:lnTo>
                    <a:lnTo>
                      <a:pt x="99" y="19"/>
                    </a:lnTo>
                    <a:lnTo>
                      <a:pt x="91" y="12"/>
                    </a:lnTo>
                    <a:lnTo>
                      <a:pt x="79" y="5"/>
                    </a:lnTo>
                    <a:lnTo>
                      <a:pt x="65" y="0"/>
                    </a:lnTo>
                    <a:lnTo>
                      <a:pt x="49" y="1"/>
                    </a:lnTo>
                    <a:lnTo>
                      <a:pt x="33" y="12"/>
                    </a:lnTo>
                    <a:lnTo>
                      <a:pt x="16" y="35"/>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4" name="Freeform 63">
                <a:extLst>
                  <a:ext uri="{FF2B5EF4-FFF2-40B4-BE49-F238E27FC236}">
                    <a16:creationId xmlns:a16="http://schemas.microsoft.com/office/drawing/2014/main" id="{B84D193F-F4F4-4C55-9899-BAA42C1DCCCC}"/>
                  </a:ext>
                </a:extLst>
              </p:cNvPr>
              <p:cNvSpPr>
                <a:spLocks/>
              </p:cNvSpPr>
              <p:nvPr/>
            </p:nvSpPr>
            <p:spPr bwMode="auto">
              <a:xfrm flipH="1">
                <a:off x="3610406" y="2787250"/>
                <a:ext cx="60325" cy="90488"/>
              </a:xfrm>
              <a:custGeom>
                <a:avLst/>
                <a:gdLst>
                  <a:gd name="T0" fmla="*/ 76 w 76"/>
                  <a:gd name="T1" fmla="*/ 51 h 113"/>
                  <a:gd name="T2" fmla="*/ 51 w 76"/>
                  <a:gd name="T3" fmla="*/ 103 h 113"/>
                  <a:gd name="T4" fmla="*/ 6 w 76"/>
                  <a:gd name="T5" fmla="*/ 113 h 113"/>
                  <a:gd name="T6" fmla="*/ 0 w 76"/>
                  <a:gd name="T7" fmla="*/ 97 h 113"/>
                  <a:gd name="T8" fmla="*/ 36 w 76"/>
                  <a:gd name="T9" fmla="*/ 57 h 113"/>
                  <a:gd name="T10" fmla="*/ 36 w 76"/>
                  <a:gd name="T11" fmla="*/ 0 h 113"/>
                  <a:gd name="T12" fmla="*/ 67 w 76"/>
                  <a:gd name="T13" fmla="*/ 15 h 113"/>
                  <a:gd name="T14" fmla="*/ 76 w 76"/>
                  <a:gd name="T15" fmla="*/ 51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13">
                    <a:moveTo>
                      <a:pt x="76" y="51"/>
                    </a:moveTo>
                    <a:lnTo>
                      <a:pt x="51" y="103"/>
                    </a:lnTo>
                    <a:lnTo>
                      <a:pt x="6" y="113"/>
                    </a:lnTo>
                    <a:lnTo>
                      <a:pt x="0" y="97"/>
                    </a:lnTo>
                    <a:lnTo>
                      <a:pt x="36" y="57"/>
                    </a:lnTo>
                    <a:lnTo>
                      <a:pt x="36" y="0"/>
                    </a:lnTo>
                    <a:lnTo>
                      <a:pt x="67" y="15"/>
                    </a:lnTo>
                    <a:lnTo>
                      <a:pt x="76" y="51"/>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5" name="Freeform 64">
                <a:extLst>
                  <a:ext uri="{FF2B5EF4-FFF2-40B4-BE49-F238E27FC236}">
                    <a16:creationId xmlns:a16="http://schemas.microsoft.com/office/drawing/2014/main" id="{C8A24C69-D182-49F1-932D-D286E9D62701}"/>
                  </a:ext>
                </a:extLst>
              </p:cNvPr>
              <p:cNvSpPr>
                <a:spLocks/>
              </p:cNvSpPr>
              <p:nvPr/>
            </p:nvSpPr>
            <p:spPr bwMode="auto">
              <a:xfrm flipH="1">
                <a:off x="3026206" y="2844400"/>
                <a:ext cx="55563" cy="76200"/>
              </a:xfrm>
              <a:custGeom>
                <a:avLst/>
                <a:gdLst>
                  <a:gd name="T0" fmla="*/ 35 w 71"/>
                  <a:gd name="T1" fmla="*/ 4 h 96"/>
                  <a:gd name="T2" fmla="*/ 24 w 71"/>
                  <a:gd name="T3" fmla="*/ 56 h 96"/>
                  <a:gd name="T4" fmla="*/ 0 w 71"/>
                  <a:gd name="T5" fmla="*/ 81 h 96"/>
                  <a:gd name="T6" fmla="*/ 41 w 71"/>
                  <a:gd name="T7" fmla="*/ 96 h 96"/>
                  <a:gd name="T8" fmla="*/ 71 w 71"/>
                  <a:gd name="T9" fmla="*/ 41 h 96"/>
                  <a:gd name="T10" fmla="*/ 60 w 71"/>
                  <a:gd name="T11" fmla="*/ 0 h 96"/>
                  <a:gd name="T12" fmla="*/ 35 w 71"/>
                  <a:gd name="T13" fmla="*/ 4 h 96"/>
                </a:gdLst>
                <a:ahLst/>
                <a:cxnLst>
                  <a:cxn ang="0">
                    <a:pos x="T0" y="T1"/>
                  </a:cxn>
                  <a:cxn ang="0">
                    <a:pos x="T2" y="T3"/>
                  </a:cxn>
                  <a:cxn ang="0">
                    <a:pos x="T4" y="T5"/>
                  </a:cxn>
                  <a:cxn ang="0">
                    <a:pos x="T6" y="T7"/>
                  </a:cxn>
                  <a:cxn ang="0">
                    <a:pos x="T8" y="T9"/>
                  </a:cxn>
                  <a:cxn ang="0">
                    <a:pos x="T10" y="T11"/>
                  </a:cxn>
                  <a:cxn ang="0">
                    <a:pos x="T12" y="T13"/>
                  </a:cxn>
                </a:cxnLst>
                <a:rect l="0" t="0" r="r" b="b"/>
                <a:pathLst>
                  <a:path w="71" h="96">
                    <a:moveTo>
                      <a:pt x="35" y="4"/>
                    </a:moveTo>
                    <a:lnTo>
                      <a:pt x="24" y="56"/>
                    </a:lnTo>
                    <a:lnTo>
                      <a:pt x="0" y="81"/>
                    </a:lnTo>
                    <a:lnTo>
                      <a:pt x="41" y="96"/>
                    </a:lnTo>
                    <a:lnTo>
                      <a:pt x="71" y="41"/>
                    </a:lnTo>
                    <a:lnTo>
                      <a:pt x="60" y="0"/>
                    </a:lnTo>
                    <a:lnTo>
                      <a:pt x="35" y="4"/>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6" name="Freeform 65">
                <a:extLst>
                  <a:ext uri="{FF2B5EF4-FFF2-40B4-BE49-F238E27FC236}">
                    <a16:creationId xmlns:a16="http://schemas.microsoft.com/office/drawing/2014/main" id="{D17E467A-D820-439C-8780-52BFDA9E0CBC}"/>
                  </a:ext>
                </a:extLst>
              </p:cNvPr>
              <p:cNvSpPr>
                <a:spLocks/>
              </p:cNvSpPr>
              <p:nvPr/>
            </p:nvSpPr>
            <p:spPr bwMode="auto">
              <a:xfrm flipH="1">
                <a:off x="2630919" y="2649138"/>
                <a:ext cx="539750" cy="138113"/>
              </a:xfrm>
              <a:custGeom>
                <a:avLst/>
                <a:gdLst>
                  <a:gd name="T0" fmla="*/ 436 w 680"/>
                  <a:gd name="T1" fmla="*/ 46 h 174"/>
                  <a:gd name="T2" fmla="*/ 680 w 680"/>
                  <a:gd name="T3" fmla="*/ 31 h 174"/>
                  <a:gd name="T4" fmla="*/ 426 w 680"/>
                  <a:gd name="T5" fmla="*/ 92 h 174"/>
                  <a:gd name="T6" fmla="*/ 136 w 680"/>
                  <a:gd name="T7" fmla="*/ 174 h 174"/>
                  <a:gd name="T8" fmla="*/ 82 w 680"/>
                  <a:gd name="T9" fmla="*/ 149 h 174"/>
                  <a:gd name="T10" fmla="*/ 0 w 680"/>
                  <a:gd name="T11" fmla="*/ 164 h 174"/>
                  <a:gd name="T12" fmla="*/ 157 w 680"/>
                  <a:gd name="T13" fmla="*/ 77 h 174"/>
                  <a:gd name="T14" fmla="*/ 294 w 680"/>
                  <a:gd name="T15" fmla="*/ 42 h 174"/>
                  <a:gd name="T16" fmla="*/ 142 w 680"/>
                  <a:gd name="T17" fmla="*/ 31 h 174"/>
                  <a:gd name="T18" fmla="*/ 324 w 680"/>
                  <a:gd name="T19" fmla="*/ 0 h 174"/>
                  <a:gd name="T20" fmla="*/ 421 w 680"/>
                  <a:gd name="T21" fmla="*/ 6 h 174"/>
                  <a:gd name="T22" fmla="*/ 436 w 680"/>
                  <a:gd name="T23" fmla="*/ 4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0" h="174">
                    <a:moveTo>
                      <a:pt x="436" y="46"/>
                    </a:moveTo>
                    <a:lnTo>
                      <a:pt x="680" y="31"/>
                    </a:lnTo>
                    <a:lnTo>
                      <a:pt x="426" y="92"/>
                    </a:lnTo>
                    <a:lnTo>
                      <a:pt x="136" y="174"/>
                    </a:lnTo>
                    <a:lnTo>
                      <a:pt x="82" y="149"/>
                    </a:lnTo>
                    <a:lnTo>
                      <a:pt x="0" y="164"/>
                    </a:lnTo>
                    <a:lnTo>
                      <a:pt x="157" y="77"/>
                    </a:lnTo>
                    <a:lnTo>
                      <a:pt x="294" y="42"/>
                    </a:lnTo>
                    <a:lnTo>
                      <a:pt x="142" y="31"/>
                    </a:lnTo>
                    <a:lnTo>
                      <a:pt x="324" y="0"/>
                    </a:lnTo>
                    <a:lnTo>
                      <a:pt x="421" y="6"/>
                    </a:lnTo>
                    <a:lnTo>
                      <a:pt x="436" y="46"/>
                    </a:lnTo>
                    <a:close/>
                  </a:path>
                </a:pathLst>
              </a:custGeom>
              <a:solidFill>
                <a:srgbClr val="004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7" name="Freeform 66">
                <a:extLst>
                  <a:ext uri="{FF2B5EF4-FFF2-40B4-BE49-F238E27FC236}">
                    <a16:creationId xmlns:a16="http://schemas.microsoft.com/office/drawing/2014/main" id="{2E86DF60-4E43-47EE-8F6A-CC0082C23C3C}"/>
                  </a:ext>
                </a:extLst>
              </p:cNvPr>
              <p:cNvSpPr>
                <a:spLocks/>
              </p:cNvSpPr>
              <p:nvPr/>
            </p:nvSpPr>
            <p:spPr bwMode="auto">
              <a:xfrm flipH="1">
                <a:off x="2853169" y="2701525"/>
                <a:ext cx="130175" cy="69850"/>
              </a:xfrm>
              <a:custGeom>
                <a:avLst/>
                <a:gdLst>
                  <a:gd name="T0" fmla="*/ 0 w 163"/>
                  <a:gd name="T1" fmla="*/ 59 h 89"/>
                  <a:gd name="T2" fmla="*/ 59 w 163"/>
                  <a:gd name="T3" fmla="*/ 0 h 89"/>
                  <a:gd name="T4" fmla="*/ 146 w 163"/>
                  <a:gd name="T5" fmla="*/ 0 h 89"/>
                  <a:gd name="T6" fmla="*/ 163 w 163"/>
                  <a:gd name="T7" fmla="*/ 53 h 89"/>
                  <a:gd name="T8" fmla="*/ 129 w 163"/>
                  <a:gd name="T9" fmla="*/ 89 h 89"/>
                  <a:gd name="T10" fmla="*/ 64 w 163"/>
                  <a:gd name="T11" fmla="*/ 77 h 89"/>
                  <a:gd name="T12" fmla="*/ 29 w 163"/>
                  <a:gd name="T13" fmla="*/ 89 h 89"/>
                  <a:gd name="T14" fmla="*/ 0 w 163"/>
                  <a:gd name="T15" fmla="*/ 5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89">
                    <a:moveTo>
                      <a:pt x="0" y="59"/>
                    </a:moveTo>
                    <a:lnTo>
                      <a:pt x="59" y="0"/>
                    </a:lnTo>
                    <a:lnTo>
                      <a:pt x="146" y="0"/>
                    </a:lnTo>
                    <a:lnTo>
                      <a:pt x="163" y="53"/>
                    </a:lnTo>
                    <a:lnTo>
                      <a:pt x="129" y="89"/>
                    </a:lnTo>
                    <a:lnTo>
                      <a:pt x="64" y="77"/>
                    </a:lnTo>
                    <a:lnTo>
                      <a:pt x="29" y="8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sp>
            <p:nvSpPr>
              <p:cNvPr id="258" name="Freeform 83">
                <a:extLst>
                  <a:ext uri="{FF2B5EF4-FFF2-40B4-BE49-F238E27FC236}">
                    <a16:creationId xmlns:a16="http://schemas.microsoft.com/office/drawing/2014/main" id="{E224BB18-2BDD-405E-A00F-18D0077E5854}"/>
                  </a:ext>
                </a:extLst>
              </p:cNvPr>
              <p:cNvSpPr>
                <a:spLocks/>
              </p:cNvSpPr>
              <p:nvPr/>
            </p:nvSpPr>
            <p:spPr bwMode="auto">
              <a:xfrm flipH="1">
                <a:off x="3129393" y="3331763"/>
                <a:ext cx="17463" cy="15875"/>
              </a:xfrm>
              <a:custGeom>
                <a:avLst/>
                <a:gdLst>
                  <a:gd name="T0" fmla="*/ 0 w 20"/>
                  <a:gd name="T1" fmla="*/ 10 h 21"/>
                  <a:gd name="T2" fmla="*/ 1 w 20"/>
                  <a:gd name="T3" fmla="*/ 15 h 21"/>
                  <a:gd name="T4" fmla="*/ 3 w 20"/>
                  <a:gd name="T5" fmla="*/ 17 h 21"/>
                  <a:gd name="T6" fmla="*/ 5 w 20"/>
                  <a:gd name="T7" fmla="*/ 20 h 21"/>
                  <a:gd name="T8" fmla="*/ 10 w 20"/>
                  <a:gd name="T9" fmla="*/ 21 h 21"/>
                  <a:gd name="T10" fmla="*/ 15 w 20"/>
                  <a:gd name="T11" fmla="*/ 20 h 21"/>
                  <a:gd name="T12" fmla="*/ 17 w 20"/>
                  <a:gd name="T13" fmla="*/ 17 h 21"/>
                  <a:gd name="T14" fmla="*/ 19 w 20"/>
                  <a:gd name="T15" fmla="*/ 15 h 21"/>
                  <a:gd name="T16" fmla="*/ 20 w 20"/>
                  <a:gd name="T17" fmla="*/ 10 h 21"/>
                  <a:gd name="T18" fmla="*/ 19 w 20"/>
                  <a:gd name="T19" fmla="*/ 6 h 21"/>
                  <a:gd name="T20" fmla="*/ 17 w 20"/>
                  <a:gd name="T21" fmla="*/ 3 h 21"/>
                  <a:gd name="T22" fmla="*/ 15 w 20"/>
                  <a:gd name="T23" fmla="*/ 1 h 21"/>
                  <a:gd name="T24" fmla="*/ 10 w 20"/>
                  <a:gd name="T25" fmla="*/ 0 h 21"/>
                  <a:gd name="T26" fmla="*/ 5 w 20"/>
                  <a:gd name="T27" fmla="*/ 1 h 21"/>
                  <a:gd name="T28" fmla="*/ 3 w 20"/>
                  <a:gd name="T29" fmla="*/ 3 h 21"/>
                  <a:gd name="T30" fmla="*/ 1 w 20"/>
                  <a:gd name="T31" fmla="*/ 6 h 21"/>
                  <a:gd name="T32" fmla="*/ 0 w 20"/>
                  <a:gd name="T3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1">
                    <a:moveTo>
                      <a:pt x="0" y="10"/>
                    </a:moveTo>
                    <a:lnTo>
                      <a:pt x="1" y="15"/>
                    </a:lnTo>
                    <a:lnTo>
                      <a:pt x="3" y="17"/>
                    </a:lnTo>
                    <a:lnTo>
                      <a:pt x="5" y="20"/>
                    </a:lnTo>
                    <a:lnTo>
                      <a:pt x="10" y="21"/>
                    </a:lnTo>
                    <a:lnTo>
                      <a:pt x="15" y="20"/>
                    </a:lnTo>
                    <a:lnTo>
                      <a:pt x="17" y="17"/>
                    </a:lnTo>
                    <a:lnTo>
                      <a:pt x="19" y="15"/>
                    </a:lnTo>
                    <a:lnTo>
                      <a:pt x="20" y="10"/>
                    </a:lnTo>
                    <a:lnTo>
                      <a:pt x="19" y="6"/>
                    </a:lnTo>
                    <a:lnTo>
                      <a:pt x="17" y="3"/>
                    </a:lnTo>
                    <a:lnTo>
                      <a:pt x="15" y="1"/>
                    </a:lnTo>
                    <a:lnTo>
                      <a:pt x="10" y="0"/>
                    </a:lnTo>
                    <a:lnTo>
                      <a:pt x="5" y="1"/>
                    </a:lnTo>
                    <a:lnTo>
                      <a:pt x="3" y="3"/>
                    </a:lnTo>
                    <a:lnTo>
                      <a:pt x="1" y="6"/>
                    </a:lnTo>
                    <a:lnTo>
                      <a:pt x="0" y="10"/>
                    </a:lnTo>
                    <a:close/>
                  </a:path>
                </a:pathLst>
              </a:custGeom>
              <a:solidFill>
                <a:srgbClr val="A5F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a:cs typeface="Arial" panose="020B0604020202020204" pitchFamily="34" charset="0"/>
                </a:endParaRPr>
              </a:p>
            </p:txBody>
          </p:sp>
        </p:grpSp>
        <p:sp>
          <p:nvSpPr>
            <p:cNvPr id="191" name="אליפסה 190">
              <a:extLst>
                <a:ext uri="{FF2B5EF4-FFF2-40B4-BE49-F238E27FC236}">
                  <a16:creationId xmlns:a16="http://schemas.microsoft.com/office/drawing/2014/main" id="{17259D51-0103-4F90-BE95-2EAF2F6A7AC5}"/>
                </a:ext>
              </a:extLst>
            </p:cNvPr>
            <p:cNvSpPr/>
            <p:nvPr/>
          </p:nvSpPr>
          <p:spPr>
            <a:xfrm flipH="1">
              <a:off x="2649175" y="318257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אליפסה 191">
              <a:extLst>
                <a:ext uri="{FF2B5EF4-FFF2-40B4-BE49-F238E27FC236}">
                  <a16:creationId xmlns:a16="http://schemas.microsoft.com/office/drawing/2014/main" id="{589649FF-4006-4F30-B06F-012B74C5206E}"/>
                </a:ext>
              </a:extLst>
            </p:cNvPr>
            <p:cNvSpPr/>
            <p:nvPr/>
          </p:nvSpPr>
          <p:spPr>
            <a:xfrm flipH="1">
              <a:off x="2975878" y="3335761"/>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אליפסה 192">
              <a:extLst>
                <a:ext uri="{FF2B5EF4-FFF2-40B4-BE49-F238E27FC236}">
                  <a16:creationId xmlns:a16="http://schemas.microsoft.com/office/drawing/2014/main" id="{4C3564DD-4518-4D3F-B81F-1FD0F79D2740}"/>
                </a:ext>
              </a:extLst>
            </p:cNvPr>
            <p:cNvSpPr/>
            <p:nvPr/>
          </p:nvSpPr>
          <p:spPr>
            <a:xfrm flipH="1">
              <a:off x="3297247" y="3473420"/>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4" name="אליפסה 193">
              <a:extLst>
                <a:ext uri="{FF2B5EF4-FFF2-40B4-BE49-F238E27FC236}">
                  <a16:creationId xmlns:a16="http://schemas.microsoft.com/office/drawing/2014/main" id="{52FA7779-9C82-464E-8445-AC30F809C051}"/>
                </a:ext>
              </a:extLst>
            </p:cNvPr>
            <p:cNvSpPr/>
            <p:nvPr/>
          </p:nvSpPr>
          <p:spPr>
            <a:xfrm flipH="1">
              <a:off x="1353031" y="2585994"/>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5" name="אליפסה 194">
              <a:extLst>
                <a:ext uri="{FF2B5EF4-FFF2-40B4-BE49-F238E27FC236}">
                  <a16:creationId xmlns:a16="http://schemas.microsoft.com/office/drawing/2014/main" id="{55DB00D9-9557-40A4-88B2-ABBBBFD94DF5}"/>
                </a:ext>
              </a:extLst>
            </p:cNvPr>
            <p:cNvSpPr/>
            <p:nvPr/>
          </p:nvSpPr>
          <p:spPr>
            <a:xfrm flipH="1">
              <a:off x="920983" y="2391776"/>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6" name="אליפסה 195">
              <a:extLst>
                <a:ext uri="{FF2B5EF4-FFF2-40B4-BE49-F238E27FC236}">
                  <a16:creationId xmlns:a16="http://schemas.microsoft.com/office/drawing/2014/main" id="{2A94EF81-EDE2-4F8F-B5EB-7E2E3EFF6AEB}"/>
                </a:ext>
              </a:extLst>
            </p:cNvPr>
            <p:cNvSpPr/>
            <p:nvPr/>
          </p:nvSpPr>
          <p:spPr>
            <a:xfrm flipH="1">
              <a:off x="2289135" y="3025167"/>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7" name="אליפסה 196">
              <a:extLst>
                <a:ext uri="{FF2B5EF4-FFF2-40B4-BE49-F238E27FC236}">
                  <a16:creationId xmlns:a16="http://schemas.microsoft.com/office/drawing/2014/main" id="{C3530FC2-25A8-42FA-886C-CA76EB435A5B}"/>
                </a:ext>
              </a:extLst>
            </p:cNvPr>
            <p:cNvSpPr/>
            <p:nvPr/>
          </p:nvSpPr>
          <p:spPr>
            <a:xfrm flipH="1">
              <a:off x="2001103" y="2892924"/>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8" name="אליפסה 197">
              <a:extLst>
                <a:ext uri="{FF2B5EF4-FFF2-40B4-BE49-F238E27FC236}">
                  <a16:creationId xmlns:a16="http://schemas.microsoft.com/office/drawing/2014/main" id="{26429FCA-3F5B-41D6-A964-AFBD3F0BAD1C}"/>
                </a:ext>
              </a:extLst>
            </p:cNvPr>
            <p:cNvSpPr/>
            <p:nvPr/>
          </p:nvSpPr>
          <p:spPr>
            <a:xfrm flipH="1">
              <a:off x="1713071" y="2758370"/>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9" name="אליפסה 198">
              <a:extLst>
                <a:ext uri="{FF2B5EF4-FFF2-40B4-BE49-F238E27FC236}">
                  <a16:creationId xmlns:a16="http://schemas.microsoft.com/office/drawing/2014/main" id="{F37A7A99-CEDD-484E-B300-750B47B9CFCD}"/>
                </a:ext>
              </a:extLst>
            </p:cNvPr>
            <p:cNvSpPr/>
            <p:nvPr/>
          </p:nvSpPr>
          <p:spPr>
            <a:xfrm flipH="1">
              <a:off x="390783" y="214485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0" name="אליפסה 199">
              <a:extLst>
                <a:ext uri="{FF2B5EF4-FFF2-40B4-BE49-F238E27FC236}">
                  <a16:creationId xmlns:a16="http://schemas.microsoft.com/office/drawing/2014/main" id="{34110017-7177-468D-B67F-67062681EE32}"/>
                </a:ext>
              </a:extLst>
            </p:cNvPr>
            <p:cNvSpPr/>
            <p:nvPr/>
          </p:nvSpPr>
          <p:spPr>
            <a:xfrm flipH="1">
              <a:off x="-179947" y="1888985"/>
              <a:ext cx="66674" cy="64325"/>
            </a:xfrm>
            <a:prstGeom prst="ellipse">
              <a:avLst/>
            </a:prstGeom>
            <a:solidFill>
              <a:sysClr val="windowText" lastClr="000000"/>
            </a:solid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259" name="קוביה 258">
            <a:extLst>
              <a:ext uri="{FF2B5EF4-FFF2-40B4-BE49-F238E27FC236}">
                <a16:creationId xmlns:a16="http://schemas.microsoft.com/office/drawing/2014/main" id="{FA7C6E0E-F62C-4492-B852-E3EF5BC5E88A}"/>
              </a:ext>
            </a:extLst>
          </p:cNvPr>
          <p:cNvSpPr/>
          <p:nvPr/>
        </p:nvSpPr>
        <p:spPr>
          <a:xfrm rot="1077559">
            <a:off x="5769139" y="2750497"/>
            <a:ext cx="880269" cy="717750"/>
          </a:xfrm>
          <a:prstGeom prst="cube">
            <a:avLst>
              <a:gd name="adj" fmla="val 56850"/>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0" name="קוביה 259">
            <a:extLst>
              <a:ext uri="{FF2B5EF4-FFF2-40B4-BE49-F238E27FC236}">
                <a16:creationId xmlns:a16="http://schemas.microsoft.com/office/drawing/2014/main" id="{DAC1565C-B3D8-4C41-9D88-7251F47EA429}"/>
              </a:ext>
            </a:extLst>
          </p:cNvPr>
          <p:cNvSpPr/>
          <p:nvPr/>
        </p:nvSpPr>
        <p:spPr>
          <a:xfrm rot="1472994">
            <a:off x="-809733" y="2312010"/>
            <a:ext cx="6767763" cy="334648"/>
          </a:xfrm>
          <a:prstGeom prst="cube">
            <a:avLst>
              <a:gd name="adj" fmla="val 77777"/>
            </a:avLst>
          </a:prstGeom>
          <a:solidFill>
            <a:sysClr val="window" lastClr="FFFFFF"/>
          </a:solidFill>
          <a:ln w="25400" cap="flat" cmpd="sng" algn="ctr">
            <a:solidFill>
              <a:srgbClr val="4F81BD">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5" name="אליפסה 264">
            <a:extLst>
              <a:ext uri="{FF2B5EF4-FFF2-40B4-BE49-F238E27FC236}">
                <a16:creationId xmlns:a16="http://schemas.microsoft.com/office/drawing/2014/main" id="{7D4912AE-38B1-444D-BC89-190AF656D132}"/>
              </a:ext>
            </a:extLst>
          </p:cNvPr>
          <p:cNvSpPr/>
          <p:nvPr/>
        </p:nvSpPr>
        <p:spPr>
          <a:xfrm>
            <a:off x="4991030" y="3572641"/>
            <a:ext cx="750158" cy="380809"/>
          </a:xfrm>
          <a:prstGeom prst="ellipse">
            <a:avLst/>
          </a:prstGeom>
          <a:solidFill>
            <a:srgbClr val="1F497D">
              <a:lumMod val="75000"/>
            </a:srgbClr>
          </a:solidFill>
          <a:ln w="25400" cap="flat" cmpd="sng" algn="ctr">
            <a:solidFill>
              <a:srgbClr val="0070C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67" name="קבוצה 266">
            <a:extLst>
              <a:ext uri="{FF2B5EF4-FFF2-40B4-BE49-F238E27FC236}">
                <a16:creationId xmlns:a16="http://schemas.microsoft.com/office/drawing/2014/main" id="{D541185B-5C5E-49A2-8116-1221AAD50F7E}"/>
              </a:ext>
            </a:extLst>
          </p:cNvPr>
          <p:cNvGrpSpPr/>
          <p:nvPr/>
        </p:nvGrpSpPr>
        <p:grpSpPr>
          <a:xfrm>
            <a:off x="5497408" y="3158844"/>
            <a:ext cx="424166" cy="560438"/>
            <a:chOff x="3345990" y="2892496"/>
            <a:chExt cx="424166" cy="560438"/>
          </a:xfrm>
        </p:grpSpPr>
        <p:sp>
          <p:nvSpPr>
            <p:cNvPr id="268" name="תרשים זרימה: חילוץ 267">
              <a:extLst>
                <a:ext uri="{FF2B5EF4-FFF2-40B4-BE49-F238E27FC236}">
                  <a16:creationId xmlns:a16="http://schemas.microsoft.com/office/drawing/2014/main" id="{E0CC7306-E7DF-4B63-B894-0BDFE60F182C}"/>
                </a:ext>
              </a:extLst>
            </p:cNvPr>
            <p:cNvSpPr/>
            <p:nvPr/>
          </p:nvSpPr>
          <p:spPr>
            <a:xfrm flipV="1">
              <a:off x="3345990" y="3173851"/>
              <a:ext cx="72008" cy="279083"/>
            </a:xfrm>
            <a:prstGeom prst="flowChartExtract">
              <a:avLst/>
            </a:prstGeom>
            <a:solidFill>
              <a:srgbClr val="FFC000"/>
            </a:solidFill>
            <a:ln w="25400" cap="flat" cmpd="sng" algn="ctr">
              <a:solidFill>
                <a:srgbClr val="FFC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9" name="קוביה 268">
              <a:extLst>
                <a:ext uri="{FF2B5EF4-FFF2-40B4-BE49-F238E27FC236}">
                  <a16:creationId xmlns:a16="http://schemas.microsoft.com/office/drawing/2014/main" id="{2C784ACB-EAA8-434F-A2F5-5EB34FDEDD26}"/>
                </a:ext>
              </a:extLst>
            </p:cNvPr>
            <p:cNvSpPr/>
            <p:nvPr/>
          </p:nvSpPr>
          <p:spPr>
            <a:xfrm rot="1321142">
              <a:off x="3373924" y="2892496"/>
              <a:ext cx="396232" cy="346994"/>
            </a:xfrm>
            <a:prstGeom prst="cube">
              <a:avLst>
                <a:gd name="adj" fmla="val 89565"/>
              </a:avLst>
            </a:prstGeom>
            <a:solidFill>
              <a:srgbClr val="FFC000"/>
            </a:solidFill>
            <a:ln w="25400" cap="flat" cmpd="sng" algn="ctr">
              <a:solidFill>
                <a:srgbClr val="FFC000"/>
              </a:solidFill>
              <a:prstDash val="solid"/>
            </a:ln>
            <a:effectLst/>
            <a:scene3d>
              <a:camera prst="perspectiveAbove"/>
              <a:lightRig rig="threePt" dir="t"/>
            </a:scene3d>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76" name="קבוצה 275">
            <a:extLst>
              <a:ext uri="{FF2B5EF4-FFF2-40B4-BE49-F238E27FC236}">
                <a16:creationId xmlns:a16="http://schemas.microsoft.com/office/drawing/2014/main" id="{DB839911-FD52-4ABA-A9F8-6E30907ACDAA}"/>
              </a:ext>
            </a:extLst>
          </p:cNvPr>
          <p:cNvGrpSpPr/>
          <p:nvPr/>
        </p:nvGrpSpPr>
        <p:grpSpPr>
          <a:xfrm>
            <a:off x="-1962150" y="327480"/>
            <a:ext cx="5200143" cy="2415497"/>
            <a:chOff x="-629460" y="404613"/>
            <a:chExt cx="5200143" cy="2415497"/>
          </a:xfrm>
        </p:grpSpPr>
        <p:cxnSp>
          <p:nvCxnSpPr>
            <p:cNvPr id="271" name="מחבר ישר 270">
              <a:extLst>
                <a:ext uri="{FF2B5EF4-FFF2-40B4-BE49-F238E27FC236}">
                  <a16:creationId xmlns:a16="http://schemas.microsoft.com/office/drawing/2014/main" id="{7709A1C6-80DE-4C22-85E1-6EC97E9987B8}"/>
                </a:ext>
              </a:extLst>
            </p:cNvPr>
            <p:cNvCxnSpPr/>
            <p:nvPr/>
          </p:nvCxnSpPr>
          <p:spPr>
            <a:xfrm>
              <a:off x="3027741" y="1955507"/>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2" name="מחבר ישר 271">
              <a:extLst>
                <a:ext uri="{FF2B5EF4-FFF2-40B4-BE49-F238E27FC236}">
                  <a16:creationId xmlns:a16="http://schemas.microsoft.com/office/drawing/2014/main" id="{02262189-CAFD-40C7-9DD5-46EBB540CC5D}"/>
                </a:ext>
              </a:extLst>
            </p:cNvPr>
            <p:cNvCxnSpPr/>
            <p:nvPr/>
          </p:nvCxnSpPr>
          <p:spPr>
            <a:xfrm>
              <a:off x="3486049" y="2326323"/>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3" name="מחבר ישר 272">
              <a:extLst>
                <a:ext uri="{FF2B5EF4-FFF2-40B4-BE49-F238E27FC236}">
                  <a16:creationId xmlns:a16="http://schemas.microsoft.com/office/drawing/2014/main" id="{6AB8721D-E956-4618-9917-9757337691CB}"/>
                </a:ext>
              </a:extLst>
            </p:cNvPr>
            <p:cNvCxnSpPr/>
            <p:nvPr/>
          </p:nvCxnSpPr>
          <p:spPr>
            <a:xfrm>
              <a:off x="3036651" y="2078477"/>
              <a:ext cx="1084634" cy="493787"/>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4" name="מחבר ישר 273">
              <a:extLst>
                <a:ext uri="{FF2B5EF4-FFF2-40B4-BE49-F238E27FC236}">
                  <a16:creationId xmlns:a16="http://schemas.microsoft.com/office/drawing/2014/main" id="{2313BADE-C89D-4780-922A-FF45DE2738C7}"/>
                </a:ext>
              </a:extLst>
            </p:cNvPr>
            <p:cNvCxnSpPr>
              <a:cxnSpLocks/>
            </p:cNvCxnSpPr>
            <p:nvPr/>
          </p:nvCxnSpPr>
          <p:spPr>
            <a:xfrm>
              <a:off x="-629460" y="404613"/>
              <a:ext cx="3081032" cy="1410749"/>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5" name="מחבר ישר 274">
              <a:extLst>
                <a:ext uri="{FF2B5EF4-FFF2-40B4-BE49-F238E27FC236}">
                  <a16:creationId xmlns:a16="http://schemas.microsoft.com/office/drawing/2014/main" id="{E6A24E76-2D1F-4BA2-8F34-0920EFB91B18}"/>
                </a:ext>
              </a:extLst>
            </p:cNvPr>
            <p:cNvCxnSpPr>
              <a:cxnSpLocks/>
            </p:cNvCxnSpPr>
            <p:nvPr/>
          </p:nvCxnSpPr>
          <p:spPr>
            <a:xfrm>
              <a:off x="2366159" y="1959282"/>
              <a:ext cx="1337809" cy="618632"/>
            </a:xfrm>
            <a:prstGeom prst="line">
              <a:avLst/>
            </a:prstGeom>
            <a:ln w="31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81" name="קוביה 280">
            <a:extLst>
              <a:ext uri="{FF2B5EF4-FFF2-40B4-BE49-F238E27FC236}">
                <a16:creationId xmlns:a16="http://schemas.microsoft.com/office/drawing/2014/main" id="{E7BDAE9F-FD20-4ED5-A3A7-71504D491ACB}"/>
              </a:ext>
            </a:extLst>
          </p:cNvPr>
          <p:cNvSpPr/>
          <p:nvPr/>
        </p:nvSpPr>
        <p:spPr>
          <a:xfrm rot="1321142">
            <a:off x="9429058" y="5023807"/>
            <a:ext cx="1071170" cy="1271748"/>
          </a:xfrm>
          <a:prstGeom prst="cube">
            <a:avLst>
              <a:gd name="adj" fmla="val 77688"/>
            </a:avLst>
          </a:prstGeom>
          <a:blipFill>
            <a:blip r:embed="rId4"/>
            <a:tile tx="0" ty="0" sx="100000" sy="100000" flip="none" algn="tl"/>
          </a:blipFill>
          <a:ln>
            <a:solidFill>
              <a:schemeClr val="accent1">
                <a:lumMod val="75000"/>
              </a:schemeClr>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3" name="קוביה 282">
            <a:extLst>
              <a:ext uri="{FF2B5EF4-FFF2-40B4-BE49-F238E27FC236}">
                <a16:creationId xmlns:a16="http://schemas.microsoft.com/office/drawing/2014/main" id="{0BD8DB24-B9DA-4C4B-80AE-B7C109DFF6A7}"/>
              </a:ext>
            </a:extLst>
          </p:cNvPr>
          <p:cNvSpPr/>
          <p:nvPr/>
        </p:nvSpPr>
        <p:spPr>
          <a:xfrm>
            <a:off x="9807061" y="1873358"/>
            <a:ext cx="864096" cy="64807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4" name="מלבן 283">
            <a:extLst>
              <a:ext uri="{FF2B5EF4-FFF2-40B4-BE49-F238E27FC236}">
                <a16:creationId xmlns:a16="http://schemas.microsoft.com/office/drawing/2014/main" id="{13ACED6F-4DB5-4A30-804B-BE5D22B3B359}"/>
              </a:ext>
            </a:extLst>
          </p:cNvPr>
          <p:cNvSpPr/>
          <p:nvPr/>
        </p:nvSpPr>
        <p:spPr>
          <a:xfrm>
            <a:off x="9866639" y="2089382"/>
            <a:ext cx="57606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5" name="צורה חופשית 72">
            <a:extLst>
              <a:ext uri="{FF2B5EF4-FFF2-40B4-BE49-F238E27FC236}">
                <a16:creationId xmlns:a16="http://schemas.microsoft.com/office/drawing/2014/main" id="{55A91BF4-DADE-44D4-B955-35FF71E7EE4A}"/>
              </a:ext>
            </a:extLst>
          </p:cNvPr>
          <p:cNvSpPr/>
          <p:nvPr/>
        </p:nvSpPr>
        <p:spPr>
          <a:xfrm>
            <a:off x="6605751" y="2357450"/>
            <a:ext cx="4158815" cy="810483"/>
          </a:xfrm>
          <a:custGeom>
            <a:avLst/>
            <a:gdLst>
              <a:gd name="connsiteX0" fmla="*/ 0 w 2589208"/>
              <a:gd name="connsiteY0" fmla="*/ 1435891 h 1549383"/>
              <a:gd name="connsiteX1" fmla="*/ 742950 w 2589208"/>
              <a:gd name="connsiteY1" fmla="*/ 1504471 h 1549383"/>
              <a:gd name="connsiteX2" fmla="*/ 1074420 w 2589208"/>
              <a:gd name="connsiteY2" fmla="*/ 841531 h 1549383"/>
              <a:gd name="connsiteX3" fmla="*/ 1988820 w 2589208"/>
              <a:gd name="connsiteY3" fmla="*/ 750091 h 1549383"/>
              <a:gd name="connsiteX4" fmla="*/ 2583180 w 2589208"/>
              <a:gd name="connsiteY4" fmla="*/ 247171 h 1549383"/>
              <a:gd name="connsiteX5" fmla="*/ 2297430 w 2589208"/>
              <a:gd name="connsiteY5" fmla="*/ 18571 h 1549383"/>
              <a:gd name="connsiteX6" fmla="*/ 2320290 w 2589208"/>
              <a:gd name="connsiteY6" fmla="*/ 30001 h 154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208" h="1549383">
                <a:moveTo>
                  <a:pt x="0" y="1435891"/>
                </a:moveTo>
                <a:cubicBezTo>
                  <a:pt x="281940" y="1519711"/>
                  <a:pt x="563880" y="1603531"/>
                  <a:pt x="742950" y="1504471"/>
                </a:cubicBezTo>
                <a:cubicBezTo>
                  <a:pt x="922020" y="1405411"/>
                  <a:pt x="866775" y="967261"/>
                  <a:pt x="1074420" y="841531"/>
                </a:cubicBezTo>
                <a:cubicBezTo>
                  <a:pt x="1282065" y="715801"/>
                  <a:pt x="1737360" y="849151"/>
                  <a:pt x="1988820" y="750091"/>
                </a:cubicBezTo>
                <a:cubicBezTo>
                  <a:pt x="2240280" y="651031"/>
                  <a:pt x="2531745" y="369091"/>
                  <a:pt x="2583180" y="247171"/>
                </a:cubicBezTo>
                <a:cubicBezTo>
                  <a:pt x="2634615" y="125251"/>
                  <a:pt x="2341245" y="54766"/>
                  <a:pt x="2297430" y="18571"/>
                </a:cubicBezTo>
                <a:cubicBezTo>
                  <a:pt x="2253615" y="-17624"/>
                  <a:pt x="2286952" y="6188"/>
                  <a:pt x="2320290" y="30001"/>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86" name="אליפסה 285">
            <a:extLst>
              <a:ext uri="{FF2B5EF4-FFF2-40B4-BE49-F238E27FC236}">
                <a16:creationId xmlns:a16="http://schemas.microsoft.com/office/drawing/2014/main" id="{49402EC8-8CC7-4628-8894-A42A5785F22B}"/>
              </a:ext>
            </a:extLst>
          </p:cNvPr>
          <p:cNvSpPr/>
          <p:nvPr/>
        </p:nvSpPr>
        <p:spPr>
          <a:xfrm>
            <a:off x="9968583" y="2286598"/>
            <a:ext cx="58738" cy="81799"/>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7" name="אליפסה 286">
            <a:extLst>
              <a:ext uri="{FF2B5EF4-FFF2-40B4-BE49-F238E27FC236}">
                <a16:creationId xmlns:a16="http://schemas.microsoft.com/office/drawing/2014/main" id="{11A482ED-D604-4F2E-9C94-7113B2D875E7}"/>
              </a:ext>
            </a:extLst>
          </p:cNvPr>
          <p:cNvSpPr/>
          <p:nvPr/>
        </p:nvSpPr>
        <p:spPr>
          <a:xfrm>
            <a:off x="10237106" y="2296389"/>
            <a:ext cx="61582" cy="7653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8" name="צורה חופשית 71">
            <a:extLst>
              <a:ext uri="{FF2B5EF4-FFF2-40B4-BE49-F238E27FC236}">
                <a16:creationId xmlns:a16="http://schemas.microsoft.com/office/drawing/2014/main" id="{FE14CCB6-043F-4C06-8135-375007EF389D}"/>
              </a:ext>
            </a:extLst>
          </p:cNvPr>
          <p:cNvSpPr/>
          <p:nvPr/>
        </p:nvSpPr>
        <p:spPr>
          <a:xfrm>
            <a:off x="6152123" y="2325741"/>
            <a:ext cx="3816460" cy="452818"/>
          </a:xfrm>
          <a:custGeom>
            <a:avLst/>
            <a:gdLst>
              <a:gd name="connsiteX0" fmla="*/ 76589 w 2111129"/>
              <a:gd name="connsiteY0" fmla="*/ 1342390 h 1342390"/>
              <a:gd name="connsiteX1" fmla="*/ 110879 w 2111129"/>
              <a:gd name="connsiteY1" fmla="*/ 805180 h 1342390"/>
              <a:gd name="connsiteX2" fmla="*/ 1139579 w 2111129"/>
              <a:gd name="connsiteY2" fmla="*/ 736600 h 1342390"/>
              <a:gd name="connsiteX3" fmla="*/ 1493909 w 2111129"/>
              <a:gd name="connsiteY3" fmla="*/ 50800 h 1342390"/>
              <a:gd name="connsiteX4" fmla="*/ 2099699 w 2111129"/>
              <a:gd name="connsiteY4" fmla="*/ 50800 h 1342390"/>
              <a:gd name="connsiteX5" fmla="*/ 2111129 w 2111129"/>
              <a:gd name="connsiteY5" fmla="*/ 50800 h 13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129" h="1342390">
                <a:moveTo>
                  <a:pt x="76589" y="1342390"/>
                </a:moveTo>
                <a:cubicBezTo>
                  <a:pt x="5151" y="1124267"/>
                  <a:pt x="-66286" y="906145"/>
                  <a:pt x="110879" y="805180"/>
                </a:cubicBezTo>
                <a:cubicBezTo>
                  <a:pt x="288044" y="704215"/>
                  <a:pt x="909074" y="862330"/>
                  <a:pt x="1139579" y="736600"/>
                </a:cubicBezTo>
                <a:cubicBezTo>
                  <a:pt x="1370084" y="610870"/>
                  <a:pt x="1333889" y="165100"/>
                  <a:pt x="1493909" y="50800"/>
                </a:cubicBezTo>
                <a:cubicBezTo>
                  <a:pt x="1653929" y="-63500"/>
                  <a:pt x="2099699" y="50800"/>
                  <a:pt x="2099699" y="50800"/>
                </a:cubicBezTo>
                <a:lnTo>
                  <a:pt x="2111129" y="50800"/>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90" name="מלבן 289">
            <a:extLst>
              <a:ext uri="{FF2B5EF4-FFF2-40B4-BE49-F238E27FC236}">
                <a16:creationId xmlns:a16="http://schemas.microsoft.com/office/drawing/2014/main" id="{59695CD3-36D0-45E0-9A92-887AA693AC77}"/>
              </a:ext>
            </a:extLst>
          </p:cNvPr>
          <p:cNvSpPr/>
          <p:nvPr/>
        </p:nvSpPr>
        <p:spPr>
          <a:xfrm>
            <a:off x="2910360" y="-224732"/>
            <a:ext cx="703915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rtl="1"/>
            <a:r>
              <a:rPr lang="he-IL" sz="96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rPr>
              <a:t>ניתוח עקיבות</a:t>
            </a:r>
            <a:endParaRPr lang="he-IL"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panose="020B0604020202020204" pitchFamily="34" charset="0"/>
            </a:endParaRPr>
          </a:p>
        </p:txBody>
      </p:sp>
    </p:spTree>
    <p:extLst>
      <p:ext uri="{BB962C8B-B14F-4D97-AF65-F5344CB8AC3E}">
        <p14:creationId xmlns:p14="http://schemas.microsoft.com/office/powerpoint/2010/main" val="4928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267"/>
                                        </p:tgtEl>
                                        <p:attrNameLst>
                                          <p:attrName>r</p:attrName>
                                        </p:attrNameLst>
                                      </p:cBhvr>
                                    </p:animRot>
                                    <p:animRot by="-240000">
                                      <p:cBhvr>
                                        <p:cTn id="7" dur="100" fill="hold">
                                          <p:stCondLst>
                                            <p:cond delay="100"/>
                                          </p:stCondLst>
                                        </p:cTn>
                                        <p:tgtEl>
                                          <p:spTgt spid="267"/>
                                        </p:tgtEl>
                                        <p:attrNameLst>
                                          <p:attrName>r</p:attrName>
                                        </p:attrNameLst>
                                      </p:cBhvr>
                                    </p:animRot>
                                    <p:animRot by="240000">
                                      <p:cBhvr>
                                        <p:cTn id="8" dur="100" fill="hold">
                                          <p:stCondLst>
                                            <p:cond delay="200"/>
                                          </p:stCondLst>
                                        </p:cTn>
                                        <p:tgtEl>
                                          <p:spTgt spid="267"/>
                                        </p:tgtEl>
                                        <p:attrNameLst>
                                          <p:attrName>r</p:attrName>
                                        </p:attrNameLst>
                                      </p:cBhvr>
                                    </p:animRot>
                                    <p:animRot by="-240000">
                                      <p:cBhvr>
                                        <p:cTn id="9" dur="100" fill="hold">
                                          <p:stCondLst>
                                            <p:cond delay="300"/>
                                          </p:stCondLst>
                                        </p:cTn>
                                        <p:tgtEl>
                                          <p:spTgt spid="267"/>
                                        </p:tgtEl>
                                        <p:attrNameLst>
                                          <p:attrName>r</p:attrName>
                                        </p:attrNameLst>
                                      </p:cBhvr>
                                    </p:animRot>
                                    <p:animRot by="120000">
                                      <p:cBhvr>
                                        <p:cTn id="10" dur="100" fill="hold">
                                          <p:stCondLst>
                                            <p:cond delay="400"/>
                                          </p:stCondLst>
                                        </p:cTn>
                                        <p:tgtEl>
                                          <p:spTgt spid="267"/>
                                        </p:tgtEl>
                                        <p:attrNameLst>
                                          <p:attrName>r</p:attrName>
                                        </p:attrNameLst>
                                      </p:cBhvr>
                                    </p:animRot>
                                  </p:childTnLst>
                                </p:cTn>
                              </p:par>
                              <p:par>
                                <p:cTn id="11" presetID="42" presetClass="path" presetSubtype="0" repeatCount="indefinite" accel="50000" decel="50000" fill="hold" nodeType="withEffect">
                                  <p:stCondLst>
                                    <p:cond delay="0"/>
                                  </p:stCondLst>
                                  <p:childTnLst>
                                    <p:animMotion origin="layout" path="M 4.16667E-7 3.7037E-7 L 0.23724 0.19329 " pathEditMode="relative" rAng="0" ptsTypes="AA">
                                      <p:cBhvr>
                                        <p:cTn id="12" dur="2000" fill="hold"/>
                                        <p:tgtEl>
                                          <p:spTgt spid="188"/>
                                        </p:tgtEl>
                                        <p:attrNameLst>
                                          <p:attrName>ppt_x</p:attrName>
                                          <p:attrName>ppt_y</p:attrName>
                                        </p:attrNameLst>
                                      </p:cBhvr>
                                      <p:rCtr x="11862" y="9653"/>
                                    </p:animMotion>
                                  </p:childTnLst>
                                </p:cTn>
                              </p:par>
                              <p:par>
                                <p:cTn id="13" presetID="42" presetClass="path" presetSubtype="0" repeatCount="indefinite" accel="50000" decel="50000" fill="hold" nodeType="withEffect">
                                  <p:stCondLst>
                                    <p:cond delay="0"/>
                                  </p:stCondLst>
                                  <p:childTnLst>
                                    <p:animMotion origin="layout" path="M -3.75E-6 -2.59259E-6 L 0.14571 0.11922 " pathEditMode="relative" rAng="0" ptsTypes="AA">
                                      <p:cBhvr>
                                        <p:cTn id="14" dur="2000" fill="hold"/>
                                        <p:tgtEl>
                                          <p:spTgt spid="276"/>
                                        </p:tgtEl>
                                        <p:attrNameLst>
                                          <p:attrName>ppt_x</p:attrName>
                                          <p:attrName>ppt_y</p:attrName>
                                        </p:attrNameLst>
                                      </p:cBhvr>
                                      <p:rCtr x="7279" y="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0461D248-AB2A-45E7-8062-F9E850BE100C}"/>
              </a:ext>
            </a:extLst>
          </p:cNvPr>
          <p:cNvSpPr>
            <a:spLocks noGrp="1"/>
          </p:cNvSpPr>
          <p:nvPr>
            <p:ph type="sldNum" sz="quarter" idx="12"/>
          </p:nvPr>
        </p:nvSpPr>
        <p:spPr/>
        <p:txBody>
          <a:bodyPr/>
          <a:lstStyle/>
          <a:p>
            <a:fld id="{35CE2A88-ED72-40D1-A77E-B0989610CBC5}" type="slidenum">
              <a:rPr lang="he-IL" smtClean="0"/>
              <a:t>98</a:t>
            </a:fld>
            <a:endParaRPr lang="he-IL"/>
          </a:p>
        </p:txBody>
      </p:sp>
    </p:spTree>
    <p:extLst>
      <p:ext uri="{BB962C8B-B14F-4D97-AF65-F5344CB8AC3E}">
        <p14:creationId xmlns:p14="http://schemas.microsoft.com/office/powerpoint/2010/main" val="1304893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F8FB2EA3-2CA5-4D0F-8C22-1FF34A54BA9A}"/>
              </a:ext>
            </a:extLst>
          </p:cNvPr>
          <p:cNvSpPr>
            <a:spLocks noGrp="1"/>
          </p:cNvSpPr>
          <p:nvPr>
            <p:ph type="sldNum" sz="quarter" idx="12"/>
          </p:nvPr>
        </p:nvSpPr>
        <p:spPr/>
        <p:txBody>
          <a:bodyPr/>
          <a:lstStyle/>
          <a:p>
            <a:fld id="{35CE2A88-ED72-40D1-A77E-B0989610CBC5}" type="slidenum">
              <a:rPr lang="he-IL" smtClean="0"/>
              <a:t>99</a:t>
            </a:fld>
            <a:endParaRPr lang="he-IL"/>
          </a:p>
        </p:txBody>
      </p:sp>
      <p:sp>
        <p:nvSpPr>
          <p:cNvPr id="3" name="מציין מיקום תוכן 2">
            <a:extLst>
              <a:ext uri="{FF2B5EF4-FFF2-40B4-BE49-F238E27FC236}">
                <a16:creationId xmlns:a16="http://schemas.microsoft.com/office/drawing/2014/main" id="{9F5D4423-3CE0-41DC-A76C-480240A2E8F3}"/>
              </a:ext>
            </a:extLst>
          </p:cNvPr>
          <p:cNvSpPr txBox="1">
            <a:spLocks/>
          </p:cNvSpPr>
          <p:nvPr/>
        </p:nvSpPr>
        <p:spPr>
          <a:xfrm>
            <a:off x="2209800" y="510078"/>
            <a:ext cx="9324975" cy="2052147"/>
          </a:xfrm>
          <a:prstGeom prst="rect">
            <a:avLst/>
          </a:prstGeom>
        </p:spPr>
        <p:txBody>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he-IL" altLang="he-IL" sz="2800" b="1">
                <a:solidFill>
                  <a:schemeClr val="tx1"/>
                </a:solidFill>
              </a:rPr>
              <a:t>רשם זמן</a:t>
            </a:r>
            <a:r>
              <a:rPr lang="he-IL" altLang="he-IL" sz="2800">
                <a:solidFill>
                  <a:schemeClr val="tx1"/>
                </a:solidFill>
              </a:rPr>
              <a:t>. נאמר שהחתול רץ ימינה – כאילו קושרים לו סרט לזנב ומקישים עליו במרווחי זמן קבועים. התרשים יתן "תרשים עקבות". ע"י שימוש ברשם זמן המקיש 50 פעם בשנייה. נקבל על הסרט תרשים עקבות, בין כל נקודה חלפו 0.2 שניות.</a:t>
            </a:r>
            <a:endParaRPr lang="en-US" altLang="he-IL" sz="2800">
              <a:solidFill>
                <a:schemeClr val="tx1"/>
              </a:solidFill>
            </a:endParaRPr>
          </a:p>
          <a:p>
            <a:endParaRPr lang="he-IL" altLang="he-IL"/>
          </a:p>
        </p:txBody>
      </p:sp>
      <p:pic>
        <p:nvPicPr>
          <p:cNvPr id="5" name="Picture 2">
            <a:extLst>
              <a:ext uri="{FF2B5EF4-FFF2-40B4-BE49-F238E27FC236}">
                <a16:creationId xmlns:a16="http://schemas.microsoft.com/office/drawing/2014/main" id="{D60F38AF-263D-4EA0-A73C-C5EBAD62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18" y="3242469"/>
            <a:ext cx="9667857"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104988"/>
      </p:ext>
    </p:extLst>
  </p:cSld>
  <p:clrMapOvr>
    <a:masterClrMapping/>
  </p:clrMapOvr>
</p:sld>
</file>

<file path=ppt/theme/theme1.xml><?xml version="1.0" encoding="utf-8"?>
<a:theme xmlns:a="http://schemas.openxmlformats.org/drawingml/2006/main" name="עשן מתפתל">
  <a:themeElements>
    <a:clrScheme name="עשן מתפתל">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7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1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5.xml><?xml version="1.0" encoding="utf-8"?>
<a:theme xmlns:a="http://schemas.openxmlformats.org/drawingml/2006/main" name="2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6.xml><?xml version="1.0" encoding="utf-8"?>
<a:theme xmlns:a="http://schemas.openxmlformats.org/drawingml/2006/main" name="3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7.xml><?xml version="1.0" encoding="utf-8"?>
<a:theme xmlns:a="http://schemas.openxmlformats.org/drawingml/2006/main" name="4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8.xml><?xml version="1.0" encoding="utf-8"?>
<a:theme xmlns:a="http://schemas.openxmlformats.org/drawingml/2006/main" name="5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9.xml><?xml version="1.0" encoding="utf-8"?>
<a:theme xmlns:a="http://schemas.openxmlformats.org/drawingml/2006/main" name="6_עשן מתפתל">
  <a:themeElements>
    <a:clrScheme name="עשן מתפתל">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עשן מתפתל">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עשן מתפתל">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11874</TotalTime>
  <Words>6590</Words>
  <Application>Microsoft Office PowerPoint</Application>
  <PresentationFormat>מסך רחב</PresentationFormat>
  <Paragraphs>706</Paragraphs>
  <Slides>114</Slides>
  <Notes>5</Notes>
  <HiddenSlides>0</HiddenSlides>
  <MMClips>0</MMClips>
  <ScaleCrop>false</ScaleCrop>
  <HeadingPairs>
    <vt:vector size="8" baseType="variant">
      <vt:variant>
        <vt:lpstr>גופנים בשימוש</vt:lpstr>
      </vt:variant>
      <vt:variant>
        <vt:i4>13</vt:i4>
      </vt:variant>
      <vt:variant>
        <vt:lpstr>ערכת נושא</vt:lpstr>
      </vt:variant>
      <vt:variant>
        <vt:i4>10</vt:i4>
      </vt:variant>
      <vt:variant>
        <vt:lpstr>שרתי OLE מוטבעים</vt:lpstr>
      </vt:variant>
      <vt:variant>
        <vt:i4>4</vt:i4>
      </vt:variant>
      <vt:variant>
        <vt:lpstr>כותרות שקופיות</vt:lpstr>
      </vt:variant>
      <vt:variant>
        <vt:i4>114</vt:i4>
      </vt:variant>
    </vt:vector>
  </HeadingPairs>
  <TitlesOfParts>
    <vt:vector size="141" baseType="lpstr">
      <vt:lpstr>Arial</vt:lpstr>
      <vt:lpstr>Calibri</vt:lpstr>
      <vt:lpstr>Calibri Light</vt:lpstr>
      <vt:lpstr>Cambria Math</vt:lpstr>
      <vt:lpstr>Century Gothic</vt:lpstr>
      <vt:lpstr>Garamond</vt:lpstr>
      <vt:lpstr>Guttman-Aharoni</vt:lpstr>
      <vt:lpstr>Impact</vt:lpstr>
      <vt:lpstr>Monotype Sorts</vt:lpstr>
      <vt:lpstr>Times New Roman</vt:lpstr>
      <vt:lpstr>Verdana</vt:lpstr>
      <vt:lpstr>Wingdings</vt:lpstr>
      <vt:lpstr>Wingdings 3</vt:lpstr>
      <vt:lpstr>עשן מתפתל</vt:lpstr>
      <vt:lpstr>ערכת נושא Office</vt:lpstr>
      <vt:lpstr>1_ערכת נושא Office</vt:lpstr>
      <vt:lpstr>1_עשן מתפתל</vt:lpstr>
      <vt:lpstr>2_עשן מתפתל</vt:lpstr>
      <vt:lpstr>3_עשן מתפתל</vt:lpstr>
      <vt:lpstr>4_עשן מתפתל</vt:lpstr>
      <vt:lpstr>5_עשן מתפתל</vt:lpstr>
      <vt:lpstr>6_עשן מתפתל</vt:lpstr>
      <vt:lpstr>7_עשן מתפתל</vt:lpstr>
      <vt:lpstr>Equation</vt:lpstr>
      <vt:lpstr>משוואה</vt:lpstr>
      <vt:lpstr>תמונת מפת סיביות</vt:lpstr>
      <vt:lpstr>Chart</vt:lpstr>
      <vt:lpstr>מצגת של PowerPoint‏</vt:lpstr>
      <vt:lpstr>שתי תכונות חשובות המתקיימות בכל סוגי התנועה: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מקומו של גוף 3 מאפיינים</vt:lpstr>
      <vt:lpstr>מצגת של PowerPoint‏</vt:lpstr>
      <vt:lpstr>מצגת של PowerPoint‏</vt:lpstr>
      <vt:lpstr>מצגת של PowerPoint‏</vt:lpstr>
      <vt:lpstr>דרך והעתק</vt:lpstr>
      <vt:lpstr>מצגת של PowerPoint‏</vt:lpstr>
      <vt:lpstr>העתק</vt:lpstr>
      <vt:lpstr>מצגת של PowerPoint‏</vt:lpstr>
      <vt:lpstr>מצגת של PowerPoint‏</vt:lpstr>
      <vt:lpstr>מצגת של PowerPoint‏</vt:lpstr>
      <vt:lpstr>מצגת של PowerPoint‏</vt:lpstr>
      <vt:lpstr>?</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יצוגים   חקירת התנועה נעשית על ידי הצגת המקום כפונקציה של הזמן :   </vt:lpstr>
      <vt:lpstr>ייצוג 1  : טבלת מקום-זמן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תיאור תנועה באמצעות ביטוי מתמטי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אלו הן תמונות סטרובוסקופיות- תמונות המדגישות את התנועה במהלך הזמן !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BENY BERK</dc:creator>
  <cp:lastModifiedBy>Liat</cp:lastModifiedBy>
  <cp:revision>233</cp:revision>
  <dcterms:created xsi:type="dcterms:W3CDTF">2020-06-30T06:27:36Z</dcterms:created>
  <dcterms:modified xsi:type="dcterms:W3CDTF">2021-01-27T09:28:37Z</dcterms:modified>
</cp:coreProperties>
</file>