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31" autoAdjust="0"/>
    <p:restoredTop sz="94660"/>
  </p:normalViewPr>
  <p:slideViewPr>
    <p:cSldViewPr snapToGrid="0">
      <p:cViewPr varScale="1">
        <p:scale>
          <a:sx n="88" d="100"/>
          <a:sy n="88" d="100"/>
        </p:scale>
        <p:origin x="45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244376-DC8A-4B6B-A5A9-4C76F9490FE0}"/>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a:p>
        </p:txBody>
      </p:sp>
      <p:sp>
        <p:nvSpPr>
          <p:cNvPr id="3" name="כותרת משנה 2">
            <a:extLst>
              <a:ext uri="{FF2B5EF4-FFF2-40B4-BE49-F238E27FC236}">
                <a16:creationId xmlns:a16="http://schemas.microsoft.com/office/drawing/2014/main" id="{C4E09758-ED59-4B86-9274-82DD415033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a:p>
        </p:txBody>
      </p:sp>
      <p:sp>
        <p:nvSpPr>
          <p:cNvPr id="4" name="מציין מיקום של תאריך 3">
            <a:extLst>
              <a:ext uri="{FF2B5EF4-FFF2-40B4-BE49-F238E27FC236}">
                <a16:creationId xmlns:a16="http://schemas.microsoft.com/office/drawing/2014/main" id="{3F088466-8419-430A-97C0-DFBC489965E1}"/>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BA0E82A1-4622-4EB2-B553-A7CA364E4FD4}"/>
              </a:ext>
            </a:extLst>
          </p:cNvPr>
          <p:cNvSpPr>
            <a:spLocks noGrp="1"/>
          </p:cNvSpPr>
          <p:nvPr>
            <p:ph type="ftr" sz="quarter" idx="11"/>
          </p:nvPr>
        </p:nvSpPr>
        <p:spPr/>
        <p:txBody>
          <a:bodyPr/>
          <a:lstStyle/>
          <a:p>
            <a:endParaRPr lang="en-US"/>
          </a:p>
        </p:txBody>
      </p:sp>
      <p:sp>
        <p:nvSpPr>
          <p:cNvPr id="6" name="מציין מיקום של מספר שקופית 5">
            <a:extLst>
              <a:ext uri="{FF2B5EF4-FFF2-40B4-BE49-F238E27FC236}">
                <a16:creationId xmlns:a16="http://schemas.microsoft.com/office/drawing/2014/main" id="{2FE4857C-D7B1-4AB7-92E8-38E23AD441DB}"/>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2168406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96C0ACC-472F-4732-8F5F-B2F7CF390E31}"/>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טקסט אנכי 2">
            <a:extLst>
              <a:ext uri="{FF2B5EF4-FFF2-40B4-BE49-F238E27FC236}">
                <a16:creationId xmlns:a16="http://schemas.microsoft.com/office/drawing/2014/main" id="{0482D1B5-69AB-4CDE-852A-202034F03BB4}"/>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a:extLst>
              <a:ext uri="{FF2B5EF4-FFF2-40B4-BE49-F238E27FC236}">
                <a16:creationId xmlns:a16="http://schemas.microsoft.com/office/drawing/2014/main" id="{6092F52E-F790-4546-A4A5-D19DFD6170FB}"/>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ABD34952-5E14-456A-9FF2-F81E28FF56F2}"/>
              </a:ext>
            </a:extLst>
          </p:cNvPr>
          <p:cNvSpPr>
            <a:spLocks noGrp="1"/>
          </p:cNvSpPr>
          <p:nvPr>
            <p:ph type="ftr" sz="quarter" idx="11"/>
          </p:nvPr>
        </p:nvSpPr>
        <p:spPr/>
        <p:txBody>
          <a:bodyPr/>
          <a:lstStyle/>
          <a:p>
            <a:endParaRPr lang="en-US"/>
          </a:p>
        </p:txBody>
      </p:sp>
      <p:sp>
        <p:nvSpPr>
          <p:cNvPr id="6" name="מציין מיקום של מספר שקופית 5">
            <a:extLst>
              <a:ext uri="{FF2B5EF4-FFF2-40B4-BE49-F238E27FC236}">
                <a16:creationId xmlns:a16="http://schemas.microsoft.com/office/drawing/2014/main" id="{527504EC-6B4E-4EE0-ACA3-C3DC06FEBBA3}"/>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2548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1234C949-F182-424B-8DE7-FB35BA1A425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a:p>
        </p:txBody>
      </p:sp>
      <p:sp>
        <p:nvSpPr>
          <p:cNvPr id="3" name="מציין מיקום של טקסט אנכי 2">
            <a:extLst>
              <a:ext uri="{FF2B5EF4-FFF2-40B4-BE49-F238E27FC236}">
                <a16:creationId xmlns:a16="http://schemas.microsoft.com/office/drawing/2014/main" id="{9FBF3E33-2C90-4599-954F-2F122D664A83}"/>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a:extLst>
              <a:ext uri="{FF2B5EF4-FFF2-40B4-BE49-F238E27FC236}">
                <a16:creationId xmlns:a16="http://schemas.microsoft.com/office/drawing/2014/main" id="{93114D08-B95F-4041-9BC0-C31C4E09BA8E}"/>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A9E3A542-A2D5-4A3A-9E31-E31C85A3AA47}"/>
              </a:ext>
            </a:extLst>
          </p:cNvPr>
          <p:cNvSpPr>
            <a:spLocks noGrp="1"/>
          </p:cNvSpPr>
          <p:nvPr>
            <p:ph type="ftr" sz="quarter" idx="11"/>
          </p:nvPr>
        </p:nvSpPr>
        <p:spPr/>
        <p:txBody>
          <a:bodyPr/>
          <a:lstStyle/>
          <a:p>
            <a:endParaRPr lang="en-US"/>
          </a:p>
        </p:txBody>
      </p:sp>
      <p:sp>
        <p:nvSpPr>
          <p:cNvPr id="6" name="מציין מיקום של מספר שקופית 5">
            <a:extLst>
              <a:ext uri="{FF2B5EF4-FFF2-40B4-BE49-F238E27FC236}">
                <a16:creationId xmlns:a16="http://schemas.microsoft.com/office/drawing/2014/main" id="{4F702F8E-48F0-41A5-B00D-38BB2DDC665B}"/>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251869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4B91D01-E1FF-484C-BEF5-AB8126FC59BE}"/>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a:extLst>
              <a:ext uri="{FF2B5EF4-FFF2-40B4-BE49-F238E27FC236}">
                <a16:creationId xmlns:a16="http://schemas.microsoft.com/office/drawing/2014/main" id="{7FBEFF21-994D-4AB1-BC8D-073B22E53517}"/>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a:extLst>
              <a:ext uri="{FF2B5EF4-FFF2-40B4-BE49-F238E27FC236}">
                <a16:creationId xmlns:a16="http://schemas.microsoft.com/office/drawing/2014/main" id="{6A23C96A-745C-4D6C-A529-736BDDC677D3}"/>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30960155-9FDE-4C39-9562-09FADD695CC9}"/>
              </a:ext>
            </a:extLst>
          </p:cNvPr>
          <p:cNvSpPr>
            <a:spLocks noGrp="1"/>
          </p:cNvSpPr>
          <p:nvPr>
            <p:ph type="ftr" sz="quarter" idx="11"/>
          </p:nvPr>
        </p:nvSpPr>
        <p:spPr/>
        <p:txBody>
          <a:bodyPr/>
          <a:lstStyle/>
          <a:p>
            <a:endParaRPr lang="en-US"/>
          </a:p>
        </p:txBody>
      </p:sp>
      <p:sp>
        <p:nvSpPr>
          <p:cNvPr id="6" name="מציין מיקום של מספר שקופית 5">
            <a:extLst>
              <a:ext uri="{FF2B5EF4-FFF2-40B4-BE49-F238E27FC236}">
                <a16:creationId xmlns:a16="http://schemas.microsoft.com/office/drawing/2014/main" id="{4976C42F-B043-40C1-BA8A-B42383C9A4BF}"/>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748643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488D695-71AF-4D34-967F-70FC4310F132}"/>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a:p>
        </p:txBody>
      </p:sp>
      <p:sp>
        <p:nvSpPr>
          <p:cNvPr id="3" name="מציין מיקום טקסט 2">
            <a:extLst>
              <a:ext uri="{FF2B5EF4-FFF2-40B4-BE49-F238E27FC236}">
                <a16:creationId xmlns:a16="http://schemas.microsoft.com/office/drawing/2014/main" id="{41216732-FF8F-4D62-9FDB-DDF4D87A4E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1732E3C9-3093-4F14-8823-8D31A59595CE}"/>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74CEDECE-10BC-4964-9F0A-9EC3BE77F7BB}"/>
              </a:ext>
            </a:extLst>
          </p:cNvPr>
          <p:cNvSpPr>
            <a:spLocks noGrp="1"/>
          </p:cNvSpPr>
          <p:nvPr>
            <p:ph type="ftr" sz="quarter" idx="11"/>
          </p:nvPr>
        </p:nvSpPr>
        <p:spPr/>
        <p:txBody>
          <a:bodyPr/>
          <a:lstStyle/>
          <a:p>
            <a:endParaRPr lang="en-US"/>
          </a:p>
        </p:txBody>
      </p:sp>
      <p:sp>
        <p:nvSpPr>
          <p:cNvPr id="6" name="מציין מיקום של מספר שקופית 5">
            <a:extLst>
              <a:ext uri="{FF2B5EF4-FFF2-40B4-BE49-F238E27FC236}">
                <a16:creationId xmlns:a16="http://schemas.microsoft.com/office/drawing/2014/main" id="{04FA30DD-AC7E-42B9-BF67-BD3C9FCB1C8B}"/>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310301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5B4A341-5B6B-4EF8-BE99-3B209DC3F4ED}"/>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a:extLst>
              <a:ext uri="{FF2B5EF4-FFF2-40B4-BE49-F238E27FC236}">
                <a16:creationId xmlns:a16="http://schemas.microsoft.com/office/drawing/2014/main" id="{1E3A52F3-40C9-4768-A885-C4568D7E9268}"/>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a:extLst>
              <a:ext uri="{FF2B5EF4-FFF2-40B4-BE49-F238E27FC236}">
                <a16:creationId xmlns:a16="http://schemas.microsoft.com/office/drawing/2014/main" id="{3FA15BD7-8B44-427D-9DC1-CEFAE70A8061}"/>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של תאריך 4">
            <a:extLst>
              <a:ext uri="{FF2B5EF4-FFF2-40B4-BE49-F238E27FC236}">
                <a16:creationId xmlns:a16="http://schemas.microsoft.com/office/drawing/2014/main" id="{5B2E851F-005D-4F4C-B6BB-E8750CD2116B}"/>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6" name="מציין מיקום של כותרת תחתונה 5">
            <a:extLst>
              <a:ext uri="{FF2B5EF4-FFF2-40B4-BE49-F238E27FC236}">
                <a16:creationId xmlns:a16="http://schemas.microsoft.com/office/drawing/2014/main" id="{91F47F76-AA95-49D4-BF85-F65D498C0F77}"/>
              </a:ext>
            </a:extLst>
          </p:cNvPr>
          <p:cNvSpPr>
            <a:spLocks noGrp="1"/>
          </p:cNvSpPr>
          <p:nvPr>
            <p:ph type="ftr" sz="quarter" idx="11"/>
          </p:nvPr>
        </p:nvSpPr>
        <p:spPr/>
        <p:txBody>
          <a:bodyPr/>
          <a:lstStyle/>
          <a:p>
            <a:endParaRPr lang="en-US"/>
          </a:p>
        </p:txBody>
      </p:sp>
      <p:sp>
        <p:nvSpPr>
          <p:cNvPr id="7" name="מציין מיקום של מספר שקופית 6">
            <a:extLst>
              <a:ext uri="{FF2B5EF4-FFF2-40B4-BE49-F238E27FC236}">
                <a16:creationId xmlns:a16="http://schemas.microsoft.com/office/drawing/2014/main" id="{925C2FEF-BC43-4C8C-A6FF-D7FED00FC79E}"/>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45407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7678386-D843-4271-A77F-B9149391F9A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a:p>
        </p:txBody>
      </p:sp>
      <p:sp>
        <p:nvSpPr>
          <p:cNvPr id="3" name="מציין מיקום טקסט 2">
            <a:extLst>
              <a:ext uri="{FF2B5EF4-FFF2-40B4-BE49-F238E27FC236}">
                <a16:creationId xmlns:a16="http://schemas.microsoft.com/office/drawing/2014/main" id="{4761669B-F492-43C6-A0EF-6FB56EE6C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DD686FEC-6395-4485-B685-E2A89EFEFB8A}"/>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טקסט 4">
            <a:extLst>
              <a:ext uri="{FF2B5EF4-FFF2-40B4-BE49-F238E27FC236}">
                <a16:creationId xmlns:a16="http://schemas.microsoft.com/office/drawing/2014/main" id="{4035F7AA-AB5F-4CD5-B55D-8702C42CCD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4BB00D60-B902-425E-AD33-00B55E820065}"/>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a:extLst>
              <a:ext uri="{FF2B5EF4-FFF2-40B4-BE49-F238E27FC236}">
                <a16:creationId xmlns:a16="http://schemas.microsoft.com/office/drawing/2014/main" id="{9C229352-8291-487A-A5D6-5554B3E85ED0}"/>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8" name="מציין מיקום של כותרת תחתונה 7">
            <a:extLst>
              <a:ext uri="{FF2B5EF4-FFF2-40B4-BE49-F238E27FC236}">
                <a16:creationId xmlns:a16="http://schemas.microsoft.com/office/drawing/2014/main" id="{437A7042-1A84-4535-90E7-9C1898AB26CD}"/>
              </a:ext>
            </a:extLst>
          </p:cNvPr>
          <p:cNvSpPr>
            <a:spLocks noGrp="1"/>
          </p:cNvSpPr>
          <p:nvPr>
            <p:ph type="ftr" sz="quarter" idx="11"/>
          </p:nvPr>
        </p:nvSpPr>
        <p:spPr/>
        <p:txBody>
          <a:bodyPr/>
          <a:lstStyle/>
          <a:p>
            <a:endParaRPr lang="en-US"/>
          </a:p>
        </p:txBody>
      </p:sp>
      <p:sp>
        <p:nvSpPr>
          <p:cNvPr id="9" name="מציין מיקום של מספר שקופית 8">
            <a:extLst>
              <a:ext uri="{FF2B5EF4-FFF2-40B4-BE49-F238E27FC236}">
                <a16:creationId xmlns:a16="http://schemas.microsoft.com/office/drawing/2014/main" id="{D1D86296-1599-4F95-A5EC-E5E053C8719E}"/>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221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19D03D6-E0DD-4B36-8C02-DD0DC5C0E54A}"/>
              </a:ext>
            </a:extLst>
          </p:cNvPr>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תאריך 2">
            <a:extLst>
              <a:ext uri="{FF2B5EF4-FFF2-40B4-BE49-F238E27FC236}">
                <a16:creationId xmlns:a16="http://schemas.microsoft.com/office/drawing/2014/main" id="{1621CACD-CE6A-448D-89BE-38C866FBEE09}"/>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4" name="מציין מיקום של כותרת תחתונה 3">
            <a:extLst>
              <a:ext uri="{FF2B5EF4-FFF2-40B4-BE49-F238E27FC236}">
                <a16:creationId xmlns:a16="http://schemas.microsoft.com/office/drawing/2014/main" id="{2B214767-D333-4C1D-AB56-A75D49AE268D}"/>
              </a:ext>
            </a:extLst>
          </p:cNvPr>
          <p:cNvSpPr>
            <a:spLocks noGrp="1"/>
          </p:cNvSpPr>
          <p:nvPr>
            <p:ph type="ftr" sz="quarter" idx="11"/>
          </p:nvPr>
        </p:nvSpPr>
        <p:spPr/>
        <p:txBody>
          <a:bodyPr/>
          <a:lstStyle/>
          <a:p>
            <a:endParaRPr lang="en-US"/>
          </a:p>
        </p:txBody>
      </p:sp>
      <p:sp>
        <p:nvSpPr>
          <p:cNvPr id="5" name="מציין מיקום של מספר שקופית 4">
            <a:extLst>
              <a:ext uri="{FF2B5EF4-FFF2-40B4-BE49-F238E27FC236}">
                <a16:creationId xmlns:a16="http://schemas.microsoft.com/office/drawing/2014/main" id="{8B4F7D04-FFCE-414A-B84B-4F9804421A9C}"/>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11848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96D2C25A-F244-4895-81F3-B9D58D5D1014}"/>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3" name="מציין מיקום של כותרת תחתונה 2">
            <a:extLst>
              <a:ext uri="{FF2B5EF4-FFF2-40B4-BE49-F238E27FC236}">
                <a16:creationId xmlns:a16="http://schemas.microsoft.com/office/drawing/2014/main" id="{FA186D90-98D6-466D-B8F7-5615E7761C49}"/>
              </a:ext>
            </a:extLst>
          </p:cNvPr>
          <p:cNvSpPr>
            <a:spLocks noGrp="1"/>
          </p:cNvSpPr>
          <p:nvPr>
            <p:ph type="ftr" sz="quarter" idx="11"/>
          </p:nvPr>
        </p:nvSpPr>
        <p:spPr/>
        <p:txBody>
          <a:bodyPr/>
          <a:lstStyle/>
          <a:p>
            <a:endParaRPr lang="en-US"/>
          </a:p>
        </p:txBody>
      </p:sp>
      <p:sp>
        <p:nvSpPr>
          <p:cNvPr id="4" name="מציין מיקום של מספר שקופית 3">
            <a:extLst>
              <a:ext uri="{FF2B5EF4-FFF2-40B4-BE49-F238E27FC236}">
                <a16:creationId xmlns:a16="http://schemas.microsoft.com/office/drawing/2014/main" id="{B8795232-CFF1-435A-AF2F-FDA1410A13F0}"/>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28790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4E738A5-A501-43E3-820A-74FFFF5784C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תוכן 2">
            <a:extLst>
              <a:ext uri="{FF2B5EF4-FFF2-40B4-BE49-F238E27FC236}">
                <a16:creationId xmlns:a16="http://schemas.microsoft.com/office/drawing/2014/main" id="{C6EB18AD-AA38-457A-B791-EB63BB7E7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טקסט 3">
            <a:extLst>
              <a:ext uri="{FF2B5EF4-FFF2-40B4-BE49-F238E27FC236}">
                <a16:creationId xmlns:a16="http://schemas.microsoft.com/office/drawing/2014/main" id="{1575F109-F4C0-47B4-A0BD-F0F7448E74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C2255F9-9593-4C85-93C1-26F2694B19F2}"/>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6" name="מציין מיקום של כותרת תחתונה 5">
            <a:extLst>
              <a:ext uri="{FF2B5EF4-FFF2-40B4-BE49-F238E27FC236}">
                <a16:creationId xmlns:a16="http://schemas.microsoft.com/office/drawing/2014/main" id="{9C510D74-46B0-4917-AD23-A813EB11018E}"/>
              </a:ext>
            </a:extLst>
          </p:cNvPr>
          <p:cNvSpPr>
            <a:spLocks noGrp="1"/>
          </p:cNvSpPr>
          <p:nvPr>
            <p:ph type="ftr" sz="quarter" idx="11"/>
          </p:nvPr>
        </p:nvSpPr>
        <p:spPr/>
        <p:txBody>
          <a:bodyPr/>
          <a:lstStyle/>
          <a:p>
            <a:endParaRPr lang="en-US"/>
          </a:p>
        </p:txBody>
      </p:sp>
      <p:sp>
        <p:nvSpPr>
          <p:cNvPr id="7" name="מציין מיקום של מספר שקופית 6">
            <a:extLst>
              <a:ext uri="{FF2B5EF4-FFF2-40B4-BE49-F238E27FC236}">
                <a16:creationId xmlns:a16="http://schemas.microsoft.com/office/drawing/2014/main" id="{0729A4B6-FA1E-4571-B728-26E093D51273}"/>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737875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4037734-3355-4865-929F-CF88E7E6B7B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של תמונה 2">
            <a:extLst>
              <a:ext uri="{FF2B5EF4-FFF2-40B4-BE49-F238E27FC236}">
                <a16:creationId xmlns:a16="http://schemas.microsoft.com/office/drawing/2014/main" id="{5CCE129E-A199-49F2-A3B5-7100C70E99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a:extLst>
              <a:ext uri="{FF2B5EF4-FFF2-40B4-BE49-F238E27FC236}">
                <a16:creationId xmlns:a16="http://schemas.microsoft.com/office/drawing/2014/main" id="{9748B454-4113-409E-83A5-0F0E801859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76A6217-0368-4273-9B98-305368E00238}"/>
              </a:ext>
            </a:extLst>
          </p:cNvPr>
          <p:cNvSpPr>
            <a:spLocks noGrp="1"/>
          </p:cNvSpPr>
          <p:nvPr>
            <p:ph type="dt" sz="half" idx="10"/>
          </p:nvPr>
        </p:nvSpPr>
        <p:spPr/>
        <p:txBody>
          <a:bodyPr/>
          <a:lstStyle/>
          <a:p>
            <a:fld id="{3F096C4A-E5E9-4448-A3C3-CEAAD6852B65}" type="datetimeFigureOut">
              <a:rPr lang="en-US" smtClean="0"/>
              <a:t>5/2/2022</a:t>
            </a:fld>
            <a:endParaRPr lang="en-US"/>
          </a:p>
        </p:txBody>
      </p:sp>
      <p:sp>
        <p:nvSpPr>
          <p:cNvPr id="6" name="מציין מיקום של כותרת תחתונה 5">
            <a:extLst>
              <a:ext uri="{FF2B5EF4-FFF2-40B4-BE49-F238E27FC236}">
                <a16:creationId xmlns:a16="http://schemas.microsoft.com/office/drawing/2014/main" id="{7453BEC9-6D25-43D6-BDEC-DA75F47F22DF}"/>
              </a:ext>
            </a:extLst>
          </p:cNvPr>
          <p:cNvSpPr>
            <a:spLocks noGrp="1"/>
          </p:cNvSpPr>
          <p:nvPr>
            <p:ph type="ftr" sz="quarter" idx="11"/>
          </p:nvPr>
        </p:nvSpPr>
        <p:spPr/>
        <p:txBody>
          <a:bodyPr/>
          <a:lstStyle/>
          <a:p>
            <a:endParaRPr lang="en-US"/>
          </a:p>
        </p:txBody>
      </p:sp>
      <p:sp>
        <p:nvSpPr>
          <p:cNvPr id="7" name="מציין מיקום של מספר שקופית 6">
            <a:extLst>
              <a:ext uri="{FF2B5EF4-FFF2-40B4-BE49-F238E27FC236}">
                <a16:creationId xmlns:a16="http://schemas.microsoft.com/office/drawing/2014/main" id="{F6634CF0-838C-434C-9B75-17FD448A4D5C}"/>
              </a:ext>
            </a:extLst>
          </p:cNvPr>
          <p:cNvSpPr>
            <a:spLocks noGrp="1"/>
          </p:cNvSpPr>
          <p:nvPr>
            <p:ph type="sldNum" sz="quarter" idx="12"/>
          </p:nvPr>
        </p:nvSpPr>
        <p:spPr/>
        <p:txBody>
          <a:bodyPr/>
          <a:lstStyle/>
          <a:p>
            <a:fld id="{906DD446-AA6A-4312-AFF4-50ABF68B544A}" type="slidenum">
              <a:rPr lang="en-US" smtClean="0"/>
              <a:t>‹#›</a:t>
            </a:fld>
            <a:endParaRPr lang="en-US"/>
          </a:p>
        </p:txBody>
      </p:sp>
    </p:spTree>
    <p:extLst>
      <p:ext uri="{BB962C8B-B14F-4D97-AF65-F5344CB8AC3E}">
        <p14:creationId xmlns:p14="http://schemas.microsoft.com/office/powerpoint/2010/main" val="360464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A243C393-9D09-4CF0-B425-1A7DE5548E9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endParaRPr lang="en-US"/>
          </a:p>
        </p:txBody>
      </p:sp>
      <p:sp>
        <p:nvSpPr>
          <p:cNvPr id="3" name="מציין מיקום טקסט 2">
            <a:extLst>
              <a:ext uri="{FF2B5EF4-FFF2-40B4-BE49-F238E27FC236}">
                <a16:creationId xmlns:a16="http://schemas.microsoft.com/office/drawing/2014/main" id="{9E4B0599-CA81-4857-954D-66ABF531FB8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a:extLst>
              <a:ext uri="{FF2B5EF4-FFF2-40B4-BE49-F238E27FC236}">
                <a16:creationId xmlns:a16="http://schemas.microsoft.com/office/drawing/2014/main" id="{629E4451-FCC9-44C2-A461-D43C74B3A42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F096C4A-E5E9-4448-A3C3-CEAAD6852B65}" type="datetimeFigureOut">
              <a:rPr lang="en-US" smtClean="0"/>
              <a:t>5/2/2022</a:t>
            </a:fld>
            <a:endParaRPr lang="en-US"/>
          </a:p>
        </p:txBody>
      </p:sp>
      <p:sp>
        <p:nvSpPr>
          <p:cNvPr id="5" name="מציין מיקום של כותרת תחתונה 4">
            <a:extLst>
              <a:ext uri="{FF2B5EF4-FFF2-40B4-BE49-F238E27FC236}">
                <a16:creationId xmlns:a16="http://schemas.microsoft.com/office/drawing/2014/main" id="{464D021B-349C-4CFF-9BC0-C5413B79E4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מציין מיקום של מספר שקופית 5">
            <a:extLst>
              <a:ext uri="{FF2B5EF4-FFF2-40B4-BE49-F238E27FC236}">
                <a16:creationId xmlns:a16="http://schemas.microsoft.com/office/drawing/2014/main" id="{EB59AAB3-41EF-4529-8AD2-AE33315C862E}"/>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06DD446-AA6A-4312-AFF4-50ABF68B544A}" type="slidenum">
              <a:rPr lang="en-US" smtClean="0"/>
              <a:t>‹#›</a:t>
            </a:fld>
            <a:endParaRPr lang="en-US"/>
          </a:p>
        </p:txBody>
      </p:sp>
    </p:spTree>
    <p:extLst>
      <p:ext uri="{BB962C8B-B14F-4D97-AF65-F5344CB8AC3E}">
        <p14:creationId xmlns:p14="http://schemas.microsoft.com/office/powerpoint/2010/main" val="907716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a:extLst>
              <a:ext uri="{FF2B5EF4-FFF2-40B4-BE49-F238E27FC236}">
                <a16:creationId xmlns:a16="http://schemas.microsoft.com/office/drawing/2014/main" id="{F98B295D-47C1-404E-BB3C-756CDDDE4E24}"/>
              </a:ext>
            </a:extLst>
          </p:cNvPr>
          <p:cNvSpPr>
            <a:spLocks noGrp="1"/>
          </p:cNvSpPr>
          <p:nvPr>
            <p:ph type="title"/>
          </p:nvPr>
        </p:nvSpPr>
        <p:spPr>
          <a:xfrm>
            <a:off x="4066067" y="2691790"/>
            <a:ext cx="4059865" cy="1325563"/>
          </a:xfrm>
        </p:spPr>
        <p:txBody>
          <a:bodyPr>
            <a:normAutofit/>
          </a:bodyPr>
          <a:lstStyle/>
          <a:p>
            <a:r>
              <a:rPr lang="he-IL" sz="8800" dirty="0"/>
              <a:t>תרגילים</a:t>
            </a:r>
            <a:endParaRPr lang="en-US" sz="6000" dirty="0"/>
          </a:p>
        </p:txBody>
      </p:sp>
    </p:spTree>
    <p:extLst>
      <p:ext uri="{BB962C8B-B14F-4D97-AF65-F5344CB8AC3E}">
        <p14:creationId xmlns:p14="http://schemas.microsoft.com/office/powerpoint/2010/main" val="626354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954621-7F87-4CDD-0B5D-7F3FFC6143DC}"/>
              </a:ext>
            </a:extLst>
          </p:cNvPr>
          <p:cNvSpPr>
            <a:spLocks noGrp="1"/>
          </p:cNvSpPr>
          <p:nvPr>
            <p:ph type="title"/>
          </p:nvPr>
        </p:nvSpPr>
        <p:spPr/>
        <p:txBody>
          <a:bodyPr/>
          <a:lstStyle/>
          <a:p>
            <a:pPr algn="ctr"/>
            <a:r>
              <a:rPr lang="he-IL" dirty="0"/>
              <a:t>תרגיל שני</a:t>
            </a:r>
          </a:p>
        </p:txBody>
      </p:sp>
      <p:sp>
        <p:nvSpPr>
          <p:cNvPr id="3" name="מציין מיקום תוכן 2">
            <a:extLst>
              <a:ext uri="{FF2B5EF4-FFF2-40B4-BE49-F238E27FC236}">
                <a16:creationId xmlns:a16="http://schemas.microsoft.com/office/drawing/2014/main" id="{1D8B9F93-A219-ADC1-4A7B-94B50636249F}"/>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השקול של ארבעה כוחות</a:t>
            </a:r>
          </a:p>
          <a:p>
            <a:pPr marL="0" indent="0">
              <a:buNone/>
            </a:pPr>
            <a:r>
              <a:rPr lang="he-IL" dirty="0">
                <a:solidFill>
                  <a:srgbClr val="008000"/>
                </a:solidFill>
                <a:latin typeface="Times New Roman" panose="02020603050405020304" pitchFamily="18" charset="0"/>
                <a:cs typeface="David" panose="020E0502060401010101" pitchFamily="34" charset="-79"/>
              </a:rPr>
              <a:t>בניסוי נוסף הוסיפו לשני הכוחות האלה כוח נוסף זהה בגודלו שכיוונו </a:t>
            </a:r>
            <a:r>
              <a:rPr lang="en-US" dirty="0">
                <a:solidFill>
                  <a:srgbClr val="008000"/>
                </a:solidFill>
                <a:latin typeface="Times New Roman" panose="02020603050405020304" pitchFamily="18" charset="0"/>
                <a:cs typeface="David" panose="020E0502060401010101" pitchFamily="34" charset="-79"/>
              </a:rPr>
              <a:t>60° </a:t>
            </a:r>
            <a:r>
              <a:rPr lang="he-IL" dirty="0">
                <a:solidFill>
                  <a:srgbClr val="008000"/>
                </a:solidFill>
                <a:latin typeface="Times New Roman" panose="02020603050405020304" pitchFamily="18" charset="0"/>
                <a:cs typeface="David" panose="020E0502060401010101" pitchFamily="34" charset="-79"/>
              </a:rPr>
              <a:t> דרומה מן המערב. חשבו את הכוח השקול מחדש.</a:t>
            </a:r>
            <a:endParaRPr lang="en-US" dirty="0">
              <a:solidFill>
                <a:srgbClr val="008000"/>
              </a:solidFill>
              <a:latin typeface="Times New Roman" panose="02020603050405020304" pitchFamily="18" charset="0"/>
              <a:cs typeface="David" panose="020E0502060401010101" pitchFamily="34" charset="-79"/>
            </a:endParaRPr>
          </a:p>
          <a:p>
            <a:pPr marL="0" indent="0">
              <a:buNone/>
            </a:pPr>
            <a:endParaRPr lang="en-US" dirty="0">
              <a:solidFill>
                <a:srgbClr val="008000"/>
              </a:solidFill>
              <a:latin typeface="Times New Roman" panose="02020603050405020304" pitchFamily="18" charset="0"/>
              <a:cs typeface="David" panose="020E0502060401010101" pitchFamily="34" charset="-79"/>
            </a:endParaRPr>
          </a:p>
          <a:p>
            <a:pPr marL="0" indent="0" algn="ctr">
              <a:buNone/>
            </a:pPr>
            <a:r>
              <a:rPr lang="he-IL" dirty="0"/>
              <a:t>רמז</a:t>
            </a:r>
          </a:p>
          <a:p>
            <a:pPr marL="0" indent="0" algn="ctr">
              <a:buNone/>
            </a:pPr>
            <a:endParaRPr lang="he-IL" b="1" dirty="0">
              <a:latin typeface="Times New Roman" panose="02020603050405020304" pitchFamily="18" charset="0"/>
              <a:cs typeface="David" panose="020E0502060401010101" pitchFamily="34" charset="-79"/>
            </a:endParaRPr>
          </a:p>
        </p:txBody>
      </p:sp>
      <p:pic>
        <p:nvPicPr>
          <p:cNvPr id="30" name="תמונה 30">
            <a:extLst>
              <a:ext uri="{FF2B5EF4-FFF2-40B4-BE49-F238E27FC236}">
                <a16:creationId xmlns:a16="http://schemas.microsoft.com/office/drawing/2014/main" id="{9D4B0C8D-9673-1A94-5F5F-E96F9980E67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67786" y="4268925"/>
            <a:ext cx="2456428" cy="2589075"/>
          </a:xfrm>
          <a:prstGeom prst="rect">
            <a:avLst/>
          </a:prstGeom>
        </p:spPr>
      </p:pic>
    </p:spTree>
    <p:extLst>
      <p:ext uri="{BB962C8B-B14F-4D97-AF65-F5344CB8AC3E}">
        <p14:creationId xmlns:p14="http://schemas.microsoft.com/office/powerpoint/2010/main" val="263633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796F6D-47EA-FD94-CE67-71BA9063A346}"/>
              </a:ext>
            </a:extLst>
          </p:cNvPr>
          <p:cNvSpPr>
            <a:spLocks noGrp="1"/>
          </p:cNvSpPr>
          <p:nvPr>
            <p:ph type="title"/>
          </p:nvPr>
        </p:nvSpPr>
        <p:spPr/>
        <p:txBody>
          <a:bodyPr>
            <a:normAutofit fontScale="90000"/>
          </a:bodyPr>
          <a:lstStyle/>
          <a:p>
            <a:pPr algn="ctr"/>
            <a:r>
              <a:rPr lang="he-IL" dirty="0"/>
              <a:t>תרגיל שני</a:t>
            </a:r>
            <a:br>
              <a:rPr lang="he-IL" dirty="0"/>
            </a:br>
            <a:r>
              <a:rPr lang="he-IL" sz="3200" dirty="0"/>
              <a:t>תשובה</a:t>
            </a:r>
            <a:r>
              <a:rPr lang="en-US" dirty="0"/>
              <a:t/>
            </a:r>
            <a:br>
              <a:rPr lang="en-US" dirty="0"/>
            </a:br>
            <a:endParaRPr lang="he-IL" dirty="0"/>
          </a:p>
        </p:txBody>
      </p:sp>
      <p:sp>
        <p:nvSpPr>
          <p:cNvPr id="3" name="מציין מיקום תוכן 2">
            <a:extLst>
              <a:ext uri="{FF2B5EF4-FFF2-40B4-BE49-F238E27FC236}">
                <a16:creationId xmlns:a16="http://schemas.microsoft.com/office/drawing/2014/main" id="{61194F93-EB45-96A7-E7EE-E52EBA200483}"/>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r>
              <a:rPr lang="he-IL" dirty="0"/>
              <a:t>במילים שלי: </a:t>
            </a:r>
          </a:p>
          <a:p>
            <a:pPr marL="0" indent="0">
              <a:buNone/>
            </a:pPr>
            <a:r>
              <a:rPr lang="he-IL" sz="2000" dirty="0"/>
              <a:t>חישבנו קודם שהכוח השקול יוצא 6 ניוטון ועכשיו הוספנו כוח ששווה בגודלו ומנוגל לכיונו מה שאומר שהם מבטלים אחד את השני</a:t>
            </a:r>
          </a:p>
          <a:p>
            <a:r>
              <a:rPr lang="he-IL" dirty="0"/>
              <a:t>תשובה אמיתית:</a:t>
            </a:r>
          </a:p>
          <a:p>
            <a:pPr marL="0" indent="0">
              <a:buNone/>
            </a:pPr>
            <a:r>
              <a:rPr lang="he-IL" sz="2000" dirty="0"/>
              <a:t>ביחס לסעיף הקודם נוסף כוח שגודלו שווה לשקול של שני הכוחות וכיוונו הפוך. התוצאה היא אפס. </a:t>
            </a:r>
            <a:endParaRPr lang="en-US" sz="2000" dirty="0"/>
          </a:p>
          <a:p>
            <a:endParaRPr lang="he-IL" dirty="0"/>
          </a:p>
        </p:txBody>
      </p:sp>
    </p:spTree>
    <p:extLst>
      <p:ext uri="{BB962C8B-B14F-4D97-AF65-F5344CB8AC3E}">
        <p14:creationId xmlns:p14="http://schemas.microsoft.com/office/powerpoint/2010/main" val="93859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4D5BC4F-8516-401B-A45F-D1D22CC15530}"/>
              </a:ext>
            </a:extLst>
          </p:cNvPr>
          <p:cNvSpPr>
            <a:spLocks noGrp="1"/>
          </p:cNvSpPr>
          <p:nvPr>
            <p:ph type="title"/>
          </p:nvPr>
        </p:nvSpPr>
        <p:spPr/>
        <p:txBody>
          <a:bodyPr/>
          <a:lstStyle/>
          <a:p>
            <a:pPr algn="ctr"/>
            <a:r>
              <a:rPr lang="he-IL" dirty="0"/>
              <a:t>תרגיל שלישי</a:t>
            </a:r>
            <a:endParaRPr lang="en-US" dirty="0"/>
          </a:p>
        </p:txBody>
      </p:sp>
      <p:sp>
        <p:nvSpPr>
          <p:cNvPr id="3" name="מציין מיקום תוכן 2">
            <a:extLst>
              <a:ext uri="{FF2B5EF4-FFF2-40B4-BE49-F238E27FC236}">
                <a16:creationId xmlns:a16="http://schemas.microsoft.com/office/drawing/2014/main" id="{5F5C96D5-F0E1-4D3F-B816-27BE93A7A0AC}"/>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endParaRPr lang="en-US" b="1" dirty="0">
              <a:solidFill>
                <a:srgbClr val="993366"/>
              </a:solidFill>
              <a:latin typeface="Times New Roman" panose="02020603050405020304" pitchFamily="18" charset="0"/>
              <a:cs typeface="David" panose="020E0502060401010101" pitchFamily="34" charset="-79"/>
            </a:endParaRPr>
          </a:p>
          <a:p>
            <a:r>
              <a:rPr lang="he-IL" sz="1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 </a:t>
            </a:r>
            <a:r>
              <a:rPr lang="he-IL" dirty="0">
                <a:solidFill>
                  <a:srgbClr val="008000"/>
                </a:solidFill>
                <a:latin typeface="Times New Roman" panose="02020603050405020304" pitchFamily="18" charset="0"/>
                <a:cs typeface="David" panose="020E0502060401010101" pitchFamily="34" charset="-79"/>
              </a:rPr>
              <a:t>תיבה שמשקלה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נגררת על גבי רצפה חלקה באמצעות כוח שגודלו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וכיוונו </a:t>
            </a:r>
            <a:r>
              <a:rPr lang="en-US" dirty="0">
                <a:solidFill>
                  <a:srgbClr val="008000"/>
                </a:solidFill>
                <a:latin typeface="Times New Roman" panose="02020603050405020304" pitchFamily="18" charset="0"/>
                <a:cs typeface="David" panose="020E0502060401010101" pitchFamily="34" charset="-79"/>
              </a:rPr>
              <a:t>45° </a:t>
            </a:r>
            <a:r>
              <a:rPr lang="he-IL" dirty="0">
                <a:solidFill>
                  <a:srgbClr val="008000"/>
                </a:solidFill>
                <a:latin typeface="Times New Roman" panose="02020603050405020304" pitchFamily="18" charset="0"/>
                <a:cs typeface="David" panose="020E0502060401010101" pitchFamily="34" charset="-79"/>
              </a:rPr>
              <a:t> כלפי מעלה. </a:t>
            </a:r>
          </a:p>
          <a:p>
            <a:pPr marL="0" indent="0">
              <a:buNone/>
            </a:pPr>
            <a:r>
              <a:rPr lang="he-IL" dirty="0">
                <a:solidFill>
                  <a:srgbClr val="008000"/>
                </a:solidFill>
                <a:latin typeface="Times New Roman" panose="02020603050405020304" pitchFamily="18" charset="0"/>
                <a:cs typeface="David" panose="020E0502060401010101" pitchFamily="34" charset="-79"/>
              </a:rPr>
              <a:t>א. ערכו רשימה של כל הכוחות שפועלים על התיבה. רשמו איזה גוף מפעיל את כל אחד מן הכוחות.</a:t>
            </a:r>
            <a:endParaRPr lang="en-US" dirty="0">
              <a:solidFill>
                <a:srgbClr val="008000"/>
              </a:solidFill>
              <a:latin typeface="Times New Roman" panose="02020603050405020304" pitchFamily="18" charset="0"/>
              <a:cs typeface="David" panose="020E0502060401010101" pitchFamily="34" charset="-79"/>
            </a:endParaRPr>
          </a:p>
          <a:p>
            <a:r>
              <a:rPr lang="he-IL" dirty="0"/>
              <a:t>תשובה:</a:t>
            </a:r>
          </a:p>
          <a:p>
            <a:pPr marL="0" indent="0">
              <a:buNone/>
            </a:pP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כוח הכובד (</a:t>
            </a:r>
            <a:r>
              <a:rPr lang="en-US"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m</a:t>
            </a:r>
            <a:r>
              <a:rPr lang="en-US" sz="18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g</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 מופעל על ידי הארץ, הכוח הנורמלי (</a:t>
            </a:r>
            <a:r>
              <a:rPr lang="en-US" sz="18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N</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 מופעל על ידי הרצפה, הכוח הגורר (</a:t>
            </a:r>
            <a:r>
              <a:rPr lang="he-IL" sz="180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נסמנו</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ב-</a:t>
            </a:r>
            <a:r>
              <a:rPr lang="en-US" sz="18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F</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a:t>
            </a:r>
            <a:r>
              <a:rPr lang="he-IL" sz="1800" b="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מופעל על ידי הגורר.</a:t>
            </a:r>
            <a:endParaRPr lang="en-US"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endParaRPr lang="he-IL" dirty="0"/>
          </a:p>
          <a:p>
            <a:endParaRPr lang="en-US" dirty="0"/>
          </a:p>
        </p:txBody>
      </p:sp>
    </p:spTree>
    <p:extLst>
      <p:ext uri="{BB962C8B-B14F-4D97-AF65-F5344CB8AC3E}">
        <p14:creationId xmlns:p14="http://schemas.microsoft.com/office/powerpoint/2010/main" val="408496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C37A64-8771-4470-AEDE-966E5E6B9476}"/>
              </a:ext>
            </a:extLst>
          </p:cNvPr>
          <p:cNvSpPr>
            <a:spLocks noGrp="1"/>
          </p:cNvSpPr>
          <p:nvPr>
            <p:ph type="title"/>
          </p:nvPr>
        </p:nvSpPr>
        <p:spPr/>
        <p:txBody>
          <a:bodyPr/>
          <a:lstStyle/>
          <a:p>
            <a:pPr algn="ctr"/>
            <a:r>
              <a:rPr lang="he-IL" dirty="0"/>
              <a:t>תרגיל שלישי</a:t>
            </a:r>
            <a:endParaRPr lang="en-US" dirty="0"/>
          </a:p>
        </p:txBody>
      </p:sp>
      <p:sp>
        <p:nvSpPr>
          <p:cNvPr id="3" name="מציין מיקום תוכן 2">
            <a:extLst>
              <a:ext uri="{FF2B5EF4-FFF2-40B4-BE49-F238E27FC236}">
                <a16:creationId xmlns:a16="http://schemas.microsoft.com/office/drawing/2014/main" id="{C50C4215-C941-4B0E-BFFA-1D7A1169405B}"/>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p>
          <a:p>
            <a:pPr marL="0" indent="0">
              <a:buNone/>
            </a:pPr>
            <a:r>
              <a:rPr lang="he-IL" dirty="0">
                <a:solidFill>
                  <a:srgbClr val="008000"/>
                </a:solidFill>
                <a:latin typeface="Times New Roman" panose="02020603050405020304" pitchFamily="18" charset="0"/>
                <a:cs typeface="David" panose="020E0502060401010101" pitchFamily="34" charset="-79"/>
              </a:rPr>
              <a:t>תיבה שמשקלה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נגררת על גבי רצפה חלקה באמצעות כוח שגודלו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וכיוונו </a:t>
            </a:r>
            <a:r>
              <a:rPr lang="en-US" dirty="0">
                <a:solidFill>
                  <a:srgbClr val="008000"/>
                </a:solidFill>
                <a:latin typeface="Times New Roman" panose="02020603050405020304" pitchFamily="18" charset="0"/>
                <a:cs typeface="David" panose="020E0502060401010101" pitchFamily="34" charset="-79"/>
              </a:rPr>
              <a:t>45° </a:t>
            </a:r>
            <a:r>
              <a:rPr lang="he-IL" dirty="0">
                <a:solidFill>
                  <a:srgbClr val="008000"/>
                </a:solidFill>
                <a:latin typeface="Times New Roman" panose="02020603050405020304" pitchFamily="18" charset="0"/>
                <a:cs typeface="David" panose="020E0502060401010101" pitchFamily="34" charset="-79"/>
              </a:rPr>
              <a:t>כלפי מעלה. </a:t>
            </a:r>
          </a:p>
          <a:p>
            <a:pPr marL="0" indent="0">
              <a:buNone/>
            </a:pPr>
            <a:r>
              <a:rPr lang="he-IL" dirty="0">
                <a:solidFill>
                  <a:srgbClr val="008000"/>
                </a:solidFill>
                <a:latin typeface="Times New Roman" panose="02020603050405020304" pitchFamily="18" charset="0"/>
                <a:cs typeface="David" panose="020E0502060401010101" pitchFamily="34" charset="-79"/>
              </a:rPr>
              <a:t>ב. סרטטו תרשים כוחות</a:t>
            </a:r>
            <a:endParaRPr lang="en-US" dirty="0">
              <a:solidFill>
                <a:srgbClr val="008000"/>
              </a:solidFill>
              <a:latin typeface="Times New Roman" panose="02020603050405020304" pitchFamily="18" charset="0"/>
              <a:cs typeface="David" panose="020E0502060401010101" pitchFamily="34" charset="-79"/>
            </a:endParaRPr>
          </a:p>
          <a:p>
            <a:pPr marL="0" indent="0">
              <a:buNone/>
            </a:pPr>
            <a:endParaRPr lang="en-US" b="1" dirty="0">
              <a:solidFill>
                <a:srgbClr val="993366"/>
              </a:solidFill>
              <a:latin typeface="Times New Roman" panose="02020603050405020304" pitchFamily="18" charset="0"/>
              <a:cs typeface="David" panose="020E0502060401010101" pitchFamily="34" charset="-79"/>
            </a:endParaRPr>
          </a:p>
          <a:p>
            <a:pPr marL="0" indent="0" algn="ctr">
              <a:buNone/>
            </a:pPr>
            <a:r>
              <a:rPr lang="he-IL" dirty="0"/>
              <a:t>רמז</a:t>
            </a:r>
            <a:endParaRPr lang="en-US" dirty="0"/>
          </a:p>
        </p:txBody>
      </p:sp>
      <p:pic>
        <p:nvPicPr>
          <p:cNvPr id="21" name="תמונה 20">
            <a:extLst>
              <a:ext uri="{FF2B5EF4-FFF2-40B4-BE49-F238E27FC236}">
                <a16:creationId xmlns:a16="http://schemas.microsoft.com/office/drawing/2014/main" id="{EED10BD2-B62E-42B6-9EF2-E2DC5BD52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214" y="4615915"/>
            <a:ext cx="3233572" cy="1876960"/>
          </a:xfrm>
          <a:prstGeom prst="rect">
            <a:avLst/>
          </a:prstGeom>
        </p:spPr>
      </p:pic>
    </p:spTree>
    <p:extLst>
      <p:ext uri="{BB962C8B-B14F-4D97-AF65-F5344CB8AC3E}">
        <p14:creationId xmlns:p14="http://schemas.microsoft.com/office/powerpoint/2010/main" val="64532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DFC4095-275D-4667-9DF2-701D1329FCB3}"/>
              </a:ext>
            </a:extLst>
          </p:cNvPr>
          <p:cNvSpPr>
            <a:spLocks noGrp="1"/>
          </p:cNvSpPr>
          <p:nvPr>
            <p:ph type="title"/>
          </p:nvPr>
        </p:nvSpPr>
        <p:spPr/>
        <p:txBody>
          <a:bodyPr/>
          <a:lstStyle/>
          <a:p>
            <a:pPr algn="ctr"/>
            <a:r>
              <a:rPr lang="he-IL" dirty="0"/>
              <a:t>תרגיל שלישי </a:t>
            </a:r>
            <a:br>
              <a:rPr lang="he-IL" dirty="0"/>
            </a:br>
            <a:r>
              <a:rPr lang="he-IL" sz="2900" dirty="0"/>
              <a:t>תשובה</a:t>
            </a:r>
            <a:endParaRPr lang="en-US" sz="2900" dirty="0"/>
          </a:p>
        </p:txBody>
      </p:sp>
      <p:sp>
        <p:nvSpPr>
          <p:cNvPr id="3" name="מציין מיקום תוכן 2">
            <a:extLst>
              <a:ext uri="{FF2B5EF4-FFF2-40B4-BE49-F238E27FC236}">
                <a16:creationId xmlns:a16="http://schemas.microsoft.com/office/drawing/2014/main" id="{B564396D-17FA-4985-86F1-A30C629FFF98}"/>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endParaRPr lang="he-IL" dirty="0"/>
          </a:p>
          <a:p>
            <a:r>
              <a:rPr lang="he-IL" dirty="0"/>
              <a:t>במילים שלי:</a:t>
            </a:r>
          </a:p>
          <a:p>
            <a:pPr marL="0" indent="0">
              <a:buNone/>
            </a:pPr>
            <a:r>
              <a:rPr lang="he-IL" sz="2000" dirty="0"/>
              <a:t>יש כאן שלוש כוחות אחד הוא </a:t>
            </a:r>
            <a:r>
              <a:rPr lang="en-US" sz="2000" dirty="0"/>
              <a:t>W</a:t>
            </a:r>
            <a:r>
              <a:rPr lang="he-IL" sz="2000" dirty="0"/>
              <a:t> שזה המסה והגרביטציה הכוח שמושך </a:t>
            </a:r>
            <a:r>
              <a:rPr lang="en-US" sz="2000" dirty="0"/>
              <a:t>F</a:t>
            </a:r>
            <a:r>
              <a:rPr lang="he-IL" sz="2000" dirty="0"/>
              <a:t> וכוח נורמאלי </a:t>
            </a:r>
          </a:p>
          <a:p>
            <a:r>
              <a:rPr lang="he-IL" dirty="0"/>
              <a:t>תשובה אמיתית:</a:t>
            </a:r>
          </a:p>
          <a:p>
            <a:pPr marL="94615" marR="0" indent="0" algn="just" rtl="1">
              <a:spcBef>
                <a:spcPts val="0"/>
              </a:spcBef>
              <a:spcAft>
                <a:spcPts val="600"/>
              </a:spcAft>
              <a:buNone/>
            </a:pPr>
            <a:r>
              <a:rPr lang="he-IL" sz="2000" dirty="0"/>
              <a:t>בתרשים שלפנינו מוצגים שלושת הכוחות. הגדלים של שניים מהם ידועים. הגודל של הכוח הנורמלי אינו נתון, אך אפשר לחשבו. לפני החישוב אנו מייצגים אותו באמצעות חץ בעל גודל שרירותי. </a:t>
            </a:r>
            <a:endParaRPr lang="en-US" sz="2000" dirty="0"/>
          </a:p>
          <a:p>
            <a:pPr marL="0" indent="0">
              <a:buNone/>
            </a:pPr>
            <a:endParaRPr lang="en-US" dirty="0"/>
          </a:p>
        </p:txBody>
      </p:sp>
      <p:pic>
        <p:nvPicPr>
          <p:cNvPr id="5" name="תמונה 4">
            <a:extLst>
              <a:ext uri="{FF2B5EF4-FFF2-40B4-BE49-F238E27FC236}">
                <a16:creationId xmlns:a16="http://schemas.microsoft.com/office/drawing/2014/main" id="{7E6EB597-6655-4B94-8623-9B531FC1D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7208" y="4246440"/>
            <a:ext cx="4499123" cy="2611560"/>
          </a:xfrm>
          <a:prstGeom prst="rect">
            <a:avLst/>
          </a:prstGeom>
        </p:spPr>
      </p:pic>
    </p:spTree>
    <p:extLst>
      <p:ext uri="{BB962C8B-B14F-4D97-AF65-F5344CB8AC3E}">
        <p14:creationId xmlns:p14="http://schemas.microsoft.com/office/powerpoint/2010/main" val="378288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66F90E-7378-40F8-9C10-B199A844A9A8}"/>
              </a:ext>
            </a:extLst>
          </p:cNvPr>
          <p:cNvSpPr>
            <a:spLocks noGrp="1"/>
          </p:cNvSpPr>
          <p:nvPr>
            <p:ph type="title"/>
          </p:nvPr>
        </p:nvSpPr>
        <p:spPr/>
        <p:txBody>
          <a:bodyPr/>
          <a:lstStyle/>
          <a:p>
            <a:pPr algn="ctr"/>
            <a:r>
              <a:rPr lang="he-IL" dirty="0"/>
              <a:t>תרגיל שלישי</a:t>
            </a:r>
            <a:endParaRPr lang="en-US" dirty="0"/>
          </a:p>
        </p:txBody>
      </p:sp>
      <p:sp>
        <p:nvSpPr>
          <p:cNvPr id="3" name="מציין מיקום תוכן 2">
            <a:extLst>
              <a:ext uri="{FF2B5EF4-FFF2-40B4-BE49-F238E27FC236}">
                <a16:creationId xmlns:a16="http://schemas.microsoft.com/office/drawing/2014/main" id="{47CBDF73-4211-412E-A413-DE5F89C10161}"/>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endParaRPr lang="en-US" b="1" dirty="0">
              <a:solidFill>
                <a:srgbClr val="993366"/>
              </a:solidFill>
              <a:latin typeface="Times New Roman" panose="02020603050405020304" pitchFamily="18" charset="0"/>
              <a:cs typeface="David" panose="020E0502060401010101" pitchFamily="34" charset="-79"/>
            </a:endParaRPr>
          </a:p>
          <a:p>
            <a:r>
              <a:rPr lang="he-IL" dirty="0">
                <a:solidFill>
                  <a:srgbClr val="008000"/>
                </a:solidFill>
                <a:latin typeface="Times New Roman" panose="02020603050405020304" pitchFamily="18" charset="0"/>
                <a:cs typeface="David" panose="020E0502060401010101" pitchFamily="34" charset="-79"/>
              </a:rPr>
              <a:t>תיבה שמשקלה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נגררת על גבי רצפה חלקה באמצעות כוח שגודלו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וכיוונו </a:t>
            </a:r>
            <a:r>
              <a:rPr lang="en-US" dirty="0">
                <a:solidFill>
                  <a:srgbClr val="008000"/>
                </a:solidFill>
                <a:latin typeface="Times New Roman" panose="02020603050405020304" pitchFamily="18" charset="0"/>
                <a:cs typeface="David" panose="020E0502060401010101" pitchFamily="34" charset="-79"/>
              </a:rPr>
              <a:t>45° </a:t>
            </a:r>
            <a:r>
              <a:rPr lang="he-IL" dirty="0">
                <a:solidFill>
                  <a:srgbClr val="008000"/>
                </a:solidFill>
                <a:latin typeface="Times New Roman" panose="02020603050405020304" pitchFamily="18" charset="0"/>
                <a:cs typeface="David" panose="020E0502060401010101" pitchFamily="34" charset="-79"/>
              </a:rPr>
              <a:t>כלפי מעלה. </a:t>
            </a:r>
          </a:p>
          <a:p>
            <a:pPr marL="0" indent="0">
              <a:buNone/>
            </a:pPr>
            <a:r>
              <a:rPr lang="he-IL" dirty="0">
                <a:solidFill>
                  <a:srgbClr val="008000"/>
                </a:solidFill>
                <a:latin typeface="Times New Roman" panose="02020603050405020304" pitchFamily="18" charset="0"/>
                <a:cs typeface="David" panose="020E0502060401010101" pitchFamily="34" charset="-79"/>
              </a:rPr>
              <a:t>ג. האם הכוח מספיק כדי להרים את התיבה כלפי מעלה?</a:t>
            </a:r>
            <a:endParaRPr lang="en-US" dirty="0">
              <a:solidFill>
                <a:srgbClr val="008000"/>
              </a:solidFill>
              <a:latin typeface="Times New Roman" panose="02020603050405020304" pitchFamily="18" charset="0"/>
              <a:cs typeface="David" panose="020E0502060401010101" pitchFamily="34" charset="-79"/>
            </a:endParaRPr>
          </a:p>
          <a:p>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069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F5DD12D-D3AB-49E6-8E9F-325358F27EFB}"/>
              </a:ext>
            </a:extLst>
          </p:cNvPr>
          <p:cNvSpPr>
            <a:spLocks noGrp="1"/>
          </p:cNvSpPr>
          <p:nvPr>
            <p:ph type="title"/>
          </p:nvPr>
        </p:nvSpPr>
        <p:spPr/>
        <p:txBody>
          <a:bodyPr/>
          <a:lstStyle/>
          <a:p>
            <a:pPr algn="ctr"/>
            <a:r>
              <a:rPr lang="he-IL" dirty="0"/>
              <a:t>תרגיל שלישי</a:t>
            </a:r>
            <a:br>
              <a:rPr lang="he-IL" dirty="0"/>
            </a:br>
            <a:r>
              <a:rPr lang="he-IL" sz="2900" dirty="0"/>
              <a:t>תשובה</a:t>
            </a:r>
            <a:endParaRPr lang="en-US" sz="2900" dirty="0"/>
          </a:p>
        </p:txBody>
      </p:sp>
      <p:sp>
        <p:nvSpPr>
          <p:cNvPr id="3" name="מציין מיקום תוכן 2">
            <a:extLst>
              <a:ext uri="{FF2B5EF4-FFF2-40B4-BE49-F238E27FC236}">
                <a16:creationId xmlns:a16="http://schemas.microsoft.com/office/drawing/2014/main" id="{6CD2132F-D888-4A38-88A4-42BBF9A5FC7B}"/>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p>
          <a:p>
            <a:r>
              <a:rPr lang="he-IL" dirty="0"/>
              <a:t>תשובה במילים שלי:</a:t>
            </a:r>
          </a:p>
          <a:p>
            <a:pPr marL="0" indent="0">
              <a:buNone/>
            </a:pPr>
            <a:r>
              <a:rPr lang="he-IL" sz="2000" dirty="0"/>
              <a:t>לא כי בשביל להרים גוף צריך שהכוח שמרים יהיה יותר גדול מ</a:t>
            </a:r>
            <a:r>
              <a:rPr lang="en-US" sz="2000" dirty="0"/>
              <a:t>W</a:t>
            </a:r>
            <a:r>
              <a:rPr lang="he-IL" sz="2000" dirty="0"/>
              <a:t> של הגוף אבל הם שווים</a:t>
            </a:r>
          </a:p>
          <a:p>
            <a:r>
              <a:rPr lang="he-IL" dirty="0"/>
              <a:t>תשובה אמיתית:</a:t>
            </a:r>
          </a:p>
          <a:p>
            <a:pPr marL="0" marR="0" indent="0" algn="just" rtl="1">
              <a:spcBef>
                <a:spcPts val="0"/>
              </a:spcBef>
              <a:spcAft>
                <a:spcPts val="600"/>
              </a:spcAft>
              <a:buNone/>
            </a:pPr>
            <a:r>
              <a:rPr lang="he-IL" sz="2000" dirty="0"/>
              <a:t>כדי לנתק גוף מן הרצפה הכוח שפועל כלפי מעלה (הרכיב האנכי של הכוח הגורר), חייב להיות גדול מכוח הכובד, אך זה לא ייתכן, מפני שהגדלים של שני הכוחות (</a:t>
            </a:r>
            <a:r>
              <a:rPr lang="en-US" sz="2000" dirty="0"/>
              <a:t>F</a:t>
            </a:r>
            <a:r>
              <a:rPr lang="he-IL" sz="2000" dirty="0"/>
              <a:t> ו- </a:t>
            </a:r>
            <a:r>
              <a:rPr lang="en-US" sz="2000" dirty="0"/>
              <a:t>mg</a:t>
            </a:r>
            <a:r>
              <a:rPr lang="he-IL" sz="2000" dirty="0"/>
              <a:t>) שווים, ולכן הרכיב האנכי של הכוח הגורר קטן מכוח הכובד. הגוף יישאר על הרצפה</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7732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73C074-2E37-47FA-911A-D345301D0A8D}"/>
              </a:ext>
            </a:extLst>
          </p:cNvPr>
          <p:cNvSpPr>
            <a:spLocks noGrp="1"/>
          </p:cNvSpPr>
          <p:nvPr>
            <p:ph type="title"/>
          </p:nvPr>
        </p:nvSpPr>
        <p:spPr/>
        <p:txBody>
          <a:bodyPr/>
          <a:lstStyle/>
          <a:p>
            <a:pPr algn="ctr"/>
            <a:r>
              <a:rPr lang="he-IL" dirty="0"/>
              <a:t>תרגיל שלישי</a:t>
            </a:r>
            <a:endParaRPr lang="en-US" dirty="0"/>
          </a:p>
        </p:txBody>
      </p:sp>
      <p:sp>
        <p:nvSpPr>
          <p:cNvPr id="3" name="מציין מיקום תוכן 2">
            <a:extLst>
              <a:ext uri="{FF2B5EF4-FFF2-40B4-BE49-F238E27FC236}">
                <a16:creationId xmlns:a16="http://schemas.microsoft.com/office/drawing/2014/main" id="{B9677AFC-CB73-448A-9110-E1336D6D66ED}"/>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p>
          <a:p>
            <a:r>
              <a:rPr lang="he-IL" dirty="0">
                <a:solidFill>
                  <a:srgbClr val="008000"/>
                </a:solidFill>
                <a:latin typeface="Times New Roman" panose="02020603050405020304" pitchFamily="18" charset="0"/>
                <a:cs typeface="David" panose="020E0502060401010101" pitchFamily="34" charset="-79"/>
              </a:rPr>
              <a:t>תיבה שמשקלה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נגררת על גבי רצפה חלקה באמצעות כוח שגודלו </a:t>
            </a:r>
            <a:r>
              <a:rPr lang="en-US" dirty="0">
                <a:solidFill>
                  <a:srgbClr val="008000"/>
                </a:solidFill>
                <a:latin typeface="Times New Roman" panose="02020603050405020304" pitchFamily="18" charset="0"/>
                <a:cs typeface="David" panose="020E0502060401010101" pitchFamily="34" charset="-79"/>
              </a:rPr>
              <a:t>100N</a:t>
            </a:r>
            <a:r>
              <a:rPr lang="he-IL" dirty="0">
                <a:solidFill>
                  <a:srgbClr val="008000"/>
                </a:solidFill>
                <a:latin typeface="Times New Roman" panose="02020603050405020304" pitchFamily="18" charset="0"/>
                <a:cs typeface="David" panose="020E0502060401010101" pitchFamily="34" charset="-79"/>
              </a:rPr>
              <a:t> וכיוונו </a:t>
            </a:r>
            <a:r>
              <a:rPr lang="en-US" dirty="0">
                <a:solidFill>
                  <a:srgbClr val="008000"/>
                </a:solidFill>
                <a:latin typeface="Times New Roman" panose="02020603050405020304" pitchFamily="18" charset="0"/>
                <a:cs typeface="David" panose="020E0502060401010101" pitchFamily="34" charset="-79"/>
              </a:rPr>
              <a:t>45° </a:t>
            </a:r>
            <a:r>
              <a:rPr lang="he-IL" dirty="0">
                <a:solidFill>
                  <a:srgbClr val="008000"/>
                </a:solidFill>
                <a:latin typeface="Times New Roman" panose="02020603050405020304" pitchFamily="18" charset="0"/>
                <a:cs typeface="David" panose="020E0502060401010101" pitchFamily="34" charset="-79"/>
              </a:rPr>
              <a:t>כלפי מעלה. </a:t>
            </a:r>
          </a:p>
          <a:p>
            <a:pPr marL="0" indent="0">
              <a:buNone/>
            </a:pPr>
            <a:r>
              <a:rPr lang="he-IL" dirty="0">
                <a:solidFill>
                  <a:srgbClr val="008000"/>
                </a:solidFill>
                <a:latin typeface="Times New Roman" panose="02020603050405020304" pitchFamily="18" charset="0"/>
                <a:cs typeface="David" panose="020E0502060401010101" pitchFamily="34" charset="-79"/>
              </a:rPr>
              <a:t>ד. חשבו את הכוח השקול שפועל על התיבה.</a:t>
            </a:r>
            <a:endParaRPr lang="en-US" dirty="0">
              <a:solidFill>
                <a:srgbClr val="008000"/>
              </a:solidFill>
              <a:latin typeface="Times New Roman" panose="02020603050405020304" pitchFamily="18" charset="0"/>
              <a:cs typeface="David" panose="020E0502060401010101" pitchFamily="34" charset="-79"/>
            </a:endParaRPr>
          </a:p>
          <a:p>
            <a:pPr marL="0" indent="0">
              <a:buNone/>
            </a:pPr>
            <a:endParaRPr lang="en-US" sz="1800" dirty="0">
              <a:effectLst/>
              <a:latin typeface="Times New Roman" panose="02020603050405020304" pitchFamily="18" charset="0"/>
              <a:ea typeface="Times New Roman" panose="02020603050405020304" pitchFamily="18" charset="0"/>
            </a:endParaRPr>
          </a:p>
          <a:p>
            <a:pPr marL="0" indent="0" algn="ctr">
              <a:buNone/>
            </a:pPr>
            <a:r>
              <a:rPr lang="he-IL" dirty="0"/>
              <a:t>רמז</a:t>
            </a:r>
          </a:p>
          <a:p>
            <a:endParaRPr lang="en-US" dirty="0"/>
          </a:p>
        </p:txBody>
      </p:sp>
      <p:pic>
        <p:nvPicPr>
          <p:cNvPr id="1028" name="Picture 4" descr="Image">
            <a:extLst>
              <a:ext uri="{FF2B5EF4-FFF2-40B4-BE49-F238E27FC236}">
                <a16:creationId xmlns:a16="http://schemas.microsoft.com/office/drawing/2014/main" id="{CB7A1CB1-FCF6-4F7A-9503-452254530B0C}"/>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960638" y="4540103"/>
            <a:ext cx="2270724" cy="2144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30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324618A-3C92-4F79-9E2D-7C0E29BB21CC}"/>
              </a:ext>
            </a:extLst>
          </p:cNvPr>
          <p:cNvSpPr>
            <a:spLocks noGrp="1"/>
          </p:cNvSpPr>
          <p:nvPr>
            <p:ph type="title"/>
          </p:nvPr>
        </p:nvSpPr>
        <p:spPr/>
        <p:txBody>
          <a:bodyPr/>
          <a:lstStyle/>
          <a:p>
            <a:pPr algn="ctr"/>
            <a:r>
              <a:rPr lang="he-IL" dirty="0"/>
              <a:t>תרגיל שלישי </a:t>
            </a:r>
            <a:br>
              <a:rPr lang="he-IL" dirty="0"/>
            </a:br>
            <a:r>
              <a:rPr lang="he-IL" sz="2900" dirty="0"/>
              <a:t>תשובה</a:t>
            </a:r>
            <a:endParaRPr lang="en-US" dirty="0"/>
          </a:p>
        </p:txBody>
      </p:sp>
      <p:sp>
        <p:nvSpPr>
          <p:cNvPr id="3" name="מציין מיקום תוכן 2">
            <a:extLst>
              <a:ext uri="{FF2B5EF4-FFF2-40B4-BE49-F238E27FC236}">
                <a16:creationId xmlns:a16="http://schemas.microsoft.com/office/drawing/2014/main" id="{240AE852-D4A1-45C2-BCAC-626DB2C62219}"/>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endParaRPr lang="en-US" b="1" dirty="0">
              <a:solidFill>
                <a:srgbClr val="993366"/>
              </a:solidFill>
              <a:latin typeface="Times New Roman" panose="02020603050405020304" pitchFamily="18" charset="0"/>
              <a:cs typeface="David" panose="020E0502060401010101" pitchFamily="34" charset="-79"/>
            </a:endParaRPr>
          </a:p>
          <a:p>
            <a:r>
              <a:rPr lang="he-IL" dirty="0"/>
              <a:t>תשובה:</a:t>
            </a:r>
          </a:p>
          <a:p>
            <a:pPr marL="0" indent="0">
              <a:buNone/>
            </a:pPr>
            <a:r>
              <a:rPr lang="he-IL" sz="2000" dirty="0"/>
              <a:t>כיוון שהתיבה נעה אופקית, הכוח השקול הוא אופקי. כוח הכובד והכוח הנורמלי אינם תורמים לכיוון זה. אם כך, התרומה היחידה לכוח השקול היא הרכיב האופקי של הכוח הגורר. נציג את הכוח הגורר במערכת קואורדינטות בקנה מידה של ס"מ לכל  </a:t>
            </a:r>
            <a:r>
              <a:rPr lang="en-US" sz="2000" dirty="0"/>
              <a:t>10N</a:t>
            </a:r>
            <a:r>
              <a:rPr lang="he-IL" sz="2000" dirty="0"/>
              <a:t>. מן הסרטוט מתקבל כי גודלם של שני הרכיבים הוא מעט יותר מ-</a:t>
            </a:r>
            <a:r>
              <a:rPr lang="en-US" sz="2000" dirty="0"/>
              <a:t>70N</a:t>
            </a:r>
            <a:r>
              <a:rPr lang="he-IL" sz="2000" dirty="0"/>
              <a:t>. מתוך משפט פיתגורס מתקבל כי גודלו של כל רכיב הוא </a:t>
            </a:r>
            <a:r>
              <a:rPr lang="en-US" sz="2000" dirty="0"/>
              <a:t>70.7N</a:t>
            </a:r>
            <a:r>
              <a:rPr lang="he-IL" sz="2000" dirty="0"/>
              <a:t>.</a:t>
            </a:r>
            <a:endParaRPr lang="en-US" sz="2000" dirty="0"/>
          </a:p>
          <a:p>
            <a:pPr marL="0" indent="0">
              <a:buNone/>
            </a:pPr>
            <a:endParaRPr lang="en-US" dirty="0"/>
          </a:p>
        </p:txBody>
      </p:sp>
      <p:pic>
        <p:nvPicPr>
          <p:cNvPr id="4" name="תמונה 3">
            <a:extLst>
              <a:ext uri="{FF2B5EF4-FFF2-40B4-BE49-F238E27FC236}">
                <a16:creationId xmlns:a16="http://schemas.microsoft.com/office/drawing/2014/main" id="{4E82D353-5BA1-4591-8CC4-C13A4751B4C0}"/>
              </a:ext>
            </a:extLst>
          </p:cNvPr>
          <p:cNvPicPr>
            <a:picLocks noChangeAspect="1"/>
          </p:cNvPicPr>
          <p:nvPr/>
        </p:nvPicPr>
        <p:blipFill>
          <a:blip r:embed="rId2"/>
          <a:stretch>
            <a:fillRect/>
          </a:stretch>
        </p:blipFill>
        <p:spPr>
          <a:xfrm>
            <a:off x="4779150" y="4005491"/>
            <a:ext cx="2633700" cy="2487384"/>
          </a:xfrm>
          <a:prstGeom prst="rect">
            <a:avLst/>
          </a:prstGeom>
        </p:spPr>
      </p:pic>
    </p:spTree>
    <p:extLst>
      <p:ext uri="{BB962C8B-B14F-4D97-AF65-F5344CB8AC3E}">
        <p14:creationId xmlns:p14="http://schemas.microsoft.com/office/powerpoint/2010/main" val="251020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A820988-4726-4DB4-A908-7D4FD8E481E5}"/>
              </a:ext>
            </a:extLst>
          </p:cNvPr>
          <p:cNvSpPr>
            <a:spLocks noGrp="1"/>
          </p:cNvSpPr>
          <p:nvPr>
            <p:ph type="title"/>
          </p:nvPr>
        </p:nvSpPr>
        <p:spPr/>
        <p:txBody>
          <a:bodyPr/>
          <a:lstStyle/>
          <a:p>
            <a:pPr algn="ctr"/>
            <a:r>
              <a:rPr lang="he-IL" dirty="0"/>
              <a:t>תרגיל שלישי</a:t>
            </a:r>
            <a:endParaRPr lang="en-US" dirty="0"/>
          </a:p>
        </p:txBody>
      </p:sp>
      <p:sp>
        <p:nvSpPr>
          <p:cNvPr id="3" name="מציין מיקום תוכן 2">
            <a:extLst>
              <a:ext uri="{FF2B5EF4-FFF2-40B4-BE49-F238E27FC236}">
                <a16:creationId xmlns:a16="http://schemas.microsoft.com/office/drawing/2014/main" id="{468670CE-04F8-468C-A1FE-5B6A41647665}"/>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p>
          <a:p>
            <a:r>
              <a:rPr lang="he-IL"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תיבה שמשקלה </a:t>
            </a:r>
            <a:r>
              <a:rPr lang="en-US"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100N</a:t>
            </a:r>
            <a:r>
              <a:rPr lang="he-IL"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 נגררת על גבי רצפה חלקה באמצעות כוח שגודלו </a:t>
            </a:r>
            <a:r>
              <a:rPr lang="en-US"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100N</a:t>
            </a:r>
            <a:r>
              <a:rPr lang="he-IL"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 וכיוונו </a:t>
            </a:r>
            <a:r>
              <a:rPr lang="en-US"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45</a:t>
            </a:r>
            <a:r>
              <a:rPr lang="en-US" sz="2800" dirty="0">
                <a:solidFill>
                  <a:srgbClr val="008000"/>
                </a:solidFill>
                <a:effectLst/>
                <a:latin typeface="Times New Roman" panose="02020603050405020304" pitchFamily="18" charset="0"/>
                <a:ea typeface="Times New Roman" panose="02020603050405020304" pitchFamily="18" charset="0"/>
              </a:rPr>
              <a:t>° </a:t>
            </a:r>
            <a:r>
              <a:rPr lang="he-IL" sz="2800"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כלפי מעלה</a:t>
            </a:r>
          </a:p>
          <a:p>
            <a:pPr marL="0" indent="0">
              <a:buNone/>
            </a:pPr>
            <a:r>
              <a:rPr lang="he-IL" dirty="0">
                <a:solidFill>
                  <a:srgbClr val="008000"/>
                </a:solidFill>
                <a:latin typeface="Times New Roman" panose="02020603050405020304" pitchFamily="18" charset="0"/>
                <a:cs typeface="David" panose="020E0502060401010101" pitchFamily="34" charset="-79"/>
              </a:rPr>
              <a:t>ה. חשבו את גודלו של הכוח הנורמלי שהרצפה מפעילה על התיבה.</a:t>
            </a:r>
            <a:endParaRPr lang="en-US" dirty="0">
              <a:solidFill>
                <a:srgbClr val="008000"/>
              </a:solidFill>
              <a:latin typeface="Times New Roman" panose="02020603050405020304" pitchFamily="18" charset="0"/>
              <a:cs typeface="David" panose="020E0502060401010101" pitchFamily="34" charset="-79"/>
            </a:endParaRPr>
          </a:p>
          <a:p>
            <a:pPr marL="0" indent="0">
              <a:buNone/>
            </a:pPr>
            <a:endParaRPr lang="en-US" dirty="0"/>
          </a:p>
        </p:txBody>
      </p:sp>
    </p:spTree>
    <p:extLst>
      <p:ext uri="{BB962C8B-B14F-4D97-AF65-F5344CB8AC3E}">
        <p14:creationId xmlns:p14="http://schemas.microsoft.com/office/powerpoint/2010/main" val="112907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CB3BED-3858-4D0C-A489-05A723F63BED}"/>
              </a:ext>
            </a:extLst>
          </p:cNvPr>
          <p:cNvSpPr>
            <a:spLocks noGrp="1"/>
          </p:cNvSpPr>
          <p:nvPr>
            <p:ph type="title"/>
          </p:nvPr>
        </p:nvSpPr>
        <p:spPr/>
        <p:txBody>
          <a:bodyPr>
            <a:normAutofit/>
          </a:bodyPr>
          <a:lstStyle/>
          <a:p>
            <a:pPr algn="ctr"/>
            <a:r>
              <a:rPr lang="he-IL" sz="4800" dirty="0"/>
              <a:t>תרגיל ראשון</a:t>
            </a:r>
            <a:endParaRPr lang="en-US" sz="4800" dirty="0"/>
          </a:p>
        </p:txBody>
      </p:sp>
      <p:sp>
        <p:nvSpPr>
          <p:cNvPr id="3" name="מציין מיקום תוכן 2">
            <a:extLst>
              <a:ext uri="{FF2B5EF4-FFF2-40B4-BE49-F238E27FC236}">
                <a16:creationId xmlns:a16="http://schemas.microsoft.com/office/drawing/2014/main" id="{B481DC3A-64D9-466D-AAE8-B65BFDCB1B88}"/>
              </a:ext>
            </a:extLst>
          </p:cNvPr>
          <p:cNvSpPr>
            <a:spLocks noGrp="1"/>
          </p:cNvSpPr>
          <p:nvPr>
            <p:ph idx="1"/>
          </p:nvPr>
        </p:nvSpPr>
        <p:spPr/>
        <p:txBody>
          <a:bodyPr/>
          <a:lstStyle/>
          <a:p>
            <a:pPr marL="457200" lvl="1" indent="0" algn="ctr">
              <a:buNone/>
            </a:pPr>
            <a:r>
              <a:rPr lang="he-IL" sz="3200"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שניים אוחזים בטלית</a:t>
            </a:r>
            <a:endParaRPr lang="en-US" sz="3200" dirty="0">
              <a:effectLst/>
              <a:latin typeface="Times New Roman" panose="02020603050405020304" pitchFamily="18" charset="0"/>
              <a:ea typeface="Times New Roman" panose="02020603050405020304" pitchFamily="18" charset="0"/>
            </a:endParaRPr>
          </a:p>
          <a:p>
            <a:pPr marL="0" indent="0">
              <a:buNone/>
            </a:pPr>
            <a:r>
              <a:rPr lang="he-IL"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שניים אוחזים בטלית. האחד מושך מזרחה בכוח של </a:t>
            </a:r>
            <a:r>
              <a:rPr lang="en-US"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1N</a:t>
            </a:r>
            <a:r>
              <a:rPr lang="he-IL"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 השני מושך דרומה בכוח של </a:t>
            </a:r>
            <a:r>
              <a:rPr lang="en-US"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2N</a:t>
            </a:r>
            <a:r>
              <a:rPr lang="he-IL" dirty="0">
                <a:solidFill>
                  <a:srgbClr val="008000"/>
                </a:solidFill>
                <a:effectLst/>
                <a:latin typeface="Times New Roman" panose="02020603050405020304" pitchFamily="18" charset="0"/>
                <a:ea typeface="Times New Roman" panose="02020603050405020304" pitchFamily="18" charset="0"/>
                <a:cs typeface="David" panose="020E0502060401010101" pitchFamily="34" charset="-79"/>
              </a:rPr>
              <a:t>. חשבו את הכוח השקול</a:t>
            </a:r>
          </a:p>
          <a:p>
            <a:endParaRPr lang="en-US" sz="3200" dirty="0"/>
          </a:p>
        </p:txBody>
      </p:sp>
    </p:spTree>
    <p:extLst>
      <p:ext uri="{BB962C8B-B14F-4D97-AF65-F5344CB8AC3E}">
        <p14:creationId xmlns:p14="http://schemas.microsoft.com/office/powerpoint/2010/main" val="30529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E9CCB0D-0127-4B74-8370-C00A1B4248F1}"/>
              </a:ext>
            </a:extLst>
          </p:cNvPr>
          <p:cNvSpPr>
            <a:spLocks noGrp="1"/>
          </p:cNvSpPr>
          <p:nvPr>
            <p:ph type="title"/>
          </p:nvPr>
        </p:nvSpPr>
        <p:spPr/>
        <p:txBody>
          <a:bodyPr/>
          <a:lstStyle/>
          <a:p>
            <a:pPr algn="ctr"/>
            <a:r>
              <a:rPr lang="he-IL" dirty="0"/>
              <a:t>תרגיל שלישי </a:t>
            </a:r>
            <a:br>
              <a:rPr lang="he-IL" dirty="0"/>
            </a:br>
            <a:r>
              <a:rPr lang="he-IL" sz="2900" dirty="0"/>
              <a:t>תשובה</a:t>
            </a:r>
            <a:endParaRPr lang="en-US" dirty="0"/>
          </a:p>
        </p:txBody>
      </p:sp>
      <p:sp>
        <p:nvSpPr>
          <p:cNvPr id="3" name="מציין מיקום תוכן 2">
            <a:extLst>
              <a:ext uri="{FF2B5EF4-FFF2-40B4-BE49-F238E27FC236}">
                <a16:creationId xmlns:a16="http://schemas.microsoft.com/office/drawing/2014/main" id="{A98D2524-D123-468A-B72F-909E2015E580}"/>
              </a:ext>
            </a:extLst>
          </p:cNvPr>
          <p:cNvSpPr>
            <a:spLocks noGrp="1"/>
          </p:cNvSpPr>
          <p:nvPr>
            <p:ph idx="1"/>
          </p:nvPr>
        </p:nvSpPr>
        <p:spPr/>
        <p:txBody>
          <a:bodyPr/>
          <a:lstStyle/>
          <a:p>
            <a:pPr marL="0" indent="0" algn="ctr">
              <a:buNone/>
            </a:pPr>
            <a:r>
              <a:rPr lang="he-IL" b="1" dirty="0">
                <a:solidFill>
                  <a:srgbClr val="993366"/>
                </a:solidFill>
                <a:latin typeface="Times New Roman" panose="02020603050405020304" pitchFamily="18" charset="0"/>
                <a:cs typeface="David" panose="020E0502060401010101" pitchFamily="34" charset="-79"/>
              </a:rPr>
              <a:t>גרירת תיבה על הרצפה</a:t>
            </a:r>
            <a:endParaRPr lang="en-US" b="1" dirty="0">
              <a:solidFill>
                <a:srgbClr val="993366"/>
              </a:solidFill>
              <a:latin typeface="Times New Roman" panose="02020603050405020304" pitchFamily="18" charset="0"/>
              <a:cs typeface="David" panose="020E0502060401010101" pitchFamily="34" charset="-79"/>
            </a:endParaRPr>
          </a:p>
          <a:p>
            <a:r>
              <a:rPr lang="he-IL" dirty="0"/>
              <a:t>תשובה:</a:t>
            </a:r>
          </a:p>
          <a:p>
            <a:pPr marL="0" marR="0" indent="0" algn="just" rtl="1">
              <a:spcBef>
                <a:spcPts val="0"/>
              </a:spcBef>
              <a:spcAft>
                <a:spcPts val="600"/>
              </a:spcAft>
              <a:buNone/>
            </a:pPr>
            <a:r>
              <a:rPr lang="he-IL" sz="2000" dirty="0"/>
              <a:t>בכיוון האנכי פועל הכוח הנורמלי כלפי מעלה, כוח הכובד כלפי מטה ורכיב אחד של הכוח הגורר (</a:t>
            </a:r>
            <a:r>
              <a:rPr lang="en-US" sz="2000" dirty="0" err="1"/>
              <a:t>Fy</a:t>
            </a:r>
            <a:r>
              <a:rPr lang="he-IL" sz="2000" dirty="0"/>
              <a:t>) כלפי מעלה. בסך הכול אין כוח בכיוון האנכי, ולכן:</a:t>
            </a:r>
            <a:endParaRPr lang="en-US" sz="2000" dirty="0"/>
          </a:p>
          <a:p>
            <a:pPr marL="457200" marR="0" indent="-457200" algn="ctr" rtl="1">
              <a:spcBef>
                <a:spcPts val="0"/>
              </a:spcBef>
              <a:spcAft>
                <a:spcPts val="600"/>
              </a:spcAft>
            </a:pPr>
            <a:r>
              <a:rPr lang="en-US"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N +</a:t>
            </a:r>
            <a:r>
              <a:rPr lang="en-US" sz="1800" i="1"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F</a:t>
            </a:r>
            <a:r>
              <a:rPr lang="en-US" sz="1800" i="1" baseline="-25000" dirty="0" err="1">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y</a:t>
            </a:r>
            <a:r>
              <a:rPr lang="en-US"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 mg </a:t>
            </a:r>
            <a:r>
              <a:rPr lang="en-US"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0</a:t>
            </a:r>
            <a:endParaRPr lang="en-US" sz="1800" dirty="0">
              <a:effectLst/>
              <a:latin typeface="Times New Roman" panose="02020603050405020304" pitchFamily="18" charset="0"/>
              <a:ea typeface="Times New Roman" panose="02020603050405020304" pitchFamily="18" charset="0"/>
            </a:endParaRPr>
          </a:p>
          <a:p>
            <a:pPr marL="0" marR="0" algn="ctr" rtl="0">
              <a:spcBef>
                <a:spcPts val="0"/>
              </a:spcBef>
              <a:spcAft>
                <a:spcPts val="600"/>
              </a:spcAft>
            </a:pPr>
            <a:r>
              <a:rPr lang="en-US"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N + </a:t>
            </a:r>
            <a:r>
              <a:rPr lang="en-US"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70.7 </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a:t>
            </a:r>
            <a:r>
              <a:rPr lang="en-US"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100 = 0</a:t>
            </a:r>
          </a:p>
          <a:p>
            <a:pPr marL="0" marR="0" algn="ctr" rtl="0">
              <a:spcBef>
                <a:spcPts val="0"/>
              </a:spcBef>
              <a:spcAft>
                <a:spcPts val="600"/>
              </a:spcAft>
            </a:pPr>
            <a:r>
              <a:rPr lang="en-US"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N = </a:t>
            </a:r>
            <a:r>
              <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ניוטון</a:t>
            </a:r>
            <a:r>
              <a:rPr lang="he-IL" sz="1800" i="1"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 </a:t>
            </a:r>
            <a:r>
              <a:rPr lang="en-US"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rPr>
              <a:t>29.3 </a:t>
            </a:r>
          </a:p>
          <a:p>
            <a:pPr marL="0" indent="0" algn="just">
              <a:spcBef>
                <a:spcPts val="0"/>
              </a:spcBef>
              <a:spcAft>
                <a:spcPts val="600"/>
              </a:spcAft>
              <a:buNone/>
            </a:pPr>
            <a:r>
              <a:rPr lang="he-IL" sz="2000" dirty="0"/>
              <a:t>עברנו לסימון היחידות בעברית כדי לא לבלבל בין הסימון </a:t>
            </a:r>
            <a:r>
              <a:rPr lang="en-US" sz="2000" dirty="0"/>
              <a:t>N</a:t>
            </a:r>
            <a:r>
              <a:rPr lang="he-IL" sz="2000" dirty="0"/>
              <a:t> לגודל הכוח הנורמלי, לבין הסימון </a:t>
            </a:r>
            <a:r>
              <a:rPr lang="en-US" sz="2000" dirty="0"/>
              <a:t>N</a:t>
            </a:r>
            <a:r>
              <a:rPr lang="he-IL" sz="2000" dirty="0"/>
              <a:t> ליחידת הכוח.</a:t>
            </a:r>
            <a:endParaRPr lang="en-US" sz="2000" dirty="0"/>
          </a:p>
          <a:p>
            <a:pPr marL="0" indent="0">
              <a:buNone/>
            </a:pPr>
            <a:endParaRPr lang="en-US" dirty="0"/>
          </a:p>
        </p:txBody>
      </p:sp>
    </p:spTree>
    <p:extLst>
      <p:ext uri="{BB962C8B-B14F-4D97-AF65-F5344CB8AC3E}">
        <p14:creationId xmlns:p14="http://schemas.microsoft.com/office/powerpoint/2010/main" val="27228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CDFC261-C4AB-4948-BA2B-ADEE8DD1F04A}"/>
              </a:ext>
            </a:extLst>
          </p:cNvPr>
          <p:cNvSpPr>
            <a:spLocks noGrp="1"/>
          </p:cNvSpPr>
          <p:nvPr>
            <p:ph type="title"/>
          </p:nvPr>
        </p:nvSpPr>
        <p:spPr/>
        <p:txBody>
          <a:bodyPr/>
          <a:lstStyle/>
          <a:p>
            <a:pPr algn="ctr"/>
            <a:r>
              <a:rPr lang="he-IL" dirty="0"/>
              <a:t>תרגיל רביעי</a:t>
            </a:r>
            <a:endParaRPr lang="en-US" dirty="0"/>
          </a:p>
        </p:txBody>
      </p:sp>
      <p:sp>
        <p:nvSpPr>
          <p:cNvPr id="3" name="מציין מיקום תוכן 2">
            <a:extLst>
              <a:ext uri="{FF2B5EF4-FFF2-40B4-BE49-F238E27FC236}">
                <a16:creationId xmlns:a16="http://schemas.microsoft.com/office/drawing/2014/main" id="{ED5E818E-B5B1-4537-88AD-B4EEDAF6D520}"/>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האם זה אפשרי?</a:t>
            </a:r>
            <a:endParaRPr lang="en-US" dirty="0">
              <a:effectLst/>
              <a:latin typeface="Times New Roman" panose="02020603050405020304" pitchFamily="18" charset="0"/>
              <a:ea typeface="Times New Roman" panose="02020603050405020304" pitchFamily="18" charset="0"/>
            </a:endParaRPr>
          </a:p>
          <a:p>
            <a:pPr marL="0" indent="0">
              <a:buNone/>
            </a:pPr>
            <a:r>
              <a:rPr lang="he-IL" dirty="0">
                <a:solidFill>
                  <a:srgbClr val="008000"/>
                </a:solidFill>
                <a:latin typeface="Times New Roman" panose="02020603050405020304" pitchFamily="18" charset="0"/>
                <a:cs typeface="David" panose="020E0502060401010101" pitchFamily="34" charset="-79"/>
              </a:rPr>
              <a:t>שני סבלים מעוניינים למשוך ארגז על גבי הרצפה כך שהוא ינוע לאורך קו ישר. התרשים מציג את המצב במבט מלמעלה</a:t>
            </a:r>
          </a:p>
          <a:p>
            <a:endParaRPr lang="he-IL" sz="1800" dirty="0">
              <a:solidFill>
                <a:srgbClr val="000000"/>
              </a:solidFill>
              <a:latin typeface="Times New Roman" panose="02020603050405020304" pitchFamily="18" charset="0"/>
              <a:cs typeface="David" panose="020E0502060401010101" pitchFamily="34" charset="-79"/>
            </a:endParaRPr>
          </a:p>
          <a:p>
            <a:endParaRPr lang="he-IL" sz="1800" dirty="0">
              <a:solidFill>
                <a:srgbClr val="000000"/>
              </a:solidFill>
              <a:effectLst/>
              <a:latin typeface="Times New Roman" panose="02020603050405020304" pitchFamily="18" charset="0"/>
              <a:ea typeface="Times New Roman" panose="02020603050405020304" pitchFamily="18" charset="0"/>
              <a:cs typeface="David" panose="020E0502060401010101" pitchFamily="34" charset="-79"/>
            </a:endParaRPr>
          </a:p>
          <a:p>
            <a:pPr marL="0" indent="0">
              <a:buNone/>
            </a:pPr>
            <a:r>
              <a:rPr lang="he-IL" dirty="0">
                <a:solidFill>
                  <a:srgbClr val="008000"/>
                </a:solidFill>
                <a:latin typeface="Times New Roman" panose="02020603050405020304" pitchFamily="18" charset="0"/>
                <a:cs typeface="David" panose="020E0502060401010101" pitchFamily="34" charset="-79"/>
              </a:rPr>
              <a:t>כל אחד מהסבלים יכול להפעיל כוח רק בזווית º45 לכיוון הרצוי. סבל א' מפעיל כוח של</a:t>
            </a:r>
            <a:br>
              <a:rPr lang="he-IL" dirty="0">
                <a:solidFill>
                  <a:srgbClr val="008000"/>
                </a:solidFill>
                <a:latin typeface="Times New Roman" panose="02020603050405020304" pitchFamily="18" charset="0"/>
                <a:cs typeface="David" panose="020E0502060401010101" pitchFamily="34" charset="-79"/>
              </a:rPr>
            </a:br>
            <a:r>
              <a:rPr lang="he-IL" dirty="0">
                <a:solidFill>
                  <a:srgbClr val="008000"/>
                </a:solidFill>
                <a:latin typeface="Times New Roman" panose="02020603050405020304" pitchFamily="18" charset="0"/>
                <a:cs typeface="David" panose="020E0502060401010101" pitchFamily="34" charset="-79"/>
              </a:rPr>
              <a:t>200 ניוטון, ואילו סבל ב' מפעיל כוח של 100 ניוטון. בצעו סרטוט מתאים וענו על השאלות הבאות:</a:t>
            </a:r>
            <a:endParaRPr lang="en-US" dirty="0">
              <a:solidFill>
                <a:srgbClr val="008000"/>
              </a:solidFill>
              <a:latin typeface="Times New Roman" panose="02020603050405020304" pitchFamily="18" charset="0"/>
              <a:cs typeface="David" panose="020E0502060401010101" pitchFamily="34" charset="-79"/>
            </a:endParaRPr>
          </a:p>
          <a:p>
            <a:pPr marL="0" indent="0">
              <a:buNone/>
            </a:pPr>
            <a:r>
              <a:rPr lang="he-IL" dirty="0">
                <a:solidFill>
                  <a:srgbClr val="008000"/>
                </a:solidFill>
                <a:latin typeface="Times New Roman" panose="02020603050405020304" pitchFamily="18" charset="0"/>
                <a:cs typeface="David" panose="020E0502060401010101" pitchFamily="34" charset="-79"/>
              </a:rPr>
              <a:t>א. האם יצליחו שני הסבלים להזיז את הארגז לאורך קו ישר? נמקו.</a:t>
            </a:r>
            <a:endParaRPr lang="en-US" dirty="0">
              <a:solidFill>
                <a:srgbClr val="008000"/>
              </a:solidFill>
              <a:latin typeface="Times New Roman" panose="02020603050405020304" pitchFamily="18" charset="0"/>
              <a:cs typeface="David" panose="020E0502060401010101" pitchFamily="34" charset="-79"/>
            </a:endParaRPr>
          </a:p>
          <a:p>
            <a:endParaRPr lang="he-IL" sz="1800" dirty="0">
              <a:solidFill>
                <a:srgbClr val="000000"/>
              </a:solidFill>
              <a:latin typeface="Times New Roman" panose="02020603050405020304" pitchFamily="18" charset="0"/>
              <a:cs typeface="David" panose="020E0502060401010101" pitchFamily="34" charset="-79"/>
            </a:endParaRPr>
          </a:p>
        </p:txBody>
      </p:sp>
      <p:pic>
        <p:nvPicPr>
          <p:cNvPr id="10" name="תמונה 9">
            <a:extLst>
              <a:ext uri="{FF2B5EF4-FFF2-40B4-BE49-F238E27FC236}">
                <a16:creationId xmlns:a16="http://schemas.microsoft.com/office/drawing/2014/main" id="{9430D0EF-DFCD-457E-9137-F5E5C7E0CFAC}"/>
              </a:ext>
            </a:extLst>
          </p:cNvPr>
          <p:cNvPicPr>
            <a:picLocks noChangeAspect="1"/>
          </p:cNvPicPr>
          <p:nvPr/>
        </p:nvPicPr>
        <p:blipFill>
          <a:blip r:embed="rId2"/>
          <a:stretch>
            <a:fillRect/>
          </a:stretch>
        </p:blipFill>
        <p:spPr>
          <a:xfrm>
            <a:off x="3187601" y="3057038"/>
            <a:ext cx="7248473" cy="743923"/>
          </a:xfrm>
          <a:prstGeom prst="rect">
            <a:avLst/>
          </a:prstGeom>
        </p:spPr>
      </p:pic>
    </p:spTree>
    <p:extLst>
      <p:ext uri="{BB962C8B-B14F-4D97-AF65-F5344CB8AC3E}">
        <p14:creationId xmlns:p14="http://schemas.microsoft.com/office/powerpoint/2010/main" val="342635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7A13AA7-C8F1-4966-A813-58543E0127C5}"/>
              </a:ext>
            </a:extLst>
          </p:cNvPr>
          <p:cNvSpPr>
            <a:spLocks noGrp="1"/>
          </p:cNvSpPr>
          <p:nvPr>
            <p:ph type="title"/>
          </p:nvPr>
        </p:nvSpPr>
        <p:spPr/>
        <p:txBody>
          <a:bodyPr/>
          <a:lstStyle/>
          <a:p>
            <a:pPr algn="ctr"/>
            <a:r>
              <a:rPr lang="he-IL" dirty="0"/>
              <a:t>תרגיל רביעי </a:t>
            </a:r>
            <a:br>
              <a:rPr lang="he-IL" dirty="0"/>
            </a:br>
            <a:r>
              <a:rPr lang="he-IL" dirty="0"/>
              <a:t>תשובה</a:t>
            </a:r>
            <a:endParaRPr lang="en-US" dirty="0"/>
          </a:p>
        </p:txBody>
      </p:sp>
      <p:sp>
        <p:nvSpPr>
          <p:cNvPr id="3" name="מציין מיקום תוכן 2">
            <a:extLst>
              <a:ext uri="{FF2B5EF4-FFF2-40B4-BE49-F238E27FC236}">
                <a16:creationId xmlns:a16="http://schemas.microsoft.com/office/drawing/2014/main" id="{AD55F28A-6C00-40B6-A1DA-4EFF25829250}"/>
              </a:ext>
            </a:extLst>
          </p:cNvPr>
          <p:cNvSpPr>
            <a:spLocks noGrp="1"/>
          </p:cNvSpPr>
          <p:nvPr>
            <p:ph idx="1"/>
          </p:nvPr>
        </p:nvSpPr>
        <p:spPr/>
        <p:txBody>
          <a:bodyPr/>
          <a:lstStyle/>
          <a:p>
            <a:r>
              <a:rPr lang="he-IL" dirty="0"/>
              <a:t>תשובה:</a:t>
            </a:r>
          </a:p>
          <a:p>
            <a:pPr marL="0" indent="0">
              <a:buNone/>
            </a:pPr>
            <a:r>
              <a:rPr lang="he-IL" sz="2000" dirty="0"/>
              <a:t>שני הסבלים ימשכו את הארגז משני צִדי ציר התנועה. האם זה יועיל? </a:t>
            </a:r>
            <a:r>
              <a:rPr lang="he-IL" sz="2000" dirty="0" err="1"/>
              <a:t>נסרטט</a:t>
            </a:r>
            <a:endParaRPr lang="en-US" sz="2000" dirty="0"/>
          </a:p>
        </p:txBody>
      </p:sp>
      <p:pic>
        <p:nvPicPr>
          <p:cNvPr id="4" name="תמונה 3">
            <a:extLst>
              <a:ext uri="{FF2B5EF4-FFF2-40B4-BE49-F238E27FC236}">
                <a16:creationId xmlns:a16="http://schemas.microsoft.com/office/drawing/2014/main" id="{D550AD07-31B9-4BDD-BC1E-7167420B62C6}"/>
              </a:ext>
            </a:extLst>
          </p:cNvPr>
          <p:cNvPicPr>
            <a:picLocks noChangeAspect="1"/>
          </p:cNvPicPr>
          <p:nvPr/>
        </p:nvPicPr>
        <p:blipFill>
          <a:blip r:embed="rId2"/>
          <a:stretch>
            <a:fillRect/>
          </a:stretch>
        </p:blipFill>
        <p:spPr>
          <a:xfrm>
            <a:off x="8346559" y="2738055"/>
            <a:ext cx="3007242" cy="2579515"/>
          </a:xfrm>
          <a:prstGeom prst="rect">
            <a:avLst/>
          </a:prstGeom>
        </p:spPr>
      </p:pic>
      <p:sp>
        <p:nvSpPr>
          <p:cNvPr id="5" name="תיבת טקסט 4">
            <a:extLst>
              <a:ext uri="{FF2B5EF4-FFF2-40B4-BE49-F238E27FC236}">
                <a16:creationId xmlns:a16="http://schemas.microsoft.com/office/drawing/2014/main" id="{6A4ED64F-05BB-4298-9618-CA7387DD5550}"/>
              </a:ext>
            </a:extLst>
          </p:cNvPr>
          <p:cNvSpPr txBox="1"/>
          <p:nvPr/>
        </p:nvSpPr>
        <p:spPr>
          <a:xfrm>
            <a:off x="0" y="5530632"/>
            <a:ext cx="11355572" cy="646331"/>
          </a:xfrm>
          <a:prstGeom prst="rect">
            <a:avLst/>
          </a:prstGeom>
          <a:noFill/>
        </p:spPr>
        <p:txBody>
          <a:bodyPr wrap="square" rtlCol="0">
            <a:spAutoFit/>
          </a:bodyPr>
          <a:lstStyle/>
          <a:p>
            <a:pPr>
              <a:lnSpc>
                <a:spcPct val="90000"/>
              </a:lnSpc>
              <a:spcBef>
                <a:spcPts val="1000"/>
              </a:spcBef>
            </a:pPr>
            <a:r>
              <a:rPr lang="he-IL" sz="2000" dirty="0"/>
              <a:t>מן הסרטוט מתברר כי הכוח השקול אינו בכיוון ציר התנועה. די בהתבוננות הרכיבים כדי להבין כי רכיבי הכוח בכיוון הניצב לציר התנועה אינם מתקזזים</a:t>
            </a:r>
            <a:endParaRPr lang="en-US" sz="2000" dirty="0"/>
          </a:p>
        </p:txBody>
      </p:sp>
    </p:spTree>
    <p:extLst>
      <p:ext uri="{BB962C8B-B14F-4D97-AF65-F5344CB8AC3E}">
        <p14:creationId xmlns:p14="http://schemas.microsoft.com/office/powerpoint/2010/main" val="167598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8ED1A69-0439-47DB-89EB-D727B50C6238}"/>
              </a:ext>
            </a:extLst>
          </p:cNvPr>
          <p:cNvSpPr>
            <a:spLocks noGrp="1"/>
          </p:cNvSpPr>
          <p:nvPr>
            <p:ph type="title"/>
          </p:nvPr>
        </p:nvSpPr>
        <p:spPr/>
        <p:txBody>
          <a:bodyPr/>
          <a:lstStyle/>
          <a:p>
            <a:pPr algn="ctr"/>
            <a:r>
              <a:rPr lang="he-IL" dirty="0"/>
              <a:t>תרגיל רביעי</a:t>
            </a:r>
            <a:endParaRPr lang="en-US" dirty="0"/>
          </a:p>
        </p:txBody>
      </p:sp>
      <p:sp>
        <p:nvSpPr>
          <p:cNvPr id="3" name="מציין מיקום תוכן 2">
            <a:extLst>
              <a:ext uri="{FF2B5EF4-FFF2-40B4-BE49-F238E27FC236}">
                <a16:creationId xmlns:a16="http://schemas.microsoft.com/office/drawing/2014/main" id="{7BE8BE3E-AC48-4E97-B2D7-207E6E770282}"/>
              </a:ext>
            </a:extLst>
          </p:cNvPr>
          <p:cNvSpPr>
            <a:spLocks noGrp="1"/>
          </p:cNvSpPr>
          <p:nvPr>
            <p:ph idx="1"/>
          </p:nvPr>
        </p:nvSpPr>
        <p:spPr/>
        <p:txBody>
          <a:bodyPr/>
          <a:lstStyle/>
          <a:p>
            <a:r>
              <a:rPr lang="he-IL" dirty="0">
                <a:solidFill>
                  <a:srgbClr val="008000"/>
                </a:solidFill>
                <a:latin typeface="Times New Roman" panose="02020603050405020304" pitchFamily="18" charset="0"/>
                <a:cs typeface="David" panose="020E0502060401010101" pitchFamily="34" charset="-79"/>
              </a:rPr>
              <a:t>ב. אם נתתם תשובה שלילית לסעיף הקודם, מהו הכיוון של הכוח הקטן ביותר שיש להפעיל על מנת לעזור לסבלים לעמוד במשימתם?</a:t>
            </a:r>
            <a:endParaRPr lang="en-US" dirty="0">
              <a:solidFill>
                <a:srgbClr val="008000"/>
              </a:solidFill>
              <a:latin typeface="Times New Roman" panose="02020603050405020304" pitchFamily="18" charset="0"/>
              <a:cs typeface="David" panose="020E0502060401010101" pitchFamily="34" charset="-79"/>
            </a:endParaRPr>
          </a:p>
          <a:p>
            <a:endParaRPr lang="en-US" dirty="0"/>
          </a:p>
        </p:txBody>
      </p:sp>
      <p:pic>
        <p:nvPicPr>
          <p:cNvPr id="4" name="תמונה 3">
            <a:extLst>
              <a:ext uri="{FF2B5EF4-FFF2-40B4-BE49-F238E27FC236}">
                <a16:creationId xmlns:a16="http://schemas.microsoft.com/office/drawing/2014/main" id="{D13E627B-17F5-4978-9A3D-9A95C58DB820}"/>
              </a:ext>
            </a:extLst>
          </p:cNvPr>
          <p:cNvPicPr>
            <a:picLocks noChangeAspect="1"/>
          </p:cNvPicPr>
          <p:nvPr/>
        </p:nvPicPr>
        <p:blipFill>
          <a:blip r:embed="rId2"/>
          <a:stretch>
            <a:fillRect/>
          </a:stretch>
        </p:blipFill>
        <p:spPr>
          <a:xfrm>
            <a:off x="3802851" y="2993237"/>
            <a:ext cx="4352381" cy="3733333"/>
          </a:xfrm>
          <a:prstGeom prst="rect">
            <a:avLst/>
          </a:prstGeom>
        </p:spPr>
      </p:pic>
    </p:spTree>
    <p:extLst>
      <p:ext uri="{BB962C8B-B14F-4D97-AF65-F5344CB8AC3E}">
        <p14:creationId xmlns:p14="http://schemas.microsoft.com/office/powerpoint/2010/main" val="277819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DE7F7A9-8E0E-4B43-9D8A-63A4EFAB3547}"/>
              </a:ext>
            </a:extLst>
          </p:cNvPr>
          <p:cNvSpPr>
            <a:spLocks noGrp="1"/>
          </p:cNvSpPr>
          <p:nvPr>
            <p:ph type="title"/>
          </p:nvPr>
        </p:nvSpPr>
        <p:spPr/>
        <p:txBody>
          <a:bodyPr/>
          <a:lstStyle/>
          <a:p>
            <a:pPr algn="ctr"/>
            <a:r>
              <a:rPr lang="he-IL" dirty="0"/>
              <a:t>תרגיל רביעי </a:t>
            </a:r>
            <a:br>
              <a:rPr lang="he-IL" dirty="0"/>
            </a:br>
            <a:r>
              <a:rPr lang="he-IL" dirty="0"/>
              <a:t>תשובה</a:t>
            </a:r>
            <a:endParaRPr lang="en-US" dirty="0"/>
          </a:p>
        </p:txBody>
      </p:sp>
      <p:sp>
        <p:nvSpPr>
          <p:cNvPr id="3" name="מציין מיקום תוכן 2">
            <a:extLst>
              <a:ext uri="{FF2B5EF4-FFF2-40B4-BE49-F238E27FC236}">
                <a16:creationId xmlns:a16="http://schemas.microsoft.com/office/drawing/2014/main" id="{86B40B98-FE87-4167-BE93-9810E1155344}"/>
              </a:ext>
            </a:extLst>
          </p:cNvPr>
          <p:cNvSpPr>
            <a:spLocks noGrp="1"/>
          </p:cNvSpPr>
          <p:nvPr>
            <p:ph idx="1"/>
          </p:nvPr>
        </p:nvSpPr>
        <p:spPr/>
        <p:txBody>
          <a:bodyPr/>
          <a:lstStyle/>
          <a:p>
            <a:r>
              <a:rPr lang="he-IL" dirty="0"/>
              <a:t>תשובה:</a:t>
            </a:r>
          </a:p>
          <a:p>
            <a:pPr marL="0" indent="0">
              <a:buNone/>
            </a:pPr>
            <a:r>
              <a:rPr lang="he-IL" sz="2000" dirty="0"/>
              <a:t>המינימום הנדרש הוא להפעיל כוח שיקזז את העודף ברכיב הכוח שניצב לתנועה. המדידה מורה כי מדובר במעט יותר מ-70 ניוטון, ימינה מציר התנועה.</a:t>
            </a:r>
            <a:endParaRPr lang="en-US" sz="2000" dirty="0"/>
          </a:p>
          <a:p>
            <a:pPr marL="0" indent="0">
              <a:buNone/>
            </a:pPr>
            <a:endParaRPr lang="en-US" dirty="0"/>
          </a:p>
        </p:txBody>
      </p:sp>
      <p:pic>
        <p:nvPicPr>
          <p:cNvPr id="4" name="תמונה 3">
            <a:extLst>
              <a:ext uri="{FF2B5EF4-FFF2-40B4-BE49-F238E27FC236}">
                <a16:creationId xmlns:a16="http://schemas.microsoft.com/office/drawing/2014/main" id="{C03446C0-C20D-4BBB-8F1A-665B83B1D023}"/>
              </a:ext>
            </a:extLst>
          </p:cNvPr>
          <p:cNvPicPr>
            <a:picLocks noChangeAspect="1"/>
          </p:cNvPicPr>
          <p:nvPr/>
        </p:nvPicPr>
        <p:blipFill>
          <a:blip r:embed="rId2"/>
          <a:stretch>
            <a:fillRect/>
          </a:stretch>
        </p:blipFill>
        <p:spPr>
          <a:xfrm>
            <a:off x="3919539" y="3041387"/>
            <a:ext cx="4352921" cy="3731075"/>
          </a:xfrm>
          <a:prstGeom prst="rect">
            <a:avLst/>
          </a:prstGeom>
        </p:spPr>
      </p:pic>
    </p:spTree>
    <p:extLst>
      <p:ext uri="{BB962C8B-B14F-4D97-AF65-F5344CB8AC3E}">
        <p14:creationId xmlns:p14="http://schemas.microsoft.com/office/powerpoint/2010/main" val="352152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BA6E70C-8EFE-4296-A31B-7EFA506CF806}"/>
              </a:ext>
            </a:extLst>
          </p:cNvPr>
          <p:cNvSpPr>
            <a:spLocks noGrp="1"/>
          </p:cNvSpPr>
          <p:nvPr>
            <p:ph type="title"/>
          </p:nvPr>
        </p:nvSpPr>
        <p:spPr/>
        <p:txBody>
          <a:bodyPr/>
          <a:lstStyle/>
          <a:p>
            <a:r>
              <a:rPr lang="he-IL" dirty="0"/>
              <a:t>ביבליוגרפיה</a:t>
            </a:r>
            <a:endParaRPr lang="en-US" dirty="0"/>
          </a:p>
        </p:txBody>
      </p:sp>
      <p:sp>
        <p:nvSpPr>
          <p:cNvPr id="3" name="מציין מיקום תוכן 2">
            <a:extLst>
              <a:ext uri="{FF2B5EF4-FFF2-40B4-BE49-F238E27FC236}">
                <a16:creationId xmlns:a16="http://schemas.microsoft.com/office/drawing/2014/main" id="{606C13B7-531B-48CB-BD49-FC7FEF1C2498}"/>
              </a:ext>
            </a:extLst>
          </p:cNvPr>
          <p:cNvSpPr>
            <a:spLocks noGrp="1"/>
          </p:cNvSpPr>
          <p:nvPr>
            <p:ph idx="1"/>
          </p:nvPr>
        </p:nvSpPr>
        <p:spPr/>
        <p:txBody>
          <a:bodyPr/>
          <a:lstStyle/>
          <a:p>
            <a:pPr marL="0" indent="0">
              <a:buNone/>
            </a:pPr>
            <a:r>
              <a:rPr lang="he-IL" dirty="0"/>
              <a:t>כל החומר נלקח ממבחן שנעשה על ידי:</a:t>
            </a:r>
          </a:p>
          <a:p>
            <a:pPr marL="0" indent="0">
              <a:buNone/>
            </a:pPr>
            <a:r>
              <a:rPr lang="he-IL" sz="2400" dirty="0"/>
              <a:t>זאב </a:t>
            </a:r>
            <a:r>
              <a:rPr lang="he-IL" sz="2400" dirty="0" err="1"/>
              <a:t>קרקובר</a:t>
            </a:r>
            <a:endParaRPr lang="he-IL" sz="2400" dirty="0"/>
          </a:p>
          <a:p>
            <a:pPr marL="0" indent="0">
              <a:buNone/>
            </a:pPr>
            <a:r>
              <a:rPr lang="he-IL" sz="2400" dirty="0"/>
              <a:t>במכון למצוינות בהוראה, המרכז הישראלי למצוינות בחינוך</a:t>
            </a:r>
            <a:endParaRPr lang="en-US" sz="2400" dirty="0"/>
          </a:p>
          <a:p>
            <a:pPr marL="0" indent="0">
              <a:buNone/>
            </a:pPr>
            <a:r>
              <a:rPr lang="he-IL" sz="2400" dirty="0"/>
              <a:t>ונלקח מיחידת לימוד לתמידי פיזיקה בעתודה המדעית טכנולוגית בכיתה ט</a:t>
            </a:r>
            <a:endParaRPr lang="en-US" sz="2400" dirty="0"/>
          </a:p>
          <a:p>
            <a:pPr marL="0" indent="0">
              <a:buNone/>
            </a:pPr>
            <a:endParaRPr lang="en-US" sz="2400" dirty="0"/>
          </a:p>
        </p:txBody>
      </p:sp>
    </p:spTree>
    <p:extLst>
      <p:ext uri="{BB962C8B-B14F-4D97-AF65-F5344CB8AC3E}">
        <p14:creationId xmlns:p14="http://schemas.microsoft.com/office/powerpoint/2010/main" val="156833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DE2095-9478-4D67-B80B-095AA62C6DAB}"/>
              </a:ext>
            </a:extLst>
          </p:cNvPr>
          <p:cNvSpPr>
            <a:spLocks noGrp="1"/>
          </p:cNvSpPr>
          <p:nvPr>
            <p:ph type="title"/>
          </p:nvPr>
        </p:nvSpPr>
        <p:spPr/>
        <p:txBody>
          <a:bodyPr/>
          <a:lstStyle/>
          <a:p>
            <a:pPr algn="ctr"/>
            <a:r>
              <a:rPr lang="he-IL" sz="4400" dirty="0"/>
              <a:t>תרגיל ראשון</a:t>
            </a:r>
            <a:br>
              <a:rPr lang="he-IL" sz="4400" dirty="0"/>
            </a:br>
            <a:r>
              <a:rPr lang="he-IL" sz="3200" dirty="0"/>
              <a:t>תשובה</a:t>
            </a:r>
            <a:endParaRPr lang="en-US" dirty="0"/>
          </a:p>
        </p:txBody>
      </p:sp>
      <p:sp>
        <p:nvSpPr>
          <p:cNvPr id="3" name="מציין מיקום תוכן 2">
            <a:extLst>
              <a:ext uri="{FF2B5EF4-FFF2-40B4-BE49-F238E27FC236}">
                <a16:creationId xmlns:a16="http://schemas.microsoft.com/office/drawing/2014/main" id="{C4C2033C-4E33-4960-B677-4E4D31C3741D}"/>
              </a:ext>
            </a:extLst>
          </p:cNvPr>
          <p:cNvSpPr>
            <a:spLocks noGrp="1"/>
          </p:cNvSpPr>
          <p:nvPr>
            <p:ph idx="1"/>
          </p:nvPr>
        </p:nvSpPr>
        <p:spPr/>
        <p:txBody>
          <a:bodyPr/>
          <a:lstStyle/>
          <a:p>
            <a:pPr marL="0" indent="0" algn="ctr">
              <a:buNone/>
            </a:pPr>
            <a:r>
              <a:rPr lang="he-IL" sz="2800"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שניים אוחזים בטלית                </a:t>
            </a:r>
            <a:endParaRPr lang="en-US" sz="2000" dirty="0"/>
          </a:p>
          <a:p>
            <a:endParaRPr lang="he-IL" sz="2000" dirty="0"/>
          </a:p>
          <a:p>
            <a:r>
              <a:rPr lang="he-IL" sz="2400" dirty="0"/>
              <a:t>מילים שלי</a:t>
            </a:r>
            <a:r>
              <a:rPr lang="he-IL" sz="2000" dirty="0"/>
              <a:t>:</a:t>
            </a:r>
            <a:r>
              <a:rPr lang="en-US" sz="2000" dirty="0"/>
              <a:t> </a:t>
            </a:r>
            <a:endParaRPr lang="he-IL" sz="2000" dirty="0"/>
          </a:p>
          <a:p>
            <a:pPr marL="0" indent="0">
              <a:buNone/>
            </a:pPr>
            <a:r>
              <a:rPr lang="he-IL" sz="2000" dirty="0"/>
              <a:t>אם אנחנו מיצירים את זה על ציר המספרים נוצר לנו מלבן</a:t>
            </a:r>
            <a:endParaRPr lang="en-US" sz="2000" dirty="0"/>
          </a:p>
          <a:p>
            <a:pPr marL="0" indent="0">
              <a:buNone/>
            </a:pPr>
            <a:r>
              <a:rPr lang="he-IL" sz="2000" dirty="0"/>
              <a:t>ובוא אנו משתמשים במפשט </a:t>
            </a:r>
            <a:r>
              <a:rPr lang="he-IL" sz="2000" dirty="0" err="1"/>
              <a:t>פיטגורס</a:t>
            </a:r>
            <a:r>
              <a:rPr lang="he-IL" sz="2000" dirty="0"/>
              <a:t> לחישוב הקו האדום</a:t>
            </a:r>
            <a:r>
              <a:rPr lang="en-US" sz="2000" dirty="0"/>
              <a:t> </a:t>
            </a:r>
            <a:r>
              <a:rPr lang="he-IL" sz="2000" dirty="0"/>
              <a:t>ויוצא 2.223</a:t>
            </a:r>
            <a:r>
              <a:rPr lang="en-US" sz="2000" dirty="0"/>
              <a:t>N</a:t>
            </a:r>
            <a:endParaRPr lang="he-IL" sz="2000" dirty="0"/>
          </a:p>
          <a:p>
            <a:r>
              <a:rPr lang="he-IL" sz="2400" dirty="0"/>
              <a:t>תשובה אמיתית</a:t>
            </a:r>
            <a:r>
              <a:rPr lang="he-IL" sz="2000" dirty="0"/>
              <a:t>: </a:t>
            </a:r>
          </a:p>
          <a:p>
            <a:pPr marL="0" indent="0">
              <a:buNone/>
            </a:pPr>
            <a:r>
              <a:rPr lang="he-IL" sz="2000" dirty="0"/>
              <a:t>יש לחשב הן את גודל הכוח השקול והן את כיוונו. שני הווקטורים מוצגים בתוך רשת קואורדינטות ואִתם וקטור הסכום. מדידה בסרגל מלמדת כי גודל הכוח השקול הוא כ-</a:t>
            </a:r>
            <a:r>
              <a:rPr lang="en-US" sz="2000" dirty="0"/>
              <a:t>2.25N</a:t>
            </a:r>
            <a:r>
              <a:rPr lang="he-IL" sz="2000" dirty="0"/>
              <a:t>. שימוש במשפט פיתגורס יניב </a:t>
            </a:r>
            <a:r>
              <a:rPr lang="en-US" sz="2000" dirty="0"/>
              <a:t>2.24N</a:t>
            </a:r>
            <a:r>
              <a:rPr lang="he-IL" sz="2000" dirty="0"/>
              <a:t>, ברמת דיוק של שתי ספרות אחרי הנקודה. מדידה במד זווית תניב זווית של </a:t>
            </a:r>
            <a:r>
              <a:rPr lang="en-US" sz="2000" dirty="0"/>
              <a:t>63°</a:t>
            </a:r>
            <a:r>
              <a:rPr lang="he-IL" sz="2000" dirty="0"/>
              <a:t> דרומה מן המזרח. שימוש בפונקציות טריגונומטריות יניב </a:t>
            </a:r>
            <a:r>
              <a:rPr lang="en-US" sz="2000" dirty="0"/>
              <a:t>63.4°</a:t>
            </a:r>
            <a:r>
              <a:rPr lang="he-IL" sz="2000" dirty="0"/>
              <a:t>.</a:t>
            </a:r>
            <a:endParaRPr lang="en-US" sz="2000" dirty="0"/>
          </a:p>
          <a:p>
            <a:pPr marL="0" indent="0">
              <a:buNone/>
            </a:pPr>
            <a:r>
              <a:rPr lang="he-IL" sz="2000" dirty="0"/>
              <a:t> </a:t>
            </a:r>
            <a:endParaRPr lang="en-US" sz="2000" dirty="0"/>
          </a:p>
        </p:txBody>
      </p:sp>
      <p:pic>
        <p:nvPicPr>
          <p:cNvPr id="5" name="תמונה 4">
            <a:extLst>
              <a:ext uri="{FF2B5EF4-FFF2-40B4-BE49-F238E27FC236}">
                <a16:creationId xmlns:a16="http://schemas.microsoft.com/office/drawing/2014/main" id="{963C0913-266E-42DB-9E8E-497EE6B2AC67}"/>
              </a:ext>
            </a:extLst>
          </p:cNvPr>
          <p:cNvPicPr>
            <a:picLocks noChangeAspect="1"/>
          </p:cNvPicPr>
          <p:nvPr/>
        </p:nvPicPr>
        <p:blipFill>
          <a:blip r:embed="rId2"/>
          <a:stretch>
            <a:fillRect/>
          </a:stretch>
        </p:blipFill>
        <p:spPr>
          <a:xfrm>
            <a:off x="625881" y="2677387"/>
            <a:ext cx="3542082" cy="1503225"/>
          </a:xfrm>
          <a:prstGeom prst="rect">
            <a:avLst/>
          </a:prstGeom>
        </p:spPr>
      </p:pic>
      <p:sp>
        <p:nvSpPr>
          <p:cNvPr id="6" name="תיבת טקסט 5">
            <a:extLst>
              <a:ext uri="{FF2B5EF4-FFF2-40B4-BE49-F238E27FC236}">
                <a16:creationId xmlns:a16="http://schemas.microsoft.com/office/drawing/2014/main" id="{3C6E619A-A64E-4D81-99FB-EC37E7B3C6AE}"/>
              </a:ext>
            </a:extLst>
          </p:cNvPr>
          <p:cNvSpPr txBox="1"/>
          <p:nvPr/>
        </p:nvSpPr>
        <p:spPr>
          <a:xfrm>
            <a:off x="1706526" y="2082695"/>
            <a:ext cx="914400" cy="461665"/>
          </a:xfrm>
          <a:prstGeom prst="rect">
            <a:avLst/>
          </a:prstGeom>
          <a:noFill/>
        </p:spPr>
        <p:txBody>
          <a:bodyPr wrap="square" rtlCol="0">
            <a:spAutoFit/>
          </a:bodyPr>
          <a:lstStyle/>
          <a:p>
            <a:r>
              <a:rPr lang="he-IL" sz="2400" dirty="0"/>
              <a:t>רמז</a:t>
            </a:r>
            <a:endParaRPr lang="en-US" sz="2400" dirty="0"/>
          </a:p>
        </p:txBody>
      </p:sp>
    </p:spTree>
    <p:extLst>
      <p:ext uri="{BB962C8B-B14F-4D97-AF65-F5344CB8AC3E}">
        <p14:creationId xmlns:p14="http://schemas.microsoft.com/office/powerpoint/2010/main" val="32581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16D513-4D9A-409F-969C-BD777A20F77D}"/>
              </a:ext>
            </a:extLst>
          </p:cNvPr>
          <p:cNvSpPr>
            <a:spLocks noGrp="1"/>
          </p:cNvSpPr>
          <p:nvPr>
            <p:ph type="title"/>
          </p:nvPr>
        </p:nvSpPr>
        <p:spPr/>
        <p:txBody>
          <a:bodyPr/>
          <a:lstStyle/>
          <a:p>
            <a:pPr algn="ctr"/>
            <a:r>
              <a:rPr lang="he-IL" dirty="0"/>
              <a:t>תרגיל שני</a:t>
            </a:r>
            <a:endParaRPr lang="en-US" dirty="0"/>
          </a:p>
        </p:txBody>
      </p:sp>
      <p:sp>
        <p:nvSpPr>
          <p:cNvPr id="3" name="מציין מיקום תוכן 2">
            <a:extLst>
              <a:ext uri="{FF2B5EF4-FFF2-40B4-BE49-F238E27FC236}">
                <a16:creationId xmlns:a16="http://schemas.microsoft.com/office/drawing/2014/main" id="{6F3D7153-86E6-4EAD-98A3-27900257D59D}"/>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pPr marL="0" indent="0">
              <a:buNone/>
            </a:pPr>
            <a:r>
              <a:rPr lang="he-IL" dirty="0">
                <a:solidFill>
                  <a:srgbClr val="008000"/>
                </a:solidFill>
                <a:latin typeface="Times New Roman" panose="02020603050405020304" pitchFamily="18" charset="0"/>
                <a:cs typeface="David" panose="020E0502060401010101" pitchFamily="34" charset="-79"/>
              </a:rPr>
              <a:t>א. ארבעה כוחות שווי גודל, </a:t>
            </a:r>
            <a:r>
              <a:rPr lang="en-US" dirty="0">
                <a:solidFill>
                  <a:srgbClr val="008000"/>
                </a:solidFill>
                <a:latin typeface="Times New Roman" panose="02020603050405020304" pitchFamily="18" charset="0"/>
                <a:cs typeface="David" panose="020E0502060401010101" pitchFamily="34" charset="-79"/>
              </a:rPr>
              <a:t>5N</a:t>
            </a:r>
            <a:r>
              <a:rPr lang="he-IL" dirty="0">
                <a:solidFill>
                  <a:srgbClr val="008000"/>
                </a:solidFill>
                <a:latin typeface="Times New Roman" panose="02020603050405020304" pitchFamily="18" charset="0"/>
                <a:cs typeface="David" panose="020E0502060401010101" pitchFamily="34" charset="-79"/>
              </a:rPr>
              <a:t> כל אחד, פועלים על גוף. כיוונו של הכוח הראשון הוא מזרחה, השני - צפונה, השלישי - מזרחה והרביעי - דרומה. </a:t>
            </a:r>
            <a:endParaRPr lang="en-US" dirty="0">
              <a:solidFill>
                <a:srgbClr val="008000"/>
              </a:solidFill>
              <a:latin typeface="Times New Roman" panose="02020603050405020304" pitchFamily="18" charset="0"/>
              <a:cs typeface="David" panose="020E0502060401010101" pitchFamily="34" charset="-79"/>
            </a:endParaRPr>
          </a:p>
          <a:p>
            <a:pPr marL="0" indent="0" algn="ctr">
              <a:buNone/>
            </a:pPr>
            <a:r>
              <a:rPr lang="he-IL" sz="2400" dirty="0"/>
              <a:t>רמז</a:t>
            </a:r>
          </a:p>
          <a:p>
            <a:pPr marL="0" indent="0" algn="ctr">
              <a:buNone/>
            </a:pPr>
            <a:endParaRPr lang="en-US" sz="2400" dirty="0"/>
          </a:p>
        </p:txBody>
      </p:sp>
      <p:pic>
        <p:nvPicPr>
          <p:cNvPr id="5" name="תמונה 4">
            <a:extLst>
              <a:ext uri="{FF2B5EF4-FFF2-40B4-BE49-F238E27FC236}">
                <a16:creationId xmlns:a16="http://schemas.microsoft.com/office/drawing/2014/main" id="{38DFD2D8-A0E0-4335-A1D8-296387AD0923}"/>
              </a:ext>
            </a:extLst>
          </p:cNvPr>
          <p:cNvPicPr>
            <a:picLocks noChangeAspect="1"/>
          </p:cNvPicPr>
          <p:nvPr/>
        </p:nvPicPr>
        <p:blipFill>
          <a:blip r:embed="rId2"/>
          <a:stretch>
            <a:fillRect/>
          </a:stretch>
        </p:blipFill>
        <p:spPr>
          <a:xfrm>
            <a:off x="5227833" y="3749888"/>
            <a:ext cx="1736333" cy="1633591"/>
          </a:xfrm>
          <a:prstGeom prst="rect">
            <a:avLst/>
          </a:prstGeom>
        </p:spPr>
      </p:pic>
    </p:spTree>
    <p:extLst>
      <p:ext uri="{BB962C8B-B14F-4D97-AF65-F5344CB8AC3E}">
        <p14:creationId xmlns:p14="http://schemas.microsoft.com/office/powerpoint/2010/main" val="108381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B55B371-33E7-4C6C-AEDF-2B2FD3CCE335}"/>
              </a:ext>
            </a:extLst>
          </p:cNvPr>
          <p:cNvSpPr>
            <a:spLocks noGrp="1"/>
          </p:cNvSpPr>
          <p:nvPr>
            <p:ph type="title"/>
          </p:nvPr>
        </p:nvSpPr>
        <p:spPr/>
        <p:txBody>
          <a:bodyPr/>
          <a:lstStyle/>
          <a:p>
            <a:pPr algn="ctr"/>
            <a:r>
              <a:rPr lang="he-IL" dirty="0"/>
              <a:t>תרגיל שני</a:t>
            </a:r>
            <a:br>
              <a:rPr lang="he-IL" dirty="0"/>
            </a:br>
            <a:r>
              <a:rPr lang="he-IL" sz="3200" dirty="0"/>
              <a:t>תשובה</a:t>
            </a:r>
            <a:endParaRPr lang="en-US" sz="3200" dirty="0"/>
          </a:p>
        </p:txBody>
      </p:sp>
      <p:sp>
        <p:nvSpPr>
          <p:cNvPr id="3" name="מציין מיקום תוכן 2">
            <a:extLst>
              <a:ext uri="{FF2B5EF4-FFF2-40B4-BE49-F238E27FC236}">
                <a16:creationId xmlns:a16="http://schemas.microsoft.com/office/drawing/2014/main" id="{B2480CE6-CDDF-439B-806C-0555ADE39756}"/>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r>
              <a:rPr lang="he-IL" dirty="0"/>
              <a:t>במילים שלי:</a:t>
            </a:r>
          </a:p>
          <a:p>
            <a:pPr marL="0" indent="0">
              <a:buNone/>
            </a:pPr>
            <a:r>
              <a:rPr lang="he-IL" sz="2000" dirty="0"/>
              <a:t>כל הכוחות שווים בגודלם ומנוגדים אחד לשני מה שאומר שהם מאפסים אחד את השני</a:t>
            </a:r>
          </a:p>
          <a:p>
            <a:r>
              <a:rPr lang="he-IL" dirty="0"/>
              <a:t>תשובה אמיתית:</a:t>
            </a:r>
          </a:p>
          <a:p>
            <a:pPr marL="0" indent="0">
              <a:buNone/>
            </a:pPr>
            <a:r>
              <a:rPr lang="he-IL" sz="2000" dirty="0"/>
              <a:t>זוג הכוחות שפועלים מזרחה ומערבה מקזז זה את זה. כך גם זוג הכוחות שפועלים צפונה ודרומה. הכוח השקול הוא אפס.</a:t>
            </a:r>
            <a:endParaRPr lang="en-US" sz="2000" dirty="0"/>
          </a:p>
          <a:p>
            <a:pPr marL="0" indent="0">
              <a:buNone/>
            </a:pPr>
            <a:endParaRPr lang="en-US" dirty="0"/>
          </a:p>
        </p:txBody>
      </p:sp>
      <p:pic>
        <p:nvPicPr>
          <p:cNvPr id="6" name="תמונה 5">
            <a:extLst>
              <a:ext uri="{FF2B5EF4-FFF2-40B4-BE49-F238E27FC236}">
                <a16:creationId xmlns:a16="http://schemas.microsoft.com/office/drawing/2014/main" id="{3D4D1636-59A9-4F82-A05E-F0C04B62D4D9}"/>
              </a:ext>
            </a:extLst>
          </p:cNvPr>
          <p:cNvPicPr>
            <a:picLocks noChangeAspect="1"/>
          </p:cNvPicPr>
          <p:nvPr/>
        </p:nvPicPr>
        <p:blipFill>
          <a:blip r:embed="rId2"/>
          <a:stretch>
            <a:fillRect/>
          </a:stretch>
        </p:blipFill>
        <p:spPr>
          <a:xfrm>
            <a:off x="838200" y="2112243"/>
            <a:ext cx="1731414" cy="1633870"/>
          </a:xfrm>
          <a:prstGeom prst="rect">
            <a:avLst/>
          </a:prstGeom>
        </p:spPr>
      </p:pic>
    </p:spTree>
    <p:extLst>
      <p:ext uri="{BB962C8B-B14F-4D97-AF65-F5344CB8AC3E}">
        <p14:creationId xmlns:p14="http://schemas.microsoft.com/office/powerpoint/2010/main" val="392483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041F86-6DAE-4E50-8388-ADAA33578ADE}"/>
              </a:ext>
            </a:extLst>
          </p:cNvPr>
          <p:cNvSpPr>
            <a:spLocks noGrp="1"/>
          </p:cNvSpPr>
          <p:nvPr>
            <p:ph type="title"/>
          </p:nvPr>
        </p:nvSpPr>
        <p:spPr/>
        <p:txBody>
          <a:bodyPr/>
          <a:lstStyle/>
          <a:p>
            <a:pPr algn="ctr"/>
            <a:r>
              <a:rPr lang="he-IL" dirty="0"/>
              <a:t>תרגיל שני</a:t>
            </a:r>
            <a:endParaRPr lang="en-US" dirty="0"/>
          </a:p>
        </p:txBody>
      </p:sp>
      <p:sp>
        <p:nvSpPr>
          <p:cNvPr id="3" name="מציין מיקום תוכן 2">
            <a:extLst>
              <a:ext uri="{FF2B5EF4-FFF2-40B4-BE49-F238E27FC236}">
                <a16:creationId xmlns:a16="http://schemas.microsoft.com/office/drawing/2014/main" id="{15D8F911-945B-4ED1-A43C-5FFAB5BD9658}"/>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pPr marL="0" indent="0">
              <a:buNone/>
            </a:pPr>
            <a:r>
              <a:rPr lang="he-IL" dirty="0">
                <a:solidFill>
                  <a:srgbClr val="008000"/>
                </a:solidFill>
                <a:latin typeface="Times New Roman" panose="02020603050405020304" pitchFamily="18" charset="0"/>
                <a:cs typeface="David" panose="020E0502060401010101" pitchFamily="34" charset="-79"/>
              </a:rPr>
              <a:t>ב. בניסוי אחר הכוח הראשון פונה מזרחה וגודלו </a:t>
            </a:r>
            <a:r>
              <a:rPr lang="en-US" dirty="0">
                <a:solidFill>
                  <a:srgbClr val="008000"/>
                </a:solidFill>
                <a:latin typeface="Times New Roman" panose="02020603050405020304" pitchFamily="18" charset="0"/>
                <a:cs typeface="David" panose="020E0502060401010101" pitchFamily="34" charset="-79"/>
              </a:rPr>
              <a:t>1N</a:t>
            </a:r>
            <a:r>
              <a:rPr lang="he-IL" dirty="0">
                <a:solidFill>
                  <a:srgbClr val="008000"/>
                </a:solidFill>
                <a:latin typeface="Times New Roman" panose="02020603050405020304" pitchFamily="18" charset="0"/>
                <a:cs typeface="David" panose="020E0502060401010101" pitchFamily="34" charset="-79"/>
              </a:rPr>
              <a:t>. השני פועל צפונה וגודלו </a:t>
            </a:r>
            <a:r>
              <a:rPr lang="en-US" dirty="0">
                <a:solidFill>
                  <a:srgbClr val="008000"/>
                </a:solidFill>
                <a:latin typeface="Times New Roman" panose="02020603050405020304" pitchFamily="18" charset="0"/>
                <a:cs typeface="David" panose="020E0502060401010101" pitchFamily="34" charset="-79"/>
              </a:rPr>
              <a:t>2N</a:t>
            </a:r>
            <a:r>
              <a:rPr lang="he-IL" dirty="0">
                <a:solidFill>
                  <a:srgbClr val="008000"/>
                </a:solidFill>
                <a:latin typeface="Times New Roman" panose="02020603050405020304" pitchFamily="18" charset="0"/>
                <a:cs typeface="David" panose="020E0502060401010101" pitchFamily="34" charset="-79"/>
              </a:rPr>
              <a:t>. השלישי פונה מערבה וגודלו </a:t>
            </a:r>
            <a:r>
              <a:rPr lang="en-US" dirty="0">
                <a:solidFill>
                  <a:srgbClr val="008000"/>
                </a:solidFill>
                <a:latin typeface="Times New Roman" panose="02020603050405020304" pitchFamily="18" charset="0"/>
                <a:cs typeface="David" panose="020E0502060401010101" pitchFamily="34" charset="-79"/>
              </a:rPr>
              <a:t>3N</a:t>
            </a:r>
            <a:r>
              <a:rPr lang="he-IL" dirty="0">
                <a:solidFill>
                  <a:srgbClr val="008000"/>
                </a:solidFill>
                <a:latin typeface="Times New Roman" panose="02020603050405020304" pitchFamily="18" charset="0"/>
                <a:cs typeface="David" panose="020E0502060401010101" pitchFamily="34" charset="-79"/>
              </a:rPr>
              <a:t>. הרביעי פונה דרומה וגודלו </a:t>
            </a:r>
            <a:r>
              <a:rPr lang="en-US" dirty="0">
                <a:solidFill>
                  <a:srgbClr val="008000"/>
                </a:solidFill>
                <a:latin typeface="Times New Roman" panose="02020603050405020304" pitchFamily="18" charset="0"/>
                <a:cs typeface="David" panose="020E0502060401010101" pitchFamily="34" charset="-79"/>
              </a:rPr>
              <a:t>4N</a:t>
            </a:r>
            <a:r>
              <a:rPr lang="he-IL" dirty="0">
                <a:solidFill>
                  <a:srgbClr val="008000"/>
                </a:solidFill>
                <a:latin typeface="Times New Roman" panose="02020603050405020304" pitchFamily="18" charset="0"/>
                <a:cs typeface="David" panose="020E0502060401010101" pitchFamily="34" charset="-79"/>
              </a:rPr>
              <a:t>. חשבו את שקול הכוחות במצב זה.</a:t>
            </a:r>
            <a:endParaRPr lang="en-US" dirty="0">
              <a:solidFill>
                <a:srgbClr val="008000"/>
              </a:solidFill>
              <a:latin typeface="Times New Roman" panose="02020603050405020304" pitchFamily="18" charset="0"/>
              <a:cs typeface="David" panose="020E0502060401010101" pitchFamily="34" charset="-79"/>
            </a:endParaRPr>
          </a:p>
          <a:p>
            <a:pPr marL="0" indent="0" algn="ctr">
              <a:buNone/>
            </a:pPr>
            <a:r>
              <a:rPr lang="he-IL" dirty="0"/>
              <a:t>רמז</a:t>
            </a:r>
            <a:endParaRPr lang="en-US" dirty="0"/>
          </a:p>
          <a:p>
            <a:endParaRPr lang="en-US" dirty="0">
              <a:solidFill>
                <a:srgbClr val="008000"/>
              </a:solidFill>
              <a:latin typeface="Times New Roman" panose="02020603050405020304" pitchFamily="18" charset="0"/>
              <a:cs typeface="David" panose="020E0502060401010101" pitchFamily="34" charset="-79"/>
            </a:endParaRPr>
          </a:p>
        </p:txBody>
      </p:sp>
      <p:pic>
        <p:nvPicPr>
          <p:cNvPr id="5" name="תמונה 4">
            <a:extLst>
              <a:ext uri="{FF2B5EF4-FFF2-40B4-BE49-F238E27FC236}">
                <a16:creationId xmlns:a16="http://schemas.microsoft.com/office/drawing/2014/main" id="{95963572-C871-435F-B775-011781C7A37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188688" y="4305006"/>
            <a:ext cx="1491352" cy="1871957"/>
          </a:xfrm>
          <a:prstGeom prst="rect">
            <a:avLst/>
          </a:prstGeom>
        </p:spPr>
      </p:pic>
    </p:spTree>
    <p:extLst>
      <p:ext uri="{BB962C8B-B14F-4D97-AF65-F5344CB8AC3E}">
        <p14:creationId xmlns:p14="http://schemas.microsoft.com/office/powerpoint/2010/main" val="287651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417CC6-BB3B-4C05-AACE-D56060820EEA}"/>
              </a:ext>
            </a:extLst>
          </p:cNvPr>
          <p:cNvSpPr>
            <a:spLocks noGrp="1"/>
          </p:cNvSpPr>
          <p:nvPr>
            <p:ph type="title"/>
          </p:nvPr>
        </p:nvSpPr>
        <p:spPr/>
        <p:txBody>
          <a:bodyPr/>
          <a:lstStyle/>
          <a:p>
            <a:pPr algn="ctr"/>
            <a:r>
              <a:rPr lang="he-IL" dirty="0"/>
              <a:t>תרגיל שני</a:t>
            </a:r>
            <a:br>
              <a:rPr lang="he-IL" dirty="0"/>
            </a:br>
            <a:r>
              <a:rPr lang="he-IL" sz="3200" dirty="0"/>
              <a:t>תשובה</a:t>
            </a:r>
            <a:endParaRPr lang="en-US" dirty="0"/>
          </a:p>
        </p:txBody>
      </p:sp>
      <p:sp>
        <p:nvSpPr>
          <p:cNvPr id="3" name="מציין מיקום תוכן 2">
            <a:extLst>
              <a:ext uri="{FF2B5EF4-FFF2-40B4-BE49-F238E27FC236}">
                <a16:creationId xmlns:a16="http://schemas.microsoft.com/office/drawing/2014/main" id="{B3B5F75A-BB28-473D-92E3-72A0EB648A10}"/>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r>
              <a:rPr lang="he-IL" dirty="0"/>
              <a:t>במילים שלי:</a:t>
            </a:r>
          </a:p>
          <a:p>
            <a:pPr marL="0" indent="0">
              <a:buNone/>
            </a:pPr>
            <a:r>
              <a:rPr lang="he-IL" sz="2000" dirty="0"/>
              <a:t>בדומה לתרגיל הקודם צפון ודרום מתאזנים ונשאר רק 2 ניוטון דרומה ואותו הדבר קורא גם עם </a:t>
            </a:r>
            <a:r>
              <a:rPr lang="he-IL" sz="2000" dirty="0" err="1"/>
              <a:t>עם</a:t>
            </a:r>
            <a:r>
              <a:rPr lang="he-IL" sz="2000" dirty="0"/>
              <a:t> מזרח ומערב ונשאר רק 2 ניוטון מערבה ואז מחשבים משפט </a:t>
            </a:r>
            <a:r>
              <a:rPr lang="he-IL" sz="2000" dirty="0" err="1"/>
              <a:t>פיטגורס</a:t>
            </a:r>
            <a:r>
              <a:rPr lang="he-IL" sz="2000" dirty="0"/>
              <a:t> ומגיעים לתשובה 2שורשים מ2 או 2.82</a:t>
            </a:r>
            <a:r>
              <a:rPr lang="en-US" sz="2000" dirty="0"/>
              <a:t>N</a:t>
            </a:r>
            <a:endParaRPr lang="he-IL" sz="2000" dirty="0"/>
          </a:p>
          <a:p>
            <a:r>
              <a:rPr lang="he-IL" dirty="0"/>
              <a:t>תשובה אמיתית:</a:t>
            </a:r>
          </a:p>
          <a:p>
            <a:pPr marL="0" indent="0">
              <a:buNone/>
            </a:pPr>
            <a:r>
              <a:rPr lang="he-IL" sz="2000" dirty="0"/>
              <a:t>סכום הכוחות מזרחה ומערבה הוא </a:t>
            </a:r>
            <a:r>
              <a:rPr lang="en-US" sz="2000" dirty="0"/>
              <a:t>2N</a:t>
            </a:r>
            <a:r>
              <a:rPr lang="he-IL" sz="2000" dirty="0"/>
              <a:t> מערבה. סכום הכוחות צפונה ודרומה הוא </a:t>
            </a:r>
            <a:r>
              <a:rPr lang="en-US" sz="2000" dirty="0"/>
              <a:t>2N</a:t>
            </a:r>
            <a:r>
              <a:rPr lang="he-IL" sz="2000" dirty="0"/>
              <a:t> דרומה. כיוון הכוח נמצא בדיוק בין הדרום למערב (</a:t>
            </a:r>
            <a:r>
              <a:rPr lang="en-US" sz="2000" dirty="0"/>
              <a:t>45° </a:t>
            </a:r>
            <a:r>
              <a:rPr lang="he-IL" sz="2000" dirty="0"/>
              <a:t>דרומה מן המערב). גודל הכוח הוא </a:t>
            </a:r>
            <a:r>
              <a:rPr lang="en-US" sz="2000" dirty="0"/>
              <a:t>2.828N</a:t>
            </a:r>
            <a:r>
              <a:rPr lang="he-IL" sz="2000" dirty="0"/>
              <a:t>. אפשר לקבל זאת ממשפט פיתגורס או מסרטוט במערכת קואורדינטות בגודל מספיק.</a:t>
            </a:r>
            <a:endParaRPr lang="en-US" sz="2000" dirty="0"/>
          </a:p>
          <a:p>
            <a:endParaRPr lang="he-IL" sz="2000" dirty="0"/>
          </a:p>
        </p:txBody>
      </p:sp>
    </p:spTree>
    <p:extLst>
      <p:ext uri="{BB962C8B-B14F-4D97-AF65-F5344CB8AC3E}">
        <p14:creationId xmlns:p14="http://schemas.microsoft.com/office/powerpoint/2010/main" val="75978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635BEE3-3070-41E9-6DD0-8DBEC822787B}"/>
              </a:ext>
            </a:extLst>
          </p:cNvPr>
          <p:cNvSpPr>
            <a:spLocks noGrp="1"/>
          </p:cNvSpPr>
          <p:nvPr>
            <p:ph type="title"/>
          </p:nvPr>
        </p:nvSpPr>
        <p:spPr/>
        <p:txBody>
          <a:bodyPr/>
          <a:lstStyle/>
          <a:p>
            <a:pPr algn="ctr"/>
            <a:r>
              <a:rPr lang="he-IL" dirty="0"/>
              <a:t>תרגיל שני</a:t>
            </a:r>
          </a:p>
        </p:txBody>
      </p:sp>
      <p:sp>
        <p:nvSpPr>
          <p:cNvPr id="3" name="מציין מיקום תוכן 2">
            <a:extLst>
              <a:ext uri="{FF2B5EF4-FFF2-40B4-BE49-F238E27FC236}">
                <a16:creationId xmlns:a16="http://schemas.microsoft.com/office/drawing/2014/main" id="{82DF6A51-7E36-F48B-3B8E-E60898602010}"/>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pPr marL="0" indent="0">
              <a:buNone/>
            </a:pPr>
            <a:r>
              <a:rPr lang="he-IL" dirty="0">
                <a:solidFill>
                  <a:srgbClr val="008000"/>
                </a:solidFill>
                <a:latin typeface="Times New Roman" panose="02020603050405020304" pitchFamily="18" charset="0"/>
                <a:cs typeface="David" panose="020E0502060401010101" pitchFamily="34" charset="-79"/>
              </a:rPr>
              <a:t>ג. בניסוי אחר מפעילים שני כוחות, </a:t>
            </a:r>
            <a:r>
              <a:rPr lang="en-US" dirty="0">
                <a:solidFill>
                  <a:srgbClr val="008000"/>
                </a:solidFill>
                <a:latin typeface="Times New Roman" panose="02020603050405020304" pitchFamily="18" charset="0"/>
                <a:cs typeface="David" panose="020E0502060401010101" pitchFamily="34" charset="-79"/>
              </a:rPr>
              <a:t>6N</a:t>
            </a:r>
            <a:r>
              <a:rPr lang="he-IL" dirty="0">
                <a:solidFill>
                  <a:srgbClr val="008000"/>
                </a:solidFill>
                <a:latin typeface="Times New Roman" panose="02020603050405020304" pitchFamily="18" charset="0"/>
                <a:cs typeface="David" panose="020E0502060401010101" pitchFamily="34" charset="-79"/>
              </a:rPr>
              <a:t> כל אחד. אחד מן הכוחות פועל מזרחה. הכוח השני פועל בזווית </a:t>
            </a:r>
            <a:r>
              <a:rPr lang="en-US" dirty="0">
                <a:solidFill>
                  <a:srgbClr val="008000"/>
                </a:solidFill>
                <a:latin typeface="Times New Roman" panose="02020603050405020304" pitchFamily="18" charset="0"/>
                <a:cs typeface="David" panose="020E0502060401010101" pitchFamily="34" charset="-79"/>
              </a:rPr>
              <a:t>60° </a:t>
            </a:r>
            <a:r>
              <a:rPr lang="he-IL" dirty="0">
                <a:solidFill>
                  <a:srgbClr val="008000"/>
                </a:solidFill>
                <a:latin typeface="Times New Roman" panose="02020603050405020304" pitchFamily="18" charset="0"/>
                <a:cs typeface="David" panose="020E0502060401010101" pitchFamily="34" charset="-79"/>
              </a:rPr>
              <a:t>צפונה מן המערב. חשבו את הכוח השקול מחדש.</a:t>
            </a:r>
            <a:endParaRPr lang="en-US" dirty="0">
              <a:solidFill>
                <a:srgbClr val="008000"/>
              </a:solidFill>
              <a:latin typeface="Times New Roman" panose="02020603050405020304" pitchFamily="18" charset="0"/>
              <a:cs typeface="David" panose="020E0502060401010101" pitchFamily="34" charset="-79"/>
            </a:endParaRPr>
          </a:p>
          <a:p>
            <a:pPr marL="0" indent="0" algn="ctr">
              <a:buNone/>
            </a:pPr>
            <a:endParaRPr lang="he-IL" dirty="0"/>
          </a:p>
          <a:p>
            <a:pPr marL="0" indent="0" algn="ctr">
              <a:buNone/>
            </a:pPr>
            <a:r>
              <a:rPr lang="he-IL" dirty="0"/>
              <a:t>רמז</a:t>
            </a:r>
          </a:p>
        </p:txBody>
      </p:sp>
      <p:pic>
        <p:nvPicPr>
          <p:cNvPr id="4" name="תמונה 4">
            <a:extLst>
              <a:ext uri="{FF2B5EF4-FFF2-40B4-BE49-F238E27FC236}">
                <a16:creationId xmlns:a16="http://schemas.microsoft.com/office/drawing/2014/main" id="{9E5E3CCF-A3FE-F60A-778B-A1253FEA245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978773" y="4398257"/>
            <a:ext cx="2937216" cy="1778706"/>
          </a:xfrm>
          <a:prstGeom prst="rect">
            <a:avLst/>
          </a:prstGeom>
        </p:spPr>
      </p:pic>
    </p:spTree>
    <p:extLst>
      <p:ext uri="{BB962C8B-B14F-4D97-AF65-F5344CB8AC3E}">
        <p14:creationId xmlns:p14="http://schemas.microsoft.com/office/powerpoint/2010/main" val="232246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26C1063-24EC-D372-CEED-4631DE91D7E3}"/>
              </a:ext>
            </a:extLst>
          </p:cNvPr>
          <p:cNvSpPr>
            <a:spLocks noGrp="1"/>
          </p:cNvSpPr>
          <p:nvPr>
            <p:ph type="title"/>
          </p:nvPr>
        </p:nvSpPr>
        <p:spPr/>
        <p:txBody>
          <a:bodyPr>
            <a:normAutofit fontScale="90000"/>
          </a:bodyPr>
          <a:lstStyle/>
          <a:p>
            <a:pPr algn="ctr"/>
            <a:r>
              <a:rPr lang="he-IL" dirty="0"/>
              <a:t>תרגיל שני</a:t>
            </a:r>
            <a:br>
              <a:rPr lang="he-IL" dirty="0"/>
            </a:br>
            <a:r>
              <a:rPr lang="he-IL" sz="3200" dirty="0"/>
              <a:t>תשובה</a:t>
            </a:r>
            <a:r>
              <a:rPr lang="en-US" dirty="0"/>
              <a:t/>
            </a:r>
            <a:br>
              <a:rPr lang="en-US" dirty="0"/>
            </a:br>
            <a:endParaRPr lang="he-IL" dirty="0"/>
          </a:p>
        </p:txBody>
      </p:sp>
      <p:sp>
        <p:nvSpPr>
          <p:cNvPr id="3" name="מציין מיקום תוכן 2">
            <a:extLst>
              <a:ext uri="{FF2B5EF4-FFF2-40B4-BE49-F238E27FC236}">
                <a16:creationId xmlns:a16="http://schemas.microsoft.com/office/drawing/2014/main" id="{3E119223-60C0-7C6B-E934-44DDDD1D8C54}"/>
              </a:ext>
            </a:extLst>
          </p:cNvPr>
          <p:cNvSpPr>
            <a:spLocks noGrp="1"/>
          </p:cNvSpPr>
          <p:nvPr>
            <p:ph idx="1"/>
          </p:nvPr>
        </p:nvSpPr>
        <p:spPr/>
        <p:txBody>
          <a:bodyPr/>
          <a:lstStyle/>
          <a:p>
            <a:pPr marL="0" indent="0" algn="ctr">
              <a:buNone/>
            </a:pPr>
            <a:r>
              <a:rPr lang="he-IL" b="1" dirty="0">
                <a:solidFill>
                  <a:srgbClr val="993366"/>
                </a:solidFill>
                <a:effectLst/>
                <a:latin typeface="Times New Roman" panose="02020603050405020304" pitchFamily="18" charset="0"/>
                <a:ea typeface="Times New Roman" panose="02020603050405020304" pitchFamily="18" charset="0"/>
                <a:cs typeface="David" panose="020E0502060401010101" pitchFamily="34" charset="-79"/>
              </a:rPr>
              <a:t>השקול של ארבעה כוחות</a:t>
            </a:r>
          </a:p>
          <a:p>
            <a:r>
              <a:rPr lang="he-IL" dirty="0"/>
              <a:t>במילים שלי:</a:t>
            </a:r>
          </a:p>
          <a:p>
            <a:pPr marL="0" indent="0">
              <a:buNone/>
            </a:pPr>
            <a:r>
              <a:rPr lang="he-IL" sz="2000" dirty="0"/>
              <a:t>בקצרה עם אנו מצירים מעוין נוצרים שתי משולשים שווי שוקיים כי יש זווית של 60 מעלות מה שאומר שהכך שווה ל6 ניוטון </a:t>
            </a:r>
          </a:p>
          <a:p>
            <a:r>
              <a:rPr lang="he-IL" dirty="0"/>
              <a:t>תשובה אמיתית:</a:t>
            </a:r>
          </a:p>
          <a:p>
            <a:pPr marL="0" indent="0">
              <a:buNone/>
            </a:pPr>
            <a:r>
              <a:rPr lang="he-IL" sz="2000" dirty="0"/>
              <a:t>משלימים את מקבילית הכוחות. אפשר להמשיך "שגרתית". זה יהיה כשר לגמרי. עם זאת, אפשר להבחין שהמקבילית הזאת היא מעוין (בגלל שהכוחות שווים), וכי וקטור הסכום, שהוא האלכסון, מחלק את המעוין לשני משולשים שווי צלעות. אם כך גודל הכוח השקול הוא </a:t>
            </a:r>
            <a:r>
              <a:rPr lang="en-US" sz="2000" dirty="0"/>
              <a:t>6N</a:t>
            </a:r>
            <a:r>
              <a:rPr lang="he-IL" sz="2000" dirty="0"/>
              <a:t>, וכיוונו </a:t>
            </a:r>
            <a:r>
              <a:rPr lang="en-US" sz="2000" dirty="0"/>
              <a:t>60°</a:t>
            </a:r>
            <a:r>
              <a:rPr lang="he-IL" sz="2000" dirty="0"/>
              <a:t> צפונה מן המזרח.</a:t>
            </a:r>
            <a:endParaRPr lang="en-US" sz="2000" dirty="0"/>
          </a:p>
          <a:p>
            <a:pPr marL="0" indent="0">
              <a:buNone/>
            </a:pPr>
            <a:endParaRPr lang="he-IL" sz="2000" dirty="0"/>
          </a:p>
        </p:txBody>
      </p:sp>
      <p:pic>
        <p:nvPicPr>
          <p:cNvPr id="4" name="תמונה 4">
            <a:extLst>
              <a:ext uri="{FF2B5EF4-FFF2-40B4-BE49-F238E27FC236}">
                <a16:creationId xmlns:a16="http://schemas.microsoft.com/office/drawing/2014/main" id="{F66D5869-2C2C-8F6D-AF47-5F4ED106243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38199" y="907847"/>
            <a:ext cx="2745463" cy="1838158"/>
          </a:xfrm>
          <a:prstGeom prst="rect">
            <a:avLst/>
          </a:prstGeom>
        </p:spPr>
      </p:pic>
    </p:spTree>
    <p:extLst>
      <p:ext uri="{BB962C8B-B14F-4D97-AF65-F5344CB8AC3E}">
        <p14:creationId xmlns:p14="http://schemas.microsoft.com/office/powerpoint/2010/main" val="362511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40EA5814E088B459B41DDC66E01163E" ma:contentTypeVersion="11" ma:contentTypeDescription="Create a new document." ma:contentTypeScope="" ma:versionID="ebc9a005d34017274ba7966db3c234c5">
  <xsd:schema xmlns:xsd="http://www.w3.org/2001/XMLSchema" xmlns:xs="http://www.w3.org/2001/XMLSchema" xmlns:p="http://schemas.microsoft.com/office/2006/metadata/properties" xmlns:ns3="d12b9476-54d5-47ec-9a78-86230446aed8" xmlns:ns4="ddf38bd6-1caf-4bd3-967c-a92444dd6f16" targetNamespace="http://schemas.microsoft.com/office/2006/metadata/properties" ma:root="true" ma:fieldsID="dbf55fbc999439121dcfe7a29abd97ba" ns3:_="" ns4:_="">
    <xsd:import namespace="d12b9476-54d5-47ec-9a78-86230446aed8"/>
    <xsd:import namespace="ddf38bd6-1caf-4bd3-967c-a92444dd6f1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2b9476-54d5-47ec-9a78-86230446ae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f38bd6-1caf-4bd3-967c-a92444dd6f1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F519F0-E0F5-47A5-8391-0FA06DD811BC}">
  <ds:schemaRefs>
    <ds:schemaRef ds:uri="http://schemas.microsoft.com/sharepoint/v3/contenttype/forms"/>
  </ds:schemaRefs>
</ds:datastoreItem>
</file>

<file path=customXml/itemProps2.xml><?xml version="1.0" encoding="utf-8"?>
<ds:datastoreItem xmlns:ds="http://schemas.openxmlformats.org/officeDocument/2006/customXml" ds:itemID="{E4525633-3B1A-4F88-8135-78FA660BA9AF}">
  <ds:schemaRefs>
    <ds:schemaRef ds:uri="http://schemas.microsoft.com/office/2006/metadata/contentType"/>
    <ds:schemaRef ds:uri="http://schemas.microsoft.com/office/2006/metadata/properties/metaAttributes"/>
    <ds:schemaRef ds:uri="http://www.w3.org/2000/xmlns/"/>
    <ds:schemaRef ds:uri="http://www.w3.org/2001/XMLSchema"/>
    <ds:schemaRef ds:uri="d12b9476-54d5-47ec-9a78-86230446aed8"/>
    <ds:schemaRef ds:uri="ddf38bd6-1caf-4bd3-967c-a92444dd6f1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3BAB61-A151-4211-8EF4-3D3D40A12566}">
  <ds:schemaRefs>
    <ds:schemaRef ds:uri="ddf38bd6-1caf-4bd3-967c-a92444dd6f16"/>
    <ds:schemaRef ds:uri="http://purl.org/dc/dcmitype/"/>
    <ds:schemaRef ds:uri="d12b9476-54d5-47ec-9a78-86230446aed8"/>
    <ds:schemaRef ds:uri="http://schemas.microsoft.com/office/2006/documentManagement/types"/>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458</TotalTime>
  <Words>1267</Words>
  <Application>Microsoft Office PowerPoint</Application>
  <PresentationFormat>מסך רחב</PresentationFormat>
  <Paragraphs>127</Paragraphs>
  <Slides>25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25</vt:i4>
      </vt:variant>
    </vt:vector>
  </HeadingPairs>
  <TitlesOfParts>
    <vt:vector size="31" baseType="lpstr">
      <vt:lpstr>Arial</vt:lpstr>
      <vt:lpstr>Calibri</vt:lpstr>
      <vt:lpstr>Calibri Light</vt:lpstr>
      <vt:lpstr>David</vt:lpstr>
      <vt:lpstr>Times New Roman</vt:lpstr>
      <vt:lpstr>ערכת נושא Office</vt:lpstr>
      <vt:lpstr>תרגילים</vt:lpstr>
      <vt:lpstr>תרגיל ראשון</vt:lpstr>
      <vt:lpstr>תרגיל ראשון תשובה</vt:lpstr>
      <vt:lpstr>תרגיל שני</vt:lpstr>
      <vt:lpstr>תרגיל שני תשובה</vt:lpstr>
      <vt:lpstr>תרגיל שני</vt:lpstr>
      <vt:lpstr>תרגיל שני תשובה</vt:lpstr>
      <vt:lpstr>תרגיל שני</vt:lpstr>
      <vt:lpstr>תרגיל שני תשובה </vt:lpstr>
      <vt:lpstr>תרגיל שני</vt:lpstr>
      <vt:lpstr>תרגיל שני תשובה </vt:lpstr>
      <vt:lpstr>תרגיל שלישי</vt:lpstr>
      <vt:lpstr>תרגיל שלישי</vt:lpstr>
      <vt:lpstr>תרגיל שלישי  תשובה</vt:lpstr>
      <vt:lpstr>תרגיל שלישי</vt:lpstr>
      <vt:lpstr>תרגיל שלישי תשובה</vt:lpstr>
      <vt:lpstr>תרגיל שלישי</vt:lpstr>
      <vt:lpstr>תרגיל שלישי  תשובה</vt:lpstr>
      <vt:lpstr>תרגיל שלישי</vt:lpstr>
      <vt:lpstr>תרגיל שלישי  תשובה</vt:lpstr>
      <vt:lpstr>תרגיל רביעי</vt:lpstr>
      <vt:lpstr>תרגיל רביעי  תשובה</vt:lpstr>
      <vt:lpstr>תרגיל רביעי</vt:lpstr>
      <vt:lpstr>תרגיל רביעי  תשובה</vt:lpstr>
      <vt:lpstr>ביבליוגרפיה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כוח כווקטור</dc:title>
  <dc:creator>ליאור קוסייב</dc:creator>
  <cp:lastModifiedBy>User</cp:lastModifiedBy>
  <cp:revision>2</cp:revision>
  <dcterms:created xsi:type="dcterms:W3CDTF">2022-04-29T08:55:42Z</dcterms:created>
  <dcterms:modified xsi:type="dcterms:W3CDTF">2022-05-02T08:42:31Z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0a81dea-4d6c-46c2-b66b-652ec1fb581d_Enabled">
    <vt:lpwstr>true</vt:lpwstr>
  </property>
  <property fmtid="{D5CDD505-2E9C-101B-9397-08002B2CF9AE}" pid="3" name="MSIP_Label_00a81dea-4d6c-46c2-b66b-652ec1fb581d_SetDate">
    <vt:lpwstr>2022-04-29T08:55:42Z</vt:lpwstr>
  </property>
  <property fmtid="{D5CDD505-2E9C-101B-9397-08002B2CF9AE}" pid="4" name="MSIP_Label_00a81dea-4d6c-46c2-b66b-652ec1fb581d_Method">
    <vt:lpwstr>Standard</vt:lpwstr>
  </property>
  <property fmtid="{D5CDD505-2E9C-101B-9397-08002B2CF9AE}" pid="5" name="MSIP_Label_00a81dea-4d6c-46c2-b66b-652ec1fb581d_Name">
    <vt:lpwstr>הצפנת קבצים והודעות דואר אלקטרוני</vt:lpwstr>
  </property>
  <property fmtid="{D5CDD505-2E9C-101B-9397-08002B2CF9AE}" pid="6" name="MSIP_Label_00a81dea-4d6c-46c2-b66b-652ec1fb581d_SiteId">
    <vt:lpwstr>d84846a7-3371-4e86-afe6-dc8d9d7a3299</vt:lpwstr>
  </property>
  <property fmtid="{D5CDD505-2E9C-101B-9397-08002B2CF9AE}" pid="7" name="MSIP_Label_00a81dea-4d6c-46c2-b66b-652ec1fb581d_ActionId">
    <vt:lpwstr>9a121dd5-bb66-4c39-a0d5-c142b76fae25</vt:lpwstr>
  </property>
  <property fmtid="{D5CDD505-2E9C-101B-9397-08002B2CF9AE}" pid="8" name="MSIP_Label_00a81dea-4d6c-46c2-b66b-652ec1fb581d_ContentBits">
    <vt:lpwstr>0</vt:lpwstr>
  </property>
  <property fmtid="{D5CDD505-2E9C-101B-9397-08002B2CF9AE}" pid="9" name="ContentTypeId">
    <vt:lpwstr>0x010100140EA5814E088B459B41DDC66E01163E</vt:lpwstr>
  </property>
</Properties>
</file>