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30" r:id="rId2"/>
    <p:sldMasterId id="2147484046" r:id="rId3"/>
    <p:sldMasterId id="2147484051" r:id="rId4"/>
    <p:sldMasterId id="2147484114" r:id="rId5"/>
    <p:sldMasterId id="2147484311" r:id="rId6"/>
    <p:sldMasterId id="2147484537" r:id="rId7"/>
    <p:sldMasterId id="2147484713" r:id="rId8"/>
    <p:sldMasterId id="2147484868" r:id="rId9"/>
    <p:sldMasterId id="2147485041" r:id="rId10"/>
    <p:sldMasterId id="2147485235" r:id="rId11"/>
    <p:sldMasterId id="2147485949" r:id="rId12"/>
    <p:sldMasterId id="2147486182" r:id="rId13"/>
    <p:sldMasterId id="2147486187" r:id="rId14"/>
    <p:sldMasterId id="2147486193" r:id="rId15"/>
    <p:sldMasterId id="2147486298" r:id="rId16"/>
    <p:sldMasterId id="2147486408" r:id="rId17"/>
    <p:sldMasterId id="2147487190" r:id="rId18"/>
  </p:sldMasterIdLst>
  <p:notesMasterIdLst>
    <p:notesMasterId r:id="rId60"/>
  </p:notesMasterIdLst>
  <p:sldIdLst>
    <p:sldId id="256" r:id="rId19"/>
    <p:sldId id="603" r:id="rId20"/>
    <p:sldId id="581" r:id="rId21"/>
    <p:sldId id="610" r:id="rId22"/>
    <p:sldId id="611" r:id="rId23"/>
    <p:sldId id="612" r:id="rId24"/>
    <p:sldId id="613" r:id="rId25"/>
    <p:sldId id="618" r:id="rId26"/>
    <p:sldId id="619" r:id="rId27"/>
    <p:sldId id="583" r:id="rId28"/>
    <p:sldId id="599" r:id="rId29"/>
    <p:sldId id="606" r:id="rId30"/>
    <p:sldId id="584" r:id="rId31"/>
    <p:sldId id="565" r:id="rId32"/>
    <p:sldId id="595" r:id="rId33"/>
    <p:sldId id="601" r:id="rId34"/>
    <p:sldId id="602" r:id="rId35"/>
    <p:sldId id="594" r:id="rId36"/>
    <p:sldId id="598" r:id="rId37"/>
    <p:sldId id="502" r:id="rId38"/>
    <p:sldId id="566" r:id="rId39"/>
    <p:sldId id="586" r:id="rId40"/>
    <p:sldId id="617" r:id="rId41"/>
    <p:sldId id="620" r:id="rId42"/>
    <p:sldId id="590" r:id="rId43"/>
    <p:sldId id="589" r:id="rId44"/>
    <p:sldId id="569" r:id="rId45"/>
    <p:sldId id="570" r:id="rId46"/>
    <p:sldId id="572" r:id="rId47"/>
    <p:sldId id="587" r:id="rId48"/>
    <p:sldId id="573" r:id="rId49"/>
    <p:sldId id="577" r:id="rId50"/>
    <p:sldId id="593" r:id="rId51"/>
    <p:sldId id="592" r:id="rId52"/>
    <p:sldId id="578" r:id="rId53"/>
    <p:sldId id="591" r:id="rId54"/>
    <p:sldId id="608" r:id="rId55"/>
    <p:sldId id="609" r:id="rId56"/>
    <p:sldId id="614" r:id="rId57"/>
    <p:sldId id="615" r:id="rId58"/>
    <p:sldId id="616" r:id="rId59"/>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CC"/>
    <a:srgbClr val="FFFF9F"/>
    <a:srgbClr val="CC0000"/>
    <a:srgbClr val="717171"/>
    <a:srgbClr val="006600"/>
    <a:srgbClr val="FF6600"/>
    <a:srgbClr val="366FB4"/>
    <a:srgbClr val="629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varScale="1">
        <p:scale>
          <a:sx n="83" d="100"/>
          <a:sy n="83" d="100"/>
        </p:scale>
        <p:origin x="624" y="60"/>
      </p:cViewPr>
      <p:guideLst>
        <p:guide orient="horz" pos="2160"/>
        <p:guide pos="2880"/>
      </p:guideLst>
    </p:cSldViewPr>
  </p:slideViewPr>
  <p:outlineViewPr>
    <p:cViewPr>
      <p:scale>
        <a:sx n="33" d="100"/>
        <a:sy n="33" d="100"/>
      </p:scale>
      <p:origin x="0" y="3132"/>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D3A264-46ED-4645-A18A-132D47BB7E00}" type="doc">
      <dgm:prSet loTypeId="urn:microsoft.com/office/officeart/2005/8/layout/process1" loCatId="process" qsTypeId="urn:microsoft.com/office/officeart/2005/8/quickstyle/simple5" qsCatId="simple" csTypeId="urn:microsoft.com/office/officeart/2005/8/colors/accent3_2" csCatId="accent3" phldr="1"/>
      <dgm:spPr/>
    </dgm:pt>
    <dgm:pt modelId="{BC16EFEE-51E9-435F-8ADD-54097A216A1A}">
      <dgm:prSet phldrT="[טקסט]" custT="1"/>
      <dgm:spPr/>
      <dgm:t>
        <a:bodyPr/>
        <a:lstStyle/>
        <a:p>
          <a:pPr rtl="1"/>
          <a:endParaRPr lang="he-IL" sz="1800" dirty="0"/>
        </a:p>
      </dgm:t>
    </dgm:pt>
    <dgm:pt modelId="{C89E7E93-F16E-49CC-B7F1-F0577A183B5E}" type="parTrans" cxnId="{E5DC1EBB-369B-4AF6-B3ED-BDACEC16690B}">
      <dgm:prSet/>
      <dgm:spPr/>
      <dgm:t>
        <a:bodyPr/>
        <a:lstStyle/>
        <a:p>
          <a:pPr rtl="1"/>
          <a:endParaRPr lang="he-IL"/>
        </a:p>
      </dgm:t>
    </dgm:pt>
    <dgm:pt modelId="{EB80C02F-9E66-4F6F-B816-B1E97842FE3D}" type="sibTrans" cxnId="{E5DC1EBB-369B-4AF6-B3ED-BDACEC16690B}">
      <dgm:prSet/>
      <dgm:spPr/>
      <dgm:t>
        <a:bodyPr/>
        <a:lstStyle/>
        <a:p>
          <a:pPr rtl="1"/>
          <a:endParaRPr lang="he-IL" dirty="0"/>
        </a:p>
      </dgm:t>
    </dgm:pt>
    <dgm:pt modelId="{DC0C852E-9C2D-4C22-87C4-82EA18042570}">
      <dgm:prSet phldrT="[טקסט]" custT="1"/>
      <dgm:spPr/>
      <dgm:t>
        <a:bodyPr/>
        <a:lstStyle/>
        <a:p>
          <a:pPr rtl="1"/>
          <a:endParaRPr lang="he-IL" sz="1800" dirty="0"/>
        </a:p>
      </dgm:t>
    </dgm:pt>
    <dgm:pt modelId="{F6042FBE-EF64-4012-98EA-90DDBAC2A1A7}" type="parTrans" cxnId="{06C60CA0-5569-4702-9B4B-1D04BFCA56F5}">
      <dgm:prSet/>
      <dgm:spPr/>
      <dgm:t>
        <a:bodyPr/>
        <a:lstStyle/>
        <a:p>
          <a:pPr rtl="1"/>
          <a:endParaRPr lang="he-IL"/>
        </a:p>
      </dgm:t>
    </dgm:pt>
    <dgm:pt modelId="{4F117F35-8C7E-40F7-B900-B755F9A0F29C}" type="sibTrans" cxnId="{06C60CA0-5569-4702-9B4B-1D04BFCA56F5}">
      <dgm:prSet/>
      <dgm:spPr/>
      <dgm:t>
        <a:bodyPr/>
        <a:lstStyle/>
        <a:p>
          <a:pPr rtl="1"/>
          <a:endParaRPr lang="he-IL" dirty="0"/>
        </a:p>
      </dgm:t>
    </dgm:pt>
    <dgm:pt modelId="{9D3AB16A-BC3F-4D0A-8865-BAB4DF9DAFE4}">
      <dgm:prSet phldrT="[טקסט]" custT="1"/>
      <dgm:spPr/>
      <dgm:t>
        <a:bodyPr/>
        <a:lstStyle/>
        <a:p>
          <a:pPr rtl="1"/>
          <a:endParaRPr lang="he-IL" sz="1800" dirty="0"/>
        </a:p>
      </dgm:t>
    </dgm:pt>
    <dgm:pt modelId="{B0A6BFA8-6632-4843-A896-92D5E090D474}" type="parTrans" cxnId="{1B13E2B8-678B-4E58-B215-CF081363A87C}">
      <dgm:prSet/>
      <dgm:spPr/>
      <dgm:t>
        <a:bodyPr/>
        <a:lstStyle/>
        <a:p>
          <a:pPr rtl="1"/>
          <a:endParaRPr lang="he-IL"/>
        </a:p>
      </dgm:t>
    </dgm:pt>
    <dgm:pt modelId="{3FFA2C67-FCF9-48EA-998D-068996947C0D}" type="sibTrans" cxnId="{1B13E2B8-678B-4E58-B215-CF081363A87C}">
      <dgm:prSet/>
      <dgm:spPr/>
      <dgm:t>
        <a:bodyPr/>
        <a:lstStyle/>
        <a:p>
          <a:pPr rtl="1"/>
          <a:endParaRPr lang="he-IL"/>
        </a:p>
      </dgm:t>
    </dgm:pt>
    <dgm:pt modelId="{99D6548D-8A88-44B8-90F6-797CDA4B10D6}">
      <dgm:prSet custT="1"/>
      <dgm:spPr/>
      <dgm:t>
        <a:bodyPr/>
        <a:lstStyle/>
        <a:p>
          <a:pPr rtl="1"/>
          <a:endParaRPr lang="he-IL" sz="1800" dirty="0"/>
        </a:p>
      </dgm:t>
    </dgm:pt>
    <dgm:pt modelId="{1C470448-2189-4F4E-9D05-B6089EC440A0}" type="parTrans" cxnId="{D4A53AE4-D6E9-4C06-9924-E1A7F24DF9E2}">
      <dgm:prSet/>
      <dgm:spPr/>
      <dgm:t>
        <a:bodyPr/>
        <a:lstStyle/>
        <a:p>
          <a:pPr rtl="1"/>
          <a:endParaRPr lang="he-IL"/>
        </a:p>
      </dgm:t>
    </dgm:pt>
    <dgm:pt modelId="{CA54C1F6-6878-4EA1-B98A-9697307D90ED}" type="sibTrans" cxnId="{D4A53AE4-D6E9-4C06-9924-E1A7F24DF9E2}">
      <dgm:prSet/>
      <dgm:spPr/>
      <dgm:t>
        <a:bodyPr/>
        <a:lstStyle/>
        <a:p>
          <a:pPr rtl="1"/>
          <a:endParaRPr lang="he-IL" dirty="0"/>
        </a:p>
      </dgm:t>
    </dgm:pt>
    <dgm:pt modelId="{2426CEA6-6759-491B-BB59-2A30E8A1DAE9}">
      <dgm:prSet custT="1"/>
      <dgm:spPr/>
      <dgm:t>
        <a:bodyPr/>
        <a:lstStyle/>
        <a:p>
          <a:pPr rtl="1"/>
          <a:endParaRPr lang="he-IL" sz="1800" dirty="0"/>
        </a:p>
      </dgm:t>
    </dgm:pt>
    <dgm:pt modelId="{93EF01F7-849A-46B8-A411-2BCA811968A7}" type="parTrans" cxnId="{2551EA9F-5A30-48DC-A402-5F281D550D69}">
      <dgm:prSet/>
      <dgm:spPr/>
      <dgm:t>
        <a:bodyPr/>
        <a:lstStyle/>
        <a:p>
          <a:pPr rtl="1"/>
          <a:endParaRPr lang="he-IL"/>
        </a:p>
      </dgm:t>
    </dgm:pt>
    <dgm:pt modelId="{716E4DE5-F209-4020-B6E7-5054DBED10F5}" type="sibTrans" cxnId="{2551EA9F-5A30-48DC-A402-5F281D550D69}">
      <dgm:prSet/>
      <dgm:spPr/>
      <dgm:t>
        <a:bodyPr/>
        <a:lstStyle/>
        <a:p>
          <a:pPr rtl="1"/>
          <a:endParaRPr lang="he-IL" dirty="0"/>
        </a:p>
      </dgm:t>
    </dgm:pt>
    <dgm:pt modelId="{522D1E32-555D-4A8F-B0FD-3B9F325063BD}">
      <dgm:prSet custT="1"/>
      <dgm:spPr/>
      <dgm:t>
        <a:bodyPr/>
        <a:lstStyle/>
        <a:p>
          <a:pPr rtl="1"/>
          <a:endParaRPr lang="he-IL" sz="1800" dirty="0"/>
        </a:p>
      </dgm:t>
    </dgm:pt>
    <dgm:pt modelId="{30CDCDA0-D185-4974-903C-D7CDC13A19B5}" type="parTrans" cxnId="{56DE4265-AE19-4C1C-8A87-F5CEB2EB2247}">
      <dgm:prSet/>
      <dgm:spPr/>
      <dgm:t>
        <a:bodyPr/>
        <a:lstStyle/>
        <a:p>
          <a:pPr rtl="1"/>
          <a:endParaRPr lang="he-IL"/>
        </a:p>
      </dgm:t>
    </dgm:pt>
    <dgm:pt modelId="{B11BAC27-3A81-485E-96D1-0D4BFE596CA0}" type="sibTrans" cxnId="{56DE4265-AE19-4C1C-8A87-F5CEB2EB2247}">
      <dgm:prSet/>
      <dgm:spPr/>
      <dgm:t>
        <a:bodyPr/>
        <a:lstStyle/>
        <a:p>
          <a:pPr rtl="1"/>
          <a:endParaRPr lang="he-IL" dirty="0"/>
        </a:p>
      </dgm:t>
    </dgm:pt>
    <dgm:pt modelId="{86CA8F18-6559-4AF4-A9F9-49AED24DAF10}" type="pres">
      <dgm:prSet presAssocID="{30D3A264-46ED-4645-A18A-132D47BB7E00}" presName="Name0" presStyleCnt="0">
        <dgm:presLayoutVars>
          <dgm:dir/>
          <dgm:resizeHandles val="exact"/>
        </dgm:presLayoutVars>
      </dgm:prSet>
      <dgm:spPr/>
    </dgm:pt>
    <dgm:pt modelId="{D7E75EB5-147D-4B0F-B769-70E97444273B}" type="pres">
      <dgm:prSet presAssocID="{522D1E32-555D-4A8F-B0FD-3B9F325063BD}" presName="node" presStyleLbl="node1" presStyleIdx="0" presStyleCnt="6" custScaleX="57228" custLinFactNeighborX="-17872" custLinFactNeighborY="-2313">
        <dgm:presLayoutVars>
          <dgm:bulletEnabled val="1"/>
        </dgm:presLayoutVars>
      </dgm:prSet>
      <dgm:spPr/>
    </dgm:pt>
    <dgm:pt modelId="{513CB3D8-3C96-497B-B36A-21594DE5F2A4}" type="pres">
      <dgm:prSet presAssocID="{B11BAC27-3A81-485E-96D1-0D4BFE596CA0}" presName="sibTrans" presStyleLbl="sibTrans2D1" presStyleIdx="0" presStyleCnt="5" custFlipHor="1" custScaleX="166764" custScaleY="68225"/>
      <dgm:spPr/>
    </dgm:pt>
    <dgm:pt modelId="{D9975677-2FDA-4396-9EF3-3245D626CCBF}" type="pres">
      <dgm:prSet presAssocID="{B11BAC27-3A81-485E-96D1-0D4BFE596CA0}" presName="connectorText" presStyleLbl="sibTrans2D1" presStyleIdx="0" presStyleCnt="5"/>
      <dgm:spPr/>
    </dgm:pt>
    <dgm:pt modelId="{912AD0A7-EEB8-4681-A10C-33258526B351}" type="pres">
      <dgm:prSet presAssocID="{2426CEA6-6759-491B-BB59-2A30E8A1DAE9}" presName="node" presStyleLbl="node1" presStyleIdx="1" presStyleCnt="6" custScaleX="67702">
        <dgm:presLayoutVars>
          <dgm:bulletEnabled val="1"/>
        </dgm:presLayoutVars>
      </dgm:prSet>
      <dgm:spPr/>
    </dgm:pt>
    <dgm:pt modelId="{6109E447-9290-4507-A129-F276AB4CE766}" type="pres">
      <dgm:prSet presAssocID="{716E4DE5-F209-4020-B6E7-5054DBED10F5}" presName="sibTrans" presStyleLbl="sibTrans2D1" presStyleIdx="1" presStyleCnt="5" custFlipHor="1" custScaleX="201155" custScaleY="75971"/>
      <dgm:spPr/>
    </dgm:pt>
    <dgm:pt modelId="{FAE1808E-E3E2-448F-8DA6-B04C9A5D7B5B}" type="pres">
      <dgm:prSet presAssocID="{716E4DE5-F209-4020-B6E7-5054DBED10F5}" presName="connectorText" presStyleLbl="sibTrans2D1" presStyleIdx="1" presStyleCnt="5"/>
      <dgm:spPr/>
    </dgm:pt>
    <dgm:pt modelId="{B79A655B-359A-4BCE-B928-6DD02B6374D0}" type="pres">
      <dgm:prSet presAssocID="{99D6548D-8A88-44B8-90F6-797CDA4B10D6}" presName="node" presStyleLbl="node1" presStyleIdx="2" presStyleCnt="6" custScaleX="82710">
        <dgm:presLayoutVars>
          <dgm:bulletEnabled val="1"/>
        </dgm:presLayoutVars>
      </dgm:prSet>
      <dgm:spPr/>
    </dgm:pt>
    <dgm:pt modelId="{6BE4A5E0-1513-48E2-9965-7F26DA240E10}" type="pres">
      <dgm:prSet presAssocID="{CA54C1F6-6878-4EA1-B98A-9697307D90ED}" presName="sibTrans" presStyleLbl="sibTrans2D1" presStyleIdx="2" presStyleCnt="5" custFlipHor="1" custScaleX="169756" custScaleY="75971"/>
      <dgm:spPr/>
    </dgm:pt>
    <dgm:pt modelId="{9956CBD5-D6D9-4DDE-A45A-445B747DA42F}" type="pres">
      <dgm:prSet presAssocID="{CA54C1F6-6878-4EA1-B98A-9697307D90ED}" presName="connectorText" presStyleLbl="sibTrans2D1" presStyleIdx="2" presStyleCnt="5"/>
      <dgm:spPr/>
    </dgm:pt>
    <dgm:pt modelId="{BA610CB0-555B-499F-A454-3E2A78D04298}" type="pres">
      <dgm:prSet presAssocID="{BC16EFEE-51E9-435F-8ADD-54097A216A1A}" presName="node" presStyleLbl="node1" presStyleIdx="3" presStyleCnt="6" custScaleX="71172">
        <dgm:presLayoutVars>
          <dgm:bulletEnabled val="1"/>
        </dgm:presLayoutVars>
      </dgm:prSet>
      <dgm:spPr/>
    </dgm:pt>
    <dgm:pt modelId="{A744428A-40AF-4334-A94B-0FC29666A2DE}" type="pres">
      <dgm:prSet presAssocID="{EB80C02F-9E66-4F6F-B816-B1E97842FE3D}" presName="sibTrans" presStyleLbl="sibTrans2D1" presStyleIdx="3" presStyleCnt="5" custFlipHor="1" custScaleX="184600" custScaleY="75971"/>
      <dgm:spPr/>
    </dgm:pt>
    <dgm:pt modelId="{C446BF78-CE9A-4426-8390-66CDF80F2E2C}" type="pres">
      <dgm:prSet presAssocID="{EB80C02F-9E66-4F6F-B816-B1E97842FE3D}" presName="connectorText" presStyleLbl="sibTrans2D1" presStyleIdx="3" presStyleCnt="5"/>
      <dgm:spPr/>
    </dgm:pt>
    <dgm:pt modelId="{0AC23FE7-3ABD-4538-9C60-532C0C9E7D94}" type="pres">
      <dgm:prSet presAssocID="{DC0C852E-9C2D-4C22-87C4-82EA18042570}" presName="node" presStyleLbl="node1" presStyleIdx="4" presStyleCnt="6" custScaleX="83322">
        <dgm:presLayoutVars>
          <dgm:bulletEnabled val="1"/>
        </dgm:presLayoutVars>
      </dgm:prSet>
      <dgm:spPr/>
    </dgm:pt>
    <dgm:pt modelId="{B482FDF8-F7D8-40B5-8C1A-159BFA677F92}" type="pres">
      <dgm:prSet presAssocID="{4F117F35-8C7E-40F7-B900-B755F9A0F29C}" presName="sibTrans" presStyleLbl="sibTrans2D1" presStyleIdx="4" presStyleCnt="5" custFlipHor="1" custScaleX="212206" custScaleY="60256"/>
      <dgm:spPr/>
    </dgm:pt>
    <dgm:pt modelId="{EC2218EC-22F2-4D04-B674-675F5F6A5909}" type="pres">
      <dgm:prSet presAssocID="{4F117F35-8C7E-40F7-B900-B755F9A0F29C}" presName="connectorText" presStyleLbl="sibTrans2D1" presStyleIdx="4" presStyleCnt="5"/>
      <dgm:spPr/>
    </dgm:pt>
    <dgm:pt modelId="{9D787626-1C6D-4F13-876A-22777693B8CC}" type="pres">
      <dgm:prSet presAssocID="{9D3AB16A-BC3F-4D0A-8865-BAB4DF9DAFE4}" presName="node" presStyleLbl="node1" presStyleIdx="5" presStyleCnt="6" custScaleX="54353" custLinFactNeighborX="2971" custLinFactNeighborY="-4172">
        <dgm:presLayoutVars>
          <dgm:bulletEnabled val="1"/>
        </dgm:presLayoutVars>
      </dgm:prSet>
      <dgm:spPr/>
    </dgm:pt>
  </dgm:ptLst>
  <dgm:cxnLst>
    <dgm:cxn modelId="{FC1C9F5B-CA28-49C4-8665-4ACAB825F815}" type="presOf" srcId="{CA54C1F6-6878-4EA1-B98A-9697307D90ED}" destId="{6BE4A5E0-1513-48E2-9965-7F26DA240E10}" srcOrd="0" destOrd="0" presId="urn:microsoft.com/office/officeart/2005/8/layout/process1"/>
    <dgm:cxn modelId="{16334D5C-A3CB-489F-8EBD-BAFE129F9B6E}" type="presOf" srcId="{2426CEA6-6759-491B-BB59-2A30E8A1DAE9}" destId="{912AD0A7-EEB8-4681-A10C-33258526B351}" srcOrd="0" destOrd="0" presId="urn:microsoft.com/office/officeart/2005/8/layout/process1"/>
    <dgm:cxn modelId="{56DE4265-AE19-4C1C-8A87-F5CEB2EB2247}" srcId="{30D3A264-46ED-4645-A18A-132D47BB7E00}" destId="{522D1E32-555D-4A8F-B0FD-3B9F325063BD}" srcOrd="0" destOrd="0" parTransId="{30CDCDA0-D185-4974-903C-D7CDC13A19B5}" sibTransId="{B11BAC27-3A81-485E-96D1-0D4BFE596CA0}"/>
    <dgm:cxn modelId="{C0BEBE65-168D-40DF-A000-3CCD9A35297F}" type="presOf" srcId="{EB80C02F-9E66-4F6F-B816-B1E97842FE3D}" destId="{C446BF78-CE9A-4426-8390-66CDF80F2E2C}" srcOrd="1" destOrd="0" presId="urn:microsoft.com/office/officeart/2005/8/layout/process1"/>
    <dgm:cxn modelId="{20320066-81DC-4998-A753-6E9086915367}" type="presOf" srcId="{9D3AB16A-BC3F-4D0A-8865-BAB4DF9DAFE4}" destId="{9D787626-1C6D-4F13-876A-22777693B8CC}" srcOrd="0" destOrd="0" presId="urn:microsoft.com/office/officeart/2005/8/layout/process1"/>
    <dgm:cxn modelId="{5EA49B6C-6632-423A-9FAD-8E6FC848A438}" type="presOf" srcId="{B11BAC27-3A81-485E-96D1-0D4BFE596CA0}" destId="{D9975677-2FDA-4396-9EF3-3245D626CCBF}" srcOrd="1" destOrd="0" presId="urn:microsoft.com/office/officeart/2005/8/layout/process1"/>
    <dgm:cxn modelId="{7102D978-85F0-417D-A673-2434EA336B28}" type="presOf" srcId="{716E4DE5-F209-4020-B6E7-5054DBED10F5}" destId="{6109E447-9290-4507-A129-F276AB4CE766}" srcOrd="0" destOrd="0" presId="urn:microsoft.com/office/officeart/2005/8/layout/process1"/>
    <dgm:cxn modelId="{DA831B80-A36F-4DD7-A419-35652521D71B}" type="presOf" srcId="{4F117F35-8C7E-40F7-B900-B755F9A0F29C}" destId="{B482FDF8-F7D8-40B5-8C1A-159BFA677F92}" srcOrd="0" destOrd="0" presId="urn:microsoft.com/office/officeart/2005/8/layout/process1"/>
    <dgm:cxn modelId="{AB1A7786-89DC-4192-A50D-C2C15E253904}" type="presOf" srcId="{DC0C852E-9C2D-4C22-87C4-82EA18042570}" destId="{0AC23FE7-3ABD-4538-9C60-532C0C9E7D94}" srcOrd="0" destOrd="0" presId="urn:microsoft.com/office/officeart/2005/8/layout/process1"/>
    <dgm:cxn modelId="{1EBE829B-CE65-401C-9DE3-57E37BA2C872}" type="presOf" srcId="{4F117F35-8C7E-40F7-B900-B755F9A0F29C}" destId="{EC2218EC-22F2-4D04-B674-675F5F6A5909}" srcOrd="1" destOrd="0" presId="urn:microsoft.com/office/officeart/2005/8/layout/process1"/>
    <dgm:cxn modelId="{2551EA9F-5A30-48DC-A402-5F281D550D69}" srcId="{30D3A264-46ED-4645-A18A-132D47BB7E00}" destId="{2426CEA6-6759-491B-BB59-2A30E8A1DAE9}" srcOrd="1" destOrd="0" parTransId="{93EF01F7-849A-46B8-A411-2BCA811968A7}" sibTransId="{716E4DE5-F209-4020-B6E7-5054DBED10F5}"/>
    <dgm:cxn modelId="{06C60CA0-5569-4702-9B4B-1D04BFCA56F5}" srcId="{30D3A264-46ED-4645-A18A-132D47BB7E00}" destId="{DC0C852E-9C2D-4C22-87C4-82EA18042570}" srcOrd="4" destOrd="0" parTransId="{F6042FBE-EF64-4012-98EA-90DDBAC2A1A7}" sibTransId="{4F117F35-8C7E-40F7-B900-B755F9A0F29C}"/>
    <dgm:cxn modelId="{701A20A5-5E51-4F44-9F24-D0EC8FB80044}" type="presOf" srcId="{BC16EFEE-51E9-435F-8ADD-54097A216A1A}" destId="{BA610CB0-555B-499F-A454-3E2A78D04298}" srcOrd="0" destOrd="0" presId="urn:microsoft.com/office/officeart/2005/8/layout/process1"/>
    <dgm:cxn modelId="{1B13E2B8-678B-4E58-B215-CF081363A87C}" srcId="{30D3A264-46ED-4645-A18A-132D47BB7E00}" destId="{9D3AB16A-BC3F-4D0A-8865-BAB4DF9DAFE4}" srcOrd="5" destOrd="0" parTransId="{B0A6BFA8-6632-4843-A896-92D5E090D474}" sibTransId="{3FFA2C67-FCF9-48EA-998D-068996947C0D}"/>
    <dgm:cxn modelId="{E5DC1EBB-369B-4AF6-B3ED-BDACEC16690B}" srcId="{30D3A264-46ED-4645-A18A-132D47BB7E00}" destId="{BC16EFEE-51E9-435F-8ADD-54097A216A1A}" srcOrd="3" destOrd="0" parTransId="{C89E7E93-F16E-49CC-B7F1-F0577A183B5E}" sibTransId="{EB80C02F-9E66-4F6F-B816-B1E97842FE3D}"/>
    <dgm:cxn modelId="{64036BBF-25E3-4135-BD30-FCDEBAE1B158}" type="presOf" srcId="{99D6548D-8A88-44B8-90F6-797CDA4B10D6}" destId="{B79A655B-359A-4BCE-B928-6DD02B6374D0}" srcOrd="0" destOrd="0" presId="urn:microsoft.com/office/officeart/2005/8/layout/process1"/>
    <dgm:cxn modelId="{B2A1CAC0-C207-42C3-AA48-83753100295D}" type="presOf" srcId="{CA54C1F6-6878-4EA1-B98A-9697307D90ED}" destId="{9956CBD5-D6D9-4DDE-A45A-445B747DA42F}" srcOrd="1" destOrd="0" presId="urn:microsoft.com/office/officeart/2005/8/layout/process1"/>
    <dgm:cxn modelId="{A2DD32D4-F24A-4388-B341-2FB22EFA332E}" type="presOf" srcId="{30D3A264-46ED-4645-A18A-132D47BB7E00}" destId="{86CA8F18-6559-4AF4-A9F9-49AED24DAF10}" srcOrd="0" destOrd="0" presId="urn:microsoft.com/office/officeart/2005/8/layout/process1"/>
    <dgm:cxn modelId="{FDD4A9DA-B95C-462D-9775-A7E729267973}" type="presOf" srcId="{B11BAC27-3A81-485E-96D1-0D4BFE596CA0}" destId="{513CB3D8-3C96-497B-B36A-21594DE5F2A4}" srcOrd="0" destOrd="0" presId="urn:microsoft.com/office/officeart/2005/8/layout/process1"/>
    <dgm:cxn modelId="{87D207E3-3AF1-4777-8EB8-806D8077E20B}" type="presOf" srcId="{EB80C02F-9E66-4F6F-B816-B1E97842FE3D}" destId="{A744428A-40AF-4334-A94B-0FC29666A2DE}" srcOrd="0" destOrd="0" presId="urn:microsoft.com/office/officeart/2005/8/layout/process1"/>
    <dgm:cxn modelId="{D4A53AE4-D6E9-4C06-9924-E1A7F24DF9E2}" srcId="{30D3A264-46ED-4645-A18A-132D47BB7E00}" destId="{99D6548D-8A88-44B8-90F6-797CDA4B10D6}" srcOrd="2" destOrd="0" parTransId="{1C470448-2189-4F4E-9D05-B6089EC440A0}" sibTransId="{CA54C1F6-6878-4EA1-B98A-9697307D90ED}"/>
    <dgm:cxn modelId="{3DF5C2F8-6677-434F-9207-A64BAFEEBFCA}" type="presOf" srcId="{716E4DE5-F209-4020-B6E7-5054DBED10F5}" destId="{FAE1808E-E3E2-448F-8DA6-B04C9A5D7B5B}" srcOrd="1" destOrd="0" presId="urn:microsoft.com/office/officeart/2005/8/layout/process1"/>
    <dgm:cxn modelId="{1C637AF9-2C56-47B0-92E6-A31F7ADD7268}" type="presOf" srcId="{522D1E32-555D-4A8F-B0FD-3B9F325063BD}" destId="{D7E75EB5-147D-4B0F-B769-70E97444273B}" srcOrd="0" destOrd="0" presId="urn:microsoft.com/office/officeart/2005/8/layout/process1"/>
    <dgm:cxn modelId="{D0C72006-06E2-4BDE-A38C-D09B3848E4DA}" type="presParOf" srcId="{86CA8F18-6559-4AF4-A9F9-49AED24DAF10}" destId="{D7E75EB5-147D-4B0F-B769-70E97444273B}" srcOrd="0" destOrd="0" presId="urn:microsoft.com/office/officeart/2005/8/layout/process1"/>
    <dgm:cxn modelId="{69EFCFD5-FC84-4077-B70E-87246EA5E8D3}" type="presParOf" srcId="{86CA8F18-6559-4AF4-A9F9-49AED24DAF10}" destId="{513CB3D8-3C96-497B-B36A-21594DE5F2A4}" srcOrd="1" destOrd="0" presId="urn:microsoft.com/office/officeart/2005/8/layout/process1"/>
    <dgm:cxn modelId="{EBE105F9-F485-4178-886E-6CF885B91DE2}" type="presParOf" srcId="{513CB3D8-3C96-497B-B36A-21594DE5F2A4}" destId="{D9975677-2FDA-4396-9EF3-3245D626CCBF}" srcOrd="0" destOrd="0" presId="urn:microsoft.com/office/officeart/2005/8/layout/process1"/>
    <dgm:cxn modelId="{BB23B8E4-5ABC-4847-A3DD-8F8254CB3169}" type="presParOf" srcId="{86CA8F18-6559-4AF4-A9F9-49AED24DAF10}" destId="{912AD0A7-EEB8-4681-A10C-33258526B351}" srcOrd="2" destOrd="0" presId="urn:microsoft.com/office/officeart/2005/8/layout/process1"/>
    <dgm:cxn modelId="{4B48C1AB-9BFD-4D6F-A418-8AB9914598E6}" type="presParOf" srcId="{86CA8F18-6559-4AF4-A9F9-49AED24DAF10}" destId="{6109E447-9290-4507-A129-F276AB4CE766}" srcOrd="3" destOrd="0" presId="urn:microsoft.com/office/officeart/2005/8/layout/process1"/>
    <dgm:cxn modelId="{BBBF9BA4-4EA6-4E9D-8F74-1E5A2A092D24}" type="presParOf" srcId="{6109E447-9290-4507-A129-F276AB4CE766}" destId="{FAE1808E-E3E2-448F-8DA6-B04C9A5D7B5B}" srcOrd="0" destOrd="0" presId="urn:microsoft.com/office/officeart/2005/8/layout/process1"/>
    <dgm:cxn modelId="{619ADFEE-515C-44FE-A4A8-6E673978946A}" type="presParOf" srcId="{86CA8F18-6559-4AF4-A9F9-49AED24DAF10}" destId="{B79A655B-359A-4BCE-B928-6DD02B6374D0}" srcOrd="4" destOrd="0" presId="urn:microsoft.com/office/officeart/2005/8/layout/process1"/>
    <dgm:cxn modelId="{445886E6-D62B-4D51-B54E-65CA88007A36}" type="presParOf" srcId="{86CA8F18-6559-4AF4-A9F9-49AED24DAF10}" destId="{6BE4A5E0-1513-48E2-9965-7F26DA240E10}" srcOrd="5" destOrd="0" presId="urn:microsoft.com/office/officeart/2005/8/layout/process1"/>
    <dgm:cxn modelId="{9DF70188-9605-4988-90CD-3B60BF4E97A0}" type="presParOf" srcId="{6BE4A5E0-1513-48E2-9965-7F26DA240E10}" destId="{9956CBD5-D6D9-4DDE-A45A-445B747DA42F}" srcOrd="0" destOrd="0" presId="urn:microsoft.com/office/officeart/2005/8/layout/process1"/>
    <dgm:cxn modelId="{F01A0D94-966D-42AA-BB11-0D4451A89642}" type="presParOf" srcId="{86CA8F18-6559-4AF4-A9F9-49AED24DAF10}" destId="{BA610CB0-555B-499F-A454-3E2A78D04298}" srcOrd="6" destOrd="0" presId="urn:microsoft.com/office/officeart/2005/8/layout/process1"/>
    <dgm:cxn modelId="{CFAEC274-E292-4D2B-955F-CF4EE5F8E535}" type="presParOf" srcId="{86CA8F18-6559-4AF4-A9F9-49AED24DAF10}" destId="{A744428A-40AF-4334-A94B-0FC29666A2DE}" srcOrd="7" destOrd="0" presId="urn:microsoft.com/office/officeart/2005/8/layout/process1"/>
    <dgm:cxn modelId="{D08531C0-FBE8-4405-8B66-810CA660529A}" type="presParOf" srcId="{A744428A-40AF-4334-A94B-0FC29666A2DE}" destId="{C446BF78-CE9A-4426-8390-66CDF80F2E2C}" srcOrd="0" destOrd="0" presId="urn:microsoft.com/office/officeart/2005/8/layout/process1"/>
    <dgm:cxn modelId="{C38F3787-19BD-4D5B-BDC0-74130DEDB30A}" type="presParOf" srcId="{86CA8F18-6559-4AF4-A9F9-49AED24DAF10}" destId="{0AC23FE7-3ABD-4538-9C60-532C0C9E7D94}" srcOrd="8" destOrd="0" presId="urn:microsoft.com/office/officeart/2005/8/layout/process1"/>
    <dgm:cxn modelId="{098924B4-3058-4E75-9473-D04ED79C0FDB}" type="presParOf" srcId="{86CA8F18-6559-4AF4-A9F9-49AED24DAF10}" destId="{B482FDF8-F7D8-40B5-8C1A-159BFA677F92}" srcOrd="9" destOrd="0" presId="urn:microsoft.com/office/officeart/2005/8/layout/process1"/>
    <dgm:cxn modelId="{6E948301-F85B-43C7-A497-71FA883520D6}" type="presParOf" srcId="{B482FDF8-F7D8-40B5-8C1A-159BFA677F92}" destId="{EC2218EC-22F2-4D04-B674-675F5F6A5909}" srcOrd="0" destOrd="0" presId="urn:microsoft.com/office/officeart/2005/8/layout/process1"/>
    <dgm:cxn modelId="{683E76FE-5FC8-4DAF-A76F-959A7954BA53}" type="presParOf" srcId="{86CA8F18-6559-4AF4-A9F9-49AED24DAF10}" destId="{9D787626-1C6D-4F13-876A-22777693B8CC}"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3A264-46ED-4645-A18A-132D47BB7E00}" type="doc">
      <dgm:prSet loTypeId="urn:microsoft.com/office/officeart/2005/8/layout/process1" loCatId="process" qsTypeId="urn:microsoft.com/office/officeart/2005/8/quickstyle/simple5" qsCatId="simple" csTypeId="urn:microsoft.com/office/officeart/2005/8/colors/accent3_2" csCatId="accent3" phldr="1"/>
      <dgm:spPr/>
    </dgm:pt>
    <dgm:pt modelId="{BC16EFEE-51E9-435F-8ADD-54097A216A1A}">
      <dgm:prSet phldrT="[טקסט]" custT="1"/>
      <dgm:spPr/>
      <dgm:t>
        <a:bodyPr/>
        <a:lstStyle/>
        <a:p>
          <a:pPr rtl="1"/>
          <a:r>
            <a:rPr lang="he-IL" sz="1800" dirty="0"/>
            <a:t>פלסמה</a:t>
          </a:r>
        </a:p>
      </dgm:t>
    </dgm:pt>
    <dgm:pt modelId="{C89E7E93-F16E-49CC-B7F1-F0577A183B5E}" type="parTrans" cxnId="{E5DC1EBB-369B-4AF6-B3ED-BDACEC16690B}">
      <dgm:prSet/>
      <dgm:spPr/>
      <dgm:t>
        <a:bodyPr/>
        <a:lstStyle/>
        <a:p>
          <a:pPr rtl="1"/>
          <a:endParaRPr lang="he-IL"/>
        </a:p>
      </dgm:t>
    </dgm:pt>
    <dgm:pt modelId="{EB80C02F-9E66-4F6F-B816-B1E97842FE3D}" type="sibTrans" cxnId="{E5DC1EBB-369B-4AF6-B3ED-BDACEC16690B}">
      <dgm:prSet/>
      <dgm:spPr/>
      <dgm:t>
        <a:bodyPr/>
        <a:lstStyle/>
        <a:p>
          <a:pPr rtl="1"/>
          <a:endParaRPr lang="he-IL" dirty="0"/>
        </a:p>
      </dgm:t>
    </dgm:pt>
    <dgm:pt modelId="{DC0C852E-9C2D-4C22-87C4-82EA18042570}">
      <dgm:prSet phldrT="[טקסט]" custT="1"/>
      <dgm:spPr/>
      <dgm:t>
        <a:bodyPr/>
        <a:lstStyle/>
        <a:p>
          <a:pPr rtl="1"/>
          <a:r>
            <a:rPr lang="he-IL" sz="1800" dirty="0"/>
            <a:t>נאדיות</a:t>
          </a:r>
        </a:p>
      </dgm:t>
    </dgm:pt>
    <dgm:pt modelId="{F6042FBE-EF64-4012-98EA-90DDBAC2A1A7}" type="parTrans" cxnId="{06C60CA0-5569-4702-9B4B-1D04BFCA56F5}">
      <dgm:prSet/>
      <dgm:spPr/>
      <dgm:t>
        <a:bodyPr/>
        <a:lstStyle/>
        <a:p>
          <a:pPr rtl="1"/>
          <a:endParaRPr lang="he-IL"/>
        </a:p>
      </dgm:t>
    </dgm:pt>
    <dgm:pt modelId="{4F117F35-8C7E-40F7-B900-B755F9A0F29C}" type="sibTrans" cxnId="{06C60CA0-5569-4702-9B4B-1D04BFCA56F5}">
      <dgm:prSet/>
      <dgm:spPr/>
      <dgm:t>
        <a:bodyPr/>
        <a:lstStyle/>
        <a:p>
          <a:pPr rtl="1"/>
          <a:endParaRPr lang="he-IL" dirty="0"/>
        </a:p>
      </dgm:t>
    </dgm:pt>
    <dgm:pt modelId="{9D3AB16A-BC3F-4D0A-8865-BAB4DF9DAFE4}">
      <dgm:prSet phldrT="[טקסט]" custT="1"/>
      <dgm:spPr/>
      <dgm:t>
        <a:bodyPr/>
        <a:lstStyle/>
        <a:p>
          <a:pPr rtl="1"/>
          <a:r>
            <a:rPr lang="he-IL" sz="1800" dirty="0"/>
            <a:t>אוויר</a:t>
          </a:r>
        </a:p>
      </dgm:t>
    </dgm:pt>
    <dgm:pt modelId="{B0A6BFA8-6632-4843-A896-92D5E090D474}" type="parTrans" cxnId="{1B13E2B8-678B-4E58-B215-CF081363A87C}">
      <dgm:prSet/>
      <dgm:spPr/>
      <dgm:t>
        <a:bodyPr/>
        <a:lstStyle/>
        <a:p>
          <a:pPr rtl="1"/>
          <a:endParaRPr lang="he-IL"/>
        </a:p>
      </dgm:t>
    </dgm:pt>
    <dgm:pt modelId="{3FFA2C67-FCF9-48EA-998D-068996947C0D}" type="sibTrans" cxnId="{1B13E2B8-678B-4E58-B215-CF081363A87C}">
      <dgm:prSet/>
      <dgm:spPr/>
      <dgm:t>
        <a:bodyPr/>
        <a:lstStyle/>
        <a:p>
          <a:pPr rtl="1"/>
          <a:endParaRPr lang="he-IL"/>
        </a:p>
      </dgm:t>
    </dgm:pt>
    <dgm:pt modelId="{99D6548D-8A88-44B8-90F6-797CDA4B10D6}">
      <dgm:prSet custT="1"/>
      <dgm:spPr/>
      <dgm:t>
        <a:bodyPr/>
        <a:lstStyle/>
        <a:p>
          <a:pPr rtl="1"/>
          <a:r>
            <a:rPr lang="he-IL" sz="1800" dirty="0"/>
            <a:t>תאי דם אדומים</a:t>
          </a:r>
        </a:p>
      </dgm:t>
    </dgm:pt>
    <dgm:pt modelId="{1C470448-2189-4F4E-9D05-B6089EC440A0}" type="parTrans" cxnId="{D4A53AE4-D6E9-4C06-9924-E1A7F24DF9E2}">
      <dgm:prSet/>
      <dgm:spPr/>
      <dgm:t>
        <a:bodyPr/>
        <a:lstStyle/>
        <a:p>
          <a:pPr rtl="1"/>
          <a:endParaRPr lang="he-IL"/>
        </a:p>
      </dgm:t>
    </dgm:pt>
    <dgm:pt modelId="{CA54C1F6-6878-4EA1-B98A-9697307D90ED}" type="sibTrans" cxnId="{D4A53AE4-D6E9-4C06-9924-E1A7F24DF9E2}">
      <dgm:prSet/>
      <dgm:spPr/>
      <dgm:t>
        <a:bodyPr/>
        <a:lstStyle/>
        <a:p>
          <a:pPr rtl="1"/>
          <a:endParaRPr lang="he-IL" dirty="0"/>
        </a:p>
      </dgm:t>
    </dgm:pt>
    <dgm:pt modelId="{2426CEA6-6759-491B-BB59-2A30E8A1DAE9}">
      <dgm:prSet custT="1"/>
      <dgm:spPr/>
      <dgm:t>
        <a:bodyPr/>
        <a:lstStyle/>
        <a:p>
          <a:pPr rtl="1"/>
          <a:r>
            <a:rPr lang="he-IL" sz="1800" dirty="0"/>
            <a:t>פלסמה</a:t>
          </a:r>
        </a:p>
      </dgm:t>
    </dgm:pt>
    <dgm:pt modelId="{93EF01F7-849A-46B8-A411-2BCA811968A7}" type="parTrans" cxnId="{2551EA9F-5A30-48DC-A402-5F281D550D69}">
      <dgm:prSet/>
      <dgm:spPr/>
      <dgm:t>
        <a:bodyPr/>
        <a:lstStyle/>
        <a:p>
          <a:pPr rtl="1"/>
          <a:endParaRPr lang="he-IL"/>
        </a:p>
      </dgm:t>
    </dgm:pt>
    <dgm:pt modelId="{716E4DE5-F209-4020-B6E7-5054DBED10F5}" type="sibTrans" cxnId="{2551EA9F-5A30-48DC-A402-5F281D550D69}">
      <dgm:prSet/>
      <dgm:spPr/>
      <dgm:t>
        <a:bodyPr/>
        <a:lstStyle/>
        <a:p>
          <a:pPr rtl="1"/>
          <a:endParaRPr lang="he-IL" dirty="0"/>
        </a:p>
      </dgm:t>
    </dgm:pt>
    <dgm:pt modelId="{522D1E32-555D-4A8F-B0FD-3B9F325063BD}">
      <dgm:prSet custT="1"/>
      <dgm:spPr/>
      <dgm:t>
        <a:bodyPr/>
        <a:lstStyle/>
        <a:p>
          <a:pPr rtl="1"/>
          <a:r>
            <a:rPr lang="he-IL" sz="1800" dirty="0"/>
            <a:t>תאים</a:t>
          </a:r>
        </a:p>
      </dgm:t>
    </dgm:pt>
    <dgm:pt modelId="{30CDCDA0-D185-4974-903C-D7CDC13A19B5}" type="parTrans" cxnId="{56DE4265-AE19-4C1C-8A87-F5CEB2EB2247}">
      <dgm:prSet/>
      <dgm:spPr/>
      <dgm:t>
        <a:bodyPr/>
        <a:lstStyle/>
        <a:p>
          <a:pPr rtl="1"/>
          <a:endParaRPr lang="he-IL"/>
        </a:p>
      </dgm:t>
    </dgm:pt>
    <dgm:pt modelId="{B11BAC27-3A81-485E-96D1-0D4BFE596CA0}" type="sibTrans" cxnId="{56DE4265-AE19-4C1C-8A87-F5CEB2EB2247}">
      <dgm:prSet/>
      <dgm:spPr/>
      <dgm:t>
        <a:bodyPr/>
        <a:lstStyle/>
        <a:p>
          <a:pPr rtl="1"/>
          <a:endParaRPr lang="he-IL" dirty="0"/>
        </a:p>
      </dgm:t>
    </dgm:pt>
    <dgm:pt modelId="{86CA8F18-6559-4AF4-A9F9-49AED24DAF10}" type="pres">
      <dgm:prSet presAssocID="{30D3A264-46ED-4645-A18A-132D47BB7E00}" presName="Name0" presStyleCnt="0">
        <dgm:presLayoutVars>
          <dgm:dir/>
          <dgm:resizeHandles val="exact"/>
        </dgm:presLayoutVars>
      </dgm:prSet>
      <dgm:spPr/>
    </dgm:pt>
    <dgm:pt modelId="{D7E75EB5-147D-4B0F-B769-70E97444273B}" type="pres">
      <dgm:prSet presAssocID="{522D1E32-555D-4A8F-B0FD-3B9F325063BD}" presName="node" presStyleLbl="node1" presStyleIdx="0" presStyleCnt="6" custScaleX="57228" custLinFactNeighborX="-17872" custLinFactNeighborY="-2313">
        <dgm:presLayoutVars>
          <dgm:bulletEnabled val="1"/>
        </dgm:presLayoutVars>
      </dgm:prSet>
      <dgm:spPr/>
    </dgm:pt>
    <dgm:pt modelId="{513CB3D8-3C96-497B-B36A-21594DE5F2A4}" type="pres">
      <dgm:prSet presAssocID="{B11BAC27-3A81-485E-96D1-0D4BFE596CA0}" presName="sibTrans" presStyleLbl="sibTrans2D1" presStyleIdx="0" presStyleCnt="5" custFlipHor="1" custScaleX="166764" custScaleY="68225"/>
      <dgm:spPr/>
    </dgm:pt>
    <dgm:pt modelId="{D9975677-2FDA-4396-9EF3-3245D626CCBF}" type="pres">
      <dgm:prSet presAssocID="{B11BAC27-3A81-485E-96D1-0D4BFE596CA0}" presName="connectorText" presStyleLbl="sibTrans2D1" presStyleIdx="0" presStyleCnt="5"/>
      <dgm:spPr/>
    </dgm:pt>
    <dgm:pt modelId="{912AD0A7-EEB8-4681-A10C-33258526B351}" type="pres">
      <dgm:prSet presAssocID="{2426CEA6-6759-491B-BB59-2A30E8A1DAE9}" presName="node" presStyleLbl="node1" presStyleIdx="1" presStyleCnt="6" custScaleX="67702">
        <dgm:presLayoutVars>
          <dgm:bulletEnabled val="1"/>
        </dgm:presLayoutVars>
      </dgm:prSet>
      <dgm:spPr/>
    </dgm:pt>
    <dgm:pt modelId="{6109E447-9290-4507-A129-F276AB4CE766}" type="pres">
      <dgm:prSet presAssocID="{716E4DE5-F209-4020-B6E7-5054DBED10F5}" presName="sibTrans" presStyleLbl="sibTrans2D1" presStyleIdx="1" presStyleCnt="5" custFlipHor="1" custScaleX="201155" custScaleY="75971"/>
      <dgm:spPr/>
    </dgm:pt>
    <dgm:pt modelId="{FAE1808E-E3E2-448F-8DA6-B04C9A5D7B5B}" type="pres">
      <dgm:prSet presAssocID="{716E4DE5-F209-4020-B6E7-5054DBED10F5}" presName="connectorText" presStyleLbl="sibTrans2D1" presStyleIdx="1" presStyleCnt="5"/>
      <dgm:spPr/>
    </dgm:pt>
    <dgm:pt modelId="{B79A655B-359A-4BCE-B928-6DD02B6374D0}" type="pres">
      <dgm:prSet presAssocID="{99D6548D-8A88-44B8-90F6-797CDA4B10D6}" presName="node" presStyleLbl="node1" presStyleIdx="2" presStyleCnt="6" custScaleX="82710">
        <dgm:presLayoutVars>
          <dgm:bulletEnabled val="1"/>
        </dgm:presLayoutVars>
      </dgm:prSet>
      <dgm:spPr/>
    </dgm:pt>
    <dgm:pt modelId="{6BE4A5E0-1513-48E2-9965-7F26DA240E10}" type="pres">
      <dgm:prSet presAssocID="{CA54C1F6-6878-4EA1-B98A-9697307D90ED}" presName="sibTrans" presStyleLbl="sibTrans2D1" presStyleIdx="2" presStyleCnt="5" custFlipHor="1" custScaleX="169756" custScaleY="75971"/>
      <dgm:spPr/>
    </dgm:pt>
    <dgm:pt modelId="{9956CBD5-D6D9-4DDE-A45A-445B747DA42F}" type="pres">
      <dgm:prSet presAssocID="{CA54C1F6-6878-4EA1-B98A-9697307D90ED}" presName="connectorText" presStyleLbl="sibTrans2D1" presStyleIdx="2" presStyleCnt="5"/>
      <dgm:spPr/>
    </dgm:pt>
    <dgm:pt modelId="{BA610CB0-555B-499F-A454-3E2A78D04298}" type="pres">
      <dgm:prSet presAssocID="{BC16EFEE-51E9-435F-8ADD-54097A216A1A}" presName="node" presStyleLbl="node1" presStyleIdx="3" presStyleCnt="6" custScaleX="71172">
        <dgm:presLayoutVars>
          <dgm:bulletEnabled val="1"/>
        </dgm:presLayoutVars>
      </dgm:prSet>
      <dgm:spPr/>
    </dgm:pt>
    <dgm:pt modelId="{A744428A-40AF-4334-A94B-0FC29666A2DE}" type="pres">
      <dgm:prSet presAssocID="{EB80C02F-9E66-4F6F-B816-B1E97842FE3D}" presName="sibTrans" presStyleLbl="sibTrans2D1" presStyleIdx="3" presStyleCnt="5" custFlipHor="1" custScaleX="184600" custScaleY="75971"/>
      <dgm:spPr/>
    </dgm:pt>
    <dgm:pt modelId="{C446BF78-CE9A-4426-8390-66CDF80F2E2C}" type="pres">
      <dgm:prSet presAssocID="{EB80C02F-9E66-4F6F-B816-B1E97842FE3D}" presName="connectorText" presStyleLbl="sibTrans2D1" presStyleIdx="3" presStyleCnt="5"/>
      <dgm:spPr/>
    </dgm:pt>
    <dgm:pt modelId="{0AC23FE7-3ABD-4538-9C60-532C0C9E7D94}" type="pres">
      <dgm:prSet presAssocID="{DC0C852E-9C2D-4C22-87C4-82EA18042570}" presName="node" presStyleLbl="node1" presStyleIdx="4" presStyleCnt="6" custScaleX="83322">
        <dgm:presLayoutVars>
          <dgm:bulletEnabled val="1"/>
        </dgm:presLayoutVars>
      </dgm:prSet>
      <dgm:spPr/>
    </dgm:pt>
    <dgm:pt modelId="{B482FDF8-F7D8-40B5-8C1A-159BFA677F92}" type="pres">
      <dgm:prSet presAssocID="{4F117F35-8C7E-40F7-B900-B755F9A0F29C}" presName="sibTrans" presStyleLbl="sibTrans2D1" presStyleIdx="4" presStyleCnt="5" custFlipHor="1" custScaleX="212206" custScaleY="60256"/>
      <dgm:spPr/>
    </dgm:pt>
    <dgm:pt modelId="{EC2218EC-22F2-4D04-B674-675F5F6A5909}" type="pres">
      <dgm:prSet presAssocID="{4F117F35-8C7E-40F7-B900-B755F9A0F29C}" presName="connectorText" presStyleLbl="sibTrans2D1" presStyleIdx="4" presStyleCnt="5"/>
      <dgm:spPr/>
    </dgm:pt>
    <dgm:pt modelId="{9D787626-1C6D-4F13-876A-22777693B8CC}" type="pres">
      <dgm:prSet presAssocID="{9D3AB16A-BC3F-4D0A-8865-BAB4DF9DAFE4}" presName="node" presStyleLbl="node1" presStyleIdx="5" presStyleCnt="6" custScaleX="54353" custLinFactNeighborX="2971" custLinFactNeighborY="-4172">
        <dgm:presLayoutVars>
          <dgm:bulletEnabled val="1"/>
        </dgm:presLayoutVars>
      </dgm:prSet>
      <dgm:spPr/>
    </dgm:pt>
  </dgm:ptLst>
  <dgm:cxnLst>
    <dgm:cxn modelId="{311ED409-041E-465B-BBD3-2EBB2600FE8C}" type="presOf" srcId="{4F117F35-8C7E-40F7-B900-B755F9A0F29C}" destId="{B482FDF8-F7D8-40B5-8C1A-159BFA677F92}" srcOrd="0" destOrd="0" presId="urn:microsoft.com/office/officeart/2005/8/layout/process1"/>
    <dgm:cxn modelId="{DFC85721-F62E-468B-B856-D39965945193}" type="presOf" srcId="{2426CEA6-6759-491B-BB59-2A30E8A1DAE9}" destId="{912AD0A7-EEB8-4681-A10C-33258526B351}" srcOrd="0" destOrd="0" presId="urn:microsoft.com/office/officeart/2005/8/layout/process1"/>
    <dgm:cxn modelId="{4050FD64-FFDB-4D6F-8240-43D2D9F859C2}" type="presOf" srcId="{4F117F35-8C7E-40F7-B900-B755F9A0F29C}" destId="{EC2218EC-22F2-4D04-B674-675F5F6A5909}" srcOrd="1" destOrd="0" presId="urn:microsoft.com/office/officeart/2005/8/layout/process1"/>
    <dgm:cxn modelId="{56DE4265-AE19-4C1C-8A87-F5CEB2EB2247}" srcId="{30D3A264-46ED-4645-A18A-132D47BB7E00}" destId="{522D1E32-555D-4A8F-B0FD-3B9F325063BD}" srcOrd="0" destOrd="0" parTransId="{30CDCDA0-D185-4974-903C-D7CDC13A19B5}" sibTransId="{B11BAC27-3A81-485E-96D1-0D4BFE596CA0}"/>
    <dgm:cxn modelId="{2A9F4D45-76A7-4AFE-BF2D-15353BE6FDFE}" type="presOf" srcId="{EB80C02F-9E66-4F6F-B816-B1E97842FE3D}" destId="{A744428A-40AF-4334-A94B-0FC29666A2DE}" srcOrd="0" destOrd="0" presId="urn:microsoft.com/office/officeart/2005/8/layout/process1"/>
    <dgm:cxn modelId="{807E0C6B-3DAC-4304-A677-FD6577FA1D7F}" type="presOf" srcId="{716E4DE5-F209-4020-B6E7-5054DBED10F5}" destId="{FAE1808E-E3E2-448F-8DA6-B04C9A5D7B5B}" srcOrd="1" destOrd="0" presId="urn:microsoft.com/office/officeart/2005/8/layout/process1"/>
    <dgm:cxn modelId="{2E085B53-CB38-401E-87E3-DAD9EB8FBA20}" type="presOf" srcId="{DC0C852E-9C2D-4C22-87C4-82EA18042570}" destId="{0AC23FE7-3ABD-4538-9C60-532C0C9E7D94}" srcOrd="0" destOrd="0" presId="urn:microsoft.com/office/officeart/2005/8/layout/process1"/>
    <dgm:cxn modelId="{88EDFD53-8BE2-4B9D-8EB8-D0353CA3B47C}" type="presOf" srcId="{EB80C02F-9E66-4F6F-B816-B1E97842FE3D}" destId="{C446BF78-CE9A-4426-8390-66CDF80F2E2C}" srcOrd="1" destOrd="0" presId="urn:microsoft.com/office/officeart/2005/8/layout/process1"/>
    <dgm:cxn modelId="{642A6574-B5C2-409E-ADCF-4EFF0284F59D}" type="presOf" srcId="{CA54C1F6-6878-4EA1-B98A-9697307D90ED}" destId="{9956CBD5-D6D9-4DDE-A45A-445B747DA42F}" srcOrd="1" destOrd="0" presId="urn:microsoft.com/office/officeart/2005/8/layout/process1"/>
    <dgm:cxn modelId="{4C65BF8B-6AFA-47CF-89C5-0ECBFDCE4FAE}" type="presOf" srcId="{9D3AB16A-BC3F-4D0A-8865-BAB4DF9DAFE4}" destId="{9D787626-1C6D-4F13-876A-22777693B8CC}" srcOrd="0" destOrd="0" presId="urn:microsoft.com/office/officeart/2005/8/layout/process1"/>
    <dgm:cxn modelId="{2551EA9F-5A30-48DC-A402-5F281D550D69}" srcId="{30D3A264-46ED-4645-A18A-132D47BB7E00}" destId="{2426CEA6-6759-491B-BB59-2A30E8A1DAE9}" srcOrd="1" destOrd="0" parTransId="{93EF01F7-849A-46B8-A411-2BCA811968A7}" sibTransId="{716E4DE5-F209-4020-B6E7-5054DBED10F5}"/>
    <dgm:cxn modelId="{06C60CA0-5569-4702-9B4B-1D04BFCA56F5}" srcId="{30D3A264-46ED-4645-A18A-132D47BB7E00}" destId="{DC0C852E-9C2D-4C22-87C4-82EA18042570}" srcOrd="4" destOrd="0" parTransId="{F6042FBE-EF64-4012-98EA-90DDBAC2A1A7}" sibTransId="{4F117F35-8C7E-40F7-B900-B755F9A0F29C}"/>
    <dgm:cxn modelId="{010377A7-2A95-4E17-9856-AB7774F5795A}" type="presOf" srcId="{BC16EFEE-51E9-435F-8ADD-54097A216A1A}" destId="{BA610CB0-555B-499F-A454-3E2A78D04298}" srcOrd="0" destOrd="0" presId="urn:microsoft.com/office/officeart/2005/8/layout/process1"/>
    <dgm:cxn modelId="{6E9827B1-8B29-4A56-8E46-ACAC7CC57B37}" type="presOf" srcId="{B11BAC27-3A81-485E-96D1-0D4BFE596CA0}" destId="{513CB3D8-3C96-497B-B36A-21594DE5F2A4}" srcOrd="0" destOrd="0" presId="urn:microsoft.com/office/officeart/2005/8/layout/process1"/>
    <dgm:cxn modelId="{FDFE71B2-DCA6-4917-AD6F-0D77D8F094A5}" type="presOf" srcId="{30D3A264-46ED-4645-A18A-132D47BB7E00}" destId="{86CA8F18-6559-4AF4-A9F9-49AED24DAF10}" srcOrd="0" destOrd="0" presId="urn:microsoft.com/office/officeart/2005/8/layout/process1"/>
    <dgm:cxn modelId="{F64DE6B5-4FF1-4B3D-8359-7771342A0264}" type="presOf" srcId="{522D1E32-555D-4A8F-B0FD-3B9F325063BD}" destId="{D7E75EB5-147D-4B0F-B769-70E97444273B}" srcOrd="0" destOrd="0" presId="urn:microsoft.com/office/officeart/2005/8/layout/process1"/>
    <dgm:cxn modelId="{1B13E2B8-678B-4E58-B215-CF081363A87C}" srcId="{30D3A264-46ED-4645-A18A-132D47BB7E00}" destId="{9D3AB16A-BC3F-4D0A-8865-BAB4DF9DAFE4}" srcOrd="5" destOrd="0" parTransId="{B0A6BFA8-6632-4843-A896-92D5E090D474}" sibTransId="{3FFA2C67-FCF9-48EA-998D-068996947C0D}"/>
    <dgm:cxn modelId="{E5DC1EBB-369B-4AF6-B3ED-BDACEC16690B}" srcId="{30D3A264-46ED-4645-A18A-132D47BB7E00}" destId="{BC16EFEE-51E9-435F-8ADD-54097A216A1A}" srcOrd="3" destOrd="0" parTransId="{C89E7E93-F16E-49CC-B7F1-F0577A183B5E}" sibTransId="{EB80C02F-9E66-4F6F-B816-B1E97842FE3D}"/>
    <dgm:cxn modelId="{03C5C2CF-D098-4324-B88A-2A79D44E8894}" type="presOf" srcId="{99D6548D-8A88-44B8-90F6-797CDA4B10D6}" destId="{B79A655B-359A-4BCE-B928-6DD02B6374D0}" srcOrd="0" destOrd="0" presId="urn:microsoft.com/office/officeart/2005/8/layout/process1"/>
    <dgm:cxn modelId="{61D4FAD6-8B65-4A56-8133-2AB7D05D902F}" type="presOf" srcId="{CA54C1F6-6878-4EA1-B98A-9697307D90ED}" destId="{6BE4A5E0-1513-48E2-9965-7F26DA240E10}" srcOrd="0" destOrd="0" presId="urn:microsoft.com/office/officeart/2005/8/layout/process1"/>
    <dgm:cxn modelId="{63C428DE-4DD7-43A9-B0EB-2A16A146E419}" type="presOf" srcId="{716E4DE5-F209-4020-B6E7-5054DBED10F5}" destId="{6109E447-9290-4507-A129-F276AB4CE766}" srcOrd="0" destOrd="0" presId="urn:microsoft.com/office/officeart/2005/8/layout/process1"/>
    <dgm:cxn modelId="{D4A53AE4-D6E9-4C06-9924-E1A7F24DF9E2}" srcId="{30D3A264-46ED-4645-A18A-132D47BB7E00}" destId="{99D6548D-8A88-44B8-90F6-797CDA4B10D6}" srcOrd="2" destOrd="0" parTransId="{1C470448-2189-4F4E-9D05-B6089EC440A0}" sibTransId="{CA54C1F6-6878-4EA1-B98A-9697307D90ED}"/>
    <dgm:cxn modelId="{4AC797EC-DDF0-4B46-97FE-DCA907C7CD91}" type="presOf" srcId="{B11BAC27-3A81-485E-96D1-0D4BFE596CA0}" destId="{D9975677-2FDA-4396-9EF3-3245D626CCBF}" srcOrd="1" destOrd="0" presId="urn:microsoft.com/office/officeart/2005/8/layout/process1"/>
    <dgm:cxn modelId="{43F5F796-81FE-46DC-861B-FE5DB9792978}" type="presParOf" srcId="{86CA8F18-6559-4AF4-A9F9-49AED24DAF10}" destId="{D7E75EB5-147D-4B0F-B769-70E97444273B}" srcOrd="0" destOrd="0" presId="urn:microsoft.com/office/officeart/2005/8/layout/process1"/>
    <dgm:cxn modelId="{EE93AEAE-5A7A-4B3F-8283-DE1F7BB861E5}" type="presParOf" srcId="{86CA8F18-6559-4AF4-A9F9-49AED24DAF10}" destId="{513CB3D8-3C96-497B-B36A-21594DE5F2A4}" srcOrd="1" destOrd="0" presId="urn:microsoft.com/office/officeart/2005/8/layout/process1"/>
    <dgm:cxn modelId="{99D6FB8F-8165-4BD3-998C-E13E1BA49254}" type="presParOf" srcId="{513CB3D8-3C96-497B-B36A-21594DE5F2A4}" destId="{D9975677-2FDA-4396-9EF3-3245D626CCBF}" srcOrd="0" destOrd="0" presId="urn:microsoft.com/office/officeart/2005/8/layout/process1"/>
    <dgm:cxn modelId="{A0789148-E74D-4152-AE61-75CA09FA161E}" type="presParOf" srcId="{86CA8F18-6559-4AF4-A9F9-49AED24DAF10}" destId="{912AD0A7-EEB8-4681-A10C-33258526B351}" srcOrd="2" destOrd="0" presId="urn:microsoft.com/office/officeart/2005/8/layout/process1"/>
    <dgm:cxn modelId="{E29DFCB7-37BB-49D9-8289-69FC4EA063E2}" type="presParOf" srcId="{86CA8F18-6559-4AF4-A9F9-49AED24DAF10}" destId="{6109E447-9290-4507-A129-F276AB4CE766}" srcOrd="3" destOrd="0" presId="urn:microsoft.com/office/officeart/2005/8/layout/process1"/>
    <dgm:cxn modelId="{38A3BBA7-8B4E-416E-8BD7-0F194391CF08}" type="presParOf" srcId="{6109E447-9290-4507-A129-F276AB4CE766}" destId="{FAE1808E-E3E2-448F-8DA6-B04C9A5D7B5B}" srcOrd="0" destOrd="0" presId="urn:microsoft.com/office/officeart/2005/8/layout/process1"/>
    <dgm:cxn modelId="{CEDC616D-F2DD-4BF4-B68F-49976642FB6C}" type="presParOf" srcId="{86CA8F18-6559-4AF4-A9F9-49AED24DAF10}" destId="{B79A655B-359A-4BCE-B928-6DD02B6374D0}" srcOrd="4" destOrd="0" presId="urn:microsoft.com/office/officeart/2005/8/layout/process1"/>
    <dgm:cxn modelId="{31548E5D-A016-4FEB-8B0A-CEDE79037B16}" type="presParOf" srcId="{86CA8F18-6559-4AF4-A9F9-49AED24DAF10}" destId="{6BE4A5E0-1513-48E2-9965-7F26DA240E10}" srcOrd="5" destOrd="0" presId="urn:microsoft.com/office/officeart/2005/8/layout/process1"/>
    <dgm:cxn modelId="{2A742361-675D-4894-A6F8-C75EC53C0787}" type="presParOf" srcId="{6BE4A5E0-1513-48E2-9965-7F26DA240E10}" destId="{9956CBD5-D6D9-4DDE-A45A-445B747DA42F}" srcOrd="0" destOrd="0" presId="urn:microsoft.com/office/officeart/2005/8/layout/process1"/>
    <dgm:cxn modelId="{6D5552F6-C821-4547-A446-E62505C6E1FC}" type="presParOf" srcId="{86CA8F18-6559-4AF4-A9F9-49AED24DAF10}" destId="{BA610CB0-555B-499F-A454-3E2A78D04298}" srcOrd="6" destOrd="0" presId="urn:microsoft.com/office/officeart/2005/8/layout/process1"/>
    <dgm:cxn modelId="{08CEBE23-2649-4CE5-9C2C-E7007A722BA3}" type="presParOf" srcId="{86CA8F18-6559-4AF4-A9F9-49AED24DAF10}" destId="{A744428A-40AF-4334-A94B-0FC29666A2DE}" srcOrd="7" destOrd="0" presId="urn:microsoft.com/office/officeart/2005/8/layout/process1"/>
    <dgm:cxn modelId="{7C3B766B-B540-4FD8-AE0D-AE8B542807C6}" type="presParOf" srcId="{A744428A-40AF-4334-A94B-0FC29666A2DE}" destId="{C446BF78-CE9A-4426-8390-66CDF80F2E2C}" srcOrd="0" destOrd="0" presId="urn:microsoft.com/office/officeart/2005/8/layout/process1"/>
    <dgm:cxn modelId="{8FE15466-EF81-4077-815C-C7B815DA98A9}" type="presParOf" srcId="{86CA8F18-6559-4AF4-A9F9-49AED24DAF10}" destId="{0AC23FE7-3ABD-4538-9C60-532C0C9E7D94}" srcOrd="8" destOrd="0" presId="urn:microsoft.com/office/officeart/2005/8/layout/process1"/>
    <dgm:cxn modelId="{B22F8C20-D35A-40BC-8EAE-C41A013204F5}" type="presParOf" srcId="{86CA8F18-6559-4AF4-A9F9-49AED24DAF10}" destId="{B482FDF8-F7D8-40B5-8C1A-159BFA677F92}" srcOrd="9" destOrd="0" presId="urn:microsoft.com/office/officeart/2005/8/layout/process1"/>
    <dgm:cxn modelId="{0BBF5A65-DFF2-41B1-AE35-C6883FE1D3B7}" type="presParOf" srcId="{B482FDF8-F7D8-40B5-8C1A-159BFA677F92}" destId="{EC2218EC-22F2-4D04-B674-675F5F6A5909}" srcOrd="0" destOrd="0" presId="urn:microsoft.com/office/officeart/2005/8/layout/process1"/>
    <dgm:cxn modelId="{259DBBAE-39E2-4180-A60F-66CE480B83BD}" type="presParOf" srcId="{86CA8F18-6559-4AF4-A9F9-49AED24DAF10}" destId="{9D787626-1C6D-4F13-876A-22777693B8CC}"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75EB5-147D-4B0F-B769-70E97444273B}">
      <dsp:nvSpPr>
        <dsp:cNvPr id="0" name=""/>
        <dsp:cNvSpPr/>
      </dsp:nvSpPr>
      <dsp:spPr>
        <a:xfrm>
          <a:off x="0" y="1619554"/>
          <a:ext cx="751994"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endParaRPr lang="he-IL" sz="1800" kern="1200" dirty="0"/>
        </a:p>
      </dsp:txBody>
      <dsp:txXfrm>
        <a:off x="22025" y="1641579"/>
        <a:ext cx="707944" cy="744369"/>
      </dsp:txXfrm>
    </dsp:sp>
    <dsp:sp modelId="{513CB3D8-3C96-497B-B36A-21594DE5F2A4}">
      <dsp:nvSpPr>
        <dsp:cNvPr id="0" name=""/>
        <dsp:cNvSpPr/>
      </dsp:nvSpPr>
      <dsp:spPr>
        <a:xfrm rot="21553528" flipH="1">
          <a:off x="790565" y="1911358"/>
          <a:ext cx="466814" cy="2223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1">
            <a:lnSpc>
              <a:spcPct val="90000"/>
            </a:lnSpc>
            <a:spcBef>
              <a:spcPct val="0"/>
            </a:spcBef>
            <a:spcAft>
              <a:spcPct val="35000"/>
            </a:spcAft>
            <a:buNone/>
          </a:pPr>
          <a:endParaRPr lang="he-IL" sz="1000" kern="1200" dirty="0"/>
        </a:p>
      </dsp:txBody>
      <dsp:txXfrm>
        <a:off x="857261" y="1955373"/>
        <a:ext cx="400115" cy="133399"/>
      </dsp:txXfrm>
    </dsp:sp>
    <dsp:sp modelId="{912AD0A7-EEB8-4681-A10C-33258526B351}">
      <dsp:nvSpPr>
        <dsp:cNvPr id="0" name=""/>
        <dsp:cNvSpPr/>
      </dsp:nvSpPr>
      <dsp:spPr>
        <a:xfrm>
          <a:off x="1280107" y="1637790"/>
          <a:ext cx="88962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endParaRPr lang="he-IL" sz="1800" kern="1200" dirty="0"/>
        </a:p>
      </dsp:txBody>
      <dsp:txXfrm>
        <a:off x="1303199" y="1660882"/>
        <a:ext cx="843442" cy="742235"/>
      </dsp:txXfrm>
    </dsp:sp>
    <dsp:sp modelId="{6109E447-9290-4507-A129-F276AB4CE766}">
      <dsp:nvSpPr>
        <dsp:cNvPr id="0" name=""/>
        <dsp:cNvSpPr/>
      </dsp:nvSpPr>
      <dsp:spPr>
        <a:xfrm flipH="1">
          <a:off x="2160240" y="1908212"/>
          <a:ext cx="560367"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he-IL" sz="1100" kern="1200" dirty="0"/>
        </a:p>
      </dsp:txBody>
      <dsp:txXfrm>
        <a:off x="2234512" y="1957727"/>
        <a:ext cx="486095" cy="148544"/>
      </dsp:txXfrm>
    </dsp:sp>
    <dsp:sp modelId="{B79A655B-359A-4BCE-B928-6DD02B6374D0}">
      <dsp:nvSpPr>
        <dsp:cNvPr id="0" name=""/>
        <dsp:cNvSpPr/>
      </dsp:nvSpPr>
      <dsp:spPr>
        <a:xfrm>
          <a:off x="2695346" y="1637790"/>
          <a:ext cx="108683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endParaRPr lang="he-IL" sz="1800" kern="1200" dirty="0"/>
        </a:p>
      </dsp:txBody>
      <dsp:txXfrm>
        <a:off x="2718438" y="1660882"/>
        <a:ext cx="1040652" cy="742235"/>
      </dsp:txXfrm>
    </dsp:sp>
    <dsp:sp modelId="{6BE4A5E0-1513-48E2-9965-7F26DA240E10}">
      <dsp:nvSpPr>
        <dsp:cNvPr id="0" name=""/>
        <dsp:cNvSpPr/>
      </dsp:nvSpPr>
      <dsp:spPr>
        <a:xfrm flipH="1">
          <a:off x="3816424" y="1908212"/>
          <a:ext cx="472897"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he-IL" sz="1100" kern="1200" dirty="0"/>
        </a:p>
      </dsp:txBody>
      <dsp:txXfrm>
        <a:off x="3890696" y="1957727"/>
        <a:ext cx="398625" cy="148544"/>
      </dsp:txXfrm>
    </dsp:sp>
    <dsp:sp modelId="{BA610CB0-555B-499F-A454-3E2A78D04298}">
      <dsp:nvSpPr>
        <dsp:cNvPr id="0" name=""/>
        <dsp:cNvSpPr/>
      </dsp:nvSpPr>
      <dsp:spPr>
        <a:xfrm>
          <a:off x="4307795" y="1637790"/>
          <a:ext cx="935223"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endParaRPr lang="he-IL" sz="1800" kern="1200" dirty="0"/>
        </a:p>
      </dsp:txBody>
      <dsp:txXfrm>
        <a:off x="4330887" y="1660882"/>
        <a:ext cx="889039" cy="742235"/>
      </dsp:txXfrm>
    </dsp:sp>
    <dsp:sp modelId="{A744428A-40AF-4334-A94B-0FC29666A2DE}">
      <dsp:nvSpPr>
        <dsp:cNvPr id="0" name=""/>
        <dsp:cNvSpPr/>
      </dsp:nvSpPr>
      <dsp:spPr>
        <a:xfrm flipH="1">
          <a:off x="5256585" y="1908212"/>
          <a:ext cx="514249"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he-IL" sz="1100" kern="1200" dirty="0"/>
        </a:p>
      </dsp:txBody>
      <dsp:txXfrm>
        <a:off x="5330857" y="1957727"/>
        <a:ext cx="439977" cy="148544"/>
      </dsp:txXfrm>
    </dsp:sp>
    <dsp:sp modelId="{0AC23FE7-3ABD-4538-9C60-532C0C9E7D94}">
      <dsp:nvSpPr>
        <dsp:cNvPr id="0" name=""/>
        <dsp:cNvSpPr/>
      </dsp:nvSpPr>
      <dsp:spPr>
        <a:xfrm>
          <a:off x="5768632" y="1637790"/>
          <a:ext cx="1094878"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endParaRPr lang="he-IL" sz="1800" kern="1200" dirty="0"/>
        </a:p>
      </dsp:txBody>
      <dsp:txXfrm>
        <a:off x="5791724" y="1660882"/>
        <a:ext cx="1048694" cy="742235"/>
      </dsp:txXfrm>
    </dsp:sp>
    <dsp:sp modelId="{B482FDF8-F7D8-40B5-8C1A-159BFA677F92}">
      <dsp:nvSpPr>
        <dsp:cNvPr id="0" name=""/>
        <dsp:cNvSpPr/>
      </dsp:nvSpPr>
      <dsp:spPr>
        <a:xfrm rot="78914" flipH="1">
          <a:off x="6838427" y="1915005"/>
          <a:ext cx="594120" cy="196362"/>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rtl="1">
            <a:lnSpc>
              <a:spcPct val="90000"/>
            </a:lnSpc>
            <a:spcBef>
              <a:spcPct val="0"/>
            </a:spcBef>
            <a:spcAft>
              <a:spcPct val="35000"/>
            </a:spcAft>
            <a:buNone/>
          </a:pPr>
          <a:endParaRPr lang="he-IL" sz="800" kern="1200" dirty="0"/>
        </a:p>
      </dsp:txBody>
      <dsp:txXfrm>
        <a:off x="6897328" y="1954953"/>
        <a:ext cx="535211" cy="117818"/>
      </dsp:txXfrm>
    </dsp:sp>
    <dsp:sp modelId="{9D787626-1C6D-4F13-876A-22777693B8CC}">
      <dsp:nvSpPr>
        <dsp:cNvPr id="0" name=""/>
        <dsp:cNvSpPr/>
      </dsp:nvSpPr>
      <dsp:spPr>
        <a:xfrm>
          <a:off x="7391622" y="1604897"/>
          <a:ext cx="71421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endParaRPr lang="he-IL" sz="1800" kern="1200" dirty="0"/>
        </a:p>
      </dsp:txBody>
      <dsp:txXfrm>
        <a:off x="7412541" y="1625816"/>
        <a:ext cx="672378" cy="746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75EB5-147D-4B0F-B769-70E97444273B}">
      <dsp:nvSpPr>
        <dsp:cNvPr id="0" name=""/>
        <dsp:cNvSpPr/>
      </dsp:nvSpPr>
      <dsp:spPr>
        <a:xfrm>
          <a:off x="0" y="1619554"/>
          <a:ext cx="751994"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תאים</a:t>
          </a:r>
        </a:p>
      </dsp:txBody>
      <dsp:txXfrm>
        <a:off x="22025" y="1641579"/>
        <a:ext cx="707944" cy="744369"/>
      </dsp:txXfrm>
    </dsp:sp>
    <dsp:sp modelId="{513CB3D8-3C96-497B-B36A-21594DE5F2A4}">
      <dsp:nvSpPr>
        <dsp:cNvPr id="0" name=""/>
        <dsp:cNvSpPr/>
      </dsp:nvSpPr>
      <dsp:spPr>
        <a:xfrm rot="21553528" flipH="1">
          <a:off x="790565" y="1911358"/>
          <a:ext cx="466814" cy="2223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1">
            <a:lnSpc>
              <a:spcPct val="90000"/>
            </a:lnSpc>
            <a:spcBef>
              <a:spcPct val="0"/>
            </a:spcBef>
            <a:spcAft>
              <a:spcPct val="35000"/>
            </a:spcAft>
            <a:buNone/>
          </a:pPr>
          <a:endParaRPr lang="he-IL" sz="1000" kern="1200" dirty="0"/>
        </a:p>
      </dsp:txBody>
      <dsp:txXfrm>
        <a:off x="857261" y="1955373"/>
        <a:ext cx="400115" cy="133399"/>
      </dsp:txXfrm>
    </dsp:sp>
    <dsp:sp modelId="{912AD0A7-EEB8-4681-A10C-33258526B351}">
      <dsp:nvSpPr>
        <dsp:cNvPr id="0" name=""/>
        <dsp:cNvSpPr/>
      </dsp:nvSpPr>
      <dsp:spPr>
        <a:xfrm>
          <a:off x="1280107" y="1637790"/>
          <a:ext cx="88962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פלסמה</a:t>
          </a:r>
        </a:p>
      </dsp:txBody>
      <dsp:txXfrm>
        <a:off x="1303199" y="1660882"/>
        <a:ext cx="843442" cy="742235"/>
      </dsp:txXfrm>
    </dsp:sp>
    <dsp:sp modelId="{6109E447-9290-4507-A129-F276AB4CE766}">
      <dsp:nvSpPr>
        <dsp:cNvPr id="0" name=""/>
        <dsp:cNvSpPr/>
      </dsp:nvSpPr>
      <dsp:spPr>
        <a:xfrm flipH="1">
          <a:off x="2160240" y="1908212"/>
          <a:ext cx="560367"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he-IL" sz="1100" kern="1200" dirty="0"/>
        </a:p>
      </dsp:txBody>
      <dsp:txXfrm>
        <a:off x="2234512" y="1957727"/>
        <a:ext cx="486095" cy="148544"/>
      </dsp:txXfrm>
    </dsp:sp>
    <dsp:sp modelId="{B79A655B-359A-4BCE-B928-6DD02B6374D0}">
      <dsp:nvSpPr>
        <dsp:cNvPr id="0" name=""/>
        <dsp:cNvSpPr/>
      </dsp:nvSpPr>
      <dsp:spPr>
        <a:xfrm>
          <a:off x="2695346" y="1637790"/>
          <a:ext cx="108683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תאי דם אדומים</a:t>
          </a:r>
        </a:p>
      </dsp:txBody>
      <dsp:txXfrm>
        <a:off x="2718438" y="1660882"/>
        <a:ext cx="1040652" cy="742235"/>
      </dsp:txXfrm>
    </dsp:sp>
    <dsp:sp modelId="{6BE4A5E0-1513-48E2-9965-7F26DA240E10}">
      <dsp:nvSpPr>
        <dsp:cNvPr id="0" name=""/>
        <dsp:cNvSpPr/>
      </dsp:nvSpPr>
      <dsp:spPr>
        <a:xfrm flipH="1">
          <a:off x="3816424" y="1908212"/>
          <a:ext cx="472897"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he-IL" sz="1100" kern="1200" dirty="0"/>
        </a:p>
      </dsp:txBody>
      <dsp:txXfrm>
        <a:off x="3890696" y="1957727"/>
        <a:ext cx="398625" cy="148544"/>
      </dsp:txXfrm>
    </dsp:sp>
    <dsp:sp modelId="{BA610CB0-555B-499F-A454-3E2A78D04298}">
      <dsp:nvSpPr>
        <dsp:cNvPr id="0" name=""/>
        <dsp:cNvSpPr/>
      </dsp:nvSpPr>
      <dsp:spPr>
        <a:xfrm>
          <a:off x="4307795" y="1637790"/>
          <a:ext cx="935223"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פלסמה</a:t>
          </a:r>
        </a:p>
      </dsp:txBody>
      <dsp:txXfrm>
        <a:off x="4330887" y="1660882"/>
        <a:ext cx="889039" cy="742235"/>
      </dsp:txXfrm>
    </dsp:sp>
    <dsp:sp modelId="{A744428A-40AF-4334-A94B-0FC29666A2DE}">
      <dsp:nvSpPr>
        <dsp:cNvPr id="0" name=""/>
        <dsp:cNvSpPr/>
      </dsp:nvSpPr>
      <dsp:spPr>
        <a:xfrm flipH="1">
          <a:off x="5256585" y="1908212"/>
          <a:ext cx="514249"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he-IL" sz="1100" kern="1200" dirty="0"/>
        </a:p>
      </dsp:txBody>
      <dsp:txXfrm>
        <a:off x="5330857" y="1957727"/>
        <a:ext cx="439977" cy="148544"/>
      </dsp:txXfrm>
    </dsp:sp>
    <dsp:sp modelId="{0AC23FE7-3ABD-4538-9C60-532C0C9E7D94}">
      <dsp:nvSpPr>
        <dsp:cNvPr id="0" name=""/>
        <dsp:cNvSpPr/>
      </dsp:nvSpPr>
      <dsp:spPr>
        <a:xfrm>
          <a:off x="5768632" y="1637790"/>
          <a:ext cx="1094878"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נאדיות</a:t>
          </a:r>
        </a:p>
      </dsp:txBody>
      <dsp:txXfrm>
        <a:off x="5791724" y="1660882"/>
        <a:ext cx="1048694" cy="742235"/>
      </dsp:txXfrm>
    </dsp:sp>
    <dsp:sp modelId="{B482FDF8-F7D8-40B5-8C1A-159BFA677F92}">
      <dsp:nvSpPr>
        <dsp:cNvPr id="0" name=""/>
        <dsp:cNvSpPr/>
      </dsp:nvSpPr>
      <dsp:spPr>
        <a:xfrm rot="78914" flipH="1">
          <a:off x="6838427" y="1915005"/>
          <a:ext cx="594120" cy="196362"/>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rtl="1">
            <a:lnSpc>
              <a:spcPct val="90000"/>
            </a:lnSpc>
            <a:spcBef>
              <a:spcPct val="0"/>
            </a:spcBef>
            <a:spcAft>
              <a:spcPct val="35000"/>
            </a:spcAft>
            <a:buNone/>
          </a:pPr>
          <a:endParaRPr lang="he-IL" sz="800" kern="1200" dirty="0"/>
        </a:p>
      </dsp:txBody>
      <dsp:txXfrm>
        <a:off x="6897328" y="1954953"/>
        <a:ext cx="535211" cy="117818"/>
      </dsp:txXfrm>
    </dsp:sp>
    <dsp:sp modelId="{9D787626-1C6D-4F13-876A-22777693B8CC}">
      <dsp:nvSpPr>
        <dsp:cNvPr id="0" name=""/>
        <dsp:cNvSpPr/>
      </dsp:nvSpPr>
      <dsp:spPr>
        <a:xfrm>
          <a:off x="7391622" y="1604897"/>
          <a:ext cx="71421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אוויר</a:t>
          </a:r>
        </a:p>
      </dsp:txBody>
      <dsp:txXfrm>
        <a:off x="7412541" y="1625816"/>
        <a:ext cx="672378" cy="7465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4CEE7FA8-8809-47F8-B024-7334BF683152}" type="datetimeFigureOut">
              <a:rPr lang="he-IL"/>
              <a:pPr>
                <a:defRPr/>
              </a:pPr>
              <a:t>י"ד/כסלו/תשפ"ב</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0B1258A6-124C-4C45-9959-C097FE8AF4F3}" type="slidenum">
              <a:rPr lang="he-IL"/>
              <a:pPr>
                <a:defRPr/>
              </a:pPr>
              <a:t>‹#›</a:t>
            </a:fld>
            <a:endParaRPr lang="he-IL" dirty="0"/>
          </a:p>
        </p:txBody>
      </p:sp>
    </p:spTree>
    <p:extLst>
      <p:ext uri="{BB962C8B-B14F-4D97-AF65-F5344CB8AC3E}">
        <p14:creationId xmlns:p14="http://schemas.microsoft.com/office/powerpoint/2010/main" val="298651636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4055E5-B965-4009-88C0-C5ADC25FB19C}" type="slidenum">
              <a:rPr lang="he-IL" smtClean="0"/>
              <a:pPr fontAlgn="base">
                <a:spcBef>
                  <a:spcPct val="0"/>
                </a:spcBef>
                <a:spcAft>
                  <a:spcPct val="0"/>
                </a:spcAft>
                <a:defRPr/>
              </a:pPr>
              <a:t>1</a:t>
            </a:fld>
            <a:endParaRPr lang="he-I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40</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41</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DB3F74C-61CD-4BA3-B44D-47D7689848D2}"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A045E05-BAAC-4B9E-A31C-F1413899A0AD}" type="slidenum">
              <a:rPr lang="he-IL"/>
              <a:pPr>
                <a:defRPr/>
              </a:pPr>
              <a:t>‹#›</a:t>
            </a:fld>
            <a:endParaRPr lang="he-IL" dirty="0"/>
          </a:p>
        </p:txBody>
      </p:sp>
    </p:spTree>
    <p:extLst>
      <p:ext uri="{BB962C8B-B14F-4D97-AF65-F5344CB8AC3E}">
        <p14:creationId xmlns:p14="http://schemas.microsoft.com/office/powerpoint/2010/main" val="357246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CB51118-9A15-48B3-BE54-289569A37B66}" type="slidenum">
              <a:rPr lang="he-IL"/>
              <a:pPr>
                <a:defRPr/>
              </a:pPr>
              <a:t>‹#›</a:t>
            </a:fld>
            <a:endParaRPr lang="he-IL" dirty="0"/>
          </a:p>
        </p:txBody>
      </p:sp>
    </p:spTree>
    <p:extLst>
      <p:ext uri="{BB962C8B-B14F-4D97-AF65-F5344CB8AC3E}">
        <p14:creationId xmlns:p14="http://schemas.microsoft.com/office/powerpoint/2010/main" val="112122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FDC12DC-C20A-4B01-A149-6BD1E047B55A}"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9410038-5416-47CD-AFA6-48463CE572BE}" type="slidenum">
              <a:rPr lang="he-IL"/>
              <a:pPr>
                <a:defRPr/>
              </a:pPr>
              <a:t>‹#›</a:t>
            </a:fld>
            <a:endParaRPr lang="he-IL" dirty="0"/>
          </a:p>
        </p:txBody>
      </p:sp>
    </p:spTree>
    <p:extLst>
      <p:ext uri="{BB962C8B-B14F-4D97-AF65-F5344CB8AC3E}">
        <p14:creationId xmlns:p14="http://schemas.microsoft.com/office/powerpoint/2010/main" val="9487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1DDB3B9-F83C-4C6B-AA08-17647B510EC4}" type="slidenum">
              <a:rPr lang="he-IL"/>
              <a:pPr>
                <a:defRPr/>
              </a:pPr>
              <a:t>‹#›</a:t>
            </a:fld>
            <a:endParaRPr lang="he-IL" dirty="0"/>
          </a:p>
        </p:txBody>
      </p:sp>
    </p:spTree>
    <p:extLst>
      <p:ext uri="{BB962C8B-B14F-4D97-AF65-F5344CB8AC3E}">
        <p14:creationId xmlns:p14="http://schemas.microsoft.com/office/powerpoint/2010/main" val="4025570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E843C8E-983B-4886-A5BC-0939E4AC0B19}" type="slidenum">
              <a:rPr lang="he-IL"/>
              <a:pPr>
                <a:defRPr/>
              </a:pPr>
              <a:t>‹#›</a:t>
            </a:fld>
            <a:endParaRPr lang="he-IL" dirty="0"/>
          </a:p>
        </p:txBody>
      </p:sp>
    </p:spTree>
    <p:extLst>
      <p:ext uri="{BB962C8B-B14F-4D97-AF65-F5344CB8AC3E}">
        <p14:creationId xmlns:p14="http://schemas.microsoft.com/office/powerpoint/2010/main" val="114813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94AC112-DF0C-4B1C-910B-CB99B3CB05A1}"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EFD2FC3-D9F3-4552-A0C9-3238D2C7FA1E}" type="slidenum">
              <a:rPr lang="he-IL"/>
              <a:pPr>
                <a:defRPr/>
              </a:pPr>
              <a:t>‹#›</a:t>
            </a:fld>
            <a:endParaRPr lang="he-IL" dirty="0"/>
          </a:p>
        </p:txBody>
      </p:sp>
    </p:spTree>
    <p:extLst>
      <p:ext uri="{BB962C8B-B14F-4D97-AF65-F5344CB8AC3E}">
        <p14:creationId xmlns:p14="http://schemas.microsoft.com/office/powerpoint/2010/main" val="627859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0815C85-14D2-40A7-8BED-FF57B8F6051B}" type="slidenum">
              <a:rPr lang="he-IL"/>
              <a:pPr>
                <a:defRPr/>
              </a:pPr>
              <a:t>‹#›</a:t>
            </a:fld>
            <a:endParaRPr lang="he-IL" dirty="0"/>
          </a:p>
        </p:txBody>
      </p:sp>
    </p:spTree>
    <p:extLst>
      <p:ext uri="{BB962C8B-B14F-4D97-AF65-F5344CB8AC3E}">
        <p14:creationId xmlns:p14="http://schemas.microsoft.com/office/powerpoint/2010/main" val="872368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88CB12F-6C9E-460B-AB0E-6452E3646363}" type="slidenum">
              <a:rPr lang="he-IL"/>
              <a:pPr>
                <a:defRPr/>
              </a:pPr>
              <a:t>‹#›</a:t>
            </a:fld>
            <a:endParaRPr lang="he-IL" dirty="0"/>
          </a:p>
        </p:txBody>
      </p:sp>
    </p:spTree>
    <p:extLst>
      <p:ext uri="{BB962C8B-B14F-4D97-AF65-F5344CB8AC3E}">
        <p14:creationId xmlns:p14="http://schemas.microsoft.com/office/powerpoint/2010/main" val="1000326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D2EF4DA-D538-4BB7-9AAF-79D1E36CFD4B}"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04CA67E-92C2-4048-B588-6377F2C9F180}" type="slidenum">
              <a:rPr lang="he-IL"/>
              <a:pPr>
                <a:defRPr/>
              </a:pPr>
              <a:t>‹#›</a:t>
            </a:fld>
            <a:endParaRPr lang="he-IL" dirty="0"/>
          </a:p>
        </p:txBody>
      </p:sp>
    </p:spTree>
    <p:extLst>
      <p:ext uri="{BB962C8B-B14F-4D97-AF65-F5344CB8AC3E}">
        <p14:creationId xmlns:p14="http://schemas.microsoft.com/office/powerpoint/2010/main" val="1447723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C958863-3A4F-43D7-A01F-F1CAD61E7742}" type="slidenum">
              <a:rPr lang="he-IL"/>
              <a:pPr>
                <a:defRPr/>
              </a:pPr>
              <a:t>‹#›</a:t>
            </a:fld>
            <a:endParaRPr lang="he-IL" dirty="0"/>
          </a:p>
        </p:txBody>
      </p:sp>
    </p:spTree>
    <p:extLst>
      <p:ext uri="{BB962C8B-B14F-4D97-AF65-F5344CB8AC3E}">
        <p14:creationId xmlns:p14="http://schemas.microsoft.com/office/powerpoint/2010/main" val="3871445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CBD4D94-F6C8-4271-B1C0-5C67DBE314E7}" type="slidenum">
              <a:rPr lang="he-IL"/>
              <a:pPr>
                <a:defRPr/>
              </a:pPr>
              <a:t>‹#›</a:t>
            </a:fld>
            <a:endParaRPr lang="he-IL" dirty="0"/>
          </a:p>
        </p:txBody>
      </p:sp>
    </p:spTree>
    <p:extLst>
      <p:ext uri="{BB962C8B-B14F-4D97-AF65-F5344CB8AC3E}">
        <p14:creationId xmlns:p14="http://schemas.microsoft.com/office/powerpoint/2010/main" val="214828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D620B17-89F3-4C70-8F32-BCB9D39F116F}" type="slidenum">
              <a:rPr lang="he-IL"/>
              <a:pPr>
                <a:defRPr/>
              </a:pPr>
              <a:t>‹#›</a:t>
            </a:fld>
            <a:endParaRPr lang="he-IL" dirty="0"/>
          </a:p>
        </p:txBody>
      </p:sp>
    </p:spTree>
    <p:extLst>
      <p:ext uri="{BB962C8B-B14F-4D97-AF65-F5344CB8AC3E}">
        <p14:creationId xmlns:p14="http://schemas.microsoft.com/office/powerpoint/2010/main" val="1857434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E6084CF-AEFC-4F7A-8A68-F3F30652CDC7}"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F501491-FA5C-4809-9218-9B080D054C8C}" type="slidenum">
              <a:rPr lang="he-IL"/>
              <a:pPr>
                <a:defRPr/>
              </a:pPr>
              <a:t>‹#›</a:t>
            </a:fld>
            <a:endParaRPr lang="he-IL" dirty="0"/>
          </a:p>
        </p:txBody>
      </p:sp>
    </p:spTree>
    <p:extLst>
      <p:ext uri="{BB962C8B-B14F-4D97-AF65-F5344CB8AC3E}">
        <p14:creationId xmlns:p14="http://schemas.microsoft.com/office/powerpoint/2010/main" val="678612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BE33A1A-4394-48BA-8097-09D7228A844D}" type="slidenum">
              <a:rPr lang="he-IL"/>
              <a:pPr>
                <a:defRPr/>
              </a:pPr>
              <a:t>‹#›</a:t>
            </a:fld>
            <a:endParaRPr lang="he-IL" dirty="0"/>
          </a:p>
        </p:txBody>
      </p:sp>
    </p:spTree>
    <p:extLst>
      <p:ext uri="{BB962C8B-B14F-4D97-AF65-F5344CB8AC3E}">
        <p14:creationId xmlns:p14="http://schemas.microsoft.com/office/powerpoint/2010/main" val="3688473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42A509F-CF77-4F95-AE7E-86B78365A1F9}" type="slidenum">
              <a:rPr lang="he-IL"/>
              <a:pPr>
                <a:defRPr/>
              </a:pPr>
              <a:t>‹#›</a:t>
            </a:fld>
            <a:endParaRPr lang="he-IL" dirty="0"/>
          </a:p>
        </p:txBody>
      </p:sp>
    </p:spTree>
    <p:extLst>
      <p:ext uri="{BB962C8B-B14F-4D97-AF65-F5344CB8AC3E}">
        <p14:creationId xmlns:p14="http://schemas.microsoft.com/office/powerpoint/2010/main" val="209241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5366EB4-A15F-435B-80FF-9626084CC6B2}"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4A0EAC8-6891-451A-830D-69C77F9AC08B}" type="slidenum">
              <a:rPr lang="he-IL"/>
              <a:pPr>
                <a:defRPr/>
              </a:pPr>
              <a:t>‹#›</a:t>
            </a:fld>
            <a:endParaRPr lang="he-IL" dirty="0"/>
          </a:p>
        </p:txBody>
      </p:sp>
    </p:spTree>
    <p:extLst>
      <p:ext uri="{BB962C8B-B14F-4D97-AF65-F5344CB8AC3E}">
        <p14:creationId xmlns:p14="http://schemas.microsoft.com/office/powerpoint/2010/main" val="681549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3FC5BBE-8B5A-4E84-A972-8941AEE5E4D6}" type="slidenum">
              <a:rPr lang="he-IL"/>
              <a:pPr>
                <a:defRPr/>
              </a:pPr>
              <a:t>‹#›</a:t>
            </a:fld>
            <a:endParaRPr lang="he-IL" dirty="0"/>
          </a:p>
        </p:txBody>
      </p:sp>
    </p:spTree>
    <p:extLst>
      <p:ext uri="{BB962C8B-B14F-4D97-AF65-F5344CB8AC3E}">
        <p14:creationId xmlns:p14="http://schemas.microsoft.com/office/powerpoint/2010/main" val="2096677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FCA6F9F-4147-49C1-A385-DEE9B8043AED}" type="slidenum">
              <a:rPr lang="he-IL"/>
              <a:pPr>
                <a:defRPr/>
              </a:pPr>
              <a:t>‹#›</a:t>
            </a:fld>
            <a:endParaRPr lang="he-IL" dirty="0"/>
          </a:p>
        </p:txBody>
      </p:sp>
    </p:spTree>
    <p:extLst>
      <p:ext uri="{BB962C8B-B14F-4D97-AF65-F5344CB8AC3E}">
        <p14:creationId xmlns:p14="http://schemas.microsoft.com/office/powerpoint/2010/main" val="2213287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76E6C81-E1E1-4757-B8FB-28960AEAEC30}"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F72C280-31F1-4FF9-AE00-39F993DCB2C6}" type="slidenum">
              <a:rPr lang="he-IL"/>
              <a:pPr>
                <a:defRPr/>
              </a:pPr>
              <a:t>‹#›</a:t>
            </a:fld>
            <a:endParaRPr lang="he-IL" dirty="0"/>
          </a:p>
        </p:txBody>
      </p:sp>
    </p:spTree>
    <p:extLst>
      <p:ext uri="{BB962C8B-B14F-4D97-AF65-F5344CB8AC3E}">
        <p14:creationId xmlns:p14="http://schemas.microsoft.com/office/powerpoint/2010/main" val="3368542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D65F0BD-75C1-43BE-A521-DCDD32C99C51}" type="slidenum">
              <a:rPr lang="he-IL"/>
              <a:pPr>
                <a:defRPr/>
              </a:pPr>
              <a:t>‹#›</a:t>
            </a:fld>
            <a:endParaRPr lang="he-IL" dirty="0"/>
          </a:p>
        </p:txBody>
      </p:sp>
    </p:spTree>
    <p:extLst>
      <p:ext uri="{BB962C8B-B14F-4D97-AF65-F5344CB8AC3E}">
        <p14:creationId xmlns:p14="http://schemas.microsoft.com/office/powerpoint/2010/main" val="45180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9989DA8-62E3-4FE3-8D78-DB0637D9BA2D}" type="slidenum">
              <a:rPr lang="he-IL"/>
              <a:pPr>
                <a:defRPr/>
              </a:pPr>
              <a:t>‹#›</a:t>
            </a:fld>
            <a:endParaRPr lang="he-IL" dirty="0"/>
          </a:p>
        </p:txBody>
      </p:sp>
    </p:spTree>
    <p:extLst>
      <p:ext uri="{BB962C8B-B14F-4D97-AF65-F5344CB8AC3E}">
        <p14:creationId xmlns:p14="http://schemas.microsoft.com/office/powerpoint/2010/main" val="364935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57C47C8-A40C-4B56-907E-C0AF657CF77E}"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6799C3C-7795-4FB2-8353-D6054CE363FF}" type="slidenum">
              <a:rPr lang="he-IL"/>
              <a:pPr>
                <a:defRPr/>
              </a:pPr>
              <a:t>‹#›</a:t>
            </a:fld>
            <a:endParaRPr lang="he-IL" dirty="0"/>
          </a:p>
        </p:txBody>
      </p:sp>
    </p:spTree>
    <p:extLst>
      <p:ext uri="{BB962C8B-B14F-4D97-AF65-F5344CB8AC3E}">
        <p14:creationId xmlns:p14="http://schemas.microsoft.com/office/powerpoint/2010/main" val="241164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A8D68C1-14CF-4695-9988-40A34C32AF67}" type="slidenum">
              <a:rPr lang="he-IL"/>
              <a:pPr>
                <a:defRPr/>
              </a:pPr>
              <a:t>‹#›</a:t>
            </a:fld>
            <a:endParaRPr lang="he-IL" dirty="0"/>
          </a:p>
        </p:txBody>
      </p:sp>
    </p:spTree>
    <p:extLst>
      <p:ext uri="{BB962C8B-B14F-4D97-AF65-F5344CB8AC3E}">
        <p14:creationId xmlns:p14="http://schemas.microsoft.com/office/powerpoint/2010/main" val="2264403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F18588D-1548-4BD2-B5F5-FCCEB29A8F35}"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B336D45-27B2-478E-A35F-03EA52B86B77}" type="slidenum">
              <a:rPr lang="he-IL"/>
              <a:pPr>
                <a:defRPr/>
              </a:pPr>
              <a:t>‹#›</a:t>
            </a:fld>
            <a:endParaRPr lang="he-IL" dirty="0"/>
          </a:p>
        </p:txBody>
      </p:sp>
    </p:spTree>
    <p:extLst>
      <p:ext uri="{BB962C8B-B14F-4D97-AF65-F5344CB8AC3E}">
        <p14:creationId xmlns:p14="http://schemas.microsoft.com/office/powerpoint/2010/main" val="312637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F46B968-6303-4C3F-9EF8-A3F4EDB92AE9}" type="slidenum">
              <a:rPr lang="he-IL"/>
              <a:pPr>
                <a:defRPr/>
              </a:pPr>
              <a:t>‹#›</a:t>
            </a:fld>
            <a:endParaRPr lang="he-IL" dirty="0"/>
          </a:p>
        </p:txBody>
      </p:sp>
    </p:spTree>
    <p:extLst>
      <p:ext uri="{BB962C8B-B14F-4D97-AF65-F5344CB8AC3E}">
        <p14:creationId xmlns:p14="http://schemas.microsoft.com/office/powerpoint/2010/main" val="4269531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DF38B7E-A304-4438-804F-5F96065B4517}" type="slidenum">
              <a:rPr lang="he-IL"/>
              <a:pPr>
                <a:defRPr/>
              </a:pPr>
              <a:t>‹#›</a:t>
            </a:fld>
            <a:endParaRPr lang="he-IL" dirty="0"/>
          </a:p>
        </p:txBody>
      </p:sp>
    </p:spTree>
    <p:extLst>
      <p:ext uri="{BB962C8B-B14F-4D97-AF65-F5344CB8AC3E}">
        <p14:creationId xmlns:p14="http://schemas.microsoft.com/office/powerpoint/2010/main" val="44920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27F68C4-2318-4FC5-AA3F-6F5EE91FE04F}"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D8EFB551-3FBA-46A0-AB06-8F5FC40B1799}" type="slidenum">
              <a:rPr lang="he-IL"/>
              <a:pPr>
                <a:defRPr/>
              </a:pPr>
              <a:t>‹#›</a:t>
            </a:fld>
            <a:endParaRPr lang="he-IL" dirty="0"/>
          </a:p>
        </p:txBody>
      </p:sp>
    </p:spTree>
    <p:extLst>
      <p:ext uri="{BB962C8B-B14F-4D97-AF65-F5344CB8AC3E}">
        <p14:creationId xmlns:p14="http://schemas.microsoft.com/office/powerpoint/2010/main" val="1424542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4F1C7C62-4459-4E3D-A83E-8B6D0C8E6BFB}" type="slidenum">
              <a:rPr lang="he-IL"/>
              <a:pPr>
                <a:defRPr/>
              </a:pPr>
              <a:t>‹#›</a:t>
            </a:fld>
            <a:endParaRPr lang="he-IL" dirty="0"/>
          </a:p>
        </p:txBody>
      </p:sp>
    </p:spTree>
    <p:extLst>
      <p:ext uri="{BB962C8B-B14F-4D97-AF65-F5344CB8AC3E}">
        <p14:creationId xmlns:p14="http://schemas.microsoft.com/office/powerpoint/2010/main" val="1004780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9AEAEE6E-EFC2-4773-AC8A-53FAC13212F2}" type="slidenum">
              <a:rPr lang="he-IL"/>
              <a:pPr>
                <a:defRPr/>
              </a:pPr>
              <a:t>‹#›</a:t>
            </a:fld>
            <a:endParaRPr lang="he-IL" dirty="0"/>
          </a:p>
        </p:txBody>
      </p:sp>
    </p:spTree>
    <p:extLst>
      <p:ext uri="{BB962C8B-B14F-4D97-AF65-F5344CB8AC3E}">
        <p14:creationId xmlns:p14="http://schemas.microsoft.com/office/powerpoint/2010/main" val="563753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8615B34-7DD3-4BA4-AE9C-9F700FB852EA}"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FD9F9294-241B-4486-88EB-279FC1932EF6}" type="slidenum">
              <a:rPr lang="he-IL"/>
              <a:pPr>
                <a:defRPr/>
              </a:pPr>
              <a:t>‹#›</a:t>
            </a:fld>
            <a:endParaRPr lang="he-IL" dirty="0"/>
          </a:p>
        </p:txBody>
      </p:sp>
    </p:spTree>
    <p:extLst>
      <p:ext uri="{BB962C8B-B14F-4D97-AF65-F5344CB8AC3E}">
        <p14:creationId xmlns:p14="http://schemas.microsoft.com/office/powerpoint/2010/main" val="1907575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350019AC-7AE9-4092-808E-1183CC9F251C}" type="slidenum">
              <a:rPr lang="he-IL"/>
              <a:pPr>
                <a:defRPr/>
              </a:pPr>
              <a:t>‹#›</a:t>
            </a:fld>
            <a:endParaRPr lang="he-IL" dirty="0"/>
          </a:p>
        </p:txBody>
      </p:sp>
    </p:spTree>
    <p:extLst>
      <p:ext uri="{BB962C8B-B14F-4D97-AF65-F5344CB8AC3E}">
        <p14:creationId xmlns:p14="http://schemas.microsoft.com/office/powerpoint/2010/main" val="528748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8F3B96B0-DC49-4334-81D3-F6E8584C5610}" type="slidenum">
              <a:rPr lang="he-IL"/>
              <a:pPr>
                <a:defRPr/>
              </a:pPr>
              <a:t>‹#›</a:t>
            </a:fld>
            <a:endParaRPr lang="he-IL" dirty="0"/>
          </a:p>
        </p:txBody>
      </p:sp>
    </p:spTree>
    <p:extLst>
      <p:ext uri="{BB962C8B-B14F-4D97-AF65-F5344CB8AC3E}">
        <p14:creationId xmlns:p14="http://schemas.microsoft.com/office/powerpoint/2010/main" val="1038626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3DB5BF9-EEB7-405F-B457-471891B98267}"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8DB1542-3E7C-4820-9007-E2AADCA5100A}" type="slidenum">
              <a:rPr lang="he-IL"/>
              <a:pPr>
                <a:defRPr/>
              </a:pPr>
              <a:t>‹#›</a:t>
            </a:fld>
            <a:endParaRPr lang="he-IL" dirty="0"/>
          </a:p>
        </p:txBody>
      </p:sp>
    </p:spTree>
    <p:extLst>
      <p:ext uri="{BB962C8B-B14F-4D97-AF65-F5344CB8AC3E}">
        <p14:creationId xmlns:p14="http://schemas.microsoft.com/office/powerpoint/2010/main" val="399016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DADA819-12DA-4849-B9AC-B329842BC6C4}"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55F6BCF-2A1C-4869-8083-95A79BEC79BD}" type="slidenum">
              <a:rPr lang="he-IL"/>
              <a:pPr>
                <a:defRPr/>
              </a:pPr>
              <a:t>‹#›</a:t>
            </a:fld>
            <a:endParaRPr lang="he-IL" dirty="0"/>
          </a:p>
        </p:txBody>
      </p:sp>
    </p:spTree>
    <p:extLst>
      <p:ext uri="{BB962C8B-B14F-4D97-AF65-F5344CB8AC3E}">
        <p14:creationId xmlns:p14="http://schemas.microsoft.com/office/powerpoint/2010/main" val="3085054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5E4A005-2D4D-4FED-853D-30C8305131CC}" type="slidenum">
              <a:rPr lang="he-IL"/>
              <a:pPr>
                <a:defRPr/>
              </a:pPr>
              <a:t>‹#›</a:t>
            </a:fld>
            <a:endParaRPr lang="he-IL" dirty="0"/>
          </a:p>
        </p:txBody>
      </p:sp>
    </p:spTree>
    <p:extLst>
      <p:ext uri="{BB962C8B-B14F-4D97-AF65-F5344CB8AC3E}">
        <p14:creationId xmlns:p14="http://schemas.microsoft.com/office/powerpoint/2010/main" val="4054090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41AB9A3-E093-4E79-8F40-9210DE062D12}" type="slidenum">
              <a:rPr lang="he-IL"/>
              <a:pPr>
                <a:defRPr/>
              </a:pPr>
              <a:t>‹#›</a:t>
            </a:fld>
            <a:endParaRPr lang="he-IL" dirty="0"/>
          </a:p>
        </p:txBody>
      </p:sp>
    </p:spTree>
    <p:extLst>
      <p:ext uri="{BB962C8B-B14F-4D97-AF65-F5344CB8AC3E}">
        <p14:creationId xmlns:p14="http://schemas.microsoft.com/office/powerpoint/2010/main" val="781535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93DDDA1-624D-4849-9ABE-F40351E5740B}"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590A27E-F08C-4109-B148-E748BF4FCA84}" type="slidenum">
              <a:rPr lang="he-IL"/>
              <a:pPr>
                <a:defRPr/>
              </a:pPr>
              <a:t>‹#›</a:t>
            </a:fld>
            <a:endParaRPr lang="he-IL" dirty="0"/>
          </a:p>
        </p:txBody>
      </p:sp>
    </p:spTree>
    <p:extLst>
      <p:ext uri="{BB962C8B-B14F-4D97-AF65-F5344CB8AC3E}">
        <p14:creationId xmlns:p14="http://schemas.microsoft.com/office/powerpoint/2010/main" val="1252502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2834C91-D6B5-4865-953B-054CBDF21241}" type="slidenum">
              <a:rPr lang="he-IL"/>
              <a:pPr>
                <a:defRPr/>
              </a:pPr>
              <a:t>‹#›</a:t>
            </a:fld>
            <a:endParaRPr lang="he-IL" dirty="0"/>
          </a:p>
        </p:txBody>
      </p:sp>
    </p:spTree>
    <p:extLst>
      <p:ext uri="{BB962C8B-B14F-4D97-AF65-F5344CB8AC3E}">
        <p14:creationId xmlns:p14="http://schemas.microsoft.com/office/powerpoint/2010/main" val="41667717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B44B2E7-9372-4D99-973F-3B06888F8725}" type="slidenum">
              <a:rPr lang="he-IL"/>
              <a:pPr>
                <a:defRPr/>
              </a:pPr>
              <a:t>‹#›</a:t>
            </a:fld>
            <a:endParaRPr lang="he-IL" dirty="0"/>
          </a:p>
        </p:txBody>
      </p:sp>
    </p:spTree>
    <p:extLst>
      <p:ext uri="{BB962C8B-B14F-4D97-AF65-F5344CB8AC3E}">
        <p14:creationId xmlns:p14="http://schemas.microsoft.com/office/powerpoint/2010/main" val="2288733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637F819-4649-4999-AFB5-FB7C8D8022F4}"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D1E310E-4C7D-4EA1-A7CF-FE3CB941D928}" type="slidenum">
              <a:rPr lang="he-IL"/>
              <a:pPr>
                <a:defRPr/>
              </a:pPr>
              <a:t>‹#›</a:t>
            </a:fld>
            <a:endParaRPr lang="he-IL" dirty="0"/>
          </a:p>
        </p:txBody>
      </p:sp>
    </p:spTree>
    <p:extLst>
      <p:ext uri="{BB962C8B-B14F-4D97-AF65-F5344CB8AC3E}">
        <p14:creationId xmlns:p14="http://schemas.microsoft.com/office/powerpoint/2010/main" val="17013899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E84EB23C-3AD8-4211-8DAE-E87EADCB4EB0}"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4FA8CEC-7AB6-48D3-82D2-2387D6F8D7F2}" type="slidenum">
              <a:rPr lang="he-IL"/>
              <a:pPr>
                <a:defRPr/>
              </a:pPr>
              <a:t>‹#›</a:t>
            </a:fld>
            <a:endParaRPr lang="he-IL" dirty="0"/>
          </a:p>
        </p:txBody>
      </p:sp>
    </p:spTree>
    <p:extLst>
      <p:ext uri="{BB962C8B-B14F-4D97-AF65-F5344CB8AC3E}">
        <p14:creationId xmlns:p14="http://schemas.microsoft.com/office/powerpoint/2010/main" val="1148872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EC56E5D-F7CB-4AE3-818C-BC86F5BFDF77}"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80544D2-E8F8-45A5-9917-739CCE01A4BA}" type="slidenum">
              <a:rPr lang="he-IL"/>
              <a:pPr>
                <a:defRPr/>
              </a:pPr>
              <a:t>‹#›</a:t>
            </a:fld>
            <a:endParaRPr lang="he-IL" dirty="0"/>
          </a:p>
        </p:txBody>
      </p:sp>
    </p:spTree>
    <p:extLst>
      <p:ext uri="{BB962C8B-B14F-4D97-AF65-F5344CB8AC3E}">
        <p14:creationId xmlns:p14="http://schemas.microsoft.com/office/powerpoint/2010/main" val="432261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6EDE1C6-291C-460D-A8EF-FCCA46FAF698}" type="slidenum">
              <a:rPr lang="he-IL"/>
              <a:pPr>
                <a:defRPr/>
              </a:pPr>
              <a:t>‹#›</a:t>
            </a:fld>
            <a:endParaRPr lang="he-IL" dirty="0"/>
          </a:p>
        </p:txBody>
      </p:sp>
    </p:spTree>
    <p:extLst>
      <p:ext uri="{BB962C8B-B14F-4D97-AF65-F5344CB8AC3E}">
        <p14:creationId xmlns:p14="http://schemas.microsoft.com/office/powerpoint/2010/main" val="3180039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5298BF9-1396-46F1-A37D-8079D810B847}" type="slidenum">
              <a:rPr lang="he-IL"/>
              <a:pPr>
                <a:defRPr/>
              </a:pPr>
              <a:t>‹#›</a:t>
            </a:fld>
            <a:endParaRPr lang="he-IL" dirty="0"/>
          </a:p>
        </p:txBody>
      </p:sp>
    </p:spTree>
    <p:extLst>
      <p:ext uri="{BB962C8B-B14F-4D97-AF65-F5344CB8AC3E}">
        <p14:creationId xmlns:p14="http://schemas.microsoft.com/office/powerpoint/2010/main" val="133284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3F984F3-CD48-43B1-95C6-5E3D75D623FD}"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CA8982F-C52A-43E8-8A26-10B29A6010A6}" type="slidenum">
              <a:rPr lang="he-IL"/>
              <a:pPr>
                <a:defRPr/>
              </a:pPr>
              <a:t>‹#›</a:t>
            </a:fld>
            <a:endParaRPr lang="he-IL" dirty="0"/>
          </a:p>
        </p:txBody>
      </p:sp>
    </p:spTree>
    <p:extLst>
      <p:ext uri="{BB962C8B-B14F-4D97-AF65-F5344CB8AC3E}">
        <p14:creationId xmlns:p14="http://schemas.microsoft.com/office/powerpoint/2010/main" val="1084972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9C2A555D-E830-4915-B3FE-6AAA78BA686F}"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2809E4B-0F05-44B2-BB60-A71B3809F023}" type="slidenum">
              <a:rPr lang="he-IL"/>
              <a:pPr>
                <a:defRPr/>
              </a:pPr>
              <a:t>‹#›</a:t>
            </a:fld>
            <a:endParaRPr lang="he-IL" dirty="0"/>
          </a:p>
        </p:txBody>
      </p:sp>
    </p:spTree>
    <p:extLst>
      <p:ext uri="{BB962C8B-B14F-4D97-AF65-F5344CB8AC3E}">
        <p14:creationId xmlns:p14="http://schemas.microsoft.com/office/powerpoint/2010/main" val="31976809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A83A685-C97D-438D-BD4C-C4D0E492E0C8}"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A04D321-12E4-473C-97B9-625D600AB709}" type="slidenum">
              <a:rPr lang="he-IL"/>
              <a:pPr>
                <a:defRPr/>
              </a:pPr>
              <a:t>‹#›</a:t>
            </a:fld>
            <a:endParaRPr lang="he-IL" dirty="0"/>
          </a:p>
        </p:txBody>
      </p:sp>
    </p:spTree>
    <p:extLst>
      <p:ext uri="{BB962C8B-B14F-4D97-AF65-F5344CB8AC3E}">
        <p14:creationId xmlns:p14="http://schemas.microsoft.com/office/powerpoint/2010/main" val="2350451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0847EBA-569C-40EA-92F3-495F1BC33133}" type="slidenum">
              <a:rPr lang="he-IL"/>
              <a:pPr>
                <a:defRPr/>
              </a:pPr>
              <a:t>‹#›</a:t>
            </a:fld>
            <a:endParaRPr lang="he-IL" dirty="0"/>
          </a:p>
        </p:txBody>
      </p:sp>
    </p:spTree>
    <p:extLst>
      <p:ext uri="{BB962C8B-B14F-4D97-AF65-F5344CB8AC3E}">
        <p14:creationId xmlns:p14="http://schemas.microsoft.com/office/powerpoint/2010/main" val="1829728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F2D4C59-3B22-46B2-8000-7F4C72882AD1}" type="slidenum">
              <a:rPr lang="he-IL"/>
              <a:pPr>
                <a:defRPr/>
              </a:pPr>
              <a:t>‹#›</a:t>
            </a:fld>
            <a:endParaRPr lang="he-IL" dirty="0"/>
          </a:p>
        </p:txBody>
      </p:sp>
    </p:spTree>
    <p:extLst>
      <p:ext uri="{BB962C8B-B14F-4D97-AF65-F5344CB8AC3E}">
        <p14:creationId xmlns:p14="http://schemas.microsoft.com/office/powerpoint/2010/main" val="144551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CC8D6D-C0FD-4354-ACF4-9DC1F2335FF5}"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9DEE157-1561-4048-9061-9B7B188E8E24}" type="slidenum">
              <a:rPr lang="he-IL"/>
              <a:pPr>
                <a:defRPr/>
              </a:pPr>
              <a:t>‹#›</a:t>
            </a:fld>
            <a:endParaRPr lang="he-IL" dirty="0"/>
          </a:p>
        </p:txBody>
      </p:sp>
    </p:spTree>
    <p:extLst>
      <p:ext uri="{BB962C8B-B14F-4D97-AF65-F5344CB8AC3E}">
        <p14:creationId xmlns:p14="http://schemas.microsoft.com/office/powerpoint/2010/main" val="2625545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E837B27-C4E6-44A2-811E-4D6300A6CDDD}"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E2A4B08-405B-4FCD-98C0-A92028D26541}" type="slidenum">
              <a:rPr lang="he-IL"/>
              <a:pPr>
                <a:defRPr/>
              </a:pPr>
              <a:t>‹#›</a:t>
            </a:fld>
            <a:endParaRPr lang="he-IL" dirty="0"/>
          </a:p>
        </p:txBody>
      </p:sp>
    </p:spTree>
    <p:extLst>
      <p:ext uri="{BB962C8B-B14F-4D97-AF65-F5344CB8AC3E}">
        <p14:creationId xmlns:p14="http://schemas.microsoft.com/office/powerpoint/2010/main" val="3147172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CC237D7-03DE-415A-BA34-EBEFB47F260F}" type="slidenum">
              <a:rPr lang="he-IL"/>
              <a:pPr>
                <a:defRPr/>
              </a:pPr>
              <a:t>‹#›</a:t>
            </a:fld>
            <a:endParaRPr lang="he-IL" dirty="0"/>
          </a:p>
        </p:txBody>
      </p:sp>
    </p:spTree>
    <p:extLst>
      <p:ext uri="{BB962C8B-B14F-4D97-AF65-F5344CB8AC3E}">
        <p14:creationId xmlns:p14="http://schemas.microsoft.com/office/powerpoint/2010/main" val="1926699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AE59C08-B4E0-4FDB-90AC-52913A5D1694}" type="slidenum">
              <a:rPr lang="he-IL"/>
              <a:pPr>
                <a:defRPr/>
              </a:pPr>
              <a:t>‹#›</a:t>
            </a:fld>
            <a:endParaRPr lang="he-IL" dirty="0"/>
          </a:p>
        </p:txBody>
      </p:sp>
    </p:spTree>
    <p:extLst>
      <p:ext uri="{BB962C8B-B14F-4D97-AF65-F5344CB8AC3E}">
        <p14:creationId xmlns:p14="http://schemas.microsoft.com/office/powerpoint/2010/main" val="18249556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863FC97-FE02-4AE6-807B-B7DC5578D0EA}"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218ECAC-12A6-4A72-82DE-7878666F8DC0}" type="slidenum">
              <a:rPr lang="he-IL"/>
              <a:pPr>
                <a:defRPr/>
              </a:pPr>
              <a:t>‹#›</a:t>
            </a:fld>
            <a:endParaRPr lang="he-IL" dirty="0"/>
          </a:p>
        </p:txBody>
      </p:sp>
    </p:spTree>
    <p:extLst>
      <p:ext uri="{BB962C8B-B14F-4D97-AF65-F5344CB8AC3E}">
        <p14:creationId xmlns:p14="http://schemas.microsoft.com/office/powerpoint/2010/main" val="1805334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160C1AC-6739-4630-9666-5796BFD53C65}" type="slidenum">
              <a:rPr lang="he-IL"/>
              <a:pPr>
                <a:defRPr/>
              </a:pPr>
              <a:t>‹#›</a:t>
            </a:fld>
            <a:endParaRPr lang="he-IL" dirty="0"/>
          </a:p>
        </p:txBody>
      </p:sp>
    </p:spTree>
    <p:extLst>
      <p:ext uri="{BB962C8B-B14F-4D97-AF65-F5344CB8AC3E}">
        <p14:creationId xmlns:p14="http://schemas.microsoft.com/office/powerpoint/2010/main" val="88205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2384798-8DB8-4070-9DD3-A1437861D4F5}" type="slidenum">
              <a:rPr lang="he-IL"/>
              <a:pPr>
                <a:defRPr/>
              </a:pPr>
              <a:t>‹#›</a:t>
            </a:fld>
            <a:endParaRPr lang="he-IL" dirty="0"/>
          </a:p>
        </p:txBody>
      </p:sp>
    </p:spTree>
    <p:extLst>
      <p:ext uri="{BB962C8B-B14F-4D97-AF65-F5344CB8AC3E}">
        <p14:creationId xmlns:p14="http://schemas.microsoft.com/office/powerpoint/2010/main" val="23574550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97819AC-4A6E-4898-BC32-9F99D321FCF7}" type="slidenum">
              <a:rPr lang="he-IL"/>
              <a:pPr>
                <a:defRPr/>
              </a:pPr>
              <a:t>‹#›</a:t>
            </a:fld>
            <a:endParaRPr lang="he-IL" dirty="0"/>
          </a:p>
        </p:txBody>
      </p:sp>
    </p:spTree>
    <p:extLst>
      <p:ext uri="{BB962C8B-B14F-4D97-AF65-F5344CB8AC3E}">
        <p14:creationId xmlns:p14="http://schemas.microsoft.com/office/powerpoint/2010/main" val="2270598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B9D60D2D-3780-4FC7-B425-C6ECE95E664F}" type="slidenum">
              <a:rPr lang="he-IL"/>
              <a:pPr>
                <a:defRPr/>
              </a:pPr>
              <a:t>‹#›</a:t>
            </a:fld>
            <a:endParaRPr lang="he-IL" dirty="0"/>
          </a:p>
        </p:txBody>
      </p:sp>
    </p:spTree>
    <p:extLst>
      <p:ext uri="{BB962C8B-B14F-4D97-AF65-F5344CB8AC3E}">
        <p14:creationId xmlns:p14="http://schemas.microsoft.com/office/powerpoint/2010/main" val="2621997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2844DC9-63C6-40C5-8CD6-5F96C96BD37C}" type="slidenum">
              <a:rPr lang="he-IL"/>
              <a:pPr>
                <a:defRPr/>
              </a:pPr>
              <a:t>‹#›</a:t>
            </a:fld>
            <a:endParaRPr lang="he-IL" dirty="0"/>
          </a:p>
        </p:txBody>
      </p:sp>
    </p:spTree>
    <p:extLst>
      <p:ext uri="{BB962C8B-B14F-4D97-AF65-F5344CB8AC3E}">
        <p14:creationId xmlns:p14="http://schemas.microsoft.com/office/powerpoint/2010/main" val="36267244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5A498AA-5D75-41E7-B045-D67E30150688}" type="slidenum">
              <a:rPr lang="he-IL"/>
              <a:pPr>
                <a:defRPr/>
              </a:pPr>
              <a:t>‹#›</a:t>
            </a:fld>
            <a:endParaRPr lang="he-IL" dirty="0"/>
          </a:p>
        </p:txBody>
      </p:sp>
    </p:spTree>
    <p:extLst>
      <p:ext uri="{BB962C8B-B14F-4D97-AF65-F5344CB8AC3E}">
        <p14:creationId xmlns:p14="http://schemas.microsoft.com/office/powerpoint/2010/main" val="287232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A880338-BA1E-4B7D-9A48-E58041DE2650}" type="slidenum">
              <a:rPr lang="he-IL"/>
              <a:pPr>
                <a:defRPr/>
              </a:pPr>
              <a:t>‹#›</a:t>
            </a:fld>
            <a:endParaRPr lang="he-IL" dirty="0"/>
          </a:p>
        </p:txBody>
      </p:sp>
    </p:spTree>
    <p:extLst>
      <p:ext uri="{BB962C8B-B14F-4D97-AF65-F5344CB8AC3E}">
        <p14:creationId xmlns:p14="http://schemas.microsoft.com/office/powerpoint/2010/main" val="287622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7C75221-AC20-44DB-B8A4-1F7391C27A03}" type="datetime8">
              <a:rPr lang="he-IL"/>
              <a:pPr>
                <a:defRPr/>
              </a:pPr>
              <a:t>18 נובמבר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A830F5C-DC48-4D3A-AB62-23C7A1DBDF5C}" type="slidenum">
              <a:rPr lang="he-IL"/>
              <a:pPr>
                <a:defRPr/>
              </a:pPr>
              <a:t>‹#›</a:t>
            </a:fld>
            <a:endParaRPr lang="he-IL" dirty="0"/>
          </a:p>
        </p:txBody>
      </p:sp>
    </p:spTree>
    <p:extLst>
      <p:ext uri="{BB962C8B-B14F-4D97-AF65-F5344CB8AC3E}">
        <p14:creationId xmlns:p14="http://schemas.microsoft.com/office/powerpoint/2010/main" val="147615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0FF309F-DA8A-4B10-BCBB-2A01CE33FF57}" type="slidenum">
              <a:rPr lang="he-IL"/>
              <a:pPr>
                <a:defRPr/>
              </a:pPr>
              <a:t>‹#›</a:t>
            </a:fld>
            <a:endParaRPr lang="he-IL" dirty="0"/>
          </a:p>
        </p:txBody>
      </p:sp>
    </p:spTree>
    <p:extLst>
      <p:ext uri="{BB962C8B-B14F-4D97-AF65-F5344CB8AC3E}">
        <p14:creationId xmlns:p14="http://schemas.microsoft.com/office/powerpoint/2010/main" val="3444688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4.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54.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image" Target="../media/image1.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theme" Target="../theme/theme1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F621E0-36E3-4058-80E7-04C8F47DB948}"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6423B9F-CEF5-4984-83E0-108F32C8021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37" r:id="rId1"/>
    <p:sldLayoutId id="2147487138" r:id="rId2"/>
    <p:sldLayoutId id="2147487139" r:id="rId3"/>
    <p:sldLayoutId id="214748713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CFEED0-E3E2-4FF5-B686-AAEDC0D92E35}"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504672D-D3C5-433A-8689-16263C2E09D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64" r:id="rId1"/>
    <p:sldLayoutId id="2147487165" r:id="rId2"/>
    <p:sldLayoutId id="214748716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78BA9C67-E3A6-4433-BC81-26FE9E1C3EE3}"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7A50C7C4-6D01-4224-983E-10CF802F42F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67" r:id="rId1"/>
    <p:sldLayoutId id="2147487168" r:id="rId2"/>
    <p:sldLayoutId id="214748716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5D12BDC2-2820-42B7-BF28-9E7111A262D5}"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1D6A73E1-B8BB-47E5-8701-D41A6DAAFB4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70" r:id="rId1"/>
    <p:sldLayoutId id="2147487171" r:id="rId2"/>
    <p:sldLayoutId id="214748717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CC4320F-452E-4241-A507-110BB90C35A9}"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9799469-F46C-4D3B-B85C-AB80C7C3D65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73" r:id="rId1"/>
    <p:sldLayoutId id="2147487174" r:id="rId2"/>
    <p:sldLayoutId id="214748717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6297677-D5B8-42FB-9E73-2E10B1A730FD}"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840214E-06D5-4C5C-8874-536920505CA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76" r:id="rId1"/>
    <p:sldLayoutId id="2147487177" r:id="rId2"/>
    <p:sldLayoutId id="2147487178" r:id="rId3"/>
    <p:sldLayoutId id="2147487134" r:id="rId4"/>
    <p:sldLayoutId id="214748717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FF4B841-E812-41BB-BF9E-49C8EA031584}"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CEF1C4D-C041-470B-8451-115056DE226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80" r:id="rId1"/>
    <p:sldLayoutId id="2147487181" r:id="rId2"/>
    <p:sldLayoutId id="2147487182" r:id="rId3"/>
    <p:sldLayoutId id="214748718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BF0A2CB-A1B2-4C0D-8C8F-F421C32ABA3E}"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86DA8DA-696F-4CC2-83BC-DB45C49D79A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84" r:id="rId1"/>
    <p:sldLayoutId id="2147487185" r:id="rId2"/>
    <p:sldLayoutId id="2147487186" r:id="rId3"/>
    <p:sldLayoutId id="214748713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122F31D-B0F7-4FB2-9BBE-348CF7B7C7A2}"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A8C70BA-062C-4188-8542-49A4B8624F6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87" r:id="rId1"/>
    <p:sldLayoutId id="2147487188" r:id="rId2"/>
    <p:sldLayoutId id="214748718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966D50C-6EE7-4B3D-9D51-BA2E402B0BBA}"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B55B230-318D-4D2A-A32A-3C9031F78F83}" type="slidenum">
              <a:rPr lang="he-IL"/>
              <a:pPr>
                <a:defRPr/>
              </a:pPr>
              <a:t>‹#›</a:t>
            </a:fld>
            <a:endParaRPr lang="he-IL" dirty="0"/>
          </a:p>
        </p:txBody>
      </p:sp>
    </p:spTree>
    <p:extLst>
      <p:ext uri="{BB962C8B-B14F-4D97-AF65-F5344CB8AC3E}">
        <p14:creationId xmlns:p14="http://schemas.microsoft.com/office/powerpoint/2010/main" val="12172005"/>
      </p:ext>
    </p:extLst>
  </p:cSld>
  <p:clrMap bg1="lt1" tx1="dk1" bg2="lt2" tx2="dk2" accent1="accent1" accent2="accent2" accent3="accent3" accent4="accent4" accent5="accent5" accent6="accent6" hlink="hlink" folHlink="folHlink"/>
  <p:sldLayoutIdLst>
    <p:sldLayoutId id="2147487191" r:id="rId1"/>
    <p:sldLayoutId id="2147487192" r:id="rId2"/>
    <p:sldLayoutId id="2147487193" r:id="rId3"/>
    <p:sldLayoutId id="2147487194" r:id="rId4"/>
    <p:sldLayoutId id="2147487195" r:id="rId5"/>
    <p:sldLayoutId id="2147487196"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7C1A87-8D65-4EC2-A6DA-51849AE66618}"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50BC154-6245-4F76-B0B0-7F743E647AD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40" r:id="rId1"/>
    <p:sldLayoutId id="2147487141" r:id="rId2"/>
    <p:sldLayoutId id="214748714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10B2E44-C8D0-4290-B4C5-7119C16A157E}"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D9DBE33-2969-4C13-B031-2E2172D3E82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43" r:id="rId1"/>
    <p:sldLayoutId id="2147487144" r:id="rId2"/>
    <p:sldLayoutId id="214748714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E0602DF-25AD-4583-8501-C8063C4579D3}"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03FB989-6793-4E19-B2FA-9C9E27A7724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46" r:id="rId1"/>
    <p:sldLayoutId id="2147487147" r:id="rId2"/>
    <p:sldLayoutId id="214748714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F4A8A05-AC29-4260-9E82-645478D55B64}"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FBB00C6-3BF6-43A7-B786-7EE9DCC5C09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49" r:id="rId1"/>
    <p:sldLayoutId id="2147487150" r:id="rId2"/>
    <p:sldLayoutId id="214748715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0099599-D9B4-4CB3-A582-0704363D3161}"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A77F722-6FDE-4BB2-8723-CB6354EAAE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52" r:id="rId1"/>
    <p:sldLayoutId id="2147487153" r:id="rId2"/>
    <p:sldLayoutId id="214748715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ECB68F8-9B5A-4048-9B39-616F1D031F7B}"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F77CDEA-0B4D-4845-83D2-B018E7241C7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55" r:id="rId1"/>
    <p:sldLayoutId id="2147487156" r:id="rId2"/>
    <p:sldLayoutId id="214748715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F002645-DF46-4432-972F-C086774ADCBB}"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43B5C14-D8F2-4758-8984-1BA6A136E8F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58" r:id="rId1"/>
    <p:sldLayoutId id="2147487159" r:id="rId2"/>
    <p:sldLayoutId id="214748716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F1E402A-6E57-4E59-A8BE-F0BF3EC7E859}" type="datetime8">
              <a:rPr lang="he-IL"/>
              <a:pPr>
                <a:defRPr/>
              </a:pPr>
              <a:t>18 נובמבר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0774904-C79E-4AE9-A9EB-FF7B9C14AB6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61" r:id="rId1"/>
    <p:sldLayoutId id="2147487162" r:id="rId2"/>
    <p:sldLayoutId id="2147487163" r:id="rId3"/>
    <p:sldLayoutId id="214748713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45.xml"/><Relationship Id="rId5" Type="http://schemas.openxmlformats.org/officeDocument/2006/relationships/image" Target="../media/image13.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hyperlink" Target="http://davidson.weizmann.ac.il/online/maagarmada/med_and_physiol/%D7%94%D7%94%D7%9E%D7%95%D7%92%D7%9C%D7%95%D7%91%D7%99%D7%9F-%E2%80%93-%D7%9E%D7%95%D7%91%D7%99%D7%9C-%D7%94%D7%97%D7%9E%D7%A6%D7%9F-%D7%91%D7%92%D7%95%D7%A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itemsh.cet.ac.il/units/he/science/unit277/act1.aspx" TargetMode="External"/><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hyperlink" Target="http://davidson.weizmann.ac.il/online/maagarmada/med_and_physiol/%D7%94%D7%94%D7%9E%D7%95%D7%92%D7%9C%D7%95%D7%91%D7%99%D7%9F-%E2%80%93-%D7%9E%D7%95%D7%91%D7%99%D7%9C-%D7%94%D7%97%D7%9E%D7%A6%D7%9F-%D7%91%D7%92%D7%95%D7%A3" TargetMode="Externa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4.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gif"/><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hyperlink" Target="http://commons.wikimedia.org/wiki/File:Osmotic_pressure_on_blood_cells_diagram.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hyperlink" Target="http://he.wikipedia.org/wiki/%D7%A7%D7%95%D7%91%D7%A5:Hunger.jpg%3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p:nvSpPr>
        <p:spPr>
          <a:xfrm>
            <a:off x="179388" y="354013"/>
            <a:ext cx="86788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1D4C72"/>
                </a:solidFill>
                <a:latin typeface="+mn-lt"/>
                <a:cs typeface="+mn-cs"/>
              </a:rPr>
              <a:t>הביולוגיה של האדם בהדגשת </a:t>
            </a:r>
            <a:r>
              <a:rPr lang="he-IL" sz="3600" b="1" noProof="1">
                <a:solidFill>
                  <a:srgbClr val="1D4C72"/>
                </a:solidFill>
                <a:latin typeface="+mn-lt"/>
                <a:cs typeface="+mn-cs"/>
              </a:rPr>
              <a:t>ההומאוסטזיס</a:t>
            </a:r>
          </a:p>
        </p:txBody>
      </p:sp>
      <p:sp>
        <p:nvSpPr>
          <p:cNvPr id="72709" name="Rectangle 18"/>
          <p:cNvSpPr>
            <a:spLocks noChangeArrowheads="1"/>
          </p:cNvSpPr>
          <p:nvPr/>
        </p:nvSpPr>
        <p:spPr bwMode="auto">
          <a:xfrm>
            <a:off x="7312025" y="1700808"/>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6" name="TextBox 5"/>
          <p:cNvSpPr txBox="1"/>
          <p:nvPr/>
        </p:nvSpPr>
        <p:spPr>
          <a:xfrm>
            <a:off x="588963" y="1000125"/>
            <a:ext cx="816292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chemeClr val="accent3"/>
                </a:solidFill>
                <a:latin typeface="+mn-lt"/>
                <a:cs typeface="+mn-cs"/>
              </a:rPr>
              <a:t>רקמת הדם</a:t>
            </a:r>
          </a:p>
        </p:txBody>
      </p:sp>
      <p:sp>
        <p:nvSpPr>
          <p:cNvPr id="7" name="Rectangle 6"/>
          <p:cNvSpPr/>
          <p:nvPr/>
        </p:nvSpPr>
        <p:spPr>
          <a:xfrm>
            <a:off x="271463" y="2060848"/>
            <a:ext cx="8672512" cy="30399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הרכב הדם - פלסמה (נוזל הדם) ותאי הדם</a:t>
            </a:r>
          </a:p>
          <a:p>
            <a:pPr fontAlgn="auto">
              <a:spcBef>
                <a:spcPts val="0"/>
              </a:spcBef>
              <a:spcAft>
                <a:spcPts val="0"/>
              </a:spcAft>
              <a:buFontTx/>
              <a:buBlip>
                <a:blip r:embed="rId5"/>
              </a:buBlip>
              <a:defRPr/>
            </a:pPr>
            <a:r>
              <a:rPr lang="he-IL" sz="2000" dirty="0">
                <a:solidFill>
                  <a:schemeClr val="tx1"/>
                </a:solidFill>
              </a:rPr>
              <a:t> הרכב החומרים המומסים בפלסמה</a:t>
            </a:r>
          </a:p>
          <a:p>
            <a:pPr fontAlgn="auto">
              <a:spcBef>
                <a:spcPts val="0"/>
              </a:spcBef>
              <a:spcAft>
                <a:spcPts val="0"/>
              </a:spcAft>
              <a:buBlip>
                <a:blip r:embed="rId5"/>
              </a:buBlip>
              <a:defRPr/>
            </a:pPr>
            <a:r>
              <a:rPr lang="he-IL" sz="2000" dirty="0">
                <a:solidFill>
                  <a:schemeClr val="tx1"/>
                </a:solidFill>
              </a:rPr>
              <a:t> בדיקות דם (של הרכב החומרים בפלסמה) בתור אמצעי אבחון למצבו של הגוף</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a:t>
            </a:r>
            <a:r>
              <a:rPr lang="he-IL" sz="2000" u="sng" dirty="0">
                <a:solidFill>
                  <a:schemeClr val="tx1"/>
                </a:solidFill>
              </a:rPr>
              <a:t>תאי הדם</a:t>
            </a:r>
            <a:r>
              <a:rPr lang="he-IL" sz="2000" dirty="0">
                <a:solidFill>
                  <a:schemeClr val="tx1"/>
                </a:solidFill>
              </a:rPr>
              <a:t>:</a:t>
            </a:r>
          </a:p>
          <a:p>
            <a:pPr fontAlgn="auto">
              <a:spcBef>
                <a:spcPts val="0"/>
              </a:spcBef>
              <a:spcAft>
                <a:spcPts val="0"/>
              </a:spcAft>
              <a:buFontTx/>
              <a:buBlip>
                <a:blip r:embed="rId5"/>
              </a:buBlip>
              <a:defRPr/>
            </a:pPr>
            <a:r>
              <a:rPr lang="he-IL" sz="2000" dirty="0">
                <a:solidFill>
                  <a:schemeClr val="tx1"/>
                </a:solidFill>
              </a:rPr>
              <a:t> תאי הדם האדומים והתאמתם להובלת חמצן</a:t>
            </a:r>
          </a:p>
          <a:p>
            <a:pPr fontAlgn="auto">
              <a:spcBef>
                <a:spcPts val="0"/>
              </a:spcBef>
              <a:spcAft>
                <a:spcPts val="0"/>
              </a:spcAft>
              <a:buFontTx/>
              <a:buBlip>
                <a:blip r:embed="rId5"/>
              </a:buBlip>
              <a:defRPr/>
            </a:pPr>
            <a:r>
              <a:rPr lang="he-IL" sz="2000" dirty="0">
                <a:solidFill>
                  <a:schemeClr val="tx1"/>
                </a:solidFill>
              </a:rPr>
              <a:t> תאי הדם הלבנים – חלק ממערכת ההגנה של הגוף נגד גורמים זרים</a:t>
            </a:r>
          </a:p>
          <a:p>
            <a:pPr fontAlgn="auto">
              <a:spcBef>
                <a:spcPts val="0"/>
              </a:spcBef>
              <a:spcAft>
                <a:spcPts val="0"/>
              </a:spcAft>
              <a:buFontTx/>
              <a:buBlip>
                <a:blip r:embed="rId5"/>
              </a:buBlip>
              <a:defRPr/>
            </a:pPr>
            <a:r>
              <a:rPr lang="he-IL" sz="2000" dirty="0">
                <a:solidFill>
                  <a:schemeClr val="tx1"/>
                </a:solidFill>
              </a:rPr>
              <a:t> לוחיות הדם ותהליך קרישת הדם</a:t>
            </a:r>
          </a:p>
          <a:p>
            <a:pPr fontAlgn="auto">
              <a:spcBef>
                <a:spcPts val="0"/>
              </a:spcBef>
              <a:spcAft>
                <a:spcPts val="0"/>
              </a:spcAft>
              <a:buFontTx/>
              <a:buBlip>
                <a:blip r:embed="rId5"/>
              </a:buBlip>
              <a:defRPr/>
            </a:pPr>
            <a:r>
              <a:rPr lang="he-IL" sz="2000" dirty="0">
                <a:solidFill>
                  <a:schemeClr val="tx1"/>
                </a:solidFill>
              </a:rPr>
              <a:t> בדיקות דם (של כמות תאי הדם) בתור אמצעי אבחון למצבו של הגוף</a:t>
            </a: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p:txBody>
      </p:sp>
      <p:sp>
        <p:nvSpPr>
          <p:cNvPr id="8" name="Rectangle 18"/>
          <p:cNvSpPr>
            <a:spLocks noChangeArrowheads="1"/>
          </p:cNvSpPr>
          <p:nvPr/>
        </p:nvSpPr>
        <p:spPr bwMode="auto">
          <a:xfrm>
            <a:off x="7439919" y="5445224"/>
            <a:ext cx="1527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מצגת מקדימה</a:t>
            </a:r>
          </a:p>
        </p:txBody>
      </p:sp>
      <p:sp>
        <p:nvSpPr>
          <p:cNvPr id="9" name="Rectangle 8"/>
          <p:cNvSpPr/>
          <p:nvPr/>
        </p:nvSpPr>
        <p:spPr>
          <a:xfrm>
            <a:off x="271463" y="5805264"/>
            <a:ext cx="8672512" cy="49567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מערכת ההובלה</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10C2E31-02B0-4BD1-A1AB-A93F7467F0FA}" type="slidenum">
              <a:rPr lang="he-IL" smtClean="0"/>
              <a:pPr fontAlgn="base">
                <a:spcBef>
                  <a:spcPct val="0"/>
                </a:spcBef>
                <a:spcAft>
                  <a:spcPct val="0"/>
                </a:spcAft>
                <a:defRPr/>
              </a:pPr>
              <a:t>10</a:t>
            </a:fld>
            <a:endParaRPr lang="he-IL" dirty="0"/>
          </a:p>
        </p:txBody>
      </p:sp>
      <p:sp>
        <p:nvSpPr>
          <p:cNvPr id="6" name="כותרת 5"/>
          <p:cNvSpPr>
            <a:spLocks noGrp="1"/>
          </p:cNvSpPr>
          <p:nvPr>
            <p:ph type="ctrTitle"/>
          </p:nvPr>
        </p:nvSpPr>
        <p:spPr>
          <a:xfrm>
            <a:off x="-252413" y="23813"/>
            <a:ext cx="8963026" cy="441325"/>
          </a:xfrm>
        </p:spPr>
        <p:txBody>
          <a:bodyPr/>
          <a:lstStyle/>
          <a:p>
            <a:pPr fontAlgn="auto">
              <a:defRPr/>
            </a:pPr>
            <a:r>
              <a:rPr lang="he-IL" sz="1800" b="1" dirty="0">
                <a:solidFill>
                  <a:srgbClr val="FF6600"/>
                </a:solidFill>
                <a:ea typeface="+mn-ea"/>
              </a:rPr>
              <a:t>ריכוז מומסים קבוע בפלסמה נשמר הודות לפעולת מנגנונים לשמירת </a:t>
            </a:r>
            <a:r>
              <a:rPr lang="he-IL" sz="1800" b="1" noProof="1">
                <a:solidFill>
                  <a:srgbClr val="FF6600"/>
                </a:solidFill>
                <a:ea typeface="+mn-ea"/>
              </a:rPr>
              <a:t>ההומאוסטזיס</a:t>
            </a:r>
            <a:endParaRPr lang="he-IL" sz="1800" noProof="1"/>
          </a:p>
        </p:txBody>
      </p:sp>
      <p:sp>
        <p:nvSpPr>
          <p:cNvPr id="10" name="TextBox 9"/>
          <p:cNvSpPr txBox="1"/>
          <p:nvPr/>
        </p:nvSpPr>
        <p:spPr>
          <a:xfrm>
            <a:off x="242888" y="471488"/>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ריכוז המומסים בפלסמה משתנה במצבים שונים כגון שתיית מים מרובים או הזעה מוגברת. </a:t>
            </a:r>
          </a:p>
          <a:p>
            <a:pPr fontAlgn="auto">
              <a:spcBef>
                <a:spcPts val="0"/>
              </a:spcBef>
              <a:spcAft>
                <a:spcPts val="0"/>
              </a:spcAft>
              <a:defRPr/>
            </a:pPr>
            <a:endParaRPr lang="he-IL" kern="0" dirty="0">
              <a:solidFill>
                <a:prstClr val="black"/>
              </a:solidFill>
            </a:endParaRPr>
          </a:p>
        </p:txBody>
      </p:sp>
      <p:grpSp>
        <p:nvGrpSpPr>
          <p:cNvPr id="79878" name="קבוצה 4"/>
          <p:cNvGrpSpPr>
            <a:grpSpLocks/>
          </p:cNvGrpSpPr>
          <p:nvPr/>
        </p:nvGrpSpPr>
        <p:grpSpPr bwMode="auto">
          <a:xfrm>
            <a:off x="-831850" y="1068388"/>
            <a:ext cx="9732963" cy="4578350"/>
            <a:chOff x="-1168455" y="2225125"/>
            <a:chExt cx="9732797" cy="4577841"/>
          </a:xfrm>
        </p:grpSpPr>
        <p:grpSp>
          <p:nvGrpSpPr>
            <p:cNvPr id="79880" name="קבוצה 2"/>
            <p:cNvGrpSpPr>
              <a:grpSpLocks/>
            </p:cNvGrpSpPr>
            <p:nvPr/>
          </p:nvGrpSpPr>
          <p:grpSpPr bwMode="auto">
            <a:xfrm>
              <a:off x="7237734" y="3014297"/>
              <a:ext cx="792088" cy="664674"/>
              <a:chOff x="8211512" y="4396188"/>
              <a:chExt cx="936104" cy="936104"/>
            </a:xfrm>
          </p:grpSpPr>
          <p:sp>
            <p:nvSpPr>
              <p:cNvPr id="2" name="תרשים זרימה: פעולה ידנית 1"/>
              <p:cNvSpPr/>
              <p:nvPr/>
            </p:nvSpPr>
            <p:spPr>
              <a:xfrm>
                <a:off x="8210899" y="4395804"/>
                <a:ext cx="936175" cy="93668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 name="תרשים זרימה: פעולה ידנית 6"/>
              <p:cNvSpPr/>
              <p:nvPr/>
            </p:nvSpPr>
            <p:spPr>
              <a:xfrm>
                <a:off x="8246544" y="4554527"/>
                <a:ext cx="864884" cy="775729"/>
              </a:xfrm>
              <a:prstGeom prst="flowChartManualOperation">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pic>
          <p:nvPicPr>
            <p:cNvPr id="7988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550" y="2225125"/>
              <a:ext cx="1224555" cy="36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595552" y="3926736"/>
              <a:ext cx="4968790" cy="92382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שתיית מים מרובים, העוברים ממערכת העיכול לדם, תגרום למיהול המומסים בדם ולירידה בריכוזם. </a:t>
              </a:r>
            </a:p>
            <a:p>
              <a:pPr fontAlgn="auto">
                <a:spcBef>
                  <a:spcPts val="0"/>
                </a:spcBef>
                <a:spcAft>
                  <a:spcPts val="0"/>
                </a:spcAft>
                <a:defRPr/>
              </a:pPr>
              <a:endParaRPr lang="he-IL" kern="0" dirty="0"/>
            </a:p>
          </p:txBody>
        </p:sp>
        <p:sp>
          <p:nvSpPr>
            <p:cNvPr id="12" name="TextBox 11"/>
            <p:cNvSpPr txBox="1"/>
            <p:nvPr/>
          </p:nvSpPr>
          <p:spPr>
            <a:xfrm>
              <a:off x="-1168455" y="5879144"/>
              <a:ext cx="4343326" cy="92382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אי שתייה מספקת והפסד מים מן </a:t>
              </a:r>
            </a:p>
            <a:p>
              <a:pPr fontAlgn="auto">
                <a:spcBef>
                  <a:spcPts val="0"/>
                </a:spcBef>
                <a:spcAft>
                  <a:spcPts val="0"/>
                </a:spcAft>
                <a:defRPr/>
              </a:pPr>
              <a:r>
                <a:rPr lang="he-IL" kern="0" dirty="0"/>
                <a:t>הגוף דרך הזעה, יגרמו לעליית ריכוז </a:t>
              </a:r>
            </a:p>
            <a:p>
              <a:pPr fontAlgn="auto">
                <a:spcBef>
                  <a:spcPts val="0"/>
                </a:spcBef>
                <a:spcAft>
                  <a:spcPts val="0"/>
                </a:spcAft>
                <a:defRPr/>
              </a:pPr>
              <a:r>
                <a:rPr lang="he-IL" kern="0" dirty="0"/>
                <a:t>המומסים בדם.</a:t>
              </a:r>
            </a:p>
          </p:txBody>
        </p:sp>
      </p:grpSp>
      <p:sp>
        <p:nvSpPr>
          <p:cNvPr id="13" name="TextBox 12"/>
          <p:cNvSpPr txBox="1"/>
          <p:nvPr/>
        </p:nvSpPr>
        <p:spPr>
          <a:xfrm>
            <a:off x="503238" y="5661025"/>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במצבים  אלו מופעלים מנגנונים לשמירת </a:t>
            </a:r>
            <a:r>
              <a:rPr lang="he-IL" kern="0" noProof="1">
                <a:solidFill>
                  <a:prstClr val="black"/>
                </a:solidFill>
              </a:rPr>
              <a:t>ההומאוסטזיס</a:t>
            </a:r>
            <a:r>
              <a:rPr lang="he-IL" kern="0" dirty="0">
                <a:solidFill>
                  <a:prstClr val="black"/>
                </a:solidFill>
              </a:rPr>
              <a:t>. </a:t>
            </a:r>
          </a:p>
          <a:p>
            <a:pPr fontAlgn="auto">
              <a:spcBef>
                <a:spcPts val="0"/>
              </a:spcBef>
              <a:spcAft>
                <a:spcPts val="0"/>
              </a:spcAft>
              <a:defRPr/>
            </a:pPr>
            <a:r>
              <a:rPr lang="he-IL" kern="0" dirty="0"/>
              <a:t>על כך - בשאלה 2.</a:t>
            </a:r>
          </a:p>
          <a:p>
            <a:pPr fontAlgn="auto">
              <a:spcBef>
                <a:spcPts val="0"/>
              </a:spcBef>
              <a:spcAft>
                <a:spcPts val="0"/>
              </a:spcAft>
              <a:defRPr/>
            </a:pPr>
            <a:endParaRPr lang="he-IL" kern="0" dirty="0">
              <a:solidFill>
                <a:prstClr val="black"/>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25" y="65532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3: שמירת </a:t>
            </a:r>
            <a:r>
              <a:rPr lang="he-IL" sz="1800" b="1" noProof="1">
                <a:solidFill>
                  <a:srgbClr val="FF6600"/>
                </a:solidFill>
                <a:ea typeface="+mn-ea"/>
              </a:rPr>
              <a:t>ההומאוסטזיס</a:t>
            </a:r>
            <a:r>
              <a:rPr lang="he-IL" sz="1800" b="1" dirty="0">
                <a:solidFill>
                  <a:srgbClr val="FF6600"/>
                </a:solidFill>
                <a:ea typeface="+mn-ea"/>
              </a:rPr>
              <a:t> של נפח הדם, לחץ הדם וריכוז המומסים בדם</a:t>
            </a:r>
            <a:endParaRPr lang="he-IL" sz="1800" dirty="0"/>
          </a:p>
        </p:txBody>
      </p:sp>
      <p:grpSp>
        <p:nvGrpSpPr>
          <p:cNvPr id="80900" name="קבוצה 7168"/>
          <p:cNvGrpSpPr>
            <a:grpSpLocks/>
          </p:cNvGrpSpPr>
          <p:nvPr/>
        </p:nvGrpSpPr>
        <p:grpSpPr bwMode="auto">
          <a:xfrm>
            <a:off x="700088" y="1325563"/>
            <a:ext cx="7637462" cy="5180012"/>
            <a:chOff x="650315" y="1495090"/>
            <a:chExt cx="7638144" cy="5179753"/>
          </a:xfrm>
        </p:grpSpPr>
        <p:grpSp>
          <p:nvGrpSpPr>
            <p:cNvPr id="80910" name="קבוצה 18"/>
            <p:cNvGrpSpPr>
              <a:grpSpLocks/>
            </p:cNvGrpSpPr>
            <p:nvPr/>
          </p:nvGrpSpPr>
          <p:grpSpPr bwMode="auto">
            <a:xfrm>
              <a:off x="650315" y="1495090"/>
              <a:ext cx="6680820" cy="3025624"/>
              <a:chOff x="611559" y="1499594"/>
              <a:chExt cx="6680820" cy="3025624"/>
            </a:xfrm>
          </p:grpSpPr>
          <p:sp>
            <p:nvSpPr>
              <p:cNvPr id="10" name="TextBox 9"/>
              <p:cNvSpPr txBox="1"/>
              <p:nvPr/>
            </p:nvSpPr>
            <p:spPr>
              <a:xfrm>
                <a:off x="3347065" y="3437834"/>
                <a:ext cx="2525939" cy="1087384"/>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u="sng" dirty="0">
                    <a:solidFill>
                      <a:prstClr val="black">
                        <a:lumMod val="50000"/>
                        <a:lumOff val="50000"/>
                      </a:prstClr>
                    </a:solidFill>
                    <a:latin typeface="Arial"/>
                    <a:cs typeface="Arial"/>
                  </a:rPr>
                  <a:t>מצב </a:t>
                </a:r>
                <a:r>
                  <a:rPr lang="he-IL" sz="1600" u="sng" noProof="1">
                    <a:solidFill>
                      <a:prstClr val="black">
                        <a:lumMod val="50000"/>
                        <a:lumOff val="50000"/>
                      </a:prstClr>
                    </a:solidFill>
                    <a:latin typeface="Arial"/>
                    <a:cs typeface="Arial"/>
                  </a:rPr>
                  <a:t>הומאוסטזיס</a:t>
                </a:r>
              </a:p>
              <a:p>
                <a:pPr algn="ctr" fontAlgn="auto">
                  <a:spcBef>
                    <a:spcPts val="0"/>
                  </a:spcBef>
                  <a:spcAft>
                    <a:spcPts val="0"/>
                  </a:spcAft>
                  <a:defRPr/>
                </a:pPr>
                <a:r>
                  <a:rPr lang="he-IL" sz="1600" dirty="0">
                    <a:solidFill>
                      <a:srgbClr val="FF6600"/>
                    </a:solidFill>
                    <a:latin typeface="Arial"/>
                    <a:cs typeface="Arial"/>
                  </a:rPr>
                  <a:t>נפח הדם, לחץ הדם וריכוז המומסים בו  תקינים</a:t>
                </a:r>
              </a:p>
            </p:txBody>
          </p:sp>
          <p:sp>
            <p:nvSpPr>
              <p:cNvPr id="12" name="TextBox 11"/>
              <p:cNvSpPr txBox="1"/>
              <p:nvPr/>
            </p:nvSpPr>
            <p:spPr>
              <a:xfrm>
                <a:off x="611559" y="2558403"/>
                <a:ext cx="2376699"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___________________</a:t>
                </a:r>
              </a:p>
            </p:txBody>
          </p:sp>
          <p:sp>
            <p:nvSpPr>
              <p:cNvPr id="13" name="TextBox 12"/>
              <p:cNvSpPr txBox="1"/>
              <p:nvPr/>
            </p:nvSpPr>
            <p:spPr>
              <a:xfrm>
                <a:off x="1076738" y="1499594"/>
                <a:ext cx="2376700"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עולים,</a:t>
                </a:r>
              </a:p>
              <a:p>
                <a:pPr algn="ctr" fontAlgn="auto">
                  <a:spcBef>
                    <a:spcPts val="0"/>
                  </a:spcBef>
                  <a:spcAft>
                    <a:spcPts val="0"/>
                  </a:spcAft>
                  <a:defRPr/>
                </a:pPr>
                <a:r>
                  <a:rPr lang="he-IL" sz="1600" dirty="0">
                    <a:solidFill>
                      <a:srgbClr val="FF6600"/>
                    </a:solidFill>
                    <a:latin typeface="Arial"/>
                    <a:cs typeface="Arial"/>
                  </a:rPr>
                  <a:t>ריכוז המומסים בדם יורד</a:t>
                </a:r>
              </a:p>
            </p:txBody>
          </p:sp>
          <p:sp>
            <p:nvSpPr>
              <p:cNvPr id="14" name="TextBox 13"/>
              <p:cNvSpPr txBox="1"/>
              <p:nvPr/>
            </p:nvSpPr>
            <p:spPr>
              <a:xfrm>
                <a:off x="3347065" y="2425060"/>
                <a:ext cx="3945291"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_______________________</a:t>
                </a:r>
              </a:p>
            </p:txBody>
          </p:sp>
        </p:grpSp>
        <p:sp>
          <p:nvSpPr>
            <p:cNvPr id="25" name="TextBox 24"/>
            <p:cNvSpPr txBox="1"/>
            <p:nvPr/>
          </p:nvSpPr>
          <p:spPr>
            <a:xfrm>
              <a:off x="5911760" y="4758827"/>
              <a:ext cx="2376699"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a:t>
              </a:r>
            </a:p>
          </p:txBody>
        </p:sp>
        <p:sp>
          <p:nvSpPr>
            <p:cNvPr id="26" name="TextBox 25"/>
            <p:cNvSpPr txBox="1"/>
            <p:nvPr/>
          </p:nvSpPr>
          <p:spPr>
            <a:xfrm>
              <a:off x="5343384" y="5776363"/>
              <a:ext cx="2376699" cy="898480"/>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יורדים,</a:t>
              </a:r>
            </a:p>
            <a:p>
              <a:pPr algn="ctr" fontAlgn="auto">
                <a:spcBef>
                  <a:spcPts val="0"/>
                </a:spcBef>
                <a:spcAft>
                  <a:spcPts val="0"/>
                </a:spcAft>
                <a:defRPr/>
              </a:pPr>
              <a:r>
                <a:rPr lang="he-IL" sz="1600" dirty="0">
                  <a:solidFill>
                    <a:srgbClr val="FF6600"/>
                  </a:solidFill>
                  <a:latin typeface="Arial"/>
                  <a:cs typeface="Arial"/>
                </a:rPr>
                <a:t>ריכוז המומסים בדם עולה</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7" name="TextBox 26"/>
            <p:cNvSpPr txBox="1"/>
            <p:nvPr/>
          </p:nvSpPr>
          <p:spPr>
            <a:xfrm>
              <a:off x="1493352" y="4758827"/>
              <a:ext cx="3946877"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___________________</a:t>
              </a:r>
            </a:p>
          </p:txBody>
        </p:sp>
        <p:sp>
          <p:nvSpPr>
            <p:cNvPr id="28" name="חץ מכופף 27"/>
            <p:cNvSpPr/>
            <p:nvPr/>
          </p:nvSpPr>
          <p:spPr>
            <a:xfrm rot="16200000">
              <a:off x="2543631" y="3280081"/>
              <a:ext cx="777836" cy="9097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826080" y="3861871"/>
              <a:ext cx="777836"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8164" y="2287212"/>
              <a:ext cx="415962" cy="266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094" y="1659325"/>
              <a:ext cx="614331"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19291" y="3212679"/>
              <a:ext cx="393735" cy="220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4999" y="5550949"/>
              <a:ext cx="469942" cy="225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4779" y="4520714"/>
              <a:ext cx="444540" cy="2381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581359" y="5428655"/>
              <a:ext cx="615919"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80901" name="מלבן 7169"/>
          <p:cNvSpPr>
            <a:spLocks noChangeArrowheads="1"/>
          </p:cNvSpPr>
          <p:nvPr/>
        </p:nvSpPr>
        <p:spPr bwMode="auto">
          <a:xfrm>
            <a:off x="142875" y="6500813"/>
            <a:ext cx="7072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a:solidFill>
                  <a:srgbClr val="000000"/>
                </a:solidFill>
              </a:rPr>
              <a:t>שלד התרשים לקוח מהמאמר: "שלילי / חיובי – זה לא ציון, זה משוב", אילנה אדר, העלון למורי הביולוגיה, </a:t>
            </a:r>
            <a:r>
              <a:rPr lang="he-IL" sz="1200" noProof="1">
                <a:solidFill>
                  <a:srgbClr val="000000"/>
                </a:solidFill>
              </a:rPr>
              <a:t>עמ' 17</a:t>
            </a:r>
            <a:r>
              <a:rPr lang="he-IL" sz="1200">
                <a:solidFill>
                  <a:srgbClr val="000000"/>
                </a:solidFill>
              </a:rPr>
              <a:t>0© </a:t>
            </a:r>
            <a:endParaRPr lang="en-US" sz="1200">
              <a:solidFill>
                <a:srgbClr val="000000"/>
              </a:solidFill>
            </a:endParaRPr>
          </a:p>
        </p:txBody>
      </p:sp>
      <p:sp>
        <p:nvSpPr>
          <p:cNvPr id="33" name="TextBox 32"/>
          <p:cNvSpPr txBox="1"/>
          <p:nvPr/>
        </p:nvSpPr>
        <p:spPr>
          <a:xfrm>
            <a:off x="403225" y="411163"/>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3: </a:t>
            </a:r>
            <a:r>
              <a:rPr lang="he-IL" kern="0" dirty="0">
                <a:solidFill>
                  <a:schemeClr val="tx2"/>
                </a:solidFill>
              </a:rPr>
              <a:t>מלאו את המקומות הריקים בתרשים, המתאר שינויים שגרתיים בלחץ הדם ובריכוז המומסים בו, המתרחשים עקב פעולות יום-יומיות כגון שתייה ופעילות גופנית, וכן את פעולת המנגנונים לשמירת </a:t>
            </a:r>
            <a:r>
              <a:rPr lang="he-IL" kern="0" noProof="1">
                <a:solidFill>
                  <a:schemeClr val="tx2"/>
                </a:solidFill>
              </a:rPr>
              <a:t>ההומאוסטזיס הגורמת להשבת  ההומאוסטזיס.</a:t>
            </a:r>
            <a:r>
              <a:rPr lang="he-IL" kern="0" dirty="0">
                <a:solidFill>
                  <a:schemeClr val="tx2"/>
                </a:solidFill>
              </a:rPr>
              <a:t> </a:t>
            </a:r>
          </a:p>
        </p:txBody>
      </p:sp>
      <p:pic>
        <p:nvPicPr>
          <p:cNvPr id="8090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4535488"/>
            <a:ext cx="6889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175" y="2330450"/>
            <a:ext cx="70008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מלבן 1"/>
          <p:cNvSpPr>
            <a:spLocks noChangeArrowheads="1"/>
          </p:cNvSpPr>
          <p:nvPr/>
        </p:nvSpPr>
        <p:spPr bwMode="auto">
          <a:xfrm>
            <a:off x="7502525" y="1793875"/>
            <a:ext cx="94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7F7F7F"/>
                </a:solidFill>
              </a:rPr>
              <a:t>שלפוחית </a:t>
            </a:r>
          </a:p>
          <a:p>
            <a:pPr algn="ctr"/>
            <a:r>
              <a:rPr lang="he-IL" sz="1600">
                <a:solidFill>
                  <a:srgbClr val="7F7F7F"/>
                </a:solidFill>
              </a:rPr>
              <a:t>השתן</a:t>
            </a:r>
          </a:p>
        </p:txBody>
      </p:sp>
      <p:sp>
        <p:nvSpPr>
          <p:cNvPr id="80906" name="מלבן 34"/>
          <p:cNvSpPr>
            <a:spLocks noChangeArrowheads="1"/>
          </p:cNvSpPr>
          <p:nvPr/>
        </p:nvSpPr>
        <p:spPr bwMode="auto">
          <a:xfrm>
            <a:off x="593725" y="4059238"/>
            <a:ext cx="949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7F7F7F"/>
                </a:solidFill>
              </a:rPr>
              <a:t>שלפוחית </a:t>
            </a:r>
          </a:p>
          <a:p>
            <a:pPr algn="ctr"/>
            <a:r>
              <a:rPr lang="he-IL" sz="1600">
                <a:solidFill>
                  <a:srgbClr val="7F7F7F"/>
                </a:solidFill>
              </a:rPr>
              <a:t>השתן</a:t>
            </a:r>
          </a:p>
        </p:txBody>
      </p:sp>
      <p:grpSp>
        <p:nvGrpSpPr>
          <p:cNvPr id="80907" name="קבוצה 34"/>
          <p:cNvGrpSpPr>
            <a:grpSpLocks/>
          </p:cNvGrpSpPr>
          <p:nvPr/>
        </p:nvGrpSpPr>
        <p:grpSpPr bwMode="auto">
          <a:xfrm>
            <a:off x="722313" y="5353050"/>
            <a:ext cx="628650" cy="703263"/>
            <a:chOff x="7421856" y="1844824"/>
            <a:chExt cx="792088" cy="664674"/>
          </a:xfrm>
        </p:grpSpPr>
        <p:sp>
          <p:nvSpPr>
            <p:cNvPr id="36" name="תרשים זרימה: פעולה ידנית 35"/>
            <p:cNvSpPr/>
            <p:nvPr/>
          </p:nvSpPr>
          <p:spPr>
            <a:xfrm>
              <a:off x="7451859" y="1957354"/>
              <a:ext cx="732081" cy="550643"/>
            </a:xfrm>
            <a:prstGeom prst="flowChartManualOperation">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8" name="תרשים זרימה: פעולה ידנית 37"/>
            <p:cNvSpPr/>
            <p:nvPr/>
          </p:nvSpPr>
          <p:spPr>
            <a:xfrm>
              <a:off x="7421856" y="1844824"/>
              <a:ext cx="792088" cy="664674"/>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35"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11</a:t>
            </a:fld>
            <a:endParaRPr lang="he-IL" sz="1100" dirty="0">
              <a:solidFill>
                <a:prstClr val="white">
                  <a:lumMod val="75000"/>
                </a:prst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grpSp>
        <p:nvGrpSpPr>
          <p:cNvPr id="81924" name="קבוצה 7168"/>
          <p:cNvGrpSpPr>
            <a:grpSpLocks/>
          </p:cNvGrpSpPr>
          <p:nvPr/>
        </p:nvGrpSpPr>
        <p:grpSpPr bwMode="auto">
          <a:xfrm>
            <a:off x="700088" y="1325563"/>
            <a:ext cx="7747000" cy="5238750"/>
            <a:chOff x="650315" y="1495090"/>
            <a:chExt cx="7747692" cy="5239122"/>
          </a:xfrm>
        </p:grpSpPr>
        <p:grpSp>
          <p:nvGrpSpPr>
            <p:cNvPr id="81932" name="קבוצה 18"/>
            <p:cNvGrpSpPr>
              <a:grpSpLocks/>
            </p:cNvGrpSpPr>
            <p:nvPr/>
          </p:nvGrpSpPr>
          <p:grpSpPr bwMode="auto">
            <a:xfrm>
              <a:off x="650315" y="1495090"/>
              <a:ext cx="6018750" cy="3024830"/>
              <a:chOff x="611559" y="1499594"/>
              <a:chExt cx="6018750" cy="3024830"/>
            </a:xfrm>
          </p:grpSpPr>
          <p:sp>
            <p:nvSpPr>
              <p:cNvPr id="10" name="TextBox 9"/>
              <p:cNvSpPr txBox="1"/>
              <p:nvPr/>
            </p:nvSpPr>
            <p:spPr>
              <a:xfrm>
                <a:off x="3347066" y="3438069"/>
                <a:ext cx="2525939" cy="1087515"/>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u="sng" dirty="0">
                    <a:solidFill>
                      <a:prstClr val="black">
                        <a:lumMod val="50000"/>
                        <a:lumOff val="50000"/>
                      </a:prstClr>
                    </a:solidFill>
                    <a:latin typeface="Arial"/>
                    <a:cs typeface="Arial"/>
                  </a:rPr>
                  <a:t>מצב </a:t>
                </a:r>
                <a:r>
                  <a:rPr lang="he-IL" sz="1600" u="sng" noProof="1">
                    <a:solidFill>
                      <a:prstClr val="black">
                        <a:lumMod val="50000"/>
                        <a:lumOff val="50000"/>
                      </a:prstClr>
                    </a:solidFill>
                    <a:latin typeface="Arial"/>
                    <a:cs typeface="Arial"/>
                  </a:rPr>
                  <a:t>הומאוסטזיס</a:t>
                </a:r>
              </a:p>
              <a:p>
                <a:pPr algn="ctr" fontAlgn="auto">
                  <a:spcBef>
                    <a:spcPts val="0"/>
                  </a:spcBef>
                  <a:spcAft>
                    <a:spcPts val="0"/>
                  </a:spcAft>
                  <a:defRPr/>
                </a:pPr>
                <a:r>
                  <a:rPr lang="he-IL" sz="1600" dirty="0">
                    <a:solidFill>
                      <a:srgbClr val="FF6600"/>
                    </a:solidFill>
                    <a:latin typeface="Arial"/>
                    <a:cs typeface="Arial"/>
                  </a:rPr>
                  <a:t>נפח, לחץ הדם וריכוז המומסים בו  תקינים</a:t>
                </a:r>
              </a:p>
            </p:txBody>
          </p:sp>
          <p:sp>
            <p:nvSpPr>
              <p:cNvPr id="12" name="TextBox 11"/>
              <p:cNvSpPr txBox="1"/>
              <p:nvPr/>
            </p:nvSpPr>
            <p:spPr>
              <a:xfrm>
                <a:off x="611559" y="2558531"/>
                <a:ext cx="2376699" cy="792219"/>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srgbClr val="FF6600"/>
                    </a:solidFill>
                    <a:latin typeface="Arial"/>
                    <a:cs typeface="Arial"/>
                  </a:rPr>
                  <a:t>שתייה מרובה</a:t>
                </a:r>
              </a:p>
            </p:txBody>
          </p:sp>
          <p:sp>
            <p:nvSpPr>
              <p:cNvPr id="13" name="TextBox 12"/>
              <p:cNvSpPr txBox="1"/>
              <p:nvPr/>
            </p:nvSpPr>
            <p:spPr>
              <a:xfrm>
                <a:off x="1076738" y="1499594"/>
                <a:ext cx="2376700" cy="792218"/>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עולים</a:t>
                </a:r>
              </a:p>
              <a:p>
                <a:pPr algn="ctr" fontAlgn="auto">
                  <a:spcBef>
                    <a:spcPts val="0"/>
                  </a:spcBef>
                  <a:spcAft>
                    <a:spcPts val="0"/>
                  </a:spcAft>
                  <a:defRPr/>
                </a:pPr>
                <a:r>
                  <a:rPr lang="he-IL" sz="1600" dirty="0">
                    <a:solidFill>
                      <a:srgbClr val="FF6600"/>
                    </a:solidFill>
                    <a:latin typeface="Arial"/>
                    <a:cs typeface="Arial"/>
                  </a:rPr>
                  <a:t>ריכוז המומסים בדם יורד</a:t>
                </a:r>
              </a:p>
            </p:txBody>
          </p:sp>
          <p:sp>
            <p:nvSpPr>
              <p:cNvPr id="14" name="TextBox 13"/>
              <p:cNvSpPr txBox="1"/>
              <p:nvPr/>
            </p:nvSpPr>
            <p:spPr>
              <a:xfrm>
                <a:off x="3347066" y="2425172"/>
                <a:ext cx="3283243" cy="792219"/>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srgbClr val="FF6600"/>
                    </a:solidFill>
                    <a:latin typeface="Arial"/>
                    <a:cs typeface="Arial"/>
                  </a:rPr>
                  <a:t>קצב הפרשת </a:t>
                </a:r>
                <a:r>
                  <a:rPr lang="en-US" sz="1600" dirty="0">
                    <a:solidFill>
                      <a:srgbClr val="FF6600"/>
                    </a:solidFill>
                    <a:latin typeface="Arial"/>
                    <a:cs typeface="Arial"/>
                  </a:rPr>
                  <a:t>ADH</a:t>
                </a:r>
                <a:r>
                  <a:rPr lang="he-IL" sz="1600" dirty="0">
                    <a:solidFill>
                      <a:srgbClr val="FF6600"/>
                    </a:solidFill>
                    <a:latin typeface="Arial"/>
                    <a:cs typeface="Arial"/>
                  </a:rPr>
                  <a:t> </a:t>
                </a:r>
                <a:r>
                  <a:rPr lang="he-IL" sz="1600" dirty="0">
                    <a:solidFill>
                      <a:schemeClr val="accent3"/>
                    </a:solidFill>
                    <a:latin typeface="Arial"/>
                    <a:cs typeface="Arial"/>
                  </a:rPr>
                  <a:t>קטֵן, </a:t>
                </a:r>
                <a:r>
                  <a:rPr lang="he-IL" sz="1600" dirty="0">
                    <a:solidFill>
                      <a:srgbClr val="FF6600"/>
                    </a:solidFill>
                    <a:latin typeface="Arial"/>
                    <a:cs typeface="Arial"/>
                  </a:rPr>
                  <a:t>ולכן מופרש שתן מהול שנפחו גדול</a:t>
                </a:r>
              </a:p>
            </p:txBody>
          </p:sp>
        </p:grpSp>
        <p:sp>
          <p:nvSpPr>
            <p:cNvPr id="25" name="TextBox 24"/>
            <p:cNvSpPr txBox="1"/>
            <p:nvPr/>
          </p:nvSpPr>
          <p:spPr>
            <a:xfrm>
              <a:off x="5911760" y="4640150"/>
              <a:ext cx="2486247" cy="958918"/>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srgbClr val="FF6600"/>
                  </a:solidFill>
                  <a:latin typeface="Arial"/>
                  <a:cs typeface="Arial"/>
                </a:rPr>
                <a:t>איבוד מים מן הגוף עקב הזעה ואידוי מדרכי הנשימה או</a:t>
              </a:r>
              <a:r>
                <a:rPr lang="he-IL" sz="1600" dirty="0">
                  <a:solidFill>
                    <a:srgbClr val="5F0060">
                      <a:lumMod val="50000"/>
                      <a:lumOff val="50000"/>
                    </a:srgbClr>
                  </a:solidFill>
                  <a:latin typeface="Arial"/>
                  <a:cs typeface="Arial"/>
                </a:rPr>
                <a:t> </a:t>
              </a:r>
              <a:r>
                <a:rPr lang="he-IL" sz="1600" dirty="0">
                  <a:solidFill>
                    <a:srgbClr val="FF6600"/>
                  </a:solidFill>
                  <a:latin typeface="Arial"/>
                  <a:cs typeface="Arial"/>
                </a:rPr>
                <a:t>חוסר שתייה מספקת</a:t>
              </a:r>
            </a:p>
          </p:txBody>
        </p:sp>
        <p:sp>
          <p:nvSpPr>
            <p:cNvPr id="26" name="TextBox 25"/>
            <p:cNvSpPr txBox="1"/>
            <p:nvPr/>
          </p:nvSpPr>
          <p:spPr>
            <a:xfrm>
              <a:off x="5343384" y="5835623"/>
              <a:ext cx="2376699" cy="898589"/>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יורדים</a:t>
              </a:r>
            </a:p>
            <a:p>
              <a:pPr algn="ctr" fontAlgn="auto">
                <a:spcBef>
                  <a:spcPts val="0"/>
                </a:spcBef>
                <a:spcAft>
                  <a:spcPts val="0"/>
                </a:spcAft>
                <a:defRPr/>
              </a:pPr>
              <a:r>
                <a:rPr lang="he-IL" sz="1600" dirty="0">
                  <a:solidFill>
                    <a:srgbClr val="FF6600"/>
                  </a:solidFill>
                  <a:latin typeface="Arial"/>
                  <a:cs typeface="Arial"/>
                </a:rPr>
                <a:t>ריכוז המומסים בדם עולה</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7" name="TextBox 26"/>
            <p:cNvSpPr txBox="1"/>
            <p:nvPr/>
          </p:nvSpPr>
          <p:spPr>
            <a:xfrm>
              <a:off x="1498116" y="4759222"/>
              <a:ext cx="3942114" cy="963680"/>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srgbClr val="FF6600"/>
                  </a:solidFill>
                  <a:latin typeface="Arial"/>
                  <a:cs typeface="Arial"/>
                </a:rPr>
                <a:t>קצב הפרשת </a:t>
              </a:r>
              <a:r>
                <a:rPr lang="en-US" sz="1600" dirty="0">
                  <a:solidFill>
                    <a:srgbClr val="FF6600"/>
                  </a:solidFill>
                  <a:latin typeface="Arial"/>
                  <a:cs typeface="Arial"/>
                </a:rPr>
                <a:t> </a:t>
              </a:r>
              <a:r>
                <a:rPr lang="en-US" sz="1600" dirty="0">
                  <a:solidFill>
                    <a:schemeClr val="accent3"/>
                  </a:solidFill>
                  <a:latin typeface="Arial"/>
                  <a:cs typeface="Arial"/>
                </a:rPr>
                <a:t> ADH</a:t>
              </a:r>
              <a:r>
                <a:rPr lang="he-IL" sz="1600" dirty="0">
                  <a:solidFill>
                    <a:schemeClr val="accent3"/>
                  </a:solidFill>
                  <a:latin typeface="Arial"/>
                  <a:cs typeface="Arial"/>
                </a:rPr>
                <a:t>גדֵל, </a:t>
              </a:r>
              <a:r>
                <a:rPr lang="he-IL" sz="1600" dirty="0">
                  <a:solidFill>
                    <a:srgbClr val="FF6600"/>
                  </a:solidFill>
                  <a:latin typeface="Arial"/>
                  <a:cs typeface="Arial"/>
                </a:rPr>
                <a:t>ולכן מופרש שתן מרוכז שנפחו קטן</a:t>
              </a:r>
              <a:r>
                <a:rPr lang="en-US" sz="1600" dirty="0">
                  <a:solidFill>
                    <a:srgbClr val="FF6600"/>
                  </a:solidFill>
                  <a:latin typeface="Arial"/>
                  <a:cs typeface="Arial"/>
                </a:rPr>
                <a:t>/</a:t>
              </a:r>
              <a:r>
                <a:rPr lang="he-IL" sz="1600" dirty="0">
                  <a:solidFill>
                    <a:srgbClr val="FF6600"/>
                  </a:solidFill>
                  <a:latin typeface="Arial"/>
                  <a:cs typeface="Arial"/>
                </a:rPr>
                <a:t> נוסף על כך, המוח מעורר תחושת צמא והאדם שותה</a:t>
              </a:r>
            </a:p>
          </p:txBody>
        </p:sp>
        <p:sp>
          <p:nvSpPr>
            <p:cNvPr id="28" name="חץ מכופף 27"/>
            <p:cNvSpPr/>
            <p:nvPr/>
          </p:nvSpPr>
          <p:spPr>
            <a:xfrm rot="16200000">
              <a:off x="2543584" y="3280352"/>
              <a:ext cx="777930" cy="9097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941930" y="3897141"/>
              <a:ext cx="712838" cy="7731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8164" y="2287308"/>
              <a:ext cx="415962" cy="2667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057" y="1659399"/>
              <a:ext cx="614406"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19291" y="3212887"/>
              <a:ext cx="393735" cy="2206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4999" y="5610182"/>
              <a:ext cx="469942" cy="225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4779" y="4521080"/>
              <a:ext cx="444540" cy="2381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655145" y="5503010"/>
              <a:ext cx="468346"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81925" name="מלבן 7169"/>
          <p:cNvSpPr>
            <a:spLocks noChangeArrowheads="1"/>
          </p:cNvSpPr>
          <p:nvPr/>
        </p:nvSpPr>
        <p:spPr bwMode="auto">
          <a:xfrm>
            <a:off x="0" y="6581775"/>
            <a:ext cx="707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a:solidFill>
                  <a:srgbClr val="000000"/>
                </a:solidFill>
              </a:rPr>
              <a:t>שלד התרשים לקוח מהמאמר: "שלילי / חיובי – זה לא ציון, זה משוב", אילנה אדר, </a:t>
            </a:r>
            <a:r>
              <a:rPr lang="he-IL" sz="1200" b="1">
                <a:solidFill>
                  <a:srgbClr val="000000"/>
                </a:solidFill>
              </a:rPr>
              <a:t>העלון למורי הביולוגיה</a:t>
            </a:r>
            <a:r>
              <a:rPr lang="he-IL" sz="1200" b="1" noProof="1">
                <a:solidFill>
                  <a:srgbClr val="000000"/>
                </a:solidFill>
              </a:rPr>
              <a:t>, </a:t>
            </a:r>
            <a:r>
              <a:rPr lang="he-IL" sz="1200" noProof="1">
                <a:solidFill>
                  <a:srgbClr val="000000"/>
                </a:solidFill>
              </a:rPr>
              <a:t>עמ' 170</a:t>
            </a:r>
            <a:r>
              <a:rPr lang="he-IL" sz="1200">
                <a:solidFill>
                  <a:srgbClr val="000000"/>
                </a:solidFill>
              </a:rPr>
              <a:t>© </a:t>
            </a:r>
            <a:endParaRPr lang="en-US" sz="1200">
              <a:solidFill>
                <a:srgbClr val="000000"/>
              </a:solidFill>
            </a:endParaRPr>
          </a:p>
        </p:txBody>
      </p:sp>
      <p:sp>
        <p:nvSpPr>
          <p:cNvPr id="33" name="TextBox 32"/>
          <p:cNvSpPr txBox="1"/>
          <p:nvPr/>
        </p:nvSpPr>
        <p:spPr>
          <a:xfrm>
            <a:off x="403225" y="411163"/>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תשובה  3:</a:t>
            </a:r>
          </a:p>
          <a:p>
            <a:pPr fontAlgn="auto">
              <a:spcBef>
                <a:spcPts val="0"/>
              </a:spcBef>
              <a:spcAft>
                <a:spcPts val="0"/>
              </a:spcAft>
              <a:defRPr/>
            </a:pPr>
            <a:r>
              <a:rPr lang="he-IL" kern="0" dirty="0">
                <a:solidFill>
                  <a:schemeClr val="tx2"/>
                </a:solidFill>
              </a:rPr>
              <a:t>ההורמון </a:t>
            </a:r>
            <a:r>
              <a:rPr lang="en-US" kern="0" dirty="0">
                <a:solidFill>
                  <a:schemeClr val="tx2"/>
                </a:solidFill>
              </a:rPr>
              <a:t>ADH</a:t>
            </a:r>
            <a:r>
              <a:rPr lang="he-IL" kern="0" dirty="0">
                <a:solidFill>
                  <a:schemeClr val="tx2"/>
                </a:solidFill>
              </a:rPr>
              <a:t> מופרש מן המוח, מגיע לכליות וגורם להגברת הספיגה החוזרת של המים לדם וליצירת שתן מרוכז. קצב הפרשת ה-</a:t>
            </a:r>
            <a:r>
              <a:rPr lang="en-US" kern="0" dirty="0">
                <a:solidFill>
                  <a:schemeClr val="tx2"/>
                </a:solidFill>
              </a:rPr>
              <a:t>ADH</a:t>
            </a:r>
            <a:r>
              <a:rPr lang="he-IL" kern="0" dirty="0">
                <a:solidFill>
                  <a:schemeClr val="tx2"/>
                </a:solidFill>
              </a:rPr>
              <a:t> עולה במצבים של מחסור במים בגוף.</a:t>
            </a:r>
          </a:p>
          <a:p>
            <a:pPr fontAlgn="auto">
              <a:spcBef>
                <a:spcPts val="0"/>
              </a:spcBef>
              <a:spcAft>
                <a:spcPts val="0"/>
              </a:spcAft>
              <a:defRPr/>
            </a:pPr>
            <a:endParaRPr lang="he-IL" kern="0" dirty="0">
              <a:solidFill>
                <a:schemeClr val="tx2"/>
              </a:solidFill>
            </a:endParaRPr>
          </a:p>
        </p:txBody>
      </p:sp>
      <p:pic>
        <p:nvPicPr>
          <p:cNvPr id="8192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4854575"/>
            <a:ext cx="6889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281238"/>
            <a:ext cx="719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9" name="קבוצה 34"/>
          <p:cNvGrpSpPr>
            <a:grpSpLocks/>
          </p:cNvGrpSpPr>
          <p:nvPr/>
        </p:nvGrpSpPr>
        <p:grpSpPr bwMode="auto">
          <a:xfrm>
            <a:off x="696913" y="4157663"/>
            <a:ext cx="654050" cy="625475"/>
            <a:chOff x="7421856" y="1844824"/>
            <a:chExt cx="792088" cy="664674"/>
          </a:xfrm>
        </p:grpSpPr>
        <p:sp>
          <p:nvSpPr>
            <p:cNvPr id="36" name="תרשים זרימה: פעולה ידנית 35"/>
            <p:cNvSpPr/>
            <p:nvPr/>
          </p:nvSpPr>
          <p:spPr>
            <a:xfrm>
              <a:off x="7452617" y="1956165"/>
              <a:ext cx="730567" cy="551645"/>
            </a:xfrm>
            <a:prstGeom prst="flowChartManualOperation">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8" name="תרשים זרימה: פעולה ידנית 37"/>
            <p:cNvSpPr/>
            <p:nvPr/>
          </p:nvSpPr>
          <p:spPr>
            <a:xfrm>
              <a:off x="7421856" y="1844824"/>
              <a:ext cx="792088" cy="664674"/>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35" name="Slide Number Placeholder 15"/>
          <p:cNvSpPr txBox="1">
            <a:spLocks/>
          </p:cNvSpPr>
          <p:nvPr/>
        </p:nvSpPr>
        <p:spPr bwMode="auto">
          <a:xfrm>
            <a:off x="107950" y="6381328"/>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12</a:t>
            </a:fld>
            <a:endParaRPr lang="he-IL" sz="1100" dirty="0">
              <a:solidFill>
                <a:prstClr val="white">
                  <a:lumMod val="75000"/>
                </a:prst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F89D28F-B734-4010-9F15-01E28618A2A0}" type="slidenum">
              <a:rPr lang="he-IL" smtClean="0"/>
              <a:pPr fontAlgn="base">
                <a:spcBef>
                  <a:spcPct val="0"/>
                </a:spcBef>
                <a:spcAft>
                  <a:spcPct val="0"/>
                </a:spcAft>
                <a:defRPr/>
              </a:pPr>
              <a:t>13</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rgbClr val="FF6600"/>
                </a:solidFill>
                <a:ea typeface="+mn-ea"/>
              </a:rPr>
              <a:t>הרכב קבוע (פחות או יותר) של החומרים בפלסמה הוא תנאי הכרחי לקיום </a:t>
            </a:r>
            <a:r>
              <a:rPr lang="he-IL" sz="1800" b="1" noProof="1">
                <a:solidFill>
                  <a:srgbClr val="FF6600"/>
                </a:solidFill>
                <a:ea typeface="+mn-ea"/>
              </a:rPr>
              <a:t>ההומאוסטזיס</a:t>
            </a:r>
            <a:endParaRPr lang="he-IL" sz="1800" noProof="1"/>
          </a:p>
        </p:txBody>
      </p:sp>
      <p:sp>
        <p:nvSpPr>
          <p:cNvPr id="10" name="TextBox 9"/>
          <p:cNvSpPr txBox="1"/>
          <p:nvPr/>
        </p:nvSpPr>
        <p:spPr>
          <a:xfrm>
            <a:off x="395288" y="549002"/>
            <a:ext cx="8397875" cy="369331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ריכוז המומסים השונים בפלסמה נשמר קבוע (פחות או יותר). יש חומרים שריכוזם משתנה בהשפעת המזון הנאכל, אך השינוי הוא לזמן קצר. סטיות מן הריכוזים הקבועים של המומסים מעידות על מחלה ועלולות לסכן את החיים.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דוגמאות: </a:t>
            </a:r>
            <a:r>
              <a:rPr lang="he-IL" kern="0" noProof="1"/>
              <a:t>ריכוז גבוה של גלוקוז מעיד על מחלת הסוכרת;</a:t>
            </a:r>
          </a:p>
          <a:p>
            <a:pPr fontAlgn="auto">
              <a:spcBef>
                <a:spcPts val="0"/>
              </a:spcBef>
              <a:spcAft>
                <a:spcPts val="0"/>
              </a:spcAft>
              <a:defRPr/>
            </a:pPr>
            <a:r>
              <a:rPr lang="he-IL" kern="0" noProof="1"/>
              <a:t>             ריכוז גבוה של כולסטרול וחומצות שומן עלול לגרום להיווצרות טרשת עורקים;</a:t>
            </a:r>
          </a:p>
          <a:p>
            <a:pPr fontAlgn="auto">
              <a:spcBef>
                <a:spcPts val="0"/>
              </a:spcBef>
              <a:spcAft>
                <a:spcPts val="0"/>
              </a:spcAft>
              <a:defRPr/>
            </a:pPr>
            <a:r>
              <a:rPr lang="he-IL" kern="0" noProof="1"/>
              <a:t>             ריכוז גבוה של חלבון הנקרא בילירובין יכול להעיד על צהבת;</a:t>
            </a:r>
          </a:p>
          <a:p>
            <a:pPr fontAlgn="auto">
              <a:spcBef>
                <a:spcPts val="0"/>
              </a:spcBef>
              <a:spcAft>
                <a:spcPts val="0"/>
              </a:spcAft>
              <a:defRPr/>
            </a:pPr>
            <a:r>
              <a:rPr lang="he-IL" kern="0" noProof="1"/>
              <a:t>             ריכוז נמוך של ברזל (הנחוץ לבניית המוגלובין) </a:t>
            </a:r>
            <a:r>
              <a:rPr lang="he-IL" kern="0" noProof="1">
                <a:solidFill>
                  <a:prstClr val="black"/>
                </a:solidFill>
              </a:rPr>
              <a:t>יכול להעיד על אנמיה.</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 name="מלבן 1"/>
          <p:cNvSpPr/>
          <p:nvPr/>
        </p:nvSpPr>
        <p:spPr>
          <a:xfrm>
            <a:off x="577850" y="1556792"/>
            <a:ext cx="8196263" cy="13683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13</a:t>
            </a:fld>
            <a:endParaRPr lang="he-IL" sz="1100" dirty="0">
              <a:solidFill>
                <a:prstClr val="white">
                  <a:lumMod val="75000"/>
                </a:prstClr>
              </a:solidFill>
            </a:endParaRPr>
          </a:p>
        </p:txBody>
      </p:sp>
      <p:sp>
        <p:nvSpPr>
          <p:cNvPr id="8" name="TextBox 7"/>
          <p:cNvSpPr txBox="1"/>
          <p:nvPr/>
        </p:nvSpPr>
        <p:spPr>
          <a:xfrm>
            <a:off x="374413" y="5746030"/>
            <a:ext cx="8397875" cy="92333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בדיקות דם הן אחת הדרכים לאבחון מצבי מחלה, כלומר מצבים של סטייה מההומאוסטזיס.</a:t>
            </a:r>
          </a:p>
          <a:p>
            <a:pPr fontAlgn="auto">
              <a:spcBef>
                <a:spcPts val="0"/>
              </a:spcBef>
              <a:spcAft>
                <a:spcPts val="0"/>
              </a:spcAft>
              <a:defRPr/>
            </a:pPr>
            <a:r>
              <a:rPr lang="he-IL" kern="0" dirty="0"/>
              <a:t>בבדיקות דם בודקים כן את ריכוז החומרים השונים בפלסמה. השאלות הבאות עוסקות בכך.</a:t>
            </a:r>
          </a:p>
          <a:p>
            <a:pPr fontAlgn="auto">
              <a:spcBef>
                <a:spcPts val="0"/>
              </a:spcBef>
              <a:spcAft>
                <a:spcPts val="0"/>
              </a:spcAft>
              <a:defRPr/>
            </a:pPr>
            <a:r>
              <a:rPr lang="he-IL" kern="0" dirty="0"/>
              <a:t>כמו כן בודקים את כמות תאי הדם – ובכך נעסוק בשאלה 12.</a:t>
            </a:r>
          </a:p>
        </p:txBody>
      </p:sp>
      <p:grpSp>
        <p:nvGrpSpPr>
          <p:cNvPr id="12" name="Group 11"/>
          <p:cNvGrpSpPr/>
          <p:nvPr/>
        </p:nvGrpSpPr>
        <p:grpSpPr>
          <a:xfrm>
            <a:off x="2051720" y="3212975"/>
            <a:ext cx="4572000" cy="2736305"/>
            <a:chOff x="2051720" y="3212975"/>
            <a:chExt cx="4572000" cy="2736305"/>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3212975"/>
              <a:ext cx="3222675" cy="234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
            <p:cNvSpPr>
              <a:spLocks noChangeArrowheads="1"/>
            </p:cNvSpPr>
            <p:nvPr/>
          </p:nvSpPr>
          <p:spPr bwMode="auto">
            <a:xfrm>
              <a:off x="2051720" y="554923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latin typeface="Calibri" pitchFamily="34" charset="0"/>
                  <a:cs typeface="Calibri" pitchFamily="34" charset="0"/>
                </a:rPr>
                <a:t>© istockphoto.com/ </a:t>
              </a:r>
              <a:r>
                <a:rPr lang="en-US" sz="1000" dirty="0" err="1">
                  <a:latin typeface="Calibri" pitchFamily="34" charset="0"/>
                  <a:cs typeface="Calibri" pitchFamily="34" charset="0"/>
                </a:rPr>
                <a:t>btrenkel</a:t>
              </a:r>
              <a:endParaRPr lang="en-US" sz="1000" dirty="0">
                <a:latin typeface="Calibri" pitchFamily="34" charset="0"/>
                <a:cs typeface="Calibri" pitchFamily="34" charset="0"/>
              </a:endParaRPr>
            </a:p>
            <a:p>
              <a:r>
                <a:rPr lang="he-IL" sz="1000" dirty="0">
                  <a:latin typeface="Calibri" pitchFamily="34" charset="0"/>
                  <a:cs typeface="Calibri" pitchFamily="34" charset="0"/>
                </a:rPr>
                <a:t> </a:t>
              </a:r>
              <a:endParaRPr lang="en-US" sz="1000" dirty="0">
                <a:latin typeface="Calibri" pitchFamily="34" charset="0"/>
                <a:cs typeface="Calibri"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1DEEB20-4FE8-44FC-A6D6-6943840ABB97}" type="slidenum">
              <a:rPr lang="he-IL" smtClean="0"/>
              <a:pPr fontAlgn="base">
                <a:spcBef>
                  <a:spcPct val="0"/>
                </a:spcBef>
                <a:spcAft>
                  <a:spcPct val="0"/>
                </a:spcAft>
                <a:defRPr/>
              </a:pPr>
              <a:t>14</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chemeClr val="accent3"/>
                </a:solidFill>
                <a:ea typeface="+mn-ea"/>
              </a:rPr>
              <a:t>שאלה 4: בדיקות דם</a:t>
            </a:r>
            <a:endParaRPr lang="he-IL" sz="1800" dirty="0">
              <a:solidFill>
                <a:schemeClr val="accent3"/>
              </a:solidFill>
            </a:endParaRPr>
          </a:p>
        </p:txBody>
      </p:sp>
      <p:sp>
        <p:nvSpPr>
          <p:cNvPr id="7" name="TextBox 6"/>
          <p:cNvSpPr txBox="1"/>
          <p:nvPr/>
        </p:nvSpPr>
        <p:spPr>
          <a:xfrm>
            <a:off x="611188" y="490538"/>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4:</a:t>
            </a:r>
          </a:p>
          <a:p>
            <a:pPr>
              <a:defRPr/>
            </a:pPr>
            <a:r>
              <a:rPr lang="he-IL" dirty="0">
                <a:solidFill>
                  <a:srgbClr val="1D4C72"/>
                </a:solidFill>
              </a:rPr>
              <a:t>להלן תוצאות של בדיקת דם של אדם כלשהו:</a:t>
            </a:r>
          </a:p>
        </p:txBody>
      </p:sp>
      <p:graphicFrame>
        <p:nvGraphicFramePr>
          <p:cNvPr id="8" name="טבלה 7"/>
          <p:cNvGraphicFramePr>
            <a:graphicFrameLocks noGrp="1"/>
          </p:cNvGraphicFramePr>
          <p:nvPr/>
        </p:nvGraphicFramePr>
        <p:xfrm>
          <a:off x="395288" y="1196975"/>
          <a:ext cx="5545137" cy="3403600"/>
        </p:xfrm>
        <a:graphic>
          <a:graphicData uri="http://schemas.openxmlformats.org/drawingml/2006/table">
            <a:tbl>
              <a:tblPr rtl="1" firstRow="1" bandRow="1">
                <a:tableStyleId>{5C22544A-7EE6-4342-B048-85BDC9FD1C3A}</a:tableStyleId>
              </a:tblPr>
              <a:tblGrid>
                <a:gridCol w="1457667">
                  <a:extLst>
                    <a:ext uri="{9D8B030D-6E8A-4147-A177-3AD203B41FA5}">
                      <a16:colId xmlns:a16="http://schemas.microsoft.com/office/drawing/2014/main" val="20000"/>
                    </a:ext>
                  </a:extLst>
                </a:gridCol>
                <a:gridCol w="963220">
                  <a:extLst>
                    <a:ext uri="{9D8B030D-6E8A-4147-A177-3AD203B41FA5}">
                      <a16:colId xmlns:a16="http://schemas.microsoft.com/office/drawing/2014/main" val="20001"/>
                    </a:ext>
                  </a:extLst>
                </a:gridCol>
                <a:gridCol w="3124250">
                  <a:extLst>
                    <a:ext uri="{9D8B030D-6E8A-4147-A177-3AD203B41FA5}">
                      <a16:colId xmlns:a16="http://schemas.microsoft.com/office/drawing/2014/main" val="20002"/>
                    </a:ext>
                  </a:extLst>
                </a:gridCol>
              </a:tblGrid>
              <a:tr h="370840">
                <a:tc>
                  <a:txBody>
                    <a:bodyPr/>
                    <a:lstStyle/>
                    <a:p>
                      <a:pPr rtl="1"/>
                      <a:r>
                        <a:rPr lang="he-IL" b="0" dirty="0">
                          <a:solidFill>
                            <a:schemeClr val="tx2"/>
                          </a:solidFill>
                        </a:rPr>
                        <a:t>החומר</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a:solidFill>
                            <a:schemeClr val="tx2"/>
                          </a:solidFill>
                        </a:rPr>
                        <a:t>תוצאה (</a:t>
                      </a:r>
                      <a:r>
                        <a:rPr lang="en-US" b="0" dirty="0">
                          <a:solidFill>
                            <a:schemeClr val="tx2"/>
                          </a:solidFill>
                        </a:rPr>
                        <a:t>mg/dl</a:t>
                      </a:r>
                      <a:r>
                        <a:rPr lang="he-IL" b="0" dirty="0">
                          <a:solidFill>
                            <a:schemeClr val="tx2"/>
                          </a:solidFill>
                        </a:rPr>
                        <a:t>)</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a:solidFill>
                            <a:schemeClr val="tx2"/>
                          </a:solidFill>
                        </a:rPr>
                        <a:t>גבולות הנורמה</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rtl="1"/>
                      <a:r>
                        <a:rPr lang="he-IL" dirty="0">
                          <a:solidFill>
                            <a:schemeClr val="tx2"/>
                          </a:solidFill>
                        </a:rPr>
                        <a:t>גלוקוז</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95</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65-105     (     *                 )          </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rtl="1"/>
                      <a:r>
                        <a:rPr lang="he-IL" dirty="0">
                          <a:solidFill>
                            <a:schemeClr val="tx2"/>
                          </a:solidFill>
                        </a:rPr>
                        <a:t>שתנן</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17.3</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15-36       (                     * )</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rtl="1"/>
                      <a:r>
                        <a:rPr lang="he-IL" dirty="0">
                          <a:solidFill>
                            <a:schemeClr val="tx2"/>
                          </a:solidFill>
                        </a:rPr>
                        <a:t>כולסטרול כללי</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221</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קטן</a:t>
                      </a:r>
                      <a:r>
                        <a:rPr lang="he-IL" baseline="0" dirty="0">
                          <a:solidFill>
                            <a:schemeClr val="tx2"/>
                          </a:solidFill>
                        </a:rPr>
                        <a:t> מ-200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rtl="1"/>
                      <a:r>
                        <a:rPr lang="en-US" dirty="0">
                          <a:solidFill>
                            <a:schemeClr val="tx2"/>
                          </a:solidFill>
                        </a:rPr>
                        <a:t>HDL-Cholesterol</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57.7</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35-60        (  *                   )</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mn-lt"/>
                          <a:ea typeface="+mn-ea"/>
                          <a:cs typeface="+mn-cs"/>
                        </a:rPr>
                        <a:t>LDL-Cholesterol</a:t>
                      </a:r>
                      <a:endParaRPr kumimoji="0" lang="he-IL" sz="1800" b="0" i="0" u="none" strike="noStrike" kern="1200" cap="none" spc="0" normalizeH="0" baseline="0" noProof="0" dirty="0">
                        <a:ln>
                          <a:noFill/>
                        </a:ln>
                        <a:solidFill>
                          <a:schemeClr val="tx2"/>
                        </a:solidFill>
                        <a:effectLst/>
                        <a:uLnTx/>
                        <a:uFillTx/>
                        <a:latin typeface="+mn-lt"/>
                        <a:ea typeface="+mn-ea"/>
                        <a:cs typeface="+mn-cs"/>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135</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קטן מ-130              *  (</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solidFill>
                            <a:schemeClr val="tx2"/>
                          </a:solidFill>
                        </a:rPr>
                        <a:t>סידן</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9.4</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2"/>
                          </a:solidFill>
                        </a:rPr>
                        <a:t>8.4-10.2     (  *                    )</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cxnSp>
        <p:nvCxnSpPr>
          <p:cNvPr id="3" name="מחבר ישר 2"/>
          <p:cNvCxnSpPr/>
          <p:nvPr/>
        </p:nvCxnSpPr>
        <p:spPr>
          <a:xfrm flipH="1">
            <a:off x="827088" y="2060575"/>
            <a:ext cx="15128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827088" y="2420938"/>
            <a:ext cx="15128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395288" y="2781300"/>
            <a:ext cx="7556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827088" y="3213100"/>
            <a:ext cx="145891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395288" y="3790950"/>
            <a:ext cx="9286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771525" y="4437063"/>
            <a:ext cx="14589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00750" y="1071563"/>
            <a:ext cx="2870200" cy="3416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א. מדוע מנחים את הנבדקים  להיות בצום 12 שעות לפני הבדיקה?</a:t>
            </a:r>
          </a:p>
          <a:p>
            <a:pPr>
              <a:defRPr/>
            </a:pPr>
            <a:r>
              <a:rPr lang="he-IL" dirty="0">
                <a:solidFill>
                  <a:srgbClr val="1D4C72"/>
                </a:solidFill>
              </a:rPr>
              <a:t>ב. האם האדם סובל מסכרת?</a:t>
            </a:r>
          </a:p>
          <a:p>
            <a:pPr>
              <a:defRPr/>
            </a:pPr>
            <a:r>
              <a:rPr lang="he-IL" dirty="0">
                <a:solidFill>
                  <a:srgbClr val="1D4C72"/>
                </a:solidFill>
              </a:rPr>
              <a:t>ג. השתנן הוא חומר פסולת הנוצר בכבד </a:t>
            </a:r>
            <a:r>
              <a:rPr lang="he-IL" dirty="0">
                <a:solidFill>
                  <a:schemeClr val="tx2"/>
                </a:solidFill>
              </a:rPr>
              <a:t>בעקבות פירוק חומצות אמיניות, עובר מן הכבד לדם, וממנו לכליות. הוא מופרש דרך השתן אל מחוץ לגוף. </a:t>
            </a:r>
          </a:p>
          <a:p>
            <a:pPr>
              <a:defRPr/>
            </a:pPr>
            <a:r>
              <a:rPr lang="he-IL" dirty="0">
                <a:solidFill>
                  <a:schemeClr val="tx2"/>
                </a:solidFill>
              </a:rPr>
              <a:t>על מה יכול להעיד ריכוז </a:t>
            </a:r>
            <a:r>
              <a:rPr lang="he-IL" dirty="0">
                <a:solidFill>
                  <a:srgbClr val="1D4C72"/>
                </a:solidFill>
              </a:rPr>
              <a:t>גבוה מעל לנורמה של שתנן בדם?</a:t>
            </a:r>
          </a:p>
        </p:txBody>
      </p:sp>
      <p:sp>
        <p:nvSpPr>
          <p:cNvPr id="25" name="TextBox 24"/>
          <p:cNvSpPr txBox="1"/>
          <p:nvPr/>
        </p:nvSpPr>
        <p:spPr>
          <a:xfrm>
            <a:off x="142875" y="4714875"/>
            <a:ext cx="8826500"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ד. הכולסטרול מתחלק לכולסטרול "טוב" </a:t>
            </a:r>
            <a:r>
              <a:rPr lang="en-US" dirty="0">
                <a:solidFill>
                  <a:srgbClr val="1D4C72"/>
                </a:solidFill>
              </a:rPr>
              <a:t>HDL</a:t>
            </a:r>
            <a:r>
              <a:rPr lang="he-IL" dirty="0">
                <a:solidFill>
                  <a:srgbClr val="1D4C72"/>
                </a:solidFill>
              </a:rPr>
              <a:t>, ולכולסטרול "רע" </a:t>
            </a:r>
            <a:r>
              <a:rPr lang="en-US" dirty="0">
                <a:solidFill>
                  <a:srgbClr val="1D4C72"/>
                </a:solidFill>
              </a:rPr>
              <a:t>LDL</a:t>
            </a:r>
            <a:r>
              <a:rPr lang="he-IL" dirty="0">
                <a:solidFill>
                  <a:srgbClr val="1D4C72"/>
                </a:solidFill>
              </a:rPr>
              <a:t>. אתרו אותם בדף התוצאות ורשמו את שמם בעברית. הכולסטרול הטוב מגן מפני טרשת עורקים. הוא משמש מעין "שואב אבק" ביולוגי, בכך שהוא סופג את הכולסטרול הרע המצוי בעודף בכלי הדם ומעביר אותו לכבד. בריכוז גבוה מדי</a:t>
            </a:r>
            <a:r>
              <a:rPr lang="he-IL" dirty="0">
                <a:solidFill>
                  <a:schemeClr val="tx2"/>
                </a:solidFill>
              </a:rPr>
              <a:t>, הכולסטרול הרע עלול להצטבר בעורקים ולגרום לטרשת. </a:t>
            </a:r>
          </a:p>
          <a:p>
            <a:pPr>
              <a:defRPr/>
            </a:pPr>
            <a:r>
              <a:rPr lang="he-IL" dirty="0">
                <a:solidFill>
                  <a:schemeClr val="tx2"/>
                </a:solidFill>
              </a:rPr>
              <a:t>אילו שינויים בתזונה הייתם ממליצים לאדם הנבדק לעשות? נמקו.</a:t>
            </a:r>
          </a:p>
          <a:p>
            <a:pPr>
              <a:defRPr/>
            </a:pPr>
            <a:r>
              <a:rPr lang="he-IL" dirty="0">
                <a:solidFill>
                  <a:schemeClr val="tx2"/>
                </a:solidFill>
              </a:rPr>
              <a:t>ה. מהי הסכנה בריכוז נמוך מדי של סידן?</a:t>
            </a:r>
          </a:p>
        </p:txBody>
      </p:sp>
      <p:sp>
        <p:nvSpPr>
          <p:cNvPr id="1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14</a:t>
            </a:fld>
            <a:endParaRPr lang="he-IL" sz="1100" dirty="0">
              <a:solidFill>
                <a:prstClr val="white">
                  <a:lumMod val="75000"/>
                </a:prst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0EF91E-CA24-478B-8A8B-6DF5BA7EE11D}" type="slidenum">
              <a:rPr lang="he-IL" smtClean="0"/>
              <a:pPr fontAlgn="base">
                <a:spcBef>
                  <a:spcPct val="0"/>
                </a:spcBef>
                <a:spcAft>
                  <a:spcPct val="0"/>
                </a:spcAft>
                <a:defRPr/>
              </a:pPr>
              <a:t>15</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chemeClr val="accent3"/>
                </a:solidFill>
                <a:ea typeface="+mn-ea"/>
              </a:rPr>
              <a:t>תשובה</a:t>
            </a:r>
            <a:endParaRPr lang="he-IL" sz="1800" dirty="0">
              <a:solidFill>
                <a:schemeClr val="accent3"/>
              </a:solidFill>
            </a:endParaRPr>
          </a:p>
        </p:txBody>
      </p:sp>
      <p:sp>
        <p:nvSpPr>
          <p:cNvPr id="16" name="Rectangle 12"/>
          <p:cNvSpPr/>
          <p:nvPr/>
        </p:nvSpPr>
        <p:spPr>
          <a:xfrm>
            <a:off x="287338" y="549275"/>
            <a:ext cx="8359775" cy="6192838"/>
          </a:xfrm>
          <a:prstGeom prst="rect">
            <a:avLst/>
          </a:prstGeom>
          <a:no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a:defRPr/>
            </a:pPr>
            <a:r>
              <a:rPr lang="he-IL" dirty="0"/>
              <a:t>א. יש להיות בצום לפני </a:t>
            </a:r>
          </a:p>
          <a:p>
            <a:pPr>
              <a:defRPr/>
            </a:pPr>
            <a:r>
              <a:rPr lang="he-IL" dirty="0"/>
              <a:t>   הבדיקה, כי אחרי אכילה</a:t>
            </a:r>
          </a:p>
          <a:p>
            <a:pPr>
              <a:defRPr/>
            </a:pPr>
            <a:r>
              <a:rPr lang="he-IL" dirty="0"/>
              <a:t>   יש עלייה זמנית בריכוזי </a:t>
            </a:r>
          </a:p>
          <a:p>
            <a:pPr>
              <a:defRPr/>
            </a:pPr>
            <a:r>
              <a:rPr lang="he-IL" dirty="0"/>
              <a:t>   חומרי המזון המעוכלים</a:t>
            </a:r>
          </a:p>
          <a:p>
            <a:pPr>
              <a:defRPr/>
            </a:pPr>
            <a:r>
              <a:rPr lang="he-IL" dirty="0"/>
              <a:t>   בדם, שאינה מעידה על </a:t>
            </a:r>
          </a:p>
          <a:p>
            <a:pPr>
              <a:defRPr/>
            </a:pPr>
            <a:r>
              <a:rPr lang="he-IL" dirty="0"/>
              <a:t>   מצב חולני.</a:t>
            </a:r>
          </a:p>
          <a:p>
            <a:pPr>
              <a:defRPr/>
            </a:pPr>
            <a:r>
              <a:rPr lang="he-IL" dirty="0"/>
              <a:t>ב. האדם אינו סובל מסוכרת.</a:t>
            </a:r>
          </a:p>
          <a:p>
            <a:pPr>
              <a:defRPr/>
            </a:pPr>
            <a:r>
              <a:rPr lang="he-IL" dirty="0"/>
              <a:t>   ריכוז הגלוקוז נמצא </a:t>
            </a:r>
          </a:p>
          <a:p>
            <a:pPr>
              <a:defRPr/>
            </a:pPr>
            <a:r>
              <a:rPr lang="he-IL" dirty="0"/>
              <a:t>   בגבולות הנורמה.</a:t>
            </a:r>
          </a:p>
          <a:p>
            <a:pPr>
              <a:defRPr/>
            </a:pPr>
            <a:r>
              <a:rPr lang="he-IL" dirty="0"/>
              <a:t>ג. ריכוז שתנן גבוה בדם </a:t>
            </a:r>
          </a:p>
          <a:p>
            <a:pPr>
              <a:defRPr/>
            </a:pPr>
            <a:r>
              <a:rPr lang="he-IL" dirty="0"/>
              <a:t>   עלול להעיד על בעיה </a:t>
            </a:r>
          </a:p>
          <a:p>
            <a:pPr>
              <a:defRPr/>
            </a:pPr>
            <a:r>
              <a:rPr lang="he-IL" dirty="0"/>
              <a:t>  בכליות. (או, לעתים </a:t>
            </a:r>
          </a:p>
          <a:p>
            <a:pPr>
              <a:defRPr/>
            </a:pPr>
            <a:r>
              <a:rPr lang="he-IL" dirty="0"/>
              <a:t>  רחוקות, על ייצור עודף שלו בכבד).</a:t>
            </a:r>
          </a:p>
          <a:p>
            <a:pPr>
              <a:defRPr/>
            </a:pPr>
            <a:endParaRPr lang="he-IL" dirty="0"/>
          </a:p>
          <a:p>
            <a:pPr>
              <a:defRPr/>
            </a:pPr>
            <a:r>
              <a:rPr lang="he-IL" dirty="0"/>
              <a:t>ד. רצוי שתזונת הנבדק תהיה דלה בכולסטרול ובשומנים, כדי להקטין את הסכנה להיווצרות טרשת. עם זאת, יש לזכור שרוב הכולסטרול נוצר בגוף בכבד, ורק חלק ממנו מגיע מן המזון. ייתכן שיש מקום, וזאת על פי הוראת רופא כמובן, להמליץ לנבדק ליטול סטטינים=תרופות להורדת כולסטרול, המעכבות את האנזים שמייצר כולסטרול בכבד. </a:t>
            </a:r>
          </a:p>
          <a:p>
            <a:pPr>
              <a:defRPr/>
            </a:pPr>
            <a:endParaRPr lang="he-IL" dirty="0"/>
          </a:p>
          <a:p>
            <a:pPr>
              <a:defRPr/>
            </a:pPr>
            <a:r>
              <a:rPr lang="he-IL" dirty="0"/>
              <a:t>ה. הסידן נחוץ לבניית העצמות. ריכוז נמוך מדי של סידן יוצר סיכון להתפתחות דלדול העצם (אוסטאופורוזיס) או מחלת רככת בילדים.   </a:t>
            </a:r>
          </a:p>
          <a:p>
            <a:pPr>
              <a:defRPr/>
            </a:pPr>
            <a:r>
              <a:rPr lang="he-IL" dirty="0"/>
              <a:t>.</a:t>
            </a:r>
          </a:p>
          <a:p>
            <a:pPr>
              <a:defRPr/>
            </a:pPr>
            <a:r>
              <a:rPr lang="he-IL" dirty="0"/>
              <a:t>   </a:t>
            </a:r>
            <a:endParaRPr lang="he-IL" kern="0" dirty="0">
              <a:latin typeface="Arial"/>
              <a:cs typeface="Arial"/>
            </a:endParaRPr>
          </a:p>
        </p:txBody>
      </p:sp>
      <p:graphicFrame>
        <p:nvGraphicFramePr>
          <p:cNvPr id="8" name="טבלה 7"/>
          <p:cNvGraphicFramePr>
            <a:graphicFrameLocks noGrp="1"/>
          </p:cNvGraphicFramePr>
          <p:nvPr/>
        </p:nvGraphicFramePr>
        <p:xfrm>
          <a:off x="395288" y="719138"/>
          <a:ext cx="5710237" cy="3403600"/>
        </p:xfrm>
        <a:graphic>
          <a:graphicData uri="http://schemas.openxmlformats.org/drawingml/2006/table">
            <a:tbl>
              <a:tblPr rtl="1" firstRow="1" bandRow="1">
                <a:tableStyleId>{5C22544A-7EE6-4342-B048-85BDC9FD1C3A}</a:tableStyleId>
              </a:tblPr>
              <a:tblGrid>
                <a:gridCol w="1561862">
                  <a:extLst>
                    <a:ext uri="{9D8B030D-6E8A-4147-A177-3AD203B41FA5}">
                      <a16:colId xmlns:a16="http://schemas.microsoft.com/office/drawing/2014/main" val="20000"/>
                    </a:ext>
                  </a:extLst>
                </a:gridCol>
                <a:gridCol w="1032072">
                  <a:extLst>
                    <a:ext uri="{9D8B030D-6E8A-4147-A177-3AD203B41FA5}">
                      <a16:colId xmlns:a16="http://schemas.microsoft.com/office/drawing/2014/main" val="20001"/>
                    </a:ext>
                  </a:extLst>
                </a:gridCol>
                <a:gridCol w="3116303">
                  <a:extLst>
                    <a:ext uri="{9D8B030D-6E8A-4147-A177-3AD203B41FA5}">
                      <a16:colId xmlns:a16="http://schemas.microsoft.com/office/drawing/2014/main" val="20002"/>
                    </a:ext>
                  </a:extLst>
                </a:gridCol>
              </a:tblGrid>
              <a:tr h="370840">
                <a:tc>
                  <a:txBody>
                    <a:bodyPr/>
                    <a:lstStyle/>
                    <a:p>
                      <a:pPr rtl="1"/>
                      <a:r>
                        <a:rPr lang="he-IL" b="0" dirty="0">
                          <a:solidFill>
                            <a:schemeClr val="tx1"/>
                          </a:solidFill>
                        </a:rPr>
                        <a:t>החומר</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a:solidFill>
                            <a:schemeClr val="tx1"/>
                          </a:solidFill>
                        </a:rPr>
                        <a:t>תוצאה (</a:t>
                      </a:r>
                      <a:r>
                        <a:rPr lang="en-US" b="0" dirty="0">
                          <a:solidFill>
                            <a:schemeClr val="tx1"/>
                          </a:solidFill>
                        </a:rPr>
                        <a:t>mg/dl</a:t>
                      </a:r>
                      <a:r>
                        <a:rPr lang="he-IL" b="0" dirty="0">
                          <a:solidFill>
                            <a:schemeClr val="tx1"/>
                          </a:solidFill>
                        </a:rPr>
                        <a:t>)</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a:solidFill>
                            <a:schemeClr val="tx1"/>
                          </a:solidFill>
                        </a:rPr>
                        <a:t>גבולות הנורמה</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rtl="1"/>
                      <a:r>
                        <a:rPr lang="he-IL" dirty="0">
                          <a:solidFill>
                            <a:schemeClr val="tx1"/>
                          </a:solidFill>
                        </a:rPr>
                        <a:t>גלוקוז</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95</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65-105     (     *                 )          </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rtl="1"/>
                      <a:r>
                        <a:rPr lang="he-IL" dirty="0">
                          <a:solidFill>
                            <a:schemeClr val="tx1"/>
                          </a:solidFill>
                        </a:rPr>
                        <a:t>שתנן</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17.3</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15-36       (                     * )</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rtl="1"/>
                      <a:r>
                        <a:rPr lang="he-IL" dirty="0">
                          <a:solidFill>
                            <a:schemeClr val="tx1"/>
                          </a:solidFill>
                        </a:rPr>
                        <a:t>כולסטרול כללי</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221</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קטן</a:t>
                      </a:r>
                      <a:r>
                        <a:rPr lang="he-IL" baseline="0" dirty="0">
                          <a:solidFill>
                            <a:schemeClr val="tx1"/>
                          </a:solidFill>
                        </a:rPr>
                        <a:t> מ-200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rtl="1"/>
                      <a:r>
                        <a:rPr lang="en-US" dirty="0">
                          <a:solidFill>
                            <a:schemeClr val="tx1"/>
                          </a:solidFill>
                        </a:rPr>
                        <a:t>HDL-Cholesterol</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57.7</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35-60        (  *                   )</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LDL-Cholesterol</a:t>
                      </a:r>
                      <a:endParaRPr kumimoji="0" lang="he-IL" sz="1800" b="0" i="0" u="none" strike="noStrike" kern="1200" cap="none" spc="0" normalizeH="0" baseline="0" noProof="0" dirty="0">
                        <a:ln>
                          <a:noFill/>
                        </a:ln>
                        <a:solidFill>
                          <a:schemeClr val="tx1"/>
                        </a:solidFill>
                        <a:effectLst/>
                        <a:uLnTx/>
                        <a:uFillTx/>
                        <a:latin typeface="+mn-lt"/>
                        <a:ea typeface="+mn-ea"/>
                        <a:cs typeface="+mn-cs"/>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135</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קטן מ-130              *  (</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solidFill>
                            <a:schemeClr val="tx1"/>
                          </a:solidFill>
                        </a:rPr>
                        <a:t>סידן</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9.4</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chemeClr val="tx1"/>
                          </a:solidFill>
                        </a:rPr>
                        <a:t>8.4-10.2     (  *                    )</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85032" name="קבוצה 1"/>
          <p:cNvGrpSpPr>
            <a:grpSpLocks/>
          </p:cNvGrpSpPr>
          <p:nvPr/>
        </p:nvGrpSpPr>
        <p:grpSpPr bwMode="auto">
          <a:xfrm>
            <a:off x="419100" y="1592263"/>
            <a:ext cx="1944688" cy="2376487"/>
            <a:chOff x="395536" y="2061076"/>
            <a:chExt cx="1944216" cy="2376036"/>
          </a:xfrm>
        </p:grpSpPr>
        <p:cxnSp>
          <p:nvCxnSpPr>
            <p:cNvPr id="3" name="מחבר ישר 2"/>
            <p:cNvCxnSpPr/>
            <p:nvPr/>
          </p:nvCxnSpPr>
          <p:spPr>
            <a:xfrm flipH="1">
              <a:off x="827231" y="2061076"/>
              <a:ext cx="151252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827231" y="2421370"/>
              <a:ext cx="151252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395536" y="2781664"/>
              <a:ext cx="75546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827231" y="3213382"/>
              <a:ext cx="145855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395536" y="3791123"/>
              <a:ext cx="92846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771683" y="4437112"/>
              <a:ext cx="145855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4"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15</a:t>
            </a:fld>
            <a:endParaRPr lang="he-IL" sz="1100" dirty="0">
              <a:solidFill>
                <a:prstClr val="white">
                  <a:lumMod val="75000"/>
                </a:prst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5: שמירת </a:t>
            </a:r>
            <a:r>
              <a:rPr lang="he-IL" sz="1800" b="1" noProof="1">
                <a:solidFill>
                  <a:srgbClr val="FF6600"/>
                </a:solidFill>
                <a:ea typeface="+mn-ea"/>
              </a:rPr>
              <a:t>ההומאוסטזיס</a:t>
            </a:r>
            <a:r>
              <a:rPr lang="he-IL" sz="1800" b="1" dirty="0">
                <a:solidFill>
                  <a:srgbClr val="FF6600"/>
                </a:solidFill>
                <a:ea typeface="+mn-ea"/>
              </a:rPr>
              <a:t> של ריכוז הסוכר בדם </a:t>
            </a:r>
            <a:endParaRPr lang="he-IL" sz="1800" dirty="0"/>
          </a:p>
        </p:txBody>
      </p:sp>
      <p:grpSp>
        <p:nvGrpSpPr>
          <p:cNvPr id="86020" name="קבוצה 7168"/>
          <p:cNvGrpSpPr>
            <a:grpSpLocks/>
          </p:cNvGrpSpPr>
          <p:nvPr/>
        </p:nvGrpSpPr>
        <p:grpSpPr bwMode="auto">
          <a:xfrm>
            <a:off x="1085850" y="1179513"/>
            <a:ext cx="7639050" cy="5073650"/>
            <a:chOff x="650315" y="1495090"/>
            <a:chExt cx="7638144" cy="5073396"/>
          </a:xfrm>
        </p:grpSpPr>
        <p:grpSp>
          <p:nvGrpSpPr>
            <p:cNvPr id="86023" name="קבוצה 18"/>
            <p:cNvGrpSpPr>
              <a:grpSpLocks/>
            </p:cNvGrpSpPr>
            <p:nvPr/>
          </p:nvGrpSpPr>
          <p:grpSpPr bwMode="auto">
            <a:xfrm>
              <a:off x="650315" y="1495090"/>
              <a:ext cx="7069803" cy="2949563"/>
              <a:chOff x="611559" y="1499594"/>
              <a:chExt cx="7069803" cy="2949563"/>
            </a:xfrm>
          </p:grpSpPr>
          <p:sp>
            <p:nvSpPr>
              <p:cNvPr id="10" name="TextBox 9"/>
              <p:cNvSpPr txBox="1"/>
              <p:nvPr/>
            </p:nvSpPr>
            <p:spPr>
              <a:xfrm>
                <a:off x="3348084" y="3656898"/>
                <a:ext cx="2376206" cy="792123"/>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מצב תקין של:</a:t>
                </a:r>
              </a:p>
              <a:p>
                <a:pPr algn="ctr" fontAlgn="auto">
                  <a:spcBef>
                    <a:spcPts val="0"/>
                  </a:spcBef>
                  <a:spcAft>
                    <a:spcPts val="0"/>
                  </a:spcAft>
                  <a:defRPr/>
                </a:pPr>
                <a:r>
                  <a:rPr lang="he-IL" sz="1600" dirty="0">
                    <a:solidFill>
                      <a:prstClr val="black">
                        <a:lumMod val="50000"/>
                        <a:lumOff val="50000"/>
                      </a:prstClr>
                    </a:solidFill>
                    <a:latin typeface="Arial"/>
                    <a:cs typeface="Arial"/>
                  </a:rPr>
                  <a:t>ריכוז גלוקוז בדם </a:t>
                </a:r>
              </a:p>
            </p:txBody>
          </p:sp>
          <p:sp>
            <p:nvSpPr>
              <p:cNvPr id="12" name="TextBox 11"/>
              <p:cNvSpPr txBox="1"/>
              <p:nvPr/>
            </p:nvSpPr>
            <p:spPr>
              <a:xfrm>
                <a:off x="611559" y="2558403"/>
                <a:ext cx="2376206"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שינוי, גורם משפיע:</a:t>
                </a:r>
              </a:p>
            </p:txBody>
          </p:sp>
          <p:sp>
            <p:nvSpPr>
              <p:cNvPr id="13" name="TextBox 12"/>
              <p:cNvSpPr txBox="1"/>
              <p:nvPr/>
            </p:nvSpPr>
            <p:spPr>
              <a:xfrm>
                <a:off x="1076642" y="1499594"/>
                <a:ext cx="2376205"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בריכוז הגלוקוז בדם</a:t>
                </a:r>
              </a:p>
            </p:txBody>
          </p:sp>
          <p:sp>
            <p:nvSpPr>
              <p:cNvPr id="14" name="TextBox 13"/>
              <p:cNvSpPr txBox="1"/>
              <p:nvPr/>
            </p:nvSpPr>
            <p:spPr>
              <a:xfrm>
                <a:off x="3348084" y="2425060"/>
                <a:ext cx="4333361"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בקצב הפרשת ההורמון  ______מהלבלב, הגורמת לעלייה בקצב כניסת גלוקוז לתאים</a:t>
                </a:r>
              </a:p>
            </p:txBody>
          </p:sp>
        </p:grpSp>
        <p:sp>
          <p:nvSpPr>
            <p:cNvPr id="25" name="TextBox 24"/>
            <p:cNvSpPr txBox="1"/>
            <p:nvPr/>
          </p:nvSpPr>
          <p:spPr>
            <a:xfrm>
              <a:off x="5912254" y="4758827"/>
              <a:ext cx="2376205"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שינוי, גורם משפיע:</a:t>
              </a:r>
            </a:p>
          </p:txBody>
        </p:sp>
        <p:sp>
          <p:nvSpPr>
            <p:cNvPr id="26" name="TextBox 25"/>
            <p:cNvSpPr txBox="1"/>
            <p:nvPr/>
          </p:nvSpPr>
          <p:spPr>
            <a:xfrm>
              <a:off x="5343996" y="5776363"/>
              <a:ext cx="2376205"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ירידה בריכוז הגלוקוז בדם</a:t>
              </a:r>
            </a:p>
          </p:txBody>
        </p:sp>
        <p:sp>
          <p:nvSpPr>
            <p:cNvPr id="27" name="TextBox 26"/>
            <p:cNvSpPr txBox="1"/>
            <p:nvPr/>
          </p:nvSpPr>
          <p:spPr>
            <a:xfrm>
              <a:off x="650315" y="4758827"/>
              <a:ext cx="4790507" cy="1017536"/>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noProof="1">
                  <a:solidFill>
                    <a:prstClr val="black">
                      <a:lumMod val="50000"/>
                      <a:lumOff val="50000"/>
                    </a:prstClr>
                  </a:solidFill>
                  <a:latin typeface="Arial"/>
                  <a:cs typeface="Arial"/>
                </a:rPr>
                <a:t>עלייה בהפרשת ההורמון </a:t>
              </a:r>
              <a:r>
                <a:rPr lang="he-IL" sz="1600" noProof="1">
                  <a:solidFill>
                    <a:schemeClr val="bg1">
                      <a:lumMod val="65000"/>
                    </a:schemeClr>
                  </a:solidFill>
                  <a:latin typeface="Arial"/>
                  <a:cs typeface="Arial"/>
                </a:rPr>
                <a:t>גלוקגון</a:t>
              </a:r>
              <a:r>
                <a:rPr lang="he-IL" sz="1600" noProof="1">
                  <a:solidFill>
                    <a:prstClr val="black">
                      <a:lumMod val="50000"/>
                      <a:lumOff val="50000"/>
                    </a:prstClr>
                  </a:solidFill>
                  <a:latin typeface="Arial"/>
                  <a:cs typeface="Arial"/>
                </a:rPr>
                <a:t> מהלבלב, הגורמת לעלייה בקצב פירוק הגליקוגן* לגלוקוז בכבד וליציאת גלוקוז מן הכבד לדם</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8" name="חץ מכופף 27"/>
            <p:cNvSpPr/>
            <p:nvPr/>
          </p:nvSpPr>
          <p:spPr>
            <a:xfrm rot="16200000">
              <a:off x="2543158" y="3280176"/>
              <a:ext cx="777836" cy="9095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799526" y="3888951"/>
              <a:ext cx="831808" cy="90794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7787" y="2287212"/>
              <a:ext cx="415876" cy="266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202" y="1658625"/>
              <a:ext cx="614331" cy="9095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20178" y="3212679"/>
              <a:ext cx="392065" cy="439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5430" y="5550949"/>
              <a:ext cx="469844" cy="225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3990" y="4444517"/>
              <a:ext cx="446035" cy="314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576510" y="5610508"/>
              <a:ext cx="615919" cy="9095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48" name="TextBox 47"/>
          <p:cNvSpPr txBox="1"/>
          <p:nvPr/>
        </p:nvSpPr>
        <p:spPr>
          <a:xfrm>
            <a:off x="403225" y="411163"/>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5:  </a:t>
            </a:r>
            <a:r>
              <a:rPr lang="he-IL" kern="0" dirty="0">
                <a:solidFill>
                  <a:srgbClr val="1D4C72"/>
                </a:solidFill>
              </a:rPr>
              <a:t>התרשים </a:t>
            </a:r>
            <a:r>
              <a:rPr lang="he-IL" kern="0" dirty="0">
                <a:solidFill>
                  <a:srgbClr val="1F497D"/>
                </a:solidFill>
              </a:rPr>
              <a:t>מתאר</a:t>
            </a:r>
            <a:r>
              <a:rPr lang="he-IL" kern="0" dirty="0">
                <a:solidFill>
                  <a:srgbClr val="5F0060">
                    <a:lumMod val="50000"/>
                    <a:lumOff val="50000"/>
                  </a:srgbClr>
                </a:solidFill>
              </a:rPr>
              <a:t> </a:t>
            </a:r>
            <a:r>
              <a:rPr lang="he-IL" kern="0" dirty="0">
                <a:solidFill>
                  <a:srgbClr val="1D4C72"/>
                </a:solidFill>
              </a:rPr>
              <a:t>שינויים שגרתיים בריכוז </a:t>
            </a:r>
            <a:r>
              <a:rPr lang="he-IL" kern="0" noProof="1">
                <a:solidFill>
                  <a:srgbClr val="1D4C72"/>
                </a:solidFill>
              </a:rPr>
              <a:t>הגלוקוז בדם, ואת פעולת המנגנונים לשמירת ההומאוסטזיס, הגורמת  להחזרת ריכוז הגלוקוז למ</a:t>
            </a:r>
            <a:r>
              <a:rPr lang="he-IL" kern="0" dirty="0">
                <a:solidFill>
                  <a:srgbClr val="1D4C72"/>
                </a:solidFill>
              </a:rPr>
              <a:t>צב תקין.</a:t>
            </a:r>
          </a:p>
        </p:txBody>
      </p:sp>
      <p:sp>
        <p:nvSpPr>
          <p:cNvPr id="86022" name="מלבן 7169"/>
          <p:cNvSpPr>
            <a:spLocks noChangeArrowheads="1"/>
          </p:cNvSpPr>
          <p:nvPr/>
        </p:nvSpPr>
        <p:spPr bwMode="auto">
          <a:xfrm>
            <a:off x="101600" y="5870575"/>
            <a:ext cx="38242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u="sng">
                <a:solidFill>
                  <a:srgbClr val="000000"/>
                </a:solidFill>
              </a:rPr>
              <a:t>תזכורת</a:t>
            </a:r>
          </a:p>
          <a:p>
            <a:r>
              <a:rPr lang="he-IL" sz="1400" noProof="1">
                <a:solidFill>
                  <a:srgbClr val="000000"/>
                </a:solidFill>
              </a:rPr>
              <a:t>*גליקוגן:  רב-סוכר שהוא חומר תשמורת הנאגר בתאי הכבד והשרירים. בשעת הצורך, הגליקוגן מתפרק לגלוקוז (חד-סוכר), העובר לדם וממנו לתאי הגוף</a:t>
            </a:r>
          </a:p>
        </p:txBody>
      </p:sp>
      <p:sp>
        <p:nvSpPr>
          <p:cNvPr id="23"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16</a:t>
            </a:fld>
            <a:endParaRPr lang="he-IL" sz="1100" dirty="0">
              <a:solidFill>
                <a:prstClr val="white">
                  <a:lumMod val="75000"/>
                </a:prst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grpSp>
        <p:nvGrpSpPr>
          <p:cNvPr id="87044" name="קבוצה 7168"/>
          <p:cNvGrpSpPr>
            <a:grpSpLocks/>
          </p:cNvGrpSpPr>
          <p:nvPr/>
        </p:nvGrpSpPr>
        <p:grpSpPr bwMode="auto">
          <a:xfrm>
            <a:off x="611188" y="1344613"/>
            <a:ext cx="8153400" cy="5073650"/>
            <a:chOff x="136398" y="1495090"/>
            <a:chExt cx="8152061" cy="5073396"/>
          </a:xfrm>
        </p:grpSpPr>
        <p:grpSp>
          <p:nvGrpSpPr>
            <p:cNvPr id="87046" name="קבוצה 18"/>
            <p:cNvGrpSpPr>
              <a:grpSpLocks/>
            </p:cNvGrpSpPr>
            <p:nvPr/>
          </p:nvGrpSpPr>
          <p:grpSpPr bwMode="auto">
            <a:xfrm>
              <a:off x="650315" y="1495090"/>
              <a:ext cx="7550022" cy="2949427"/>
              <a:chOff x="611559" y="1499594"/>
              <a:chExt cx="7550022" cy="2949427"/>
            </a:xfrm>
          </p:grpSpPr>
          <p:sp>
            <p:nvSpPr>
              <p:cNvPr id="10" name="TextBox 9"/>
              <p:cNvSpPr txBox="1"/>
              <p:nvPr/>
            </p:nvSpPr>
            <p:spPr>
              <a:xfrm>
                <a:off x="3348309" y="3656898"/>
                <a:ext cx="2376097" cy="792123"/>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מצב תקין של:</a:t>
                </a:r>
              </a:p>
              <a:p>
                <a:pPr algn="ctr" fontAlgn="auto">
                  <a:spcBef>
                    <a:spcPts val="0"/>
                  </a:spcBef>
                  <a:spcAft>
                    <a:spcPts val="0"/>
                  </a:spcAft>
                  <a:defRPr/>
                </a:pPr>
                <a:r>
                  <a:rPr lang="he-IL" sz="1600" dirty="0">
                    <a:solidFill>
                      <a:prstClr val="black">
                        <a:lumMod val="50000"/>
                        <a:lumOff val="50000"/>
                      </a:prstClr>
                    </a:solidFill>
                    <a:latin typeface="Arial"/>
                    <a:cs typeface="Arial"/>
                  </a:rPr>
                  <a:t>ריכוז גלוקוז בדם </a:t>
                </a:r>
              </a:p>
            </p:txBody>
          </p:sp>
          <p:sp>
            <p:nvSpPr>
              <p:cNvPr id="12" name="TextBox 11"/>
              <p:cNvSpPr txBox="1"/>
              <p:nvPr/>
            </p:nvSpPr>
            <p:spPr>
              <a:xfrm>
                <a:off x="611908" y="2558403"/>
                <a:ext cx="2376097"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 אכילת מזון עשיר בפחמימות</a:t>
                </a:r>
              </a:p>
            </p:txBody>
          </p:sp>
          <p:sp>
            <p:nvSpPr>
              <p:cNvPr id="13" name="TextBox 12"/>
              <p:cNvSpPr txBox="1"/>
              <p:nvPr/>
            </p:nvSpPr>
            <p:spPr>
              <a:xfrm>
                <a:off x="1076969" y="1499594"/>
                <a:ext cx="2376098"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בריכוז הגלוקוז בדם</a:t>
                </a:r>
              </a:p>
            </p:txBody>
          </p:sp>
          <p:sp>
            <p:nvSpPr>
              <p:cNvPr id="14" name="TextBox 13"/>
              <p:cNvSpPr txBox="1"/>
              <p:nvPr/>
            </p:nvSpPr>
            <p:spPr>
              <a:xfrm>
                <a:off x="3348309" y="2425060"/>
                <a:ext cx="4812510"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בקצב הפרשת ההורמון אינסולין מהלבלב, הגורמת לעלייה בקצב כניסת גלוקוז לתאים</a:t>
                </a:r>
              </a:p>
            </p:txBody>
          </p:sp>
        </p:grpSp>
        <p:sp>
          <p:nvSpPr>
            <p:cNvPr id="25" name="TextBox 24"/>
            <p:cNvSpPr txBox="1"/>
            <p:nvPr/>
          </p:nvSpPr>
          <p:spPr>
            <a:xfrm>
              <a:off x="5912361" y="4758827"/>
              <a:ext cx="2376098"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צום או העדר גלוקוז במזון</a:t>
              </a:r>
            </a:p>
          </p:txBody>
        </p:sp>
        <p:sp>
          <p:nvSpPr>
            <p:cNvPr id="26" name="TextBox 25"/>
            <p:cNvSpPr txBox="1"/>
            <p:nvPr/>
          </p:nvSpPr>
          <p:spPr>
            <a:xfrm>
              <a:off x="5344130" y="5776363"/>
              <a:ext cx="2376098"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ירידה בריכוז הגלוקוז בדם</a:t>
              </a:r>
            </a:p>
          </p:txBody>
        </p:sp>
        <p:sp>
          <p:nvSpPr>
            <p:cNvPr id="27" name="TextBox 26"/>
            <p:cNvSpPr txBox="1"/>
            <p:nvPr/>
          </p:nvSpPr>
          <p:spPr>
            <a:xfrm>
              <a:off x="136398" y="4758827"/>
              <a:ext cx="5304554"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noProof="1">
                  <a:solidFill>
                    <a:prstClr val="black">
                      <a:lumMod val="50000"/>
                      <a:lumOff val="50000"/>
                    </a:prstClr>
                  </a:solidFill>
                  <a:latin typeface="Arial"/>
                  <a:cs typeface="Arial"/>
                </a:rPr>
                <a:t>עלייה בהפרשת ההורמון גלוקגון מהלבלב, הגורמת לעלייה בקצב פירוק הגליקוגן לגלוקוז בכבד וליציאת גלוקוז מן הכבד לדם</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8" name="חץ מכופף 27"/>
            <p:cNvSpPr/>
            <p:nvPr/>
          </p:nvSpPr>
          <p:spPr>
            <a:xfrm rot="16200000">
              <a:off x="2543401" y="3280197"/>
              <a:ext cx="777836" cy="90948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799620" y="3888972"/>
              <a:ext cx="831808" cy="9079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8052" y="2287212"/>
              <a:ext cx="415857" cy="266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401" y="1658646"/>
              <a:ext cx="614331" cy="9094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20372" y="3212679"/>
              <a:ext cx="392049" cy="439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5524" y="5550949"/>
              <a:ext cx="469823" cy="225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4165" y="4444517"/>
              <a:ext cx="446014" cy="314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581427" y="5427976"/>
              <a:ext cx="615919" cy="9094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87045" name="מלבן 7169"/>
          <p:cNvSpPr>
            <a:spLocks noChangeArrowheads="1"/>
          </p:cNvSpPr>
          <p:nvPr/>
        </p:nvSpPr>
        <p:spPr bwMode="auto">
          <a:xfrm>
            <a:off x="0" y="6396038"/>
            <a:ext cx="3824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a:solidFill>
                  <a:srgbClr val="000000"/>
                </a:solidFill>
              </a:rPr>
              <a:t>התרשים לקוח מן המאמר: "שלילי / חיובי – זה לא ציון, זה משוב", מאת אילנה אדר, </a:t>
            </a:r>
            <a:r>
              <a:rPr lang="he-IL" sz="1200" b="1">
                <a:solidFill>
                  <a:srgbClr val="000000"/>
                </a:solidFill>
              </a:rPr>
              <a:t>העלון למורי הביולוגיה</a:t>
            </a:r>
            <a:r>
              <a:rPr lang="he-IL" sz="1200">
                <a:solidFill>
                  <a:srgbClr val="000000"/>
                </a:solidFill>
              </a:rPr>
              <a:t>, 170© </a:t>
            </a:r>
            <a:endParaRPr lang="en-US" sz="1200">
              <a:solidFill>
                <a:srgbClr val="000000"/>
              </a:solidFill>
            </a:endParaRPr>
          </a:p>
        </p:txBody>
      </p:sp>
      <p:sp>
        <p:nvSpPr>
          <p:cNvPr id="22"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17</a:t>
            </a:fld>
            <a:endParaRPr lang="he-IL" sz="1100" dirty="0">
              <a:solidFill>
                <a:prstClr val="white">
                  <a:lumMod val="75000"/>
                </a:prstClr>
              </a:solidFill>
            </a:endParaRPr>
          </a:p>
        </p:txBody>
      </p:sp>
      <p:sp>
        <p:nvSpPr>
          <p:cNvPr id="2" name="מלבן 1"/>
          <p:cNvSpPr/>
          <p:nvPr/>
        </p:nvSpPr>
        <p:spPr>
          <a:xfrm>
            <a:off x="7570439" y="620688"/>
            <a:ext cx="1072730" cy="369332"/>
          </a:xfrm>
          <a:prstGeom prst="rect">
            <a:avLst/>
          </a:prstGeom>
        </p:spPr>
        <p:txBody>
          <a:bodyPr wrap="none">
            <a:spAutoFit/>
          </a:bodyPr>
          <a:lstStyle/>
          <a:p>
            <a:r>
              <a:rPr lang="he-IL" b="1" kern="0" dirty="0">
                <a:solidFill>
                  <a:srgbClr val="1D4C72"/>
                </a:solidFill>
              </a:rPr>
              <a:t>שאלה 5: </a:t>
            </a:r>
            <a:endParaRPr lang="he-I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63846C-83E6-4F38-8CDA-7FF2DFD195A1}" type="slidenum">
              <a:rPr lang="he-IL" smtClean="0"/>
              <a:pPr fontAlgn="base">
                <a:spcBef>
                  <a:spcPct val="0"/>
                </a:spcBef>
                <a:spcAft>
                  <a:spcPct val="0"/>
                </a:spcAft>
                <a:defRPr/>
              </a:pPr>
              <a:t>18</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chemeClr val="accent3"/>
                </a:solidFill>
                <a:ea typeface="+mn-ea"/>
              </a:rPr>
              <a:t>שאלה 6: מחלת הסוכרת</a:t>
            </a:r>
            <a:endParaRPr lang="he-IL" sz="1800" dirty="0">
              <a:solidFill>
                <a:schemeClr val="accent3"/>
              </a:solidFill>
            </a:endParaRPr>
          </a:p>
        </p:txBody>
      </p:sp>
      <p:sp>
        <p:nvSpPr>
          <p:cNvPr id="7" name="TextBox 6"/>
          <p:cNvSpPr txBox="1"/>
          <p:nvPr/>
        </p:nvSpPr>
        <p:spPr>
          <a:xfrm>
            <a:off x="604838" y="512763"/>
            <a:ext cx="8183562" cy="56324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6:</a:t>
            </a:r>
          </a:p>
          <a:p>
            <a:pPr fontAlgn="auto">
              <a:spcBef>
                <a:spcPts val="0"/>
              </a:spcBef>
              <a:spcAft>
                <a:spcPts val="0"/>
              </a:spcAft>
              <a:defRPr/>
            </a:pPr>
            <a:r>
              <a:rPr lang="he-IL" dirty="0">
                <a:solidFill>
                  <a:schemeClr val="tx2"/>
                </a:solidFill>
              </a:rPr>
              <a:t>בגרפים שלפניכם מתוארים ריכוז האינסולין וריכוז הגלוקוז בדם של אדם בריא ואדם חולה סוכרת. הבדיקה נעשתה לאחר אכילת מזון עשיר בפחמימות.</a:t>
            </a: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r>
              <a:rPr lang="he-IL" dirty="0">
                <a:solidFill>
                  <a:schemeClr val="tx2"/>
                </a:solidFill>
              </a:rPr>
              <a:t>א. איזה גרף מתאר את התוצאות של האדם הבריא ואיזה של החולה? נמקו.</a:t>
            </a:r>
          </a:p>
          <a:p>
            <a:pPr fontAlgn="auto">
              <a:spcBef>
                <a:spcPts val="0"/>
              </a:spcBef>
              <a:spcAft>
                <a:spcPts val="0"/>
              </a:spcAft>
              <a:defRPr/>
            </a:pPr>
            <a:r>
              <a:rPr lang="he-IL" dirty="0">
                <a:solidFill>
                  <a:schemeClr val="tx2"/>
                </a:solidFill>
              </a:rPr>
              <a:t>ב. יש סוג של סוכרת שאינה נובעת ממחסור באינסולין, אלא מכך שהתאים אינם מגיבים </a:t>
            </a:r>
          </a:p>
          <a:p>
            <a:pPr fontAlgn="auto">
              <a:spcBef>
                <a:spcPts val="0"/>
              </a:spcBef>
              <a:spcAft>
                <a:spcPts val="0"/>
              </a:spcAft>
              <a:defRPr/>
            </a:pPr>
            <a:r>
              <a:rPr lang="he-IL" dirty="0">
                <a:solidFill>
                  <a:schemeClr val="tx2"/>
                </a:solidFill>
              </a:rPr>
              <a:t>   לאינסולין. שרטטו  במערכת ג' כיצד ייראה הגרף של אדם החולה במחלה זו.</a:t>
            </a:r>
          </a:p>
          <a:p>
            <a:pPr fontAlgn="auto">
              <a:spcBef>
                <a:spcPts val="0"/>
              </a:spcBef>
              <a:spcAft>
                <a:spcPts val="0"/>
              </a:spcAft>
              <a:defRPr/>
            </a:pPr>
            <a:endParaRPr lang="he-IL" dirty="0">
              <a:solidFill>
                <a:schemeClr val="tx2"/>
              </a:solidFill>
            </a:endParaRPr>
          </a:p>
        </p:txBody>
      </p:sp>
      <p:grpSp>
        <p:nvGrpSpPr>
          <p:cNvPr id="88070" name="קבוצה 33"/>
          <p:cNvGrpSpPr>
            <a:grpSpLocks/>
          </p:cNvGrpSpPr>
          <p:nvPr/>
        </p:nvGrpSpPr>
        <p:grpSpPr bwMode="auto">
          <a:xfrm>
            <a:off x="6507163" y="2278063"/>
            <a:ext cx="1981200" cy="1924050"/>
            <a:chOff x="1475656" y="1617842"/>
            <a:chExt cx="1728192" cy="1647096"/>
          </a:xfrm>
        </p:grpSpPr>
        <p:grpSp>
          <p:nvGrpSpPr>
            <p:cNvPr id="88098" name="קבוצה 46"/>
            <p:cNvGrpSpPr>
              <a:grpSpLocks/>
            </p:cNvGrpSpPr>
            <p:nvPr/>
          </p:nvGrpSpPr>
          <p:grpSpPr bwMode="auto">
            <a:xfrm>
              <a:off x="1475656" y="1617842"/>
              <a:ext cx="1728192" cy="1307102"/>
              <a:chOff x="1475656" y="1617842"/>
              <a:chExt cx="1728192" cy="1307102"/>
            </a:xfrm>
          </p:grpSpPr>
          <p:cxnSp>
            <p:nvCxnSpPr>
              <p:cNvPr id="50" name="מחבר חץ ישר 49"/>
              <p:cNvCxnSpPr/>
              <p:nvPr/>
            </p:nvCxnSpPr>
            <p:spPr>
              <a:xfrm flipV="1">
                <a:off x="1475656" y="1617842"/>
                <a:ext cx="72008" cy="1307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מחבר חץ ישר 50"/>
              <p:cNvCxnSpPr/>
              <p:nvPr/>
            </p:nvCxnSpPr>
            <p:spPr>
              <a:xfrm>
                <a:off x="1475656" y="2925191"/>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2511463" y="2926549"/>
              <a:ext cx="551138" cy="33838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grpSp>
      <p:sp>
        <p:nvSpPr>
          <p:cNvPr id="53" name="TextBox 52"/>
          <p:cNvSpPr txBox="1"/>
          <p:nvPr/>
        </p:nvSpPr>
        <p:spPr>
          <a:xfrm>
            <a:off x="7812088" y="1927225"/>
            <a:ext cx="842962" cy="339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ג</a:t>
            </a:r>
            <a:r>
              <a:rPr lang="he-IL" sz="1600" dirty="0">
                <a:solidFill>
                  <a:srgbClr val="1D4C72"/>
                </a:solidFill>
              </a:rPr>
              <a:t>'</a:t>
            </a:r>
          </a:p>
        </p:txBody>
      </p:sp>
      <p:grpSp>
        <p:nvGrpSpPr>
          <p:cNvPr id="88072" name="קבוצה 53"/>
          <p:cNvGrpSpPr>
            <a:grpSpLocks/>
          </p:cNvGrpSpPr>
          <p:nvPr/>
        </p:nvGrpSpPr>
        <p:grpSpPr bwMode="auto">
          <a:xfrm>
            <a:off x="-265113" y="2012950"/>
            <a:ext cx="6456363" cy="2166938"/>
            <a:chOff x="1336175" y="1665467"/>
            <a:chExt cx="6456114" cy="2165804"/>
          </a:xfrm>
        </p:grpSpPr>
        <p:grpSp>
          <p:nvGrpSpPr>
            <p:cNvPr id="88073" name="קבוצה 54"/>
            <p:cNvGrpSpPr>
              <a:grpSpLocks/>
            </p:cNvGrpSpPr>
            <p:nvPr/>
          </p:nvGrpSpPr>
          <p:grpSpPr bwMode="auto">
            <a:xfrm>
              <a:off x="1336175" y="1904229"/>
              <a:ext cx="6360518" cy="1927042"/>
              <a:chOff x="427604" y="1337896"/>
              <a:chExt cx="6360518" cy="1927042"/>
            </a:xfrm>
          </p:grpSpPr>
          <p:grpSp>
            <p:nvGrpSpPr>
              <p:cNvPr id="88080" name="קבוצה 61"/>
              <p:cNvGrpSpPr>
                <a:grpSpLocks/>
              </p:cNvGrpSpPr>
              <p:nvPr/>
            </p:nvGrpSpPr>
            <p:grpSpPr bwMode="auto">
              <a:xfrm>
                <a:off x="427604" y="1340768"/>
                <a:ext cx="2776244" cy="1924170"/>
                <a:chOff x="783533" y="1617842"/>
                <a:chExt cx="2420315" cy="1647096"/>
              </a:xfrm>
            </p:grpSpPr>
            <p:grpSp>
              <p:nvGrpSpPr>
                <p:cNvPr id="88090" name="קבוצה 71"/>
                <p:cNvGrpSpPr>
                  <a:grpSpLocks/>
                </p:cNvGrpSpPr>
                <p:nvPr/>
              </p:nvGrpSpPr>
              <p:grpSpPr bwMode="auto">
                <a:xfrm>
                  <a:off x="1475656" y="1617842"/>
                  <a:ext cx="1728192" cy="1307102"/>
                  <a:chOff x="1475656" y="1617842"/>
                  <a:chExt cx="1728192" cy="1307102"/>
                </a:xfrm>
              </p:grpSpPr>
              <p:grpSp>
                <p:nvGrpSpPr>
                  <p:cNvPr id="88093" name="קבוצה 74"/>
                  <p:cNvGrpSpPr>
                    <a:grpSpLocks/>
                  </p:cNvGrpSpPr>
                  <p:nvPr/>
                </p:nvGrpSpPr>
                <p:grpSpPr bwMode="auto">
                  <a:xfrm>
                    <a:off x="1475656" y="1617842"/>
                    <a:ext cx="1728192" cy="1307102"/>
                    <a:chOff x="1475656" y="1617842"/>
                    <a:chExt cx="1728192" cy="1307102"/>
                  </a:xfrm>
                </p:grpSpPr>
                <p:cxnSp>
                  <p:nvCxnSpPr>
                    <p:cNvPr id="78" name="מחבר חץ ישר 77"/>
                    <p:cNvCxnSpPr/>
                    <p:nvPr/>
                  </p:nvCxnSpPr>
                  <p:spPr>
                    <a:xfrm flipV="1">
                      <a:off x="1475495" y="1617448"/>
                      <a:ext cx="71964" cy="1307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מחבר חץ ישר 78"/>
                    <p:cNvCxnSpPr/>
                    <p:nvPr/>
                  </p:nvCxnSpPr>
                  <p:spPr>
                    <a:xfrm>
                      <a:off x="1475495" y="2925390"/>
                      <a:ext cx="17285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6" name="צורה חופשית 75"/>
                  <p:cNvSpPr/>
                  <p:nvPr/>
                </p:nvSpPr>
                <p:spPr>
                  <a:xfrm>
                    <a:off x="1519780" y="2382112"/>
                    <a:ext cx="1585973" cy="230893"/>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Lst>
                    <a:ahLst/>
                    <a:cxnLst>
                      <a:cxn ang="0">
                        <a:pos x="connsiteX0" y="connsiteY0"/>
                      </a:cxn>
                      <a:cxn ang="0">
                        <a:pos x="connsiteX1" y="connsiteY1"/>
                      </a:cxn>
                      <a:cxn ang="0">
                        <a:pos x="connsiteX2" y="connsiteY2"/>
                      </a:cxn>
                      <a:cxn ang="0">
                        <a:pos x="connsiteX3" y="connsiteY3"/>
                      </a:cxn>
                    </a:cxnLst>
                    <a:rect l="l" t="t" r="r" b="b"/>
                    <a:pathLst>
                      <a:path w="1586518" h="230727">
                        <a:moveTo>
                          <a:pt x="0" y="180417"/>
                        </a:moveTo>
                        <a:cubicBezTo>
                          <a:pt x="166352" y="114950"/>
                          <a:pt x="332704" y="-4180"/>
                          <a:pt x="579549" y="113"/>
                        </a:cubicBezTo>
                        <a:cubicBezTo>
                          <a:pt x="826394" y="4406"/>
                          <a:pt x="1322230" y="169685"/>
                          <a:pt x="1481070" y="206175"/>
                        </a:cubicBezTo>
                        <a:cubicBezTo>
                          <a:pt x="1639910" y="242665"/>
                          <a:pt x="1586248" y="230859"/>
                          <a:pt x="1532586" y="219053"/>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77" name="צורה חופשית 76"/>
                  <p:cNvSpPr/>
                  <p:nvPr/>
                </p:nvSpPr>
                <p:spPr>
                  <a:xfrm>
                    <a:off x="1511477" y="2598064"/>
                    <a:ext cx="1692534" cy="20372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76340"/>
                      <a:gd name="connsiteY0" fmla="*/ 180417 h 230727"/>
                      <a:gd name="connsiteX1" fmla="*/ 669371 w 1676340"/>
                      <a:gd name="connsiteY1" fmla="*/ 113 h 230727"/>
                      <a:gd name="connsiteX2" fmla="*/ 1570892 w 1676340"/>
                      <a:gd name="connsiteY2" fmla="*/ 206175 h 230727"/>
                      <a:gd name="connsiteX3" fmla="*/ 1622408 w 1676340"/>
                      <a:gd name="connsiteY3" fmla="*/ 219053 h 230727"/>
                      <a:gd name="connsiteX0" fmla="*/ 0 w 1676340"/>
                      <a:gd name="connsiteY0" fmla="*/ 180392 h 230702"/>
                      <a:gd name="connsiteX1" fmla="*/ 669371 w 1676340"/>
                      <a:gd name="connsiteY1" fmla="*/ 88 h 230702"/>
                      <a:gd name="connsiteX2" fmla="*/ 1570892 w 1676340"/>
                      <a:gd name="connsiteY2" fmla="*/ 206150 h 230702"/>
                      <a:gd name="connsiteX3" fmla="*/ 1622408 w 1676340"/>
                      <a:gd name="connsiteY3" fmla="*/ 219028 h 230702"/>
                    </a:gdLst>
                    <a:ahLst/>
                    <a:cxnLst>
                      <a:cxn ang="0">
                        <a:pos x="connsiteX0" y="connsiteY0"/>
                      </a:cxn>
                      <a:cxn ang="0">
                        <a:pos x="connsiteX1" y="connsiteY1"/>
                      </a:cxn>
                      <a:cxn ang="0">
                        <a:pos x="connsiteX2" y="connsiteY2"/>
                      </a:cxn>
                      <a:cxn ang="0">
                        <a:pos x="connsiteX3" y="connsiteY3"/>
                      </a:cxn>
                    </a:cxnLst>
                    <a:rect l="l" t="t" r="r" b="b"/>
                    <a:pathLst>
                      <a:path w="1676340" h="230702">
                        <a:moveTo>
                          <a:pt x="0" y="180392"/>
                        </a:moveTo>
                        <a:cubicBezTo>
                          <a:pt x="166352" y="150060"/>
                          <a:pt x="407556" y="-4205"/>
                          <a:pt x="669371" y="88"/>
                        </a:cubicBezTo>
                        <a:cubicBezTo>
                          <a:pt x="931186" y="4381"/>
                          <a:pt x="1412052" y="169660"/>
                          <a:pt x="1570892" y="206150"/>
                        </a:cubicBezTo>
                        <a:cubicBezTo>
                          <a:pt x="1729732" y="242640"/>
                          <a:pt x="1676070" y="230834"/>
                          <a:pt x="1622408" y="219028"/>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73" name="TextBox 72"/>
                <p:cNvSpPr txBox="1"/>
                <p:nvPr/>
              </p:nvSpPr>
              <p:spPr>
                <a:xfrm>
                  <a:off x="2512051" y="2926747"/>
                  <a:ext cx="549417"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74" name="TextBox 73"/>
                <p:cNvSpPr txBox="1"/>
                <p:nvPr/>
              </p:nvSpPr>
              <p:spPr>
                <a:xfrm>
                  <a:off x="783533" y="1772282"/>
                  <a:ext cx="763925"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ריכוז</a:t>
                  </a:r>
                </a:p>
              </p:txBody>
            </p:sp>
          </p:grpSp>
          <p:grpSp>
            <p:nvGrpSpPr>
              <p:cNvPr id="88081" name="קבוצה 62"/>
              <p:cNvGrpSpPr>
                <a:grpSpLocks/>
              </p:cNvGrpSpPr>
              <p:nvPr/>
            </p:nvGrpSpPr>
            <p:grpSpPr bwMode="auto">
              <a:xfrm>
                <a:off x="3779912" y="1337896"/>
                <a:ext cx="3008210" cy="1924170"/>
                <a:chOff x="755576" y="1617842"/>
                <a:chExt cx="2622542" cy="1647096"/>
              </a:xfrm>
            </p:grpSpPr>
            <p:grpSp>
              <p:nvGrpSpPr>
                <p:cNvPr id="88082" name="קבוצה 63"/>
                <p:cNvGrpSpPr>
                  <a:grpSpLocks/>
                </p:cNvGrpSpPr>
                <p:nvPr/>
              </p:nvGrpSpPr>
              <p:grpSpPr bwMode="auto">
                <a:xfrm>
                  <a:off x="1475656" y="1617842"/>
                  <a:ext cx="1902462" cy="1307102"/>
                  <a:chOff x="1475656" y="1617842"/>
                  <a:chExt cx="1902462" cy="1307102"/>
                </a:xfrm>
              </p:grpSpPr>
              <p:grpSp>
                <p:nvGrpSpPr>
                  <p:cNvPr id="88085" name="קבוצה 66"/>
                  <p:cNvGrpSpPr>
                    <a:grpSpLocks/>
                  </p:cNvGrpSpPr>
                  <p:nvPr/>
                </p:nvGrpSpPr>
                <p:grpSpPr bwMode="auto">
                  <a:xfrm>
                    <a:off x="1475656" y="1617842"/>
                    <a:ext cx="1728192" cy="1307102"/>
                    <a:chOff x="1475656" y="1617842"/>
                    <a:chExt cx="1728192" cy="1307102"/>
                  </a:xfrm>
                </p:grpSpPr>
                <p:cxnSp>
                  <p:nvCxnSpPr>
                    <p:cNvPr id="70" name="מחבר חץ ישר 69"/>
                    <p:cNvCxnSpPr/>
                    <p:nvPr/>
                  </p:nvCxnSpPr>
                  <p:spPr>
                    <a:xfrm flipV="1">
                      <a:off x="1475532" y="1617190"/>
                      <a:ext cx="71964" cy="1307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מחבר חץ ישר 70"/>
                    <p:cNvCxnSpPr/>
                    <p:nvPr/>
                  </p:nvCxnSpPr>
                  <p:spPr>
                    <a:xfrm>
                      <a:off x="1475532" y="2925132"/>
                      <a:ext cx="17285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8" name="צורה חופשית 67"/>
                  <p:cNvSpPr/>
                  <p:nvPr/>
                </p:nvSpPr>
                <p:spPr>
                  <a:xfrm>
                    <a:off x="1519818" y="1945873"/>
                    <a:ext cx="1858605" cy="33954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27397"/>
                      <a:gd name="connsiteY0" fmla="*/ 344106 h 383032"/>
                      <a:gd name="connsiteX1" fmla="*/ 579549 w 1627397"/>
                      <a:gd name="connsiteY1" fmla="*/ 163802 h 383032"/>
                      <a:gd name="connsiteX2" fmla="*/ 1548436 w 1627397"/>
                      <a:gd name="connsiteY2" fmla="*/ 6060 h 383032"/>
                      <a:gd name="connsiteX3" fmla="*/ 1532586 w 1627397"/>
                      <a:gd name="connsiteY3" fmla="*/ 382742 h 383032"/>
                      <a:gd name="connsiteX0" fmla="*/ 0 w 1837127"/>
                      <a:gd name="connsiteY0" fmla="*/ 350164 h 350164"/>
                      <a:gd name="connsiteX1" fmla="*/ 579549 w 1837127"/>
                      <a:gd name="connsiteY1" fmla="*/ 169860 h 350164"/>
                      <a:gd name="connsiteX2" fmla="*/ 1548436 w 1837127"/>
                      <a:gd name="connsiteY2" fmla="*/ 12118 h 350164"/>
                      <a:gd name="connsiteX3" fmla="*/ 1824507 w 1837127"/>
                      <a:gd name="connsiteY3" fmla="*/ 2946 h 350164"/>
                      <a:gd name="connsiteX0" fmla="*/ 0 w 1858408"/>
                      <a:gd name="connsiteY0" fmla="*/ 339652 h 339652"/>
                      <a:gd name="connsiteX1" fmla="*/ 579549 w 1858408"/>
                      <a:gd name="connsiteY1" fmla="*/ 159348 h 339652"/>
                      <a:gd name="connsiteX2" fmla="*/ 1548436 w 1858408"/>
                      <a:gd name="connsiteY2" fmla="*/ 1606 h 339652"/>
                      <a:gd name="connsiteX3" fmla="*/ 1846962 w 1858408"/>
                      <a:gd name="connsiteY3" fmla="*/ 69605 h 339652"/>
                    </a:gdLst>
                    <a:ahLst/>
                    <a:cxnLst>
                      <a:cxn ang="0">
                        <a:pos x="connsiteX0" y="connsiteY0"/>
                      </a:cxn>
                      <a:cxn ang="0">
                        <a:pos x="connsiteX1" y="connsiteY1"/>
                      </a:cxn>
                      <a:cxn ang="0">
                        <a:pos x="connsiteX2" y="connsiteY2"/>
                      </a:cxn>
                      <a:cxn ang="0">
                        <a:pos x="connsiteX3" y="connsiteY3"/>
                      </a:cxn>
                    </a:cxnLst>
                    <a:rect l="l" t="t" r="r" b="b"/>
                    <a:pathLst>
                      <a:path w="1858408" h="339652">
                        <a:moveTo>
                          <a:pt x="0" y="339652"/>
                        </a:moveTo>
                        <a:cubicBezTo>
                          <a:pt x="166352" y="274185"/>
                          <a:pt x="321476" y="215689"/>
                          <a:pt x="579549" y="159348"/>
                        </a:cubicBezTo>
                        <a:cubicBezTo>
                          <a:pt x="837622" y="103007"/>
                          <a:pt x="1337201" y="16563"/>
                          <a:pt x="1548436" y="1606"/>
                        </a:cubicBezTo>
                        <a:cubicBezTo>
                          <a:pt x="1759671" y="-13351"/>
                          <a:pt x="1900624" y="81411"/>
                          <a:pt x="1846962" y="6960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69" name="צורה חופשית 68"/>
                  <p:cNvSpPr/>
                  <p:nvPr/>
                </p:nvSpPr>
                <p:spPr>
                  <a:xfrm>
                    <a:off x="1475532" y="2804252"/>
                    <a:ext cx="1657937" cy="6111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585113"/>
                      <a:gd name="connsiteY0" fmla="*/ 87075 h 132329"/>
                      <a:gd name="connsiteX1" fmla="*/ 602004 w 1585113"/>
                      <a:gd name="connsiteY1" fmla="*/ 462 h 132329"/>
                      <a:gd name="connsiteX2" fmla="*/ 1481070 w 1585113"/>
                      <a:gd name="connsiteY2" fmla="*/ 112833 h 132329"/>
                      <a:gd name="connsiteX3" fmla="*/ 1532586 w 1585113"/>
                      <a:gd name="connsiteY3" fmla="*/ 125711 h 132329"/>
                    </a:gdLst>
                    <a:ahLst/>
                    <a:cxnLst>
                      <a:cxn ang="0">
                        <a:pos x="connsiteX0" y="connsiteY0"/>
                      </a:cxn>
                      <a:cxn ang="0">
                        <a:pos x="connsiteX1" y="connsiteY1"/>
                      </a:cxn>
                      <a:cxn ang="0">
                        <a:pos x="connsiteX2" y="connsiteY2"/>
                      </a:cxn>
                      <a:cxn ang="0">
                        <a:pos x="connsiteX3" y="connsiteY3"/>
                      </a:cxn>
                    </a:cxnLst>
                    <a:rect l="l" t="t" r="r" b="b"/>
                    <a:pathLst>
                      <a:path w="1585113" h="132329">
                        <a:moveTo>
                          <a:pt x="0" y="87075"/>
                        </a:moveTo>
                        <a:cubicBezTo>
                          <a:pt x="166352" y="21608"/>
                          <a:pt x="355159" y="-3831"/>
                          <a:pt x="602004" y="462"/>
                        </a:cubicBezTo>
                        <a:cubicBezTo>
                          <a:pt x="848849" y="4755"/>
                          <a:pt x="1325973" y="91958"/>
                          <a:pt x="1481070" y="112833"/>
                        </a:cubicBezTo>
                        <a:cubicBezTo>
                          <a:pt x="1636167" y="133708"/>
                          <a:pt x="1586248" y="137517"/>
                          <a:pt x="1532586" y="125711"/>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65" name="TextBox 64"/>
                <p:cNvSpPr txBox="1"/>
                <p:nvPr/>
              </p:nvSpPr>
              <p:spPr>
                <a:xfrm>
                  <a:off x="2512089" y="2926490"/>
                  <a:ext cx="550801"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66" name="TextBox 65"/>
                <p:cNvSpPr txBox="1"/>
                <p:nvPr/>
              </p:nvSpPr>
              <p:spPr>
                <a:xfrm>
                  <a:off x="755893" y="1772024"/>
                  <a:ext cx="763924"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ריכוז</a:t>
                  </a:r>
                </a:p>
              </p:txBody>
            </p:sp>
          </p:grpSp>
        </p:grpSp>
        <p:sp>
          <p:nvSpPr>
            <p:cNvPr id="56" name="TextBox 55"/>
            <p:cNvSpPr txBox="1"/>
            <p:nvPr/>
          </p:nvSpPr>
          <p:spPr>
            <a:xfrm>
              <a:off x="6723943" y="1665467"/>
              <a:ext cx="841343"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ב</a:t>
              </a:r>
              <a:r>
                <a:rPr lang="he-IL" sz="1600" dirty="0">
                  <a:solidFill>
                    <a:srgbClr val="1D4C72"/>
                  </a:solidFill>
                </a:rPr>
                <a:t>'</a:t>
              </a:r>
            </a:p>
          </p:txBody>
        </p:sp>
        <p:sp>
          <p:nvSpPr>
            <p:cNvPr id="57" name="TextBox 56"/>
            <p:cNvSpPr txBox="1"/>
            <p:nvPr/>
          </p:nvSpPr>
          <p:spPr>
            <a:xfrm>
              <a:off x="3331586" y="1749561"/>
              <a:ext cx="841343" cy="3379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א</a:t>
              </a:r>
              <a:r>
                <a:rPr lang="he-IL" sz="1600" dirty="0">
                  <a:solidFill>
                    <a:srgbClr val="1D4C72"/>
                  </a:solidFill>
                </a:rPr>
                <a:t>'</a:t>
              </a:r>
            </a:p>
          </p:txBody>
        </p:sp>
        <p:sp>
          <p:nvSpPr>
            <p:cNvPr id="58" name="TextBox 57"/>
            <p:cNvSpPr txBox="1"/>
            <p:nvPr/>
          </p:nvSpPr>
          <p:spPr>
            <a:xfrm>
              <a:off x="3122044" y="2607949"/>
              <a:ext cx="917540"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59" name="TextBox 58"/>
            <p:cNvSpPr txBox="1"/>
            <p:nvPr/>
          </p:nvSpPr>
          <p:spPr>
            <a:xfrm>
              <a:off x="6876337" y="2014534"/>
              <a:ext cx="915952"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60" name="TextBox 59"/>
            <p:cNvSpPr txBox="1"/>
            <p:nvPr/>
          </p:nvSpPr>
          <p:spPr>
            <a:xfrm>
              <a:off x="2664862" y="3069670"/>
              <a:ext cx="915953"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sp>
          <p:nvSpPr>
            <p:cNvPr id="61" name="TextBox 60"/>
            <p:cNvSpPr txBox="1"/>
            <p:nvPr/>
          </p:nvSpPr>
          <p:spPr>
            <a:xfrm>
              <a:off x="6265173" y="2985576"/>
              <a:ext cx="915953"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grpSp>
      <p:sp>
        <p:nvSpPr>
          <p:cNvPr id="3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18</a:t>
            </a:fld>
            <a:endParaRPr lang="he-IL" sz="1100" dirty="0">
              <a:solidFill>
                <a:prstClr val="white">
                  <a:lumMod val="75000"/>
                </a:prst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0"/>
          <p:cNvSpPr/>
          <p:nvPr/>
        </p:nvSpPr>
        <p:spPr bwMode="auto">
          <a:xfrm>
            <a:off x="359755" y="764704"/>
            <a:ext cx="8460717" cy="296505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endParaRPr lang="he-IL" kern="0" dirty="0">
              <a:solidFill>
                <a:prstClr val="black"/>
              </a:solidFill>
              <a:latin typeface="Arial"/>
              <a:cs typeface="Arial"/>
            </a:endParaRPr>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4DE0CC-247B-4095-9D0A-B67B044CAB8B}" type="slidenum">
              <a:rPr lang="he-IL" smtClean="0"/>
              <a:pPr fontAlgn="base">
                <a:spcBef>
                  <a:spcPct val="0"/>
                </a:spcBef>
                <a:spcAft>
                  <a:spcPct val="0"/>
                </a:spcAft>
                <a:defRPr/>
              </a:pPr>
              <a:t>19</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chemeClr val="accent3"/>
                </a:solidFill>
                <a:ea typeface="+mn-ea"/>
              </a:rPr>
              <a:t>תשובה</a:t>
            </a:r>
            <a:endParaRPr lang="he-IL" sz="1800" dirty="0">
              <a:solidFill>
                <a:schemeClr val="accent3"/>
              </a:solidFill>
            </a:endParaRPr>
          </a:p>
        </p:txBody>
      </p:sp>
      <p:sp>
        <p:nvSpPr>
          <p:cNvPr id="4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19</a:t>
            </a:fld>
            <a:endParaRPr lang="he-IL" sz="1100" dirty="0">
              <a:solidFill>
                <a:prstClr val="white">
                  <a:lumMod val="75000"/>
                </a:prstClr>
              </a:solidFill>
            </a:endParaRPr>
          </a:p>
        </p:txBody>
      </p:sp>
      <p:grpSp>
        <p:nvGrpSpPr>
          <p:cNvPr id="5" name="קבוצה 4"/>
          <p:cNvGrpSpPr/>
          <p:nvPr/>
        </p:nvGrpSpPr>
        <p:grpSpPr>
          <a:xfrm>
            <a:off x="210021" y="1355601"/>
            <a:ext cx="8579758" cy="2181225"/>
            <a:chOff x="107950" y="909638"/>
            <a:chExt cx="8579758" cy="2181225"/>
          </a:xfrm>
        </p:grpSpPr>
        <p:grpSp>
          <p:nvGrpSpPr>
            <p:cNvPr id="89094" name="קבוצה 25"/>
            <p:cNvGrpSpPr>
              <a:grpSpLocks/>
            </p:cNvGrpSpPr>
            <p:nvPr/>
          </p:nvGrpSpPr>
          <p:grpSpPr bwMode="auto">
            <a:xfrm>
              <a:off x="107950" y="923925"/>
              <a:ext cx="6215063" cy="2166938"/>
              <a:chOff x="1577466" y="1665467"/>
              <a:chExt cx="6214823" cy="2165804"/>
            </a:xfrm>
          </p:grpSpPr>
          <p:grpSp>
            <p:nvGrpSpPr>
              <p:cNvPr id="89103" name="קבוצה 15"/>
              <p:cNvGrpSpPr>
                <a:grpSpLocks/>
              </p:cNvGrpSpPr>
              <p:nvPr/>
            </p:nvGrpSpPr>
            <p:grpSpPr bwMode="auto">
              <a:xfrm>
                <a:off x="1577466" y="1904229"/>
                <a:ext cx="6119227" cy="1927042"/>
                <a:chOff x="668895" y="1337896"/>
                <a:chExt cx="6119227" cy="1927042"/>
              </a:xfrm>
            </p:grpSpPr>
            <p:grpSp>
              <p:nvGrpSpPr>
                <p:cNvPr id="89110" name="קבוצה 12"/>
                <p:cNvGrpSpPr>
                  <a:grpSpLocks/>
                </p:cNvGrpSpPr>
                <p:nvPr/>
              </p:nvGrpSpPr>
              <p:grpSpPr bwMode="auto">
                <a:xfrm>
                  <a:off x="668895" y="1340768"/>
                  <a:ext cx="2534953" cy="1924170"/>
                  <a:chOff x="993889" y="1617842"/>
                  <a:chExt cx="2209959" cy="1647096"/>
                </a:xfrm>
              </p:grpSpPr>
              <p:grpSp>
                <p:nvGrpSpPr>
                  <p:cNvPr id="89120" name="קבוצה 10"/>
                  <p:cNvGrpSpPr>
                    <a:grpSpLocks/>
                  </p:cNvGrpSpPr>
                  <p:nvPr/>
                </p:nvGrpSpPr>
                <p:grpSpPr bwMode="auto">
                  <a:xfrm>
                    <a:off x="1475656" y="1617842"/>
                    <a:ext cx="1728192" cy="1307102"/>
                    <a:chOff x="1475656" y="1617842"/>
                    <a:chExt cx="1728192" cy="1307102"/>
                  </a:xfrm>
                </p:grpSpPr>
                <p:grpSp>
                  <p:nvGrpSpPr>
                    <p:cNvPr id="89123" name="קבוצה 8"/>
                    <p:cNvGrpSpPr>
                      <a:grpSpLocks/>
                    </p:cNvGrpSpPr>
                    <p:nvPr/>
                  </p:nvGrpSpPr>
                  <p:grpSpPr bwMode="auto">
                    <a:xfrm>
                      <a:off x="1475656" y="1617842"/>
                      <a:ext cx="1728192" cy="1307102"/>
                      <a:chOff x="1475656" y="1617842"/>
                      <a:chExt cx="1728192" cy="1307102"/>
                    </a:xfrm>
                  </p:grpSpPr>
                  <p:cxnSp>
                    <p:nvCxnSpPr>
                      <p:cNvPr id="3" name="מחבר חץ ישר 2"/>
                      <p:cNvCxnSpPr/>
                      <p:nvPr/>
                    </p:nvCxnSpPr>
                    <p:spPr>
                      <a:xfrm flipV="1">
                        <a:off x="1475494" y="1617448"/>
                        <a:ext cx="71964" cy="1307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1475494" y="2925390"/>
                        <a:ext cx="17285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0" name="צורה חופשית 9"/>
                    <p:cNvSpPr/>
                    <p:nvPr/>
                  </p:nvSpPr>
                  <p:spPr>
                    <a:xfrm>
                      <a:off x="1519779" y="2382112"/>
                      <a:ext cx="1585973" cy="230893"/>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Lst>
                      <a:ahLst/>
                      <a:cxnLst>
                        <a:cxn ang="0">
                          <a:pos x="connsiteX0" y="connsiteY0"/>
                        </a:cxn>
                        <a:cxn ang="0">
                          <a:pos x="connsiteX1" y="connsiteY1"/>
                        </a:cxn>
                        <a:cxn ang="0">
                          <a:pos x="connsiteX2" y="connsiteY2"/>
                        </a:cxn>
                        <a:cxn ang="0">
                          <a:pos x="connsiteX3" y="connsiteY3"/>
                        </a:cxn>
                      </a:cxnLst>
                      <a:rect l="l" t="t" r="r" b="b"/>
                      <a:pathLst>
                        <a:path w="1586518" h="230727">
                          <a:moveTo>
                            <a:pt x="0" y="180417"/>
                          </a:moveTo>
                          <a:cubicBezTo>
                            <a:pt x="166352" y="114950"/>
                            <a:pt x="332704" y="-4180"/>
                            <a:pt x="579549" y="113"/>
                          </a:cubicBezTo>
                          <a:cubicBezTo>
                            <a:pt x="826394" y="4406"/>
                            <a:pt x="1322230" y="169685"/>
                            <a:pt x="1481070" y="206175"/>
                          </a:cubicBezTo>
                          <a:cubicBezTo>
                            <a:pt x="1639910" y="242665"/>
                            <a:pt x="1586248" y="230859"/>
                            <a:pt x="1532586" y="219053"/>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2" name="צורה חופשית 11"/>
                    <p:cNvSpPr/>
                    <p:nvPr/>
                  </p:nvSpPr>
                  <p:spPr>
                    <a:xfrm>
                      <a:off x="1475494" y="2598064"/>
                      <a:ext cx="1728517" cy="20372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76340"/>
                        <a:gd name="connsiteY0" fmla="*/ 180417 h 230727"/>
                        <a:gd name="connsiteX1" fmla="*/ 669371 w 1676340"/>
                        <a:gd name="connsiteY1" fmla="*/ 113 h 230727"/>
                        <a:gd name="connsiteX2" fmla="*/ 1570892 w 1676340"/>
                        <a:gd name="connsiteY2" fmla="*/ 206175 h 230727"/>
                        <a:gd name="connsiteX3" fmla="*/ 1622408 w 1676340"/>
                        <a:gd name="connsiteY3" fmla="*/ 219053 h 230727"/>
                        <a:gd name="connsiteX0" fmla="*/ 0 w 1676340"/>
                        <a:gd name="connsiteY0" fmla="*/ 180392 h 230702"/>
                        <a:gd name="connsiteX1" fmla="*/ 669371 w 1676340"/>
                        <a:gd name="connsiteY1" fmla="*/ 88 h 230702"/>
                        <a:gd name="connsiteX2" fmla="*/ 1570892 w 1676340"/>
                        <a:gd name="connsiteY2" fmla="*/ 206150 h 230702"/>
                        <a:gd name="connsiteX3" fmla="*/ 1622408 w 1676340"/>
                        <a:gd name="connsiteY3" fmla="*/ 219028 h 230702"/>
                      </a:gdLst>
                      <a:ahLst/>
                      <a:cxnLst>
                        <a:cxn ang="0">
                          <a:pos x="connsiteX0" y="connsiteY0"/>
                        </a:cxn>
                        <a:cxn ang="0">
                          <a:pos x="connsiteX1" y="connsiteY1"/>
                        </a:cxn>
                        <a:cxn ang="0">
                          <a:pos x="connsiteX2" y="connsiteY2"/>
                        </a:cxn>
                        <a:cxn ang="0">
                          <a:pos x="connsiteX3" y="connsiteY3"/>
                        </a:cxn>
                      </a:cxnLst>
                      <a:rect l="l" t="t" r="r" b="b"/>
                      <a:pathLst>
                        <a:path w="1676340" h="230702">
                          <a:moveTo>
                            <a:pt x="0" y="180392"/>
                          </a:moveTo>
                          <a:cubicBezTo>
                            <a:pt x="166352" y="150060"/>
                            <a:pt x="407556" y="-4205"/>
                            <a:pt x="669371" y="88"/>
                          </a:cubicBezTo>
                          <a:cubicBezTo>
                            <a:pt x="931186" y="4381"/>
                            <a:pt x="1412052" y="169660"/>
                            <a:pt x="1570892" y="206150"/>
                          </a:cubicBezTo>
                          <a:cubicBezTo>
                            <a:pt x="1729732" y="242640"/>
                            <a:pt x="1676070" y="230834"/>
                            <a:pt x="1622408" y="219028"/>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14" name="TextBox 13"/>
                  <p:cNvSpPr txBox="1"/>
                  <p:nvPr/>
                </p:nvSpPr>
                <p:spPr>
                  <a:xfrm>
                    <a:off x="2512051" y="2926747"/>
                    <a:ext cx="549416"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15" name="TextBox 14"/>
                  <p:cNvSpPr txBox="1"/>
                  <p:nvPr/>
                </p:nvSpPr>
                <p:spPr>
                  <a:xfrm>
                    <a:off x="993889" y="1772282"/>
                    <a:ext cx="553568" cy="289652"/>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600" dirty="0">
                        <a:solidFill>
                          <a:srgbClr val="1D4C72"/>
                        </a:solidFill>
                      </a:rPr>
                      <a:t>ריכוז</a:t>
                    </a:r>
                  </a:p>
                </p:txBody>
              </p:sp>
            </p:grpSp>
            <p:grpSp>
              <p:nvGrpSpPr>
                <p:cNvPr id="89111" name="קבוצה 16"/>
                <p:cNvGrpSpPr>
                  <a:grpSpLocks/>
                </p:cNvGrpSpPr>
                <p:nvPr/>
              </p:nvGrpSpPr>
              <p:grpSpPr bwMode="auto">
                <a:xfrm>
                  <a:off x="3779912" y="1337896"/>
                  <a:ext cx="3008210" cy="1924170"/>
                  <a:chOff x="755576" y="1617842"/>
                  <a:chExt cx="2622542" cy="1647096"/>
                </a:xfrm>
              </p:grpSpPr>
              <p:grpSp>
                <p:nvGrpSpPr>
                  <p:cNvPr id="89112" name="קבוצה 17"/>
                  <p:cNvGrpSpPr>
                    <a:grpSpLocks/>
                  </p:cNvGrpSpPr>
                  <p:nvPr/>
                </p:nvGrpSpPr>
                <p:grpSpPr bwMode="auto">
                  <a:xfrm>
                    <a:off x="1475656" y="1617842"/>
                    <a:ext cx="1902462" cy="1307102"/>
                    <a:chOff x="1475656" y="1617842"/>
                    <a:chExt cx="1902462" cy="1307102"/>
                  </a:xfrm>
                </p:grpSpPr>
                <p:grpSp>
                  <p:nvGrpSpPr>
                    <p:cNvPr id="89115" name="קבוצה 20"/>
                    <p:cNvGrpSpPr>
                      <a:grpSpLocks/>
                    </p:cNvGrpSpPr>
                    <p:nvPr/>
                  </p:nvGrpSpPr>
                  <p:grpSpPr bwMode="auto">
                    <a:xfrm>
                      <a:off x="1475656" y="1617842"/>
                      <a:ext cx="1728192" cy="1307102"/>
                      <a:chOff x="1475656" y="1617842"/>
                      <a:chExt cx="1728192" cy="1307102"/>
                    </a:xfrm>
                  </p:grpSpPr>
                  <p:cxnSp>
                    <p:nvCxnSpPr>
                      <p:cNvPr id="24" name="מחבר חץ ישר 23"/>
                      <p:cNvCxnSpPr/>
                      <p:nvPr/>
                    </p:nvCxnSpPr>
                    <p:spPr>
                      <a:xfrm flipV="1">
                        <a:off x="1475531" y="1617190"/>
                        <a:ext cx="71964" cy="1307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a:off x="1475531" y="2925132"/>
                        <a:ext cx="17285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2" name="צורה חופשית 21"/>
                    <p:cNvSpPr/>
                    <p:nvPr/>
                  </p:nvSpPr>
                  <p:spPr>
                    <a:xfrm>
                      <a:off x="1519817" y="1945873"/>
                      <a:ext cx="1858606" cy="33954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27397"/>
                        <a:gd name="connsiteY0" fmla="*/ 344106 h 383032"/>
                        <a:gd name="connsiteX1" fmla="*/ 579549 w 1627397"/>
                        <a:gd name="connsiteY1" fmla="*/ 163802 h 383032"/>
                        <a:gd name="connsiteX2" fmla="*/ 1548436 w 1627397"/>
                        <a:gd name="connsiteY2" fmla="*/ 6060 h 383032"/>
                        <a:gd name="connsiteX3" fmla="*/ 1532586 w 1627397"/>
                        <a:gd name="connsiteY3" fmla="*/ 382742 h 383032"/>
                        <a:gd name="connsiteX0" fmla="*/ 0 w 1837127"/>
                        <a:gd name="connsiteY0" fmla="*/ 350164 h 350164"/>
                        <a:gd name="connsiteX1" fmla="*/ 579549 w 1837127"/>
                        <a:gd name="connsiteY1" fmla="*/ 169860 h 350164"/>
                        <a:gd name="connsiteX2" fmla="*/ 1548436 w 1837127"/>
                        <a:gd name="connsiteY2" fmla="*/ 12118 h 350164"/>
                        <a:gd name="connsiteX3" fmla="*/ 1824507 w 1837127"/>
                        <a:gd name="connsiteY3" fmla="*/ 2946 h 350164"/>
                        <a:gd name="connsiteX0" fmla="*/ 0 w 1858408"/>
                        <a:gd name="connsiteY0" fmla="*/ 339652 h 339652"/>
                        <a:gd name="connsiteX1" fmla="*/ 579549 w 1858408"/>
                        <a:gd name="connsiteY1" fmla="*/ 159348 h 339652"/>
                        <a:gd name="connsiteX2" fmla="*/ 1548436 w 1858408"/>
                        <a:gd name="connsiteY2" fmla="*/ 1606 h 339652"/>
                        <a:gd name="connsiteX3" fmla="*/ 1846962 w 1858408"/>
                        <a:gd name="connsiteY3" fmla="*/ 69605 h 339652"/>
                      </a:gdLst>
                      <a:ahLst/>
                      <a:cxnLst>
                        <a:cxn ang="0">
                          <a:pos x="connsiteX0" y="connsiteY0"/>
                        </a:cxn>
                        <a:cxn ang="0">
                          <a:pos x="connsiteX1" y="connsiteY1"/>
                        </a:cxn>
                        <a:cxn ang="0">
                          <a:pos x="connsiteX2" y="connsiteY2"/>
                        </a:cxn>
                        <a:cxn ang="0">
                          <a:pos x="connsiteX3" y="connsiteY3"/>
                        </a:cxn>
                      </a:cxnLst>
                      <a:rect l="l" t="t" r="r" b="b"/>
                      <a:pathLst>
                        <a:path w="1858408" h="339652">
                          <a:moveTo>
                            <a:pt x="0" y="339652"/>
                          </a:moveTo>
                          <a:cubicBezTo>
                            <a:pt x="166352" y="274185"/>
                            <a:pt x="321476" y="215689"/>
                            <a:pt x="579549" y="159348"/>
                          </a:cubicBezTo>
                          <a:cubicBezTo>
                            <a:pt x="837622" y="103007"/>
                            <a:pt x="1337201" y="16563"/>
                            <a:pt x="1548436" y="1606"/>
                          </a:cubicBezTo>
                          <a:cubicBezTo>
                            <a:pt x="1759671" y="-13351"/>
                            <a:pt x="1900624" y="81411"/>
                            <a:pt x="1846962" y="6960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23" name="צורה חופשית 22"/>
                    <p:cNvSpPr/>
                    <p:nvPr/>
                  </p:nvSpPr>
                  <p:spPr>
                    <a:xfrm>
                      <a:off x="1475531" y="2827342"/>
                      <a:ext cx="1657937" cy="3802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585113"/>
                        <a:gd name="connsiteY0" fmla="*/ 87075 h 132329"/>
                        <a:gd name="connsiteX1" fmla="*/ 602004 w 1585113"/>
                        <a:gd name="connsiteY1" fmla="*/ 462 h 132329"/>
                        <a:gd name="connsiteX2" fmla="*/ 1481070 w 1585113"/>
                        <a:gd name="connsiteY2" fmla="*/ 112833 h 132329"/>
                        <a:gd name="connsiteX3" fmla="*/ 1532586 w 1585113"/>
                        <a:gd name="connsiteY3" fmla="*/ 125711 h 132329"/>
                      </a:gdLst>
                      <a:ahLst/>
                      <a:cxnLst>
                        <a:cxn ang="0">
                          <a:pos x="connsiteX0" y="connsiteY0"/>
                        </a:cxn>
                        <a:cxn ang="0">
                          <a:pos x="connsiteX1" y="connsiteY1"/>
                        </a:cxn>
                        <a:cxn ang="0">
                          <a:pos x="connsiteX2" y="connsiteY2"/>
                        </a:cxn>
                        <a:cxn ang="0">
                          <a:pos x="connsiteX3" y="connsiteY3"/>
                        </a:cxn>
                      </a:cxnLst>
                      <a:rect l="l" t="t" r="r" b="b"/>
                      <a:pathLst>
                        <a:path w="1585113" h="132329">
                          <a:moveTo>
                            <a:pt x="0" y="87075"/>
                          </a:moveTo>
                          <a:cubicBezTo>
                            <a:pt x="166352" y="21608"/>
                            <a:pt x="355159" y="-3831"/>
                            <a:pt x="602004" y="462"/>
                          </a:cubicBezTo>
                          <a:cubicBezTo>
                            <a:pt x="848849" y="4755"/>
                            <a:pt x="1325973" y="91958"/>
                            <a:pt x="1481070" y="112833"/>
                          </a:cubicBezTo>
                          <a:cubicBezTo>
                            <a:pt x="1636167" y="133708"/>
                            <a:pt x="1586248" y="137517"/>
                            <a:pt x="1532586" y="125711"/>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19" name="TextBox 18"/>
                  <p:cNvSpPr txBox="1"/>
                  <p:nvPr/>
                </p:nvSpPr>
                <p:spPr>
                  <a:xfrm>
                    <a:off x="2512089" y="2926490"/>
                    <a:ext cx="550801"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20" name="TextBox 19"/>
                  <p:cNvSpPr txBox="1"/>
                  <p:nvPr/>
                </p:nvSpPr>
                <p:spPr>
                  <a:xfrm>
                    <a:off x="755892" y="1772024"/>
                    <a:ext cx="763924"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ריכוז</a:t>
                    </a:r>
                  </a:p>
                </p:txBody>
              </p:sp>
            </p:grpSp>
          </p:grpSp>
          <p:sp>
            <p:nvSpPr>
              <p:cNvPr id="27" name="TextBox 26"/>
              <p:cNvSpPr txBox="1"/>
              <p:nvPr/>
            </p:nvSpPr>
            <p:spPr>
              <a:xfrm>
                <a:off x="6723942" y="1665467"/>
                <a:ext cx="841343"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ב</a:t>
                </a:r>
                <a:r>
                  <a:rPr lang="he-IL" sz="1600" dirty="0">
                    <a:solidFill>
                      <a:srgbClr val="1D4C72"/>
                    </a:solidFill>
                  </a:rPr>
                  <a:t>'</a:t>
                </a:r>
              </a:p>
            </p:txBody>
          </p:sp>
          <p:sp>
            <p:nvSpPr>
              <p:cNvPr id="28" name="TextBox 27"/>
              <p:cNvSpPr txBox="1"/>
              <p:nvPr/>
            </p:nvSpPr>
            <p:spPr>
              <a:xfrm>
                <a:off x="3331586" y="1749561"/>
                <a:ext cx="841343" cy="3379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א</a:t>
                </a:r>
                <a:r>
                  <a:rPr lang="he-IL" sz="1600" dirty="0">
                    <a:solidFill>
                      <a:srgbClr val="1D4C72"/>
                    </a:solidFill>
                  </a:rPr>
                  <a:t>'</a:t>
                </a:r>
              </a:p>
            </p:txBody>
          </p:sp>
          <p:sp>
            <p:nvSpPr>
              <p:cNvPr id="29" name="TextBox 28"/>
              <p:cNvSpPr txBox="1"/>
              <p:nvPr/>
            </p:nvSpPr>
            <p:spPr>
              <a:xfrm>
                <a:off x="3122044" y="2607949"/>
                <a:ext cx="917540"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30" name="TextBox 29"/>
              <p:cNvSpPr txBox="1"/>
              <p:nvPr/>
            </p:nvSpPr>
            <p:spPr>
              <a:xfrm>
                <a:off x="6876336" y="2014534"/>
                <a:ext cx="915953"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31" name="TextBox 30"/>
              <p:cNvSpPr txBox="1"/>
              <p:nvPr/>
            </p:nvSpPr>
            <p:spPr>
              <a:xfrm>
                <a:off x="2664862" y="3069670"/>
                <a:ext cx="915952"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sp>
            <p:nvSpPr>
              <p:cNvPr id="32" name="TextBox 31"/>
              <p:cNvSpPr txBox="1"/>
              <p:nvPr/>
            </p:nvSpPr>
            <p:spPr>
              <a:xfrm>
                <a:off x="6265173" y="3039597"/>
                <a:ext cx="915952"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grpSp>
        <p:grpSp>
          <p:nvGrpSpPr>
            <p:cNvPr id="89095" name="קבוצה 33"/>
            <p:cNvGrpSpPr>
              <a:grpSpLocks/>
            </p:cNvGrpSpPr>
            <p:nvPr/>
          </p:nvGrpSpPr>
          <p:grpSpPr bwMode="auto">
            <a:xfrm>
              <a:off x="6444208" y="1163638"/>
              <a:ext cx="1982787" cy="1924050"/>
              <a:chOff x="1475656" y="1617842"/>
              <a:chExt cx="1728192" cy="1647096"/>
            </a:xfrm>
          </p:grpSpPr>
          <p:grpSp>
            <p:nvGrpSpPr>
              <p:cNvPr id="89099" name="קבוצה 46"/>
              <p:cNvGrpSpPr>
                <a:grpSpLocks/>
              </p:cNvGrpSpPr>
              <p:nvPr/>
            </p:nvGrpSpPr>
            <p:grpSpPr bwMode="auto">
              <a:xfrm>
                <a:off x="1475656" y="1617842"/>
                <a:ext cx="1728192" cy="1307102"/>
                <a:chOff x="1475656" y="1617842"/>
                <a:chExt cx="1728192" cy="1307102"/>
              </a:xfrm>
            </p:grpSpPr>
            <p:cxnSp>
              <p:nvCxnSpPr>
                <p:cNvPr id="50" name="מחבר חץ ישר 49"/>
                <p:cNvCxnSpPr/>
                <p:nvPr/>
              </p:nvCxnSpPr>
              <p:spPr>
                <a:xfrm flipV="1">
                  <a:off x="1475656" y="1617842"/>
                  <a:ext cx="71950" cy="1307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מחבר חץ ישר 50"/>
                <p:cNvCxnSpPr/>
                <p:nvPr/>
              </p:nvCxnSpPr>
              <p:spPr>
                <a:xfrm>
                  <a:off x="1475656" y="2925191"/>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2510634" y="2926549"/>
                <a:ext cx="550697" cy="33838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grpSp>
        <p:sp>
          <p:nvSpPr>
            <p:cNvPr id="53" name="TextBox 52"/>
            <p:cNvSpPr txBox="1"/>
            <p:nvPr/>
          </p:nvSpPr>
          <p:spPr>
            <a:xfrm>
              <a:off x="7816850" y="909638"/>
              <a:ext cx="841375"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ג</a:t>
              </a:r>
              <a:r>
                <a:rPr lang="he-IL" sz="1600" dirty="0">
                  <a:solidFill>
                    <a:srgbClr val="1D4C72"/>
                  </a:solidFill>
                </a:rPr>
                <a:t>'</a:t>
              </a:r>
            </a:p>
          </p:txBody>
        </p:sp>
        <p:sp>
          <p:nvSpPr>
            <p:cNvPr id="39" name="צורה חופשית 38"/>
            <p:cNvSpPr/>
            <p:nvPr/>
          </p:nvSpPr>
          <p:spPr>
            <a:xfrm>
              <a:off x="6485483" y="1414237"/>
              <a:ext cx="2132012" cy="396875"/>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27397"/>
                <a:gd name="connsiteY0" fmla="*/ 344106 h 383032"/>
                <a:gd name="connsiteX1" fmla="*/ 579549 w 1627397"/>
                <a:gd name="connsiteY1" fmla="*/ 163802 h 383032"/>
                <a:gd name="connsiteX2" fmla="*/ 1548436 w 1627397"/>
                <a:gd name="connsiteY2" fmla="*/ 6060 h 383032"/>
                <a:gd name="connsiteX3" fmla="*/ 1532586 w 1627397"/>
                <a:gd name="connsiteY3" fmla="*/ 382742 h 383032"/>
                <a:gd name="connsiteX0" fmla="*/ 0 w 1837127"/>
                <a:gd name="connsiteY0" fmla="*/ 350164 h 350164"/>
                <a:gd name="connsiteX1" fmla="*/ 579549 w 1837127"/>
                <a:gd name="connsiteY1" fmla="*/ 169860 h 350164"/>
                <a:gd name="connsiteX2" fmla="*/ 1548436 w 1837127"/>
                <a:gd name="connsiteY2" fmla="*/ 12118 h 350164"/>
                <a:gd name="connsiteX3" fmla="*/ 1824507 w 1837127"/>
                <a:gd name="connsiteY3" fmla="*/ 2946 h 350164"/>
                <a:gd name="connsiteX0" fmla="*/ 0 w 1858408"/>
                <a:gd name="connsiteY0" fmla="*/ 339652 h 339652"/>
                <a:gd name="connsiteX1" fmla="*/ 579549 w 1858408"/>
                <a:gd name="connsiteY1" fmla="*/ 159348 h 339652"/>
                <a:gd name="connsiteX2" fmla="*/ 1548436 w 1858408"/>
                <a:gd name="connsiteY2" fmla="*/ 1606 h 339652"/>
                <a:gd name="connsiteX3" fmla="*/ 1846962 w 1858408"/>
                <a:gd name="connsiteY3" fmla="*/ 69605 h 339652"/>
              </a:gdLst>
              <a:ahLst/>
              <a:cxnLst>
                <a:cxn ang="0">
                  <a:pos x="connsiteX0" y="connsiteY0"/>
                </a:cxn>
                <a:cxn ang="0">
                  <a:pos x="connsiteX1" y="connsiteY1"/>
                </a:cxn>
                <a:cxn ang="0">
                  <a:pos x="connsiteX2" y="connsiteY2"/>
                </a:cxn>
                <a:cxn ang="0">
                  <a:pos x="connsiteX3" y="connsiteY3"/>
                </a:cxn>
              </a:cxnLst>
              <a:rect l="l" t="t" r="r" b="b"/>
              <a:pathLst>
                <a:path w="1858408" h="339652">
                  <a:moveTo>
                    <a:pt x="0" y="339652"/>
                  </a:moveTo>
                  <a:cubicBezTo>
                    <a:pt x="166352" y="274185"/>
                    <a:pt x="321476" y="215689"/>
                    <a:pt x="579549" y="159348"/>
                  </a:cubicBezTo>
                  <a:cubicBezTo>
                    <a:pt x="837622" y="103007"/>
                    <a:pt x="1337201" y="16563"/>
                    <a:pt x="1548436" y="1606"/>
                  </a:cubicBezTo>
                  <a:cubicBezTo>
                    <a:pt x="1759671" y="-13351"/>
                    <a:pt x="1900624" y="81411"/>
                    <a:pt x="1846962" y="6960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2" name="Freeform 1"/>
            <p:cNvSpPr/>
            <p:nvPr/>
          </p:nvSpPr>
          <p:spPr>
            <a:xfrm>
              <a:off x="6444208" y="2119313"/>
              <a:ext cx="2070826" cy="457200"/>
            </a:xfrm>
            <a:custGeom>
              <a:avLst/>
              <a:gdLst>
                <a:gd name="connsiteX0" fmla="*/ 0 w 2070826"/>
                <a:gd name="connsiteY0" fmla="*/ 457200 h 457200"/>
                <a:gd name="connsiteX1" fmla="*/ 1872343 w 2070826"/>
                <a:gd name="connsiteY1" fmla="*/ 43543 h 457200"/>
                <a:gd name="connsiteX2" fmla="*/ 2035629 w 2070826"/>
                <a:gd name="connsiteY2" fmla="*/ 10886 h 457200"/>
                <a:gd name="connsiteX3" fmla="*/ 2046515 w 2070826"/>
                <a:gd name="connsiteY3" fmla="*/ 0 h 457200"/>
              </a:gdLst>
              <a:ahLst/>
              <a:cxnLst>
                <a:cxn ang="0">
                  <a:pos x="connsiteX0" y="connsiteY0"/>
                </a:cxn>
                <a:cxn ang="0">
                  <a:pos x="connsiteX1" y="connsiteY1"/>
                </a:cxn>
                <a:cxn ang="0">
                  <a:pos x="connsiteX2" y="connsiteY2"/>
                </a:cxn>
                <a:cxn ang="0">
                  <a:pos x="connsiteX3" y="connsiteY3"/>
                </a:cxn>
              </a:cxnLst>
              <a:rect l="l" t="t" r="r" b="b"/>
              <a:pathLst>
                <a:path w="2070826" h="457200">
                  <a:moveTo>
                    <a:pt x="0" y="457200"/>
                  </a:moveTo>
                  <a:lnTo>
                    <a:pt x="1872343" y="43543"/>
                  </a:lnTo>
                  <a:cubicBezTo>
                    <a:pt x="2211614" y="-30843"/>
                    <a:pt x="2006600" y="18143"/>
                    <a:pt x="2035629" y="10886"/>
                  </a:cubicBezTo>
                  <a:cubicBezTo>
                    <a:pt x="2064658" y="3629"/>
                    <a:pt x="2055586" y="1814"/>
                    <a:pt x="2046515"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TextBox 41"/>
            <p:cNvSpPr txBox="1"/>
            <p:nvPr/>
          </p:nvSpPr>
          <p:spPr bwMode="auto">
            <a:xfrm>
              <a:off x="7771720" y="1124744"/>
              <a:ext cx="915988" cy="339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43" name="TextBox 42"/>
            <p:cNvSpPr txBox="1"/>
            <p:nvPr/>
          </p:nvSpPr>
          <p:spPr bwMode="auto">
            <a:xfrm>
              <a:off x="7581106" y="2204864"/>
              <a:ext cx="915987" cy="3381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66713" y="549275"/>
            <a:ext cx="8215312" cy="53276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a:latin typeface="Times New Roman" pitchFamily="18" charset="0"/>
                <a:cs typeface="Arial"/>
              </a:rPr>
              <a:t>התפקידים העיקריים </a:t>
            </a:r>
            <a:r>
              <a:rPr lang="he-IL" u="sng" dirty="0">
                <a:solidFill>
                  <a:prstClr val="black"/>
                </a:solidFill>
                <a:latin typeface="Times New Roman" pitchFamily="18" charset="0"/>
                <a:cs typeface="Arial"/>
              </a:rPr>
              <a:t>של מערכת ההובלה</a:t>
            </a:r>
            <a:r>
              <a:rPr lang="he-IL" dirty="0">
                <a:solidFill>
                  <a:prstClr val="black"/>
                </a:solidFill>
                <a:latin typeface="Times New Roman" pitchFamily="18" charset="0"/>
                <a:cs typeface="Arial"/>
              </a:rPr>
              <a:t>:</a:t>
            </a:r>
            <a:endParaRPr lang="en-US" dirty="0">
              <a:solidFill>
                <a:prstClr val="black"/>
              </a:solidFill>
              <a:latin typeface="Times New Roman" pitchFamily="18" charset="0"/>
              <a:cs typeface="Arial"/>
            </a:endParaRPr>
          </a:p>
          <a:p>
            <a:pPr>
              <a:defRPr/>
            </a:pPr>
            <a:endParaRPr lang="en-US" dirty="0">
              <a:solidFill>
                <a:prstClr val="black"/>
              </a:solidFill>
              <a:latin typeface="Times New Roman" pitchFamily="18" charset="0"/>
              <a:cs typeface="Arial"/>
            </a:endParaRPr>
          </a:p>
          <a:p>
            <a:pPr>
              <a:defRPr/>
            </a:pPr>
            <a:r>
              <a:rPr lang="he-IL" u="sng" dirty="0">
                <a:solidFill>
                  <a:srgbClr val="FF6600"/>
                </a:solidFill>
                <a:latin typeface="Times New Roman" pitchFamily="18" charset="0"/>
                <a:cs typeface="Arial"/>
              </a:rPr>
              <a:t>הובלה של חומרים שונים </a:t>
            </a:r>
          </a:p>
          <a:p>
            <a:pPr>
              <a:defRPr/>
            </a:pPr>
            <a:r>
              <a:rPr lang="he-IL" dirty="0">
                <a:solidFill>
                  <a:prstClr val="black"/>
                </a:solidFill>
                <a:latin typeface="Times New Roman" pitchFamily="18" charset="0"/>
                <a:cs typeface="Arial"/>
              </a:rPr>
              <a:t>דוגמאות: </a:t>
            </a:r>
            <a:r>
              <a:rPr lang="he-IL" dirty="0">
                <a:latin typeface="Times New Roman" pitchFamily="18" charset="0"/>
                <a:cs typeface="Arial"/>
              </a:rPr>
              <a:t>הובלת חמצן מהריאות לתאי גוף.</a:t>
            </a:r>
            <a:endParaRPr lang="en-US" dirty="0">
              <a:latin typeface="Times New Roman" pitchFamily="18" charset="0"/>
              <a:cs typeface="Arial"/>
            </a:endParaRPr>
          </a:p>
          <a:p>
            <a:pPr>
              <a:defRPr/>
            </a:pPr>
            <a:r>
              <a:rPr lang="he-IL" dirty="0">
                <a:latin typeface="Times New Roman" pitchFamily="18" charset="0"/>
                <a:cs typeface="Arial"/>
              </a:rPr>
              <a:t>הובלת </a:t>
            </a:r>
            <a:r>
              <a:rPr lang="en-US" dirty="0">
                <a:cs typeface="Arial"/>
              </a:rPr>
              <a:t>CO</a:t>
            </a:r>
            <a:r>
              <a:rPr lang="en-US" baseline="-25000" dirty="0">
                <a:cs typeface="Arial"/>
              </a:rPr>
              <a:t>2</a:t>
            </a:r>
            <a:r>
              <a:rPr lang="he-IL" dirty="0">
                <a:latin typeface="Times New Roman" pitchFamily="18" charset="0"/>
                <a:cs typeface="Arial"/>
              </a:rPr>
              <a:t> בכיוון ההפוך.</a:t>
            </a:r>
            <a:endParaRPr lang="en-US" dirty="0">
              <a:latin typeface="Times New Roman" pitchFamily="18" charset="0"/>
              <a:cs typeface="Arial"/>
            </a:endParaRPr>
          </a:p>
          <a:p>
            <a:pPr>
              <a:defRPr/>
            </a:pPr>
            <a:r>
              <a:rPr lang="he-IL" dirty="0">
                <a:latin typeface="Times New Roman" pitchFamily="18" charset="0"/>
                <a:cs typeface="Arial"/>
              </a:rPr>
              <a:t>הובלת תוצרי עיכול ממערכת העיכול אל תאי הגוף.</a:t>
            </a:r>
            <a:endParaRPr lang="en-US" dirty="0">
              <a:latin typeface="Times New Roman" pitchFamily="18" charset="0"/>
              <a:cs typeface="Arial"/>
            </a:endParaRPr>
          </a:p>
          <a:p>
            <a:pPr>
              <a:defRPr/>
            </a:pPr>
            <a:r>
              <a:rPr lang="he-IL" dirty="0">
                <a:latin typeface="Times New Roman" pitchFamily="18" charset="0"/>
                <a:cs typeface="Arial"/>
              </a:rPr>
              <a:t>הובלת הורמונים מבלוטות ההפרשה אל אברי המטרה.</a:t>
            </a:r>
          </a:p>
          <a:p>
            <a:pPr>
              <a:defRPr/>
            </a:pPr>
            <a:endParaRPr lang="he-IL" dirty="0">
              <a:latin typeface="Times New Roman" pitchFamily="18" charset="0"/>
              <a:cs typeface="Arial"/>
            </a:endParaRPr>
          </a:p>
          <a:p>
            <a:pPr>
              <a:defRPr/>
            </a:pPr>
            <a:endParaRPr lang="en-US" dirty="0">
              <a:solidFill>
                <a:prstClr val="black"/>
              </a:solidFill>
              <a:latin typeface="Times New Roman" pitchFamily="18" charset="0"/>
              <a:cs typeface="Arial"/>
            </a:endParaRPr>
          </a:p>
          <a:p>
            <a:pPr>
              <a:defRPr/>
            </a:pPr>
            <a:r>
              <a:rPr lang="he-IL" u="sng" dirty="0">
                <a:solidFill>
                  <a:srgbClr val="FF6600"/>
                </a:solidFill>
                <a:latin typeface="Times New Roman" pitchFamily="18" charset="0"/>
                <a:cs typeface="Arial"/>
              </a:rPr>
              <a:t>הגנה</a:t>
            </a:r>
            <a:r>
              <a:rPr lang="he-IL" dirty="0">
                <a:solidFill>
                  <a:prstClr val="black"/>
                </a:solidFill>
                <a:latin typeface="Times New Roman" pitchFamily="18" charset="0"/>
                <a:cs typeface="Arial"/>
              </a:rPr>
              <a:t> תאי הדם </a:t>
            </a:r>
            <a:r>
              <a:rPr lang="he-IL" dirty="0">
                <a:latin typeface="Times New Roman" pitchFamily="18" charset="0"/>
                <a:cs typeface="Arial"/>
              </a:rPr>
              <a:t>הלבנים </a:t>
            </a:r>
            <a:r>
              <a:rPr lang="he-IL" dirty="0">
                <a:solidFill>
                  <a:prstClr val="black"/>
                </a:solidFill>
                <a:latin typeface="Times New Roman" pitchFamily="18" charset="0"/>
                <a:cs typeface="Arial"/>
              </a:rPr>
              <a:t>פועלים נגד גורמים זרים החודרים לגוף.</a:t>
            </a:r>
            <a:endParaRPr lang="en-US" dirty="0">
              <a:solidFill>
                <a:prstClr val="black"/>
              </a:solidFill>
              <a:latin typeface="Times New Roman" pitchFamily="18" charset="0"/>
              <a:cs typeface="Arial"/>
            </a:endParaRPr>
          </a:p>
          <a:p>
            <a:pPr>
              <a:defRPr/>
            </a:pPr>
            <a:r>
              <a:rPr lang="he-IL" dirty="0">
                <a:solidFill>
                  <a:prstClr val="black"/>
                </a:solidFill>
                <a:latin typeface="Times New Roman" pitchFamily="18" charset="0"/>
                <a:cs typeface="Arial"/>
              </a:rPr>
              <a:t> </a:t>
            </a:r>
            <a:endParaRPr lang="en-US" dirty="0">
              <a:solidFill>
                <a:prstClr val="black"/>
              </a:solidFill>
              <a:latin typeface="Times New Roman" pitchFamily="18" charset="0"/>
              <a:cs typeface="Arial"/>
            </a:endParaRPr>
          </a:p>
          <a:p>
            <a:pPr>
              <a:defRPr/>
            </a:pPr>
            <a:r>
              <a:rPr lang="he-IL" dirty="0">
                <a:solidFill>
                  <a:prstClr val="black"/>
                </a:solidFill>
                <a:latin typeface="Times New Roman" pitchFamily="18" charset="0"/>
                <a:cs typeface="Arial"/>
              </a:rPr>
              <a:t> </a:t>
            </a:r>
            <a:endParaRPr lang="en-US" dirty="0">
              <a:solidFill>
                <a:prstClr val="black"/>
              </a:solidFill>
              <a:latin typeface="Times New Roman" pitchFamily="18" charset="0"/>
              <a:cs typeface="Arial"/>
            </a:endParaRPr>
          </a:p>
          <a:p>
            <a:pPr>
              <a:defRPr/>
            </a:pPr>
            <a:r>
              <a:rPr lang="he-IL" u="sng" dirty="0">
                <a:solidFill>
                  <a:srgbClr val="FF6600"/>
                </a:solidFill>
                <a:latin typeface="Times New Roman" pitchFamily="18" charset="0"/>
                <a:cs typeface="Arial"/>
              </a:rPr>
              <a:t>שמירה על טמפרטורת גוף קבועה</a:t>
            </a:r>
            <a:r>
              <a:rPr lang="he-IL" u="sng" dirty="0">
                <a:solidFill>
                  <a:schemeClr val="accent3"/>
                </a:solidFill>
                <a:latin typeface="Times New Roman" pitchFamily="18" charset="0"/>
                <a:cs typeface="Arial"/>
              </a:rPr>
              <a:t> בעזרת </a:t>
            </a:r>
            <a:r>
              <a:rPr lang="he-IL" u="sng" dirty="0">
                <a:solidFill>
                  <a:srgbClr val="FF6600"/>
                </a:solidFill>
                <a:latin typeface="Times New Roman" pitchFamily="18" charset="0"/>
                <a:cs typeface="Arial"/>
              </a:rPr>
              <a:t>כיווץ/הרחבת כלי הדם ההיקפיים</a:t>
            </a:r>
          </a:p>
          <a:p>
            <a:pPr>
              <a:defRPr/>
            </a:pPr>
            <a:r>
              <a:rPr lang="he-IL" dirty="0">
                <a:solidFill>
                  <a:prstClr val="black"/>
                </a:solidFill>
                <a:latin typeface="Times New Roman" pitchFamily="18" charset="0"/>
                <a:cs typeface="Arial"/>
              </a:rPr>
              <a:t>בעת פעילות גופנית נוצרים בתאי השרירים עודפי חום. במצב זה יש הרחבה של כלי הדם ההיקפיים. הדם הזורם בקרבת השרירים מתחמם, וכאשר הוא זורם בכלי הדם ההיקפיים, החום עובר ממנו אל האוויר </a:t>
            </a:r>
            <a:r>
              <a:rPr lang="he-IL" dirty="0">
                <a:latin typeface="Times New Roman" pitchFamily="18" charset="0"/>
                <a:cs typeface="Arial"/>
              </a:rPr>
              <a:t>כי טמפרטורת האוויר </a:t>
            </a:r>
            <a:r>
              <a:rPr lang="he-IL" dirty="0">
                <a:solidFill>
                  <a:prstClr val="black"/>
                </a:solidFill>
                <a:latin typeface="Times New Roman" pitchFamily="18" charset="0"/>
                <a:cs typeface="Arial"/>
              </a:rPr>
              <a:t>נמוכה יותר.</a:t>
            </a:r>
          </a:p>
          <a:p>
            <a:pPr>
              <a:defRPr/>
            </a:pPr>
            <a:r>
              <a:rPr lang="he-IL" dirty="0">
                <a:solidFill>
                  <a:prstClr val="black"/>
                </a:solidFill>
                <a:latin typeface="Times New Roman" pitchFamily="18" charset="0"/>
                <a:cs typeface="Arial"/>
              </a:rPr>
              <a:t>בעת שהות במקום קר, כלי הדם ההיקפיים מתכווצים ופחות דם זורם מתחת לעור, ולכן פחות חום עובר מן הגוף לסביבה.</a:t>
            </a:r>
          </a:p>
          <a:p>
            <a:pPr>
              <a:defRPr/>
            </a:pPr>
            <a:r>
              <a:rPr lang="he-IL" dirty="0">
                <a:solidFill>
                  <a:prstClr val="black"/>
                </a:solidFill>
                <a:latin typeface="Times New Roman" pitchFamily="18" charset="0"/>
                <a:cs typeface="Arial"/>
              </a:rPr>
              <a:t>כלומר, לדם תפקיד חשוב בשמירת </a:t>
            </a:r>
            <a:r>
              <a:rPr lang="he-IL" noProof="1">
                <a:solidFill>
                  <a:prstClr val="black"/>
                </a:solidFill>
                <a:latin typeface="Times New Roman" pitchFamily="18" charset="0"/>
                <a:cs typeface="Arial"/>
              </a:rPr>
              <a:t>ההומאוסטזיס</a:t>
            </a:r>
            <a:r>
              <a:rPr lang="he-IL" dirty="0">
                <a:solidFill>
                  <a:prstClr val="black"/>
                </a:solidFill>
                <a:latin typeface="Times New Roman" pitchFamily="18" charset="0"/>
                <a:cs typeface="Arial"/>
              </a:rPr>
              <a:t> של טמפרטורת גוף קבועה</a:t>
            </a:r>
            <a:r>
              <a:rPr lang="he-IL" dirty="0">
                <a:solidFill>
                  <a:prstClr val="black"/>
                </a:solidFill>
                <a:latin typeface="Times New Roman" pitchFamily="18" charset="0"/>
                <a:cs typeface="Times New Roman" pitchFamily="18" charset="0"/>
              </a:rPr>
              <a:t>.</a:t>
            </a:r>
            <a:endParaRPr lang="en-US" sz="1200" dirty="0">
              <a:solidFill>
                <a:prstClr val="black"/>
              </a:solidFill>
              <a:latin typeface="Times New Roman" pitchFamily="18" charset="0"/>
              <a:cs typeface="Times New Roman" pitchFamily="18" charset="0"/>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A1AB239-1653-4744-839E-3654CFED4E5D}" type="slidenum">
              <a:rPr lang="he-IL" smtClean="0"/>
              <a:pPr fontAlgn="base">
                <a:spcBef>
                  <a:spcPct val="0"/>
                </a:spcBef>
                <a:spcAft>
                  <a:spcPct val="0"/>
                </a:spcAft>
                <a:defRPr/>
              </a:pPr>
              <a:t>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תפקידי מערכת ההובלה</a:t>
            </a:r>
            <a:endParaRPr lang="he-IL" sz="1800" dirty="0"/>
          </a:p>
        </p:txBody>
      </p:sp>
      <p:sp>
        <p:nvSpPr>
          <p:cNvPr id="2" name="מלבן 1"/>
          <p:cNvSpPr/>
          <p:nvPr/>
        </p:nvSpPr>
        <p:spPr>
          <a:xfrm>
            <a:off x="366713" y="1125538"/>
            <a:ext cx="8215312" cy="1582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7" name="מלבן 6"/>
          <p:cNvSpPr/>
          <p:nvPr/>
        </p:nvSpPr>
        <p:spPr>
          <a:xfrm>
            <a:off x="366713" y="3068638"/>
            <a:ext cx="8215312" cy="522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8" name="מלבן 7"/>
          <p:cNvSpPr/>
          <p:nvPr/>
        </p:nvSpPr>
        <p:spPr>
          <a:xfrm>
            <a:off x="368300" y="3860800"/>
            <a:ext cx="8215313" cy="2016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9" name="Rectangle 17"/>
          <p:cNvSpPr/>
          <p:nvPr/>
        </p:nvSpPr>
        <p:spPr>
          <a:xfrm>
            <a:off x="366713" y="6165850"/>
            <a:ext cx="8461375" cy="576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המצגת המקדימה למצגת זו, מערכת ההובלה, עוסקת בלב ובכלי הדם. במצגת זו נעסוק בדם.</a:t>
            </a:r>
          </a:p>
        </p:txBody>
      </p:sp>
      <p:sp>
        <p:nvSpPr>
          <p:cNvPr id="10"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a:t>
            </a:fld>
            <a:endParaRPr lang="he-IL" sz="1100" dirty="0">
              <a:solidFill>
                <a:prstClr val="white">
                  <a:lumMod val="75000"/>
                </a:prst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C4FA4D2-9B6E-4175-BC0A-085EF37D47E7}" type="slidenum">
              <a:rPr lang="he-IL" smtClean="0"/>
              <a:pPr fontAlgn="base">
                <a:spcBef>
                  <a:spcPct val="0"/>
                </a:spcBef>
                <a:spcAft>
                  <a:spcPct val="0"/>
                </a:spcAft>
                <a:defRPr/>
              </a:pPr>
              <a:t>20</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תפקיד נוסף של הפלסמה – שמירה על טמפרטורת גוף קבועה</a:t>
            </a:r>
            <a:endParaRPr lang="he-IL" sz="1800" dirty="0"/>
          </a:p>
        </p:txBody>
      </p:sp>
      <p:sp>
        <p:nvSpPr>
          <p:cNvPr id="10" name="TextBox 9"/>
          <p:cNvSpPr txBox="1"/>
          <p:nvPr/>
        </p:nvSpPr>
        <p:spPr>
          <a:xfrm>
            <a:off x="323528" y="548680"/>
            <a:ext cx="8397875" cy="286232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פעילות מוגברת של השרירים בזמן מאמץ גופני מלווה בפליטה מוגברת של חום מתאי השרירים, ובהתחממות הדם הזורם בקרבת השרירים. במצב זה כלי הדם בקרבת העור מתרחבים, דם רב יותר מוזרם אליהם, והחום העודף נפלט מן הדם אל מחוץ לגוף. כמו כן בלוטות הזיעה מפרישות זיעה, שהתנדפותה מן העור גורמת לקירור הגוף.</a:t>
            </a:r>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r>
              <a:rPr lang="he-IL" kern="0" dirty="0"/>
              <a:t>כאשר בחוץ קר מאוד והאדם אינו מוגן כראוי מן הקור, מתרחש תהליך הפוך: כלי הדם ההיקפיים מתכווצים, והשרירים רועדים, ובתהליך זה נוצר חום. </a:t>
            </a:r>
          </a:p>
          <a:p>
            <a:pPr fontAlgn="auto">
              <a:spcBef>
                <a:spcPts val="0"/>
              </a:spcBef>
              <a:spcAft>
                <a:spcPts val="0"/>
              </a:spcAft>
              <a:defRPr/>
            </a:pPr>
            <a:endParaRPr lang="he-IL" kern="0" dirty="0"/>
          </a:p>
        </p:txBody>
      </p:sp>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20</a:t>
            </a:fld>
            <a:endParaRPr lang="he-IL" sz="1100" dirty="0">
              <a:solidFill>
                <a:prstClr val="white">
                  <a:lumMod val="75000"/>
                </a:prst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089" y="1833354"/>
            <a:ext cx="1057093" cy="3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728569"/>
            <a:ext cx="819009" cy="47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952" y="3163402"/>
            <a:ext cx="952336" cy="40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582" y="3134824"/>
            <a:ext cx="1047570" cy="43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D51CAC3-3FC0-4A81-849D-8A691E1FC836}" type="slidenum">
              <a:rPr lang="he-IL" smtClean="0"/>
              <a:pPr fontAlgn="base">
                <a:spcBef>
                  <a:spcPct val="0"/>
                </a:spcBef>
                <a:spcAft>
                  <a:spcPct val="0"/>
                </a:spcAft>
                <a:defRPr/>
              </a:pPr>
              <a:t>21</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rgbClr val="FF6600"/>
                </a:solidFill>
                <a:ea typeface="+mn-ea"/>
              </a:rPr>
              <a:t>מקור תאי הדם + שאלה 7</a:t>
            </a:r>
            <a:endParaRPr lang="he-IL" sz="1800" dirty="0"/>
          </a:p>
        </p:txBody>
      </p:sp>
      <p:sp>
        <p:nvSpPr>
          <p:cNvPr id="10" name="TextBox 9"/>
          <p:cNvSpPr txBox="1"/>
          <p:nvPr/>
        </p:nvSpPr>
        <p:spPr>
          <a:xfrm>
            <a:off x="369888" y="478632"/>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מקורם </a:t>
            </a:r>
            <a:r>
              <a:rPr lang="he-IL" kern="0" dirty="0"/>
              <a:t>של</a:t>
            </a:r>
            <a:r>
              <a:rPr lang="he-IL" kern="0" dirty="0">
                <a:solidFill>
                  <a:schemeClr val="accent6">
                    <a:lumMod val="50000"/>
                    <a:lumOff val="50000"/>
                  </a:schemeClr>
                </a:solidFill>
              </a:rPr>
              <a:t> </a:t>
            </a:r>
            <a:r>
              <a:rPr lang="he-IL" kern="0" dirty="0">
                <a:solidFill>
                  <a:prstClr val="black"/>
                </a:solidFill>
              </a:rPr>
              <a:t>תאי הדם הוא </a:t>
            </a:r>
            <a:r>
              <a:rPr lang="he-IL" kern="0" dirty="0">
                <a:solidFill>
                  <a:schemeClr val="accent3"/>
                </a:solidFill>
              </a:rPr>
              <a:t>בתאי גזע הנמצאים</a:t>
            </a:r>
            <a:r>
              <a:rPr lang="he-IL" kern="0" dirty="0">
                <a:solidFill>
                  <a:prstClr val="black"/>
                </a:solidFill>
              </a:rPr>
              <a:t> </a:t>
            </a:r>
            <a:r>
              <a:rPr lang="he-IL" kern="0" dirty="0">
                <a:solidFill>
                  <a:schemeClr val="accent3"/>
                </a:solidFill>
              </a:rPr>
              <a:t>במח העצמות</a:t>
            </a:r>
            <a:r>
              <a:rPr lang="he-IL" kern="0" dirty="0">
                <a:solidFill>
                  <a:prstClr val="black"/>
                </a:solidFill>
              </a:rPr>
              <a:t>. תאי גזע אלו מתחלקים ומתמיינים לשלושת סוגי תאי הדם: תאי דם אדומים, תאי דם </a:t>
            </a:r>
            <a:r>
              <a:rPr lang="he-IL" kern="0" dirty="0"/>
              <a:t>לבנים </a:t>
            </a:r>
            <a:r>
              <a:rPr lang="he-IL" kern="0" dirty="0">
                <a:solidFill>
                  <a:prstClr val="black"/>
                </a:solidFill>
              </a:rPr>
              <a:t>ולוחיות הדם.</a:t>
            </a:r>
          </a:p>
        </p:txBody>
      </p:sp>
      <p:grpSp>
        <p:nvGrpSpPr>
          <p:cNvPr id="91142" name="קבוצה 1"/>
          <p:cNvGrpSpPr>
            <a:grpSpLocks/>
          </p:cNvGrpSpPr>
          <p:nvPr/>
        </p:nvGrpSpPr>
        <p:grpSpPr bwMode="auto">
          <a:xfrm>
            <a:off x="4005263" y="1412875"/>
            <a:ext cx="1776412" cy="1628775"/>
            <a:chOff x="3370249" y="1117819"/>
            <a:chExt cx="1776447" cy="1628733"/>
          </a:xfrm>
        </p:grpSpPr>
        <p:pic>
          <p:nvPicPr>
            <p:cNvPr id="911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381" y="1117819"/>
              <a:ext cx="1656184" cy="16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3" name="מלבן 6"/>
            <p:cNvSpPr>
              <a:spLocks noChangeArrowheads="1"/>
            </p:cNvSpPr>
            <p:nvPr/>
          </p:nvSpPr>
          <p:spPr bwMode="auto">
            <a:xfrm>
              <a:off x="3370249" y="2489935"/>
              <a:ext cx="17764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a:solidFill>
                    <a:schemeClr val="bg1"/>
                  </a:solidFill>
                  <a:cs typeface="Calibri" pitchFamily="34" charset="0"/>
                </a:rPr>
                <a:t>©istockphoto.com/ </a:t>
              </a:r>
              <a:r>
                <a:rPr lang="en-US" sz="900" dirty="0" err="1">
                  <a:solidFill>
                    <a:schemeClr val="bg1"/>
                  </a:solidFill>
                  <a:cs typeface="Calibri" pitchFamily="34" charset="0"/>
                </a:rPr>
                <a:t>luismmolina</a:t>
              </a:r>
              <a:endParaRPr lang="en-US" sz="900" dirty="0">
                <a:solidFill>
                  <a:schemeClr val="bg1"/>
                </a:solidFill>
                <a:cs typeface="Calibri" pitchFamily="34" charset="0"/>
              </a:endParaRPr>
            </a:p>
          </p:txBody>
        </p:sp>
      </p:grpSp>
      <p:pic>
        <p:nvPicPr>
          <p:cNvPr id="911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588" y="3506788"/>
            <a:ext cx="9493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אליפסה 11"/>
          <p:cNvSpPr/>
          <p:nvPr/>
        </p:nvSpPr>
        <p:spPr bwMode="auto">
          <a:xfrm>
            <a:off x="3347864" y="3560342"/>
            <a:ext cx="322018" cy="335304"/>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8" name="מחבר חץ ישר 7"/>
          <p:cNvCxnSpPr/>
          <p:nvPr/>
        </p:nvCxnSpPr>
        <p:spPr>
          <a:xfrm>
            <a:off x="5014913" y="3041650"/>
            <a:ext cx="403225" cy="26035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4716463" y="3016250"/>
            <a:ext cx="0" cy="49053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a:off x="3670300" y="3041650"/>
            <a:ext cx="541338" cy="46513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3525" y="4941888"/>
            <a:ext cx="8397875"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7:</a:t>
            </a:r>
          </a:p>
          <a:p>
            <a:pPr fontAlgn="auto">
              <a:spcBef>
                <a:spcPts val="0"/>
              </a:spcBef>
              <a:spcAft>
                <a:spcPts val="0"/>
              </a:spcAft>
              <a:defRPr/>
            </a:pPr>
            <a:r>
              <a:rPr lang="he-IL" kern="0" dirty="0">
                <a:solidFill>
                  <a:schemeClr val="tx2"/>
                </a:solidFill>
              </a:rPr>
              <a:t>א. מהם תאי גזע?</a:t>
            </a:r>
          </a:p>
          <a:p>
            <a:pPr fontAlgn="auto">
              <a:spcBef>
                <a:spcPts val="0"/>
              </a:spcBef>
              <a:spcAft>
                <a:spcPts val="0"/>
              </a:spcAft>
              <a:defRPr/>
            </a:pPr>
            <a:r>
              <a:rPr lang="he-IL" kern="0" dirty="0">
                <a:solidFill>
                  <a:schemeClr val="tx2"/>
                </a:solidFill>
              </a:rPr>
              <a:t>ב. מהו תהליך התמיינות?</a:t>
            </a:r>
          </a:p>
        </p:txBody>
      </p:sp>
      <p:sp>
        <p:nvSpPr>
          <p:cNvPr id="1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21</a:t>
            </a:fld>
            <a:endParaRPr lang="he-IL" sz="1100" dirty="0">
              <a:solidFill>
                <a:prstClr val="white">
                  <a:lumMod val="75000"/>
                </a:prstClr>
              </a:solidFill>
            </a:endParaRPr>
          </a:p>
        </p:txBody>
      </p:sp>
      <p:pic>
        <p:nvPicPr>
          <p:cNvPr id="18"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17202" y="3355355"/>
            <a:ext cx="1290519" cy="132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מלבן 1"/>
          <p:cNvSpPr>
            <a:spLocks noChangeArrowheads="1"/>
          </p:cNvSpPr>
          <p:nvPr/>
        </p:nvSpPr>
        <p:spPr bwMode="auto">
          <a:xfrm>
            <a:off x="3030463" y="4613066"/>
            <a:ext cx="2617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000" dirty="0">
                <a:latin typeface="Calibri" pitchFamily="34" charset="0"/>
                <a:cs typeface="Calibri" pitchFamily="34" charset="0"/>
              </a:rPr>
              <a:t>© istockphoto.com/ </a:t>
            </a:r>
            <a:r>
              <a:rPr lang="en-US" sz="1000" dirty="0" err="1">
                <a:latin typeface="Calibri" pitchFamily="34" charset="0"/>
                <a:cs typeface="Calibri" pitchFamily="34" charset="0"/>
              </a:rPr>
              <a:t>Henrik</a:t>
            </a:r>
            <a:r>
              <a:rPr lang="en-US" sz="1000" dirty="0">
                <a:latin typeface="Calibri" pitchFamily="34" charset="0"/>
                <a:cs typeface="Calibri" pitchFamily="34" charset="0"/>
              </a:rPr>
              <a:t> </a:t>
            </a:r>
            <a:r>
              <a:rPr lang="en-US" sz="1000" dirty="0" err="1">
                <a:latin typeface="Calibri" pitchFamily="34" charset="0"/>
                <a:cs typeface="Calibri" pitchFamily="34" charset="0"/>
              </a:rPr>
              <a:t>Jonssonl</a:t>
            </a:r>
            <a:endParaRPr lang="en-US" sz="1000" dirty="0">
              <a:latin typeface="Calibri" pitchFamily="34" charset="0"/>
              <a:cs typeface="Calibri" pitchFamily="34" charset="0"/>
            </a:endParaRPr>
          </a:p>
          <a:p>
            <a:pPr algn="l"/>
            <a:r>
              <a:rPr lang="he-IL" sz="1000" dirty="0">
                <a:latin typeface="Calibri" pitchFamily="34" charset="0"/>
                <a:cs typeface="Calibri" pitchFamily="34" charset="0"/>
              </a:rPr>
              <a:t> </a:t>
            </a:r>
            <a:endParaRPr lang="en-US" sz="1000" dirty="0">
              <a:latin typeface="Calibri" pitchFamily="34" charset="0"/>
              <a:cs typeface="Calibri" pitchFamily="34" charset="0"/>
            </a:endParaRPr>
          </a:p>
        </p:txBody>
      </p:sp>
      <p:pic>
        <p:nvPicPr>
          <p:cNvPr id="21" name="Picture 1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7403"/>
                    </a14:imgEffect>
                  </a14:imgLayer>
                </a14:imgProps>
              </a:ext>
              <a:ext uri="{28A0092B-C50C-407E-A947-70E740481C1C}">
                <a14:useLocalDpi xmlns:a14="http://schemas.microsoft.com/office/drawing/2010/main" val="0"/>
              </a:ext>
            </a:extLst>
          </a:blip>
          <a:srcRect/>
          <a:stretch>
            <a:fillRect/>
          </a:stretch>
        </p:blipFill>
        <p:spPr bwMode="auto">
          <a:xfrm>
            <a:off x="5240532" y="3302000"/>
            <a:ext cx="962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מלבן 1"/>
          <p:cNvSpPr>
            <a:spLocks noChangeArrowheads="1"/>
          </p:cNvSpPr>
          <p:nvPr/>
        </p:nvSpPr>
        <p:spPr bwMode="auto">
          <a:xfrm>
            <a:off x="5242789" y="4274130"/>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t>VISUAL/SCIENCE PHOTO LIBRARY/ DR. STANLEY FLEGLER, VISUALS UNLIMITED</a:t>
            </a:r>
            <a:endParaRPr lang="he-IL" sz="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3E6AEFC-601B-4C27-839F-86BA62AFF27D}" type="slidenum">
              <a:rPr lang="he-IL" smtClean="0"/>
              <a:pPr fontAlgn="base">
                <a:spcBef>
                  <a:spcPct val="0"/>
                </a:spcBef>
                <a:spcAft>
                  <a:spcPct val="0"/>
                </a:spcAft>
                <a:defRPr/>
              </a:pPr>
              <a:t>22</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rgbClr val="FF6600"/>
                </a:solidFill>
                <a:ea typeface="+mn-ea"/>
              </a:rPr>
              <a:t>תשובה</a:t>
            </a:r>
            <a:endParaRPr lang="he-IL" sz="1800" dirty="0"/>
          </a:p>
        </p:txBody>
      </p:sp>
      <p:sp>
        <p:nvSpPr>
          <p:cNvPr id="10" name="TextBox 9"/>
          <p:cNvSpPr txBox="1"/>
          <p:nvPr/>
        </p:nvSpPr>
        <p:spPr>
          <a:xfrm>
            <a:off x="369888" y="465138"/>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מקורם </a:t>
            </a:r>
            <a:r>
              <a:rPr lang="he-IL" kern="0" dirty="0"/>
              <a:t>של</a:t>
            </a:r>
            <a:r>
              <a:rPr lang="he-IL" kern="0" dirty="0">
                <a:solidFill>
                  <a:prstClr val="black"/>
                </a:solidFill>
              </a:rPr>
              <a:t> תאי הדם הוא </a:t>
            </a:r>
            <a:r>
              <a:rPr lang="he-IL" kern="0" dirty="0">
                <a:solidFill>
                  <a:srgbClr val="FF6600"/>
                </a:solidFill>
              </a:rPr>
              <a:t>בתאי גזע הנמצאים</a:t>
            </a:r>
            <a:r>
              <a:rPr lang="he-IL" kern="0" dirty="0">
                <a:solidFill>
                  <a:prstClr val="black"/>
                </a:solidFill>
              </a:rPr>
              <a:t> </a:t>
            </a:r>
            <a:r>
              <a:rPr lang="he-IL" kern="0" dirty="0">
                <a:solidFill>
                  <a:srgbClr val="FF6600"/>
                </a:solidFill>
              </a:rPr>
              <a:t>במח העצמות</a:t>
            </a:r>
            <a:r>
              <a:rPr lang="he-IL" kern="0" dirty="0">
                <a:solidFill>
                  <a:prstClr val="black"/>
                </a:solidFill>
              </a:rPr>
              <a:t>. תאי גזע אלו מתחלקים ומתמיינים לשלושת סוגי תאי הדם: תאי דם אדומים, תאי דם</a:t>
            </a:r>
            <a:r>
              <a:rPr lang="he-IL" kern="0" dirty="0"/>
              <a:t> לבנים </a:t>
            </a:r>
            <a:r>
              <a:rPr lang="he-IL" kern="0" dirty="0">
                <a:solidFill>
                  <a:prstClr val="black"/>
                </a:solidFill>
              </a:rPr>
              <a:t>ולוחיות הדם.</a:t>
            </a:r>
          </a:p>
        </p:txBody>
      </p:sp>
      <p:grpSp>
        <p:nvGrpSpPr>
          <p:cNvPr id="92166" name="קבוצה 2"/>
          <p:cNvGrpSpPr>
            <a:grpSpLocks/>
          </p:cNvGrpSpPr>
          <p:nvPr/>
        </p:nvGrpSpPr>
        <p:grpSpPr bwMode="auto">
          <a:xfrm>
            <a:off x="1397000" y="1111250"/>
            <a:ext cx="2181225" cy="1717675"/>
            <a:chOff x="3347864" y="1412776"/>
            <a:chExt cx="3032414" cy="2812781"/>
          </a:xfrm>
        </p:grpSpPr>
        <p:grpSp>
          <p:nvGrpSpPr>
            <p:cNvPr id="92171" name="קבוצה 1"/>
            <p:cNvGrpSpPr>
              <a:grpSpLocks/>
            </p:cNvGrpSpPr>
            <p:nvPr/>
          </p:nvGrpSpPr>
          <p:grpSpPr bwMode="auto">
            <a:xfrm>
              <a:off x="3704124" y="1412776"/>
              <a:ext cx="2077979" cy="1683139"/>
              <a:chOff x="3068717" y="1117819"/>
              <a:chExt cx="2077979" cy="1683139"/>
            </a:xfrm>
          </p:grpSpPr>
          <p:pic>
            <p:nvPicPr>
              <p:cNvPr id="921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381" y="1117819"/>
                <a:ext cx="1656184" cy="16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1" name="מלבן 6"/>
              <p:cNvSpPr>
                <a:spLocks noChangeArrowheads="1"/>
              </p:cNvSpPr>
              <p:nvPr/>
            </p:nvSpPr>
            <p:spPr bwMode="auto">
              <a:xfrm>
                <a:off x="3068717" y="2489935"/>
                <a:ext cx="2077979" cy="31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solidFill>
                      <a:srgbClr val="FFFFFF"/>
                    </a:solidFill>
                    <a:cs typeface="Calibri" pitchFamily="34" charset="0"/>
                  </a:rPr>
                  <a:t>©istockphoto.com/ luismmolina</a:t>
                </a:r>
              </a:p>
            </p:txBody>
          </p:sp>
        </p:grpSp>
        <p:pic>
          <p:nvPicPr>
            <p:cNvPr id="9217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208" y="3301705"/>
              <a:ext cx="962070" cy="92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5787" y="3507249"/>
              <a:ext cx="9493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אליפסה 11"/>
            <p:cNvSpPr/>
            <p:nvPr/>
          </p:nvSpPr>
          <p:spPr bwMode="auto">
            <a:xfrm>
              <a:off x="3347864" y="3560342"/>
              <a:ext cx="322018" cy="335304"/>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8" name="מחבר חץ ישר 7"/>
            <p:cNvCxnSpPr/>
            <p:nvPr/>
          </p:nvCxnSpPr>
          <p:spPr>
            <a:xfrm>
              <a:off x="5016354" y="3040134"/>
              <a:ext cx="401673" cy="26256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4716202" y="3014137"/>
              <a:ext cx="0" cy="49392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a:off x="3670086" y="3040134"/>
              <a:ext cx="540715" cy="46793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39713" y="1492250"/>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7:</a:t>
            </a:r>
          </a:p>
          <a:p>
            <a:pPr fontAlgn="auto">
              <a:spcBef>
                <a:spcPts val="0"/>
              </a:spcBef>
              <a:spcAft>
                <a:spcPts val="0"/>
              </a:spcAft>
              <a:defRPr/>
            </a:pPr>
            <a:r>
              <a:rPr lang="he-IL" kern="0" dirty="0">
                <a:solidFill>
                  <a:srgbClr val="1F497D"/>
                </a:solidFill>
              </a:rPr>
              <a:t>א. מהם תאי גזע?</a:t>
            </a:r>
          </a:p>
          <a:p>
            <a:pPr fontAlgn="auto">
              <a:spcBef>
                <a:spcPts val="0"/>
              </a:spcBef>
              <a:spcAft>
                <a:spcPts val="0"/>
              </a:spcAft>
              <a:defRPr/>
            </a:pPr>
            <a:r>
              <a:rPr lang="he-IL" kern="0" dirty="0">
                <a:solidFill>
                  <a:srgbClr val="1F497D"/>
                </a:solidFill>
              </a:rPr>
              <a:t>ב. מהו תהליך התמיינות?</a:t>
            </a:r>
          </a:p>
        </p:txBody>
      </p:sp>
      <p:sp>
        <p:nvSpPr>
          <p:cNvPr id="17" name="Rectangle 20"/>
          <p:cNvSpPr/>
          <p:nvPr/>
        </p:nvSpPr>
        <p:spPr bwMode="auto">
          <a:xfrm>
            <a:off x="414338" y="2924175"/>
            <a:ext cx="8196262" cy="18129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תאי גזע הם תאים שעדיין לא עברו התמיינות. תאי גזע הם בעלי פוטנציאל להתמיין לסוגי תאים שונים. התאים הראשונים של העובר הם תאי גזע, וגם בגוף הבוגר יש תאי גזע </a:t>
            </a:r>
            <a:r>
              <a:rPr lang="he-IL" kern="0" dirty="0">
                <a:latin typeface="Arial"/>
                <a:cs typeface="Arial"/>
              </a:rPr>
              <a:t>במקומות שונים בגוף (בעור, באפיתל המעי, במח העצם).</a:t>
            </a:r>
          </a:p>
          <a:p>
            <a:pPr fontAlgn="auto">
              <a:spcBef>
                <a:spcPts val="0"/>
              </a:spcBef>
              <a:spcAft>
                <a:spcPts val="0"/>
              </a:spcAft>
              <a:defRPr/>
            </a:pPr>
            <a:r>
              <a:rPr lang="he-IL" kern="0" dirty="0">
                <a:latin typeface="Arial"/>
                <a:cs typeface="Arial"/>
              </a:rPr>
              <a:t>ב. התמיינות היא תהליך שבו תאים רוכשים צורה, מבנה, ופעילות ייחודיים (בכל תאי הגוף יש אותם הגנים, אך בתהליך ההתמיינות מתבטאים גנים שונים </a:t>
            </a:r>
            <a:r>
              <a:rPr lang="he-IL" kern="0" dirty="0">
                <a:solidFill>
                  <a:prstClr val="black"/>
                </a:solidFill>
                <a:latin typeface="Arial"/>
                <a:cs typeface="Arial"/>
              </a:rPr>
              <a:t>בתאים השונים).</a:t>
            </a:r>
          </a:p>
        </p:txBody>
      </p:sp>
      <p:sp>
        <p:nvSpPr>
          <p:cNvPr id="18" name="הסבר מלבני 17"/>
          <p:cNvSpPr/>
          <p:nvPr/>
        </p:nvSpPr>
        <p:spPr>
          <a:xfrm>
            <a:off x="742950" y="5329238"/>
            <a:ext cx="7691438" cy="1268412"/>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9" name="TextBox 18"/>
          <p:cNvSpPr txBox="1"/>
          <p:nvPr/>
        </p:nvSpPr>
        <p:spPr>
          <a:xfrm>
            <a:off x="-107950" y="5456238"/>
            <a:ext cx="8397875"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אצל אנשים החולים בסרטן הדם, מח העצמות נפגע ולכן יצירת תאי הדם נפגעת.</a:t>
            </a:r>
          </a:p>
          <a:p>
            <a:pPr fontAlgn="auto">
              <a:spcBef>
                <a:spcPts val="0"/>
              </a:spcBef>
              <a:spcAft>
                <a:spcPts val="0"/>
              </a:spcAft>
              <a:defRPr/>
            </a:pPr>
            <a:r>
              <a:rPr lang="he-IL" dirty="0">
                <a:latin typeface="Arial"/>
                <a:cs typeface="Arial"/>
              </a:rPr>
              <a:t>לעתים, השתלת מח עצם (המכיל תאי גזע) עשויה לפתור את הבעיה. </a:t>
            </a:r>
          </a:p>
          <a:p>
            <a:pPr fontAlgn="auto">
              <a:spcBef>
                <a:spcPts val="0"/>
              </a:spcBef>
              <a:spcAft>
                <a:spcPts val="0"/>
              </a:spcAft>
              <a:defRPr/>
            </a:pPr>
            <a:r>
              <a:rPr lang="he-IL" dirty="0">
                <a:latin typeface="Arial"/>
                <a:cs typeface="Arial"/>
              </a:rPr>
              <a:t>(בתנאי שיימצא תורם מתאים והשתל לא יידחה </a:t>
            </a:r>
            <a:r>
              <a:rPr lang="he-IL" dirty="0">
                <a:solidFill>
                  <a:prstClr val="black"/>
                </a:solidFill>
                <a:latin typeface="Arial"/>
                <a:cs typeface="Arial"/>
              </a:rPr>
              <a:t>על ידי מערכת החיסון של החולה).</a:t>
            </a:r>
          </a:p>
        </p:txBody>
      </p:sp>
      <p:sp>
        <p:nvSpPr>
          <p:cNvPr id="2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22</a:t>
            </a:fld>
            <a:endParaRPr lang="he-IL" sz="1100" dirty="0">
              <a:solidFill>
                <a:prstClr val="white">
                  <a:lumMod val="75000"/>
                </a:prst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815E561-6E37-4AF6-87B3-C22F0731D7E3}" type="slidenum">
              <a:rPr lang="he-IL" smtClean="0"/>
              <a:pPr fontAlgn="base">
                <a:spcBef>
                  <a:spcPct val="0"/>
                </a:spcBef>
                <a:spcAft>
                  <a:spcPct val="0"/>
                </a:spcAft>
                <a:defRPr/>
              </a:pPr>
              <a:t>23</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rgbClr val="FF6600"/>
                </a:solidFill>
                <a:ea typeface="+mn-ea"/>
              </a:rPr>
              <a:t>תאי דם אדומים</a:t>
            </a:r>
            <a:endParaRPr lang="he-IL" sz="1800" dirty="0"/>
          </a:p>
        </p:txBody>
      </p:sp>
      <p:sp>
        <p:nvSpPr>
          <p:cNvPr id="7" name="TextBox 6"/>
          <p:cNvSpPr txBox="1"/>
          <p:nvPr/>
        </p:nvSpPr>
        <p:spPr>
          <a:xfrm>
            <a:off x="409575" y="471488"/>
            <a:ext cx="8397875" cy="31400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התפקיד העיקרי של תאי הדם האדומים הוא הובלת חמצן. בתוכם מצוי </a:t>
            </a:r>
            <a:r>
              <a:rPr lang="he-IL" kern="0" dirty="0">
                <a:solidFill>
                  <a:schemeClr val="accent3"/>
                </a:solidFill>
              </a:rPr>
              <a:t>ההמוגלובין,</a:t>
            </a:r>
            <a:r>
              <a:rPr lang="he-IL" kern="0" dirty="0">
                <a:solidFill>
                  <a:prstClr val="black"/>
                </a:solidFill>
              </a:rPr>
              <a:t> שהוא חלבון אדום, המכיל אטומי ברזל, </a:t>
            </a:r>
            <a:r>
              <a:rPr lang="he-IL" kern="0" dirty="0">
                <a:solidFill>
                  <a:schemeClr val="accent3"/>
                </a:solidFill>
              </a:rPr>
              <a:t>הקושר חמצן בקשר הפיך</a:t>
            </a:r>
            <a:r>
              <a:rPr lang="he-IL" kern="0" dirty="0">
                <a:solidFill>
                  <a:prstClr val="black"/>
                </a:solidFill>
              </a:rPr>
              <a:t>: בנימי הריאות הוא קושר חמצן, </a:t>
            </a:r>
            <a:r>
              <a:rPr lang="he-IL" kern="0" dirty="0"/>
              <a:t>ואילו בנימים שבקרבת תאי הגוף הקשר ניתק, והחמצן יוצא מתאי הדם האדומים אל הפלסמה וממנה עובר לתאים.</a:t>
            </a:r>
          </a:p>
          <a:p>
            <a:pPr fontAlgn="auto">
              <a:spcBef>
                <a:spcPts val="0"/>
              </a:spcBef>
              <a:spcAft>
                <a:spcPts val="0"/>
              </a:spcAft>
              <a:defRPr/>
            </a:pPr>
            <a:r>
              <a:rPr lang="he-IL" kern="0" dirty="0">
                <a:solidFill>
                  <a:schemeClr val="accent3"/>
                </a:solidFill>
              </a:rPr>
              <a:t>המגבלה העיקרית של הובלת חמצן בדם היא </a:t>
            </a:r>
            <a:r>
              <a:rPr lang="he-IL" u="sng" kern="0" dirty="0">
                <a:solidFill>
                  <a:schemeClr val="accent3"/>
                </a:solidFill>
              </a:rPr>
              <a:t>מסיסותו הנמוכה במים</a:t>
            </a:r>
            <a:r>
              <a:rPr lang="he-IL" kern="0" dirty="0">
                <a:solidFill>
                  <a:schemeClr val="accent3"/>
                </a:solidFill>
              </a:rPr>
              <a:t>. הובלת החמצן כשהוא קשור להמוגלובין היא הפתרון שהתפתח במהלך האבולוציה</a:t>
            </a:r>
            <a:r>
              <a:rPr lang="he-IL" kern="0" dirty="0">
                <a:solidFill>
                  <a:prstClr val="black"/>
                </a:solidFill>
              </a:rPr>
              <a:t>. רק כ-2% </a:t>
            </a:r>
            <a:r>
              <a:rPr lang="he-IL" kern="0" dirty="0"/>
              <a:t>של החמצן מועברים כשהם מומסים בפלסמה, שאר החמצן מועבר כשהוא קשור להמוגלובין בתוך תאי הדם האדומים. גם בדם של כל החולייתנים כגון עופות ודגים יש המוגלובין. </a:t>
            </a:r>
          </a:p>
          <a:p>
            <a:pPr fontAlgn="auto">
              <a:spcBef>
                <a:spcPts val="0"/>
              </a:spcBef>
              <a:spcAft>
                <a:spcPts val="0"/>
              </a:spcAft>
              <a:defRPr/>
            </a:pPr>
            <a:endParaRPr lang="he-IL" kern="0" dirty="0"/>
          </a:p>
          <a:p>
            <a:pPr fontAlgn="auto">
              <a:spcBef>
                <a:spcPts val="0"/>
              </a:spcBef>
              <a:spcAft>
                <a:spcPts val="0"/>
              </a:spcAft>
              <a:defRPr/>
            </a:pPr>
            <a:r>
              <a:rPr lang="he-IL" kern="0" dirty="0"/>
              <a:t>לעומת זאת, </a:t>
            </a:r>
            <a:r>
              <a:rPr lang="he-IL" kern="0" dirty="0">
                <a:solidFill>
                  <a:schemeClr val="accent3"/>
                </a:solidFill>
              </a:rPr>
              <a:t>פחמן דו-חמצני </a:t>
            </a:r>
            <a:r>
              <a:rPr lang="he-IL" kern="0" dirty="0"/>
              <a:t>מתמוסס היטב במים, ומועבר מן התאים לריאות דרך הפלסמה. רק מעט ממנו נקשר להמוגלובין.</a:t>
            </a:r>
          </a:p>
        </p:txBody>
      </p:sp>
      <p:pic>
        <p:nvPicPr>
          <p:cNvPr id="11879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1" y="3645024"/>
            <a:ext cx="2087612" cy="200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1" name="מלבן 1"/>
          <p:cNvSpPr>
            <a:spLocks noChangeArrowheads="1"/>
          </p:cNvSpPr>
          <p:nvPr/>
        </p:nvSpPr>
        <p:spPr bwMode="auto">
          <a:xfrm>
            <a:off x="2250307" y="5661248"/>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t>VISUAL/SCIENCE PHOTO LIBRARY/ DR. STANLEY FLEGLER, VISUALS UNLIMITED</a:t>
            </a:r>
            <a:endParaRPr lang="he-IL" sz="800" dirty="0"/>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23</a:t>
            </a:fld>
            <a:endParaRPr lang="he-IL" sz="1100" dirty="0">
              <a:solidFill>
                <a:prstClr val="white">
                  <a:lumMod val="75000"/>
                </a:prstClr>
              </a:solidFill>
            </a:endParaRPr>
          </a:p>
        </p:txBody>
      </p:sp>
      <p:sp>
        <p:nvSpPr>
          <p:cNvPr id="3" name="מלבן 2"/>
          <p:cNvSpPr/>
          <p:nvPr/>
        </p:nvSpPr>
        <p:spPr>
          <a:xfrm>
            <a:off x="827584" y="6093296"/>
            <a:ext cx="7632848" cy="646331"/>
          </a:xfrm>
          <a:prstGeom prst="rect">
            <a:avLst/>
          </a:prstGeom>
        </p:spPr>
        <p:txBody>
          <a:bodyPr wrap="square">
            <a:spAutoFit/>
          </a:bodyPr>
          <a:lstStyle/>
          <a:p>
            <a:r>
              <a:rPr lang="he-IL" kern="0" dirty="0">
                <a:solidFill>
                  <a:prstClr val="black"/>
                </a:solidFill>
                <a:hlinkClick r:id="rId4"/>
              </a:rPr>
              <a:t>סרטון</a:t>
            </a:r>
            <a:r>
              <a:rPr lang="he-IL" kern="0" dirty="0">
                <a:solidFill>
                  <a:prstClr val="black"/>
                </a:solidFill>
              </a:rPr>
              <a:t> המראה את קישור החמצן להמוגלובין בנימי הריאות, ושחרור החמצן בנימים ברקמות. </a:t>
            </a:r>
            <a:r>
              <a:rPr lang="he-IL" sz="1400" kern="0" dirty="0">
                <a:solidFill>
                  <a:prstClr val="black"/>
                </a:solidFill>
              </a:rPr>
              <a:t>(מספיק לצפות רק בדקה וחצי הראשונות של הסרטון. שאר הזמן – הרחבה).</a:t>
            </a:r>
            <a:endParaRPr lang="he-IL" sz="1400" dirty="0"/>
          </a:p>
        </p:txBody>
      </p:sp>
    </p:spTree>
    <p:extLst>
      <p:ext uri="{BB962C8B-B14F-4D97-AF65-F5344CB8AC3E}">
        <p14:creationId xmlns:p14="http://schemas.microsoft.com/office/powerpoint/2010/main" val="2072634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39743" y="35347"/>
            <a:ext cx="8924745" cy="441325"/>
          </a:xfrm>
        </p:spPr>
        <p:txBody>
          <a:bodyPr/>
          <a:lstStyle/>
          <a:p>
            <a:pPr fontAlgn="auto">
              <a:defRPr/>
            </a:pPr>
            <a:r>
              <a:rPr lang="he-IL" sz="1800" b="1" dirty="0">
                <a:solidFill>
                  <a:schemeClr val="accent3"/>
                </a:solidFill>
                <a:ea typeface="+mn-ea"/>
              </a:rPr>
              <a:t>סימולציות המתארות את תפקודה של מערכת ההובלה בהעברת חמצן מהריאות לרקמות </a:t>
            </a:r>
          </a:p>
        </p:txBody>
      </p:sp>
      <p:sp>
        <p:nvSpPr>
          <p:cNvPr id="16" name="TextBox 15"/>
          <p:cNvSpPr txBox="1"/>
          <p:nvPr/>
        </p:nvSpPr>
        <p:spPr>
          <a:xfrm>
            <a:off x="624234" y="5517232"/>
            <a:ext cx="8183563"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F497D"/>
                </a:solidFill>
                <a:hlinkClick r:id="rId3"/>
              </a:rPr>
              <a:t>סימולציה: מעבר חמצן וחומרי מזון אל התאים </a:t>
            </a:r>
            <a:endParaRPr lang="he-IL" dirty="0">
              <a:solidFill>
                <a:srgbClr val="1F497D"/>
              </a:solidFill>
              <a:hlinkClick r:id="" action="ppaction://noaction"/>
            </a:endParaRPr>
          </a:p>
          <a:p>
            <a:pPr algn="ctr" fontAlgn="auto">
              <a:spcBef>
                <a:spcPts val="0"/>
              </a:spcBef>
              <a:spcAft>
                <a:spcPts val="0"/>
              </a:spcAft>
              <a:defRPr/>
            </a:pPr>
            <a:endParaRPr lang="he-IL" dirty="0">
              <a:solidFill>
                <a:srgbClr val="1F497D"/>
              </a:solidFill>
              <a:hlinkClick r:id="" action="ppaction://noaction"/>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24</a:t>
            </a:fld>
            <a:endParaRPr lang="he-IL" sz="1100" dirty="0">
              <a:solidFill>
                <a:prstClr val="white">
                  <a:lumMod val="75000"/>
                </a:prstClr>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4462" y="2639746"/>
            <a:ext cx="6408712" cy="287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מלבן 9"/>
          <p:cNvSpPr/>
          <p:nvPr/>
        </p:nvSpPr>
        <p:spPr>
          <a:xfrm>
            <a:off x="624234" y="742950"/>
            <a:ext cx="7632848" cy="646331"/>
          </a:xfrm>
          <a:prstGeom prst="rect">
            <a:avLst/>
          </a:prstGeom>
        </p:spPr>
        <p:txBody>
          <a:bodyPr wrap="square">
            <a:spAutoFit/>
          </a:bodyPr>
          <a:lstStyle/>
          <a:p>
            <a:r>
              <a:rPr lang="he-IL" kern="0" dirty="0">
                <a:solidFill>
                  <a:prstClr val="black"/>
                </a:solidFill>
                <a:hlinkClick r:id="rId5"/>
              </a:rPr>
              <a:t>סרטון</a:t>
            </a:r>
            <a:r>
              <a:rPr lang="he-IL" kern="0" dirty="0">
                <a:solidFill>
                  <a:prstClr val="black"/>
                </a:solidFill>
              </a:rPr>
              <a:t> המראה את קישור החמצן להמוגלובין בנימי הריאות, ושחרור החמצן בנימים ברקמות. </a:t>
            </a:r>
            <a:r>
              <a:rPr lang="he-IL" sz="1400" kern="0" dirty="0">
                <a:solidFill>
                  <a:prstClr val="black"/>
                </a:solidFill>
              </a:rPr>
              <a:t>(מספיק לצפות רק בדקה וחצי הראשונות של הסרטון. שאר הזמן – הרחבה).</a:t>
            </a:r>
            <a:endParaRPr lang="he-IL" sz="1400" dirty="0"/>
          </a:p>
        </p:txBody>
      </p:sp>
      <p:sp>
        <p:nvSpPr>
          <p:cNvPr id="12" name="Rectangle 3"/>
          <p:cNvSpPr/>
          <p:nvPr/>
        </p:nvSpPr>
        <p:spPr>
          <a:xfrm>
            <a:off x="384175" y="201481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431964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8</a:t>
            </a:r>
            <a:endParaRPr lang="he-IL" sz="1800" dirty="0"/>
          </a:p>
        </p:txBody>
      </p:sp>
      <p:sp>
        <p:nvSpPr>
          <p:cNvPr id="9" name="TextBox 8"/>
          <p:cNvSpPr txBox="1"/>
          <p:nvPr/>
        </p:nvSpPr>
        <p:spPr>
          <a:xfrm>
            <a:off x="269875" y="4175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8:</a:t>
            </a:r>
          </a:p>
          <a:p>
            <a:pPr>
              <a:defRPr/>
            </a:pPr>
            <a:r>
              <a:rPr lang="he-IL" dirty="0">
                <a:solidFill>
                  <a:srgbClr val="1D4C72"/>
                </a:solidFill>
              </a:rPr>
              <a:t>סדרו את המילים הבאות על פי מסלול החמצן בגוף:</a:t>
            </a:r>
          </a:p>
          <a:p>
            <a:pPr>
              <a:defRPr/>
            </a:pPr>
            <a:r>
              <a:rPr lang="he-IL" dirty="0">
                <a:solidFill>
                  <a:srgbClr val="1D4C72"/>
                </a:solidFill>
              </a:rPr>
              <a:t>תאי דם אדומים, פלסמה, תאים, אוויר, פלסמה, נאדיות.</a:t>
            </a:r>
            <a:endParaRPr lang="en-US" dirty="0">
              <a:solidFill>
                <a:srgbClr val="1D4C72"/>
              </a:solidFill>
            </a:endParaRPr>
          </a:p>
        </p:txBody>
      </p:sp>
      <p:graphicFrame>
        <p:nvGraphicFramePr>
          <p:cNvPr id="5" name="דיאגרמה 4"/>
          <p:cNvGraphicFramePr/>
          <p:nvPr/>
        </p:nvGraphicFramePr>
        <p:xfrm>
          <a:off x="571472" y="1357298"/>
          <a:ext cx="81058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25</a:t>
            </a:fld>
            <a:endParaRPr lang="he-IL" sz="1100" dirty="0">
              <a:solidFill>
                <a:prstClr val="white">
                  <a:lumMod val="75000"/>
                </a:prst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9" name="TextBox 8"/>
          <p:cNvSpPr txBox="1"/>
          <p:nvPr/>
        </p:nvSpPr>
        <p:spPr>
          <a:xfrm>
            <a:off x="269875" y="4175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8:</a:t>
            </a:r>
          </a:p>
          <a:p>
            <a:pPr>
              <a:defRPr/>
            </a:pPr>
            <a:r>
              <a:rPr lang="he-IL" dirty="0">
                <a:solidFill>
                  <a:srgbClr val="1D4C72"/>
                </a:solidFill>
              </a:rPr>
              <a:t>סדרו את המילים הבאות על פי מסלול החמצן בגוף:</a:t>
            </a:r>
          </a:p>
          <a:p>
            <a:pPr>
              <a:defRPr/>
            </a:pPr>
            <a:r>
              <a:rPr lang="he-IL" dirty="0">
                <a:solidFill>
                  <a:srgbClr val="1D4C72"/>
                </a:solidFill>
              </a:rPr>
              <a:t>תאי דם אדומים, פלסמה, תאים, אוויר, פלסמה, נאדיות.</a:t>
            </a:r>
            <a:endParaRPr lang="en-US" dirty="0">
              <a:solidFill>
                <a:srgbClr val="1D4C72"/>
              </a:solidFill>
            </a:endParaRPr>
          </a:p>
        </p:txBody>
      </p:sp>
      <p:sp>
        <p:nvSpPr>
          <p:cNvPr id="5" name="Rectangle 20"/>
          <p:cNvSpPr/>
          <p:nvPr/>
        </p:nvSpPr>
        <p:spPr bwMode="auto">
          <a:xfrm>
            <a:off x="269875" y="1989138"/>
            <a:ext cx="8394700" cy="19446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endParaRPr lang="he-IL" b="1" kern="0" dirty="0">
              <a:solidFill>
                <a:prstClr val="black"/>
              </a:solidFill>
              <a:latin typeface="Arial"/>
              <a:cs typeface="Arial"/>
            </a:endParaRPr>
          </a:p>
        </p:txBody>
      </p:sp>
      <p:graphicFrame>
        <p:nvGraphicFramePr>
          <p:cNvPr id="2" name="דיאגרמה 1"/>
          <p:cNvGraphicFramePr/>
          <p:nvPr/>
        </p:nvGraphicFramePr>
        <p:xfrm>
          <a:off x="413920" y="1052736"/>
          <a:ext cx="81058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26</a:t>
            </a:fld>
            <a:endParaRPr lang="he-IL" sz="1100" dirty="0">
              <a:solidFill>
                <a:prstClr val="white">
                  <a:lumMod val="75000"/>
                </a:prst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8E21F0-50C8-44EA-89C0-E136A103D14E}" type="slidenum">
              <a:rPr lang="he-IL" smtClean="0"/>
              <a:pPr fontAlgn="base">
                <a:spcBef>
                  <a:spcPct val="0"/>
                </a:spcBef>
                <a:spcAft>
                  <a:spcPct val="0"/>
                </a:spcAft>
                <a:defRPr/>
              </a:pPr>
              <a:t>27</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9: תאי הדם האדומים – התאמה בין מבנה לתפקוד </a:t>
            </a:r>
            <a:endParaRPr lang="he-IL" sz="1800" dirty="0"/>
          </a:p>
        </p:txBody>
      </p:sp>
      <p:sp>
        <p:nvSpPr>
          <p:cNvPr id="9" name="TextBox 8"/>
          <p:cNvSpPr txBox="1"/>
          <p:nvPr/>
        </p:nvSpPr>
        <p:spPr>
          <a:xfrm>
            <a:off x="269875" y="4175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9:</a:t>
            </a:r>
          </a:p>
          <a:p>
            <a:pPr>
              <a:defRPr/>
            </a:pPr>
            <a:r>
              <a:rPr lang="he-IL" dirty="0">
                <a:solidFill>
                  <a:srgbClr val="1D4C72"/>
                </a:solidFill>
              </a:rPr>
              <a:t>לפניכם רשימת תכונות של תאי הדם </a:t>
            </a:r>
            <a:r>
              <a:rPr lang="he-IL" dirty="0">
                <a:solidFill>
                  <a:schemeClr val="tx2"/>
                </a:solidFill>
              </a:rPr>
              <a:t>האדומים, ורשימת היכולות שתכונות אלו מקנות להם, העוזרות בתפקודם בתור מובילי החמצן לתאים. מתחו קו בין כל אחת מן התכונות לבין היכולת שהיא מקנה. (שימו לב! אחת התכונות </a:t>
            </a:r>
            <a:r>
              <a:rPr lang="he-IL" dirty="0">
                <a:solidFill>
                  <a:srgbClr val="1D4C72"/>
                </a:solidFill>
              </a:rPr>
              <a:t>מקנה שתי יכולות).</a:t>
            </a:r>
            <a:endParaRPr lang="en-US" dirty="0">
              <a:solidFill>
                <a:srgbClr val="1D4C72"/>
              </a:solidFill>
            </a:endParaRPr>
          </a:p>
        </p:txBody>
      </p:sp>
      <p:sp>
        <p:nvSpPr>
          <p:cNvPr id="7" name="TextBox 6"/>
          <p:cNvSpPr txBox="1"/>
          <p:nvPr/>
        </p:nvSpPr>
        <p:spPr>
          <a:xfrm>
            <a:off x="4833938" y="2446338"/>
            <a:ext cx="3359150"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תכונות</a:t>
            </a:r>
          </a:p>
        </p:txBody>
      </p:sp>
      <p:sp>
        <p:nvSpPr>
          <p:cNvPr id="13" name="TextBox 12"/>
          <p:cNvSpPr txBox="1"/>
          <p:nvPr/>
        </p:nvSpPr>
        <p:spPr>
          <a:xfrm>
            <a:off x="684213" y="2462213"/>
            <a:ext cx="3359150"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יכולות</a:t>
            </a:r>
          </a:p>
        </p:txBody>
      </p:sp>
      <p:grpSp>
        <p:nvGrpSpPr>
          <p:cNvPr id="96264" name="קבוצה 1"/>
          <p:cNvGrpSpPr>
            <a:grpSpLocks/>
          </p:cNvGrpSpPr>
          <p:nvPr/>
        </p:nvGrpSpPr>
        <p:grpSpPr bwMode="auto">
          <a:xfrm>
            <a:off x="809625" y="2876550"/>
            <a:ext cx="7504113" cy="3409950"/>
            <a:chOff x="1403648" y="2815170"/>
            <a:chExt cx="7503038" cy="3409368"/>
          </a:xfrm>
        </p:grpSpPr>
        <p:sp>
          <p:nvSpPr>
            <p:cNvPr id="10" name="TextBox 9"/>
            <p:cNvSpPr txBox="1"/>
            <p:nvPr/>
          </p:nvSpPr>
          <p:spPr>
            <a:xfrm>
              <a:off x="5516272" y="2815170"/>
              <a:ext cx="3358669" cy="64600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צורת דיסקוס השקוע במרכזו משני צדדיו</a:t>
              </a:r>
              <a:endParaRPr lang="en-US" dirty="0">
                <a:solidFill>
                  <a:srgbClr val="1D4C72"/>
                </a:solidFill>
              </a:endParaRPr>
            </a:p>
          </p:txBody>
        </p:sp>
        <p:sp>
          <p:nvSpPr>
            <p:cNvPr id="11" name="TextBox 10"/>
            <p:cNvSpPr txBox="1"/>
            <p:nvPr/>
          </p:nvSpPr>
          <p:spPr>
            <a:xfrm>
              <a:off x="5548017" y="4005592"/>
              <a:ext cx="3358669" cy="922181"/>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תאים קטנים </a:t>
              </a:r>
              <a:r>
                <a:rPr lang="he-IL" dirty="0">
                  <a:solidFill>
                    <a:schemeClr val="tx2"/>
                  </a:solidFill>
                </a:rPr>
                <a:t>מאוד (התאים הקטנים ביותר בגוף), ומספרם גדול מאוד </a:t>
              </a:r>
            </a:p>
            <a:p>
              <a:pPr>
                <a:defRPr/>
              </a:pPr>
              <a:r>
                <a:rPr lang="he-IL" dirty="0">
                  <a:solidFill>
                    <a:schemeClr val="tx2"/>
                  </a:solidFill>
                </a:rPr>
                <a:t>(כ- 5 מיליון בממ"ק דם)</a:t>
              </a:r>
              <a:endParaRPr lang="en-US" dirty="0">
                <a:solidFill>
                  <a:schemeClr val="tx2"/>
                </a:solidFill>
              </a:endParaRPr>
            </a:p>
          </p:txBody>
        </p:sp>
        <p:sp>
          <p:nvSpPr>
            <p:cNvPr id="12" name="TextBox 11"/>
            <p:cNvSpPr txBox="1"/>
            <p:nvPr/>
          </p:nvSpPr>
          <p:spPr>
            <a:xfrm>
              <a:off x="5548017" y="5300771"/>
              <a:ext cx="3358669" cy="64600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תאים חסרי גרעין ואברונים אחרים, </a:t>
              </a:r>
              <a:r>
                <a:rPr lang="he-IL" dirty="0">
                  <a:solidFill>
                    <a:schemeClr val="tx2"/>
                  </a:solidFill>
                </a:rPr>
                <a:t>רוב</a:t>
              </a:r>
              <a:r>
                <a:rPr lang="he-IL" dirty="0">
                  <a:solidFill>
                    <a:srgbClr val="1D4C72"/>
                  </a:solidFill>
                </a:rPr>
                <a:t> תכולתם היא המוגלובין</a:t>
              </a:r>
              <a:endParaRPr lang="en-US" dirty="0">
                <a:solidFill>
                  <a:srgbClr val="1D4C72"/>
                </a:solidFill>
              </a:endParaRPr>
            </a:p>
          </p:txBody>
        </p:sp>
        <p:sp>
          <p:nvSpPr>
            <p:cNvPr id="14" name="TextBox 13"/>
            <p:cNvSpPr txBox="1"/>
            <p:nvPr/>
          </p:nvSpPr>
          <p:spPr>
            <a:xfrm>
              <a:off x="1475076" y="2815170"/>
              <a:ext cx="3360256" cy="64600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rPr>
                <a:t>יכולת גבוהה </a:t>
              </a:r>
              <a:r>
                <a:rPr lang="he-IL" dirty="0"/>
                <a:t>של </a:t>
              </a:r>
              <a:r>
                <a:rPr lang="he-IL" dirty="0">
                  <a:solidFill>
                    <a:srgbClr val="1D4C72"/>
                  </a:solidFill>
                </a:rPr>
                <a:t>קליטת חמצן בשל יחס שטח פנים/נפח גבוה </a:t>
              </a:r>
              <a:endParaRPr lang="en-US" dirty="0">
                <a:solidFill>
                  <a:srgbClr val="1D4C72"/>
                </a:solidFill>
              </a:endParaRPr>
            </a:p>
          </p:txBody>
        </p:sp>
        <p:sp>
          <p:nvSpPr>
            <p:cNvPr id="15" name="TextBox 14"/>
            <p:cNvSpPr txBox="1"/>
            <p:nvPr/>
          </p:nvSpPr>
          <p:spPr>
            <a:xfrm>
              <a:off x="1503647" y="4005592"/>
              <a:ext cx="3360256" cy="368237"/>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יכולת גבוהה של קשירת חמצן</a:t>
              </a:r>
              <a:endParaRPr lang="en-US" dirty="0">
                <a:solidFill>
                  <a:srgbClr val="1D4C72"/>
                </a:solidFill>
              </a:endParaRPr>
            </a:p>
          </p:txBody>
        </p:sp>
        <p:sp>
          <p:nvSpPr>
            <p:cNvPr id="16" name="TextBox 15"/>
            <p:cNvSpPr txBox="1"/>
            <p:nvPr/>
          </p:nvSpPr>
          <p:spPr>
            <a:xfrm>
              <a:off x="1403648" y="5300771"/>
              <a:ext cx="3358669" cy="923767"/>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גמישות, </a:t>
              </a:r>
              <a:r>
                <a:rPr lang="he-IL" dirty="0">
                  <a:solidFill>
                    <a:schemeClr val="tx2"/>
                  </a:solidFill>
                </a:rPr>
                <a:t>יכולת הידחקות </a:t>
              </a:r>
              <a:r>
                <a:rPr lang="he-IL" dirty="0">
                  <a:solidFill>
                    <a:srgbClr val="1D4C72"/>
                  </a:solidFill>
                </a:rPr>
                <a:t>לנימי הדם הצרים ויצירת מגע קרוב עם דופן הנימים.</a:t>
              </a:r>
              <a:endParaRPr lang="en-US" dirty="0">
                <a:solidFill>
                  <a:srgbClr val="1D4C72"/>
                </a:solidFill>
              </a:endParaRPr>
            </a:p>
          </p:txBody>
        </p:sp>
      </p:grpSp>
      <p:pic>
        <p:nvPicPr>
          <p:cNvPr id="9626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1641475"/>
            <a:ext cx="11541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27</a:t>
            </a:fld>
            <a:endParaRPr lang="he-IL" sz="1100" dirty="0">
              <a:solidFill>
                <a:prstClr val="white">
                  <a:lumMod val="75000"/>
                </a:prst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9" name="TextBox 8"/>
          <p:cNvSpPr txBox="1"/>
          <p:nvPr/>
        </p:nvSpPr>
        <p:spPr>
          <a:xfrm>
            <a:off x="269875" y="4175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9:</a:t>
            </a:r>
          </a:p>
          <a:p>
            <a:pPr>
              <a:defRPr/>
            </a:pPr>
            <a:r>
              <a:rPr lang="he-IL" dirty="0">
                <a:solidFill>
                  <a:srgbClr val="1D4C72"/>
                </a:solidFill>
              </a:rPr>
              <a:t>לפניכם רשימת </a:t>
            </a:r>
            <a:r>
              <a:rPr lang="he-IL" dirty="0">
                <a:solidFill>
                  <a:schemeClr val="tx2"/>
                </a:solidFill>
              </a:rPr>
              <a:t>תכונות של תאי הדם האדומים, ורשימת היכולות שתכונות אלו מקנות להם, העוזרות בתפקודם בתור מובילי החמצן לתאים. מתחו קו בין כל אחת מן התכונות לבין היכולת שהיא מקנה. (שימו לב! אחת התכונות </a:t>
            </a:r>
            <a:r>
              <a:rPr lang="he-IL" dirty="0">
                <a:solidFill>
                  <a:srgbClr val="1D4C72"/>
                </a:solidFill>
              </a:rPr>
              <a:t>מקנה שתי יכולות).</a:t>
            </a:r>
            <a:endParaRPr lang="en-US" dirty="0">
              <a:solidFill>
                <a:srgbClr val="1D4C72"/>
              </a:solidFill>
            </a:endParaRPr>
          </a:p>
        </p:txBody>
      </p:sp>
      <p:grpSp>
        <p:nvGrpSpPr>
          <p:cNvPr id="97285" name="קבוצה 7167"/>
          <p:cNvGrpSpPr>
            <a:grpSpLocks/>
          </p:cNvGrpSpPr>
          <p:nvPr/>
        </p:nvGrpSpPr>
        <p:grpSpPr bwMode="auto">
          <a:xfrm>
            <a:off x="231775" y="2446338"/>
            <a:ext cx="8675688" cy="4170362"/>
            <a:chOff x="231776" y="2445838"/>
            <a:chExt cx="8674910" cy="4170113"/>
          </a:xfrm>
        </p:grpSpPr>
        <p:sp>
          <p:nvSpPr>
            <p:cNvPr id="7" name="TextBox 6"/>
            <p:cNvSpPr txBox="1"/>
            <p:nvPr/>
          </p:nvSpPr>
          <p:spPr>
            <a:xfrm>
              <a:off x="4835113" y="2445838"/>
              <a:ext cx="3358849" cy="36986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תכונות</a:t>
              </a:r>
            </a:p>
          </p:txBody>
        </p:sp>
        <p:sp>
          <p:nvSpPr>
            <p:cNvPr id="10" name="TextBox 9"/>
            <p:cNvSpPr txBox="1"/>
            <p:nvPr/>
          </p:nvSpPr>
          <p:spPr>
            <a:xfrm>
              <a:off x="5516090" y="2815703"/>
              <a:ext cx="3358849" cy="646074"/>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צורת דיסקוס השקוע במרכזו משני צדדיו</a:t>
              </a:r>
              <a:endParaRPr lang="en-US" dirty="0">
                <a:solidFill>
                  <a:srgbClr val="1D4C72"/>
                </a:solidFill>
              </a:endParaRPr>
            </a:p>
          </p:txBody>
        </p:sp>
        <p:sp>
          <p:nvSpPr>
            <p:cNvPr id="11" name="TextBox 10"/>
            <p:cNvSpPr txBox="1"/>
            <p:nvPr/>
          </p:nvSpPr>
          <p:spPr>
            <a:xfrm>
              <a:off x="5547837" y="4004670"/>
              <a:ext cx="3358849" cy="923870"/>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תאים קטנים </a:t>
              </a:r>
              <a:r>
                <a:rPr lang="he-IL" dirty="0">
                  <a:solidFill>
                    <a:schemeClr val="tx2"/>
                  </a:solidFill>
                </a:rPr>
                <a:t>מאוד (התאים הקטנים ביותר בגוף), ומספרם גדול מאוד</a:t>
              </a:r>
            </a:p>
            <a:p>
              <a:pPr>
                <a:defRPr/>
              </a:pPr>
              <a:r>
                <a:rPr lang="he-IL" dirty="0">
                  <a:solidFill>
                    <a:schemeClr val="tx2"/>
                  </a:solidFill>
                </a:rPr>
                <a:t>(כ- 5 מיליון בממ"ק דם)</a:t>
              </a:r>
              <a:endParaRPr lang="en-US" dirty="0">
                <a:solidFill>
                  <a:schemeClr val="tx2"/>
                </a:solidFill>
              </a:endParaRPr>
            </a:p>
          </p:txBody>
        </p:sp>
        <p:sp>
          <p:nvSpPr>
            <p:cNvPr id="12" name="TextBox 11"/>
            <p:cNvSpPr txBox="1"/>
            <p:nvPr/>
          </p:nvSpPr>
          <p:spPr>
            <a:xfrm>
              <a:off x="5547837" y="5301579"/>
              <a:ext cx="3358849" cy="646074"/>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rPr>
                <a:t>תאים חסרי גרעין ואברונים אחרים, רוב תכולתם </a:t>
              </a:r>
              <a:r>
                <a:rPr lang="he-IL" dirty="0">
                  <a:solidFill>
                    <a:srgbClr val="1D4C72"/>
                  </a:solidFill>
                </a:rPr>
                <a:t>היא המוגלובין</a:t>
              </a:r>
              <a:endParaRPr lang="en-US" dirty="0">
                <a:solidFill>
                  <a:srgbClr val="1D4C72"/>
                </a:solidFill>
              </a:endParaRPr>
            </a:p>
          </p:txBody>
        </p:sp>
        <p:sp>
          <p:nvSpPr>
            <p:cNvPr id="13" name="TextBox 12"/>
            <p:cNvSpPr txBox="1"/>
            <p:nvPr/>
          </p:nvSpPr>
          <p:spPr>
            <a:xfrm>
              <a:off x="684173" y="2461712"/>
              <a:ext cx="3358849" cy="36986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יכולות</a:t>
              </a:r>
            </a:p>
          </p:txBody>
        </p:sp>
        <p:sp>
          <p:nvSpPr>
            <p:cNvPr id="14" name="TextBox 13"/>
            <p:cNvSpPr txBox="1"/>
            <p:nvPr/>
          </p:nvSpPr>
          <p:spPr>
            <a:xfrm>
              <a:off x="269873" y="2815703"/>
              <a:ext cx="4565241" cy="175408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rPr>
                <a:t>יכולת גבוהה של קליטת חמצן בשל יחס שטח פנים/נפח גבוה, שנוצר עקב:</a:t>
              </a:r>
            </a:p>
            <a:p>
              <a:pPr>
                <a:defRPr/>
              </a:pPr>
              <a:r>
                <a:rPr lang="he-IL" dirty="0">
                  <a:solidFill>
                    <a:schemeClr val="tx2"/>
                  </a:solidFill>
                </a:rPr>
                <a:t>א. היות התאים קטנים;</a:t>
              </a:r>
            </a:p>
            <a:p>
              <a:pPr>
                <a:defRPr/>
              </a:pPr>
              <a:r>
                <a:rPr lang="he-IL" dirty="0">
                  <a:solidFill>
                    <a:schemeClr val="tx2"/>
                  </a:solidFill>
                </a:rPr>
                <a:t>ב. מספרם הרב;</a:t>
              </a:r>
            </a:p>
            <a:p>
              <a:pPr>
                <a:defRPr/>
              </a:pPr>
              <a:r>
                <a:rPr lang="he-IL" dirty="0">
                  <a:solidFill>
                    <a:schemeClr val="tx2"/>
                  </a:solidFill>
                </a:rPr>
                <a:t>ג. לתא בצורת דיסקוס יש שטח פנים גדול יותר משטח הפנים של </a:t>
              </a:r>
              <a:r>
                <a:rPr lang="he-IL" dirty="0">
                  <a:solidFill>
                    <a:srgbClr val="1D4C72"/>
                  </a:solidFill>
                </a:rPr>
                <a:t>תא כדורי באותו הנפח</a:t>
              </a:r>
              <a:endParaRPr lang="en-US" dirty="0">
                <a:solidFill>
                  <a:srgbClr val="1D4C72"/>
                </a:solidFill>
              </a:endParaRPr>
            </a:p>
          </p:txBody>
        </p:sp>
        <p:sp>
          <p:nvSpPr>
            <p:cNvPr id="15" name="TextBox 14"/>
            <p:cNvSpPr txBox="1"/>
            <p:nvPr/>
          </p:nvSpPr>
          <p:spPr>
            <a:xfrm>
              <a:off x="231776" y="4650743"/>
              <a:ext cx="4592226" cy="1201666"/>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יכולת גבוהה של </a:t>
              </a:r>
              <a:r>
                <a:rPr lang="he-IL" dirty="0">
                  <a:solidFill>
                    <a:schemeClr val="tx2"/>
                  </a:solidFill>
                </a:rPr>
                <a:t>קשירת חמצן, המוקנית בשל הכמות הגדולה של המוגלובין בכל תא (בשל המחסור בגרעין ובאברונים נוספים יש יותר מקום להמוגלובין)</a:t>
              </a:r>
              <a:endParaRPr lang="en-US" dirty="0">
                <a:solidFill>
                  <a:schemeClr val="tx2"/>
                </a:solidFill>
              </a:endParaRPr>
            </a:p>
          </p:txBody>
        </p:sp>
        <p:sp>
          <p:nvSpPr>
            <p:cNvPr id="16" name="TextBox 15"/>
            <p:cNvSpPr txBox="1"/>
            <p:nvPr/>
          </p:nvSpPr>
          <p:spPr>
            <a:xfrm>
              <a:off x="269873" y="5969878"/>
              <a:ext cx="4554130" cy="64607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גמישות, </a:t>
              </a:r>
              <a:r>
                <a:rPr lang="he-IL" dirty="0">
                  <a:solidFill>
                    <a:schemeClr val="tx2"/>
                  </a:solidFill>
                </a:rPr>
                <a:t>יכולת הידחקות לנימי הדם הצרים, ויצירת מגע קרוב עם דופן הנימים</a:t>
              </a:r>
              <a:r>
                <a:rPr lang="he-IL" dirty="0">
                  <a:solidFill>
                    <a:srgbClr val="1D4C72"/>
                  </a:solidFill>
                </a:rPr>
                <a:t>.</a:t>
              </a:r>
              <a:endParaRPr lang="en-US" dirty="0">
                <a:solidFill>
                  <a:srgbClr val="1D4C72"/>
                </a:solidFill>
              </a:endParaRPr>
            </a:p>
          </p:txBody>
        </p:sp>
        <p:cxnSp>
          <p:nvCxnSpPr>
            <p:cNvPr id="3" name="מחבר חץ ישר 2"/>
            <p:cNvCxnSpPr>
              <a:stCxn id="10" idx="1"/>
              <a:endCxn id="16" idx="3"/>
            </p:cNvCxnSpPr>
            <p:nvPr/>
          </p:nvCxnSpPr>
          <p:spPr>
            <a:xfrm flipH="1">
              <a:off x="4824002" y="3137947"/>
              <a:ext cx="692088" cy="315417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a:stCxn id="10" idx="1"/>
              <a:endCxn id="14" idx="3"/>
            </p:cNvCxnSpPr>
            <p:nvPr/>
          </p:nvCxnSpPr>
          <p:spPr>
            <a:xfrm flipH="1">
              <a:off x="4835113" y="3137947"/>
              <a:ext cx="680977" cy="55400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a:stCxn id="11" idx="1"/>
            </p:cNvCxnSpPr>
            <p:nvPr/>
          </p:nvCxnSpPr>
          <p:spPr>
            <a:xfrm flipH="1" flipV="1">
              <a:off x="4863686" y="3285575"/>
              <a:ext cx="684152" cy="118102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flipV="1">
              <a:off x="4863686" y="4946001"/>
              <a:ext cx="684152" cy="57146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8" name="Slide Number Placeholder 15"/>
          <p:cNvSpPr txBox="1">
            <a:spLocks/>
          </p:cNvSpPr>
          <p:nvPr/>
        </p:nvSpPr>
        <p:spPr bwMode="auto">
          <a:xfrm>
            <a:off x="35496"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28</a:t>
            </a:fld>
            <a:endParaRPr lang="he-IL" sz="1100" dirty="0">
              <a:solidFill>
                <a:prstClr val="white">
                  <a:lumMod val="75000"/>
                </a:prst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10</a:t>
            </a:r>
            <a:endParaRPr lang="he-IL" sz="1800" dirty="0"/>
          </a:p>
        </p:txBody>
      </p:sp>
      <p:sp>
        <p:nvSpPr>
          <p:cNvPr id="9" name="TextBox 8"/>
          <p:cNvSpPr txBox="1"/>
          <p:nvPr/>
        </p:nvSpPr>
        <p:spPr>
          <a:xfrm>
            <a:off x="280988" y="433388"/>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10:</a:t>
            </a:r>
          </a:p>
          <a:p>
            <a:pPr>
              <a:defRPr/>
            </a:pPr>
            <a:r>
              <a:rPr lang="he-IL" dirty="0">
                <a:solidFill>
                  <a:srgbClr val="1D4C72"/>
                </a:solidFill>
              </a:rPr>
              <a:t>א. לפניכם נתונים על תופעות שונות הקשורות להובלת חמצן בדם. חלקו </a:t>
            </a:r>
            <a:r>
              <a:rPr lang="he-IL" dirty="0">
                <a:solidFill>
                  <a:schemeClr val="tx2"/>
                </a:solidFill>
              </a:rPr>
              <a:t>אותם </a:t>
            </a:r>
            <a:r>
              <a:rPr lang="he-IL" dirty="0">
                <a:solidFill>
                  <a:srgbClr val="1D4C72"/>
                </a:solidFill>
              </a:rPr>
              <a:t>לשתי קבוצות ונמקו את בחירתכם:</a:t>
            </a:r>
            <a:endParaRPr lang="en-US" dirty="0">
              <a:solidFill>
                <a:srgbClr val="1D4C72"/>
              </a:solidFill>
            </a:endParaRPr>
          </a:p>
        </p:txBody>
      </p:sp>
      <p:sp>
        <p:nvSpPr>
          <p:cNvPr id="5" name="מלבן 4"/>
          <p:cNvSpPr/>
          <p:nvPr/>
        </p:nvSpPr>
        <p:spPr>
          <a:xfrm>
            <a:off x="5724525" y="1685925"/>
            <a:ext cx="2879725" cy="1728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r>
              <a:rPr lang="he-IL" dirty="0">
                <a:solidFill>
                  <a:schemeClr val="tx2"/>
                </a:solidFill>
              </a:rPr>
              <a:t>יש ספורטאים הנוטלים </a:t>
            </a:r>
            <a:r>
              <a:rPr lang="he-IL" u="sng" dirty="0">
                <a:solidFill>
                  <a:schemeClr val="tx2"/>
                </a:solidFill>
              </a:rPr>
              <a:t>הורמון (אריתרופויטין), הגורם להגברת קצב ייצור תאי דם אדומים</a:t>
            </a:r>
            <a:r>
              <a:rPr lang="he-IL" dirty="0">
                <a:solidFill>
                  <a:schemeClr val="tx2"/>
                </a:solidFill>
              </a:rPr>
              <a:t> ולהגדלת מספרם, כדי לשפר את הישגיהם</a:t>
            </a:r>
            <a:r>
              <a:rPr lang="he-IL" dirty="0">
                <a:solidFill>
                  <a:schemeClr val="tx1"/>
                </a:solidFill>
              </a:rPr>
              <a:t>.</a:t>
            </a:r>
          </a:p>
          <a:p>
            <a:pPr algn="ctr">
              <a:defRPr/>
            </a:pPr>
            <a:endParaRPr lang="he-IL" dirty="0">
              <a:solidFill>
                <a:schemeClr val="tx1"/>
              </a:solidFill>
            </a:endParaRPr>
          </a:p>
        </p:txBody>
      </p:sp>
      <p:grpSp>
        <p:nvGrpSpPr>
          <p:cNvPr id="98310" name="קבוצה 7"/>
          <p:cNvGrpSpPr>
            <a:grpSpLocks/>
          </p:cNvGrpSpPr>
          <p:nvPr/>
        </p:nvGrpSpPr>
        <p:grpSpPr bwMode="auto">
          <a:xfrm>
            <a:off x="1725613" y="1341438"/>
            <a:ext cx="2881312" cy="2073275"/>
            <a:chOff x="1726406" y="1340843"/>
            <a:chExt cx="2880320" cy="2073701"/>
          </a:xfrm>
        </p:grpSpPr>
        <p:sp>
          <p:nvSpPr>
            <p:cNvPr id="10" name="מלבן 9"/>
            <p:cNvSpPr/>
            <p:nvPr/>
          </p:nvSpPr>
          <p:spPr>
            <a:xfrm>
              <a:off x="1726406" y="1340843"/>
              <a:ext cx="2880320" cy="20737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8320" name="מלבן 6"/>
            <p:cNvSpPr>
              <a:spLocks noChangeArrowheads="1"/>
            </p:cNvSpPr>
            <p:nvPr/>
          </p:nvSpPr>
          <p:spPr bwMode="auto">
            <a:xfrm>
              <a:off x="1843841" y="1383714"/>
              <a:ext cx="2645451" cy="20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chemeClr val="tx2"/>
                  </a:solidFill>
                </a:rPr>
                <a:t>ילד מגיע לרופא ומתלונן על עייפות, חולשה וחוסר יכולת להתאמץ מאמץ גופני. הרופא מבחין שהילד חיוור, ובבדיקת דם נמצאה רמת המוגלובין נמוכה מן הנורמה (</a:t>
              </a:r>
              <a:r>
                <a:rPr lang="he-IL" u="sng">
                  <a:solidFill>
                    <a:schemeClr val="tx2"/>
                  </a:solidFill>
                </a:rPr>
                <a:t>אנמיה</a:t>
              </a:r>
              <a:r>
                <a:rPr lang="he-IL">
                  <a:solidFill>
                    <a:schemeClr val="tx2"/>
                  </a:solidFill>
                </a:rPr>
                <a:t>).</a:t>
              </a:r>
            </a:p>
          </p:txBody>
        </p:sp>
      </p:grpSp>
      <p:grpSp>
        <p:nvGrpSpPr>
          <p:cNvPr id="98311" name="קבוצה 17"/>
          <p:cNvGrpSpPr>
            <a:grpSpLocks/>
          </p:cNvGrpSpPr>
          <p:nvPr/>
        </p:nvGrpSpPr>
        <p:grpSpPr bwMode="auto">
          <a:xfrm>
            <a:off x="4857751" y="3797300"/>
            <a:ext cx="3314649" cy="2324100"/>
            <a:chOff x="4852126" y="3311675"/>
            <a:chExt cx="3315095" cy="2030667"/>
          </a:xfrm>
        </p:grpSpPr>
        <p:sp>
          <p:nvSpPr>
            <p:cNvPr id="13" name="מלבן 12"/>
            <p:cNvSpPr/>
            <p:nvPr/>
          </p:nvSpPr>
          <p:spPr>
            <a:xfrm>
              <a:off x="4931461" y="3311675"/>
              <a:ext cx="3235760" cy="2030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8318" name="מלבן 10"/>
            <p:cNvSpPr>
              <a:spLocks noChangeArrowheads="1"/>
            </p:cNvSpPr>
            <p:nvPr/>
          </p:nvSpPr>
          <p:spPr bwMode="auto">
            <a:xfrm>
              <a:off x="4852126" y="3311675"/>
              <a:ext cx="3235760" cy="177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chemeClr val="tx2"/>
                  </a:solidFill>
                </a:rPr>
                <a:t>פחמן חד-חמצני </a:t>
              </a:r>
              <a:r>
                <a:rPr lang="he-IL">
                  <a:solidFill>
                    <a:schemeClr val="tx2"/>
                  </a:solidFill>
                </a:rPr>
                <a:t>הוא רעל רעיל </a:t>
              </a:r>
            </a:p>
            <a:p>
              <a:r>
                <a:rPr lang="he-IL">
                  <a:solidFill>
                    <a:schemeClr val="tx2"/>
                  </a:solidFill>
                </a:rPr>
                <a:t>ביותר בשל נטייתו להתקשר להמוגלובין באותו אתר קשירה שהחמצן מתקשר אליו. הנטייה של הפחמן החד-חמצני להתקשר להמוגלובין גדולה פי 250 מנטיית החמצן להתקשר להמוגלובין.</a:t>
              </a:r>
            </a:p>
          </p:txBody>
        </p:sp>
      </p:grpSp>
      <p:grpSp>
        <p:nvGrpSpPr>
          <p:cNvPr id="98312" name="קבוצה 16"/>
          <p:cNvGrpSpPr>
            <a:grpSpLocks/>
          </p:cNvGrpSpPr>
          <p:nvPr/>
        </p:nvGrpSpPr>
        <p:grpSpPr bwMode="auto">
          <a:xfrm>
            <a:off x="403225" y="3573463"/>
            <a:ext cx="2879725" cy="3095625"/>
            <a:chOff x="998240" y="3573017"/>
            <a:chExt cx="2880320" cy="3096344"/>
          </a:xfrm>
        </p:grpSpPr>
        <p:sp>
          <p:nvSpPr>
            <p:cNvPr id="14" name="מלבן 13"/>
            <p:cNvSpPr/>
            <p:nvPr/>
          </p:nvSpPr>
          <p:spPr>
            <a:xfrm>
              <a:off x="998240" y="3573017"/>
              <a:ext cx="2880320" cy="3096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8315" name="מלבן 14"/>
            <p:cNvSpPr>
              <a:spLocks noChangeArrowheads="1"/>
            </p:cNvSpPr>
            <p:nvPr/>
          </p:nvSpPr>
          <p:spPr bwMode="auto">
            <a:xfrm>
              <a:off x="1083055" y="3585630"/>
              <a:ext cx="264604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chemeClr val="tx2"/>
                  </a:solidFill>
                </a:rPr>
                <a:t>אנמיה חרמשית </a:t>
              </a:r>
              <a:r>
                <a:rPr lang="he-IL">
                  <a:solidFill>
                    <a:schemeClr val="tx2"/>
                  </a:solidFill>
                </a:rPr>
                <a:t>היא מחלה תורשתית קשה העלולה להסתיים במוות. עקב פגם גנטי, נוצר המוגלובין פגום.</a:t>
              </a:r>
            </a:p>
            <a:p>
              <a:r>
                <a:rPr lang="he-IL">
                  <a:solidFill>
                    <a:schemeClr val="tx2"/>
                  </a:solidFill>
                </a:rPr>
                <a:t>הפגם גורם לשינוי בצורת תאי הדם האדומים לצורת חרמש.</a:t>
              </a:r>
            </a:p>
          </p:txBody>
        </p:sp>
        <p:pic>
          <p:nvPicPr>
            <p:cNvPr id="9831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406" y="5495385"/>
              <a:ext cx="1189410" cy="108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313" name="מלבן 1"/>
          <p:cNvSpPr>
            <a:spLocks noChangeArrowheads="1"/>
          </p:cNvSpPr>
          <p:nvPr/>
        </p:nvSpPr>
        <p:spPr bwMode="auto">
          <a:xfrm>
            <a:off x="-198438" y="6669088"/>
            <a:ext cx="457200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VISUAL/SCIENCE PHOTO LIBRARY/ DR. STANLEY FLEGLER, VISUALS UNLIMITED</a:t>
            </a:r>
            <a:endParaRPr lang="he-IL" sz="800"/>
          </a:p>
        </p:txBody>
      </p:sp>
      <p:sp>
        <p:nvSpPr>
          <p:cNvPr id="17" name="Slide Number Placeholder 15"/>
          <p:cNvSpPr txBox="1">
            <a:spLocks/>
          </p:cNvSpPr>
          <p:nvPr/>
        </p:nvSpPr>
        <p:spPr bwMode="auto">
          <a:xfrm>
            <a:off x="35496" y="6525344"/>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29</a:t>
            </a:fld>
            <a:endParaRPr lang="he-IL" sz="1100" dirty="0">
              <a:solidFill>
                <a:prstClr val="white">
                  <a:lumMod val="75000"/>
                </a:prst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הרכב הדם</a:t>
            </a:r>
            <a:endParaRPr lang="he-IL" sz="1800" dirty="0"/>
          </a:p>
        </p:txBody>
      </p:sp>
      <p:grpSp>
        <p:nvGrpSpPr>
          <p:cNvPr id="74756" name="קבוצה 38"/>
          <p:cNvGrpSpPr>
            <a:grpSpLocks/>
          </p:cNvGrpSpPr>
          <p:nvPr/>
        </p:nvGrpSpPr>
        <p:grpSpPr bwMode="auto">
          <a:xfrm>
            <a:off x="2308225" y="1801813"/>
            <a:ext cx="5337175" cy="3067050"/>
            <a:chOff x="-20192" y="1701310"/>
            <a:chExt cx="5508104" cy="3845830"/>
          </a:xfrm>
        </p:grpSpPr>
        <p:sp>
          <p:nvSpPr>
            <p:cNvPr id="40" name="אליפסה 39"/>
            <p:cNvSpPr/>
            <p:nvPr/>
          </p:nvSpPr>
          <p:spPr>
            <a:xfrm>
              <a:off x="-20192" y="1701310"/>
              <a:ext cx="5508104" cy="3845830"/>
            </a:xfrm>
            <a:prstGeom prst="ellipse">
              <a:avLst/>
            </a:prstGeom>
            <a:gradFill flip="none" rotWithShape="1">
              <a:gsLst>
                <a:gs pos="0">
                  <a:srgbClr val="FFFFCC">
                    <a:shade val="30000"/>
                    <a:satMod val="115000"/>
                    <a:alpha val="35000"/>
                    <a:lumMod val="53000"/>
                    <a:lumOff val="47000"/>
                  </a:srgbClr>
                </a:gs>
                <a:gs pos="6000">
                  <a:srgbClr val="FFFFCC">
                    <a:shade val="67500"/>
                    <a:satMod val="115000"/>
                    <a:lumMod val="96000"/>
                    <a:lumOff val="4000"/>
                  </a:srgbClr>
                </a:gs>
                <a:gs pos="100000">
                  <a:srgbClr val="FFFFCC">
                    <a:shade val="100000"/>
                    <a:satMod val="115000"/>
                  </a:srgbClr>
                </a:gs>
              </a:gsLst>
              <a:path path="circle">
                <a:fillToRect r="100000" b="100000"/>
              </a:path>
              <a:tileRect l="-100000" t="-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747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75780">
              <a:off x="2576510" y="2851472"/>
              <a:ext cx="771472" cy="92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734" y="4339875"/>
              <a:ext cx="1486623" cy="79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44" y="3821808"/>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12"/>
            <p:cNvPicPr>
              <a:picLocks noChangeAspect="1" noChangeArrowheads="1"/>
            </p:cNvPicPr>
            <p:nvPr/>
          </p:nvPicPr>
          <p:blipFill>
            <a:blip r:embed="rId4" cstate="print"/>
            <a:srcRect/>
            <a:stretch>
              <a:fillRect/>
            </a:stretch>
          </p:blipFill>
          <p:spPr bwMode="auto">
            <a:xfrm rot="2326067">
              <a:off x="3087660" y="3578346"/>
              <a:ext cx="861205" cy="827175"/>
            </a:xfrm>
            <a:prstGeom prst="rect">
              <a:avLst/>
            </a:prstGeom>
            <a:noFill/>
            <a:ln>
              <a:noFill/>
            </a:ln>
            <a:effectLst/>
            <a:scene3d>
              <a:camera prst="isometricOffAxis2Top"/>
              <a:lightRig rig="threePt" dir="t"/>
            </a:scene3d>
          </p:spPr>
        </p:pic>
        <p:pic>
          <p:nvPicPr>
            <p:cNvPr id="46" name="Picture 12"/>
            <p:cNvPicPr>
              <a:picLocks noChangeAspect="1" noChangeArrowheads="1"/>
            </p:cNvPicPr>
            <p:nvPr/>
          </p:nvPicPr>
          <p:blipFill>
            <a:blip r:embed="rId4" cstate="print"/>
            <a:srcRect/>
            <a:stretch>
              <a:fillRect/>
            </a:stretch>
          </p:blipFill>
          <p:spPr bwMode="auto">
            <a:xfrm>
              <a:off x="2185835" y="3739440"/>
              <a:ext cx="861205" cy="827175"/>
            </a:xfrm>
            <a:prstGeom prst="rect">
              <a:avLst/>
            </a:prstGeom>
            <a:noFill/>
            <a:ln>
              <a:noFill/>
            </a:ln>
            <a:effectLst/>
            <a:scene3d>
              <a:camera prst="isometricOffAxis2Top"/>
              <a:lightRig rig="threePt" dir="t"/>
            </a:scene3d>
          </p:spPr>
        </p:pic>
        <p:pic>
          <p:nvPicPr>
            <p:cNvPr id="7478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70528">
              <a:off x="1467192" y="2935583"/>
              <a:ext cx="849530" cy="8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36157">
              <a:off x="4324677" y="39262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2"/>
            <p:cNvPicPr>
              <a:picLocks noChangeAspect="1" noChangeArrowheads="1"/>
            </p:cNvPicPr>
            <p:nvPr/>
          </p:nvPicPr>
          <p:blipFill>
            <a:blip r:embed="rId4" cstate="print"/>
            <a:srcRect/>
            <a:stretch>
              <a:fillRect/>
            </a:stretch>
          </p:blipFill>
          <p:spPr bwMode="auto">
            <a:xfrm rot="2337744">
              <a:off x="395536" y="2766516"/>
              <a:ext cx="861205" cy="827175"/>
            </a:xfrm>
            <a:prstGeom prst="rect">
              <a:avLst/>
            </a:prstGeom>
            <a:noFill/>
            <a:ln>
              <a:noFill/>
            </a:ln>
            <a:effectLst/>
            <a:scene3d>
              <a:camera prst="isometricOffAxis1Left"/>
              <a:lightRig rig="threePt" dir="t"/>
            </a:scene3d>
          </p:spPr>
        </p:pic>
        <p:pic>
          <p:nvPicPr>
            <p:cNvPr id="51" name="Picture 12"/>
            <p:cNvPicPr>
              <a:picLocks noChangeAspect="1" noChangeArrowheads="1"/>
            </p:cNvPicPr>
            <p:nvPr/>
          </p:nvPicPr>
          <p:blipFill>
            <a:blip r:embed="rId4" cstate="print"/>
            <a:srcRect/>
            <a:stretch>
              <a:fillRect/>
            </a:stretch>
          </p:blipFill>
          <p:spPr bwMode="auto">
            <a:xfrm rot="19876583">
              <a:off x="3973310" y="2674738"/>
              <a:ext cx="861205" cy="827175"/>
            </a:xfrm>
            <a:prstGeom prst="rect">
              <a:avLst/>
            </a:prstGeom>
            <a:noFill/>
            <a:ln>
              <a:noFill/>
            </a:ln>
            <a:effectLst/>
            <a:scene3d>
              <a:camera prst="isometricOffAxis2Left"/>
              <a:lightRig rig="threePt" dir="t"/>
            </a:scene3d>
          </p:spPr>
        </p:pic>
        <p:pic>
          <p:nvPicPr>
            <p:cNvPr id="52" name="Picture 12"/>
            <p:cNvPicPr>
              <a:picLocks noChangeAspect="1" noChangeArrowheads="1"/>
            </p:cNvPicPr>
            <p:nvPr/>
          </p:nvPicPr>
          <p:blipFill>
            <a:blip r:embed="rId4" cstate="print"/>
            <a:srcRect/>
            <a:stretch>
              <a:fillRect/>
            </a:stretch>
          </p:blipFill>
          <p:spPr bwMode="auto">
            <a:xfrm>
              <a:off x="1756280" y="1903305"/>
              <a:ext cx="861205" cy="827175"/>
            </a:xfrm>
            <a:prstGeom prst="rect">
              <a:avLst/>
            </a:prstGeom>
            <a:noFill/>
            <a:ln>
              <a:noFill/>
            </a:ln>
            <a:effectLst/>
            <a:scene3d>
              <a:camera prst="isometricOffAxis1Left"/>
              <a:lightRig rig="threePt" dir="t"/>
            </a:scene3d>
          </p:spPr>
        </p:pic>
        <p:pic>
          <p:nvPicPr>
            <p:cNvPr id="7478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8441">
              <a:off x="2551822" y="466634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p:cNvPicPr>
              <a:picLocks noChangeAspect="1" noChangeArrowheads="1"/>
            </p:cNvPicPr>
            <p:nvPr/>
          </p:nvPicPr>
          <p:blipFill>
            <a:blip r:embed="rId4" cstate="print"/>
            <a:srcRect/>
            <a:stretch>
              <a:fillRect/>
            </a:stretch>
          </p:blipFill>
          <p:spPr bwMode="auto">
            <a:xfrm rot="752234">
              <a:off x="4375932" y="3258529"/>
              <a:ext cx="861205" cy="827175"/>
            </a:xfrm>
            <a:prstGeom prst="rect">
              <a:avLst/>
            </a:prstGeom>
            <a:noFill/>
            <a:ln>
              <a:noFill/>
            </a:ln>
            <a:effectLst/>
            <a:scene3d>
              <a:camera prst="isometricOffAxis2Top"/>
              <a:lightRig rig="threePt" dir="t"/>
            </a:scene3d>
          </p:spPr>
        </p:pic>
        <p:pic>
          <p:nvPicPr>
            <p:cNvPr id="7478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3275">
              <a:off x="2906069" y="19329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אליפסה 55"/>
            <p:cNvSpPr/>
            <p:nvPr/>
          </p:nvSpPr>
          <p:spPr>
            <a:xfrm>
              <a:off x="3394740" y="3180103"/>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7" name="אליפסה 56"/>
            <p:cNvSpPr/>
            <p:nvPr/>
          </p:nvSpPr>
          <p:spPr>
            <a:xfrm rot="2516853">
              <a:off x="1455406" y="4020710"/>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8" name="אליפסה 57"/>
            <p:cNvSpPr/>
            <p:nvPr/>
          </p:nvSpPr>
          <p:spPr>
            <a:xfrm>
              <a:off x="3938661" y="2353258"/>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9" name="אליפסה 58"/>
            <p:cNvSpPr/>
            <p:nvPr/>
          </p:nvSpPr>
          <p:spPr>
            <a:xfrm>
              <a:off x="3761118" y="4868566"/>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0" name="אליפסה 59"/>
            <p:cNvSpPr/>
            <p:nvPr/>
          </p:nvSpPr>
          <p:spPr>
            <a:xfrm>
              <a:off x="1044310" y="2413477"/>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4757" name="קבוצה 7"/>
          <p:cNvGrpSpPr>
            <a:grpSpLocks/>
          </p:cNvGrpSpPr>
          <p:nvPr/>
        </p:nvGrpSpPr>
        <p:grpSpPr bwMode="auto">
          <a:xfrm>
            <a:off x="0" y="4306888"/>
            <a:ext cx="2776538" cy="2551112"/>
            <a:chOff x="-813942" y="4879105"/>
            <a:chExt cx="3187519" cy="2550584"/>
          </a:xfrm>
        </p:grpSpPr>
        <p:sp>
          <p:nvSpPr>
            <p:cNvPr id="62" name="Rectangle 17"/>
            <p:cNvSpPr/>
            <p:nvPr/>
          </p:nvSpPr>
          <p:spPr>
            <a:xfrm>
              <a:off x="-813942" y="4879105"/>
              <a:ext cx="3187519" cy="2550584"/>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u="sng" dirty="0">
                  <a:solidFill>
                    <a:prstClr val="black"/>
                  </a:solidFill>
                </a:rPr>
                <a:t>תאי הדם </a:t>
              </a:r>
            </a:p>
            <a:p>
              <a:pPr fontAlgn="auto">
                <a:spcBef>
                  <a:spcPts val="0"/>
                </a:spcBef>
                <a:spcAft>
                  <a:spcPts val="0"/>
                </a:spcAft>
                <a:defRPr/>
              </a:pPr>
              <a:r>
                <a:rPr lang="he-IL" dirty="0">
                  <a:solidFill>
                    <a:prstClr val="black"/>
                  </a:solidFill>
                </a:rPr>
                <a:t>מהווים כ-45% מנפח הדם. </a:t>
              </a:r>
              <a:r>
                <a:rPr lang="he-IL" u="sng" dirty="0">
                  <a:solidFill>
                    <a:prstClr val="black"/>
                  </a:solidFill>
                </a:rPr>
                <a:t>הם כוללים</a:t>
              </a:r>
              <a:r>
                <a:rPr lang="he-IL" dirty="0">
                  <a:solidFill>
                    <a:prstClr val="black"/>
                  </a:solidFill>
                </a:rPr>
                <a:t>:</a:t>
              </a:r>
            </a:p>
            <a:p>
              <a:pPr fontAlgn="auto">
                <a:spcBef>
                  <a:spcPts val="0"/>
                </a:spcBef>
                <a:spcAft>
                  <a:spcPts val="0"/>
                </a:spcAft>
                <a:defRPr/>
              </a:pPr>
              <a:r>
                <a:rPr lang="he-IL" dirty="0">
                  <a:solidFill>
                    <a:prstClr val="black"/>
                  </a:solidFill>
                </a:rPr>
                <a:t>תאי דם אדומים</a:t>
              </a:r>
            </a:p>
            <a:p>
              <a:pPr fontAlgn="auto">
                <a:spcBef>
                  <a:spcPts val="0"/>
                </a:spcBef>
                <a:spcAft>
                  <a:spcPts val="0"/>
                </a:spcAft>
                <a:defRPr/>
              </a:pPr>
              <a:r>
                <a:rPr lang="he-IL" dirty="0">
                  <a:solidFill>
                    <a:prstClr val="black"/>
                  </a:solidFill>
                </a:rPr>
                <a:t>  </a:t>
              </a:r>
            </a:p>
            <a:p>
              <a:pPr fontAlgn="auto">
                <a:spcBef>
                  <a:spcPts val="0"/>
                </a:spcBef>
                <a:spcAft>
                  <a:spcPts val="0"/>
                </a:spcAft>
                <a:defRPr/>
              </a:pPr>
              <a:r>
                <a:rPr lang="he-IL" dirty="0">
                  <a:solidFill>
                    <a:prstClr val="black"/>
                  </a:solidFill>
                </a:rPr>
                <a:t>תאי דם לבנים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לוחיות (טסיות) הדם </a:t>
              </a:r>
            </a:p>
            <a:p>
              <a:pPr fontAlgn="auto">
                <a:spcBef>
                  <a:spcPts val="0"/>
                </a:spcBef>
                <a:spcAft>
                  <a:spcPts val="0"/>
                </a:spcAft>
                <a:defRPr/>
              </a:pPr>
              <a:r>
                <a:rPr lang="he-IL" dirty="0">
                  <a:solidFill>
                    <a:prstClr val="black"/>
                  </a:solidFill>
                </a:rPr>
                <a:t>(שהן חלקי תאים)</a:t>
              </a:r>
            </a:p>
            <a:p>
              <a:pPr fontAlgn="auto">
                <a:spcBef>
                  <a:spcPts val="0"/>
                </a:spcBef>
                <a:spcAft>
                  <a:spcPts val="0"/>
                </a:spcAft>
                <a:defRPr/>
              </a:pPr>
              <a:endParaRPr lang="he-IL" dirty="0">
                <a:solidFill>
                  <a:prstClr val="black"/>
                </a:solidFill>
              </a:endParaRPr>
            </a:p>
          </p:txBody>
        </p:sp>
        <p:pic>
          <p:nvPicPr>
            <p:cNvPr id="7477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229254">
              <a:off x="-493608" y="5680687"/>
              <a:ext cx="637182" cy="62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אליפסה 64"/>
            <p:cNvSpPr/>
            <p:nvPr/>
          </p:nvSpPr>
          <p:spPr>
            <a:xfrm>
              <a:off x="-384002" y="7145586"/>
              <a:ext cx="369683" cy="157810"/>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4758" name="קבוצה 10"/>
          <p:cNvGrpSpPr>
            <a:grpSpLocks/>
          </p:cNvGrpSpPr>
          <p:nvPr/>
        </p:nvGrpSpPr>
        <p:grpSpPr bwMode="auto">
          <a:xfrm>
            <a:off x="6283325" y="4792663"/>
            <a:ext cx="2573338" cy="1781175"/>
            <a:chOff x="5732138" y="4792715"/>
            <a:chExt cx="2574147" cy="1781743"/>
          </a:xfrm>
        </p:grpSpPr>
        <p:sp>
          <p:nvSpPr>
            <p:cNvPr id="66" name="Rectangle 17"/>
            <p:cNvSpPr/>
            <p:nvPr/>
          </p:nvSpPr>
          <p:spPr>
            <a:xfrm>
              <a:off x="5863942" y="4792715"/>
              <a:ext cx="2435991" cy="1781743"/>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dirty="0">
                <a:solidFill>
                  <a:prstClr val="black"/>
                </a:solidFill>
              </a:endParaRPr>
            </a:p>
          </p:txBody>
        </p:sp>
        <p:sp>
          <p:nvSpPr>
            <p:cNvPr id="74768" name="מלבן 8"/>
            <p:cNvSpPr>
              <a:spLocks noChangeArrowheads="1"/>
            </p:cNvSpPr>
            <p:nvPr/>
          </p:nvSpPr>
          <p:spPr bwMode="auto">
            <a:xfrm>
              <a:off x="5732138" y="4945164"/>
              <a:ext cx="2574147" cy="147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000000"/>
                  </a:solidFill>
                </a:rPr>
                <a:t>הפלסמה (נוזל הדם)</a:t>
              </a:r>
            </a:p>
            <a:p>
              <a:r>
                <a:rPr lang="he-IL">
                  <a:solidFill>
                    <a:srgbClr val="000000"/>
                  </a:solidFill>
                </a:rPr>
                <a:t>מהווה כ- 55% מנפח הדם. </a:t>
              </a:r>
            </a:p>
            <a:p>
              <a:r>
                <a:rPr lang="he-IL">
                  <a:solidFill>
                    <a:srgbClr val="000000"/>
                  </a:solidFill>
                </a:rPr>
                <a:t>היא מורכבת ממים </a:t>
              </a:r>
            </a:p>
            <a:p>
              <a:r>
                <a:rPr lang="he-IL"/>
                <a:t>שבהם </a:t>
              </a:r>
              <a:r>
                <a:rPr lang="he-IL">
                  <a:solidFill>
                    <a:srgbClr val="000000"/>
                  </a:solidFill>
                </a:rPr>
                <a:t>מומסים </a:t>
              </a:r>
            </a:p>
            <a:p>
              <a:r>
                <a:rPr lang="he-IL">
                  <a:solidFill>
                    <a:srgbClr val="000000"/>
                  </a:solidFill>
                </a:rPr>
                <a:t>חומרים שונים. </a:t>
              </a:r>
            </a:p>
          </p:txBody>
        </p:sp>
      </p:grpSp>
      <p:pic>
        <p:nvPicPr>
          <p:cNvPr id="747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5724525"/>
            <a:ext cx="9493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bwMode="auto">
          <a:xfrm>
            <a:off x="654050" y="2389188"/>
            <a:ext cx="1811338"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הגדלה של טיפת דם</a:t>
            </a:r>
          </a:p>
        </p:txBody>
      </p:sp>
      <p:sp>
        <p:nvSpPr>
          <p:cNvPr id="55" name="Rectangle 17"/>
          <p:cNvSpPr/>
          <p:nvPr/>
        </p:nvSpPr>
        <p:spPr>
          <a:xfrm>
            <a:off x="525463" y="490538"/>
            <a:ext cx="8143875" cy="8763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רקמת הדם מורכבת מנוזל שנקרא פלסמה, </a:t>
            </a:r>
            <a:r>
              <a:rPr lang="he-IL" dirty="0">
                <a:solidFill>
                  <a:schemeClr val="tx1"/>
                </a:solidFill>
              </a:rPr>
              <a:t>מתאים ומחלקי תאים. רקמת הדם שונה משאר הרקמות בגוף בכך שכל מרכיביה נמצאים בתנועה מתמדת. </a:t>
            </a:r>
          </a:p>
          <a:p>
            <a:pPr fontAlgn="auto">
              <a:spcBef>
                <a:spcPts val="0"/>
              </a:spcBef>
              <a:spcAft>
                <a:spcPts val="0"/>
              </a:spcAft>
              <a:defRPr/>
            </a:pPr>
            <a:r>
              <a:rPr lang="he-IL" dirty="0">
                <a:solidFill>
                  <a:prstClr val="black"/>
                </a:solidFill>
              </a:rPr>
              <a:t>נפח הדם באדם בוגר הוא כ-5-4 ליטרים. </a:t>
            </a:r>
          </a:p>
        </p:txBody>
      </p:sp>
      <p:grpSp>
        <p:nvGrpSpPr>
          <p:cNvPr id="74762" name="קבוצה 18"/>
          <p:cNvGrpSpPr>
            <a:grpSpLocks/>
          </p:cNvGrpSpPr>
          <p:nvPr/>
        </p:nvGrpSpPr>
        <p:grpSpPr bwMode="auto">
          <a:xfrm>
            <a:off x="7938" y="1289050"/>
            <a:ext cx="2587625" cy="1173163"/>
            <a:chOff x="0" y="2695345"/>
            <a:chExt cx="2588468" cy="1172864"/>
          </a:xfrm>
        </p:grpSpPr>
        <p:sp>
          <p:nvSpPr>
            <p:cNvPr id="50" name="TextBox 49"/>
            <p:cNvSpPr txBox="1"/>
            <p:nvPr/>
          </p:nvSpPr>
          <p:spPr bwMode="auto">
            <a:xfrm>
              <a:off x="84164" y="2695345"/>
              <a:ext cx="1033800" cy="33805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כלי דם</a:t>
              </a:r>
            </a:p>
          </p:txBody>
        </p:sp>
        <p:pic>
          <p:nvPicPr>
            <p:cNvPr id="74764"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67050"/>
              <a:ext cx="2022776" cy="5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מחבר חץ ישר 8"/>
            <p:cNvCxnSpPr/>
            <p:nvPr/>
          </p:nvCxnSpPr>
          <p:spPr>
            <a:xfrm>
              <a:off x="1554668" y="3282570"/>
              <a:ext cx="1033800" cy="585639"/>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אליפסה 17"/>
            <p:cNvSpPr/>
            <p:nvPr/>
          </p:nvSpPr>
          <p:spPr>
            <a:xfrm>
              <a:off x="1418099" y="3214326"/>
              <a:ext cx="295371" cy="1650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39"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a:t>
            </a:fld>
            <a:endParaRPr lang="he-IL" sz="1100" dirty="0">
              <a:solidFill>
                <a:prstClr val="white">
                  <a:lumMod val="75000"/>
                </a:prst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5" name="Rectangle 20"/>
          <p:cNvSpPr/>
          <p:nvPr/>
        </p:nvSpPr>
        <p:spPr bwMode="auto">
          <a:xfrm>
            <a:off x="231775" y="465138"/>
            <a:ext cx="8196263" cy="6276975"/>
          </a:xfrm>
          <a:prstGeom prst="rect">
            <a:avLst/>
          </a:prstGeom>
          <a:no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kern="0" dirty="0">
                <a:solidFill>
                  <a:schemeClr val="tx2"/>
                </a:solidFill>
                <a:latin typeface="Arial"/>
                <a:cs typeface="Arial"/>
              </a:rPr>
              <a:t>א. </a:t>
            </a:r>
            <a:r>
              <a:rPr lang="he-IL" u="sng" kern="0" dirty="0">
                <a:solidFill>
                  <a:schemeClr val="accent3"/>
                </a:solidFill>
                <a:latin typeface="Arial"/>
                <a:cs typeface="Arial"/>
              </a:rPr>
              <a:t>תופעות הגורמות לירידה בכמות החמצן המגיעה לתאים</a:t>
            </a:r>
            <a:r>
              <a:rPr lang="he-IL" kern="0" dirty="0">
                <a:solidFill>
                  <a:schemeClr val="tx2"/>
                </a:solidFill>
                <a:latin typeface="Arial"/>
                <a:cs typeface="Arial"/>
              </a:rPr>
              <a:t>, ולכן לנזקים בדרגות חומרה שונות: לעיכוב ההתפתחות, לחולשה (ואף למוות במקרים של אנמיה חרמשית או הרעלת פחמן חד-חמצני). ירידה בכמות החמצן המגיעה לתאים פוגעת בתהליך </a:t>
            </a:r>
            <a:r>
              <a:rPr lang="he-IL" u="sng" kern="0" dirty="0">
                <a:solidFill>
                  <a:schemeClr val="tx2"/>
                </a:solidFill>
                <a:latin typeface="Arial"/>
                <a:cs typeface="Arial"/>
              </a:rPr>
              <a:t>הנשימה התאית</a:t>
            </a:r>
            <a:r>
              <a:rPr lang="he-IL" kern="0" dirty="0">
                <a:solidFill>
                  <a:schemeClr val="tx2"/>
                </a:solidFill>
                <a:latin typeface="Arial"/>
                <a:cs typeface="Arial"/>
              </a:rPr>
              <a:t>, ולירידה בכמות האנרגיה (האגורה ב-</a:t>
            </a:r>
            <a:r>
              <a:rPr lang="en-US" kern="0" dirty="0">
                <a:solidFill>
                  <a:schemeClr val="tx2"/>
                </a:solidFill>
                <a:latin typeface="Arial"/>
                <a:cs typeface="Arial"/>
              </a:rPr>
              <a:t>ATP</a:t>
            </a:r>
            <a:r>
              <a:rPr lang="he-IL" kern="0" dirty="0">
                <a:solidFill>
                  <a:schemeClr val="tx2"/>
                </a:solidFill>
                <a:latin typeface="Arial"/>
                <a:cs typeface="Arial"/>
              </a:rPr>
              <a:t>) הנחוצה לפעולות החיים בתאים.</a:t>
            </a: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solidFill>
                  <a:schemeClr val="tx2"/>
                </a:solidFill>
                <a:latin typeface="Arial"/>
                <a:cs typeface="Arial"/>
              </a:rPr>
              <a:t>ב. </a:t>
            </a:r>
            <a:r>
              <a:rPr lang="he-IL" u="sng" kern="0" dirty="0">
                <a:solidFill>
                  <a:schemeClr val="accent3"/>
                </a:solidFill>
                <a:latin typeface="Arial"/>
                <a:cs typeface="Arial"/>
              </a:rPr>
              <a:t>תופעה הגורמת לעלייה בכמות החמצן המגיעה לתאים</a:t>
            </a:r>
            <a:r>
              <a:rPr lang="he-IL" kern="0" dirty="0">
                <a:solidFill>
                  <a:schemeClr val="accent3"/>
                </a:solidFill>
                <a:latin typeface="Arial"/>
                <a:cs typeface="Arial"/>
              </a:rPr>
              <a:t>:</a:t>
            </a:r>
          </a:p>
          <a:p>
            <a:pPr fontAlgn="auto">
              <a:spcBef>
                <a:spcPts val="0"/>
              </a:spcBef>
              <a:spcAft>
                <a:spcPts val="0"/>
              </a:spcAft>
              <a:defRPr/>
            </a:pPr>
            <a:r>
              <a:rPr lang="he-IL" kern="0" dirty="0">
                <a:solidFill>
                  <a:schemeClr val="tx2"/>
                </a:solidFill>
                <a:latin typeface="Arial"/>
                <a:cs typeface="Arial"/>
              </a:rPr>
              <a:t>הגדלת כמות החמצן המגיעה לתאי השרירים גורמת להגדלת קצב הנשימה התאית ולייצור אנרגיה רבה יותר, הנחוצה להתכווצות השרירים.</a:t>
            </a:r>
          </a:p>
        </p:txBody>
      </p:sp>
      <p:grpSp>
        <p:nvGrpSpPr>
          <p:cNvPr id="99333" name="קבוצה 1"/>
          <p:cNvGrpSpPr>
            <a:grpSpLocks/>
          </p:cNvGrpSpPr>
          <p:nvPr/>
        </p:nvGrpSpPr>
        <p:grpSpPr bwMode="auto">
          <a:xfrm>
            <a:off x="409575" y="1643063"/>
            <a:ext cx="7859713" cy="3148012"/>
            <a:chOff x="619578" y="1985010"/>
            <a:chExt cx="7859413" cy="3148791"/>
          </a:xfrm>
        </p:grpSpPr>
        <p:grpSp>
          <p:nvGrpSpPr>
            <p:cNvPr id="99335" name="קבוצה 6"/>
            <p:cNvGrpSpPr>
              <a:grpSpLocks/>
            </p:cNvGrpSpPr>
            <p:nvPr/>
          </p:nvGrpSpPr>
          <p:grpSpPr bwMode="auto">
            <a:xfrm>
              <a:off x="6177757" y="2029485"/>
              <a:ext cx="2301234" cy="3012345"/>
              <a:chOff x="1726406" y="1340843"/>
              <a:chExt cx="2880320" cy="2073701"/>
            </a:xfrm>
          </p:grpSpPr>
          <p:sp>
            <p:nvSpPr>
              <p:cNvPr id="8" name="מלבן 7"/>
              <p:cNvSpPr/>
              <p:nvPr/>
            </p:nvSpPr>
            <p:spPr>
              <a:xfrm>
                <a:off x="1725714" y="1340833"/>
                <a:ext cx="2881012" cy="2073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9344" name="מלבן 9"/>
              <p:cNvSpPr>
                <a:spLocks noChangeArrowheads="1"/>
              </p:cNvSpPr>
              <p:nvPr/>
            </p:nvSpPr>
            <p:spPr bwMode="auto">
              <a:xfrm>
                <a:off x="1842941" y="1383464"/>
                <a:ext cx="2646557" cy="177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chemeClr val="tx2"/>
                    </a:solidFill>
                  </a:rPr>
                  <a:t>ילד מגיע לרופא ומתלונן על עייפות חולשה וחוסר יכולת להתאמץ מאמץ גופני.  הרופא מבחין שהילד חיוור, ובבדיקת דם נמצאה רמת המוגלובין נמוכה מהנורמה (</a:t>
                </a:r>
                <a:r>
                  <a:rPr lang="he-IL" u="sng">
                    <a:solidFill>
                      <a:schemeClr val="tx2"/>
                    </a:solidFill>
                  </a:rPr>
                  <a:t>אנמיה</a:t>
                </a:r>
                <a:r>
                  <a:rPr lang="he-IL">
                    <a:solidFill>
                      <a:schemeClr val="tx2"/>
                    </a:solidFill>
                  </a:rPr>
                  <a:t>).</a:t>
                </a:r>
              </a:p>
            </p:txBody>
          </p:sp>
        </p:grpSp>
        <p:grpSp>
          <p:nvGrpSpPr>
            <p:cNvPr id="99336" name="קבוצה 13"/>
            <p:cNvGrpSpPr>
              <a:grpSpLocks/>
            </p:cNvGrpSpPr>
            <p:nvPr/>
          </p:nvGrpSpPr>
          <p:grpSpPr bwMode="auto">
            <a:xfrm>
              <a:off x="3567444" y="1985010"/>
              <a:ext cx="2516972" cy="3140085"/>
              <a:chOff x="4778574" y="3957740"/>
              <a:chExt cx="3235772" cy="2263105"/>
            </a:xfrm>
          </p:grpSpPr>
          <p:sp>
            <p:nvSpPr>
              <p:cNvPr id="15" name="מלבן 14"/>
              <p:cNvSpPr/>
              <p:nvPr/>
            </p:nvSpPr>
            <p:spPr>
              <a:xfrm>
                <a:off x="4778586" y="3957740"/>
                <a:ext cx="3234639" cy="2237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9342" name="מלבן 15"/>
              <p:cNvSpPr>
                <a:spLocks noChangeArrowheads="1"/>
              </p:cNvSpPr>
              <p:nvPr/>
            </p:nvSpPr>
            <p:spPr bwMode="auto">
              <a:xfrm>
                <a:off x="4778586" y="3957740"/>
                <a:ext cx="3236681" cy="226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chemeClr val="tx2"/>
                    </a:solidFill>
                  </a:rPr>
                  <a:t>פחמן חד-חמצני </a:t>
                </a:r>
                <a:r>
                  <a:rPr lang="he-IL">
                    <a:solidFill>
                      <a:schemeClr val="tx2"/>
                    </a:solidFill>
                  </a:rPr>
                  <a:t>הוא רעל רעיל </a:t>
                </a:r>
              </a:p>
              <a:p>
                <a:r>
                  <a:rPr lang="he-IL">
                    <a:solidFill>
                      <a:schemeClr val="tx2"/>
                    </a:solidFill>
                  </a:rPr>
                  <a:t>ביותר בשל נטייתו להתקשר להמוגלובין באותו אתר קשירה שהחמצן מתקשר אליו. הנטייה של הפחמן החד-חמצני להתקשר להמוגלובין גדולה פי 250 מנטיית החמצן להתקשר להמוגלובין.</a:t>
                </a:r>
              </a:p>
            </p:txBody>
          </p:sp>
        </p:grpSp>
        <p:grpSp>
          <p:nvGrpSpPr>
            <p:cNvPr id="99337" name="קבוצה 16"/>
            <p:cNvGrpSpPr>
              <a:grpSpLocks/>
            </p:cNvGrpSpPr>
            <p:nvPr/>
          </p:nvGrpSpPr>
          <p:grpSpPr bwMode="auto">
            <a:xfrm>
              <a:off x="619578" y="2037457"/>
              <a:ext cx="2880320" cy="3096344"/>
              <a:chOff x="998240" y="3573017"/>
              <a:chExt cx="2880320" cy="3096344"/>
            </a:xfrm>
          </p:grpSpPr>
          <p:sp>
            <p:nvSpPr>
              <p:cNvPr id="18" name="מלבן 17"/>
              <p:cNvSpPr/>
              <p:nvPr/>
            </p:nvSpPr>
            <p:spPr>
              <a:xfrm>
                <a:off x="998240" y="3572970"/>
                <a:ext cx="2879615" cy="30963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9339" name="מלבן 18"/>
              <p:cNvSpPr>
                <a:spLocks noChangeArrowheads="1"/>
              </p:cNvSpPr>
              <p:nvPr/>
            </p:nvSpPr>
            <p:spPr bwMode="auto">
              <a:xfrm>
                <a:off x="1083055" y="3585630"/>
                <a:ext cx="264604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chemeClr val="tx2"/>
                    </a:solidFill>
                  </a:rPr>
                  <a:t>אנמיה חרמשית </a:t>
                </a:r>
                <a:r>
                  <a:rPr lang="he-IL">
                    <a:solidFill>
                      <a:schemeClr val="tx2"/>
                    </a:solidFill>
                  </a:rPr>
                  <a:t>היא מחלה תורשתית קשה העלולה להסתיים במוות. עקב פגם גנטי, נוצר המוגלובין פגום.</a:t>
                </a:r>
              </a:p>
              <a:p>
                <a:r>
                  <a:rPr lang="he-IL">
                    <a:solidFill>
                      <a:schemeClr val="tx2"/>
                    </a:solidFill>
                  </a:rPr>
                  <a:t>הפגם גורם לשינוי בצורת תאי הדם האדומים לצורת חרמש.</a:t>
                </a:r>
              </a:p>
            </p:txBody>
          </p:sp>
          <p:pic>
            <p:nvPicPr>
              <p:cNvPr id="9934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406" y="5495385"/>
                <a:ext cx="1189410" cy="108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1" name="מלבן 20"/>
          <p:cNvSpPr/>
          <p:nvPr/>
        </p:nvSpPr>
        <p:spPr>
          <a:xfrm>
            <a:off x="330200" y="5805488"/>
            <a:ext cx="8018463" cy="792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he-IL" dirty="0">
              <a:solidFill>
                <a:srgbClr val="1D4C72"/>
              </a:solidFill>
            </a:endParaRPr>
          </a:p>
          <a:p>
            <a:pPr>
              <a:defRPr/>
            </a:pPr>
            <a:r>
              <a:rPr lang="he-IL" dirty="0">
                <a:solidFill>
                  <a:schemeClr val="tx2"/>
                </a:solidFill>
              </a:rPr>
              <a:t>יש ספורטאים הנוטלים </a:t>
            </a:r>
            <a:r>
              <a:rPr lang="he-IL" u="sng" dirty="0">
                <a:solidFill>
                  <a:schemeClr val="tx2"/>
                </a:solidFill>
              </a:rPr>
              <a:t>הורמון (אריתרופויטין), הגורם להגברת קצב ייצור תאי דם אדומים</a:t>
            </a:r>
            <a:r>
              <a:rPr lang="he-IL" dirty="0">
                <a:solidFill>
                  <a:schemeClr val="tx2"/>
                </a:solidFill>
              </a:rPr>
              <a:t> ולהגדלת מספרם, כדי לשפר את הישגיהם.</a:t>
            </a:r>
          </a:p>
          <a:p>
            <a:pPr algn="ctr">
              <a:defRPr/>
            </a:pPr>
            <a:endParaRPr lang="he-IL" dirty="0">
              <a:solidFill>
                <a:schemeClr val="tx1"/>
              </a:solidFill>
            </a:endParaRPr>
          </a:p>
        </p:txBody>
      </p:sp>
      <p:sp>
        <p:nvSpPr>
          <p:cNvPr id="17" name="Slide Number Placeholder 15"/>
          <p:cNvSpPr txBox="1">
            <a:spLocks/>
          </p:cNvSpPr>
          <p:nvPr/>
        </p:nvSpPr>
        <p:spPr bwMode="auto">
          <a:xfrm>
            <a:off x="323974" y="6381328"/>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30</a:t>
            </a:fld>
            <a:endParaRPr lang="he-IL" sz="1100" dirty="0">
              <a:solidFill>
                <a:prstClr val="white">
                  <a:lumMod val="75000"/>
                </a:prst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42862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6ADAF3-8589-40FD-86CA-C20C1336AC90}" type="slidenum">
              <a:rPr lang="he-IL" smtClean="0"/>
              <a:pPr fontAlgn="base">
                <a:spcBef>
                  <a:spcPct val="0"/>
                </a:spcBef>
                <a:spcAft>
                  <a:spcPct val="0"/>
                </a:spcAft>
                <a:defRPr/>
              </a:pPr>
              <a:t>31</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rgbClr val="FF6600"/>
                </a:solidFill>
                <a:ea typeface="+mn-ea"/>
              </a:rPr>
              <a:t>תאי דם לבנים</a:t>
            </a:r>
            <a:endParaRPr lang="he-IL" sz="1800" dirty="0">
              <a:solidFill>
                <a:schemeClr val="accent6">
                  <a:lumMod val="50000"/>
                  <a:lumOff val="50000"/>
                </a:schemeClr>
              </a:solidFill>
            </a:endParaRPr>
          </a:p>
        </p:txBody>
      </p:sp>
      <p:sp>
        <p:nvSpPr>
          <p:cNvPr id="7" name="TextBox 6"/>
          <p:cNvSpPr txBox="1"/>
          <p:nvPr/>
        </p:nvSpPr>
        <p:spPr>
          <a:xfrm>
            <a:off x="107504" y="522634"/>
            <a:ext cx="8807450" cy="53546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תאי הדם הלבנים הם חלק ממערכת ההגנה של הגוף. </a:t>
            </a:r>
          </a:p>
          <a:p>
            <a:pPr fontAlgn="auto">
              <a:spcBef>
                <a:spcPts val="0"/>
              </a:spcBef>
              <a:spcAft>
                <a:spcPts val="0"/>
              </a:spcAft>
              <a:defRPr/>
            </a:pPr>
            <a:r>
              <a:rPr lang="he-IL" kern="0" dirty="0">
                <a:solidFill>
                  <a:prstClr val="black"/>
                </a:solidFill>
              </a:rPr>
              <a:t>הם מתפקדים כ"חיילים" של הגוף, "הנלחמים" </a:t>
            </a:r>
            <a:r>
              <a:rPr lang="he-IL" kern="0" dirty="0">
                <a:solidFill>
                  <a:schemeClr val="accent3"/>
                </a:solidFill>
              </a:rPr>
              <a:t>בגורמים זרים החודרים לגוף כגון חיידקים וּוירוסים</a:t>
            </a:r>
            <a:r>
              <a:rPr lang="he-IL" kern="0" dirty="0">
                <a:solidFill>
                  <a:prstClr val="black"/>
                </a:solidFill>
              </a:rPr>
              <a:t>,</a:t>
            </a:r>
          </a:p>
          <a:p>
            <a:pPr fontAlgn="auto">
              <a:spcBef>
                <a:spcPts val="0"/>
              </a:spcBef>
              <a:spcAft>
                <a:spcPts val="0"/>
              </a:spcAft>
              <a:defRPr/>
            </a:pPr>
            <a:r>
              <a:rPr lang="he-IL" kern="0" dirty="0">
                <a:solidFill>
                  <a:prstClr val="black"/>
                </a:solidFill>
              </a:rPr>
              <a:t>וכן כ"שוטרים" "הנלחמים" </a:t>
            </a:r>
            <a:r>
              <a:rPr lang="he-IL" kern="0" dirty="0">
                <a:solidFill>
                  <a:schemeClr val="accent3"/>
                </a:solidFill>
              </a:rPr>
              <a:t>בתאים סרטניים</a:t>
            </a:r>
            <a:r>
              <a:rPr lang="he-IL" kern="0" dirty="0">
                <a:solidFill>
                  <a:prstClr val="black"/>
                </a:solidFill>
              </a:rPr>
              <a:t> - תאי גוף שעברו מוטציות שגרמו להם להפוך לתאים סרטניים, </a:t>
            </a:r>
            <a:r>
              <a:rPr lang="he-IL" kern="0" dirty="0"/>
              <a:t>להתחלק בדרך לא-מבוקרת וליצור גידולים.</a:t>
            </a:r>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r>
              <a:rPr lang="he-IL" u="sng" kern="0" dirty="0"/>
              <a:t>לתאי הדם הלבנים יש יכולת</a:t>
            </a:r>
            <a:r>
              <a:rPr lang="he-IL" kern="0" dirty="0"/>
              <a:t>:</a:t>
            </a:r>
          </a:p>
          <a:p>
            <a:pPr fontAlgn="auto">
              <a:spcBef>
                <a:spcPts val="0"/>
              </a:spcBef>
              <a:spcAft>
                <a:spcPts val="0"/>
              </a:spcAft>
              <a:defRPr/>
            </a:pPr>
            <a:r>
              <a:rPr lang="he-IL" kern="0" dirty="0"/>
              <a:t>א.  לצאת מכלי הדם ולהגיע </a:t>
            </a:r>
            <a:r>
              <a:rPr lang="he-IL" kern="0" dirty="0">
                <a:solidFill>
                  <a:prstClr val="black"/>
                </a:solidFill>
              </a:rPr>
              <a:t>לרקמות.</a:t>
            </a:r>
          </a:p>
          <a:p>
            <a:pPr fontAlgn="auto">
              <a:spcBef>
                <a:spcPts val="0"/>
              </a:spcBef>
              <a:spcAft>
                <a:spcPts val="0"/>
              </a:spcAft>
              <a:defRPr/>
            </a:pPr>
            <a:r>
              <a:rPr lang="he-IL" kern="0" dirty="0">
                <a:solidFill>
                  <a:prstClr val="black"/>
                </a:solidFill>
              </a:rPr>
              <a:t>ב. לזהות את הגורמים הזרים ולהבחין בינם לבין תאי הגוף.</a:t>
            </a:r>
          </a:p>
          <a:p>
            <a:pPr fontAlgn="auto">
              <a:spcBef>
                <a:spcPts val="0"/>
              </a:spcBef>
              <a:spcAft>
                <a:spcPts val="0"/>
              </a:spcAft>
              <a:defRPr/>
            </a:pPr>
            <a:r>
              <a:rPr lang="he-IL" kern="0" dirty="0">
                <a:solidFill>
                  <a:prstClr val="black"/>
                </a:solidFill>
              </a:rPr>
              <a:t>ג. לפגוע בגורמים הזרים ולחסלם.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מצגת "מערכת ההגנה" עוסקת במפורט בנושאים אלו.</a:t>
            </a:r>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31</a:t>
            </a:fld>
            <a:endParaRPr lang="he-IL" sz="1100" dirty="0">
              <a:solidFill>
                <a:prstClr val="white">
                  <a:lumMod val="75000"/>
                </a:prstClr>
              </a:solidFill>
            </a:endParaRPr>
          </a:p>
        </p:txBody>
      </p:sp>
      <p:pic>
        <p:nvPicPr>
          <p:cNvPr id="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63685" y="1871563"/>
            <a:ext cx="1290519" cy="132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7B7BC4B-7CCE-44A3-BE8F-160B62EE5DD8}" type="slidenum">
              <a:rPr lang="he-IL" smtClean="0"/>
              <a:pPr fontAlgn="base">
                <a:spcBef>
                  <a:spcPct val="0"/>
                </a:spcBef>
                <a:spcAft>
                  <a:spcPct val="0"/>
                </a:spcAft>
                <a:defRPr/>
              </a:pPr>
              <a:t>32</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rgbClr val="FF6600"/>
                </a:solidFill>
                <a:ea typeface="+mn-ea"/>
              </a:rPr>
              <a:t>לוחיות (טסיות) הדם ותהליך קרישת הדם.</a:t>
            </a:r>
            <a:endParaRPr lang="he-IL" sz="1800" dirty="0">
              <a:solidFill>
                <a:schemeClr val="accent6">
                  <a:lumMod val="50000"/>
                  <a:lumOff val="50000"/>
                </a:schemeClr>
              </a:solidFill>
            </a:endParaRPr>
          </a:p>
        </p:txBody>
      </p:sp>
      <p:sp>
        <p:nvSpPr>
          <p:cNvPr id="7" name="TextBox 6"/>
          <p:cNvSpPr txBox="1"/>
          <p:nvPr/>
        </p:nvSpPr>
        <p:spPr>
          <a:xfrm>
            <a:off x="460375" y="465138"/>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לטסיות הדם תפקיד מרכזי בקרישת הדם. </a:t>
            </a:r>
          </a:p>
          <a:p>
            <a:pPr fontAlgn="auto">
              <a:spcBef>
                <a:spcPts val="0"/>
              </a:spcBef>
              <a:spcAft>
                <a:spcPts val="0"/>
              </a:spcAft>
              <a:defRPr/>
            </a:pPr>
            <a:r>
              <a:rPr lang="he-IL" kern="0" dirty="0"/>
              <a:t>תהליך הקרישה הוא מנגנון חשוב בשמירת </a:t>
            </a:r>
            <a:r>
              <a:rPr lang="he-IL" kern="0" noProof="1"/>
              <a:t>ההומאוסטזיס</a:t>
            </a:r>
            <a:r>
              <a:rPr lang="he-IL" kern="0" dirty="0"/>
              <a:t> בגוף.</a:t>
            </a:r>
          </a:p>
          <a:p>
            <a:pPr fontAlgn="auto">
              <a:spcBef>
                <a:spcPts val="0"/>
              </a:spcBef>
              <a:spcAft>
                <a:spcPts val="0"/>
              </a:spcAft>
              <a:defRPr/>
            </a:pPr>
            <a:r>
              <a:rPr lang="he-IL" kern="0" dirty="0"/>
              <a:t>התהליך מהיר מאוד מכיוון שרוב החומרים המשתתפים בתהליך הקרישה נמצאים בפלסמה במצב לא-פעיל.</a:t>
            </a:r>
          </a:p>
        </p:txBody>
      </p:sp>
      <p:grpSp>
        <p:nvGrpSpPr>
          <p:cNvPr id="101382" name="קבוצה 7183"/>
          <p:cNvGrpSpPr>
            <a:grpSpLocks/>
          </p:cNvGrpSpPr>
          <p:nvPr/>
        </p:nvGrpSpPr>
        <p:grpSpPr bwMode="auto">
          <a:xfrm>
            <a:off x="2587625" y="1985963"/>
            <a:ext cx="6096000" cy="2965450"/>
            <a:chOff x="2440528" y="1948816"/>
            <a:chExt cx="6095694" cy="2964771"/>
          </a:xfrm>
        </p:grpSpPr>
        <p:sp>
          <p:nvSpPr>
            <p:cNvPr id="13" name="מלבן 12"/>
            <p:cNvSpPr/>
            <p:nvPr/>
          </p:nvSpPr>
          <p:spPr>
            <a:xfrm>
              <a:off x="3643793" y="1948816"/>
              <a:ext cx="4754324" cy="471379"/>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 name="TextBox 8"/>
            <p:cNvSpPr txBox="1"/>
            <p:nvPr/>
          </p:nvSpPr>
          <p:spPr>
            <a:xfrm>
              <a:off x="3489813" y="1999604"/>
              <a:ext cx="4906716" cy="36980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לוחיות הדם נתקלות בקרע בדופן כלי הדם ומתפרקות</a:t>
              </a:r>
            </a:p>
          </p:txBody>
        </p:sp>
        <p:sp>
          <p:nvSpPr>
            <p:cNvPr id="5" name="חץ למטה 4"/>
            <p:cNvSpPr/>
            <p:nvPr/>
          </p:nvSpPr>
          <p:spPr>
            <a:xfrm>
              <a:off x="5864594" y="3447073"/>
              <a:ext cx="500037" cy="28727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 name="מלבן 14"/>
            <p:cNvSpPr/>
            <p:nvPr/>
          </p:nvSpPr>
          <p:spPr>
            <a:xfrm>
              <a:off x="3573946" y="2962996"/>
              <a:ext cx="4962276" cy="47138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למטה 15"/>
            <p:cNvSpPr/>
            <p:nvPr/>
          </p:nvSpPr>
          <p:spPr>
            <a:xfrm rot="5400000">
              <a:off x="5830510" y="3933436"/>
              <a:ext cx="499948" cy="1050872"/>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חץ למטה 16"/>
            <p:cNvSpPr/>
            <p:nvPr/>
          </p:nvSpPr>
          <p:spPr>
            <a:xfrm>
              <a:off x="5829671" y="4031139"/>
              <a:ext cx="500037" cy="28727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חץ למטה 17"/>
            <p:cNvSpPr/>
            <p:nvPr/>
          </p:nvSpPr>
          <p:spPr>
            <a:xfrm>
              <a:off x="5864594" y="3734344"/>
              <a:ext cx="500037" cy="288859"/>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 name="מלבן 18"/>
            <p:cNvSpPr/>
            <p:nvPr/>
          </p:nvSpPr>
          <p:spPr>
            <a:xfrm>
              <a:off x="6605919" y="4183504"/>
              <a:ext cx="1731876" cy="649138"/>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 name="מלבן 19"/>
            <p:cNvSpPr/>
            <p:nvPr/>
          </p:nvSpPr>
          <p:spPr>
            <a:xfrm>
              <a:off x="2537361" y="4208898"/>
              <a:ext cx="3017686" cy="704689"/>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 name="חץ למטה 20"/>
            <p:cNvSpPr/>
            <p:nvPr/>
          </p:nvSpPr>
          <p:spPr>
            <a:xfrm>
              <a:off x="6105882" y="2420195"/>
              <a:ext cx="500037" cy="57613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TextBox 21"/>
            <p:cNvSpPr txBox="1"/>
            <p:nvPr/>
          </p:nvSpPr>
          <p:spPr>
            <a:xfrm>
              <a:off x="5662991" y="4273970"/>
              <a:ext cx="942928" cy="36980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הופך ל-</a:t>
              </a:r>
            </a:p>
          </p:txBody>
        </p:sp>
        <p:sp>
          <p:nvSpPr>
            <p:cNvPr id="10" name="TextBox 9"/>
            <p:cNvSpPr txBox="1"/>
            <p:nvPr/>
          </p:nvSpPr>
          <p:spPr>
            <a:xfrm>
              <a:off x="3573946" y="2962996"/>
              <a:ext cx="4906717" cy="36821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משתחרר מהן חומר הגורם להפעלת תהליך שרשרת </a:t>
              </a:r>
            </a:p>
          </p:txBody>
        </p:sp>
        <p:sp>
          <p:nvSpPr>
            <p:cNvPr id="12" name="TextBox 11"/>
            <p:cNvSpPr txBox="1"/>
            <p:nvPr/>
          </p:nvSpPr>
          <p:spPr>
            <a:xfrm>
              <a:off x="2440528" y="4208898"/>
              <a:ext cx="3036736" cy="64596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חלבון בלתי מסיס היוצר פקעת של סיבים שחוסמת את הפצע</a:t>
              </a:r>
            </a:p>
          </p:txBody>
        </p:sp>
        <p:sp>
          <p:nvSpPr>
            <p:cNvPr id="11" name="TextBox 10"/>
            <p:cNvSpPr txBox="1"/>
            <p:nvPr/>
          </p:nvSpPr>
          <p:spPr>
            <a:xfrm>
              <a:off x="6505912" y="4208898"/>
              <a:ext cx="1674728" cy="64596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חלבון מסיס </a:t>
              </a:r>
            </a:p>
            <a:p>
              <a:pPr fontAlgn="auto">
                <a:spcBef>
                  <a:spcPts val="0"/>
                </a:spcBef>
                <a:spcAft>
                  <a:spcPts val="0"/>
                </a:spcAft>
                <a:defRPr/>
              </a:pPr>
              <a:r>
                <a:rPr lang="he-IL" kern="0" dirty="0">
                  <a:solidFill>
                    <a:prstClr val="black"/>
                  </a:solidFill>
                </a:rPr>
                <a:t>הנמצא בפלסמה</a:t>
              </a:r>
            </a:p>
          </p:txBody>
        </p:sp>
      </p:grpSp>
      <p:grpSp>
        <p:nvGrpSpPr>
          <p:cNvPr id="101383" name="קבוצה 22"/>
          <p:cNvGrpSpPr>
            <a:grpSpLocks/>
          </p:cNvGrpSpPr>
          <p:nvPr/>
        </p:nvGrpSpPr>
        <p:grpSpPr bwMode="auto">
          <a:xfrm>
            <a:off x="0" y="3116263"/>
            <a:ext cx="2682875" cy="2617787"/>
            <a:chOff x="0" y="3116762"/>
            <a:chExt cx="2682875" cy="2616684"/>
          </a:xfrm>
        </p:grpSpPr>
        <p:grpSp>
          <p:nvGrpSpPr>
            <p:cNvPr id="101385" name="קבוצה 7182"/>
            <p:cNvGrpSpPr>
              <a:grpSpLocks/>
            </p:cNvGrpSpPr>
            <p:nvPr/>
          </p:nvGrpSpPr>
          <p:grpSpPr bwMode="auto">
            <a:xfrm>
              <a:off x="47608" y="3385448"/>
              <a:ext cx="2299332" cy="1760339"/>
              <a:chOff x="-190403" y="3248154"/>
              <a:chExt cx="2299495" cy="1759905"/>
            </a:xfrm>
          </p:grpSpPr>
          <p:grpSp>
            <p:nvGrpSpPr>
              <p:cNvPr id="101388" name="קבוצה 7171"/>
              <p:cNvGrpSpPr>
                <a:grpSpLocks/>
              </p:cNvGrpSpPr>
              <p:nvPr/>
            </p:nvGrpSpPr>
            <p:grpSpPr bwMode="auto">
              <a:xfrm>
                <a:off x="531184" y="3248154"/>
                <a:ext cx="1577908" cy="1759905"/>
                <a:chOff x="793137" y="3248154"/>
                <a:chExt cx="1577908" cy="1759905"/>
              </a:xfrm>
            </p:grpSpPr>
            <p:sp>
              <p:nvSpPr>
                <p:cNvPr id="7171" name="מלבן 7170"/>
                <p:cNvSpPr/>
                <p:nvPr/>
              </p:nvSpPr>
              <p:spPr>
                <a:xfrm>
                  <a:off x="877003" y="3440550"/>
                  <a:ext cx="1252686" cy="1560988"/>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10139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89998">
                  <a:off x="1238598" y="4574083"/>
                  <a:ext cx="417008" cy="40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395" name="קבוצה 7168"/>
                <p:cNvGrpSpPr>
                  <a:grpSpLocks/>
                </p:cNvGrpSpPr>
                <p:nvPr/>
              </p:nvGrpSpPr>
              <p:grpSpPr bwMode="auto">
                <a:xfrm>
                  <a:off x="793137" y="3248154"/>
                  <a:ext cx="1577908" cy="1759905"/>
                  <a:chOff x="793137" y="3248154"/>
                  <a:chExt cx="1577908" cy="1759905"/>
                </a:xfrm>
              </p:grpSpPr>
              <p:pic>
                <p:nvPicPr>
                  <p:cNvPr id="10140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370528">
                    <a:off x="1548687" y="4167136"/>
                    <a:ext cx="422015" cy="41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4707">
                    <a:off x="1030858" y="3922673"/>
                    <a:ext cx="417008" cy="40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408" name="קבוצה 7167"/>
                  <p:cNvGrpSpPr>
                    <a:grpSpLocks/>
                  </p:cNvGrpSpPr>
                  <p:nvPr/>
                </p:nvGrpSpPr>
                <p:grpSpPr bwMode="auto">
                  <a:xfrm>
                    <a:off x="793137" y="3248154"/>
                    <a:ext cx="1577908" cy="1759905"/>
                    <a:chOff x="254471" y="2024747"/>
                    <a:chExt cx="2536661" cy="2650936"/>
                  </a:xfrm>
                </p:grpSpPr>
                <p:grpSp>
                  <p:nvGrpSpPr>
                    <p:cNvPr id="101411" name="קבוצה 22"/>
                    <p:cNvGrpSpPr>
                      <a:grpSpLocks/>
                    </p:cNvGrpSpPr>
                    <p:nvPr/>
                  </p:nvGrpSpPr>
                  <p:grpSpPr bwMode="auto">
                    <a:xfrm>
                      <a:off x="254471" y="2024747"/>
                      <a:ext cx="2016342" cy="2650936"/>
                      <a:chOff x="1171597" y="1753704"/>
                      <a:chExt cx="2016342" cy="2650936"/>
                    </a:xfrm>
                  </p:grpSpPr>
                  <p:sp>
                    <p:nvSpPr>
                      <p:cNvPr id="14" name="מלבן 13"/>
                      <p:cNvSpPr/>
                      <p:nvPr/>
                    </p:nvSpPr>
                    <p:spPr>
                      <a:xfrm>
                        <a:off x="1786919" y="2023338"/>
                        <a:ext cx="403298" cy="2355686"/>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4" name="מלבן 13"/>
                      <p:cNvSpPr/>
                      <p:nvPr/>
                    </p:nvSpPr>
                    <p:spPr>
                      <a:xfrm rot="16890683">
                        <a:off x="1807937" y="1856507"/>
                        <a:ext cx="743662" cy="2016342"/>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743662 w 743663"/>
                          <a:gd name="connsiteY0" fmla="*/ 608260 h 2193735"/>
                          <a:gd name="connsiteX1" fmla="*/ 574320 w 743663"/>
                          <a:gd name="connsiteY1" fmla="*/ 0 h 2193735"/>
                          <a:gd name="connsiteX2" fmla="*/ 438889 w 743663"/>
                          <a:gd name="connsiteY2" fmla="*/ 871481 h 2193735"/>
                          <a:gd name="connsiteX3" fmla="*/ 541517 w 743663"/>
                          <a:gd name="connsiteY3" fmla="*/ 935831 h 2193735"/>
                          <a:gd name="connsiteX4" fmla="*/ 541921 w 743663"/>
                          <a:gd name="connsiteY4" fmla="*/ 974512 h 2193735"/>
                          <a:gd name="connsiteX5" fmla="*/ 696467 w 743663"/>
                          <a:gd name="connsiteY5" fmla="*/ 1309363 h 2193735"/>
                          <a:gd name="connsiteX6" fmla="*/ 445531 w 743663"/>
                          <a:gd name="connsiteY6" fmla="*/ 2161477 h 2193735"/>
                          <a:gd name="connsiteX7" fmla="*/ 567 w 743663"/>
                          <a:gd name="connsiteY7" fmla="*/ 1916778 h 2193735"/>
                          <a:gd name="connsiteX8" fmla="*/ 399851 w 743663"/>
                          <a:gd name="connsiteY8" fmla="*/ 2172205 h 2193735"/>
                          <a:gd name="connsiteX9" fmla="*/ 451366 w 743663"/>
                          <a:gd name="connsiteY9" fmla="*/ 2159325 h 2193735"/>
                          <a:gd name="connsiteX10" fmla="*/ 490002 w 743663"/>
                          <a:gd name="connsiteY10" fmla="*/ 2107808 h 2193735"/>
                          <a:gd name="connsiteX11" fmla="*/ 735104 w 743663"/>
                          <a:gd name="connsiteY11" fmla="*/ 1206332 h 2193735"/>
                          <a:gd name="connsiteX12" fmla="*/ 335859 w 743663"/>
                          <a:gd name="connsiteY12" fmla="*/ 523752 h 2193735"/>
                          <a:gd name="connsiteX13" fmla="*/ 743662 w 743663"/>
                          <a:gd name="connsiteY13" fmla="*/ 608260 h 2193735"/>
                          <a:gd name="connsiteX0" fmla="*/ 743662 w 743661"/>
                          <a:gd name="connsiteY0" fmla="*/ 611617 h 2197092"/>
                          <a:gd name="connsiteX1" fmla="*/ 574320 w 743661"/>
                          <a:gd name="connsiteY1" fmla="*/ 3357 h 2197092"/>
                          <a:gd name="connsiteX2" fmla="*/ 544934 w 743661"/>
                          <a:gd name="connsiteY2" fmla="*/ 490408 h 2197092"/>
                          <a:gd name="connsiteX3" fmla="*/ 438889 w 743661"/>
                          <a:gd name="connsiteY3" fmla="*/ 874838 h 2197092"/>
                          <a:gd name="connsiteX4" fmla="*/ 541517 w 743661"/>
                          <a:gd name="connsiteY4" fmla="*/ 939188 h 2197092"/>
                          <a:gd name="connsiteX5" fmla="*/ 541921 w 743661"/>
                          <a:gd name="connsiteY5" fmla="*/ 977869 h 2197092"/>
                          <a:gd name="connsiteX6" fmla="*/ 696467 w 743661"/>
                          <a:gd name="connsiteY6" fmla="*/ 1312720 h 2197092"/>
                          <a:gd name="connsiteX7" fmla="*/ 445531 w 743661"/>
                          <a:gd name="connsiteY7" fmla="*/ 2164834 h 2197092"/>
                          <a:gd name="connsiteX8" fmla="*/ 567 w 743661"/>
                          <a:gd name="connsiteY8" fmla="*/ 1920135 h 2197092"/>
                          <a:gd name="connsiteX9" fmla="*/ 399851 w 743661"/>
                          <a:gd name="connsiteY9" fmla="*/ 2175562 h 2197092"/>
                          <a:gd name="connsiteX10" fmla="*/ 451366 w 743661"/>
                          <a:gd name="connsiteY10" fmla="*/ 2162682 h 2197092"/>
                          <a:gd name="connsiteX11" fmla="*/ 490002 w 743661"/>
                          <a:gd name="connsiteY11" fmla="*/ 2111165 h 2197092"/>
                          <a:gd name="connsiteX12" fmla="*/ 735104 w 743661"/>
                          <a:gd name="connsiteY12" fmla="*/ 1209689 h 2197092"/>
                          <a:gd name="connsiteX13" fmla="*/ 335859 w 743661"/>
                          <a:gd name="connsiteY13" fmla="*/ 527109 h 2197092"/>
                          <a:gd name="connsiteX14" fmla="*/ 743662 w 743661"/>
                          <a:gd name="connsiteY14" fmla="*/ 611617 h 2197092"/>
                          <a:gd name="connsiteX0" fmla="*/ 743662 w 743663"/>
                          <a:gd name="connsiteY0" fmla="*/ 430867 h 2016342"/>
                          <a:gd name="connsiteX1" fmla="*/ 411328 w 743663"/>
                          <a:gd name="connsiteY1" fmla="*/ 5938 h 2016342"/>
                          <a:gd name="connsiteX2" fmla="*/ 544934 w 743663"/>
                          <a:gd name="connsiteY2" fmla="*/ 309658 h 2016342"/>
                          <a:gd name="connsiteX3" fmla="*/ 438889 w 743663"/>
                          <a:gd name="connsiteY3" fmla="*/ 694088 h 2016342"/>
                          <a:gd name="connsiteX4" fmla="*/ 541517 w 743663"/>
                          <a:gd name="connsiteY4" fmla="*/ 758438 h 2016342"/>
                          <a:gd name="connsiteX5" fmla="*/ 541921 w 743663"/>
                          <a:gd name="connsiteY5" fmla="*/ 797119 h 2016342"/>
                          <a:gd name="connsiteX6" fmla="*/ 696467 w 743663"/>
                          <a:gd name="connsiteY6" fmla="*/ 1131970 h 2016342"/>
                          <a:gd name="connsiteX7" fmla="*/ 445531 w 743663"/>
                          <a:gd name="connsiteY7" fmla="*/ 1984084 h 2016342"/>
                          <a:gd name="connsiteX8" fmla="*/ 567 w 743663"/>
                          <a:gd name="connsiteY8" fmla="*/ 1739385 h 2016342"/>
                          <a:gd name="connsiteX9" fmla="*/ 399851 w 743663"/>
                          <a:gd name="connsiteY9" fmla="*/ 1994812 h 2016342"/>
                          <a:gd name="connsiteX10" fmla="*/ 451366 w 743663"/>
                          <a:gd name="connsiteY10" fmla="*/ 1981932 h 2016342"/>
                          <a:gd name="connsiteX11" fmla="*/ 490002 w 743663"/>
                          <a:gd name="connsiteY11" fmla="*/ 1930415 h 2016342"/>
                          <a:gd name="connsiteX12" fmla="*/ 735104 w 743663"/>
                          <a:gd name="connsiteY12" fmla="*/ 1028939 h 2016342"/>
                          <a:gd name="connsiteX13" fmla="*/ 335859 w 743663"/>
                          <a:gd name="connsiteY13" fmla="*/ 346359 h 2016342"/>
                          <a:gd name="connsiteX14" fmla="*/ 743662 w 743663"/>
                          <a:gd name="connsiteY14" fmla="*/ 430867 h 201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3663" h="2016342">
                            <a:moveTo>
                              <a:pt x="743662" y="430867"/>
                            </a:moveTo>
                            <a:lnTo>
                              <a:pt x="411328" y="5938"/>
                            </a:lnTo>
                            <a:cubicBezTo>
                              <a:pt x="370522" y="-37244"/>
                              <a:pt x="567506" y="164411"/>
                              <a:pt x="544934" y="309658"/>
                            </a:cubicBezTo>
                            <a:cubicBezTo>
                              <a:pt x="522362" y="454905"/>
                              <a:pt x="431774" y="596311"/>
                              <a:pt x="438889" y="694088"/>
                            </a:cubicBezTo>
                            <a:cubicBezTo>
                              <a:pt x="517135" y="798545"/>
                              <a:pt x="517906" y="741266"/>
                              <a:pt x="541517" y="758438"/>
                            </a:cubicBezTo>
                            <a:cubicBezTo>
                              <a:pt x="565128" y="775610"/>
                              <a:pt x="496778" y="734864"/>
                              <a:pt x="541921" y="797119"/>
                            </a:cubicBezTo>
                            <a:cubicBezTo>
                              <a:pt x="587064" y="859374"/>
                              <a:pt x="678188" y="841844"/>
                              <a:pt x="696467" y="1131970"/>
                            </a:cubicBezTo>
                            <a:lnTo>
                              <a:pt x="445531" y="1984084"/>
                            </a:lnTo>
                            <a:lnTo>
                              <a:pt x="567" y="1739385"/>
                            </a:lnTo>
                            <a:cubicBezTo>
                              <a:pt x="-15632" y="1758345"/>
                              <a:pt x="320425" y="1945802"/>
                              <a:pt x="399851" y="1994812"/>
                            </a:cubicBezTo>
                            <a:cubicBezTo>
                              <a:pt x="470691" y="2052408"/>
                              <a:pt x="438487" y="1975493"/>
                              <a:pt x="451366" y="1981932"/>
                            </a:cubicBezTo>
                            <a:cubicBezTo>
                              <a:pt x="464245" y="1988371"/>
                              <a:pt x="438419" y="2003388"/>
                              <a:pt x="490002" y="1930415"/>
                            </a:cubicBezTo>
                            <a:cubicBezTo>
                              <a:pt x="541585" y="1754411"/>
                              <a:pt x="769380" y="1331585"/>
                              <a:pt x="735104" y="1028939"/>
                            </a:cubicBezTo>
                            <a:cubicBezTo>
                              <a:pt x="700828" y="726293"/>
                              <a:pt x="318761" y="575319"/>
                              <a:pt x="335859" y="346359"/>
                            </a:cubicBezTo>
                            <a:lnTo>
                              <a:pt x="743662" y="430867"/>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5" name="מלבן 13"/>
                      <p:cNvSpPr/>
                      <p:nvPr/>
                    </p:nvSpPr>
                    <p:spPr>
                      <a:xfrm rot="1422859">
                        <a:off x="1939918" y="1753704"/>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6" name="מלבן 13"/>
                      <p:cNvSpPr/>
                      <p:nvPr/>
                    </p:nvSpPr>
                    <p:spPr>
                      <a:xfrm>
                        <a:off x="1875418" y="1906105"/>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8" name="מלבן 13"/>
                      <p:cNvSpPr/>
                      <p:nvPr/>
                    </p:nvSpPr>
                    <p:spPr>
                      <a:xfrm>
                        <a:off x="2180218" y="2210905"/>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29" name="מלבן 13"/>
                    <p:cNvSpPr/>
                    <p:nvPr/>
                  </p:nvSpPr>
                  <p:spPr>
                    <a:xfrm rot="2341142">
                      <a:off x="936493" y="2321032"/>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101413" name="קבוצה 29"/>
                    <p:cNvGrpSpPr>
                      <a:grpSpLocks/>
                    </p:cNvGrpSpPr>
                    <p:nvPr/>
                  </p:nvGrpSpPr>
                  <p:grpSpPr bwMode="auto">
                    <a:xfrm>
                      <a:off x="526598" y="2024749"/>
                      <a:ext cx="2264534" cy="2355686"/>
                      <a:chOff x="526598" y="2024749"/>
                      <a:chExt cx="2264534" cy="2355686"/>
                    </a:xfrm>
                  </p:grpSpPr>
                  <p:sp>
                    <p:nvSpPr>
                      <p:cNvPr id="31" name="מלבן 13"/>
                      <p:cNvSpPr/>
                      <p:nvPr/>
                    </p:nvSpPr>
                    <p:spPr>
                      <a:xfrm rot="2380183">
                        <a:off x="1022194" y="2024749"/>
                        <a:ext cx="403298" cy="2355686"/>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7" name="מלבן 13"/>
                      <p:cNvSpPr/>
                      <p:nvPr/>
                    </p:nvSpPr>
                    <p:spPr>
                      <a:xfrm rot="18767480">
                        <a:off x="1405358" y="1928422"/>
                        <a:ext cx="507013" cy="2264534"/>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297014 w 507013"/>
                          <a:gd name="connsiteY0" fmla="*/ 0 h 2264534"/>
                          <a:gd name="connsiteX1" fmla="*/ 342733 w 507013"/>
                          <a:gd name="connsiteY1" fmla="*/ 0 h 2264534"/>
                          <a:gd name="connsiteX2" fmla="*/ 207302 w 507013"/>
                          <a:gd name="connsiteY2" fmla="*/ 871481 h 2264534"/>
                          <a:gd name="connsiteX3" fmla="*/ 309930 w 507013"/>
                          <a:gd name="connsiteY3" fmla="*/ 935831 h 2264534"/>
                          <a:gd name="connsiteX4" fmla="*/ 310334 w 507013"/>
                          <a:gd name="connsiteY4" fmla="*/ 974512 h 2264534"/>
                          <a:gd name="connsiteX5" fmla="*/ 464880 w 507013"/>
                          <a:gd name="connsiteY5" fmla="*/ 1309363 h 2264534"/>
                          <a:gd name="connsiteX6" fmla="*/ 213944 w 507013"/>
                          <a:gd name="connsiteY6" fmla="*/ 2161477 h 2264534"/>
                          <a:gd name="connsiteX7" fmla="*/ 1694 w 507013"/>
                          <a:gd name="connsiteY7" fmla="*/ 2262953 h 2264534"/>
                          <a:gd name="connsiteX8" fmla="*/ 168264 w 507013"/>
                          <a:gd name="connsiteY8" fmla="*/ 2172205 h 2264534"/>
                          <a:gd name="connsiteX9" fmla="*/ 219779 w 507013"/>
                          <a:gd name="connsiteY9" fmla="*/ 2159325 h 2264534"/>
                          <a:gd name="connsiteX10" fmla="*/ 258415 w 507013"/>
                          <a:gd name="connsiteY10" fmla="*/ 2107808 h 2264534"/>
                          <a:gd name="connsiteX11" fmla="*/ 503517 w 507013"/>
                          <a:gd name="connsiteY11" fmla="*/ 1206332 h 2264534"/>
                          <a:gd name="connsiteX12" fmla="*/ 104272 w 507013"/>
                          <a:gd name="connsiteY12" fmla="*/ 523752 h 2264534"/>
                          <a:gd name="connsiteX13" fmla="*/ 297014 w 507013"/>
                          <a:gd name="connsiteY13" fmla="*/ 0 h 226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013" h="2264534">
                            <a:moveTo>
                              <a:pt x="297014" y="0"/>
                            </a:moveTo>
                            <a:lnTo>
                              <a:pt x="342733" y="0"/>
                            </a:lnTo>
                            <a:cubicBezTo>
                              <a:pt x="340519" y="290494"/>
                              <a:pt x="209516" y="580987"/>
                              <a:pt x="207302" y="871481"/>
                            </a:cubicBezTo>
                            <a:cubicBezTo>
                              <a:pt x="285548" y="975938"/>
                              <a:pt x="286319" y="918659"/>
                              <a:pt x="309930" y="935831"/>
                            </a:cubicBezTo>
                            <a:cubicBezTo>
                              <a:pt x="333541" y="953003"/>
                              <a:pt x="265191" y="912257"/>
                              <a:pt x="310334" y="974512"/>
                            </a:cubicBezTo>
                            <a:cubicBezTo>
                              <a:pt x="355477" y="1036767"/>
                              <a:pt x="446601" y="1019237"/>
                              <a:pt x="464880" y="1309363"/>
                            </a:cubicBezTo>
                            <a:lnTo>
                              <a:pt x="213944" y="2161477"/>
                            </a:lnTo>
                            <a:lnTo>
                              <a:pt x="1694" y="2262953"/>
                            </a:lnTo>
                            <a:cubicBezTo>
                              <a:pt x="-14505" y="2281913"/>
                              <a:pt x="88838" y="2123195"/>
                              <a:pt x="168264" y="2172205"/>
                            </a:cubicBezTo>
                            <a:cubicBezTo>
                              <a:pt x="239104" y="2229801"/>
                              <a:pt x="206900" y="2152886"/>
                              <a:pt x="219779" y="2159325"/>
                            </a:cubicBezTo>
                            <a:cubicBezTo>
                              <a:pt x="232658" y="2165764"/>
                              <a:pt x="206832" y="2180781"/>
                              <a:pt x="258415" y="2107808"/>
                            </a:cubicBezTo>
                            <a:cubicBezTo>
                              <a:pt x="309998" y="1931804"/>
                              <a:pt x="537793" y="1508978"/>
                              <a:pt x="503517" y="1206332"/>
                            </a:cubicBezTo>
                            <a:cubicBezTo>
                              <a:pt x="469241" y="903686"/>
                              <a:pt x="87174" y="752712"/>
                              <a:pt x="104272" y="523752"/>
                            </a:cubicBezTo>
                            <a:lnTo>
                              <a:pt x="297014"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pic>
                <p:nvPicPr>
                  <p:cNvPr id="36" name="Picture 12"/>
                  <p:cNvPicPr>
                    <a:picLocks noChangeAspect="1" noChangeArrowheads="1"/>
                  </p:cNvPicPr>
                  <p:nvPr/>
                </p:nvPicPr>
                <p:blipFill>
                  <a:blip r:embed="rId5" cstate="print"/>
                  <a:srcRect/>
                  <a:stretch>
                    <a:fillRect/>
                  </a:stretch>
                </p:blipFill>
                <p:spPr bwMode="auto">
                  <a:xfrm>
                    <a:off x="1528440" y="3551681"/>
                    <a:ext cx="477265" cy="464706"/>
                  </a:xfrm>
                  <a:prstGeom prst="rect">
                    <a:avLst/>
                  </a:prstGeom>
                  <a:noFill/>
                  <a:ln>
                    <a:noFill/>
                  </a:ln>
                  <a:effectLst/>
                  <a:scene3d>
                    <a:camera prst="isometricOffAxis1Left"/>
                    <a:lightRig rig="threePt" dir="t"/>
                  </a:scene3d>
                </p:spPr>
              </p:pic>
              <p:sp>
                <p:nvSpPr>
                  <p:cNvPr id="37" name="מלבן 13"/>
                  <p:cNvSpPr/>
                  <p:nvPr/>
                </p:nvSpPr>
                <p:spPr>
                  <a:xfrm>
                    <a:off x="1723950" y="3295572"/>
                    <a:ext cx="250868" cy="1563894"/>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41" name="מלבן 13"/>
                <p:cNvSpPr/>
                <p:nvPr/>
              </p:nvSpPr>
              <p:spPr>
                <a:xfrm>
                  <a:off x="1054102" y="4209106"/>
                  <a:ext cx="459440" cy="764254"/>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3" name="מלבן 13"/>
                <p:cNvSpPr/>
                <p:nvPr/>
              </p:nvSpPr>
              <p:spPr>
                <a:xfrm>
                  <a:off x="1753100" y="4110363"/>
                  <a:ext cx="250868" cy="82468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4" name="מלבן 13"/>
                <p:cNvSpPr/>
                <p:nvPr/>
              </p:nvSpPr>
              <p:spPr>
                <a:xfrm rot="3970744">
                  <a:off x="1537351" y="4241800"/>
                  <a:ext cx="459440" cy="749002"/>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5" name="מלבן 13"/>
                <p:cNvSpPr/>
                <p:nvPr/>
              </p:nvSpPr>
              <p:spPr>
                <a:xfrm rot="4942492">
                  <a:off x="1319074" y="3129469"/>
                  <a:ext cx="459440" cy="1160790"/>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6" name="מלבן 13"/>
                <p:cNvSpPr/>
                <p:nvPr/>
              </p:nvSpPr>
              <p:spPr>
                <a:xfrm rot="4818257">
                  <a:off x="1227986" y="4322959"/>
                  <a:ext cx="459440" cy="855046"/>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7" name="מלבן 13"/>
                <p:cNvSpPr/>
                <p:nvPr/>
              </p:nvSpPr>
              <p:spPr>
                <a:xfrm rot="2800250">
                  <a:off x="1601440" y="3383292"/>
                  <a:ext cx="459440" cy="568982"/>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8" name="מלבן 13"/>
                <p:cNvSpPr/>
                <p:nvPr/>
              </p:nvSpPr>
              <p:spPr>
                <a:xfrm rot="20400729">
                  <a:off x="1688089" y="3979652"/>
                  <a:ext cx="459440" cy="874603"/>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9" name="מלבן 13"/>
                <p:cNvSpPr/>
                <p:nvPr/>
              </p:nvSpPr>
              <p:spPr>
                <a:xfrm rot="5776737">
                  <a:off x="1620097" y="4490372"/>
                  <a:ext cx="459440" cy="512553"/>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0" name="מלבן 13"/>
                <p:cNvSpPr/>
                <p:nvPr/>
              </p:nvSpPr>
              <p:spPr>
                <a:xfrm>
                  <a:off x="1774248" y="3486465"/>
                  <a:ext cx="459440" cy="1456378"/>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1" name="מלבן 13"/>
                <p:cNvSpPr/>
                <p:nvPr/>
              </p:nvSpPr>
              <p:spPr>
                <a:xfrm>
                  <a:off x="943048" y="3501730"/>
                  <a:ext cx="298673" cy="1456378"/>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54" name="TextBox 53"/>
              <p:cNvSpPr txBox="1"/>
              <p:nvPr/>
            </p:nvSpPr>
            <p:spPr>
              <a:xfrm>
                <a:off x="-190386" y="3498300"/>
                <a:ext cx="723951" cy="58539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kern="0" dirty="0">
                    <a:solidFill>
                      <a:prstClr val="black"/>
                    </a:solidFill>
                  </a:rPr>
                  <a:t>סיבי </a:t>
                </a:r>
              </a:p>
              <a:p>
                <a:pPr algn="ctr" fontAlgn="auto">
                  <a:spcBef>
                    <a:spcPts val="0"/>
                  </a:spcBef>
                  <a:spcAft>
                    <a:spcPts val="0"/>
                  </a:spcAft>
                  <a:defRPr/>
                </a:pPr>
                <a:r>
                  <a:rPr lang="he-IL" sz="1600" kern="0" dirty="0">
                    <a:solidFill>
                      <a:prstClr val="black"/>
                    </a:solidFill>
                  </a:rPr>
                  <a:t>פיברין</a:t>
                </a:r>
              </a:p>
            </p:txBody>
          </p:sp>
          <p:cxnSp>
            <p:nvCxnSpPr>
              <p:cNvPr id="7174" name="מחבר חץ ישר 7173"/>
              <p:cNvCxnSpPr/>
              <p:nvPr/>
            </p:nvCxnSpPr>
            <p:spPr>
              <a:xfrm>
                <a:off x="331939" y="3779100"/>
                <a:ext cx="4032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38175" y="3116762"/>
              <a:ext cx="1406525" cy="36973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prstClr val="black"/>
                  </a:solidFill>
                </a:rPr>
                <a:t>קריש דם </a:t>
              </a:r>
            </a:p>
          </p:txBody>
        </p:sp>
        <p:sp>
          <p:nvSpPr>
            <p:cNvPr id="69" name="TextBox 68"/>
            <p:cNvSpPr txBox="1"/>
            <p:nvPr/>
          </p:nvSpPr>
          <p:spPr>
            <a:xfrm>
              <a:off x="0" y="5147906"/>
              <a:ext cx="2682875" cy="58554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הקריש נוצר מסבך של סיבי פיברין </a:t>
              </a:r>
              <a:r>
                <a:rPr lang="he-IL" sz="1600" kern="0" dirty="0"/>
                <a:t>וביניהם </a:t>
              </a:r>
              <a:r>
                <a:rPr lang="he-IL" sz="1600" kern="0" dirty="0">
                  <a:solidFill>
                    <a:prstClr val="black"/>
                  </a:solidFill>
                </a:rPr>
                <a:t>תאי דם אדומים</a:t>
              </a:r>
            </a:p>
          </p:txBody>
        </p:sp>
      </p:grpSp>
      <p:sp>
        <p:nvSpPr>
          <p:cNvPr id="101384" name="מלבן 1"/>
          <p:cNvSpPr>
            <a:spLocks noChangeArrowheads="1"/>
          </p:cNvSpPr>
          <p:nvPr/>
        </p:nvSpPr>
        <p:spPr bwMode="auto">
          <a:xfrm>
            <a:off x="3254375" y="5516563"/>
            <a:ext cx="55149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t>תהליך הקרישה צריך להיות מבוקר בדייקנות</a:t>
            </a:r>
            <a:r>
              <a:rPr lang="he-IL"/>
              <a:t>:</a:t>
            </a:r>
          </a:p>
          <a:p>
            <a:r>
              <a:rPr lang="he-IL"/>
              <a:t>מצד אחד, הוא צריך להיות מופעל במהירות במקרה פציעה.</a:t>
            </a:r>
          </a:p>
          <a:p>
            <a:r>
              <a:rPr lang="he-IL"/>
              <a:t>מצד אחר, הוא אינו צריך לפעול שלא לצורך.</a:t>
            </a:r>
          </a:p>
          <a:p>
            <a:r>
              <a:rPr lang="he-IL"/>
              <a:t>השאלה הבאה דנה בליקויים בקרישת הדם.</a:t>
            </a:r>
          </a:p>
        </p:txBody>
      </p:sp>
      <p:sp>
        <p:nvSpPr>
          <p:cNvPr id="5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32</a:t>
            </a:fld>
            <a:endParaRPr lang="he-IL" sz="1100" dirty="0">
              <a:solidFill>
                <a:prstClr val="white">
                  <a:lumMod val="75000"/>
                </a:prst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11</a:t>
            </a:r>
            <a:endParaRPr lang="he-IL" sz="1800" dirty="0"/>
          </a:p>
        </p:txBody>
      </p:sp>
      <p:sp>
        <p:nvSpPr>
          <p:cNvPr id="9" name="TextBox 8"/>
          <p:cNvSpPr txBox="1"/>
          <p:nvPr/>
        </p:nvSpPr>
        <p:spPr>
          <a:xfrm>
            <a:off x="300038" y="428625"/>
            <a:ext cx="8183562"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rPr>
              <a:t>שאלה 11:</a:t>
            </a:r>
          </a:p>
          <a:p>
            <a:pPr>
              <a:defRPr/>
            </a:pPr>
            <a:r>
              <a:rPr lang="he-IL" u="sng" dirty="0">
                <a:solidFill>
                  <a:schemeClr val="tx2"/>
                </a:solidFill>
              </a:rPr>
              <a:t>יש שני </a:t>
            </a:r>
            <a:r>
              <a:rPr lang="he-IL" u="sng" dirty="0">
                <a:solidFill>
                  <a:srgbClr val="1F497D"/>
                </a:solidFill>
              </a:rPr>
              <a:t>ליקויים מרכזיים בתהליך קרישת הדם, הגורמים למחלות</a:t>
            </a:r>
            <a:r>
              <a:rPr lang="he-IL" dirty="0">
                <a:solidFill>
                  <a:srgbClr val="1F497D"/>
                </a:solidFill>
              </a:rPr>
              <a:t>:</a:t>
            </a:r>
          </a:p>
          <a:p>
            <a:pPr>
              <a:defRPr/>
            </a:pPr>
            <a:r>
              <a:rPr lang="he-IL" u="sng" dirty="0">
                <a:solidFill>
                  <a:srgbClr val="FF6600"/>
                </a:solidFill>
              </a:rPr>
              <a:t>דממת</a:t>
            </a:r>
            <a:r>
              <a:rPr lang="he-IL" dirty="0">
                <a:solidFill>
                  <a:srgbClr val="FF6600"/>
                </a:solidFill>
              </a:rPr>
              <a:t> </a:t>
            </a:r>
            <a:r>
              <a:rPr lang="he-IL" dirty="0">
                <a:solidFill>
                  <a:srgbClr val="1D4C72"/>
                </a:solidFill>
              </a:rPr>
              <a:t>– </a:t>
            </a:r>
            <a:r>
              <a:rPr lang="he-IL" dirty="0">
                <a:solidFill>
                  <a:srgbClr val="1F497D"/>
                </a:solidFill>
              </a:rPr>
              <a:t>מחלה תורשתית המתאפיינת באי-קרישה או </a:t>
            </a:r>
            <a:r>
              <a:rPr lang="he-IL" dirty="0">
                <a:solidFill>
                  <a:schemeClr val="tx2"/>
                </a:solidFill>
              </a:rPr>
              <a:t>קרישה אִטית מדי</a:t>
            </a:r>
            <a:r>
              <a:rPr lang="he-IL" dirty="0">
                <a:solidFill>
                  <a:srgbClr val="1F497D"/>
                </a:solidFill>
              </a:rPr>
              <a:t>.</a:t>
            </a:r>
          </a:p>
          <a:p>
            <a:pPr>
              <a:defRPr/>
            </a:pPr>
            <a:r>
              <a:rPr lang="he-IL" u="sng" dirty="0">
                <a:solidFill>
                  <a:srgbClr val="FF6600"/>
                </a:solidFill>
              </a:rPr>
              <a:t>קרישת יתר </a:t>
            </a:r>
            <a:r>
              <a:rPr lang="he-IL" dirty="0">
                <a:solidFill>
                  <a:srgbClr val="1D4C72"/>
                </a:solidFill>
              </a:rPr>
              <a:t>– </a:t>
            </a:r>
            <a:r>
              <a:rPr lang="he-IL" dirty="0">
                <a:solidFill>
                  <a:srgbClr val="1F497D"/>
                </a:solidFill>
              </a:rPr>
              <a:t>היווצרות קרישי דם שלא לצורך, גם לא במצב פציעה.</a:t>
            </a:r>
          </a:p>
          <a:p>
            <a:pPr>
              <a:defRPr/>
            </a:pPr>
            <a:r>
              <a:rPr lang="he-IL" dirty="0">
                <a:solidFill>
                  <a:schemeClr val="tx2"/>
                </a:solidFill>
              </a:rPr>
              <a:t>מתחו קו ביניהם </a:t>
            </a:r>
            <a:r>
              <a:rPr lang="he-IL" dirty="0">
                <a:solidFill>
                  <a:srgbClr val="1D4C72"/>
                </a:solidFill>
              </a:rPr>
              <a:t>לבין המילים/המשפטים הקשורים אליהם:</a:t>
            </a:r>
          </a:p>
          <a:p>
            <a:pPr>
              <a:defRPr/>
            </a:pPr>
            <a:endParaRPr lang="en-US" dirty="0">
              <a:solidFill>
                <a:prstClr val="black"/>
              </a:solidFill>
            </a:endParaRPr>
          </a:p>
        </p:txBody>
      </p:sp>
      <p:grpSp>
        <p:nvGrpSpPr>
          <p:cNvPr id="102405" name="קבוצה 62"/>
          <p:cNvGrpSpPr>
            <a:grpSpLocks/>
          </p:cNvGrpSpPr>
          <p:nvPr/>
        </p:nvGrpSpPr>
        <p:grpSpPr bwMode="auto">
          <a:xfrm>
            <a:off x="3433763" y="2697163"/>
            <a:ext cx="5272087" cy="2819400"/>
            <a:chOff x="3469015" y="2765310"/>
            <a:chExt cx="5272389" cy="2818915"/>
          </a:xfrm>
        </p:grpSpPr>
        <p:sp>
          <p:nvSpPr>
            <p:cNvPr id="7" name="TextBox 6"/>
            <p:cNvSpPr txBox="1"/>
            <p:nvPr/>
          </p:nvSpPr>
          <p:spPr>
            <a:xfrm>
              <a:off x="3707154" y="5214401"/>
              <a:ext cx="1841605" cy="369824"/>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a:t>
              </a:r>
              <a:r>
                <a:rPr lang="he-IL" dirty="0">
                  <a:solidFill>
                    <a:schemeClr val="tx2"/>
                  </a:solidFill>
                </a:rPr>
                <a:t>לאבדן</a:t>
              </a:r>
              <a:r>
                <a:rPr lang="he-IL" dirty="0">
                  <a:solidFill>
                    <a:srgbClr val="1D4C72"/>
                  </a:solidFill>
                </a:rPr>
                <a:t> דם</a:t>
              </a:r>
              <a:endParaRPr lang="en-US" dirty="0">
                <a:solidFill>
                  <a:prstClr val="black"/>
                </a:solidFill>
              </a:endParaRPr>
            </a:p>
          </p:txBody>
        </p:sp>
        <p:sp>
          <p:nvSpPr>
            <p:cNvPr id="8" name="TextBox 7"/>
            <p:cNvSpPr txBox="1"/>
            <p:nvPr/>
          </p:nvSpPr>
          <p:spPr>
            <a:xfrm>
              <a:off x="4408869" y="3247827"/>
              <a:ext cx="1227207" cy="36823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אי-קרישה</a:t>
              </a:r>
              <a:endParaRPr lang="en-US" dirty="0">
                <a:solidFill>
                  <a:prstClr val="black"/>
                </a:solidFill>
              </a:endParaRPr>
            </a:p>
          </p:txBody>
        </p:sp>
        <p:sp>
          <p:nvSpPr>
            <p:cNvPr id="14" name="TextBox 13"/>
            <p:cNvSpPr txBox="1"/>
            <p:nvPr/>
          </p:nvSpPr>
          <p:spPr>
            <a:xfrm>
              <a:off x="4113577" y="4300158"/>
              <a:ext cx="1816204" cy="369824"/>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לשטפי דם</a:t>
              </a:r>
              <a:endParaRPr lang="en-US" dirty="0">
                <a:solidFill>
                  <a:prstClr val="black"/>
                </a:solidFill>
              </a:endParaRPr>
            </a:p>
          </p:txBody>
        </p:sp>
        <p:grpSp>
          <p:nvGrpSpPr>
            <p:cNvPr id="102417" name="קבוצה 2"/>
            <p:cNvGrpSpPr>
              <a:grpSpLocks/>
            </p:cNvGrpSpPr>
            <p:nvPr/>
          </p:nvGrpSpPr>
          <p:grpSpPr bwMode="auto">
            <a:xfrm>
              <a:off x="7555368" y="3490075"/>
              <a:ext cx="1186036" cy="622300"/>
              <a:chOff x="7827963" y="3831611"/>
              <a:chExt cx="1186036" cy="622300"/>
            </a:xfrm>
          </p:grpSpPr>
          <p:sp>
            <p:nvSpPr>
              <p:cNvPr id="2" name="אליפסה 1"/>
              <p:cNvSpPr/>
              <p:nvPr/>
            </p:nvSpPr>
            <p:spPr>
              <a:xfrm>
                <a:off x="7828069" y="3832208"/>
                <a:ext cx="1185930" cy="622193"/>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TextBox 4"/>
              <p:cNvSpPr txBox="1"/>
              <p:nvPr/>
            </p:nvSpPr>
            <p:spPr>
              <a:xfrm>
                <a:off x="7951901" y="3957599"/>
                <a:ext cx="938266" cy="37141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דממת</a:t>
                </a:r>
                <a:endParaRPr lang="en-US" dirty="0">
                  <a:solidFill>
                    <a:prstClr val="black"/>
                  </a:solidFill>
                </a:endParaRPr>
              </a:p>
            </p:txBody>
          </p:sp>
        </p:grpSp>
        <p:sp>
          <p:nvSpPr>
            <p:cNvPr id="44" name="TextBox 43"/>
            <p:cNvSpPr txBox="1"/>
            <p:nvPr/>
          </p:nvSpPr>
          <p:spPr>
            <a:xfrm>
              <a:off x="3469015" y="2765310"/>
              <a:ext cx="2959270" cy="369823"/>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גורמות קרישה</a:t>
              </a:r>
              <a:endParaRPr lang="en-US" dirty="0">
                <a:solidFill>
                  <a:prstClr val="black"/>
                </a:solidFill>
              </a:endParaRPr>
            </a:p>
          </p:txBody>
        </p:sp>
      </p:grpSp>
      <p:grpSp>
        <p:nvGrpSpPr>
          <p:cNvPr id="102406" name="קבוצה 61"/>
          <p:cNvGrpSpPr>
            <a:grpSpLocks/>
          </p:cNvGrpSpPr>
          <p:nvPr/>
        </p:nvGrpSpPr>
        <p:grpSpPr bwMode="auto">
          <a:xfrm>
            <a:off x="315913" y="2182813"/>
            <a:ext cx="7550150" cy="4124325"/>
            <a:chOff x="383662" y="2696287"/>
            <a:chExt cx="7548865" cy="4124606"/>
          </a:xfrm>
        </p:grpSpPr>
        <p:sp>
          <p:nvSpPr>
            <p:cNvPr id="10" name="TextBox 9"/>
            <p:cNvSpPr txBox="1"/>
            <p:nvPr/>
          </p:nvSpPr>
          <p:spPr>
            <a:xfrm>
              <a:off x="2786728" y="5201533"/>
              <a:ext cx="3423654" cy="369912"/>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להיסחפות קרישים בכלי הדם </a:t>
              </a:r>
              <a:endParaRPr lang="en-US" dirty="0">
                <a:solidFill>
                  <a:prstClr val="black"/>
                </a:solidFill>
              </a:endParaRPr>
            </a:p>
          </p:txBody>
        </p:sp>
        <p:sp>
          <p:nvSpPr>
            <p:cNvPr id="11" name="TextBox 10"/>
            <p:cNvSpPr txBox="1"/>
            <p:nvPr/>
          </p:nvSpPr>
          <p:spPr>
            <a:xfrm>
              <a:off x="1639160" y="4212452"/>
              <a:ext cx="5615619" cy="369913"/>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לשבץ מוחי הנובע מחסימת כלי דם צר </a:t>
              </a:r>
              <a:r>
                <a:rPr lang="he-IL" dirty="0">
                  <a:solidFill>
                    <a:schemeClr val="tx2"/>
                  </a:solidFill>
                </a:rPr>
                <a:t>במוח ע</a:t>
              </a:r>
              <a:r>
                <a:rPr lang="he-IL" dirty="0">
                  <a:solidFill>
                    <a:srgbClr val="1D4C72"/>
                  </a:solidFill>
                </a:rPr>
                <a:t>ל ידי קריש</a:t>
              </a:r>
              <a:endParaRPr lang="en-US" dirty="0">
                <a:solidFill>
                  <a:prstClr val="black"/>
                </a:solidFill>
              </a:endParaRPr>
            </a:p>
          </p:txBody>
        </p:sp>
        <p:sp>
          <p:nvSpPr>
            <p:cNvPr id="12" name="TextBox 11"/>
            <p:cNvSpPr txBox="1"/>
            <p:nvPr/>
          </p:nvSpPr>
          <p:spPr>
            <a:xfrm>
              <a:off x="3559708" y="2696287"/>
              <a:ext cx="2958596" cy="369912"/>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נוגדות קרישה</a:t>
              </a:r>
              <a:endParaRPr lang="en-US" dirty="0">
                <a:solidFill>
                  <a:prstClr val="black"/>
                </a:solidFill>
              </a:endParaRPr>
            </a:p>
          </p:txBody>
        </p:sp>
        <p:sp>
          <p:nvSpPr>
            <p:cNvPr id="15" name="TextBox 14"/>
            <p:cNvSpPr txBox="1"/>
            <p:nvPr/>
          </p:nvSpPr>
          <p:spPr>
            <a:xfrm>
              <a:off x="605874" y="6174736"/>
              <a:ext cx="7326653" cy="64615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lgn="ctr">
                <a:defRPr/>
              </a:pPr>
              <a:r>
                <a:rPr lang="he-IL" dirty="0">
                  <a:solidFill>
                    <a:srgbClr val="1D4C72"/>
                  </a:solidFill>
                </a:rPr>
                <a:t>סכנה מוגברת כאשר טסים טיסות ארוכות, כנראה בשל העדר זרימת דם לרגליים, לכן מומלץ</a:t>
              </a:r>
              <a:r>
                <a:rPr lang="he-IL" dirty="0">
                  <a:solidFill>
                    <a:schemeClr val="tx2"/>
                  </a:solidFill>
                </a:rPr>
                <a:t> ללכת</a:t>
              </a:r>
              <a:r>
                <a:rPr lang="he-IL" dirty="0">
                  <a:solidFill>
                    <a:srgbClr val="1D4C72"/>
                  </a:solidFill>
                </a:rPr>
                <a:t> הליכות קצרות בזמן הטיסה</a:t>
              </a:r>
              <a:endParaRPr lang="en-US" dirty="0">
                <a:solidFill>
                  <a:prstClr val="black"/>
                </a:solidFill>
              </a:endParaRPr>
            </a:p>
          </p:txBody>
        </p:sp>
        <p:grpSp>
          <p:nvGrpSpPr>
            <p:cNvPr id="102411" name="קבוצה 16"/>
            <p:cNvGrpSpPr>
              <a:grpSpLocks/>
            </p:cNvGrpSpPr>
            <p:nvPr/>
          </p:nvGrpSpPr>
          <p:grpSpPr bwMode="auto">
            <a:xfrm>
              <a:off x="383662" y="3958761"/>
              <a:ext cx="1186036" cy="622300"/>
              <a:chOff x="1342817" y="4269911"/>
              <a:chExt cx="1186036" cy="622300"/>
            </a:xfrm>
          </p:grpSpPr>
          <p:sp>
            <p:nvSpPr>
              <p:cNvPr id="16" name="אליפסה 15"/>
              <p:cNvSpPr/>
              <p:nvPr/>
            </p:nvSpPr>
            <p:spPr>
              <a:xfrm>
                <a:off x="1342817" y="4269585"/>
                <a:ext cx="1185660" cy="622342"/>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TextBox 12"/>
              <p:cNvSpPr txBox="1"/>
              <p:nvPr/>
            </p:nvSpPr>
            <p:spPr>
              <a:xfrm>
                <a:off x="1342817" y="4396594"/>
                <a:ext cx="1185660" cy="368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קרישת יתר</a:t>
                </a:r>
                <a:endParaRPr lang="en-US" dirty="0">
                  <a:solidFill>
                    <a:prstClr val="black"/>
                  </a:solidFill>
                </a:endParaRPr>
              </a:p>
            </p:txBody>
          </p:sp>
        </p:grpSp>
      </p:grpSp>
      <p:sp>
        <p:nvSpPr>
          <p:cNvPr id="2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33</a:t>
            </a:fld>
            <a:endParaRPr lang="he-IL" sz="1100" dirty="0">
              <a:solidFill>
                <a:prstClr val="white">
                  <a:lumMod val="75000"/>
                </a:prst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9" name="TextBox 8"/>
          <p:cNvSpPr txBox="1"/>
          <p:nvPr/>
        </p:nvSpPr>
        <p:spPr>
          <a:xfrm>
            <a:off x="300038" y="428625"/>
            <a:ext cx="8183562"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rPr>
              <a:t>שאלה 11:</a:t>
            </a:r>
          </a:p>
          <a:p>
            <a:pPr>
              <a:defRPr/>
            </a:pPr>
            <a:r>
              <a:rPr lang="he-IL" u="sng" dirty="0">
                <a:solidFill>
                  <a:schemeClr val="tx2"/>
                </a:solidFill>
              </a:rPr>
              <a:t>יש שני </a:t>
            </a:r>
            <a:r>
              <a:rPr lang="he-IL" u="sng" dirty="0">
                <a:solidFill>
                  <a:srgbClr val="1F497D"/>
                </a:solidFill>
              </a:rPr>
              <a:t>ליקויים מרכזיים בתהליך קרישת הדם, הגורמים למחלות</a:t>
            </a:r>
            <a:r>
              <a:rPr lang="he-IL" dirty="0">
                <a:solidFill>
                  <a:srgbClr val="1F497D"/>
                </a:solidFill>
              </a:rPr>
              <a:t>:</a:t>
            </a:r>
          </a:p>
          <a:p>
            <a:pPr>
              <a:defRPr/>
            </a:pPr>
            <a:r>
              <a:rPr lang="he-IL" u="sng" dirty="0">
                <a:solidFill>
                  <a:srgbClr val="FF6600"/>
                </a:solidFill>
              </a:rPr>
              <a:t>דממת</a:t>
            </a:r>
            <a:r>
              <a:rPr lang="he-IL" dirty="0">
                <a:solidFill>
                  <a:srgbClr val="FF6600"/>
                </a:solidFill>
              </a:rPr>
              <a:t> </a:t>
            </a:r>
            <a:r>
              <a:rPr lang="he-IL" dirty="0">
                <a:solidFill>
                  <a:srgbClr val="1D4C72"/>
                </a:solidFill>
              </a:rPr>
              <a:t>– </a:t>
            </a:r>
            <a:r>
              <a:rPr lang="he-IL" dirty="0">
                <a:solidFill>
                  <a:srgbClr val="1F497D"/>
                </a:solidFill>
              </a:rPr>
              <a:t>מחלה תורשתית המתאפיינת באי-קרישה או קרישה</a:t>
            </a:r>
            <a:r>
              <a:rPr lang="he-IL" dirty="0">
                <a:solidFill>
                  <a:schemeClr val="tx2"/>
                </a:solidFill>
              </a:rPr>
              <a:t> אִטית </a:t>
            </a:r>
            <a:r>
              <a:rPr lang="he-IL" dirty="0">
                <a:solidFill>
                  <a:srgbClr val="1F497D"/>
                </a:solidFill>
              </a:rPr>
              <a:t>מדי.</a:t>
            </a:r>
          </a:p>
          <a:p>
            <a:pPr>
              <a:defRPr/>
            </a:pPr>
            <a:r>
              <a:rPr lang="he-IL" u="sng" dirty="0">
                <a:solidFill>
                  <a:srgbClr val="FF6600"/>
                </a:solidFill>
              </a:rPr>
              <a:t>קרישת יתר </a:t>
            </a:r>
            <a:r>
              <a:rPr lang="he-IL" dirty="0">
                <a:solidFill>
                  <a:srgbClr val="1D4C72"/>
                </a:solidFill>
              </a:rPr>
              <a:t>– </a:t>
            </a:r>
            <a:r>
              <a:rPr lang="he-IL" dirty="0">
                <a:solidFill>
                  <a:srgbClr val="1F497D"/>
                </a:solidFill>
              </a:rPr>
              <a:t>היווצרות קרישי דם שלא לצורך, גם לא במצב פציעה.</a:t>
            </a:r>
          </a:p>
          <a:p>
            <a:pPr>
              <a:defRPr/>
            </a:pPr>
            <a:r>
              <a:rPr lang="he-IL" dirty="0">
                <a:solidFill>
                  <a:schemeClr val="tx2"/>
                </a:solidFill>
              </a:rPr>
              <a:t>מתחו קו ביניהם </a:t>
            </a:r>
            <a:r>
              <a:rPr lang="he-IL" dirty="0">
                <a:solidFill>
                  <a:srgbClr val="1D4C72"/>
                </a:solidFill>
              </a:rPr>
              <a:t>לבין המילים/המשפטים הקשורים אליהם:</a:t>
            </a:r>
          </a:p>
        </p:txBody>
      </p:sp>
      <p:grpSp>
        <p:nvGrpSpPr>
          <p:cNvPr id="103429" name="קבוצה 62"/>
          <p:cNvGrpSpPr>
            <a:grpSpLocks/>
          </p:cNvGrpSpPr>
          <p:nvPr/>
        </p:nvGrpSpPr>
        <p:grpSpPr bwMode="auto">
          <a:xfrm>
            <a:off x="5616575" y="2259013"/>
            <a:ext cx="3248025" cy="3649662"/>
            <a:chOff x="5593871" y="2327310"/>
            <a:chExt cx="3248339" cy="3648581"/>
          </a:xfrm>
        </p:grpSpPr>
        <p:sp>
          <p:nvSpPr>
            <p:cNvPr id="7" name="TextBox 6"/>
            <p:cNvSpPr txBox="1"/>
            <p:nvPr/>
          </p:nvSpPr>
          <p:spPr>
            <a:xfrm>
              <a:off x="6421039" y="5052240"/>
              <a:ext cx="941478" cy="92365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a:t>
              </a:r>
              <a:r>
                <a:rPr lang="he-IL" dirty="0">
                  <a:solidFill>
                    <a:schemeClr val="tx2"/>
                  </a:solidFill>
                </a:rPr>
                <a:t>לאבדן</a:t>
              </a:r>
              <a:r>
                <a:rPr lang="he-IL" dirty="0">
                  <a:solidFill>
                    <a:schemeClr val="accent6">
                      <a:lumMod val="50000"/>
                      <a:lumOff val="50000"/>
                    </a:schemeClr>
                  </a:solidFill>
                </a:rPr>
                <a:t> </a:t>
              </a:r>
              <a:r>
                <a:rPr lang="he-IL" dirty="0">
                  <a:solidFill>
                    <a:srgbClr val="1D4C72"/>
                  </a:solidFill>
                </a:rPr>
                <a:t>דם</a:t>
              </a:r>
              <a:endParaRPr lang="en-US" dirty="0">
                <a:solidFill>
                  <a:prstClr val="black"/>
                </a:solidFill>
              </a:endParaRPr>
            </a:p>
          </p:txBody>
        </p:sp>
        <p:sp>
          <p:nvSpPr>
            <p:cNvPr id="8" name="TextBox 7"/>
            <p:cNvSpPr txBox="1"/>
            <p:nvPr/>
          </p:nvSpPr>
          <p:spPr>
            <a:xfrm>
              <a:off x="5593871" y="2841508"/>
              <a:ext cx="1227257" cy="36977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אי-קרישה</a:t>
              </a:r>
              <a:endParaRPr lang="en-US" dirty="0">
                <a:solidFill>
                  <a:prstClr val="black"/>
                </a:solidFill>
              </a:endParaRPr>
            </a:p>
          </p:txBody>
        </p:sp>
        <p:sp>
          <p:nvSpPr>
            <p:cNvPr id="14" name="TextBox 13"/>
            <p:cNvSpPr txBox="1"/>
            <p:nvPr/>
          </p:nvSpPr>
          <p:spPr>
            <a:xfrm>
              <a:off x="6925913" y="4501541"/>
              <a:ext cx="1816276" cy="36977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לשטפי דם</a:t>
              </a:r>
              <a:endParaRPr lang="en-US" dirty="0">
                <a:solidFill>
                  <a:prstClr val="black"/>
                </a:solidFill>
              </a:endParaRPr>
            </a:p>
          </p:txBody>
        </p:sp>
        <p:grpSp>
          <p:nvGrpSpPr>
            <p:cNvPr id="103446" name="קבוצה 2"/>
            <p:cNvGrpSpPr>
              <a:grpSpLocks/>
            </p:cNvGrpSpPr>
            <p:nvPr/>
          </p:nvGrpSpPr>
          <p:grpSpPr bwMode="auto">
            <a:xfrm>
              <a:off x="6647318" y="3513138"/>
              <a:ext cx="1186036" cy="622300"/>
              <a:chOff x="6919913" y="3854674"/>
              <a:chExt cx="1186036" cy="622300"/>
            </a:xfrm>
          </p:grpSpPr>
          <p:sp>
            <p:nvSpPr>
              <p:cNvPr id="2" name="אליפסה 1"/>
              <p:cNvSpPr/>
              <p:nvPr/>
            </p:nvSpPr>
            <p:spPr>
              <a:xfrm>
                <a:off x="6920668" y="3854357"/>
                <a:ext cx="1185978" cy="622116"/>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TextBox 4"/>
              <p:cNvSpPr txBox="1"/>
              <p:nvPr/>
            </p:nvSpPr>
            <p:spPr>
              <a:xfrm>
                <a:off x="6950834" y="3957515"/>
                <a:ext cx="939891" cy="36977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דממת</a:t>
                </a:r>
                <a:endParaRPr lang="en-US" dirty="0">
                  <a:solidFill>
                    <a:prstClr val="black"/>
                  </a:solidFill>
                </a:endParaRPr>
              </a:p>
            </p:txBody>
          </p:sp>
        </p:grpSp>
        <p:cxnSp>
          <p:nvCxnSpPr>
            <p:cNvPr id="19" name="מחבר חץ ישר 18"/>
            <p:cNvCxnSpPr>
              <a:endCxn id="44" idx="2"/>
            </p:cNvCxnSpPr>
            <p:nvPr/>
          </p:nvCxnSpPr>
          <p:spPr>
            <a:xfrm flipV="1">
              <a:off x="7362517" y="2697087"/>
              <a:ext cx="0" cy="8157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a:stCxn id="2" idx="1"/>
            </p:cNvCxnSpPr>
            <p:nvPr/>
          </p:nvCxnSpPr>
          <p:spPr>
            <a:xfrm flipH="1" flipV="1">
              <a:off x="6678239" y="3211285"/>
              <a:ext cx="142889" cy="3935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a:stCxn id="2" idx="4"/>
            </p:cNvCxnSpPr>
            <p:nvPr/>
          </p:nvCxnSpPr>
          <p:spPr>
            <a:xfrm>
              <a:off x="7240268" y="4134936"/>
              <a:ext cx="0" cy="3205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882824" y="2327310"/>
              <a:ext cx="2959386" cy="36977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גורמות קרישה</a:t>
              </a:r>
              <a:endParaRPr lang="en-US" dirty="0">
                <a:solidFill>
                  <a:prstClr val="black"/>
                </a:solidFill>
              </a:endParaRPr>
            </a:p>
          </p:txBody>
        </p:sp>
        <p:cxnSp>
          <p:nvCxnSpPr>
            <p:cNvPr id="48" name="מחבר חץ ישר 47"/>
            <p:cNvCxnSpPr/>
            <p:nvPr/>
          </p:nvCxnSpPr>
          <p:spPr>
            <a:xfrm flipH="1">
              <a:off x="6678239" y="4012736"/>
              <a:ext cx="96846" cy="10395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3430" name="קבוצה 61"/>
          <p:cNvGrpSpPr>
            <a:grpSpLocks/>
          </p:cNvGrpSpPr>
          <p:nvPr/>
        </p:nvGrpSpPr>
        <p:grpSpPr bwMode="auto">
          <a:xfrm>
            <a:off x="219075" y="2239963"/>
            <a:ext cx="4838700" cy="3976687"/>
            <a:chOff x="231775" y="2753316"/>
            <a:chExt cx="4838259" cy="3975873"/>
          </a:xfrm>
        </p:grpSpPr>
        <p:sp>
          <p:nvSpPr>
            <p:cNvPr id="10" name="TextBox 9"/>
            <p:cNvSpPr txBox="1"/>
            <p:nvPr/>
          </p:nvSpPr>
          <p:spPr>
            <a:xfrm>
              <a:off x="884179" y="5143602"/>
              <a:ext cx="3422338" cy="36981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להיסחפות קרישים בכלי הדם </a:t>
              </a:r>
              <a:endParaRPr lang="en-US" dirty="0">
                <a:solidFill>
                  <a:prstClr val="black"/>
                </a:solidFill>
              </a:endParaRPr>
            </a:p>
          </p:txBody>
        </p:sp>
        <p:sp>
          <p:nvSpPr>
            <p:cNvPr id="11" name="TextBox 10"/>
            <p:cNvSpPr txBox="1"/>
            <p:nvPr/>
          </p:nvSpPr>
          <p:spPr>
            <a:xfrm>
              <a:off x="1835004" y="4297637"/>
              <a:ext cx="3235030" cy="64598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לשבץ מוחי הנובע מחסימת </a:t>
              </a:r>
            </a:p>
            <a:p>
              <a:pPr>
                <a:defRPr/>
              </a:pPr>
              <a:r>
                <a:rPr lang="he-IL" dirty="0">
                  <a:solidFill>
                    <a:srgbClr val="1D4C72"/>
                  </a:solidFill>
                </a:rPr>
                <a:t>כלי דם צר </a:t>
              </a:r>
              <a:r>
                <a:rPr lang="he-IL" dirty="0">
                  <a:solidFill>
                    <a:schemeClr val="tx2"/>
                  </a:solidFill>
                </a:rPr>
                <a:t>במוח</a:t>
              </a:r>
              <a:r>
                <a:rPr lang="he-IL" dirty="0">
                  <a:solidFill>
                    <a:srgbClr val="1D4C72"/>
                  </a:solidFill>
                </a:rPr>
                <a:t> על ידי קריש</a:t>
              </a:r>
              <a:endParaRPr lang="en-US" dirty="0">
                <a:solidFill>
                  <a:prstClr val="black"/>
                </a:solidFill>
              </a:endParaRPr>
            </a:p>
          </p:txBody>
        </p:sp>
        <p:sp>
          <p:nvSpPr>
            <p:cNvPr id="12" name="TextBox 11"/>
            <p:cNvSpPr txBox="1"/>
            <p:nvPr/>
          </p:nvSpPr>
          <p:spPr>
            <a:xfrm>
              <a:off x="1381020" y="2753316"/>
              <a:ext cx="2958830" cy="36981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נוגדות קרישה</a:t>
              </a:r>
              <a:endParaRPr lang="en-US" dirty="0">
                <a:solidFill>
                  <a:prstClr val="black"/>
                </a:solidFill>
              </a:endParaRPr>
            </a:p>
          </p:txBody>
        </p:sp>
        <p:sp>
          <p:nvSpPr>
            <p:cNvPr id="15" name="TextBox 14"/>
            <p:cNvSpPr txBox="1"/>
            <p:nvPr/>
          </p:nvSpPr>
          <p:spPr>
            <a:xfrm>
              <a:off x="231775" y="5805453"/>
              <a:ext cx="4269986" cy="923736"/>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מוגברת כאשר טסים טיסות ארוכות, כנראה בשל העדר זרימת דם לרגליים, לכן מומלץ </a:t>
              </a:r>
              <a:r>
                <a:rPr lang="he-IL" dirty="0">
                  <a:solidFill>
                    <a:schemeClr val="tx2"/>
                  </a:solidFill>
                </a:rPr>
                <a:t>ללכת</a:t>
              </a:r>
              <a:r>
                <a:rPr lang="he-IL" dirty="0">
                  <a:solidFill>
                    <a:srgbClr val="1D4C72"/>
                  </a:solidFill>
                </a:rPr>
                <a:t> הליכות קצרות בזמן הטיסה</a:t>
              </a:r>
              <a:endParaRPr lang="en-US" dirty="0">
                <a:solidFill>
                  <a:prstClr val="black"/>
                </a:solidFill>
              </a:endParaRPr>
            </a:p>
          </p:txBody>
        </p:sp>
        <p:grpSp>
          <p:nvGrpSpPr>
            <p:cNvPr id="103436" name="קבוצה 16"/>
            <p:cNvGrpSpPr>
              <a:grpSpLocks/>
            </p:cNvGrpSpPr>
            <p:nvPr/>
          </p:nvGrpSpPr>
          <p:grpSpPr bwMode="auto">
            <a:xfrm>
              <a:off x="1690209" y="3429225"/>
              <a:ext cx="1186036" cy="622300"/>
              <a:chOff x="2649364" y="3740375"/>
              <a:chExt cx="1186036" cy="622300"/>
            </a:xfrm>
          </p:grpSpPr>
          <p:sp>
            <p:nvSpPr>
              <p:cNvPr id="16" name="אליפסה 15"/>
              <p:cNvSpPr/>
              <p:nvPr/>
            </p:nvSpPr>
            <p:spPr>
              <a:xfrm>
                <a:off x="2649710" y="3740603"/>
                <a:ext cx="1185754" cy="622173"/>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TextBox 12"/>
              <p:cNvSpPr txBox="1"/>
              <p:nvPr/>
            </p:nvSpPr>
            <p:spPr>
              <a:xfrm>
                <a:off x="2649710" y="3824723"/>
                <a:ext cx="1185754" cy="36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קרישת יתר</a:t>
                </a:r>
                <a:endParaRPr lang="en-US" dirty="0">
                  <a:solidFill>
                    <a:prstClr val="black"/>
                  </a:solidFill>
                </a:endParaRPr>
              </a:p>
            </p:txBody>
          </p:sp>
        </p:grpSp>
        <p:cxnSp>
          <p:nvCxnSpPr>
            <p:cNvPr id="51" name="מחבר חץ ישר 50"/>
            <p:cNvCxnSpPr/>
            <p:nvPr/>
          </p:nvCxnSpPr>
          <p:spPr>
            <a:xfrm flipH="1">
              <a:off x="2466771" y="4051625"/>
              <a:ext cx="15874" cy="2015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מחבר חץ ישר 52"/>
            <p:cNvCxnSpPr/>
            <p:nvPr/>
          </p:nvCxnSpPr>
          <p:spPr>
            <a:xfrm flipH="1">
              <a:off x="300032" y="3891320"/>
              <a:ext cx="1431794" cy="19141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מחבר חץ ישר 54"/>
            <p:cNvCxnSpPr>
              <a:stCxn id="16" idx="7"/>
            </p:cNvCxnSpPr>
            <p:nvPr/>
          </p:nvCxnSpPr>
          <p:spPr>
            <a:xfrm flipH="1" flipV="1">
              <a:off x="2700113" y="3094558"/>
              <a:ext cx="3175" cy="4253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מחבר חץ ישר 58"/>
            <p:cNvCxnSpPr>
              <a:stCxn id="16" idx="3"/>
            </p:cNvCxnSpPr>
            <p:nvPr/>
          </p:nvCxnSpPr>
          <p:spPr>
            <a:xfrm flipH="1">
              <a:off x="1381020" y="3961156"/>
              <a:ext cx="482556" cy="11824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65" name="מחבר ישר 64"/>
          <p:cNvCxnSpPr/>
          <p:nvPr/>
        </p:nvCxnSpPr>
        <p:spPr>
          <a:xfrm>
            <a:off x="5332413" y="2097088"/>
            <a:ext cx="0" cy="384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34</a:t>
            </a:fld>
            <a:endParaRPr lang="he-IL" sz="1100" dirty="0">
              <a:solidFill>
                <a:prstClr val="white">
                  <a:lumMod val="75000"/>
                </a:prst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12</a:t>
            </a:r>
            <a:endParaRPr lang="he-IL" sz="1800" dirty="0"/>
          </a:p>
        </p:txBody>
      </p:sp>
      <p:sp>
        <p:nvSpPr>
          <p:cNvPr id="9" name="TextBox 8"/>
          <p:cNvSpPr txBox="1"/>
          <p:nvPr/>
        </p:nvSpPr>
        <p:spPr>
          <a:xfrm>
            <a:off x="269875" y="41751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12:</a:t>
            </a:r>
          </a:p>
          <a:p>
            <a:pPr>
              <a:defRPr/>
            </a:pPr>
            <a:r>
              <a:rPr lang="he-IL" dirty="0">
                <a:solidFill>
                  <a:srgbClr val="1D4C72"/>
                </a:solidFill>
              </a:rPr>
              <a:t>לוחיות הדם משתתפות:</a:t>
            </a:r>
          </a:p>
          <a:p>
            <a:pPr>
              <a:defRPr/>
            </a:pPr>
            <a:r>
              <a:rPr lang="he-IL" dirty="0">
                <a:solidFill>
                  <a:srgbClr val="1D4C72"/>
                </a:solidFill>
              </a:rPr>
              <a:t>א. בוויסות רמת הנוגדנים בדם</a:t>
            </a:r>
          </a:p>
          <a:p>
            <a:pPr>
              <a:defRPr/>
            </a:pPr>
            <a:r>
              <a:rPr lang="he-IL" dirty="0">
                <a:solidFill>
                  <a:srgbClr val="1D4C72"/>
                </a:solidFill>
              </a:rPr>
              <a:t>ב. בשמירה על נפח הדם כאשר יש פציעה</a:t>
            </a:r>
          </a:p>
          <a:p>
            <a:pPr>
              <a:defRPr/>
            </a:pPr>
            <a:r>
              <a:rPr lang="he-IL" dirty="0">
                <a:solidFill>
                  <a:srgbClr val="1D4C72"/>
                </a:solidFill>
              </a:rPr>
              <a:t>ג. בסילוק קרישי דם</a:t>
            </a:r>
          </a:p>
          <a:p>
            <a:pPr>
              <a:defRPr/>
            </a:pPr>
            <a:r>
              <a:rPr lang="he-IL" dirty="0">
                <a:solidFill>
                  <a:srgbClr val="1D4C72"/>
                </a:solidFill>
              </a:rPr>
              <a:t>ד. בהובלת חמצן למקום שיש בו זיהום</a:t>
            </a:r>
            <a:endParaRPr lang="en-US" dirty="0">
              <a:solidFill>
                <a:srgbClr val="5F0060">
                  <a:lumMod val="50000"/>
                  <a:lumOff val="50000"/>
                </a:srgbClr>
              </a:solidFill>
            </a:endParaRPr>
          </a:p>
        </p:txBody>
      </p:sp>
      <p:sp>
        <p:nvSpPr>
          <p:cNvPr id="5"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35</a:t>
            </a:fld>
            <a:endParaRPr lang="he-IL" sz="1100" dirty="0">
              <a:solidFill>
                <a:prstClr val="white">
                  <a:lumMod val="75000"/>
                </a:prst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9" name="TextBox 8"/>
          <p:cNvSpPr txBox="1"/>
          <p:nvPr/>
        </p:nvSpPr>
        <p:spPr>
          <a:xfrm>
            <a:off x="269875" y="41751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12:</a:t>
            </a:r>
          </a:p>
          <a:p>
            <a:pPr>
              <a:defRPr/>
            </a:pPr>
            <a:r>
              <a:rPr lang="he-IL" dirty="0">
                <a:solidFill>
                  <a:srgbClr val="1D4C72"/>
                </a:solidFill>
              </a:rPr>
              <a:t>לוחיות הדם משתתפות:</a:t>
            </a:r>
          </a:p>
          <a:p>
            <a:pPr>
              <a:defRPr/>
            </a:pPr>
            <a:r>
              <a:rPr lang="he-IL" dirty="0">
                <a:solidFill>
                  <a:srgbClr val="1D4C72"/>
                </a:solidFill>
              </a:rPr>
              <a:t>א. בוויסות רמת הנוגדנים בדם</a:t>
            </a:r>
          </a:p>
          <a:p>
            <a:pPr>
              <a:defRPr/>
            </a:pPr>
            <a:r>
              <a:rPr lang="he-IL" dirty="0">
                <a:solidFill>
                  <a:srgbClr val="1D4C72"/>
                </a:solidFill>
              </a:rPr>
              <a:t>ב. בשמירה על נפח הדם כאשר יש פציעה</a:t>
            </a:r>
          </a:p>
          <a:p>
            <a:pPr>
              <a:defRPr/>
            </a:pPr>
            <a:r>
              <a:rPr lang="he-IL" dirty="0">
                <a:solidFill>
                  <a:srgbClr val="1D4C72"/>
                </a:solidFill>
              </a:rPr>
              <a:t>ג. בסילוק קרישי דם</a:t>
            </a:r>
          </a:p>
          <a:p>
            <a:pPr>
              <a:defRPr/>
            </a:pPr>
            <a:r>
              <a:rPr lang="he-IL" dirty="0">
                <a:solidFill>
                  <a:srgbClr val="1D4C72"/>
                </a:solidFill>
              </a:rPr>
              <a:t>ד. בהובלת חמצן למקום שיש בו זיהום</a:t>
            </a:r>
            <a:endParaRPr lang="en-US" dirty="0">
              <a:solidFill>
                <a:srgbClr val="5F0060">
                  <a:lumMod val="50000"/>
                  <a:lumOff val="50000"/>
                </a:srgbClr>
              </a:solidFill>
            </a:endParaRPr>
          </a:p>
        </p:txBody>
      </p:sp>
      <p:sp>
        <p:nvSpPr>
          <p:cNvPr id="5" name="Rectangle 20"/>
          <p:cNvSpPr/>
          <p:nvPr/>
        </p:nvSpPr>
        <p:spPr bwMode="auto">
          <a:xfrm>
            <a:off x="269875" y="2276474"/>
            <a:ext cx="8394700" cy="122453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ב'.</a:t>
            </a:r>
          </a:p>
          <a:p>
            <a:pPr fontAlgn="auto">
              <a:spcBef>
                <a:spcPts val="0"/>
              </a:spcBef>
              <a:spcAft>
                <a:spcPts val="0"/>
              </a:spcAft>
              <a:defRPr/>
            </a:pPr>
            <a:r>
              <a:rPr lang="he-IL" kern="0" dirty="0">
                <a:solidFill>
                  <a:prstClr val="black"/>
                </a:solidFill>
                <a:latin typeface="Arial"/>
                <a:cs typeface="Arial"/>
              </a:rPr>
              <a:t>קרישת </a:t>
            </a:r>
            <a:r>
              <a:rPr lang="he-IL" kern="0" dirty="0">
                <a:latin typeface="Arial"/>
                <a:cs typeface="Arial"/>
              </a:rPr>
              <a:t>הדם היא </a:t>
            </a:r>
            <a:r>
              <a:rPr lang="he-IL" kern="0" dirty="0">
                <a:solidFill>
                  <a:prstClr val="black"/>
                </a:solidFill>
                <a:latin typeface="Arial"/>
                <a:cs typeface="Arial"/>
              </a:rPr>
              <a:t>מנגנון לשמירת </a:t>
            </a:r>
            <a:r>
              <a:rPr lang="he-IL" kern="0" noProof="1">
                <a:solidFill>
                  <a:prstClr val="black"/>
                </a:solidFill>
                <a:latin typeface="Arial"/>
                <a:cs typeface="Arial"/>
              </a:rPr>
              <a:t>ההומאוסטזיס</a:t>
            </a:r>
            <a:r>
              <a:rPr lang="he-IL" kern="0" dirty="0">
                <a:solidFill>
                  <a:prstClr val="black"/>
                </a:solidFill>
                <a:latin typeface="Arial"/>
                <a:cs typeface="Arial"/>
              </a:rPr>
              <a:t> של נפח הדם. </a:t>
            </a:r>
          </a:p>
          <a:p>
            <a:pPr fontAlgn="auto">
              <a:spcBef>
                <a:spcPts val="0"/>
              </a:spcBef>
              <a:spcAft>
                <a:spcPts val="0"/>
              </a:spcAft>
              <a:defRPr/>
            </a:pPr>
            <a:endParaRPr lang="he-IL" b="1" kern="0" dirty="0">
              <a:solidFill>
                <a:prstClr val="black"/>
              </a:solidFill>
              <a:latin typeface="Arial"/>
              <a:cs typeface="Arial"/>
            </a:endParaRPr>
          </a:p>
        </p:txBody>
      </p:sp>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36</a:t>
            </a:fld>
            <a:endParaRPr lang="he-IL" sz="1100" dirty="0">
              <a:solidFill>
                <a:prstClr val="white">
                  <a:lumMod val="75000"/>
                </a:prst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B7BD4AC-E195-4908-B636-1FFEED112F18}" type="slidenum">
              <a:rPr lang="he-IL" smtClean="0"/>
              <a:pPr fontAlgn="base">
                <a:spcBef>
                  <a:spcPct val="0"/>
                </a:spcBef>
                <a:spcAft>
                  <a:spcPct val="0"/>
                </a:spcAft>
                <a:defRPr/>
              </a:pPr>
              <a:t>37</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chemeClr val="accent3"/>
                </a:solidFill>
                <a:ea typeface="+mn-ea"/>
              </a:rPr>
              <a:t>שאלה 13: בדיקות דם (תאי הדם)</a:t>
            </a:r>
            <a:endParaRPr lang="he-IL" sz="1800" dirty="0">
              <a:solidFill>
                <a:schemeClr val="accent3"/>
              </a:solidFill>
            </a:endParaRPr>
          </a:p>
        </p:txBody>
      </p:sp>
      <p:sp>
        <p:nvSpPr>
          <p:cNvPr id="7" name="TextBox 6"/>
          <p:cNvSpPr txBox="1"/>
          <p:nvPr/>
        </p:nvSpPr>
        <p:spPr>
          <a:xfrm>
            <a:off x="611188" y="490538"/>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13:</a:t>
            </a:r>
          </a:p>
          <a:p>
            <a:pPr>
              <a:defRPr/>
            </a:pPr>
            <a:r>
              <a:rPr lang="he-IL" dirty="0">
                <a:solidFill>
                  <a:srgbClr val="1D4C72"/>
                </a:solidFill>
              </a:rPr>
              <a:t>להלן תוצאות של בדיקת דם של אדם כלשהו. בבדיקה נמדד מספרם של תאי הדם השונים. </a:t>
            </a:r>
          </a:p>
        </p:txBody>
      </p:sp>
      <p:graphicFrame>
        <p:nvGraphicFramePr>
          <p:cNvPr id="8" name="טבלה 7"/>
          <p:cNvGraphicFramePr>
            <a:graphicFrameLocks noGrp="1"/>
          </p:cNvGraphicFramePr>
          <p:nvPr/>
        </p:nvGraphicFramePr>
        <p:xfrm>
          <a:off x="611189" y="1452563"/>
          <a:ext cx="8064499" cy="3475036"/>
        </p:xfrm>
        <a:graphic>
          <a:graphicData uri="http://schemas.openxmlformats.org/drawingml/2006/table">
            <a:tbl>
              <a:tblPr rtl="1" firstRow="1" bandRow="1">
                <a:tableStyleId>{5C22544A-7EE6-4342-B048-85BDC9FD1C3A}</a:tableStyleId>
              </a:tblPr>
              <a:tblGrid>
                <a:gridCol w="2886597">
                  <a:extLst>
                    <a:ext uri="{9D8B030D-6E8A-4147-A177-3AD203B41FA5}">
                      <a16:colId xmlns:a16="http://schemas.microsoft.com/office/drawing/2014/main" val="20000"/>
                    </a:ext>
                  </a:extLst>
                </a:gridCol>
                <a:gridCol w="1712651">
                  <a:extLst>
                    <a:ext uri="{9D8B030D-6E8A-4147-A177-3AD203B41FA5}">
                      <a16:colId xmlns:a16="http://schemas.microsoft.com/office/drawing/2014/main" val="20001"/>
                    </a:ext>
                  </a:extLst>
                </a:gridCol>
                <a:gridCol w="3465251">
                  <a:extLst>
                    <a:ext uri="{9D8B030D-6E8A-4147-A177-3AD203B41FA5}">
                      <a16:colId xmlns:a16="http://schemas.microsoft.com/office/drawing/2014/main" val="20002"/>
                    </a:ext>
                  </a:extLst>
                </a:gridCol>
              </a:tblGrid>
              <a:tr h="640138">
                <a:tc>
                  <a:txBody>
                    <a:bodyPr/>
                    <a:lstStyle/>
                    <a:p>
                      <a:pPr rtl="1"/>
                      <a:endParaRPr lang="he-IL" sz="1800" b="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a:solidFill>
                            <a:schemeClr val="tx2"/>
                          </a:solidFill>
                        </a:rPr>
                        <a:t>   מספר</a:t>
                      </a:r>
                    </a:p>
                    <a:p>
                      <a:pPr rtl="1"/>
                      <a:r>
                        <a:rPr lang="he-IL" sz="1800" b="0" dirty="0">
                          <a:solidFill>
                            <a:schemeClr val="tx2"/>
                          </a:solidFill>
                        </a:rPr>
                        <a:t> ב-1 ממ"ק</a:t>
                      </a: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a:solidFill>
                            <a:schemeClr val="tx2"/>
                          </a:solidFill>
                        </a:rPr>
                        <a:t>גבולות הנורמה</a:t>
                      </a: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0138">
                <a:tc>
                  <a:txBody>
                    <a:bodyPr/>
                    <a:lstStyle/>
                    <a:p>
                      <a:pPr rtl="1"/>
                      <a:r>
                        <a:rPr lang="he-IL" sz="1800" dirty="0">
                          <a:solidFill>
                            <a:schemeClr val="tx2"/>
                          </a:solidFill>
                        </a:rPr>
                        <a:t>תאי</a:t>
                      </a:r>
                      <a:r>
                        <a:rPr lang="he-IL" sz="1800" baseline="0" dirty="0">
                          <a:solidFill>
                            <a:schemeClr val="tx2"/>
                          </a:solidFill>
                        </a:rPr>
                        <a:t> דם אדומים</a:t>
                      </a:r>
                    </a:p>
                    <a:p>
                      <a:pPr rtl="1"/>
                      <a:r>
                        <a:rPr lang="en-US" sz="1800" baseline="0" dirty="0">
                          <a:solidFill>
                            <a:schemeClr val="tx2"/>
                          </a:solidFill>
                        </a:rPr>
                        <a:t>Red Blood Cells - RBC</a:t>
                      </a:r>
                      <a:endParaRPr lang="he-IL" sz="1800" baseline="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3.6מיליון</a:t>
                      </a: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3.8-5.3    (                       )  *        </a:t>
                      </a: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0138">
                <a:tc>
                  <a:txBody>
                    <a:bodyPr/>
                    <a:lstStyle/>
                    <a:p>
                      <a:pPr rtl="1"/>
                      <a:r>
                        <a:rPr lang="he-IL" sz="1800" dirty="0">
                          <a:solidFill>
                            <a:schemeClr val="tx2"/>
                          </a:solidFill>
                        </a:rPr>
                        <a:t>המוגלובין</a:t>
                      </a:r>
                      <a:endParaRPr lang="en-US" sz="1800" dirty="0">
                        <a:solidFill>
                          <a:schemeClr val="tx2"/>
                        </a:solidFill>
                      </a:endParaRPr>
                    </a:p>
                    <a:p>
                      <a:pPr rtl="1"/>
                      <a:r>
                        <a:rPr lang="en-US" sz="1800" dirty="0">
                          <a:solidFill>
                            <a:schemeClr val="tx2"/>
                          </a:solidFill>
                        </a:rPr>
                        <a:t>Hemoglobin</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10.8</a:t>
                      </a:r>
                    </a:p>
                    <a:p>
                      <a:pPr rtl="1"/>
                      <a:r>
                        <a:rPr lang="en-US" sz="1800" dirty="0">
                          <a:solidFill>
                            <a:schemeClr val="tx2"/>
                          </a:solidFill>
                        </a:rPr>
                        <a:t>Gr/dl</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11.7-16     (                     )  *</a:t>
                      </a: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14484">
                <a:tc>
                  <a:txBody>
                    <a:bodyPr/>
                    <a:lstStyle/>
                    <a:p>
                      <a:pPr rtl="1"/>
                      <a:r>
                        <a:rPr lang="he-IL" sz="1800" dirty="0">
                          <a:solidFill>
                            <a:schemeClr val="tx2"/>
                          </a:solidFill>
                        </a:rPr>
                        <a:t>תאי דם לבנים</a:t>
                      </a:r>
                      <a:endParaRPr lang="en-US" sz="1800" dirty="0">
                        <a:solidFill>
                          <a:schemeClr val="tx2"/>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mn-lt"/>
                          <a:ea typeface="+mn-ea"/>
                          <a:cs typeface="+mn-cs"/>
                        </a:rPr>
                        <a:t>White Blood Cells - WBC</a:t>
                      </a:r>
                      <a:endParaRPr kumimoji="0" lang="he-IL" sz="1800" b="0" i="0" u="none" strike="noStrike" kern="1200" cap="none" spc="0" normalizeH="0" baseline="0" noProof="0" dirty="0">
                        <a:ln>
                          <a:noFill/>
                        </a:ln>
                        <a:solidFill>
                          <a:srgbClr val="1F497D"/>
                        </a:solidFill>
                        <a:effectLst/>
                        <a:uLnTx/>
                        <a:uFillTx/>
                        <a:latin typeface="+mn-lt"/>
                        <a:ea typeface="+mn-ea"/>
                        <a:cs typeface="+mn-cs"/>
                      </a:endParaRPr>
                    </a:p>
                    <a:p>
                      <a:pPr rtl="1"/>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7100</a:t>
                      </a: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4,500-11,000</a:t>
                      </a:r>
                      <a:r>
                        <a:rPr lang="he-IL" sz="1800" baseline="0" dirty="0">
                          <a:solidFill>
                            <a:schemeClr val="tx2"/>
                          </a:solidFill>
                        </a:rPr>
                        <a:t>     (     *            )</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0138">
                <a:tc>
                  <a:txBody>
                    <a:bodyPr/>
                    <a:lstStyle/>
                    <a:p>
                      <a:pPr rtl="1"/>
                      <a:r>
                        <a:rPr lang="he-IL" sz="1800" dirty="0">
                          <a:solidFill>
                            <a:schemeClr val="tx2"/>
                          </a:solidFill>
                        </a:rPr>
                        <a:t>לוחיות הדם</a:t>
                      </a:r>
                      <a:endParaRPr lang="en-US" sz="1800" dirty="0">
                        <a:solidFill>
                          <a:schemeClr val="tx2"/>
                        </a:solidFill>
                      </a:endParaRPr>
                    </a:p>
                    <a:p>
                      <a:pPr rtl="1"/>
                      <a:r>
                        <a:rPr lang="en-US" sz="1800" noProof="1">
                          <a:solidFill>
                            <a:schemeClr val="tx2"/>
                          </a:solidFill>
                        </a:rPr>
                        <a:t>Platelats</a:t>
                      </a: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236</a:t>
                      </a: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150-450       (             *        )</a:t>
                      </a: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2" name="מחבר ישר 11"/>
          <p:cNvCxnSpPr/>
          <p:nvPr/>
        </p:nvCxnSpPr>
        <p:spPr>
          <a:xfrm flipH="1">
            <a:off x="1474788" y="2420938"/>
            <a:ext cx="15113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1474788" y="3019425"/>
            <a:ext cx="13398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1042988" y="3644900"/>
            <a:ext cx="11493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1187450" y="4581525"/>
            <a:ext cx="14589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1775" y="5084763"/>
            <a:ext cx="8372475"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 נתחו את תוצאות הבדיקה.</a:t>
            </a:r>
          </a:p>
          <a:p>
            <a:pPr>
              <a:defRPr/>
            </a:pPr>
            <a:endParaRPr lang="he-IL" dirty="0">
              <a:solidFill>
                <a:srgbClr val="1D4C72"/>
              </a:solidFill>
            </a:endParaRPr>
          </a:p>
        </p:txBody>
      </p:sp>
      <p:sp>
        <p:nvSpPr>
          <p:cNvPr id="14"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37</a:t>
            </a:fld>
            <a:endParaRPr lang="he-IL" sz="1100" dirty="0">
              <a:solidFill>
                <a:prstClr val="white">
                  <a:lumMod val="75000"/>
                </a:prst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5BD286E-0B8E-44BA-BE87-9AB2292411D2}" type="slidenum">
              <a:rPr lang="he-IL" smtClean="0"/>
              <a:pPr fontAlgn="base">
                <a:spcBef>
                  <a:spcPct val="0"/>
                </a:spcBef>
                <a:spcAft>
                  <a:spcPct val="0"/>
                </a:spcAft>
                <a:defRPr/>
              </a:pPr>
              <a:t>38</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chemeClr val="accent3"/>
                </a:solidFill>
                <a:ea typeface="+mn-ea"/>
              </a:rPr>
              <a:t>תשובה</a:t>
            </a:r>
            <a:endParaRPr lang="he-IL" sz="1800" dirty="0">
              <a:solidFill>
                <a:schemeClr val="accent3"/>
              </a:solidFill>
            </a:endParaRPr>
          </a:p>
        </p:txBody>
      </p:sp>
      <p:graphicFrame>
        <p:nvGraphicFramePr>
          <p:cNvPr id="8" name="טבלה 7"/>
          <p:cNvGraphicFramePr>
            <a:graphicFrameLocks noGrp="1"/>
          </p:cNvGraphicFramePr>
          <p:nvPr/>
        </p:nvGraphicFramePr>
        <p:xfrm>
          <a:off x="538163" y="765175"/>
          <a:ext cx="8064500" cy="3475037"/>
        </p:xfrm>
        <a:graphic>
          <a:graphicData uri="http://schemas.openxmlformats.org/drawingml/2006/table">
            <a:tbl>
              <a:tblPr rtl="1"/>
              <a:tblGrid>
                <a:gridCol w="2886075">
                  <a:extLst>
                    <a:ext uri="{9D8B030D-6E8A-4147-A177-3AD203B41FA5}">
                      <a16:colId xmlns:a16="http://schemas.microsoft.com/office/drawing/2014/main" val="20000"/>
                    </a:ext>
                  </a:extLst>
                </a:gridCol>
                <a:gridCol w="1712913">
                  <a:extLst>
                    <a:ext uri="{9D8B030D-6E8A-4147-A177-3AD203B41FA5}">
                      <a16:colId xmlns:a16="http://schemas.microsoft.com/office/drawing/2014/main" val="20001"/>
                    </a:ext>
                  </a:extLst>
                </a:gridCol>
                <a:gridCol w="3465512">
                  <a:extLst>
                    <a:ext uri="{9D8B030D-6E8A-4147-A177-3AD203B41FA5}">
                      <a16:colId xmlns:a16="http://schemas.microsoft.com/office/drawing/2014/main" val="20002"/>
                    </a:ext>
                  </a:extLst>
                </a:gridCol>
              </a:tblGrid>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   מספר</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 ב-1 ממ"ק</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גבולות הנורמה</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תאי דם אדומים</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2"/>
                          </a:solidFill>
                          <a:effectLst/>
                          <a:latin typeface="Arial" pitchFamily="34" charset="0"/>
                          <a:cs typeface="Arial" pitchFamily="34" charset="0"/>
                        </a:rPr>
                        <a:t>Red Blood Cells - RBC</a:t>
                      </a:r>
                      <a:endParaRPr kumimoji="0" lang="he-IL" sz="1800" b="0" i="0" u="none" strike="noStrike" cap="none" normalizeH="0" baseline="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3.6מיליון</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3.8-5.3    (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המוגלובין</a:t>
                      </a:r>
                      <a:endParaRPr kumimoji="0" lang="en-US" sz="1800" b="0" i="0" u="none" strike="noStrike" cap="none" normalizeH="0" baseline="0">
                        <a:ln>
                          <a:noFill/>
                        </a:ln>
                        <a:solidFill>
                          <a:schemeClr val="tx2"/>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2"/>
                          </a:solidFill>
                          <a:effectLst/>
                          <a:latin typeface="Arial" pitchFamily="34" charset="0"/>
                          <a:cs typeface="Arial" pitchFamily="34" charset="0"/>
                        </a:rPr>
                        <a:t>Hemoglobin</a:t>
                      </a:r>
                      <a:endParaRPr kumimoji="0" lang="he-IL" sz="1800" b="0" i="0" u="none" strike="noStrike" cap="none" normalizeH="0" baseline="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10.8</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2"/>
                          </a:solidFill>
                          <a:effectLst/>
                          <a:latin typeface="Arial" pitchFamily="34" charset="0"/>
                          <a:cs typeface="Arial" pitchFamily="34" charset="0"/>
                        </a:rPr>
                        <a:t>Gr/dl</a:t>
                      </a:r>
                      <a:endParaRPr kumimoji="0" lang="he-IL" sz="1800" b="0" i="0" u="none" strike="noStrike" cap="none" normalizeH="0" baseline="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11.7-16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8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תאי דם לבנים</a:t>
                      </a:r>
                      <a:endParaRPr kumimoji="0" lang="en-US" sz="1800" b="0" i="0" u="none" strike="noStrike" cap="none" normalizeH="0" baseline="0">
                        <a:ln>
                          <a:noFill/>
                        </a:ln>
                        <a:solidFill>
                          <a:schemeClr val="tx2"/>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F497D"/>
                          </a:solidFill>
                          <a:effectLst/>
                          <a:latin typeface="Arial" pitchFamily="34" charset="0"/>
                          <a:cs typeface="Arial" pitchFamily="34" charset="0"/>
                        </a:rPr>
                        <a:t>White Blood Cells - WBC</a:t>
                      </a:r>
                      <a:endParaRPr kumimoji="0" lang="he-IL" sz="1800" b="0" i="0" u="none" strike="noStrike" cap="none" normalizeH="0" baseline="0">
                        <a:ln>
                          <a:noFill/>
                        </a:ln>
                        <a:solidFill>
                          <a:srgbClr val="1F497D"/>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7100</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4,500-11,000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noProof="1">
                          <a:ln>
                            <a:noFill/>
                          </a:ln>
                          <a:solidFill>
                            <a:schemeClr val="tx2"/>
                          </a:solidFill>
                          <a:effectLst/>
                          <a:latin typeface="Arial" pitchFamily="34" charset="0"/>
                          <a:cs typeface="Arial" pitchFamily="34" charset="0"/>
                        </a:rPr>
                        <a:t>לוחיות הדם</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a:ln>
                            <a:noFill/>
                          </a:ln>
                          <a:solidFill>
                            <a:schemeClr val="tx2"/>
                          </a:solidFill>
                          <a:effectLst/>
                          <a:latin typeface="Arial" pitchFamily="34" charset="0"/>
                          <a:cs typeface="Arial" pitchFamily="34" charset="0"/>
                        </a:rPr>
                        <a:t>Platelats</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236</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chemeClr val="tx2"/>
                          </a:solidFill>
                          <a:effectLst/>
                          <a:latin typeface="Arial" pitchFamily="34" charset="0"/>
                          <a:cs typeface="Arial" pitchFamily="34" charset="0"/>
                        </a:rPr>
                        <a:t>150-450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12" name="מחבר ישר 11"/>
          <p:cNvCxnSpPr/>
          <p:nvPr/>
        </p:nvCxnSpPr>
        <p:spPr>
          <a:xfrm flipH="1">
            <a:off x="1042988" y="1684338"/>
            <a:ext cx="15128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1042988" y="2282825"/>
            <a:ext cx="13398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612775" y="2908300"/>
            <a:ext cx="11493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755650" y="3844925"/>
            <a:ext cx="14589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20"/>
          <p:cNvSpPr/>
          <p:nvPr/>
        </p:nvSpPr>
        <p:spPr bwMode="auto">
          <a:xfrm>
            <a:off x="468313" y="4365625"/>
            <a:ext cx="8158162" cy="21590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הנבדק סובל מאנמיה. גם מספר תאי הדם האדומים וגם כמות ההמוגלובין </a:t>
            </a:r>
            <a:r>
              <a:rPr lang="he-IL" kern="0" dirty="0">
                <a:latin typeface="Arial"/>
                <a:cs typeface="Arial"/>
              </a:rPr>
              <a:t>שבתוכם נמוכים מן הנורמה.</a:t>
            </a:r>
          </a:p>
          <a:p>
            <a:pPr fontAlgn="auto">
              <a:spcBef>
                <a:spcPts val="0"/>
              </a:spcBef>
              <a:spcAft>
                <a:spcPts val="0"/>
              </a:spcAft>
              <a:defRPr/>
            </a:pPr>
            <a:r>
              <a:rPr lang="he-IL" kern="0" dirty="0">
                <a:latin typeface="Arial"/>
                <a:cs typeface="Arial"/>
              </a:rPr>
              <a:t>מספר תאי הדם הלבנים תקין, דבר המעיד על כך שהנבדק אינו חולה במחלה הנגרמת מגורמים זרים שחדרו לגוף כגון חיידקים, וירוסים או פטריות. במקרה כזה יש עלייה בכמות תאי הדם הלבנים.</a:t>
            </a:r>
          </a:p>
          <a:p>
            <a:pPr fontAlgn="auto">
              <a:spcBef>
                <a:spcPts val="0"/>
              </a:spcBef>
              <a:spcAft>
                <a:spcPts val="0"/>
              </a:spcAft>
              <a:defRPr/>
            </a:pPr>
            <a:r>
              <a:rPr lang="he-IL" kern="0" dirty="0">
                <a:solidFill>
                  <a:prstClr val="black"/>
                </a:solidFill>
                <a:latin typeface="Arial"/>
                <a:cs typeface="Arial"/>
              </a:rPr>
              <a:t>מספר לוחיות הדם תקין.</a:t>
            </a:r>
          </a:p>
          <a:p>
            <a:pPr fontAlgn="auto">
              <a:spcBef>
                <a:spcPts val="0"/>
              </a:spcBef>
              <a:spcAft>
                <a:spcPts val="0"/>
              </a:spcAft>
              <a:defRPr/>
            </a:pPr>
            <a:endParaRPr lang="he-IL" b="1" kern="0" dirty="0">
              <a:solidFill>
                <a:prstClr val="black"/>
              </a:solidFill>
              <a:latin typeface="Arial"/>
              <a:cs typeface="Arial"/>
            </a:endParaRPr>
          </a:p>
        </p:txBody>
      </p:sp>
      <p:sp>
        <p:nvSpPr>
          <p:cNvPr id="1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38</a:t>
            </a:fld>
            <a:endParaRPr lang="he-IL" sz="1100" dirty="0">
              <a:solidFill>
                <a:prstClr val="white">
                  <a:lumMod val="75000"/>
                </a:prst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23850" y="692150"/>
            <a:ext cx="8342313" cy="48244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הדם מורכב מפלסמה ומתאי הדם (תאים אדומים, תאים לבנים ולוחיות הדם).</a:t>
            </a:r>
          </a:p>
          <a:p>
            <a:pPr>
              <a:lnSpc>
                <a:spcPct val="150000"/>
              </a:lnSpc>
              <a:buFontTx/>
              <a:buBlip>
                <a:blip r:embed="rId3"/>
              </a:buBlip>
              <a:defRPr/>
            </a:pPr>
            <a:r>
              <a:rPr lang="he-IL" dirty="0">
                <a:solidFill>
                  <a:prstClr val="black"/>
                </a:solidFill>
              </a:rPr>
              <a:t>  בפלסמה מומסים חומרים שמקצתם עוברים לתאים (כגון חומרי המזון), ומקצתם נשארים </a:t>
            </a:r>
          </a:p>
          <a:p>
            <a:pPr>
              <a:lnSpc>
                <a:spcPct val="150000"/>
              </a:lnSpc>
              <a:defRPr/>
            </a:pPr>
            <a:r>
              <a:rPr lang="he-IL" dirty="0">
                <a:solidFill>
                  <a:prstClr val="black"/>
                </a:solidFill>
              </a:rPr>
              <a:t>   בנוזל הדם.</a:t>
            </a:r>
          </a:p>
          <a:p>
            <a:pPr>
              <a:lnSpc>
                <a:spcPct val="150000"/>
              </a:lnSpc>
              <a:buFontTx/>
              <a:buBlip>
                <a:blip r:embed="rId3"/>
              </a:buBlip>
              <a:defRPr/>
            </a:pPr>
            <a:r>
              <a:rPr lang="he-IL" dirty="0">
                <a:solidFill>
                  <a:prstClr val="black"/>
                </a:solidFill>
              </a:rPr>
              <a:t> שמירה על ריכוז מומסים קבוע פחות או יותר בפלסמה חיונית לשמירת ההומאוסטזיס בגוף.</a:t>
            </a:r>
          </a:p>
          <a:p>
            <a:pPr>
              <a:lnSpc>
                <a:spcPct val="150000"/>
              </a:lnSpc>
              <a:buFontTx/>
              <a:buBlip>
                <a:blip r:embed="rId3"/>
              </a:buBlip>
              <a:defRPr/>
            </a:pPr>
            <a:r>
              <a:rPr lang="he-IL" dirty="0">
                <a:solidFill>
                  <a:prstClr val="black"/>
                </a:solidFill>
              </a:rPr>
              <a:t> שינוי מתמשך בריכוז חומרים בדם מעיד על מחלה.</a:t>
            </a:r>
          </a:p>
          <a:p>
            <a:pPr>
              <a:lnSpc>
                <a:spcPct val="150000"/>
              </a:lnSpc>
              <a:buFontTx/>
              <a:buBlip>
                <a:blip r:embed="rId3"/>
              </a:buBlip>
              <a:defRPr/>
            </a:pPr>
            <a:r>
              <a:rPr lang="he-IL" dirty="0">
                <a:solidFill>
                  <a:prstClr val="black"/>
                </a:solidFill>
              </a:rPr>
              <a:t> תאי הדם נוצרים מתאי גזע המצויים במח העצמות.</a:t>
            </a:r>
          </a:p>
          <a:p>
            <a:pPr>
              <a:lnSpc>
                <a:spcPct val="150000"/>
              </a:lnSpc>
              <a:buFontTx/>
              <a:buBlip>
                <a:blip r:embed="rId3"/>
              </a:buBlip>
              <a:defRPr/>
            </a:pPr>
            <a:r>
              <a:rPr lang="he-IL" dirty="0">
                <a:solidFill>
                  <a:prstClr val="black"/>
                </a:solidFill>
              </a:rPr>
              <a:t> תאי הדם האדומים "אחראים" להובלת חמצן לכל תאי הגוף, בעזרת חלבון המוגלובין </a:t>
            </a:r>
          </a:p>
          <a:p>
            <a:pPr>
              <a:lnSpc>
                <a:spcPct val="150000"/>
              </a:lnSpc>
              <a:defRPr/>
            </a:pPr>
            <a:r>
              <a:rPr lang="he-IL" dirty="0">
                <a:solidFill>
                  <a:prstClr val="black"/>
                </a:solidFill>
              </a:rPr>
              <a:t>  המצוי בהם. </a:t>
            </a:r>
          </a:p>
          <a:p>
            <a:pPr>
              <a:lnSpc>
                <a:spcPct val="150000"/>
              </a:lnSpc>
              <a:buFontTx/>
              <a:buBlip>
                <a:blip r:embed="rId3"/>
              </a:buBlip>
              <a:defRPr/>
            </a:pPr>
            <a:r>
              <a:rPr lang="he-IL" dirty="0">
                <a:solidFill>
                  <a:prstClr val="black"/>
                </a:solidFill>
              </a:rPr>
              <a:t> תאי דם לבנים "אחראים" להגנת הגוף מפני גורמים זרים.</a:t>
            </a:r>
          </a:p>
          <a:p>
            <a:pPr>
              <a:lnSpc>
                <a:spcPct val="150000"/>
              </a:lnSpc>
              <a:buFontTx/>
              <a:buBlip>
                <a:blip r:embed="rId3"/>
              </a:buBlip>
              <a:defRPr/>
            </a:pPr>
            <a:r>
              <a:rPr lang="he-IL" dirty="0">
                <a:solidFill>
                  <a:prstClr val="black"/>
                </a:solidFill>
              </a:rPr>
              <a:t> לוחיות הדם פועלות בתהליך קרישת הדם. תהליך קרישת הדם חיוני לשמירת ההומאוסטזיס</a:t>
            </a:r>
          </a:p>
          <a:p>
            <a:pPr>
              <a:lnSpc>
                <a:spcPct val="150000"/>
              </a:lnSpc>
              <a:defRPr/>
            </a:pPr>
            <a:r>
              <a:rPr lang="he-IL" dirty="0">
                <a:solidFill>
                  <a:prstClr val="black"/>
                </a:solidFill>
              </a:rPr>
              <a:t>  בנוגע לנפח דם ולחץ דם קבועים, וכן במניעת חדירת גורמים זרים לגוף דרך פצעים.</a:t>
            </a: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4E5307D8-3796-4712-A6F9-64E200B3CC23}" type="slidenum">
              <a:rPr lang="he-IL"/>
              <a:pPr>
                <a:defRPr/>
              </a:pPr>
              <a:t>39</a:t>
            </a:fld>
            <a:endParaRPr lang="he-IL" dirty="0"/>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a:solidFill>
                  <a:srgbClr val="FF6600"/>
                </a:solidFill>
                <a:ea typeface="+mn-ea"/>
              </a:rPr>
              <a:t>סיכום: רקמת הדם</a:t>
            </a:r>
          </a:p>
        </p:txBody>
      </p:sp>
      <p:sp>
        <p:nvSpPr>
          <p:cNvPr id="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39</a:t>
            </a:fld>
            <a:endParaRPr lang="he-IL" sz="1100" dirty="0">
              <a:solidFill>
                <a:prstClr val="white">
                  <a:lumMod val="75000"/>
                </a:prstClr>
              </a:solidFill>
            </a:endParaRPr>
          </a:p>
        </p:txBody>
      </p:sp>
      <p:sp>
        <p:nvSpPr>
          <p:cNvPr id="2" name="מלבן 1"/>
          <p:cNvSpPr/>
          <p:nvPr/>
        </p:nvSpPr>
        <p:spPr>
          <a:xfrm>
            <a:off x="323851" y="5602014"/>
            <a:ext cx="8342312" cy="923330"/>
          </a:xfrm>
          <a:prstGeom prst="rect">
            <a:avLst/>
          </a:prstGeom>
        </p:spPr>
        <p:txBody>
          <a:bodyPr wrap="square">
            <a:spAutoFit/>
          </a:bodyPr>
          <a:lstStyle/>
          <a:p>
            <a:r>
              <a:rPr lang="he-IL" b="1" dirty="0">
                <a:solidFill>
                  <a:schemeClr val="tx2"/>
                </a:solidFill>
              </a:rPr>
              <a:t>מונחים (מהסילבוס): </a:t>
            </a:r>
          </a:p>
          <a:p>
            <a:r>
              <a:rPr lang="he-IL" dirty="0"/>
              <a:t>ברזל, המוגלובין, טסיות דם (לוחיות דם), מוח עצמות, נוזל הדם – פלסמה, תאי דם </a:t>
            </a:r>
            <a:r>
              <a:rPr lang="he-IL" dirty="0" err="1"/>
              <a:t>אדומים,תאי</a:t>
            </a:r>
            <a:r>
              <a:rPr lang="he-IL" dirty="0"/>
              <a:t> דם לבנים.</a:t>
            </a:r>
          </a:p>
        </p:txBody>
      </p:sp>
    </p:spTree>
    <p:extLst>
      <p:ext uri="{BB962C8B-B14F-4D97-AF65-F5344CB8AC3E}">
        <p14:creationId xmlns:p14="http://schemas.microsoft.com/office/powerpoint/2010/main" val="75372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7"/>
          <p:cNvSpPr/>
          <p:nvPr/>
        </p:nvSpPr>
        <p:spPr bwMode="auto">
          <a:xfrm>
            <a:off x="522288" y="2159000"/>
            <a:ext cx="4279900" cy="2481263"/>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dirty="0">
              <a:solidFill>
                <a:prstClr val="black"/>
              </a:solidFill>
            </a:endParaRPr>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3D77CC-6439-407D-8ED2-12D0018DDE6C}" type="slidenum">
              <a:rPr lang="he-IL" smtClean="0"/>
              <a:pPr fontAlgn="base">
                <a:spcBef>
                  <a:spcPct val="0"/>
                </a:spcBef>
                <a:spcAft>
                  <a:spcPct val="0"/>
                </a:spcAft>
                <a:defRPr/>
              </a:pPr>
              <a:t>4</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הרכב הדם</a:t>
            </a:r>
            <a:endParaRPr lang="he-IL" sz="1800" dirty="0"/>
          </a:p>
        </p:txBody>
      </p:sp>
      <p:sp>
        <p:nvSpPr>
          <p:cNvPr id="9" name="TextBox 8"/>
          <p:cNvSpPr txBox="1"/>
          <p:nvPr/>
        </p:nvSpPr>
        <p:spPr>
          <a:xfrm>
            <a:off x="488950" y="5445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כאשר שמים דם במבחנה ומסובבים אותו במהירות במכשיר הנקרא צנטריפוגה, מתקבלות שתי שכבות (כפי שרואים במבחנה השמאלית):</a:t>
            </a:r>
          </a:p>
          <a:p>
            <a:pPr fontAlgn="auto">
              <a:spcBef>
                <a:spcPts val="0"/>
              </a:spcBef>
              <a:spcAft>
                <a:spcPts val="0"/>
              </a:spcAft>
              <a:defRPr/>
            </a:pPr>
            <a:r>
              <a:rPr lang="he-IL" dirty="0"/>
              <a:t>צבעה של השכבה התחתונה - המורכבת מתאי הדם, הוא אדום, מכיוון שמרבית תאי הדם הם תאים אדומים. ואילו צבעה של השכבה העליונה - הפלסמה, הוא צהבהב.</a:t>
            </a:r>
          </a:p>
        </p:txBody>
      </p:sp>
      <p:sp>
        <p:nvSpPr>
          <p:cNvPr id="15" name="TextBox 14"/>
          <p:cNvSpPr txBox="1"/>
          <p:nvPr/>
        </p:nvSpPr>
        <p:spPr>
          <a:xfrm>
            <a:off x="468313" y="2246313"/>
            <a:ext cx="4268787"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accent3"/>
                </a:solidFill>
              </a:rPr>
              <a:t>הפלסמה</a:t>
            </a:r>
            <a:r>
              <a:rPr lang="he-IL" dirty="0"/>
              <a:t> היא החלק הנוזלי של הדם. היא מורכבת ברובה ממים, שבהם מומסים חומרים שונים. מקצת החומרים (לדוגמה, חומרי המזון) עוברים לתאים כאשר הדם זורם בנימים, ומקצתם הם חלבונים שנשארים בדם ואינם עוברים לתאים, ביניהם יש נוגדנים, חלבונים הקשורים לתהליך קרישת הדם בזמן פציעה ועוד חלבונים אחרים.</a:t>
            </a:r>
          </a:p>
        </p:txBody>
      </p:sp>
      <p:grpSp>
        <p:nvGrpSpPr>
          <p:cNvPr id="107528" name="קבוצה 2"/>
          <p:cNvGrpSpPr>
            <a:grpSpLocks/>
          </p:cNvGrpSpPr>
          <p:nvPr/>
        </p:nvGrpSpPr>
        <p:grpSpPr bwMode="auto">
          <a:xfrm>
            <a:off x="3762375" y="1839913"/>
            <a:ext cx="4748213" cy="4448175"/>
            <a:chOff x="-1363480" y="1725612"/>
            <a:chExt cx="4747490" cy="4448175"/>
          </a:xfrm>
        </p:grpSpPr>
        <p:pic>
          <p:nvPicPr>
            <p:cNvPr id="107533"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25612"/>
              <a:ext cx="24288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bwMode="auto">
            <a:xfrm>
              <a:off x="128543" y="3724274"/>
              <a:ext cx="1109494" cy="3381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פלסמה</a:t>
              </a:r>
            </a:p>
          </p:txBody>
        </p:sp>
        <p:sp>
          <p:nvSpPr>
            <p:cNvPr id="20" name="TextBox 19"/>
            <p:cNvSpPr txBox="1"/>
            <p:nvPr/>
          </p:nvSpPr>
          <p:spPr bwMode="auto">
            <a:xfrm>
              <a:off x="-1363480" y="4906962"/>
              <a:ext cx="2668182" cy="5842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kern="0" dirty="0">
                  <a:solidFill>
                    <a:prstClr val="black"/>
                  </a:solidFill>
                </a:rPr>
                <a:t>תאי הדם </a:t>
              </a:r>
            </a:p>
            <a:p>
              <a:pPr algn="ctr" fontAlgn="auto">
                <a:spcBef>
                  <a:spcPts val="0"/>
                </a:spcBef>
                <a:spcAft>
                  <a:spcPts val="0"/>
                </a:spcAft>
                <a:defRPr/>
              </a:pPr>
              <a:r>
                <a:rPr lang="he-IL" sz="1600" kern="0" dirty="0">
                  <a:solidFill>
                    <a:prstClr val="black"/>
                  </a:solidFill>
                </a:rPr>
                <a:t>(אדומים, לבנים, טסיות הדם)</a:t>
              </a:r>
            </a:p>
          </p:txBody>
        </p:sp>
        <p:sp>
          <p:nvSpPr>
            <p:cNvPr id="21" name="TextBox 20"/>
            <p:cNvSpPr txBox="1"/>
            <p:nvPr/>
          </p:nvSpPr>
          <p:spPr bwMode="auto">
            <a:xfrm>
              <a:off x="2274516" y="4081462"/>
              <a:ext cx="1109494" cy="3397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דם מלא </a:t>
              </a:r>
            </a:p>
          </p:txBody>
        </p:sp>
      </p:grpSp>
      <p:cxnSp>
        <p:nvCxnSpPr>
          <p:cNvPr id="8" name="מחבר חץ ישר 7"/>
          <p:cNvCxnSpPr/>
          <p:nvPr/>
        </p:nvCxnSpPr>
        <p:spPr>
          <a:xfrm>
            <a:off x="3924300" y="5589588"/>
            <a:ext cx="2439988" cy="0"/>
          </a:xfrm>
          <a:prstGeom prst="straightConnector1">
            <a:avLst/>
          </a:prstGeom>
          <a:ln w="3175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a:off x="5810250" y="4214813"/>
            <a:ext cx="468313" cy="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flipH="1">
            <a:off x="7596188" y="4521200"/>
            <a:ext cx="914400" cy="0"/>
          </a:xfrm>
          <a:prstGeom prst="straightConnector1">
            <a:avLst/>
          </a:prstGeom>
          <a:ln w="317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07532" name="מלבן 22"/>
          <p:cNvSpPr>
            <a:spLocks noChangeArrowheads="1"/>
          </p:cNvSpPr>
          <p:nvPr/>
        </p:nvSpPr>
        <p:spPr bwMode="auto">
          <a:xfrm>
            <a:off x="5957888" y="6288088"/>
            <a:ext cx="2425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latin typeface="Calibri" pitchFamily="34" charset="0"/>
                <a:cs typeface="Calibri" pitchFamily="34" charset="0"/>
              </a:rPr>
              <a:t> Nixx Photography/shutterstock.com ©</a:t>
            </a:r>
          </a:p>
        </p:txBody>
      </p:sp>
      <p:sp>
        <p:nvSpPr>
          <p:cNvPr id="1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a:t>
            </a:fld>
            <a:endParaRPr lang="he-IL" sz="1100" dirty="0">
              <a:solidFill>
                <a:prstClr val="white">
                  <a:lumMod val="75000"/>
                </a:prstClr>
              </a:solidFill>
            </a:endParaRPr>
          </a:p>
        </p:txBody>
      </p:sp>
    </p:spTree>
    <p:extLst>
      <p:ext uri="{BB962C8B-B14F-4D97-AF65-F5344CB8AC3E}">
        <p14:creationId xmlns:p14="http://schemas.microsoft.com/office/powerpoint/2010/main" val="1102624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40</a:t>
            </a:fld>
            <a:endParaRPr lang="he-IL" dirty="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a:solidFill>
                  <a:srgbClr val="FF6600"/>
                </a:solidFill>
                <a:ea typeface="+mn-ea"/>
              </a:rPr>
              <a:t>שאלה 14: ביולוגיה בחיוך בשילוב עם דרכי החקר המדעי*</a:t>
            </a:r>
            <a:endParaRPr lang="he-IL" sz="1800" dirty="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40</a:t>
            </a:fld>
            <a:endParaRPr lang="he-IL" sz="1100" dirty="0">
              <a:solidFill>
                <a:srgbClr val="BFBFBF"/>
              </a:solidFill>
            </a:endParaRPr>
          </a:p>
        </p:txBody>
      </p:sp>
      <p:sp>
        <p:nvSpPr>
          <p:cNvPr id="8" name="TextBox 7"/>
          <p:cNvSpPr txBox="1"/>
          <p:nvPr/>
        </p:nvSpPr>
        <p:spPr>
          <a:xfrm>
            <a:off x="1547665" y="505703"/>
            <a:ext cx="7070874" cy="4247317"/>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14:</a:t>
            </a:r>
          </a:p>
          <a:p>
            <a:pPr eaLnBrk="1" hangingPunct="1">
              <a:defRPr/>
            </a:pPr>
            <a:r>
              <a:rPr lang="he-IL" dirty="0">
                <a:solidFill>
                  <a:srgbClr val="1F497D"/>
                </a:solidFill>
                <a:latin typeface="Arial"/>
                <a:cs typeface="Arial"/>
              </a:rPr>
              <a:t>בדיקת דם היא כלי יעיל לאבחון מצב בריאותו של הנבדק.</a:t>
            </a:r>
          </a:p>
          <a:p>
            <a:pPr eaLnBrk="1" hangingPunct="1">
              <a:defRPr/>
            </a:pPr>
            <a:r>
              <a:rPr lang="he-IL" dirty="0">
                <a:solidFill>
                  <a:srgbClr val="1F497D"/>
                </a:solidFill>
                <a:latin typeface="Arial"/>
                <a:cs typeface="Arial"/>
              </a:rPr>
              <a:t>הבעיה היחידה היא שרוב האנשים אינם אוהבים לראות מחטים ואינם אוהבים לראות דם, בייחוד כשהוא יוצא מן הגוף שלהם.</a:t>
            </a:r>
          </a:p>
          <a:p>
            <a:pPr eaLnBrk="1" hangingPunct="1">
              <a:defRPr/>
            </a:pPr>
            <a:endParaRPr lang="he-IL" dirty="0">
              <a:solidFill>
                <a:srgbClr val="1F497D"/>
              </a:solidFill>
              <a:latin typeface="Arial"/>
              <a:cs typeface="Arial"/>
            </a:endParaRPr>
          </a:p>
          <a:p>
            <a:pPr eaLnBrk="1" hangingPunct="1">
              <a:defRPr/>
            </a:pPr>
            <a:r>
              <a:rPr lang="he-IL" dirty="0">
                <a:solidFill>
                  <a:srgbClr val="1F497D"/>
                </a:solidFill>
                <a:latin typeface="Arial"/>
                <a:cs typeface="Arial"/>
              </a:rPr>
              <a:t>תכננו ניסוי שבו תבחנו את האפשרות למצוא תחליף לשימוש בדם בבדיקה לגילוי סוכרת.</a:t>
            </a:r>
          </a:p>
          <a:p>
            <a:pPr eaLnBrk="1" hangingPunct="1">
              <a:defRPr/>
            </a:pPr>
            <a:r>
              <a:rPr lang="he-IL" dirty="0">
                <a:solidFill>
                  <a:srgbClr val="1F497D"/>
                </a:solidFill>
                <a:latin typeface="Arial"/>
                <a:cs typeface="Arial"/>
              </a:rPr>
              <a:t>לצורך כך, בצעו את הניסוי ב: זיעה, נזלת ושעוות אוזניים.</a:t>
            </a:r>
          </a:p>
          <a:p>
            <a:pPr eaLnBrk="1" hangingPunct="1">
              <a:defRPr/>
            </a:pPr>
            <a:endParaRPr lang="he-IL" dirty="0">
              <a:solidFill>
                <a:srgbClr val="1F497D"/>
              </a:solidFill>
              <a:latin typeface="Arial"/>
              <a:cs typeface="Arial"/>
            </a:endParaRPr>
          </a:p>
          <a:p>
            <a:pPr eaLnBrk="1" hangingPunct="1">
              <a:defRPr/>
            </a:pPr>
            <a:r>
              <a:rPr lang="he-IL" dirty="0">
                <a:solidFill>
                  <a:srgbClr val="1F497D"/>
                </a:solidFill>
                <a:latin typeface="Arial"/>
                <a:cs typeface="Arial"/>
              </a:rPr>
              <a:t>א. תארו בקצרה את הניסוי.</a:t>
            </a:r>
          </a:p>
          <a:p>
            <a:pPr eaLnBrk="1" hangingPunct="1">
              <a:defRPr/>
            </a:pPr>
            <a:r>
              <a:rPr lang="he-IL" dirty="0">
                <a:solidFill>
                  <a:srgbClr val="1F497D"/>
                </a:solidFill>
                <a:latin typeface="Arial"/>
                <a:cs typeface="Arial"/>
              </a:rPr>
              <a:t>ב. באיזו בקרה תשתמשו?</a:t>
            </a:r>
          </a:p>
          <a:p>
            <a:pPr eaLnBrk="1" hangingPunct="1">
              <a:defRPr/>
            </a:pPr>
            <a:r>
              <a:rPr lang="he-IL" dirty="0">
                <a:solidFill>
                  <a:srgbClr val="1F497D"/>
                </a:solidFill>
                <a:latin typeface="Arial"/>
                <a:cs typeface="Arial"/>
              </a:rPr>
              <a:t>ג. באיזה גרף תבחרו כדי להציג את התוצאות? נמקו.</a:t>
            </a:r>
          </a:p>
          <a:p>
            <a:pPr eaLnBrk="1" hangingPunct="1">
              <a:defRPr/>
            </a:pPr>
            <a:r>
              <a:rPr lang="he-IL" dirty="0">
                <a:solidFill>
                  <a:srgbClr val="1F497D"/>
                </a:solidFill>
                <a:latin typeface="Arial"/>
                <a:cs typeface="Arial"/>
              </a:rPr>
              <a:t>ד. כיצד תוכלו לקבוע אם אחת מן השיטות יעילה לזיהוי סכרת בנבדקים?</a:t>
            </a:r>
          </a:p>
          <a:p>
            <a:pPr eaLnBrk="1" hangingPunct="1">
              <a:defRPr/>
            </a:pPr>
            <a:endParaRPr lang="he-IL" dirty="0">
              <a:solidFill>
                <a:srgbClr val="1F497D"/>
              </a:solidFill>
              <a:latin typeface="Arial"/>
              <a:cs typeface="Arial"/>
            </a:endParaRPr>
          </a:p>
          <a:p>
            <a:pPr eaLnBrk="1" hangingPunct="1">
              <a:defRPr/>
            </a:pPr>
            <a:endParaRPr lang="he-IL" dirty="0">
              <a:solidFill>
                <a:srgbClr val="1F497D"/>
              </a:solidFill>
              <a:latin typeface="Arial"/>
              <a:cs typeface="Arial"/>
            </a:endParaRPr>
          </a:p>
        </p:txBody>
      </p:sp>
      <p:pic>
        <p:nvPicPr>
          <p:cNvPr id="2050" name="Picture 2" descr="C:\Users\O_B\Documents\א נחשון\לוגו ביולוגיה בחיוך.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40</a:t>
            </a:fld>
            <a:endParaRPr lang="he-IL" sz="1100" dirty="0">
              <a:solidFill>
                <a:prstClr val="white">
                  <a:lumMod val="75000"/>
                </a:prstClr>
              </a:solidFill>
            </a:endParaRPr>
          </a:p>
        </p:txBody>
      </p:sp>
      <p:sp>
        <p:nvSpPr>
          <p:cNvPr id="2" name="מלבן 1"/>
          <p:cNvSpPr/>
          <p:nvPr/>
        </p:nvSpPr>
        <p:spPr>
          <a:xfrm>
            <a:off x="3816505" y="6155293"/>
            <a:ext cx="4503156" cy="369332"/>
          </a:xfrm>
          <a:prstGeom prst="rect">
            <a:avLst/>
          </a:prstGeom>
        </p:spPr>
        <p:txBody>
          <a:bodyPr wrap="none">
            <a:spAutoFit/>
          </a:bodyPr>
          <a:lstStyle/>
          <a:p>
            <a:r>
              <a:rPr lang="he-IL" b="1" dirty="0">
                <a:solidFill>
                  <a:schemeClr val="accent3"/>
                </a:solidFill>
                <a:latin typeface="Arial"/>
                <a:cs typeface="Arial"/>
              </a:rPr>
              <a:t>*</a:t>
            </a:r>
            <a:r>
              <a:rPr lang="he-IL" sz="1600" dirty="0">
                <a:solidFill>
                  <a:srgbClr val="1F497D"/>
                </a:solidFill>
                <a:latin typeface="Arial"/>
                <a:cs typeface="Arial"/>
              </a:rPr>
              <a:t> הכנה למיומנויות הנדרשות בבחינת הבגרות במעבדה</a:t>
            </a:r>
            <a:r>
              <a:rPr lang="he-IL" dirty="0">
                <a:solidFill>
                  <a:srgbClr val="1F497D"/>
                </a:solidFill>
                <a:latin typeface="Arial"/>
                <a:cs typeface="Arial"/>
              </a:rPr>
              <a:t>.</a:t>
            </a:r>
            <a:endParaRPr lang="he-IL" dirty="0"/>
          </a:p>
        </p:txBody>
      </p:sp>
    </p:spTree>
    <p:extLst>
      <p:ext uri="{BB962C8B-B14F-4D97-AF65-F5344CB8AC3E}">
        <p14:creationId xmlns:p14="http://schemas.microsoft.com/office/powerpoint/2010/main" val="211937871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41</a:t>
            </a:fld>
            <a:endParaRPr lang="he-IL" dirty="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a:solidFill>
                  <a:srgbClr val="FF6600"/>
                </a:solidFill>
                <a:ea typeface="+mn-ea"/>
              </a:rPr>
              <a:t>תשובה</a:t>
            </a:r>
            <a:endParaRPr lang="he-IL" sz="1800" dirty="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41</a:t>
            </a:fld>
            <a:endParaRPr lang="he-IL" sz="1100" dirty="0">
              <a:solidFill>
                <a:srgbClr val="BFBFBF"/>
              </a:solidFill>
            </a:endParaRPr>
          </a:p>
        </p:txBody>
      </p:sp>
      <p:pic>
        <p:nvPicPr>
          <p:cNvPr id="2050" name="Picture 2" descr="C:\Users\O_B\Documents\א נחשון\לוגו ביולוגיה בחיוך.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0"/>
          <p:cNvSpPr/>
          <p:nvPr/>
        </p:nvSpPr>
        <p:spPr bwMode="auto">
          <a:xfrm>
            <a:off x="396081" y="4338637"/>
            <a:ext cx="8394700" cy="21859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marL="268288" indent="-268288" fontAlgn="auto">
              <a:spcBef>
                <a:spcPts val="0"/>
              </a:spcBef>
              <a:spcAft>
                <a:spcPts val="0"/>
              </a:spcAft>
              <a:defRPr/>
            </a:pPr>
            <a:r>
              <a:rPr lang="he-IL" kern="0" dirty="0">
                <a:solidFill>
                  <a:prstClr val="black"/>
                </a:solidFill>
                <a:latin typeface="Arial"/>
                <a:cs typeface="Arial"/>
              </a:rPr>
              <a:t>א. נאסוף דוגמת זיעה, נזלת ושעוות אוזניים מכמה נבדקים בריאים ומכמה חולים ונבדוק את רמת הסוכר בדגימה. </a:t>
            </a:r>
          </a:p>
          <a:p>
            <a:pPr marL="268288" indent="-268288" fontAlgn="auto">
              <a:spcBef>
                <a:spcPts val="0"/>
              </a:spcBef>
              <a:spcAft>
                <a:spcPts val="0"/>
              </a:spcAft>
              <a:defRPr/>
            </a:pPr>
            <a:r>
              <a:rPr lang="he-IL" kern="0" dirty="0">
                <a:solidFill>
                  <a:prstClr val="black"/>
                </a:solidFill>
                <a:latin typeface="Arial"/>
                <a:cs typeface="Arial"/>
              </a:rPr>
              <a:t>ב. הבדיקות שייערכו על הפרשות של אנשים בריאים ישמשו בתור בקרה.</a:t>
            </a:r>
          </a:p>
          <a:p>
            <a:pPr fontAlgn="auto">
              <a:spcBef>
                <a:spcPts val="0"/>
              </a:spcBef>
              <a:spcAft>
                <a:spcPts val="0"/>
              </a:spcAft>
              <a:defRPr/>
            </a:pPr>
            <a:r>
              <a:rPr lang="he-IL" kern="0" dirty="0">
                <a:solidFill>
                  <a:prstClr val="black"/>
                </a:solidFill>
                <a:latin typeface="Arial"/>
                <a:cs typeface="Arial"/>
              </a:rPr>
              <a:t>ג. גרף עמודות. המשתנה הבלתי תלוי (מצב האדם: חולה/בריא) הוא משתנה בדיד.</a:t>
            </a:r>
          </a:p>
          <a:p>
            <a:pPr marL="268288" indent="-268288" fontAlgn="auto">
              <a:spcBef>
                <a:spcPts val="0"/>
              </a:spcBef>
              <a:spcAft>
                <a:spcPts val="0"/>
              </a:spcAft>
              <a:defRPr/>
            </a:pPr>
            <a:r>
              <a:rPr lang="he-IL" kern="0" dirty="0">
                <a:solidFill>
                  <a:prstClr val="black"/>
                </a:solidFill>
                <a:latin typeface="Arial"/>
                <a:cs typeface="Arial"/>
              </a:rPr>
              <a:t>ד. אם באחת הבדיקות יתקבל הבדל ניכר ברמת הסוכר בין נבדקים (מספר נבדקים) בריאים לחולים, נוכל לקבוע שהיא יעילה לזיהוי המחלה.</a:t>
            </a:r>
          </a:p>
        </p:txBody>
      </p:sp>
      <p:sp>
        <p:nvSpPr>
          <p:cNvPr id="10" name="TextBox 9"/>
          <p:cNvSpPr txBox="1"/>
          <p:nvPr/>
        </p:nvSpPr>
        <p:spPr>
          <a:xfrm>
            <a:off x="1547665" y="505703"/>
            <a:ext cx="7070874" cy="3693319"/>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14:</a:t>
            </a:r>
          </a:p>
          <a:p>
            <a:pPr eaLnBrk="1" hangingPunct="1">
              <a:defRPr/>
            </a:pPr>
            <a:r>
              <a:rPr lang="he-IL" dirty="0">
                <a:solidFill>
                  <a:srgbClr val="1F497D"/>
                </a:solidFill>
                <a:latin typeface="Arial"/>
                <a:cs typeface="Arial"/>
              </a:rPr>
              <a:t>בדיקת דם היא כלי יעיל לאבחון מצב בריאותו של הנבדק.</a:t>
            </a:r>
          </a:p>
          <a:p>
            <a:pPr eaLnBrk="1" hangingPunct="1">
              <a:defRPr/>
            </a:pPr>
            <a:r>
              <a:rPr lang="he-IL" dirty="0">
                <a:solidFill>
                  <a:srgbClr val="1F497D"/>
                </a:solidFill>
                <a:latin typeface="Arial"/>
                <a:cs typeface="Arial"/>
              </a:rPr>
              <a:t>הבעיה היחידה היא שרוב האנשים אינם אוהבים לראות מחטים ואינם אוהבים לראות דם, בייחוד כשהוא יוצא מן הגוף שלהם.</a:t>
            </a:r>
          </a:p>
          <a:p>
            <a:pPr eaLnBrk="1" hangingPunct="1">
              <a:defRPr/>
            </a:pPr>
            <a:endParaRPr lang="he-IL" dirty="0">
              <a:solidFill>
                <a:srgbClr val="1F497D"/>
              </a:solidFill>
              <a:latin typeface="Arial"/>
              <a:cs typeface="Arial"/>
            </a:endParaRPr>
          </a:p>
          <a:p>
            <a:pPr eaLnBrk="1" hangingPunct="1">
              <a:defRPr/>
            </a:pPr>
            <a:r>
              <a:rPr lang="he-IL" dirty="0">
                <a:solidFill>
                  <a:srgbClr val="1F497D"/>
                </a:solidFill>
                <a:latin typeface="Arial"/>
                <a:cs typeface="Arial"/>
              </a:rPr>
              <a:t>תכננו ניסוי שבו תבחנו את האפשרות למצוא תחליף לשימוש בדם בבדיקה לגילוי סכרת.</a:t>
            </a:r>
          </a:p>
          <a:p>
            <a:pPr eaLnBrk="1" hangingPunct="1">
              <a:defRPr/>
            </a:pPr>
            <a:r>
              <a:rPr lang="he-IL" dirty="0">
                <a:solidFill>
                  <a:srgbClr val="1F497D"/>
                </a:solidFill>
                <a:latin typeface="Arial"/>
                <a:cs typeface="Arial"/>
              </a:rPr>
              <a:t>לצורך כך, בצעו את הניסוי ב: זיעה, נזלת ושעוות אוזניים.</a:t>
            </a:r>
          </a:p>
          <a:p>
            <a:pPr eaLnBrk="1" hangingPunct="1">
              <a:defRPr/>
            </a:pPr>
            <a:endParaRPr lang="he-IL" dirty="0">
              <a:solidFill>
                <a:srgbClr val="1F497D"/>
              </a:solidFill>
              <a:latin typeface="Arial"/>
              <a:cs typeface="Arial"/>
            </a:endParaRPr>
          </a:p>
          <a:p>
            <a:pPr eaLnBrk="1" hangingPunct="1">
              <a:defRPr/>
            </a:pPr>
            <a:r>
              <a:rPr lang="he-IL" dirty="0">
                <a:solidFill>
                  <a:srgbClr val="1F497D"/>
                </a:solidFill>
                <a:latin typeface="Arial"/>
                <a:cs typeface="Arial"/>
              </a:rPr>
              <a:t>א. תארו בקצרה את הניסוי.</a:t>
            </a:r>
          </a:p>
          <a:p>
            <a:pPr eaLnBrk="1" hangingPunct="1">
              <a:defRPr/>
            </a:pPr>
            <a:r>
              <a:rPr lang="he-IL" dirty="0">
                <a:solidFill>
                  <a:srgbClr val="1F497D"/>
                </a:solidFill>
                <a:latin typeface="Arial"/>
                <a:cs typeface="Arial"/>
              </a:rPr>
              <a:t>ב. באיזו בקרה תשתמשו?</a:t>
            </a:r>
          </a:p>
          <a:p>
            <a:pPr eaLnBrk="1" hangingPunct="1">
              <a:defRPr/>
            </a:pPr>
            <a:r>
              <a:rPr lang="he-IL" dirty="0">
                <a:solidFill>
                  <a:srgbClr val="1F497D"/>
                </a:solidFill>
                <a:latin typeface="Arial"/>
                <a:cs typeface="Arial"/>
              </a:rPr>
              <a:t>ג. באיזה גרף תבחרו כדי להציג את התוצאות? נמקו.</a:t>
            </a:r>
          </a:p>
          <a:p>
            <a:pPr eaLnBrk="1" hangingPunct="1">
              <a:defRPr/>
            </a:pPr>
            <a:r>
              <a:rPr lang="he-IL" dirty="0">
                <a:solidFill>
                  <a:srgbClr val="1F497D"/>
                </a:solidFill>
                <a:latin typeface="Arial"/>
                <a:cs typeface="Arial"/>
              </a:rPr>
              <a:t>ד. כיצד תוכלו לקבוע אם אחת מן השיטות יעילה לזיהוי סכרת בנבדקים?</a:t>
            </a:r>
          </a:p>
        </p:txBody>
      </p:sp>
    </p:spTree>
    <p:extLst>
      <p:ext uri="{BB962C8B-B14F-4D97-AF65-F5344CB8AC3E}">
        <p14:creationId xmlns:p14="http://schemas.microsoft.com/office/powerpoint/2010/main" val="237742161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455F7F1-AE41-4B02-8AEF-B9EBE0FB3BC3}" type="slidenum">
              <a:rPr lang="he-IL" smtClean="0"/>
              <a:pPr fontAlgn="base">
                <a:spcBef>
                  <a:spcPct val="0"/>
                </a:spcBef>
                <a:spcAft>
                  <a:spcPct val="0"/>
                </a:spcAft>
                <a:defRPr/>
              </a:pPr>
              <a:t>5</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1: אחד מתפקידי הפלסמה העיקריים: העברת חומרים ממקום למקום בגוף</a:t>
            </a:r>
            <a:endParaRPr lang="he-IL" sz="1800" dirty="0"/>
          </a:p>
        </p:txBody>
      </p:sp>
      <p:sp>
        <p:nvSpPr>
          <p:cNvPr id="9" name="TextBox 8"/>
          <p:cNvSpPr txBox="1"/>
          <p:nvPr/>
        </p:nvSpPr>
        <p:spPr>
          <a:xfrm>
            <a:off x="269875" y="4175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rPr>
              <a:t>שאלה 1:</a:t>
            </a:r>
          </a:p>
          <a:p>
            <a:pPr>
              <a:defRPr/>
            </a:pPr>
            <a:r>
              <a:rPr lang="he-IL" dirty="0">
                <a:solidFill>
                  <a:schemeClr val="tx2"/>
                </a:solidFill>
              </a:rPr>
              <a:t>א. מקצת החומרים המומסים בפלסמה מועברים דרך הדם ממקום למקום בגוף. </a:t>
            </a:r>
          </a:p>
          <a:p>
            <a:pPr>
              <a:defRPr/>
            </a:pPr>
            <a:r>
              <a:rPr lang="he-IL" dirty="0">
                <a:solidFill>
                  <a:schemeClr val="tx2"/>
                </a:solidFill>
              </a:rPr>
              <a:t>    מלאו את הטבלה הבאה העוסקת בכך.</a:t>
            </a:r>
          </a:p>
          <a:p>
            <a:pPr>
              <a:defRPr/>
            </a:pPr>
            <a:r>
              <a:rPr lang="he-IL" dirty="0">
                <a:solidFill>
                  <a:schemeClr val="tx2"/>
                </a:solidFill>
              </a:rPr>
              <a:t>ב. מדוע חלבוני הדם נשארים בתוך נוזל הדם ואינם חודרים לתאי הגוף?</a:t>
            </a:r>
          </a:p>
        </p:txBody>
      </p:sp>
      <p:graphicFrame>
        <p:nvGraphicFramePr>
          <p:cNvPr id="8" name="טבלה 7"/>
          <p:cNvGraphicFramePr>
            <a:graphicFrameLocks noGrp="1"/>
          </p:cNvGraphicFramePr>
          <p:nvPr>
            <p:extLst>
              <p:ext uri="{D42A27DB-BD31-4B8C-83A1-F6EECF244321}">
                <p14:modId xmlns:p14="http://schemas.microsoft.com/office/powerpoint/2010/main" val="1174697738"/>
              </p:ext>
            </p:extLst>
          </p:nvPr>
        </p:nvGraphicFramePr>
        <p:xfrm>
          <a:off x="773113" y="2420938"/>
          <a:ext cx="7680325" cy="3708400"/>
        </p:xfrm>
        <a:graphic>
          <a:graphicData uri="http://schemas.openxmlformats.org/drawingml/2006/table">
            <a:tbl>
              <a:tblPr rtl="1" firstRow="1" bandRow="1">
                <a:tableStyleId>{5C22544A-7EE6-4342-B048-85BDC9FD1C3A}</a:tableStyleId>
              </a:tblPr>
              <a:tblGrid>
                <a:gridCol w="3694617">
                  <a:extLst>
                    <a:ext uri="{9D8B030D-6E8A-4147-A177-3AD203B41FA5}">
                      <a16:colId xmlns:a16="http://schemas.microsoft.com/office/drawing/2014/main" val="20000"/>
                    </a:ext>
                  </a:extLst>
                </a:gridCol>
                <a:gridCol w="2120853">
                  <a:extLst>
                    <a:ext uri="{9D8B030D-6E8A-4147-A177-3AD203B41FA5}">
                      <a16:colId xmlns:a16="http://schemas.microsoft.com/office/drawing/2014/main" val="20001"/>
                    </a:ext>
                  </a:extLst>
                </a:gridCol>
                <a:gridCol w="1864855">
                  <a:extLst>
                    <a:ext uri="{9D8B030D-6E8A-4147-A177-3AD203B41FA5}">
                      <a16:colId xmlns:a16="http://schemas.microsoft.com/office/drawing/2014/main" val="20002"/>
                    </a:ext>
                  </a:extLst>
                </a:gridCol>
              </a:tblGrid>
              <a:tr h="370840">
                <a:tc>
                  <a:txBody>
                    <a:bodyPr/>
                    <a:lstStyle/>
                    <a:p>
                      <a:pPr rtl="1"/>
                      <a:r>
                        <a:rPr lang="he-IL" b="0" dirty="0">
                          <a:solidFill>
                            <a:schemeClr val="tx2"/>
                          </a:solidFill>
                        </a:rPr>
                        <a:t>החומר</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a:solidFill>
                            <a:schemeClr val="tx2"/>
                          </a:solidFill>
                        </a:rPr>
                        <a:t>מגיע אל הדם מ:</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a:solidFill>
                            <a:schemeClr val="tx2"/>
                          </a:solidFill>
                        </a:rPr>
                        <a:t>נע בדם אל:</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rtl="1"/>
                      <a:r>
                        <a:rPr lang="he-IL" sz="1800" dirty="0">
                          <a:solidFill>
                            <a:schemeClr val="tx2"/>
                          </a:solidFill>
                        </a:rPr>
                        <a:t>חמצן</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rtl="1"/>
                      <a:r>
                        <a:rPr lang="he-IL" sz="1800" dirty="0">
                          <a:solidFill>
                            <a:schemeClr val="tx2"/>
                          </a:solidFill>
                        </a:rPr>
                        <a:t>פחמן דו-חמצני</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rtl="1"/>
                      <a:r>
                        <a:rPr lang="he-IL" sz="1800" dirty="0">
                          <a:solidFill>
                            <a:schemeClr val="tx2"/>
                          </a:solidFill>
                        </a:rPr>
                        <a:t>תוצרי</a:t>
                      </a:r>
                      <a:r>
                        <a:rPr lang="he-IL" sz="1800" baseline="0" dirty="0">
                          <a:solidFill>
                            <a:schemeClr val="tx2"/>
                          </a:solidFill>
                        </a:rPr>
                        <a:t> עיכול כגון גלוקוז, חומצות אמיניות</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rtl="1"/>
                      <a:r>
                        <a:rPr lang="he-IL" sz="1800" dirty="0">
                          <a:solidFill>
                            <a:schemeClr val="tx2"/>
                          </a:solidFill>
                        </a:rPr>
                        <a:t>מלחים</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rtl="1"/>
                      <a:r>
                        <a:rPr lang="he-IL" sz="1800" dirty="0">
                          <a:solidFill>
                            <a:schemeClr val="tx2"/>
                          </a:solidFill>
                        </a:rPr>
                        <a:t>הורמונים</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rtl="1"/>
                      <a:r>
                        <a:rPr lang="he-IL" sz="1800" dirty="0">
                          <a:solidFill>
                            <a:schemeClr val="tx2"/>
                          </a:solidFill>
                        </a:rPr>
                        <a:t>שתנן</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rtl="1"/>
                      <a:r>
                        <a:rPr lang="he-IL" sz="1800" dirty="0">
                          <a:solidFill>
                            <a:schemeClr val="tx2"/>
                          </a:solidFill>
                        </a:rPr>
                        <a:t>חמצן</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rtl="1"/>
                      <a:r>
                        <a:rPr lang="he-IL" sz="1800" dirty="0">
                          <a:solidFill>
                            <a:schemeClr val="tx2"/>
                          </a:solidFill>
                        </a:rPr>
                        <a:t>פחמן דו-חמצני</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pPr rtl="1"/>
                      <a:r>
                        <a:rPr lang="he-IL" sz="1800" dirty="0">
                          <a:solidFill>
                            <a:schemeClr val="tx2"/>
                          </a:solidFill>
                        </a:rPr>
                        <a:t>תוצרי</a:t>
                      </a:r>
                      <a:r>
                        <a:rPr lang="he-IL" sz="1800" baseline="0" dirty="0">
                          <a:solidFill>
                            <a:schemeClr val="tx2"/>
                          </a:solidFill>
                        </a:rPr>
                        <a:t> עיכול כגון גלוקוז, חומצות אמיניות</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5</a:t>
            </a:fld>
            <a:endParaRPr lang="he-IL" sz="1100" dirty="0">
              <a:solidFill>
                <a:prstClr val="white">
                  <a:lumMod val="75000"/>
                </a:prstClr>
              </a:solidFill>
            </a:endParaRPr>
          </a:p>
        </p:txBody>
      </p:sp>
    </p:spTree>
    <p:extLst>
      <p:ext uri="{BB962C8B-B14F-4D97-AF65-F5344CB8AC3E}">
        <p14:creationId xmlns:p14="http://schemas.microsoft.com/office/powerpoint/2010/main" val="92869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72BC54-18EF-4485-93B9-0AD40EE14AF3}" type="slidenum">
              <a:rPr lang="he-IL" smtClean="0"/>
              <a:pPr fontAlgn="base">
                <a:spcBef>
                  <a:spcPct val="0"/>
                </a:spcBef>
                <a:spcAft>
                  <a:spcPct val="0"/>
                </a:spcAft>
                <a:defRPr/>
              </a:pPr>
              <a:t>6</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9" name="TextBox 8"/>
          <p:cNvSpPr txBox="1"/>
          <p:nvPr/>
        </p:nvSpPr>
        <p:spPr>
          <a:xfrm>
            <a:off x="255588" y="465138"/>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a:t>
            </a:r>
          </a:p>
          <a:p>
            <a:pPr>
              <a:defRPr/>
            </a:pPr>
            <a:endParaRPr lang="en-US" dirty="0">
              <a:solidFill>
                <a:srgbClr val="1D4C72"/>
              </a:solidFill>
            </a:endParaRPr>
          </a:p>
        </p:txBody>
      </p:sp>
      <p:sp>
        <p:nvSpPr>
          <p:cNvPr id="12" name="Rectangle 12"/>
          <p:cNvSpPr/>
          <p:nvPr/>
        </p:nvSpPr>
        <p:spPr>
          <a:xfrm>
            <a:off x="309563" y="949325"/>
            <a:ext cx="8359775" cy="5575300"/>
          </a:xfrm>
          <a:prstGeom prst="rect">
            <a:avLst/>
          </a:prstGeom>
          <a:no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latin typeface="Arial"/>
                <a:cs typeface="Arial"/>
              </a:rPr>
              <a:t>תשובה:</a:t>
            </a:r>
          </a:p>
          <a:p>
            <a:pPr>
              <a:defRPr/>
            </a:pPr>
            <a:r>
              <a:rPr lang="he-IL" dirty="0"/>
              <a:t>א.</a:t>
            </a:r>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r>
              <a:rPr lang="he-IL" dirty="0">
                <a:solidFill>
                  <a:prstClr val="black"/>
                </a:solidFill>
              </a:rPr>
              <a:t>ב. חלבוני הדם מורכבים ממולקולות גדולות ולכן אינם יכולים לעבור דרך קרומי התאים.</a:t>
            </a:r>
          </a:p>
          <a:p>
            <a:pPr>
              <a:defRPr/>
            </a:pPr>
            <a:endParaRPr lang="he-IL" dirty="0"/>
          </a:p>
          <a:p>
            <a:pPr fontAlgn="auto">
              <a:spcBef>
                <a:spcPts val="0"/>
              </a:spcBef>
              <a:spcAft>
                <a:spcPts val="0"/>
              </a:spcAft>
              <a:defRPr/>
            </a:pPr>
            <a:endParaRPr lang="he-IL" kern="0" dirty="0">
              <a:latin typeface="Arial"/>
              <a:cs typeface="Arial"/>
            </a:endParaRPr>
          </a:p>
        </p:txBody>
      </p:sp>
      <p:graphicFrame>
        <p:nvGraphicFramePr>
          <p:cNvPr id="8" name="טבלה 7"/>
          <p:cNvGraphicFramePr>
            <a:graphicFrameLocks noGrp="1"/>
          </p:cNvGraphicFramePr>
          <p:nvPr/>
        </p:nvGraphicFramePr>
        <p:xfrm>
          <a:off x="884238" y="1628775"/>
          <a:ext cx="7680325" cy="2865437"/>
        </p:xfrm>
        <a:graphic>
          <a:graphicData uri="http://schemas.openxmlformats.org/drawingml/2006/table">
            <a:tbl>
              <a:tblPr rtl="1" firstRow="1" bandRow="1">
                <a:tableStyleId>{5C22544A-7EE6-4342-B048-85BDC9FD1C3A}</a:tableStyleId>
              </a:tblPr>
              <a:tblGrid>
                <a:gridCol w="3694617">
                  <a:extLst>
                    <a:ext uri="{9D8B030D-6E8A-4147-A177-3AD203B41FA5}">
                      <a16:colId xmlns:a16="http://schemas.microsoft.com/office/drawing/2014/main" val="20000"/>
                    </a:ext>
                  </a:extLst>
                </a:gridCol>
                <a:gridCol w="2120853">
                  <a:extLst>
                    <a:ext uri="{9D8B030D-6E8A-4147-A177-3AD203B41FA5}">
                      <a16:colId xmlns:a16="http://schemas.microsoft.com/office/drawing/2014/main" val="20001"/>
                    </a:ext>
                  </a:extLst>
                </a:gridCol>
                <a:gridCol w="1864855">
                  <a:extLst>
                    <a:ext uri="{9D8B030D-6E8A-4147-A177-3AD203B41FA5}">
                      <a16:colId xmlns:a16="http://schemas.microsoft.com/office/drawing/2014/main" val="20002"/>
                    </a:ext>
                  </a:extLst>
                </a:gridCol>
              </a:tblGrid>
              <a:tr h="370881">
                <a:tc>
                  <a:txBody>
                    <a:bodyPr/>
                    <a:lstStyle/>
                    <a:p>
                      <a:pPr rtl="1"/>
                      <a:r>
                        <a:rPr lang="he-IL" sz="1800" b="0" dirty="0">
                          <a:solidFill>
                            <a:schemeClr val="tx1"/>
                          </a:solidFill>
                        </a:rPr>
                        <a:t>החומר</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a:solidFill>
                            <a:schemeClr val="tx1"/>
                          </a:solidFill>
                        </a:rPr>
                        <a:t>מגיע אל הדם מ:</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a:solidFill>
                            <a:schemeClr val="tx1"/>
                          </a:solidFill>
                        </a:rPr>
                        <a:t>נע בדם אל:</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81">
                <a:tc>
                  <a:txBody>
                    <a:bodyPr/>
                    <a:lstStyle/>
                    <a:p>
                      <a:pPr rtl="1"/>
                      <a:r>
                        <a:rPr lang="he-IL" sz="1800" dirty="0">
                          <a:solidFill>
                            <a:schemeClr val="tx1"/>
                          </a:solidFill>
                        </a:rPr>
                        <a:t>חמצן</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ריאות</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כל הרקמות</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81">
                <a:tc>
                  <a:txBody>
                    <a:bodyPr/>
                    <a:lstStyle/>
                    <a:p>
                      <a:pPr rtl="1"/>
                      <a:r>
                        <a:rPr lang="he-IL" sz="1800" dirty="0">
                          <a:solidFill>
                            <a:schemeClr val="tx1"/>
                          </a:solidFill>
                        </a:rPr>
                        <a:t>פחמן דו-חמצני</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כל הרקמות</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ריאות</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81">
                <a:tc>
                  <a:txBody>
                    <a:bodyPr/>
                    <a:lstStyle/>
                    <a:p>
                      <a:pPr rtl="1"/>
                      <a:r>
                        <a:rPr lang="he-IL" sz="1800" dirty="0">
                          <a:solidFill>
                            <a:schemeClr val="tx1"/>
                          </a:solidFill>
                        </a:rPr>
                        <a:t>תוצרי</a:t>
                      </a:r>
                      <a:r>
                        <a:rPr lang="he-IL" sz="1800" baseline="0" dirty="0">
                          <a:solidFill>
                            <a:schemeClr val="tx1"/>
                          </a:solidFill>
                        </a:rPr>
                        <a:t> עיכול כגון גלוקוז, חומצות אמיניות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מערכת העיכול</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כל הרקמות</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81">
                <a:tc>
                  <a:txBody>
                    <a:bodyPr/>
                    <a:lstStyle/>
                    <a:p>
                      <a:pPr rtl="1"/>
                      <a:r>
                        <a:rPr lang="he-IL" sz="1800" dirty="0">
                          <a:solidFill>
                            <a:schemeClr val="tx1"/>
                          </a:solidFill>
                        </a:rPr>
                        <a:t>מלחים</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מערכת העיכול</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כל הרקמות</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0151">
                <a:tc>
                  <a:txBody>
                    <a:bodyPr/>
                    <a:lstStyle/>
                    <a:p>
                      <a:pPr rtl="1"/>
                      <a:r>
                        <a:rPr lang="he-IL" sz="1800" dirty="0">
                          <a:solidFill>
                            <a:schemeClr val="tx1"/>
                          </a:solidFill>
                        </a:rPr>
                        <a:t>הורמונים</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בלוטות הפרשה פנימית</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אברי המטרה</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81">
                <a:tc>
                  <a:txBody>
                    <a:bodyPr/>
                    <a:lstStyle/>
                    <a:p>
                      <a:pPr rtl="1"/>
                      <a:r>
                        <a:rPr lang="he-IL" sz="1800" dirty="0">
                          <a:solidFill>
                            <a:schemeClr val="tx1"/>
                          </a:solidFill>
                        </a:rPr>
                        <a:t>שתנן</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כבד</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1"/>
                          </a:solidFill>
                        </a:rPr>
                        <a:t>כליות</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0" name="TextBox 9"/>
          <p:cNvSpPr txBox="1"/>
          <p:nvPr/>
        </p:nvSpPr>
        <p:spPr>
          <a:xfrm>
            <a:off x="396875" y="5229225"/>
            <a:ext cx="8183563" cy="1076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600" u="sng" dirty="0"/>
              <a:t>הרחבה</a:t>
            </a:r>
            <a:r>
              <a:rPr lang="he-IL" sz="1600" dirty="0"/>
              <a:t>:</a:t>
            </a:r>
          </a:p>
          <a:p>
            <a:pPr>
              <a:defRPr/>
            </a:pPr>
            <a:r>
              <a:rPr lang="he-IL" sz="1600" dirty="0"/>
              <a:t>חומצות שומן מגיעות ממערכת העיכול לדם דרך הלימפה, ומועברות לכל הרקמות.</a:t>
            </a:r>
          </a:p>
          <a:p>
            <a:pPr>
              <a:defRPr/>
            </a:pPr>
            <a:r>
              <a:rPr lang="he-IL" sz="1600" dirty="0"/>
              <a:t>נוגדנים מגיעים ממערכת הלימפה לדם ומועברים לכל הרקמות.</a:t>
            </a:r>
          </a:p>
          <a:p>
            <a:pPr>
              <a:defRPr/>
            </a:pPr>
            <a:r>
              <a:rPr lang="he-IL" sz="1600" dirty="0"/>
              <a:t>(נדון במערכת הלימפה במצגת נפרדת).</a:t>
            </a:r>
            <a:endParaRPr lang="en-US" sz="1600" dirty="0"/>
          </a:p>
        </p:txBody>
      </p:sp>
      <p:sp>
        <p:nvSpPr>
          <p:cNvPr id="1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6</a:t>
            </a:fld>
            <a:endParaRPr lang="he-IL" sz="1100" dirty="0">
              <a:solidFill>
                <a:prstClr val="white">
                  <a:lumMod val="75000"/>
                </a:prstClr>
              </a:solidFill>
            </a:endParaRPr>
          </a:p>
        </p:txBody>
      </p:sp>
    </p:spTree>
    <p:extLst>
      <p:ext uri="{BB962C8B-B14F-4D97-AF65-F5344CB8AC3E}">
        <p14:creationId xmlns:p14="http://schemas.microsoft.com/office/powerpoint/2010/main" val="400895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E1A947D-8A2E-4BDE-922E-C1A06377EB72}" type="slidenum">
              <a:rPr lang="he-IL" smtClean="0"/>
              <a:pPr fontAlgn="base">
                <a:spcBef>
                  <a:spcPct val="0"/>
                </a:spcBef>
                <a:spcAft>
                  <a:spcPct val="0"/>
                </a:spcAft>
                <a:defRPr/>
              </a:pPr>
              <a:t>7</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rgbClr val="FF6600"/>
                </a:solidFill>
                <a:ea typeface="+mn-ea"/>
              </a:rPr>
              <a:t>חשיבות שמירת </a:t>
            </a:r>
            <a:r>
              <a:rPr lang="he-IL" sz="1800" b="1" noProof="1">
                <a:solidFill>
                  <a:srgbClr val="FF6600"/>
                </a:solidFill>
                <a:ea typeface="+mn-ea"/>
              </a:rPr>
              <a:t>ההומאוסטזיס</a:t>
            </a:r>
            <a:r>
              <a:rPr lang="he-IL" sz="1800" b="1" dirty="0">
                <a:solidFill>
                  <a:srgbClr val="FF6600"/>
                </a:solidFill>
                <a:ea typeface="+mn-ea"/>
              </a:rPr>
              <a:t> של ריכוז המומסים בפלסמה</a:t>
            </a:r>
            <a:endParaRPr lang="he-IL" sz="1800" dirty="0"/>
          </a:p>
        </p:txBody>
      </p:sp>
      <p:sp>
        <p:nvSpPr>
          <p:cNvPr id="10" name="TextBox 9"/>
          <p:cNvSpPr txBox="1"/>
          <p:nvPr/>
        </p:nvSpPr>
        <p:spPr>
          <a:xfrm>
            <a:off x="409575" y="471488"/>
            <a:ext cx="8397875"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ריכוז כלל המומסים בפלסמה נשמר קבוע פחות או יותר. יש לכך חשיבות רבה מכיוון ש:</a:t>
            </a:r>
          </a:p>
        </p:txBody>
      </p:sp>
      <p:sp>
        <p:nvSpPr>
          <p:cNvPr id="9" name="TextBox 8"/>
          <p:cNvSpPr txBox="1"/>
          <p:nvPr/>
        </p:nvSpPr>
        <p:spPr>
          <a:xfrm>
            <a:off x="-88900" y="1217613"/>
            <a:ext cx="461962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עלייה בריכוז המומסים עלולה לגרום ליציאת מים </a:t>
            </a:r>
          </a:p>
          <a:p>
            <a:pPr fontAlgn="auto">
              <a:spcBef>
                <a:spcPts val="0"/>
              </a:spcBef>
              <a:spcAft>
                <a:spcPts val="0"/>
              </a:spcAft>
              <a:defRPr/>
            </a:pPr>
            <a:r>
              <a:rPr lang="he-IL" kern="0" dirty="0"/>
              <a:t>מתאי הדם לפלסמה בתהליך אוסמוזה ובעקבות זאת להתכווצות תאי הדם. </a:t>
            </a:r>
          </a:p>
        </p:txBody>
      </p:sp>
      <p:sp>
        <p:nvSpPr>
          <p:cNvPr id="11" name="TextBox 10"/>
          <p:cNvSpPr txBox="1"/>
          <p:nvPr/>
        </p:nvSpPr>
        <p:spPr>
          <a:xfrm>
            <a:off x="5003800" y="1217613"/>
            <a:ext cx="371792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ירידה בריכוז המומסים בפלסמה</a:t>
            </a:r>
          </a:p>
          <a:p>
            <a:pPr fontAlgn="auto">
              <a:spcBef>
                <a:spcPts val="0"/>
              </a:spcBef>
              <a:spcAft>
                <a:spcPts val="0"/>
              </a:spcAft>
              <a:defRPr/>
            </a:pPr>
            <a:r>
              <a:rPr lang="he-IL" kern="0" dirty="0"/>
              <a:t> עלולה לגרום למעבר מים מן הפלסמה לתאי הדם בתהליך אוסמוזה, ובעקבות זאת להתנפחותם ולהתפוצצותם.</a:t>
            </a:r>
          </a:p>
        </p:txBody>
      </p:sp>
      <p:sp>
        <p:nvSpPr>
          <p:cNvPr id="2" name="מלבן 1"/>
          <p:cNvSpPr/>
          <p:nvPr/>
        </p:nvSpPr>
        <p:spPr>
          <a:xfrm>
            <a:off x="231775" y="5800725"/>
            <a:ext cx="8215313" cy="647700"/>
          </a:xfrm>
          <a:prstGeom prst="rect">
            <a:avLst/>
          </a:prstGeom>
        </p:spPr>
        <p:txBody>
          <a:bodyPr>
            <a:spAutoFit/>
          </a:bodyPr>
          <a:lstStyle/>
          <a:p>
            <a:pPr fontAlgn="auto">
              <a:spcBef>
                <a:spcPts val="0"/>
              </a:spcBef>
              <a:spcAft>
                <a:spcPts val="0"/>
              </a:spcAft>
              <a:defRPr/>
            </a:pPr>
            <a:r>
              <a:rPr lang="he-IL" kern="0" dirty="0"/>
              <a:t>שני המצבים האלה הם מסכני חיים, ולכן יש בגוף מנגנונים לשמירת </a:t>
            </a:r>
            <a:r>
              <a:rPr lang="he-IL" kern="0" noProof="1"/>
              <a:t>ההומאוסטזיס</a:t>
            </a:r>
            <a:r>
              <a:rPr lang="he-IL" kern="0" dirty="0"/>
              <a:t> של </a:t>
            </a:r>
          </a:p>
          <a:p>
            <a:pPr fontAlgn="auto">
              <a:spcBef>
                <a:spcPts val="0"/>
              </a:spcBef>
              <a:spcAft>
                <a:spcPts val="0"/>
              </a:spcAft>
              <a:defRPr/>
            </a:pPr>
            <a:r>
              <a:rPr lang="he-IL" kern="0" dirty="0"/>
              <a:t>ריכוז המומסים בדם. </a:t>
            </a:r>
          </a:p>
        </p:txBody>
      </p:sp>
      <p:sp>
        <p:nvSpPr>
          <p:cNvPr id="13" name="חץ למטה 12"/>
          <p:cNvSpPr/>
          <p:nvPr/>
        </p:nvSpPr>
        <p:spPr>
          <a:xfrm>
            <a:off x="6011863" y="2417763"/>
            <a:ext cx="576262"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חץ למטה 14"/>
          <p:cNvSpPr/>
          <p:nvPr/>
        </p:nvSpPr>
        <p:spPr>
          <a:xfrm>
            <a:off x="2555875" y="2416175"/>
            <a:ext cx="576263"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3" name="Picture 6"/>
          <p:cNvPicPr>
            <a:picLocks noChangeAspect="1" noChangeArrowheads="1"/>
          </p:cNvPicPr>
          <p:nvPr/>
        </p:nvPicPr>
        <p:blipFill>
          <a:blip r:embed="rId3" cstate="print"/>
          <a:srcRect/>
          <a:stretch>
            <a:fillRect/>
          </a:stretch>
        </p:blipFill>
        <p:spPr bwMode="auto">
          <a:xfrm>
            <a:off x="1911350" y="2668164"/>
            <a:ext cx="5238750" cy="272415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14300" prst="artDeco"/>
          </a:sp3d>
        </p:spPr>
      </p:pic>
      <p:sp>
        <p:nvSpPr>
          <p:cNvPr id="110604" name="מלבן 6"/>
          <p:cNvSpPr>
            <a:spLocks noChangeArrowheads="1"/>
          </p:cNvSpPr>
          <p:nvPr/>
        </p:nvSpPr>
        <p:spPr bwMode="auto">
          <a:xfrm>
            <a:off x="1912938" y="5364163"/>
            <a:ext cx="2330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hlinkClick r:id="rId4"/>
              </a:rPr>
              <a:t>LadyofHats (Wikimedia commons)</a:t>
            </a:r>
            <a:endParaRPr lang="he-IL" sz="1100"/>
          </a:p>
        </p:txBody>
      </p:sp>
      <p:sp>
        <p:nvSpPr>
          <p:cNvPr id="14"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7</a:t>
            </a:fld>
            <a:endParaRPr lang="he-IL" sz="1100" dirty="0">
              <a:solidFill>
                <a:prstClr val="white">
                  <a:lumMod val="75000"/>
                </a:prstClr>
              </a:solidFill>
            </a:endParaRPr>
          </a:p>
        </p:txBody>
      </p:sp>
    </p:spTree>
    <p:extLst>
      <p:ext uri="{BB962C8B-B14F-4D97-AF65-F5344CB8AC3E}">
        <p14:creationId xmlns:p14="http://schemas.microsoft.com/office/powerpoint/2010/main" val="173807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D50C3B5-415B-49DA-ADA3-EB6527C4E9BD}" type="slidenum">
              <a:rPr lang="he-IL" smtClean="0"/>
              <a:pPr fontAlgn="base">
                <a:spcBef>
                  <a:spcPct val="0"/>
                </a:spcBef>
                <a:spcAft>
                  <a:spcPct val="0"/>
                </a:spcAft>
                <a:defRPr/>
              </a:pPr>
              <a:t>8</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rgbClr val="FF6600"/>
                </a:solidFill>
                <a:ea typeface="+mn-ea"/>
              </a:rPr>
              <a:t>שאלה 2: הרחבה</a:t>
            </a:r>
            <a:endParaRPr lang="he-IL" sz="1800" dirty="0">
              <a:solidFill>
                <a:schemeClr val="accent6">
                  <a:lumMod val="50000"/>
                  <a:lumOff val="50000"/>
                </a:schemeClr>
              </a:solidFill>
            </a:endParaRPr>
          </a:p>
        </p:txBody>
      </p:sp>
      <p:sp>
        <p:nvSpPr>
          <p:cNvPr id="20" name="TextBox 19"/>
          <p:cNvSpPr txBox="1"/>
          <p:nvPr/>
        </p:nvSpPr>
        <p:spPr>
          <a:xfrm>
            <a:off x="139700" y="465138"/>
            <a:ext cx="8397875"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2:</a:t>
            </a:r>
          </a:p>
          <a:p>
            <a:pPr fontAlgn="auto">
              <a:spcBef>
                <a:spcPts val="0"/>
              </a:spcBef>
              <a:spcAft>
                <a:spcPts val="0"/>
              </a:spcAft>
              <a:defRPr/>
            </a:pPr>
            <a:r>
              <a:rPr lang="he-IL" kern="0" dirty="0">
                <a:solidFill>
                  <a:schemeClr val="tx2"/>
                </a:solidFill>
              </a:rPr>
              <a:t>בשאלה זו נדון בדוגמה להשלכות של אי-שמירה על ריכוז מומסים קבוע בדם.</a:t>
            </a:r>
          </a:p>
          <a:p>
            <a:pPr fontAlgn="auto">
              <a:spcBef>
                <a:spcPts val="0"/>
              </a:spcBef>
              <a:spcAft>
                <a:spcPts val="0"/>
              </a:spcAft>
              <a:defRPr/>
            </a:pPr>
            <a:r>
              <a:rPr lang="he-IL" kern="0" dirty="0">
                <a:solidFill>
                  <a:schemeClr val="tx2"/>
                </a:solidFill>
              </a:rPr>
              <a:t>הילד המופיע בתמונה סובל מתת-תזונה, המתבטאת, בין היתר, בירידה בריכוז החלבונים בדם. בעקבותיה עברו מים מכלי הדם אל הנוזל הבין-תאי, דבר המתבטא בהתנפחות הבטן. </a:t>
            </a:r>
          </a:p>
          <a:p>
            <a:pPr fontAlgn="auto">
              <a:spcBef>
                <a:spcPts val="0"/>
              </a:spcBef>
              <a:spcAft>
                <a:spcPts val="0"/>
              </a:spcAft>
              <a:defRPr/>
            </a:pPr>
            <a:r>
              <a:rPr lang="he-IL" kern="0" dirty="0">
                <a:solidFill>
                  <a:schemeClr val="tx2"/>
                </a:solidFill>
              </a:rPr>
              <a:t>תופעה זו נקראת בצקת. תת-תזונה גורמת לעוד בעיות קשות שלא נדון בהם בשאלה זו.</a:t>
            </a:r>
          </a:p>
          <a:p>
            <a:pPr fontAlgn="auto">
              <a:spcBef>
                <a:spcPts val="0"/>
              </a:spcBef>
              <a:spcAft>
                <a:spcPts val="0"/>
              </a:spcAft>
              <a:defRPr/>
            </a:pPr>
            <a:r>
              <a:rPr lang="he-IL" kern="0" dirty="0">
                <a:solidFill>
                  <a:schemeClr val="tx2"/>
                </a:solidFill>
              </a:rPr>
              <a:t>א. הסבירו מדוע תת-תזונה גרמה לירידת ריכוז החלבונים בדם?</a:t>
            </a:r>
          </a:p>
          <a:p>
            <a:pPr fontAlgn="auto">
              <a:spcBef>
                <a:spcPts val="0"/>
              </a:spcBef>
              <a:spcAft>
                <a:spcPts val="0"/>
              </a:spcAft>
              <a:defRPr/>
            </a:pPr>
            <a:r>
              <a:rPr lang="he-IL" kern="0" dirty="0">
                <a:solidFill>
                  <a:schemeClr val="tx2"/>
                </a:solidFill>
              </a:rPr>
              <a:t>ב. באיזה תהליך עברו המים מכלי הדם אל הנוזל הבין-תאי? הסבירו.</a:t>
            </a:r>
          </a:p>
        </p:txBody>
      </p:sp>
      <p:pic>
        <p:nvPicPr>
          <p:cNvPr id="111622" name="Picture 7" descr="http://upload.wikimedia.org/wikipedia/he/2/2f/Hun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2924175"/>
            <a:ext cx="21526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מלבן 1"/>
          <p:cNvSpPr>
            <a:spLocks noChangeArrowheads="1"/>
          </p:cNvSpPr>
          <p:nvPr/>
        </p:nvSpPr>
        <p:spPr bwMode="auto">
          <a:xfrm>
            <a:off x="4060825" y="6064250"/>
            <a:ext cx="5381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Calibri" pitchFamily="34" charset="0"/>
                <a:cs typeface="Calibri" pitchFamily="34" charset="0"/>
                <a:hlinkClick r:id="rId4"/>
              </a:rPr>
              <a:t>Carny</a:t>
            </a:r>
            <a:endParaRPr lang="he-IL" sz="1200"/>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8</a:t>
            </a:fld>
            <a:endParaRPr lang="he-IL" sz="1100" dirty="0">
              <a:solidFill>
                <a:prstClr val="white">
                  <a:lumMod val="75000"/>
                </a:prstClr>
              </a:solidFill>
            </a:endParaRPr>
          </a:p>
        </p:txBody>
      </p:sp>
    </p:spTree>
    <p:extLst>
      <p:ext uri="{BB962C8B-B14F-4D97-AF65-F5344CB8AC3E}">
        <p14:creationId xmlns:p14="http://schemas.microsoft.com/office/powerpoint/2010/main" val="236227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3087FE8-57C9-4403-9D59-32E6C2999801}" type="slidenum">
              <a:rPr lang="he-IL" smtClean="0"/>
              <a:pPr fontAlgn="base">
                <a:spcBef>
                  <a:spcPct val="0"/>
                </a:spcBef>
                <a:spcAft>
                  <a:spcPct val="0"/>
                </a:spcAft>
                <a:defRPr/>
              </a:pPr>
              <a:t>9</a:t>
            </a:fld>
            <a:endParaRPr lang="he-IL" dirty="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a:solidFill>
                  <a:srgbClr val="FF6600"/>
                </a:solidFill>
                <a:ea typeface="+mn-ea"/>
              </a:rPr>
              <a:t>תשובה</a:t>
            </a:r>
            <a:endParaRPr lang="he-IL" sz="1800" dirty="0"/>
          </a:p>
        </p:txBody>
      </p:sp>
      <p:sp>
        <p:nvSpPr>
          <p:cNvPr id="7" name="Rectangle 20"/>
          <p:cNvSpPr/>
          <p:nvPr/>
        </p:nvSpPr>
        <p:spPr bwMode="auto">
          <a:xfrm>
            <a:off x="323850" y="2924174"/>
            <a:ext cx="8286750" cy="259305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marL="268288" indent="-268288" fontAlgn="auto">
              <a:spcBef>
                <a:spcPts val="0"/>
              </a:spcBef>
              <a:spcAft>
                <a:spcPts val="0"/>
              </a:spcAft>
              <a:defRPr/>
            </a:pPr>
            <a:r>
              <a:rPr lang="he-IL" kern="0" dirty="0">
                <a:solidFill>
                  <a:prstClr val="black"/>
                </a:solidFill>
                <a:latin typeface="Arial"/>
                <a:cs typeface="Arial"/>
              </a:rPr>
              <a:t>א. מקור החומרים בדם ובתאי הגוף הוא במזון, ולכן תת-תזונה יכולה להתבטא בירידה בריכוז החלבונים בדם.</a:t>
            </a:r>
          </a:p>
          <a:p>
            <a:pPr marL="268288" indent="-268288" fontAlgn="auto">
              <a:spcBef>
                <a:spcPts val="0"/>
              </a:spcBef>
              <a:spcAft>
                <a:spcPts val="0"/>
              </a:spcAft>
              <a:defRPr/>
            </a:pPr>
            <a:r>
              <a:rPr lang="he-IL" kern="0" dirty="0">
                <a:solidFill>
                  <a:prstClr val="black"/>
                </a:solidFill>
                <a:latin typeface="Arial"/>
                <a:cs typeface="Arial"/>
              </a:rPr>
              <a:t>ב. המים עוברים בתהליך אוסמוזה*, משום שריכוז המומסים בפלסמה ירד ונעשה נמוך מריכוז המומסים בנוזל הבין-תאי.</a:t>
            </a:r>
          </a:p>
          <a:p>
            <a:pPr marL="268288" indent="-268288" fontAlgn="auto">
              <a:spcBef>
                <a:spcPts val="0"/>
              </a:spcBef>
              <a:spcAft>
                <a:spcPts val="0"/>
              </a:spcAft>
              <a:defRPr/>
            </a:pPr>
            <a:endParaRPr lang="he-IL" kern="0" dirty="0">
              <a:solidFill>
                <a:prstClr val="black"/>
              </a:solidFill>
              <a:latin typeface="Arial"/>
              <a:cs typeface="Arial"/>
            </a:endParaRPr>
          </a:p>
          <a:p>
            <a:pPr marL="268288" indent="-268288" fontAlgn="auto">
              <a:spcBef>
                <a:spcPts val="0"/>
              </a:spcBef>
              <a:spcAft>
                <a:spcPts val="0"/>
              </a:spcAft>
              <a:defRPr/>
            </a:pPr>
            <a:r>
              <a:rPr lang="he-IL" kern="0">
                <a:solidFill>
                  <a:prstClr val="black"/>
                </a:solidFill>
                <a:latin typeface="Arial"/>
                <a:cs typeface="Arial"/>
              </a:rPr>
              <a:t>* נושא </a:t>
            </a:r>
            <a:r>
              <a:rPr lang="he-IL" kern="0" dirty="0">
                <a:solidFill>
                  <a:prstClr val="black"/>
                </a:solidFill>
                <a:latin typeface="Arial"/>
                <a:cs typeface="Arial"/>
              </a:rPr>
              <a:t>האוסמוזה נלמד במסגרת פרק התא.</a:t>
            </a:r>
          </a:p>
        </p:txBody>
      </p:sp>
      <p:sp>
        <p:nvSpPr>
          <p:cNvPr id="8" name="TextBox 7"/>
          <p:cNvSpPr txBox="1"/>
          <p:nvPr/>
        </p:nvSpPr>
        <p:spPr>
          <a:xfrm>
            <a:off x="139700" y="490538"/>
            <a:ext cx="8397875"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2:</a:t>
            </a:r>
          </a:p>
          <a:p>
            <a:pPr fontAlgn="auto">
              <a:spcBef>
                <a:spcPts val="0"/>
              </a:spcBef>
              <a:spcAft>
                <a:spcPts val="0"/>
              </a:spcAft>
              <a:defRPr/>
            </a:pPr>
            <a:r>
              <a:rPr lang="he-IL" kern="0" dirty="0">
                <a:solidFill>
                  <a:srgbClr val="1F497D"/>
                </a:solidFill>
              </a:rPr>
              <a:t>בשאלה זו נדון בדוגמה להשלכות של אי-שמירה על ריכוז מומסים קבוע בדם.</a:t>
            </a:r>
          </a:p>
          <a:p>
            <a:pPr fontAlgn="auto">
              <a:spcBef>
                <a:spcPts val="0"/>
              </a:spcBef>
              <a:spcAft>
                <a:spcPts val="0"/>
              </a:spcAft>
              <a:defRPr/>
            </a:pPr>
            <a:r>
              <a:rPr lang="he-IL" kern="0" dirty="0">
                <a:solidFill>
                  <a:schemeClr val="tx2"/>
                </a:solidFill>
              </a:rPr>
              <a:t>הילד המופיע בתמונה סובל מתת-תזונה, המתבטאת, בין היתר, בירידה בריכוז החלבונים בדם. בעקבותיה עברו מים מכלי הדם אל הנוזל הבין-תאי, דבר המתבטא בהתנפחות הבטן. תופעה זו נקראת בצקת. תת-תזונה גורמת לעוד בעיות קשות שלא נדון בהם בשאלה זו.</a:t>
            </a:r>
          </a:p>
          <a:p>
            <a:pPr fontAlgn="auto">
              <a:spcBef>
                <a:spcPts val="0"/>
              </a:spcBef>
              <a:spcAft>
                <a:spcPts val="0"/>
              </a:spcAft>
              <a:defRPr/>
            </a:pPr>
            <a:r>
              <a:rPr lang="he-IL" kern="0" dirty="0">
                <a:solidFill>
                  <a:schemeClr val="tx2"/>
                </a:solidFill>
              </a:rPr>
              <a:t>א. הסבירו מדוע תת-תזונה גרמה לירידת ריכוז החלבונים בדם?</a:t>
            </a:r>
          </a:p>
          <a:p>
            <a:pPr fontAlgn="auto">
              <a:spcBef>
                <a:spcPts val="0"/>
              </a:spcBef>
              <a:spcAft>
                <a:spcPts val="0"/>
              </a:spcAft>
              <a:defRPr/>
            </a:pPr>
            <a:r>
              <a:rPr lang="he-IL" kern="0" dirty="0">
                <a:solidFill>
                  <a:schemeClr val="tx2"/>
                </a:solidFill>
              </a:rPr>
              <a:t>ב. באיזה תהליך עברו המים מכלי הדם </a:t>
            </a:r>
            <a:r>
              <a:rPr lang="he-IL" kern="0" dirty="0">
                <a:solidFill>
                  <a:srgbClr val="1F497D"/>
                </a:solidFill>
              </a:rPr>
              <a:t>אל הנוזל הבין-תאי? הסבירו.</a:t>
            </a:r>
          </a:p>
        </p:txBody>
      </p:sp>
      <p:sp>
        <p:nvSpPr>
          <p:cNvPr id="9"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9</a:t>
            </a:fld>
            <a:endParaRPr lang="he-IL" sz="1100" dirty="0">
              <a:solidFill>
                <a:prstClr val="white">
                  <a:lumMod val="75000"/>
                </a:prstClr>
              </a:solidFill>
            </a:endParaRPr>
          </a:p>
        </p:txBody>
      </p:sp>
    </p:spTree>
    <p:extLst>
      <p:ext uri="{BB962C8B-B14F-4D97-AF65-F5344CB8AC3E}">
        <p14:creationId xmlns:p14="http://schemas.microsoft.com/office/powerpoint/2010/main" val="1109401543"/>
      </p:ext>
    </p:extLst>
  </p:cSld>
  <p:clrMapOvr>
    <a:masterClrMapping/>
  </p:clrMapOvr>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8313</TotalTime>
  <Words>4810</Words>
  <Application>Microsoft Office PowerPoint</Application>
  <PresentationFormat>‫הצגה על המסך (4:3)</PresentationFormat>
  <Paragraphs>758</Paragraphs>
  <Slides>41</Slides>
  <Notes>3</Notes>
  <HiddenSlides>0</HiddenSlides>
  <MMClips>0</MMClips>
  <ScaleCrop>false</ScaleCrop>
  <HeadingPairs>
    <vt:vector size="6" baseType="variant">
      <vt:variant>
        <vt:lpstr>גופנים בשימוש</vt:lpstr>
      </vt:variant>
      <vt:variant>
        <vt:i4>3</vt:i4>
      </vt:variant>
      <vt:variant>
        <vt:lpstr>ערכת נושא</vt:lpstr>
      </vt:variant>
      <vt:variant>
        <vt:i4>18</vt:i4>
      </vt:variant>
      <vt:variant>
        <vt:lpstr>כותרות שקופיות</vt:lpstr>
      </vt:variant>
      <vt:variant>
        <vt:i4>41</vt:i4>
      </vt:variant>
    </vt:vector>
  </HeadingPairs>
  <TitlesOfParts>
    <vt:vector size="62" baseType="lpstr">
      <vt:lpstr>Arial</vt:lpstr>
      <vt:lpstr>Calibri</vt:lpstr>
      <vt:lpstr>Times New Roman</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19_Office Theme</vt:lpstr>
      <vt:lpstr>מצגת של PowerPoint‏</vt:lpstr>
      <vt:lpstr>תפקידי מערכת ההובלה</vt:lpstr>
      <vt:lpstr>הרכב הדם</vt:lpstr>
      <vt:lpstr>הרכב הדם</vt:lpstr>
      <vt:lpstr>שאלה 1: אחד מתפקידי הפלסמה העיקריים: העברת חומרים ממקום למקום בגוף</vt:lpstr>
      <vt:lpstr>תשובה</vt:lpstr>
      <vt:lpstr>חשיבות שמירת ההומאוסטזיס של ריכוז המומסים בפלסמה</vt:lpstr>
      <vt:lpstr>שאלה 2: הרחבה</vt:lpstr>
      <vt:lpstr>תשובה</vt:lpstr>
      <vt:lpstr>ריכוז מומסים קבוע בפלסמה נשמר הודות לפעולת מנגנונים לשמירת ההומאוסטזיס</vt:lpstr>
      <vt:lpstr>שאלה 3: שמירת ההומאוסטזיס של נפח הדם, לחץ הדם וריכוז המומסים בדם</vt:lpstr>
      <vt:lpstr>תשובה</vt:lpstr>
      <vt:lpstr>הרכב קבוע (פחות או יותר) של החומרים בפלסמה הוא תנאי הכרחי לקיום ההומאוסטזיס</vt:lpstr>
      <vt:lpstr>שאלה 4: בדיקות דם</vt:lpstr>
      <vt:lpstr>תשובה</vt:lpstr>
      <vt:lpstr>שאלה 5: שמירת ההומאוסטזיס של ריכוז הסוכר בדם </vt:lpstr>
      <vt:lpstr>תשובה</vt:lpstr>
      <vt:lpstr>שאלה 6: מחלת הסוכרת</vt:lpstr>
      <vt:lpstr>תשובה</vt:lpstr>
      <vt:lpstr>תפקיד נוסף של הפלסמה – שמירה על טמפרטורת גוף קבועה</vt:lpstr>
      <vt:lpstr>מקור תאי הדם + שאלה 7</vt:lpstr>
      <vt:lpstr>תשובה</vt:lpstr>
      <vt:lpstr>תאי דם אדומים</vt:lpstr>
      <vt:lpstr>סימולציות המתארות את תפקודה של מערכת ההובלה בהעברת חמצן מהריאות לרקמות </vt:lpstr>
      <vt:lpstr>שאלה 8</vt:lpstr>
      <vt:lpstr>תשובה</vt:lpstr>
      <vt:lpstr>שאלה 9: תאי הדם האדומים – התאמה בין מבנה לתפקוד </vt:lpstr>
      <vt:lpstr>תשובה</vt:lpstr>
      <vt:lpstr>שאלה 10</vt:lpstr>
      <vt:lpstr>תשובה</vt:lpstr>
      <vt:lpstr>תאי דם לבנים</vt:lpstr>
      <vt:lpstr>לוחיות (טסיות) הדם ותהליך קרישת הדם.</vt:lpstr>
      <vt:lpstr>שאלה 11</vt:lpstr>
      <vt:lpstr>תשובה</vt:lpstr>
      <vt:lpstr>שאלה 12</vt:lpstr>
      <vt:lpstr>תשובה</vt:lpstr>
      <vt:lpstr>שאלה 13: בדיקות דם (תאי הדם)</vt:lpstr>
      <vt:lpstr>תשובה</vt:lpstr>
      <vt:lpstr>סיכום: רקמת הדם</vt:lpstr>
      <vt:lpstr>שאלה 14: ביולוגיה בחיוך בשילוב עם דרכי החקר המדעי*</vt:lpstr>
      <vt:lpstr>תשובה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בלהה גלעד</cp:lastModifiedBy>
  <cp:revision>582</cp:revision>
  <dcterms:created xsi:type="dcterms:W3CDTF">2010-09-05T07:07:37Z</dcterms:created>
  <dcterms:modified xsi:type="dcterms:W3CDTF">2021-11-18T17:47:51Z</dcterms:modified>
</cp:coreProperties>
</file>