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82" r:id="rId3"/>
    <p:sldId id="276" r:id="rId4"/>
    <p:sldId id="277" r:id="rId5"/>
    <p:sldId id="278" r:id="rId6"/>
    <p:sldId id="281" r:id="rId7"/>
    <p:sldId id="279" r:id="rId8"/>
    <p:sldId id="283" r:id="rId9"/>
    <p:sldId id="284" r:id="rId10"/>
    <p:sldId id="2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‏‏משתמש Windows" initials="‏W" lastIdx="1" clrIdx="0">
    <p:extLst>
      <p:ext uri="{19B8F6BF-5375-455C-9EA6-DF929625EA0E}">
        <p15:presenceInfo xmlns:p15="http://schemas.microsoft.com/office/powerpoint/2012/main" userId="‏‏משתמש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474646"/>
    <a:srgbClr val="5F3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15T15:37:20.307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46E61A9-F958-4425-98DA-6B3EACE47A30}" type="datetimeFigureOut">
              <a:rPr lang="he-IL" smtClean="0"/>
              <a:t>כ"ו/תמוז/תש"ף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EF01FD2-214A-459E-8933-E8E70EBF07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305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v_Q8Cb69u88fNOYZxkapgbSAkf-MhL-fIH4_YMO2EVb8eUBwXsSYICdlgvYUSELEXY5FPKi8lk553FqcjCHcHXRbElu-zSWEOFQ_cjb9PjCUDozC3COOZQX_aPUgSSYHzMsDvNHyP4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12192000" cy="5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0" y="1955260"/>
            <a:ext cx="12192000" cy="32879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2323317"/>
          </a:xfrm>
          <a:noFill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87588"/>
          </a:xfrm>
          <a:noFill/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5D3D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CC667-A837-3347-8C35-D98B2F14041B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46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5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39FE795-2132-7B41-921F-570C1C1B5DB5}"/>
              </a:ext>
            </a:extLst>
          </p:cNvPr>
          <p:cNvGrpSpPr/>
          <p:nvPr userDrawn="1"/>
        </p:nvGrpSpPr>
        <p:grpSpPr>
          <a:xfrm>
            <a:off x="0" y="0"/>
            <a:ext cx="12281647" cy="6894512"/>
            <a:chOff x="0" y="0"/>
            <a:chExt cx="12281647" cy="68945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3429AB-4A57-9F48-A874-D440BF60FD7D}"/>
                </a:ext>
              </a:extLst>
            </p:cNvPr>
            <p:cNvSpPr/>
            <p:nvPr userDrawn="1"/>
          </p:nvSpPr>
          <p:spPr>
            <a:xfrm>
              <a:off x="0" y="457199"/>
              <a:ext cx="12192000" cy="611094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0EF8C-4B2D-724D-953A-00DAED53ED6A}"/>
                </a:ext>
              </a:extLst>
            </p:cNvPr>
            <p:cNvSpPr/>
            <p:nvPr userDrawn="1"/>
          </p:nvSpPr>
          <p:spPr>
            <a:xfrm>
              <a:off x="0" y="6380536"/>
              <a:ext cx="12199777" cy="513976"/>
            </a:xfrm>
            <a:prstGeom prst="rect">
              <a:avLst/>
            </a:prstGeom>
            <a:solidFill>
              <a:srgbClr val="47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01346D-99E3-EB44-B85B-EC0869E40AAF}"/>
                </a:ext>
              </a:extLst>
            </p:cNvPr>
            <p:cNvSpPr/>
            <p:nvPr userDrawn="1"/>
          </p:nvSpPr>
          <p:spPr>
            <a:xfrm>
              <a:off x="0" y="0"/>
              <a:ext cx="12199777" cy="926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7765FD-0D23-D645-B5E2-3BFD3BEC9DF9}"/>
                </a:ext>
              </a:extLst>
            </p:cNvPr>
            <p:cNvSpPr/>
            <p:nvPr userDrawn="1"/>
          </p:nvSpPr>
          <p:spPr>
            <a:xfrm>
              <a:off x="0" y="926353"/>
              <a:ext cx="12199777" cy="86658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F426ECE2-3A8E-274C-B0E5-D7950AEDBC6E}"/>
                </a:ext>
              </a:extLst>
            </p:cNvPr>
            <p:cNvSpPr/>
            <p:nvPr userDrawn="1"/>
          </p:nvSpPr>
          <p:spPr>
            <a:xfrm rot="10800000">
              <a:off x="9305364" y="1754094"/>
              <a:ext cx="274918" cy="197224"/>
            </a:xfrm>
            <a:prstGeom prst="triangle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79E0D2-2BC4-2147-8722-3731E59DE1CD}"/>
                </a:ext>
              </a:extLst>
            </p:cNvPr>
            <p:cNvSpPr/>
            <p:nvPr userDrawn="1"/>
          </p:nvSpPr>
          <p:spPr>
            <a:xfrm>
              <a:off x="0" y="6329082"/>
              <a:ext cx="12281647" cy="7171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D10B7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6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2DBEB5-55E3-F64A-9E65-359286118FBD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717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E4710-745C-0E42-87B6-411897835EB5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898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1990F-F072-3D4A-9841-B2F65AC50CAF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5507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65DB87-B6EF-1E43-AF1A-16D17E3E7471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1752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0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0F0F0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/>
        </p:nvSpPr>
        <p:spPr>
          <a:xfrm>
            <a:off x="0" y="1796345"/>
            <a:ext cx="12192000" cy="4537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934304"/>
            <a:ext cx="12188840" cy="862041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11512"/>
            <a:ext cx="10058400" cy="3857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4" name="משולש שווה שוקיים 13"/>
          <p:cNvSpPr/>
          <p:nvPr/>
        </p:nvSpPr>
        <p:spPr>
          <a:xfrm rot="10800000">
            <a:off x="9280186" y="1737360"/>
            <a:ext cx="330741" cy="188427"/>
          </a:xfrm>
          <a:prstGeom prst="triangle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5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kern="1200">
          <a:solidFill>
            <a:srgbClr val="474646"/>
          </a:solidFill>
          <a:latin typeface="+mn-lt"/>
          <a:ea typeface="+mn-ea"/>
          <a:cs typeface="+mn-cs"/>
        </a:defRPr>
      </a:lvl1pPr>
      <a:lvl2pPr marL="20116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800" kern="1200">
          <a:solidFill>
            <a:srgbClr val="474646"/>
          </a:solidFill>
          <a:latin typeface="+mn-lt"/>
          <a:ea typeface="+mn-ea"/>
          <a:cs typeface="+mn-cs"/>
        </a:defRPr>
      </a:lvl2pPr>
      <a:lvl3pPr marL="38404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3pPr>
      <a:lvl4pPr marL="56692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4pPr>
      <a:lvl5pPr marL="74980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b="1" dirty="0" smtClean="0"/>
              <a:t>תמ</a:t>
            </a:r>
            <a:r>
              <a:rPr lang="he-IL" sz="7200" b="1" dirty="0" smtClean="0"/>
              <a:t>"</a:t>
            </a:r>
            <a:r>
              <a:rPr lang="he-IL" b="1" dirty="0" smtClean="0"/>
              <a:t>ג, תמ</a:t>
            </a:r>
            <a:r>
              <a:rPr lang="he-IL" sz="7200" b="1" dirty="0" smtClean="0"/>
              <a:t>"</a:t>
            </a:r>
            <a:r>
              <a:rPr lang="he-IL" b="1" dirty="0" smtClean="0"/>
              <a:t>ג לנפש </a:t>
            </a:r>
            <a:br>
              <a:rPr lang="he-IL" b="1" dirty="0" smtClean="0"/>
            </a:br>
            <a:r>
              <a:rPr lang="he-IL" b="1" dirty="0" smtClean="0"/>
              <a:t>ומדד הפיתוח האנושי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מדדים לקביעת רמת פיתוח של מדינה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1886" y="275088"/>
            <a:ext cx="10506379" cy="59093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b="1"/>
              <a:t>תרגול </a:t>
            </a:r>
            <a:endParaRPr lang="en-US" dirty="0"/>
          </a:p>
          <a:p>
            <a:pPr algn="r" rtl="1"/>
            <a:r>
              <a:rPr lang="he-IL" dirty="0"/>
              <a:t>יש למלא טקסט במקום שבו יש </a:t>
            </a:r>
            <a:r>
              <a:rPr lang="he-IL" u="sng" dirty="0"/>
              <a:t>קו מקווקו</a:t>
            </a:r>
            <a:r>
              <a:rPr lang="he-IL" dirty="0"/>
              <a:t> מלים או לבחור תשובה נכונה מבין המילים שמודגשות בקו תחתון.</a:t>
            </a:r>
            <a:endParaRPr lang="en-US" dirty="0"/>
          </a:p>
          <a:p>
            <a:pPr lvl="0" algn="r" rtl="1"/>
            <a:endParaRPr lang="he-IL" dirty="0" smtClean="0"/>
          </a:p>
          <a:p>
            <a:pPr lvl="0" algn="r" rtl="1"/>
            <a:r>
              <a:rPr lang="he-IL" dirty="0" smtClean="0"/>
              <a:t>ראשי </a:t>
            </a:r>
            <a:r>
              <a:rPr lang="he-IL" dirty="0"/>
              <a:t>תיבות של תמ"ג הם ..................... </a:t>
            </a:r>
            <a:endParaRPr lang="he-IL" dirty="0" smtClean="0"/>
          </a:p>
          <a:p>
            <a:pPr lvl="0" algn="r" rtl="1"/>
            <a:r>
              <a:rPr lang="en-US" dirty="0"/>
              <a:t> </a:t>
            </a:r>
          </a:p>
          <a:p>
            <a:pPr lvl="0" algn="r" rtl="1"/>
            <a:r>
              <a:rPr lang="he-IL" dirty="0"/>
              <a:t>תמ"ג מעיד על </a:t>
            </a:r>
            <a:r>
              <a:rPr lang="he-IL" u="sng" dirty="0"/>
              <a:t>עוצמת הכלכלה\רמת ההשכלה\גודל האוכלוסייה</a:t>
            </a:r>
            <a:r>
              <a:rPr lang="he-IL" dirty="0"/>
              <a:t>  </a:t>
            </a:r>
            <a:r>
              <a:rPr lang="he-IL" dirty="0" smtClean="0"/>
              <a:t>אבל </a:t>
            </a:r>
            <a:r>
              <a:rPr lang="he-IL" dirty="0"/>
              <a:t>הוא לא מעיד על </a:t>
            </a:r>
            <a:r>
              <a:rPr lang="he-IL" u="sng" dirty="0"/>
              <a:t>רמת החיים\גודל הכלכלה                                      </a:t>
            </a:r>
            <a:endParaRPr lang="en-US" dirty="0"/>
          </a:p>
          <a:p>
            <a:pPr lvl="0" algn="r" rtl="1"/>
            <a:endParaRPr lang="he-IL" dirty="0" smtClean="0"/>
          </a:p>
          <a:p>
            <a:pPr lvl="0" algn="r" rtl="1"/>
            <a:r>
              <a:rPr lang="he-IL" dirty="0" smtClean="0"/>
              <a:t>אם </a:t>
            </a:r>
            <a:r>
              <a:rPr lang="he-IL" dirty="0" err="1"/>
              <a:t>התמ"ג</a:t>
            </a:r>
            <a:r>
              <a:rPr lang="he-IL" dirty="0"/>
              <a:t> של מדינה עולה ב-2% וגודל האוכלוסייה עולה ב-3</a:t>
            </a:r>
            <a:r>
              <a:rPr lang="he-IL" dirty="0" smtClean="0"/>
              <a:t>%, </a:t>
            </a:r>
            <a:r>
              <a:rPr lang="he-IL" dirty="0"/>
              <a:t>אז סימן שהמדינה נמצאת ב</a:t>
            </a:r>
            <a:r>
              <a:rPr lang="he-IL" u="sng" dirty="0"/>
              <a:t>שגשוג כלכלי\אין שינוי כלכלי\שפל ומיתון כלכלי</a:t>
            </a:r>
            <a:r>
              <a:rPr lang="he-IL" dirty="0"/>
              <a:t>  </a:t>
            </a:r>
            <a:endParaRPr lang="he-IL" dirty="0" smtClean="0"/>
          </a:p>
          <a:p>
            <a:pPr lvl="0" algn="r" rtl="1"/>
            <a:r>
              <a:rPr lang="he-IL" dirty="0" smtClean="0"/>
              <a:t>                                                                                                    </a:t>
            </a:r>
            <a:endParaRPr lang="en-US" dirty="0"/>
          </a:p>
          <a:p>
            <a:pPr lvl="0" algn="r" rtl="1"/>
            <a:r>
              <a:rPr lang="he-IL" dirty="0"/>
              <a:t>כדי לחשב תמ"ג לנפש יש לחלק את </a:t>
            </a:r>
            <a:r>
              <a:rPr lang="he-IL" dirty="0" err="1"/>
              <a:t>התמ"ג</a:t>
            </a:r>
            <a:r>
              <a:rPr lang="he-IL" dirty="0"/>
              <a:t> בכמות ה........................ במדינה. מדד זה מעיד על </a:t>
            </a:r>
            <a:r>
              <a:rPr lang="he-IL" u="sng" dirty="0"/>
              <a:t>עוצמת הכלכלה\רמת החיים</a:t>
            </a:r>
            <a:r>
              <a:rPr lang="he-IL" dirty="0"/>
              <a:t>. </a:t>
            </a:r>
            <a:endParaRPr lang="he-IL" dirty="0" smtClean="0"/>
          </a:p>
          <a:p>
            <a:pPr lvl="0" algn="r" rtl="1"/>
            <a:r>
              <a:rPr lang="he-IL" dirty="0"/>
              <a:t> </a:t>
            </a:r>
            <a:endParaRPr lang="en-US" dirty="0"/>
          </a:p>
          <a:p>
            <a:pPr lvl="0" algn="r" rtl="1"/>
            <a:r>
              <a:rPr lang="he-IL" dirty="0"/>
              <a:t>להלן נתונים שנתיים של סין ושל ישראל ע"פ 2 מדדים – תמ"ג ותמ"ג לנפש:                                                                                         </a:t>
            </a:r>
            <a:r>
              <a:rPr lang="he-IL" dirty="0" err="1"/>
              <a:t>התמ"ג</a:t>
            </a:r>
            <a:r>
              <a:rPr lang="he-IL" dirty="0"/>
              <a:t> השנתי של סין הוא 23,210,000 מיליוני דולרים </a:t>
            </a:r>
            <a:r>
              <a:rPr lang="he-IL" dirty="0" err="1"/>
              <a:t>והתמ"ג</a:t>
            </a:r>
            <a:r>
              <a:rPr lang="he-IL" dirty="0"/>
              <a:t> לנפש הוא </a:t>
            </a:r>
            <a:r>
              <a:rPr lang="en-US" dirty="0"/>
              <a:t>16700</a:t>
            </a:r>
            <a:r>
              <a:rPr lang="he-IL" dirty="0"/>
              <a:t> דולר.                                                                    </a:t>
            </a:r>
            <a:r>
              <a:rPr lang="he-IL" dirty="0" err="1"/>
              <a:t>התמ"ג</a:t>
            </a:r>
            <a:r>
              <a:rPr lang="he-IL" dirty="0"/>
              <a:t> השנתי של ישראל הוא 317,100 מיליוני דולרים </a:t>
            </a:r>
            <a:r>
              <a:rPr lang="he-IL" dirty="0" err="1"/>
              <a:t>והתמ"ג</a:t>
            </a:r>
            <a:r>
              <a:rPr lang="he-IL" dirty="0"/>
              <a:t> לנפש הוא 37,638 דולר.                                                                       באיזו מדינה רמת החיים יותר גבוהה ? .......................                       </a:t>
            </a:r>
            <a:endParaRPr lang="he-IL" dirty="0" smtClean="0"/>
          </a:p>
          <a:p>
            <a:pPr lvl="0" algn="r" rtl="1"/>
            <a:r>
              <a:rPr lang="he-IL" dirty="0" smtClean="0"/>
              <a:t>ומהו </a:t>
            </a:r>
            <a:r>
              <a:rPr lang="he-IL" dirty="0"/>
              <a:t>המדד הרלוונטי לקבוע את רמת החיים ? ...........................</a:t>
            </a:r>
            <a:r>
              <a:rPr lang="he-IL" u="sng" dirty="0"/>
              <a:t>  </a:t>
            </a:r>
            <a:endParaRPr lang="en-US" dirty="0"/>
          </a:p>
          <a:p>
            <a:pPr algn="r" rtl="1"/>
            <a:r>
              <a:rPr lang="he-IL" dirty="0"/>
              <a:t> </a:t>
            </a:r>
            <a:endParaRPr lang="en-US" dirty="0"/>
          </a:p>
          <a:p>
            <a:pPr lvl="0" algn="r" rtl="1"/>
            <a:r>
              <a:rPr lang="he-IL" dirty="0"/>
              <a:t>מדד הפיתוח האנושי מראה באופן יותר מדויק את רמת הפיתוח של המדינה לעומת </a:t>
            </a:r>
            <a:r>
              <a:rPr lang="he-IL" dirty="0" err="1" smtClean="0"/>
              <a:t>התמ"ג</a:t>
            </a:r>
            <a:r>
              <a:rPr lang="he-IL" dirty="0" smtClean="0"/>
              <a:t> לנפש  </a:t>
            </a:r>
            <a:r>
              <a:rPr lang="en-US" dirty="0" smtClean="0"/>
              <a:t>       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0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תוכן עניינים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396343" y="2713035"/>
            <a:ext cx="4558937" cy="3857582"/>
          </a:xfrm>
        </p:spPr>
        <p:txBody>
          <a:bodyPr/>
          <a:lstStyle/>
          <a:p>
            <a:r>
              <a:rPr lang="he-IL" sz="2800" dirty="0" smtClean="0"/>
              <a:t>תמ"ג ותמ"ג לנפש </a:t>
            </a:r>
          </a:p>
          <a:p>
            <a:endParaRPr lang="he-IL" dirty="0"/>
          </a:p>
          <a:p>
            <a:r>
              <a:rPr lang="he-IL" sz="2800" dirty="0" smtClean="0"/>
              <a:t>מדד הפיתוח האנושי </a:t>
            </a:r>
            <a:r>
              <a:rPr lang="he-IL" dirty="0" smtClean="0"/>
              <a:t>עמוד </a:t>
            </a:r>
            <a:r>
              <a:rPr lang="he-IL" dirty="0" smtClean="0"/>
              <a:t>7</a:t>
            </a:r>
          </a:p>
          <a:p>
            <a:endParaRPr lang="he-IL" dirty="0"/>
          </a:p>
          <a:p>
            <a:r>
              <a:rPr lang="he-IL" dirty="0" smtClean="0"/>
              <a:t>בסוף יש סיכום ותרגול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41927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solidFill>
                  <a:srgbClr val="FF0000"/>
                </a:solidFill>
              </a:rPr>
              <a:t>ת</a:t>
            </a:r>
            <a:r>
              <a:rPr lang="he-IL" b="1" dirty="0"/>
              <a:t>וצר </a:t>
            </a:r>
            <a:r>
              <a:rPr lang="he-IL" b="1" dirty="0">
                <a:solidFill>
                  <a:srgbClr val="FF0000"/>
                </a:solidFill>
              </a:rPr>
              <a:t>מ</a:t>
            </a:r>
            <a:r>
              <a:rPr lang="he-IL" b="1" dirty="0"/>
              <a:t>קומי </a:t>
            </a:r>
            <a:r>
              <a:rPr lang="he-IL" b="1" dirty="0">
                <a:solidFill>
                  <a:srgbClr val="FF0000"/>
                </a:solidFill>
              </a:rPr>
              <a:t>ג</a:t>
            </a:r>
            <a:r>
              <a:rPr lang="he-IL" b="1" dirty="0"/>
              <a:t>ולמי - תמ"ג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97279" y="2011512"/>
            <a:ext cx="10620103" cy="3857582"/>
          </a:xfrm>
        </p:spPr>
        <p:txBody>
          <a:bodyPr>
            <a:normAutofit fontScale="92500" lnSpcReduction="20000"/>
          </a:bodyPr>
          <a:lstStyle/>
          <a:p>
            <a:r>
              <a:rPr lang="he-IL" b="1" dirty="0" smtClean="0"/>
              <a:t>מדד </a:t>
            </a:r>
            <a:r>
              <a:rPr lang="he-IL" b="1" dirty="0"/>
              <a:t>שמחשב את הפעילות הכלכלית במדינה במשך שנה.</a:t>
            </a:r>
          </a:p>
          <a:p>
            <a:r>
              <a:rPr lang="he-IL" b="1" dirty="0"/>
              <a:t> </a:t>
            </a:r>
          </a:p>
          <a:p>
            <a:r>
              <a:rPr lang="he-IL" b="1" dirty="0"/>
              <a:t>תמ"ג יותר גבוה = הכלכלה יותר גדולה, וזה מעניק </a:t>
            </a:r>
            <a:r>
              <a:rPr lang="he-IL" b="1" dirty="0" smtClean="0"/>
              <a:t>למדינה                                                            עוצמה </a:t>
            </a:r>
            <a:r>
              <a:rPr lang="he-IL" b="1" dirty="0"/>
              <a:t>פוליטית וכלכלית במגעים עם מדינות אחרות.</a:t>
            </a:r>
          </a:p>
          <a:p>
            <a:r>
              <a:rPr lang="he-IL" b="1" dirty="0"/>
              <a:t> </a:t>
            </a:r>
          </a:p>
          <a:p>
            <a:r>
              <a:rPr lang="he-IL" b="1" dirty="0"/>
              <a:t>התמ"ג תלוי בגודל האוכלוסייה</a:t>
            </a:r>
            <a:r>
              <a:rPr lang="he-IL" b="1" dirty="0" smtClean="0"/>
              <a:t>.                                                                                                           </a:t>
            </a:r>
            <a:r>
              <a:rPr lang="he-IL" b="1" dirty="0"/>
              <a:t>לכן </a:t>
            </a:r>
            <a:r>
              <a:rPr lang="he-IL" b="1" dirty="0">
                <a:solidFill>
                  <a:srgbClr val="00B0F0"/>
                </a:solidFill>
              </a:rPr>
              <a:t>התמ"ג לא מעיד על רמת החיים </a:t>
            </a:r>
            <a:r>
              <a:rPr lang="he-IL" b="1" dirty="0" smtClean="0">
                <a:solidFill>
                  <a:srgbClr val="00B0F0"/>
                </a:solidFill>
              </a:rPr>
              <a:t>-</a:t>
            </a:r>
            <a:r>
              <a:rPr lang="he-IL" b="1" dirty="0" smtClean="0"/>
              <a:t> הוא לא </a:t>
            </a:r>
            <a:r>
              <a:rPr lang="he-IL" b="1" dirty="0"/>
              <a:t>מראה האם זו </a:t>
            </a:r>
            <a:r>
              <a:rPr lang="he-IL" b="1" dirty="0" smtClean="0"/>
              <a:t>מדינה                                                                                           </a:t>
            </a:r>
            <a:r>
              <a:rPr lang="he-IL" b="1" dirty="0"/>
              <a:t>מפותחת או </a:t>
            </a:r>
            <a:r>
              <a:rPr lang="he-IL" b="1" dirty="0" smtClean="0"/>
              <a:t>לא.                                                                                                                                                           </a:t>
            </a:r>
          </a:p>
          <a:p>
            <a:r>
              <a:rPr lang="he-IL" b="1" dirty="0" smtClean="0"/>
              <a:t>למשל, התמ"ג של סין והודו גבוה בגלל שהן מדינות עם יותר ממיליארד                                                                                         איש. למרות התמ"ג הגבוה, סין והודו אינן מדינות מפותחות </a:t>
            </a:r>
            <a:endParaRPr lang="he-IL" b="1" dirty="0"/>
          </a:p>
          <a:p>
            <a:endParaRPr lang="he-IL" b="1" dirty="0"/>
          </a:p>
          <a:p>
            <a:r>
              <a:rPr lang="he-IL" b="1" dirty="0"/>
              <a:t>      </a:t>
            </a:r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" y="2338099"/>
            <a:ext cx="4585063" cy="32044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975365" y="6230982"/>
            <a:ext cx="11534503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b="1" dirty="0">
                <a:solidFill>
                  <a:schemeClr val="bg1"/>
                </a:solidFill>
              </a:rPr>
              <a:t>כדי למדוד רמת חיים נבדוק מדד אחר בשם </a:t>
            </a:r>
            <a:r>
              <a:rPr lang="he-IL" sz="2400" b="1" dirty="0">
                <a:solidFill>
                  <a:schemeClr val="bg1"/>
                </a:solidFill>
              </a:rPr>
              <a:t>תמ"ג לנפש </a:t>
            </a:r>
            <a:r>
              <a:rPr lang="he-IL" b="1" dirty="0">
                <a:solidFill>
                  <a:schemeClr val="bg1"/>
                </a:solidFill>
              </a:rPr>
              <a:t>= תמ"ג לחלק לכמות התושבים במדינה.</a:t>
            </a:r>
          </a:p>
          <a:p>
            <a:pPr algn="r"/>
            <a:r>
              <a:rPr lang="he-IL" b="1" dirty="0">
                <a:solidFill>
                  <a:schemeClr val="bg1"/>
                </a:solidFill>
              </a:rPr>
              <a:t>במדינה מפותחת התמ"ג לנפש מעל 20 </a:t>
            </a:r>
            <a:r>
              <a:rPr lang="he-IL" dirty="0">
                <a:solidFill>
                  <a:schemeClr val="bg1"/>
                </a:solidFill>
              </a:rPr>
              <a:t>אלף דולר</a:t>
            </a:r>
          </a:p>
        </p:txBody>
      </p:sp>
    </p:spTree>
    <p:extLst>
      <p:ext uri="{BB962C8B-B14F-4D97-AF65-F5344CB8AC3E}">
        <p14:creationId xmlns:p14="http://schemas.microsoft.com/office/powerpoint/2010/main" val="3689257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6979" y="1950530"/>
            <a:ext cx="8849564" cy="41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מלבן 5"/>
          <p:cNvSpPr/>
          <p:nvPr/>
        </p:nvSpPr>
        <p:spPr>
          <a:xfrm>
            <a:off x="6544491" y="3291840"/>
            <a:ext cx="143692" cy="1828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8" name="מחבר ישר 7"/>
          <p:cNvCxnSpPr/>
          <p:nvPr/>
        </p:nvCxnSpPr>
        <p:spPr>
          <a:xfrm flipV="1">
            <a:off x="8125097" y="2743200"/>
            <a:ext cx="757646" cy="209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86979" y="6113241"/>
            <a:ext cx="8059783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מאת </a:t>
            </a:r>
            <a:r>
              <a:rPr lang="en-US" sz="1100" dirty="0"/>
              <a:t>Ali Zifan - </a:t>
            </a:r>
            <a:r>
              <a:rPr lang="he-IL" sz="1100" dirty="0"/>
              <a:t>נוצר על ידי מעלה היצירה; </a:t>
            </a:r>
            <a:r>
              <a:rPr lang="en-US" sz="1100" dirty="0"/>
              <a:t>Used a blank map from here., CC0, https://commons.wikimedia.org/w/index.php?curid=43475686</a:t>
            </a:r>
          </a:p>
        </p:txBody>
      </p:sp>
    </p:spTree>
    <p:extLst>
      <p:ext uri="{BB962C8B-B14F-4D97-AF65-F5344CB8AC3E}">
        <p14:creationId xmlns:p14="http://schemas.microsoft.com/office/powerpoint/2010/main" val="83490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56337" y="246602"/>
            <a:ext cx="10058400" cy="1450757"/>
          </a:xfrm>
        </p:spPr>
        <p:txBody>
          <a:bodyPr/>
          <a:lstStyle/>
          <a:p>
            <a:r>
              <a:rPr lang="he-IL" dirty="0" smtClean="0"/>
              <a:t>תמ"ג לנפש = תמ"ג לחלק לכמות התושבים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188" y="2005671"/>
            <a:ext cx="9617457" cy="41081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" y="2828631"/>
            <a:ext cx="2103119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מדד זה מעיד על רמת </a:t>
            </a:r>
            <a:r>
              <a:rPr lang="he-IL" dirty="0" smtClean="0"/>
              <a:t>החיים\פיתוח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במדינה מפותחת התמ"ג לנפש גבוה </a:t>
            </a:r>
            <a:endParaRPr lang="he-IL" dirty="0" smtClean="0"/>
          </a:p>
          <a:p>
            <a:pPr algn="r"/>
            <a:r>
              <a:rPr lang="he-IL" dirty="0" smtClean="0"/>
              <a:t>מ-25,000 </a:t>
            </a:r>
            <a:r>
              <a:rPr lang="he-IL" dirty="0"/>
              <a:t>דולר בשנה</a:t>
            </a:r>
          </a:p>
        </p:txBody>
      </p:sp>
    </p:spTree>
    <p:extLst>
      <p:ext uri="{BB962C8B-B14F-4D97-AF65-F5344CB8AC3E}">
        <p14:creationId xmlns:p14="http://schemas.microsoft.com/office/powerpoint/2010/main" val="3732386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69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מדד\אינדקס הפיתוח האנושי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327" y="2029909"/>
            <a:ext cx="5691188" cy="4045543"/>
          </a:xfrm>
          <a:prstGeom prst="rect">
            <a:avLst/>
          </a:prstGeom>
        </p:spPr>
      </p:pic>
      <p:pic>
        <p:nvPicPr>
          <p:cNvPr id="6" name="תמונה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46" y="2681080"/>
            <a:ext cx="4057650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5477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999113"/>
              </p:ext>
            </p:extLst>
          </p:nvPr>
        </p:nvGraphicFramePr>
        <p:xfrm>
          <a:off x="418011" y="600885"/>
          <a:ext cx="11286309" cy="509452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752657">
                  <a:extLst>
                    <a:ext uri="{9D8B030D-6E8A-4147-A177-3AD203B41FA5}">
                      <a16:colId xmlns:a16="http://schemas.microsoft.com/office/drawing/2014/main" val="2922697997"/>
                    </a:ext>
                  </a:extLst>
                </a:gridCol>
                <a:gridCol w="2316693">
                  <a:extLst>
                    <a:ext uri="{9D8B030D-6E8A-4147-A177-3AD203B41FA5}">
                      <a16:colId xmlns:a16="http://schemas.microsoft.com/office/drawing/2014/main" val="551816545"/>
                    </a:ext>
                  </a:extLst>
                </a:gridCol>
                <a:gridCol w="2447889">
                  <a:extLst>
                    <a:ext uri="{9D8B030D-6E8A-4147-A177-3AD203B41FA5}">
                      <a16:colId xmlns:a16="http://schemas.microsoft.com/office/drawing/2014/main" val="1842330114"/>
                    </a:ext>
                  </a:extLst>
                </a:gridCol>
                <a:gridCol w="2065513">
                  <a:extLst>
                    <a:ext uri="{9D8B030D-6E8A-4147-A177-3AD203B41FA5}">
                      <a16:colId xmlns:a16="http://schemas.microsoft.com/office/drawing/2014/main" val="2336430398"/>
                    </a:ext>
                  </a:extLst>
                </a:gridCol>
                <a:gridCol w="2703557">
                  <a:extLst>
                    <a:ext uri="{9D8B030D-6E8A-4147-A177-3AD203B41FA5}">
                      <a16:colId xmlns:a16="http://schemas.microsoft.com/office/drawing/2014/main" val="2446272195"/>
                    </a:ext>
                  </a:extLst>
                </a:gridCol>
              </a:tblGrid>
              <a:tr h="736922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תמ"ג (במיליוני דולר)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אוכלוסייה במיליונים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תמ"ג לנפש בדולרים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אינדקס הפיתוח האנושי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3193761"/>
                  </a:ext>
                </a:extLst>
              </a:tr>
              <a:tr h="34485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סין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23,210,000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1400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16700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0.75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9390315"/>
                  </a:ext>
                </a:extLst>
              </a:tr>
              <a:tr h="34485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ארה"ב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19,490,000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330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59000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0.92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7404330"/>
                  </a:ext>
                </a:extLst>
              </a:tr>
              <a:tr h="34485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הודו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9,474,000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1300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7300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0.64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3623366"/>
                  </a:ext>
                </a:extLst>
              </a:tr>
              <a:tr h="34485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יפן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5,443,000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125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43000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0.9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2374413"/>
                  </a:ext>
                </a:extLst>
              </a:tr>
              <a:tr h="34485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גרמניה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4,199,000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80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52000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0.93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3840666"/>
                  </a:ext>
                </a:extLst>
              </a:tr>
              <a:tr h="34485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רוסיה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4,016,000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140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28000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0.81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0739892"/>
                  </a:ext>
                </a:extLst>
              </a:tr>
              <a:tr h="34485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אינדונזיה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3,250,000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260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12000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0.69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4803538"/>
                  </a:ext>
                </a:extLst>
              </a:tr>
              <a:tr h="34485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ברזיל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3,248,000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210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15000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0.75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6542110"/>
                  </a:ext>
                </a:extLst>
              </a:tr>
              <a:tr h="34485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בריטניה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2,925,000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65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44000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0.9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2480983"/>
                  </a:ext>
                </a:extLst>
              </a:tr>
              <a:tr h="34485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צרפת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2,856,000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70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42000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0.92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2339154"/>
                  </a:ext>
                </a:extLst>
              </a:tr>
              <a:tr h="34485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</a:rPr>
                        <a:t>מקסיקו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2,463,000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125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20000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0.74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3068614"/>
                  </a:ext>
                </a:extLst>
              </a:tr>
              <a:tr h="219404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7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5345622"/>
                  </a:ext>
                </a:extLst>
              </a:tr>
              <a:tr h="344850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ישראל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317,100 (מקום 54)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9 (מקום 98)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37,638 (מקום 50)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0.9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8331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36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240971"/>
            <a:ext cx="10816046" cy="48855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568234" y="1078944"/>
            <a:ext cx="11142618" cy="50475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סיכום:</a:t>
            </a:r>
          </a:p>
          <a:p>
            <a:pPr algn="r"/>
            <a:endParaRPr lang="he-IL" sz="2000" b="1" u="sng" dirty="0" smtClean="0">
              <a:solidFill>
                <a:srgbClr val="FF0000"/>
              </a:solidFill>
            </a:endParaRPr>
          </a:p>
          <a:p>
            <a:pPr algn="r"/>
            <a:r>
              <a:rPr lang="he-IL" sz="2800" b="1" u="sng" dirty="0" smtClean="0">
                <a:solidFill>
                  <a:srgbClr val="FF0000"/>
                </a:solidFill>
              </a:rPr>
              <a:t>ת</a:t>
            </a:r>
            <a:r>
              <a:rPr lang="he-IL" sz="2800" b="1" dirty="0" smtClean="0">
                <a:solidFill>
                  <a:srgbClr val="FF0000"/>
                </a:solidFill>
              </a:rPr>
              <a:t>וצר </a:t>
            </a:r>
            <a:r>
              <a:rPr lang="he-IL" sz="2800" b="1" u="sng" dirty="0">
                <a:solidFill>
                  <a:srgbClr val="FF0000"/>
                </a:solidFill>
              </a:rPr>
              <a:t>מ</a:t>
            </a:r>
            <a:r>
              <a:rPr lang="he-IL" sz="2800" b="1" dirty="0">
                <a:solidFill>
                  <a:srgbClr val="FF0000"/>
                </a:solidFill>
              </a:rPr>
              <a:t>קומי </a:t>
            </a:r>
            <a:r>
              <a:rPr lang="he-IL" sz="2800" b="1" u="sng" dirty="0">
                <a:solidFill>
                  <a:srgbClr val="FF0000"/>
                </a:solidFill>
              </a:rPr>
              <a:t>ג</a:t>
            </a:r>
            <a:r>
              <a:rPr lang="he-IL" sz="2800" b="1" dirty="0">
                <a:solidFill>
                  <a:srgbClr val="FF0000"/>
                </a:solidFill>
              </a:rPr>
              <a:t>ולמי</a:t>
            </a:r>
            <a:r>
              <a:rPr lang="he-IL" sz="2000" dirty="0"/>
              <a:t>: </a:t>
            </a:r>
            <a:endParaRPr lang="he-IL" sz="2000" dirty="0" smtClean="0"/>
          </a:p>
          <a:p>
            <a:pPr algn="r"/>
            <a:r>
              <a:rPr lang="he-IL" sz="2000" dirty="0" smtClean="0"/>
              <a:t>סך </a:t>
            </a:r>
            <a:r>
              <a:rPr lang="he-IL" sz="2000" dirty="0"/>
              <a:t>ההכנסות במדינה בשנה.                                                            </a:t>
            </a:r>
            <a:endParaRPr lang="he-IL" sz="2000" dirty="0" smtClean="0"/>
          </a:p>
          <a:p>
            <a:pPr algn="r"/>
            <a:r>
              <a:rPr lang="he-IL" sz="2000" dirty="0" smtClean="0"/>
              <a:t>מדד </a:t>
            </a:r>
            <a:r>
              <a:rPr lang="he-IL" sz="2000" dirty="0"/>
              <a:t>זה מעיד על גודל הכלכלה, אך בגלל שהוא תלוי בגודל האוכלוסייה, מדד זה אינו מעיד על רמת החיים ופיתוח</a:t>
            </a:r>
          </a:p>
          <a:p>
            <a:pPr algn="r"/>
            <a:endParaRPr lang="he-IL" sz="2000" dirty="0"/>
          </a:p>
          <a:p>
            <a:pPr algn="r"/>
            <a:r>
              <a:rPr lang="he-IL" sz="2800" b="1" dirty="0">
                <a:solidFill>
                  <a:srgbClr val="FF0000"/>
                </a:solidFill>
              </a:rPr>
              <a:t>תמ"ג לנפש</a:t>
            </a:r>
            <a:r>
              <a:rPr lang="he-IL" sz="2000" dirty="0"/>
              <a:t>: </a:t>
            </a:r>
            <a:endParaRPr lang="he-IL" sz="2000" dirty="0" smtClean="0"/>
          </a:p>
          <a:p>
            <a:pPr algn="r"/>
            <a:r>
              <a:rPr lang="he-IL" sz="2000" dirty="0" smtClean="0"/>
              <a:t>מחלקים </a:t>
            </a:r>
            <a:r>
              <a:rPr lang="he-IL" sz="2000" dirty="0"/>
              <a:t>תמ"ג בכמות התושבים.                               </a:t>
            </a:r>
          </a:p>
          <a:p>
            <a:pPr algn="r"/>
            <a:r>
              <a:rPr lang="he-IL" sz="2000" dirty="0"/>
              <a:t>מדד זה מעיד על רמת חיים ורמת פיתוח.                                       </a:t>
            </a:r>
            <a:endParaRPr lang="he-IL" sz="2000" dirty="0" smtClean="0"/>
          </a:p>
          <a:p>
            <a:pPr algn="r"/>
            <a:r>
              <a:rPr lang="he-IL" sz="2000" dirty="0" smtClean="0"/>
              <a:t>למשל</a:t>
            </a:r>
            <a:r>
              <a:rPr lang="he-IL" sz="2000" dirty="0"/>
              <a:t>, מדינה שבה התמ"ג לנפש נמוך מ-20 אלף דולר שנתי, אז נאמר שזו מדינה לא מפותחת.</a:t>
            </a:r>
          </a:p>
          <a:p>
            <a:pPr algn="r"/>
            <a:endParaRPr lang="he-IL" sz="2000" b="1" dirty="0">
              <a:solidFill>
                <a:srgbClr val="FF0000"/>
              </a:solidFill>
            </a:endParaRPr>
          </a:p>
          <a:p>
            <a:pPr algn="r"/>
            <a:r>
              <a:rPr lang="he-IL" sz="2800" b="1" dirty="0">
                <a:solidFill>
                  <a:srgbClr val="FF0000"/>
                </a:solidFill>
              </a:rPr>
              <a:t>מדד פיתוח אנושי</a:t>
            </a:r>
            <a:r>
              <a:rPr lang="he-IL" sz="2000" dirty="0"/>
              <a:t>: </a:t>
            </a:r>
            <a:endParaRPr lang="he-IL" sz="2000" dirty="0" smtClean="0"/>
          </a:p>
          <a:p>
            <a:pPr algn="r"/>
            <a:r>
              <a:rPr lang="he-IL" sz="2000" dirty="0" smtClean="0"/>
              <a:t>משקלל </a:t>
            </a:r>
            <a:r>
              <a:rPr lang="he-IL" sz="2000" dirty="0"/>
              <a:t>מספר מדדים כמו תמ"ג לנפש, רמת הכנסה והשכלה. </a:t>
            </a:r>
            <a:endParaRPr lang="he-IL" sz="2000" dirty="0" smtClean="0"/>
          </a:p>
          <a:p>
            <a:pPr algn="r"/>
            <a:r>
              <a:rPr lang="he-IL" sz="2000" dirty="0" smtClean="0"/>
              <a:t>לכן </a:t>
            </a:r>
            <a:r>
              <a:rPr lang="he-IL" sz="2000" dirty="0"/>
              <a:t>מדד זה משקף יותר טוב את רמת הפיתוח כי הוא מתייחס למספר מדדים ולא רק למדד אחד</a:t>
            </a:r>
            <a:r>
              <a:rPr lang="he-IL" sz="2000" dirty="0" smtClean="0"/>
              <a:t>.</a:t>
            </a:r>
            <a:endParaRPr lang="en-US" sz="2000" dirty="0" smtClean="0"/>
          </a:p>
          <a:p>
            <a:pPr algn="r"/>
            <a:r>
              <a:rPr lang="he-IL" sz="2000" dirty="0" smtClean="0"/>
              <a:t>המדד מעניק "ציונים" כאשר ככל שהמדינה יותר קרובה ל-1, כך רמת הפיתוח שלה יותר גבוהה. 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4198592681"/>
      </p:ext>
    </p:extLst>
  </p:cSld>
  <p:clrMapOvr>
    <a:masterClrMapping/>
  </p:clrMapOvr>
</p:sld>
</file>

<file path=ppt/theme/theme1.xml><?xml version="1.0" encoding="utf-8"?>
<a:theme xmlns:a="http://schemas.openxmlformats.org/drawingml/2006/main" name="מצגות קמפוס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ות קמפוס" id="{E693CF45-7A1A-4041-A430-EC7555623299}" vid="{BB2ABCE7-DEDE-4117-B870-9DF266F2FE73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מצגות קמפוס</Template>
  <TotalTime>36</TotalTime>
  <Words>558</Words>
  <Application>Microsoft Office PowerPoint</Application>
  <PresentationFormat>מסך רחב</PresentationFormat>
  <Paragraphs>126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מצגות קמפוס</vt:lpstr>
      <vt:lpstr>תמ"ג, תמ"ג לנפש  ומדד הפיתוח האנושי</vt:lpstr>
      <vt:lpstr>תוכן עניינים</vt:lpstr>
      <vt:lpstr>תוצר מקומי גולמי - תמ"ג</vt:lpstr>
      <vt:lpstr>מצגת של PowerPoint‏</vt:lpstr>
      <vt:lpstr>תמ"ג לנפש = תמ"ג לחלק לכמות התושבים</vt:lpstr>
      <vt:lpstr>מצגת של PowerPoint‏</vt:lpstr>
      <vt:lpstr>מדד\אינדקס הפיתוח האנושי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Samokovlija</dc:creator>
  <cp:lastModifiedBy>‏‏משתמש Windows</cp:lastModifiedBy>
  <cp:revision>9</cp:revision>
  <dcterms:created xsi:type="dcterms:W3CDTF">2020-05-21T11:17:02Z</dcterms:created>
  <dcterms:modified xsi:type="dcterms:W3CDTF">2020-07-18T20:22:38Z</dcterms:modified>
</cp:coreProperties>
</file>