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8"/>
  </p:notesMasterIdLst>
  <p:sldIdLst>
    <p:sldId id="257" r:id="rId2"/>
    <p:sldId id="261" r:id="rId3"/>
    <p:sldId id="273" r:id="rId4"/>
    <p:sldId id="274" r:id="rId5"/>
    <p:sldId id="282" r:id="rId6"/>
    <p:sldId id="294" r:id="rId7"/>
    <p:sldId id="268" r:id="rId8"/>
    <p:sldId id="269" r:id="rId9"/>
    <p:sldId id="270" r:id="rId10"/>
    <p:sldId id="281" r:id="rId11"/>
    <p:sldId id="283" r:id="rId12"/>
    <p:sldId id="284" r:id="rId13"/>
    <p:sldId id="295" r:id="rId14"/>
    <p:sldId id="285" r:id="rId15"/>
    <p:sldId id="286" r:id="rId16"/>
    <p:sldId id="287" r:id="rId17"/>
    <p:sldId id="296" r:id="rId18"/>
    <p:sldId id="288" r:id="rId19"/>
    <p:sldId id="289" r:id="rId20"/>
    <p:sldId id="290" r:id="rId21"/>
    <p:sldId id="297" r:id="rId22"/>
    <p:sldId id="291" r:id="rId23"/>
    <p:sldId id="293" r:id="rId24"/>
    <p:sldId id="298" r:id="rId25"/>
    <p:sldId id="299" r:id="rId26"/>
    <p:sldId id="292" r:id="rId2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FF33CC"/>
    <a:srgbClr val="FBFCC0"/>
    <a:srgbClr val="FFFF00"/>
    <a:srgbClr val="66FF66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1944" autoAdjust="0"/>
  </p:normalViewPr>
  <p:slideViewPr>
    <p:cSldViewPr snapToGrid="0">
      <p:cViewPr>
        <p:scale>
          <a:sx n="100" d="100"/>
          <a:sy n="100" d="100"/>
        </p:scale>
        <p:origin x="70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EF084C-4D2A-4CB1-B6CD-5928416BBBCB}" type="datetimeFigureOut">
              <a:rPr lang="he-IL" smtClean="0"/>
              <a:t>כ"ב/חשון/תשע"ז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A5DED6-CFFC-4947-81FC-D772D20BE5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1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DED6-CFFC-4947-81FC-D772D20BE59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59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3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4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1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281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B87500-1CF2-4321-BDE0-A8A9DB9C909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0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ur40O6nQHsw&amp;feature=youtube_gdata_player" TargetMode="External"/><Relationship Id="rId4" Type="http://schemas.openxmlformats.org/officeDocument/2006/relationships/hyperlink" Target="http://youtu.be/ur40O6nQHsw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at.education.gov.il/%D7%9E%D7%9B%D7%A0%D7%99%D7%A7%D7%94-%D7%A0%D7%99%D7%95%D7%98%D7%95%D7%A0%D7%99%D7%AA-%D7%90" TargetMode="External"/><Relationship Id="rId2" Type="http://schemas.openxmlformats.org/officeDocument/2006/relationships/hyperlink" Target="http://goo.gl/dg6d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LH_ffN53_oU&amp;feature=youtube_gdata_player" TargetMode="External"/><Relationship Id="rId4" Type="http://schemas.openxmlformats.org/officeDocument/2006/relationships/hyperlink" Target="http://youtu.be/LH_ffN53_o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fWybRPMH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986" y="1643984"/>
            <a:ext cx="462498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נפילה חופשית</a:t>
            </a:r>
            <a:endParaRPr 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08" y="3812149"/>
            <a:ext cx="78336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תנועה בהשפעת כוח הכובד בלבד</a:t>
            </a:r>
            <a:endParaRPr 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איליה </a:t>
            </a:r>
            <a:r>
              <a:rPr lang="he-IL" dirty="0" err="1" smtClean="0"/>
              <a:t>וינוקור</a:t>
            </a:r>
            <a:r>
              <a:rPr lang="he-IL" dirty="0" smtClean="0"/>
              <a:t>                                                                        </a:t>
            </a:r>
            <a:r>
              <a:rPr lang="en-US" dirty="0" smtClean="0"/>
              <a:t>bagrut.blogspot.com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/>
              <a:t>נפילה חופשית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1435608"/>
                <a:ext cx="7680960" cy="4599432"/>
              </a:xfrm>
            </p:spPr>
            <p:txBody>
              <a:bodyPr/>
              <a:lstStyle/>
              <a:p>
                <a:r>
                  <a:rPr lang="he-IL" sz="3200" dirty="0" smtClean="0"/>
                  <a:t>מהירות התחלתית שווה לאפס ( גוף מופל, משוחרר, נעזב וכו')</a:t>
                </a:r>
              </a:p>
              <a:p>
                <a:r>
                  <a:rPr lang="he-IL" sz="3200" u="sng" dirty="0" smtClean="0">
                    <a:solidFill>
                      <a:srgbClr val="FF0000"/>
                    </a:solidFill>
                  </a:rPr>
                  <a:t>תאוצה של נפילה חופשית תמיד כלפי מטה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𝒈𝒕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3200" b="1" dirty="0" smtClean="0">
                    <a:solidFill>
                      <a:srgbClr val="7030A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e-IL" sz="3200" b="1" dirty="0" smtClean="0">
                  <a:solidFill>
                    <a:srgbClr val="7030A0"/>
                  </a:solidFill>
                </a:endParaRPr>
              </a:p>
              <a:p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(סימן מינוס: תאוצה </a:t>
                </a:r>
                <a:r>
                  <a:rPr lang="he-IL" sz="32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נגד כיוון חיובי של ציר 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he-IL" sz="32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לפי בחירה שלנו. אם נבחר ציר בכיוון הפוך (כלפי מטה), סימן ישתנה לפלוס.</a:t>
                </a:r>
                <a:endParaRPr lang="he-IL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435608"/>
                <a:ext cx="7680960" cy="4599432"/>
              </a:xfrm>
              <a:blipFill rotWithShape="0">
                <a:blip r:embed="rId2"/>
                <a:stretch>
                  <a:fillRect t="-1857" r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/>
              <a:t>גרף מהירות- זמן בנפילה חופשית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V="1">
            <a:off x="2488676" y="1794962"/>
            <a:ext cx="0" cy="3205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488676" y="3148553"/>
            <a:ext cx="2828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4664" y="1678743"/>
                <a:ext cx="848412" cy="391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64" y="1678743"/>
                <a:ext cx="848412" cy="391261"/>
              </a:xfrm>
              <a:prstGeom prst="rect">
                <a:avLst/>
              </a:prstGeom>
              <a:blipFill rotWithShape="0">
                <a:blip r:embed="rId3"/>
                <a:stretch>
                  <a:fillRect r="-3597" b="-9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מחבר ישר 21"/>
          <p:cNvCxnSpPr/>
          <p:nvPr/>
        </p:nvCxnSpPr>
        <p:spPr>
          <a:xfrm>
            <a:off x="2394410" y="4713402"/>
            <a:ext cx="226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572000" y="3029874"/>
            <a:ext cx="0" cy="24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4572000" y="3029874"/>
            <a:ext cx="0" cy="16835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2554664" y="4713402"/>
            <a:ext cx="2017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2488676" y="3148553"/>
            <a:ext cx="2083324" cy="156484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6865" y="25945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09947" y="4528736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47" y="4528736"/>
                <a:ext cx="584463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159020"/>
                  </p:ext>
                </p:extLst>
              </p:nvPr>
            </p:nvGraphicFramePr>
            <p:xfrm>
              <a:off x="6127420" y="2374951"/>
              <a:ext cx="1866510" cy="20485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𝒔𝒆𝒄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𝒔𝒆𝒄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159020"/>
                  </p:ext>
                </p:extLst>
              </p:nvPr>
            </p:nvGraphicFramePr>
            <p:xfrm>
              <a:off x="6127420" y="2374951"/>
              <a:ext cx="1866510" cy="20485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56515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5376" r="-101948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307" t="-5376" r="-2614" b="-2784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160656" r="-10194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260656" r="-10194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360656" r="-10194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460656" r="-10194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משולש ישר-זווית 35"/>
          <p:cNvSpPr/>
          <p:nvPr/>
        </p:nvSpPr>
        <p:spPr>
          <a:xfrm rot="10800000">
            <a:off x="2488676" y="3148553"/>
            <a:ext cx="2083324" cy="15648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3530337" y="3438254"/>
            <a:ext cx="794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העתק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2429285" y="5000075"/>
            <a:ext cx="4982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גוף נופל עובר בשנייה הראשונה 5 מטרים</a:t>
            </a:r>
            <a:endParaRPr lang="he-IL" sz="2400" dirty="0"/>
          </a:p>
        </p:txBody>
      </p:sp>
      <p:cxnSp>
        <p:nvCxnSpPr>
          <p:cNvPr id="40" name="מחבר חץ ישר 39"/>
          <p:cNvCxnSpPr>
            <a:stCxn id="38" idx="0"/>
          </p:cNvCxnSpPr>
          <p:nvPr/>
        </p:nvCxnSpPr>
        <p:spPr>
          <a:xfrm flipH="1" flipV="1">
            <a:off x="4077119" y="3807587"/>
            <a:ext cx="843250" cy="1192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1915" y="1638553"/>
                <a:ext cx="2516956" cy="6298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𝒈𝒕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15" y="1638553"/>
                <a:ext cx="2516956" cy="6298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מציין מיקום של כותרת תחתונה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44" name="מציין מיקום של מספר שקופית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/>
              <a:t>גרף מיקום זמן בנפילה חופשית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V="1">
            <a:off x="2488676" y="1794962"/>
            <a:ext cx="0" cy="3205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488676" y="3148553"/>
            <a:ext cx="2828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4664" y="1678743"/>
                <a:ext cx="84841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64" y="1678743"/>
                <a:ext cx="8484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מחבר ישר 21"/>
          <p:cNvCxnSpPr/>
          <p:nvPr/>
        </p:nvCxnSpPr>
        <p:spPr>
          <a:xfrm>
            <a:off x="2394410" y="4713402"/>
            <a:ext cx="226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3403076" y="3029874"/>
            <a:ext cx="0" cy="24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3403076" y="3095861"/>
            <a:ext cx="0" cy="16835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2554664" y="4713402"/>
            <a:ext cx="2017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73062" y="2612840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09947" y="4528736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47" y="4528736"/>
                <a:ext cx="5844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392491"/>
                  </p:ext>
                </p:extLst>
              </p:nvPr>
            </p:nvGraphicFramePr>
            <p:xfrm>
              <a:off x="6221688" y="2758781"/>
              <a:ext cx="186651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𝒔𝒆𝒄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392491"/>
                  </p:ext>
                </p:extLst>
              </p:nvPr>
            </p:nvGraphicFramePr>
            <p:xfrm>
              <a:off x="6221688" y="2758781"/>
              <a:ext cx="186651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8197" r="-10194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307" t="-8197" r="-2614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108197" r="-10194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208197" r="-10194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308197" r="-10194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408197" r="-10194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קשת 8"/>
          <p:cNvSpPr/>
          <p:nvPr/>
        </p:nvSpPr>
        <p:spPr>
          <a:xfrm>
            <a:off x="1621410" y="3167407"/>
            <a:ext cx="1781666" cy="312027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51295" y="1812498"/>
                <a:ext cx="2520727" cy="8404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295" y="1812498"/>
                <a:ext cx="2520727" cy="8404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19" name="מציין מיקום של מספר שקופית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1062" y="274320"/>
            <a:ext cx="7680960" cy="1371600"/>
          </a:xfrm>
        </p:spPr>
        <p:txBody>
          <a:bodyPr/>
          <a:lstStyle/>
          <a:p>
            <a:pPr algn="ctr"/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תרגיל דוגמה – נפילה חופשית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1520" y="1428750"/>
            <a:ext cx="7680960" cy="4606290"/>
          </a:xfrm>
        </p:spPr>
        <p:txBody>
          <a:bodyPr>
            <a:normAutofit lnSpcReduction="10000"/>
          </a:bodyPr>
          <a:lstStyle/>
          <a:p>
            <a:r>
              <a:rPr lang="he-IL" sz="3200" dirty="0" smtClean="0"/>
              <a:t>כדור משוחרר מגובה של 80 מטרים. חשב את: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מהירותו אחרי שניה אחת.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זמן הנפילה.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מהירות ברגע פגיעה בקרקע (</a:t>
            </a:r>
            <a:r>
              <a:rPr lang="he-IL" sz="3200" b="1" dirty="0" smtClean="0">
                <a:solidFill>
                  <a:srgbClr val="FF0000"/>
                </a:solidFill>
              </a:rPr>
              <a:t>לא</a:t>
            </a:r>
            <a:r>
              <a:rPr lang="he-IL" sz="3200" dirty="0" smtClean="0"/>
              <a:t> אפס).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העתקו של הכדור בשנייה ראשונה של נפילתו.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שרטט גרף מהירות כפונקציה של זמן המתאר את הנפילה מתחילת התנועה עד רגע פגיעה בקרקע.</a:t>
            </a:r>
            <a:endParaRPr lang="en-US" sz="32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5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dirty="0" smtClean="0"/>
              <a:t>זריקה אנכית כלפי מעלה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1435608"/>
                <a:ext cx="7680960" cy="4599432"/>
              </a:xfrm>
            </p:spPr>
            <p:txBody>
              <a:bodyPr/>
              <a:lstStyle/>
              <a:p>
                <a:r>
                  <a:rPr lang="he-IL" sz="3200" dirty="0" smtClean="0"/>
                  <a:t>מהירות התחלתית חיובית</a:t>
                </a:r>
              </a:p>
              <a:p>
                <a:r>
                  <a:rPr lang="he-IL" sz="3200" u="sng" dirty="0" smtClean="0">
                    <a:solidFill>
                      <a:srgbClr val="FF0000"/>
                    </a:solidFill>
                  </a:rPr>
                  <a:t>תאוצה של נפילה חופשית תמיד כלפי מטה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𝒈𝒕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3200" b="1" dirty="0" smtClean="0">
                    <a:solidFill>
                      <a:srgbClr val="7030A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e-IL" sz="3200" b="1" dirty="0" smtClean="0">
                  <a:solidFill>
                    <a:srgbClr val="7030A0"/>
                  </a:solidFill>
                </a:endParaRPr>
              </a:p>
              <a:p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סימן פלוס: מהירות </a:t>
                </a:r>
                <a:r>
                  <a:rPr lang="he-IL" sz="32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התחלתית</a:t>
                </a:r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בכיוון הציר</a:t>
                </a:r>
              </a:p>
              <a:p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סימן מינוס: תאוצה </a:t>
                </a:r>
                <a:r>
                  <a:rPr lang="he-IL" sz="32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נגד כיוון חיובי של ציר 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he-IL" sz="32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לפי בחירה שלנו. אם נבחר ציר בכיוון הפוך (כלפי מטה), סימן ישתנה לפלוס.</a:t>
                </a:r>
                <a:endParaRPr lang="he-IL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435608"/>
                <a:ext cx="7680960" cy="4599432"/>
              </a:xfrm>
              <a:blipFill rotWithShape="0">
                <a:blip r:embed="rId2"/>
                <a:stretch>
                  <a:fillRect t="-1857" r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519" y="2752875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" y="2752875"/>
                <a:ext cx="39027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125" t="-17333" r="-34375" b="-1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14</a:t>
            </a:fld>
            <a:endParaRPr lang="en-US"/>
          </a:p>
        </p:txBody>
      </p:sp>
      <p:cxnSp>
        <p:nvCxnSpPr>
          <p:cNvPr id="14" name="מחבר חץ ישר 13"/>
          <p:cNvCxnSpPr/>
          <p:nvPr/>
        </p:nvCxnSpPr>
        <p:spPr>
          <a:xfrm flipV="1">
            <a:off x="731519" y="4474062"/>
            <a:ext cx="0" cy="9160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7188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6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dirty="0" smtClean="0"/>
              <a:t>גרף מהירות- זמן זריקה אנכית מעלה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V="1">
            <a:off x="2488676" y="1794962"/>
            <a:ext cx="0" cy="3205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488676" y="3148553"/>
            <a:ext cx="2828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4664" y="1678743"/>
                <a:ext cx="848412" cy="391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64" y="1678743"/>
                <a:ext cx="848412" cy="391261"/>
              </a:xfrm>
              <a:prstGeom prst="rect">
                <a:avLst/>
              </a:prstGeom>
              <a:blipFill rotWithShape="0">
                <a:blip r:embed="rId3"/>
                <a:stretch>
                  <a:fillRect r="-3597" b="-9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מחבר ישר 23"/>
          <p:cNvCxnSpPr/>
          <p:nvPr/>
        </p:nvCxnSpPr>
        <p:spPr>
          <a:xfrm>
            <a:off x="4430595" y="3029874"/>
            <a:ext cx="0" cy="24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2413259" y="4100660"/>
            <a:ext cx="2017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2507530" y="2139885"/>
            <a:ext cx="1887057" cy="19636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26036" y="25945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72237" y="3934847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37" y="3934847"/>
                <a:ext cx="584463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732454"/>
                  </p:ext>
                </p:extLst>
              </p:nvPr>
            </p:nvGraphicFramePr>
            <p:xfrm>
              <a:off x="6127420" y="2374951"/>
              <a:ext cx="1866510" cy="20485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𝒔𝒆𝒄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𝒔𝒆𝒄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732454"/>
                  </p:ext>
                </p:extLst>
              </p:nvPr>
            </p:nvGraphicFramePr>
            <p:xfrm>
              <a:off x="6127420" y="2374951"/>
              <a:ext cx="1866510" cy="20485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56515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5376" r="-101948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307" t="-5376" r="-2614" b="-2784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160656" r="-10194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260656" r="-10194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360656" r="-10194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49" t="-460656" r="-10194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7" name="TextBox 36"/>
          <p:cNvSpPr txBox="1"/>
          <p:nvPr/>
        </p:nvSpPr>
        <p:spPr>
          <a:xfrm>
            <a:off x="3091315" y="5017715"/>
            <a:ext cx="5243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בשיא הגובה מהירות בציר </a:t>
            </a:r>
            <a:r>
              <a:rPr lang="en-US" sz="2400" dirty="0" smtClean="0"/>
              <a:t>y</a:t>
            </a:r>
            <a:r>
              <a:rPr lang="he-IL" sz="2400" dirty="0" smtClean="0"/>
              <a:t> שווה לאפס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93790" y="1744428"/>
                <a:ext cx="2516956" cy="4955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𝒈𝒕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90" y="1744428"/>
                <a:ext cx="2516956" cy="495520"/>
              </a:xfrm>
              <a:prstGeom prst="rect">
                <a:avLst/>
              </a:prstGeom>
              <a:blipFill rotWithShape="0"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09947" y="2048075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47" y="2048075"/>
                <a:ext cx="58446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מחבר ישר 26"/>
          <p:cNvCxnSpPr/>
          <p:nvPr/>
        </p:nvCxnSpPr>
        <p:spPr>
          <a:xfrm>
            <a:off x="2394410" y="2158739"/>
            <a:ext cx="226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2394410" y="4104528"/>
            <a:ext cx="226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קבוצה 19"/>
          <p:cNvGrpSpPr/>
          <p:nvPr/>
        </p:nvGrpSpPr>
        <p:grpSpPr>
          <a:xfrm>
            <a:off x="2501327" y="2167322"/>
            <a:ext cx="1924562" cy="1942765"/>
            <a:chOff x="3412120" y="2724346"/>
            <a:chExt cx="2579164" cy="3063551"/>
          </a:xfrm>
        </p:grpSpPr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3412120" y="2724346"/>
              <a:ext cx="1247595" cy="1526979"/>
            </a:xfrm>
            <a:prstGeom prst="rtTriangl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5" name="AutoShape 19"/>
            <p:cNvSpPr>
              <a:spLocks noChangeArrowheads="1"/>
            </p:cNvSpPr>
            <p:nvPr/>
          </p:nvSpPr>
          <p:spPr bwMode="auto">
            <a:xfrm rot="21343" flipH="1" flipV="1">
              <a:off x="4743689" y="4260918"/>
              <a:ext cx="1247595" cy="1526979"/>
            </a:xfrm>
            <a:prstGeom prst="rtTriangl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473231" y="2646920"/>
            <a:ext cx="6180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עליה</a:t>
            </a:r>
            <a:endParaRPr lang="he-IL" dirty="0"/>
          </a:p>
        </p:txBody>
      </p:sp>
      <p:sp>
        <p:nvSpPr>
          <p:cNvPr id="47" name="TextBox 46"/>
          <p:cNvSpPr txBox="1"/>
          <p:nvPr/>
        </p:nvSpPr>
        <p:spPr>
          <a:xfrm>
            <a:off x="3584001" y="3212853"/>
            <a:ext cx="8702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ירידה</a:t>
            </a:r>
            <a:endParaRPr lang="he-IL" dirty="0"/>
          </a:p>
        </p:txBody>
      </p:sp>
      <p:sp>
        <p:nvSpPr>
          <p:cNvPr id="48" name="TextBox 47"/>
          <p:cNvSpPr txBox="1"/>
          <p:nvPr/>
        </p:nvSpPr>
        <p:spPr>
          <a:xfrm>
            <a:off x="2285811" y="3530575"/>
            <a:ext cx="1506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שיא הגובה</a:t>
            </a:r>
            <a:endParaRPr lang="he-IL" dirty="0"/>
          </a:p>
        </p:txBody>
      </p:sp>
      <p:cxnSp>
        <p:nvCxnSpPr>
          <p:cNvPr id="25" name="מחבר חץ ישר 24"/>
          <p:cNvCxnSpPr>
            <a:stCxn id="48" idx="0"/>
            <a:endCxn id="44" idx="4"/>
          </p:cNvCxnSpPr>
          <p:nvPr/>
        </p:nvCxnSpPr>
        <p:spPr>
          <a:xfrm flipV="1">
            <a:off x="3039281" y="3135663"/>
            <a:ext cx="392996" cy="3949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09948" y="5769068"/>
            <a:ext cx="6602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אם גוף חוזר לאותו גובה, אז זמן עליה שווה לזמן ירידה</a:t>
            </a:r>
            <a:endParaRPr lang="he-IL" sz="2400" dirty="0"/>
          </a:p>
        </p:txBody>
      </p:sp>
      <p:sp>
        <p:nvSpPr>
          <p:cNvPr id="31" name="מציין מיקום של כותרת תחתונה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0" name="מציין מיקום של מספר שקופית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15</a:t>
            </a:fld>
            <a:endParaRPr lang="en-US"/>
          </a:p>
        </p:txBody>
      </p:sp>
      <p:cxnSp>
        <p:nvCxnSpPr>
          <p:cNvPr id="39" name="מחבר חץ ישר 38"/>
          <p:cNvCxnSpPr/>
          <p:nvPr/>
        </p:nvCxnSpPr>
        <p:spPr>
          <a:xfrm flipV="1">
            <a:off x="731519" y="4474062"/>
            <a:ext cx="0" cy="9160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17188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0705" y="586588"/>
            <a:ext cx="7680960" cy="7930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dirty="0" smtClean="0"/>
              <a:t>גרף מיקום זמן בזריקה אנכית מעלה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V="1">
            <a:off x="2488676" y="1794962"/>
            <a:ext cx="0" cy="3205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394410" y="4694549"/>
            <a:ext cx="2828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4664" y="1678743"/>
                <a:ext cx="84841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64" y="1678743"/>
                <a:ext cx="8484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99335" y="4785569"/>
                <a:ext cx="121605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35" y="4785569"/>
                <a:ext cx="12160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מחבר ישר 23"/>
          <p:cNvCxnSpPr/>
          <p:nvPr/>
        </p:nvCxnSpPr>
        <p:spPr>
          <a:xfrm>
            <a:off x="3403076" y="3029874"/>
            <a:ext cx="0" cy="24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3403076" y="3095861"/>
            <a:ext cx="0" cy="16835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09947" y="4528736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47" y="4528736"/>
                <a:ext cx="5844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קשת 8"/>
          <p:cNvSpPr/>
          <p:nvPr/>
        </p:nvSpPr>
        <p:spPr>
          <a:xfrm flipH="1">
            <a:off x="2498104" y="3167407"/>
            <a:ext cx="1781666" cy="312027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07363" y="1488670"/>
                <a:ext cx="3246589" cy="8404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63" y="1488670"/>
                <a:ext cx="3246589" cy="840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קשת 22"/>
          <p:cNvSpPr/>
          <p:nvPr/>
        </p:nvSpPr>
        <p:spPr>
          <a:xfrm>
            <a:off x="2511299" y="3167407"/>
            <a:ext cx="1781666" cy="312027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3193802" y="47322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4055409" y="47583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31496" y="2817149"/>
                <a:ext cx="2520727" cy="5667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96" y="2817149"/>
                <a:ext cx="2520727" cy="5667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טבלה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886095"/>
                  </p:ext>
                </p:extLst>
              </p:nvPr>
            </p:nvGraphicFramePr>
            <p:xfrm>
              <a:off x="6174554" y="3465792"/>
              <a:ext cx="186651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𝒔𝒆𝒄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טבלה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886095"/>
                  </p:ext>
                </p:extLst>
              </p:nvPr>
            </p:nvGraphicFramePr>
            <p:xfrm>
              <a:off x="6174554" y="3465792"/>
              <a:ext cx="186651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54" t="-8197" r="-10065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00654" t="-8197" r="-654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54" t="-108197" r="-10065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54" t="-211667" r="-10065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54" t="-306557" r="-10065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54" t="-406557" r="-10065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2394410" y="2729309"/>
            <a:ext cx="1506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שיא הגובה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15392" y="5451942"/>
                <a:ext cx="252072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92" y="5451942"/>
                <a:ext cx="252072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מחבר חץ ישר 31"/>
          <p:cNvCxnSpPr/>
          <p:nvPr/>
        </p:nvCxnSpPr>
        <p:spPr>
          <a:xfrm flipV="1">
            <a:off x="731519" y="4474062"/>
            <a:ext cx="0" cy="9160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blipFill rotWithShape="0">
                <a:blip r:embed="rId10"/>
                <a:stretch>
                  <a:fillRect r="-17188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31496" y="2450087"/>
                <a:ext cx="252072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96" y="2450087"/>
                <a:ext cx="252072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7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576" y="251460"/>
            <a:ext cx="8639085" cy="1371600"/>
          </a:xfrm>
        </p:spPr>
        <p:txBody>
          <a:bodyPr>
            <a:normAutofit/>
          </a:bodyPr>
          <a:lstStyle/>
          <a:p>
            <a:pPr algn="ctr"/>
            <a:r>
              <a:rPr lang="he-IL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תרגיל דוגמה – זריקה אנכית כלפי מעלה</a:t>
            </a:r>
            <a:endParaRPr lang="en-US" sz="3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1576" y="1428750"/>
            <a:ext cx="8130904" cy="4606290"/>
          </a:xfrm>
        </p:spPr>
        <p:txBody>
          <a:bodyPr>
            <a:normAutofit fontScale="92500"/>
          </a:bodyPr>
          <a:lstStyle/>
          <a:p>
            <a:r>
              <a:rPr lang="he-IL" sz="3200" dirty="0" smtClean="0"/>
              <a:t>כדור נזרק מגובה של 80 מטרים אנכית כלפי מעלה במהירות התחלתית של 36 קמ"ש. חשב את: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זמן עלייתו של הכדור עד לנקודת שיא הגובה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תוך כמה זמן הכדור יגיע לקרקע.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מהירות ברגע פגיעה בקרקע (</a:t>
            </a:r>
            <a:r>
              <a:rPr lang="he-IL" sz="3200" b="1" dirty="0" smtClean="0">
                <a:solidFill>
                  <a:srgbClr val="FF0000"/>
                </a:solidFill>
              </a:rPr>
              <a:t>לא</a:t>
            </a:r>
            <a:r>
              <a:rPr lang="he-IL" sz="3200" dirty="0" smtClean="0"/>
              <a:t> אפס).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העתקו של הכדור שלוש שניות הראשונות של תנועת הכדור.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שרטט גרף מהירות כפונקציה של זמן המתאר את הנפילה מתחילת התנועה עד רגע פגיעה בקרקע</a:t>
            </a:r>
            <a:endParaRPr lang="en-US" sz="32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6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/>
              <a:t>זריקה אנכית כלפי מטה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1435608"/>
                <a:ext cx="7680960" cy="4599432"/>
              </a:xfrm>
            </p:spPr>
            <p:txBody>
              <a:bodyPr/>
              <a:lstStyle/>
              <a:p>
                <a:r>
                  <a:rPr lang="he-IL" sz="3200" dirty="0" smtClean="0"/>
                  <a:t>מהירות התחלתית </a:t>
                </a:r>
                <a:r>
                  <a:rPr lang="he-IL" sz="3200" b="1" u="sng" dirty="0" smtClean="0"/>
                  <a:t>שלילית</a:t>
                </a:r>
              </a:p>
              <a:p>
                <a:r>
                  <a:rPr lang="he-IL" sz="3200" u="sng" dirty="0" smtClean="0">
                    <a:solidFill>
                      <a:srgbClr val="FF0000"/>
                    </a:solidFill>
                  </a:rPr>
                  <a:t>תאוצה של נפילה חופשית תמיד כלפי מטה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𝒈𝒕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3200" b="1" dirty="0" smtClean="0">
                    <a:solidFill>
                      <a:srgbClr val="7030A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e-IL" sz="3200" b="1" dirty="0" smtClean="0">
                  <a:solidFill>
                    <a:srgbClr val="7030A0"/>
                  </a:solidFill>
                </a:endParaRPr>
              </a:p>
              <a:p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סימן מינוס: תאוצה ומהירות התחלתית </a:t>
                </a:r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נגד כיוון חיובי של ציר </a:t>
                </a:r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he-IL" sz="3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לפי בחירה שלנו. אם נבחר ציר בכיוון הפוך (כלפי מטה), סימן ישתנה לפלוס.</a:t>
                </a:r>
                <a:endParaRPr lang="he-IL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435608"/>
                <a:ext cx="7680960" cy="4599432"/>
              </a:xfrm>
              <a:blipFill rotWithShape="0">
                <a:blip r:embed="rId2"/>
                <a:stretch>
                  <a:fillRect t="-1857" r="-1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31496" y="2450087"/>
                <a:ext cx="252072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96" y="2450087"/>
                <a:ext cx="252072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חץ ישר 14"/>
          <p:cNvCxnSpPr/>
          <p:nvPr/>
        </p:nvCxnSpPr>
        <p:spPr>
          <a:xfrm>
            <a:off x="731519" y="4474062"/>
            <a:ext cx="0" cy="9160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7188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5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930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/>
              <a:t>גרף מהירות- זמן זריקה אנכית מטה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067086"/>
                  </p:ext>
                </p:extLst>
              </p:nvPr>
            </p:nvGraphicFramePr>
            <p:xfrm>
              <a:off x="6127420" y="2374951"/>
              <a:ext cx="1866510" cy="20485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𝒔𝒆𝒄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𝒔𝒆𝒄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טבלה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067086"/>
                  </p:ext>
                </p:extLst>
              </p:nvPr>
            </p:nvGraphicFramePr>
            <p:xfrm>
              <a:off x="6127420" y="2374951"/>
              <a:ext cx="1866510" cy="20485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56515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9" t="-5376" r="-101948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307" t="-5376" r="-2614" b="-2784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9" t="-160656" r="-10194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9" t="-260656" r="-10194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9" t="-360656" r="-10194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9" t="-460656" r="-10194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93790" y="1744428"/>
                <a:ext cx="2516956" cy="4955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𝒈𝒕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90" y="1744428"/>
                <a:ext cx="2516956" cy="495520"/>
              </a:xfrm>
              <a:prstGeom prst="rect">
                <a:avLst/>
              </a:prstGeom>
              <a:blipFill rotWithShape="0"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מחבר חץ ישר 35"/>
          <p:cNvCxnSpPr/>
          <p:nvPr/>
        </p:nvCxnSpPr>
        <p:spPr>
          <a:xfrm flipV="1">
            <a:off x="2488676" y="1794962"/>
            <a:ext cx="0" cy="3205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>
            <a:off x="2488676" y="2384981"/>
            <a:ext cx="2828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54664" y="1678743"/>
                <a:ext cx="848412" cy="391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64" y="1678743"/>
                <a:ext cx="848412" cy="391261"/>
              </a:xfrm>
              <a:prstGeom prst="rect">
                <a:avLst/>
              </a:prstGeom>
              <a:blipFill rotWithShape="0">
                <a:blip r:embed="rId5"/>
                <a:stretch>
                  <a:fillRect r="-3597" b="-9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89" y="3148553"/>
                <a:ext cx="121605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מחבר ישר 40"/>
          <p:cNvCxnSpPr/>
          <p:nvPr/>
        </p:nvCxnSpPr>
        <p:spPr>
          <a:xfrm>
            <a:off x="2394410" y="4034667"/>
            <a:ext cx="226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4572000" y="2285157"/>
            <a:ext cx="0" cy="24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4572000" y="2501973"/>
            <a:ext cx="0" cy="15455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2498102" y="4034670"/>
            <a:ext cx="2017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2488676" y="3120274"/>
            <a:ext cx="2083324" cy="92726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25017" y="1961205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60926" y="2813058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26" y="2813058"/>
                <a:ext cx="584463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26990" y="3850001"/>
                <a:ext cx="5844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90" y="3850001"/>
                <a:ext cx="584463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שולש ישר-זווית 13"/>
          <p:cNvSpPr/>
          <p:nvPr/>
        </p:nvSpPr>
        <p:spPr>
          <a:xfrm rot="10800000">
            <a:off x="2488675" y="3101419"/>
            <a:ext cx="2073898" cy="9143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2488674" y="2384981"/>
            <a:ext cx="2083326" cy="71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TextBox 57"/>
          <p:cNvSpPr txBox="1"/>
          <p:nvPr/>
        </p:nvSpPr>
        <p:spPr>
          <a:xfrm>
            <a:off x="3235748" y="2865841"/>
            <a:ext cx="794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העתק</a:t>
            </a:r>
            <a:endParaRPr lang="he-IL" dirty="0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21" name="מציין מיקום של מספר שקופית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19</a:t>
            </a:fld>
            <a:endParaRPr lang="en-US"/>
          </a:p>
        </p:txBody>
      </p:sp>
      <p:cxnSp>
        <p:nvCxnSpPr>
          <p:cNvPr id="28" name="מחבר חץ ישר 27"/>
          <p:cNvCxnSpPr/>
          <p:nvPr/>
        </p:nvCxnSpPr>
        <p:spPr>
          <a:xfrm>
            <a:off x="731519" y="4474062"/>
            <a:ext cx="0" cy="9160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17188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1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35755"/>
              </p:ext>
            </p:extLst>
          </p:nvPr>
        </p:nvGraphicFramePr>
        <p:xfrm>
          <a:off x="1234440" y="2357120"/>
          <a:ext cx="6595872" cy="313436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3297936"/>
                <a:gridCol w="329793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rgbClr val="00CC00"/>
                          </a:solidFill>
                        </a:rPr>
                        <a:t>נפילה חופשית </a:t>
                      </a:r>
                      <a:endParaRPr lang="he-IL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לא נפילה חופשית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עיפרון </a:t>
                      </a:r>
                      <a:r>
                        <a:rPr lang="he-IL" baseline="0" dirty="0" smtClean="0"/>
                        <a:t>נשמט מידיו של תלמיד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 פורח עולה במהירות קבועה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צנחן מתחיל צניחה חופשית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צנחן יורד במהירות קבועה לאחר פתיחת מצנח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טיל אחרי כיבוי</a:t>
                      </a:r>
                      <a:r>
                        <a:rPr lang="he-IL" baseline="0" dirty="0" smtClean="0"/>
                        <a:t> של מנועיו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טיל בזמן שיגור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מעלית</a:t>
                      </a:r>
                      <a:r>
                        <a:rPr lang="he-IL" baseline="0" dirty="0" smtClean="0"/>
                        <a:t> נופלת במקרה של קריעת חבלים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מעלית יורדת במהירות קבועה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ילד קופץ משולחן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ילד יורד בחבל בשיעור ספורט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4425" y="310896"/>
            <a:ext cx="7404591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rgbClr val="FF33CC"/>
                </a:solidFill>
              </a:rPr>
              <a:t>כאשר מדברים על נפולה חופשית,</a:t>
            </a:r>
          </a:p>
          <a:p>
            <a:r>
              <a:rPr lang="he-IL" sz="4000" dirty="0" smtClean="0">
                <a:solidFill>
                  <a:srgbClr val="FF33CC"/>
                </a:solidFill>
              </a:rPr>
              <a:t> ברירת מחדל היא:  </a:t>
            </a:r>
            <a:r>
              <a:rPr lang="he-IL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התנגדות האוויר </a:t>
            </a:r>
          </a:p>
          <a:p>
            <a:r>
              <a:rPr lang="he-IL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שווה לאפס, אם לא נאמר אחרת</a:t>
            </a:r>
            <a:endParaRPr lang="he-IL" sz="4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0705" y="586588"/>
            <a:ext cx="7680960" cy="7930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dirty="0" smtClean="0"/>
              <a:t>גרף מיקום זמן בזריקה אנכית מטה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57200" y="548640"/>
            <a:ext cx="0" cy="548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33633" y="6035040"/>
            <a:ext cx="1338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930" y="5850374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6930" y="621756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y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731520" y="2526384"/>
            <a:ext cx="0" cy="1376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5" y="3029874"/>
                <a:ext cx="39027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21311" r="-29688" b="-8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V="1">
            <a:off x="2488676" y="1794962"/>
            <a:ext cx="0" cy="3205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2487328" y="2309568"/>
            <a:ext cx="2828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4664" y="1678743"/>
                <a:ext cx="84841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64" y="1678743"/>
                <a:ext cx="84841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6819" y="2435496"/>
                <a:ext cx="121605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19" y="2435496"/>
                <a:ext cx="12160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מחבר ישר 23"/>
          <p:cNvCxnSpPr/>
          <p:nvPr/>
        </p:nvCxnSpPr>
        <p:spPr>
          <a:xfrm>
            <a:off x="3087543" y="2207211"/>
            <a:ext cx="0" cy="241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3087543" y="2327825"/>
            <a:ext cx="0" cy="16835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31497" y="1893305"/>
                <a:ext cx="2921615" cy="8404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97" y="1893305"/>
                <a:ext cx="2921615" cy="840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קשת 22"/>
          <p:cNvSpPr/>
          <p:nvPr/>
        </p:nvSpPr>
        <p:spPr>
          <a:xfrm>
            <a:off x="1919025" y="2334065"/>
            <a:ext cx="1168518" cy="3354576"/>
          </a:xfrm>
          <a:prstGeom prst="arc">
            <a:avLst>
              <a:gd name="adj1" fmla="val 16200000"/>
              <a:gd name="adj2" fmla="val 487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3012806" y="1989102"/>
            <a:ext cx="390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31496" y="3459328"/>
                <a:ext cx="2520727" cy="5667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96" y="3459328"/>
                <a:ext cx="2520727" cy="5667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טבלה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4763657"/>
                  </p:ext>
                </p:extLst>
              </p:nvPr>
            </p:nvGraphicFramePr>
            <p:xfrm>
              <a:off x="6183980" y="4072976"/>
              <a:ext cx="186651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𝒔𝒆𝒄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טבלה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4763657"/>
                  </p:ext>
                </p:extLst>
              </p:nvPr>
            </p:nvGraphicFramePr>
            <p:xfrm>
              <a:off x="6183980" y="4072976"/>
              <a:ext cx="1866510" cy="18542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933255"/>
                    <a:gridCol w="9332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49" t="-8197" r="-10194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307" t="-8197" r="-2614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49" t="-108197" r="-10194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49" t="-208197" r="-1019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1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49" t="-308197" r="-10194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2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49" t="-408197" r="-10194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en-US" dirty="0" smtClean="0"/>
                            <a:t>3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31496" y="3107174"/>
                <a:ext cx="252072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96" y="3107174"/>
                <a:ext cx="252072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20</a:t>
            </a:fld>
            <a:endParaRPr lang="en-US"/>
          </a:p>
        </p:txBody>
      </p:sp>
      <p:cxnSp>
        <p:nvCxnSpPr>
          <p:cNvPr id="26" name="מחבר חץ ישר 25"/>
          <p:cNvCxnSpPr/>
          <p:nvPr/>
        </p:nvCxnSpPr>
        <p:spPr>
          <a:xfrm>
            <a:off x="731519" y="4474062"/>
            <a:ext cx="0" cy="9160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07" y="4876314"/>
                <a:ext cx="390270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17188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576" y="251460"/>
            <a:ext cx="8639085" cy="1371600"/>
          </a:xfrm>
        </p:spPr>
        <p:txBody>
          <a:bodyPr>
            <a:normAutofit/>
          </a:bodyPr>
          <a:lstStyle/>
          <a:p>
            <a:pPr algn="ctr"/>
            <a:r>
              <a:rPr lang="he-IL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תרגיל דוגמה – זריקה אנכית כלפי מטה</a:t>
            </a:r>
            <a:endParaRPr lang="en-US" sz="3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5666" y="1463040"/>
            <a:ext cx="8130904" cy="4606290"/>
          </a:xfrm>
        </p:spPr>
        <p:txBody>
          <a:bodyPr>
            <a:normAutofit fontScale="92500"/>
          </a:bodyPr>
          <a:lstStyle/>
          <a:p>
            <a:r>
              <a:rPr lang="he-IL" sz="3200" dirty="0" smtClean="0"/>
              <a:t>כדור נזרק מגובה של 80 מטרים אנכית כלפי מטה במהירות התחלתית של 36 קמ"ש. חשב את: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תוך כמה זמן הכדור יגיע לקרקע.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מהירות ברגע פגיעה בקרקע (</a:t>
            </a:r>
            <a:r>
              <a:rPr lang="he-IL" sz="3200" b="1" dirty="0" smtClean="0">
                <a:solidFill>
                  <a:srgbClr val="FF0000"/>
                </a:solidFill>
              </a:rPr>
              <a:t>לא</a:t>
            </a:r>
            <a:r>
              <a:rPr lang="he-IL" sz="3200" dirty="0" smtClean="0"/>
              <a:t> אפס).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העתקו של הכדור שתי שניות הראשונות של תנועת הכדור.</a:t>
            </a:r>
          </a:p>
          <a:p>
            <a:pPr marL="617220" lvl="1" indent="-342900">
              <a:buFont typeface="+mj-lt"/>
              <a:buAutoNum type="arabicPeriod"/>
            </a:pPr>
            <a:r>
              <a:rPr lang="he-IL" sz="3200" dirty="0" smtClean="0"/>
              <a:t>שרטט גרף מהירות כפונקציה של זמן המתאר את הנפילה מתחילת התנועה עד רגע פגיעה בקרקע</a:t>
            </a:r>
            <a:endParaRPr lang="en-US" sz="32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1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ומה קורה בפועל?</a:t>
            </a:r>
            <a:endParaRPr lang="he-IL" dirty="0"/>
          </a:p>
        </p:txBody>
      </p:sp>
      <p:pic>
        <p:nvPicPr>
          <p:cNvPr id="4" name="ur40O6nQHsw&amp;feature=youtube_gdata_player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5352" y="1837627"/>
            <a:ext cx="4426119" cy="331958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789016" y="557605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he-IL" dirty="0">
                <a:hlinkClick r:id="rId4"/>
              </a:rPr>
              <a:t>http://youtu.be/ur40O6nQHsw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436907"/>
            <a:ext cx="7680960" cy="550939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סיכום-1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1485" y="862116"/>
            <a:ext cx="8241030" cy="4880008"/>
          </a:xfrm>
        </p:spPr>
        <p:txBody>
          <a:bodyPr>
            <a:noAutofit/>
          </a:bodyPr>
          <a:lstStyle/>
          <a:p>
            <a:pPr fontAlgn="base"/>
            <a:r>
              <a:rPr lang="he-IL" sz="3000" dirty="0" smtClean="0">
                <a:solidFill>
                  <a:srgbClr val="FF0000"/>
                </a:solidFill>
              </a:rPr>
              <a:t>ברירת מחדל: בכל </a:t>
            </a:r>
            <a:r>
              <a:rPr lang="he-IL" sz="3000" dirty="0">
                <a:solidFill>
                  <a:srgbClr val="FF0000"/>
                </a:solidFill>
              </a:rPr>
              <a:t>ההגדרות כיוון חיובי של הציר נבחר כלפי </a:t>
            </a:r>
            <a:r>
              <a:rPr lang="he-IL" sz="3000" b="1" u="sng" dirty="0">
                <a:solidFill>
                  <a:srgbClr val="FF0000"/>
                </a:solidFill>
              </a:rPr>
              <a:t>מעלה </a:t>
            </a:r>
            <a:r>
              <a:rPr lang="he-IL" sz="3000" dirty="0">
                <a:solidFill>
                  <a:srgbClr val="FF0000"/>
                </a:solidFill>
              </a:rPr>
              <a:t>ונקודת התחלה בקרקע</a:t>
            </a:r>
            <a:r>
              <a:rPr lang="he-IL" sz="3000" dirty="0" smtClean="0">
                <a:solidFill>
                  <a:srgbClr val="FF0000"/>
                </a:solidFill>
              </a:rPr>
              <a:t>. </a:t>
            </a:r>
            <a:endParaRPr lang="he-IL" sz="3000" dirty="0">
              <a:solidFill>
                <a:srgbClr val="FF0000"/>
              </a:solidFill>
            </a:endParaRPr>
          </a:p>
          <a:p>
            <a:pPr fontAlgn="base"/>
            <a:r>
              <a:rPr lang="he-IL" sz="3000" dirty="0"/>
              <a:t>מהירות התחלתית של גוף המופל (משוחרר, </a:t>
            </a:r>
            <a:r>
              <a:rPr lang="he-IL" sz="3000" dirty="0" smtClean="0"/>
              <a:t>נעזב, נשמט) </a:t>
            </a:r>
            <a:r>
              <a:rPr lang="he-IL" sz="3000" dirty="0"/>
              <a:t>שווה </a:t>
            </a:r>
            <a:r>
              <a:rPr lang="he-IL" sz="3000" dirty="0" smtClean="0"/>
              <a:t>לאפס.</a:t>
            </a:r>
            <a:endParaRPr lang="he-IL" sz="3000" dirty="0"/>
          </a:p>
          <a:p>
            <a:pPr fontAlgn="base"/>
            <a:r>
              <a:rPr lang="he-IL" sz="3000" dirty="0"/>
              <a:t>מהירותו של גוף הנזרק כלפי </a:t>
            </a:r>
            <a:r>
              <a:rPr lang="he-IL" sz="3000" b="1" dirty="0">
                <a:solidFill>
                  <a:srgbClr val="7030A0"/>
                </a:solidFill>
              </a:rPr>
              <a:t>מעלה</a:t>
            </a:r>
            <a:r>
              <a:rPr lang="he-IL" sz="3000" dirty="0"/>
              <a:t> היא </a:t>
            </a:r>
            <a:r>
              <a:rPr lang="he-IL" sz="3000" b="1" dirty="0">
                <a:solidFill>
                  <a:srgbClr val="7030A0"/>
                </a:solidFill>
              </a:rPr>
              <a:t>חיובית</a:t>
            </a:r>
            <a:r>
              <a:rPr lang="he-IL" sz="3000" dirty="0"/>
              <a:t> וכלפי </a:t>
            </a:r>
            <a:r>
              <a:rPr lang="he-IL" sz="3000" b="1" dirty="0">
                <a:solidFill>
                  <a:srgbClr val="00B050"/>
                </a:solidFill>
              </a:rPr>
              <a:t>מטה</a:t>
            </a:r>
            <a:r>
              <a:rPr lang="he-IL" sz="3000" dirty="0"/>
              <a:t> היא </a:t>
            </a:r>
            <a:r>
              <a:rPr lang="he-IL" sz="3000" b="1" dirty="0">
                <a:solidFill>
                  <a:srgbClr val="00B050"/>
                </a:solidFill>
              </a:rPr>
              <a:t>שלילית</a:t>
            </a:r>
          </a:p>
          <a:p>
            <a:pPr fontAlgn="base"/>
            <a:r>
              <a:rPr lang="he-IL" sz="3000" dirty="0"/>
              <a:t>בזמן עליה </a:t>
            </a:r>
            <a:r>
              <a:rPr lang="he-IL" sz="3000" dirty="0">
                <a:solidFill>
                  <a:srgbClr val="FF0000"/>
                </a:solidFill>
              </a:rPr>
              <a:t>מהירותו</a:t>
            </a:r>
            <a:r>
              <a:rPr lang="he-IL" sz="3000" dirty="0"/>
              <a:t> של הגוף חיובית, בזמן ירידה, </a:t>
            </a:r>
            <a:r>
              <a:rPr lang="he-IL" sz="3000" dirty="0">
                <a:solidFill>
                  <a:srgbClr val="FF0000"/>
                </a:solidFill>
              </a:rPr>
              <a:t>מהירותו</a:t>
            </a:r>
            <a:r>
              <a:rPr lang="he-IL" sz="3000" dirty="0"/>
              <a:t> של הגוף שלילית</a:t>
            </a:r>
          </a:p>
          <a:p>
            <a:pPr fontAlgn="base"/>
            <a:r>
              <a:rPr lang="he-IL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תאוצתו של הגוף גם הנזרק אנכית  גם בעליה וגם בירידה היא שלילית</a:t>
            </a:r>
          </a:p>
          <a:p>
            <a:endParaRPr lang="he-IL" sz="3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265404"/>
            <a:ext cx="7680960" cy="550939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סיכום-2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251460" y="701441"/>
                <a:ext cx="8669202" cy="488000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he-IL" sz="3000" dirty="0">
                    <a:solidFill>
                      <a:srgbClr val="00CC00"/>
                    </a:solidFill>
                  </a:rPr>
                  <a:t>אם גוף נזרק כלפי מעלה וחוזר לנקודת הזריקה</a:t>
                </a:r>
                <a:r>
                  <a:rPr lang="he-IL" sz="3000" dirty="0"/>
                  <a:t>, במשוות תנועה גם </a:t>
                </a:r>
                <a:r>
                  <a:rPr lang="he-IL" sz="3000" dirty="0">
                    <a:solidFill>
                      <a:srgbClr val="00CC00"/>
                    </a:solidFill>
                  </a:rPr>
                  <a:t>מיקום סופי וגם מיקום התחלתי שווים </a:t>
                </a:r>
                <a:r>
                  <a:rPr lang="he-IL" sz="3000" dirty="0" smtClean="0">
                    <a:solidFill>
                      <a:srgbClr val="00CC00"/>
                    </a:solidFill>
                  </a:rPr>
                  <a:t>לאפס.</a:t>
                </a:r>
                <a:endParaRPr lang="he-IL" sz="3000" dirty="0">
                  <a:solidFill>
                    <a:srgbClr val="00CC00"/>
                  </a:solidFill>
                </a:endParaRPr>
              </a:p>
              <a:p>
                <a:pPr fontAlgn="base"/>
                <a:r>
                  <a:rPr lang="he-IL" sz="3000" dirty="0"/>
                  <a:t>אם גוף שני נזרק 3 </a:t>
                </a:r>
                <a:r>
                  <a:rPr lang="he-IL" sz="3000" dirty="0"/>
                  <a:t>שניות </a:t>
                </a:r>
                <a:r>
                  <a:rPr lang="he-IL" sz="3000" dirty="0"/>
                  <a:t>אחרי גוף ראשון, אז מסמנים זמן תנועה של הגוף הראשון ב </a:t>
                </a:r>
                <a:r>
                  <a:rPr lang="he-IL" sz="3000" dirty="0"/>
                  <a:t>-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e-IL" sz="3000" dirty="0"/>
                  <a:t> וזמן </a:t>
                </a:r>
                <a:r>
                  <a:rPr lang="he-IL" sz="3000" dirty="0"/>
                  <a:t>תנועה של הגוף </a:t>
                </a:r>
                <a:r>
                  <a:rPr lang="he-IL" sz="3000" dirty="0"/>
                  <a:t>השני ב-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000" dirty="0"/>
              </a:p>
              <a:p>
                <a:pPr fontAlgn="base"/>
                <a:r>
                  <a:rPr lang="he-IL" sz="3000" dirty="0"/>
                  <a:t>כל גוף </a:t>
                </a:r>
                <a:r>
                  <a:rPr lang="he-IL" sz="3000" dirty="0" smtClean="0"/>
                  <a:t>שפועל </a:t>
                </a:r>
                <a:r>
                  <a:rPr lang="he-IL" sz="3000" dirty="0"/>
                  <a:t>עליו כוח משיכה של כדה"א </a:t>
                </a:r>
                <a:r>
                  <a:rPr lang="he-IL" sz="3000" b="1" dirty="0">
                    <a:solidFill>
                      <a:srgbClr val="FF0000"/>
                    </a:solidFill>
                  </a:rPr>
                  <a:t>בלבד</a:t>
                </a:r>
                <a:r>
                  <a:rPr lang="he-IL" sz="3000" dirty="0"/>
                  <a:t> (לא מנוע, לא כוח עילוי של כדור פורח וכו'), הגוף נע בתאוצה </a:t>
                </a:r>
                <a:r>
                  <a:rPr lang="he-IL" sz="3000" dirty="0"/>
                  <a:t>של</a:t>
                </a:r>
                <a:r>
                  <a:rPr lang="en-US" sz="3000" dirty="0"/>
                  <a:t>  .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/>
                  <a:t> </a:t>
                </a:r>
                <a:r>
                  <a:rPr lang="he-IL" sz="3000" dirty="0"/>
                  <a:t>סימן מינוס מציין את הכיוון של התאוצה - כלפי מטה נגד כיוון הציר שנבחר כחיובי.</a:t>
                </a:r>
              </a:p>
              <a:p>
                <a:pPr fontAlgn="base"/>
                <a:r>
                  <a:rPr lang="he-IL" sz="3000" dirty="0"/>
                  <a:t>אם כיוון חיובי של הציר נבחר כלפי מטה, אז תאוצה של נפילה חופשית תמיד חיובית - גם בעליה וגם בירידה.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" y="701441"/>
                <a:ext cx="8669202" cy="4880008"/>
              </a:xfrm>
              <a:blipFill rotWithShape="0">
                <a:blip r:embed="rId2"/>
                <a:stretch>
                  <a:fillRect l="-1899" t="-1623" r="-1547" b="-15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25</a:t>
            </a:fld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26" y="90771"/>
            <a:ext cx="4588347" cy="64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הפסקת תרגול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3426594" y="2135399"/>
            <a:ext cx="229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dirty="0">
                <a:hlinkClick r:id="rId2"/>
              </a:rPr>
              <a:t>http://goo.gl/dg6dO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26</a:t>
            </a:fld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2428875" y="3111256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hlinkClick r:id="rId3"/>
              </a:rPr>
              <a:t>קישור לספר לימוד – מכניקה ניוטונית א</a:t>
            </a:r>
            <a:endParaRPr lang="en-US" dirty="0"/>
          </a:p>
        </p:txBody>
      </p:sp>
      <p:sp>
        <p:nvSpPr>
          <p:cNvPr id="8" name="מלבן 7"/>
          <p:cNvSpPr/>
          <p:nvPr/>
        </p:nvSpPr>
        <p:spPr>
          <a:xfrm>
            <a:off x="2874836" y="4092331"/>
            <a:ext cx="2918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/>
              <a:t>עמודים 62 - 71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7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llandf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08000"/>
            <a:ext cx="57594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28800" y="62103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/>
              <a:t>עם השפעת אוויר</a:t>
            </a:r>
            <a:endParaRPr lang="en-US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143500" y="62230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/>
              <a:t>בלי השפעת אוויר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1" y="249750"/>
            <a:ext cx="4921949" cy="635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16200000">
            <a:off x="-954880" y="3105150"/>
            <a:ext cx="449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צילום איטי , בריק!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61831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נפילה חופשית על הירח</a:t>
            </a:r>
            <a:endParaRPr lang="he-IL" dirty="0"/>
          </a:p>
        </p:txBody>
      </p:sp>
      <p:pic>
        <p:nvPicPr>
          <p:cNvPr id="5" name="LH_ffN53_oU&amp;feature=youtube_gdata_player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8543" y="1263192"/>
            <a:ext cx="6144292" cy="4608219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979227" y="5871411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dirty="0">
                <a:hlinkClick r:id="rId4"/>
              </a:rPr>
              <a:t>http://youtu.be/LH_ffN53_oU</a:t>
            </a:r>
            <a:endParaRPr lang="he-IL" dirty="0"/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איליה וינוקור                                                                        </a:t>
            </a:r>
            <a:r>
              <a:rPr lang="en-US" smtClean="0"/>
              <a:t>bagrut.blogspot.com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6</a:t>
            </a:fld>
            <a:endParaRPr lang="en-US"/>
          </a:p>
        </p:txBody>
      </p:sp>
      <p:pic>
        <p:nvPicPr>
          <p:cNvPr id="6" name="mxfWybRPMH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3150" y="1575911"/>
            <a:ext cx="7419340" cy="4173379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319375" y="646509"/>
            <a:ext cx="6926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he-IL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מדידת תאוצה של נפילה </a:t>
            </a:r>
            <a:r>
              <a:rPr lang="he-IL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חופשית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45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393700" y="924243"/>
            <a:ext cx="8338312" cy="1772920"/>
          </a:xfrm>
          <a:prstGeom prst="roundRect">
            <a:avLst>
              <a:gd name="adj" fmla="val 16667"/>
            </a:avLst>
          </a:prstGeom>
          <a:solidFill>
            <a:srgbClr val="FBFC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32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3700" y="1154271"/>
            <a:ext cx="8229600" cy="13128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he-IL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גודל התאוצה שווה ל 9.8 מטר לשנייה בריבוע</a:t>
            </a:r>
          </a:p>
          <a:p>
            <a:pPr algn="ctr" eaLnBrk="1" hangingPunct="1">
              <a:buFontTx/>
              <a:buNone/>
              <a:defRPr/>
            </a:pPr>
            <a:r>
              <a:rPr lang="he-IL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ניתן לקרב גודל זה ל 10  מטר לשנייה בריבוע</a:t>
            </a:r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8056" y="3025889"/>
            <a:ext cx="8229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e-IL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כלומר בכל שנייה הגוף משנה את מהירותו ב 10 מטר לשנייה.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99055" y="4532848"/>
            <a:ext cx="8618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בחירה שרירותית: כיוון חיובי של ציר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כלפי מעלה . נקודת התחלה על פני הקרקע.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U1L5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36" y="1254616"/>
            <a:ext cx="4389120" cy="52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3252216" y="1742440"/>
            <a:ext cx="254000" cy="1003300"/>
          </a:xfrm>
          <a:prstGeom prst="downArrow">
            <a:avLst>
              <a:gd name="adj1" fmla="val 50000"/>
              <a:gd name="adj2" fmla="val 9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389888" y="1742440"/>
            <a:ext cx="17261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 dirty="0"/>
              <a:t>כיוון התאוצה</a:t>
            </a:r>
            <a:endParaRPr lang="en-US" sz="3200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16408" y="3928019"/>
            <a:ext cx="407212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 dirty="0" smtClean="0"/>
              <a:t>גוף נופל בנפילה חופשית. מהירות ותאוצה באותו כיוון, לכן מהירות גדלה בערך מוחלט.</a:t>
            </a:r>
            <a:endParaRPr lang="en-US" sz="3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971804" y="475153"/>
            <a:ext cx="7035800" cy="7794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he-IL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נפילה חופשית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971804" y="475153"/>
            <a:ext cx="7035800" cy="7794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he-IL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זריקה אנכית כלפי מעלה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292030" y="1765591"/>
            <a:ext cx="254000" cy="1003300"/>
          </a:xfrm>
          <a:prstGeom prst="downArrow">
            <a:avLst>
              <a:gd name="adj1" fmla="val 50000"/>
              <a:gd name="adj2" fmla="val 9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622425"/>
            <a:ext cx="35115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6451600" y="6210300"/>
            <a:ext cx="292100" cy="762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5324475" y="5995988"/>
            <a:ext cx="693738" cy="342900"/>
          </a:xfrm>
          <a:custGeom>
            <a:avLst/>
            <a:gdLst>
              <a:gd name="T0" fmla="*/ 671513 w 437"/>
              <a:gd name="T1" fmla="*/ 247650 h 216"/>
              <a:gd name="T2" fmla="*/ 576263 w 437"/>
              <a:gd name="T3" fmla="*/ 200025 h 216"/>
              <a:gd name="T4" fmla="*/ 528638 w 437"/>
              <a:gd name="T5" fmla="*/ 176212 h 216"/>
              <a:gd name="T6" fmla="*/ 512763 w 437"/>
              <a:gd name="T7" fmla="*/ 150813 h 216"/>
              <a:gd name="T8" fmla="*/ 541338 w 437"/>
              <a:gd name="T9" fmla="*/ 122238 h 216"/>
              <a:gd name="T10" fmla="*/ 508000 w 437"/>
              <a:gd name="T11" fmla="*/ 104775 h 216"/>
              <a:gd name="T12" fmla="*/ 479425 w 437"/>
              <a:gd name="T13" fmla="*/ 95250 h 216"/>
              <a:gd name="T14" fmla="*/ 442913 w 437"/>
              <a:gd name="T15" fmla="*/ 76200 h 216"/>
              <a:gd name="T16" fmla="*/ 409575 w 437"/>
              <a:gd name="T17" fmla="*/ 60325 h 216"/>
              <a:gd name="T18" fmla="*/ 393700 w 437"/>
              <a:gd name="T19" fmla="*/ 76200 h 216"/>
              <a:gd name="T20" fmla="*/ 385763 w 437"/>
              <a:gd name="T21" fmla="*/ 107950 h 216"/>
              <a:gd name="T22" fmla="*/ 384175 w 437"/>
              <a:gd name="T23" fmla="*/ 93662 h 216"/>
              <a:gd name="T24" fmla="*/ 409575 w 437"/>
              <a:gd name="T25" fmla="*/ 123825 h 216"/>
              <a:gd name="T26" fmla="*/ 376238 w 437"/>
              <a:gd name="T27" fmla="*/ 165100 h 216"/>
              <a:gd name="T28" fmla="*/ 288925 w 437"/>
              <a:gd name="T29" fmla="*/ 233363 h 216"/>
              <a:gd name="T30" fmla="*/ 228600 w 437"/>
              <a:gd name="T31" fmla="*/ 255588 h 216"/>
              <a:gd name="T32" fmla="*/ 180975 w 437"/>
              <a:gd name="T33" fmla="*/ 257175 h 216"/>
              <a:gd name="T34" fmla="*/ 157163 w 437"/>
              <a:gd name="T35" fmla="*/ 241300 h 216"/>
              <a:gd name="T36" fmla="*/ 141288 w 437"/>
              <a:gd name="T37" fmla="*/ 228600 h 216"/>
              <a:gd name="T38" fmla="*/ 133350 w 437"/>
              <a:gd name="T39" fmla="*/ 198437 h 216"/>
              <a:gd name="T40" fmla="*/ 133350 w 437"/>
              <a:gd name="T41" fmla="*/ 160338 h 216"/>
              <a:gd name="T42" fmla="*/ 179388 w 437"/>
              <a:gd name="T43" fmla="*/ 146050 h 216"/>
              <a:gd name="T44" fmla="*/ 214313 w 437"/>
              <a:gd name="T45" fmla="*/ 142875 h 216"/>
              <a:gd name="T46" fmla="*/ 242888 w 437"/>
              <a:gd name="T47" fmla="*/ 136525 h 216"/>
              <a:gd name="T48" fmla="*/ 280988 w 437"/>
              <a:gd name="T49" fmla="*/ 128588 h 216"/>
              <a:gd name="T50" fmla="*/ 279400 w 437"/>
              <a:gd name="T51" fmla="*/ 109538 h 216"/>
              <a:gd name="T52" fmla="*/ 260350 w 437"/>
              <a:gd name="T53" fmla="*/ 74613 h 216"/>
              <a:gd name="T54" fmla="*/ 250825 w 437"/>
              <a:gd name="T55" fmla="*/ 36513 h 216"/>
              <a:gd name="T56" fmla="*/ 257175 w 437"/>
              <a:gd name="T57" fmla="*/ 0 h 216"/>
              <a:gd name="T58" fmla="*/ 193675 w 437"/>
              <a:gd name="T59" fmla="*/ 3175 h 216"/>
              <a:gd name="T60" fmla="*/ 22225 w 437"/>
              <a:gd name="T61" fmla="*/ 3175 h 216"/>
              <a:gd name="T62" fmla="*/ 88900 w 437"/>
              <a:gd name="T63" fmla="*/ 28575 h 216"/>
              <a:gd name="T64" fmla="*/ 71438 w 437"/>
              <a:gd name="T65" fmla="*/ 84138 h 216"/>
              <a:gd name="T66" fmla="*/ 31750 w 437"/>
              <a:gd name="T67" fmla="*/ 150813 h 216"/>
              <a:gd name="T68" fmla="*/ 12700 w 437"/>
              <a:gd name="T69" fmla="*/ 200025 h 216"/>
              <a:gd name="T70" fmla="*/ 0 w 437"/>
              <a:gd name="T71" fmla="*/ 271463 h 216"/>
              <a:gd name="T72" fmla="*/ 46038 w 437"/>
              <a:gd name="T73" fmla="*/ 328613 h 216"/>
              <a:gd name="T74" fmla="*/ 188913 w 437"/>
              <a:gd name="T75" fmla="*/ 342900 h 216"/>
              <a:gd name="T76" fmla="*/ 266700 w 437"/>
              <a:gd name="T77" fmla="*/ 338138 h 216"/>
              <a:gd name="T78" fmla="*/ 417513 w 437"/>
              <a:gd name="T79" fmla="*/ 323850 h 216"/>
              <a:gd name="T80" fmla="*/ 495300 w 437"/>
              <a:gd name="T81" fmla="*/ 274638 h 216"/>
              <a:gd name="T82" fmla="*/ 598488 w 437"/>
              <a:gd name="T83" fmla="*/ 276225 h 216"/>
              <a:gd name="T84" fmla="*/ 671513 w 437"/>
              <a:gd name="T85" fmla="*/ 284163 h 216"/>
              <a:gd name="T86" fmla="*/ 693738 w 437"/>
              <a:gd name="T87" fmla="*/ 260350 h 216"/>
              <a:gd name="T88" fmla="*/ 671513 w 437"/>
              <a:gd name="T89" fmla="*/ 247650 h 2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7"/>
              <a:gd name="T136" fmla="*/ 0 h 216"/>
              <a:gd name="T137" fmla="*/ 437 w 437"/>
              <a:gd name="T138" fmla="*/ 216 h 2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7" h="216">
                <a:moveTo>
                  <a:pt x="423" y="156"/>
                </a:moveTo>
                <a:lnTo>
                  <a:pt x="363" y="126"/>
                </a:lnTo>
                <a:lnTo>
                  <a:pt x="333" y="111"/>
                </a:lnTo>
                <a:lnTo>
                  <a:pt x="323" y="95"/>
                </a:lnTo>
                <a:lnTo>
                  <a:pt x="341" y="77"/>
                </a:lnTo>
                <a:lnTo>
                  <a:pt x="320" y="66"/>
                </a:lnTo>
                <a:lnTo>
                  <a:pt x="302" y="60"/>
                </a:lnTo>
                <a:lnTo>
                  <a:pt x="279" y="48"/>
                </a:lnTo>
                <a:lnTo>
                  <a:pt x="258" y="38"/>
                </a:lnTo>
                <a:lnTo>
                  <a:pt x="248" y="48"/>
                </a:lnTo>
                <a:lnTo>
                  <a:pt x="243" y="68"/>
                </a:lnTo>
                <a:lnTo>
                  <a:pt x="242" y="59"/>
                </a:lnTo>
                <a:lnTo>
                  <a:pt x="258" y="78"/>
                </a:lnTo>
                <a:lnTo>
                  <a:pt x="237" y="104"/>
                </a:lnTo>
                <a:lnTo>
                  <a:pt x="182" y="147"/>
                </a:lnTo>
                <a:lnTo>
                  <a:pt x="144" y="161"/>
                </a:lnTo>
                <a:lnTo>
                  <a:pt x="114" y="162"/>
                </a:lnTo>
                <a:lnTo>
                  <a:pt x="99" y="152"/>
                </a:lnTo>
                <a:lnTo>
                  <a:pt x="89" y="144"/>
                </a:lnTo>
                <a:lnTo>
                  <a:pt x="84" y="125"/>
                </a:lnTo>
                <a:lnTo>
                  <a:pt x="84" y="101"/>
                </a:lnTo>
                <a:lnTo>
                  <a:pt x="113" y="92"/>
                </a:lnTo>
                <a:lnTo>
                  <a:pt x="135" y="90"/>
                </a:lnTo>
                <a:lnTo>
                  <a:pt x="153" y="86"/>
                </a:lnTo>
                <a:lnTo>
                  <a:pt x="177" y="81"/>
                </a:lnTo>
                <a:lnTo>
                  <a:pt x="176" y="69"/>
                </a:lnTo>
                <a:lnTo>
                  <a:pt x="164" y="47"/>
                </a:lnTo>
                <a:lnTo>
                  <a:pt x="158" y="23"/>
                </a:lnTo>
                <a:lnTo>
                  <a:pt x="162" y="0"/>
                </a:lnTo>
                <a:lnTo>
                  <a:pt x="122" y="2"/>
                </a:lnTo>
                <a:lnTo>
                  <a:pt x="14" y="2"/>
                </a:lnTo>
                <a:lnTo>
                  <a:pt x="56" y="18"/>
                </a:lnTo>
                <a:lnTo>
                  <a:pt x="45" y="53"/>
                </a:lnTo>
                <a:lnTo>
                  <a:pt x="20" y="95"/>
                </a:lnTo>
                <a:lnTo>
                  <a:pt x="8" y="126"/>
                </a:lnTo>
                <a:lnTo>
                  <a:pt x="0" y="171"/>
                </a:lnTo>
                <a:lnTo>
                  <a:pt x="29" y="207"/>
                </a:lnTo>
                <a:lnTo>
                  <a:pt x="119" y="216"/>
                </a:lnTo>
                <a:lnTo>
                  <a:pt x="168" y="213"/>
                </a:lnTo>
                <a:lnTo>
                  <a:pt x="263" y="204"/>
                </a:lnTo>
                <a:lnTo>
                  <a:pt x="312" y="173"/>
                </a:lnTo>
                <a:lnTo>
                  <a:pt x="377" y="174"/>
                </a:lnTo>
                <a:lnTo>
                  <a:pt x="423" y="179"/>
                </a:lnTo>
                <a:lnTo>
                  <a:pt x="437" y="164"/>
                </a:lnTo>
                <a:lnTo>
                  <a:pt x="423" y="1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37336" y="1728632"/>
            <a:ext cx="17261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 dirty="0"/>
              <a:t>כיוון התאוצה</a:t>
            </a:r>
            <a:endParaRPr lang="en-US" sz="32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17634" y="3256643"/>
            <a:ext cx="41720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 dirty="0" smtClean="0"/>
              <a:t>גוף נזרק כלפי מעלה. מהירות ותאוצה בכיוונים מנוגדים, לכן מהירות קטנה בערך מוחלט.</a:t>
            </a:r>
            <a:endParaRPr lang="en-US" sz="32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7500-1CF2-4321-BDE0-A8A9DB9C909A}" type="slidenum">
              <a:rPr lang="he-IL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סבון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TC103457510[[fn=סבון]]</Template>
  <TotalTime>835</TotalTime>
  <Words>968</Words>
  <Application>Microsoft Office PowerPoint</Application>
  <PresentationFormat>‫הצגה על המסך (4:3)</PresentationFormat>
  <Paragraphs>280</Paragraphs>
  <Slides>26</Slides>
  <Notes>1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Century</vt:lpstr>
      <vt:lpstr>Century Gothic</vt:lpstr>
      <vt:lpstr>Garamond</vt:lpstr>
      <vt:lpstr>Gisha</vt:lpstr>
      <vt:lpstr>סבון</vt:lpstr>
      <vt:lpstr>מצגת של PowerPoint</vt:lpstr>
      <vt:lpstr>מצגת של PowerPoint</vt:lpstr>
      <vt:lpstr>מצגת של PowerPoint</vt:lpstr>
      <vt:lpstr>מצגת של PowerPoint</vt:lpstr>
      <vt:lpstr>נפילה חופשית על הירח</vt:lpstr>
      <vt:lpstr>מצגת של PowerPoint</vt:lpstr>
      <vt:lpstr>מצגת של PowerPoint</vt:lpstr>
      <vt:lpstr>מצגת של PowerPoint</vt:lpstr>
      <vt:lpstr>מצגת של PowerPoint</vt:lpstr>
      <vt:lpstr>נפילה חופשית</vt:lpstr>
      <vt:lpstr>גרף מהירות- זמן בנפילה חופשית</vt:lpstr>
      <vt:lpstr>גרף מיקום זמן בנפילה חופשית</vt:lpstr>
      <vt:lpstr>תרגיל דוגמה – נפילה חופשית</vt:lpstr>
      <vt:lpstr>זריקה אנכית כלפי מעלה</vt:lpstr>
      <vt:lpstr>גרף מהירות- זמן זריקה אנכית מעלה</vt:lpstr>
      <vt:lpstr>גרף מיקום זמן בזריקה אנכית מעלה</vt:lpstr>
      <vt:lpstr>תרגיל דוגמה – זריקה אנכית כלפי מעלה</vt:lpstr>
      <vt:lpstr>זריקה אנכית כלפי מטה</vt:lpstr>
      <vt:lpstr>גרף מהירות- זמן זריקה אנכית מטה</vt:lpstr>
      <vt:lpstr>גרף מיקום זמן בזריקה אנכית מטה</vt:lpstr>
      <vt:lpstr>תרגיל דוגמה – זריקה אנכית כלפי מטה</vt:lpstr>
      <vt:lpstr>ומה קורה בפועל?</vt:lpstr>
      <vt:lpstr>סיכום-1</vt:lpstr>
      <vt:lpstr>סיכום-2</vt:lpstr>
      <vt:lpstr>מצגת של PowerPoint</vt:lpstr>
      <vt:lpstr>הפסקת תרגול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נפילה חופשית</dc:title>
  <dc:creator>gilit porat</dc:creator>
  <cp:lastModifiedBy>IlyaV</cp:lastModifiedBy>
  <cp:revision>118</cp:revision>
  <dcterms:created xsi:type="dcterms:W3CDTF">2007-07-30T19:53:02Z</dcterms:created>
  <dcterms:modified xsi:type="dcterms:W3CDTF">2016-11-23T11:44:35Z</dcterms:modified>
</cp:coreProperties>
</file>