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4" r:id="rId9"/>
    <p:sldId id="265" r:id="rId10"/>
    <p:sldId id="276" r:id="rId11"/>
    <p:sldId id="277" r:id="rId12"/>
    <p:sldId id="266" r:id="rId13"/>
    <p:sldId id="279" r:id="rId14"/>
    <p:sldId id="267" r:id="rId15"/>
    <p:sldId id="268" r:id="rId16"/>
    <p:sldId id="269" r:id="rId17"/>
    <p:sldId id="280" r:id="rId18"/>
    <p:sldId id="281" r:id="rId19"/>
    <p:sldId id="270" r:id="rId20"/>
    <p:sldId id="271" r:id="rId21"/>
    <p:sldId id="272" r:id="rId22"/>
    <p:sldId id="273" r:id="rId23"/>
    <p:sldId id="274" r:id="rId24"/>
    <p:sldId id="275" r:id="rId25"/>
    <p:sldId id="278"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0" d="100"/>
          <a:sy n="110" d="100"/>
        </p:scale>
        <p:origin x="63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5923F103-BC34-4FE4-A40E-EDDEECFDA5D0}" type="datetimeFigureOut">
              <a:rPr lang="en-US" dirty="0"/>
              <a:pPr/>
              <a:t>4/16/2023</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923A1CC3-2375-41D4-9E03-427CAF2A4C1A}" type="datetimeFigureOut">
              <a:rPr lang="en-US" dirty="0"/>
              <a:t>4/16/2023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כותרת וכיתוב">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he-IL"/>
              <a:t>לחץ כדי לערוך סגנון כותרת של תבנית בסיס</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AFF16868-8199-4C2C-A5B1-63AEE139F88E}" type="datetimeFigureOut">
              <a:rPr lang="en-US" dirty="0"/>
              <a:t>4/16/2023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ציטוט עם כיתוב">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he-IL"/>
              <a:t>לחץ כדי לערוך סגנון כותרת של תבנית בסיס</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AAD9FF7F-6988-44CC-821B-644E70CD2F73}" type="datetimeFigureOut">
              <a:rPr lang="en-US" dirty="0"/>
              <a:t>4/16/2023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כרטיס שם">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5C12C299-16B2-4475-990D-751901EACC14}" type="datetimeFigureOut">
              <a:rPr lang="en-US" dirty="0"/>
              <a:t>4/16/2023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4/16/2023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4/16/2023</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53086D93-FCAC-47E0-A2EE-787E62CA814C}" type="datetimeFigureOut">
              <a:rPr lang="en-US" dirty="0"/>
              <a:t>4/16/2023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כותרת אנכית וטקסט">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DA879A6-0FD0-4734-A311-86BFCA472E6E}" type="datetimeFigureOut">
              <a:rPr lang="en-US" dirty="0"/>
              <a:t>4/16/2023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4/16/2023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כותרת מקטע עליונה">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F34E6425-0181-43F2-84FC-787E803FD2F8}" type="datetimeFigureOut">
              <a:rPr lang="en-US" dirty="0"/>
              <a:t>4/16/2023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4/16/2023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4/16/2023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4/16/2023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4/16/2023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תוכן עם כיתוב">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76E86A4C-8E40-4F87-A4F0-01A0687C5742}" type="datetimeFigureOut">
              <a:rPr lang="en-US" dirty="0"/>
              <a:t>4/16/2023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תמונה עם כיתוב">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he-IL"/>
              <a:t>לחץ על הסמל כדי להוסיף תמונה</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35E72C73-2D91-4E12-BA25-F0AA0C03599B}" type="datetimeFigureOut">
              <a:rPr lang="en-US" dirty="0"/>
              <a:t>4/16/2023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dirty="0"/>
              <a:t>4/16/2023</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73"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72"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1" eaLnBrk="1" latinLnBrk="0" hangingPunct="1">
        <a:spcBef>
          <a:spcPct val="0"/>
        </a:spcBef>
        <a:buNone/>
        <a:defRPr sz="3600" b="0" i="0" kern="1200">
          <a:solidFill>
            <a:schemeClr val="bg2"/>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F986148-C8D9-4CA8-B6BB-B95B272836B9}"/>
              </a:ext>
            </a:extLst>
          </p:cNvPr>
          <p:cNvSpPr>
            <a:spLocks noGrp="1"/>
          </p:cNvSpPr>
          <p:nvPr>
            <p:ph type="ctrTitle"/>
          </p:nvPr>
        </p:nvSpPr>
        <p:spPr/>
        <p:txBody>
          <a:bodyPr/>
          <a:lstStyle/>
          <a:p>
            <a:r>
              <a:rPr lang="he-IL" sz="8800" dirty="0">
                <a:latin typeface="Aharoni" panose="02010803020104030203" pitchFamily="2" charset="-79"/>
                <a:cs typeface="Aharoni" panose="02010803020104030203" pitchFamily="2" charset="-79"/>
              </a:rPr>
              <a:t>מצוות קידוש החודש</a:t>
            </a:r>
          </a:p>
        </p:txBody>
      </p:sp>
      <p:sp>
        <p:nvSpPr>
          <p:cNvPr id="3" name="כותרת משנה 2">
            <a:extLst>
              <a:ext uri="{FF2B5EF4-FFF2-40B4-BE49-F238E27FC236}">
                <a16:creationId xmlns:a16="http://schemas.microsoft.com/office/drawing/2014/main" id="{66C494E0-15DF-4595-ACB9-C24CACD6BE18}"/>
              </a:ext>
            </a:extLst>
          </p:cNvPr>
          <p:cNvSpPr>
            <a:spLocks noGrp="1"/>
          </p:cNvSpPr>
          <p:nvPr>
            <p:ph type="subTitle" idx="1"/>
          </p:nvPr>
        </p:nvSpPr>
        <p:spPr/>
        <p:txBody>
          <a:bodyPr>
            <a:normAutofit/>
          </a:bodyPr>
          <a:lstStyle/>
          <a:p>
            <a:r>
              <a:rPr lang="he-IL" sz="4800" dirty="0">
                <a:latin typeface="Aharoni" panose="02010803020104030203" pitchFamily="2" charset="-79"/>
                <a:cs typeface="Aharoni" panose="02010803020104030203" pitchFamily="2" charset="-79"/>
              </a:rPr>
              <a:t>ספר המצוות לרמב"ם</a:t>
            </a:r>
          </a:p>
        </p:txBody>
      </p:sp>
    </p:spTree>
    <p:extLst>
      <p:ext uri="{BB962C8B-B14F-4D97-AF65-F5344CB8AC3E}">
        <p14:creationId xmlns:p14="http://schemas.microsoft.com/office/powerpoint/2010/main" val="921135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למי המצווה?</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lnSpcReduction="10000"/>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והוא אמרו יתעלה</a:t>
            </a:r>
            <a:r>
              <a:rPr lang="he-IL" sz="1700" dirty="0">
                <a:latin typeface="Narkisim" panose="020E0502050101010101" pitchFamily="34" charset="-79"/>
                <a:cs typeface="Narkisim" panose="020E0502050101010101" pitchFamily="34" charset="-79"/>
              </a:rPr>
              <a:t> (שמות </a:t>
            </a:r>
            <a:r>
              <a:rPr lang="he-IL" sz="1700" dirty="0" err="1">
                <a:latin typeface="Narkisim" panose="020E0502050101010101" pitchFamily="34" charset="-79"/>
                <a:cs typeface="Narkisim" panose="020E0502050101010101" pitchFamily="34" charset="-79"/>
              </a:rPr>
              <a:t>יב</a:t>
            </a:r>
            <a:r>
              <a:rPr lang="he-IL" sz="1700" dirty="0">
                <a:latin typeface="Narkisim" panose="020E0502050101010101" pitchFamily="34" charset="-79"/>
                <a:cs typeface="Narkisim" panose="020E0502050101010101" pitchFamily="34" charset="-79"/>
              </a:rPr>
              <a:t>)</a:t>
            </a:r>
            <a:r>
              <a:rPr lang="he-IL" sz="2400" dirty="0">
                <a:latin typeface="Narkisim" panose="020E0502050101010101" pitchFamily="34" charset="-79"/>
                <a:cs typeface="Narkisim" panose="020E0502050101010101" pitchFamily="34" charset="-79"/>
              </a:rPr>
              <a:t>: </a:t>
            </a:r>
          </a:p>
          <a:p>
            <a:pPr marL="0" indent="0" algn="just">
              <a:spcBef>
                <a:spcPts val="0"/>
              </a:spcBef>
              <a:buNone/>
            </a:pPr>
            <a:r>
              <a:rPr lang="he-IL" sz="2400" dirty="0">
                <a:latin typeface="Narkisim" panose="020E0502050101010101" pitchFamily="34" charset="-79"/>
                <a:cs typeface="Narkisim" panose="020E0502050101010101" pitchFamily="34" charset="-79"/>
              </a:rPr>
              <a:t>	"החודש הזה </a:t>
            </a:r>
            <a:r>
              <a:rPr lang="he-IL" sz="2400" b="1" u="sng" dirty="0">
                <a:latin typeface="Narkisim" panose="020E0502050101010101" pitchFamily="34" charset="-79"/>
                <a:cs typeface="Narkisim" panose="020E0502050101010101" pitchFamily="34" charset="-79"/>
              </a:rPr>
              <a:t>לכם</a:t>
            </a:r>
            <a:r>
              <a:rPr lang="he-IL" sz="2400" dirty="0">
                <a:latin typeface="Narkisim" panose="020E0502050101010101" pitchFamily="34" charset="-79"/>
                <a:cs typeface="Narkisim" panose="020E0502050101010101" pitchFamily="34" charset="-79"/>
              </a:rPr>
              <a:t> ראש חודשים". </a:t>
            </a:r>
          </a:p>
          <a:p>
            <a:pPr marL="0" indent="0" algn="just">
              <a:spcBef>
                <a:spcPts val="0"/>
              </a:spcBef>
              <a:buNone/>
            </a:pPr>
            <a:r>
              <a:rPr lang="he-IL" sz="2400" dirty="0">
                <a:latin typeface="Narkisim" panose="020E0502050101010101" pitchFamily="34" charset="-79"/>
                <a:cs typeface="Narkisim" panose="020E0502050101010101" pitchFamily="34" charset="-79"/>
              </a:rPr>
              <a:t>ובא הפירוש: עדות זו תהא מסורה לכם. </a:t>
            </a:r>
          </a:p>
          <a:p>
            <a:pPr marL="0" indent="0" algn="just">
              <a:spcBef>
                <a:spcPts val="0"/>
              </a:spcBef>
              <a:buNone/>
            </a:pPr>
            <a:r>
              <a:rPr lang="he-IL" sz="2400" dirty="0">
                <a:latin typeface="Narkisim" panose="020E0502050101010101" pitchFamily="34" charset="-79"/>
                <a:cs typeface="Narkisim" panose="020E0502050101010101" pitchFamily="34" charset="-79"/>
              </a:rPr>
              <a:t>כלומר שמצווה זו אינה מסורה לכל איש ואיש כמו שבת בראשית, שכל איש ימנה ששה ימים וישבות בשביעי, </a:t>
            </a:r>
          </a:p>
          <a:p>
            <a:pPr marL="0" indent="0" algn="just">
              <a:spcBef>
                <a:spcPts val="0"/>
              </a:spcBef>
              <a:buNone/>
            </a:pPr>
            <a:r>
              <a:rPr lang="he-IL" sz="2400" dirty="0">
                <a:latin typeface="Narkisim" panose="020E0502050101010101" pitchFamily="34" charset="-79"/>
                <a:cs typeface="Narkisim" panose="020E0502050101010101" pitchFamily="34" charset="-79"/>
              </a:rPr>
              <a:t>עד כשתיראה לכל איש ואיש הלבנה, שיקבע היום ההוא ראש חודש, </a:t>
            </a:r>
          </a:p>
          <a:p>
            <a:pPr marL="0" indent="0" algn="just">
              <a:spcBef>
                <a:spcPts val="0"/>
              </a:spcBef>
              <a:buNone/>
            </a:pPr>
            <a:r>
              <a:rPr lang="he-IL" sz="2400" dirty="0">
                <a:latin typeface="Narkisim" panose="020E0502050101010101" pitchFamily="34" charset="-79"/>
                <a:cs typeface="Narkisim" panose="020E0502050101010101" pitchFamily="34" charset="-79"/>
              </a:rPr>
              <a:t>או ימנה מניין תוריי ויקבע ראש חודש, </a:t>
            </a:r>
          </a:p>
          <a:p>
            <a:pPr marL="0" indent="0" algn="just">
              <a:spcBef>
                <a:spcPts val="0"/>
              </a:spcBef>
              <a:buNone/>
            </a:pPr>
            <a:r>
              <a:rPr lang="he-IL" sz="2400" dirty="0">
                <a:latin typeface="Narkisim" panose="020E0502050101010101" pitchFamily="34" charset="-79"/>
                <a:cs typeface="Narkisim" panose="020E0502050101010101" pitchFamily="34" charset="-79"/>
              </a:rPr>
              <a:t>או יעיין איחור האביב וזולתו ממה שראוי להסתכל בו, ויוסיף חודש, </a:t>
            </a:r>
          </a:p>
          <a:p>
            <a:pPr marL="0" indent="0" algn="just">
              <a:spcBef>
                <a:spcPts val="0"/>
              </a:spcBef>
              <a:buNone/>
            </a:pPr>
            <a:r>
              <a:rPr lang="he-IL" sz="2400" dirty="0">
                <a:latin typeface="Narkisim" panose="020E0502050101010101" pitchFamily="34" charset="-79"/>
                <a:cs typeface="Narkisim" panose="020E0502050101010101" pitchFamily="34" charset="-79"/>
              </a:rPr>
              <a:t>אבל מצוה זו לא יעשה אותה לעולם זולת בית דין הגדול לבד. ובארץ ישראל לבד. </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731497" y="2235853"/>
            <a:ext cx="5936515"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בניגוד למצב ביחס לשבת,</a:t>
            </a:r>
          </a:p>
          <a:p>
            <a:pPr marL="0" indent="0" algn="just">
              <a:spcBef>
                <a:spcPts val="0"/>
              </a:spcBef>
              <a:buFont typeface="Wingdings 3" charset="2"/>
              <a:buNone/>
            </a:pPr>
            <a:endParaRPr lang="he-IL" sz="1600" dirty="0">
              <a:latin typeface="David" panose="020E0502060401010101" pitchFamily="34" charset="-79"/>
              <a:cs typeface="David" panose="020E0502060401010101" pitchFamily="34" charset="-79"/>
            </a:endParaRP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אדם פרטי לא יכול לראות את חידוש הלבנה, ולהחליט שהיום ראש חודש.</a:t>
            </a:r>
          </a:p>
          <a:p>
            <a:pPr marL="0" indent="0" algn="just">
              <a:spcBef>
                <a:spcPts val="0"/>
              </a:spcBef>
              <a:buFont typeface="Wingdings 3" charset="2"/>
              <a:buNone/>
            </a:pPr>
            <a:endParaRPr lang="he-IL" sz="1600" dirty="0">
              <a:latin typeface="David" panose="020E0502060401010101" pitchFamily="34" charset="-79"/>
              <a:cs typeface="David" panose="020E0502060401010101" pitchFamily="34" charset="-79"/>
            </a:endParaRP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או לספור את הימים של החודש הקודם, ולפי זה להחליט שהיום ראש חודש.</a:t>
            </a:r>
          </a:p>
          <a:p>
            <a:pPr marL="0" indent="0" algn="just">
              <a:spcBef>
                <a:spcPts val="0"/>
              </a:spcBef>
              <a:buFont typeface="Wingdings 3" charset="2"/>
              <a:buNone/>
            </a:pPr>
            <a:endParaRPr lang="he-IL" dirty="0">
              <a:latin typeface="David" panose="020E0502060401010101" pitchFamily="34" charset="-79"/>
              <a:cs typeface="David" panose="020E0502060401010101" pitchFamily="34" charset="-79"/>
            </a:endParaRP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או להחליט שהאביב עדיין לא מגיע, ולכן צריך להוסיף עוד חודש אדר.</a:t>
            </a:r>
          </a:p>
        </p:txBody>
      </p:sp>
      <p:sp>
        <p:nvSpPr>
          <p:cNvPr id="6" name="מלבן 5">
            <a:extLst>
              <a:ext uri="{FF2B5EF4-FFF2-40B4-BE49-F238E27FC236}">
                <a16:creationId xmlns:a16="http://schemas.microsoft.com/office/drawing/2014/main" id="{9061877C-1625-4526-AA9D-A632AB92D037}"/>
              </a:ext>
            </a:extLst>
          </p:cNvPr>
          <p:cNvSpPr/>
          <p:nvPr/>
        </p:nvSpPr>
        <p:spPr>
          <a:xfrm>
            <a:off x="612742" y="4110936"/>
            <a:ext cx="4694549" cy="338516"/>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BFD9A942-FD4C-4AD1-940D-756BCA31F12B}"/>
              </a:ext>
            </a:extLst>
          </p:cNvPr>
          <p:cNvSpPr/>
          <p:nvPr/>
        </p:nvSpPr>
        <p:spPr>
          <a:xfrm>
            <a:off x="1923068" y="4431447"/>
            <a:ext cx="3384223" cy="338516"/>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42C43684-D63A-44BA-8A40-78AA5B200334}"/>
              </a:ext>
            </a:extLst>
          </p:cNvPr>
          <p:cNvSpPr/>
          <p:nvPr/>
        </p:nvSpPr>
        <p:spPr>
          <a:xfrm>
            <a:off x="1074656" y="4760537"/>
            <a:ext cx="4232635" cy="338516"/>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0FB6FA4B-D5CE-47CC-9F60-AADDBEBA2FAF}"/>
              </a:ext>
            </a:extLst>
          </p:cNvPr>
          <p:cNvSpPr/>
          <p:nvPr/>
        </p:nvSpPr>
        <p:spPr>
          <a:xfrm>
            <a:off x="593888" y="5090474"/>
            <a:ext cx="4694549" cy="338516"/>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3C8E2543-A9F2-48BD-9370-BBA42ADCEAA5}"/>
              </a:ext>
            </a:extLst>
          </p:cNvPr>
          <p:cNvSpPr/>
          <p:nvPr/>
        </p:nvSpPr>
        <p:spPr>
          <a:xfrm>
            <a:off x="2450969" y="5420415"/>
            <a:ext cx="2846895" cy="319660"/>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99450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למי המצווה?</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lnSpcReduction="10000"/>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והוא אמרו יתעלה</a:t>
            </a:r>
            <a:r>
              <a:rPr lang="he-IL" sz="1700" dirty="0">
                <a:latin typeface="Narkisim" panose="020E0502050101010101" pitchFamily="34" charset="-79"/>
                <a:cs typeface="Narkisim" panose="020E0502050101010101" pitchFamily="34" charset="-79"/>
              </a:rPr>
              <a:t> (שמות </a:t>
            </a:r>
            <a:r>
              <a:rPr lang="he-IL" sz="1700" dirty="0" err="1">
                <a:latin typeface="Narkisim" panose="020E0502050101010101" pitchFamily="34" charset="-79"/>
                <a:cs typeface="Narkisim" panose="020E0502050101010101" pitchFamily="34" charset="-79"/>
              </a:rPr>
              <a:t>יב</a:t>
            </a:r>
            <a:r>
              <a:rPr lang="he-IL" sz="1700" dirty="0">
                <a:latin typeface="Narkisim" panose="020E0502050101010101" pitchFamily="34" charset="-79"/>
                <a:cs typeface="Narkisim" panose="020E0502050101010101" pitchFamily="34" charset="-79"/>
              </a:rPr>
              <a:t>)</a:t>
            </a:r>
            <a:r>
              <a:rPr lang="he-IL" sz="2400" dirty="0">
                <a:latin typeface="Narkisim" panose="020E0502050101010101" pitchFamily="34" charset="-79"/>
                <a:cs typeface="Narkisim" panose="020E0502050101010101" pitchFamily="34" charset="-79"/>
              </a:rPr>
              <a:t>: </a:t>
            </a:r>
          </a:p>
          <a:p>
            <a:pPr marL="0" indent="0" algn="just">
              <a:spcBef>
                <a:spcPts val="0"/>
              </a:spcBef>
              <a:buNone/>
            </a:pPr>
            <a:r>
              <a:rPr lang="he-IL" sz="2400" dirty="0">
                <a:latin typeface="Narkisim" panose="020E0502050101010101" pitchFamily="34" charset="-79"/>
                <a:cs typeface="Narkisim" panose="020E0502050101010101" pitchFamily="34" charset="-79"/>
              </a:rPr>
              <a:t>	"החודש הזה </a:t>
            </a:r>
            <a:r>
              <a:rPr lang="he-IL" sz="2400" b="1" u="sng" dirty="0">
                <a:latin typeface="Narkisim" panose="020E0502050101010101" pitchFamily="34" charset="-79"/>
                <a:cs typeface="Narkisim" panose="020E0502050101010101" pitchFamily="34" charset="-79"/>
              </a:rPr>
              <a:t>לכם</a:t>
            </a:r>
            <a:r>
              <a:rPr lang="he-IL" sz="2400" dirty="0">
                <a:latin typeface="Narkisim" panose="020E0502050101010101" pitchFamily="34" charset="-79"/>
                <a:cs typeface="Narkisim" panose="020E0502050101010101" pitchFamily="34" charset="-79"/>
              </a:rPr>
              <a:t> ראש חודשים". </a:t>
            </a:r>
          </a:p>
          <a:p>
            <a:pPr marL="0" indent="0" algn="just">
              <a:spcBef>
                <a:spcPts val="0"/>
              </a:spcBef>
              <a:buNone/>
            </a:pPr>
            <a:r>
              <a:rPr lang="he-IL" sz="2400" dirty="0">
                <a:latin typeface="Narkisim" panose="020E0502050101010101" pitchFamily="34" charset="-79"/>
                <a:cs typeface="Narkisim" panose="020E0502050101010101" pitchFamily="34" charset="-79"/>
              </a:rPr>
              <a:t>ובא הפירוש: עדות זו תהא מסורה לכם. </a:t>
            </a:r>
          </a:p>
          <a:p>
            <a:pPr marL="0" indent="0" algn="just">
              <a:spcBef>
                <a:spcPts val="0"/>
              </a:spcBef>
              <a:buNone/>
            </a:pPr>
            <a:r>
              <a:rPr lang="he-IL" sz="2400" dirty="0">
                <a:latin typeface="Narkisim" panose="020E0502050101010101" pitchFamily="34" charset="-79"/>
                <a:cs typeface="Narkisim" panose="020E0502050101010101" pitchFamily="34" charset="-79"/>
              </a:rPr>
              <a:t>כלומר שמצווה זו אינה מסורה לכל איש ואיש כמו שבת בראשית, שכל איש ימנה ששה ימים וישבות בשביעי, </a:t>
            </a:r>
          </a:p>
          <a:p>
            <a:pPr marL="0" indent="0" algn="just">
              <a:spcBef>
                <a:spcPts val="0"/>
              </a:spcBef>
              <a:buNone/>
            </a:pPr>
            <a:r>
              <a:rPr lang="he-IL" sz="2400" dirty="0">
                <a:latin typeface="Narkisim" panose="020E0502050101010101" pitchFamily="34" charset="-79"/>
                <a:cs typeface="Narkisim" panose="020E0502050101010101" pitchFamily="34" charset="-79"/>
              </a:rPr>
              <a:t>עד כשתיראה לכל איש ואיש הלבנה, שיקבע היום ההוא ראש חודש, </a:t>
            </a:r>
          </a:p>
          <a:p>
            <a:pPr marL="0" indent="0" algn="just">
              <a:spcBef>
                <a:spcPts val="0"/>
              </a:spcBef>
              <a:buNone/>
            </a:pPr>
            <a:r>
              <a:rPr lang="he-IL" sz="2400" dirty="0">
                <a:latin typeface="Narkisim" panose="020E0502050101010101" pitchFamily="34" charset="-79"/>
                <a:cs typeface="Narkisim" panose="020E0502050101010101" pitchFamily="34" charset="-79"/>
              </a:rPr>
              <a:t>או ימנה מניין תוריי ויקבע ראש חודש, </a:t>
            </a:r>
          </a:p>
          <a:p>
            <a:pPr marL="0" indent="0" algn="just">
              <a:spcBef>
                <a:spcPts val="0"/>
              </a:spcBef>
              <a:buNone/>
            </a:pPr>
            <a:r>
              <a:rPr lang="he-IL" sz="2400" dirty="0">
                <a:latin typeface="Narkisim" panose="020E0502050101010101" pitchFamily="34" charset="-79"/>
                <a:cs typeface="Narkisim" panose="020E0502050101010101" pitchFamily="34" charset="-79"/>
              </a:rPr>
              <a:t>או יעיין איחור האביב וזולתו ממה שראוי להסתכל בו, ויוסיף חודש, </a:t>
            </a:r>
          </a:p>
          <a:p>
            <a:pPr marL="0" indent="0" algn="just">
              <a:spcBef>
                <a:spcPts val="0"/>
              </a:spcBef>
              <a:buNone/>
            </a:pPr>
            <a:r>
              <a:rPr lang="he-IL" sz="2400" dirty="0">
                <a:latin typeface="Narkisim" panose="020E0502050101010101" pitchFamily="34" charset="-79"/>
                <a:cs typeface="Narkisim" panose="020E0502050101010101" pitchFamily="34" charset="-79"/>
              </a:rPr>
              <a:t>אבל מצוה זו לא יעשה אותה לעולם זולת בית דין הגדול לבד. ובארץ ישראל לבד. </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731497" y="2235853"/>
            <a:ext cx="5936515"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את קידוש החודש ועיבור השנה יכול לעשות רק:</a:t>
            </a:r>
          </a:p>
          <a:p>
            <a:pPr marL="0" indent="0" algn="just">
              <a:spcBef>
                <a:spcPts val="0"/>
              </a:spcBef>
              <a:buNone/>
            </a:pPr>
            <a:r>
              <a:rPr lang="he-IL" sz="2800" dirty="0">
                <a:latin typeface="David" panose="020E0502060401010101" pitchFamily="34" charset="-79"/>
                <a:cs typeface="David" panose="020E0502060401010101" pitchFamily="34" charset="-79"/>
              </a:rPr>
              <a:t>(1) בית הדין הגדול -  הסנהדרין. </a:t>
            </a:r>
          </a:p>
          <a:p>
            <a:pPr marL="0" indent="0" algn="just">
              <a:spcBef>
                <a:spcPts val="0"/>
              </a:spcBef>
              <a:buNone/>
            </a:pPr>
            <a:r>
              <a:rPr lang="he-IL" sz="2000" dirty="0">
                <a:latin typeface="David" panose="020E0502060401010101" pitchFamily="34" charset="-79"/>
                <a:cs typeface="David" panose="020E0502060401010101" pitchFamily="34" charset="-79"/>
              </a:rPr>
              <a:t>	(דיינים שקיבלו סמיכה – ממשה רבנו ברצף).</a:t>
            </a:r>
          </a:p>
          <a:p>
            <a:pPr marL="0" indent="0" algn="just">
              <a:spcBef>
                <a:spcPts val="0"/>
              </a:spcBef>
              <a:buNone/>
            </a:pPr>
            <a:endParaRPr lang="he-IL" sz="2800" dirty="0">
              <a:latin typeface="David" panose="020E0502060401010101" pitchFamily="34" charset="-79"/>
              <a:cs typeface="David" panose="020E0502060401010101" pitchFamily="34" charset="-79"/>
            </a:endParaRPr>
          </a:p>
          <a:p>
            <a:pPr marL="0" indent="0" algn="just">
              <a:spcBef>
                <a:spcPts val="0"/>
              </a:spcBef>
              <a:buNone/>
            </a:pPr>
            <a:endParaRPr lang="he-IL" sz="2800" dirty="0">
              <a:latin typeface="David" panose="020E0502060401010101" pitchFamily="34" charset="-79"/>
              <a:cs typeface="David" panose="020E0502060401010101" pitchFamily="34" charset="-79"/>
            </a:endParaRP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(2) בארץ ישראל.</a:t>
            </a:r>
          </a:p>
        </p:txBody>
      </p:sp>
      <p:pic>
        <p:nvPicPr>
          <p:cNvPr id="6" name="תמונה 5">
            <a:extLst>
              <a:ext uri="{FF2B5EF4-FFF2-40B4-BE49-F238E27FC236}">
                <a16:creationId xmlns:a16="http://schemas.microsoft.com/office/drawing/2014/main" id="{76C8EEE9-6C13-41AC-8373-F4046AC59AA9}"/>
              </a:ext>
            </a:extLst>
          </p:cNvPr>
          <p:cNvPicPr>
            <a:picLocks noChangeAspect="1"/>
          </p:cNvPicPr>
          <p:nvPr/>
        </p:nvPicPr>
        <p:blipFill>
          <a:blip r:embed="rId2"/>
          <a:stretch>
            <a:fillRect/>
          </a:stretch>
        </p:blipFill>
        <p:spPr>
          <a:xfrm>
            <a:off x="5535660" y="3000688"/>
            <a:ext cx="1430759" cy="1430759"/>
          </a:xfrm>
          <a:prstGeom prst="rect">
            <a:avLst/>
          </a:prstGeom>
        </p:spPr>
      </p:pic>
      <p:pic>
        <p:nvPicPr>
          <p:cNvPr id="7" name="תמונה 6">
            <a:extLst>
              <a:ext uri="{FF2B5EF4-FFF2-40B4-BE49-F238E27FC236}">
                <a16:creationId xmlns:a16="http://schemas.microsoft.com/office/drawing/2014/main" id="{1FE07F02-39C8-44F7-9441-A929814CA03F}"/>
              </a:ext>
            </a:extLst>
          </p:cNvPr>
          <p:cNvPicPr>
            <a:picLocks noChangeAspect="1"/>
          </p:cNvPicPr>
          <p:nvPr/>
        </p:nvPicPr>
        <p:blipFill>
          <a:blip r:embed="rId3"/>
          <a:stretch>
            <a:fillRect/>
          </a:stretch>
        </p:blipFill>
        <p:spPr>
          <a:xfrm>
            <a:off x="7162256" y="3957327"/>
            <a:ext cx="1126194" cy="1126194"/>
          </a:xfrm>
          <a:prstGeom prst="rect">
            <a:avLst/>
          </a:prstGeom>
        </p:spPr>
      </p:pic>
      <p:pic>
        <p:nvPicPr>
          <p:cNvPr id="1028" name="Picture 4" descr="blue and white flag on pole">
            <a:extLst>
              <a:ext uri="{FF2B5EF4-FFF2-40B4-BE49-F238E27FC236}">
                <a16:creationId xmlns:a16="http://schemas.microsoft.com/office/drawing/2014/main" id="{38D1A5E7-1478-47FE-80E6-6368FD3D9A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6718" y="5120761"/>
            <a:ext cx="2289567" cy="1527141"/>
          </a:xfrm>
          <a:prstGeom prst="rect">
            <a:avLst/>
          </a:prstGeom>
          <a:noFill/>
          <a:extLst>
            <a:ext uri="{909E8E84-426E-40DD-AFC4-6F175D3DCCD1}">
              <a14:hiddenFill xmlns:a14="http://schemas.microsoft.com/office/drawing/2010/main">
                <a:solidFill>
                  <a:srgbClr val="FFFFFF"/>
                </a:solidFill>
              </a14:hiddenFill>
            </a:ext>
          </a:extLst>
        </p:spPr>
      </p:pic>
      <p:sp>
        <p:nvSpPr>
          <p:cNvPr id="10" name="מלבן 9">
            <a:extLst>
              <a:ext uri="{FF2B5EF4-FFF2-40B4-BE49-F238E27FC236}">
                <a16:creationId xmlns:a16="http://schemas.microsoft.com/office/drawing/2014/main" id="{C472D6CE-B0BE-4090-904A-20469712E3F2}"/>
              </a:ext>
            </a:extLst>
          </p:cNvPr>
          <p:cNvSpPr/>
          <p:nvPr/>
        </p:nvSpPr>
        <p:spPr>
          <a:xfrm>
            <a:off x="594687" y="5733927"/>
            <a:ext cx="4694549" cy="338516"/>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72272E67-349D-4799-A9F0-050A31205056}"/>
              </a:ext>
            </a:extLst>
          </p:cNvPr>
          <p:cNvSpPr/>
          <p:nvPr/>
        </p:nvSpPr>
        <p:spPr>
          <a:xfrm>
            <a:off x="1055802" y="6072443"/>
            <a:ext cx="4233434" cy="338516"/>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7785823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קיום המצווה בזמננו</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ולכן בטלה הראייה אצלנו היום, בהעדר בית דין הגדול, כמו שבטלה הקרבת הקרבנות בהעדר המקדש. </a:t>
            </a:r>
          </a:p>
          <a:p>
            <a:pPr marL="0" indent="0" algn="just">
              <a:spcBef>
                <a:spcPts val="0"/>
              </a:spcBef>
              <a:buNone/>
            </a:pPr>
            <a:endParaRPr lang="he-IL" sz="2400" dirty="0">
              <a:latin typeface="Narkisim" panose="020E0502050101010101" pitchFamily="34" charset="-79"/>
              <a:cs typeface="Narkisim" panose="020E0502050101010101" pitchFamily="34" charset="-79"/>
            </a:endParaRPr>
          </a:p>
          <a:p>
            <a:pPr marL="0" indent="0" algn="just">
              <a:spcBef>
                <a:spcPts val="0"/>
              </a:spcBef>
              <a:buNone/>
            </a:pPr>
            <a:r>
              <a:rPr lang="he-IL" sz="2400" dirty="0">
                <a:latin typeface="Narkisim" panose="020E0502050101010101" pitchFamily="34" charset="-79"/>
                <a:cs typeface="Narkisim" panose="020E0502050101010101" pitchFamily="34" charset="-79"/>
              </a:rPr>
              <a:t>ובזה יטעו </a:t>
            </a:r>
            <a:r>
              <a:rPr lang="he-IL" sz="2400" dirty="0" err="1">
                <a:latin typeface="Narkisim" panose="020E0502050101010101" pitchFamily="34" charset="-79"/>
                <a:cs typeface="Narkisim" panose="020E0502050101010101" pitchFamily="34" charset="-79"/>
              </a:rPr>
              <a:t>המינין</a:t>
            </a:r>
            <a:r>
              <a:rPr lang="he-IL" sz="2400" dirty="0">
                <a:latin typeface="Narkisim" panose="020E0502050101010101" pitchFamily="34" charset="-79"/>
                <a:cs typeface="Narkisim" panose="020E0502050101010101" pitchFamily="34" charset="-79"/>
              </a:rPr>
              <a:t>, הנקראים </a:t>
            </a:r>
            <a:r>
              <a:rPr lang="he-IL" sz="2400" dirty="0" err="1">
                <a:latin typeface="Narkisim" panose="020E0502050101010101" pitchFamily="34" charset="-79"/>
                <a:cs typeface="Narkisim" panose="020E0502050101010101" pitchFamily="34" charset="-79"/>
              </a:rPr>
              <a:t>בכאן</a:t>
            </a:r>
            <a:r>
              <a:rPr lang="he-IL" sz="2400" dirty="0">
                <a:latin typeface="Narkisim" panose="020E0502050101010101" pitchFamily="34" charset="-79"/>
                <a:cs typeface="Narkisim" panose="020E0502050101010101" pitchFamily="34" charset="-79"/>
              </a:rPr>
              <a:t> במזרח - קראין. </a:t>
            </a:r>
          </a:p>
          <a:p>
            <a:pPr marL="0" indent="0" algn="just">
              <a:spcBef>
                <a:spcPts val="0"/>
              </a:spcBef>
              <a:buNone/>
            </a:pPr>
            <a:r>
              <a:rPr lang="he-IL" sz="2400" dirty="0">
                <a:latin typeface="Narkisim" panose="020E0502050101010101" pitchFamily="34" charset="-79"/>
                <a:cs typeface="Narkisim" panose="020E0502050101010101" pitchFamily="34" charset="-79"/>
              </a:rPr>
              <a:t>וזה הוא שורש גם כן שלא יודו בו גם כן </a:t>
            </a:r>
            <a:r>
              <a:rPr lang="he-IL" sz="2400" dirty="0" err="1">
                <a:latin typeface="Narkisim" panose="020E0502050101010101" pitchFamily="34" charset="-79"/>
                <a:cs typeface="Narkisim" panose="020E0502050101010101" pitchFamily="34" charset="-79"/>
              </a:rPr>
              <a:t>זולתינו</a:t>
            </a:r>
            <a:r>
              <a:rPr lang="he-IL" sz="2400" dirty="0">
                <a:latin typeface="Narkisim" panose="020E0502050101010101" pitchFamily="34" charset="-79"/>
                <a:cs typeface="Narkisim" panose="020E0502050101010101" pitchFamily="34" charset="-79"/>
              </a:rPr>
              <a:t> מכלל הרבנים והולכים עמהם באפלה חשכה. </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731497" y="2235853"/>
            <a:ext cx="5936515"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היום – כשאין סנהדרין בארץ ישראל, </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כבר אי אפשר לקדש את החודש על פי ראיית הירח. </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כמו שאי אפשר להקריב קורבנות כשאין בית מקדש.</a:t>
            </a:r>
          </a:p>
          <a:p>
            <a:pPr marL="0" indent="0" algn="just">
              <a:spcBef>
                <a:spcPts val="0"/>
              </a:spcBef>
              <a:buFont typeface="Wingdings 3" charset="2"/>
              <a:buNone/>
            </a:pPr>
            <a:endParaRPr lang="he-IL" sz="2800" dirty="0">
              <a:latin typeface="David" panose="020E0502060401010101" pitchFamily="34" charset="-79"/>
              <a:cs typeface="David" panose="020E0502060401010101" pitchFamily="34" charset="-79"/>
            </a:endParaRPr>
          </a:p>
        </p:txBody>
      </p:sp>
      <p:pic>
        <p:nvPicPr>
          <p:cNvPr id="6" name="תמונה 5">
            <a:extLst>
              <a:ext uri="{FF2B5EF4-FFF2-40B4-BE49-F238E27FC236}">
                <a16:creationId xmlns:a16="http://schemas.microsoft.com/office/drawing/2014/main" id="{4E7998A1-32DE-4FD2-99C1-C2E22A24F01F}"/>
              </a:ext>
            </a:extLst>
          </p:cNvPr>
          <p:cNvPicPr>
            <a:picLocks noChangeAspect="1"/>
          </p:cNvPicPr>
          <p:nvPr/>
        </p:nvPicPr>
        <p:blipFill>
          <a:blip r:embed="rId2"/>
          <a:stretch>
            <a:fillRect/>
          </a:stretch>
        </p:blipFill>
        <p:spPr>
          <a:xfrm>
            <a:off x="6513920" y="4431447"/>
            <a:ext cx="2011837" cy="2011837"/>
          </a:xfrm>
          <a:prstGeom prst="rect">
            <a:avLst/>
          </a:prstGeom>
        </p:spPr>
      </p:pic>
      <p:sp>
        <p:nvSpPr>
          <p:cNvPr id="7" name="סימן כפל 6">
            <a:extLst>
              <a:ext uri="{FF2B5EF4-FFF2-40B4-BE49-F238E27FC236}">
                <a16:creationId xmlns:a16="http://schemas.microsoft.com/office/drawing/2014/main" id="{47AEC56D-535B-42ED-A3A1-7D4B0CF4463B}"/>
              </a:ext>
            </a:extLst>
          </p:cNvPr>
          <p:cNvSpPr/>
          <p:nvPr/>
        </p:nvSpPr>
        <p:spPr>
          <a:xfrm>
            <a:off x="5648617" y="4920792"/>
            <a:ext cx="3742442" cy="2114417"/>
          </a:xfrm>
          <a:prstGeom prst="mathMultiply">
            <a:avLst>
              <a:gd name="adj1" fmla="val 14748"/>
            </a:avLst>
          </a:prstGeom>
          <a:solidFill>
            <a:srgbClr val="B31166">
              <a:alpha val="63137"/>
            </a:srgb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616C8071-A07A-4D44-AC30-72669297B4B9}"/>
              </a:ext>
            </a:extLst>
          </p:cNvPr>
          <p:cNvSpPr/>
          <p:nvPr/>
        </p:nvSpPr>
        <p:spPr>
          <a:xfrm>
            <a:off x="593890" y="2188718"/>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DE48A30B-DFC3-4FA2-9D83-9EB9F00DE9AA}"/>
              </a:ext>
            </a:extLst>
          </p:cNvPr>
          <p:cNvSpPr/>
          <p:nvPr/>
        </p:nvSpPr>
        <p:spPr>
          <a:xfrm>
            <a:off x="593890" y="2535811"/>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AE9E9257-6F97-47F0-B8EB-64EDF76433FC}"/>
              </a:ext>
            </a:extLst>
          </p:cNvPr>
          <p:cNvSpPr/>
          <p:nvPr/>
        </p:nvSpPr>
        <p:spPr>
          <a:xfrm>
            <a:off x="3535052" y="2874341"/>
            <a:ext cx="1782466"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686803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קיום המצווה בזמננו </a:t>
            </a:r>
            <a:br>
              <a:rPr lang="he-IL" sz="4800" dirty="0">
                <a:latin typeface="Aharoni" panose="02010803020104030203" pitchFamily="2" charset="-79"/>
                <a:cs typeface="Aharoni" panose="02010803020104030203" pitchFamily="2" charset="-79"/>
              </a:rPr>
            </a:br>
            <a:r>
              <a:rPr lang="he-IL" sz="4800" dirty="0">
                <a:latin typeface="Aharoni" panose="02010803020104030203" pitchFamily="2" charset="-79"/>
                <a:cs typeface="Aharoni" panose="02010803020104030203" pitchFamily="2" charset="-79"/>
              </a:rPr>
              <a:t>			– מחלוקת הקראים והרבנים</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ולכן בטלה הראייה אצלנו היום, בהעדר בית דין הגדול, כמו שבטלה הקרבת הקרבנות בהעדר המקדש. </a:t>
            </a:r>
          </a:p>
          <a:p>
            <a:pPr marL="0" indent="0" algn="just">
              <a:spcBef>
                <a:spcPts val="0"/>
              </a:spcBef>
              <a:buNone/>
            </a:pPr>
            <a:endParaRPr lang="he-IL" sz="2400" dirty="0">
              <a:latin typeface="Narkisim" panose="020E0502050101010101" pitchFamily="34" charset="-79"/>
              <a:cs typeface="Narkisim" panose="020E0502050101010101" pitchFamily="34" charset="-79"/>
            </a:endParaRPr>
          </a:p>
          <a:p>
            <a:pPr marL="0" indent="0" algn="just">
              <a:spcBef>
                <a:spcPts val="0"/>
              </a:spcBef>
              <a:buNone/>
            </a:pPr>
            <a:r>
              <a:rPr lang="he-IL" sz="2400" dirty="0">
                <a:latin typeface="Narkisim" panose="020E0502050101010101" pitchFamily="34" charset="-79"/>
                <a:cs typeface="Narkisim" panose="020E0502050101010101" pitchFamily="34" charset="-79"/>
              </a:rPr>
              <a:t>ובזה יטעו </a:t>
            </a:r>
            <a:r>
              <a:rPr lang="he-IL" sz="2400" dirty="0" err="1">
                <a:latin typeface="Narkisim" panose="020E0502050101010101" pitchFamily="34" charset="-79"/>
                <a:cs typeface="Narkisim" panose="020E0502050101010101" pitchFamily="34" charset="-79"/>
              </a:rPr>
              <a:t>המינין</a:t>
            </a:r>
            <a:r>
              <a:rPr lang="he-IL" sz="2400" dirty="0">
                <a:latin typeface="Narkisim" panose="020E0502050101010101" pitchFamily="34" charset="-79"/>
                <a:cs typeface="Narkisim" panose="020E0502050101010101" pitchFamily="34" charset="-79"/>
              </a:rPr>
              <a:t>, הנקראים </a:t>
            </a:r>
            <a:r>
              <a:rPr lang="he-IL" sz="2400" dirty="0" err="1">
                <a:latin typeface="Narkisim" panose="020E0502050101010101" pitchFamily="34" charset="-79"/>
                <a:cs typeface="Narkisim" panose="020E0502050101010101" pitchFamily="34" charset="-79"/>
              </a:rPr>
              <a:t>בכאן</a:t>
            </a:r>
            <a:r>
              <a:rPr lang="he-IL" sz="2400" dirty="0">
                <a:latin typeface="Narkisim" panose="020E0502050101010101" pitchFamily="34" charset="-79"/>
                <a:cs typeface="Narkisim" panose="020E0502050101010101" pitchFamily="34" charset="-79"/>
              </a:rPr>
              <a:t> במזרח - קראין. </a:t>
            </a:r>
          </a:p>
          <a:p>
            <a:pPr marL="0" indent="0" algn="just">
              <a:spcBef>
                <a:spcPts val="0"/>
              </a:spcBef>
              <a:buNone/>
            </a:pPr>
            <a:r>
              <a:rPr lang="he-IL" sz="2400" dirty="0">
                <a:latin typeface="Narkisim" panose="020E0502050101010101" pitchFamily="34" charset="-79"/>
                <a:cs typeface="Narkisim" panose="020E0502050101010101" pitchFamily="34" charset="-79"/>
              </a:rPr>
              <a:t>וזה הוא שורש גם כן שלא יודו בו גם כן </a:t>
            </a:r>
            <a:r>
              <a:rPr lang="he-IL" sz="2400" dirty="0" err="1">
                <a:latin typeface="Narkisim" panose="020E0502050101010101" pitchFamily="34" charset="-79"/>
                <a:cs typeface="Narkisim" panose="020E0502050101010101" pitchFamily="34" charset="-79"/>
              </a:rPr>
              <a:t>זולתינו</a:t>
            </a:r>
            <a:r>
              <a:rPr lang="he-IL" sz="2400" dirty="0">
                <a:latin typeface="Narkisim" panose="020E0502050101010101" pitchFamily="34" charset="-79"/>
                <a:cs typeface="Narkisim" panose="020E0502050101010101" pitchFamily="34" charset="-79"/>
              </a:rPr>
              <a:t> מכלל הרבנים והולכים עמהם באפלה חשכה. </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731497" y="2235853"/>
            <a:ext cx="5936515"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הרמב"ם מציין שביטול קידוש החודש על פי הראייה היה סיבה למחלוקת גדולה בין הקראים לבין הרבנים.</a:t>
            </a:r>
          </a:p>
          <a:p>
            <a:pPr marL="0" indent="0" algn="just">
              <a:spcBef>
                <a:spcPts val="0"/>
              </a:spcBef>
              <a:buFont typeface="Wingdings 3" charset="2"/>
              <a:buNone/>
            </a:pPr>
            <a:endParaRPr lang="he-IL" sz="2800" dirty="0">
              <a:latin typeface="David" panose="020E0502060401010101" pitchFamily="34" charset="-79"/>
              <a:cs typeface="David" panose="020E0502060401010101" pitchFamily="34" charset="-79"/>
            </a:endParaRP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הקראים חשבו שאפשר להמשיך ולקדש את החודש על פי ראייה, לעומת הרבנים שקבעו שכבר אי אפשר, ולכן קובעים את ראש חודש רק לפי חישוב.</a:t>
            </a:r>
          </a:p>
          <a:p>
            <a:pPr marL="0" indent="0" algn="just">
              <a:spcBef>
                <a:spcPts val="0"/>
              </a:spcBef>
              <a:buFont typeface="Wingdings 3" charset="2"/>
              <a:buNone/>
            </a:pPr>
            <a:endParaRPr lang="he-IL" sz="2800" dirty="0">
              <a:latin typeface="David" panose="020E0502060401010101" pitchFamily="34" charset="-79"/>
              <a:cs typeface="David" panose="020E0502060401010101" pitchFamily="34" charset="-79"/>
            </a:endParaRPr>
          </a:p>
        </p:txBody>
      </p:sp>
      <p:sp>
        <p:nvSpPr>
          <p:cNvPr id="8" name="מלבן 7">
            <a:extLst>
              <a:ext uri="{FF2B5EF4-FFF2-40B4-BE49-F238E27FC236}">
                <a16:creationId xmlns:a16="http://schemas.microsoft.com/office/drawing/2014/main" id="{616C8071-A07A-4D44-AC30-72669297B4B9}"/>
              </a:ext>
            </a:extLst>
          </p:cNvPr>
          <p:cNvSpPr/>
          <p:nvPr/>
        </p:nvSpPr>
        <p:spPr>
          <a:xfrm>
            <a:off x="593890" y="3625826"/>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AE9E9257-6F97-47F0-B8EB-64EDF76433FC}"/>
              </a:ext>
            </a:extLst>
          </p:cNvPr>
          <p:cNvSpPr/>
          <p:nvPr/>
        </p:nvSpPr>
        <p:spPr>
          <a:xfrm>
            <a:off x="4553146" y="3980660"/>
            <a:ext cx="764372"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245665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כיצד רבי עקיבא קידש בחוץ לארץ?</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lnSpcReduction="10000"/>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ודע שהחשבון הזה שנמנה אותו היום, ונדע בו ראשי החדשים והמועדים, אי אפשר לעשותו אלא בארץ ישראל לבד. </a:t>
            </a:r>
          </a:p>
          <a:p>
            <a:pPr marL="0" indent="0" algn="just">
              <a:spcBef>
                <a:spcPts val="0"/>
              </a:spcBef>
              <a:buNone/>
            </a:pPr>
            <a:r>
              <a:rPr lang="he-IL" sz="2400" dirty="0">
                <a:latin typeface="Narkisim" panose="020E0502050101010101" pitchFamily="34" charset="-79"/>
                <a:cs typeface="Narkisim" panose="020E0502050101010101" pitchFamily="34" charset="-79"/>
              </a:rPr>
              <a:t>אלא [=אבל] בעת הצורך ובהעדר החכמים מארץ ישראל, אז אפשר לבית דין הסמוך בארץ ישראל, שיעבר השנים ויקבע חדשים בחוצה לארץ. </a:t>
            </a:r>
          </a:p>
          <a:p>
            <a:pPr marL="0" indent="0" algn="just">
              <a:spcBef>
                <a:spcPts val="0"/>
              </a:spcBef>
              <a:buNone/>
            </a:pPr>
            <a:r>
              <a:rPr lang="he-IL" sz="2400" dirty="0">
                <a:latin typeface="Narkisim" panose="020E0502050101010101" pitchFamily="34" charset="-79"/>
                <a:cs typeface="Narkisim" panose="020E0502050101010101" pitchFamily="34" charset="-79"/>
              </a:rPr>
              <a:t>כמו שעשה רבי עקיבא, כמו שהתבאר בתלמוד. ובזה קושי גדול חזק. </a:t>
            </a:r>
          </a:p>
          <a:p>
            <a:pPr marL="0" indent="0" algn="just">
              <a:spcBef>
                <a:spcPts val="0"/>
              </a:spcBef>
              <a:buNone/>
            </a:pPr>
            <a:r>
              <a:rPr lang="he-IL" sz="2400" dirty="0">
                <a:latin typeface="Narkisim" panose="020E0502050101010101" pitchFamily="34" charset="-79"/>
                <a:cs typeface="Narkisim" panose="020E0502050101010101" pitchFamily="34" charset="-79"/>
              </a:rPr>
              <a:t>והידוע תמיד שבית דין הגדול אמנם היה בארץ ישראל, והם יקבעו חדשים ויעברו שנים בפנים המקובלים אצלם, ובקיבוצם גם כן. </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731497" y="2235853"/>
            <a:ext cx="5936515"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למדנו שבית הדין יכול לקדש את החודש רק כשהוא נמצא בארץ ישראל.</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בגמרא מסופר על רבי עקיבא שעיבר את השנה כשהיה בחוץ-לארץ – איך זה יכול להיות???</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תשובה - אם אין בית דין בארץ ישראל, אבל יש דיינים שקיבלו סמיכה בארץ ישראל. הדיינים האלו יכולים לעבר את השנה גם בחו"ל, כי אין ברירה אחרת.</a:t>
            </a:r>
          </a:p>
          <a:p>
            <a:pPr marL="0" indent="0" algn="just">
              <a:spcBef>
                <a:spcPts val="0"/>
              </a:spcBef>
              <a:buFont typeface="Wingdings 3" charset="2"/>
              <a:buNone/>
            </a:pPr>
            <a:endParaRPr lang="he-IL" sz="2800" dirty="0">
              <a:latin typeface="David" panose="020E0502060401010101" pitchFamily="34" charset="-79"/>
              <a:cs typeface="David" panose="020E0502060401010101" pitchFamily="34" charset="-79"/>
            </a:endParaRPr>
          </a:p>
        </p:txBody>
      </p:sp>
      <p:sp>
        <p:nvSpPr>
          <p:cNvPr id="6" name="מלבן 5">
            <a:extLst>
              <a:ext uri="{FF2B5EF4-FFF2-40B4-BE49-F238E27FC236}">
                <a16:creationId xmlns:a16="http://schemas.microsoft.com/office/drawing/2014/main" id="{56C098DF-E6A4-4B66-AB0A-1E9FD6E74A4F}"/>
              </a:ext>
            </a:extLst>
          </p:cNvPr>
          <p:cNvSpPr/>
          <p:nvPr/>
        </p:nvSpPr>
        <p:spPr>
          <a:xfrm>
            <a:off x="593890" y="2141583"/>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9AE0789F-9F14-4165-875A-56C67DB3BBF0}"/>
              </a:ext>
            </a:extLst>
          </p:cNvPr>
          <p:cNvSpPr/>
          <p:nvPr/>
        </p:nvSpPr>
        <p:spPr>
          <a:xfrm>
            <a:off x="593890" y="2488676"/>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A2AFF50F-9FE0-4E59-B628-90C0CF5C2416}"/>
              </a:ext>
            </a:extLst>
          </p:cNvPr>
          <p:cNvSpPr/>
          <p:nvPr/>
        </p:nvSpPr>
        <p:spPr>
          <a:xfrm>
            <a:off x="1847654" y="2827206"/>
            <a:ext cx="3469864"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4AC53E2C-D429-4B0F-A8B7-8A61EF174E06}"/>
              </a:ext>
            </a:extLst>
          </p:cNvPr>
          <p:cNvSpPr/>
          <p:nvPr/>
        </p:nvSpPr>
        <p:spPr>
          <a:xfrm>
            <a:off x="584463" y="4468304"/>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C6EEF0ED-E508-4D93-9E4E-A45286AE6DB6}"/>
              </a:ext>
            </a:extLst>
          </p:cNvPr>
          <p:cNvSpPr/>
          <p:nvPr/>
        </p:nvSpPr>
        <p:spPr>
          <a:xfrm>
            <a:off x="1838227" y="4806834"/>
            <a:ext cx="3469864"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53BCE2E6-D3FB-4B2B-A3DA-4537C49313CC}"/>
              </a:ext>
            </a:extLst>
          </p:cNvPr>
          <p:cNvSpPr/>
          <p:nvPr/>
        </p:nvSpPr>
        <p:spPr>
          <a:xfrm>
            <a:off x="584463" y="3478923"/>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מלבן 11">
            <a:extLst>
              <a:ext uri="{FF2B5EF4-FFF2-40B4-BE49-F238E27FC236}">
                <a16:creationId xmlns:a16="http://schemas.microsoft.com/office/drawing/2014/main" id="{D74C385F-8C76-4E4D-A51D-66B134945A57}"/>
              </a:ext>
            </a:extLst>
          </p:cNvPr>
          <p:cNvSpPr/>
          <p:nvPr/>
        </p:nvSpPr>
        <p:spPr>
          <a:xfrm>
            <a:off x="584463" y="3826016"/>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3" name="מלבן 12">
            <a:extLst>
              <a:ext uri="{FF2B5EF4-FFF2-40B4-BE49-F238E27FC236}">
                <a16:creationId xmlns:a16="http://schemas.microsoft.com/office/drawing/2014/main" id="{3381C959-9B82-4165-9E67-835DE76FF7B8}"/>
              </a:ext>
            </a:extLst>
          </p:cNvPr>
          <p:cNvSpPr/>
          <p:nvPr/>
        </p:nvSpPr>
        <p:spPr>
          <a:xfrm>
            <a:off x="3780147" y="4164546"/>
            <a:ext cx="1527943" cy="274613"/>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מלבן 13">
            <a:extLst>
              <a:ext uri="{FF2B5EF4-FFF2-40B4-BE49-F238E27FC236}">
                <a16:creationId xmlns:a16="http://schemas.microsoft.com/office/drawing/2014/main" id="{7CB57120-F38C-4A8D-8F0A-205E7441A35F}"/>
              </a:ext>
            </a:extLst>
          </p:cNvPr>
          <p:cNvSpPr/>
          <p:nvPr/>
        </p:nvSpPr>
        <p:spPr>
          <a:xfrm>
            <a:off x="593890" y="3150684"/>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821685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קיום המצווה בזמננו </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a:bodyPr>
          <a:lstStyle/>
          <a:p>
            <a:pPr marL="0" indent="0" algn="just">
              <a:spcBef>
                <a:spcPts val="0"/>
              </a:spcBef>
              <a:buNone/>
            </a:pPr>
            <a:r>
              <a:rPr lang="he-IL" sz="2400" dirty="0" err="1">
                <a:latin typeface="Narkisim" panose="020E0502050101010101" pitchFamily="34" charset="-79"/>
                <a:cs typeface="Narkisim" panose="020E0502050101010101" pitchFamily="34" charset="-79"/>
              </a:rPr>
              <a:t>ובכאן</a:t>
            </a:r>
            <a:r>
              <a:rPr lang="he-IL" sz="2400" dirty="0">
                <a:latin typeface="Narkisim" panose="020E0502050101010101" pitchFamily="34" charset="-79"/>
                <a:cs typeface="Narkisim" panose="020E0502050101010101" pitchFamily="34" charset="-79"/>
              </a:rPr>
              <a:t> שורש גדול מאד </a:t>
            </a:r>
            <a:r>
              <a:rPr lang="he-IL" sz="2400" dirty="0" err="1">
                <a:latin typeface="Narkisim" panose="020E0502050101010101" pitchFamily="34" charset="-79"/>
                <a:cs typeface="Narkisim" panose="020E0502050101010101" pitchFamily="34" charset="-79"/>
              </a:rPr>
              <a:t>משרשי</a:t>
            </a:r>
            <a:r>
              <a:rPr lang="he-IL" sz="2400" dirty="0">
                <a:latin typeface="Narkisim" panose="020E0502050101010101" pitchFamily="34" charset="-79"/>
                <a:cs typeface="Narkisim" panose="020E0502050101010101" pitchFamily="34" charset="-79"/>
              </a:rPr>
              <a:t> האמונה, לא ידעהו ולא יתבונן במקומו אלא מי שדעתו עמוקה. </a:t>
            </a:r>
          </a:p>
          <a:p>
            <a:pPr marL="0" indent="0" algn="just">
              <a:spcBef>
                <a:spcPts val="0"/>
              </a:spcBef>
              <a:buNone/>
            </a:pPr>
            <a:r>
              <a:rPr lang="he-IL" sz="2400" dirty="0">
                <a:latin typeface="Narkisim" panose="020E0502050101010101" pitchFamily="34" charset="-79"/>
                <a:cs typeface="Narkisim" panose="020E0502050101010101" pitchFamily="34" charset="-79"/>
              </a:rPr>
              <a:t>וזה שהיותנו היום בחוצה לארץ מונים במלאכת </a:t>
            </a:r>
            <a:r>
              <a:rPr lang="he-IL" sz="2400" dirty="0" err="1">
                <a:latin typeface="Narkisim" panose="020E0502050101010101" pitchFamily="34" charset="-79"/>
                <a:cs typeface="Narkisim" panose="020E0502050101010101" pitchFamily="34" charset="-79"/>
              </a:rPr>
              <a:t>העבור</a:t>
            </a:r>
            <a:r>
              <a:rPr lang="he-IL" sz="2400" dirty="0">
                <a:latin typeface="Narkisim" panose="020E0502050101010101" pitchFamily="34" charset="-79"/>
                <a:cs typeface="Narkisim" panose="020E0502050101010101" pitchFamily="34" charset="-79"/>
              </a:rPr>
              <a:t> שבידינו, ואומרים שזה היום ראש חדש, וזה היום יום טוב, לא מפני חשבוננו נקבעהו יום טוב בשום פנים, אלא מפני שבית דין הגדול שבארץ ישראל כבר קבעוהו זה היום ראש חודש או יום טוב. </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731497" y="2235853"/>
            <a:ext cx="5936515"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הרמב"ם מסביר עקרון חשוב:</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החישוב שאנחנו עושים כדי לדעת מתי ראש חודש לא יכול לקדש את החודש.</a:t>
            </a:r>
            <a:r>
              <a:rPr lang="he-IL" sz="2400" dirty="0">
                <a:latin typeface="David" panose="020E0502060401010101" pitchFamily="34" charset="-79"/>
                <a:cs typeface="David" panose="020E0502060401010101" pitchFamily="34" charset="-79"/>
              </a:rPr>
              <a:t> (כי אנחנו לא בית הדין הגדול בארץ ישראל).</a:t>
            </a:r>
            <a:endParaRPr lang="he-IL" sz="2800" dirty="0">
              <a:latin typeface="David" panose="020E0502060401010101" pitchFamily="34" charset="-79"/>
              <a:cs typeface="David" panose="020E0502060401010101" pitchFamily="34" charset="-79"/>
            </a:endParaRP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אנחנו עושים חישוב כדי לגלות מתי ראש חודש </a:t>
            </a:r>
            <a:r>
              <a:rPr lang="he-IL" sz="2800" b="1" dirty="0">
                <a:latin typeface="David" panose="020E0502060401010101" pitchFamily="34" charset="-79"/>
                <a:cs typeface="David" panose="020E0502060401010101" pitchFamily="34" charset="-79"/>
              </a:rPr>
              <a:t>שהם קידשו אותו בעבר</a:t>
            </a:r>
            <a:r>
              <a:rPr lang="he-IL" sz="2800" dirty="0">
                <a:latin typeface="David" panose="020E0502060401010101" pitchFamily="34" charset="-79"/>
                <a:cs typeface="David" panose="020E0502060401010101" pitchFamily="34" charset="-79"/>
              </a:rPr>
              <a:t>, ורק בזכות מה </a:t>
            </a:r>
            <a:r>
              <a:rPr lang="he-IL" sz="2800" b="1" dirty="0">
                <a:latin typeface="David" panose="020E0502060401010101" pitchFamily="34" charset="-79"/>
                <a:cs typeface="David" panose="020E0502060401010101" pitchFamily="34" charset="-79"/>
              </a:rPr>
              <a:t>שהם קבעו </a:t>
            </a:r>
            <a:r>
              <a:rPr lang="he-IL" sz="2800" dirty="0">
                <a:latin typeface="David" panose="020E0502060401010101" pitchFamily="34" charset="-79"/>
                <a:cs typeface="David" panose="020E0502060401010101" pitchFamily="34" charset="-79"/>
              </a:rPr>
              <a:t>היום הזה קדוש.</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אנחנו רק מגלים את מה שהם כבר עשו!</a:t>
            </a:r>
          </a:p>
        </p:txBody>
      </p:sp>
      <p:sp>
        <p:nvSpPr>
          <p:cNvPr id="6" name="מלבן 5">
            <a:extLst>
              <a:ext uri="{FF2B5EF4-FFF2-40B4-BE49-F238E27FC236}">
                <a16:creationId xmlns:a16="http://schemas.microsoft.com/office/drawing/2014/main" id="{5B186D9C-1549-40F5-A9A1-94789983DAE7}"/>
              </a:ext>
            </a:extLst>
          </p:cNvPr>
          <p:cNvSpPr/>
          <p:nvPr/>
        </p:nvSpPr>
        <p:spPr>
          <a:xfrm>
            <a:off x="580148" y="4403166"/>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105B7D98-0A78-470F-8376-F97EE05AA5EA}"/>
              </a:ext>
            </a:extLst>
          </p:cNvPr>
          <p:cNvSpPr/>
          <p:nvPr/>
        </p:nvSpPr>
        <p:spPr>
          <a:xfrm>
            <a:off x="580148" y="5126370"/>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FAAEDB4B-29AC-481C-B6EC-6A12BC9E0EE2}"/>
              </a:ext>
            </a:extLst>
          </p:cNvPr>
          <p:cNvSpPr/>
          <p:nvPr/>
        </p:nvSpPr>
        <p:spPr>
          <a:xfrm>
            <a:off x="580148" y="4764768"/>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2AC53A86-3F0B-4F64-8FCC-BB65D2C76668}"/>
              </a:ext>
            </a:extLst>
          </p:cNvPr>
          <p:cNvSpPr/>
          <p:nvPr/>
        </p:nvSpPr>
        <p:spPr>
          <a:xfrm>
            <a:off x="580148" y="3999514"/>
            <a:ext cx="343679"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B698C520-D71A-43D8-9520-6C19C45E45F9}"/>
              </a:ext>
            </a:extLst>
          </p:cNvPr>
          <p:cNvSpPr/>
          <p:nvPr/>
        </p:nvSpPr>
        <p:spPr>
          <a:xfrm>
            <a:off x="4807670" y="5487972"/>
            <a:ext cx="496106"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458191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קיום המצווה בזמננו</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ומפני אמרם שזה היום ראש חדש או יום טוב יהיה ראש חדש או יום טוב, בין </a:t>
            </a:r>
            <a:r>
              <a:rPr lang="he-IL" sz="2400" dirty="0" err="1">
                <a:latin typeface="Narkisim" panose="020E0502050101010101" pitchFamily="34" charset="-79"/>
                <a:cs typeface="Narkisim" panose="020E0502050101010101" pitchFamily="34" charset="-79"/>
              </a:rPr>
              <a:t>שהיתה</a:t>
            </a:r>
            <a:r>
              <a:rPr lang="he-IL" sz="2400" dirty="0">
                <a:latin typeface="Narkisim" panose="020E0502050101010101" pitchFamily="34" charset="-79"/>
                <a:cs typeface="Narkisim" panose="020E0502050101010101" pitchFamily="34" charset="-79"/>
              </a:rPr>
              <a:t> פעולתם זאת בחשבון או בראיה. כמו שבא בפירוש </a:t>
            </a:r>
            <a:r>
              <a:rPr lang="he-IL" sz="1600" dirty="0">
                <a:latin typeface="Narkisim" panose="020E0502050101010101" pitchFamily="34" charset="-79"/>
                <a:cs typeface="Narkisim" panose="020E0502050101010101" pitchFamily="34" charset="-79"/>
              </a:rPr>
              <a:t>(ספרא אמור פ"י)</a:t>
            </a:r>
            <a:r>
              <a:rPr lang="he-IL" sz="2400" dirty="0">
                <a:latin typeface="Narkisim" panose="020E0502050101010101" pitchFamily="34" charset="-79"/>
                <a:cs typeface="Narkisim" panose="020E0502050101010101" pitchFamily="34" charset="-79"/>
              </a:rPr>
              <a:t> "אלה מועדי ה' אשר תקראו אותם" אין לי מועדות אלא אלו. </a:t>
            </a:r>
          </a:p>
          <a:p>
            <a:pPr marL="0" indent="0" algn="just">
              <a:spcBef>
                <a:spcPts val="0"/>
              </a:spcBef>
              <a:buNone/>
            </a:pPr>
            <a:r>
              <a:rPr lang="he-IL" sz="2400" dirty="0">
                <a:latin typeface="Narkisim" panose="020E0502050101010101" pitchFamily="34" charset="-79"/>
                <a:cs typeface="Narkisim" panose="020E0502050101010101" pitchFamily="34" charset="-79"/>
              </a:rPr>
              <a:t>כלומר שיאמרו הם שהם מועדות, אפילו </a:t>
            </a:r>
            <a:r>
              <a:rPr lang="he-IL" sz="2400" dirty="0" err="1">
                <a:latin typeface="Narkisim" panose="020E0502050101010101" pitchFamily="34" charset="-79"/>
                <a:cs typeface="Narkisim" panose="020E0502050101010101" pitchFamily="34" charset="-79"/>
              </a:rPr>
              <a:t>שוגגין</a:t>
            </a:r>
            <a:r>
              <a:rPr lang="he-IL" sz="2400" dirty="0">
                <a:latin typeface="Narkisim" panose="020E0502050101010101" pitchFamily="34" charset="-79"/>
                <a:cs typeface="Narkisim" panose="020E0502050101010101" pitchFamily="34" charset="-79"/>
              </a:rPr>
              <a:t>, אפילו </a:t>
            </a:r>
            <a:r>
              <a:rPr lang="he-IL" sz="2400" dirty="0" err="1">
                <a:latin typeface="Narkisim" panose="020E0502050101010101" pitchFamily="34" charset="-79"/>
                <a:cs typeface="Narkisim" panose="020E0502050101010101" pitchFamily="34" charset="-79"/>
              </a:rPr>
              <a:t>אנוסין</a:t>
            </a:r>
            <a:r>
              <a:rPr lang="he-IL" sz="2400" dirty="0">
                <a:latin typeface="Narkisim" panose="020E0502050101010101" pitchFamily="34" charset="-79"/>
                <a:cs typeface="Narkisim" panose="020E0502050101010101" pitchFamily="34" charset="-79"/>
              </a:rPr>
              <a:t>, אפילו </a:t>
            </a:r>
            <a:r>
              <a:rPr lang="he-IL" sz="2400" dirty="0" err="1">
                <a:latin typeface="Narkisim" panose="020E0502050101010101" pitchFamily="34" charset="-79"/>
                <a:cs typeface="Narkisim" panose="020E0502050101010101" pitchFamily="34" charset="-79"/>
              </a:rPr>
              <a:t>מוטעין</a:t>
            </a:r>
            <a:r>
              <a:rPr lang="he-IL" sz="2400" dirty="0">
                <a:latin typeface="Narkisim" panose="020E0502050101010101" pitchFamily="34" charset="-79"/>
                <a:cs typeface="Narkisim" panose="020E0502050101010101" pitchFamily="34" charset="-79"/>
              </a:rPr>
              <a:t> כמו שבאתנו הקבלה.</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637229" y="2235853"/>
            <a:ext cx="6030783"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יש שתי דרכים לבית הדין לקבוע מתי ראש חודש:</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1. על פי הראיה של הירח.</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2. על פי חישוב של הזמנים.</a:t>
            </a:r>
          </a:p>
          <a:p>
            <a:pPr marL="0" indent="0" algn="just">
              <a:spcBef>
                <a:spcPts val="0"/>
              </a:spcBef>
              <a:buFont typeface="Wingdings 3" charset="2"/>
              <a:buNone/>
            </a:pPr>
            <a:endParaRPr lang="he-IL" sz="2800" dirty="0">
              <a:latin typeface="David" panose="020E0502060401010101" pitchFamily="34" charset="-79"/>
              <a:cs typeface="David" panose="020E0502060401010101" pitchFamily="34" charset="-79"/>
            </a:endParaRPr>
          </a:p>
        </p:txBody>
      </p:sp>
      <p:sp>
        <p:nvSpPr>
          <p:cNvPr id="6" name="מלבן 5">
            <a:extLst>
              <a:ext uri="{FF2B5EF4-FFF2-40B4-BE49-F238E27FC236}">
                <a16:creationId xmlns:a16="http://schemas.microsoft.com/office/drawing/2014/main" id="{21CAB6D3-7AF9-48F3-B1CB-A581E389F1ED}"/>
              </a:ext>
            </a:extLst>
          </p:cNvPr>
          <p:cNvSpPr/>
          <p:nvPr/>
        </p:nvSpPr>
        <p:spPr>
          <a:xfrm>
            <a:off x="580148" y="2923158"/>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7" name="תמונה 6">
            <a:extLst>
              <a:ext uri="{FF2B5EF4-FFF2-40B4-BE49-F238E27FC236}">
                <a16:creationId xmlns:a16="http://schemas.microsoft.com/office/drawing/2014/main" id="{BABCA229-D5DB-4684-8594-819B2A8D14E7}"/>
              </a:ext>
            </a:extLst>
          </p:cNvPr>
          <p:cNvPicPr>
            <a:picLocks noChangeAspect="1"/>
          </p:cNvPicPr>
          <p:nvPr/>
        </p:nvPicPr>
        <p:blipFill>
          <a:blip r:embed="rId2"/>
          <a:stretch>
            <a:fillRect/>
          </a:stretch>
        </p:blipFill>
        <p:spPr>
          <a:xfrm>
            <a:off x="6287677" y="4290044"/>
            <a:ext cx="2011837" cy="2011837"/>
          </a:xfrm>
          <a:prstGeom prst="rect">
            <a:avLst/>
          </a:prstGeom>
        </p:spPr>
      </p:pic>
      <p:pic>
        <p:nvPicPr>
          <p:cNvPr id="8" name="תמונה 7">
            <a:extLst>
              <a:ext uri="{FF2B5EF4-FFF2-40B4-BE49-F238E27FC236}">
                <a16:creationId xmlns:a16="http://schemas.microsoft.com/office/drawing/2014/main" id="{099F4481-D39C-4DAF-95E9-61356FAF549C}"/>
              </a:ext>
            </a:extLst>
          </p:cNvPr>
          <p:cNvPicPr>
            <a:picLocks noChangeAspect="1"/>
          </p:cNvPicPr>
          <p:nvPr/>
        </p:nvPicPr>
        <p:blipFill>
          <a:blip r:embed="rId3"/>
          <a:stretch>
            <a:fillRect/>
          </a:stretch>
        </p:blipFill>
        <p:spPr>
          <a:xfrm>
            <a:off x="9304255" y="4290045"/>
            <a:ext cx="2011837" cy="2011837"/>
          </a:xfrm>
          <a:prstGeom prst="rect">
            <a:avLst/>
          </a:prstGeom>
        </p:spPr>
      </p:pic>
    </p:spTree>
    <p:extLst>
      <p:ext uri="{BB962C8B-B14F-4D97-AF65-F5344CB8AC3E}">
        <p14:creationId xmlns:p14="http://schemas.microsoft.com/office/powerpoint/2010/main" val="3979603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קיום המצווה בזמננו</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ומפני אמרם שזה היום ראש חדש או יום טוב יהיה ראש חדש או יום טוב, בין </a:t>
            </a:r>
            <a:r>
              <a:rPr lang="he-IL" sz="2400" dirty="0" err="1">
                <a:latin typeface="Narkisim" panose="020E0502050101010101" pitchFamily="34" charset="-79"/>
                <a:cs typeface="Narkisim" panose="020E0502050101010101" pitchFamily="34" charset="-79"/>
              </a:rPr>
              <a:t>שהיתה</a:t>
            </a:r>
            <a:r>
              <a:rPr lang="he-IL" sz="2400" dirty="0">
                <a:latin typeface="Narkisim" panose="020E0502050101010101" pitchFamily="34" charset="-79"/>
                <a:cs typeface="Narkisim" panose="020E0502050101010101" pitchFamily="34" charset="-79"/>
              </a:rPr>
              <a:t> פעולתם זאת בחשבון או בראיה. כמו שבא בפירוש </a:t>
            </a:r>
            <a:r>
              <a:rPr lang="he-IL" sz="1600" dirty="0">
                <a:latin typeface="Narkisim" panose="020E0502050101010101" pitchFamily="34" charset="-79"/>
                <a:cs typeface="Narkisim" panose="020E0502050101010101" pitchFamily="34" charset="-79"/>
              </a:rPr>
              <a:t>(ספרא אמור פ"י)</a:t>
            </a:r>
            <a:r>
              <a:rPr lang="he-IL" sz="2400" dirty="0">
                <a:latin typeface="Narkisim" panose="020E0502050101010101" pitchFamily="34" charset="-79"/>
                <a:cs typeface="Narkisim" panose="020E0502050101010101" pitchFamily="34" charset="-79"/>
              </a:rPr>
              <a:t> "אלה מועדי ה' אשר תקראו אותם" אין לי מועדות אלא אלו. </a:t>
            </a:r>
          </a:p>
          <a:p>
            <a:pPr marL="0" indent="0" algn="just">
              <a:spcBef>
                <a:spcPts val="0"/>
              </a:spcBef>
              <a:buNone/>
            </a:pPr>
            <a:r>
              <a:rPr lang="he-IL" sz="2400" dirty="0">
                <a:latin typeface="Narkisim" panose="020E0502050101010101" pitchFamily="34" charset="-79"/>
                <a:cs typeface="Narkisim" panose="020E0502050101010101" pitchFamily="34" charset="-79"/>
              </a:rPr>
              <a:t>כלומר שיאמרו הם שהם מועדות, אפילו </a:t>
            </a:r>
            <a:r>
              <a:rPr lang="he-IL" sz="2400" dirty="0" err="1">
                <a:latin typeface="Narkisim" panose="020E0502050101010101" pitchFamily="34" charset="-79"/>
                <a:cs typeface="Narkisim" panose="020E0502050101010101" pitchFamily="34" charset="-79"/>
              </a:rPr>
              <a:t>שוגגין</a:t>
            </a:r>
            <a:r>
              <a:rPr lang="he-IL" sz="2400" dirty="0">
                <a:latin typeface="Narkisim" panose="020E0502050101010101" pitchFamily="34" charset="-79"/>
                <a:cs typeface="Narkisim" panose="020E0502050101010101" pitchFamily="34" charset="-79"/>
              </a:rPr>
              <a:t>, אפילו </a:t>
            </a:r>
            <a:r>
              <a:rPr lang="he-IL" sz="2400" dirty="0" err="1">
                <a:latin typeface="Narkisim" panose="020E0502050101010101" pitchFamily="34" charset="-79"/>
                <a:cs typeface="Narkisim" panose="020E0502050101010101" pitchFamily="34" charset="-79"/>
              </a:rPr>
              <a:t>אנוסין</a:t>
            </a:r>
            <a:r>
              <a:rPr lang="he-IL" sz="2400" dirty="0">
                <a:latin typeface="Narkisim" panose="020E0502050101010101" pitchFamily="34" charset="-79"/>
                <a:cs typeface="Narkisim" panose="020E0502050101010101" pitchFamily="34" charset="-79"/>
              </a:rPr>
              <a:t>, אפילו </a:t>
            </a:r>
            <a:r>
              <a:rPr lang="he-IL" sz="2400" dirty="0" err="1">
                <a:latin typeface="Narkisim" panose="020E0502050101010101" pitchFamily="34" charset="-79"/>
                <a:cs typeface="Narkisim" panose="020E0502050101010101" pitchFamily="34" charset="-79"/>
              </a:rPr>
              <a:t>מוטעין</a:t>
            </a:r>
            <a:r>
              <a:rPr lang="he-IL" sz="2400" dirty="0">
                <a:latin typeface="Narkisim" panose="020E0502050101010101" pitchFamily="34" charset="-79"/>
                <a:cs typeface="Narkisim" panose="020E0502050101010101" pitchFamily="34" charset="-79"/>
              </a:rPr>
              <a:t> כמו שבאתנו הקבלה.</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637229" y="2235853"/>
            <a:ext cx="6030783"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None/>
            </a:pPr>
            <a:r>
              <a:rPr lang="he-IL" sz="2800" dirty="0">
                <a:latin typeface="David" panose="020E0502060401010101" pitchFamily="34" charset="-79"/>
                <a:cs typeface="David" panose="020E0502060401010101" pitchFamily="34" charset="-79"/>
              </a:rPr>
              <a:t>הקביעה של בית הדין היא היחידה המחייבת, לא משנה באיזו מהדרכים האלו הם השתמשו.</a:t>
            </a:r>
          </a:p>
          <a:p>
            <a:pPr marL="0" indent="0" algn="just">
              <a:spcBef>
                <a:spcPts val="0"/>
              </a:spcBef>
              <a:buFont typeface="Wingdings 3" charset="2"/>
              <a:buNone/>
            </a:pPr>
            <a:r>
              <a:rPr lang="he-IL" sz="2400" dirty="0">
                <a:latin typeface="David" panose="020E0502060401010101" pitchFamily="34" charset="-79"/>
                <a:cs typeface="David" panose="020E0502060401010101" pitchFamily="34" charset="-79"/>
              </a:rPr>
              <a:t>(ראיית הירח או חישוב של זמן המולד).</a:t>
            </a:r>
          </a:p>
          <a:p>
            <a:pPr marL="0" indent="0" algn="just">
              <a:spcBef>
                <a:spcPts val="0"/>
              </a:spcBef>
              <a:buFont typeface="Wingdings 3" charset="2"/>
              <a:buNone/>
            </a:pPr>
            <a:endParaRPr lang="he-IL" sz="2800" dirty="0">
              <a:latin typeface="David" panose="020E0502060401010101" pitchFamily="34" charset="-79"/>
              <a:cs typeface="David" panose="020E0502060401010101" pitchFamily="34" charset="-79"/>
            </a:endParaRP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וגם אם הם טעו – בשגגה או באונס – הקביעה שלהם היא היחידה שמחייבת את כולם.</a:t>
            </a:r>
          </a:p>
          <a:p>
            <a:pPr marL="0" indent="0" algn="just">
              <a:spcBef>
                <a:spcPts val="0"/>
              </a:spcBef>
              <a:buFont typeface="Wingdings 3" charset="2"/>
              <a:buNone/>
            </a:pPr>
            <a:endParaRPr lang="he-IL" sz="2800" dirty="0">
              <a:latin typeface="David" panose="020E0502060401010101" pitchFamily="34" charset="-79"/>
              <a:cs typeface="David" panose="020E0502060401010101" pitchFamily="34" charset="-79"/>
            </a:endParaRPr>
          </a:p>
          <a:p>
            <a:pPr marL="0" indent="0" algn="just">
              <a:spcBef>
                <a:spcPts val="0"/>
              </a:spcBef>
              <a:buFont typeface="Wingdings 3" charset="2"/>
              <a:buNone/>
            </a:pPr>
            <a:r>
              <a:rPr lang="he-IL" sz="2400" dirty="0">
                <a:latin typeface="David" panose="020E0502060401010101" pitchFamily="34" charset="-79"/>
                <a:cs typeface="David" panose="020E0502060401010101" pitchFamily="34" charset="-79"/>
              </a:rPr>
              <a:t>לומדים את זה מהפסוק:</a:t>
            </a:r>
          </a:p>
          <a:p>
            <a:pPr marL="0" indent="0" algn="just">
              <a:spcBef>
                <a:spcPts val="0"/>
              </a:spcBef>
              <a:buFont typeface="Wingdings 3" charset="2"/>
              <a:buNone/>
            </a:pPr>
            <a:r>
              <a:rPr lang="he-IL" sz="2400" dirty="0">
                <a:latin typeface="David" panose="020E0502060401010101" pitchFamily="34" charset="-79"/>
                <a:cs typeface="David" panose="020E0502060401010101" pitchFamily="34" charset="-79"/>
              </a:rPr>
              <a:t>"אלה מועדי ה' אשר תקראו אותם"</a:t>
            </a:r>
          </a:p>
          <a:p>
            <a:pPr marL="0" indent="0" algn="just">
              <a:spcBef>
                <a:spcPts val="0"/>
              </a:spcBef>
              <a:buFont typeface="Wingdings 3" charset="2"/>
              <a:buNone/>
            </a:pPr>
            <a:r>
              <a:rPr lang="he-IL" sz="2400" dirty="0">
                <a:latin typeface="David" panose="020E0502060401010101" pitchFamily="34" charset="-79"/>
                <a:cs typeface="David" panose="020E0502060401010101" pitchFamily="34" charset="-79"/>
              </a:rPr>
              <a:t>רק מה שבית הדין קרא לו "מועד" נחשב.</a:t>
            </a:r>
          </a:p>
        </p:txBody>
      </p:sp>
      <p:sp>
        <p:nvSpPr>
          <p:cNvPr id="6" name="מלבן 5">
            <a:extLst>
              <a:ext uri="{FF2B5EF4-FFF2-40B4-BE49-F238E27FC236}">
                <a16:creationId xmlns:a16="http://schemas.microsoft.com/office/drawing/2014/main" id="{007E3003-E902-4D88-B673-2F822051A897}"/>
              </a:ext>
            </a:extLst>
          </p:cNvPr>
          <p:cNvSpPr/>
          <p:nvPr/>
        </p:nvSpPr>
        <p:spPr>
          <a:xfrm>
            <a:off x="580148" y="2181591"/>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502B2C9A-AA04-4748-B675-46CBD03F7A6B}"/>
              </a:ext>
            </a:extLst>
          </p:cNvPr>
          <p:cNvSpPr/>
          <p:nvPr/>
        </p:nvSpPr>
        <p:spPr>
          <a:xfrm>
            <a:off x="1074656" y="4740832"/>
            <a:ext cx="4229120"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810F8570-2BCB-48B8-8D49-1B01A898D145}"/>
              </a:ext>
            </a:extLst>
          </p:cNvPr>
          <p:cNvSpPr/>
          <p:nvPr/>
        </p:nvSpPr>
        <p:spPr>
          <a:xfrm>
            <a:off x="580148" y="4367025"/>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42F314A6-453E-407A-8AAC-FF8EAECAA6ED}"/>
              </a:ext>
            </a:extLst>
          </p:cNvPr>
          <p:cNvSpPr/>
          <p:nvPr/>
        </p:nvSpPr>
        <p:spPr>
          <a:xfrm>
            <a:off x="1074656" y="2565611"/>
            <a:ext cx="424935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89681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בני חו"ל תלויים בבני ארץ ישראל</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fontScale="92500"/>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ואני אוסיף לך באור: אילו אפשר, דרך משל, שבני ארץ ישראל יעדרו מארץ ישראל - חלילה לאל מעשות זאת, כי הוא הבטיח שלא ימחה אותות האומה מכל וכל - ולא יהיה שם בית דין ולא יהיה בחוצה לארץ בית דין שנסמך בארץ, הנה חשבוננו זה לא </a:t>
            </a:r>
            <a:r>
              <a:rPr lang="he-IL" sz="2400" dirty="0" err="1">
                <a:latin typeface="Narkisim" panose="020E0502050101010101" pitchFamily="34" charset="-79"/>
                <a:cs typeface="Narkisim" panose="020E0502050101010101" pitchFamily="34" charset="-79"/>
              </a:rPr>
              <a:t>יועילנו</a:t>
            </a:r>
            <a:r>
              <a:rPr lang="he-IL" sz="2400" dirty="0">
                <a:latin typeface="Narkisim" panose="020E0502050101010101" pitchFamily="34" charset="-79"/>
                <a:cs typeface="Narkisim" panose="020E0502050101010101" pitchFamily="34" charset="-79"/>
              </a:rPr>
              <a:t> אז כלום בשום פנים. לפי שאין לנו רשות שנחשב בחוצה לארץ ונעבר שנים ונקבע חדשים אלא בתנאים הנזכרים כמו שבארנו. </a:t>
            </a:r>
          </a:p>
          <a:p>
            <a:pPr marL="0" indent="0" algn="just">
              <a:spcBef>
                <a:spcPts val="0"/>
              </a:spcBef>
              <a:buNone/>
            </a:pPr>
            <a:r>
              <a:rPr lang="he-IL" sz="2400" dirty="0">
                <a:latin typeface="Narkisim" panose="020E0502050101010101" pitchFamily="34" charset="-79"/>
                <a:cs typeface="Narkisim" panose="020E0502050101010101" pitchFamily="34" charset="-79"/>
              </a:rPr>
              <a:t>כי מציון תצא תורה ודבר ה' מירושלים </a:t>
            </a:r>
            <a:r>
              <a:rPr lang="he-IL" sz="1700" dirty="0">
                <a:latin typeface="Narkisim" panose="020E0502050101010101" pitchFamily="34" charset="-79"/>
                <a:cs typeface="Narkisim" panose="020E0502050101010101" pitchFamily="34" charset="-79"/>
              </a:rPr>
              <a:t>(ישעיה ב')</a:t>
            </a:r>
            <a:r>
              <a:rPr lang="he-IL" sz="2400" dirty="0">
                <a:latin typeface="Narkisim" panose="020E0502050101010101" pitchFamily="34" charset="-79"/>
                <a:cs typeface="Narkisim" panose="020E0502050101010101" pitchFamily="34" charset="-79"/>
              </a:rPr>
              <a:t>. </a:t>
            </a:r>
          </a:p>
          <a:p>
            <a:pPr marL="0" indent="0" algn="just">
              <a:spcBef>
                <a:spcPts val="0"/>
              </a:spcBef>
              <a:buNone/>
            </a:pPr>
            <a:r>
              <a:rPr lang="he-IL" sz="1900" dirty="0">
                <a:latin typeface="Narkisim" panose="020E0502050101010101" pitchFamily="34" charset="-79"/>
                <a:cs typeface="Narkisim" panose="020E0502050101010101" pitchFamily="34" charset="-79"/>
              </a:rPr>
              <a:t>וכשיתבונן מי שיש לו שכל שלם לשונות התלמוד </a:t>
            </a:r>
            <a:r>
              <a:rPr lang="he-IL" sz="1900" dirty="0" err="1">
                <a:latin typeface="Narkisim" panose="020E0502050101010101" pitchFamily="34" charset="-79"/>
                <a:cs typeface="Narkisim" panose="020E0502050101010101" pitchFamily="34" charset="-79"/>
              </a:rPr>
              <a:t>בכונה</a:t>
            </a:r>
            <a:r>
              <a:rPr lang="he-IL" sz="1900" dirty="0">
                <a:latin typeface="Narkisim" panose="020E0502050101010101" pitchFamily="34" charset="-79"/>
                <a:cs typeface="Narkisim" panose="020E0502050101010101" pitchFamily="34" charset="-79"/>
              </a:rPr>
              <a:t> הזאת יתבאר לו כל מה שאמרנוהו ביאור אין ספק בו.</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731497" y="2235853"/>
            <a:ext cx="5936515" cy="4391189"/>
          </a:xfrm>
          <a:prstGeom prst="rect">
            <a:avLst/>
          </a:prstGeom>
        </p:spPr>
        <p:txBody>
          <a:bodyPr vert="horz" lIns="91440" tIns="45720" rIns="91440" bIns="45720" rtlCol="0">
            <a:normAutofit fontScale="92500" lnSpcReduction="10000"/>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אם לא יהיו יהודים בארץ ישראל, ולא יהיה בית דין בארץ ישראל – לא ניתן לחגוג את החגים בחוץ-לארץ.</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קביעת החגים בחו"ל תלויה בזה שיש יהודים בארץ ישראל, שממשיכים את החשבון שקבעו בית הדין הגדול בארץ ישראל. ורק על פי החשבון הזה אפשר לקבוע מתי ראש חודש ומתי יוצאים החגים בלוח השנה.</a:t>
            </a:r>
          </a:p>
          <a:p>
            <a:pPr marL="0" indent="0" algn="just">
              <a:spcBef>
                <a:spcPts val="0"/>
              </a:spcBef>
              <a:buFont typeface="Wingdings 3" charset="2"/>
              <a:buNone/>
            </a:pPr>
            <a:endParaRPr lang="he-IL" sz="2800" dirty="0">
              <a:latin typeface="David" panose="020E0502060401010101" pitchFamily="34" charset="-79"/>
              <a:cs typeface="David" panose="020E0502060401010101" pitchFamily="34" charset="-79"/>
            </a:endParaRP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כדברי הפסוק:</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"כי מציון תצא תורה, ודבר ה' מירושלים". </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רק מציון יוצאת ההוראה לכל היהודים בעולם.</a:t>
            </a:r>
          </a:p>
        </p:txBody>
      </p:sp>
      <p:sp>
        <p:nvSpPr>
          <p:cNvPr id="6" name="מלבן 5">
            <a:extLst>
              <a:ext uri="{FF2B5EF4-FFF2-40B4-BE49-F238E27FC236}">
                <a16:creationId xmlns:a16="http://schemas.microsoft.com/office/drawing/2014/main" id="{65E53604-AED0-4C37-92C2-802B6B108C60}"/>
              </a:ext>
            </a:extLst>
          </p:cNvPr>
          <p:cNvSpPr/>
          <p:nvPr/>
        </p:nvSpPr>
        <p:spPr>
          <a:xfrm>
            <a:off x="1423446" y="2508379"/>
            <a:ext cx="3880329"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606FB610-FFEB-4BC9-B93B-C11980B4BF20}"/>
              </a:ext>
            </a:extLst>
          </p:cNvPr>
          <p:cNvSpPr/>
          <p:nvPr/>
        </p:nvSpPr>
        <p:spPr>
          <a:xfrm>
            <a:off x="580148" y="3838409"/>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F3171732-9F19-44A4-9626-5C90122B6372}"/>
              </a:ext>
            </a:extLst>
          </p:cNvPr>
          <p:cNvSpPr/>
          <p:nvPr/>
        </p:nvSpPr>
        <p:spPr>
          <a:xfrm>
            <a:off x="580148" y="4168344"/>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8">
            <a:extLst>
              <a:ext uri="{FF2B5EF4-FFF2-40B4-BE49-F238E27FC236}">
                <a16:creationId xmlns:a16="http://schemas.microsoft.com/office/drawing/2014/main" id="{A2FF8ADF-FE2D-49F4-BC02-FAB5480C1B7F}"/>
              </a:ext>
            </a:extLst>
          </p:cNvPr>
          <p:cNvSpPr/>
          <p:nvPr/>
        </p:nvSpPr>
        <p:spPr>
          <a:xfrm>
            <a:off x="2187018" y="4507705"/>
            <a:ext cx="3116757"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מלבן 9">
            <a:extLst>
              <a:ext uri="{FF2B5EF4-FFF2-40B4-BE49-F238E27FC236}">
                <a16:creationId xmlns:a16="http://schemas.microsoft.com/office/drawing/2014/main" id="{B701D1E0-B68C-4ACE-9A22-B01698BBFF85}"/>
              </a:ext>
            </a:extLst>
          </p:cNvPr>
          <p:cNvSpPr/>
          <p:nvPr/>
        </p:nvSpPr>
        <p:spPr>
          <a:xfrm>
            <a:off x="1696825" y="2160433"/>
            <a:ext cx="1263192"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10">
            <a:extLst>
              <a:ext uri="{FF2B5EF4-FFF2-40B4-BE49-F238E27FC236}">
                <a16:creationId xmlns:a16="http://schemas.microsoft.com/office/drawing/2014/main" id="{59099D93-79DA-4820-9BD4-694501944B16}"/>
              </a:ext>
            </a:extLst>
          </p:cNvPr>
          <p:cNvSpPr/>
          <p:nvPr/>
        </p:nvSpPr>
        <p:spPr>
          <a:xfrm>
            <a:off x="598203" y="5168439"/>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477668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בני חו"ל תלויים בבני ארץ ישראל</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fontScale="92500"/>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ואני אוסיף לך באור: אילו אפשר, דרך משל, שבני ארץ ישראל יעדרו מארץ ישראל - חלילה לאל מעשות זאת, כי הוא הבטיח שלא ימחה אותות האומה מכל וכל - ולא יהיה שם בית דין ולא יהיה בחוצה לארץ בית דין שנסמך בארץ, הנה חשבוננו זה לא </a:t>
            </a:r>
            <a:r>
              <a:rPr lang="he-IL" sz="2400" dirty="0" err="1">
                <a:latin typeface="Narkisim" panose="020E0502050101010101" pitchFamily="34" charset="-79"/>
                <a:cs typeface="Narkisim" panose="020E0502050101010101" pitchFamily="34" charset="-79"/>
              </a:rPr>
              <a:t>יועילנו</a:t>
            </a:r>
            <a:r>
              <a:rPr lang="he-IL" sz="2400" dirty="0">
                <a:latin typeface="Narkisim" panose="020E0502050101010101" pitchFamily="34" charset="-79"/>
                <a:cs typeface="Narkisim" panose="020E0502050101010101" pitchFamily="34" charset="-79"/>
              </a:rPr>
              <a:t> אז כלום בשום פנים. לפי שאין לנו רשות שנחשב בחוצה לארץ ונעבר שנים ונקבע חודשים אלא בתנאים הנזכרים כמו שבארנו. </a:t>
            </a:r>
          </a:p>
          <a:p>
            <a:pPr marL="0" indent="0" algn="just">
              <a:spcBef>
                <a:spcPts val="0"/>
              </a:spcBef>
              <a:buNone/>
            </a:pPr>
            <a:r>
              <a:rPr lang="he-IL" sz="2400" dirty="0">
                <a:latin typeface="Narkisim" panose="020E0502050101010101" pitchFamily="34" charset="-79"/>
                <a:cs typeface="Narkisim" panose="020E0502050101010101" pitchFamily="34" charset="-79"/>
              </a:rPr>
              <a:t>כי מציון תצא תורה ודבר ה' מירושלים </a:t>
            </a:r>
            <a:r>
              <a:rPr lang="he-IL" sz="1700" dirty="0">
                <a:latin typeface="Narkisim" panose="020E0502050101010101" pitchFamily="34" charset="-79"/>
                <a:cs typeface="Narkisim" panose="020E0502050101010101" pitchFamily="34" charset="-79"/>
              </a:rPr>
              <a:t>(ישעיה ב')</a:t>
            </a:r>
            <a:r>
              <a:rPr lang="he-IL" sz="2400" dirty="0">
                <a:latin typeface="Narkisim" panose="020E0502050101010101" pitchFamily="34" charset="-79"/>
                <a:cs typeface="Narkisim" panose="020E0502050101010101" pitchFamily="34" charset="-79"/>
              </a:rPr>
              <a:t>. </a:t>
            </a:r>
          </a:p>
          <a:p>
            <a:pPr marL="0" indent="0" algn="just">
              <a:spcBef>
                <a:spcPts val="0"/>
              </a:spcBef>
              <a:buNone/>
            </a:pPr>
            <a:r>
              <a:rPr lang="he-IL" sz="1900" dirty="0">
                <a:latin typeface="Narkisim" panose="020E0502050101010101" pitchFamily="34" charset="-79"/>
                <a:cs typeface="Narkisim" panose="020E0502050101010101" pitchFamily="34" charset="-79"/>
              </a:rPr>
              <a:t>וכשיתבונן מי שיש לו שכל שלם לשונות התלמוד </a:t>
            </a:r>
            <a:r>
              <a:rPr lang="he-IL" sz="1900" dirty="0" err="1">
                <a:latin typeface="Narkisim" panose="020E0502050101010101" pitchFamily="34" charset="-79"/>
                <a:cs typeface="Narkisim" panose="020E0502050101010101" pitchFamily="34" charset="-79"/>
              </a:rPr>
              <a:t>בכונה</a:t>
            </a:r>
            <a:r>
              <a:rPr lang="he-IL" sz="1900" dirty="0">
                <a:latin typeface="Narkisim" panose="020E0502050101010101" pitchFamily="34" charset="-79"/>
                <a:cs typeface="Narkisim" panose="020E0502050101010101" pitchFamily="34" charset="-79"/>
              </a:rPr>
              <a:t> הזאת יתבאר לו כל מה שאמרנוהו ביאור אין ספק בו.</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731497" y="2235853"/>
            <a:ext cx="5936515"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הרמב"ם כל כך נבהל מהאפשרות שלא יהיו יהודים בארץ ישראל שהוא </a:t>
            </a:r>
            <a:r>
              <a:rPr lang="he-IL" sz="2800" dirty="0" err="1">
                <a:latin typeface="David" panose="020E0502060401010101" pitchFamily="34" charset="-79"/>
                <a:cs typeface="David" panose="020E0502060401010101" pitchFamily="34" charset="-79"/>
              </a:rPr>
              <a:t>מייד</a:t>
            </a:r>
            <a:r>
              <a:rPr lang="he-IL" sz="2800" dirty="0">
                <a:latin typeface="David" panose="020E0502060401010101" pitchFamily="34" charset="-79"/>
                <a:cs typeface="David" panose="020E0502060401010101" pitchFamily="34" charset="-79"/>
              </a:rPr>
              <a:t> מוסיף </a:t>
            </a:r>
            <a:r>
              <a:rPr lang="he-IL" sz="2800" b="1" dirty="0">
                <a:latin typeface="David" panose="020E0502060401010101" pitchFamily="34" charset="-79"/>
                <a:cs typeface="David" panose="020E0502060401010101" pitchFamily="34" charset="-79"/>
              </a:rPr>
              <a:t>שלא יכולה להיות מציאות כזו</a:t>
            </a:r>
            <a:r>
              <a:rPr lang="he-IL" sz="2800" dirty="0">
                <a:latin typeface="David" panose="020E0502060401010101" pitchFamily="34" charset="-79"/>
                <a:cs typeface="David" panose="020E0502060401010101" pitchFamily="34" charset="-79"/>
              </a:rPr>
              <a:t>, כי הקב"ה הבטיח לנו שהוא לא ימחה את "אותות האומה", כלומר את הזמנים המיוחדים שאנחנו חוגגים כעם.</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ובלי יהודים בארץ ישראל – אי אפשר לחגוג את החגים לפי לוח השנה. </a:t>
            </a:r>
          </a:p>
        </p:txBody>
      </p:sp>
      <p:sp>
        <p:nvSpPr>
          <p:cNvPr id="6" name="מלבן 5">
            <a:extLst>
              <a:ext uri="{FF2B5EF4-FFF2-40B4-BE49-F238E27FC236}">
                <a16:creationId xmlns:a16="http://schemas.microsoft.com/office/drawing/2014/main" id="{C15878CD-6588-4BBC-B7F5-EA84A34B405D}"/>
              </a:ext>
            </a:extLst>
          </p:cNvPr>
          <p:cNvSpPr/>
          <p:nvPr/>
        </p:nvSpPr>
        <p:spPr>
          <a:xfrm>
            <a:off x="580148" y="2827384"/>
            <a:ext cx="4723628" cy="30938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6">
            <a:extLst>
              <a:ext uri="{FF2B5EF4-FFF2-40B4-BE49-F238E27FC236}">
                <a16:creationId xmlns:a16="http://schemas.microsoft.com/office/drawing/2014/main" id="{EC9E9CFA-740F-43AD-9554-E41798329776}"/>
              </a:ext>
            </a:extLst>
          </p:cNvPr>
          <p:cNvSpPr/>
          <p:nvPr/>
        </p:nvSpPr>
        <p:spPr>
          <a:xfrm>
            <a:off x="2941162" y="3200375"/>
            <a:ext cx="2362613" cy="228625"/>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BB9F5A43-0A3E-4BEC-8975-62BB94FA2558}"/>
              </a:ext>
            </a:extLst>
          </p:cNvPr>
          <p:cNvSpPr/>
          <p:nvPr/>
        </p:nvSpPr>
        <p:spPr>
          <a:xfrm>
            <a:off x="580148" y="2486197"/>
            <a:ext cx="654763" cy="277582"/>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211822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הקדמה – שנה מעוברת</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537328" y="2235854"/>
            <a:ext cx="11130683" cy="3416300"/>
          </a:xfrm>
        </p:spPr>
        <p:txBody>
          <a:bodyPr>
            <a:normAutofit/>
          </a:bodyPr>
          <a:lstStyle/>
          <a:p>
            <a:pPr marL="0" indent="0">
              <a:buNone/>
            </a:pPr>
            <a:r>
              <a:rPr lang="he-IL" sz="2800" dirty="0">
                <a:latin typeface="David" panose="020E0502060401010101" pitchFamily="34" charset="-79"/>
                <a:cs typeface="David" panose="020E0502060401010101" pitchFamily="34" charset="-79"/>
              </a:rPr>
              <a:t>שנת שמש:</a:t>
            </a:r>
          </a:p>
          <a:p>
            <a:pPr marL="0" indent="0">
              <a:buNone/>
            </a:pPr>
            <a:r>
              <a:rPr lang="he-IL" sz="2800" dirty="0">
                <a:latin typeface="David" panose="020E0502060401010101" pitchFamily="34" charset="-79"/>
                <a:cs typeface="David" panose="020E0502060401010101" pitchFamily="34" charset="-79"/>
              </a:rPr>
              <a:t>משך הזמן שלוקח לכדור הארץ להקיף את השמש – כ 365 ימים.</a:t>
            </a:r>
          </a:p>
          <a:p>
            <a:pPr marL="0" indent="0">
              <a:buNone/>
            </a:pPr>
            <a:r>
              <a:rPr lang="he-IL" sz="2800" dirty="0">
                <a:latin typeface="David" panose="020E0502060401010101" pitchFamily="34" charset="-79"/>
                <a:cs typeface="David" panose="020E0502060401010101" pitchFamily="34" charset="-79"/>
              </a:rPr>
              <a:t>לפי המיקום של כדור הארץ ביחס לשמש נקבעות עונות השנה: קיץ, חורף, סתיו, אביב.</a:t>
            </a:r>
          </a:p>
        </p:txBody>
      </p:sp>
      <p:pic>
        <p:nvPicPr>
          <p:cNvPr id="4" name="תמונה 3">
            <a:extLst>
              <a:ext uri="{FF2B5EF4-FFF2-40B4-BE49-F238E27FC236}">
                <a16:creationId xmlns:a16="http://schemas.microsoft.com/office/drawing/2014/main" id="{56CB0AB1-2A0E-4C19-B6C1-1900EE67773F}"/>
              </a:ext>
            </a:extLst>
          </p:cNvPr>
          <p:cNvPicPr>
            <a:picLocks noChangeAspect="1"/>
          </p:cNvPicPr>
          <p:nvPr/>
        </p:nvPicPr>
        <p:blipFill>
          <a:blip r:embed="rId2"/>
          <a:stretch>
            <a:fillRect/>
          </a:stretch>
        </p:blipFill>
        <p:spPr>
          <a:xfrm>
            <a:off x="523989" y="3804234"/>
            <a:ext cx="4782100" cy="3053766"/>
          </a:xfrm>
          <a:prstGeom prst="rect">
            <a:avLst/>
          </a:prstGeom>
        </p:spPr>
      </p:pic>
      <p:pic>
        <p:nvPicPr>
          <p:cNvPr id="6" name="תמונה 5">
            <a:extLst>
              <a:ext uri="{FF2B5EF4-FFF2-40B4-BE49-F238E27FC236}">
                <a16:creationId xmlns:a16="http://schemas.microsoft.com/office/drawing/2014/main" id="{1004E489-804D-4002-87F8-A43E9618F8C0}"/>
              </a:ext>
            </a:extLst>
          </p:cNvPr>
          <p:cNvPicPr>
            <a:picLocks noChangeAspect="1"/>
          </p:cNvPicPr>
          <p:nvPr/>
        </p:nvPicPr>
        <p:blipFill>
          <a:blip r:embed="rId3"/>
          <a:stretch>
            <a:fillRect/>
          </a:stretch>
        </p:blipFill>
        <p:spPr>
          <a:xfrm>
            <a:off x="8660245" y="4119513"/>
            <a:ext cx="2512243" cy="2512243"/>
          </a:xfrm>
          <a:prstGeom prst="rect">
            <a:avLst/>
          </a:prstGeom>
        </p:spPr>
      </p:pic>
      <p:sp>
        <p:nvSpPr>
          <p:cNvPr id="7" name="TextBox 6">
            <a:extLst>
              <a:ext uri="{FF2B5EF4-FFF2-40B4-BE49-F238E27FC236}">
                <a16:creationId xmlns:a16="http://schemas.microsoft.com/office/drawing/2014/main" id="{7019952E-9EDE-4A17-BDFF-EAE4BDD48669}"/>
              </a:ext>
            </a:extLst>
          </p:cNvPr>
          <p:cNvSpPr txBox="1"/>
          <p:nvPr/>
        </p:nvSpPr>
        <p:spPr>
          <a:xfrm>
            <a:off x="5222449" y="6024244"/>
            <a:ext cx="2592371" cy="461665"/>
          </a:xfrm>
          <a:prstGeom prst="rect">
            <a:avLst/>
          </a:prstGeom>
          <a:noFill/>
        </p:spPr>
        <p:txBody>
          <a:bodyPr wrap="square" rtlCol="1">
            <a:spAutoFit/>
          </a:bodyPr>
          <a:lstStyle/>
          <a:p>
            <a:pPr algn="ctr" rtl="1"/>
            <a:r>
              <a:rPr lang="he-IL" sz="1200" dirty="0"/>
              <a:t>רוב התמונות במצגת הזו נוצרו בעזרת בינה מלאכותית באתר </a:t>
            </a:r>
            <a:r>
              <a:rPr lang="en-US" sz="1200" dirty="0"/>
              <a:t>Dall-E</a:t>
            </a:r>
            <a:endParaRPr lang="he-IL" sz="1200" dirty="0"/>
          </a:p>
        </p:txBody>
      </p:sp>
    </p:spTree>
    <p:extLst>
      <p:ext uri="{BB962C8B-B14F-4D97-AF65-F5344CB8AC3E}">
        <p14:creationId xmlns:p14="http://schemas.microsoft.com/office/powerpoint/2010/main" val="97928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פרטי המצווה</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והנה באו רמזים בכתוב יורו על שרשי המלאכה שיסמכו בהם בידיעת ראשי חודשים ועבור שנים. </a:t>
            </a:r>
          </a:p>
          <a:p>
            <a:pPr marL="0" indent="0" algn="just">
              <a:spcBef>
                <a:spcPts val="0"/>
              </a:spcBef>
              <a:buNone/>
            </a:pPr>
            <a:endParaRPr lang="he-IL" sz="2400" dirty="0">
              <a:latin typeface="Narkisim" panose="020E0502050101010101" pitchFamily="34" charset="-79"/>
              <a:cs typeface="Narkisim" panose="020E0502050101010101" pitchFamily="34" charset="-79"/>
            </a:endParaRPr>
          </a:p>
          <a:p>
            <a:pPr marL="0" indent="0" algn="just">
              <a:spcBef>
                <a:spcPts val="0"/>
              </a:spcBef>
              <a:buNone/>
            </a:pPr>
            <a:r>
              <a:rPr lang="he-IL" sz="2400" dirty="0">
                <a:latin typeface="Narkisim" panose="020E0502050101010101" pitchFamily="34" charset="-79"/>
                <a:cs typeface="Narkisim" panose="020E0502050101010101" pitchFamily="34" charset="-79"/>
              </a:rPr>
              <a:t>מזה אמרו: </a:t>
            </a:r>
          </a:p>
          <a:p>
            <a:pPr marL="0" indent="0" algn="just">
              <a:spcBef>
                <a:spcPts val="0"/>
              </a:spcBef>
              <a:buNone/>
            </a:pPr>
            <a:r>
              <a:rPr lang="he-IL" sz="2400" dirty="0">
                <a:latin typeface="Narkisim" panose="020E0502050101010101" pitchFamily="34" charset="-79"/>
                <a:cs typeface="Narkisim" panose="020E0502050101010101" pitchFamily="34" charset="-79"/>
              </a:rPr>
              <a:t>"ושמרת את החוקה הזאת למועדה מימים ימימה". </a:t>
            </a:r>
          </a:p>
          <a:p>
            <a:pPr marL="0" indent="0" algn="just">
              <a:spcBef>
                <a:spcPts val="0"/>
              </a:spcBef>
              <a:buNone/>
            </a:pPr>
            <a:r>
              <a:rPr lang="he-IL" sz="2400" dirty="0">
                <a:latin typeface="Narkisim" panose="020E0502050101010101" pitchFamily="34" charset="-79"/>
                <a:cs typeface="Narkisim" panose="020E0502050101010101" pitchFamily="34" charset="-79"/>
              </a:rPr>
              <a:t>אמרו: </a:t>
            </a:r>
          </a:p>
          <a:p>
            <a:pPr marL="0" indent="0" algn="just">
              <a:spcBef>
                <a:spcPts val="0"/>
              </a:spcBef>
              <a:buNone/>
            </a:pPr>
            <a:r>
              <a:rPr lang="he-IL" sz="2400" dirty="0">
                <a:latin typeface="Narkisim" panose="020E0502050101010101" pitchFamily="34" charset="-79"/>
                <a:cs typeface="Narkisim" panose="020E0502050101010101" pitchFamily="34" charset="-79"/>
              </a:rPr>
              <a:t>מלמד שאין </a:t>
            </a:r>
            <a:r>
              <a:rPr lang="he-IL" sz="2400" dirty="0" err="1">
                <a:latin typeface="Narkisim" panose="020E0502050101010101" pitchFamily="34" charset="-79"/>
                <a:cs typeface="Narkisim" panose="020E0502050101010101" pitchFamily="34" charset="-79"/>
              </a:rPr>
              <a:t>מעברין</a:t>
            </a:r>
            <a:r>
              <a:rPr lang="he-IL" sz="2400" dirty="0">
                <a:latin typeface="Narkisim" panose="020E0502050101010101" pitchFamily="34" charset="-79"/>
                <a:cs typeface="Narkisim" panose="020E0502050101010101" pitchFamily="34" charset="-79"/>
              </a:rPr>
              <a:t> את השנה אלא בפרק הסמוך למועד. </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656083" y="2235853"/>
            <a:ext cx="6011930"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הרמב"ם מסביר כמה כללים בסיסיים בדיני </a:t>
            </a:r>
            <a:r>
              <a:rPr lang="he-IL" sz="2800" dirty="0" err="1">
                <a:latin typeface="David" panose="020E0502060401010101" pitchFamily="34" charset="-79"/>
                <a:cs typeface="David" panose="020E0502060401010101" pitchFamily="34" charset="-79"/>
              </a:rPr>
              <a:t>המצוה</a:t>
            </a:r>
            <a:r>
              <a:rPr lang="he-IL" sz="2800" dirty="0">
                <a:latin typeface="David" panose="020E0502060401010101" pitchFamily="34" charset="-79"/>
                <a:cs typeface="David" panose="020E0502060401010101" pitchFamily="34" charset="-79"/>
              </a:rPr>
              <a:t> שלומדים אותם מתוך הפסוקים:</a:t>
            </a:r>
          </a:p>
          <a:p>
            <a:pPr marL="0" indent="0" algn="just">
              <a:spcBef>
                <a:spcPts val="0"/>
              </a:spcBef>
              <a:buFont typeface="Wingdings 3" charset="2"/>
              <a:buNone/>
            </a:pPr>
            <a:endParaRPr lang="he-IL" sz="2800" dirty="0">
              <a:latin typeface="David" panose="020E0502060401010101" pitchFamily="34" charset="-79"/>
              <a:cs typeface="David" panose="020E0502060401010101" pitchFamily="34" charset="-79"/>
            </a:endParaRP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הפסוק: </a:t>
            </a:r>
          </a:p>
          <a:p>
            <a:pPr marL="0" indent="0" algn="just">
              <a:spcBef>
                <a:spcPts val="0"/>
              </a:spcBef>
              <a:buFont typeface="Wingdings 3" charset="2"/>
              <a:buNone/>
            </a:pPr>
            <a:r>
              <a:rPr lang="he-IL" sz="2600" dirty="0">
                <a:latin typeface="David" panose="020E0502060401010101" pitchFamily="34" charset="-79"/>
                <a:cs typeface="David" panose="020E0502060401010101" pitchFamily="34" charset="-79"/>
              </a:rPr>
              <a:t>"ושמרת את החוקה הזו </a:t>
            </a:r>
            <a:r>
              <a:rPr lang="he-IL" sz="2600" b="1" u="sng" dirty="0">
                <a:latin typeface="David" panose="020E0502060401010101" pitchFamily="34" charset="-79"/>
                <a:cs typeface="David" panose="020E0502060401010101" pitchFamily="34" charset="-79"/>
              </a:rPr>
              <a:t>למועדה</a:t>
            </a:r>
            <a:r>
              <a:rPr lang="he-IL" sz="2600" dirty="0">
                <a:latin typeface="David" panose="020E0502060401010101" pitchFamily="34" charset="-79"/>
                <a:cs typeface="David" panose="020E0502060401010101" pitchFamily="34" charset="-79"/>
              </a:rPr>
              <a:t> מימים ימימה"</a:t>
            </a:r>
          </a:p>
          <a:p>
            <a:pPr marL="0" indent="0" algn="just">
              <a:spcBef>
                <a:spcPts val="0"/>
              </a:spcBef>
              <a:buFont typeface="Wingdings 3" charset="2"/>
              <a:buNone/>
            </a:pPr>
            <a:endParaRPr lang="he-IL" sz="2800" dirty="0">
              <a:latin typeface="David" panose="020E0502060401010101" pitchFamily="34" charset="-79"/>
              <a:cs typeface="David" panose="020E0502060401010101" pitchFamily="34" charset="-79"/>
            </a:endParaRP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ההלכה: </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מעברים את השנה רק </a:t>
            </a:r>
            <a:r>
              <a:rPr lang="he-IL" sz="2800" b="1" dirty="0">
                <a:latin typeface="David" panose="020E0502060401010101" pitchFamily="34" charset="-79"/>
                <a:cs typeface="David" panose="020E0502060401010101" pitchFamily="34" charset="-79"/>
              </a:rPr>
              <a:t>בחודש</a:t>
            </a:r>
            <a:r>
              <a:rPr lang="he-IL" sz="2800" dirty="0">
                <a:latin typeface="David" panose="020E0502060401010101" pitchFamily="34" charset="-79"/>
                <a:cs typeface="David" panose="020E0502060401010101" pitchFamily="34" charset="-79"/>
              </a:rPr>
              <a:t> </a:t>
            </a:r>
            <a:r>
              <a:rPr lang="he-IL" sz="2800" b="1" dirty="0">
                <a:latin typeface="David" panose="020E0502060401010101" pitchFamily="34" charset="-79"/>
                <a:cs typeface="David" panose="020E0502060401010101" pitchFamily="34" charset="-79"/>
              </a:rPr>
              <a:t>שסמוך למועד</a:t>
            </a:r>
            <a:r>
              <a:rPr lang="he-IL" sz="2800" dirty="0">
                <a:latin typeface="David" panose="020E0502060401010101" pitchFamily="34" charset="-79"/>
                <a:cs typeface="David" panose="020E0502060401010101" pitchFamily="34" charset="-79"/>
              </a:rPr>
              <a:t>, שצמוד לחג הפסח – כלומר, </a:t>
            </a:r>
            <a:r>
              <a:rPr lang="he-IL" sz="2800" b="1" dirty="0">
                <a:latin typeface="David" panose="020E0502060401010101" pitchFamily="34" charset="-79"/>
                <a:cs typeface="David" panose="020E0502060401010101" pitchFamily="34" charset="-79"/>
              </a:rPr>
              <a:t>חודש אדר</a:t>
            </a:r>
            <a:r>
              <a:rPr lang="he-IL" sz="2800" dirty="0">
                <a:latin typeface="David" panose="020E0502060401010101" pitchFamily="34" charset="-79"/>
                <a:cs typeface="David" panose="020E0502060401010101" pitchFamily="34" charset="-79"/>
              </a:rPr>
              <a:t>.</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אי אפשר לעבר חודש אחר.</a:t>
            </a:r>
          </a:p>
        </p:txBody>
      </p:sp>
    </p:spTree>
    <p:extLst>
      <p:ext uri="{BB962C8B-B14F-4D97-AF65-F5344CB8AC3E}">
        <p14:creationId xmlns:p14="http://schemas.microsoft.com/office/powerpoint/2010/main" val="4058120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פרטי המצווה</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ואמרו: מנין שאין </a:t>
            </a:r>
            <a:r>
              <a:rPr lang="he-IL" sz="2400" dirty="0" err="1">
                <a:latin typeface="Narkisim" panose="020E0502050101010101" pitchFamily="34" charset="-79"/>
                <a:cs typeface="Narkisim" panose="020E0502050101010101" pitchFamily="34" charset="-79"/>
              </a:rPr>
              <a:t>מעברין</a:t>
            </a:r>
            <a:r>
              <a:rPr lang="he-IL" sz="2400" dirty="0">
                <a:latin typeface="Narkisim" panose="020E0502050101010101" pitchFamily="34" charset="-79"/>
                <a:cs typeface="Narkisim" panose="020E0502050101010101" pitchFamily="34" charset="-79"/>
              </a:rPr>
              <a:t> את החודש אלא ביום, ואין </a:t>
            </a:r>
            <a:r>
              <a:rPr lang="he-IL" sz="2400" dirty="0" err="1">
                <a:latin typeface="Narkisim" panose="020E0502050101010101" pitchFamily="34" charset="-79"/>
                <a:cs typeface="Narkisim" panose="020E0502050101010101" pitchFamily="34" charset="-79"/>
              </a:rPr>
              <a:t>מקדשין</a:t>
            </a:r>
            <a:r>
              <a:rPr lang="he-IL" sz="2400" dirty="0">
                <a:latin typeface="Narkisim" panose="020E0502050101010101" pitchFamily="34" charset="-79"/>
                <a:cs typeface="Narkisim" panose="020E0502050101010101" pitchFamily="34" charset="-79"/>
              </a:rPr>
              <a:t> את החודש אלא ביום, </a:t>
            </a:r>
          </a:p>
          <a:p>
            <a:pPr marL="0" indent="0" algn="just">
              <a:spcBef>
                <a:spcPts val="0"/>
              </a:spcBef>
              <a:buNone/>
            </a:pPr>
            <a:r>
              <a:rPr lang="he-IL" sz="2400" dirty="0">
                <a:latin typeface="Narkisim" panose="020E0502050101010101" pitchFamily="34" charset="-79"/>
                <a:cs typeface="Narkisim" panose="020E0502050101010101" pitchFamily="34" charset="-79"/>
              </a:rPr>
              <a:t>תלמוד לומר: "מימים ימימה".</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561815" y="2235853"/>
            <a:ext cx="6106198"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None/>
            </a:pPr>
            <a:r>
              <a:rPr lang="he-IL" sz="2800" dirty="0">
                <a:latin typeface="David" panose="020E0502060401010101" pitchFamily="34" charset="-79"/>
                <a:cs typeface="David" panose="020E0502060401010101" pitchFamily="34" charset="-79"/>
              </a:rPr>
              <a:t>הפסוק: </a:t>
            </a:r>
          </a:p>
          <a:p>
            <a:pPr marL="0" indent="0" algn="just">
              <a:spcBef>
                <a:spcPts val="0"/>
              </a:spcBef>
              <a:buNone/>
            </a:pPr>
            <a:r>
              <a:rPr lang="he-IL" sz="2600" dirty="0">
                <a:latin typeface="David" panose="020E0502060401010101" pitchFamily="34" charset="-79"/>
                <a:cs typeface="David" panose="020E0502060401010101" pitchFamily="34" charset="-79"/>
              </a:rPr>
              <a:t>"ושמרת את החוקה הזו למועדה </a:t>
            </a:r>
            <a:r>
              <a:rPr lang="he-IL" sz="2600" b="1" u="sng" dirty="0">
                <a:latin typeface="David" panose="020E0502060401010101" pitchFamily="34" charset="-79"/>
                <a:cs typeface="David" panose="020E0502060401010101" pitchFamily="34" charset="-79"/>
              </a:rPr>
              <a:t>מימים ימימה</a:t>
            </a:r>
            <a:r>
              <a:rPr lang="he-IL" sz="2600" dirty="0">
                <a:latin typeface="David" panose="020E0502060401010101" pitchFamily="34" charset="-79"/>
                <a:cs typeface="David" panose="020E0502060401010101" pitchFamily="34" charset="-79"/>
              </a:rPr>
              <a:t>"</a:t>
            </a:r>
          </a:p>
          <a:p>
            <a:pPr marL="0" indent="0" algn="just">
              <a:spcBef>
                <a:spcPts val="0"/>
              </a:spcBef>
              <a:buNone/>
            </a:pPr>
            <a:endParaRPr lang="he-IL" sz="2800" dirty="0">
              <a:latin typeface="David" panose="020E0502060401010101" pitchFamily="34" charset="-79"/>
              <a:cs typeface="David" panose="020E0502060401010101" pitchFamily="34" charset="-79"/>
            </a:endParaRPr>
          </a:p>
          <a:p>
            <a:pPr marL="0" indent="0" algn="just">
              <a:spcBef>
                <a:spcPts val="0"/>
              </a:spcBef>
              <a:buNone/>
            </a:pPr>
            <a:r>
              <a:rPr lang="he-IL" sz="2800" dirty="0">
                <a:latin typeface="David" panose="020E0502060401010101" pitchFamily="34" charset="-79"/>
                <a:cs typeface="David" panose="020E0502060401010101" pitchFamily="34" charset="-79"/>
              </a:rPr>
              <a:t>ההלכה: </a:t>
            </a:r>
          </a:p>
          <a:p>
            <a:pPr marL="0" indent="0" algn="just">
              <a:spcBef>
                <a:spcPts val="0"/>
              </a:spcBef>
              <a:buNone/>
            </a:pPr>
            <a:r>
              <a:rPr lang="he-IL" sz="2800" dirty="0">
                <a:latin typeface="David" panose="020E0502060401010101" pitchFamily="34" charset="-79"/>
                <a:cs typeface="David" panose="020E0502060401010101" pitchFamily="34" charset="-79"/>
              </a:rPr>
              <a:t>קידוש החודש יכול להיות </a:t>
            </a:r>
            <a:r>
              <a:rPr lang="he-IL" sz="2800" b="1" dirty="0">
                <a:latin typeface="David" panose="020E0502060401010101" pitchFamily="34" charset="-79"/>
                <a:cs typeface="David" panose="020E0502060401010101" pitchFamily="34" charset="-79"/>
              </a:rPr>
              <a:t>רק ביום ולא בלילה.</a:t>
            </a:r>
          </a:p>
        </p:txBody>
      </p:sp>
    </p:spTree>
    <p:extLst>
      <p:ext uri="{BB962C8B-B14F-4D97-AF65-F5344CB8AC3E}">
        <p14:creationId xmlns:p14="http://schemas.microsoft.com/office/powerpoint/2010/main" val="2711293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פרטי המצווה</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ואמר יתעלה: "לחודשי השנה", </a:t>
            </a:r>
          </a:p>
          <a:p>
            <a:pPr marL="0" indent="0" algn="just">
              <a:spcBef>
                <a:spcPts val="0"/>
              </a:spcBef>
              <a:buNone/>
            </a:pPr>
            <a:r>
              <a:rPr lang="he-IL" sz="2400" dirty="0">
                <a:latin typeface="Narkisim" panose="020E0502050101010101" pitchFamily="34" charset="-79"/>
                <a:cs typeface="Narkisim" panose="020E0502050101010101" pitchFamily="34" charset="-79"/>
              </a:rPr>
              <a:t>אמרו: חודשים אתה מחשב לשנים ואי אתה מחשב ימים. </a:t>
            </a:r>
          </a:p>
          <a:p>
            <a:pPr marL="0" indent="0" algn="just">
              <a:spcBef>
                <a:spcPts val="0"/>
              </a:spcBef>
              <a:buNone/>
            </a:pPr>
            <a:r>
              <a:rPr lang="he-IL" sz="2400" dirty="0">
                <a:latin typeface="Narkisim" panose="020E0502050101010101" pitchFamily="34" charset="-79"/>
                <a:cs typeface="Narkisim" panose="020E0502050101010101" pitchFamily="34" charset="-79"/>
              </a:rPr>
              <a:t>והורה שהתוספת בה אמנם יהיה חודש שלם. </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731497" y="2235853"/>
            <a:ext cx="5936515"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None/>
            </a:pPr>
            <a:r>
              <a:rPr lang="he-IL" sz="2800" dirty="0">
                <a:latin typeface="David" panose="020E0502060401010101" pitchFamily="34" charset="-79"/>
                <a:cs typeface="David" panose="020E0502060401010101" pitchFamily="34" charset="-79"/>
              </a:rPr>
              <a:t>הפסוק: </a:t>
            </a:r>
          </a:p>
          <a:p>
            <a:pPr marL="0" indent="0" algn="just">
              <a:spcBef>
                <a:spcPts val="0"/>
              </a:spcBef>
              <a:buNone/>
            </a:pPr>
            <a:r>
              <a:rPr lang="he-IL" sz="2600" dirty="0">
                <a:latin typeface="David" panose="020E0502060401010101" pitchFamily="34" charset="-79"/>
                <a:cs typeface="David" panose="020E0502060401010101" pitchFamily="34" charset="-79"/>
              </a:rPr>
              <a:t>"החודש הזה לכם ראש חודשים, ראשון הוא לכם </a:t>
            </a:r>
            <a:r>
              <a:rPr lang="he-IL" sz="2600" b="1" u="sng" dirty="0">
                <a:latin typeface="David" panose="020E0502060401010101" pitchFamily="34" charset="-79"/>
                <a:cs typeface="David" panose="020E0502060401010101" pitchFamily="34" charset="-79"/>
              </a:rPr>
              <a:t>לחודשי השנה</a:t>
            </a:r>
            <a:r>
              <a:rPr lang="he-IL" sz="2600" dirty="0">
                <a:latin typeface="David" panose="020E0502060401010101" pitchFamily="34" charset="-79"/>
                <a:cs typeface="David" panose="020E0502060401010101" pitchFamily="34" charset="-79"/>
              </a:rPr>
              <a:t>"</a:t>
            </a:r>
          </a:p>
          <a:p>
            <a:pPr marL="0" indent="0" algn="just">
              <a:spcBef>
                <a:spcPts val="0"/>
              </a:spcBef>
              <a:buNone/>
            </a:pPr>
            <a:endParaRPr lang="he-IL" sz="2800" dirty="0">
              <a:latin typeface="David" panose="020E0502060401010101" pitchFamily="34" charset="-79"/>
              <a:cs typeface="David" panose="020E0502060401010101" pitchFamily="34" charset="-79"/>
            </a:endParaRPr>
          </a:p>
          <a:p>
            <a:pPr marL="0" indent="0" algn="just">
              <a:spcBef>
                <a:spcPts val="0"/>
              </a:spcBef>
              <a:buNone/>
            </a:pPr>
            <a:r>
              <a:rPr lang="he-IL" sz="2800" dirty="0">
                <a:latin typeface="David" panose="020E0502060401010101" pitchFamily="34" charset="-79"/>
                <a:cs typeface="David" panose="020E0502060401010101" pitchFamily="34" charset="-79"/>
              </a:rPr>
              <a:t>ההלכה: </a:t>
            </a:r>
          </a:p>
          <a:p>
            <a:pPr marL="0" indent="0" algn="just">
              <a:spcBef>
                <a:spcPts val="0"/>
              </a:spcBef>
              <a:buNone/>
            </a:pPr>
            <a:r>
              <a:rPr lang="he-IL" sz="2800" dirty="0">
                <a:latin typeface="David" panose="020E0502060401010101" pitchFamily="34" charset="-79"/>
                <a:cs typeface="David" panose="020E0502060401010101" pitchFamily="34" charset="-79"/>
              </a:rPr>
              <a:t>שנה מורכבת מחודשים שלמים,</a:t>
            </a:r>
          </a:p>
          <a:p>
            <a:pPr marL="0" indent="0" algn="just">
              <a:spcBef>
                <a:spcPts val="0"/>
              </a:spcBef>
              <a:buNone/>
            </a:pPr>
            <a:r>
              <a:rPr lang="he-IL" sz="2800" dirty="0">
                <a:latin typeface="David" panose="020E0502060401010101" pitchFamily="34" charset="-79"/>
                <a:cs typeface="David" panose="020E0502060401010101" pitchFamily="34" charset="-79"/>
              </a:rPr>
              <a:t>ולכן אי אפשר להוסיף רק כמה ימים לשנה.</a:t>
            </a:r>
          </a:p>
          <a:p>
            <a:pPr marL="0" indent="0" algn="just">
              <a:spcBef>
                <a:spcPts val="0"/>
              </a:spcBef>
              <a:buNone/>
            </a:pPr>
            <a:r>
              <a:rPr lang="he-IL" sz="2800" b="1" dirty="0">
                <a:latin typeface="David" panose="020E0502060401010101" pitchFamily="34" charset="-79"/>
                <a:cs typeface="David" panose="020E0502060401010101" pitchFamily="34" charset="-79"/>
              </a:rPr>
              <a:t>או שמוסיפים חודש שלם, או שלא מוסיפים בכלל</a:t>
            </a:r>
            <a:r>
              <a:rPr lang="he-IL" sz="2800" dirty="0">
                <a:latin typeface="David" panose="020E0502060401010101" pitchFamily="34" charset="-79"/>
                <a:cs typeface="David" panose="020E0502060401010101" pitchFamily="34" charset="-79"/>
              </a:rPr>
              <a:t>.</a:t>
            </a:r>
          </a:p>
        </p:txBody>
      </p:sp>
    </p:spTree>
    <p:extLst>
      <p:ext uri="{BB962C8B-B14F-4D97-AF65-F5344CB8AC3E}">
        <p14:creationId xmlns:p14="http://schemas.microsoft.com/office/powerpoint/2010/main" val="3986788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פרטי המצווה</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ואמר: "חודש ימים", </a:t>
            </a:r>
          </a:p>
          <a:p>
            <a:pPr marL="0" indent="0" algn="just">
              <a:spcBef>
                <a:spcPts val="0"/>
              </a:spcBef>
              <a:buNone/>
            </a:pPr>
            <a:r>
              <a:rPr lang="he-IL" sz="2400" dirty="0">
                <a:latin typeface="Narkisim" panose="020E0502050101010101" pitchFamily="34" charset="-79"/>
                <a:cs typeface="Narkisim" panose="020E0502050101010101" pitchFamily="34" charset="-79"/>
              </a:rPr>
              <a:t>אמרו: ימים אתה מחשב לחודש ואי אתה מחשב שעות. </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731497" y="2235853"/>
            <a:ext cx="5936515"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None/>
            </a:pPr>
            <a:r>
              <a:rPr lang="he-IL" sz="2800" dirty="0">
                <a:latin typeface="David" panose="020E0502060401010101" pitchFamily="34" charset="-79"/>
                <a:cs typeface="David" panose="020E0502060401010101" pitchFamily="34" charset="-79"/>
              </a:rPr>
              <a:t>הפסוק: </a:t>
            </a:r>
          </a:p>
          <a:p>
            <a:pPr marL="0" indent="0" algn="just">
              <a:spcBef>
                <a:spcPts val="0"/>
              </a:spcBef>
              <a:buNone/>
            </a:pPr>
            <a:r>
              <a:rPr lang="he-IL" sz="2600" dirty="0">
                <a:latin typeface="David" panose="020E0502060401010101" pitchFamily="34" charset="-79"/>
                <a:cs typeface="David" panose="020E0502060401010101" pitchFamily="34" charset="-79"/>
              </a:rPr>
              <a:t>"עד </a:t>
            </a:r>
            <a:r>
              <a:rPr lang="he-IL" sz="2600" b="1" u="sng" dirty="0">
                <a:latin typeface="David" panose="020E0502060401010101" pitchFamily="34" charset="-79"/>
                <a:cs typeface="David" panose="020E0502060401010101" pitchFamily="34" charset="-79"/>
              </a:rPr>
              <a:t>חודש ימים</a:t>
            </a:r>
            <a:r>
              <a:rPr lang="he-IL" sz="2600" dirty="0">
                <a:latin typeface="David" panose="020E0502060401010101" pitchFamily="34" charset="-79"/>
                <a:cs typeface="David" panose="020E0502060401010101" pitchFamily="34" charset="-79"/>
              </a:rPr>
              <a:t>"</a:t>
            </a:r>
          </a:p>
          <a:p>
            <a:pPr marL="0" indent="0" algn="just">
              <a:spcBef>
                <a:spcPts val="0"/>
              </a:spcBef>
              <a:buNone/>
            </a:pPr>
            <a:endParaRPr lang="he-IL" sz="2800" dirty="0">
              <a:latin typeface="David" panose="020E0502060401010101" pitchFamily="34" charset="-79"/>
              <a:cs typeface="David" panose="020E0502060401010101" pitchFamily="34" charset="-79"/>
            </a:endParaRPr>
          </a:p>
          <a:p>
            <a:pPr marL="0" indent="0" algn="just">
              <a:spcBef>
                <a:spcPts val="0"/>
              </a:spcBef>
              <a:buNone/>
            </a:pPr>
            <a:r>
              <a:rPr lang="he-IL" sz="2800" dirty="0">
                <a:latin typeface="David" panose="020E0502060401010101" pitchFamily="34" charset="-79"/>
                <a:cs typeface="David" panose="020E0502060401010101" pitchFamily="34" charset="-79"/>
              </a:rPr>
              <a:t>ההלכה: </a:t>
            </a:r>
          </a:p>
          <a:p>
            <a:pPr marL="0" indent="0" algn="just">
              <a:spcBef>
                <a:spcPts val="0"/>
              </a:spcBef>
              <a:buNone/>
            </a:pPr>
            <a:r>
              <a:rPr lang="he-IL" sz="2800" dirty="0">
                <a:latin typeface="David" panose="020E0502060401010101" pitchFamily="34" charset="-79"/>
                <a:cs typeface="David" panose="020E0502060401010101" pitchFamily="34" charset="-79"/>
              </a:rPr>
              <a:t>חודש מורכב מימים שלמים,</a:t>
            </a:r>
          </a:p>
          <a:p>
            <a:pPr marL="0" indent="0" algn="just">
              <a:spcBef>
                <a:spcPts val="0"/>
              </a:spcBef>
              <a:buNone/>
            </a:pPr>
            <a:r>
              <a:rPr lang="he-IL" sz="2800" dirty="0">
                <a:latin typeface="David" panose="020E0502060401010101" pitchFamily="34" charset="-79"/>
                <a:cs typeface="David" panose="020E0502060401010101" pitchFamily="34" charset="-79"/>
              </a:rPr>
              <a:t>ולכן אי אפשר להוסיף רק כמה שעות לחודש.</a:t>
            </a:r>
          </a:p>
          <a:p>
            <a:pPr marL="0" indent="0" algn="just">
              <a:spcBef>
                <a:spcPts val="0"/>
              </a:spcBef>
              <a:buNone/>
            </a:pPr>
            <a:r>
              <a:rPr lang="he-IL" sz="2800" b="1" dirty="0">
                <a:latin typeface="David" panose="020E0502060401010101" pitchFamily="34" charset="-79"/>
                <a:cs typeface="David" panose="020E0502060401010101" pitchFamily="34" charset="-79"/>
              </a:rPr>
              <a:t>או שמוסיפים יום שלם, או שלא מוסיפים בכלל</a:t>
            </a:r>
            <a:r>
              <a:rPr lang="he-IL" sz="2800" dirty="0">
                <a:latin typeface="David" panose="020E0502060401010101" pitchFamily="34" charset="-79"/>
                <a:cs typeface="David" panose="020E0502060401010101" pitchFamily="34" charset="-79"/>
              </a:rPr>
              <a:t>.</a:t>
            </a:r>
          </a:p>
          <a:p>
            <a:pPr marL="0" indent="0" algn="just">
              <a:spcBef>
                <a:spcPts val="0"/>
              </a:spcBef>
              <a:buNone/>
            </a:pPr>
            <a:r>
              <a:rPr lang="he-IL" sz="2400" dirty="0">
                <a:latin typeface="David" panose="020E0502060401010101" pitchFamily="34" charset="-79"/>
                <a:cs typeface="David" panose="020E0502060401010101" pitchFamily="34" charset="-79"/>
              </a:rPr>
              <a:t>לכן חודש עברי יכול להיות או 29 יום או 30 יום.</a:t>
            </a:r>
          </a:p>
        </p:txBody>
      </p:sp>
    </p:spTree>
    <p:extLst>
      <p:ext uri="{BB962C8B-B14F-4D97-AF65-F5344CB8AC3E}">
        <p14:creationId xmlns:p14="http://schemas.microsoft.com/office/powerpoint/2010/main" val="3655496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פרטי המצווה</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ואמרו: "שמור את חודש האביב". </a:t>
            </a:r>
          </a:p>
          <a:p>
            <a:pPr marL="0" indent="0" algn="just">
              <a:spcBef>
                <a:spcPts val="0"/>
              </a:spcBef>
              <a:buNone/>
            </a:pPr>
            <a:r>
              <a:rPr lang="he-IL" sz="2400" dirty="0">
                <a:latin typeface="Narkisim" panose="020E0502050101010101" pitchFamily="34" charset="-79"/>
                <a:cs typeface="Narkisim" panose="020E0502050101010101" pitchFamily="34" charset="-79"/>
              </a:rPr>
              <a:t>הורה כי שנתנו ראוי שנשמור בה פרקי השנה ולכן תהיה שמשית. </a:t>
            </a:r>
          </a:p>
          <a:p>
            <a:pPr marL="0" indent="0" algn="just">
              <a:spcBef>
                <a:spcPts val="0"/>
              </a:spcBef>
              <a:buNone/>
            </a:pPr>
            <a:endParaRPr lang="he-IL" sz="2400" dirty="0">
              <a:latin typeface="Narkisim" panose="020E0502050101010101" pitchFamily="34" charset="-79"/>
              <a:cs typeface="Narkisim" panose="020E0502050101010101" pitchFamily="34" charset="-79"/>
            </a:endParaRPr>
          </a:p>
          <a:p>
            <a:pPr marL="0" indent="0" algn="just">
              <a:spcBef>
                <a:spcPts val="0"/>
              </a:spcBef>
              <a:buNone/>
            </a:pPr>
            <a:endParaRPr lang="he-IL" sz="2400" dirty="0">
              <a:latin typeface="Narkisim" panose="020E0502050101010101" pitchFamily="34" charset="-79"/>
              <a:cs typeface="Narkisim" panose="020E0502050101010101" pitchFamily="34" charset="-79"/>
            </a:endParaRPr>
          </a:p>
          <a:p>
            <a:pPr marL="0" indent="0" algn="just">
              <a:spcBef>
                <a:spcPts val="0"/>
              </a:spcBef>
              <a:buNone/>
            </a:pPr>
            <a:r>
              <a:rPr lang="he-IL" dirty="0">
                <a:latin typeface="Narkisim" panose="020E0502050101010101" pitchFamily="34" charset="-79"/>
                <a:cs typeface="Narkisim" panose="020E0502050101010101" pitchFamily="34" charset="-79"/>
              </a:rPr>
              <a:t>וכבר התבארו משפטי מצוה זו כולם בשלמות בפרק ראשון מסנהדרין ובמסכת ראש השנה  וברכות גם כן:</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731497" y="2235853"/>
            <a:ext cx="5936515"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None/>
            </a:pPr>
            <a:r>
              <a:rPr lang="he-IL" sz="2800" dirty="0">
                <a:latin typeface="David" panose="020E0502060401010101" pitchFamily="34" charset="-79"/>
                <a:cs typeface="David" panose="020E0502060401010101" pitchFamily="34" charset="-79"/>
              </a:rPr>
              <a:t>הפסוק: </a:t>
            </a:r>
          </a:p>
          <a:p>
            <a:pPr marL="0" indent="0" algn="just">
              <a:spcBef>
                <a:spcPts val="0"/>
              </a:spcBef>
              <a:buNone/>
            </a:pPr>
            <a:r>
              <a:rPr lang="he-IL" sz="2600" dirty="0">
                <a:latin typeface="David" panose="020E0502060401010101" pitchFamily="34" charset="-79"/>
                <a:cs typeface="David" panose="020E0502060401010101" pitchFamily="34" charset="-79"/>
              </a:rPr>
              <a:t>"שמור את </a:t>
            </a:r>
            <a:r>
              <a:rPr lang="he-IL" sz="2600" b="1" u="sng" dirty="0">
                <a:latin typeface="David" panose="020E0502060401010101" pitchFamily="34" charset="-79"/>
                <a:cs typeface="David" panose="020E0502060401010101" pitchFamily="34" charset="-79"/>
              </a:rPr>
              <a:t>חודש האביב</a:t>
            </a:r>
            <a:r>
              <a:rPr lang="he-IL" sz="2600" dirty="0">
                <a:latin typeface="David" panose="020E0502060401010101" pitchFamily="34" charset="-79"/>
                <a:cs typeface="David" panose="020E0502060401010101" pitchFamily="34" charset="-79"/>
              </a:rPr>
              <a:t>"</a:t>
            </a:r>
          </a:p>
          <a:p>
            <a:pPr marL="0" indent="0" algn="just">
              <a:spcBef>
                <a:spcPts val="0"/>
              </a:spcBef>
              <a:buNone/>
            </a:pPr>
            <a:endParaRPr lang="he-IL" sz="2800" dirty="0">
              <a:latin typeface="David" panose="020E0502060401010101" pitchFamily="34" charset="-79"/>
              <a:cs typeface="David" panose="020E0502060401010101" pitchFamily="34" charset="-79"/>
            </a:endParaRPr>
          </a:p>
          <a:p>
            <a:pPr marL="0" indent="0" algn="just">
              <a:spcBef>
                <a:spcPts val="0"/>
              </a:spcBef>
              <a:buNone/>
            </a:pPr>
            <a:r>
              <a:rPr lang="he-IL" sz="2800" dirty="0">
                <a:latin typeface="David" panose="020E0502060401010101" pitchFamily="34" charset="-79"/>
                <a:cs typeface="David" panose="020E0502060401010101" pitchFamily="34" charset="-79"/>
              </a:rPr>
              <a:t>ההלכה: </a:t>
            </a:r>
          </a:p>
          <a:p>
            <a:pPr marL="0" indent="0" algn="just">
              <a:spcBef>
                <a:spcPts val="0"/>
              </a:spcBef>
              <a:buNone/>
            </a:pPr>
            <a:r>
              <a:rPr lang="he-IL" sz="2800" b="1" dirty="0">
                <a:latin typeface="David" panose="020E0502060401010101" pitchFamily="34" charset="-79"/>
                <a:cs typeface="David" panose="020E0502060401010101" pitchFamily="34" charset="-79"/>
              </a:rPr>
              <a:t>חג הפסח צריך לצאת בעונת האביב</a:t>
            </a:r>
            <a:r>
              <a:rPr lang="he-IL" sz="2800" dirty="0">
                <a:latin typeface="David" panose="020E0502060401010101" pitchFamily="34" charset="-79"/>
                <a:cs typeface="David" panose="020E0502060401010101" pitchFamily="34" charset="-79"/>
              </a:rPr>
              <a:t>.</a:t>
            </a:r>
          </a:p>
          <a:p>
            <a:pPr marL="0" indent="0" algn="just">
              <a:spcBef>
                <a:spcPts val="0"/>
              </a:spcBef>
              <a:buNone/>
            </a:pPr>
            <a:r>
              <a:rPr lang="he-IL" sz="2800" dirty="0">
                <a:latin typeface="David" panose="020E0502060401010101" pitchFamily="34" charset="-79"/>
                <a:cs typeface="David" panose="020E0502060401010101" pitchFamily="34" charset="-79"/>
              </a:rPr>
              <a:t>ולכן צריך לעבר את השנה מדי פעם </a:t>
            </a:r>
          </a:p>
          <a:p>
            <a:pPr marL="0" indent="0" algn="just">
              <a:spcBef>
                <a:spcPts val="0"/>
              </a:spcBef>
              <a:buNone/>
            </a:pPr>
            <a:r>
              <a:rPr lang="he-IL" sz="2800" dirty="0">
                <a:latin typeface="David" panose="020E0502060401010101" pitchFamily="34" charset="-79"/>
                <a:cs typeface="David" panose="020E0502060401010101" pitchFamily="34" charset="-79"/>
              </a:rPr>
              <a:t>כדי להתאים את שנת השמש לחודשי הירח, וחודש ניסן וחג הפסח יהיו בעונת האביב.</a:t>
            </a:r>
          </a:p>
        </p:txBody>
      </p:sp>
    </p:spTree>
    <p:extLst>
      <p:ext uri="{BB962C8B-B14F-4D97-AF65-F5344CB8AC3E}">
        <p14:creationId xmlns:p14="http://schemas.microsoft.com/office/powerpoint/2010/main" val="205241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סיכום</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424207" y="2235853"/>
            <a:ext cx="11453566" cy="4391189"/>
          </a:xfrm>
          <a:prstGeom prst="rect">
            <a:avLst/>
          </a:prstGeom>
        </p:spPr>
        <p:txBody>
          <a:bodyPr vert="horz" lIns="91440" tIns="45720" rIns="91440" bIns="45720" rtlCol="0">
            <a:normAutofit lnSpcReduction="10000"/>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he-IL" sz="2800" dirty="0">
                <a:latin typeface="David" panose="020E0502060401010101" pitchFamily="34" charset="-79"/>
                <a:cs typeface="David" panose="020E0502060401010101" pitchFamily="34" charset="-79"/>
              </a:rPr>
              <a:t>המצווה היא לקבוע מתי בדיוק יהיה ראש חודש, וגם לקבוע מתי השנה תהיה שנה מעוברת [=שנה שיש בה שני חודשי אדר].</a:t>
            </a:r>
            <a:endParaRPr lang="en-US" sz="2800" dirty="0">
              <a:latin typeface="David" panose="020E0502060401010101" pitchFamily="34" charset="-79"/>
              <a:cs typeface="David" panose="020E0502060401010101" pitchFamily="34" charset="-79"/>
            </a:endParaRPr>
          </a:p>
          <a:p>
            <a:r>
              <a:rPr lang="he-IL" sz="2800" dirty="0" err="1">
                <a:latin typeface="David" panose="020E0502060401010101" pitchFamily="34" charset="-79"/>
                <a:cs typeface="David" panose="020E0502060401010101" pitchFamily="34" charset="-79"/>
              </a:rPr>
              <a:t>המצוה</a:t>
            </a:r>
            <a:r>
              <a:rPr lang="he-IL" sz="2800" dirty="0">
                <a:latin typeface="David" panose="020E0502060401010101" pitchFamily="34" charset="-79"/>
                <a:cs typeface="David" panose="020E0502060401010101" pitchFamily="34" charset="-79"/>
              </a:rPr>
              <a:t> חלה על בית הדין, ורק הם יכולים להחליט מתי ראש חודש ומתי השנה תהיה מעוברת. </a:t>
            </a:r>
            <a:endParaRPr lang="en-US" sz="2800" dirty="0">
              <a:latin typeface="David" panose="020E0502060401010101" pitchFamily="34" charset="-79"/>
              <a:cs typeface="David" panose="020E0502060401010101" pitchFamily="34" charset="-79"/>
            </a:endParaRPr>
          </a:p>
          <a:p>
            <a:r>
              <a:rPr lang="he-IL" sz="2800" dirty="0">
                <a:latin typeface="David" panose="020E0502060401010101" pitchFamily="34" charset="-79"/>
                <a:cs typeface="David" panose="020E0502060401010101" pitchFamily="34" charset="-79"/>
              </a:rPr>
              <a:t>ניתן לקיים את </a:t>
            </a:r>
            <a:r>
              <a:rPr lang="he-IL" sz="2800" dirty="0" err="1">
                <a:latin typeface="David" panose="020E0502060401010101" pitchFamily="34" charset="-79"/>
                <a:cs typeface="David" panose="020E0502060401010101" pitchFamily="34" charset="-79"/>
              </a:rPr>
              <a:t>המצוה</a:t>
            </a:r>
            <a:r>
              <a:rPr lang="he-IL" sz="2800" dirty="0">
                <a:latin typeface="David" panose="020E0502060401010101" pitchFamily="34" charset="-79"/>
                <a:cs typeface="David" panose="020E0502060401010101" pitchFamily="34" charset="-79"/>
              </a:rPr>
              <a:t> רק בבית הדין הגדול, הסנהדרין, בארץ ישראל.</a:t>
            </a:r>
          </a:p>
          <a:p>
            <a:r>
              <a:rPr lang="he-IL" sz="2800" dirty="0" err="1">
                <a:latin typeface="David" panose="020E0502060401010101" pitchFamily="34" charset="-79"/>
                <a:cs typeface="David" panose="020E0502060401010101" pitchFamily="34" charset="-79"/>
              </a:rPr>
              <a:t>מכיון</a:t>
            </a:r>
            <a:r>
              <a:rPr lang="he-IL" sz="2800" dirty="0">
                <a:latin typeface="David" panose="020E0502060401010101" pitchFamily="34" charset="-79"/>
                <a:cs typeface="David" panose="020E0502060401010101" pitchFamily="34" charset="-79"/>
              </a:rPr>
              <a:t> שאין לנו היום את בית הדין הגדול בארץ ישראל, לכן היום אנחנו רק מחשבים את כל החודשים והשנים שבית הדין הגדול כבר החליט לגביהם וקבע אותם מראש.</a:t>
            </a:r>
            <a:endParaRPr lang="en-US" sz="2800" dirty="0">
              <a:latin typeface="David" panose="020E0502060401010101" pitchFamily="34" charset="-79"/>
              <a:cs typeface="David" panose="020E0502060401010101" pitchFamily="34" charset="-79"/>
            </a:endParaRPr>
          </a:p>
          <a:p>
            <a:pPr marL="0" indent="0">
              <a:buNone/>
            </a:pPr>
            <a:r>
              <a:rPr lang="he-IL" sz="2800" dirty="0">
                <a:latin typeface="David" panose="020E0502060401010101" pitchFamily="34" charset="-79"/>
                <a:cs typeface="David" panose="020E0502060401010101" pitchFamily="34" charset="-79"/>
              </a:rPr>
              <a:t>	כלומר, פעם היו מחליטים לפי ראייה - מה קורה בשטח, והיום מחליטים לפי חשבון - 	מתי יחול ראש חודש שבית הדין בעבר כבר עשה את החשבון, קבע וקידש אותו.</a:t>
            </a:r>
            <a:endParaRPr lang="he-IL" sz="4000" dirty="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268593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הקדמה – שנה מעוברת</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537328" y="2235854"/>
            <a:ext cx="11130683" cy="3416300"/>
          </a:xfrm>
        </p:spPr>
        <p:txBody>
          <a:bodyPr>
            <a:normAutofit/>
          </a:bodyPr>
          <a:lstStyle/>
          <a:p>
            <a:pPr marL="0" indent="0">
              <a:buNone/>
            </a:pPr>
            <a:r>
              <a:rPr lang="he-IL" sz="2800" dirty="0">
                <a:latin typeface="David" panose="020E0502060401010101" pitchFamily="34" charset="-79"/>
                <a:cs typeface="David" panose="020E0502060401010101" pitchFamily="34" charset="-79"/>
              </a:rPr>
              <a:t>שנת ירח:</a:t>
            </a:r>
          </a:p>
          <a:p>
            <a:pPr marL="0" indent="0">
              <a:buNone/>
            </a:pPr>
            <a:r>
              <a:rPr lang="he-IL" sz="2800" dirty="0">
                <a:latin typeface="David" panose="020E0502060401010101" pitchFamily="34" charset="-79"/>
                <a:cs typeface="David" panose="020E0502060401010101" pitchFamily="34" charset="-79"/>
              </a:rPr>
              <a:t>הירח מקיף את כדור הארץ במשך 29.5 ימים וזהו "חודש".</a:t>
            </a:r>
          </a:p>
          <a:p>
            <a:pPr marL="0" indent="0">
              <a:buNone/>
            </a:pPr>
            <a:r>
              <a:rPr lang="he-IL" sz="2800" dirty="0">
                <a:latin typeface="David" panose="020E0502060401010101" pitchFamily="34" charset="-79"/>
                <a:cs typeface="David" panose="020E0502060401010101" pitchFamily="34" charset="-79"/>
              </a:rPr>
              <a:t>12 חודשים כאלו יוצרים שנה שבה יש 354 ימים.</a:t>
            </a:r>
          </a:p>
        </p:txBody>
      </p:sp>
      <p:pic>
        <p:nvPicPr>
          <p:cNvPr id="2050" name="Picture 2" descr="Total Eclipse, September 28, 2015, Moon">
            <a:extLst>
              <a:ext uri="{FF2B5EF4-FFF2-40B4-BE49-F238E27FC236}">
                <a16:creationId xmlns:a16="http://schemas.microsoft.com/office/drawing/2014/main" id="{98C08470-1DBB-4547-93E0-1F890DBE32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618" y="4175878"/>
            <a:ext cx="7250749" cy="2600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38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הקדמה – שנה מעוברת</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339366" y="2235853"/>
            <a:ext cx="11328646" cy="4391189"/>
          </a:xfrm>
        </p:spPr>
        <p:txBody>
          <a:bodyPr>
            <a:normAutofit/>
          </a:bodyPr>
          <a:lstStyle/>
          <a:p>
            <a:pPr marL="0" indent="0">
              <a:buNone/>
            </a:pPr>
            <a:r>
              <a:rPr lang="he-IL" sz="2800" dirty="0">
                <a:latin typeface="David" panose="020E0502060401010101" pitchFamily="34" charset="-79"/>
                <a:cs typeface="David" panose="020E0502060401010101" pitchFamily="34" charset="-79"/>
              </a:rPr>
              <a:t>שנת שמש = 365 ימים				שנת ירח = 354 ימים</a:t>
            </a:r>
          </a:p>
          <a:p>
            <a:pPr marL="0" indent="0">
              <a:buNone/>
            </a:pPr>
            <a:r>
              <a:rPr lang="he-IL" sz="2800" dirty="0">
                <a:latin typeface="David" panose="020E0502060401010101" pitchFamily="34" charset="-79"/>
                <a:cs typeface="David" panose="020E0502060401010101" pitchFamily="34" charset="-79"/>
              </a:rPr>
              <a:t>כלומר יש פער של כ11 ימים בין 12 חודשים של הירח </a:t>
            </a:r>
          </a:p>
          <a:p>
            <a:pPr marL="0" indent="0">
              <a:buNone/>
            </a:pPr>
            <a:r>
              <a:rPr lang="he-IL" sz="2800" dirty="0">
                <a:latin typeface="David" panose="020E0502060401010101" pitchFamily="34" charset="-79"/>
                <a:cs typeface="David" panose="020E0502060401010101" pitchFamily="34" charset="-79"/>
              </a:rPr>
              <a:t>לבין הקפה מלאה של כדור הארץ את השמש.</a:t>
            </a:r>
          </a:p>
          <a:p>
            <a:pPr marL="0" indent="0">
              <a:buNone/>
            </a:pPr>
            <a:endParaRPr lang="he-IL" sz="2800" dirty="0">
              <a:latin typeface="David" panose="020E0502060401010101" pitchFamily="34" charset="-79"/>
              <a:cs typeface="David" panose="020E0502060401010101" pitchFamily="34" charset="-79"/>
            </a:endParaRPr>
          </a:p>
          <a:p>
            <a:pPr marL="0" indent="0">
              <a:buNone/>
            </a:pPr>
            <a:r>
              <a:rPr lang="he-IL" sz="2800" dirty="0">
                <a:latin typeface="David" panose="020E0502060401010101" pitchFamily="34" charset="-79"/>
                <a:cs typeface="David" panose="020E0502060401010101" pitchFamily="34" charset="-79"/>
              </a:rPr>
              <a:t>הנוצרים – סופרים אך ורק לפי השמש, 	ולא מתחשבים בחודשי הירח.</a:t>
            </a:r>
          </a:p>
          <a:p>
            <a:pPr marL="0" indent="0">
              <a:buNone/>
            </a:pPr>
            <a:r>
              <a:rPr lang="he-IL" sz="2800" dirty="0">
                <a:latin typeface="David" panose="020E0502060401010101" pitchFamily="34" charset="-79"/>
                <a:cs typeface="David" panose="020E0502060401010101" pitchFamily="34" charset="-79"/>
              </a:rPr>
              <a:t>המוסלמים – סופרים אך ורק לפי הירח, ולא מתחשבים בהקפת כדור הארץ את השמש.</a:t>
            </a:r>
          </a:p>
        </p:txBody>
      </p:sp>
      <p:pic>
        <p:nvPicPr>
          <p:cNvPr id="3074" name="Picture 2" descr="Space, Planet, Earth, Orbit, Sky">
            <a:extLst>
              <a:ext uri="{FF2B5EF4-FFF2-40B4-BE49-F238E27FC236}">
                <a16:creationId xmlns:a16="http://schemas.microsoft.com/office/drawing/2014/main" id="{67763973-2C36-4029-AD71-6881E7C17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864" y="1854724"/>
            <a:ext cx="3136376" cy="233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9318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הקדמה – שנה מעוברת</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339366" y="2235853"/>
            <a:ext cx="11328646" cy="4391189"/>
          </a:xfrm>
        </p:spPr>
        <p:txBody>
          <a:bodyPr>
            <a:normAutofit lnSpcReduction="10000"/>
          </a:bodyPr>
          <a:lstStyle/>
          <a:p>
            <a:pPr marL="0" indent="0">
              <a:buNone/>
            </a:pPr>
            <a:r>
              <a:rPr lang="he-IL" sz="2800" dirty="0">
                <a:latin typeface="David" panose="020E0502060401010101" pitchFamily="34" charset="-79"/>
                <a:cs typeface="David" panose="020E0502060401010101" pitchFamily="34" charset="-79"/>
              </a:rPr>
              <a:t>שנת שמש = 365 ימים				שנת ירח = 354 ימים</a:t>
            </a:r>
          </a:p>
          <a:p>
            <a:pPr marL="0" indent="0">
              <a:buNone/>
            </a:pPr>
            <a:r>
              <a:rPr lang="he-IL" sz="2800" dirty="0">
                <a:latin typeface="David" panose="020E0502060401010101" pitchFamily="34" charset="-79"/>
                <a:cs typeface="David" panose="020E0502060401010101" pitchFamily="34" charset="-79"/>
              </a:rPr>
              <a:t>כלומר יש פער של כ11 ימים בין 12 חודשים של הירח </a:t>
            </a:r>
          </a:p>
          <a:p>
            <a:pPr marL="0" indent="0">
              <a:buNone/>
            </a:pPr>
            <a:r>
              <a:rPr lang="he-IL" sz="2800" dirty="0">
                <a:latin typeface="David" panose="020E0502060401010101" pitchFamily="34" charset="-79"/>
                <a:cs typeface="David" panose="020E0502060401010101" pitchFamily="34" charset="-79"/>
              </a:rPr>
              <a:t>לבין הקפה מלאה של כדור הארץ את השמש.</a:t>
            </a:r>
          </a:p>
          <a:p>
            <a:pPr marL="0" indent="0">
              <a:buNone/>
            </a:pPr>
            <a:endParaRPr lang="he-IL" sz="2800" dirty="0">
              <a:latin typeface="David" panose="020E0502060401010101" pitchFamily="34" charset="-79"/>
              <a:cs typeface="David" panose="020E0502060401010101" pitchFamily="34" charset="-79"/>
            </a:endParaRPr>
          </a:p>
          <a:p>
            <a:pPr marL="0" indent="0">
              <a:buNone/>
            </a:pPr>
            <a:r>
              <a:rPr lang="he-IL" sz="2800" dirty="0">
                <a:latin typeface="David" panose="020E0502060401010101" pitchFamily="34" charset="-79"/>
                <a:cs typeface="David" panose="020E0502060401010101" pitchFamily="34" charset="-79"/>
              </a:rPr>
              <a:t>לנו בעם ישראל חשוב שיהיה איזון:</a:t>
            </a:r>
          </a:p>
          <a:p>
            <a:pPr marL="0" indent="0">
              <a:buNone/>
            </a:pPr>
            <a:r>
              <a:rPr lang="he-IL" sz="2800" dirty="0">
                <a:latin typeface="David" panose="020E0502060401010101" pitchFamily="34" charset="-79"/>
                <a:cs typeface="David" panose="020E0502060401010101" pitchFamily="34" charset="-79"/>
              </a:rPr>
              <a:t>מצד אחד - אנחנו סופרים חודשים לפי הירח.</a:t>
            </a:r>
          </a:p>
          <a:p>
            <a:pPr marL="0" indent="0">
              <a:buNone/>
            </a:pPr>
            <a:r>
              <a:rPr lang="he-IL" sz="2800" dirty="0">
                <a:latin typeface="David" panose="020E0502060401010101" pitchFamily="34" charset="-79"/>
                <a:cs typeface="David" panose="020E0502060401010101" pitchFamily="34" charset="-79"/>
              </a:rPr>
              <a:t>מצד שני - חשוב שחג הפסח יצא תמיד בעונת האביב (שנקבעת לפי השמש).</a:t>
            </a:r>
          </a:p>
          <a:p>
            <a:pPr marL="0" indent="0">
              <a:buNone/>
            </a:pPr>
            <a:r>
              <a:rPr lang="he-IL" sz="2800" dirty="0">
                <a:latin typeface="David" panose="020E0502060401010101" pitchFamily="34" charset="-79"/>
                <a:cs typeface="David" panose="020E0502060401010101" pitchFamily="34" charset="-79"/>
              </a:rPr>
              <a:t>ולכן כל 2-3 שנים אנחנו מוסיפים חודש אדר נוסף לשנה – וזוהי שנה מעוברת!</a:t>
            </a:r>
          </a:p>
        </p:txBody>
      </p:sp>
      <p:pic>
        <p:nvPicPr>
          <p:cNvPr id="3074" name="Picture 2" descr="Space, Planet, Earth, Orbit, Sky">
            <a:extLst>
              <a:ext uri="{FF2B5EF4-FFF2-40B4-BE49-F238E27FC236}">
                <a16:creationId xmlns:a16="http://schemas.microsoft.com/office/drawing/2014/main" id="{67763973-2C36-4029-AD71-6881E7C17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864" y="1854724"/>
            <a:ext cx="3136376" cy="2338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7174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הקדמה – כמה ימים יש בחודש?</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339366" y="2235853"/>
            <a:ext cx="11328646" cy="4391189"/>
          </a:xfrm>
        </p:spPr>
        <p:txBody>
          <a:bodyPr>
            <a:normAutofit/>
          </a:bodyPr>
          <a:lstStyle/>
          <a:p>
            <a:pPr marL="0" indent="0">
              <a:buNone/>
            </a:pPr>
            <a:r>
              <a:rPr lang="he-IL" sz="2800" dirty="0">
                <a:latin typeface="David" panose="020E0502060401010101" pitchFamily="34" charset="-79"/>
                <a:cs typeface="David" panose="020E0502060401010101" pitchFamily="34" charset="-79"/>
              </a:rPr>
              <a:t>הסברנו שהירח מקיף את כדור הארץ במשך כ29.5 ימים.</a:t>
            </a:r>
          </a:p>
          <a:p>
            <a:pPr marL="0" indent="0">
              <a:buNone/>
            </a:pPr>
            <a:r>
              <a:rPr lang="he-IL" sz="2800" dirty="0">
                <a:latin typeface="David" panose="020E0502060401010101" pitchFamily="34" charset="-79"/>
                <a:cs typeface="David" panose="020E0502060401010101" pitchFamily="34" charset="-79"/>
              </a:rPr>
              <a:t>ולכן חלק מהחודשים שלנו הם עם 29 ימים בחודש = חודש חסר.</a:t>
            </a:r>
          </a:p>
          <a:p>
            <a:pPr marL="0" indent="0">
              <a:buNone/>
            </a:pPr>
            <a:r>
              <a:rPr lang="he-IL" sz="2800" dirty="0">
                <a:latin typeface="David" panose="020E0502060401010101" pitchFamily="34" charset="-79"/>
                <a:cs typeface="David" panose="020E0502060401010101" pitchFamily="34" charset="-79"/>
              </a:rPr>
              <a:t>וחלק מהחודשים שלנו הם עם 30 ימים בחודש = חודש מלא.</a:t>
            </a:r>
          </a:p>
        </p:txBody>
      </p:sp>
      <p:pic>
        <p:nvPicPr>
          <p:cNvPr id="4098" name="Picture 2" descr="Resistance, Chaco, Nature, Colors">
            <a:extLst>
              <a:ext uri="{FF2B5EF4-FFF2-40B4-BE49-F238E27FC236}">
                <a16:creationId xmlns:a16="http://schemas.microsoft.com/office/drawing/2014/main" id="{E1EC0AEB-9057-47B4-B972-BCD679D3B5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353" y="4081806"/>
            <a:ext cx="3217191" cy="2144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5079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הגדרת המצווה</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a:bodyPr>
          <a:lstStyle/>
          <a:p>
            <a:pPr marL="0" indent="0">
              <a:buNone/>
            </a:pPr>
            <a:r>
              <a:rPr lang="he-IL" sz="2400" dirty="0" err="1">
                <a:latin typeface="Narkisim" panose="020E0502050101010101" pitchFamily="34" charset="-79"/>
                <a:cs typeface="Narkisim" panose="020E0502050101010101" pitchFamily="34" charset="-79"/>
              </a:rPr>
              <a:t>והמצוה</a:t>
            </a:r>
            <a:r>
              <a:rPr lang="he-IL" sz="2400" dirty="0">
                <a:latin typeface="Narkisim" panose="020E0502050101010101" pitchFamily="34" charset="-79"/>
                <a:cs typeface="Narkisim" panose="020E0502050101010101" pitchFamily="34" charset="-79"/>
              </a:rPr>
              <a:t> </a:t>
            </a:r>
            <a:r>
              <a:rPr lang="he-IL" sz="2400" dirty="0" err="1">
                <a:latin typeface="Narkisim" panose="020E0502050101010101" pitchFamily="34" charset="-79"/>
                <a:cs typeface="Narkisim" panose="020E0502050101010101" pitchFamily="34" charset="-79"/>
              </a:rPr>
              <a:t>הקנ"ג</a:t>
            </a:r>
            <a:r>
              <a:rPr lang="he-IL" sz="2400" dirty="0">
                <a:latin typeface="Narkisim" panose="020E0502050101010101" pitchFamily="34" charset="-79"/>
                <a:cs typeface="Narkisim" panose="020E0502050101010101" pitchFamily="34" charset="-79"/>
              </a:rPr>
              <a:t> היא </a:t>
            </a:r>
            <a:r>
              <a:rPr lang="he-IL" sz="2400" dirty="0" err="1">
                <a:latin typeface="Narkisim" panose="020E0502050101010101" pitchFamily="34" charset="-79"/>
                <a:cs typeface="Narkisim" panose="020E0502050101010101" pitchFamily="34" charset="-79"/>
              </a:rPr>
              <a:t>שצונו</a:t>
            </a:r>
            <a:r>
              <a:rPr lang="he-IL" sz="2400" dirty="0">
                <a:latin typeface="Narkisim" panose="020E0502050101010101" pitchFamily="34" charset="-79"/>
                <a:cs typeface="Narkisim" panose="020E0502050101010101" pitchFamily="34" charset="-79"/>
              </a:rPr>
              <a:t> יתברך: </a:t>
            </a:r>
          </a:p>
          <a:p>
            <a:pPr marL="0" indent="0">
              <a:buNone/>
            </a:pPr>
            <a:r>
              <a:rPr lang="he-IL" sz="2400" dirty="0">
                <a:latin typeface="Narkisim" panose="020E0502050101010101" pitchFamily="34" charset="-79"/>
                <a:cs typeface="Narkisim" panose="020E0502050101010101" pitchFamily="34" charset="-79"/>
              </a:rPr>
              <a:t>(1) לקדש חודשים </a:t>
            </a:r>
          </a:p>
          <a:p>
            <a:pPr marL="0" indent="0">
              <a:buNone/>
            </a:pPr>
            <a:r>
              <a:rPr lang="he-IL" sz="2400" dirty="0">
                <a:latin typeface="Narkisim" panose="020E0502050101010101" pitchFamily="34" charset="-79"/>
                <a:cs typeface="Narkisim" panose="020E0502050101010101" pitchFamily="34" charset="-79"/>
              </a:rPr>
              <a:t>(2) ולחשב חודשים ושנים. </a:t>
            </a:r>
          </a:p>
          <a:p>
            <a:pPr marL="0" indent="0">
              <a:buNone/>
            </a:pPr>
            <a:r>
              <a:rPr lang="he-IL" sz="2400" dirty="0">
                <a:latin typeface="Narkisim" panose="020E0502050101010101" pitchFamily="34" charset="-79"/>
                <a:cs typeface="Narkisim" panose="020E0502050101010101" pitchFamily="34" charset="-79"/>
              </a:rPr>
              <a:t>וזו היא מצות קדוש החודש. </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816338" y="2235853"/>
            <a:ext cx="5851674"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Font typeface="Wingdings 3" charset="2"/>
              <a:buNone/>
            </a:pPr>
            <a:r>
              <a:rPr lang="he-IL" sz="2800" dirty="0">
                <a:latin typeface="David" panose="020E0502060401010101" pitchFamily="34" charset="-79"/>
                <a:cs typeface="David" panose="020E0502060401010101" pitchFamily="34" charset="-79"/>
              </a:rPr>
              <a:t>שני מרכיבים במצות קידוש החודש:</a:t>
            </a:r>
          </a:p>
          <a:p>
            <a:pPr marL="0" indent="0" algn="just">
              <a:buFont typeface="Wingdings 3" charset="2"/>
              <a:buNone/>
            </a:pPr>
            <a:r>
              <a:rPr lang="he-IL" sz="2800" dirty="0">
                <a:latin typeface="David" panose="020E0502060401010101" pitchFamily="34" charset="-79"/>
                <a:cs typeface="David" panose="020E0502060401010101" pitchFamily="34" charset="-79"/>
              </a:rPr>
              <a:t>1. לקבוע באיזה יום ראש חודש. </a:t>
            </a:r>
          </a:p>
          <a:p>
            <a:pPr marL="0" indent="0" algn="just">
              <a:buFont typeface="Wingdings 3" charset="2"/>
              <a:buNone/>
            </a:pPr>
            <a:r>
              <a:rPr lang="he-IL" sz="2800" dirty="0">
                <a:latin typeface="David" panose="020E0502060401010101" pitchFamily="34" charset="-79"/>
                <a:cs typeface="David" panose="020E0502060401010101" pitchFamily="34" charset="-79"/>
              </a:rPr>
              <a:t>	(לפי הזמן שבו הלבנה מתחדשת).</a:t>
            </a:r>
          </a:p>
          <a:p>
            <a:pPr marL="0" indent="0" algn="just">
              <a:buFont typeface="Wingdings 3" charset="2"/>
              <a:buNone/>
            </a:pPr>
            <a:r>
              <a:rPr lang="he-IL" sz="2800" dirty="0">
                <a:latin typeface="David" panose="020E0502060401010101" pitchFamily="34" charset="-79"/>
                <a:cs typeface="David" panose="020E0502060401010101" pitchFamily="34" charset="-79"/>
              </a:rPr>
              <a:t>2. לקבוע האם השנה היא מעוברת – האם צריך להוסיף עוד חודש אדר לפני שיגיע חג הפסח?</a:t>
            </a:r>
          </a:p>
          <a:p>
            <a:pPr marL="0" indent="0" algn="just">
              <a:buFont typeface="Wingdings 3" charset="2"/>
              <a:buNone/>
            </a:pPr>
            <a:r>
              <a:rPr lang="he-IL" sz="2800" dirty="0">
                <a:latin typeface="David" panose="020E0502060401010101" pitchFamily="34" charset="-79"/>
                <a:cs typeface="David" panose="020E0502060401010101" pitchFamily="34" charset="-79"/>
              </a:rPr>
              <a:t>	(לפי עונת האביב)</a:t>
            </a:r>
          </a:p>
        </p:txBody>
      </p:sp>
    </p:spTree>
    <p:extLst>
      <p:ext uri="{BB962C8B-B14F-4D97-AF65-F5344CB8AC3E}">
        <p14:creationId xmlns:p14="http://schemas.microsoft.com/office/powerpoint/2010/main" val="1795644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למי המצווה?</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lnSpcReduction="10000"/>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והוא אמרו יתעלה</a:t>
            </a:r>
            <a:r>
              <a:rPr lang="he-IL" sz="1700" dirty="0">
                <a:latin typeface="Narkisim" panose="020E0502050101010101" pitchFamily="34" charset="-79"/>
                <a:cs typeface="Narkisim" panose="020E0502050101010101" pitchFamily="34" charset="-79"/>
              </a:rPr>
              <a:t> (שמות </a:t>
            </a:r>
            <a:r>
              <a:rPr lang="he-IL" sz="1700" dirty="0" err="1">
                <a:latin typeface="Narkisim" panose="020E0502050101010101" pitchFamily="34" charset="-79"/>
                <a:cs typeface="Narkisim" panose="020E0502050101010101" pitchFamily="34" charset="-79"/>
              </a:rPr>
              <a:t>יב</a:t>
            </a:r>
            <a:r>
              <a:rPr lang="he-IL" sz="1700" dirty="0">
                <a:latin typeface="Narkisim" panose="020E0502050101010101" pitchFamily="34" charset="-79"/>
                <a:cs typeface="Narkisim" panose="020E0502050101010101" pitchFamily="34" charset="-79"/>
              </a:rPr>
              <a:t>)</a:t>
            </a:r>
            <a:r>
              <a:rPr lang="he-IL" sz="2400" dirty="0">
                <a:latin typeface="Narkisim" panose="020E0502050101010101" pitchFamily="34" charset="-79"/>
                <a:cs typeface="Narkisim" panose="020E0502050101010101" pitchFamily="34" charset="-79"/>
              </a:rPr>
              <a:t>: </a:t>
            </a:r>
          </a:p>
          <a:p>
            <a:pPr marL="0" indent="0" algn="just">
              <a:spcBef>
                <a:spcPts val="0"/>
              </a:spcBef>
              <a:buNone/>
            </a:pPr>
            <a:r>
              <a:rPr lang="he-IL" sz="2400" dirty="0">
                <a:latin typeface="Narkisim" panose="020E0502050101010101" pitchFamily="34" charset="-79"/>
                <a:cs typeface="Narkisim" panose="020E0502050101010101" pitchFamily="34" charset="-79"/>
              </a:rPr>
              <a:t>	"החודש הזה </a:t>
            </a:r>
            <a:r>
              <a:rPr lang="he-IL" sz="2400" b="1" u="sng" dirty="0">
                <a:latin typeface="Narkisim" panose="020E0502050101010101" pitchFamily="34" charset="-79"/>
                <a:cs typeface="Narkisim" panose="020E0502050101010101" pitchFamily="34" charset="-79"/>
              </a:rPr>
              <a:t>לכם</a:t>
            </a:r>
            <a:r>
              <a:rPr lang="he-IL" sz="2400" dirty="0">
                <a:latin typeface="Narkisim" panose="020E0502050101010101" pitchFamily="34" charset="-79"/>
                <a:cs typeface="Narkisim" panose="020E0502050101010101" pitchFamily="34" charset="-79"/>
              </a:rPr>
              <a:t> ראש חודשים". </a:t>
            </a:r>
          </a:p>
          <a:p>
            <a:pPr marL="0" indent="0" algn="just">
              <a:spcBef>
                <a:spcPts val="0"/>
              </a:spcBef>
              <a:buNone/>
            </a:pPr>
            <a:r>
              <a:rPr lang="he-IL" sz="2400" dirty="0">
                <a:latin typeface="Narkisim" panose="020E0502050101010101" pitchFamily="34" charset="-79"/>
                <a:cs typeface="Narkisim" panose="020E0502050101010101" pitchFamily="34" charset="-79"/>
              </a:rPr>
              <a:t>ובא הפירוש: עדות זו תהא מסורה לכם. </a:t>
            </a:r>
          </a:p>
          <a:p>
            <a:pPr marL="0" indent="0" algn="just">
              <a:spcBef>
                <a:spcPts val="0"/>
              </a:spcBef>
              <a:buNone/>
            </a:pPr>
            <a:r>
              <a:rPr lang="he-IL" sz="2400" dirty="0">
                <a:latin typeface="Narkisim" panose="020E0502050101010101" pitchFamily="34" charset="-79"/>
                <a:cs typeface="Narkisim" panose="020E0502050101010101" pitchFamily="34" charset="-79"/>
              </a:rPr>
              <a:t>כלומר שמצווה זו אינה מסורה לכל איש ואיש כמו שבת בראשית, שכל איש ימנה ששה ימים וישבות בשביעי, </a:t>
            </a:r>
          </a:p>
          <a:p>
            <a:pPr marL="0" indent="0" algn="just">
              <a:spcBef>
                <a:spcPts val="0"/>
              </a:spcBef>
              <a:buNone/>
            </a:pPr>
            <a:r>
              <a:rPr lang="he-IL" sz="2400" dirty="0">
                <a:latin typeface="Narkisim" panose="020E0502050101010101" pitchFamily="34" charset="-79"/>
                <a:cs typeface="Narkisim" panose="020E0502050101010101" pitchFamily="34" charset="-79"/>
              </a:rPr>
              <a:t>עד כשתיראה לכל איש ואיש הלבנה, שיקבע היום ההוא ראש חודש, </a:t>
            </a:r>
          </a:p>
          <a:p>
            <a:pPr marL="0" indent="0" algn="just">
              <a:spcBef>
                <a:spcPts val="0"/>
              </a:spcBef>
              <a:buNone/>
            </a:pPr>
            <a:r>
              <a:rPr lang="he-IL" sz="2400" dirty="0">
                <a:latin typeface="Narkisim" panose="020E0502050101010101" pitchFamily="34" charset="-79"/>
                <a:cs typeface="Narkisim" panose="020E0502050101010101" pitchFamily="34" charset="-79"/>
              </a:rPr>
              <a:t>או ימנה מניין תוריי ויקבע ראש חדש, </a:t>
            </a:r>
          </a:p>
          <a:p>
            <a:pPr marL="0" indent="0" algn="just">
              <a:spcBef>
                <a:spcPts val="0"/>
              </a:spcBef>
              <a:buNone/>
            </a:pPr>
            <a:r>
              <a:rPr lang="he-IL" sz="2400" dirty="0">
                <a:latin typeface="Narkisim" panose="020E0502050101010101" pitchFamily="34" charset="-79"/>
                <a:cs typeface="Narkisim" panose="020E0502050101010101" pitchFamily="34" charset="-79"/>
              </a:rPr>
              <a:t>או יעיין איחור האביב וזולתו ממה שראוי להסתכל בו, ויוסיף חודש, </a:t>
            </a:r>
          </a:p>
          <a:p>
            <a:pPr marL="0" indent="0" algn="just">
              <a:spcBef>
                <a:spcPts val="0"/>
              </a:spcBef>
              <a:buNone/>
            </a:pPr>
            <a:r>
              <a:rPr lang="he-IL" sz="2400" dirty="0">
                <a:latin typeface="Narkisim" panose="020E0502050101010101" pitchFamily="34" charset="-79"/>
                <a:cs typeface="Narkisim" panose="020E0502050101010101" pitchFamily="34" charset="-79"/>
              </a:rPr>
              <a:t>אבל מצוה זו לא יעשה אותה לעולם זולת בית דין הגדול לבד. ובארץ ישראל לבד. </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731497" y="2235853"/>
            <a:ext cx="5936515"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המקור </a:t>
            </a:r>
            <a:r>
              <a:rPr lang="he-IL" sz="2800" dirty="0" err="1">
                <a:latin typeface="David" panose="020E0502060401010101" pitchFamily="34" charset="-79"/>
                <a:cs typeface="David" panose="020E0502060401010101" pitchFamily="34" charset="-79"/>
              </a:rPr>
              <a:t>למצוה</a:t>
            </a:r>
            <a:r>
              <a:rPr lang="he-IL" sz="2800" dirty="0">
                <a:latin typeface="David" panose="020E0502060401010101" pitchFamily="34" charset="-79"/>
                <a:cs typeface="David" panose="020E0502060401010101" pitchFamily="34" charset="-79"/>
              </a:rPr>
              <a:t> - הפסוק בספר שמות:</a:t>
            </a: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 "החודש הזה </a:t>
            </a:r>
            <a:r>
              <a:rPr lang="he-IL" sz="2800" b="1" dirty="0">
                <a:latin typeface="David" panose="020E0502060401010101" pitchFamily="34" charset="-79"/>
                <a:cs typeface="David" panose="020E0502060401010101" pitchFamily="34" charset="-79"/>
              </a:rPr>
              <a:t>לכם</a:t>
            </a:r>
            <a:r>
              <a:rPr lang="he-IL" sz="2800" dirty="0">
                <a:latin typeface="David" panose="020E0502060401010101" pitchFamily="34" charset="-79"/>
                <a:cs typeface="David" panose="020E0502060401010101" pitchFamily="34" charset="-79"/>
              </a:rPr>
              <a:t> ראש חודשים".</a:t>
            </a:r>
          </a:p>
          <a:p>
            <a:pPr marL="0" indent="0" algn="just">
              <a:spcBef>
                <a:spcPts val="0"/>
              </a:spcBef>
              <a:buFont typeface="Wingdings 3" charset="2"/>
              <a:buNone/>
            </a:pPr>
            <a:endParaRPr lang="he-IL" sz="2800" dirty="0">
              <a:latin typeface="David" panose="020E0502060401010101" pitchFamily="34" charset="-79"/>
              <a:cs typeface="David" panose="020E0502060401010101" pitchFamily="34" charset="-79"/>
            </a:endParaRP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מהמילה </a:t>
            </a:r>
            <a:r>
              <a:rPr lang="he-IL" sz="2800" b="1" dirty="0">
                <a:latin typeface="David" panose="020E0502060401010101" pitchFamily="34" charset="-79"/>
                <a:cs typeface="David" panose="020E0502060401010101" pitchFamily="34" charset="-79"/>
              </a:rPr>
              <a:t>"לכם" </a:t>
            </a:r>
            <a:r>
              <a:rPr lang="he-IL" sz="2800" dirty="0">
                <a:latin typeface="David" panose="020E0502060401010101" pitchFamily="34" charset="-79"/>
                <a:cs typeface="David" panose="020E0502060401010101" pitchFamily="34" charset="-79"/>
              </a:rPr>
              <a:t>בפסוק לומדים, שמי שיכול לקיים את המצווה הזו הם </a:t>
            </a:r>
            <a:r>
              <a:rPr lang="he-IL" sz="2800" b="1" dirty="0">
                <a:latin typeface="David" panose="020E0502060401010101" pitchFamily="34" charset="-79"/>
                <a:cs typeface="David" panose="020E0502060401010101" pitchFamily="34" charset="-79"/>
              </a:rPr>
              <a:t>רק בית הדין הגדול</a:t>
            </a:r>
            <a:r>
              <a:rPr lang="he-IL" sz="2800" dirty="0">
                <a:latin typeface="David" panose="020E0502060401010101" pitchFamily="34" charset="-79"/>
                <a:cs typeface="David" panose="020E0502060401010101" pitchFamily="34" charset="-79"/>
              </a:rPr>
              <a:t> שמייצג את כל עם ישראל.</a:t>
            </a:r>
          </a:p>
          <a:p>
            <a:pPr marL="0" indent="0" algn="just">
              <a:spcBef>
                <a:spcPts val="0"/>
              </a:spcBef>
              <a:buFont typeface="Wingdings 3" charset="2"/>
              <a:buNone/>
            </a:pPr>
            <a:endParaRPr lang="he-IL" sz="2800" dirty="0">
              <a:latin typeface="David" panose="020E0502060401010101" pitchFamily="34" charset="-79"/>
              <a:cs typeface="David" panose="020E0502060401010101" pitchFamily="34" charset="-79"/>
            </a:endParaRPr>
          </a:p>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אדם פרטי לא יכול להחליט לבד מתי יהיה ראש חודש או מתי צריך להוסיף חודש לשנה.</a:t>
            </a:r>
          </a:p>
        </p:txBody>
      </p:sp>
      <p:sp>
        <p:nvSpPr>
          <p:cNvPr id="4" name="מלבן 3">
            <a:extLst>
              <a:ext uri="{FF2B5EF4-FFF2-40B4-BE49-F238E27FC236}">
                <a16:creationId xmlns:a16="http://schemas.microsoft.com/office/drawing/2014/main" id="{8052078D-7D55-4A91-B7E7-BD34B0436E9F}"/>
              </a:ext>
            </a:extLst>
          </p:cNvPr>
          <p:cNvSpPr/>
          <p:nvPr/>
        </p:nvSpPr>
        <p:spPr>
          <a:xfrm>
            <a:off x="1234911" y="2469823"/>
            <a:ext cx="3685881" cy="320511"/>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5">
            <a:extLst>
              <a:ext uri="{FF2B5EF4-FFF2-40B4-BE49-F238E27FC236}">
                <a16:creationId xmlns:a16="http://schemas.microsoft.com/office/drawing/2014/main" id="{4D726381-F8B3-454E-9DE9-3216FC5E1A33}"/>
              </a:ext>
            </a:extLst>
          </p:cNvPr>
          <p:cNvSpPr/>
          <p:nvPr/>
        </p:nvSpPr>
        <p:spPr>
          <a:xfrm>
            <a:off x="1008669" y="2816915"/>
            <a:ext cx="4300194" cy="320511"/>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28557594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0EAFDCB-15A9-4F14-8A28-7A0A97BBE1FB}"/>
              </a:ext>
            </a:extLst>
          </p:cNvPr>
          <p:cNvSpPr>
            <a:spLocks noGrp="1"/>
          </p:cNvSpPr>
          <p:nvPr>
            <p:ph type="title"/>
          </p:nvPr>
        </p:nvSpPr>
        <p:spPr/>
        <p:txBody>
          <a:bodyPr/>
          <a:lstStyle/>
          <a:p>
            <a:pPr algn="r"/>
            <a:r>
              <a:rPr lang="he-IL" sz="4800" dirty="0">
                <a:latin typeface="Aharoni" panose="02010803020104030203" pitchFamily="2" charset="-79"/>
                <a:cs typeface="Aharoni" panose="02010803020104030203" pitchFamily="2" charset="-79"/>
              </a:rPr>
              <a:t>למי המצווה?</a:t>
            </a:r>
          </a:p>
        </p:txBody>
      </p:sp>
      <p:sp>
        <p:nvSpPr>
          <p:cNvPr id="3" name="מציין מיקום תוכן 2">
            <a:extLst>
              <a:ext uri="{FF2B5EF4-FFF2-40B4-BE49-F238E27FC236}">
                <a16:creationId xmlns:a16="http://schemas.microsoft.com/office/drawing/2014/main" id="{86D07142-581B-43B4-AB25-82CCBEB27386}"/>
              </a:ext>
            </a:extLst>
          </p:cNvPr>
          <p:cNvSpPr>
            <a:spLocks noGrp="1"/>
          </p:cNvSpPr>
          <p:nvPr>
            <p:ph idx="1"/>
          </p:nvPr>
        </p:nvSpPr>
        <p:spPr>
          <a:xfrm>
            <a:off x="486280" y="2094451"/>
            <a:ext cx="4911364" cy="4391189"/>
          </a:xfrm>
          <a:solidFill>
            <a:schemeClr val="tx2">
              <a:lumMod val="40000"/>
              <a:lumOff val="60000"/>
            </a:schemeClr>
          </a:solidFill>
        </p:spPr>
        <p:txBody>
          <a:bodyPr>
            <a:normAutofit lnSpcReduction="10000"/>
          </a:bodyPr>
          <a:lstStyle/>
          <a:p>
            <a:pPr marL="0" indent="0" algn="just">
              <a:spcBef>
                <a:spcPts val="0"/>
              </a:spcBef>
              <a:buNone/>
            </a:pPr>
            <a:r>
              <a:rPr lang="he-IL" sz="2400" dirty="0">
                <a:latin typeface="Narkisim" panose="020E0502050101010101" pitchFamily="34" charset="-79"/>
                <a:cs typeface="Narkisim" panose="020E0502050101010101" pitchFamily="34" charset="-79"/>
              </a:rPr>
              <a:t>והוא אמרו יתעלה</a:t>
            </a:r>
            <a:r>
              <a:rPr lang="he-IL" sz="1700" dirty="0">
                <a:latin typeface="Narkisim" panose="020E0502050101010101" pitchFamily="34" charset="-79"/>
                <a:cs typeface="Narkisim" panose="020E0502050101010101" pitchFamily="34" charset="-79"/>
              </a:rPr>
              <a:t> (שמות </a:t>
            </a:r>
            <a:r>
              <a:rPr lang="he-IL" sz="1700" dirty="0" err="1">
                <a:latin typeface="Narkisim" panose="020E0502050101010101" pitchFamily="34" charset="-79"/>
                <a:cs typeface="Narkisim" panose="020E0502050101010101" pitchFamily="34" charset="-79"/>
              </a:rPr>
              <a:t>יב</a:t>
            </a:r>
            <a:r>
              <a:rPr lang="he-IL" sz="1700" dirty="0">
                <a:latin typeface="Narkisim" panose="020E0502050101010101" pitchFamily="34" charset="-79"/>
                <a:cs typeface="Narkisim" panose="020E0502050101010101" pitchFamily="34" charset="-79"/>
              </a:rPr>
              <a:t>)</a:t>
            </a:r>
            <a:r>
              <a:rPr lang="he-IL" sz="2400" dirty="0">
                <a:latin typeface="Narkisim" panose="020E0502050101010101" pitchFamily="34" charset="-79"/>
                <a:cs typeface="Narkisim" panose="020E0502050101010101" pitchFamily="34" charset="-79"/>
              </a:rPr>
              <a:t>: </a:t>
            </a:r>
          </a:p>
          <a:p>
            <a:pPr marL="0" indent="0" algn="just">
              <a:spcBef>
                <a:spcPts val="0"/>
              </a:spcBef>
              <a:buNone/>
            </a:pPr>
            <a:r>
              <a:rPr lang="he-IL" sz="2400" dirty="0">
                <a:latin typeface="Narkisim" panose="020E0502050101010101" pitchFamily="34" charset="-79"/>
                <a:cs typeface="Narkisim" panose="020E0502050101010101" pitchFamily="34" charset="-79"/>
              </a:rPr>
              <a:t>	"החודש הזה </a:t>
            </a:r>
            <a:r>
              <a:rPr lang="he-IL" sz="2400" b="1" u="sng" dirty="0">
                <a:latin typeface="Narkisim" panose="020E0502050101010101" pitchFamily="34" charset="-79"/>
                <a:cs typeface="Narkisim" panose="020E0502050101010101" pitchFamily="34" charset="-79"/>
              </a:rPr>
              <a:t>לכם</a:t>
            </a:r>
            <a:r>
              <a:rPr lang="he-IL" sz="2400" dirty="0">
                <a:latin typeface="Narkisim" panose="020E0502050101010101" pitchFamily="34" charset="-79"/>
                <a:cs typeface="Narkisim" panose="020E0502050101010101" pitchFamily="34" charset="-79"/>
              </a:rPr>
              <a:t> ראש חודשים". </a:t>
            </a:r>
          </a:p>
          <a:p>
            <a:pPr marL="0" indent="0" algn="just">
              <a:spcBef>
                <a:spcPts val="0"/>
              </a:spcBef>
              <a:buNone/>
            </a:pPr>
            <a:r>
              <a:rPr lang="he-IL" sz="2400" dirty="0">
                <a:latin typeface="Narkisim" panose="020E0502050101010101" pitchFamily="34" charset="-79"/>
                <a:cs typeface="Narkisim" panose="020E0502050101010101" pitchFamily="34" charset="-79"/>
              </a:rPr>
              <a:t>ובא הפירוש: עדות זו תהא מסורה לכם. </a:t>
            </a:r>
          </a:p>
          <a:p>
            <a:pPr marL="0" indent="0" algn="just">
              <a:spcBef>
                <a:spcPts val="0"/>
              </a:spcBef>
              <a:buNone/>
            </a:pPr>
            <a:r>
              <a:rPr lang="he-IL" sz="2400" dirty="0">
                <a:latin typeface="Narkisim" panose="020E0502050101010101" pitchFamily="34" charset="-79"/>
                <a:cs typeface="Narkisim" panose="020E0502050101010101" pitchFamily="34" charset="-79"/>
              </a:rPr>
              <a:t>כלומר שמצווה זו אינה מסורה לכל איש ואיש כמו שבת בראשית, שכל איש ימנה ששה ימים וישבות בשביעי, </a:t>
            </a:r>
          </a:p>
          <a:p>
            <a:pPr marL="0" indent="0" algn="just">
              <a:spcBef>
                <a:spcPts val="0"/>
              </a:spcBef>
              <a:buNone/>
            </a:pPr>
            <a:r>
              <a:rPr lang="he-IL" sz="2400" dirty="0">
                <a:latin typeface="Narkisim" panose="020E0502050101010101" pitchFamily="34" charset="-79"/>
                <a:cs typeface="Narkisim" panose="020E0502050101010101" pitchFamily="34" charset="-79"/>
              </a:rPr>
              <a:t>עד כשתיראה לכל איש ואיש הלבנה, שיקבע היום ההוא ראש חודש, </a:t>
            </a:r>
          </a:p>
          <a:p>
            <a:pPr marL="0" indent="0" algn="just">
              <a:spcBef>
                <a:spcPts val="0"/>
              </a:spcBef>
              <a:buNone/>
            </a:pPr>
            <a:r>
              <a:rPr lang="he-IL" sz="2400" dirty="0">
                <a:latin typeface="Narkisim" panose="020E0502050101010101" pitchFamily="34" charset="-79"/>
                <a:cs typeface="Narkisim" panose="020E0502050101010101" pitchFamily="34" charset="-79"/>
              </a:rPr>
              <a:t>או ימנה מניין תוריי ויקבע ראש חודש, </a:t>
            </a:r>
          </a:p>
          <a:p>
            <a:pPr marL="0" indent="0" algn="just">
              <a:spcBef>
                <a:spcPts val="0"/>
              </a:spcBef>
              <a:buNone/>
            </a:pPr>
            <a:r>
              <a:rPr lang="he-IL" sz="2400" dirty="0">
                <a:latin typeface="Narkisim" panose="020E0502050101010101" pitchFamily="34" charset="-79"/>
                <a:cs typeface="Narkisim" panose="020E0502050101010101" pitchFamily="34" charset="-79"/>
              </a:rPr>
              <a:t>או יעיין איחור האביב וזולתו ממה שראוי להסתכל בו, ויוסיף חודש, </a:t>
            </a:r>
          </a:p>
          <a:p>
            <a:pPr marL="0" indent="0" algn="just">
              <a:spcBef>
                <a:spcPts val="0"/>
              </a:spcBef>
              <a:buNone/>
            </a:pPr>
            <a:r>
              <a:rPr lang="he-IL" sz="2400" dirty="0">
                <a:latin typeface="Narkisim" panose="020E0502050101010101" pitchFamily="34" charset="-79"/>
                <a:cs typeface="Narkisim" panose="020E0502050101010101" pitchFamily="34" charset="-79"/>
              </a:rPr>
              <a:t>אבל מצוה זו לא יעשה אותה לעולם זולת בית דין הגדול לבד. ובארץ ישראל לבד. </a:t>
            </a:r>
          </a:p>
        </p:txBody>
      </p:sp>
      <p:sp>
        <p:nvSpPr>
          <p:cNvPr id="5" name="מציין מיקום תוכן 2">
            <a:extLst>
              <a:ext uri="{FF2B5EF4-FFF2-40B4-BE49-F238E27FC236}">
                <a16:creationId xmlns:a16="http://schemas.microsoft.com/office/drawing/2014/main" id="{7FDFD8FB-7383-4824-9E70-DE380FE14675}"/>
              </a:ext>
            </a:extLst>
          </p:cNvPr>
          <p:cNvSpPr txBox="1">
            <a:spLocks/>
          </p:cNvSpPr>
          <p:nvPr/>
        </p:nvSpPr>
        <p:spPr>
          <a:xfrm>
            <a:off x="5731497" y="2235853"/>
            <a:ext cx="5936515" cy="4391189"/>
          </a:xfrm>
          <a:prstGeom prst="rect">
            <a:avLst/>
          </a:prstGeom>
        </p:spPr>
        <p:txBody>
          <a:bodyPr vert="horz" lIns="91440" tIns="45720" rIns="91440" bIns="45720" rtlCol="0">
            <a:normAutofit/>
          </a:bodyPr>
          <a:lst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spcBef>
                <a:spcPts val="0"/>
              </a:spcBef>
              <a:buFont typeface="Wingdings 3" charset="2"/>
              <a:buNone/>
            </a:pPr>
            <a:r>
              <a:rPr lang="he-IL" sz="2800" dirty="0">
                <a:latin typeface="David" panose="020E0502060401010101" pitchFamily="34" charset="-79"/>
                <a:cs typeface="David" panose="020E0502060401010101" pitchFamily="34" charset="-79"/>
              </a:rPr>
              <a:t>הרמב"ם מסביר שכאשר אדם לא יודע מתי שבת </a:t>
            </a:r>
            <a:r>
              <a:rPr lang="he-IL" sz="2000" dirty="0">
                <a:latin typeface="David" panose="020E0502060401010101" pitchFamily="34" charset="-79"/>
                <a:cs typeface="David" panose="020E0502060401010101" pitchFamily="34" charset="-79"/>
              </a:rPr>
              <a:t>(למשל – נמצא לבד במדבר)</a:t>
            </a:r>
            <a:r>
              <a:rPr lang="he-IL" sz="2800" dirty="0">
                <a:latin typeface="David" panose="020E0502060401010101" pitchFamily="34" charset="-79"/>
                <a:cs typeface="David" panose="020E0502060401010101" pitchFamily="34" charset="-79"/>
              </a:rPr>
              <a:t> , הוא יכול פשוט לספור ששה ימים ולנוח ביום השביעי, עד שהוא יגלה מה היום הנכון.</a:t>
            </a:r>
          </a:p>
        </p:txBody>
      </p:sp>
      <p:pic>
        <p:nvPicPr>
          <p:cNvPr id="6" name="תמונה 5">
            <a:extLst>
              <a:ext uri="{FF2B5EF4-FFF2-40B4-BE49-F238E27FC236}">
                <a16:creationId xmlns:a16="http://schemas.microsoft.com/office/drawing/2014/main" id="{E4CA9FFF-17B2-4147-B0B9-86885E731006}"/>
              </a:ext>
            </a:extLst>
          </p:cNvPr>
          <p:cNvPicPr>
            <a:picLocks noChangeAspect="1"/>
          </p:cNvPicPr>
          <p:nvPr/>
        </p:nvPicPr>
        <p:blipFill>
          <a:blip r:embed="rId2"/>
          <a:stretch>
            <a:fillRect/>
          </a:stretch>
        </p:blipFill>
        <p:spPr>
          <a:xfrm>
            <a:off x="5910606" y="4194927"/>
            <a:ext cx="2432115" cy="2432115"/>
          </a:xfrm>
          <a:prstGeom prst="rect">
            <a:avLst/>
          </a:prstGeom>
        </p:spPr>
      </p:pic>
      <p:sp>
        <p:nvSpPr>
          <p:cNvPr id="7" name="מלבן 6">
            <a:extLst>
              <a:ext uri="{FF2B5EF4-FFF2-40B4-BE49-F238E27FC236}">
                <a16:creationId xmlns:a16="http://schemas.microsoft.com/office/drawing/2014/main" id="{CCDF8923-3B0E-48D8-B1CC-9E5B91B6F05A}"/>
              </a:ext>
            </a:extLst>
          </p:cNvPr>
          <p:cNvSpPr/>
          <p:nvPr/>
        </p:nvSpPr>
        <p:spPr>
          <a:xfrm>
            <a:off x="561696" y="3108489"/>
            <a:ext cx="4764450" cy="681086"/>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7">
            <a:extLst>
              <a:ext uri="{FF2B5EF4-FFF2-40B4-BE49-F238E27FC236}">
                <a16:creationId xmlns:a16="http://schemas.microsoft.com/office/drawing/2014/main" id="{AACEA8AA-A5A8-436A-AE9A-53ED1A7D7652}"/>
              </a:ext>
            </a:extLst>
          </p:cNvPr>
          <p:cNvSpPr/>
          <p:nvPr/>
        </p:nvSpPr>
        <p:spPr>
          <a:xfrm>
            <a:off x="2243579" y="3780148"/>
            <a:ext cx="3082567" cy="320512"/>
          </a:xfrm>
          <a:prstGeom prst="rect">
            <a:avLst/>
          </a:prstGeom>
          <a:solidFill>
            <a:srgbClr val="B31166">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7850721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יונים - חדר ישיבות">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יונים - חדר ישיבות</Template>
  <TotalTime>978</TotalTime>
  <Words>2426</Words>
  <Application>Microsoft Office PowerPoint</Application>
  <PresentationFormat>מסך רחב</PresentationFormat>
  <Paragraphs>225</Paragraphs>
  <Slides>25</Slides>
  <Notes>0</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25</vt:i4>
      </vt:variant>
    </vt:vector>
  </HeadingPairs>
  <TitlesOfParts>
    <vt:vector size="32" baseType="lpstr">
      <vt:lpstr>Aharoni</vt:lpstr>
      <vt:lpstr>Arial</vt:lpstr>
      <vt:lpstr>Century Gothic</vt:lpstr>
      <vt:lpstr>David</vt:lpstr>
      <vt:lpstr>Narkisim</vt:lpstr>
      <vt:lpstr>Wingdings 3</vt:lpstr>
      <vt:lpstr>יונים - חדר ישיבות</vt:lpstr>
      <vt:lpstr>מצוות קידוש החודש</vt:lpstr>
      <vt:lpstr>הקדמה – שנה מעוברת</vt:lpstr>
      <vt:lpstr>הקדמה – שנה מעוברת</vt:lpstr>
      <vt:lpstr>הקדמה – שנה מעוברת</vt:lpstr>
      <vt:lpstr>הקדמה – שנה מעוברת</vt:lpstr>
      <vt:lpstr>הקדמה – כמה ימים יש בחודש?</vt:lpstr>
      <vt:lpstr>הגדרת המצווה</vt:lpstr>
      <vt:lpstr>למי המצווה?</vt:lpstr>
      <vt:lpstr>למי המצווה?</vt:lpstr>
      <vt:lpstr>למי המצווה?</vt:lpstr>
      <vt:lpstr>למי המצווה?</vt:lpstr>
      <vt:lpstr>קיום המצווה בזמננו</vt:lpstr>
      <vt:lpstr>קיום המצווה בזמננו     – מחלוקת הקראים והרבנים</vt:lpstr>
      <vt:lpstr>כיצד רבי עקיבא קידש בחוץ לארץ?</vt:lpstr>
      <vt:lpstr>קיום המצווה בזמננו </vt:lpstr>
      <vt:lpstr>קיום המצווה בזמננו</vt:lpstr>
      <vt:lpstr>קיום המצווה בזמננו</vt:lpstr>
      <vt:lpstr>בני חו"ל תלויים בבני ארץ ישראל</vt:lpstr>
      <vt:lpstr>בני חו"ל תלויים בבני ארץ ישראל</vt:lpstr>
      <vt:lpstr>פרטי המצווה</vt:lpstr>
      <vt:lpstr>פרטי המצווה</vt:lpstr>
      <vt:lpstr>פרטי המצווה</vt:lpstr>
      <vt:lpstr>פרטי המצווה</vt:lpstr>
      <vt:lpstr>פרטי המצווה</vt:lpstr>
      <vt:lpstr>סיכום</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מצוות קידוש החודש</dc:title>
  <dc:creator>עופר בר כוכבא</dc:creator>
  <cp:lastModifiedBy>רזיאל גבאי</cp:lastModifiedBy>
  <cp:revision>35</cp:revision>
  <dcterms:created xsi:type="dcterms:W3CDTF">2023-03-20T22:05:45Z</dcterms:created>
  <dcterms:modified xsi:type="dcterms:W3CDTF">2023-04-16T19:48:39Z</dcterms:modified>
</cp:coreProperties>
</file>