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8CA8"/>
    <a:srgbClr val="0E64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929468" y="1079500"/>
            <a:ext cx="10397065"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4411134" y="4113213"/>
            <a:ext cx="7433733"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7768000" y="3690871"/>
            <a:ext cx="72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12970729" y="4869342"/>
            <a:ext cx="2164948"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551499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439333" y="1790700"/>
            <a:ext cx="13368867"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66319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13198772" y="1079500"/>
            <a:ext cx="1723549"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439333" y="1079500"/>
            <a:ext cx="11327924"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726296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3242414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439333" y="2252663"/>
            <a:ext cx="59436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8873067" y="2252664"/>
            <a:ext cx="5935131"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1333028" y="932104"/>
            <a:ext cx="1217904"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916182" y="649305"/>
            <a:ext cx="518055"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7858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6111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447800" y="1790700"/>
            <a:ext cx="632020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8488000" y="1790700"/>
            <a:ext cx="632020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74268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439333" y="1011239"/>
            <a:ext cx="13368867"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439333" y="1854200"/>
            <a:ext cx="63216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439333" y="2525561"/>
            <a:ext cx="63216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8486600" y="1854200"/>
            <a:ext cx="63216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8486600" y="2525560"/>
            <a:ext cx="63216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68613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439333" y="1079501"/>
            <a:ext cx="13368867"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1497321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2238451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428809" y="1011238"/>
            <a:ext cx="5208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7382934" y="955231"/>
            <a:ext cx="7444257"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439333" y="2664000"/>
            <a:ext cx="5207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45109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439335" y="1011238"/>
            <a:ext cx="520700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7382934" y="531814"/>
            <a:ext cx="8151749"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439333" y="2663825"/>
            <a:ext cx="520700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721785" y="6401999"/>
            <a:ext cx="2942167" cy="369332"/>
          </a:xfrm>
          <a:prstGeom prst="rect">
            <a:avLst/>
          </a:prstGeom>
        </p:spPr>
        <p:txBody>
          <a:bodyPr/>
          <a:lstStyle/>
          <a:p>
            <a:fld id="{64F0E216-BA48-4F04-AC4F-645AA0DD6AC6}" type="datetimeFigureOut">
              <a:rPr lang="en-US" smtClean="0"/>
              <a:t>10/19/2020</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4411134" y="6401999"/>
            <a:ext cx="7433733"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12590400" y="6401999"/>
            <a:ext cx="2944283" cy="369332"/>
          </a:xfrm>
          <a:prstGeom prst="rect">
            <a:avLst/>
          </a:prstGeom>
        </p:spPr>
        <p:txBody>
          <a:bodyPr/>
          <a:lstStyle/>
          <a:p>
            <a:fld id="{D39607A7-8386-47DB-8578-DDEDD194E5D4}" type="slidenum">
              <a:rPr lang="en-US" smtClean="0"/>
              <a:t>‹#›</a:t>
            </a:fld>
            <a:endParaRPr lang="en-US"/>
          </a:p>
        </p:txBody>
      </p:sp>
    </p:spTree>
    <p:extLst>
      <p:ext uri="{BB962C8B-B14F-4D97-AF65-F5344CB8AC3E}">
        <p14:creationId xmlns:p14="http://schemas.microsoft.com/office/powerpoint/2010/main" val="862888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439333" y="1011239"/>
            <a:ext cx="13368867"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439333" y="1790700"/>
            <a:ext cx="13368867"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721785" y="6401999"/>
            <a:ext cx="2942167"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10/19/2020</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4411134" y="6401999"/>
            <a:ext cx="7433733"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12590400" y="6401999"/>
            <a:ext cx="2944283"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6710246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48CA8"/>
        </a:solidFill>
        <a:effectLst/>
      </p:bgPr>
    </p:bg>
    <p:spTree>
      <p:nvGrpSpPr>
        <p:cNvPr id="1" name=""/>
        <p:cNvGrpSpPr/>
        <p:nvPr/>
      </p:nvGrpSpPr>
      <p:grpSpPr>
        <a:xfrm>
          <a:off x="0" y="0"/>
          <a:ext cx="0" cy="0"/>
          <a:chOff x="0" y="0"/>
          <a:chExt cx="0" cy="0"/>
        </a:xfrm>
      </p:grpSpPr>
      <p:sp>
        <p:nvSpPr>
          <p:cNvPr id="5" name="תיבת טקסט 4">
            <a:extLst>
              <a:ext uri="{FF2B5EF4-FFF2-40B4-BE49-F238E27FC236}">
                <a16:creationId xmlns:a16="http://schemas.microsoft.com/office/drawing/2014/main" id="{A05E5D29-2FDB-47CF-8D24-A635360DF908}"/>
              </a:ext>
            </a:extLst>
          </p:cNvPr>
          <p:cNvSpPr txBox="1"/>
          <p:nvPr/>
        </p:nvSpPr>
        <p:spPr>
          <a:xfrm>
            <a:off x="1297859" y="775406"/>
            <a:ext cx="9477906" cy="1680653"/>
          </a:xfrm>
          <a:prstGeom prst="rect">
            <a:avLst/>
          </a:prstGeom>
          <a:noFill/>
        </p:spPr>
        <p:txBody>
          <a:bodyPr wrap="square">
            <a:spAutoFit/>
          </a:bodyPr>
          <a:lstStyle/>
          <a:p>
            <a:pPr algn="ctr" defTabSz="457200" rtl="1">
              <a:lnSpc>
                <a:spcPct val="107000"/>
              </a:lnSpc>
              <a:spcAft>
                <a:spcPts val="800"/>
              </a:spcAft>
            </a:pPr>
            <a:r>
              <a:rPr lang="he-IL" sz="4400" b="1" dirty="0" smtClean="0">
                <a:solidFill>
                  <a:prstClr val="white"/>
                </a:solidFill>
                <a:latin typeface="Guttman Hatzvi" panose="02010401010101010101" pitchFamily="2" charset="-79"/>
                <a:ea typeface="Calibri" panose="020F0502020204030204" pitchFamily="34" charset="0"/>
                <a:cs typeface="Guttman Hatzvi" panose="02010401010101010101" pitchFamily="2" charset="-79"/>
              </a:rPr>
              <a:t>הסיום בכינורו של רוטשילד/ </a:t>
            </a:r>
            <a:r>
              <a:rPr lang="he-IL" sz="4400" b="1" dirty="0" err="1" smtClean="0">
                <a:solidFill>
                  <a:prstClr val="white"/>
                </a:solidFill>
                <a:latin typeface="Guttman Hatzvi" panose="02010401010101010101" pitchFamily="2" charset="-79"/>
                <a:ea typeface="Calibri" panose="020F0502020204030204" pitchFamily="34" charset="0"/>
                <a:cs typeface="Guttman Hatzvi" panose="02010401010101010101" pitchFamily="2" charset="-79"/>
              </a:rPr>
              <a:t>צ'כוב</a:t>
            </a:r>
            <a:endParaRPr lang="he-IL" sz="4400" b="1" dirty="0">
              <a:solidFill>
                <a:prstClr val="white"/>
              </a:solidFill>
              <a:latin typeface="Guttman Hatzvi" panose="02010401010101010101" pitchFamily="2" charset="-79"/>
              <a:ea typeface="Calibri" panose="020F0502020204030204" pitchFamily="34" charset="0"/>
              <a:cs typeface="Guttman Hatzvi" panose="02010401010101010101" pitchFamily="2" charset="-79"/>
            </a:endParaRPr>
          </a:p>
          <a:p>
            <a:pPr algn="r" defTabSz="457200" rtl="1">
              <a:lnSpc>
                <a:spcPct val="107000"/>
              </a:lnSpc>
              <a:spcAft>
                <a:spcPts val="800"/>
              </a:spcAft>
            </a:pPr>
            <a:endParaRPr lang="he-IL" sz="2000" dirty="0">
              <a:solidFill>
                <a:prstClr val="white"/>
              </a:solidFill>
              <a:latin typeface="Guttman Hatzvi" panose="02010401010101010101" pitchFamily="2" charset="-79"/>
              <a:ea typeface="Calibri" panose="020F0502020204030204" pitchFamily="34" charset="0"/>
              <a:cs typeface="Guttman Hatzvi" panose="02010401010101010101" pitchFamily="2" charset="-79"/>
            </a:endParaRPr>
          </a:p>
          <a:p>
            <a:pPr algn="r" defTabSz="457200" rtl="1">
              <a:lnSpc>
                <a:spcPct val="107000"/>
              </a:lnSpc>
              <a:spcAft>
                <a:spcPts val="800"/>
              </a:spcAft>
            </a:pPr>
            <a:endParaRPr lang="he-IL" sz="2000" dirty="0">
              <a:solidFill>
                <a:prstClr val="white"/>
              </a:solidFill>
              <a:latin typeface="Guttman Hatzvi" panose="02010401010101010101" pitchFamily="2" charset="-79"/>
              <a:ea typeface="Calibri" panose="020F0502020204030204" pitchFamily="34" charset="0"/>
              <a:cs typeface="Guttman Hatzvi" panose="02010401010101010101" pitchFamily="2" charset="-79"/>
            </a:endParaRPr>
          </a:p>
        </p:txBody>
      </p:sp>
      <p:pic>
        <p:nvPicPr>
          <p:cNvPr id="6" name="Picture 2" descr="מוזיאון ישראל, ירושלי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776" y="1715253"/>
            <a:ext cx="3248134" cy="500675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149212" y="1766627"/>
            <a:ext cx="7678993" cy="5724644"/>
          </a:xfrm>
          <a:prstGeom prst="rect">
            <a:avLst/>
          </a:prstGeom>
          <a:noFill/>
        </p:spPr>
        <p:txBody>
          <a:bodyPr wrap="square" rtlCol="1">
            <a:spAutoFit/>
          </a:bodyPr>
          <a:lstStyle/>
          <a:p>
            <a:pPr algn="r" rtl="1">
              <a:lnSpc>
                <a:spcPct val="150000"/>
              </a:lnSpc>
              <a:spcBef>
                <a:spcPct val="0"/>
              </a:spcBef>
            </a:pPr>
            <a:r>
              <a:rPr lang="he-IL" sz="2400" cap="all" spc="400" dirty="0">
                <a:latin typeface="Guttman Hatzvi" panose="02010401010101010101" pitchFamily="2" charset="-79"/>
                <a:cs typeface="Guttman Hatzvi" panose="02010401010101010101" pitchFamily="2" charset="-79"/>
              </a:rPr>
              <a:t>הסיפור מסתיים במילים "את הכינור תנו לרוטשילד". </a:t>
            </a:r>
          </a:p>
          <a:p>
            <a:pPr marL="342900" indent="-342900" algn="r" rtl="1">
              <a:lnSpc>
                <a:spcPct val="150000"/>
              </a:lnSpc>
              <a:spcBef>
                <a:spcPct val="0"/>
              </a:spcBef>
              <a:buFont typeface="Wingdings" panose="05000000000000000000" pitchFamily="2" charset="2"/>
              <a:buChar char="v"/>
            </a:pPr>
            <a:r>
              <a:rPr lang="he-IL" sz="2400" cap="all" spc="400" dirty="0">
                <a:latin typeface="Guttman Hatzvi" panose="02010401010101010101" pitchFamily="2" charset="-79"/>
                <a:cs typeface="Guttman Hatzvi" panose="02010401010101010101" pitchFamily="2" charset="-79"/>
              </a:rPr>
              <a:t>מהי לדעתך המילה החשובה ביותר במשפט זה? למה?</a:t>
            </a:r>
          </a:p>
          <a:p>
            <a:pPr marL="342900" indent="-342900" algn="r" rtl="1">
              <a:lnSpc>
                <a:spcPct val="150000"/>
              </a:lnSpc>
              <a:spcBef>
                <a:spcPct val="0"/>
              </a:spcBef>
              <a:buFont typeface="Wingdings" panose="05000000000000000000" pitchFamily="2" charset="2"/>
              <a:buChar char="v"/>
            </a:pPr>
            <a:r>
              <a:rPr lang="he-IL" sz="2400" cap="all" spc="400" dirty="0">
                <a:latin typeface="Guttman Hatzvi" panose="02010401010101010101" pitchFamily="2" charset="-79"/>
                <a:cs typeface="Guttman Hatzvi" panose="02010401010101010101" pitchFamily="2" charset="-79"/>
              </a:rPr>
              <a:t>בעקומה המתארת את הנסיגות וההתקדמויות של ברונזה, היכן תשימי משפט זה?</a:t>
            </a:r>
          </a:p>
          <a:p>
            <a:pPr marL="342900" indent="-342900" algn="r" rtl="1">
              <a:lnSpc>
                <a:spcPct val="150000"/>
              </a:lnSpc>
              <a:spcBef>
                <a:spcPct val="0"/>
              </a:spcBef>
              <a:buFont typeface="Wingdings" panose="05000000000000000000" pitchFamily="2" charset="2"/>
              <a:buChar char="v"/>
            </a:pPr>
            <a:r>
              <a:rPr lang="he-IL" sz="2400" cap="all" spc="400" dirty="0">
                <a:latin typeface="Guttman Hatzvi" panose="02010401010101010101" pitchFamily="2" charset="-79"/>
                <a:cs typeface="Guttman Hatzvi" panose="02010401010101010101" pitchFamily="2" charset="-79"/>
              </a:rPr>
              <a:t>האם לדעתך התמונה הזאת יכולה להיות מתאימה לברונזה? למה? </a:t>
            </a:r>
          </a:p>
          <a:p>
            <a:pPr algn="r" rtl="1">
              <a:lnSpc>
                <a:spcPct val="150000"/>
              </a:lnSpc>
            </a:pPr>
            <a:endParaRPr lang="he-IL" sz="2800" dirty="0"/>
          </a:p>
        </p:txBody>
      </p:sp>
    </p:spTree>
    <p:extLst>
      <p:ext uri="{BB962C8B-B14F-4D97-AF65-F5344CB8AC3E}">
        <p14:creationId xmlns:p14="http://schemas.microsoft.com/office/powerpoint/2010/main" val="560069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48CA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3226" y="372141"/>
            <a:ext cx="10441859" cy="1889278"/>
          </a:xfrm>
        </p:spPr>
        <p:txBody>
          <a:bodyPr>
            <a:noAutofit/>
          </a:bodyPr>
          <a:lstStyle/>
          <a:p>
            <a:pPr algn="r" rtl="1"/>
            <a:r>
              <a:rPr lang="he-IL" sz="4000" dirty="0">
                <a:latin typeface="Guttman Hatzvi" panose="02010401010101010101" pitchFamily="2" charset="-79"/>
                <a:ea typeface="+mn-ea"/>
                <a:cs typeface="Guttman Hatzvi" panose="02010401010101010101" pitchFamily="2" charset="-79"/>
              </a:rPr>
              <a:t>הכינור הוא הסמל המרכזי בסיפור.</a:t>
            </a:r>
            <a:br>
              <a:rPr lang="he-IL" sz="4000" dirty="0">
                <a:latin typeface="Guttman Hatzvi" panose="02010401010101010101" pitchFamily="2" charset="-79"/>
                <a:ea typeface="+mn-ea"/>
                <a:cs typeface="Guttman Hatzvi" panose="02010401010101010101" pitchFamily="2" charset="-79"/>
              </a:rPr>
            </a:br>
            <a:r>
              <a:rPr lang="he-IL" sz="4000" dirty="0">
                <a:latin typeface="Guttman Hatzvi" panose="02010401010101010101" pitchFamily="2" charset="-79"/>
                <a:ea typeface="+mn-ea"/>
                <a:cs typeface="Guttman Hatzvi" panose="02010401010101010101" pitchFamily="2" charset="-79"/>
              </a:rPr>
              <a:t> מה הוא מסמל?</a:t>
            </a:r>
          </a:p>
        </p:txBody>
      </p:sp>
      <p:sp>
        <p:nvSpPr>
          <p:cNvPr id="3" name="Content Placeholder 2"/>
          <p:cNvSpPr>
            <a:spLocks noGrp="1"/>
          </p:cNvSpPr>
          <p:nvPr>
            <p:ph idx="1"/>
          </p:nvPr>
        </p:nvSpPr>
        <p:spPr>
          <a:xfrm>
            <a:off x="1278193" y="2095500"/>
            <a:ext cx="9577439" cy="4762500"/>
          </a:xfrm>
          <a:effectLst>
            <a:glow rad="127000">
              <a:schemeClr val="tx1"/>
            </a:glow>
          </a:effectLst>
        </p:spPr>
        <p:txBody>
          <a:bodyPr>
            <a:noAutofit/>
          </a:bodyPr>
          <a:lstStyle/>
          <a:p>
            <a:pPr algn="r" rtl="1"/>
            <a:r>
              <a:rPr lang="he-IL" sz="1600" cap="all" spc="400" dirty="0">
                <a:solidFill>
                  <a:schemeClr val="tx1"/>
                </a:solidFill>
                <a:latin typeface="Guttman Hatzvi" panose="02010401010101010101" pitchFamily="2" charset="-79"/>
                <a:cs typeface="Guttman Hatzvi" panose="02010401010101010101" pitchFamily="2" charset="-79"/>
              </a:rPr>
              <a:t>1. הארת דמותו של יעקב כניגודית ואמביוולנטית: בונה ארונות וגם נגן. </a:t>
            </a:r>
          </a:p>
          <a:p>
            <a:pPr algn="r" rtl="1"/>
            <a:r>
              <a:rPr lang="he-IL" sz="1600" cap="all" spc="400" dirty="0">
                <a:solidFill>
                  <a:schemeClr val="tx1"/>
                </a:solidFill>
                <a:latin typeface="Guttman Hatzvi" panose="02010401010101010101" pitchFamily="2" charset="-79"/>
                <a:cs typeface="Guttman Hatzvi" panose="02010401010101010101" pitchFamily="2" charset="-79"/>
              </a:rPr>
              <a:t>2. הכינור מסמל את נשמתו ורגשותיו של יעקב: הוא מניח את הכינור למראשותיו בלילות, ונוגע במיתריו. כך הוא מביע רגשות שאין בכוחו לבטא במילים.</a:t>
            </a:r>
          </a:p>
          <a:p>
            <a:pPr algn="r" rtl="1"/>
            <a:r>
              <a:rPr lang="he-IL" sz="1600" cap="all" spc="400" dirty="0">
                <a:solidFill>
                  <a:schemeClr val="tx1"/>
                </a:solidFill>
                <a:latin typeface="Guttman Hatzvi" panose="02010401010101010101" pitchFamily="2" charset="-79"/>
                <a:cs typeface="Guttman Hatzvi" panose="02010401010101010101" pitchFamily="2" charset="-79"/>
              </a:rPr>
              <a:t>3. הארת הצד האבהי שביעקב: לפני מותו מתייחס יעקב אל הכינור כאל ילד ("יישאר ביתמותו").</a:t>
            </a:r>
          </a:p>
          <a:p>
            <a:pPr algn="r" rtl="1"/>
            <a:r>
              <a:rPr lang="he-IL" sz="1600" cap="all" spc="400" dirty="0">
                <a:solidFill>
                  <a:schemeClr val="tx1"/>
                </a:solidFill>
                <a:latin typeface="Guttman Hatzvi" panose="02010401010101010101" pitchFamily="2" charset="-79"/>
                <a:cs typeface="Guttman Hatzvi" panose="02010401010101010101" pitchFamily="2" charset="-79"/>
              </a:rPr>
              <a:t>4. הכינור והניגון משמשים כאמצעי היחיד לדיאלוג בין יעקב ורוטשילד. </a:t>
            </a:r>
            <a:r>
              <a:rPr lang="he-IL" sz="1600" cap="all" spc="400" dirty="0">
                <a:solidFill>
                  <a:schemeClr val="tx1"/>
                </a:solidFill>
                <a:latin typeface="Guttman Hatzvi" panose="02010401010101010101" pitchFamily="2" charset="-79"/>
                <a:cs typeface="Guttman Hatzvi" panose="02010401010101010101" pitchFamily="2" charset="-79"/>
              </a:rPr>
              <a:t>באמצעות הנגינה מתחולל שינוי אצל רוטשילד מפחד </a:t>
            </a:r>
            <a:r>
              <a:rPr lang="he-IL" sz="1600" cap="all" spc="400" dirty="0" smtClean="0">
                <a:solidFill>
                  <a:schemeClr val="tx1"/>
                </a:solidFill>
                <a:latin typeface="Guttman Hatzvi" panose="02010401010101010101" pitchFamily="2" charset="-79"/>
                <a:cs typeface="Guttman Hatzvi" panose="02010401010101010101" pitchFamily="2" charset="-79"/>
              </a:rPr>
              <a:t>ועוינות להתרגשות גדולה ולבכי.</a:t>
            </a:r>
          </a:p>
          <a:p>
            <a:pPr algn="r" rtl="1"/>
            <a:r>
              <a:rPr lang="he-IL" sz="1600" cap="all" spc="400" dirty="0" smtClean="0">
                <a:solidFill>
                  <a:schemeClr val="tx1"/>
                </a:solidFill>
                <a:latin typeface="Guttman Hatzvi" panose="02010401010101010101" pitchFamily="2" charset="-79"/>
                <a:cs typeface="Guttman Hatzvi" panose="02010401010101010101" pitchFamily="2" charset="-79"/>
              </a:rPr>
              <a:t>5. הכינור הופך למחווה של פיוס והשלמה. הוא מהווה ביטוי סמלי לטוב האנושי שמסתתר מאחורי הנוקשות והאטימות שנחשף רק כשהמוות מתקרב. </a:t>
            </a:r>
            <a:endParaRPr lang="he-IL" sz="1600" cap="all" spc="400" dirty="0">
              <a:solidFill>
                <a:schemeClr val="tx1"/>
              </a:solidFill>
              <a:latin typeface="Guttman Hatzvi" panose="02010401010101010101" pitchFamily="2" charset="-79"/>
              <a:cs typeface="Guttman Hatzvi" panose="02010401010101010101" pitchFamily="2" charset="-79"/>
            </a:endParaRPr>
          </a:p>
        </p:txBody>
      </p:sp>
    </p:spTree>
    <p:extLst>
      <p:ext uri="{BB962C8B-B14F-4D97-AF65-F5344CB8AC3E}">
        <p14:creationId xmlns:p14="http://schemas.microsoft.com/office/powerpoint/2010/main" val="111074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48CA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07008" y="196303"/>
            <a:ext cx="10246464" cy="2290865"/>
          </a:xfrm>
        </p:spPr>
        <p:txBody>
          <a:bodyPr>
            <a:normAutofit fontScale="90000"/>
          </a:bodyPr>
          <a:lstStyle/>
          <a:p>
            <a:pPr algn="r" rtl="1">
              <a:lnSpc>
                <a:spcPct val="150000"/>
              </a:lnSpc>
            </a:pPr>
            <a:r>
              <a:rPr lang="he-IL" sz="4000" dirty="0">
                <a:latin typeface="Guttman Hatzvi" panose="02010401010101010101" pitchFamily="2" charset="-79"/>
                <a:ea typeface="+mn-ea"/>
                <a:cs typeface="Guttman Hatzvi" panose="02010401010101010101" pitchFamily="2" charset="-79"/>
              </a:rPr>
              <a:t>כותרת הסיפור "כינורו של רוטשילד</a:t>
            </a:r>
            <a:r>
              <a:rPr lang="he-IL" sz="4000" dirty="0" smtClean="0">
                <a:latin typeface="Guttman Hatzvi" panose="02010401010101010101" pitchFamily="2" charset="-79"/>
                <a:ea typeface="+mn-ea"/>
                <a:cs typeface="Guttman Hatzvi" panose="02010401010101010101" pitchFamily="2" charset="-79"/>
              </a:rPr>
              <a:t>" מטעה את הקורא. מדוע?</a:t>
            </a:r>
            <a:r>
              <a:rPr lang="he-IL" sz="4000" dirty="0">
                <a:latin typeface="Guttman Hatzvi" panose="02010401010101010101" pitchFamily="2" charset="-79"/>
                <a:ea typeface="+mn-ea"/>
                <a:cs typeface="Guttman Hatzvi" panose="02010401010101010101" pitchFamily="2" charset="-79"/>
              </a:rPr>
              <a:t> </a:t>
            </a:r>
            <a:r>
              <a:rPr lang="he-IL" sz="4400" dirty="0" smtClean="0">
                <a:latin typeface="Guttman Hatzvi" panose="02010401010101010101" pitchFamily="2" charset="-79"/>
                <a:ea typeface="+mn-ea"/>
                <a:cs typeface="Guttman Hatzvi" panose="02010401010101010101" pitchFamily="2" charset="-79"/>
              </a:rPr>
              <a:t/>
            </a:r>
            <a:br>
              <a:rPr lang="he-IL" sz="4400" dirty="0" smtClean="0">
                <a:latin typeface="Guttman Hatzvi" panose="02010401010101010101" pitchFamily="2" charset="-79"/>
                <a:ea typeface="+mn-ea"/>
                <a:cs typeface="Guttman Hatzvi" panose="02010401010101010101" pitchFamily="2" charset="-79"/>
              </a:rPr>
            </a:br>
            <a:r>
              <a:rPr lang="he-IL" sz="2000" dirty="0" smtClean="0">
                <a:latin typeface="Guttman Hatzvi" panose="02010401010101010101" pitchFamily="2" charset="-79"/>
                <a:ea typeface="+mn-ea"/>
                <a:cs typeface="Guttman Hatzvi" panose="02010401010101010101" pitchFamily="2" charset="-79"/>
              </a:rPr>
              <a:t>(ע"פ מאמרו של עמוס עוז "מתחילים סיפור" 1996)</a:t>
            </a:r>
            <a:r>
              <a:rPr lang="he-IL" dirty="0" smtClean="0"/>
              <a:t/>
            </a:r>
            <a:br>
              <a:rPr lang="he-IL" dirty="0" smtClean="0"/>
            </a:br>
            <a:endParaRPr lang="he-IL" dirty="0"/>
          </a:p>
        </p:txBody>
      </p:sp>
      <p:sp>
        <p:nvSpPr>
          <p:cNvPr id="4" name="TextBox 3"/>
          <p:cNvSpPr txBox="1"/>
          <p:nvPr/>
        </p:nvSpPr>
        <p:spPr>
          <a:xfrm>
            <a:off x="2373480" y="2919493"/>
            <a:ext cx="9079992" cy="3139321"/>
          </a:xfrm>
          <a:prstGeom prst="rect">
            <a:avLst/>
          </a:prstGeom>
          <a:noFill/>
        </p:spPr>
        <p:txBody>
          <a:bodyPr wrap="square" rtlCol="1">
            <a:spAutoFit/>
          </a:bodyPr>
          <a:lstStyle/>
          <a:p>
            <a:pPr marL="285750" indent="-285750" algn="r" rtl="1">
              <a:lnSpc>
                <a:spcPct val="150000"/>
              </a:lnSpc>
              <a:buFont typeface="Wingdings" panose="05000000000000000000" pitchFamily="2" charset="2"/>
              <a:buChar char="v"/>
            </a:pPr>
            <a:r>
              <a:rPr lang="he-IL" sz="2000" cap="all" spc="400" dirty="0">
                <a:latin typeface="Guttman Hatzvi" panose="02010401010101010101" pitchFamily="2" charset="-79"/>
                <a:cs typeface="Guttman Hatzvi" panose="02010401010101010101" pitchFamily="2" charset="-79"/>
              </a:rPr>
              <a:t>רוטשילד אינו כנר</a:t>
            </a:r>
          </a:p>
          <a:p>
            <a:pPr marL="285750" indent="-285750" algn="r" rtl="1">
              <a:lnSpc>
                <a:spcPct val="150000"/>
              </a:lnSpc>
              <a:buFont typeface="Wingdings" panose="05000000000000000000" pitchFamily="2" charset="2"/>
              <a:buChar char="v"/>
            </a:pPr>
            <a:r>
              <a:rPr lang="he-IL" sz="2000" cap="all" spc="400" dirty="0">
                <a:latin typeface="Guttman Hatzvi" panose="02010401010101010101" pitchFamily="2" charset="-79"/>
                <a:cs typeface="Guttman Hatzvi" panose="02010401010101010101" pitchFamily="2" charset="-79"/>
              </a:rPr>
              <a:t>רוטשילד אינו גיבור הסיפור</a:t>
            </a:r>
          </a:p>
          <a:p>
            <a:pPr marL="285750" indent="-285750" algn="r" rtl="1">
              <a:lnSpc>
                <a:spcPct val="150000"/>
              </a:lnSpc>
              <a:buFont typeface="Wingdings" panose="05000000000000000000" pitchFamily="2" charset="2"/>
              <a:buChar char="v"/>
            </a:pPr>
            <a:r>
              <a:rPr lang="he-IL" sz="2000" cap="all" spc="400" dirty="0">
                <a:latin typeface="Guttman Hatzvi" panose="02010401010101010101" pitchFamily="2" charset="-79"/>
                <a:cs typeface="Guttman Hatzvi" panose="02010401010101010101" pitchFamily="2" charset="-79"/>
              </a:rPr>
              <a:t>הכינור אינו של רוטשילד</a:t>
            </a:r>
          </a:p>
          <a:p>
            <a:pPr marL="285750" indent="-285750" algn="r" rtl="1">
              <a:lnSpc>
                <a:spcPct val="150000"/>
              </a:lnSpc>
              <a:buFont typeface="Wingdings" panose="05000000000000000000" pitchFamily="2" charset="2"/>
              <a:buChar char="v"/>
            </a:pPr>
            <a:r>
              <a:rPr lang="he-IL" sz="2000" cap="all" spc="400" dirty="0">
                <a:latin typeface="Guttman Hatzvi" panose="02010401010101010101" pitchFamily="2" charset="-79"/>
                <a:cs typeface="Guttman Hatzvi" panose="02010401010101010101" pitchFamily="2" charset="-79"/>
              </a:rPr>
              <a:t>רוטשילד אינו </a:t>
            </a:r>
            <a:r>
              <a:rPr lang="he-IL" sz="2000" cap="all" spc="400" dirty="0" smtClean="0">
                <a:latin typeface="Guttman Hatzvi" panose="02010401010101010101" pitchFamily="2" charset="-79"/>
                <a:cs typeface="Guttman Hatzvi" panose="02010401010101010101" pitchFamily="2" charset="-79"/>
              </a:rPr>
              <a:t>גביר</a:t>
            </a:r>
            <a:endParaRPr lang="he-IL" sz="2000" cap="all" spc="400" dirty="0">
              <a:latin typeface="Guttman Hatzvi" panose="02010401010101010101" pitchFamily="2" charset="-79"/>
              <a:cs typeface="Guttman Hatzvi" panose="02010401010101010101" pitchFamily="2" charset="-79"/>
            </a:endParaRPr>
          </a:p>
          <a:p>
            <a:pPr marL="285750" indent="-285750" algn="r" rtl="1">
              <a:lnSpc>
                <a:spcPct val="150000"/>
              </a:lnSpc>
              <a:buFont typeface="Wingdings" panose="05000000000000000000" pitchFamily="2" charset="2"/>
              <a:buChar char="v"/>
            </a:pPr>
            <a:r>
              <a:rPr lang="he-IL" sz="2000" cap="all" spc="400" dirty="0">
                <a:latin typeface="Guttman Hatzvi" panose="02010401010101010101" pitchFamily="2" charset="-79"/>
                <a:cs typeface="Guttman Hatzvi" panose="02010401010101010101" pitchFamily="2" charset="-79"/>
              </a:rPr>
              <a:t>בסיום הסיפור, אפשר לראות, שכל ההטעיות באו על תיקונן. הכותרת רומזת למעשה לנקודת השיא בסיפור. </a:t>
            </a:r>
          </a:p>
          <a:p>
            <a:pPr marL="285750" indent="-285750" algn="r" rtl="1">
              <a:buFont typeface="Wingdings" panose="05000000000000000000" pitchFamily="2" charset="2"/>
              <a:buChar char="v"/>
            </a:pPr>
            <a:endParaRPr lang="he-IL" dirty="0"/>
          </a:p>
        </p:txBody>
      </p:sp>
      <p:pic>
        <p:nvPicPr>
          <p:cNvPr id="5" name="Picture 2" descr="טיפוח לומד בעל מסוגלות עצמית בחברותא: כינורו של רוטשילד, מרטין בובר וחנוך  לוין – ספרות בראש"/>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rot="20610159">
            <a:off x="1399032" y="2487168"/>
            <a:ext cx="3724653" cy="2272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737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48CA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2672" y="1954161"/>
            <a:ext cx="4452538" cy="3469508"/>
          </a:xfrm>
        </p:spPr>
        <p:txBody>
          <a:bodyPr>
            <a:noAutofit/>
          </a:bodyPr>
          <a:lstStyle/>
          <a:p>
            <a:pPr algn="r" rtl="1"/>
            <a:r>
              <a:rPr lang="he-IL" sz="3600" dirty="0" smtClean="0">
                <a:latin typeface="Guttman Hatzvi" panose="02010401010101010101" pitchFamily="2" charset="-79"/>
                <a:ea typeface="+mn-ea"/>
                <a:cs typeface="Guttman Hatzvi" panose="02010401010101010101" pitchFamily="2" charset="-79"/>
              </a:rPr>
              <a:t/>
            </a:r>
            <a:br>
              <a:rPr lang="he-IL" sz="3600" dirty="0" smtClean="0">
                <a:latin typeface="Guttman Hatzvi" panose="02010401010101010101" pitchFamily="2" charset="-79"/>
                <a:ea typeface="+mn-ea"/>
                <a:cs typeface="Guttman Hatzvi" panose="02010401010101010101" pitchFamily="2" charset="-79"/>
              </a:rPr>
            </a:br>
            <a:r>
              <a:rPr lang="he-IL" sz="3600" dirty="0" smtClean="0">
                <a:latin typeface="Guttman Hatzvi" panose="02010401010101010101" pitchFamily="2" charset="-79"/>
                <a:ea typeface="+mn-ea"/>
                <a:cs typeface="Guttman Hatzvi" panose="02010401010101010101" pitchFamily="2" charset="-79"/>
              </a:rPr>
              <a:t/>
            </a:r>
            <a:br>
              <a:rPr lang="he-IL" sz="3600" dirty="0" smtClean="0">
                <a:latin typeface="Guttman Hatzvi" panose="02010401010101010101" pitchFamily="2" charset="-79"/>
                <a:ea typeface="+mn-ea"/>
                <a:cs typeface="Guttman Hatzvi" panose="02010401010101010101" pitchFamily="2" charset="-79"/>
              </a:rPr>
            </a:br>
            <a:r>
              <a:rPr lang="he-IL" sz="3600" dirty="0" smtClean="0">
                <a:latin typeface="Guttman Hatzvi" panose="02010401010101010101" pitchFamily="2" charset="-79"/>
                <a:ea typeface="+mn-ea"/>
                <a:cs typeface="Guttman Hatzvi" panose="02010401010101010101" pitchFamily="2" charset="-79"/>
              </a:rPr>
              <a:t>ומה את לומדת מזה לגבי </a:t>
            </a:r>
            <a:r>
              <a:rPr lang="en-US" sz="3600" dirty="0" smtClean="0">
                <a:latin typeface="Guttman Hatzvi" panose="02010401010101010101" pitchFamily="2" charset="-79"/>
                <a:ea typeface="+mn-ea"/>
                <a:cs typeface="Guttman Hatzvi" panose="02010401010101010101" pitchFamily="2" charset="-79"/>
              </a:rPr>
              <a:t/>
            </a:r>
            <a:br>
              <a:rPr lang="en-US" sz="3600" dirty="0" smtClean="0">
                <a:latin typeface="Guttman Hatzvi" panose="02010401010101010101" pitchFamily="2" charset="-79"/>
                <a:ea typeface="+mn-ea"/>
                <a:cs typeface="Guttman Hatzvi" panose="02010401010101010101" pitchFamily="2" charset="-79"/>
              </a:rPr>
            </a:br>
            <a:r>
              <a:rPr lang="he-IL" sz="3600" dirty="0" smtClean="0">
                <a:latin typeface="Guttman Hatzvi" panose="02010401010101010101" pitchFamily="2" charset="-79"/>
                <a:ea typeface="+mn-ea"/>
                <a:cs typeface="Guttman Hatzvi" panose="02010401010101010101" pitchFamily="2" charset="-79"/>
              </a:rPr>
              <a:t>החיים שלך?</a:t>
            </a:r>
            <a:br>
              <a:rPr lang="he-IL" sz="3600" dirty="0" smtClean="0">
                <a:latin typeface="Guttman Hatzvi" panose="02010401010101010101" pitchFamily="2" charset="-79"/>
                <a:ea typeface="+mn-ea"/>
                <a:cs typeface="Guttman Hatzvi" panose="02010401010101010101" pitchFamily="2" charset="-79"/>
              </a:rPr>
            </a:br>
            <a:r>
              <a:rPr lang="he-IL" sz="3600" dirty="0">
                <a:latin typeface="Guttman Hatzvi" panose="02010401010101010101" pitchFamily="2" charset="-79"/>
                <a:ea typeface="+mn-ea"/>
                <a:cs typeface="Guttman Hatzvi" panose="02010401010101010101" pitchFamily="2" charset="-79"/>
              </a:rPr>
              <a:t/>
            </a:r>
            <a:br>
              <a:rPr lang="he-IL" sz="3600" dirty="0">
                <a:latin typeface="Guttman Hatzvi" panose="02010401010101010101" pitchFamily="2" charset="-79"/>
                <a:ea typeface="+mn-ea"/>
                <a:cs typeface="Guttman Hatzvi" panose="02010401010101010101" pitchFamily="2" charset="-79"/>
              </a:rPr>
            </a:br>
            <a:endParaRPr lang="he-IL" sz="3600" dirty="0">
              <a:latin typeface="Guttman Hatzvi" panose="02010401010101010101" pitchFamily="2" charset="-79"/>
              <a:ea typeface="+mn-ea"/>
              <a:cs typeface="Guttman Hatzvi" panose="02010401010101010101" pitchFamily="2" charset="-79"/>
            </a:endParaRPr>
          </a:p>
        </p:txBody>
      </p:sp>
      <p:sp>
        <p:nvSpPr>
          <p:cNvPr id="5" name="Oval 4"/>
          <p:cNvSpPr/>
          <p:nvPr/>
        </p:nvSpPr>
        <p:spPr>
          <a:xfrm>
            <a:off x="6522820" y="435808"/>
            <a:ext cx="5184648" cy="399592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Rectangle 5"/>
          <p:cNvSpPr/>
          <p:nvPr/>
        </p:nvSpPr>
        <p:spPr>
          <a:xfrm>
            <a:off x="6522820" y="1657024"/>
            <a:ext cx="4222070" cy="1754326"/>
          </a:xfrm>
          <a:prstGeom prst="rect">
            <a:avLst/>
          </a:prstGeom>
        </p:spPr>
        <p:txBody>
          <a:bodyPr wrap="square">
            <a:spAutoFit/>
          </a:bodyPr>
          <a:lstStyle/>
          <a:p>
            <a:pPr algn="r" rtl="1"/>
            <a:r>
              <a:rPr lang="he-IL" sz="3600" dirty="0">
                <a:latin typeface="Guttman Hatzvi" panose="02010401010101010101" pitchFamily="2" charset="-79"/>
                <a:cs typeface="Guttman Hatzvi" panose="02010401010101010101" pitchFamily="2" charset="-79"/>
              </a:rPr>
              <a:t>מהו הרעיון העיקרי, לדעתך, </a:t>
            </a:r>
            <a:r>
              <a:rPr lang="en-US" sz="3600" dirty="0">
                <a:latin typeface="Guttman Hatzvi" panose="02010401010101010101" pitchFamily="2" charset="-79"/>
                <a:cs typeface="Guttman Hatzvi" panose="02010401010101010101" pitchFamily="2" charset="-79"/>
              </a:rPr>
              <a:t/>
            </a:r>
            <a:br>
              <a:rPr lang="en-US" sz="3600" dirty="0">
                <a:latin typeface="Guttman Hatzvi" panose="02010401010101010101" pitchFamily="2" charset="-79"/>
                <a:cs typeface="Guttman Hatzvi" panose="02010401010101010101" pitchFamily="2" charset="-79"/>
              </a:rPr>
            </a:br>
            <a:r>
              <a:rPr lang="he-IL" sz="3600" dirty="0">
                <a:latin typeface="Guttman Hatzvi" panose="02010401010101010101" pitchFamily="2" charset="-79"/>
                <a:cs typeface="Guttman Hatzvi" panose="02010401010101010101" pitchFamily="2" charset="-79"/>
              </a:rPr>
              <a:t>העולה מהסיפור? </a:t>
            </a:r>
            <a:endParaRPr lang="he-IL" sz="3600" dirty="0"/>
          </a:p>
        </p:txBody>
      </p:sp>
      <p:sp>
        <p:nvSpPr>
          <p:cNvPr id="7" name="Oval 6"/>
          <p:cNvSpPr/>
          <p:nvPr/>
        </p:nvSpPr>
        <p:spPr>
          <a:xfrm>
            <a:off x="382672" y="1954161"/>
            <a:ext cx="5184648" cy="399592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085261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48CA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704" y="208807"/>
            <a:ext cx="5220063" cy="655637"/>
          </a:xfrm>
        </p:spPr>
        <p:txBody>
          <a:bodyPr>
            <a:normAutofit fontScale="90000"/>
          </a:bodyPr>
          <a:lstStyle/>
          <a:p>
            <a:pPr algn="r" rtl="1"/>
            <a:r>
              <a:rPr lang="en-US" dirty="0" smtClean="0"/>
              <a:t/>
            </a:r>
            <a:br>
              <a:rPr lang="en-US" dirty="0" smtClean="0"/>
            </a:br>
            <a:endParaRPr lang="he-IL" dirty="0"/>
          </a:p>
        </p:txBody>
      </p:sp>
      <p:sp>
        <p:nvSpPr>
          <p:cNvPr id="4" name="TextBox 3"/>
          <p:cNvSpPr txBox="1"/>
          <p:nvPr/>
        </p:nvSpPr>
        <p:spPr>
          <a:xfrm>
            <a:off x="4791456" y="1784206"/>
            <a:ext cx="6940296" cy="5047536"/>
          </a:xfrm>
          <a:prstGeom prst="rect">
            <a:avLst/>
          </a:prstGeom>
          <a:noFill/>
        </p:spPr>
        <p:txBody>
          <a:bodyPr wrap="square" rtlCol="1">
            <a:spAutoFit/>
          </a:bodyPr>
          <a:lstStyle/>
          <a:p>
            <a:pPr algn="r" rtl="1" fontAlgn="base"/>
            <a:r>
              <a:rPr lang="he-IL" sz="1400" cap="all" spc="400" dirty="0">
                <a:latin typeface="Guttman Hatzvi" panose="02010401010101010101" pitchFamily="2" charset="-79"/>
                <a:cs typeface="Guttman Hatzvi" panose="02010401010101010101" pitchFamily="2" charset="-79"/>
              </a:rPr>
              <a:t>"</a:t>
            </a:r>
            <a:r>
              <a:rPr lang="he-IL" sz="1400" cap="all" spc="400" dirty="0" smtClean="0">
                <a:latin typeface="Guttman Hatzvi" panose="02010401010101010101" pitchFamily="2" charset="-79"/>
                <a:cs typeface="Guttman Hatzvi" panose="02010401010101010101" pitchFamily="2" charset="-79"/>
              </a:rPr>
              <a:t>אילו </a:t>
            </a:r>
            <a:r>
              <a:rPr lang="he-IL" sz="1400" cap="all" spc="400" dirty="0">
                <a:latin typeface="Guttman Hatzvi" panose="02010401010101010101" pitchFamily="2" charset="-79"/>
                <a:cs typeface="Guttman Hatzvi" panose="02010401010101010101" pitchFamily="2" charset="-79"/>
              </a:rPr>
              <a:t>הייתי חיי את חיי </a:t>
            </a:r>
            <a:r>
              <a:rPr lang="he-IL" sz="1400" cap="all" spc="400" dirty="0" smtClean="0">
                <a:latin typeface="Guttman Hatzvi" panose="02010401010101010101" pitchFamily="2" charset="-79"/>
                <a:cs typeface="Guttman Hatzvi" panose="02010401010101010101" pitchFamily="2" charset="-79"/>
              </a:rPr>
              <a:t>מחדש,</a:t>
            </a:r>
            <a:endParaRPr lang="he-IL" sz="1400" cap="all" spc="400" dirty="0">
              <a:latin typeface="Guttman Hatzvi" panose="02010401010101010101" pitchFamily="2" charset="-79"/>
              <a:cs typeface="Guttman Hatzvi" panose="02010401010101010101" pitchFamily="2" charset="-79"/>
            </a:endParaRPr>
          </a:p>
          <a:p>
            <a:pPr algn="r" rtl="1" fontAlgn="base"/>
            <a:r>
              <a:rPr lang="he-IL" sz="1400" cap="all" spc="400" dirty="0" smtClean="0">
                <a:latin typeface="Guttman Hatzvi" panose="02010401010101010101" pitchFamily="2" charset="-79"/>
                <a:cs typeface="Guttman Hatzvi" panose="02010401010101010101" pitchFamily="2" charset="-79"/>
              </a:rPr>
              <a:t>הייתי </a:t>
            </a:r>
            <a:r>
              <a:rPr lang="he-IL" sz="1400" cap="all" spc="400" dirty="0">
                <a:latin typeface="Guttman Hatzvi" panose="02010401010101010101" pitchFamily="2" charset="-79"/>
                <a:cs typeface="Guttman Hatzvi" panose="02010401010101010101" pitchFamily="2" charset="-79"/>
              </a:rPr>
              <a:t>עושה הרבה יותר </a:t>
            </a:r>
            <a:r>
              <a:rPr lang="he-IL" sz="1400" cap="all" spc="400" dirty="0" smtClean="0">
                <a:latin typeface="Guttman Hatzvi" panose="02010401010101010101" pitchFamily="2" charset="-79"/>
                <a:cs typeface="Guttman Hatzvi" panose="02010401010101010101" pitchFamily="2" charset="-79"/>
              </a:rPr>
              <a:t>שגיאות</a:t>
            </a:r>
            <a:r>
              <a:rPr lang="he-IL" sz="1400" cap="all" spc="400" dirty="0">
                <a:latin typeface="Guttman Hatzvi" panose="02010401010101010101" pitchFamily="2" charset="-79"/>
                <a:cs typeface="Guttman Hatzvi" panose="02010401010101010101" pitchFamily="2" charset="-79"/>
              </a:rPr>
              <a:t>,</a:t>
            </a:r>
            <a:endParaRPr lang="he-IL" sz="1400" cap="all" spc="400" dirty="0">
              <a:latin typeface="Guttman Hatzvi" panose="02010401010101010101" pitchFamily="2" charset="-79"/>
              <a:cs typeface="Guttman Hatzvi" panose="02010401010101010101" pitchFamily="2" charset="-79"/>
            </a:endParaRPr>
          </a:p>
          <a:p>
            <a:pPr algn="r" rtl="1" fontAlgn="base"/>
            <a:r>
              <a:rPr lang="he-IL" sz="1400" cap="all" spc="400" dirty="0">
                <a:latin typeface="Guttman Hatzvi" panose="02010401010101010101" pitchFamily="2" charset="-79"/>
                <a:cs typeface="Guttman Hatzvi" panose="02010401010101010101" pitchFamily="2" charset="-79"/>
              </a:rPr>
              <a:t>הייתי מנסה לא להיות כל כך </a:t>
            </a:r>
            <a:r>
              <a:rPr lang="he-IL" sz="1400" cap="all" spc="400" dirty="0" smtClean="0">
                <a:latin typeface="Guttman Hatzvi" panose="02010401010101010101" pitchFamily="2" charset="-79"/>
                <a:cs typeface="Guttman Hatzvi" panose="02010401010101010101" pitchFamily="2" charset="-79"/>
              </a:rPr>
              <a:t>מושלם.</a:t>
            </a:r>
            <a:endParaRPr lang="he-IL" sz="1400" cap="all" spc="400" dirty="0">
              <a:latin typeface="Guttman Hatzvi" panose="02010401010101010101" pitchFamily="2" charset="-79"/>
              <a:cs typeface="Guttman Hatzvi" panose="02010401010101010101" pitchFamily="2" charset="-79"/>
            </a:endParaRPr>
          </a:p>
          <a:p>
            <a:pPr algn="r" rtl="1" fontAlgn="base"/>
            <a:r>
              <a:rPr lang="he-IL" sz="1400" cap="all" spc="400" dirty="0">
                <a:latin typeface="Guttman Hatzvi" panose="02010401010101010101" pitchFamily="2" charset="-79"/>
                <a:cs typeface="Guttman Hatzvi" panose="02010401010101010101" pitchFamily="2" charset="-79"/>
              </a:rPr>
              <a:t>הייתי שוכב על הגב קצת </a:t>
            </a:r>
            <a:r>
              <a:rPr lang="he-IL" sz="1400" cap="all" spc="400" dirty="0" smtClean="0">
                <a:latin typeface="Guttman Hatzvi" panose="02010401010101010101" pitchFamily="2" charset="-79"/>
                <a:cs typeface="Guttman Hatzvi" panose="02010401010101010101" pitchFamily="2" charset="-79"/>
              </a:rPr>
              <a:t>יותר,</a:t>
            </a:r>
          </a:p>
          <a:p>
            <a:pPr algn="r" rtl="1" fontAlgn="base"/>
            <a:r>
              <a:rPr lang="he-IL" sz="1400" cap="all" spc="400" dirty="0" smtClean="0">
                <a:latin typeface="Guttman Hatzvi" panose="02010401010101010101" pitchFamily="2" charset="-79"/>
                <a:cs typeface="Guttman Hatzvi" panose="02010401010101010101" pitchFamily="2" charset="-79"/>
              </a:rPr>
              <a:t>והייתי</a:t>
            </a:r>
            <a:r>
              <a:rPr lang="he-IL" sz="1400" cap="all" spc="400" dirty="0">
                <a:latin typeface="Guttman Hatzvi" panose="02010401010101010101" pitchFamily="2" charset="-79"/>
                <a:cs typeface="Guttman Hatzvi" panose="02010401010101010101" pitchFamily="2" charset="-79"/>
              </a:rPr>
              <a:t> משתטה לעיתים יותר מזומנות.</a:t>
            </a:r>
          </a:p>
          <a:p>
            <a:pPr algn="r" rtl="1" fontAlgn="base"/>
            <a:r>
              <a:rPr lang="he-IL" sz="1400" cap="all" spc="400" dirty="0">
                <a:latin typeface="Guttman Hatzvi" panose="02010401010101010101" pitchFamily="2" charset="-79"/>
                <a:cs typeface="Guttman Hatzvi" panose="02010401010101010101" pitchFamily="2" charset="-79"/>
              </a:rPr>
              <a:t>אני מכיר רק מעט דברים שהייתי לוקח ברצינות.</a:t>
            </a:r>
          </a:p>
          <a:p>
            <a:pPr algn="r" rtl="1" fontAlgn="base"/>
            <a:r>
              <a:rPr lang="he-IL" sz="1400" cap="all" spc="400" dirty="0">
                <a:latin typeface="Guttman Hatzvi" panose="02010401010101010101" pitchFamily="2" charset="-79"/>
                <a:cs typeface="Guttman Hatzvi" panose="02010401010101010101" pitchFamily="2" charset="-79"/>
              </a:rPr>
              <a:t>הייתי קצת יותר משוגע ובהחלט הייתי משתדל להיות </a:t>
            </a:r>
            <a:r>
              <a:rPr lang="he-IL" sz="1400" cap="all" spc="400" dirty="0" smtClean="0">
                <a:latin typeface="Guttman Hatzvi" panose="02010401010101010101" pitchFamily="2" charset="-79"/>
                <a:cs typeface="Guttman Hatzvi" panose="02010401010101010101" pitchFamily="2" charset="-79"/>
              </a:rPr>
              <a:t>פחות הגיוני.</a:t>
            </a:r>
            <a:endParaRPr lang="he-IL" sz="1400" cap="all" spc="400" dirty="0">
              <a:latin typeface="Guttman Hatzvi" panose="02010401010101010101" pitchFamily="2" charset="-79"/>
              <a:cs typeface="Guttman Hatzvi" panose="02010401010101010101" pitchFamily="2" charset="-79"/>
            </a:endParaRPr>
          </a:p>
          <a:p>
            <a:pPr algn="r" rtl="1" fontAlgn="base"/>
            <a:r>
              <a:rPr lang="he-IL" sz="1400" cap="all" spc="400" dirty="0">
                <a:latin typeface="Guttman Hatzvi" panose="02010401010101010101" pitchFamily="2" charset="-79"/>
                <a:cs typeface="Guttman Hatzvi" panose="02010401010101010101" pitchFamily="2" charset="-79"/>
              </a:rPr>
              <a:t>הייתי לוקח סיכונים רבים יותר וטיולים רבים יותר.</a:t>
            </a:r>
          </a:p>
          <a:p>
            <a:pPr algn="r" rtl="1" fontAlgn="base"/>
            <a:r>
              <a:rPr lang="he-IL" sz="1400" cap="all" spc="400" dirty="0">
                <a:latin typeface="Guttman Hatzvi" panose="02010401010101010101" pitchFamily="2" charset="-79"/>
                <a:cs typeface="Guttman Hatzvi" panose="02010401010101010101" pitchFamily="2" charset="-79"/>
              </a:rPr>
              <a:t>הייתי מטפס על יותר הרים , הייתי שוחה ביותר נחלים , הייתי מתבונן ביותר </a:t>
            </a:r>
            <a:r>
              <a:rPr lang="he-IL" sz="1400" cap="all" spc="400" dirty="0" smtClean="0">
                <a:latin typeface="Guttman Hatzvi" panose="02010401010101010101" pitchFamily="2" charset="-79"/>
                <a:cs typeface="Guttman Hatzvi" panose="02010401010101010101" pitchFamily="2" charset="-79"/>
              </a:rPr>
              <a:t>שקיעות, </a:t>
            </a:r>
          </a:p>
          <a:p>
            <a:pPr algn="r" rtl="1" fontAlgn="base"/>
            <a:r>
              <a:rPr lang="he-IL" sz="1400" cap="all" spc="400" dirty="0" smtClean="0">
                <a:latin typeface="Guttman Hatzvi" panose="02010401010101010101" pitchFamily="2" charset="-79"/>
                <a:cs typeface="Guttman Hatzvi" panose="02010401010101010101" pitchFamily="2" charset="-79"/>
              </a:rPr>
              <a:t>הייתי שורף יותר דלק והייתי אוכל</a:t>
            </a:r>
          </a:p>
          <a:p>
            <a:pPr algn="r" rtl="1" fontAlgn="base"/>
            <a:r>
              <a:rPr lang="he-IL" sz="1400" cap="all" spc="400" dirty="0" smtClean="0">
                <a:latin typeface="Guttman Hatzvi" panose="02010401010101010101" pitchFamily="2" charset="-79"/>
                <a:cs typeface="Guttman Hatzvi" panose="02010401010101010101" pitchFamily="2" charset="-79"/>
              </a:rPr>
              <a:t>יותר גלידה ופחות </a:t>
            </a:r>
            <a:r>
              <a:rPr lang="he-IL" sz="1400" cap="all" spc="400" dirty="0" err="1" smtClean="0">
                <a:latin typeface="Guttman Hatzvi" panose="02010401010101010101" pitchFamily="2" charset="-79"/>
                <a:cs typeface="Guttman Hatzvi" panose="02010401010101010101" pitchFamily="2" charset="-79"/>
              </a:rPr>
              <a:t>קיטניות</a:t>
            </a:r>
            <a:r>
              <a:rPr lang="he-IL" sz="1400" cap="all" spc="400" dirty="0" smtClean="0">
                <a:latin typeface="Guttman Hatzvi" panose="02010401010101010101" pitchFamily="2" charset="-79"/>
                <a:cs typeface="Guttman Hatzvi" panose="02010401010101010101" pitchFamily="2" charset="-79"/>
              </a:rPr>
              <a:t>.</a:t>
            </a:r>
          </a:p>
          <a:p>
            <a:pPr algn="r" rtl="1" fontAlgn="base"/>
            <a:r>
              <a:rPr lang="he-IL" sz="1400" cap="all" spc="400" dirty="0" smtClean="0">
                <a:latin typeface="Guttman Hatzvi" panose="02010401010101010101" pitchFamily="2" charset="-79"/>
                <a:cs typeface="Guttman Hatzvi" panose="02010401010101010101" pitchFamily="2" charset="-79"/>
              </a:rPr>
              <a:t>היו לי יותר בעיות ממשיות ופחות בעיות דמיוניות.</a:t>
            </a:r>
          </a:p>
          <a:p>
            <a:pPr algn="r" rtl="1" fontAlgn="base"/>
            <a:r>
              <a:rPr lang="he-IL" sz="1400" cap="all" spc="400" dirty="0" smtClean="0">
                <a:latin typeface="Guttman Hatzvi" panose="02010401010101010101" pitchFamily="2" charset="-79"/>
                <a:cs typeface="Guttman Hatzvi" panose="02010401010101010101" pitchFamily="2" charset="-79"/>
              </a:rPr>
              <a:t>90% מהדברים להם אנו דואגים, אינם קורים בדרך כלל.</a:t>
            </a:r>
          </a:p>
          <a:p>
            <a:pPr algn="r" rtl="1" fontAlgn="base"/>
            <a:r>
              <a:rPr lang="he-IL" sz="1400" cap="all" spc="400" dirty="0" smtClean="0">
                <a:latin typeface="Guttman Hatzvi" panose="02010401010101010101" pitchFamily="2" charset="-79"/>
                <a:cs typeface="Guttman Hatzvi" panose="02010401010101010101" pitchFamily="2" charset="-79"/>
              </a:rPr>
              <a:t>אתה רואה?</a:t>
            </a:r>
          </a:p>
          <a:p>
            <a:pPr algn="r" rtl="1" fontAlgn="base"/>
            <a:r>
              <a:rPr lang="he-IL" sz="1400" cap="all" spc="400" dirty="0" smtClean="0">
                <a:latin typeface="Guttman Hatzvi" panose="02010401010101010101" pitchFamily="2" charset="-79"/>
                <a:cs typeface="Guttman Hatzvi" panose="02010401010101010101" pitchFamily="2" charset="-79"/>
              </a:rPr>
              <a:t>הייתי אחד מהאנשים האלה שחיי באופן שפוי ורגיש, שעה אחר שעה, יום אחר יום,</a:t>
            </a:r>
          </a:p>
          <a:p>
            <a:pPr algn="r" rtl="1" fontAlgn="base"/>
            <a:r>
              <a:rPr lang="he-IL" sz="1400" cap="all" spc="400" dirty="0" smtClean="0">
                <a:latin typeface="Guttman Hatzvi" panose="02010401010101010101" pitchFamily="2" charset="-79"/>
                <a:cs typeface="Guttman Hatzvi" panose="02010401010101010101" pitchFamily="2" charset="-79"/>
              </a:rPr>
              <a:t>אין זאת אומרת שלא היו לי רגעים מיוחדים, אבל אילו יכולתי לעשות </a:t>
            </a:r>
            <a:r>
              <a:rPr lang="he-IL" sz="1400" cap="all" spc="400" dirty="0" err="1" smtClean="0">
                <a:latin typeface="Guttman Hatzvi" panose="02010401010101010101" pitchFamily="2" charset="-79"/>
                <a:cs typeface="Guttman Hatzvi" panose="02010401010101010101" pitchFamily="2" charset="-79"/>
              </a:rPr>
              <a:t>הכל</a:t>
            </a:r>
            <a:r>
              <a:rPr lang="he-IL" sz="1400" cap="all" spc="400" dirty="0" smtClean="0">
                <a:latin typeface="Guttman Hatzvi" panose="02010401010101010101" pitchFamily="2" charset="-79"/>
                <a:cs typeface="Guttman Hatzvi" panose="02010401010101010101" pitchFamily="2" charset="-79"/>
              </a:rPr>
              <a:t> מחדש , היו לי הרבה יותר רגעים כאלה.</a:t>
            </a:r>
          </a:p>
          <a:p>
            <a:pPr algn="r" rtl="1" fontAlgn="base"/>
            <a:endParaRPr lang="he-IL" sz="1400" cap="all" spc="400" dirty="0">
              <a:latin typeface="Guttman Hatzvi" panose="02010401010101010101" pitchFamily="2" charset="-79"/>
              <a:cs typeface="Guttman Hatzvi" panose="02010401010101010101" pitchFamily="2" charset="-79"/>
            </a:endParaRPr>
          </a:p>
        </p:txBody>
      </p:sp>
      <p:sp>
        <p:nvSpPr>
          <p:cNvPr id="6" name="TextBox 5"/>
          <p:cNvSpPr txBox="1"/>
          <p:nvPr/>
        </p:nvSpPr>
        <p:spPr>
          <a:xfrm>
            <a:off x="2158077" y="275015"/>
            <a:ext cx="7653528" cy="523220"/>
          </a:xfrm>
          <a:prstGeom prst="rect">
            <a:avLst/>
          </a:prstGeom>
          <a:noFill/>
        </p:spPr>
        <p:txBody>
          <a:bodyPr wrap="square" rtlCol="1">
            <a:spAutoFit/>
          </a:bodyPr>
          <a:lstStyle/>
          <a:p>
            <a:pPr algn="r" rtl="1" fontAlgn="base"/>
            <a:r>
              <a:rPr lang="he-IL" sz="2800" i="1" cap="all" spc="400" dirty="0">
                <a:latin typeface="Guttman Hatzvi" panose="02010401010101010101" pitchFamily="2" charset="-79"/>
                <a:cs typeface="Guttman Hatzvi" panose="02010401010101010101" pitchFamily="2" charset="-79"/>
              </a:rPr>
              <a:t>לו חייתי מחדש / ח. ל. </a:t>
            </a:r>
            <a:r>
              <a:rPr lang="he-IL" sz="2800" i="1" cap="all" spc="400" dirty="0" err="1">
                <a:latin typeface="Guttman Hatzvi" panose="02010401010101010101" pitchFamily="2" charset="-79"/>
                <a:cs typeface="Guttman Hatzvi" panose="02010401010101010101" pitchFamily="2" charset="-79"/>
              </a:rPr>
              <a:t>בורחס</a:t>
            </a:r>
            <a:endParaRPr lang="he-IL" sz="2800" i="1" cap="all" spc="400" dirty="0">
              <a:latin typeface="Guttman Hatzvi" panose="02010401010101010101" pitchFamily="2" charset="-79"/>
              <a:cs typeface="Guttman Hatzvi" panose="02010401010101010101" pitchFamily="2" charset="-79"/>
            </a:endParaRPr>
          </a:p>
        </p:txBody>
      </p:sp>
      <p:sp>
        <p:nvSpPr>
          <p:cNvPr id="7" name="TextBox 6"/>
          <p:cNvSpPr txBox="1"/>
          <p:nvPr/>
        </p:nvSpPr>
        <p:spPr>
          <a:xfrm>
            <a:off x="109728" y="891654"/>
            <a:ext cx="11512296" cy="892552"/>
          </a:xfrm>
          <a:prstGeom prst="rect">
            <a:avLst/>
          </a:prstGeom>
          <a:noFill/>
        </p:spPr>
        <p:txBody>
          <a:bodyPr wrap="square" rtlCol="1">
            <a:spAutoFit/>
          </a:bodyPr>
          <a:lstStyle/>
          <a:p>
            <a:pPr algn="r" rtl="1" fontAlgn="base"/>
            <a:r>
              <a:rPr lang="he-IL" sz="1600" b="1" i="1" cap="all" spc="400" dirty="0">
                <a:latin typeface="Guttman Hatzvi" panose="02010401010101010101" pitchFamily="2" charset="-79"/>
                <a:cs typeface="Guttman Hatzvi" panose="02010401010101010101" pitchFamily="2" charset="-79"/>
              </a:rPr>
              <a:t>זמן קצר לפני מותו כתב </a:t>
            </a:r>
            <a:r>
              <a:rPr lang="he-IL" sz="1600" b="1" i="1" cap="all" spc="400" dirty="0" err="1">
                <a:latin typeface="Guttman Hatzvi" panose="02010401010101010101" pitchFamily="2" charset="-79"/>
                <a:cs typeface="Guttman Hatzvi" panose="02010401010101010101" pitchFamily="2" charset="-79"/>
              </a:rPr>
              <a:t>חורחה</a:t>
            </a:r>
            <a:r>
              <a:rPr lang="he-IL" sz="1600" b="1" i="1" cap="all" spc="400" dirty="0">
                <a:latin typeface="Guttman Hatzvi" panose="02010401010101010101" pitchFamily="2" charset="-79"/>
                <a:cs typeface="Guttman Hatzvi" panose="02010401010101010101" pitchFamily="2" charset="-79"/>
              </a:rPr>
              <a:t> לואיס </a:t>
            </a:r>
            <a:r>
              <a:rPr lang="he-IL" sz="1600" b="1" i="1" cap="all" spc="400" dirty="0" err="1">
                <a:latin typeface="Guttman Hatzvi" panose="02010401010101010101" pitchFamily="2" charset="-79"/>
                <a:cs typeface="Guttman Hatzvi" panose="02010401010101010101" pitchFamily="2" charset="-79"/>
              </a:rPr>
              <a:t>בורחס</a:t>
            </a:r>
            <a:r>
              <a:rPr lang="he-IL" sz="1600" b="1" i="1" cap="all" spc="400" dirty="0">
                <a:latin typeface="Guttman Hatzvi" panose="02010401010101010101" pitchFamily="2" charset="-79"/>
                <a:cs typeface="Guttman Hatzvi" panose="02010401010101010101" pitchFamily="2" charset="-79"/>
              </a:rPr>
              <a:t> , סופר ומשורר </a:t>
            </a:r>
            <a:r>
              <a:rPr lang="he-IL" sz="1600" b="1" i="1" cap="all" spc="400" dirty="0" smtClean="0">
                <a:latin typeface="Guttman Hatzvi" panose="02010401010101010101" pitchFamily="2" charset="-79"/>
                <a:cs typeface="Guttman Hatzvi" panose="02010401010101010101" pitchFamily="2" charset="-79"/>
              </a:rPr>
              <a:t>ארגנטינאי, </a:t>
            </a:r>
            <a:r>
              <a:rPr lang="en-US" sz="1600" b="1" i="1" cap="all" spc="400" dirty="0" smtClean="0">
                <a:latin typeface="Guttman Hatzvi" panose="02010401010101010101" pitchFamily="2" charset="-79"/>
                <a:cs typeface="Guttman Hatzvi" panose="02010401010101010101" pitchFamily="2" charset="-79"/>
              </a:rPr>
              <a:t/>
            </a:r>
            <a:br>
              <a:rPr lang="en-US" sz="1600" b="1" i="1" cap="all" spc="400" dirty="0" smtClean="0">
                <a:latin typeface="Guttman Hatzvi" panose="02010401010101010101" pitchFamily="2" charset="-79"/>
                <a:cs typeface="Guttman Hatzvi" panose="02010401010101010101" pitchFamily="2" charset="-79"/>
              </a:rPr>
            </a:br>
            <a:r>
              <a:rPr lang="he-IL" sz="1600" b="1" i="1" cap="all" spc="400" dirty="0" smtClean="0">
                <a:latin typeface="Guttman Hatzvi" panose="02010401010101010101" pitchFamily="2" charset="-79"/>
                <a:cs typeface="Guttman Hatzvi" panose="02010401010101010101" pitchFamily="2" charset="-79"/>
              </a:rPr>
              <a:t>את </a:t>
            </a:r>
            <a:r>
              <a:rPr lang="he-IL" sz="1600" b="1" i="1" cap="all" spc="400" dirty="0">
                <a:latin typeface="Guttman Hatzvi" panose="02010401010101010101" pitchFamily="2" charset="-79"/>
                <a:cs typeface="Guttman Hatzvi" panose="02010401010101010101" pitchFamily="2" charset="-79"/>
              </a:rPr>
              <a:t>השורות הבאות:</a:t>
            </a:r>
            <a:r>
              <a:rPr lang="he-IL" i="1" dirty="0"/>
              <a:t> </a:t>
            </a:r>
          </a:p>
          <a:p>
            <a:pPr algn="r" rtl="1"/>
            <a:endParaRPr lang="he-IL" i="1" dirty="0"/>
          </a:p>
        </p:txBody>
      </p:sp>
      <p:sp>
        <p:nvSpPr>
          <p:cNvPr id="8" name="TextBox 7"/>
          <p:cNvSpPr txBox="1"/>
          <p:nvPr/>
        </p:nvSpPr>
        <p:spPr>
          <a:xfrm>
            <a:off x="286457" y="1984468"/>
            <a:ext cx="5771536" cy="646331"/>
          </a:xfrm>
          <a:prstGeom prst="rect">
            <a:avLst/>
          </a:prstGeom>
          <a:noFill/>
        </p:spPr>
        <p:txBody>
          <a:bodyPr wrap="square" rtlCol="1">
            <a:spAutoFit/>
          </a:bodyPr>
          <a:lstStyle/>
          <a:p>
            <a:pPr algn="r" rtl="1" fontAlgn="base"/>
            <a:endParaRPr lang="he-IL" dirty="0"/>
          </a:p>
          <a:p>
            <a:endParaRPr lang="he-IL" dirty="0"/>
          </a:p>
        </p:txBody>
      </p:sp>
      <p:pic>
        <p:nvPicPr>
          <p:cNvPr id="7170" name="Picture 2" descr="סגנון - עולם אחר nrg - ...הרים של כיף: חופשה הררית בהר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120" y="2237607"/>
            <a:ext cx="4572285" cy="3431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276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48CA8"/>
        </a:solidFill>
        <a:effectLst/>
      </p:bgPr>
    </p:bg>
    <p:spTree>
      <p:nvGrpSpPr>
        <p:cNvPr id="1" name=""/>
        <p:cNvGrpSpPr/>
        <p:nvPr/>
      </p:nvGrpSpPr>
      <p:grpSpPr>
        <a:xfrm>
          <a:off x="0" y="0"/>
          <a:ext cx="0" cy="0"/>
          <a:chOff x="0" y="0"/>
          <a:chExt cx="0" cy="0"/>
        </a:xfrm>
      </p:grpSpPr>
      <p:sp>
        <p:nvSpPr>
          <p:cNvPr id="4" name="Title 3"/>
          <p:cNvSpPr txBox="1">
            <a:spLocks noGrp="1"/>
          </p:cNvSpPr>
          <p:nvPr>
            <p:ph type="title"/>
          </p:nvPr>
        </p:nvSpPr>
        <p:spPr>
          <a:xfrm>
            <a:off x="5063613" y="1148891"/>
            <a:ext cx="6263148" cy="5909310"/>
          </a:xfrm>
          <a:prstGeom prst="rect">
            <a:avLst/>
          </a:prstGeom>
          <a:noFill/>
        </p:spPr>
        <p:txBody>
          <a:bodyPr wrap="square" rtlCol="1">
            <a:spAutoFit/>
          </a:bodyPr>
          <a:lstStyle/>
          <a:p>
            <a:pPr algn="r" rtl="1" fontAlgn="base"/>
            <a:r>
              <a:rPr lang="he-IL" sz="1600" cap="all" spc="400" dirty="0" smtClean="0">
                <a:latin typeface="Guttman Hatzvi" panose="02010401010101010101" pitchFamily="2" charset="-79"/>
                <a:cs typeface="Guttman Hatzvi" panose="02010401010101010101" pitchFamily="2" charset="-79"/>
              </a:rPr>
              <a:t>למעשה, </a:t>
            </a:r>
            <a:r>
              <a:rPr lang="he-IL" sz="1600" cap="all" spc="400" dirty="0">
                <a:latin typeface="Guttman Hatzvi" panose="02010401010101010101" pitchFamily="2" charset="-79"/>
                <a:cs typeface="Guttman Hatzvi" panose="02010401010101010101" pitchFamily="2" charset="-79"/>
              </a:rPr>
              <a:t>הייתי מנסה שיהיו לי רק רגעים </a:t>
            </a:r>
            <a:r>
              <a:rPr lang="he-IL" sz="1600" cap="all" spc="400" dirty="0" smtClean="0">
                <a:latin typeface="Guttman Hatzvi" panose="02010401010101010101" pitchFamily="2" charset="-79"/>
                <a:cs typeface="Guttman Hatzvi" panose="02010401010101010101" pitchFamily="2" charset="-79"/>
              </a:rPr>
              <a:t>נהדרים, </a:t>
            </a:r>
            <a:r>
              <a:rPr lang="he-IL" sz="1600" cap="all" spc="400" dirty="0">
                <a:latin typeface="Guttman Hatzvi" panose="02010401010101010101" pitchFamily="2" charset="-79"/>
                <a:cs typeface="Guttman Hatzvi" panose="02010401010101010101" pitchFamily="2" charset="-79"/>
              </a:rPr>
              <a:t>אחד אחרי השני.</a:t>
            </a:r>
          </a:p>
          <a:p>
            <a:pPr algn="r" rtl="1" fontAlgn="base"/>
            <a:r>
              <a:rPr lang="he-IL" sz="1600" cap="all" spc="400" dirty="0" smtClean="0">
                <a:latin typeface="Guttman Hatzvi" panose="02010401010101010101" pitchFamily="2" charset="-79"/>
                <a:cs typeface="Guttman Hatzvi" panose="02010401010101010101" pitchFamily="2" charset="-79"/>
              </a:rPr>
              <a:t>זאת, </a:t>
            </a:r>
            <a:r>
              <a:rPr lang="he-IL" sz="1600" cap="all" spc="400" dirty="0">
                <a:latin typeface="Guttman Hatzvi" panose="02010401010101010101" pitchFamily="2" charset="-79"/>
                <a:cs typeface="Guttman Hatzvi" panose="02010401010101010101" pitchFamily="2" charset="-79"/>
              </a:rPr>
              <a:t>במקום לחיות את חיי כל כך הרבה שנים מראש,</a:t>
            </a:r>
          </a:p>
          <a:p>
            <a:pPr algn="r" rtl="1" fontAlgn="base"/>
            <a:r>
              <a:rPr lang="he-IL" sz="1600" cap="all" spc="400" dirty="0">
                <a:latin typeface="Guttman Hatzvi" panose="02010401010101010101" pitchFamily="2" charset="-79"/>
                <a:cs typeface="Guttman Hatzvi" panose="02010401010101010101" pitchFamily="2" charset="-79"/>
              </a:rPr>
              <a:t> הייתי אחד מהאנשים שמעולם לא הלכו לשום </a:t>
            </a:r>
            <a:r>
              <a:rPr lang="he-IL" sz="1600" cap="all" spc="400" dirty="0" smtClean="0">
                <a:latin typeface="Guttman Hatzvi" panose="02010401010101010101" pitchFamily="2" charset="-79"/>
                <a:cs typeface="Guttman Hatzvi" panose="02010401010101010101" pitchFamily="2" charset="-79"/>
              </a:rPr>
              <a:t>מקום, </a:t>
            </a:r>
            <a:r>
              <a:rPr lang="he-IL" sz="1600" cap="all" spc="400" dirty="0">
                <a:latin typeface="Guttman Hatzvi" panose="02010401010101010101" pitchFamily="2" charset="-79"/>
                <a:cs typeface="Guttman Hatzvi" panose="02010401010101010101" pitchFamily="2" charset="-79"/>
              </a:rPr>
              <a:t>ללא מדחום, ללא בקבוק </a:t>
            </a:r>
            <a:r>
              <a:rPr lang="he-IL" sz="1600" cap="all" spc="400" dirty="0" smtClean="0">
                <a:latin typeface="Guttman Hatzvi" panose="02010401010101010101" pitchFamily="2" charset="-79"/>
                <a:cs typeface="Guttman Hatzvi" panose="02010401010101010101" pitchFamily="2" charset="-79"/>
              </a:rPr>
              <a:t>חם, </a:t>
            </a:r>
            <a:r>
              <a:rPr lang="he-IL" sz="1600" cap="all" spc="400" dirty="0">
                <a:latin typeface="Guttman Hatzvi" panose="02010401010101010101" pitchFamily="2" charset="-79"/>
                <a:cs typeface="Guttman Hatzvi" panose="02010401010101010101" pitchFamily="2" charset="-79"/>
              </a:rPr>
              <a:t>וללא מעיל.</a:t>
            </a:r>
          </a:p>
          <a:p>
            <a:pPr algn="r" rtl="1" fontAlgn="base"/>
            <a:r>
              <a:rPr lang="he-IL" sz="1600" cap="all" spc="400" dirty="0">
                <a:latin typeface="Guttman Hatzvi" panose="02010401010101010101" pitchFamily="2" charset="-79"/>
                <a:cs typeface="Guttman Hatzvi" panose="02010401010101010101" pitchFamily="2" charset="-79"/>
              </a:rPr>
              <a:t>אילו הייתי יכול לעשות </a:t>
            </a:r>
            <a:r>
              <a:rPr lang="he-IL" sz="1600" cap="all" spc="400" dirty="0" err="1">
                <a:latin typeface="Guttman Hatzvi" panose="02010401010101010101" pitchFamily="2" charset="-79"/>
                <a:cs typeface="Guttman Hatzvi" panose="02010401010101010101" pitchFamily="2" charset="-79"/>
              </a:rPr>
              <a:t>הכל</a:t>
            </a:r>
            <a:r>
              <a:rPr lang="he-IL" sz="1600" cap="all" spc="400" dirty="0">
                <a:latin typeface="Guttman Hatzvi" panose="02010401010101010101" pitchFamily="2" charset="-79"/>
                <a:cs typeface="Guttman Hatzvi" panose="02010401010101010101" pitchFamily="2" charset="-79"/>
              </a:rPr>
              <a:t> מחדש, הייתי מטייל ביתר </a:t>
            </a:r>
            <a:r>
              <a:rPr lang="he-IL" sz="1600" cap="all" spc="400" dirty="0" smtClean="0">
                <a:latin typeface="Guttman Hatzvi" panose="02010401010101010101" pitchFamily="2" charset="-79"/>
                <a:cs typeface="Guttman Hatzvi" panose="02010401010101010101" pitchFamily="2" charset="-79"/>
              </a:rPr>
              <a:t>קלילות,</a:t>
            </a:r>
            <a:endParaRPr lang="he-IL" sz="1600" cap="all" spc="400" dirty="0">
              <a:latin typeface="Guttman Hatzvi" panose="02010401010101010101" pitchFamily="2" charset="-79"/>
              <a:cs typeface="Guttman Hatzvi" panose="02010401010101010101" pitchFamily="2" charset="-79"/>
            </a:endParaRPr>
          </a:p>
          <a:p>
            <a:pPr algn="r" rtl="1" fontAlgn="base"/>
            <a:r>
              <a:rPr lang="he-IL" sz="1600" cap="all" spc="400" dirty="0">
                <a:latin typeface="Guttman Hatzvi" panose="02010401010101010101" pitchFamily="2" charset="-79"/>
                <a:cs typeface="Guttman Hatzvi" panose="02010401010101010101" pitchFamily="2" charset="-79"/>
              </a:rPr>
              <a:t>הייתי מתחיל ללכת יחף מוקדם יותר באביב והייתי נשאר כך כמעט עד סוף הסתיו.</a:t>
            </a:r>
          </a:p>
          <a:p>
            <a:pPr algn="r" rtl="1" fontAlgn="base"/>
            <a:r>
              <a:rPr lang="he-IL" sz="1600" cap="all" spc="400" dirty="0">
                <a:latin typeface="Guttman Hatzvi" panose="02010401010101010101" pitchFamily="2" charset="-79"/>
                <a:cs typeface="Guttman Hatzvi" panose="02010401010101010101" pitchFamily="2" charset="-79"/>
              </a:rPr>
              <a:t>כן, גם הייתי משחק הרבה יותר </a:t>
            </a:r>
            <a:r>
              <a:rPr lang="he-IL" sz="1600" cap="all" spc="400" dirty="0" smtClean="0">
                <a:latin typeface="Guttman Hatzvi" panose="02010401010101010101" pitchFamily="2" charset="-79"/>
                <a:cs typeface="Guttman Hatzvi" panose="02010401010101010101" pitchFamily="2" charset="-79"/>
              </a:rPr>
              <a:t>כדורגל,</a:t>
            </a:r>
            <a:endParaRPr lang="he-IL" sz="1600" cap="all" spc="400" dirty="0">
              <a:latin typeface="Guttman Hatzvi" panose="02010401010101010101" pitchFamily="2" charset="-79"/>
              <a:cs typeface="Guttman Hatzvi" panose="02010401010101010101" pitchFamily="2" charset="-79"/>
            </a:endParaRPr>
          </a:p>
          <a:p>
            <a:pPr algn="r" rtl="1" fontAlgn="base"/>
            <a:r>
              <a:rPr lang="he-IL" sz="1600" cap="all" spc="400" dirty="0">
                <a:latin typeface="Guttman Hatzvi" panose="02010401010101010101" pitchFamily="2" charset="-79"/>
                <a:cs typeface="Guttman Hatzvi" panose="02010401010101010101" pitchFamily="2" charset="-79"/>
              </a:rPr>
              <a:t>לא הייתי מתעקש שיהיו לי כל כך הרבה ציונים </a:t>
            </a:r>
            <a:r>
              <a:rPr lang="he-IL" sz="1600" cap="all" spc="400" dirty="0" smtClean="0">
                <a:latin typeface="Guttman Hatzvi" panose="02010401010101010101" pitchFamily="2" charset="-79"/>
                <a:cs typeface="Guttman Hatzvi" panose="02010401010101010101" pitchFamily="2" charset="-79"/>
              </a:rPr>
              <a:t>טובים,</a:t>
            </a:r>
            <a:endParaRPr lang="he-IL" sz="1600" cap="all" spc="400" dirty="0">
              <a:latin typeface="Guttman Hatzvi" panose="02010401010101010101" pitchFamily="2" charset="-79"/>
              <a:cs typeface="Guttman Hatzvi" panose="02010401010101010101" pitchFamily="2" charset="-79"/>
            </a:endParaRPr>
          </a:p>
          <a:p>
            <a:pPr algn="r" rtl="1" fontAlgn="base"/>
            <a:r>
              <a:rPr lang="he-IL" sz="1600" cap="all" spc="400" dirty="0">
                <a:latin typeface="Guttman Hatzvi" panose="02010401010101010101" pitchFamily="2" charset="-79"/>
                <a:cs typeface="Guttman Hatzvi" panose="02010401010101010101" pitchFamily="2" charset="-79"/>
              </a:rPr>
              <a:t>ומתכנן לעצמי כזאת קרירה,</a:t>
            </a:r>
          </a:p>
          <a:p>
            <a:pPr algn="r" rtl="1" fontAlgn="base"/>
            <a:r>
              <a:rPr lang="he-IL" sz="1600" cap="all" spc="400" dirty="0">
                <a:latin typeface="Guttman Hatzvi" panose="02010401010101010101" pitchFamily="2" charset="-79"/>
                <a:cs typeface="Guttman Hatzvi" panose="02010401010101010101" pitchFamily="2" charset="-79"/>
              </a:rPr>
              <a:t>הייתי עושה מה שהיה יוצא.</a:t>
            </a:r>
          </a:p>
          <a:p>
            <a:pPr algn="r" rtl="1" fontAlgn="base"/>
            <a:r>
              <a:rPr lang="he-IL" sz="1600" cap="all" spc="400" dirty="0">
                <a:latin typeface="Guttman Hatzvi" panose="02010401010101010101" pitchFamily="2" charset="-79"/>
                <a:cs typeface="Guttman Hatzvi" panose="02010401010101010101" pitchFamily="2" charset="-79"/>
              </a:rPr>
              <a:t>הייתי מריח הרבה יותר </a:t>
            </a:r>
            <a:r>
              <a:rPr lang="he-IL" sz="1600" cap="all" spc="400" dirty="0" smtClean="0">
                <a:latin typeface="Guttman Hatzvi" panose="02010401010101010101" pitchFamily="2" charset="-79"/>
                <a:cs typeface="Guttman Hatzvi" panose="02010401010101010101" pitchFamily="2" charset="-79"/>
              </a:rPr>
              <a:t>פרחים,</a:t>
            </a:r>
            <a:endParaRPr lang="he-IL" sz="1600" cap="all" spc="400" dirty="0">
              <a:latin typeface="Guttman Hatzvi" panose="02010401010101010101" pitchFamily="2" charset="-79"/>
              <a:cs typeface="Guttman Hatzvi" panose="02010401010101010101" pitchFamily="2" charset="-79"/>
            </a:endParaRPr>
          </a:p>
          <a:p>
            <a:pPr algn="r" rtl="1" fontAlgn="base"/>
            <a:r>
              <a:rPr lang="he-IL" sz="1600" cap="all" spc="400" dirty="0">
                <a:latin typeface="Guttman Hatzvi" panose="02010401010101010101" pitchFamily="2" charset="-79"/>
                <a:cs typeface="Guttman Hatzvi" panose="02010401010101010101" pitchFamily="2" charset="-79"/>
              </a:rPr>
              <a:t>הייתי מחבק הרבה יותר ילדים,</a:t>
            </a:r>
          </a:p>
          <a:p>
            <a:pPr algn="r" rtl="1" fontAlgn="base"/>
            <a:r>
              <a:rPr lang="he-IL" sz="1600" cap="all" spc="400" dirty="0">
                <a:latin typeface="Guttman Hatzvi" panose="02010401010101010101" pitchFamily="2" charset="-79"/>
                <a:cs typeface="Guttman Hatzvi" panose="02010401010101010101" pitchFamily="2" charset="-79"/>
              </a:rPr>
              <a:t> והייתי אומר להרבה יותר אנשים , שאני אוהב אותם.</a:t>
            </a:r>
          </a:p>
          <a:p>
            <a:pPr algn="r" rtl="1" fontAlgn="base"/>
            <a:r>
              <a:rPr lang="he-IL" sz="1600" cap="all" spc="400" dirty="0">
                <a:latin typeface="Guttman Hatzvi" panose="02010401010101010101" pitchFamily="2" charset="-79"/>
                <a:cs typeface="Guttman Hatzvi" panose="02010401010101010101" pitchFamily="2" charset="-79"/>
              </a:rPr>
              <a:t>כל זאת –אילו יכולתי לחיות את כל חיי מחדש</a:t>
            </a:r>
            <a:r>
              <a:rPr lang="he-IL" sz="1600" cap="all" spc="400" dirty="0" smtClean="0">
                <a:latin typeface="Guttman Hatzvi" panose="02010401010101010101" pitchFamily="2" charset="-79"/>
                <a:cs typeface="Guttman Hatzvi" panose="02010401010101010101" pitchFamily="2" charset="-79"/>
              </a:rPr>
              <a:t>."</a:t>
            </a:r>
            <a:endParaRPr lang="he-IL" sz="1600" cap="all" spc="400" dirty="0">
              <a:latin typeface="Guttman Hatzvi" panose="02010401010101010101" pitchFamily="2" charset="-79"/>
              <a:cs typeface="Guttman Hatzvi" panose="02010401010101010101" pitchFamily="2" charset="-79"/>
            </a:endParaRPr>
          </a:p>
          <a:p>
            <a:pPr algn="r" rtl="1"/>
            <a:endParaRPr lang="he-IL" sz="1600" dirty="0"/>
          </a:p>
          <a:p>
            <a:pPr algn="r" rtl="1"/>
            <a:endParaRPr lang="he-IL" sz="1600" dirty="0"/>
          </a:p>
        </p:txBody>
      </p:sp>
      <p:sp>
        <p:nvSpPr>
          <p:cNvPr id="5" name="Rectangle 4"/>
          <p:cNvSpPr/>
          <p:nvPr/>
        </p:nvSpPr>
        <p:spPr>
          <a:xfrm>
            <a:off x="2330297" y="274992"/>
            <a:ext cx="6494086" cy="523220"/>
          </a:xfrm>
          <a:prstGeom prst="rect">
            <a:avLst/>
          </a:prstGeom>
        </p:spPr>
        <p:txBody>
          <a:bodyPr wrap="none">
            <a:spAutoFit/>
          </a:bodyPr>
          <a:lstStyle/>
          <a:p>
            <a:pPr algn="r" rtl="1" fontAlgn="base"/>
            <a:r>
              <a:rPr lang="he-IL" sz="2800" i="1" cap="all" spc="400" dirty="0">
                <a:latin typeface="Guttman Hatzvi" panose="02010401010101010101" pitchFamily="2" charset="-79"/>
                <a:cs typeface="Guttman Hatzvi" panose="02010401010101010101" pitchFamily="2" charset="-79"/>
              </a:rPr>
              <a:t>לו חייתי מחדש / ח. ל. </a:t>
            </a:r>
            <a:r>
              <a:rPr lang="he-IL" sz="2800" i="1" cap="all" spc="400" dirty="0" err="1">
                <a:latin typeface="Guttman Hatzvi" panose="02010401010101010101" pitchFamily="2" charset="-79"/>
                <a:cs typeface="Guttman Hatzvi" panose="02010401010101010101" pitchFamily="2" charset="-79"/>
              </a:rPr>
              <a:t>בורחס</a:t>
            </a:r>
            <a:endParaRPr lang="he-IL" sz="2800" i="1" cap="all" spc="400" dirty="0">
              <a:latin typeface="Guttman Hatzvi" panose="02010401010101010101" pitchFamily="2" charset="-79"/>
              <a:cs typeface="Guttman Hatzvi" panose="02010401010101010101" pitchFamily="2" charset="-79"/>
            </a:endParaRPr>
          </a:p>
        </p:txBody>
      </p:sp>
      <p:pic>
        <p:nvPicPr>
          <p:cNvPr id="7" name="Picture 6"/>
          <p:cNvPicPr>
            <a:picLocks noChangeAspect="1"/>
          </p:cNvPicPr>
          <p:nvPr/>
        </p:nvPicPr>
        <p:blipFill>
          <a:blip r:embed="rId2"/>
          <a:stretch>
            <a:fillRect/>
          </a:stretch>
        </p:blipFill>
        <p:spPr>
          <a:xfrm>
            <a:off x="803532" y="1269142"/>
            <a:ext cx="3453836" cy="5190191"/>
          </a:xfrm>
          <a:prstGeom prst="rect">
            <a:avLst/>
          </a:prstGeom>
        </p:spPr>
      </p:pic>
    </p:spTree>
    <p:extLst>
      <p:ext uri="{BB962C8B-B14F-4D97-AF65-F5344CB8AC3E}">
        <p14:creationId xmlns:p14="http://schemas.microsoft.com/office/powerpoint/2010/main" val="590253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LeafVTI">
  <a:themeElements>
    <a:clrScheme name="Leaf">
      <a:dk1>
        <a:sysClr val="windowText" lastClr="000000"/>
      </a:dk1>
      <a:lt1>
        <a:sysClr val="window" lastClr="FFFFFF"/>
      </a:lt1>
      <a:dk2>
        <a:srgbClr val="732124"/>
      </a:dk2>
      <a:lt2>
        <a:srgbClr val="F0EDE5"/>
      </a:lt2>
      <a:accent1>
        <a:srgbClr val="D34817"/>
      </a:accent1>
      <a:accent2>
        <a:srgbClr val="A68D65"/>
      </a:accent2>
      <a:accent3>
        <a:srgbClr val="728377"/>
      </a:accent3>
      <a:accent4>
        <a:srgbClr val="B4797B"/>
      </a:accent4>
      <a:accent5>
        <a:srgbClr val="CE8439"/>
      </a:accent5>
      <a:accent6>
        <a:srgbClr val="CF3A2A"/>
      </a:accent6>
      <a:hlink>
        <a:srgbClr val="D06853"/>
      </a:hlink>
      <a:folHlink>
        <a:srgbClr val="B67779"/>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docProps/app.xml><?xml version="1.0" encoding="utf-8"?>
<Properties xmlns="http://schemas.openxmlformats.org/officeDocument/2006/extended-properties" xmlns:vt="http://schemas.openxmlformats.org/officeDocument/2006/docPropsVTypes">
  <TotalTime>126</TotalTime>
  <Words>591</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Avenir Next LT Pro Light</vt:lpstr>
      <vt:lpstr>Calibri</vt:lpstr>
      <vt:lpstr>Guttman Hatzvi</vt:lpstr>
      <vt:lpstr>Rockwell Nova Light</vt:lpstr>
      <vt:lpstr>Wingdings</vt:lpstr>
      <vt:lpstr>LeafVTI</vt:lpstr>
      <vt:lpstr>PowerPoint Presentation</vt:lpstr>
      <vt:lpstr>הכינור הוא הסמל המרכזי בסיפור.  מה הוא מסמל?</vt:lpstr>
      <vt:lpstr>כותרת הסיפור "כינורו של רוטשילד" מטעה את הקורא. מדוע?  (ע"פ מאמרו של עמוס עוז "מתחילים סיפור" 1996) </vt:lpstr>
      <vt:lpstr>  ומה את לומדת מזה לגבי  החיים שלך?  </vt:lpstr>
      <vt:lpstr> </vt:lpstr>
      <vt:lpstr>למעשה, הייתי מנסה שיהיו לי רק רגעים נהדרים, אחד אחרי השני. זאת, במקום לחיות את חיי כל כך הרבה שנים מראש,  הייתי אחד מהאנשים שמעולם לא הלכו לשום מקום, ללא מדחום, ללא בקבוק חם, וללא מעיל. אילו הייתי יכול לעשות הכל מחדש, הייתי מטייל ביתר קלילות, הייתי מתחיל ללכת יחף מוקדם יותר באביב והייתי נשאר כך כמעט עד סוף הסתיו. כן, גם הייתי משחק הרבה יותר כדורגל, לא הייתי מתעקש שיהיו לי כל כך הרבה ציונים טובים, ומתכנן לעצמי כזאת קרירה, הייתי עושה מה שהיה יוצא. הייתי מריח הרבה יותר פרחים, הייתי מחבק הרבה יותר ילדים,  והייתי אומר להרבה יותר אנשים , שאני אוהב אותם. כל זאת –אילו יכולתי לחיות את כל חיי מחדש."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Brachi</dc:creator>
  <cp:lastModifiedBy>Brachi</cp:lastModifiedBy>
  <cp:revision>14</cp:revision>
  <dcterms:created xsi:type="dcterms:W3CDTF">2020-10-19T10:14:07Z</dcterms:created>
  <dcterms:modified xsi:type="dcterms:W3CDTF">2020-10-19T12:21:07Z</dcterms:modified>
</cp:coreProperties>
</file>