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77" r:id="rId4"/>
    <p:sldId id="257" r:id="rId5"/>
    <p:sldId id="258" r:id="rId6"/>
    <p:sldId id="266" r:id="rId7"/>
    <p:sldId id="265" r:id="rId8"/>
    <p:sldId id="269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99"/>
    <a:srgbClr val="71E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סגנון ביניים 1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82437" autoAdjust="0"/>
  </p:normalViewPr>
  <p:slideViewPr>
    <p:cSldViewPr snapToGrid="0">
      <p:cViewPr varScale="1">
        <p:scale>
          <a:sx n="68" d="100"/>
          <a:sy n="68" d="100"/>
        </p:scale>
        <p:origin x="13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D346A9-9745-4BC3-9578-08146A9664B4}" type="datetimeFigureOut">
              <a:rPr lang="he-IL" smtClean="0"/>
              <a:t>כ"ב/חשון/תשפ"ד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BA3742-930F-495E-898B-7D025D34A2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03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גם הרע הוא מאת</a:t>
            </a:r>
            <a:r>
              <a:rPr lang="he-IL" baseline="0" dirty="0"/>
              <a:t> ה' כי ה' הוא אחד וכולל הטוב והרע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742-930F-495E-898B-7D025D34A2DE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565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עמי קדם האליליים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האמינו במציאותם של שני אלים: אל טוב ואל רע.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הם היו פוחדים מהאל הרע שעושה דברים רעים בעולם, ואוהבים את האל 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הטוב שעושה טוב בעולם.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ע"פ אמונתו ותורתנו הקדושה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הקבה אינו מוריד מאחריותו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כלום אלא הכל מאת ה' .</a:t>
            </a: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הקב"ה הוא אחד, וממנו יוצא רק טוב וחסד. אלא עפ"י מיעוט הבנתנו נראה שיש גם רע, אך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מצד האמת המוחלטת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גם הוא טוב. מכיוון שלעיתים כחלק מתהליך של בניין מחודש צריך להרוס את המציאות הקודמת, אך הרס זה הוא לצורך תיקון ובניין.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וכך מתוך הבנה שה' אחד- מבינים שגם הטוב וגם הרע מכוונים לטובה, וכולם באים מאת הקב"ה.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742-930F-495E-898B-7D025D34A2DE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85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משל לשני סוחרים שיצאו לעסוק בסחורתם במדינת הים. כשהיו בדרך, אחד מהם נפצע והפסיד את ההפלגה.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התחיל לחרף ולגדף. לאחר מספר ימים שמע שהספינה טבעה בדרך, והתחיל להודות ולשבח לקב"ה.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ממדרש זה ניתן ללמוד: שגם תקלה/צרה שיש לאדם- היא לטובתו בסופו של דבר.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742-930F-495E-898B-7D025D34A2DE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939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א. אדם רואה את התמונה היותר רחבה ואז רואה מכלול של </a:t>
            </a:r>
            <a:r>
              <a:rPr lang="he-IL" dirty="0" err="1"/>
              <a:t>ארועים</a:t>
            </a:r>
            <a:r>
              <a:rPr lang="he-IL" dirty="0"/>
              <a:t> ואז הצרה מקבלת משמעות .</a:t>
            </a:r>
          </a:p>
          <a:p>
            <a:r>
              <a:rPr lang="he-IL" dirty="0"/>
              <a:t>ב. כאשר רואים זאת כמה פעמים מבינים זאת יותר טוב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742-930F-495E-898B-7D025D34A2DE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600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הקב"ה מעמיד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נסיונות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רק למי שמסוגל לעמוד בהם. קיימים כמה סוגים של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נסיונות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1. כמו עיבוד של פשתן טוב- גורם להשביח ולהעצים את הקיים.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2. כמו נקישה על כלי חזק- לברר ולהוכיח את החוסן הקיים.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3. כמו נתינת משא על בהמה המסוגלת לכך- התאמת המשימה הנדרשת לאישיות שיכולה לשאת אותה.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742-930F-495E-898B-7D025D34A2DE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635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742-930F-495E-898B-7D025D34A2DE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689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11700" y="2362200"/>
            <a:ext cx="4954588" cy="2509213"/>
          </a:xfrm>
        </p:spPr>
        <p:txBody>
          <a:bodyPr>
            <a:noAutofit/>
          </a:bodyPr>
          <a:lstStyle/>
          <a:p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דרכי התמודדות של אדם </a:t>
            </a:r>
            <a:b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מאמין עם משבר </a:t>
            </a:r>
            <a:b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4000" dirty="0">
                <a:solidFill>
                  <a:srgbClr val="002060"/>
                </a:solidFill>
              </a:rPr>
            </a:br>
            <a:r>
              <a:rPr lang="he-IL" sz="2800" b="1" dirty="0">
                <a:solidFill>
                  <a:srgbClr val="002060"/>
                </a:solidFill>
              </a:rPr>
              <a:t>(עמודים 144-155)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72268" y="5753099"/>
            <a:ext cx="2986088" cy="647702"/>
          </a:xfrm>
        </p:spPr>
        <p:txBody>
          <a:bodyPr>
            <a:noAutofit/>
          </a:bodyPr>
          <a:lstStyle/>
          <a:p>
            <a:r>
              <a:rPr lang="he-IL" sz="3200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ד"ר רינה בן סבו </a:t>
            </a:r>
          </a:p>
        </p:txBody>
      </p:sp>
    </p:spTree>
    <p:extLst>
      <p:ext uri="{BB962C8B-B14F-4D97-AF65-F5344CB8AC3E}">
        <p14:creationId xmlns:p14="http://schemas.microsoft.com/office/powerpoint/2010/main" val="378447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7200" y="231731"/>
            <a:ext cx="11277600" cy="1032604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he-IL" sz="4400" b="1" dirty="0"/>
              <a:t>בדוגמאות שמביא המדרש בולטים היבטים שונים: </a:t>
            </a:r>
            <a:endParaRPr lang="en-US" sz="4400" b="1" dirty="0"/>
          </a:p>
        </p:txBody>
      </p:sp>
      <p:sp>
        <p:nvSpPr>
          <p:cNvPr id="2" name="מלבן 1"/>
          <p:cNvSpPr/>
          <p:nvPr/>
        </p:nvSpPr>
        <p:spPr>
          <a:xfrm>
            <a:off x="4787900" y="1552600"/>
            <a:ext cx="71247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cs typeface="+mj-cs"/>
              </a:rPr>
              <a:t>הניסיון כמשפר את רמתו הרוחנית של האדם ויכולתו להתמודד עם קשיים.</a:t>
            </a:r>
          </a:p>
        </p:txBody>
      </p:sp>
      <p:sp>
        <p:nvSpPr>
          <p:cNvPr id="4" name="מלבן 3"/>
          <p:cNvSpPr/>
          <p:nvPr/>
        </p:nvSpPr>
        <p:spPr>
          <a:xfrm>
            <a:off x="6569516" y="3336270"/>
            <a:ext cx="381546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he-IL" sz="4000" b="1" dirty="0">
                <a:cs typeface="+mj-cs"/>
              </a:rPr>
              <a:t>בעל הניסיון כשליח.</a:t>
            </a:r>
          </a:p>
        </p:txBody>
      </p:sp>
      <p:sp>
        <p:nvSpPr>
          <p:cNvPr id="5" name="מלבן 4"/>
          <p:cNvSpPr/>
          <p:nvPr/>
        </p:nvSpPr>
        <p:spPr>
          <a:xfrm>
            <a:off x="4787900" y="4504387"/>
            <a:ext cx="6946900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e-IL" sz="4000" b="1" dirty="0">
                <a:cs typeface="+mj-cs"/>
              </a:rPr>
              <a:t>הקב"ה מעמיד בניסיון רק אנשים עם כוחות נפש להתגבר על הקושי.</a:t>
            </a:r>
          </a:p>
          <a:p>
            <a:pPr algn="r"/>
            <a:endParaRPr lang="he-IL" sz="4000" b="1" dirty="0">
              <a:cs typeface="+mj-cs"/>
            </a:endParaRPr>
          </a:p>
        </p:txBody>
      </p:sp>
      <p:sp>
        <p:nvSpPr>
          <p:cNvPr id="6" name="הסבר ענן 5"/>
          <p:cNvSpPr/>
          <p:nvPr/>
        </p:nvSpPr>
        <p:spPr>
          <a:xfrm>
            <a:off x="35156" y="1769367"/>
            <a:ext cx="4470400" cy="3695700"/>
          </a:xfrm>
          <a:prstGeom prst="cloud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383462" y="2442284"/>
            <a:ext cx="377379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0"/>
                <a:solidFill>
                  <a:schemeClr val="tx1"/>
                </a:solidFill>
              </a:rPr>
              <a:t>כיצד נתמוך באדם </a:t>
            </a:r>
          </a:p>
          <a:p>
            <a:pPr algn="ctr"/>
            <a:r>
              <a:rPr lang="he-IL" sz="3200" b="1" dirty="0">
                <a:ln w="0"/>
              </a:rPr>
              <a:t>הנמצא במשבר על פי </a:t>
            </a:r>
          </a:p>
          <a:p>
            <a:pPr algn="ctr"/>
            <a:r>
              <a:rPr lang="he-IL" sz="3200" b="1" dirty="0">
                <a:ln w="0"/>
              </a:rPr>
              <a:t>הדוגמאות </a:t>
            </a:r>
          </a:p>
          <a:p>
            <a:pPr algn="ctr"/>
            <a:r>
              <a:rPr lang="he-IL" sz="3200" b="1" dirty="0">
                <a:ln w="0"/>
              </a:rPr>
              <a:t>המובאות במדרש?</a:t>
            </a:r>
            <a:endParaRPr lang="he-IL" sz="32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75248" y="275617"/>
            <a:ext cx="7011651" cy="85468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e-IL" sz="4000" b="1"/>
              <a:t>א.  הטוב והרע מאת ה' ותכליתם לטוב</a:t>
            </a:r>
          </a:p>
        </p:txBody>
      </p:sp>
      <p:sp>
        <p:nvSpPr>
          <p:cNvPr id="4" name="מלבן 3"/>
          <p:cNvSpPr/>
          <p:nvPr/>
        </p:nvSpPr>
        <p:spPr>
          <a:xfrm>
            <a:off x="259724" y="1362839"/>
            <a:ext cx="11442700" cy="5183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/>
              <a:t>"בְּשָׁעָה שֶׁהוֹצִיאוּ אֶת רבי עֲקִיבָא לַהֲרִיגָה זְמַן קְרִיאַת שְׁמַע הָיָה, וְהָיוּ </a:t>
            </a:r>
            <a:r>
              <a:rPr lang="he-IL" sz="2800" b="1" dirty="0" err="1"/>
              <a:t>סוֹרְקִין</a:t>
            </a:r>
            <a:r>
              <a:rPr lang="he-IL" sz="2800" b="1" dirty="0"/>
              <a:t> אֶת בְּשָׂרוֹ בְּמַסְרְקוֹת שֶׁל בַּרְזֶל, וְהָיָה מִתְכַּוֵּן לְקַבֵּל עָלָיו עֹל מַלְכוּת שָׁמַיִם בְּאַהֲבָה. אָמְרוּ לוֹ תַּלְמִידָיו: רַבֵּנוּ! עַד כָּאן? אָמַר לָהֶם: כָּל יָמַי הָיִיתִי מִצְטַעֵר עַל פָּסוּק זֶה: "וּבְכָל נַפְשְׁךָ" – </a:t>
            </a:r>
            <a:r>
              <a:rPr lang="he-IL" sz="2800" b="1" dirty="0" err="1"/>
              <a:t>וַאֲפִלּו</a:t>
            </a:r>
            <a:r>
              <a:rPr lang="he-IL" sz="2800" b="1" dirty="0"/>
              <a:t>ּ הוּא נוֹטֵל אֶת נִשְׁמָתְךָ; אָמַרְתִּי: מָתַי יָבוֹא לְיָדִי </a:t>
            </a:r>
            <a:r>
              <a:rPr lang="he-IL" sz="2800" b="1" dirty="0" err="1"/>
              <a:t>וַאֲקַיְּמֶנּו</a:t>
            </a:r>
            <a:r>
              <a:rPr lang="he-IL" sz="2800" b="1" dirty="0"/>
              <a:t>ּ! </a:t>
            </a:r>
            <a:r>
              <a:rPr lang="he-IL" sz="2800" b="1" dirty="0" err="1"/>
              <a:t>וְעַכְשָׁו</a:t>
            </a:r>
            <a:r>
              <a:rPr lang="he-IL" sz="2800" b="1" dirty="0"/>
              <a:t> שֶׁבָּא לְיָדִי – לֹא </a:t>
            </a:r>
            <a:r>
              <a:rPr lang="he-IL" sz="2800" b="1" dirty="0" err="1"/>
              <a:t>אֲקַיְּמֶנּו</a:t>
            </a:r>
            <a:r>
              <a:rPr lang="he-IL" sz="2800" b="1" dirty="0"/>
              <a:t>ּ? הָיָה מַאֲרִיךְ </a:t>
            </a:r>
            <a:r>
              <a:rPr lang="he-IL" sz="2800" b="1" dirty="0" err="1"/>
              <a:t>בְּ"אֶחָד</a:t>
            </a:r>
            <a:r>
              <a:rPr lang="he-IL" sz="2800" b="1" dirty="0"/>
              <a:t>" עַד שֶׁיָּצְאָה נִשְׁמָתוֹ </a:t>
            </a:r>
            <a:r>
              <a:rPr lang="he-IL" sz="2800" b="1" dirty="0" err="1"/>
              <a:t>בְּ"אֶחָד</a:t>
            </a:r>
            <a:r>
              <a:rPr lang="he-IL" sz="2800" b="1" dirty="0"/>
              <a:t>". יָצְאָה בַּת קוֹל וְאָמְרָה: אַשְׁרֶיךָ, רבי עֲקִיבָא, שֶׁיָּצְאָה נִשְׁמָתְךָ </a:t>
            </a:r>
            <a:r>
              <a:rPr lang="he-IL" sz="2800" b="1" dirty="0" err="1"/>
              <a:t>בְּ"אֶחָד</a:t>
            </a:r>
            <a:r>
              <a:rPr lang="he-IL" sz="2800" b="1" dirty="0"/>
              <a:t>"; אָמְרוּ מַלְאֲכֵי הַשָּׁרֵת לִפְנֵי הַקָּדוֹשׁ בָּרוּךְ הוּא: </a:t>
            </a:r>
            <a:r>
              <a:rPr lang="he-IL" sz="2800" b="1" dirty="0" err="1"/>
              <a:t>רִבּוֹנו</a:t>
            </a:r>
            <a:r>
              <a:rPr lang="he-IL" sz="2800" b="1" dirty="0"/>
              <a:t>ֹ שֶׁל עוֹלָם, זוֹ תּוֹרָה וְזֶה שְׂכָרָהּ?... יָצְאָה בַּת קוֹל וְאָמְרָה לוֹ: אַשְׁרֶיךָ, רבי עֲקִיבָא, שֶׁאַתָּה מְזֻמָּן לְחַיֵּי הָעוֹלָם הַבָּא!"</a:t>
            </a:r>
          </a:p>
        </p:txBody>
      </p:sp>
    </p:spTree>
    <p:extLst>
      <p:ext uri="{BB962C8B-B14F-4D97-AF65-F5344CB8AC3E}">
        <p14:creationId xmlns:p14="http://schemas.microsoft.com/office/powerpoint/2010/main" val="42131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ענן 3"/>
          <p:cNvSpPr/>
          <p:nvPr/>
        </p:nvSpPr>
        <p:spPr>
          <a:xfrm>
            <a:off x="352471" y="143765"/>
            <a:ext cx="11493785" cy="5770265"/>
          </a:xfrm>
          <a:prstGeom prst="cloudCallout">
            <a:avLst/>
          </a:prstGeom>
          <a:solidFill>
            <a:srgbClr val="71E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260764" y="948708"/>
            <a:ext cx="970280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0"/>
                <a:solidFill>
                  <a:srgbClr val="FF0000"/>
                </a:solidFill>
              </a:rPr>
              <a:t>מדוע בשעה שסרקו את בשרו של </a:t>
            </a:r>
          </a:p>
          <a:p>
            <a:pPr algn="ctr"/>
            <a:r>
              <a:rPr lang="he-IL" sz="4400" b="1" dirty="0">
                <a:ln w="0"/>
                <a:solidFill>
                  <a:srgbClr val="FF0000"/>
                </a:solidFill>
              </a:rPr>
              <a:t>רבי עקיבא </a:t>
            </a:r>
          </a:p>
          <a:p>
            <a:pPr algn="ctr"/>
            <a:r>
              <a:rPr lang="he-IL" sz="4400" b="1" dirty="0">
                <a:ln w="0"/>
                <a:solidFill>
                  <a:srgbClr val="FF0000"/>
                </a:solidFill>
              </a:rPr>
              <a:t>במסרקות של ברזל וקרא: </a:t>
            </a:r>
          </a:p>
          <a:p>
            <a:pPr algn="ctr"/>
            <a:r>
              <a:rPr lang="he-IL" sz="4400" b="1" dirty="0">
                <a:ln w="0"/>
                <a:solidFill>
                  <a:srgbClr val="FF0000"/>
                </a:solidFill>
              </a:rPr>
              <a:t>"שמע ישראל ה' אלוקינו ה' אחד", </a:t>
            </a:r>
          </a:p>
          <a:p>
            <a:pPr algn="ctr"/>
            <a:r>
              <a:rPr lang="he-IL" sz="5400" b="1" dirty="0">
                <a:ln w="0"/>
                <a:solidFill>
                  <a:srgbClr val="002060"/>
                </a:solidFill>
              </a:rPr>
              <a:t>האריך דווקא במילה "אחד"? </a:t>
            </a:r>
            <a:endParaRPr lang="he-IL" sz="5400" b="1" cap="none" spc="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2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2400" y="418110"/>
            <a:ext cx="7874000" cy="10081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e-IL" b="1" dirty="0"/>
              <a:t>פירוש </a:t>
            </a:r>
            <a:r>
              <a:rPr lang="he-IL" b="1" dirty="0" err="1"/>
              <a:t>המלבי"ם</a:t>
            </a:r>
            <a:r>
              <a:rPr lang="he-IL" b="1" dirty="0"/>
              <a:t> לספר דברים פרק ו' פסוק ד' </a:t>
            </a:r>
            <a:br>
              <a:rPr lang="he-IL" b="1" dirty="0"/>
            </a:br>
            <a:r>
              <a:rPr lang="he-IL" b="1" dirty="0"/>
              <a:t>"שמע ישראל"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04126" y="1678397"/>
            <a:ext cx="11518900" cy="4974886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b="1" dirty="0"/>
              <a:t>הָאֻמּוֹת הַקּוֹדְמִים שֶׁהָיוּ </a:t>
            </a:r>
            <a:r>
              <a:rPr lang="he-IL" sz="3600" b="1" dirty="0">
                <a:solidFill>
                  <a:srgbClr val="FF0000"/>
                </a:solidFill>
              </a:rPr>
              <a:t>מַאֲמִינִים</a:t>
            </a:r>
            <a:r>
              <a:rPr lang="he-IL" sz="2800" b="1" dirty="0"/>
              <a:t> </a:t>
            </a:r>
            <a:r>
              <a:rPr lang="he-IL" sz="2800" b="1" dirty="0" err="1"/>
              <a:t>בְּרִבּוּי</a:t>
            </a:r>
            <a:r>
              <a:rPr lang="he-IL" sz="2800" b="1" dirty="0"/>
              <a:t> </a:t>
            </a:r>
            <a:r>
              <a:rPr lang="he-IL" sz="2800" b="1" dirty="0" err="1"/>
              <a:t>הָאֱלֹהוּת</a:t>
            </a:r>
            <a:r>
              <a:rPr lang="he-IL" sz="2800" b="1" dirty="0"/>
              <a:t>, הִשְׁווּ בְּזֶה שֶׁיֵּשׁ </a:t>
            </a:r>
            <a:r>
              <a:rPr lang="he-IL" sz="2800" b="1" dirty="0" err="1"/>
              <a:t>אֱלֹהִים</a:t>
            </a:r>
            <a:r>
              <a:rPr lang="he-IL" sz="2800" b="1" dirty="0"/>
              <a:t> פּוֹעֵל טוֹב וְיֵשׁ </a:t>
            </a:r>
            <a:r>
              <a:rPr lang="he-IL" sz="2800" b="1" dirty="0" err="1"/>
              <a:t>אֱלֹהִים</a:t>
            </a:r>
            <a:r>
              <a:rPr lang="he-IL" sz="2800" b="1" dirty="0"/>
              <a:t> פּוֹעֵל רַע, כִּי לֹא יָכְלוּ לְצַיֵּר שֶׁהַטּוֹב וְהָרַע הַנִּמְצָא בָּעוֹלָם יָצְאוּ מִשֹּׁרֶשׁ אֶחָד, וְעַל כֵּן הָיוּ </a:t>
            </a:r>
            <a:r>
              <a:rPr lang="he-IL" sz="2800" b="1" dirty="0" err="1"/>
              <a:t>מִתְיָרְאִים</a:t>
            </a:r>
            <a:r>
              <a:rPr lang="he-IL" sz="2800" b="1" dirty="0"/>
              <a:t> מִפּוֹעֵל הָרַע וְאוֹהֲבִים אֶת הַפּוֹעֵל הַטּוֹב</a:t>
            </a:r>
            <a:r>
              <a:rPr lang="he-IL" sz="2800" dirty="0"/>
              <a:t>. וְכַאֲשֶׁר בָּא בְּתוֹרַת אֱמֶת לְלַמְּדָם שֶׁיִּתְאַחֲדוּ הַיִּרְאָה וְהָאַהֲבָה </a:t>
            </a:r>
            <a:r>
              <a:rPr lang="he-IL" sz="2800" dirty="0" err="1"/>
              <a:t>לֶאֱלֹהֵי</a:t>
            </a:r>
            <a:r>
              <a:rPr lang="he-IL" sz="2800" dirty="0"/>
              <a:t> אֱמֶת </a:t>
            </a:r>
            <a:r>
              <a:rPr lang="he-IL" sz="2800" b="1" dirty="0" err="1"/>
              <a:t>הֻצְרַך</a:t>
            </a:r>
            <a:r>
              <a:rPr lang="he-IL" sz="2800" b="1" dirty="0"/>
              <a:t>ְ לְהַקְדִּים לָהֶם </a:t>
            </a:r>
            <a:r>
              <a:rPr lang="he-IL" sz="2800" b="1" dirty="0">
                <a:solidFill>
                  <a:srgbClr val="FF0000"/>
                </a:solidFill>
              </a:rPr>
              <a:t>אֱמוּנַת </a:t>
            </a:r>
            <a:r>
              <a:rPr lang="he-IL" sz="2800" b="1" dirty="0" err="1">
                <a:solidFill>
                  <a:srgbClr val="FF0000"/>
                </a:solidFill>
              </a:rPr>
              <a:t>הַיִּחוּד</a:t>
            </a:r>
            <a:r>
              <a:rPr lang="he-IL" sz="2800" b="1" dirty="0">
                <a:solidFill>
                  <a:srgbClr val="FF0000"/>
                </a:solidFill>
              </a:rPr>
              <a:t>, </a:t>
            </a:r>
            <a:r>
              <a:rPr lang="he-IL" sz="2800" b="1" dirty="0" err="1">
                <a:solidFill>
                  <a:srgbClr val="FF0000"/>
                </a:solidFill>
              </a:rPr>
              <a:t>שֶׁאֱלֹהֵי</a:t>
            </a:r>
            <a:r>
              <a:rPr lang="he-IL" sz="2800" b="1" dirty="0">
                <a:solidFill>
                  <a:srgbClr val="FF0000"/>
                </a:solidFill>
              </a:rPr>
              <a:t> עוֹלָם הוּא אֶחָד וְאֵין זוּלָתוֹ וְהוּא שֹׁרֶשׁ לְכָל הַנִּמְצָא </a:t>
            </a:r>
            <a:r>
              <a:rPr lang="he-IL" sz="2800" b="1" dirty="0" err="1">
                <a:solidFill>
                  <a:srgbClr val="FF0000"/>
                </a:solidFill>
              </a:rPr>
              <a:t>וְהַמִּתְהַוֶּה</a:t>
            </a:r>
            <a:r>
              <a:rPr lang="he-IL" sz="2800" b="1" dirty="0">
                <a:solidFill>
                  <a:srgbClr val="FF0000"/>
                </a:solidFill>
              </a:rPr>
              <a:t> בְּכָל הָעוֹלָמוֹת הֵן דְּבָרִים אֲשֶׁר לְפִי הַשָּׂגָתֵנוּ נִקְרָאֵם בַּשֵּׁם טוֹב וְהֵן דְּבָרִים אֲשֶׁר נִקְרָאֵם בַּשֵּׁם רַע.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52400"/>
            <a:ext cx="1593573" cy="17307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28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1999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המסר המרכזי מדברי </a:t>
            </a:r>
            <a:r>
              <a:rPr lang="he-IL" sz="4800" b="1" dirty="0" err="1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המלבי"ם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הוא שאחדות הבורא וייחודו מלמדים כי </a:t>
            </a:r>
            <a:r>
              <a:rPr lang="he-IL" sz="4800" b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הן הטוב והן הרע מקורם בבורא אחד</a:t>
            </a:r>
            <a:r>
              <a:rPr lang="he-IL" sz="4800" b="1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ולא בא-ל היוצר את הרע ו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א-ל היוצר את הטוב. כמו כן אנו לומדים מדבריו כי הקב"ה </a:t>
            </a:r>
            <a:r>
              <a:rPr lang="he-IL" sz="4800" b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יוצר את הטוב וכי רק בעיני אדם קיימת מציאות של רוע. 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כל הנראה בעיני האדם לכאורה כרע, מכוון "לצורך תיקון ובניין".</a:t>
            </a:r>
            <a:endParaRPr lang="he-IL" sz="2800" b="1" dirty="0">
              <a:latin typeface="Garamond" panose="02020404030301010803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endParaRPr lang="en-US" sz="36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7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287533" cy="685800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לפיכך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חייב האדם לחפש את </a:t>
            </a:r>
            <a:r>
              <a:rPr lang="he-IL" sz="4800" b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משמעות הרוע 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ולנסות להבין את מטרתו ותכליתו. לפי זה מובן מדוע קרא רבי עקיבא דווקא "שמע ישראל" בהדגישו את המילים </a:t>
            </a:r>
            <a:r>
              <a:rPr lang="he-IL" sz="4800" b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"ה' אחד", 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שכן הקב"ה </a:t>
            </a:r>
            <a:r>
              <a:rPr lang="he-IL" sz="4800" b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אחד והוא יוצר הכול הן את הטוב והן את הרע. </a:t>
            </a:r>
            <a:r>
              <a:rPr lang="he-IL" sz="4800" b="1" dirty="0">
                <a:latin typeface="Garamond" panose="02020404030301010803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 קל לאדם הנתון במשבר להאמין כי בעומק הרוע נמצא טוב וכי תכלית הייסורים, היא להביא, בסופו של התהליך, טוב לעולם, אולם זהו האתגר המשמעותי שלפניו.</a:t>
            </a:r>
            <a:endParaRPr lang="en-US" sz="4800" b="1" dirty="0">
              <a:latin typeface="Garamond" panose="02020404030301010803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  <a:p>
            <a:pPr algn="ctr"/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58697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17202" y="1181100"/>
            <a:ext cx="6249026" cy="6017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e-IL" sz="3200" b="1" dirty="0"/>
              <a:t>תלמוד בבלי –נידה ל"א עמ' א'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330199" y="2010383"/>
            <a:ext cx="11684001" cy="4795708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he-IL" sz="3600" b="1" dirty="0">
                <a:latin typeface="Bookshelf Symbol 7" panose="05010101010101010101" pitchFamily="2" charset="2"/>
              </a:rPr>
              <a:t>דָּרַשׁ רַב יוֹסֵף מַאי </a:t>
            </a:r>
            <a:r>
              <a:rPr lang="he-IL" sz="3600" b="1" dirty="0" err="1">
                <a:latin typeface="Bookshelf Symbol 7" panose="05010101010101010101" pitchFamily="2" charset="2"/>
              </a:rPr>
              <a:t>דִּכְתִיב</a:t>
            </a:r>
            <a:r>
              <a:rPr lang="he-IL" sz="3600" b="1" dirty="0">
                <a:latin typeface="Bookshelf Symbol 7" panose="05010101010101010101" pitchFamily="2" charset="2"/>
              </a:rPr>
              <a:t> </a:t>
            </a:r>
            <a:r>
              <a:rPr lang="he-IL" sz="3600" b="1" dirty="0">
                <a:solidFill>
                  <a:srgbClr val="FF0000"/>
                </a:solidFill>
                <a:latin typeface="Bookshelf Symbol 7" panose="05010101010101010101" pitchFamily="2" charset="2"/>
              </a:rPr>
              <a:t>"</a:t>
            </a:r>
            <a:r>
              <a:rPr lang="he-IL" sz="3600" b="1" dirty="0" err="1">
                <a:solidFill>
                  <a:srgbClr val="FF0000"/>
                </a:solidFill>
                <a:latin typeface="Bookshelf Symbol 7" panose="05010101010101010101" pitchFamily="2" charset="2"/>
              </a:rPr>
              <a:t>אוֹדְך</a:t>
            </a:r>
            <a:r>
              <a:rPr lang="he-IL" sz="3600" b="1" dirty="0">
                <a:solidFill>
                  <a:srgbClr val="FF0000"/>
                </a:solidFill>
                <a:latin typeface="Bookshelf Symbol 7" panose="05010101010101010101" pitchFamily="2" charset="2"/>
              </a:rPr>
              <a:t>ָ ה' כִּי אָנַפְתָּ בִּי יָשׁב אַפְּךָ וּתְנַחֲמֵנִי". </a:t>
            </a:r>
            <a:r>
              <a:rPr lang="he-IL" sz="3600" b="1" dirty="0">
                <a:latin typeface="Bookshelf Symbol 7" panose="05010101010101010101" pitchFamily="2" charset="2"/>
              </a:rPr>
              <a:t>בַּמֶּה הַכָּתוּב מְדַבֵּר? בִּשְׁנֵי בְּנֵי אָדָם שֶׁיָּצְאוּ לִסְחוֹרָה יָשַׁב לוֹ קוֹץ לְאֶחָד מֵהֶן. הִתְחִיל מְחָרֵף וּמְגַדֵּף. לְיָמִים שָׁמַע שֶׁטָּבְעָה סְפִינָתוֹ שֶׁל חֲבֵרוֹ בַּיָּם, הִתְחִיל מוֹדֶה וּמְשַׁבֵּחַ. לְכָךְ נֶאֱמַר: "יָשׁב אַפְּךָ וּתְנַחֲמֵנִי" וְהַיְנוּ </a:t>
            </a:r>
            <a:r>
              <a:rPr lang="he-IL" sz="3600" b="1" dirty="0" err="1">
                <a:latin typeface="Bookshelf Symbol 7" panose="05010101010101010101" pitchFamily="2" charset="2"/>
              </a:rPr>
              <a:t>דְּאָמַר</a:t>
            </a:r>
            <a:r>
              <a:rPr lang="he-IL" sz="3600" b="1" dirty="0">
                <a:latin typeface="Bookshelf Symbol 7" panose="05010101010101010101" pitchFamily="2" charset="2"/>
              </a:rPr>
              <a:t> רַבִּי אֶלְעָזָר מַאי </a:t>
            </a:r>
            <a:r>
              <a:rPr lang="he-IL" sz="3600" b="1" dirty="0" err="1">
                <a:latin typeface="Bookshelf Symbol 7" panose="05010101010101010101" pitchFamily="2" charset="2"/>
              </a:rPr>
              <a:t>דִּכְתִיב</a:t>
            </a:r>
            <a:r>
              <a:rPr lang="he-IL" sz="3600" b="1" dirty="0">
                <a:latin typeface="Bookshelf Symbol 7" panose="05010101010101010101" pitchFamily="2" charset="2"/>
              </a:rPr>
              <a:t> "עֹשֵׂה נִפְלָאוֹת (גְּדוֹלוֹת) לְבַדּוֹ וּבָרוּךְ שֵׁם כְּבוֹדוֹ לְעוֹלָם", </a:t>
            </a:r>
            <a:r>
              <a:rPr lang="he-IL" sz="3600" b="1" dirty="0" err="1">
                <a:latin typeface="Bookshelf Symbol 7" panose="05010101010101010101" pitchFamily="2" charset="2"/>
              </a:rPr>
              <a:t>אֲפִלּו</a:t>
            </a:r>
            <a:r>
              <a:rPr lang="he-IL" sz="3600" b="1" dirty="0">
                <a:latin typeface="Bookshelf Symbol 7" panose="05010101010101010101" pitchFamily="2" charset="2"/>
              </a:rPr>
              <a:t>ּ בַּעַל הַנֵּס אֵינוֹ מַכִּיר בְּנִסּוֹ.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416301" y="98926"/>
            <a:ext cx="8597900" cy="85468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/>
              <a:t>ב. ראיית המכלול ולא רק את המציאות העכשווית </a:t>
            </a:r>
          </a:p>
        </p:txBody>
      </p:sp>
    </p:spTree>
    <p:extLst>
      <p:ext uri="{BB962C8B-B14F-4D97-AF65-F5344CB8AC3E}">
        <p14:creationId xmlns:p14="http://schemas.microsoft.com/office/powerpoint/2010/main" val="32443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פיצוץ 1 3"/>
          <p:cNvSpPr/>
          <p:nvPr/>
        </p:nvSpPr>
        <p:spPr>
          <a:xfrm>
            <a:off x="0" y="0"/>
            <a:ext cx="12170065" cy="68580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292248" y="2306935"/>
            <a:ext cx="94227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0"/>
                <a:solidFill>
                  <a:srgbClr val="FF0000"/>
                </a:solidFill>
              </a:rPr>
              <a:t>מהו הבסיס </a:t>
            </a:r>
            <a:r>
              <a:rPr lang="he-IL" sz="5400" b="1" dirty="0" err="1">
                <a:ln w="0"/>
                <a:solidFill>
                  <a:srgbClr val="FF0000"/>
                </a:solidFill>
              </a:rPr>
              <a:t>האמוני</a:t>
            </a:r>
            <a:r>
              <a:rPr lang="he-IL" sz="5400" b="1" dirty="0">
                <a:ln w="0"/>
                <a:solidFill>
                  <a:srgbClr val="FF0000"/>
                </a:solidFill>
              </a:rPr>
              <a:t> שנדרש מאדם</a:t>
            </a:r>
          </a:p>
          <a:p>
            <a:pPr algn="ctr"/>
            <a:r>
              <a:rPr lang="he-IL" sz="5400" b="1" dirty="0">
                <a:ln w="0"/>
                <a:solidFill>
                  <a:srgbClr val="FF0000"/>
                </a:solidFill>
              </a:rPr>
              <a:t> כדי להודות על צרה?</a:t>
            </a:r>
            <a:endParaRPr lang="he-IL" sz="5400" b="1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93737" y="1460500"/>
            <a:ext cx="5575926" cy="4571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e-IL" b="1" dirty="0"/>
              <a:t>מדרש </a:t>
            </a:r>
            <a:r>
              <a:rPr lang="he-IL" b="1" dirty="0" err="1"/>
              <a:t>תנחומא</a:t>
            </a:r>
            <a:r>
              <a:rPr lang="he-IL" b="1" dirty="0"/>
              <a:t> , וירא, אות כ'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241300" y="2095499"/>
            <a:ext cx="11480800" cy="4584701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b="1" dirty="0"/>
              <a:t>ה' צַדִּיק יִבְחַן.</a:t>
            </a:r>
            <a:r>
              <a:rPr lang="he-IL" sz="2400" dirty="0"/>
              <a:t> (תהלים יא)</a:t>
            </a:r>
            <a:endParaRPr lang="en-US" sz="24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/>
              <a:t>אָמַר רַבִּי יוֹנָה </a:t>
            </a:r>
            <a:r>
              <a:rPr lang="he-IL" sz="2400" b="1" dirty="0">
                <a:solidFill>
                  <a:srgbClr val="FF0000"/>
                </a:solidFill>
              </a:rPr>
              <a:t>הַפִּשְׁתָּן הַזֶּה כָּל זְמַן שֶׁאַתָּה כּוֹתֵשׁ עָלָיו מִשְׁתַּבַּחַת</a:t>
            </a:r>
            <a:r>
              <a:rPr lang="he-IL" sz="2400" b="1" dirty="0"/>
              <a:t>.</a:t>
            </a:r>
            <a:r>
              <a:rPr lang="he-IL" sz="2400" dirty="0"/>
              <a:t> אֵימָתַי? כְּשֶׁהוּא יָפֶה אֲבָל כְּשֶׁהוּא רַע אַתָּה כּוֹתֵשׁ עָלָיו וְהוּא מִתְפַּקֵּעַ. כָּךְ אֵין הַקָּדוֹשׁ בָּרוּךְ הוּא מְנַסֶּה אֶלָּא לְצַדִּיקִים.</a:t>
            </a:r>
            <a:endParaRPr lang="en-US" sz="24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/>
              <a:t>אָמַר רַבִּי יְהוּדָה בַּר שָׁלוֹם </a:t>
            </a:r>
            <a:r>
              <a:rPr lang="he-IL" sz="2400" b="1" dirty="0">
                <a:solidFill>
                  <a:srgbClr val="FF0000"/>
                </a:solidFill>
              </a:rPr>
              <a:t>הַיּוֹצֵר הַזֶּה אֵינוֹ מַקִּישׁ עַל כְּלִי וְקַנְקַן רָעוּעַ שֶׁלֹּא יִשָּׁבֵר. וּבְמַה הוּא מַקִּישׁ? – עַל הַבָּרִיא. </a:t>
            </a:r>
            <a:r>
              <a:rPr lang="he-IL" sz="2400" dirty="0"/>
              <a:t>כָּךְ אֵין הקב"ה מְנַסֶּה לִרְשָׁעִים אֶלָּא לַצַּדִּיקִים שֶׁנֶּאֱמַר "ה' צַדִּיק יִבְחַן".</a:t>
            </a:r>
            <a:endParaRPr lang="en-US" sz="24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/>
              <a:t>אָמַר רַבִּי אֶלְעָזָר מָשָׁל לְמַה הַדָּבָר דּוֹמֶה? לְבַעַל הַבַּיִת שֶׁיֵּשׁ לוֹ שְׁתֵּי פָּרוֹת אַחַת </a:t>
            </a:r>
            <a:r>
              <a:rPr lang="he-IL" sz="2400" dirty="0" err="1"/>
              <a:t>כֹּחָה</a:t>
            </a:r>
            <a:r>
              <a:rPr lang="he-IL" sz="2400" dirty="0"/>
              <a:t>ּ יָפֶה וְאַחַת </a:t>
            </a:r>
            <a:r>
              <a:rPr lang="he-IL" sz="2400" dirty="0" err="1"/>
              <a:t>כֹּחָה</a:t>
            </a:r>
            <a:r>
              <a:rPr lang="he-IL" sz="2400" dirty="0"/>
              <a:t>ּ רַע.</a:t>
            </a:r>
            <a:r>
              <a:rPr lang="he-IL" sz="2400" b="1" dirty="0"/>
              <a:t> </a:t>
            </a:r>
            <a:r>
              <a:rPr lang="he-IL" sz="2400" b="1" dirty="0">
                <a:solidFill>
                  <a:srgbClr val="FF0000"/>
                </a:solidFill>
              </a:rPr>
              <a:t>עַל מִי הוּא מַטִּיל אֶת הָעֹל לֹא עַל אוֹתָהּ שֶׁכֹּחָהּ יָפֶה?! הֱוֵי אוֹמֵר ה' צַדִּיק יִבְחַן.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/>
              <a:t>לְכָךְ נֶאֱמַר </a:t>
            </a:r>
            <a:r>
              <a:rPr lang="he-IL" sz="2400" dirty="0" err="1"/>
              <a:t>וְהָאֱלֹהִים</a:t>
            </a:r>
            <a:r>
              <a:rPr lang="he-IL" sz="2400" dirty="0"/>
              <a:t> נִסָּה אֶת אַבְרָהָם:</a:t>
            </a:r>
          </a:p>
        </p:txBody>
      </p:sp>
      <p:sp>
        <p:nvSpPr>
          <p:cNvPr id="4" name="מלבן 3"/>
          <p:cNvSpPr/>
          <p:nvPr/>
        </p:nvSpPr>
        <p:spPr>
          <a:xfrm>
            <a:off x="554061" y="238397"/>
            <a:ext cx="11391900" cy="6735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47320"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latin typeface="Garamond" panose="02020404030301010803" pitchFamily="18" charset="0"/>
                <a:ea typeface="Times New Roman" panose="02020603050405020304" pitchFamily="18" charset="0"/>
              </a:rPr>
              <a:t>ג. הקב"ה מעמיד בניסיון רק אנשים בעלי כוחות נפש שיכולים לעמוד בניסיון.</a:t>
            </a:r>
            <a:endParaRPr lang="en-US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11394"/>
      </p:ext>
    </p:extLst>
  </p:cSld>
  <p:clrMapOvr>
    <a:masterClrMapping/>
  </p:clrMapOvr>
</p:sld>
</file>

<file path=ppt/theme/theme1.xml><?xml version="1.0" encoding="utf-8"?>
<a:theme xmlns:a="http://schemas.openxmlformats.org/drawingml/2006/main" name="טיפה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טיפה</Template>
  <TotalTime>1700</TotalTime>
  <Words>1010</Words>
  <Application>Microsoft Office PowerPoint</Application>
  <PresentationFormat>מסך רחב</PresentationFormat>
  <Paragraphs>55</Paragraphs>
  <Slides>10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7" baseType="lpstr">
      <vt:lpstr>Arial</vt:lpstr>
      <vt:lpstr>Bookshelf Symbol 7</vt:lpstr>
      <vt:lpstr>Calibri</vt:lpstr>
      <vt:lpstr>David</vt:lpstr>
      <vt:lpstr>Garamond</vt:lpstr>
      <vt:lpstr>Tw Cen MT</vt:lpstr>
      <vt:lpstr>טיפה</vt:lpstr>
      <vt:lpstr>דרכי התמודדות של אדם  מאמין עם משבר   (עמודים 144-155)</vt:lpstr>
      <vt:lpstr>א.  הטוב והרע מאת ה' ותכליתם לטוב</vt:lpstr>
      <vt:lpstr>מצגת של PowerPoint‏</vt:lpstr>
      <vt:lpstr>פירוש המלבי"ם לספר דברים פרק ו' פסוק ד'  "שמע ישראל"</vt:lpstr>
      <vt:lpstr>מצגת של PowerPoint‏</vt:lpstr>
      <vt:lpstr>מצגת של PowerPoint‏</vt:lpstr>
      <vt:lpstr>תלמוד בבלי –נידה ל"א עמ' א'</vt:lpstr>
      <vt:lpstr>מצגת של PowerPoint‏</vt:lpstr>
      <vt:lpstr>מדרש תנחומא , וירא, אות כ'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דרכי התמודדות של אדם  מאמין עם משבר   (עמודים 144-155)</dc:title>
  <dc:creator>נריה בן סבו</dc:creator>
  <cp:lastModifiedBy>user</cp:lastModifiedBy>
  <cp:revision>47</cp:revision>
  <dcterms:created xsi:type="dcterms:W3CDTF">2020-10-31T18:22:34Z</dcterms:created>
  <dcterms:modified xsi:type="dcterms:W3CDTF">2023-11-06T08:50:25Z</dcterms:modified>
</cp:coreProperties>
</file>