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0413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  <p:embeddedFont>
      <p:font typeface="Varela Round" panose="00000500000000000000" pitchFamily="2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j63rGotf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u="sng">
                <a:solidFill>
                  <a:schemeClr val="hlink"/>
                </a:solidFill>
                <a:hlinkClick r:id="rId3"/>
              </a:rPr>
              <a:t>https://www.youtube.com/watch?v=z4j63rGotfw</a:t>
            </a:r>
            <a:endParaRPr/>
          </a:p>
        </p:txBody>
      </p:sp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1449029" y="804890"/>
            <a:ext cx="960438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447143" y="2010879"/>
            <a:ext cx="4644547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6412936" y="2017343"/>
            <a:ext cx="4644547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94" name="Google Shape;94;p12"/>
          <p:cNvCxnSpPr/>
          <p:nvPr/>
        </p:nvCxnSpPr>
        <p:spPr>
          <a:xfrm>
            <a:off x="1453707" y="1847088"/>
            <a:ext cx="960627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447003" y="804164"/>
            <a:ext cx="9606410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447003" y="2019550"/>
            <a:ext cx="4644547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1447003" y="2824270"/>
            <a:ext cx="4644547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3"/>
          </p:nvPr>
        </p:nvSpPr>
        <p:spPr>
          <a:xfrm>
            <a:off x="6411527" y="2023004"/>
            <a:ext cx="4644547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4"/>
          </p:nvPr>
        </p:nvSpPr>
        <p:spPr>
          <a:xfrm>
            <a:off x="6411527" y="2821491"/>
            <a:ext cx="4644547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04" name="Google Shape;104;p13"/>
          <p:cNvCxnSpPr/>
          <p:nvPr/>
        </p:nvCxnSpPr>
        <p:spPr>
          <a:xfrm>
            <a:off x="1453707" y="1847088"/>
            <a:ext cx="960627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451391" y="804520"/>
            <a:ext cx="960202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10" name="Google Shape;110;p14"/>
          <p:cNvCxnSpPr/>
          <p:nvPr/>
        </p:nvCxnSpPr>
        <p:spPr>
          <a:xfrm>
            <a:off x="1453707" y="1847088"/>
            <a:ext cx="960627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444483" y="798973"/>
            <a:ext cx="3272673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5043058" y="798974"/>
            <a:ext cx="6011687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1444483" y="3205492"/>
            <a:ext cx="3274587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22" name="Google Shape;122;p16"/>
          <p:cNvCxnSpPr/>
          <p:nvPr/>
        </p:nvCxnSpPr>
        <p:spPr>
          <a:xfrm>
            <a:off x="1448092" y="3205491"/>
            <a:ext cx="326906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7"/>
          <p:cNvGrpSpPr/>
          <p:nvPr/>
        </p:nvGrpSpPr>
        <p:grpSpPr>
          <a:xfrm>
            <a:off x="7476414" y="482171"/>
            <a:ext cx="4074003" cy="5149101"/>
            <a:chOff x="7477387" y="482170"/>
            <a:chExt cx="4074533" cy="5149101"/>
          </a:xfrm>
        </p:grpSpPr>
        <p:sp>
          <p:nvSpPr>
            <p:cNvPr id="125" name="Google Shape;125;p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451017" y="1129513"/>
            <a:ext cx="553160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>
            <a:spLocks noGrp="1"/>
          </p:cNvSpPr>
          <p:nvPr>
            <p:ph type="pic" idx="2"/>
          </p:nvPr>
        </p:nvSpPr>
        <p:spPr>
          <a:xfrm>
            <a:off x="8123332" y="1122543"/>
            <a:ext cx="2790808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450140" y="3145992"/>
            <a:ext cx="5523685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1447194" y="5469857"/>
            <a:ext cx="5526632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1447193" y="318641"/>
            <a:ext cx="5540283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3" name="Google Shape;133;p17"/>
          <p:cNvCxnSpPr/>
          <p:nvPr/>
        </p:nvCxnSpPr>
        <p:spPr>
          <a:xfrm>
            <a:off x="1447194" y="3143605"/>
            <a:ext cx="552663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451391" y="804520"/>
            <a:ext cx="960202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4527097" y="-1059973"/>
            <a:ext cx="3450613" cy="96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40" name="Google Shape;140;p18"/>
          <p:cNvCxnSpPr/>
          <p:nvPr/>
        </p:nvCxnSpPr>
        <p:spPr>
          <a:xfrm>
            <a:off x="1453707" y="1847088"/>
            <a:ext cx="960627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 rot="5400000">
            <a:off x="7915704" y="2321152"/>
            <a:ext cx="4659889" cy="161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 rot="5400000">
            <a:off x="3028445" y="-784987"/>
            <a:ext cx="4659889" cy="78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47" name="Google Shape;147;p19"/>
          <p:cNvCxnSpPr/>
          <p:nvPr/>
        </p:nvCxnSpPr>
        <p:spPr>
          <a:xfrm>
            <a:off x="9437882" y="798974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2417465" y="802299"/>
            <a:ext cx="8635949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99"/>
              <a:buFont typeface="Gill Sans"/>
              <a:buNone/>
              <a:defRPr sz="6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417465" y="3531205"/>
            <a:ext cx="8635948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2416186" y="329308"/>
            <a:ext cx="4973268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43747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2" name="Google Shape;72;p9"/>
          <p:cNvCxnSpPr/>
          <p:nvPr/>
        </p:nvCxnSpPr>
        <p:spPr>
          <a:xfrm>
            <a:off x="2417465" y="3528542"/>
            <a:ext cx="8635948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451391" y="804520"/>
            <a:ext cx="960202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451391" y="2015733"/>
            <a:ext cx="960202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9" name="Google Shape;79;p10"/>
          <p:cNvCxnSpPr/>
          <p:nvPr/>
        </p:nvCxnSpPr>
        <p:spPr>
          <a:xfrm>
            <a:off x="1453707" y="1847088"/>
            <a:ext cx="960627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454050" y="1756130"/>
            <a:ext cx="8642029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1454050" y="3806196"/>
            <a:ext cx="8629323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86" name="Google Shape;86;p11"/>
          <p:cNvCxnSpPr/>
          <p:nvPr/>
        </p:nvCxnSpPr>
        <p:spPr>
          <a:xfrm>
            <a:off x="1454050" y="3804985"/>
            <a:ext cx="862932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2019477"/>
            <a:ext cx="12190413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0413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451391" y="804520"/>
            <a:ext cx="960202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451391" y="2015733"/>
            <a:ext cx="960202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553155" y="330370"/>
            <a:ext cx="350025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1451390" y="329308"/>
            <a:ext cx="5938063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479998" y="798973"/>
            <a:ext cx="810913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1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5" name="Google Shape;65;p8"/>
          <p:cNvCxnSpPr/>
          <p:nvPr/>
        </p:nvCxnSpPr>
        <p:spPr>
          <a:xfrm>
            <a:off x="0" y="6128413"/>
            <a:ext cx="12190413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z4j63rGotfw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/>
        </p:nvSpPr>
        <p:spPr>
          <a:xfrm>
            <a:off x="4532497" y="567871"/>
            <a:ext cx="3990455" cy="9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80"/>
              <a:buFont typeface="Varela Round"/>
              <a:buNone/>
            </a:pPr>
            <a:r>
              <a:rPr lang="iw-IL" sz="468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4777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מבנה השיר</a:t>
            </a:r>
            <a:endParaRPr sz="4777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4992210" y="1486160"/>
            <a:ext cx="6092825" cy="26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800"/>
              <a:buFont typeface="Courier New"/>
              <a:buChar char="o"/>
            </a:pPr>
            <a:r>
              <a:rPr lang="iw-IL" sz="2800" b="0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ארבעה בתים </a:t>
            </a:r>
            <a:endParaRPr/>
          </a:p>
          <a:p>
            <a:pPr marL="2857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800"/>
              <a:buFont typeface="Courier New"/>
              <a:buChar char="o"/>
            </a:pPr>
            <a:r>
              <a:rPr lang="iw-IL" sz="2800" b="0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מספר השורות בכל בית שונה</a:t>
            </a:r>
            <a:endParaRPr/>
          </a:p>
          <a:p>
            <a:pPr marL="285750" marR="0" lvl="0" indent="-2857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800"/>
              <a:buFont typeface="Courier New"/>
              <a:buChar char="o"/>
            </a:pPr>
            <a:r>
              <a:rPr lang="iw-IL" sz="2800" b="0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אורך השורות אינו אחיד</a:t>
            </a:r>
            <a:endParaRPr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800"/>
              <a:buFont typeface="Courier New"/>
              <a:buChar char="o"/>
            </a:pPr>
            <a:r>
              <a:rPr lang="iw-IL" sz="280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מבנה מתוח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/>
        </p:nvSpPr>
        <p:spPr>
          <a:xfrm>
            <a:off x="2933688" y="666322"/>
            <a:ext cx="7438056" cy="9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Calibri"/>
              <a:buNone/>
            </a:pPr>
            <a:r>
              <a:rPr lang="iw-IL" sz="3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4777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בית ראשון - כמעט שלווה</a:t>
            </a:r>
            <a:endParaRPr sz="4777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3642804" y="2095130"/>
            <a:ext cx="7250097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הוּא יָרֹק 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עֵצָיו זְקוּפִים, יְשָׁרִים כְּסַרְגֵּלִים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חַפִּים מֵרְבָב.</a:t>
            </a:r>
            <a:endParaRPr/>
          </a:p>
          <a:p>
            <a:pPr marL="0" marR="0" lvl="0" indent="0" algn="r" rtl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לְעִתִּים אֶפְשָׁר לִשְׁמֹע אוֹתָם מְרַנְּנִים.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/>
        </p:nvSpPr>
        <p:spPr>
          <a:xfrm>
            <a:off x="1417053" y="351668"/>
            <a:ext cx="8271387" cy="9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lang="iw-IL" sz="33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4769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בית שני – טבע, פנטזיה ואגדה  </a:t>
            </a:r>
            <a:endParaRPr sz="324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5240785" y="1323091"/>
            <a:ext cx="6092825" cy="390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הוּא יָרֹק מִבַּחוּץ 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וְשָׁחֹר מִבִּפְנִים.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מְרֻבֵּה קְסָמִים,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פֵּרוֹת אֲדֻמִּים, פִּטְרִיּוֹת,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אַגָּדוֹת, גַּמָּדִים, מְכַשֵּׁפוֹת, פֵיוֹת.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יֶלֶד וְיַלְדָּה תּוֹעִים בְּתוֹכו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/>
        </p:nvSpPr>
        <p:spPr>
          <a:xfrm>
            <a:off x="-101600" y="407615"/>
            <a:ext cx="10119360" cy="9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Calibri"/>
              <a:buNone/>
            </a:pPr>
            <a:r>
              <a:rPr lang="iw-IL" sz="3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4777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בית שלישי – טבעו האפל של היער</a:t>
            </a:r>
            <a:endParaRPr sz="4777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772" y="2193504"/>
            <a:ext cx="2570694" cy="302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/>
          <p:nvPr/>
        </p:nvSpPr>
        <p:spPr>
          <a:xfrm>
            <a:off x="5365073" y="1473432"/>
            <a:ext cx="6092825" cy="391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מַסְתִּיר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יוֹתֵר מִמַּה שֶּׁהוּא מְגַלֶּה,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הֵן זֶה טִיבוֹ שֶׁל יַעַר,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מְכַסֶּה לָרָעִים וְלַטּוֹבִים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וְהִיא תְּהִלָּתוֹ –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יֶלֶד וְיַלְדָּה תּוֹעִים בְּתוֹכוֹ.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/>
        </p:nvSpPr>
        <p:spPr>
          <a:xfrm>
            <a:off x="2180942" y="295918"/>
            <a:ext cx="8271387" cy="9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7"/>
              <a:buFont typeface="Calibri"/>
              <a:buNone/>
            </a:pPr>
            <a:r>
              <a:rPr lang="iw-IL" sz="3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4777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בית רביעי – השיא  </a:t>
            </a:r>
            <a:endParaRPr sz="4777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1961965" y="1126192"/>
            <a:ext cx="8490364" cy="520379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בְּחָלְפִי עַל פָּנָיו, בֵּין עֵצָיו הַזְּקוּפִים, הָרָמִים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הַמַּרְעִישִׁים בְּנִימוּס, אֲנִי שׁוֹאֶלֶת לְאָן נֶעֶלְמוּ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הַיְלָדִים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וְהַאִם הָפְכוּ עוֹרָם חַיְתוֹ יַעַר?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וּמִי הוּא זֶה שֶׁהִסְתַּתֵּר בֵּין הָעֲנָפִים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חוֹפֵר מְחִלָּה בֵּינוֹת שָׁרָשִׁים וּשְׁרָכִים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אוֹחֵז לֵב מְפַרְפֵּר, מַקְשִׁיב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אֵל הַיּוֹרִים.</a:t>
            </a:r>
            <a:endParaRPr sz="2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03" y="92292"/>
            <a:ext cx="2843562" cy="179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1838960" y="1929211"/>
            <a:ext cx="9225280" cy="265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8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לְאָן נֶעֶלְמוּ הַיְּלָדִים?</a:t>
            </a:r>
            <a:br>
              <a:rPr lang="iw-IL" sz="48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48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</a:pPr>
            <a:r>
              <a:rPr lang="iw-IL" sz="48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האם התעלומה נפתרה?</a:t>
            </a:r>
            <a:endParaRPr sz="4800" b="1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ctrTitle"/>
          </p:nvPr>
        </p:nvSpPr>
        <p:spPr>
          <a:xfrm>
            <a:off x="738940" y="1362384"/>
            <a:ext cx="12032179" cy="169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iw-IL"/>
              <a:t>הוראת שיר חובה בנושא השואה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796921" y="2719841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dk1"/>
                </a:solidFill>
              </a:rPr>
              <a:t>המקצוע: ספרות ממ"ד, כיתות י"א-י"ב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2"/>
          </p:nvPr>
        </p:nvSpPr>
        <p:spPr>
          <a:xfrm>
            <a:off x="796921" y="3467441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שם המורה: לאה מוריה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4800"/>
              <a:buFont typeface="Varela Round"/>
              <a:buNone/>
            </a:pPr>
            <a:r>
              <a:rPr lang="iw-IL">
                <a:solidFill>
                  <a:srgbClr val="1D1B10"/>
                </a:solidFill>
              </a:rPr>
              <a:t>מה נלמד היום? 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1453610" y="830989"/>
            <a:ext cx="10078719" cy="226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3200"/>
              <a:buNone/>
            </a:pPr>
            <a:r>
              <a:rPr lang="iw-IL" b="0">
                <a:solidFill>
                  <a:srgbClr val="1D1B10"/>
                </a:solidFill>
              </a:rPr>
              <a:t>נושאי הלימוד:</a:t>
            </a:r>
            <a:endParaRPr/>
          </a:p>
          <a:p>
            <a:pPr marL="457200" lvl="0" indent="-457200" algn="r" rtl="1">
              <a:spcBef>
                <a:spcPts val="480"/>
              </a:spcBef>
              <a:spcAft>
                <a:spcPts val="0"/>
              </a:spcAft>
              <a:buClr>
                <a:srgbClr val="1D1B10"/>
              </a:buClr>
              <a:buSzPts val="2400"/>
              <a:buFont typeface="Courier New"/>
              <a:buChar char="o"/>
            </a:pPr>
            <a:r>
              <a:rPr lang="iw-IL" sz="2400" b="0">
                <a:solidFill>
                  <a:srgbClr val="1D1B10"/>
                </a:solidFill>
              </a:rPr>
              <a:t>הרובד הגלוי והרובד המאיים בשיר</a:t>
            </a:r>
            <a:endParaRPr/>
          </a:p>
          <a:p>
            <a:pPr marL="457200" lvl="0" indent="-457200" algn="r" rtl="1">
              <a:spcBef>
                <a:spcPts val="480"/>
              </a:spcBef>
              <a:spcAft>
                <a:spcPts val="0"/>
              </a:spcAft>
              <a:buClr>
                <a:srgbClr val="1D1B10"/>
              </a:buClr>
              <a:buSzPts val="2400"/>
              <a:buFont typeface="Courier New"/>
              <a:buChar char="o"/>
            </a:pPr>
            <a:r>
              <a:rPr lang="iw-IL" sz="2400" b="0">
                <a:solidFill>
                  <a:srgbClr val="1D1B10"/>
                </a:solidFill>
              </a:rPr>
              <a:t>תרומתם של אמצעי העיצוב להבנת משמעות השיר</a:t>
            </a:r>
            <a:endParaRPr sz="2400" b="0">
              <a:solidFill>
                <a:srgbClr val="1D1B10"/>
              </a:solidFill>
            </a:endParaRPr>
          </a:p>
        </p:txBody>
      </p:sp>
      <p:pic>
        <p:nvPicPr>
          <p:cNvPr id="167" name="Google Shape;167;p22" descr="Forest, Pine Forest, Pine, Black And White, Na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03" y="3567486"/>
            <a:ext cx="12191999" cy="226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1457163" y="4118910"/>
            <a:ext cx="97851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</a:t>
            </a:r>
            <a:r>
              <a:rPr lang="iw-IL" sz="36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ַיַעַר הַשָּׁחֹר אוֹ לְאָן נֶעֶלְמוּ הַיְּלָדִים</a:t>
            </a:r>
            <a:br>
              <a:rPr lang="iw-IL" sz="36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b="1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אסתר אטינגר</a:t>
            </a:r>
            <a:endParaRPr sz="2400" b="1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ctrTitle"/>
          </p:nvPr>
        </p:nvSpPr>
        <p:spPr>
          <a:xfrm>
            <a:off x="265245" y="2461293"/>
            <a:ext cx="1256792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D1B10"/>
                </a:solidFill>
              </a:rPr>
              <a:t>הרובד הגלוי והרובד המאיים בשיר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445" y="3424239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 descr="תוצאת תמונה עבור ילדים בשוא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1443" y="220131"/>
            <a:ext cx="5496317" cy="18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9323456" y="585135"/>
            <a:ext cx="2264440" cy="9304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i="0" u="sng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רקע</a:t>
            </a:r>
            <a:endParaRPr sz="4800" b="1" i="0" u="none" strike="noStrike" cap="none">
              <a:solidFill>
                <a:srgbClr val="1D1B1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4571793" y="2336499"/>
            <a:ext cx="6092825" cy="336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400"/>
              <a:buFont typeface="Courier New"/>
              <a:buChar char="o"/>
            </a:pPr>
            <a:r>
              <a:rPr lang="iw-IL" sz="240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בתקופת השואה ברחו יהודים רבים ליערות, בניסיון להינצל מיד הנאצים, וחיו שם בתנאים לא אנושיים.</a:t>
            </a:r>
            <a:endParaRPr/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400"/>
              <a:buFont typeface="Courier New"/>
              <a:buChar char="o"/>
            </a:pPr>
            <a:r>
              <a:rPr lang="iw-IL" sz="240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ביערות נרצחו כמיליון וחצי יהודים! </a:t>
            </a:r>
            <a:endParaRPr/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400"/>
              <a:buFont typeface="Courier New"/>
              <a:buChar char="o"/>
            </a:pPr>
            <a:r>
              <a:rPr lang="iw-IL" sz="240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רצח שיטתי של קהילות שלמות ביריות לתוך בורות שנחפרו מבעוד מועד למטרה זו.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 title="ￗﾩￗﾕￗﾐￗﾔ | ￗﾪￗﾙￗﾢￗﾕￗﾓￗﾙ | ￗﾞￗﾜￗﾛￗﾔ ￗﾨￗﾕￗﾖￗﾠￗﾘￗﾜ, ￗﾙￗﾢￗﾨￗﾕￗﾪ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4120" y="178725"/>
            <a:ext cx="7537142" cy="564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1026909" y="690882"/>
            <a:ext cx="10136593" cy="99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4800"/>
              <a:buFont typeface="Varela Round"/>
              <a:buNone/>
            </a:pPr>
            <a:r>
              <a:rPr lang="iw-IL" sz="480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אוֹ לְאָן נֶעֶלְמוּ הַיְּלָדִים?</a:t>
            </a:r>
            <a:br>
              <a:rPr lang="iw-IL" sz="480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4800" b="1" i="0" u="none" strike="noStrike" cap="none">
              <a:solidFill>
                <a:srgbClr val="1D1B1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93" name="Google Shape;193;p26" descr="Image result for ‫סימני שאלה רקע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3128" y="2196131"/>
            <a:ext cx="4380929" cy="285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/>
        </p:nvSpPr>
        <p:spPr>
          <a:xfrm>
            <a:off x="693510" y="568960"/>
            <a:ext cx="10777423" cy="82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7"/>
              <a:buFont typeface="Calibri"/>
              <a:buNone/>
            </a:pPr>
            <a:r>
              <a:rPr lang="iw-IL" sz="249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4320"/>
              <a:buFont typeface="Varela Round"/>
              <a:buNone/>
            </a:pPr>
            <a:r>
              <a:rPr lang="iw-IL" sz="4320" b="1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4320" b="0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אוֹ לְאָן נֶעֶלְמוּ הַיְּלָדִים</a:t>
            </a:r>
            <a:endParaRPr sz="4320" b="0" i="0" u="none" strike="noStrike" cap="none">
              <a:solidFill>
                <a:srgbClr val="1D1B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endParaRPr sz="243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4082048" y="1659455"/>
            <a:ext cx="4310796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פָּנָיו השונות של היער:</a:t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534714" y="2568680"/>
            <a:ext cx="11095013" cy="138499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היער </a:t>
            </a:r>
            <a:r>
              <a:rPr lang="iw-IL" sz="28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										                              היער הַשָּׁחֹר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מקום טבע פסטורלי			</a:t>
            </a:r>
            <a:r>
              <a:rPr lang="iw-IL" sz="28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							מקום מאיים ומסוכן		                                                                    יעד תיירותי מבוקש בגרמניה</a:t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3191033" y="4535140"/>
            <a:ext cx="60928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לאן נעלמו הילדים?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D1B10"/>
                </a:solidFill>
                <a:latin typeface="Varela Round"/>
                <a:ea typeface="Varela Round"/>
                <a:cs typeface="Varela Round"/>
                <a:sym typeface="Varela Round"/>
              </a:rPr>
              <a:t>האם התעלומה נפתרת במהלך השיר?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subTitle" idx="1"/>
          </p:nvPr>
        </p:nvSpPr>
        <p:spPr>
          <a:xfrm>
            <a:off x="5209497" y="6248033"/>
            <a:ext cx="2062983" cy="42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iw-IL" sz="1530" b="1">
                <a:solidFill>
                  <a:schemeClr val="lt1"/>
                </a:solidFill>
              </a:rPr>
              <a:t>לאה מוריה</a:t>
            </a:r>
            <a:endParaRPr sz="1530" b="1">
              <a:solidFill>
                <a:schemeClr val="lt1"/>
              </a:solidFill>
            </a:endParaRPr>
          </a:p>
        </p:txBody>
      </p:sp>
      <p:pic>
        <p:nvPicPr>
          <p:cNvPr id="207" name="Google Shape;207;p28" descr="Forest, Pine Forest, Pine, Black And White, Na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0412" cy="675298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4031374" y="105013"/>
            <a:ext cx="4091243" cy="664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היער השחור או לאן נעלמו הילדים / אסתר אטינגר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הוּא יָרֹק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עֵצָיו זְקוּפִים, יְשָׁרִים כְּסַרְגֵּלִים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חַפִּים מֵרְבָב.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לְעִתִּים אֶפְשָׁר לִשְׁמֹע אוֹתָם מְרַנְּנִים.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הוּא יָרֹק מִבַּחוּץ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וְשָׁחֹר מִבִּפְנִים.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מְרֻבֵּה קְסָמִים,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פֵּרוֹת אֲדֻמִּים, פִּטְרִיּוֹת,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אַגָּדוֹת, גַּמָּדִים, מְכַשֵּׁפוֹת, פֵיוֹת.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יֶלֶד וְיַלְדָּה תּוֹעִים בְּתוֹכוֹ.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הַיַעַר הַשָּׁחֹר מַסְתִּיר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יוֹתֵר מִמַּה שֶּׁהוּא מְגַלֶּה,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הֵן זֶה טִיבוֹ שֶׁל יַעַר,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מְכַסֶּה לָרָעִים וְלַטּוֹבִים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וְהִיא תְּהִלָּתוֹ –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יֶלֶד וְיַלְדָּה תּוֹעִים בְּתוֹכוֹ.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בְּחָלְפִי עַל פָּנָיו, בֵּין עֵצָיו הַזְּקוּפִים, הָרָמִים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הַמַּרְעִישִׁים בְּנִימוּס, אֲנִי שׁוֹאֶלֶת לְאָן נֶעֶלְמוּ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הַיְלָדִים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וְהַאִם הָפְכוּ עוֹרָם חַיְתוֹ יַעַר?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וּמִי הוּא זֶה שֶׁהִסְתַּתֵּר בֵּין הָעֲנָפִים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חוֹפֵר מְחִלָּה בֵּינוֹת שָׁרָשִׁים וּשְׁרָכִים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אוֹחֵז לֵב מְפַרְפֵּר, מַקְשִׁיב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אֵל הַיּוֹרִים.</a:t>
            </a:r>
            <a:endParaRPr sz="1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גלריה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מותאם אישית</PresentationFormat>
  <Paragraphs>88</Paragraphs>
  <Slides>15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Gill Sans</vt:lpstr>
      <vt:lpstr>Varela Round</vt:lpstr>
      <vt:lpstr>Courier New</vt:lpstr>
      <vt:lpstr>Calibri</vt:lpstr>
      <vt:lpstr>ערכת נושא Office</vt:lpstr>
      <vt:lpstr>גלריה</vt:lpstr>
      <vt:lpstr>מערכת שידורים לאומית</vt:lpstr>
      <vt:lpstr>הוראת שיר חובה בנושא השואה</vt:lpstr>
      <vt:lpstr>מה נלמד היום? </vt:lpstr>
      <vt:lpstr>הרובד הגלוי והרובד המאיים בשיר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TAMI</dc:creator>
  <cp:lastModifiedBy>רזיאל גבאי</cp:lastModifiedBy>
  <cp:revision>1</cp:revision>
  <dcterms:modified xsi:type="dcterms:W3CDTF">2023-01-21T19:00:42Z</dcterms:modified>
</cp:coreProperties>
</file>