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7" r:id="rId8"/>
    <p:sldId id="281" r:id="rId9"/>
    <p:sldId id="282" r:id="rId10"/>
    <p:sldId id="283" r:id="rId11"/>
    <p:sldId id="284" r:id="rId12"/>
    <p:sldId id="285" r:id="rId13"/>
    <p:sldId id="286" r:id="rId14"/>
    <p:sldId id="275" r:id="rId15"/>
    <p:sldId id="288" r:id="rId16"/>
    <p:sldId id="290" r:id="rId17"/>
    <p:sldId id="289" r:id="rId18"/>
    <p:sldId id="291" r:id="rId19"/>
    <p:sldId id="292" r:id="rId20"/>
    <p:sldId id="293" r:id="rId21"/>
    <p:sldId id="294" r:id="rId22"/>
    <p:sldId id="295" r:id="rId23"/>
    <p:sldId id="296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6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11500" dirty="0" smtClean="0"/>
              <a:t>ילודה ותמותה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e-IL" dirty="0" smtClean="0"/>
              <a:t>פירמידת גילאים, </a:t>
            </a:r>
            <a:r>
              <a:rPr lang="he-IL" smtClean="0"/>
              <a:t>מודל תמורה דמוגרפית </a:t>
            </a:r>
            <a:r>
              <a:rPr lang="he-IL" dirty="0" smtClean="0"/>
              <a:t>ומומנטום דמוגרפי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0629" y="272727"/>
            <a:ext cx="11900262" cy="1450757"/>
          </a:xfrm>
        </p:spPr>
        <p:txBody>
          <a:bodyPr/>
          <a:lstStyle/>
          <a:p>
            <a:r>
              <a:rPr lang="he-IL" dirty="0" smtClean="0"/>
              <a:t>פירמידת גילאים </a:t>
            </a:r>
            <a:r>
              <a:rPr lang="he-IL" sz="4000" dirty="0" smtClean="0"/>
              <a:t>"</a:t>
            </a:r>
            <a:r>
              <a:rPr lang="he-IL" dirty="0" smtClean="0"/>
              <a:t>הפוכה</a:t>
            </a:r>
            <a:r>
              <a:rPr lang="he-IL" sz="4000" dirty="0" smtClean="0"/>
              <a:t>"</a:t>
            </a:r>
            <a:r>
              <a:rPr lang="he-IL" dirty="0" smtClean="0"/>
              <a:t> במדינה מפותחת: </a:t>
            </a:r>
            <a:r>
              <a:rPr lang="he-IL" sz="2000" dirty="0" smtClean="0"/>
              <a:t>ילודה נמוכה ותמותה נמוכה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9" y="2545397"/>
            <a:ext cx="8509462" cy="335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5522" y="4391496"/>
            <a:ext cx="18010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7030A0"/>
                </a:solidFill>
              </a:rPr>
              <a:t>נתמכת</a:t>
            </a:r>
            <a:endParaRPr lang="he-IL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91750" y="1852339"/>
            <a:ext cx="2939142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בעיה: </a:t>
            </a:r>
          </a:p>
          <a:p>
            <a:pPr algn="r"/>
            <a:r>
              <a:rPr lang="he-IL" dirty="0" smtClean="0"/>
              <a:t>ריבוי </a:t>
            </a:r>
            <a:r>
              <a:rPr lang="he-IL" dirty="0"/>
              <a:t>זקנים </a:t>
            </a:r>
            <a:r>
              <a:rPr lang="he-IL" dirty="0" smtClean="0"/>
              <a:t>(</a:t>
            </a:r>
            <a:r>
              <a:rPr lang="he-IL" b="1" dirty="0" smtClean="0">
                <a:solidFill>
                  <a:srgbClr val="FF0000"/>
                </a:solidFill>
              </a:rPr>
              <a:t>אוכלוסייה </a:t>
            </a:r>
            <a:r>
              <a:rPr lang="he-IL" b="1" dirty="0">
                <a:solidFill>
                  <a:srgbClr val="FF0000"/>
                </a:solidFill>
              </a:rPr>
              <a:t>מזדקנת</a:t>
            </a:r>
            <a:r>
              <a:rPr lang="he-IL" dirty="0"/>
              <a:t>) ומעט מדי </a:t>
            </a:r>
            <a:r>
              <a:rPr lang="he-IL" dirty="0" smtClean="0"/>
              <a:t>צעירים. </a:t>
            </a:r>
            <a:r>
              <a:rPr lang="he-IL" dirty="0"/>
              <a:t>ולכן אין מי שיפרנס </a:t>
            </a:r>
            <a:r>
              <a:rPr lang="he-IL" dirty="0" smtClean="0"/>
              <a:t>(שלב </a:t>
            </a:r>
            <a:r>
              <a:rPr lang="he-IL" dirty="0"/>
              <a:t>4 במודל התמורה הדמוגרפית בהמשך – ריבוי טבעי נמוך, אפסי או שלילי). 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פתרון</a:t>
            </a:r>
            <a:r>
              <a:rPr lang="he-IL" dirty="0"/>
              <a:t>: </a:t>
            </a:r>
            <a:endParaRPr lang="he-IL" dirty="0" smtClean="0"/>
          </a:p>
          <a:p>
            <a:pPr algn="r"/>
            <a:r>
              <a:rPr lang="he-IL" dirty="0" smtClean="0"/>
              <a:t>-הבאת מהגרים</a:t>
            </a:r>
          </a:p>
          <a:p>
            <a:pPr algn="r"/>
            <a:r>
              <a:rPr lang="he-IL" dirty="0" smtClean="0"/>
              <a:t>-עידוד </a:t>
            </a:r>
            <a:r>
              <a:rPr lang="he-IL" dirty="0"/>
              <a:t>ילודה (הסברה, קצבאות ילדים והארכת חופשת הריון</a:t>
            </a:r>
            <a:r>
              <a:rPr lang="he-IL" dirty="0" smtClean="0"/>
              <a:t>), </a:t>
            </a:r>
          </a:p>
          <a:p>
            <a:pPr algn="r"/>
            <a:r>
              <a:rPr lang="he-IL" dirty="0" smtClean="0"/>
              <a:t>-העלאת </a:t>
            </a:r>
            <a:r>
              <a:rPr lang="he-IL" dirty="0"/>
              <a:t>גיל </a:t>
            </a:r>
            <a:r>
              <a:rPr lang="he-IL" dirty="0" smtClean="0"/>
              <a:t>פנסיה</a:t>
            </a:r>
          </a:p>
          <a:p>
            <a:pPr algn="r"/>
            <a:r>
              <a:rPr lang="he-IL" dirty="0" smtClean="0"/>
              <a:t>-רובוטיקה</a:t>
            </a:r>
            <a:endParaRPr lang="he-IL" dirty="0"/>
          </a:p>
          <a:p>
            <a:pPr algn="r"/>
            <a:endParaRPr lang="he-IL" dirty="0" smtClean="0"/>
          </a:p>
          <a:p>
            <a:pPr algn="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21407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פירמידת גילאים של מדינת מהגרים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711" y="2080345"/>
            <a:ext cx="4493794" cy="3588935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 flipV="1">
            <a:off x="2547257" y="4515790"/>
            <a:ext cx="1398514" cy="2521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9086" y="4029279"/>
            <a:ext cx="1698171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הבליטה נובעת מהגעת מהגרים (בעיקר בנים) </a:t>
            </a:r>
          </a:p>
          <a:p>
            <a:pPr algn="r"/>
            <a:r>
              <a:rPr lang="he-IL" dirty="0"/>
              <a:t>וזה מרמז שזו מדינה עשירה </a:t>
            </a:r>
          </a:p>
        </p:txBody>
      </p:sp>
    </p:spTree>
    <p:extLst>
      <p:ext uri="{BB962C8B-B14F-4D97-AF65-F5344CB8AC3E}">
        <p14:creationId xmlns:p14="http://schemas.microsoft.com/office/powerpoint/2010/main" val="288357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בייבי בום </a:t>
            </a:r>
            <a:r>
              <a:rPr lang="en-US" dirty="0"/>
              <a:t>BABY BOOM  -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35" y="2655025"/>
            <a:ext cx="6581775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20149" y="2886892"/>
            <a:ext cx="4088674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אם יש בליטה בשנתון אחד ספציפי ובאופן זהה בשני המינים</a:t>
            </a:r>
            <a:r>
              <a:rPr lang="he-IL" dirty="0" smtClean="0"/>
              <a:t>, </a:t>
            </a:r>
            <a:r>
              <a:rPr lang="he-IL" dirty="0"/>
              <a:t>אז יתכן שזו שנה שבה היה בייבי בום:                       </a:t>
            </a:r>
            <a:r>
              <a:rPr lang="he-IL" dirty="0" smtClean="0"/>
              <a:t> 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בזמן </a:t>
            </a:r>
            <a:r>
              <a:rPr lang="he-IL" b="1" dirty="0">
                <a:solidFill>
                  <a:srgbClr val="FF0000"/>
                </a:solidFill>
              </a:rPr>
              <a:t>מלחמה</a:t>
            </a:r>
            <a:r>
              <a:rPr lang="he-IL" dirty="0"/>
              <a:t> אנשים מזדיינים יותר </a:t>
            </a:r>
            <a:r>
              <a:rPr lang="he-IL" dirty="0" smtClean="0"/>
              <a:t>            ולכן </a:t>
            </a:r>
            <a:r>
              <a:rPr lang="he-IL" dirty="0"/>
              <a:t>רואים ששנה אחרי המלחמה הילודה קפצה באופן חד-פעמי</a:t>
            </a:r>
          </a:p>
        </p:txBody>
      </p:sp>
    </p:spTree>
    <p:extLst>
      <p:ext uri="{BB962C8B-B14F-4D97-AF65-F5344CB8AC3E}">
        <p14:creationId xmlns:p14="http://schemas.microsoft.com/office/powerpoint/2010/main" val="3841166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בייבי בום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23" y="1952699"/>
            <a:ext cx="10342857" cy="4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24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8853"/>
            <a:ext cx="10058400" cy="1450757"/>
          </a:xfrm>
        </p:spPr>
        <p:txBody>
          <a:bodyPr/>
          <a:lstStyle/>
          <a:p>
            <a:r>
              <a:rPr lang="he-IL" dirty="0" smtClean="0"/>
              <a:t>פירמידה של מדינה שעזבו אותה אנשים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78" y="2217143"/>
            <a:ext cx="8719557" cy="3268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85663" y="2574101"/>
            <a:ext cx="2442754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/>
              <a:t>השקע (יותר בולט אצל גברים) יכול לנבוע </a:t>
            </a:r>
            <a:r>
              <a:rPr lang="he-IL" sz="2000" dirty="0" smtClean="0"/>
              <a:t>מ</a:t>
            </a:r>
            <a:r>
              <a:rPr lang="he-IL" sz="2000" b="1" dirty="0" smtClean="0">
                <a:solidFill>
                  <a:srgbClr val="FF0000"/>
                </a:solidFill>
              </a:rPr>
              <a:t>עזיבת אנשים </a:t>
            </a:r>
            <a:r>
              <a:rPr lang="he-IL" sz="2000" dirty="0" smtClean="0"/>
              <a:t>את המדינה בשל מלחמה, עוני, מידבור </a:t>
            </a:r>
            <a:r>
              <a:rPr lang="he-IL" sz="2000" dirty="0" err="1" smtClean="0"/>
              <a:t>וכו</a:t>
            </a:r>
            <a:r>
              <a:rPr lang="he-IL" sz="2000" dirty="0" smtClean="0"/>
              <a:t>'.</a:t>
            </a:r>
          </a:p>
          <a:p>
            <a:pPr algn="r"/>
            <a:endParaRPr lang="he-IL" sz="2000" dirty="0" smtClean="0"/>
          </a:p>
          <a:p>
            <a:pPr algn="r"/>
            <a:r>
              <a:rPr lang="he-IL" sz="2000" dirty="0" smtClean="0"/>
              <a:t>זה </a:t>
            </a:r>
            <a:r>
              <a:rPr lang="he-IL" sz="2000" dirty="0"/>
              <a:t>מרמז שזו מדינה לא </a:t>
            </a:r>
            <a:r>
              <a:rPr lang="he-IL" sz="2000" dirty="0" smtClean="0"/>
              <a:t>מפותחת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431074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33539"/>
            <a:ext cx="10058400" cy="1450757"/>
          </a:xfrm>
        </p:spPr>
        <p:txBody>
          <a:bodyPr/>
          <a:lstStyle/>
          <a:p>
            <a:r>
              <a:rPr lang="he-IL" dirty="0" smtClean="0"/>
              <a:t>פירמידה עם שקע זהה בשני המינים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65" y="2247850"/>
            <a:ext cx="8122574" cy="3447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13371" y="2351314"/>
            <a:ext cx="2599509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השקע נובע מירידה בכמות האנשים בשל </a:t>
            </a:r>
            <a:r>
              <a:rPr lang="he-IL" b="1" dirty="0">
                <a:solidFill>
                  <a:srgbClr val="FF0000"/>
                </a:solidFill>
              </a:rPr>
              <a:t>מגפה</a:t>
            </a:r>
            <a:r>
              <a:rPr lang="he-IL" b="1" dirty="0"/>
              <a:t> או </a:t>
            </a:r>
            <a:r>
              <a:rPr lang="he-IL" b="1" dirty="0">
                <a:solidFill>
                  <a:srgbClr val="FF0000"/>
                </a:solidFill>
              </a:rPr>
              <a:t>מלחמה</a:t>
            </a:r>
            <a:r>
              <a:rPr lang="he-IL" b="1" dirty="0"/>
              <a:t> </a:t>
            </a:r>
            <a:r>
              <a:rPr lang="he-IL" dirty="0"/>
              <a:t>(אבל ממש קטלניים</a:t>
            </a:r>
            <a:r>
              <a:rPr lang="he-IL" dirty="0" smtClean="0"/>
              <a:t>).</a:t>
            </a:r>
          </a:p>
          <a:p>
            <a:pPr algn="r"/>
            <a:endParaRPr lang="he-IL" dirty="0"/>
          </a:p>
          <a:p>
            <a:pPr algn="r"/>
            <a:r>
              <a:rPr lang="he-IL" dirty="0" smtClean="0"/>
              <a:t>הערה:                                  אם היה אצל הבנים שקע יותר גדול, אז היינו אומרים שאנשים עזבו את המדינה, אבל זה לא המצב פה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94960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536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מודל התמורה הדמוגרפית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19" y="2141504"/>
            <a:ext cx="10400921" cy="2521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0790" y="4700847"/>
            <a:ext cx="92238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מדינה מפותחת            מדינה לא מתפתחת                   מדינה בתת-פיתוח               ימי קדם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063930" y="5318376"/>
            <a:ext cx="713376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הילודה יורדת בעיקר מאמצע שלב 3 ובעיקר בשלב 4. </a:t>
            </a:r>
          </a:p>
          <a:p>
            <a:pPr algn="r"/>
            <a:r>
              <a:rPr lang="he-IL" dirty="0" smtClean="0"/>
              <a:t>התמותה יורדת כבר מתחילת שלב 2 בשל שיפור ברפואה ובהיגיינה.</a:t>
            </a:r>
          </a:p>
          <a:p>
            <a:pPr algn="r"/>
            <a:r>
              <a:rPr lang="he-IL" dirty="0" smtClean="0"/>
              <a:t>ככל שהילודה יותר גבוהה מהתמותה, כך הריבוי הטבעי יותר גבוה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80104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19" y="2141504"/>
            <a:ext cx="10400921" cy="25219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52666" y="4754880"/>
            <a:ext cx="317427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600" dirty="0" smtClean="0"/>
              <a:t>מדינה מפותחת:                                מעט ילדים ותוחלת חיים גבוהה = ריבוי טבעי נמוך, אפסי או שלילי =  אוכלוסייה מזדקנת</a:t>
            </a:r>
            <a:endParaRPr lang="he-IL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088674" y="4754881"/>
            <a:ext cx="334409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600" dirty="0" smtClean="0"/>
              <a:t>מדינה לא מפותחת:                                    בשלבים </a:t>
            </a:r>
            <a:r>
              <a:rPr lang="he-IL" sz="1600" dirty="0"/>
              <a:t>3-2 יש חשש להתפוצצות </a:t>
            </a:r>
          </a:p>
          <a:p>
            <a:pPr algn="r"/>
            <a:r>
              <a:rPr lang="he-IL" sz="1600" dirty="0"/>
              <a:t>אוכלוסין בשל ילודה גבוהה </a:t>
            </a:r>
          </a:p>
          <a:p>
            <a:pPr algn="r"/>
            <a:r>
              <a:rPr lang="he-IL" sz="1600" dirty="0"/>
              <a:t>(ריבוי טבעי גבוה</a:t>
            </a:r>
            <a:r>
              <a:rPr lang="he-IL" sz="1600" dirty="0" smtClean="0"/>
              <a:t>) שיורדת בקצב יותר איטי לעומת הירידה בתמותה. </a:t>
            </a:r>
            <a:endParaRPr lang="he-IL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265653" y="4762399"/>
            <a:ext cx="177799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600" dirty="0"/>
              <a:t>בימי קדם:</a:t>
            </a:r>
          </a:p>
          <a:p>
            <a:pPr algn="r"/>
            <a:r>
              <a:rPr lang="he-IL" sz="1600" dirty="0"/>
              <a:t>ילודה גבוהה ותמותה </a:t>
            </a:r>
            <a:r>
              <a:rPr lang="he-IL" sz="1600" dirty="0" smtClean="0"/>
              <a:t>גבוהה והם זהים ולכן הריבוי </a:t>
            </a:r>
            <a:r>
              <a:rPr lang="he-IL" sz="1600" dirty="0"/>
              <a:t>טבעי אפסי</a:t>
            </a:r>
          </a:p>
        </p:txBody>
      </p:sp>
    </p:spTree>
    <p:extLst>
      <p:ext uri="{BB962C8B-B14F-4D97-AF65-F5344CB8AC3E}">
        <p14:creationId xmlns:p14="http://schemas.microsoft.com/office/powerpoint/2010/main" val="3563476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24451" y="298610"/>
            <a:ext cx="12070080" cy="1450757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מדינה בשלב 4 זה ציור זהה לפירמידה 2: ילודה ותמותה נמוכה=אוכלוסייה מזדקנת</a:t>
            </a:r>
            <a:br>
              <a:rPr lang="he-IL" sz="2800" dirty="0" smtClean="0"/>
            </a:br>
            <a:r>
              <a:rPr lang="he-IL" sz="2800" dirty="0" smtClean="0"/>
              <a:t>מדינה בשלב 3-2 זה ציור זהה לפירמידה 1: ילודה יותר גבוהה מהתמותה-פיצוץ אוכלוסין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98" y="1978369"/>
            <a:ext cx="10490182" cy="4083649"/>
          </a:xfrm>
          <a:prstGeom prst="rect">
            <a:avLst/>
          </a:prstGeom>
        </p:spPr>
      </p:pic>
      <p:cxnSp>
        <p:nvCxnSpPr>
          <p:cNvPr id="5" name="מחבר חץ ישר 4"/>
          <p:cNvCxnSpPr/>
          <p:nvPr/>
        </p:nvCxnSpPr>
        <p:spPr>
          <a:xfrm>
            <a:off x="8035637" y="3323904"/>
            <a:ext cx="259277" cy="4120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>
            <a:off x="4506686" y="3323904"/>
            <a:ext cx="1403904" cy="4120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01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תוכן עניינים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97280" y="2298895"/>
            <a:ext cx="10058400" cy="3857582"/>
          </a:xfrm>
        </p:spPr>
        <p:txBody>
          <a:bodyPr>
            <a:normAutofit/>
          </a:bodyPr>
          <a:lstStyle/>
          <a:p>
            <a:r>
              <a:rPr lang="he-IL" dirty="0"/>
              <a:t>גידול אוכלוסיית </a:t>
            </a:r>
            <a:r>
              <a:rPr lang="he-IL" dirty="0" smtClean="0"/>
              <a:t>העולם, ילודה, תמותה (תוחלת חיים) וריבוי טבעי </a:t>
            </a:r>
            <a:r>
              <a:rPr lang="he-IL" sz="1200" dirty="0" smtClean="0"/>
              <a:t>עמוד 6-3</a:t>
            </a:r>
            <a:endParaRPr lang="he-IL" dirty="0"/>
          </a:p>
          <a:p>
            <a:r>
              <a:rPr lang="he-IL" dirty="0" smtClean="0"/>
              <a:t>פירמידת גילאים</a:t>
            </a:r>
            <a:r>
              <a:rPr lang="he-IL" dirty="0"/>
              <a:t>: פירמידה "קלאסית", פירמידה "הפוכה" פירמידה עם שקע, פירמידה עם </a:t>
            </a:r>
            <a:r>
              <a:rPr lang="he-IL" dirty="0" smtClean="0"/>
              <a:t>בליטה </a:t>
            </a:r>
            <a:r>
              <a:rPr lang="he-IL" sz="1200" dirty="0" smtClean="0"/>
              <a:t>עמוד 15-8</a:t>
            </a:r>
            <a:endParaRPr lang="he-IL" dirty="0"/>
          </a:p>
          <a:p>
            <a:r>
              <a:rPr lang="he-IL" dirty="0" smtClean="0"/>
              <a:t>מודל </a:t>
            </a:r>
            <a:r>
              <a:rPr lang="he-IL" dirty="0"/>
              <a:t>התמורה </a:t>
            </a:r>
            <a:r>
              <a:rPr lang="he-IL" dirty="0" smtClean="0"/>
              <a:t>הדמוגרפי </a:t>
            </a:r>
            <a:r>
              <a:rPr lang="he-IL" sz="1200" dirty="0" smtClean="0"/>
              <a:t>עמוד 19-17</a:t>
            </a:r>
            <a:endParaRPr lang="he-IL" dirty="0"/>
          </a:p>
          <a:p>
            <a:r>
              <a:rPr lang="he-IL" dirty="0" smtClean="0"/>
              <a:t>מומנטום </a:t>
            </a:r>
            <a:r>
              <a:rPr lang="he-IL" dirty="0"/>
              <a:t>דמוגרפי במזרח </a:t>
            </a:r>
            <a:r>
              <a:rPr lang="he-IL" dirty="0" smtClean="0"/>
              <a:t>התיכון </a:t>
            </a:r>
            <a:r>
              <a:rPr lang="he-IL" sz="1200" dirty="0" smtClean="0"/>
              <a:t>עמוד 21</a:t>
            </a:r>
            <a:endParaRPr lang="he-IL" dirty="0"/>
          </a:p>
          <a:p>
            <a:r>
              <a:rPr lang="he-IL" dirty="0" smtClean="0"/>
              <a:t>תפרוסת </a:t>
            </a:r>
            <a:r>
              <a:rPr lang="he-IL" dirty="0"/>
              <a:t>אוכלוסין לא מאוזנת במזרח </a:t>
            </a:r>
            <a:r>
              <a:rPr lang="he-IL" dirty="0" smtClean="0"/>
              <a:t>התיכון </a:t>
            </a:r>
            <a:r>
              <a:rPr lang="he-IL" sz="1200" dirty="0" smtClean="0"/>
              <a:t>עמוד 22</a:t>
            </a:r>
          </a:p>
          <a:p>
            <a:r>
              <a:rPr lang="he-IL" sz="1400" dirty="0" smtClean="0"/>
              <a:t>סיכום</a:t>
            </a:r>
            <a:r>
              <a:rPr lang="he-IL" sz="1200" dirty="0" smtClean="0"/>
              <a:t> עמוד </a:t>
            </a:r>
            <a:r>
              <a:rPr lang="he-IL" sz="1200" dirty="0" smtClean="0"/>
              <a:t>23</a:t>
            </a:r>
          </a:p>
          <a:p>
            <a:r>
              <a:rPr lang="he-IL" sz="1200" dirty="0" smtClean="0"/>
              <a:t>תרגול עמוד 24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85438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629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מומנטום דמוגרפי במזה"ת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05" y="2203799"/>
            <a:ext cx="7609313" cy="3671743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9235439" y="2110379"/>
            <a:ext cx="22206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dirty="0"/>
              <a:t>מומנטום דמוגרפי = הם עושים פחות ילדים (בערך 3 לזוג</a:t>
            </a:r>
            <a:r>
              <a:rPr lang="he-IL" dirty="0" smtClean="0"/>
              <a:t>)</a:t>
            </a:r>
          </a:p>
          <a:p>
            <a:pPr algn="r"/>
            <a:r>
              <a:rPr lang="he-IL" dirty="0" smtClean="0"/>
              <a:t>אבל </a:t>
            </a:r>
            <a:r>
              <a:rPr lang="he-IL" dirty="0"/>
              <a:t>בגלל שהדורות הקודמים עשו המון ילדים, אז כיום יש המון זוגות צעירים. </a:t>
            </a:r>
            <a:endParaRPr lang="he-IL" dirty="0" smtClean="0"/>
          </a:p>
          <a:p>
            <a:pPr algn="r"/>
            <a:endParaRPr lang="he-IL" dirty="0"/>
          </a:p>
          <a:p>
            <a:pPr algn="r"/>
            <a:r>
              <a:rPr lang="he-IL" dirty="0" smtClean="0"/>
              <a:t>לכן </a:t>
            </a:r>
            <a:r>
              <a:rPr lang="he-IL" dirty="0"/>
              <a:t>גידול האוכלוסייה ממשיך (וזה אומר ריבוי טבעי גבוה שמביא לעוני וצפיפות)</a:t>
            </a:r>
          </a:p>
        </p:txBody>
      </p:sp>
    </p:spTree>
    <p:extLst>
      <p:ext uri="{BB962C8B-B14F-4D97-AF65-F5344CB8AC3E}">
        <p14:creationId xmlns:p14="http://schemas.microsoft.com/office/powerpoint/2010/main" val="547763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59664"/>
            <a:ext cx="10058400" cy="1450757"/>
          </a:xfrm>
        </p:spPr>
        <p:txBody>
          <a:bodyPr/>
          <a:lstStyle/>
          <a:p>
            <a:r>
              <a:rPr lang="he-IL" dirty="0" smtClean="0"/>
              <a:t>תפרוסת אוכלוסין לא מאוזנת במזה"ת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2145078"/>
            <a:ext cx="6232218" cy="3926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1954" y="2145078"/>
            <a:ext cx="393192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מחד</a:t>
            </a:r>
            <a:r>
              <a:rPr lang="he-IL" dirty="0"/>
              <a:t>, יש </a:t>
            </a:r>
            <a:r>
              <a:rPr lang="he-IL" b="1" dirty="0">
                <a:solidFill>
                  <a:srgbClr val="FF0000"/>
                </a:solidFill>
              </a:rPr>
              <a:t>מקומות צפופים                           </a:t>
            </a:r>
            <a:r>
              <a:rPr lang="he-IL" dirty="0"/>
              <a:t>(לאורך נהרות כמו נילוס, פרת וחידקל, </a:t>
            </a:r>
          </a:p>
          <a:p>
            <a:pPr algn="r"/>
            <a:r>
              <a:rPr lang="he-IL" dirty="0"/>
              <a:t>בערים קדושות כמו מכה, לים חופי הים </a:t>
            </a:r>
          </a:p>
          <a:p>
            <a:pPr algn="r"/>
            <a:r>
              <a:rPr lang="he-IL" dirty="0"/>
              <a:t>וליד מרבצי הנפט במפרץ הפרסי</a:t>
            </a:r>
            <a:r>
              <a:rPr lang="he-IL" dirty="0" smtClean="0"/>
              <a:t>).</a:t>
            </a:r>
            <a:endParaRPr lang="en-US" dirty="0" smtClean="0"/>
          </a:p>
          <a:p>
            <a:pPr algn="r"/>
            <a:endParaRPr lang="he-IL" dirty="0"/>
          </a:p>
          <a:p>
            <a:pPr algn="r"/>
            <a:r>
              <a:rPr lang="he-IL" dirty="0"/>
              <a:t>מאידך, יש </a:t>
            </a:r>
            <a:r>
              <a:rPr lang="he-IL" b="1" dirty="0">
                <a:solidFill>
                  <a:srgbClr val="FF0000"/>
                </a:solidFill>
              </a:rPr>
              <a:t>מקומות דלילי אוכלוסין </a:t>
            </a:r>
            <a:r>
              <a:rPr lang="he-IL" dirty="0"/>
              <a:t>שבהם יש מעט מאד תושבים.                        (למשל, במדבר)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זה מביא ל</a:t>
            </a:r>
            <a:r>
              <a:rPr lang="he-IL" b="1" dirty="0"/>
              <a:t>אי-שיוויון </a:t>
            </a:r>
            <a:r>
              <a:rPr lang="he-IL" dirty="0"/>
              <a:t>בין גלעין (מרכז) לפריפריה וגם מייצר </a:t>
            </a:r>
            <a:r>
              <a:rPr lang="he-IL" b="1" dirty="0"/>
              <a:t>צפיפות </a:t>
            </a:r>
          </a:p>
          <a:p>
            <a:pPr algn="r"/>
            <a:r>
              <a:rPr lang="he-IL" b="1" dirty="0"/>
              <a:t>ועוני </a:t>
            </a:r>
            <a:r>
              <a:rPr lang="he-IL" dirty="0"/>
              <a:t>במרכז.</a:t>
            </a:r>
          </a:p>
        </p:txBody>
      </p:sp>
    </p:spTree>
    <p:extLst>
      <p:ext uri="{BB962C8B-B14F-4D97-AF65-F5344CB8AC3E}">
        <p14:creationId xmlns:p14="http://schemas.microsoft.com/office/powerpoint/2010/main" val="461488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412" y="922853"/>
            <a:ext cx="11440374" cy="5170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סיכום</a:t>
            </a:r>
            <a:endParaRPr lang="he-IL" dirty="0"/>
          </a:p>
          <a:p>
            <a:pPr algn="r"/>
            <a:r>
              <a:rPr lang="he-IL" dirty="0"/>
              <a:t>גידול אוכלוסיית </a:t>
            </a:r>
            <a:r>
              <a:rPr lang="he-IL" dirty="0" smtClean="0"/>
              <a:t>העולם </a:t>
            </a:r>
            <a:r>
              <a:rPr lang="he-IL" dirty="0"/>
              <a:t>בשל ירידה בתמותה (תוחלת חיים עולה) </a:t>
            </a:r>
            <a:r>
              <a:rPr lang="he-IL" dirty="0" smtClean="0"/>
              <a:t>ושיפור </a:t>
            </a:r>
            <a:r>
              <a:rPr lang="he-IL" dirty="0"/>
              <a:t>ברפואה </a:t>
            </a:r>
            <a:r>
              <a:rPr lang="he-IL" dirty="0" smtClean="0"/>
              <a:t>ובהיגיינה = </a:t>
            </a:r>
            <a:r>
              <a:rPr lang="he-IL" dirty="0"/>
              <a:t>פיצוץ אוכלוסין = צפיפות, עוני </a:t>
            </a:r>
            <a:r>
              <a:rPr lang="he-IL" dirty="0" smtClean="0"/>
              <a:t>וזיהום</a:t>
            </a:r>
            <a:endParaRPr lang="he-IL" dirty="0"/>
          </a:p>
          <a:p>
            <a:pPr algn="r"/>
            <a:endParaRPr lang="he-IL" sz="1050" dirty="0" smtClean="0"/>
          </a:p>
          <a:p>
            <a:pPr algn="r"/>
            <a:r>
              <a:rPr lang="he-IL" dirty="0" smtClean="0"/>
              <a:t>מדינה מפותחת: ילודה </a:t>
            </a:r>
            <a:r>
              <a:rPr lang="he-IL" dirty="0"/>
              <a:t>נמוכה </a:t>
            </a:r>
            <a:r>
              <a:rPr lang="he-IL" dirty="0" smtClean="0"/>
              <a:t>(יקר </a:t>
            </a:r>
            <a:r>
              <a:rPr lang="he-IL" dirty="0"/>
              <a:t>לגדל </a:t>
            </a:r>
            <a:r>
              <a:rPr lang="he-IL" dirty="0" smtClean="0"/>
              <a:t>ילדים. נשים משכילות, לומדות ועובדות) </a:t>
            </a:r>
            <a:r>
              <a:rPr lang="he-IL" dirty="0"/>
              <a:t>+ עלייה בתוחלת החיים </a:t>
            </a:r>
            <a:r>
              <a:rPr lang="he-IL" dirty="0" smtClean="0"/>
              <a:t> </a:t>
            </a:r>
            <a:r>
              <a:rPr lang="he-IL" dirty="0"/>
              <a:t>= </a:t>
            </a:r>
            <a:r>
              <a:rPr lang="he-IL" dirty="0" smtClean="0"/>
              <a:t>אוכלוסייה מזדקנת </a:t>
            </a:r>
            <a:r>
              <a:rPr lang="he-IL" dirty="0"/>
              <a:t>(ריבוי טבעי </a:t>
            </a:r>
            <a:r>
              <a:rPr lang="he-IL" dirty="0" smtClean="0"/>
              <a:t>נמוך)- הזקנים אוכלוסייה נתמכת לא עובדת. אין </a:t>
            </a:r>
            <a:r>
              <a:rPr lang="he-IL" dirty="0"/>
              <a:t>מספיק אוכלוסייה </a:t>
            </a:r>
            <a:r>
              <a:rPr lang="he-IL" dirty="0" smtClean="0"/>
              <a:t>נושאת </a:t>
            </a:r>
            <a:r>
              <a:rPr lang="he-IL" dirty="0"/>
              <a:t>שתממן אותם.                                                                                             </a:t>
            </a:r>
            <a:r>
              <a:rPr lang="he-IL" dirty="0" smtClean="0"/>
              <a:t>                                           </a:t>
            </a:r>
            <a:r>
              <a:rPr lang="he-IL" dirty="0"/>
              <a:t>זה שלב 4 במודל התמורה </a:t>
            </a:r>
            <a:r>
              <a:rPr lang="he-IL" dirty="0" smtClean="0"/>
              <a:t>הדמוגרפי:  </a:t>
            </a:r>
            <a:r>
              <a:rPr lang="he-IL" dirty="0"/>
              <a:t>ילודה ותמותה נמוכות וזהות זו לזו.                                                                                 זו פירמידת </a:t>
            </a:r>
            <a:r>
              <a:rPr lang="he-IL" dirty="0" smtClean="0"/>
              <a:t>גילאים הפוכה: </a:t>
            </a:r>
            <a:r>
              <a:rPr lang="he-IL" dirty="0"/>
              <a:t>מלבנים תחתונים לא גדולים </a:t>
            </a:r>
            <a:r>
              <a:rPr lang="he-IL" dirty="0" smtClean="0"/>
              <a:t>(אין </a:t>
            </a:r>
            <a:r>
              <a:rPr lang="he-IL" dirty="0"/>
              <a:t>הרבה ילודה) ומלבנים עליונים </a:t>
            </a:r>
            <a:r>
              <a:rPr lang="he-IL" dirty="0" smtClean="0"/>
              <a:t>גדלים (כמות </a:t>
            </a:r>
            <a:r>
              <a:rPr lang="he-IL" dirty="0"/>
              <a:t>הזקנים עולה)</a:t>
            </a:r>
          </a:p>
          <a:p>
            <a:pPr algn="r"/>
            <a:endParaRPr lang="he-IL" sz="1050" dirty="0" smtClean="0"/>
          </a:p>
          <a:p>
            <a:pPr algn="r"/>
            <a:r>
              <a:rPr lang="he-IL" dirty="0" smtClean="0"/>
              <a:t>מדינה </a:t>
            </a:r>
            <a:r>
              <a:rPr lang="he-IL" dirty="0"/>
              <a:t>לא מפותחת: </a:t>
            </a:r>
            <a:r>
              <a:rPr lang="he-IL" dirty="0" smtClean="0"/>
              <a:t>ילודה </a:t>
            </a:r>
            <a:r>
              <a:rPr lang="he-IL" dirty="0"/>
              <a:t>יורדת </a:t>
            </a:r>
            <a:r>
              <a:rPr lang="he-IL" dirty="0" smtClean="0"/>
              <a:t>אך עדיין גבוהה </a:t>
            </a:r>
            <a:r>
              <a:rPr lang="he-IL" dirty="0"/>
              <a:t>כי זו אוכלוסייה מסורתית </a:t>
            </a:r>
            <a:r>
              <a:rPr lang="he-IL" dirty="0" smtClean="0"/>
              <a:t>דתית + ירידה </a:t>
            </a:r>
            <a:r>
              <a:rPr lang="he-IL" dirty="0"/>
              <a:t>בתמותה ועדיין </a:t>
            </a:r>
            <a:r>
              <a:rPr lang="he-IL" dirty="0" smtClean="0"/>
              <a:t>היא גבוהה = ריבוי </a:t>
            </a:r>
            <a:r>
              <a:rPr lang="he-IL" dirty="0"/>
              <a:t>טבעי גבוה מדי = פיצוץ אוכלוסין.     </a:t>
            </a:r>
            <a:r>
              <a:rPr lang="he-IL" dirty="0" smtClean="0"/>
              <a:t>                                                                                                                                               </a:t>
            </a:r>
            <a:r>
              <a:rPr lang="he-IL" dirty="0"/>
              <a:t>זה שלב 2 או 3 במודל התמורה הדמוגרפית.                                                                                                              </a:t>
            </a:r>
            <a:endParaRPr lang="he-IL" dirty="0" smtClean="0"/>
          </a:p>
          <a:p>
            <a:pPr algn="r"/>
            <a:r>
              <a:rPr lang="he-IL" dirty="0" smtClean="0"/>
              <a:t>פירמידת גילאים של מדינה לא מפותחת: </a:t>
            </a:r>
            <a:r>
              <a:rPr lang="he-IL" dirty="0"/>
              <a:t>מלבנים תחתונים גדולים (ילודה גבוהה) ומלבנים עליונים קטנים (מעט זקנים)</a:t>
            </a:r>
          </a:p>
          <a:p>
            <a:pPr algn="r"/>
            <a:endParaRPr lang="he-IL" sz="1050" dirty="0" smtClean="0"/>
          </a:p>
          <a:p>
            <a:pPr algn="r"/>
            <a:r>
              <a:rPr lang="he-IL" dirty="0" smtClean="0"/>
              <a:t>-פירמידה </a:t>
            </a:r>
            <a:r>
              <a:rPr lang="he-IL" dirty="0"/>
              <a:t>עם שקע ב-2 המינים באופן זהה באותה שכבת גיל = </a:t>
            </a:r>
            <a:r>
              <a:rPr lang="he-IL" dirty="0" smtClean="0"/>
              <a:t>תמותה </a:t>
            </a:r>
            <a:r>
              <a:rPr lang="he-IL" dirty="0"/>
              <a:t>עצומה בשל אירוע כמו מלחמה</a:t>
            </a:r>
          </a:p>
          <a:p>
            <a:pPr algn="r"/>
            <a:r>
              <a:rPr lang="he-IL" dirty="0" smtClean="0"/>
              <a:t>-פירמידה </a:t>
            </a:r>
            <a:r>
              <a:rPr lang="he-IL" dirty="0"/>
              <a:t>עם שקע שיותר בולט אצל הגברים: הרבה אנשים עזבו והיגרו למדינה אחרת. זו מדינה לא מפותחת.</a:t>
            </a:r>
          </a:p>
          <a:p>
            <a:pPr algn="r"/>
            <a:r>
              <a:rPr lang="he-IL" dirty="0" smtClean="0"/>
              <a:t>: פירמידה </a:t>
            </a:r>
            <a:r>
              <a:rPr lang="he-IL" dirty="0"/>
              <a:t>עם בליטה זהה ב-2 המינים ובאותה שכבת </a:t>
            </a:r>
            <a:r>
              <a:rPr lang="he-IL" dirty="0" smtClean="0"/>
              <a:t>גיל. ילודה שנובעת ממין בזמן מלחמה </a:t>
            </a:r>
            <a:r>
              <a:rPr lang="en-US" dirty="0"/>
              <a:t>Baby </a:t>
            </a:r>
            <a:r>
              <a:rPr lang="en-US" dirty="0" smtClean="0"/>
              <a:t>boom-</a:t>
            </a:r>
            <a:endParaRPr lang="en-US" dirty="0"/>
          </a:p>
          <a:p>
            <a:pPr algn="r"/>
            <a:r>
              <a:rPr lang="he-IL" dirty="0" smtClean="0"/>
              <a:t>-פירמידה </a:t>
            </a:r>
            <a:r>
              <a:rPr lang="he-IL" dirty="0"/>
              <a:t>עם בליטה שיותר בולטת אצל גברים: מדינה שהגיעו אליה מהגרים. זו מדינה מפותחת</a:t>
            </a:r>
          </a:p>
          <a:p>
            <a:pPr algn="r"/>
            <a:endParaRPr lang="he-IL" sz="1050" dirty="0" smtClean="0"/>
          </a:p>
          <a:p>
            <a:pPr algn="r"/>
            <a:r>
              <a:rPr lang="he-IL" dirty="0" smtClean="0"/>
              <a:t>מומנטום </a:t>
            </a:r>
            <a:r>
              <a:rPr lang="he-IL" dirty="0"/>
              <a:t>דמוגרפי </a:t>
            </a:r>
            <a:r>
              <a:rPr lang="he-IL" dirty="0" smtClean="0"/>
              <a:t>במזה"ת: </a:t>
            </a:r>
            <a:r>
              <a:rPr lang="he-IL" dirty="0"/>
              <a:t>גידול </a:t>
            </a:r>
            <a:r>
              <a:rPr lang="he-IL" dirty="0" smtClean="0"/>
              <a:t>אוכלוסין </a:t>
            </a:r>
            <a:r>
              <a:rPr lang="he-IL" dirty="0"/>
              <a:t>ופיצוץ </a:t>
            </a:r>
            <a:r>
              <a:rPr lang="he-IL" dirty="0" smtClean="0"/>
              <a:t>אוכלוסין </a:t>
            </a:r>
            <a:r>
              <a:rPr lang="he-IL" dirty="0"/>
              <a:t>ממשיך למרות </a:t>
            </a:r>
            <a:r>
              <a:rPr lang="he-IL" dirty="0" smtClean="0"/>
              <a:t>הירידה </a:t>
            </a:r>
            <a:r>
              <a:rPr lang="he-IL" dirty="0"/>
              <a:t>בילודה</a:t>
            </a:r>
          </a:p>
          <a:p>
            <a:pPr algn="r"/>
            <a:r>
              <a:rPr lang="he-IL" dirty="0"/>
              <a:t>תפרוסת אוכלוסין לא מאוזנת </a:t>
            </a:r>
            <a:r>
              <a:rPr lang="he-IL" dirty="0" smtClean="0"/>
              <a:t>במזה"ת: </a:t>
            </a:r>
            <a:r>
              <a:rPr lang="he-IL" dirty="0"/>
              <a:t>יש אזורים צפופים לעומת אזורים דלילי אוכלוסין</a:t>
            </a:r>
          </a:p>
        </p:txBody>
      </p:sp>
    </p:spTree>
    <p:extLst>
      <p:ext uri="{BB962C8B-B14F-4D97-AF65-F5344CB8AC3E}">
        <p14:creationId xmlns:p14="http://schemas.microsoft.com/office/powerpoint/2010/main" val="1258268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365" y="483326"/>
            <a:ext cx="11591364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 smtClean="0"/>
              <a:t>תרגול: יש </a:t>
            </a:r>
            <a:r>
              <a:rPr lang="he-IL" dirty="0"/>
              <a:t>לבחור את המילה הנכונה מבין המילים שמתחתן יש קו </a:t>
            </a:r>
            <a:endParaRPr lang="en-US" dirty="0"/>
          </a:p>
          <a:p>
            <a:pPr lvl="0" algn="r" rtl="1"/>
            <a:r>
              <a:rPr lang="he-IL" dirty="0" smtClean="0"/>
              <a:t>1 במדינות </a:t>
            </a:r>
            <a:r>
              <a:rPr lang="he-IL" dirty="0"/>
              <a:t>מפותחות, כמו </a:t>
            </a:r>
            <a:r>
              <a:rPr lang="he-IL" u="sng" dirty="0"/>
              <a:t>דנמרק\ניגריה</a:t>
            </a:r>
            <a:r>
              <a:rPr lang="he-IL" dirty="0"/>
              <a:t>, הילודה </a:t>
            </a:r>
            <a:r>
              <a:rPr lang="he-IL" u="sng" dirty="0"/>
              <a:t>נמוכה\גבוהה</a:t>
            </a:r>
            <a:r>
              <a:rPr lang="he-IL" dirty="0"/>
              <a:t> כי גיל הנישואין </a:t>
            </a:r>
            <a:r>
              <a:rPr lang="he-IL" u="sng" dirty="0"/>
              <a:t>נמוך\גבוה</a:t>
            </a:r>
            <a:r>
              <a:rPr lang="he-IL" dirty="0"/>
              <a:t> והנשים </a:t>
            </a:r>
            <a:r>
              <a:rPr lang="he-IL" u="sng" dirty="0"/>
              <a:t>מסורתיות\מודרניות</a:t>
            </a:r>
            <a:r>
              <a:rPr lang="he-IL" dirty="0"/>
              <a:t> וגם כי ילדים  הם </a:t>
            </a:r>
            <a:r>
              <a:rPr lang="he-IL" u="sng" dirty="0"/>
              <a:t>כוח עבודה זול\יקר לגדל ילד</a:t>
            </a:r>
            <a:r>
              <a:rPr lang="he-IL" dirty="0"/>
              <a:t>                                      </a:t>
            </a:r>
            <a:endParaRPr lang="en-US" dirty="0"/>
          </a:p>
          <a:p>
            <a:pPr lvl="0" algn="r" rtl="1"/>
            <a:r>
              <a:rPr lang="he-IL" dirty="0"/>
              <a:t>במדינות לא מפותחות, כמו </a:t>
            </a:r>
            <a:r>
              <a:rPr lang="he-IL" u="sng" dirty="0"/>
              <a:t>דנמרק\מצרים</a:t>
            </a:r>
            <a:r>
              <a:rPr lang="he-IL" dirty="0"/>
              <a:t>,  הילודה </a:t>
            </a:r>
            <a:r>
              <a:rPr lang="he-IL" u="sng" dirty="0"/>
              <a:t>גבוהה\נמוכה</a:t>
            </a:r>
            <a:r>
              <a:rPr lang="he-IL" dirty="0"/>
              <a:t> אם כי היא במגמת </a:t>
            </a:r>
            <a:r>
              <a:rPr lang="he-IL" u="sng" dirty="0"/>
              <a:t>ירידה\עלייה</a:t>
            </a:r>
            <a:r>
              <a:rPr lang="he-IL" dirty="0"/>
              <a:t>.                                                                                                    הילודה במדינות אלה יחסית </a:t>
            </a:r>
            <a:r>
              <a:rPr lang="he-IL" u="sng" dirty="0"/>
              <a:t>גבוהה\נמוכה</a:t>
            </a:r>
            <a:r>
              <a:rPr lang="he-IL" dirty="0"/>
              <a:t> כי האנשים </a:t>
            </a:r>
            <a:r>
              <a:rPr lang="he-IL" u="sng" dirty="0"/>
              <a:t>מסורתיים\</a:t>
            </a:r>
            <a:r>
              <a:rPr lang="he-IL" u="sng" dirty="0" err="1"/>
              <a:t>מודרנים</a:t>
            </a:r>
            <a:r>
              <a:rPr lang="he-IL" dirty="0"/>
              <a:t> וגם </a:t>
            </a:r>
            <a:r>
              <a:rPr lang="he-IL" u="sng" dirty="0"/>
              <a:t>דתיים\חילונים</a:t>
            </a:r>
            <a:r>
              <a:rPr lang="he-IL" dirty="0"/>
              <a:t> ותמותת התינוקות היא </a:t>
            </a:r>
            <a:r>
              <a:rPr lang="he-IL" u="sng" dirty="0"/>
              <a:t>גבוהה\נמוכה</a:t>
            </a:r>
            <a:r>
              <a:rPr lang="he-IL" dirty="0"/>
              <a:t>.                                                                                   </a:t>
            </a:r>
            <a:endParaRPr lang="en-US" dirty="0"/>
          </a:p>
          <a:p>
            <a:pPr lvl="0" algn="r" rtl="1"/>
            <a:r>
              <a:rPr lang="he-IL" dirty="0" smtClean="0"/>
              <a:t>2 במזה"ת </a:t>
            </a:r>
            <a:r>
              <a:rPr lang="he-IL" dirty="0"/>
              <a:t>יש ירידה בילודה אבל בגלל שיש הרבה זוגות צעירים, האוכלוסייה ממשיכה לגדול במהירות. תופעה זו מכונה </a:t>
            </a:r>
            <a:r>
              <a:rPr lang="he-IL" u="sng" dirty="0"/>
              <a:t>תפרוסת אוכלוסין לא מאוזנת\הגירה פנימית\מומנטום דמוגרפי</a:t>
            </a:r>
            <a:r>
              <a:rPr lang="he-IL" dirty="0"/>
              <a:t> </a:t>
            </a:r>
            <a:endParaRPr lang="en-US" dirty="0"/>
          </a:p>
          <a:p>
            <a:pPr lvl="0" algn="r" rtl="1"/>
            <a:r>
              <a:rPr lang="he-IL" dirty="0" smtClean="0"/>
              <a:t>3 במדינה </a:t>
            </a:r>
            <a:r>
              <a:rPr lang="he-IL" dirty="0"/>
              <a:t>מפותחת תוחלת החיים </a:t>
            </a:r>
            <a:r>
              <a:rPr lang="he-IL" u="sng" dirty="0"/>
              <a:t>נמוכה\גבוהה</a:t>
            </a:r>
            <a:r>
              <a:rPr lang="he-IL" dirty="0"/>
              <a:t> והיא במגמת </a:t>
            </a:r>
            <a:r>
              <a:rPr lang="he-IL" u="sng" dirty="0"/>
              <a:t>עלייה\ירידה</a:t>
            </a:r>
            <a:r>
              <a:rPr lang="he-IL" dirty="0"/>
              <a:t> וזה בשל הרפואה שהיא </a:t>
            </a:r>
            <a:r>
              <a:rPr lang="he-IL" u="sng" dirty="0"/>
              <a:t>איכותית\גרועה</a:t>
            </a:r>
            <a:r>
              <a:rPr lang="he-IL" dirty="0"/>
              <a:t>. הבעיה שנוצרת היא שיש הרבה </a:t>
            </a:r>
            <a:r>
              <a:rPr lang="he-IL" u="sng" dirty="0"/>
              <a:t>עובדים\אוכלוסייה מזדקנת</a:t>
            </a:r>
            <a:r>
              <a:rPr lang="he-IL" dirty="0"/>
              <a:t>                              </a:t>
            </a:r>
            <a:endParaRPr lang="en-US" dirty="0"/>
          </a:p>
          <a:p>
            <a:pPr lvl="0" algn="r" rtl="1"/>
            <a:r>
              <a:rPr lang="he-IL" dirty="0" smtClean="0"/>
              <a:t>4 במדינה </a:t>
            </a:r>
            <a:r>
              <a:rPr lang="he-IL" dirty="0"/>
              <a:t>לא מפותחת תוחלת החיים </a:t>
            </a:r>
            <a:r>
              <a:rPr lang="he-IL" u="sng" dirty="0"/>
              <a:t>עולה\ירדת</a:t>
            </a:r>
            <a:r>
              <a:rPr lang="he-IL" dirty="0"/>
              <a:t> אבל היא יותר </a:t>
            </a:r>
            <a:r>
              <a:rPr lang="he-IL" u="sng" dirty="0"/>
              <a:t>נמוכה\גבוהה</a:t>
            </a:r>
            <a:r>
              <a:rPr lang="he-IL" dirty="0"/>
              <a:t> לעומת מדינות המערב                                                                                                                          </a:t>
            </a:r>
            <a:r>
              <a:rPr lang="he-IL" dirty="0" smtClean="0"/>
              <a:t>5 ריבוי </a:t>
            </a:r>
            <a:r>
              <a:rPr lang="he-IL" dirty="0"/>
              <a:t>טבעי זה הפער בין ילודה לתמותה. </a:t>
            </a:r>
            <a:r>
              <a:rPr lang="he-IL" dirty="0" smtClean="0"/>
              <a:t>אם </a:t>
            </a:r>
            <a:r>
              <a:rPr lang="he-IL" dirty="0"/>
              <a:t>כמות הלידות גבוהה מכמות המיתות, אז נאמר שיש ריבוי טבעי </a:t>
            </a:r>
            <a:r>
              <a:rPr lang="he-IL" u="sng" dirty="0"/>
              <a:t>שלילי\אפסי\חיובי</a:t>
            </a:r>
            <a:r>
              <a:rPr lang="he-IL" dirty="0"/>
              <a:t>                      ואם כמות הלידות נמוכה מכמות המיתות, אז נאמר שיש ריבוי טבעי </a:t>
            </a:r>
            <a:r>
              <a:rPr lang="he-IL" u="sng" dirty="0"/>
              <a:t>שלילי\אפסי\חיובי</a:t>
            </a:r>
            <a:r>
              <a:rPr lang="he-IL" dirty="0"/>
              <a:t>                     </a:t>
            </a:r>
            <a:endParaRPr lang="en-US" dirty="0"/>
          </a:p>
          <a:p>
            <a:pPr lvl="0" algn="r" rtl="1"/>
            <a:r>
              <a:rPr lang="he-IL" dirty="0" smtClean="0"/>
              <a:t>6 במדינות </a:t>
            </a:r>
            <a:r>
              <a:rPr lang="he-IL" dirty="0"/>
              <a:t>מפותחות הילודה נמוכה ותוחלת החיים גבוהה ולכן האוכלוסייה מזדקנת. </a:t>
            </a:r>
            <a:r>
              <a:rPr lang="he-IL" dirty="0" smtClean="0"/>
              <a:t>הבעיה </a:t>
            </a:r>
            <a:r>
              <a:rPr lang="he-IL" dirty="0"/>
              <a:t>היא שאין מספיק </a:t>
            </a:r>
            <a:r>
              <a:rPr lang="he-IL" u="sng" dirty="0"/>
              <a:t>ילדים\צעירים שיעבדו\זקנים</a:t>
            </a:r>
            <a:r>
              <a:rPr lang="he-IL" dirty="0"/>
              <a:t>. </a:t>
            </a:r>
            <a:r>
              <a:rPr lang="he-IL" dirty="0" smtClean="0"/>
              <a:t>עלו </a:t>
            </a:r>
            <a:r>
              <a:rPr lang="he-IL" dirty="0"/>
              <a:t>מספר פתרונות אפשריים לבעיה כגון </a:t>
            </a:r>
            <a:r>
              <a:rPr lang="he-IL" u="sng" dirty="0"/>
              <a:t>העלאת\ביטול</a:t>
            </a:r>
            <a:r>
              <a:rPr lang="he-IL" dirty="0"/>
              <a:t> קצבאות ילדים,  </a:t>
            </a:r>
            <a:r>
              <a:rPr lang="he-IL" u="sng" dirty="0"/>
              <a:t>הארכת\ביטול</a:t>
            </a:r>
            <a:r>
              <a:rPr lang="he-IL" dirty="0"/>
              <a:t> חופשת הריון,  </a:t>
            </a:r>
            <a:r>
              <a:rPr lang="he-IL" u="sng" dirty="0"/>
              <a:t>העלאת\הורדת</a:t>
            </a:r>
            <a:r>
              <a:rPr lang="he-IL" dirty="0"/>
              <a:t> גיל הפנסיה  ו</a:t>
            </a:r>
            <a:r>
              <a:rPr lang="he-IL" u="sng" dirty="0"/>
              <a:t>גירוש\הבאת</a:t>
            </a:r>
            <a:r>
              <a:rPr lang="he-IL" dirty="0"/>
              <a:t> מהגרים מחו"ל.                                           </a:t>
            </a:r>
            <a:endParaRPr lang="en-US" dirty="0"/>
          </a:p>
          <a:p>
            <a:pPr lvl="0" algn="r" rtl="1"/>
            <a:r>
              <a:rPr lang="en-US" dirty="0"/>
              <a:t> </a:t>
            </a:r>
            <a:r>
              <a:rPr lang="he-IL" dirty="0" smtClean="0"/>
              <a:t>7 אוכלוסייה </a:t>
            </a:r>
            <a:r>
              <a:rPr lang="he-IL" dirty="0"/>
              <a:t>נושאת היא </a:t>
            </a:r>
            <a:r>
              <a:rPr lang="he-IL" u="sng" dirty="0"/>
              <a:t>הילדים והזקנים\גילאי עבודה</a:t>
            </a:r>
            <a:r>
              <a:rPr lang="he-IL" dirty="0"/>
              <a:t>  </a:t>
            </a:r>
            <a:r>
              <a:rPr lang="he-IL" dirty="0" smtClean="0"/>
              <a:t>ואוכלוסייה </a:t>
            </a:r>
            <a:r>
              <a:rPr lang="he-IL" dirty="0"/>
              <a:t>נתמכת היא </a:t>
            </a:r>
            <a:r>
              <a:rPr lang="he-IL" u="sng" dirty="0"/>
              <a:t>הילדים והזקנים\גילאי עבודה</a:t>
            </a:r>
            <a:endParaRPr lang="en-US" dirty="0"/>
          </a:p>
          <a:p>
            <a:pPr lvl="0" algn="r" rtl="1"/>
            <a:r>
              <a:rPr lang="he-IL" dirty="0" smtClean="0"/>
              <a:t>8. במדינות </a:t>
            </a:r>
            <a:r>
              <a:rPr lang="he-IL" dirty="0"/>
              <a:t>לא מפותחות הילודה גבוהה ולכן האוכלוסייה גודלת. </a:t>
            </a:r>
            <a:r>
              <a:rPr lang="he-IL" dirty="0" smtClean="0"/>
              <a:t>הבעיה </a:t>
            </a:r>
            <a:r>
              <a:rPr lang="he-IL" dirty="0"/>
              <a:t>היא שזה יוצר פיצוץ אוכלוסין שמביא להתחזקות </a:t>
            </a:r>
            <a:r>
              <a:rPr lang="he-IL" u="sng" dirty="0"/>
              <a:t>הכלכלה\עוני</a:t>
            </a:r>
            <a:r>
              <a:rPr lang="he-IL" dirty="0"/>
              <a:t>, </a:t>
            </a:r>
            <a:r>
              <a:rPr lang="he-IL" u="sng" dirty="0"/>
              <a:t>עושר\הומלסים</a:t>
            </a:r>
            <a:r>
              <a:rPr lang="he-IL" dirty="0"/>
              <a:t> </a:t>
            </a:r>
            <a:r>
              <a:rPr lang="he-IL" dirty="0" err="1"/>
              <a:t>וכו</a:t>
            </a:r>
            <a:r>
              <a:rPr lang="he-IL" dirty="0"/>
              <a:t>'. הפתרונות האפשריים הם עידוד נשים </a:t>
            </a:r>
            <a:r>
              <a:rPr lang="he-IL" u="sng" dirty="0"/>
              <a:t>לשבת בבית\להשכיל </a:t>
            </a:r>
            <a:r>
              <a:rPr lang="he-IL" dirty="0"/>
              <a:t>                                           </a:t>
            </a:r>
            <a:endParaRPr lang="en-US" dirty="0"/>
          </a:p>
          <a:p>
            <a:pPr lvl="0" algn="r" rtl="1"/>
            <a:r>
              <a:rPr lang="he-IL" dirty="0" smtClean="0"/>
              <a:t>9 אם </a:t>
            </a:r>
            <a:r>
              <a:rPr lang="he-IL" dirty="0"/>
              <a:t>האוכלוסייה מתרכזת במקום אחד (ולא מתפזרת לכל המדינה) תכונה </a:t>
            </a:r>
            <a:r>
              <a:rPr lang="he-IL" u="sng" dirty="0"/>
              <a:t>תפרוסת אוכלוסין לא מאוזנת\מומנטום דמוגרפי\מונופול</a:t>
            </a:r>
            <a:r>
              <a:rPr lang="he-IL" dirty="0"/>
              <a:t>.                                                               הממשל יכול לנסות לפתור את הבעיה באמצעות הקמת </a:t>
            </a:r>
            <a:r>
              <a:rPr lang="he-IL" u="sng" dirty="0"/>
              <a:t>ערים חדשות\עידוד ילודה\מעבר לכלכלה </a:t>
            </a:r>
            <a:r>
              <a:rPr lang="he-IL" u="sng" dirty="0" smtClean="0"/>
              <a:t>ליברלית</a:t>
            </a:r>
          </a:p>
          <a:p>
            <a:pPr lvl="0" algn="r" rtl="1"/>
            <a:r>
              <a:rPr lang="he-IL" dirty="0" smtClean="0"/>
              <a:t>10 "</a:t>
            </a:r>
            <a:r>
              <a:rPr lang="he-IL" dirty="0"/>
              <a:t>האביב הערבי" הוא </a:t>
            </a:r>
            <a:r>
              <a:rPr lang="he-IL" u="sng" dirty="0"/>
              <a:t>גל של מהפכות\צמיחה כלכלית</a:t>
            </a:r>
            <a:r>
              <a:rPr lang="he-IL" dirty="0"/>
              <a:t> במדינות ערב שנובע מ</a:t>
            </a:r>
            <a:r>
              <a:rPr lang="he-IL" u="sng" dirty="0"/>
              <a:t>שיפור בהשכלה \עוני, צפיפות ואבטלה</a:t>
            </a:r>
            <a:r>
              <a:rPr lang="he-IL" dirty="0"/>
              <a:t>        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2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9" y="1860390"/>
            <a:ext cx="7064093" cy="4232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5565" y="1860390"/>
            <a:ext cx="49254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 smtClean="0"/>
              <a:t>יש ירידה בילודה אבל האוכלוסייה גדלה בשל עלייה בתוחלת החיים</a:t>
            </a:r>
            <a:endParaRPr lang="he-I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485017" y="2959508"/>
            <a:ext cx="441603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 smtClean="0"/>
              <a:t>למה גידול אוכ' זה טוב ?</a:t>
            </a:r>
            <a:endParaRPr lang="he-IL" sz="2400" dirty="0"/>
          </a:p>
          <a:p>
            <a:pPr algn="r"/>
            <a:r>
              <a:rPr lang="he-IL" sz="2400" dirty="0"/>
              <a:t>- </a:t>
            </a:r>
            <a:r>
              <a:rPr lang="he-IL" sz="2400" b="1" i="1" dirty="0" smtClean="0"/>
              <a:t>לקוחות + תיירים + ביקוש עובדים + יש כוח עבודה זול</a:t>
            </a:r>
            <a:endParaRPr lang="he-IL" sz="2400" b="1" i="1" dirty="0"/>
          </a:p>
          <a:p>
            <a:pPr algn="r"/>
            <a:endParaRPr lang="he-IL" sz="2400" dirty="0"/>
          </a:p>
          <a:p>
            <a:pPr algn="r"/>
            <a:r>
              <a:rPr lang="he-IL" sz="2400" dirty="0" smtClean="0"/>
              <a:t>למה גידול אוכ' זה רע ?  </a:t>
            </a:r>
            <a:r>
              <a:rPr lang="he-IL" sz="2400" b="1" dirty="0" smtClean="0"/>
              <a:t>צפיפות + זיהום + מעגל </a:t>
            </a:r>
            <a:r>
              <a:rPr lang="he-IL" sz="2400" b="1" dirty="0"/>
              <a:t>עוני ונחשלות </a:t>
            </a:r>
          </a:p>
        </p:txBody>
      </p:sp>
    </p:spTree>
    <p:extLst>
      <p:ext uri="{BB962C8B-B14F-4D97-AF65-F5344CB8AC3E}">
        <p14:creationId xmlns:p14="http://schemas.microsoft.com/office/powerpoint/2010/main" val="220132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61703" y="220476"/>
            <a:ext cx="10593977" cy="1450757"/>
          </a:xfrm>
        </p:spPr>
        <p:txBody>
          <a:bodyPr/>
          <a:lstStyle/>
          <a:p>
            <a:r>
              <a:rPr lang="he-IL" dirty="0" smtClean="0"/>
              <a:t>ילודה גבוהה במדינות לא מפותחות</a:t>
            </a:r>
            <a:r>
              <a:rPr lang="he-IL" sz="3600" dirty="0" smtClean="0"/>
              <a:t> (אם כי פוחתת)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he-IL" dirty="0" smtClean="0"/>
              <a:t>סיבות </a:t>
            </a:r>
            <a:r>
              <a:rPr lang="he-IL" dirty="0"/>
              <a:t>לילודה </a:t>
            </a:r>
            <a:r>
              <a:rPr lang="he-IL" dirty="0" smtClean="0"/>
              <a:t>גבוהה: 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דת. אמונה שזה רצון האל בשילוב של מעמד נמוך של נשים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השקפה ש"ילדים </a:t>
            </a:r>
            <a:r>
              <a:rPr lang="he-IL" dirty="0"/>
              <a:t>זה </a:t>
            </a:r>
            <a:r>
              <a:rPr lang="he-IL" dirty="0" smtClean="0"/>
              <a:t>שמחה"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תמותת </a:t>
            </a:r>
            <a:r>
              <a:rPr lang="he-IL" dirty="0"/>
              <a:t>תינוקות </a:t>
            </a:r>
            <a:r>
              <a:rPr lang="he-IL" dirty="0" smtClean="0"/>
              <a:t>גבוהה (אז עושים הרבה ילדים שיהיו רזרבות)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עבודת ילדים. ילדים הם כוח עבודה זול בשביל ההורים </a:t>
            </a:r>
          </a:p>
          <a:p>
            <a:endParaRPr lang="he-IL" dirty="0" smtClean="0"/>
          </a:p>
          <a:p>
            <a:r>
              <a:rPr lang="he-IL" dirty="0" smtClean="0"/>
              <a:t>בעיה</a:t>
            </a:r>
            <a:r>
              <a:rPr lang="he-IL" dirty="0"/>
              <a:t>: </a:t>
            </a:r>
            <a:r>
              <a:rPr lang="he-IL" b="1" dirty="0">
                <a:solidFill>
                  <a:srgbClr val="FF0000"/>
                </a:solidFill>
              </a:rPr>
              <a:t>פיצוץ </a:t>
            </a:r>
            <a:r>
              <a:rPr lang="he-IL" b="1" dirty="0" smtClean="0">
                <a:solidFill>
                  <a:srgbClr val="FF0000"/>
                </a:solidFill>
              </a:rPr>
              <a:t>אוכלוסין </a:t>
            </a:r>
            <a:endParaRPr lang="he-IL" b="1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endParaRPr lang="he-IL" dirty="0" smtClean="0"/>
          </a:p>
          <a:p>
            <a:r>
              <a:rPr lang="he-IL" dirty="0" smtClean="0"/>
              <a:t>התמודדות</a:t>
            </a:r>
            <a:r>
              <a:rPr lang="he-IL" dirty="0"/>
              <a:t>: הסברה </a:t>
            </a:r>
            <a:r>
              <a:rPr lang="he-IL" dirty="0" smtClean="0"/>
              <a:t>וחינוך בניסיון לעודד אנשים להוליד פחות. למשל, לחלק קונדומים</a:t>
            </a:r>
            <a:endParaRPr lang="he-IL" dirty="0"/>
          </a:p>
          <a:p>
            <a:pPr marL="342900" indent="-342900">
              <a:buFontTx/>
              <a:buChar char="-"/>
            </a:pPr>
            <a:endParaRPr lang="he-IL" dirty="0" smtClean="0"/>
          </a:p>
          <a:p>
            <a:pPr marL="342900" indent="-342900">
              <a:buFontTx/>
              <a:buChar char="-"/>
            </a:pP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0518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ילודה נמוכה במדינות מפותחות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97280" y="1893947"/>
            <a:ext cx="10058400" cy="385758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he-IL" sz="2300" dirty="0"/>
              <a:t>סיבות לילודה נמוכה במערב: </a:t>
            </a:r>
          </a:p>
          <a:p>
            <a:pPr marL="342900" indent="-342900">
              <a:buFontTx/>
              <a:buChar char="-"/>
            </a:pPr>
            <a:r>
              <a:rPr lang="he-IL" sz="2300" dirty="0"/>
              <a:t>ההורים עסוקים בקריירה. גם נשים לומדות ועובדות. גיל הנישואים עולה</a:t>
            </a:r>
          </a:p>
          <a:p>
            <a:pPr marL="342900" indent="-342900">
              <a:buFontTx/>
              <a:buChar char="-"/>
            </a:pPr>
            <a:r>
              <a:rPr lang="he-IL" sz="2300" dirty="0"/>
              <a:t>לגדל ילדים עולה המון כסף </a:t>
            </a:r>
          </a:p>
          <a:p>
            <a:endParaRPr lang="he-IL" sz="2300" dirty="0" smtClean="0"/>
          </a:p>
          <a:p>
            <a:r>
              <a:rPr lang="he-IL" sz="2300" dirty="0"/>
              <a:t>בעיה: חשש ל</a:t>
            </a:r>
            <a:r>
              <a:rPr lang="he-IL" sz="2300" b="1" dirty="0">
                <a:solidFill>
                  <a:srgbClr val="FF0000"/>
                </a:solidFill>
              </a:rPr>
              <a:t>אוכלוסייה </a:t>
            </a:r>
            <a:r>
              <a:rPr lang="he-IL" sz="2300" b="1" dirty="0" smtClean="0">
                <a:solidFill>
                  <a:srgbClr val="FF0000"/>
                </a:solidFill>
              </a:rPr>
              <a:t>מזדקנת </a:t>
            </a:r>
            <a:r>
              <a:rPr lang="he-IL" sz="2300" dirty="0" smtClean="0"/>
              <a:t>– הרבה זקנים ולא יהיה מי שיעבוד ויממן אותם. </a:t>
            </a:r>
            <a:endParaRPr lang="he-IL" sz="2300" dirty="0"/>
          </a:p>
          <a:p>
            <a:endParaRPr lang="he-IL" sz="2300" dirty="0" smtClean="0"/>
          </a:p>
          <a:p>
            <a:r>
              <a:rPr lang="he-IL" sz="2300" dirty="0" smtClean="0"/>
              <a:t>התמודדות</a:t>
            </a:r>
            <a:r>
              <a:rPr lang="he-IL" sz="2300" dirty="0"/>
              <a:t>: </a:t>
            </a:r>
            <a:endParaRPr lang="he-IL" sz="2300" dirty="0" smtClean="0"/>
          </a:p>
          <a:p>
            <a:pPr marL="342900" indent="-342900">
              <a:buFontTx/>
              <a:buChar char="-"/>
            </a:pPr>
            <a:r>
              <a:rPr lang="he-IL" sz="2300" dirty="0" smtClean="0"/>
              <a:t>הסברה</a:t>
            </a:r>
          </a:p>
          <a:p>
            <a:pPr marL="342900" indent="-342900">
              <a:buFontTx/>
              <a:buChar char="-"/>
            </a:pPr>
            <a:r>
              <a:rPr lang="he-IL" sz="2300" dirty="0" smtClean="0"/>
              <a:t>הגדלת </a:t>
            </a:r>
            <a:r>
              <a:rPr lang="he-IL" sz="2300" dirty="0"/>
              <a:t>קצבאות </a:t>
            </a:r>
            <a:r>
              <a:rPr lang="he-IL" sz="2300" dirty="0" smtClean="0"/>
              <a:t>לידה, קצבאות ילדים והארכת חופשת הריון</a:t>
            </a:r>
          </a:p>
          <a:p>
            <a:pPr marL="342900" indent="-342900">
              <a:buFontTx/>
              <a:buChar char="-"/>
            </a:pPr>
            <a:r>
              <a:rPr lang="he-IL" sz="2300" dirty="0" smtClean="0"/>
              <a:t>הבאת מהגרים ממדינות אחרות</a:t>
            </a:r>
          </a:p>
          <a:p>
            <a:pPr marL="342900" indent="-342900">
              <a:buFontTx/>
              <a:buChar char="-"/>
            </a:pPr>
            <a:r>
              <a:rPr lang="he-IL" sz="2300" dirty="0" smtClean="0"/>
              <a:t>העלאת </a:t>
            </a:r>
            <a:r>
              <a:rPr lang="he-IL" sz="2300" dirty="0"/>
              <a:t>גיל הפנסיה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1614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783772" y="207414"/>
            <a:ext cx="10646229" cy="1450757"/>
          </a:xfrm>
        </p:spPr>
        <p:txBody>
          <a:bodyPr/>
          <a:lstStyle/>
          <a:p>
            <a:r>
              <a:rPr lang="he-IL" dirty="0" smtClean="0"/>
              <a:t>ריבוי טבעי: </a:t>
            </a:r>
            <a:r>
              <a:rPr lang="he-IL" sz="3200" dirty="0" smtClean="0"/>
              <a:t>כמות הלידות מול כמות המתים בשנה</a:t>
            </a:r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31" y="2340668"/>
            <a:ext cx="6044011" cy="3694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15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667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25536"/>
            <a:ext cx="11939451" cy="1450757"/>
          </a:xfrm>
        </p:spPr>
        <p:txBody>
          <a:bodyPr/>
          <a:lstStyle/>
          <a:p>
            <a:r>
              <a:rPr lang="he-IL" dirty="0"/>
              <a:t>פירמידת גילאים </a:t>
            </a:r>
            <a:r>
              <a:rPr lang="he-IL" dirty="0" smtClean="0"/>
              <a:t>במדינה </a:t>
            </a:r>
            <a:r>
              <a:rPr lang="he-IL" dirty="0"/>
              <a:t>לא </a:t>
            </a:r>
            <a:r>
              <a:rPr lang="he-IL" dirty="0" smtClean="0"/>
              <a:t>מפותחת: </a:t>
            </a:r>
            <a:r>
              <a:rPr lang="he-IL" sz="1600" dirty="0" smtClean="0"/>
              <a:t>ילודה גבוהה ותמותה גבוהה (תוחלת חיים נמוכה) </a:t>
            </a:r>
            <a:endParaRPr lang="he-IL" sz="16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61" y="2026192"/>
            <a:ext cx="8179762" cy="3798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301" y="2406785"/>
            <a:ext cx="505691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solidFill>
                  <a:srgbClr val="FF0000"/>
                </a:solidFill>
              </a:rPr>
              <a:t>זקנים = אוכלוסייה נתמכת תלויה</a:t>
            </a:r>
            <a:endParaRPr lang="he-IL" sz="1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535" y="3696183"/>
            <a:ext cx="551410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solidFill>
                  <a:srgbClr val="FF0000"/>
                </a:solidFill>
              </a:rPr>
              <a:t>גילאי עבודה = אוכלוסייה נושאת תומכת</a:t>
            </a:r>
            <a:endParaRPr lang="he-IL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945" y="4551188"/>
            <a:ext cx="462742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solidFill>
                  <a:srgbClr val="FF0000"/>
                </a:solidFill>
              </a:rPr>
              <a:t>ילדים = אוכלוסייה נתמכת תלויה </a:t>
            </a:r>
            <a:endParaRPr lang="he-IL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27139" y="4676274"/>
            <a:ext cx="334294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>
                <a:solidFill>
                  <a:srgbClr val="FF0000"/>
                </a:solidFill>
              </a:rPr>
              <a:t>אוכלוסייה נתמכת</a:t>
            </a:r>
            <a:r>
              <a:rPr lang="he-IL" dirty="0"/>
              <a:t>: </a:t>
            </a:r>
            <a:r>
              <a:rPr lang="he-IL" dirty="0" smtClean="0"/>
              <a:t>                             לא </a:t>
            </a:r>
            <a:r>
              <a:rPr lang="he-IL" dirty="0"/>
              <a:t>עובדת, לא משלמת מס ונתמכת ע"י המדינה והחברה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05748" y="2235200"/>
            <a:ext cx="406139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>
                <a:solidFill>
                  <a:srgbClr val="FF0000"/>
                </a:solidFill>
              </a:rPr>
              <a:t>תוחלת חיים נמוכה (תמותה גבוהה)</a:t>
            </a:r>
            <a:r>
              <a:rPr lang="he-IL" dirty="0"/>
              <a:t> </a:t>
            </a:r>
            <a:r>
              <a:rPr lang="he-IL" dirty="0" smtClean="0"/>
              <a:t>כי:</a:t>
            </a:r>
          </a:p>
          <a:p>
            <a:pPr algn="r"/>
            <a:r>
              <a:rPr lang="he-IL" dirty="0" smtClean="0"/>
              <a:t>- רמת הרפואה נמוכה</a:t>
            </a:r>
          </a:p>
          <a:p>
            <a:pPr algn="r"/>
            <a:r>
              <a:rPr lang="he-IL" dirty="0" smtClean="0"/>
              <a:t>- חוסר בהיגיינה</a:t>
            </a:r>
            <a:endParaRPr lang="he-IL" dirty="0"/>
          </a:p>
        </p:txBody>
      </p:sp>
      <p:cxnSp>
        <p:nvCxnSpPr>
          <p:cNvPr id="16" name="מחבר חץ ישר 15"/>
          <p:cNvCxnSpPr/>
          <p:nvPr/>
        </p:nvCxnSpPr>
        <p:spPr>
          <a:xfrm>
            <a:off x="5094514" y="2745339"/>
            <a:ext cx="34224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7601" y="6020137"/>
            <a:ext cx="94580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/>
              <a:t>פירמידה זו מקבילה לשלב 3-2 במודל התמורה הדמוגרפית (ראה בהמשך)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72613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1" y="1872206"/>
            <a:ext cx="6744652" cy="428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53427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90</TotalTime>
  <Words>1326</Words>
  <Application>Microsoft Office PowerPoint</Application>
  <PresentationFormat>מסך רחב</PresentationFormat>
  <Paragraphs>126</Paragraphs>
  <Slides>24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מצגות קמפוס</vt:lpstr>
      <vt:lpstr>ילודה ותמותה</vt:lpstr>
      <vt:lpstr>תוכן עניינים</vt:lpstr>
      <vt:lpstr>מצגת של PowerPoint‏</vt:lpstr>
      <vt:lpstr>ילודה גבוהה במדינות לא מפותחות (אם כי פוחתת)</vt:lpstr>
      <vt:lpstr>ילודה נמוכה במדינות מפותחות</vt:lpstr>
      <vt:lpstr>ריבוי טבעי: כמות הלידות מול כמות המתים בשנה</vt:lpstr>
      <vt:lpstr>מצגת של PowerPoint‏</vt:lpstr>
      <vt:lpstr>פירמידת גילאים במדינה לא מפותחת: ילודה גבוהה ותמותה גבוהה (תוחלת חיים נמוכה) </vt:lpstr>
      <vt:lpstr>מצגת של PowerPoint‏</vt:lpstr>
      <vt:lpstr>פירמידת גילאים "הפוכה" במדינה מפותחת: ילודה נמוכה ותמותה נמוכה</vt:lpstr>
      <vt:lpstr>פירמידת גילאים של מדינת מהגרים</vt:lpstr>
      <vt:lpstr>בייבי בום BABY BOOM  -</vt:lpstr>
      <vt:lpstr>בייבי בום</vt:lpstr>
      <vt:lpstr>פירמידה של מדינה שעזבו אותה אנשים</vt:lpstr>
      <vt:lpstr>פירמידה עם שקע זהה בשני המינים</vt:lpstr>
      <vt:lpstr>מצגת של PowerPoint‏</vt:lpstr>
      <vt:lpstr>מודל התמורה הדמוגרפית</vt:lpstr>
      <vt:lpstr>מצגת של PowerPoint‏</vt:lpstr>
      <vt:lpstr>מדינה בשלב 4 זה ציור זהה לפירמידה 2: ילודה ותמותה נמוכה=אוכלוסייה מזדקנת מדינה בשלב 3-2 זה ציור זהה לפירמידה 1: ילודה יותר גבוהה מהתמותה-פיצוץ אוכלוסין</vt:lpstr>
      <vt:lpstr>מצגת של PowerPoint‏</vt:lpstr>
      <vt:lpstr>מומנטום דמוגרפי במזה"ת</vt:lpstr>
      <vt:lpstr>תפרוסת אוכלוסין לא מאוזנת במזה"ת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16</cp:revision>
  <dcterms:created xsi:type="dcterms:W3CDTF">2020-05-21T11:17:02Z</dcterms:created>
  <dcterms:modified xsi:type="dcterms:W3CDTF">2020-07-18T20:34:09Z</dcterms:modified>
</cp:coreProperties>
</file>