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0"/>
  </p:notesMasterIdLst>
  <p:sldIdLst>
    <p:sldId id="280" r:id="rId2"/>
    <p:sldId id="375" r:id="rId3"/>
    <p:sldId id="365" r:id="rId4"/>
    <p:sldId id="281" r:id="rId5"/>
    <p:sldId id="282" r:id="rId6"/>
    <p:sldId id="283" r:id="rId7"/>
    <p:sldId id="285" r:id="rId8"/>
    <p:sldId id="284" r:id="rId9"/>
    <p:sldId id="286" r:id="rId10"/>
    <p:sldId id="288" r:id="rId11"/>
    <p:sldId id="287" r:id="rId12"/>
    <p:sldId id="289" r:id="rId13"/>
    <p:sldId id="290" r:id="rId14"/>
    <p:sldId id="291" r:id="rId15"/>
    <p:sldId id="293" r:id="rId16"/>
    <p:sldId id="292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7" r:id="rId38"/>
    <p:sldId id="315" r:id="rId39"/>
    <p:sldId id="318" r:id="rId40"/>
    <p:sldId id="322" r:id="rId41"/>
    <p:sldId id="319" r:id="rId42"/>
    <p:sldId id="320" r:id="rId43"/>
    <p:sldId id="321" r:id="rId44"/>
    <p:sldId id="323" r:id="rId45"/>
    <p:sldId id="324" r:id="rId46"/>
    <p:sldId id="325" r:id="rId47"/>
    <p:sldId id="326" r:id="rId48"/>
    <p:sldId id="327" r:id="rId49"/>
    <p:sldId id="328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73" r:id="rId58"/>
    <p:sldId id="374" r:id="rId5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2364" autoAdjust="0"/>
  </p:normalViewPr>
  <p:slideViewPr>
    <p:cSldViewPr>
      <p:cViewPr varScale="1">
        <p:scale>
          <a:sx n="66" d="100"/>
          <a:sy n="66" d="100"/>
        </p:scale>
        <p:origin x="193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6CF8CA-7222-4C9E-9070-F7F22A67F083}" type="datetimeFigureOut">
              <a:rPr lang="he-IL" smtClean="0"/>
              <a:t>ח'/ניסן/תשפ"ג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B0AF35-3373-4015-863B-3DC32039F6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972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E07C5-5850-4E82-BEFA-42764B49EC53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1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ניתן פשוט להסביר כי דן הוא בעל מסה הכפולה ממסתה של דנה ולכן דנה צריכה לשבת במושב המרוחק פי 2 מהמרכז, לעומת זה שבו דן יושב.</a:t>
            </a:r>
          </a:p>
          <a:p>
            <a:r>
              <a:rPr lang="he-IL" dirty="0"/>
              <a:t>או: על פי חוק המנוף, כדי שהמנוף יהיה מאוזן, מכפלת הכוח באורך הזרוע משני </a:t>
            </a:r>
            <a:r>
              <a:rPr lang="he-IL" dirty="0" err="1"/>
              <a:t>צידיו</a:t>
            </a:r>
            <a:r>
              <a:rPr lang="he-IL" dirty="0"/>
              <a:t> של הציר צריכה להיות שווה.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066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635A539-5CFA-4CC9-8C15-B68507882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37" t="12200" r="27163" b="71000"/>
          <a:stretch/>
        </p:blipFill>
        <p:spPr>
          <a:xfrm>
            <a:off x="2339752" y="2564904"/>
            <a:ext cx="38404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9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658C573-1BA3-4A18-96F2-86A1E58EC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3600" r="27950" b="30400"/>
          <a:stretch/>
        </p:blipFill>
        <p:spPr>
          <a:xfrm>
            <a:off x="611560" y="223326"/>
            <a:ext cx="7920880" cy="5760640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5F54F2B9-93CB-400D-B594-7D868301CFD7}"/>
              </a:ext>
            </a:extLst>
          </p:cNvPr>
          <p:cNvCxnSpPr/>
          <p:nvPr/>
        </p:nvCxnSpPr>
        <p:spPr>
          <a:xfrm>
            <a:off x="1331640" y="1556792"/>
            <a:ext cx="381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010EB050-C5C5-4E3F-A975-4C3F3088374C}"/>
              </a:ext>
            </a:extLst>
          </p:cNvPr>
          <p:cNvCxnSpPr>
            <a:cxnSpLocks/>
          </p:cNvCxnSpPr>
          <p:nvPr/>
        </p:nvCxnSpPr>
        <p:spPr>
          <a:xfrm>
            <a:off x="6300192" y="2132856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5F27E24E-CB7F-48F3-ACF9-0877156CD275}"/>
              </a:ext>
            </a:extLst>
          </p:cNvPr>
          <p:cNvSpPr/>
          <p:nvPr/>
        </p:nvSpPr>
        <p:spPr>
          <a:xfrm>
            <a:off x="1187624" y="4293096"/>
            <a:ext cx="86409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/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FB12A930-9C18-4BE3-919F-237D1646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005064"/>
            <a:ext cx="8075240" cy="2736298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1.       V  = </a:t>
            </a:r>
            <a:r>
              <a:rPr lang="el-GR" sz="1600" b="1" u="sng" dirty="0"/>
              <a:t>Δ</a:t>
            </a:r>
            <a:r>
              <a:rPr lang="en-US" sz="1600" b="1" u="sng" dirty="0"/>
              <a:t>X</a:t>
            </a:r>
            <a:r>
              <a:rPr lang="en-US" sz="1600" b="1" dirty="0"/>
              <a:t>     =&gt; </a:t>
            </a:r>
            <a:r>
              <a:rPr lang="en-US" sz="1600" dirty="0"/>
              <a:t> </a:t>
            </a:r>
            <a:r>
              <a:rPr lang="el-GR" sz="1600" b="1" dirty="0"/>
              <a:t>Δ</a:t>
            </a:r>
            <a:r>
              <a:rPr lang="en-US" sz="1600" b="1" dirty="0"/>
              <a:t>X = V*</a:t>
            </a:r>
            <a:r>
              <a:rPr lang="el-GR" sz="1600" b="1" dirty="0"/>
              <a:t> Δ</a:t>
            </a:r>
            <a:r>
              <a:rPr lang="en-US" sz="1600" b="1" dirty="0"/>
              <a:t>t =</a:t>
            </a:r>
            <a:r>
              <a:rPr lang="en-US" sz="1600" dirty="0"/>
              <a:t>300,000</a:t>
            </a:r>
            <a:r>
              <a:rPr lang="en-US" sz="1600" u="sng" dirty="0"/>
              <a:t>km</a:t>
            </a:r>
            <a:r>
              <a:rPr lang="en-US" sz="1600" dirty="0"/>
              <a:t>*1sec.= 300,000km*</a:t>
            </a:r>
            <a:r>
              <a:rPr lang="en-US" sz="1600" u="sng" dirty="0"/>
              <a:t>1000m</a:t>
            </a:r>
            <a:r>
              <a:rPr lang="en-US" sz="1600" dirty="0"/>
              <a:t>=</a:t>
            </a:r>
            <a:r>
              <a:rPr lang="en-US" sz="1600" b="1" dirty="0"/>
              <a:t>300,000,000m</a:t>
            </a:r>
            <a:r>
              <a:rPr lang="en-US" sz="1600" dirty="0"/>
              <a:t>                 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   </a:t>
            </a:r>
            <a:r>
              <a:rPr lang="el-GR" sz="1600" b="1" dirty="0"/>
              <a:t>Δ</a:t>
            </a:r>
            <a:r>
              <a:rPr lang="en-US" sz="1600" b="1" dirty="0"/>
              <a:t>t</a:t>
            </a:r>
            <a:r>
              <a:rPr lang="en-US" sz="1600" dirty="0"/>
              <a:t>                                                sec.                                      1km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</a:t>
            </a:r>
            <a:r>
              <a:rPr lang="en-US" sz="1600" b="1" dirty="0"/>
              <a:t>2. </a:t>
            </a:r>
            <a:r>
              <a:rPr lang="he-IL" sz="1600" dirty="0"/>
              <a:t>נתון הזמן שהאות </a:t>
            </a:r>
            <a:r>
              <a:rPr lang="he-IL" sz="1600" u="sng" dirty="0"/>
              <a:t>נשלח וחזר </a:t>
            </a:r>
            <a:r>
              <a:rPr lang="he-IL" sz="1600" dirty="0"/>
              <a:t>מהאסטרואיד=0.667 שנייה                                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</a:t>
            </a:r>
            <a:r>
              <a:rPr lang="en-US" sz="1600" b="1" dirty="0"/>
              <a:t>        </a:t>
            </a:r>
            <a:r>
              <a:rPr lang="en-US" sz="1600" dirty="0"/>
              <a:t>                                               </a:t>
            </a:r>
            <a:r>
              <a:rPr lang="he-IL" sz="1600" dirty="0"/>
              <a:t>כלומר זמן פגיעת האותות באסטרואיד שווה לחצי (רק הלוך):      </a:t>
            </a: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</a:t>
            </a:r>
            <a:r>
              <a:rPr lang="el-GR" sz="1600" b="1" dirty="0"/>
              <a:t>Δ</a:t>
            </a:r>
            <a:r>
              <a:rPr lang="en-US" sz="1600" b="1" dirty="0"/>
              <a:t>X = V*</a:t>
            </a:r>
            <a:r>
              <a:rPr lang="el-GR" sz="1600" b="1" dirty="0"/>
              <a:t> Δ</a:t>
            </a:r>
            <a:r>
              <a:rPr lang="en-US" sz="1600" b="1" dirty="0"/>
              <a:t>t =</a:t>
            </a:r>
            <a:endParaRPr lang="he-IL" sz="1600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DC9F9DC5-F9F1-4FF1-B610-63DFAA8D855A}"/>
              </a:ext>
            </a:extLst>
          </p:cNvPr>
          <p:cNvSpPr txBox="1">
            <a:spLocks/>
          </p:cNvSpPr>
          <p:nvPr/>
        </p:nvSpPr>
        <p:spPr>
          <a:xfrm>
            <a:off x="6804248" y="1875356"/>
            <a:ext cx="1326976" cy="53690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300,000,000</a:t>
            </a:r>
            <a:endParaRPr lang="he-IL" sz="1600" dirty="0">
              <a:highlight>
                <a:srgbClr val="FFFF00"/>
              </a:highlight>
            </a:endParaRP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2C8EBC5D-C677-4D6F-AB54-A6B5F79B38F1}"/>
              </a:ext>
            </a:extLst>
          </p:cNvPr>
          <p:cNvCxnSpPr>
            <a:cxnSpLocks/>
          </p:cNvCxnSpPr>
          <p:nvPr/>
        </p:nvCxnSpPr>
        <p:spPr>
          <a:xfrm>
            <a:off x="1979712" y="3068960"/>
            <a:ext cx="93610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1A4F7E6D-9CCE-4B92-8812-E33E1534D8B1}"/>
              </a:ext>
            </a:extLst>
          </p:cNvPr>
          <p:cNvCxnSpPr>
            <a:cxnSpLocks/>
          </p:cNvCxnSpPr>
          <p:nvPr/>
        </p:nvCxnSpPr>
        <p:spPr>
          <a:xfrm>
            <a:off x="6228184" y="3356992"/>
            <a:ext cx="11521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D87F0672-DE24-4A7E-8199-04B7C80F9DC4}"/>
              </a:ext>
            </a:extLst>
          </p:cNvPr>
          <p:cNvCxnSpPr>
            <a:cxnSpLocks/>
          </p:cNvCxnSpPr>
          <p:nvPr/>
        </p:nvCxnSpPr>
        <p:spPr>
          <a:xfrm>
            <a:off x="5292080" y="3061928"/>
            <a:ext cx="149675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06D74814-031A-41F9-906B-228A3B41D0B9}"/>
              </a:ext>
            </a:extLst>
          </p:cNvPr>
          <p:cNvCxnSpPr>
            <a:cxnSpLocks/>
          </p:cNvCxnSpPr>
          <p:nvPr/>
        </p:nvCxnSpPr>
        <p:spPr>
          <a:xfrm>
            <a:off x="2843808" y="3356992"/>
            <a:ext cx="11521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id="{583591A8-8D21-4A07-A35B-07F0839F54D3}"/>
              </a:ext>
            </a:extLst>
          </p:cNvPr>
          <p:cNvSpPr txBox="1">
            <a:spLocks/>
          </p:cNvSpPr>
          <p:nvPr/>
        </p:nvSpPr>
        <p:spPr>
          <a:xfrm>
            <a:off x="755576" y="5330307"/>
            <a:ext cx="2160240" cy="65365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None/>
            </a:pPr>
            <a:r>
              <a:rPr lang="el-GR" sz="1600" dirty="0"/>
              <a:t>Δ</a:t>
            </a:r>
            <a:r>
              <a:rPr lang="en-US" sz="1600" dirty="0"/>
              <a:t>t=</a:t>
            </a:r>
            <a:r>
              <a:rPr lang="en-US" sz="1600" u="sng" dirty="0"/>
              <a:t>0.667</a:t>
            </a:r>
            <a:r>
              <a:rPr lang="en-US" sz="1600" dirty="0"/>
              <a:t>sec=0.3335sec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2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50136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658C573-1BA3-4A18-96F2-86A1E58EC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3600" r="27950" b="30400"/>
          <a:stretch/>
        </p:blipFill>
        <p:spPr>
          <a:xfrm>
            <a:off x="611560" y="223326"/>
            <a:ext cx="7920880" cy="5760640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5F54F2B9-93CB-400D-B594-7D868301CFD7}"/>
              </a:ext>
            </a:extLst>
          </p:cNvPr>
          <p:cNvCxnSpPr/>
          <p:nvPr/>
        </p:nvCxnSpPr>
        <p:spPr>
          <a:xfrm>
            <a:off x="1331640" y="1556792"/>
            <a:ext cx="381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010EB050-C5C5-4E3F-A975-4C3F3088374C}"/>
              </a:ext>
            </a:extLst>
          </p:cNvPr>
          <p:cNvCxnSpPr>
            <a:cxnSpLocks/>
          </p:cNvCxnSpPr>
          <p:nvPr/>
        </p:nvCxnSpPr>
        <p:spPr>
          <a:xfrm>
            <a:off x="6300192" y="2132856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5F27E24E-CB7F-48F3-ACF9-0877156CD275}"/>
              </a:ext>
            </a:extLst>
          </p:cNvPr>
          <p:cNvSpPr/>
          <p:nvPr/>
        </p:nvSpPr>
        <p:spPr>
          <a:xfrm>
            <a:off x="1187624" y="4293096"/>
            <a:ext cx="86409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/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FB12A930-9C18-4BE3-919F-237D1646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005064"/>
            <a:ext cx="8075240" cy="2736298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1.       V  = </a:t>
            </a:r>
            <a:r>
              <a:rPr lang="el-GR" sz="1600" b="1" u="sng" dirty="0"/>
              <a:t>Δ</a:t>
            </a:r>
            <a:r>
              <a:rPr lang="en-US" sz="1600" b="1" u="sng" dirty="0"/>
              <a:t>X</a:t>
            </a:r>
            <a:r>
              <a:rPr lang="en-US" sz="1600" b="1" dirty="0"/>
              <a:t>     =&gt; </a:t>
            </a:r>
            <a:r>
              <a:rPr lang="en-US" sz="1600" dirty="0"/>
              <a:t> </a:t>
            </a:r>
            <a:r>
              <a:rPr lang="el-GR" sz="1600" b="1" dirty="0"/>
              <a:t>Δ</a:t>
            </a:r>
            <a:r>
              <a:rPr lang="en-US" sz="1600" b="1" dirty="0"/>
              <a:t>X = V*</a:t>
            </a:r>
            <a:r>
              <a:rPr lang="el-GR" sz="1600" b="1" dirty="0"/>
              <a:t> Δ</a:t>
            </a:r>
            <a:r>
              <a:rPr lang="en-US" sz="1600" b="1" dirty="0"/>
              <a:t>t =</a:t>
            </a:r>
            <a:r>
              <a:rPr lang="en-US" sz="1600" dirty="0"/>
              <a:t>300,000</a:t>
            </a:r>
            <a:r>
              <a:rPr lang="en-US" sz="1600" u="sng" dirty="0"/>
              <a:t>km</a:t>
            </a:r>
            <a:r>
              <a:rPr lang="en-US" sz="1600" dirty="0"/>
              <a:t>*1sec.= 300,000km*</a:t>
            </a:r>
            <a:r>
              <a:rPr lang="en-US" sz="1600" u="sng" dirty="0"/>
              <a:t>1000m</a:t>
            </a:r>
            <a:r>
              <a:rPr lang="en-US" sz="1600" dirty="0"/>
              <a:t>=</a:t>
            </a:r>
            <a:r>
              <a:rPr lang="en-US" sz="1600" b="1" dirty="0"/>
              <a:t>300,000,000m</a:t>
            </a:r>
            <a:r>
              <a:rPr lang="en-US" sz="1600" dirty="0"/>
              <a:t>                 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   </a:t>
            </a:r>
            <a:r>
              <a:rPr lang="el-GR" sz="1600" b="1" dirty="0"/>
              <a:t>Δ</a:t>
            </a:r>
            <a:r>
              <a:rPr lang="en-US" sz="1600" b="1" dirty="0"/>
              <a:t>t</a:t>
            </a:r>
            <a:r>
              <a:rPr lang="en-US" sz="1600" dirty="0"/>
              <a:t>                                                sec.                                      1km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</a:t>
            </a:r>
            <a:r>
              <a:rPr lang="en-US" sz="1600" b="1" dirty="0"/>
              <a:t>2. </a:t>
            </a:r>
            <a:r>
              <a:rPr lang="he-IL" sz="1600" dirty="0"/>
              <a:t>נתון הזמן שהאות </a:t>
            </a:r>
            <a:r>
              <a:rPr lang="he-IL" sz="1600" u="sng" dirty="0"/>
              <a:t>נשלח וחזר </a:t>
            </a:r>
            <a:r>
              <a:rPr lang="he-IL" sz="1600" dirty="0"/>
              <a:t>מהאסטרואיד=0.667 שנייה                                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</a:t>
            </a:r>
            <a:r>
              <a:rPr lang="en-US" sz="1600" b="1" dirty="0"/>
              <a:t>        </a:t>
            </a:r>
            <a:r>
              <a:rPr lang="en-US" sz="1600" dirty="0"/>
              <a:t>                                               </a:t>
            </a:r>
            <a:r>
              <a:rPr lang="he-IL" sz="1600" dirty="0"/>
              <a:t>כלומר זמן פגיעת האותות באסטרואיד שווה לחצי (רק הלוך):      </a:t>
            </a: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</a:t>
            </a:r>
            <a:r>
              <a:rPr lang="el-GR" sz="1600" b="1" dirty="0"/>
              <a:t>Δ</a:t>
            </a:r>
            <a:r>
              <a:rPr lang="en-US" sz="1600" b="1" dirty="0"/>
              <a:t>X = V*</a:t>
            </a:r>
            <a:r>
              <a:rPr lang="el-GR" sz="1600" b="1" dirty="0"/>
              <a:t> Δ</a:t>
            </a:r>
            <a:r>
              <a:rPr lang="en-US" sz="1600" b="1" dirty="0"/>
              <a:t>t =</a:t>
            </a:r>
            <a:r>
              <a:rPr lang="en-US" sz="1600" dirty="0"/>
              <a:t>300,000</a:t>
            </a:r>
            <a:r>
              <a:rPr lang="en-US" sz="1600" u="sng" dirty="0"/>
              <a:t>km</a:t>
            </a:r>
            <a:r>
              <a:rPr lang="en-US" sz="1600" dirty="0"/>
              <a:t>*0.3335sec.= 100,050km*</a:t>
            </a:r>
            <a:r>
              <a:rPr lang="en-US" sz="1600" u="sng" dirty="0"/>
              <a:t>1000m</a:t>
            </a:r>
            <a:r>
              <a:rPr lang="en-US" sz="1600" dirty="0"/>
              <a:t>=</a:t>
            </a:r>
            <a:r>
              <a:rPr lang="en-US" sz="1600" b="1" dirty="0"/>
              <a:t>100,050,000m</a:t>
            </a:r>
            <a:r>
              <a:rPr lang="en-US" sz="1600" dirty="0"/>
              <a:t>                 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           sec.                                                 1km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he-IL" sz="1600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DC9F9DC5-F9F1-4FF1-B610-63DFAA8D855A}"/>
              </a:ext>
            </a:extLst>
          </p:cNvPr>
          <p:cNvSpPr txBox="1">
            <a:spLocks/>
          </p:cNvSpPr>
          <p:nvPr/>
        </p:nvSpPr>
        <p:spPr>
          <a:xfrm>
            <a:off x="6804248" y="1866026"/>
            <a:ext cx="1326976" cy="53690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300,000,000</a:t>
            </a:r>
            <a:endParaRPr lang="he-IL" sz="1600" dirty="0">
              <a:highlight>
                <a:srgbClr val="FFFF00"/>
              </a:highlight>
            </a:endParaRP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2C8EBC5D-C677-4D6F-AB54-A6B5F79B38F1}"/>
              </a:ext>
            </a:extLst>
          </p:cNvPr>
          <p:cNvCxnSpPr>
            <a:cxnSpLocks/>
          </p:cNvCxnSpPr>
          <p:nvPr/>
        </p:nvCxnSpPr>
        <p:spPr>
          <a:xfrm>
            <a:off x="1979712" y="3068960"/>
            <a:ext cx="93610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1A4F7E6D-9CCE-4B92-8812-E33E1534D8B1}"/>
              </a:ext>
            </a:extLst>
          </p:cNvPr>
          <p:cNvCxnSpPr>
            <a:cxnSpLocks/>
          </p:cNvCxnSpPr>
          <p:nvPr/>
        </p:nvCxnSpPr>
        <p:spPr>
          <a:xfrm>
            <a:off x="6228184" y="3356992"/>
            <a:ext cx="11521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D87F0672-DE24-4A7E-8199-04B7C80F9DC4}"/>
              </a:ext>
            </a:extLst>
          </p:cNvPr>
          <p:cNvCxnSpPr>
            <a:cxnSpLocks/>
          </p:cNvCxnSpPr>
          <p:nvPr/>
        </p:nvCxnSpPr>
        <p:spPr>
          <a:xfrm>
            <a:off x="5292080" y="3061928"/>
            <a:ext cx="149675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06D74814-031A-41F9-906B-228A3B41D0B9}"/>
              </a:ext>
            </a:extLst>
          </p:cNvPr>
          <p:cNvCxnSpPr>
            <a:cxnSpLocks/>
          </p:cNvCxnSpPr>
          <p:nvPr/>
        </p:nvCxnSpPr>
        <p:spPr>
          <a:xfrm>
            <a:off x="2843808" y="3356992"/>
            <a:ext cx="11521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id="{583591A8-8D21-4A07-A35B-07F0839F54D3}"/>
              </a:ext>
            </a:extLst>
          </p:cNvPr>
          <p:cNvSpPr txBox="1">
            <a:spLocks/>
          </p:cNvSpPr>
          <p:nvPr/>
        </p:nvSpPr>
        <p:spPr>
          <a:xfrm>
            <a:off x="755576" y="5330307"/>
            <a:ext cx="2160240" cy="65365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None/>
            </a:pPr>
            <a:r>
              <a:rPr lang="el-GR" sz="1600" dirty="0"/>
              <a:t>Δ</a:t>
            </a:r>
            <a:r>
              <a:rPr lang="en-US" sz="1600" dirty="0"/>
              <a:t>t=</a:t>
            </a:r>
            <a:r>
              <a:rPr lang="en-US" sz="1600" u="sng" dirty="0"/>
              <a:t>0.667</a:t>
            </a:r>
            <a:r>
              <a:rPr lang="en-US" sz="1600" dirty="0"/>
              <a:t>sec=0.3335sec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2</a:t>
            </a:r>
            <a:endParaRPr lang="he-IL" sz="1600" dirty="0"/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5854EA3A-BF6A-4386-A3AA-213841700EA3}"/>
              </a:ext>
            </a:extLst>
          </p:cNvPr>
          <p:cNvSpPr txBox="1">
            <a:spLocks/>
          </p:cNvSpPr>
          <p:nvPr/>
        </p:nvSpPr>
        <p:spPr>
          <a:xfrm>
            <a:off x="7092280" y="3696169"/>
            <a:ext cx="1326976" cy="53690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100,050,000</a:t>
            </a:r>
            <a:endParaRPr lang="he-IL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3866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12B76E5-987B-453C-A1AB-A59165FF6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5001" r="27950" b="17800"/>
          <a:stretch/>
        </p:blipFill>
        <p:spPr>
          <a:xfrm>
            <a:off x="971600" y="0"/>
            <a:ext cx="7632848" cy="666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23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12B76E5-987B-453C-A1AB-A59165FF6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5001" r="27950" b="17800"/>
          <a:stretch/>
        </p:blipFill>
        <p:spPr>
          <a:xfrm>
            <a:off x="971600" y="0"/>
            <a:ext cx="7632848" cy="6661395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5F54F2B9-93CB-400D-B594-7D868301CFD7}"/>
              </a:ext>
            </a:extLst>
          </p:cNvPr>
          <p:cNvCxnSpPr>
            <a:cxnSpLocks/>
          </p:cNvCxnSpPr>
          <p:nvPr/>
        </p:nvCxnSpPr>
        <p:spPr>
          <a:xfrm>
            <a:off x="2915816" y="692696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010EB050-C5C5-4E3F-A975-4C3F3088374C}"/>
              </a:ext>
            </a:extLst>
          </p:cNvPr>
          <p:cNvCxnSpPr>
            <a:cxnSpLocks/>
          </p:cNvCxnSpPr>
          <p:nvPr/>
        </p:nvCxnSpPr>
        <p:spPr>
          <a:xfrm>
            <a:off x="6588224" y="692696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D9F30E44-B7F1-474D-A118-B22F3CE3C775}"/>
              </a:ext>
            </a:extLst>
          </p:cNvPr>
          <p:cNvCxnSpPr>
            <a:cxnSpLocks/>
          </p:cNvCxnSpPr>
          <p:nvPr/>
        </p:nvCxnSpPr>
        <p:spPr>
          <a:xfrm>
            <a:off x="1763688" y="692696"/>
            <a:ext cx="10717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915ABA7C-BA07-498F-9131-CF3E51D10AFF}"/>
              </a:ext>
            </a:extLst>
          </p:cNvPr>
          <p:cNvCxnSpPr>
            <a:cxnSpLocks/>
          </p:cNvCxnSpPr>
          <p:nvPr/>
        </p:nvCxnSpPr>
        <p:spPr>
          <a:xfrm>
            <a:off x="6228184" y="980728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372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12B76E5-987B-453C-A1AB-A59165FF6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5001" r="27950" b="17800"/>
          <a:stretch/>
        </p:blipFill>
        <p:spPr>
          <a:xfrm>
            <a:off x="971600" y="0"/>
            <a:ext cx="7632848" cy="6661395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5F54F2B9-93CB-400D-B594-7D868301CFD7}"/>
              </a:ext>
            </a:extLst>
          </p:cNvPr>
          <p:cNvCxnSpPr>
            <a:cxnSpLocks/>
          </p:cNvCxnSpPr>
          <p:nvPr/>
        </p:nvCxnSpPr>
        <p:spPr>
          <a:xfrm>
            <a:off x="2915816" y="692696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010EB050-C5C5-4E3F-A975-4C3F3088374C}"/>
              </a:ext>
            </a:extLst>
          </p:cNvPr>
          <p:cNvCxnSpPr>
            <a:cxnSpLocks/>
          </p:cNvCxnSpPr>
          <p:nvPr/>
        </p:nvCxnSpPr>
        <p:spPr>
          <a:xfrm>
            <a:off x="6588224" y="692696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D9F30E44-B7F1-474D-A118-B22F3CE3C775}"/>
              </a:ext>
            </a:extLst>
          </p:cNvPr>
          <p:cNvCxnSpPr>
            <a:cxnSpLocks/>
          </p:cNvCxnSpPr>
          <p:nvPr/>
        </p:nvCxnSpPr>
        <p:spPr>
          <a:xfrm>
            <a:off x="1763688" y="692696"/>
            <a:ext cx="10717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915ABA7C-BA07-498F-9131-CF3E51D10AFF}"/>
              </a:ext>
            </a:extLst>
          </p:cNvPr>
          <p:cNvCxnSpPr>
            <a:cxnSpLocks/>
          </p:cNvCxnSpPr>
          <p:nvPr/>
        </p:nvCxnSpPr>
        <p:spPr>
          <a:xfrm>
            <a:off x="6228184" y="980728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13480783-3632-4CC3-B7A5-03C2CB6552A1}"/>
              </a:ext>
            </a:extLst>
          </p:cNvPr>
          <p:cNvCxnSpPr>
            <a:cxnSpLocks/>
          </p:cNvCxnSpPr>
          <p:nvPr/>
        </p:nvCxnSpPr>
        <p:spPr>
          <a:xfrm>
            <a:off x="2151348" y="1556792"/>
            <a:ext cx="30687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95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12B76E5-987B-453C-A1AB-A59165FF6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5001" r="27950" b="17800"/>
          <a:stretch/>
        </p:blipFill>
        <p:spPr>
          <a:xfrm>
            <a:off x="971600" y="0"/>
            <a:ext cx="7632848" cy="6661395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5F54F2B9-93CB-400D-B594-7D868301CFD7}"/>
              </a:ext>
            </a:extLst>
          </p:cNvPr>
          <p:cNvCxnSpPr>
            <a:cxnSpLocks/>
          </p:cNvCxnSpPr>
          <p:nvPr/>
        </p:nvCxnSpPr>
        <p:spPr>
          <a:xfrm>
            <a:off x="2915816" y="692696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010EB050-C5C5-4E3F-A975-4C3F3088374C}"/>
              </a:ext>
            </a:extLst>
          </p:cNvPr>
          <p:cNvCxnSpPr>
            <a:cxnSpLocks/>
          </p:cNvCxnSpPr>
          <p:nvPr/>
        </p:nvCxnSpPr>
        <p:spPr>
          <a:xfrm>
            <a:off x="6588224" y="692696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D9F30E44-B7F1-474D-A118-B22F3CE3C775}"/>
              </a:ext>
            </a:extLst>
          </p:cNvPr>
          <p:cNvCxnSpPr>
            <a:cxnSpLocks/>
          </p:cNvCxnSpPr>
          <p:nvPr/>
        </p:nvCxnSpPr>
        <p:spPr>
          <a:xfrm>
            <a:off x="1763688" y="692696"/>
            <a:ext cx="10717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915ABA7C-BA07-498F-9131-CF3E51D10AFF}"/>
              </a:ext>
            </a:extLst>
          </p:cNvPr>
          <p:cNvCxnSpPr>
            <a:cxnSpLocks/>
          </p:cNvCxnSpPr>
          <p:nvPr/>
        </p:nvCxnSpPr>
        <p:spPr>
          <a:xfrm>
            <a:off x="6228184" y="980728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DCC3044-6138-4830-ACEE-E893B1734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60" y="2204864"/>
            <a:ext cx="7391672" cy="1872203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1.      W  = ma   =&gt;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1600" b="1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2D65EC35-7C08-4619-B604-E0E82DBC1488}"/>
              </a:ext>
            </a:extLst>
          </p:cNvPr>
          <p:cNvSpPr/>
          <p:nvPr/>
        </p:nvSpPr>
        <p:spPr>
          <a:xfrm>
            <a:off x="1619672" y="2187217"/>
            <a:ext cx="864096" cy="3056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13480783-3632-4CC3-B7A5-03C2CB6552A1}"/>
              </a:ext>
            </a:extLst>
          </p:cNvPr>
          <p:cNvCxnSpPr>
            <a:cxnSpLocks/>
          </p:cNvCxnSpPr>
          <p:nvPr/>
        </p:nvCxnSpPr>
        <p:spPr>
          <a:xfrm>
            <a:off x="2151348" y="1556792"/>
            <a:ext cx="30687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601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12B76E5-987B-453C-A1AB-A59165FF6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5001" r="27950" b="17800"/>
          <a:stretch/>
        </p:blipFill>
        <p:spPr>
          <a:xfrm>
            <a:off x="971600" y="0"/>
            <a:ext cx="7632848" cy="6661395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5F54F2B9-93CB-400D-B594-7D868301CFD7}"/>
              </a:ext>
            </a:extLst>
          </p:cNvPr>
          <p:cNvCxnSpPr>
            <a:cxnSpLocks/>
          </p:cNvCxnSpPr>
          <p:nvPr/>
        </p:nvCxnSpPr>
        <p:spPr>
          <a:xfrm>
            <a:off x="2915816" y="692696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010EB050-C5C5-4E3F-A975-4C3F3088374C}"/>
              </a:ext>
            </a:extLst>
          </p:cNvPr>
          <p:cNvCxnSpPr>
            <a:cxnSpLocks/>
          </p:cNvCxnSpPr>
          <p:nvPr/>
        </p:nvCxnSpPr>
        <p:spPr>
          <a:xfrm>
            <a:off x="6588224" y="692696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D9F30E44-B7F1-474D-A118-B22F3CE3C775}"/>
              </a:ext>
            </a:extLst>
          </p:cNvPr>
          <p:cNvCxnSpPr>
            <a:cxnSpLocks/>
          </p:cNvCxnSpPr>
          <p:nvPr/>
        </p:nvCxnSpPr>
        <p:spPr>
          <a:xfrm>
            <a:off x="1763688" y="692696"/>
            <a:ext cx="10717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915ABA7C-BA07-498F-9131-CF3E51D10AFF}"/>
              </a:ext>
            </a:extLst>
          </p:cNvPr>
          <p:cNvCxnSpPr>
            <a:cxnSpLocks/>
          </p:cNvCxnSpPr>
          <p:nvPr/>
        </p:nvCxnSpPr>
        <p:spPr>
          <a:xfrm>
            <a:off x="6228184" y="980728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DCC3044-6138-4830-ACEE-E893B1734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60" y="2204864"/>
            <a:ext cx="7391672" cy="1872203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1.      W  = ma   =&gt; </a:t>
            </a:r>
            <a:r>
              <a:rPr lang="en-US" sz="1600" dirty="0"/>
              <a:t> W</a:t>
            </a:r>
            <a:r>
              <a:rPr lang="he-IL" sz="1600" baseline="-25000" dirty="0"/>
              <a:t>ירח</a:t>
            </a:r>
            <a:r>
              <a:rPr lang="en-US" sz="1600" dirty="0"/>
              <a:t> = m*1.6=m*1.6</a:t>
            </a:r>
            <a:r>
              <a:rPr lang="en-US" sz="1600" u="sng" dirty="0"/>
              <a:t> N  </a:t>
            </a:r>
            <a:r>
              <a:rPr lang="en-US" sz="1600" dirty="0"/>
              <a:t>          m=???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                                              kg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</a:t>
            </a:r>
            <a:endParaRPr lang="he-IL" sz="1600" dirty="0"/>
          </a:p>
          <a:p>
            <a:pPr marL="0" indent="0">
              <a:lnSpc>
                <a:spcPct val="90000"/>
              </a:lnSpc>
              <a:buNone/>
            </a:pPr>
            <a:endParaRPr lang="he-IL" sz="1100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2D65EC35-7C08-4619-B604-E0E82DBC1488}"/>
              </a:ext>
            </a:extLst>
          </p:cNvPr>
          <p:cNvSpPr/>
          <p:nvPr/>
        </p:nvSpPr>
        <p:spPr>
          <a:xfrm>
            <a:off x="1619672" y="2187217"/>
            <a:ext cx="864096" cy="3056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13480783-3632-4CC3-B7A5-03C2CB6552A1}"/>
              </a:ext>
            </a:extLst>
          </p:cNvPr>
          <p:cNvCxnSpPr>
            <a:cxnSpLocks/>
          </p:cNvCxnSpPr>
          <p:nvPr/>
        </p:nvCxnSpPr>
        <p:spPr>
          <a:xfrm>
            <a:off x="2151348" y="1556792"/>
            <a:ext cx="30687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70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12B76E5-987B-453C-A1AB-A59165FF6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5001" r="27950" b="17800"/>
          <a:stretch/>
        </p:blipFill>
        <p:spPr>
          <a:xfrm>
            <a:off x="971600" y="0"/>
            <a:ext cx="7632848" cy="6661395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5F54F2B9-93CB-400D-B594-7D868301CFD7}"/>
              </a:ext>
            </a:extLst>
          </p:cNvPr>
          <p:cNvCxnSpPr>
            <a:cxnSpLocks/>
          </p:cNvCxnSpPr>
          <p:nvPr/>
        </p:nvCxnSpPr>
        <p:spPr>
          <a:xfrm>
            <a:off x="2915816" y="692696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010EB050-C5C5-4E3F-A975-4C3F3088374C}"/>
              </a:ext>
            </a:extLst>
          </p:cNvPr>
          <p:cNvCxnSpPr>
            <a:cxnSpLocks/>
          </p:cNvCxnSpPr>
          <p:nvPr/>
        </p:nvCxnSpPr>
        <p:spPr>
          <a:xfrm>
            <a:off x="6588224" y="692696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D9F30E44-B7F1-474D-A118-B22F3CE3C775}"/>
              </a:ext>
            </a:extLst>
          </p:cNvPr>
          <p:cNvCxnSpPr>
            <a:cxnSpLocks/>
          </p:cNvCxnSpPr>
          <p:nvPr/>
        </p:nvCxnSpPr>
        <p:spPr>
          <a:xfrm>
            <a:off x="1763688" y="692696"/>
            <a:ext cx="10717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915ABA7C-BA07-498F-9131-CF3E51D10AFF}"/>
              </a:ext>
            </a:extLst>
          </p:cNvPr>
          <p:cNvCxnSpPr>
            <a:cxnSpLocks/>
          </p:cNvCxnSpPr>
          <p:nvPr/>
        </p:nvCxnSpPr>
        <p:spPr>
          <a:xfrm>
            <a:off x="6228184" y="980728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DCC3044-6138-4830-ACEE-E893B1734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60" y="2204864"/>
            <a:ext cx="7391672" cy="1872203"/>
          </a:xfrm>
        </p:spPr>
        <p:txBody>
          <a:bodyPr>
            <a:normAutofit lnSpcReduction="10000"/>
          </a:bodyPr>
          <a:lstStyle/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1.      W  = ma   =&gt; </a:t>
            </a:r>
            <a:r>
              <a:rPr lang="en-US" sz="1600" dirty="0"/>
              <a:t> W</a:t>
            </a:r>
            <a:r>
              <a:rPr lang="he-IL" sz="1600" baseline="-25000" dirty="0"/>
              <a:t>ירח</a:t>
            </a:r>
            <a:r>
              <a:rPr lang="en-US" sz="1600" dirty="0"/>
              <a:t> = m*1.6=m*1.6</a:t>
            </a:r>
            <a:r>
              <a:rPr lang="en-US" sz="1600" u="sng" dirty="0"/>
              <a:t> N  </a:t>
            </a:r>
            <a:r>
              <a:rPr lang="en-US" sz="1600" dirty="0"/>
              <a:t>          m=???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                                              kg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W</a:t>
            </a:r>
            <a:r>
              <a:rPr lang="he-IL" sz="1600" baseline="-25000" dirty="0"/>
              <a:t>כדוה"א</a:t>
            </a:r>
            <a:r>
              <a:rPr lang="en-US" sz="1600" dirty="0"/>
              <a:t> = mg =&gt; 500N=m*10</a:t>
            </a:r>
            <a:r>
              <a:rPr lang="en-US" sz="1600" u="sng" dirty="0"/>
              <a:t> N </a:t>
            </a:r>
            <a:r>
              <a:rPr lang="en-US" sz="1600" dirty="0"/>
              <a:t> =&gt; m=50kg           W</a:t>
            </a:r>
            <a:r>
              <a:rPr lang="he-IL" sz="1600" baseline="-25000" dirty="0"/>
              <a:t>ירח</a:t>
            </a:r>
            <a:r>
              <a:rPr lang="en-US" sz="1600" dirty="0"/>
              <a:t> =50kg*1.6</a:t>
            </a:r>
            <a:r>
              <a:rPr lang="en-US" sz="1600" u="sng" dirty="0"/>
              <a:t> N </a:t>
            </a:r>
            <a:r>
              <a:rPr lang="en-US" sz="1600" dirty="0"/>
              <a:t> =  </a:t>
            </a:r>
            <a:r>
              <a:rPr lang="en-US" sz="1600" b="1" dirty="0"/>
              <a:t>80N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                          kg                                                            </a:t>
            </a:r>
            <a:r>
              <a:rPr lang="en-US" sz="1600" dirty="0" err="1"/>
              <a:t>kg</a:t>
            </a: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</a:t>
            </a:r>
            <a:endParaRPr lang="he-IL" sz="1600" dirty="0"/>
          </a:p>
          <a:p>
            <a:pPr marL="0" indent="0">
              <a:lnSpc>
                <a:spcPct val="90000"/>
              </a:lnSpc>
              <a:buNone/>
            </a:pPr>
            <a:endParaRPr lang="he-IL" sz="1100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2D65EC35-7C08-4619-B604-E0E82DBC1488}"/>
              </a:ext>
            </a:extLst>
          </p:cNvPr>
          <p:cNvSpPr/>
          <p:nvPr/>
        </p:nvSpPr>
        <p:spPr>
          <a:xfrm>
            <a:off x="1619672" y="2187217"/>
            <a:ext cx="864096" cy="3056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13480783-3632-4CC3-B7A5-03C2CB6552A1}"/>
              </a:ext>
            </a:extLst>
          </p:cNvPr>
          <p:cNvCxnSpPr>
            <a:cxnSpLocks/>
          </p:cNvCxnSpPr>
          <p:nvPr/>
        </p:nvCxnSpPr>
        <p:spPr>
          <a:xfrm>
            <a:off x="2151348" y="1556792"/>
            <a:ext cx="30687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28911E00-4CAE-48BB-BAA4-011C3C0FF7AB}"/>
              </a:ext>
            </a:extLst>
          </p:cNvPr>
          <p:cNvSpPr txBox="1">
            <a:spLocks/>
          </p:cNvSpPr>
          <p:nvPr/>
        </p:nvSpPr>
        <p:spPr>
          <a:xfrm>
            <a:off x="6938630" y="1550622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80            N</a:t>
            </a:r>
            <a:endParaRPr lang="he-IL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61408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12B76E5-987B-453C-A1AB-A59165FF6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5001" r="27950" b="17800"/>
          <a:stretch/>
        </p:blipFill>
        <p:spPr>
          <a:xfrm>
            <a:off x="971600" y="0"/>
            <a:ext cx="7632848" cy="6661395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5F54F2B9-93CB-400D-B594-7D868301CFD7}"/>
              </a:ext>
            </a:extLst>
          </p:cNvPr>
          <p:cNvCxnSpPr>
            <a:cxnSpLocks/>
          </p:cNvCxnSpPr>
          <p:nvPr/>
        </p:nvCxnSpPr>
        <p:spPr>
          <a:xfrm>
            <a:off x="2915816" y="692696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010EB050-C5C5-4E3F-A975-4C3F3088374C}"/>
              </a:ext>
            </a:extLst>
          </p:cNvPr>
          <p:cNvCxnSpPr>
            <a:cxnSpLocks/>
          </p:cNvCxnSpPr>
          <p:nvPr/>
        </p:nvCxnSpPr>
        <p:spPr>
          <a:xfrm>
            <a:off x="6588224" y="692696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D9F30E44-B7F1-474D-A118-B22F3CE3C775}"/>
              </a:ext>
            </a:extLst>
          </p:cNvPr>
          <p:cNvCxnSpPr>
            <a:cxnSpLocks/>
          </p:cNvCxnSpPr>
          <p:nvPr/>
        </p:nvCxnSpPr>
        <p:spPr>
          <a:xfrm>
            <a:off x="1763688" y="692696"/>
            <a:ext cx="10717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915ABA7C-BA07-498F-9131-CF3E51D10AFF}"/>
              </a:ext>
            </a:extLst>
          </p:cNvPr>
          <p:cNvCxnSpPr>
            <a:cxnSpLocks/>
          </p:cNvCxnSpPr>
          <p:nvPr/>
        </p:nvCxnSpPr>
        <p:spPr>
          <a:xfrm>
            <a:off x="6228184" y="980728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DCC3044-6138-4830-ACEE-E893B1734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60" y="2204864"/>
            <a:ext cx="7391672" cy="1872203"/>
          </a:xfrm>
        </p:spPr>
        <p:txBody>
          <a:bodyPr>
            <a:normAutofit lnSpcReduction="10000"/>
          </a:bodyPr>
          <a:lstStyle/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1.      W  = ma   =&gt; </a:t>
            </a:r>
            <a:r>
              <a:rPr lang="en-US" sz="1600" dirty="0"/>
              <a:t> W</a:t>
            </a:r>
            <a:r>
              <a:rPr lang="he-IL" sz="1600" baseline="-25000" dirty="0"/>
              <a:t>ירח</a:t>
            </a:r>
            <a:r>
              <a:rPr lang="en-US" sz="1600" dirty="0"/>
              <a:t> = m*1.6=m*1.6</a:t>
            </a:r>
            <a:r>
              <a:rPr lang="en-US" sz="1600" u="sng" dirty="0"/>
              <a:t> N  </a:t>
            </a:r>
            <a:r>
              <a:rPr lang="en-US" sz="1600" dirty="0"/>
              <a:t>          m=???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                                              kg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W</a:t>
            </a:r>
            <a:r>
              <a:rPr lang="he-IL" sz="1600" baseline="-25000" dirty="0"/>
              <a:t>כדוה"א</a:t>
            </a:r>
            <a:r>
              <a:rPr lang="en-US" sz="1600" dirty="0"/>
              <a:t> = mg =&gt; 500N=m*10</a:t>
            </a:r>
            <a:r>
              <a:rPr lang="en-US" sz="1600" u="sng" dirty="0"/>
              <a:t> N </a:t>
            </a:r>
            <a:r>
              <a:rPr lang="en-US" sz="1600" dirty="0"/>
              <a:t> =&gt; m=50kg           W</a:t>
            </a:r>
            <a:r>
              <a:rPr lang="he-IL" sz="1600" baseline="-25000" dirty="0"/>
              <a:t>ירח</a:t>
            </a:r>
            <a:r>
              <a:rPr lang="en-US" sz="1600" dirty="0"/>
              <a:t> =50kg*1.6</a:t>
            </a:r>
            <a:r>
              <a:rPr lang="en-US" sz="1600" u="sng" dirty="0"/>
              <a:t> N </a:t>
            </a:r>
            <a:r>
              <a:rPr lang="en-US" sz="1600" dirty="0"/>
              <a:t> =  </a:t>
            </a:r>
            <a:r>
              <a:rPr lang="en-US" sz="1600" b="1" dirty="0"/>
              <a:t>80N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                          kg                                                            </a:t>
            </a:r>
            <a:r>
              <a:rPr lang="en-US" sz="1600" dirty="0" err="1"/>
              <a:t>kg</a:t>
            </a: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</a:t>
            </a:r>
            <a:endParaRPr lang="he-IL" sz="1600" dirty="0"/>
          </a:p>
          <a:p>
            <a:pPr marL="0" indent="0">
              <a:lnSpc>
                <a:spcPct val="90000"/>
              </a:lnSpc>
              <a:buNone/>
            </a:pPr>
            <a:endParaRPr lang="he-IL" sz="1100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2D65EC35-7C08-4619-B604-E0E82DBC1488}"/>
              </a:ext>
            </a:extLst>
          </p:cNvPr>
          <p:cNvSpPr/>
          <p:nvPr/>
        </p:nvSpPr>
        <p:spPr>
          <a:xfrm>
            <a:off x="1619672" y="2187217"/>
            <a:ext cx="864096" cy="3056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13480783-3632-4CC3-B7A5-03C2CB6552A1}"/>
              </a:ext>
            </a:extLst>
          </p:cNvPr>
          <p:cNvCxnSpPr>
            <a:cxnSpLocks/>
          </p:cNvCxnSpPr>
          <p:nvPr/>
        </p:nvCxnSpPr>
        <p:spPr>
          <a:xfrm>
            <a:off x="2151348" y="1556792"/>
            <a:ext cx="30687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28911E00-4CAE-48BB-BAA4-011C3C0FF7AB}"/>
              </a:ext>
            </a:extLst>
          </p:cNvPr>
          <p:cNvSpPr txBox="1">
            <a:spLocks/>
          </p:cNvSpPr>
          <p:nvPr/>
        </p:nvSpPr>
        <p:spPr>
          <a:xfrm>
            <a:off x="6938630" y="1550622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80            N</a:t>
            </a:r>
            <a:endParaRPr lang="he-IL" sz="1600" dirty="0">
              <a:highlight>
                <a:srgbClr val="FFFF00"/>
              </a:highlight>
            </a:endParaRPr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7BEE9C62-BCA7-4296-B613-1B0B91F3767D}"/>
              </a:ext>
            </a:extLst>
          </p:cNvPr>
          <p:cNvCxnSpPr>
            <a:cxnSpLocks/>
          </p:cNvCxnSpPr>
          <p:nvPr/>
        </p:nvCxnSpPr>
        <p:spPr>
          <a:xfrm>
            <a:off x="6552220" y="4053199"/>
            <a:ext cx="1044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BE6F2F60-3EE5-4629-B4A3-AF1F32CE6567}"/>
              </a:ext>
            </a:extLst>
          </p:cNvPr>
          <p:cNvCxnSpPr>
            <a:cxnSpLocks/>
          </p:cNvCxnSpPr>
          <p:nvPr/>
        </p:nvCxnSpPr>
        <p:spPr>
          <a:xfrm>
            <a:off x="4788024" y="4041361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D9EE4B22-5744-43D6-A7A0-A3793A77A6C4}"/>
              </a:ext>
            </a:extLst>
          </p:cNvPr>
          <p:cNvCxnSpPr>
            <a:cxnSpLocks/>
          </p:cNvCxnSpPr>
          <p:nvPr/>
        </p:nvCxnSpPr>
        <p:spPr>
          <a:xfrm>
            <a:off x="3131840" y="4041361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5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12B76E5-987B-453C-A1AB-A59165FF6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5001" r="27950" b="17800"/>
          <a:stretch/>
        </p:blipFill>
        <p:spPr>
          <a:xfrm>
            <a:off x="971600" y="0"/>
            <a:ext cx="7632848" cy="6661395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5F54F2B9-93CB-400D-B594-7D868301CFD7}"/>
              </a:ext>
            </a:extLst>
          </p:cNvPr>
          <p:cNvCxnSpPr>
            <a:cxnSpLocks/>
          </p:cNvCxnSpPr>
          <p:nvPr/>
        </p:nvCxnSpPr>
        <p:spPr>
          <a:xfrm>
            <a:off x="2915816" y="692696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010EB050-C5C5-4E3F-A975-4C3F3088374C}"/>
              </a:ext>
            </a:extLst>
          </p:cNvPr>
          <p:cNvCxnSpPr>
            <a:cxnSpLocks/>
          </p:cNvCxnSpPr>
          <p:nvPr/>
        </p:nvCxnSpPr>
        <p:spPr>
          <a:xfrm>
            <a:off x="6588224" y="692696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D9F30E44-B7F1-474D-A118-B22F3CE3C775}"/>
              </a:ext>
            </a:extLst>
          </p:cNvPr>
          <p:cNvCxnSpPr>
            <a:cxnSpLocks/>
          </p:cNvCxnSpPr>
          <p:nvPr/>
        </p:nvCxnSpPr>
        <p:spPr>
          <a:xfrm>
            <a:off x="1763688" y="692696"/>
            <a:ext cx="10717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915ABA7C-BA07-498F-9131-CF3E51D10AFF}"/>
              </a:ext>
            </a:extLst>
          </p:cNvPr>
          <p:cNvCxnSpPr>
            <a:cxnSpLocks/>
          </p:cNvCxnSpPr>
          <p:nvPr/>
        </p:nvCxnSpPr>
        <p:spPr>
          <a:xfrm>
            <a:off x="6228184" y="980728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DCC3044-6138-4830-ACEE-E893B1734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60" y="2204864"/>
            <a:ext cx="7391672" cy="1872203"/>
          </a:xfrm>
        </p:spPr>
        <p:txBody>
          <a:bodyPr>
            <a:normAutofit lnSpcReduction="10000"/>
          </a:bodyPr>
          <a:lstStyle/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1.      W  = ma   =&gt; </a:t>
            </a:r>
            <a:r>
              <a:rPr lang="en-US" sz="1600" dirty="0"/>
              <a:t> W</a:t>
            </a:r>
            <a:r>
              <a:rPr lang="he-IL" sz="1600" baseline="-25000" dirty="0"/>
              <a:t>ירח</a:t>
            </a:r>
            <a:r>
              <a:rPr lang="en-US" sz="1600" dirty="0"/>
              <a:t> = m*1.6=m*1.6</a:t>
            </a:r>
            <a:r>
              <a:rPr lang="en-US" sz="1600" u="sng" dirty="0"/>
              <a:t> N  </a:t>
            </a:r>
            <a:r>
              <a:rPr lang="en-US" sz="1600" dirty="0"/>
              <a:t>          m=???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                                              kg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W</a:t>
            </a:r>
            <a:r>
              <a:rPr lang="he-IL" sz="1600" baseline="-25000" dirty="0"/>
              <a:t>כדוה"א</a:t>
            </a:r>
            <a:r>
              <a:rPr lang="en-US" sz="1600" dirty="0"/>
              <a:t> = mg =&gt; 500N=m*10</a:t>
            </a:r>
            <a:r>
              <a:rPr lang="en-US" sz="1600" u="sng" dirty="0"/>
              <a:t> N </a:t>
            </a:r>
            <a:r>
              <a:rPr lang="en-US" sz="1600" dirty="0"/>
              <a:t> =&gt; m=50kg           W</a:t>
            </a:r>
            <a:r>
              <a:rPr lang="he-IL" sz="1600" baseline="-25000" dirty="0"/>
              <a:t>ירח</a:t>
            </a:r>
            <a:r>
              <a:rPr lang="en-US" sz="1600" dirty="0"/>
              <a:t> =50kg*1.6</a:t>
            </a:r>
            <a:r>
              <a:rPr lang="en-US" sz="1600" u="sng" dirty="0"/>
              <a:t> N </a:t>
            </a:r>
            <a:r>
              <a:rPr lang="en-US" sz="1600" dirty="0"/>
              <a:t> =  </a:t>
            </a:r>
            <a:r>
              <a:rPr lang="en-US" sz="1600" b="1" dirty="0"/>
              <a:t>80N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                          kg                                                            </a:t>
            </a:r>
            <a:r>
              <a:rPr lang="en-US" sz="1600" dirty="0" err="1"/>
              <a:t>kg</a:t>
            </a: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</a:t>
            </a:r>
            <a:endParaRPr lang="he-IL" sz="1600" dirty="0"/>
          </a:p>
          <a:p>
            <a:pPr marL="0" indent="0">
              <a:lnSpc>
                <a:spcPct val="90000"/>
              </a:lnSpc>
              <a:buNone/>
            </a:pPr>
            <a:endParaRPr lang="he-IL" sz="1100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2D65EC35-7C08-4619-B604-E0E82DBC1488}"/>
              </a:ext>
            </a:extLst>
          </p:cNvPr>
          <p:cNvSpPr/>
          <p:nvPr/>
        </p:nvSpPr>
        <p:spPr>
          <a:xfrm>
            <a:off x="1619672" y="2187217"/>
            <a:ext cx="864096" cy="3056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13480783-3632-4CC3-B7A5-03C2CB6552A1}"/>
              </a:ext>
            </a:extLst>
          </p:cNvPr>
          <p:cNvCxnSpPr>
            <a:cxnSpLocks/>
          </p:cNvCxnSpPr>
          <p:nvPr/>
        </p:nvCxnSpPr>
        <p:spPr>
          <a:xfrm>
            <a:off x="2151348" y="1556792"/>
            <a:ext cx="30687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28911E00-4CAE-48BB-BAA4-011C3C0FF7AB}"/>
              </a:ext>
            </a:extLst>
          </p:cNvPr>
          <p:cNvSpPr txBox="1">
            <a:spLocks/>
          </p:cNvSpPr>
          <p:nvPr/>
        </p:nvSpPr>
        <p:spPr>
          <a:xfrm>
            <a:off x="6938630" y="1550622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80            N</a:t>
            </a:r>
            <a:endParaRPr lang="he-IL" sz="1600" dirty="0">
              <a:highlight>
                <a:srgbClr val="FFFF00"/>
              </a:highlight>
            </a:endParaRP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3E841BF3-1607-49BB-B777-A931B1DC3648}"/>
              </a:ext>
            </a:extLst>
          </p:cNvPr>
          <p:cNvSpPr txBox="1">
            <a:spLocks/>
          </p:cNvSpPr>
          <p:nvPr/>
        </p:nvSpPr>
        <p:spPr>
          <a:xfrm>
            <a:off x="1053952" y="4797151"/>
            <a:ext cx="7632848" cy="19442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/>
              <a:t>   2.       a  = </a:t>
            </a:r>
            <a:r>
              <a:rPr lang="el-GR" sz="1600" b="1" u="sng" dirty="0"/>
              <a:t>Δ</a:t>
            </a:r>
            <a:r>
              <a:rPr lang="en-US" sz="1600" b="1" u="sng" dirty="0"/>
              <a:t>V</a:t>
            </a:r>
            <a:r>
              <a:rPr lang="en-US" sz="1600" b="1" dirty="0"/>
              <a:t>     =&gt; </a:t>
            </a:r>
            <a:r>
              <a:rPr lang="en-US" sz="1600" dirty="0"/>
              <a:t> </a:t>
            </a:r>
            <a:r>
              <a:rPr lang="el-GR" sz="1600" b="1" dirty="0"/>
              <a:t>Δ</a:t>
            </a:r>
            <a:r>
              <a:rPr lang="en-US" sz="1600" b="1" dirty="0"/>
              <a:t>V = a*</a:t>
            </a:r>
            <a:r>
              <a:rPr lang="el-GR" sz="1600" b="1" dirty="0"/>
              <a:t> Δ</a:t>
            </a:r>
            <a:r>
              <a:rPr lang="en-US" sz="1600" b="1" dirty="0"/>
              <a:t>t =</a:t>
            </a:r>
            <a:endParaRPr lang="he-IL" sz="1600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14D51C8-AA59-4A1B-8CC7-E4600EAC6C57}"/>
              </a:ext>
            </a:extLst>
          </p:cNvPr>
          <p:cNvCxnSpPr>
            <a:cxnSpLocks/>
          </p:cNvCxnSpPr>
          <p:nvPr/>
        </p:nvCxnSpPr>
        <p:spPr>
          <a:xfrm>
            <a:off x="6552220" y="4053199"/>
            <a:ext cx="1044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45CF8530-BB5C-446F-847C-3139C8DCFB85}"/>
              </a:ext>
            </a:extLst>
          </p:cNvPr>
          <p:cNvCxnSpPr>
            <a:cxnSpLocks/>
          </p:cNvCxnSpPr>
          <p:nvPr/>
        </p:nvCxnSpPr>
        <p:spPr>
          <a:xfrm>
            <a:off x="4788024" y="4041361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C9E0416E-4F28-4632-BCAC-7460AC24B07F}"/>
              </a:ext>
            </a:extLst>
          </p:cNvPr>
          <p:cNvCxnSpPr>
            <a:cxnSpLocks/>
          </p:cNvCxnSpPr>
          <p:nvPr/>
        </p:nvCxnSpPr>
        <p:spPr>
          <a:xfrm>
            <a:off x="3131840" y="4041361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לבן 16">
            <a:extLst>
              <a:ext uri="{FF2B5EF4-FFF2-40B4-BE49-F238E27FC236}">
                <a16:creationId xmlns:a16="http://schemas.microsoft.com/office/drawing/2014/main" id="{6D8E8165-E804-49D7-BDD8-8C0D66CAF687}"/>
              </a:ext>
            </a:extLst>
          </p:cNvPr>
          <p:cNvSpPr/>
          <p:nvPr/>
        </p:nvSpPr>
        <p:spPr>
          <a:xfrm>
            <a:off x="1589853" y="5085171"/>
            <a:ext cx="864096" cy="504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805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1AD65D-866F-5E01-7993-A2698846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0FC9136-C579-346F-6FE2-A99CE9D4E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040480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12B76E5-987B-453C-A1AB-A59165FF6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5001" r="27950" b="17800"/>
          <a:stretch/>
        </p:blipFill>
        <p:spPr>
          <a:xfrm>
            <a:off x="971600" y="0"/>
            <a:ext cx="7632848" cy="6661395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5F54F2B9-93CB-400D-B594-7D868301CFD7}"/>
              </a:ext>
            </a:extLst>
          </p:cNvPr>
          <p:cNvCxnSpPr>
            <a:cxnSpLocks/>
          </p:cNvCxnSpPr>
          <p:nvPr/>
        </p:nvCxnSpPr>
        <p:spPr>
          <a:xfrm>
            <a:off x="2915816" y="692696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010EB050-C5C5-4E3F-A975-4C3F3088374C}"/>
              </a:ext>
            </a:extLst>
          </p:cNvPr>
          <p:cNvCxnSpPr>
            <a:cxnSpLocks/>
          </p:cNvCxnSpPr>
          <p:nvPr/>
        </p:nvCxnSpPr>
        <p:spPr>
          <a:xfrm>
            <a:off x="6588224" y="692696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D9F30E44-B7F1-474D-A118-B22F3CE3C775}"/>
              </a:ext>
            </a:extLst>
          </p:cNvPr>
          <p:cNvCxnSpPr>
            <a:cxnSpLocks/>
          </p:cNvCxnSpPr>
          <p:nvPr/>
        </p:nvCxnSpPr>
        <p:spPr>
          <a:xfrm>
            <a:off x="1763688" y="692696"/>
            <a:ext cx="10717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915ABA7C-BA07-498F-9131-CF3E51D10AFF}"/>
              </a:ext>
            </a:extLst>
          </p:cNvPr>
          <p:cNvCxnSpPr>
            <a:cxnSpLocks/>
          </p:cNvCxnSpPr>
          <p:nvPr/>
        </p:nvCxnSpPr>
        <p:spPr>
          <a:xfrm>
            <a:off x="6228184" y="980728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DCC3044-6138-4830-ACEE-E893B1734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60" y="2204864"/>
            <a:ext cx="7391672" cy="1872203"/>
          </a:xfrm>
        </p:spPr>
        <p:txBody>
          <a:bodyPr>
            <a:normAutofit lnSpcReduction="10000"/>
          </a:bodyPr>
          <a:lstStyle/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1.      W  = ma   =&gt; </a:t>
            </a:r>
            <a:r>
              <a:rPr lang="en-US" sz="1600" dirty="0"/>
              <a:t> W</a:t>
            </a:r>
            <a:r>
              <a:rPr lang="he-IL" sz="1600" baseline="-25000" dirty="0"/>
              <a:t>ירח</a:t>
            </a:r>
            <a:r>
              <a:rPr lang="en-US" sz="1600" dirty="0"/>
              <a:t> = m*1.6=m*1.6</a:t>
            </a:r>
            <a:r>
              <a:rPr lang="en-US" sz="1600" u="sng" dirty="0"/>
              <a:t> N  </a:t>
            </a:r>
            <a:r>
              <a:rPr lang="en-US" sz="1600" dirty="0"/>
              <a:t>          m=???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                                              kg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W</a:t>
            </a:r>
            <a:r>
              <a:rPr lang="he-IL" sz="1600" baseline="-25000" dirty="0"/>
              <a:t>כדוה"א</a:t>
            </a:r>
            <a:r>
              <a:rPr lang="en-US" sz="1600" dirty="0"/>
              <a:t> = mg =&gt; 500N=m*10</a:t>
            </a:r>
            <a:r>
              <a:rPr lang="en-US" sz="1600" u="sng" dirty="0"/>
              <a:t> N </a:t>
            </a:r>
            <a:r>
              <a:rPr lang="en-US" sz="1600" dirty="0"/>
              <a:t> =&gt; m=50kg           W</a:t>
            </a:r>
            <a:r>
              <a:rPr lang="he-IL" sz="1600" baseline="-25000" dirty="0"/>
              <a:t>ירח</a:t>
            </a:r>
            <a:r>
              <a:rPr lang="en-US" sz="1600" dirty="0"/>
              <a:t> =50kg*1.6</a:t>
            </a:r>
            <a:r>
              <a:rPr lang="en-US" sz="1600" u="sng" dirty="0"/>
              <a:t> N </a:t>
            </a:r>
            <a:r>
              <a:rPr lang="en-US" sz="1600" dirty="0"/>
              <a:t> =  </a:t>
            </a:r>
            <a:r>
              <a:rPr lang="en-US" sz="1600" b="1" dirty="0"/>
              <a:t>80N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                          kg                                                            </a:t>
            </a:r>
            <a:r>
              <a:rPr lang="en-US" sz="1600" dirty="0" err="1"/>
              <a:t>kg</a:t>
            </a: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</a:t>
            </a:r>
            <a:endParaRPr lang="he-IL" sz="1600" dirty="0"/>
          </a:p>
          <a:p>
            <a:pPr marL="0" indent="0">
              <a:lnSpc>
                <a:spcPct val="90000"/>
              </a:lnSpc>
              <a:buNone/>
            </a:pPr>
            <a:endParaRPr lang="he-IL" sz="1100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2D65EC35-7C08-4619-B604-E0E82DBC1488}"/>
              </a:ext>
            </a:extLst>
          </p:cNvPr>
          <p:cNvSpPr/>
          <p:nvPr/>
        </p:nvSpPr>
        <p:spPr>
          <a:xfrm>
            <a:off x="1619672" y="2187217"/>
            <a:ext cx="864096" cy="3056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13480783-3632-4CC3-B7A5-03C2CB6552A1}"/>
              </a:ext>
            </a:extLst>
          </p:cNvPr>
          <p:cNvCxnSpPr>
            <a:cxnSpLocks/>
          </p:cNvCxnSpPr>
          <p:nvPr/>
        </p:nvCxnSpPr>
        <p:spPr>
          <a:xfrm>
            <a:off x="2151348" y="1556792"/>
            <a:ext cx="30687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28911E00-4CAE-48BB-BAA4-011C3C0FF7AB}"/>
              </a:ext>
            </a:extLst>
          </p:cNvPr>
          <p:cNvSpPr txBox="1">
            <a:spLocks/>
          </p:cNvSpPr>
          <p:nvPr/>
        </p:nvSpPr>
        <p:spPr>
          <a:xfrm>
            <a:off x="6938630" y="1550622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80            N</a:t>
            </a:r>
            <a:endParaRPr lang="he-IL" sz="1600" dirty="0">
              <a:highlight>
                <a:srgbClr val="FFFF00"/>
              </a:highlight>
            </a:endParaRP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3E841BF3-1607-49BB-B777-A931B1DC3648}"/>
              </a:ext>
            </a:extLst>
          </p:cNvPr>
          <p:cNvSpPr txBox="1">
            <a:spLocks/>
          </p:cNvSpPr>
          <p:nvPr/>
        </p:nvSpPr>
        <p:spPr>
          <a:xfrm>
            <a:off x="1053952" y="4797151"/>
            <a:ext cx="7632848" cy="19442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/>
              <a:t>   2.       a  = </a:t>
            </a:r>
            <a:r>
              <a:rPr lang="el-GR" sz="1600" b="1" u="sng" dirty="0"/>
              <a:t>Δ</a:t>
            </a:r>
            <a:r>
              <a:rPr lang="en-US" sz="1600" b="1" u="sng" dirty="0"/>
              <a:t>V</a:t>
            </a:r>
            <a:r>
              <a:rPr lang="en-US" sz="1600" b="1" dirty="0"/>
              <a:t>     =&gt; </a:t>
            </a:r>
            <a:r>
              <a:rPr lang="en-US" sz="1600" dirty="0"/>
              <a:t> </a:t>
            </a:r>
            <a:r>
              <a:rPr lang="el-GR" sz="1600" b="1" dirty="0"/>
              <a:t>Δ</a:t>
            </a:r>
            <a:r>
              <a:rPr lang="en-US" sz="1600" b="1" dirty="0"/>
              <a:t>V = a*</a:t>
            </a:r>
            <a:r>
              <a:rPr lang="el-GR" sz="1600" b="1" dirty="0"/>
              <a:t> Δ</a:t>
            </a:r>
            <a:r>
              <a:rPr lang="en-US" sz="1600" b="1" dirty="0"/>
              <a:t>t =</a:t>
            </a:r>
            <a:r>
              <a:rPr lang="en-US" sz="1600" dirty="0"/>
              <a:t>1.6</a:t>
            </a:r>
            <a:r>
              <a:rPr lang="en-US" sz="1600" u="sng" dirty="0"/>
              <a:t>  m  </a:t>
            </a:r>
            <a:r>
              <a:rPr lang="en-US" sz="1600" dirty="0"/>
              <a:t>*10sec.= </a:t>
            </a:r>
            <a:r>
              <a:rPr lang="en-US" sz="1600" b="1" dirty="0"/>
              <a:t>16</a:t>
            </a:r>
            <a:r>
              <a:rPr lang="en-US" sz="1600" b="1" u="sng" dirty="0"/>
              <a:t> m</a:t>
            </a:r>
            <a:r>
              <a:rPr lang="en-US" sz="1600" u="sng" dirty="0"/>
              <a:t> </a:t>
            </a:r>
            <a:r>
              <a:rPr lang="en-US" sz="1600" dirty="0"/>
              <a:t>                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  </a:t>
            </a:r>
            <a:r>
              <a:rPr lang="el-GR" sz="1600" b="1" dirty="0"/>
              <a:t>Δ</a:t>
            </a:r>
            <a:r>
              <a:rPr lang="en-US" sz="1600" b="1" dirty="0"/>
              <a:t>t</a:t>
            </a:r>
            <a:r>
              <a:rPr lang="en-US" sz="1600" dirty="0"/>
              <a:t>                                       sec.</a:t>
            </a:r>
            <a:r>
              <a:rPr lang="en-US" sz="1600" baseline="30000" dirty="0"/>
              <a:t>2</a:t>
            </a:r>
            <a:r>
              <a:rPr lang="en-US" sz="1600" dirty="0"/>
              <a:t>                     </a:t>
            </a:r>
            <a:r>
              <a:rPr lang="en-US" sz="1600" b="1" dirty="0"/>
              <a:t>sec.</a:t>
            </a: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he-IL" sz="1600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14D51C8-AA59-4A1B-8CC7-E4600EAC6C57}"/>
              </a:ext>
            </a:extLst>
          </p:cNvPr>
          <p:cNvCxnSpPr>
            <a:cxnSpLocks/>
          </p:cNvCxnSpPr>
          <p:nvPr/>
        </p:nvCxnSpPr>
        <p:spPr>
          <a:xfrm>
            <a:off x="6552220" y="4053199"/>
            <a:ext cx="1044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45CF8530-BB5C-446F-847C-3139C8DCFB85}"/>
              </a:ext>
            </a:extLst>
          </p:cNvPr>
          <p:cNvCxnSpPr>
            <a:cxnSpLocks/>
          </p:cNvCxnSpPr>
          <p:nvPr/>
        </p:nvCxnSpPr>
        <p:spPr>
          <a:xfrm>
            <a:off x="4788024" y="4041361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C9E0416E-4F28-4632-BCAC-7460AC24B07F}"/>
              </a:ext>
            </a:extLst>
          </p:cNvPr>
          <p:cNvCxnSpPr>
            <a:cxnSpLocks/>
          </p:cNvCxnSpPr>
          <p:nvPr/>
        </p:nvCxnSpPr>
        <p:spPr>
          <a:xfrm>
            <a:off x="3131840" y="4041361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לבן 16">
            <a:extLst>
              <a:ext uri="{FF2B5EF4-FFF2-40B4-BE49-F238E27FC236}">
                <a16:creationId xmlns:a16="http://schemas.microsoft.com/office/drawing/2014/main" id="{6D8E8165-E804-49D7-BDD8-8C0D66CAF687}"/>
              </a:ext>
            </a:extLst>
          </p:cNvPr>
          <p:cNvSpPr/>
          <p:nvPr/>
        </p:nvSpPr>
        <p:spPr>
          <a:xfrm>
            <a:off x="1589853" y="5085171"/>
            <a:ext cx="864096" cy="504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ציין מיקום תוכן 2">
            <a:extLst>
              <a:ext uri="{FF2B5EF4-FFF2-40B4-BE49-F238E27FC236}">
                <a16:creationId xmlns:a16="http://schemas.microsoft.com/office/drawing/2014/main" id="{2615F0AC-6495-4607-9E7F-1325AEA94E8E}"/>
              </a:ext>
            </a:extLst>
          </p:cNvPr>
          <p:cNvSpPr txBox="1">
            <a:spLocks/>
          </p:cNvSpPr>
          <p:nvPr/>
        </p:nvSpPr>
        <p:spPr>
          <a:xfrm>
            <a:off x="7236296" y="3807063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16</a:t>
            </a:r>
            <a:endParaRPr lang="he-IL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87908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D41E375-5B71-4960-9550-F3B2C9B0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1" t="15001" r="20074" b="17800"/>
          <a:stretch/>
        </p:blipFill>
        <p:spPr>
          <a:xfrm>
            <a:off x="164210" y="260648"/>
            <a:ext cx="8815579" cy="5976664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3790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D41E375-5B71-4960-9550-F3B2C9B0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1" t="15001" r="20074" b="17800"/>
          <a:stretch/>
        </p:blipFill>
        <p:spPr>
          <a:xfrm>
            <a:off x="164210" y="260648"/>
            <a:ext cx="8815579" cy="5976664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E7D7FE36-0D7A-4F28-82C0-C675E05227AD}"/>
              </a:ext>
            </a:extLst>
          </p:cNvPr>
          <p:cNvCxnSpPr>
            <a:cxnSpLocks/>
          </p:cNvCxnSpPr>
          <p:nvPr/>
        </p:nvCxnSpPr>
        <p:spPr>
          <a:xfrm>
            <a:off x="1763688" y="764704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1A3318-22A1-48FE-85E6-790CB8143B47}"/>
              </a:ext>
            </a:extLst>
          </p:cNvPr>
          <p:cNvSpPr txBox="1"/>
          <p:nvPr/>
        </p:nvSpPr>
        <p:spPr>
          <a:xfrm rot="19000875">
            <a:off x="5998094" y="2869030"/>
            <a:ext cx="103326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שיפוע</a:t>
            </a:r>
            <a:r>
              <a:rPr lang="en-US" b="1" dirty="0"/>
              <a:t>k=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312986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D41E375-5B71-4960-9550-F3B2C9B0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1" t="15001" r="20074" b="17800"/>
          <a:stretch/>
        </p:blipFill>
        <p:spPr>
          <a:xfrm>
            <a:off x="164210" y="260648"/>
            <a:ext cx="8815579" cy="5976664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E7D7FE36-0D7A-4F28-82C0-C675E05227AD}"/>
              </a:ext>
            </a:extLst>
          </p:cNvPr>
          <p:cNvCxnSpPr>
            <a:cxnSpLocks/>
          </p:cNvCxnSpPr>
          <p:nvPr/>
        </p:nvCxnSpPr>
        <p:spPr>
          <a:xfrm>
            <a:off x="1763688" y="764704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1A3318-22A1-48FE-85E6-790CB8143B47}"/>
              </a:ext>
            </a:extLst>
          </p:cNvPr>
          <p:cNvSpPr txBox="1"/>
          <p:nvPr/>
        </p:nvSpPr>
        <p:spPr>
          <a:xfrm rot="19000875">
            <a:off x="5998094" y="2869030"/>
            <a:ext cx="103326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שיפוע</a:t>
            </a:r>
            <a:r>
              <a:rPr lang="en-US" b="1" dirty="0"/>
              <a:t>k=</a:t>
            </a:r>
            <a:endParaRPr lang="he-IL" b="1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AA4B8220-B355-465C-99A9-20D51468CF69}"/>
              </a:ext>
            </a:extLst>
          </p:cNvPr>
          <p:cNvSpPr txBox="1">
            <a:spLocks/>
          </p:cNvSpPr>
          <p:nvPr/>
        </p:nvSpPr>
        <p:spPr>
          <a:xfrm>
            <a:off x="323528" y="793913"/>
            <a:ext cx="7632848" cy="19442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600" b="1" dirty="0"/>
              <a:t>שיפוע</a:t>
            </a:r>
            <a:r>
              <a:rPr lang="en-US" sz="1600" b="1" dirty="0"/>
              <a:t> = </a:t>
            </a:r>
            <a:r>
              <a:rPr lang="en-US" sz="1600" b="1" u="sng" dirty="0"/>
              <a:t>(y2-y1) </a:t>
            </a:r>
            <a:r>
              <a:rPr lang="en-US" sz="1600" b="1" dirty="0"/>
              <a:t>=&gt;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(x2-x1)</a:t>
            </a: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he-IL" sz="16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F51E4CD-86CE-49DC-9678-692F8D619C3E}"/>
              </a:ext>
            </a:extLst>
          </p:cNvPr>
          <p:cNvSpPr/>
          <p:nvPr/>
        </p:nvSpPr>
        <p:spPr>
          <a:xfrm>
            <a:off x="395536" y="1052736"/>
            <a:ext cx="12961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318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D41E375-5B71-4960-9550-F3B2C9B0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1" t="15001" r="20074" b="17800"/>
          <a:stretch/>
        </p:blipFill>
        <p:spPr>
          <a:xfrm>
            <a:off x="164210" y="260648"/>
            <a:ext cx="8815579" cy="5976664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E7D7FE36-0D7A-4F28-82C0-C675E05227AD}"/>
              </a:ext>
            </a:extLst>
          </p:cNvPr>
          <p:cNvCxnSpPr>
            <a:cxnSpLocks/>
          </p:cNvCxnSpPr>
          <p:nvPr/>
        </p:nvCxnSpPr>
        <p:spPr>
          <a:xfrm>
            <a:off x="1763688" y="764704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1A3318-22A1-48FE-85E6-790CB8143B47}"/>
              </a:ext>
            </a:extLst>
          </p:cNvPr>
          <p:cNvSpPr txBox="1"/>
          <p:nvPr/>
        </p:nvSpPr>
        <p:spPr>
          <a:xfrm rot="19000875">
            <a:off x="5998094" y="2869030"/>
            <a:ext cx="103326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שיפוע</a:t>
            </a:r>
            <a:r>
              <a:rPr lang="en-US" b="1" dirty="0"/>
              <a:t>k=</a:t>
            </a:r>
            <a:endParaRPr lang="he-IL" b="1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AA4B8220-B355-465C-99A9-20D51468CF69}"/>
              </a:ext>
            </a:extLst>
          </p:cNvPr>
          <p:cNvSpPr txBox="1">
            <a:spLocks/>
          </p:cNvSpPr>
          <p:nvPr/>
        </p:nvSpPr>
        <p:spPr>
          <a:xfrm>
            <a:off x="323528" y="793913"/>
            <a:ext cx="7632848" cy="19442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he-IL" sz="1600" b="1" dirty="0"/>
              <a:t>שיפוע</a:t>
            </a:r>
            <a:r>
              <a:rPr lang="en-US" sz="1600" b="1" dirty="0"/>
              <a:t> = </a:t>
            </a:r>
            <a:r>
              <a:rPr lang="en-US" sz="1600" b="1" u="sng" dirty="0"/>
              <a:t>(y2-y1) </a:t>
            </a:r>
            <a:r>
              <a:rPr lang="en-US" sz="1600" b="1" dirty="0"/>
              <a:t>=&gt;</a:t>
            </a:r>
            <a:r>
              <a:rPr lang="en-US" sz="1600" dirty="0"/>
              <a:t> (0,0), (2,10) </a:t>
            </a:r>
            <a:r>
              <a:rPr lang="he-IL" sz="1600" dirty="0"/>
              <a:t>למשל:</a:t>
            </a:r>
            <a:r>
              <a:rPr lang="en-US" sz="1600" dirty="0"/>
              <a:t>  </a:t>
            </a:r>
            <a:r>
              <a:rPr lang="en-US" sz="1600" u="sng" dirty="0"/>
              <a:t> </a:t>
            </a:r>
            <a:r>
              <a:rPr lang="en-US" sz="1600" dirty="0"/>
              <a:t>=&gt; k=</a:t>
            </a:r>
            <a:r>
              <a:rPr lang="en-US" sz="1600" u="sng" dirty="0"/>
              <a:t> (10N-0N) </a:t>
            </a:r>
            <a:r>
              <a:rPr lang="en-US" sz="1600" dirty="0"/>
              <a:t>=</a:t>
            </a:r>
            <a:r>
              <a:rPr lang="en-US" sz="1600" b="1" dirty="0"/>
              <a:t>0.2</a:t>
            </a:r>
            <a:r>
              <a:rPr lang="en-US" sz="1600" b="1" u="sng" dirty="0"/>
              <a:t> N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(x2-x1)                                                    </a:t>
            </a:r>
            <a:r>
              <a:rPr lang="en-US" sz="1600" dirty="0"/>
              <a:t>(2cm-0cm)      </a:t>
            </a:r>
            <a:r>
              <a:rPr lang="en-US" sz="1600" b="1" dirty="0"/>
              <a:t>cm</a:t>
            </a: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he-IL" sz="16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F51E4CD-86CE-49DC-9678-692F8D619C3E}"/>
              </a:ext>
            </a:extLst>
          </p:cNvPr>
          <p:cNvSpPr/>
          <p:nvPr/>
        </p:nvSpPr>
        <p:spPr>
          <a:xfrm>
            <a:off x="395536" y="1052736"/>
            <a:ext cx="12961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FC6BA-B354-48E0-9663-CA9ED4341E15}"/>
              </a:ext>
            </a:extLst>
          </p:cNvPr>
          <p:cNvSpPr txBox="1"/>
          <p:nvPr/>
        </p:nvSpPr>
        <p:spPr>
          <a:xfrm>
            <a:off x="1907704" y="908720"/>
            <a:ext cx="108012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050" dirty="0"/>
              <a:t>x1  y1       x2   y2</a:t>
            </a:r>
            <a:endParaRPr lang="he-IL" sz="1050" dirty="0"/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A70EC87A-16FB-4F1D-ABB1-821C55339C72}"/>
              </a:ext>
            </a:extLst>
          </p:cNvPr>
          <p:cNvSpPr txBox="1">
            <a:spLocks/>
          </p:cNvSpPr>
          <p:nvPr/>
        </p:nvSpPr>
        <p:spPr>
          <a:xfrm>
            <a:off x="2859934" y="493888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0.2</a:t>
            </a:r>
            <a:endParaRPr lang="he-IL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29437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D41E375-5B71-4960-9550-F3B2C9B0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1" t="15001" r="20074" b="17800"/>
          <a:stretch/>
        </p:blipFill>
        <p:spPr>
          <a:xfrm>
            <a:off x="164210" y="260648"/>
            <a:ext cx="8815579" cy="5976664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E7D7FE36-0D7A-4F28-82C0-C675E05227AD}"/>
              </a:ext>
            </a:extLst>
          </p:cNvPr>
          <p:cNvCxnSpPr>
            <a:cxnSpLocks/>
          </p:cNvCxnSpPr>
          <p:nvPr/>
        </p:nvCxnSpPr>
        <p:spPr>
          <a:xfrm>
            <a:off x="1763688" y="764704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1A3318-22A1-48FE-85E6-790CB8143B47}"/>
              </a:ext>
            </a:extLst>
          </p:cNvPr>
          <p:cNvSpPr txBox="1"/>
          <p:nvPr/>
        </p:nvSpPr>
        <p:spPr>
          <a:xfrm rot="19000875">
            <a:off x="5998094" y="2869030"/>
            <a:ext cx="103326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שיפוע</a:t>
            </a:r>
            <a:r>
              <a:rPr lang="en-US" b="1" dirty="0"/>
              <a:t>k=</a:t>
            </a:r>
            <a:endParaRPr lang="he-IL" b="1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AA4B8220-B355-465C-99A9-20D51468CF69}"/>
              </a:ext>
            </a:extLst>
          </p:cNvPr>
          <p:cNvSpPr txBox="1">
            <a:spLocks/>
          </p:cNvSpPr>
          <p:nvPr/>
        </p:nvSpPr>
        <p:spPr>
          <a:xfrm>
            <a:off x="323528" y="793913"/>
            <a:ext cx="7632848" cy="19442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he-IL" sz="1600" b="1" dirty="0"/>
              <a:t>שיפוע</a:t>
            </a:r>
            <a:r>
              <a:rPr lang="en-US" sz="1600" b="1" dirty="0"/>
              <a:t> = </a:t>
            </a:r>
            <a:r>
              <a:rPr lang="en-US" sz="1600" b="1" u="sng" dirty="0"/>
              <a:t>(y2-y1) </a:t>
            </a:r>
            <a:r>
              <a:rPr lang="en-US" sz="1600" b="1" dirty="0"/>
              <a:t>=&gt;</a:t>
            </a:r>
            <a:r>
              <a:rPr lang="en-US" sz="1600" dirty="0"/>
              <a:t> (0,0), (10,2) </a:t>
            </a:r>
            <a:r>
              <a:rPr lang="he-IL" sz="1600" dirty="0"/>
              <a:t>למשל:</a:t>
            </a:r>
            <a:r>
              <a:rPr lang="en-US" sz="1600" dirty="0"/>
              <a:t>  </a:t>
            </a:r>
            <a:r>
              <a:rPr lang="en-US" sz="1600" u="sng" dirty="0"/>
              <a:t> </a:t>
            </a:r>
            <a:r>
              <a:rPr lang="en-US" sz="1600" dirty="0"/>
              <a:t>=&gt; k=</a:t>
            </a:r>
            <a:r>
              <a:rPr lang="en-US" sz="1600" u="sng" dirty="0"/>
              <a:t> (2N-0N)     </a:t>
            </a:r>
            <a:r>
              <a:rPr lang="en-US" sz="1600" dirty="0"/>
              <a:t>=</a:t>
            </a:r>
            <a:r>
              <a:rPr lang="en-US" sz="1600" b="1" dirty="0"/>
              <a:t>0.2</a:t>
            </a:r>
            <a:r>
              <a:rPr lang="en-US" sz="1600" b="1" u="sng" dirty="0"/>
              <a:t> N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(x2-x1)                                                    </a:t>
            </a:r>
            <a:r>
              <a:rPr lang="en-US" sz="1600" dirty="0"/>
              <a:t>(10cm-0cm</a:t>
            </a:r>
            <a:r>
              <a:rPr lang="en-US" sz="1600"/>
              <a:t>)     </a:t>
            </a:r>
            <a:r>
              <a:rPr lang="en-US" sz="1600" b="1" dirty="0"/>
              <a:t>cm</a:t>
            </a: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he-IL" sz="16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F51E4CD-86CE-49DC-9678-692F8D619C3E}"/>
              </a:ext>
            </a:extLst>
          </p:cNvPr>
          <p:cNvSpPr/>
          <p:nvPr/>
        </p:nvSpPr>
        <p:spPr>
          <a:xfrm>
            <a:off x="395536" y="1052736"/>
            <a:ext cx="12961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FC6BA-B354-48E0-9663-CA9ED4341E15}"/>
              </a:ext>
            </a:extLst>
          </p:cNvPr>
          <p:cNvSpPr txBox="1"/>
          <p:nvPr/>
        </p:nvSpPr>
        <p:spPr>
          <a:xfrm>
            <a:off x="1907704" y="908720"/>
            <a:ext cx="108012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050" dirty="0"/>
              <a:t>x1  y1       x2   y2</a:t>
            </a:r>
            <a:endParaRPr lang="he-IL" sz="1050" dirty="0"/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A70EC87A-16FB-4F1D-ABB1-821C55339C72}"/>
              </a:ext>
            </a:extLst>
          </p:cNvPr>
          <p:cNvSpPr txBox="1">
            <a:spLocks/>
          </p:cNvSpPr>
          <p:nvPr/>
        </p:nvSpPr>
        <p:spPr>
          <a:xfrm>
            <a:off x="2859934" y="493888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0.2</a:t>
            </a:r>
            <a:endParaRPr lang="he-IL" sz="1600" dirty="0">
              <a:highlight>
                <a:srgbClr val="FFFF00"/>
              </a:highlight>
            </a:endParaRPr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98166769-A65C-45FA-A24C-2A73EDA3ECF8}"/>
              </a:ext>
            </a:extLst>
          </p:cNvPr>
          <p:cNvCxnSpPr>
            <a:cxnSpLocks/>
          </p:cNvCxnSpPr>
          <p:nvPr/>
        </p:nvCxnSpPr>
        <p:spPr>
          <a:xfrm>
            <a:off x="1403648" y="2564903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0CCA5A42-9D3B-493F-8886-B05C7D68A187}"/>
              </a:ext>
            </a:extLst>
          </p:cNvPr>
          <p:cNvCxnSpPr>
            <a:cxnSpLocks/>
          </p:cNvCxnSpPr>
          <p:nvPr/>
        </p:nvCxnSpPr>
        <p:spPr>
          <a:xfrm>
            <a:off x="2555776" y="2852936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050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D41E375-5B71-4960-9550-F3B2C9B0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1" t="15001" r="20074" b="17800"/>
          <a:stretch/>
        </p:blipFill>
        <p:spPr>
          <a:xfrm>
            <a:off x="164210" y="260648"/>
            <a:ext cx="8815579" cy="5976664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E7D7FE36-0D7A-4F28-82C0-C675E05227AD}"/>
              </a:ext>
            </a:extLst>
          </p:cNvPr>
          <p:cNvCxnSpPr>
            <a:cxnSpLocks/>
          </p:cNvCxnSpPr>
          <p:nvPr/>
        </p:nvCxnSpPr>
        <p:spPr>
          <a:xfrm>
            <a:off x="1763688" y="764704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1A3318-22A1-48FE-85E6-790CB8143B47}"/>
              </a:ext>
            </a:extLst>
          </p:cNvPr>
          <p:cNvSpPr txBox="1"/>
          <p:nvPr/>
        </p:nvSpPr>
        <p:spPr>
          <a:xfrm rot="19000875">
            <a:off x="5998094" y="2869030"/>
            <a:ext cx="103326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שיפוע</a:t>
            </a:r>
            <a:r>
              <a:rPr lang="en-US" b="1" dirty="0"/>
              <a:t>k=</a:t>
            </a:r>
            <a:endParaRPr lang="he-IL" b="1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AA4B8220-B355-465C-99A9-20D51468CF69}"/>
              </a:ext>
            </a:extLst>
          </p:cNvPr>
          <p:cNvSpPr txBox="1">
            <a:spLocks/>
          </p:cNvSpPr>
          <p:nvPr/>
        </p:nvSpPr>
        <p:spPr>
          <a:xfrm>
            <a:off x="323528" y="793913"/>
            <a:ext cx="7632848" cy="19442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he-IL" sz="1600" b="1" dirty="0"/>
              <a:t>שיפוע</a:t>
            </a:r>
            <a:r>
              <a:rPr lang="en-US" sz="1600" b="1" dirty="0"/>
              <a:t> = </a:t>
            </a:r>
            <a:r>
              <a:rPr lang="en-US" sz="1600" b="1" u="sng" dirty="0"/>
              <a:t>(y2-y1) </a:t>
            </a:r>
            <a:r>
              <a:rPr lang="en-US" sz="1600" b="1" dirty="0"/>
              <a:t>=&gt;</a:t>
            </a:r>
            <a:r>
              <a:rPr lang="en-US" sz="1600" dirty="0"/>
              <a:t> (0,0), (2,10) </a:t>
            </a:r>
            <a:r>
              <a:rPr lang="he-IL" sz="1600" dirty="0"/>
              <a:t>למשל:</a:t>
            </a:r>
            <a:r>
              <a:rPr lang="en-US" sz="1600" dirty="0"/>
              <a:t>  </a:t>
            </a:r>
            <a:r>
              <a:rPr lang="en-US" sz="1600" u="sng" dirty="0"/>
              <a:t> </a:t>
            </a:r>
            <a:r>
              <a:rPr lang="en-US" sz="1600" dirty="0"/>
              <a:t>=&gt; k=</a:t>
            </a:r>
            <a:r>
              <a:rPr lang="en-US" sz="1600" u="sng" dirty="0"/>
              <a:t> (10N-0N) </a:t>
            </a:r>
            <a:r>
              <a:rPr lang="en-US" sz="1600" dirty="0"/>
              <a:t>=</a:t>
            </a:r>
            <a:r>
              <a:rPr lang="en-US" sz="1600" b="1" dirty="0"/>
              <a:t>0.2</a:t>
            </a:r>
            <a:r>
              <a:rPr lang="en-US" sz="1600" b="1" u="sng" dirty="0"/>
              <a:t> N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(x2-x1)                                                    </a:t>
            </a:r>
            <a:r>
              <a:rPr lang="en-US" sz="1600" dirty="0"/>
              <a:t>(2cm-0cm)      </a:t>
            </a:r>
            <a:r>
              <a:rPr lang="en-US" sz="1600" b="1" dirty="0"/>
              <a:t>cm</a:t>
            </a: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he-IL" sz="16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F51E4CD-86CE-49DC-9678-692F8D619C3E}"/>
              </a:ext>
            </a:extLst>
          </p:cNvPr>
          <p:cNvSpPr/>
          <p:nvPr/>
        </p:nvSpPr>
        <p:spPr>
          <a:xfrm>
            <a:off x="395536" y="1052736"/>
            <a:ext cx="12961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FC6BA-B354-48E0-9663-CA9ED4341E15}"/>
              </a:ext>
            </a:extLst>
          </p:cNvPr>
          <p:cNvSpPr txBox="1"/>
          <p:nvPr/>
        </p:nvSpPr>
        <p:spPr>
          <a:xfrm>
            <a:off x="1907704" y="908720"/>
            <a:ext cx="108012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050" dirty="0"/>
              <a:t>x1  y1       x2   y2</a:t>
            </a:r>
            <a:endParaRPr lang="he-IL" sz="1050" dirty="0"/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A70EC87A-16FB-4F1D-ABB1-821C55339C72}"/>
              </a:ext>
            </a:extLst>
          </p:cNvPr>
          <p:cNvSpPr txBox="1">
            <a:spLocks/>
          </p:cNvSpPr>
          <p:nvPr/>
        </p:nvSpPr>
        <p:spPr>
          <a:xfrm>
            <a:off x="2859934" y="493888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0.2</a:t>
            </a:r>
            <a:endParaRPr lang="he-IL" sz="1600" dirty="0">
              <a:highlight>
                <a:srgbClr val="FFFF00"/>
              </a:highlight>
            </a:endParaRPr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98166769-A65C-45FA-A24C-2A73EDA3ECF8}"/>
              </a:ext>
            </a:extLst>
          </p:cNvPr>
          <p:cNvCxnSpPr>
            <a:cxnSpLocks/>
          </p:cNvCxnSpPr>
          <p:nvPr/>
        </p:nvCxnSpPr>
        <p:spPr>
          <a:xfrm>
            <a:off x="1403648" y="2564903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0CCA5A42-9D3B-493F-8886-B05C7D68A187}"/>
              </a:ext>
            </a:extLst>
          </p:cNvPr>
          <p:cNvCxnSpPr>
            <a:cxnSpLocks/>
          </p:cNvCxnSpPr>
          <p:nvPr/>
        </p:nvCxnSpPr>
        <p:spPr>
          <a:xfrm>
            <a:off x="2555776" y="2852936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CC303FE6-9C7B-432C-9C14-A704AAD673A5}"/>
              </a:ext>
            </a:extLst>
          </p:cNvPr>
          <p:cNvSpPr txBox="1">
            <a:spLocks/>
          </p:cNvSpPr>
          <p:nvPr/>
        </p:nvSpPr>
        <p:spPr>
          <a:xfrm>
            <a:off x="315211" y="4913790"/>
            <a:ext cx="7632848" cy="16835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dirty="0"/>
              <a:t>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F</a:t>
            </a:r>
            <a:r>
              <a:rPr lang="en-US" sz="1600" b="1" baseline="-25000" dirty="0"/>
              <a:t>SP</a:t>
            </a:r>
            <a:r>
              <a:rPr lang="en-US" sz="1600" b="1" dirty="0"/>
              <a:t>=F</a:t>
            </a:r>
            <a:r>
              <a:rPr lang="en-US" sz="1600" b="1" baseline="-25000" dirty="0"/>
              <a:t>G</a:t>
            </a:r>
            <a:r>
              <a:rPr lang="he-IL" sz="1600" b="1" dirty="0"/>
              <a:t>בזמן מנוחה: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endParaRPr lang="he-IL" sz="1600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7DF75B71-8285-4D8C-A4F2-14CE0E1C47F9}"/>
              </a:ext>
            </a:extLst>
          </p:cNvPr>
          <p:cNvSpPr/>
          <p:nvPr/>
        </p:nvSpPr>
        <p:spPr>
          <a:xfrm>
            <a:off x="1151620" y="5193502"/>
            <a:ext cx="1708314" cy="323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1E8D8702-A7E3-4864-87FF-A3C1E6E85EDA}"/>
              </a:ext>
            </a:extLst>
          </p:cNvPr>
          <p:cNvSpPr/>
          <p:nvPr/>
        </p:nvSpPr>
        <p:spPr>
          <a:xfrm>
            <a:off x="164210" y="4132697"/>
            <a:ext cx="447350" cy="232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m</a:t>
            </a:r>
            <a:endParaRPr lang="he-IL" dirty="0"/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336A655B-644A-4861-8ADD-2B2CF7B9BF85}"/>
              </a:ext>
            </a:extLst>
          </p:cNvPr>
          <p:cNvCxnSpPr/>
          <p:nvPr/>
        </p:nvCxnSpPr>
        <p:spPr>
          <a:xfrm flipV="1">
            <a:off x="395536" y="3584011"/>
            <a:ext cx="0" cy="525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523C37AF-8927-407A-BF79-935914353456}"/>
              </a:ext>
            </a:extLst>
          </p:cNvPr>
          <p:cNvCxnSpPr>
            <a:cxnSpLocks/>
          </p:cNvCxnSpPr>
          <p:nvPr/>
        </p:nvCxnSpPr>
        <p:spPr>
          <a:xfrm>
            <a:off x="395536" y="4365104"/>
            <a:ext cx="0" cy="5486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8FE2D42-E22C-4D71-93B0-25471CC5E073}"/>
              </a:ext>
            </a:extLst>
          </p:cNvPr>
          <p:cNvSpPr txBox="1"/>
          <p:nvPr/>
        </p:nvSpPr>
        <p:spPr>
          <a:xfrm>
            <a:off x="164210" y="3356720"/>
            <a:ext cx="44733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קפיץ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89C70B-4F4E-482B-A05B-291E6BFEB7F6}"/>
              </a:ext>
            </a:extLst>
          </p:cNvPr>
          <p:cNvSpPr txBox="1"/>
          <p:nvPr/>
        </p:nvSpPr>
        <p:spPr>
          <a:xfrm>
            <a:off x="1" y="4798977"/>
            <a:ext cx="61154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כדוה"א</a:t>
            </a:r>
          </a:p>
        </p:txBody>
      </p:sp>
    </p:spTree>
    <p:extLst>
      <p:ext uri="{BB962C8B-B14F-4D97-AF65-F5344CB8AC3E}">
        <p14:creationId xmlns:p14="http://schemas.microsoft.com/office/powerpoint/2010/main" val="4214756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D41E375-5B71-4960-9550-F3B2C9B0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1" t="15001" r="20074" b="17800"/>
          <a:stretch/>
        </p:blipFill>
        <p:spPr>
          <a:xfrm>
            <a:off x="164210" y="260648"/>
            <a:ext cx="8815579" cy="5976664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E7D7FE36-0D7A-4F28-82C0-C675E05227AD}"/>
              </a:ext>
            </a:extLst>
          </p:cNvPr>
          <p:cNvCxnSpPr>
            <a:cxnSpLocks/>
          </p:cNvCxnSpPr>
          <p:nvPr/>
        </p:nvCxnSpPr>
        <p:spPr>
          <a:xfrm>
            <a:off x="1763688" y="764704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1A3318-22A1-48FE-85E6-790CB8143B47}"/>
              </a:ext>
            </a:extLst>
          </p:cNvPr>
          <p:cNvSpPr txBox="1"/>
          <p:nvPr/>
        </p:nvSpPr>
        <p:spPr>
          <a:xfrm rot="19000875">
            <a:off x="5998094" y="2869030"/>
            <a:ext cx="103326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שיפוע</a:t>
            </a:r>
            <a:r>
              <a:rPr lang="en-US" b="1" dirty="0"/>
              <a:t>k=</a:t>
            </a:r>
            <a:endParaRPr lang="he-IL" b="1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AA4B8220-B355-465C-99A9-20D51468CF69}"/>
              </a:ext>
            </a:extLst>
          </p:cNvPr>
          <p:cNvSpPr txBox="1">
            <a:spLocks/>
          </p:cNvSpPr>
          <p:nvPr/>
        </p:nvSpPr>
        <p:spPr>
          <a:xfrm>
            <a:off x="323528" y="793913"/>
            <a:ext cx="7632848" cy="19442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he-IL" sz="1600" b="1" dirty="0"/>
              <a:t>שיפוע</a:t>
            </a:r>
            <a:r>
              <a:rPr lang="en-US" sz="1600" b="1" dirty="0"/>
              <a:t> = </a:t>
            </a:r>
            <a:r>
              <a:rPr lang="en-US" sz="1600" b="1" u="sng" dirty="0"/>
              <a:t>(y2-y1) </a:t>
            </a:r>
            <a:r>
              <a:rPr lang="en-US" sz="1600" b="1" dirty="0"/>
              <a:t>=&gt;</a:t>
            </a:r>
            <a:r>
              <a:rPr lang="en-US" sz="1600" dirty="0"/>
              <a:t> (0,0), (2,10) </a:t>
            </a:r>
            <a:r>
              <a:rPr lang="he-IL" sz="1600" dirty="0"/>
              <a:t>למשל:</a:t>
            </a:r>
            <a:r>
              <a:rPr lang="en-US" sz="1600" dirty="0"/>
              <a:t>  </a:t>
            </a:r>
            <a:r>
              <a:rPr lang="en-US" sz="1600" u="sng" dirty="0"/>
              <a:t> </a:t>
            </a:r>
            <a:r>
              <a:rPr lang="en-US" sz="1600" dirty="0"/>
              <a:t>=&gt; k=</a:t>
            </a:r>
            <a:r>
              <a:rPr lang="en-US" sz="1600" u="sng" dirty="0"/>
              <a:t> (10N-0N) </a:t>
            </a:r>
            <a:r>
              <a:rPr lang="en-US" sz="1600" dirty="0"/>
              <a:t>=</a:t>
            </a:r>
            <a:r>
              <a:rPr lang="en-US" sz="1600" b="1" dirty="0"/>
              <a:t>0.2</a:t>
            </a:r>
            <a:r>
              <a:rPr lang="en-US" sz="1600" b="1" u="sng" dirty="0"/>
              <a:t> N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(x2-x1)                                                    </a:t>
            </a:r>
            <a:r>
              <a:rPr lang="en-US" sz="1600" dirty="0"/>
              <a:t>(2cm-0cm)      </a:t>
            </a:r>
            <a:r>
              <a:rPr lang="en-US" sz="1600" b="1" dirty="0"/>
              <a:t>cm</a:t>
            </a: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he-IL" sz="16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F51E4CD-86CE-49DC-9678-692F8D619C3E}"/>
              </a:ext>
            </a:extLst>
          </p:cNvPr>
          <p:cNvSpPr/>
          <p:nvPr/>
        </p:nvSpPr>
        <p:spPr>
          <a:xfrm>
            <a:off x="395536" y="1052736"/>
            <a:ext cx="12961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FC6BA-B354-48E0-9663-CA9ED4341E15}"/>
              </a:ext>
            </a:extLst>
          </p:cNvPr>
          <p:cNvSpPr txBox="1"/>
          <p:nvPr/>
        </p:nvSpPr>
        <p:spPr>
          <a:xfrm>
            <a:off x="1907704" y="908720"/>
            <a:ext cx="108012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050" dirty="0"/>
              <a:t>x1  y1       x2   y2</a:t>
            </a:r>
            <a:endParaRPr lang="he-IL" sz="1050" dirty="0"/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A70EC87A-16FB-4F1D-ABB1-821C55339C72}"/>
              </a:ext>
            </a:extLst>
          </p:cNvPr>
          <p:cNvSpPr txBox="1">
            <a:spLocks/>
          </p:cNvSpPr>
          <p:nvPr/>
        </p:nvSpPr>
        <p:spPr>
          <a:xfrm>
            <a:off x="2859934" y="493888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0.2</a:t>
            </a:r>
            <a:endParaRPr lang="he-IL" sz="1600" dirty="0">
              <a:highlight>
                <a:srgbClr val="FFFF00"/>
              </a:highlight>
            </a:endParaRPr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98166769-A65C-45FA-A24C-2A73EDA3ECF8}"/>
              </a:ext>
            </a:extLst>
          </p:cNvPr>
          <p:cNvCxnSpPr>
            <a:cxnSpLocks/>
          </p:cNvCxnSpPr>
          <p:nvPr/>
        </p:nvCxnSpPr>
        <p:spPr>
          <a:xfrm>
            <a:off x="1403648" y="2564903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0CCA5A42-9D3B-493F-8886-B05C7D68A187}"/>
              </a:ext>
            </a:extLst>
          </p:cNvPr>
          <p:cNvCxnSpPr>
            <a:cxnSpLocks/>
          </p:cNvCxnSpPr>
          <p:nvPr/>
        </p:nvCxnSpPr>
        <p:spPr>
          <a:xfrm>
            <a:off x="2555776" y="2852936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CC303FE6-9C7B-432C-9C14-A704AAD673A5}"/>
              </a:ext>
            </a:extLst>
          </p:cNvPr>
          <p:cNvSpPr txBox="1">
            <a:spLocks/>
          </p:cNvSpPr>
          <p:nvPr/>
        </p:nvSpPr>
        <p:spPr>
          <a:xfrm>
            <a:off x="315211" y="4913790"/>
            <a:ext cx="7632848" cy="16835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dirty="0"/>
              <a:t>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F</a:t>
            </a:r>
            <a:r>
              <a:rPr lang="en-US" sz="1600" b="1" baseline="-25000" dirty="0"/>
              <a:t>SP</a:t>
            </a:r>
            <a:r>
              <a:rPr lang="en-US" sz="1600" b="1" dirty="0"/>
              <a:t>=F</a:t>
            </a:r>
            <a:r>
              <a:rPr lang="en-US" sz="1600" b="1" baseline="-25000" dirty="0"/>
              <a:t>G</a:t>
            </a:r>
            <a:r>
              <a:rPr lang="he-IL" sz="1600" b="1" dirty="0"/>
              <a:t>בזמן מנוחה: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</a:t>
            </a:r>
            <a:r>
              <a:rPr lang="en-US" sz="1600" b="1" baseline="-25000" dirty="0"/>
              <a:t>G</a:t>
            </a:r>
            <a:r>
              <a:rPr lang="en-US" sz="1600" b="1" dirty="0"/>
              <a:t> = mg ; F</a:t>
            </a:r>
            <a:r>
              <a:rPr lang="en-US" sz="1600" b="1" baseline="-25000" dirty="0"/>
              <a:t>SP </a:t>
            </a:r>
            <a:r>
              <a:rPr lang="en-US" sz="1600" b="1" dirty="0"/>
              <a:t>=</a:t>
            </a:r>
            <a:r>
              <a:rPr lang="en-US" sz="1600" b="1" dirty="0" err="1"/>
              <a:t>kx</a:t>
            </a:r>
            <a:r>
              <a:rPr lang="en-US" sz="1600" b="1" dirty="0"/>
              <a:t> =&gt;</a:t>
            </a:r>
            <a:r>
              <a:rPr lang="en-US" sz="1600" dirty="0"/>
              <a:t> mg=</a:t>
            </a:r>
            <a:r>
              <a:rPr lang="en-US" sz="1600" dirty="0" err="1"/>
              <a:t>kx</a:t>
            </a:r>
            <a:r>
              <a:rPr lang="en-US" sz="1600" dirty="0"/>
              <a:t>  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=&gt; g = </a:t>
            </a:r>
            <a:r>
              <a:rPr lang="en-US" sz="1600" u="sng" dirty="0"/>
              <a:t>x</a:t>
            </a:r>
            <a:r>
              <a:rPr lang="en-US" sz="1600" dirty="0"/>
              <a:t>  =&gt;  </a:t>
            </a:r>
            <a:r>
              <a:rPr lang="en-US" sz="1600" u="sng" dirty="0"/>
              <a:t>10 N/Kg </a:t>
            </a:r>
            <a:r>
              <a:rPr lang="en-US" sz="1600" dirty="0"/>
              <a:t>=</a:t>
            </a:r>
            <a:r>
              <a:rPr lang="en-US" sz="1600" u="sng" dirty="0"/>
              <a:t> x </a:t>
            </a:r>
            <a:r>
              <a:rPr lang="en-US" sz="1600" dirty="0"/>
              <a:t> =&gt; 50 </a:t>
            </a:r>
            <a:r>
              <a:rPr lang="en-US" sz="1600" u="sng" dirty="0"/>
              <a:t>cm</a:t>
            </a:r>
            <a:r>
              <a:rPr lang="en-US" sz="1600" dirty="0"/>
              <a:t> = </a:t>
            </a:r>
            <a:r>
              <a:rPr lang="en-US" sz="1600" u="sng" dirty="0"/>
              <a:t>x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k    m       0.2N/cm  m            kg     m </a:t>
            </a:r>
            <a:endParaRPr lang="he-IL" sz="1600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7DF75B71-8285-4D8C-A4F2-14CE0E1C47F9}"/>
              </a:ext>
            </a:extLst>
          </p:cNvPr>
          <p:cNvSpPr/>
          <p:nvPr/>
        </p:nvSpPr>
        <p:spPr>
          <a:xfrm>
            <a:off x="1151620" y="5193502"/>
            <a:ext cx="1708314" cy="323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1E8D8702-A7E3-4864-87FF-A3C1E6E85EDA}"/>
              </a:ext>
            </a:extLst>
          </p:cNvPr>
          <p:cNvSpPr/>
          <p:nvPr/>
        </p:nvSpPr>
        <p:spPr>
          <a:xfrm>
            <a:off x="164210" y="4132697"/>
            <a:ext cx="447350" cy="232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m</a:t>
            </a:r>
            <a:endParaRPr lang="he-IL" dirty="0"/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336A655B-644A-4861-8ADD-2B2CF7B9BF85}"/>
              </a:ext>
            </a:extLst>
          </p:cNvPr>
          <p:cNvCxnSpPr/>
          <p:nvPr/>
        </p:nvCxnSpPr>
        <p:spPr>
          <a:xfrm flipV="1">
            <a:off x="395536" y="3584011"/>
            <a:ext cx="0" cy="525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523C37AF-8927-407A-BF79-935914353456}"/>
              </a:ext>
            </a:extLst>
          </p:cNvPr>
          <p:cNvCxnSpPr>
            <a:cxnSpLocks/>
          </p:cNvCxnSpPr>
          <p:nvPr/>
        </p:nvCxnSpPr>
        <p:spPr>
          <a:xfrm>
            <a:off x="395536" y="4365104"/>
            <a:ext cx="0" cy="5486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8FE2D42-E22C-4D71-93B0-25471CC5E073}"/>
              </a:ext>
            </a:extLst>
          </p:cNvPr>
          <p:cNvSpPr txBox="1"/>
          <p:nvPr/>
        </p:nvSpPr>
        <p:spPr>
          <a:xfrm>
            <a:off x="164210" y="3356720"/>
            <a:ext cx="44733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קפיץ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89C70B-4F4E-482B-A05B-291E6BFEB7F6}"/>
              </a:ext>
            </a:extLst>
          </p:cNvPr>
          <p:cNvSpPr txBox="1"/>
          <p:nvPr/>
        </p:nvSpPr>
        <p:spPr>
          <a:xfrm>
            <a:off x="1" y="4798977"/>
            <a:ext cx="61154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כדוה"א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C5CBBDD3-4C97-47B6-8064-EC827CEF527E}"/>
              </a:ext>
            </a:extLst>
          </p:cNvPr>
          <p:cNvCxnSpPr/>
          <p:nvPr/>
        </p:nvCxnSpPr>
        <p:spPr>
          <a:xfrm>
            <a:off x="683568" y="6237312"/>
            <a:ext cx="144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204C35A2-4A58-4962-BAD1-9AF9BB6993BA}"/>
              </a:ext>
            </a:extLst>
          </p:cNvPr>
          <p:cNvSpPr txBox="1">
            <a:spLocks/>
          </p:cNvSpPr>
          <p:nvPr/>
        </p:nvSpPr>
        <p:spPr>
          <a:xfrm>
            <a:off x="3047672" y="5293827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קפיץ ג'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89374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D41E375-5B71-4960-9550-F3B2C9B0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1" t="15001" r="20074" b="17800"/>
          <a:stretch/>
        </p:blipFill>
        <p:spPr>
          <a:xfrm>
            <a:off x="164210" y="260648"/>
            <a:ext cx="8815579" cy="5976664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8798D5DD-AA17-4182-9798-A45539B03EF5}"/>
              </a:ext>
            </a:extLst>
          </p:cNvPr>
          <p:cNvSpPr/>
          <p:nvPr/>
        </p:nvSpPr>
        <p:spPr>
          <a:xfrm>
            <a:off x="3131840" y="1124744"/>
            <a:ext cx="8640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E7D7FE36-0D7A-4F28-82C0-C675E05227AD}"/>
              </a:ext>
            </a:extLst>
          </p:cNvPr>
          <p:cNvCxnSpPr>
            <a:cxnSpLocks/>
          </p:cNvCxnSpPr>
          <p:nvPr/>
        </p:nvCxnSpPr>
        <p:spPr>
          <a:xfrm>
            <a:off x="1763688" y="764704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1A3318-22A1-48FE-85E6-790CB8143B47}"/>
              </a:ext>
            </a:extLst>
          </p:cNvPr>
          <p:cNvSpPr txBox="1"/>
          <p:nvPr/>
        </p:nvSpPr>
        <p:spPr>
          <a:xfrm rot="19000875">
            <a:off x="5998094" y="2869030"/>
            <a:ext cx="103326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שיפוע</a:t>
            </a:r>
            <a:r>
              <a:rPr lang="en-US" b="1" dirty="0"/>
              <a:t>k=</a:t>
            </a:r>
            <a:endParaRPr lang="he-IL" b="1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AA4B8220-B355-465C-99A9-20D51468CF69}"/>
              </a:ext>
            </a:extLst>
          </p:cNvPr>
          <p:cNvSpPr txBox="1">
            <a:spLocks/>
          </p:cNvSpPr>
          <p:nvPr/>
        </p:nvSpPr>
        <p:spPr>
          <a:xfrm>
            <a:off x="323528" y="793913"/>
            <a:ext cx="7632848" cy="19442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he-IL" sz="1600" b="1" dirty="0"/>
              <a:t>שיפוע</a:t>
            </a:r>
            <a:r>
              <a:rPr lang="en-US" sz="1600" b="1" dirty="0"/>
              <a:t> = </a:t>
            </a:r>
            <a:r>
              <a:rPr lang="en-US" sz="1600" b="1" u="sng" dirty="0"/>
              <a:t>(y2-y1) </a:t>
            </a:r>
            <a:r>
              <a:rPr lang="en-US" sz="1600" b="1" dirty="0"/>
              <a:t>=&gt;</a:t>
            </a:r>
            <a:r>
              <a:rPr lang="en-US" sz="1600" dirty="0"/>
              <a:t> (0,0), (2,10) </a:t>
            </a:r>
            <a:r>
              <a:rPr lang="he-IL" sz="1600" dirty="0"/>
              <a:t>למשל:</a:t>
            </a:r>
            <a:r>
              <a:rPr lang="en-US" sz="1600" dirty="0"/>
              <a:t>  </a:t>
            </a:r>
            <a:r>
              <a:rPr lang="en-US" sz="1600" u="sng" dirty="0"/>
              <a:t> </a:t>
            </a:r>
            <a:r>
              <a:rPr lang="en-US" sz="1600" dirty="0"/>
              <a:t>=&gt; k=</a:t>
            </a:r>
            <a:r>
              <a:rPr lang="en-US" sz="1600" u="sng" dirty="0"/>
              <a:t> (10N-0N) </a:t>
            </a:r>
            <a:r>
              <a:rPr lang="en-US" sz="1600" dirty="0"/>
              <a:t>=</a:t>
            </a:r>
            <a:r>
              <a:rPr lang="en-US" sz="1600" b="1" dirty="0"/>
              <a:t>0.2</a:t>
            </a:r>
            <a:r>
              <a:rPr lang="en-US" sz="1600" b="1" u="sng" dirty="0"/>
              <a:t> N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(x2-x1)                                                    </a:t>
            </a:r>
            <a:r>
              <a:rPr lang="en-US" sz="1600" dirty="0"/>
              <a:t>(2cm-0cm)      </a:t>
            </a:r>
            <a:r>
              <a:rPr lang="en-US" sz="1600" b="1" dirty="0"/>
              <a:t>cm</a:t>
            </a: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he-IL" sz="16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F51E4CD-86CE-49DC-9678-692F8D619C3E}"/>
              </a:ext>
            </a:extLst>
          </p:cNvPr>
          <p:cNvSpPr/>
          <p:nvPr/>
        </p:nvSpPr>
        <p:spPr>
          <a:xfrm>
            <a:off x="395536" y="1052736"/>
            <a:ext cx="12961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FC6BA-B354-48E0-9663-CA9ED4341E15}"/>
              </a:ext>
            </a:extLst>
          </p:cNvPr>
          <p:cNvSpPr txBox="1"/>
          <p:nvPr/>
        </p:nvSpPr>
        <p:spPr>
          <a:xfrm>
            <a:off x="1907704" y="908720"/>
            <a:ext cx="108012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050" dirty="0"/>
              <a:t>x1  y1       x2   y2</a:t>
            </a:r>
            <a:endParaRPr lang="he-IL" sz="1050" dirty="0"/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A70EC87A-16FB-4F1D-ABB1-821C55339C72}"/>
              </a:ext>
            </a:extLst>
          </p:cNvPr>
          <p:cNvSpPr txBox="1">
            <a:spLocks/>
          </p:cNvSpPr>
          <p:nvPr/>
        </p:nvSpPr>
        <p:spPr>
          <a:xfrm>
            <a:off x="2859934" y="493888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0.2</a:t>
            </a:r>
            <a:endParaRPr lang="he-IL" sz="1600" dirty="0">
              <a:highlight>
                <a:srgbClr val="FFFF00"/>
              </a:highlight>
            </a:endParaRPr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98166769-A65C-45FA-A24C-2A73EDA3ECF8}"/>
              </a:ext>
            </a:extLst>
          </p:cNvPr>
          <p:cNvCxnSpPr>
            <a:cxnSpLocks/>
          </p:cNvCxnSpPr>
          <p:nvPr/>
        </p:nvCxnSpPr>
        <p:spPr>
          <a:xfrm>
            <a:off x="1403648" y="2564903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0CCA5A42-9D3B-493F-8886-B05C7D68A187}"/>
              </a:ext>
            </a:extLst>
          </p:cNvPr>
          <p:cNvCxnSpPr>
            <a:cxnSpLocks/>
          </p:cNvCxnSpPr>
          <p:nvPr/>
        </p:nvCxnSpPr>
        <p:spPr>
          <a:xfrm>
            <a:off x="2555776" y="2852936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CC303FE6-9C7B-432C-9C14-A704AAD673A5}"/>
              </a:ext>
            </a:extLst>
          </p:cNvPr>
          <p:cNvSpPr txBox="1">
            <a:spLocks/>
          </p:cNvSpPr>
          <p:nvPr/>
        </p:nvSpPr>
        <p:spPr>
          <a:xfrm>
            <a:off x="315211" y="4913790"/>
            <a:ext cx="7632848" cy="16835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dirty="0"/>
              <a:t>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F</a:t>
            </a:r>
            <a:r>
              <a:rPr lang="en-US" sz="1600" b="1" baseline="-25000" dirty="0"/>
              <a:t>SP</a:t>
            </a:r>
            <a:r>
              <a:rPr lang="en-US" sz="1600" b="1" dirty="0"/>
              <a:t>=F</a:t>
            </a:r>
            <a:r>
              <a:rPr lang="en-US" sz="1600" b="1" baseline="-25000" dirty="0"/>
              <a:t>G</a:t>
            </a:r>
            <a:r>
              <a:rPr lang="he-IL" sz="1600" b="1" dirty="0"/>
              <a:t>בזמן מנוחה: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</a:t>
            </a:r>
            <a:r>
              <a:rPr lang="en-US" sz="1600" b="1" baseline="-25000" dirty="0"/>
              <a:t>G</a:t>
            </a:r>
            <a:r>
              <a:rPr lang="en-US" sz="1600" b="1" dirty="0"/>
              <a:t> = mg ; F</a:t>
            </a:r>
            <a:r>
              <a:rPr lang="en-US" sz="1600" b="1" baseline="-25000" dirty="0"/>
              <a:t>SP </a:t>
            </a:r>
            <a:r>
              <a:rPr lang="en-US" sz="1600" b="1" dirty="0"/>
              <a:t>=</a:t>
            </a:r>
            <a:r>
              <a:rPr lang="en-US" sz="1600" b="1" dirty="0" err="1"/>
              <a:t>kx</a:t>
            </a:r>
            <a:r>
              <a:rPr lang="en-US" sz="1600" b="1" dirty="0"/>
              <a:t> =&gt;</a:t>
            </a:r>
            <a:r>
              <a:rPr lang="en-US" sz="1600" dirty="0"/>
              <a:t> mg=</a:t>
            </a:r>
            <a:r>
              <a:rPr lang="en-US" sz="1600" dirty="0" err="1"/>
              <a:t>kx</a:t>
            </a:r>
            <a:r>
              <a:rPr lang="en-US" sz="1600" dirty="0"/>
              <a:t>  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=&gt; g = </a:t>
            </a:r>
            <a:r>
              <a:rPr lang="en-US" sz="1600" u="sng" dirty="0"/>
              <a:t>x</a:t>
            </a:r>
            <a:r>
              <a:rPr lang="en-US" sz="1600" dirty="0"/>
              <a:t>  =&gt;  </a:t>
            </a:r>
            <a:r>
              <a:rPr lang="en-US" sz="1600" u="sng" dirty="0"/>
              <a:t>10 N/Kg </a:t>
            </a:r>
            <a:r>
              <a:rPr lang="en-US" sz="1600" dirty="0"/>
              <a:t>=</a:t>
            </a:r>
            <a:r>
              <a:rPr lang="en-US" sz="1600" u="sng" dirty="0"/>
              <a:t> x </a:t>
            </a:r>
            <a:r>
              <a:rPr lang="en-US" sz="1600" dirty="0"/>
              <a:t> =&gt; 50 </a:t>
            </a:r>
            <a:r>
              <a:rPr lang="en-US" sz="1600" u="sng" dirty="0"/>
              <a:t>cm</a:t>
            </a:r>
            <a:r>
              <a:rPr lang="en-US" sz="1600" dirty="0"/>
              <a:t> = </a:t>
            </a:r>
            <a:r>
              <a:rPr lang="en-US" sz="1600" u="sng" dirty="0"/>
              <a:t>x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k    m       0.2N/cm  m            kg     m </a:t>
            </a:r>
            <a:endParaRPr lang="he-IL" sz="1600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7DF75B71-8285-4D8C-A4F2-14CE0E1C47F9}"/>
              </a:ext>
            </a:extLst>
          </p:cNvPr>
          <p:cNvSpPr/>
          <p:nvPr/>
        </p:nvSpPr>
        <p:spPr>
          <a:xfrm>
            <a:off x="1151620" y="5193502"/>
            <a:ext cx="1708314" cy="323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1E8D8702-A7E3-4864-87FF-A3C1E6E85EDA}"/>
              </a:ext>
            </a:extLst>
          </p:cNvPr>
          <p:cNvSpPr/>
          <p:nvPr/>
        </p:nvSpPr>
        <p:spPr>
          <a:xfrm>
            <a:off x="164210" y="4132697"/>
            <a:ext cx="447350" cy="232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m</a:t>
            </a:r>
            <a:endParaRPr lang="he-IL" dirty="0"/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336A655B-644A-4861-8ADD-2B2CF7B9BF85}"/>
              </a:ext>
            </a:extLst>
          </p:cNvPr>
          <p:cNvCxnSpPr/>
          <p:nvPr/>
        </p:nvCxnSpPr>
        <p:spPr>
          <a:xfrm flipV="1">
            <a:off x="395536" y="3584011"/>
            <a:ext cx="0" cy="525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523C37AF-8927-407A-BF79-935914353456}"/>
              </a:ext>
            </a:extLst>
          </p:cNvPr>
          <p:cNvCxnSpPr>
            <a:cxnSpLocks/>
          </p:cNvCxnSpPr>
          <p:nvPr/>
        </p:nvCxnSpPr>
        <p:spPr>
          <a:xfrm>
            <a:off x="395536" y="4365104"/>
            <a:ext cx="0" cy="5486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8FE2D42-E22C-4D71-93B0-25471CC5E073}"/>
              </a:ext>
            </a:extLst>
          </p:cNvPr>
          <p:cNvSpPr txBox="1"/>
          <p:nvPr/>
        </p:nvSpPr>
        <p:spPr>
          <a:xfrm>
            <a:off x="164210" y="3356720"/>
            <a:ext cx="44733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קפיץ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89C70B-4F4E-482B-A05B-291E6BFEB7F6}"/>
              </a:ext>
            </a:extLst>
          </p:cNvPr>
          <p:cNvSpPr txBox="1"/>
          <p:nvPr/>
        </p:nvSpPr>
        <p:spPr>
          <a:xfrm>
            <a:off x="1" y="4798977"/>
            <a:ext cx="61154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כדוה"א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C5CBBDD3-4C97-47B6-8064-EC827CEF527E}"/>
              </a:ext>
            </a:extLst>
          </p:cNvPr>
          <p:cNvCxnSpPr/>
          <p:nvPr/>
        </p:nvCxnSpPr>
        <p:spPr>
          <a:xfrm>
            <a:off x="683568" y="6237312"/>
            <a:ext cx="144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390CEEB-00FA-4E4B-9AAD-BBB08588B9A0}"/>
              </a:ext>
            </a:extLst>
          </p:cNvPr>
          <p:cNvSpPr txBox="1"/>
          <p:nvPr/>
        </p:nvSpPr>
        <p:spPr>
          <a:xfrm>
            <a:off x="4355976" y="5060587"/>
            <a:ext cx="396044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מי מקיים את המשוואה??</a:t>
            </a:r>
          </a:p>
          <a:p>
            <a:r>
              <a:rPr lang="he-IL" sz="1600" dirty="0"/>
              <a:t>קפיץ א: </a:t>
            </a:r>
            <a:r>
              <a:rPr lang="en-US" sz="1600" dirty="0"/>
              <a:t> x=100cm, m=3kg =&gt; </a:t>
            </a:r>
            <a:r>
              <a:rPr lang="en-US" sz="1600" u="sng" dirty="0"/>
              <a:t>100cm</a:t>
            </a:r>
            <a:r>
              <a:rPr lang="en-US" sz="1600" dirty="0"/>
              <a:t> ≠ 50</a:t>
            </a:r>
            <a:r>
              <a:rPr lang="en-US" sz="1600" u="sng" dirty="0"/>
              <a:t>cm</a:t>
            </a:r>
          </a:p>
          <a:p>
            <a:r>
              <a:rPr lang="en-US" sz="1600" dirty="0"/>
              <a:t>           </a:t>
            </a:r>
            <a:r>
              <a:rPr lang="he-IL" sz="1600" dirty="0"/>
              <a:t>  </a:t>
            </a:r>
            <a:r>
              <a:rPr lang="en-US" sz="1600" dirty="0"/>
              <a:t>3kg            kg  </a:t>
            </a:r>
            <a:endParaRPr lang="he-IL" sz="1600" dirty="0"/>
          </a:p>
          <a:p>
            <a:r>
              <a:rPr lang="he-IL" sz="1600" dirty="0"/>
              <a:t>קפיץ ב: </a:t>
            </a:r>
            <a:r>
              <a:rPr lang="en-US" sz="1600" dirty="0"/>
              <a:t> x=30cm, m=2kg =&gt; </a:t>
            </a:r>
            <a:r>
              <a:rPr lang="en-US" sz="1600" u="sng" dirty="0"/>
              <a:t>30cm</a:t>
            </a:r>
            <a:r>
              <a:rPr lang="en-US" sz="1600" dirty="0"/>
              <a:t> ≠ 50</a:t>
            </a:r>
            <a:r>
              <a:rPr lang="en-US" sz="1600" u="sng" dirty="0"/>
              <a:t>cm</a:t>
            </a:r>
          </a:p>
          <a:p>
            <a:r>
              <a:rPr lang="en-US" sz="1600" dirty="0"/>
              <a:t>           </a:t>
            </a:r>
            <a:r>
              <a:rPr lang="he-IL" sz="1600" dirty="0"/>
              <a:t>  </a:t>
            </a:r>
            <a:r>
              <a:rPr lang="en-US" sz="1600" dirty="0"/>
              <a:t>2kg           kg  </a:t>
            </a:r>
            <a:r>
              <a:rPr lang="he-IL" sz="1600" dirty="0"/>
              <a:t> </a:t>
            </a:r>
          </a:p>
          <a:p>
            <a:r>
              <a:rPr lang="he-IL" sz="1600" b="1" dirty="0"/>
              <a:t>קפיץ ג: </a:t>
            </a:r>
            <a:r>
              <a:rPr lang="en-US" sz="1600" b="1" dirty="0"/>
              <a:t> </a:t>
            </a:r>
            <a:r>
              <a:rPr lang="en-US" sz="1600" dirty="0"/>
              <a:t>x=50cm, m=1kg =&gt; </a:t>
            </a:r>
            <a:r>
              <a:rPr lang="en-US" sz="1600" u="sng" dirty="0"/>
              <a:t>50cm</a:t>
            </a:r>
            <a:r>
              <a:rPr lang="en-US" sz="1600" dirty="0"/>
              <a:t> </a:t>
            </a:r>
            <a:r>
              <a:rPr lang="en-US" sz="1600" b="1" dirty="0"/>
              <a:t>=</a:t>
            </a:r>
            <a:r>
              <a:rPr lang="en-US" sz="1600" dirty="0"/>
              <a:t> 50</a:t>
            </a:r>
            <a:r>
              <a:rPr lang="en-US" sz="1600" u="sng" dirty="0"/>
              <a:t>cm</a:t>
            </a:r>
          </a:p>
          <a:p>
            <a:r>
              <a:rPr lang="en-US" sz="1600" dirty="0"/>
              <a:t>           </a:t>
            </a:r>
            <a:r>
              <a:rPr lang="he-IL" sz="1600" dirty="0"/>
              <a:t>  </a:t>
            </a:r>
            <a:r>
              <a:rPr lang="en-US" sz="1600" dirty="0"/>
              <a:t>1kg           kg  </a:t>
            </a:r>
            <a:endParaRPr lang="he-IL" sz="1600"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204C35A2-4A58-4962-BAD1-9AF9BB6993BA}"/>
              </a:ext>
            </a:extLst>
          </p:cNvPr>
          <p:cNvSpPr txBox="1">
            <a:spLocks/>
          </p:cNvSpPr>
          <p:nvPr/>
        </p:nvSpPr>
        <p:spPr>
          <a:xfrm>
            <a:off x="3047672" y="5293827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קפיץ ג'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93567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DE71D24-3BB3-45BD-AAB7-471B5A388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2200" r="27162" b="26201"/>
          <a:stretch/>
        </p:blipFill>
        <p:spPr>
          <a:xfrm>
            <a:off x="827584" y="116632"/>
            <a:ext cx="8064896" cy="633670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12E1441-6961-4639-9393-EFF35A02B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7" t="14208" r="21192" b="32104"/>
          <a:stretch/>
        </p:blipFill>
        <p:spPr>
          <a:xfrm>
            <a:off x="5508104" y="5410742"/>
            <a:ext cx="57606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0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9A91683-8C68-44C9-9529-1439BBB331B4}"/>
              </a:ext>
            </a:extLst>
          </p:cNvPr>
          <p:cNvPicPr/>
          <p:nvPr/>
        </p:nvPicPr>
        <p:blipFill rotWithShape="1">
          <a:blip r:embed="rId3"/>
          <a:srcRect l="69167" t="26006" r="5009" b="19413"/>
          <a:stretch/>
        </p:blipFill>
        <p:spPr bwMode="auto">
          <a:xfrm>
            <a:off x="2140585" y="538162"/>
            <a:ext cx="4862830" cy="5781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2328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DE71D24-3BB3-45BD-AAB7-471B5A388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2200" r="27162" b="26201"/>
          <a:stretch/>
        </p:blipFill>
        <p:spPr>
          <a:xfrm>
            <a:off x="827584" y="116632"/>
            <a:ext cx="8064896" cy="6336704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105FCB54-E589-4F9B-BA1B-2371CA27F6BE}"/>
              </a:ext>
            </a:extLst>
          </p:cNvPr>
          <p:cNvCxnSpPr>
            <a:cxnSpLocks/>
          </p:cNvCxnSpPr>
          <p:nvPr/>
        </p:nvCxnSpPr>
        <p:spPr>
          <a:xfrm>
            <a:off x="4932040" y="5373216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>
            <a:extLst>
              <a:ext uri="{FF2B5EF4-FFF2-40B4-BE49-F238E27FC236}">
                <a16:creationId xmlns:a16="http://schemas.microsoft.com/office/drawing/2014/main" id="{BBD479E5-20AE-44D1-A913-D709CE7B6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7" t="14208" r="21192" b="32104"/>
          <a:stretch/>
        </p:blipFill>
        <p:spPr>
          <a:xfrm>
            <a:off x="5508104" y="5410742"/>
            <a:ext cx="57606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3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DE71D24-3BB3-45BD-AAB7-471B5A388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2200" r="27162" b="26201"/>
          <a:stretch/>
        </p:blipFill>
        <p:spPr>
          <a:xfrm>
            <a:off x="827584" y="116632"/>
            <a:ext cx="8064896" cy="6336704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105FCB54-E589-4F9B-BA1B-2371CA27F6BE}"/>
              </a:ext>
            </a:extLst>
          </p:cNvPr>
          <p:cNvCxnSpPr>
            <a:cxnSpLocks/>
          </p:cNvCxnSpPr>
          <p:nvPr/>
        </p:nvCxnSpPr>
        <p:spPr>
          <a:xfrm>
            <a:off x="4932040" y="5373216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D6CDF33C-B39C-487D-90F2-A0FD69EED27A}"/>
              </a:ext>
            </a:extLst>
          </p:cNvPr>
          <p:cNvSpPr txBox="1">
            <a:spLocks/>
          </p:cNvSpPr>
          <p:nvPr/>
        </p:nvSpPr>
        <p:spPr>
          <a:xfrm>
            <a:off x="3183361" y="4869160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ג'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AAFEBED-F244-4D15-BA2F-D5D07FFD4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7" t="14208" r="21192" b="32104"/>
          <a:stretch/>
        </p:blipFill>
        <p:spPr>
          <a:xfrm>
            <a:off x="5508104" y="5410742"/>
            <a:ext cx="57606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82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DE71D24-3BB3-45BD-AAB7-471B5A388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2200" r="27162" b="26201"/>
          <a:stretch/>
        </p:blipFill>
        <p:spPr>
          <a:xfrm>
            <a:off x="827584" y="116632"/>
            <a:ext cx="8064896" cy="6336704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105FCB54-E589-4F9B-BA1B-2371CA27F6BE}"/>
              </a:ext>
            </a:extLst>
          </p:cNvPr>
          <p:cNvCxnSpPr>
            <a:cxnSpLocks/>
          </p:cNvCxnSpPr>
          <p:nvPr/>
        </p:nvCxnSpPr>
        <p:spPr>
          <a:xfrm>
            <a:off x="5076056" y="5661248"/>
            <a:ext cx="1584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D6CDF33C-B39C-487D-90F2-A0FD69EED27A}"/>
              </a:ext>
            </a:extLst>
          </p:cNvPr>
          <p:cNvSpPr txBox="1">
            <a:spLocks/>
          </p:cNvSpPr>
          <p:nvPr/>
        </p:nvSpPr>
        <p:spPr>
          <a:xfrm>
            <a:off x="3183361" y="4869160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ג'</a:t>
            </a:r>
            <a:endParaRPr lang="he-IL" sz="1400" dirty="0">
              <a:highlight>
                <a:srgbClr val="FFFF00"/>
              </a:highlight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16241710-788E-4D4D-B312-D5C603198DB8}"/>
              </a:ext>
            </a:extLst>
          </p:cNvPr>
          <p:cNvCxnSpPr>
            <a:cxnSpLocks/>
          </p:cNvCxnSpPr>
          <p:nvPr/>
        </p:nvCxnSpPr>
        <p:spPr>
          <a:xfrm>
            <a:off x="7596336" y="5661248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>
            <a:extLst>
              <a:ext uri="{FF2B5EF4-FFF2-40B4-BE49-F238E27FC236}">
                <a16:creationId xmlns:a16="http://schemas.microsoft.com/office/drawing/2014/main" id="{FFD233F6-D502-4239-8ECA-8002FC129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7" t="14208" r="21192" b="32104"/>
          <a:stretch/>
        </p:blipFill>
        <p:spPr>
          <a:xfrm>
            <a:off x="5508104" y="5410742"/>
            <a:ext cx="57606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96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DE71D24-3BB3-45BD-AAB7-471B5A388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2200" r="27162" b="26201"/>
          <a:stretch/>
        </p:blipFill>
        <p:spPr>
          <a:xfrm>
            <a:off x="827584" y="116632"/>
            <a:ext cx="8064896" cy="6336704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105FCB54-E589-4F9B-BA1B-2371CA27F6BE}"/>
              </a:ext>
            </a:extLst>
          </p:cNvPr>
          <p:cNvCxnSpPr>
            <a:cxnSpLocks/>
          </p:cNvCxnSpPr>
          <p:nvPr/>
        </p:nvCxnSpPr>
        <p:spPr>
          <a:xfrm>
            <a:off x="5076056" y="5661248"/>
            <a:ext cx="1584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D6CDF33C-B39C-487D-90F2-A0FD69EED27A}"/>
              </a:ext>
            </a:extLst>
          </p:cNvPr>
          <p:cNvSpPr txBox="1">
            <a:spLocks/>
          </p:cNvSpPr>
          <p:nvPr/>
        </p:nvSpPr>
        <p:spPr>
          <a:xfrm>
            <a:off x="3183361" y="4869160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ג'</a:t>
            </a:r>
            <a:endParaRPr lang="he-IL" sz="1400" dirty="0">
              <a:highlight>
                <a:srgbClr val="FFFF00"/>
              </a:highlight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16241710-788E-4D4D-B312-D5C603198DB8}"/>
              </a:ext>
            </a:extLst>
          </p:cNvPr>
          <p:cNvCxnSpPr>
            <a:cxnSpLocks/>
          </p:cNvCxnSpPr>
          <p:nvPr/>
        </p:nvCxnSpPr>
        <p:spPr>
          <a:xfrm>
            <a:off x="7596336" y="5661248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>
            <a:extLst>
              <a:ext uri="{FF2B5EF4-FFF2-40B4-BE49-F238E27FC236}">
                <a16:creationId xmlns:a16="http://schemas.microsoft.com/office/drawing/2014/main" id="{FFD233F6-D502-4239-8ECA-8002FC129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7" t="14208" r="21192" b="32104"/>
          <a:stretch/>
        </p:blipFill>
        <p:spPr>
          <a:xfrm>
            <a:off x="5508104" y="5410742"/>
            <a:ext cx="576064" cy="216024"/>
          </a:xfrm>
          <a:prstGeom prst="rect">
            <a:avLst/>
          </a:prstGeom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BBFF7777-10D8-404E-90CE-E8AA64E4B89D}"/>
              </a:ext>
            </a:extLst>
          </p:cNvPr>
          <p:cNvSpPr txBox="1">
            <a:spLocks/>
          </p:cNvSpPr>
          <p:nvPr/>
        </p:nvSpPr>
        <p:spPr>
          <a:xfrm>
            <a:off x="3419872" y="520532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א'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75823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DE71D24-3BB3-45BD-AAB7-471B5A388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2200" r="27162" b="26201"/>
          <a:stretch/>
        </p:blipFill>
        <p:spPr>
          <a:xfrm>
            <a:off x="827584" y="116632"/>
            <a:ext cx="8064896" cy="6336704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105FCB54-E589-4F9B-BA1B-2371CA27F6BE}"/>
              </a:ext>
            </a:extLst>
          </p:cNvPr>
          <p:cNvCxnSpPr>
            <a:cxnSpLocks/>
          </p:cNvCxnSpPr>
          <p:nvPr/>
        </p:nvCxnSpPr>
        <p:spPr>
          <a:xfrm>
            <a:off x="5220072" y="5949280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D6CDF33C-B39C-487D-90F2-A0FD69EED27A}"/>
              </a:ext>
            </a:extLst>
          </p:cNvPr>
          <p:cNvSpPr txBox="1">
            <a:spLocks/>
          </p:cNvSpPr>
          <p:nvPr/>
        </p:nvSpPr>
        <p:spPr>
          <a:xfrm>
            <a:off x="3183361" y="4869160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ג'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FD233F6-D502-4239-8ECA-8002FC129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7" t="14208" r="21192" b="32104"/>
          <a:stretch/>
        </p:blipFill>
        <p:spPr>
          <a:xfrm>
            <a:off x="5508104" y="5410742"/>
            <a:ext cx="576064" cy="216024"/>
          </a:xfrm>
          <a:prstGeom prst="rect">
            <a:avLst/>
          </a:prstGeom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BBFF7777-10D8-404E-90CE-E8AA64E4B89D}"/>
              </a:ext>
            </a:extLst>
          </p:cNvPr>
          <p:cNvSpPr txBox="1">
            <a:spLocks/>
          </p:cNvSpPr>
          <p:nvPr/>
        </p:nvSpPr>
        <p:spPr>
          <a:xfrm>
            <a:off x="3419872" y="520532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א'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36138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DE71D24-3BB3-45BD-AAB7-471B5A388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2200" r="27162" b="26201"/>
          <a:stretch/>
        </p:blipFill>
        <p:spPr>
          <a:xfrm>
            <a:off x="827584" y="116632"/>
            <a:ext cx="8064896" cy="6336704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105FCB54-E589-4F9B-BA1B-2371CA27F6BE}"/>
              </a:ext>
            </a:extLst>
          </p:cNvPr>
          <p:cNvCxnSpPr>
            <a:cxnSpLocks/>
          </p:cNvCxnSpPr>
          <p:nvPr/>
        </p:nvCxnSpPr>
        <p:spPr>
          <a:xfrm>
            <a:off x="5220072" y="5949280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D6CDF33C-B39C-487D-90F2-A0FD69EED27A}"/>
              </a:ext>
            </a:extLst>
          </p:cNvPr>
          <p:cNvSpPr txBox="1">
            <a:spLocks/>
          </p:cNvSpPr>
          <p:nvPr/>
        </p:nvSpPr>
        <p:spPr>
          <a:xfrm>
            <a:off x="3183361" y="4869160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ג'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FD233F6-D502-4239-8ECA-8002FC129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7" t="14208" r="21192" b="32104"/>
          <a:stretch/>
        </p:blipFill>
        <p:spPr>
          <a:xfrm>
            <a:off x="5508104" y="5410742"/>
            <a:ext cx="576064" cy="216024"/>
          </a:xfrm>
          <a:prstGeom prst="rect">
            <a:avLst/>
          </a:prstGeom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BBFF7777-10D8-404E-90CE-E8AA64E4B89D}"/>
              </a:ext>
            </a:extLst>
          </p:cNvPr>
          <p:cNvSpPr txBox="1">
            <a:spLocks/>
          </p:cNvSpPr>
          <p:nvPr/>
        </p:nvSpPr>
        <p:spPr>
          <a:xfrm>
            <a:off x="3419872" y="520532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א'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4AB6D19E-85D9-49D3-97F3-253120CB15C4}"/>
              </a:ext>
            </a:extLst>
          </p:cNvPr>
          <p:cNvSpPr txBox="1">
            <a:spLocks/>
          </p:cNvSpPr>
          <p:nvPr/>
        </p:nvSpPr>
        <p:spPr>
          <a:xfrm>
            <a:off x="3635897" y="551875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ב'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44905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DE71D24-3BB3-45BD-AAB7-471B5A388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2200" r="27162" b="26201"/>
          <a:stretch/>
        </p:blipFill>
        <p:spPr>
          <a:xfrm>
            <a:off x="827584" y="116632"/>
            <a:ext cx="8064896" cy="6336704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105FCB54-E589-4F9B-BA1B-2371CA27F6BE}"/>
              </a:ext>
            </a:extLst>
          </p:cNvPr>
          <p:cNvCxnSpPr>
            <a:cxnSpLocks/>
          </p:cNvCxnSpPr>
          <p:nvPr/>
        </p:nvCxnSpPr>
        <p:spPr>
          <a:xfrm>
            <a:off x="3635897" y="6237312"/>
            <a:ext cx="15841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D6CDF33C-B39C-487D-90F2-A0FD69EED27A}"/>
              </a:ext>
            </a:extLst>
          </p:cNvPr>
          <p:cNvSpPr txBox="1">
            <a:spLocks/>
          </p:cNvSpPr>
          <p:nvPr/>
        </p:nvSpPr>
        <p:spPr>
          <a:xfrm>
            <a:off x="3183361" y="4869160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ג'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FD233F6-D502-4239-8ECA-8002FC129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7" t="14208" r="21192" b="32104"/>
          <a:stretch/>
        </p:blipFill>
        <p:spPr>
          <a:xfrm>
            <a:off x="5508104" y="5410742"/>
            <a:ext cx="576064" cy="216024"/>
          </a:xfrm>
          <a:prstGeom prst="rect">
            <a:avLst/>
          </a:prstGeom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BBFF7777-10D8-404E-90CE-E8AA64E4B89D}"/>
              </a:ext>
            </a:extLst>
          </p:cNvPr>
          <p:cNvSpPr txBox="1">
            <a:spLocks/>
          </p:cNvSpPr>
          <p:nvPr/>
        </p:nvSpPr>
        <p:spPr>
          <a:xfrm>
            <a:off x="3419872" y="520532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א'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4AB6D19E-85D9-49D3-97F3-253120CB15C4}"/>
              </a:ext>
            </a:extLst>
          </p:cNvPr>
          <p:cNvSpPr txBox="1">
            <a:spLocks/>
          </p:cNvSpPr>
          <p:nvPr/>
        </p:nvSpPr>
        <p:spPr>
          <a:xfrm>
            <a:off x="3635897" y="551875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ב'</a:t>
            </a:r>
            <a:endParaRPr lang="he-IL" sz="1400" dirty="0">
              <a:highlight>
                <a:srgbClr val="FFFF00"/>
              </a:highlight>
            </a:endParaRPr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E3D87339-F96D-4768-8DC5-0F1E8E5C721E}"/>
              </a:ext>
            </a:extLst>
          </p:cNvPr>
          <p:cNvCxnSpPr>
            <a:cxnSpLocks/>
          </p:cNvCxnSpPr>
          <p:nvPr/>
        </p:nvCxnSpPr>
        <p:spPr>
          <a:xfrm>
            <a:off x="6785316" y="6237312"/>
            <a:ext cx="378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977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DE71D24-3BB3-45BD-AAB7-471B5A388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2200" r="27162" b="26201"/>
          <a:stretch/>
        </p:blipFill>
        <p:spPr>
          <a:xfrm>
            <a:off x="827584" y="116632"/>
            <a:ext cx="8064896" cy="6336704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105FCB54-E589-4F9B-BA1B-2371CA27F6BE}"/>
              </a:ext>
            </a:extLst>
          </p:cNvPr>
          <p:cNvCxnSpPr>
            <a:cxnSpLocks/>
          </p:cNvCxnSpPr>
          <p:nvPr/>
        </p:nvCxnSpPr>
        <p:spPr>
          <a:xfrm>
            <a:off x="3635897" y="6237312"/>
            <a:ext cx="15841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D6CDF33C-B39C-487D-90F2-A0FD69EED27A}"/>
              </a:ext>
            </a:extLst>
          </p:cNvPr>
          <p:cNvSpPr txBox="1">
            <a:spLocks/>
          </p:cNvSpPr>
          <p:nvPr/>
        </p:nvSpPr>
        <p:spPr>
          <a:xfrm>
            <a:off x="3183361" y="4869160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ג'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FD233F6-D502-4239-8ECA-8002FC129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7" t="14208" r="21192" b="32104"/>
          <a:stretch/>
        </p:blipFill>
        <p:spPr>
          <a:xfrm>
            <a:off x="5508104" y="5410742"/>
            <a:ext cx="576064" cy="216024"/>
          </a:xfrm>
          <a:prstGeom prst="rect">
            <a:avLst/>
          </a:prstGeom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BBFF7777-10D8-404E-90CE-E8AA64E4B89D}"/>
              </a:ext>
            </a:extLst>
          </p:cNvPr>
          <p:cNvSpPr txBox="1">
            <a:spLocks/>
          </p:cNvSpPr>
          <p:nvPr/>
        </p:nvSpPr>
        <p:spPr>
          <a:xfrm>
            <a:off x="3419872" y="520532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א'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4AB6D19E-85D9-49D3-97F3-253120CB15C4}"/>
              </a:ext>
            </a:extLst>
          </p:cNvPr>
          <p:cNvSpPr txBox="1">
            <a:spLocks/>
          </p:cNvSpPr>
          <p:nvPr/>
        </p:nvSpPr>
        <p:spPr>
          <a:xfrm>
            <a:off x="3635897" y="551875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ב'</a:t>
            </a:r>
            <a:endParaRPr lang="he-IL" sz="1400" dirty="0">
              <a:highlight>
                <a:srgbClr val="FFFF00"/>
              </a:highlight>
            </a:endParaRPr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E3D87339-F96D-4768-8DC5-0F1E8E5C721E}"/>
              </a:ext>
            </a:extLst>
          </p:cNvPr>
          <p:cNvCxnSpPr>
            <a:cxnSpLocks/>
          </p:cNvCxnSpPr>
          <p:nvPr/>
        </p:nvCxnSpPr>
        <p:spPr>
          <a:xfrm>
            <a:off x="6785316" y="6237312"/>
            <a:ext cx="378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D18DA57A-F2DC-4BF1-B87C-0DFDA37F57D7}"/>
              </a:ext>
            </a:extLst>
          </p:cNvPr>
          <p:cNvSpPr txBox="1">
            <a:spLocks/>
          </p:cNvSpPr>
          <p:nvPr/>
        </p:nvSpPr>
        <p:spPr>
          <a:xfrm>
            <a:off x="1979712" y="5754469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ג'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37681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DE71D24-3BB3-45BD-AAB7-471B5A388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2200" r="27162" b="26201"/>
          <a:stretch/>
        </p:blipFill>
        <p:spPr>
          <a:xfrm>
            <a:off x="827584" y="116632"/>
            <a:ext cx="8064896" cy="6336704"/>
          </a:xfrm>
          <a:prstGeom prst="rect">
            <a:avLst/>
          </a:prstGeom>
        </p:spPr>
      </p:pic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D6CDF33C-B39C-487D-90F2-A0FD69EED27A}"/>
              </a:ext>
            </a:extLst>
          </p:cNvPr>
          <p:cNvSpPr txBox="1">
            <a:spLocks/>
          </p:cNvSpPr>
          <p:nvPr/>
        </p:nvSpPr>
        <p:spPr>
          <a:xfrm>
            <a:off x="3183361" y="4869160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ג'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FD233F6-D502-4239-8ECA-8002FC129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7" t="14208" r="21192" b="32104"/>
          <a:stretch/>
        </p:blipFill>
        <p:spPr>
          <a:xfrm>
            <a:off x="5508104" y="5410742"/>
            <a:ext cx="576064" cy="216024"/>
          </a:xfrm>
          <a:prstGeom prst="rect">
            <a:avLst/>
          </a:prstGeom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BBFF7777-10D8-404E-90CE-E8AA64E4B89D}"/>
              </a:ext>
            </a:extLst>
          </p:cNvPr>
          <p:cNvSpPr txBox="1">
            <a:spLocks/>
          </p:cNvSpPr>
          <p:nvPr/>
        </p:nvSpPr>
        <p:spPr>
          <a:xfrm>
            <a:off x="3419872" y="520532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א'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4AB6D19E-85D9-49D3-97F3-253120CB15C4}"/>
              </a:ext>
            </a:extLst>
          </p:cNvPr>
          <p:cNvSpPr txBox="1">
            <a:spLocks/>
          </p:cNvSpPr>
          <p:nvPr/>
        </p:nvSpPr>
        <p:spPr>
          <a:xfrm>
            <a:off x="3635897" y="551875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ב'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6D21FB0A-2019-4DE4-8BAE-5746245A3476}"/>
              </a:ext>
            </a:extLst>
          </p:cNvPr>
          <p:cNvSpPr txBox="1">
            <a:spLocks/>
          </p:cNvSpPr>
          <p:nvPr/>
        </p:nvSpPr>
        <p:spPr>
          <a:xfrm>
            <a:off x="1979712" y="5808223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ג'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984A658-4884-4ACD-B770-27FADE1CFC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38" t="54200" r="27162" b="17454"/>
          <a:stretch/>
        </p:blipFill>
        <p:spPr>
          <a:xfrm>
            <a:off x="107504" y="2447974"/>
            <a:ext cx="3726870" cy="2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10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DE71D24-3BB3-45BD-AAB7-471B5A388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2200" r="27162" b="26201"/>
          <a:stretch/>
        </p:blipFill>
        <p:spPr>
          <a:xfrm>
            <a:off x="827584" y="116632"/>
            <a:ext cx="8064896" cy="6336704"/>
          </a:xfrm>
          <a:prstGeom prst="rect">
            <a:avLst/>
          </a:prstGeom>
        </p:spPr>
      </p:pic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D6CDF33C-B39C-487D-90F2-A0FD69EED27A}"/>
              </a:ext>
            </a:extLst>
          </p:cNvPr>
          <p:cNvSpPr txBox="1">
            <a:spLocks/>
          </p:cNvSpPr>
          <p:nvPr/>
        </p:nvSpPr>
        <p:spPr>
          <a:xfrm>
            <a:off x="3183361" y="4869160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ג'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FD233F6-D502-4239-8ECA-8002FC129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7" t="14208" r="21192" b="32104"/>
          <a:stretch/>
        </p:blipFill>
        <p:spPr>
          <a:xfrm>
            <a:off x="5508104" y="5410742"/>
            <a:ext cx="576064" cy="216024"/>
          </a:xfrm>
          <a:prstGeom prst="rect">
            <a:avLst/>
          </a:prstGeom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BBFF7777-10D8-404E-90CE-E8AA64E4B89D}"/>
              </a:ext>
            </a:extLst>
          </p:cNvPr>
          <p:cNvSpPr txBox="1">
            <a:spLocks/>
          </p:cNvSpPr>
          <p:nvPr/>
        </p:nvSpPr>
        <p:spPr>
          <a:xfrm>
            <a:off x="3419872" y="520532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א'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4AB6D19E-85D9-49D3-97F3-253120CB15C4}"/>
              </a:ext>
            </a:extLst>
          </p:cNvPr>
          <p:cNvSpPr txBox="1">
            <a:spLocks/>
          </p:cNvSpPr>
          <p:nvPr/>
        </p:nvSpPr>
        <p:spPr>
          <a:xfrm>
            <a:off x="3635897" y="551875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ב'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6D21FB0A-2019-4DE4-8BAE-5746245A3476}"/>
              </a:ext>
            </a:extLst>
          </p:cNvPr>
          <p:cNvSpPr txBox="1">
            <a:spLocks/>
          </p:cNvSpPr>
          <p:nvPr/>
        </p:nvSpPr>
        <p:spPr>
          <a:xfrm>
            <a:off x="1979712" y="5808223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ג'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984A658-4884-4ACD-B770-27FADE1CFC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38" t="54200" r="27162" b="17454"/>
          <a:stretch/>
        </p:blipFill>
        <p:spPr>
          <a:xfrm>
            <a:off x="107504" y="2447974"/>
            <a:ext cx="3726870" cy="2085021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7F939AE5-903E-43A3-B0EB-7D06C20FE95A}"/>
              </a:ext>
            </a:extLst>
          </p:cNvPr>
          <p:cNvSpPr/>
          <p:nvPr/>
        </p:nvSpPr>
        <p:spPr>
          <a:xfrm>
            <a:off x="467544" y="1196752"/>
            <a:ext cx="2880320" cy="1251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ראשון=חוק ההתמדה </a:t>
            </a:r>
            <a:r>
              <a:rPr lang="en-US" sz="1400" b="1" dirty="0">
                <a:solidFill>
                  <a:schemeClr val="tx1"/>
                </a:solidFill>
              </a:rPr>
              <a:t>∑F=0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he-IL" sz="900" b="1" dirty="0">
                <a:solidFill>
                  <a:schemeClr val="tx1"/>
                </a:solidFill>
              </a:rPr>
              <a:t>(אם היה במנוחה נשאר במנוחה ואם בתנועה אז במהירות קבועה)</a:t>
            </a:r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שני=חוק התאוצה </a:t>
            </a:r>
            <a:r>
              <a:rPr lang="en-US" sz="1400" b="1" dirty="0">
                <a:solidFill>
                  <a:schemeClr val="tx1"/>
                </a:solidFill>
              </a:rPr>
              <a:t>F=ma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שלישי=כוח שווה ומנוגד </a:t>
            </a:r>
            <a:r>
              <a:rPr lang="en-US" sz="1400" b="1" dirty="0">
                <a:solidFill>
                  <a:schemeClr val="tx1"/>
                </a:solidFill>
              </a:rPr>
              <a:t>F</a:t>
            </a:r>
            <a:r>
              <a:rPr lang="en-US" sz="1400" b="1" baseline="-25000" dirty="0">
                <a:solidFill>
                  <a:schemeClr val="tx1"/>
                </a:solidFill>
              </a:rPr>
              <a:t>1,2</a:t>
            </a:r>
            <a:r>
              <a:rPr lang="en-US" sz="1400" b="1" dirty="0">
                <a:solidFill>
                  <a:schemeClr val="tx1"/>
                </a:solidFill>
              </a:rPr>
              <a:t>=-F</a:t>
            </a:r>
            <a:r>
              <a:rPr lang="en-US" sz="1400" b="1" baseline="-25000" dirty="0">
                <a:solidFill>
                  <a:schemeClr val="tx1"/>
                </a:solidFill>
              </a:rPr>
              <a:t>2,1</a:t>
            </a:r>
            <a:endParaRPr lang="he-IL" sz="14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6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658C573-1BA3-4A18-96F2-86A1E58EC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3600" r="27950" b="30400"/>
          <a:stretch/>
        </p:blipFill>
        <p:spPr>
          <a:xfrm>
            <a:off x="611560" y="260648"/>
            <a:ext cx="792088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87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DE71D24-3BB3-45BD-AAB7-471B5A388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2200" r="27162" b="26201"/>
          <a:stretch/>
        </p:blipFill>
        <p:spPr>
          <a:xfrm>
            <a:off x="827584" y="116632"/>
            <a:ext cx="8064896" cy="633670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FD233F6-D502-4239-8ECA-8002FC129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7" t="14208" r="21192" b="32104"/>
          <a:stretch/>
        </p:blipFill>
        <p:spPr>
          <a:xfrm>
            <a:off x="5508104" y="5410742"/>
            <a:ext cx="576064" cy="216024"/>
          </a:xfrm>
          <a:prstGeom prst="rect">
            <a:avLst/>
          </a:prstGeom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BBFF7777-10D8-404E-90CE-E8AA64E4B89D}"/>
              </a:ext>
            </a:extLst>
          </p:cNvPr>
          <p:cNvSpPr txBox="1">
            <a:spLocks/>
          </p:cNvSpPr>
          <p:nvPr/>
        </p:nvSpPr>
        <p:spPr>
          <a:xfrm>
            <a:off x="3419872" y="520532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א'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4AB6D19E-85D9-49D3-97F3-253120CB15C4}"/>
              </a:ext>
            </a:extLst>
          </p:cNvPr>
          <p:cNvSpPr txBox="1">
            <a:spLocks/>
          </p:cNvSpPr>
          <p:nvPr/>
        </p:nvSpPr>
        <p:spPr>
          <a:xfrm>
            <a:off x="3635897" y="551875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ב'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6D21FB0A-2019-4DE4-8BAE-5746245A3476}"/>
              </a:ext>
            </a:extLst>
          </p:cNvPr>
          <p:cNvSpPr txBox="1">
            <a:spLocks/>
          </p:cNvSpPr>
          <p:nvPr/>
        </p:nvSpPr>
        <p:spPr>
          <a:xfrm>
            <a:off x="1979712" y="5808223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ג'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984A658-4884-4ACD-B770-27FADE1CFC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38" t="54200" r="27162" b="17454"/>
          <a:stretch/>
        </p:blipFill>
        <p:spPr>
          <a:xfrm>
            <a:off x="107504" y="2447974"/>
            <a:ext cx="3726870" cy="2085021"/>
          </a:xfrm>
          <a:prstGeom prst="rect">
            <a:avLst/>
          </a:prstGeom>
        </p:spPr>
      </p:pic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D6CDF33C-B39C-487D-90F2-A0FD69EED27A}"/>
              </a:ext>
            </a:extLst>
          </p:cNvPr>
          <p:cNvSpPr txBox="1">
            <a:spLocks/>
          </p:cNvSpPr>
          <p:nvPr/>
        </p:nvSpPr>
        <p:spPr>
          <a:xfrm>
            <a:off x="2123728" y="3140968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dirty="0">
                <a:highlight>
                  <a:srgbClr val="FFFF00"/>
                </a:highlight>
              </a:rPr>
              <a:t>חוק שני</a:t>
            </a: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7FFC22E5-E8AB-41CC-8BB8-7239EABD2C9F}"/>
              </a:ext>
            </a:extLst>
          </p:cNvPr>
          <p:cNvSpPr txBox="1">
            <a:spLocks/>
          </p:cNvSpPr>
          <p:nvPr/>
        </p:nvSpPr>
        <p:spPr>
          <a:xfrm>
            <a:off x="2118961" y="3426146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dirty="0">
                <a:highlight>
                  <a:srgbClr val="FFFF00"/>
                </a:highlight>
              </a:rPr>
              <a:t>חוק שני</a:t>
            </a:r>
          </a:p>
        </p:txBody>
      </p:sp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C9DAB2C4-FAD2-45FE-8144-8CA689D0D8DA}"/>
              </a:ext>
            </a:extLst>
          </p:cNvPr>
          <p:cNvSpPr txBox="1">
            <a:spLocks/>
          </p:cNvSpPr>
          <p:nvPr/>
        </p:nvSpPr>
        <p:spPr>
          <a:xfrm>
            <a:off x="1979712" y="3664292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dirty="0">
                <a:highlight>
                  <a:srgbClr val="FFFF00"/>
                </a:highlight>
              </a:rPr>
              <a:t>חוק ראשון</a:t>
            </a:r>
          </a:p>
        </p:txBody>
      </p:sp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id="{4C76883D-6CB6-413A-844B-1350C2C2F823}"/>
              </a:ext>
            </a:extLst>
          </p:cNvPr>
          <p:cNvSpPr txBox="1">
            <a:spLocks/>
          </p:cNvSpPr>
          <p:nvPr/>
        </p:nvSpPr>
        <p:spPr>
          <a:xfrm>
            <a:off x="2118961" y="3919099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dirty="0">
                <a:highlight>
                  <a:srgbClr val="FFFF00"/>
                </a:highlight>
              </a:rPr>
              <a:t>חוק שני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08DCE998-07F9-42C9-91B1-79FED1B8EAE0}"/>
              </a:ext>
            </a:extLst>
          </p:cNvPr>
          <p:cNvSpPr/>
          <p:nvPr/>
        </p:nvSpPr>
        <p:spPr>
          <a:xfrm>
            <a:off x="467544" y="1196752"/>
            <a:ext cx="2880320" cy="1251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ראשון=חוק ההתמדה </a:t>
            </a:r>
            <a:r>
              <a:rPr lang="en-US" sz="1400" b="1" dirty="0">
                <a:solidFill>
                  <a:schemeClr val="tx1"/>
                </a:solidFill>
              </a:rPr>
              <a:t>∑F=0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he-IL" sz="900" b="1" dirty="0">
                <a:solidFill>
                  <a:schemeClr val="tx1"/>
                </a:solidFill>
              </a:rPr>
              <a:t>(אם היה במנוחה נשאר במנוחה ואם בתנועה אז במהירות קבועה)</a:t>
            </a:r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שני=חוק התאוצה </a:t>
            </a:r>
            <a:r>
              <a:rPr lang="en-US" sz="1400" b="1" dirty="0">
                <a:solidFill>
                  <a:schemeClr val="tx1"/>
                </a:solidFill>
              </a:rPr>
              <a:t>F=ma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שלישי=כוח שווה ומנוגד </a:t>
            </a:r>
            <a:r>
              <a:rPr lang="en-US" sz="1400" b="1" dirty="0">
                <a:solidFill>
                  <a:schemeClr val="tx1"/>
                </a:solidFill>
              </a:rPr>
              <a:t>F</a:t>
            </a:r>
            <a:r>
              <a:rPr lang="en-US" sz="1400" b="1" baseline="-25000" dirty="0">
                <a:solidFill>
                  <a:schemeClr val="tx1"/>
                </a:solidFill>
              </a:rPr>
              <a:t>1,2</a:t>
            </a:r>
            <a:r>
              <a:rPr lang="en-US" sz="1400" b="1" dirty="0">
                <a:solidFill>
                  <a:schemeClr val="tx1"/>
                </a:solidFill>
              </a:rPr>
              <a:t>=-F</a:t>
            </a:r>
            <a:r>
              <a:rPr lang="en-US" sz="1400" b="1" baseline="-25000" dirty="0">
                <a:solidFill>
                  <a:schemeClr val="tx1"/>
                </a:solidFill>
              </a:rPr>
              <a:t>2,1</a:t>
            </a:r>
            <a:endParaRPr lang="he-IL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845E67E7-B578-44DC-A5E8-78A268D65966}"/>
              </a:ext>
            </a:extLst>
          </p:cNvPr>
          <p:cNvSpPr txBox="1">
            <a:spLocks/>
          </p:cNvSpPr>
          <p:nvPr/>
        </p:nvSpPr>
        <p:spPr>
          <a:xfrm>
            <a:off x="3221697" y="4906791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ג'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44065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7400EA1-4408-4FD7-9F8F-1F8EF2486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2" t="15000" r="27951" b="33426"/>
          <a:stretch/>
        </p:blipFill>
        <p:spPr>
          <a:xfrm>
            <a:off x="1043608" y="332656"/>
            <a:ext cx="7666082" cy="532859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7C0DAC6-DA82-4BB7-9313-6F55D6AC6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75" t="74881" r="27163" b="17801"/>
          <a:stretch/>
        </p:blipFill>
        <p:spPr>
          <a:xfrm>
            <a:off x="4565307" y="5821266"/>
            <a:ext cx="4320480" cy="704078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612CC470-9B85-4903-B5CE-523A0B03E7E0}"/>
              </a:ext>
            </a:extLst>
          </p:cNvPr>
          <p:cNvCxnSpPr>
            <a:cxnSpLocks/>
          </p:cNvCxnSpPr>
          <p:nvPr/>
        </p:nvCxnSpPr>
        <p:spPr>
          <a:xfrm>
            <a:off x="2051720" y="908720"/>
            <a:ext cx="1512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6ABB3E03-E11E-464B-B144-9A6BD6BF743F}"/>
              </a:ext>
            </a:extLst>
          </p:cNvPr>
          <p:cNvCxnSpPr>
            <a:cxnSpLocks/>
          </p:cNvCxnSpPr>
          <p:nvPr/>
        </p:nvCxnSpPr>
        <p:spPr>
          <a:xfrm>
            <a:off x="5940152" y="1196752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7DED2E80-5D6E-4B81-B689-7FA9E83BB544}"/>
              </a:ext>
            </a:extLst>
          </p:cNvPr>
          <p:cNvCxnSpPr>
            <a:cxnSpLocks/>
          </p:cNvCxnSpPr>
          <p:nvPr/>
        </p:nvCxnSpPr>
        <p:spPr>
          <a:xfrm>
            <a:off x="4139952" y="908720"/>
            <a:ext cx="2160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74CAC8E5-3A01-4977-96F9-D988B6FC1793}"/>
              </a:ext>
            </a:extLst>
          </p:cNvPr>
          <p:cNvCxnSpPr>
            <a:cxnSpLocks/>
          </p:cNvCxnSpPr>
          <p:nvPr/>
        </p:nvCxnSpPr>
        <p:spPr>
          <a:xfrm>
            <a:off x="1619672" y="908720"/>
            <a:ext cx="218459" cy="15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890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7400EA1-4408-4FD7-9F8F-1F8EF2486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2" t="15000" r="27951" b="33426"/>
          <a:stretch/>
        </p:blipFill>
        <p:spPr>
          <a:xfrm>
            <a:off x="1043608" y="332656"/>
            <a:ext cx="7666082" cy="532859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7C0DAC6-DA82-4BB7-9313-6F55D6AC6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75" t="74881" r="27163" b="17801"/>
          <a:stretch/>
        </p:blipFill>
        <p:spPr>
          <a:xfrm>
            <a:off x="4565307" y="5821266"/>
            <a:ext cx="4320480" cy="704078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5F4DCD6-38BB-4F80-B03D-FA979493B60D}"/>
              </a:ext>
            </a:extLst>
          </p:cNvPr>
          <p:cNvSpPr/>
          <p:nvPr/>
        </p:nvSpPr>
        <p:spPr>
          <a:xfrm>
            <a:off x="323528" y="3265054"/>
            <a:ext cx="3456384" cy="740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b="1" dirty="0" err="1">
                <a:solidFill>
                  <a:schemeClr val="tx1"/>
                </a:solidFill>
              </a:rPr>
              <a:t>כח</a:t>
            </a:r>
            <a:r>
              <a:rPr lang="he-IL" sz="1100" b="1" dirty="0">
                <a:solidFill>
                  <a:schemeClr val="tx1"/>
                </a:solidFill>
              </a:rPr>
              <a:t> המשא*אורך זרוע המשא = </a:t>
            </a:r>
            <a:r>
              <a:rPr lang="he-IL" sz="1100" b="1" dirty="0" err="1">
                <a:solidFill>
                  <a:schemeClr val="tx1"/>
                </a:solidFill>
              </a:rPr>
              <a:t>הכח</a:t>
            </a:r>
            <a:r>
              <a:rPr lang="he-IL" sz="1100" b="1" dirty="0">
                <a:solidFill>
                  <a:schemeClr val="tx1"/>
                </a:solidFill>
              </a:rPr>
              <a:t> המאזן*אורך זרוע </a:t>
            </a:r>
            <a:r>
              <a:rPr lang="he-IL" sz="1100" b="1" dirty="0" err="1">
                <a:solidFill>
                  <a:schemeClr val="tx1"/>
                </a:solidFill>
              </a:rPr>
              <a:t>הכח</a:t>
            </a:r>
            <a:endParaRPr lang="he-IL" sz="11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F1*d1=F2*d2</a:t>
            </a:r>
          </a:p>
        </p:txBody>
      </p: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F30D5C27-073B-4FB9-8133-5986DFF98C52}"/>
              </a:ext>
            </a:extLst>
          </p:cNvPr>
          <p:cNvCxnSpPr>
            <a:cxnSpLocks/>
          </p:cNvCxnSpPr>
          <p:nvPr/>
        </p:nvCxnSpPr>
        <p:spPr>
          <a:xfrm>
            <a:off x="2051720" y="908720"/>
            <a:ext cx="1512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644C1A9E-D113-48DB-A7A4-7B51509393A3}"/>
              </a:ext>
            </a:extLst>
          </p:cNvPr>
          <p:cNvCxnSpPr>
            <a:cxnSpLocks/>
          </p:cNvCxnSpPr>
          <p:nvPr/>
        </p:nvCxnSpPr>
        <p:spPr>
          <a:xfrm>
            <a:off x="5940152" y="1196752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017E3B09-1DD6-4C78-99B7-EB86C16615E9}"/>
              </a:ext>
            </a:extLst>
          </p:cNvPr>
          <p:cNvCxnSpPr>
            <a:cxnSpLocks/>
          </p:cNvCxnSpPr>
          <p:nvPr/>
        </p:nvCxnSpPr>
        <p:spPr>
          <a:xfrm>
            <a:off x="4139952" y="908720"/>
            <a:ext cx="2160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DB3A2C8D-AD3D-46E5-A39C-92AD3F5456C7}"/>
              </a:ext>
            </a:extLst>
          </p:cNvPr>
          <p:cNvCxnSpPr>
            <a:cxnSpLocks/>
          </p:cNvCxnSpPr>
          <p:nvPr/>
        </p:nvCxnSpPr>
        <p:spPr>
          <a:xfrm>
            <a:off x="1619672" y="908720"/>
            <a:ext cx="218459" cy="15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874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7400EA1-4408-4FD7-9F8F-1F8EF2486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2" t="15000" r="27951" b="33426"/>
          <a:stretch/>
        </p:blipFill>
        <p:spPr>
          <a:xfrm>
            <a:off x="1043608" y="332656"/>
            <a:ext cx="7666082" cy="532859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7C0DAC6-DA82-4BB7-9313-6F55D6AC6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75" t="74881" r="27163" b="17801"/>
          <a:stretch/>
        </p:blipFill>
        <p:spPr>
          <a:xfrm>
            <a:off x="4565307" y="5821266"/>
            <a:ext cx="4320480" cy="704078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5F4DCD6-38BB-4F80-B03D-FA979493B60D}"/>
              </a:ext>
            </a:extLst>
          </p:cNvPr>
          <p:cNvSpPr/>
          <p:nvPr/>
        </p:nvSpPr>
        <p:spPr>
          <a:xfrm>
            <a:off x="323528" y="3265054"/>
            <a:ext cx="3456384" cy="740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b="1" dirty="0" err="1">
                <a:solidFill>
                  <a:schemeClr val="tx1"/>
                </a:solidFill>
              </a:rPr>
              <a:t>כח</a:t>
            </a:r>
            <a:r>
              <a:rPr lang="he-IL" sz="1100" b="1" dirty="0">
                <a:solidFill>
                  <a:schemeClr val="tx1"/>
                </a:solidFill>
              </a:rPr>
              <a:t> המשא*אורך זרוע המשא = </a:t>
            </a:r>
            <a:r>
              <a:rPr lang="he-IL" sz="1100" b="1" dirty="0" err="1">
                <a:solidFill>
                  <a:schemeClr val="tx1"/>
                </a:solidFill>
              </a:rPr>
              <a:t>הכח</a:t>
            </a:r>
            <a:r>
              <a:rPr lang="he-IL" sz="1100" b="1" dirty="0">
                <a:solidFill>
                  <a:schemeClr val="tx1"/>
                </a:solidFill>
              </a:rPr>
              <a:t> המאזן*אורך זרוע </a:t>
            </a:r>
            <a:r>
              <a:rPr lang="he-IL" sz="1100" b="1" dirty="0" err="1">
                <a:solidFill>
                  <a:schemeClr val="tx1"/>
                </a:solidFill>
              </a:rPr>
              <a:t>הכח</a:t>
            </a:r>
            <a:endParaRPr lang="he-IL" sz="11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F1*d1=F2*d2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68FED-F2D7-4825-BECC-3BBEBBBE8927}"/>
              </a:ext>
            </a:extLst>
          </p:cNvPr>
          <p:cNvSpPr txBox="1"/>
          <p:nvPr/>
        </p:nvSpPr>
        <p:spPr>
          <a:xfrm>
            <a:off x="251520" y="4007498"/>
            <a:ext cx="2376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/>
              <a:t>F1=m1g=30kg*10N/kg=300N</a:t>
            </a:r>
          </a:p>
          <a:p>
            <a:pPr algn="l" rtl="0"/>
            <a:r>
              <a:rPr lang="en-US" sz="1400"/>
              <a:t>F2=m2g=15kg*10N/kg=150N</a:t>
            </a:r>
            <a:endParaRPr lang="he-IL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3ACD0-2B5C-42ED-8DBD-53578AF4AB43}"/>
              </a:ext>
            </a:extLst>
          </p:cNvPr>
          <p:cNvSpPr txBox="1"/>
          <p:nvPr/>
        </p:nvSpPr>
        <p:spPr>
          <a:xfrm>
            <a:off x="2914601" y="3991983"/>
            <a:ext cx="2448272" cy="18292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ts val="1680"/>
              </a:lnSpc>
            </a:pPr>
            <a:r>
              <a:rPr lang="en-US" sz="1200" dirty="0"/>
              <a:t>300N*(2a+a+a)≠150N*(2a)  &lt;=</a:t>
            </a:r>
          </a:p>
          <a:p>
            <a:pPr algn="l" rtl="0">
              <a:lnSpc>
                <a:spcPts val="1680"/>
              </a:lnSpc>
            </a:pPr>
            <a:endParaRPr lang="en-US" sz="1200" dirty="0"/>
          </a:p>
          <a:p>
            <a:pPr algn="l" rtl="0">
              <a:lnSpc>
                <a:spcPts val="1680"/>
              </a:lnSpc>
            </a:pPr>
            <a:r>
              <a:rPr lang="en-US" sz="1200" dirty="0"/>
              <a:t>300N*(2a+a)≠150N*(a+2a)  &lt;=</a:t>
            </a:r>
          </a:p>
          <a:p>
            <a:pPr algn="l" rtl="0">
              <a:lnSpc>
                <a:spcPts val="1680"/>
              </a:lnSpc>
            </a:pPr>
            <a:endParaRPr lang="en-US" sz="1200" dirty="0"/>
          </a:p>
          <a:p>
            <a:pPr algn="l" rtl="0">
              <a:lnSpc>
                <a:spcPts val="1680"/>
              </a:lnSpc>
            </a:pPr>
            <a:r>
              <a:rPr lang="en-US" sz="1200" dirty="0">
                <a:highlight>
                  <a:srgbClr val="FFFF00"/>
                </a:highlight>
              </a:rPr>
              <a:t>300N*(2a)=150N*(a+a+2a)  &lt;=</a:t>
            </a:r>
          </a:p>
          <a:p>
            <a:pPr algn="l" rtl="0">
              <a:lnSpc>
                <a:spcPts val="1680"/>
              </a:lnSpc>
            </a:pPr>
            <a:endParaRPr lang="en-US" sz="1200" dirty="0"/>
          </a:p>
          <a:p>
            <a:pPr algn="l" rtl="0">
              <a:lnSpc>
                <a:spcPts val="1680"/>
              </a:lnSpc>
            </a:pPr>
            <a:r>
              <a:rPr lang="en-US" sz="1200" dirty="0"/>
              <a:t>300N*(2a+a+</a:t>
            </a:r>
            <a:r>
              <a:rPr lang="en-US" sz="1200"/>
              <a:t>a)≠150N</a:t>
            </a:r>
            <a:r>
              <a:rPr lang="en-US" sz="1200" dirty="0"/>
              <a:t>*(2a)  &lt;=</a:t>
            </a:r>
          </a:p>
          <a:p>
            <a:pPr algn="l" rtl="0">
              <a:lnSpc>
                <a:spcPts val="1680"/>
              </a:lnSpc>
            </a:pPr>
            <a:endParaRPr lang="en-US" sz="1200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C84B6D6-3781-402F-B7E4-5B86CA49A56E}"/>
              </a:ext>
            </a:extLst>
          </p:cNvPr>
          <p:cNvCxnSpPr>
            <a:cxnSpLocks/>
          </p:cNvCxnSpPr>
          <p:nvPr/>
        </p:nvCxnSpPr>
        <p:spPr>
          <a:xfrm>
            <a:off x="2051720" y="908720"/>
            <a:ext cx="1512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50E0B2EA-2DAC-4CE9-A7F2-6DC613D3EBE1}"/>
              </a:ext>
            </a:extLst>
          </p:cNvPr>
          <p:cNvCxnSpPr>
            <a:cxnSpLocks/>
          </p:cNvCxnSpPr>
          <p:nvPr/>
        </p:nvCxnSpPr>
        <p:spPr>
          <a:xfrm>
            <a:off x="5940152" y="1196752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AC10856A-06F3-4D35-93ED-EE5973A9C04E}"/>
              </a:ext>
            </a:extLst>
          </p:cNvPr>
          <p:cNvCxnSpPr>
            <a:cxnSpLocks/>
          </p:cNvCxnSpPr>
          <p:nvPr/>
        </p:nvCxnSpPr>
        <p:spPr>
          <a:xfrm>
            <a:off x="4139952" y="908720"/>
            <a:ext cx="2160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875B3E73-40A0-42C6-8428-E6C76C0C378D}"/>
              </a:ext>
            </a:extLst>
          </p:cNvPr>
          <p:cNvCxnSpPr>
            <a:cxnSpLocks/>
          </p:cNvCxnSpPr>
          <p:nvPr/>
        </p:nvCxnSpPr>
        <p:spPr>
          <a:xfrm>
            <a:off x="1619672" y="908720"/>
            <a:ext cx="218459" cy="15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55D0431C-EBE8-4F5C-B85B-A35E3650E56C}"/>
              </a:ext>
            </a:extLst>
          </p:cNvPr>
          <p:cNvSpPr txBox="1">
            <a:spLocks/>
          </p:cNvSpPr>
          <p:nvPr/>
        </p:nvSpPr>
        <p:spPr>
          <a:xfrm>
            <a:off x="8153283" y="4653136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…</a:t>
            </a:r>
            <a:endParaRPr lang="he-IL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37105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CC11BA9-9458-4030-9606-3943956F8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3601" r="27163" b="12200"/>
          <a:stretch/>
        </p:blipFill>
        <p:spPr>
          <a:xfrm>
            <a:off x="1763688" y="116632"/>
            <a:ext cx="7128792" cy="67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19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CC11BA9-9458-4030-9606-3943956F8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3601" r="27163" b="12200"/>
          <a:stretch/>
        </p:blipFill>
        <p:spPr>
          <a:xfrm>
            <a:off x="1763688" y="116632"/>
            <a:ext cx="7128792" cy="6746892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3CE2395A-562F-48BF-9CD7-75B1370F9E5D}"/>
              </a:ext>
            </a:extLst>
          </p:cNvPr>
          <p:cNvCxnSpPr>
            <a:cxnSpLocks/>
          </p:cNvCxnSpPr>
          <p:nvPr/>
        </p:nvCxnSpPr>
        <p:spPr>
          <a:xfrm>
            <a:off x="2843808" y="620688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A24E3F5D-AB43-4004-BE6D-FD9EED9CD011}"/>
              </a:ext>
            </a:extLst>
          </p:cNvPr>
          <p:cNvCxnSpPr>
            <a:cxnSpLocks/>
          </p:cNvCxnSpPr>
          <p:nvPr/>
        </p:nvCxnSpPr>
        <p:spPr>
          <a:xfrm>
            <a:off x="5508104" y="1340768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D51D815C-287B-4AA2-A7F7-F8933AA63201}"/>
              </a:ext>
            </a:extLst>
          </p:cNvPr>
          <p:cNvCxnSpPr>
            <a:cxnSpLocks/>
          </p:cNvCxnSpPr>
          <p:nvPr/>
        </p:nvCxnSpPr>
        <p:spPr>
          <a:xfrm>
            <a:off x="6668507" y="4005064"/>
            <a:ext cx="16479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703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CC11BA9-9458-4030-9606-3943956F8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3601" r="27163" b="12200"/>
          <a:stretch/>
        </p:blipFill>
        <p:spPr>
          <a:xfrm>
            <a:off x="1763688" y="116632"/>
            <a:ext cx="7128792" cy="6746892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3CE2395A-562F-48BF-9CD7-75B1370F9E5D}"/>
              </a:ext>
            </a:extLst>
          </p:cNvPr>
          <p:cNvCxnSpPr>
            <a:cxnSpLocks/>
          </p:cNvCxnSpPr>
          <p:nvPr/>
        </p:nvCxnSpPr>
        <p:spPr>
          <a:xfrm>
            <a:off x="2843808" y="620688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A24E3F5D-AB43-4004-BE6D-FD9EED9CD011}"/>
              </a:ext>
            </a:extLst>
          </p:cNvPr>
          <p:cNvCxnSpPr>
            <a:cxnSpLocks/>
          </p:cNvCxnSpPr>
          <p:nvPr/>
        </p:nvCxnSpPr>
        <p:spPr>
          <a:xfrm>
            <a:off x="5508104" y="1340768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F244745A-5960-4582-8A38-86420959C94C}"/>
              </a:ext>
            </a:extLst>
          </p:cNvPr>
          <p:cNvSpPr txBox="1">
            <a:spLocks/>
          </p:cNvSpPr>
          <p:nvPr/>
        </p:nvSpPr>
        <p:spPr>
          <a:xfrm>
            <a:off x="5300355" y="3461689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600" b="1" dirty="0">
                <a:highlight>
                  <a:srgbClr val="FFFF00"/>
                </a:highlight>
              </a:rPr>
              <a:t>תתקרב לעציץ</a:t>
            </a:r>
            <a:endParaRPr lang="he-IL" sz="1600" dirty="0">
              <a:highlight>
                <a:srgbClr val="FFFF00"/>
              </a:highlight>
            </a:endParaRPr>
          </a:p>
        </p:txBody>
      </p: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1E3687F6-A947-48E3-AC27-E94B1187DFFD}"/>
              </a:ext>
            </a:extLst>
          </p:cNvPr>
          <p:cNvCxnSpPr>
            <a:cxnSpLocks/>
          </p:cNvCxnSpPr>
          <p:nvPr/>
        </p:nvCxnSpPr>
        <p:spPr>
          <a:xfrm>
            <a:off x="6668507" y="4005064"/>
            <a:ext cx="16479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9473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CC11BA9-9458-4030-9606-3943956F8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3601" r="27163" b="12200"/>
          <a:stretch/>
        </p:blipFill>
        <p:spPr>
          <a:xfrm>
            <a:off x="1763688" y="116632"/>
            <a:ext cx="7128792" cy="6746892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3CE2395A-562F-48BF-9CD7-75B1370F9E5D}"/>
              </a:ext>
            </a:extLst>
          </p:cNvPr>
          <p:cNvCxnSpPr>
            <a:cxnSpLocks/>
          </p:cNvCxnSpPr>
          <p:nvPr/>
        </p:nvCxnSpPr>
        <p:spPr>
          <a:xfrm>
            <a:off x="2843808" y="620688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A24E3F5D-AB43-4004-BE6D-FD9EED9CD011}"/>
              </a:ext>
            </a:extLst>
          </p:cNvPr>
          <p:cNvCxnSpPr>
            <a:cxnSpLocks/>
          </p:cNvCxnSpPr>
          <p:nvPr/>
        </p:nvCxnSpPr>
        <p:spPr>
          <a:xfrm>
            <a:off x="5508104" y="1340768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F244745A-5960-4582-8A38-86420959C94C}"/>
              </a:ext>
            </a:extLst>
          </p:cNvPr>
          <p:cNvSpPr txBox="1">
            <a:spLocks/>
          </p:cNvSpPr>
          <p:nvPr/>
        </p:nvSpPr>
        <p:spPr>
          <a:xfrm>
            <a:off x="5300355" y="3461689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600" b="1" dirty="0">
                <a:highlight>
                  <a:srgbClr val="FFFF00"/>
                </a:highlight>
              </a:rPr>
              <a:t>תתקרב לעציץ</a:t>
            </a:r>
            <a:endParaRPr lang="he-IL" sz="1600" dirty="0">
              <a:highlight>
                <a:srgbClr val="FFFF00"/>
              </a:highlight>
            </a:endParaRPr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74C5DD4F-5F69-44F2-AEA4-9643656E7C41}"/>
              </a:ext>
            </a:extLst>
          </p:cNvPr>
          <p:cNvCxnSpPr>
            <a:cxnSpLocks/>
          </p:cNvCxnSpPr>
          <p:nvPr/>
        </p:nvCxnSpPr>
        <p:spPr>
          <a:xfrm>
            <a:off x="7092280" y="4509120"/>
            <a:ext cx="12878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A0B484CC-29B5-44A2-B85B-558B2FD861EF}"/>
              </a:ext>
            </a:extLst>
          </p:cNvPr>
          <p:cNvCxnSpPr>
            <a:cxnSpLocks/>
          </p:cNvCxnSpPr>
          <p:nvPr/>
        </p:nvCxnSpPr>
        <p:spPr>
          <a:xfrm>
            <a:off x="3203848" y="4469548"/>
            <a:ext cx="927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257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CC11BA9-9458-4030-9606-3943956F8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3601" r="27163" b="12200"/>
          <a:stretch/>
        </p:blipFill>
        <p:spPr>
          <a:xfrm>
            <a:off x="1763688" y="116632"/>
            <a:ext cx="7128792" cy="6746892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3CE2395A-562F-48BF-9CD7-75B1370F9E5D}"/>
              </a:ext>
            </a:extLst>
          </p:cNvPr>
          <p:cNvCxnSpPr>
            <a:cxnSpLocks/>
          </p:cNvCxnSpPr>
          <p:nvPr/>
        </p:nvCxnSpPr>
        <p:spPr>
          <a:xfrm>
            <a:off x="2843808" y="620688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A24E3F5D-AB43-4004-BE6D-FD9EED9CD011}"/>
              </a:ext>
            </a:extLst>
          </p:cNvPr>
          <p:cNvCxnSpPr>
            <a:cxnSpLocks/>
          </p:cNvCxnSpPr>
          <p:nvPr/>
        </p:nvCxnSpPr>
        <p:spPr>
          <a:xfrm>
            <a:off x="5508104" y="1340768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F244745A-5960-4582-8A38-86420959C94C}"/>
              </a:ext>
            </a:extLst>
          </p:cNvPr>
          <p:cNvSpPr txBox="1">
            <a:spLocks/>
          </p:cNvSpPr>
          <p:nvPr/>
        </p:nvSpPr>
        <p:spPr>
          <a:xfrm>
            <a:off x="5300355" y="3461689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600" b="1" dirty="0">
                <a:highlight>
                  <a:srgbClr val="FFFF00"/>
                </a:highlight>
              </a:rPr>
              <a:t>תתקרב לעציץ</a:t>
            </a:r>
            <a:endParaRPr lang="he-IL" sz="1600" dirty="0">
              <a:highlight>
                <a:srgbClr val="FFFF00"/>
              </a:highlight>
            </a:endParaRPr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74C5DD4F-5F69-44F2-AEA4-9643656E7C41}"/>
              </a:ext>
            </a:extLst>
          </p:cNvPr>
          <p:cNvCxnSpPr>
            <a:cxnSpLocks/>
          </p:cNvCxnSpPr>
          <p:nvPr/>
        </p:nvCxnSpPr>
        <p:spPr>
          <a:xfrm>
            <a:off x="7092280" y="4509120"/>
            <a:ext cx="12878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A0B484CC-29B5-44A2-B85B-558B2FD861EF}"/>
              </a:ext>
            </a:extLst>
          </p:cNvPr>
          <p:cNvCxnSpPr>
            <a:cxnSpLocks/>
          </p:cNvCxnSpPr>
          <p:nvPr/>
        </p:nvCxnSpPr>
        <p:spPr>
          <a:xfrm>
            <a:off x="3203848" y="4469548"/>
            <a:ext cx="927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65CF7FA2-4133-49E9-835A-9CF9E9611CC7}"/>
              </a:ext>
            </a:extLst>
          </p:cNvPr>
          <p:cNvSpPr txBox="1">
            <a:spLocks/>
          </p:cNvSpPr>
          <p:nvPr/>
        </p:nvSpPr>
        <p:spPr>
          <a:xfrm>
            <a:off x="3944209" y="3968965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600" b="1" dirty="0">
                <a:highlight>
                  <a:srgbClr val="FFFF00"/>
                </a:highlight>
              </a:rPr>
              <a:t>שווה ל</a:t>
            </a:r>
            <a:endParaRPr lang="he-IL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72389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CC11BA9-9458-4030-9606-3943956F8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3601" r="27163" b="12200"/>
          <a:stretch/>
        </p:blipFill>
        <p:spPr>
          <a:xfrm>
            <a:off x="1763688" y="116632"/>
            <a:ext cx="7128792" cy="6746892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3CE2395A-562F-48BF-9CD7-75B1370F9E5D}"/>
              </a:ext>
            </a:extLst>
          </p:cNvPr>
          <p:cNvCxnSpPr>
            <a:cxnSpLocks/>
          </p:cNvCxnSpPr>
          <p:nvPr/>
        </p:nvCxnSpPr>
        <p:spPr>
          <a:xfrm>
            <a:off x="2843808" y="620688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A24E3F5D-AB43-4004-BE6D-FD9EED9CD011}"/>
              </a:ext>
            </a:extLst>
          </p:cNvPr>
          <p:cNvCxnSpPr>
            <a:cxnSpLocks/>
          </p:cNvCxnSpPr>
          <p:nvPr/>
        </p:nvCxnSpPr>
        <p:spPr>
          <a:xfrm>
            <a:off x="5508104" y="1340768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F244745A-5960-4582-8A38-86420959C94C}"/>
              </a:ext>
            </a:extLst>
          </p:cNvPr>
          <p:cNvSpPr txBox="1">
            <a:spLocks/>
          </p:cNvSpPr>
          <p:nvPr/>
        </p:nvSpPr>
        <p:spPr>
          <a:xfrm>
            <a:off x="5300355" y="3461689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600" b="1" dirty="0">
                <a:highlight>
                  <a:srgbClr val="FFFF00"/>
                </a:highlight>
              </a:rPr>
              <a:t>תתקרב לעציץ</a:t>
            </a:r>
            <a:endParaRPr lang="he-IL" sz="1600" dirty="0">
              <a:highlight>
                <a:srgbClr val="FFFF00"/>
              </a:highlight>
            </a:endParaRPr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74C5DD4F-5F69-44F2-AEA4-9643656E7C41}"/>
              </a:ext>
            </a:extLst>
          </p:cNvPr>
          <p:cNvCxnSpPr>
            <a:cxnSpLocks/>
          </p:cNvCxnSpPr>
          <p:nvPr/>
        </p:nvCxnSpPr>
        <p:spPr>
          <a:xfrm>
            <a:off x="7092280" y="4509120"/>
            <a:ext cx="12878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A0B484CC-29B5-44A2-B85B-558B2FD861EF}"/>
              </a:ext>
            </a:extLst>
          </p:cNvPr>
          <p:cNvCxnSpPr>
            <a:cxnSpLocks/>
          </p:cNvCxnSpPr>
          <p:nvPr/>
        </p:nvCxnSpPr>
        <p:spPr>
          <a:xfrm>
            <a:off x="3203848" y="4469548"/>
            <a:ext cx="927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65CF7FA2-4133-49E9-835A-9CF9E9611CC7}"/>
              </a:ext>
            </a:extLst>
          </p:cNvPr>
          <p:cNvSpPr txBox="1">
            <a:spLocks/>
          </p:cNvSpPr>
          <p:nvPr/>
        </p:nvSpPr>
        <p:spPr>
          <a:xfrm>
            <a:off x="3944209" y="3968965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600" b="1" dirty="0">
                <a:highlight>
                  <a:srgbClr val="FFFF00"/>
                </a:highlight>
              </a:rPr>
              <a:t>שווה ל</a:t>
            </a:r>
            <a:endParaRPr lang="he-IL" sz="1600" dirty="0">
              <a:highlight>
                <a:srgbClr val="FFFF00"/>
              </a:highlight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FA904CDF-12F4-4984-83C3-4BA374A4D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5301208"/>
            <a:ext cx="6768752" cy="1440153"/>
          </a:xfrm>
        </p:spPr>
        <p:txBody>
          <a:bodyPr>
            <a:normAutofit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he-IL" sz="1600" dirty="0"/>
              <a:t>האוויר יצא מהבלון לכיוון המנוגד לעציץ, והמכונית נעה בכיוון העציץ.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he-IL" sz="1600" dirty="0"/>
              <a:t>כיוון התנועה של המכונית נקבע לפי </a:t>
            </a:r>
            <a:r>
              <a:rPr lang="he-IL" sz="1600" b="1" dirty="0"/>
              <a:t>החוק השלישי של ניוטון</a:t>
            </a:r>
            <a:r>
              <a:rPr lang="he-IL" sz="1600" dirty="0"/>
              <a:t>.</a:t>
            </a:r>
            <a:endParaRPr lang="en-US" sz="1600" dirty="0"/>
          </a:p>
          <a:p>
            <a:pPr marL="0" indent="0" algn="r">
              <a:lnSpc>
                <a:spcPct val="90000"/>
              </a:lnSpc>
              <a:buNone/>
            </a:pPr>
            <a:endParaRPr lang="en-US" sz="1600" dirty="0"/>
          </a:p>
          <a:p>
            <a:pPr marL="0" indent="0" algn="r">
              <a:lnSpc>
                <a:spcPct val="90000"/>
              </a:lnSpc>
              <a:buNone/>
            </a:pPr>
            <a:endParaRPr lang="en-US" sz="1600" dirty="0"/>
          </a:p>
          <a:p>
            <a:pPr marL="0" indent="0" algn="r">
              <a:lnSpc>
                <a:spcPct val="90000"/>
              </a:lnSpc>
              <a:buNone/>
            </a:pP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70430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658C573-1BA3-4A18-96F2-86A1E58EC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3600" r="27950" b="30400"/>
          <a:stretch/>
        </p:blipFill>
        <p:spPr>
          <a:xfrm>
            <a:off x="611560" y="260648"/>
            <a:ext cx="7920880" cy="5760640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5F54F2B9-93CB-400D-B594-7D868301CFD7}"/>
              </a:ext>
            </a:extLst>
          </p:cNvPr>
          <p:cNvCxnSpPr/>
          <p:nvPr/>
        </p:nvCxnSpPr>
        <p:spPr>
          <a:xfrm>
            <a:off x="1331640" y="1556792"/>
            <a:ext cx="381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010EB050-C5C5-4E3F-A975-4C3F3088374C}"/>
              </a:ext>
            </a:extLst>
          </p:cNvPr>
          <p:cNvCxnSpPr>
            <a:cxnSpLocks/>
          </p:cNvCxnSpPr>
          <p:nvPr/>
        </p:nvCxnSpPr>
        <p:spPr>
          <a:xfrm>
            <a:off x="6300192" y="2132856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382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0E1B1271-E894-4A98-AEF9-45D89661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23" y="264550"/>
            <a:ext cx="4937741" cy="172429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9B7FF70-7856-4838-8E15-72BFA44E4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84" y="264550"/>
            <a:ext cx="2664296" cy="394315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C84E8B6E-E261-4B10-94E3-6D9C1A371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7" t="8994" r="3246"/>
          <a:stretch/>
        </p:blipFill>
        <p:spPr>
          <a:xfrm>
            <a:off x="421102" y="3789040"/>
            <a:ext cx="8352928" cy="2505103"/>
          </a:xfrm>
          <a:prstGeom prst="rect">
            <a:avLst/>
          </a:prstGeom>
        </p:spPr>
      </p:pic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2E46DD27-A22F-4FDE-A4BA-7902ED262428}"/>
              </a:ext>
            </a:extLst>
          </p:cNvPr>
          <p:cNvCxnSpPr>
            <a:cxnSpLocks/>
          </p:cNvCxnSpPr>
          <p:nvPr/>
        </p:nvCxnSpPr>
        <p:spPr>
          <a:xfrm>
            <a:off x="6372200" y="1484784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530BD23D-9674-4AE9-A5E2-539D2C8AE910}"/>
              </a:ext>
            </a:extLst>
          </p:cNvPr>
          <p:cNvCxnSpPr>
            <a:cxnSpLocks/>
          </p:cNvCxnSpPr>
          <p:nvPr/>
        </p:nvCxnSpPr>
        <p:spPr>
          <a:xfrm>
            <a:off x="5868144" y="184482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1913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0E1B1271-E894-4A98-AEF9-45D89661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23" y="264550"/>
            <a:ext cx="4937741" cy="172429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9B7FF70-7856-4838-8E15-72BFA44E4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84" y="264550"/>
            <a:ext cx="2664296" cy="394315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C84E8B6E-E261-4B10-94E3-6D9C1A371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7" t="8994" r="3246"/>
          <a:stretch/>
        </p:blipFill>
        <p:spPr>
          <a:xfrm>
            <a:off x="421102" y="3789040"/>
            <a:ext cx="8352928" cy="2505103"/>
          </a:xfrm>
          <a:prstGeom prst="rect">
            <a:avLst/>
          </a:prstGeom>
        </p:spPr>
      </p:pic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2E46DD27-A22F-4FDE-A4BA-7902ED262428}"/>
              </a:ext>
            </a:extLst>
          </p:cNvPr>
          <p:cNvCxnSpPr>
            <a:cxnSpLocks/>
          </p:cNvCxnSpPr>
          <p:nvPr/>
        </p:nvCxnSpPr>
        <p:spPr>
          <a:xfrm>
            <a:off x="6372200" y="1484784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530BD23D-9674-4AE9-A5E2-539D2C8AE910}"/>
              </a:ext>
            </a:extLst>
          </p:cNvPr>
          <p:cNvCxnSpPr>
            <a:cxnSpLocks/>
          </p:cNvCxnSpPr>
          <p:nvPr/>
        </p:nvCxnSpPr>
        <p:spPr>
          <a:xfrm>
            <a:off x="5868144" y="184482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EA1C2BD-2A33-4CE6-8482-C05AB22425CB}"/>
              </a:ext>
            </a:extLst>
          </p:cNvPr>
          <p:cNvCxnSpPr>
            <a:cxnSpLocks/>
          </p:cNvCxnSpPr>
          <p:nvPr/>
        </p:nvCxnSpPr>
        <p:spPr>
          <a:xfrm>
            <a:off x="7380312" y="4941168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9499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0E1B1271-E894-4A98-AEF9-45D89661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23" y="264550"/>
            <a:ext cx="4937741" cy="172429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9B7FF70-7856-4838-8E15-72BFA44E4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84" y="264550"/>
            <a:ext cx="2664296" cy="394315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C84E8B6E-E261-4B10-94E3-6D9C1A371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7" t="8994" r="3246"/>
          <a:stretch/>
        </p:blipFill>
        <p:spPr>
          <a:xfrm>
            <a:off x="421102" y="3789040"/>
            <a:ext cx="8352928" cy="2505103"/>
          </a:xfrm>
          <a:prstGeom prst="rect">
            <a:avLst/>
          </a:prstGeom>
        </p:spPr>
      </p:pic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2E46DD27-A22F-4FDE-A4BA-7902ED262428}"/>
              </a:ext>
            </a:extLst>
          </p:cNvPr>
          <p:cNvCxnSpPr>
            <a:cxnSpLocks/>
          </p:cNvCxnSpPr>
          <p:nvPr/>
        </p:nvCxnSpPr>
        <p:spPr>
          <a:xfrm>
            <a:off x="6372200" y="1484784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530BD23D-9674-4AE9-A5E2-539D2C8AE910}"/>
              </a:ext>
            </a:extLst>
          </p:cNvPr>
          <p:cNvCxnSpPr>
            <a:cxnSpLocks/>
          </p:cNvCxnSpPr>
          <p:nvPr/>
        </p:nvCxnSpPr>
        <p:spPr>
          <a:xfrm>
            <a:off x="5868144" y="184482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EA1C2BD-2A33-4CE6-8482-C05AB22425CB}"/>
              </a:ext>
            </a:extLst>
          </p:cNvPr>
          <p:cNvCxnSpPr>
            <a:cxnSpLocks/>
          </p:cNvCxnSpPr>
          <p:nvPr/>
        </p:nvCxnSpPr>
        <p:spPr>
          <a:xfrm>
            <a:off x="7380312" y="4941168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5794DC92-A871-430D-9D7B-A6F78132CE73}"/>
              </a:ext>
            </a:extLst>
          </p:cNvPr>
          <p:cNvSpPr txBox="1">
            <a:spLocks/>
          </p:cNvSpPr>
          <p:nvPr/>
        </p:nvSpPr>
        <p:spPr>
          <a:xfrm>
            <a:off x="4808305" y="4437112"/>
            <a:ext cx="1347871" cy="302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שווה ל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170855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0E1B1271-E894-4A98-AEF9-45D89661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23" y="264550"/>
            <a:ext cx="4937741" cy="172429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9B7FF70-7856-4838-8E15-72BFA44E4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84" y="264550"/>
            <a:ext cx="2664296" cy="394315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C84E8B6E-E261-4B10-94E3-6D9C1A371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7" t="8994" r="3246"/>
          <a:stretch/>
        </p:blipFill>
        <p:spPr>
          <a:xfrm>
            <a:off x="421102" y="3789040"/>
            <a:ext cx="8352928" cy="2505103"/>
          </a:xfrm>
          <a:prstGeom prst="rect">
            <a:avLst/>
          </a:prstGeom>
        </p:spPr>
      </p:pic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2E46DD27-A22F-4FDE-A4BA-7902ED262428}"/>
              </a:ext>
            </a:extLst>
          </p:cNvPr>
          <p:cNvCxnSpPr>
            <a:cxnSpLocks/>
          </p:cNvCxnSpPr>
          <p:nvPr/>
        </p:nvCxnSpPr>
        <p:spPr>
          <a:xfrm>
            <a:off x="6372200" y="1484784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530BD23D-9674-4AE9-A5E2-539D2C8AE910}"/>
              </a:ext>
            </a:extLst>
          </p:cNvPr>
          <p:cNvCxnSpPr>
            <a:cxnSpLocks/>
          </p:cNvCxnSpPr>
          <p:nvPr/>
        </p:nvCxnSpPr>
        <p:spPr>
          <a:xfrm>
            <a:off x="5868144" y="184482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EA1C2BD-2A33-4CE6-8482-C05AB22425CB}"/>
              </a:ext>
            </a:extLst>
          </p:cNvPr>
          <p:cNvCxnSpPr>
            <a:cxnSpLocks/>
          </p:cNvCxnSpPr>
          <p:nvPr/>
        </p:nvCxnSpPr>
        <p:spPr>
          <a:xfrm>
            <a:off x="7380312" y="5301208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3BF10ECB-6750-4E82-B165-45CC6FB42D7E}"/>
              </a:ext>
            </a:extLst>
          </p:cNvPr>
          <p:cNvSpPr txBox="1">
            <a:spLocks/>
          </p:cNvSpPr>
          <p:nvPr/>
        </p:nvSpPr>
        <p:spPr>
          <a:xfrm>
            <a:off x="4808305" y="4437112"/>
            <a:ext cx="1347871" cy="302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שווה ל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29418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0E1B1271-E894-4A98-AEF9-45D89661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23" y="264550"/>
            <a:ext cx="4937741" cy="172429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9B7FF70-7856-4838-8E15-72BFA44E4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84" y="264550"/>
            <a:ext cx="2664296" cy="394315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C84E8B6E-E261-4B10-94E3-6D9C1A371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7" t="8994" r="3246"/>
          <a:stretch/>
        </p:blipFill>
        <p:spPr>
          <a:xfrm>
            <a:off x="421102" y="3789040"/>
            <a:ext cx="8352928" cy="2505103"/>
          </a:xfrm>
          <a:prstGeom prst="rect">
            <a:avLst/>
          </a:prstGeom>
        </p:spPr>
      </p:pic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2E46DD27-A22F-4FDE-A4BA-7902ED262428}"/>
              </a:ext>
            </a:extLst>
          </p:cNvPr>
          <p:cNvCxnSpPr>
            <a:cxnSpLocks/>
          </p:cNvCxnSpPr>
          <p:nvPr/>
        </p:nvCxnSpPr>
        <p:spPr>
          <a:xfrm>
            <a:off x="6372200" y="1484784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530BD23D-9674-4AE9-A5E2-539D2C8AE910}"/>
              </a:ext>
            </a:extLst>
          </p:cNvPr>
          <p:cNvCxnSpPr>
            <a:cxnSpLocks/>
          </p:cNvCxnSpPr>
          <p:nvPr/>
        </p:nvCxnSpPr>
        <p:spPr>
          <a:xfrm>
            <a:off x="5868144" y="184482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EA1C2BD-2A33-4CE6-8482-C05AB22425CB}"/>
              </a:ext>
            </a:extLst>
          </p:cNvPr>
          <p:cNvCxnSpPr>
            <a:cxnSpLocks/>
          </p:cNvCxnSpPr>
          <p:nvPr/>
        </p:nvCxnSpPr>
        <p:spPr>
          <a:xfrm>
            <a:off x="7380312" y="5301208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E67C3A8C-2DF6-44B8-9960-B8B9BAA01F12}"/>
              </a:ext>
            </a:extLst>
          </p:cNvPr>
          <p:cNvSpPr txBox="1">
            <a:spLocks/>
          </p:cNvSpPr>
          <p:nvPr/>
        </p:nvSpPr>
        <p:spPr>
          <a:xfrm>
            <a:off x="4808305" y="4437112"/>
            <a:ext cx="1347871" cy="302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שווה ל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823617BF-9929-4601-AFF1-721C792E1729}"/>
              </a:ext>
            </a:extLst>
          </p:cNvPr>
          <p:cNvSpPr txBox="1">
            <a:spLocks/>
          </p:cNvSpPr>
          <p:nvPr/>
        </p:nvSpPr>
        <p:spPr>
          <a:xfrm>
            <a:off x="5508104" y="4818365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גדול מ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033416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0E1B1271-E894-4A98-AEF9-45D89661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23" y="264550"/>
            <a:ext cx="4937741" cy="172429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9B7FF70-7856-4838-8E15-72BFA44E4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84" y="264550"/>
            <a:ext cx="2664296" cy="394315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C84E8B6E-E261-4B10-94E3-6D9C1A371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7" t="8994" r="3246"/>
          <a:stretch/>
        </p:blipFill>
        <p:spPr>
          <a:xfrm>
            <a:off x="421102" y="3789040"/>
            <a:ext cx="8352928" cy="2505103"/>
          </a:xfrm>
          <a:prstGeom prst="rect">
            <a:avLst/>
          </a:prstGeom>
        </p:spPr>
      </p:pic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2E46DD27-A22F-4FDE-A4BA-7902ED262428}"/>
              </a:ext>
            </a:extLst>
          </p:cNvPr>
          <p:cNvCxnSpPr>
            <a:cxnSpLocks/>
          </p:cNvCxnSpPr>
          <p:nvPr/>
        </p:nvCxnSpPr>
        <p:spPr>
          <a:xfrm>
            <a:off x="6372200" y="1484784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530BD23D-9674-4AE9-A5E2-539D2C8AE910}"/>
              </a:ext>
            </a:extLst>
          </p:cNvPr>
          <p:cNvCxnSpPr>
            <a:cxnSpLocks/>
          </p:cNvCxnSpPr>
          <p:nvPr/>
        </p:nvCxnSpPr>
        <p:spPr>
          <a:xfrm>
            <a:off x="5868144" y="184482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EA1C2BD-2A33-4CE6-8482-C05AB22425CB}"/>
              </a:ext>
            </a:extLst>
          </p:cNvPr>
          <p:cNvCxnSpPr>
            <a:cxnSpLocks/>
          </p:cNvCxnSpPr>
          <p:nvPr/>
        </p:nvCxnSpPr>
        <p:spPr>
          <a:xfrm>
            <a:off x="7308304" y="5661248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E67C3A8C-2DF6-44B8-9960-B8B9BAA01F12}"/>
              </a:ext>
            </a:extLst>
          </p:cNvPr>
          <p:cNvSpPr txBox="1">
            <a:spLocks/>
          </p:cNvSpPr>
          <p:nvPr/>
        </p:nvSpPr>
        <p:spPr>
          <a:xfrm>
            <a:off x="4808305" y="4437112"/>
            <a:ext cx="1347871" cy="302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שווה ל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823617BF-9929-4601-AFF1-721C792E1729}"/>
              </a:ext>
            </a:extLst>
          </p:cNvPr>
          <p:cNvSpPr txBox="1">
            <a:spLocks/>
          </p:cNvSpPr>
          <p:nvPr/>
        </p:nvSpPr>
        <p:spPr>
          <a:xfrm>
            <a:off x="5508104" y="4818365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גדול מ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311444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0E1B1271-E894-4A98-AEF9-45D89661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23" y="264550"/>
            <a:ext cx="4937741" cy="172429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9B7FF70-7856-4838-8E15-72BFA44E4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84" y="264550"/>
            <a:ext cx="2664296" cy="394315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C84E8B6E-E261-4B10-94E3-6D9C1A371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7" t="8994" r="3246"/>
          <a:stretch/>
        </p:blipFill>
        <p:spPr>
          <a:xfrm>
            <a:off x="421102" y="3789040"/>
            <a:ext cx="8352928" cy="2505103"/>
          </a:xfrm>
          <a:prstGeom prst="rect">
            <a:avLst/>
          </a:prstGeom>
        </p:spPr>
      </p:pic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2E46DD27-A22F-4FDE-A4BA-7902ED262428}"/>
              </a:ext>
            </a:extLst>
          </p:cNvPr>
          <p:cNvCxnSpPr>
            <a:cxnSpLocks/>
          </p:cNvCxnSpPr>
          <p:nvPr/>
        </p:nvCxnSpPr>
        <p:spPr>
          <a:xfrm>
            <a:off x="6372200" y="1484784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530BD23D-9674-4AE9-A5E2-539D2C8AE910}"/>
              </a:ext>
            </a:extLst>
          </p:cNvPr>
          <p:cNvCxnSpPr>
            <a:cxnSpLocks/>
          </p:cNvCxnSpPr>
          <p:nvPr/>
        </p:nvCxnSpPr>
        <p:spPr>
          <a:xfrm>
            <a:off x="5868144" y="184482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EA1C2BD-2A33-4CE6-8482-C05AB22425CB}"/>
              </a:ext>
            </a:extLst>
          </p:cNvPr>
          <p:cNvCxnSpPr>
            <a:cxnSpLocks/>
          </p:cNvCxnSpPr>
          <p:nvPr/>
        </p:nvCxnSpPr>
        <p:spPr>
          <a:xfrm>
            <a:off x="7308304" y="5661248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E67C3A8C-2DF6-44B8-9960-B8B9BAA01F12}"/>
              </a:ext>
            </a:extLst>
          </p:cNvPr>
          <p:cNvSpPr txBox="1">
            <a:spLocks/>
          </p:cNvSpPr>
          <p:nvPr/>
        </p:nvSpPr>
        <p:spPr>
          <a:xfrm>
            <a:off x="4808305" y="4437112"/>
            <a:ext cx="1347871" cy="302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שווה ל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823617BF-9929-4601-AFF1-721C792E1729}"/>
              </a:ext>
            </a:extLst>
          </p:cNvPr>
          <p:cNvSpPr txBox="1">
            <a:spLocks/>
          </p:cNvSpPr>
          <p:nvPr/>
        </p:nvSpPr>
        <p:spPr>
          <a:xfrm>
            <a:off x="5508104" y="4818365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גדול מ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B198FD45-4ADF-448C-AB41-0D73182C7562}"/>
              </a:ext>
            </a:extLst>
          </p:cNvPr>
          <p:cNvSpPr txBox="1">
            <a:spLocks/>
          </p:cNvSpPr>
          <p:nvPr/>
        </p:nvSpPr>
        <p:spPr>
          <a:xfrm>
            <a:off x="4644008" y="5185033"/>
            <a:ext cx="1347871" cy="302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שווה ל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73806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0E1B1271-E894-4A98-AEF9-45D89661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23" y="264550"/>
            <a:ext cx="4937741" cy="172429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9B7FF70-7856-4838-8E15-72BFA44E4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84" y="264550"/>
            <a:ext cx="2664296" cy="394315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C84E8B6E-E261-4B10-94E3-6D9C1A371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7" t="8994" r="3246"/>
          <a:stretch/>
        </p:blipFill>
        <p:spPr>
          <a:xfrm>
            <a:off x="421102" y="3789040"/>
            <a:ext cx="8352928" cy="2505103"/>
          </a:xfrm>
          <a:prstGeom prst="rect">
            <a:avLst/>
          </a:prstGeom>
        </p:spPr>
      </p:pic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2E46DD27-A22F-4FDE-A4BA-7902ED262428}"/>
              </a:ext>
            </a:extLst>
          </p:cNvPr>
          <p:cNvCxnSpPr>
            <a:cxnSpLocks/>
          </p:cNvCxnSpPr>
          <p:nvPr/>
        </p:nvCxnSpPr>
        <p:spPr>
          <a:xfrm>
            <a:off x="6372200" y="1484784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530BD23D-9674-4AE9-A5E2-539D2C8AE910}"/>
              </a:ext>
            </a:extLst>
          </p:cNvPr>
          <p:cNvCxnSpPr>
            <a:cxnSpLocks/>
          </p:cNvCxnSpPr>
          <p:nvPr/>
        </p:nvCxnSpPr>
        <p:spPr>
          <a:xfrm>
            <a:off x="5868144" y="184482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EA1C2BD-2A33-4CE6-8482-C05AB22425CB}"/>
              </a:ext>
            </a:extLst>
          </p:cNvPr>
          <p:cNvCxnSpPr>
            <a:cxnSpLocks/>
          </p:cNvCxnSpPr>
          <p:nvPr/>
        </p:nvCxnSpPr>
        <p:spPr>
          <a:xfrm>
            <a:off x="5991879" y="6021288"/>
            <a:ext cx="23965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E67C3A8C-2DF6-44B8-9960-B8B9BAA01F12}"/>
              </a:ext>
            </a:extLst>
          </p:cNvPr>
          <p:cNvSpPr txBox="1">
            <a:spLocks/>
          </p:cNvSpPr>
          <p:nvPr/>
        </p:nvSpPr>
        <p:spPr>
          <a:xfrm>
            <a:off x="4808305" y="4437112"/>
            <a:ext cx="1347871" cy="302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שווה ל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823617BF-9929-4601-AFF1-721C792E1729}"/>
              </a:ext>
            </a:extLst>
          </p:cNvPr>
          <p:cNvSpPr txBox="1">
            <a:spLocks/>
          </p:cNvSpPr>
          <p:nvPr/>
        </p:nvSpPr>
        <p:spPr>
          <a:xfrm>
            <a:off x="5508104" y="4818365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גדול מ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B198FD45-4ADF-448C-AB41-0D73182C7562}"/>
              </a:ext>
            </a:extLst>
          </p:cNvPr>
          <p:cNvSpPr txBox="1">
            <a:spLocks/>
          </p:cNvSpPr>
          <p:nvPr/>
        </p:nvSpPr>
        <p:spPr>
          <a:xfrm>
            <a:off x="4644008" y="5185033"/>
            <a:ext cx="1347871" cy="302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שווה ל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776754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0E1B1271-E894-4A98-AEF9-45D89661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23" y="264550"/>
            <a:ext cx="4937741" cy="172429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9B7FF70-7856-4838-8E15-72BFA44E4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84" y="264550"/>
            <a:ext cx="2664296" cy="394315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C84E8B6E-E261-4B10-94E3-6D9C1A3713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7" t="8994" r="3246"/>
          <a:stretch/>
        </p:blipFill>
        <p:spPr>
          <a:xfrm>
            <a:off x="421102" y="3789040"/>
            <a:ext cx="8352928" cy="2505103"/>
          </a:xfrm>
          <a:prstGeom prst="rect">
            <a:avLst/>
          </a:prstGeom>
        </p:spPr>
      </p:pic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2E46DD27-A22F-4FDE-A4BA-7902ED262428}"/>
              </a:ext>
            </a:extLst>
          </p:cNvPr>
          <p:cNvCxnSpPr>
            <a:cxnSpLocks/>
          </p:cNvCxnSpPr>
          <p:nvPr/>
        </p:nvCxnSpPr>
        <p:spPr>
          <a:xfrm>
            <a:off x="6372200" y="1484784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530BD23D-9674-4AE9-A5E2-539D2C8AE910}"/>
              </a:ext>
            </a:extLst>
          </p:cNvPr>
          <p:cNvCxnSpPr>
            <a:cxnSpLocks/>
          </p:cNvCxnSpPr>
          <p:nvPr/>
        </p:nvCxnSpPr>
        <p:spPr>
          <a:xfrm>
            <a:off x="5868144" y="184482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5EA1C2BD-2A33-4CE6-8482-C05AB22425CB}"/>
              </a:ext>
            </a:extLst>
          </p:cNvPr>
          <p:cNvCxnSpPr>
            <a:cxnSpLocks/>
          </p:cNvCxnSpPr>
          <p:nvPr/>
        </p:nvCxnSpPr>
        <p:spPr>
          <a:xfrm>
            <a:off x="5991879" y="6021288"/>
            <a:ext cx="23965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E67C3A8C-2DF6-44B8-9960-B8B9BAA01F12}"/>
              </a:ext>
            </a:extLst>
          </p:cNvPr>
          <p:cNvSpPr txBox="1">
            <a:spLocks/>
          </p:cNvSpPr>
          <p:nvPr/>
        </p:nvSpPr>
        <p:spPr>
          <a:xfrm>
            <a:off x="4808305" y="4437112"/>
            <a:ext cx="1347871" cy="302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שווה ל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823617BF-9929-4601-AFF1-721C792E1729}"/>
              </a:ext>
            </a:extLst>
          </p:cNvPr>
          <p:cNvSpPr txBox="1">
            <a:spLocks/>
          </p:cNvSpPr>
          <p:nvPr/>
        </p:nvSpPr>
        <p:spPr>
          <a:xfrm>
            <a:off x="5508104" y="4818365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גדול מ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B198FD45-4ADF-448C-AB41-0D73182C7562}"/>
              </a:ext>
            </a:extLst>
          </p:cNvPr>
          <p:cNvSpPr txBox="1">
            <a:spLocks/>
          </p:cNvSpPr>
          <p:nvPr/>
        </p:nvSpPr>
        <p:spPr>
          <a:xfrm>
            <a:off x="4644008" y="5185033"/>
            <a:ext cx="1347871" cy="302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שווה ל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518621B5-E6F8-4B0A-9C68-CDAE75914620}"/>
              </a:ext>
            </a:extLst>
          </p:cNvPr>
          <p:cNvSpPr txBox="1">
            <a:spLocks/>
          </p:cNvSpPr>
          <p:nvPr/>
        </p:nvSpPr>
        <p:spPr>
          <a:xfrm>
            <a:off x="4088225" y="5574544"/>
            <a:ext cx="1347871" cy="302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r">
              <a:lnSpc>
                <a:spcPct val="90000"/>
              </a:lnSpc>
              <a:buFont typeface="Arial" pitchFamily="34" charset="0"/>
              <a:buNone/>
            </a:pPr>
            <a:r>
              <a:rPr lang="he-IL" sz="1400" b="1" dirty="0">
                <a:highlight>
                  <a:srgbClr val="FFFF00"/>
                </a:highlight>
              </a:rPr>
              <a:t>גדול מ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1116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658C573-1BA3-4A18-96F2-86A1E58EC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3600" r="27950" b="30400"/>
          <a:stretch/>
        </p:blipFill>
        <p:spPr>
          <a:xfrm>
            <a:off x="611560" y="260648"/>
            <a:ext cx="7920880" cy="5760640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5F54F2B9-93CB-400D-B594-7D868301CFD7}"/>
              </a:ext>
            </a:extLst>
          </p:cNvPr>
          <p:cNvCxnSpPr/>
          <p:nvPr/>
        </p:nvCxnSpPr>
        <p:spPr>
          <a:xfrm>
            <a:off x="1331640" y="1556792"/>
            <a:ext cx="381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010EB050-C5C5-4E3F-A975-4C3F3088374C}"/>
              </a:ext>
            </a:extLst>
          </p:cNvPr>
          <p:cNvCxnSpPr>
            <a:cxnSpLocks/>
          </p:cNvCxnSpPr>
          <p:nvPr/>
        </p:nvCxnSpPr>
        <p:spPr>
          <a:xfrm>
            <a:off x="6300192" y="2132856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5F27E24E-CB7F-48F3-ACF9-0877156CD275}"/>
              </a:ext>
            </a:extLst>
          </p:cNvPr>
          <p:cNvSpPr/>
          <p:nvPr/>
        </p:nvSpPr>
        <p:spPr>
          <a:xfrm>
            <a:off x="1187624" y="4293096"/>
            <a:ext cx="86409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FB12A930-9C18-4BE3-919F-237D1646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005065"/>
            <a:ext cx="8075240" cy="2121098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1.       V  = </a:t>
            </a:r>
            <a:r>
              <a:rPr lang="el-GR" sz="1600" b="1" u="sng" dirty="0"/>
              <a:t>Δ</a:t>
            </a:r>
            <a:r>
              <a:rPr lang="en-US" sz="1600" b="1" u="sng" dirty="0"/>
              <a:t>X</a:t>
            </a:r>
            <a:r>
              <a:rPr lang="en-US" sz="1600" b="1" dirty="0"/>
              <a:t>     =&gt; </a:t>
            </a:r>
            <a:r>
              <a:rPr lang="en-US" sz="1600" dirty="0"/>
              <a:t> </a:t>
            </a:r>
            <a:r>
              <a:rPr lang="el-GR" sz="1600" b="1" dirty="0"/>
              <a:t>Δ</a:t>
            </a:r>
            <a:r>
              <a:rPr lang="en-US" sz="1600" b="1" dirty="0"/>
              <a:t>X = V*</a:t>
            </a:r>
            <a:r>
              <a:rPr lang="el-GR" sz="1600" b="1" dirty="0"/>
              <a:t> Δ</a:t>
            </a:r>
            <a:r>
              <a:rPr lang="en-US" sz="1600" b="1" dirty="0"/>
              <a:t>t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   </a:t>
            </a:r>
            <a:r>
              <a:rPr lang="el-GR" sz="1600" b="1" dirty="0"/>
              <a:t>Δ</a:t>
            </a:r>
            <a:r>
              <a:rPr lang="en-US" sz="1600" b="1" dirty="0"/>
              <a:t>t</a:t>
            </a:r>
            <a:r>
              <a:rPr lang="en-US" sz="1600" dirty="0"/>
              <a:t>                              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</a:t>
            </a:r>
            <a:endParaRPr lang="he-IL" sz="1600" dirty="0"/>
          </a:p>
          <a:p>
            <a:pPr marL="0" indent="0">
              <a:lnSpc>
                <a:spcPct val="90000"/>
              </a:lnSpc>
              <a:buNone/>
            </a:pP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86060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658C573-1BA3-4A18-96F2-86A1E58EC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3600" r="27950" b="30400"/>
          <a:stretch/>
        </p:blipFill>
        <p:spPr>
          <a:xfrm>
            <a:off x="611560" y="260648"/>
            <a:ext cx="7920880" cy="5760640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5F54F2B9-93CB-400D-B594-7D868301CFD7}"/>
              </a:ext>
            </a:extLst>
          </p:cNvPr>
          <p:cNvCxnSpPr/>
          <p:nvPr/>
        </p:nvCxnSpPr>
        <p:spPr>
          <a:xfrm>
            <a:off x="1331640" y="1556792"/>
            <a:ext cx="381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010EB050-C5C5-4E3F-A975-4C3F3088374C}"/>
              </a:ext>
            </a:extLst>
          </p:cNvPr>
          <p:cNvCxnSpPr>
            <a:cxnSpLocks/>
          </p:cNvCxnSpPr>
          <p:nvPr/>
        </p:nvCxnSpPr>
        <p:spPr>
          <a:xfrm>
            <a:off x="6300192" y="2132856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5F27E24E-CB7F-48F3-ACF9-0877156CD275}"/>
              </a:ext>
            </a:extLst>
          </p:cNvPr>
          <p:cNvSpPr/>
          <p:nvPr/>
        </p:nvSpPr>
        <p:spPr>
          <a:xfrm>
            <a:off x="1187624" y="4293096"/>
            <a:ext cx="86409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FB12A930-9C18-4BE3-919F-237D1646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005065"/>
            <a:ext cx="8075240" cy="2121098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1.       V  = </a:t>
            </a:r>
            <a:r>
              <a:rPr lang="el-GR" sz="1600" b="1" u="sng" dirty="0"/>
              <a:t>Δ</a:t>
            </a:r>
            <a:r>
              <a:rPr lang="en-US" sz="1600" b="1" u="sng" dirty="0"/>
              <a:t>X</a:t>
            </a:r>
            <a:r>
              <a:rPr lang="en-US" sz="1600" b="1" dirty="0"/>
              <a:t>     =&gt; </a:t>
            </a:r>
            <a:r>
              <a:rPr lang="en-US" sz="1600" dirty="0"/>
              <a:t> </a:t>
            </a:r>
            <a:r>
              <a:rPr lang="el-GR" sz="1600" b="1" dirty="0"/>
              <a:t>Δ</a:t>
            </a:r>
            <a:r>
              <a:rPr lang="en-US" sz="1600" b="1" dirty="0"/>
              <a:t>X = V*</a:t>
            </a:r>
            <a:r>
              <a:rPr lang="el-GR" sz="1600" b="1" dirty="0"/>
              <a:t> Δ</a:t>
            </a:r>
            <a:r>
              <a:rPr lang="en-US" sz="1600" b="1" dirty="0"/>
              <a:t>t =</a:t>
            </a:r>
            <a:r>
              <a:rPr lang="en-US" sz="1600" dirty="0"/>
              <a:t>300,000</a:t>
            </a:r>
            <a:r>
              <a:rPr lang="en-US" sz="1600" u="sng" dirty="0"/>
              <a:t>km</a:t>
            </a:r>
            <a:r>
              <a:rPr lang="en-US" sz="1600" dirty="0"/>
              <a:t>*1sec.= 300,000km*</a:t>
            </a:r>
            <a:r>
              <a:rPr lang="en-US" sz="1600" u="sng" dirty="0"/>
              <a:t>1000m</a:t>
            </a:r>
            <a:r>
              <a:rPr lang="en-US" sz="1600" dirty="0"/>
              <a:t>=</a:t>
            </a:r>
            <a:r>
              <a:rPr lang="en-US" sz="1600" b="1" dirty="0"/>
              <a:t>300,000,000m</a:t>
            </a:r>
            <a:r>
              <a:rPr lang="en-US" sz="1600" dirty="0"/>
              <a:t>                 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   </a:t>
            </a:r>
            <a:r>
              <a:rPr lang="el-GR" sz="1600" b="1" dirty="0"/>
              <a:t>Δ</a:t>
            </a:r>
            <a:r>
              <a:rPr lang="en-US" sz="1600" b="1" dirty="0"/>
              <a:t>t</a:t>
            </a:r>
            <a:r>
              <a:rPr lang="en-US" sz="1600" dirty="0"/>
              <a:t>                                                sec.                                      1km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</a:t>
            </a:r>
            <a:endParaRPr lang="he-IL" sz="1600" dirty="0"/>
          </a:p>
          <a:p>
            <a:pPr marL="0" indent="0">
              <a:lnSpc>
                <a:spcPct val="90000"/>
              </a:lnSpc>
              <a:buNone/>
            </a:pPr>
            <a:endParaRPr lang="he-IL" sz="1600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DC9F9DC5-F9F1-4FF1-B610-63DFAA8D855A}"/>
              </a:ext>
            </a:extLst>
          </p:cNvPr>
          <p:cNvSpPr txBox="1">
            <a:spLocks/>
          </p:cNvSpPr>
          <p:nvPr/>
        </p:nvSpPr>
        <p:spPr>
          <a:xfrm>
            <a:off x="6788832" y="1975569"/>
            <a:ext cx="1326976" cy="536907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300,000,000</a:t>
            </a:r>
            <a:endParaRPr lang="he-IL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8348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658C573-1BA3-4A18-96F2-86A1E58EC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3600" r="27950" b="30400"/>
          <a:stretch/>
        </p:blipFill>
        <p:spPr>
          <a:xfrm>
            <a:off x="611560" y="223326"/>
            <a:ext cx="7920880" cy="5760640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5F54F2B9-93CB-400D-B594-7D868301CFD7}"/>
              </a:ext>
            </a:extLst>
          </p:cNvPr>
          <p:cNvCxnSpPr/>
          <p:nvPr/>
        </p:nvCxnSpPr>
        <p:spPr>
          <a:xfrm>
            <a:off x="1331640" y="1556792"/>
            <a:ext cx="381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010EB050-C5C5-4E3F-A975-4C3F3088374C}"/>
              </a:ext>
            </a:extLst>
          </p:cNvPr>
          <p:cNvCxnSpPr>
            <a:cxnSpLocks/>
          </p:cNvCxnSpPr>
          <p:nvPr/>
        </p:nvCxnSpPr>
        <p:spPr>
          <a:xfrm>
            <a:off x="6300192" y="2132856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5F27E24E-CB7F-48F3-ACF9-0877156CD275}"/>
              </a:ext>
            </a:extLst>
          </p:cNvPr>
          <p:cNvSpPr/>
          <p:nvPr/>
        </p:nvSpPr>
        <p:spPr>
          <a:xfrm>
            <a:off x="1187624" y="4293096"/>
            <a:ext cx="86409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/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FB12A930-9C18-4BE3-919F-237D1646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005064"/>
            <a:ext cx="8075240" cy="2736298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1.       V  = </a:t>
            </a:r>
            <a:r>
              <a:rPr lang="el-GR" sz="1600" b="1" u="sng" dirty="0"/>
              <a:t>Δ</a:t>
            </a:r>
            <a:r>
              <a:rPr lang="en-US" sz="1600" b="1" u="sng" dirty="0"/>
              <a:t>X</a:t>
            </a:r>
            <a:r>
              <a:rPr lang="en-US" sz="1600" b="1" dirty="0"/>
              <a:t>     =&gt; </a:t>
            </a:r>
            <a:r>
              <a:rPr lang="en-US" sz="1600" dirty="0"/>
              <a:t> </a:t>
            </a:r>
            <a:r>
              <a:rPr lang="el-GR" sz="1600" b="1" dirty="0"/>
              <a:t>Δ</a:t>
            </a:r>
            <a:r>
              <a:rPr lang="en-US" sz="1600" b="1" dirty="0"/>
              <a:t>X = V*</a:t>
            </a:r>
            <a:r>
              <a:rPr lang="el-GR" sz="1600" b="1" dirty="0"/>
              <a:t> Δ</a:t>
            </a:r>
            <a:r>
              <a:rPr lang="en-US" sz="1600" b="1" dirty="0"/>
              <a:t>t =</a:t>
            </a:r>
            <a:r>
              <a:rPr lang="en-US" sz="1600" dirty="0"/>
              <a:t>300,000</a:t>
            </a:r>
            <a:r>
              <a:rPr lang="en-US" sz="1600" u="sng" dirty="0"/>
              <a:t>km</a:t>
            </a:r>
            <a:r>
              <a:rPr lang="en-US" sz="1600" dirty="0"/>
              <a:t>*1sec.= 300,000km*</a:t>
            </a:r>
            <a:r>
              <a:rPr lang="en-US" sz="1600" u="sng" dirty="0"/>
              <a:t>1000m</a:t>
            </a:r>
            <a:r>
              <a:rPr lang="en-US" sz="1600" dirty="0"/>
              <a:t>=</a:t>
            </a:r>
            <a:r>
              <a:rPr lang="en-US" sz="1600" b="1" dirty="0"/>
              <a:t>300,000,000m</a:t>
            </a:r>
            <a:r>
              <a:rPr lang="en-US" sz="1600" dirty="0"/>
              <a:t>                 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   </a:t>
            </a:r>
            <a:r>
              <a:rPr lang="el-GR" sz="1600" b="1" dirty="0"/>
              <a:t>Δ</a:t>
            </a:r>
            <a:r>
              <a:rPr lang="en-US" sz="1600" b="1" dirty="0"/>
              <a:t>t</a:t>
            </a:r>
            <a:r>
              <a:rPr lang="en-US" sz="1600" dirty="0"/>
              <a:t>                                                sec.                                      1km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</a:t>
            </a:r>
            <a:r>
              <a:rPr lang="en-US" sz="1600" b="1" dirty="0"/>
              <a:t>2. </a:t>
            </a:r>
            <a:endParaRPr lang="he-IL" sz="1600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DC9F9DC5-F9F1-4FF1-B610-63DFAA8D855A}"/>
              </a:ext>
            </a:extLst>
          </p:cNvPr>
          <p:cNvSpPr txBox="1">
            <a:spLocks/>
          </p:cNvSpPr>
          <p:nvPr/>
        </p:nvSpPr>
        <p:spPr>
          <a:xfrm>
            <a:off x="6804248" y="1883981"/>
            <a:ext cx="1326976" cy="53690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300,000,000</a:t>
            </a:r>
            <a:endParaRPr lang="he-IL" sz="1600" dirty="0">
              <a:highlight>
                <a:srgbClr val="FFFF00"/>
              </a:highlight>
            </a:endParaRP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2C8EBC5D-C677-4D6F-AB54-A6B5F79B38F1}"/>
              </a:ext>
            </a:extLst>
          </p:cNvPr>
          <p:cNvCxnSpPr>
            <a:cxnSpLocks/>
          </p:cNvCxnSpPr>
          <p:nvPr/>
        </p:nvCxnSpPr>
        <p:spPr>
          <a:xfrm>
            <a:off x="1979712" y="3068960"/>
            <a:ext cx="93610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1A4F7E6D-9CCE-4B92-8812-E33E1534D8B1}"/>
              </a:ext>
            </a:extLst>
          </p:cNvPr>
          <p:cNvCxnSpPr>
            <a:cxnSpLocks/>
          </p:cNvCxnSpPr>
          <p:nvPr/>
        </p:nvCxnSpPr>
        <p:spPr>
          <a:xfrm>
            <a:off x="6228184" y="3356992"/>
            <a:ext cx="11521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D87F0672-DE24-4A7E-8199-04B7C80F9DC4}"/>
              </a:ext>
            </a:extLst>
          </p:cNvPr>
          <p:cNvCxnSpPr>
            <a:cxnSpLocks/>
          </p:cNvCxnSpPr>
          <p:nvPr/>
        </p:nvCxnSpPr>
        <p:spPr>
          <a:xfrm>
            <a:off x="5292080" y="3061928"/>
            <a:ext cx="149675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06D74814-031A-41F9-906B-228A3B41D0B9}"/>
              </a:ext>
            </a:extLst>
          </p:cNvPr>
          <p:cNvCxnSpPr>
            <a:cxnSpLocks/>
          </p:cNvCxnSpPr>
          <p:nvPr/>
        </p:nvCxnSpPr>
        <p:spPr>
          <a:xfrm>
            <a:off x="2843808" y="3356992"/>
            <a:ext cx="11521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88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9658C573-1BA3-4A18-96F2-86A1E58EC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3600" r="27950" b="30400"/>
          <a:stretch/>
        </p:blipFill>
        <p:spPr>
          <a:xfrm>
            <a:off x="611560" y="223326"/>
            <a:ext cx="7920880" cy="5760640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5F54F2B9-93CB-400D-B594-7D868301CFD7}"/>
              </a:ext>
            </a:extLst>
          </p:cNvPr>
          <p:cNvCxnSpPr/>
          <p:nvPr/>
        </p:nvCxnSpPr>
        <p:spPr>
          <a:xfrm>
            <a:off x="1331640" y="1556792"/>
            <a:ext cx="381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010EB050-C5C5-4E3F-A975-4C3F3088374C}"/>
              </a:ext>
            </a:extLst>
          </p:cNvPr>
          <p:cNvCxnSpPr>
            <a:cxnSpLocks/>
          </p:cNvCxnSpPr>
          <p:nvPr/>
        </p:nvCxnSpPr>
        <p:spPr>
          <a:xfrm>
            <a:off x="6300192" y="2132856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5F27E24E-CB7F-48F3-ACF9-0877156CD275}"/>
              </a:ext>
            </a:extLst>
          </p:cNvPr>
          <p:cNvSpPr/>
          <p:nvPr/>
        </p:nvSpPr>
        <p:spPr>
          <a:xfrm>
            <a:off x="1187624" y="4293096"/>
            <a:ext cx="86409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/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FB12A930-9C18-4BE3-919F-237D1646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005064"/>
            <a:ext cx="8075240" cy="2736298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1.       V  = </a:t>
            </a:r>
            <a:r>
              <a:rPr lang="el-GR" sz="1600" b="1" u="sng" dirty="0"/>
              <a:t>Δ</a:t>
            </a:r>
            <a:r>
              <a:rPr lang="en-US" sz="1600" b="1" u="sng" dirty="0"/>
              <a:t>X</a:t>
            </a:r>
            <a:r>
              <a:rPr lang="en-US" sz="1600" b="1" dirty="0"/>
              <a:t>     =&gt; </a:t>
            </a:r>
            <a:r>
              <a:rPr lang="en-US" sz="1600" dirty="0"/>
              <a:t> </a:t>
            </a:r>
            <a:r>
              <a:rPr lang="el-GR" sz="1600" b="1" dirty="0"/>
              <a:t>Δ</a:t>
            </a:r>
            <a:r>
              <a:rPr lang="en-US" sz="1600" b="1" dirty="0"/>
              <a:t>X = V*</a:t>
            </a:r>
            <a:r>
              <a:rPr lang="el-GR" sz="1600" b="1" dirty="0"/>
              <a:t> Δ</a:t>
            </a:r>
            <a:r>
              <a:rPr lang="en-US" sz="1600" b="1" dirty="0"/>
              <a:t>t =</a:t>
            </a:r>
            <a:r>
              <a:rPr lang="en-US" sz="1600" dirty="0"/>
              <a:t>300,000</a:t>
            </a:r>
            <a:r>
              <a:rPr lang="en-US" sz="1600" u="sng" dirty="0"/>
              <a:t>km</a:t>
            </a:r>
            <a:r>
              <a:rPr lang="en-US" sz="1600" dirty="0"/>
              <a:t>*1sec.= 300,000km*</a:t>
            </a:r>
            <a:r>
              <a:rPr lang="en-US" sz="1600" u="sng" dirty="0"/>
              <a:t>1000m</a:t>
            </a:r>
            <a:r>
              <a:rPr lang="en-US" sz="1600" dirty="0"/>
              <a:t>=</a:t>
            </a:r>
            <a:r>
              <a:rPr lang="en-US" sz="1600" b="1" dirty="0"/>
              <a:t>300,000,000m</a:t>
            </a:r>
            <a:r>
              <a:rPr lang="en-US" sz="1600" dirty="0"/>
              <a:t>                 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   </a:t>
            </a:r>
            <a:r>
              <a:rPr lang="el-GR" sz="1600" b="1" dirty="0"/>
              <a:t>Δ</a:t>
            </a:r>
            <a:r>
              <a:rPr lang="en-US" sz="1600" b="1" dirty="0"/>
              <a:t>t</a:t>
            </a:r>
            <a:r>
              <a:rPr lang="en-US" sz="1600" dirty="0"/>
              <a:t>                                                sec.                                      1km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</a:t>
            </a:r>
            <a:r>
              <a:rPr lang="en-US" sz="1600" b="1" dirty="0"/>
              <a:t>2. </a:t>
            </a:r>
            <a:r>
              <a:rPr lang="he-IL" sz="1600" dirty="0"/>
              <a:t>נתון הזמן שהאות </a:t>
            </a:r>
            <a:r>
              <a:rPr lang="he-IL" sz="1600" u="sng" dirty="0"/>
              <a:t>נשלח וחזר </a:t>
            </a:r>
            <a:r>
              <a:rPr lang="he-IL" sz="1600" dirty="0"/>
              <a:t>מהאסטרואיד=0.667 שנייה                                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</a:t>
            </a:r>
            <a:r>
              <a:rPr lang="en-US" sz="1600" b="1" dirty="0"/>
              <a:t>        </a:t>
            </a:r>
            <a:r>
              <a:rPr lang="en-US" sz="1600" dirty="0"/>
              <a:t>                                               </a:t>
            </a:r>
            <a:r>
              <a:rPr lang="he-IL" sz="1600" dirty="0"/>
              <a:t>כלומר זמן פגיעת האותות באסטרואיד שווה לחצי (רק הלוך):      </a:t>
            </a: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endParaRPr lang="he-IL" sz="1600" dirty="0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DC9F9DC5-F9F1-4FF1-B610-63DFAA8D855A}"/>
              </a:ext>
            </a:extLst>
          </p:cNvPr>
          <p:cNvSpPr txBox="1">
            <a:spLocks/>
          </p:cNvSpPr>
          <p:nvPr/>
        </p:nvSpPr>
        <p:spPr>
          <a:xfrm>
            <a:off x="6788832" y="1864402"/>
            <a:ext cx="1326976" cy="53690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>
                <a:highlight>
                  <a:srgbClr val="FFFF00"/>
                </a:highlight>
              </a:rPr>
              <a:t>300,000,000</a:t>
            </a:r>
            <a:endParaRPr lang="he-IL" sz="1600" dirty="0">
              <a:highlight>
                <a:srgbClr val="FFFF00"/>
              </a:highlight>
            </a:endParaRP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2C8EBC5D-C677-4D6F-AB54-A6B5F79B38F1}"/>
              </a:ext>
            </a:extLst>
          </p:cNvPr>
          <p:cNvCxnSpPr>
            <a:cxnSpLocks/>
          </p:cNvCxnSpPr>
          <p:nvPr/>
        </p:nvCxnSpPr>
        <p:spPr>
          <a:xfrm>
            <a:off x="1979712" y="3068960"/>
            <a:ext cx="93610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1A4F7E6D-9CCE-4B92-8812-E33E1534D8B1}"/>
              </a:ext>
            </a:extLst>
          </p:cNvPr>
          <p:cNvCxnSpPr>
            <a:cxnSpLocks/>
          </p:cNvCxnSpPr>
          <p:nvPr/>
        </p:nvCxnSpPr>
        <p:spPr>
          <a:xfrm>
            <a:off x="6228184" y="3356992"/>
            <a:ext cx="11521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D87F0672-DE24-4A7E-8199-04B7C80F9DC4}"/>
              </a:ext>
            </a:extLst>
          </p:cNvPr>
          <p:cNvCxnSpPr>
            <a:cxnSpLocks/>
          </p:cNvCxnSpPr>
          <p:nvPr/>
        </p:nvCxnSpPr>
        <p:spPr>
          <a:xfrm>
            <a:off x="5292080" y="3061928"/>
            <a:ext cx="149675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06D74814-031A-41F9-906B-228A3B41D0B9}"/>
              </a:ext>
            </a:extLst>
          </p:cNvPr>
          <p:cNvCxnSpPr>
            <a:cxnSpLocks/>
          </p:cNvCxnSpPr>
          <p:nvPr/>
        </p:nvCxnSpPr>
        <p:spPr>
          <a:xfrm>
            <a:off x="2843808" y="3356992"/>
            <a:ext cx="115212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id="{583591A8-8D21-4A07-A35B-07F0839F54D3}"/>
              </a:ext>
            </a:extLst>
          </p:cNvPr>
          <p:cNvSpPr txBox="1">
            <a:spLocks/>
          </p:cNvSpPr>
          <p:nvPr/>
        </p:nvSpPr>
        <p:spPr>
          <a:xfrm>
            <a:off x="755576" y="5330307"/>
            <a:ext cx="2160240" cy="65365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None/>
            </a:pPr>
            <a:r>
              <a:rPr lang="el-GR" sz="1600" dirty="0"/>
              <a:t>Δ</a:t>
            </a:r>
            <a:r>
              <a:rPr lang="en-US" sz="1600" dirty="0"/>
              <a:t>t=</a:t>
            </a:r>
            <a:r>
              <a:rPr lang="en-US" sz="1600" u="sng" dirty="0"/>
              <a:t>0.667</a:t>
            </a:r>
            <a:r>
              <a:rPr lang="en-US" sz="1600" dirty="0"/>
              <a:t>sec=0.3335sec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2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98772619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1361</Words>
  <Application>Microsoft Office PowerPoint</Application>
  <PresentationFormat>‫הצגה על המסך (4:3)</PresentationFormat>
  <Paragraphs>318</Paragraphs>
  <Slides>58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58</vt:i4>
      </vt:variant>
    </vt:vector>
  </HeadingPairs>
  <TitlesOfParts>
    <vt:vector size="61" baseType="lpstr">
      <vt:lpstr>Arial</vt:lpstr>
      <vt:lpstr>Calibri</vt:lpstr>
      <vt:lpstr>ערכת נושא של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כוחות ותנועה על הארץ ובחלל</dc:title>
  <dc:creator>ort</dc:creator>
  <cp:lastModifiedBy>Liat</cp:lastModifiedBy>
  <cp:revision>97</cp:revision>
  <dcterms:created xsi:type="dcterms:W3CDTF">2015-08-31T10:46:49Z</dcterms:created>
  <dcterms:modified xsi:type="dcterms:W3CDTF">2023-03-30T08:02:40Z</dcterms:modified>
</cp:coreProperties>
</file>