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sldIdLst>
    <p:sldId id="257" r:id="rId3"/>
    <p:sldId id="278" r:id="rId4"/>
    <p:sldId id="27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9" r:id="rId19"/>
    <p:sldId id="270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78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781618-17B1-44A7-B621-8064BAA4C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312CD3-0278-41F4-AD53-71B5593FF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EEA346-B4C7-4B63-B9F3-6CDE0C304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FB85B-7A67-4208-BA49-CA196E821485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677179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ECC34E-B134-49A5-BE3E-E247050D9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DDE8AE-297E-4010-982E-518A4B063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E60E1C-B235-4937-B5C1-D67FF5570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AFEB7-0ABE-4BA1-8D2E-3333FCE91894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317263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D18EEC-5391-4DF1-AB2D-59BBAF362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A9971F-E61E-4076-8147-47FF2EBBE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947531-83DB-47C9-BF17-A4EBCFBAF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4E741-6804-4667-972E-7C385481E284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3139943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12AE60-32AB-45C4-AAEC-30CD516F8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FEBCBA-8DA8-4547-A3C5-0DE2BEDF3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D89787-A087-4EC7-937C-B5236A36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58D07-512A-451F-AA65-A2831373AC49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3474819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31DFBA-CB23-42A5-B37B-07D97FBD4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7C54BF-9D2A-4361-AEBD-31F9DE070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FA078C-ECF5-436F-8A24-F274BA62D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BDC446-315C-44C0-8F6B-F93CFB532A7A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1530993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58646D-CE61-4D89-8745-3322E1D43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F05B09-A134-4CB4-A65D-6BB50ADF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39E219-0C48-4B9D-9382-C9F0F17C3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6A837-C9CA-4E39-B195-FA85085C2F9E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767500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15DC17C6-A308-4DDB-AAF7-573960D6E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177118F5-8FCE-4F56-8346-EA8A3FF1E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7EC1876A-CF8D-4A25-80E9-18E6A9435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CCF2C-048F-4F83-AE39-F662BCBBFB05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3224785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ACB8EDB-A441-407C-90FD-B7B3B931B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6CAC292B-50A5-427E-A69E-EAE1DF5A7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C9756966-817A-4675-A6F0-14F62857C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48E4E-D59B-435A-BFFD-45C34A277DF5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2784542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14BA90CE-FC44-459C-8E2A-00D3C85B6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FCD71A5C-E768-4329-BCE3-52FA1915E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13C61551-F78A-4C7C-A41F-F8C6759E8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07199-BA65-48C3-89DD-6FD8CCC555D6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2418553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8F8943F7-2D25-45DE-8ACE-7D0BE85F2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80EED188-F42B-4286-9797-74ECF48A9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C6BEE4FB-59D2-475C-AC40-8D78BDE22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4FAEB-6A6D-4FA9-9A1F-42F6582DF95E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1198160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93020BDE-8515-40CC-8447-E7502BBED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3A993CF7-4D42-4CDB-85DB-4E5184010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E46AC7A8-48DD-4B1F-969E-9C10BD82B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5D7BD-F66C-4BFD-9AF3-185F1B03AE32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182688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E399AA-5C70-421D-A327-ABB829FC0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B666E6-9F12-44A8-BEA1-6172C8CE9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36CB38-3E31-4A8E-8C17-50666C322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E084E-CD40-49A8-9F5E-37A8F9DACF6F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18127290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4FC1BAD9-C12D-447B-A285-FA01F3520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E92339F1-42F3-4A27-8AA1-8C666586A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A3CE0F1F-66D0-4593-BA1E-C045BB029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7A8CC-1247-4A3F-B97F-ECF7CCB5E249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8377725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617D15-08B6-4481-AA39-A4263E145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6CCD8B-AECD-4353-B9F5-1B1D62A43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B1BA9E-8382-49F4-B77E-25C69D550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FD389-3921-4236-9D63-45F88715318C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2044298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67736F-850C-4834-B2E6-7A48C236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E5B5AC-DEEE-4DCB-8053-0F2C5A2F9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E74E35-7199-4E2D-8631-EF13A09C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C3CCE-D98E-49EC-8AC8-661ECA2802B0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3622951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B9476C-EB47-4F58-8B96-A7F99FB9D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AA8D5C-4787-4F3C-AE91-2B7B6600D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2B5A66-FEE0-45B0-BC8A-F58D4A2B4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7712A6-FB69-49E5-B101-1EDE5074E439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1096655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C2BCC49B-8CCD-4273-A40D-581B0F75E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62847E45-6B03-47D0-BCF7-FCAB4D9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5329EBBA-8CDE-4695-A831-0830D92D4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177D7-E87C-471C-BFF6-3424A57EE721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3616003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4F8F1544-E4D1-4B77-BAEF-660912D9C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734A66-F4B4-40DA-BBF2-4B99E6139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66FBC88A-AF69-48C6-AB8F-E73BEFFE4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309E2-6279-4084-9D02-72CD4AF93E67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350562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7BF37E7A-116A-4AFB-A23D-3BFC95451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FECD284E-DC42-4371-B3DE-D3DE07386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5A65313-12AA-46F9-82AA-5E9387559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41081-9AE9-4FA4-8A2F-B76A1702785C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4101285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66D49E4E-D0C5-4E9E-87BB-B7660DEC4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614D2AEF-547B-46D5-8F73-0A6DCA403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59B98A10-723E-4A42-8E65-DC30BD08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6125D-91B6-43D1-80A5-95FD521BAC00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2835440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F7682EDB-EEF2-4DD4-A001-28B416FBC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97F95454-FECE-4DB1-B4FB-A42F96D97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1AFAD4DD-719C-46E2-B48E-67B941E51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232D0-4B6E-4A52-A944-55FB6C3DF09E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77646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917D767D-AAC9-4259-83FA-A7FAA8394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A2E0B8DB-3CEB-4AA3-B376-97DD3038E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23F915C3-407C-4C69-AB74-F6C697977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EC7AF2-86F7-4231-AFDA-5543F77989E8}" type="slidenum">
              <a:rPr lang="he-IL" altLang="he-IL"/>
              <a:pPr/>
              <a:t>‹#›</a:t>
            </a:fld>
            <a:endParaRPr lang="fr-CA" altLang="he-IL"/>
          </a:p>
        </p:txBody>
      </p:sp>
    </p:spTree>
    <p:extLst>
      <p:ext uri="{BB962C8B-B14F-4D97-AF65-F5344CB8AC3E}">
        <p14:creationId xmlns:p14="http://schemas.microsoft.com/office/powerpoint/2010/main" val="198343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5F0B741A-5908-4F2E-9650-8D8610DBB11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he-IL"/>
              <a:t>Cliquez pour modifier le style du titre</a:t>
            </a:r>
            <a:endParaRPr lang="fr-CA" altLang="he-IL"/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947A7582-6A33-444C-9C29-C6F5C41C8E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he-IL"/>
              <a:t>Cliquez pour modifier les styles du texte du masque</a:t>
            </a:r>
          </a:p>
          <a:p>
            <a:pPr lvl="1"/>
            <a:r>
              <a:rPr lang="fr-FR" altLang="he-IL"/>
              <a:t>Deuxième niveau</a:t>
            </a:r>
          </a:p>
          <a:p>
            <a:pPr lvl="2"/>
            <a:r>
              <a:rPr lang="fr-FR" altLang="he-IL"/>
              <a:t>Troisième niveau</a:t>
            </a:r>
          </a:p>
          <a:p>
            <a:pPr lvl="3"/>
            <a:r>
              <a:rPr lang="fr-FR" altLang="he-IL"/>
              <a:t>Quatrième niveau</a:t>
            </a:r>
          </a:p>
          <a:p>
            <a:pPr lvl="4"/>
            <a:r>
              <a:rPr lang="fr-FR" altLang="he-IL"/>
              <a:t>Cinquième niveau</a:t>
            </a:r>
            <a:endParaRPr lang="fr-CA" altLang="he-IL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88670F-5367-47AD-8E89-0FBFCC942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96BE5C-A07E-4DE4-BAD8-042A11FC4C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A288A2-DA94-4339-878D-EA4806E04A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B7D5866-79C1-4AA3-A30C-B2E94AC076DB}" type="slidenum">
              <a:rPr lang="he-IL" altLang="he-IL"/>
              <a:pPr/>
              <a:t>‹#›</a:t>
            </a:fld>
            <a:endParaRPr lang="fr-CA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>
            <a:extLst>
              <a:ext uri="{FF2B5EF4-FFF2-40B4-BE49-F238E27FC236}">
                <a16:creationId xmlns:a16="http://schemas.microsoft.com/office/drawing/2014/main" id="{9D728684-F39C-4099-B045-AA86873819E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he-IL"/>
              <a:t>Cliquez pour modifier le style du titre</a:t>
            </a:r>
            <a:endParaRPr lang="fr-CA" altLang="he-IL"/>
          </a:p>
        </p:txBody>
      </p:sp>
      <p:sp>
        <p:nvSpPr>
          <p:cNvPr id="2051" name="Espace réservé du texte 2">
            <a:extLst>
              <a:ext uri="{FF2B5EF4-FFF2-40B4-BE49-F238E27FC236}">
                <a16:creationId xmlns:a16="http://schemas.microsoft.com/office/drawing/2014/main" id="{8D216B35-50BC-4A7A-801E-99698F385A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he-IL"/>
              <a:t>Cliquez pour modifier les styles du texte du masque</a:t>
            </a:r>
          </a:p>
          <a:p>
            <a:pPr lvl="1"/>
            <a:r>
              <a:rPr lang="fr-FR" altLang="he-IL"/>
              <a:t>Deuxième niveau</a:t>
            </a:r>
          </a:p>
          <a:p>
            <a:pPr lvl="2"/>
            <a:r>
              <a:rPr lang="fr-FR" altLang="he-IL"/>
              <a:t>Troisième niveau</a:t>
            </a:r>
          </a:p>
          <a:p>
            <a:pPr lvl="3"/>
            <a:r>
              <a:rPr lang="fr-FR" altLang="he-IL"/>
              <a:t>Quatrième niveau</a:t>
            </a:r>
          </a:p>
          <a:p>
            <a:pPr lvl="4"/>
            <a:r>
              <a:rPr lang="fr-FR" altLang="he-IL"/>
              <a:t>Cinquième niveau</a:t>
            </a:r>
            <a:endParaRPr lang="fr-CA" altLang="he-IL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1D538D-9E62-4556-AA3D-5A3C5AE422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471ABB-EBBD-427F-A9EE-DBD61D8B75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0933F3-4699-4D83-9F30-3BAE68CE97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7C8BEBE-AD01-49B8-9A5F-1A6319A9AC92}" type="slidenum">
              <a:rPr lang="he-IL" altLang="he-IL"/>
              <a:pPr/>
              <a:t>‹#›</a:t>
            </a:fld>
            <a:endParaRPr lang="fr-CA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nj8mc04r9E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>
            <a:extLst>
              <a:ext uri="{FF2B5EF4-FFF2-40B4-BE49-F238E27FC236}">
                <a16:creationId xmlns:a16="http://schemas.microsoft.com/office/drawing/2014/main" id="{510E9B62-1AB0-4C05-8771-49384E6882E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357313" y="1928813"/>
            <a:ext cx="6786562" cy="1470025"/>
          </a:xfrm>
        </p:spPr>
        <p:txBody>
          <a:bodyPr/>
          <a:lstStyle/>
          <a:p>
            <a:pPr rtl="1" eaLnBrk="1" hangingPunct="1"/>
            <a:r>
              <a:rPr lang="he-IL" altLang="he-IL" sz="4000" dirty="0">
                <a:solidFill>
                  <a:schemeClr val="bg1"/>
                </a:solidFill>
                <a:cs typeface="Arial" panose="020B0604020202020204" pitchFamily="34" charset="0"/>
              </a:rPr>
              <a:t>אנרגיית גובה </a:t>
            </a:r>
            <a:r>
              <a:rPr lang="he-IL" altLang="he-IL" sz="4000">
                <a:solidFill>
                  <a:schemeClr val="bg1"/>
                </a:solidFill>
                <a:cs typeface="Arial" panose="020B0604020202020204" pitchFamily="34" charset="0"/>
              </a:rPr>
              <a:t>- תרגול</a:t>
            </a:r>
            <a:endParaRPr lang="fr-CA" altLang="he-IL" sz="4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075" name="Sous-titre 2">
            <a:extLst>
              <a:ext uri="{FF2B5EF4-FFF2-40B4-BE49-F238E27FC236}">
                <a16:creationId xmlns:a16="http://schemas.microsoft.com/office/drawing/2014/main" id="{4EE3AB7F-5116-4456-BF47-A117CA42ED8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36750" y="3260725"/>
            <a:ext cx="5589588" cy="1752600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he-IL" altLang="he-IL" dirty="0">
                <a:solidFill>
                  <a:schemeClr val="bg1"/>
                </a:solidFill>
                <a:cs typeface="Arial" panose="020B0604020202020204" pitchFamily="34" charset="0"/>
              </a:rPr>
              <a:t>סמדר שרביט</a:t>
            </a:r>
            <a:endParaRPr lang="fr-CA" altLang="he-IL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יחסים אנרגיה והגורמים,4 Answers,A,30,0,0,0,No,0,END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>
            <a:extLst>
              <a:ext uri="{FF2B5EF4-FFF2-40B4-BE49-F238E27FC236}">
                <a16:creationId xmlns:a16="http://schemas.microsoft.com/office/drawing/2014/main" id="{BC2033B6-C465-487D-8F46-2E2C3742DB4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42988" y="274638"/>
            <a:ext cx="7643812" cy="1143000"/>
          </a:xfrm>
        </p:spPr>
        <p:txBody>
          <a:bodyPr/>
          <a:lstStyle/>
          <a:p>
            <a:pPr algn="r" rtl="1" eaLnBrk="1" hangingPunct="1"/>
            <a:r>
              <a:rPr lang="he-IL" altLang="he-IL" sz="4000" dirty="0">
                <a:solidFill>
                  <a:srgbClr val="404040"/>
                </a:solidFill>
                <a:cs typeface="Aharoni" panose="02010803020104030203" pitchFamily="2" charset="-79"/>
              </a:rPr>
              <a:t>שאלה 5: </a:t>
            </a:r>
            <a:r>
              <a:rPr lang="he-IL" altLang="he-IL" sz="2400" b="1" dirty="0">
                <a:cs typeface="Arial" panose="020B0604020202020204" pitchFamily="34" charset="0"/>
              </a:rPr>
              <a:t>כאשר רוצים  להגדיל את אנרגיית הגובה שיש לגוף פי 8, ניתן לבצע זאת בדרך הבאה:</a:t>
            </a:r>
            <a:endParaRPr lang="fr-CA" altLang="he-IL" sz="2400" b="1" dirty="0">
              <a:cs typeface="Arial" panose="020B0604020202020204" pitchFamily="34" charset="0"/>
            </a:endParaRPr>
          </a:p>
        </p:txBody>
      </p:sp>
      <p:sp>
        <p:nvSpPr>
          <p:cNvPr id="16387" name="Espace réservé du contenu 2">
            <a:extLst>
              <a:ext uri="{FF2B5EF4-FFF2-40B4-BE49-F238E27FC236}">
                <a16:creationId xmlns:a16="http://schemas.microsoft.com/office/drawing/2014/main" id="{E71EE330-9539-4865-9E19-AA9512CCF53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92275" y="1773238"/>
            <a:ext cx="7200900" cy="4525962"/>
          </a:xfrm>
        </p:spPr>
        <p:txBody>
          <a:bodyPr/>
          <a:lstStyle/>
          <a:p>
            <a:pPr marL="609600" indent="-609600" algn="r" rtl="1" eaLnBrk="1" hangingPunct="1">
              <a:lnSpc>
                <a:spcPct val="19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>
                <a:cs typeface="Arial" panose="020B0604020202020204" pitchFamily="34" charset="0"/>
              </a:rPr>
              <a:t>הגדלת הגבהתו פי 2 והגדלת משקלו פי 4</a:t>
            </a:r>
          </a:p>
          <a:p>
            <a:pPr marL="609600" indent="-609600" algn="r" rtl="1" eaLnBrk="1" hangingPunct="1">
              <a:lnSpc>
                <a:spcPct val="19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>
                <a:cs typeface="Arial" panose="020B0604020202020204" pitchFamily="34" charset="0"/>
              </a:rPr>
              <a:t>הגדלת הגבהתו פי 4 והגדלת משקלו פי 4         </a:t>
            </a:r>
          </a:p>
          <a:p>
            <a:pPr marL="609600" indent="-609600" algn="r" rtl="1" eaLnBrk="1" hangingPunct="1">
              <a:lnSpc>
                <a:spcPct val="19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>
                <a:cs typeface="Arial" panose="020B0604020202020204" pitchFamily="34" charset="0"/>
              </a:rPr>
              <a:t>הקטנת גובהו פי 16 והקטנת משקלו פי 2</a:t>
            </a:r>
          </a:p>
          <a:p>
            <a:pPr marL="609600" indent="-609600" algn="r" rtl="1" eaLnBrk="1" hangingPunct="1">
              <a:lnSpc>
                <a:spcPct val="19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>
                <a:cs typeface="Arial" panose="020B0604020202020204" pitchFamily="34" charset="0"/>
              </a:rPr>
              <a:t>הקטנת גובהו פי 4 והגדלת משקלו פי 2</a:t>
            </a:r>
            <a:r>
              <a:rPr lang="he-IL" altLang="he-IL" sz="2800"/>
              <a:t> </a:t>
            </a:r>
            <a:endParaRPr lang="fr-CA" altLang="he-IL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לאיזה גובה ניתן להרים גוף,4 Answers,D,30,3,27,0,No,0,END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>
            <a:extLst>
              <a:ext uri="{FF2B5EF4-FFF2-40B4-BE49-F238E27FC236}">
                <a16:creationId xmlns:a16="http://schemas.microsoft.com/office/drawing/2014/main" id="{39AD9B97-6741-4394-A0F1-A94558F435F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rtl="1" eaLnBrk="1" hangingPunct="1"/>
            <a:r>
              <a:rPr lang="he-IL" altLang="he-IL" sz="4000" dirty="0">
                <a:solidFill>
                  <a:srgbClr val="404040"/>
                </a:solidFill>
                <a:cs typeface="Aharoni" panose="02010803020104030203" pitchFamily="2" charset="-79"/>
              </a:rPr>
              <a:t>שאלה 6: </a:t>
            </a:r>
            <a:r>
              <a:rPr lang="he-IL" altLang="he-IL" sz="2800" b="1" dirty="0"/>
              <a:t>לאיזה גובה  אפשר להרים גוף שמשקלו 20 ניוטון , אם מוסיפים לו  אנרגיה של  300 ג'אול?</a:t>
            </a:r>
            <a:endParaRPr lang="fr-CA" altLang="he-IL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CC9292E-E9CF-4A90-A1C8-56B156DC0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43213" y="1773238"/>
            <a:ext cx="5781675" cy="4525962"/>
          </a:xfrm>
        </p:spPr>
        <p:txBody>
          <a:bodyPr/>
          <a:lstStyle/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 sz="3600"/>
              <a:t>20 מטרים</a:t>
            </a:r>
          </a:p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 sz="3600"/>
              <a:t>5 מטרים</a:t>
            </a:r>
            <a:endParaRPr lang="en-US" altLang="he-IL" sz="3600"/>
          </a:p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 sz="3600"/>
              <a:t>10 מטרים</a:t>
            </a:r>
          </a:p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 sz="3600"/>
              <a:t>15 מטרים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שאלת חישוב יחסים,4 Answers,D,30,5,27,0,No,0,END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>
            <a:extLst>
              <a:ext uri="{FF2B5EF4-FFF2-40B4-BE49-F238E27FC236}">
                <a16:creationId xmlns:a16="http://schemas.microsoft.com/office/drawing/2014/main" id="{FEEE49C2-CBA6-4792-861A-6D4790BD45E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76375" y="274638"/>
            <a:ext cx="7210425" cy="1354137"/>
          </a:xfrm>
        </p:spPr>
        <p:txBody>
          <a:bodyPr/>
          <a:lstStyle/>
          <a:p>
            <a:pPr algn="r" rtl="1" eaLnBrk="1" hangingPunct="1"/>
            <a:r>
              <a:rPr lang="he-IL" altLang="he-IL" sz="4000" b="1" dirty="0">
                <a:solidFill>
                  <a:srgbClr val="404040"/>
                </a:solidFill>
                <a:cs typeface="Aharoni" panose="02010803020104030203" pitchFamily="2" charset="-79"/>
              </a:rPr>
              <a:t>שאלה 7: </a:t>
            </a:r>
            <a:r>
              <a:rPr lang="he-IL" altLang="he-IL" sz="2400" b="1" dirty="0">
                <a:cs typeface="Arial" panose="020B0604020202020204" pitchFamily="34" charset="0"/>
              </a:rPr>
              <a:t>סל פירות נמצא בגובה מסוים מעל הרצפה. פי כמה תגדל אנרגיית הגובה שלו אם יגדילו את גובה פי 15 ויקטינו את משקלו פי 3?</a:t>
            </a:r>
            <a:r>
              <a:rPr lang="he-IL" altLang="he-IL" sz="2400" b="1" dirty="0"/>
              <a:t> </a:t>
            </a:r>
            <a:endParaRPr lang="fr-CA" altLang="he-IL" sz="2400" b="1" dirty="0"/>
          </a:p>
        </p:txBody>
      </p:sp>
      <p:sp>
        <p:nvSpPr>
          <p:cNvPr id="18435" name="Espace réservé du contenu 2">
            <a:extLst>
              <a:ext uri="{FF2B5EF4-FFF2-40B4-BE49-F238E27FC236}">
                <a16:creationId xmlns:a16="http://schemas.microsoft.com/office/drawing/2014/main" id="{0CBC4E10-2115-41DC-AFC8-CCE67A8EBF0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0" y="1998663"/>
            <a:ext cx="6400800" cy="4525962"/>
          </a:xfrm>
        </p:spPr>
        <p:txBody>
          <a:bodyPr/>
          <a:lstStyle/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 sz="3600">
                <a:cs typeface="Arial" panose="020B0604020202020204" pitchFamily="34" charset="0"/>
              </a:rPr>
              <a:t>פי 15</a:t>
            </a:r>
          </a:p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 sz="3600">
                <a:cs typeface="Arial" panose="020B0604020202020204" pitchFamily="34" charset="0"/>
              </a:rPr>
              <a:t>פי 3</a:t>
            </a:r>
          </a:p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 sz="3600">
                <a:cs typeface="Arial" panose="020B0604020202020204" pitchFamily="34" charset="0"/>
              </a:rPr>
              <a:t>פי 12</a:t>
            </a:r>
          </a:p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 sz="3600">
                <a:cs typeface="Arial" panose="020B0604020202020204" pitchFamily="34" charset="0"/>
              </a:rPr>
              <a:t>פי 5</a:t>
            </a:r>
            <a:endParaRPr lang="fr-CA" altLang="he-IL" sz="360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אנרגיה גדולה ביותר,4 Answers,D,60,2,27,0,No,0,END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>
            <a:extLst>
              <a:ext uri="{FF2B5EF4-FFF2-40B4-BE49-F238E27FC236}">
                <a16:creationId xmlns:a16="http://schemas.microsoft.com/office/drawing/2014/main" id="{471DD166-1A90-428F-8BB6-BB88343F72E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86000" y="274638"/>
            <a:ext cx="6400800" cy="1143000"/>
          </a:xfrm>
        </p:spPr>
        <p:txBody>
          <a:bodyPr/>
          <a:lstStyle/>
          <a:p>
            <a:pPr algn="r" rtl="1" eaLnBrk="1" hangingPunct="1"/>
            <a:r>
              <a:rPr lang="he-IL" altLang="he-IL" sz="4000" b="1" dirty="0">
                <a:solidFill>
                  <a:srgbClr val="404040"/>
                </a:solidFill>
                <a:cs typeface="Aharoni" panose="02010803020104030203" pitchFamily="2" charset="-79"/>
              </a:rPr>
              <a:t>שאלה 8: </a:t>
            </a:r>
            <a:r>
              <a:rPr lang="he-IL" altLang="he-IL" sz="3200" b="1" dirty="0">
                <a:solidFill>
                  <a:srgbClr val="404040"/>
                </a:solidFill>
                <a:cs typeface="Arial" panose="020B0604020202020204" pitchFamily="34" charset="0"/>
              </a:rPr>
              <a:t>לאיזה מן הגופים הבאים יש אנרגיית גובה הגדולה ביותר?</a:t>
            </a:r>
            <a:endParaRPr lang="fr-CA" altLang="he-IL" sz="3200" b="1" dirty="0">
              <a:solidFill>
                <a:srgbClr val="404040"/>
              </a:solidFill>
              <a:cs typeface="Arial" panose="020B0604020202020204" pitchFamily="34" charset="0"/>
            </a:endParaRPr>
          </a:p>
        </p:txBody>
      </p:sp>
      <p:sp>
        <p:nvSpPr>
          <p:cNvPr id="19459" name="Espace réservé du contenu 2">
            <a:extLst>
              <a:ext uri="{FF2B5EF4-FFF2-40B4-BE49-F238E27FC236}">
                <a16:creationId xmlns:a16="http://schemas.microsoft.com/office/drawing/2014/main" id="{4CD415FA-9B56-49DE-9C46-870010E8DB8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0" y="1600200"/>
            <a:ext cx="6400800" cy="4525963"/>
          </a:xfrm>
        </p:spPr>
        <p:txBody>
          <a:bodyPr/>
          <a:lstStyle/>
          <a:p>
            <a:pPr marL="609600" indent="-609600" algn="r" rtl="1" eaLnBrk="1" hangingPunct="1">
              <a:lnSpc>
                <a:spcPct val="11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>
                <a:solidFill>
                  <a:srgbClr val="404040"/>
                </a:solidFill>
                <a:cs typeface="Arial" panose="020B0604020202020204" pitchFamily="34" charset="0"/>
              </a:rPr>
              <a:t>ספר שמשקלו 8 ניוטון וגובהו מעל הרצפה 1 מטר</a:t>
            </a:r>
          </a:p>
          <a:p>
            <a:pPr marL="609600" indent="-609600" algn="r" rtl="1" eaLnBrk="1" hangingPunct="1">
              <a:lnSpc>
                <a:spcPct val="11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>
                <a:solidFill>
                  <a:srgbClr val="404040"/>
                </a:solidFill>
                <a:cs typeface="Arial" panose="020B0604020202020204" pitchFamily="34" charset="0"/>
              </a:rPr>
              <a:t>קנקן מים שמשקלו הכולל 10 ניוטון, העומד על שרפרף שגובהו 60 ס"מ מעל הרצפה</a:t>
            </a:r>
          </a:p>
          <a:p>
            <a:pPr marL="609600" indent="-609600" algn="r" rtl="1" eaLnBrk="1" hangingPunct="1">
              <a:lnSpc>
                <a:spcPct val="11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>
                <a:solidFill>
                  <a:srgbClr val="404040"/>
                </a:solidFill>
                <a:cs typeface="Arial" panose="020B0604020202020204" pitchFamily="34" charset="0"/>
              </a:rPr>
              <a:t>שטיח שמשקלו 150 ניוטון, הפרוש על הרצפה</a:t>
            </a:r>
          </a:p>
          <a:p>
            <a:pPr marL="609600" indent="-609600" algn="r" rtl="1" eaLnBrk="1" hangingPunct="1">
              <a:lnSpc>
                <a:spcPct val="11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>
                <a:solidFill>
                  <a:srgbClr val="404040"/>
                </a:solidFill>
                <a:cs typeface="Arial" panose="020B0604020202020204" pitchFamily="34" charset="0"/>
              </a:rPr>
              <a:t>תמונה שמשקלה 8 ניוטון, התלויה על הקיר בגובה 1.5 מטרים מעל הרצפה</a:t>
            </a:r>
            <a:endParaRPr lang="fr-CA" altLang="he-IL" sz="2800">
              <a:solidFill>
                <a:srgbClr val="40404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אנרגיית גובה של ילד,4 Answers,C,30,13,35,0,No,0,END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u contenu 2">
            <a:extLst>
              <a:ext uri="{FF2B5EF4-FFF2-40B4-BE49-F238E27FC236}">
                <a16:creationId xmlns:a16="http://schemas.microsoft.com/office/drawing/2014/main" id="{825C6EEB-500E-4107-AA72-8CED843F821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68538" y="2636838"/>
            <a:ext cx="6400800" cy="2797175"/>
          </a:xfrm>
        </p:spPr>
        <p:txBody>
          <a:bodyPr/>
          <a:lstStyle/>
          <a:p>
            <a:pPr marL="609600" indent="-609600" algn="r" rtl="1" eaLnBrk="1" hangingPunct="1">
              <a:lnSpc>
                <a:spcPct val="120000"/>
              </a:lnSpc>
              <a:buFont typeface="Arial" panose="020B0604020202020204" pitchFamily="34" charset="0"/>
              <a:buAutoNum type="arabicPeriod"/>
            </a:pPr>
            <a:r>
              <a:rPr lang="he-IL" altLang="he-IL">
                <a:cs typeface="Arial" panose="020B0604020202020204" pitchFamily="34" charset="0"/>
              </a:rPr>
              <a:t>10 ג'אול</a:t>
            </a:r>
          </a:p>
          <a:p>
            <a:pPr marL="609600" indent="-609600" algn="r" rtl="1" eaLnBrk="1" hangingPunct="1">
              <a:lnSpc>
                <a:spcPct val="120000"/>
              </a:lnSpc>
              <a:buFont typeface="Arial" panose="020B0604020202020204" pitchFamily="34" charset="0"/>
              <a:buAutoNum type="arabicPeriod"/>
            </a:pPr>
            <a:r>
              <a:rPr lang="he-IL" altLang="he-IL">
                <a:cs typeface="Arial" panose="020B0604020202020204" pitchFamily="34" charset="0"/>
              </a:rPr>
              <a:t>20 ג'אול</a:t>
            </a:r>
          </a:p>
          <a:p>
            <a:pPr marL="609600" indent="-609600" algn="r" rtl="1" eaLnBrk="1" hangingPunct="1">
              <a:lnSpc>
                <a:spcPct val="120000"/>
              </a:lnSpc>
              <a:buFont typeface="Arial" panose="020B0604020202020204" pitchFamily="34" charset="0"/>
              <a:buAutoNum type="arabicPeriod"/>
            </a:pPr>
            <a:r>
              <a:rPr lang="he-IL" altLang="he-IL">
                <a:cs typeface="Arial" panose="020B0604020202020204" pitchFamily="34" charset="0"/>
              </a:rPr>
              <a:t>300 ג'אול</a:t>
            </a:r>
            <a:endParaRPr lang="fr-CA" altLang="he-IL">
              <a:cs typeface="Arial" panose="020B0604020202020204" pitchFamily="34" charset="0"/>
            </a:endParaRPr>
          </a:p>
          <a:p>
            <a:pPr marL="609600" indent="-609600" algn="r" rtl="1" eaLnBrk="1" hangingPunct="1">
              <a:lnSpc>
                <a:spcPct val="120000"/>
              </a:lnSpc>
              <a:buFont typeface="Arial" panose="020B0604020202020204" pitchFamily="34" charset="0"/>
              <a:buAutoNum type="arabicPeriod"/>
            </a:pPr>
            <a:r>
              <a:rPr lang="he-IL" altLang="he-IL">
                <a:cs typeface="Arial" panose="020B0604020202020204" pitchFamily="34" charset="0"/>
              </a:rPr>
              <a:t>30 ג'אול</a:t>
            </a:r>
          </a:p>
        </p:txBody>
      </p:sp>
      <p:sp>
        <p:nvSpPr>
          <p:cNvPr id="20483" name="Titre 1">
            <a:extLst>
              <a:ext uri="{FF2B5EF4-FFF2-40B4-BE49-F238E27FC236}">
                <a16:creationId xmlns:a16="http://schemas.microsoft.com/office/drawing/2014/main" id="{AB606A37-B7CF-4F1F-B281-51A98F8D329E}"/>
              </a:ext>
            </a:extLst>
          </p:cNvPr>
          <p:cNvSpPr>
            <a:spLocks/>
          </p:cNvSpPr>
          <p:nvPr/>
        </p:nvSpPr>
        <p:spPr bwMode="auto">
          <a:xfrm>
            <a:off x="1897063" y="274638"/>
            <a:ext cx="7067550" cy="207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4000" b="1" dirty="0">
                <a:solidFill>
                  <a:srgbClr val="404040"/>
                </a:solidFill>
                <a:latin typeface="Calibri" panose="020F0502020204030204" pitchFamily="34" charset="0"/>
                <a:cs typeface="Aharoni" panose="02010803020104030203" pitchFamily="2" charset="-79"/>
              </a:rPr>
              <a:t>שאלה 9:</a:t>
            </a:r>
            <a:r>
              <a:rPr lang="he-IL" altLang="he-IL" sz="4400" b="1" dirty="0">
                <a:solidFill>
                  <a:srgbClr val="404040"/>
                </a:solidFill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he-IL" altLang="he-IL" sz="2800" b="1" dirty="0">
                <a:latin typeface="Calibri" panose="020F0502020204030204" pitchFamily="34" charset="0"/>
              </a:rPr>
              <a:t>משקלו של ילד היורד במדרגות היה 30 ניוטון. הוא ירד מגובה 30 מטרים לגובה 20 מטרים מעל פני הקרקע. בכמה פחתה אנרגיית הגובה שלו?</a:t>
            </a:r>
            <a:endParaRPr lang="fr-CA" altLang="he-IL" sz="28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אנרגיית הגובה של מים,4 Answers,B,30,13,31,0,No,0,END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>
            <a:extLst>
              <a:ext uri="{FF2B5EF4-FFF2-40B4-BE49-F238E27FC236}">
                <a16:creationId xmlns:a16="http://schemas.microsoft.com/office/drawing/2014/main" id="{558ED7C0-63F9-4ACE-8972-326C40461D0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63713" y="274638"/>
            <a:ext cx="6923087" cy="1714500"/>
          </a:xfrm>
        </p:spPr>
        <p:txBody>
          <a:bodyPr/>
          <a:lstStyle/>
          <a:p>
            <a:pPr algn="r" rtl="1" eaLnBrk="1" hangingPunct="1"/>
            <a:r>
              <a:rPr lang="he-IL" altLang="he-IL" sz="3200" b="1" dirty="0">
                <a:solidFill>
                  <a:srgbClr val="404040"/>
                </a:solidFill>
                <a:cs typeface="Aharoni" panose="02010803020104030203" pitchFamily="2" charset="-79"/>
              </a:rPr>
              <a:t>שאלה 10:</a:t>
            </a:r>
            <a:r>
              <a:rPr lang="he-IL" altLang="he-IL" sz="2800" b="1" dirty="0">
                <a:solidFill>
                  <a:srgbClr val="404040"/>
                </a:solidFill>
                <a:cs typeface="Aharoni" panose="02010803020104030203" pitchFamily="2" charset="-79"/>
              </a:rPr>
              <a:t> </a:t>
            </a:r>
            <a:r>
              <a:rPr lang="he-IL" altLang="he-IL" sz="2800" b="1" dirty="0">
                <a:cs typeface="Arial" panose="020B0604020202020204" pitchFamily="34" charset="0"/>
              </a:rPr>
              <a:t>מהי אנרגיית הגובה שיש לכל 1000 ניוטון של מים לפני שהם נופלים ממפל שגובהו 40 מטרים מעל פני הקרקע?</a:t>
            </a:r>
            <a:endParaRPr lang="fr-CA" altLang="he-IL" sz="2800" b="1" dirty="0">
              <a:cs typeface="Arial" panose="020B0604020202020204" pitchFamily="34" charset="0"/>
            </a:endParaRPr>
          </a:p>
        </p:txBody>
      </p:sp>
      <p:sp>
        <p:nvSpPr>
          <p:cNvPr id="21507" name="Espace réservé du contenu 2">
            <a:extLst>
              <a:ext uri="{FF2B5EF4-FFF2-40B4-BE49-F238E27FC236}">
                <a16:creationId xmlns:a16="http://schemas.microsoft.com/office/drawing/2014/main" id="{B5125BC0-5E81-4069-ABEB-480EAEEC6054}"/>
              </a:ext>
            </a:extLst>
          </p:cNvPr>
          <p:cNvSpPr>
            <a:spLocks/>
          </p:cNvSpPr>
          <p:nvPr/>
        </p:nvSpPr>
        <p:spPr bwMode="auto">
          <a:xfrm>
            <a:off x="2268538" y="2133600"/>
            <a:ext cx="6400800" cy="330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lnSpc>
                <a:spcPct val="14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he-IL" altLang="he-IL" sz="3200">
                <a:latin typeface="Calibri" panose="020F0502020204030204" pitchFamily="34" charset="0"/>
              </a:rPr>
              <a:t>40 ג'אול</a:t>
            </a:r>
          </a:p>
          <a:p>
            <a:pPr algn="r" rtl="1" eaLnBrk="1" hangingPunct="1">
              <a:lnSpc>
                <a:spcPct val="14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he-IL" altLang="he-IL" sz="3200">
                <a:latin typeface="Calibri" panose="020F0502020204030204" pitchFamily="34" charset="0"/>
              </a:rPr>
              <a:t>40000 ג'אול</a:t>
            </a:r>
          </a:p>
          <a:p>
            <a:pPr algn="r" rtl="1" eaLnBrk="1" hangingPunct="1">
              <a:lnSpc>
                <a:spcPct val="14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he-IL" altLang="he-IL" sz="3200">
                <a:latin typeface="Calibri" panose="020F0502020204030204" pitchFamily="34" charset="0"/>
              </a:rPr>
              <a:t>400000 ג'אול</a:t>
            </a:r>
          </a:p>
          <a:p>
            <a:pPr algn="r" rtl="1" eaLnBrk="1" hangingPunct="1">
              <a:lnSpc>
                <a:spcPct val="14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he-IL" altLang="he-IL" sz="3200">
                <a:latin typeface="Calibri" panose="020F0502020204030204" pitchFamily="34" charset="0"/>
              </a:rPr>
              <a:t>1000 ג'אול</a:t>
            </a:r>
            <a:endParaRPr lang="fr-CA" altLang="he-IL" sz="32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אסטרונאוטים בחללית,4 Answers,D,60,9,42,0,No,0,END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>
            <a:extLst>
              <a:ext uri="{FF2B5EF4-FFF2-40B4-BE49-F238E27FC236}">
                <a16:creationId xmlns:a16="http://schemas.microsoft.com/office/drawing/2014/main" id="{BE4BD391-0267-4638-BF65-F66B1932D9E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87450" y="274638"/>
            <a:ext cx="7499350" cy="1143000"/>
          </a:xfrm>
        </p:spPr>
        <p:txBody>
          <a:bodyPr/>
          <a:lstStyle/>
          <a:p>
            <a:pPr algn="r" rtl="1" eaLnBrk="1" hangingPunct="1"/>
            <a:r>
              <a:rPr lang="he-IL" altLang="he-IL" sz="4000" b="1" dirty="0">
                <a:solidFill>
                  <a:srgbClr val="404040"/>
                </a:solidFill>
                <a:cs typeface="Aharoni" panose="02010803020104030203" pitchFamily="2" charset="-79"/>
              </a:rPr>
              <a:t>שאלה 11: אסטרונאוטים בחללית</a:t>
            </a:r>
            <a:endParaRPr lang="fr-CA" altLang="he-IL" sz="4000" dirty="0"/>
          </a:p>
        </p:txBody>
      </p:sp>
      <p:sp>
        <p:nvSpPr>
          <p:cNvPr id="22531" name="Espace réservé du contenu 2">
            <a:extLst>
              <a:ext uri="{FF2B5EF4-FFF2-40B4-BE49-F238E27FC236}">
                <a16:creationId xmlns:a16="http://schemas.microsoft.com/office/drawing/2014/main" id="{CB246A48-AF12-4273-8FBD-072DF8BBD4C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68538" y="3573463"/>
            <a:ext cx="6400800" cy="2592387"/>
          </a:xfrm>
        </p:spPr>
        <p:txBody>
          <a:bodyPr/>
          <a:lstStyle/>
          <a:p>
            <a:pPr marL="609600" indent="-609600" algn="r" rtl="1" eaLnBrk="1" hangingPunct="1">
              <a:lnSpc>
                <a:spcPct val="12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>
                <a:cs typeface="Arial" panose="020B0604020202020204" pitchFamily="34" charset="0"/>
              </a:rPr>
              <a:t>700 ג'אול</a:t>
            </a:r>
          </a:p>
          <a:p>
            <a:pPr marL="609600" indent="-609600" algn="r" rtl="1" eaLnBrk="1" hangingPunct="1">
              <a:lnSpc>
                <a:spcPct val="12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>
                <a:cs typeface="Arial" panose="020B0604020202020204" pitchFamily="34" charset="0"/>
              </a:rPr>
              <a:t>1280 ג'אול</a:t>
            </a:r>
            <a:endParaRPr lang="fr-CA" altLang="he-IL" sz="2800">
              <a:cs typeface="Arial" panose="020B0604020202020204" pitchFamily="34" charset="0"/>
            </a:endParaRPr>
          </a:p>
          <a:p>
            <a:pPr marL="609600" indent="-609600" algn="r" rtl="1" eaLnBrk="1" hangingPunct="1">
              <a:lnSpc>
                <a:spcPct val="12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>
                <a:cs typeface="Arial" panose="020B0604020202020204" pitchFamily="34" charset="0"/>
              </a:rPr>
              <a:t>5000 ג'אול</a:t>
            </a:r>
          </a:p>
          <a:p>
            <a:pPr marL="609600" indent="-609600" algn="r" rtl="1" eaLnBrk="1" hangingPunct="1">
              <a:lnSpc>
                <a:spcPct val="12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>
                <a:cs typeface="Arial" panose="020B0604020202020204" pitchFamily="34" charset="0"/>
              </a:rPr>
              <a:t>128000 ג'אול</a:t>
            </a: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A65015F2-E1F5-4EB1-9134-E2F26DC98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1484313"/>
            <a:ext cx="6842125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he-IL" altLang="he-IL" sz="2400" b="1"/>
              <a:t>אל חללית שמסתה 5 טון  נכנסו 2 אסטרונאוטים שמשקל כל אחד מהם 700 ניוטון. כדי שהחללית תעלה לגובה של 20 מטרים מעל פני כדור הארץ , כמה אנרגית גובה יש להשקיע בה?</a:t>
            </a:r>
            <a:endParaRPr lang="en-US" altLang="he-IL" sz="2400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>
            <a:extLst>
              <a:ext uri="{FF2B5EF4-FFF2-40B4-BE49-F238E27FC236}">
                <a16:creationId xmlns:a16="http://schemas.microsoft.com/office/drawing/2014/main" id="{BE4BD391-0267-4638-BF65-F66B1932D9E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87450" y="274638"/>
            <a:ext cx="7499350" cy="1143000"/>
          </a:xfrm>
        </p:spPr>
        <p:txBody>
          <a:bodyPr/>
          <a:lstStyle/>
          <a:p>
            <a:pPr algn="r" rtl="1" eaLnBrk="1" hangingPunct="1"/>
            <a:r>
              <a:rPr lang="he-IL" altLang="he-IL" sz="4000" b="1" dirty="0">
                <a:solidFill>
                  <a:srgbClr val="404040"/>
                </a:solidFill>
                <a:cs typeface="Aharoni" panose="02010803020104030203" pitchFamily="2" charset="-79"/>
              </a:rPr>
              <a:t>שאלה 12: אסטרונאוטים בחללית</a:t>
            </a:r>
            <a:endParaRPr lang="fr-CA" altLang="he-IL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2" name="Text Box 4">
                <a:extLst>
                  <a:ext uri="{FF2B5EF4-FFF2-40B4-BE49-F238E27FC236}">
                    <a16:creationId xmlns:a16="http://schemas.microsoft.com/office/drawing/2014/main" id="{A65015F2-E1F5-4EB1-9134-E2F26DC98B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47875" y="1196752"/>
                <a:ext cx="6842125" cy="20213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r" rtl="1" eaLnBrk="1" hangingPunct="1">
                  <a:lnSpc>
                    <a:spcPct val="120000"/>
                  </a:lnSpc>
                  <a:spcBef>
                    <a:spcPct val="50000"/>
                  </a:spcBef>
                </a:pPr>
                <a:r>
                  <a:rPr lang="he-IL" altLang="he-IL" sz="2400" b="1" dirty="0"/>
                  <a:t>מצאו את אנרגיית הגובה בנקודות השונות. הניחו שמדובר באותו הכדור שנמצא בגבהים שונים. גובה נקודה </a:t>
                </a:r>
                <a:r>
                  <a:rPr lang="en-US" altLang="he-IL" sz="2400" b="1" dirty="0"/>
                  <a:t>C</a:t>
                </a:r>
                <a:r>
                  <a:rPr lang="he-IL" altLang="he-IL" sz="2400" b="1" dirty="0"/>
                  <a:t> הינו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e-IL" altLang="he-IL" sz="24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e-IL" altLang="he-IL" sz="24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he-IL" altLang="he-IL" sz="2400" b="1" i="1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he-IL" altLang="he-IL" sz="2400" b="1" dirty="0"/>
                  <a:t> גובה נקודה </a:t>
                </a:r>
                <a:r>
                  <a:rPr lang="en-US" altLang="he-IL" sz="2400" b="1" dirty="0"/>
                  <a:t>A</a:t>
                </a:r>
                <a:r>
                  <a:rPr lang="he-IL" altLang="he-IL" sz="2400" b="1" dirty="0"/>
                  <a:t> וגובה נקודה </a:t>
                </a:r>
                <a:r>
                  <a:rPr lang="en-US" altLang="he-IL" sz="2400" b="1" dirty="0"/>
                  <a:t>D</a:t>
                </a:r>
                <a:r>
                  <a:rPr lang="he-IL" altLang="he-IL" sz="2400" b="1" dirty="0"/>
                  <a:t> הינו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e-IL" altLang="he-IL" sz="24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e-IL" altLang="he-IL" sz="24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he-IL" altLang="he-IL" sz="2400" b="1" i="1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he-IL" altLang="he-IL" sz="2400" b="1" dirty="0"/>
                  <a:t> מגובה נקודה </a:t>
                </a:r>
                <a:r>
                  <a:rPr lang="en-US" altLang="he-IL" sz="2400" b="1" dirty="0"/>
                  <a:t>A</a:t>
                </a:r>
              </a:p>
            </p:txBody>
          </p:sp>
        </mc:Choice>
        <mc:Fallback xmlns="">
          <p:sp>
            <p:nvSpPr>
              <p:cNvPr id="22532" name="Text Box 4">
                <a:extLst>
                  <a:ext uri="{FF2B5EF4-FFF2-40B4-BE49-F238E27FC236}">
                    <a16:creationId xmlns:a16="http://schemas.microsoft.com/office/drawing/2014/main" id="{A65015F2-E1F5-4EB1-9134-E2F26DC98B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47875" y="1196752"/>
                <a:ext cx="6842125" cy="2021323"/>
              </a:xfrm>
              <a:prstGeom prst="rect">
                <a:avLst/>
              </a:prstGeom>
              <a:blipFill>
                <a:blip r:embed="rId3"/>
                <a:stretch>
                  <a:fillRect t="-602" r="-1337" b="-60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1" descr="potential energy">
            <a:extLst>
              <a:ext uri="{FF2B5EF4-FFF2-40B4-BE49-F238E27FC236}">
                <a16:creationId xmlns:a16="http://schemas.microsoft.com/office/drawing/2014/main" id="{3B61BB7E-FBDC-4932-BC2A-AA0998FE6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395" y="3429000"/>
            <a:ext cx="6842125" cy="3083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379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>
            <a:extLst>
              <a:ext uri="{FF2B5EF4-FFF2-40B4-BE49-F238E27FC236}">
                <a16:creationId xmlns:a16="http://schemas.microsoft.com/office/drawing/2014/main" id="{97E109C8-65AB-4149-9882-E8C859CB44ED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rtl="1" eaLnBrk="1" hangingPunct="1"/>
            <a:r>
              <a:rPr lang="he-IL" altLang="he-IL">
                <a:solidFill>
                  <a:schemeClr val="bg1"/>
                </a:solidFill>
                <a:cs typeface="Arial" panose="020B0604020202020204" pitchFamily="34" charset="0"/>
              </a:rPr>
              <a:t>סיכום</a:t>
            </a:r>
            <a:endParaRPr lang="fr-CA" altLang="he-IL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3555" name="Espace réservé du contenu 2">
            <a:extLst>
              <a:ext uri="{FF2B5EF4-FFF2-40B4-BE49-F238E27FC236}">
                <a16:creationId xmlns:a16="http://schemas.microsoft.com/office/drawing/2014/main" id="{2050CF00-28FC-4940-8C3C-51692DDE77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2071688"/>
            <a:ext cx="8229600" cy="4357687"/>
          </a:xfrm>
        </p:spPr>
        <p:txBody>
          <a:bodyPr/>
          <a:lstStyle/>
          <a:p>
            <a:pPr algn="r" rtl="1" eaLnBrk="1" hangingPunct="1"/>
            <a:r>
              <a:rPr lang="he-IL" altLang="he-IL" dirty="0">
                <a:solidFill>
                  <a:schemeClr val="bg1"/>
                </a:solidFill>
                <a:cs typeface="Arial" panose="020B0604020202020204" pitchFamily="34" charset="0"/>
              </a:rPr>
              <a:t>הגדרת אנרגיית גובה</a:t>
            </a:r>
          </a:p>
          <a:p>
            <a:pPr algn="r" rtl="1" eaLnBrk="1" hangingPunct="1"/>
            <a:r>
              <a:rPr lang="he-IL" altLang="he-IL" dirty="0">
                <a:solidFill>
                  <a:schemeClr val="bg1"/>
                </a:solidFill>
                <a:cs typeface="Arial" panose="020B0604020202020204" pitchFamily="34" charset="0"/>
              </a:rPr>
              <a:t>חישוב אנרגיית גובה</a:t>
            </a:r>
            <a:endParaRPr lang="en-US" altLang="he-IL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r" rtl="1" eaLnBrk="1" hangingPunct="1"/>
            <a:r>
              <a:rPr lang="he-IL" altLang="he-IL" dirty="0">
                <a:solidFill>
                  <a:schemeClr val="bg1"/>
                </a:solidFill>
                <a:cs typeface="Arial" panose="020B0604020202020204" pitchFamily="34" charset="0"/>
              </a:rPr>
              <a:t>סרטון המסכם את הנושא:</a:t>
            </a:r>
          </a:p>
          <a:p>
            <a:pPr eaLnBrk="1" hangingPunct="1"/>
            <a:r>
              <a:rPr lang="fr-CA" altLang="he-IL" dirty="0">
                <a:hlinkClick r:id="rId3"/>
              </a:rPr>
              <a:t>http://www.youtube.com/watch?v=Jnj8mc04r9E</a:t>
            </a:r>
            <a:endParaRPr lang="fr-CA" alt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>
            <a:extLst>
              <a:ext uri="{FF2B5EF4-FFF2-40B4-BE49-F238E27FC236}">
                <a16:creationId xmlns:a16="http://schemas.microsoft.com/office/drawing/2014/main" id="{722641B0-B316-4B2C-9548-7F5436F832D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altLang="he-IL">
                <a:solidFill>
                  <a:schemeClr val="bg1"/>
                </a:solidFill>
                <a:cs typeface="Arial" panose="020B0604020202020204" pitchFamily="34" charset="0"/>
              </a:rPr>
              <a:t>מסה ומשקל</a:t>
            </a:r>
            <a:endParaRPr lang="fr-CA" altLang="he-IL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099" name="Espace réservé du contenu 2">
            <a:extLst>
              <a:ext uri="{FF2B5EF4-FFF2-40B4-BE49-F238E27FC236}">
                <a16:creationId xmlns:a16="http://schemas.microsoft.com/office/drawing/2014/main" id="{F299541B-D993-468D-9CCB-9311C8E311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2071688"/>
            <a:ext cx="8229600" cy="4357687"/>
          </a:xfrm>
        </p:spPr>
        <p:txBody>
          <a:bodyPr/>
          <a:lstStyle/>
          <a:p>
            <a:pPr algn="r" rtl="1" eaLnBrk="1" hangingPunct="1">
              <a:lnSpc>
                <a:spcPct val="120000"/>
              </a:lnSpc>
            </a:pPr>
            <a:r>
              <a:rPr lang="he-IL" altLang="he-IL" sz="3600" b="1">
                <a:cs typeface="Arial" panose="020B0604020202020204" pitchFamily="34" charset="0"/>
              </a:rPr>
              <a:t>מסה </a:t>
            </a:r>
            <a:r>
              <a:rPr lang="he-IL" altLang="he-IL" sz="3600">
                <a:cs typeface="Arial" panose="020B0604020202020204" pitchFamily="34" charset="0"/>
              </a:rPr>
              <a:t>– כמות החומר של גוף כלשהו. נמדדת ביחידות ק"ג </a:t>
            </a:r>
            <a:r>
              <a:rPr lang="en-US" altLang="he-IL" sz="3600">
                <a:cs typeface="Arial" panose="020B0604020202020204" pitchFamily="34" charset="0"/>
              </a:rPr>
              <a:t>[Kg]</a:t>
            </a:r>
            <a:r>
              <a:rPr lang="he-IL" altLang="he-IL" sz="3600">
                <a:cs typeface="Arial" panose="020B0604020202020204" pitchFamily="34" charset="0"/>
              </a:rPr>
              <a:t>. המסה היא גודל קבוע שאינו תלוי במקום או בתנאי המדידה.</a:t>
            </a:r>
            <a:endParaRPr lang="he-IL" altLang="he-IL" sz="3600">
              <a:solidFill>
                <a:srgbClr val="404040"/>
              </a:solidFill>
              <a:cs typeface="Arial" panose="020B0604020202020204" pitchFamily="34" charset="0"/>
            </a:endParaRPr>
          </a:p>
          <a:p>
            <a:pPr algn="r" rtl="1" eaLnBrk="1" hangingPunct="1">
              <a:lnSpc>
                <a:spcPct val="120000"/>
              </a:lnSpc>
            </a:pPr>
            <a:r>
              <a:rPr lang="he-IL" altLang="he-IL" sz="3600" b="1">
                <a:cs typeface="Arial" panose="020B0604020202020204" pitchFamily="34" charset="0"/>
              </a:rPr>
              <a:t>משקל </a:t>
            </a:r>
            <a:r>
              <a:rPr lang="he-IL" altLang="he-IL" sz="3600">
                <a:cs typeface="Arial" panose="020B0604020202020204" pitchFamily="34" charset="0"/>
              </a:rPr>
              <a:t>– כוח הכובד הפועל על גוף. נמדד ביחידות ניוטון [</a:t>
            </a:r>
            <a:r>
              <a:rPr lang="en-US" altLang="he-IL" sz="3600">
                <a:cs typeface="Arial" panose="020B0604020202020204" pitchFamily="34" charset="0"/>
              </a:rPr>
              <a:t>N</a:t>
            </a:r>
            <a:r>
              <a:rPr lang="he-IL" altLang="he-IL" sz="3600">
                <a:cs typeface="Arial" panose="020B0604020202020204" pitchFamily="34" charset="0"/>
              </a:rPr>
              <a:t>]. כיוונו של המשקל הוא כלפי כדור הארץ.</a:t>
            </a:r>
            <a:r>
              <a:rPr lang="he-IL" altLang="he-IL" sz="3600"/>
              <a:t> </a:t>
            </a:r>
            <a:endParaRPr lang="fr-CA" altLang="he-IL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>
            <a:extLst>
              <a:ext uri="{FF2B5EF4-FFF2-40B4-BE49-F238E27FC236}">
                <a16:creationId xmlns:a16="http://schemas.microsoft.com/office/drawing/2014/main" id="{DB5A6082-1475-4878-A14F-4781660BA93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1" eaLnBrk="1" hangingPunct="1"/>
            <a:r>
              <a:rPr lang="he-IL" altLang="he-IL">
                <a:solidFill>
                  <a:schemeClr val="bg1"/>
                </a:solidFill>
                <a:cs typeface="Arial" panose="020B0604020202020204" pitchFamily="34" charset="0"/>
              </a:rPr>
              <a:t>חישוב משקל</a:t>
            </a:r>
            <a:endParaRPr lang="fr-CA" altLang="he-IL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123" name="Espace réservé du contenu 2">
            <a:extLst>
              <a:ext uri="{FF2B5EF4-FFF2-40B4-BE49-F238E27FC236}">
                <a16:creationId xmlns:a16="http://schemas.microsoft.com/office/drawing/2014/main" id="{7B099E49-9143-43F3-9B7B-157B518302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2071688"/>
            <a:ext cx="8229600" cy="4357687"/>
          </a:xfrm>
        </p:spPr>
        <p:txBody>
          <a:bodyPr/>
          <a:lstStyle/>
          <a:p>
            <a:pPr algn="r" rtl="1" eaLnBrk="1" hangingPunct="1"/>
            <a:r>
              <a:rPr lang="he-IL" altLang="he-IL">
                <a:solidFill>
                  <a:srgbClr val="404040"/>
                </a:solidFill>
                <a:cs typeface="Arial" panose="020B0604020202020204" pitchFamily="34" charset="0"/>
              </a:rPr>
              <a:t>חישוב משקל נעשה בעזרת הנוסחה: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en-US" altLang="he-IL" sz="10600" i="1"/>
              <a:t>W=m</a:t>
            </a:r>
            <a:r>
              <a:rPr lang="en-US" altLang="he-IL" sz="10600" i="1">
                <a:sym typeface="Symbol" panose="05050102010706020507" pitchFamily="18" charset="2"/>
              </a:rPr>
              <a:t></a:t>
            </a:r>
            <a:r>
              <a:rPr lang="en-US" altLang="he-IL" sz="10600" i="1"/>
              <a:t>g</a:t>
            </a:r>
            <a:endParaRPr lang="he-IL" altLang="he-IL" sz="10600" i="1">
              <a:cs typeface="Arial" panose="020B0604020202020204" pitchFamily="34" charset="0"/>
            </a:endParaRPr>
          </a:p>
          <a:p>
            <a:pPr algn="ctr" rtl="1" eaLnBrk="1" hangingPunct="1">
              <a:buFont typeface="Arial" panose="020B0604020202020204" pitchFamily="34" charset="0"/>
              <a:buNone/>
            </a:pPr>
            <a:endParaRPr lang="he-IL" altLang="he-IL" sz="2400" i="1">
              <a:cs typeface="Arial" panose="020B0604020202020204" pitchFamily="34" charset="0"/>
            </a:endParaRPr>
          </a:p>
          <a:p>
            <a:pPr algn="r" rtl="1" eaLnBrk="1" hangingPunct="1">
              <a:buFont typeface="Arial" panose="020B0604020202020204" pitchFamily="34" charset="0"/>
              <a:buNone/>
            </a:pPr>
            <a:r>
              <a:rPr lang="he-IL" altLang="he-IL" sz="4000" i="1">
                <a:cs typeface="Arial" panose="020B0604020202020204" pitchFamily="34" charset="0"/>
              </a:rPr>
              <a:t>כאשר </a:t>
            </a:r>
            <a:r>
              <a:rPr lang="en-US" altLang="he-IL" sz="4000" i="1">
                <a:cs typeface="Arial" panose="020B0604020202020204" pitchFamily="34" charset="0"/>
              </a:rPr>
              <a:t>g=10 [N/Kg]</a:t>
            </a:r>
            <a:r>
              <a:rPr lang="he-IL" altLang="he-IL" sz="4000" i="1">
                <a:cs typeface="Arial" panose="020B0604020202020204" pitchFamily="34" charset="0"/>
              </a:rPr>
              <a:t> על פני כדור הארץ</a:t>
            </a:r>
            <a:endParaRPr lang="fr-CA" altLang="he-IL" sz="4000" i="1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>
            <a:extLst>
              <a:ext uri="{FF2B5EF4-FFF2-40B4-BE49-F238E27FC236}">
                <a16:creationId xmlns:a16="http://schemas.microsoft.com/office/drawing/2014/main" id="{F6FE4871-38E6-4474-AB87-2B7F8DE5A780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altLang="he-IL">
                <a:solidFill>
                  <a:schemeClr val="bg1"/>
                </a:solidFill>
                <a:cs typeface="Arial" panose="020B0604020202020204" pitchFamily="34" charset="0"/>
              </a:rPr>
              <a:t>אנרגיית גובה</a:t>
            </a:r>
            <a:endParaRPr lang="fr-CA" altLang="he-IL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0243" name="Espace réservé du contenu 2">
            <a:extLst>
              <a:ext uri="{FF2B5EF4-FFF2-40B4-BE49-F238E27FC236}">
                <a16:creationId xmlns:a16="http://schemas.microsoft.com/office/drawing/2014/main" id="{790FBFF0-D283-4132-AA19-FC4C1374668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2071688"/>
            <a:ext cx="8229600" cy="4357687"/>
          </a:xfrm>
        </p:spPr>
        <p:txBody>
          <a:bodyPr/>
          <a:lstStyle/>
          <a:p>
            <a:pPr algn="r" rtl="1" eaLnBrk="1" hangingPunct="1"/>
            <a:r>
              <a:rPr lang="he-IL" altLang="he-IL">
                <a:solidFill>
                  <a:srgbClr val="404040"/>
                </a:solidFill>
                <a:cs typeface="Arial" panose="020B0604020202020204" pitchFamily="34" charset="0"/>
              </a:rPr>
              <a:t>אנרגיית גובה היא אנרגיה שיש לגוף עקב כוח המשיכה הפועל עליו וגובהו הנמדד יחסית למשטח הייחוס.</a:t>
            </a:r>
          </a:p>
          <a:p>
            <a:pPr algn="r" rtl="1" eaLnBrk="1" hangingPunct="1"/>
            <a:r>
              <a:rPr lang="he-IL" altLang="he-IL">
                <a:solidFill>
                  <a:srgbClr val="404040"/>
                </a:solidFill>
                <a:cs typeface="Arial" panose="020B0604020202020204" pitchFamily="34" charset="0"/>
              </a:rPr>
              <a:t>אנרגיית גובה מושפעת משני גורמים:</a:t>
            </a:r>
          </a:p>
          <a:p>
            <a:pPr lvl="1" algn="r" rtl="1" eaLnBrk="1" hangingPunct="1"/>
            <a:r>
              <a:rPr lang="he-IL" altLang="he-IL">
                <a:solidFill>
                  <a:srgbClr val="404040"/>
                </a:solidFill>
                <a:cs typeface="Arial" panose="020B0604020202020204" pitchFamily="34" charset="0"/>
              </a:rPr>
              <a:t>משקל</a:t>
            </a:r>
          </a:p>
          <a:p>
            <a:pPr lvl="1" algn="r" rtl="1" eaLnBrk="1" hangingPunct="1"/>
            <a:r>
              <a:rPr lang="he-IL" altLang="he-IL">
                <a:solidFill>
                  <a:srgbClr val="404040"/>
                </a:solidFill>
                <a:cs typeface="Arial" panose="020B0604020202020204" pitchFamily="34" charset="0"/>
              </a:rPr>
              <a:t>גובה </a:t>
            </a:r>
            <a:endParaRPr lang="fr-CA" altLang="he-IL">
              <a:solidFill>
                <a:srgbClr val="40404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>
            <a:extLst>
              <a:ext uri="{FF2B5EF4-FFF2-40B4-BE49-F238E27FC236}">
                <a16:creationId xmlns:a16="http://schemas.microsoft.com/office/drawing/2014/main" id="{55AF4F67-2B53-4830-9D43-D1141DE971C6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1" eaLnBrk="1" hangingPunct="1"/>
            <a:r>
              <a:rPr lang="he-IL" altLang="he-IL">
                <a:solidFill>
                  <a:schemeClr val="bg1"/>
                </a:solidFill>
                <a:cs typeface="Arial" panose="020B0604020202020204" pitchFamily="34" charset="0"/>
              </a:rPr>
              <a:t>חישוב אנרגיית גובה</a:t>
            </a:r>
            <a:endParaRPr lang="fr-CA" altLang="he-IL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1267" name="Espace réservé du contenu 2">
            <a:extLst>
              <a:ext uri="{FF2B5EF4-FFF2-40B4-BE49-F238E27FC236}">
                <a16:creationId xmlns:a16="http://schemas.microsoft.com/office/drawing/2014/main" id="{73FFBFEF-C12F-4FFF-8D7F-C1A94C11ED0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2071688"/>
            <a:ext cx="8229600" cy="4357687"/>
          </a:xfrm>
        </p:spPr>
        <p:txBody>
          <a:bodyPr/>
          <a:lstStyle/>
          <a:p>
            <a:pPr algn="r" rtl="1" eaLnBrk="1" hangingPunct="1"/>
            <a:r>
              <a:rPr lang="he-IL" altLang="he-IL">
                <a:solidFill>
                  <a:srgbClr val="404040"/>
                </a:solidFill>
                <a:cs typeface="Arial" panose="020B0604020202020204" pitchFamily="34" charset="0"/>
              </a:rPr>
              <a:t>חישוב אנרגיית גובה נעשה בעזרת הנוסחה: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en-US" altLang="he-IL" sz="10600" i="1"/>
              <a:t>E</a:t>
            </a:r>
            <a:r>
              <a:rPr lang="en-US" altLang="he-IL" sz="10600" i="1" baseline="-25000"/>
              <a:t>h</a:t>
            </a:r>
            <a:r>
              <a:rPr lang="en-US" altLang="he-IL" sz="10600" i="1"/>
              <a:t>=W</a:t>
            </a:r>
            <a:r>
              <a:rPr lang="en-US" altLang="he-IL" sz="10600" i="1">
                <a:sym typeface="Symbol" panose="05050102010706020507" pitchFamily="18" charset="2"/>
              </a:rPr>
              <a:t></a:t>
            </a:r>
            <a:r>
              <a:rPr lang="en-US" altLang="he-IL" sz="10600" i="1"/>
              <a:t>h</a:t>
            </a:r>
            <a:endParaRPr lang="fr-CA" altLang="he-IL" sz="10600"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אנרגיית גובה היא,4 Answers,C,30,0,0,0,No,0,END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>
            <a:extLst>
              <a:ext uri="{FF2B5EF4-FFF2-40B4-BE49-F238E27FC236}">
                <a16:creationId xmlns:a16="http://schemas.microsoft.com/office/drawing/2014/main" id="{E8284DFC-8FB9-4270-AC11-D72B5D32B44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86000" y="274638"/>
            <a:ext cx="6400800" cy="1143000"/>
          </a:xfrm>
        </p:spPr>
        <p:txBody>
          <a:bodyPr/>
          <a:lstStyle/>
          <a:p>
            <a:pPr algn="r" rtl="1" eaLnBrk="1" hangingPunct="1"/>
            <a:r>
              <a:rPr lang="he-IL" altLang="he-IL" b="1" dirty="0">
                <a:solidFill>
                  <a:srgbClr val="404040"/>
                </a:solidFill>
                <a:cs typeface="Aharoni" panose="02010803020104030203" pitchFamily="2" charset="-79"/>
              </a:rPr>
              <a:t>שאלה 1: </a:t>
            </a:r>
            <a:r>
              <a:rPr lang="he-IL" altLang="he-IL" sz="4000" b="1" dirty="0">
                <a:cs typeface="Arial" panose="020B0604020202020204" pitchFamily="34" charset="0"/>
              </a:rPr>
              <a:t>אנרגיית גובה היא</a:t>
            </a:r>
            <a:endParaRPr lang="fr-CA" altLang="he-IL" sz="4000" b="1" dirty="0">
              <a:cs typeface="Arial" panose="020B0604020202020204" pitchFamily="34" charset="0"/>
            </a:endParaRPr>
          </a:p>
        </p:txBody>
      </p:sp>
      <p:sp>
        <p:nvSpPr>
          <p:cNvPr id="12291" name="Espace réservé du contenu 2">
            <a:extLst>
              <a:ext uri="{FF2B5EF4-FFF2-40B4-BE49-F238E27FC236}">
                <a16:creationId xmlns:a16="http://schemas.microsoft.com/office/drawing/2014/main" id="{34B60014-6C2D-4185-A08A-B70EDDB668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0" y="1600200"/>
            <a:ext cx="6400800" cy="4525963"/>
          </a:xfrm>
        </p:spPr>
        <p:txBody>
          <a:bodyPr/>
          <a:lstStyle/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>
                <a:cs typeface="Arial" panose="020B0604020202020204" pitchFamily="34" charset="0"/>
              </a:rPr>
              <a:t>אנרגיה שיש לגוף ארוך</a:t>
            </a:r>
          </a:p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>
                <a:cs typeface="Arial" panose="020B0604020202020204" pitchFamily="34" charset="0"/>
              </a:rPr>
              <a:t>אנרגיה שיש לגוף הנע על פני משטח</a:t>
            </a:r>
          </a:p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>
                <a:cs typeface="Arial" panose="020B0604020202020204" pitchFamily="34" charset="0"/>
              </a:rPr>
              <a:t>אנרגיה שיש לגוף הנמצא במקום גבוה  בהשוואה למשטח ייחוס</a:t>
            </a:r>
          </a:p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>
                <a:cs typeface="Arial" panose="020B0604020202020204" pitchFamily="34" charset="0"/>
              </a:rPr>
              <a:t>אנרגיה שיש לכל גוף</a:t>
            </a:r>
            <a:endParaRPr lang="fr-CA" altLang="he-IL">
              <a:solidFill>
                <a:srgbClr val="404040"/>
              </a:solidFill>
              <a:cs typeface="Aharoni" panose="02010803020104030203" pitchFamily="2" charset="-79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מה קובע את אנרגיית הגובה,4 Answers,B,30,0,0,0,No,0,END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>
            <a:extLst>
              <a:ext uri="{FF2B5EF4-FFF2-40B4-BE49-F238E27FC236}">
                <a16:creationId xmlns:a16="http://schemas.microsoft.com/office/drawing/2014/main" id="{A69C6FCD-18F5-42AE-94DE-6C683E159B6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86000" y="274638"/>
            <a:ext cx="6400800" cy="1143000"/>
          </a:xfrm>
        </p:spPr>
        <p:txBody>
          <a:bodyPr/>
          <a:lstStyle/>
          <a:p>
            <a:pPr algn="r" rtl="1" eaLnBrk="1" hangingPunct="1"/>
            <a:r>
              <a:rPr lang="he-IL" altLang="he-IL" sz="4000" b="1" dirty="0">
                <a:solidFill>
                  <a:srgbClr val="404040"/>
                </a:solidFill>
                <a:cs typeface="Aharoni" panose="02010803020104030203" pitchFamily="2" charset="-79"/>
              </a:rPr>
              <a:t>שאלה 2: </a:t>
            </a:r>
            <a:r>
              <a:rPr lang="he-IL" altLang="he-IL" sz="3600" b="1" dirty="0">
                <a:cs typeface="Arial" panose="020B0604020202020204" pitchFamily="34" charset="0"/>
              </a:rPr>
              <a:t>מה קובע את אנרגיית הגובה של גוף?</a:t>
            </a:r>
            <a:endParaRPr lang="fr-CA" altLang="he-IL" sz="3600" b="1" dirty="0">
              <a:cs typeface="Arial" panose="020B0604020202020204" pitchFamily="34" charset="0"/>
            </a:endParaRPr>
          </a:p>
        </p:txBody>
      </p:sp>
      <p:sp>
        <p:nvSpPr>
          <p:cNvPr id="13315" name="Espace réservé du contenu 2">
            <a:extLst>
              <a:ext uri="{FF2B5EF4-FFF2-40B4-BE49-F238E27FC236}">
                <a16:creationId xmlns:a16="http://schemas.microsoft.com/office/drawing/2014/main" id="{8E1F403A-8B0E-44EF-8132-F54E5F01056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68538" y="1916113"/>
            <a:ext cx="6400800" cy="4525962"/>
          </a:xfrm>
        </p:spPr>
        <p:txBody>
          <a:bodyPr/>
          <a:lstStyle/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>
                <a:solidFill>
                  <a:srgbClr val="404040"/>
                </a:solidFill>
                <a:cs typeface="Arial" panose="020B0604020202020204" pitchFamily="34" charset="0"/>
              </a:rPr>
              <a:t>אך ורק גובהו של הגוף</a:t>
            </a:r>
          </a:p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>
                <a:solidFill>
                  <a:srgbClr val="404040"/>
                </a:solidFill>
                <a:cs typeface="Arial" panose="020B0604020202020204" pitchFamily="34" charset="0"/>
              </a:rPr>
              <a:t>משקל הגוף וגובהו</a:t>
            </a:r>
          </a:p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>
                <a:solidFill>
                  <a:srgbClr val="404040"/>
                </a:solidFill>
                <a:cs typeface="Arial" panose="020B0604020202020204" pitchFamily="34" charset="0"/>
              </a:rPr>
              <a:t>ארך ורק משקלו של הגוף</a:t>
            </a:r>
          </a:p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>
                <a:solidFill>
                  <a:srgbClr val="404040"/>
                </a:solidFill>
                <a:cs typeface="Arial" panose="020B0604020202020204" pitchFamily="34" charset="0"/>
              </a:rPr>
              <a:t>אך ורק מסתו וגובהו</a:t>
            </a:r>
            <a:endParaRPr lang="fr-CA" altLang="he-IL">
              <a:solidFill>
                <a:srgbClr val="40404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אנרגיית גובה של שני גופים,4 Answers,C,30,0,0,0,No,0,END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>
            <a:extLst>
              <a:ext uri="{FF2B5EF4-FFF2-40B4-BE49-F238E27FC236}">
                <a16:creationId xmlns:a16="http://schemas.microsoft.com/office/drawing/2014/main" id="{D4A525A6-96B7-4B98-8DBF-51EAD7BFF98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87450" y="274638"/>
            <a:ext cx="7499350" cy="1143000"/>
          </a:xfrm>
        </p:spPr>
        <p:txBody>
          <a:bodyPr/>
          <a:lstStyle/>
          <a:p>
            <a:pPr algn="r" rtl="1" eaLnBrk="1" hangingPunct="1"/>
            <a:r>
              <a:rPr lang="he-IL" altLang="he-IL" sz="4000" dirty="0">
                <a:solidFill>
                  <a:srgbClr val="404040"/>
                </a:solidFill>
                <a:cs typeface="Aharoni" panose="02010803020104030203" pitchFamily="2" charset="-79"/>
              </a:rPr>
              <a:t>שאלה 3:</a:t>
            </a:r>
            <a:r>
              <a:rPr lang="he-IL" altLang="he-IL" sz="3200" dirty="0">
                <a:solidFill>
                  <a:srgbClr val="404040"/>
                </a:solidFill>
                <a:cs typeface="Aharoni" panose="02010803020104030203" pitchFamily="2" charset="-79"/>
              </a:rPr>
              <a:t> </a:t>
            </a:r>
            <a:r>
              <a:rPr lang="he-IL" altLang="he-IL" sz="3200" b="1" dirty="0">
                <a:cs typeface="Arial" panose="020B0604020202020204" pitchFamily="34" charset="0"/>
              </a:rPr>
              <a:t>אנרגיית הגובה שיש לגוף א' תמיד גדולה מאנרגיית הגובה שיש לגוף ב' כאשר</a:t>
            </a:r>
            <a:r>
              <a:rPr lang="he-IL" altLang="he-IL" sz="3200" dirty="0"/>
              <a:t> </a:t>
            </a:r>
            <a:endParaRPr lang="fr-CA" altLang="he-IL" sz="3200" dirty="0"/>
          </a:p>
        </p:txBody>
      </p:sp>
      <p:sp>
        <p:nvSpPr>
          <p:cNvPr id="14339" name="Espace réservé du contenu 2">
            <a:extLst>
              <a:ext uri="{FF2B5EF4-FFF2-40B4-BE49-F238E27FC236}">
                <a16:creationId xmlns:a16="http://schemas.microsoft.com/office/drawing/2014/main" id="{57675FB9-E2E4-4D1D-987F-D479D2ADE30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051050" y="1855788"/>
            <a:ext cx="6635750" cy="4525962"/>
          </a:xfrm>
        </p:spPr>
        <p:txBody>
          <a:bodyPr/>
          <a:lstStyle/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>
                <a:cs typeface="Arial" panose="020B0604020202020204" pitchFamily="34" charset="0"/>
              </a:rPr>
              <a:t>משקל גוף א' גדול ממשקל גוף ב'</a:t>
            </a:r>
          </a:p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>
                <a:cs typeface="Arial" panose="020B0604020202020204" pitchFamily="34" charset="0"/>
              </a:rPr>
              <a:t>מסת גוף א' גדולה ממסת גוף ב'</a:t>
            </a:r>
          </a:p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>
                <a:cs typeface="Arial" panose="020B0604020202020204" pitchFamily="34" charset="0"/>
              </a:rPr>
              <a:t>הגבהת גוף א' גדולה מהגבהת גוף ב' וגם משקל גוף א' גדול ממשקל גוף ב'</a:t>
            </a:r>
          </a:p>
          <a:p>
            <a:pPr marL="609600" indent="-609600" algn="r" rtl="1" eaLnBrk="1" hangingPunct="1">
              <a:lnSpc>
                <a:spcPct val="130000"/>
              </a:lnSpc>
              <a:buFont typeface="Arial" panose="020B0604020202020204" pitchFamily="34" charset="0"/>
              <a:buAutoNum type="arabicPeriod"/>
            </a:pPr>
            <a:r>
              <a:rPr lang="he-IL" altLang="he-IL">
                <a:cs typeface="Arial" panose="020B0604020202020204" pitchFamily="34" charset="0"/>
              </a:rPr>
              <a:t>הגבהת גוף א'  גדולה מהגבהת גוף ב'</a:t>
            </a:r>
            <a:endParaRPr lang="fr-CA" altLang="he-IL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אנרגיית גובה בציור,4 Answers,B,30,0,0,0,No,0,END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>
            <a:extLst>
              <a:ext uri="{FF2B5EF4-FFF2-40B4-BE49-F238E27FC236}">
                <a16:creationId xmlns:a16="http://schemas.microsoft.com/office/drawing/2014/main" id="{C8BFCCA6-749D-40D7-A246-D4DCF3072F5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03350" y="274638"/>
            <a:ext cx="7283450" cy="1143000"/>
          </a:xfrm>
        </p:spPr>
        <p:txBody>
          <a:bodyPr/>
          <a:lstStyle/>
          <a:p>
            <a:pPr algn="r" rtl="1" eaLnBrk="1" hangingPunct="1"/>
            <a:r>
              <a:rPr lang="he-IL" altLang="he-IL" sz="4000" b="1" dirty="0">
                <a:solidFill>
                  <a:srgbClr val="404040"/>
                </a:solidFill>
                <a:cs typeface="Aharoni" panose="02010803020104030203" pitchFamily="2" charset="-79"/>
              </a:rPr>
              <a:t>שאלה 4: </a:t>
            </a:r>
            <a:r>
              <a:rPr lang="he-IL" altLang="he-IL" sz="3200" b="1" dirty="0">
                <a:solidFill>
                  <a:srgbClr val="404040"/>
                </a:solidFill>
                <a:cs typeface="Arial" panose="020B0604020202020204" pitchFamily="34" charset="0"/>
              </a:rPr>
              <a:t>באיזו נקודה בציור הבא, תהיה לכדור אנרגיית גובה הקטנה ביותר?</a:t>
            </a:r>
            <a:endParaRPr lang="fr-CA" altLang="he-IL" sz="3200" b="1" dirty="0">
              <a:solidFill>
                <a:srgbClr val="404040"/>
              </a:solidFill>
              <a:cs typeface="Arial" panose="020B0604020202020204" pitchFamily="34" charset="0"/>
            </a:endParaRPr>
          </a:p>
        </p:txBody>
      </p:sp>
      <p:pic>
        <p:nvPicPr>
          <p:cNvPr id="15363" name="Picture 3" descr="u5l2b27">
            <a:extLst>
              <a:ext uri="{FF2B5EF4-FFF2-40B4-BE49-F238E27FC236}">
                <a16:creationId xmlns:a16="http://schemas.microsoft.com/office/drawing/2014/main" id="{C94F8B50-50C4-470A-8B51-ADD014D46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430" y="1700213"/>
            <a:ext cx="6483026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4">
            <a:extLst>
              <a:ext uri="{FF2B5EF4-FFF2-40B4-BE49-F238E27FC236}">
                <a16:creationId xmlns:a16="http://schemas.microsoft.com/office/drawing/2014/main" id="{C9CB970C-05A3-4324-AEAA-73225CD42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3068638"/>
            <a:ext cx="5400675" cy="308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he-IL" sz="2800"/>
              <a:t>A</a:t>
            </a:r>
          </a:p>
          <a:p>
            <a:pPr algn="r" rtl="1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he-IL" sz="2800"/>
              <a:t>B</a:t>
            </a:r>
          </a:p>
          <a:p>
            <a:pPr algn="r" rtl="1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he-IL" sz="2800"/>
              <a:t>C</a:t>
            </a:r>
          </a:p>
          <a:p>
            <a:pPr algn="r" rtl="1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he-IL" sz="2800"/>
              <a:t>D</a:t>
            </a:r>
          </a:p>
          <a:p>
            <a:pPr algn="r" rtl="1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he-IL" sz="2800"/>
              <a:t>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עיצוב ברירת מחדל">
  <a:themeElements>
    <a:clrScheme name="1_עיצוב ברירת מחדל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עיצוב ברירת מחדל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_עיצוב ברירת מחדל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34">
  <a:themeElements>
    <a:clrScheme name="134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4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3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618</Words>
  <Application>Microsoft Office PowerPoint</Application>
  <PresentationFormat>‫הצגה על המסך (4:3)</PresentationFormat>
  <Paragraphs>82</Paragraphs>
  <Slides>18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 Math</vt:lpstr>
      <vt:lpstr>1_עיצוב ברירת מחדל</vt:lpstr>
      <vt:lpstr>134</vt:lpstr>
      <vt:lpstr>אנרגיית גובה - תרגול</vt:lpstr>
      <vt:lpstr>מסה ומשקל</vt:lpstr>
      <vt:lpstr>חישוב משקל</vt:lpstr>
      <vt:lpstr>אנרגיית גובה</vt:lpstr>
      <vt:lpstr>חישוב אנרגיית גובה</vt:lpstr>
      <vt:lpstr>שאלה 1: אנרגיית גובה היא</vt:lpstr>
      <vt:lpstr>שאלה 2: מה קובע את אנרגיית הגובה של גוף?</vt:lpstr>
      <vt:lpstr>שאלה 3: אנרגיית הגובה שיש לגוף א' תמיד גדולה מאנרגיית הגובה שיש לגוף ב' כאשר </vt:lpstr>
      <vt:lpstr>שאלה 4: באיזו נקודה בציור הבא, תהיה לכדור אנרגיית גובה הקטנה ביותר?</vt:lpstr>
      <vt:lpstr>שאלה 5: כאשר רוצים  להגדיל את אנרגיית הגובה שיש לגוף פי 8, ניתן לבצע זאת בדרך הבאה:</vt:lpstr>
      <vt:lpstr>שאלה 6: לאיזה גובה  אפשר להרים גוף שמשקלו 20 ניוטון , אם מוסיפים לו  אנרגיה של  300 ג'אול?</vt:lpstr>
      <vt:lpstr>שאלה 7: סל פירות נמצא בגובה מסוים מעל הרצפה. פי כמה תגדל אנרגיית הגובה שלו אם יגדילו את גובה פי 15 ויקטינו את משקלו פי 3? </vt:lpstr>
      <vt:lpstr>שאלה 8: לאיזה מן הגופים הבאים יש אנרגיית גובה הגדולה ביותר?</vt:lpstr>
      <vt:lpstr>מצגת של PowerPoint‏</vt:lpstr>
      <vt:lpstr>שאלה 10: מהי אנרגיית הגובה שיש לכל 1000 ניוטון של מים לפני שהם נופלים ממפל שגובהו 40 מטרים מעל פני הקרקע?</vt:lpstr>
      <vt:lpstr>שאלה 11: אסטרונאוטים בחללית</vt:lpstr>
      <vt:lpstr>שאלה 12: אסטרונאוטים בחללית</vt:lpstr>
      <vt:lpstr>סיכום</vt:lpstr>
    </vt:vector>
  </TitlesOfParts>
  <Company>A Sharvit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arsa</dc:creator>
  <cp:lastModifiedBy>Smadar Sharvit</cp:lastModifiedBy>
  <cp:revision>31</cp:revision>
  <dcterms:created xsi:type="dcterms:W3CDTF">2010-11-24T16:47:08Z</dcterms:created>
  <dcterms:modified xsi:type="dcterms:W3CDTF">2020-11-10T14:04:41Z</dcterms:modified>
</cp:coreProperties>
</file>