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070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8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lIns="0" tIns="0" rIns="0" bIns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cap="none" spc="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 cap="none" spc="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cap="none" spc="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4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29.org.il/page/4/post/10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CKihjbzn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etipulnet.co.il/articles/%D7%9E%D7%93%D7%95%D7%A2_%D7%90%D7%A0%D7%97%D7%A0%D7%95_%D7%9E%D7%A7%D7%A0%D7%90%D7%99%D7%9D_%D7%91%D7%90%D7%97%D7%A8%D7%99%D7%9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29.org.il/page/4/post/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gketer.org/mikra/1/4/13/mg/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he.wikipedia.org/wiki/%D7%A0%D7%A7%D7%9E%D7%AA_%D7%93%D7%9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786BB12-230E-4BF9-8006-6569B030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546" y="304801"/>
            <a:ext cx="7832436" cy="291309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</a:pPr>
            <a:r>
              <a:rPr lang="he-IL" sz="5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"אלה שאנו מקנאים בהם מתים, אך הקנאה נשארת לתמיד." (</a:t>
            </a:r>
            <a:r>
              <a:rPr lang="he-IL" sz="5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מולייר</a:t>
            </a:r>
            <a:r>
              <a:rPr lang="he-IL" sz="5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964162-F7B3-5E60-BC07-BB835371A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he-IL" sz="5000" dirty="0"/>
              <a:t> בראשית פרק ד'</a:t>
            </a:r>
          </a:p>
        </p:txBody>
      </p:sp>
      <p:pic>
        <p:nvPicPr>
          <p:cNvPr id="1026" name="Picture 2" descr="מולייר">
            <a:extLst>
              <a:ext uri="{FF2B5EF4-FFF2-40B4-BE49-F238E27FC236}">
                <a16:creationId xmlns:a16="http://schemas.microsoft.com/office/drawing/2014/main" id="{4B9A6008-80F6-C8A6-F3E9-03A5FB306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15297" b="-1"/>
          <a:stretch/>
        </p:blipFill>
        <p:spPr bwMode="auto">
          <a:xfrm>
            <a:off x="20" y="10"/>
            <a:ext cx="386395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87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0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412F3B0-2BC4-26B4-C12F-CC8085A6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he-IL" dirty="0"/>
              <a:t>התפתחות</a:t>
            </a:r>
          </a:p>
        </p:txBody>
      </p:sp>
      <p:cxnSp>
        <p:nvCxnSpPr>
          <p:cNvPr id="6167" name="Straight Connector 616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CEE5AA-774D-913C-8ECB-3C01A0120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411670"/>
            <a:ext cx="3884962" cy="4123601"/>
          </a:xfrm>
        </p:spPr>
        <p:txBody>
          <a:bodyPr>
            <a:normAutofit/>
          </a:bodyPr>
          <a:lstStyle/>
          <a:p>
            <a:pPr algn="r" rtl="1"/>
            <a:r>
              <a:rPr lang="he-IL" sz="2800" b="1" dirty="0"/>
              <a:t>קראו פס' </a:t>
            </a:r>
            <a:r>
              <a:rPr lang="he-IL" sz="2800" b="1" dirty="0" err="1"/>
              <a:t>יז-כו</a:t>
            </a:r>
            <a:r>
              <a:rPr lang="he-IL" sz="2800" b="1" dirty="0"/>
              <a:t> וכתבו במחברת כיצד מפתחים בני </a:t>
            </a:r>
            <a:r>
              <a:rPr lang="he-IL" sz="2800" b="1" dirty="0" err="1"/>
              <a:t>בני</a:t>
            </a:r>
            <a:r>
              <a:rPr lang="he-IL" sz="2800" b="1" dirty="0"/>
              <a:t> בניו של קין את האנושות .</a:t>
            </a:r>
          </a:p>
          <a:p>
            <a:pPr algn="r" rtl="1"/>
            <a:r>
              <a:rPr lang="he-IL" sz="2800" b="1" dirty="0"/>
              <a:t>ומהי ההתפתחות הדתית המופיעה בפרק?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148" name="Picture 4" descr="מי ראוי להתמנות לתפקיד ניהולי בארגון">
            <a:extLst>
              <a:ext uri="{FF2B5EF4-FFF2-40B4-BE49-F238E27FC236}">
                <a16:creationId xmlns:a16="http://schemas.microsoft.com/office/drawing/2014/main" id="{4130CB1E-3B6E-C356-08A6-D047B7AE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364" y="1730188"/>
            <a:ext cx="6803104" cy="38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2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50FCC8-26C2-316C-1925-8ACB05E2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69207"/>
            <a:ext cx="3884962" cy="1331637"/>
          </a:xfrm>
        </p:spPr>
        <p:txBody>
          <a:bodyPr anchor="b">
            <a:normAutofit/>
          </a:bodyPr>
          <a:lstStyle/>
          <a:p>
            <a:pPr algn="ctr"/>
            <a:r>
              <a:rPr lang="he-IL" dirty="0"/>
              <a:t>באומנות</a:t>
            </a:r>
          </a:p>
        </p:txBody>
      </p:sp>
      <p:pic>
        <p:nvPicPr>
          <p:cNvPr id="7174" name="Picture 6" descr="ליאו רוט, רועה צאן, שמן על בד, 1950">
            <a:extLst>
              <a:ext uri="{FF2B5EF4-FFF2-40B4-BE49-F238E27FC236}">
                <a16:creationId xmlns:a16="http://schemas.microsoft.com/office/drawing/2014/main" id="{13D87D30-3BF9-A88D-A3D1-E391E3B6E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0414"/>
          <a:stretch/>
        </p:blipFill>
        <p:spPr bwMode="auto">
          <a:xfrm>
            <a:off x="0" y="1080000"/>
            <a:ext cx="3337200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איור: אלסנדרו סאנה מתוך ״בראשית״ 2011 מאת רקפת זוהר, דניאלה די-נור מוציאים לאור בע״מ © כל הזכויות שמורות.">
            <a:extLst>
              <a:ext uri="{FF2B5EF4-FFF2-40B4-BE49-F238E27FC236}">
                <a16:creationId xmlns:a16="http://schemas.microsoft.com/office/drawing/2014/main" id="{95BCCE5B-FE5C-45D3-492A-32D689538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8" r="2" b="14388"/>
          <a:stretch/>
        </p:blipFill>
        <p:spPr bwMode="auto">
          <a:xfrm>
            <a:off x="3337200" y="55444"/>
            <a:ext cx="3337200" cy="28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57AAE7A4-899F-05ED-FFCD-49A841FA0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r="10281" b="-3"/>
          <a:stretch/>
        </p:blipFill>
        <p:spPr bwMode="auto">
          <a:xfrm>
            <a:off x="6674400" y="2149399"/>
            <a:ext cx="5517600" cy="47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3 Simple Ways to Sing Emotionally - wikiHow">
            <a:extLst>
              <a:ext uri="{FF2B5EF4-FFF2-40B4-BE49-F238E27FC236}">
                <a16:creationId xmlns:a16="http://schemas.microsoft.com/office/drawing/2014/main" id="{9837D198-110E-0800-01E7-A584314F3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A58175B-84A7-232A-67EF-0B2D48EF900E}"/>
              </a:ext>
            </a:extLst>
          </p:cNvPr>
          <p:cNvSpPr txBox="1"/>
          <p:nvPr/>
        </p:nvSpPr>
        <p:spPr>
          <a:xfrm>
            <a:off x="5569527" y="637309"/>
            <a:ext cx="187498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hlinkClick r:id="rId3"/>
              </a:rPr>
              <a:t>בשירה</a:t>
            </a:r>
            <a:endParaRPr lang="he-IL" sz="5000" dirty="0"/>
          </a:p>
        </p:txBody>
      </p:sp>
    </p:spTree>
    <p:extLst>
      <p:ext uri="{BB962C8B-B14F-4D97-AF65-F5344CB8AC3E}">
        <p14:creationId xmlns:p14="http://schemas.microsoft.com/office/powerpoint/2010/main" val="3616998971"/>
      </p:ext>
    </p:extLst>
  </p:cSld>
  <p:clrMapOvr>
    <a:masterClrMapping/>
  </p:clrMapOvr>
  <p:transition spd="slow" advClick="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82" name="Straight Connector 8281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84" name="Group 8283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285" name="Freeform: Shape 8284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86" name="Group 8285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8287" name="Freeform: Shape 8286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88" name="Straight Connector 8287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8290" name="Rectangle 8289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פרס כד החלב לשנת 2022 הוענק לתכנית הסאטירה &quot;היהודים באים&quot; | מעריב">
            <a:extLst>
              <a:ext uri="{FF2B5EF4-FFF2-40B4-BE49-F238E27FC236}">
                <a16:creationId xmlns:a16="http://schemas.microsoft.com/office/drawing/2014/main" id="{4783E294-4C52-A479-376C-8E5C97ACC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37757"/>
          <a:stretch/>
        </p:blipFill>
        <p:spPr bwMode="auto">
          <a:xfrm>
            <a:off x="-562" y="-16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2" name="Rectangle 8291">
            <a:extLst>
              <a:ext uri="{FF2B5EF4-FFF2-40B4-BE49-F238E27FC236}">
                <a16:creationId xmlns:a16="http://schemas.microsoft.com/office/drawing/2014/main" id="{2A079D24-860A-4799-B3AE-658D4F13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6325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A27A963-C886-9E75-1542-AD7EE7A8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05" y="-42"/>
            <a:ext cx="10020298" cy="965237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מה</a:t>
            </a:r>
            <a:r>
              <a:rPr lang="en-US" sz="2800" cap="all" spc="4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אמרו</a:t>
            </a:r>
            <a:r>
              <a:rPr lang="en-US" sz="2800" cap="all" spc="4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על</a:t>
            </a:r>
            <a:r>
              <a:rPr lang="en-US" sz="2800" cap="all" spc="4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זה</a:t>
            </a:r>
            <a:r>
              <a:rPr lang="en-US" sz="2800" cap="all" spc="4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ביהודים</a:t>
            </a:r>
            <a:r>
              <a:rPr lang="en-US" sz="2800" cap="all" spc="4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2800" cap="all" spc="400" dirty="0" err="1">
                <a:solidFill>
                  <a:srgbClr val="FFFFFF"/>
                </a:solidFill>
                <a:hlinkClick r:id="rId3"/>
              </a:rPr>
              <a:t>באים</a:t>
            </a:r>
            <a:endParaRPr lang="en-US" sz="2800" cap="all" spc="400" dirty="0">
              <a:solidFill>
                <a:srgbClr val="FFFFFF"/>
              </a:solidFill>
            </a:endParaRPr>
          </a:p>
        </p:txBody>
      </p:sp>
      <p:cxnSp>
        <p:nvCxnSpPr>
          <p:cNvPr id="8294" name="Straight Connector 8293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2" name="Group 2086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4" name="Group 2088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91" name="Straight Connector 2090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2093" name="Rectangle 2092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מדוע הדשא של השכן ירוק יותר? – ובחרת בחיים – ארגז הכלים שלך לבחור בטוב">
            <a:extLst>
              <a:ext uri="{FF2B5EF4-FFF2-40B4-BE49-F238E27FC236}">
                <a16:creationId xmlns:a16="http://schemas.microsoft.com/office/drawing/2014/main" id="{B7E1A9DA-FCA8-EDF7-FF60-931F73DFB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5" name="Rectangle 2094">
            <a:extLst>
              <a:ext uri="{FF2B5EF4-FFF2-40B4-BE49-F238E27FC236}">
                <a16:creationId xmlns:a16="http://schemas.microsoft.com/office/drawing/2014/main" id="{2A079D24-860A-4799-B3AE-658D4F13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6325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494269B-0E1E-CB00-7119-6086E46F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99" y="87309"/>
            <a:ext cx="10020298" cy="965237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he-IL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לדעתכם </a:t>
            </a:r>
            <a:r>
              <a:rPr lang="en-US" sz="3600" b="1" cap="all" spc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הדשא</a:t>
            </a:r>
            <a:r>
              <a:rPr lang="en-US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spc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</a:t>
            </a:r>
            <a:r>
              <a:rPr lang="en-US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spc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השכן</a:t>
            </a:r>
            <a:r>
              <a:rPr lang="en-US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spc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ירוק</a:t>
            </a:r>
            <a:r>
              <a:rPr lang="en-US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spc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יותר</a:t>
            </a:r>
            <a:r>
              <a:rPr lang="en-US" sz="36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2097" name="Straight Connector 2096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985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A0AFDA-7D50-3457-6875-220C1D7D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 rtl="1"/>
            <a:r>
              <a:rPr lang="he-IL" sz="3700" dirty="0"/>
              <a:t>למה אנחנו מקנאים? במה אנחנו מקנאים?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D5A6F2-12EC-3DF0-6D72-88D3256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1670"/>
            <a:ext cx="5167124" cy="3357305"/>
          </a:xfrm>
        </p:spPr>
        <p:txBody>
          <a:bodyPr>
            <a:normAutofit/>
          </a:bodyPr>
          <a:lstStyle/>
          <a:p>
            <a:pPr algn="r" rtl="1"/>
            <a:r>
              <a:rPr lang="he-IL" sz="2400" b="1" dirty="0">
                <a:solidFill>
                  <a:schemeClr val="tx1"/>
                </a:solidFill>
              </a:rPr>
              <a:t>הגדרת המושג "קנאה":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he-IL" sz="2400" b="1" i="0" dirty="0">
                <a:solidFill>
                  <a:schemeClr val="tx1"/>
                </a:solidFill>
                <a:effectLst/>
                <a:latin typeface="MFWNarkissNewLight"/>
              </a:rPr>
              <a:t>רגש שלילי כלפי הצלחתו או </a:t>
            </a:r>
            <a:r>
              <a:rPr lang="he-IL" sz="2400" b="1" i="0" dirty="0" err="1">
                <a:solidFill>
                  <a:schemeClr val="tx1"/>
                </a:solidFill>
                <a:effectLst/>
                <a:latin typeface="MFWNarkissNewLight"/>
              </a:rPr>
              <a:t>השגיו</a:t>
            </a:r>
            <a:r>
              <a:rPr lang="he-IL" sz="2400" b="1" i="0" dirty="0">
                <a:solidFill>
                  <a:schemeClr val="tx1"/>
                </a:solidFill>
                <a:effectLst/>
                <a:latin typeface="MFWNarkissNewLight"/>
              </a:rPr>
              <a:t> של אחר, </a:t>
            </a:r>
            <a:r>
              <a:rPr lang="he-IL" sz="2400" b="1" i="0" dirty="0" err="1">
                <a:solidFill>
                  <a:schemeClr val="tx1"/>
                </a:solidFill>
                <a:effectLst/>
                <a:latin typeface="MFWNarkissNewLight"/>
              </a:rPr>
              <a:t>צרות⁻עין</a:t>
            </a:r>
            <a:r>
              <a:rPr lang="he-IL" sz="2400" b="1" i="0" dirty="0">
                <a:solidFill>
                  <a:schemeClr val="tx1"/>
                </a:solidFill>
                <a:effectLst/>
                <a:latin typeface="MFWNarkissNewLight"/>
              </a:rPr>
              <a:t>.</a:t>
            </a:r>
          </a:p>
          <a:p>
            <a:pPr algn="r" rtl="1"/>
            <a:r>
              <a:rPr lang="he-IL" sz="2400" b="1" i="0" dirty="0">
                <a:solidFill>
                  <a:schemeClr val="tx1"/>
                </a:solidFill>
                <a:effectLst/>
                <a:latin typeface="MFWNarkissNew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מדוע אנחנו מקנאים באחרים</a:t>
            </a:r>
            <a:endParaRPr lang="he-IL" sz="2400" b="1" i="0" dirty="0">
              <a:solidFill>
                <a:schemeClr val="tx1"/>
              </a:solidFill>
              <a:effectLst/>
              <a:latin typeface="MFWNarkissNewLight"/>
            </a:endParaRPr>
          </a:p>
        </p:txBody>
      </p:sp>
      <p:pic>
        <p:nvPicPr>
          <p:cNvPr id="3074" name="Picture 2" descr="יחיו הקנאים - או: משאלתו של הקנאי, יש קנאה טובה, ואיפה החביאו את הקלפים? -  הרב שניאור אשכנזי">
            <a:extLst>
              <a:ext uri="{FF2B5EF4-FFF2-40B4-BE49-F238E27FC236}">
                <a16:creationId xmlns:a16="http://schemas.microsoft.com/office/drawing/2014/main" id="{1F76C306-4F6A-03D0-5C54-5107B0C71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8"/>
          <a:stretch/>
        </p:blipFill>
        <p:spPr bwMode="auto">
          <a:xfrm>
            <a:off x="5244353" y="138545"/>
            <a:ext cx="6870418" cy="61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D7DCD0-5D70-138F-AB09-1AFB5200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332510"/>
            <a:ext cx="4460874" cy="1539127"/>
          </a:xfrm>
        </p:spPr>
        <p:txBody>
          <a:bodyPr anchor="b">
            <a:normAutofit/>
          </a:bodyPr>
          <a:lstStyle/>
          <a:p>
            <a:pPr algn="ctr" rtl="1"/>
            <a:r>
              <a:rPr lang="he-IL" dirty="0"/>
              <a:t>קריאת פרק ושאלות מתבקשות</a:t>
            </a:r>
          </a:p>
        </p:txBody>
      </p:sp>
      <p:pic>
        <p:nvPicPr>
          <p:cNvPr id="4098" name="Picture 2" descr="ארכיון קין והבל - סרוגים">
            <a:extLst>
              <a:ext uri="{FF2B5EF4-FFF2-40B4-BE49-F238E27FC236}">
                <a16:creationId xmlns:a16="http://schemas.microsoft.com/office/drawing/2014/main" id="{D316FBB6-27C4-1F41-8B6B-3C3379653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5570" y="2378136"/>
            <a:ext cx="5885695" cy="35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C45751-72B8-9958-B78C-A0E724F4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5" y="2310208"/>
            <a:ext cx="5385360" cy="4215282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 הוא הבכור? מה מדרש השם קין?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מדרש השם של הבל?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עיסוק האחים אומר על האופי של האחים?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היה הטריגר למעשה של קין? ומדוע? 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אנחנו יודעים על מהלך האירוע?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ניתן להסיק מתגובתו של ה'?</a:t>
            </a:r>
          </a:p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קין מתחרט? נמקו.</a:t>
            </a:r>
          </a:p>
          <a:p>
            <a:pPr algn="r" rtl="1"/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0811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7" name="Straight Connector 1036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F2519508-A780-4D3C-AFC8-363D53F2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400 w 12192000"/>
              <a:gd name="connsiteY0" fmla="*/ 540000 h 6858000"/>
              <a:gd name="connsiteX1" fmla="*/ 539400 w 12192000"/>
              <a:gd name="connsiteY1" fmla="*/ 6318000 h 6858000"/>
              <a:gd name="connsiteX2" fmla="*/ 11652600 w 12192000"/>
              <a:gd name="connsiteY2" fmla="*/ 6318000 h 6858000"/>
              <a:gd name="connsiteX3" fmla="*/ 11652600 w 12192000"/>
              <a:gd name="connsiteY3" fmla="*/ 540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39400" y="540000"/>
                </a:moveTo>
                <a:lnTo>
                  <a:pt x="539400" y="6318000"/>
                </a:lnTo>
                <a:lnTo>
                  <a:pt x="11652600" y="6318000"/>
                </a:lnTo>
                <a:lnTo>
                  <a:pt x="11652600" y="540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קנאת אחים | מיה צור">
            <a:extLst>
              <a:ext uri="{FF2B5EF4-FFF2-40B4-BE49-F238E27FC236}">
                <a16:creationId xmlns:a16="http://schemas.microsoft.com/office/drawing/2014/main" id="{B02E7EEB-1DCA-179C-7ACF-12129E75A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b="8618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5">
            <a:extLst>
              <a:ext uri="{FF2B5EF4-FFF2-40B4-BE49-F238E27FC236}">
                <a16:creationId xmlns:a16="http://schemas.microsoft.com/office/drawing/2014/main" id="{96FFB859-0BF4-44C8-92CE-827BC0BE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1686" y="432884"/>
            <a:ext cx="11113200" cy="577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8DF0273-BACF-D054-906D-543FD079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29" y="1276724"/>
            <a:ext cx="4867835" cy="1045135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cap="all" spc="400" dirty="0">
                <a:solidFill>
                  <a:srgbClr val="FF0000"/>
                </a:solidFill>
                <a:hlinkClick r:id="rId3"/>
              </a:rPr>
              <a:t>אז </a:t>
            </a:r>
            <a:r>
              <a:rPr lang="en-US" sz="3600" cap="all" spc="400" dirty="0" err="1">
                <a:solidFill>
                  <a:srgbClr val="FF0000"/>
                </a:solidFill>
                <a:hlinkClick r:id="rId3"/>
              </a:rPr>
              <a:t>למה</a:t>
            </a:r>
            <a:r>
              <a:rPr lang="en-US" sz="3600" cap="all" spc="400" dirty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600" cap="all" spc="400" dirty="0" err="1">
                <a:solidFill>
                  <a:srgbClr val="FF0000"/>
                </a:solidFill>
                <a:hlinkClick r:id="rId3"/>
              </a:rPr>
              <a:t>קין</a:t>
            </a:r>
            <a:r>
              <a:rPr lang="en-US" sz="3600" cap="all" spc="400" dirty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600" cap="all" spc="400" dirty="0" err="1">
                <a:solidFill>
                  <a:srgbClr val="FF0000"/>
                </a:solidFill>
                <a:hlinkClick r:id="rId3"/>
              </a:rPr>
              <a:t>קינא</a:t>
            </a:r>
            <a:r>
              <a:rPr lang="en-US" sz="3600" cap="all" spc="400" dirty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600" cap="all" spc="400" dirty="0" err="1">
                <a:solidFill>
                  <a:srgbClr val="FF0000"/>
                </a:solidFill>
                <a:hlinkClick r:id="rId3"/>
              </a:rPr>
              <a:t>בהבל</a:t>
            </a:r>
            <a:endParaRPr lang="en-US" sz="3600" cap="all" spc="400" dirty="0">
              <a:solidFill>
                <a:srgbClr val="FF0000"/>
              </a:solidFill>
            </a:endParaRP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5">
            <a:extLst>
              <a:ext uri="{FF2B5EF4-FFF2-40B4-BE49-F238E27FC236}">
                <a16:creationId xmlns:a16="http://schemas.microsoft.com/office/drawing/2014/main" id="{AA3C88C9-7D12-4F69-958C-2A345F96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31686" y="6210884"/>
            <a:ext cx="111132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5">
            <a:extLst>
              <a:ext uri="{FF2B5EF4-FFF2-40B4-BE49-F238E27FC236}">
                <a16:creationId xmlns:a16="http://schemas.microsoft.com/office/drawing/2014/main" id="{D6F31C7F-BCF9-4876-B103-B1470FB2E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6" y="432884"/>
            <a:ext cx="0" cy="577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7F36108-7252-EBEB-A7B4-C8FAAC8C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53" y="1031468"/>
            <a:ext cx="4426782" cy="1292662"/>
          </a:xfrm>
        </p:spPr>
        <p:txBody>
          <a:bodyPr anchor="t">
            <a:normAutofit/>
          </a:bodyPr>
          <a:lstStyle/>
          <a:p>
            <a:pPr algn="ctr" rtl="1"/>
            <a:r>
              <a:rPr lang="he-IL" dirty="0"/>
              <a:t>חכמי המשנה מנסים להבין על מה רבים?</a:t>
            </a:r>
          </a:p>
        </p:txBody>
      </p:sp>
      <p:pic>
        <p:nvPicPr>
          <p:cNvPr id="2050" name="Picture 2" descr="הורים, תפסיקו כבר להפריע לילדים שלכם לריב. זה חשוב להם - Xnet">
            <a:extLst>
              <a:ext uri="{FF2B5EF4-FFF2-40B4-BE49-F238E27FC236}">
                <a16:creationId xmlns:a16="http://schemas.microsoft.com/office/drawing/2014/main" id="{AFBC166B-CA9C-64C1-006C-E3D813D2E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5" b="-2"/>
          <a:stretch/>
        </p:blipFill>
        <p:spPr bwMode="auto">
          <a:xfrm>
            <a:off x="236176" y="2538412"/>
            <a:ext cx="5270106" cy="34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5ECBFA-3F90-84D5-994F-9E865DCE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58" y="80682"/>
            <a:ext cx="6359894" cy="6454589"/>
          </a:xfrm>
        </p:spPr>
        <p:txBody>
          <a:bodyPr>
            <a:normAutofit/>
          </a:bodyPr>
          <a:lstStyle/>
          <a:p>
            <a:pPr algn="r" rtl="1" fontAlgn="base"/>
            <a:r>
              <a:rPr lang="he-IL" sz="2400" b="1" i="0" dirty="0">
                <a:effectLst/>
                <a:latin typeface="open sans hebrew"/>
              </a:rPr>
              <a:t>אָמְרוּ [קַיִן וְהֶבֶל]: בּוֹאוּ וְנַחֲלוֹק אֶת הָעוֹלָם. אֶחָד נָטַל (= לָקַח) אֶת הַקַרְקָעוֹת, וְאֶחָד נָטַל אֶת </a:t>
            </a:r>
            <a:r>
              <a:rPr lang="he-IL" sz="2400" b="1" i="0" dirty="0" err="1">
                <a:effectLst/>
                <a:latin typeface="open sans hebrew"/>
              </a:rPr>
              <a:t>הַמִטַלְטְלִין</a:t>
            </a:r>
            <a:r>
              <a:rPr lang="he-IL" sz="2400" b="1" i="0" dirty="0">
                <a:effectLst/>
                <a:latin typeface="open sans hebrew"/>
              </a:rPr>
              <a:t> (= בְּגָדִים, רְכוּשׁ). זֶה אָמַר: הָאֲדָמָה שֶׁאַתָה נִמְצָא וְדוֹרֵך עָלֶיהָ – שֶׁלִי! וְזֶה אָמַר: מָה שֶׁאַתָה לוֹבֵשׁ – שֶׁלִי! זֶה אָמַר: חֲלוֹץ! (= פְּשׁוֹט אֶת בְּגָדֶיךָ) וְזֶה אָמַר: פְּרַח! (קְפוֹץ בָּאֲוִויר).</a:t>
            </a:r>
            <a:br>
              <a:rPr lang="en-US" sz="2400" b="1" i="0" dirty="0">
                <a:effectLst/>
                <a:latin typeface="open sans hebrew"/>
              </a:rPr>
            </a:br>
            <a:r>
              <a:rPr lang="he-IL" sz="2400" b="1" i="0" dirty="0">
                <a:effectLst/>
                <a:latin typeface="open sans hebrew"/>
              </a:rPr>
              <a:t>מִתוֹךְ כָּךְ "</a:t>
            </a:r>
            <a:r>
              <a:rPr lang="he-IL" sz="2400" b="1" i="0" dirty="0" err="1">
                <a:effectLst/>
                <a:latin typeface="open sans hebrew"/>
              </a:rPr>
              <a:t>וַיָּקָם</a:t>
            </a:r>
            <a:r>
              <a:rPr lang="he-IL" sz="2400" b="1" i="0" dirty="0">
                <a:effectLst/>
                <a:latin typeface="open sans hebrew"/>
              </a:rPr>
              <a:t> קַיִן אֶל הֶבֶל אָחִיו וַיַּהַרְגֵהוּ".</a:t>
            </a:r>
            <a:br>
              <a:rPr lang="en-US" sz="2400" b="1" i="0" dirty="0">
                <a:effectLst/>
                <a:latin typeface="open sans hebrew"/>
              </a:rPr>
            </a:br>
            <a:r>
              <a:rPr lang="he-IL" sz="2400" b="1" i="0" dirty="0">
                <a:effectLst/>
                <a:latin typeface="open sans hebrew"/>
              </a:rPr>
              <a:t>רַבִּי יְהוֹשֻׁעַ […] אָמַר: שְׁנֵיהֶם נָטְלוּ (= לָקְחוּ) אֶת הַקַרְקָעוֹת, וְשְׁנֵיהֶם נָטְלוּ אֶת </a:t>
            </a:r>
            <a:r>
              <a:rPr lang="he-IL" sz="2400" b="1" i="0" dirty="0" err="1">
                <a:effectLst/>
                <a:latin typeface="open sans hebrew"/>
              </a:rPr>
              <a:t>הַמִטַלְטְלִין</a:t>
            </a:r>
            <a:r>
              <a:rPr lang="he-IL" sz="2400" b="1" i="0" dirty="0">
                <a:effectLst/>
                <a:latin typeface="open sans hebrew"/>
              </a:rPr>
              <a:t>. וְעַל מָה הָיוּ </a:t>
            </a:r>
            <a:r>
              <a:rPr lang="he-IL" sz="2400" b="1" i="0" dirty="0" err="1">
                <a:effectLst/>
                <a:latin typeface="open sans hebrew"/>
              </a:rPr>
              <a:t>מִדַיָינִין</a:t>
            </a:r>
            <a:r>
              <a:rPr lang="he-IL" sz="2400" b="1" i="0" dirty="0">
                <a:effectLst/>
                <a:latin typeface="open sans hebrew"/>
              </a:rPr>
              <a:t> (= מִתְוַוכְּחִים)? זֶה אוֹמֵר: בִּתְחוּמִי בַּיִת הַמִקְדָשׁ יִיבָּנֶה. וְזֶה אוֹמֵר: בִּתְחוּמִי בַּיִת הַמִקְדָשׁ יִיבָּנֶה.</a:t>
            </a:r>
            <a:br>
              <a:rPr lang="en-US" sz="2400" b="1" i="0" dirty="0">
                <a:effectLst/>
                <a:latin typeface="open sans hebrew"/>
              </a:rPr>
            </a:br>
            <a:r>
              <a:rPr lang="he-IL" sz="2400" b="1" i="0" dirty="0">
                <a:effectLst/>
                <a:latin typeface="open sans hebrew"/>
              </a:rPr>
              <a:t>וּמִתוֹךְ כָּךְ "</a:t>
            </a:r>
            <a:r>
              <a:rPr lang="he-IL" sz="2400" b="1" i="0" dirty="0" err="1">
                <a:effectLst/>
                <a:latin typeface="open sans hebrew"/>
              </a:rPr>
              <a:t>וַיָּקָם</a:t>
            </a:r>
            <a:r>
              <a:rPr lang="he-IL" sz="2400" b="1" i="0" dirty="0">
                <a:effectLst/>
                <a:latin typeface="open sans hebrew"/>
              </a:rPr>
              <a:t> קַיִן אֶל הֶבֶל אָחִיו וַיַּהַרְגֵהוּ".</a:t>
            </a:r>
          </a:p>
          <a:p>
            <a:pPr rtl="1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3291042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32FB6E0-8FA3-0ACD-7B9F-710FD2A6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he-IL" dirty="0"/>
              <a:t>מה דעתכם על העונש?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A14236-5103-EB29-7606-CECE2AEB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2070847"/>
            <a:ext cx="4548305" cy="3989293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ר' יוסף בכור שור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b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גדול עוני מנשוא 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כלומר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גדול העונש שהטלת עלי בשביל עוני 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 אוכל </a:t>
            </a:r>
            <a:r>
              <a:rPr lang="he-IL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לנשאו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e-IL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רד"ק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גדול ענשי מסבול אותו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..ומה הדבר דומה מזה 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שעשה תשובה והתחרט על חטאו 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והיה כמבקש מהאל להקל ענשו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3" name="Rectangle 5">
            <a:extLst>
              <a:ext uri="{FF2B5EF4-FFF2-40B4-BE49-F238E27FC236}">
                <a16:creationId xmlns:a16="http://schemas.microsoft.com/office/drawing/2014/main" id="{8722F292-BB2F-4786-ADC4-716D8F35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88205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פנחס יחזקאלי: ענישה - גירוי היוצר למידה - ייצור ידע">
            <a:extLst>
              <a:ext uri="{FF2B5EF4-FFF2-40B4-BE49-F238E27FC236}">
                <a16:creationId xmlns:a16="http://schemas.microsoft.com/office/drawing/2014/main" id="{D2BE9A75-BC9C-8984-FFFF-3C83D3340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23370" b="-1"/>
          <a:stretch/>
        </p:blipFill>
        <p:spPr bwMode="auto">
          <a:xfrm>
            <a:off x="4979987" y="540033"/>
            <a:ext cx="6671025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5">
            <a:extLst>
              <a:ext uri="{FF2B5EF4-FFF2-40B4-BE49-F238E27FC236}">
                <a16:creationId xmlns:a16="http://schemas.microsoft.com/office/drawing/2014/main" id="{1E666EE2-AC41-4D5F-8602-4A85B83B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8205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5">
            <a:extLst>
              <a:ext uri="{FF2B5EF4-FFF2-40B4-BE49-F238E27FC236}">
                <a16:creationId xmlns:a16="http://schemas.microsoft.com/office/drawing/2014/main" id="{8009D30C-C51F-4809-83DD-C2F58649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205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C65B544-44FD-5B0C-F10E-421D6A5C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he-IL" sz="6000" dirty="0">
                <a:cs typeface="+mn-cs"/>
              </a:rPr>
              <a:t>מחקר חדש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F81411-8982-9AF6-0215-7DD14A4C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 algn="r" rtl="1"/>
            <a:r>
              <a:rPr lang="he-IL" b="1" dirty="0"/>
              <a:t>מחקר חדש בגרמניה גילה כי </a:t>
            </a:r>
            <a:br>
              <a:rPr lang="en-US" b="1" dirty="0"/>
            </a:br>
            <a:r>
              <a:rPr lang="he-IL" b="1" dirty="0"/>
              <a:t>אנשים אשר נידונו לעונש מוות לא</a:t>
            </a:r>
            <a:br>
              <a:rPr lang="en-US" b="1" dirty="0"/>
            </a:br>
            <a:r>
              <a:rPr lang="he-IL" b="1" dirty="0"/>
              <a:t>חזרו עוד לעסוק בפשע.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האם העונש שקיבל קין טוב או רע?</a:t>
            </a:r>
            <a:br>
              <a:rPr lang="en-US" b="1" dirty="0"/>
            </a:br>
            <a:endParaRPr lang="he-IL" b="1" dirty="0"/>
          </a:p>
        </p:txBody>
      </p:sp>
      <p:sp>
        <p:nvSpPr>
          <p:cNvPr id="4107" name="Rectangle 5">
            <a:extLst>
              <a:ext uri="{FF2B5EF4-FFF2-40B4-BE49-F238E27FC236}">
                <a16:creationId xmlns:a16="http://schemas.microsoft.com/office/drawing/2014/main" id="{8722F292-BB2F-4786-ADC4-716D8F35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88205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מהי שיטת מחקר המבוססת על ניסויים? • קמפלוס עבודות אקדמיות">
            <a:extLst>
              <a:ext uri="{FF2B5EF4-FFF2-40B4-BE49-F238E27FC236}">
                <a16:creationId xmlns:a16="http://schemas.microsoft.com/office/drawing/2014/main" id="{536710AC-F6BB-FE63-C758-95D70723F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r="3662"/>
          <a:stretch/>
        </p:blipFill>
        <p:spPr bwMode="auto">
          <a:xfrm>
            <a:off x="4979987" y="540033"/>
            <a:ext cx="6671025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5">
            <a:extLst>
              <a:ext uri="{FF2B5EF4-FFF2-40B4-BE49-F238E27FC236}">
                <a16:creationId xmlns:a16="http://schemas.microsoft.com/office/drawing/2014/main" id="{1E666EE2-AC41-4D5F-8602-4A85B83B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8205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5">
            <a:extLst>
              <a:ext uri="{FF2B5EF4-FFF2-40B4-BE49-F238E27FC236}">
                <a16:creationId xmlns:a16="http://schemas.microsoft.com/office/drawing/2014/main" id="{8009D30C-C51F-4809-83DD-C2F58649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205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C5CE703-62C0-F983-34BC-092122E2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anchor="b">
            <a:normAutofit/>
          </a:bodyPr>
          <a:lstStyle/>
          <a:p>
            <a:pPr algn="ctr"/>
            <a:r>
              <a:rPr lang="he-IL" dirty="0"/>
              <a:t>נקמת דם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2C488E-15C8-A87E-F7E8-C8E6804D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009899"/>
          </a:xfrm>
        </p:spPr>
        <p:txBody>
          <a:bodyPr>
            <a:normAutofit/>
          </a:bodyPr>
          <a:lstStyle/>
          <a:p>
            <a:pPr algn="r" rtl="1"/>
            <a:r>
              <a:rPr lang="he-IL" b="1" dirty="0"/>
              <a:t>מהי </a:t>
            </a:r>
            <a:r>
              <a:rPr lang="he-IL" b="1" dirty="0">
                <a:hlinkClick r:id="rId2"/>
              </a:rPr>
              <a:t>נקמת דם</a:t>
            </a:r>
            <a:r>
              <a:rPr lang="he-IL" b="1" dirty="0"/>
              <a:t>?</a:t>
            </a:r>
          </a:p>
          <a:p>
            <a:pPr algn="r" rtl="1"/>
            <a:r>
              <a:rPr lang="he-IL" b="1" dirty="0"/>
              <a:t>לפי פרק זה האם הכותב בעד או נגד נקמה זו?</a:t>
            </a:r>
          </a:p>
        </p:txBody>
      </p:sp>
      <p:pic>
        <p:nvPicPr>
          <p:cNvPr id="5126" name="Picture 6" descr="Blood Shed for Sin – The Atonement 10/06 by Body of Christ | Religion">
            <a:extLst>
              <a:ext uri="{FF2B5EF4-FFF2-40B4-BE49-F238E27FC236}">
                <a16:creationId xmlns:a16="http://schemas.microsoft.com/office/drawing/2014/main" id="{FBB71D63-786E-3D80-9195-7F847D184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r="30581"/>
          <a:stretch/>
        </p:blipFill>
        <p:spPr bwMode="auto">
          <a:xfrm>
            <a:off x="8321011" y="10"/>
            <a:ext cx="38709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Narkisim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392</Words>
  <Application>Microsoft Office PowerPoint</Application>
  <PresentationFormat>מסך רחב</PresentationFormat>
  <Paragraphs>35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Calibri</vt:lpstr>
      <vt:lpstr>MFWNarkissNewLight</vt:lpstr>
      <vt:lpstr>Narkisim</vt:lpstr>
      <vt:lpstr>open sans hebrew</vt:lpstr>
      <vt:lpstr>Wingdings</vt:lpstr>
      <vt:lpstr>LeafVTI</vt:lpstr>
      <vt:lpstr>"אלה שאנו מקנאים בהם מתים, אך הקנאה נשארת לתמיד." (מולייר)</vt:lpstr>
      <vt:lpstr>למה לדעתכם הדשא של השכן ירוק יותר?</vt:lpstr>
      <vt:lpstr>למה אנחנו מקנאים? במה אנחנו מקנאים?</vt:lpstr>
      <vt:lpstr>קריאת פרק ושאלות מתבקשות</vt:lpstr>
      <vt:lpstr>אז למה קין קינא בהבל</vt:lpstr>
      <vt:lpstr>חכמי המשנה מנסים להבין על מה רבים?</vt:lpstr>
      <vt:lpstr>מה דעתכם על העונש?</vt:lpstr>
      <vt:lpstr>מחקר חדש</vt:lpstr>
      <vt:lpstr>נקמת דם</vt:lpstr>
      <vt:lpstr>התפתחות</vt:lpstr>
      <vt:lpstr>באומנות</vt:lpstr>
      <vt:lpstr>מצגת של PowerPoint‏</vt:lpstr>
      <vt:lpstr>מה אמרו על זה ביהודים באים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"אלה שאנו מקנאים בהם מתים, אך הקנאה נשארת לתמיד." (מולייר)</dc:title>
  <dc:creator>לירון אנגל</dc:creator>
  <cp:lastModifiedBy>לירון אנגל</cp:lastModifiedBy>
  <cp:revision>5</cp:revision>
  <dcterms:created xsi:type="dcterms:W3CDTF">2022-10-02T10:44:41Z</dcterms:created>
  <dcterms:modified xsi:type="dcterms:W3CDTF">2022-10-22T12:41:09Z</dcterms:modified>
</cp:coreProperties>
</file>