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6" r:id="rId3"/>
    <p:sldId id="277" r:id="rId4"/>
    <p:sldId id="278" r:id="rId5"/>
    <p:sldId id="279" r:id="rId6"/>
    <p:sldId id="280" r:id="rId7"/>
    <p:sldId id="281" r:id="rId8"/>
    <p:sldId id="282" r:id="rId9"/>
    <p:sldId id="283" r:id="rId10"/>
    <p:sldId id="321" r:id="rId11"/>
    <p:sldId id="316" r:id="rId12"/>
    <p:sldId id="317" r:id="rId13"/>
    <p:sldId id="318" r:id="rId14"/>
    <p:sldId id="319" r:id="rId15"/>
    <p:sldId id="285" r:id="rId16"/>
    <p:sldId id="286" r:id="rId17"/>
    <p:sldId id="320" r:id="rId18"/>
    <p:sldId id="322" r:id="rId19"/>
    <p:sldId id="32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0"/>
    <a:srgbClr val="474646"/>
    <a:srgbClr val="5F3C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35" autoAdjust="0"/>
    <p:restoredTop sz="94660"/>
  </p:normalViewPr>
  <p:slideViewPr>
    <p:cSldViewPr snapToGrid="0">
      <p:cViewPr varScale="1">
        <p:scale>
          <a:sx n="73" d="100"/>
          <a:sy n="73" d="100"/>
        </p:scale>
        <p:origin x="78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pic>
        <p:nvPicPr>
          <p:cNvPr id="12" name="Picture 2" descr="https://lh5.googleusercontent.com/v_Q8Cb69u88fNOYZxkapgbSAkf-MhL-fIH4_YMO2EVb8eUBwXsSYICdlgvYUSELEXY5FPKi8lk553FqcjCHcHXRbElu-zSWEOFQ_cjb9PjCUDozC3COOZQX_aPUgSSYHzMsDvNHyP4Q"/>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14401"/>
            <a:ext cx="12192000" cy="5910510"/>
          </a:xfrm>
          <a:prstGeom prst="rect">
            <a:avLst/>
          </a:prstGeom>
          <a:noFill/>
          <a:extLst>
            <a:ext uri="{909E8E84-426E-40DD-AFC4-6F175D3DCCD1}">
              <a14:hiddenFill xmlns:a14="http://schemas.microsoft.com/office/drawing/2010/main">
                <a:solidFill>
                  <a:srgbClr val="FFFFFF"/>
                </a:solidFill>
              </a14:hiddenFill>
            </a:ext>
          </a:extLst>
        </p:spPr>
      </p:pic>
      <p:sp>
        <p:nvSpPr>
          <p:cNvPr id="13" name="מלבן 12"/>
          <p:cNvSpPr/>
          <p:nvPr/>
        </p:nvSpPr>
        <p:spPr>
          <a:xfrm>
            <a:off x="0" y="1955260"/>
            <a:ext cx="12192000" cy="328794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Rectangle 6"/>
          <p:cNvSpPr/>
          <p:nvPr/>
        </p:nvSpPr>
        <p:spPr>
          <a:xfrm>
            <a:off x="1" y="6400800"/>
            <a:ext cx="12192000" cy="457200"/>
          </a:xfrm>
          <a:prstGeom prst="rect">
            <a:avLst/>
          </a:prstGeom>
          <a:solidFill>
            <a:srgbClr val="47464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2001794"/>
            <a:ext cx="10058400" cy="2323317"/>
          </a:xfrm>
          <a:noFill/>
        </p:spPr>
        <p:txBody>
          <a:bodyPr anchor="b">
            <a:normAutofit/>
          </a:bodyPr>
          <a:lstStyle>
            <a:lvl1pPr algn="ctr">
              <a:lnSpc>
                <a:spcPct val="85000"/>
              </a:lnSpc>
              <a:defRPr sz="8000" spc="-50" baseline="0">
                <a:solidFill>
                  <a:srgbClr val="474646"/>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787588"/>
          </a:xfrm>
          <a:noFill/>
        </p:spPr>
        <p:txBody>
          <a:bodyPr lIns="91440" rIns="91440">
            <a:normAutofit/>
          </a:bodyPr>
          <a:lstStyle>
            <a:lvl1pPr marL="0" indent="0" algn="ctr">
              <a:buNone/>
              <a:defRPr sz="2400" b="1" cap="all" spc="200" baseline="0">
                <a:solidFill>
                  <a:srgbClr val="5D3DA0"/>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C4195E-7B21-4793-9E6D-7DD1FAD7041C}" type="datetimeFigureOut">
              <a:rPr lang="en-US" smtClean="0"/>
              <a:t>7/19/2020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5F826-DB97-4715-A8E5-FBA13A8A72EC}" type="slidenum">
              <a:rPr lang="en-US" smtClean="0"/>
              <a:t>‹#›</a:t>
            </a:fld>
            <a:endParaRPr lang="en-US"/>
          </a:p>
        </p:txBody>
      </p:sp>
      <p:pic>
        <p:nvPicPr>
          <p:cNvPr id="10" name="Picture 3" descr="https://lh5.googleusercontent.com/i1SuYjwTpbA9VgTqX-4q-futLsmi3g_BRPbN0Iunjh1NlVZex-wshrMGe6t-tBElKYpmMeHgPHojAVaK_7Aae-kdJOv4rOBu2YmdnuZaOy-6L4Ava671qiVbCsLoMVmw6W70YtldTq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 y="157162"/>
            <a:ext cx="12382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11" name="תמונה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0185" y="157162"/>
            <a:ext cx="2933700" cy="561975"/>
          </a:xfrm>
          <a:prstGeom prst="rect">
            <a:avLst/>
          </a:prstGeom>
        </p:spPr>
      </p:pic>
    </p:spTree>
    <p:extLst>
      <p:ext uri="{BB962C8B-B14F-4D97-AF65-F5344CB8AC3E}">
        <p14:creationId xmlns:p14="http://schemas.microsoft.com/office/powerpoint/2010/main" val="2840857619"/>
      </p:ext>
    </p:extLst>
  </p:cSld>
  <p:clrMapOvr>
    <a:masterClrMapping/>
  </p:clrMapOvr>
  <p:extLst>
    <p:ext uri="{DCECCB84-F9BA-43D5-87BE-67443E8EF086}">
      <p15:sldGuideLst xmlns:p15="http://schemas.microsoft.com/office/powerpoint/2012/main">
        <p15:guide id="1" orient="horz" pos="572">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C4195E-7B21-4793-9E6D-7DD1FAD7041C}" type="datetimeFigureOut">
              <a:rPr lang="en-US" smtClean="0"/>
              <a:t>7/19/2020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5F826-DB97-4715-A8E5-FBA13A8A72EC}" type="slidenum">
              <a:rPr lang="en-US" smtClean="0"/>
              <a:t>‹#›</a:t>
            </a:fld>
            <a:endParaRPr lang="en-US"/>
          </a:p>
        </p:txBody>
      </p:sp>
      <p:sp>
        <p:nvSpPr>
          <p:cNvPr id="7" name="Rectangle 6">
            <a:extLst>
              <a:ext uri="{FF2B5EF4-FFF2-40B4-BE49-F238E27FC236}">
                <a16:creationId xmlns:a16="http://schemas.microsoft.com/office/drawing/2014/main" id="{D35CC667-A837-3347-8C35-D98B2F14041B}"/>
              </a:ext>
            </a:extLst>
          </p:cNvPr>
          <p:cNvSpPr/>
          <p:nvPr userDrawn="1"/>
        </p:nvSpPr>
        <p:spPr>
          <a:xfrm>
            <a:off x="0" y="0"/>
            <a:ext cx="12199777" cy="926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Tree>
    <p:extLst>
      <p:ext uri="{BB962C8B-B14F-4D97-AF65-F5344CB8AC3E}">
        <p14:creationId xmlns:p14="http://schemas.microsoft.com/office/powerpoint/2010/main" val="4204612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C4195E-7B21-4793-9E6D-7DD1FAD7041C}" type="datetimeFigureOut">
              <a:rPr lang="en-US" smtClean="0"/>
              <a:t>7/19/2020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5F826-DB97-4715-A8E5-FBA13A8A72EC}" type="slidenum">
              <a:rPr lang="en-US" smtClean="0"/>
              <a:t>‹#›</a:t>
            </a:fld>
            <a:endParaRPr lang="en-US"/>
          </a:p>
        </p:txBody>
      </p:sp>
    </p:spTree>
    <p:extLst>
      <p:ext uri="{BB962C8B-B14F-4D97-AF65-F5344CB8AC3E}">
        <p14:creationId xmlns:p14="http://schemas.microsoft.com/office/powerpoint/2010/main" val="1578558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39FE795-2132-7B41-921F-570C1C1B5DB5}"/>
              </a:ext>
            </a:extLst>
          </p:cNvPr>
          <p:cNvGrpSpPr/>
          <p:nvPr userDrawn="1"/>
        </p:nvGrpSpPr>
        <p:grpSpPr>
          <a:xfrm>
            <a:off x="0" y="0"/>
            <a:ext cx="12281647" cy="6894512"/>
            <a:chOff x="0" y="0"/>
            <a:chExt cx="12281647" cy="6894512"/>
          </a:xfrm>
        </p:grpSpPr>
        <p:sp>
          <p:nvSpPr>
            <p:cNvPr id="12" name="Rectangle 11">
              <a:extLst>
                <a:ext uri="{FF2B5EF4-FFF2-40B4-BE49-F238E27FC236}">
                  <a16:creationId xmlns:a16="http://schemas.microsoft.com/office/drawing/2014/main" id="{943429AB-4A57-9F48-A874-D440BF60FD7D}"/>
                </a:ext>
              </a:extLst>
            </p:cNvPr>
            <p:cNvSpPr/>
            <p:nvPr userDrawn="1"/>
          </p:nvSpPr>
          <p:spPr>
            <a:xfrm>
              <a:off x="0" y="457199"/>
              <a:ext cx="12192000" cy="6110941"/>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11" name="Rectangle 10">
              <a:extLst>
                <a:ext uri="{FF2B5EF4-FFF2-40B4-BE49-F238E27FC236}">
                  <a16:creationId xmlns:a16="http://schemas.microsoft.com/office/drawing/2014/main" id="{2860EF8C-4B2D-724D-953A-00DAED53ED6A}"/>
                </a:ext>
              </a:extLst>
            </p:cNvPr>
            <p:cNvSpPr/>
            <p:nvPr userDrawn="1"/>
          </p:nvSpPr>
          <p:spPr>
            <a:xfrm>
              <a:off x="0" y="6380536"/>
              <a:ext cx="12199777" cy="513976"/>
            </a:xfrm>
            <a:prstGeom prst="rect">
              <a:avLst/>
            </a:prstGeom>
            <a:solidFill>
              <a:srgbClr val="47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7" name="Rectangle 6">
              <a:extLst>
                <a:ext uri="{FF2B5EF4-FFF2-40B4-BE49-F238E27FC236}">
                  <a16:creationId xmlns:a16="http://schemas.microsoft.com/office/drawing/2014/main" id="{B101346D-99E3-EB44-B85B-EC0869E40AAF}"/>
                </a:ext>
              </a:extLst>
            </p:cNvPr>
            <p:cNvSpPr/>
            <p:nvPr userDrawn="1"/>
          </p:nvSpPr>
          <p:spPr>
            <a:xfrm>
              <a:off x="0" y="0"/>
              <a:ext cx="12199777" cy="926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8" name="Rectangle 7">
              <a:extLst>
                <a:ext uri="{FF2B5EF4-FFF2-40B4-BE49-F238E27FC236}">
                  <a16:creationId xmlns:a16="http://schemas.microsoft.com/office/drawing/2014/main" id="{307765FD-0D23-D645-B5E2-3BFD3BEC9DF9}"/>
                </a:ext>
              </a:extLst>
            </p:cNvPr>
            <p:cNvSpPr/>
            <p:nvPr userDrawn="1"/>
          </p:nvSpPr>
          <p:spPr>
            <a:xfrm>
              <a:off x="0" y="926353"/>
              <a:ext cx="12199777" cy="866588"/>
            </a:xfrm>
            <a:prstGeom prst="rect">
              <a:avLst/>
            </a:prstGeom>
            <a:solidFill>
              <a:srgbClr val="5F3C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9" name="Triangle 8">
              <a:extLst>
                <a:ext uri="{FF2B5EF4-FFF2-40B4-BE49-F238E27FC236}">
                  <a16:creationId xmlns:a16="http://schemas.microsoft.com/office/drawing/2014/main" id="{F426ECE2-3A8E-274C-B0E5-D7950AEDBC6E}"/>
                </a:ext>
              </a:extLst>
            </p:cNvPr>
            <p:cNvSpPr/>
            <p:nvPr userDrawn="1"/>
          </p:nvSpPr>
          <p:spPr>
            <a:xfrm rot="10800000">
              <a:off x="9305364" y="1754094"/>
              <a:ext cx="274918" cy="197224"/>
            </a:xfrm>
            <a:prstGeom prst="triangle">
              <a:avLst/>
            </a:prstGeom>
            <a:solidFill>
              <a:srgbClr val="5F3C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10" name="Rectangle 9">
              <a:extLst>
                <a:ext uri="{FF2B5EF4-FFF2-40B4-BE49-F238E27FC236}">
                  <a16:creationId xmlns:a16="http://schemas.microsoft.com/office/drawing/2014/main" id="{4679E0D2-2BC4-2147-8722-3731E59DE1CD}"/>
                </a:ext>
              </a:extLst>
            </p:cNvPr>
            <p:cNvSpPr/>
            <p:nvPr userDrawn="1"/>
          </p:nvSpPr>
          <p:spPr>
            <a:xfrm>
              <a:off x="0" y="6329082"/>
              <a:ext cx="12281647" cy="71718"/>
            </a:xfrm>
            <a:prstGeom prst="rect">
              <a:avLst/>
            </a:prstGeom>
            <a:solidFill>
              <a:srgbClr val="5F3C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grpSp>
      <p:sp>
        <p:nvSpPr>
          <p:cNvPr id="2" name="Title 1"/>
          <p:cNvSpPr>
            <a:spLocks noGrp="1"/>
          </p:cNvSpPr>
          <p:nvPr>
            <p:ph type="title"/>
          </p:nvPr>
        </p:nvSpPr>
        <p:spPr>
          <a:xfrm>
            <a:off x="1097280" y="220476"/>
            <a:ext cx="10058400" cy="1450757"/>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C4195E-7B21-4793-9E6D-7DD1FAD7041C}" type="datetimeFigureOut">
              <a:rPr lang="en-US" smtClean="0"/>
              <a:t>7/19/2020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5F826-DB97-4715-A8E5-FBA13A8A72EC}" type="slidenum">
              <a:rPr lang="en-US" smtClean="0"/>
              <a:t>‹#›</a:t>
            </a:fld>
            <a:endParaRPr lang="en-US"/>
          </a:p>
        </p:txBody>
      </p:sp>
    </p:spTree>
    <p:extLst>
      <p:ext uri="{BB962C8B-B14F-4D97-AF65-F5344CB8AC3E}">
        <p14:creationId xmlns:p14="http://schemas.microsoft.com/office/powerpoint/2010/main" val="3312924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Pr>
        <a:solidFill>
          <a:schemeClr val="bg1"/>
        </a:solidFill>
        <a:effectLst/>
      </p:bgPr>
    </p:bg>
    <p:spTree>
      <p:nvGrpSpPr>
        <p:cNvPr id="1" name=""/>
        <p:cNvGrpSpPr/>
        <p:nvPr/>
      </p:nvGrpSpPr>
      <p:grpSpPr>
        <a:xfrm>
          <a:off x="0" y="0"/>
          <a:ext cx="0" cy="0"/>
          <a:chOff x="0" y="0"/>
          <a:chExt cx="0" cy="0"/>
        </a:xfrm>
      </p:grpSpPr>
      <p:sp>
        <p:nvSpPr>
          <p:cNvPr id="12" name="מלבן 11"/>
          <p:cNvSpPr/>
          <p:nvPr/>
        </p:nvSpPr>
        <p:spPr>
          <a:xfrm>
            <a:off x="0" y="930877"/>
            <a:ext cx="12192000" cy="540344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Rectangle 6"/>
          <p:cNvSpPr/>
          <p:nvPr/>
        </p:nvSpPr>
        <p:spPr>
          <a:xfrm>
            <a:off x="3175" y="6400800"/>
            <a:ext cx="12188825" cy="457200"/>
          </a:xfrm>
          <a:prstGeom prst="rect">
            <a:avLst/>
          </a:prstGeom>
          <a:solidFill>
            <a:srgbClr val="47464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gn="ct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lgn="ctr">
              <a:buNone/>
              <a:defRPr sz="2400" cap="all" spc="200" baseline="0">
                <a:solidFill>
                  <a:srgbClr val="D10B7C"/>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C4195E-7B21-4793-9E6D-7DD1FAD7041C}" type="datetimeFigureOut">
              <a:rPr lang="en-US" smtClean="0"/>
              <a:t>7/19/2020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5F826-DB97-4715-A8E5-FBA13A8A72E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8768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lvl1pPr>
              <a:defRPr>
                <a:solidFill>
                  <a:srgbClr val="484747"/>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C4195E-7B21-4793-9E6D-7DD1FAD7041C}" type="datetimeFigureOut">
              <a:rPr lang="en-US" smtClean="0"/>
              <a:t>7/19/2020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95F826-DB97-4715-A8E5-FBA13A8A72EC}" type="slidenum">
              <a:rPr lang="en-US" smtClean="0"/>
              <a:t>‹#›</a:t>
            </a:fld>
            <a:endParaRPr lang="en-US"/>
          </a:p>
        </p:txBody>
      </p:sp>
      <p:sp>
        <p:nvSpPr>
          <p:cNvPr id="9" name="Rectangle 8">
            <a:extLst>
              <a:ext uri="{FF2B5EF4-FFF2-40B4-BE49-F238E27FC236}">
                <a16:creationId xmlns:a16="http://schemas.microsoft.com/office/drawing/2014/main" id="{1A2DBEB5-55E3-F64A-9E65-359286118FBD}"/>
              </a:ext>
            </a:extLst>
          </p:cNvPr>
          <p:cNvSpPr/>
          <p:nvPr userDrawn="1"/>
        </p:nvSpPr>
        <p:spPr>
          <a:xfrm>
            <a:off x="0" y="0"/>
            <a:ext cx="12199777" cy="926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Tree>
    <p:extLst>
      <p:ext uri="{BB962C8B-B14F-4D97-AF65-F5344CB8AC3E}">
        <p14:creationId xmlns:p14="http://schemas.microsoft.com/office/powerpoint/2010/main" val="3097174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lvl1pPr>
              <a:defRPr>
                <a:solidFill>
                  <a:srgbClr val="484747"/>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rgbClr val="D10B7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rgbClr val="D10B7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C4195E-7B21-4793-9E6D-7DD1FAD7041C}" type="datetimeFigureOut">
              <a:rPr lang="en-US" smtClean="0"/>
              <a:t>7/19/2020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95F826-DB97-4715-A8E5-FBA13A8A72EC}" type="slidenum">
              <a:rPr lang="en-US" smtClean="0"/>
              <a:t>‹#›</a:t>
            </a:fld>
            <a:endParaRPr lang="en-US"/>
          </a:p>
        </p:txBody>
      </p:sp>
      <p:sp>
        <p:nvSpPr>
          <p:cNvPr id="11" name="Rectangle 10">
            <a:extLst>
              <a:ext uri="{FF2B5EF4-FFF2-40B4-BE49-F238E27FC236}">
                <a16:creationId xmlns:a16="http://schemas.microsoft.com/office/drawing/2014/main" id="{496E4710-745C-0E42-87B6-411897835EB5}"/>
              </a:ext>
            </a:extLst>
          </p:cNvPr>
          <p:cNvSpPr/>
          <p:nvPr userDrawn="1"/>
        </p:nvSpPr>
        <p:spPr>
          <a:xfrm>
            <a:off x="0" y="0"/>
            <a:ext cx="12199777" cy="926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Tree>
    <p:extLst>
      <p:ext uri="{BB962C8B-B14F-4D97-AF65-F5344CB8AC3E}">
        <p14:creationId xmlns:p14="http://schemas.microsoft.com/office/powerpoint/2010/main" val="848980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74646"/>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C4195E-7B21-4793-9E6D-7DD1FAD7041C}" type="datetimeFigureOut">
              <a:rPr lang="en-US" smtClean="0"/>
              <a:t>7/19/2020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95F826-DB97-4715-A8E5-FBA13A8A72EC}" type="slidenum">
              <a:rPr lang="en-US" smtClean="0"/>
              <a:t>‹#›</a:t>
            </a:fld>
            <a:endParaRPr lang="en-US"/>
          </a:p>
        </p:txBody>
      </p:sp>
      <p:sp>
        <p:nvSpPr>
          <p:cNvPr id="6" name="Rectangle 5">
            <a:extLst>
              <a:ext uri="{FF2B5EF4-FFF2-40B4-BE49-F238E27FC236}">
                <a16:creationId xmlns:a16="http://schemas.microsoft.com/office/drawing/2014/main" id="{F521990F-F072-3D4A-9841-B2F65AC50CAF}"/>
              </a:ext>
            </a:extLst>
          </p:cNvPr>
          <p:cNvSpPr/>
          <p:nvPr userDrawn="1"/>
        </p:nvSpPr>
        <p:spPr>
          <a:xfrm>
            <a:off x="0" y="0"/>
            <a:ext cx="12199777" cy="926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Tree>
    <p:extLst>
      <p:ext uri="{BB962C8B-B14F-4D97-AF65-F5344CB8AC3E}">
        <p14:creationId xmlns:p14="http://schemas.microsoft.com/office/powerpoint/2010/main" val="2555079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47464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CC4195E-7B21-4793-9E6D-7DD1FAD7041C}" type="datetimeFigureOut">
              <a:rPr lang="en-US" smtClean="0"/>
              <a:t>7/19/2020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495F826-DB97-4715-A8E5-FBA13A8A72EC}" type="slidenum">
              <a:rPr lang="en-US" smtClean="0"/>
              <a:t>‹#›</a:t>
            </a:fld>
            <a:endParaRPr lang="en-US"/>
          </a:p>
        </p:txBody>
      </p:sp>
      <p:pic>
        <p:nvPicPr>
          <p:cNvPr id="10" name="Picture 3" descr="https://lh5.googleusercontent.com/i1SuYjwTpbA9VgTqX-4q-futLsmi3g_BRPbN0Iunjh1NlVZex-wshrMGe6t-tBElKYpmMeHgPHojAVaK_7Aae-kdJOv4rOBu2YmdnuZaOy-6L4Ava671qiVbCsLoMVmw6W70YtldTq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 y="157162"/>
            <a:ext cx="12382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11" name="תמונה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0185" y="157162"/>
            <a:ext cx="2933700" cy="561975"/>
          </a:xfrm>
          <a:prstGeom prst="rect">
            <a:avLst/>
          </a:prstGeom>
        </p:spPr>
      </p:pic>
      <p:sp>
        <p:nvSpPr>
          <p:cNvPr id="12" name="מלבן 11"/>
          <p:cNvSpPr/>
          <p:nvPr/>
        </p:nvSpPr>
        <p:spPr>
          <a:xfrm>
            <a:off x="0" y="930877"/>
            <a:ext cx="12192000" cy="540344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Rectangle 7"/>
          <p:cNvSpPr/>
          <p:nvPr/>
        </p:nvSpPr>
        <p:spPr>
          <a:xfrm>
            <a:off x="15" y="6334316"/>
            <a:ext cx="12188825" cy="64008"/>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C65DB87-B6EF-1E43-AF1A-16D17E3E7471}"/>
              </a:ext>
            </a:extLst>
          </p:cNvPr>
          <p:cNvSpPr/>
          <p:nvPr userDrawn="1"/>
        </p:nvSpPr>
        <p:spPr>
          <a:xfrm>
            <a:off x="0" y="0"/>
            <a:ext cx="12199777" cy="926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Tree>
    <p:extLst>
      <p:ext uri="{BB962C8B-B14F-4D97-AF65-F5344CB8AC3E}">
        <p14:creationId xmlns:p14="http://schemas.microsoft.com/office/powerpoint/2010/main" val="3417529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47464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CC4195E-7B21-4793-9E6D-7DD1FAD7041C}" type="datetimeFigureOut">
              <a:rPr lang="en-US" smtClean="0"/>
              <a:t>7/19/2020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495F826-DB97-4715-A8E5-FBA13A8A72EC}" type="slidenum">
              <a:rPr lang="en-US" smtClean="0"/>
              <a:t>‹#›</a:t>
            </a:fld>
            <a:endParaRPr lang="en-US"/>
          </a:p>
        </p:txBody>
      </p:sp>
    </p:spTree>
    <p:extLst>
      <p:ext uri="{BB962C8B-B14F-4D97-AF65-F5344CB8AC3E}">
        <p14:creationId xmlns:p14="http://schemas.microsoft.com/office/powerpoint/2010/main" val="1868600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rgbClr val="F0F0F0"/>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C4195E-7B21-4793-9E6D-7DD1FAD7041C}" type="datetimeFigureOut">
              <a:rPr lang="en-US" smtClean="0"/>
              <a:t>7/19/2020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95F826-DB97-4715-A8E5-FBA13A8A72EC}" type="slidenum">
              <a:rPr lang="en-US" smtClean="0"/>
              <a:t>‹#›</a:t>
            </a:fld>
            <a:endParaRPr lang="en-US"/>
          </a:p>
        </p:txBody>
      </p:sp>
    </p:spTree>
    <p:extLst>
      <p:ext uri="{BB962C8B-B14F-4D97-AF65-F5344CB8AC3E}">
        <p14:creationId xmlns:p14="http://schemas.microsoft.com/office/powerpoint/2010/main" val="936415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מלבן 14"/>
          <p:cNvSpPr/>
          <p:nvPr/>
        </p:nvSpPr>
        <p:spPr>
          <a:xfrm>
            <a:off x="0" y="1796345"/>
            <a:ext cx="12192000" cy="4537971"/>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11"/>
          <p:cNvSpPr/>
          <p:nvPr/>
        </p:nvSpPr>
        <p:spPr>
          <a:xfrm>
            <a:off x="0" y="934304"/>
            <a:ext cx="12188840" cy="862041"/>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Rectangle 6"/>
          <p:cNvSpPr/>
          <p:nvPr/>
        </p:nvSpPr>
        <p:spPr>
          <a:xfrm>
            <a:off x="3175" y="6400800"/>
            <a:ext cx="12188825" cy="457200"/>
          </a:xfrm>
          <a:prstGeom prst="rect">
            <a:avLst/>
          </a:prstGeom>
          <a:solidFill>
            <a:srgbClr val="47464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he-IL" dirty="0"/>
              <a:t>לחץ כדי לערוך סגנון כותרת של תבנית בסיס</a:t>
            </a:r>
            <a:endParaRPr lang="en-US" dirty="0"/>
          </a:p>
        </p:txBody>
      </p:sp>
      <p:sp>
        <p:nvSpPr>
          <p:cNvPr id="3" name="Text Placeholder 2"/>
          <p:cNvSpPr>
            <a:spLocks noGrp="1"/>
          </p:cNvSpPr>
          <p:nvPr>
            <p:ph type="body" idx="1"/>
          </p:nvPr>
        </p:nvSpPr>
        <p:spPr>
          <a:xfrm>
            <a:off x="1097280" y="2011512"/>
            <a:ext cx="10058400" cy="3857582"/>
          </a:xfrm>
          <a:prstGeom prst="rect">
            <a:avLst/>
          </a:prstGeom>
        </p:spPr>
        <p:txBody>
          <a:bodyPr vert="horz" lIns="0" tIns="45720" rIns="0" bIns="45720" rtlCol="0">
            <a:normAutofit/>
          </a:body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CC4195E-7B21-4793-9E6D-7DD1FAD7041C}" type="datetimeFigureOut">
              <a:rPr lang="en-US" smtClean="0"/>
              <a:t>7/19/2020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495F826-DB97-4715-A8E5-FBA13A8A72EC}" type="slidenum">
              <a:rPr lang="en-US" smtClean="0"/>
              <a:t>‹#›</a:t>
            </a:fld>
            <a:endParaRPr lang="en-US"/>
          </a:p>
        </p:txBody>
      </p:sp>
      <p:pic>
        <p:nvPicPr>
          <p:cNvPr id="11" name="Picture 3" descr="https://lh5.googleusercontent.com/i1SuYjwTpbA9VgTqX-4q-futLsmi3g_BRPbN0Iunjh1NlVZex-wshrMGe6t-tBElKYpmMeHgPHojAVaK_7Aae-kdJOv4rOBu2YmdnuZaOy-6L4Ava671qiVbCsLoMVmw6W70YtldTq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9075" y="157162"/>
            <a:ext cx="12382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8" name="תמונה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100185" y="157162"/>
            <a:ext cx="2933700" cy="561975"/>
          </a:xfrm>
          <a:prstGeom prst="rect">
            <a:avLst/>
          </a:prstGeom>
        </p:spPr>
      </p:pic>
      <p:sp>
        <p:nvSpPr>
          <p:cNvPr id="14" name="משולש שווה שוקיים 13"/>
          <p:cNvSpPr/>
          <p:nvPr/>
        </p:nvSpPr>
        <p:spPr>
          <a:xfrm rot="10800000">
            <a:off x="9280186" y="1737360"/>
            <a:ext cx="330741" cy="188427"/>
          </a:xfrm>
          <a:prstGeom prst="triangle">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998521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1" eaLnBrk="1" latinLnBrk="0" hangingPunct="1">
        <a:lnSpc>
          <a:spcPct val="85000"/>
        </a:lnSpc>
        <a:spcBef>
          <a:spcPct val="0"/>
        </a:spcBef>
        <a:buNone/>
        <a:defRPr sz="4400" kern="1200" spc="-50" baseline="0">
          <a:solidFill>
            <a:schemeClr val="bg1"/>
          </a:solidFill>
          <a:latin typeface="+mj-lt"/>
          <a:ea typeface="+mj-ea"/>
          <a:cs typeface="+mn-cs"/>
        </a:defRPr>
      </a:lvl1pPr>
    </p:titleStyle>
    <p:bodyStyle>
      <a:lvl1pPr marL="0" indent="0" algn="r" defTabSz="914400" rtl="1" eaLnBrk="1" latinLnBrk="0" hangingPunct="1">
        <a:lnSpc>
          <a:spcPct val="90000"/>
        </a:lnSpc>
        <a:spcBef>
          <a:spcPts val="1200"/>
        </a:spcBef>
        <a:spcAft>
          <a:spcPts val="200"/>
        </a:spcAft>
        <a:buClr>
          <a:schemeClr val="accent1"/>
        </a:buClr>
        <a:buSzPct val="100000"/>
        <a:buFontTx/>
        <a:buNone/>
        <a:defRPr sz="2000" kern="1200">
          <a:solidFill>
            <a:srgbClr val="474646"/>
          </a:solidFill>
          <a:latin typeface="+mn-lt"/>
          <a:ea typeface="+mn-ea"/>
          <a:cs typeface="+mn-cs"/>
        </a:defRPr>
      </a:lvl1pPr>
      <a:lvl2pPr marL="201168" indent="0" algn="r" defTabSz="914400" rtl="1" eaLnBrk="1" latinLnBrk="0" hangingPunct="1">
        <a:lnSpc>
          <a:spcPct val="90000"/>
        </a:lnSpc>
        <a:spcBef>
          <a:spcPts val="200"/>
        </a:spcBef>
        <a:spcAft>
          <a:spcPts val="400"/>
        </a:spcAft>
        <a:buClr>
          <a:schemeClr val="accent1"/>
        </a:buClr>
        <a:buFontTx/>
        <a:buNone/>
        <a:defRPr sz="1800" kern="1200">
          <a:solidFill>
            <a:srgbClr val="474646"/>
          </a:solidFill>
          <a:latin typeface="+mn-lt"/>
          <a:ea typeface="+mn-ea"/>
          <a:cs typeface="+mn-cs"/>
        </a:defRPr>
      </a:lvl2pPr>
      <a:lvl3pPr marL="384048" indent="0" algn="r" defTabSz="914400" rtl="1" eaLnBrk="1" latinLnBrk="0" hangingPunct="1">
        <a:lnSpc>
          <a:spcPct val="90000"/>
        </a:lnSpc>
        <a:spcBef>
          <a:spcPts val="200"/>
        </a:spcBef>
        <a:spcAft>
          <a:spcPts val="400"/>
        </a:spcAft>
        <a:buClr>
          <a:schemeClr val="accent1"/>
        </a:buClr>
        <a:buFontTx/>
        <a:buNone/>
        <a:defRPr sz="1400" kern="1200">
          <a:solidFill>
            <a:srgbClr val="474646"/>
          </a:solidFill>
          <a:latin typeface="+mn-lt"/>
          <a:ea typeface="+mn-ea"/>
          <a:cs typeface="+mn-cs"/>
        </a:defRPr>
      </a:lvl3pPr>
      <a:lvl4pPr marL="566928" indent="0" algn="r" defTabSz="914400" rtl="1" eaLnBrk="1" latinLnBrk="0" hangingPunct="1">
        <a:lnSpc>
          <a:spcPct val="90000"/>
        </a:lnSpc>
        <a:spcBef>
          <a:spcPts val="200"/>
        </a:spcBef>
        <a:spcAft>
          <a:spcPts val="400"/>
        </a:spcAft>
        <a:buClr>
          <a:schemeClr val="accent1"/>
        </a:buClr>
        <a:buFontTx/>
        <a:buNone/>
        <a:defRPr sz="1400" kern="1200">
          <a:solidFill>
            <a:srgbClr val="474646"/>
          </a:solidFill>
          <a:latin typeface="+mn-lt"/>
          <a:ea typeface="+mn-ea"/>
          <a:cs typeface="+mn-cs"/>
        </a:defRPr>
      </a:lvl4pPr>
      <a:lvl5pPr marL="749808" indent="0" algn="r" defTabSz="914400" rtl="1" eaLnBrk="1" latinLnBrk="0" hangingPunct="1">
        <a:lnSpc>
          <a:spcPct val="90000"/>
        </a:lnSpc>
        <a:spcBef>
          <a:spcPts val="200"/>
        </a:spcBef>
        <a:spcAft>
          <a:spcPts val="400"/>
        </a:spcAft>
        <a:buClr>
          <a:schemeClr val="accent1"/>
        </a:buClr>
        <a:buFontTx/>
        <a:buNone/>
        <a:defRPr sz="1400" kern="1200">
          <a:solidFill>
            <a:srgbClr val="474646"/>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Bji19yf1M4E"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WOG8z8ePfe0" TargetMode="External"/><Relationship Id="rId1" Type="http://schemas.openxmlformats.org/officeDocument/2006/relationships/video" Target="https://www.youtube.com/embed/CziHrYYSyPc" TargetMode="Externa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he-IL" sz="8800" b="1" dirty="0" smtClean="0"/>
              <a:t>גלובליזציה</a:t>
            </a:r>
            <a:r>
              <a:rPr lang="he-IL" dirty="0" smtClean="0"/>
              <a:t>,</a:t>
            </a:r>
            <a:r>
              <a:rPr lang="he-IL" sz="8800" b="1" dirty="0" smtClean="0"/>
              <a:t> כפר גלובלי</a:t>
            </a:r>
            <a:endParaRPr lang="en-US" sz="8800" b="1" dirty="0"/>
          </a:p>
        </p:txBody>
      </p:sp>
    </p:spTree>
    <p:extLst>
      <p:ext uri="{BB962C8B-B14F-4D97-AF65-F5344CB8AC3E}">
        <p14:creationId xmlns:p14="http://schemas.microsoft.com/office/powerpoint/2010/main" val="410887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6602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p:cNvGraphicFramePr>
            <a:graphicFrameLocks noGrp="1"/>
          </p:cNvGraphicFramePr>
          <p:nvPr>
            <p:extLst>
              <p:ext uri="{D42A27DB-BD31-4B8C-83A1-F6EECF244321}">
                <p14:modId xmlns:p14="http://schemas.microsoft.com/office/powerpoint/2010/main" val="1081472921"/>
              </p:ext>
            </p:extLst>
          </p:nvPr>
        </p:nvGraphicFramePr>
        <p:xfrm>
          <a:off x="324591" y="646018"/>
          <a:ext cx="11471561" cy="4688147"/>
        </p:xfrm>
        <a:graphic>
          <a:graphicData uri="http://schemas.openxmlformats.org/drawingml/2006/table">
            <a:tbl>
              <a:tblPr rtl="1" firstRow="1" bandRow="1">
                <a:tableStyleId>{5C22544A-7EE6-4342-B048-85BDC9FD1C3A}</a:tableStyleId>
              </a:tblPr>
              <a:tblGrid>
                <a:gridCol w="4837889">
                  <a:extLst>
                    <a:ext uri="{9D8B030D-6E8A-4147-A177-3AD203B41FA5}">
                      <a16:colId xmlns:a16="http://schemas.microsoft.com/office/drawing/2014/main" val="2848973416"/>
                    </a:ext>
                  </a:extLst>
                </a:gridCol>
                <a:gridCol w="6633672">
                  <a:extLst>
                    <a:ext uri="{9D8B030D-6E8A-4147-A177-3AD203B41FA5}">
                      <a16:colId xmlns:a16="http://schemas.microsoft.com/office/drawing/2014/main" val="3329587534"/>
                    </a:ext>
                  </a:extLst>
                </a:gridCol>
              </a:tblGrid>
              <a:tr h="939107">
                <a:tc>
                  <a:txBody>
                    <a:bodyPr/>
                    <a:lstStyle/>
                    <a:p>
                      <a:pPr algn="ctr" rtl="1"/>
                      <a:r>
                        <a:rPr lang="he-IL" sz="2400" b="1" dirty="0" smtClean="0"/>
                        <a:t>יתרונות גלובליזציה </a:t>
                      </a:r>
                      <a:r>
                        <a:rPr lang="he-IL" sz="1800" b="1" dirty="0" smtClean="0"/>
                        <a:t>(שהיא גם</a:t>
                      </a:r>
                      <a:r>
                        <a:rPr lang="he-IL" sz="1800" b="1" baseline="0" dirty="0" smtClean="0"/>
                        <a:t> </a:t>
                      </a:r>
                      <a:r>
                        <a:rPr lang="he-IL" sz="1800" b="1" dirty="0" smtClean="0"/>
                        <a:t>ליברלית קפיטליסטית)</a:t>
                      </a:r>
                      <a:endParaRPr lang="he-IL" sz="1800" b="1" dirty="0"/>
                    </a:p>
                  </a:txBody>
                  <a:tcPr/>
                </a:tc>
                <a:tc>
                  <a:txBody>
                    <a:bodyPr/>
                    <a:lstStyle/>
                    <a:p>
                      <a:pPr algn="ctr" rtl="1"/>
                      <a:r>
                        <a:rPr lang="he-IL" sz="2400" b="1" dirty="0" smtClean="0"/>
                        <a:t>חסרונות גלובליזציה</a:t>
                      </a:r>
                      <a:endParaRPr lang="he-IL" sz="2400" b="1" dirty="0"/>
                    </a:p>
                  </a:txBody>
                  <a:tcPr/>
                </a:tc>
                <a:extLst>
                  <a:ext uri="{0D108BD9-81ED-4DB2-BD59-A6C34878D82A}">
                    <a16:rowId xmlns:a16="http://schemas.microsoft.com/office/drawing/2014/main" val="3963865210"/>
                  </a:ext>
                </a:extLst>
              </a:tr>
              <a:tr h="2191250">
                <a:tc>
                  <a:txBody>
                    <a:bodyPr/>
                    <a:lstStyle/>
                    <a:p>
                      <a:pPr marL="342900" indent="-342900" algn="r" rtl="1">
                        <a:buAutoNum type="arabicPeriod"/>
                      </a:pPr>
                      <a:r>
                        <a:rPr lang="he-IL" sz="2400" b="0" dirty="0" smtClean="0"/>
                        <a:t> </a:t>
                      </a:r>
                      <a:r>
                        <a:rPr lang="he-IL" sz="2400" b="1" dirty="0" smtClean="0"/>
                        <a:t>עלייה ברמת חיים</a:t>
                      </a:r>
                      <a:r>
                        <a:rPr lang="he-IL" sz="2400" b="0" dirty="0" smtClean="0"/>
                        <a:t>. </a:t>
                      </a:r>
                    </a:p>
                    <a:p>
                      <a:pPr marL="342900" indent="-342900" algn="r" rtl="1">
                        <a:buAutoNum type="arabicPeriod"/>
                      </a:pPr>
                      <a:r>
                        <a:rPr lang="he-IL" sz="2400" b="0" dirty="0" smtClean="0"/>
                        <a:t>יש </a:t>
                      </a:r>
                      <a:r>
                        <a:rPr lang="he-IL" sz="2400" b="1" dirty="0" smtClean="0"/>
                        <a:t>מדינות עניות שהפכו לעשירות </a:t>
                      </a:r>
                      <a:r>
                        <a:rPr lang="he-IL" sz="2400" b="0" dirty="0" smtClean="0"/>
                        <a:t>בזכות זה כמו דרום-קוריאה</a:t>
                      </a:r>
                      <a:endParaRPr lang="he-IL" sz="2400" b="0" baseline="0" dirty="0" smtClean="0"/>
                    </a:p>
                    <a:p>
                      <a:pPr marL="342900" indent="-342900" algn="r" rtl="1">
                        <a:buAutoNum type="arabicPeriod"/>
                      </a:pPr>
                      <a:r>
                        <a:rPr lang="he-IL" sz="2400" b="0" dirty="0" smtClean="0"/>
                        <a:t>התלות בין מדינות שומרת על </a:t>
                      </a:r>
                      <a:r>
                        <a:rPr lang="he-IL" sz="2400" b="1" dirty="0" smtClean="0"/>
                        <a:t>שלום</a:t>
                      </a:r>
                      <a:r>
                        <a:rPr lang="he-IL" sz="2400" b="0" dirty="0" smtClean="0"/>
                        <a:t> עולמי</a:t>
                      </a:r>
                    </a:p>
                    <a:p>
                      <a:pPr marL="342900" indent="-342900" algn="r" rtl="1">
                        <a:buAutoNum type="arabicPeriod"/>
                      </a:pPr>
                      <a:r>
                        <a:rPr lang="he-IL" sz="2400" b="0" dirty="0" smtClean="0"/>
                        <a:t> </a:t>
                      </a:r>
                      <a:r>
                        <a:rPr lang="he-IL" sz="2400" b="1" dirty="0" smtClean="0"/>
                        <a:t>הפצת ערכי הדמוקרטיה </a:t>
                      </a:r>
                      <a:r>
                        <a:rPr lang="he-IL" sz="2400" b="0" dirty="0" smtClean="0"/>
                        <a:t>(זכויות אדם, חירות </a:t>
                      </a:r>
                      <a:r>
                        <a:rPr lang="he-IL" sz="2400" b="0" dirty="0" err="1" smtClean="0"/>
                        <a:t>ושיוויון</a:t>
                      </a:r>
                      <a:r>
                        <a:rPr lang="he-IL" sz="2400" b="0" dirty="0" smtClean="0"/>
                        <a:t>) לכל העולם</a:t>
                      </a:r>
                      <a:endParaRPr lang="he-IL" sz="2400" b="0" dirty="0"/>
                    </a:p>
                  </a:txBody>
                  <a:tcPr/>
                </a:tc>
                <a:tc>
                  <a:txBody>
                    <a:bodyPr/>
                    <a:lstStyle/>
                    <a:p>
                      <a:pPr marL="342900" indent="-342900" algn="r" rtl="1">
                        <a:buAutoNum type="arabicPeriod"/>
                      </a:pPr>
                      <a:r>
                        <a:rPr lang="he-IL" sz="2400" b="0" dirty="0" smtClean="0"/>
                        <a:t>התרחבות הפער בין גלעין לפריפריה. </a:t>
                      </a:r>
                      <a:r>
                        <a:rPr lang="he-IL" sz="2400" b="1" dirty="0" smtClean="0"/>
                        <a:t>אי-שיוויון</a:t>
                      </a:r>
                    </a:p>
                    <a:p>
                      <a:pPr marL="342900" indent="-342900" algn="r" rtl="1">
                        <a:buAutoNum type="arabicPeriod"/>
                      </a:pPr>
                      <a:r>
                        <a:rPr lang="he-IL" sz="2400" b="1" dirty="0" smtClean="0"/>
                        <a:t>ניצול</a:t>
                      </a:r>
                      <a:r>
                        <a:rPr lang="he-IL" sz="2400" b="0" dirty="0" smtClean="0"/>
                        <a:t>.</a:t>
                      </a:r>
                      <a:r>
                        <a:rPr lang="he-IL" sz="2400" b="0" baseline="0" dirty="0" smtClean="0"/>
                        <a:t> למשל, ייצוא פסולת לעולם השלישי</a:t>
                      </a:r>
                      <a:endParaRPr lang="he-IL" sz="2400" b="0" dirty="0" smtClean="0"/>
                    </a:p>
                    <a:p>
                      <a:pPr marL="342900" indent="-342900" algn="r" rtl="1">
                        <a:buAutoNum type="arabicPeriod"/>
                      </a:pPr>
                      <a:r>
                        <a:rPr lang="he-IL" sz="2400" b="0" dirty="0" smtClean="0"/>
                        <a:t>משבר במדינה אחת יכול</a:t>
                      </a:r>
                      <a:r>
                        <a:rPr lang="he-IL" sz="2400" b="0" baseline="0" dirty="0" smtClean="0"/>
                        <a:t> ליצור</a:t>
                      </a:r>
                      <a:r>
                        <a:rPr lang="he-IL" sz="2400" b="0" dirty="0" smtClean="0"/>
                        <a:t> משבר</a:t>
                      </a:r>
                      <a:r>
                        <a:rPr lang="he-IL" sz="2400" b="0" baseline="0" dirty="0" smtClean="0"/>
                        <a:t> עולמי</a:t>
                      </a:r>
                    </a:p>
                    <a:p>
                      <a:pPr marL="342900" indent="-342900" algn="r" rtl="1">
                        <a:buAutoNum type="arabicPeriod"/>
                      </a:pPr>
                      <a:r>
                        <a:rPr lang="he-IL" sz="2400" b="0" baseline="0" dirty="0" smtClean="0"/>
                        <a:t>בעיות ה</a:t>
                      </a:r>
                      <a:r>
                        <a:rPr lang="he-IL" sz="2400" b="1" baseline="0" dirty="0" smtClean="0"/>
                        <a:t>הגירה</a:t>
                      </a:r>
                    </a:p>
                    <a:p>
                      <a:pPr marL="342900" indent="-342900" algn="r" rtl="1">
                        <a:buAutoNum type="arabicPeriod"/>
                      </a:pPr>
                      <a:r>
                        <a:rPr lang="he-IL" sz="2400" b="1" baseline="0" dirty="0" smtClean="0"/>
                        <a:t>אמריקניזציה</a:t>
                      </a:r>
                      <a:r>
                        <a:rPr lang="he-IL" sz="2400" b="0" baseline="0" dirty="0" smtClean="0"/>
                        <a:t> פוגעת בתרבויות מקומיות</a:t>
                      </a:r>
                    </a:p>
                    <a:p>
                      <a:pPr marL="342900" indent="-342900" algn="r" rtl="1">
                        <a:buAutoNum type="arabicPeriod"/>
                      </a:pPr>
                      <a:r>
                        <a:rPr lang="he-IL" sz="2400" b="0" baseline="0" dirty="0" smtClean="0"/>
                        <a:t>סגירת מפעלים במערב גורמת לכך שיש הרבה </a:t>
                      </a:r>
                      <a:r>
                        <a:rPr lang="he-IL" sz="2400" b="1" baseline="0" dirty="0" smtClean="0"/>
                        <a:t>מבוגרים מובטלים</a:t>
                      </a:r>
                    </a:p>
                    <a:p>
                      <a:pPr marL="342900" indent="-342900" algn="r" rtl="1">
                        <a:buAutoNum type="arabicPeriod"/>
                      </a:pPr>
                      <a:r>
                        <a:rPr lang="he-IL" sz="2400" b="0" baseline="0" dirty="0" smtClean="0"/>
                        <a:t>בעיות שיוצרת תיירות כמו צפיפות וזיהום</a:t>
                      </a:r>
                    </a:p>
                    <a:p>
                      <a:pPr marL="342900" indent="-342900" algn="r" rtl="1">
                        <a:buAutoNum type="arabicPeriod"/>
                      </a:pPr>
                      <a:r>
                        <a:rPr lang="he-IL" sz="2400" b="0" dirty="0" smtClean="0"/>
                        <a:t>חשש מעוצמת </a:t>
                      </a:r>
                      <a:r>
                        <a:rPr lang="he-IL" sz="2400" b="1" dirty="0" smtClean="0"/>
                        <a:t>תאגידים בינ"ל כמו גוגל ואמזון</a:t>
                      </a:r>
                      <a:r>
                        <a:rPr lang="he-IL" sz="2400" b="1" baseline="0" dirty="0" smtClean="0"/>
                        <a:t> </a:t>
                      </a:r>
                      <a:r>
                        <a:rPr lang="he-IL" sz="2400" b="0" dirty="0" smtClean="0"/>
                        <a:t>שמנסים ליצור </a:t>
                      </a:r>
                      <a:r>
                        <a:rPr lang="he-IL" sz="2400" b="1" dirty="0" smtClean="0"/>
                        <a:t>מונופול</a:t>
                      </a:r>
                      <a:endParaRPr lang="he-IL" sz="2400" b="1" dirty="0"/>
                    </a:p>
                  </a:txBody>
                  <a:tcPr/>
                </a:tc>
                <a:extLst>
                  <a:ext uri="{0D108BD9-81ED-4DB2-BD59-A6C34878D82A}">
                    <a16:rowId xmlns:a16="http://schemas.microsoft.com/office/drawing/2014/main" val="279133202"/>
                  </a:ext>
                </a:extLst>
              </a:tr>
            </a:tbl>
          </a:graphicData>
        </a:graphic>
      </p:graphicFrame>
      <p:sp>
        <p:nvSpPr>
          <p:cNvPr id="3" name="TextBox 2"/>
          <p:cNvSpPr txBox="1"/>
          <p:nvPr/>
        </p:nvSpPr>
        <p:spPr>
          <a:xfrm>
            <a:off x="1579811" y="5408023"/>
            <a:ext cx="8961120" cy="369332"/>
          </a:xfrm>
          <a:prstGeom prst="rect">
            <a:avLst/>
          </a:prstGeom>
          <a:noFill/>
        </p:spPr>
        <p:txBody>
          <a:bodyPr wrap="square" rtlCol="1">
            <a:spAutoFit/>
          </a:bodyPr>
          <a:lstStyle/>
          <a:p>
            <a:r>
              <a:rPr lang="he-IL" dirty="0" smtClean="0"/>
              <a:t>ואפשר להוסיף לרשימת החסרונות – הגלובליזציה גרמה להפצת ה</a:t>
            </a:r>
            <a:r>
              <a:rPr lang="he-IL" b="1" dirty="0" smtClean="0">
                <a:solidFill>
                  <a:srgbClr val="FF0000"/>
                </a:solidFill>
              </a:rPr>
              <a:t>קורונה</a:t>
            </a:r>
            <a:r>
              <a:rPr lang="he-IL" dirty="0" smtClean="0"/>
              <a:t> מסין לכל העולם</a:t>
            </a:r>
            <a:endParaRPr lang="he-IL" dirty="0"/>
          </a:p>
        </p:txBody>
      </p:sp>
    </p:spTree>
    <p:extLst>
      <p:ext uri="{BB962C8B-B14F-4D97-AF65-F5344CB8AC3E}">
        <p14:creationId xmlns:p14="http://schemas.microsoft.com/office/powerpoint/2010/main" val="491198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778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solidFill>
                  <a:schemeClr val="bg1"/>
                </a:solidFill>
              </a:rPr>
              <a:t>גלובליזציה במזה"ת</a:t>
            </a:r>
            <a:endParaRPr lang="he-IL" dirty="0">
              <a:solidFill>
                <a:schemeClr val="bg1"/>
              </a:solidFill>
            </a:endParaRPr>
          </a:p>
        </p:txBody>
      </p:sp>
      <p:sp>
        <p:nvSpPr>
          <p:cNvPr id="3" name="מציין מיקום תוכן 2"/>
          <p:cNvSpPr>
            <a:spLocks noGrp="1"/>
          </p:cNvSpPr>
          <p:nvPr>
            <p:ph sz="half" idx="1"/>
          </p:nvPr>
        </p:nvSpPr>
        <p:spPr/>
        <p:txBody>
          <a:bodyPr/>
          <a:lstStyle/>
          <a:p>
            <a:r>
              <a:rPr lang="he-IL" sz="2400" b="1" dirty="0" smtClean="0"/>
              <a:t>קשה למזה"ת להשתלב בגלובליזציה</a:t>
            </a:r>
            <a:r>
              <a:rPr lang="he-IL" dirty="0" smtClean="0"/>
              <a:t> כי</a:t>
            </a:r>
          </a:p>
          <a:p>
            <a:r>
              <a:rPr lang="he-IL" dirty="0" smtClean="0"/>
              <a:t>- </a:t>
            </a:r>
            <a:r>
              <a:rPr lang="he-IL" b="1" dirty="0" smtClean="0">
                <a:solidFill>
                  <a:srgbClr val="FF0000"/>
                </a:solidFill>
              </a:rPr>
              <a:t>חוסר </a:t>
            </a:r>
            <a:r>
              <a:rPr lang="he-IL" b="1" dirty="0">
                <a:solidFill>
                  <a:srgbClr val="FF0000"/>
                </a:solidFill>
              </a:rPr>
              <a:t>בהשכלה</a:t>
            </a:r>
          </a:p>
          <a:p>
            <a:r>
              <a:rPr lang="he-IL" dirty="0" smtClean="0"/>
              <a:t>- הדתיים </a:t>
            </a:r>
            <a:r>
              <a:rPr lang="he-IL" dirty="0"/>
              <a:t>נגד המערב </a:t>
            </a:r>
            <a:r>
              <a:rPr lang="he-IL" dirty="0" smtClean="0"/>
              <a:t>(הם מכנים בלעג את התרבות המערבית בשם "</a:t>
            </a:r>
            <a:r>
              <a:rPr lang="he-IL" b="1" dirty="0" smtClean="0">
                <a:solidFill>
                  <a:srgbClr val="FF0000"/>
                </a:solidFill>
              </a:rPr>
              <a:t>תרבות </a:t>
            </a:r>
            <a:r>
              <a:rPr lang="he-IL" b="1" dirty="0" err="1">
                <a:solidFill>
                  <a:srgbClr val="FF0000"/>
                </a:solidFill>
              </a:rPr>
              <a:t>מקדונלדס</a:t>
            </a:r>
            <a:r>
              <a:rPr lang="he-IL" dirty="0"/>
              <a:t>")</a:t>
            </a:r>
          </a:p>
          <a:p>
            <a:r>
              <a:rPr lang="he-IL" dirty="0" smtClean="0"/>
              <a:t>- משטרים דיקטטורים שקשה לשתף איתם פעולה</a:t>
            </a:r>
            <a:endParaRPr lang="he-IL" dirty="0"/>
          </a:p>
          <a:p>
            <a:r>
              <a:rPr lang="he-IL" dirty="0" smtClean="0"/>
              <a:t>- </a:t>
            </a:r>
            <a:r>
              <a:rPr lang="he-IL" b="1" dirty="0" smtClean="0">
                <a:solidFill>
                  <a:srgbClr val="FF0000"/>
                </a:solidFill>
              </a:rPr>
              <a:t>מלחמות</a:t>
            </a:r>
            <a:r>
              <a:rPr lang="he-IL" dirty="0" smtClean="0"/>
              <a:t> </a:t>
            </a:r>
            <a:r>
              <a:rPr lang="he-IL" dirty="0"/>
              <a:t>שמרחיקות משקיעים </a:t>
            </a:r>
            <a:r>
              <a:rPr lang="he-IL" dirty="0" smtClean="0"/>
              <a:t>ותיירים. למשל, מלחמת </a:t>
            </a:r>
            <a:r>
              <a:rPr lang="he-IL" dirty="0"/>
              <a:t>אזרחים בסוריה </a:t>
            </a:r>
            <a:r>
              <a:rPr lang="he-IL" dirty="0" smtClean="0"/>
              <a:t>ותימן.                                  יש גם מתח </a:t>
            </a:r>
            <a:r>
              <a:rPr lang="he-IL" dirty="0"/>
              <a:t>בין ארה"ב וסעודיה </a:t>
            </a:r>
            <a:r>
              <a:rPr lang="he-IL" dirty="0" smtClean="0"/>
              <a:t>לבין איראן</a:t>
            </a:r>
            <a:endParaRPr lang="he-IL" dirty="0"/>
          </a:p>
          <a:p>
            <a:endParaRPr lang="he-IL" dirty="0"/>
          </a:p>
        </p:txBody>
      </p:sp>
      <p:sp>
        <p:nvSpPr>
          <p:cNvPr id="4" name="מציין מיקום תוכן 3"/>
          <p:cNvSpPr>
            <a:spLocks noGrp="1"/>
          </p:cNvSpPr>
          <p:nvPr>
            <p:ph sz="half" idx="2"/>
          </p:nvPr>
        </p:nvSpPr>
        <p:spPr/>
        <p:txBody>
          <a:bodyPr/>
          <a:lstStyle/>
          <a:p>
            <a:r>
              <a:rPr lang="he-IL" sz="2400" b="1" dirty="0" err="1" smtClean="0"/>
              <a:t>המזה"ת</a:t>
            </a:r>
            <a:r>
              <a:rPr lang="he-IL" sz="2400" b="1" dirty="0" smtClean="0"/>
              <a:t> משתתף בכלכלה הגלובלית</a:t>
            </a:r>
          </a:p>
          <a:p>
            <a:pPr marL="342900" indent="-342900">
              <a:buFontTx/>
              <a:buChar char="-"/>
            </a:pPr>
            <a:r>
              <a:rPr lang="he-IL" dirty="0" smtClean="0">
                <a:solidFill>
                  <a:srgbClr val="FF0000"/>
                </a:solidFill>
              </a:rPr>
              <a:t>נפט </a:t>
            </a:r>
            <a:r>
              <a:rPr lang="he-IL" dirty="0"/>
              <a:t>במפרץ פרסי </a:t>
            </a:r>
            <a:endParaRPr lang="he-IL" dirty="0" smtClean="0"/>
          </a:p>
          <a:p>
            <a:pPr marL="342900" indent="-342900">
              <a:buFontTx/>
              <a:buChar char="-"/>
            </a:pPr>
            <a:r>
              <a:rPr lang="he-IL" dirty="0" smtClean="0"/>
              <a:t>מעבר של סחורות רבות דרך תעלת סואץ בזכות תכונת ה</a:t>
            </a:r>
            <a:r>
              <a:rPr lang="he-IL" dirty="0" smtClean="0">
                <a:solidFill>
                  <a:srgbClr val="FF0000"/>
                </a:solidFill>
              </a:rPr>
              <a:t>גשר</a:t>
            </a:r>
          </a:p>
          <a:p>
            <a:pPr marL="342900" indent="-342900">
              <a:buFontTx/>
              <a:buChar char="-"/>
            </a:pPr>
            <a:r>
              <a:rPr lang="he-IL" dirty="0" smtClean="0"/>
              <a:t>הגירה</a:t>
            </a:r>
          </a:p>
          <a:p>
            <a:pPr marL="342900" indent="-342900">
              <a:buFontTx/>
              <a:buChar char="-"/>
            </a:pPr>
            <a:r>
              <a:rPr lang="he-IL" dirty="0" smtClean="0"/>
              <a:t>תיירות</a:t>
            </a:r>
          </a:p>
          <a:p>
            <a:pPr marL="342900" indent="-342900">
              <a:buFontTx/>
              <a:buChar char="-"/>
            </a:pPr>
            <a:r>
              <a:rPr lang="he-IL" dirty="0" smtClean="0"/>
              <a:t>הקמת מפעלים </a:t>
            </a:r>
            <a:r>
              <a:rPr lang="he-IL" dirty="0"/>
              <a:t>מערביים במזה"ת </a:t>
            </a:r>
            <a:r>
              <a:rPr lang="he-IL" dirty="0" smtClean="0"/>
              <a:t>כי יש שם כוח עבודה זול</a:t>
            </a:r>
            <a:endParaRPr lang="he-IL" dirty="0"/>
          </a:p>
          <a:p>
            <a:endParaRPr lang="he-IL" dirty="0"/>
          </a:p>
        </p:txBody>
      </p:sp>
    </p:spTree>
    <p:extLst>
      <p:ext uri="{BB962C8B-B14F-4D97-AF65-F5344CB8AC3E}">
        <p14:creationId xmlns:p14="http://schemas.microsoft.com/office/powerpoint/2010/main" val="2624493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6140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35578" y="834431"/>
            <a:ext cx="10058400" cy="1450757"/>
          </a:xfrm>
        </p:spPr>
        <p:txBody>
          <a:bodyPr/>
          <a:lstStyle/>
          <a:p>
            <a:r>
              <a:rPr lang="he-IL" b="1" dirty="0"/>
              <a:t>גלובליזציה חדרה לישראל כי: </a:t>
            </a:r>
            <a:br>
              <a:rPr lang="he-IL" b="1" dirty="0"/>
            </a:br>
            <a:endParaRPr lang="he-IL" dirty="0"/>
          </a:p>
        </p:txBody>
      </p:sp>
      <p:pic>
        <p:nvPicPr>
          <p:cNvPr id="4" name="תמונה 3"/>
          <p:cNvPicPr>
            <a:picLocks noChangeAspect="1"/>
          </p:cNvPicPr>
          <p:nvPr/>
        </p:nvPicPr>
        <p:blipFill>
          <a:blip r:embed="rId2"/>
          <a:stretch>
            <a:fillRect/>
          </a:stretch>
        </p:blipFill>
        <p:spPr>
          <a:xfrm>
            <a:off x="0" y="3817173"/>
            <a:ext cx="5231137" cy="2281019"/>
          </a:xfrm>
          <a:prstGeom prst="rect">
            <a:avLst/>
          </a:prstGeom>
        </p:spPr>
      </p:pic>
      <p:pic>
        <p:nvPicPr>
          <p:cNvPr id="5" name="תמונה 4"/>
          <p:cNvPicPr/>
          <p:nvPr/>
        </p:nvPicPr>
        <p:blipFill>
          <a:blip r:embed="rId3">
            <a:extLst>
              <a:ext uri="{28A0092B-C50C-407E-A947-70E740481C1C}">
                <a14:useLocalDpi xmlns:a14="http://schemas.microsoft.com/office/drawing/2010/main" val="0"/>
              </a:ext>
            </a:extLst>
          </a:blip>
          <a:srcRect/>
          <a:stretch>
            <a:fillRect/>
          </a:stretch>
        </p:blipFill>
        <p:spPr bwMode="auto">
          <a:xfrm>
            <a:off x="5516683" y="3791237"/>
            <a:ext cx="1323340" cy="2306955"/>
          </a:xfrm>
          <a:prstGeom prst="rect">
            <a:avLst/>
          </a:prstGeom>
          <a:noFill/>
          <a:ln>
            <a:noFill/>
          </a:ln>
        </p:spPr>
      </p:pic>
      <p:sp>
        <p:nvSpPr>
          <p:cNvPr id="6" name="TextBox 5"/>
          <p:cNvSpPr txBox="1"/>
          <p:nvPr/>
        </p:nvSpPr>
        <p:spPr>
          <a:xfrm>
            <a:off x="6911330" y="1970514"/>
            <a:ext cx="5048254" cy="3970318"/>
          </a:xfrm>
          <a:prstGeom prst="rect">
            <a:avLst/>
          </a:prstGeom>
          <a:noFill/>
        </p:spPr>
        <p:txBody>
          <a:bodyPr wrap="square" rtlCol="1">
            <a:spAutoFit/>
          </a:bodyPr>
          <a:lstStyle/>
          <a:p>
            <a:pPr algn="r"/>
            <a:r>
              <a:rPr lang="he-IL" dirty="0" smtClean="0"/>
              <a:t>הכלכלה הישראלית ביצעה </a:t>
            </a:r>
            <a:r>
              <a:rPr lang="he-IL" b="1" dirty="0" smtClean="0">
                <a:solidFill>
                  <a:srgbClr val="FF0000"/>
                </a:solidFill>
              </a:rPr>
              <a:t>רפורמות ליברליות</a:t>
            </a:r>
            <a:r>
              <a:rPr lang="he-IL" b="1" dirty="0" smtClean="0"/>
              <a:t> </a:t>
            </a:r>
            <a:r>
              <a:rPr lang="he-IL" dirty="0" smtClean="0"/>
              <a:t>שביטול מגבלות. כיום מותר להעביר כספים לחו"ל וייבא ולייצא והמכסים צומצמו.                                                          זה אפשר לייצור היי-טק ישראלי שייצא לחו"ל ובמקביל לייבא מוצרים אחרים</a:t>
            </a:r>
          </a:p>
          <a:p>
            <a:pPr algn="r"/>
            <a:endParaRPr lang="he-IL" dirty="0"/>
          </a:p>
          <a:p>
            <a:pPr algn="r"/>
            <a:r>
              <a:rPr lang="he-IL" dirty="0" smtClean="0"/>
              <a:t>בישראל יש </a:t>
            </a:r>
            <a:r>
              <a:rPr lang="he-IL" b="1" dirty="0" smtClean="0">
                <a:solidFill>
                  <a:srgbClr val="FF0000"/>
                </a:solidFill>
              </a:rPr>
              <a:t>כוח אדם איכותי </a:t>
            </a:r>
            <a:r>
              <a:rPr lang="he-IL" dirty="0" smtClean="0"/>
              <a:t>בזכות האקדמיה, העלייה המשכילה מבריה"מ ויחידות מחשבים של צה"ל כמו 8200 </a:t>
            </a:r>
          </a:p>
          <a:p>
            <a:pPr algn="r"/>
            <a:endParaRPr lang="he-IL" dirty="0"/>
          </a:p>
          <a:p>
            <a:pPr algn="r"/>
            <a:r>
              <a:rPr lang="he-IL" b="1" dirty="0" smtClean="0">
                <a:solidFill>
                  <a:srgbClr val="FF0000"/>
                </a:solidFill>
              </a:rPr>
              <a:t>הסכמי אוסלו </a:t>
            </a:r>
            <a:r>
              <a:rPr lang="he-IL" dirty="0" smtClean="0"/>
              <a:t>הראו לעולם שישראל רוצה שלום ולא רוצה להתעלל בפלסטינים שגרים ביו"ש ועזה. הדבר סייע לביטול החרם הערבי ולשיפור התדמית הישראלית ואין יותר חרם עלינו</a:t>
            </a:r>
            <a:endParaRPr lang="he-IL" dirty="0"/>
          </a:p>
        </p:txBody>
      </p:sp>
    </p:spTree>
    <p:extLst>
      <p:ext uri="{BB962C8B-B14F-4D97-AF65-F5344CB8AC3E}">
        <p14:creationId xmlns:p14="http://schemas.microsoft.com/office/powerpoint/2010/main" val="817949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39634" y="311917"/>
            <a:ext cx="10816046" cy="1399318"/>
          </a:xfrm>
        </p:spPr>
        <p:txBody>
          <a:bodyPr/>
          <a:lstStyle/>
          <a:p>
            <a:r>
              <a:rPr lang="he-IL" dirty="0" smtClean="0"/>
              <a:t>פעם היה אפילו אסור להחזיק חשבון בבנק בחו"ל</a:t>
            </a:r>
            <a:endParaRPr lang="he-IL" dirty="0"/>
          </a:p>
        </p:txBody>
      </p:sp>
      <p:pic>
        <p:nvPicPr>
          <p:cNvPr id="4" name="תמונה 3"/>
          <p:cNvPicPr>
            <a:picLocks noChangeAspect="1"/>
          </p:cNvPicPr>
          <p:nvPr/>
        </p:nvPicPr>
        <p:blipFill>
          <a:blip r:embed="rId2"/>
          <a:stretch>
            <a:fillRect/>
          </a:stretch>
        </p:blipFill>
        <p:spPr>
          <a:xfrm>
            <a:off x="6387465" y="1885677"/>
            <a:ext cx="5591175" cy="1466850"/>
          </a:xfrm>
          <a:prstGeom prst="rect">
            <a:avLst/>
          </a:prstGeom>
        </p:spPr>
      </p:pic>
      <p:pic>
        <p:nvPicPr>
          <p:cNvPr id="5" name="תמונה 4"/>
          <p:cNvPicPr>
            <a:picLocks noChangeAspect="1"/>
          </p:cNvPicPr>
          <p:nvPr/>
        </p:nvPicPr>
        <p:blipFill>
          <a:blip r:embed="rId3"/>
          <a:stretch>
            <a:fillRect/>
          </a:stretch>
        </p:blipFill>
        <p:spPr>
          <a:xfrm>
            <a:off x="226019" y="2236467"/>
            <a:ext cx="5536459" cy="3733259"/>
          </a:xfrm>
          <a:prstGeom prst="rect">
            <a:avLst/>
          </a:prstGeom>
        </p:spPr>
      </p:pic>
      <p:pic>
        <p:nvPicPr>
          <p:cNvPr id="6" name="תמונה 5"/>
          <p:cNvPicPr>
            <a:picLocks noChangeAspect="1"/>
          </p:cNvPicPr>
          <p:nvPr/>
        </p:nvPicPr>
        <p:blipFill>
          <a:blip r:embed="rId4"/>
          <a:stretch>
            <a:fillRect/>
          </a:stretch>
        </p:blipFill>
        <p:spPr>
          <a:xfrm>
            <a:off x="6025515" y="3526969"/>
            <a:ext cx="5953125" cy="2247900"/>
          </a:xfrm>
          <a:prstGeom prst="rect">
            <a:avLst/>
          </a:prstGeom>
        </p:spPr>
      </p:pic>
    </p:spTree>
    <p:extLst>
      <p:ext uri="{BB962C8B-B14F-4D97-AF65-F5344CB8AC3E}">
        <p14:creationId xmlns:p14="http://schemas.microsoft.com/office/powerpoint/2010/main" val="3465742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4000" dirty="0" smtClean="0">
                <a:solidFill>
                  <a:schemeClr val="bg1"/>
                </a:solidFill>
              </a:rPr>
              <a:t>יתרונות וחסרונות של כניסת הגלובליזציה לישראל</a:t>
            </a:r>
            <a:endParaRPr lang="he-IL" sz="4000" dirty="0">
              <a:solidFill>
                <a:schemeClr val="bg1"/>
              </a:solidFill>
            </a:endParaRPr>
          </a:p>
        </p:txBody>
      </p:sp>
      <p:sp>
        <p:nvSpPr>
          <p:cNvPr id="3" name="מציין מיקום תוכן 2"/>
          <p:cNvSpPr>
            <a:spLocks noGrp="1"/>
          </p:cNvSpPr>
          <p:nvPr>
            <p:ph sz="half" idx="1"/>
          </p:nvPr>
        </p:nvSpPr>
        <p:spPr>
          <a:xfrm>
            <a:off x="418011" y="1845734"/>
            <a:ext cx="5617029" cy="4023359"/>
          </a:xfrm>
        </p:spPr>
        <p:txBody>
          <a:bodyPr/>
          <a:lstStyle/>
          <a:p>
            <a:pPr algn="ctr"/>
            <a:r>
              <a:rPr lang="he-IL" dirty="0" smtClean="0"/>
              <a:t>חסרונות</a:t>
            </a:r>
          </a:p>
          <a:p>
            <a:r>
              <a:rPr lang="he-IL" dirty="0" smtClean="0"/>
              <a:t>ישראל תלויה בכלכלה העולמית הגלובלית</a:t>
            </a:r>
          </a:p>
          <a:p>
            <a:endParaRPr lang="he-IL" dirty="0"/>
          </a:p>
          <a:p>
            <a:r>
              <a:rPr lang="he-IL" dirty="0"/>
              <a:t>סגירת מפעלי טקסטיל בנגב בשל ייבוא זול מסין</a:t>
            </a:r>
          </a:p>
          <a:p>
            <a:endParaRPr lang="he-IL" dirty="0" smtClean="0"/>
          </a:p>
          <a:p>
            <a:r>
              <a:rPr lang="he-IL" dirty="0" smtClean="0"/>
              <a:t>התרחב </a:t>
            </a:r>
            <a:r>
              <a:rPr lang="he-IL" b="1" dirty="0">
                <a:solidFill>
                  <a:srgbClr val="FF0000"/>
                </a:solidFill>
              </a:rPr>
              <a:t>הפער החברתי-כלכלי </a:t>
            </a:r>
            <a:r>
              <a:rPr lang="he-IL" dirty="0"/>
              <a:t>בין הגלעין לבין הפריפריה</a:t>
            </a:r>
          </a:p>
          <a:p>
            <a:endParaRPr lang="he-IL" dirty="0"/>
          </a:p>
        </p:txBody>
      </p:sp>
      <p:sp>
        <p:nvSpPr>
          <p:cNvPr id="4" name="מציין מיקום תוכן 3"/>
          <p:cNvSpPr>
            <a:spLocks noGrp="1"/>
          </p:cNvSpPr>
          <p:nvPr>
            <p:ph sz="half" idx="2"/>
          </p:nvPr>
        </p:nvSpPr>
        <p:spPr>
          <a:xfrm>
            <a:off x="6217919" y="1845735"/>
            <a:ext cx="5499463" cy="4023360"/>
          </a:xfrm>
        </p:spPr>
        <p:txBody>
          <a:bodyPr/>
          <a:lstStyle/>
          <a:p>
            <a:pPr algn="ctr"/>
            <a:r>
              <a:rPr lang="he-IL" dirty="0" smtClean="0"/>
              <a:t>יתרונות</a:t>
            </a:r>
          </a:p>
          <a:p>
            <a:pPr marL="342900" indent="-342900">
              <a:buFontTx/>
              <a:buChar char="-"/>
            </a:pPr>
            <a:r>
              <a:rPr lang="he-IL" dirty="0" smtClean="0"/>
              <a:t>נוצרה </a:t>
            </a:r>
            <a:r>
              <a:rPr lang="he-IL" b="1" dirty="0" smtClean="0">
                <a:solidFill>
                  <a:srgbClr val="FF0000"/>
                </a:solidFill>
              </a:rPr>
              <a:t>תחרות</a:t>
            </a:r>
            <a:r>
              <a:rPr lang="he-IL" dirty="0" smtClean="0"/>
              <a:t> בשל כניסת ייבוא זול                               וזה גרם לירידת מחירים</a:t>
            </a:r>
          </a:p>
          <a:p>
            <a:pPr marL="342900" indent="-342900">
              <a:buFontTx/>
              <a:buChar char="-"/>
            </a:pPr>
            <a:r>
              <a:rPr lang="he-IL" dirty="0" smtClean="0"/>
              <a:t>נוצרה תעשיית </a:t>
            </a:r>
            <a:r>
              <a:rPr lang="he-IL" b="1" dirty="0" smtClean="0">
                <a:solidFill>
                  <a:srgbClr val="FF0000"/>
                </a:solidFill>
              </a:rPr>
              <a:t>היי-טק</a:t>
            </a:r>
            <a:r>
              <a:rPr lang="he-IL" dirty="0" smtClean="0"/>
              <a:t> חזקה                                        שהביאה לעלייה ברמת החיים                                   ולהפיכת ישראל למדינה מפותחת</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5250" y="4591889"/>
            <a:ext cx="4062549" cy="157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7748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566" y="731520"/>
            <a:ext cx="11482252" cy="5940088"/>
          </a:xfrm>
          <a:prstGeom prst="rect">
            <a:avLst/>
          </a:prstGeom>
          <a:noFill/>
        </p:spPr>
        <p:txBody>
          <a:bodyPr wrap="square" rtlCol="1">
            <a:spAutoFit/>
          </a:bodyPr>
          <a:lstStyle/>
          <a:p>
            <a:pPr algn="ctr"/>
            <a:r>
              <a:rPr lang="he-IL" dirty="0" smtClean="0"/>
              <a:t>סיכום</a:t>
            </a:r>
          </a:p>
          <a:p>
            <a:pPr algn="r"/>
            <a:r>
              <a:rPr lang="he-IL" dirty="0" smtClean="0"/>
              <a:t>גלובליזציה (כפר גלובלי) התאפשרה בזכות </a:t>
            </a:r>
            <a:r>
              <a:rPr lang="he-IL" b="1" dirty="0" smtClean="0"/>
              <a:t>פתיחת הגבולות </a:t>
            </a:r>
            <a:r>
              <a:rPr lang="he-IL" dirty="0" smtClean="0"/>
              <a:t>בסיום המלחמה הקרה והתחזקות </a:t>
            </a:r>
            <a:r>
              <a:rPr lang="he-IL" b="1" dirty="0" smtClean="0"/>
              <a:t>ארגונים בינ"ל </a:t>
            </a:r>
            <a:r>
              <a:rPr lang="he-IL" dirty="0" smtClean="0"/>
              <a:t>(כמו ארגון הסחר העולמי) שדחפו לכלכלה </a:t>
            </a:r>
            <a:r>
              <a:rPr lang="he-IL" b="1" dirty="0" smtClean="0">
                <a:solidFill>
                  <a:srgbClr val="FF0000"/>
                </a:solidFill>
              </a:rPr>
              <a:t>ליברלית</a:t>
            </a:r>
            <a:r>
              <a:rPr lang="he-IL" dirty="0" smtClean="0"/>
              <a:t> תוך </a:t>
            </a:r>
            <a:r>
              <a:rPr lang="he-IL" b="1" dirty="0" smtClean="0"/>
              <a:t>צמצום המכסים </a:t>
            </a:r>
            <a:r>
              <a:rPr lang="he-IL" dirty="0" smtClean="0"/>
              <a:t>וניצול הטכנולוגיה כמו </a:t>
            </a:r>
            <a:r>
              <a:rPr lang="he-IL" b="1" dirty="0" smtClean="0"/>
              <a:t>אינטרנט </a:t>
            </a:r>
            <a:r>
              <a:rPr lang="he-IL" dirty="0" smtClean="0"/>
              <a:t>ו</a:t>
            </a:r>
            <a:r>
              <a:rPr lang="he-IL" b="1" dirty="0" smtClean="0"/>
              <a:t>תחבורה</a:t>
            </a:r>
            <a:r>
              <a:rPr lang="he-IL" dirty="0" smtClean="0"/>
              <a:t>. </a:t>
            </a:r>
            <a:r>
              <a:rPr lang="he-IL" b="1" dirty="0" smtClean="0"/>
              <a:t>המדינות עצמן נחלשו</a:t>
            </a:r>
            <a:r>
              <a:rPr lang="he-IL" dirty="0" smtClean="0"/>
              <a:t>.</a:t>
            </a:r>
          </a:p>
          <a:p>
            <a:pPr algn="r"/>
            <a:r>
              <a:rPr lang="he-IL" dirty="0" smtClean="0"/>
              <a:t>הגלובליזציה מתבטאת בגידול בתיירות, סחר בינ"ל, הגירה וכו'</a:t>
            </a:r>
          </a:p>
          <a:p>
            <a:pPr algn="r"/>
            <a:endParaRPr lang="he-IL" sz="1200" dirty="0"/>
          </a:p>
          <a:p>
            <a:pPr algn="r"/>
            <a:r>
              <a:rPr lang="he-IL" b="1" dirty="0" smtClean="0">
                <a:solidFill>
                  <a:srgbClr val="FF0000"/>
                </a:solidFill>
              </a:rPr>
              <a:t>מיקור חוץ</a:t>
            </a:r>
            <a:r>
              <a:rPr lang="he-IL" dirty="0" smtClean="0"/>
              <a:t>: חברה מערבית מעבירה חלק מהפעילות לחברה זרה בעולם השלישי כי יש לה עובדים זולים</a:t>
            </a:r>
          </a:p>
          <a:p>
            <a:pPr algn="r"/>
            <a:r>
              <a:rPr lang="he-IL" b="1" dirty="0" smtClean="0">
                <a:solidFill>
                  <a:srgbClr val="FF0000"/>
                </a:solidFill>
              </a:rPr>
              <a:t>תאגיד בינ"ל</a:t>
            </a:r>
            <a:r>
              <a:rPr lang="he-IL" dirty="0" smtClean="0"/>
              <a:t>: חברה שיש לה מפעלים בכל העולם, איפה שיש עובדים זולים. ההנהלה והמו"פ נמצאים במערב כי שם יש כוח עבודה איכותי. למשל, גוגל ואמזון. הטענות נגד הגלובליזציה זהות לטענות נגד התאגידים</a:t>
            </a:r>
          </a:p>
          <a:p>
            <a:pPr algn="r"/>
            <a:endParaRPr lang="he-IL" sz="1200" dirty="0" smtClean="0"/>
          </a:p>
          <a:p>
            <a:pPr algn="r"/>
            <a:r>
              <a:rPr lang="he-IL" dirty="0" smtClean="0"/>
              <a:t>איחוד אירופאי: למדינות יש מטבע משותף והגבולות פתוחים במטרה לעודד הגירה, תיירות ומסחר.                                          בעיות: בריחת מוחות ממזרח אירופה למערב, הגירה מאפריקה </a:t>
            </a:r>
            <a:r>
              <a:rPr lang="he-IL" dirty="0" err="1" smtClean="0"/>
              <a:t>והמזה"ת</a:t>
            </a:r>
            <a:r>
              <a:rPr lang="he-IL" dirty="0" smtClean="0"/>
              <a:t>.  לכן בריטניה פרשה מהאיחוד</a:t>
            </a:r>
          </a:p>
          <a:p>
            <a:pPr algn="r"/>
            <a:endParaRPr lang="he-IL" sz="1200" dirty="0"/>
          </a:p>
          <a:p>
            <a:pPr algn="r"/>
            <a:r>
              <a:rPr lang="he-IL" dirty="0" smtClean="0"/>
              <a:t>יתרונות הגלובליזציה: מאפשרת למדינות עניות להתעשר בזכות ייצוא, מפיצה את ערכי הדמוקרטיה לעולם ושומרת על השלום.</a:t>
            </a:r>
          </a:p>
          <a:p>
            <a:pPr algn="r"/>
            <a:r>
              <a:rPr lang="he-IL" dirty="0" smtClean="0"/>
              <a:t>חסרונות: גדל הפער הכלכלי בין גלעין לפריפריה, ניצול עובדים פשוטים, הצטברות כוח של תאגידים בינ"ל, האמריקניזציה מאיימת לחסל תרבויות מקומיות, רמת החיים עולה ומביאה לזיהום, הפצת מגפות, ההגירה גורמת להתנגדות מצד המקומיים</a:t>
            </a:r>
            <a:endParaRPr lang="en-US" dirty="0" smtClean="0"/>
          </a:p>
          <a:p>
            <a:pPr algn="r"/>
            <a:endParaRPr lang="en-US" sz="1200" dirty="0"/>
          </a:p>
          <a:p>
            <a:pPr algn="r"/>
            <a:r>
              <a:rPr lang="he-IL" dirty="0" err="1" smtClean="0"/>
              <a:t>המזה"ת</a:t>
            </a:r>
            <a:r>
              <a:rPr lang="he-IL" dirty="0" smtClean="0"/>
              <a:t> משולב בגלובליזציה בזכות ייצוא נפט מהמפרץ הפרסי ובאזור עוברות סוחרות בזכות תכונת הגשר (כמו סואץ) והתאגידים הבינ"ל מקימים מפעלים באזור כי יש פה כוח עבודה זול. מנגד, </a:t>
            </a:r>
            <a:r>
              <a:rPr lang="he-IL" dirty="0" err="1" smtClean="0"/>
              <a:t>המזה,ת</a:t>
            </a:r>
            <a:r>
              <a:rPr lang="he-IL" dirty="0" smtClean="0"/>
              <a:t> לא משולב בגלובליזציה כי ההשכלה נמוכה, יש מלחמות, המשטרים דיקטטורים </a:t>
            </a:r>
            <a:r>
              <a:rPr lang="he-IL" dirty="0" err="1" smtClean="0"/>
              <a:t>והאיסלם</a:t>
            </a:r>
            <a:r>
              <a:rPr lang="he-IL" dirty="0" smtClean="0"/>
              <a:t> הקיצוני נגד גלובליזציה</a:t>
            </a:r>
          </a:p>
          <a:p>
            <a:pPr algn="r"/>
            <a:endParaRPr lang="he-IL" sz="1200" dirty="0"/>
          </a:p>
          <a:p>
            <a:pPr algn="r"/>
            <a:r>
              <a:rPr lang="he-IL" dirty="0" smtClean="0"/>
              <a:t>ישראל הצטרפה לגלובליזציה בזכות רפורמה ליברלית, כוח עבודה איכותי והסכמי אוסלו עם הפלסטינים ששיפרו את התדמית שלנו בעולם. זה העלה את רמת החיים וחיזק את ההיי-טק בישראל אבל גם הגדיל את הפער הכלכלי בין גלעין לפריפריה</a:t>
            </a:r>
          </a:p>
        </p:txBody>
      </p:sp>
    </p:spTree>
    <p:extLst>
      <p:ext uri="{BB962C8B-B14F-4D97-AF65-F5344CB8AC3E}">
        <p14:creationId xmlns:p14="http://schemas.microsoft.com/office/powerpoint/2010/main" val="1309819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9086" y="444137"/>
            <a:ext cx="10045337" cy="6463308"/>
          </a:xfrm>
          <a:prstGeom prst="rect">
            <a:avLst/>
          </a:prstGeom>
          <a:noFill/>
        </p:spPr>
        <p:txBody>
          <a:bodyPr wrap="square" rtlCol="1">
            <a:spAutoFit/>
          </a:bodyPr>
          <a:lstStyle/>
          <a:p>
            <a:pPr algn="ctr"/>
            <a:r>
              <a:rPr lang="he-IL" dirty="0" smtClean="0"/>
              <a:t>תרגול</a:t>
            </a:r>
          </a:p>
          <a:p>
            <a:pPr algn="r"/>
            <a:r>
              <a:rPr lang="he-IL" dirty="0" smtClean="0"/>
              <a:t>היגדים</a:t>
            </a:r>
            <a:r>
              <a:rPr lang="he-IL" dirty="0"/>
              <a:t>: ציין איזה היגדים הם נכונים</a:t>
            </a:r>
          </a:p>
          <a:p>
            <a:pPr algn="r"/>
            <a:r>
              <a:rPr lang="he-IL" dirty="0"/>
              <a:t>א. המזרח התיכון משולב בעומקה של הגלובליזציה</a:t>
            </a:r>
          </a:p>
          <a:p>
            <a:pPr algn="r"/>
            <a:r>
              <a:rPr lang="he-IL" dirty="0"/>
              <a:t>ב. הסכם אוסלו </a:t>
            </a:r>
            <a:r>
              <a:rPr lang="he-IL" dirty="0" smtClean="0"/>
              <a:t>הפריע </a:t>
            </a:r>
            <a:r>
              <a:rPr lang="he-IL" dirty="0"/>
              <a:t>לישראל להצטרף לגלובליזציה</a:t>
            </a:r>
          </a:p>
          <a:p>
            <a:pPr algn="r"/>
            <a:r>
              <a:rPr lang="he-IL" dirty="0"/>
              <a:t>ג. הגלובליזציה הביאה לפיטורי פועלי תעשייה במדינות מערביות</a:t>
            </a:r>
          </a:p>
          <a:p>
            <a:pPr algn="r"/>
            <a:r>
              <a:rPr lang="he-IL" dirty="0"/>
              <a:t>ד. הגלובליזציה הביאה לירידה במחירי הייבוא</a:t>
            </a:r>
          </a:p>
          <a:p>
            <a:pPr algn="r"/>
            <a:r>
              <a:rPr lang="he-IL" dirty="0"/>
              <a:t>ה. הגלובליזציה הביאה לצמצום פערים בין </a:t>
            </a:r>
            <a:r>
              <a:rPr lang="he-IL" dirty="0" smtClean="0"/>
              <a:t>מעמדות</a:t>
            </a:r>
          </a:p>
          <a:p>
            <a:pPr algn="r"/>
            <a:r>
              <a:rPr lang="he-IL" dirty="0" smtClean="0"/>
              <a:t>ו. השפעת התרבות של ארה"ב על העולם מכונה </a:t>
            </a:r>
            <a:r>
              <a:rPr lang="he-IL" smtClean="0"/>
              <a:t>"גלובליזציה</a:t>
            </a:r>
            <a:endParaRPr lang="he-IL" dirty="0" smtClean="0"/>
          </a:p>
          <a:p>
            <a:pPr algn="r"/>
            <a:endParaRPr lang="he-IL" dirty="0"/>
          </a:p>
          <a:p>
            <a:pPr algn="r"/>
            <a:r>
              <a:rPr lang="he-IL" dirty="0"/>
              <a:t>צפה בטריילר בלינק הזה לסדרת המתח "מר רובוט"</a:t>
            </a:r>
          </a:p>
          <a:p>
            <a:pPr algn="r"/>
            <a:r>
              <a:rPr lang="en-US" dirty="0">
                <a:hlinkClick r:id="rId2"/>
              </a:rPr>
              <a:t>https://</a:t>
            </a:r>
            <a:r>
              <a:rPr lang="en-US" dirty="0" smtClean="0">
                <a:hlinkClick r:id="rId2"/>
              </a:rPr>
              <a:t>www.youtube.com/watch?v=Bji19yf1M4E</a:t>
            </a:r>
            <a:endParaRPr lang="en-US" dirty="0" smtClean="0"/>
          </a:p>
          <a:p>
            <a:pPr algn="r"/>
            <a:r>
              <a:rPr lang="he-IL" dirty="0" smtClean="0"/>
              <a:t>האם </a:t>
            </a:r>
            <a:r>
              <a:rPr lang="he-IL" dirty="0"/>
              <a:t>לדעתך יש פה עמדה שתומכת בתאגידים הבינ"ל או מתנגדת להם </a:t>
            </a:r>
            <a:r>
              <a:rPr lang="he-IL" dirty="0" smtClean="0"/>
              <a:t>?</a:t>
            </a:r>
          </a:p>
          <a:p>
            <a:pPr algn="r"/>
            <a:endParaRPr lang="he-IL" dirty="0"/>
          </a:p>
          <a:p>
            <a:pPr algn="r"/>
            <a:r>
              <a:rPr lang="he-IL" dirty="0"/>
              <a:t>לפניך מספר מושגים. כתוב ליד כל מושג האם תואם או שולל את הגלובליזציה: </a:t>
            </a:r>
            <a:r>
              <a:rPr lang="he-IL" dirty="0" smtClean="0"/>
              <a:t>א</a:t>
            </a:r>
            <a:r>
              <a:rPr lang="he-IL" dirty="0"/>
              <a:t>. מיקור חוץ ב. העלאת מכסים על ייבוא ג. מגפת הקורונה  ד. סיום המלחמה הקרה </a:t>
            </a:r>
            <a:r>
              <a:rPr lang="he-IL" dirty="0" smtClean="0"/>
              <a:t>ה</a:t>
            </a:r>
            <a:r>
              <a:rPr lang="he-IL" dirty="0"/>
              <a:t>. התנגדות להגירת זרים ו. תאגיד רב-לאומי ז. התנגדות לתיירות שגורמת לעומס על הערים ח. כלכלה ליברלית ט. רשת חברתית </a:t>
            </a:r>
            <a:r>
              <a:rPr lang="he-IL" dirty="0" smtClean="0"/>
              <a:t>באינטרנט</a:t>
            </a:r>
          </a:p>
          <a:p>
            <a:pPr algn="r"/>
            <a:endParaRPr lang="he-IL" dirty="0"/>
          </a:p>
          <a:p>
            <a:pPr algn="r"/>
            <a:r>
              <a:rPr lang="he-IL" dirty="0"/>
              <a:t>כאשר חברות סטארט-אפ נמכרות לחברת גוגל, את זה אנו נכנה </a:t>
            </a:r>
            <a:r>
              <a:rPr lang="he-IL" dirty="0" smtClean="0"/>
              <a:t>............</a:t>
            </a:r>
          </a:p>
          <a:p>
            <a:pPr algn="r"/>
            <a:endParaRPr lang="he-IL" dirty="0"/>
          </a:p>
          <a:p>
            <a:pPr algn="r"/>
            <a:r>
              <a:rPr lang="he-IL" dirty="0"/>
              <a:t>ציין את שמה של המדינה (היחידה עד כה) שהצטרפה לאיחוד האירופאי אבל בהמשך פרשה ממנו </a:t>
            </a:r>
            <a:endParaRPr lang="he-IL" dirty="0" smtClean="0"/>
          </a:p>
          <a:p>
            <a:pPr algn="r"/>
            <a:endParaRPr lang="he-IL" dirty="0"/>
          </a:p>
          <a:p>
            <a:pPr algn="r"/>
            <a:endParaRPr lang="he-IL" dirty="0" smtClean="0"/>
          </a:p>
          <a:p>
            <a:pPr algn="r"/>
            <a:endParaRPr lang="he-IL" dirty="0"/>
          </a:p>
        </p:txBody>
      </p:sp>
    </p:spTree>
    <p:extLst>
      <p:ext uri="{BB962C8B-B14F-4D97-AF65-F5344CB8AC3E}">
        <p14:creationId xmlns:p14="http://schemas.microsoft.com/office/powerpoint/2010/main" val="1748065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t>גלובליזציה – תוכן עניינים</a:t>
            </a:r>
            <a:endParaRPr lang="he-IL" dirty="0"/>
          </a:p>
        </p:txBody>
      </p:sp>
      <p:sp>
        <p:nvSpPr>
          <p:cNvPr id="4" name="TextBox 3"/>
          <p:cNvSpPr txBox="1"/>
          <p:nvPr/>
        </p:nvSpPr>
        <p:spPr>
          <a:xfrm>
            <a:off x="1240971" y="1946366"/>
            <a:ext cx="10162904" cy="4431983"/>
          </a:xfrm>
          <a:prstGeom prst="rect">
            <a:avLst/>
          </a:prstGeom>
          <a:noFill/>
        </p:spPr>
        <p:txBody>
          <a:bodyPr wrap="square" rtlCol="1">
            <a:spAutoFit/>
          </a:bodyPr>
          <a:lstStyle/>
          <a:p>
            <a:pPr algn="r"/>
            <a:r>
              <a:rPr lang="he-IL" sz="2400" dirty="0"/>
              <a:t>סיבות </a:t>
            </a:r>
            <a:r>
              <a:rPr lang="he-IL" sz="2400" dirty="0" smtClean="0"/>
              <a:t>לגלובליזציה: סיום מלחמה קרה, ליברליזם, אינטרנט ותחבורה </a:t>
            </a:r>
            <a:r>
              <a:rPr lang="he-IL" sz="1400" dirty="0" smtClean="0"/>
              <a:t>עמוד 3</a:t>
            </a:r>
            <a:r>
              <a:rPr lang="en-US" sz="2400" dirty="0" smtClean="0"/>
              <a:t> </a:t>
            </a:r>
            <a:endParaRPr lang="he-IL" sz="2400" dirty="0"/>
          </a:p>
          <a:p>
            <a:pPr algn="r"/>
            <a:endParaRPr lang="he-IL" sz="2000" dirty="0"/>
          </a:p>
          <a:p>
            <a:pPr algn="r"/>
            <a:r>
              <a:rPr lang="he-IL" sz="2400" dirty="0" smtClean="0"/>
              <a:t>ביטויים: מיקור חוץ, תאגיד בינ"ל, אמריקניזציה, סחר בינ"ל, ערי עולם וכו' </a:t>
            </a:r>
            <a:r>
              <a:rPr lang="he-IL" sz="1400" dirty="0" smtClean="0"/>
              <a:t>עמוד 4</a:t>
            </a:r>
            <a:endParaRPr lang="he-IL" sz="2400" dirty="0"/>
          </a:p>
          <a:p>
            <a:pPr algn="r"/>
            <a:endParaRPr lang="he-IL" sz="2000" dirty="0"/>
          </a:p>
          <a:p>
            <a:pPr algn="r"/>
            <a:r>
              <a:rPr lang="he-IL" sz="2400" dirty="0"/>
              <a:t>איחוד </a:t>
            </a:r>
            <a:r>
              <a:rPr lang="he-IL" sz="2400" dirty="0" smtClean="0"/>
              <a:t>אירופאי </a:t>
            </a:r>
            <a:r>
              <a:rPr lang="he-IL" sz="1400" dirty="0" smtClean="0"/>
              <a:t>עמוד 9</a:t>
            </a:r>
            <a:endParaRPr lang="he-IL" sz="2400" dirty="0"/>
          </a:p>
          <a:p>
            <a:pPr algn="r"/>
            <a:endParaRPr lang="he-IL" sz="2000" dirty="0"/>
          </a:p>
          <a:p>
            <a:pPr algn="r"/>
            <a:r>
              <a:rPr lang="he-IL" sz="2400" dirty="0"/>
              <a:t>יתרונות </a:t>
            </a:r>
            <a:r>
              <a:rPr lang="he-IL" sz="2400" dirty="0" smtClean="0"/>
              <a:t>וחסרונות הגלובליזציה </a:t>
            </a:r>
            <a:r>
              <a:rPr lang="he-IL" sz="1400" dirty="0" smtClean="0"/>
              <a:t>עמוד 11</a:t>
            </a:r>
            <a:endParaRPr lang="he-IL" sz="2400" dirty="0"/>
          </a:p>
          <a:p>
            <a:pPr algn="r"/>
            <a:endParaRPr lang="he-IL" sz="2000" dirty="0"/>
          </a:p>
          <a:p>
            <a:pPr algn="r"/>
            <a:r>
              <a:rPr lang="he-IL" sz="2400" dirty="0"/>
              <a:t>גלובליזציה במזרח </a:t>
            </a:r>
            <a:r>
              <a:rPr lang="he-IL" sz="2400" dirty="0" smtClean="0"/>
              <a:t>התיכון: נפט וגשר מול קשיים להשתלב </a:t>
            </a:r>
            <a:r>
              <a:rPr lang="he-IL" sz="1400" dirty="0" smtClean="0"/>
              <a:t>עמוד 13</a:t>
            </a:r>
            <a:endParaRPr lang="he-IL" sz="2400" dirty="0"/>
          </a:p>
          <a:p>
            <a:pPr algn="r"/>
            <a:endParaRPr lang="he-IL" sz="2000" dirty="0"/>
          </a:p>
          <a:p>
            <a:pPr algn="r"/>
            <a:r>
              <a:rPr lang="he-IL" sz="2400" dirty="0"/>
              <a:t>חדירת הגלובליזציה </a:t>
            </a:r>
            <a:r>
              <a:rPr lang="he-IL" sz="2400" dirty="0" smtClean="0"/>
              <a:t>לישראל: הסכמי אוסלו, רפורמה ליברלית, היי-טק </a:t>
            </a:r>
            <a:r>
              <a:rPr lang="he-IL" sz="1400" dirty="0" smtClean="0"/>
              <a:t>עמוד 17-15</a:t>
            </a:r>
          </a:p>
          <a:p>
            <a:pPr algn="r"/>
            <a:endParaRPr lang="he-IL" sz="1400" dirty="0" smtClean="0"/>
          </a:p>
          <a:p>
            <a:pPr algn="r"/>
            <a:r>
              <a:rPr lang="he-IL" sz="1600" dirty="0" smtClean="0"/>
              <a:t>סיכום עמוד </a:t>
            </a:r>
            <a:r>
              <a:rPr lang="he-IL" sz="1600" dirty="0" smtClean="0"/>
              <a:t>18</a:t>
            </a:r>
            <a:r>
              <a:rPr lang="he-IL" sz="1600" dirty="0"/>
              <a:t> </a:t>
            </a:r>
            <a:r>
              <a:rPr lang="he-IL" sz="1600" dirty="0" smtClean="0"/>
              <a:t>תרגול עמוד 19</a:t>
            </a:r>
            <a:endParaRPr lang="he-IL" sz="1600" dirty="0" smtClean="0"/>
          </a:p>
        </p:txBody>
      </p:sp>
    </p:spTree>
    <p:extLst>
      <p:ext uri="{BB962C8B-B14F-4D97-AF65-F5344CB8AC3E}">
        <p14:creationId xmlns:p14="http://schemas.microsoft.com/office/powerpoint/2010/main" val="435690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t>סיבות לגלובליזציה</a:t>
            </a:r>
            <a:endParaRPr lang="he-IL" dirty="0"/>
          </a:p>
        </p:txBody>
      </p:sp>
      <p:pic>
        <p:nvPicPr>
          <p:cNvPr id="4" name="תמונה 3"/>
          <p:cNvPicPr/>
          <p:nvPr/>
        </p:nvPicPr>
        <p:blipFill>
          <a:blip r:embed="rId2">
            <a:extLst>
              <a:ext uri="{28A0092B-C50C-407E-A947-70E740481C1C}">
                <a14:useLocalDpi xmlns:a14="http://schemas.microsoft.com/office/drawing/2010/main" val="0"/>
              </a:ext>
            </a:extLst>
          </a:blip>
          <a:srcRect/>
          <a:stretch>
            <a:fillRect/>
          </a:stretch>
        </p:blipFill>
        <p:spPr bwMode="auto">
          <a:xfrm>
            <a:off x="273542" y="2168434"/>
            <a:ext cx="4546653" cy="3768435"/>
          </a:xfrm>
          <a:prstGeom prst="rect">
            <a:avLst/>
          </a:prstGeom>
          <a:noFill/>
          <a:ln>
            <a:noFill/>
          </a:ln>
        </p:spPr>
      </p:pic>
      <p:sp>
        <p:nvSpPr>
          <p:cNvPr id="5" name="TextBox 4"/>
          <p:cNvSpPr txBox="1"/>
          <p:nvPr/>
        </p:nvSpPr>
        <p:spPr>
          <a:xfrm>
            <a:off x="5107577" y="2220686"/>
            <a:ext cx="6048103" cy="3693319"/>
          </a:xfrm>
          <a:prstGeom prst="rect">
            <a:avLst/>
          </a:prstGeom>
          <a:noFill/>
        </p:spPr>
        <p:txBody>
          <a:bodyPr wrap="square" rtlCol="1">
            <a:spAutoFit/>
          </a:bodyPr>
          <a:lstStyle/>
          <a:p>
            <a:pPr algn="r"/>
            <a:r>
              <a:rPr lang="he-IL" b="1" dirty="0">
                <a:solidFill>
                  <a:srgbClr val="FF0000"/>
                </a:solidFill>
              </a:rPr>
              <a:t>סוף </a:t>
            </a:r>
            <a:r>
              <a:rPr lang="he-IL" b="1" dirty="0" smtClean="0">
                <a:solidFill>
                  <a:srgbClr val="FF0000"/>
                </a:solidFill>
              </a:rPr>
              <a:t>המלחמה הקרה </a:t>
            </a:r>
            <a:r>
              <a:rPr lang="he-IL" dirty="0" smtClean="0"/>
              <a:t>בין בריה"מ ומדינות מזרח אירופה וסין לבין ארה"ב ומדינות המערב. סיום המלחמה הקרה הביא לפתיחת </a:t>
            </a:r>
            <a:r>
              <a:rPr lang="he-IL" dirty="0"/>
              <a:t>גבולות </a:t>
            </a:r>
          </a:p>
          <a:p>
            <a:pPr algn="r"/>
            <a:endParaRPr lang="he-IL" dirty="0" smtClean="0"/>
          </a:p>
          <a:p>
            <a:pPr algn="r"/>
            <a:r>
              <a:rPr lang="he-IL" dirty="0" smtClean="0"/>
              <a:t>טכנולוגיה שמאפשרת העברת מידע, סחר בינ"ל, הגירה ותיירות:</a:t>
            </a:r>
          </a:p>
          <a:p>
            <a:pPr algn="r"/>
            <a:r>
              <a:rPr lang="he-IL" dirty="0" smtClean="0"/>
              <a:t>- </a:t>
            </a:r>
            <a:r>
              <a:rPr lang="he-IL" b="1" dirty="0" smtClean="0">
                <a:solidFill>
                  <a:srgbClr val="FF0000"/>
                </a:solidFill>
              </a:rPr>
              <a:t>אינטרנט</a:t>
            </a:r>
          </a:p>
          <a:p>
            <a:pPr algn="r"/>
            <a:r>
              <a:rPr lang="he-IL" dirty="0" smtClean="0"/>
              <a:t>- </a:t>
            </a:r>
            <a:r>
              <a:rPr lang="he-IL" b="1" dirty="0" smtClean="0">
                <a:solidFill>
                  <a:srgbClr val="FF0000"/>
                </a:solidFill>
              </a:rPr>
              <a:t>תחבורה</a:t>
            </a:r>
            <a:endParaRPr lang="he-IL" b="1" dirty="0">
              <a:solidFill>
                <a:srgbClr val="FF0000"/>
              </a:solidFill>
            </a:endParaRPr>
          </a:p>
          <a:p>
            <a:pPr algn="r"/>
            <a:endParaRPr lang="he-IL" dirty="0" smtClean="0"/>
          </a:p>
          <a:p>
            <a:pPr algn="r"/>
            <a:r>
              <a:rPr lang="he-IL" b="1" dirty="0" smtClean="0">
                <a:solidFill>
                  <a:srgbClr val="FF0000"/>
                </a:solidFill>
              </a:rPr>
              <a:t>ליברליזם קפיטליסטי </a:t>
            </a:r>
            <a:r>
              <a:rPr lang="he-IL" dirty="0" smtClean="0"/>
              <a:t>שמקודם ע"י ארגונים בינ"ל כמו ארגון הסחר העולמי. הכלכלה מתבססת על </a:t>
            </a:r>
            <a:r>
              <a:rPr lang="he-IL" b="1" dirty="0" smtClean="0">
                <a:solidFill>
                  <a:srgbClr val="FF0000"/>
                </a:solidFill>
              </a:rPr>
              <a:t>צמצום מכסים </a:t>
            </a:r>
            <a:r>
              <a:rPr lang="he-IL" dirty="0" smtClean="0"/>
              <a:t>שמאפשר סחר בינ"ל,                                                            </a:t>
            </a:r>
            <a:r>
              <a:rPr lang="he-IL" dirty="0"/>
              <a:t>צמצום </a:t>
            </a:r>
            <a:r>
              <a:rPr lang="he-IL" dirty="0" smtClean="0"/>
              <a:t>סובסידיות (הממשל לא מסייע למפעל במצוקה), הפרטה (מכירת חברות ממשלתיות לבעלי הון פרטיים) וצמצום התערבות הממשל בכלכלה</a:t>
            </a:r>
            <a:endParaRPr lang="he-IL" dirty="0"/>
          </a:p>
        </p:txBody>
      </p:sp>
      <p:cxnSp>
        <p:nvCxnSpPr>
          <p:cNvPr id="7" name="מחבר חץ ישר 6"/>
          <p:cNvCxnSpPr/>
          <p:nvPr/>
        </p:nvCxnSpPr>
        <p:spPr>
          <a:xfrm flipH="1">
            <a:off x="4872448" y="2573383"/>
            <a:ext cx="47026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9233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t>ביטויים לגלובליזציה</a:t>
            </a:r>
            <a:endParaRPr lang="he-IL" dirty="0"/>
          </a:p>
        </p:txBody>
      </p:sp>
      <p:sp>
        <p:nvSpPr>
          <p:cNvPr id="4" name="TextBox 3"/>
          <p:cNvSpPr txBox="1"/>
          <p:nvPr/>
        </p:nvSpPr>
        <p:spPr>
          <a:xfrm>
            <a:off x="182880" y="1881050"/>
            <a:ext cx="11769635" cy="4431983"/>
          </a:xfrm>
          <a:prstGeom prst="rect">
            <a:avLst/>
          </a:prstGeom>
          <a:noFill/>
        </p:spPr>
        <p:txBody>
          <a:bodyPr wrap="square" rtlCol="1">
            <a:spAutoFit/>
          </a:bodyPr>
          <a:lstStyle/>
          <a:p>
            <a:pPr algn="r"/>
            <a:r>
              <a:rPr lang="he-IL" b="1" dirty="0"/>
              <a:t>ארגונים </a:t>
            </a:r>
            <a:r>
              <a:rPr lang="he-IL" b="1" dirty="0" smtClean="0"/>
              <a:t>בינ"ל </a:t>
            </a:r>
            <a:r>
              <a:rPr lang="he-IL" dirty="0" smtClean="0"/>
              <a:t>כמו </a:t>
            </a:r>
            <a:r>
              <a:rPr lang="he-IL" b="1" dirty="0" smtClean="0"/>
              <a:t>האיחוד </a:t>
            </a:r>
            <a:r>
              <a:rPr lang="he-IL" b="1" dirty="0"/>
              <a:t>אירופאי </a:t>
            </a:r>
            <a:r>
              <a:rPr lang="he-IL" dirty="0" smtClean="0"/>
              <a:t>וארגון ה</a:t>
            </a:r>
            <a:r>
              <a:rPr lang="he-IL" b="1" dirty="0" smtClean="0"/>
              <a:t>או"ם</a:t>
            </a:r>
            <a:r>
              <a:rPr lang="he-IL" dirty="0" smtClean="0"/>
              <a:t> שבו חברות כל מדינות העולם. האו"ם כולל </a:t>
            </a:r>
            <a:r>
              <a:rPr lang="he-IL" dirty="0"/>
              <a:t>את קרן המטבע העולמית והבנק העולמי</a:t>
            </a:r>
          </a:p>
          <a:p>
            <a:pPr algn="r"/>
            <a:endParaRPr lang="he-IL" sz="1400" dirty="0" smtClean="0"/>
          </a:p>
          <a:p>
            <a:pPr algn="r"/>
            <a:r>
              <a:rPr lang="he-IL" b="1" dirty="0" smtClean="0">
                <a:solidFill>
                  <a:srgbClr val="FF0000"/>
                </a:solidFill>
              </a:rPr>
              <a:t>אמריקניזציה</a:t>
            </a:r>
            <a:r>
              <a:rPr lang="he-IL" dirty="0" smtClean="0"/>
              <a:t> </a:t>
            </a:r>
            <a:r>
              <a:rPr lang="he-IL" dirty="0"/>
              <a:t>(</a:t>
            </a:r>
            <a:r>
              <a:rPr lang="he-IL" sz="1400" dirty="0"/>
              <a:t>האחדה </a:t>
            </a:r>
            <a:r>
              <a:rPr lang="he-IL" sz="1400" dirty="0" smtClean="0"/>
              <a:t>תרבותית</a:t>
            </a:r>
            <a:r>
              <a:rPr lang="he-IL" dirty="0" smtClean="0"/>
              <a:t>): השפעת התרבות של ארה"ב על העולם. זה מתבטא במזון (</a:t>
            </a:r>
            <a:r>
              <a:rPr lang="he-IL" dirty="0" err="1" smtClean="0"/>
              <a:t>מקדונלדס</a:t>
            </a:r>
            <a:r>
              <a:rPr lang="he-IL" dirty="0"/>
              <a:t>, </a:t>
            </a:r>
            <a:r>
              <a:rPr lang="he-IL" dirty="0" smtClean="0"/>
              <a:t>קוקה-קולה), הפצת השפה אנגלית והקולנוע של הוליווד</a:t>
            </a:r>
          </a:p>
          <a:p>
            <a:pPr algn="r"/>
            <a:endParaRPr lang="he-IL" sz="1400" dirty="0"/>
          </a:p>
          <a:p>
            <a:pPr algn="r"/>
            <a:r>
              <a:rPr lang="he-IL" b="1" dirty="0">
                <a:solidFill>
                  <a:srgbClr val="FF0000"/>
                </a:solidFill>
              </a:rPr>
              <a:t>מיקור </a:t>
            </a:r>
            <a:r>
              <a:rPr lang="he-IL" b="1" dirty="0" smtClean="0">
                <a:solidFill>
                  <a:srgbClr val="FF0000"/>
                </a:solidFill>
              </a:rPr>
              <a:t>חוץ</a:t>
            </a:r>
            <a:r>
              <a:rPr lang="he-IL" dirty="0" smtClean="0"/>
              <a:t>: כאשר חברה מערבית מעבירה חלק מהפעילות שלה לחברה אחרת בעולם השלישי כדי לנצל כוח עבודה זול</a:t>
            </a:r>
          </a:p>
          <a:p>
            <a:pPr algn="r"/>
            <a:endParaRPr lang="he-IL" sz="1400" dirty="0"/>
          </a:p>
          <a:p>
            <a:pPr algn="r"/>
            <a:r>
              <a:rPr lang="he-IL" b="1" dirty="0">
                <a:solidFill>
                  <a:srgbClr val="FF0000"/>
                </a:solidFill>
              </a:rPr>
              <a:t>תאגיד </a:t>
            </a:r>
            <a:r>
              <a:rPr lang="he-IL" b="1" dirty="0" smtClean="0">
                <a:solidFill>
                  <a:srgbClr val="FF0000"/>
                </a:solidFill>
              </a:rPr>
              <a:t>רב-לאומי</a:t>
            </a:r>
            <a:r>
              <a:rPr lang="he-IL" dirty="0" smtClean="0"/>
              <a:t>: חברה </a:t>
            </a:r>
            <a:r>
              <a:rPr lang="he-IL" dirty="0"/>
              <a:t>בינ"ל כמו "אמזון</a:t>
            </a:r>
            <a:r>
              <a:rPr lang="he-IL" dirty="0" smtClean="0"/>
              <a:t>". ההנהלה ומו"פ (מחקר ופיתוח) </a:t>
            </a:r>
            <a:r>
              <a:rPr lang="he-IL" dirty="0"/>
              <a:t>במערב. המפעלים בעולם השלישי</a:t>
            </a:r>
            <a:r>
              <a:rPr lang="he-IL" dirty="0" smtClean="0"/>
              <a:t>.                              יש המתנגדים לתאגידים כי יש להם כוח רב מדי והם עלולים ליצור מונופול (השתלטות)</a:t>
            </a:r>
          </a:p>
          <a:p>
            <a:pPr algn="r"/>
            <a:endParaRPr lang="he-IL" sz="1400" dirty="0"/>
          </a:p>
          <a:p>
            <a:pPr algn="r"/>
            <a:r>
              <a:rPr lang="he-IL" b="1" dirty="0" smtClean="0"/>
              <a:t>סחר בינ"ל</a:t>
            </a:r>
            <a:r>
              <a:rPr lang="he-IL" dirty="0" smtClean="0"/>
              <a:t> שמבוסס על </a:t>
            </a:r>
            <a:r>
              <a:rPr lang="he-IL" b="1" dirty="0" smtClean="0">
                <a:solidFill>
                  <a:srgbClr val="FF0000"/>
                </a:solidFill>
              </a:rPr>
              <a:t>ביטול מכסים </a:t>
            </a:r>
            <a:r>
              <a:rPr lang="he-IL" dirty="0" smtClean="0"/>
              <a:t>(מכס=מס על ייבוא מחו"ל) </a:t>
            </a:r>
          </a:p>
          <a:p>
            <a:pPr algn="r"/>
            <a:endParaRPr lang="he-IL" sz="1400" dirty="0"/>
          </a:p>
          <a:p>
            <a:pPr algn="r"/>
            <a:r>
              <a:rPr lang="he-IL" b="1" dirty="0" smtClean="0"/>
              <a:t>תיירות</a:t>
            </a:r>
            <a:r>
              <a:rPr lang="he-IL" dirty="0" smtClean="0"/>
              <a:t> חיצונית בין מדינות</a:t>
            </a:r>
          </a:p>
          <a:p>
            <a:pPr algn="r"/>
            <a:endParaRPr lang="he-IL" sz="1400" dirty="0"/>
          </a:p>
          <a:p>
            <a:pPr algn="r"/>
            <a:r>
              <a:rPr lang="he-IL" b="1" dirty="0"/>
              <a:t>הגירה</a:t>
            </a:r>
            <a:r>
              <a:rPr lang="he-IL" dirty="0"/>
              <a:t> חיצונית – כמו מאפריקה למערב </a:t>
            </a:r>
            <a:r>
              <a:rPr lang="he-IL" dirty="0" smtClean="0"/>
              <a:t>אירופה </a:t>
            </a:r>
            <a:r>
              <a:rPr lang="he-IL" dirty="0"/>
              <a:t>ומדרום ומרכז-אמריקה לארה"ב</a:t>
            </a:r>
          </a:p>
          <a:p>
            <a:pPr algn="r"/>
            <a:endParaRPr lang="he-IL" sz="1400" dirty="0" smtClean="0"/>
          </a:p>
          <a:p>
            <a:pPr algn="r"/>
            <a:r>
              <a:rPr lang="he-IL" b="1" dirty="0" smtClean="0"/>
              <a:t>ערי </a:t>
            </a:r>
            <a:r>
              <a:rPr lang="he-IL" b="1" dirty="0"/>
              <a:t>עולם </a:t>
            </a:r>
            <a:r>
              <a:rPr lang="he-IL" dirty="0"/>
              <a:t>(עיר גלובלית</a:t>
            </a:r>
            <a:r>
              <a:rPr lang="he-IL" dirty="0" smtClean="0"/>
              <a:t>): ערים שדומות זו לזו ומקיימות קשרי תרבות ומסחר</a:t>
            </a:r>
            <a:endParaRPr lang="he-IL" dirty="0"/>
          </a:p>
        </p:txBody>
      </p:sp>
    </p:spTree>
    <p:extLst>
      <p:ext uri="{BB962C8B-B14F-4D97-AF65-F5344CB8AC3E}">
        <p14:creationId xmlns:p14="http://schemas.microsoft.com/office/powerpoint/2010/main" val="1682672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35131" y="548639"/>
            <a:ext cx="12017829" cy="1149531"/>
          </a:xfrm>
        </p:spPr>
        <p:txBody>
          <a:bodyPr/>
          <a:lstStyle/>
          <a:p>
            <a:r>
              <a:rPr lang="he-IL" dirty="0" smtClean="0"/>
              <a:t>גם אבניבי של יזהר כהן וגם </a:t>
            </a:r>
            <a:r>
              <a:rPr lang="en-US" dirty="0" smtClean="0"/>
              <a:t>TOY</a:t>
            </a:r>
            <a:r>
              <a:rPr lang="he-IL" dirty="0" smtClean="0"/>
              <a:t> של נטע זכו באירוויזיון</a:t>
            </a:r>
            <a:endParaRPr lang="he-IL" dirty="0"/>
          </a:p>
        </p:txBody>
      </p:sp>
      <p:pic>
        <p:nvPicPr>
          <p:cNvPr id="4" name="CziHrYYSyPc"/>
          <p:cNvPicPr>
            <a:picLocks noRot="1" noChangeAspect="1"/>
          </p:cNvPicPr>
          <p:nvPr>
            <a:videoFile r:link="rId1"/>
          </p:nvPr>
        </p:nvPicPr>
        <p:blipFill>
          <a:blip r:embed="rId4"/>
          <a:stretch>
            <a:fillRect/>
          </a:stretch>
        </p:blipFill>
        <p:spPr>
          <a:xfrm>
            <a:off x="1393369" y="2626453"/>
            <a:ext cx="4572000" cy="2571750"/>
          </a:xfrm>
          <a:prstGeom prst="rect">
            <a:avLst/>
          </a:prstGeom>
        </p:spPr>
      </p:pic>
      <p:pic>
        <p:nvPicPr>
          <p:cNvPr id="5" name="WOG8z8ePfe0"/>
          <p:cNvPicPr>
            <a:picLocks noRot="1" noChangeAspect="1"/>
          </p:cNvPicPr>
          <p:nvPr>
            <a:videoFile r:link="rId2"/>
          </p:nvPr>
        </p:nvPicPr>
        <p:blipFill>
          <a:blip r:embed="rId5"/>
          <a:stretch>
            <a:fillRect/>
          </a:stretch>
        </p:blipFill>
        <p:spPr>
          <a:xfrm>
            <a:off x="6631582" y="2613391"/>
            <a:ext cx="4572000" cy="2571750"/>
          </a:xfrm>
          <a:prstGeom prst="rect">
            <a:avLst/>
          </a:prstGeom>
        </p:spPr>
      </p:pic>
      <p:sp>
        <p:nvSpPr>
          <p:cNvPr id="6" name="TextBox 5"/>
          <p:cNvSpPr txBox="1"/>
          <p:nvPr/>
        </p:nvSpPr>
        <p:spPr>
          <a:xfrm>
            <a:off x="3966759" y="6396335"/>
            <a:ext cx="5329646" cy="461665"/>
          </a:xfrm>
          <a:prstGeom prst="rect">
            <a:avLst/>
          </a:prstGeom>
          <a:noFill/>
        </p:spPr>
        <p:txBody>
          <a:bodyPr wrap="square" rtlCol="1">
            <a:spAutoFit/>
          </a:bodyPr>
          <a:lstStyle/>
          <a:p>
            <a:r>
              <a:rPr lang="he-IL" sz="2400" dirty="0" smtClean="0">
                <a:solidFill>
                  <a:schemeClr val="bg1"/>
                </a:solidFill>
              </a:rPr>
              <a:t>איזה שיר יותר תואם לרוח הגלובליזציה ?</a:t>
            </a:r>
            <a:endParaRPr lang="he-IL" sz="2400" dirty="0">
              <a:solidFill>
                <a:schemeClr val="bg1"/>
              </a:solidFill>
            </a:endParaRPr>
          </a:p>
        </p:txBody>
      </p:sp>
    </p:spTree>
    <p:extLst>
      <p:ext uri="{BB962C8B-B14F-4D97-AF65-F5344CB8AC3E}">
        <p14:creationId xmlns:p14="http://schemas.microsoft.com/office/powerpoint/2010/main" val="1759384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3691" y="220476"/>
            <a:ext cx="10058400" cy="1450757"/>
          </a:xfrm>
        </p:spPr>
        <p:txBody>
          <a:bodyPr/>
          <a:lstStyle/>
          <a:p>
            <a:r>
              <a:rPr lang="he-IL" dirty="0" smtClean="0"/>
              <a:t>הגירה חיצונית זה עוד ביטוי לגלובליזציה</a:t>
            </a:r>
            <a:endParaRPr lang="he-IL" dirty="0"/>
          </a:p>
        </p:txBody>
      </p:sp>
      <p:pic>
        <p:nvPicPr>
          <p:cNvPr id="4" name="תמונה 3"/>
          <p:cNvPicPr>
            <a:picLocks noChangeAspect="1"/>
          </p:cNvPicPr>
          <p:nvPr/>
        </p:nvPicPr>
        <p:blipFill>
          <a:blip r:embed="rId2"/>
          <a:stretch>
            <a:fillRect/>
          </a:stretch>
        </p:blipFill>
        <p:spPr>
          <a:xfrm>
            <a:off x="1936757" y="2145775"/>
            <a:ext cx="8030203" cy="3857027"/>
          </a:xfrm>
          <a:prstGeom prst="rect">
            <a:avLst/>
          </a:prstGeom>
        </p:spPr>
      </p:pic>
    </p:spTree>
    <p:extLst>
      <p:ext uri="{BB962C8B-B14F-4D97-AF65-F5344CB8AC3E}">
        <p14:creationId xmlns:p14="http://schemas.microsoft.com/office/powerpoint/2010/main" val="1865270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ערי עולם גלובליות הן עוד ביטוי לגלובליזציה</a:t>
            </a:r>
            <a:endParaRPr lang="he-IL" dirty="0"/>
          </a:p>
        </p:txBody>
      </p:sp>
      <p:pic>
        <p:nvPicPr>
          <p:cNvPr id="4" name="תמונה 3"/>
          <p:cNvPicPr>
            <a:picLocks noChangeAspect="1"/>
          </p:cNvPicPr>
          <p:nvPr/>
        </p:nvPicPr>
        <p:blipFill>
          <a:blip r:embed="rId2"/>
          <a:stretch>
            <a:fillRect/>
          </a:stretch>
        </p:blipFill>
        <p:spPr>
          <a:xfrm>
            <a:off x="77486" y="2364377"/>
            <a:ext cx="6464429" cy="3123018"/>
          </a:xfrm>
          <a:prstGeom prst="rect">
            <a:avLst/>
          </a:prstGeom>
        </p:spPr>
      </p:pic>
      <p:sp>
        <p:nvSpPr>
          <p:cNvPr id="5" name="TextBox 4"/>
          <p:cNvSpPr txBox="1"/>
          <p:nvPr/>
        </p:nvSpPr>
        <p:spPr>
          <a:xfrm>
            <a:off x="360529" y="5487395"/>
            <a:ext cx="3934691" cy="430887"/>
          </a:xfrm>
          <a:prstGeom prst="rect">
            <a:avLst/>
          </a:prstGeom>
          <a:noFill/>
        </p:spPr>
        <p:txBody>
          <a:bodyPr wrap="square" rtlCol="1">
            <a:spAutoFit/>
          </a:bodyPr>
          <a:lstStyle/>
          <a:p>
            <a:r>
              <a:rPr lang="he-IL" sz="1050" dirty="0"/>
              <a:t>מאת </a:t>
            </a:r>
            <a:r>
              <a:rPr lang="en-US" sz="1050" dirty="0"/>
              <a:t>Interchange88 - </a:t>
            </a:r>
            <a:r>
              <a:rPr lang="he-IL" sz="1050" dirty="0"/>
              <a:t>נוצר על ידי מעלה היצירה, </a:t>
            </a:r>
            <a:r>
              <a:rPr lang="en-US" sz="1050" dirty="0"/>
              <a:t>CC0, https://commons.wikimedia.org/w/index.php?curid=15912309</a:t>
            </a:r>
            <a:endParaRPr lang="he-IL" sz="1050" dirty="0"/>
          </a:p>
        </p:txBody>
      </p:sp>
      <p:pic>
        <p:nvPicPr>
          <p:cNvPr id="6" name="תמונה 5"/>
          <p:cNvPicPr>
            <a:picLocks noChangeAspect="1"/>
          </p:cNvPicPr>
          <p:nvPr/>
        </p:nvPicPr>
        <p:blipFill>
          <a:blip r:embed="rId3"/>
          <a:stretch>
            <a:fillRect/>
          </a:stretch>
        </p:blipFill>
        <p:spPr>
          <a:xfrm>
            <a:off x="6711734" y="2351314"/>
            <a:ext cx="5362702" cy="3553905"/>
          </a:xfrm>
          <a:prstGeom prst="rect">
            <a:avLst/>
          </a:prstGeom>
        </p:spPr>
      </p:pic>
    </p:spTree>
    <p:extLst>
      <p:ext uri="{BB962C8B-B14F-4D97-AF65-F5344CB8AC3E}">
        <p14:creationId xmlns:p14="http://schemas.microsoft.com/office/powerpoint/2010/main" val="2632412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62148" y="821366"/>
            <a:ext cx="10058400" cy="1450757"/>
          </a:xfrm>
        </p:spPr>
        <p:txBody>
          <a:bodyPr>
            <a:normAutofit/>
          </a:bodyPr>
          <a:lstStyle/>
          <a:p>
            <a:pPr algn="ctr"/>
            <a:r>
              <a:rPr lang="he-IL" dirty="0"/>
              <a:t>גם תיירות זו גלובליזציה</a:t>
            </a:r>
            <a:br>
              <a:rPr lang="he-IL" dirty="0"/>
            </a:br>
            <a:endParaRPr lang="he-IL" dirty="0"/>
          </a:p>
        </p:txBody>
      </p:sp>
      <p:pic>
        <p:nvPicPr>
          <p:cNvPr id="4" name="תמונה 3"/>
          <p:cNvPicPr>
            <a:picLocks noChangeAspect="1"/>
          </p:cNvPicPr>
          <p:nvPr/>
        </p:nvPicPr>
        <p:blipFill>
          <a:blip r:embed="rId2"/>
          <a:stretch>
            <a:fillRect/>
          </a:stretch>
        </p:blipFill>
        <p:spPr>
          <a:xfrm>
            <a:off x="2763224" y="1942153"/>
            <a:ext cx="6256247" cy="4227594"/>
          </a:xfrm>
          <a:prstGeom prst="rect">
            <a:avLst/>
          </a:prstGeom>
        </p:spPr>
      </p:pic>
      <p:sp>
        <p:nvSpPr>
          <p:cNvPr id="5" name="TextBox 4"/>
          <p:cNvSpPr txBox="1"/>
          <p:nvPr/>
        </p:nvSpPr>
        <p:spPr>
          <a:xfrm>
            <a:off x="9019471" y="2115369"/>
            <a:ext cx="3082834" cy="923330"/>
          </a:xfrm>
          <a:prstGeom prst="rect">
            <a:avLst/>
          </a:prstGeom>
          <a:noFill/>
        </p:spPr>
        <p:txBody>
          <a:bodyPr wrap="square" rtlCol="1">
            <a:spAutoFit/>
          </a:bodyPr>
          <a:lstStyle/>
          <a:p>
            <a:pPr algn="r"/>
            <a:r>
              <a:rPr lang="he-IL" dirty="0" smtClean="0"/>
              <a:t>וגם השם של עיתון "</a:t>
            </a:r>
            <a:r>
              <a:rPr lang="he-IL" dirty="0" err="1" smtClean="0"/>
              <a:t>כלכליסט</a:t>
            </a:r>
            <a:r>
              <a:rPr lang="he-IL" dirty="0" smtClean="0"/>
              <a:t>" שהוא עיתון ישראלי שקורא לעצמו בשם אמריקאי</a:t>
            </a:r>
            <a:endParaRPr lang="he-IL" dirty="0"/>
          </a:p>
        </p:txBody>
      </p:sp>
      <p:cxnSp>
        <p:nvCxnSpPr>
          <p:cNvPr id="7" name="מחבר חץ ישר 6"/>
          <p:cNvCxnSpPr/>
          <p:nvPr/>
        </p:nvCxnSpPr>
        <p:spPr>
          <a:xfrm>
            <a:off x="4794069" y="1546744"/>
            <a:ext cx="4990011" cy="5686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6916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050274" y="246602"/>
            <a:ext cx="10058400" cy="1450757"/>
          </a:xfrm>
        </p:spPr>
        <p:txBody>
          <a:bodyPr/>
          <a:lstStyle/>
          <a:p>
            <a:r>
              <a:rPr lang="he-IL" dirty="0" smtClean="0"/>
              <a:t>האיחוד האירופאי </a:t>
            </a:r>
            <a:endParaRPr lang="he-IL" dirty="0"/>
          </a:p>
        </p:txBody>
      </p:sp>
      <p:pic>
        <p:nvPicPr>
          <p:cNvPr id="4" name="תמונה 3"/>
          <p:cNvPicPr/>
          <p:nvPr/>
        </p:nvPicPr>
        <p:blipFill>
          <a:blip r:embed="rId2">
            <a:extLst>
              <a:ext uri="{28A0092B-C50C-407E-A947-70E740481C1C}">
                <a14:useLocalDpi xmlns:a14="http://schemas.microsoft.com/office/drawing/2010/main" val="0"/>
              </a:ext>
            </a:extLst>
          </a:blip>
          <a:srcRect/>
          <a:stretch>
            <a:fillRect/>
          </a:stretch>
        </p:blipFill>
        <p:spPr bwMode="auto">
          <a:xfrm>
            <a:off x="366949" y="1998616"/>
            <a:ext cx="5223954" cy="4051861"/>
          </a:xfrm>
          <a:prstGeom prst="rect">
            <a:avLst/>
          </a:prstGeom>
          <a:noFill/>
          <a:ln>
            <a:noFill/>
          </a:ln>
        </p:spPr>
      </p:pic>
      <p:sp>
        <p:nvSpPr>
          <p:cNvPr id="5" name="TextBox 4"/>
          <p:cNvSpPr txBox="1"/>
          <p:nvPr/>
        </p:nvSpPr>
        <p:spPr>
          <a:xfrm>
            <a:off x="5708469" y="1998616"/>
            <a:ext cx="6008914" cy="4801314"/>
          </a:xfrm>
          <a:prstGeom prst="rect">
            <a:avLst/>
          </a:prstGeom>
          <a:noFill/>
        </p:spPr>
        <p:txBody>
          <a:bodyPr wrap="square" rtlCol="1">
            <a:spAutoFit/>
          </a:bodyPr>
          <a:lstStyle/>
          <a:p>
            <a:pPr algn="r"/>
            <a:r>
              <a:rPr lang="he-IL" dirty="0" smtClean="0"/>
              <a:t>עקרונות האיחוד האירופאי:    </a:t>
            </a:r>
          </a:p>
          <a:p>
            <a:pPr algn="r"/>
            <a:r>
              <a:rPr lang="he-IL" dirty="0" smtClean="0"/>
              <a:t>- </a:t>
            </a:r>
            <a:r>
              <a:rPr lang="he-IL" b="1" dirty="0" smtClean="0">
                <a:solidFill>
                  <a:srgbClr val="FF0000"/>
                </a:solidFill>
              </a:rPr>
              <a:t>יורו </a:t>
            </a:r>
            <a:r>
              <a:rPr lang="he-IL" dirty="0" smtClean="0"/>
              <a:t>כמטבע משותף לכל המדינות</a:t>
            </a:r>
          </a:p>
          <a:p>
            <a:pPr algn="r"/>
            <a:r>
              <a:rPr lang="he-IL" dirty="0" smtClean="0"/>
              <a:t>- </a:t>
            </a:r>
            <a:r>
              <a:rPr lang="he-IL" b="1" dirty="0" smtClean="0">
                <a:solidFill>
                  <a:srgbClr val="FF0000"/>
                </a:solidFill>
              </a:rPr>
              <a:t>גבולות פת</a:t>
            </a:r>
            <a:r>
              <a:rPr lang="he-IL" dirty="0" smtClean="0"/>
              <a:t>וחים. ניתן להעביר אנשים וסחורות ללא הגבלה.                 כל אחד יכול לגור בכל מדינה  </a:t>
            </a:r>
          </a:p>
          <a:p>
            <a:pPr algn="r"/>
            <a:r>
              <a:rPr lang="he-IL" dirty="0" smtClean="0"/>
              <a:t>- </a:t>
            </a:r>
            <a:r>
              <a:rPr lang="he-IL" b="1" dirty="0" smtClean="0">
                <a:solidFill>
                  <a:srgbClr val="FF0000"/>
                </a:solidFill>
              </a:rPr>
              <a:t>צמצום מכס </a:t>
            </a:r>
            <a:r>
              <a:rPr lang="he-IL" dirty="0" smtClean="0"/>
              <a:t>לטובת סחר חופשי</a:t>
            </a:r>
          </a:p>
          <a:p>
            <a:pPr algn="r"/>
            <a:endParaRPr lang="he-IL" dirty="0" smtClean="0"/>
          </a:p>
          <a:p>
            <a:pPr algn="r"/>
            <a:r>
              <a:rPr lang="he-IL" dirty="0" smtClean="0"/>
              <a:t>מטרת האיחוד: </a:t>
            </a:r>
          </a:p>
          <a:p>
            <a:pPr algn="r"/>
            <a:r>
              <a:rPr lang="he-IL" dirty="0" smtClean="0"/>
              <a:t>שלום, סחר בינ"ל וצמיחה כלכלית</a:t>
            </a:r>
          </a:p>
          <a:p>
            <a:pPr algn="r"/>
            <a:endParaRPr lang="he-IL" dirty="0"/>
          </a:p>
          <a:p>
            <a:pPr algn="r"/>
            <a:r>
              <a:rPr lang="he-IL" dirty="0" smtClean="0"/>
              <a:t>בעיות:</a:t>
            </a:r>
          </a:p>
          <a:p>
            <a:pPr algn="r"/>
            <a:r>
              <a:rPr lang="he-IL" dirty="0" smtClean="0"/>
              <a:t>- </a:t>
            </a:r>
            <a:r>
              <a:rPr lang="he-IL" b="1" dirty="0" smtClean="0"/>
              <a:t>בריחת מוחות</a:t>
            </a:r>
            <a:r>
              <a:rPr lang="he-IL" dirty="0" smtClean="0"/>
              <a:t>: עזיבה של אנשים משכילים שעוברים ממזרח למערב אירופה היותר עשירה</a:t>
            </a:r>
          </a:p>
          <a:p>
            <a:pPr algn="r"/>
            <a:r>
              <a:rPr lang="he-IL" dirty="0" smtClean="0"/>
              <a:t>- </a:t>
            </a:r>
            <a:r>
              <a:rPr lang="he-IL" b="1" dirty="0" smtClean="0">
                <a:solidFill>
                  <a:srgbClr val="FF0000"/>
                </a:solidFill>
              </a:rPr>
              <a:t>קשה לבלום את ההגירה מהעולם השלישי</a:t>
            </a:r>
          </a:p>
          <a:p>
            <a:pPr algn="r"/>
            <a:endParaRPr lang="he-IL" sz="1050" dirty="0" smtClean="0"/>
          </a:p>
          <a:p>
            <a:pPr algn="r"/>
            <a:r>
              <a:rPr lang="he-IL" dirty="0" smtClean="0"/>
              <a:t>על רקע בעיות אלה, </a:t>
            </a:r>
            <a:r>
              <a:rPr lang="he-IL" b="1" dirty="0" smtClean="0">
                <a:solidFill>
                  <a:srgbClr val="FF0000"/>
                </a:solidFill>
              </a:rPr>
              <a:t>בריטניה פרשה </a:t>
            </a:r>
            <a:r>
              <a:rPr lang="he-IL" dirty="0" smtClean="0"/>
              <a:t>מהאיחוד </a:t>
            </a:r>
            <a:endParaRPr lang="en-US" dirty="0" smtClean="0"/>
          </a:p>
          <a:p>
            <a:pPr algn="r"/>
            <a:endParaRPr lang="en-US" dirty="0" smtClean="0"/>
          </a:p>
          <a:p>
            <a:pPr algn="r"/>
            <a:endParaRPr lang="he-IL" dirty="0"/>
          </a:p>
        </p:txBody>
      </p:sp>
    </p:spTree>
    <p:extLst>
      <p:ext uri="{BB962C8B-B14F-4D97-AF65-F5344CB8AC3E}">
        <p14:creationId xmlns:p14="http://schemas.microsoft.com/office/powerpoint/2010/main" val="371502392"/>
      </p:ext>
    </p:extLst>
  </p:cSld>
  <p:clrMapOvr>
    <a:masterClrMapping/>
  </p:clrMapOvr>
</p:sld>
</file>

<file path=ppt/theme/theme1.xml><?xml version="1.0" encoding="utf-8"?>
<a:theme xmlns:a="http://schemas.openxmlformats.org/drawingml/2006/main" name="מצגות קמפוס">
  <a:themeElements>
    <a:clrScheme name="מבט לאחור">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מבט לאחור">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מבט לאחור">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מצגות קמפוס" id="{E693CF45-7A1A-4041-A430-EC7555623299}" vid="{BB2ABCE7-DEDE-4117-B870-9DF266F2FE73}"/>
    </a:ext>
  </a:extLst>
</a:theme>
</file>

<file path=docProps/app.xml><?xml version="1.0" encoding="utf-8"?>
<Properties xmlns="http://schemas.openxmlformats.org/officeDocument/2006/extended-properties" xmlns:vt="http://schemas.openxmlformats.org/officeDocument/2006/docPropsVTypes">
  <Template>מצגות קמפוס</Template>
  <TotalTime>105</TotalTime>
  <Words>1225</Words>
  <Application>Microsoft Office PowerPoint</Application>
  <PresentationFormat>מסך רחב</PresentationFormat>
  <Paragraphs>138</Paragraphs>
  <Slides>19</Slides>
  <Notes>0</Notes>
  <HiddenSlides>0</HiddenSlides>
  <MMClips>2</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19</vt:i4>
      </vt:variant>
    </vt:vector>
  </HeadingPairs>
  <TitlesOfParts>
    <vt:vector size="23" baseType="lpstr">
      <vt:lpstr>Arial</vt:lpstr>
      <vt:lpstr>Calibri</vt:lpstr>
      <vt:lpstr>Calibri Light</vt:lpstr>
      <vt:lpstr>מצגות קמפוס</vt:lpstr>
      <vt:lpstr>גלובליזציה, כפר גלובלי</vt:lpstr>
      <vt:lpstr>גלובליזציה – תוכן עניינים</vt:lpstr>
      <vt:lpstr>סיבות לגלובליזציה</vt:lpstr>
      <vt:lpstr>ביטויים לגלובליזציה</vt:lpstr>
      <vt:lpstr>גם אבניבי של יזהר כהן וגם TOY של נטע זכו באירוויזיון</vt:lpstr>
      <vt:lpstr>הגירה חיצונית זה עוד ביטוי לגלובליזציה</vt:lpstr>
      <vt:lpstr>ערי עולם גלובליות הן עוד ביטוי לגלובליזציה</vt:lpstr>
      <vt:lpstr>גם תיירות זו גלובליזציה </vt:lpstr>
      <vt:lpstr>האיחוד האירופאי </vt:lpstr>
      <vt:lpstr>מצגת של PowerPoint‏</vt:lpstr>
      <vt:lpstr>מצגת של PowerPoint‏</vt:lpstr>
      <vt:lpstr>מצגת של PowerPoint‏</vt:lpstr>
      <vt:lpstr>גלובליזציה במזה"ת</vt:lpstr>
      <vt:lpstr>מצגת של PowerPoint‏</vt:lpstr>
      <vt:lpstr>גלובליזציה חדרה לישראל כי:  </vt:lpstr>
      <vt:lpstr>פעם היה אפילו אסור להחזיק חשבון בבנק בחו"ל</vt:lpstr>
      <vt:lpstr>יתרונות וחסרונות של כניסת הגלובליזציה לישראל</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Samokovlija</dc:creator>
  <cp:lastModifiedBy>‏‏משתמש Windows</cp:lastModifiedBy>
  <cp:revision>20</cp:revision>
  <dcterms:created xsi:type="dcterms:W3CDTF">2020-05-21T11:17:02Z</dcterms:created>
  <dcterms:modified xsi:type="dcterms:W3CDTF">2020-07-18T21:16:01Z</dcterms:modified>
</cp:coreProperties>
</file>