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1"/>
  </p:notesMasterIdLst>
  <p:sldIdLst>
    <p:sldId id="257" r:id="rId2"/>
    <p:sldId id="326" r:id="rId3"/>
    <p:sldId id="319" r:id="rId4"/>
    <p:sldId id="320" r:id="rId5"/>
    <p:sldId id="321" r:id="rId6"/>
    <p:sldId id="322" r:id="rId7"/>
    <p:sldId id="323" r:id="rId8"/>
    <p:sldId id="324" r:id="rId9"/>
    <p:sldId id="325" r:id="rId1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9EF242-537D-40C3-B598-AA20522FC7CC}" type="datetimeFigureOut">
              <a:rPr lang="he-IL" smtClean="0"/>
              <a:t>כ"ג/שבט/תשע"ח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B36536C-142D-46E3-9BBB-8337CC30D4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003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8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04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2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57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80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81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5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6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C246E3-9097-43CA-AF58-24F248870E89}" type="slidenum">
              <a:rPr lang="he-IL" smtClean="0">
                <a:solidFill>
                  <a:srgbClr val="637052"/>
                </a:solidFill>
              </a:rPr>
              <a:pPr/>
              <a:t>‹#›</a:t>
            </a:fld>
            <a:endParaRPr lang="he-IL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61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BF0E48-FCD6-4334-A591-64432C990A57}" type="datetimeFigureOut">
              <a:rPr lang="he-IL" smtClean="0"/>
              <a:pPr/>
              <a:t>כ"ג/שבט/תשע"ח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5C246E3-9097-43CA-AF58-24F248870E89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5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1CB79-DAEF-4C77-B36E-0861EA0D5818}" type="slidenum">
              <a:rPr kumimoji="0" lang="ru-RU" altLang="he-I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he-I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1413163" y="2161308"/>
            <a:ext cx="10141528" cy="16625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2"/>
              </a:avLst>
            </a:prstTxWarp>
          </a:bodyPr>
          <a:lstStyle/>
          <a:p>
            <a:pPr lvl="0" algn="ctr">
              <a:defRPr/>
            </a:pPr>
            <a:r>
              <a:rPr lang="he-IL" sz="32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מאבק היישוב היהודי בשלטונות המנדט הבריטי</a:t>
            </a:r>
            <a:endParaRPr kumimoji="0" lang="he-IL" sz="3200" i="0" u="none" strike="noStrike" kern="1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5FF11D-89C3-4359-9CEF-F140F3EDC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1" y="4191181"/>
            <a:ext cx="10058400" cy="7121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e-IL" sz="3600" b="0" dirty="0">
                <a:cs typeface="+mj-cs"/>
              </a:rPr>
              <a:t>מאבקו המאבק הציוני על העלייה / העפלה </a:t>
            </a:r>
            <a:r>
              <a:rPr lang="he-I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וההתיישבות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84E21304-7D10-449E-B2F8-A7CC13FE9598}"/>
              </a:ext>
            </a:extLst>
          </p:cNvPr>
          <p:cNvSpPr/>
          <p:nvPr/>
        </p:nvSpPr>
        <p:spPr>
          <a:xfrm>
            <a:off x="4860523" y="461932"/>
            <a:ext cx="357396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cs typeface="+mj-cs"/>
              </a:rPr>
              <a:t>ספר הלימוד לסיכום החומר: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FF0000"/>
                </a:solidFill>
                <a:cs typeface="+mj-cs"/>
              </a:rPr>
              <a:t>פרק 4 , עמ' – 48-52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82808A2-754E-4B19-B7DE-C57202A8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83337"/>
            <a:ext cx="4463174" cy="302008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DAA2AE7-89B3-41DE-BFFD-AEA9F544D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618" y="121551"/>
            <a:ext cx="3069044" cy="3978059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BB03AC03-9D43-4849-AE32-C68B6384E343}"/>
              </a:ext>
            </a:extLst>
          </p:cNvPr>
          <p:cNvSpPr/>
          <p:nvPr/>
        </p:nvSpPr>
        <p:spPr>
          <a:xfrm>
            <a:off x="2439787" y="5086446"/>
            <a:ext cx="8149244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800" dirty="0">
                <a:cs typeface="+mj-cs"/>
              </a:rPr>
              <a:t>הנושאים: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e-IL" sz="2800" dirty="0">
                <a:cs typeface="+mj-cs"/>
              </a:rPr>
              <a:t>רכישת קרקעות·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e-IL" sz="2800" dirty="0">
                <a:cs typeface="+mj-cs"/>
              </a:rPr>
              <a:t>ההתיישבות כמעצבת גבולות (11 הנקודות, פרשת בירייה)</a:t>
            </a:r>
          </a:p>
        </p:txBody>
      </p:sp>
    </p:spTree>
    <p:extLst>
      <p:ext uri="{BB962C8B-B14F-4D97-AF65-F5344CB8AC3E}">
        <p14:creationId xmlns:p14="http://schemas.microsoft.com/office/powerpoint/2010/main" val="30827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1126671" y="3411746"/>
            <a:ext cx="9922474" cy="27238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נעשו מספר פעולות שנועדו לחזק את ההתיישבות היהודית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להוכיח שיהודים קשורים לאדמתם ואינם מוכנים לרדת ממנה ולוותר עליה.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לקבוע כמה שיותר "עובדות בשטח"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cs typeface="+mj-cs"/>
              </a:rPr>
              <a:t>"חומה ומגדל" (הצבת מספר מבנים, הקפתם בחומה ומגדל שמירה והרי ישוב קיים).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dirty="0">
                <a:solidFill>
                  <a:srgbClr val="FF0000"/>
                </a:solidFill>
                <a:cs typeface="+mj-cs"/>
              </a:rPr>
              <a:t>באותה תקופה אסור היה להרוס יישוב קיים ובשנות ה-40 הוקמו בכל רחבי הארץ כ-50 יישובים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5871504" y="1641995"/>
            <a:ext cx="331853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4000" dirty="0">
                <a:cs typeface="+mj-cs"/>
              </a:rPr>
              <a:t>תחום ההתיישבות: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A113800-9E06-4992-BCE3-4A0A5CF0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8" y="122009"/>
            <a:ext cx="4051464" cy="30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09730089-5C9F-4CB4-B8D6-700142BF8151}" type="slidenum">
              <a:rPr lang="he-IL" altLang="he-IL" smtClean="0"/>
              <a:pPr eaLnBrk="1" hangingPunct="1">
                <a:defRPr/>
              </a:pPr>
              <a:t>4</a:t>
            </a:fld>
            <a:endParaRPr lang="en-US" altLang="he-IL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4170" y="88561"/>
            <a:ext cx="3106161" cy="53734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e-IL" sz="3200" b="0" dirty="0">
                <a:cs typeface="+mj-cs"/>
              </a:rPr>
              <a:t>פרשת - </a:t>
            </a:r>
            <a:r>
              <a:rPr lang="he-IL" sz="3200" b="0" dirty="0" err="1">
                <a:cs typeface="+mj-cs"/>
              </a:rPr>
              <a:t>ביריה</a:t>
            </a:r>
            <a:endParaRPr lang="en-US" sz="3200" b="0" dirty="0">
              <a:cs typeface="+mj-cs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63626082-DDD4-4DDF-A021-A663BE5E8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180" y="3586145"/>
            <a:ext cx="3888906" cy="263573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67734BE-15FB-4CF5-87FB-A0E6D411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85" y="685819"/>
            <a:ext cx="3487219" cy="233825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B1B3443-16CA-4525-AAE8-20C9DBFA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92" y="24079"/>
            <a:ext cx="3879068" cy="256703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D01C5D4-00DE-4DF3-8855-607015437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38" y="204722"/>
            <a:ext cx="4097472" cy="274629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6A58AC2-6F12-4620-86C0-8880EE0FE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38" y="3426187"/>
            <a:ext cx="4171171" cy="2795691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7B2984F8-987D-4CA9-B39D-8523AA998860}"/>
              </a:ext>
            </a:extLst>
          </p:cNvPr>
          <p:cNvSpPr/>
          <p:nvPr/>
        </p:nvSpPr>
        <p:spPr>
          <a:xfrm>
            <a:off x="8275180" y="2591109"/>
            <a:ext cx="3805780" cy="75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lvl="0" indent="-9144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he-IL" dirty="0">
                <a:solidFill>
                  <a:srgbClr val="000000"/>
                </a:solidFill>
                <a:cs typeface="Times New Roman" panose="02020603050405020304" pitchFamily="18" charset="0"/>
              </a:rPr>
              <a:t>על הר מצפון לצפת הוקמה בשנת 1945 היאחזות חדשה של אנשי גרעין דתי מהפלמ"ח. 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1FBC1706-E7D2-4A04-AF2E-1323B12FD6B2}"/>
              </a:ext>
            </a:extLst>
          </p:cNvPr>
          <p:cNvSpPr/>
          <p:nvPr/>
        </p:nvSpPr>
        <p:spPr>
          <a:xfrm>
            <a:off x="4641272" y="4177701"/>
            <a:ext cx="299811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במקום נבנתה מצודת אבן מוקפת חומה, ובראשה מגדל שמירה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8711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09730089-5C9F-4CB4-B8D6-700142BF8151}" type="slidenum">
              <a:rPr lang="he-IL" altLang="he-IL" smtClean="0"/>
              <a:pPr eaLnBrk="1" hangingPunct="1">
                <a:defRPr/>
              </a:pPr>
              <a:t>5</a:t>
            </a:fld>
            <a:endParaRPr lang="en-US" altLang="he-IL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250874" y="131114"/>
            <a:ext cx="1931312" cy="4369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e-IL" sz="2800" b="0" dirty="0">
                <a:cs typeface="+mj-cs"/>
              </a:rPr>
              <a:t>פרשת - </a:t>
            </a:r>
            <a:r>
              <a:rPr lang="he-IL" sz="2800" b="0" dirty="0" err="1">
                <a:cs typeface="+mj-cs"/>
              </a:rPr>
              <a:t>ביריה</a:t>
            </a:r>
            <a:endParaRPr lang="en-US" sz="2800" b="0" dirty="0">
              <a:cs typeface="+mj-cs"/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C89C1256-4F3E-4AFE-B447-61DA1C11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86" y="184243"/>
            <a:ext cx="4534178" cy="318759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2756AE4-5A02-41BC-8BE6-11F6EDD0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309" y="184243"/>
            <a:ext cx="4596037" cy="3080454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B5F32666-CEA5-4562-AA36-FD8CF89D0F25}"/>
              </a:ext>
            </a:extLst>
          </p:cNvPr>
          <p:cNvSpPr/>
          <p:nvPr/>
        </p:nvSpPr>
        <p:spPr>
          <a:xfrm>
            <a:off x="4867124" y="1554882"/>
            <a:ext cx="231506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defRPr/>
            </a:pPr>
            <a:r>
              <a:rPr lang="he-I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עוד באותו ערב הגיעו אלפי יהודים מהסביבה ובנו את היישוב מחדש.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42A68E6-3D59-4BC3-BC3D-3FEFEC6A6390}"/>
              </a:ext>
            </a:extLst>
          </p:cNvPr>
          <p:cNvSpPr/>
          <p:nvPr/>
        </p:nvSpPr>
        <p:spPr>
          <a:xfrm>
            <a:off x="4867124" y="3225640"/>
            <a:ext cx="231922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defRPr/>
            </a:pPr>
            <a:r>
              <a:rPr lang="he-I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למחרת הגיעו הבריטים והרסו את היישוב שוב.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47C8AB5C-5701-4DBA-B53A-09F495564C9A}"/>
              </a:ext>
            </a:extLst>
          </p:cNvPr>
          <p:cNvSpPr/>
          <p:nvPr/>
        </p:nvSpPr>
        <p:spPr>
          <a:xfrm>
            <a:off x="4867124" y="4500501"/>
            <a:ext cx="231506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defRPr/>
            </a:pPr>
            <a:r>
              <a:rPr lang="he-I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ושוב, עוד באותו ערב שוב הגיעו יהודים מהסביבה והקימו אותו מחדש.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1CC7913-4BB5-445C-B161-B8EAC77E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52" y="3557391"/>
            <a:ext cx="4534178" cy="273416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762BE75-A435-446C-8811-A5B11C523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309" y="3557391"/>
            <a:ext cx="4596037" cy="27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09730089-5C9F-4CB4-B8D6-700142BF8151}" type="slidenum">
              <a:rPr lang="he-IL" altLang="he-IL" smtClean="0"/>
              <a:pPr eaLnBrk="1" hangingPunct="1">
                <a:defRPr/>
              </a:pPr>
              <a:t>6</a:t>
            </a:fld>
            <a:endParaRPr lang="en-US" altLang="he-IL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4170" y="88561"/>
            <a:ext cx="3106161" cy="53734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e-IL" sz="3200" b="0" dirty="0">
                <a:cs typeface="+mj-cs"/>
              </a:rPr>
              <a:t>פרשת - </a:t>
            </a:r>
            <a:r>
              <a:rPr lang="he-IL" sz="3200" b="0" dirty="0" err="1">
                <a:cs typeface="+mj-cs"/>
              </a:rPr>
              <a:t>ביריה</a:t>
            </a:r>
            <a:endParaRPr lang="en-US" sz="3200" b="0" dirty="0">
              <a:cs typeface="+mj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3052" y="1722005"/>
            <a:ext cx="6723610" cy="1291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לבריטים לא נותר לבסוף אלא להרפות ולאפשר היאחזות במקום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D3ED208-F92F-4902-9137-546EDF986947}"/>
              </a:ext>
            </a:extLst>
          </p:cNvPr>
          <p:cNvSpPr/>
          <p:nvPr/>
        </p:nvSpPr>
        <p:spPr>
          <a:xfrm>
            <a:off x="5444836" y="4256455"/>
            <a:ext cx="637213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2400" dirty="0">
                <a:cs typeface="+mj-cs"/>
              </a:rPr>
              <a:t>הפרשה מוכיחה את הנחישות של היהודים שלא לעזוב את האדמה ולא לוותר עליה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C080642-8E38-4941-93FC-C38B1BFDA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17" y="1734597"/>
            <a:ext cx="4739353" cy="3563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4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37" y="0"/>
            <a:ext cx="2865577" cy="6632470"/>
          </a:xfrm>
          <a:prstGeom prst="rect">
            <a:avLst/>
          </a:prstGeom>
        </p:spPr>
      </p:pic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4035405" y="2054753"/>
            <a:ext cx="7082444" cy="16029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2400" dirty="0">
                <a:cs typeface="+mj-cs"/>
              </a:rPr>
              <a:t>-1946 הוקמה וועדת "מוריסון- </a:t>
            </a:r>
            <a:r>
              <a:rPr lang="he-IL" sz="2400" dirty="0" err="1">
                <a:cs typeface="+mj-cs"/>
              </a:rPr>
              <a:t>גריידי</a:t>
            </a:r>
            <a:r>
              <a:rPr lang="he-IL" sz="2400" dirty="0">
                <a:cs typeface="+mj-cs"/>
              </a:rPr>
              <a:t>", כחלק מרצונה של בריטניה ושל ארצות הברית לפתור את הסכסוך בארץ ישראל. לפיה הארץ תחולק לשלושה חלקים: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6437EC-803D-4CC3-9C5D-83D2EE88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018" r="64022" b="93411"/>
          <a:stretch/>
        </p:blipFill>
        <p:spPr>
          <a:xfrm>
            <a:off x="2971827" y="5368762"/>
            <a:ext cx="3173591" cy="7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5586" y="190676"/>
            <a:ext cx="5929745" cy="4508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e-IL" sz="2800">
                <a:cs typeface="+mj-cs"/>
              </a:rPr>
              <a:t>אחד-עשר היישובים בנגב (אוקטובר 1946)</a:t>
            </a:r>
            <a:endParaRPr lang="en-US" sz="2800" dirty="0">
              <a:cs typeface="+mj-cs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62254" y="783384"/>
            <a:ext cx="5893078" cy="21067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בעקבות התוכנית הוחלט להקים בנגב 11 נק' התיישבות.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he-IL" sz="2400" dirty="0">
                <a:cs typeface="+mj-cs"/>
              </a:rPr>
              <a:t>בלילה  ה-5-6 באוקטובר 46 במוצאי יום כיפור הקימו את 11 היישובים בנגב במתכונת "חומה ומגדל". כל יישוב מנה כ 30- איש.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12BAB7E7-E7DD-4239-9691-F21297938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7"/>
          <a:stretch/>
        </p:blipFill>
        <p:spPr>
          <a:xfrm>
            <a:off x="118396" y="3115641"/>
            <a:ext cx="2500114" cy="325823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49000B9-D472-433A-B105-A5ABF8A3C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5" y="0"/>
            <a:ext cx="5926300" cy="289017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C28F2E-881D-4D19-8575-251B04F6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254" y="3115641"/>
            <a:ext cx="5929745" cy="325823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265835A-B108-4DD5-A918-C7A9705A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977" y="3115641"/>
            <a:ext cx="3000809" cy="32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7024254" y="318655"/>
            <a:ext cx="3726873" cy="5264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e-IL" sz="3200" dirty="0">
                <a:cs typeface="+mj-cs"/>
              </a:rPr>
              <a:t>מפת 11 הנקודות בנגב</a:t>
            </a:r>
            <a:endParaRPr lang="en-US" sz="3200" dirty="0">
              <a:cs typeface="+mj-cs"/>
            </a:endParaRPr>
          </a:p>
        </p:txBody>
      </p:sp>
      <p:pic>
        <p:nvPicPr>
          <p:cNvPr id="69636" name="Picture 5" descr="11set_b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5" y="0"/>
            <a:ext cx="5812126" cy="63038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F388DD2-5D12-4D57-8AEE-8B253120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927" y="3783994"/>
            <a:ext cx="3948545" cy="255899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26C00DB-2A30-41C1-9C59-49812C84C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27" y="1183672"/>
            <a:ext cx="3948545" cy="254963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103FDA1-A4A8-4064-8064-743621D3D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92" t="83516" r="6516" b="7252"/>
          <a:stretch/>
        </p:blipFill>
        <p:spPr>
          <a:xfrm>
            <a:off x="4390383" y="5106487"/>
            <a:ext cx="2516907" cy="969819"/>
          </a:xfrm>
          <a:prstGeom prst="rect">
            <a:avLst/>
          </a:prstGeom>
        </p:spPr>
      </p:pic>
      <p:cxnSp>
        <p:nvCxnSpPr>
          <p:cNvPr id="7" name="מחבר חץ ישר 6">
            <a:extLst>
              <a:ext uri="{FF2B5EF4-FFF2-40B4-BE49-F238E27FC236}">
                <a16:creationId xmlns:a16="http://schemas.microsoft.com/office/drawing/2014/main" id="{4B1DA507-86A4-444C-850E-1FED40CBF51F}"/>
              </a:ext>
            </a:extLst>
          </p:cNvPr>
          <p:cNvCxnSpPr/>
          <p:nvPr/>
        </p:nvCxnSpPr>
        <p:spPr>
          <a:xfrm>
            <a:off x="3311236" y="3366655"/>
            <a:ext cx="4585855" cy="3666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1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מבט לאחור">
  <a:themeElements>
    <a:clrScheme name="מבט לאחור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267</Words>
  <Application>Microsoft Office PowerPoint</Application>
  <PresentationFormat>מסך רחב</PresentationFormat>
  <Paragraphs>32</Paragraphs>
  <Slides>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מבט לאחור</vt:lpstr>
      <vt:lpstr>מצגת של PowerPoint‏</vt:lpstr>
      <vt:lpstr>מאבקו המאבק הציוני על העלייה / העפלה וההתיישבות</vt:lpstr>
      <vt:lpstr>מצגת של PowerPoint‏</vt:lpstr>
      <vt:lpstr>פרשת - ביריה</vt:lpstr>
      <vt:lpstr>פרשת - ביריה</vt:lpstr>
      <vt:lpstr>פרשת - ביריה</vt:lpstr>
      <vt:lpstr>-1946 הוקמה וועדת "מוריסון- גריידי", כחלק מרצונה של בריטניה ושל ארצות הברית לפתור את הסכסוך בארץ ישראל. לפיה הארץ תחולק לשלושה חלקים:</vt:lpstr>
      <vt:lpstr>אחד-עשר היישובים בנגב (אוקטובר 1946)</vt:lpstr>
      <vt:lpstr>מפת 11 הנקודות בנגב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אלי לוי</dc:creator>
  <cp:lastModifiedBy>אלי לוי</cp:lastModifiedBy>
  <cp:revision>147</cp:revision>
  <dcterms:created xsi:type="dcterms:W3CDTF">2017-07-24T16:26:21Z</dcterms:created>
  <dcterms:modified xsi:type="dcterms:W3CDTF">2018-02-08T17:08:07Z</dcterms:modified>
</cp:coreProperties>
</file>