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6" r:id="rId3"/>
    <p:sldId id="277" r:id="rId4"/>
    <p:sldId id="295" r:id="rId5"/>
    <p:sldId id="294" r:id="rId6"/>
    <p:sldId id="296" r:id="rId7"/>
    <p:sldId id="297" r:id="rId8"/>
    <p:sldId id="298" r:id="rId9"/>
    <p:sldId id="299" r:id="rId10"/>
    <p:sldId id="300" r:id="rId11"/>
    <p:sldId id="301" r:id="rId12"/>
    <p:sldId id="302" r:id="rId13"/>
    <p:sldId id="303" r:id="rId14"/>
    <p:sldId id="304" r:id="rId15"/>
    <p:sldId id="305" r:id="rId16"/>
    <p:sldId id="306" r:id="rId17"/>
    <p:sldId id="307" r:id="rId18"/>
    <p:sldId id="308" r:id="rId19"/>
    <p:sldId id="309" r:id="rId20"/>
    <p:sldId id="310" r:id="rId21"/>
    <p:sldId id="311" r:id="rId22"/>
    <p:sldId id="312" r:id="rId23"/>
    <p:sldId id="313" r:id="rId24"/>
    <p:sldId id="314" r:id="rId25"/>
    <p:sldId id="278" r:id="rId26"/>
    <p:sldId id="279" r:id="rId27"/>
    <p:sldId id="280" r:id="rId28"/>
    <p:sldId id="281" r:id="rId29"/>
    <p:sldId id="282" r:id="rId30"/>
    <p:sldId id="283" r:id="rId31"/>
    <p:sldId id="284" r:id="rId32"/>
    <p:sldId id="285" r:id="rId33"/>
    <p:sldId id="315" r:id="rId34"/>
    <p:sldId id="286" r:id="rId35"/>
    <p:sldId id="287" r:id="rId36"/>
    <p:sldId id="288" r:id="rId37"/>
    <p:sldId id="289" r:id="rId38"/>
    <p:sldId id="317" r:id="rId39"/>
    <p:sldId id="290" r:id="rId40"/>
    <p:sldId id="291" r:id="rId41"/>
    <p:sldId id="292" r:id="rId42"/>
    <p:sldId id="293" r:id="rId43"/>
    <p:sldId id="275" r:id="rId44"/>
    <p:sldId id="316" r:id="rId45"/>
    <p:sldId id="318" r:id="rId46"/>
    <p:sldId id="319" r:id="rId47"/>
    <p:sldId id="320" r:id="rId48"/>
    <p:sldId id="321" r:id="rId49"/>
    <p:sldId id="322" r:id="rId50"/>
    <p:sldId id="323" r:id="rId51"/>
    <p:sldId id="324" r:id="rId52"/>
    <p:sldId id="325" r:id="rId53"/>
    <p:sldId id="326" r:id="rId54"/>
    <p:sldId id="327" r:id="rId55"/>
    <p:sldId id="336" r:id="rId56"/>
    <p:sldId id="328" r:id="rId57"/>
    <p:sldId id="329" r:id="rId58"/>
    <p:sldId id="345" r:id="rId59"/>
    <p:sldId id="334" r:id="rId60"/>
    <p:sldId id="335" r:id="rId61"/>
    <p:sldId id="330" r:id="rId62"/>
    <p:sldId id="331" r:id="rId63"/>
    <p:sldId id="332" r:id="rId64"/>
    <p:sldId id="333" r:id="rId65"/>
    <p:sldId id="337" r:id="rId66"/>
    <p:sldId id="338" r:id="rId67"/>
    <p:sldId id="339" r:id="rId68"/>
    <p:sldId id="341" r:id="rId69"/>
    <p:sldId id="343" r:id="rId70"/>
    <p:sldId id="344"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משתמש Windows" initials="‏W" lastIdx="1" clrIdx="0">
    <p:extLst>
      <p:ext uri="{19B8F6BF-5375-455C-9EA6-DF929625EA0E}">
        <p15:presenceInfo xmlns:p15="http://schemas.microsoft.com/office/powerpoint/2012/main" userId="‏‏משתמש Window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0F0"/>
    <a:srgbClr val="474646"/>
    <a:srgbClr val="5F3C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135" autoAdjust="0"/>
    <p:restoredTop sz="94660"/>
  </p:normalViewPr>
  <p:slideViewPr>
    <p:cSldViewPr snapToGrid="0">
      <p:cViewPr varScale="1">
        <p:scale>
          <a:sx n="73" d="100"/>
          <a:sy n="73" d="100"/>
        </p:scale>
        <p:origin x="78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pic>
        <p:nvPicPr>
          <p:cNvPr id="12" name="Picture 2" descr="https://lh5.googleusercontent.com/v_Q8Cb69u88fNOYZxkapgbSAkf-MhL-fIH4_YMO2EVb8eUBwXsSYICdlgvYUSELEXY5FPKi8lk553FqcjCHcHXRbElu-zSWEOFQ_cjb9PjCUDozC3COOZQX_aPUgSSYHzMsDvNHyP4Q"/>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14401"/>
            <a:ext cx="12192000" cy="5910510"/>
          </a:xfrm>
          <a:prstGeom prst="rect">
            <a:avLst/>
          </a:prstGeom>
          <a:noFill/>
          <a:extLst>
            <a:ext uri="{909E8E84-426E-40DD-AFC4-6F175D3DCCD1}">
              <a14:hiddenFill xmlns:a14="http://schemas.microsoft.com/office/drawing/2010/main">
                <a:solidFill>
                  <a:srgbClr val="FFFFFF"/>
                </a:solidFill>
              </a14:hiddenFill>
            </a:ext>
          </a:extLst>
        </p:spPr>
      </p:pic>
      <p:sp>
        <p:nvSpPr>
          <p:cNvPr id="13" name="מלבן 12"/>
          <p:cNvSpPr/>
          <p:nvPr/>
        </p:nvSpPr>
        <p:spPr>
          <a:xfrm>
            <a:off x="0" y="1955260"/>
            <a:ext cx="12192000" cy="32879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Rectangle 6"/>
          <p:cNvSpPr/>
          <p:nvPr/>
        </p:nvSpPr>
        <p:spPr>
          <a:xfrm>
            <a:off x="1" y="6400800"/>
            <a:ext cx="12192000" cy="457200"/>
          </a:xfrm>
          <a:prstGeom prst="rect">
            <a:avLst/>
          </a:prstGeom>
          <a:solidFill>
            <a:srgbClr val="47464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rgbClr val="5D3DA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2001794"/>
            <a:ext cx="10058400" cy="2323317"/>
          </a:xfrm>
          <a:noFill/>
        </p:spPr>
        <p:txBody>
          <a:bodyPr anchor="b">
            <a:normAutofit/>
          </a:bodyPr>
          <a:lstStyle>
            <a:lvl1pPr algn="ctr">
              <a:lnSpc>
                <a:spcPct val="85000"/>
              </a:lnSpc>
              <a:defRPr sz="8000" spc="-50" baseline="0">
                <a:solidFill>
                  <a:srgbClr val="474646"/>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787588"/>
          </a:xfrm>
          <a:noFill/>
        </p:spPr>
        <p:txBody>
          <a:bodyPr lIns="91440" rIns="91440">
            <a:normAutofit/>
          </a:bodyPr>
          <a:lstStyle>
            <a:lvl1pPr marL="0" indent="0" algn="ctr">
              <a:buNone/>
              <a:defRPr sz="2400" b="1" cap="all" spc="200" baseline="0">
                <a:solidFill>
                  <a:srgbClr val="5D3DA0"/>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CC4195E-7B21-4793-9E6D-7DD1FAD7041C}" type="datetimeFigureOut">
              <a:rPr lang="en-US" smtClean="0"/>
              <a:t>7/18/2020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95F826-DB97-4715-A8E5-FBA13A8A72EC}" type="slidenum">
              <a:rPr lang="en-US" smtClean="0"/>
              <a:t>‹#›</a:t>
            </a:fld>
            <a:endParaRPr lang="en-US"/>
          </a:p>
        </p:txBody>
      </p:sp>
      <p:pic>
        <p:nvPicPr>
          <p:cNvPr id="10" name="Picture 3" descr="https://lh5.googleusercontent.com/i1SuYjwTpbA9VgTqX-4q-futLsmi3g_BRPbN0Iunjh1NlVZex-wshrMGe6t-tBElKYpmMeHgPHojAVaK_7Aae-kdJOv4rOBu2YmdnuZaOy-6L4Ava671qiVbCsLoMVmw6W70YtldTq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157162"/>
            <a:ext cx="1238250" cy="647700"/>
          </a:xfrm>
          <a:prstGeom prst="rect">
            <a:avLst/>
          </a:prstGeom>
          <a:noFill/>
          <a:extLst>
            <a:ext uri="{909E8E84-426E-40DD-AFC4-6F175D3DCCD1}">
              <a14:hiddenFill xmlns:a14="http://schemas.microsoft.com/office/drawing/2010/main">
                <a:solidFill>
                  <a:srgbClr val="FFFFFF"/>
                </a:solidFill>
              </a14:hiddenFill>
            </a:ext>
          </a:extLst>
        </p:spPr>
      </p:pic>
      <p:pic>
        <p:nvPicPr>
          <p:cNvPr id="11" name="תמונה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0185" y="157162"/>
            <a:ext cx="2933700" cy="561975"/>
          </a:xfrm>
          <a:prstGeom prst="rect">
            <a:avLst/>
          </a:prstGeom>
        </p:spPr>
      </p:pic>
    </p:spTree>
    <p:extLst>
      <p:ext uri="{BB962C8B-B14F-4D97-AF65-F5344CB8AC3E}">
        <p14:creationId xmlns:p14="http://schemas.microsoft.com/office/powerpoint/2010/main" val="2840857619"/>
      </p:ext>
    </p:extLst>
  </p:cSld>
  <p:clrMapOvr>
    <a:masterClrMapping/>
  </p:clrMapOvr>
  <p:extLst mod="1">
    <p:ext uri="{DCECCB84-F9BA-43D5-87BE-67443E8EF086}">
      <p15:sldGuideLst xmlns:p15="http://schemas.microsoft.com/office/powerpoint/2012/main">
        <p15:guide id="1" orient="horz" pos="572">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C4195E-7B21-4793-9E6D-7DD1FAD7041C}" type="datetimeFigureOut">
              <a:rPr lang="en-US" smtClean="0"/>
              <a:t>7/18/2020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95F826-DB97-4715-A8E5-FBA13A8A72EC}" type="slidenum">
              <a:rPr lang="en-US" smtClean="0"/>
              <a:t>‹#›</a:t>
            </a:fld>
            <a:endParaRPr lang="en-US"/>
          </a:p>
        </p:txBody>
      </p:sp>
      <p:sp>
        <p:nvSpPr>
          <p:cNvPr id="7" name="Rectangle 6">
            <a:extLst>
              <a:ext uri="{FF2B5EF4-FFF2-40B4-BE49-F238E27FC236}">
                <a16:creationId xmlns:a16="http://schemas.microsoft.com/office/drawing/2014/main" id="{D35CC667-A837-3347-8C35-D98B2F14041B}"/>
              </a:ext>
            </a:extLst>
          </p:cNvPr>
          <p:cNvSpPr/>
          <p:nvPr userDrawn="1"/>
        </p:nvSpPr>
        <p:spPr>
          <a:xfrm>
            <a:off x="0" y="0"/>
            <a:ext cx="12199777" cy="926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Tree>
    <p:extLst>
      <p:ext uri="{BB962C8B-B14F-4D97-AF65-F5344CB8AC3E}">
        <p14:creationId xmlns:p14="http://schemas.microsoft.com/office/powerpoint/2010/main" val="4204612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rgbClr val="5D3DA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C4195E-7B21-4793-9E6D-7DD1FAD7041C}" type="datetimeFigureOut">
              <a:rPr lang="en-US" smtClean="0"/>
              <a:t>7/18/2020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95F826-DB97-4715-A8E5-FBA13A8A72EC}" type="slidenum">
              <a:rPr lang="en-US" smtClean="0"/>
              <a:t>‹#›</a:t>
            </a:fld>
            <a:endParaRPr lang="en-US"/>
          </a:p>
        </p:txBody>
      </p:sp>
    </p:spTree>
    <p:extLst>
      <p:ext uri="{BB962C8B-B14F-4D97-AF65-F5344CB8AC3E}">
        <p14:creationId xmlns:p14="http://schemas.microsoft.com/office/powerpoint/2010/main" val="1578558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39FE795-2132-7B41-921F-570C1C1B5DB5}"/>
              </a:ext>
            </a:extLst>
          </p:cNvPr>
          <p:cNvGrpSpPr/>
          <p:nvPr userDrawn="1"/>
        </p:nvGrpSpPr>
        <p:grpSpPr>
          <a:xfrm>
            <a:off x="0" y="0"/>
            <a:ext cx="12281647" cy="6894512"/>
            <a:chOff x="0" y="0"/>
            <a:chExt cx="12281647" cy="6894512"/>
          </a:xfrm>
        </p:grpSpPr>
        <p:sp>
          <p:nvSpPr>
            <p:cNvPr id="12" name="Rectangle 11">
              <a:extLst>
                <a:ext uri="{FF2B5EF4-FFF2-40B4-BE49-F238E27FC236}">
                  <a16:creationId xmlns:a16="http://schemas.microsoft.com/office/drawing/2014/main" id="{943429AB-4A57-9F48-A874-D440BF60FD7D}"/>
                </a:ext>
              </a:extLst>
            </p:cNvPr>
            <p:cNvSpPr/>
            <p:nvPr userDrawn="1"/>
          </p:nvSpPr>
          <p:spPr>
            <a:xfrm>
              <a:off x="0" y="457199"/>
              <a:ext cx="12192000" cy="6110941"/>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11" name="Rectangle 10">
              <a:extLst>
                <a:ext uri="{FF2B5EF4-FFF2-40B4-BE49-F238E27FC236}">
                  <a16:creationId xmlns:a16="http://schemas.microsoft.com/office/drawing/2014/main" id="{2860EF8C-4B2D-724D-953A-00DAED53ED6A}"/>
                </a:ext>
              </a:extLst>
            </p:cNvPr>
            <p:cNvSpPr/>
            <p:nvPr userDrawn="1"/>
          </p:nvSpPr>
          <p:spPr>
            <a:xfrm>
              <a:off x="0" y="6380536"/>
              <a:ext cx="12199777" cy="513976"/>
            </a:xfrm>
            <a:prstGeom prst="rect">
              <a:avLst/>
            </a:prstGeom>
            <a:solidFill>
              <a:srgbClr val="47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7" name="Rectangle 6">
              <a:extLst>
                <a:ext uri="{FF2B5EF4-FFF2-40B4-BE49-F238E27FC236}">
                  <a16:creationId xmlns:a16="http://schemas.microsoft.com/office/drawing/2014/main" id="{B101346D-99E3-EB44-B85B-EC0869E40AAF}"/>
                </a:ext>
              </a:extLst>
            </p:cNvPr>
            <p:cNvSpPr/>
            <p:nvPr userDrawn="1"/>
          </p:nvSpPr>
          <p:spPr>
            <a:xfrm>
              <a:off x="0" y="0"/>
              <a:ext cx="12199777" cy="926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8" name="Rectangle 7">
              <a:extLst>
                <a:ext uri="{FF2B5EF4-FFF2-40B4-BE49-F238E27FC236}">
                  <a16:creationId xmlns:a16="http://schemas.microsoft.com/office/drawing/2014/main" id="{307765FD-0D23-D645-B5E2-3BFD3BEC9DF9}"/>
                </a:ext>
              </a:extLst>
            </p:cNvPr>
            <p:cNvSpPr/>
            <p:nvPr userDrawn="1"/>
          </p:nvSpPr>
          <p:spPr>
            <a:xfrm>
              <a:off x="0" y="926353"/>
              <a:ext cx="12199777" cy="866588"/>
            </a:xfrm>
            <a:prstGeom prst="rect">
              <a:avLst/>
            </a:prstGeom>
            <a:solidFill>
              <a:srgbClr val="5F3C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9" name="Triangle 8">
              <a:extLst>
                <a:ext uri="{FF2B5EF4-FFF2-40B4-BE49-F238E27FC236}">
                  <a16:creationId xmlns:a16="http://schemas.microsoft.com/office/drawing/2014/main" id="{F426ECE2-3A8E-274C-B0E5-D7950AEDBC6E}"/>
                </a:ext>
              </a:extLst>
            </p:cNvPr>
            <p:cNvSpPr/>
            <p:nvPr userDrawn="1"/>
          </p:nvSpPr>
          <p:spPr>
            <a:xfrm rot="10800000">
              <a:off x="9305364" y="1754094"/>
              <a:ext cx="274918" cy="197224"/>
            </a:xfrm>
            <a:prstGeom prst="triangle">
              <a:avLst/>
            </a:prstGeom>
            <a:solidFill>
              <a:srgbClr val="5F3C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10" name="Rectangle 9">
              <a:extLst>
                <a:ext uri="{FF2B5EF4-FFF2-40B4-BE49-F238E27FC236}">
                  <a16:creationId xmlns:a16="http://schemas.microsoft.com/office/drawing/2014/main" id="{4679E0D2-2BC4-2147-8722-3731E59DE1CD}"/>
                </a:ext>
              </a:extLst>
            </p:cNvPr>
            <p:cNvSpPr/>
            <p:nvPr userDrawn="1"/>
          </p:nvSpPr>
          <p:spPr>
            <a:xfrm>
              <a:off x="0" y="6329082"/>
              <a:ext cx="12281647" cy="71718"/>
            </a:xfrm>
            <a:prstGeom prst="rect">
              <a:avLst/>
            </a:prstGeom>
            <a:solidFill>
              <a:srgbClr val="5F3C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sp>
        <p:nvSpPr>
          <p:cNvPr id="2" name="Title 1"/>
          <p:cNvSpPr>
            <a:spLocks noGrp="1"/>
          </p:cNvSpPr>
          <p:nvPr>
            <p:ph type="title"/>
          </p:nvPr>
        </p:nvSpPr>
        <p:spPr>
          <a:xfrm>
            <a:off x="1097280" y="220476"/>
            <a:ext cx="10058400" cy="1450757"/>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C4195E-7B21-4793-9E6D-7DD1FAD7041C}" type="datetimeFigureOut">
              <a:rPr lang="en-US" smtClean="0"/>
              <a:t>7/18/2020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95F826-DB97-4715-A8E5-FBA13A8A72EC}" type="slidenum">
              <a:rPr lang="en-US" smtClean="0"/>
              <a:t>‹#›</a:t>
            </a:fld>
            <a:endParaRPr lang="en-US"/>
          </a:p>
        </p:txBody>
      </p:sp>
    </p:spTree>
    <p:extLst>
      <p:ext uri="{BB962C8B-B14F-4D97-AF65-F5344CB8AC3E}">
        <p14:creationId xmlns:p14="http://schemas.microsoft.com/office/powerpoint/2010/main" val="3312924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12" name="מלבן 11"/>
          <p:cNvSpPr/>
          <p:nvPr/>
        </p:nvSpPr>
        <p:spPr>
          <a:xfrm>
            <a:off x="0" y="930877"/>
            <a:ext cx="12192000" cy="540344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Rectangle 6"/>
          <p:cNvSpPr/>
          <p:nvPr/>
        </p:nvSpPr>
        <p:spPr>
          <a:xfrm>
            <a:off x="3175" y="6400800"/>
            <a:ext cx="12188825" cy="457200"/>
          </a:xfrm>
          <a:prstGeom prst="rect">
            <a:avLst/>
          </a:prstGeom>
          <a:solidFill>
            <a:srgbClr val="47464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rgbClr val="5D3DA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gn="ct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lgn="ctr">
              <a:buNone/>
              <a:defRPr sz="2400" cap="all" spc="200" baseline="0">
                <a:solidFill>
                  <a:srgbClr val="D10B7C"/>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C4195E-7B21-4793-9E6D-7DD1FAD7041C}" type="datetimeFigureOut">
              <a:rPr lang="en-US" smtClean="0"/>
              <a:t>7/18/2020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95F826-DB97-4715-A8E5-FBA13A8A72EC}"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8768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lvl1pPr>
              <a:defRPr>
                <a:solidFill>
                  <a:srgbClr val="484747"/>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CC4195E-7B21-4793-9E6D-7DD1FAD7041C}" type="datetimeFigureOut">
              <a:rPr lang="en-US" smtClean="0"/>
              <a:t>7/18/2020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95F826-DB97-4715-A8E5-FBA13A8A72EC}" type="slidenum">
              <a:rPr lang="en-US" smtClean="0"/>
              <a:t>‹#›</a:t>
            </a:fld>
            <a:endParaRPr lang="en-US"/>
          </a:p>
        </p:txBody>
      </p:sp>
      <p:sp>
        <p:nvSpPr>
          <p:cNvPr id="9" name="Rectangle 8">
            <a:extLst>
              <a:ext uri="{FF2B5EF4-FFF2-40B4-BE49-F238E27FC236}">
                <a16:creationId xmlns:a16="http://schemas.microsoft.com/office/drawing/2014/main" id="{1A2DBEB5-55E3-F64A-9E65-359286118FBD}"/>
              </a:ext>
            </a:extLst>
          </p:cNvPr>
          <p:cNvSpPr/>
          <p:nvPr userDrawn="1"/>
        </p:nvSpPr>
        <p:spPr>
          <a:xfrm>
            <a:off x="0" y="0"/>
            <a:ext cx="12199777" cy="926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Tree>
    <p:extLst>
      <p:ext uri="{BB962C8B-B14F-4D97-AF65-F5344CB8AC3E}">
        <p14:creationId xmlns:p14="http://schemas.microsoft.com/office/powerpoint/2010/main" val="3097174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lvl1pPr>
              <a:defRPr>
                <a:solidFill>
                  <a:srgbClr val="484747"/>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rgbClr val="D10B7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rgbClr val="D10B7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CC4195E-7B21-4793-9E6D-7DD1FAD7041C}" type="datetimeFigureOut">
              <a:rPr lang="en-US" smtClean="0"/>
              <a:t>7/18/2020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95F826-DB97-4715-A8E5-FBA13A8A72EC}" type="slidenum">
              <a:rPr lang="en-US" smtClean="0"/>
              <a:t>‹#›</a:t>
            </a:fld>
            <a:endParaRPr lang="en-US"/>
          </a:p>
        </p:txBody>
      </p:sp>
      <p:sp>
        <p:nvSpPr>
          <p:cNvPr id="11" name="Rectangle 10">
            <a:extLst>
              <a:ext uri="{FF2B5EF4-FFF2-40B4-BE49-F238E27FC236}">
                <a16:creationId xmlns:a16="http://schemas.microsoft.com/office/drawing/2014/main" id="{496E4710-745C-0E42-87B6-411897835EB5}"/>
              </a:ext>
            </a:extLst>
          </p:cNvPr>
          <p:cNvSpPr/>
          <p:nvPr userDrawn="1"/>
        </p:nvSpPr>
        <p:spPr>
          <a:xfrm>
            <a:off x="0" y="0"/>
            <a:ext cx="12199777" cy="926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Tree>
    <p:extLst>
      <p:ext uri="{BB962C8B-B14F-4D97-AF65-F5344CB8AC3E}">
        <p14:creationId xmlns:p14="http://schemas.microsoft.com/office/powerpoint/2010/main" val="848980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474646"/>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CC4195E-7B21-4793-9E6D-7DD1FAD7041C}" type="datetimeFigureOut">
              <a:rPr lang="en-US" smtClean="0"/>
              <a:t>7/18/2020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95F826-DB97-4715-A8E5-FBA13A8A72EC}" type="slidenum">
              <a:rPr lang="en-US" smtClean="0"/>
              <a:t>‹#›</a:t>
            </a:fld>
            <a:endParaRPr lang="en-US"/>
          </a:p>
        </p:txBody>
      </p:sp>
      <p:sp>
        <p:nvSpPr>
          <p:cNvPr id="6" name="Rectangle 5">
            <a:extLst>
              <a:ext uri="{FF2B5EF4-FFF2-40B4-BE49-F238E27FC236}">
                <a16:creationId xmlns:a16="http://schemas.microsoft.com/office/drawing/2014/main" id="{F521990F-F072-3D4A-9841-B2F65AC50CAF}"/>
              </a:ext>
            </a:extLst>
          </p:cNvPr>
          <p:cNvSpPr/>
          <p:nvPr userDrawn="1"/>
        </p:nvSpPr>
        <p:spPr>
          <a:xfrm>
            <a:off x="0" y="0"/>
            <a:ext cx="12199777" cy="926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Tree>
    <p:extLst>
      <p:ext uri="{BB962C8B-B14F-4D97-AF65-F5344CB8AC3E}">
        <p14:creationId xmlns:p14="http://schemas.microsoft.com/office/powerpoint/2010/main" val="2555079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rgbClr val="47464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C4195E-7B21-4793-9E6D-7DD1FAD7041C}" type="datetimeFigureOut">
              <a:rPr lang="en-US" smtClean="0"/>
              <a:t>7/18/2020</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7495F826-DB97-4715-A8E5-FBA13A8A72EC}" type="slidenum">
              <a:rPr lang="en-US" smtClean="0"/>
              <a:t>‹#›</a:t>
            </a:fld>
            <a:endParaRPr lang="en-US"/>
          </a:p>
        </p:txBody>
      </p:sp>
      <p:pic>
        <p:nvPicPr>
          <p:cNvPr id="10" name="Picture 3" descr="https://lh5.googleusercontent.com/i1SuYjwTpbA9VgTqX-4q-futLsmi3g_BRPbN0Iunjh1NlVZex-wshrMGe6t-tBElKYpmMeHgPHojAVaK_7Aae-kdJOv4rOBu2YmdnuZaOy-6L4Ava671qiVbCsLoMVmw6W70YtldTq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 y="157162"/>
            <a:ext cx="1238250" cy="647700"/>
          </a:xfrm>
          <a:prstGeom prst="rect">
            <a:avLst/>
          </a:prstGeom>
          <a:noFill/>
          <a:extLst>
            <a:ext uri="{909E8E84-426E-40DD-AFC4-6F175D3DCCD1}">
              <a14:hiddenFill xmlns:a14="http://schemas.microsoft.com/office/drawing/2010/main">
                <a:solidFill>
                  <a:srgbClr val="FFFFFF"/>
                </a:solidFill>
              </a14:hiddenFill>
            </a:ext>
          </a:extLst>
        </p:spPr>
      </p:pic>
      <p:pic>
        <p:nvPicPr>
          <p:cNvPr id="11" name="תמונה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0185" y="157162"/>
            <a:ext cx="2933700" cy="561975"/>
          </a:xfrm>
          <a:prstGeom prst="rect">
            <a:avLst/>
          </a:prstGeom>
        </p:spPr>
      </p:pic>
      <p:sp>
        <p:nvSpPr>
          <p:cNvPr id="12" name="מלבן 11"/>
          <p:cNvSpPr/>
          <p:nvPr/>
        </p:nvSpPr>
        <p:spPr>
          <a:xfrm>
            <a:off x="0" y="930877"/>
            <a:ext cx="12192000" cy="540344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Rectangle 7"/>
          <p:cNvSpPr/>
          <p:nvPr/>
        </p:nvSpPr>
        <p:spPr>
          <a:xfrm>
            <a:off x="15" y="6334316"/>
            <a:ext cx="12188825" cy="64008"/>
          </a:xfrm>
          <a:prstGeom prst="rect">
            <a:avLst/>
          </a:prstGeom>
          <a:solidFill>
            <a:srgbClr val="5D3DA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5C65DB87-B6EF-1E43-AF1A-16D17E3E7471}"/>
              </a:ext>
            </a:extLst>
          </p:cNvPr>
          <p:cNvSpPr/>
          <p:nvPr userDrawn="1"/>
        </p:nvSpPr>
        <p:spPr>
          <a:xfrm>
            <a:off x="0" y="0"/>
            <a:ext cx="12199777" cy="926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Tree>
    <p:extLst>
      <p:ext uri="{BB962C8B-B14F-4D97-AF65-F5344CB8AC3E}">
        <p14:creationId xmlns:p14="http://schemas.microsoft.com/office/powerpoint/2010/main" val="3417529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rgbClr val="47464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rgbClr val="5D3DA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ECC4195E-7B21-4793-9E6D-7DD1FAD7041C}" type="datetimeFigureOut">
              <a:rPr lang="en-US" smtClean="0"/>
              <a:t>7/18/2020</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495F826-DB97-4715-A8E5-FBA13A8A72EC}" type="slidenum">
              <a:rPr lang="en-US" smtClean="0"/>
              <a:t>‹#›</a:t>
            </a:fld>
            <a:endParaRPr lang="en-US"/>
          </a:p>
        </p:txBody>
      </p:sp>
    </p:spTree>
    <p:extLst>
      <p:ext uri="{BB962C8B-B14F-4D97-AF65-F5344CB8AC3E}">
        <p14:creationId xmlns:p14="http://schemas.microsoft.com/office/powerpoint/2010/main" val="1868600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rgbClr val="5D3DA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rgbClr val="F0F0F0"/>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C4195E-7B21-4793-9E6D-7DD1FAD7041C}" type="datetimeFigureOut">
              <a:rPr lang="en-US" smtClean="0"/>
              <a:t>7/18/2020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95F826-DB97-4715-A8E5-FBA13A8A72EC}" type="slidenum">
              <a:rPr lang="en-US" smtClean="0"/>
              <a:t>‹#›</a:t>
            </a:fld>
            <a:endParaRPr lang="en-US"/>
          </a:p>
        </p:txBody>
      </p:sp>
    </p:spTree>
    <p:extLst>
      <p:ext uri="{BB962C8B-B14F-4D97-AF65-F5344CB8AC3E}">
        <p14:creationId xmlns:p14="http://schemas.microsoft.com/office/powerpoint/2010/main" val="936415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50">
            <a:alpha val="24000"/>
          </a:srgbClr>
        </a:solidFill>
        <a:effectLst/>
      </p:bgPr>
    </p:bg>
    <p:spTree>
      <p:nvGrpSpPr>
        <p:cNvPr id="1" name=""/>
        <p:cNvGrpSpPr/>
        <p:nvPr/>
      </p:nvGrpSpPr>
      <p:grpSpPr>
        <a:xfrm>
          <a:off x="0" y="0"/>
          <a:ext cx="0" cy="0"/>
          <a:chOff x="0" y="0"/>
          <a:chExt cx="0" cy="0"/>
        </a:xfrm>
      </p:grpSpPr>
      <p:sp>
        <p:nvSpPr>
          <p:cNvPr id="15" name="מלבן 14"/>
          <p:cNvSpPr/>
          <p:nvPr/>
        </p:nvSpPr>
        <p:spPr>
          <a:xfrm>
            <a:off x="0" y="1796345"/>
            <a:ext cx="12192000" cy="4537971"/>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מלבן 11"/>
          <p:cNvSpPr/>
          <p:nvPr/>
        </p:nvSpPr>
        <p:spPr>
          <a:xfrm>
            <a:off x="0" y="934304"/>
            <a:ext cx="12188840" cy="862041"/>
          </a:xfrm>
          <a:prstGeom prst="rect">
            <a:avLst/>
          </a:prstGeom>
          <a:solidFill>
            <a:srgbClr val="5D3DA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Rectangle 6"/>
          <p:cNvSpPr/>
          <p:nvPr/>
        </p:nvSpPr>
        <p:spPr>
          <a:xfrm>
            <a:off x="3175" y="6400800"/>
            <a:ext cx="12188825" cy="457200"/>
          </a:xfrm>
          <a:prstGeom prst="rect">
            <a:avLst/>
          </a:prstGeom>
          <a:solidFill>
            <a:srgbClr val="47464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rgbClr val="5D3DA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he-IL" dirty="0"/>
              <a:t>לחץ כדי לערוך סגנון כותרת של תבנית בסיס</a:t>
            </a:r>
            <a:endParaRPr lang="en-US" dirty="0"/>
          </a:p>
        </p:txBody>
      </p:sp>
      <p:sp>
        <p:nvSpPr>
          <p:cNvPr id="3" name="Text Placeholder 2"/>
          <p:cNvSpPr>
            <a:spLocks noGrp="1"/>
          </p:cNvSpPr>
          <p:nvPr>
            <p:ph type="body" idx="1"/>
          </p:nvPr>
        </p:nvSpPr>
        <p:spPr>
          <a:xfrm>
            <a:off x="1097280" y="2011512"/>
            <a:ext cx="10058400" cy="3857582"/>
          </a:xfrm>
          <a:prstGeom prst="rect">
            <a:avLst/>
          </a:prstGeom>
        </p:spPr>
        <p:txBody>
          <a:bodyPr vert="horz" lIns="0" tIns="45720" rIns="0" bIns="45720" rtlCol="0">
            <a:normAutofit/>
          </a:bodyPr>
          <a:lstStyle/>
          <a:p>
            <a:pPr lvl="0"/>
            <a:r>
              <a:rPr lang="he-IL" dirty="0"/>
              <a:t>לחץ כדי לערוך סגנונות טקסט של תבנית בסיס</a:t>
            </a:r>
          </a:p>
          <a:p>
            <a:pPr lvl="1"/>
            <a:r>
              <a:rPr lang="he-IL" dirty="0"/>
              <a:t>רמה שנייה</a:t>
            </a:r>
          </a:p>
          <a:p>
            <a:pPr lvl="2"/>
            <a:r>
              <a:rPr lang="he-IL" dirty="0"/>
              <a:t>רמה שלישית</a:t>
            </a:r>
          </a:p>
          <a:p>
            <a:pPr lvl="3"/>
            <a:r>
              <a:rPr lang="he-IL" dirty="0"/>
              <a:t>רמה רביעית</a:t>
            </a:r>
          </a:p>
          <a:p>
            <a:pPr lvl="4"/>
            <a:r>
              <a:rPr lang="he-IL" dirty="0"/>
              <a:t>רמה חמישית</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ECC4195E-7B21-4793-9E6D-7DD1FAD7041C}" type="datetimeFigureOut">
              <a:rPr lang="en-US" smtClean="0"/>
              <a:t>7/18/2020</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7495F826-DB97-4715-A8E5-FBA13A8A72EC}" type="slidenum">
              <a:rPr lang="en-US" smtClean="0"/>
              <a:t>‹#›</a:t>
            </a:fld>
            <a:endParaRPr lang="en-US"/>
          </a:p>
        </p:txBody>
      </p:sp>
      <p:pic>
        <p:nvPicPr>
          <p:cNvPr id="11" name="Picture 3" descr="https://lh5.googleusercontent.com/i1SuYjwTpbA9VgTqX-4q-futLsmi3g_BRPbN0Iunjh1NlVZex-wshrMGe6t-tBElKYpmMeHgPHojAVaK_7Aae-kdJOv4rOBu2YmdnuZaOy-6L4Ava671qiVbCsLoMVmw6W70YtldTq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9075" y="157162"/>
            <a:ext cx="1238250" cy="647700"/>
          </a:xfrm>
          <a:prstGeom prst="rect">
            <a:avLst/>
          </a:prstGeom>
          <a:noFill/>
          <a:extLst>
            <a:ext uri="{909E8E84-426E-40DD-AFC4-6F175D3DCCD1}">
              <a14:hiddenFill xmlns:a14="http://schemas.microsoft.com/office/drawing/2010/main">
                <a:solidFill>
                  <a:srgbClr val="FFFFFF"/>
                </a:solidFill>
              </a14:hiddenFill>
            </a:ext>
          </a:extLst>
        </p:spPr>
      </p:pic>
      <p:pic>
        <p:nvPicPr>
          <p:cNvPr id="8" name="תמונה 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100185" y="157162"/>
            <a:ext cx="2933700" cy="561975"/>
          </a:xfrm>
          <a:prstGeom prst="rect">
            <a:avLst/>
          </a:prstGeom>
        </p:spPr>
      </p:pic>
      <p:sp>
        <p:nvSpPr>
          <p:cNvPr id="14" name="משולש שווה שוקיים 13"/>
          <p:cNvSpPr/>
          <p:nvPr/>
        </p:nvSpPr>
        <p:spPr>
          <a:xfrm rot="10800000">
            <a:off x="9280186" y="1737360"/>
            <a:ext cx="330741" cy="188427"/>
          </a:xfrm>
          <a:prstGeom prst="triangle">
            <a:avLst/>
          </a:prstGeom>
          <a:solidFill>
            <a:srgbClr val="5D3DA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998521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r" defTabSz="914400" rtl="1" eaLnBrk="1" latinLnBrk="0" hangingPunct="1">
        <a:lnSpc>
          <a:spcPct val="85000"/>
        </a:lnSpc>
        <a:spcBef>
          <a:spcPct val="0"/>
        </a:spcBef>
        <a:buNone/>
        <a:defRPr sz="4400" kern="1200" spc="-50" baseline="0">
          <a:solidFill>
            <a:schemeClr val="bg1"/>
          </a:solidFill>
          <a:latin typeface="+mj-lt"/>
          <a:ea typeface="+mj-ea"/>
          <a:cs typeface="+mn-cs"/>
        </a:defRPr>
      </a:lvl1pPr>
    </p:titleStyle>
    <p:bodyStyle>
      <a:lvl1pPr marL="0" indent="0" algn="r" defTabSz="914400" rtl="1" eaLnBrk="1" latinLnBrk="0" hangingPunct="1">
        <a:lnSpc>
          <a:spcPct val="90000"/>
        </a:lnSpc>
        <a:spcBef>
          <a:spcPts val="1200"/>
        </a:spcBef>
        <a:spcAft>
          <a:spcPts val="200"/>
        </a:spcAft>
        <a:buClr>
          <a:schemeClr val="accent1"/>
        </a:buClr>
        <a:buSzPct val="100000"/>
        <a:buFontTx/>
        <a:buNone/>
        <a:defRPr sz="2000" kern="1200">
          <a:solidFill>
            <a:srgbClr val="474646"/>
          </a:solidFill>
          <a:latin typeface="+mn-lt"/>
          <a:ea typeface="+mn-ea"/>
          <a:cs typeface="+mn-cs"/>
        </a:defRPr>
      </a:lvl1pPr>
      <a:lvl2pPr marL="201168" indent="0" algn="r" defTabSz="914400" rtl="1" eaLnBrk="1" latinLnBrk="0" hangingPunct="1">
        <a:lnSpc>
          <a:spcPct val="90000"/>
        </a:lnSpc>
        <a:spcBef>
          <a:spcPts val="200"/>
        </a:spcBef>
        <a:spcAft>
          <a:spcPts val="400"/>
        </a:spcAft>
        <a:buClr>
          <a:schemeClr val="accent1"/>
        </a:buClr>
        <a:buFontTx/>
        <a:buNone/>
        <a:defRPr sz="1800" kern="1200">
          <a:solidFill>
            <a:srgbClr val="474646"/>
          </a:solidFill>
          <a:latin typeface="+mn-lt"/>
          <a:ea typeface="+mn-ea"/>
          <a:cs typeface="+mn-cs"/>
        </a:defRPr>
      </a:lvl2pPr>
      <a:lvl3pPr marL="384048" indent="0" algn="r" defTabSz="914400" rtl="1" eaLnBrk="1" latinLnBrk="0" hangingPunct="1">
        <a:lnSpc>
          <a:spcPct val="90000"/>
        </a:lnSpc>
        <a:spcBef>
          <a:spcPts val="200"/>
        </a:spcBef>
        <a:spcAft>
          <a:spcPts val="400"/>
        </a:spcAft>
        <a:buClr>
          <a:schemeClr val="accent1"/>
        </a:buClr>
        <a:buFontTx/>
        <a:buNone/>
        <a:defRPr sz="1400" kern="1200">
          <a:solidFill>
            <a:srgbClr val="474646"/>
          </a:solidFill>
          <a:latin typeface="+mn-lt"/>
          <a:ea typeface="+mn-ea"/>
          <a:cs typeface="+mn-cs"/>
        </a:defRPr>
      </a:lvl3pPr>
      <a:lvl4pPr marL="566928" indent="0" algn="r" defTabSz="914400" rtl="1" eaLnBrk="1" latinLnBrk="0" hangingPunct="1">
        <a:lnSpc>
          <a:spcPct val="90000"/>
        </a:lnSpc>
        <a:spcBef>
          <a:spcPts val="200"/>
        </a:spcBef>
        <a:spcAft>
          <a:spcPts val="400"/>
        </a:spcAft>
        <a:buClr>
          <a:schemeClr val="accent1"/>
        </a:buClr>
        <a:buFontTx/>
        <a:buNone/>
        <a:defRPr sz="1400" kern="1200">
          <a:solidFill>
            <a:srgbClr val="474646"/>
          </a:solidFill>
          <a:latin typeface="+mn-lt"/>
          <a:ea typeface="+mn-ea"/>
          <a:cs typeface="+mn-cs"/>
        </a:defRPr>
      </a:lvl4pPr>
      <a:lvl5pPr marL="749808" indent="0" algn="r" defTabSz="914400" rtl="1" eaLnBrk="1" latinLnBrk="0" hangingPunct="1">
        <a:lnSpc>
          <a:spcPct val="90000"/>
        </a:lnSpc>
        <a:spcBef>
          <a:spcPts val="200"/>
        </a:spcBef>
        <a:spcAft>
          <a:spcPts val="400"/>
        </a:spcAft>
        <a:buClr>
          <a:schemeClr val="accent1"/>
        </a:buClr>
        <a:buFontTx/>
        <a:buNone/>
        <a:defRPr sz="1400" kern="1200">
          <a:solidFill>
            <a:srgbClr val="474646"/>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www.ynet.co.il/articles/0,7340,L-3779122,00.html" TargetMode="External"/><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watch?v=yYdSg3XEUFg" TargetMode="External"/><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video" Target="https://www.youtube.com/embed/hZh0uw_YsdM" TargetMode="External"/><Relationship Id="rId5" Type="http://schemas.openxmlformats.org/officeDocument/2006/relationships/hyperlink" Target="https://www.youtube.com/watch?v=hZh0uw_YsdM" TargetMode="External"/><Relationship Id="rId4" Type="http://schemas.openxmlformats.org/officeDocument/2006/relationships/image" Target="../media/image53.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001794"/>
            <a:ext cx="10058400" cy="1303109"/>
          </a:xfrm>
        </p:spPr>
        <p:txBody>
          <a:bodyPr>
            <a:normAutofit/>
          </a:bodyPr>
          <a:lstStyle/>
          <a:p>
            <a:r>
              <a:rPr lang="he-IL" sz="7200" dirty="0" smtClean="0"/>
              <a:t>בעיות אקולוגיות</a:t>
            </a:r>
            <a:endParaRPr lang="en-US" sz="7200" dirty="0"/>
          </a:p>
        </p:txBody>
      </p:sp>
      <p:sp>
        <p:nvSpPr>
          <p:cNvPr id="3" name="Subtitle 2"/>
          <p:cNvSpPr>
            <a:spLocks noGrp="1"/>
          </p:cNvSpPr>
          <p:nvPr>
            <p:ph type="subTitle" idx="1"/>
          </p:nvPr>
        </p:nvSpPr>
        <p:spPr>
          <a:xfrm>
            <a:off x="0" y="3187336"/>
            <a:ext cx="11887200" cy="1750423"/>
          </a:xfrm>
        </p:spPr>
        <p:txBody>
          <a:bodyPr>
            <a:noAutofit/>
          </a:bodyPr>
          <a:lstStyle/>
          <a:p>
            <a:pPr algn="r"/>
            <a:r>
              <a:rPr lang="he-IL" dirty="0" smtClean="0">
                <a:solidFill>
                  <a:schemeClr val="tx2"/>
                </a:solidFill>
              </a:rPr>
              <a:t>טביעת רגל אקולוגית, תרבות פנאי וצריכה, פגיעה באקוויפר, בירוא יערות, הכחדת מינים, פסולת, זיהום בים התיכון מפרץ הפרסי ומפרץ אילת, ערפיח, התחממות גלובלית (גז חממה, זיהום אוויר) המסת קרחונים ועליית פני הים, מידבור, זיהום אדמה, פסולת, ניצול יתר, המלחת קרקע,</a:t>
            </a:r>
            <a:r>
              <a:rPr lang="he-IL" dirty="0" smtClean="0"/>
              <a:t> </a:t>
            </a:r>
            <a:r>
              <a:rPr lang="he-IL" dirty="0" smtClean="0">
                <a:solidFill>
                  <a:srgbClr val="00B050"/>
                </a:solidFill>
              </a:rPr>
              <a:t>פיתוח בר-קיימא\קיימות, אמנת ברצלונה, כושר קיבול סביבתי מול עקרון הזהירות המוקדמת, אמנת קויטו</a:t>
            </a:r>
            <a:endParaRPr lang="en-US" dirty="0">
              <a:solidFill>
                <a:srgbClr val="00B050"/>
              </a:solidFill>
            </a:endParaRPr>
          </a:p>
        </p:txBody>
      </p:sp>
    </p:spTree>
    <p:extLst>
      <p:ext uri="{BB962C8B-B14F-4D97-AF65-F5344CB8AC3E}">
        <p14:creationId xmlns:p14="http://schemas.microsoft.com/office/powerpoint/2010/main" val="410887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1610348" y="1309754"/>
            <a:ext cx="9075069" cy="4657646"/>
          </a:xfrm>
          <a:prstGeom prst="rect">
            <a:avLst/>
          </a:prstGeom>
        </p:spPr>
      </p:pic>
      <p:sp>
        <p:nvSpPr>
          <p:cNvPr id="3" name="TextBox 2"/>
          <p:cNvSpPr txBox="1"/>
          <p:nvPr/>
        </p:nvSpPr>
        <p:spPr>
          <a:xfrm>
            <a:off x="3807320" y="953558"/>
            <a:ext cx="5345723" cy="400110"/>
          </a:xfrm>
          <a:prstGeom prst="rect">
            <a:avLst/>
          </a:prstGeom>
          <a:noFill/>
        </p:spPr>
        <p:txBody>
          <a:bodyPr wrap="square" rtlCol="1">
            <a:spAutoFit/>
          </a:bodyPr>
          <a:lstStyle/>
          <a:p>
            <a:r>
              <a:rPr lang="he-IL" sz="2000" b="1" dirty="0" smtClean="0"/>
              <a:t> מהסדרה </a:t>
            </a:r>
            <a:r>
              <a:rPr lang="en-US" sz="2000" b="1" dirty="0" smtClean="0"/>
              <a:t>Better call SAUL</a:t>
            </a:r>
            <a:endParaRPr lang="he-IL" sz="2000" b="1" dirty="0"/>
          </a:p>
        </p:txBody>
      </p:sp>
      <p:sp>
        <p:nvSpPr>
          <p:cNvPr id="4" name="TextBox 3"/>
          <p:cNvSpPr txBox="1"/>
          <p:nvPr/>
        </p:nvSpPr>
        <p:spPr>
          <a:xfrm>
            <a:off x="1515292" y="5967400"/>
            <a:ext cx="9627326" cy="261610"/>
          </a:xfrm>
          <a:prstGeom prst="rect">
            <a:avLst/>
          </a:prstGeom>
          <a:noFill/>
        </p:spPr>
        <p:txBody>
          <a:bodyPr wrap="square" rtlCol="1">
            <a:spAutoFit/>
          </a:bodyPr>
          <a:lstStyle/>
          <a:p>
            <a:r>
              <a:rPr lang="en-US" sz="1050" dirty="0" smtClean="0"/>
              <a:t> https://breakingbad.fandom.com/wiki/2003_Hummer_H2</a:t>
            </a:r>
            <a:endParaRPr lang="he-IL" sz="1050" dirty="0"/>
          </a:p>
        </p:txBody>
      </p:sp>
      <p:sp>
        <p:nvSpPr>
          <p:cNvPr id="5" name="TextBox 4"/>
          <p:cNvSpPr txBox="1"/>
          <p:nvPr/>
        </p:nvSpPr>
        <p:spPr>
          <a:xfrm>
            <a:off x="5564776" y="5967400"/>
            <a:ext cx="3291840" cy="276999"/>
          </a:xfrm>
          <a:prstGeom prst="rect">
            <a:avLst/>
          </a:prstGeom>
          <a:noFill/>
        </p:spPr>
        <p:txBody>
          <a:bodyPr wrap="square" rtlCol="1">
            <a:spAutoFit/>
          </a:bodyPr>
          <a:lstStyle/>
          <a:p>
            <a:r>
              <a:rPr lang="en-US" sz="1200" dirty="0"/>
              <a:t>by Sinequanone</a:t>
            </a:r>
            <a:endParaRPr lang="he-IL" sz="1200" dirty="0"/>
          </a:p>
        </p:txBody>
      </p:sp>
    </p:spTree>
    <p:extLst>
      <p:ext uri="{BB962C8B-B14F-4D97-AF65-F5344CB8AC3E}">
        <p14:creationId xmlns:p14="http://schemas.microsoft.com/office/powerpoint/2010/main" val="2121963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790833" y="1889896"/>
            <a:ext cx="6417824" cy="3293209"/>
          </a:xfrm>
          <a:prstGeom prst="rect">
            <a:avLst/>
          </a:prstGeom>
        </p:spPr>
      </p:pic>
      <p:sp>
        <p:nvSpPr>
          <p:cNvPr id="3" name="מלבן 2"/>
          <p:cNvSpPr/>
          <p:nvPr/>
        </p:nvSpPr>
        <p:spPr>
          <a:xfrm>
            <a:off x="5870424" y="5183105"/>
            <a:ext cx="1573364" cy="261610"/>
          </a:xfrm>
          <a:prstGeom prst="rect">
            <a:avLst/>
          </a:prstGeom>
        </p:spPr>
        <p:txBody>
          <a:bodyPr wrap="square">
            <a:spAutoFit/>
          </a:bodyPr>
          <a:lstStyle/>
          <a:p>
            <a:r>
              <a:rPr lang="he-IL" sz="1050" dirty="0">
                <a:solidFill>
                  <a:srgbClr val="000000"/>
                </a:solidFill>
                <a:latin typeface="arial" panose="020B0604020202020204" pitchFamily="34" charset="0"/>
              </a:rPr>
              <a:t>צילום: מוטי </a:t>
            </a:r>
            <a:r>
              <a:rPr lang="he-IL" sz="1050" dirty="0" smtClean="0">
                <a:solidFill>
                  <a:srgbClr val="000000"/>
                </a:solidFill>
                <a:latin typeface="arial" panose="020B0604020202020204" pitchFamily="34" charset="0"/>
              </a:rPr>
              <a:t>קמחי </a:t>
            </a:r>
            <a:r>
              <a:rPr lang="en-US" sz="1050" dirty="0" smtClean="0">
                <a:solidFill>
                  <a:srgbClr val="000000"/>
                </a:solidFill>
                <a:latin typeface="arial" panose="020B0604020202020204" pitchFamily="34" charset="0"/>
              </a:rPr>
              <a:t>YNET</a:t>
            </a:r>
            <a:endParaRPr lang="he-IL" sz="1050" dirty="0"/>
          </a:p>
        </p:txBody>
      </p:sp>
      <p:sp>
        <p:nvSpPr>
          <p:cNvPr id="4" name="TextBox 3"/>
          <p:cNvSpPr txBox="1"/>
          <p:nvPr/>
        </p:nvSpPr>
        <p:spPr>
          <a:xfrm>
            <a:off x="3192538" y="1520564"/>
            <a:ext cx="2677886" cy="369332"/>
          </a:xfrm>
          <a:prstGeom prst="rect">
            <a:avLst/>
          </a:prstGeom>
          <a:noFill/>
        </p:spPr>
        <p:txBody>
          <a:bodyPr wrap="square" rtlCol="1">
            <a:spAutoFit/>
          </a:bodyPr>
          <a:lstStyle/>
          <a:p>
            <a:r>
              <a:rPr lang="he-IL" dirty="0" smtClean="0"/>
              <a:t>נתיבי איילון</a:t>
            </a:r>
            <a:endParaRPr lang="he-IL" dirty="0"/>
          </a:p>
        </p:txBody>
      </p:sp>
      <p:sp>
        <p:nvSpPr>
          <p:cNvPr id="5" name="TextBox 4"/>
          <p:cNvSpPr txBox="1"/>
          <p:nvPr/>
        </p:nvSpPr>
        <p:spPr>
          <a:xfrm>
            <a:off x="7302137" y="2710695"/>
            <a:ext cx="2743199" cy="1938992"/>
          </a:xfrm>
          <a:prstGeom prst="rect">
            <a:avLst/>
          </a:prstGeom>
          <a:noFill/>
        </p:spPr>
        <p:txBody>
          <a:bodyPr wrap="square" rtlCol="1">
            <a:spAutoFit/>
          </a:bodyPr>
          <a:lstStyle/>
          <a:p>
            <a:pPr algn="r"/>
            <a:r>
              <a:rPr lang="he-IL" sz="2400" dirty="0"/>
              <a:t>קונים יותר מכוניות ועושים </a:t>
            </a:r>
            <a:r>
              <a:rPr lang="he-IL" sz="2400" b="1" dirty="0">
                <a:solidFill>
                  <a:srgbClr val="FF0000"/>
                </a:solidFill>
              </a:rPr>
              <a:t>יוממות</a:t>
            </a:r>
            <a:r>
              <a:rPr lang="he-IL" sz="2400" dirty="0"/>
              <a:t> </a:t>
            </a:r>
            <a:r>
              <a:rPr lang="he-IL" sz="2400" dirty="0" smtClean="0"/>
              <a:t>(נסיעה </a:t>
            </a:r>
            <a:r>
              <a:rPr lang="he-IL" sz="2400" dirty="0" smtClean="0"/>
              <a:t>מהפרבר </a:t>
            </a:r>
            <a:r>
              <a:rPr lang="he-IL" sz="2400" dirty="0"/>
              <a:t>לעבודה </a:t>
            </a:r>
            <a:r>
              <a:rPr lang="he-IL" sz="2400" dirty="0" smtClean="0"/>
              <a:t>בעיר)</a:t>
            </a:r>
            <a:endParaRPr lang="he-IL" sz="2400" dirty="0"/>
          </a:p>
          <a:p>
            <a:pPr algn="r"/>
            <a:endParaRPr lang="he-IL" sz="2400" dirty="0"/>
          </a:p>
        </p:txBody>
      </p:sp>
    </p:spTree>
    <p:extLst>
      <p:ext uri="{BB962C8B-B14F-4D97-AF65-F5344CB8AC3E}">
        <p14:creationId xmlns:p14="http://schemas.microsoft.com/office/powerpoint/2010/main" val="554447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284486" y="1141168"/>
            <a:ext cx="7925906" cy="4810796"/>
          </a:xfrm>
          <a:prstGeom prst="rect">
            <a:avLst/>
          </a:prstGeom>
        </p:spPr>
      </p:pic>
      <p:sp>
        <p:nvSpPr>
          <p:cNvPr id="3" name="TextBox 2"/>
          <p:cNvSpPr txBox="1"/>
          <p:nvPr/>
        </p:nvSpPr>
        <p:spPr>
          <a:xfrm>
            <a:off x="8582298" y="2066019"/>
            <a:ext cx="2495005" cy="2862322"/>
          </a:xfrm>
          <a:prstGeom prst="rect">
            <a:avLst/>
          </a:prstGeom>
          <a:noFill/>
        </p:spPr>
        <p:txBody>
          <a:bodyPr wrap="square" rtlCol="1">
            <a:spAutoFit/>
          </a:bodyPr>
          <a:lstStyle/>
          <a:p>
            <a:pPr algn="r"/>
            <a:r>
              <a:rPr lang="he-IL" sz="2000" dirty="0"/>
              <a:t>הפרבר </a:t>
            </a:r>
            <a:r>
              <a:rPr lang="he-IL" sz="2000" dirty="0" smtClean="0"/>
              <a:t>גם יוצר </a:t>
            </a:r>
            <a:r>
              <a:rPr lang="he-IL" sz="2000" b="1" dirty="0"/>
              <a:t>יוממות</a:t>
            </a:r>
            <a:r>
              <a:rPr lang="he-IL" sz="2000" dirty="0"/>
              <a:t> </a:t>
            </a:r>
          </a:p>
          <a:p>
            <a:pPr algn="r"/>
            <a:endParaRPr lang="he-IL" sz="2000" dirty="0"/>
          </a:p>
          <a:p>
            <a:pPr algn="r"/>
            <a:r>
              <a:rPr lang="he-IL" sz="2000" dirty="0" smtClean="0"/>
              <a:t>וג</a:t>
            </a:r>
            <a:r>
              <a:rPr lang="he-IL" sz="2000" dirty="0" smtClean="0"/>
              <a:t>ם </a:t>
            </a:r>
            <a:r>
              <a:rPr lang="he-IL" sz="2000" b="1" dirty="0"/>
              <a:t>מעלים שטחים </a:t>
            </a:r>
            <a:r>
              <a:rPr lang="he-IL" sz="2000" b="1" dirty="0" smtClean="0"/>
              <a:t>פתוחים </a:t>
            </a:r>
            <a:r>
              <a:rPr lang="he-IL" sz="2000" dirty="0" smtClean="0"/>
              <a:t>(כי הבנייה צמודת-קרקע),</a:t>
            </a:r>
            <a:endParaRPr lang="he-IL" sz="2000" dirty="0" smtClean="0"/>
          </a:p>
          <a:p>
            <a:pPr algn="r"/>
            <a:r>
              <a:rPr lang="he-IL" sz="2000" dirty="0"/>
              <a:t>מה שפוגע בחיות ובצמחים ומונע מהגשם לחלחל לאקוויפר</a:t>
            </a:r>
          </a:p>
          <a:p>
            <a:pPr algn="r"/>
            <a:endParaRPr lang="he-IL" sz="2000" dirty="0"/>
          </a:p>
        </p:txBody>
      </p:sp>
      <p:sp>
        <p:nvSpPr>
          <p:cNvPr id="4" name="TextBox 3"/>
          <p:cNvSpPr txBox="1"/>
          <p:nvPr/>
        </p:nvSpPr>
        <p:spPr>
          <a:xfrm>
            <a:off x="284486" y="5951964"/>
            <a:ext cx="4418143" cy="253916"/>
          </a:xfrm>
          <a:prstGeom prst="rect">
            <a:avLst/>
          </a:prstGeom>
          <a:noFill/>
        </p:spPr>
        <p:txBody>
          <a:bodyPr wrap="square" rtlCol="1">
            <a:spAutoFit/>
          </a:bodyPr>
          <a:lstStyle/>
          <a:p>
            <a:r>
              <a:rPr lang="en-US" sz="1050" dirty="0"/>
              <a:t>CC BY-SA 2.5, https://commons.wikimedia.org/w/index.php?curid=806175</a:t>
            </a:r>
            <a:endParaRPr lang="he-IL" sz="1050" dirty="0"/>
          </a:p>
        </p:txBody>
      </p:sp>
    </p:spTree>
    <p:extLst>
      <p:ext uri="{BB962C8B-B14F-4D97-AF65-F5344CB8AC3E}">
        <p14:creationId xmlns:p14="http://schemas.microsoft.com/office/powerpoint/2010/main" val="3926740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790769" y="337555"/>
            <a:ext cx="10835174" cy="5603030"/>
          </a:xfrm>
          <a:prstGeom prst="rect">
            <a:avLst/>
          </a:prstGeom>
        </p:spPr>
      </p:pic>
    </p:spTree>
    <p:extLst>
      <p:ext uri="{BB962C8B-B14F-4D97-AF65-F5344CB8AC3E}">
        <p14:creationId xmlns:p14="http://schemas.microsoft.com/office/powerpoint/2010/main" val="369879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314265" y="1022061"/>
            <a:ext cx="11707859" cy="4534533"/>
          </a:xfrm>
          <a:prstGeom prst="rect">
            <a:avLst/>
          </a:prstGeom>
        </p:spPr>
      </p:pic>
      <p:sp>
        <p:nvSpPr>
          <p:cNvPr id="3" name="TextBox 2"/>
          <p:cNvSpPr txBox="1"/>
          <p:nvPr/>
        </p:nvSpPr>
        <p:spPr>
          <a:xfrm>
            <a:off x="1682094" y="332783"/>
            <a:ext cx="8440615" cy="584775"/>
          </a:xfrm>
          <a:prstGeom prst="rect">
            <a:avLst/>
          </a:prstGeom>
          <a:noFill/>
        </p:spPr>
        <p:txBody>
          <a:bodyPr wrap="square" rtlCol="1">
            <a:spAutoFit/>
          </a:bodyPr>
          <a:lstStyle/>
          <a:p>
            <a:r>
              <a:rPr lang="he-IL" sz="3200" b="1" dirty="0" smtClean="0">
                <a:solidFill>
                  <a:srgbClr val="7030A0"/>
                </a:solidFill>
              </a:rPr>
              <a:t>זחילה עירונית </a:t>
            </a:r>
            <a:r>
              <a:rPr lang="he-IL" sz="2400" b="1" dirty="0" smtClean="0"/>
              <a:t>- העיר מתרחבת על חשבון שטחים פתוחים </a:t>
            </a:r>
            <a:endParaRPr lang="he-IL" sz="2400" b="1" dirty="0"/>
          </a:p>
        </p:txBody>
      </p:sp>
      <p:sp>
        <p:nvSpPr>
          <p:cNvPr id="4" name="TextBox 3"/>
          <p:cNvSpPr txBox="1"/>
          <p:nvPr/>
        </p:nvSpPr>
        <p:spPr>
          <a:xfrm>
            <a:off x="314265" y="5548411"/>
            <a:ext cx="1567543" cy="369332"/>
          </a:xfrm>
          <a:prstGeom prst="rect">
            <a:avLst/>
          </a:prstGeom>
          <a:noFill/>
        </p:spPr>
        <p:txBody>
          <a:bodyPr wrap="square" rtlCol="1">
            <a:spAutoFit/>
          </a:bodyPr>
          <a:lstStyle/>
          <a:p>
            <a:r>
              <a:rPr lang="en-US" dirty="0" smtClean="0"/>
              <a:t>Google maps</a:t>
            </a:r>
            <a:endParaRPr lang="he-IL" dirty="0"/>
          </a:p>
        </p:txBody>
      </p:sp>
    </p:spTree>
    <p:extLst>
      <p:ext uri="{BB962C8B-B14F-4D97-AF65-F5344CB8AC3E}">
        <p14:creationId xmlns:p14="http://schemas.microsoft.com/office/powerpoint/2010/main" val="33252686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219483" y="1638692"/>
            <a:ext cx="8570192" cy="3886897"/>
          </a:xfrm>
          <a:prstGeom prst="rect">
            <a:avLst/>
          </a:prstGeom>
        </p:spPr>
      </p:pic>
      <p:sp>
        <p:nvSpPr>
          <p:cNvPr id="3" name="TextBox 2"/>
          <p:cNvSpPr txBox="1"/>
          <p:nvPr/>
        </p:nvSpPr>
        <p:spPr>
          <a:xfrm>
            <a:off x="9013371" y="1902785"/>
            <a:ext cx="2351315" cy="3416320"/>
          </a:xfrm>
          <a:prstGeom prst="rect">
            <a:avLst/>
          </a:prstGeom>
          <a:noFill/>
        </p:spPr>
        <p:txBody>
          <a:bodyPr wrap="square" rtlCol="1">
            <a:spAutoFit/>
          </a:bodyPr>
          <a:lstStyle/>
          <a:p>
            <a:pPr algn="r"/>
            <a:r>
              <a:rPr lang="he-IL" b="1" dirty="0"/>
              <a:t>תחנת כוח</a:t>
            </a:r>
          </a:p>
          <a:p>
            <a:pPr algn="r"/>
            <a:r>
              <a:rPr lang="he-IL" dirty="0"/>
              <a:t>יענו </a:t>
            </a:r>
            <a:r>
              <a:rPr lang="he-IL" b="1" dirty="0"/>
              <a:t>חשמל</a:t>
            </a:r>
            <a:r>
              <a:rPr lang="he-IL" dirty="0"/>
              <a:t>.</a:t>
            </a:r>
          </a:p>
          <a:p>
            <a:pPr algn="r"/>
            <a:endParaRPr lang="he-IL" dirty="0"/>
          </a:p>
          <a:p>
            <a:pPr algn="r"/>
            <a:r>
              <a:rPr lang="he-IL" dirty="0"/>
              <a:t>רוב החשמל בישראל מיוצר מ</a:t>
            </a:r>
            <a:r>
              <a:rPr lang="he-IL" b="1" dirty="0"/>
              <a:t>דלק פוסילי\מאובן </a:t>
            </a:r>
            <a:r>
              <a:rPr lang="he-IL" dirty="0"/>
              <a:t>יענו </a:t>
            </a:r>
            <a:r>
              <a:rPr lang="he-IL" b="1" dirty="0"/>
              <a:t>נפט,</a:t>
            </a:r>
          </a:p>
          <a:p>
            <a:pPr algn="r"/>
            <a:r>
              <a:rPr lang="he-IL" b="1" dirty="0"/>
              <a:t>פחם וגז </a:t>
            </a:r>
            <a:endParaRPr lang="he-IL" b="1" dirty="0" smtClean="0"/>
          </a:p>
          <a:p>
            <a:pPr algn="r"/>
            <a:r>
              <a:rPr lang="he-IL" dirty="0" smtClean="0"/>
              <a:t>(</a:t>
            </a:r>
            <a:r>
              <a:rPr lang="he-IL" dirty="0"/>
              <a:t>ולא מאנרגיה מתחדשת כמו רוח ושמש</a:t>
            </a:r>
            <a:r>
              <a:rPr lang="he-IL" dirty="0" smtClean="0"/>
              <a:t>)</a:t>
            </a:r>
            <a:endParaRPr lang="en-US" dirty="0" smtClean="0"/>
          </a:p>
          <a:p>
            <a:pPr algn="r"/>
            <a:endParaRPr lang="en-US" dirty="0"/>
          </a:p>
          <a:p>
            <a:pPr algn="r"/>
            <a:r>
              <a:rPr lang="he-IL" dirty="0" smtClean="0"/>
              <a:t>דלק פוסילי מזהם אוויר, מים ואדמה</a:t>
            </a:r>
            <a:endParaRPr lang="he-IL" dirty="0"/>
          </a:p>
        </p:txBody>
      </p:sp>
      <p:sp>
        <p:nvSpPr>
          <p:cNvPr id="4" name="TextBox 3"/>
          <p:cNvSpPr txBox="1"/>
          <p:nvPr/>
        </p:nvSpPr>
        <p:spPr>
          <a:xfrm>
            <a:off x="219483" y="5525589"/>
            <a:ext cx="8503920" cy="253916"/>
          </a:xfrm>
          <a:prstGeom prst="rect">
            <a:avLst/>
          </a:prstGeom>
          <a:noFill/>
        </p:spPr>
        <p:txBody>
          <a:bodyPr wrap="square" rtlCol="1">
            <a:spAutoFit/>
          </a:bodyPr>
          <a:lstStyle/>
          <a:p>
            <a:r>
              <a:rPr lang="he-IL" sz="1050" dirty="0"/>
              <a:t>מאת </a:t>
            </a:r>
            <a:r>
              <a:rPr lang="en-US" sz="1050" dirty="0"/>
              <a:t>Ilanluz - </a:t>
            </a:r>
            <a:r>
              <a:rPr lang="he-IL" sz="1050" dirty="0" smtClean="0"/>
              <a:t> נוצר </a:t>
            </a:r>
            <a:r>
              <a:rPr lang="he-IL" sz="1050" dirty="0"/>
              <a:t>על ידי מעלה היצירה, </a:t>
            </a:r>
            <a:r>
              <a:rPr lang="en-US" sz="1050" dirty="0"/>
              <a:t>CC BY-SA 4.0, https://commons.wikimedia.org/w/index.php?curid=62379305</a:t>
            </a:r>
            <a:endParaRPr lang="he-IL" sz="1050" dirty="0"/>
          </a:p>
        </p:txBody>
      </p:sp>
    </p:spTree>
    <p:extLst>
      <p:ext uri="{BB962C8B-B14F-4D97-AF65-F5344CB8AC3E}">
        <p14:creationId xmlns:p14="http://schemas.microsoft.com/office/powerpoint/2010/main" val="2102525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368401" y="1171582"/>
            <a:ext cx="11429677" cy="3776935"/>
          </a:xfrm>
          <a:prstGeom prst="rect">
            <a:avLst/>
          </a:prstGeom>
        </p:spPr>
      </p:pic>
      <p:sp>
        <p:nvSpPr>
          <p:cNvPr id="3" name="TextBox 2"/>
          <p:cNvSpPr txBox="1"/>
          <p:nvPr/>
        </p:nvSpPr>
        <p:spPr>
          <a:xfrm>
            <a:off x="4029484" y="802250"/>
            <a:ext cx="4441372" cy="369332"/>
          </a:xfrm>
          <a:prstGeom prst="rect">
            <a:avLst/>
          </a:prstGeom>
          <a:noFill/>
        </p:spPr>
        <p:txBody>
          <a:bodyPr wrap="square" rtlCol="1">
            <a:spAutoFit/>
          </a:bodyPr>
          <a:lstStyle/>
          <a:p>
            <a:r>
              <a:rPr lang="he-IL" dirty="0" smtClean="0"/>
              <a:t>בתי זיקוק ומפעלים</a:t>
            </a:r>
            <a:r>
              <a:rPr lang="he-IL" b="1" dirty="0" smtClean="0"/>
              <a:t> פטרו-כימים </a:t>
            </a:r>
            <a:r>
              <a:rPr lang="he-IL" dirty="0" smtClean="0"/>
              <a:t>במפרץ חיפה</a:t>
            </a:r>
            <a:endParaRPr lang="he-IL" dirty="0"/>
          </a:p>
        </p:txBody>
      </p:sp>
      <p:sp>
        <p:nvSpPr>
          <p:cNvPr id="4" name="TextBox 3"/>
          <p:cNvSpPr txBox="1"/>
          <p:nvPr/>
        </p:nvSpPr>
        <p:spPr>
          <a:xfrm>
            <a:off x="8780929" y="4948517"/>
            <a:ext cx="3017149" cy="261610"/>
          </a:xfrm>
          <a:prstGeom prst="rect">
            <a:avLst/>
          </a:prstGeom>
          <a:noFill/>
        </p:spPr>
        <p:txBody>
          <a:bodyPr wrap="square" rtlCol="1">
            <a:spAutoFit/>
          </a:bodyPr>
          <a:lstStyle/>
          <a:p>
            <a:r>
              <a:rPr lang="he-IL" sz="1100" dirty="0" smtClean="0"/>
              <a:t>כלכליסט, ליאור גוטמן  צילם: </a:t>
            </a:r>
            <a:r>
              <a:rPr lang="he-IL" sz="1100" dirty="0"/>
              <a:t>אלעד גרשגורן </a:t>
            </a:r>
          </a:p>
        </p:txBody>
      </p:sp>
      <p:sp>
        <p:nvSpPr>
          <p:cNvPr id="5" name="TextBox 4"/>
          <p:cNvSpPr txBox="1"/>
          <p:nvPr/>
        </p:nvSpPr>
        <p:spPr>
          <a:xfrm>
            <a:off x="1018903" y="5210127"/>
            <a:ext cx="7556863" cy="923330"/>
          </a:xfrm>
          <a:prstGeom prst="rect">
            <a:avLst/>
          </a:prstGeom>
          <a:noFill/>
        </p:spPr>
        <p:txBody>
          <a:bodyPr wrap="square" rtlCol="1">
            <a:spAutoFit/>
          </a:bodyPr>
          <a:lstStyle/>
          <a:p>
            <a:pPr algn="r"/>
            <a:r>
              <a:rPr lang="he-IL" dirty="0"/>
              <a:t>הרבה מוצרי פלסטיק שנעשים מנפט.</a:t>
            </a:r>
          </a:p>
          <a:p>
            <a:pPr algn="r"/>
            <a:endParaRPr lang="he-IL" dirty="0"/>
          </a:p>
          <a:p>
            <a:pPr algn="r"/>
            <a:r>
              <a:rPr lang="he-IL" dirty="0"/>
              <a:t>הייצור של פלסטיק נעשה במפעלים פטרו-כימים</a:t>
            </a:r>
          </a:p>
        </p:txBody>
      </p:sp>
    </p:spTree>
    <p:extLst>
      <p:ext uri="{BB962C8B-B14F-4D97-AF65-F5344CB8AC3E}">
        <p14:creationId xmlns:p14="http://schemas.microsoft.com/office/powerpoint/2010/main" val="45194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2315069" y="922307"/>
            <a:ext cx="7657143" cy="5076190"/>
          </a:xfrm>
          <a:prstGeom prst="rect">
            <a:avLst/>
          </a:prstGeom>
        </p:spPr>
      </p:pic>
      <p:sp>
        <p:nvSpPr>
          <p:cNvPr id="3" name="TextBox 2"/>
          <p:cNvSpPr txBox="1"/>
          <p:nvPr/>
        </p:nvSpPr>
        <p:spPr>
          <a:xfrm>
            <a:off x="-194464" y="275976"/>
            <a:ext cx="10367890" cy="646331"/>
          </a:xfrm>
          <a:prstGeom prst="rect">
            <a:avLst/>
          </a:prstGeom>
          <a:noFill/>
        </p:spPr>
        <p:txBody>
          <a:bodyPr wrap="square" rtlCol="1">
            <a:spAutoFit/>
          </a:bodyPr>
          <a:lstStyle/>
          <a:p>
            <a:pPr algn="r"/>
            <a:r>
              <a:rPr lang="he-IL" dirty="0" smtClean="0"/>
              <a:t>הפעם בגלל מלחמה </a:t>
            </a:r>
          </a:p>
          <a:p>
            <a:pPr algn="r"/>
            <a:r>
              <a:rPr lang="he-IL" dirty="0" smtClean="0"/>
              <a:t>ארה"ב תקפה את עיראק כי עיראק כבשה לפני כן את כווית – </a:t>
            </a:r>
            <a:r>
              <a:rPr lang="he-IL" b="1" dirty="0" smtClean="0"/>
              <a:t>מלחמת המפרץ </a:t>
            </a:r>
            <a:r>
              <a:rPr lang="he-IL" dirty="0" smtClean="0"/>
              <a:t>שהייתה ב-1991</a:t>
            </a:r>
            <a:endParaRPr lang="he-IL" dirty="0"/>
          </a:p>
        </p:txBody>
      </p:sp>
    </p:spTree>
    <p:extLst>
      <p:ext uri="{BB962C8B-B14F-4D97-AF65-F5344CB8AC3E}">
        <p14:creationId xmlns:p14="http://schemas.microsoft.com/office/powerpoint/2010/main" val="11100789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2555291" y="1161723"/>
            <a:ext cx="7617312" cy="4915939"/>
          </a:xfrm>
          <a:prstGeom prst="rect">
            <a:avLst/>
          </a:prstGeom>
        </p:spPr>
      </p:pic>
      <p:sp>
        <p:nvSpPr>
          <p:cNvPr id="3" name="TextBox 2"/>
          <p:cNvSpPr txBox="1"/>
          <p:nvPr/>
        </p:nvSpPr>
        <p:spPr>
          <a:xfrm>
            <a:off x="2808515" y="353850"/>
            <a:ext cx="7600662" cy="584775"/>
          </a:xfrm>
          <a:prstGeom prst="rect">
            <a:avLst/>
          </a:prstGeom>
          <a:noFill/>
        </p:spPr>
        <p:txBody>
          <a:bodyPr wrap="square" rtlCol="1">
            <a:spAutoFit/>
          </a:bodyPr>
          <a:lstStyle/>
          <a:p>
            <a:r>
              <a:rPr lang="he-IL" sz="3200" b="1" dirty="0" smtClean="0"/>
              <a:t>בירוא יערות = כריתת יערות גשם</a:t>
            </a:r>
            <a:r>
              <a:rPr lang="he-IL" sz="2400" b="1" dirty="0" smtClean="0"/>
              <a:t>\</a:t>
            </a:r>
            <a:r>
              <a:rPr lang="he-IL" sz="3200" b="1" dirty="0" smtClean="0"/>
              <a:t>עד</a:t>
            </a:r>
            <a:endParaRPr lang="he-IL" sz="3200" b="1" dirty="0"/>
          </a:p>
        </p:txBody>
      </p:sp>
    </p:spTree>
    <p:extLst>
      <p:ext uri="{BB962C8B-B14F-4D97-AF65-F5344CB8AC3E}">
        <p14:creationId xmlns:p14="http://schemas.microsoft.com/office/powerpoint/2010/main" val="38557879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506954" y="494157"/>
            <a:ext cx="9215269" cy="5660140"/>
          </a:xfrm>
          <a:prstGeom prst="rect">
            <a:avLst/>
          </a:prstGeom>
        </p:spPr>
      </p:pic>
      <p:sp>
        <p:nvSpPr>
          <p:cNvPr id="3" name="TextBox 2"/>
          <p:cNvSpPr txBox="1"/>
          <p:nvPr/>
        </p:nvSpPr>
        <p:spPr>
          <a:xfrm>
            <a:off x="10018059" y="1196788"/>
            <a:ext cx="1896035" cy="1754326"/>
          </a:xfrm>
          <a:prstGeom prst="rect">
            <a:avLst/>
          </a:prstGeom>
          <a:noFill/>
        </p:spPr>
        <p:txBody>
          <a:bodyPr wrap="square" rtlCol="1">
            <a:spAutoFit/>
          </a:bodyPr>
          <a:lstStyle/>
          <a:p>
            <a:r>
              <a:rPr lang="he-IL" dirty="0" smtClean="0"/>
              <a:t>נשיא </a:t>
            </a:r>
            <a:r>
              <a:rPr lang="he-IL" dirty="0"/>
              <a:t>ברזיל החלאה, </a:t>
            </a:r>
            <a:r>
              <a:rPr lang="he-IL" dirty="0" err="1"/>
              <a:t>בולסונרו</a:t>
            </a:r>
            <a:r>
              <a:rPr lang="he-IL" dirty="0"/>
              <a:t>, בעד כריתת עצים ביער האמזונס  לטובת חקלאות , בנייה וריהוט</a:t>
            </a:r>
          </a:p>
        </p:txBody>
      </p:sp>
      <p:sp>
        <p:nvSpPr>
          <p:cNvPr id="4" name="TextBox 3"/>
          <p:cNvSpPr txBox="1"/>
          <p:nvPr/>
        </p:nvSpPr>
        <p:spPr>
          <a:xfrm>
            <a:off x="8896958" y="6046721"/>
            <a:ext cx="1201783" cy="369332"/>
          </a:xfrm>
          <a:prstGeom prst="rect">
            <a:avLst/>
          </a:prstGeom>
          <a:noFill/>
        </p:spPr>
        <p:txBody>
          <a:bodyPr wrap="square" rtlCol="1">
            <a:spAutoFit/>
          </a:bodyPr>
          <a:lstStyle/>
          <a:p>
            <a:r>
              <a:rPr lang="he-IL" dirty="0" smtClean="0"/>
              <a:t>כלכליסט</a:t>
            </a:r>
            <a:endParaRPr lang="he-IL" dirty="0"/>
          </a:p>
        </p:txBody>
      </p:sp>
    </p:spTree>
    <p:extLst>
      <p:ext uri="{BB962C8B-B14F-4D97-AF65-F5344CB8AC3E}">
        <p14:creationId xmlns:p14="http://schemas.microsoft.com/office/powerpoint/2010/main" val="582573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dirty="0" smtClean="0"/>
              <a:t>זיהום ואקולוגיה - תוכן </a:t>
            </a:r>
            <a:r>
              <a:rPr lang="he-IL" dirty="0" smtClean="0"/>
              <a:t>עניינים</a:t>
            </a:r>
            <a:endParaRPr lang="he-IL" dirty="0"/>
          </a:p>
        </p:txBody>
      </p:sp>
      <p:sp>
        <p:nvSpPr>
          <p:cNvPr id="4" name="TextBox 3"/>
          <p:cNvSpPr txBox="1"/>
          <p:nvPr/>
        </p:nvSpPr>
        <p:spPr>
          <a:xfrm>
            <a:off x="104503" y="1946366"/>
            <a:ext cx="11821886" cy="4185761"/>
          </a:xfrm>
          <a:prstGeom prst="rect">
            <a:avLst/>
          </a:prstGeom>
          <a:noFill/>
        </p:spPr>
        <p:txBody>
          <a:bodyPr wrap="square" rtlCol="1">
            <a:spAutoFit/>
          </a:bodyPr>
          <a:lstStyle/>
          <a:p>
            <a:pPr algn="r"/>
            <a:r>
              <a:rPr lang="he-IL" dirty="0" smtClean="0"/>
              <a:t>סיכום </a:t>
            </a:r>
            <a:r>
              <a:rPr lang="he-IL" sz="1200" dirty="0" smtClean="0"/>
              <a:t>עמוד 4-3</a:t>
            </a:r>
          </a:p>
          <a:p>
            <a:pPr algn="r"/>
            <a:endParaRPr lang="he-IL" sz="1400" dirty="0" smtClean="0"/>
          </a:p>
          <a:p>
            <a:pPr algn="r"/>
            <a:r>
              <a:rPr lang="he-IL" dirty="0" smtClean="0"/>
              <a:t>סיבות </a:t>
            </a:r>
            <a:r>
              <a:rPr lang="he-IL" dirty="0"/>
              <a:t>למשבר </a:t>
            </a:r>
            <a:r>
              <a:rPr lang="he-IL" dirty="0" smtClean="0"/>
              <a:t>האקולוגי: עלייה ברמת חיים ובגודל </a:t>
            </a:r>
            <a:r>
              <a:rPr lang="he-IL" dirty="0" err="1" smtClean="0"/>
              <a:t>האוכלוסיה</a:t>
            </a:r>
            <a:r>
              <a:rPr lang="he-IL" dirty="0" smtClean="0"/>
              <a:t> שמגדילה </a:t>
            </a:r>
            <a:r>
              <a:rPr lang="he-IL" b="1" dirty="0" smtClean="0"/>
              <a:t>טביעת רגל אקולוגית </a:t>
            </a:r>
            <a:r>
              <a:rPr lang="he-IL" sz="1200" dirty="0" smtClean="0"/>
              <a:t>(עמוד 6)</a:t>
            </a:r>
            <a:r>
              <a:rPr lang="he-IL" dirty="0" smtClean="0"/>
              <a:t>, תרבות הצריכה והפנאי </a:t>
            </a:r>
            <a:r>
              <a:rPr lang="he-IL" sz="1200" dirty="0" smtClean="0"/>
              <a:t>(עמוד 4)</a:t>
            </a:r>
          </a:p>
          <a:p>
            <a:pPr algn="r"/>
            <a:endParaRPr lang="he-IL" sz="1400" dirty="0"/>
          </a:p>
          <a:p>
            <a:pPr algn="r"/>
            <a:r>
              <a:rPr lang="he-IL" dirty="0" smtClean="0"/>
              <a:t>תוצאות כולל זיהום ים </a:t>
            </a:r>
            <a:r>
              <a:rPr lang="he-IL" sz="1200" dirty="0" smtClean="0"/>
              <a:t>(עמוד 30-28)</a:t>
            </a:r>
            <a:r>
              <a:rPr lang="he-IL" dirty="0" smtClean="0"/>
              <a:t>, ערפיח </a:t>
            </a:r>
            <a:r>
              <a:rPr lang="he-IL" sz="1200" dirty="0" smtClean="0"/>
              <a:t>(עמוד 31) </a:t>
            </a:r>
            <a:r>
              <a:rPr lang="he-IL" b="1" dirty="0" smtClean="0"/>
              <a:t>משבר האקלים </a:t>
            </a:r>
            <a:r>
              <a:rPr lang="he-IL" dirty="0" smtClean="0"/>
              <a:t>(אפקט החממה, </a:t>
            </a:r>
            <a:r>
              <a:rPr lang="he-IL" b="1" dirty="0"/>
              <a:t>התחממות </a:t>
            </a:r>
            <a:r>
              <a:rPr lang="he-IL" b="1" dirty="0" smtClean="0"/>
              <a:t>גלובלית</a:t>
            </a:r>
            <a:r>
              <a:rPr lang="he-IL" dirty="0" smtClean="0"/>
              <a:t>, </a:t>
            </a:r>
            <a:r>
              <a:rPr lang="he-IL" b="1" dirty="0" smtClean="0"/>
              <a:t>המסת קרחונים </a:t>
            </a:r>
            <a:r>
              <a:rPr lang="he-IL" dirty="0" smtClean="0"/>
              <a:t>ועליית פני הים, </a:t>
            </a:r>
            <a:r>
              <a:rPr lang="he-IL" b="1" dirty="0" smtClean="0"/>
              <a:t>מידבור</a:t>
            </a:r>
            <a:r>
              <a:rPr lang="he-IL" dirty="0" smtClean="0"/>
              <a:t> - </a:t>
            </a:r>
            <a:r>
              <a:rPr lang="he-IL" sz="1200" dirty="0" smtClean="0"/>
              <a:t>עמוד 44-34</a:t>
            </a:r>
            <a:r>
              <a:rPr lang="he-IL" dirty="0" smtClean="0"/>
              <a:t>)</a:t>
            </a:r>
          </a:p>
          <a:p>
            <a:pPr algn="r"/>
            <a:endParaRPr lang="he-IL" sz="1400" dirty="0" smtClean="0"/>
          </a:p>
          <a:p>
            <a:pPr algn="r"/>
            <a:r>
              <a:rPr lang="he-IL" dirty="0" smtClean="0"/>
              <a:t>ניצול יתר של הטבע: המלחת קרקעות, התייבשות ימת </a:t>
            </a:r>
            <a:r>
              <a:rPr lang="he-IL" dirty="0" err="1" smtClean="0"/>
              <a:t>ארל</a:t>
            </a:r>
            <a:r>
              <a:rPr lang="he-IL" dirty="0" smtClean="0"/>
              <a:t> </a:t>
            </a:r>
            <a:r>
              <a:rPr lang="he-IL" sz="1200" dirty="0" smtClean="0"/>
              <a:t>עמוד 48-46</a:t>
            </a:r>
            <a:endParaRPr lang="he-IL" dirty="0"/>
          </a:p>
          <a:p>
            <a:pPr algn="r"/>
            <a:r>
              <a:rPr lang="he-IL" dirty="0" smtClean="0"/>
              <a:t> </a:t>
            </a:r>
          </a:p>
          <a:p>
            <a:pPr algn="r"/>
            <a:r>
              <a:rPr lang="he-IL" dirty="0" smtClean="0"/>
              <a:t>התמודדות: </a:t>
            </a:r>
            <a:r>
              <a:rPr lang="he-IL" dirty="0" smtClean="0">
                <a:solidFill>
                  <a:srgbClr val="00B050"/>
                </a:solidFill>
              </a:rPr>
              <a:t>פיתוח בר-קיימא\קיימות </a:t>
            </a:r>
            <a:r>
              <a:rPr lang="he-IL" dirty="0" smtClean="0"/>
              <a:t>כולל אמנות בינ"ל (אמנת ברצלונה, אמנת קויטו) מיחזור, מאבק במכונית הפרטית, חקיקה, הסברה </a:t>
            </a:r>
            <a:r>
              <a:rPr lang="he-IL" sz="1200" dirty="0" smtClean="0"/>
              <a:t>עמוד 64-50</a:t>
            </a:r>
            <a:r>
              <a:rPr lang="he-IL" dirty="0" smtClean="0"/>
              <a:t> </a:t>
            </a:r>
          </a:p>
          <a:p>
            <a:pPr algn="r"/>
            <a:endParaRPr lang="he-IL" sz="1400" dirty="0"/>
          </a:p>
          <a:p>
            <a:pPr algn="r"/>
            <a:r>
              <a:rPr lang="he-IL" dirty="0" smtClean="0"/>
              <a:t>גישות אקולוגיות: כושר </a:t>
            </a:r>
            <a:r>
              <a:rPr lang="he-IL" dirty="0" smtClean="0">
                <a:solidFill>
                  <a:srgbClr val="00B050"/>
                </a:solidFill>
              </a:rPr>
              <a:t>קיבול סביבתי</a:t>
            </a:r>
            <a:r>
              <a:rPr lang="he-IL" dirty="0" smtClean="0"/>
              <a:t>, עקרון </a:t>
            </a:r>
            <a:r>
              <a:rPr lang="he-IL" dirty="0" smtClean="0">
                <a:solidFill>
                  <a:srgbClr val="00B050"/>
                </a:solidFill>
              </a:rPr>
              <a:t>זהירות מוקדמת </a:t>
            </a:r>
            <a:r>
              <a:rPr lang="he-IL" sz="1200" dirty="0" smtClean="0"/>
              <a:t>עמוד 66 </a:t>
            </a:r>
            <a:r>
              <a:rPr lang="he-IL" sz="1200" dirty="0" smtClean="0"/>
              <a:t> </a:t>
            </a:r>
          </a:p>
          <a:p>
            <a:pPr algn="r"/>
            <a:endParaRPr lang="he-IL" sz="1200" dirty="0"/>
          </a:p>
          <a:p>
            <a:pPr algn="r"/>
            <a:r>
              <a:rPr lang="he-IL" dirty="0"/>
              <a:t>למה לא עושים </a:t>
            </a:r>
            <a:r>
              <a:rPr lang="he-IL" dirty="0" smtClean="0"/>
              <a:t>יותר </a:t>
            </a:r>
            <a:r>
              <a:rPr lang="he-IL" sz="1200" dirty="0" smtClean="0"/>
              <a:t>עמוד 69 </a:t>
            </a:r>
          </a:p>
          <a:p>
            <a:pPr algn="r"/>
            <a:endParaRPr lang="en-US" dirty="0"/>
          </a:p>
        </p:txBody>
      </p:sp>
    </p:spTree>
    <p:extLst>
      <p:ext uri="{BB962C8B-B14F-4D97-AF65-F5344CB8AC3E}">
        <p14:creationId xmlns:p14="http://schemas.microsoft.com/office/powerpoint/2010/main" val="41238685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715428" y="1444429"/>
            <a:ext cx="10510591" cy="4393664"/>
          </a:xfrm>
          <a:prstGeom prst="rect">
            <a:avLst/>
          </a:prstGeom>
        </p:spPr>
      </p:pic>
      <p:sp>
        <p:nvSpPr>
          <p:cNvPr id="3" name="TextBox 2"/>
          <p:cNvSpPr txBox="1"/>
          <p:nvPr/>
        </p:nvSpPr>
        <p:spPr>
          <a:xfrm>
            <a:off x="2766296" y="982764"/>
            <a:ext cx="8285871" cy="461665"/>
          </a:xfrm>
          <a:prstGeom prst="rect">
            <a:avLst/>
          </a:prstGeom>
          <a:noFill/>
        </p:spPr>
        <p:txBody>
          <a:bodyPr wrap="square" rtlCol="1">
            <a:spAutoFit/>
          </a:bodyPr>
          <a:lstStyle/>
          <a:p>
            <a:r>
              <a:rPr lang="he-IL" sz="2400" b="1" dirty="0" smtClean="0"/>
              <a:t>ולכדורגלנים לא אכפת לתמוך </a:t>
            </a:r>
            <a:r>
              <a:rPr lang="he-IL" sz="2400" b="1" dirty="0" err="1" smtClean="0"/>
              <a:t>בבולסנרו</a:t>
            </a:r>
            <a:r>
              <a:rPr lang="he-IL" sz="2400" b="1" dirty="0" smtClean="0"/>
              <a:t> החלאה </a:t>
            </a:r>
            <a:endParaRPr lang="he-IL" sz="2400" b="1" dirty="0"/>
          </a:p>
        </p:txBody>
      </p:sp>
      <p:sp>
        <p:nvSpPr>
          <p:cNvPr id="4" name="TextBox 3"/>
          <p:cNvSpPr txBox="1"/>
          <p:nvPr/>
        </p:nvSpPr>
        <p:spPr>
          <a:xfrm>
            <a:off x="597861" y="5759540"/>
            <a:ext cx="2194560" cy="261610"/>
          </a:xfrm>
          <a:prstGeom prst="rect">
            <a:avLst/>
          </a:prstGeom>
          <a:noFill/>
        </p:spPr>
        <p:txBody>
          <a:bodyPr wrap="square" rtlCol="1">
            <a:spAutoFit/>
          </a:bodyPr>
          <a:lstStyle/>
          <a:p>
            <a:r>
              <a:rPr lang="en-US" sz="1100" dirty="0" smtClean="0"/>
              <a:t> </a:t>
            </a:r>
            <a:r>
              <a:rPr lang="en-US" sz="1100" dirty="0"/>
              <a:t> </a:t>
            </a:r>
            <a:r>
              <a:rPr lang="en-US" sz="1100" dirty="0" smtClean="0"/>
              <a:t>photo: Marcos </a:t>
            </a:r>
            <a:r>
              <a:rPr lang="en-US" sz="1100" dirty="0"/>
              <a:t>Correa</a:t>
            </a:r>
            <a:endParaRPr lang="he-IL" sz="1100" dirty="0"/>
          </a:p>
        </p:txBody>
      </p:sp>
    </p:spTree>
    <p:extLst>
      <p:ext uri="{BB962C8B-B14F-4D97-AF65-F5344CB8AC3E}">
        <p14:creationId xmlns:p14="http://schemas.microsoft.com/office/powerpoint/2010/main" val="36270425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216248" y="1133490"/>
            <a:ext cx="8073966" cy="5133667"/>
          </a:xfrm>
          <a:prstGeom prst="rect">
            <a:avLst/>
          </a:prstGeom>
        </p:spPr>
      </p:pic>
      <p:sp>
        <p:nvSpPr>
          <p:cNvPr id="3" name="TextBox 2"/>
          <p:cNvSpPr txBox="1"/>
          <p:nvPr/>
        </p:nvSpPr>
        <p:spPr>
          <a:xfrm>
            <a:off x="8490857" y="1961385"/>
            <a:ext cx="3165231" cy="3477875"/>
          </a:xfrm>
          <a:prstGeom prst="rect">
            <a:avLst/>
          </a:prstGeom>
          <a:noFill/>
        </p:spPr>
        <p:txBody>
          <a:bodyPr wrap="square" rtlCol="1">
            <a:spAutoFit/>
          </a:bodyPr>
          <a:lstStyle/>
          <a:p>
            <a:pPr algn="r"/>
            <a:r>
              <a:rPr lang="he-IL" sz="2000" b="1" dirty="0" smtClean="0"/>
              <a:t>אם אין עצים ויש זיהום של מים ואדמה בשל חומרי הדברה ודשן כימים וגם זיהום אוויר</a:t>
            </a:r>
          </a:p>
          <a:p>
            <a:pPr algn="r"/>
            <a:endParaRPr lang="he-IL" sz="2000" b="1" dirty="0" smtClean="0"/>
          </a:p>
          <a:p>
            <a:pPr algn="r"/>
            <a:r>
              <a:rPr lang="he-IL" sz="2000" b="1" dirty="0" smtClean="0"/>
              <a:t>אז הדבורים  מתות</a:t>
            </a:r>
            <a:endParaRPr lang="he-IL" sz="2000" b="1" dirty="0"/>
          </a:p>
          <a:p>
            <a:pPr algn="r"/>
            <a:endParaRPr lang="he-IL" sz="2000" b="1" dirty="0" smtClean="0"/>
          </a:p>
          <a:p>
            <a:pPr algn="r"/>
            <a:r>
              <a:rPr lang="he-IL" sz="2000" b="1" dirty="0" smtClean="0"/>
              <a:t>ואם </a:t>
            </a:r>
            <a:r>
              <a:rPr lang="he-IL" sz="2000" b="1" dirty="0" smtClean="0"/>
              <a:t>אין דבורים, האנושות בסכנת שואה כי לא תהיה האבקה (דבר שנעשה על ידי דבורים) ואז לא יהיו צמחים</a:t>
            </a:r>
            <a:endParaRPr lang="he-IL" sz="2000" b="1" dirty="0"/>
          </a:p>
        </p:txBody>
      </p:sp>
      <p:sp>
        <p:nvSpPr>
          <p:cNvPr id="4" name="TextBox 3"/>
          <p:cNvSpPr txBox="1"/>
          <p:nvPr/>
        </p:nvSpPr>
        <p:spPr>
          <a:xfrm>
            <a:off x="3282399" y="385075"/>
            <a:ext cx="6570617" cy="646331"/>
          </a:xfrm>
          <a:prstGeom prst="rect">
            <a:avLst/>
          </a:prstGeom>
          <a:noFill/>
        </p:spPr>
        <p:txBody>
          <a:bodyPr wrap="square" rtlCol="1">
            <a:spAutoFit/>
          </a:bodyPr>
          <a:lstStyle/>
          <a:p>
            <a:r>
              <a:rPr lang="en-US" dirty="0">
                <a:hlinkClick r:id="rId3"/>
              </a:rPr>
              <a:t>https://</a:t>
            </a:r>
            <a:r>
              <a:rPr lang="en-US" dirty="0" smtClean="0">
                <a:hlinkClick r:id="rId3"/>
              </a:rPr>
              <a:t>www.ynet.co.il/articles/0,7340,L-3779122,00.html</a:t>
            </a:r>
            <a:endParaRPr lang="en-US" dirty="0" smtClean="0"/>
          </a:p>
          <a:p>
            <a:endParaRPr lang="he-IL" dirty="0"/>
          </a:p>
        </p:txBody>
      </p:sp>
    </p:spTree>
    <p:extLst>
      <p:ext uri="{BB962C8B-B14F-4D97-AF65-F5344CB8AC3E}">
        <p14:creationId xmlns:p14="http://schemas.microsoft.com/office/powerpoint/2010/main" val="28782306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3108922" y="1697088"/>
            <a:ext cx="6392167" cy="3829584"/>
          </a:xfrm>
          <a:prstGeom prst="rect">
            <a:avLst/>
          </a:prstGeom>
        </p:spPr>
      </p:pic>
    </p:spTree>
    <p:extLst>
      <p:ext uri="{BB962C8B-B14F-4D97-AF65-F5344CB8AC3E}">
        <p14:creationId xmlns:p14="http://schemas.microsoft.com/office/powerpoint/2010/main" val="655373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04774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1699599" y="1380839"/>
            <a:ext cx="8792802" cy="4096322"/>
          </a:xfrm>
          <a:prstGeom prst="rect">
            <a:avLst/>
          </a:prstGeom>
        </p:spPr>
      </p:pic>
    </p:spTree>
    <p:extLst>
      <p:ext uri="{BB962C8B-B14F-4D97-AF65-F5344CB8AC3E}">
        <p14:creationId xmlns:p14="http://schemas.microsoft.com/office/powerpoint/2010/main" val="4960126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00297" y="168224"/>
            <a:ext cx="11991703" cy="1450757"/>
          </a:xfrm>
        </p:spPr>
        <p:txBody>
          <a:bodyPr>
            <a:normAutofit/>
          </a:bodyPr>
          <a:lstStyle/>
          <a:p>
            <a:pPr algn="ctr"/>
            <a:r>
              <a:rPr lang="he-IL" sz="3600" dirty="0" smtClean="0"/>
              <a:t>כמויות עצומות של פלסטיק שמזהם </a:t>
            </a:r>
            <a:r>
              <a:rPr lang="he-IL" sz="3600" dirty="0" smtClean="0"/>
              <a:t>אדמה ומקורות </a:t>
            </a:r>
            <a:r>
              <a:rPr lang="he-IL" sz="3600" dirty="0" smtClean="0"/>
              <a:t>המים</a:t>
            </a:r>
            <a:endParaRPr lang="he-IL" sz="3600" dirty="0"/>
          </a:p>
        </p:txBody>
      </p:sp>
      <p:pic>
        <p:nvPicPr>
          <p:cNvPr id="4" name="תמונה 3"/>
          <p:cNvPicPr>
            <a:picLocks noChangeAspect="1"/>
          </p:cNvPicPr>
          <p:nvPr/>
        </p:nvPicPr>
        <p:blipFill>
          <a:blip r:embed="rId2"/>
          <a:stretch>
            <a:fillRect/>
          </a:stretch>
        </p:blipFill>
        <p:spPr>
          <a:xfrm>
            <a:off x="2606688" y="1920241"/>
            <a:ext cx="7039583" cy="4323805"/>
          </a:xfrm>
          <a:prstGeom prst="rect">
            <a:avLst/>
          </a:prstGeom>
        </p:spPr>
      </p:pic>
      <p:sp>
        <p:nvSpPr>
          <p:cNvPr id="5" name="TextBox 4"/>
          <p:cNvSpPr txBox="1"/>
          <p:nvPr/>
        </p:nvSpPr>
        <p:spPr>
          <a:xfrm>
            <a:off x="9646271" y="5997825"/>
            <a:ext cx="1162594" cy="246221"/>
          </a:xfrm>
          <a:prstGeom prst="rect">
            <a:avLst/>
          </a:prstGeom>
          <a:noFill/>
        </p:spPr>
        <p:txBody>
          <a:bodyPr wrap="square" rtlCol="1">
            <a:spAutoFit/>
          </a:bodyPr>
          <a:lstStyle/>
          <a:p>
            <a:r>
              <a:rPr lang="he-IL" sz="1000" dirty="0" smtClean="0"/>
              <a:t>כלכליסט</a:t>
            </a:r>
            <a:endParaRPr lang="he-IL" sz="1000" dirty="0"/>
          </a:p>
        </p:txBody>
      </p:sp>
    </p:spTree>
    <p:extLst>
      <p:ext uri="{BB962C8B-B14F-4D97-AF65-F5344CB8AC3E}">
        <p14:creationId xmlns:p14="http://schemas.microsoft.com/office/powerpoint/2010/main" val="42326432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dirty="0" smtClean="0"/>
              <a:t>פסולת </a:t>
            </a:r>
            <a:r>
              <a:rPr lang="he-IL" dirty="0" smtClean="0"/>
              <a:t>מזהמת </a:t>
            </a:r>
            <a:r>
              <a:rPr lang="he-IL" dirty="0" smtClean="0"/>
              <a:t>מקורות מים ואדמה</a:t>
            </a:r>
            <a:endParaRPr lang="he-IL" dirty="0"/>
          </a:p>
        </p:txBody>
      </p:sp>
      <p:pic>
        <p:nvPicPr>
          <p:cNvPr id="4" name="תמונה 3"/>
          <p:cNvPicPr>
            <a:picLocks noChangeAspect="1"/>
          </p:cNvPicPr>
          <p:nvPr/>
        </p:nvPicPr>
        <p:blipFill>
          <a:blip r:embed="rId2"/>
          <a:stretch>
            <a:fillRect/>
          </a:stretch>
        </p:blipFill>
        <p:spPr>
          <a:xfrm>
            <a:off x="2103959" y="1948988"/>
            <a:ext cx="7640933" cy="4268931"/>
          </a:xfrm>
          <a:prstGeom prst="rect">
            <a:avLst/>
          </a:prstGeom>
        </p:spPr>
      </p:pic>
      <p:sp>
        <p:nvSpPr>
          <p:cNvPr id="5" name="TextBox 4"/>
          <p:cNvSpPr txBox="1"/>
          <p:nvPr/>
        </p:nvSpPr>
        <p:spPr>
          <a:xfrm>
            <a:off x="2103959" y="6139366"/>
            <a:ext cx="2369372" cy="261610"/>
          </a:xfrm>
          <a:prstGeom prst="rect">
            <a:avLst/>
          </a:prstGeom>
          <a:noFill/>
        </p:spPr>
        <p:txBody>
          <a:bodyPr wrap="square" rtlCol="1">
            <a:spAutoFit/>
          </a:bodyPr>
          <a:lstStyle/>
          <a:p>
            <a:r>
              <a:rPr lang="en-US" sz="1100" dirty="0"/>
              <a:t>Express Photo by Praveen Khanna</a:t>
            </a:r>
            <a:endParaRPr lang="he-IL" sz="1100" dirty="0"/>
          </a:p>
        </p:txBody>
      </p:sp>
      <p:sp>
        <p:nvSpPr>
          <p:cNvPr id="6" name="TextBox 5"/>
          <p:cNvSpPr txBox="1"/>
          <p:nvPr/>
        </p:nvSpPr>
        <p:spPr>
          <a:xfrm>
            <a:off x="9744892" y="3351301"/>
            <a:ext cx="849086" cy="369332"/>
          </a:xfrm>
          <a:prstGeom prst="rect">
            <a:avLst/>
          </a:prstGeom>
          <a:noFill/>
        </p:spPr>
        <p:txBody>
          <a:bodyPr wrap="square" rtlCol="1">
            <a:spAutoFit/>
          </a:bodyPr>
          <a:lstStyle/>
          <a:p>
            <a:r>
              <a:rPr lang="he-IL" b="1" dirty="0" smtClean="0"/>
              <a:t>הודו</a:t>
            </a:r>
            <a:endParaRPr lang="he-IL" b="1" dirty="0"/>
          </a:p>
        </p:txBody>
      </p:sp>
    </p:spTree>
    <p:extLst>
      <p:ext uri="{BB962C8B-B14F-4D97-AF65-F5344CB8AC3E}">
        <p14:creationId xmlns:p14="http://schemas.microsoft.com/office/powerpoint/2010/main" val="28209226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56755" y="259664"/>
            <a:ext cx="10058400" cy="1450757"/>
          </a:xfrm>
        </p:spPr>
        <p:txBody>
          <a:bodyPr/>
          <a:lstStyle/>
          <a:p>
            <a:r>
              <a:rPr lang="he-IL" dirty="0" smtClean="0"/>
              <a:t>הים מזוהם. סכנה לדגים ולמתרחצים</a:t>
            </a:r>
            <a:endParaRPr lang="he-IL" dirty="0"/>
          </a:p>
        </p:txBody>
      </p:sp>
      <p:pic>
        <p:nvPicPr>
          <p:cNvPr id="4" name="תמונה 3"/>
          <p:cNvPicPr>
            <a:picLocks noChangeAspect="1"/>
          </p:cNvPicPr>
          <p:nvPr/>
        </p:nvPicPr>
        <p:blipFill>
          <a:blip r:embed="rId2"/>
          <a:stretch>
            <a:fillRect/>
          </a:stretch>
        </p:blipFill>
        <p:spPr>
          <a:xfrm>
            <a:off x="3258924" y="2019236"/>
            <a:ext cx="6773352" cy="4160283"/>
          </a:xfrm>
          <a:prstGeom prst="rect">
            <a:avLst/>
          </a:prstGeom>
        </p:spPr>
      </p:pic>
      <p:sp>
        <p:nvSpPr>
          <p:cNvPr id="5" name="TextBox 4"/>
          <p:cNvSpPr txBox="1"/>
          <p:nvPr/>
        </p:nvSpPr>
        <p:spPr>
          <a:xfrm>
            <a:off x="9503233" y="6121723"/>
            <a:ext cx="1632857" cy="246221"/>
          </a:xfrm>
          <a:prstGeom prst="rect">
            <a:avLst/>
          </a:prstGeom>
          <a:noFill/>
        </p:spPr>
        <p:txBody>
          <a:bodyPr wrap="square" rtlCol="1">
            <a:spAutoFit/>
          </a:bodyPr>
          <a:lstStyle/>
          <a:p>
            <a:r>
              <a:rPr lang="he-IL" sz="1000" dirty="0" smtClean="0"/>
              <a:t>כלכליסט</a:t>
            </a:r>
            <a:endParaRPr lang="he-IL" sz="1000" dirty="0"/>
          </a:p>
        </p:txBody>
      </p:sp>
    </p:spTree>
    <p:extLst>
      <p:ext uri="{BB962C8B-B14F-4D97-AF65-F5344CB8AC3E}">
        <p14:creationId xmlns:p14="http://schemas.microsoft.com/office/powerpoint/2010/main" val="2235914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04651" y="390294"/>
            <a:ext cx="12192000" cy="1450757"/>
          </a:xfrm>
        </p:spPr>
        <p:txBody>
          <a:bodyPr>
            <a:noAutofit/>
          </a:bodyPr>
          <a:lstStyle/>
          <a:p>
            <a:r>
              <a:rPr lang="he-IL" sz="3200" dirty="0" smtClean="0"/>
              <a:t>מפרץ פרסי, ים תיכון, מפרץ אילת וים שחור מזוהמים בשל ריבוי אוכלוסייה, אין שיתוף פעולה בין המדינות ו</a:t>
            </a:r>
            <a:r>
              <a:rPr lang="he-IL" sz="3200" b="1" dirty="0" smtClean="0"/>
              <a:t>הים כמעט סגור </a:t>
            </a:r>
            <a:r>
              <a:rPr lang="he-IL" sz="3200" dirty="0" smtClean="0"/>
              <a:t>ולכן אין כמעט תחלופת מים</a:t>
            </a:r>
            <a:endParaRPr lang="he-IL" sz="3200" dirty="0"/>
          </a:p>
        </p:txBody>
      </p:sp>
      <p:pic>
        <p:nvPicPr>
          <p:cNvPr id="4" name="תמונה 3"/>
          <p:cNvPicPr>
            <a:picLocks noChangeAspect="1"/>
          </p:cNvPicPr>
          <p:nvPr/>
        </p:nvPicPr>
        <p:blipFill>
          <a:blip r:embed="rId2"/>
          <a:stretch>
            <a:fillRect/>
          </a:stretch>
        </p:blipFill>
        <p:spPr>
          <a:xfrm>
            <a:off x="2608771" y="2023993"/>
            <a:ext cx="7462694" cy="4084441"/>
          </a:xfrm>
          <a:prstGeom prst="rect">
            <a:avLst/>
          </a:prstGeom>
        </p:spPr>
      </p:pic>
      <p:sp>
        <p:nvSpPr>
          <p:cNvPr id="5" name="TextBox 4"/>
          <p:cNvSpPr txBox="1"/>
          <p:nvPr/>
        </p:nvSpPr>
        <p:spPr>
          <a:xfrm>
            <a:off x="8464734" y="2690949"/>
            <a:ext cx="1606731" cy="369332"/>
          </a:xfrm>
          <a:prstGeom prst="rect">
            <a:avLst/>
          </a:prstGeom>
          <a:noFill/>
        </p:spPr>
        <p:txBody>
          <a:bodyPr wrap="square" rtlCol="1">
            <a:spAutoFit/>
          </a:bodyPr>
          <a:lstStyle/>
          <a:p>
            <a:r>
              <a:rPr lang="he-IL" dirty="0" smtClean="0">
                <a:solidFill>
                  <a:schemeClr val="bg1"/>
                </a:solidFill>
              </a:rPr>
              <a:t>ים שחור</a:t>
            </a:r>
            <a:endParaRPr lang="he-IL" dirty="0">
              <a:solidFill>
                <a:schemeClr val="bg1"/>
              </a:solidFill>
            </a:endParaRPr>
          </a:p>
        </p:txBody>
      </p:sp>
      <p:sp>
        <p:nvSpPr>
          <p:cNvPr id="6" name="TextBox 5"/>
          <p:cNvSpPr txBox="1"/>
          <p:nvPr/>
        </p:nvSpPr>
        <p:spPr>
          <a:xfrm>
            <a:off x="6340118" y="4271554"/>
            <a:ext cx="1789609" cy="369332"/>
          </a:xfrm>
          <a:prstGeom prst="rect">
            <a:avLst/>
          </a:prstGeom>
          <a:noFill/>
        </p:spPr>
        <p:txBody>
          <a:bodyPr wrap="square" rtlCol="1">
            <a:spAutoFit/>
          </a:bodyPr>
          <a:lstStyle/>
          <a:p>
            <a:r>
              <a:rPr lang="he-IL" dirty="0" smtClean="0">
                <a:solidFill>
                  <a:schemeClr val="bg1"/>
                </a:solidFill>
              </a:rPr>
              <a:t>ים תיכון</a:t>
            </a:r>
            <a:endParaRPr lang="he-IL" dirty="0">
              <a:solidFill>
                <a:schemeClr val="bg1"/>
              </a:solidFill>
            </a:endParaRPr>
          </a:p>
        </p:txBody>
      </p:sp>
      <p:sp>
        <p:nvSpPr>
          <p:cNvPr id="7" name="TextBox 6"/>
          <p:cNvSpPr txBox="1"/>
          <p:nvPr/>
        </p:nvSpPr>
        <p:spPr>
          <a:xfrm>
            <a:off x="8791305" y="5643154"/>
            <a:ext cx="2560320" cy="369332"/>
          </a:xfrm>
          <a:prstGeom prst="rect">
            <a:avLst/>
          </a:prstGeom>
          <a:noFill/>
        </p:spPr>
        <p:txBody>
          <a:bodyPr wrap="square" rtlCol="1">
            <a:spAutoFit/>
          </a:bodyPr>
          <a:lstStyle/>
          <a:p>
            <a:r>
              <a:rPr lang="he-IL" dirty="0" smtClean="0">
                <a:solidFill>
                  <a:schemeClr val="bg1"/>
                </a:solidFill>
              </a:rPr>
              <a:t>מפרץ אילת</a:t>
            </a:r>
            <a:endParaRPr lang="he-IL" dirty="0">
              <a:solidFill>
                <a:schemeClr val="bg1"/>
              </a:solidFill>
            </a:endParaRPr>
          </a:p>
        </p:txBody>
      </p:sp>
    </p:spTree>
    <p:extLst>
      <p:ext uri="{BB962C8B-B14F-4D97-AF65-F5344CB8AC3E}">
        <p14:creationId xmlns:p14="http://schemas.microsoft.com/office/powerpoint/2010/main" val="24448970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dirty="0" smtClean="0"/>
              <a:t>סכנה לשוניות אלמוגים במפרץ אילת</a:t>
            </a:r>
            <a:endParaRPr lang="he-IL" dirty="0"/>
          </a:p>
        </p:txBody>
      </p:sp>
      <p:pic>
        <p:nvPicPr>
          <p:cNvPr id="4" name="תמונה 3"/>
          <p:cNvPicPr>
            <a:picLocks noChangeAspect="1"/>
          </p:cNvPicPr>
          <p:nvPr/>
        </p:nvPicPr>
        <p:blipFill>
          <a:blip r:embed="rId2"/>
          <a:stretch>
            <a:fillRect/>
          </a:stretch>
        </p:blipFill>
        <p:spPr>
          <a:xfrm>
            <a:off x="1416606" y="2037806"/>
            <a:ext cx="3813688" cy="3609123"/>
          </a:xfrm>
          <a:prstGeom prst="rect">
            <a:avLst/>
          </a:prstGeom>
        </p:spPr>
      </p:pic>
      <p:sp>
        <p:nvSpPr>
          <p:cNvPr id="5" name="TextBox 4"/>
          <p:cNvSpPr txBox="1"/>
          <p:nvPr/>
        </p:nvSpPr>
        <p:spPr>
          <a:xfrm>
            <a:off x="5682343" y="2688205"/>
            <a:ext cx="5264332" cy="2308324"/>
          </a:xfrm>
          <a:prstGeom prst="rect">
            <a:avLst/>
          </a:prstGeom>
          <a:noFill/>
        </p:spPr>
        <p:txBody>
          <a:bodyPr wrap="square" rtlCol="1">
            <a:spAutoFit/>
          </a:bodyPr>
          <a:lstStyle/>
          <a:p>
            <a:pPr algn="r"/>
            <a:r>
              <a:rPr lang="he-IL" sz="2400" dirty="0" smtClean="0"/>
              <a:t>- </a:t>
            </a:r>
            <a:r>
              <a:rPr lang="he-IL" sz="2400" b="1" dirty="0" smtClean="0"/>
              <a:t>בניית בתי-מלון </a:t>
            </a:r>
            <a:r>
              <a:rPr lang="he-IL" sz="2400" dirty="0" smtClean="0"/>
              <a:t>באילת ובעקבה </a:t>
            </a:r>
            <a:r>
              <a:rPr lang="he-IL" sz="2400" dirty="0"/>
              <a:t>גרמה </a:t>
            </a:r>
            <a:r>
              <a:rPr lang="he-IL" sz="2400" dirty="0" smtClean="0"/>
              <a:t>ל</a:t>
            </a:r>
            <a:r>
              <a:rPr lang="he-IL" sz="2400" b="1" dirty="0" smtClean="0"/>
              <a:t>אבק</a:t>
            </a:r>
            <a:r>
              <a:rPr lang="he-IL" sz="2400" dirty="0" smtClean="0"/>
              <a:t> </a:t>
            </a:r>
            <a:r>
              <a:rPr lang="he-IL" sz="2400" dirty="0"/>
              <a:t>לרחף ולשקוע בים. </a:t>
            </a:r>
            <a:r>
              <a:rPr lang="he-IL" sz="2400" dirty="0" smtClean="0"/>
              <a:t>האבק </a:t>
            </a:r>
            <a:r>
              <a:rPr lang="he-IL" sz="2400" dirty="0"/>
              <a:t>מקטין את כמות האור החודרת לים (אור זה גורם חשוב להתפתחות אלמוגים).</a:t>
            </a:r>
          </a:p>
          <a:p>
            <a:pPr algn="r"/>
            <a:r>
              <a:rPr lang="he-IL" sz="2400" dirty="0" smtClean="0"/>
              <a:t>- </a:t>
            </a:r>
            <a:r>
              <a:rPr lang="he-IL" sz="2400" b="1" dirty="0" smtClean="0"/>
              <a:t>פסולת</a:t>
            </a:r>
          </a:p>
          <a:p>
            <a:pPr algn="r"/>
            <a:r>
              <a:rPr lang="he-IL" sz="2400" dirty="0" smtClean="0"/>
              <a:t>- </a:t>
            </a:r>
            <a:r>
              <a:rPr lang="he-IL" sz="2400" b="1" dirty="0" smtClean="0"/>
              <a:t>שפכים</a:t>
            </a:r>
            <a:r>
              <a:rPr lang="he-IL" sz="2400" dirty="0" smtClean="0"/>
              <a:t> </a:t>
            </a:r>
            <a:endParaRPr lang="he-IL" sz="2400" dirty="0"/>
          </a:p>
        </p:txBody>
      </p:sp>
    </p:spTree>
    <p:extLst>
      <p:ext uri="{BB962C8B-B14F-4D97-AF65-F5344CB8AC3E}">
        <p14:creationId xmlns:p14="http://schemas.microsoft.com/office/powerpoint/2010/main" val="2197369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dirty="0" smtClean="0"/>
              <a:t>סיכום</a:t>
            </a:r>
            <a:endParaRPr lang="he-IL" dirty="0"/>
          </a:p>
        </p:txBody>
      </p:sp>
      <p:sp>
        <p:nvSpPr>
          <p:cNvPr id="4" name="TextBox 3"/>
          <p:cNvSpPr txBox="1"/>
          <p:nvPr/>
        </p:nvSpPr>
        <p:spPr>
          <a:xfrm>
            <a:off x="0" y="1985553"/>
            <a:ext cx="12057017" cy="4431983"/>
          </a:xfrm>
          <a:prstGeom prst="rect">
            <a:avLst/>
          </a:prstGeom>
          <a:noFill/>
        </p:spPr>
        <p:txBody>
          <a:bodyPr wrap="square" rtlCol="1">
            <a:spAutoFit/>
          </a:bodyPr>
          <a:lstStyle/>
          <a:p>
            <a:pPr algn="r"/>
            <a:r>
              <a:rPr lang="he-IL" dirty="0" smtClean="0"/>
              <a:t>פגיעה </a:t>
            </a:r>
            <a:r>
              <a:rPr lang="he-IL" dirty="0"/>
              <a:t>אקולוגית בשל עלייה ברמת החיים ובכמות האוכלוסייה</a:t>
            </a:r>
          </a:p>
          <a:p>
            <a:pPr algn="r"/>
            <a:endParaRPr lang="en-US" sz="1200" dirty="0" smtClean="0"/>
          </a:p>
          <a:p>
            <a:pPr algn="r"/>
            <a:r>
              <a:rPr lang="he-IL" dirty="0" smtClean="0">
                <a:solidFill>
                  <a:srgbClr val="FF0000"/>
                </a:solidFill>
              </a:rPr>
              <a:t>טביעת </a:t>
            </a:r>
            <a:r>
              <a:rPr lang="he-IL" dirty="0">
                <a:solidFill>
                  <a:srgbClr val="FF0000"/>
                </a:solidFill>
              </a:rPr>
              <a:t>רגל אקולוגית </a:t>
            </a:r>
            <a:r>
              <a:rPr lang="he-IL" dirty="0"/>
              <a:t>גבוהה במדינות מפותחות בשל פעולות כגון תיירות, מכוניות, יוממות מהפרברים וזחילה עירונית, חשמל, תרבות הצריכה, פלסטיק ו</a:t>
            </a:r>
            <a:r>
              <a:rPr lang="he-IL" dirty="0">
                <a:solidFill>
                  <a:srgbClr val="FF0000"/>
                </a:solidFill>
              </a:rPr>
              <a:t>בירוא </a:t>
            </a:r>
            <a:r>
              <a:rPr lang="he-IL" dirty="0" smtClean="0">
                <a:solidFill>
                  <a:srgbClr val="FF0000"/>
                </a:solidFill>
              </a:rPr>
              <a:t>יערות עד</a:t>
            </a:r>
            <a:endParaRPr lang="en-US" dirty="0" smtClean="0">
              <a:solidFill>
                <a:srgbClr val="FF0000"/>
              </a:solidFill>
            </a:endParaRPr>
          </a:p>
          <a:p>
            <a:pPr algn="r"/>
            <a:endParaRPr lang="he-IL" sz="1200" dirty="0"/>
          </a:p>
          <a:p>
            <a:pPr algn="r"/>
            <a:r>
              <a:rPr lang="he-IL" dirty="0"/>
              <a:t>תוצאות: פסולת, פגיעה בשונית אלמוגים, זיהום ים שהוא כמעט סגור (ים תיכון, מפרץ אילת, מפרץ פרסי), ערפיח, מחלת סרטן</a:t>
            </a:r>
          </a:p>
          <a:p>
            <a:pPr algn="r"/>
            <a:endParaRPr lang="en-US" sz="1200" dirty="0" smtClean="0"/>
          </a:p>
          <a:p>
            <a:pPr algn="r"/>
            <a:r>
              <a:rPr lang="he-IL" dirty="0" smtClean="0">
                <a:solidFill>
                  <a:srgbClr val="FF0000"/>
                </a:solidFill>
              </a:rPr>
              <a:t>התחממות </a:t>
            </a:r>
            <a:r>
              <a:rPr lang="he-IL" dirty="0">
                <a:solidFill>
                  <a:srgbClr val="FF0000"/>
                </a:solidFill>
              </a:rPr>
              <a:t>גלובלית</a:t>
            </a:r>
            <a:r>
              <a:rPr lang="he-IL" dirty="0"/>
              <a:t>: </a:t>
            </a:r>
            <a:r>
              <a:rPr lang="he-IL" dirty="0">
                <a:solidFill>
                  <a:srgbClr val="FF0000"/>
                </a:solidFill>
              </a:rPr>
              <a:t>אפקט\גז החממה</a:t>
            </a:r>
            <a:r>
              <a:rPr lang="he-IL" dirty="0"/>
              <a:t>, משבר אקלים, בצורת, אקלים קיצוני, </a:t>
            </a:r>
            <a:r>
              <a:rPr lang="he-IL" dirty="0">
                <a:solidFill>
                  <a:srgbClr val="FF0000"/>
                </a:solidFill>
              </a:rPr>
              <a:t>המסת קרחונים </a:t>
            </a:r>
            <a:r>
              <a:rPr lang="he-IL" dirty="0"/>
              <a:t>וסכנה להצפת קו החוף, </a:t>
            </a:r>
            <a:r>
              <a:rPr lang="he-IL" dirty="0">
                <a:solidFill>
                  <a:srgbClr val="FF0000"/>
                </a:solidFill>
              </a:rPr>
              <a:t>מידבור</a:t>
            </a:r>
          </a:p>
          <a:p>
            <a:pPr algn="r"/>
            <a:endParaRPr lang="he-IL" sz="1200" dirty="0" smtClean="0"/>
          </a:p>
          <a:p>
            <a:pPr algn="r"/>
            <a:r>
              <a:rPr lang="he-IL" dirty="0" smtClean="0"/>
              <a:t>ניצול </a:t>
            </a:r>
            <a:r>
              <a:rPr lang="he-IL" dirty="0"/>
              <a:t>יתר של הטבע: </a:t>
            </a:r>
            <a:r>
              <a:rPr lang="he-IL" dirty="0">
                <a:solidFill>
                  <a:srgbClr val="FF0000"/>
                </a:solidFill>
              </a:rPr>
              <a:t>המלחת אדמות</a:t>
            </a:r>
            <a:r>
              <a:rPr lang="he-IL" dirty="0"/>
              <a:t>, התייבשות </a:t>
            </a:r>
            <a:r>
              <a:rPr lang="he-IL" dirty="0" smtClean="0"/>
              <a:t>אגמים, התרוקנות אקוויפר</a:t>
            </a:r>
          </a:p>
          <a:p>
            <a:pPr algn="r"/>
            <a:endParaRPr lang="he-IL" sz="1200" dirty="0"/>
          </a:p>
          <a:p>
            <a:pPr algn="r"/>
            <a:r>
              <a:rPr lang="he-IL" dirty="0"/>
              <a:t>התמודדות - </a:t>
            </a:r>
            <a:r>
              <a:rPr lang="he-IL" dirty="0">
                <a:solidFill>
                  <a:srgbClr val="00B050"/>
                </a:solidFill>
              </a:rPr>
              <a:t>קיימות</a:t>
            </a:r>
            <a:r>
              <a:rPr lang="he-IL" dirty="0"/>
              <a:t>: </a:t>
            </a:r>
            <a:r>
              <a:rPr lang="he-IL" dirty="0" smtClean="0"/>
              <a:t>הסברה</a:t>
            </a:r>
            <a:r>
              <a:rPr lang="he-IL" dirty="0"/>
              <a:t>, מיחזור, אכיפה, </a:t>
            </a:r>
            <a:r>
              <a:rPr lang="he-IL" dirty="0" smtClean="0"/>
              <a:t>אמנות בינ"ל כמו </a:t>
            </a:r>
            <a:r>
              <a:rPr lang="he-IL" dirty="0" smtClean="0">
                <a:solidFill>
                  <a:srgbClr val="00B050"/>
                </a:solidFill>
              </a:rPr>
              <a:t>אמנת ברצלונה </a:t>
            </a:r>
            <a:r>
              <a:rPr lang="he-IL" dirty="0" smtClean="0"/>
              <a:t>ו</a:t>
            </a:r>
            <a:r>
              <a:rPr lang="he-IL" dirty="0" smtClean="0">
                <a:solidFill>
                  <a:srgbClr val="00B050"/>
                </a:solidFill>
              </a:rPr>
              <a:t>אמנת קויטו</a:t>
            </a:r>
            <a:r>
              <a:rPr lang="he-IL" dirty="0" smtClean="0"/>
              <a:t>, מעבר מאנרגיה מתכלת </a:t>
            </a:r>
            <a:r>
              <a:rPr lang="he-IL" dirty="0"/>
              <a:t>לאנרגיה </a:t>
            </a:r>
            <a:r>
              <a:rPr lang="he-IL" dirty="0" smtClean="0"/>
              <a:t>מתחדשת, מעבר מנסיעה במכונית לאופניים ותחבורה ציבורית, להצטופף ולא לבנות פרברים, </a:t>
            </a:r>
            <a:r>
              <a:rPr lang="he-IL" dirty="0" smtClean="0">
                <a:solidFill>
                  <a:srgbClr val="00B050"/>
                </a:solidFill>
              </a:rPr>
              <a:t>בנייה תואמת אקלים  </a:t>
            </a:r>
          </a:p>
          <a:p>
            <a:pPr algn="r"/>
            <a:endParaRPr lang="he-IL" sz="1200" dirty="0"/>
          </a:p>
          <a:p>
            <a:pPr algn="r"/>
            <a:r>
              <a:rPr lang="he-IL" dirty="0"/>
              <a:t>גישות אקולוגיות: גישה בעד פיתוח מזערי ושימור הקיים ללא שינוי כמו </a:t>
            </a:r>
            <a:r>
              <a:rPr lang="he-IL" dirty="0">
                <a:solidFill>
                  <a:srgbClr val="00B050"/>
                </a:solidFill>
              </a:rPr>
              <a:t>עקרון זהירות מוקדמות </a:t>
            </a:r>
            <a:r>
              <a:rPr lang="he-IL" dirty="0"/>
              <a:t>או גישת </a:t>
            </a:r>
            <a:r>
              <a:rPr lang="he-IL" dirty="0">
                <a:solidFill>
                  <a:srgbClr val="00B050"/>
                </a:solidFill>
              </a:rPr>
              <a:t>פיתוח בר-קיימא </a:t>
            </a:r>
            <a:r>
              <a:rPr lang="he-IL" dirty="0"/>
              <a:t>כמו גישת </a:t>
            </a:r>
            <a:r>
              <a:rPr lang="he-IL" dirty="0">
                <a:solidFill>
                  <a:srgbClr val="00B050"/>
                </a:solidFill>
              </a:rPr>
              <a:t>כושר קיבול </a:t>
            </a:r>
            <a:r>
              <a:rPr lang="he-IL" dirty="0" smtClean="0">
                <a:solidFill>
                  <a:srgbClr val="00B050"/>
                </a:solidFill>
              </a:rPr>
              <a:t>סביבתי</a:t>
            </a:r>
            <a:r>
              <a:rPr lang="he-IL" dirty="0" smtClean="0"/>
              <a:t> </a:t>
            </a:r>
          </a:p>
          <a:p>
            <a:pPr algn="r"/>
            <a:endParaRPr lang="he-IL" sz="1200" dirty="0"/>
          </a:p>
          <a:p>
            <a:pPr algn="r"/>
            <a:r>
              <a:rPr lang="he-IL" dirty="0"/>
              <a:t>מדוע לא עושים יותר כדי להגן על הטבע </a:t>
            </a:r>
            <a:r>
              <a:rPr lang="he-IL" dirty="0" smtClean="0"/>
              <a:t>? כי חושבים לטווח קצר, אדישות, פוחדים לפגוע בכלכלה בטווח הקצר</a:t>
            </a:r>
            <a:endParaRPr lang="he-IL" dirty="0"/>
          </a:p>
        </p:txBody>
      </p:sp>
    </p:spTree>
    <p:extLst>
      <p:ext uri="{BB962C8B-B14F-4D97-AF65-F5344CB8AC3E}">
        <p14:creationId xmlns:p14="http://schemas.microsoft.com/office/powerpoint/2010/main" val="16122586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dirty="0" smtClean="0"/>
              <a:t>זיהום בשל נפט במפרץ הפרסי</a:t>
            </a:r>
            <a:endParaRPr lang="he-IL" dirty="0"/>
          </a:p>
        </p:txBody>
      </p:sp>
      <p:pic>
        <p:nvPicPr>
          <p:cNvPr id="4" name="תמונה 3"/>
          <p:cNvPicPr>
            <a:picLocks noChangeAspect="1"/>
          </p:cNvPicPr>
          <p:nvPr/>
        </p:nvPicPr>
        <p:blipFill>
          <a:blip r:embed="rId2"/>
          <a:stretch>
            <a:fillRect/>
          </a:stretch>
        </p:blipFill>
        <p:spPr>
          <a:xfrm>
            <a:off x="4165096" y="2023290"/>
            <a:ext cx="4608352" cy="4003710"/>
          </a:xfrm>
          <a:prstGeom prst="rect">
            <a:avLst/>
          </a:prstGeom>
        </p:spPr>
      </p:pic>
    </p:spTree>
    <p:extLst>
      <p:ext uri="{BB962C8B-B14F-4D97-AF65-F5344CB8AC3E}">
        <p14:creationId xmlns:p14="http://schemas.microsoft.com/office/powerpoint/2010/main" val="34319675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dirty="0" smtClean="0"/>
              <a:t>ערפיח: ערפל ופיח. שמיים שחורים מרוב זיהום</a:t>
            </a:r>
            <a:endParaRPr lang="he-IL" dirty="0"/>
          </a:p>
        </p:txBody>
      </p:sp>
      <p:pic>
        <p:nvPicPr>
          <p:cNvPr id="4" name="תמונה 3"/>
          <p:cNvPicPr>
            <a:picLocks noChangeAspect="1"/>
          </p:cNvPicPr>
          <p:nvPr/>
        </p:nvPicPr>
        <p:blipFill>
          <a:blip r:embed="rId2"/>
          <a:stretch>
            <a:fillRect/>
          </a:stretch>
        </p:blipFill>
        <p:spPr>
          <a:xfrm>
            <a:off x="3257674" y="2161337"/>
            <a:ext cx="6056143" cy="3719763"/>
          </a:xfrm>
          <a:prstGeom prst="rect">
            <a:avLst/>
          </a:prstGeom>
        </p:spPr>
      </p:pic>
      <p:sp>
        <p:nvSpPr>
          <p:cNvPr id="5" name="TextBox 4"/>
          <p:cNvSpPr txBox="1"/>
          <p:nvPr/>
        </p:nvSpPr>
        <p:spPr>
          <a:xfrm>
            <a:off x="8739051" y="5881100"/>
            <a:ext cx="731520" cy="261610"/>
          </a:xfrm>
          <a:prstGeom prst="rect">
            <a:avLst/>
          </a:prstGeom>
          <a:noFill/>
        </p:spPr>
        <p:txBody>
          <a:bodyPr wrap="square" rtlCol="1">
            <a:spAutoFit/>
          </a:bodyPr>
          <a:lstStyle/>
          <a:p>
            <a:r>
              <a:rPr lang="he-IL" sz="1100" dirty="0" err="1" smtClean="0"/>
              <a:t>כלכליסט</a:t>
            </a:r>
            <a:endParaRPr lang="he-IL" sz="1100" dirty="0"/>
          </a:p>
        </p:txBody>
      </p:sp>
    </p:spTree>
    <p:extLst>
      <p:ext uri="{BB962C8B-B14F-4D97-AF65-F5344CB8AC3E}">
        <p14:creationId xmlns:p14="http://schemas.microsoft.com/office/powerpoint/2010/main" val="2607290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dirty="0" smtClean="0"/>
              <a:t>זיהום = גידול במחלת הסרטן</a:t>
            </a:r>
            <a:endParaRPr lang="he-IL" dirty="0"/>
          </a:p>
        </p:txBody>
      </p:sp>
    </p:spTree>
    <p:extLst>
      <p:ext uri="{BB962C8B-B14F-4D97-AF65-F5344CB8AC3E}">
        <p14:creationId xmlns:p14="http://schemas.microsoft.com/office/powerpoint/2010/main" val="12788086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08626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48194" y="220476"/>
            <a:ext cx="11730446" cy="1450757"/>
          </a:xfrm>
        </p:spPr>
        <p:txBody>
          <a:bodyPr>
            <a:normAutofit/>
          </a:bodyPr>
          <a:lstStyle/>
          <a:p>
            <a:r>
              <a:rPr lang="he-IL" sz="4000" dirty="0" smtClean="0"/>
              <a:t>משבר </a:t>
            </a:r>
            <a:r>
              <a:rPr lang="he-IL" sz="4000" dirty="0" smtClean="0"/>
              <a:t>אקלים </a:t>
            </a:r>
            <a:r>
              <a:rPr lang="he-IL" sz="4000" dirty="0" smtClean="0"/>
              <a:t>= התחממות גלובלית בשל גז\אפקט החממה</a:t>
            </a:r>
            <a:endParaRPr lang="he-IL" sz="4000" dirty="0"/>
          </a:p>
        </p:txBody>
      </p:sp>
      <p:pic>
        <p:nvPicPr>
          <p:cNvPr id="4" name="תמונה 3"/>
          <p:cNvPicPr>
            <a:picLocks noChangeAspect="1"/>
          </p:cNvPicPr>
          <p:nvPr/>
        </p:nvPicPr>
        <p:blipFill>
          <a:blip r:embed="rId2"/>
          <a:stretch>
            <a:fillRect/>
          </a:stretch>
        </p:blipFill>
        <p:spPr>
          <a:xfrm>
            <a:off x="1207017" y="1873360"/>
            <a:ext cx="6408628" cy="4349345"/>
          </a:xfrm>
          <a:prstGeom prst="rect">
            <a:avLst/>
          </a:prstGeom>
        </p:spPr>
      </p:pic>
      <p:sp>
        <p:nvSpPr>
          <p:cNvPr id="5" name="TextBox 4"/>
          <p:cNvSpPr txBox="1"/>
          <p:nvPr/>
        </p:nvSpPr>
        <p:spPr>
          <a:xfrm>
            <a:off x="7419704" y="3242268"/>
            <a:ext cx="3905794" cy="923330"/>
          </a:xfrm>
          <a:prstGeom prst="rect">
            <a:avLst/>
          </a:prstGeom>
          <a:noFill/>
        </p:spPr>
        <p:txBody>
          <a:bodyPr wrap="square" rtlCol="1">
            <a:spAutoFit/>
          </a:bodyPr>
          <a:lstStyle/>
          <a:p>
            <a:pPr algn="r"/>
            <a:r>
              <a:rPr lang="he-IL" dirty="0" smtClean="0"/>
              <a:t>זיהום ממפעלים, מכוניות ותחנות חשמל </a:t>
            </a:r>
          </a:p>
          <a:p>
            <a:pPr algn="r"/>
            <a:r>
              <a:rPr lang="he-IL" dirty="0" smtClean="0"/>
              <a:t>מייצר את גז החממה </a:t>
            </a:r>
          </a:p>
          <a:p>
            <a:pPr algn="r"/>
            <a:r>
              <a:rPr lang="he-IL" dirty="0" smtClean="0"/>
              <a:t>שמביא לעליית הטמפרטורה</a:t>
            </a:r>
            <a:endParaRPr lang="he-IL" dirty="0"/>
          </a:p>
        </p:txBody>
      </p:sp>
    </p:spTree>
    <p:extLst>
      <p:ext uri="{BB962C8B-B14F-4D97-AF65-F5344CB8AC3E}">
        <p14:creationId xmlns:p14="http://schemas.microsoft.com/office/powerpoint/2010/main" val="18315227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56755" y="142099"/>
            <a:ext cx="11900263" cy="1450757"/>
          </a:xfrm>
        </p:spPr>
        <p:txBody>
          <a:bodyPr>
            <a:normAutofit/>
          </a:bodyPr>
          <a:lstStyle/>
          <a:p>
            <a:pPr algn="ctr"/>
            <a:r>
              <a:rPr lang="he-IL" sz="3600" dirty="0" smtClean="0"/>
              <a:t>בגלל ההתחממות הגלובלית, </a:t>
            </a:r>
            <a:r>
              <a:rPr lang="he-IL" sz="3600" dirty="0" smtClean="0"/>
              <a:t>קרחונים </a:t>
            </a:r>
            <a:r>
              <a:rPr lang="he-IL" sz="3600" dirty="0" smtClean="0"/>
              <a:t>בקוטב </a:t>
            </a:r>
            <a:r>
              <a:rPr lang="he-IL" sz="2400" dirty="0" smtClean="0"/>
              <a:t>(הצפוני ודרומי)</a:t>
            </a:r>
            <a:r>
              <a:rPr lang="he-IL" sz="3600" dirty="0" smtClean="0"/>
              <a:t> נמסים</a:t>
            </a:r>
            <a:endParaRPr lang="he-IL" sz="3600" dirty="0"/>
          </a:p>
        </p:txBody>
      </p:sp>
      <p:pic>
        <p:nvPicPr>
          <p:cNvPr id="4" name="תמונה 3"/>
          <p:cNvPicPr>
            <a:picLocks noChangeAspect="1"/>
          </p:cNvPicPr>
          <p:nvPr/>
        </p:nvPicPr>
        <p:blipFill>
          <a:blip r:embed="rId2"/>
          <a:stretch>
            <a:fillRect/>
          </a:stretch>
        </p:blipFill>
        <p:spPr>
          <a:xfrm>
            <a:off x="2354199" y="2009248"/>
            <a:ext cx="7792756" cy="4157426"/>
          </a:xfrm>
          <a:prstGeom prst="rect">
            <a:avLst/>
          </a:prstGeom>
        </p:spPr>
      </p:pic>
    </p:spTree>
    <p:extLst>
      <p:ext uri="{BB962C8B-B14F-4D97-AF65-F5344CB8AC3E}">
        <p14:creationId xmlns:p14="http://schemas.microsoft.com/office/powerpoint/2010/main" val="14595493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dirty="0" smtClean="0"/>
              <a:t>המסת קרחונים בקוטב הצפוני (אוקיינוס ארקטי)</a:t>
            </a:r>
            <a:endParaRPr lang="he-IL" dirty="0"/>
          </a:p>
        </p:txBody>
      </p:sp>
      <p:pic>
        <p:nvPicPr>
          <p:cNvPr id="4" name="תמונה 3"/>
          <p:cNvPicPr>
            <a:picLocks noChangeAspect="1"/>
          </p:cNvPicPr>
          <p:nvPr/>
        </p:nvPicPr>
        <p:blipFill>
          <a:blip r:embed="rId2"/>
          <a:stretch>
            <a:fillRect/>
          </a:stretch>
        </p:blipFill>
        <p:spPr>
          <a:xfrm>
            <a:off x="3202409" y="2039685"/>
            <a:ext cx="6359602" cy="4293597"/>
          </a:xfrm>
          <a:prstGeom prst="rect">
            <a:avLst/>
          </a:prstGeom>
        </p:spPr>
      </p:pic>
      <p:sp>
        <p:nvSpPr>
          <p:cNvPr id="5" name="TextBox 4"/>
          <p:cNvSpPr txBox="1"/>
          <p:nvPr/>
        </p:nvSpPr>
        <p:spPr>
          <a:xfrm>
            <a:off x="4262007" y="2657293"/>
            <a:ext cx="1871004" cy="369332"/>
          </a:xfrm>
          <a:prstGeom prst="rect">
            <a:avLst/>
          </a:prstGeom>
          <a:noFill/>
        </p:spPr>
        <p:txBody>
          <a:bodyPr wrap="square" rtlCol="1">
            <a:spAutoFit/>
          </a:bodyPr>
          <a:lstStyle/>
          <a:p>
            <a:r>
              <a:rPr lang="he-IL" b="1" dirty="0" smtClean="0"/>
              <a:t>גרינלנד</a:t>
            </a:r>
            <a:endParaRPr lang="he-IL" b="1" dirty="0"/>
          </a:p>
        </p:txBody>
      </p:sp>
      <p:sp>
        <p:nvSpPr>
          <p:cNvPr id="6" name="TextBox 5"/>
          <p:cNvSpPr txBox="1"/>
          <p:nvPr/>
        </p:nvSpPr>
        <p:spPr>
          <a:xfrm>
            <a:off x="3889716" y="2287961"/>
            <a:ext cx="1753439" cy="369332"/>
          </a:xfrm>
          <a:prstGeom prst="rect">
            <a:avLst/>
          </a:prstGeom>
          <a:noFill/>
        </p:spPr>
        <p:txBody>
          <a:bodyPr wrap="square" rtlCol="1">
            <a:spAutoFit/>
          </a:bodyPr>
          <a:lstStyle/>
          <a:p>
            <a:r>
              <a:rPr lang="he-IL" b="1" dirty="0" smtClean="0">
                <a:solidFill>
                  <a:schemeClr val="bg1"/>
                </a:solidFill>
              </a:rPr>
              <a:t>אוקיינוס ארקטי</a:t>
            </a:r>
            <a:endParaRPr lang="he-IL" b="1" dirty="0">
              <a:solidFill>
                <a:schemeClr val="bg1"/>
              </a:solidFill>
            </a:endParaRPr>
          </a:p>
        </p:txBody>
      </p:sp>
    </p:spTree>
    <p:extLst>
      <p:ext uri="{BB962C8B-B14F-4D97-AF65-F5344CB8AC3E}">
        <p14:creationId xmlns:p14="http://schemas.microsoft.com/office/powerpoint/2010/main" val="1536519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dirty="0" smtClean="0"/>
              <a:t>בשל המסת הקרחונים, פני הים עולים</a:t>
            </a:r>
            <a:endParaRPr lang="he-IL" dirty="0"/>
          </a:p>
        </p:txBody>
      </p:sp>
      <p:pic>
        <p:nvPicPr>
          <p:cNvPr id="5" name="תמונה 4"/>
          <p:cNvPicPr>
            <a:picLocks noChangeAspect="1"/>
          </p:cNvPicPr>
          <p:nvPr/>
        </p:nvPicPr>
        <p:blipFill>
          <a:blip r:embed="rId2"/>
          <a:stretch>
            <a:fillRect/>
          </a:stretch>
        </p:blipFill>
        <p:spPr>
          <a:xfrm>
            <a:off x="2163527" y="2211876"/>
            <a:ext cx="7925906" cy="3400900"/>
          </a:xfrm>
          <a:prstGeom prst="rect">
            <a:avLst/>
          </a:prstGeom>
        </p:spPr>
      </p:pic>
    </p:spTree>
    <p:extLst>
      <p:ext uri="{BB962C8B-B14F-4D97-AF65-F5344CB8AC3E}">
        <p14:creationId xmlns:p14="http://schemas.microsoft.com/office/powerpoint/2010/main" val="39268715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449977" y="707408"/>
            <a:ext cx="12039940" cy="1450757"/>
          </a:xfrm>
        </p:spPr>
        <p:txBody>
          <a:bodyPr>
            <a:normAutofit/>
          </a:bodyPr>
          <a:lstStyle/>
          <a:p>
            <a:r>
              <a:rPr lang="he-IL" sz="3200" dirty="0" smtClean="0"/>
              <a:t>האזורים </a:t>
            </a:r>
            <a:r>
              <a:rPr lang="he-IL" sz="3200" dirty="0"/>
              <a:t>באדום נמצאים בסכנת הצפה בשל עליית פני הים </a:t>
            </a:r>
            <a:r>
              <a:rPr lang="he-IL" sz="3100" dirty="0" smtClean="0"/>
              <a:t/>
            </a:r>
            <a:br>
              <a:rPr lang="he-IL" sz="3100" dirty="0" smtClean="0"/>
            </a:br>
            <a:endParaRPr lang="he-IL" dirty="0"/>
          </a:p>
        </p:txBody>
      </p:sp>
      <p:pic>
        <p:nvPicPr>
          <p:cNvPr id="4" name="תמונה 3"/>
          <p:cNvPicPr>
            <a:picLocks noChangeAspect="1"/>
          </p:cNvPicPr>
          <p:nvPr/>
        </p:nvPicPr>
        <p:blipFill>
          <a:blip r:embed="rId2"/>
          <a:stretch>
            <a:fillRect/>
          </a:stretch>
        </p:blipFill>
        <p:spPr>
          <a:xfrm>
            <a:off x="139677" y="2417888"/>
            <a:ext cx="8289880" cy="3082434"/>
          </a:xfrm>
          <a:prstGeom prst="rect">
            <a:avLst/>
          </a:prstGeom>
        </p:spPr>
      </p:pic>
      <p:sp>
        <p:nvSpPr>
          <p:cNvPr id="5" name="TextBox 4"/>
          <p:cNvSpPr txBox="1"/>
          <p:nvPr/>
        </p:nvSpPr>
        <p:spPr>
          <a:xfrm>
            <a:off x="7785463" y="1898443"/>
            <a:ext cx="4088674" cy="3693319"/>
          </a:xfrm>
          <a:prstGeom prst="rect">
            <a:avLst/>
          </a:prstGeom>
          <a:noFill/>
        </p:spPr>
        <p:txBody>
          <a:bodyPr wrap="square" rtlCol="1">
            <a:spAutoFit/>
          </a:bodyPr>
          <a:lstStyle/>
          <a:p>
            <a:pPr algn="r"/>
            <a:r>
              <a:rPr lang="he-IL" dirty="0" smtClean="0"/>
              <a:t>עלייה ברמת חיים ובכמות אוכלוסייה</a:t>
            </a:r>
          </a:p>
          <a:p>
            <a:pPr algn="r"/>
            <a:endParaRPr lang="he-IL" dirty="0"/>
          </a:p>
          <a:p>
            <a:pPr algn="r"/>
            <a:r>
              <a:rPr lang="he-IL" dirty="0" smtClean="0"/>
              <a:t>עלייה בזיהום</a:t>
            </a:r>
          </a:p>
          <a:p>
            <a:pPr algn="r"/>
            <a:endParaRPr lang="he-IL" dirty="0"/>
          </a:p>
          <a:p>
            <a:pPr algn="r"/>
            <a:r>
              <a:rPr lang="he-IL" dirty="0" smtClean="0"/>
              <a:t>עלייה בגז החממה</a:t>
            </a:r>
          </a:p>
          <a:p>
            <a:pPr algn="r"/>
            <a:endParaRPr lang="he-IL" dirty="0"/>
          </a:p>
          <a:p>
            <a:pPr algn="r"/>
            <a:r>
              <a:rPr lang="he-IL" dirty="0" smtClean="0"/>
              <a:t>התחממות גלובלית</a:t>
            </a:r>
          </a:p>
          <a:p>
            <a:pPr algn="r"/>
            <a:endParaRPr lang="he-IL" dirty="0"/>
          </a:p>
          <a:p>
            <a:pPr algn="r"/>
            <a:r>
              <a:rPr lang="he-IL" dirty="0" smtClean="0"/>
              <a:t>המסת קרחונים</a:t>
            </a:r>
          </a:p>
          <a:p>
            <a:pPr algn="r"/>
            <a:endParaRPr lang="he-IL" dirty="0"/>
          </a:p>
          <a:p>
            <a:pPr algn="r"/>
            <a:r>
              <a:rPr lang="he-IL" dirty="0" smtClean="0"/>
              <a:t>פני הים עולים</a:t>
            </a:r>
          </a:p>
          <a:p>
            <a:pPr algn="r"/>
            <a:endParaRPr lang="he-IL" dirty="0"/>
          </a:p>
          <a:p>
            <a:pPr algn="r"/>
            <a:r>
              <a:rPr lang="he-IL" dirty="0" smtClean="0"/>
              <a:t>קו החוף יוצף בעתיד הלא רחוק</a:t>
            </a:r>
            <a:endParaRPr lang="he-IL" dirty="0"/>
          </a:p>
        </p:txBody>
      </p:sp>
      <p:cxnSp>
        <p:nvCxnSpPr>
          <p:cNvPr id="7" name="מחבר חץ ישר 6"/>
          <p:cNvCxnSpPr/>
          <p:nvPr/>
        </p:nvCxnSpPr>
        <p:spPr>
          <a:xfrm>
            <a:off x="10972800" y="2259875"/>
            <a:ext cx="0" cy="2102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מחבר חץ ישר 8"/>
          <p:cNvCxnSpPr/>
          <p:nvPr/>
        </p:nvCxnSpPr>
        <p:spPr>
          <a:xfrm>
            <a:off x="10968445" y="2817225"/>
            <a:ext cx="0" cy="2102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מחבר חץ ישר 9"/>
          <p:cNvCxnSpPr/>
          <p:nvPr/>
        </p:nvCxnSpPr>
        <p:spPr>
          <a:xfrm>
            <a:off x="10968445" y="3352798"/>
            <a:ext cx="0" cy="2102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מחבר חץ ישר 10"/>
          <p:cNvCxnSpPr/>
          <p:nvPr/>
        </p:nvCxnSpPr>
        <p:spPr>
          <a:xfrm>
            <a:off x="10981507" y="3901443"/>
            <a:ext cx="0" cy="2102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מחבר חץ ישר 11"/>
          <p:cNvCxnSpPr/>
          <p:nvPr/>
        </p:nvCxnSpPr>
        <p:spPr>
          <a:xfrm>
            <a:off x="10981507" y="4476211"/>
            <a:ext cx="0" cy="2102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מחבר חץ ישר 12"/>
          <p:cNvCxnSpPr/>
          <p:nvPr/>
        </p:nvCxnSpPr>
        <p:spPr>
          <a:xfrm>
            <a:off x="10981507" y="5011785"/>
            <a:ext cx="0" cy="2102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639147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94360" y="168224"/>
            <a:ext cx="11064240" cy="1450757"/>
          </a:xfrm>
        </p:spPr>
        <p:txBody>
          <a:bodyPr>
            <a:normAutofit/>
          </a:bodyPr>
          <a:lstStyle/>
          <a:p>
            <a:pPr algn="ctr"/>
            <a:r>
              <a:rPr lang="he-IL" sz="3600" dirty="0" smtClean="0"/>
              <a:t>בשל המסת הקרחונים ועליית פני הים, יש חשש להצפת קו החוף</a:t>
            </a:r>
            <a:endParaRPr lang="he-IL" sz="3600" dirty="0"/>
          </a:p>
        </p:txBody>
      </p:sp>
      <p:pic>
        <p:nvPicPr>
          <p:cNvPr id="4" name="תמונה 3"/>
          <p:cNvPicPr>
            <a:picLocks noChangeAspect="1"/>
          </p:cNvPicPr>
          <p:nvPr/>
        </p:nvPicPr>
        <p:blipFill>
          <a:blip r:embed="rId2"/>
          <a:stretch>
            <a:fillRect/>
          </a:stretch>
        </p:blipFill>
        <p:spPr>
          <a:xfrm>
            <a:off x="1056595" y="2054556"/>
            <a:ext cx="5174388" cy="3836791"/>
          </a:xfrm>
          <a:prstGeom prst="rect">
            <a:avLst/>
          </a:prstGeom>
        </p:spPr>
      </p:pic>
      <p:sp>
        <p:nvSpPr>
          <p:cNvPr id="5" name="TextBox 4"/>
          <p:cNvSpPr txBox="1"/>
          <p:nvPr/>
        </p:nvSpPr>
        <p:spPr>
          <a:xfrm>
            <a:off x="939030" y="5878283"/>
            <a:ext cx="2390503" cy="261610"/>
          </a:xfrm>
          <a:prstGeom prst="rect">
            <a:avLst/>
          </a:prstGeom>
          <a:noFill/>
        </p:spPr>
        <p:txBody>
          <a:bodyPr wrap="square" rtlCol="1">
            <a:spAutoFit/>
          </a:bodyPr>
          <a:lstStyle/>
          <a:p>
            <a:r>
              <a:rPr lang="he-IL" sz="1050" dirty="0" smtClean="0"/>
              <a:t> צילום </a:t>
            </a:r>
            <a:r>
              <a:rPr lang="en-US" sz="1050" dirty="0" smtClean="0"/>
              <a:t>AFP</a:t>
            </a:r>
            <a:r>
              <a:rPr lang="he-IL" sz="1050" dirty="0" smtClean="0"/>
              <a:t>  </a:t>
            </a:r>
            <a:r>
              <a:rPr lang="en-US" sz="1050" dirty="0" smtClean="0"/>
              <a:t>YNET</a:t>
            </a:r>
            <a:endParaRPr lang="he-IL" sz="1050" dirty="0"/>
          </a:p>
        </p:txBody>
      </p:sp>
      <p:sp>
        <p:nvSpPr>
          <p:cNvPr id="6" name="TextBox 5"/>
          <p:cNvSpPr txBox="1"/>
          <p:nvPr/>
        </p:nvSpPr>
        <p:spPr>
          <a:xfrm>
            <a:off x="7119257" y="2403566"/>
            <a:ext cx="3187337" cy="1200329"/>
          </a:xfrm>
          <a:prstGeom prst="rect">
            <a:avLst/>
          </a:prstGeom>
          <a:noFill/>
        </p:spPr>
        <p:txBody>
          <a:bodyPr wrap="square" rtlCol="1">
            <a:spAutoFit/>
          </a:bodyPr>
          <a:lstStyle/>
          <a:p>
            <a:pPr algn="r"/>
            <a:r>
              <a:rPr lang="he-IL" dirty="0" smtClean="0"/>
              <a:t>מקומות רבים בעולם נמצאים תחת סכנת טביעה בשל עליית פני הים.</a:t>
            </a:r>
          </a:p>
          <a:p>
            <a:pPr algn="r"/>
            <a:r>
              <a:rPr lang="he-IL" dirty="0" smtClean="0"/>
              <a:t>למשל, העיר התיירותית ונציה שבאיטליה</a:t>
            </a:r>
            <a:endParaRPr lang="he-IL" dirty="0"/>
          </a:p>
        </p:txBody>
      </p:sp>
    </p:spTree>
    <p:extLst>
      <p:ext uri="{BB962C8B-B14F-4D97-AF65-F5344CB8AC3E}">
        <p14:creationId xmlns:p14="http://schemas.microsoft.com/office/powerpoint/2010/main" val="553546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3923997" y="1418944"/>
            <a:ext cx="4344006" cy="4020111"/>
          </a:xfrm>
          <a:prstGeom prst="rect">
            <a:avLst/>
          </a:prstGeom>
        </p:spPr>
      </p:pic>
    </p:spTree>
    <p:extLst>
      <p:ext uri="{BB962C8B-B14F-4D97-AF65-F5344CB8AC3E}">
        <p14:creationId xmlns:p14="http://schemas.microsoft.com/office/powerpoint/2010/main" val="1241386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dirty="0" smtClean="0"/>
              <a:t>בשל ההתחממות הגלובלית יש גם מידבור</a:t>
            </a:r>
            <a:endParaRPr lang="he-IL" dirty="0"/>
          </a:p>
        </p:txBody>
      </p:sp>
      <p:pic>
        <p:nvPicPr>
          <p:cNvPr id="4" name="תמונה 3"/>
          <p:cNvPicPr>
            <a:picLocks noChangeAspect="1"/>
          </p:cNvPicPr>
          <p:nvPr/>
        </p:nvPicPr>
        <p:blipFill>
          <a:blip r:embed="rId2"/>
          <a:stretch>
            <a:fillRect/>
          </a:stretch>
        </p:blipFill>
        <p:spPr>
          <a:xfrm>
            <a:off x="211062" y="2052002"/>
            <a:ext cx="9011315" cy="4120559"/>
          </a:xfrm>
          <a:prstGeom prst="rect">
            <a:avLst/>
          </a:prstGeom>
        </p:spPr>
      </p:pic>
      <p:sp>
        <p:nvSpPr>
          <p:cNvPr id="5" name="TextBox 4"/>
          <p:cNvSpPr txBox="1"/>
          <p:nvPr/>
        </p:nvSpPr>
        <p:spPr>
          <a:xfrm>
            <a:off x="9535885" y="2939142"/>
            <a:ext cx="1881052" cy="1754326"/>
          </a:xfrm>
          <a:prstGeom prst="rect">
            <a:avLst/>
          </a:prstGeom>
          <a:noFill/>
        </p:spPr>
        <p:txBody>
          <a:bodyPr wrap="square" rtlCol="1">
            <a:spAutoFit/>
          </a:bodyPr>
          <a:lstStyle/>
          <a:p>
            <a:pPr algn="r"/>
            <a:r>
              <a:rPr lang="he-IL" dirty="0" smtClean="0"/>
              <a:t>מידבור = אזור לא מדברי שהפך למדברי בשל ההתחממות וריבוי של שנות בצורת ללא גשם</a:t>
            </a:r>
            <a:endParaRPr lang="he-IL" dirty="0"/>
          </a:p>
        </p:txBody>
      </p:sp>
    </p:spTree>
    <p:extLst>
      <p:ext uri="{BB962C8B-B14F-4D97-AF65-F5344CB8AC3E}">
        <p14:creationId xmlns:p14="http://schemas.microsoft.com/office/powerpoint/2010/main" val="31983813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dirty="0" smtClean="0"/>
              <a:t>אזור שעבר מידבור</a:t>
            </a:r>
            <a:endParaRPr lang="he-IL" dirty="0"/>
          </a:p>
        </p:txBody>
      </p:sp>
      <p:pic>
        <p:nvPicPr>
          <p:cNvPr id="4" name="תמונה 3"/>
          <p:cNvPicPr>
            <a:picLocks noChangeAspect="1"/>
          </p:cNvPicPr>
          <p:nvPr/>
        </p:nvPicPr>
        <p:blipFill>
          <a:blip r:embed="rId2"/>
          <a:stretch>
            <a:fillRect/>
          </a:stretch>
        </p:blipFill>
        <p:spPr>
          <a:xfrm>
            <a:off x="2351794" y="1993735"/>
            <a:ext cx="8202995" cy="4171933"/>
          </a:xfrm>
          <a:prstGeom prst="rect">
            <a:avLst/>
          </a:prstGeom>
        </p:spPr>
      </p:pic>
      <p:sp>
        <p:nvSpPr>
          <p:cNvPr id="5" name="TextBox 4"/>
          <p:cNvSpPr txBox="1"/>
          <p:nvPr/>
        </p:nvSpPr>
        <p:spPr>
          <a:xfrm>
            <a:off x="9934306" y="6100178"/>
            <a:ext cx="1920240" cy="261610"/>
          </a:xfrm>
          <a:prstGeom prst="rect">
            <a:avLst/>
          </a:prstGeom>
          <a:noFill/>
        </p:spPr>
        <p:txBody>
          <a:bodyPr wrap="square" rtlCol="1">
            <a:spAutoFit/>
          </a:bodyPr>
          <a:lstStyle/>
          <a:p>
            <a:r>
              <a:rPr lang="he-IL" sz="1100" dirty="0" smtClean="0"/>
              <a:t>כלכליסט</a:t>
            </a:r>
            <a:endParaRPr lang="he-IL" dirty="0"/>
          </a:p>
        </p:txBody>
      </p:sp>
    </p:spTree>
    <p:extLst>
      <p:ext uri="{BB962C8B-B14F-4D97-AF65-F5344CB8AC3E}">
        <p14:creationId xmlns:p14="http://schemas.microsoft.com/office/powerpoint/2010/main" val="6631955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dirty="0" smtClean="0"/>
              <a:t>מידבור: פעם והיום</a:t>
            </a:r>
            <a:endParaRPr lang="he-IL" dirty="0"/>
          </a:p>
        </p:txBody>
      </p:sp>
      <p:pic>
        <p:nvPicPr>
          <p:cNvPr id="4" name="תמונה 3"/>
          <p:cNvPicPr>
            <a:picLocks noChangeAspect="1"/>
          </p:cNvPicPr>
          <p:nvPr/>
        </p:nvPicPr>
        <p:blipFill>
          <a:blip r:embed="rId2"/>
          <a:stretch>
            <a:fillRect/>
          </a:stretch>
        </p:blipFill>
        <p:spPr>
          <a:xfrm>
            <a:off x="539602" y="2049867"/>
            <a:ext cx="7973356" cy="4221848"/>
          </a:xfrm>
          <a:prstGeom prst="rect">
            <a:avLst/>
          </a:prstGeom>
        </p:spPr>
      </p:pic>
      <p:sp>
        <p:nvSpPr>
          <p:cNvPr id="5" name="TextBox 4"/>
          <p:cNvSpPr txBox="1"/>
          <p:nvPr/>
        </p:nvSpPr>
        <p:spPr>
          <a:xfrm>
            <a:off x="8795346" y="3237461"/>
            <a:ext cx="2876701" cy="923330"/>
          </a:xfrm>
          <a:prstGeom prst="rect">
            <a:avLst/>
          </a:prstGeom>
          <a:noFill/>
        </p:spPr>
        <p:txBody>
          <a:bodyPr wrap="square" rtlCol="1">
            <a:spAutoFit/>
          </a:bodyPr>
          <a:lstStyle/>
          <a:p>
            <a:r>
              <a:rPr lang="en-US" dirty="0">
                <a:hlinkClick r:id="rId3"/>
              </a:rPr>
              <a:t>https://</a:t>
            </a:r>
            <a:r>
              <a:rPr lang="en-US" dirty="0" smtClean="0">
                <a:hlinkClick r:id="rId3"/>
              </a:rPr>
              <a:t>www.youtube.com/watch?v=yYdSg3XEUFg</a:t>
            </a:r>
            <a:endParaRPr lang="en-US" dirty="0" smtClean="0"/>
          </a:p>
          <a:p>
            <a:endParaRPr lang="he-IL" dirty="0"/>
          </a:p>
        </p:txBody>
      </p:sp>
    </p:spTree>
    <p:extLst>
      <p:ext uri="{BB962C8B-B14F-4D97-AF65-F5344CB8AC3E}">
        <p14:creationId xmlns:p14="http://schemas.microsoft.com/office/powerpoint/2010/main" val="19473252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he-IL" dirty="0" smtClean="0"/>
              <a:t>בשל ההתחממות הגלובלית האקלים "משתגע" </a:t>
            </a:r>
            <a:endParaRPr lang="en-US" dirty="0"/>
          </a:p>
        </p:txBody>
      </p:sp>
      <p:pic>
        <p:nvPicPr>
          <p:cNvPr id="4" name="תמונה 3"/>
          <p:cNvPicPr>
            <a:picLocks noChangeAspect="1"/>
          </p:cNvPicPr>
          <p:nvPr/>
        </p:nvPicPr>
        <p:blipFill>
          <a:blip r:embed="rId2"/>
          <a:stretch>
            <a:fillRect/>
          </a:stretch>
        </p:blipFill>
        <p:spPr>
          <a:xfrm>
            <a:off x="553665" y="2246812"/>
            <a:ext cx="6185779" cy="3833676"/>
          </a:xfrm>
          <a:prstGeom prst="rect">
            <a:avLst/>
          </a:prstGeom>
        </p:spPr>
      </p:pic>
      <p:sp>
        <p:nvSpPr>
          <p:cNvPr id="5" name="TextBox 4"/>
          <p:cNvSpPr txBox="1"/>
          <p:nvPr/>
        </p:nvSpPr>
        <p:spPr>
          <a:xfrm>
            <a:off x="2186522" y="1877480"/>
            <a:ext cx="4893546" cy="369332"/>
          </a:xfrm>
          <a:prstGeom prst="rect">
            <a:avLst/>
          </a:prstGeom>
          <a:noFill/>
        </p:spPr>
        <p:txBody>
          <a:bodyPr wrap="square" rtlCol="1">
            <a:spAutoFit/>
          </a:bodyPr>
          <a:lstStyle/>
          <a:p>
            <a:r>
              <a:rPr lang="he-IL" dirty="0" smtClean="0"/>
              <a:t>מבט על סופת הוריקן מלמעלה</a:t>
            </a:r>
            <a:endParaRPr lang="he-IL" dirty="0"/>
          </a:p>
        </p:txBody>
      </p:sp>
      <p:sp>
        <p:nvSpPr>
          <p:cNvPr id="6" name="TextBox 5"/>
          <p:cNvSpPr txBox="1"/>
          <p:nvPr/>
        </p:nvSpPr>
        <p:spPr>
          <a:xfrm>
            <a:off x="7223760" y="3017520"/>
            <a:ext cx="2625634" cy="1754326"/>
          </a:xfrm>
          <a:prstGeom prst="rect">
            <a:avLst/>
          </a:prstGeom>
          <a:noFill/>
        </p:spPr>
        <p:txBody>
          <a:bodyPr wrap="square" rtlCol="1">
            <a:spAutoFit/>
          </a:bodyPr>
          <a:lstStyle/>
          <a:p>
            <a:pPr algn="r"/>
            <a:r>
              <a:rPr lang="he-IL" dirty="0"/>
              <a:t>בגלל משבר האקלים, מזג האוויר נהיה יותר קיצוני.</a:t>
            </a:r>
          </a:p>
          <a:p>
            <a:pPr algn="r"/>
            <a:endParaRPr lang="he-IL" dirty="0"/>
          </a:p>
          <a:p>
            <a:pPr algn="r"/>
            <a:r>
              <a:rPr lang="he-IL" dirty="0"/>
              <a:t>למשל, יש </a:t>
            </a:r>
            <a:r>
              <a:rPr lang="he-IL" b="1" dirty="0"/>
              <a:t>הרבה יותר סופות הוריקן ואלה סופות יותר חזקות מפעם</a:t>
            </a:r>
          </a:p>
        </p:txBody>
      </p:sp>
    </p:spTree>
    <p:extLst>
      <p:ext uri="{BB962C8B-B14F-4D97-AF65-F5344CB8AC3E}">
        <p14:creationId xmlns:p14="http://schemas.microsoft.com/office/powerpoint/2010/main" val="14310747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2"/>
          <a:stretch>
            <a:fillRect/>
          </a:stretch>
        </p:blipFill>
        <p:spPr>
          <a:xfrm>
            <a:off x="808234" y="0"/>
            <a:ext cx="10459639" cy="5829778"/>
          </a:xfrm>
          <a:prstGeom prst="rect">
            <a:avLst/>
          </a:prstGeom>
        </p:spPr>
      </p:pic>
      <p:pic>
        <p:nvPicPr>
          <p:cNvPr id="4" name="תמונה 3"/>
          <p:cNvPicPr>
            <a:picLocks noChangeAspect="1"/>
          </p:cNvPicPr>
          <p:nvPr/>
        </p:nvPicPr>
        <p:blipFill>
          <a:blip r:embed="rId3"/>
          <a:stretch>
            <a:fillRect/>
          </a:stretch>
        </p:blipFill>
        <p:spPr>
          <a:xfrm>
            <a:off x="5516096" y="3879668"/>
            <a:ext cx="2347049" cy="1434601"/>
          </a:xfrm>
          <a:prstGeom prst="rect">
            <a:avLst/>
          </a:prstGeom>
        </p:spPr>
      </p:pic>
    </p:spTree>
    <p:extLst>
      <p:ext uri="{BB962C8B-B14F-4D97-AF65-F5344CB8AC3E}">
        <p14:creationId xmlns:p14="http://schemas.microsoft.com/office/powerpoint/2010/main" val="20205837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7786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dirty="0" smtClean="0"/>
              <a:t>ניצול יתר של הטבע</a:t>
            </a:r>
            <a:endParaRPr lang="he-IL" dirty="0"/>
          </a:p>
        </p:txBody>
      </p:sp>
    </p:spTree>
    <p:extLst>
      <p:ext uri="{BB962C8B-B14F-4D97-AF65-F5344CB8AC3E}">
        <p14:creationId xmlns:p14="http://schemas.microsoft.com/office/powerpoint/2010/main" val="18692112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dirty="0" smtClean="0"/>
              <a:t>המלחת קרקעות</a:t>
            </a:r>
            <a:endParaRPr lang="he-IL" dirty="0"/>
          </a:p>
        </p:txBody>
      </p:sp>
      <p:pic>
        <p:nvPicPr>
          <p:cNvPr id="4" name="תמונה 3"/>
          <p:cNvPicPr>
            <a:picLocks noChangeAspect="1"/>
          </p:cNvPicPr>
          <p:nvPr/>
        </p:nvPicPr>
        <p:blipFill>
          <a:blip r:embed="rId2"/>
          <a:stretch>
            <a:fillRect/>
          </a:stretch>
        </p:blipFill>
        <p:spPr>
          <a:xfrm>
            <a:off x="1662736" y="2277253"/>
            <a:ext cx="8684045" cy="3313649"/>
          </a:xfrm>
          <a:prstGeom prst="rect">
            <a:avLst/>
          </a:prstGeom>
        </p:spPr>
      </p:pic>
    </p:spTree>
    <p:extLst>
      <p:ext uri="{BB962C8B-B14F-4D97-AF65-F5344CB8AC3E}">
        <p14:creationId xmlns:p14="http://schemas.microsoft.com/office/powerpoint/2010/main" val="19722142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685109" y="481735"/>
            <a:ext cx="8334103" cy="1334004"/>
          </a:xfrm>
        </p:spPr>
        <p:txBody>
          <a:bodyPr>
            <a:normAutofit fontScale="90000"/>
          </a:bodyPr>
          <a:lstStyle/>
          <a:p>
            <a:r>
              <a:rPr lang="he-IL" sz="3600" dirty="0" smtClean="0"/>
              <a:t>התייבשות ימת ארל בשל שימוש במים לצרכים אנושיים </a:t>
            </a:r>
            <a:br>
              <a:rPr lang="he-IL" sz="3600" dirty="0" smtClean="0"/>
            </a:br>
            <a:r>
              <a:rPr lang="he-IL" sz="3600" dirty="0" smtClean="0"/>
              <a:t>ובשל התחממות גלובלית ושנות בצורת</a:t>
            </a:r>
            <a:endParaRPr lang="he-IL" sz="3600" dirty="0"/>
          </a:p>
        </p:txBody>
      </p:sp>
      <p:pic>
        <p:nvPicPr>
          <p:cNvPr id="4" name="תמונה 3"/>
          <p:cNvPicPr>
            <a:picLocks noChangeAspect="1"/>
          </p:cNvPicPr>
          <p:nvPr/>
        </p:nvPicPr>
        <p:blipFill>
          <a:blip r:embed="rId2"/>
          <a:stretch>
            <a:fillRect/>
          </a:stretch>
        </p:blipFill>
        <p:spPr>
          <a:xfrm>
            <a:off x="3267641" y="2017525"/>
            <a:ext cx="5534797" cy="3972479"/>
          </a:xfrm>
          <a:prstGeom prst="rect">
            <a:avLst/>
          </a:prstGeom>
        </p:spPr>
      </p:pic>
    </p:spTree>
    <p:extLst>
      <p:ext uri="{BB962C8B-B14F-4D97-AF65-F5344CB8AC3E}">
        <p14:creationId xmlns:p14="http://schemas.microsoft.com/office/powerpoint/2010/main" val="11519377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47363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2"/>
          <a:stretch>
            <a:fillRect/>
          </a:stretch>
        </p:blipFill>
        <p:spPr>
          <a:xfrm>
            <a:off x="1371095" y="1378591"/>
            <a:ext cx="8819442" cy="4591133"/>
          </a:xfrm>
          <a:prstGeom prst="rect">
            <a:avLst/>
          </a:prstGeom>
        </p:spPr>
      </p:pic>
      <p:sp>
        <p:nvSpPr>
          <p:cNvPr id="7" name="TextBox 6"/>
          <p:cNvSpPr txBox="1"/>
          <p:nvPr/>
        </p:nvSpPr>
        <p:spPr>
          <a:xfrm>
            <a:off x="10488706" y="1378591"/>
            <a:ext cx="1196788" cy="4801314"/>
          </a:xfrm>
          <a:prstGeom prst="rect">
            <a:avLst/>
          </a:prstGeom>
          <a:noFill/>
        </p:spPr>
        <p:txBody>
          <a:bodyPr wrap="square" rtlCol="1">
            <a:spAutoFit/>
          </a:bodyPr>
          <a:lstStyle/>
          <a:p>
            <a:pPr algn="r"/>
            <a:r>
              <a:rPr lang="he-IL" dirty="0"/>
              <a:t>אוהבים לקנות בקניונים כחלק מתרבות הצריכה.</a:t>
            </a:r>
          </a:p>
          <a:p>
            <a:pPr algn="r"/>
            <a:r>
              <a:rPr lang="he-IL" dirty="0"/>
              <a:t>קונים אפילו שלא צריך</a:t>
            </a:r>
          </a:p>
          <a:p>
            <a:pPr algn="r"/>
            <a:endParaRPr lang="he-IL" dirty="0"/>
          </a:p>
          <a:p>
            <a:pPr algn="r"/>
            <a:r>
              <a:rPr lang="he-IL" dirty="0"/>
              <a:t>צורכים גם כשלא צריך</a:t>
            </a:r>
          </a:p>
          <a:p>
            <a:pPr algn="r"/>
            <a:endParaRPr lang="he-IL" dirty="0"/>
          </a:p>
          <a:p>
            <a:pPr algn="r"/>
            <a:r>
              <a:rPr lang="he-IL" dirty="0"/>
              <a:t>וזה אומר עוד ייצור של מפעלים ועוד פסולת ועוד זיהום</a:t>
            </a:r>
          </a:p>
        </p:txBody>
      </p:sp>
    </p:spTree>
    <p:extLst>
      <p:ext uri="{BB962C8B-B14F-4D97-AF65-F5344CB8AC3E}">
        <p14:creationId xmlns:p14="http://schemas.microsoft.com/office/powerpoint/2010/main" val="1382909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dirty="0" smtClean="0"/>
              <a:t>אז מה עושים ? איך נלחמים בזיהום השטני ?</a:t>
            </a:r>
            <a:endParaRPr lang="he-IL" dirty="0"/>
          </a:p>
        </p:txBody>
      </p:sp>
      <p:sp>
        <p:nvSpPr>
          <p:cNvPr id="5" name="TextBox 4"/>
          <p:cNvSpPr txBox="1"/>
          <p:nvPr/>
        </p:nvSpPr>
        <p:spPr>
          <a:xfrm>
            <a:off x="764177" y="2363848"/>
            <a:ext cx="10724605" cy="2646878"/>
          </a:xfrm>
          <a:prstGeom prst="rect">
            <a:avLst/>
          </a:prstGeom>
          <a:noFill/>
        </p:spPr>
        <p:txBody>
          <a:bodyPr wrap="square" rtlCol="1">
            <a:spAutoFit/>
          </a:bodyPr>
          <a:lstStyle/>
          <a:p>
            <a:r>
              <a:rPr lang="he-IL" sz="16600" b="1" dirty="0" smtClean="0">
                <a:solidFill>
                  <a:srgbClr val="00B050"/>
                </a:solidFill>
              </a:rPr>
              <a:t>נהיים ירוקים</a:t>
            </a:r>
            <a:endParaRPr lang="he-IL" sz="16600" b="1" dirty="0">
              <a:solidFill>
                <a:srgbClr val="00B050"/>
              </a:solidFill>
            </a:endParaRPr>
          </a:p>
        </p:txBody>
      </p:sp>
    </p:spTree>
    <p:extLst>
      <p:ext uri="{BB962C8B-B14F-4D97-AF65-F5344CB8AC3E}">
        <p14:creationId xmlns:p14="http://schemas.microsoft.com/office/powerpoint/2010/main" val="33673626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2"/>
          <a:stretch>
            <a:fillRect/>
          </a:stretch>
        </p:blipFill>
        <p:spPr>
          <a:xfrm>
            <a:off x="561170" y="888926"/>
            <a:ext cx="11424714" cy="4806480"/>
          </a:xfrm>
          <a:prstGeom prst="rect">
            <a:avLst/>
          </a:prstGeom>
        </p:spPr>
      </p:pic>
    </p:spTree>
    <p:extLst>
      <p:ext uri="{BB962C8B-B14F-4D97-AF65-F5344CB8AC3E}">
        <p14:creationId xmlns:p14="http://schemas.microsoft.com/office/powerpoint/2010/main" val="36301970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0" y="0"/>
            <a:ext cx="11603069" cy="4667901"/>
          </a:xfrm>
          <a:prstGeom prst="rect">
            <a:avLst/>
          </a:prstGeom>
        </p:spPr>
      </p:pic>
      <p:pic>
        <p:nvPicPr>
          <p:cNvPr id="3" name="תמונה 2"/>
          <p:cNvPicPr>
            <a:picLocks noChangeAspect="1"/>
          </p:cNvPicPr>
          <p:nvPr/>
        </p:nvPicPr>
        <p:blipFill>
          <a:blip r:embed="rId2"/>
          <a:stretch>
            <a:fillRect/>
          </a:stretch>
        </p:blipFill>
        <p:spPr>
          <a:xfrm>
            <a:off x="0" y="2190099"/>
            <a:ext cx="11603069" cy="4667901"/>
          </a:xfrm>
          <a:prstGeom prst="rect">
            <a:avLst/>
          </a:prstGeom>
        </p:spPr>
      </p:pic>
      <p:pic>
        <p:nvPicPr>
          <p:cNvPr id="4" name="תמונה 3"/>
          <p:cNvPicPr>
            <a:picLocks noChangeAspect="1"/>
          </p:cNvPicPr>
          <p:nvPr/>
        </p:nvPicPr>
        <p:blipFill>
          <a:blip r:embed="rId2"/>
          <a:stretch>
            <a:fillRect/>
          </a:stretch>
        </p:blipFill>
        <p:spPr>
          <a:xfrm>
            <a:off x="588931" y="0"/>
            <a:ext cx="11603069" cy="4667901"/>
          </a:xfrm>
          <a:prstGeom prst="rect">
            <a:avLst/>
          </a:prstGeom>
        </p:spPr>
      </p:pic>
      <p:pic>
        <p:nvPicPr>
          <p:cNvPr id="5" name="תמונה 4"/>
          <p:cNvPicPr>
            <a:picLocks noChangeAspect="1"/>
          </p:cNvPicPr>
          <p:nvPr/>
        </p:nvPicPr>
        <p:blipFill>
          <a:blip r:embed="rId2"/>
          <a:stretch>
            <a:fillRect/>
          </a:stretch>
        </p:blipFill>
        <p:spPr>
          <a:xfrm>
            <a:off x="588931" y="2190098"/>
            <a:ext cx="11603069" cy="4667901"/>
          </a:xfrm>
          <a:prstGeom prst="rect">
            <a:avLst/>
          </a:prstGeom>
        </p:spPr>
      </p:pic>
      <p:sp>
        <p:nvSpPr>
          <p:cNvPr id="6" name="TextBox 5"/>
          <p:cNvSpPr txBox="1"/>
          <p:nvPr/>
        </p:nvSpPr>
        <p:spPr>
          <a:xfrm>
            <a:off x="914400" y="992777"/>
            <a:ext cx="10110652" cy="4524315"/>
          </a:xfrm>
          <a:prstGeom prst="rect">
            <a:avLst/>
          </a:prstGeom>
          <a:noFill/>
        </p:spPr>
        <p:txBody>
          <a:bodyPr wrap="square" rtlCol="1">
            <a:spAutoFit/>
          </a:bodyPr>
          <a:lstStyle/>
          <a:p>
            <a:pPr algn="r"/>
            <a:r>
              <a:rPr lang="he-IL" sz="7200" b="1" dirty="0"/>
              <a:t>פיתוח בר-קיימא, קיימות</a:t>
            </a:r>
            <a:r>
              <a:rPr lang="he-IL" sz="7200" dirty="0"/>
              <a:t>: </a:t>
            </a:r>
            <a:r>
              <a:rPr lang="he-IL" sz="7200" dirty="0" smtClean="0"/>
              <a:t>פיתוח הכלכלה אבל תוך </a:t>
            </a:r>
            <a:r>
              <a:rPr lang="he-IL" sz="7200" dirty="0"/>
              <a:t>כדי שמירה על הטבע למענינו ולמען הדורות הבאים</a:t>
            </a:r>
          </a:p>
        </p:txBody>
      </p:sp>
    </p:spTree>
    <p:extLst>
      <p:ext uri="{BB962C8B-B14F-4D97-AF65-F5344CB8AC3E}">
        <p14:creationId xmlns:p14="http://schemas.microsoft.com/office/powerpoint/2010/main" val="356418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b="1" dirty="0" smtClean="0">
                <a:solidFill>
                  <a:srgbClr val="00B050"/>
                </a:solidFill>
              </a:rPr>
              <a:t>מנקים את הסביבה</a:t>
            </a:r>
            <a:endParaRPr lang="he-IL" b="1" dirty="0">
              <a:solidFill>
                <a:srgbClr val="00B050"/>
              </a:solidFill>
            </a:endParaRPr>
          </a:p>
        </p:txBody>
      </p:sp>
      <p:pic>
        <p:nvPicPr>
          <p:cNvPr id="5" name="תמונה 4"/>
          <p:cNvPicPr>
            <a:picLocks noChangeAspect="1"/>
          </p:cNvPicPr>
          <p:nvPr/>
        </p:nvPicPr>
        <p:blipFill>
          <a:blip r:embed="rId2"/>
          <a:stretch>
            <a:fillRect/>
          </a:stretch>
        </p:blipFill>
        <p:spPr>
          <a:xfrm>
            <a:off x="2120658" y="1955605"/>
            <a:ext cx="8011643" cy="4096322"/>
          </a:xfrm>
          <a:prstGeom prst="rect">
            <a:avLst/>
          </a:prstGeom>
        </p:spPr>
      </p:pic>
      <p:sp>
        <p:nvSpPr>
          <p:cNvPr id="6" name="TextBox 5"/>
          <p:cNvSpPr txBox="1"/>
          <p:nvPr/>
        </p:nvSpPr>
        <p:spPr>
          <a:xfrm>
            <a:off x="9580664" y="5973374"/>
            <a:ext cx="984738" cy="261610"/>
          </a:xfrm>
          <a:prstGeom prst="rect">
            <a:avLst/>
          </a:prstGeom>
          <a:noFill/>
        </p:spPr>
        <p:txBody>
          <a:bodyPr wrap="square" rtlCol="1">
            <a:spAutoFit/>
          </a:bodyPr>
          <a:lstStyle/>
          <a:p>
            <a:r>
              <a:rPr lang="he-IL" sz="1100" dirty="0" smtClean="0"/>
              <a:t>כלכליסט</a:t>
            </a:r>
            <a:endParaRPr lang="he-IL" sz="1100" dirty="0"/>
          </a:p>
        </p:txBody>
      </p:sp>
    </p:spTree>
    <p:extLst>
      <p:ext uri="{BB962C8B-B14F-4D97-AF65-F5344CB8AC3E}">
        <p14:creationId xmlns:p14="http://schemas.microsoft.com/office/powerpoint/2010/main" val="26018839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b="1" dirty="0" smtClean="0">
                <a:solidFill>
                  <a:srgbClr val="00B050"/>
                </a:solidFill>
              </a:rPr>
              <a:t>ממחזרים כדי להקטין את כמות הפסולת</a:t>
            </a:r>
            <a:endParaRPr lang="he-IL" b="1" dirty="0">
              <a:solidFill>
                <a:srgbClr val="00B050"/>
              </a:solidFill>
            </a:endParaRPr>
          </a:p>
        </p:txBody>
      </p:sp>
      <p:pic>
        <p:nvPicPr>
          <p:cNvPr id="4" name="תמונה 3"/>
          <p:cNvPicPr>
            <a:picLocks noChangeAspect="1"/>
          </p:cNvPicPr>
          <p:nvPr/>
        </p:nvPicPr>
        <p:blipFill>
          <a:blip r:embed="rId2"/>
          <a:stretch>
            <a:fillRect/>
          </a:stretch>
        </p:blipFill>
        <p:spPr>
          <a:xfrm>
            <a:off x="1627505" y="2034539"/>
            <a:ext cx="8997950" cy="3033849"/>
          </a:xfrm>
          <a:prstGeom prst="rect">
            <a:avLst/>
          </a:prstGeom>
        </p:spPr>
      </p:pic>
      <p:sp>
        <p:nvSpPr>
          <p:cNvPr id="5" name="TextBox 4"/>
          <p:cNvSpPr txBox="1"/>
          <p:nvPr/>
        </p:nvSpPr>
        <p:spPr>
          <a:xfrm>
            <a:off x="1201783" y="5133703"/>
            <a:ext cx="9953897" cy="646331"/>
          </a:xfrm>
          <a:prstGeom prst="rect">
            <a:avLst/>
          </a:prstGeom>
          <a:noFill/>
        </p:spPr>
        <p:txBody>
          <a:bodyPr wrap="square" rtlCol="1">
            <a:spAutoFit/>
          </a:bodyPr>
          <a:lstStyle/>
          <a:p>
            <a:pPr algn="r"/>
            <a:r>
              <a:rPr lang="he-IL" dirty="0">
                <a:solidFill>
                  <a:srgbClr val="00B050"/>
                </a:solidFill>
              </a:rPr>
              <a:t>לצמצם את הפסולת ע"י הפחתה בצריכה </a:t>
            </a:r>
            <a:r>
              <a:rPr lang="he-IL" dirty="0" err="1">
                <a:solidFill>
                  <a:srgbClr val="00B050"/>
                </a:solidFill>
              </a:rPr>
              <a:t>ומיחזור</a:t>
            </a:r>
            <a:r>
              <a:rPr lang="he-IL" dirty="0">
                <a:solidFill>
                  <a:srgbClr val="00B050"/>
                </a:solidFill>
              </a:rPr>
              <a:t>. את הפסולת נשים באתר הטמנה תת-קרקעיים ואטומים (ולא כמו אתר הבדיחה שהיה </a:t>
            </a:r>
            <a:r>
              <a:rPr lang="he-IL" dirty="0" err="1">
                <a:solidFill>
                  <a:srgbClr val="00B050"/>
                </a:solidFill>
              </a:rPr>
              <a:t>בחיריה</a:t>
            </a:r>
            <a:r>
              <a:rPr lang="he-IL" dirty="0">
                <a:solidFill>
                  <a:srgbClr val="00B050"/>
                </a:solidFill>
              </a:rPr>
              <a:t> ולכן הוא נסגר) שלא יזהם מים ואדמה</a:t>
            </a:r>
          </a:p>
        </p:txBody>
      </p:sp>
    </p:spTree>
    <p:extLst>
      <p:ext uri="{BB962C8B-B14F-4D97-AF65-F5344CB8AC3E}">
        <p14:creationId xmlns:p14="http://schemas.microsoft.com/office/powerpoint/2010/main" val="4368016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9634" y="1964353"/>
            <a:ext cx="10920549" cy="4154984"/>
          </a:xfrm>
          <a:prstGeom prst="rect">
            <a:avLst/>
          </a:prstGeom>
          <a:noFill/>
        </p:spPr>
        <p:txBody>
          <a:bodyPr wrap="square" rtlCol="1">
            <a:spAutoFit/>
          </a:bodyPr>
          <a:lstStyle/>
          <a:p>
            <a:pPr algn="r"/>
            <a:r>
              <a:rPr lang="he-IL" sz="2400" b="1" dirty="0">
                <a:solidFill>
                  <a:srgbClr val="00B050"/>
                </a:solidFill>
              </a:rPr>
              <a:t>לא לאשר בנייה צמודת-קרקע </a:t>
            </a:r>
            <a:r>
              <a:rPr lang="he-IL" sz="2400" dirty="0">
                <a:solidFill>
                  <a:srgbClr val="00B050"/>
                </a:solidFill>
              </a:rPr>
              <a:t>שפוגעת בשטחים פתוחים ומביאה לגידול בנסיעה </a:t>
            </a:r>
            <a:r>
              <a:rPr lang="he-IL" sz="2400" dirty="0" smtClean="0">
                <a:solidFill>
                  <a:srgbClr val="00B050"/>
                </a:solidFill>
              </a:rPr>
              <a:t>במכוניות</a:t>
            </a:r>
          </a:p>
          <a:p>
            <a:pPr algn="r"/>
            <a:endParaRPr lang="he-IL" sz="2400" dirty="0">
              <a:solidFill>
                <a:srgbClr val="00B050"/>
              </a:solidFill>
            </a:endParaRPr>
          </a:p>
          <a:p>
            <a:pPr algn="r"/>
            <a:r>
              <a:rPr lang="he-IL" sz="2400" dirty="0">
                <a:solidFill>
                  <a:srgbClr val="00B050"/>
                </a:solidFill>
              </a:rPr>
              <a:t>לקנוס ולשפוט כורתי עצים, להגן בחוק על שמורות טבע, לנטוע עצים, כולל </a:t>
            </a:r>
            <a:r>
              <a:rPr lang="he-IL" sz="2400" b="1" dirty="0" err="1">
                <a:solidFill>
                  <a:srgbClr val="00B050"/>
                </a:solidFill>
              </a:rPr>
              <a:t>סוואניזציה</a:t>
            </a:r>
            <a:r>
              <a:rPr lang="he-IL" sz="2400" dirty="0">
                <a:solidFill>
                  <a:srgbClr val="00B050"/>
                </a:solidFill>
              </a:rPr>
              <a:t> (נטיעת עצים למניעת מידבור).</a:t>
            </a:r>
          </a:p>
          <a:p>
            <a:pPr algn="r"/>
            <a:endParaRPr lang="he-IL" sz="2400" dirty="0">
              <a:solidFill>
                <a:srgbClr val="00B050"/>
              </a:solidFill>
            </a:endParaRPr>
          </a:p>
          <a:p>
            <a:pPr algn="r"/>
            <a:endParaRPr lang="he-IL" sz="2400" dirty="0">
              <a:solidFill>
                <a:srgbClr val="00B050"/>
              </a:solidFill>
            </a:endParaRPr>
          </a:p>
          <a:p>
            <a:pPr algn="r"/>
            <a:r>
              <a:rPr lang="he-IL" sz="2400" b="1" dirty="0" smtClean="0">
                <a:solidFill>
                  <a:srgbClr val="00B050"/>
                </a:solidFill>
              </a:rPr>
              <a:t>טיהור </a:t>
            </a:r>
            <a:r>
              <a:rPr lang="he-IL" sz="2400" b="1" dirty="0">
                <a:solidFill>
                  <a:srgbClr val="00B050"/>
                </a:solidFill>
              </a:rPr>
              <a:t>מי שפכים </a:t>
            </a:r>
            <a:r>
              <a:rPr lang="he-IL" sz="2400" dirty="0">
                <a:solidFill>
                  <a:srgbClr val="00B050"/>
                </a:solidFill>
              </a:rPr>
              <a:t>והפיכתם למי קולחין</a:t>
            </a:r>
          </a:p>
          <a:p>
            <a:pPr algn="r"/>
            <a:endParaRPr lang="he-IL" sz="2400" dirty="0">
              <a:solidFill>
                <a:srgbClr val="00B050"/>
              </a:solidFill>
            </a:endParaRPr>
          </a:p>
          <a:p>
            <a:pPr algn="r"/>
            <a:r>
              <a:rPr lang="he-IL" sz="2400" dirty="0" smtClean="0">
                <a:solidFill>
                  <a:srgbClr val="00B050"/>
                </a:solidFill>
              </a:rPr>
              <a:t>שיקום </a:t>
            </a:r>
            <a:r>
              <a:rPr lang="he-IL" sz="2400" dirty="0">
                <a:solidFill>
                  <a:srgbClr val="00B050"/>
                </a:solidFill>
              </a:rPr>
              <a:t>נחלים. למשל </a:t>
            </a:r>
            <a:r>
              <a:rPr lang="he-IL" sz="2400" b="1" dirty="0">
                <a:solidFill>
                  <a:srgbClr val="00B050"/>
                </a:solidFill>
              </a:rPr>
              <a:t>רשות נחל קישון </a:t>
            </a:r>
            <a:r>
              <a:rPr lang="he-IL" sz="2400" dirty="0">
                <a:solidFill>
                  <a:srgbClr val="00B050"/>
                </a:solidFill>
              </a:rPr>
              <a:t>ו</a:t>
            </a:r>
            <a:r>
              <a:rPr lang="he-IL" sz="2400" b="1" dirty="0">
                <a:solidFill>
                  <a:srgbClr val="00B050"/>
                </a:solidFill>
              </a:rPr>
              <a:t>רשות נחל ירקון </a:t>
            </a:r>
            <a:r>
              <a:rPr lang="he-IL" sz="2400" dirty="0">
                <a:solidFill>
                  <a:srgbClr val="00B050"/>
                </a:solidFill>
              </a:rPr>
              <a:t>שתפקידן לנקות את הנחל, לשקם צמחיה ולהזרים מי קולחין לנחל.</a:t>
            </a:r>
          </a:p>
          <a:p>
            <a:pPr algn="r"/>
            <a:endParaRPr lang="he-IL" sz="2400" dirty="0">
              <a:solidFill>
                <a:srgbClr val="00B050"/>
              </a:solidFill>
            </a:endParaRPr>
          </a:p>
        </p:txBody>
      </p:sp>
    </p:spTree>
    <p:extLst>
      <p:ext uri="{BB962C8B-B14F-4D97-AF65-F5344CB8AC3E}">
        <p14:creationId xmlns:p14="http://schemas.microsoft.com/office/powerpoint/2010/main" val="37595429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dirty="0" smtClean="0"/>
              <a:t>בנייה ירוקה אקולוגית תואמת אקלים</a:t>
            </a:r>
            <a:endParaRPr lang="he-IL" dirty="0"/>
          </a:p>
        </p:txBody>
      </p:sp>
      <p:pic>
        <p:nvPicPr>
          <p:cNvPr id="4" name="תמונה 3"/>
          <p:cNvPicPr>
            <a:picLocks noChangeAspect="1"/>
          </p:cNvPicPr>
          <p:nvPr/>
        </p:nvPicPr>
        <p:blipFill>
          <a:blip r:embed="rId2"/>
          <a:stretch>
            <a:fillRect/>
          </a:stretch>
        </p:blipFill>
        <p:spPr>
          <a:xfrm>
            <a:off x="914984" y="2453204"/>
            <a:ext cx="4854498" cy="3412019"/>
          </a:xfrm>
          <a:prstGeom prst="rect">
            <a:avLst/>
          </a:prstGeom>
        </p:spPr>
      </p:pic>
      <p:sp>
        <p:nvSpPr>
          <p:cNvPr id="5" name="TextBox 4"/>
          <p:cNvSpPr txBox="1"/>
          <p:nvPr/>
        </p:nvSpPr>
        <p:spPr>
          <a:xfrm>
            <a:off x="6270172" y="2453204"/>
            <a:ext cx="4767944" cy="3139321"/>
          </a:xfrm>
          <a:prstGeom prst="rect">
            <a:avLst/>
          </a:prstGeom>
          <a:noFill/>
        </p:spPr>
        <p:txBody>
          <a:bodyPr wrap="square" rtlCol="1">
            <a:spAutoFit/>
          </a:bodyPr>
          <a:lstStyle/>
          <a:p>
            <a:pPr algn="r"/>
            <a:r>
              <a:rPr lang="he-IL" dirty="0">
                <a:solidFill>
                  <a:srgbClr val="00B050"/>
                </a:solidFill>
              </a:rPr>
              <a:t>בניה חסכונית, שמשתמשת בפחות משאבים ומעדיפה חומרים ממוחזרים ומתחשבת באקלים. </a:t>
            </a:r>
            <a:endParaRPr lang="he-IL" dirty="0" smtClean="0">
              <a:solidFill>
                <a:srgbClr val="00B050"/>
              </a:solidFill>
            </a:endParaRPr>
          </a:p>
          <a:p>
            <a:pPr algn="r"/>
            <a:endParaRPr lang="he-IL" dirty="0">
              <a:solidFill>
                <a:srgbClr val="00B050"/>
              </a:solidFill>
            </a:endParaRPr>
          </a:p>
          <a:p>
            <a:pPr algn="r"/>
            <a:r>
              <a:rPr lang="he-IL" dirty="0" smtClean="0">
                <a:solidFill>
                  <a:srgbClr val="00B050"/>
                </a:solidFill>
              </a:rPr>
              <a:t>למשל, קיר או גג עם צמחיה מקטין את החום בתוך הבניין ולכן הוא מקטין את הצורך בשימוש </a:t>
            </a:r>
            <a:r>
              <a:rPr lang="he-IL" dirty="0">
                <a:solidFill>
                  <a:srgbClr val="00B050"/>
                </a:solidFill>
              </a:rPr>
              <a:t>במזגן. אפשר לצמצם את הצורך במזגן ע"י פתח אוורור לכיוון הרוח, צביעת קיר החיצוני בצבע לבן שמונע התחממות וצמחייה על הקיר</a:t>
            </a:r>
            <a:endParaRPr lang="he-IL" dirty="0" smtClean="0">
              <a:solidFill>
                <a:srgbClr val="00B050"/>
              </a:solidFill>
            </a:endParaRPr>
          </a:p>
          <a:p>
            <a:pPr algn="r"/>
            <a:r>
              <a:rPr lang="he-IL" dirty="0" smtClean="0">
                <a:solidFill>
                  <a:srgbClr val="00B050"/>
                </a:solidFill>
              </a:rPr>
              <a:t>הצמחייה גם מקטינה את זיהום האוויר </a:t>
            </a:r>
            <a:endParaRPr lang="en-US" dirty="0" smtClean="0">
              <a:solidFill>
                <a:srgbClr val="00B050"/>
              </a:solidFill>
            </a:endParaRPr>
          </a:p>
          <a:p>
            <a:pPr algn="r"/>
            <a:endParaRPr lang="en-US" dirty="0">
              <a:solidFill>
                <a:srgbClr val="00B050"/>
              </a:solidFill>
            </a:endParaRPr>
          </a:p>
          <a:p>
            <a:pPr algn="r"/>
            <a:r>
              <a:rPr lang="he-IL" dirty="0" smtClean="0">
                <a:solidFill>
                  <a:srgbClr val="00B050"/>
                </a:solidFill>
              </a:rPr>
              <a:t>במדינה </a:t>
            </a:r>
            <a:r>
              <a:rPr lang="he-IL" dirty="0">
                <a:solidFill>
                  <a:srgbClr val="00B050"/>
                </a:solidFill>
              </a:rPr>
              <a:t>קרה לשים חומר מבודד מפני הקור</a:t>
            </a:r>
          </a:p>
        </p:txBody>
      </p:sp>
    </p:spTree>
    <p:extLst>
      <p:ext uri="{BB962C8B-B14F-4D97-AF65-F5344CB8AC3E}">
        <p14:creationId xmlns:p14="http://schemas.microsoft.com/office/powerpoint/2010/main" val="9013318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18011" y="214416"/>
            <a:ext cx="11155680" cy="1450757"/>
          </a:xfrm>
        </p:spPr>
        <p:txBody>
          <a:bodyPr>
            <a:normAutofit/>
          </a:bodyPr>
          <a:lstStyle/>
          <a:p>
            <a:r>
              <a:rPr lang="he-IL" sz="4000" dirty="0" smtClean="0"/>
              <a:t>לא לנסוע במכונית: ללכת ברגל, אופניים ותחבורה ציבורית</a:t>
            </a:r>
            <a:endParaRPr lang="he-IL" sz="4000" dirty="0"/>
          </a:p>
        </p:txBody>
      </p:sp>
      <p:pic>
        <p:nvPicPr>
          <p:cNvPr id="4" name="תמונה 3"/>
          <p:cNvPicPr>
            <a:picLocks noChangeAspect="1"/>
          </p:cNvPicPr>
          <p:nvPr/>
        </p:nvPicPr>
        <p:blipFill>
          <a:blip r:embed="rId2"/>
          <a:stretch>
            <a:fillRect/>
          </a:stretch>
        </p:blipFill>
        <p:spPr>
          <a:xfrm>
            <a:off x="724741" y="1999575"/>
            <a:ext cx="4578779" cy="1845180"/>
          </a:xfrm>
          <a:prstGeom prst="rect">
            <a:avLst/>
          </a:prstGeom>
        </p:spPr>
      </p:pic>
      <p:sp>
        <p:nvSpPr>
          <p:cNvPr id="5" name="TextBox 4"/>
          <p:cNvSpPr txBox="1"/>
          <p:nvPr/>
        </p:nvSpPr>
        <p:spPr>
          <a:xfrm>
            <a:off x="4767944" y="1961344"/>
            <a:ext cx="6923314" cy="4247317"/>
          </a:xfrm>
          <a:prstGeom prst="rect">
            <a:avLst/>
          </a:prstGeom>
          <a:noFill/>
        </p:spPr>
        <p:txBody>
          <a:bodyPr wrap="square" rtlCol="1">
            <a:spAutoFit/>
          </a:bodyPr>
          <a:lstStyle/>
          <a:p>
            <a:pPr algn="r"/>
            <a:r>
              <a:rPr lang="he-IL" dirty="0" smtClean="0">
                <a:solidFill>
                  <a:srgbClr val="00B050"/>
                </a:solidFill>
              </a:rPr>
              <a:t>לסלול נתיבים מיועדים רק לאוטובוסים</a:t>
            </a:r>
          </a:p>
          <a:p>
            <a:pPr algn="r"/>
            <a:endParaRPr lang="he-IL" dirty="0" smtClean="0">
              <a:solidFill>
                <a:srgbClr val="00B050"/>
              </a:solidFill>
            </a:endParaRPr>
          </a:p>
          <a:p>
            <a:pPr algn="r"/>
            <a:r>
              <a:rPr lang="he-IL" dirty="0" smtClean="0">
                <a:solidFill>
                  <a:srgbClr val="00B050"/>
                </a:solidFill>
              </a:rPr>
              <a:t>לסלול עוד פסי רכבת</a:t>
            </a:r>
          </a:p>
          <a:p>
            <a:pPr algn="r"/>
            <a:endParaRPr lang="he-IL" dirty="0" smtClean="0">
              <a:solidFill>
                <a:srgbClr val="00B050"/>
              </a:solidFill>
            </a:endParaRPr>
          </a:p>
          <a:p>
            <a:pPr algn="r"/>
            <a:r>
              <a:rPr lang="he-IL" dirty="0" smtClean="0">
                <a:solidFill>
                  <a:srgbClr val="00B050"/>
                </a:solidFill>
              </a:rPr>
              <a:t>לסלול נתיבים לאופניים</a:t>
            </a:r>
          </a:p>
          <a:p>
            <a:pPr algn="r"/>
            <a:endParaRPr lang="he-IL" dirty="0" smtClean="0">
              <a:solidFill>
                <a:srgbClr val="00B050"/>
              </a:solidFill>
            </a:endParaRPr>
          </a:p>
          <a:p>
            <a:pPr algn="r"/>
            <a:r>
              <a:rPr lang="he-IL" dirty="0" smtClean="0">
                <a:solidFill>
                  <a:srgbClr val="00B050"/>
                </a:solidFill>
              </a:rPr>
              <a:t>להוזיל את הנסיעה ברכבת ובאוטובוס</a:t>
            </a:r>
          </a:p>
          <a:p>
            <a:pPr algn="r"/>
            <a:endParaRPr lang="he-IL" dirty="0" smtClean="0">
              <a:solidFill>
                <a:srgbClr val="00B050"/>
              </a:solidFill>
            </a:endParaRPr>
          </a:p>
          <a:p>
            <a:pPr algn="r"/>
            <a:r>
              <a:rPr lang="he-IL" dirty="0" smtClean="0">
                <a:solidFill>
                  <a:srgbClr val="00B050"/>
                </a:solidFill>
              </a:rPr>
              <a:t>להגדיל עוד יותר את המס על קניית מכונית ועל דלק</a:t>
            </a:r>
          </a:p>
          <a:p>
            <a:pPr algn="r"/>
            <a:endParaRPr lang="he-IL" dirty="0">
              <a:solidFill>
                <a:srgbClr val="00B050"/>
              </a:solidFill>
            </a:endParaRPr>
          </a:p>
          <a:p>
            <a:pPr algn="r"/>
            <a:r>
              <a:rPr lang="he-IL" dirty="0" smtClean="0">
                <a:solidFill>
                  <a:srgbClr val="00B050"/>
                </a:solidFill>
              </a:rPr>
              <a:t>לסגור אזורים לכניסת מכוניות</a:t>
            </a:r>
          </a:p>
          <a:p>
            <a:pPr algn="r"/>
            <a:endParaRPr lang="he-IL" dirty="0">
              <a:solidFill>
                <a:srgbClr val="00B050"/>
              </a:solidFill>
            </a:endParaRPr>
          </a:p>
          <a:p>
            <a:pPr algn="r"/>
            <a:r>
              <a:rPr lang="he-IL" dirty="0" smtClean="0">
                <a:solidFill>
                  <a:srgbClr val="00B050"/>
                </a:solidFill>
              </a:rPr>
              <a:t>להטיל </a:t>
            </a:r>
            <a:r>
              <a:rPr lang="he-IL" b="1" u="sng" dirty="0" smtClean="0">
                <a:solidFill>
                  <a:srgbClr val="00B050"/>
                </a:solidFill>
              </a:rPr>
              <a:t>אגרת גודש</a:t>
            </a:r>
            <a:r>
              <a:rPr lang="he-IL" b="1" dirty="0" smtClean="0">
                <a:solidFill>
                  <a:srgbClr val="00B050"/>
                </a:solidFill>
              </a:rPr>
              <a:t> </a:t>
            </a:r>
            <a:r>
              <a:rPr lang="he-IL" dirty="0" smtClean="0">
                <a:solidFill>
                  <a:srgbClr val="00B050"/>
                </a:solidFill>
              </a:rPr>
              <a:t>– מס על מי שנכנס לעיר עם מכונית פרטית</a:t>
            </a:r>
          </a:p>
          <a:p>
            <a:pPr algn="r"/>
            <a:endParaRPr lang="he-IL" dirty="0">
              <a:solidFill>
                <a:srgbClr val="00B050"/>
              </a:solidFill>
            </a:endParaRPr>
          </a:p>
          <a:p>
            <a:pPr algn="r"/>
            <a:r>
              <a:rPr lang="he-IL" dirty="0" smtClean="0">
                <a:solidFill>
                  <a:srgbClr val="00B050"/>
                </a:solidFill>
              </a:rPr>
              <a:t>לייקר את מחיר החנייה כדי שאנשים לא ירצו לנסוע באוטו</a:t>
            </a:r>
            <a:endParaRPr lang="he-IL" dirty="0">
              <a:solidFill>
                <a:srgbClr val="00B050"/>
              </a:solidFill>
            </a:endParaRPr>
          </a:p>
        </p:txBody>
      </p:sp>
      <p:sp>
        <p:nvSpPr>
          <p:cNvPr id="6" name="TextBox 5"/>
          <p:cNvSpPr txBox="1"/>
          <p:nvPr/>
        </p:nvSpPr>
        <p:spPr>
          <a:xfrm>
            <a:off x="418011" y="4140926"/>
            <a:ext cx="4349933" cy="1754326"/>
          </a:xfrm>
          <a:prstGeom prst="rect">
            <a:avLst/>
          </a:prstGeom>
          <a:noFill/>
        </p:spPr>
        <p:txBody>
          <a:bodyPr wrap="square" rtlCol="1">
            <a:spAutoFit/>
          </a:bodyPr>
          <a:lstStyle/>
          <a:p>
            <a:pPr algn="r"/>
            <a:r>
              <a:rPr lang="he-IL" dirty="0">
                <a:solidFill>
                  <a:srgbClr val="00B050"/>
                </a:solidFill>
              </a:rPr>
              <a:t>לעבוד מהבית או לפחות קרוב לבית שילכו ברגל (לכן יש לבנות ב</a:t>
            </a:r>
            <a:r>
              <a:rPr lang="he-IL" b="1" u="sng" dirty="0">
                <a:solidFill>
                  <a:srgbClr val="00B050"/>
                </a:solidFill>
              </a:rPr>
              <a:t>עירוב שימושי קרקע </a:t>
            </a:r>
            <a:r>
              <a:rPr lang="he-IL" dirty="0">
                <a:solidFill>
                  <a:srgbClr val="00B050"/>
                </a:solidFill>
              </a:rPr>
              <a:t>- אזור תעסוקה יהיה בתוך אזור מגורים ולא תהיה הפרדה ביניהם). </a:t>
            </a:r>
            <a:endParaRPr lang="he-IL" dirty="0" smtClean="0">
              <a:solidFill>
                <a:srgbClr val="00B050"/>
              </a:solidFill>
            </a:endParaRPr>
          </a:p>
          <a:p>
            <a:pPr algn="r"/>
            <a:endParaRPr lang="he-IL" dirty="0">
              <a:solidFill>
                <a:srgbClr val="00B050"/>
              </a:solidFill>
            </a:endParaRPr>
          </a:p>
          <a:p>
            <a:pPr algn="r"/>
            <a:r>
              <a:rPr lang="he-IL" dirty="0" smtClean="0">
                <a:solidFill>
                  <a:srgbClr val="00B050"/>
                </a:solidFill>
              </a:rPr>
              <a:t>אפשר לעבוד מהבית</a:t>
            </a:r>
            <a:endParaRPr lang="he-IL" dirty="0">
              <a:solidFill>
                <a:srgbClr val="00B050"/>
              </a:solidFill>
            </a:endParaRPr>
          </a:p>
        </p:txBody>
      </p:sp>
    </p:spTree>
    <p:extLst>
      <p:ext uri="{BB962C8B-B14F-4D97-AF65-F5344CB8AC3E}">
        <p14:creationId xmlns:p14="http://schemas.microsoft.com/office/powerpoint/2010/main" val="41064415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35577" y="-302038"/>
            <a:ext cx="11691257" cy="1895707"/>
          </a:xfrm>
        </p:spPr>
        <p:txBody>
          <a:bodyPr>
            <a:normAutofit/>
          </a:bodyPr>
          <a:lstStyle/>
          <a:p>
            <a:r>
              <a:rPr lang="he-IL" sz="3600" dirty="0" smtClean="0"/>
              <a:t>ואם כבר מכונית, אז עדיף מכונית קטנה, היברידית או חשמלית</a:t>
            </a:r>
            <a:endParaRPr lang="he-IL" sz="3600" dirty="0"/>
          </a:p>
        </p:txBody>
      </p:sp>
    </p:spTree>
    <p:extLst>
      <p:ext uri="{BB962C8B-B14F-4D97-AF65-F5344CB8AC3E}">
        <p14:creationId xmlns:p14="http://schemas.microsoft.com/office/powerpoint/2010/main" val="4295163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dirty="0" smtClean="0"/>
              <a:t>מעבר מאנרגיה מזהמת לאנרגיה ירוקה</a:t>
            </a:r>
            <a:endParaRPr lang="he-IL" dirty="0"/>
          </a:p>
        </p:txBody>
      </p:sp>
      <p:sp>
        <p:nvSpPr>
          <p:cNvPr id="4" name="TextBox 3"/>
          <p:cNvSpPr txBox="1"/>
          <p:nvPr/>
        </p:nvSpPr>
        <p:spPr>
          <a:xfrm>
            <a:off x="3500846" y="2978331"/>
            <a:ext cx="5734594" cy="1323439"/>
          </a:xfrm>
          <a:prstGeom prst="rect">
            <a:avLst/>
          </a:prstGeom>
          <a:noFill/>
        </p:spPr>
        <p:txBody>
          <a:bodyPr wrap="square" rtlCol="1">
            <a:spAutoFit/>
          </a:bodyPr>
          <a:lstStyle/>
          <a:p>
            <a:pPr algn="r"/>
            <a:r>
              <a:rPr lang="he-IL" sz="2000" dirty="0">
                <a:solidFill>
                  <a:srgbClr val="00B050"/>
                </a:solidFill>
              </a:rPr>
              <a:t>צמצום זיהום אוויר ע"י </a:t>
            </a:r>
            <a:r>
              <a:rPr lang="he-IL" sz="2000" b="1" dirty="0">
                <a:solidFill>
                  <a:srgbClr val="00B050"/>
                </a:solidFill>
              </a:rPr>
              <a:t>סבסוד אנרגיה מתחדשת</a:t>
            </a:r>
            <a:r>
              <a:rPr lang="he-IL" sz="2000" dirty="0">
                <a:solidFill>
                  <a:srgbClr val="00B050"/>
                </a:solidFill>
              </a:rPr>
              <a:t> (רוח, שמש וכו') והטלת </a:t>
            </a:r>
            <a:r>
              <a:rPr lang="he-IL" sz="2000" b="1" dirty="0">
                <a:solidFill>
                  <a:srgbClr val="00B050"/>
                </a:solidFill>
              </a:rPr>
              <a:t>מס על דלק מאובן (נפט, פחם וגז</a:t>
            </a:r>
            <a:r>
              <a:rPr lang="he-IL" sz="2000" b="1" dirty="0" smtClean="0">
                <a:solidFill>
                  <a:srgbClr val="00B050"/>
                </a:solidFill>
              </a:rPr>
              <a:t>)</a:t>
            </a:r>
            <a:r>
              <a:rPr lang="he-IL" sz="2000" dirty="0" smtClean="0">
                <a:solidFill>
                  <a:srgbClr val="00B050"/>
                </a:solidFill>
              </a:rPr>
              <a:t>.</a:t>
            </a:r>
          </a:p>
          <a:p>
            <a:pPr algn="r"/>
            <a:r>
              <a:rPr lang="he-IL" sz="2000" dirty="0" smtClean="0">
                <a:solidFill>
                  <a:srgbClr val="00B050"/>
                </a:solidFill>
              </a:rPr>
              <a:t>                        </a:t>
            </a:r>
          </a:p>
          <a:p>
            <a:pPr algn="r"/>
            <a:r>
              <a:rPr lang="he-IL" sz="2000" dirty="0" smtClean="0">
                <a:solidFill>
                  <a:srgbClr val="00B050"/>
                </a:solidFill>
              </a:rPr>
              <a:t>בינתיים  </a:t>
            </a:r>
            <a:r>
              <a:rPr lang="he-IL" sz="2000" dirty="0">
                <a:solidFill>
                  <a:srgbClr val="00B050"/>
                </a:solidFill>
              </a:rPr>
              <a:t>להקים </a:t>
            </a:r>
            <a:r>
              <a:rPr lang="he-IL" sz="2000" b="1" dirty="0">
                <a:solidFill>
                  <a:srgbClr val="00B050"/>
                </a:solidFill>
              </a:rPr>
              <a:t>מסננים</a:t>
            </a:r>
            <a:r>
              <a:rPr lang="he-IL" sz="2000" dirty="0">
                <a:solidFill>
                  <a:srgbClr val="00B050"/>
                </a:solidFill>
              </a:rPr>
              <a:t> על הארובות בתחנות חשמל</a:t>
            </a:r>
          </a:p>
        </p:txBody>
      </p:sp>
    </p:spTree>
    <p:extLst>
      <p:ext uri="{BB962C8B-B14F-4D97-AF65-F5344CB8AC3E}">
        <p14:creationId xmlns:p14="http://schemas.microsoft.com/office/powerpoint/2010/main" val="271962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333022" y="1345475"/>
            <a:ext cx="8564437" cy="4594817"/>
          </a:xfrm>
          <a:prstGeom prst="rect">
            <a:avLst/>
          </a:prstGeom>
        </p:spPr>
      </p:pic>
      <p:sp>
        <p:nvSpPr>
          <p:cNvPr id="3" name="TextBox 2"/>
          <p:cNvSpPr txBox="1"/>
          <p:nvPr/>
        </p:nvSpPr>
        <p:spPr>
          <a:xfrm>
            <a:off x="9117874" y="1345475"/>
            <a:ext cx="2207623" cy="4801314"/>
          </a:xfrm>
          <a:prstGeom prst="rect">
            <a:avLst/>
          </a:prstGeom>
          <a:noFill/>
        </p:spPr>
        <p:txBody>
          <a:bodyPr wrap="square" rtlCol="1">
            <a:spAutoFit/>
          </a:bodyPr>
          <a:lstStyle/>
          <a:p>
            <a:pPr algn="r"/>
            <a:r>
              <a:rPr lang="he-IL" dirty="0"/>
              <a:t>טביעת הרגל האקולוגית (</a:t>
            </a:r>
            <a:r>
              <a:rPr lang="he-IL" b="1" dirty="0"/>
              <a:t>מדד להשפעת האדם על הסביבה</a:t>
            </a:r>
            <a:r>
              <a:rPr lang="he-IL" dirty="0"/>
              <a:t>) </a:t>
            </a:r>
            <a:r>
              <a:rPr lang="he-IL" dirty="0" smtClean="0"/>
              <a:t>יותר </a:t>
            </a:r>
            <a:r>
              <a:rPr lang="he-IL" dirty="0"/>
              <a:t>גבוהה במדינות מפותחות כי יש להם יותר מכוניות, מטוסים, מכשירי חשמל, כסף לקנות בולשיט </a:t>
            </a:r>
            <a:r>
              <a:rPr lang="he-IL" dirty="0" err="1"/>
              <a:t>וכו</a:t>
            </a:r>
            <a:r>
              <a:rPr lang="he-IL" dirty="0"/>
              <a:t>'.     </a:t>
            </a:r>
          </a:p>
          <a:p>
            <a:pPr algn="r"/>
            <a:r>
              <a:rPr lang="he-IL" dirty="0"/>
              <a:t>                                    </a:t>
            </a:r>
          </a:p>
          <a:p>
            <a:pPr algn="r"/>
            <a:r>
              <a:rPr lang="he-IL" dirty="0"/>
              <a:t>למרות שיש </a:t>
            </a:r>
            <a:r>
              <a:rPr lang="he-IL" b="1" dirty="0"/>
              <a:t>במערב אירופה יותר מודעות לנושא האקולוגי </a:t>
            </a:r>
            <a:r>
              <a:rPr lang="he-IL" dirty="0"/>
              <a:t>תכלס </a:t>
            </a:r>
            <a:r>
              <a:rPr lang="he-IL" b="1" dirty="0"/>
              <a:t>באפריקה פחות מזהמים </a:t>
            </a:r>
            <a:r>
              <a:rPr lang="he-IL" dirty="0"/>
              <a:t>כי אין להם כסף לזהם</a:t>
            </a:r>
          </a:p>
        </p:txBody>
      </p:sp>
    </p:spTree>
    <p:extLst>
      <p:ext uri="{BB962C8B-B14F-4D97-AF65-F5344CB8AC3E}">
        <p14:creationId xmlns:p14="http://schemas.microsoft.com/office/powerpoint/2010/main" val="7683159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0" y="1879459"/>
            <a:ext cx="12043954" cy="1450757"/>
          </a:xfrm>
        </p:spPr>
        <p:txBody>
          <a:bodyPr>
            <a:normAutofit/>
          </a:bodyPr>
          <a:lstStyle/>
          <a:p>
            <a:r>
              <a:rPr lang="he-IL" sz="3200" b="1" dirty="0">
                <a:solidFill>
                  <a:srgbClr val="00B050"/>
                </a:solidFill>
              </a:rPr>
              <a:t>לסבסד שימוש בהדברה ודשן </a:t>
            </a:r>
            <a:r>
              <a:rPr lang="he-IL" sz="3200" b="1" dirty="0" smtClean="0">
                <a:solidFill>
                  <a:srgbClr val="00B050"/>
                </a:solidFill>
              </a:rPr>
              <a:t>ביולוגיים </a:t>
            </a:r>
            <a:r>
              <a:rPr lang="he-IL" sz="3200" b="1" dirty="0">
                <a:solidFill>
                  <a:srgbClr val="00B050"/>
                </a:solidFill>
              </a:rPr>
              <a:t>ולהטיל מס על דשן והדברה כימים</a:t>
            </a:r>
          </a:p>
        </p:txBody>
      </p:sp>
    </p:spTree>
    <p:extLst>
      <p:ext uri="{BB962C8B-B14F-4D97-AF65-F5344CB8AC3E}">
        <p14:creationId xmlns:p14="http://schemas.microsoft.com/office/powerpoint/2010/main" val="31652914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dirty="0" smtClean="0"/>
              <a:t>הסברה וחינוך</a:t>
            </a:r>
            <a:endParaRPr lang="he-IL" dirty="0"/>
          </a:p>
        </p:txBody>
      </p:sp>
      <p:sp>
        <p:nvSpPr>
          <p:cNvPr id="4" name="TextBox 3"/>
          <p:cNvSpPr txBox="1"/>
          <p:nvPr/>
        </p:nvSpPr>
        <p:spPr>
          <a:xfrm>
            <a:off x="8203475" y="2690949"/>
            <a:ext cx="3239588" cy="2308324"/>
          </a:xfrm>
          <a:prstGeom prst="rect">
            <a:avLst/>
          </a:prstGeom>
          <a:noFill/>
        </p:spPr>
        <p:txBody>
          <a:bodyPr wrap="square" rtlCol="1">
            <a:spAutoFit/>
          </a:bodyPr>
          <a:lstStyle/>
          <a:p>
            <a:pPr algn="r"/>
            <a:r>
              <a:rPr lang="he-IL" dirty="0" smtClean="0">
                <a:solidFill>
                  <a:srgbClr val="00B050"/>
                </a:solidFill>
              </a:rPr>
              <a:t>לגרום </a:t>
            </a:r>
            <a:r>
              <a:rPr lang="he-IL" dirty="0">
                <a:solidFill>
                  <a:srgbClr val="00B050"/>
                </a:solidFill>
              </a:rPr>
              <a:t>לדעת הקהל העולמית להפנים שהדורות הבאים יסבלו מזיהום ומהידלדלות במשאבי הטבע. לעודד מיחזור (בקבוקים, נייר וכו'), פחות לקנות, לא לקנות כלים חד-פעמים כמו כוסות פלסטיק, לא להשתמש במוצרים לא מתכלים כמו שקיות ניילון</a:t>
            </a:r>
          </a:p>
        </p:txBody>
      </p:sp>
      <p:pic>
        <p:nvPicPr>
          <p:cNvPr id="5" name="תמונה 4"/>
          <p:cNvPicPr>
            <a:picLocks noChangeAspect="1"/>
          </p:cNvPicPr>
          <p:nvPr/>
        </p:nvPicPr>
        <p:blipFill>
          <a:blip r:embed="rId2"/>
          <a:stretch>
            <a:fillRect/>
          </a:stretch>
        </p:blipFill>
        <p:spPr>
          <a:xfrm>
            <a:off x="1097280" y="1957418"/>
            <a:ext cx="5872256" cy="4051495"/>
          </a:xfrm>
          <a:prstGeom prst="rect">
            <a:avLst/>
          </a:prstGeom>
        </p:spPr>
      </p:pic>
    </p:spTree>
    <p:extLst>
      <p:ext uri="{BB962C8B-B14F-4D97-AF65-F5344CB8AC3E}">
        <p14:creationId xmlns:p14="http://schemas.microsoft.com/office/powerpoint/2010/main" val="40536799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3"/>
          <a:stretch>
            <a:fillRect/>
          </a:stretch>
        </p:blipFill>
        <p:spPr>
          <a:xfrm>
            <a:off x="410195" y="220059"/>
            <a:ext cx="5546468" cy="6047721"/>
          </a:xfrm>
          <a:prstGeom prst="rect">
            <a:avLst/>
          </a:prstGeom>
        </p:spPr>
      </p:pic>
      <p:pic>
        <p:nvPicPr>
          <p:cNvPr id="3" name="hZh0uw_YsdM"/>
          <p:cNvPicPr>
            <a:picLocks noRot="1" noChangeAspect="1"/>
          </p:cNvPicPr>
          <p:nvPr>
            <a:videoFile r:link="rId1"/>
          </p:nvPr>
        </p:nvPicPr>
        <p:blipFill>
          <a:blip r:embed="rId4"/>
          <a:stretch>
            <a:fillRect/>
          </a:stretch>
        </p:blipFill>
        <p:spPr>
          <a:xfrm>
            <a:off x="6500949" y="1958044"/>
            <a:ext cx="4572000" cy="2571750"/>
          </a:xfrm>
          <a:prstGeom prst="rect">
            <a:avLst/>
          </a:prstGeom>
        </p:spPr>
      </p:pic>
      <p:sp>
        <p:nvSpPr>
          <p:cNvPr id="4" name="TextBox 3"/>
          <p:cNvSpPr txBox="1"/>
          <p:nvPr/>
        </p:nvSpPr>
        <p:spPr>
          <a:xfrm>
            <a:off x="6348549" y="4663439"/>
            <a:ext cx="5225142" cy="646331"/>
          </a:xfrm>
          <a:prstGeom prst="rect">
            <a:avLst/>
          </a:prstGeom>
          <a:noFill/>
        </p:spPr>
        <p:txBody>
          <a:bodyPr wrap="square" rtlCol="1">
            <a:spAutoFit/>
          </a:bodyPr>
          <a:lstStyle/>
          <a:p>
            <a:r>
              <a:rPr lang="en-US" dirty="0">
                <a:hlinkClick r:id="rId5"/>
              </a:rPr>
              <a:t>https://</a:t>
            </a:r>
            <a:r>
              <a:rPr lang="en-US" dirty="0" smtClean="0">
                <a:hlinkClick r:id="rId5"/>
              </a:rPr>
              <a:t>www.youtube.com/watch?v=hZh0uw_YsdM</a:t>
            </a:r>
            <a:endParaRPr lang="he-IL" dirty="0" smtClean="0"/>
          </a:p>
          <a:p>
            <a:endParaRPr lang="he-IL" dirty="0"/>
          </a:p>
        </p:txBody>
      </p:sp>
    </p:spTree>
    <p:extLst>
      <p:ext uri="{BB962C8B-B14F-4D97-AF65-F5344CB8AC3E}">
        <p14:creationId xmlns:p14="http://schemas.microsoft.com/office/powerpoint/2010/main" val="8152650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dirty="0"/>
              <a:t>אמנות בינ"ל</a:t>
            </a:r>
          </a:p>
        </p:txBody>
      </p:sp>
      <p:sp>
        <p:nvSpPr>
          <p:cNvPr id="4" name="TextBox 3"/>
          <p:cNvSpPr txBox="1"/>
          <p:nvPr/>
        </p:nvSpPr>
        <p:spPr>
          <a:xfrm>
            <a:off x="979714" y="2272937"/>
            <a:ext cx="9222377" cy="3108543"/>
          </a:xfrm>
          <a:prstGeom prst="rect">
            <a:avLst/>
          </a:prstGeom>
          <a:noFill/>
        </p:spPr>
        <p:txBody>
          <a:bodyPr wrap="square" rtlCol="1">
            <a:spAutoFit/>
          </a:bodyPr>
          <a:lstStyle/>
          <a:p>
            <a:pPr algn="r"/>
            <a:r>
              <a:rPr lang="he-IL" sz="2800" b="1" dirty="0">
                <a:solidFill>
                  <a:srgbClr val="00B050"/>
                </a:solidFill>
              </a:rPr>
              <a:t>אמנת ברצלונה </a:t>
            </a:r>
            <a:r>
              <a:rPr lang="he-IL" sz="2000" dirty="0">
                <a:solidFill>
                  <a:srgbClr val="00B050"/>
                </a:solidFill>
              </a:rPr>
              <a:t>להגנה על הים התיכון: מדינות הים התיכון הסכימו לנטר את המזהמים, להקים שמורות טבע ימיות ולקיים שת"פ במקרה של זיהום בים ולעשות מאמץ למנוע את זיהום הים בפסולת תעשייתית ושפכים. לכן הוכנה "רשימה  שחורה" של  מזהמים  שיש להימנע מהטלתם לים כמו נפט וחומרי  הדברה ודשן </a:t>
            </a:r>
            <a:r>
              <a:rPr lang="he-IL" sz="2000" dirty="0" smtClean="0">
                <a:solidFill>
                  <a:srgbClr val="00B050"/>
                </a:solidFill>
              </a:rPr>
              <a:t>כימים</a:t>
            </a:r>
          </a:p>
          <a:p>
            <a:pPr algn="r"/>
            <a:r>
              <a:rPr lang="he-IL" sz="2000" dirty="0" smtClean="0">
                <a:solidFill>
                  <a:srgbClr val="00B050"/>
                </a:solidFill>
              </a:rPr>
              <a:t>                                                                               </a:t>
            </a:r>
            <a:endParaRPr lang="he-IL" sz="2000" dirty="0">
              <a:solidFill>
                <a:srgbClr val="00B050"/>
              </a:solidFill>
            </a:endParaRPr>
          </a:p>
          <a:p>
            <a:pPr algn="r"/>
            <a:r>
              <a:rPr lang="he-IL" sz="2000" dirty="0">
                <a:solidFill>
                  <a:srgbClr val="00B050"/>
                </a:solidFill>
              </a:rPr>
              <a:t>אמנות לצמצום זיהום האוויר כמו </a:t>
            </a:r>
            <a:r>
              <a:rPr lang="he-IL" sz="2800" b="1" dirty="0">
                <a:solidFill>
                  <a:srgbClr val="00B050"/>
                </a:solidFill>
              </a:rPr>
              <a:t>אמנת קויטו</a:t>
            </a:r>
            <a:r>
              <a:rPr lang="he-IL" sz="2000" dirty="0">
                <a:solidFill>
                  <a:srgbClr val="00B050"/>
                </a:solidFill>
              </a:rPr>
              <a:t>, אמנת באלי ואמנת ריו. </a:t>
            </a:r>
            <a:endParaRPr lang="he-IL" sz="2000" dirty="0" smtClean="0">
              <a:solidFill>
                <a:srgbClr val="00B050"/>
              </a:solidFill>
            </a:endParaRPr>
          </a:p>
          <a:p>
            <a:pPr algn="r"/>
            <a:r>
              <a:rPr lang="he-IL" sz="2000" dirty="0" smtClean="0">
                <a:solidFill>
                  <a:srgbClr val="00B050"/>
                </a:solidFill>
              </a:rPr>
              <a:t>מדינות </a:t>
            </a:r>
            <a:r>
              <a:rPr lang="he-IL" sz="2000" dirty="0">
                <a:solidFill>
                  <a:srgbClr val="00B050"/>
                </a:solidFill>
              </a:rPr>
              <a:t>מערב התחייבו לפעול כדי לצמצם את גז </a:t>
            </a:r>
            <a:r>
              <a:rPr lang="he-IL" sz="2000" dirty="0" smtClean="0">
                <a:solidFill>
                  <a:srgbClr val="00B050"/>
                </a:solidFill>
              </a:rPr>
              <a:t>החממה  </a:t>
            </a:r>
          </a:p>
          <a:p>
            <a:pPr algn="r"/>
            <a:endParaRPr lang="he-IL" sz="2000" dirty="0">
              <a:solidFill>
                <a:srgbClr val="00B050"/>
              </a:solidFill>
            </a:endParaRPr>
          </a:p>
          <a:p>
            <a:pPr algn="r"/>
            <a:r>
              <a:rPr lang="he-IL" sz="2000" dirty="0" smtClean="0">
                <a:solidFill>
                  <a:srgbClr val="00B050"/>
                </a:solidFill>
              </a:rPr>
              <a:t>הבעיה</a:t>
            </a:r>
            <a:r>
              <a:rPr lang="he-IL" sz="2000" dirty="0">
                <a:solidFill>
                  <a:srgbClr val="00B050"/>
                </a:solidFill>
              </a:rPr>
              <a:t>: הרבה אמנות כמעט ולא </a:t>
            </a:r>
            <a:r>
              <a:rPr lang="he-IL" sz="2000" dirty="0" smtClean="0">
                <a:solidFill>
                  <a:srgbClr val="00B050"/>
                </a:solidFill>
              </a:rPr>
              <a:t>מיושמות כי כל מדינה דואגת רק לעצמה ולטווח הקצר</a:t>
            </a:r>
            <a:r>
              <a:rPr lang="he-IL" dirty="0" smtClean="0">
                <a:solidFill>
                  <a:srgbClr val="00B050"/>
                </a:solidFill>
              </a:rPr>
              <a:t> </a:t>
            </a:r>
            <a:endParaRPr lang="he-IL" dirty="0">
              <a:solidFill>
                <a:srgbClr val="00B050"/>
              </a:solidFill>
            </a:endParaRPr>
          </a:p>
        </p:txBody>
      </p:sp>
    </p:spTree>
    <p:extLst>
      <p:ext uri="{BB962C8B-B14F-4D97-AF65-F5344CB8AC3E}">
        <p14:creationId xmlns:p14="http://schemas.microsoft.com/office/powerpoint/2010/main" val="33803944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dirty="0" smtClean="0"/>
              <a:t>חקיקה בישראל</a:t>
            </a:r>
            <a:endParaRPr lang="he-IL" dirty="0"/>
          </a:p>
        </p:txBody>
      </p:sp>
      <p:sp>
        <p:nvSpPr>
          <p:cNvPr id="4" name="TextBox 3"/>
          <p:cNvSpPr txBox="1"/>
          <p:nvPr/>
        </p:nvSpPr>
        <p:spPr>
          <a:xfrm>
            <a:off x="1097280" y="2116183"/>
            <a:ext cx="9914708" cy="3477875"/>
          </a:xfrm>
          <a:prstGeom prst="rect">
            <a:avLst/>
          </a:prstGeom>
          <a:noFill/>
        </p:spPr>
        <p:txBody>
          <a:bodyPr wrap="square" rtlCol="1">
            <a:spAutoFit/>
          </a:bodyPr>
          <a:lstStyle/>
          <a:p>
            <a:pPr algn="r"/>
            <a:r>
              <a:rPr lang="he-IL" sz="2000" b="1" dirty="0" smtClean="0">
                <a:solidFill>
                  <a:srgbClr val="00B050"/>
                </a:solidFill>
              </a:rPr>
              <a:t>הפחתה במקור </a:t>
            </a:r>
            <a:r>
              <a:rPr lang="he-IL" sz="2000" dirty="0" smtClean="0">
                <a:solidFill>
                  <a:srgbClr val="00B050"/>
                </a:solidFill>
              </a:rPr>
              <a:t>- בישראל </a:t>
            </a:r>
            <a:r>
              <a:rPr lang="he-IL" sz="2000" dirty="0">
                <a:solidFill>
                  <a:srgbClr val="00B050"/>
                </a:solidFill>
              </a:rPr>
              <a:t>רשות מקומית המפנה פסולת משלמת היטל הטמנה של 50 ₪ על כל טון פסולת המועברת למטמנות כדי לעודד אותן </a:t>
            </a:r>
            <a:r>
              <a:rPr lang="he-IL" sz="2000" b="1" dirty="0">
                <a:solidFill>
                  <a:srgbClr val="00B050"/>
                </a:solidFill>
              </a:rPr>
              <a:t>להפחית את כמות הפסולת</a:t>
            </a:r>
            <a:r>
              <a:rPr lang="he-IL" sz="2000" dirty="0">
                <a:solidFill>
                  <a:srgbClr val="00B050"/>
                </a:solidFill>
              </a:rPr>
              <a:t>. </a:t>
            </a:r>
          </a:p>
          <a:p>
            <a:pPr algn="r"/>
            <a:endParaRPr lang="he-IL" sz="2000" dirty="0" smtClean="0">
              <a:solidFill>
                <a:srgbClr val="00B050"/>
              </a:solidFill>
            </a:endParaRPr>
          </a:p>
          <a:p>
            <a:pPr algn="r"/>
            <a:r>
              <a:rPr lang="he-IL" sz="2000" b="1" dirty="0" smtClean="0">
                <a:solidFill>
                  <a:srgbClr val="00B050"/>
                </a:solidFill>
              </a:rPr>
              <a:t>חוק </a:t>
            </a:r>
            <a:r>
              <a:rPr lang="he-IL" sz="2000" b="1" dirty="0">
                <a:solidFill>
                  <a:srgbClr val="00B050"/>
                </a:solidFill>
              </a:rPr>
              <a:t>פיקדון בקבוקים </a:t>
            </a:r>
            <a:r>
              <a:rPr lang="he-IL" sz="2000" dirty="0">
                <a:solidFill>
                  <a:srgbClr val="00B050"/>
                </a:solidFill>
              </a:rPr>
              <a:t>מאפשר להחזיר בקבוקי שתיה לחנות </a:t>
            </a:r>
          </a:p>
          <a:p>
            <a:pPr algn="r"/>
            <a:endParaRPr lang="he-IL" sz="2000" dirty="0" smtClean="0">
              <a:solidFill>
                <a:srgbClr val="00B050"/>
              </a:solidFill>
            </a:endParaRPr>
          </a:p>
          <a:p>
            <a:pPr algn="r"/>
            <a:r>
              <a:rPr lang="he-IL" sz="2000" b="1" dirty="0" smtClean="0">
                <a:solidFill>
                  <a:srgbClr val="00B050"/>
                </a:solidFill>
              </a:rPr>
              <a:t>חוק </a:t>
            </a:r>
            <a:r>
              <a:rPr lang="he-IL" sz="2000" b="1" dirty="0">
                <a:solidFill>
                  <a:srgbClr val="00B050"/>
                </a:solidFill>
              </a:rPr>
              <a:t>השקיות </a:t>
            </a:r>
            <a:r>
              <a:rPr lang="he-IL" sz="2000" dirty="0">
                <a:solidFill>
                  <a:srgbClr val="00B050"/>
                </a:solidFill>
              </a:rPr>
              <a:t>בסופר-מרקט: אין שקית בחינם כדי לעודד אנשים שלא להשתמש בשקיות ניילון</a:t>
            </a:r>
          </a:p>
          <a:p>
            <a:pPr algn="r"/>
            <a:endParaRPr lang="he-IL" sz="2000" dirty="0" smtClean="0">
              <a:solidFill>
                <a:srgbClr val="00B050"/>
              </a:solidFill>
            </a:endParaRPr>
          </a:p>
          <a:p>
            <a:pPr algn="r"/>
            <a:r>
              <a:rPr lang="he-IL" sz="2000" b="1" dirty="0" smtClean="0">
                <a:solidFill>
                  <a:srgbClr val="00B050"/>
                </a:solidFill>
              </a:rPr>
              <a:t>חוק </a:t>
            </a:r>
            <a:r>
              <a:rPr lang="he-IL" sz="2000" b="1" dirty="0">
                <a:solidFill>
                  <a:srgbClr val="00B050"/>
                </a:solidFill>
              </a:rPr>
              <a:t>למניעת זיהום הים ממקורות יבשתיים </a:t>
            </a:r>
            <a:r>
              <a:rPr lang="he-IL" sz="2000" dirty="0">
                <a:solidFill>
                  <a:srgbClr val="00B050"/>
                </a:solidFill>
              </a:rPr>
              <a:t>שאוסר להזרים שפכים לים. לקנוס ולתבוע </a:t>
            </a:r>
            <a:r>
              <a:rPr lang="he-IL" sz="2000" dirty="0" smtClean="0">
                <a:solidFill>
                  <a:srgbClr val="00B050"/>
                </a:solidFill>
              </a:rPr>
              <a:t>מזהמים</a:t>
            </a:r>
          </a:p>
          <a:p>
            <a:pPr algn="r"/>
            <a:endParaRPr lang="he-IL" sz="2000" dirty="0">
              <a:solidFill>
                <a:srgbClr val="00B050"/>
              </a:solidFill>
            </a:endParaRPr>
          </a:p>
          <a:p>
            <a:pPr algn="r"/>
            <a:r>
              <a:rPr lang="he-IL" sz="2000" b="1" dirty="0" smtClean="0">
                <a:solidFill>
                  <a:srgbClr val="00B050"/>
                </a:solidFill>
              </a:rPr>
              <a:t>חוק </a:t>
            </a:r>
            <a:r>
              <a:rPr lang="he-IL" sz="2000" b="1" dirty="0">
                <a:solidFill>
                  <a:srgbClr val="00B050"/>
                </a:solidFill>
              </a:rPr>
              <a:t>איסור בנייה על החופים </a:t>
            </a:r>
            <a:endParaRPr lang="he-IL" sz="2000" b="1" dirty="0" smtClean="0">
              <a:solidFill>
                <a:srgbClr val="00B050"/>
              </a:solidFill>
            </a:endParaRPr>
          </a:p>
          <a:p>
            <a:pPr algn="r"/>
            <a:endParaRPr lang="he-IL" sz="2000" dirty="0">
              <a:solidFill>
                <a:srgbClr val="00B050"/>
              </a:solidFill>
            </a:endParaRPr>
          </a:p>
        </p:txBody>
      </p:sp>
    </p:spTree>
    <p:extLst>
      <p:ext uri="{BB962C8B-B14F-4D97-AF65-F5344CB8AC3E}">
        <p14:creationId xmlns:p14="http://schemas.microsoft.com/office/powerpoint/2010/main" val="12522457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7978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dirty="0" smtClean="0"/>
              <a:t>גישות אקולוגיות</a:t>
            </a:r>
            <a:endParaRPr lang="he-IL" dirty="0"/>
          </a:p>
        </p:txBody>
      </p:sp>
      <p:sp>
        <p:nvSpPr>
          <p:cNvPr id="4" name="TextBox 3"/>
          <p:cNvSpPr txBox="1"/>
          <p:nvPr/>
        </p:nvSpPr>
        <p:spPr>
          <a:xfrm>
            <a:off x="209006" y="2076994"/>
            <a:ext cx="11260183" cy="2585323"/>
          </a:xfrm>
          <a:prstGeom prst="rect">
            <a:avLst/>
          </a:prstGeom>
          <a:noFill/>
        </p:spPr>
        <p:txBody>
          <a:bodyPr wrap="square" rtlCol="1">
            <a:spAutoFit/>
          </a:bodyPr>
          <a:lstStyle/>
          <a:p>
            <a:pPr algn="r"/>
            <a:r>
              <a:rPr lang="he-IL" b="1" dirty="0">
                <a:solidFill>
                  <a:srgbClr val="00B050"/>
                </a:solidFill>
              </a:rPr>
              <a:t>גישה בעד פיתוח מזערי ושימור הקיים ללא שינוי</a:t>
            </a:r>
            <a:r>
              <a:rPr lang="he-IL" dirty="0">
                <a:solidFill>
                  <a:srgbClr val="00B050"/>
                </a:solidFill>
              </a:rPr>
              <a:t>:                                                                                                   </a:t>
            </a:r>
            <a:endParaRPr lang="he-IL" dirty="0" smtClean="0">
              <a:solidFill>
                <a:srgbClr val="00B050"/>
              </a:solidFill>
            </a:endParaRPr>
          </a:p>
          <a:p>
            <a:pPr algn="r"/>
            <a:r>
              <a:rPr lang="he-IL" dirty="0" smtClean="0">
                <a:solidFill>
                  <a:srgbClr val="00B050"/>
                </a:solidFill>
              </a:rPr>
              <a:t>הם </a:t>
            </a:r>
            <a:r>
              <a:rPr lang="he-IL" dirty="0">
                <a:solidFill>
                  <a:srgbClr val="00B050"/>
                </a:solidFill>
              </a:rPr>
              <a:t>בעד </a:t>
            </a:r>
            <a:r>
              <a:rPr lang="he-IL" b="1" u="sng" dirty="0">
                <a:solidFill>
                  <a:srgbClr val="00B050"/>
                </a:solidFill>
              </a:rPr>
              <a:t>עקרון זהירות מוקדמת </a:t>
            </a:r>
            <a:r>
              <a:rPr lang="he-IL" dirty="0">
                <a:solidFill>
                  <a:srgbClr val="00B050"/>
                </a:solidFill>
              </a:rPr>
              <a:t>- אסור לשפוך לים אף חומר, כולל חומר שלא בטוח שמזהם.                    </a:t>
            </a:r>
            <a:endParaRPr lang="he-IL" dirty="0" smtClean="0">
              <a:solidFill>
                <a:srgbClr val="00B050"/>
              </a:solidFill>
            </a:endParaRPr>
          </a:p>
          <a:p>
            <a:pPr algn="r"/>
            <a:r>
              <a:rPr lang="he-IL" dirty="0" smtClean="0">
                <a:solidFill>
                  <a:srgbClr val="00B050"/>
                </a:solidFill>
              </a:rPr>
              <a:t>הבעיה </a:t>
            </a:r>
            <a:r>
              <a:rPr lang="he-IL" dirty="0">
                <a:solidFill>
                  <a:srgbClr val="00B050"/>
                </a:solidFill>
              </a:rPr>
              <a:t>בגישה: יותר מדי קיצונית. קשה להאמין שמנהיגי המדינות ודעת הקהל יתמכו בזה כי הדבר יפגע בכלכלה בטווח הקצר.</a:t>
            </a:r>
          </a:p>
          <a:p>
            <a:pPr algn="r"/>
            <a:endParaRPr lang="he-IL" dirty="0">
              <a:solidFill>
                <a:srgbClr val="00B050"/>
              </a:solidFill>
            </a:endParaRPr>
          </a:p>
          <a:p>
            <a:pPr algn="r"/>
            <a:r>
              <a:rPr lang="he-IL" b="1" dirty="0">
                <a:solidFill>
                  <a:srgbClr val="00B050"/>
                </a:solidFill>
              </a:rPr>
              <a:t>פיתוח בר-קיימא – קיימות</a:t>
            </a:r>
            <a:r>
              <a:rPr lang="he-IL" dirty="0">
                <a:solidFill>
                  <a:srgbClr val="00B050"/>
                </a:solidFill>
              </a:rPr>
              <a:t>:                                                                                                                   </a:t>
            </a:r>
            <a:endParaRPr lang="he-IL" dirty="0" smtClean="0">
              <a:solidFill>
                <a:srgbClr val="00B050"/>
              </a:solidFill>
            </a:endParaRPr>
          </a:p>
          <a:p>
            <a:pPr algn="r"/>
            <a:r>
              <a:rPr lang="he-IL" dirty="0" smtClean="0">
                <a:solidFill>
                  <a:srgbClr val="00B050"/>
                </a:solidFill>
              </a:rPr>
              <a:t>פיתוח </a:t>
            </a:r>
            <a:r>
              <a:rPr lang="he-IL" dirty="0">
                <a:solidFill>
                  <a:srgbClr val="00B050"/>
                </a:solidFill>
              </a:rPr>
              <a:t>הכרחי כדי לקדם את הכלכלה ולצמצם את הנזק האקולוגי.                                                                                      הם בעד </a:t>
            </a:r>
            <a:r>
              <a:rPr lang="he-IL" b="1" u="sng" dirty="0">
                <a:solidFill>
                  <a:srgbClr val="00B050"/>
                </a:solidFill>
              </a:rPr>
              <a:t>גישת כושר קיבול סביבתי</a:t>
            </a:r>
            <a:r>
              <a:rPr lang="he-IL" dirty="0">
                <a:solidFill>
                  <a:srgbClr val="00B050"/>
                </a:solidFill>
              </a:rPr>
              <a:t>, שנקבעה, למשל, באמנת ברצלונה: מותר לשפוך לים חומר, שאין וודאות שהוא מזהם (אי אפשר לא לשפוך בכלל כי זה לא ריאלי כלכלית). אסור לשפוך לים רק חומר שבוודאות מזהם.  </a:t>
            </a:r>
          </a:p>
          <a:p>
            <a:endParaRPr lang="he-IL" dirty="0">
              <a:solidFill>
                <a:srgbClr val="00B050"/>
              </a:solidFill>
            </a:endParaRPr>
          </a:p>
        </p:txBody>
      </p:sp>
      <p:sp>
        <p:nvSpPr>
          <p:cNvPr id="5" name="TextBox 4"/>
          <p:cNvSpPr txBox="1"/>
          <p:nvPr/>
        </p:nvSpPr>
        <p:spPr>
          <a:xfrm>
            <a:off x="1619795" y="5068078"/>
            <a:ext cx="8307976" cy="646331"/>
          </a:xfrm>
          <a:prstGeom prst="rect">
            <a:avLst/>
          </a:prstGeom>
          <a:noFill/>
        </p:spPr>
        <p:txBody>
          <a:bodyPr wrap="square" rtlCol="1">
            <a:spAutoFit/>
          </a:bodyPr>
          <a:lstStyle/>
          <a:p>
            <a:pPr algn="r"/>
            <a:r>
              <a:rPr lang="he-IL" dirty="0"/>
              <a:t>אגב, יש גם גישה של </a:t>
            </a:r>
            <a:r>
              <a:rPr lang="he-IL" dirty="0" err="1"/>
              <a:t>מכחישי</a:t>
            </a:r>
            <a:r>
              <a:rPr lang="he-IL" dirty="0"/>
              <a:t> האסון המתקרב כמו</a:t>
            </a:r>
          </a:p>
          <a:p>
            <a:pPr algn="r"/>
            <a:r>
              <a:rPr lang="he-IL" dirty="0"/>
              <a:t>טראמפ חסר הידע או השקרן שטוען שאין שום בעיה ואין שום זיהום ושום משבר אקלים</a:t>
            </a:r>
          </a:p>
        </p:txBody>
      </p:sp>
    </p:spTree>
    <p:extLst>
      <p:ext uri="{BB962C8B-B14F-4D97-AF65-F5344CB8AC3E}">
        <p14:creationId xmlns:p14="http://schemas.microsoft.com/office/powerpoint/2010/main" val="23882511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99640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53988" y="2442754"/>
            <a:ext cx="4781006" cy="1200329"/>
          </a:xfrm>
          <a:prstGeom prst="rect">
            <a:avLst/>
          </a:prstGeom>
          <a:noFill/>
        </p:spPr>
        <p:txBody>
          <a:bodyPr wrap="square" rtlCol="1">
            <a:spAutoFit/>
          </a:bodyPr>
          <a:lstStyle/>
          <a:p>
            <a:r>
              <a:rPr lang="he-IL" sz="3600" b="1" dirty="0" smtClean="0"/>
              <a:t>אם כך, למה אנחנו לא עושים יותר ?</a:t>
            </a:r>
            <a:endParaRPr lang="he-IL" sz="3600" b="1" dirty="0"/>
          </a:p>
        </p:txBody>
      </p:sp>
    </p:spTree>
    <p:extLst>
      <p:ext uri="{BB962C8B-B14F-4D97-AF65-F5344CB8AC3E}">
        <p14:creationId xmlns:p14="http://schemas.microsoft.com/office/powerpoint/2010/main" val="1522112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4949" y="1449977"/>
            <a:ext cx="10580914" cy="4154984"/>
          </a:xfrm>
          <a:prstGeom prst="rect">
            <a:avLst/>
          </a:prstGeom>
          <a:noFill/>
        </p:spPr>
        <p:txBody>
          <a:bodyPr wrap="square" rtlCol="1">
            <a:spAutoFit/>
          </a:bodyPr>
          <a:lstStyle/>
          <a:p>
            <a:pPr algn="r"/>
            <a:r>
              <a:rPr lang="he-IL" sz="2400" dirty="0"/>
              <a:t>קשה ליישם אמנות בינ"ל כי </a:t>
            </a:r>
            <a:r>
              <a:rPr lang="he-IL" sz="2400" b="1" dirty="0"/>
              <a:t>לכל מדינה יש אינטרס אחר</a:t>
            </a:r>
            <a:r>
              <a:rPr lang="he-IL" sz="2400" dirty="0"/>
              <a:t>.</a:t>
            </a:r>
          </a:p>
          <a:p>
            <a:pPr algn="r"/>
            <a:r>
              <a:rPr lang="he-IL" sz="2400" dirty="0"/>
              <a:t>                                           </a:t>
            </a:r>
          </a:p>
          <a:p>
            <a:pPr algn="r"/>
            <a:r>
              <a:rPr lang="he-IL" sz="2400" dirty="0"/>
              <a:t>יש אנשים כמו </a:t>
            </a:r>
            <a:r>
              <a:rPr lang="he-IL" sz="2400" b="1" dirty="0"/>
              <a:t>טראמפ</a:t>
            </a:r>
            <a:r>
              <a:rPr lang="he-IL" sz="2400" dirty="0"/>
              <a:t>, שבכלל לא מבינים את המצב</a:t>
            </a:r>
          </a:p>
          <a:p>
            <a:pPr algn="r"/>
            <a:endParaRPr lang="he-IL" sz="2400" dirty="0"/>
          </a:p>
          <a:p>
            <a:pPr algn="r"/>
            <a:r>
              <a:rPr lang="he-IL" sz="2400" dirty="0"/>
              <a:t>מאבק למען הסביבה דורש כסף וגם עלול לפגוע במפעלים ודבר זה יכול לגרום לפיטורי עובדים ואז העם יכעס על הממשל ולא יבחר בו בבחירות הבאות.  </a:t>
            </a:r>
            <a:r>
              <a:rPr lang="he-IL" sz="2400" b="1" dirty="0"/>
              <a:t>אין מספיק מודעות חברתית-פוליטית </a:t>
            </a:r>
            <a:r>
              <a:rPr lang="he-IL" sz="2400" dirty="0"/>
              <a:t>לנושא. האדם הוא אגואיסט ורוצה לחיות טוב </a:t>
            </a:r>
            <a:r>
              <a:rPr lang="he-IL" sz="2400" dirty="0" smtClean="0"/>
              <a:t>בטווח הקצר גם </a:t>
            </a:r>
            <a:r>
              <a:rPr lang="he-IL" sz="2400" dirty="0"/>
              <a:t>אם בגלל זה צאצאיו ימותו בעתיד</a:t>
            </a:r>
            <a:r>
              <a:rPr lang="he-IL" sz="2400" dirty="0" smtClean="0"/>
              <a:t>. זו בחירה שלנו ברמת חיים גבוהה ב</a:t>
            </a:r>
            <a:r>
              <a:rPr lang="he-IL" sz="2400" b="1" dirty="0" smtClean="0"/>
              <a:t>טווח הקצר </a:t>
            </a:r>
            <a:r>
              <a:rPr lang="he-IL" sz="2400" dirty="0" smtClean="0"/>
              <a:t>על פני האסון שב</a:t>
            </a:r>
            <a:r>
              <a:rPr lang="he-IL" sz="2400" b="1" dirty="0" smtClean="0"/>
              <a:t>טווח הארוך</a:t>
            </a:r>
            <a:endParaRPr lang="he-IL" sz="2400" b="1" dirty="0"/>
          </a:p>
          <a:p>
            <a:pPr algn="r"/>
            <a:endParaRPr lang="he-IL" sz="2400" dirty="0"/>
          </a:p>
          <a:p>
            <a:pPr algn="r"/>
            <a:r>
              <a:rPr lang="he-IL" sz="2400" b="1" dirty="0"/>
              <a:t>למדינות עניות אין מודעות </a:t>
            </a:r>
            <a:r>
              <a:rPr lang="he-IL" sz="2400" dirty="0"/>
              <a:t>לנושא כי הן עסוקות בהישרדות כלכלית.</a:t>
            </a:r>
          </a:p>
        </p:txBody>
      </p:sp>
    </p:spTree>
    <p:extLst>
      <p:ext uri="{BB962C8B-B14F-4D97-AF65-F5344CB8AC3E}">
        <p14:creationId xmlns:p14="http://schemas.microsoft.com/office/powerpoint/2010/main" val="3102251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1308246" y="1436914"/>
            <a:ext cx="8965106" cy="4517710"/>
          </a:xfrm>
          <a:prstGeom prst="rect">
            <a:avLst/>
          </a:prstGeom>
        </p:spPr>
      </p:pic>
      <p:sp>
        <p:nvSpPr>
          <p:cNvPr id="3" name="TextBox 2"/>
          <p:cNvSpPr txBox="1"/>
          <p:nvPr/>
        </p:nvSpPr>
        <p:spPr>
          <a:xfrm>
            <a:off x="5316582" y="936953"/>
            <a:ext cx="1227909" cy="369332"/>
          </a:xfrm>
          <a:prstGeom prst="rect">
            <a:avLst/>
          </a:prstGeom>
          <a:noFill/>
        </p:spPr>
        <p:txBody>
          <a:bodyPr wrap="square" rtlCol="1">
            <a:spAutoFit/>
          </a:bodyPr>
          <a:lstStyle/>
          <a:p>
            <a:r>
              <a:rPr lang="he-IL" dirty="0" smtClean="0"/>
              <a:t>נתב"ג</a:t>
            </a:r>
            <a:endParaRPr lang="he-IL" dirty="0"/>
          </a:p>
        </p:txBody>
      </p:sp>
    </p:spTree>
    <p:extLst>
      <p:ext uri="{BB962C8B-B14F-4D97-AF65-F5344CB8AC3E}">
        <p14:creationId xmlns:p14="http://schemas.microsoft.com/office/powerpoint/2010/main" val="34182979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1554480" y="1064248"/>
            <a:ext cx="8582298" cy="5170483"/>
          </a:xfrm>
          <a:prstGeom prst="rect">
            <a:avLst/>
          </a:prstGeom>
        </p:spPr>
      </p:pic>
    </p:spTree>
    <p:extLst>
      <p:ext uri="{BB962C8B-B14F-4D97-AF65-F5344CB8AC3E}">
        <p14:creationId xmlns:p14="http://schemas.microsoft.com/office/powerpoint/2010/main" val="685435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2453299" y="921000"/>
            <a:ext cx="2962275" cy="4991100"/>
          </a:xfrm>
          <a:prstGeom prst="rect">
            <a:avLst/>
          </a:prstGeom>
        </p:spPr>
      </p:pic>
      <p:sp>
        <p:nvSpPr>
          <p:cNvPr id="3" name="TextBox 2"/>
          <p:cNvSpPr txBox="1"/>
          <p:nvPr/>
        </p:nvSpPr>
        <p:spPr>
          <a:xfrm>
            <a:off x="5930537" y="2873829"/>
            <a:ext cx="3239589" cy="2554545"/>
          </a:xfrm>
          <a:prstGeom prst="rect">
            <a:avLst/>
          </a:prstGeom>
          <a:noFill/>
        </p:spPr>
        <p:txBody>
          <a:bodyPr wrap="square" rtlCol="1">
            <a:spAutoFit/>
          </a:bodyPr>
          <a:lstStyle/>
          <a:p>
            <a:pPr algn="r"/>
            <a:r>
              <a:rPr lang="he-IL" sz="2000" dirty="0"/>
              <a:t>מטיילים בעולם כחלק מתרבות הפנאי הגלובלית </a:t>
            </a:r>
          </a:p>
          <a:p>
            <a:pPr algn="r"/>
            <a:endParaRPr lang="he-IL" sz="2000" dirty="0"/>
          </a:p>
          <a:p>
            <a:pPr algn="r"/>
            <a:r>
              <a:rPr lang="he-IL" sz="2000" dirty="0"/>
              <a:t>יש יותר כסף, המטוסים מהירים</a:t>
            </a:r>
          </a:p>
          <a:p>
            <a:pPr algn="r"/>
            <a:r>
              <a:rPr lang="he-IL" sz="2000" dirty="0"/>
              <a:t>יש טיסות </a:t>
            </a:r>
            <a:r>
              <a:rPr lang="he-IL" sz="2000" dirty="0" smtClean="0"/>
              <a:t>זולות</a:t>
            </a:r>
          </a:p>
          <a:p>
            <a:pPr algn="r"/>
            <a:endParaRPr lang="he-IL" sz="2000" dirty="0"/>
          </a:p>
          <a:p>
            <a:pPr algn="r"/>
            <a:r>
              <a:rPr lang="he-IL" sz="2000" dirty="0" smtClean="0"/>
              <a:t>טיסות = זיהום</a:t>
            </a:r>
          </a:p>
          <a:p>
            <a:pPr algn="r"/>
            <a:r>
              <a:rPr lang="he-IL" sz="2000" dirty="0" smtClean="0"/>
              <a:t>הטיול עצמו = צריכה וזיהום</a:t>
            </a:r>
            <a:endParaRPr lang="he-IL" sz="2000" dirty="0"/>
          </a:p>
        </p:txBody>
      </p:sp>
      <p:sp>
        <p:nvSpPr>
          <p:cNvPr id="4" name="TextBox 3"/>
          <p:cNvSpPr txBox="1"/>
          <p:nvPr/>
        </p:nvSpPr>
        <p:spPr>
          <a:xfrm>
            <a:off x="2453299" y="5842585"/>
            <a:ext cx="3157537" cy="530915"/>
          </a:xfrm>
          <a:prstGeom prst="rect">
            <a:avLst/>
          </a:prstGeom>
          <a:noFill/>
        </p:spPr>
        <p:txBody>
          <a:bodyPr wrap="square" rtlCol="1">
            <a:spAutoFit/>
          </a:bodyPr>
          <a:lstStyle/>
          <a:p>
            <a:pPr algn="l"/>
            <a:r>
              <a:rPr lang="he-IL" sz="1050" dirty="0"/>
              <a:t>מאת </a:t>
            </a:r>
            <a:r>
              <a:rPr lang="en-US" sz="900" dirty="0"/>
              <a:t>Benh LIEU SONG - File:Tour_Eiffel_Wikimedia_Commons.jpg, CC BY-SA 3.0, https://commons.wikimedia.org/w/index.php?curid=48220385</a:t>
            </a:r>
            <a:endParaRPr lang="he-IL" sz="900" dirty="0"/>
          </a:p>
        </p:txBody>
      </p:sp>
    </p:spTree>
    <p:extLst>
      <p:ext uri="{BB962C8B-B14F-4D97-AF65-F5344CB8AC3E}">
        <p14:creationId xmlns:p14="http://schemas.microsoft.com/office/powerpoint/2010/main" val="3702178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340136" y="1292033"/>
            <a:ext cx="8158257" cy="4428114"/>
          </a:xfrm>
          <a:prstGeom prst="rect">
            <a:avLst/>
          </a:prstGeom>
        </p:spPr>
      </p:pic>
      <p:sp>
        <p:nvSpPr>
          <p:cNvPr id="3" name="TextBox 2"/>
          <p:cNvSpPr txBox="1"/>
          <p:nvPr/>
        </p:nvSpPr>
        <p:spPr>
          <a:xfrm>
            <a:off x="5197509" y="1591742"/>
            <a:ext cx="4149969" cy="461665"/>
          </a:xfrm>
          <a:prstGeom prst="rect">
            <a:avLst/>
          </a:prstGeom>
          <a:noFill/>
        </p:spPr>
        <p:txBody>
          <a:bodyPr wrap="square" rtlCol="1">
            <a:spAutoFit/>
          </a:bodyPr>
          <a:lstStyle/>
          <a:p>
            <a:r>
              <a:rPr lang="he-IL" sz="2400" b="1" dirty="0" smtClean="0"/>
              <a:t>מכוניות יפניות בנמל אילת</a:t>
            </a:r>
            <a:endParaRPr lang="he-IL" sz="2400" b="1" dirty="0"/>
          </a:p>
        </p:txBody>
      </p:sp>
      <p:sp>
        <p:nvSpPr>
          <p:cNvPr id="4" name="TextBox 3"/>
          <p:cNvSpPr txBox="1"/>
          <p:nvPr/>
        </p:nvSpPr>
        <p:spPr>
          <a:xfrm>
            <a:off x="235132" y="5995027"/>
            <a:ext cx="8634549" cy="261610"/>
          </a:xfrm>
          <a:prstGeom prst="rect">
            <a:avLst/>
          </a:prstGeom>
          <a:noFill/>
        </p:spPr>
        <p:txBody>
          <a:bodyPr wrap="square" rtlCol="1">
            <a:spAutoFit/>
          </a:bodyPr>
          <a:lstStyle/>
          <a:p>
            <a:r>
              <a:rPr lang="he-IL" sz="1100" dirty="0"/>
              <a:t>מאת </a:t>
            </a:r>
            <a:r>
              <a:rPr lang="en-US" sz="1100" dirty="0" smtClean="0"/>
              <a:t> Adiel </a:t>
            </a:r>
            <a:r>
              <a:rPr lang="en-US" sz="1100" dirty="0"/>
              <a:t>lo - </a:t>
            </a:r>
            <a:r>
              <a:rPr lang="he-IL" sz="1100" dirty="0"/>
              <a:t>נוצר על ידי מעלה היצירה, </a:t>
            </a:r>
            <a:r>
              <a:rPr lang="en-US" sz="1100" dirty="0"/>
              <a:t>CC BY-SA 3.0, https://commons.wikimedia.org/w/index.php?curid=4410679</a:t>
            </a:r>
            <a:endParaRPr lang="he-IL" sz="1100" dirty="0"/>
          </a:p>
        </p:txBody>
      </p:sp>
      <p:sp>
        <p:nvSpPr>
          <p:cNvPr id="6" name="TextBox 5"/>
          <p:cNvSpPr txBox="1"/>
          <p:nvPr/>
        </p:nvSpPr>
        <p:spPr>
          <a:xfrm>
            <a:off x="8498393" y="2222162"/>
            <a:ext cx="2879356" cy="2585323"/>
          </a:xfrm>
          <a:prstGeom prst="rect">
            <a:avLst/>
          </a:prstGeom>
          <a:noFill/>
        </p:spPr>
        <p:txBody>
          <a:bodyPr wrap="square" rtlCol="1">
            <a:spAutoFit/>
          </a:bodyPr>
          <a:lstStyle/>
          <a:p>
            <a:pPr algn="r"/>
            <a:r>
              <a:rPr lang="he-IL" dirty="0"/>
              <a:t>יש ישראלים ואמריקאים שאוהבים אוטו גדול להראות שיש להם גדול  - ג'יפים, האמרים</a:t>
            </a:r>
          </a:p>
          <a:p>
            <a:pPr algn="r"/>
            <a:endParaRPr lang="he-IL" dirty="0"/>
          </a:p>
          <a:p>
            <a:pPr algn="r"/>
            <a:r>
              <a:rPr lang="he-IL" dirty="0"/>
              <a:t>יש לנו כסף ונראה לכם את זה</a:t>
            </a:r>
          </a:p>
          <a:p>
            <a:pPr algn="r"/>
            <a:endParaRPr lang="he-IL" dirty="0" smtClean="0"/>
          </a:p>
          <a:p>
            <a:pPr algn="r"/>
            <a:endParaRPr lang="he-IL" dirty="0"/>
          </a:p>
          <a:p>
            <a:pPr algn="r"/>
            <a:r>
              <a:rPr lang="he-IL" dirty="0"/>
              <a:t>יותר גדול=יותר מזהם ומסרטן</a:t>
            </a:r>
          </a:p>
        </p:txBody>
      </p:sp>
    </p:spTree>
    <p:extLst>
      <p:ext uri="{BB962C8B-B14F-4D97-AF65-F5344CB8AC3E}">
        <p14:creationId xmlns:p14="http://schemas.microsoft.com/office/powerpoint/2010/main" val="619177341"/>
      </p:ext>
    </p:extLst>
  </p:cSld>
  <p:clrMapOvr>
    <a:masterClrMapping/>
  </p:clrMapOvr>
</p:sld>
</file>

<file path=ppt/theme/theme1.xml><?xml version="1.0" encoding="utf-8"?>
<a:theme xmlns:a="http://schemas.openxmlformats.org/drawingml/2006/main" name="מצגות קמפוס">
  <a:themeElements>
    <a:clrScheme name="מבט לאחור">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מבט לאחור">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מבט לאחור">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מצגות קמפוס" id="{E693CF45-7A1A-4041-A430-EC7555623299}" vid="{BB2ABCE7-DEDE-4117-B870-9DF266F2FE73}"/>
    </a:ext>
  </a:extLst>
</a:theme>
</file>

<file path=docProps/app.xml><?xml version="1.0" encoding="utf-8"?>
<Properties xmlns="http://schemas.openxmlformats.org/officeDocument/2006/extended-properties" xmlns:vt="http://schemas.openxmlformats.org/officeDocument/2006/docPropsVTypes">
  <Template>מצגות קמפוס</Template>
  <TotalTime>150</TotalTime>
  <Words>1893</Words>
  <Application>Microsoft Office PowerPoint</Application>
  <PresentationFormat>מסך רחב</PresentationFormat>
  <Paragraphs>242</Paragraphs>
  <Slides>70</Slides>
  <Notes>0</Notes>
  <HiddenSlides>0</HiddenSlides>
  <MMClips>1</MMClips>
  <ScaleCrop>false</ScaleCrop>
  <HeadingPairs>
    <vt:vector size="6" baseType="variant">
      <vt:variant>
        <vt:lpstr>גופנים בשימוש</vt:lpstr>
      </vt:variant>
      <vt:variant>
        <vt:i4>4</vt:i4>
      </vt:variant>
      <vt:variant>
        <vt:lpstr>ערכת נושא</vt:lpstr>
      </vt:variant>
      <vt:variant>
        <vt:i4>1</vt:i4>
      </vt:variant>
      <vt:variant>
        <vt:lpstr>כותרות שקופיות</vt:lpstr>
      </vt:variant>
      <vt:variant>
        <vt:i4>70</vt:i4>
      </vt:variant>
    </vt:vector>
  </HeadingPairs>
  <TitlesOfParts>
    <vt:vector size="75" baseType="lpstr">
      <vt:lpstr>Arial</vt:lpstr>
      <vt:lpstr>Arial</vt:lpstr>
      <vt:lpstr>Calibri</vt:lpstr>
      <vt:lpstr>Calibri Light</vt:lpstr>
      <vt:lpstr>מצגות קמפוס</vt:lpstr>
      <vt:lpstr>בעיות אקולוגיות</vt:lpstr>
      <vt:lpstr>זיהום ואקולוגיה - תוכן עניינים</vt:lpstr>
      <vt:lpstr>סיכום</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כמויות עצומות של פלסטיק שמזהם אדמה ומקורות המים</vt:lpstr>
      <vt:lpstr>פסולת מזהמת מקורות מים ואדמה</vt:lpstr>
      <vt:lpstr>הים מזוהם. סכנה לדגים ולמתרחצים</vt:lpstr>
      <vt:lpstr>מפרץ פרסי, ים תיכון, מפרץ אילת וים שחור מזוהמים בשל ריבוי אוכלוסייה, אין שיתוף פעולה בין המדינות והים כמעט סגור ולכן אין כמעט תחלופת מים</vt:lpstr>
      <vt:lpstr>סכנה לשוניות אלמוגים במפרץ אילת</vt:lpstr>
      <vt:lpstr>זיהום בשל נפט במפרץ הפרסי</vt:lpstr>
      <vt:lpstr>ערפיח: ערפל ופיח. שמיים שחורים מרוב זיהום</vt:lpstr>
      <vt:lpstr>זיהום = גידול במחלת הסרטן</vt:lpstr>
      <vt:lpstr>מצגת של PowerPoint‏</vt:lpstr>
      <vt:lpstr>משבר אקלים = התחממות גלובלית בשל גז\אפקט החממה</vt:lpstr>
      <vt:lpstr>בגלל ההתחממות הגלובלית, קרחונים בקוטב (הצפוני ודרומי) נמסים</vt:lpstr>
      <vt:lpstr>המסת קרחונים בקוטב הצפוני (אוקיינוס ארקטי)</vt:lpstr>
      <vt:lpstr>בשל המסת הקרחונים, פני הים עולים</vt:lpstr>
      <vt:lpstr>האזורים באדום נמצאים בסכנת הצפה בשל עליית פני הים  </vt:lpstr>
      <vt:lpstr>בשל המסת הקרחונים ועליית פני הים, יש חשש להצפת קו החוף</vt:lpstr>
      <vt:lpstr>בשל ההתחממות הגלובלית יש גם מידבור</vt:lpstr>
      <vt:lpstr>אזור שעבר מידבור</vt:lpstr>
      <vt:lpstr>מידבור: פעם והיום</vt:lpstr>
      <vt:lpstr>בשל ההתחממות הגלובלית האקלים "משתגע" </vt:lpstr>
      <vt:lpstr>מצגת של PowerPoint‏</vt:lpstr>
      <vt:lpstr>מצגת של PowerPoint‏</vt:lpstr>
      <vt:lpstr>ניצול יתר של הטבע</vt:lpstr>
      <vt:lpstr>המלחת קרקעות</vt:lpstr>
      <vt:lpstr>התייבשות ימת ארל בשל שימוש במים לצרכים אנושיים  ובשל התחממות גלובלית ושנות בצורת</vt:lpstr>
      <vt:lpstr>מצגת של PowerPoint‏</vt:lpstr>
      <vt:lpstr>אז מה עושים ? איך נלחמים בזיהום השטני ?</vt:lpstr>
      <vt:lpstr>מצגת של PowerPoint‏</vt:lpstr>
      <vt:lpstr>מצגת של PowerPoint‏</vt:lpstr>
      <vt:lpstr>מנקים את הסביבה</vt:lpstr>
      <vt:lpstr>ממחזרים כדי להקטין את כמות הפסולת</vt:lpstr>
      <vt:lpstr>מצגת של PowerPoint‏</vt:lpstr>
      <vt:lpstr>בנייה ירוקה אקולוגית תואמת אקלים</vt:lpstr>
      <vt:lpstr>לא לנסוע במכונית: ללכת ברגל, אופניים ותחבורה ציבורית</vt:lpstr>
      <vt:lpstr>ואם כבר מכונית, אז עדיף מכונית קטנה, היברידית או חשמלית</vt:lpstr>
      <vt:lpstr>מעבר מאנרגיה מזהמת לאנרגיה ירוקה</vt:lpstr>
      <vt:lpstr>לסבסד שימוש בהדברה ודשן ביולוגיים ולהטיל מס על דשן והדברה כימים</vt:lpstr>
      <vt:lpstr>הסברה וחינוך</vt:lpstr>
      <vt:lpstr>מצגת של PowerPoint‏</vt:lpstr>
      <vt:lpstr>אמנות בינ"ל</vt:lpstr>
      <vt:lpstr>חקיקה בישראל</vt:lpstr>
      <vt:lpstr>מצגת של PowerPoint‏</vt:lpstr>
      <vt:lpstr>גישות אקולוגיות</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Samokovlija</dc:creator>
  <cp:lastModifiedBy>‏‏משתמש Windows</cp:lastModifiedBy>
  <cp:revision>26</cp:revision>
  <dcterms:created xsi:type="dcterms:W3CDTF">2020-05-21T11:17:02Z</dcterms:created>
  <dcterms:modified xsi:type="dcterms:W3CDTF">2020-07-18T11:32:24Z</dcterms:modified>
</cp:coreProperties>
</file>