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6"/>
  </p:notesMasterIdLst>
  <p:sldIdLst>
    <p:sldId id="257" r:id="rId2"/>
    <p:sldId id="256" r:id="rId3"/>
    <p:sldId id="259" r:id="rId4"/>
    <p:sldId id="260" r:id="rId5"/>
    <p:sldId id="262" r:id="rId6"/>
    <p:sldId id="263" r:id="rId7"/>
    <p:sldId id="264" r:id="rId8"/>
    <p:sldId id="268" r:id="rId9"/>
    <p:sldId id="266" r:id="rId10"/>
    <p:sldId id="267" r:id="rId11"/>
    <p:sldId id="265" r:id="rId12"/>
    <p:sldId id="269" r:id="rId13"/>
    <p:sldId id="270" r:id="rId14"/>
    <p:sldId id="271" r:id="rId1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953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5" d="100"/>
          <a:sy n="105" d="100"/>
        </p:scale>
        <p:origin x="-1158" y="6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407073E-B0BC-4B4F-9C9A-E06BDA29E480}" type="datetimeFigureOut">
              <a:rPr lang="he-IL" smtClean="0"/>
              <a:t>ה'/אייר/תשע"ה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2B3EC1F-A883-417E-AF0E-1A5414556509}" type="slidenum">
              <a:rPr lang="he-IL" smtClean="0"/>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7" name="משולש שווה שוקיים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540544" y="776288"/>
            <a:ext cx="8062912" cy="1470025"/>
          </a:xfrm>
        </p:spPr>
        <p:txBody>
          <a:bodyPr anchor="b">
            <a:normAutofit/>
          </a:bodyPr>
          <a:lstStyle>
            <a:lvl1pPr algn="r">
              <a:defRPr sz="4400"/>
            </a:lvl1pPr>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a:xfrm>
            <a:off x="1371600" y="6012656"/>
            <a:ext cx="5791200" cy="365125"/>
          </a:xfrm>
        </p:spPr>
        <p:txBody>
          <a:bodyPr tIns="0" bIns="0" anchor="t"/>
          <a:lstStyle>
            <a:lvl1pPr algn="r">
              <a:defRPr sz="1000"/>
            </a:lvl1pPr>
          </a:lstStyle>
          <a:p>
            <a:fld id="{33F13D55-BA92-471E-B0B6-E1ED10B3C503}" type="datetimeFigureOut">
              <a:rPr lang="he-IL" smtClean="0"/>
              <a:t>ה'/אייר/תשע"ה</a:t>
            </a:fld>
            <a:endParaRPr lang="he-IL"/>
          </a:p>
        </p:txBody>
      </p:sp>
      <p:sp>
        <p:nvSpPr>
          <p:cNvPr id="17" name="מציין מיקום של כותרת תחתונה 16"/>
          <p:cNvSpPr>
            <a:spLocks noGrp="1"/>
          </p:cNvSpPr>
          <p:nvPr>
            <p:ph type="ftr" sz="quarter" idx="11"/>
          </p:nvPr>
        </p:nvSpPr>
        <p:spPr>
          <a:xfrm>
            <a:off x="1371600" y="5650704"/>
            <a:ext cx="5791200" cy="365125"/>
          </a:xfrm>
        </p:spPr>
        <p:txBody>
          <a:bodyPr tIns="0" bIns="0" anchor="b"/>
          <a:lstStyle>
            <a:lvl1pPr algn="r">
              <a:defRPr sz="1100"/>
            </a:lvl1pPr>
          </a:lstStyle>
          <a:p>
            <a:endParaRPr lang="he-IL"/>
          </a:p>
        </p:txBody>
      </p:sp>
      <p:sp>
        <p:nvSpPr>
          <p:cNvPr id="29" name="מציין מיקום של מספר שקופית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82CE3D8-FB78-4E32-A187-C1110DA10ED0}" type="slidenum">
              <a:rPr lang="he-IL" smtClean="0"/>
              <a:t>‹#›</a:t>
            </a:fld>
            <a:endParaRPr lang="he-IL"/>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33F13D55-BA92-471E-B0B6-E1ED10B3C503}" type="datetimeFigureOut">
              <a:rPr lang="he-IL" smtClean="0"/>
              <a:t>ה'/אייר/תשע"ה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781800" y="381000"/>
            <a:ext cx="1905000" cy="5486400"/>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381000"/>
            <a:ext cx="6248400" cy="5486400"/>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33F13D55-BA92-471E-B0B6-E1ED10B3C503}" type="datetimeFigureOut">
              <a:rPr lang="he-IL" smtClean="0"/>
              <a:t>ה'/אייר/תשע"ה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67494"/>
            <a:ext cx="8229600" cy="1399032"/>
          </a:xfrm>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a:xfrm>
            <a:off x="457200" y="1882808"/>
            <a:ext cx="8229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a:xfrm>
            <a:off x="4791456" y="6480048"/>
            <a:ext cx="2133600" cy="301752"/>
          </a:xfrm>
        </p:spPr>
        <p:txBody>
          <a:bodyPr/>
          <a:lstStyle/>
          <a:p>
            <a:fld id="{33F13D55-BA92-471E-B0B6-E1ED10B3C503}" type="datetimeFigureOut">
              <a:rPr lang="he-IL" smtClean="0"/>
              <a:t>ה'/אייר/תשע"ה</a:t>
            </a:fld>
            <a:endParaRPr lang="he-IL"/>
          </a:p>
        </p:txBody>
      </p:sp>
      <p:sp>
        <p:nvSpPr>
          <p:cNvPr id="5" name="מציין מיקום של כותרת תחתונה 4"/>
          <p:cNvSpPr>
            <a:spLocks noGrp="1"/>
          </p:cNvSpPr>
          <p:nvPr>
            <p:ph type="ftr" sz="quarter" idx="11"/>
          </p:nvPr>
        </p:nvSpPr>
        <p:spPr>
          <a:xfrm>
            <a:off x="457200" y="6480969"/>
            <a:ext cx="4260056" cy="300831"/>
          </a:xfrm>
        </p:spPr>
        <p:txBody>
          <a:bodyPr/>
          <a:lstStyle/>
          <a:p>
            <a:endParaRPr lang="he-IL"/>
          </a:p>
        </p:txBody>
      </p:sp>
      <p:sp>
        <p:nvSpPr>
          <p:cNvPr id="6" name="מציין מיקום של מספר שקופית 5"/>
          <p:cNvSpPr>
            <a:spLocks noGrp="1"/>
          </p:cNvSpPr>
          <p:nvPr>
            <p:ph type="sldNum" sz="quarter" idx="12"/>
          </p:nvPr>
        </p:nvSpPr>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9" name="משולש ישר-זווית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משולש שווה שוקיים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מציין מיקום של תאריך 3"/>
          <p:cNvSpPr>
            <a:spLocks noGrp="1"/>
          </p:cNvSpPr>
          <p:nvPr>
            <p:ph type="dt" sz="half" idx="10"/>
          </p:nvPr>
        </p:nvSpPr>
        <p:spPr>
          <a:xfrm>
            <a:off x="6955632" y="6477000"/>
            <a:ext cx="2133600" cy="304800"/>
          </a:xfrm>
        </p:spPr>
        <p:txBody>
          <a:bodyPr/>
          <a:lstStyle/>
          <a:p>
            <a:fld id="{33F13D55-BA92-471E-B0B6-E1ED10B3C503}" type="datetimeFigureOut">
              <a:rPr lang="he-IL" smtClean="0"/>
              <a:t>ה'/אייר/תשע"ה</a:t>
            </a:fld>
            <a:endParaRPr lang="he-IL"/>
          </a:p>
        </p:txBody>
      </p:sp>
      <p:sp>
        <p:nvSpPr>
          <p:cNvPr id="5" name="מציין מיקום של כותרת תחתונה 4"/>
          <p:cNvSpPr>
            <a:spLocks noGrp="1"/>
          </p:cNvSpPr>
          <p:nvPr>
            <p:ph type="ftr" sz="quarter" idx="11"/>
          </p:nvPr>
        </p:nvSpPr>
        <p:spPr>
          <a:xfrm>
            <a:off x="2619376" y="6480969"/>
            <a:ext cx="4260056" cy="300831"/>
          </a:xfrm>
        </p:spPr>
        <p:txBody>
          <a:bodyPr/>
          <a:lstStyle/>
          <a:p>
            <a:endParaRPr lang="he-IL"/>
          </a:p>
        </p:txBody>
      </p:sp>
      <p:sp>
        <p:nvSpPr>
          <p:cNvPr id="6" name="מציין מיקום של מספר שקופית 5"/>
          <p:cNvSpPr>
            <a:spLocks noGrp="1"/>
          </p:cNvSpPr>
          <p:nvPr>
            <p:ph type="sldNum" sz="quarter" idx="12"/>
          </p:nvPr>
        </p:nvSpPr>
        <p:spPr>
          <a:xfrm>
            <a:off x="8451056" y="809624"/>
            <a:ext cx="502920" cy="300831"/>
          </a:xfrm>
        </p:spPr>
        <p:txBody>
          <a:bodyPr/>
          <a:lstStyle/>
          <a:p>
            <a:fld id="{482CE3D8-FB78-4E32-A187-C1110DA10ED0}" type="slidenum">
              <a:rPr lang="he-IL" smtClean="0"/>
              <a:t>‹#›</a:t>
            </a:fld>
            <a:endParaRPr lang="he-IL"/>
          </a:p>
        </p:txBody>
      </p:sp>
      <p:cxnSp>
        <p:nvCxnSpPr>
          <p:cNvPr id="11" name="מחבר ישר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מחבר ישר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כותרת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marL="0" algn="l">
              <a:defRPr/>
            </a:lvl1p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4791456" y="6480969"/>
            <a:ext cx="2133600" cy="301752"/>
          </a:xfrm>
        </p:spPr>
        <p:txBody>
          <a:bodyPr/>
          <a:lstStyle/>
          <a:p>
            <a:fld id="{33F13D55-BA92-471E-B0B6-E1ED10B3C503}" type="datetimeFigureOut">
              <a:rPr lang="he-IL" smtClean="0"/>
              <a:t>ה'/אייר/תשע"ה</a:t>
            </a:fld>
            <a:endParaRPr lang="he-IL"/>
          </a:p>
        </p:txBody>
      </p:sp>
      <p:sp>
        <p:nvSpPr>
          <p:cNvPr id="6" name="מציין מיקום של כותרת תחתונה 5"/>
          <p:cNvSpPr>
            <a:spLocks noGrp="1"/>
          </p:cNvSpPr>
          <p:nvPr>
            <p:ph type="ftr" sz="quarter" idx="11"/>
          </p:nvPr>
        </p:nvSpPr>
        <p:spPr>
          <a:xfrm>
            <a:off x="457200" y="6480969"/>
            <a:ext cx="4260056" cy="301752"/>
          </a:xfrm>
        </p:spPr>
        <p:txBody>
          <a:bodyPr/>
          <a:lstStyle/>
          <a:p>
            <a:endParaRPr lang="he-IL"/>
          </a:p>
        </p:txBody>
      </p:sp>
      <p:sp>
        <p:nvSpPr>
          <p:cNvPr id="7" name="מציין מיקום של מספר שקופית 6"/>
          <p:cNvSpPr>
            <a:spLocks noGrp="1"/>
          </p:cNvSpPr>
          <p:nvPr>
            <p:ph type="sldNum" sz="quarter" idx="12"/>
          </p:nvPr>
        </p:nvSpPr>
        <p:spPr>
          <a:xfrm>
            <a:off x="7589520" y="6480969"/>
            <a:ext cx="502920" cy="301752"/>
          </a:xfrm>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a:xfrm>
            <a:off x="4791456" y="6480969"/>
            <a:ext cx="2130552" cy="301752"/>
          </a:xfrm>
        </p:spPr>
        <p:txBody>
          <a:bodyPr/>
          <a:lstStyle/>
          <a:p>
            <a:fld id="{33F13D55-BA92-471E-B0B6-E1ED10B3C503}" type="datetimeFigureOut">
              <a:rPr lang="he-IL" smtClean="0"/>
              <a:t>ה'/אייר/תשע"ה</a:t>
            </a:fld>
            <a:endParaRPr lang="he-IL"/>
          </a:p>
        </p:txBody>
      </p:sp>
      <p:sp>
        <p:nvSpPr>
          <p:cNvPr id="8" name="מציין מיקום של כותרת תחתונה 7"/>
          <p:cNvSpPr>
            <a:spLocks noGrp="1"/>
          </p:cNvSpPr>
          <p:nvPr>
            <p:ph type="ftr" sz="quarter" idx="11"/>
          </p:nvPr>
        </p:nvSpPr>
        <p:spPr>
          <a:xfrm>
            <a:off x="457200" y="6480969"/>
            <a:ext cx="4261104" cy="301752"/>
          </a:xfrm>
        </p:spPr>
        <p:txBody>
          <a:bodyPr/>
          <a:lstStyle/>
          <a:p>
            <a:endParaRPr lang="he-IL"/>
          </a:p>
        </p:txBody>
      </p:sp>
      <p:sp>
        <p:nvSpPr>
          <p:cNvPr id="9" name="מציין מיקום של מספר שקופית 8"/>
          <p:cNvSpPr>
            <a:spLocks noGrp="1"/>
          </p:cNvSpPr>
          <p:nvPr>
            <p:ph type="sldNum" sz="quarter" idx="12"/>
          </p:nvPr>
        </p:nvSpPr>
        <p:spPr>
          <a:xfrm>
            <a:off x="7589520" y="6483096"/>
            <a:ext cx="502920" cy="301752"/>
          </a:xfrm>
        </p:spPr>
        <p:txBody>
          <a:bodyPr/>
          <a:lstStyle>
            <a:lvl1pPr algn="ctr">
              <a:defRPr/>
            </a:lvl1pPr>
          </a:lstStyle>
          <a:p>
            <a:fld id="{482CE3D8-FB78-4E32-A187-C1110DA10ED0}"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b="0"/>
            </a:lvl1p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33F13D55-BA92-471E-B0B6-E1ED10B3C503}" type="datetimeFigureOut">
              <a:rPr lang="he-IL" smtClean="0"/>
              <a:t>ה'/אייר/תשע"ה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791456" y="6480969"/>
            <a:ext cx="2133600" cy="301752"/>
          </a:xfrm>
        </p:spPr>
        <p:txBody>
          <a:bodyPr/>
          <a:lstStyle/>
          <a:p>
            <a:fld id="{33F13D55-BA92-471E-B0B6-E1ED10B3C503}" type="datetimeFigureOut">
              <a:rPr lang="he-IL" smtClean="0"/>
              <a:t>ה'/אייר/תשע"ה</a:t>
            </a:fld>
            <a:endParaRPr lang="he-IL"/>
          </a:p>
        </p:txBody>
      </p:sp>
      <p:sp>
        <p:nvSpPr>
          <p:cNvPr id="3" name="מציין מיקום של כותרת תחתונה 2"/>
          <p:cNvSpPr>
            <a:spLocks noGrp="1"/>
          </p:cNvSpPr>
          <p:nvPr>
            <p:ph type="ftr" sz="quarter" idx="11"/>
          </p:nvPr>
        </p:nvSpPr>
        <p:spPr>
          <a:xfrm>
            <a:off x="457200" y="6481890"/>
            <a:ext cx="4260056" cy="300831"/>
          </a:xfrm>
        </p:spPr>
        <p:txBody>
          <a:bodyPr/>
          <a:lstStyle/>
          <a:p>
            <a:endParaRPr lang="he-IL"/>
          </a:p>
        </p:txBody>
      </p:sp>
      <p:sp>
        <p:nvSpPr>
          <p:cNvPr id="4" name="מציין מיקום של מספר שקופית 3"/>
          <p:cNvSpPr>
            <a:spLocks noGrp="1"/>
          </p:cNvSpPr>
          <p:nvPr>
            <p:ph type="sldNum" sz="quarter" idx="12"/>
          </p:nvPr>
        </p:nvSpPr>
        <p:spPr>
          <a:xfrm>
            <a:off x="7589520" y="6480969"/>
            <a:ext cx="502920" cy="301752"/>
          </a:xfrm>
        </p:spPr>
        <p:txBody>
          <a:bodyPr/>
          <a:lstStyle/>
          <a:p>
            <a:fld id="{482CE3D8-FB78-4E32-A187-C1110DA10ED0}" type="slidenum">
              <a:rPr lang="he-IL" smtClean="0"/>
              <a:t>‹#›</a:t>
            </a:fld>
            <a:endParaRPr lang="he-IL"/>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6278976" y="6556248"/>
            <a:ext cx="2133600" cy="301752"/>
          </a:xfrm>
        </p:spPr>
        <p:txBody>
          <a:bodyPr/>
          <a:lstStyle>
            <a:lvl1pPr>
              <a:defRPr sz="900"/>
            </a:lvl1pPr>
          </a:lstStyle>
          <a:p>
            <a:fld id="{33F13D55-BA92-471E-B0B6-E1ED10B3C503}" type="datetimeFigureOut">
              <a:rPr lang="he-IL" smtClean="0"/>
              <a:t>ה'/אייר/תשע"ה</a:t>
            </a:fld>
            <a:endParaRPr lang="he-IL"/>
          </a:p>
        </p:txBody>
      </p:sp>
      <p:sp>
        <p:nvSpPr>
          <p:cNvPr id="6" name="מציין מיקום של כותרת תחתונה 5"/>
          <p:cNvSpPr>
            <a:spLocks noGrp="1"/>
          </p:cNvSpPr>
          <p:nvPr>
            <p:ph type="ftr" sz="quarter" idx="11"/>
          </p:nvPr>
        </p:nvSpPr>
        <p:spPr>
          <a:xfrm>
            <a:off x="1135856" y="6556248"/>
            <a:ext cx="5143120" cy="301752"/>
          </a:xfrm>
        </p:spPr>
        <p:txBody>
          <a:bodyPr/>
          <a:lstStyle>
            <a:lvl1pPr>
              <a:defRPr sz="900"/>
            </a:lvl1pPr>
          </a:lstStyle>
          <a:p>
            <a:endParaRPr lang="he-IL"/>
          </a:p>
        </p:txBody>
      </p:sp>
      <p:sp>
        <p:nvSpPr>
          <p:cNvPr id="7" name="מציין מיקום של מספר שקופית 6"/>
          <p:cNvSpPr>
            <a:spLocks noGrp="1"/>
          </p:cNvSpPr>
          <p:nvPr>
            <p:ph type="sldNum" sz="quarter" idx="12"/>
          </p:nvPr>
        </p:nvSpPr>
        <p:spPr>
          <a:xfrm>
            <a:off x="8410576" y="6556248"/>
            <a:ext cx="502920" cy="301752"/>
          </a:xfrm>
        </p:spPr>
        <p:txBody>
          <a:bodyPr/>
          <a:lstStyle>
            <a:lvl1pPr>
              <a:defRPr sz="900"/>
            </a:lvl1pPr>
          </a:lstStyle>
          <a:p>
            <a:fld id="{482CE3D8-FB78-4E32-A187-C1110DA10ED0}"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a:xfrm>
            <a:off x="6108192" y="6556248"/>
            <a:ext cx="2103120" cy="301752"/>
          </a:xfrm>
        </p:spPr>
        <p:txBody>
          <a:bodyPr/>
          <a:lstStyle>
            <a:lvl1pPr>
              <a:defRPr sz="900"/>
            </a:lvl1pPr>
          </a:lstStyle>
          <a:p>
            <a:fld id="{33F13D55-BA92-471E-B0B6-E1ED10B3C503}" type="datetimeFigureOut">
              <a:rPr lang="he-IL" smtClean="0"/>
              <a:t>ה'/אייר/תשע"ה</a:t>
            </a:fld>
            <a:endParaRPr lang="he-IL"/>
          </a:p>
        </p:txBody>
      </p:sp>
      <p:sp>
        <p:nvSpPr>
          <p:cNvPr id="6" name="מציין מיקום של כותרת תחתונה 5"/>
          <p:cNvSpPr>
            <a:spLocks noGrp="1"/>
          </p:cNvSpPr>
          <p:nvPr>
            <p:ph type="ftr" sz="quarter" idx="11"/>
          </p:nvPr>
        </p:nvSpPr>
        <p:spPr>
          <a:xfrm>
            <a:off x="1170432" y="6557169"/>
            <a:ext cx="4948072" cy="301752"/>
          </a:xfrm>
        </p:spPr>
        <p:txBody>
          <a:bodyPr/>
          <a:lstStyle>
            <a:lvl1pPr>
              <a:defRPr sz="900"/>
            </a:lvl1pPr>
          </a:lstStyle>
          <a:p>
            <a:endParaRPr lang="he-IL"/>
          </a:p>
        </p:txBody>
      </p:sp>
      <p:sp>
        <p:nvSpPr>
          <p:cNvPr id="7" name="מציין מיקום של מספר שקופית 6"/>
          <p:cNvSpPr>
            <a:spLocks noGrp="1"/>
          </p:cNvSpPr>
          <p:nvPr>
            <p:ph type="sldNum" sz="quarter" idx="12"/>
          </p:nvPr>
        </p:nvSpPr>
        <p:spPr>
          <a:xfrm>
            <a:off x="8217192" y="6556248"/>
            <a:ext cx="365760" cy="301752"/>
          </a:xfrm>
        </p:spPr>
        <p:txBody>
          <a:bodyPr/>
          <a:lstStyle>
            <a:lvl1pPr algn="ctr">
              <a:defRPr sz="900"/>
            </a:lvl1pPr>
          </a:lstStyle>
          <a:p>
            <a:fld id="{482CE3D8-FB78-4E32-A187-C1110DA10ED0}"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16200000" scaled="0"/>
          <a:tileRect/>
        </a:gradFill>
        <a:effectLst/>
      </p:bgPr>
    </p:bg>
    <p:spTree>
      <p:nvGrpSpPr>
        <p:cNvPr id="1" name=""/>
        <p:cNvGrpSpPr/>
        <p:nvPr/>
      </p:nvGrpSpPr>
      <p:grpSpPr>
        <a:xfrm>
          <a:off x="0" y="0"/>
          <a:ext cx="0" cy="0"/>
          <a:chOff x="0" y="0"/>
          <a:chExt cx="0" cy="0"/>
        </a:xfrm>
      </p:grpSpPr>
      <p:sp>
        <p:nvSpPr>
          <p:cNvPr id="11" name="משולש ישר-זווית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מחבר ישר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מחבר ישר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מציין מיקום של כותרת 21"/>
          <p:cNvSpPr>
            <a:spLocks noGrp="1"/>
          </p:cNvSpPr>
          <p:nvPr>
            <p:ph type="title"/>
          </p:nvPr>
        </p:nvSpPr>
        <p:spPr>
          <a:xfrm>
            <a:off x="457200" y="267494"/>
            <a:ext cx="8229600" cy="1399032"/>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3F13D55-BA92-471E-B0B6-E1ED10B3C503}" type="datetimeFigureOut">
              <a:rPr lang="he-IL" smtClean="0"/>
              <a:t>ה'/אייר/תשע"ה</a:t>
            </a:fld>
            <a:endParaRPr lang="he-IL"/>
          </a:p>
        </p:txBody>
      </p:sp>
      <p:sp>
        <p:nvSpPr>
          <p:cNvPr id="3" name="מציין מיקום של כותרת תחתונה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he-IL"/>
          </a:p>
        </p:txBody>
      </p:sp>
      <p:sp>
        <p:nvSpPr>
          <p:cNvPr id="23" name="מציין מיקום של מספר שקופית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82CE3D8-FB78-4E32-A187-C1110DA10ED0}" type="slidenum">
              <a:rPr lang="he-IL" smtClean="0"/>
              <a:t>‹#›</a:t>
            </a:fld>
            <a:endParaRPr lang="he-I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LLQYvzHgyjI"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l0uXmmVwirw" TargetMode="External"/><Relationship Id="rId2" Type="http://schemas.openxmlformats.org/officeDocument/2006/relationships/hyperlink" Target="http://www.youtube.com/watch?v=VfCjoZbYJw8"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txNmh8i3AyA"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rot="20964147">
            <a:off x="156795" y="2184481"/>
            <a:ext cx="9305074" cy="1399032"/>
          </a:xfrm>
        </p:spPr>
        <p:txBody>
          <a:bodyPr>
            <a:noAutofit/>
            <a:scene3d>
              <a:camera prst="isometricOffAxis1Right"/>
              <a:lightRig rig="threePt" dir="t"/>
            </a:scene3d>
          </a:bodyPr>
          <a:lstStyle/>
          <a:p>
            <a:r>
              <a:rPr lang="he-IL" sz="6600" dirty="0" smtClean="0">
                <a:ln w="6350" cmpd="sng">
                  <a:solidFill>
                    <a:schemeClr val="bg1"/>
                  </a:solidFill>
                  <a:prstDash val="solid"/>
                </a:ln>
              </a:rPr>
              <a:t>צירוף תנועות במימד אחד</a:t>
            </a:r>
            <a:endParaRPr lang="he-IL" sz="6600" dirty="0">
              <a:ln w="6350" cmpd="sng">
                <a:solidFill>
                  <a:schemeClr val="bg1"/>
                </a:solidFill>
                <a:prstDash val="solid"/>
              </a:ln>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Autofit/>
          </a:bodyPr>
          <a:lstStyle/>
          <a:p>
            <a:r>
              <a:rPr lang="he-IL" sz="2800" dirty="0" smtClean="0">
                <a:ln>
                  <a:solidFill>
                    <a:schemeClr val="bg1">
                      <a:alpha val="0"/>
                    </a:schemeClr>
                  </a:solidFill>
                </a:ln>
                <a:solidFill>
                  <a:schemeClr val="bg1"/>
                </a:solidFill>
              </a:rPr>
              <a:t>חיסור </a:t>
            </a:r>
            <a:r>
              <a:rPr lang="he-IL" sz="2800" dirty="0" smtClean="0">
                <a:ln>
                  <a:solidFill>
                    <a:schemeClr val="bg1">
                      <a:alpha val="0"/>
                    </a:schemeClr>
                  </a:solidFill>
                </a:ln>
                <a:solidFill>
                  <a:schemeClr val="bg1"/>
                </a:solidFill>
              </a:rPr>
              <a:t>מהירויות</a:t>
            </a:r>
          </a:p>
          <a:p>
            <a:endParaRPr lang="he-IL" sz="2000" dirty="0" smtClean="0">
              <a:ln>
                <a:solidFill>
                  <a:schemeClr val="bg1">
                    <a:alpha val="0"/>
                  </a:schemeClr>
                </a:solidFill>
              </a:ln>
              <a:solidFill>
                <a:schemeClr val="bg1"/>
              </a:solidFill>
            </a:endParaRPr>
          </a:p>
          <a:p>
            <a:r>
              <a:rPr lang="he-IL" sz="2000" dirty="0" smtClean="0">
                <a:ln>
                  <a:solidFill>
                    <a:schemeClr val="bg1">
                      <a:alpha val="0"/>
                    </a:schemeClr>
                  </a:solidFill>
                </a:ln>
                <a:solidFill>
                  <a:schemeClr val="bg1"/>
                </a:solidFill>
              </a:rPr>
              <a:t>נגיד שאדם הולך ברכבת נסמן את מהירות האדם (ביחס לרכבת) ב </a:t>
            </a:r>
            <a:r>
              <a:rPr lang="en-US" sz="2000" dirty="0" smtClean="0">
                <a:ln>
                  <a:solidFill>
                    <a:schemeClr val="bg1">
                      <a:alpha val="0"/>
                    </a:schemeClr>
                  </a:solidFill>
                </a:ln>
                <a:solidFill>
                  <a:schemeClr val="bg1"/>
                </a:solidFill>
              </a:rPr>
              <a:t>V1 </a:t>
            </a:r>
            <a:r>
              <a:rPr lang="he-IL" sz="2000" dirty="0" smtClean="0">
                <a:ln>
                  <a:solidFill>
                    <a:schemeClr val="bg1">
                      <a:alpha val="0"/>
                    </a:schemeClr>
                  </a:solidFill>
                </a:ln>
                <a:solidFill>
                  <a:schemeClr val="bg1"/>
                </a:solidFill>
              </a:rPr>
              <a:t>ומהירות הרכבת </a:t>
            </a:r>
            <a:r>
              <a:rPr lang="he-IL" sz="2000" dirty="0" smtClean="0">
                <a:ln>
                  <a:solidFill>
                    <a:schemeClr val="bg1">
                      <a:alpha val="0"/>
                    </a:schemeClr>
                  </a:solidFill>
                </a:ln>
                <a:solidFill>
                  <a:schemeClr val="bg1"/>
                </a:solidFill>
              </a:rPr>
              <a:t>ב</a:t>
            </a:r>
            <a:r>
              <a:rPr lang="en-US" sz="2000" dirty="0" smtClean="0">
                <a:ln>
                  <a:solidFill>
                    <a:schemeClr val="bg1">
                      <a:alpha val="0"/>
                    </a:schemeClr>
                  </a:solidFill>
                </a:ln>
                <a:solidFill>
                  <a:schemeClr val="bg1"/>
                </a:solidFill>
              </a:rPr>
              <a:t>V2 </a:t>
            </a:r>
            <a:r>
              <a:rPr lang="he-IL" sz="2000" dirty="0" smtClean="0">
                <a:ln>
                  <a:solidFill>
                    <a:schemeClr val="bg1">
                      <a:alpha val="0"/>
                    </a:schemeClr>
                  </a:solidFill>
                </a:ln>
                <a:solidFill>
                  <a:schemeClr val="bg1"/>
                </a:solidFill>
              </a:rPr>
              <a:t> נניח </a:t>
            </a:r>
            <a:r>
              <a:rPr lang="he-IL" sz="2000" dirty="0" smtClean="0">
                <a:ln>
                  <a:solidFill>
                    <a:schemeClr val="bg1">
                      <a:alpha val="0"/>
                    </a:schemeClr>
                  </a:solidFill>
                </a:ln>
                <a:solidFill>
                  <a:schemeClr val="bg1"/>
                </a:solidFill>
              </a:rPr>
              <a:t>שהרכבת נוסעת צפונה במהירות </a:t>
            </a:r>
            <a:r>
              <a:rPr lang="he-IL" sz="2000" dirty="0" smtClean="0">
                <a:ln>
                  <a:solidFill>
                    <a:schemeClr val="bg1">
                      <a:alpha val="0"/>
                    </a:schemeClr>
                  </a:solidFill>
                </a:ln>
                <a:solidFill>
                  <a:schemeClr val="bg1"/>
                </a:solidFill>
              </a:rPr>
              <a:t>10</a:t>
            </a:r>
            <a:r>
              <a:rPr lang="en-US" sz="2000" dirty="0" smtClean="0">
                <a:ln>
                  <a:solidFill>
                    <a:schemeClr val="bg1">
                      <a:alpha val="0"/>
                    </a:schemeClr>
                  </a:solidFill>
                </a:ln>
                <a:solidFill>
                  <a:schemeClr val="bg1"/>
                </a:solidFill>
              </a:rPr>
              <a:t> m/s </a:t>
            </a:r>
            <a:r>
              <a:rPr lang="he-IL" sz="2000" dirty="0" smtClean="0">
                <a:ln>
                  <a:solidFill>
                    <a:schemeClr val="bg1">
                      <a:alpha val="0"/>
                    </a:schemeClr>
                  </a:solidFill>
                </a:ln>
                <a:solidFill>
                  <a:schemeClr val="bg1"/>
                </a:solidFill>
              </a:rPr>
              <a:t>והנוסע מתקדם בתוכה </a:t>
            </a:r>
            <a:r>
              <a:rPr lang="he-IL" sz="2000" dirty="0" smtClean="0">
                <a:ln>
                  <a:solidFill>
                    <a:schemeClr val="bg1">
                      <a:alpha val="0"/>
                    </a:schemeClr>
                  </a:solidFill>
                </a:ln>
                <a:solidFill>
                  <a:schemeClr val="bg1"/>
                </a:solidFill>
              </a:rPr>
              <a:t>במהירות  10</a:t>
            </a:r>
            <a:r>
              <a:rPr lang="en-US" sz="2000" dirty="0" smtClean="0">
                <a:ln>
                  <a:solidFill>
                    <a:schemeClr val="bg1">
                      <a:alpha val="0"/>
                    </a:schemeClr>
                  </a:solidFill>
                </a:ln>
                <a:solidFill>
                  <a:schemeClr val="bg1"/>
                </a:solidFill>
              </a:rPr>
              <a:t>  m/s </a:t>
            </a:r>
            <a:r>
              <a:rPr lang="he-IL" sz="2000" dirty="0" smtClean="0">
                <a:ln>
                  <a:solidFill>
                    <a:schemeClr val="bg1">
                      <a:alpha val="0"/>
                    </a:schemeClr>
                  </a:solidFill>
                </a:ln>
                <a:solidFill>
                  <a:schemeClr val="bg1"/>
                </a:solidFill>
              </a:rPr>
              <a:t>דרומה. נבחר בכיוון צפונה ככיוון חיובי. כלומר</a:t>
            </a:r>
          </a:p>
          <a:p>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1 </a:t>
            </a:r>
            <a:r>
              <a:rPr lang="en-US" sz="2000" dirty="0" smtClean="0">
                <a:ln>
                  <a:solidFill>
                    <a:schemeClr val="bg1">
                      <a:alpha val="0"/>
                    </a:schemeClr>
                  </a:solidFill>
                </a:ln>
                <a:solidFill>
                  <a:schemeClr val="bg1"/>
                </a:solidFill>
              </a:rPr>
              <a:t>= -1m/s ,   </a:t>
            </a:r>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2 </a:t>
            </a:r>
            <a:r>
              <a:rPr lang="en-US" sz="2000" dirty="0" smtClean="0">
                <a:ln>
                  <a:solidFill>
                    <a:schemeClr val="bg1">
                      <a:alpha val="0"/>
                    </a:schemeClr>
                  </a:solidFill>
                </a:ln>
                <a:solidFill>
                  <a:schemeClr val="bg1"/>
                </a:solidFill>
              </a:rPr>
              <a:t>= 10m/s</a:t>
            </a:r>
          </a:p>
          <a:p>
            <a:r>
              <a:rPr lang="he-IL" sz="2000" dirty="0" smtClean="0">
                <a:ln>
                  <a:solidFill>
                    <a:schemeClr val="bg1">
                      <a:alpha val="0"/>
                    </a:schemeClr>
                  </a:solidFill>
                </a:ln>
                <a:solidFill>
                  <a:schemeClr val="bg1"/>
                </a:solidFill>
              </a:rPr>
              <a:t>מהירות הנוסע ביחס לפני הקרקע היא:</a:t>
            </a:r>
          </a:p>
          <a:p>
            <a:r>
              <a:rPr lang="en-US" sz="2000" i="1" dirty="0" smtClean="0">
                <a:ln>
                  <a:solidFill>
                    <a:schemeClr val="bg1">
                      <a:alpha val="0"/>
                    </a:schemeClr>
                  </a:solidFill>
                </a:ln>
                <a:solidFill>
                  <a:schemeClr val="bg1"/>
                </a:solidFill>
              </a:rPr>
              <a:t>v = v</a:t>
            </a:r>
            <a:r>
              <a:rPr lang="en-US" sz="2000" baseline="-25000" dirty="0" smtClean="0">
                <a:ln>
                  <a:solidFill>
                    <a:schemeClr val="bg1">
                      <a:alpha val="0"/>
                    </a:schemeClr>
                  </a:solidFill>
                </a:ln>
                <a:solidFill>
                  <a:schemeClr val="bg1"/>
                </a:solidFill>
              </a:rPr>
              <a:t>1</a:t>
            </a:r>
            <a:r>
              <a:rPr lang="en-US" sz="2000" dirty="0" smtClean="0">
                <a:ln>
                  <a:solidFill>
                    <a:schemeClr val="bg1">
                      <a:alpha val="0"/>
                    </a:schemeClr>
                  </a:solidFill>
                </a:ln>
                <a:solidFill>
                  <a:schemeClr val="bg1"/>
                </a:solidFill>
              </a:rPr>
              <a:t> + </a:t>
            </a:r>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2 </a:t>
            </a:r>
            <a:r>
              <a:rPr lang="en-US" sz="2000" dirty="0" smtClean="0">
                <a:ln>
                  <a:solidFill>
                    <a:schemeClr val="bg1">
                      <a:alpha val="0"/>
                    </a:schemeClr>
                  </a:solidFill>
                </a:ln>
                <a:solidFill>
                  <a:schemeClr val="bg1"/>
                </a:solidFill>
              </a:rPr>
              <a:t>= -1m/s + 10m/s = 9m/s</a:t>
            </a:r>
          </a:p>
          <a:p>
            <a:r>
              <a:rPr lang="he-IL" sz="2000" dirty="0" smtClean="0">
                <a:ln>
                  <a:solidFill>
                    <a:schemeClr val="bg1">
                      <a:alpha val="0"/>
                    </a:schemeClr>
                  </a:solidFill>
                </a:ln>
                <a:solidFill>
                  <a:schemeClr val="bg1"/>
                </a:solidFill>
              </a:rPr>
              <a:t>במקרה </a:t>
            </a:r>
            <a:r>
              <a:rPr lang="he-IL" sz="2000" dirty="0" smtClean="0">
                <a:ln>
                  <a:solidFill>
                    <a:schemeClr val="bg1">
                      <a:alpha val="0"/>
                    </a:schemeClr>
                  </a:solidFill>
                </a:ln>
                <a:solidFill>
                  <a:schemeClr val="bg1"/>
                </a:solidFill>
              </a:rPr>
              <a:t>אחר הרכבת עדיין נוסעת באותה מהירות. אדם מן החוץ מודד את מהירות הנוסע ומוצא כי היא 8.5</a:t>
            </a:r>
            <a:r>
              <a:rPr lang="en-US" sz="2000" dirty="0" smtClean="0">
                <a:ln>
                  <a:solidFill>
                    <a:schemeClr val="bg1">
                      <a:alpha val="0"/>
                    </a:schemeClr>
                  </a:solidFill>
                </a:ln>
                <a:solidFill>
                  <a:schemeClr val="bg1"/>
                </a:solidFill>
              </a:rPr>
              <a:t>m/s. </a:t>
            </a:r>
            <a:r>
              <a:rPr lang="he-IL" sz="2000" dirty="0" smtClean="0">
                <a:ln>
                  <a:solidFill>
                    <a:schemeClr val="bg1">
                      <a:alpha val="0"/>
                    </a:schemeClr>
                  </a:solidFill>
                </a:ln>
                <a:solidFill>
                  <a:schemeClr val="bg1"/>
                </a:solidFill>
              </a:rPr>
              <a:t>במקרה זה מתקיים כי</a:t>
            </a:r>
          </a:p>
          <a:p>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 </a:t>
            </a:r>
            <a:r>
              <a:rPr lang="en-US" sz="2000" dirty="0" smtClean="0">
                <a:ln>
                  <a:solidFill>
                    <a:schemeClr val="bg1">
                      <a:alpha val="0"/>
                    </a:schemeClr>
                  </a:solidFill>
                </a:ln>
                <a:solidFill>
                  <a:schemeClr val="bg1"/>
                </a:solidFill>
              </a:rPr>
              <a:t>= 8.5m/s ,   </a:t>
            </a:r>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2 </a:t>
            </a:r>
            <a:r>
              <a:rPr lang="en-US" sz="2000" dirty="0" smtClean="0">
                <a:ln>
                  <a:solidFill>
                    <a:schemeClr val="bg1">
                      <a:alpha val="0"/>
                    </a:schemeClr>
                  </a:solidFill>
                </a:ln>
                <a:solidFill>
                  <a:schemeClr val="bg1"/>
                </a:solidFill>
              </a:rPr>
              <a:t>= 10m/s</a:t>
            </a:r>
          </a:p>
          <a:p>
            <a:endParaRPr lang="en-US" sz="2000" dirty="0" smtClean="0">
              <a:ln>
                <a:solidFill>
                  <a:schemeClr val="bg1">
                    <a:alpha val="0"/>
                  </a:schemeClr>
                </a:solidFill>
              </a:ln>
              <a:solidFill>
                <a:schemeClr val="bg1"/>
              </a:solidFill>
            </a:endParaRPr>
          </a:p>
          <a:p>
            <a:r>
              <a:rPr lang="he-IL" sz="2000" dirty="0" smtClean="0">
                <a:ln>
                  <a:solidFill>
                    <a:schemeClr val="bg1">
                      <a:alpha val="0"/>
                    </a:schemeClr>
                  </a:solidFill>
                </a:ln>
                <a:solidFill>
                  <a:schemeClr val="bg1"/>
                </a:solidFill>
              </a:rPr>
              <a:t>מכאן עולה </a:t>
            </a:r>
            <a:r>
              <a:rPr lang="he-IL" sz="2000" dirty="0" smtClean="0">
                <a:ln>
                  <a:solidFill>
                    <a:schemeClr val="bg1">
                      <a:alpha val="0"/>
                    </a:schemeClr>
                  </a:solidFill>
                </a:ln>
                <a:solidFill>
                  <a:schemeClr val="bg1"/>
                </a:solidFill>
              </a:rPr>
              <a:t>כי</a:t>
            </a:r>
          </a:p>
          <a:p>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1</a:t>
            </a:r>
            <a:r>
              <a:rPr lang="en-US" sz="2000" dirty="0" smtClean="0">
                <a:ln>
                  <a:solidFill>
                    <a:schemeClr val="bg1">
                      <a:alpha val="0"/>
                    </a:schemeClr>
                  </a:solidFill>
                </a:ln>
                <a:solidFill>
                  <a:schemeClr val="bg1"/>
                </a:solidFill>
              </a:rPr>
              <a:t> = </a:t>
            </a:r>
            <a:r>
              <a:rPr lang="en-US" sz="2000" i="1" dirty="0" smtClean="0">
                <a:ln>
                  <a:solidFill>
                    <a:schemeClr val="bg1">
                      <a:alpha val="0"/>
                    </a:schemeClr>
                  </a:solidFill>
                </a:ln>
                <a:solidFill>
                  <a:schemeClr val="bg1"/>
                </a:solidFill>
              </a:rPr>
              <a:t>v</a:t>
            </a:r>
            <a:r>
              <a:rPr lang="en-US" sz="2000" dirty="0" smtClean="0">
                <a:ln>
                  <a:solidFill>
                    <a:schemeClr val="bg1">
                      <a:alpha val="0"/>
                    </a:schemeClr>
                  </a:solidFill>
                </a:ln>
                <a:solidFill>
                  <a:schemeClr val="bg1"/>
                </a:solidFill>
              </a:rPr>
              <a:t> - </a:t>
            </a:r>
            <a:r>
              <a:rPr lang="en-US" sz="2000" i="1" dirty="0" smtClean="0">
                <a:ln>
                  <a:solidFill>
                    <a:schemeClr val="bg1">
                      <a:alpha val="0"/>
                    </a:schemeClr>
                  </a:solidFill>
                </a:ln>
                <a:solidFill>
                  <a:schemeClr val="bg1"/>
                </a:solidFill>
              </a:rPr>
              <a:t>v</a:t>
            </a:r>
            <a:r>
              <a:rPr lang="en-US" sz="2000" baseline="-25000" dirty="0" smtClean="0">
                <a:ln>
                  <a:solidFill>
                    <a:schemeClr val="bg1">
                      <a:alpha val="0"/>
                    </a:schemeClr>
                  </a:solidFill>
                </a:ln>
                <a:solidFill>
                  <a:schemeClr val="bg1"/>
                </a:solidFill>
              </a:rPr>
              <a:t>2 </a:t>
            </a:r>
            <a:r>
              <a:rPr lang="en-US" sz="2000" dirty="0" smtClean="0">
                <a:ln>
                  <a:solidFill>
                    <a:schemeClr val="bg1">
                      <a:alpha val="0"/>
                    </a:schemeClr>
                  </a:solidFill>
                </a:ln>
                <a:solidFill>
                  <a:schemeClr val="bg1"/>
                </a:solidFill>
              </a:rPr>
              <a:t>= 8.5m/s - 10m/s = -1.5m/s</a:t>
            </a:r>
          </a:p>
          <a:p>
            <a:endParaRPr lang="he-IL" sz="2000" dirty="0" smtClean="0">
              <a:ln>
                <a:solidFill>
                  <a:schemeClr val="bg1">
                    <a:alpha val="0"/>
                  </a:schemeClr>
                </a:solidFill>
              </a:ln>
              <a:solidFill>
                <a:schemeClr val="bg1"/>
              </a:solidFill>
            </a:endParaRPr>
          </a:p>
          <a:p>
            <a:r>
              <a:rPr lang="he-IL" sz="2000" dirty="0" smtClean="0">
                <a:ln>
                  <a:solidFill>
                    <a:schemeClr val="bg1">
                      <a:alpha val="0"/>
                    </a:schemeClr>
                  </a:solidFill>
                </a:ln>
                <a:solidFill>
                  <a:schemeClr val="bg1"/>
                </a:solidFill>
              </a:rPr>
              <a:t>פה </a:t>
            </a:r>
            <a:r>
              <a:rPr lang="he-IL" sz="2000" dirty="0" smtClean="0">
                <a:ln>
                  <a:solidFill>
                    <a:schemeClr val="bg1">
                      <a:alpha val="0"/>
                    </a:schemeClr>
                  </a:solidFill>
                </a:ln>
                <a:solidFill>
                  <a:schemeClr val="bg1"/>
                </a:solidFill>
              </a:rPr>
              <a:t>יצרנו פעולה של חיסור כי אפשר </a:t>
            </a:r>
            <a:r>
              <a:rPr lang="he-IL" sz="2000" dirty="0" smtClean="0">
                <a:ln>
                  <a:solidFill>
                    <a:schemeClr val="bg1">
                      <a:alpha val="0"/>
                    </a:schemeClr>
                  </a:solidFill>
                </a:ln>
                <a:solidFill>
                  <a:schemeClr val="bg1"/>
                </a:solidFill>
              </a:rPr>
              <a:t>להתייחס </a:t>
            </a:r>
            <a:r>
              <a:rPr lang="he-IL" sz="2000" dirty="0" err="1" smtClean="0">
                <a:ln>
                  <a:solidFill>
                    <a:schemeClr val="bg1">
                      <a:alpha val="0"/>
                    </a:schemeClr>
                  </a:solidFill>
                </a:ln>
                <a:solidFill>
                  <a:schemeClr val="bg1"/>
                </a:solidFill>
              </a:rPr>
              <a:t>למהיריות</a:t>
            </a:r>
            <a:r>
              <a:rPr lang="he-IL" sz="2000" dirty="0" smtClean="0">
                <a:ln>
                  <a:solidFill>
                    <a:schemeClr val="bg1">
                      <a:alpha val="0"/>
                    </a:schemeClr>
                  </a:solidFill>
                </a:ln>
                <a:solidFill>
                  <a:schemeClr val="bg1"/>
                </a:solidFill>
              </a:rPr>
              <a:t> כמו למספרים</a:t>
            </a:r>
            <a:r>
              <a:rPr lang="he-IL" sz="2000" dirty="0" smtClean="0">
                <a:ln>
                  <a:solidFill>
                    <a:schemeClr val="bg1">
                      <a:alpha val="0"/>
                    </a:schemeClr>
                  </a:solidFill>
                </a:ln>
                <a:solidFill>
                  <a:schemeClr val="bg1"/>
                </a:solidFill>
              </a:rPr>
              <a:t>, לצורך פעולות של חיבור וחיסור. וחיוביות המספר נמדדת לפי הכיוון הנבחר כחיובי וכך גם להפך</a:t>
            </a:r>
          </a:p>
          <a:p>
            <a:endParaRPr lang="en-US" sz="2000" dirty="0" smtClean="0">
              <a:ln>
                <a:solidFill>
                  <a:schemeClr val="bg1">
                    <a:alpha val="0"/>
                  </a:schemeClr>
                </a:solidFill>
              </a:ln>
              <a:solidFill>
                <a:schemeClr val="bg1"/>
              </a:solidFill>
            </a:endParaRPr>
          </a:p>
          <a:p>
            <a:endParaRPr lang="en-US" sz="2000" dirty="0" smtClean="0">
              <a:ln>
                <a:solidFill>
                  <a:schemeClr val="bg1">
                    <a:alpha val="0"/>
                  </a:schemeClr>
                </a:solidFill>
              </a:ln>
              <a:solidFill>
                <a:schemeClr val="bg1"/>
              </a:solidFill>
            </a:endParaRPr>
          </a:p>
          <a:p>
            <a:endParaRPr lang="he-IL" sz="20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fontScale="92500"/>
          </a:bodyPr>
          <a:lstStyle/>
          <a:p>
            <a:r>
              <a:rPr lang="he-IL" sz="2400" dirty="0" smtClean="0">
                <a:ln>
                  <a:solidFill>
                    <a:schemeClr val="bg1">
                      <a:alpha val="0"/>
                    </a:schemeClr>
                  </a:solidFill>
                </a:ln>
                <a:solidFill>
                  <a:schemeClr val="bg1"/>
                </a:solidFill>
              </a:rPr>
              <a:t>התבוננו בסרטון הבא: </a:t>
            </a:r>
            <a:r>
              <a:rPr lang="en-US" sz="2400" dirty="0" smtClean="0">
                <a:ln>
                  <a:solidFill>
                    <a:schemeClr val="bg1">
                      <a:alpha val="0"/>
                    </a:schemeClr>
                  </a:solidFill>
                </a:ln>
                <a:solidFill>
                  <a:schemeClr val="bg1"/>
                </a:solidFill>
                <a:hlinkClick r:id="rId2"/>
              </a:rPr>
              <a:t>http://www.youtube.com/watch?v=LLQYvzHgyjI</a:t>
            </a:r>
            <a:endParaRPr lang="en-US"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וענו על השאלות הבאות:</a:t>
            </a:r>
          </a:p>
          <a:p>
            <a:pPr marL="457200" indent="-457200"/>
            <a:r>
              <a:rPr lang="he-IL" sz="2400" dirty="0" smtClean="0">
                <a:ln>
                  <a:solidFill>
                    <a:schemeClr val="bg1">
                      <a:alpha val="0"/>
                    </a:schemeClr>
                  </a:solidFill>
                </a:ln>
                <a:solidFill>
                  <a:schemeClr val="bg1"/>
                </a:solidFill>
              </a:rPr>
              <a:t>1)  האם </a:t>
            </a:r>
            <a:r>
              <a:rPr lang="he-IL" sz="2400" dirty="0" smtClean="0">
                <a:ln>
                  <a:solidFill>
                    <a:schemeClr val="bg1">
                      <a:alpha val="0"/>
                    </a:schemeClr>
                  </a:solidFill>
                </a:ln>
                <a:solidFill>
                  <a:schemeClr val="bg1"/>
                </a:solidFill>
              </a:rPr>
              <a:t>המים נעים ביחס לחוף? אם כן, מה כיוון תנועת המים, ימינה או שמאלה</a:t>
            </a:r>
            <a:r>
              <a:rPr lang="he-IL" sz="2400" dirty="0" smtClean="0">
                <a:ln>
                  <a:solidFill>
                    <a:schemeClr val="bg1">
                      <a:alpha val="0"/>
                    </a:schemeClr>
                  </a:solidFill>
                </a:ln>
                <a:solidFill>
                  <a:schemeClr val="bg1"/>
                </a:solidFill>
              </a:rPr>
              <a:t>? </a:t>
            </a:r>
          </a:p>
          <a:p>
            <a:pPr marL="457200" indent="-457200"/>
            <a:r>
              <a:rPr lang="he-IL" sz="2400" dirty="0" smtClean="0">
                <a:ln>
                  <a:solidFill>
                    <a:schemeClr val="bg1">
                      <a:alpha val="0"/>
                    </a:schemeClr>
                  </a:solidFill>
                </a:ln>
                <a:solidFill>
                  <a:schemeClr val="bg1"/>
                </a:solidFill>
              </a:rPr>
              <a:t>	תשובה : המים </a:t>
            </a:r>
            <a:r>
              <a:rPr lang="he-IL" sz="2400" dirty="0" smtClean="0">
                <a:ln>
                  <a:solidFill>
                    <a:schemeClr val="bg1">
                      <a:alpha val="0"/>
                    </a:schemeClr>
                  </a:solidFill>
                </a:ln>
                <a:solidFill>
                  <a:schemeClr val="bg1"/>
                </a:solidFill>
              </a:rPr>
              <a:t>נעים שמאלה ביחס לחוף</a:t>
            </a:r>
            <a:r>
              <a:rPr lang="he-IL" sz="2400" dirty="0" smtClean="0">
                <a:ln>
                  <a:solidFill>
                    <a:schemeClr val="bg1">
                      <a:alpha val="0"/>
                    </a:schemeClr>
                  </a:solidFill>
                </a:ln>
                <a:solidFill>
                  <a:schemeClr val="bg1"/>
                </a:solidFill>
              </a:rPr>
              <a:t>.</a:t>
            </a:r>
          </a:p>
          <a:p>
            <a:pPr marL="457200" indent="-457200"/>
            <a:r>
              <a:rPr lang="he-IL" sz="2400" dirty="0" smtClean="0">
                <a:ln>
                  <a:solidFill>
                    <a:schemeClr val="bg1">
                      <a:alpha val="0"/>
                    </a:schemeClr>
                  </a:solidFill>
                </a:ln>
                <a:solidFill>
                  <a:schemeClr val="bg1"/>
                </a:solidFill>
              </a:rPr>
              <a:t>2)  מה </a:t>
            </a:r>
            <a:r>
              <a:rPr lang="he-IL" sz="2400" dirty="0" smtClean="0">
                <a:ln>
                  <a:solidFill>
                    <a:schemeClr val="bg1">
                      <a:alpha val="0"/>
                    </a:schemeClr>
                  </a:solidFill>
                </a:ln>
                <a:solidFill>
                  <a:schemeClr val="bg1"/>
                </a:solidFill>
              </a:rPr>
              <a:t>הן הראיות לכיוון התנועה של המים</a:t>
            </a:r>
            <a:r>
              <a:rPr lang="he-IL" sz="2400" dirty="0" smtClean="0">
                <a:ln>
                  <a:solidFill>
                    <a:schemeClr val="bg1">
                      <a:alpha val="0"/>
                    </a:schemeClr>
                  </a:solidFill>
                </a:ln>
                <a:solidFill>
                  <a:schemeClr val="bg1"/>
                </a:solidFill>
              </a:rPr>
              <a:t>?</a:t>
            </a:r>
          </a:p>
          <a:p>
            <a:pPr marL="457200" indent="-457200"/>
            <a:r>
              <a:rPr lang="he-IL" sz="2400" dirty="0" smtClean="0">
                <a:ln>
                  <a:solidFill>
                    <a:schemeClr val="bg1">
                      <a:alpha val="0"/>
                    </a:schemeClr>
                  </a:solidFill>
                </a:ln>
                <a:solidFill>
                  <a:schemeClr val="bg1"/>
                </a:solidFill>
              </a:rPr>
              <a:t>	</a:t>
            </a:r>
            <a:r>
              <a:rPr lang="he-IL" sz="2400" dirty="0" smtClean="0">
                <a:ln>
                  <a:solidFill>
                    <a:schemeClr val="bg1">
                      <a:alpha val="0"/>
                    </a:schemeClr>
                  </a:solidFill>
                </a:ln>
                <a:solidFill>
                  <a:schemeClr val="bg1"/>
                </a:solidFill>
              </a:rPr>
              <a:t>תשובה : </a:t>
            </a:r>
            <a:r>
              <a:rPr lang="he-IL" sz="2400" dirty="0" smtClean="0">
                <a:ln>
                  <a:solidFill>
                    <a:schemeClr val="bg1">
                      <a:alpha val="0"/>
                    </a:schemeClr>
                  </a:solidFill>
                </a:ln>
                <a:solidFill>
                  <a:schemeClr val="bg1"/>
                </a:solidFill>
              </a:rPr>
              <a:t>על פני המים נראים צללים של עצים. הצללים האלה אינם נעים. המים נראים נעים שמאלה ביחס לצללים, ולכן גם ביחס לחוף</a:t>
            </a:r>
            <a:r>
              <a:rPr lang="he-IL" sz="2400" dirty="0" smtClean="0">
                <a:ln>
                  <a:solidFill>
                    <a:schemeClr val="bg1">
                      <a:alpha val="0"/>
                    </a:schemeClr>
                  </a:solidFill>
                </a:ln>
                <a:solidFill>
                  <a:schemeClr val="bg1"/>
                </a:solidFill>
              </a:rPr>
              <a:t>.</a:t>
            </a:r>
          </a:p>
          <a:p>
            <a:pPr marL="457200" indent="-457200"/>
            <a:r>
              <a:rPr lang="he-IL" sz="2400" dirty="0" smtClean="0">
                <a:ln>
                  <a:solidFill>
                    <a:schemeClr val="bg1">
                      <a:alpha val="0"/>
                    </a:schemeClr>
                  </a:solidFill>
                </a:ln>
                <a:solidFill>
                  <a:schemeClr val="bg1"/>
                </a:solidFill>
              </a:rPr>
              <a:t>3) </a:t>
            </a:r>
            <a:r>
              <a:rPr lang="he-IL" sz="2400" dirty="0" smtClean="0">
                <a:ln>
                  <a:solidFill>
                    <a:schemeClr val="bg1">
                      <a:alpha val="0"/>
                    </a:schemeClr>
                  </a:solidFill>
                </a:ln>
                <a:solidFill>
                  <a:schemeClr val="bg1"/>
                </a:solidFill>
              </a:rPr>
              <a:t>האם הברווזים נעים ביחס לחוף? אם כן – באיזה כיוון?</a:t>
            </a:r>
            <a:endParaRPr lang="en-US" sz="2400" dirty="0" smtClean="0">
              <a:ln>
                <a:solidFill>
                  <a:schemeClr val="bg1">
                    <a:alpha val="0"/>
                  </a:schemeClr>
                </a:solidFill>
              </a:ln>
              <a:solidFill>
                <a:schemeClr val="bg1"/>
              </a:solidFill>
            </a:endParaRPr>
          </a:p>
          <a:p>
            <a:pPr marL="457200" indent="-457200"/>
            <a:r>
              <a:rPr lang="he-IL" sz="2400" dirty="0" smtClean="0">
                <a:ln>
                  <a:solidFill>
                    <a:schemeClr val="bg1">
                      <a:alpha val="0"/>
                    </a:schemeClr>
                  </a:solidFill>
                </a:ln>
                <a:solidFill>
                  <a:schemeClr val="bg1"/>
                </a:solidFill>
              </a:rPr>
              <a:t>	תשובה : </a:t>
            </a:r>
            <a:r>
              <a:rPr lang="he-IL" sz="2400" dirty="0" smtClean="0">
                <a:ln>
                  <a:solidFill>
                    <a:schemeClr val="bg1">
                      <a:alpha val="0"/>
                    </a:schemeClr>
                  </a:solidFill>
                </a:ln>
                <a:solidFill>
                  <a:schemeClr val="bg1"/>
                </a:solidFill>
              </a:rPr>
              <a:t>בדרך כלל אין כמעט תנועה של הברווזים ביחס לחוף. אם יש תנועה כזאת, היא מזערית, בדרך כלל. יש גם מקרים של כשל ונסיגה חמורה אחור</a:t>
            </a:r>
            <a:r>
              <a:rPr lang="he-IL" sz="2400" dirty="0" smtClean="0">
                <a:ln>
                  <a:solidFill>
                    <a:schemeClr val="bg1">
                      <a:alpha val="0"/>
                    </a:schemeClr>
                  </a:solidFill>
                </a:ln>
                <a:solidFill>
                  <a:schemeClr val="bg1"/>
                </a:solidFill>
              </a:rPr>
              <a:t>.</a:t>
            </a:r>
          </a:p>
          <a:p>
            <a:pPr marL="457200" indent="-457200"/>
            <a:r>
              <a:rPr lang="he-IL" sz="2400" dirty="0" smtClean="0">
                <a:ln>
                  <a:solidFill>
                    <a:schemeClr val="bg1">
                      <a:alpha val="0"/>
                    </a:schemeClr>
                  </a:solidFill>
                </a:ln>
                <a:solidFill>
                  <a:schemeClr val="bg1"/>
                </a:solidFill>
              </a:rPr>
              <a:t>4) </a:t>
            </a:r>
            <a:r>
              <a:rPr lang="he-IL" sz="2400" dirty="0" smtClean="0">
                <a:ln>
                  <a:solidFill>
                    <a:schemeClr val="bg1">
                      <a:alpha val="0"/>
                    </a:schemeClr>
                  </a:solidFill>
                </a:ln>
                <a:solidFill>
                  <a:schemeClr val="bg1"/>
                </a:solidFill>
              </a:rPr>
              <a:t>מה הן הראיות לכיוון התנועה ביחס לחוף</a:t>
            </a:r>
            <a:r>
              <a:rPr lang="he-IL" sz="2400" dirty="0" smtClean="0">
                <a:ln>
                  <a:solidFill>
                    <a:schemeClr val="bg1">
                      <a:alpha val="0"/>
                    </a:schemeClr>
                  </a:solidFill>
                </a:ln>
                <a:solidFill>
                  <a:schemeClr val="bg1"/>
                </a:solidFill>
              </a:rPr>
              <a:t>?</a:t>
            </a:r>
          </a:p>
          <a:p>
            <a:pPr marL="457200" indent="-457200"/>
            <a:r>
              <a:rPr lang="he-IL" sz="2400" dirty="0" smtClean="0">
                <a:ln>
                  <a:solidFill>
                    <a:schemeClr val="bg1">
                      <a:alpha val="0"/>
                    </a:schemeClr>
                  </a:solidFill>
                </a:ln>
                <a:solidFill>
                  <a:schemeClr val="bg1"/>
                </a:solidFill>
              </a:rPr>
              <a:t>	</a:t>
            </a:r>
            <a:r>
              <a:rPr lang="he-IL" sz="2400" dirty="0" smtClean="0">
                <a:ln>
                  <a:solidFill>
                    <a:schemeClr val="bg1">
                      <a:alpha val="0"/>
                    </a:schemeClr>
                  </a:solidFill>
                </a:ln>
                <a:solidFill>
                  <a:schemeClr val="bg1"/>
                </a:solidFill>
              </a:rPr>
              <a:t>תשובה : </a:t>
            </a:r>
            <a:r>
              <a:rPr lang="he-IL" sz="2400" dirty="0" smtClean="0">
                <a:ln>
                  <a:solidFill>
                    <a:schemeClr val="bg1">
                      <a:alpha val="0"/>
                    </a:schemeClr>
                  </a:solidFill>
                </a:ln>
                <a:solidFill>
                  <a:schemeClr val="bg1"/>
                </a:solidFill>
              </a:rPr>
              <a:t>כאשר בוחנים את תנועת הברווזים ביחס לצללים, מתברר שהם כמעט אינם נעים ביחס לצללים. לעתים הם מצליחים להתקדם ביחס לצללים (ולחוף), לעתים הם כושלים בכך.</a:t>
            </a:r>
            <a:endParaRPr lang="en-US" sz="2400" dirty="0" smtClean="0">
              <a:ln>
                <a:solidFill>
                  <a:schemeClr val="bg1">
                    <a:alpha val="0"/>
                  </a:schemeClr>
                </a:solidFill>
              </a:ln>
              <a:solidFill>
                <a:schemeClr val="bg1"/>
              </a:solidFill>
            </a:endParaRPr>
          </a:p>
          <a:p>
            <a:pPr marL="457200" indent="-457200"/>
            <a:endParaRPr lang="en-US" sz="2400" dirty="0" smtClean="0">
              <a:ln>
                <a:solidFill>
                  <a:schemeClr val="bg1">
                    <a:alpha val="0"/>
                  </a:schemeClr>
                </a:solidFill>
              </a:ln>
              <a:solidFill>
                <a:schemeClr val="bg1"/>
              </a:solidFill>
            </a:endParaRPr>
          </a:p>
          <a:p>
            <a:pPr marL="457200" indent="-457200"/>
            <a:endParaRPr lang="en-US" sz="2400" dirty="0" smtClean="0">
              <a:ln>
                <a:solidFill>
                  <a:schemeClr val="bg1">
                    <a:alpha val="0"/>
                  </a:schemeClr>
                </a:solidFill>
              </a:ln>
              <a:solidFill>
                <a:schemeClr val="bg1"/>
              </a:solidFill>
            </a:endParaRPr>
          </a:p>
          <a:p>
            <a:pPr marL="457200" indent="-457200"/>
            <a:endParaRPr lang="he-IL" sz="2400" dirty="0" smtClean="0">
              <a:ln>
                <a:solidFill>
                  <a:schemeClr val="bg1">
                    <a:alpha val="0"/>
                  </a:schemeClr>
                </a:solidFill>
              </a:ln>
              <a:solidFill>
                <a:schemeClr val="bg1"/>
              </a:solidFill>
            </a:endParaRPr>
          </a:p>
          <a:p>
            <a:pPr marL="457200" indent="-457200"/>
            <a:endParaRPr lang="en-US" sz="2400" dirty="0" smtClean="0">
              <a:ln>
                <a:solidFill>
                  <a:schemeClr val="bg1">
                    <a:alpha val="0"/>
                  </a:schemeClr>
                </a:solidFill>
              </a:ln>
              <a:solidFill>
                <a:schemeClr val="bg1"/>
              </a:solidFill>
            </a:endParaRPr>
          </a:p>
          <a:p>
            <a:pPr marL="457200" indent="-457200"/>
            <a:endParaRPr lang="en-US"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a:p>
            <a:endParaRPr lang="he-IL" sz="24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4896544"/>
          </a:xfrm>
        </p:spPr>
        <p:txBody>
          <a:bodyPr>
            <a:normAutofit/>
          </a:bodyPr>
          <a:lstStyle/>
          <a:p>
            <a:r>
              <a:rPr lang="he-IL" sz="2400" dirty="0" smtClean="0">
                <a:ln>
                  <a:solidFill>
                    <a:schemeClr val="bg1">
                      <a:alpha val="0"/>
                    </a:schemeClr>
                  </a:solidFill>
                </a:ln>
                <a:solidFill>
                  <a:schemeClr val="bg1"/>
                </a:solidFill>
              </a:rPr>
              <a:t>5) </a:t>
            </a:r>
            <a:r>
              <a:rPr lang="he-IL" sz="2400" dirty="0" smtClean="0">
                <a:ln>
                  <a:solidFill>
                    <a:schemeClr val="bg1">
                      <a:alpha val="0"/>
                    </a:schemeClr>
                  </a:solidFill>
                </a:ln>
                <a:solidFill>
                  <a:schemeClr val="bg1"/>
                </a:solidFill>
              </a:rPr>
              <a:t>יש ברווזים שנראים לעתים נעים שמאלה ביחס לחוף. כיצד </a:t>
            </a:r>
            <a:r>
              <a:rPr lang="he-IL" sz="2400" dirty="0" smtClean="0">
                <a:ln>
                  <a:solidFill>
                    <a:schemeClr val="bg1">
                      <a:alpha val="0"/>
                    </a:schemeClr>
                  </a:solidFill>
                </a:ln>
                <a:solidFill>
                  <a:schemeClr val="bg1"/>
                </a:solidFill>
              </a:rPr>
              <a:t>     מזהים </a:t>
            </a:r>
            <a:r>
              <a:rPr lang="he-IL" sz="2400" dirty="0" smtClean="0">
                <a:ln>
                  <a:solidFill>
                    <a:schemeClr val="bg1">
                      <a:alpha val="0"/>
                    </a:schemeClr>
                  </a:solidFill>
                </a:ln>
                <a:solidFill>
                  <a:schemeClr val="bg1"/>
                </a:solidFill>
              </a:rPr>
              <a:t>זאת</a:t>
            </a:r>
            <a:r>
              <a:rPr lang="he-IL" sz="2400" dirty="0" smtClean="0">
                <a:ln>
                  <a:solidFill>
                    <a:schemeClr val="bg1">
                      <a:alpha val="0"/>
                    </a:schemeClr>
                  </a:solidFill>
                </a:ln>
                <a:solidFill>
                  <a:schemeClr val="bg1"/>
                </a:solidFill>
              </a:rPr>
              <a:t>?</a:t>
            </a:r>
          </a:p>
          <a:p>
            <a:r>
              <a:rPr lang="he-IL" sz="2400" dirty="0" smtClean="0">
                <a:ln>
                  <a:solidFill>
                    <a:schemeClr val="bg1">
                      <a:alpha val="0"/>
                    </a:schemeClr>
                  </a:solidFill>
                </a:ln>
                <a:solidFill>
                  <a:schemeClr val="bg1"/>
                </a:solidFill>
              </a:rPr>
              <a:t>תשובה : </a:t>
            </a:r>
            <a:r>
              <a:rPr lang="he-IL" sz="2400" dirty="0" smtClean="0">
                <a:ln>
                  <a:solidFill>
                    <a:schemeClr val="bg1">
                      <a:alpha val="0"/>
                    </a:schemeClr>
                  </a:solidFill>
                </a:ln>
                <a:solidFill>
                  <a:schemeClr val="bg1"/>
                </a:solidFill>
              </a:rPr>
              <a:t>הזיהוי הטוב יותר הוא בהשוואה לצללים.</a:t>
            </a:r>
            <a:endParaRPr lang="en-US"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6) </a:t>
            </a:r>
            <a:r>
              <a:rPr lang="he-IL" sz="2400" dirty="0" smtClean="0">
                <a:ln>
                  <a:solidFill>
                    <a:schemeClr val="bg1">
                      <a:alpha val="0"/>
                    </a:schemeClr>
                  </a:solidFill>
                </a:ln>
                <a:solidFill>
                  <a:schemeClr val="bg1"/>
                </a:solidFill>
              </a:rPr>
              <a:t>התייחסו למקרה שבו הברווז מצליח להתקדם ביחס לחוף. סרטטו חִצי מהירות שמייצגים את מהירות המים ואת מהירות הברווז ביחס למים (חצים מייצגים, אין צורך בחישובים כמותיים), והשתמשו בהם כדי לסרטט את החץ שמייצג את מהירות הברווז ביחס למים</a:t>
            </a:r>
            <a:r>
              <a:rPr lang="he-IL" sz="2400" dirty="0" smtClean="0">
                <a:ln>
                  <a:solidFill>
                    <a:schemeClr val="bg1">
                      <a:alpha val="0"/>
                    </a:schemeClr>
                  </a:solidFill>
                </a:ln>
                <a:solidFill>
                  <a:schemeClr val="bg1"/>
                </a:solidFill>
              </a:rPr>
              <a:t>.</a:t>
            </a:r>
          </a:p>
          <a:p>
            <a:r>
              <a:rPr lang="he-IL" sz="2400" dirty="0" smtClean="0">
                <a:ln>
                  <a:solidFill>
                    <a:schemeClr val="bg1">
                      <a:alpha val="0"/>
                    </a:schemeClr>
                  </a:solidFill>
                </a:ln>
                <a:solidFill>
                  <a:schemeClr val="bg1"/>
                </a:solidFill>
              </a:rPr>
              <a:t>תשובה : </a:t>
            </a:r>
            <a:r>
              <a:rPr lang="he-IL" sz="2400" dirty="0" smtClean="0">
                <a:ln>
                  <a:solidFill>
                    <a:schemeClr val="bg1">
                      <a:alpha val="0"/>
                    </a:schemeClr>
                  </a:solidFill>
                </a:ln>
                <a:solidFill>
                  <a:schemeClr val="bg1"/>
                </a:solidFill>
              </a:rPr>
              <a:t>נציג תחילה את החץ שמייצג את מהירות הברווז ביחס למים (אפור). לראשו נצמיד את זנב הווקטור שמייצג את מהירות המים ביחס לחוף (כחול). את החץ שמייצג את מהירות התנועה המצורפת – מהירות הברווז ביחס לחוף (</a:t>
            </a:r>
            <a:r>
              <a:rPr lang="he-IL" sz="2400" dirty="0" smtClean="0">
                <a:ln>
                  <a:solidFill>
                    <a:schemeClr val="bg1">
                      <a:alpha val="0"/>
                    </a:schemeClr>
                  </a:solidFill>
                </a:ln>
                <a:solidFill>
                  <a:schemeClr val="bg1"/>
                </a:solidFill>
              </a:rPr>
              <a:t>אדום) </a:t>
            </a:r>
            <a:r>
              <a:rPr lang="he-IL" sz="2400" dirty="0" smtClean="0">
                <a:ln>
                  <a:solidFill>
                    <a:schemeClr val="bg1">
                      <a:alpha val="0"/>
                    </a:schemeClr>
                  </a:solidFill>
                </a:ln>
                <a:solidFill>
                  <a:schemeClr val="bg1"/>
                </a:solidFill>
              </a:rPr>
              <a:t>– נמתח בין נקודת הזנב של החץ הראשון, לנקודת ראש החץ של החץ השני. </a:t>
            </a:r>
            <a:endParaRPr lang="he-IL"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2400" dirty="0">
              <a:ln>
                <a:solidFill>
                  <a:schemeClr val="bg1">
                    <a:alpha val="0"/>
                  </a:schemeClr>
                </a:solidFill>
              </a:ln>
              <a:solidFill>
                <a:schemeClr val="bg1"/>
              </a:solidFill>
            </a:endParaRPr>
          </a:p>
        </p:txBody>
      </p:sp>
      <p:cxnSp>
        <p:nvCxnSpPr>
          <p:cNvPr id="5" name="מחבר חץ ישר 4"/>
          <p:cNvCxnSpPr/>
          <p:nvPr/>
        </p:nvCxnSpPr>
        <p:spPr>
          <a:xfrm>
            <a:off x="1619672" y="5661248"/>
            <a:ext cx="1368152" cy="0"/>
          </a:xfrm>
          <a:prstGeom prst="straightConnector1">
            <a:avLst/>
          </a:prstGeom>
          <a:ln w="2222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6" name="מחבר חץ ישר 5"/>
          <p:cNvCxnSpPr/>
          <p:nvPr/>
        </p:nvCxnSpPr>
        <p:spPr>
          <a:xfrm flipV="1">
            <a:off x="1619672" y="5805264"/>
            <a:ext cx="423664" cy="8384"/>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a:off x="2051720" y="5805264"/>
            <a:ext cx="936104" cy="0"/>
          </a:xfrm>
          <a:prstGeom prst="straightConnector1">
            <a:avLst/>
          </a:prstGeom>
          <a:ln w="22225">
            <a:solidFill>
              <a:schemeClr val="accent5"/>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2" presetClass="entr" presetSubtype="8"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a:bodyPr>
          <a:lstStyle/>
          <a:p>
            <a:r>
              <a:rPr lang="he-IL" sz="2400" dirty="0" smtClean="0">
                <a:ln>
                  <a:solidFill>
                    <a:schemeClr val="bg1">
                      <a:alpha val="0"/>
                    </a:schemeClr>
                  </a:solidFill>
                </a:ln>
                <a:solidFill>
                  <a:schemeClr val="bg1"/>
                </a:solidFill>
              </a:rPr>
              <a:t>7) חזרו על שאלה 6 בהנחה שהברווז </a:t>
            </a:r>
            <a:r>
              <a:rPr lang="he-IL" sz="2400" dirty="0" smtClean="0">
                <a:ln>
                  <a:solidFill>
                    <a:schemeClr val="bg1">
                      <a:alpha val="0"/>
                    </a:schemeClr>
                  </a:solidFill>
                </a:ln>
                <a:solidFill>
                  <a:schemeClr val="bg1"/>
                </a:solidFill>
              </a:rPr>
              <a:t>נסוג אחור אף על פי שהוא חותר קדימה</a:t>
            </a:r>
            <a:r>
              <a:rPr lang="he-IL" sz="2400" dirty="0" smtClean="0">
                <a:ln>
                  <a:solidFill>
                    <a:schemeClr val="bg1">
                      <a:alpha val="0"/>
                    </a:schemeClr>
                  </a:solidFill>
                </a:ln>
                <a:solidFill>
                  <a:schemeClr val="bg1"/>
                </a:solidFill>
              </a:rPr>
              <a:t>.</a:t>
            </a:r>
          </a:p>
          <a:p>
            <a:r>
              <a:rPr lang="he-IL" sz="2400" dirty="0" smtClean="0">
                <a:ln>
                  <a:solidFill>
                    <a:schemeClr val="bg1">
                      <a:alpha val="0"/>
                    </a:schemeClr>
                  </a:solidFill>
                </a:ln>
                <a:solidFill>
                  <a:schemeClr val="bg1"/>
                </a:solidFill>
              </a:rPr>
              <a:t>תשובה : </a:t>
            </a:r>
            <a:endParaRPr lang="en-US"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8) חזרו על שאלה 6 </a:t>
            </a:r>
            <a:r>
              <a:rPr lang="he-IL" sz="2400" dirty="0" smtClean="0">
                <a:ln>
                  <a:solidFill>
                    <a:schemeClr val="bg1">
                      <a:alpha val="0"/>
                    </a:schemeClr>
                  </a:solidFill>
                </a:ln>
                <a:solidFill>
                  <a:schemeClr val="bg1"/>
                </a:solidFill>
              </a:rPr>
              <a:t>בהנחה שהברווז אינו מצליח להתקדם ביחס לחוף, אך גם אינו נסוג אחור</a:t>
            </a:r>
            <a:r>
              <a:rPr lang="he-IL" sz="2400" dirty="0" smtClean="0">
                <a:ln>
                  <a:solidFill>
                    <a:schemeClr val="bg1">
                      <a:alpha val="0"/>
                    </a:schemeClr>
                  </a:solidFill>
                </a:ln>
                <a:solidFill>
                  <a:schemeClr val="bg1"/>
                </a:solidFill>
              </a:rPr>
              <a:t>.</a:t>
            </a:r>
          </a:p>
          <a:p>
            <a:r>
              <a:rPr lang="he-IL" sz="2400" dirty="0" smtClean="0">
                <a:ln>
                  <a:solidFill>
                    <a:schemeClr val="bg1">
                      <a:alpha val="0"/>
                    </a:schemeClr>
                  </a:solidFill>
                </a:ln>
                <a:solidFill>
                  <a:schemeClr val="bg1"/>
                </a:solidFill>
              </a:rPr>
              <a:t>תשובה : הפעם החץ האדום מתאפס. </a:t>
            </a:r>
          </a:p>
          <a:p>
            <a:endParaRPr lang="he-IL" sz="2400" dirty="0" smtClean="0">
              <a:ln>
                <a:solidFill>
                  <a:schemeClr val="bg1">
                    <a:alpha val="0"/>
                  </a:schemeClr>
                </a:solidFill>
              </a:ln>
              <a:solidFill>
                <a:schemeClr val="bg1"/>
              </a:solidFill>
            </a:endParaRPr>
          </a:p>
          <a:p>
            <a:endParaRPr lang="he-IL" sz="2400" dirty="0">
              <a:ln>
                <a:solidFill>
                  <a:schemeClr val="bg1">
                    <a:alpha val="0"/>
                  </a:schemeClr>
                </a:solidFill>
              </a:ln>
              <a:solidFill>
                <a:schemeClr val="bg1"/>
              </a:solidFill>
            </a:endParaRPr>
          </a:p>
        </p:txBody>
      </p:sp>
      <p:cxnSp>
        <p:nvCxnSpPr>
          <p:cNvPr id="5" name="מחבר חץ ישר 4"/>
          <p:cNvCxnSpPr/>
          <p:nvPr/>
        </p:nvCxnSpPr>
        <p:spPr>
          <a:xfrm>
            <a:off x="5796136" y="1700808"/>
            <a:ext cx="936104" cy="0"/>
          </a:xfrm>
          <a:prstGeom prst="straightConnector1">
            <a:avLst/>
          </a:prstGeom>
          <a:ln w="2222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6" name="מחבר חץ ישר 5"/>
          <p:cNvCxnSpPr/>
          <p:nvPr/>
        </p:nvCxnSpPr>
        <p:spPr>
          <a:xfrm flipH="1" flipV="1">
            <a:off x="5364088" y="1700808"/>
            <a:ext cx="432048" cy="8384"/>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a:off x="5364088" y="1844824"/>
            <a:ext cx="1296144" cy="0"/>
          </a:xfrm>
          <a:prstGeom prst="straightConnector1">
            <a:avLst/>
          </a:prstGeom>
          <a:ln w="22225">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1" name="מחבר חץ ישר 10"/>
          <p:cNvCxnSpPr/>
          <p:nvPr/>
        </p:nvCxnSpPr>
        <p:spPr>
          <a:xfrm>
            <a:off x="2483768" y="3068960"/>
            <a:ext cx="936104" cy="0"/>
          </a:xfrm>
          <a:prstGeom prst="straightConnector1">
            <a:avLst/>
          </a:prstGeom>
          <a:ln w="2222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2" name="מחבר חץ ישר 11"/>
          <p:cNvCxnSpPr/>
          <p:nvPr/>
        </p:nvCxnSpPr>
        <p:spPr>
          <a:xfrm flipH="1">
            <a:off x="2483768" y="3212976"/>
            <a:ext cx="936104" cy="0"/>
          </a:xfrm>
          <a:prstGeom prst="straightConnector1">
            <a:avLst/>
          </a:prstGeom>
          <a:ln w="22225">
            <a:solidFill>
              <a:schemeClr val="accent5"/>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2" presetClass="entr" presetSubtype="8" fill="hold"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0-#ppt_w/2"/>
                                          </p:val>
                                        </p:tav>
                                        <p:tav tm="100000">
                                          <p:val>
                                            <p:strVal val="#ppt_x"/>
                                          </p:val>
                                        </p:tav>
                                      </p:tavLst>
                                    </p:anim>
                                    <p:anim calcmode="lin" valueType="num">
                                      <p:cBhvr additive="base">
                                        <p:cTn id="10" dur="500" fill="hold"/>
                                        <p:tgtEl>
                                          <p:spTgt spid="6"/>
                                        </p:tgtEl>
                                        <p:attrNameLst>
                                          <p:attrName>ppt_y</p:attrName>
                                        </p:attrNameLst>
                                      </p:cBhvr>
                                      <p:tavLst>
                                        <p:tav tm="0">
                                          <p:val>
                                            <p:strVal val="#ppt_y"/>
                                          </p:val>
                                        </p:tav>
                                        <p:tav tm="100000">
                                          <p:val>
                                            <p:strVal val="#ppt_y"/>
                                          </p:val>
                                        </p:tav>
                                      </p:tavLst>
                                    </p:anim>
                                  </p:childTnLst>
                                </p:cTn>
                              </p:par>
                              <p:par>
                                <p:cTn id="11" presetID="2" presetClass="entr" presetSubtype="2"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2" presetClass="entr" presetSubtype="8"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0-#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1+#ppt_w/2"/>
                                          </p:val>
                                        </p:tav>
                                        <p:tav tm="100000">
                                          <p:val>
                                            <p:strVal val="#ppt_x"/>
                                          </p:val>
                                        </p:tav>
                                      </p:tavLst>
                                    </p:anim>
                                    <p:anim calcmode="lin" valueType="num">
                                      <p:cBhvr additive="base">
                                        <p:cTn id="3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a:bodyPr>
          <a:lstStyle/>
          <a:p>
            <a:r>
              <a:rPr lang="he-IL" sz="2400" dirty="0" smtClean="0">
                <a:ln>
                  <a:solidFill>
                    <a:schemeClr val="bg1">
                      <a:alpha val="0"/>
                    </a:schemeClr>
                  </a:solidFill>
                </a:ln>
                <a:solidFill>
                  <a:schemeClr val="bg1"/>
                </a:solidFill>
              </a:rPr>
              <a:t>דגי סלמון ידועים בכך שהם שוחים נגד הזרם. לעתים הזרם חזק למדי. התבוננו בסרטים הבאים ורשמו את רשמיכם בכל הנוגע לכיוון זרימת המים, כיוון התנועה של הסלמון ביחס למים ולכיוון התנועה של הסלמון ביחס לקרקע. נמקו את דבריכם</a:t>
            </a:r>
            <a:r>
              <a:rPr lang="he-IL" sz="2400" dirty="0" smtClean="0">
                <a:ln>
                  <a:solidFill>
                    <a:schemeClr val="bg1">
                      <a:alpha val="0"/>
                    </a:schemeClr>
                  </a:solidFill>
                </a:ln>
                <a:solidFill>
                  <a:schemeClr val="bg1"/>
                </a:solidFill>
              </a:rPr>
              <a:t>. </a:t>
            </a:r>
            <a:endParaRPr lang="he-IL" sz="2400" dirty="0" smtClean="0">
              <a:ln>
                <a:solidFill>
                  <a:schemeClr val="bg1">
                    <a:alpha val="0"/>
                  </a:schemeClr>
                </a:solidFill>
              </a:ln>
              <a:solidFill>
                <a:schemeClr val="bg1"/>
              </a:solidFill>
              <a:hlinkClick r:id="rId2"/>
            </a:endParaRPr>
          </a:p>
          <a:p>
            <a:r>
              <a:rPr lang="en-US" sz="2400" dirty="0" smtClean="0">
                <a:ln>
                  <a:solidFill>
                    <a:schemeClr val="bg1">
                      <a:alpha val="0"/>
                    </a:schemeClr>
                  </a:solidFill>
                </a:ln>
                <a:solidFill>
                  <a:schemeClr val="bg1"/>
                </a:solidFill>
                <a:hlinkClick r:id="rId2"/>
              </a:rPr>
              <a:t>http://www.youtube.com/watch?v=VfCjoZbYJw8</a:t>
            </a:r>
          </a:p>
          <a:p>
            <a:endParaRPr lang="en-US" sz="2400" dirty="0" smtClean="0">
              <a:ln>
                <a:solidFill>
                  <a:schemeClr val="bg1">
                    <a:alpha val="0"/>
                  </a:schemeClr>
                </a:solidFill>
              </a:ln>
              <a:solidFill>
                <a:schemeClr val="bg1"/>
              </a:solidFill>
              <a:hlinkClick r:id="rId2"/>
            </a:endParaRPr>
          </a:p>
          <a:p>
            <a:r>
              <a:rPr lang="en-US" sz="2400" dirty="0" smtClean="0">
                <a:ln>
                  <a:solidFill>
                    <a:schemeClr val="bg1">
                      <a:alpha val="0"/>
                    </a:schemeClr>
                  </a:solidFill>
                </a:ln>
                <a:solidFill>
                  <a:schemeClr val="bg1"/>
                </a:solidFill>
                <a:hlinkClick r:id="rId2"/>
              </a:rPr>
              <a:t>  </a:t>
            </a:r>
            <a:r>
              <a:rPr lang="en-US" sz="2400" dirty="0" smtClean="0">
                <a:ln>
                  <a:solidFill>
                    <a:schemeClr val="bg1">
                      <a:alpha val="0"/>
                    </a:schemeClr>
                  </a:solidFill>
                </a:ln>
                <a:solidFill>
                  <a:schemeClr val="bg1"/>
                </a:solidFill>
                <a:hlinkClick r:id="rId3"/>
              </a:rPr>
              <a:t>http://www.youtube.com/watch?v=l0uXmmVwirw</a:t>
            </a:r>
            <a:endParaRPr lang="he-IL"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תשובה : </a:t>
            </a:r>
            <a:r>
              <a:rPr lang="he-IL" sz="2400" dirty="0" smtClean="0">
                <a:ln>
                  <a:solidFill>
                    <a:schemeClr val="bg1">
                      <a:alpha val="0"/>
                    </a:schemeClr>
                  </a:solidFill>
                </a:ln>
                <a:solidFill>
                  <a:schemeClr val="bg1"/>
                </a:solidFill>
              </a:rPr>
              <a:t>בסרטון הראשון רואים היטב כי פני הקרקע נחים (כלומר: המצלמה אינה נעה). רואים את תנועת המים וגם רואים את תנועות הזנב המעידות על תנועה ביחס למים. הדגים מתקשים להתקדם ביחס לפני הקרקע.</a:t>
            </a:r>
            <a:endParaRPr lang="en-US"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בסרטון השני רואים כי פני המים אינם נעים. יש עוד עצם שנראה נע מעט ביחס למצלמה. תנועות הזנב מעידות על תנועה ביחס למים, בלי התקדמות של ממש ביחס לקרקע.</a:t>
            </a:r>
            <a:endParaRPr lang="en-US"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39552" y="1124744"/>
            <a:ext cx="8062912" cy="5328592"/>
          </a:xfrm>
        </p:spPr>
        <p:txBody>
          <a:bodyPr>
            <a:normAutofit fontScale="70000" lnSpcReduction="20000"/>
          </a:bodyPr>
          <a:lstStyle/>
          <a:p>
            <a:r>
              <a:rPr lang="he-IL" sz="4000" b="1" dirty="0" smtClean="0">
                <a:ln>
                  <a:solidFill>
                    <a:schemeClr val="bg1">
                      <a:alpha val="0"/>
                    </a:schemeClr>
                  </a:solidFill>
                </a:ln>
                <a:solidFill>
                  <a:schemeClr val="bg1"/>
                </a:solidFill>
              </a:rPr>
              <a:t>הכול יחסי? </a:t>
            </a:r>
            <a:endParaRPr lang="en-US" sz="4000" dirty="0" smtClean="0">
              <a:ln>
                <a:solidFill>
                  <a:schemeClr val="bg1">
                    <a:alpha val="0"/>
                  </a:schemeClr>
                </a:solidFill>
              </a:ln>
              <a:solidFill>
                <a:schemeClr val="bg1"/>
              </a:solidFill>
            </a:endParaRPr>
          </a:p>
          <a:p>
            <a:r>
              <a:rPr lang="he-IL" sz="4000" dirty="0" smtClean="0">
                <a:ln>
                  <a:solidFill>
                    <a:schemeClr val="bg1">
                      <a:alpha val="0"/>
                    </a:schemeClr>
                  </a:solidFill>
                </a:ln>
                <a:solidFill>
                  <a:schemeClr val="bg1"/>
                </a:solidFill>
              </a:rPr>
              <a:t>בתחילת המאה העשרים פרסם איינשטיין את תורת היחסות, ומאז דומה כי "הכול יחסי". זה עומד בניגוד מסוים לתחילתה של המהפכה המדעית. אז הטענה הייתה כי יש מערכת מועדפת, וכי הארץ סובבת את השמש, ולא להפך. תחילת המהפכה המדעית הייתה בהחלפת המערכת המוחלטת. המהפכה של איינשטיין ביקשה לקבוע כי אין מערכת מוחלטת. מהו אם כן המסר המדעי הנכון? אכן הדברים קשים, גם לתלמידי אוניברסיטה. מדוע אנו מזכירים זאת כאן? זה מפני שאי אפשר לדבר על חיבור מהירויות מבלי לדבר על המושג "מהירות יחסית". כאשר אנו עוסקים באדם שהולך בתוך רכבת נוסעת, אנו מחברים את מהירות הרכבת למהירות הנוסע </a:t>
            </a:r>
            <a:r>
              <a:rPr lang="he-IL" sz="4000" b="1" dirty="0" smtClean="0">
                <a:ln>
                  <a:solidFill>
                    <a:schemeClr val="bg1">
                      <a:alpha val="0"/>
                    </a:schemeClr>
                  </a:solidFill>
                </a:ln>
                <a:solidFill>
                  <a:schemeClr val="bg1"/>
                </a:solidFill>
              </a:rPr>
              <a:t>ביחס</a:t>
            </a:r>
            <a:r>
              <a:rPr lang="he-IL" sz="4000" dirty="0" smtClean="0">
                <a:ln>
                  <a:solidFill>
                    <a:schemeClr val="bg1">
                      <a:alpha val="0"/>
                    </a:schemeClr>
                  </a:solidFill>
                </a:ln>
                <a:solidFill>
                  <a:schemeClr val="bg1"/>
                </a:solidFill>
              </a:rPr>
              <a:t> לרכבת. </a:t>
            </a:r>
            <a:endParaRPr lang="en-US" dirty="0" smtClean="0">
              <a:ln>
                <a:solidFill>
                  <a:schemeClr val="bg1">
                    <a:alpha val="0"/>
                  </a:schemeClr>
                </a:solidFill>
              </a:ln>
              <a:solidFill>
                <a:schemeClr val="bg1"/>
              </a:solidFill>
            </a:endParaRPr>
          </a:p>
          <a:p>
            <a:endParaRPr lang="he-IL"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39552" y="764704"/>
            <a:ext cx="8062912" cy="5688632"/>
          </a:xfrm>
        </p:spPr>
        <p:txBody>
          <a:bodyPr>
            <a:normAutofit/>
          </a:bodyPr>
          <a:lstStyle/>
          <a:p>
            <a:r>
              <a:rPr lang="he-IL" sz="2800" b="1" dirty="0" smtClean="0">
                <a:ln>
                  <a:solidFill>
                    <a:schemeClr val="bg1">
                      <a:alpha val="0"/>
                    </a:schemeClr>
                  </a:solidFill>
                </a:ln>
                <a:solidFill>
                  <a:schemeClr val="bg1"/>
                </a:solidFill>
              </a:rPr>
              <a:t>היחסי כמוחלט</a:t>
            </a:r>
          </a:p>
          <a:p>
            <a:endParaRPr lang="he-IL" sz="2800" dirty="0" smtClean="0">
              <a:ln>
                <a:solidFill>
                  <a:schemeClr val="bg1">
                    <a:alpha val="0"/>
                  </a:schemeClr>
                </a:solidFill>
              </a:ln>
              <a:solidFill>
                <a:schemeClr val="bg1"/>
              </a:solidFill>
            </a:endParaRPr>
          </a:p>
          <a:p>
            <a:r>
              <a:rPr lang="he-IL" sz="2800" dirty="0" smtClean="0">
                <a:ln>
                  <a:solidFill>
                    <a:schemeClr val="bg1">
                      <a:alpha val="0"/>
                    </a:schemeClr>
                  </a:solidFill>
                </a:ln>
                <a:solidFill>
                  <a:schemeClr val="bg1"/>
                </a:solidFill>
              </a:rPr>
              <a:t>מהי </a:t>
            </a:r>
            <a:r>
              <a:rPr lang="he-IL" sz="2800" dirty="0" smtClean="0">
                <a:ln>
                  <a:solidFill>
                    <a:schemeClr val="bg1">
                      <a:alpha val="0"/>
                    </a:schemeClr>
                  </a:solidFill>
                </a:ln>
                <a:solidFill>
                  <a:schemeClr val="bg1"/>
                </a:solidFill>
              </a:rPr>
              <a:t>מהירותו של האדם שהולך בתוך הרכבת הנוסעת? מי שנמצא ברכבת מזהה מהירות אחת. מי שנמצא בחוץ מזהה מהירות אחרת. מהירות אינה, אפוא, עניין מוחלט, אלא תלוי בנקודת המבט. לעומת זאת, גם מי שנמצא ברכבת וגם מי שנמצא בחוץ מסכימים על גודלה של המהירות היחסית שבין הנוסע לבין הרכבת. מתברר, אפוא, שמהירות אינה מוחלטת והיא תלויה בנקודת הראות, אך מהירות יחסית היא דווקא מוחלטת ומוסכמת על הכול. אם כך, היחסי הוא המוחלט.</a:t>
            </a:r>
          </a:p>
          <a:p>
            <a:endParaRPr lang="he-IL" sz="28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40544" y="764704"/>
            <a:ext cx="8062912" cy="5544616"/>
          </a:xfrm>
        </p:spPr>
        <p:txBody>
          <a:bodyPr>
            <a:normAutofit/>
          </a:bodyPr>
          <a:lstStyle/>
          <a:p>
            <a:r>
              <a:rPr lang="he-IL" sz="2800" b="1" dirty="0" smtClean="0">
                <a:ln>
                  <a:solidFill>
                    <a:schemeClr val="bg1">
                      <a:alpha val="0"/>
                    </a:schemeClr>
                  </a:solidFill>
                </a:ln>
                <a:solidFill>
                  <a:schemeClr val="bg1"/>
                </a:solidFill>
              </a:rPr>
              <a:t>אנרגיה קינטית כגודל </a:t>
            </a:r>
            <a:r>
              <a:rPr lang="he-IL" sz="2800" b="1" dirty="0" smtClean="0">
                <a:ln>
                  <a:solidFill>
                    <a:schemeClr val="bg1">
                      <a:alpha val="0"/>
                    </a:schemeClr>
                  </a:solidFill>
                </a:ln>
                <a:solidFill>
                  <a:schemeClr val="bg1"/>
                </a:solidFill>
              </a:rPr>
              <a:t>יחסי</a:t>
            </a:r>
          </a:p>
          <a:p>
            <a:endParaRPr lang="he-IL" sz="2800" b="1" dirty="0" smtClean="0">
              <a:ln>
                <a:solidFill>
                  <a:schemeClr val="bg1">
                    <a:alpha val="0"/>
                  </a:schemeClr>
                </a:solidFill>
              </a:ln>
              <a:solidFill>
                <a:schemeClr val="bg1"/>
              </a:solidFill>
            </a:endParaRPr>
          </a:p>
          <a:p>
            <a:r>
              <a:rPr lang="he-IL" sz="2800" dirty="0" smtClean="0">
                <a:ln>
                  <a:solidFill>
                    <a:schemeClr val="bg1">
                      <a:alpha val="0"/>
                    </a:schemeClr>
                  </a:solidFill>
                </a:ln>
                <a:solidFill>
                  <a:schemeClr val="bg1"/>
                </a:solidFill>
              </a:rPr>
              <a:t>יתר </a:t>
            </a:r>
            <a:r>
              <a:rPr lang="he-IL" sz="2800" dirty="0" smtClean="0">
                <a:ln>
                  <a:solidFill>
                    <a:schemeClr val="bg1">
                      <a:alpha val="0"/>
                    </a:schemeClr>
                  </a:solidFill>
                </a:ln>
                <a:solidFill>
                  <a:schemeClr val="bg1"/>
                </a:solidFill>
              </a:rPr>
              <a:t>על כן, אם מהירות תלויה בנקודת הראות, הרי שגם האנרגיה הקינטית תלויה בנקודת הראות. כאשר הנוסע יושב ברכבת, נוסע אחר שיושב ברכבת חושב שאין אנרגיה קינטית שקשורה בתנועתו של הנוסע הראשון. המתבונן מן החוץ מזהה אנרגיה קינטית כזאת. אם אנרגיה תלויה בנקודת הראות, האם ייתכן שמד האנרגיה של חברת החשמל יורה תוצאות שונות מנקודת ראות שונה? אכן, העיסוק במעבר בין מערכות ייחוס הוא דיון מתקדם.</a:t>
            </a:r>
            <a:endParaRPr lang="en-US" sz="2800" dirty="0" smtClean="0">
              <a:ln>
                <a:solidFill>
                  <a:schemeClr val="bg1">
                    <a:alpha val="0"/>
                  </a:schemeClr>
                </a:solidFill>
              </a:ln>
              <a:solidFill>
                <a:schemeClr val="bg1"/>
              </a:solidFill>
            </a:endParaRPr>
          </a:p>
          <a:p>
            <a:endParaRPr lang="he-IL" sz="2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260648"/>
            <a:ext cx="8062912" cy="6336704"/>
          </a:xfrm>
        </p:spPr>
        <p:txBody>
          <a:bodyPr>
            <a:normAutofit fontScale="77500" lnSpcReduction="20000"/>
          </a:bodyPr>
          <a:lstStyle/>
          <a:p>
            <a:r>
              <a:rPr lang="he-IL" sz="4200" dirty="0" smtClean="0">
                <a:ln>
                  <a:solidFill>
                    <a:schemeClr val="bg1">
                      <a:alpha val="0"/>
                    </a:schemeClr>
                  </a:solidFill>
                </a:ln>
                <a:solidFill>
                  <a:schemeClr val="bg1"/>
                </a:solidFill>
              </a:rPr>
              <a:t>צירוף מהירויות</a:t>
            </a:r>
          </a:p>
          <a:p>
            <a:endParaRPr lang="he-IL" sz="3300" dirty="0" smtClean="0">
              <a:ln>
                <a:solidFill>
                  <a:schemeClr val="bg1">
                    <a:alpha val="0"/>
                  </a:schemeClr>
                </a:solidFill>
              </a:ln>
              <a:solidFill>
                <a:schemeClr val="bg1"/>
              </a:solidFill>
            </a:endParaRPr>
          </a:p>
          <a:p>
            <a:r>
              <a:rPr lang="he-IL" sz="3600" dirty="0" smtClean="0">
                <a:ln>
                  <a:solidFill>
                    <a:schemeClr val="bg1">
                      <a:alpha val="0"/>
                    </a:schemeClr>
                  </a:solidFill>
                </a:ln>
                <a:solidFill>
                  <a:schemeClr val="bg1"/>
                </a:solidFill>
              </a:rPr>
              <a:t>לנוע </a:t>
            </a:r>
            <a:r>
              <a:rPr lang="he-IL" sz="3600" dirty="0" smtClean="0">
                <a:ln>
                  <a:solidFill>
                    <a:schemeClr val="bg1">
                      <a:alpha val="0"/>
                    </a:schemeClr>
                  </a:solidFill>
                </a:ln>
                <a:solidFill>
                  <a:schemeClr val="bg1"/>
                </a:solidFill>
              </a:rPr>
              <a:t>ולא </a:t>
            </a:r>
            <a:r>
              <a:rPr lang="he-IL" sz="3600" dirty="0" err="1" smtClean="0">
                <a:ln>
                  <a:solidFill>
                    <a:schemeClr val="bg1">
                      <a:alpha val="0"/>
                    </a:schemeClr>
                  </a:solidFill>
                </a:ln>
                <a:solidFill>
                  <a:schemeClr val="bg1"/>
                </a:solidFill>
              </a:rPr>
              <a:t>להיתקדם</a:t>
            </a:r>
            <a:r>
              <a:rPr lang="he-IL" sz="3600" dirty="0" smtClean="0">
                <a:ln>
                  <a:solidFill>
                    <a:schemeClr val="bg1">
                      <a:alpha val="0"/>
                    </a:schemeClr>
                  </a:solidFill>
                </a:ln>
                <a:solidFill>
                  <a:schemeClr val="bg1"/>
                </a:solidFill>
              </a:rPr>
              <a:t> אפשרי?</a:t>
            </a:r>
          </a:p>
          <a:p>
            <a:r>
              <a:rPr lang="he-IL" sz="3300" dirty="0" smtClean="0">
                <a:ln>
                  <a:solidFill>
                    <a:schemeClr val="bg1">
                      <a:alpha val="0"/>
                    </a:schemeClr>
                  </a:solidFill>
                </a:ln>
                <a:solidFill>
                  <a:schemeClr val="bg1"/>
                </a:solidFill>
              </a:rPr>
              <a:t>כן, לדוגמא אפשר לעלות במדרגות שנעות למטה, או כאשר אנו רצים על הליכון. כאשר אנו רצים על הליכון מהירות ההתקדמות שלנו מתקזזת עם מהירות ההליכון, ובעצם איננו זזים. דבר זה נקרא צירוף מהירויות. צירוף מהירויות קשור </a:t>
            </a:r>
            <a:r>
              <a:rPr lang="he-IL" sz="3300" dirty="0" err="1" smtClean="0">
                <a:ln>
                  <a:solidFill>
                    <a:schemeClr val="bg1">
                      <a:alpha val="0"/>
                    </a:schemeClr>
                  </a:solidFill>
                </a:ln>
                <a:solidFill>
                  <a:schemeClr val="bg1"/>
                </a:solidFill>
              </a:rPr>
              <a:t>בתנוע</a:t>
            </a:r>
            <a:r>
              <a:rPr lang="he-IL" sz="3300" dirty="0" smtClean="0">
                <a:ln>
                  <a:solidFill>
                    <a:schemeClr val="bg1">
                      <a:alpha val="0"/>
                    </a:schemeClr>
                  </a:solidFill>
                </a:ln>
                <a:solidFill>
                  <a:schemeClr val="bg1"/>
                </a:solidFill>
              </a:rPr>
              <a:t> יחסית, מי שרץ על גבי הליכות אינו דומה למי שדורך במקום, הוא אכן מתקדם ביחס למשטח שעליו הוא דורך, אלא שהמשטח נע בכיוון ההפוך, מדובר כאן בצירוף מתקזז של שני מהירויות שאחת מהן היא מהירות יחסית בין שתי גופים- האדם והמשטח הנע.</a:t>
            </a:r>
          </a:p>
          <a:p>
            <a:r>
              <a:rPr lang="he-IL" sz="3300" dirty="0" smtClean="0">
                <a:ln>
                  <a:solidFill>
                    <a:schemeClr val="bg1">
                      <a:alpha val="0"/>
                    </a:schemeClr>
                  </a:solidFill>
                </a:ln>
                <a:solidFill>
                  <a:schemeClr val="bg1"/>
                </a:solidFill>
              </a:rPr>
              <a:t>אם כך, האם האדם הזה נע או נח? בעצם מהירות היא דבר יחסי שתלויה בעיני המתבונן. לדוגמא כאשר אדם עומד ברכבת ואדם אחר ברכבת רואה אותו האדם הראשון לא זז ביחס אליו, אך אם אדם מחוץ לרכבת התבונן באותו אדם אז הוא יראה אותו נע </a:t>
            </a:r>
            <a:r>
              <a:rPr lang="he-IL" sz="3300" dirty="0" smtClean="0">
                <a:ln>
                  <a:solidFill>
                    <a:schemeClr val="bg1">
                      <a:alpha val="0"/>
                    </a:schemeClr>
                  </a:solidFill>
                </a:ln>
                <a:solidFill>
                  <a:schemeClr val="bg1"/>
                </a:solidFill>
              </a:rPr>
              <a:t>בגלל </a:t>
            </a:r>
            <a:r>
              <a:rPr lang="he-IL" sz="3300" dirty="0" smtClean="0">
                <a:ln>
                  <a:solidFill>
                    <a:schemeClr val="bg1">
                      <a:alpha val="0"/>
                    </a:schemeClr>
                  </a:solidFill>
                </a:ln>
                <a:solidFill>
                  <a:schemeClr val="bg1"/>
                </a:solidFill>
              </a:rPr>
              <a:t>מהירות הרכבת. המהירות היחסית של גוף א ביחס לגוף ב, היא המהירות כפי שהיא נצפית על ידי מי שצמוד לגוף ב.</a:t>
            </a:r>
            <a:endParaRPr lang="he-IL" sz="33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1196752"/>
            <a:ext cx="8062912" cy="5400600"/>
          </a:xfrm>
        </p:spPr>
        <p:txBody>
          <a:bodyPr>
            <a:normAutofit/>
          </a:bodyPr>
          <a:lstStyle/>
          <a:p>
            <a:r>
              <a:rPr lang="he-IL" sz="2800" dirty="0" smtClean="0">
                <a:ln>
                  <a:solidFill>
                    <a:schemeClr val="bg1">
                      <a:alpha val="0"/>
                    </a:schemeClr>
                  </a:solidFill>
                </a:ln>
                <a:solidFill>
                  <a:schemeClr val="bg1"/>
                </a:solidFill>
              </a:rPr>
              <a:t>לעתים אנו רואים אנשים ממהרים שאינם מתקדמים. דוגמה כזאת אפשר למצוא </a:t>
            </a:r>
            <a:r>
              <a:rPr lang="he-IL" sz="2800" dirty="0" smtClean="0">
                <a:ln>
                  <a:solidFill>
                    <a:schemeClr val="bg1">
                      <a:alpha val="0"/>
                    </a:schemeClr>
                  </a:solidFill>
                </a:ln>
                <a:solidFill>
                  <a:schemeClr val="bg1"/>
                </a:solidFill>
              </a:rPr>
              <a:t>בסרטון הבא:</a:t>
            </a:r>
          </a:p>
          <a:p>
            <a:r>
              <a:rPr lang="en-US" sz="2400" dirty="0" smtClean="0">
                <a:ln>
                  <a:solidFill>
                    <a:schemeClr val="bg1">
                      <a:alpha val="0"/>
                    </a:schemeClr>
                  </a:solidFill>
                </a:ln>
                <a:solidFill>
                  <a:schemeClr val="bg1"/>
                </a:solidFill>
                <a:hlinkClick r:id="rId2"/>
              </a:rPr>
              <a:t>http://www.youtube.com/watch?v=txNmh8i3AyA</a:t>
            </a:r>
            <a:endParaRPr lang="en-US" sz="2400" dirty="0" smtClean="0">
              <a:ln>
                <a:solidFill>
                  <a:schemeClr val="bg1">
                    <a:alpha val="0"/>
                  </a:schemeClr>
                </a:solidFill>
              </a:ln>
              <a:solidFill>
                <a:schemeClr val="bg1"/>
              </a:solidFill>
            </a:endParaRPr>
          </a:p>
          <a:p>
            <a:endParaRPr lang="he-IL"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33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fontScale="92500" lnSpcReduction="20000"/>
          </a:bodyPr>
          <a:lstStyle/>
          <a:p>
            <a:r>
              <a:rPr lang="he-IL" sz="2800" b="1" dirty="0" smtClean="0">
                <a:ln>
                  <a:solidFill>
                    <a:schemeClr val="bg1">
                      <a:alpha val="0"/>
                    </a:schemeClr>
                  </a:solidFill>
                </a:ln>
                <a:solidFill>
                  <a:schemeClr val="bg1"/>
                </a:solidFill>
              </a:rPr>
              <a:t>תנועה </a:t>
            </a:r>
            <a:r>
              <a:rPr lang="he-IL" sz="2800" b="1" dirty="0" smtClean="0">
                <a:ln>
                  <a:solidFill>
                    <a:schemeClr val="bg1">
                      <a:alpha val="0"/>
                    </a:schemeClr>
                  </a:solidFill>
                </a:ln>
                <a:solidFill>
                  <a:schemeClr val="bg1"/>
                </a:solidFill>
              </a:rPr>
              <a:t>יחסית</a:t>
            </a:r>
          </a:p>
          <a:p>
            <a:endParaRPr lang="en-US" sz="2800" b="1" dirty="0" smtClean="0">
              <a:ln>
                <a:solidFill>
                  <a:schemeClr val="bg1">
                    <a:alpha val="0"/>
                  </a:schemeClr>
                </a:solidFill>
              </a:ln>
              <a:solidFill>
                <a:schemeClr val="bg1"/>
              </a:solidFill>
            </a:endParaRPr>
          </a:p>
          <a:p>
            <a:r>
              <a:rPr lang="he-IL" sz="2800" dirty="0" smtClean="0">
                <a:ln>
                  <a:solidFill>
                    <a:schemeClr val="bg1">
                      <a:alpha val="0"/>
                    </a:schemeClr>
                  </a:solidFill>
                </a:ln>
                <a:solidFill>
                  <a:schemeClr val="bg1"/>
                </a:solidFill>
              </a:rPr>
              <a:t>צירוף מהירויות אינו עניין פשוט מפני שהוא קשור ב</a:t>
            </a:r>
            <a:r>
              <a:rPr lang="he-IL" sz="2800" b="1" dirty="0" smtClean="0">
                <a:ln>
                  <a:solidFill>
                    <a:schemeClr val="bg1">
                      <a:alpha val="0"/>
                    </a:schemeClr>
                  </a:solidFill>
                </a:ln>
                <a:solidFill>
                  <a:schemeClr val="bg1"/>
                </a:solidFill>
              </a:rPr>
              <a:t>תנועה</a:t>
            </a:r>
            <a:r>
              <a:rPr lang="he-IL" sz="2800" dirty="0" smtClean="0">
                <a:ln>
                  <a:solidFill>
                    <a:schemeClr val="bg1">
                      <a:alpha val="0"/>
                    </a:schemeClr>
                  </a:solidFill>
                </a:ln>
                <a:solidFill>
                  <a:schemeClr val="bg1"/>
                </a:solidFill>
              </a:rPr>
              <a:t> </a:t>
            </a:r>
            <a:r>
              <a:rPr lang="he-IL" sz="2800" b="1" dirty="0" smtClean="0">
                <a:ln>
                  <a:solidFill>
                    <a:schemeClr val="bg1">
                      <a:alpha val="0"/>
                    </a:schemeClr>
                  </a:solidFill>
                </a:ln>
                <a:solidFill>
                  <a:schemeClr val="bg1"/>
                </a:solidFill>
              </a:rPr>
              <a:t>יחסית</a:t>
            </a:r>
            <a:r>
              <a:rPr lang="he-IL" sz="2800" dirty="0" smtClean="0">
                <a:ln>
                  <a:solidFill>
                    <a:schemeClr val="bg1">
                      <a:alpha val="0"/>
                    </a:schemeClr>
                  </a:solidFill>
                </a:ln>
                <a:solidFill>
                  <a:schemeClr val="bg1"/>
                </a:solidFill>
              </a:rPr>
              <a:t>. </a:t>
            </a:r>
            <a:r>
              <a:rPr lang="he-IL" sz="2800" dirty="0" smtClean="0">
                <a:ln>
                  <a:solidFill>
                    <a:schemeClr val="bg1">
                      <a:alpha val="0"/>
                    </a:schemeClr>
                  </a:solidFill>
                </a:ln>
                <a:solidFill>
                  <a:schemeClr val="bg1"/>
                </a:solidFill>
              </a:rPr>
              <a:t>מי שרץ על גבי ההליכון אינו דומה למי שדורך במקום. הוא אכן מתקדם </a:t>
            </a:r>
            <a:r>
              <a:rPr lang="he-IL" sz="2800" b="1" dirty="0" smtClean="0">
                <a:ln>
                  <a:solidFill>
                    <a:schemeClr val="bg1">
                      <a:alpha val="0"/>
                    </a:schemeClr>
                  </a:solidFill>
                </a:ln>
                <a:solidFill>
                  <a:schemeClr val="bg1"/>
                </a:solidFill>
              </a:rPr>
              <a:t>ביחס</a:t>
            </a:r>
            <a:r>
              <a:rPr lang="he-IL" sz="2800" dirty="0" smtClean="0">
                <a:ln>
                  <a:solidFill>
                    <a:schemeClr val="bg1">
                      <a:alpha val="0"/>
                    </a:schemeClr>
                  </a:solidFill>
                </a:ln>
                <a:solidFill>
                  <a:schemeClr val="bg1"/>
                </a:solidFill>
              </a:rPr>
              <a:t> למשטח שעליו הוא דורך, אלא שהמשטח נע בכיוון הפוך. מדובר כאן בצירוף מקזז של שתי מהירויות, שאחת מהן היא </a:t>
            </a:r>
            <a:r>
              <a:rPr lang="he-IL" sz="2800" b="1" dirty="0" smtClean="0">
                <a:ln>
                  <a:solidFill>
                    <a:schemeClr val="bg1">
                      <a:alpha val="0"/>
                    </a:schemeClr>
                  </a:solidFill>
                </a:ln>
                <a:solidFill>
                  <a:schemeClr val="bg1"/>
                </a:solidFill>
              </a:rPr>
              <a:t>מהירות יחסית</a:t>
            </a:r>
            <a:r>
              <a:rPr lang="he-IL" sz="2800" dirty="0" smtClean="0">
                <a:ln>
                  <a:solidFill>
                    <a:schemeClr val="bg1">
                      <a:alpha val="0"/>
                    </a:schemeClr>
                  </a:solidFill>
                </a:ln>
                <a:solidFill>
                  <a:schemeClr val="bg1"/>
                </a:solidFill>
              </a:rPr>
              <a:t> בין שני גופים – האדם והמשטח הנע.</a:t>
            </a:r>
            <a:endParaRPr lang="en-US" sz="2800" dirty="0" smtClean="0">
              <a:ln>
                <a:solidFill>
                  <a:schemeClr val="bg1">
                    <a:alpha val="0"/>
                  </a:schemeClr>
                </a:solidFill>
              </a:ln>
              <a:solidFill>
                <a:schemeClr val="bg1"/>
              </a:solidFill>
            </a:endParaRPr>
          </a:p>
          <a:p>
            <a:r>
              <a:rPr lang="he-IL" sz="2800" dirty="0" smtClean="0">
                <a:ln>
                  <a:solidFill>
                    <a:schemeClr val="bg1">
                      <a:alpha val="0"/>
                    </a:schemeClr>
                  </a:solidFill>
                </a:ln>
                <a:solidFill>
                  <a:schemeClr val="bg1"/>
                </a:solidFill>
              </a:rPr>
              <a:t>אם כך, האם האדם הזה נע או נח? התשובה תלויה בנקודת הראות. אין תנועה מוחלטת או מנוחה מוחלטת – הכול בעיני המתבונן. בעצם גם מי שעומד על רצפת החדר נמצא במנוחה ביחס לרצפת החדר, אך לא מנקודת ראות של מי שצופה בו ממרחבי החלל, ומבחין כי האדם והרצפה נעים כאשר הארץ סובבת על צירה במהירות של מאות מטרים בשנייה (מהירות של מטוס) ובמהירות גדולה בהרבה בהתחשב בכך שהארץ סובבת את השמש. המהירות היחסית של גוף א ביחס לגוף ב, היא המהירות כפי שהיא נצפית על ידי מי שצמוד לגוף ב.</a:t>
            </a:r>
            <a:endParaRPr lang="he-IL"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33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a:bodyPr>
          <a:lstStyle/>
          <a:p>
            <a:r>
              <a:rPr lang="he-IL" sz="2800" b="1" dirty="0" smtClean="0">
                <a:ln>
                  <a:solidFill>
                    <a:schemeClr val="bg1">
                      <a:alpha val="0"/>
                    </a:schemeClr>
                  </a:solidFill>
                </a:ln>
                <a:solidFill>
                  <a:schemeClr val="bg1"/>
                </a:solidFill>
              </a:rPr>
              <a:t>תנועה על המסוע</a:t>
            </a:r>
            <a:endParaRPr lang="en-US" sz="2800" b="1" dirty="0" smtClean="0">
              <a:ln>
                <a:solidFill>
                  <a:schemeClr val="bg1">
                    <a:alpha val="0"/>
                  </a:schemeClr>
                </a:solidFill>
              </a:ln>
              <a:solidFill>
                <a:schemeClr val="bg1"/>
              </a:solidFill>
            </a:endParaRPr>
          </a:p>
          <a:p>
            <a:endParaRPr lang="he-IL" sz="2800" dirty="0" smtClean="0">
              <a:ln>
                <a:solidFill>
                  <a:schemeClr val="bg1">
                    <a:alpha val="0"/>
                  </a:schemeClr>
                </a:solidFill>
              </a:ln>
              <a:solidFill>
                <a:schemeClr val="bg1"/>
              </a:solidFill>
            </a:endParaRPr>
          </a:p>
          <a:p>
            <a:r>
              <a:rPr lang="he-IL" sz="2800" dirty="0" smtClean="0">
                <a:ln>
                  <a:solidFill>
                    <a:schemeClr val="bg1">
                      <a:alpha val="0"/>
                    </a:schemeClr>
                  </a:solidFill>
                </a:ln>
                <a:solidFill>
                  <a:schemeClr val="bg1"/>
                </a:solidFill>
              </a:rPr>
              <a:t>לאחר </a:t>
            </a:r>
            <a:r>
              <a:rPr lang="he-IL" sz="2800" dirty="0" smtClean="0">
                <a:ln>
                  <a:solidFill>
                    <a:schemeClr val="bg1">
                      <a:alpha val="0"/>
                    </a:schemeClr>
                  </a:solidFill>
                </a:ln>
                <a:solidFill>
                  <a:schemeClr val="bg1"/>
                </a:solidFill>
              </a:rPr>
              <a:t>שראינו איך אפשר ללכת על המסוע מבלי להתקדם, נבחן עתה את אפשרויות ההתקדמות על המסוע. בנמלי תעופה גדולים יש מסועים אופקיים שמסייעים לנוסעים להתקדם עם הכבודה שלהם לאורך מרחקים גדולים. הנוסע יכול ללכת על המסוע. אם המסוע נע במהירות של </a:t>
            </a:r>
            <a:r>
              <a:rPr lang="en-US" sz="2800" dirty="0" smtClean="0">
                <a:ln>
                  <a:solidFill>
                    <a:schemeClr val="bg1">
                      <a:alpha val="0"/>
                    </a:schemeClr>
                  </a:solidFill>
                </a:ln>
                <a:solidFill>
                  <a:schemeClr val="bg1"/>
                </a:solidFill>
              </a:rPr>
              <a:t>1m/s</a:t>
            </a:r>
            <a:r>
              <a:rPr lang="he-IL" sz="2800" dirty="0" smtClean="0">
                <a:ln>
                  <a:solidFill>
                    <a:schemeClr val="bg1">
                      <a:alpha val="0"/>
                    </a:schemeClr>
                  </a:solidFill>
                </a:ln>
                <a:solidFill>
                  <a:schemeClr val="bg1"/>
                </a:solidFill>
              </a:rPr>
              <a:t> והנוסע נע עליו במהירות </a:t>
            </a:r>
            <a:r>
              <a:rPr lang="en-US" sz="2800" dirty="0" smtClean="0">
                <a:ln>
                  <a:solidFill>
                    <a:schemeClr val="bg1">
                      <a:alpha val="0"/>
                    </a:schemeClr>
                  </a:solidFill>
                </a:ln>
                <a:solidFill>
                  <a:schemeClr val="bg1"/>
                </a:solidFill>
              </a:rPr>
              <a:t>1.5m/s</a:t>
            </a:r>
            <a:r>
              <a:rPr lang="he-IL" sz="2800" dirty="0" smtClean="0">
                <a:ln>
                  <a:solidFill>
                    <a:schemeClr val="bg1">
                      <a:alpha val="0"/>
                    </a:schemeClr>
                  </a:solidFill>
                </a:ln>
                <a:solidFill>
                  <a:schemeClr val="bg1"/>
                </a:solidFill>
              </a:rPr>
              <a:t> (ביחס למסוע ובאותו כיוון), הרי שהנוסע יתקדם במהירות של </a:t>
            </a:r>
            <a:r>
              <a:rPr lang="en-US" sz="2800" dirty="0" smtClean="0">
                <a:ln>
                  <a:solidFill>
                    <a:schemeClr val="bg1">
                      <a:alpha val="0"/>
                    </a:schemeClr>
                  </a:solidFill>
                </a:ln>
                <a:solidFill>
                  <a:schemeClr val="bg1"/>
                </a:solidFill>
              </a:rPr>
              <a:t>2.5m/s</a:t>
            </a:r>
            <a:r>
              <a:rPr lang="he-IL" sz="2800" dirty="0" smtClean="0">
                <a:ln>
                  <a:solidFill>
                    <a:schemeClr val="bg1">
                      <a:alpha val="0"/>
                    </a:schemeClr>
                  </a:solidFill>
                </a:ln>
                <a:solidFill>
                  <a:schemeClr val="bg1"/>
                </a:solidFill>
              </a:rPr>
              <a:t>. הנוסע יכול להחליט לא להתאמץ, ולעמוד על גבי המסוע.</a:t>
            </a:r>
            <a:endParaRPr lang="en-US" sz="2800" dirty="0" smtClean="0">
              <a:ln>
                <a:solidFill>
                  <a:schemeClr val="bg1">
                    <a:alpha val="0"/>
                  </a:schemeClr>
                </a:solidFill>
              </a:ln>
              <a:solidFill>
                <a:schemeClr val="bg1"/>
              </a:solidFill>
            </a:endParaRPr>
          </a:p>
          <a:p>
            <a:endParaRPr lang="en-US" sz="28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3300" dirty="0">
              <a:ln>
                <a:solidFill>
                  <a:schemeClr val="bg1">
                    <a:alpha val="0"/>
                  </a:schemeClr>
                </a:solidFill>
              </a:ln>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3"/>
          <p:cNvSpPr>
            <a:spLocks noGrp="1"/>
          </p:cNvSpPr>
          <p:nvPr>
            <p:ph type="subTitle" idx="1"/>
          </p:nvPr>
        </p:nvSpPr>
        <p:spPr>
          <a:xfrm>
            <a:off x="539552" y="548680"/>
            <a:ext cx="8062912" cy="6048672"/>
          </a:xfrm>
        </p:spPr>
        <p:txBody>
          <a:bodyPr>
            <a:normAutofit/>
          </a:bodyPr>
          <a:lstStyle/>
          <a:p>
            <a:r>
              <a:rPr lang="he-IL" sz="2400" dirty="0" smtClean="0">
                <a:ln>
                  <a:solidFill>
                    <a:schemeClr val="bg1">
                      <a:alpha val="0"/>
                    </a:schemeClr>
                  </a:solidFill>
                </a:ln>
                <a:solidFill>
                  <a:schemeClr val="bg1"/>
                </a:solidFill>
              </a:rPr>
              <a:t>כל החישובים כאן הם פעולות פשוטות של חיבור וחיסור. אף על פי כן נראה כי אפשר להציג את הדברים גם באמצעות ציור חצים. חץ כחול קטן שייצג את מהירות המסוע, וחץ כחול ארוך ממנו ב-50% שייצג את מהירות האדם. כאשר האדם נע בכיוון תנועת המסוע, נציג זאת </a:t>
            </a:r>
            <a:r>
              <a:rPr lang="he-IL" sz="2400" dirty="0" smtClean="0">
                <a:ln>
                  <a:solidFill>
                    <a:schemeClr val="bg1">
                      <a:alpha val="0"/>
                    </a:schemeClr>
                  </a:solidFill>
                </a:ln>
                <a:solidFill>
                  <a:schemeClr val="bg1"/>
                </a:solidFill>
              </a:rPr>
              <a:t>כך: </a:t>
            </a:r>
            <a:r>
              <a:rPr lang="he-IL" sz="2400" dirty="0" smtClean="0">
                <a:ln>
                  <a:solidFill>
                    <a:schemeClr val="bg1">
                      <a:alpha val="0"/>
                    </a:schemeClr>
                  </a:solidFill>
                </a:ln>
                <a:solidFill>
                  <a:schemeClr val="bg1"/>
                </a:solidFill>
              </a:rPr>
              <a:t>הצמדנו את זנב חץ המהירות השני לראש חץ המהירות הראשון. המהירות המצורפת מיוצגת על ידי חץ אדום שזנבו בזנב החץ הראשון, וראשו בראש החץ השני</a:t>
            </a:r>
            <a:r>
              <a:rPr lang="he-IL" sz="2400" dirty="0" smtClean="0">
                <a:ln>
                  <a:solidFill>
                    <a:schemeClr val="bg1">
                      <a:alpha val="0"/>
                    </a:schemeClr>
                  </a:solidFill>
                </a:ln>
                <a:solidFill>
                  <a:schemeClr val="bg1"/>
                </a:solidFill>
              </a:rPr>
              <a:t>.</a:t>
            </a:r>
          </a:p>
          <a:p>
            <a:r>
              <a:rPr lang="he-IL" sz="2400" dirty="0" smtClean="0">
                <a:ln>
                  <a:solidFill>
                    <a:schemeClr val="bg1">
                      <a:alpha val="0"/>
                    </a:schemeClr>
                  </a:solidFill>
                </a:ln>
                <a:solidFill>
                  <a:schemeClr val="bg1"/>
                </a:solidFill>
              </a:rPr>
              <a:t> </a:t>
            </a:r>
            <a:endParaRPr lang="en-US"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אותו עיקרון ישמש אותנו בצירוף מהירויות שהכיוונים שלהן הפוכים זה לזה.</a:t>
            </a:r>
            <a:endParaRPr lang="en-US" sz="2400" dirty="0" smtClean="0">
              <a:ln>
                <a:solidFill>
                  <a:schemeClr val="bg1">
                    <a:alpha val="0"/>
                  </a:schemeClr>
                </a:solidFill>
              </a:ln>
              <a:solidFill>
                <a:schemeClr val="bg1"/>
              </a:solidFill>
            </a:endParaRPr>
          </a:p>
          <a:p>
            <a:r>
              <a:rPr lang="he-IL" sz="2400" dirty="0" smtClean="0">
                <a:ln>
                  <a:solidFill>
                    <a:schemeClr val="bg1">
                      <a:alpha val="0"/>
                    </a:schemeClr>
                  </a:solidFill>
                </a:ln>
                <a:solidFill>
                  <a:schemeClr val="bg1"/>
                </a:solidFill>
              </a:rPr>
              <a:t>כאשר האדם נע כנגד כיוון תנועת המסוע, נציג זאת באופן סימבולי כך</a:t>
            </a:r>
            <a:r>
              <a:rPr lang="he-IL" sz="2400" dirty="0" smtClean="0">
                <a:ln>
                  <a:solidFill>
                    <a:schemeClr val="bg1">
                      <a:alpha val="0"/>
                    </a:schemeClr>
                  </a:solidFill>
                </a:ln>
                <a:solidFill>
                  <a:schemeClr val="bg1"/>
                </a:solidFill>
              </a:rPr>
              <a:t>:</a:t>
            </a:r>
          </a:p>
          <a:p>
            <a:endParaRPr lang="en-US" sz="2400" dirty="0" smtClean="0">
              <a:ln>
                <a:solidFill>
                  <a:schemeClr val="bg1">
                    <a:alpha val="0"/>
                  </a:schemeClr>
                </a:solidFill>
              </a:ln>
              <a:solidFill>
                <a:schemeClr val="bg1"/>
              </a:solidFill>
            </a:endParaRPr>
          </a:p>
          <a:p>
            <a:endParaRPr lang="en-US" sz="2800" dirty="0" smtClean="0">
              <a:ln>
                <a:solidFill>
                  <a:schemeClr val="bg1">
                    <a:alpha val="0"/>
                  </a:schemeClr>
                </a:solidFill>
              </a:ln>
              <a:solidFill>
                <a:schemeClr val="bg1"/>
              </a:solidFill>
            </a:endParaRPr>
          </a:p>
          <a:p>
            <a:endParaRPr lang="en-US" sz="2800" dirty="0" smtClean="0">
              <a:ln>
                <a:solidFill>
                  <a:schemeClr val="bg1">
                    <a:alpha val="0"/>
                  </a:schemeClr>
                </a:solidFill>
              </a:ln>
              <a:solidFill>
                <a:schemeClr val="bg1"/>
              </a:solidFill>
            </a:endParaRPr>
          </a:p>
          <a:p>
            <a:endParaRPr lang="en-US" sz="2400" dirty="0" smtClean="0">
              <a:ln>
                <a:solidFill>
                  <a:schemeClr val="bg1">
                    <a:alpha val="0"/>
                  </a:schemeClr>
                </a:solidFill>
              </a:ln>
              <a:solidFill>
                <a:schemeClr val="bg1"/>
              </a:solidFill>
            </a:endParaRPr>
          </a:p>
          <a:p>
            <a:endParaRPr lang="he-IL" sz="3300" dirty="0">
              <a:ln>
                <a:solidFill>
                  <a:schemeClr val="bg1">
                    <a:alpha val="0"/>
                  </a:schemeClr>
                </a:solidFill>
              </a:ln>
              <a:solidFill>
                <a:schemeClr val="bg1"/>
              </a:solidFill>
            </a:endParaRPr>
          </a:p>
        </p:txBody>
      </p:sp>
      <p:cxnSp>
        <p:nvCxnSpPr>
          <p:cNvPr id="5" name="מחבר חץ ישר 4"/>
          <p:cNvCxnSpPr/>
          <p:nvPr/>
        </p:nvCxnSpPr>
        <p:spPr>
          <a:xfrm>
            <a:off x="755576" y="3068960"/>
            <a:ext cx="864096" cy="0"/>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a:off x="1619672" y="3068960"/>
            <a:ext cx="432048" cy="0"/>
          </a:xfrm>
          <a:prstGeom prst="straightConnector1">
            <a:avLst/>
          </a:prstGeom>
          <a:ln w="22225" cmpd="sng">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a:off x="755576" y="3212976"/>
            <a:ext cx="1296144" cy="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p:nvPr/>
        </p:nvCxnSpPr>
        <p:spPr>
          <a:xfrm>
            <a:off x="1763688" y="5229200"/>
            <a:ext cx="1296144" cy="0"/>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מחבר חץ ישר 12"/>
          <p:cNvCxnSpPr/>
          <p:nvPr/>
        </p:nvCxnSpPr>
        <p:spPr>
          <a:xfrm flipH="1">
            <a:off x="2195736" y="5373216"/>
            <a:ext cx="864096" cy="0"/>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6" name="מחבר חץ ישר 15"/>
          <p:cNvCxnSpPr/>
          <p:nvPr/>
        </p:nvCxnSpPr>
        <p:spPr>
          <a:xfrm>
            <a:off x="1763688" y="5373216"/>
            <a:ext cx="432048" cy="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התלהבות">
  <a:themeElements>
    <a:clrScheme name="התלהבות">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התלהבות">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התלהבות">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88</TotalTime>
  <Words>1303</Words>
  <Application>Microsoft Office PowerPoint</Application>
  <PresentationFormat>‫הצגה על המסך (4:3)</PresentationFormat>
  <Paragraphs>84</Paragraphs>
  <Slides>14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14</vt:i4>
      </vt:variant>
    </vt:vector>
  </HeadingPairs>
  <TitlesOfParts>
    <vt:vector size="15" baseType="lpstr">
      <vt:lpstr>התלהבות</vt:lpstr>
      <vt:lpstr>צירוף תנועות במימד אחד</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צירוף תנועות במימד אחד</dc:title>
  <dc:creator>aviva shabat</dc:creator>
  <cp:lastModifiedBy>aviva shabat</cp:lastModifiedBy>
  <cp:revision>6</cp:revision>
  <dcterms:created xsi:type="dcterms:W3CDTF">2015-04-24T18:35:17Z</dcterms:created>
  <dcterms:modified xsi:type="dcterms:W3CDTF">2015-04-24T20:03:38Z</dcterms:modified>
</cp:coreProperties>
</file>