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86"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88554972-59DE-447D-9A13-B639F7A724FA}" type="datetimeFigureOut">
              <a:rPr lang="he-IL" smtClean="0"/>
              <a:t>כ"ד/חשון/תשפ"ד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00DCE3-44F0-4337-9150-ACE3D97168FF}" type="slidenum">
              <a:rPr lang="he-IL" smtClean="0"/>
              <a:t>‹#›</a:t>
            </a:fld>
            <a:endParaRPr lang="he-IL"/>
          </a:p>
        </p:txBody>
      </p:sp>
    </p:spTree>
    <p:extLst>
      <p:ext uri="{BB962C8B-B14F-4D97-AF65-F5344CB8AC3E}">
        <p14:creationId xmlns:p14="http://schemas.microsoft.com/office/powerpoint/2010/main" val="318604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8554972-59DE-447D-9A13-B639F7A724FA}" type="datetimeFigureOut">
              <a:rPr lang="he-IL" smtClean="0"/>
              <a:t>כ"ד/חשון/תשפ"ד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00DCE3-44F0-4337-9150-ACE3D97168FF}" type="slidenum">
              <a:rPr lang="he-IL" smtClean="0"/>
              <a:t>‹#›</a:t>
            </a:fld>
            <a:endParaRPr lang="he-IL"/>
          </a:p>
        </p:txBody>
      </p:sp>
    </p:spTree>
    <p:extLst>
      <p:ext uri="{BB962C8B-B14F-4D97-AF65-F5344CB8AC3E}">
        <p14:creationId xmlns:p14="http://schemas.microsoft.com/office/powerpoint/2010/main" val="112943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8554972-59DE-447D-9A13-B639F7A724FA}" type="datetimeFigureOut">
              <a:rPr lang="he-IL" smtClean="0"/>
              <a:t>כ"ד/חשון/תשפ"ד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00DCE3-44F0-4337-9150-ACE3D97168FF}" type="slidenum">
              <a:rPr lang="he-IL" smtClean="0"/>
              <a:t>‹#›</a:t>
            </a:fld>
            <a:endParaRPr lang="he-IL"/>
          </a:p>
        </p:txBody>
      </p:sp>
    </p:spTree>
    <p:extLst>
      <p:ext uri="{BB962C8B-B14F-4D97-AF65-F5344CB8AC3E}">
        <p14:creationId xmlns:p14="http://schemas.microsoft.com/office/powerpoint/2010/main" val="426401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8554972-59DE-447D-9A13-B639F7A724FA}" type="datetimeFigureOut">
              <a:rPr lang="he-IL" smtClean="0"/>
              <a:t>כ"ד/חשון/תשפ"ד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00DCE3-44F0-4337-9150-ACE3D97168FF}" type="slidenum">
              <a:rPr lang="he-IL" smtClean="0"/>
              <a:t>‹#›</a:t>
            </a:fld>
            <a:endParaRPr lang="he-IL"/>
          </a:p>
        </p:txBody>
      </p:sp>
    </p:spTree>
    <p:extLst>
      <p:ext uri="{BB962C8B-B14F-4D97-AF65-F5344CB8AC3E}">
        <p14:creationId xmlns:p14="http://schemas.microsoft.com/office/powerpoint/2010/main" val="301774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88554972-59DE-447D-9A13-B639F7A724FA}" type="datetimeFigureOut">
              <a:rPr lang="he-IL" smtClean="0"/>
              <a:t>כ"ד/חשון/תשפ"ד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F00DCE3-44F0-4337-9150-ACE3D97168FF}" type="slidenum">
              <a:rPr lang="he-IL" smtClean="0"/>
              <a:t>‹#›</a:t>
            </a:fld>
            <a:endParaRPr lang="he-IL"/>
          </a:p>
        </p:txBody>
      </p:sp>
    </p:spTree>
    <p:extLst>
      <p:ext uri="{BB962C8B-B14F-4D97-AF65-F5344CB8AC3E}">
        <p14:creationId xmlns:p14="http://schemas.microsoft.com/office/powerpoint/2010/main" val="414610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88554972-59DE-447D-9A13-B639F7A724FA}" type="datetimeFigureOut">
              <a:rPr lang="he-IL" smtClean="0"/>
              <a:t>כ"ד/חשון/תשפ"ד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00DCE3-44F0-4337-9150-ACE3D97168FF}" type="slidenum">
              <a:rPr lang="he-IL" smtClean="0"/>
              <a:t>‹#›</a:t>
            </a:fld>
            <a:endParaRPr lang="he-IL"/>
          </a:p>
        </p:txBody>
      </p:sp>
    </p:spTree>
    <p:extLst>
      <p:ext uri="{BB962C8B-B14F-4D97-AF65-F5344CB8AC3E}">
        <p14:creationId xmlns:p14="http://schemas.microsoft.com/office/powerpoint/2010/main" val="2125822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88554972-59DE-447D-9A13-B639F7A724FA}" type="datetimeFigureOut">
              <a:rPr lang="he-IL" smtClean="0"/>
              <a:t>כ"ד/חשון/תשפ"ד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F00DCE3-44F0-4337-9150-ACE3D97168FF}" type="slidenum">
              <a:rPr lang="he-IL" smtClean="0"/>
              <a:t>‹#›</a:t>
            </a:fld>
            <a:endParaRPr lang="he-IL"/>
          </a:p>
        </p:txBody>
      </p:sp>
    </p:spTree>
    <p:extLst>
      <p:ext uri="{BB962C8B-B14F-4D97-AF65-F5344CB8AC3E}">
        <p14:creationId xmlns:p14="http://schemas.microsoft.com/office/powerpoint/2010/main" val="95564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88554972-59DE-447D-9A13-B639F7A724FA}" type="datetimeFigureOut">
              <a:rPr lang="he-IL" smtClean="0"/>
              <a:t>כ"ד/חשון/תשפ"ד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F00DCE3-44F0-4337-9150-ACE3D97168FF}" type="slidenum">
              <a:rPr lang="he-IL" smtClean="0"/>
              <a:t>‹#›</a:t>
            </a:fld>
            <a:endParaRPr lang="he-IL"/>
          </a:p>
        </p:txBody>
      </p:sp>
    </p:spTree>
    <p:extLst>
      <p:ext uri="{BB962C8B-B14F-4D97-AF65-F5344CB8AC3E}">
        <p14:creationId xmlns:p14="http://schemas.microsoft.com/office/powerpoint/2010/main" val="107486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8554972-59DE-447D-9A13-B639F7A724FA}" type="datetimeFigureOut">
              <a:rPr lang="he-IL" smtClean="0"/>
              <a:t>כ"ד/חשון/תשפ"ד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F00DCE3-44F0-4337-9150-ACE3D97168FF}" type="slidenum">
              <a:rPr lang="he-IL" smtClean="0"/>
              <a:t>‹#›</a:t>
            </a:fld>
            <a:endParaRPr lang="he-IL"/>
          </a:p>
        </p:txBody>
      </p:sp>
    </p:spTree>
    <p:extLst>
      <p:ext uri="{BB962C8B-B14F-4D97-AF65-F5344CB8AC3E}">
        <p14:creationId xmlns:p14="http://schemas.microsoft.com/office/powerpoint/2010/main" val="310685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8554972-59DE-447D-9A13-B639F7A724FA}" type="datetimeFigureOut">
              <a:rPr lang="he-IL" smtClean="0"/>
              <a:t>כ"ד/חשון/תשפ"ד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00DCE3-44F0-4337-9150-ACE3D97168FF}" type="slidenum">
              <a:rPr lang="he-IL" smtClean="0"/>
              <a:t>‹#›</a:t>
            </a:fld>
            <a:endParaRPr lang="he-IL"/>
          </a:p>
        </p:txBody>
      </p:sp>
    </p:spTree>
    <p:extLst>
      <p:ext uri="{BB962C8B-B14F-4D97-AF65-F5344CB8AC3E}">
        <p14:creationId xmlns:p14="http://schemas.microsoft.com/office/powerpoint/2010/main" val="124913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8554972-59DE-447D-9A13-B639F7A724FA}" type="datetimeFigureOut">
              <a:rPr lang="he-IL" smtClean="0"/>
              <a:t>כ"ד/חשון/תשפ"ד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F00DCE3-44F0-4337-9150-ACE3D97168FF}" type="slidenum">
              <a:rPr lang="he-IL" smtClean="0"/>
              <a:t>‹#›</a:t>
            </a:fld>
            <a:endParaRPr lang="he-IL"/>
          </a:p>
        </p:txBody>
      </p:sp>
    </p:spTree>
    <p:extLst>
      <p:ext uri="{BB962C8B-B14F-4D97-AF65-F5344CB8AC3E}">
        <p14:creationId xmlns:p14="http://schemas.microsoft.com/office/powerpoint/2010/main" val="226643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8554972-59DE-447D-9A13-B639F7A724FA}" type="datetimeFigureOut">
              <a:rPr lang="he-IL" smtClean="0"/>
              <a:t>כ"ד/חשון/תשפ"ד</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00DCE3-44F0-4337-9150-ACE3D97168FF}" type="slidenum">
              <a:rPr lang="he-IL" smtClean="0"/>
              <a:t>‹#›</a:t>
            </a:fld>
            <a:endParaRPr lang="he-IL"/>
          </a:p>
        </p:txBody>
      </p:sp>
    </p:spTree>
    <p:extLst>
      <p:ext uri="{BB962C8B-B14F-4D97-AF65-F5344CB8AC3E}">
        <p14:creationId xmlns:p14="http://schemas.microsoft.com/office/powerpoint/2010/main" val="3626359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iw.wikicell.org/De-hoogte-van-een-boom-bepalen-2176"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rmbhanes.wixsite.com/rmbh/medidstmerhak-batarbuthayevanit"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092779" y="1246188"/>
            <a:ext cx="9144000" cy="2387600"/>
          </a:xfrm>
        </p:spPr>
        <p:txBody>
          <a:bodyPr/>
          <a:lstStyle/>
          <a:p>
            <a:r>
              <a:rPr lang="he-IL" dirty="0"/>
              <a:t>איך נמדוד את אורכו </a:t>
            </a:r>
            <a:br>
              <a:rPr lang="en-US" dirty="0"/>
            </a:br>
            <a:r>
              <a:rPr lang="he-IL" dirty="0"/>
              <a:t>של גוף גבוה ?</a:t>
            </a:r>
          </a:p>
        </p:txBody>
      </p:sp>
      <p:sp>
        <p:nvSpPr>
          <p:cNvPr id="3" name="כותרת משנה 2"/>
          <p:cNvSpPr>
            <a:spLocks noGrp="1"/>
          </p:cNvSpPr>
          <p:nvPr>
            <p:ph type="subTitle" idx="1"/>
          </p:nvPr>
        </p:nvSpPr>
        <p:spPr>
          <a:xfrm>
            <a:off x="2140404" y="5306786"/>
            <a:ext cx="9048750" cy="979714"/>
          </a:xfrm>
        </p:spPr>
        <p:txBody>
          <a:bodyPr/>
          <a:lstStyle/>
          <a:p>
            <a:r>
              <a:rPr lang="he-IL" dirty="0"/>
              <a:t>פיסיקה, כיתה ז1 </a:t>
            </a:r>
          </a:p>
          <a:p>
            <a:r>
              <a:rPr lang="he-IL"/>
              <a:t>תשפ"ד</a:t>
            </a:r>
            <a:endParaRPr lang="he-IL" dirty="0"/>
          </a:p>
        </p:txBody>
      </p:sp>
      <p:pic>
        <p:nvPicPr>
          <p:cNvPr id="4" name="תמונה 3"/>
          <p:cNvPicPr>
            <a:picLocks noChangeAspect="1"/>
          </p:cNvPicPr>
          <p:nvPr/>
        </p:nvPicPr>
        <p:blipFill>
          <a:blip r:embed="rId2"/>
          <a:stretch>
            <a:fillRect/>
          </a:stretch>
        </p:blipFill>
        <p:spPr>
          <a:xfrm>
            <a:off x="187779" y="0"/>
            <a:ext cx="1905000" cy="6711043"/>
          </a:xfrm>
          <a:prstGeom prst="rect">
            <a:avLst/>
          </a:prstGeom>
        </p:spPr>
      </p:pic>
    </p:spTree>
    <p:extLst>
      <p:ext uri="{BB962C8B-B14F-4D97-AF65-F5344CB8AC3E}">
        <p14:creationId xmlns:p14="http://schemas.microsoft.com/office/powerpoint/2010/main" val="1599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p:txBody>
          <a:bodyPr/>
          <a:lstStyle/>
          <a:p>
            <a:r>
              <a:rPr lang="he-IL" dirty="0">
                <a:solidFill>
                  <a:schemeClr val="accent1">
                    <a:lumMod val="75000"/>
                  </a:schemeClr>
                </a:solidFill>
              </a:rPr>
              <a:t>מה הבעיה במדידת מבנה גבוה מאוד?</a:t>
            </a:r>
          </a:p>
        </p:txBody>
      </p:sp>
      <p:sp>
        <p:nvSpPr>
          <p:cNvPr id="5" name="TextBox 4"/>
          <p:cNvSpPr txBox="1"/>
          <p:nvPr/>
        </p:nvSpPr>
        <p:spPr>
          <a:xfrm>
            <a:off x="1200150" y="2586042"/>
            <a:ext cx="10287000" cy="3539430"/>
          </a:xfrm>
          <a:prstGeom prst="rect">
            <a:avLst/>
          </a:prstGeom>
          <a:noFill/>
        </p:spPr>
        <p:txBody>
          <a:bodyPr wrap="square" rtlCol="1">
            <a:spAutoFit/>
          </a:bodyPr>
          <a:lstStyle/>
          <a:p>
            <a:pPr marL="285750" indent="-285750">
              <a:buFont typeface="Wingdings" panose="05000000000000000000" pitchFamily="2" charset="2"/>
              <a:buChar char="§"/>
            </a:pPr>
            <a:r>
              <a:rPr lang="he-IL" sz="2800" dirty="0"/>
              <a:t>לא תמיד יש לנו את האפשרות להגיע לקצה העליון של גוף מסוים.</a:t>
            </a:r>
          </a:p>
          <a:p>
            <a:pPr marL="742950" lvl="1" indent="-285750">
              <a:buFont typeface="Wingdings" panose="05000000000000000000" pitchFamily="2" charset="2"/>
              <a:buChar char="§"/>
            </a:pPr>
            <a:r>
              <a:rPr lang="he-IL" sz="2800" dirty="0"/>
              <a:t>אין סולם מספיק גבוה.</a:t>
            </a:r>
          </a:p>
          <a:p>
            <a:pPr marL="742950" lvl="1" indent="-285750">
              <a:buFont typeface="Wingdings" panose="05000000000000000000" pitchFamily="2" charset="2"/>
              <a:buChar char="§"/>
            </a:pPr>
            <a:r>
              <a:rPr lang="he-IL" sz="2800" dirty="0"/>
              <a:t>אי אפשר לטפס – סכנה בטיחותית.</a:t>
            </a:r>
          </a:p>
          <a:p>
            <a:pPr marL="742950" lvl="1" indent="-285750">
              <a:buFont typeface="Wingdings" panose="05000000000000000000" pitchFamily="2" charset="2"/>
              <a:buChar char="§"/>
            </a:pPr>
            <a:r>
              <a:rPr lang="he-IL" sz="2800" dirty="0"/>
              <a:t> סרט מידה קצר מידי</a:t>
            </a:r>
          </a:p>
          <a:p>
            <a:pPr marL="285750" indent="-285750">
              <a:buFont typeface="Wingdings" panose="05000000000000000000" pitchFamily="2" charset="2"/>
              <a:buChar char="§"/>
            </a:pPr>
            <a:endParaRPr lang="he-IL" sz="2800" dirty="0"/>
          </a:p>
          <a:p>
            <a:pPr marL="285750" indent="-285750">
              <a:buFont typeface="Wingdings" panose="05000000000000000000" pitchFamily="2" charset="2"/>
              <a:buChar char="§"/>
            </a:pPr>
            <a:r>
              <a:rPr lang="he-IL" sz="2800" dirty="0"/>
              <a:t>איך העמים הקדמונים הצליחו בכל זאת, למדוד גבהים בצורה מדויקת?</a:t>
            </a:r>
          </a:p>
          <a:p>
            <a:pPr marL="285750" indent="-285750">
              <a:buFont typeface="Wingdings" panose="05000000000000000000" pitchFamily="2" charset="2"/>
              <a:buChar char="§"/>
            </a:pPr>
            <a:endParaRPr lang="he-IL" sz="2800" dirty="0"/>
          </a:p>
          <a:p>
            <a:pPr marL="285750" indent="-285750">
              <a:buFont typeface="Wingdings" panose="05000000000000000000" pitchFamily="2" charset="2"/>
              <a:buChar char="§"/>
            </a:pPr>
            <a:r>
              <a:rPr lang="he-IL" sz="2800" dirty="0"/>
              <a:t>למישהו יש רעיון? </a:t>
            </a:r>
          </a:p>
        </p:txBody>
      </p:sp>
      <p:pic>
        <p:nvPicPr>
          <p:cNvPr id="6" name="תמונה 5"/>
          <p:cNvPicPr>
            <a:picLocks noChangeAspect="1"/>
          </p:cNvPicPr>
          <p:nvPr/>
        </p:nvPicPr>
        <p:blipFill>
          <a:blip r:embed="rId2"/>
          <a:stretch>
            <a:fillRect/>
          </a:stretch>
        </p:blipFill>
        <p:spPr>
          <a:xfrm>
            <a:off x="96794" y="1999735"/>
            <a:ext cx="2286000" cy="1524000"/>
          </a:xfrm>
          <a:prstGeom prst="rect">
            <a:avLst/>
          </a:prstGeom>
        </p:spPr>
      </p:pic>
      <p:pic>
        <p:nvPicPr>
          <p:cNvPr id="7" name="תמונה 6"/>
          <p:cNvPicPr>
            <a:picLocks noChangeAspect="1"/>
          </p:cNvPicPr>
          <p:nvPr/>
        </p:nvPicPr>
        <p:blipFill>
          <a:blip r:embed="rId3"/>
          <a:stretch>
            <a:fillRect/>
          </a:stretch>
        </p:blipFill>
        <p:spPr>
          <a:xfrm>
            <a:off x="0" y="183066"/>
            <a:ext cx="2847975" cy="1600200"/>
          </a:xfrm>
          <a:prstGeom prst="rect">
            <a:avLst/>
          </a:prstGeom>
        </p:spPr>
      </p:pic>
    </p:spTree>
    <p:extLst>
      <p:ext uri="{BB962C8B-B14F-4D97-AF65-F5344CB8AC3E}">
        <p14:creationId xmlns:p14="http://schemas.microsoft.com/office/powerpoint/2010/main" val="3014385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3C6FF0-7113-4AA4-A50D-67EE1A3068AC}"/>
              </a:ext>
            </a:extLst>
          </p:cNvPr>
          <p:cNvSpPr>
            <a:spLocks noGrp="1"/>
          </p:cNvSpPr>
          <p:nvPr>
            <p:ph type="title"/>
          </p:nvPr>
        </p:nvSpPr>
        <p:spPr>
          <a:xfrm>
            <a:off x="838200" y="365126"/>
            <a:ext cx="10820400" cy="1177924"/>
          </a:xfrm>
        </p:spPr>
        <p:txBody>
          <a:bodyPr>
            <a:normAutofit/>
          </a:bodyPr>
          <a:lstStyle/>
          <a:p>
            <a:r>
              <a:rPr lang="he-IL" dirty="0">
                <a:solidFill>
                  <a:schemeClr val="accent1">
                    <a:lumMod val="50000"/>
                  </a:schemeClr>
                </a:solidFill>
              </a:rPr>
              <a:t>איך מודדים גובה למבנה גבוה מאוד?</a:t>
            </a:r>
          </a:p>
        </p:txBody>
      </p:sp>
      <p:sp>
        <p:nvSpPr>
          <p:cNvPr id="3" name="תיבת טקסט 2">
            <a:extLst>
              <a:ext uri="{FF2B5EF4-FFF2-40B4-BE49-F238E27FC236}">
                <a16:creationId xmlns:a16="http://schemas.microsoft.com/office/drawing/2014/main" id="{737FA83C-EC15-44BF-926F-B5CDF734F4CD}"/>
              </a:ext>
            </a:extLst>
          </p:cNvPr>
          <p:cNvSpPr txBox="1"/>
          <p:nvPr/>
        </p:nvSpPr>
        <p:spPr>
          <a:xfrm>
            <a:off x="838200" y="2329163"/>
            <a:ext cx="10744200" cy="3313664"/>
          </a:xfrm>
          <a:prstGeom prst="rect">
            <a:avLst/>
          </a:prstGeom>
          <a:noFill/>
        </p:spPr>
        <p:txBody>
          <a:bodyPr wrap="square" rtlCol="1">
            <a:spAutoFit/>
          </a:bodyPr>
          <a:lstStyle/>
          <a:p>
            <a:pPr>
              <a:lnSpc>
                <a:spcPct val="150000"/>
              </a:lnSpc>
            </a:pPr>
            <a:r>
              <a:rPr lang="he-IL" sz="3600" dirty="0"/>
              <a:t>ישנן דרכים שונות, טכנולוגיות ופחות טכנולוגיות, שבעזרתן ניתן למדוד גובה של גוף גבוה. </a:t>
            </a:r>
          </a:p>
          <a:p>
            <a:pPr>
              <a:lnSpc>
                <a:spcPct val="150000"/>
              </a:lnSpc>
            </a:pPr>
            <a:r>
              <a:rPr lang="he-IL" sz="3600" dirty="0"/>
              <a:t>במהלך שיעור זה נכיר שיטה אחת פשוטה שהייתה בשימוש העמים הקדמונים. </a:t>
            </a:r>
          </a:p>
        </p:txBody>
      </p:sp>
    </p:spTree>
    <p:extLst>
      <p:ext uri="{BB962C8B-B14F-4D97-AF65-F5344CB8AC3E}">
        <p14:creationId xmlns:p14="http://schemas.microsoft.com/office/powerpoint/2010/main" val="89116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3486" y="192131"/>
            <a:ext cx="10711764" cy="1010472"/>
          </a:xfrm>
        </p:spPr>
        <p:txBody>
          <a:bodyPr/>
          <a:lstStyle/>
          <a:p>
            <a:r>
              <a:rPr lang="he-IL" dirty="0"/>
              <a:t>נכיר שיטה – מדידת גובה ע"פ מרחק וזווית</a:t>
            </a:r>
          </a:p>
        </p:txBody>
      </p:sp>
      <p:sp>
        <p:nvSpPr>
          <p:cNvPr id="3" name="TextBox 2"/>
          <p:cNvSpPr txBox="1"/>
          <p:nvPr/>
        </p:nvSpPr>
        <p:spPr>
          <a:xfrm>
            <a:off x="6959599" y="1689143"/>
            <a:ext cx="4762771" cy="4267515"/>
          </a:xfrm>
          <a:prstGeom prst="rect">
            <a:avLst/>
          </a:prstGeom>
          <a:noFill/>
        </p:spPr>
        <p:txBody>
          <a:bodyPr wrap="square" rtlCol="1">
            <a:spAutoFit/>
          </a:bodyPr>
          <a:lstStyle/>
          <a:p>
            <a:pPr>
              <a:lnSpc>
                <a:spcPct val="200000"/>
              </a:lnSpc>
            </a:pPr>
            <a:r>
              <a:rPr lang="he-IL" sz="2800" b="1" dirty="0"/>
              <a:t>כלים וחומרים: </a:t>
            </a:r>
          </a:p>
          <a:p>
            <a:pPr marL="457200" indent="-457200">
              <a:lnSpc>
                <a:spcPct val="200000"/>
              </a:lnSpc>
              <a:buFont typeface="Arial" panose="020B0604020202020204" pitchFamily="34" charset="0"/>
              <a:buChar char="•"/>
            </a:pPr>
            <a:r>
              <a:rPr lang="he-IL" sz="2800" dirty="0"/>
              <a:t>ריבוע נייר / מד זווית. </a:t>
            </a:r>
          </a:p>
          <a:p>
            <a:pPr marL="457200" indent="-457200">
              <a:lnSpc>
                <a:spcPct val="200000"/>
              </a:lnSpc>
              <a:buFont typeface="Arial" panose="020B0604020202020204" pitchFamily="34" charset="0"/>
              <a:buChar char="•"/>
            </a:pPr>
            <a:r>
              <a:rPr lang="he-IL" sz="2800" dirty="0"/>
              <a:t>סרט מידה ארוך, </a:t>
            </a:r>
          </a:p>
          <a:p>
            <a:pPr marL="457200" indent="-457200">
              <a:lnSpc>
                <a:spcPct val="200000"/>
              </a:lnSpc>
              <a:buFont typeface="Arial" panose="020B0604020202020204" pitchFamily="34" charset="0"/>
              <a:buChar char="•"/>
            </a:pPr>
            <a:r>
              <a:rPr lang="he-IL" sz="2800" dirty="0"/>
              <a:t>אדם שימדוד, </a:t>
            </a:r>
          </a:p>
          <a:p>
            <a:pPr marL="457200" indent="-457200">
              <a:lnSpc>
                <a:spcPct val="200000"/>
              </a:lnSpc>
              <a:buFont typeface="Arial" panose="020B0604020202020204" pitchFamily="34" charset="0"/>
              <a:buChar char="•"/>
            </a:pPr>
            <a:r>
              <a:rPr lang="he-IL" sz="2800" dirty="0"/>
              <a:t>דף ונייר לכתיבה.</a:t>
            </a:r>
          </a:p>
        </p:txBody>
      </p:sp>
      <p:sp>
        <p:nvSpPr>
          <p:cNvPr id="4" name="מלבן 3"/>
          <p:cNvSpPr/>
          <p:nvPr/>
        </p:nvSpPr>
        <p:spPr>
          <a:xfrm>
            <a:off x="0" y="6093670"/>
            <a:ext cx="6188297" cy="369332"/>
          </a:xfrm>
          <a:prstGeom prst="rect">
            <a:avLst/>
          </a:prstGeom>
        </p:spPr>
        <p:txBody>
          <a:bodyPr wrap="none">
            <a:spAutoFit/>
          </a:bodyPr>
          <a:lstStyle/>
          <a:p>
            <a:r>
              <a:rPr lang="en-US" dirty="0">
                <a:hlinkClick r:id="rId2"/>
              </a:rPr>
              <a:t>https://iw.wikicell.org/De-hoogte-van-een-boom-bepalen-2176</a:t>
            </a:r>
            <a:r>
              <a:rPr lang="he-IL" dirty="0"/>
              <a:t> </a:t>
            </a:r>
          </a:p>
        </p:txBody>
      </p:sp>
      <p:sp>
        <p:nvSpPr>
          <p:cNvPr id="6" name="AutoShape 2" descr="https://wikicell.org/img/tips/de-hoogte-van-een-boom-bepalen-1.jpg"/>
          <p:cNvSpPr>
            <a:spLocks noChangeAspect="1" noChangeArrowheads="1"/>
          </p:cNvSpPr>
          <p:nvPr/>
        </p:nvSpPr>
        <p:spPr bwMode="auto">
          <a:xfrm>
            <a:off x="431616" y="10393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AutoShape 4" descr="https://wikicell.org/img/tips/de-hoogte-van-een-boom-bepalen-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p14="http://schemas.microsoft.com/office/powerpoint/2010/main" val="266747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C5A87A-13DC-4C42-8F8F-770CB7D0DE6C}"/>
              </a:ext>
            </a:extLst>
          </p:cNvPr>
          <p:cNvSpPr>
            <a:spLocks noGrp="1"/>
          </p:cNvSpPr>
          <p:nvPr>
            <p:ph type="title"/>
          </p:nvPr>
        </p:nvSpPr>
        <p:spPr/>
        <p:txBody>
          <a:bodyPr/>
          <a:lstStyle/>
          <a:p>
            <a:r>
              <a:rPr lang="he-IL" dirty="0"/>
              <a:t>שלב הכנה מקדימה:</a:t>
            </a:r>
          </a:p>
        </p:txBody>
      </p:sp>
      <p:sp>
        <p:nvSpPr>
          <p:cNvPr id="4" name="TextBox 4">
            <a:extLst>
              <a:ext uri="{FF2B5EF4-FFF2-40B4-BE49-F238E27FC236}">
                <a16:creationId xmlns:a16="http://schemas.microsoft.com/office/drawing/2014/main" id="{159A17D2-77BB-42D5-A44B-783041AEDDAE}"/>
              </a:ext>
            </a:extLst>
          </p:cNvPr>
          <p:cNvSpPr txBox="1"/>
          <p:nvPr/>
        </p:nvSpPr>
        <p:spPr>
          <a:xfrm>
            <a:off x="2874538" y="7294493"/>
            <a:ext cx="7543800" cy="4801314"/>
          </a:xfrm>
          <a:prstGeom prst="rect">
            <a:avLst/>
          </a:prstGeom>
          <a:noFill/>
        </p:spPr>
        <p:txBody>
          <a:bodyPr wrap="square" rtlCol="1">
            <a:spAutoFit/>
          </a:bodyPr>
          <a:lstStyle/>
          <a:p>
            <a:r>
              <a:rPr lang="he-IL" dirty="0"/>
              <a:t>איך מודדים?</a:t>
            </a:r>
          </a:p>
          <a:p>
            <a:endParaRPr lang="he-IL" dirty="0"/>
          </a:p>
          <a:p>
            <a:pPr marL="342900" indent="-342900">
              <a:buAutoNum type="arabicPeriod"/>
            </a:pPr>
            <a:r>
              <a:rPr lang="he-IL" dirty="0"/>
              <a:t>מקפלים את ריבוע הנייר לחצי לקבלת משולש ישר </a:t>
            </a:r>
            <a:r>
              <a:rPr lang="he-IL" dirty="0" err="1"/>
              <a:t>זוית</a:t>
            </a:r>
            <a:r>
              <a:rPr lang="he-IL" dirty="0"/>
              <a:t>. ושתי </a:t>
            </a:r>
            <a:r>
              <a:rPr lang="he-IL" dirty="0" err="1"/>
              <a:t>זויות</a:t>
            </a:r>
            <a:r>
              <a:rPr lang="he-IL" dirty="0"/>
              <a:t> של 45 מעלות.</a:t>
            </a:r>
          </a:p>
          <a:p>
            <a:r>
              <a:rPr lang="he-IL" b="1" dirty="0"/>
              <a:t>2. החזק את המשולש מול עין אחת.</a:t>
            </a:r>
            <a:r>
              <a:rPr lang="he-IL" dirty="0"/>
              <a:t> החזק את הזווית הנכונה (זו של 90 מעלות), שאר המשולש מצביע לכיוון שלך. אחד הצדדים הקצרים חייב להיות אופקי, השני אנכי (ישר למעלה). אתה צריך להיות מסוגל להסתכל לאורך הצד המשופע.</a:t>
            </a:r>
          </a:p>
          <a:p>
            <a:pPr lvl="1"/>
            <a:r>
              <a:rPr lang="he-IL" dirty="0"/>
              <a:t>הצד האלכסוני (הארוך) שאתה מסתכל עליו נקרא היפנוזה.</a:t>
            </a:r>
          </a:p>
          <a:p>
            <a:pPr lvl="1"/>
            <a:endParaRPr lang="he-IL" dirty="0"/>
          </a:p>
          <a:p>
            <a:r>
              <a:rPr lang="he-IL" dirty="0"/>
              <a:t>3. </a:t>
            </a:r>
            <a:r>
              <a:rPr lang="he-IL" b="1" dirty="0"/>
              <a:t>תרד מהעץ עד שתוכל לראות את החלק העליון, שנראה לאורך המשולש.</a:t>
            </a:r>
            <a:r>
              <a:rPr lang="he-IL" dirty="0"/>
              <a:t> עצום עין אחת והסתכל על פני העין השנייה בעין השנייה עד שתראה את ראש העץ. אתה מחפש את הנקודה שנמצאת על הקו המשתרע לאורך </a:t>
            </a:r>
            <a:r>
              <a:rPr lang="en-US" dirty="0"/>
              <a:t>hypotenuse.</a:t>
            </a:r>
          </a:p>
          <a:p>
            <a:br>
              <a:rPr lang="en-US" dirty="0"/>
            </a:br>
            <a:endParaRPr lang="he-IL" dirty="0"/>
          </a:p>
          <a:p>
            <a:br>
              <a:rPr lang="he-IL" dirty="0"/>
            </a:br>
            <a:endParaRPr lang="he-IL" dirty="0"/>
          </a:p>
          <a:p>
            <a:endParaRPr lang="he-IL" dirty="0"/>
          </a:p>
        </p:txBody>
      </p:sp>
      <p:sp>
        <p:nvSpPr>
          <p:cNvPr id="5" name="תיבת טקסט 4">
            <a:extLst>
              <a:ext uri="{FF2B5EF4-FFF2-40B4-BE49-F238E27FC236}">
                <a16:creationId xmlns:a16="http://schemas.microsoft.com/office/drawing/2014/main" id="{F6F76181-8C5C-4D3F-8C39-2C0C01607A7E}"/>
              </a:ext>
            </a:extLst>
          </p:cNvPr>
          <p:cNvSpPr txBox="1"/>
          <p:nvPr/>
        </p:nvSpPr>
        <p:spPr>
          <a:xfrm>
            <a:off x="2874538" y="1600200"/>
            <a:ext cx="8831687" cy="3890489"/>
          </a:xfrm>
          <a:prstGeom prst="rect">
            <a:avLst/>
          </a:prstGeom>
          <a:noFill/>
        </p:spPr>
        <p:txBody>
          <a:bodyPr wrap="square" rtlCol="1">
            <a:spAutoFit/>
          </a:bodyPr>
          <a:lstStyle/>
          <a:p>
            <a:pPr marL="514350" indent="-514350">
              <a:lnSpc>
                <a:spcPct val="150000"/>
              </a:lnSpc>
              <a:buAutoNum type="arabicPeriod"/>
            </a:pPr>
            <a:r>
              <a:rPr lang="he-IL" sz="2800" dirty="0"/>
              <a:t>לוקחים דף נייר יוצרים ממנו ריבוע.</a:t>
            </a:r>
            <a:br>
              <a:rPr lang="en-US" sz="2800" dirty="0"/>
            </a:br>
            <a:br>
              <a:rPr lang="en-US" sz="2800" dirty="0"/>
            </a:br>
            <a:endParaRPr lang="he-IL" sz="2800" dirty="0"/>
          </a:p>
          <a:p>
            <a:pPr marL="514350" indent="-514350">
              <a:lnSpc>
                <a:spcPct val="150000"/>
              </a:lnSpc>
              <a:buAutoNum type="arabicPeriod"/>
            </a:pPr>
            <a:r>
              <a:rPr lang="he-IL" sz="2800" dirty="0"/>
              <a:t>מקפלים את ריבוע הנייר ליצירת משולש</a:t>
            </a:r>
            <a:br>
              <a:rPr lang="en-US" sz="2800" dirty="0"/>
            </a:br>
            <a:r>
              <a:rPr lang="he-IL" sz="2800" dirty="0"/>
              <a:t>ישר זווית.</a:t>
            </a:r>
          </a:p>
          <a:p>
            <a:pPr>
              <a:lnSpc>
                <a:spcPct val="150000"/>
              </a:lnSpc>
            </a:pPr>
            <a:endParaRPr lang="he-IL" sz="2800" dirty="0"/>
          </a:p>
        </p:txBody>
      </p:sp>
      <p:pic>
        <p:nvPicPr>
          <p:cNvPr id="7" name="תמונה 6">
            <a:extLst>
              <a:ext uri="{FF2B5EF4-FFF2-40B4-BE49-F238E27FC236}">
                <a16:creationId xmlns:a16="http://schemas.microsoft.com/office/drawing/2014/main" id="{73FCC9E4-656C-4CE0-8BC6-4E4A0BD67752}"/>
              </a:ext>
            </a:extLst>
          </p:cNvPr>
          <p:cNvPicPr>
            <a:picLocks noChangeAspect="1"/>
          </p:cNvPicPr>
          <p:nvPr/>
        </p:nvPicPr>
        <p:blipFill rotWithShape="1">
          <a:blip r:embed="rId2"/>
          <a:srcRect r="62974" b="68593"/>
          <a:stretch/>
        </p:blipFill>
        <p:spPr>
          <a:xfrm>
            <a:off x="2778760" y="523240"/>
            <a:ext cx="1991360" cy="2153920"/>
          </a:xfrm>
          <a:prstGeom prst="rect">
            <a:avLst/>
          </a:prstGeom>
        </p:spPr>
      </p:pic>
      <p:pic>
        <p:nvPicPr>
          <p:cNvPr id="9" name="תמונה 8">
            <a:extLst>
              <a:ext uri="{FF2B5EF4-FFF2-40B4-BE49-F238E27FC236}">
                <a16:creationId xmlns:a16="http://schemas.microsoft.com/office/drawing/2014/main" id="{E5C7578D-AC42-4C13-B0B2-90E6C6568646}"/>
              </a:ext>
            </a:extLst>
          </p:cNvPr>
          <p:cNvPicPr>
            <a:picLocks noChangeAspect="1"/>
          </p:cNvPicPr>
          <p:nvPr/>
        </p:nvPicPr>
        <p:blipFill>
          <a:blip r:embed="rId3"/>
          <a:stretch>
            <a:fillRect/>
          </a:stretch>
        </p:blipFill>
        <p:spPr>
          <a:xfrm>
            <a:off x="1037590" y="3754120"/>
            <a:ext cx="2865368" cy="2005758"/>
          </a:xfrm>
          <a:prstGeom prst="rect">
            <a:avLst/>
          </a:prstGeom>
        </p:spPr>
      </p:pic>
      <p:pic>
        <p:nvPicPr>
          <p:cNvPr id="11" name="תמונה 10">
            <a:extLst>
              <a:ext uri="{FF2B5EF4-FFF2-40B4-BE49-F238E27FC236}">
                <a16:creationId xmlns:a16="http://schemas.microsoft.com/office/drawing/2014/main" id="{28FAC15B-4950-40D4-8302-C98A5BAFB501}"/>
              </a:ext>
            </a:extLst>
          </p:cNvPr>
          <p:cNvPicPr>
            <a:picLocks noChangeAspect="1"/>
          </p:cNvPicPr>
          <p:nvPr/>
        </p:nvPicPr>
        <p:blipFill>
          <a:blip r:embed="rId4"/>
          <a:stretch>
            <a:fillRect/>
          </a:stretch>
        </p:blipFill>
        <p:spPr>
          <a:xfrm rot="16200000">
            <a:off x="5928360" y="4519963"/>
            <a:ext cx="2133600" cy="2133600"/>
          </a:xfrm>
          <a:prstGeom prst="rect">
            <a:avLst/>
          </a:prstGeom>
        </p:spPr>
      </p:pic>
    </p:spTree>
    <p:extLst>
      <p:ext uri="{BB962C8B-B14F-4D97-AF65-F5344CB8AC3E}">
        <p14:creationId xmlns:p14="http://schemas.microsoft.com/office/powerpoint/2010/main" val="24940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1EF8614-8582-4A2E-A285-04B6E2D7998C}"/>
              </a:ext>
            </a:extLst>
          </p:cNvPr>
          <p:cNvSpPr>
            <a:spLocks noGrp="1"/>
          </p:cNvSpPr>
          <p:nvPr>
            <p:ph type="title"/>
          </p:nvPr>
        </p:nvSpPr>
        <p:spPr>
          <a:xfrm>
            <a:off x="909624" y="-30844"/>
            <a:ext cx="10515600" cy="1325563"/>
          </a:xfrm>
        </p:spPr>
        <p:txBody>
          <a:bodyPr/>
          <a:lstStyle/>
          <a:p>
            <a:r>
              <a:rPr lang="he-IL" dirty="0"/>
              <a:t>שלב המדידה:</a:t>
            </a:r>
          </a:p>
        </p:txBody>
      </p:sp>
      <p:sp>
        <p:nvSpPr>
          <p:cNvPr id="4" name="TextBox 4">
            <a:extLst>
              <a:ext uri="{FF2B5EF4-FFF2-40B4-BE49-F238E27FC236}">
                <a16:creationId xmlns:a16="http://schemas.microsoft.com/office/drawing/2014/main" id="{926B871A-8650-4601-9467-BC7CF41A2C75}"/>
              </a:ext>
            </a:extLst>
          </p:cNvPr>
          <p:cNvSpPr txBox="1"/>
          <p:nvPr/>
        </p:nvSpPr>
        <p:spPr>
          <a:xfrm>
            <a:off x="5820136" y="7430951"/>
            <a:ext cx="7543800" cy="4801314"/>
          </a:xfrm>
          <a:prstGeom prst="rect">
            <a:avLst/>
          </a:prstGeom>
          <a:noFill/>
        </p:spPr>
        <p:txBody>
          <a:bodyPr wrap="square" rtlCol="1">
            <a:spAutoFit/>
          </a:bodyPr>
          <a:lstStyle/>
          <a:p>
            <a:r>
              <a:rPr lang="he-IL" dirty="0"/>
              <a:t>איך מודדים?</a:t>
            </a:r>
          </a:p>
          <a:p>
            <a:endParaRPr lang="he-IL" dirty="0"/>
          </a:p>
          <a:p>
            <a:pPr marL="342900" indent="-342900">
              <a:buAutoNum type="arabicPeriod"/>
            </a:pPr>
            <a:r>
              <a:rPr lang="he-IL" dirty="0"/>
              <a:t>מקפלים את ריבוע הנייר לחצי לקבלת משולש ישר </a:t>
            </a:r>
            <a:r>
              <a:rPr lang="he-IL" dirty="0" err="1"/>
              <a:t>זוית</a:t>
            </a:r>
            <a:r>
              <a:rPr lang="he-IL" dirty="0"/>
              <a:t>. ושתי </a:t>
            </a:r>
            <a:r>
              <a:rPr lang="he-IL" dirty="0" err="1"/>
              <a:t>זויות</a:t>
            </a:r>
            <a:r>
              <a:rPr lang="he-IL" dirty="0"/>
              <a:t> של 45 מעלות.</a:t>
            </a:r>
          </a:p>
          <a:p>
            <a:r>
              <a:rPr lang="he-IL" b="1" dirty="0"/>
              <a:t>2. החזק את המשולש מול עין אחת.</a:t>
            </a:r>
            <a:r>
              <a:rPr lang="he-IL" dirty="0"/>
              <a:t> החזק את הזווית הנכונה (זו של 90 מעלות), שאר המשולש מצביע לכיוון שלך. אחד הצדדים הקצרים חייב להיות אופקי, השני אנכי (ישר למעלה). אתה צריך להיות מסוגל להסתכל לאורך הצד המשופע.</a:t>
            </a:r>
          </a:p>
          <a:p>
            <a:pPr lvl="1"/>
            <a:r>
              <a:rPr lang="he-IL" dirty="0"/>
              <a:t>הצד האלכסוני (הארוך) שאתה מסתכל עליו נקרא היפנוזה.</a:t>
            </a:r>
          </a:p>
          <a:p>
            <a:pPr lvl="1"/>
            <a:endParaRPr lang="he-IL" dirty="0"/>
          </a:p>
          <a:p>
            <a:r>
              <a:rPr lang="he-IL" dirty="0"/>
              <a:t>3. </a:t>
            </a:r>
            <a:r>
              <a:rPr lang="he-IL" b="1" dirty="0"/>
              <a:t>תרד מהעץ עד שתוכל לראות את החלק העליון, שנראה לאורך המשולש.</a:t>
            </a:r>
            <a:r>
              <a:rPr lang="he-IL" dirty="0"/>
              <a:t> עצום עין אחת והסתכל על פני העין השנייה בעין השנייה עד שתראה את ראש העץ. אתה מחפש את הנקודה שנמצאת על הקו המשתרע לאורך </a:t>
            </a:r>
            <a:r>
              <a:rPr lang="en-US" dirty="0"/>
              <a:t>hypotenuse.</a:t>
            </a:r>
          </a:p>
          <a:p>
            <a:br>
              <a:rPr lang="en-US" dirty="0"/>
            </a:br>
            <a:endParaRPr lang="he-IL" dirty="0"/>
          </a:p>
          <a:p>
            <a:br>
              <a:rPr lang="he-IL" dirty="0"/>
            </a:br>
            <a:endParaRPr lang="he-IL" dirty="0"/>
          </a:p>
          <a:p>
            <a:endParaRPr lang="he-IL" dirty="0"/>
          </a:p>
        </p:txBody>
      </p:sp>
      <p:sp>
        <p:nvSpPr>
          <p:cNvPr id="5" name="תיבת טקסט 4">
            <a:extLst>
              <a:ext uri="{FF2B5EF4-FFF2-40B4-BE49-F238E27FC236}">
                <a16:creationId xmlns:a16="http://schemas.microsoft.com/office/drawing/2014/main" id="{D9C8C03A-FB80-4503-82E5-0D03ED96DF71}"/>
              </a:ext>
            </a:extLst>
          </p:cNvPr>
          <p:cNvSpPr txBox="1"/>
          <p:nvPr/>
        </p:nvSpPr>
        <p:spPr>
          <a:xfrm>
            <a:off x="1307677" y="1074557"/>
            <a:ext cx="10315575" cy="5829481"/>
          </a:xfrm>
          <a:prstGeom prst="rect">
            <a:avLst/>
          </a:prstGeom>
          <a:noFill/>
        </p:spPr>
        <p:txBody>
          <a:bodyPr wrap="square" rtlCol="1">
            <a:spAutoFit/>
          </a:bodyPr>
          <a:lstStyle/>
          <a:p>
            <a:pPr marL="342900" indent="-342900">
              <a:lnSpc>
                <a:spcPct val="150000"/>
              </a:lnSpc>
              <a:buAutoNum type="arabicPeriod"/>
            </a:pPr>
            <a:r>
              <a:rPr lang="he-IL" sz="2800" dirty="0"/>
              <a:t>בוחרים את הגוף הפיזיקלי הנבחר. (עץ, עמוד חשמל, רמזור וכו'), כך שאין גופים אחרים בסביבה, על מנת שיהיה לך מרחב למדידה.</a:t>
            </a:r>
          </a:p>
          <a:p>
            <a:pPr marL="342900" indent="-342900">
              <a:lnSpc>
                <a:spcPct val="150000"/>
              </a:lnSpc>
              <a:buAutoNum type="arabicPeriod"/>
            </a:pPr>
            <a:r>
              <a:rPr lang="he-IL" sz="2800" dirty="0"/>
              <a:t> נעמדים מול הגוף פיזיקלי, כאשר מחזיקים ביד את המשולש כשזווית 90 מעלות מקביל אליך (ראה בציור), </a:t>
            </a:r>
          </a:p>
          <a:p>
            <a:pPr marL="342900" indent="-342900">
              <a:lnSpc>
                <a:spcPct val="150000"/>
              </a:lnSpc>
              <a:buAutoNum type="arabicPeriod"/>
            </a:pPr>
            <a:r>
              <a:rPr lang="he-IL" sz="2800" dirty="0"/>
              <a:t> הצמד את גליל נייר למשולש על פי האיור הבא:</a:t>
            </a:r>
          </a:p>
          <a:p>
            <a:pPr>
              <a:lnSpc>
                <a:spcPct val="150000"/>
              </a:lnSpc>
            </a:pPr>
            <a:endParaRPr lang="he-IL" sz="2800" dirty="0"/>
          </a:p>
          <a:p>
            <a:pPr marL="342900" indent="-342900">
              <a:lnSpc>
                <a:spcPct val="150000"/>
              </a:lnSpc>
              <a:buAutoNum type="arabicPeriod"/>
            </a:pPr>
            <a:endParaRPr lang="he-IL" sz="2800" dirty="0"/>
          </a:p>
          <a:p>
            <a:pPr marL="342900" indent="-342900">
              <a:lnSpc>
                <a:spcPct val="150000"/>
              </a:lnSpc>
              <a:buAutoNum type="arabicPeriod"/>
            </a:pPr>
            <a:endParaRPr lang="he-IL" sz="2800" dirty="0"/>
          </a:p>
          <a:p>
            <a:pPr marL="342900" indent="-342900">
              <a:lnSpc>
                <a:spcPct val="150000"/>
              </a:lnSpc>
              <a:buAutoNum type="arabicPeriod"/>
            </a:pPr>
            <a:endParaRPr lang="he-IL" sz="2800" dirty="0"/>
          </a:p>
        </p:txBody>
      </p:sp>
      <p:pic>
        <p:nvPicPr>
          <p:cNvPr id="7" name="תמונה 6">
            <a:extLst>
              <a:ext uri="{FF2B5EF4-FFF2-40B4-BE49-F238E27FC236}">
                <a16:creationId xmlns:a16="http://schemas.microsoft.com/office/drawing/2014/main" id="{7C22ECA0-ACEE-412D-A7D6-D6D695BFA226}"/>
              </a:ext>
            </a:extLst>
          </p:cNvPr>
          <p:cNvPicPr>
            <a:picLocks noChangeAspect="1"/>
          </p:cNvPicPr>
          <p:nvPr/>
        </p:nvPicPr>
        <p:blipFill>
          <a:blip r:embed="rId2"/>
          <a:stretch>
            <a:fillRect/>
          </a:stretch>
        </p:blipFill>
        <p:spPr>
          <a:xfrm>
            <a:off x="458560" y="3950336"/>
            <a:ext cx="3084601" cy="2148204"/>
          </a:xfrm>
          <a:prstGeom prst="rect">
            <a:avLst/>
          </a:prstGeom>
        </p:spPr>
      </p:pic>
      <p:grpSp>
        <p:nvGrpSpPr>
          <p:cNvPr id="10" name="קבוצה 9">
            <a:extLst>
              <a:ext uri="{FF2B5EF4-FFF2-40B4-BE49-F238E27FC236}">
                <a16:creationId xmlns:a16="http://schemas.microsoft.com/office/drawing/2014/main" id="{0CA90919-250E-515C-00C8-22E5D30A446E}"/>
              </a:ext>
            </a:extLst>
          </p:cNvPr>
          <p:cNvGrpSpPr/>
          <p:nvPr/>
        </p:nvGrpSpPr>
        <p:grpSpPr>
          <a:xfrm>
            <a:off x="4566782" y="4716643"/>
            <a:ext cx="3201283" cy="2133600"/>
            <a:chOff x="7674156" y="4359275"/>
            <a:chExt cx="3201283" cy="2133600"/>
          </a:xfrm>
        </p:grpSpPr>
        <p:pic>
          <p:nvPicPr>
            <p:cNvPr id="9" name="תמונה 8">
              <a:extLst>
                <a:ext uri="{FF2B5EF4-FFF2-40B4-BE49-F238E27FC236}">
                  <a16:creationId xmlns:a16="http://schemas.microsoft.com/office/drawing/2014/main" id="{35280DBE-3103-E8DE-C6AF-1383898B5962}"/>
                </a:ext>
              </a:extLst>
            </p:cNvPr>
            <p:cNvPicPr>
              <a:picLocks noChangeAspect="1"/>
            </p:cNvPicPr>
            <p:nvPr/>
          </p:nvPicPr>
          <p:blipFill>
            <a:blip r:embed="rId3"/>
            <a:stretch>
              <a:fillRect/>
            </a:stretch>
          </p:blipFill>
          <p:spPr>
            <a:xfrm rot="16200000">
              <a:off x="8406025" y="4359275"/>
              <a:ext cx="2133600" cy="2133600"/>
            </a:xfrm>
            <a:prstGeom prst="rect">
              <a:avLst/>
            </a:prstGeom>
          </p:spPr>
        </p:pic>
        <p:sp>
          <p:nvSpPr>
            <p:cNvPr id="6" name="גליל 5">
              <a:extLst>
                <a:ext uri="{FF2B5EF4-FFF2-40B4-BE49-F238E27FC236}">
                  <a16:creationId xmlns:a16="http://schemas.microsoft.com/office/drawing/2014/main" id="{A7D26AB0-77D7-3F9F-C5EB-A51140527A2A}"/>
                </a:ext>
              </a:extLst>
            </p:cNvPr>
            <p:cNvSpPr/>
            <p:nvPr/>
          </p:nvSpPr>
          <p:spPr>
            <a:xfrm rot="2739832">
              <a:off x="8920684" y="3554815"/>
              <a:ext cx="708227" cy="3201283"/>
            </a:xfrm>
            <a:prstGeom prst="ca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56729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0A998500-5D7E-4EE5-9903-8E1C00B569E1}"/>
              </a:ext>
            </a:extLst>
          </p:cNvPr>
          <p:cNvPicPr>
            <a:picLocks noChangeAspect="1"/>
          </p:cNvPicPr>
          <p:nvPr/>
        </p:nvPicPr>
        <p:blipFill>
          <a:blip r:embed="rId2"/>
          <a:stretch>
            <a:fillRect/>
          </a:stretch>
        </p:blipFill>
        <p:spPr>
          <a:xfrm>
            <a:off x="118108" y="2752787"/>
            <a:ext cx="4740165" cy="2839720"/>
          </a:xfrm>
          <a:prstGeom prst="rect">
            <a:avLst/>
          </a:prstGeom>
        </p:spPr>
      </p:pic>
      <p:sp>
        <p:nvSpPr>
          <p:cNvPr id="4" name="תיבת טקסט 3">
            <a:extLst>
              <a:ext uri="{FF2B5EF4-FFF2-40B4-BE49-F238E27FC236}">
                <a16:creationId xmlns:a16="http://schemas.microsoft.com/office/drawing/2014/main" id="{91064F20-DE40-457B-BECF-E20B0587C8A7}"/>
              </a:ext>
            </a:extLst>
          </p:cNvPr>
          <p:cNvSpPr txBox="1"/>
          <p:nvPr/>
        </p:nvSpPr>
        <p:spPr>
          <a:xfrm>
            <a:off x="483869" y="1055688"/>
            <a:ext cx="11708131" cy="4536819"/>
          </a:xfrm>
          <a:prstGeom prst="rect">
            <a:avLst/>
          </a:prstGeom>
          <a:noFill/>
        </p:spPr>
        <p:txBody>
          <a:bodyPr wrap="square">
            <a:spAutoFit/>
          </a:bodyPr>
          <a:lstStyle/>
          <a:p>
            <a:pPr>
              <a:lnSpc>
                <a:spcPct val="150000"/>
              </a:lnSpc>
            </a:pPr>
            <a:r>
              <a:rPr lang="he-IL" sz="2800" dirty="0"/>
              <a:t>3. מתרחקים מהגוף בצעדים אחורה תוך כדי התבוננות דרך הגליל על המשולש המשופע, עד שראש הגוף נראה בעין אחת, בבירור. </a:t>
            </a:r>
          </a:p>
          <a:p>
            <a:pPr>
              <a:lnSpc>
                <a:spcPct val="150000"/>
              </a:lnSpc>
            </a:pPr>
            <a:r>
              <a:rPr lang="he-IL" sz="2800" dirty="0"/>
              <a:t>חשוב להקפיד שלא להסיט את משלוש הנייר </a:t>
            </a:r>
            <a:r>
              <a:rPr lang="he-IL" sz="2800" dirty="0" err="1"/>
              <a:t>מהזוית</a:t>
            </a:r>
            <a:r>
              <a:rPr lang="he-IL" sz="2800" dirty="0"/>
              <a:t> הנתונה.</a:t>
            </a:r>
          </a:p>
          <a:p>
            <a:pPr>
              <a:lnSpc>
                <a:spcPct val="150000"/>
              </a:lnSpc>
            </a:pPr>
            <a:r>
              <a:rPr lang="he-IL" sz="2800" dirty="0"/>
              <a:t>4. מסמנים את המרחק שבו ראש הגוף נראה בבירור. </a:t>
            </a:r>
            <a:br>
              <a:rPr lang="en-US" sz="2800" dirty="0"/>
            </a:br>
            <a:r>
              <a:rPr lang="he-IL" sz="2800" dirty="0"/>
              <a:t>מודדים בעזרת סרט מידה את המרחק.</a:t>
            </a:r>
          </a:p>
          <a:p>
            <a:pPr>
              <a:lnSpc>
                <a:spcPct val="150000"/>
              </a:lnSpc>
            </a:pPr>
            <a:r>
              <a:rPr lang="he-IL" sz="2800" dirty="0"/>
              <a:t>5. למרחק זה יש להוסיף את גובה האדם המודד.</a:t>
            </a:r>
          </a:p>
          <a:p>
            <a:pPr>
              <a:lnSpc>
                <a:spcPct val="150000"/>
              </a:lnSpc>
            </a:pPr>
            <a:r>
              <a:rPr lang="he-IL" sz="2800" dirty="0"/>
              <a:t>6. מחשבים את גובה הגוף לפי:</a:t>
            </a:r>
          </a:p>
        </p:txBody>
      </p:sp>
      <p:sp>
        <p:nvSpPr>
          <p:cNvPr id="5" name="כותרת 1">
            <a:extLst>
              <a:ext uri="{FF2B5EF4-FFF2-40B4-BE49-F238E27FC236}">
                <a16:creationId xmlns:a16="http://schemas.microsoft.com/office/drawing/2014/main" id="{FA36AA7C-2FE6-4866-AA09-D8248084527D}"/>
              </a:ext>
            </a:extLst>
          </p:cNvPr>
          <p:cNvSpPr txBox="1">
            <a:spLocks/>
          </p:cNvSpPr>
          <p:nvPr/>
        </p:nvSpPr>
        <p:spPr>
          <a:xfrm>
            <a:off x="1447800" y="-269875"/>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dirty="0"/>
              <a:t>שלב המדידה:</a:t>
            </a:r>
          </a:p>
        </p:txBody>
      </p:sp>
      <p:sp>
        <p:nvSpPr>
          <p:cNvPr id="3" name="תיבת טקסט 2">
            <a:extLst>
              <a:ext uri="{FF2B5EF4-FFF2-40B4-BE49-F238E27FC236}">
                <a16:creationId xmlns:a16="http://schemas.microsoft.com/office/drawing/2014/main" id="{341413B2-7237-2E02-65A6-12402CDA719D}"/>
              </a:ext>
            </a:extLst>
          </p:cNvPr>
          <p:cNvSpPr txBox="1"/>
          <p:nvPr/>
        </p:nvSpPr>
        <p:spPr>
          <a:xfrm>
            <a:off x="1447800" y="6073894"/>
            <a:ext cx="9668509" cy="707886"/>
          </a:xfrm>
          <a:prstGeom prst="rect">
            <a:avLst/>
          </a:prstGeom>
          <a:noFill/>
        </p:spPr>
        <p:txBody>
          <a:bodyPr wrap="square">
            <a:spAutoFit/>
          </a:bodyPr>
          <a:lstStyle/>
          <a:p>
            <a:r>
              <a:rPr lang="he-IL" sz="4000" dirty="0">
                <a:highlight>
                  <a:srgbClr val="FFFF00"/>
                </a:highlight>
              </a:rPr>
              <a:t>גובה הגוף =מרחק הנראה מהגוף + גובה האדם.</a:t>
            </a:r>
            <a:endParaRPr lang="he-IL" sz="4000" dirty="0"/>
          </a:p>
        </p:txBody>
      </p:sp>
    </p:spTree>
    <p:extLst>
      <p:ext uri="{BB962C8B-B14F-4D97-AF65-F5344CB8AC3E}">
        <p14:creationId xmlns:p14="http://schemas.microsoft.com/office/powerpoint/2010/main" val="1529502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AE6E471D-09F7-6BA0-0329-F30D87BBE523}"/>
              </a:ext>
            </a:extLst>
          </p:cNvPr>
          <p:cNvSpPr>
            <a:spLocks noGrp="1"/>
          </p:cNvSpPr>
          <p:nvPr>
            <p:ph type="title"/>
          </p:nvPr>
        </p:nvSpPr>
        <p:spPr>
          <a:xfrm>
            <a:off x="768418" y="985519"/>
            <a:ext cx="4118542" cy="4196081"/>
          </a:xfrm>
        </p:spPr>
        <p:txBody>
          <a:bodyPr vert="horz" lIns="91440" tIns="45720" rIns="91440" bIns="45720" rtlCol="0" anchor="b">
            <a:normAutofit/>
          </a:bodyPr>
          <a:lstStyle/>
          <a:p>
            <a:pPr algn="ctr"/>
            <a:r>
              <a:rPr lang="en-US" sz="3200" dirty="0" err="1"/>
              <a:t>משימה</a:t>
            </a:r>
            <a:r>
              <a:rPr lang="en-US" sz="3200" dirty="0"/>
              <a:t>:</a:t>
            </a:r>
            <a:br>
              <a:rPr lang="en-US" sz="3200" dirty="0"/>
            </a:br>
            <a:br>
              <a:rPr lang="en-US" sz="3200" dirty="0"/>
            </a:br>
            <a:r>
              <a:rPr lang="en-US" sz="3200" dirty="0" err="1"/>
              <a:t>בחרו</a:t>
            </a:r>
            <a:r>
              <a:rPr lang="en-US" sz="3200" dirty="0"/>
              <a:t> </a:t>
            </a:r>
            <a:r>
              <a:rPr lang="en-US" sz="3200" dirty="0" err="1"/>
              <a:t>גוף</a:t>
            </a:r>
            <a:r>
              <a:rPr lang="en-US" sz="3200" dirty="0"/>
              <a:t> </a:t>
            </a:r>
            <a:r>
              <a:rPr lang="en-US" sz="3200" dirty="0" err="1"/>
              <a:t>גבוה</a:t>
            </a:r>
            <a:r>
              <a:rPr lang="en-US" sz="3200" dirty="0"/>
              <a:t>) </a:t>
            </a:r>
            <a:r>
              <a:rPr lang="en-US" sz="3200" dirty="0" err="1"/>
              <a:t>עמוד</a:t>
            </a:r>
            <a:r>
              <a:rPr lang="en-US" sz="3200" dirty="0"/>
              <a:t> </a:t>
            </a:r>
            <a:r>
              <a:rPr lang="en-US" sz="3200" dirty="0" err="1"/>
              <a:t>חשמל</a:t>
            </a:r>
            <a:r>
              <a:rPr lang="en-US" sz="3200" dirty="0"/>
              <a:t>, </a:t>
            </a:r>
            <a:r>
              <a:rPr lang="en-US" sz="3200" dirty="0" err="1"/>
              <a:t>מבנה</a:t>
            </a:r>
            <a:r>
              <a:rPr lang="en-US" sz="3200" dirty="0"/>
              <a:t>, </a:t>
            </a:r>
            <a:r>
              <a:rPr lang="en-US" sz="3200" dirty="0" err="1"/>
              <a:t>עץ</a:t>
            </a:r>
            <a:r>
              <a:rPr lang="en-US" sz="3200" dirty="0"/>
              <a:t> </a:t>
            </a:r>
            <a:r>
              <a:rPr lang="en-US" sz="3200" dirty="0" err="1"/>
              <a:t>או</a:t>
            </a:r>
            <a:r>
              <a:rPr lang="en-US" sz="3200" dirty="0"/>
              <a:t> </a:t>
            </a:r>
            <a:r>
              <a:rPr lang="en-US" sz="3200" dirty="0" err="1"/>
              <a:t>כל</a:t>
            </a:r>
            <a:r>
              <a:rPr lang="en-US" sz="3200" dirty="0"/>
              <a:t> </a:t>
            </a:r>
            <a:r>
              <a:rPr lang="en-US" sz="3200" dirty="0" err="1"/>
              <a:t>גוף</a:t>
            </a:r>
            <a:r>
              <a:rPr lang="en-US" sz="3200" dirty="0"/>
              <a:t> </a:t>
            </a:r>
            <a:r>
              <a:rPr lang="en-US" sz="3200" dirty="0" err="1"/>
              <a:t>אחר</a:t>
            </a:r>
            <a:r>
              <a:rPr lang="en-US" sz="3200" dirty="0"/>
              <a:t> </a:t>
            </a:r>
            <a:r>
              <a:rPr lang="en-US" sz="3200" dirty="0" err="1"/>
              <a:t>שתבחרו</a:t>
            </a:r>
            <a:r>
              <a:rPr lang="en-US" sz="3200" dirty="0"/>
              <a:t>(</a:t>
            </a:r>
            <a:r>
              <a:rPr lang="en-US" sz="3200" dirty="0" err="1"/>
              <a:t>והתנסו</a:t>
            </a:r>
            <a:r>
              <a:rPr lang="en-US" sz="3200" dirty="0"/>
              <a:t> </a:t>
            </a:r>
            <a:r>
              <a:rPr lang="en-US" sz="3200" dirty="0" err="1"/>
              <a:t>במדידת</a:t>
            </a:r>
            <a:r>
              <a:rPr lang="en-US" sz="3200" dirty="0"/>
              <a:t> </a:t>
            </a:r>
            <a:r>
              <a:rPr lang="en-US" sz="3200" dirty="0" err="1"/>
              <a:t>גובהו</a:t>
            </a:r>
            <a:r>
              <a:rPr lang="en-US" sz="3200" dirty="0"/>
              <a:t> </a:t>
            </a:r>
            <a:r>
              <a:rPr lang="en-US" sz="3200" dirty="0" err="1"/>
              <a:t>ע"פ</a:t>
            </a:r>
            <a:r>
              <a:rPr lang="en-US" sz="3200" dirty="0"/>
              <a:t> </a:t>
            </a:r>
            <a:r>
              <a:rPr lang="en-US" sz="3200" dirty="0" err="1"/>
              <a:t>מה</a:t>
            </a:r>
            <a:r>
              <a:rPr lang="en-US" sz="3200" dirty="0"/>
              <a:t> </a:t>
            </a:r>
            <a:r>
              <a:rPr lang="en-US" sz="3200" dirty="0" err="1"/>
              <a:t>שלמדנו</a:t>
            </a:r>
            <a:r>
              <a:rPr lang="en-US" sz="3200" dirty="0"/>
              <a:t>.</a:t>
            </a:r>
            <a:br>
              <a:rPr lang="en-US" sz="3200" dirty="0"/>
            </a:br>
            <a:br>
              <a:rPr lang="en-US" sz="3200" dirty="0"/>
            </a:br>
            <a:r>
              <a:rPr lang="en-US" sz="3200" dirty="0" err="1"/>
              <a:t>בהצלחה</a:t>
            </a:r>
            <a:endParaRPr lang="en-US" sz="3200" dirty="0"/>
          </a:p>
        </p:txBody>
      </p:sp>
      <p:sp>
        <p:nvSpPr>
          <p:cNvPr id="1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תמונה 2" descr="תמונה שמכילה טקסט, שמיים, ענן, סרט מצויר&#10;&#10;התיאור נוצר באופן אוטומטי">
            <a:extLst>
              <a:ext uri="{FF2B5EF4-FFF2-40B4-BE49-F238E27FC236}">
                <a16:creationId xmlns:a16="http://schemas.microsoft.com/office/drawing/2014/main" id="{50D68FC9-AE97-9802-CFB6-7EA7A2B5719D}"/>
              </a:ext>
            </a:extLst>
          </p:cNvPr>
          <p:cNvPicPr>
            <a:picLocks noChangeAspect="1"/>
          </p:cNvPicPr>
          <p:nvPr/>
        </p:nvPicPr>
        <p:blipFill rotWithShape="1">
          <a:blip r:embed="rId2"/>
          <a:srcRect l="15544" r="1424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7619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E2FE30D-FB7E-3005-A6BE-3E01C949AD59}"/>
              </a:ext>
            </a:extLst>
          </p:cNvPr>
          <p:cNvSpPr>
            <a:spLocks noGrp="1"/>
          </p:cNvSpPr>
          <p:nvPr>
            <p:ph type="title"/>
          </p:nvPr>
        </p:nvSpPr>
        <p:spPr/>
        <p:txBody>
          <a:bodyPr/>
          <a:lstStyle/>
          <a:p>
            <a:r>
              <a:rPr lang="he-IL" dirty="0"/>
              <a:t>רשימת מקורות</a:t>
            </a:r>
          </a:p>
        </p:txBody>
      </p:sp>
      <p:sp>
        <p:nvSpPr>
          <p:cNvPr id="4" name="תיבת טקסט 3">
            <a:extLst>
              <a:ext uri="{FF2B5EF4-FFF2-40B4-BE49-F238E27FC236}">
                <a16:creationId xmlns:a16="http://schemas.microsoft.com/office/drawing/2014/main" id="{A4C04953-26BA-FC5D-34AB-64ED7E7E4C6B}"/>
              </a:ext>
            </a:extLst>
          </p:cNvPr>
          <p:cNvSpPr txBox="1"/>
          <p:nvPr/>
        </p:nvSpPr>
        <p:spPr>
          <a:xfrm>
            <a:off x="467360" y="1950720"/>
            <a:ext cx="11430000" cy="3416320"/>
          </a:xfrm>
          <a:prstGeom prst="rect">
            <a:avLst/>
          </a:prstGeom>
          <a:noFill/>
        </p:spPr>
        <p:txBody>
          <a:bodyPr wrap="square">
            <a:spAutoFit/>
          </a:bodyPr>
          <a:lstStyle/>
          <a:p>
            <a:pPr algn="l" rtl="0"/>
            <a:r>
              <a:rPr lang="he-IL" dirty="0"/>
              <a:t>https://davidson.weizmann.ac.il/online/askexpert/general_know/%D7%A9%D7%9E%D7%A2%D7%AA%D7%99-%D7%A9%D7%A0%D7%99%D7%AA%D7%9F-%D7%9C%D7%9E%D7%93%D7%95%D7%93-%D7%92%D7%95%D7%91%D7%94-%D7%A9%D7%9C-%D7%A2%D7%A5-%D7%A2%D7%99-%D7%9E%D7%A7%D7%9C-%D7%94%D7%90%D7%9D-%D7%94%D7%93%D7%91%D7%A8-%D7%A0%D7%9B%D7%95%D7%9F-%D7%97%D7%99%D7%99%D7%9D</a:t>
            </a:r>
            <a:endParaRPr lang="en-US" dirty="0"/>
          </a:p>
          <a:p>
            <a:pPr algn="l" rtl="0"/>
            <a:r>
              <a:rPr lang="he-IL" dirty="0"/>
              <a:t>מכון דוידסון</a:t>
            </a:r>
          </a:p>
          <a:p>
            <a:pPr algn="l" rtl="0"/>
            <a:endParaRPr lang="he-IL" dirty="0"/>
          </a:p>
          <a:p>
            <a:pPr algn="l" rtl="0"/>
            <a:endParaRPr lang="he-IL" dirty="0"/>
          </a:p>
          <a:p>
            <a:pPr algn="l" rtl="0"/>
            <a:r>
              <a:rPr lang="en-US" dirty="0">
                <a:hlinkClick r:id="rId2"/>
              </a:rPr>
              <a:t>https://rmbhanes.wixsite.com/rmbh/medidstmerhak-batarbuthayevanit</a:t>
            </a:r>
            <a:endParaRPr lang="he-IL" dirty="0"/>
          </a:p>
          <a:p>
            <a:pPr algn="l" rtl="0"/>
            <a:endParaRPr lang="he-IL" dirty="0"/>
          </a:p>
          <a:p>
            <a:pPr algn="l" rtl="0"/>
            <a:endParaRPr lang="he-IL" dirty="0"/>
          </a:p>
          <a:p>
            <a:pPr algn="l" rtl="0"/>
            <a:endParaRPr lang="en-US" dirty="0"/>
          </a:p>
        </p:txBody>
      </p:sp>
    </p:spTree>
    <p:extLst>
      <p:ext uri="{BB962C8B-B14F-4D97-AF65-F5344CB8AC3E}">
        <p14:creationId xmlns:p14="http://schemas.microsoft.com/office/powerpoint/2010/main" val="330240558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725</Words>
  <Application>Microsoft Office PowerPoint</Application>
  <PresentationFormat>מסך רחב</PresentationFormat>
  <Paragraphs>64</Paragraphs>
  <Slides>9</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9</vt:i4>
      </vt:variant>
    </vt:vector>
  </HeadingPairs>
  <TitlesOfParts>
    <vt:vector size="14" baseType="lpstr">
      <vt:lpstr>Arial</vt:lpstr>
      <vt:lpstr>Calibri</vt:lpstr>
      <vt:lpstr>Calibri Light</vt:lpstr>
      <vt:lpstr>Wingdings</vt:lpstr>
      <vt:lpstr>ערכת נושא Office</vt:lpstr>
      <vt:lpstr>איך נמדוד את אורכו  של גוף גבוה ?</vt:lpstr>
      <vt:lpstr>מה הבעיה במדידת מבנה גבוה מאוד?</vt:lpstr>
      <vt:lpstr>איך מודדים גובה למבנה גבוה מאוד?</vt:lpstr>
      <vt:lpstr>נכיר שיטה – מדידת גובה ע"פ מרחק וזווית</vt:lpstr>
      <vt:lpstr>שלב הכנה מקדימה:</vt:lpstr>
      <vt:lpstr>שלב המדידה:</vt:lpstr>
      <vt:lpstr>מצגת של PowerPoint‏</vt:lpstr>
      <vt:lpstr>משימה:  בחרו גוף גבוה) עמוד חשמל, מבנה, עץ או כל גוף אחר שתבחרו(והתנסו במדידת גובהו ע"פ מה שלמדנו.  בהצלחה</vt:lpstr>
      <vt:lpstr>רשימת מקורות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איך נמדוד את אורכו  של גוף גבוה ?</dc:title>
  <dc:creator>user</dc:creator>
  <cp:lastModifiedBy>Liat Goren</cp:lastModifiedBy>
  <cp:revision>12</cp:revision>
  <dcterms:created xsi:type="dcterms:W3CDTF">2020-11-02T14:09:42Z</dcterms:created>
  <dcterms:modified xsi:type="dcterms:W3CDTF">2023-11-08T15:10:46Z</dcterms:modified>
</cp:coreProperties>
</file>