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0" r:id="rId5"/>
    <p:sldId id="261" r:id="rId6"/>
    <p:sldId id="262" r:id="rId7"/>
    <p:sldId id="263" r:id="rId8"/>
    <p:sldId id="289" r:id="rId9"/>
    <p:sldId id="264" r:id="rId10"/>
    <p:sldId id="268" r:id="rId11"/>
    <p:sldId id="266" r:id="rId12"/>
    <p:sldId id="269" r:id="rId13"/>
    <p:sldId id="270" r:id="rId14"/>
    <p:sldId id="271" r:id="rId15"/>
    <p:sldId id="290" r:id="rId16"/>
    <p:sldId id="282" r:id="rId17"/>
    <p:sldId id="283" r:id="rId18"/>
    <p:sldId id="284" r:id="rId19"/>
    <p:sldId id="285" r:id="rId20"/>
    <p:sldId id="286" r:id="rId21"/>
    <p:sldId id="273" r:id="rId22"/>
    <p:sldId id="274" r:id="rId23"/>
    <p:sldId id="275" r:id="rId24"/>
    <p:sldId id="277" r:id="rId25"/>
    <p:sldId id="278" r:id="rId26"/>
    <p:sldId id="259" r:id="rId27"/>
    <p:sldId id="287" r:id="rId28"/>
    <p:sldId id="279" r:id="rId29"/>
    <p:sldId id="288" r:id="rId3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123" d="100"/>
          <a:sy n="123" d="100"/>
        </p:scale>
        <p:origin x="-1200" y="-90"/>
      </p:cViewPr>
      <p:guideLst>
        <p:guide orient="horz" pos="714"/>
        <p:guide orient="horz" pos="1090"/>
        <p:guide pos="4492"/>
        <p:guide pos="288"/>
        <p:guide pos="55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תמונה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7" y="0"/>
            <a:ext cx="9199136" cy="6858000"/>
          </a:xfrm>
          <a:prstGeom prst="rect">
            <a:avLst/>
          </a:prstGeom>
        </p:spPr>
      </p:pic>
      <p:pic>
        <p:nvPicPr>
          <p:cNvPr id="11" name="Picture 2" descr="K:\מדעי המוח\Logo\Brain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6375" y="4749800"/>
            <a:ext cx="2528688" cy="19915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43000" y="1122363"/>
            <a:ext cx="6858000" cy="2387600"/>
          </a:xfrm>
        </p:spPr>
        <p:txBody>
          <a:bodyPr anchor="b">
            <a:normAutofit/>
          </a:bodyPr>
          <a:lstStyle>
            <a:lvl1pPr algn="ctr">
              <a:defRPr sz="4400" b="1"/>
            </a:lvl1pPr>
          </a:lstStyle>
          <a:p>
            <a:r>
              <a:rPr lang="en-US" smtClean="0"/>
              <a:t>Click to edit Master title style</a:t>
            </a:r>
            <a:endParaRPr lang="he-IL"/>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63508407-686F-4B66-AE0F-C04EBF5CAD60}"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70C3A4A-FA50-4470-AE7B-F4AD9DEB3243}" type="slidenum">
              <a:rPr lang="he-IL" smtClean="0"/>
              <a:t>‹#›</a:t>
            </a:fld>
            <a:endParaRPr lang="he-IL"/>
          </a:p>
        </p:txBody>
      </p:sp>
    </p:spTree>
    <p:extLst>
      <p:ext uri="{BB962C8B-B14F-4D97-AF65-F5344CB8AC3E}">
        <p14:creationId xmlns:p14="http://schemas.microsoft.com/office/powerpoint/2010/main" val="287663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63508407-686F-4B66-AE0F-C04EBF5CAD60}"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70C3A4A-FA50-4470-AE7B-F4AD9DEB3243}" type="slidenum">
              <a:rPr lang="he-IL" smtClean="0"/>
              <a:t>‹#›</a:t>
            </a:fld>
            <a:endParaRPr lang="he-IL"/>
          </a:p>
        </p:txBody>
      </p:sp>
    </p:spTree>
    <p:extLst>
      <p:ext uri="{BB962C8B-B14F-4D97-AF65-F5344CB8AC3E}">
        <p14:creationId xmlns:p14="http://schemas.microsoft.com/office/powerpoint/2010/main" val="2120826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63508407-686F-4B66-AE0F-C04EBF5CAD60}"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70C3A4A-FA50-4470-AE7B-F4AD9DEB3243}" type="slidenum">
              <a:rPr lang="he-IL" smtClean="0"/>
              <a:t>‹#›</a:t>
            </a:fld>
            <a:endParaRPr lang="he-IL"/>
          </a:p>
        </p:txBody>
      </p:sp>
    </p:spTree>
    <p:extLst>
      <p:ext uri="{BB962C8B-B14F-4D97-AF65-F5344CB8AC3E}">
        <p14:creationId xmlns:p14="http://schemas.microsoft.com/office/powerpoint/2010/main" val="204327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7250" y="1133475"/>
            <a:ext cx="7886700" cy="428504"/>
          </a:xfrm>
        </p:spPr>
        <p:txBody>
          <a:bodyPr/>
          <a:lstStyle/>
          <a:p>
            <a:r>
              <a:rPr lang="en-US" dirty="0" smtClean="0"/>
              <a:t>Click to edit Master title style</a:t>
            </a:r>
            <a:endParaRPr lang="he-IL" dirty="0"/>
          </a:p>
        </p:txBody>
      </p:sp>
      <p:sp>
        <p:nvSpPr>
          <p:cNvPr id="3" name="Content Placeholder 2"/>
          <p:cNvSpPr>
            <a:spLocks noGrp="1"/>
          </p:cNvSpPr>
          <p:nvPr>
            <p:ph idx="1"/>
          </p:nvPr>
        </p:nvSpPr>
        <p:spPr/>
        <p:txBody>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10"/>
          </p:nvPr>
        </p:nvSpPr>
        <p:spPr/>
        <p:txBody>
          <a:bodyPr/>
          <a:lstStyle/>
          <a:p>
            <a:fld id="{63508407-686F-4B66-AE0F-C04EBF5CAD60}"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70C3A4A-FA50-4470-AE7B-F4AD9DEB3243}" type="slidenum">
              <a:rPr lang="he-IL" smtClean="0"/>
              <a:t>‹#›</a:t>
            </a:fld>
            <a:endParaRPr lang="he-IL"/>
          </a:p>
        </p:txBody>
      </p:sp>
    </p:spTree>
    <p:extLst>
      <p:ext uri="{BB962C8B-B14F-4D97-AF65-F5344CB8AC3E}">
        <p14:creationId xmlns:p14="http://schemas.microsoft.com/office/powerpoint/2010/main" val="42039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08407-686F-4B66-AE0F-C04EBF5CAD60}" type="datetimeFigureOut">
              <a:rPr lang="he-IL" smtClean="0"/>
              <a:t>ט'/אלול/תשע"ו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70C3A4A-FA50-4470-AE7B-F4AD9DEB3243}" type="slidenum">
              <a:rPr lang="he-IL" smtClean="0"/>
              <a:t>‹#›</a:t>
            </a:fld>
            <a:endParaRPr lang="he-IL"/>
          </a:p>
        </p:txBody>
      </p:sp>
    </p:spTree>
    <p:extLst>
      <p:ext uri="{BB962C8B-B14F-4D97-AF65-F5344CB8AC3E}">
        <p14:creationId xmlns:p14="http://schemas.microsoft.com/office/powerpoint/2010/main" val="19699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63508407-686F-4B66-AE0F-C04EBF5CAD60}" type="datetimeFigureOut">
              <a:rPr lang="he-IL" smtClean="0"/>
              <a:t>ט'/אלול/תשע"ו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70C3A4A-FA50-4470-AE7B-F4AD9DEB3243}" type="slidenum">
              <a:rPr lang="he-IL" smtClean="0"/>
              <a:t>‹#›</a:t>
            </a:fld>
            <a:endParaRPr lang="he-IL"/>
          </a:p>
        </p:txBody>
      </p:sp>
    </p:spTree>
    <p:extLst>
      <p:ext uri="{BB962C8B-B14F-4D97-AF65-F5344CB8AC3E}">
        <p14:creationId xmlns:p14="http://schemas.microsoft.com/office/powerpoint/2010/main" val="45798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63508407-686F-4B66-AE0F-C04EBF5CAD60}" type="datetimeFigureOut">
              <a:rPr lang="he-IL" smtClean="0"/>
              <a:t>ט'/אלול/תשע"ו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70C3A4A-FA50-4470-AE7B-F4AD9DEB3243}" type="slidenum">
              <a:rPr lang="he-IL" smtClean="0"/>
              <a:t>‹#›</a:t>
            </a:fld>
            <a:endParaRPr lang="he-IL"/>
          </a:p>
        </p:txBody>
      </p:sp>
    </p:spTree>
    <p:extLst>
      <p:ext uri="{BB962C8B-B14F-4D97-AF65-F5344CB8AC3E}">
        <p14:creationId xmlns:p14="http://schemas.microsoft.com/office/powerpoint/2010/main" val="391522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63508407-686F-4B66-AE0F-C04EBF5CAD60}" type="datetimeFigureOut">
              <a:rPr lang="he-IL" smtClean="0"/>
              <a:t>ט'/אלול/תשע"ו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70C3A4A-FA50-4470-AE7B-F4AD9DEB3243}" type="slidenum">
              <a:rPr lang="he-IL" smtClean="0"/>
              <a:t>‹#›</a:t>
            </a:fld>
            <a:endParaRPr lang="he-IL"/>
          </a:p>
        </p:txBody>
      </p:sp>
    </p:spTree>
    <p:extLst>
      <p:ext uri="{BB962C8B-B14F-4D97-AF65-F5344CB8AC3E}">
        <p14:creationId xmlns:p14="http://schemas.microsoft.com/office/powerpoint/2010/main" val="193559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08407-686F-4B66-AE0F-C04EBF5CAD60}" type="datetimeFigureOut">
              <a:rPr lang="he-IL" smtClean="0"/>
              <a:t>ט'/אלול/תשע"ו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70C3A4A-FA50-4470-AE7B-F4AD9DEB3243}" type="slidenum">
              <a:rPr lang="he-IL" smtClean="0"/>
              <a:t>‹#›</a:t>
            </a:fld>
            <a:endParaRPr lang="he-IL"/>
          </a:p>
        </p:txBody>
      </p:sp>
    </p:spTree>
    <p:extLst>
      <p:ext uri="{BB962C8B-B14F-4D97-AF65-F5344CB8AC3E}">
        <p14:creationId xmlns:p14="http://schemas.microsoft.com/office/powerpoint/2010/main" val="109883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08407-686F-4B66-AE0F-C04EBF5CAD60}" type="datetimeFigureOut">
              <a:rPr lang="he-IL" smtClean="0"/>
              <a:t>ט'/אלול/תשע"ו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70C3A4A-FA50-4470-AE7B-F4AD9DEB3243}" type="slidenum">
              <a:rPr lang="he-IL" smtClean="0"/>
              <a:t>‹#›</a:t>
            </a:fld>
            <a:endParaRPr lang="he-IL"/>
          </a:p>
        </p:txBody>
      </p:sp>
    </p:spTree>
    <p:extLst>
      <p:ext uri="{BB962C8B-B14F-4D97-AF65-F5344CB8AC3E}">
        <p14:creationId xmlns:p14="http://schemas.microsoft.com/office/powerpoint/2010/main" val="307911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08407-686F-4B66-AE0F-C04EBF5CAD60}" type="datetimeFigureOut">
              <a:rPr lang="he-IL" smtClean="0"/>
              <a:t>ט'/אלול/תשע"ו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70C3A4A-FA50-4470-AE7B-F4AD9DEB3243}" type="slidenum">
              <a:rPr lang="he-IL" smtClean="0"/>
              <a:t>‹#›</a:t>
            </a:fld>
            <a:endParaRPr lang="he-IL"/>
          </a:p>
        </p:txBody>
      </p:sp>
    </p:spTree>
    <p:extLst>
      <p:ext uri="{BB962C8B-B14F-4D97-AF65-F5344CB8AC3E}">
        <p14:creationId xmlns:p14="http://schemas.microsoft.com/office/powerpoint/2010/main" val="71083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תמונה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568" y="0"/>
            <a:ext cx="9199136"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3508407-686F-4B66-AE0F-C04EBF5CAD60}" type="datetimeFigureOut">
              <a:rPr lang="he-IL" smtClean="0"/>
              <a:t>ט'/אלול/תשע"ו</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70C3A4A-FA50-4470-AE7B-F4AD9DEB3243}" type="slidenum">
              <a:rPr lang="he-IL" smtClean="0"/>
              <a:t>‹#›</a:t>
            </a:fld>
            <a:endParaRPr lang="he-IL"/>
          </a:p>
        </p:txBody>
      </p:sp>
    </p:spTree>
    <p:extLst>
      <p:ext uri="{BB962C8B-B14F-4D97-AF65-F5344CB8AC3E}">
        <p14:creationId xmlns:p14="http://schemas.microsoft.com/office/powerpoint/2010/main" val="1637351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1800" b="1"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2.0/"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www.flickr.com/photos/sully_aka__wstera2/" TargetMode="External"/><Relationship Id="rId4" Type="http://schemas.openxmlformats.org/officeDocument/2006/relationships/hyperlink" Target="https://www.flickr.com/photos/sully_aka__wstera2/4154819254/in/photostrea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8N1CZjOYYxw" TargetMode="External"/><Relationship Id="rId2" Type="http://schemas.openxmlformats.org/officeDocument/2006/relationships/slideLayout" Target="../slideLayouts/slideLayout2.xml"/><Relationship Id="rId1" Type="http://schemas.openxmlformats.org/officeDocument/2006/relationships/video" Target="https://www.youtube.com/embed/8N1CZjOYYxw?rel=0"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0DJjo63l0q4" TargetMode="External"/><Relationship Id="rId2" Type="http://schemas.openxmlformats.org/officeDocument/2006/relationships/slideLayout" Target="../slideLayouts/slideLayout2.xml"/><Relationship Id="rId1" Type="http://schemas.openxmlformats.org/officeDocument/2006/relationships/video" Target="https://www.youtube.com/embed/0DJjo63l0q4?rel=0" TargetMode="External"/><Relationship Id="rId5" Type="http://schemas.openxmlformats.org/officeDocument/2006/relationships/image" Target="../media/image24.png"/><Relationship Id="rId4" Type="http://schemas.openxmlformats.org/officeDocument/2006/relationships/hyperlink" Target="https://www.youtube.com/watch?v=ozzA-wkHaT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ozzA-wkHaTY" TargetMode="External"/><Relationship Id="rId2" Type="http://schemas.openxmlformats.org/officeDocument/2006/relationships/slideLayout" Target="../slideLayouts/slideLayout2.xml"/><Relationship Id="rId1" Type="http://schemas.openxmlformats.org/officeDocument/2006/relationships/video" Target="https://www.youtube.com/embed/ozzA-wkHaTY?rel=0" TargetMode="External"/><Relationship Id="rId5" Type="http://schemas.openxmlformats.org/officeDocument/2006/relationships/image" Target="../media/image24.png"/><Relationship Id="rId4" Type="http://schemas.openxmlformats.org/officeDocument/2006/relationships/hyperlink" Target="https://www.youtube.com/watch?v=AYOpIPhLppw"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Ttd0YjXF0no" TargetMode="External"/><Relationship Id="rId2" Type="http://schemas.openxmlformats.org/officeDocument/2006/relationships/slideLayout" Target="../slideLayouts/slideLayout2.xml"/><Relationship Id="rId1" Type="http://schemas.openxmlformats.org/officeDocument/2006/relationships/video" Target="https://www.youtube.com/embed/Ttd0YjXF0no?rel=0" TargetMode="Externa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smtClean="0"/>
              <a:t>תפיסת עומק</a:t>
            </a:r>
            <a:endParaRPr lang="he-IL" dirty="0"/>
          </a:p>
        </p:txBody>
      </p:sp>
      <p:pic>
        <p:nvPicPr>
          <p:cNvPr id="3" name="Picture 2" descr="C:\Users\yairb\Downloads\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6946"/>
            <a:ext cx="3044110" cy="151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756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84179"/>
            <a:ext cx="7886700" cy="428504"/>
          </a:xfrm>
        </p:spPr>
        <p:txBody>
          <a:bodyPr>
            <a:noAutofit/>
          </a:bodyPr>
          <a:lstStyle/>
          <a:p>
            <a:r>
              <a:rPr lang="he-IL" cap="small" dirty="0"/>
              <a:t>רמזי עומק דו-עיניים -</a:t>
            </a:r>
            <a:r>
              <a:rPr lang="he-IL" sz="1800" cap="small" dirty="0" smtClean="0"/>
              <a:t>רמזים </a:t>
            </a:r>
            <a:r>
              <a:rPr lang="he-IL" sz="1800" cap="small" dirty="0"/>
              <a:t>שמתקבלים מראייה בשתי העיניים בו-זמנית</a:t>
            </a:r>
            <a:endParaRPr lang="he-IL" sz="1800" dirty="0"/>
          </a:p>
        </p:txBody>
      </p:sp>
      <p:sp>
        <p:nvSpPr>
          <p:cNvPr id="3" name="Content Placeholder 2"/>
          <p:cNvSpPr>
            <a:spLocks noGrp="1"/>
          </p:cNvSpPr>
          <p:nvPr>
            <p:ph idx="1"/>
          </p:nvPr>
        </p:nvSpPr>
        <p:spPr>
          <a:xfrm>
            <a:off x="857250" y="1730375"/>
            <a:ext cx="7886700" cy="4351338"/>
          </a:xfrm>
        </p:spPr>
        <p:txBody>
          <a:bodyPr/>
          <a:lstStyle/>
          <a:p>
            <a:pPr marL="0" indent="0">
              <a:buNone/>
            </a:pPr>
            <a:r>
              <a:rPr lang="he-IL" cap="small" dirty="0" smtClean="0"/>
              <a:t>1) פער </a:t>
            </a:r>
            <a:r>
              <a:rPr lang="he-IL" cap="small" dirty="0"/>
              <a:t>בין-רשתי </a:t>
            </a:r>
            <a:endParaRPr lang="he-IL" cap="small" dirty="0" smtClean="0"/>
          </a:p>
          <a:p>
            <a:pPr marL="0" indent="0">
              <a:buNone/>
            </a:pPr>
            <a:r>
              <a:rPr lang="he-IL" cap="small" dirty="0" smtClean="0"/>
              <a:t>2)</a:t>
            </a:r>
            <a:r>
              <a:rPr lang="en-US" cap="small" dirty="0" smtClean="0"/>
              <a:t> </a:t>
            </a:r>
            <a:r>
              <a:rPr lang="he-IL" cap="small" dirty="0" smtClean="0"/>
              <a:t>התכנסות </a:t>
            </a:r>
            <a:r>
              <a:rPr lang="he-IL" cap="small" dirty="0"/>
              <a:t>והתבדרות של העיניים </a:t>
            </a:r>
            <a:endParaRPr lang="he-IL" cap="small" dirty="0" smtClean="0"/>
          </a:p>
          <a:p>
            <a:endParaRPr lang="he-IL" cap="small" dirty="0" smtClean="0"/>
          </a:p>
          <a:p>
            <a:endParaRPr lang="he-IL" cap="small" dirty="0"/>
          </a:p>
          <a:p>
            <a:endParaRPr lang="he-IL" dirty="0"/>
          </a:p>
        </p:txBody>
      </p:sp>
    </p:spTree>
    <p:extLst>
      <p:ext uri="{BB962C8B-B14F-4D97-AF65-F5344CB8AC3E}">
        <p14:creationId xmlns:p14="http://schemas.microsoft.com/office/powerpoint/2010/main" val="3305540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84179"/>
            <a:ext cx="7886700" cy="428504"/>
          </a:xfrm>
        </p:spPr>
        <p:txBody>
          <a:bodyPr/>
          <a:lstStyle/>
          <a:p>
            <a:r>
              <a:rPr lang="he-IL" cap="small" dirty="0"/>
              <a:t>התכנסות והתבדרות של העיניים </a:t>
            </a:r>
            <a:endParaRPr lang="he-IL" dirty="0"/>
          </a:p>
        </p:txBody>
      </p:sp>
      <p:sp>
        <p:nvSpPr>
          <p:cNvPr id="3" name="Content Placeholder 2"/>
          <p:cNvSpPr>
            <a:spLocks noGrp="1"/>
          </p:cNvSpPr>
          <p:nvPr>
            <p:ph idx="1"/>
          </p:nvPr>
        </p:nvSpPr>
        <p:spPr>
          <a:xfrm>
            <a:off x="5738327" y="1711549"/>
            <a:ext cx="3005623" cy="4819880"/>
          </a:xfrm>
        </p:spPr>
        <p:txBody>
          <a:bodyPr>
            <a:normAutofit/>
          </a:bodyPr>
          <a:lstStyle/>
          <a:p>
            <a:pPr>
              <a:lnSpc>
                <a:spcPct val="120000"/>
              </a:lnSpc>
            </a:pPr>
            <a:r>
              <a:rPr lang="he-IL" dirty="0"/>
              <a:t>כאשר מסתכלים על חפץ קרוב, העיניים מתכנסות למרכז ופוזלות מעט פנימה (התכנסות</a:t>
            </a:r>
            <a:r>
              <a:rPr lang="he-IL" dirty="0" smtClean="0"/>
              <a:t>).</a:t>
            </a:r>
          </a:p>
          <a:p>
            <a:pPr>
              <a:lnSpc>
                <a:spcPct val="120000"/>
              </a:lnSpc>
            </a:pPr>
            <a:r>
              <a:rPr lang="he-IL" dirty="0"/>
              <a:t>כאשר מסתכלים </a:t>
            </a:r>
            <a:r>
              <a:rPr lang="he-IL" dirty="0" smtClean="0"/>
              <a:t>למרחק, העיניים </a:t>
            </a:r>
            <a:r>
              <a:rPr lang="he-IL" dirty="0"/>
              <a:t>מסובבות קצת </a:t>
            </a:r>
            <a:r>
              <a:rPr lang="he-IL" dirty="0" smtClean="0"/>
              <a:t>לצדדים (התבדרות).</a:t>
            </a:r>
          </a:p>
          <a:p>
            <a:pPr>
              <a:lnSpc>
                <a:spcPct val="120000"/>
              </a:lnSpc>
            </a:pPr>
            <a:r>
              <a:rPr lang="he-IL" dirty="0" smtClean="0"/>
              <a:t>המוח </a:t>
            </a:r>
            <a:r>
              <a:rPr lang="he-IL" dirty="0"/>
              <a:t>מעבד את </a:t>
            </a:r>
            <a:r>
              <a:rPr lang="he-IL" dirty="0" smtClean="0"/>
              <a:t>מנחי העיניים </a:t>
            </a:r>
            <a:r>
              <a:rPr lang="he-IL" dirty="0"/>
              <a:t>ומפרש </a:t>
            </a:r>
            <a:r>
              <a:rPr lang="he-IL" dirty="0" smtClean="0"/>
              <a:t>אותם כסימן </a:t>
            </a:r>
            <a:r>
              <a:rPr lang="he-IL" dirty="0"/>
              <a:t>לכך שההתמקדות היא על חפץ קרוב או רחוק. </a:t>
            </a:r>
            <a:endParaRPr lang="he-IL" dirty="0" smtClean="0"/>
          </a:p>
          <a:p>
            <a:pPr>
              <a:lnSpc>
                <a:spcPct val="120000"/>
              </a:lnSpc>
            </a:pPr>
            <a:r>
              <a:rPr lang="he-IL" dirty="0" smtClean="0"/>
              <a:t>בהתאם לכך המוח יוצר חוויה של עומק.</a:t>
            </a:r>
            <a:endParaRPr lang="en-US" dirty="0"/>
          </a:p>
          <a:p>
            <a:pPr>
              <a:lnSpc>
                <a:spcPct val="120000"/>
              </a:lnSpc>
            </a:pPr>
            <a:endParaRPr lang="he-IL" dirty="0"/>
          </a:p>
        </p:txBody>
      </p:sp>
      <p:grpSp>
        <p:nvGrpSpPr>
          <p:cNvPr id="6" name="בד ציור 35"/>
          <p:cNvGrpSpPr/>
          <p:nvPr/>
        </p:nvGrpSpPr>
        <p:grpSpPr>
          <a:xfrm>
            <a:off x="255709" y="2229853"/>
            <a:ext cx="5408166" cy="3200400"/>
            <a:chOff x="0" y="0"/>
            <a:chExt cx="5513365" cy="3200400"/>
          </a:xfrm>
        </p:grpSpPr>
        <p:sp>
          <p:nvSpPr>
            <p:cNvPr id="7" name="Rectangle 6"/>
            <p:cNvSpPr/>
            <p:nvPr/>
          </p:nvSpPr>
          <p:spPr>
            <a:xfrm>
              <a:off x="0" y="0"/>
              <a:ext cx="5486400" cy="3200400"/>
            </a:xfrm>
            <a:prstGeom prst="rect">
              <a:avLst/>
            </a:prstGeom>
          </p:spPr>
        </p:sp>
        <p:pic>
          <p:nvPicPr>
            <p:cNvPr id="8" name="תמונה 29" descr="http://www.geektime.co.il/wp-content/uploads/2010/06/convergence.png"/>
            <p:cNvPicPr/>
            <p:nvPr/>
          </p:nvPicPr>
          <p:blipFill rotWithShape="1">
            <a:blip r:embed="rId2">
              <a:extLst>
                <a:ext uri="{28A0092B-C50C-407E-A947-70E740481C1C}">
                  <a14:useLocalDpi xmlns:a14="http://schemas.microsoft.com/office/drawing/2010/main" val="0"/>
                </a:ext>
              </a:extLst>
            </a:blip>
            <a:srcRect t="6428"/>
            <a:stretch/>
          </p:blipFill>
          <p:spPr bwMode="auto">
            <a:xfrm>
              <a:off x="180000" y="180000"/>
              <a:ext cx="5333365" cy="2495550"/>
            </a:xfrm>
            <a:prstGeom prst="rect">
              <a:avLst/>
            </a:prstGeom>
            <a:noFill/>
            <a:ln>
              <a:noFill/>
            </a:ln>
            <a:extLst>
              <a:ext uri="{53640926-AAD7-44D8-BBD7-CCE9431645EC}">
                <a14:shadowObscured xmlns:a14="http://schemas.microsoft.com/office/drawing/2010/main"/>
              </a:ext>
            </a:extLst>
          </p:spPr>
        </p:pic>
        <p:sp>
          <p:nvSpPr>
            <p:cNvPr id="9" name="תיבת טקסט 30"/>
            <p:cNvSpPr txBox="1"/>
            <p:nvPr/>
          </p:nvSpPr>
          <p:spPr>
            <a:xfrm>
              <a:off x="3857625" y="2724150"/>
              <a:ext cx="1628775" cy="4762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15000"/>
                </a:lnSpc>
                <a:spcAft>
                  <a:spcPts val="1000"/>
                </a:spcAft>
              </a:pPr>
              <a:r>
                <a:rPr lang="he-IL" sz="1100" b="1" dirty="0">
                  <a:effectLst/>
                  <a:ea typeface="Tahoma" panose="020B0604030504040204" pitchFamily="34" charset="0"/>
                </a:rPr>
                <a:t>התמקדות באובייקט קרוב</a:t>
              </a:r>
              <a:endParaRPr lang="en-US" sz="1100" dirty="0">
                <a:effectLst/>
                <a:ea typeface="Tahoma" panose="020B0604030504040204" pitchFamily="34" charset="0"/>
              </a:endParaRPr>
            </a:p>
          </p:txBody>
        </p:sp>
        <p:sp>
          <p:nvSpPr>
            <p:cNvPr id="10" name="תיבת טקסט 31"/>
            <p:cNvSpPr txBox="1"/>
            <p:nvPr/>
          </p:nvSpPr>
          <p:spPr>
            <a:xfrm>
              <a:off x="1562100" y="2724150"/>
              <a:ext cx="1628775" cy="257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15000"/>
                </a:lnSpc>
                <a:spcAft>
                  <a:spcPts val="1000"/>
                </a:spcAft>
              </a:pPr>
              <a:r>
                <a:rPr lang="he-IL" sz="1100" b="1" dirty="0">
                  <a:effectLst/>
                  <a:ea typeface="Tahoma" panose="020B0604030504040204" pitchFamily="34" charset="0"/>
                </a:rPr>
                <a:t>התמקדות באובייקט רחוק</a:t>
              </a:r>
              <a:endParaRPr lang="en-US" sz="1100" dirty="0">
                <a:effectLst/>
                <a:ea typeface="Tahoma" panose="020B0604030504040204" pitchFamily="34" charset="0"/>
              </a:endParaRPr>
            </a:p>
          </p:txBody>
        </p:sp>
      </p:grpSp>
    </p:spTree>
    <p:extLst>
      <p:ext uri="{BB962C8B-B14F-4D97-AF65-F5344CB8AC3E}">
        <p14:creationId xmlns:p14="http://schemas.microsoft.com/office/powerpoint/2010/main" val="2076720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0" y="1730375"/>
            <a:ext cx="7886700" cy="4351338"/>
          </a:xfrm>
        </p:spPr>
        <p:txBody>
          <a:bodyPr>
            <a:normAutofit/>
          </a:bodyPr>
          <a:lstStyle/>
          <a:p>
            <a:pPr marL="0" indent="0">
              <a:buNone/>
            </a:pPr>
            <a:r>
              <a:rPr lang="he-IL" b="1" dirty="0" smtClean="0"/>
              <a:t>כדאי </a:t>
            </a:r>
            <a:r>
              <a:rPr lang="he-IL" b="1" dirty="0"/>
              <a:t>לשים לב</a:t>
            </a:r>
            <a:r>
              <a:rPr lang="he-IL" dirty="0"/>
              <a:t>: כשהמוח משתמש ברמזי עומק דו-עיניים, הוא למעשה </a:t>
            </a:r>
            <a:r>
              <a:rPr lang="he-IL" b="1" dirty="0"/>
              <a:t>מסיק</a:t>
            </a:r>
            <a:r>
              <a:rPr lang="he-IL" dirty="0"/>
              <a:t> את קיומו של העומק מדברים שלא קיימים בתמונה עצמה – אלא למשל מעצם ההפרש בין שני שדות הראייה של העיניים, או ממידע </a:t>
            </a:r>
            <a:r>
              <a:rPr lang="he-IL" dirty="0" err="1" smtClean="0"/>
              <a:t>פְּרוֹפְּרִיוֹסֶפְּטִיבִי</a:t>
            </a:r>
            <a:r>
              <a:rPr lang="he-IL" dirty="0" smtClean="0"/>
              <a:t> </a:t>
            </a:r>
            <a:r>
              <a:rPr lang="he-IL" dirty="0"/>
              <a:t>על מנח העיניים זו ביחד לזו. זהות האובייקטים שמופיעים בתמונה אינה משחקת כאן תפקיד.  </a:t>
            </a:r>
            <a:endParaRPr lang="en-US" dirty="0"/>
          </a:p>
          <a:p>
            <a:endParaRPr lang="he-IL" dirty="0"/>
          </a:p>
        </p:txBody>
      </p:sp>
      <p:sp>
        <p:nvSpPr>
          <p:cNvPr id="5" name="Title 1"/>
          <p:cNvSpPr>
            <a:spLocks noGrp="1"/>
          </p:cNvSpPr>
          <p:nvPr>
            <p:ph type="title"/>
          </p:nvPr>
        </p:nvSpPr>
        <p:spPr>
          <a:xfrm>
            <a:off x="857250" y="984179"/>
            <a:ext cx="7886700" cy="428504"/>
          </a:xfrm>
        </p:spPr>
        <p:txBody>
          <a:bodyPr>
            <a:noAutofit/>
          </a:bodyPr>
          <a:lstStyle/>
          <a:p>
            <a:r>
              <a:rPr lang="he-IL" cap="small" dirty="0"/>
              <a:t>רמזי עומק דו-עיניים -</a:t>
            </a:r>
            <a:r>
              <a:rPr lang="he-IL" sz="1800" cap="small" dirty="0" smtClean="0"/>
              <a:t>רמזים </a:t>
            </a:r>
            <a:r>
              <a:rPr lang="he-IL" sz="1800" cap="small" dirty="0"/>
              <a:t>שמתקבלים מראייה בשתי העיניים בו-זמנית</a:t>
            </a:r>
            <a:endParaRPr lang="he-IL" sz="1800" dirty="0"/>
          </a:p>
        </p:txBody>
      </p:sp>
    </p:spTree>
    <p:extLst>
      <p:ext uri="{BB962C8B-B14F-4D97-AF65-F5344CB8AC3E}">
        <p14:creationId xmlns:p14="http://schemas.microsoft.com/office/powerpoint/2010/main" val="2436703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30375"/>
            <a:ext cx="7312423" cy="4351338"/>
          </a:xfrm>
        </p:spPr>
        <p:txBody>
          <a:bodyPr/>
          <a:lstStyle/>
          <a:p>
            <a:pPr marL="0" indent="0">
              <a:buNone/>
            </a:pPr>
            <a:r>
              <a:rPr lang="he-IL" dirty="0" smtClean="0"/>
              <a:t>נסו </a:t>
            </a:r>
            <a:r>
              <a:rPr lang="he-IL" dirty="0"/>
              <a:t>לעצום עין אחת, ובחנו האם איבדתם את כל רמזי העומק</a:t>
            </a:r>
            <a:r>
              <a:rPr lang="he-IL" dirty="0" smtClean="0"/>
              <a:t>. בוודאי </a:t>
            </a:r>
            <a:r>
              <a:rPr lang="he-IL" dirty="0"/>
              <a:t>הרגשתם שלא הרבה השתנה... </a:t>
            </a:r>
            <a:endParaRPr lang="he-IL" dirty="0" smtClean="0"/>
          </a:p>
          <a:p>
            <a:pPr marL="0" indent="0">
              <a:buNone/>
            </a:pPr>
            <a:r>
              <a:rPr lang="he-IL" dirty="0" smtClean="0"/>
              <a:t>זאת הודות לרמזי עומק חד-עיניים.</a:t>
            </a:r>
          </a:p>
          <a:p>
            <a:pPr marL="0" indent="0">
              <a:buNone/>
            </a:pPr>
            <a:r>
              <a:rPr lang="he-IL" dirty="0" smtClean="0"/>
              <a:t>מהם אותם רמזים?</a:t>
            </a:r>
            <a:endParaRPr lang="he-IL" dirty="0"/>
          </a:p>
        </p:txBody>
      </p:sp>
      <p:pic>
        <p:nvPicPr>
          <p:cNvPr id="5" name="תמונה 4" descr="P:\תיקיות אישיות\יאיר\מדעי המוח\הפקה ועיצוב\תבנית מסמכי וורד\אייקונים\אייקונים סופיים\אייקון מדעי המוח ג4_עצירה להתנסות.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1073" y="1730375"/>
            <a:ext cx="820605" cy="820605"/>
          </a:xfrm>
          <a:prstGeom prst="rect">
            <a:avLst/>
          </a:prstGeom>
          <a:noFill/>
          <a:ln>
            <a:noFill/>
          </a:ln>
        </p:spPr>
      </p:pic>
      <p:sp>
        <p:nvSpPr>
          <p:cNvPr id="6" name="Title 1"/>
          <p:cNvSpPr>
            <a:spLocks noGrp="1"/>
          </p:cNvSpPr>
          <p:nvPr>
            <p:ph type="title"/>
          </p:nvPr>
        </p:nvSpPr>
        <p:spPr>
          <a:xfrm>
            <a:off x="857250" y="984179"/>
            <a:ext cx="7886700" cy="428504"/>
          </a:xfrm>
        </p:spPr>
        <p:txBody>
          <a:bodyPr>
            <a:noAutofit/>
          </a:bodyPr>
          <a:lstStyle/>
          <a:p>
            <a:r>
              <a:rPr lang="he-IL" cap="small" dirty="0"/>
              <a:t>רמזי עומק דו-עיניים -</a:t>
            </a:r>
            <a:r>
              <a:rPr lang="he-IL" sz="1800" cap="small" dirty="0" smtClean="0"/>
              <a:t>רמזים </a:t>
            </a:r>
            <a:r>
              <a:rPr lang="he-IL" sz="1800" cap="small" dirty="0"/>
              <a:t>שמתקבלים מראייה בשתי העיניים בו-זמנית</a:t>
            </a:r>
            <a:endParaRPr lang="he-IL" sz="1800" dirty="0"/>
          </a:p>
        </p:txBody>
      </p:sp>
    </p:spTree>
    <p:extLst>
      <p:ext uri="{BB962C8B-B14F-4D97-AF65-F5344CB8AC3E}">
        <p14:creationId xmlns:p14="http://schemas.microsoft.com/office/powerpoint/2010/main" val="2504276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93510"/>
            <a:ext cx="7886700" cy="428504"/>
          </a:xfrm>
        </p:spPr>
        <p:txBody>
          <a:bodyPr>
            <a:noAutofit/>
          </a:bodyPr>
          <a:lstStyle/>
          <a:p>
            <a:r>
              <a:rPr lang="he-IL" cap="small" dirty="0" smtClean="0"/>
              <a:t>רמזי עומק חד-עיניים - </a:t>
            </a:r>
            <a:r>
              <a:rPr lang="he-IL" sz="1800" cap="small" dirty="0" smtClean="0"/>
              <a:t>רמזים שניתן לראות עם עין אחת בלבד</a:t>
            </a:r>
            <a:endParaRPr lang="he-IL" sz="1800" dirty="0"/>
          </a:p>
        </p:txBody>
      </p:sp>
      <p:pic>
        <p:nvPicPr>
          <p:cNvPr id="4" name="תמונה 18" descr="אשיות אופטיות מדהימות"/>
          <p:cNvPicPr/>
          <p:nvPr/>
        </p:nvPicPr>
        <p:blipFill>
          <a:blip r:embed="rId2">
            <a:extLst>
              <a:ext uri="{28A0092B-C50C-407E-A947-70E740481C1C}">
                <a14:useLocalDpi xmlns:a14="http://schemas.microsoft.com/office/drawing/2010/main" val="0"/>
              </a:ext>
            </a:extLst>
          </a:blip>
          <a:srcRect/>
          <a:stretch>
            <a:fillRect/>
          </a:stretch>
        </p:blipFill>
        <p:spPr bwMode="auto">
          <a:xfrm>
            <a:off x="5176615" y="1730375"/>
            <a:ext cx="3567335" cy="3597405"/>
          </a:xfrm>
          <a:prstGeom prst="rect">
            <a:avLst/>
          </a:prstGeom>
          <a:noFill/>
          <a:ln>
            <a:noFill/>
          </a:ln>
        </p:spPr>
      </p:pic>
      <p:sp>
        <p:nvSpPr>
          <p:cNvPr id="5" name="Rectangle 4"/>
          <p:cNvSpPr/>
          <p:nvPr/>
        </p:nvSpPr>
        <p:spPr>
          <a:xfrm>
            <a:off x="908016" y="1730375"/>
            <a:ext cx="3954170" cy="646331"/>
          </a:xfrm>
          <a:prstGeom prst="rect">
            <a:avLst/>
          </a:prstGeom>
        </p:spPr>
        <p:txBody>
          <a:bodyPr wrap="square">
            <a:spAutoFit/>
          </a:bodyPr>
          <a:lstStyle/>
          <a:p>
            <a:r>
              <a:rPr lang="he-IL" dirty="0" smtClean="0">
                <a:solidFill>
                  <a:srgbClr val="000000"/>
                </a:solidFill>
                <a:ea typeface="Tahoma" panose="020B0604030504040204" pitchFamily="34" charset="0"/>
              </a:rPr>
              <a:t>שאלה:</a:t>
            </a:r>
            <a:r>
              <a:rPr lang="en-US" dirty="0" smtClean="0">
                <a:solidFill>
                  <a:srgbClr val="000000"/>
                </a:solidFill>
                <a:ea typeface="Tahoma" panose="020B0604030504040204" pitchFamily="34" charset="0"/>
              </a:rPr>
              <a:t> </a:t>
            </a:r>
            <a:r>
              <a:rPr lang="he-IL" dirty="0" smtClean="0">
                <a:solidFill>
                  <a:srgbClr val="000000"/>
                </a:solidFill>
                <a:ea typeface="Tahoma" panose="020B0604030504040204" pitchFamily="34" charset="0"/>
              </a:rPr>
              <a:t>איזה רכב הוא הגדול ביותר?</a:t>
            </a:r>
          </a:p>
          <a:p>
            <a:endParaRPr lang="he-IL" dirty="0">
              <a:solidFill>
                <a:srgbClr val="000000"/>
              </a:solidFill>
              <a:ea typeface="Tahoma" panose="020B0604030504040204" pitchFamily="34" charset="0"/>
            </a:endParaRPr>
          </a:p>
        </p:txBody>
      </p:sp>
    </p:spTree>
    <p:extLst>
      <p:ext uri="{BB962C8B-B14F-4D97-AF65-F5344CB8AC3E}">
        <p14:creationId xmlns:p14="http://schemas.microsoft.com/office/powerpoint/2010/main" val="2701629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93510"/>
            <a:ext cx="7886700" cy="428504"/>
          </a:xfrm>
        </p:spPr>
        <p:txBody>
          <a:bodyPr>
            <a:noAutofit/>
          </a:bodyPr>
          <a:lstStyle/>
          <a:p>
            <a:r>
              <a:rPr lang="he-IL" cap="small" dirty="0" smtClean="0"/>
              <a:t>רמזי עומק חד-עיניים - </a:t>
            </a:r>
            <a:r>
              <a:rPr lang="he-IL" sz="1800" cap="small" dirty="0" smtClean="0"/>
              <a:t>רמזים שניתן לראות עם עין אחת בלבד</a:t>
            </a:r>
            <a:endParaRPr lang="he-IL" sz="1800" dirty="0"/>
          </a:p>
        </p:txBody>
      </p:sp>
      <p:pic>
        <p:nvPicPr>
          <p:cNvPr id="4" name="תמונה 18" descr="אשיות אופטיות מדהימות"/>
          <p:cNvPicPr/>
          <p:nvPr/>
        </p:nvPicPr>
        <p:blipFill>
          <a:blip r:embed="rId2">
            <a:extLst>
              <a:ext uri="{28A0092B-C50C-407E-A947-70E740481C1C}">
                <a14:useLocalDpi xmlns:a14="http://schemas.microsoft.com/office/drawing/2010/main" val="0"/>
              </a:ext>
            </a:extLst>
          </a:blip>
          <a:srcRect/>
          <a:stretch>
            <a:fillRect/>
          </a:stretch>
        </p:blipFill>
        <p:spPr bwMode="auto">
          <a:xfrm>
            <a:off x="5176615" y="1730375"/>
            <a:ext cx="3567335" cy="3597405"/>
          </a:xfrm>
          <a:prstGeom prst="rect">
            <a:avLst/>
          </a:prstGeom>
          <a:noFill/>
          <a:ln>
            <a:noFill/>
          </a:ln>
        </p:spPr>
      </p:pic>
      <p:sp>
        <p:nvSpPr>
          <p:cNvPr id="5" name="Rectangle 4"/>
          <p:cNvSpPr/>
          <p:nvPr/>
        </p:nvSpPr>
        <p:spPr>
          <a:xfrm>
            <a:off x="908016" y="1730375"/>
            <a:ext cx="3954170" cy="3693319"/>
          </a:xfrm>
          <a:prstGeom prst="rect">
            <a:avLst/>
          </a:prstGeom>
        </p:spPr>
        <p:txBody>
          <a:bodyPr wrap="square">
            <a:spAutoFit/>
          </a:bodyPr>
          <a:lstStyle/>
          <a:p>
            <a:r>
              <a:rPr lang="he-IL" dirty="0" smtClean="0">
                <a:solidFill>
                  <a:srgbClr val="000000"/>
                </a:solidFill>
                <a:ea typeface="Tahoma" panose="020B0604030504040204" pitchFamily="34" charset="0"/>
              </a:rPr>
              <a:t>שאלה:</a:t>
            </a:r>
            <a:r>
              <a:rPr lang="en-US" dirty="0" smtClean="0">
                <a:solidFill>
                  <a:srgbClr val="000000"/>
                </a:solidFill>
                <a:ea typeface="Tahoma" panose="020B0604030504040204" pitchFamily="34" charset="0"/>
              </a:rPr>
              <a:t> </a:t>
            </a:r>
            <a:r>
              <a:rPr lang="he-IL" dirty="0" smtClean="0">
                <a:solidFill>
                  <a:srgbClr val="000000"/>
                </a:solidFill>
                <a:ea typeface="Tahoma" panose="020B0604030504040204" pitchFamily="34" charset="0"/>
              </a:rPr>
              <a:t>איזה רכב הוא הגדול ביותר?</a:t>
            </a:r>
          </a:p>
          <a:p>
            <a:endParaRPr lang="he-IL" dirty="0">
              <a:solidFill>
                <a:srgbClr val="000000"/>
              </a:solidFill>
              <a:ea typeface="Tahoma" panose="020B0604030504040204" pitchFamily="34" charset="0"/>
            </a:endParaRPr>
          </a:p>
          <a:p>
            <a:r>
              <a:rPr lang="he-IL" dirty="0" smtClean="0">
                <a:solidFill>
                  <a:srgbClr val="000000"/>
                </a:solidFill>
                <a:ea typeface="Tahoma" panose="020B0604030504040204" pitchFamily="34" charset="0"/>
              </a:rPr>
              <a:t>תשובה:</a:t>
            </a:r>
            <a:r>
              <a:rPr lang="en-US" dirty="0" smtClean="0">
                <a:solidFill>
                  <a:srgbClr val="000000"/>
                </a:solidFill>
                <a:ea typeface="Tahoma" panose="020B0604030504040204" pitchFamily="34" charset="0"/>
              </a:rPr>
              <a:t> </a:t>
            </a:r>
            <a:r>
              <a:rPr lang="he-IL" dirty="0" smtClean="0">
                <a:solidFill>
                  <a:srgbClr val="000000"/>
                </a:solidFill>
                <a:ea typeface="Tahoma" panose="020B0604030504040204" pitchFamily="34" charset="0"/>
              </a:rPr>
              <a:t>שלושת </a:t>
            </a:r>
            <a:r>
              <a:rPr lang="he-IL" dirty="0">
                <a:solidFill>
                  <a:srgbClr val="000000"/>
                </a:solidFill>
                <a:ea typeface="Tahoma" panose="020B0604030504040204" pitchFamily="34" charset="0"/>
              </a:rPr>
              <a:t>הרכבים באותו </a:t>
            </a:r>
            <a:r>
              <a:rPr lang="he-IL" dirty="0" smtClean="0">
                <a:solidFill>
                  <a:srgbClr val="000000"/>
                </a:solidFill>
                <a:ea typeface="Tahoma" panose="020B0604030504040204" pitchFamily="34" charset="0"/>
              </a:rPr>
              <a:t>גודל!</a:t>
            </a:r>
          </a:p>
          <a:p>
            <a:endParaRPr lang="he-IL" dirty="0">
              <a:solidFill>
                <a:srgbClr val="000000"/>
              </a:solidFill>
              <a:ea typeface="Tahoma" panose="020B0604030504040204" pitchFamily="34" charset="0"/>
            </a:endParaRPr>
          </a:p>
          <a:p>
            <a:r>
              <a:rPr lang="he-IL" dirty="0">
                <a:solidFill>
                  <a:srgbClr val="000000"/>
                </a:solidFill>
              </a:rPr>
              <a:t>לפי רמזי </a:t>
            </a:r>
            <a:r>
              <a:rPr lang="he-IL" dirty="0" smtClean="0">
                <a:solidFill>
                  <a:srgbClr val="000000"/>
                </a:solidFill>
              </a:rPr>
              <a:t>הכביש, </a:t>
            </a:r>
            <a:r>
              <a:rPr lang="he-IL" dirty="0">
                <a:solidFill>
                  <a:srgbClr val="000000"/>
                </a:solidFill>
              </a:rPr>
              <a:t>אנחנו מפרשים את הרכב הימני </a:t>
            </a:r>
            <a:r>
              <a:rPr lang="he-IL" b="1" dirty="0">
                <a:solidFill>
                  <a:srgbClr val="000000"/>
                </a:solidFill>
              </a:rPr>
              <a:t>כרחוק יותר</a:t>
            </a:r>
            <a:r>
              <a:rPr lang="he-IL" dirty="0">
                <a:solidFill>
                  <a:srgbClr val="000000"/>
                </a:solidFill>
              </a:rPr>
              <a:t>. </a:t>
            </a:r>
            <a:endParaRPr lang="he-IL" dirty="0" smtClean="0">
              <a:solidFill>
                <a:srgbClr val="000000"/>
              </a:solidFill>
            </a:endParaRPr>
          </a:p>
          <a:p>
            <a:r>
              <a:rPr lang="he-IL" dirty="0">
                <a:solidFill>
                  <a:srgbClr val="000000"/>
                </a:solidFill>
              </a:rPr>
              <a:t>המוח מקזז את העובדה שכל רכב מטיל את </a:t>
            </a:r>
            <a:r>
              <a:rPr lang="he-IL" b="1" dirty="0">
                <a:solidFill>
                  <a:srgbClr val="000000"/>
                </a:solidFill>
              </a:rPr>
              <a:t>אותו גודל </a:t>
            </a:r>
            <a:r>
              <a:rPr lang="he-IL" dirty="0">
                <a:solidFill>
                  <a:srgbClr val="000000"/>
                </a:solidFill>
              </a:rPr>
              <a:t>על הרשתית, עם העובדה ש</a:t>
            </a:r>
            <a:r>
              <a:rPr lang="he-IL" b="1" dirty="0">
                <a:solidFill>
                  <a:srgbClr val="000000"/>
                </a:solidFill>
              </a:rPr>
              <a:t>הרכב </a:t>
            </a:r>
            <a:r>
              <a:rPr lang="he-IL" b="1" dirty="0" smtClean="0">
                <a:solidFill>
                  <a:srgbClr val="000000"/>
                </a:solidFill>
              </a:rPr>
              <a:t>הימני כביכול </a:t>
            </a:r>
            <a:r>
              <a:rPr lang="he-IL" b="1" dirty="0">
                <a:solidFill>
                  <a:srgbClr val="000000"/>
                </a:solidFill>
              </a:rPr>
              <a:t>רחוק יותר</a:t>
            </a:r>
            <a:r>
              <a:rPr lang="he-IL" dirty="0">
                <a:solidFill>
                  <a:srgbClr val="000000"/>
                </a:solidFill>
              </a:rPr>
              <a:t>. </a:t>
            </a:r>
            <a:endParaRPr lang="he-IL" dirty="0" smtClean="0">
              <a:solidFill>
                <a:srgbClr val="000000"/>
              </a:solidFill>
            </a:endParaRPr>
          </a:p>
          <a:p>
            <a:endParaRPr lang="he-IL" dirty="0">
              <a:solidFill>
                <a:srgbClr val="000000"/>
              </a:solidFill>
            </a:endParaRPr>
          </a:p>
          <a:p>
            <a:r>
              <a:rPr lang="he-IL" dirty="0">
                <a:solidFill>
                  <a:srgbClr val="000000"/>
                </a:solidFill>
              </a:rPr>
              <a:t>אם הרכב רחוק ועדיין יוצר על הרשתית היטל בגודל של רכב קרוב, ההסבר היחיד לכך בעולם </a:t>
            </a:r>
            <a:r>
              <a:rPr lang="he-IL" dirty="0" err="1">
                <a:solidFill>
                  <a:srgbClr val="000000"/>
                </a:solidFill>
              </a:rPr>
              <a:t>האמיתי</a:t>
            </a:r>
            <a:r>
              <a:rPr lang="he-IL" dirty="0">
                <a:solidFill>
                  <a:srgbClr val="000000"/>
                </a:solidFill>
              </a:rPr>
              <a:t> – שהוא אכן גדול </a:t>
            </a:r>
            <a:r>
              <a:rPr lang="he-IL" dirty="0" smtClean="0">
                <a:solidFill>
                  <a:srgbClr val="000000"/>
                </a:solidFill>
              </a:rPr>
              <a:t>יותר</a:t>
            </a:r>
            <a:r>
              <a:rPr lang="he-IL" dirty="0">
                <a:solidFill>
                  <a:srgbClr val="000000"/>
                </a:solidFill>
              </a:rPr>
              <a:t>!</a:t>
            </a:r>
          </a:p>
        </p:txBody>
      </p:sp>
    </p:spTree>
    <p:extLst>
      <p:ext uri="{BB962C8B-B14F-4D97-AF65-F5344CB8AC3E}">
        <p14:creationId xmlns:p14="http://schemas.microsoft.com/office/powerpoint/2010/main" val="2500567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84179"/>
            <a:ext cx="7886700" cy="428504"/>
          </a:xfrm>
        </p:spPr>
        <p:txBody>
          <a:bodyPr/>
          <a:lstStyle/>
          <a:p>
            <a:r>
              <a:rPr lang="he-IL" dirty="0" smtClean="0"/>
              <a:t>ראייה ללא רמזי עומק</a:t>
            </a:r>
            <a:endParaRPr lang="he-IL" dirty="0"/>
          </a:p>
        </p:txBody>
      </p:sp>
      <p:sp>
        <p:nvSpPr>
          <p:cNvPr id="3" name="Content Placeholder 2"/>
          <p:cNvSpPr>
            <a:spLocks noGrp="1"/>
          </p:cNvSpPr>
          <p:nvPr>
            <p:ph idx="1"/>
          </p:nvPr>
        </p:nvSpPr>
        <p:spPr>
          <a:xfrm>
            <a:off x="6034596" y="1724260"/>
            <a:ext cx="2709354" cy="933617"/>
          </a:xfrm>
        </p:spPr>
        <p:txBody>
          <a:bodyPr/>
          <a:lstStyle/>
          <a:p>
            <a:pPr marL="0" indent="0">
              <a:buNone/>
            </a:pPr>
            <a:r>
              <a:rPr lang="he-IL" b="1" cap="small" dirty="0" smtClean="0"/>
              <a:t>ענקים </a:t>
            </a:r>
            <a:r>
              <a:rPr lang="he-IL" b="1" cap="small" dirty="0"/>
              <a:t>וגמדים</a:t>
            </a:r>
            <a:endParaRPr lang="en-US" b="1" dirty="0"/>
          </a:p>
          <a:p>
            <a:endParaRPr lang="he-IL" dirty="0"/>
          </a:p>
        </p:txBody>
      </p:sp>
      <p:pic>
        <p:nvPicPr>
          <p:cNvPr id="7" name="תמונה 17"/>
          <p:cNvPicPr/>
          <p:nvPr/>
        </p:nvPicPr>
        <p:blipFill>
          <a:blip r:embed="rId2" cstate="print">
            <a:extLst>
              <a:ext uri="{28A0092B-C50C-407E-A947-70E740481C1C}">
                <a14:useLocalDpi xmlns:a14="http://schemas.microsoft.com/office/drawing/2010/main" val="0"/>
              </a:ext>
            </a:extLst>
          </a:blip>
          <a:stretch>
            <a:fillRect/>
          </a:stretch>
        </p:blipFill>
        <p:spPr>
          <a:xfrm>
            <a:off x="697624" y="1730375"/>
            <a:ext cx="6433426" cy="4827252"/>
          </a:xfrm>
          <a:prstGeom prst="rect">
            <a:avLst/>
          </a:prstGeom>
          <a:noFill/>
          <a:ln>
            <a:noFill/>
          </a:ln>
        </p:spPr>
      </p:pic>
    </p:spTree>
    <p:extLst>
      <p:ext uri="{BB962C8B-B14F-4D97-AF65-F5344CB8AC3E}">
        <p14:creationId xmlns:p14="http://schemas.microsoft.com/office/powerpoint/2010/main" val="3456748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84179"/>
            <a:ext cx="7886700" cy="428504"/>
          </a:xfrm>
        </p:spPr>
        <p:txBody>
          <a:bodyPr/>
          <a:lstStyle/>
          <a:p>
            <a:r>
              <a:rPr lang="he-IL" dirty="0" smtClean="0"/>
              <a:t>ראייה ללא רמזי עומק</a:t>
            </a:r>
            <a:endParaRPr lang="he-IL" dirty="0"/>
          </a:p>
        </p:txBody>
      </p:sp>
      <p:sp>
        <p:nvSpPr>
          <p:cNvPr id="3" name="Content Placeholder 2"/>
          <p:cNvSpPr>
            <a:spLocks noGrp="1"/>
          </p:cNvSpPr>
          <p:nvPr>
            <p:ph idx="1"/>
          </p:nvPr>
        </p:nvSpPr>
        <p:spPr>
          <a:xfrm>
            <a:off x="6034596" y="1728765"/>
            <a:ext cx="2709354" cy="933617"/>
          </a:xfrm>
        </p:spPr>
        <p:txBody>
          <a:bodyPr/>
          <a:lstStyle/>
          <a:p>
            <a:pPr marL="0" indent="0">
              <a:buNone/>
            </a:pPr>
            <a:r>
              <a:rPr lang="he-IL" b="1" cap="small" dirty="0" smtClean="0"/>
              <a:t>ענקים </a:t>
            </a:r>
            <a:r>
              <a:rPr lang="he-IL" b="1" cap="small" dirty="0"/>
              <a:t>וגמדים</a:t>
            </a:r>
            <a:endParaRPr lang="en-US" b="1" dirty="0"/>
          </a:p>
          <a:p>
            <a:endParaRPr lang="he-IL" dirty="0"/>
          </a:p>
        </p:txBody>
      </p:sp>
      <p:pic>
        <p:nvPicPr>
          <p:cNvPr id="5" name="תמונה 10" descr=" [778x584] publisher: Yair Ben Horin in Bolivia / "/>
          <p:cNvPicPr/>
          <p:nvPr/>
        </p:nvPicPr>
        <p:blipFill>
          <a:blip r:embed="rId2">
            <a:extLst>
              <a:ext uri="{28A0092B-C50C-407E-A947-70E740481C1C}">
                <a14:useLocalDpi xmlns:a14="http://schemas.microsoft.com/office/drawing/2010/main" val="0"/>
              </a:ext>
            </a:extLst>
          </a:blip>
          <a:stretch>
            <a:fillRect/>
          </a:stretch>
        </p:blipFill>
        <p:spPr bwMode="auto">
          <a:xfrm>
            <a:off x="718817" y="1730375"/>
            <a:ext cx="6412233" cy="4812182"/>
          </a:xfrm>
          <a:prstGeom prst="rect">
            <a:avLst/>
          </a:prstGeom>
          <a:noFill/>
          <a:ln>
            <a:noFill/>
          </a:ln>
        </p:spPr>
      </p:pic>
    </p:spTree>
    <p:extLst>
      <p:ext uri="{BB962C8B-B14F-4D97-AF65-F5344CB8AC3E}">
        <p14:creationId xmlns:p14="http://schemas.microsoft.com/office/powerpoint/2010/main" val="1415072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84540"/>
            <a:ext cx="7886700" cy="428504"/>
          </a:xfrm>
        </p:spPr>
        <p:txBody>
          <a:bodyPr/>
          <a:lstStyle/>
          <a:p>
            <a:r>
              <a:rPr lang="he-IL" dirty="0" smtClean="0"/>
              <a:t>ראייה ללא רמזי עומק</a:t>
            </a:r>
            <a:endParaRPr lang="he-IL" dirty="0"/>
          </a:p>
        </p:txBody>
      </p:sp>
      <p:sp>
        <p:nvSpPr>
          <p:cNvPr id="3" name="Content Placeholder 2"/>
          <p:cNvSpPr>
            <a:spLocks noGrp="1"/>
          </p:cNvSpPr>
          <p:nvPr>
            <p:ph idx="1"/>
          </p:nvPr>
        </p:nvSpPr>
        <p:spPr>
          <a:xfrm>
            <a:off x="6034596" y="1730375"/>
            <a:ext cx="2709354" cy="933617"/>
          </a:xfrm>
        </p:spPr>
        <p:txBody>
          <a:bodyPr/>
          <a:lstStyle/>
          <a:p>
            <a:pPr marL="0" indent="0">
              <a:buNone/>
            </a:pPr>
            <a:r>
              <a:rPr lang="he-IL" b="1" cap="small" dirty="0" smtClean="0"/>
              <a:t>ענקים </a:t>
            </a:r>
            <a:r>
              <a:rPr lang="he-IL" b="1" cap="small" dirty="0"/>
              <a:t>וגמדים</a:t>
            </a:r>
            <a:endParaRPr lang="en-US" b="1" dirty="0"/>
          </a:p>
          <a:p>
            <a:endParaRPr lang="he-IL" dirty="0"/>
          </a:p>
        </p:txBody>
      </p:sp>
      <p:pic>
        <p:nvPicPr>
          <p:cNvPr id="4" name="תמונה 36" descr=" [584x778] publisher: Yair Ben Horin in Bolivia / "/>
          <p:cNvPicPr/>
          <p:nvPr/>
        </p:nvPicPr>
        <p:blipFill rotWithShape="1">
          <a:blip r:embed="rId2">
            <a:extLst>
              <a:ext uri="{28A0092B-C50C-407E-A947-70E740481C1C}">
                <a14:useLocalDpi xmlns:a14="http://schemas.microsoft.com/office/drawing/2010/main" val="0"/>
              </a:ext>
            </a:extLst>
          </a:blip>
          <a:srcRect r="2669"/>
          <a:stretch/>
        </p:blipFill>
        <p:spPr bwMode="auto">
          <a:xfrm>
            <a:off x="3610948" y="1730375"/>
            <a:ext cx="3508310" cy="4806022"/>
          </a:xfrm>
          <a:prstGeom prst="rect">
            <a:avLst/>
          </a:prstGeom>
          <a:noFill/>
          <a:ln>
            <a:noFill/>
          </a:ln>
        </p:spPr>
      </p:pic>
    </p:spTree>
    <p:extLst>
      <p:ext uri="{BB962C8B-B14F-4D97-AF65-F5344CB8AC3E}">
        <p14:creationId xmlns:p14="http://schemas.microsoft.com/office/powerpoint/2010/main" val="1415072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74854"/>
            <a:ext cx="7886700" cy="428504"/>
          </a:xfrm>
        </p:spPr>
        <p:txBody>
          <a:bodyPr/>
          <a:lstStyle/>
          <a:p>
            <a:r>
              <a:rPr lang="he-IL" dirty="0" smtClean="0"/>
              <a:t>ראייה ללא רמזי עומק</a:t>
            </a:r>
            <a:endParaRPr lang="he-IL" dirty="0"/>
          </a:p>
        </p:txBody>
      </p:sp>
      <p:sp>
        <p:nvSpPr>
          <p:cNvPr id="3" name="Content Placeholder 2"/>
          <p:cNvSpPr>
            <a:spLocks noGrp="1"/>
          </p:cNvSpPr>
          <p:nvPr>
            <p:ph idx="1"/>
          </p:nvPr>
        </p:nvSpPr>
        <p:spPr>
          <a:xfrm>
            <a:off x="6034596" y="1730375"/>
            <a:ext cx="2709354" cy="933617"/>
          </a:xfrm>
        </p:spPr>
        <p:txBody>
          <a:bodyPr/>
          <a:lstStyle/>
          <a:p>
            <a:pPr marL="0" indent="0">
              <a:buNone/>
            </a:pPr>
            <a:r>
              <a:rPr lang="he-IL" b="1" cap="small" dirty="0" smtClean="0"/>
              <a:t>ענקים </a:t>
            </a:r>
            <a:r>
              <a:rPr lang="he-IL" b="1" cap="small" dirty="0"/>
              <a:t>וגמדים</a:t>
            </a:r>
            <a:endParaRPr lang="en-US" b="1" dirty="0"/>
          </a:p>
          <a:p>
            <a:endParaRPr lang="he-IL" dirty="0"/>
          </a:p>
        </p:txBody>
      </p:sp>
      <p:pic>
        <p:nvPicPr>
          <p:cNvPr id="8" name="תמונה 15"/>
          <p:cNvPicPr/>
          <p:nvPr/>
        </p:nvPicPr>
        <p:blipFill>
          <a:blip r:embed="rId2" cstate="print">
            <a:extLst>
              <a:ext uri="{28A0092B-C50C-407E-A947-70E740481C1C}">
                <a14:useLocalDpi xmlns:a14="http://schemas.microsoft.com/office/drawing/2010/main" val="0"/>
              </a:ext>
            </a:extLst>
          </a:blip>
          <a:stretch>
            <a:fillRect/>
          </a:stretch>
        </p:blipFill>
        <p:spPr>
          <a:xfrm>
            <a:off x="703617" y="1730374"/>
            <a:ext cx="6427433" cy="4801055"/>
          </a:xfrm>
          <a:prstGeom prst="rect">
            <a:avLst/>
          </a:prstGeom>
          <a:noFill/>
          <a:ln>
            <a:noFill/>
          </a:ln>
        </p:spPr>
      </p:pic>
    </p:spTree>
    <p:extLst>
      <p:ext uri="{BB962C8B-B14F-4D97-AF65-F5344CB8AC3E}">
        <p14:creationId xmlns:p14="http://schemas.microsoft.com/office/powerpoint/2010/main" val="1415072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45046"/>
            <a:ext cx="7886700" cy="1325563"/>
          </a:xfrm>
        </p:spPr>
        <p:txBody>
          <a:bodyPr/>
          <a:lstStyle/>
          <a:p>
            <a:r>
              <a:rPr lang="he-IL" dirty="0" smtClean="0"/>
              <a:t>תפיסת עומק</a:t>
            </a:r>
            <a:endParaRPr lang="he-IL" dirty="0"/>
          </a:p>
        </p:txBody>
      </p:sp>
      <p:sp>
        <p:nvSpPr>
          <p:cNvPr id="4" name="Rectangle 3"/>
          <p:cNvSpPr/>
          <p:nvPr/>
        </p:nvSpPr>
        <p:spPr>
          <a:xfrm>
            <a:off x="3816219" y="1576696"/>
            <a:ext cx="4943955" cy="2031325"/>
          </a:xfrm>
          <a:prstGeom prst="rect">
            <a:avLst/>
          </a:prstGeom>
        </p:spPr>
        <p:txBody>
          <a:bodyPr wrap="square">
            <a:spAutoFit/>
          </a:bodyPr>
          <a:lstStyle/>
          <a:p>
            <a:r>
              <a:rPr lang="he-IL" dirty="0">
                <a:ea typeface="Tahoma" panose="020B0604030504040204" pitchFamily="34" charset="0"/>
              </a:rPr>
              <a:t>התמונה המתקבלת על הרשתית היא תמונה </a:t>
            </a:r>
            <a:r>
              <a:rPr lang="he-IL" b="1" dirty="0">
                <a:ea typeface="Tahoma" panose="020B0604030504040204" pitchFamily="34" charset="0"/>
              </a:rPr>
              <a:t>דו-</a:t>
            </a:r>
            <a:r>
              <a:rPr lang="he-IL" b="1" dirty="0" err="1">
                <a:ea typeface="Tahoma" panose="020B0604030504040204" pitchFamily="34" charset="0"/>
              </a:rPr>
              <a:t>מימדית</a:t>
            </a:r>
            <a:r>
              <a:rPr lang="he-IL" b="1" dirty="0" smtClean="0">
                <a:ea typeface="Tahoma" panose="020B0604030504040204" pitchFamily="34" charset="0"/>
              </a:rPr>
              <a:t>.</a:t>
            </a:r>
          </a:p>
          <a:p>
            <a:r>
              <a:rPr lang="he-IL" dirty="0"/>
              <a:t>עם זאת, אנו תופסים את העולם ב</a:t>
            </a:r>
            <a:r>
              <a:rPr lang="he-IL" b="1" dirty="0"/>
              <a:t>תלת-</a:t>
            </a:r>
            <a:r>
              <a:rPr lang="he-IL" b="1" dirty="0" err="1"/>
              <a:t>מימד</a:t>
            </a:r>
            <a:r>
              <a:rPr lang="he-IL" dirty="0"/>
              <a:t>. </a:t>
            </a:r>
            <a:endParaRPr lang="he-IL" dirty="0" smtClean="0"/>
          </a:p>
          <a:p>
            <a:endParaRPr lang="he-IL" dirty="0"/>
          </a:p>
          <a:p>
            <a:r>
              <a:rPr lang="he-IL" dirty="0" smtClean="0"/>
              <a:t>בשיעור זה נלמד כיצד המוח יוצר את </a:t>
            </a:r>
            <a:r>
              <a:rPr lang="he-IL" dirty="0" err="1"/>
              <a:t>המימד</a:t>
            </a:r>
            <a:r>
              <a:rPr lang="he-IL" dirty="0"/>
              <a:t> השלישי, העומק, </a:t>
            </a:r>
            <a:endParaRPr lang="he-IL" dirty="0" smtClean="0"/>
          </a:p>
          <a:p>
            <a:r>
              <a:rPr lang="he-IL" b="1" dirty="0" smtClean="0"/>
              <a:t>שלא </a:t>
            </a:r>
            <a:r>
              <a:rPr lang="he-IL" b="1" dirty="0"/>
              <a:t>מופיע בתמונה, אלא נוצר כפרשנות שלה</a:t>
            </a:r>
            <a:r>
              <a:rPr lang="he-IL" dirty="0"/>
              <a:t>.</a:t>
            </a:r>
          </a:p>
        </p:txBody>
      </p:sp>
      <p:pic>
        <p:nvPicPr>
          <p:cNvPr id="3" name="Picture 2" descr="https://farm3.staticflickr.com/2560/4154819254_9858861c0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33475"/>
            <a:ext cx="3281394" cy="492209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33342" y="6055567"/>
            <a:ext cx="2451901" cy="310720"/>
          </a:xfrm>
          <a:prstGeom prst="rect">
            <a:avLst/>
          </a:prstGeom>
        </p:spPr>
        <p:txBody>
          <a:bodyPr vert="horz" lIns="91440" tIns="45720" rIns="91440" bIns="45720" rtlCol="1" anchor="ctr">
            <a:normAutofit fontScale="85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1100" dirty="0">
                <a:hlinkClick r:id="rId3"/>
              </a:rPr>
              <a:t/>
            </a:r>
            <a:br>
              <a:rPr lang="en-US" sz="1100" dirty="0">
                <a:hlinkClick r:id="rId3"/>
              </a:rPr>
            </a:br>
            <a:r>
              <a:rPr lang="en-US" sz="1100" dirty="0" err="1" smtClean="0"/>
              <a:t>Sourse</a:t>
            </a:r>
            <a:r>
              <a:rPr lang="en-US" sz="1100" dirty="0" smtClean="0"/>
              <a:t>: </a:t>
            </a:r>
            <a:r>
              <a:rPr lang="en-US" sz="1100" dirty="0" err="1" smtClean="0">
                <a:hlinkClick r:id="rId4"/>
              </a:rPr>
              <a:t>flickr</a:t>
            </a:r>
            <a:r>
              <a:rPr lang="en-US" sz="1100" dirty="0" smtClean="0"/>
              <a:t>, CC BY-NC-SA 2.0</a:t>
            </a:r>
            <a:r>
              <a:rPr lang="en-US" sz="1100" dirty="0"/>
              <a:t> by </a:t>
            </a:r>
            <a:r>
              <a:rPr lang="en-US" sz="1100" dirty="0">
                <a:hlinkClick r:id="rId5"/>
              </a:rPr>
              <a:t>wstera2</a:t>
            </a:r>
            <a:endParaRPr lang="he-IL" sz="1100" dirty="0"/>
          </a:p>
        </p:txBody>
      </p:sp>
    </p:spTree>
    <p:extLst>
      <p:ext uri="{BB962C8B-B14F-4D97-AF65-F5344CB8AC3E}">
        <p14:creationId xmlns:p14="http://schemas.microsoft.com/office/powerpoint/2010/main" val="23328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84179"/>
            <a:ext cx="7886700" cy="428504"/>
          </a:xfrm>
        </p:spPr>
        <p:txBody>
          <a:bodyPr/>
          <a:lstStyle/>
          <a:p>
            <a:r>
              <a:rPr lang="he-IL" dirty="0" smtClean="0"/>
              <a:t>ראייה ללא רמזי עומק</a:t>
            </a:r>
            <a:endParaRPr lang="he-IL" dirty="0"/>
          </a:p>
        </p:txBody>
      </p:sp>
      <p:sp>
        <p:nvSpPr>
          <p:cNvPr id="3" name="Content Placeholder 2"/>
          <p:cNvSpPr>
            <a:spLocks noGrp="1"/>
          </p:cNvSpPr>
          <p:nvPr>
            <p:ph idx="1"/>
          </p:nvPr>
        </p:nvSpPr>
        <p:spPr>
          <a:xfrm>
            <a:off x="6053646" y="1730375"/>
            <a:ext cx="2709354" cy="933617"/>
          </a:xfrm>
        </p:spPr>
        <p:txBody>
          <a:bodyPr/>
          <a:lstStyle/>
          <a:p>
            <a:pPr marL="0" indent="0">
              <a:buNone/>
            </a:pPr>
            <a:r>
              <a:rPr lang="he-IL" b="1" cap="small" dirty="0" smtClean="0"/>
              <a:t>ענקים </a:t>
            </a:r>
            <a:r>
              <a:rPr lang="he-IL" b="1" cap="small" dirty="0"/>
              <a:t>וגמדים</a:t>
            </a:r>
            <a:endParaRPr lang="en-US" b="1" dirty="0"/>
          </a:p>
          <a:p>
            <a:endParaRPr lang="he-IL" dirty="0"/>
          </a:p>
        </p:txBody>
      </p:sp>
      <p:pic>
        <p:nvPicPr>
          <p:cNvPr id="6" name="תמונה 9" descr=" [615x461] publisher: Yair Ben Horin in Bolivia / "/>
          <p:cNvPicPr/>
          <p:nvPr/>
        </p:nvPicPr>
        <p:blipFill>
          <a:blip r:embed="rId2">
            <a:extLst>
              <a:ext uri="{28A0092B-C50C-407E-A947-70E740481C1C}">
                <a14:useLocalDpi xmlns:a14="http://schemas.microsoft.com/office/drawing/2010/main" val="0"/>
              </a:ext>
            </a:extLst>
          </a:blip>
          <a:stretch>
            <a:fillRect/>
          </a:stretch>
        </p:blipFill>
        <p:spPr bwMode="auto">
          <a:xfrm>
            <a:off x="671804" y="1730375"/>
            <a:ext cx="6459246" cy="4838387"/>
          </a:xfrm>
          <a:prstGeom prst="rect">
            <a:avLst/>
          </a:prstGeom>
          <a:noFill/>
          <a:ln>
            <a:noFill/>
          </a:ln>
        </p:spPr>
      </p:pic>
    </p:spTree>
    <p:extLst>
      <p:ext uri="{BB962C8B-B14F-4D97-AF65-F5344CB8AC3E}">
        <p14:creationId xmlns:p14="http://schemas.microsoft.com/office/powerpoint/2010/main" val="1415072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74848"/>
            <a:ext cx="7886700" cy="428504"/>
          </a:xfrm>
        </p:spPr>
        <p:txBody>
          <a:bodyPr/>
          <a:lstStyle/>
          <a:p>
            <a:r>
              <a:rPr lang="he-IL" dirty="0" smtClean="0"/>
              <a:t>ראייה ללא רמזי עומק</a:t>
            </a:r>
            <a:endParaRPr lang="he-IL" dirty="0"/>
          </a:p>
        </p:txBody>
      </p:sp>
      <p:sp>
        <p:nvSpPr>
          <p:cNvPr id="3" name="Content Placeholder 2"/>
          <p:cNvSpPr>
            <a:spLocks noGrp="1"/>
          </p:cNvSpPr>
          <p:nvPr>
            <p:ph idx="1"/>
          </p:nvPr>
        </p:nvSpPr>
        <p:spPr>
          <a:xfrm>
            <a:off x="853835" y="1730375"/>
            <a:ext cx="7886700" cy="1896143"/>
          </a:xfrm>
        </p:spPr>
        <p:txBody>
          <a:bodyPr>
            <a:normAutofit lnSpcReduction="10000"/>
          </a:bodyPr>
          <a:lstStyle/>
          <a:p>
            <a:pPr marL="0" indent="0">
              <a:buNone/>
            </a:pPr>
            <a:r>
              <a:rPr lang="he-IL" b="1" cap="small" dirty="0" smtClean="0"/>
              <a:t>ענקים וגמדים</a:t>
            </a:r>
            <a:endParaRPr lang="en-US" b="1" dirty="0" smtClean="0"/>
          </a:p>
          <a:p>
            <a:r>
              <a:rPr lang="he-IL" cap="small" dirty="0" smtClean="0"/>
              <a:t>במציאות</a:t>
            </a:r>
            <a:r>
              <a:rPr lang="he-IL" cap="small" dirty="0"/>
              <a:t>, </a:t>
            </a:r>
            <a:r>
              <a:rPr lang="he-IL" cap="small" dirty="0" smtClean="0"/>
              <a:t>הדמויות הקטנות רחוקות בכמה </a:t>
            </a:r>
            <a:r>
              <a:rPr lang="he-IL" cap="small" dirty="0"/>
              <a:t>מאות מטרים </a:t>
            </a:r>
            <a:r>
              <a:rPr lang="he-IL" cap="small" dirty="0" smtClean="0"/>
              <a:t>מהעצמים הגדולים.</a:t>
            </a:r>
          </a:p>
          <a:p>
            <a:r>
              <a:rPr lang="he-IL" cap="small" dirty="0" smtClean="0"/>
              <a:t>בהיעדר רמזי עומק נוספים – מתקבלת אשליה שהמצולמים ננסים, או שהעצמים ענקיים.</a:t>
            </a:r>
            <a:endParaRPr lang="en-US" dirty="0"/>
          </a:p>
          <a:p>
            <a:r>
              <a:rPr lang="he-IL" cap="small" dirty="0"/>
              <a:t>ומאחורי </a:t>
            </a:r>
            <a:r>
              <a:rPr lang="he-IL" cap="small" dirty="0" smtClean="0"/>
              <a:t>הקלעים – </a:t>
            </a:r>
            <a:r>
              <a:rPr lang="he-IL" cap="small" dirty="0"/>
              <a:t>הצלם צריך לשכב על הרצפה כדי לתפוס את האובייקטים הקרובים והרחוקים על אותו מישור:</a:t>
            </a:r>
            <a:endParaRPr lang="en-US" dirty="0"/>
          </a:p>
          <a:p>
            <a:endParaRPr lang="he-IL" dirty="0"/>
          </a:p>
        </p:txBody>
      </p:sp>
      <p:pic>
        <p:nvPicPr>
          <p:cNvPr id="4" name="תמונה 37" descr=" [615x461] publisher: Yair Ben Horin in Bolivia / "/>
          <p:cNvPicPr/>
          <p:nvPr/>
        </p:nvPicPr>
        <p:blipFill>
          <a:blip r:embed="rId2">
            <a:extLst>
              <a:ext uri="{28A0092B-C50C-407E-A947-70E740481C1C}">
                <a14:useLocalDpi xmlns:a14="http://schemas.microsoft.com/office/drawing/2010/main" val="0"/>
              </a:ext>
            </a:extLst>
          </a:blip>
          <a:stretch>
            <a:fillRect/>
          </a:stretch>
        </p:blipFill>
        <p:spPr bwMode="auto">
          <a:xfrm>
            <a:off x="4983487" y="3737658"/>
            <a:ext cx="3779513" cy="2831096"/>
          </a:xfrm>
          <a:prstGeom prst="rect">
            <a:avLst/>
          </a:prstGeom>
          <a:noFill/>
          <a:ln>
            <a:noFill/>
          </a:ln>
        </p:spPr>
      </p:pic>
      <p:pic>
        <p:nvPicPr>
          <p:cNvPr id="5" name="תמונה 14"/>
          <p:cNvPicPr/>
          <p:nvPr/>
        </p:nvPicPr>
        <p:blipFill>
          <a:blip r:embed="rId3" cstate="print">
            <a:extLst>
              <a:ext uri="{28A0092B-C50C-407E-A947-70E740481C1C}">
                <a14:useLocalDpi xmlns:a14="http://schemas.microsoft.com/office/drawing/2010/main" val="0"/>
              </a:ext>
            </a:extLst>
          </a:blip>
          <a:stretch>
            <a:fillRect/>
          </a:stretch>
        </p:blipFill>
        <p:spPr>
          <a:xfrm>
            <a:off x="457200" y="3737657"/>
            <a:ext cx="3778898" cy="2831096"/>
          </a:xfrm>
          <a:prstGeom prst="rect">
            <a:avLst/>
          </a:prstGeom>
          <a:noFill/>
          <a:ln>
            <a:noFill/>
          </a:ln>
        </p:spPr>
      </p:pic>
    </p:spTree>
    <p:extLst>
      <p:ext uri="{BB962C8B-B14F-4D97-AF65-F5344CB8AC3E}">
        <p14:creationId xmlns:p14="http://schemas.microsoft.com/office/powerpoint/2010/main" val="3601740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97" y="981251"/>
            <a:ext cx="7886700" cy="428504"/>
          </a:xfrm>
        </p:spPr>
        <p:txBody>
          <a:bodyPr/>
          <a:lstStyle/>
          <a:p>
            <a:r>
              <a:rPr lang="he-IL" dirty="0" smtClean="0"/>
              <a:t>ראייה ללא רמזי עומק</a:t>
            </a:r>
            <a:endParaRPr lang="he-IL" dirty="0"/>
          </a:p>
        </p:txBody>
      </p:sp>
      <p:sp>
        <p:nvSpPr>
          <p:cNvPr id="3" name="Content Placeholder 2"/>
          <p:cNvSpPr>
            <a:spLocks noGrp="1"/>
          </p:cNvSpPr>
          <p:nvPr>
            <p:ph idx="1"/>
          </p:nvPr>
        </p:nvSpPr>
        <p:spPr>
          <a:xfrm>
            <a:off x="6852987" y="1709177"/>
            <a:ext cx="1910013" cy="933617"/>
          </a:xfrm>
        </p:spPr>
        <p:txBody>
          <a:bodyPr/>
          <a:lstStyle/>
          <a:p>
            <a:pPr marL="0" indent="0">
              <a:buNone/>
            </a:pPr>
            <a:r>
              <a:rPr lang="he-IL" b="1" cap="small" dirty="0" smtClean="0"/>
              <a:t>ענקים </a:t>
            </a:r>
            <a:r>
              <a:rPr lang="he-IL" b="1" cap="small" dirty="0"/>
              <a:t>וגמדים</a:t>
            </a:r>
            <a:endParaRPr lang="en-US" b="1" dirty="0"/>
          </a:p>
          <a:p>
            <a:endParaRPr lang="he-IL" dirty="0"/>
          </a:p>
        </p:txBody>
      </p:sp>
      <p:pic>
        <p:nvPicPr>
          <p:cNvPr id="4" name="תמונה 36" descr=" [584x778] publisher: Yair Ben Horin in Bolivia / "/>
          <p:cNvPicPr/>
          <p:nvPr/>
        </p:nvPicPr>
        <p:blipFill>
          <a:blip r:embed="rId2">
            <a:extLst>
              <a:ext uri="{28A0092B-C50C-407E-A947-70E740481C1C}">
                <a14:useLocalDpi xmlns:a14="http://schemas.microsoft.com/office/drawing/2010/main" val="0"/>
              </a:ext>
            </a:extLst>
          </a:blip>
          <a:srcRect/>
          <a:stretch>
            <a:fillRect/>
          </a:stretch>
        </p:blipFill>
        <p:spPr bwMode="auto">
          <a:xfrm>
            <a:off x="4750244" y="1730375"/>
            <a:ext cx="2380806" cy="4239791"/>
          </a:xfrm>
          <a:prstGeom prst="rect">
            <a:avLst/>
          </a:prstGeom>
          <a:noFill/>
          <a:ln>
            <a:noFill/>
          </a:ln>
        </p:spPr>
      </p:pic>
      <p:pic>
        <p:nvPicPr>
          <p:cNvPr id="5" name="תמונה 10" descr=" [778x584] publisher: Yair Ben Horin in Bolivia / "/>
          <p:cNvPicPr/>
          <p:nvPr/>
        </p:nvPicPr>
        <p:blipFill>
          <a:blip r:embed="rId3">
            <a:extLst>
              <a:ext uri="{28A0092B-C50C-407E-A947-70E740481C1C}">
                <a14:useLocalDpi xmlns:a14="http://schemas.microsoft.com/office/drawing/2010/main" val="0"/>
              </a:ext>
            </a:extLst>
          </a:blip>
          <a:srcRect/>
          <a:stretch>
            <a:fillRect/>
          </a:stretch>
        </p:blipFill>
        <p:spPr bwMode="auto">
          <a:xfrm>
            <a:off x="2615224" y="1730375"/>
            <a:ext cx="2135020" cy="2136126"/>
          </a:xfrm>
          <a:prstGeom prst="rect">
            <a:avLst/>
          </a:prstGeom>
          <a:noFill/>
          <a:ln>
            <a:noFill/>
          </a:ln>
        </p:spPr>
      </p:pic>
      <p:pic>
        <p:nvPicPr>
          <p:cNvPr id="6" name="תמונה 9" descr=" [615x461] publisher: Yair Ben Horin in Bolivia / "/>
          <p:cNvPicPr/>
          <p:nvPr/>
        </p:nvPicPr>
        <p:blipFill>
          <a:blip r:embed="rId4">
            <a:extLst>
              <a:ext uri="{28A0092B-C50C-407E-A947-70E740481C1C}">
                <a14:useLocalDpi xmlns:a14="http://schemas.microsoft.com/office/drawing/2010/main" val="0"/>
              </a:ext>
            </a:extLst>
          </a:blip>
          <a:srcRect/>
          <a:stretch>
            <a:fillRect/>
          </a:stretch>
        </p:blipFill>
        <p:spPr bwMode="auto">
          <a:xfrm>
            <a:off x="2652254" y="3866501"/>
            <a:ext cx="2097989" cy="2103665"/>
          </a:xfrm>
          <a:prstGeom prst="rect">
            <a:avLst/>
          </a:prstGeom>
          <a:noFill/>
          <a:ln>
            <a:noFill/>
          </a:ln>
        </p:spPr>
      </p:pic>
      <p:pic>
        <p:nvPicPr>
          <p:cNvPr id="7" name="תמונה 17"/>
          <p:cNvPicPr/>
          <p:nvPr/>
        </p:nvPicPr>
        <p:blipFill>
          <a:blip r:embed="rId5" cstate="print">
            <a:extLst>
              <a:ext uri="{28A0092B-C50C-407E-A947-70E740481C1C}">
                <a14:useLocalDpi xmlns:a14="http://schemas.microsoft.com/office/drawing/2010/main" val="0"/>
              </a:ext>
            </a:extLst>
          </a:blip>
          <a:stretch>
            <a:fillRect/>
          </a:stretch>
        </p:blipFill>
        <p:spPr>
          <a:xfrm>
            <a:off x="515834" y="1730375"/>
            <a:ext cx="2136421" cy="2136126"/>
          </a:xfrm>
          <a:prstGeom prst="rect">
            <a:avLst/>
          </a:prstGeom>
        </p:spPr>
      </p:pic>
      <p:pic>
        <p:nvPicPr>
          <p:cNvPr id="8" name="תמונה 15"/>
          <p:cNvPicPr/>
          <p:nvPr/>
        </p:nvPicPr>
        <p:blipFill>
          <a:blip r:embed="rId6" cstate="print">
            <a:extLst>
              <a:ext uri="{28A0092B-C50C-407E-A947-70E740481C1C}">
                <a14:useLocalDpi xmlns:a14="http://schemas.microsoft.com/office/drawing/2010/main" val="0"/>
              </a:ext>
            </a:extLst>
          </a:blip>
          <a:stretch>
            <a:fillRect/>
          </a:stretch>
        </p:blipFill>
        <p:spPr>
          <a:xfrm>
            <a:off x="515834" y="3866501"/>
            <a:ext cx="2136420" cy="2103665"/>
          </a:xfrm>
          <a:prstGeom prst="rect">
            <a:avLst/>
          </a:prstGeom>
        </p:spPr>
      </p:pic>
      <p:sp>
        <p:nvSpPr>
          <p:cNvPr id="9" name="Rectangle 8"/>
          <p:cNvSpPr/>
          <p:nvPr/>
        </p:nvSpPr>
        <p:spPr>
          <a:xfrm>
            <a:off x="2743536" y="5971739"/>
            <a:ext cx="5198859" cy="369332"/>
          </a:xfrm>
          <a:prstGeom prst="rect">
            <a:avLst/>
          </a:prstGeom>
        </p:spPr>
        <p:txBody>
          <a:bodyPr wrap="none">
            <a:spAutoFit/>
          </a:bodyPr>
          <a:lstStyle/>
          <a:p>
            <a:r>
              <a:rPr lang="he-IL" b="1" cap="small" dirty="0">
                <a:ea typeface="Times New Roman" panose="02020603050405020304" pitchFamily="18" charset="0"/>
              </a:rPr>
              <a:t>משימה:</a:t>
            </a:r>
            <a:r>
              <a:rPr lang="he-IL" cap="small" dirty="0">
                <a:ea typeface="Times New Roman" panose="02020603050405020304" pitchFamily="18" charset="0"/>
              </a:rPr>
              <a:t> נסו למצוא רמזי עומק נוספים שחסרים </a:t>
            </a:r>
            <a:r>
              <a:rPr lang="he-IL" cap="small" dirty="0" smtClean="0">
                <a:ea typeface="Times New Roman" panose="02020603050405020304" pitchFamily="18" charset="0"/>
              </a:rPr>
              <a:t>בתמונות!</a:t>
            </a:r>
            <a:endParaRPr lang="he-IL" dirty="0"/>
          </a:p>
        </p:txBody>
      </p:sp>
      <p:pic>
        <p:nvPicPr>
          <p:cNvPr id="10" name="תמונה 9" descr="P:\תיקיות אישיות\יאיר\מדעי המוח\הפקה ועיצוב\תבנית מסמכי וורד\אייקונים\אייקונים סופיים\אייקון מדעי המוח ג4_עצירה להתנסות.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2395" y="5700875"/>
            <a:ext cx="820605" cy="820605"/>
          </a:xfrm>
          <a:prstGeom prst="rect">
            <a:avLst/>
          </a:prstGeom>
          <a:noFill/>
          <a:ln>
            <a:noFill/>
          </a:ln>
        </p:spPr>
      </p:pic>
    </p:spTree>
    <p:extLst>
      <p:ext uri="{BB962C8B-B14F-4D97-AF65-F5344CB8AC3E}">
        <p14:creationId xmlns:p14="http://schemas.microsoft.com/office/powerpoint/2010/main" val="714351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984185"/>
            <a:ext cx="7886700" cy="428504"/>
          </a:xfrm>
        </p:spPr>
        <p:txBody>
          <a:bodyPr/>
          <a:lstStyle/>
          <a:p>
            <a:r>
              <a:rPr lang="he-IL" dirty="0" smtClean="0"/>
              <a:t>ראייה ללא רמזי עומק</a:t>
            </a:r>
            <a:endParaRPr lang="he-IL" dirty="0"/>
          </a:p>
        </p:txBody>
      </p:sp>
      <p:sp>
        <p:nvSpPr>
          <p:cNvPr id="3" name="Content Placeholder 2"/>
          <p:cNvSpPr>
            <a:spLocks noGrp="1"/>
          </p:cNvSpPr>
          <p:nvPr>
            <p:ph idx="1"/>
          </p:nvPr>
        </p:nvSpPr>
        <p:spPr>
          <a:xfrm>
            <a:off x="876300" y="1730375"/>
            <a:ext cx="7886700" cy="2953592"/>
          </a:xfrm>
        </p:spPr>
        <p:txBody>
          <a:bodyPr>
            <a:normAutofit/>
          </a:bodyPr>
          <a:lstStyle/>
          <a:p>
            <a:r>
              <a:rPr lang="he-IL" dirty="0" smtClean="0"/>
              <a:t>אשליית החתול המסתובב:</a:t>
            </a:r>
          </a:p>
          <a:p>
            <a:pPr marL="0" indent="0">
              <a:buNone/>
            </a:pPr>
            <a:r>
              <a:rPr lang="he-IL" dirty="0" smtClean="0"/>
              <a:t> </a:t>
            </a:r>
            <a:r>
              <a:rPr lang="en-US" sz="1000" u="sng" dirty="0" smtClean="0">
                <a:hlinkClick r:id="rId3"/>
              </a:rPr>
              <a:t>https://www.youtube.com/watch?v=8N1CZjOYYxw</a:t>
            </a:r>
            <a:endParaRPr lang="en-US" sz="1000" u="sng" dirty="0" smtClean="0"/>
          </a:p>
          <a:p>
            <a:endParaRPr lang="en-US" sz="1000" u="sng" dirty="0" smtClean="0"/>
          </a:p>
          <a:p>
            <a:endParaRPr lang="en-US" sz="1000" u="sng" dirty="0" smtClean="0"/>
          </a:p>
          <a:p>
            <a:endParaRPr lang="he-IL" dirty="0" smtClean="0"/>
          </a:p>
          <a:p>
            <a:endParaRPr lang="he-IL" dirty="0" smtClean="0"/>
          </a:p>
          <a:p>
            <a:endParaRPr lang="he-IL" dirty="0" smtClean="0"/>
          </a:p>
          <a:p>
            <a:pPr marL="0" indent="0">
              <a:buNone/>
            </a:pPr>
            <a:endParaRPr lang="he-IL" u="sng" dirty="0" smtClean="0"/>
          </a:p>
          <a:p>
            <a:endParaRPr lang="he-IL" dirty="0"/>
          </a:p>
        </p:txBody>
      </p:sp>
      <p:pic>
        <p:nvPicPr>
          <p:cNvPr id="4" name="תמונה 38" descr="Horse Silhouette Optical Illusion"/>
          <p:cNvPicPr/>
          <p:nvPr/>
        </p:nvPicPr>
        <p:blipFill rotWithShape="1">
          <a:blip r:embed="rId4">
            <a:extLst>
              <a:ext uri="{28A0092B-C50C-407E-A947-70E740481C1C}">
                <a14:useLocalDpi xmlns:a14="http://schemas.microsoft.com/office/drawing/2010/main" val="0"/>
              </a:ext>
            </a:extLst>
          </a:blip>
          <a:srcRect l="21267"/>
          <a:stretch/>
        </p:blipFill>
        <p:spPr bwMode="auto">
          <a:xfrm>
            <a:off x="469695" y="2832328"/>
            <a:ext cx="1623526" cy="2165758"/>
          </a:xfrm>
          <a:prstGeom prst="rect">
            <a:avLst/>
          </a:prstGeom>
          <a:noFill/>
          <a:ln>
            <a:noFill/>
          </a:ln>
        </p:spPr>
      </p:pic>
      <p:pic>
        <p:nvPicPr>
          <p:cNvPr id="6" name="תמונה 2" descr="http://www.psy.ritsumei.ac.jp/~akitaoka/silhouette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1541" y="2833465"/>
            <a:ext cx="1754752" cy="2164620"/>
          </a:xfrm>
          <a:prstGeom prst="rect">
            <a:avLst/>
          </a:prstGeom>
          <a:noFill/>
          <a:ln>
            <a:noFill/>
          </a:ln>
        </p:spPr>
      </p:pic>
      <p:pic>
        <p:nvPicPr>
          <p:cNvPr id="5" name="8N1CZjOYYxw?rel=0"/>
          <p:cNvPicPr>
            <a:picLocks noRot="1" noChangeAspect="1"/>
          </p:cNvPicPr>
          <p:nvPr>
            <a:videoFile r:link="rId1"/>
          </p:nvPr>
        </p:nvPicPr>
        <p:blipFill>
          <a:blip r:embed="rId6"/>
          <a:stretch>
            <a:fillRect/>
          </a:stretch>
        </p:blipFill>
        <p:spPr>
          <a:xfrm>
            <a:off x="4191000" y="2426335"/>
            <a:ext cx="4572000" cy="2571750"/>
          </a:xfrm>
          <a:prstGeom prst="rect">
            <a:avLst/>
          </a:prstGeom>
        </p:spPr>
      </p:pic>
      <p:sp>
        <p:nvSpPr>
          <p:cNvPr id="7" name="מלבן 6"/>
          <p:cNvSpPr/>
          <p:nvPr/>
        </p:nvSpPr>
        <p:spPr>
          <a:xfrm>
            <a:off x="413127" y="2426334"/>
            <a:ext cx="3733800" cy="646331"/>
          </a:xfrm>
          <a:prstGeom prst="rect">
            <a:avLst/>
          </a:prstGeom>
        </p:spPr>
        <p:txBody>
          <a:bodyPr wrap="square">
            <a:spAutoFit/>
          </a:bodyPr>
          <a:lstStyle/>
          <a:p>
            <a:r>
              <a:rPr lang="he-IL" dirty="0"/>
              <a:t>לאן הילדה מסתכלת?</a:t>
            </a:r>
            <a:endParaRPr lang="en-US" dirty="0"/>
          </a:p>
          <a:p>
            <a:endParaRPr lang="en-US" u="sng" dirty="0"/>
          </a:p>
        </p:txBody>
      </p:sp>
      <p:sp>
        <p:nvSpPr>
          <p:cNvPr id="8" name="מלבן 7"/>
          <p:cNvSpPr/>
          <p:nvPr/>
        </p:nvSpPr>
        <p:spPr>
          <a:xfrm>
            <a:off x="494524" y="5000958"/>
            <a:ext cx="1657825" cy="369332"/>
          </a:xfrm>
          <a:prstGeom prst="rect">
            <a:avLst/>
          </a:prstGeom>
        </p:spPr>
        <p:txBody>
          <a:bodyPr wrap="none">
            <a:spAutoFit/>
          </a:bodyPr>
          <a:lstStyle/>
          <a:p>
            <a:r>
              <a:rPr lang="he-IL" dirty="0"/>
              <a:t>לאן מביט הסוס?</a:t>
            </a:r>
            <a:endParaRPr lang="en-US" dirty="0"/>
          </a:p>
        </p:txBody>
      </p:sp>
    </p:spTree>
    <p:extLst>
      <p:ext uri="{BB962C8B-B14F-4D97-AF65-F5344CB8AC3E}">
        <p14:creationId xmlns:p14="http://schemas.microsoft.com/office/powerpoint/2010/main" val="914365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984184"/>
            <a:ext cx="7886700" cy="428504"/>
          </a:xfrm>
        </p:spPr>
        <p:txBody>
          <a:bodyPr/>
          <a:lstStyle/>
          <a:p>
            <a:r>
              <a:rPr lang="he-IL" dirty="0" smtClean="0"/>
              <a:t>ראייה ללא רמזי עומק</a:t>
            </a:r>
            <a:endParaRPr lang="he-IL" dirty="0"/>
          </a:p>
        </p:txBody>
      </p:sp>
      <p:sp>
        <p:nvSpPr>
          <p:cNvPr id="3" name="Content Placeholder 2"/>
          <p:cNvSpPr>
            <a:spLocks noGrp="1"/>
          </p:cNvSpPr>
          <p:nvPr>
            <p:ph idx="1"/>
          </p:nvPr>
        </p:nvSpPr>
        <p:spPr>
          <a:xfrm>
            <a:off x="876300" y="1730375"/>
            <a:ext cx="7886700" cy="4351338"/>
          </a:xfrm>
        </p:spPr>
        <p:txBody>
          <a:bodyPr>
            <a:normAutofit/>
          </a:bodyPr>
          <a:lstStyle/>
          <a:p>
            <a:pPr marL="0" indent="0">
              <a:buNone/>
            </a:pPr>
            <a:r>
              <a:rPr lang="he-IL" b="1" dirty="0" smtClean="0"/>
              <a:t>אשליות צללית</a:t>
            </a:r>
            <a:endParaRPr lang="he-IL" dirty="0" smtClean="0"/>
          </a:p>
          <a:p>
            <a:r>
              <a:rPr lang="he-IL" dirty="0" smtClean="0"/>
              <a:t>לאן </a:t>
            </a:r>
            <a:r>
              <a:rPr lang="he-IL" dirty="0"/>
              <a:t>הילדה מסתכלת</a:t>
            </a:r>
            <a:r>
              <a:rPr lang="he-IL" dirty="0" smtClean="0"/>
              <a:t>?</a:t>
            </a:r>
          </a:p>
          <a:p>
            <a:endParaRPr lang="he-IL" dirty="0"/>
          </a:p>
          <a:p>
            <a:endParaRPr lang="he-IL" dirty="0" smtClean="0"/>
          </a:p>
          <a:p>
            <a:endParaRPr lang="he-IL" dirty="0"/>
          </a:p>
          <a:p>
            <a:endParaRPr lang="he-IL" dirty="0" smtClean="0"/>
          </a:p>
          <a:p>
            <a:endParaRPr lang="he-IL" dirty="0" smtClean="0"/>
          </a:p>
          <a:p>
            <a:endParaRPr lang="he-IL" dirty="0"/>
          </a:p>
          <a:p>
            <a:endParaRPr lang="he-IL" dirty="0"/>
          </a:p>
          <a:p>
            <a:pPr marL="0" indent="0">
              <a:buNone/>
            </a:pPr>
            <a:r>
              <a:rPr lang="he-IL" dirty="0"/>
              <a:t>כאשר אנו צופים בצללית בלבד, קשה לנו לעתים להכריע לגבי המנח של האובייקט במרחב. במציאות אנחנו נעזרים ברמזים כמו לבוש, צל המוטל על גבי אובייקט וכו' כדי לתפוס את המנח ולפעמים גם את התנועה שלו. </a:t>
            </a:r>
            <a:endParaRPr lang="en-US" dirty="0"/>
          </a:p>
        </p:txBody>
      </p:sp>
      <p:pic>
        <p:nvPicPr>
          <p:cNvPr id="7" name="תמונה 3" descr="http://www.psy.ritsumei.ac.jp/~akitaoka/silhouette03.jpg"/>
          <p:cNvPicPr/>
          <p:nvPr/>
        </p:nvPicPr>
        <p:blipFill>
          <a:blip r:embed="rId2">
            <a:extLst>
              <a:ext uri="{28A0092B-C50C-407E-A947-70E740481C1C}">
                <a14:useLocalDpi xmlns:a14="http://schemas.microsoft.com/office/drawing/2010/main" val="0"/>
              </a:ext>
            </a:extLst>
          </a:blip>
          <a:stretch>
            <a:fillRect/>
          </a:stretch>
        </p:blipFill>
        <p:spPr bwMode="auto">
          <a:xfrm>
            <a:off x="1688842" y="2632737"/>
            <a:ext cx="5635450" cy="2230699"/>
          </a:xfrm>
          <a:prstGeom prst="rect">
            <a:avLst/>
          </a:prstGeom>
          <a:noFill/>
          <a:ln>
            <a:noFill/>
          </a:ln>
        </p:spPr>
      </p:pic>
    </p:spTree>
    <p:extLst>
      <p:ext uri="{BB962C8B-B14F-4D97-AF65-F5344CB8AC3E}">
        <p14:creationId xmlns:p14="http://schemas.microsoft.com/office/powerpoint/2010/main" val="962610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65517"/>
            <a:ext cx="7886700" cy="428504"/>
          </a:xfrm>
        </p:spPr>
        <p:txBody>
          <a:bodyPr/>
          <a:lstStyle/>
          <a:p>
            <a:r>
              <a:rPr lang="he-IL" dirty="0" smtClean="0"/>
              <a:t>ראייה ללא רמזי עומק</a:t>
            </a:r>
            <a:endParaRPr lang="he-IL" dirty="0"/>
          </a:p>
        </p:txBody>
      </p:sp>
      <p:sp>
        <p:nvSpPr>
          <p:cNvPr id="3" name="Content Placeholder 2"/>
          <p:cNvSpPr>
            <a:spLocks noGrp="1"/>
          </p:cNvSpPr>
          <p:nvPr>
            <p:ph idx="1"/>
          </p:nvPr>
        </p:nvSpPr>
        <p:spPr>
          <a:xfrm>
            <a:off x="876300" y="1730375"/>
            <a:ext cx="7886700" cy="4351338"/>
          </a:xfrm>
        </p:spPr>
        <p:txBody>
          <a:bodyPr>
            <a:normAutofit/>
          </a:bodyPr>
          <a:lstStyle/>
          <a:p>
            <a:pPr marL="0" indent="0">
              <a:buNone/>
            </a:pPr>
            <a:r>
              <a:rPr lang="he-IL" b="1" dirty="0" smtClean="0"/>
              <a:t>אשליות צללית</a:t>
            </a:r>
            <a:endParaRPr lang="he-IL" dirty="0" smtClean="0"/>
          </a:p>
          <a:p>
            <a:r>
              <a:rPr lang="he-IL" dirty="0" smtClean="0"/>
              <a:t>זוהי קוביית נקר:</a:t>
            </a:r>
          </a:p>
          <a:p>
            <a:endParaRPr lang="he-IL" dirty="0"/>
          </a:p>
          <a:p>
            <a:endParaRPr lang="he-IL" dirty="0" smtClean="0"/>
          </a:p>
          <a:p>
            <a:endParaRPr lang="he-IL" dirty="0" smtClean="0"/>
          </a:p>
          <a:p>
            <a:endParaRPr lang="he-IL" dirty="0"/>
          </a:p>
          <a:p>
            <a:endParaRPr lang="he-IL" dirty="0" smtClean="0"/>
          </a:p>
          <a:p>
            <a:endParaRPr lang="he-IL" dirty="0" smtClean="0"/>
          </a:p>
          <a:p>
            <a:r>
              <a:rPr lang="he-IL" dirty="0" smtClean="0"/>
              <a:t>הביטו </a:t>
            </a:r>
            <a:r>
              <a:rPr lang="he-IL" dirty="0" err="1" smtClean="0"/>
              <a:t>בקודקוד</a:t>
            </a:r>
            <a:r>
              <a:rPr lang="he-IL" dirty="0" smtClean="0"/>
              <a:t> הקרוב ביותר אליכם. הייתכן שהוא גם </a:t>
            </a:r>
            <a:r>
              <a:rPr lang="he-IL" dirty="0" err="1" smtClean="0"/>
              <a:t>הקודקוד</a:t>
            </a:r>
            <a:r>
              <a:rPr lang="he-IL" dirty="0" smtClean="0"/>
              <a:t> הרחוק ביותר?</a:t>
            </a:r>
          </a:p>
          <a:p>
            <a:endParaRPr lang="he-IL" dirty="0"/>
          </a:p>
          <a:p>
            <a:r>
              <a:rPr lang="he-IL" dirty="0" smtClean="0"/>
              <a:t>גם אשליה זו נובעת מהיעדר רמזי עומק, שמותירים את התמונה דו-משמעית.</a:t>
            </a:r>
            <a:endParaRPr lang="he-IL" dirty="0"/>
          </a:p>
        </p:txBody>
      </p:sp>
      <p:pic>
        <p:nvPicPr>
          <p:cNvPr id="5" name="תמונה 5" descr="http://upload.wikimedia.org/wikipedia/commons/thumb/e/e7/Necker_cube.svg/220px-Necker_cube.svg.png"/>
          <p:cNvPicPr/>
          <p:nvPr/>
        </p:nvPicPr>
        <p:blipFill>
          <a:blip r:embed="rId2">
            <a:extLst>
              <a:ext uri="{28A0092B-C50C-407E-A947-70E740481C1C}">
                <a14:useLocalDpi xmlns:a14="http://schemas.microsoft.com/office/drawing/2010/main" val="0"/>
              </a:ext>
            </a:extLst>
          </a:blip>
          <a:srcRect/>
          <a:stretch>
            <a:fillRect/>
          </a:stretch>
        </p:blipFill>
        <p:spPr bwMode="auto">
          <a:xfrm>
            <a:off x="4637314" y="1990451"/>
            <a:ext cx="2295332" cy="2694253"/>
          </a:xfrm>
          <a:prstGeom prst="rect">
            <a:avLst/>
          </a:prstGeom>
          <a:noFill/>
          <a:ln>
            <a:noFill/>
          </a:ln>
        </p:spPr>
      </p:pic>
    </p:spTree>
    <p:extLst>
      <p:ext uri="{BB962C8B-B14F-4D97-AF65-F5344CB8AC3E}">
        <p14:creationId xmlns:p14="http://schemas.microsoft.com/office/powerpoint/2010/main" val="1766064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2505852"/>
            <a:ext cx="9209314" cy="4047154"/>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857250" y="1002841"/>
            <a:ext cx="7886700" cy="428504"/>
          </a:xfrm>
        </p:spPr>
        <p:txBody>
          <a:bodyPr/>
          <a:lstStyle/>
          <a:p>
            <a:r>
              <a:rPr lang="he-IL" dirty="0" smtClean="0"/>
              <a:t>רמזי צללית</a:t>
            </a:r>
            <a:endParaRPr lang="he-IL" dirty="0"/>
          </a:p>
        </p:txBody>
      </p:sp>
      <p:sp>
        <p:nvSpPr>
          <p:cNvPr id="3" name="Content Placeholder 2"/>
          <p:cNvSpPr>
            <a:spLocks noGrp="1"/>
          </p:cNvSpPr>
          <p:nvPr>
            <p:ph idx="1"/>
          </p:nvPr>
        </p:nvSpPr>
        <p:spPr>
          <a:xfrm>
            <a:off x="876300" y="1730375"/>
            <a:ext cx="7886700" cy="4351338"/>
          </a:xfrm>
        </p:spPr>
        <p:txBody>
          <a:bodyPr>
            <a:normAutofit/>
          </a:bodyPr>
          <a:lstStyle/>
          <a:p>
            <a:pPr marL="0" indent="0">
              <a:buNone/>
            </a:pPr>
            <a:r>
              <a:rPr lang="he-IL" dirty="0" smtClean="0"/>
              <a:t>שימו לב כיצד ניתן ליצור אשליה של עומק בעזרת הצללה:</a:t>
            </a:r>
            <a:endParaRPr lang="he-IL" dirty="0" smtClean="0">
              <a:hlinkClick r:id="rId3"/>
            </a:endParaRPr>
          </a:p>
          <a:p>
            <a:r>
              <a:rPr lang="he-IL" sz="1000" dirty="0" smtClean="0">
                <a:hlinkClick r:id="rId3"/>
              </a:rPr>
              <a:t>סרטון: </a:t>
            </a:r>
            <a:r>
              <a:rPr lang="en-US" sz="1000" dirty="0" smtClean="0">
                <a:hlinkClick r:id="rId3"/>
              </a:rPr>
              <a:t>https://www.youtube.com/watch?v=0DJjo63l0q4</a:t>
            </a:r>
            <a:r>
              <a:rPr lang="he-IL" sz="1000" dirty="0" smtClean="0"/>
              <a:t> </a:t>
            </a:r>
          </a:p>
          <a:p>
            <a:endParaRPr lang="he-IL" dirty="0" smtClean="0">
              <a:hlinkClick r:id="rId4"/>
            </a:endParaRPr>
          </a:p>
        </p:txBody>
      </p:sp>
      <p:pic>
        <p:nvPicPr>
          <p:cNvPr id="4" name="0DJjo63l0q4?rel=0"/>
          <p:cNvPicPr>
            <a:picLocks noRot="1" noChangeAspect="1"/>
          </p:cNvPicPr>
          <p:nvPr>
            <a:videoFile r:link="rId1"/>
          </p:nvPr>
        </p:nvPicPr>
        <p:blipFill>
          <a:blip r:embed="rId5"/>
          <a:stretch>
            <a:fillRect/>
          </a:stretch>
        </p:blipFill>
        <p:spPr>
          <a:xfrm>
            <a:off x="1054359" y="2505852"/>
            <a:ext cx="7194940" cy="4047154"/>
          </a:xfrm>
          <a:prstGeom prst="rect">
            <a:avLst/>
          </a:prstGeom>
        </p:spPr>
      </p:pic>
    </p:spTree>
    <p:extLst>
      <p:ext uri="{BB962C8B-B14F-4D97-AF65-F5344CB8AC3E}">
        <p14:creationId xmlns:p14="http://schemas.microsoft.com/office/powerpoint/2010/main" val="4142731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74645" y="2845838"/>
            <a:ext cx="9283959" cy="3707168"/>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876300" y="993513"/>
            <a:ext cx="7886700" cy="428504"/>
          </a:xfrm>
        </p:spPr>
        <p:txBody>
          <a:bodyPr/>
          <a:lstStyle/>
          <a:p>
            <a:r>
              <a:rPr lang="he-IL" dirty="0" smtClean="0"/>
              <a:t>רמזי מנח</a:t>
            </a:r>
            <a:endParaRPr lang="he-IL" dirty="0"/>
          </a:p>
        </p:txBody>
      </p:sp>
      <p:sp>
        <p:nvSpPr>
          <p:cNvPr id="3" name="Content Placeholder 2"/>
          <p:cNvSpPr>
            <a:spLocks noGrp="1"/>
          </p:cNvSpPr>
          <p:nvPr>
            <p:ph idx="1"/>
          </p:nvPr>
        </p:nvSpPr>
        <p:spPr>
          <a:xfrm>
            <a:off x="876300" y="1730375"/>
            <a:ext cx="7886700" cy="4351338"/>
          </a:xfrm>
        </p:spPr>
        <p:txBody>
          <a:bodyPr>
            <a:normAutofit/>
          </a:bodyPr>
          <a:lstStyle/>
          <a:p>
            <a:pPr marL="0" indent="0">
              <a:buNone/>
            </a:pPr>
            <a:r>
              <a:rPr lang="he-IL" dirty="0" smtClean="0"/>
              <a:t>שימו לב עד כמה הזווית של הציור חשובה ביצירת תפיסה של עומק – המוח מעבד דברים לפי המנחים הנפוצים שלהם במציאות:</a:t>
            </a:r>
            <a:endParaRPr lang="he-IL" dirty="0">
              <a:hlinkClick r:id="rId3"/>
            </a:endParaRPr>
          </a:p>
          <a:p>
            <a:r>
              <a:rPr lang="en-US" sz="1000" dirty="0" smtClean="0">
                <a:hlinkClick r:id="rId3"/>
              </a:rPr>
              <a:t>https://www.youtube.com/watch?v=ozzA-wkHaTY</a:t>
            </a:r>
            <a:r>
              <a:rPr lang="he-IL" sz="1000" dirty="0" smtClean="0"/>
              <a:t> </a:t>
            </a:r>
          </a:p>
          <a:p>
            <a:r>
              <a:rPr lang="he-IL" sz="1000" dirty="0" err="1" smtClean="0"/>
              <a:t>גירסה</a:t>
            </a:r>
            <a:r>
              <a:rPr lang="he-IL" sz="1000" dirty="0" smtClean="0"/>
              <a:t> קצרה יותר: </a:t>
            </a:r>
            <a:r>
              <a:rPr lang="en-US" sz="1000" dirty="0" smtClean="0"/>
              <a:t> </a:t>
            </a:r>
            <a:r>
              <a:rPr lang="en-US" sz="1000" dirty="0" smtClean="0">
                <a:hlinkClick r:id="rId4"/>
              </a:rPr>
              <a:t>https://www.youtube.com/watch?v=AYOpIPhLppw</a:t>
            </a:r>
            <a:endParaRPr lang="he-IL" sz="1000" dirty="0" smtClean="0"/>
          </a:p>
          <a:p>
            <a:endParaRPr lang="he-IL" dirty="0"/>
          </a:p>
        </p:txBody>
      </p:sp>
      <p:pic>
        <p:nvPicPr>
          <p:cNvPr id="5" name="ozzA-wkHaTY?rel=0"/>
          <p:cNvPicPr>
            <a:picLocks noRot="1" noChangeAspect="1"/>
          </p:cNvPicPr>
          <p:nvPr>
            <a:videoFile r:link="rId1"/>
          </p:nvPr>
        </p:nvPicPr>
        <p:blipFill>
          <a:blip r:embed="rId5"/>
          <a:stretch>
            <a:fillRect/>
          </a:stretch>
        </p:blipFill>
        <p:spPr>
          <a:xfrm>
            <a:off x="1302529" y="2845837"/>
            <a:ext cx="6640284" cy="3735160"/>
          </a:xfrm>
          <a:prstGeom prst="rect">
            <a:avLst/>
          </a:prstGeom>
        </p:spPr>
      </p:pic>
    </p:spTree>
    <p:extLst>
      <p:ext uri="{BB962C8B-B14F-4D97-AF65-F5344CB8AC3E}">
        <p14:creationId xmlns:p14="http://schemas.microsoft.com/office/powerpoint/2010/main" val="3228531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74645" y="2224768"/>
            <a:ext cx="9283959" cy="4328238"/>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857250" y="993510"/>
            <a:ext cx="7886700" cy="428504"/>
          </a:xfrm>
        </p:spPr>
        <p:txBody>
          <a:bodyPr/>
          <a:lstStyle/>
          <a:p>
            <a:r>
              <a:rPr lang="he-IL" cap="small" dirty="0"/>
              <a:t>ראיה עם רמזי עומק שקריים - אשליית חדר </a:t>
            </a:r>
            <a:r>
              <a:rPr lang="he-IL" cap="small" dirty="0" err="1"/>
              <a:t>איימס</a:t>
            </a:r>
            <a:endParaRPr lang="en-US" b="1" dirty="0"/>
          </a:p>
        </p:txBody>
      </p:sp>
      <p:sp>
        <p:nvSpPr>
          <p:cNvPr id="3" name="Content Placeholder 2"/>
          <p:cNvSpPr>
            <a:spLocks noGrp="1"/>
          </p:cNvSpPr>
          <p:nvPr>
            <p:ph idx="1"/>
          </p:nvPr>
        </p:nvSpPr>
        <p:spPr>
          <a:xfrm>
            <a:off x="876300" y="1730375"/>
            <a:ext cx="7886700" cy="4351338"/>
          </a:xfrm>
        </p:spPr>
        <p:txBody>
          <a:bodyPr>
            <a:normAutofit/>
          </a:bodyPr>
          <a:lstStyle/>
          <a:p>
            <a:pPr marL="0" indent="0">
              <a:buNone/>
            </a:pPr>
            <a:r>
              <a:rPr lang="he-IL" sz="1000" dirty="0" smtClean="0"/>
              <a:t>סרטון:</a:t>
            </a:r>
            <a:r>
              <a:rPr lang="en-US" sz="1000" dirty="0" smtClean="0"/>
              <a:t> </a:t>
            </a:r>
            <a:r>
              <a:rPr lang="en-US" sz="1000" u="sng" dirty="0">
                <a:hlinkClick r:id="rId3"/>
              </a:rPr>
              <a:t>https://youtu.be/Ttd0YjXF0no</a:t>
            </a:r>
            <a:r>
              <a:rPr lang="en-US" sz="1000" dirty="0"/>
              <a:t> </a:t>
            </a:r>
          </a:p>
          <a:p>
            <a:pPr marL="0" indent="0">
              <a:buNone/>
            </a:pPr>
            <a:endParaRPr lang="he-IL" dirty="0" smtClean="0"/>
          </a:p>
        </p:txBody>
      </p:sp>
      <p:pic>
        <p:nvPicPr>
          <p:cNvPr id="4" name="Ttd0YjXF0no?rel=0"/>
          <p:cNvPicPr>
            <a:picLocks noRot="1" noChangeAspect="1"/>
          </p:cNvPicPr>
          <p:nvPr>
            <a:videoFile r:link="rId1"/>
          </p:nvPr>
        </p:nvPicPr>
        <p:blipFill>
          <a:blip r:embed="rId4"/>
          <a:stretch>
            <a:fillRect/>
          </a:stretch>
        </p:blipFill>
        <p:spPr>
          <a:xfrm>
            <a:off x="690465" y="2224768"/>
            <a:ext cx="7777583" cy="4328238"/>
          </a:xfrm>
          <a:prstGeom prst="rect">
            <a:avLst/>
          </a:prstGeom>
        </p:spPr>
      </p:pic>
    </p:spTree>
    <p:extLst>
      <p:ext uri="{BB962C8B-B14F-4D97-AF65-F5344CB8AC3E}">
        <p14:creationId xmlns:p14="http://schemas.microsoft.com/office/powerpoint/2010/main" val="4223005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93510"/>
            <a:ext cx="7886700" cy="428504"/>
          </a:xfrm>
        </p:spPr>
        <p:txBody>
          <a:bodyPr/>
          <a:lstStyle/>
          <a:p>
            <a:r>
              <a:rPr lang="he-IL" cap="small" dirty="0"/>
              <a:t>ראיה עם רמזי עומק שקריים - אשליית חדר </a:t>
            </a:r>
            <a:r>
              <a:rPr lang="he-IL" cap="small" dirty="0" err="1"/>
              <a:t>איימס</a:t>
            </a:r>
            <a:endParaRPr lang="en-US" b="1" dirty="0"/>
          </a:p>
        </p:txBody>
      </p:sp>
      <p:sp>
        <p:nvSpPr>
          <p:cNvPr id="3" name="Content Placeholder 2"/>
          <p:cNvSpPr>
            <a:spLocks noGrp="1"/>
          </p:cNvSpPr>
          <p:nvPr>
            <p:ph idx="1"/>
          </p:nvPr>
        </p:nvSpPr>
        <p:spPr>
          <a:xfrm>
            <a:off x="457200" y="1730375"/>
            <a:ext cx="8305800" cy="4351338"/>
          </a:xfrm>
        </p:spPr>
        <p:txBody>
          <a:bodyPr>
            <a:normAutofit/>
          </a:bodyPr>
          <a:lstStyle/>
          <a:p>
            <a:pPr marL="0" indent="0">
              <a:buNone/>
            </a:pPr>
            <a:r>
              <a:rPr lang="he-IL" dirty="0" smtClean="0"/>
              <a:t>כיצד מתקבלת האשליה?</a:t>
            </a:r>
          </a:p>
          <a:p>
            <a:pPr marL="0" indent="0">
              <a:buNone/>
            </a:pPr>
            <a:r>
              <a:rPr lang="he-IL" dirty="0" smtClean="0"/>
              <a:t>באשליית </a:t>
            </a:r>
            <a:r>
              <a:rPr lang="he-IL" dirty="0"/>
              <a:t>חדר </a:t>
            </a:r>
            <a:r>
              <a:rPr lang="he-IL" dirty="0" err="1"/>
              <a:t>איימס</a:t>
            </a:r>
            <a:r>
              <a:rPr lang="he-IL" dirty="0"/>
              <a:t> יש שני רמזים, שהאחד גובר על השני ליצירת האשליה: </a:t>
            </a:r>
            <a:endParaRPr lang="he-IL" dirty="0" smtClean="0"/>
          </a:p>
          <a:p>
            <a:pPr marL="514350" indent="-514350">
              <a:buAutoNum type="arabicParenR"/>
            </a:pPr>
            <a:r>
              <a:rPr lang="he-IL" dirty="0" smtClean="0"/>
              <a:t>מבנה </a:t>
            </a:r>
            <a:r>
              <a:rPr lang="he-IL" dirty="0"/>
              <a:t>החדר, שנראה סטנדרטי ויחסית קטן, על-פי הזויות שבין הקירות, ש</a:t>
            </a:r>
            <a:r>
              <a:rPr lang="he-IL" b="1" dirty="0"/>
              <a:t>נראות כזוויות </a:t>
            </a:r>
            <a:r>
              <a:rPr lang="he-IL" b="1" dirty="0" smtClean="0"/>
              <a:t>ישרות רק מזווית הצילום</a:t>
            </a:r>
            <a:r>
              <a:rPr lang="he-IL" dirty="0" smtClean="0"/>
              <a:t>. </a:t>
            </a:r>
          </a:p>
          <a:p>
            <a:pPr marL="514350" indent="-514350">
              <a:buAutoNum type="arabicParenR"/>
            </a:pPr>
            <a:r>
              <a:rPr lang="he-IL" dirty="0" smtClean="0"/>
              <a:t>הבדלי </a:t>
            </a:r>
            <a:r>
              <a:rPr lang="he-IL" dirty="0"/>
              <a:t>הגודל בין </a:t>
            </a:r>
            <a:r>
              <a:rPr lang="he-IL" dirty="0" smtClean="0"/>
              <a:t>האנשים, שנובעים למעשה מכך שהאדם ה"קטן"</a:t>
            </a:r>
            <a:r>
              <a:rPr lang="en-US" dirty="0" smtClean="0"/>
              <a:t> </a:t>
            </a:r>
            <a:r>
              <a:rPr lang="he-IL" dirty="0" smtClean="0"/>
              <a:t>נמצא רחוק. </a:t>
            </a:r>
          </a:p>
          <a:p>
            <a:pPr marL="0" indent="0">
              <a:buNone/>
            </a:pPr>
            <a:r>
              <a:rPr lang="he-IL" dirty="0" smtClean="0"/>
              <a:t>במקרה </a:t>
            </a:r>
            <a:r>
              <a:rPr lang="he-IL" dirty="0"/>
              <a:t>הזה התחושה שלנו לגבי מבנה החדר חזקה יותר, אנחנו לוקחים בחשבון שאכן מדובר בחדרון רגיל, ונשארים עם הרושם שישנם בחדר ענק וננס. </a:t>
            </a:r>
            <a:endParaRPr lang="he-IL" dirty="0" smtClean="0"/>
          </a:p>
          <a:p>
            <a:pPr marL="0" indent="0">
              <a:buNone/>
            </a:pPr>
            <a:r>
              <a:rPr lang="he-IL" dirty="0" smtClean="0"/>
              <a:t>כמו </a:t>
            </a:r>
            <a:r>
              <a:rPr lang="he-IL" dirty="0"/>
              <a:t>באשליות רבות אחרות, קשה מאוד להתנתק מהרושם הזה, אפילו שאנחנו יודעים שהתפיסה שלנו נוגדת את המציאות.</a:t>
            </a:r>
          </a:p>
        </p:txBody>
      </p:sp>
    </p:spTree>
    <p:extLst>
      <p:ext uri="{BB962C8B-B14F-4D97-AF65-F5344CB8AC3E}">
        <p14:creationId xmlns:p14="http://schemas.microsoft.com/office/powerpoint/2010/main" val="4142913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899527"/>
            <a:ext cx="7886700" cy="823070"/>
          </a:xfrm>
        </p:spPr>
        <p:txBody>
          <a:bodyPr>
            <a:normAutofit/>
          </a:bodyPr>
          <a:lstStyle/>
          <a:p>
            <a:r>
              <a:rPr lang="he-IL" cap="small" dirty="0"/>
              <a:t>רמזי עומק דו-עיניים </a:t>
            </a:r>
            <a:r>
              <a:rPr lang="he-IL" cap="small" dirty="0" smtClean="0"/>
              <a:t>- </a:t>
            </a:r>
            <a:r>
              <a:rPr lang="he-IL" sz="1800" cap="small" dirty="0" smtClean="0"/>
              <a:t>רמזים </a:t>
            </a:r>
            <a:r>
              <a:rPr lang="he-IL" sz="1800" cap="small" dirty="0"/>
              <a:t>שמתקבלים מראייה בשתי העיניים בו-זמנית</a:t>
            </a:r>
            <a:endParaRPr lang="he-IL" sz="1800" dirty="0"/>
          </a:p>
        </p:txBody>
      </p:sp>
      <p:sp>
        <p:nvSpPr>
          <p:cNvPr id="3" name="Content Placeholder 2"/>
          <p:cNvSpPr>
            <a:spLocks noGrp="1"/>
          </p:cNvSpPr>
          <p:nvPr>
            <p:ph idx="1"/>
          </p:nvPr>
        </p:nvSpPr>
        <p:spPr>
          <a:xfrm>
            <a:off x="857250" y="1629676"/>
            <a:ext cx="7886700" cy="4351338"/>
          </a:xfrm>
        </p:spPr>
        <p:txBody>
          <a:bodyPr/>
          <a:lstStyle/>
          <a:p>
            <a:pPr marL="0" indent="0">
              <a:buNone/>
            </a:pPr>
            <a:r>
              <a:rPr lang="he-IL" b="0" cap="small" dirty="0" smtClean="0"/>
              <a:t>1) פער </a:t>
            </a:r>
            <a:r>
              <a:rPr lang="he-IL" b="0" cap="small" dirty="0"/>
              <a:t>בין-רשתי </a:t>
            </a:r>
            <a:endParaRPr lang="he-IL" b="0" cap="small" dirty="0" smtClean="0"/>
          </a:p>
          <a:p>
            <a:pPr marL="0" indent="0">
              <a:buNone/>
            </a:pPr>
            <a:r>
              <a:rPr lang="he-IL" b="0" cap="small" dirty="0" smtClean="0"/>
              <a:t>2)</a:t>
            </a:r>
            <a:r>
              <a:rPr lang="en-US" b="0" cap="small" dirty="0" smtClean="0"/>
              <a:t> </a:t>
            </a:r>
            <a:r>
              <a:rPr lang="he-IL" b="0" cap="small" dirty="0" smtClean="0"/>
              <a:t>התכנסות </a:t>
            </a:r>
            <a:r>
              <a:rPr lang="he-IL" b="0" cap="small" dirty="0"/>
              <a:t>והתבדרות של העיניים </a:t>
            </a:r>
            <a:endParaRPr lang="he-IL" b="0" cap="small" dirty="0" smtClean="0"/>
          </a:p>
          <a:p>
            <a:endParaRPr lang="he-IL" b="0" cap="small" dirty="0" smtClean="0"/>
          </a:p>
          <a:p>
            <a:endParaRPr lang="he-IL" b="0" cap="small" dirty="0"/>
          </a:p>
          <a:p>
            <a:endParaRPr lang="he-IL" b="0" dirty="0"/>
          </a:p>
        </p:txBody>
      </p:sp>
    </p:spTree>
    <p:extLst>
      <p:ext uri="{BB962C8B-B14F-4D97-AF65-F5344CB8AC3E}">
        <p14:creationId xmlns:p14="http://schemas.microsoft.com/office/powerpoint/2010/main" val="2935960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561069"/>
            <a:ext cx="7886700" cy="1325563"/>
          </a:xfrm>
        </p:spPr>
        <p:txBody>
          <a:bodyPr>
            <a:normAutofit/>
          </a:bodyPr>
          <a:lstStyle/>
          <a:p>
            <a:r>
              <a:rPr lang="he-IL" sz="2800" cap="small" dirty="0" smtClean="0"/>
              <a:t>פער בין-רשתי </a:t>
            </a:r>
          </a:p>
        </p:txBody>
      </p:sp>
      <p:sp>
        <p:nvSpPr>
          <p:cNvPr id="3" name="Content Placeholder 2"/>
          <p:cNvSpPr>
            <a:spLocks noGrp="1"/>
          </p:cNvSpPr>
          <p:nvPr>
            <p:ph idx="1"/>
          </p:nvPr>
        </p:nvSpPr>
        <p:spPr>
          <a:xfrm>
            <a:off x="3597442" y="1632367"/>
            <a:ext cx="5146508" cy="4351338"/>
          </a:xfrm>
        </p:spPr>
        <p:txBody>
          <a:bodyPr/>
          <a:lstStyle/>
          <a:p>
            <a:r>
              <a:rPr lang="he-IL" b="0" dirty="0" smtClean="0"/>
              <a:t>המוח מקבל תמונה משתי העיניים.</a:t>
            </a:r>
          </a:p>
          <a:p>
            <a:r>
              <a:rPr lang="he-IL" b="0" dirty="0" smtClean="0"/>
              <a:t>שדות הראייה של שתי העיניים דומים, אך אינם זהים – בין התמונות קיים היסט.</a:t>
            </a:r>
          </a:p>
          <a:p>
            <a:r>
              <a:rPr lang="he-IL" b="0" dirty="0"/>
              <a:t>כל עין רואה כל נקודה בשדה הראייה בזווית מעט שונה מהעין </a:t>
            </a:r>
            <a:r>
              <a:rPr lang="he-IL" b="0" dirty="0" err="1"/>
              <a:t>השניה</a:t>
            </a:r>
            <a:r>
              <a:rPr lang="he-IL" b="0" dirty="0"/>
              <a:t>.</a:t>
            </a:r>
            <a:endParaRPr lang="he-IL" b="0" dirty="0" smtClean="0"/>
          </a:p>
          <a:p>
            <a:endParaRPr lang="he-IL" b="0" u="sng" cap="small" dirty="0"/>
          </a:p>
        </p:txBody>
      </p:sp>
      <p:pic>
        <p:nvPicPr>
          <p:cNvPr id="4" name="תמונה 13" descr="P:\תיקיות אישיות\יאיר\מדעי המוח\הפקה ועיצוב\איורים\4.png"/>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41253"/>
            <a:ext cx="2370973" cy="4442452"/>
          </a:xfrm>
          <a:prstGeom prst="rect">
            <a:avLst/>
          </a:prstGeom>
          <a:noFill/>
          <a:ln>
            <a:noFill/>
          </a:ln>
        </p:spPr>
      </p:pic>
    </p:spTree>
    <p:extLst>
      <p:ext uri="{BB962C8B-B14F-4D97-AF65-F5344CB8AC3E}">
        <p14:creationId xmlns:p14="http://schemas.microsoft.com/office/powerpoint/2010/main" val="947600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545338"/>
            <a:ext cx="7886700" cy="1325563"/>
          </a:xfrm>
        </p:spPr>
        <p:txBody>
          <a:bodyPr>
            <a:normAutofit/>
          </a:bodyPr>
          <a:lstStyle/>
          <a:p>
            <a:r>
              <a:rPr lang="he-IL" sz="2800" cap="small" dirty="0" smtClean="0"/>
              <a:t>פער בין-רשתי </a:t>
            </a:r>
          </a:p>
        </p:txBody>
      </p:sp>
      <p:sp>
        <p:nvSpPr>
          <p:cNvPr id="3" name="Content Placeholder 2"/>
          <p:cNvSpPr>
            <a:spLocks noGrp="1"/>
          </p:cNvSpPr>
          <p:nvPr>
            <p:ph idx="1"/>
          </p:nvPr>
        </p:nvSpPr>
        <p:spPr>
          <a:xfrm>
            <a:off x="2999623" y="1730375"/>
            <a:ext cx="4688801" cy="4351338"/>
          </a:xfrm>
        </p:spPr>
        <p:txBody>
          <a:bodyPr>
            <a:normAutofit/>
          </a:bodyPr>
          <a:lstStyle/>
          <a:p>
            <a:r>
              <a:rPr lang="he-IL" b="0" dirty="0"/>
              <a:t>ככל שהנקודה קרובה יותר לצופה, כך גדל השוני באופן שבו כל עין רואה את אותה נקודה. </a:t>
            </a:r>
            <a:endParaRPr lang="en-US" b="0" dirty="0"/>
          </a:p>
          <a:p>
            <a:endParaRPr lang="he-IL" b="0" u="sng" cap="small" dirty="0" smtClean="0"/>
          </a:p>
          <a:p>
            <a:r>
              <a:rPr lang="he-IL" b="0" dirty="0" smtClean="0"/>
              <a:t>נסו </a:t>
            </a:r>
            <a:r>
              <a:rPr lang="he-IL" b="0" dirty="0"/>
              <a:t>לקרב את האצבע אל האף בהדרגה. בשלב מסוים תראו אותה פעמיים. </a:t>
            </a:r>
            <a:endParaRPr lang="he-IL" b="0" dirty="0" smtClean="0"/>
          </a:p>
          <a:p>
            <a:pPr marL="0" indent="0">
              <a:buNone/>
            </a:pPr>
            <a:r>
              <a:rPr lang="he-IL" b="0" cap="small" dirty="0" smtClean="0"/>
              <a:t>כיצד זה ייתכן?</a:t>
            </a:r>
          </a:p>
          <a:p>
            <a:pPr lvl="0"/>
            <a:r>
              <a:rPr lang="he-IL" b="0" dirty="0" smtClean="0"/>
              <a:t>ככל שההיסט בין התמונות שמתקבלות משתי העיניים קטן – המוח יוצר תחושה של יותר עומק (חוויה של אובייקט כרחוק).</a:t>
            </a:r>
            <a:endParaRPr lang="en-US" b="0" dirty="0" smtClean="0"/>
          </a:p>
          <a:p>
            <a:r>
              <a:rPr lang="he-IL" b="0" dirty="0" smtClean="0"/>
              <a:t>כאשר האובייקט קרוב מאוד ההיסט בין התמונות כה גדול, שהמוח מפסיק ליצור תחושה של עומק, ונוצרת תפיסה של שני עצמים נפרדים.</a:t>
            </a:r>
            <a:endParaRPr lang="he-IL" b="0" cap="small" dirty="0" smtClean="0"/>
          </a:p>
          <a:p>
            <a:pPr marL="0" indent="0">
              <a:buNone/>
            </a:pPr>
            <a:endParaRPr lang="he-IL" b="0" cap="small" dirty="0"/>
          </a:p>
        </p:txBody>
      </p:sp>
      <p:pic>
        <p:nvPicPr>
          <p:cNvPr id="4" name="תמונה 13" descr="P:\תיקיות אישיות\יאיר\מדעי המוח\הפקה ועיצוב\איורים\4.png"/>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41253"/>
            <a:ext cx="2370973" cy="4442452"/>
          </a:xfrm>
          <a:prstGeom prst="rect">
            <a:avLst/>
          </a:prstGeom>
          <a:noFill/>
          <a:ln>
            <a:noFill/>
          </a:ln>
        </p:spPr>
      </p:pic>
      <p:pic>
        <p:nvPicPr>
          <p:cNvPr id="5" name="תמונה 4" descr="P:\תיקיות אישיות\יאיר\מדעי המוח\הפקה ועיצוב\תבנית מסמכי וורד\אייקונים\אייקונים סופיים\אייקון מדעי המוח ג4_עצירה להתנסות.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2526" y="2540952"/>
            <a:ext cx="820605" cy="820605"/>
          </a:xfrm>
          <a:prstGeom prst="rect">
            <a:avLst/>
          </a:prstGeom>
          <a:noFill/>
          <a:ln>
            <a:noFill/>
          </a:ln>
        </p:spPr>
      </p:pic>
    </p:spTree>
    <p:extLst>
      <p:ext uri="{BB962C8B-B14F-4D97-AF65-F5344CB8AC3E}">
        <p14:creationId xmlns:p14="http://schemas.microsoft.com/office/powerpoint/2010/main" val="26338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7462" y="1730375"/>
            <a:ext cx="5146508" cy="4351338"/>
          </a:xfrm>
        </p:spPr>
        <p:txBody>
          <a:bodyPr>
            <a:normAutofit/>
          </a:bodyPr>
          <a:lstStyle/>
          <a:p>
            <a:pPr lvl="0"/>
            <a:r>
              <a:rPr lang="he-IL" b="0" dirty="0"/>
              <a:t>תהליכי עיבוד בקורטקס משתמשים בהיסט הקלט משתי העיניים כדי ליצור תחושת עומק. </a:t>
            </a:r>
            <a:r>
              <a:rPr lang="he-IL" b="1" dirty="0"/>
              <a:t>כיצד? </a:t>
            </a:r>
            <a:endParaRPr lang="he-IL" b="1" dirty="0" smtClean="0"/>
          </a:p>
          <a:p>
            <a:pPr lvl="0"/>
            <a:r>
              <a:rPr lang="he-IL" b="0" cap="small" dirty="0" smtClean="0"/>
              <a:t>תחילה </a:t>
            </a:r>
            <a:r>
              <a:rPr lang="he-IL" b="0" dirty="0" smtClean="0"/>
              <a:t>המוח מעבד את </a:t>
            </a:r>
            <a:r>
              <a:rPr lang="he-IL" b="0" dirty="0"/>
              <a:t>המידע מכל עין בנפרד. </a:t>
            </a:r>
            <a:endParaRPr lang="he-IL" b="0" dirty="0" smtClean="0"/>
          </a:p>
          <a:p>
            <a:pPr lvl="0"/>
            <a:r>
              <a:rPr lang="he-IL" b="0" dirty="0"/>
              <a:t>בהמשך אזורים אחרים מגיבים לפער בין המידע שהתקבל מכל עין ועין. </a:t>
            </a:r>
            <a:endParaRPr lang="he-IL" b="0" dirty="0" smtClean="0"/>
          </a:p>
          <a:p>
            <a:r>
              <a:rPr lang="he-IL" b="0" dirty="0" smtClean="0"/>
              <a:t>ישנם </a:t>
            </a:r>
            <a:r>
              <a:rPr lang="he-IL" b="0" dirty="0"/>
              <a:t>נוירונים שיורים חזק כאשר הפער קטן ואחרים שיורים חזק כאשר הפער גדול. </a:t>
            </a:r>
            <a:endParaRPr lang="he-IL" b="0" dirty="0" smtClean="0"/>
          </a:p>
          <a:p>
            <a:r>
              <a:rPr lang="he-IL" b="0" dirty="0" smtClean="0"/>
              <a:t>נוירון </a:t>
            </a:r>
            <a:r>
              <a:rPr lang="he-IL" b="0" dirty="0"/>
              <a:t>שמגיב בירי חזק כאשר </a:t>
            </a:r>
            <a:r>
              <a:rPr lang="he-IL" b="0" dirty="0" smtClean="0"/>
              <a:t>הפער קטן, </a:t>
            </a:r>
            <a:r>
              <a:rPr lang="he-IL" b="0" dirty="0"/>
              <a:t>משתתף בתהליך עיבוד שיוצר חוויה של הרבה עומק, שבסופו מתקבלת תחושה שהעצם רחוק. </a:t>
            </a:r>
            <a:endParaRPr lang="he-IL" b="0" dirty="0" smtClean="0"/>
          </a:p>
          <a:p>
            <a:r>
              <a:rPr lang="he-IL" b="0" dirty="0" smtClean="0"/>
              <a:t>לעומתו</a:t>
            </a:r>
            <a:r>
              <a:rPr lang="he-IL" b="0" dirty="0"/>
              <a:t>, נוירון שיורה חזק כאשר </a:t>
            </a:r>
            <a:r>
              <a:rPr lang="he-IL" b="0" dirty="0" smtClean="0"/>
              <a:t>הפער </a:t>
            </a:r>
            <a:r>
              <a:rPr lang="he-IL" b="0" dirty="0"/>
              <a:t>גדול משתתף בתהליך עיבוד שיוצר חוויה של מעט עומק, שבסופו מתקבלת תחושה שהעצם יחסית קרוב (אבל עדיין נמצא בעומק מסוים).</a:t>
            </a:r>
            <a:endParaRPr lang="en-US" b="0" dirty="0"/>
          </a:p>
          <a:p>
            <a:pPr lvl="0"/>
            <a:endParaRPr lang="he-IL" b="0" cap="small" dirty="0"/>
          </a:p>
        </p:txBody>
      </p:sp>
      <p:pic>
        <p:nvPicPr>
          <p:cNvPr id="4" name="תמונה 13" descr="P:\תיקיות אישיות\יאיר\מדעי המוח\הפקה ועיצוב\איורים\4.png"/>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41253"/>
            <a:ext cx="2370973" cy="4442452"/>
          </a:xfrm>
          <a:prstGeom prst="rect">
            <a:avLst/>
          </a:prstGeom>
          <a:noFill/>
          <a:ln>
            <a:noFill/>
          </a:ln>
        </p:spPr>
      </p:pic>
      <p:sp>
        <p:nvSpPr>
          <p:cNvPr id="8" name="Title 1"/>
          <p:cNvSpPr>
            <a:spLocks noGrp="1"/>
          </p:cNvSpPr>
          <p:nvPr>
            <p:ph type="title"/>
          </p:nvPr>
        </p:nvSpPr>
        <p:spPr>
          <a:xfrm>
            <a:off x="857250" y="545338"/>
            <a:ext cx="7886700" cy="1325563"/>
          </a:xfrm>
        </p:spPr>
        <p:txBody>
          <a:bodyPr>
            <a:normAutofit/>
          </a:bodyPr>
          <a:lstStyle/>
          <a:p>
            <a:r>
              <a:rPr lang="he-IL" sz="2800" cap="small" dirty="0" smtClean="0"/>
              <a:t>פער בין-רשתי </a:t>
            </a:r>
          </a:p>
        </p:txBody>
      </p:sp>
    </p:spTree>
    <p:extLst>
      <p:ext uri="{BB962C8B-B14F-4D97-AF65-F5344CB8AC3E}">
        <p14:creationId xmlns:p14="http://schemas.microsoft.com/office/powerpoint/2010/main" val="3756043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8390" y="1730375"/>
            <a:ext cx="4785560" cy="2477641"/>
          </a:xfrm>
        </p:spPr>
        <p:txBody>
          <a:bodyPr>
            <a:normAutofit/>
          </a:bodyPr>
          <a:lstStyle/>
          <a:p>
            <a:pPr marL="0" indent="0">
              <a:buNone/>
            </a:pPr>
            <a:r>
              <a:rPr lang="he-IL" b="1" i="1" dirty="0"/>
              <a:t>סרטים </a:t>
            </a:r>
            <a:r>
              <a:rPr lang="he-IL" b="1" i="1" dirty="0" smtClean="0"/>
              <a:t>בתלת-</a:t>
            </a:r>
            <a:r>
              <a:rPr lang="he-IL" b="1" i="1" dirty="0" err="1" smtClean="0"/>
              <a:t>מימד</a:t>
            </a:r>
            <a:endParaRPr lang="he-IL" b="1" i="1" dirty="0" smtClean="0"/>
          </a:p>
          <a:p>
            <a:r>
              <a:rPr lang="he-IL" dirty="0"/>
              <a:t>טכנולוגיית התלת-</a:t>
            </a:r>
            <a:r>
              <a:rPr lang="he-IL" dirty="0" err="1"/>
              <a:t>מימד</a:t>
            </a:r>
            <a:r>
              <a:rPr lang="he-IL" dirty="0"/>
              <a:t> משתמשת בעקרון הפער הבין-רשתי. </a:t>
            </a:r>
            <a:endParaRPr lang="he-IL" dirty="0" smtClean="0"/>
          </a:p>
          <a:p>
            <a:r>
              <a:rPr lang="he-IL" dirty="0"/>
              <a:t>מדוע טכנולוגיית משקפי התלת-</a:t>
            </a:r>
            <a:r>
              <a:rPr lang="he-IL" dirty="0" err="1"/>
              <a:t>מימד</a:t>
            </a:r>
            <a:r>
              <a:rPr lang="he-IL" dirty="0"/>
              <a:t> החלה את דרכה עם שימוש בעדשה אחת כחולה ואחת אדומה</a:t>
            </a:r>
            <a:r>
              <a:rPr lang="he-IL" dirty="0" smtClean="0"/>
              <a:t>? (רמז: תוכלו להבין מהתמונה) </a:t>
            </a:r>
          </a:p>
          <a:p>
            <a:pPr marL="0" indent="0">
              <a:buNone/>
            </a:pPr>
            <a:endParaRPr lang="he-IL" b="1" i="1" dirty="0" smtClean="0"/>
          </a:p>
          <a:p>
            <a:endParaRPr lang="he-IL" b="1" i="1" dirty="0"/>
          </a:p>
        </p:txBody>
      </p:sp>
      <p:pic>
        <p:nvPicPr>
          <p:cNvPr id="5" name="תמונה 12" descr="http://upload.wikimedia.org/wikipedia/commons/thumb/0/0c/Persepolis_%28By_Abdolazim_Hasseli%29.jpg/250px-Persepolis_%28By_Abdolazim_Hasseli%29.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30375"/>
            <a:ext cx="3647963" cy="3131502"/>
          </a:xfrm>
          <a:prstGeom prst="rect">
            <a:avLst/>
          </a:prstGeom>
          <a:noFill/>
          <a:ln>
            <a:noFill/>
          </a:ln>
        </p:spPr>
      </p:pic>
      <p:sp>
        <p:nvSpPr>
          <p:cNvPr id="6" name="Title 1"/>
          <p:cNvSpPr>
            <a:spLocks noGrp="1"/>
          </p:cNvSpPr>
          <p:nvPr>
            <p:ph type="title"/>
          </p:nvPr>
        </p:nvSpPr>
        <p:spPr>
          <a:xfrm>
            <a:off x="857250" y="545338"/>
            <a:ext cx="7886700" cy="1325563"/>
          </a:xfrm>
        </p:spPr>
        <p:txBody>
          <a:bodyPr>
            <a:normAutofit/>
          </a:bodyPr>
          <a:lstStyle/>
          <a:p>
            <a:r>
              <a:rPr lang="he-IL" sz="2800" cap="small" dirty="0" smtClean="0"/>
              <a:t>פער בין-רשתי </a:t>
            </a:r>
          </a:p>
        </p:txBody>
      </p:sp>
      <p:pic>
        <p:nvPicPr>
          <p:cNvPr id="7" name="תמונה 6" descr="P:\תיקיות אישיות\יאיר\מדעי המוח\הפקה ועיצוב\תבנית מסמכי וורד\אייקונים\אייקונים סופיים\אייקון מדעי המוח ג4_נקודה למחשבה דיון.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4100" y="4478497"/>
            <a:ext cx="535940" cy="535940"/>
          </a:xfrm>
          <a:prstGeom prst="rect">
            <a:avLst/>
          </a:prstGeom>
          <a:noFill/>
          <a:ln>
            <a:noFill/>
          </a:ln>
        </p:spPr>
      </p:pic>
    </p:spTree>
    <p:extLst>
      <p:ext uri="{BB962C8B-B14F-4D97-AF65-F5344CB8AC3E}">
        <p14:creationId xmlns:p14="http://schemas.microsoft.com/office/powerpoint/2010/main" val="2417611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8390" y="1730375"/>
            <a:ext cx="4164678" cy="1421198"/>
          </a:xfrm>
        </p:spPr>
        <p:txBody>
          <a:bodyPr>
            <a:normAutofit/>
          </a:bodyPr>
          <a:lstStyle/>
          <a:p>
            <a:pPr marL="0" indent="0">
              <a:buNone/>
            </a:pPr>
            <a:r>
              <a:rPr lang="he-IL" dirty="0" smtClean="0"/>
              <a:t>מה </a:t>
            </a:r>
            <a:r>
              <a:rPr lang="he-IL" dirty="0"/>
              <a:t>יקרה אם נחליף את מיקום העדשות הצבעוניות במשקפי תלת-</a:t>
            </a:r>
            <a:r>
              <a:rPr lang="he-IL" dirty="0" err="1"/>
              <a:t>מימד</a:t>
            </a:r>
            <a:r>
              <a:rPr lang="he-IL" dirty="0"/>
              <a:t>?</a:t>
            </a:r>
            <a:endParaRPr lang="en-US" b="1" i="1" dirty="0"/>
          </a:p>
        </p:txBody>
      </p:sp>
      <p:pic>
        <p:nvPicPr>
          <p:cNvPr id="5" name="תמונה 12" descr="http://upload.wikimedia.org/wikipedia/commons/thumb/0/0c/Persepolis_%28By_Abdolazim_Hasseli%29.jpg/250px-Persepolis_%28By_Abdolazim_Hasseli%29.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30375"/>
            <a:ext cx="3647963" cy="3131502"/>
          </a:xfrm>
          <a:prstGeom prst="rect">
            <a:avLst/>
          </a:prstGeom>
          <a:noFill/>
          <a:ln>
            <a:noFill/>
          </a:ln>
        </p:spPr>
      </p:pic>
      <p:sp>
        <p:nvSpPr>
          <p:cNvPr id="6" name="Title 1"/>
          <p:cNvSpPr>
            <a:spLocks noGrp="1"/>
          </p:cNvSpPr>
          <p:nvPr>
            <p:ph type="title"/>
          </p:nvPr>
        </p:nvSpPr>
        <p:spPr>
          <a:xfrm>
            <a:off x="857250" y="545338"/>
            <a:ext cx="7886700" cy="1325563"/>
          </a:xfrm>
        </p:spPr>
        <p:txBody>
          <a:bodyPr>
            <a:normAutofit/>
          </a:bodyPr>
          <a:lstStyle/>
          <a:p>
            <a:r>
              <a:rPr lang="he-IL" sz="2800" cap="small" dirty="0" smtClean="0"/>
              <a:t>פער בין-רשתי </a:t>
            </a:r>
          </a:p>
        </p:txBody>
      </p:sp>
      <p:pic>
        <p:nvPicPr>
          <p:cNvPr id="7" name="תמונה 6" descr="P:\תיקיות אישיות\יאיר\מדעי המוח\הפקה ועיצוב\תבנית מסמכי וורד\אייקונים\אייקונים סופיים\אייקון מדעי המוח ג4_נקודה למחשבה דיון.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5298" y="1632721"/>
            <a:ext cx="722371" cy="722371"/>
          </a:xfrm>
          <a:prstGeom prst="rect">
            <a:avLst/>
          </a:prstGeom>
          <a:noFill/>
          <a:ln>
            <a:noFill/>
          </a:ln>
        </p:spPr>
      </p:pic>
    </p:spTree>
    <p:extLst>
      <p:ext uri="{BB962C8B-B14F-4D97-AF65-F5344CB8AC3E}">
        <p14:creationId xmlns:p14="http://schemas.microsoft.com/office/powerpoint/2010/main" val="406965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e-IL" sz="2800" cap="small" dirty="0" smtClean="0"/>
              <a:t>פער בין-רשתי </a:t>
            </a:r>
          </a:p>
        </p:txBody>
      </p:sp>
      <p:sp>
        <p:nvSpPr>
          <p:cNvPr id="3" name="Content Placeholder 2"/>
          <p:cNvSpPr>
            <a:spLocks noGrp="1"/>
          </p:cNvSpPr>
          <p:nvPr>
            <p:ph idx="1"/>
          </p:nvPr>
        </p:nvSpPr>
        <p:spPr>
          <a:xfrm>
            <a:off x="1070811" y="1730375"/>
            <a:ext cx="7673139" cy="4896017"/>
          </a:xfrm>
        </p:spPr>
        <p:txBody>
          <a:bodyPr>
            <a:normAutofit/>
          </a:bodyPr>
          <a:lstStyle/>
          <a:p>
            <a:pPr marL="0" indent="0">
              <a:buNone/>
            </a:pPr>
            <a:r>
              <a:rPr lang="he-IL" b="1" i="1" dirty="0" err="1" smtClean="0"/>
              <a:t>סטרואגרם</a:t>
            </a:r>
            <a:endParaRPr lang="he-IL" b="1" i="1" dirty="0"/>
          </a:p>
          <a:p>
            <a:r>
              <a:rPr lang="he-IL" sz="2000" cap="small" dirty="0"/>
              <a:t>במבט ראשון </a:t>
            </a:r>
            <a:r>
              <a:rPr lang="he-IL" sz="2000" cap="small" dirty="0" smtClean="0"/>
              <a:t>נראה כמו סתם </a:t>
            </a:r>
            <a:r>
              <a:rPr lang="he-IL" sz="2000" cap="small" dirty="0"/>
              <a:t>רקע עם דפוס בלתי מזוהה, אך במבט ממושך מתגלה דמות תלת-</a:t>
            </a:r>
            <a:r>
              <a:rPr lang="he-IL" sz="2000" cap="small" dirty="0" err="1"/>
              <a:t>מימדית</a:t>
            </a:r>
            <a:r>
              <a:rPr lang="he-IL" sz="2000" cap="small" dirty="0" smtClean="0"/>
              <a:t>.</a:t>
            </a:r>
          </a:p>
          <a:p>
            <a:pPr marL="0" indent="0">
              <a:buNone/>
            </a:pPr>
            <a:endParaRPr lang="he-IL" sz="2000" cap="small" dirty="0" smtClean="0"/>
          </a:p>
          <a:p>
            <a:pPr marL="0" indent="0">
              <a:buNone/>
            </a:pPr>
            <a:endParaRPr lang="he-IL" sz="2000" cap="small" dirty="0" smtClean="0"/>
          </a:p>
          <a:p>
            <a:pPr marL="0" indent="0">
              <a:buNone/>
            </a:pPr>
            <a:endParaRPr lang="he-IL" sz="2000" cap="small" dirty="0"/>
          </a:p>
          <a:p>
            <a:pPr marL="0" indent="0">
              <a:buNone/>
            </a:pPr>
            <a:endParaRPr lang="he-IL" sz="2000" cap="small" dirty="0" smtClean="0"/>
          </a:p>
          <a:p>
            <a:pPr marL="0" indent="0">
              <a:buNone/>
            </a:pPr>
            <a:endParaRPr lang="he-IL" sz="2000" cap="small" dirty="0"/>
          </a:p>
          <a:p>
            <a:pPr marL="0" indent="0">
              <a:buNone/>
            </a:pPr>
            <a:endParaRPr lang="he-IL" sz="2000" cap="small" dirty="0" smtClean="0"/>
          </a:p>
          <a:p>
            <a:pPr marL="0" indent="0">
              <a:buNone/>
            </a:pPr>
            <a:endParaRPr lang="he-IL" sz="2000" cap="small" dirty="0"/>
          </a:p>
          <a:p>
            <a:pPr marL="0" indent="0">
              <a:buNone/>
            </a:pPr>
            <a:endParaRPr lang="he-IL" sz="2000" cap="small" dirty="0"/>
          </a:p>
          <a:p>
            <a:r>
              <a:rPr lang="he-IL" sz="2000" cap="small" dirty="0" smtClean="0"/>
              <a:t>גם במקרה זה ההסבר לתופעה הוא הפער הבין-רשתי</a:t>
            </a:r>
          </a:p>
          <a:p>
            <a:endParaRPr lang="en-US" dirty="0"/>
          </a:p>
        </p:txBody>
      </p:sp>
      <p:pic>
        <p:nvPicPr>
          <p:cNvPr id="6" name="תמונה 34" descr="http://forumsgallery.tapuz.co.il/ForumsGallery/galleryimages/329gallery_47001.jpg"/>
          <p:cNvPicPr/>
          <p:nvPr/>
        </p:nvPicPr>
        <p:blipFill>
          <a:blip r:embed="rId2">
            <a:extLst>
              <a:ext uri="{28A0092B-C50C-407E-A947-70E740481C1C}">
                <a14:useLocalDpi xmlns:a14="http://schemas.microsoft.com/office/drawing/2010/main" val="0"/>
              </a:ext>
            </a:extLst>
          </a:blip>
          <a:srcRect/>
          <a:stretch>
            <a:fillRect/>
          </a:stretch>
        </p:blipFill>
        <p:spPr bwMode="auto">
          <a:xfrm>
            <a:off x="2099388" y="2839753"/>
            <a:ext cx="5708791" cy="2945228"/>
          </a:xfrm>
          <a:prstGeom prst="rect">
            <a:avLst/>
          </a:prstGeom>
          <a:noFill/>
          <a:ln>
            <a:noFill/>
          </a:ln>
        </p:spPr>
      </p:pic>
    </p:spTree>
    <p:extLst>
      <p:ext uri="{BB962C8B-B14F-4D97-AF65-F5344CB8AC3E}">
        <p14:creationId xmlns:p14="http://schemas.microsoft.com/office/powerpoint/2010/main" val="1185011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התאמה אישית 2">
      <a:dk1>
        <a:srgbClr val="5B5B5B"/>
      </a:dk1>
      <a:lt1>
        <a:sysClr val="window" lastClr="FFFFFF"/>
      </a:lt1>
      <a:dk2>
        <a:srgbClr val="1F2549"/>
      </a:dk2>
      <a:lt2>
        <a:srgbClr val="E7E6E6"/>
      </a:lt2>
      <a:accent1>
        <a:srgbClr val="5B9BD5"/>
      </a:accent1>
      <a:accent2>
        <a:srgbClr val="EE5A12"/>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1021</Words>
  <Application>Microsoft Office PowerPoint</Application>
  <PresentationFormat>‫הצגה על המסך (4:3)</PresentationFormat>
  <Paragraphs>143</Paragraphs>
  <Slides>29</Slides>
  <Notes>0</Notes>
  <HiddenSlides>0</HiddenSlides>
  <MMClips>4</MMClips>
  <ScaleCrop>false</ScaleCrop>
  <HeadingPairs>
    <vt:vector size="4" baseType="variant">
      <vt:variant>
        <vt:lpstr>ערכת נושא</vt:lpstr>
      </vt:variant>
      <vt:variant>
        <vt:i4>1</vt:i4>
      </vt:variant>
      <vt:variant>
        <vt:lpstr>כותרות שקופיות</vt:lpstr>
      </vt:variant>
      <vt:variant>
        <vt:i4>29</vt:i4>
      </vt:variant>
    </vt:vector>
  </HeadingPairs>
  <TitlesOfParts>
    <vt:vector size="30" baseType="lpstr">
      <vt:lpstr>Office Theme</vt:lpstr>
      <vt:lpstr>תפיסת עומק</vt:lpstr>
      <vt:lpstr>תפיסת עומק</vt:lpstr>
      <vt:lpstr>רמזי עומק דו-עיניים - רמזים שמתקבלים מראייה בשתי העיניים בו-זמנית</vt:lpstr>
      <vt:lpstr>פער בין-רשתי </vt:lpstr>
      <vt:lpstr>פער בין-רשתי </vt:lpstr>
      <vt:lpstr>פער בין-רשתי </vt:lpstr>
      <vt:lpstr>פער בין-רשתי </vt:lpstr>
      <vt:lpstr>פער בין-רשתי </vt:lpstr>
      <vt:lpstr>פער בין-רשתי </vt:lpstr>
      <vt:lpstr>רמזי עומק דו-עיניים -רמזים שמתקבלים מראייה בשתי העיניים בו-זמנית</vt:lpstr>
      <vt:lpstr>התכנסות והתבדרות של העיניים </vt:lpstr>
      <vt:lpstr>רמזי עומק דו-עיניים -רמזים שמתקבלים מראייה בשתי העיניים בו-זמנית</vt:lpstr>
      <vt:lpstr>רמזי עומק דו-עיניים -רמזים שמתקבלים מראייה בשתי העיניים בו-זמנית</vt:lpstr>
      <vt:lpstr>רמזי עומק חד-עיניים - רמזים שניתן לראות עם עין אחת בלבד</vt:lpstr>
      <vt:lpstr>רמזי עומק חד-עיניים - רמזים שניתן לראות עם עין אחת בלבד</vt:lpstr>
      <vt:lpstr>ראייה ללא רמזי עומק</vt:lpstr>
      <vt:lpstr>ראייה ללא רמזי עומק</vt:lpstr>
      <vt:lpstr>ראייה ללא רמזי עומק</vt:lpstr>
      <vt:lpstr>ראייה ללא רמזי עומק</vt:lpstr>
      <vt:lpstr>ראייה ללא רמזי עומק</vt:lpstr>
      <vt:lpstr>ראייה ללא רמזי עומק</vt:lpstr>
      <vt:lpstr>ראייה ללא רמזי עומק</vt:lpstr>
      <vt:lpstr>ראייה ללא רמזי עומק</vt:lpstr>
      <vt:lpstr>ראייה ללא רמזי עומק</vt:lpstr>
      <vt:lpstr>ראייה ללא רמזי עומק</vt:lpstr>
      <vt:lpstr>רמזי צללית</vt:lpstr>
      <vt:lpstr>רמזי מנח</vt:lpstr>
      <vt:lpstr>ראיה עם רמזי עומק שקריים - אשליית חדר איימס</vt:lpstr>
      <vt:lpstr>ראיה עם רמזי עומק שקריים - אשליית חדר איימס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תפיסת עומק</dc:title>
  <dc:creator>s</dc:creator>
  <cp:lastModifiedBy>Yair Ben-Horin</cp:lastModifiedBy>
  <cp:revision>37</cp:revision>
  <dcterms:created xsi:type="dcterms:W3CDTF">2015-07-30T06:33:52Z</dcterms:created>
  <dcterms:modified xsi:type="dcterms:W3CDTF">2016-09-12T15:32:12Z</dcterms:modified>
</cp:coreProperties>
</file>