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1"/>
  </p:notesMasterIdLst>
  <p:sldIdLst>
    <p:sldId id="299" r:id="rId2"/>
    <p:sldId id="300" r:id="rId3"/>
    <p:sldId id="302" r:id="rId4"/>
    <p:sldId id="303" r:id="rId5"/>
    <p:sldId id="305" r:id="rId6"/>
    <p:sldId id="308" r:id="rId7"/>
    <p:sldId id="313" r:id="rId8"/>
    <p:sldId id="314" r:id="rId9"/>
    <p:sldId id="317" r:id="rId10"/>
  </p:sldIdLst>
  <p:sldSz cx="12192000" cy="6858000"/>
  <p:notesSz cx="6881813" cy="9661525"/>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2019" autoAdjust="0"/>
    <p:restoredTop sz="94660"/>
  </p:normalViewPr>
  <p:slideViewPr>
    <p:cSldViewPr snapToGrid="0">
      <p:cViewPr varScale="1">
        <p:scale>
          <a:sx n="70" d="100"/>
          <a:sy n="70" d="100"/>
        </p:scale>
        <p:origin x="90" y="4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99694" y="0"/>
            <a:ext cx="2982119" cy="484754"/>
          </a:xfrm>
          <a:prstGeom prst="rect">
            <a:avLst/>
          </a:prstGeom>
        </p:spPr>
        <p:txBody>
          <a:bodyPr vert="horz" lIns="94531" tIns="47265" rIns="94531" bIns="47265" rtlCol="1"/>
          <a:lstStyle>
            <a:lvl1pPr algn="r">
              <a:defRPr sz="1200"/>
            </a:lvl1pPr>
          </a:lstStyle>
          <a:p>
            <a:endParaRPr lang="he-IL"/>
          </a:p>
        </p:txBody>
      </p:sp>
      <p:sp>
        <p:nvSpPr>
          <p:cNvPr id="3" name="מציין מיקום של תאריך 2"/>
          <p:cNvSpPr>
            <a:spLocks noGrp="1"/>
          </p:cNvSpPr>
          <p:nvPr>
            <p:ph type="dt" idx="1"/>
          </p:nvPr>
        </p:nvSpPr>
        <p:spPr>
          <a:xfrm>
            <a:off x="1593" y="0"/>
            <a:ext cx="2982119" cy="484754"/>
          </a:xfrm>
          <a:prstGeom prst="rect">
            <a:avLst/>
          </a:prstGeom>
        </p:spPr>
        <p:txBody>
          <a:bodyPr vert="horz" lIns="94531" tIns="47265" rIns="94531" bIns="47265" rtlCol="1"/>
          <a:lstStyle>
            <a:lvl1pPr algn="l">
              <a:defRPr sz="1200"/>
            </a:lvl1pPr>
          </a:lstStyle>
          <a:p>
            <a:fld id="{B9357E3F-FA19-46F6-B0A2-419DEDCD6D5D}" type="datetimeFigureOut">
              <a:rPr lang="he-IL" smtClean="0"/>
              <a:t>ה'/אדר/תשע"ח</a:t>
            </a:fld>
            <a:endParaRPr lang="he-IL"/>
          </a:p>
        </p:txBody>
      </p:sp>
      <p:sp>
        <p:nvSpPr>
          <p:cNvPr id="4" name="מציין מיקום של תמונת שקופית 3"/>
          <p:cNvSpPr>
            <a:spLocks noGrp="1" noRot="1" noChangeAspect="1"/>
          </p:cNvSpPr>
          <p:nvPr>
            <p:ph type="sldImg" idx="2"/>
          </p:nvPr>
        </p:nvSpPr>
        <p:spPr>
          <a:xfrm>
            <a:off x="544513" y="1208088"/>
            <a:ext cx="5794375" cy="3260725"/>
          </a:xfrm>
          <a:prstGeom prst="rect">
            <a:avLst/>
          </a:prstGeom>
          <a:noFill/>
          <a:ln w="12700">
            <a:solidFill>
              <a:prstClr val="black"/>
            </a:solidFill>
          </a:ln>
        </p:spPr>
        <p:txBody>
          <a:bodyPr vert="horz" lIns="94531" tIns="47265" rIns="94531" bIns="47265" rtlCol="1" anchor="ctr"/>
          <a:lstStyle/>
          <a:p>
            <a:endParaRPr lang="he-IL"/>
          </a:p>
        </p:txBody>
      </p:sp>
      <p:sp>
        <p:nvSpPr>
          <p:cNvPr id="5" name="מציין מיקום של הערות 4"/>
          <p:cNvSpPr>
            <a:spLocks noGrp="1"/>
          </p:cNvSpPr>
          <p:nvPr>
            <p:ph type="body" sz="quarter" idx="3"/>
          </p:nvPr>
        </p:nvSpPr>
        <p:spPr>
          <a:xfrm>
            <a:off x="688182" y="4649609"/>
            <a:ext cx="5505450" cy="3804225"/>
          </a:xfrm>
          <a:prstGeom prst="rect">
            <a:avLst/>
          </a:prstGeom>
        </p:spPr>
        <p:txBody>
          <a:bodyPr vert="horz" lIns="94531" tIns="47265" rIns="94531" bIns="47265"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99694" y="9176772"/>
            <a:ext cx="2982119" cy="484753"/>
          </a:xfrm>
          <a:prstGeom prst="rect">
            <a:avLst/>
          </a:prstGeom>
        </p:spPr>
        <p:txBody>
          <a:bodyPr vert="horz" lIns="94531" tIns="47265" rIns="94531" bIns="47265"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93" y="9176772"/>
            <a:ext cx="2982119" cy="484753"/>
          </a:xfrm>
          <a:prstGeom prst="rect">
            <a:avLst/>
          </a:prstGeom>
        </p:spPr>
        <p:txBody>
          <a:bodyPr vert="horz" lIns="94531" tIns="47265" rIns="94531" bIns="47265" rtlCol="1" anchor="b"/>
          <a:lstStyle>
            <a:lvl1pPr algn="l">
              <a:defRPr sz="1200"/>
            </a:lvl1pPr>
          </a:lstStyle>
          <a:p>
            <a:fld id="{4F1D2BB2-FE2A-462E-9FEA-FC77ED274A3C}" type="slidenum">
              <a:rPr lang="he-IL" smtClean="0"/>
              <a:t>‹#›</a:t>
            </a:fld>
            <a:endParaRPr lang="he-IL"/>
          </a:p>
        </p:txBody>
      </p:sp>
    </p:spTree>
    <p:extLst>
      <p:ext uri="{BB962C8B-B14F-4D97-AF65-F5344CB8AC3E}">
        <p14:creationId xmlns:p14="http://schemas.microsoft.com/office/powerpoint/2010/main" val="5086340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4F1D2BB2-FE2A-462E-9FEA-FC77ED274A3C}" type="slidenum">
              <a:rPr lang="he-IL" smtClean="0"/>
              <a:t>1</a:t>
            </a:fld>
            <a:endParaRPr lang="he-IL"/>
          </a:p>
        </p:txBody>
      </p:sp>
    </p:spTree>
    <p:extLst>
      <p:ext uri="{BB962C8B-B14F-4D97-AF65-F5344CB8AC3E}">
        <p14:creationId xmlns:p14="http://schemas.microsoft.com/office/powerpoint/2010/main" val="458067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F9BF0E48-FCD6-4334-A591-64432C990A57}" type="datetimeFigureOut">
              <a:rPr lang="he-IL" smtClean="0"/>
              <a:pPr/>
              <a:t>ה'/אדר/תשע"ח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5C246E3-9097-43CA-AF58-24F248870E89}" type="slidenum">
              <a:rPr lang="he-IL" smtClean="0"/>
              <a:pPr/>
              <a:t>‹#›</a:t>
            </a:fld>
            <a:endParaRPr lang="he-I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991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9BF0E48-FCD6-4334-A591-64432C990A57}" type="datetimeFigureOut">
              <a:rPr lang="he-IL" smtClean="0"/>
              <a:pPr/>
              <a:t>ה'/אדר/תשע"ח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5C246E3-9097-43CA-AF58-24F248870E89}" type="slidenum">
              <a:rPr lang="he-IL" smtClean="0"/>
              <a:pPr/>
              <a:t>‹#›</a:t>
            </a:fld>
            <a:endParaRPr lang="he-IL"/>
          </a:p>
        </p:txBody>
      </p:sp>
    </p:spTree>
    <p:extLst>
      <p:ext uri="{BB962C8B-B14F-4D97-AF65-F5344CB8AC3E}">
        <p14:creationId xmlns:p14="http://schemas.microsoft.com/office/powerpoint/2010/main" val="276752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9BF0E48-FCD6-4334-A591-64432C990A57}" type="datetimeFigureOut">
              <a:rPr lang="he-IL" smtClean="0"/>
              <a:pPr/>
              <a:t>ה'/אדר/תשע"ח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5C246E3-9097-43CA-AF58-24F248870E89}" type="slidenum">
              <a:rPr lang="he-IL" smtClean="0"/>
              <a:pPr/>
              <a:t>‹#›</a:t>
            </a:fld>
            <a:endParaRPr lang="he-IL"/>
          </a:p>
        </p:txBody>
      </p:sp>
    </p:spTree>
    <p:extLst>
      <p:ext uri="{BB962C8B-B14F-4D97-AF65-F5344CB8AC3E}">
        <p14:creationId xmlns:p14="http://schemas.microsoft.com/office/powerpoint/2010/main" val="1340421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כותרת ודיאגרמה או תרשים ארגוני">
    <p:spTree>
      <p:nvGrpSpPr>
        <p:cNvPr id="1" name=""/>
        <p:cNvGrpSpPr/>
        <p:nvPr/>
      </p:nvGrpSpPr>
      <p:grpSpPr>
        <a:xfrm>
          <a:off x="0" y="0"/>
          <a:ext cx="0" cy="0"/>
          <a:chOff x="0" y="0"/>
          <a:chExt cx="0" cy="0"/>
        </a:xfrm>
      </p:grpSpPr>
      <p:sp>
        <p:nvSpPr>
          <p:cNvPr id="2" name="כותרת 1"/>
          <p:cNvSpPr>
            <a:spLocks noGrp="1"/>
          </p:cNvSpPr>
          <p:nvPr>
            <p:ph type="title"/>
          </p:nvPr>
        </p:nvSpPr>
        <p:spPr>
          <a:xfrm>
            <a:off x="3048000" y="274638"/>
            <a:ext cx="8534400" cy="1143000"/>
          </a:xfrm>
        </p:spPr>
        <p:txBody>
          <a:bodyPr/>
          <a:lstStyle/>
          <a:p>
            <a:r>
              <a:rPr lang="he-IL"/>
              <a:t>לחץ כדי לערוך סגנון כותרת של תבנית בסיס</a:t>
            </a:r>
          </a:p>
        </p:txBody>
      </p:sp>
      <p:sp>
        <p:nvSpPr>
          <p:cNvPr id="3" name="מציין מיקום של SmartArt 2"/>
          <p:cNvSpPr>
            <a:spLocks noGrp="1"/>
          </p:cNvSpPr>
          <p:nvPr>
            <p:ph type="dgm" idx="1"/>
          </p:nvPr>
        </p:nvSpPr>
        <p:spPr>
          <a:xfrm>
            <a:off x="609600" y="1600200"/>
            <a:ext cx="10972800" cy="4400550"/>
          </a:xfrm>
        </p:spPr>
        <p:txBody>
          <a:bodyPr/>
          <a:lstStyle/>
          <a:p>
            <a:pPr lvl="0"/>
            <a:endParaRPr lang="he-IL" noProof="0"/>
          </a:p>
        </p:txBody>
      </p:sp>
      <p:sp>
        <p:nvSpPr>
          <p:cNvPr id="4" name="Footer Placeholder 4"/>
          <p:cNvSpPr>
            <a:spLocks noGrp="1"/>
          </p:cNvSpPr>
          <p:nvPr>
            <p:ph type="ftr" sz="quarter" idx="10"/>
          </p:nvPr>
        </p:nvSpPr>
        <p:spPr/>
        <p:txBody>
          <a:bodyPr/>
          <a:lstStyle>
            <a:lvl1pPr>
              <a:defRPr/>
            </a:lvl1pPr>
          </a:lstStyle>
          <a:p>
            <a:pPr>
              <a:defRPr/>
            </a:pPr>
            <a:endParaRPr lang="he-IL"/>
          </a:p>
        </p:txBody>
      </p:sp>
      <p:sp>
        <p:nvSpPr>
          <p:cNvPr id="5" name="Slide Number Placeholder 5"/>
          <p:cNvSpPr>
            <a:spLocks noGrp="1"/>
          </p:cNvSpPr>
          <p:nvPr>
            <p:ph type="sldNum" sz="quarter" idx="11"/>
          </p:nvPr>
        </p:nvSpPr>
        <p:spPr/>
        <p:txBody>
          <a:bodyPr/>
          <a:lstStyle>
            <a:lvl1pPr>
              <a:defRPr/>
            </a:lvl1pPr>
          </a:lstStyle>
          <a:p>
            <a:fld id="{505C1CFB-61AA-4A99-ABCB-F56A688C47DE}" type="slidenum">
              <a:rPr lang="ar-SA" altLang="he-IL"/>
              <a:pPr/>
              <a:t>‹#›</a:t>
            </a:fld>
            <a:endParaRPr lang="he-IL" altLang="he-IL">
              <a:cs typeface="NarkisTamMFO" pitchFamily="2" charset="-79"/>
            </a:endParaRPr>
          </a:p>
        </p:txBody>
      </p:sp>
    </p:spTree>
    <p:extLst>
      <p:ext uri="{BB962C8B-B14F-4D97-AF65-F5344CB8AC3E}">
        <p14:creationId xmlns:p14="http://schemas.microsoft.com/office/powerpoint/2010/main" val="5626268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4_שני תכנים">
    <p:spTree>
      <p:nvGrpSpPr>
        <p:cNvPr id="1" name=""/>
        <p:cNvGrpSpPr/>
        <p:nvPr/>
      </p:nvGrpSpPr>
      <p:grpSpPr>
        <a:xfrm>
          <a:off x="0" y="0"/>
          <a:ext cx="0" cy="0"/>
          <a:chOff x="0" y="0"/>
          <a:chExt cx="0" cy="0"/>
        </a:xfrm>
      </p:grpSpPr>
      <p:sp>
        <p:nvSpPr>
          <p:cNvPr id="5" name="מציין מיקום של תאריך 4"/>
          <p:cNvSpPr>
            <a:spLocks noGrp="1"/>
          </p:cNvSpPr>
          <p:nvPr>
            <p:ph type="dt" sz="half" idx="10"/>
          </p:nvPr>
        </p:nvSpPr>
        <p:spPr/>
        <p:txBody>
          <a:bodyPr/>
          <a:lstStyle/>
          <a:p>
            <a:fld id="{BFB2D05C-68D4-4D96-AEC1-C0E6F7C917DF}" type="datetimeFigureOut">
              <a:rPr lang="he-IL" smtClean="0"/>
              <a:t>ה'/אדר/תשע"ח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AACFCA18-4E5F-404C-9961-1590ABA97138}" type="slidenum">
              <a:rPr lang="he-IL" smtClean="0"/>
              <a:t>‹#›</a:t>
            </a:fld>
            <a:endParaRPr lang="he-IL"/>
          </a:p>
        </p:txBody>
      </p:sp>
      <p:sp>
        <p:nvSpPr>
          <p:cNvPr id="8" name="מלבן 7"/>
          <p:cNvSpPr/>
          <p:nvPr userDrawn="1"/>
        </p:nvSpPr>
        <p:spPr>
          <a:xfrm>
            <a:off x="0" y="0"/>
            <a:ext cx="12192000" cy="908720"/>
          </a:xfrm>
          <a:prstGeom prst="rect">
            <a:avLst/>
          </a:prstGeom>
          <a:solidFill>
            <a:schemeClr val="accent1">
              <a:lumMod val="60000"/>
              <a:lumOff val="40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p>
        </p:txBody>
      </p:sp>
      <p:cxnSp>
        <p:nvCxnSpPr>
          <p:cNvPr id="10" name="מחבר ישר 9"/>
          <p:cNvCxnSpPr/>
          <p:nvPr userDrawn="1"/>
        </p:nvCxnSpPr>
        <p:spPr>
          <a:xfrm>
            <a:off x="0" y="980728"/>
            <a:ext cx="12192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3" name="תמונה 2"/>
          <p:cNvPicPr>
            <a:picLocks noChangeAspect="1"/>
          </p:cNvPicPr>
          <p:nvPr userDrawn="1"/>
        </p:nvPicPr>
        <p:blipFill>
          <a:blip r:embed="rId2"/>
          <a:stretch>
            <a:fillRect/>
          </a:stretch>
        </p:blipFill>
        <p:spPr>
          <a:xfrm>
            <a:off x="30229" y="-23684"/>
            <a:ext cx="2001772" cy="932404"/>
          </a:xfrm>
          <a:prstGeom prst="rect">
            <a:avLst/>
          </a:prstGeom>
        </p:spPr>
      </p:pic>
    </p:spTree>
    <p:extLst>
      <p:ext uri="{BB962C8B-B14F-4D97-AF65-F5344CB8AC3E}">
        <p14:creationId xmlns:p14="http://schemas.microsoft.com/office/powerpoint/2010/main" val="1998104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שני תכנים">
    <p:spTree>
      <p:nvGrpSpPr>
        <p:cNvPr id="1" name=""/>
        <p:cNvGrpSpPr/>
        <p:nvPr/>
      </p:nvGrpSpPr>
      <p:grpSpPr>
        <a:xfrm>
          <a:off x="0" y="0"/>
          <a:ext cx="0" cy="0"/>
          <a:chOff x="0" y="0"/>
          <a:chExt cx="0" cy="0"/>
        </a:xfrm>
      </p:grpSpPr>
      <p:sp>
        <p:nvSpPr>
          <p:cNvPr id="5" name="מציין מיקום של תאריך 4"/>
          <p:cNvSpPr>
            <a:spLocks noGrp="1"/>
          </p:cNvSpPr>
          <p:nvPr>
            <p:ph type="dt" sz="half" idx="10"/>
          </p:nvPr>
        </p:nvSpPr>
        <p:spPr/>
        <p:txBody>
          <a:bodyPr/>
          <a:lstStyle/>
          <a:p>
            <a:fld id="{BFB2D05C-68D4-4D96-AEC1-C0E6F7C917DF}" type="datetimeFigureOut">
              <a:rPr lang="he-IL" smtClean="0"/>
              <a:t>ה'/אדר/תשע"ח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AACFCA18-4E5F-404C-9961-1590ABA97138}" type="slidenum">
              <a:rPr lang="he-IL" smtClean="0"/>
              <a:t>‹#›</a:t>
            </a:fld>
            <a:endParaRPr lang="he-IL"/>
          </a:p>
        </p:txBody>
      </p:sp>
      <p:sp>
        <p:nvSpPr>
          <p:cNvPr id="8" name="מלבן 7"/>
          <p:cNvSpPr/>
          <p:nvPr userDrawn="1"/>
        </p:nvSpPr>
        <p:spPr>
          <a:xfrm>
            <a:off x="0" y="0"/>
            <a:ext cx="12192000" cy="908720"/>
          </a:xfrm>
          <a:prstGeom prst="rect">
            <a:avLst/>
          </a:prstGeom>
          <a:solidFill>
            <a:schemeClr val="accent1">
              <a:lumMod val="60000"/>
              <a:lumOff val="40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p>
        </p:txBody>
      </p:sp>
      <p:cxnSp>
        <p:nvCxnSpPr>
          <p:cNvPr id="10" name="מחבר ישר 9"/>
          <p:cNvCxnSpPr/>
          <p:nvPr userDrawn="1"/>
        </p:nvCxnSpPr>
        <p:spPr>
          <a:xfrm>
            <a:off x="0" y="980728"/>
            <a:ext cx="12192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3" name="תמונה 2"/>
          <p:cNvPicPr>
            <a:picLocks noChangeAspect="1"/>
          </p:cNvPicPr>
          <p:nvPr userDrawn="1"/>
        </p:nvPicPr>
        <p:blipFill>
          <a:blip r:embed="rId2"/>
          <a:stretch>
            <a:fillRect/>
          </a:stretch>
        </p:blipFill>
        <p:spPr>
          <a:xfrm>
            <a:off x="30229" y="-23684"/>
            <a:ext cx="2001772" cy="932404"/>
          </a:xfrm>
          <a:prstGeom prst="rect">
            <a:avLst/>
          </a:prstGeom>
        </p:spPr>
      </p:pic>
    </p:spTree>
    <p:extLst>
      <p:ext uri="{BB962C8B-B14F-4D97-AF65-F5344CB8AC3E}">
        <p14:creationId xmlns:p14="http://schemas.microsoft.com/office/powerpoint/2010/main" val="1182217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7_שני תכנים">
    <p:spTree>
      <p:nvGrpSpPr>
        <p:cNvPr id="1" name=""/>
        <p:cNvGrpSpPr/>
        <p:nvPr/>
      </p:nvGrpSpPr>
      <p:grpSpPr>
        <a:xfrm>
          <a:off x="0" y="0"/>
          <a:ext cx="0" cy="0"/>
          <a:chOff x="0" y="0"/>
          <a:chExt cx="0" cy="0"/>
        </a:xfrm>
      </p:grpSpPr>
      <p:sp>
        <p:nvSpPr>
          <p:cNvPr id="5" name="מציין מיקום של תאריך 4"/>
          <p:cNvSpPr>
            <a:spLocks noGrp="1"/>
          </p:cNvSpPr>
          <p:nvPr>
            <p:ph type="dt" sz="half" idx="10"/>
          </p:nvPr>
        </p:nvSpPr>
        <p:spPr/>
        <p:txBody>
          <a:bodyPr/>
          <a:lstStyle/>
          <a:p>
            <a:fld id="{BFB2D05C-68D4-4D96-AEC1-C0E6F7C917DF}" type="datetimeFigureOut">
              <a:rPr lang="he-IL" smtClean="0"/>
              <a:t>ה'/אדר/תשע"ח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AACFCA18-4E5F-404C-9961-1590ABA97138}" type="slidenum">
              <a:rPr lang="he-IL" smtClean="0"/>
              <a:t>‹#›</a:t>
            </a:fld>
            <a:endParaRPr lang="he-IL"/>
          </a:p>
        </p:txBody>
      </p:sp>
      <p:sp>
        <p:nvSpPr>
          <p:cNvPr id="8" name="מלבן 7"/>
          <p:cNvSpPr/>
          <p:nvPr userDrawn="1"/>
        </p:nvSpPr>
        <p:spPr>
          <a:xfrm>
            <a:off x="0" y="0"/>
            <a:ext cx="12192000" cy="908720"/>
          </a:xfrm>
          <a:prstGeom prst="rect">
            <a:avLst/>
          </a:prstGeom>
          <a:solidFill>
            <a:schemeClr val="accent1">
              <a:lumMod val="60000"/>
              <a:lumOff val="40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p>
        </p:txBody>
      </p:sp>
      <p:cxnSp>
        <p:nvCxnSpPr>
          <p:cNvPr id="10" name="מחבר ישר 9"/>
          <p:cNvCxnSpPr/>
          <p:nvPr userDrawn="1"/>
        </p:nvCxnSpPr>
        <p:spPr>
          <a:xfrm>
            <a:off x="0" y="980728"/>
            <a:ext cx="12192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3" name="תמונה 2"/>
          <p:cNvPicPr>
            <a:picLocks noChangeAspect="1"/>
          </p:cNvPicPr>
          <p:nvPr userDrawn="1"/>
        </p:nvPicPr>
        <p:blipFill>
          <a:blip r:embed="rId2"/>
          <a:stretch>
            <a:fillRect/>
          </a:stretch>
        </p:blipFill>
        <p:spPr>
          <a:xfrm>
            <a:off x="30229" y="-23684"/>
            <a:ext cx="2001772" cy="932404"/>
          </a:xfrm>
          <a:prstGeom prst="rect">
            <a:avLst/>
          </a:prstGeom>
        </p:spPr>
      </p:pic>
    </p:spTree>
    <p:extLst>
      <p:ext uri="{BB962C8B-B14F-4D97-AF65-F5344CB8AC3E}">
        <p14:creationId xmlns:p14="http://schemas.microsoft.com/office/powerpoint/2010/main" val="3735497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1_שני תכנים">
    <p:spTree>
      <p:nvGrpSpPr>
        <p:cNvPr id="1" name=""/>
        <p:cNvGrpSpPr/>
        <p:nvPr/>
      </p:nvGrpSpPr>
      <p:grpSpPr>
        <a:xfrm>
          <a:off x="0" y="0"/>
          <a:ext cx="0" cy="0"/>
          <a:chOff x="0" y="0"/>
          <a:chExt cx="0" cy="0"/>
        </a:xfrm>
      </p:grpSpPr>
      <p:sp>
        <p:nvSpPr>
          <p:cNvPr id="5" name="מציין מיקום של תאריך 4"/>
          <p:cNvSpPr>
            <a:spLocks noGrp="1"/>
          </p:cNvSpPr>
          <p:nvPr>
            <p:ph type="dt" sz="half" idx="10"/>
          </p:nvPr>
        </p:nvSpPr>
        <p:spPr/>
        <p:txBody>
          <a:bodyPr/>
          <a:lstStyle/>
          <a:p>
            <a:fld id="{BFB2D05C-68D4-4D96-AEC1-C0E6F7C917DF}" type="datetimeFigureOut">
              <a:rPr lang="he-IL" smtClean="0"/>
              <a:t>ה'/אדר/תשע"ח</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AACFCA18-4E5F-404C-9961-1590ABA97138}" type="slidenum">
              <a:rPr lang="he-IL" smtClean="0"/>
              <a:t>‹#›</a:t>
            </a:fld>
            <a:endParaRPr lang="he-IL"/>
          </a:p>
        </p:txBody>
      </p:sp>
      <p:sp>
        <p:nvSpPr>
          <p:cNvPr id="8" name="מלבן 7"/>
          <p:cNvSpPr/>
          <p:nvPr userDrawn="1"/>
        </p:nvSpPr>
        <p:spPr>
          <a:xfrm>
            <a:off x="0" y="0"/>
            <a:ext cx="12192000" cy="908720"/>
          </a:xfrm>
          <a:prstGeom prst="rect">
            <a:avLst/>
          </a:prstGeom>
          <a:solidFill>
            <a:schemeClr val="accent1">
              <a:lumMod val="60000"/>
              <a:lumOff val="40000"/>
            </a:schemeClr>
          </a:solidFill>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Bef>
                <a:spcPts val="0"/>
              </a:spcBef>
              <a:spcAft>
                <a:spcPts val="0"/>
              </a:spcAft>
              <a:defRPr/>
            </a:pPr>
            <a:endParaRPr lang="he-IL" sz="1800" dirty="0"/>
          </a:p>
        </p:txBody>
      </p:sp>
      <p:cxnSp>
        <p:nvCxnSpPr>
          <p:cNvPr id="10" name="מחבר ישר 9"/>
          <p:cNvCxnSpPr/>
          <p:nvPr userDrawn="1"/>
        </p:nvCxnSpPr>
        <p:spPr>
          <a:xfrm>
            <a:off x="0" y="980728"/>
            <a:ext cx="1219200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pic>
        <p:nvPicPr>
          <p:cNvPr id="3" name="תמונה 2"/>
          <p:cNvPicPr>
            <a:picLocks noChangeAspect="1"/>
          </p:cNvPicPr>
          <p:nvPr userDrawn="1"/>
        </p:nvPicPr>
        <p:blipFill>
          <a:blip r:embed="rId2"/>
          <a:stretch>
            <a:fillRect/>
          </a:stretch>
        </p:blipFill>
        <p:spPr>
          <a:xfrm>
            <a:off x="30229" y="-23684"/>
            <a:ext cx="2001772" cy="932404"/>
          </a:xfrm>
          <a:prstGeom prst="rect">
            <a:avLst/>
          </a:prstGeom>
        </p:spPr>
      </p:pic>
    </p:spTree>
    <p:extLst>
      <p:ext uri="{BB962C8B-B14F-4D97-AF65-F5344CB8AC3E}">
        <p14:creationId xmlns:p14="http://schemas.microsoft.com/office/powerpoint/2010/main" val="85689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F9BF0E48-FCD6-4334-A591-64432C990A57}" type="datetimeFigureOut">
              <a:rPr lang="he-IL" smtClean="0"/>
              <a:pPr/>
              <a:t>ה'/אדר/תשע"ח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5C246E3-9097-43CA-AF58-24F248870E89}" type="slidenum">
              <a:rPr lang="he-IL" smtClean="0"/>
              <a:pPr/>
              <a:t>‹#›</a:t>
            </a:fld>
            <a:endParaRPr lang="he-IL"/>
          </a:p>
        </p:txBody>
      </p:sp>
    </p:spTree>
    <p:extLst>
      <p:ext uri="{BB962C8B-B14F-4D97-AF65-F5344CB8AC3E}">
        <p14:creationId xmlns:p14="http://schemas.microsoft.com/office/powerpoint/2010/main" val="2059159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F9BF0E48-FCD6-4334-A591-64432C990A57}" type="datetimeFigureOut">
              <a:rPr lang="he-IL" smtClean="0"/>
              <a:pPr/>
              <a:t>ה'/אדר/תשע"ח</a:t>
            </a:fld>
            <a:endParaRPr lang="he-IL"/>
          </a:p>
        </p:txBody>
      </p:sp>
      <p:sp>
        <p:nvSpPr>
          <p:cNvPr id="5" name="Footer Placeholder 4"/>
          <p:cNvSpPr>
            <a:spLocks noGrp="1"/>
          </p:cNvSpPr>
          <p:nvPr>
            <p:ph type="ftr" sz="quarter" idx="11"/>
          </p:nvPr>
        </p:nvSpPr>
        <p:spPr/>
        <p:txBody>
          <a:bodyPr/>
          <a:lstStyle/>
          <a:p>
            <a:endParaRPr lang="he-IL"/>
          </a:p>
        </p:txBody>
      </p:sp>
      <p:sp>
        <p:nvSpPr>
          <p:cNvPr id="6" name="Slide Number Placeholder 5"/>
          <p:cNvSpPr>
            <a:spLocks noGrp="1"/>
          </p:cNvSpPr>
          <p:nvPr>
            <p:ph type="sldNum" sz="quarter" idx="12"/>
          </p:nvPr>
        </p:nvSpPr>
        <p:spPr/>
        <p:txBody>
          <a:bodyPr/>
          <a:lstStyle/>
          <a:p>
            <a:fld id="{95C246E3-9097-43CA-AF58-24F248870E89}" type="slidenum">
              <a:rPr lang="he-IL" smtClean="0"/>
              <a:pPr/>
              <a:t>‹#›</a:t>
            </a:fld>
            <a:endParaRPr lang="he-IL"/>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9379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F9BF0E48-FCD6-4334-A591-64432C990A57}" type="datetimeFigureOut">
              <a:rPr lang="he-IL" smtClean="0"/>
              <a:pPr/>
              <a:t>ה'/אדר/תשע"ח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95C246E3-9097-43CA-AF58-24F248870E89}" type="slidenum">
              <a:rPr lang="he-IL" smtClean="0"/>
              <a:pPr/>
              <a:t>‹#›</a:t>
            </a:fld>
            <a:endParaRPr lang="he-IL"/>
          </a:p>
        </p:txBody>
      </p:sp>
    </p:spTree>
    <p:extLst>
      <p:ext uri="{BB962C8B-B14F-4D97-AF65-F5344CB8AC3E}">
        <p14:creationId xmlns:p14="http://schemas.microsoft.com/office/powerpoint/2010/main" val="1943292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097280" y="2582334"/>
            <a:ext cx="4937760" cy="33782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217920" y="2582334"/>
            <a:ext cx="4937760" cy="33782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F9BF0E48-FCD6-4334-A591-64432C990A57}" type="datetimeFigureOut">
              <a:rPr lang="he-IL" smtClean="0"/>
              <a:pPr/>
              <a:t>ה'/אדר/תשע"ח</a:t>
            </a:fld>
            <a:endParaRPr lang="he-IL"/>
          </a:p>
        </p:txBody>
      </p:sp>
      <p:sp>
        <p:nvSpPr>
          <p:cNvPr id="8" name="Footer Placeholder 7"/>
          <p:cNvSpPr>
            <a:spLocks noGrp="1"/>
          </p:cNvSpPr>
          <p:nvPr>
            <p:ph type="ftr" sz="quarter" idx="11"/>
          </p:nvPr>
        </p:nvSpPr>
        <p:spPr/>
        <p:txBody>
          <a:bodyPr/>
          <a:lstStyle/>
          <a:p>
            <a:endParaRPr lang="he-IL"/>
          </a:p>
        </p:txBody>
      </p:sp>
      <p:sp>
        <p:nvSpPr>
          <p:cNvPr id="9" name="Slide Number Placeholder 8"/>
          <p:cNvSpPr>
            <a:spLocks noGrp="1"/>
          </p:cNvSpPr>
          <p:nvPr>
            <p:ph type="sldNum" sz="quarter" idx="12"/>
          </p:nvPr>
        </p:nvSpPr>
        <p:spPr/>
        <p:txBody>
          <a:bodyPr/>
          <a:lstStyle/>
          <a:p>
            <a:fld id="{95C246E3-9097-43CA-AF58-24F248870E89}" type="slidenum">
              <a:rPr lang="he-IL" smtClean="0"/>
              <a:pPr/>
              <a:t>‹#›</a:t>
            </a:fld>
            <a:endParaRPr lang="he-IL"/>
          </a:p>
        </p:txBody>
      </p:sp>
    </p:spTree>
    <p:extLst>
      <p:ext uri="{BB962C8B-B14F-4D97-AF65-F5344CB8AC3E}">
        <p14:creationId xmlns:p14="http://schemas.microsoft.com/office/powerpoint/2010/main" val="3885041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F9BF0E48-FCD6-4334-A591-64432C990A57}" type="datetimeFigureOut">
              <a:rPr lang="he-IL" smtClean="0"/>
              <a:pPr/>
              <a:t>ה'/אדר/תשע"ח</a:t>
            </a:fld>
            <a:endParaRPr lang="he-IL"/>
          </a:p>
        </p:txBody>
      </p:sp>
      <p:sp>
        <p:nvSpPr>
          <p:cNvPr id="4" name="Footer Placeholder 3"/>
          <p:cNvSpPr>
            <a:spLocks noGrp="1"/>
          </p:cNvSpPr>
          <p:nvPr>
            <p:ph type="ftr" sz="quarter" idx="11"/>
          </p:nvPr>
        </p:nvSpPr>
        <p:spPr/>
        <p:txBody>
          <a:bodyPr/>
          <a:lstStyle/>
          <a:p>
            <a:endParaRPr lang="he-IL"/>
          </a:p>
        </p:txBody>
      </p:sp>
      <p:sp>
        <p:nvSpPr>
          <p:cNvPr id="5" name="Slide Number Placeholder 4"/>
          <p:cNvSpPr>
            <a:spLocks noGrp="1"/>
          </p:cNvSpPr>
          <p:nvPr>
            <p:ph type="sldNum" sz="quarter" idx="12"/>
          </p:nvPr>
        </p:nvSpPr>
        <p:spPr/>
        <p:txBody>
          <a:bodyPr/>
          <a:lstStyle/>
          <a:p>
            <a:fld id="{95C246E3-9097-43CA-AF58-24F248870E89}" type="slidenum">
              <a:rPr lang="he-IL" smtClean="0"/>
              <a:pPr/>
              <a:t>‹#›</a:t>
            </a:fld>
            <a:endParaRPr lang="he-IL"/>
          </a:p>
        </p:txBody>
      </p:sp>
    </p:spTree>
    <p:extLst>
      <p:ext uri="{BB962C8B-B14F-4D97-AF65-F5344CB8AC3E}">
        <p14:creationId xmlns:p14="http://schemas.microsoft.com/office/powerpoint/2010/main" val="302536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9BF0E48-FCD6-4334-A591-64432C990A57}" type="datetimeFigureOut">
              <a:rPr lang="he-IL" smtClean="0"/>
              <a:pPr/>
              <a:t>ה'/אדר/תשע"ח</a:t>
            </a:fld>
            <a:endParaRPr lang="he-IL"/>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he-IL"/>
          </a:p>
        </p:txBody>
      </p:sp>
      <p:sp>
        <p:nvSpPr>
          <p:cNvPr id="9" name="Slide Number Placeholder 8"/>
          <p:cNvSpPr>
            <a:spLocks noGrp="1"/>
          </p:cNvSpPr>
          <p:nvPr>
            <p:ph type="sldNum" sz="quarter" idx="12"/>
          </p:nvPr>
        </p:nvSpPr>
        <p:spPr/>
        <p:txBody>
          <a:bodyPr/>
          <a:lstStyle/>
          <a:p>
            <a:fld id="{95C246E3-9097-43CA-AF58-24F248870E89}" type="slidenum">
              <a:rPr lang="he-IL" smtClean="0"/>
              <a:pPr/>
              <a:t>‹#›</a:t>
            </a:fld>
            <a:endParaRPr lang="he-IL"/>
          </a:p>
        </p:txBody>
      </p:sp>
    </p:spTree>
    <p:extLst>
      <p:ext uri="{BB962C8B-B14F-4D97-AF65-F5344CB8AC3E}">
        <p14:creationId xmlns:p14="http://schemas.microsoft.com/office/powerpoint/2010/main" val="1515654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9BF0E48-FCD6-4334-A591-64432C990A57}" type="datetimeFigureOut">
              <a:rPr lang="he-IL" smtClean="0"/>
              <a:pPr/>
              <a:t>ה'/אדר/תשע"ח</a:t>
            </a:fld>
            <a:endParaRPr lang="he-IL"/>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he-IL">
              <a:solidFill>
                <a:srgbClr val="637052"/>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95C246E3-9097-43CA-AF58-24F248870E89}" type="slidenum">
              <a:rPr lang="he-IL" smtClean="0">
                <a:solidFill>
                  <a:srgbClr val="637052"/>
                </a:solidFill>
              </a:rPr>
              <a:pPr/>
              <a:t>‹#›</a:t>
            </a:fld>
            <a:endParaRPr lang="he-IL">
              <a:solidFill>
                <a:srgbClr val="637052"/>
              </a:solidFill>
            </a:endParaRPr>
          </a:p>
        </p:txBody>
      </p:sp>
    </p:spTree>
    <p:extLst>
      <p:ext uri="{BB962C8B-B14F-4D97-AF65-F5344CB8AC3E}">
        <p14:creationId xmlns:p14="http://schemas.microsoft.com/office/powerpoint/2010/main" val="741424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F9BF0E48-FCD6-4334-A591-64432C990A57}" type="datetimeFigureOut">
              <a:rPr lang="he-IL" smtClean="0"/>
              <a:pPr/>
              <a:t>ה'/אדר/תשע"ח</a:t>
            </a:fld>
            <a:endParaRPr lang="he-IL"/>
          </a:p>
        </p:txBody>
      </p:sp>
      <p:sp>
        <p:nvSpPr>
          <p:cNvPr id="6" name="Footer Placeholder 5"/>
          <p:cNvSpPr>
            <a:spLocks noGrp="1"/>
          </p:cNvSpPr>
          <p:nvPr>
            <p:ph type="ftr" sz="quarter" idx="11"/>
          </p:nvPr>
        </p:nvSpPr>
        <p:spPr/>
        <p:txBody>
          <a:bodyPr/>
          <a:lstStyle/>
          <a:p>
            <a:endParaRPr lang="he-IL"/>
          </a:p>
        </p:txBody>
      </p:sp>
      <p:sp>
        <p:nvSpPr>
          <p:cNvPr id="7" name="Slide Number Placeholder 6"/>
          <p:cNvSpPr>
            <a:spLocks noGrp="1"/>
          </p:cNvSpPr>
          <p:nvPr>
            <p:ph type="sldNum" sz="quarter" idx="12"/>
          </p:nvPr>
        </p:nvSpPr>
        <p:spPr/>
        <p:txBody>
          <a:bodyPr/>
          <a:lstStyle/>
          <a:p>
            <a:fld id="{95C246E3-9097-43CA-AF58-24F248870E89}" type="slidenum">
              <a:rPr lang="he-IL" smtClean="0"/>
              <a:pPr/>
              <a:t>‹#›</a:t>
            </a:fld>
            <a:endParaRPr lang="he-IL"/>
          </a:p>
        </p:txBody>
      </p:sp>
    </p:spTree>
    <p:extLst>
      <p:ext uri="{BB962C8B-B14F-4D97-AF65-F5344CB8AC3E}">
        <p14:creationId xmlns:p14="http://schemas.microsoft.com/office/powerpoint/2010/main" val="1308888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9BF0E48-FCD6-4334-A591-64432C990A57}" type="datetimeFigureOut">
              <a:rPr lang="he-IL" smtClean="0"/>
              <a:pPr/>
              <a:t>ה'/אדר/תשע"ח</a:t>
            </a:fld>
            <a:endParaRPr lang="he-IL"/>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he-IL"/>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95C246E3-9097-43CA-AF58-24F248870E89}" type="slidenum">
              <a:rPr lang="he-IL" smtClean="0"/>
              <a:pPr/>
              <a:t>‹#›</a:t>
            </a:fld>
            <a:endParaRPr lang="he-IL"/>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18293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91" r:id="rId13"/>
    <p:sldLayoutId id="2147483693" r:id="rId14"/>
    <p:sldLayoutId id="2147483694" r:id="rId15"/>
    <p:sldLayoutId id="2147483698" r:id="rId16"/>
  </p:sldLayoutIdLst>
  <p:txStyles>
    <p:titleStyle>
      <a:lvl1pPr algn="l" defTabSz="914400" rtl="1"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r" defTabSz="914400" rtl="1"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r" defTabSz="914400" rtl="1"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3"/>
          <p:cNvSpPr txBox="1">
            <a:spLocks/>
          </p:cNvSpPr>
          <p:nvPr/>
        </p:nvSpPr>
        <p:spPr>
          <a:xfrm>
            <a:off x="3143672" y="-99392"/>
            <a:ext cx="7560840" cy="1143000"/>
          </a:xfrm>
          <a:prstGeom prst="rect">
            <a:avLst/>
          </a:prstGeom>
        </p:spPr>
        <p:txBody>
          <a:bodyPr vert="horz" lIns="91440" tIns="45720" rIns="91440" bIns="45720" rtlCol="1" anchor="ctr">
            <a:normAutofit lnSpcReduction="10000"/>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sz="3600" dirty="0">
                <a:solidFill>
                  <a:srgbClr val="FF0000"/>
                </a:solidFill>
              </a:rPr>
              <a:t>הגורמים לצמיחתן והתגבשותן של התנועות </a:t>
            </a:r>
            <a:br>
              <a:rPr lang="en-US" sz="3600" dirty="0">
                <a:solidFill>
                  <a:srgbClr val="FF0000"/>
                </a:solidFill>
              </a:rPr>
            </a:br>
            <a:r>
              <a:rPr lang="he-IL" sz="3600" dirty="0">
                <a:solidFill>
                  <a:srgbClr val="FF0000"/>
                </a:solidFill>
              </a:rPr>
              <a:t>הלאומיות באירופה במאה ה-19</a:t>
            </a:r>
          </a:p>
        </p:txBody>
      </p:sp>
      <p:sp>
        <p:nvSpPr>
          <p:cNvPr id="4" name="Rectangle 3"/>
          <p:cNvSpPr txBox="1">
            <a:spLocks noChangeArrowheads="1"/>
          </p:cNvSpPr>
          <p:nvPr/>
        </p:nvSpPr>
        <p:spPr>
          <a:xfrm>
            <a:off x="1775520" y="1700808"/>
            <a:ext cx="8517632" cy="4896544"/>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endParaRPr lang="he-IL" sz="2400" u="sng" dirty="0"/>
          </a:p>
        </p:txBody>
      </p:sp>
      <p:sp>
        <p:nvSpPr>
          <p:cNvPr id="3" name="מלבן 2"/>
          <p:cNvSpPr/>
          <p:nvPr/>
        </p:nvSpPr>
        <p:spPr>
          <a:xfrm>
            <a:off x="-61664" y="856585"/>
            <a:ext cx="12192000" cy="2462213"/>
          </a:xfrm>
          <a:prstGeom prst="rect">
            <a:avLst/>
          </a:prstGeom>
        </p:spPr>
        <p:txBody>
          <a:bodyPr wrap="square">
            <a:spAutoFit/>
          </a:bodyPr>
          <a:lstStyle/>
          <a:p>
            <a:pPr>
              <a:lnSpc>
                <a:spcPct val="150000"/>
              </a:lnSpc>
            </a:pPr>
            <a:r>
              <a:rPr lang="he-IL" sz="2800" dirty="0">
                <a:ea typeface="Times New Roman" panose="02020603050405020304" pitchFamily="18" charset="0"/>
              </a:rPr>
              <a:t>במאה ה-19, הוקמו </a:t>
            </a:r>
            <a:r>
              <a:rPr lang="he-IL" sz="2800" dirty="0">
                <a:effectLst>
                  <a:outerShdw blurRad="38100" dist="38100" dir="2700000" algn="tl">
                    <a:srgbClr val="000000">
                      <a:alpha val="43137"/>
                    </a:srgbClr>
                  </a:outerShdw>
                </a:effectLst>
                <a:ea typeface="Times New Roman" panose="02020603050405020304" pitchFamily="18" charset="0"/>
              </a:rPr>
              <a:t>תנועות לאומיות</a:t>
            </a:r>
            <a:r>
              <a:rPr lang="he-IL" sz="2800" dirty="0">
                <a:ea typeface="Times New Roman" panose="02020603050405020304" pitchFamily="18" charset="0"/>
              </a:rPr>
              <a:t>, אשר תפקידן היה:</a:t>
            </a:r>
          </a:p>
          <a:p>
            <a:pPr>
              <a:lnSpc>
                <a:spcPct val="150000"/>
              </a:lnSpc>
            </a:pPr>
            <a:r>
              <a:rPr lang="he-IL" sz="2800" dirty="0">
                <a:effectLst>
                  <a:outerShdw blurRad="38100" dist="38100" dir="2700000" algn="tl">
                    <a:srgbClr val="000000">
                      <a:alpha val="43137"/>
                    </a:srgbClr>
                  </a:outerShdw>
                </a:effectLst>
                <a:ea typeface="Times New Roman" panose="02020603050405020304" pitchFamily="18" charset="0"/>
              </a:rPr>
              <a:t>לגבש את הרעיון הלאומי, ללכד את העם, לכוון ולהובילו למאבק להקמת מדינה עצמאית. </a:t>
            </a:r>
            <a:br>
              <a:rPr lang="he-IL" sz="2800" dirty="0">
                <a:ea typeface="Times New Roman" panose="02020603050405020304" pitchFamily="18" charset="0"/>
              </a:rPr>
            </a:br>
            <a:endParaRPr lang="he-IL" sz="2800" dirty="0">
              <a:ea typeface="Times New Roman" panose="02020603050405020304" pitchFamily="18" charset="0"/>
            </a:endParaRPr>
          </a:p>
          <a:p>
            <a:r>
              <a:rPr lang="he-IL" sz="2800" dirty="0">
                <a:effectLst>
                  <a:outerShdw blurRad="38100" dist="38100" dir="2700000" algn="tl">
                    <a:srgbClr val="000000">
                      <a:alpha val="43137"/>
                    </a:srgbClr>
                  </a:outerShdw>
                </a:effectLst>
                <a:ea typeface="Times New Roman" panose="02020603050405020304" pitchFamily="18" charset="0"/>
              </a:rPr>
              <a:t>הקמת התנועות הלאומיות באירופה החלה בעקבות הופעתם של הגורמים הבאים:</a:t>
            </a:r>
            <a:endParaRPr lang="he-IL" sz="2800" dirty="0">
              <a:effectLst>
                <a:outerShdw blurRad="38100" dist="38100" dir="2700000" algn="tl">
                  <a:srgbClr val="000000">
                    <a:alpha val="43137"/>
                  </a:srgbClr>
                </a:outerShdw>
              </a:effectLst>
            </a:endParaRPr>
          </a:p>
        </p:txBody>
      </p:sp>
      <p:sp>
        <p:nvSpPr>
          <p:cNvPr id="5" name="TextBox 4"/>
          <p:cNvSpPr txBox="1"/>
          <p:nvPr/>
        </p:nvSpPr>
        <p:spPr>
          <a:xfrm>
            <a:off x="2220686" y="3620278"/>
            <a:ext cx="6885992" cy="2308324"/>
          </a:xfrm>
          <a:prstGeom prst="rect">
            <a:avLst/>
          </a:prstGeom>
          <a:effectLst>
            <a:outerShdw blurRad="50800" dist="38100" algn="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rtlCol="1">
            <a:spAutoFit/>
          </a:bodyPr>
          <a:lstStyle/>
          <a:p>
            <a:pPr marL="342900" indent="-342900">
              <a:buFont typeface="Arial" panose="020B0604020202020204" pitchFamily="34" charset="0"/>
              <a:buChar char="•"/>
            </a:pPr>
            <a:r>
              <a:rPr lang="he-IL" sz="2400" b="1" dirty="0">
                <a:solidFill>
                  <a:srgbClr val="00B0F0"/>
                </a:solidFill>
              </a:rPr>
              <a:t>רעיונות</a:t>
            </a:r>
            <a:r>
              <a:rPr lang="he-IL" sz="2400" dirty="0"/>
              <a:t>/ תנועת ההשכלה</a:t>
            </a:r>
          </a:p>
          <a:p>
            <a:pPr marL="342900" indent="-342900">
              <a:buFont typeface="Arial" panose="020B0604020202020204" pitchFamily="34" charset="0"/>
              <a:buChar char="•"/>
            </a:pPr>
            <a:r>
              <a:rPr lang="he-IL" sz="2400" b="1" dirty="0">
                <a:solidFill>
                  <a:srgbClr val="00B0F0"/>
                </a:solidFill>
              </a:rPr>
              <a:t>רעיונות</a:t>
            </a:r>
            <a:r>
              <a:rPr lang="he-IL" sz="2400" dirty="0"/>
              <a:t>/ תנועת הרומנטיקה</a:t>
            </a:r>
          </a:p>
          <a:p>
            <a:pPr marL="342900" indent="-342900">
              <a:buFont typeface="Arial" panose="020B0604020202020204" pitchFamily="34" charset="0"/>
              <a:buChar char="•"/>
            </a:pPr>
            <a:r>
              <a:rPr lang="he-IL" sz="2400" b="1" dirty="0">
                <a:solidFill>
                  <a:srgbClr val="FF0000"/>
                </a:solidFill>
              </a:rPr>
              <a:t>אירועים פוליטיים- </a:t>
            </a:r>
            <a:r>
              <a:rPr lang="he-IL" sz="2400" dirty="0"/>
              <a:t>המהפכה האמריקאית</a:t>
            </a:r>
          </a:p>
          <a:p>
            <a:pPr marL="342900" indent="-342900">
              <a:buFont typeface="Arial" panose="020B0604020202020204" pitchFamily="34" charset="0"/>
              <a:buChar char="•"/>
            </a:pPr>
            <a:r>
              <a:rPr lang="he-IL" sz="2400" b="1" dirty="0">
                <a:solidFill>
                  <a:srgbClr val="FF0000"/>
                </a:solidFill>
              </a:rPr>
              <a:t>אירועים פוליטיים- </a:t>
            </a:r>
            <a:r>
              <a:rPr lang="he-IL" sz="2400" dirty="0"/>
              <a:t>המהפכה הצרפתית וכיבושי נפוליאון</a:t>
            </a:r>
          </a:p>
          <a:p>
            <a:pPr marL="342900" indent="-342900">
              <a:buFont typeface="Arial" panose="020B0604020202020204" pitchFamily="34" charset="0"/>
              <a:buChar char="•"/>
            </a:pPr>
            <a:r>
              <a:rPr lang="he-IL" sz="2400" b="1" dirty="0">
                <a:solidFill>
                  <a:srgbClr val="7030A0"/>
                </a:solidFill>
              </a:rPr>
              <a:t>מודרניזציה</a:t>
            </a:r>
            <a:r>
              <a:rPr lang="he-IL" sz="2400" b="1" dirty="0"/>
              <a:t> </a:t>
            </a:r>
            <a:r>
              <a:rPr lang="he-IL" sz="2400" dirty="0"/>
              <a:t>- המהפכה התעשייתית</a:t>
            </a:r>
          </a:p>
          <a:p>
            <a:pPr marL="342900" indent="-342900">
              <a:buFont typeface="Arial" panose="020B0604020202020204" pitchFamily="34" charset="0"/>
              <a:buChar char="•"/>
            </a:pPr>
            <a:r>
              <a:rPr lang="he-IL" sz="2400" b="1" dirty="0">
                <a:solidFill>
                  <a:srgbClr val="7030A0"/>
                </a:solidFill>
              </a:rPr>
              <a:t>מודרניזציה</a:t>
            </a:r>
            <a:r>
              <a:rPr lang="he-IL" sz="2400" dirty="0"/>
              <a:t>- תהליך החילון</a:t>
            </a:r>
          </a:p>
        </p:txBody>
      </p:sp>
    </p:spTree>
    <p:extLst>
      <p:ext uri="{BB962C8B-B14F-4D97-AF65-F5344CB8AC3E}">
        <p14:creationId xmlns:p14="http://schemas.microsoft.com/office/powerpoint/2010/main" val="58900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645035" y="156704"/>
            <a:ext cx="4737194" cy="707886"/>
          </a:xfrm>
          <a:prstGeom prst="rect">
            <a:avLst/>
          </a:prstGeom>
        </p:spPr>
        <p:txBody>
          <a:bodyPr wrap="none">
            <a:spAutoFit/>
          </a:bodyPr>
          <a:lstStyle/>
          <a:p>
            <a:pPr>
              <a:defRPr/>
            </a:pPr>
            <a:r>
              <a:rPr lang="he-IL" sz="4000" dirty="0">
                <a:latin typeface="David" panose="020E0502060401010101" pitchFamily="34" charset="-79"/>
                <a:cs typeface="David" panose="020E0502060401010101" pitchFamily="34" charset="-79"/>
              </a:rPr>
              <a:t>רעיונות/ תנועת ההשכלה</a:t>
            </a:r>
          </a:p>
        </p:txBody>
      </p:sp>
      <p:sp>
        <p:nvSpPr>
          <p:cNvPr id="3" name="מלבן 2"/>
          <p:cNvSpPr/>
          <p:nvPr/>
        </p:nvSpPr>
        <p:spPr>
          <a:xfrm>
            <a:off x="342743" y="1758810"/>
            <a:ext cx="11709919" cy="4154984"/>
          </a:xfrm>
          <a:prstGeom prst="rect">
            <a:avLst/>
          </a:prstGeom>
        </p:spPr>
        <p:txBody>
          <a:bodyPr wrap="square">
            <a:spAutoFit/>
          </a:bodyPr>
          <a:lstStyle/>
          <a:p>
            <a:r>
              <a:rPr lang="he-IL" sz="2400" u="sng" dirty="0">
                <a:latin typeface="Calibri" panose="020F0502020204030204" pitchFamily="34" charset="0"/>
                <a:ea typeface="Times New Roman" panose="02020603050405020304" pitchFamily="18" charset="0"/>
              </a:rPr>
              <a:t>רעיונות/תנועת ההשכלה</a:t>
            </a:r>
            <a:r>
              <a:rPr lang="he-IL" sz="2400" dirty="0">
                <a:latin typeface="Calibri" panose="020F0502020204030204" pitchFamily="34" charset="0"/>
                <a:ea typeface="Times New Roman" panose="02020603050405020304" pitchFamily="18" charset="0"/>
              </a:rPr>
              <a:t> : באמצע המאה ה-18 קמו מספר הוגי דעות שהביאו לעולם רעיונות חדשים, רעיונות של קידמה, והם זכו לכינוי "תנועת ההשכלה" ובניהם אנשים כגון ג'ון לוק ותומאס הובס. אנשים אלה טענו שיש לעשות שימוש בתבונה, יש להטיל ספק, לא כל דבר שהכומר אומר צריך להסכים לו, בני האדם נולדו חופשיים ושווים והם יכולים לשנות את המציאות שבה היא חיים. תנועת ההשכלה טענה שלכל בני האדם יש זכויות טבעיות (חופש, חירות, קניין), כמו כן, השליט צריך לדאוג ולספק זכויות אלו ואם הוא איננו עושה זאת אז צריך ואף מוצדק למרוד בו על מנת לזכות בזכויות הטבעיות.</a:t>
            </a:r>
            <a:br>
              <a:rPr lang="he-IL" sz="2400" dirty="0">
                <a:latin typeface="Calibri" panose="020F0502020204030204" pitchFamily="34" charset="0"/>
                <a:ea typeface="Times New Roman" panose="02020603050405020304" pitchFamily="18" charset="0"/>
              </a:rPr>
            </a:br>
            <a:r>
              <a:rPr lang="he-IL" sz="2400" b="1" dirty="0">
                <a:latin typeface="Calibri" panose="020F0502020204030204" pitchFamily="34" charset="0"/>
                <a:ea typeface="Times New Roman" panose="02020603050405020304" pitchFamily="18" charset="0"/>
              </a:rPr>
              <a:t>כאשר</a:t>
            </a:r>
            <a:r>
              <a:rPr lang="he-IL" sz="2400" dirty="0">
                <a:latin typeface="Calibri" panose="020F0502020204030204" pitchFamily="34" charset="0"/>
                <a:ea typeface="Times New Roman" panose="02020603050405020304" pitchFamily="18" charset="0"/>
              </a:rPr>
              <a:t> העמים שהיו תחת שלטון זר וחסרי זכויות נחשפים לרעיונות ההשכלה, הם מבינים שהם זכאים לזכויות ולמדינה משלהם. הם הבינו שכדי להשיג מטרות אלו הם חייבים להקים תנועה שתנהל את המאבק, תכוון אותו </a:t>
            </a:r>
            <a:r>
              <a:rPr lang="he-IL" sz="2400" dirty="0" err="1">
                <a:latin typeface="Calibri" panose="020F0502020204030204" pitchFamily="34" charset="0"/>
                <a:ea typeface="Times New Roman" panose="02020603050405020304" pitchFamily="18" charset="0"/>
              </a:rPr>
              <a:t>ותסחוף</a:t>
            </a:r>
            <a:r>
              <a:rPr lang="he-IL" sz="2400" dirty="0">
                <a:latin typeface="Calibri" panose="020F0502020204030204" pitchFamily="34" charset="0"/>
                <a:ea typeface="Times New Roman" panose="02020603050405020304" pitchFamily="18" charset="0"/>
              </a:rPr>
              <a:t> את העם למאבק שסופו מדינה עצמאית בעלת זכויות.</a:t>
            </a:r>
            <a:br>
              <a:rPr lang="he-IL" sz="2400" dirty="0">
                <a:latin typeface="Calibri" panose="020F0502020204030204" pitchFamily="34" charset="0"/>
                <a:ea typeface="Times New Roman" panose="02020603050405020304" pitchFamily="18" charset="0"/>
              </a:rPr>
            </a:br>
            <a:endParaRPr lang="he-IL" sz="2400" dirty="0"/>
          </a:p>
        </p:txBody>
      </p:sp>
    </p:spTree>
    <p:extLst>
      <p:ext uri="{BB962C8B-B14F-4D97-AF65-F5344CB8AC3E}">
        <p14:creationId xmlns:p14="http://schemas.microsoft.com/office/powerpoint/2010/main" val="17610130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12651" y="1859339"/>
            <a:ext cx="11876567" cy="3970318"/>
          </a:xfrm>
          <a:prstGeom prst="rect">
            <a:avLst/>
          </a:prstGeom>
        </p:spPr>
        <p:txBody>
          <a:bodyPr wrap="square">
            <a:spAutoFit/>
          </a:bodyPr>
          <a:lstStyle/>
          <a:p>
            <a:r>
              <a:rPr lang="he-IL" sz="2800" dirty="0">
                <a:latin typeface="Calibri" panose="020F0502020204030204" pitchFamily="34" charset="0"/>
                <a:ea typeface="Times New Roman" panose="02020603050405020304" pitchFamily="18" charset="0"/>
              </a:rPr>
              <a:t>- </a:t>
            </a:r>
            <a:r>
              <a:rPr lang="he-IL" sz="2800" u="sng" dirty="0">
                <a:latin typeface="Calibri" panose="020F0502020204030204" pitchFamily="34" charset="0"/>
                <a:ea typeface="Times New Roman" panose="02020603050405020304" pitchFamily="18" charset="0"/>
              </a:rPr>
              <a:t>רעיונות/תנועת הרומנטיקה</a:t>
            </a:r>
            <a:r>
              <a:rPr lang="he-IL" sz="2800" dirty="0">
                <a:latin typeface="Calibri" panose="020F0502020204030204" pitchFamily="34" charset="0"/>
                <a:ea typeface="Times New Roman" panose="02020603050405020304" pitchFamily="18" charset="0"/>
              </a:rPr>
              <a:t> : מספר שנים לאחר הופעת תנועת ההשכלה, מופיעה תנועה חדשה בשם 'הרומנטיקה'. בניגוד לתנועת ההשכלה ששמה דגש על </a:t>
            </a:r>
            <a:r>
              <a:rPr lang="he-IL" sz="2800" b="1" dirty="0">
                <a:latin typeface="Calibri" panose="020F0502020204030204" pitchFamily="34" charset="0"/>
                <a:ea typeface="Times New Roman" panose="02020603050405020304" pitchFamily="18" charset="0"/>
              </a:rPr>
              <a:t>התבונה, תנועת הרומנטיקה שמה דגש על הרגש והדמיון</a:t>
            </a:r>
            <a:r>
              <a:rPr lang="he-IL" sz="2800" dirty="0">
                <a:latin typeface="Calibri" panose="020F0502020204030204" pitchFamily="34" charset="0"/>
                <a:ea typeface="Times New Roman" panose="02020603050405020304" pitchFamily="18" charset="0"/>
              </a:rPr>
              <a:t>. הרעיון המרכזי של תנועה זו הוא "שיבה אל העבר", כלומר </a:t>
            </a:r>
            <a:r>
              <a:rPr lang="he-IL" sz="2800" b="1" dirty="0">
                <a:latin typeface="Calibri" panose="020F0502020204030204" pitchFamily="34" charset="0"/>
                <a:ea typeface="Times New Roman" panose="02020603050405020304" pitchFamily="18" charset="0"/>
              </a:rPr>
              <a:t>בעבר היה טוב יותר</a:t>
            </a:r>
            <a:r>
              <a:rPr lang="he-IL" sz="2800" dirty="0">
                <a:latin typeface="Calibri" panose="020F0502020204030204" pitchFamily="34" charset="0"/>
                <a:ea typeface="Times New Roman" panose="02020603050405020304" pitchFamily="18" charset="0"/>
              </a:rPr>
              <a:t>. על מנת לחזור אל העבר היפה והטוב, תנועת הרומנטיקה מעודדת את השימוש בסיפורים, בסמלים, בגיבורים, בשירים ובכל דבר אשר מעורר כמיהה וגעגוע אל העבר. למשל, בעבר היה העם היווני חלק מאימפריה חופשיה שעמים רבים חיקו את תרבותה. אולם, בתחילת המאה ה-19 העם היווני נתון תחת שלטון זר ומרגע שמתעורר רצונו לחזור אל העבר, הוא מבין שכדי שזה יקרה הוא צריך להקים תנועה לאומית שתסייע לשחרורו.</a:t>
            </a:r>
            <a:endParaRPr lang="he-IL" sz="2800" dirty="0"/>
          </a:p>
        </p:txBody>
      </p:sp>
      <p:sp>
        <p:nvSpPr>
          <p:cNvPr id="3" name="מלבן 2"/>
          <p:cNvSpPr/>
          <p:nvPr/>
        </p:nvSpPr>
        <p:spPr>
          <a:xfrm>
            <a:off x="4745982" y="135439"/>
            <a:ext cx="5274200" cy="707886"/>
          </a:xfrm>
          <a:prstGeom prst="rect">
            <a:avLst/>
          </a:prstGeom>
        </p:spPr>
        <p:txBody>
          <a:bodyPr wrap="none">
            <a:spAutoFit/>
          </a:bodyPr>
          <a:lstStyle/>
          <a:p>
            <a:pPr>
              <a:defRPr/>
            </a:pPr>
            <a:r>
              <a:rPr lang="he-IL" sz="4000" dirty="0">
                <a:latin typeface="David" panose="020E0502060401010101" pitchFamily="34" charset="-79"/>
                <a:cs typeface="David" panose="020E0502060401010101" pitchFamily="34" charset="-79"/>
              </a:rPr>
              <a:t>רעיונות/ תנועת הרומנטיקה</a:t>
            </a:r>
          </a:p>
        </p:txBody>
      </p:sp>
    </p:spTree>
    <p:extLst>
      <p:ext uri="{BB962C8B-B14F-4D97-AF65-F5344CB8AC3E}">
        <p14:creationId xmlns:p14="http://schemas.microsoft.com/office/powerpoint/2010/main" val="5844088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12651" y="1699850"/>
            <a:ext cx="11876567" cy="3323987"/>
          </a:xfrm>
          <a:prstGeom prst="rect">
            <a:avLst/>
          </a:prstGeom>
        </p:spPr>
        <p:txBody>
          <a:bodyPr wrap="square">
            <a:spAutoFit/>
          </a:bodyPr>
          <a:lstStyle/>
          <a:p>
            <a:pPr marL="457200" indent="-457200">
              <a:lnSpc>
                <a:spcPct val="150000"/>
              </a:lnSpc>
              <a:buFont typeface="Arial" panose="020B0604020202020204" pitchFamily="34" charset="0"/>
              <a:buChar char="•"/>
            </a:pPr>
            <a:r>
              <a:rPr lang="he-IL" altLang="he-IL" sz="2800" dirty="0"/>
              <a:t>התנועה הדגישה את </a:t>
            </a:r>
            <a:r>
              <a:rPr lang="he-IL" altLang="he-IL" sz="2800" dirty="0">
                <a:effectLst>
                  <a:outerShdw blurRad="38100" dist="38100" dir="2700000" algn="tl">
                    <a:srgbClr val="000000">
                      <a:alpha val="43137"/>
                    </a:srgbClr>
                  </a:outerShdw>
                </a:effectLst>
              </a:rPr>
              <a:t>הרגש והלב</a:t>
            </a:r>
            <a:r>
              <a:rPr lang="he-IL" altLang="he-IL" sz="2800" dirty="0"/>
              <a:t>, ואת הדמיון, על חשבון ההיגיון (בניגוד לרעיונות ההשכלה ששמה את </a:t>
            </a:r>
            <a:r>
              <a:rPr lang="he-IL" altLang="he-IL" sz="2800" dirty="0">
                <a:effectLst>
                  <a:outerShdw blurRad="38100" dist="38100" dir="2700000" algn="tl">
                    <a:srgbClr val="000000">
                      <a:alpha val="43137"/>
                    </a:srgbClr>
                  </a:outerShdw>
                </a:effectLst>
              </a:rPr>
              <a:t>התבונה והרציונל </a:t>
            </a:r>
            <a:r>
              <a:rPr lang="he-IL" altLang="he-IL" sz="2800" dirty="0"/>
              <a:t>כגורם היסודי).</a:t>
            </a:r>
          </a:p>
          <a:p>
            <a:pPr marL="457200" indent="-457200">
              <a:lnSpc>
                <a:spcPct val="150000"/>
              </a:lnSpc>
              <a:buFont typeface="Arial" panose="020B0604020202020204" pitchFamily="34" charset="0"/>
              <a:buChar char="•"/>
            </a:pPr>
            <a:r>
              <a:rPr lang="he-IL" sz="2800" dirty="0">
                <a:latin typeface="Calibri" panose="020F0502020204030204" pitchFamily="34" charset="0"/>
                <a:ea typeface="Times New Roman" panose="02020603050405020304" pitchFamily="18" charset="0"/>
              </a:rPr>
              <a:t> הרעיון המרכזי:  "</a:t>
            </a:r>
            <a:r>
              <a:rPr lang="he-IL" sz="28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שיבה אל העבר", </a:t>
            </a:r>
            <a:r>
              <a:rPr lang="he-IL" sz="2800" dirty="0">
                <a:latin typeface="Calibri" panose="020F0502020204030204" pitchFamily="34" charset="0"/>
                <a:ea typeface="Times New Roman" panose="02020603050405020304" pitchFamily="18" charset="0"/>
              </a:rPr>
              <a:t>בעבר היה טוב יותר. </a:t>
            </a:r>
          </a:p>
          <a:p>
            <a:pPr marL="457200" indent="-457200">
              <a:lnSpc>
                <a:spcPct val="150000"/>
              </a:lnSpc>
              <a:buFont typeface="Arial" panose="020B0604020202020204" pitchFamily="34" charset="0"/>
              <a:buChar char="•"/>
            </a:pPr>
            <a:r>
              <a:rPr lang="he-IL" sz="2800" dirty="0">
                <a:latin typeface="Calibri" panose="020F0502020204030204" pitchFamily="34" charset="0"/>
                <a:ea typeface="Times New Roman" panose="02020603050405020304" pitchFamily="18" charset="0"/>
              </a:rPr>
              <a:t>מעודדת את השימוש בסיפורים, בסמלים, בגיבורים, בשירים ובכל דבר אשר מעורר </a:t>
            </a:r>
            <a:r>
              <a:rPr lang="he-IL" sz="28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כמיהה וגעגוע אל העבר</a:t>
            </a:r>
            <a:r>
              <a:rPr lang="he-IL" sz="2800" dirty="0">
                <a:latin typeface="Calibri" panose="020F0502020204030204" pitchFamily="34" charset="0"/>
                <a:ea typeface="Times New Roman" panose="02020603050405020304" pitchFamily="18" charset="0"/>
              </a:rPr>
              <a:t>. </a:t>
            </a:r>
          </a:p>
        </p:txBody>
      </p:sp>
      <p:sp>
        <p:nvSpPr>
          <p:cNvPr id="3" name="מלבן 2"/>
          <p:cNvSpPr/>
          <p:nvPr/>
        </p:nvSpPr>
        <p:spPr>
          <a:xfrm>
            <a:off x="4745981" y="135439"/>
            <a:ext cx="5274201" cy="707886"/>
          </a:xfrm>
          <a:prstGeom prst="rect">
            <a:avLst/>
          </a:prstGeom>
        </p:spPr>
        <p:txBody>
          <a:bodyPr wrap="none">
            <a:spAutoFit/>
          </a:bodyPr>
          <a:lstStyle/>
          <a:p>
            <a:pPr>
              <a:defRPr/>
            </a:pPr>
            <a:r>
              <a:rPr lang="he-IL" sz="4000" dirty="0">
                <a:solidFill>
                  <a:srgbClr val="FF0000"/>
                </a:solidFill>
                <a:latin typeface="David" panose="020E0502060401010101" pitchFamily="34" charset="-79"/>
                <a:cs typeface="David" panose="020E0502060401010101" pitchFamily="34" charset="-79"/>
              </a:rPr>
              <a:t>רעיונות</a:t>
            </a:r>
            <a:r>
              <a:rPr lang="he-IL" sz="4000" dirty="0">
                <a:latin typeface="David" panose="020E0502060401010101" pitchFamily="34" charset="-79"/>
                <a:cs typeface="David" panose="020E0502060401010101" pitchFamily="34" charset="-79"/>
              </a:rPr>
              <a:t>/ תנועת הרומנטיקה</a:t>
            </a:r>
          </a:p>
        </p:txBody>
      </p:sp>
      <p:sp>
        <p:nvSpPr>
          <p:cNvPr id="4" name="מלבן 3"/>
          <p:cNvSpPr/>
          <p:nvPr/>
        </p:nvSpPr>
        <p:spPr>
          <a:xfrm>
            <a:off x="1698172" y="5247121"/>
            <a:ext cx="9255967" cy="830997"/>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r>
              <a:rPr lang="he-IL" sz="2400" i="1" u="sng"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לדוגמא: </a:t>
            </a:r>
            <a:r>
              <a:rPr lang="he-IL" sz="2400" dirty="0">
                <a:latin typeface="Calibri" panose="020F0502020204030204" pitchFamily="34" charset="0"/>
                <a:ea typeface="Times New Roman" panose="02020603050405020304" pitchFamily="18" charset="0"/>
              </a:rPr>
              <a:t>העם היווני היה חלק מאימפריה חופשיה שעמים רבים חיקו את תרבותה. אולם, בתחילת המאה ה-19 העם היווני נתון תחת שלטון זר</a:t>
            </a:r>
          </a:p>
        </p:txBody>
      </p:sp>
    </p:spTree>
    <p:extLst>
      <p:ext uri="{BB962C8B-B14F-4D97-AF65-F5344CB8AC3E}">
        <p14:creationId xmlns:p14="http://schemas.microsoft.com/office/powerpoint/2010/main" val="3072427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p:cTn id="12"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2">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48856" y="1889858"/>
            <a:ext cx="11887200" cy="4524315"/>
          </a:xfrm>
          <a:prstGeom prst="rect">
            <a:avLst/>
          </a:prstGeom>
        </p:spPr>
        <p:txBody>
          <a:bodyPr wrap="square">
            <a:spAutoFit/>
          </a:bodyPr>
          <a:lstStyle/>
          <a:p>
            <a:r>
              <a:rPr lang="he-IL" sz="2400" u="sng" dirty="0">
                <a:latin typeface="Calibri" panose="020F0502020204030204" pitchFamily="34" charset="0"/>
                <a:ea typeface="Times New Roman" panose="02020603050405020304" pitchFamily="18" charset="0"/>
              </a:rPr>
              <a:t>המהפכה האמריקאית</a:t>
            </a:r>
            <a:r>
              <a:rPr lang="he-IL" sz="2400" dirty="0">
                <a:latin typeface="Calibri" panose="020F0502020204030204" pitchFamily="34" charset="0"/>
                <a:ea typeface="Times New Roman" panose="02020603050405020304" pitchFamily="18" charset="0"/>
              </a:rPr>
              <a:t> : במאה ה-18 חיים כ2.5 </a:t>
            </a:r>
            <a:r>
              <a:rPr lang="he-IL" sz="2400" dirty="0" err="1">
                <a:latin typeface="Calibri" panose="020F0502020204030204" pitchFamily="34" charset="0"/>
                <a:ea typeface="Times New Roman" panose="02020603050405020304" pitchFamily="18" charset="0"/>
              </a:rPr>
              <a:t>מליון</a:t>
            </a:r>
            <a:r>
              <a:rPr lang="he-IL" sz="2400" dirty="0">
                <a:latin typeface="Calibri" panose="020F0502020204030204" pitchFamily="34" charset="0"/>
                <a:ea typeface="Times New Roman" panose="02020603050405020304" pitchFamily="18" charset="0"/>
              </a:rPr>
              <a:t> מתיישבים ממדינות שונות בחלקה המזרחי של יבשת אמריקה, ב-13 מושבות תחת שלטון בריטניה. על מנת לממן את קופתה המתרוקנת של בריטניה, השלטון הבריטי מטיל על המתיישבים מיסים אך המתיישבים לא זוכים לייצוג בפרלמנט הבריטי. בשנתיים שלפני 1775, עול המיסים גובר, בין היתר מוטלים מס הבול ומס התה ולמרות דרישת המתיישבים לייצוג בפרלמנט, הבריטים ממשיכים למנוע מהם זכות זו. ב1775 פורצת מלחמה בין המתיישבים לבריטניה אשר נמשכת 8 שנים, כאשר במהלכה, ב-4 ביולי 1776 מכריזים המתיישבים על עצמאות ועל מדינה ושמה ארה"ב. בסופו של דבר, מאבק זה הצליח ובריטניה עוזבת את אמריקה.</a:t>
            </a:r>
            <a:br>
              <a:rPr lang="he-IL" sz="2400" dirty="0">
                <a:latin typeface="Calibri" panose="020F0502020204030204" pitchFamily="34" charset="0"/>
                <a:ea typeface="Times New Roman" panose="02020603050405020304" pitchFamily="18" charset="0"/>
              </a:rPr>
            </a:br>
            <a:r>
              <a:rPr lang="he-IL" sz="2400" b="1" dirty="0">
                <a:latin typeface="Calibri" panose="020F0502020204030204" pitchFamily="34" charset="0"/>
                <a:ea typeface="Times New Roman" panose="02020603050405020304" pitchFamily="18" charset="0"/>
              </a:rPr>
              <a:t>כאשר</a:t>
            </a:r>
            <a:r>
              <a:rPr lang="he-IL" sz="2400" dirty="0">
                <a:latin typeface="Calibri" panose="020F0502020204030204" pitchFamily="34" charset="0"/>
                <a:ea typeface="Times New Roman" panose="02020603050405020304" pitchFamily="18" charset="0"/>
              </a:rPr>
              <a:t> עמים באירופה קוראים ושומעים על עם שלא קיבל זכויות, שמרד והצליח באמצעות מאבק לזכות בעצמאות ובזכויות, הם מקבלים השראה, אם הם יכולים אז גם אנחנו יכולים, וכדי להקים מדינה הם מבינים שעליהם תנועה לאומית.</a:t>
            </a:r>
            <a:br>
              <a:rPr lang="he-IL" sz="2400" dirty="0">
                <a:latin typeface="Calibri" panose="020F0502020204030204" pitchFamily="34" charset="0"/>
                <a:ea typeface="Times New Roman" panose="02020603050405020304" pitchFamily="18" charset="0"/>
              </a:rPr>
            </a:br>
            <a:endParaRPr lang="he-IL" sz="2400" dirty="0"/>
          </a:p>
        </p:txBody>
      </p:sp>
      <p:sp>
        <p:nvSpPr>
          <p:cNvPr id="3" name="מלבן 2"/>
          <p:cNvSpPr/>
          <p:nvPr/>
        </p:nvSpPr>
        <p:spPr>
          <a:xfrm>
            <a:off x="3139522" y="160892"/>
            <a:ext cx="9052478" cy="646331"/>
          </a:xfrm>
          <a:prstGeom prst="rect">
            <a:avLst/>
          </a:prstGeom>
        </p:spPr>
        <p:txBody>
          <a:bodyPr wrap="none">
            <a:spAutoFit/>
          </a:bodyPr>
          <a:lstStyle/>
          <a:p>
            <a:pPr>
              <a:defRPr/>
            </a:pPr>
            <a:r>
              <a:rPr lang="he-IL" sz="3600" dirty="0">
                <a:latin typeface="David" panose="020E0502060401010101" pitchFamily="34" charset="-79"/>
                <a:cs typeface="David" panose="020E0502060401010101" pitchFamily="34" charset="-79"/>
              </a:rPr>
              <a:t>  </a:t>
            </a:r>
            <a:r>
              <a:rPr lang="he-IL" sz="3600" dirty="0">
                <a:solidFill>
                  <a:srgbClr val="FF0000"/>
                </a:solidFill>
                <a:latin typeface="David" panose="020E0502060401010101" pitchFamily="34" charset="-79"/>
                <a:cs typeface="David" panose="020E0502060401010101" pitchFamily="34" charset="-79"/>
              </a:rPr>
              <a:t>השפעות אירועים פוליטיים-  </a:t>
            </a:r>
            <a:r>
              <a:rPr lang="he-IL" sz="3600" dirty="0">
                <a:latin typeface="David" panose="020E0502060401010101" pitchFamily="34" charset="-79"/>
                <a:cs typeface="David" panose="020E0502060401010101" pitchFamily="34" charset="-79"/>
              </a:rPr>
              <a:t>המהפכה האמריקאית</a:t>
            </a:r>
          </a:p>
        </p:txBody>
      </p:sp>
      <p:sp>
        <p:nvSpPr>
          <p:cNvPr id="4" name="TextBox 3"/>
          <p:cNvSpPr txBox="1"/>
          <p:nvPr/>
        </p:nvSpPr>
        <p:spPr>
          <a:xfrm>
            <a:off x="3317358" y="1201479"/>
            <a:ext cx="5901070" cy="523220"/>
          </a:xfrm>
          <a:prstGeom prst="rect">
            <a:avLst/>
          </a:prstGeom>
          <a:noFill/>
        </p:spPr>
        <p:txBody>
          <a:bodyPr wrap="square" rtlCol="1">
            <a:spAutoFit/>
          </a:bodyPr>
          <a:lstStyle/>
          <a:p>
            <a:r>
              <a:rPr lang="he-IL" sz="2800" dirty="0"/>
              <a:t>מדינת הלאום הראשונה בהיסטוריה</a:t>
            </a:r>
          </a:p>
        </p:txBody>
      </p:sp>
    </p:spTree>
    <p:extLst>
      <p:ext uri="{BB962C8B-B14F-4D97-AF65-F5344CB8AC3E}">
        <p14:creationId xmlns:p14="http://schemas.microsoft.com/office/powerpoint/2010/main" val="14535355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02019" y="1108194"/>
            <a:ext cx="12394019" cy="5262979"/>
          </a:xfrm>
          <a:prstGeom prst="rect">
            <a:avLst/>
          </a:prstGeom>
        </p:spPr>
        <p:txBody>
          <a:bodyPr wrap="square">
            <a:spAutoFit/>
          </a:bodyPr>
          <a:lstStyle/>
          <a:p>
            <a:r>
              <a:rPr lang="he-IL" sz="2400" dirty="0">
                <a:latin typeface="Calibri" panose="020F0502020204030204" pitchFamily="34" charset="0"/>
                <a:ea typeface="Times New Roman" panose="02020603050405020304" pitchFamily="18" charset="0"/>
              </a:rPr>
              <a:t>- </a:t>
            </a:r>
            <a:r>
              <a:rPr lang="he-IL" sz="2400" u="sng" dirty="0">
                <a:latin typeface="Calibri" panose="020F0502020204030204" pitchFamily="34" charset="0"/>
                <a:ea typeface="Times New Roman" panose="02020603050405020304" pitchFamily="18" charset="0"/>
              </a:rPr>
              <a:t>המהפכה הצרפתית וכיבושי נפוליאון</a:t>
            </a:r>
            <a:r>
              <a:rPr lang="he-IL" sz="2400" dirty="0">
                <a:latin typeface="Calibri" panose="020F0502020204030204" pitchFamily="34" charset="0"/>
                <a:ea typeface="Times New Roman" panose="02020603050405020304" pitchFamily="18" charset="0"/>
              </a:rPr>
              <a:t> : עד שנת 1789, החברה בצרפת מחולקת למעמדות, כל מעמד מקבל ייצוג שווה למעמד אחר ב-'אסיפת המעמדות', דבר שמבטיח את כוחם של מעמד האצולה והכמורה. בזמן ששני מעמדות אלה מהווים כ2% מהעם ובעיקר יש להם זכות של פטור ממיסים, המעמד השלישי (איכרים, פועלים, בורגנים) מהווה כ98% מהעם והם בעיקר אלו שנושאים בנטל המיסים. כאשר עול המיסים גבר, וכך גם הרעב והאבטלה, פונה המעמד השלישי למלכה מארי אנטואנט כדי שתפתח את מחסני המזון ובתשובה המבטאת את אטימות חצר המלוכה היא אומרת "אם אין לחם, שיאכלו עוגות". באוגוסט 1789 מחליט המעמד השלישי למרוד, הוא מפזר את אסיפת המעמדות ומקים את האסיפה הלאומית שבה מבוטלים זכויות היתר, מבוטלות המעמדות והעם מקבל זכויות.</a:t>
            </a:r>
            <a:br>
              <a:rPr lang="he-IL" sz="2400" dirty="0">
                <a:latin typeface="Calibri" panose="020F0502020204030204" pitchFamily="34" charset="0"/>
                <a:ea typeface="Times New Roman" panose="02020603050405020304" pitchFamily="18" charset="0"/>
              </a:rPr>
            </a:br>
            <a:r>
              <a:rPr lang="he-IL" sz="2400" b="1" dirty="0">
                <a:latin typeface="Calibri" panose="020F0502020204030204" pitchFamily="34" charset="0"/>
                <a:ea typeface="Times New Roman" panose="02020603050405020304" pitchFamily="18" charset="0"/>
              </a:rPr>
              <a:t>כאשר </a:t>
            </a:r>
            <a:r>
              <a:rPr lang="he-IL" sz="2400" dirty="0">
                <a:latin typeface="Calibri" panose="020F0502020204030204" pitchFamily="34" charset="0"/>
                <a:ea typeface="Times New Roman" panose="02020603050405020304" pitchFamily="18" charset="0"/>
              </a:rPr>
              <a:t>עמים רואים שהמאבק של העם הצרפתי הצליח ושהם זכו לזכויות, הם מקבלים השראה, אם הם יכולים גם אנחנו יכולים, ומחליטים להקים תנועת לאומית אשר תפעל להקמת מדינה.</a:t>
            </a:r>
            <a:br>
              <a:rPr lang="he-IL" sz="2400" dirty="0">
                <a:latin typeface="Calibri" panose="020F0502020204030204" pitchFamily="34" charset="0"/>
                <a:ea typeface="Times New Roman" panose="02020603050405020304" pitchFamily="18" charset="0"/>
              </a:rPr>
            </a:br>
            <a:r>
              <a:rPr lang="he-IL" sz="2400" dirty="0">
                <a:latin typeface="Calibri" panose="020F0502020204030204" pitchFamily="34" charset="0"/>
                <a:ea typeface="Times New Roman" panose="02020603050405020304" pitchFamily="18" charset="0"/>
              </a:rPr>
              <a:t>בתחילת המאה ה-19 יוצא נפוליאון למסע כיבושים באירופה, שבמהלכו הוא מבקש להפיץ את סיסמת המהפכה "חירות, שוויון, אחווה". עמים שהיו תחת שלטון זר חשבו שנפוליאון יגיע וישחרר אותם אך בפועל הוא השאיר בשטחם את צבאו, גבה מהם מיסים והם הבינו שהם בעצם החליפו שליט אחד בשליט אחר. הם הבינו שעצמאותם תלויה בהם בלבד ולכן הקימו תנועה לאומית שתפעל להקמת מדינה משלהם.</a:t>
            </a:r>
            <a:endParaRPr lang="he-IL" sz="2400" dirty="0"/>
          </a:p>
        </p:txBody>
      </p:sp>
      <p:sp>
        <p:nvSpPr>
          <p:cNvPr id="3" name="מלבן 2"/>
          <p:cNvSpPr/>
          <p:nvPr/>
        </p:nvSpPr>
        <p:spPr>
          <a:xfrm>
            <a:off x="2083980" y="146072"/>
            <a:ext cx="10108019" cy="646331"/>
          </a:xfrm>
          <a:prstGeom prst="rect">
            <a:avLst/>
          </a:prstGeom>
        </p:spPr>
        <p:txBody>
          <a:bodyPr wrap="square">
            <a:spAutoFit/>
          </a:bodyPr>
          <a:lstStyle/>
          <a:p>
            <a:pPr>
              <a:defRPr/>
            </a:pPr>
            <a:r>
              <a:rPr lang="he-IL" sz="3600" dirty="0">
                <a:latin typeface="David" panose="020E0502060401010101" pitchFamily="34" charset="-79"/>
                <a:cs typeface="David" panose="020E0502060401010101" pitchFamily="34" charset="-79"/>
              </a:rPr>
              <a:t>השפעות אירועים פוליטיים- המהפכה הצרפתית</a:t>
            </a:r>
          </a:p>
        </p:txBody>
      </p:sp>
    </p:spTree>
    <p:extLst>
      <p:ext uri="{BB962C8B-B14F-4D97-AF65-F5344CB8AC3E}">
        <p14:creationId xmlns:p14="http://schemas.microsoft.com/office/powerpoint/2010/main" val="4813702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371060" y="75555"/>
            <a:ext cx="9367284" cy="646331"/>
          </a:xfrm>
          <a:prstGeom prst="rect">
            <a:avLst/>
          </a:prstGeom>
        </p:spPr>
        <p:txBody>
          <a:bodyPr wrap="square">
            <a:spAutoFit/>
          </a:bodyPr>
          <a:lstStyle/>
          <a:p>
            <a:pPr>
              <a:defRPr/>
            </a:pPr>
            <a:r>
              <a:rPr lang="he-IL" sz="3600" dirty="0">
                <a:latin typeface="David" panose="020E0502060401010101" pitchFamily="34" charset="-79"/>
                <a:cs typeface="David" panose="020E0502060401010101" pitchFamily="34" charset="-79"/>
              </a:rPr>
              <a:t>המודרניזציה – המהפכה התעשייתית/ עיור</a:t>
            </a:r>
          </a:p>
        </p:txBody>
      </p:sp>
      <p:sp>
        <p:nvSpPr>
          <p:cNvPr id="5" name="TextBox 4"/>
          <p:cNvSpPr txBox="1"/>
          <p:nvPr/>
        </p:nvSpPr>
        <p:spPr>
          <a:xfrm>
            <a:off x="7789688" y="3615070"/>
            <a:ext cx="184731" cy="369332"/>
          </a:xfrm>
          <a:prstGeom prst="rect">
            <a:avLst/>
          </a:prstGeom>
          <a:noFill/>
        </p:spPr>
        <p:txBody>
          <a:bodyPr wrap="none" rtlCol="1">
            <a:spAutoFit/>
          </a:bodyPr>
          <a:lstStyle/>
          <a:p>
            <a:endParaRPr lang="he-IL" dirty="0"/>
          </a:p>
        </p:txBody>
      </p:sp>
      <p:sp>
        <p:nvSpPr>
          <p:cNvPr id="4" name="מלבן 3"/>
          <p:cNvSpPr/>
          <p:nvPr/>
        </p:nvSpPr>
        <p:spPr>
          <a:xfrm>
            <a:off x="435934" y="1854023"/>
            <a:ext cx="11483163" cy="4524315"/>
          </a:xfrm>
          <a:prstGeom prst="rect">
            <a:avLst/>
          </a:prstGeom>
        </p:spPr>
        <p:txBody>
          <a:bodyPr wrap="square">
            <a:spAutoFit/>
          </a:bodyPr>
          <a:lstStyle/>
          <a:p>
            <a:r>
              <a:rPr lang="he-IL" sz="2400" u="sng" dirty="0">
                <a:latin typeface="Calibri" panose="020F0502020204030204" pitchFamily="34" charset="0"/>
                <a:ea typeface="Times New Roman" panose="02020603050405020304" pitchFamily="18" charset="0"/>
              </a:rPr>
              <a:t>המהפכה התעשייתית</a:t>
            </a:r>
            <a:r>
              <a:rPr lang="he-IL" sz="2400" dirty="0">
                <a:latin typeface="Calibri" panose="020F0502020204030204" pitchFamily="34" charset="0"/>
                <a:ea typeface="Times New Roman" panose="02020603050405020304" pitchFamily="18" charset="0"/>
              </a:rPr>
              <a:t> : לגורם זה, יש שתי השפעות שתרמו להקמתן של תנועות לאומיות. ראשית, בתחילת המאה ה-19 ישנן התפתחויות טכנולוגיות שונות שבעיקרן התפתחות מנוע הקיטור. בעקבות כך, נסללות מסילות רכבת ברחבי אירופה ובנוסף מתפתחות מכונות דפוס ומוקמים עמודי טלגרף. כל אלו מסייעים להעביר מסרים של שחרור ומאבק ממקום למקום ובזמן קצר. שנית, בעקבות ההתפתחויות הטכנולוגיות, ישנו מעבר של אוכלוסיית הכפרים אל העיר, שנקרא "תהליך העיור". בעבר, האיכר עבד על חלקת אדמה, שילם מס לאציל, חזר לביתו ואל התא המשפחתי המלוכד. בעקבות שימוש במנוע, כבר לא היה צורך בכפר בידיים עובדות ואנשים עברו אל העיר כדי למצוא עבודה במפעלים. השכר במפעלים היה נמוך מאוד, תנאי העבודה קשים, אין יחסי עובד מעביד, כל המשפחה נאצלה לצאת לעבודה ואנשים הרגישו תחושת בדידות, ניכור ואי-שייכות. כדי לפצות על כך הם חיפשו מוקד שייכות ואת זה סיפקה הלאומיות באמצעים משותפים כגון מוצא, שפה, תרבות והיסטוריה. </a:t>
            </a:r>
            <a:br>
              <a:rPr lang="he-IL" sz="2400" dirty="0">
                <a:latin typeface="Calibri" panose="020F0502020204030204" pitchFamily="34" charset="0"/>
                <a:ea typeface="Times New Roman" panose="02020603050405020304" pitchFamily="18" charset="0"/>
              </a:rPr>
            </a:br>
            <a:endParaRPr lang="he-IL" sz="2400" dirty="0"/>
          </a:p>
        </p:txBody>
      </p:sp>
    </p:spTree>
    <p:extLst>
      <p:ext uri="{BB962C8B-B14F-4D97-AF65-F5344CB8AC3E}">
        <p14:creationId xmlns:p14="http://schemas.microsoft.com/office/powerpoint/2010/main" val="26252183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3143672" y="-99392"/>
            <a:ext cx="7560840" cy="1143000"/>
          </a:xfrm>
          <a:prstGeom prst="rect">
            <a:avLst/>
          </a:prstGeom>
        </p:spPr>
        <p:txBody>
          <a:bodyPr vert="horz" lIns="91440" tIns="45720" rIns="91440" bIns="45720" rtlCol="1" anchor="ct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he-IL" dirty="0"/>
              <a:t>תהליך החילון</a:t>
            </a:r>
          </a:p>
        </p:txBody>
      </p:sp>
      <p:sp>
        <p:nvSpPr>
          <p:cNvPr id="3" name="מלבן 2"/>
          <p:cNvSpPr/>
          <p:nvPr/>
        </p:nvSpPr>
        <p:spPr>
          <a:xfrm>
            <a:off x="29424" y="1906620"/>
            <a:ext cx="11940363" cy="3065455"/>
          </a:xfrm>
          <a:prstGeom prst="rect">
            <a:avLst/>
          </a:prstGeom>
        </p:spPr>
        <p:txBody>
          <a:bodyPr wrap="square">
            <a:spAutoFit/>
          </a:bodyPr>
          <a:lstStyle/>
          <a:p>
            <a:pPr>
              <a:lnSpc>
                <a:spcPct val="115000"/>
              </a:lnSpc>
              <a:spcAft>
                <a:spcPts val="1000"/>
              </a:spcAft>
            </a:pPr>
            <a:r>
              <a:rPr lang="he-IL" sz="2800" dirty="0">
                <a:latin typeface="Calibri" panose="020F0502020204030204" pitchFamily="34" charset="0"/>
                <a:ea typeface="Times New Roman" panose="02020603050405020304" pitchFamily="18" charset="0"/>
              </a:rPr>
              <a:t>- </a:t>
            </a:r>
            <a:r>
              <a:rPr lang="he-IL" sz="2800" u="sng" dirty="0">
                <a:latin typeface="Calibri" panose="020F0502020204030204" pitchFamily="34" charset="0"/>
                <a:ea typeface="Times New Roman" panose="02020603050405020304" pitchFamily="18" charset="0"/>
              </a:rPr>
              <a:t>תהליך החילון</a:t>
            </a:r>
            <a:r>
              <a:rPr lang="he-IL" sz="2800" dirty="0">
                <a:latin typeface="Calibri" panose="020F0502020204030204" pitchFamily="34" charset="0"/>
                <a:ea typeface="Times New Roman" panose="02020603050405020304" pitchFamily="18" charset="0"/>
              </a:rPr>
              <a:t> : עד לחדירת רעיונות תנועת ההשכלה, לדת הנוצרית ולכנסייה היה מקום מרכזי בחייהם של האוכלוסייה. אבל, כאשר הופיעו רעיונות ההשכלה, הם הטילו ספק בכנסייה וברעיונותיה וכך האוכלוסייה באירופה החלה לאט </a:t>
            </a:r>
            <a:r>
              <a:rPr lang="he-IL" sz="2800" dirty="0" err="1">
                <a:latin typeface="Calibri" panose="020F0502020204030204" pitchFamily="34" charset="0"/>
                <a:ea typeface="Times New Roman" panose="02020603050405020304" pitchFamily="18" charset="0"/>
              </a:rPr>
              <a:t>לאט</a:t>
            </a:r>
            <a:r>
              <a:rPr lang="he-IL" sz="2800" dirty="0">
                <a:latin typeface="Calibri" panose="020F0502020204030204" pitchFamily="34" charset="0"/>
                <a:ea typeface="Times New Roman" panose="02020603050405020304" pitchFamily="18" charset="0"/>
              </a:rPr>
              <a:t> להתנתק מהשפעת הכנסייה (עדיין נשארו נוצרים מאמינים). וכך, נוצר לאוכלוסייה צורך של שייכות, חלל ריק, ואת החלל הזה מילאה הלאומיות באמצעות דגש של מוצא משותף, שפה, תרבות והיסטוריה .</a:t>
            </a:r>
            <a:endParaRPr lang="en-US" sz="2800" dirty="0">
              <a:effectLst/>
              <a:latin typeface="Calibri" panose="020F050202020403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150637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2"/>
          <p:cNvSpPr/>
          <p:nvPr/>
        </p:nvSpPr>
        <p:spPr>
          <a:xfrm>
            <a:off x="3221665" y="0"/>
            <a:ext cx="5975498" cy="98882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1" anchor="ctr"/>
          <a:lstStyle/>
          <a:p>
            <a:pPr algn="ctr"/>
            <a:r>
              <a:rPr lang="he-IL" sz="2600" dirty="0">
                <a:solidFill>
                  <a:schemeClr val="tx1"/>
                </a:solidFill>
              </a:rPr>
              <a:t>מהם הגורמים לצמיחתן של התנועות הלאומיות באירופה במאה ה-19 ולהתגבשותן </a:t>
            </a:r>
          </a:p>
        </p:txBody>
      </p:sp>
      <p:sp>
        <p:nvSpPr>
          <p:cNvPr id="4" name="מלבן 3"/>
          <p:cNvSpPr/>
          <p:nvPr/>
        </p:nvSpPr>
        <p:spPr>
          <a:xfrm>
            <a:off x="9725247" y="1105788"/>
            <a:ext cx="1740196" cy="98882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1" anchor="ctr"/>
          <a:lstStyle/>
          <a:p>
            <a:pPr algn="ctr"/>
            <a:r>
              <a:rPr lang="he-IL" sz="2400" dirty="0">
                <a:solidFill>
                  <a:schemeClr val="tx1"/>
                </a:solidFill>
              </a:rPr>
              <a:t>רעיונות /תנועות</a:t>
            </a:r>
          </a:p>
        </p:txBody>
      </p:sp>
      <p:sp>
        <p:nvSpPr>
          <p:cNvPr id="5" name="מלבן 4"/>
          <p:cNvSpPr/>
          <p:nvPr/>
        </p:nvSpPr>
        <p:spPr>
          <a:xfrm>
            <a:off x="10364021" y="3583532"/>
            <a:ext cx="1819268" cy="114750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1" anchor="ctr"/>
          <a:lstStyle/>
          <a:p>
            <a:r>
              <a:rPr lang="he-IL" b="1" dirty="0">
                <a:solidFill>
                  <a:schemeClr val="tx1"/>
                </a:solidFill>
              </a:rPr>
              <a:t>התנועה הרומנטית-  </a:t>
            </a:r>
            <a:r>
              <a:rPr lang="he-IL" dirty="0">
                <a:solidFill>
                  <a:schemeClr val="tx1"/>
                </a:solidFill>
              </a:rPr>
              <a:t>מהי תרומתה לצמיחת תנועות לאומיות ?</a:t>
            </a:r>
          </a:p>
        </p:txBody>
      </p:sp>
      <p:sp>
        <p:nvSpPr>
          <p:cNvPr id="6" name="מלבן 5"/>
          <p:cNvSpPr/>
          <p:nvPr/>
        </p:nvSpPr>
        <p:spPr>
          <a:xfrm>
            <a:off x="10845299" y="4903898"/>
            <a:ext cx="1284205" cy="116781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1" anchor="ctr"/>
          <a:lstStyle/>
          <a:p>
            <a:pPr algn="ctr"/>
            <a:r>
              <a:rPr lang="he-IL" dirty="0">
                <a:solidFill>
                  <a:schemeClr val="tx1"/>
                </a:solidFill>
              </a:rPr>
              <a:t>הדגשת העבר והרגש  הלאומיים</a:t>
            </a:r>
          </a:p>
        </p:txBody>
      </p:sp>
      <p:sp>
        <p:nvSpPr>
          <p:cNvPr id="7" name="מלבן 6"/>
          <p:cNvSpPr/>
          <p:nvPr/>
        </p:nvSpPr>
        <p:spPr>
          <a:xfrm>
            <a:off x="8599287" y="3585483"/>
            <a:ext cx="1668363" cy="12006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1" anchor="ctr"/>
          <a:lstStyle/>
          <a:p>
            <a:r>
              <a:rPr lang="he-IL" b="1" dirty="0">
                <a:solidFill>
                  <a:schemeClr val="tx1"/>
                </a:solidFill>
              </a:rPr>
              <a:t>תנועת ההשכלה </a:t>
            </a:r>
            <a:r>
              <a:rPr lang="he-IL" dirty="0">
                <a:solidFill>
                  <a:schemeClr val="tx1"/>
                </a:solidFill>
              </a:rPr>
              <a:t> מהי תרומתה לצמיחת תנועות לאומיות ?</a:t>
            </a:r>
          </a:p>
        </p:txBody>
      </p:sp>
      <p:sp>
        <p:nvSpPr>
          <p:cNvPr id="8" name="מלבן 7"/>
          <p:cNvSpPr/>
          <p:nvPr/>
        </p:nvSpPr>
        <p:spPr>
          <a:xfrm>
            <a:off x="8535834" y="4900360"/>
            <a:ext cx="1866489" cy="115002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1" anchor="ctr"/>
          <a:lstStyle/>
          <a:p>
            <a:r>
              <a:rPr lang="he-IL" dirty="0">
                <a:solidFill>
                  <a:schemeClr val="tx1"/>
                </a:solidFill>
              </a:rPr>
              <a:t>על האדם להשתמש בשכלו כדי לתרום לקדמה, ריבונות העם, חילון</a:t>
            </a:r>
          </a:p>
        </p:txBody>
      </p:sp>
      <p:sp>
        <p:nvSpPr>
          <p:cNvPr id="9" name="מלבן 8"/>
          <p:cNvSpPr/>
          <p:nvPr/>
        </p:nvSpPr>
        <p:spPr>
          <a:xfrm>
            <a:off x="5064674" y="1121776"/>
            <a:ext cx="2491497" cy="988828"/>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1" anchor="ctr"/>
          <a:lstStyle/>
          <a:p>
            <a:pPr algn="ctr"/>
            <a:r>
              <a:rPr lang="he-IL" sz="2600" dirty="0" err="1"/>
              <a:t>ארועים</a:t>
            </a:r>
            <a:r>
              <a:rPr lang="he-IL" sz="2600" dirty="0"/>
              <a:t> </a:t>
            </a:r>
            <a:r>
              <a:rPr lang="he-IL" sz="2600" dirty="0" err="1"/>
              <a:t>פוליטים</a:t>
            </a:r>
            <a:r>
              <a:rPr lang="he-IL" sz="2600" dirty="0"/>
              <a:t>/</a:t>
            </a:r>
            <a:r>
              <a:rPr lang="he-IL" sz="2600" dirty="0" err="1"/>
              <a:t>היסטורים</a:t>
            </a:r>
            <a:r>
              <a:rPr lang="he-IL" sz="2600" dirty="0"/>
              <a:t> </a:t>
            </a:r>
          </a:p>
        </p:txBody>
      </p:sp>
      <p:sp>
        <p:nvSpPr>
          <p:cNvPr id="10" name="מלבן 9"/>
          <p:cNvSpPr/>
          <p:nvPr/>
        </p:nvSpPr>
        <p:spPr>
          <a:xfrm>
            <a:off x="6418520" y="2270049"/>
            <a:ext cx="1761464" cy="1369322"/>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1" anchor="ctr"/>
          <a:lstStyle/>
          <a:p>
            <a:r>
              <a:rPr lang="he-IL" b="1" dirty="0"/>
              <a:t>המהפכה האמריקאית </a:t>
            </a:r>
            <a:r>
              <a:rPr lang="he-IL" dirty="0"/>
              <a:t>מהי תרומתה לצמיחת תנועות לאומיות ?</a:t>
            </a:r>
          </a:p>
        </p:txBody>
      </p:sp>
      <p:sp>
        <p:nvSpPr>
          <p:cNvPr id="11" name="מלבן 10"/>
          <p:cNvSpPr/>
          <p:nvPr/>
        </p:nvSpPr>
        <p:spPr>
          <a:xfrm>
            <a:off x="4391247" y="2261702"/>
            <a:ext cx="1818167" cy="1369322"/>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1" anchor="ctr"/>
          <a:lstStyle/>
          <a:p>
            <a:r>
              <a:rPr lang="he-IL" b="1" dirty="0"/>
              <a:t>המהפכה הצרפתית </a:t>
            </a:r>
          </a:p>
          <a:p>
            <a:r>
              <a:rPr lang="he-IL" b="1" dirty="0"/>
              <a:t> </a:t>
            </a:r>
            <a:r>
              <a:rPr lang="he-IL" dirty="0"/>
              <a:t>מהי תרומתה לצמיחת תנועות לאומיות ?</a:t>
            </a:r>
          </a:p>
        </p:txBody>
      </p:sp>
      <p:sp>
        <p:nvSpPr>
          <p:cNvPr id="12" name="מלבן 11"/>
          <p:cNvSpPr/>
          <p:nvPr/>
        </p:nvSpPr>
        <p:spPr>
          <a:xfrm>
            <a:off x="6475230" y="3724944"/>
            <a:ext cx="1698845" cy="1125281"/>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1" anchor="ctr"/>
          <a:lstStyle/>
          <a:p>
            <a:r>
              <a:rPr lang="he-IL" dirty="0"/>
              <a:t>המאבק כנגד האנגלים גיבש את האומה האמריקאית </a:t>
            </a:r>
          </a:p>
        </p:txBody>
      </p:sp>
      <p:sp>
        <p:nvSpPr>
          <p:cNvPr id="13" name="מלבן 12"/>
          <p:cNvSpPr/>
          <p:nvPr/>
        </p:nvSpPr>
        <p:spPr>
          <a:xfrm>
            <a:off x="3936932" y="3752913"/>
            <a:ext cx="2373491" cy="1388254"/>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1" anchor="ctr"/>
          <a:lstStyle/>
          <a:p>
            <a:r>
              <a:rPr lang="he-IL" dirty="0"/>
              <a:t>כיבושי נפוליאון</a:t>
            </a:r>
          </a:p>
          <a:p>
            <a:r>
              <a:rPr lang="he-IL" dirty="0"/>
              <a:t>מפיצים את רעיונות המהפכה:</a:t>
            </a:r>
          </a:p>
          <a:p>
            <a:r>
              <a:rPr lang="he-IL" dirty="0"/>
              <a:t> </a:t>
            </a:r>
            <a:r>
              <a:rPr lang="he-IL" b="1" dirty="0"/>
              <a:t>חירות, שוויון, אחווה</a:t>
            </a:r>
          </a:p>
        </p:txBody>
      </p:sp>
      <p:sp>
        <p:nvSpPr>
          <p:cNvPr id="14" name="מלבן 13"/>
          <p:cNvSpPr/>
          <p:nvPr/>
        </p:nvSpPr>
        <p:spPr>
          <a:xfrm>
            <a:off x="4251464" y="5246043"/>
            <a:ext cx="1977657" cy="966681"/>
          </a:xfrm>
          <a:prstGeom prst="rect">
            <a:avLst/>
          </a:prstGeom>
          <a:solidFill>
            <a:schemeClr val="accent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1" anchor="ctr"/>
          <a:lstStyle/>
          <a:p>
            <a:pPr algn="ctr"/>
            <a:r>
              <a:rPr lang="he-IL" dirty="0"/>
              <a:t>צמיחת ההתנגדות הלאומית לכיבושי נפוליאון</a:t>
            </a:r>
          </a:p>
        </p:txBody>
      </p:sp>
      <p:sp>
        <p:nvSpPr>
          <p:cNvPr id="15" name="מלבן 14"/>
          <p:cNvSpPr/>
          <p:nvPr/>
        </p:nvSpPr>
        <p:spPr>
          <a:xfrm>
            <a:off x="893135" y="1121776"/>
            <a:ext cx="2126523" cy="1055241"/>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1" anchor="ctr"/>
          <a:lstStyle/>
          <a:p>
            <a:pPr algn="ctr"/>
            <a:r>
              <a:rPr lang="he-IL" sz="2600" dirty="0"/>
              <a:t>מודרניזציה</a:t>
            </a:r>
          </a:p>
          <a:p>
            <a:pPr algn="ctr"/>
            <a:r>
              <a:rPr lang="he-IL" sz="1600" dirty="0"/>
              <a:t>תהליכים כלכליים וחברתיים</a:t>
            </a:r>
          </a:p>
        </p:txBody>
      </p:sp>
      <p:sp>
        <p:nvSpPr>
          <p:cNvPr id="16" name="מלבן 15"/>
          <p:cNvSpPr/>
          <p:nvPr/>
        </p:nvSpPr>
        <p:spPr>
          <a:xfrm>
            <a:off x="134472" y="2261702"/>
            <a:ext cx="1492309" cy="1013638"/>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1" anchor="ctr"/>
          <a:lstStyle/>
          <a:p>
            <a:r>
              <a:rPr lang="he-IL" dirty="0"/>
              <a:t>המהפכה </a:t>
            </a:r>
            <a:r>
              <a:rPr lang="he-IL" dirty="0" err="1"/>
              <a:t>התעשיתית</a:t>
            </a:r>
            <a:r>
              <a:rPr lang="he-IL" dirty="0"/>
              <a:t> – מהי תרומתה?</a:t>
            </a:r>
          </a:p>
        </p:txBody>
      </p:sp>
      <p:sp>
        <p:nvSpPr>
          <p:cNvPr id="17" name="מלבן 16"/>
          <p:cNvSpPr/>
          <p:nvPr/>
        </p:nvSpPr>
        <p:spPr>
          <a:xfrm>
            <a:off x="134472" y="3403115"/>
            <a:ext cx="1967911" cy="1013638"/>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1" anchor="ctr"/>
          <a:lstStyle/>
          <a:p>
            <a:r>
              <a:rPr lang="he-IL" dirty="0"/>
              <a:t>עיור, תיעוש, גידול דמוגרפי, הפצת רעיונות הלאומיות,</a:t>
            </a:r>
          </a:p>
        </p:txBody>
      </p:sp>
      <p:sp>
        <p:nvSpPr>
          <p:cNvPr id="18" name="מלבן 17"/>
          <p:cNvSpPr/>
          <p:nvPr/>
        </p:nvSpPr>
        <p:spPr>
          <a:xfrm>
            <a:off x="107901" y="4544528"/>
            <a:ext cx="2021052" cy="1013638"/>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1" anchor="ctr"/>
          <a:lstStyle/>
          <a:p>
            <a:r>
              <a:rPr lang="he-IL" dirty="0"/>
              <a:t>בעיית הזהות /שייכות, הצורך בהשתייכות למסגרת</a:t>
            </a:r>
          </a:p>
        </p:txBody>
      </p:sp>
      <p:sp>
        <p:nvSpPr>
          <p:cNvPr id="20" name="מלבן 19"/>
          <p:cNvSpPr/>
          <p:nvPr/>
        </p:nvSpPr>
        <p:spPr>
          <a:xfrm>
            <a:off x="2475413" y="2362967"/>
            <a:ext cx="1067201" cy="811107"/>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1" anchor="ctr"/>
          <a:lstStyle/>
          <a:p>
            <a:r>
              <a:rPr lang="he-IL" dirty="0"/>
              <a:t>תהליך החילון</a:t>
            </a:r>
          </a:p>
        </p:txBody>
      </p:sp>
      <p:sp>
        <p:nvSpPr>
          <p:cNvPr id="21" name="מלבן 20"/>
          <p:cNvSpPr/>
          <p:nvPr/>
        </p:nvSpPr>
        <p:spPr>
          <a:xfrm>
            <a:off x="2486057" y="3403066"/>
            <a:ext cx="1067201" cy="811107"/>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1" anchor="ctr"/>
          <a:lstStyle/>
          <a:p>
            <a:r>
              <a:rPr lang="he-IL" dirty="0"/>
              <a:t>חלל ריק באנשים</a:t>
            </a:r>
          </a:p>
        </p:txBody>
      </p:sp>
      <p:sp>
        <p:nvSpPr>
          <p:cNvPr id="22" name="מלבן 21"/>
          <p:cNvSpPr/>
          <p:nvPr/>
        </p:nvSpPr>
        <p:spPr>
          <a:xfrm>
            <a:off x="2304404" y="4524509"/>
            <a:ext cx="1248854" cy="1046964"/>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1" anchor="ctr"/>
          <a:lstStyle/>
          <a:p>
            <a:r>
              <a:rPr lang="he-IL" dirty="0"/>
              <a:t>הלאומיות הופכת לדת החדשה</a:t>
            </a:r>
          </a:p>
        </p:txBody>
      </p:sp>
      <p:pic>
        <p:nvPicPr>
          <p:cNvPr id="26" name="תמונה 25"/>
          <p:cNvPicPr>
            <a:picLocks noChangeAspect="1"/>
          </p:cNvPicPr>
          <p:nvPr/>
        </p:nvPicPr>
        <p:blipFill>
          <a:blip r:embed="rId2"/>
          <a:stretch>
            <a:fillRect/>
          </a:stretch>
        </p:blipFill>
        <p:spPr>
          <a:xfrm>
            <a:off x="3936932" y="3735900"/>
            <a:ext cx="691052" cy="512799"/>
          </a:xfrm>
          <a:prstGeom prst="rect">
            <a:avLst/>
          </a:prstGeom>
        </p:spPr>
      </p:pic>
      <p:grpSp>
        <p:nvGrpSpPr>
          <p:cNvPr id="29" name="קבוצה 28"/>
          <p:cNvGrpSpPr/>
          <p:nvPr/>
        </p:nvGrpSpPr>
        <p:grpSpPr>
          <a:xfrm>
            <a:off x="8784228" y="2174814"/>
            <a:ext cx="3071706" cy="1256231"/>
            <a:chOff x="8784228" y="2174814"/>
            <a:chExt cx="3071706" cy="1256231"/>
          </a:xfrm>
        </p:grpSpPr>
        <p:pic>
          <p:nvPicPr>
            <p:cNvPr id="23" name="תמונה 22"/>
            <p:cNvPicPr>
              <a:picLocks noChangeAspect="1"/>
            </p:cNvPicPr>
            <p:nvPr/>
          </p:nvPicPr>
          <p:blipFill>
            <a:blip r:embed="rId3"/>
            <a:stretch>
              <a:fillRect/>
            </a:stretch>
          </p:blipFill>
          <p:spPr>
            <a:xfrm>
              <a:off x="10914410" y="2264374"/>
              <a:ext cx="792156" cy="5016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תמונה 1"/>
            <p:cNvPicPr>
              <a:picLocks noChangeAspect="1"/>
            </p:cNvPicPr>
            <p:nvPr/>
          </p:nvPicPr>
          <p:blipFill>
            <a:blip r:embed="rId4"/>
            <a:stretch>
              <a:fillRect/>
            </a:stretch>
          </p:blipFill>
          <p:spPr>
            <a:xfrm>
              <a:off x="9994317" y="2208828"/>
              <a:ext cx="645419" cy="696020"/>
            </a:xfrm>
            <a:prstGeom prst="rect">
              <a:avLst/>
            </a:prstGeom>
          </p:spPr>
        </p:pic>
        <p:sp>
          <p:nvSpPr>
            <p:cNvPr id="19" name="מלבן 18"/>
            <p:cNvSpPr/>
            <p:nvPr/>
          </p:nvSpPr>
          <p:spPr>
            <a:xfrm>
              <a:off x="11074951" y="2946363"/>
              <a:ext cx="780983" cy="338554"/>
            </a:xfrm>
            <a:prstGeom prst="rect">
              <a:avLst/>
            </a:prstGeom>
          </p:spPr>
          <p:txBody>
            <a:bodyPr wrap="none">
              <a:spAutoFit/>
            </a:bodyPr>
            <a:lstStyle/>
            <a:p>
              <a:r>
                <a:rPr lang="he-IL" sz="16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ג'ון לוק </a:t>
              </a:r>
              <a:endParaRPr lang="he-IL" sz="1600" dirty="0"/>
            </a:p>
          </p:txBody>
        </p:sp>
        <p:sp>
          <p:nvSpPr>
            <p:cNvPr id="24" name="מלבן 23"/>
            <p:cNvSpPr/>
            <p:nvPr/>
          </p:nvSpPr>
          <p:spPr>
            <a:xfrm>
              <a:off x="9768793" y="2846270"/>
              <a:ext cx="1181734" cy="584775"/>
            </a:xfrm>
            <a:prstGeom prst="rect">
              <a:avLst/>
            </a:prstGeom>
          </p:spPr>
          <p:txBody>
            <a:bodyPr wrap="none">
              <a:spAutoFit/>
            </a:bodyPr>
            <a:lstStyle/>
            <a:p>
              <a:r>
                <a:rPr lang="he-IL" sz="16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שרל לואי דה</a:t>
              </a:r>
            </a:p>
            <a:p>
              <a:r>
                <a:rPr lang="he-IL" sz="16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 </a:t>
              </a:r>
              <a:r>
                <a:rPr lang="he-IL" sz="1600" dirty="0" err="1">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rPr>
                <a:t>מונטסקיה</a:t>
              </a:r>
              <a:endParaRPr lang="he-IL" sz="1600" dirty="0"/>
            </a:p>
          </p:txBody>
        </p:sp>
        <p:pic>
          <p:nvPicPr>
            <p:cNvPr id="27" name="תמונה 26"/>
            <p:cNvPicPr>
              <a:picLocks noChangeAspect="1"/>
            </p:cNvPicPr>
            <p:nvPr/>
          </p:nvPicPr>
          <p:blipFill>
            <a:blip r:embed="rId5"/>
            <a:stretch>
              <a:fillRect/>
            </a:stretch>
          </p:blipFill>
          <p:spPr>
            <a:xfrm>
              <a:off x="9057806" y="2174814"/>
              <a:ext cx="710987" cy="704430"/>
            </a:xfrm>
            <a:prstGeom prst="rect">
              <a:avLst/>
            </a:prstGeom>
          </p:spPr>
        </p:pic>
        <p:sp>
          <p:nvSpPr>
            <p:cNvPr id="28" name="מלבן 27"/>
            <p:cNvSpPr/>
            <p:nvPr/>
          </p:nvSpPr>
          <p:spPr>
            <a:xfrm>
              <a:off x="8784228" y="2859784"/>
              <a:ext cx="984565" cy="338554"/>
            </a:xfrm>
            <a:prstGeom prst="rect">
              <a:avLst/>
            </a:prstGeom>
          </p:spPr>
          <p:txBody>
            <a:bodyPr wrap="none">
              <a:spAutoFit/>
            </a:bodyPr>
            <a:lstStyle/>
            <a:p>
              <a:pPr>
                <a:defRPr/>
              </a:pPr>
              <a:r>
                <a:rPr lang="he-IL" sz="1600" dirty="0">
                  <a:effectLst>
                    <a:outerShdw blurRad="38100" dist="38100" dir="2700000" algn="tl">
                      <a:srgbClr val="000000">
                        <a:alpha val="43137"/>
                      </a:srgbClr>
                    </a:outerShdw>
                  </a:effectLst>
                </a:rPr>
                <a:t>רנה </a:t>
              </a:r>
              <a:r>
                <a:rPr lang="he-IL" sz="1600" dirty="0" err="1">
                  <a:effectLst>
                    <a:outerShdw blurRad="38100" dist="38100" dir="2700000" algn="tl">
                      <a:srgbClr val="000000">
                        <a:alpha val="43137"/>
                      </a:srgbClr>
                    </a:outerShdw>
                  </a:effectLst>
                </a:rPr>
                <a:t>דקרט</a:t>
              </a:r>
              <a:endParaRPr lang="en-US" sz="1600"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255795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par>
                                <p:cTn id="43" presetID="3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1000" fill="hold"/>
                                        <p:tgtEl>
                                          <p:spTgt spid="26"/>
                                        </p:tgtEl>
                                        <p:attrNameLst>
                                          <p:attrName>ppt_w</p:attrName>
                                        </p:attrNameLst>
                                      </p:cBhvr>
                                      <p:tavLst>
                                        <p:tav tm="0">
                                          <p:val>
                                            <p:fltVal val="0"/>
                                          </p:val>
                                        </p:tav>
                                        <p:tav tm="100000">
                                          <p:val>
                                            <p:strVal val="#ppt_w"/>
                                          </p:val>
                                        </p:tav>
                                      </p:tavLst>
                                    </p:anim>
                                    <p:anim calcmode="lin" valueType="num">
                                      <p:cBhvr>
                                        <p:cTn id="46" dur="1000" fill="hold"/>
                                        <p:tgtEl>
                                          <p:spTgt spid="26"/>
                                        </p:tgtEl>
                                        <p:attrNameLst>
                                          <p:attrName>ppt_h</p:attrName>
                                        </p:attrNameLst>
                                      </p:cBhvr>
                                      <p:tavLst>
                                        <p:tav tm="0">
                                          <p:val>
                                            <p:fltVal val="0"/>
                                          </p:val>
                                        </p:tav>
                                        <p:tav tm="100000">
                                          <p:val>
                                            <p:strVal val="#ppt_h"/>
                                          </p:val>
                                        </p:tav>
                                      </p:tavLst>
                                    </p:anim>
                                    <p:anim calcmode="lin" valueType="num">
                                      <p:cBhvr>
                                        <p:cTn id="47" dur="1000" fill="hold"/>
                                        <p:tgtEl>
                                          <p:spTgt spid="26"/>
                                        </p:tgtEl>
                                        <p:attrNameLst>
                                          <p:attrName>style.rotation</p:attrName>
                                        </p:attrNameLst>
                                      </p:cBhvr>
                                      <p:tavLst>
                                        <p:tav tm="0">
                                          <p:val>
                                            <p:fltVal val="90"/>
                                          </p:val>
                                        </p:tav>
                                        <p:tav tm="100000">
                                          <p:val>
                                            <p:fltVal val="0"/>
                                          </p:val>
                                        </p:tav>
                                      </p:tavLst>
                                    </p:anim>
                                    <p:animEffect transition="in" filter="fade">
                                      <p:cBhvr>
                                        <p:cTn id="48" dur="1000"/>
                                        <p:tgtEl>
                                          <p:spTgt spid="26"/>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wipe(down)">
                                      <p:cBhvr>
                                        <p:cTn id="56" dur="500"/>
                                        <p:tgtEl>
                                          <p:spTgt spid="16"/>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down)">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down)">
                                      <p:cBhvr>
                                        <p:cTn id="64" dur="500"/>
                                        <p:tgtEl>
                                          <p:spTgt spid="21"/>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down)">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down)">
                                      <p:cBhvr>
                                        <p:cTn id="72" dur="500"/>
                                        <p:tgtEl>
                                          <p:spTgt spid="17"/>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wipe(down)">
                                      <p:cBhvr>
                                        <p:cTn id="7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P spid="11" grpId="0" animBg="1"/>
      <p:bldP spid="12" grpId="0" animBg="1"/>
      <p:bldP spid="13" grpId="0" animBg="1"/>
      <p:bldP spid="14" grpId="0" animBg="1"/>
      <p:bldP spid="16" grpId="0" animBg="1"/>
      <p:bldP spid="17" grpId="0" animBg="1"/>
      <p:bldP spid="18" grpId="0" animBg="1"/>
      <p:bldP spid="20" grpId="0" animBg="1"/>
      <p:bldP spid="21" grpId="0" animBg="1"/>
      <p:bldP spid="22" grpId="0" animBg="1"/>
    </p:bldLst>
  </p:timing>
</p:sld>
</file>

<file path=ppt/theme/theme1.xml><?xml version="1.0" encoding="utf-8"?>
<a:theme xmlns:a="http://schemas.openxmlformats.org/drawingml/2006/main" name="מבט לאחור">
  <a:themeElements>
    <a:clrScheme name="מבט לאחור">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מבט לאחור">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מבט לאחור">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7911</TotalTime>
  <Words>1038</Words>
  <Application>Microsoft Office PowerPoint</Application>
  <PresentationFormat>מסך רחב</PresentationFormat>
  <Paragraphs>56</Paragraphs>
  <Slides>9</Slides>
  <Notes>1</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9</vt:i4>
      </vt:variant>
    </vt:vector>
  </HeadingPairs>
  <TitlesOfParts>
    <vt:vector size="16" baseType="lpstr">
      <vt:lpstr>Arial</vt:lpstr>
      <vt:lpstr>Calibri</vt:lpstr>
      <vt:lpstr>Calibri Light</vt:lpstr>
      <vt:lpstr>David</vt:lpstr>
      <vt:lpstr>NarkisTamMFO</vt:lpstr>
      <vt:lpstr>Times New Roman</vt:lpstr>
      <vt:lpstr>מבט לאחור</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שיעור מספר 4</dc:title>
  <dc:creator>אלי לוי</dc:creator>
  <cp:lastModifiedBy>אלי לוי</cp:lastModifiedBy>
  <cp:revision>206</cp:revision>
  <cp:lastPrinted>2017-01-08T16:56:45Z</cp:lastPrinted>
  <dcterms:created xsi:type="dcterms:W3CDTF">2015-06-15T07:22:14Z</dcterms:created>
  <dcterms:modified xsi:type="dcterms:W3CDTF">2018-02-20T08:13:17Z</dcterms:modified>
</cp:coreProperties>
</file>