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94" r:id="rId8"/>
    <p:sldId id="295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תכנון עירוני, מיקום עיר, עיר עולם, מדרג עירוני, עיור יתר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9714" y="821368"/>
            <a:ext cx="10058400" cy="1450757"/>
          </a:xfrm>
        </p:spPr>
        <p:txBody>
          <a:bodyPr/>
          <a:lstStyle/>
          <a:p>
            <a:pPr algn="ctr"/>
            <a:r>
              <a:rPr lang="he-IL" dirty="0"/>
              <a:t>תוכן עניינים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sz="3600" dirty="0"/>
              <a:t>גורמי </a:t>
            </a:r>
            <a:r>
              <a:rPr lang="he-IL" sz="3600" dirty="0" smtClean="0"/>
              <a:t>תכנון: תוכניות מתאר </a:t>
            </a:r>
            <a:r>
              <a:rPr lang="he-IL" sz="1600" dirty="0" smtClean="0"/>
              <a:t>עמוד 3</a:t>
            </a:r>
            <a:endParaRPr lang="he-IL" dirty="0" smtClean="0"/>
          </a:p>
          <a:p>
            <a:endParaRPr lang="he-IL" dirty="0"/>
          </a:p>
          <a:p>
            <a:r>
              <a:rPr lang="he-IL" dirty="0"/>
              <a:t> </a:t>
            </a:r>
            <a:r>
              <a:rPr lang="he-IL" sz="3600" dirty="0"/>
              <a:t>גורמי מיקום של </a:t>
            </a:r>
            <a:r>
              <a:rPr lang="he-IL" sz="3600" dirty="0" smtClean="0"/>
              <a:t>עיר: טבע נוח, מקום קדוש, מקום שלטוני </a:t>
            </a:r>
            <a:r>
              <a:rPr lang="he-IL" sz="1600" dirty="0"/>
              <a:t>עמוד </a:t>
            </a:r>
            <a:r>
              <a:rPr lang="he-IL" sz="1600" dirty="0" smtClean="0"/>
              <a:t>4</a:t>
            </a:r>
          </a:p>
          <a:p>
            <a:endParaRPr lang="he-IL" dirty="0"/>
          </a:p>
          <a:p>
            <a:r>
              <a:rPr lang="he-IL" dirty="0"/>
              <a:t> </a:t>
            </a:r>
            <a:r>
              <a:rPr lang="he-IL" sz="3600" dirty="0"/>
              <a:t>ערי עולם\גלובליות </a:t>
            </a:r>
            <a:r>
              <a:rPr lang="he-IL" sz="1600" dirty="0"/>
              <a:t>עמוד </a:t>
            </a:r>
            <a:r>
              <a:rPr lang="he-IL" sz="1600" dirty="0" smtClean="0"/>
              <a:t>5</a:t>
            </a:r>
            <a:endParaRPr lang="he-IL" dirty="0"/>
          </a:p>
          <a:p>
            <a:endParaRPr lang="he-IL" dirty="0" smtClean="0"/>
          </a:p>
          <a:p>
            <a:r>
              <a:rPr lang="he-IL" sz="3600" dirty="0" smtClean="0"/>
              <a:t>מדרג </a:t>
            </a:r>
            <a:r>
              <a:rPr lang="he-IL" sz="3600" dirty="0"/>
              <a:t>עירוני </a:t>
            </a:r>
            <a:r>
              <a:rPr lang="he-IL" sz="3600" dirty="0" smtClean="0"/>
              <a:t>תקין או חסר </a:t>
            </a:r>
            <a:r>
              <a:rPr lang="he-IL" sz="1600" dirty="0" smtClean="0"/>
              <a:t>עמוד 8-6</a:t>
            </a:r>
            <a:endParaRPr lang="he-IL" dirty="0"/>
          </a:p>
          <a:p>
            <a:endParaRPr lang="he-IL" dirty="0" smtClean="0"/>
          </a:p>
          <a:p>
            <a:r>
              <a:rPr lang="he-IL" sz="3600" dirty="0" smtClean="0"/>
              <a:t>עיור </a:t>
            </a:r>
            <a:r>
              <a:rPr lang="he-IL" sz="3600" dirty="0"/>
              <a:t>יתר </a:t>
            </a:r>
            <a:r>
              <a:rPr lang="he-IL" sz="1600" dirty="0" smtClean="0"/>
              <a:t>עמוד 9</a:t>
            </a:r>
            <a:endParaRPr lang="he-IL" sz="16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גורמים אשר משפיעים על תכנון עיר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867989" y="1985554"/>
            <a:ext cx="9026434" cy="37490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496388" y="2495007"/>
            <a:ext cx="10894423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- הממשלה </a:t>
            </a:r>
            <a:r>
              <a:rPr lang="he-IL" dirty="0"/>
              <a:t>קובעת </a:t>
            </a:r>
            <a:r>
              <a:rPr lang="he-IL" b="1" dirty="0" err="1">
                <a:solidFill>
                  <a:srgbClr val="FF0000"/>
                </a:solidFill>
              </a:rPr>
              <a:t>תב"ע</a:t>
            </a:r>
            <a:r>
              <a:rPr lang="he-IL" dirty="0"/>
              <a:t> (תוכנית בניין-עיר) </a:t>
            </a:r>
            <a:r>
              <a:rPr lang="he-IL" b="1" dirty="0">
                <a:solidFill>
                  <a:srgbClr val="FF0000"/>
                </a:solidFill>
              </a:rPr>
              <a:t>ותוכניות מתאר ארציות </a:t>
            </a:r>
            <a:r>
              <a:rPr lang="he-IL" b="1" dirty="0"/>
              <a:t>(</a:t>
            </a:r>
            <a:r>
              <a:rPr lang="he-IL" b="1" dirty="0">
                <a:solidFill>
                  <a:srgbClr val="FF0000"/>
                </a:solidFill>
              </a:rPr>
              <a:t>תמ"א</a:t>
            </a:r>
            <a:r>
              <a:rPr lang="he-IL" b="1" dirty="0"/>
              <a:t>)</a:t>
            </a:r>
            <a:r>
              <a:rPr lang="he-IL" b="1" dirty="0">
                <a:solidFill>
                  <a:srgbClr val="FF0000"/>
                </a:solidFill>
              </a:rPr>
              <a:t> </a:t>
            </a:r>
            <a:r>
              <a:rPr lang="he-IL" b="1" dirty="0" smtClean="0">
                <a:solidFill>
                  <a:srgbClr val="FF0000"/>
                </a:solidFill>
              </a:rPr>
              <a:t>ומחוזיות </a:t>
            </a:r>
            <a:r>
              <a:rPr lang="he-IL" dirty="0" smtClean="0"/>
              <a:t>והעיריות </a:t>
            </a:r>
            <a:r>
              <a:rPr lang="he-IL" dirty="0"/>
              <a:t>קובעות </a:t>
            </a:r>
            <a:r>
              <a:rPr lang="he-IL" dirty="0">
                <a:solidFill>
                  <a:srgbClr val="FF0000"/>
                </a:solidFill>
              </a:rPr>
              <a:t>תוכניות מתאר עירוניות</a:t>
            </a:r>
            <a:r>
              <a:rPr lang="he-IL" dirty="0"/>
              <a:t>.                                                                             </a:t>
            </a:r>
            <a:endParaRPr lang="he-IL" dirty="0" smtClean="0"/>
          </a:p>
          <a:p>
            <a:pPr algn="r"/>
            <a:r>
              <a:rPr lang="he-IL" dirty="0" smtClean="0"/>
              <a:t>בתוכניות </a:t>
            </a:r>
            <a:r>
              <a:rPr lang="he-IL" dirty="0"/>
              <a:t>מתאר קובעים את שימושי הקרקע (בנייה, תחבורה, שטחים פתוחים וכו')</a:t>
            </a:r>
          </a:p>
          <a:p>
            <a:pPr marL="342900" indent="-342900" algn="r">
              <a:buAutoNum type="arabicPeriod"/>
            </a:pPr>
            <a:endParaRPr lang="he-IL" dirty="0"/>
          </a:p>
          <a:p>
            <a:pPr algn="r"/>
            <a:r>
              <a:rPr lang="he-IL" dirty="0" smtClean="0"/>
              <a:t>- תושבים </a:t>
            </a:r>
            <a:r>
              <a:rPr lang="he-IL" dirty="0"/>
              <a:t>בדמוקרטיה יכולים להפגין נגד החלטת הממשל ולעתור לבית-משפט כדי לבטל את ההחלטה</a:t>
            </a:r>
          </a:p>
          <a:p>
            <a:pPr marL="342900" indent="-342900" algn="r">
              <a:buAutoNum type="arabicPeriod"/>
            </a:pPr>
            <a:endParaRPr lang="he-IL" dirty="0"/>
          </a:p>
          <a:p>
            <a:pPr algn="r"/>
            <a:r>
              <a:rPr lang="he-IL" dirty="0" smtClean="0"/>
              <a:t>- כוחות </a:t>
            </a:r>
            <a:r>
              <a:rPr lang="he-IL" dirty="0"/>
              <a:t>שוק: היצע\יזמים מול ביקוש\צרכנים. על היזמים יש פיקוח מצד פקידי מדינה </a:t>
            </a:r>
            <a:r>
              <a:rPr lang="he-IL" dirty="0" smtClean="0"/>
              <a:t>בשם רגולטורים </a:t>
            </a:r>
            <a:r>
              <a:rPr lang="he-IL" dirty="0" smtClean="0">
                <a:solidFill>
                  <a:schemeClr val="bg1"/>
                </a:solidFill>
              </a:rPr>
              <a:t>ם</a:t>
            </a:r>
            <a:r>
              <a:rPr lang="he-IL" dirty="0" smtClean="0"/>
              <a:t>                                               </a:t>
            </a:r>
          </a:p>
          <a:p>
            <a:pPr algn="r"/>
            <a:r>
              <a:rPr lang="he-IL" dirty="0" smtClean="0"/>
              <a:t>- ארגונים </a:t>
            </a:r>
            <a:r>
              <a:rPr lang="he-IL" dirty="0"/>
              <a:t>חוץ-פרלמנטרים לא ממשלתיים כמו ארגונים ירוקים</a:t>
            </a:r>
          </a:p>
          <a:p>
            <a:pPr algn="r"/>
            <a:endParaRPr lang="he-IL" dirty="0"/>
          </a:p>
          <a:p>
            <a:pPr algn="r"/>
            <a:r>
              <a:rPr lang="he-IL" dirty="0" smtClean="0"/>
              <a:t>- ארגונים </a:t>
            </a:r>
            <a:r>
              <a:rPr lang="he-IL" dirty="0"/>
              <a:t>בינ"ל כחלק מהגלובליזציה כמו קרן המטבע הבינ"ל (ארגון של האו"ם שמסייע ומפקח </a:t>
            </a:r>
            <a:r>
              <a:rPr lang="he-IL" dirty="0" smtClean="0"/>
              <a:t>על </a:t>
            </a:r>
            <a:r>
              <a:rPr lang="he-IL" dirty="0"/>
              <a:t>מדיניות עניות)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גורמי מיקום של עיר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1</a:t>
            </a:r>
            <a:r>
              <a:rPr lang="he-IL" sz="2400" dirty="0" smtClean="0"/>
              <a:t>. אזור </a:t>
            </a:r>
            <a:r>
              <a:rPr lang="he-IL" sz="2400" dirty="0"/>
              <a:t>עם </a:t>
            </a:r>
            <a:r>
              <a:rPr lang="he-IL" sz="2400" b="1" dirty="0">
                <a:solidFill>
                  <a:srgbClr val="FF0000"/>
                </a:solidFill>
              </a:rPr>
              <a:t>תנאי טבע </a:t>
            </a:r>
            <a:r>
              <a:rPr lang="he-IL" sz="2400" b="1" dirty="0"/>
              <a:t>נוחים </a:t>
            </a:r>
            <a:r>
              <a:rPr lang="he-IL" sz="2400" dirty="0"/>
              <a:t>- קרוב לחומר גלם, אקלים נוח, מישור וקירבה מים.                                                                                                       ערים לא יקומו באזור עם תנאים קשים כמו מדבר, אקלים קוטבי והר (בהר מאד גבוה: מחסור בחמצן + יקר לבנות + אין אדמה פורייה + קר).            </a:t>
            </a:r>
            <a:endParaRPr lang="he-IL" sz="2400" dirty="0" smtClean="0"/>
          </a:p>
          <a:p>
            <a:r>
              <a:rPr lang="he-IL" sz="2400" dirty="0" smtClean="0"/>
              <a:t>מנגד</a:t>
            </a:r>
            <a:r>
              <a:rPr lang="he-IL" sz="2400" dirty="0"/>
              <a:t>, בעבר היו יישובים - כמו </a:t>
            </a:r>
            <a:r>
              <a:rPr lang="he-IL" sz="2400" b="1" dirty="0"/>
              <a:t>דרוזים וכורדים </a:t>
            </a:r>
            <a:r>
              <a:rPr lang="he-IL" sz="2400" dirty="0"/>
              <a:t>- שקמו </a:t>
            </a:r>
            <a:r>
              <a:rPr lang="he-IL" sz="2400" b="1" dirty="0"/>
              <a:t>בהרים</a:t>
            </a:r>
            <a:r>
              <a:rPr lang="he-IL" sz="2400" dirty="0"/>
              <a:t> כדי להגן על היישוב מפני התקפה.</a:t>
            </a:r>
          </a:p>
          <a:p>
            <a:r>
              <a:rPr lang="he-IL" sz="2400" dirty="0" smtClean="0"/>
              <a:t>2. ערים </a:t>
            </a:r>
            <a:r>
              <a:rPr lang="he-IL" sz="2400" dirty="0"/>
              <a:t>מסביב למקום </a:t>
            </a:r>
            <a:r>
              <a:rPr lang="he-IL" sz="2400" b="1" dirty="0">
                <a:solidFill>
                  <a:srgbClr val="FF0000"/>
                </a:solidFill>
              </a:rPr>
              <a:t>קדוש</a:t>
            </a:r>
            <a:r>
              <a:rPr lang="he-IL" sz="2400" dirty="0"/>
              <a:t>.                                                                        </a:t>
            </a:r>
            <a:r>
              <a:rPr lang="he-IL" sz="2400" dirty="0" smtClean="0"/>
              <a:t>                                         למשל</a:t>
            </a:r>
            <a:r>
              <a:rPr lang="he-IL" sz="2400" dirty="0"/>
              <a:t>, ירושלים, רומא (לנוצרים) ומכה (העיר הקדושה </a:t>
            </a:r>
            <a:r>
              <a:rPr lang="he-IL" sz="2400" dirty="0" err="1"/>
              <a:t>לאיסלם</a:t>
            </a:r>
            <a:r>
              <a:rPr lang="he-IL" sz="2400" dirty="0"/>
              <a:t>. בסעודיה).</a:t>
            </a:r>
          </a:p>
          <a:p>
            <a:r>
              <a:rPr lang="he-IL" sz="2400" dirty="0" smtClean="0"/>
              <a:t>3. ערים </a:t>
            </a:r>
            <a:r>
              <a:rPr lang="he-IL" sz="2400" dirty="0"/>
              <a:t>התפתחו בזכות הקמת מוסדות </a:t>
            </a:r>
            <a:r>
              <a:rPr lang="he-IL" sz="2400" dirty="0">
                <a:solidFill>
                  <a:srgbClr val="FF0000"/>
                </a:solidFill>
              </a:rPr>
              <a:t>שלטון</a:t>
            </a:r>
            <a:r>
              <a:rPr lang="he-IL" sz="2400" dirty="0"/>
              <a:t> בשטחן כמו ערי בירה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ערי עולם, ערים גלובליות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53498" y="2246642"/>
            <a:ext cx="4715691" cy="4010465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he-IL" dirty="0">
                <a:solidFill>
                  <a:prstClr val="black"/>
                </a:solidFill>
              </a:rPr>
              <a:t>מרכז הכוח הכלכלי, פוליטי </a:t>
            </a:r>
            <a:r>
              <a:rPr lang="he-IL" dirty="0" smtClean="0">
                <a:solidFill>
                  <a:prstClr val="black"/>
                </a:solidFill>
              </a:rPr>
              <a:t>ותרבותי </a:t>
            </a:r>
            <a:endParaRPr lang="he-IL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he-IL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he-IL" dirty="0" smtClean="0">
                <a:solidFill>
                  <a:prstClr val="black"/>
                </a:solidFill>
              </a:rPr>
              <a:t>הערים </a:t>
            </a:r>
            <a:r>
              <a:rPr lang="he-IL" dirty="0">
                <a:solidFill>
                  <a:prstClr val="black"/>
                </a:solidFill>
              </a:rPr>
              <a:t>האלה משפיעות על כל העולם כחלק </a:t>
            </a:r>
            <a:r>
              <a:rPr lang="he-IL" dirty="0" smtClean="0">
                <a:solidFill>
                  <a:prstClr val="black"/>
                </a:solidFill>
              </a:rPr>
              <a:t>מהגלובליזציה </a:t>
            </a:r>
            <a:endParaRPr lang="he-IL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he-IL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he-IL" dirty="0" smtClean="0">
                <a:solidFill>
                  <a:prstClr val="black"/>
                </a:solidFill>
              </a:rPr>
              <a:t>שם </a:t>
            </a:r>
            <a:r>
              <a:rPr lang="he-IL" dirty="0">
                <a:solidFill>
                  <a:prstClr val="black"/>
                </a:solidFill>
              </a:rPr>
              <a:t>שוכנות ההנהלות של חברות רב-לאומיות ומוקדי </a:t>
            </a:r>
            <a:r>
              <a:rPr lang="he-IL" dirty="0" smtClean="0">
                <a:solidFill>
                  <a:prstClr val="black"/>
                </a:solidFill>
              </a:rPr>
              <a:t>שלטון</a:t>
            </a:r>
            <a:endParaRPr lang="he-IL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he-IL" dirty="0" smtClean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he-IL" dirty="0" smtClean="0">
                <a:solidFill>
                  <a:prstClr val="black"/>
                </a:solidFill>
              </a:rPr>
              <a:t>בין </a:t>
            </a:r>
            <a:r>
              <a:rPr lang="he-IL" dirty="0">
                <a:solidFill>
                  <a:prstClr val="black"/>
                </a:solidFill>
              </a:rPr>
              <a:t>הערים יש קשר עסקי הדוק בשפה האנגלית</a:t>
            </a:r>
          </a:p>
          <a:p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6" y="2246642"/>
            <a:ext cx="6143473" cy="3668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סוגי מדרג עירוני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645" y="2306547"/>
            <a:ext cx="9435476" cy="353255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2" y="3281228"/>
            <a:ext cx="2476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1909762"/>
            <a:ext cx="71437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7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804987"/>
            <a:ext cx="73533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5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עיור יתר בערי ענק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63" y="1993343"/>
            <a:ext cx="4435962" cy="420588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58" y="2766060"/>
            <a:ext cx="38385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33</TotalTime>
  <Words>306</Words>
  <Application>Microsoft Office PowerPoint</Application>
  <PresentationFormat>מסך רחב</PresentationFormat>
  <Paragraphs>36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מצגות קמפוס</vt:lpstr>
      <vt:lpstr>תכנון עירוני, מיקום עיר, עיר עולם, מדרג עירוני, עיור יתר</vt:lpstr>
      <vt:lpstr>תוכן עניינים </vt:lpstr>
      <vt:lpstr>גורמים אשר משפיעים על תכנון עיר</vt:lpstr>
      <vt:lpstr>גורמי מיקום של עיר</vt:lpstr>
      <vt:lpstr>ערי עולם, ערים גלובליות</vt:lpstr>
      <vt:lpstr>סוגי מדרג עירוני</vt:lpstr>
      <vt:lpstr>מצגת של PowerPoint‏</vt:lpstr>
      <vt:lpstr>מצגת של PowerPoint‏</vt:lpstr>
      <vt:lpstr>עיור יתר בערי ענק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9</cp:revision>
  <dcterms:created xsi:type="dcterms:W3CDTF">2020-05-21T11:17:02Z</dcterms:created>
  <dcterms:modified xsi:type="dcterms:W3CDTF">2020-07-17T11:05:25Z</dcterms:modified>
</cp:coreProperties>
</file>