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5" r:id="rId11"/>
    <p:sldId id="269" r:id="rId12"/>
    <p:sldId id="276" r:id="rId13"/>
    <p:sldId id="270" r:id="rId14"/>
    <p:sldId id="277" r:id="rId15"/>
    <p:sldId id="278" r:id="rId16"/>
    <p:sldId id="271" r:id="rId17"/>
    <p:sldId id="272" r:id="rId18"/>
    <p:sldId id="291" r:id="rId19"/>
    <p:sldId id="292" r:id="rId20"/>
    <p:sldId id="288" r:id="rId21"/>
    <p:sldId id="289" r:id="rId22"/>
    <p:sldId id="296" r:id="rId23"/>
    <p:sldId id="290" r:id="rId24"/>
    <p:sldId id="293" r:id="rId25"/>
    <p:sldId id="295" r:id="rId26"/>
    <p:sldId id="260" r:id="rId27"/>
  </p:sldIdLst>
  <p:sldSz cx="9144000" cy="6858000" type="screen4x3"/>
  <p:notesSz cx="6858000" cy="9144000"/>
  <p:custDataLst>
    <p:tags r:id="rId29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2" autoAdjust="0"/>
    <p:restoredTop sz="94125" autoAdjust="0"/>
  </p:normalViewPr>
  <p:slideViewPr>
    <p:cSldViewPr snapToGrid="0">
      <p:cViewPr varScale="1">
        <p:scale>
          <a:sx n="88" d="100"/>
          <a:sy n="88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t>6/12/2013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 smtClean="0"/>
              <a:t>נושא אב - תרגול מספר</a:t>
            </a:r>
            <a:endParaRPr lang="he-IL" dirty="0"/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 smtClean="0"/>
              <a:t>נושא התרגול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נושאי התרגול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נושא אחד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165820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88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val="144965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0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9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0.wmf"/><Relationship Id="rId9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משנה 1"/>
          <p:cNvSpPr>
            <a:spLocks noGrp="1"/>
          </p:cNvSpPr>
          <p:nvPr>
            <p:ph type="subTitle" idx="1"/>
          </p:nvPr>
        </p:nvSpPr>
        <p:spPr>
          <a:xfrm>
            <a:off x="1335024" y="1154176"/>
            <a:ext cx="6473952" cy="477776"/>
          </a:xfrm>
        </p:spPr>
        <p:txBody>
          <a:bodyPr/>
          <a:lstStyle/>
          <a:p>
            <a:r>
              <a:rPr lang="he-IL" dirty="0" smtClean="0"/>
              <a:t>דינמיקה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1203622" y="1654365"/>
            <a:ext cx="6858762" cy="1264518"/>
          </a:xfrm>
        </p:spPr>
        <p:txBody>
          <a:bodyPr/>
          <a:lstStyle/>
          <a:p>
            <a:r>
              <a:rPr lang="he-IL" dirty="0" smtClean="0"/>
              <a:t>החוק השני של ניוטון:</a:t>
            </a:r>
            <a:br>
              <a:rPr lang="he-IL" dirty="0" smtClean="0"/>
            </a:br>
            <a:r>
              <a:rPr lang="he-IL" dirty="0" smtClean="0"/>
              <a:t>מסה ומשקל (1)</a:t>
            </a:r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2667000" y="3386666"/>
            <a:ext cx="3810000" cy="3113641"/>
            <a:chOff x="2667000" y="3386666"/>
            <a:chExt cx="3810000" cy="3113641"/>
          </a:xfrm>
        </p:grpSpPr>
        <p:pic>
          <p:nvPicPr>
            <p:cNvPr id="2048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3386666"/>
              <a:ext cx="3810000" cy="285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מלבן 3"/>
            <p:cNvSpPr/>
            <p:nvPr/>
          </p:nvSpPr>
          <p:spPr>
            <a:xfrm>
              <a:off x="2667000" y="6254086"/>
              <a:ext cx="381000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1000" i="1" dirty="0"/>
                <a:t>Image courtesy of </a:t>
              </a:r>
              <a:r>
                <a:rPr lang="en-US" sz="1000" i="1" dirty="0" err="1"/>
                <a:t>Danilo</a:t>
              </a:r>
              <a:r>
                <a:rPr lang="en-US" sz="1000" i="1" dirty="0"/>
                <a:t> </a:t>
              </a:r>
              <a:r>
                <a:rPr lang="en-US" sz="1000" i="1" dirty="0" err="1"/>
                <a:t>Rizzuti</a:t>
              </a:r>
              <a:r>
                <a:rPr lang="en-US" sz="1000" i="1" dirty="0"/>
                <a:t> at FreeDigitalPhotos.net</a:t>
              </a:r>
              <a:endParaRPr lang="he-IL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6493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3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כמה כוח נדרש על מנת להעניק לקטר, שמסתו 20,000 ק"ג, תאוצה של 1.5 מ/ש</a:t>
            </a:r>
            <a:r>
              <a:rPr lang="he-IL" baseline="30000" dirty="0" smtClean="0"/>
              <a:t>2 </a:t>
            </a:r>
            <a:r>
              <a:rPr lang="he-IL" dirty="0" smtClean="0"/>
              <a:t>על מסילה ישרה? </a:t>
            </a:r>
          </a:p>
          <a:p>
            <a:pPr marL="0" indent="0">
              <a:buNone/>
            </a:pPr>
            <a:r>
              <a:rPr lang="he-IL" dirty="0" smtClean="0"/>
              <a:t>נתון שמקדם החיכוך בין גלגלי הקטר למסילה הוא 0.03.</a:t>
            </a:r>
            <a:endParaRPr lang="he-IL" baseline="30000" dirty="0"/>
          </a:p>
        </p:txBody>
      </p:sp>
    </p:spTree>
    <p:extLst>
      <p:ext uri="{BB962C8B-B14F-4D97-AF65-F5344CB8AC3E}">
        <p14:creationId xmlns:p14="http://schemas.microsoft.com/office/powerpoint/2010/main" val="3961156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3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452036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כמה כוח נדרש על מנת להעניק </a:t>
            </a:r>
            <a:r>
              <a:rPr lang="he-IL" dirty="0" smtClean="0"/>
              <a:t>לקטר, </a:t>
            </a:r>
            <a:r>
              <a:rPr lang="he-IL" dirty="0"/>
              <a:t>שמסתו 20,000 </a:t>
            </a:r>
            <a:r>
              <a:rPr lang="he-IL" dirty="0" smtClean="0"/>
              <a:t>ק"ג, </a:t>
            </a:r>
            <a:r>
              <a:rPr lang="he-IL" dirty="0"/>
              <a:t>תאוצה של 1.5 מ/ש</a:t>
            </a:r>
            <a:r>
              <a:rPr lang="he-IL" baseline="30000" dirty="0"/>
              <a:t>2 </a:t>
            </a:r>
            <a:r>
              <a:rPr lang="he-IL" dirty="0"/>
              <a:t>על מסילה ישרה? 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נתון שמקדם </a:t>
            </a:r>
            <a:r>
              <a:rPr lang="he-IL" dirty="0"/>
              <a:t>החיכוך בין גלגלי הקטר למסילה </a:t>
            </a:r>
            <a:r>
              <a:rPr lang="he-IL" dirty="0" smtClean="0"/>
              <a:t>הוא </a:t>
            </a:r>
            <a:r>
              <a:rPr lang="he-IL" dirty="0"/>
              <a:t>0.03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את הכוח נחשב על פי המסה והתאוצה:</a:t>
            </a:r>
          </a:p>
          <a:p>
            <a:endParaRPr lang="he-IL" dirty="0" smtClean="0"/>
          </a:p>
          <a:p>
            <a:r>
              <a:rPr lang="he-IL" dirty="0" smtClean="0"/>
              <a:t>הואיל ומדובר בכוח </a:t>
            </a:r>
            <a:r>
              <a:rPr lang="he-IL" b="1" dirty="0" smtClean="0"/>
              <a:t>שקול</a:t>
            </a:r>
            <a:r>
              <a:rPr lang="he-IL" dirty="0" smtClean="0"/>
              <a:t>, צריך להתחשב גם בחיכוך. לשם כך נשרטט את הכוחות הפועלים על הקטר. הכוח </a:t>
            </a:r>
            <a:r>
              <a:rPr lang="en-US" dirty="0" smtClean="0"/>
              <a:t>F</a:t>
            </a:r>
            <a:r>
              <a:rPr lang="he-IL" dirty="0" smtClean="0"/>
              <a:t> הוא כוח הדחף של המנוע, והכוח </a:t>
            </a:r>
            <a:r>
              <a:rPr lang="en-US" dirty="0" smtClean="0"/>
              <a:t>f</a:t>
            </a:r>
            <a:r>
              <a:rPr lang="he-IL" dirty="0" smtClean="0"/>
              <a:t> הוא כוח החיכוך.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משיווי משקל בציר </a:t>
            </a:r>
            <a:r>
              <a:rPr lang="en-US" dirty="0" smtClean="0"/>
              <a:t>y</a:t>
            </a:r>
            <a:r>
              <a:rPr lang="he-IL" dirty="0" smtClean="0"/>
              <a:t> מתקיים: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ולכן:</a:t>
            </a:r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בציר </a:t>
            </a:r>
            <a:r>
              <a:rPr lang="en-US" dirty="0" smtClean="0"/>
              <a:t>x</a:t>
            </a:r>
            <a:r>
              <a:rPr lang="he-IL" dirty="0" smtClean="0"/>
              <a:t> ישנה תאוצה (נתון), ולכן:</a:t>
            </a:r>
          </a:p>
          <a:p>
            <a:pPr marL="0" indent="0">
              <a:buNone/>
            </a:pPr>
            <a:endParaRPr lang="he-IL" dirty="0" smtClean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834856"/>
              </p:ext>
            </p:extLst>
          </p:nvPr>
        </p:nvGraphicFramePr>
        <p:xfrm>
          <a:off x="3710620" y="1640535"/>
          <a:ext cx="93345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2" name="Equation" r:id="rId3" imgW="634680" imgH="215640" progId="Equation.DSMT4">
                  <p:embed/>
                </p:oleObj>
              </mc:Choice>
              <mc:Fallback>
                <p:oleObj name="Equation" r:id="rId3" imgW="634680" imgH="21564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620" y="1640535"/>
                        <a:ext cx="93345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07" y="2947571"/>
            <a:ext cx="3102512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983098"/>
              </p:ext>
            </p:extLst>
          </p:nvPr>
        </p:nvGraphicFramePr>
        <p:xfrm>
          <a:off x="3945891" y="3322160"/>
          <a:ext cx="24225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3" name="Equation" r:id="rId6" imgW="1409400" imgH="203040" progId="Equation.DSMT4">
                  <p:embed/>
                </p:oleObj>
              </mc:Choice>
              <mc:Fallback>
                <p:oleObj name="Equation" r:id="rId6" imgW="1409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45891" y="3322160"/>
                        <a:ext cx="2422525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099258"/>
              </p:ext>
            </p:extLst>
          </p:nvPr>
        </p:nvGraphicFramePr>
        <p:xfrm>
          <a:off x="3902556" y="4115724"/>
          <a:ext cx="3294529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4" name="Equation" r:id="rId8" imgW="2286000" imgH="215640" progId="Equation.DSMT4">
                  <p:embed/>
                </p:oleObj>
              </mc:Choice>
              <mc:Fallback>
                <p:oleObj name="Equation" r:id="rId8" imgW="22860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02556" y="4115724"/>
                        <a:ext cx="3294529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92696"/>
              </p:ext>
            </p:extLst>
          </p:nvPr>
        </p:nvGraphicFramePr>
        <p:xfrm>
          <a:off x="3802663" y="4954171"/>
          <a:ext cx="332422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5" name="Equation" r:id="rId10" imgW="2260440" imgH="698400" progId="Equation.DSMT4">
                  <p:embed/>
                </p:oleObj>
              </mc:Choice>
              <mc:Fallback>
                <p:oleObj name="Equation" r:id="rId10" imgW="22604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663" y="4954171"/>
                        <a:ext cx="3324225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33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אדם שמסתו 100 ק"ג עומד במעלית. </a:t>
            </a:r>
          </a:p>
          <a:p>
            <a:pPr marL="0" indent="0">
              <a:buNone/>
            </a:pPr>
            <a:r>
              <a:rPr lang="he-IL" dirty="0" smtClean="0"/>
              <a:t>מהו הכוח הפועל על כפות רגליו של האדם כאשר:</a:t>
            </a:r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המעלית במנוחה.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המעלית יורדת במהירות קבועה של 3 מ/ש.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המעלית מאיצה כלפי מעלה בתאוצה של 1 מ/ש</a:t>
            </a:r>
            <a:r>
              <a:rPr lang="he-IL" baseline="30000" dirty="0" smtClean="0"/>
              <a:t>2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/>
              <a:t>המעלית מאיצה כלפי </a:t>
            </a:r>
            <a:r>
              <a:rPr lang="he-IL" dirty="0" smtClean="0"/>
              <a:t>מטה בתאוצה </a:t>
            </a:r>
            <a:r>
              <a:rPr lang="he-IL" dirty="0"/>
              <a:t>של </a:t>
            </a:r>
            <a:r>
              <a:rPr lang="he-IL" dirty="0" smtClean="0"/>
              <a:t>1 מ/ש</a:t>
            </a:r>
            <a:r>
              <a:rPr lang="he-IL" baseline="30000" dirty="0" smtClean="0"/>
              <a:t>2</a:t>
            </a:r>
            <a:endParaRPr lang="he-IL" baseline="30000" dirty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החבל נקרע, והמעלית נופלת בנפילה חופשית.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2867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86756" y="709067"/>
            <a:ext cx="7089325" cy="3150663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אדם שמסתו 100 ק"ג עומד במעלית. </a:t>
            </a:r>
            <a:r>
              <a:rPr lang="he-IL" dirty="0" smtClean="0"/>
              <a:t>מהו </a:t>
            </a:r>
            <a:r>
              <a:rPr lang="he-IL" dirty="0"/>
              <a:t>הכוח הפועל על כפות רגליו של האדם כאשר: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המעלית במנוחה:</a:t>
            </a:r>
          </a:p>
          <a:p>
            <a:pPr marL="342900" indent="-342900">
              <a:buFont typeface="+mj-lt"/>
              <a:buAutoNum type="arabicPeriod"/>
            </a:pPr>
            <a:endParaRPr lang="he-IL" dirty="0" smtClean="0"/>
          </a:p>
          <a:p>
            <a:r>
              <a:rPr lang="he-IL" dirty="0" smtClean="0"/>
              <a:t>כאשר המעלית במנוחה, גם האדם במנוחה, ולכן הוא למעשה במצב ש"מ. במצב זה מתקיים: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בציר </a:t>
            </a:r>
            <a:r>
              <a:rPr lang="en-US" dirty="0" smtClean="0"/>
              <a:t>x</a:t>
            </a:r>
            <a:r>
              <a:rPr lang="he-IL" dirty="0" smtClean="0"/>
              <a:t> לא פועלים כוחות, ולכן, מתוך ש"מ בציר </a:t>
            </a:r>
            <a:r>
              <a:rPr lang="en-US" dirty="0" smtClean="0"/>
              <a:t>y</a:t>
            </a:r>
            <a:r>
              <a:rPr lang="he-IL" dirty="0" smtClean="0"/>
              <a:t>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הכוח הפועל על רגלי האדם הוא הכוח הנורמלי </a:t>
            </a:r>
            <a:r>
              <a:rPr lang="en-US" dirty="0" smtClean="0"/>
              <a:t>N</a:t>
            </a:r>
            <a:r>
              <a:rPr lang="he-IL" dirty="0" smtClean="0"/>
              <a:t> , שבמקרה זה שווה ל- </a:t>
            </a:r>
            <a:r>
              <a:rPr lang="en-US" dirty="0" smtClean="0"/>
              <a:t>N</a:t>
            </a:r>
            <a:r>
              <a:rPr lang="he-IL" dirty="0" smtClean="0"/>
              <a:t>1000.</a:t>
            </a: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171907"/>
              </p:ext>
            </p:extLst>
          </p:nvPr>
        </p:nvGraphicFramePr>
        <p:xfrm>
          <a:off x="2617063" y="2071065"/>
          <a:ext cx="12954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" name="Equation" r:id="rId3" imgW="965160" imgH="241200" progId="Equation.DSMT4">
                  <p:embed/>
                </p:oleObj>
              </mc:Choice>
              <mc:Fallback>
                <p:oleObj name="Equation" r:id="rId3" imgW="965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7063" y="2071065"/>
                        <a:ext cx="129540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175467"/>
              </p:ext>
            </p:extLst>
          </p:nvPr>
        </p:nvGraphicFramePr>
        <p:xfrm>
          <a:off x="2618912" y="3007020"/>
          <a:ext cx="2666604" cy="67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" name="Equation" r:id="rId5" imgW="1815840" imgH="457200" progId="Equation.DSMT4">
                  <p:embed/>
                </p:oleObj>
              </mc:Choice>
              <mc:Fallback>
                <p:oleObj name="Equation" r:id="rId5" imgW="1815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8912" y="3007020"/>
                        <a:ext cx="2666604" cy="67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34" y="2394915"/>
            <a:ext cx="1641220" cy="25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910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2247197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אדם שמסתו 100 ק"ג עומד במעלית. מהו הכוח הפועל על כפות רגליו של האדם כאשר: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e-IL" dirty="0" smtClean="0"/>
              <a:t>המעלית </a:t>
            </a:r>
            <a:r>
              <a:rPr lang="he-IL" dirty="0"/>
              <a:t>יורדת במהירות </a:t>
            </a:r>
            <a:r>
              <a:rPr lang="he-IL" dirty="0" smtClean="0"/>
              <a:t>קבועה </a:t>
            </a:r>
            <a:r>
              <a:rPr lang="he-IL" dirty="0"/>
              <a:t>של 3 </a:t>
            </a:r>
            <a:r>
              <a:rPr lang="he-IL" dirty="0" smtClean="0"/>
              <a:t>מ/ש: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מהירות קבועה (מעלה או מטה) היא מצב של ש"מ. </a:t>
            </a:r>
          </a:p>
          <a:p>
            <a:r>
              <a:rPr lang="he-IL" dirty="0" smtClean="0"/>
              <a:t>לכן, כאשר המעלית </a:t>
            </a:r>
            <a:r>
              <a:rPr lang="he-IL" dirty="0"/>
              <a:t>נעה </a:t>
            </a:r>
            <a:r>
              <a:rPr lang="he-IL" dirty="0" smtClean="0"/>
              <a:t>כלפי מטה במהירות קבועה, הכוח הנורמלי שפועל על רגלי האדם שווה למשקלו, בדיוק כמו בסעיף הקודם: </a:t>
            </a:r>
            <a:r>
              <a:rPr lang="en-US" dirty="0" smtClean="0"/>
              <a:t>N=1000N</a:t>
            </a:r>
            <a:endParaRPr lang="he-I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2663825"/>
            <a:ext cx="200977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938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אדם שמסתו 100 ק"ג עומד במעלית. מהו הכוח הפועל על כפות רגליו של האדם כאשר: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he-IL" dirty="0" smtClean="0"/>
              <a:t>המעלית </a:t>
            </a:r>
            <a:r>
              <a:rPr lang="he-IL" dirty="0"/>
              <a:t>מאיצה כלפי </a:t>
            </a:r>
            <a:r>
              <a:rPr lang="he-IL" dirty="0" smtClean="0"/>
              <a:t>מעלה בתאוצה </a:t>
            </a:r>
            <a:r>
              <a:rPr lang="he-IL" dirty="0"/>
              <a:t>של </a:t>
            </a:r>
            <a:r>
              <a:rPr lang="he-IL" dirty="0" smtClean="0"/>
              <a:t>1 מ/ש</a:t>
            </a:r>
            <a:r>
              <a:rPr lang="he-IL" baseline="30000" dirty="0" smtClean="0"/>
              <a:t>2:</a:t>
            </a:r>
          </a:p>
          <a:p>
            <a:pPr marL="0" indent="0">
              <a:buNone/>
            </a:pPr>
            <a:endParaRPr lang="he-IL" baseline="30000" dirty="0"/>
          </a:p>
          <a:p>
            <a:r>
              <a:rPr lang="he-IL" dirty="0" smtClean="0"/>
              <a:t>ניישם את החוק השני של ניוטון במקרה זה.</a:t>
            </a:r>
          </a:p>
          <a:p>
            <a:endParaRPr lang="he-IL" dirty="0"/>
          </a:p>
          <a:p>
            <a:r>
              <a:rPr lang="he-IL" dirty="0" smtClean="0"/>
              <a:t>בכיוון ציר</a:t>
            </a:r>
            <a:r>
              <a:rPr lang="en-US" dirty="0" smtClean="0"/>
              <a:t>y </a:t>
            </a:r>
            <a:r>
              <a:rPr lang="he-IL" dirty="0" smtClean="0"/>
              <a:t> מתקיים:</a:t>
            </a: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767854"/>
              </p:ext>
            </p:extLst>
          </p:nvPr>
        </p:nvGraphicFramePr>
        <p:xfrm>
          <a:off x="4735065" y="2628499"/>
          <a:ext cx="2180640" cy="160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3" imgW="1333440" imgH="977760" progId="Equation.DSMT4">
                  <p:embed/>
                </p:oleObj>
              </mc:Choice>
              <mc:Fallback>
                <p:oleObj name="Equation" r:id="rId3" imgW="1333440" imgH="97776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065" y="2628499"/>
                        <a:ext cx="2180640" cy="160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3043238"/>
            <a:ext cx="313372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37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4 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1599127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אדם שמסתו 100 ק"ג עומד במעלית. מהו הכוח הפועל על כפות רגליו של האדם כאשר: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he-IL" dirty="0" smtClean="0"/>
              <a:t>המעלית </a:t>
            </a:r>
            <a:r>
              <a:rPr lang="he-IL" dirty="0"/>
              <a:t>מאיצה כלפי מטה בתאוצה של </a:t>
            </a:r>
            <a:r>
              <a:rPr lang="he-IL" dirty="0" smtClean="0"/>
              <a:t>1 מ/ש</a:t>
            </a:r>
            <a:r>
              <a:rPr lang="he-IL" baseline="30000" dirty="0" smtClean="0"/>
              <a:t>2</a:t>
            </a:r>
          </a:p>
          <a:p>
            <a:pPr marL="0" indent="0">
              <a:buNone/>
            </a:pPr>
            <a:endParaRPr lang="he-IL" baseline="30000" dirty="0" smtClean="0"/>
          </a:p>
          <a:p>
            <a:r>
              <a:rPr lang="he-IL" dirty="0" smtClean="0"/>
              <a:t>גם הפעם ניישם </a:t>
            </a:r>
            <a:r>
              <a:rPr lang="he-IL" dirty="0"/>
              <a:t>את החוק השני של </a:t>
            </a:r>
            <a:r>
              <a:rPr lang="he-IL" dirty="0" smtClean="0"/>
              <a:t>ניוטון.</a:t>
            </a:r>
          </a:p>
          <a:p>
            <a:r>
              <a:rPr lang="he-IL" dirty="0" smtClean="0"/>
              <a:t>בכיוון ציר </a:t>
            </a:r>
            <a:r>
              <a:rPr lang="en-US" dirty="0" smtClean="0"/>
              <a:t>y</a:t>
            </a:r>
            <a:r>
              <a:rPr lang="he-IL" dirty="0" smtClean="0"/>
              <a:t> מתקיים:</a:t>
            </a:r>
          </a:p>
          <a:p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736988"/>
              </p:ext>
            </p:extLst>
          </p:nvPr>
        </p:nvGraphicFramePr>
        <p:xfrm>
          <a:off x="4396372" y="2398911"/>
          <a:ext cx="2255857" cy="14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3" imgW="1549080" imgH="977760" progId="Equation.DSMT4">
                  <p:embed/>
                </p:oleObj>
              </mc:Choice>
              <mc:Fallback>
                <p:oleObj name="Equation" r:id="rId3" imgW="1549080" imgH="97776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372" y="2398911"/>
                        <a:ext cx="2255857" cy="142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1963738"/>
            <a:ext cx="317182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046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4 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אדם שמסתו 100 ק"ג עומד במעלית. מהו הכוח הפועל על כפות רגליו של האדם כאשר: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he-IL" dirty="0" smtClean="0"/>
              <a:t>החבל </a:t>
            </a:r>
            <a:r>
              <a:rPr lang="he-IL" dirty="0"/>
              <a:t>נקרע, והמעלית נופלת בנפילה </a:t>
            </a:r>
            <a:r>
              <a:rPr lang="he-IL" dirty="0" smtClean="0"/>
              <a:t>חופשית: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נחשב בדומה </a:t>
            </a:r>
            <a:r>
              <a:rPr lang="he-IL" dirty="0"/>
              <a:t>ל</a:t>
            </a:r>
            <a:r>
              <a:rPr lang="he-IL" dirty="0" smtClean="0"/>
              <a:t>מקרה הקודם: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האדם לא יחוש שום כוח הפועל על רגליו.</a:t>
            </a:r>
          </a:p>
          <a:p>
            <a:r>
              <a:rPr lang="he-IL" dirty="0" smtClean="0"/>
              <a:t>מקובל לכנות מצב זה כ"חוסר משקל".</a:t>
            </a:r>
            <a:endParaRPr lang="he-I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2071688"/>
            <a:ext cx="35052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16077"/>
              </p:ext>
            </p:extLst>
          </p:nvPr>
        </p:nvGraphicFramePr>
        <p:xfrm>
          <a:off x="4639589" y="1997476"/>
          <a:ext cx="2399679" cy="1425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Equation" r:id="rId4" imgW="1650960" imgH="977760" progId="Equation.DSMT4">
                  <p:embed/>
                </p:oleObj>
              </mc:Choice>
              <mc:Fallback>
                <p:oleObj name="Equation" r:id="rId4" imgW="1650960" imgH="977760" progId="Equation.DSMT4">
                  <p:embed/>
                  <p:pic>
                    <p:nvPicPr>
                      <p:cNvPr id="0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9589" y="1997476"/>
                        <a:ext cx="2399679" cy="14254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5078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בדרך כלל כוח החיכוך בין האספלט לצמיגי המכונית בזמן בלימה הוא </a:t>
            </a:r>
            <a:r>
              <a:rPr lang="en-US" dirty="0" smtClean="0"/>
              <a:t>9/10</a:t>
            </a:r>
            <a:r>
              <a:rPr lang="he-IL" dirty="0" smtClean="0"/>
              <a:t> ממשקל המכונית.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הייתה מהירותה של מכונית ברגע הבלימה, אם אורכם של סימני הבלימה שהותירה על הכביש עד לעצירה הוא 20 מטר? </a:t>
            </a: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3568699" y="2014539"/>
            <a:ext cx="2967892" cy="2678111"/>
            <a:chOff x="984249" y="1792289"/>
            <a:chExt cx="2967892" cy="2678111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251" y="1792289"/>
              <a:ext cx="2967890" cy="2411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249" y="4203700"/>
              <a:ext cx="2962275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14939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5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8775" y="709067"/>
            <a:ext cx="8417307" cy="5505301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בדרך כלל כוח החיכוך בין האספלט לצמיגי המכונית בזמן בלימה הוא </a:t>
            </a:r>
            <a:r>
              <a:rPr lang="en-US" dirty="0"/>
              <a:t>9/10</a:t>
            </a:r>
            <a:r>
              <a:rPr lang="he-IL" dirty="0"/>
              <a:t> ממשקל המכונית.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</a:t>
            </a:r>
            <a:r>
              <a:rPr lang="he-IL" dirty="0"/>
              <a:t>הייתה מהירותה של מכונית ברגע הבלימה אם אורכם של סימני הבלימה שהותירה על הכביש עד לעצירה הוא 20 מטר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הכוחות הפועלים על המכונית ברגע הבלימה הם כמוראה בתרשים.</a:t>
            </a:r>
          </a:p>
          <a:p>
            <a:r>
              <a:rPr lang="he-IL" dirty="0" smtClean="0"/>
              <a:t>ניישם את החוק השני של ניוטון בציר </a:t>
            </a:r>
            <a:r>
              <a:rPr lang="en-US" dirty="0" smtClean="0"/>
              <a:t>x</a:t>
            </a:r>
            <a:r>
              <a:rPr lang="he-IL" dirty="0" smtClean="0"/>
              <a:t>:</a:t>
            </a: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את המהירות ההתחלתית נחשב כך: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498131"/>
            <a:ext cx="3559175" cy="240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28808"/>
              </p:ext>
            </p:extLst>
          </p:nvPr>
        </p:nvGraphicFramePr>
        <p:xfrm>
          <a:off x="4229131" y="2627451"/>
          <a:ext cx="2019300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4" imgW="1460160" imgH="1002960" progId="Equation.DSMT4">
                  <p:embed/>
                </p:oleObj>
              </mc:Choice>
              <mc:Fallback>
                <p:oleObj name="Equation" r:id="rId4" imgW="14601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31" y="2627451"/>
                        <a:ext cx="2019300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169476"/>
              </p:ext>
            </p:extLst>
          </p:nvPr>
        </p:nvGraphicFramePr>
        <p:xfrm>
          <a:off x="4195686" y="4613245"/>
          <a:ext cx="165100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6" imgW="1079280" imgH="787320" progId="Equation.DSMT4">
                  <p:embed/>
                </p:oleObj>
              </mc:Choice>
              <mc:Fallback>
                <p:oleObj name="Equation" r:id="rId6" imgW="107928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95686" y="4613245"/>
                        <a:ext cx="1651000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7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למדנו בשיעור כי: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8"/>
            <a:ext cx="8236530" cy="4404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e-IL" dirty="0"/>
              <a:t>התאוצה של גוף נמצאת ביחס ישר לכוח השקול הפועל עליו וביחס הפוך למסתו.</a:t>
            </a:r>
            <a:endParaRPr 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כיוון </a:t>
            </a:r>
            <a:r>
              <a:rPr lang="he-IL" dirty="0"/>
              <a:t>התאוצה זהה לכיוון הכוח השקול</a:t>
            </a:r>
            <a:r>
              <a:rPr lang="he-IL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e-IL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e-IL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e-IL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e-IL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יחידת הכוח </a:t>
            </a:r>
            <a:r>
              <a:rPr lang="he-IL" b="1" dirty="0" smtClean="0"/>
              <a:t>ניוטון</a:t>
            </a:r>
            <a:r>
              <a:rPr lang="he-IL" dirty="0" smtClean="0"/>
              <a:t> מוגדרת ככוח </a:t>
            </a:r>
            <a:r>
              <a:rPr lang="he-IL" dirty="0"/>
              <a:t>המקנה </a:t>
            </a:r>
            <a:r>
              <a:rPr lang="he-IL" dirty="0" smtClean="0"/>
              <a:t>לגוף, </a:t>
            </a:r>
            <a:r>
              <a:rPr lang="he-IL" dirty="0"/>
              <a:t>שמסתו</a:t>
            </a:r>
            <a:r>
              <a:rPr lang="en-US" dirty="0"/>
              <a:t>1kg </a:t>
            </a:r>
            <a:r>
              <a:rPr lang="he-IL" dirty="0"/>
              <a:t> </a:t>
            </a:r>
            <a:r>
              <a:rPr lang="he-IL" dirty="0" smtClean="0"/>
              <a:t>, תאוצה </a:t>
            </a:r>
            <a:r>
              <a:rPr lang="he-IL" dirty="0"/>
              <a:t>של </a:t>
            </a:r>
            <a:r>
              <a:rPr lang="en-US" dirty="0"/>
              <a:t>1m</a:t>
            </a:r>
            <a:r>
              <a:rPr lang="en-US" dirty="0">
                <a:sym typeface="Symbol"/>
              </a:rPr>
              <a:t>sec</a:t>
            </a:r>
            <a:r>
              <a:rPr lang="en-US" baseline="30000" dirty="0">
                <a:sym typeface="Symbol"/>
              </a:rPr>
              <a:t>2</a:t>
            </a:r>
            <a:r>
              <a:rPr lang="he-IL" dirty="0"/>
              <a:t>.</a:t>
            </a:r>
            <a:endParaRPr lang="he-IL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מסת גוף </a:t>
            </a:r>
            <a:r>
              <a:rPr lang="he-IL" dirty="0"/>
              <a:t>מוגדרת כיחס בין גודל הכוח השקול, הפועל על הגוף, לבין גודל התאוצה, שנגרמת </a:t>
            </a:r>
            <a:r>
              <a:rPr lang="he-IL" dirty="0" smtClean="0"/>
              <a:t>כתוצאה ממנו.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e-IL" dirty="0"/>
              <a:t>שיעורו של כוח </a:t>
            </a:r>
            <a:r>
              <a:rPr lang="he-IL" dirty="0" smtClean="0"/>
              <a:t>הכובד, </a:t>
            </a:r>
            <a:r>
              <a:rPr lang="he-IL" dirty="0"/>
              <a:t>הפועל על </a:t>
            </a:r>
            <a:r>
              <a:rPr lang="he-IL" dirty="0" smtClean="0"/>
              <a:t>גוף, </a:t>
            </a:r>
            <a:r>
              <a:rPr lang="he-IL" dirty="0"/>
              <a:t>נמצא ביחס ישר </a:t>
            </a:r>
            <a:r>
              <a:rPr lang="he-IL" dirty="0" smtClean="0"/>
              <a:t>למסתו ומתקיים:</a:t>
            </a:r>
            <a:endParaRPr lang="he-IL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e-IL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908735"/>
              </p:ext>
            </p:extLst>
          </p:nvPr>
        </p:nvGraphicFramePr>
        <p:xfrm>
          <a:off x="4366811" y="1654860"/>
          <a:ext cx="1094188" cy="1135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2" name="Equation" r:id="rId3" imgW="672840" imgH="698400" progId="Equation.DSMT4">
                  <p:embed/>
                </p:oleObj>
              </mc:Choice>
              <mc:Fallback>
                <p:oleObj name="Equation" r:id="rId3" imgW="6728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66811" y="1654860"/>
                        <a:ext cx="1094188" cy="1135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585713"/>
              </p:ext>
            </p:extLst>
          </p:nvPr>
        </p:nvGraphicFramePr>
        <p:xfrm>
          <a:off x="4512310" y="4527550"/>
          <a:ext cx="877570" cy="32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3" name="Equation" r:id="rId5" imgW="520560" imgH="190440" progId="Equation.DSMT4">
                  <p:embed/>
                </p:oleObj>
              </mc:Choice>
              <mc:Fallback>
                <p:oleObj name="Equation" r:id="rId5" imgW="5205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2310" y="4527550"/>
                        <a:ext cx="877570" cy="32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3383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6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2078521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בבעיה המתוארת בתרשים נתון: </a:t>
            </a:r>
            <a:r>
              <a:rPr lang="en-US" dirty="0" smtClean="0"/>
              <a:t>m</a:t>
            </a:r>
            <a:r>
              <a:rPr lang="en-US" baseline="-25000" dirty="0" smtClean="0"/>
              <a:t>A</a:t>
            </a:r>
            <a:r>
              <a:rPr lang="en-US" dirty="0" smtClean="0"/>
              <a:t>=30kg</a:t>
            </a:r>
            <a:r>
              <a:rPr lang="he-IL" dirty="0" smtClean="0"/>
              <a:t>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</a:t>
            </a:r>
            <a:r>
              <a:rPr lang="en-US" dirty="0" smtClean="0"/>
              <a:t>=20kg</a:t>
            </a:r>
            <a:r>
              <a:rPr lang="he-IL" dirty="0" smtClean="0"/>
              <a:t>. </a:t>
            </a:r>
          </a:p>
          <a:p>
            <a:pPr marL="0" indent="0">
              <a:buNone/>
            </a:pPr>
            <a:r>
              <a:rPr lang="he-IL" dirty="0" smtClean="0"/>
              <a:t>מסת החבל זניחה, ואין חיכוך בבעיה.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המרחק שתיפול המסה </a:t>
            </a:r>
            <a:r>
              <a:rPr lang="en-US" dirty="0" smtClean="0"/>
              <a:t>B</a:t>
            </a:r>
            <a:r>
              <a:rPr lang="he-IL" dirty="0" smtClean="0"/>
              <a:t> במשך 2 שניות, כשהיא מתחילה לנוע ממנוחה?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צריך להיות מקדם החיכוך </a:t>
            </a:r>
            <a:r>
              <a:rPr lang="he-IL" dirty="0"/>
              <a:t>(הסטטי) </a:t>
            </a:r>
            <a:r>
              <a:rPr lang="he-IL" dirty="0" smtClean="0"/>
              <a:t>המינימלי בין הגוף </a:t>
            </a:r>
            <a:r>
              <a:rPr lang="en-US" dirty="0" smtClean="0"/>
              <a:t>A</a:t>
            </a:r>
            <a:r>
              <a:rPr lang="he-IL" dirty="0" smtClean="0"/>
              <a:t> למשטח, על מנת שהגוף </a:t>
            </a:r>
            <a:r>
              <a:rPr lang="en-US" dirty="0" smtClean="0"/>
              <a:t>B</a:t>
            </a:r>
            <a:r>
              <a:rPr lang="he-IL" dirty="0" smtClean="0"/>
              <a:t> יישאר תלוי במקומו?</a:t>
            </a:r>
            <a:endParaRPr lang="he-IL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03" y="3411522"/>
            <a:ext cx="43053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547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6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2400" y="594804"/>
            <a:ext cx="8623682" cy="5956915"/>
          </a:xfrm>
        </p:spPr>
        <p:txBody>
          <a:bodyPr/>
          <a:lstStyle/>
          <a:p>
            <a:pPr marL="0" indent="0">
              <a:buNone/>
            </a:pPr>
            <a:r>
              <a:rPr lang="he-IL" b="1" dirty="0" smtClean="0"/>
              <a:t>נתון</a:t>
            </a:r>
            <a:r>
              <a:rPr lang="he-IL" dirty="0"/>
              <a:t>: </a:t>
            </a:r>
            <a:r>
              <a:rPr lang="en-US" dirty="0"/>
              <a:t>m</a:t>
            </a:r>
            <a:r>
              <a:rPr lang="en-US" baseline="-25000" dirty="0"/>
              <a:t>A</a:t>
            </a:r>
            <a:r>
              <a:rPr lang="en-US" dirty="0"/>
              <a:t>=30kg</a:t>
            </a:r>
            <a:r>
              <a:rPr lang="he-IL" dirty="0"/>
              <a:t>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</a:t>
            </a:r>
            <a:r>
              <a:rPr lang="en-US" dirty="0" smtClean="0"/>
              <a:t>=20kg</a:t>
            </a:r>
            <a:r>
              <a:rPr lang="he-IL" dirty="0" smtClean="0"/>
              <a:t>, מסת </a:t>
            </a:r>
            <a:r>
              <a:rPr lang="he-IL" dirty="0"/>
              <a:t>החבל </a:t>
            </a:r>
            <a:r>
              <a:rPr lang="he-IL" dirty="0" smtClean="0"/>
              <a:t>זניחה </a:t>
            </a:r>
            <a:r>
              <a:rPr lang="he-IL" dirty="0"/>
              <a:t>ואין </a:t>
            </a:r>
            <a:r>
              <a:rPr lang="he-IL" dirty="0" smtClean="0"/>
              <a:t>חיכוך.</a:t>
            </a:r>
            <a:endParaRPr lang="he-IL" dirty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</a:t>
            </a:r>
            <a:r>
              <a:rPr lang="he-IL" dirty="0"/>
              <a:t>המרחק שתיפול המסה </a:t>
            </a:r>
            <a:r>
              <a:rPr lang="en-US" dirty="0"/>
              <a:t>B</a:t>
            </a:r>
            <a:r>
              <a:rPr lang="he-IL" dirty="0"/>
              <a:t> במשך </a:t>
            </a:r>
            <a:r>
              <a:rPr lang="he-IL" dirty="0" smtClean="0"/>
              <a:t>2 שניות</a:t>
            </a:r>
            <a:r>
              <a:rPr lang="he-IL" dirty="0"/>
              <a:t>, כשהיא מתחילה לנוע ממנוחה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נתייחס לשני הגופים ולחבל המקשר ביניהם כאל מערכת אחת שמסתה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</a:t>
            </a:r>
            <a:r>
              <a:rPr lang="en-US" dirty="0" err="1" smtClean="0"/>
              <a:t>+m</a:t>
            </a:r>
            <a:r>
              <a:rPr lang="en-US" baseline="-25000" dirty="0" err="1" smtClean="0"/>
              <a:t>A</a:t>
            </a:r>
            <a:r>
              <a:rPr lang="en-US" dirty="0" smtClean="0"/>
              <a:t>=50kg</a:t>
            </a:r>
            <a:r>
              <a:rPr lang="he-IL" dirty="0" smtClean="0"/>
              <a:t>. </a:t>
            </a:r>
          </a:p>
          <a:p>
            <a:pPr marL="0" indent="0">
              <a:buNone/>
            </a:pPr>
            <a:r>
              <a:rPr lang="he-IL" dirty="0"/>
              <a:t>	</a:t>
            </a:r>
            <a:r>
              <a:rPr lang="he-IL" dirty="0" smtClean="0"/>
              <a:t>במצב זה, המתיחות </a:t>
            </a:r>
            <a:r>
              <a:rPr lang="en-US" dirty="0" smtClean="0"/>
              <a:t>T</a:t>
            </a:r>
            <a:r>
              <a:rPr lang="he-IL" dirty="0" smtClean="0"/>
              <a:t> היא כוח פנימי במערכת, שאינו משפיע על התאוצה.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לכן, בהזנחת החיכוך, במערכת פועלים 3 כוחות חיצוניים: </a:t>
            </a:r>
          </a:p>
          <a:p>
            <a:pPr marL="0" indent="0">
              <a:buNone/>
            </a:pPr>
            <a:r>
              <a:rPr lang="he-IL" dirty="0" smtClean="0"/>
              <a:t>	המשקל של כל גוף (</a:t>
            </a:r>
            <a:r>
              <a:rPr lang="en-US" dirty="0" smtClean="0"/>
              <a:t>A, B</a:t>
            </a:r>
            <a:r>
              <a:rPr lang="he-IL" dirty="0" smtClean="0"/>
              <a:t>) והכוח הנורמלי, הפועל על גוף </a:t>
            </a:r>
            <a:r>
              <a:rPr lang="en-US" dirty="0" smtClean="0"/>
              <a:t>A</a:t>
            </a:r>
            <a:r>
              <a:rPr lang="he-IL" dirty="0" smtClean="0"/>
              <a:t>.</a:t>
            </a:r>
          </a:p>
        </p:txBody>
      </p:sp>
      <p:pic>
        <p:nvPicPr>
          <p:cNvPr id="21595" name="Picture 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861" y="3187163"/>
            <a:ext cx="4881238" cy="330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857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6 (1- 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2400" y="594805"/>
            <a:ext cx="8623682" cy="4390852"/>
          </a:xfrm>
        </p:spPr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נפרק לרכיבים את משקל הגוף </a:t>
            </a:r>
            <a:r>
              <a:rPr lang="en-US" dirty="0" smtClean="0"/>
              <a:t>A</a:t>
            </a:r>
            <a:r>
              <a:rPr lang="he-IL" dirty="0" smtClean="0"/>
              <a:t>, ונקבל בכיוון </a:t>
            </a:r>
            <a:r>
              <a:rPr lang="en-US" dirty="0" smtClean="0"/>
              <a:t>x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זוהי תאוצת המערכת, ולכן זן גם התאוצה, בה תיפול המסה </a:t>
            </a:r>
            <a:r>
              <a:rPr lang="en-US" dirty="0" smtClean="0"/>
              <a:t>B</a:t>
            </a:r>
            <a:r>
              <a:rPr lang="he-IL" dirty="0" smtClean="0"/>
              <a:t>.</a:t>
            </a:r>
          </a:p>
          <a:p>
            <a:r>
              <a:rPr lang="he-IL" dirty="0" smtClean="0"/>
              <a:t>נחשב את מרחק הנפילה של המסה </a:t>
            </a:r>
            <a:r>
              <a:rPr lang="en-US" dirty="0" smtClean="0"/>
              <a:t>B</a:t>
            </a:r>
            <a:r>
              <a:rPr lang="he-IL" dirty="0" smtClean="0"/>
              <a:t> במשך 2 שניות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sz="1400" dirty="0" smtClean="0"/>
              <a:t>הערה: הפעם נוכל לראות את התנועה של </a:t>
            </a:r>
            <a:r>
              <a:rPr lang="en-US" sz="1400" dirty="0" smtClean="0"/>
              <a:t>B </a:t>
            </a:r>
            <a:r>
              <a:rPr lang="he-IL" sz="1400" dirty="0" smtClean="0"/>
              <a:t> כתנועה על קו ישר.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he-IL" sz="1400" dirty="0" smtClean="0"/>
              <a:t>נבחר את הישר </a:t>
            </a:r>
            <a:r>
              <a:rPr lang="en-US" sz="1400" dirty="0" smtClean="0"/>
              <a:t>y</a:t>
            </a:r>
            <a:r>
              <a:rPr lang="he-IL" sz="1400" dirty="0" smtClean="0"/>
              <a:t>, כשהכיוון החיובי שלו כלפי מעלה, ואז התאוצה- שהיא כלפי מטה- תהיה שלילית:</a:t>
            </a:r>
            <a:endParaRPr lang="he-IL" sz="1400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238844"/>
              </p:ext>
            </p:extLst>
          </p:nvPr>
        </p:nvGraphicFramePr>
        <p:xfrm>
          <a:off x="5138382" y="1459129"/>
          <a:ext cx="2922588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3" imgW="2323800" imgH="1409400" progId="Equation.DSMT4">
                  <p:embed/>
                </p:oleObj>
              </mc:Choice>
              <mc:Fallback>
                <p:oleObj name="Equation" r:id="rId3" imgW="2323800" imgH="140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382" y="1459129"/>
                        <a:ext cx="2922588" cy="1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998515"/>
              </p:ext>
            </p:extLst>
          </p:nvPr>
        </p:nvGraphicFramePr>
        <p:xfrm>
          <a:off x="5010634" y="4932850"/>
          <a:ext cx="23177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5" imgW="1726920" imgH="863280" progId="Equation.DSMT4">
                  <p:embed/>
                </p:oleObj>
              </mc:Choice>
              <mc:Fallback>
                <p:oleObj name="Equation" r:id="rId5" imgW="172692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0634" y="4932850"/>
                        <a:ext cx="2317750" cy="115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95" name="Picture 9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52" y="700872"/>
            <a:ext cx="3990975" cy="27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4896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6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709067"/>
            <a:ext cx="8776082" cy="5659983"/>
          </a:xfrm>
        </p:spPr>
        <p:txBody>
          <a:bodyPr/>
          <a:lstStyle/>
          <a:p>
            <a:pPr marL="0" indent="0">
              <a:buNone/>
            </a:pPr>
            <a:r>
              <a:rPr lang="he-IL" b="1" dirty="0"/>
              <a:t>נתון</a:t>
            </a:r>
            <a:r>
              <a:rPr lang="he-IL" dirty="0"/>
              <a:t>: </a:t>
            </a:r>
            <a:r>
              <a:rPr lang="en-US" dirty="0"/>
              <a:t>m</a:t>
            </a:r>
            <a:r>
              <a:rPr lang="en-US" baseline="-25000" dirty="0"/>
              <a:t>A</a:t>
            </a:r>
            <a:r>
              <a:rPr lang="en-US" dirty="0"/>
              <a:t>=30kg</a:t>
            </a:r>
            <a:r>
              <a:rPr lang="he-IL" dirty="0"/>
              <a:t>, </a:t>
            </a:r>
            <a:r>
              <a:rPr lang="en-US" dirty="0" err="1"/>
              <a:t>m</a:t>
            </a:r>
            <a:r>
              <a:rPr lang="en-US" baseline="-25000" dirty="0" err="1"/>
              <a:t>B</a:t>
            </a:r>
            <a:r>
              <a:rPr lang="en-US" dirty="0"/>
              <a:t>=20kg</a:t>
            </a:r>
            <a:r>
              <a:rPr lang="he-IL" dirty="0"/>
              <a:t>, מסת החבל זניחה ואין חיכוך.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e-IL" dirty="0" smtClean="0"/>
              <a:t>מה </a:t>
            </a:r>
            <a:r>
              <a:rPr lang="he-IL" dirty="0"/>
              <a:t>צריך להיות מקדם החיכוך </a:t>
            </a:r>
            <a:r>
              <a:rPr lang="he-IL" dirty="0" smtClean="0"/>
              <a:t>(הסטטי) המינימלי בין </a:t>
            </a:r>
            <a:r>
              <a:rPr lang="he-IL" dirty="0"/>
              <a:t>הגוף </a:t>
            </a:r>
            <a:r>
              <a:rPr lang="en-US" dirty="0"/>
              <a:t>A</a:t>
            </a:r>
            <a:r>
              <a:rPr lang="he-IL" dirty="0"/>
              <a:t> למשטח על מנת שהגוף </a:t>
            </a:r>
            <a:r>
              <a:rPr lang="en-US" dirty="0"/>
              <a:t>B</a:t>
            </a:r>
            <a:r>
              <a:rPr lang="he-IL" dirty="0"/>
              <a:t> יישאר תלוי במקומו</a:t>
            </a:r>
            <a:r>
              <a:rPr lang="he-IL" dirty="0" smtClean="0"/>
              <a:t>?</a:t>
            </a:r>
          </a:p>
          <a:p>
            <a:r>
              <a:rPr lang="he-IL" dirty="0" smtClean="0"/>
              <a:t>נוסיף את כוח החיכוך לתרשים הכוחות. במקרה זה (מנוחה) צריך להתקיים: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את </a:t>
            </a:r>
            <a:r>
              <a:rPr lang="en-US" dirty="0" smtClean="0"/>
              <a:t>N</a:t>
            </a:r>
            <a:r>
              <a:rPr lang="he-IL" dirty="0" smtClean="0"/>
              <a:t> נחשב מתוך: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ולכן: </a:t>
            </a:r>
          </a:p>
          <a:p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890995"/>
              </p:ext>
            </p:extLst>
          </p:nvPr>
        </p:nvGraphicFramePr>
        <p:xfrm>
          <a:off x="5520554" y="1967359"/>
          <a:ext cx="2478098" cy="1997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6" name="Equation" r:id="rId3" imgW="1765080" imgH="1422360" progId="Equation.DSMT4">
                  <p:embed/>
                </p:oleObj>
              </mc:Choice>
              <mc:Fallback>
                <p:oleObj name="Equation" r:id="rId3" imgW="1765080" imgH="1422360" progId="Equation.DSMT4">
                  <p:embed/>
                  <p:pic>
                    <p:nvPicPr>
                      <p:cNvPr id="0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0554" y="1967359"/>
                        <a:ext cx="2478098" cy="1997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836570"/>
              </p:ext>
            </p:extLst>
          </p:nvPr>
        </p:nvGraphicFramePr>
        <p:xfrm>
          <a:off x="5567778" y="4445739"/>
          <a:ext cx="1494025" cy="1008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" name="Equation" r:id="rId5" imgW="1054080" imgH="711000" progId="Equation.DSMT4">
                  <p:embed/>
                </p:oleObj>
              </mc:Choice>
              <mc:Fallback>
                <p:oleObj name="Equation" r:id="rId5" imgW="10540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67778" y="4445739"/>
                        <a:ext cx="1494025" cy="1008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207506"/>
              </p:ext>
            </p:extLst>
          </p:nvPr>
        </p:nvGraphicFramePr>
        <p:xfrm>
          <a:off x="5541696" y="5899334"/>
          <a:ext cx="2932692" cy="60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Equation" r:id="rId7" imgW="2082600" imgH="431640" progId="Equation.DSMT4">
                  <p:embed/>
                </p:oleObj>
              </mc:Choice>
              <mc:Fallback>
                <p:oleObj name="Equation" r:id="rId7" imgW="2082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41696" y="5899334"/>
                        <a:ext cx="2932692" cy="607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07732"/>
            <a:ext cx="4892656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371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1030384" y="135694"/>
            <a:ext cx="7681016" cy="360040"/>
          </a:xfrm>
          <a:prstGeom prst="rect">
            <a:avLst/>
          </a:prstGeom>
        </p:spPr>
        <p:txBody>
          <a:bodyPr/>
          <a:lstStyle>
            <a:lvl1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kern="120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 smtClean="0"/>
              <a:t>מכניקה ניוטונית עמ' 275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892" y="723506"/>
            <a:ext cx="3840508" cy="21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684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מכניקה ניוטונית עמ' 276</a:t>
            </a:r>
            <a:endParaRPr lang="he-IL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086" y="802217"/>
            <a:ext cx="3429755" cy="431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349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תרגילים </a:t>
            </a:r>
            <a:r>
              <a:rPr lang="he-IL" dirty="0" smtClean="0"/>
              <a:t>מומלצים נוספים </a:t>
            </a:r>
            <a:r>
              <a:rPr lang="he-IL" dirty="0"/>
              <a:t>מהספר: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פרק ד' עמוד 268: תרגילים 17, 20, 22, 26</a:t>
            </a:r>
          </a:p>
        </p:txBody>
      </p:sp>
    </p:spTree>
    <p:extLst>
      <p:ext uri="{BB962C8B-B14F-4D97-AF65-F5344CB8AC3E}">
        <p14:creationId xmlns:p14="http://schemas.microsoft.com/office/powerpoint/2010/main" val="227950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כוח שקול של 7 ניוטון (</a:t>
            </a:r>
            <a:r>
              <a:rPr lang="en-US" dirty="0" smtClean="0"/>
              <a:t>7N</a:t>
            </a:r>
            <a:r>
              <a:rPr lang="he-IL" dirty="0" smtClean="0"/>
              <a:t>) פועל על גוף, שמשקלו על כדור הארץ הוא 40 ניוטון (</a:t>
            </a:r>
            <a:r>
              <a:rPr lang="en-US" dirty="0" smtClean="0"/>
              <a:t>40N</a:t>
            </a:r>
            <a:r>
              <a:rPr lang="he-IL" dirty="0" smtClean="0"/>
              <a:t>).</a:t>
            </a:r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מהי תהיה תאוצת הגוף על כדור הארץ?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תהיה תאוצת הגוף על הירח?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5374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1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107533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כוח שקול של </a:t>
            </a:r>
            <a:r>
              <a:rPr lang="en-US" dirty="0" smtClean="0"/>
              <a:t>7N</a:t>
            </a:r>
            <a:r>
              <a:rPr lang="he-IL" dirty="0" smtClean="0"/>
              <a:t> </a:t>
            </a:r>
            <a:r>
              <a:rPr lang="he-IL" dirty="0"/>
              <a:t>פועל על גוף, שמשקלו על כדור הארץ הוא </a:t>
            </a:r>
            <a:r>
              <a:rPr lang="en-US" dirty="0" smtClean="0"/>
              <a:t>40N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מהי </a:t>
            </a:r>
            <a:r>
              <a:rPr lang="he-IL" dirty="0"/>
              <a:t>תהיה תאוצת הגוף על כדור הארץ</a:t>
            </a:r>
            <a:r>
              <a:rPr lang="he-IL" dirty="0" smtClean="0"/>
              <a:t>?</a:t>
            </a:r>
          </a:p>
          <a:p>
            <a:r>
              <a:rPr lang="he-IL" dirty="0" smtClean="0"/>
              <a:t>על מנת לחשב את תאוצת הגוף, ניעזר בחוק השני של ניוטון:</a:t>
            </a:r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לצורך חישוב המסה ניעזר בקשר בין המשקל (הנתון לנו) והמסה:</a:t>
            </a:r>
          </a:p>
          <a:p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ולכן, גודלה התאוצה על כדור הארץ הוא:</a:t>
            </a:r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כיוונה של התאוצה הוא ככיוון הכוח.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327743"/>
              </p:ext>
            </p:extLst>
          </p:nvPr>
        </p:nvGraphicFramePr>
        <p:xfrm>
          <a:off x="2422988" y="1643047"/>
          <a:ext cx="9334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" name="Equation" r:id="rId3" imgW="634680" imgH="723600" progId="Equation.DSMT4">
                  <p:embed/>
                </p:oleObj>
              </mc:Choice>
              <mc:Fallback>
                <p:oleObj name="Equation" r:id="rId3" imgW="6346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2988" y="1643047"/>
                        <a:ext cx="93345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962384"/>
              </p:ext>
            </p:extLst>
          </p:nvPr>
        </p:nvGraphicFramePr>
        <p:xfrm>
          <a:off x="2360305" y="3068221"/>
          <a:ext cx="1979612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" name="Equation" r:id="rId5" imgW="1346040" imgH="647640" progId="Equation.DSMT4">
                  <p:embed/>
                </p:oleObj>
              </mc:Choice>
              <mc:Fallback>
                <p:oleObj name="Equation" r:id="rId5" imgW="134604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60305" y="3068221"/>
                        <a:ext cx="1979612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460275"/>
              </p:ext>
            </p:extLst>
          </p:nvPr>
        </p:nvGraphicFramePr>
        <p:xfrm>
          <a:off x="2291856" y="4591111"/>
          <a:ext cx="18891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Equation" r:id="rId7" imgW="1511280" imgH="431640" progId="Equation.DSMT4">
                  <p:embed/>
                </p:oleObj>
              </mc:Choice>
              <mc:Fallback>
                <p:oleObj name="Equation" r:id="rId7" imgW="1511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91856" y="4591111"/>
                        <a:ext cx="188912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35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1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2"/>
            </a:pPr>
            <a:r>
              <a:rPr lang="he-IL" dirty="0"/>
              <a:t>מה תהיה תאוצת הגוף על הירח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תאוצת הגוף על הירח לא תשתנה. הואיל ומתקיים: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	(המסה של הגוף אינה משתנה והכוח השקול הפועל על הגוף אינו משתנה אף הוא.).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942678"/>
              </p:ext>
            </p:extLst>
          </p:nvPr>
        </p:nvGraphicFramePr>
        <p:xfrm>
          <a:off x="3220437" y="1690025"/>
          <a:ext cx="5556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3" imgW="444240" imgH="431640" progId="Equation.DSMT4">
                  <p:embed/>
                </p:oleObj>
              </mc:Choice>
              <mc:Fallback>
                <p:oleObj name="Equation" r:id="rId3" imgW="444240" imgH="431640" progId="Equation.DSMT4">
                  <p:embed/>
                  <p:pic>
                    <p:nvPicPr>
                      <p:cNvPr id="0" name="אובייקט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437" y="1690025"/>
                        <a:ext cx="5556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613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2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9798" y="709067"/>
            <a:ext cx="8708994" cy="4569371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מכונית שמסתה 900 ק"ג נעה במהירות של 20 מ/ש.</a:t>
            </a:r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גודלו של כוח הבלימה (הקבוע), הנדרש כדי לעצור את המכונית לאחר 30 מטר?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e-IL" dirty="0"/>
              <a:t>מהו גודלו של </a:t>
            </a:r>
            <a:r>
              <a:rPr lang="he-IL" dirty="0" smtClean="0"/>
              <a:t>הכוח, </a:t>
            </a:r>
            <a:r>
              <a:rPr lang="he-IL" dirty="0"/>
              <a:t>הנדרש </a:t>
            </a:r>
            <a:r>
              <a:rPr lang="he-IL" dirty="0" smtClean="0"/>
              <a:t>כדי להאיץ </a:t>
            </a:r>
            <a:r>
              <a:rPr lang="he-IL" dirty="0"/>
              <a:t>את המכונית ממנוחה עד למהירות </a:t>
            </a:r>
            <a:r>
              <a:rPr lang="he-IL" dirty="0" smtClean="0"/>
              <a:t>הנתונה, </a:t>
            </a:r>
            <a:r>
              <a:rPr lang="he-IL" dirty="0"/>
              <a:t>באותו </a:t>
            </a:r>
            <a:r>
              <a:rPr lang="he-IL" dirty="0" smtClean="0"/>
              <a:t>מרחק (30 מ</a:t>
            </a:r>
            <a:r>
              <a:rPr lang="en-US" dirty="0" smtClean="0"/>
              <a:t>'</a:t>
            </a:r>
            <a:r>
              <a:rPr lang="he-IL" dirty="0" smtClean="0"/>
              <a:t>)?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e-IL" dirty="0"/>
              <a:t>מהו ההבדל בין הכוחות?</a:t>
            </a:r>
          </a:p>
          <a:p>
            <a:pPr marL="342900" indent="-342900">
              <a:buFont typeface="+mj-lt"/>
              <a:buAutoNum type="arabicPeriod" startAt="2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633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מכונית שמסתה 900 ק"ג נעה במהירות של 20 מ/ש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</a:t>
            </a:r>
            <a:r>
              <a:rPr lang="he-IL" dirty="0"/>
              <a:t>גודלו של כוח הבלימה (הקבוע</a:t>
            </a:r>
            <a:r>
              <a:rPr lang="he-IL" dirty="0" smtClean="0"/>
              <a:t>), </a:t>
            </a:r>
            <a:r>
              <a:rPr lang="he-IL" dirty="0"/>
              <a:t>הנדרש </a:t>
            </a:r>
            <a:r>
              <a:rPr lang="he-IL" dirty="0" smtClean="0"/>
              <a:t>כדי לעצור </a:t>
            </a:r>
            <a:r>
              <a:rPr lang="he-IL" dirty="0"/>
              <a:t>את המכונית תוך 30 שניות?</a:t>
            </a:r>
          </a:p>
          <a:p>
            <a:r>
              <a:rPr lang="he-IL" dirty="0" smtClean="0"/>
              <a:t>נחשב את תאוטת הגוף בהשפעת הכוח הבולם: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ולכן, גודלו של כוח הבלימה יהיה: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602351"/>
              </p:ext>
            </p:extLst>
          </p:nvPr>
        </p:nvGraphicFramePr>
        <p:xfrm>
          <a:off x="2534944" y="1785676"/>
          <a:ext cx="161925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Equation" r:id="rId3" imgW="1091880" imgH="965160" progId="Equation.DSMT4">
                  <p:embed/>
                </p:oleObj>
              </mc:Choice>
              <mc:Fallback>
                <p:oleObj name="Equation" r:id="rId3" imgW="109188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4944" y="1785676"/>
                        <a:ext cx="1619250" cy="1430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085559"/>
              </p:ext>
            </p:extLst>
          </p:nvPr>
        </p:nvGraphicFramePr>
        <p:xfrm>
          <a:off x="2595208" y="3620733"/>
          <a:ext cx="188436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Equation" r:id="rId5" imgW="1498320" imgH="660240" progId="Equation.DSMT4">
                  <p:embed/>
                </p:oleObj>
              </mc:Choice>
              <mc:Fallback>
                <p:oleObj name="Equation" r:id="rId5" imgW="14983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5208" y="3620733"/>
                        <a:ext cx="1884363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1802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2"/>
            </a:pPr>
            <a:r>
              <a:rPr lang="he-IL" dirty="0"/>
              <a:t>מהו </a:t>
            </a:r>
            <a:r>
              <a:rPr lang="he-IL" dirty="0" smtClean="0"/>
              <a:t>גודלו של הכוח, </a:t>
            </a:r>
            <a:r>
              <a:rPr lang="he-IL" dirty="0"/>
              <a:t>הנדרש </a:t>
            </a:r>
            <a:r>
              <a:rPr lang="he-IL" dirty="0" smtClean="0"/>
              <a:t>כדי להאיץ </a:t>
            </a:r>
            <a:r>
              <a:rPr lang="he-IL" dirty="0"/>
              <a:t>את המכונית ממנוחה עד למהירות </a:t>
            </a:r>
            <a:r>
              <a:rPr lang="he-IL" dirty="0" smtClean="0"/>
              <a:t>הנתונה, </a:t>
            </a:r>
            <a:r>
              <a:rPr lang="he-IL" dirty="0"/>
              <a:t>באותו פרק זמן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הואיל וגודלה של התאוצה שווה בשני המקרים והמסה של המכונית לא משתנה, גם גודלו של הכוח, שיאיץ את הגוף, שווה לזה שמאט אותו: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651687"/>
              </p:ext>
            </p:extLst>
          </p:nvPr>
        </p:nvGraphicFramePr>
        <p:xfrm>
          <a:off x="2012966" y="2159863"/>
          <a:ext cx="18843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3" imgW="1498320" imgH="660240" progId="Equation.DSMT4">
                  <p:embed/>
                </p:oleObj>
              </mc:Choice>
              <mc:Fallback>
                <p:oleObj name="Equation" r:id="rId3" imgW="1498320" imgH="660240" progId="Equation.DSMT4">
                  <p:embed/>
                  <p:pic>
                    <p:nvPicPr>
                      <p:cNvPr id="0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66" y="2159863"/>
                        <a:ext cx="18843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674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he-IL" dirty="0"/>
              <a:t>מהו </a:t>
            </a:r>
            <a:r>
              <a:rPr lang="he-IL" dirty="0" smtClean="0"/>
              <a:t>ההבדל בין הכוחות?</a:t>
            </a:r>
          </a:p>
          <a:p>
            <a:r>
              <a:rPr lang="he-IL" dirty="0" smtClean="0"/>
              <a:t>למרות ש</a:t>
            </a:r>
            <a:r>
              <a:rPr lang="he-IL" b="1" dirty="0" smtClean="0"/>
              <a:t>גודלם</a:t>
            </a:r>
            <a:r>
              <a:rPr lang="he-IL" dirty="0" smtClean="0"/>
              <a:t> של הכוחות שווה, ההבדל הוא ב</a:t>
            </a:r>
            <a:r>
              <a:rPr lang="he-IL" b="1" dirty="0" smtClean="0"/>
              <a:t>כיוונם</a:t>
            </a:r>
            <a:r>
              <a:rPr lang="he-IL" dirty="0" smtClean="0"/>
              <a:t>: הכוח המאט פועל בכיוון </a:t>
            </a:r>
            <a:r>
              <a:rPr lang="he-IL" b="1" dirty="0" smtClean="0"/>
              <a:t>הפוך</a:t>
            </a:r>
            <a:r>
              <a:rPr lang="he-IL" dirty="0" smtClean="0"/>
              <a:t> לכיוון המהירות (תרשים שמאלי), והכוח המאיץ פועל </a:t>
            </a:r>
            <a:r>
              <a:rPr lang="he-IL" b="1" dirty="0" smtClean="0"/>
              <a:t>באותו</a:t>
            </a:r>
            <a:r>
              <a:rPr lang="he-IL" dirty="0" smtClean="0"/>
              <a:t> הכיוון של המהירות (תרשים ימני).</a:t>
            </a:r>
          </a:p>
          <a:p>
            <a:r>
              <a:rPr lang="he-IL" dirty="0" smtClean="0"/>
              <a:t>בשני המקרים </a:t>
            </a:r>
            <a:r>
              <a:rPr lang="he-IL" u="sng" dirty="0" smtClean="0"/>
              <a:t>כיוון הכוח הוא ככיוון התאוצה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2738438"/>
            <a:ext cx="29146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2738438"/>
            <a:ext cx="30861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0612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c587296cdf5bac844bb90b02be1c9e4de377423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1190</Words>
  <Application>Microsoft Office PowerPoint</Application>
  <PresentationFormat>‫הצגה על המסך (4:3)</PresentationFormat>
  <Paragraphs>208</Paragraphs>
  <Slides>26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28" baseType="lpstr">
      <vt:lpstr>ערכת נושא Office</vt:lpstr>
      <vt:lpstr>Equation</vt:lpstr>
      <vt:lpstr>החוק השני של ניוטון: מסה ומשקל (1)</vt:lpstr>
      <vt:lpstr>למדנו בשיעור כי:</vt:lpstr>
      <vt:lpstr>תרגיל 1</vt:lpstr>
      <vt:lpstr>פתרון 1</vt:lpstr>
      <vt:lpstr>פתרון 1 המשך</vt:lpstr>
      <vt:lpstr>תרגיל 2</vt:lpstr>
      <vt:lpstr>פתרון 2</vt:lpstr>
      <vt:lpstr>פתרון 2 המשך</vt:lpstr>
      <vt:lpstr>פתרון 2 המשך</vt:lpstr>
      <vt:lpstr>תרגיל 3</vt:lpstr>
      <vt:lpstr>פתרון 3</vt:lpstr>
      <vt:lpstr>תרגיל 4</vt:lpstr>
      <vt:lpstr>פתרון 4</vt:lpstr>
      <vt:lpstr>פתרון 4 המשך</vt:lpstr>
      <vt:lpstr>פתרון 4 המשך</vt:lpstr>
      <vt:lpstr>פתרון 4 המשך</vt:lpstr>
      <vt:lpstr>פתרון 4 המשך</vt:lpstr>
      <vt:lpstr>תרגיל 5</vt:lpstr>
      <vt:lpstr>פתרון 5</vt:lpstr>
      <vt:lpstr>תרגיל 6</vt:lpstr>
      <vt:lpstr>פתרון 6 (1)</vt:lpstr>
      <vt:lpstr>פתרון 6 (1- המשך)</vt:lpstr>
      <vt:lpstr>פתרון 6 (2)</vt:lpstr>
      <vt:lpstr>מצגת של PowerPoint</vt:lpstr>
      <vt:lpstr>מכניקה ניוטונית עמ' 276</vt:lpstr>
      <vt:lpstr>תרגילים מומלצים נוספים מהספר:</vt:lpstr>
    </vt:vector>
  </TitlesOfParts>
  <Company>Vista - Rotter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Orly Stettiner</cp:lastModifiedBy>
  <cp:revision>544</cp:revision>
  <dcterms:created xsi:type="dcterms:W3CDTF">2012-04-17T09:32:02Z</dcterms:created>
  <dcterms:modified xsi:type="dcterms:W3CDTF">2013-06-12T13:29:24Z</dcterms:modified>
</cp:coreProperties>
</file>