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9"/>
  </p:notesMasterIdLst>
  <p:sldIdLst>
    <p:sldId id="288" r:id="rId2"/>
    <p:sldId id="257" r:id="rId3"/>
    <p:sldId id="283" r:id="rId4"/>
    <p:sldId id="284" r:id="rId5"/>
    <p:sldId id="285" r:id="rId6"/>
    <p:sldId id="286" r:id="rId7"/>
    <p:sldId id="261" r:id="rId8"/>
    <p:sldId id="262" r:id="rId9"/>
    <p:sldId id="263" r:id="rId10"/>
    <p:sldId id="259" r:id="rId11"/>
    <p:sldId id="287" r:id="rId12"/>
    <p:sldId id="260" r:id="rId13"/>
    <p:sldId id="264" r:id="rId14"/>
    <p:sldId id="266" r:id="rId15"/>
    <p:sldId id="267" r:id="rId16"/>
    <p:sldId id="268" r:id="rId17"/>
    <p:sldId id="269" r:id="rId18"/>
    <p:sldId id="273" r:id="rId19"/>
    <p:sldId id="272" r:id="rId20"/>
    <p:sldId id="271" r:id="rId21"/>
    <p:sldId id="274" r:id="rId22"/>
    <p:sldId id="275" r:id="rId23"/>
    <p:sldId id="276" r:id="rId24"/>
    <p:sldId id="278" r:id="rId25"/>
    <p:sldId id="280" r:id="rId26"/>
    <p:sldId id="281" r:id="rId27"/>
    <p:sldId id="289" r:id="rId2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6" d="100"/>
          <a:sy n="106" d="100"/>
        </p:scale>
        <p:origin x="11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177C9E-6BFF-4BA8-9784-9B7275A40806}" type="doc">
      <dgm:prSet loTypeId="urn:microsoft.com/office/officeart/2008/layout/PictureAccentList" loCatId="pictur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7F2F0FE-618C-4CA2-B5B8-13359CB7F666}">
      <dgm:prSet phldrT="[טקסט]"/>
      <dgm:spPr/>
      <dgm:t>
        <a:bodyPr/>
        <a:lstStyle/>
        <a:p>
          <a:pPr rtl="1"/>
          <a:r>
            <a:rPr lang="he-IL" dirty="0" smtClean="0"/>
            <a:t>מסה</a:t>
          </a:r>
          <a:endParaRPr lang="he-IL" dirty="0"/>
        </a:p>
      </dgm:t>
    </dgm:pt>
    <dgm:pt modelId="{BD349CC6-EBBA-4852-A351-1D065CB56DB7}" type="parTrans" cxnId="{9B2FFEB0-1CEA-4AC3-A453-64FFA9102635}">
      <dgm:prSet/>
      <dgm:spPr/>
      <dgm:t>
        <a:bodyPr/>
        <a:lstStyle/>
        <a:p>
          <a:pPr rtl="1"/>
          <a:endParaRPr lang="he-IL"/>
        </a:p>
      </dgm:t>
    </dgm:pt>
    <dgm:pt modelId="{7FC9D15A-D238-46CE-B7A1-476C5F572057}" type="sibTrans" cxnId="{9B2FFEB0-1CEA-4AC3-A453-64FFA9102635}">
      <dgm:prSet/>
      <dgm:spPr/>
      <dgm:t>
        <a:bodyPr/>
        <a:lstStyle/>
        <a:p>
          <a:pPr rtl="1"/>
          <a:endParaRPr lang="he-IL"/>
        </a:p>
      </dgm:t>
    </dgm:pt>
    <dgm:pt modelId="{DA164F99-7EAA-4055-AD4A-1FF8B37F780F}">
      <dgm:prSet phldrT="[טקסט]"/>
      <dgm:spPr/>
      <dgm:t>
        <a:bodyPr/>
        <a:lstStyle/>
        <a:p>
          <a:pPr rtl="1"/>
          <a:r>
            <a:rPr lang="he-IL" dirty="0" smtClean="0"/>
            <a:t>חומר</a:t>
          </a:r>
          <a:endParaRPr lang="he-IL" dirty="0"/>
        </a:p>
      </dgm:t>
    </dgm:pt>
    <dgm:pt modelId="{BAB4417F-57FD-4D5F-B7DF-49BF7F60F04E}" type="parTrans" cxnId="{5A28B4B1-EB31-4389-8E55-C17D367E0A95}">
      <dgm:prSet/>
      <dgm:spPr/>
      <dgm:t>
        <a:bodyPr/>
        <a:lstStyle/>
        <a:p>
          <a:pPr rtl="1"/>
          <a:endParaRPr lang="he-IL"/>
        </a:p>
      </dgm:t>
    </dgm:pt>
    <dgm:pt modelId="{0D13D7F3-9A78-4EF7-AFDC-0EDD249BF07E}" type="sibTrans" cxnId="{5A28B4B1-EB31-4389-8E55-C17D367E0A95}">
      <dgm:prSet/>
      <dgm:spPr/>
      <dgm:t>
        <a:bodyPr/>
        <a:lstStyle/>
        <a:p>
          <a:pPr rtl="1"/>
          <a:endParaRPr lang="he-IL"/>
        </a:p>
      </dgm:t>
    </dgm:pt>
    <dgm:pt modelId="{A8CB13FF-5287-46DC-8797-6885F2F8CB27}">
      <dgm:prSet phldrT="[טקסט]"/>
      <dgm:spPr/>
      <dgm:t>
        <a:bodyPr/>
        <a:lstStyle/>
        <a:p>
          <a:pPr rtl="1"/>
          <a:r>
            <a:rPr lang="he-IL" dirty="0" smtClean="0"/>
            <a:t>הפרש טמפרטורות</a:t>
          </a:r>
          <a:endParaRPr lang="he-IL" dirty="0"/>
        </a:p>
      </dgm:t>
    </dgm:pt>
    <dgm:pt modelId="{6ADA5068-5EF7-4686-B862-E04E16BBDADB}" type="parTrans" cxnId="{C895F489-CEA4-4782-BAE2-11BCD0807A4F}">
      <dgm:prSet/>
      <dgm:spPr/>
      <dgm:t>
        <a:bodyPr/>
        <a:lstStyle/>
        <a:p>
          <a:pPr rtl="1"/>
          <a:endParaRPr lang="he-IL"/>
        </a:p>
      </dgm:t>
    </dgm:pt>
    <dgm:pt modelId="{47B30AE3-92F3-4138-BB18-91C67CBE3612}" type="sibTrans" cxnId="{C895F489-CEA4-4782-BAE2-11BCD0807A4F}">
      <dgm:prSet/>
      <dgm:spPr/>
      <dgm:t>
        <a:bodyPr/>
        <a:lstStyle/>
        <a:p>
          <a:pPr rtl="1"/>
          <a:endParaRPr lang="he-IL"/>
        </a:p>
      </dgm:t>
    </dgm:pt>
    <dgm:pt modelId="{020BBC35-F117-48E0-8CEC-23E66E1D9BF8}" type="pres">
      <dgm:prSet presAssocID="{FD177C9E-6BFF-4BA8-9784-9B7275A40806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87ABB4F8-F645-4B53-85E8-24C341965E6E}" type="pres">
      <dgm:prSet presAssocID="{77F2F0FE-618C-4CA2-B5B8-13359CB7F666}" presName="root" presStyleCnt="0">
        <dgm:presLayoutVars>
          <dgm:chMax/>
          <dgm:chPref val="4"/>
        </dgm:presLayoutVars>
      </dgm:prSet>
      <dgm:spPr/>
    </dgm:pt>
    <dgm:pt modelId="{D8D9E774-FE62-4E8F-B344-098035EB7169}" type="pres">
      <dgm:prSet presAssocID="{77F2F0FE-618C-4CA2-B5B8-13359CB7F666}" presName="rootComposite" presStyleCnt="0">
        <dgm:presLayoutVars/>
      </dgm:prSet>
      <dgm:spPr/>
    </dgm:pt>
    <dgm:pt modelId="{17EDA04B-40A3-4164-A4EA-2E7F5C265516}" type="pres">
      <dgm:prSet presAssocID="{77F2F0FE-618C-4CA2-B5B8-13359CB7F666}" presName="rootText" presStyleLbl="node0" presStyleIdx="0" presStyleCnt="3">
        <dgm:presLayoutVars>
          <dgm:chMax/>
          <dgm:chPref val="4"/>
        </dgm:presLayoutVars>
      </dgm:prSet>
      <dgm:spPr/>
      <dgm:t>
        <a:bodyPr/>
        <a:lstStyle/>
        <a:p>
          <a:pPr rtl="1"/>
          <a:endParaRPr lang="he-IL"/>
        </a:p>
      </dgm:t>
    </dgm:pt>
    <dgm:pt modelId="{31734A61-32E5-4840-8004-1DBC82B7FEE4}" type="pres">
      <dgm:prSet presAssocID="{77F2F0FE-618C-4CA2-B5B8-13359CB7F666}" presName="childShape" presStyleCnt="0">
        <dgm:presLayoutVars>
          <dgm:chMax val="0"/>
          <dgm:chPref val="0"/>
        </dgm:presLayoutVars>
      </dgm:prSet>
      <dgm:spPr/>
    </dgm:pt>
    <dgm:pt modelId="{EC835046-ED84-43DE-9F93-F2E2C4E7159D}" type="pres">
      <dgm:prSet presAssocID="{DA164F99-7EAA-4055-AD4A-1FF8B37F780F}" presName="root" presStyleCnt="0">
        <dgm:presLayoutVars>
          <dgm:chMax/>
          <dgm:chPref val="4"/>
        </dgm:presLayoutVars>
      </dgm:prSet>
      <dgm:spPr/>
    </dgm:pt>
    <dgm:pt modelId="{2424C24C-F82C-4197-ADAF-E8C3FFA653E4}" type="pres">
      <dgm:prSet presAssocID="{DA164F99-7EAA-4055-AD4A-1FF8B37F780F}" presName="rootComposite" presStyleCnt="0">
        <dgm:presLayoutVars/>
      </dgm:prSet>
      <dgm:spPr/>
    </dgm:pt>
    <dgm:pt modelId="{BEC82706-63DE-4F8E-879D-4A517089C5C8}" type="pres">
      <dgm:prSet presAssocID="{DA164F99-7EAA-4055-AD4A-1FF8B37F780F}" presName="rootText" presStyleLbl="node0" presStyleIdx="1" presStyleCnt="3">
        <dgm:presLayoutVars>
          <dgm:chMax/>
          <dgm:chPref val="4"/>
        </dgm:presLayoutVars>
      </dgm:prSet>
      <dgm:spPr/>
      <dgm:t>
        <a:bodyPr/>
        <a:lstStyle/>
        <a:p>
          <a:pPr rtl="1"/>
          <a:endParaRPr lang="he-IL"/>
        </a:p>
      </dgm:t>
    </dgm:pt>
    <dgm:pt modelId="{B9F96E8B-8BD2-4793-A667-D9AEF07B272F}" type="pres">
      <dgm:prSet presAssocID="{DA164F99-7EAA-4055-AD4A-1FF8B37F780F}" presName="childShape" presStyleCnt="0">
        <dgm:presLayoutVars>
          <dgm:chMax val="0"/>
          <dgm:chPref val="0"/>
        </dgm:presLayoutVars>
      </dgm:prSet>
      <dgm:spPr/>
    </dgm:pt>
    <dgm:pt modelId="{42910FE5-4FBB-4CE8-864E-A61F8C96F38D}" type="pres">
      <dgm:prSet presAssocID="{A8CB13FF-5287-46DC-8797-6885F2F8CB27}" presName="root" presStyleCnt="0">
        <dgm:presLayoutVars>
          <dgm:chMax/>
          <dgm:chPref val="4"/>
        </dgm:presLayoutVars>
      </dgm:prSet>
      <dgm:spPr/>
    </dgm:pt>
    <dgm:pt modelId="{7D86E909-996C-465A-9779-0040DAE3E5F0}" type="pres">
      <dgm:prSet presAssocID="{A8CB13FF-5287-46DC-8797-6885F2F8CB27}" presName="rootComposite" presStyleCnt="0">
        <dgm:presLayoutVars/>
      </dgm:prSet>
      <dgm:spPr/>
    </dgm:pt>
    <dgm:pt modelId="{8B8AFF21-597A-4B25-A4A2-3914BF65C91B}" type="pres">
      <dgm:prSet presAssocID="{A8CB13FF-5287-46DC-8797-6885F2F8CB27}" presName="rootText" presStyleLbl="node0" presStyleIdx="2" presStyleCnt="3">
        <dgm:presLayoutVars>
          <dgm:chMax/>
          <dgm:chPref val="4"/>
        </dgm:presLayoutVars>
      </dgm:prSet>
      <dgm:spPr/>
      <dgm:t>
        <a:bodyPr/>
        <a:lstStyle/>
        <a:p>
          <a:pPr rtl="1"/>
          <a:endParaRPr lang="he-IL"/>
        </a:p>
      </dgm:t>
    </dgm:pt>
    <dgm:pt modelId="{D1692A07-690F-4AD8-88D2-EFCBD6D4D5FD}" type="pres">
      <dgm:prSet presAssocID="{A8CB13FF-5287-46DC-8797-6885F2F8CB27}" presName="childShape" presStyleCnt="0">
        <dgm:presLayoutVars>
          <dgm:chMax val="0"/>
          <dgm:chPref val="0"/>
        </dgm:presLayoutVars>
      </dgm:prSet>
      <dgm:spPr/>
    </dgm:pt>
  </dgm:ptLst>
  <dgm:cxnLst>
    <dgm:cxn modelId="{7CD9A648-7C6F-4CF8-B225-DCF792AA857D}" type="presOf" srcId="{77F2F0FE-618C-4CA2-B5B8-13359CB7F666}" destId="{17EDA04B-40A3-4164-A4EA-2E7F5C265516}" srcOrd="0" destOrd="0" presId="urn:microsoft.com/office/officeart/2008/layout/PictureAccentList"/>
    <dgm:cxn modelId="{D0861E4E-2422-4279-BB7C-BC9D126D28F0}" type="presOf" srcId="{FD177C9E-6BFF-4BA8-9784-9B7275A40806}" destId="{020BBC35-F117-48E0-8CEC-23E66E1D9BF8}" srcOrd="0" destOrd="0" presId="urn:microsoft.com/office/officeart/2008/layout/PictureAccentList"/>
    <dgm:cxn modelId="{037E1B3F-3954-4822-8281-EF4C63B85CF7}" type="presOf" srcId="{DA164F99-7EAA-4055-AD4A-1FF8B37F780F}" destId="{BEC82706-63DE-4F8E-879D-4A517089C5C8}" srcOrd="0" destOrd="0" presId="urn:microsoft.com/office/officeart/2008/layout/PictureAccentList"/>
    <dgm:cxn modelId="{C895F489-CEA4-4782-BAE2-11BCD0807A4F}" srcId="{FD177C9E-6BFF-4BA8-9784-9B7275A40806}" destId="{A8CB13FF-5287-46DC-8797-6885F2F8CB27}" srcOrd="2" destOrd="0" parTransId="{6ADA5068-5EF7-4686-B862-E04E16BBDADB}" sibTransId="{47B30AE3-92F3-4138-BB18-91C67CBE3612}"/>
    <dgm:cxn modelId="{5A28B4B1-EB31-4389-8E55-C17D367E0A95}" srcId="{FD177C9E-6BFF-4BA8-9784-9B7275A40806}" destId="{DA164F99-7EAA-4055-AD4A-1FF8B37F780F}" srcOrd="1" destOrd="0" parTransId="{BAB4417F-57FD-4D5F-B7DF-49BF7F60F04E}" sibTransId="{0D13D7F3-9A78-4EF7-AFDC-0EDD249BF07E}"/>
    <dgm:cxn modelId="{9B2FFEB0-1CEA-4AC3-A453-64FFA9102635}" srcId="{FD177C9E-6BFF-4BA8-9784-9B7275A40806}" destId="{77F2F0FE-618C-4CA2-B5B8-13359CB7F666}" srcOrd="0" destOrd="0" parTransId="{BD349CC6-EBBA-4852-A351-1D065CB56DB7}" sibTransId="{7FC9D15A-D238-46CE-B7A1-476C5F572057}"/>
    <dgm:cxn modelId="{23E37A52-E948-40DC-8E1F-59A3EE8B3008}" type="presOf" srcId="{A8CB13FF-5287-46DC-8797-6885F2F8CB27}" destId="{8B8AFF21-597A-4B25-A4A2-3914BF65C91B}" srcOrd="0" destOrd="0" presId="urn:microsoft.com/office/officeart/2008/layout/PictureAccentList"/>
    <dgm:cxn modelId="{37DA56AC-99BC-47E8-845C-DD3D75982B54}" type="presParOf" srcId="{020BBC35-F117-48E0-8CEC-23E66E1D9BF8}" destId="{87ABB4F8-F645-4B53-85E8-24C341965E6E}" srcOrd="0" destOrd="0" presId="urn:microsoft.com/office/officeart/2008/layout/PictureAccentList"/>
    <dgm:cxn modelId="{00C4526F-990D-4FCF-8737-C6BE684E90EC}" type="presParOf" srcId="{87ABB4F8-F645-4B53-85E8-24C341965E6E}" destId="{D8D9E774-FE62-4E8F-B344-098035EB7169}" srcOrd="0" destOrd="0" presId="urn:microsoft.com/office/officeart/2008/layout/PictureAccentList"/>
    <dgm:cxn modelId="{54022CF9-1AEF-42BE-8236-FE253014D84B}" type="presParOf" srcId="{D8D9E774-FE62-4E8F-B344-098035EB7169}" destId="{17EDA04B-40A3-4164-A4EA-2E7F5C265516}" srcOrd="0" destOrd="0" presId="urn:microsoft.com/office/officeart/2008/layout/PictureAccentList"/>
    <dgm:cxn modelId="{6223A5E7-1F8A-4AAA-BFA9-FE3EA19D6485}" type="presParOf" srcId="{87ABB4F8-F645-4B53-85E8-24C341965E6E}" destId="{31734A61-32E5-4840-8004-1DBC82B7FEE4}" srcOrd="1" destOrd="0" presId="urn:microsoft.com/office/officeart/2008/layout/PictureAccentList"/>
    <dgm:cxn modelId="{5D356F75-4418-4771-B4CC-590D64AA5DAE}" type="presParOf" srcId="{020BBC35-F117-48E0-8CEC-23E66E1D9BF8}" destId="{EC835046-ED84-43DE-9F93-F2E2C4E7159D}" srcOrd="1" destOrd="0" presId="urn:microsoft.com/office/officeart/2008/layout/PictureAccentList"/>
    <dgm:cxn modelId="{7D804266-3EC0-4ED4-9841-01950E5E9FD7}" type="presParOf" srcId="{EC835046-ED84-43DE-9F93-F2E2C4E7159D}" destId="{2424C24C-F82C-4197-ADAF-E8C3FFA653E4}" srcOrd="0" destOrd="0" presId="urn:microsoft.com/office/officeart/2008/layout/PictureAccentList"/>
    <dgm:cxn modelId="{CAE2CFCA-DB28-47C7-BA93-2C0B810274D5}" type="presParOf" srcId="{2424C24C-F82C-4197-ADAF-E8C3FFA653E4}" destId="{BEC82706-63DE-4F8E-879D-4A517089C5C8}" srcOrd="0" destOrd="0" presId="urn:microsoft.com/office/officeart/2008/layout/PictureAccentList"/>
    <dgm:cxn modelId="{A1FBA82C-3765-4C00-A542-59B10E3D7535}" type="presParOf" srcId="{EC835046-ED84-43DE-9F93-F2E2C4E7159D}" destId="{B9F96E8B-8BD2-4793-A667-D9AEF07B272F}" srcOrd="1" destOrd="0" presId="urn:microsoft.com/office/officeart/2008/layout/PictureAccentList"/>
    <dgm:cxn modelId="{06088B4B-97E2-492E-B7DF-BB847F45FAD3}" type="presParOf" srcId="{020BBC35-F117-48E0-8CEC-23E66E1D9BF8}" destId="{42910FE5-4FBB-4CE8-864E-A61F8C96F38D}" srcOrd="2" destOrd="0" presId="urn:microsoft.com/office/officeart/2008/layout/PictureAccentList"/>
    <dgm:cxn modelId="{77B3E5E6-D8C1-4473-951A-943E25A37AC1}" type="presParOf" srcId="{42910FE5-4FBB-4CE8-864E-A61F8C96F38D}" destId="{7D86E909-996C-465A-9779-0040DAE3E5F0}" srcOrd="0" destOrd="0" presId="urn:microsoft.com/office/officeart/2008/layout/PictureAccentList"/>
    <dgm:cxn modelId="{0FB6855C-3B3D-4165-806A-D33930EFAE6D}" type="presParOf" srcId="{7D86E909-996C-465A-9779-0040DAE3E5F0}" destId="{8B8AFF21-597A-4B25-A4A2-3914BF65C91B}" srcOrd="0" destOrd="0" presId="urn:microsoft.com/office/officeart/2008/layout/PictureAccentList"/>
    <dgm:cxn modelId="{7C24BD3E-B3C5-4E0C-BAA5-AC61D334F19F}" type="presParOf" srcId="{42910FE5-4FBB-4CE8-864E-A61F8C96F38D}" destId="{D1692A07-690F-4AD8-88D2-EFCBD6D4D5F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EDA04B-40A3-4164-A4EA-2E7F5C265516}">
      <dsp:nvSpPr>
        <dsp:cNvPr id="0" name=""/>
        <dsp:cNvSpPr/>
      </dsp:nvSpPr>
      <dsp:spPr>
        <a:xfrm>
          <a:off x="0" y="1873250"/>
          <a:ext cx="2655295" cy="31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מסה</a:t>
          </a:r>
          <a:endParaRPr lang="he-IL" sz="1900" kern="1200" dirty="0"/>
        </a:p>
      </dsp:txBody>
      <dsp:txXfrm>
        <a:off x="9299" y="1882549"/>
        <a:ext cx="2636697" cy="298901"/>
      </dsp:txXfrm>
    </dsp:sp>
    <dsp:sp modelId="{BEC82706-63DE-4F8E-879D-4A517089C5C8}">
      <dsp:nvSpPr>
        <dsp:cNvPr id="0" name=""/>
        <dsp:cNvSpPr/>
      </dsp:nvSpPr>
      <dsp:spPr>
        <a:xfrm>
          <a:off x="2920824" y="1873250"/>
          <a:ext cx="2655295" cy="31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חומר</a:t>
          </a:r>
          <a:endParaRPr lang="he-IL" sz="1900" kern="1200" dirty="0"/>
        </a:p>
      </dsp:txBody>
      <dsp:txXfrm>
        <a:off x="2930123" y="1882549"/>
        <a:ext cx="2636697" cy="298901"/>
      </dsp:txXfrm>
    </dsp:sp>
    <dsp:sp modelId="{8B8AFF21-597A-4B25-A4A2-3914BF65C91B}">
      <dsp:nvSpPr>
        <dsp:cNvPr id="0" name=""/>
        <dsp:cNvSpPr/>
      </dsp:nvSpPr>
      <dsp:spPr>
        <a:xfrm>
          <a:off x="5841649" y="1873250"/>
          <a:ext cx="2655295" cy="31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הפרש טמפרטורות</a:t>
          </a:r>
          <a:endParaRPr lang="he-IL" sz="1900" kern="1200" dirty="0"/>
        </a:p>
      </dsp:txBody>
      <dsp:txXfrm>
        <a:off x="5850948" y="1882549"/>
        <a:ext cx="2636697" cy="298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FD2EDA3-5CBF-40C7-ACD2-D287976F81F6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8F58495-4D79-4E93-8894-3728E10B472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6674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80" dirty="0" smtClean="0">
                <a:solidFill>
                  <a:srgbClr val="FF0000"/>
                </a:solidFill>
              </a:rPr>
              <a:t>דוגמה: הזמנת מלון לפי מחיר לילה לאיש, כמות אנשים, כמות</a:t>
            </a:r>
            <a:r>
              <a:rPr lang="he-IL" sz="2480" baseline="0" dirty="0" smtClean="0">
                <a:solidFill>
                  <a:srgbClr val="FF0000"/>
                </a:solidFill>
              </a:rPr>
              <a:t> ימים</a:t>
            </a:r>
            <a:endParaRPr lang="he-IL" sz="2480" dirty="0">
              <a:solidFill>
                <a:srgbClr val="FF000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29CA55-822B-4046-A086-0C4AA75BE73B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0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174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462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6212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0CCE6-2BDB-4115-A19B-5AEA72079EC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38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כותרת ו-4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E7CF8-D71F-41F1-8DD0-A2EF42173F3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432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709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6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71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756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091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990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516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B7359-D36B-4A86-8EC2-4FA4C4C63192}" type="datetimeFigureOut">
              <a:rPr lang="he-IL" smtClean="0"/>
              <a:t>ה'/אדר/תשע"ג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1F4EF-70C2-4283-9E8F-55BA176458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581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By1sRYcp4nA?version=3&amp;hl=ru_RU" TargetMode="External"/><Relationship Id="rId4" Type="http://schemas.openxmlformats.org/officeDocument/2006/relationships/hyperlink" Target="http://youtu.be/By1sRYcp4nA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S2zLnGPwYoY?version=3&amp;hl=ru_RU" TargetMode="External"/><Relationship Id="rId4" Type="http://schemas.openxmlformats.org/officeDocument/2006/relationships/hyperlink" Target="http://www.youtube.com/watch?feature=player_embedded&amp;v=S2zLnGPwYo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wiw.pl/nowinki/fizyka/200101/pict/20010126-001-01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coolSlan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e-IL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אנרגיית חום</a:t>
            </a:r>
            <a:endParaRPr lang="he-IL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Picture 2" descr="http://sfiz.ru/img/tom1/ris1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708920"/>
            <a:ext cx="3669581" cy="293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14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he-IL" sz="2800" dirty="0" smtClean="0"/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endParaRPr lang="he-IL" b="1" dirty="0" smtClean="0">
              <a:solidFill>
                <a:srgbClr val="660066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he-IL" b="1" dirty="0" smtClean="0"/>
              <a:t>אנרגיה עוברת מגוף בעל טמפרטורה גבוהה יותר לגוף בעל טמפרטורה נמוכה יותר. </a:t>
            </a:r>
            <a:endParaRPr lang="he-IL" b="1" dirty="0" smtClean="0"/>
          </a:p>
          <a:p>
            <a:pPr>
              <a:lnSpc>
                <a:spcPct val="150000"/>
              </a:lnSpc>
              <a:defRPr/>
            </a:pPr>
            <a:r>
              <a:rPr lang="he-IL" b="1" dirty="0" smtClean="0"/>
              <a:t>טמפרטורת </a:t>
            </a:r>
            <a:r>
              <a:rPr lang="he-IL" b="1" dirty="0" smtClean="0"/>
              <a:t>הגוף אליו עוברת אנרגית החום גדלה ואילו זו של הגוף ממנו עברה אנרגית החום פוחתת.</a:t>
            </a:r>
            <a:r>
              <a:rPr lang="en-US" b="1" dirty="0" smtClean="0"/>
              <a:t> </a:t>
            </a:r>
          </a:p>
        </p:txBody>
      </p:sp>
      <p:sp>
        <p:nvSpPr>
          <p:cNvPr id="2" name="מלבן 1"/>
          <p:cNvSpPr/>
          <p:nvPr/>
        </p:nvSpPr>
        <p:spPr>
          <a:xfrm>
            <a:off x="2411760" y="401922"/>
            <a:ext cx="4536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אנרגיית חום</a:t>
            </a:r>
            <a:endParaRPr lang="he-IL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045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y1sRYcp4nA?version=3&amp;hl=ru_RU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75656" y="764704"/>
            <a:ext cx="6336704" cy="4752528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131840" y="5957627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http://youtu.be/By1sRYcp4nA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311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397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he-IL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שאלות הבנה</a:t>
            </a:r>
            <a:endParaRPr lang="en-US" b="1" u="sng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603"/>
            <a:ext cx="9144000" cy="6192837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defRPr/>
            </a:pPr>
            <a:r>
              <a:rPr lang="he-IL" sz="2500" dirty="0" smtClean="0"/>
              <a:t>כאשר מניחים כוס תה חם בחדר, התה מתקרר עם הזמן. מדוע?</a:t>
            </a:r>
          </a:p>
          <a:p>
            <a:pPr marL="533400" indent="-53340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he-IL" sz="2500" dirty="0" smtClean="0"/>
              <a:t>      </a:t>
            </a:r>
            <a:r>
              <a:rPr lang="he-IL" sz="2500" u="sng" dirty="0" smtClean="0"/>
              <a:t>תשובה</a:t>
            </a:r>
            <a:r>
              <a:rPr lang="he-IL" sz="2500" dirty="0" smtClean="0"/>
              <a:t>: התה פולט חום אל הסביבה בגלל הפרש הטמפרטורות שבין         כוס התה לבין הסביבה.</a:t>
            </a:r>
          </a:p>
          <a:p>
            <a:pPr>
              <a:lnSpc>
                <a:spcPct val="130000"/>
              </a:lnSpc>
              <a:defRPr/>
            </a:pPr>
            <a:r>
              <a:rPr lang="he-IL" sz="2500" dirty="0" smtClean="0"/>
              <a:t>על השולחן בחדר מונחים, מזה מספר שעות, החפצים הבאים: מחברת, כוס תה ומד-חום. בהנחה שטמפרטורת החדר היא 25 מעלות צלזיוס, מה תהיה טמפרטורת המחברת? מה תהיה טמפרטורת כוס התה? ומה תהיה טמפרטורת </a:t>
            </a:r>
            <a:r>
              <a:rPr lang="he-IL" sz="2500" dirty="0" err="1" smtClean="0"/>
              <a:t>המד</a:t>
            </a:r>
            <a:r>
              <a:rPr lang="he-IL" sz="2500" dirty="0" smtClean="0"/>
              <a:t>-חום?</a:t>
            </a:r>
          </a:p>
          <a:p>
            <a:pPr marL="533400" indent="-53340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he-IL" sz="2500" dirty="0" smtClean="0"/>
              <a:t>      </a:t>
            </a:r>
            <a:r>
              <a:rPr lang="he-IL" sz="2500" u="sng" dirty="0" smtClean="0"/>
              <a:t>תשובה</a:t>
            </a:r>
            <a:r>
              <a:rPr lang="he-IL" sz="2500" dirty="0" smtClean="0"/>
              <a:t>: הטמפרטורה של כל הגופים שווה (25 מעלות צלזיוס).</a:t>
            </a:r>
          </a:p>
          <a:p>
            <a:pPr marL="533400" indent="-533400" eaLnBrk="1" hangingPunct="1">
              <a:lnSpc>
                <a:spcPct val="130000"/>
              </a:lnSpc>
              <a:defRPr/>
            </a:pP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213190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lnSpc>
                <a:spcPct val="130000"/>
              </a:lnSpc>
              <a:buNone/>
              <a:defRPr/>
            </a:pPr>
            <a:endParaRPr lang="he-IL" sz="2500" dirty="0" smtClean="0"/>
          </a:p>
          <a:p>
            <a:pPr marL="0" indent="0" eaLnBrk="1" hangingPunct="1">
              <a:lnSpc>
                <a:spcPct val="130000"/>
              </a:lnSpc>
              <a:buNone/>
              <a:defRPr/>
            </a:pPr>
            <a:endParaRPr lang="he-IL" sz="2500" dirty="0"/>
          </a:p>
          <a:p>
            <a:pPr marL="0" indent="0" eaLnBrk="1" hangingPunct="1">
              <a:lnSpc>
                <a:spcPct val="130000"/>
              </a:lnSpc>
              <a:buNone/>
              <a:defRPr/>
            </a:pPr>
            <a:endParaRPr lang="he-IL" sz="2500" dirty="0" smtClean="0"/>
          </a:p>
          <a:p>
            <a:pPr marL="0" indent="0" eaLnBrk="1" hangingPunct="1">
              <a:lnSpc>
                <a:spcPct val="130000"/>
              </a:lnSpc>
              <a:buNone/>
              <a:defRPr/>
            </a:pPr>
            <a:r>
              <a:rPr lang="he-IL" sz="2500" dirty="0" smtClean="0"/>
              <a:t>כד מונח על השולחן מזה 10 דקות. הכד מכיל מים, וצפות עליו קוביות קרח. מהי טמפרטורת המים?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he-IL" sz="2500" dirty="0" smtClean="0"/>
              <a:t>       </a:t>
            </a:r>
            <a:r>
              <a:rPr lang="he-IL" sz="2500" u="sng" dirty="0" smtClean="0"/>
              <a:t>תשובה</a:t>
            </a:r>
            <a:r>
              <a:rPr lang="he-IL" sz="2500" dirty="0" smtClean="0"/>
              <a:t>: אפס מעלות צלזיוס (רק לאחר שכל הקרח </a:t>
            </a:r>
            <a:r>
              <a:rPr lang="he-IL" sz="25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יותך </a:t>
            </a:r>
            <a:r>
              <a:rPr lang="he-IL" sz="2500" dirty="0" smtClean="0"/>
              <a:t>טמפרטורת </a:t>
            </a:r>
            <a:r>
              <a:rPr lang="en-US" sz="2500" dirty="0" smtClean="0"/>
              <a:t>   </a:t>
            </a:r>
            <a:r>
              <a:rPr lang="he-IL" sz="2500" dirty="0" smtClean="0"/>
              <a:t>         הנוזל תעלה מעל לאפס מעלות צלזיוס)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endParaRPr lang="he-IL" sz="2500" dirty="0" smtClean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he-IL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שאלות הבנה</a:t>
            </a:r>
            <a:endParaRPr lang="en-US" b="1" u="sng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028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16832"/>
            <a:ext cx="8229600" cy="2160240"/>
          </a:xfrm>
        </p:spPr>
        <p:txBody>
          <a:bodyPr/>
          <a:lstStyle/>
          <a:p>
            <a:pPr eaLnBrk="1" hangingPunct="1">
              <a:defRPr/>
            </a:pPr>
            <a:r>
              <a:rPr lang="he-IL" sz="55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מה הם הגורמים המשפיעים על אנרגית החום?</a:t>
            </a:r>
            <a:endParaRPr lang="en-US" sz="5500" b="1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1176424882"/>
              </p:ext>
            </p:extLst>
          </p:nvPr>
        </p:nvGraphicFramePr>
        <p:xfrm>
          <a:off x="251520" y="2564904"/>
          <a:ext cx="84969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007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1925" y="0"/>
            <a:ext cx="3742283" cy="764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e-IL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מסה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09625"/>
            <a:ext cx="8686800" cy="6048375"/>
          </a:xfrm>
        </p:spPr>
        <p:txBody>
          <a:bodyPr/>
          <a:lstStyle/>
          <a:p>
            <a:pPr eaLnBrk="1" hangingPunct="1">
              <a:defRPr/>
            </a:pPr>
            <a:r>
              <a:rPr lang="he-IL" i="1" dirty="0" smtClean="0"/>
              <a:t>לפניכם שתי קוביות ברזל.</a:t>
            </a:r>
          </a:p>
          <a:p>
            <a:pPr eaLnBrk="1" hangingPunct="1">
              <a:defRPr/>
            </a:pPr>
            <a:endParaRPr lang="en-US" i="1" dirty="0" smtClean="0"/>
          </a:p>
          <a:p>
            <a:pPr eaLnBrk="1" hangingPunct="1">
              <a:defRPr/>
            </a:pPr>
            <a:r>
              <a:rPr lang="he-IL" i="1" dirty="0" smtClean="0"/>
              <a:t>באיזו מהן צריך להשקיע יותר אנרגית חום כדי להעלות את הטמפרטורה שלה במעלה אחת?</a:t>
            </a:r>
          </a:p>
          <a:p>
            <a:pPr eaLnBrk="1" hangingPunct="1">
              <a:defRPr/>
            </a:pPr>
            <a:r>
              <a:rPr lang="he-IL" i="1" dirty="0" err="1" smtClean="0"/>
              <a:t>בקוביה</a:t>
            </a:r>
            <a:r>
              <a:rPr lang="he-IL" i="1" dirty="0" smtClean="0"/>
              <a:t> א'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i="1" dirty="0" smtClean="0"/>
          </a:p>
          <a:p>
            <a:pPr eaLnBrk="1" hangingPunct="1">
              <a:defRPr/>
            </a:pPr>
            <a:r>
              <a:rPr lang="he-IL" i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הכלל</a:t>
            </a:r>
            <a:r>
              <a:rPr lang="he-IL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ככל שהמסה גדולה יותר, נדרשת יותר אנרגיה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לצורך שינוי הטמפרטורה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(עבור אותו חומר ואותו הפרש טמפרטורה).</a:t>
            </a:r>
            <a:r>
              <a:rPr lang="he-IL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dirty="0" smtClean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492500" y="1052514"/>
            <a:ext cx="1152525" cy="863600"/>
            <a:chOff x="1837" y="1207"/>
            <a:chExt cx="726" cy="544"/>
          </a:xfrm>
        </p:grpSpPr>
        <p:sp>
          <p:nvSpPr>
            <p:cNvPr id="19465" name="AutoShape 5"/>
            <p:cNvSpPr>
              <a:spLocks noChangeArrowheads="1"/>
            </p:cNvSpPr>
            <p:nvPr/>
          </p:nvSpPr>
          <p:spPr bwMode="auto">
            <a:xfrm>
              <a:off x="1837" y="1207"/>
              <a:ext cx="726" cy="54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9466" name="Text Box 6"/>
            <p:cNvSpPr txBox="1">
              <a:spLocks noChangeArrowheads="1"/>
            </p:cNvSpPr>
            <p:nvPr/>
          </p:nvSpPr>
          <p:spPr bwMode="auto">
            <a:xfrm>
              <a:off x="2063" y="1434"/>
              <a:ext cx="2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e-IL" dirty="0">
                  <a:latin typeface="Verdana" pitchFamily="34" charset="0"/>
                </a:rPr>
                <a:t>א</a:t>
              </a:r>
              <a:endParaRPr lang="en-US" dirty="0">
                <a:latin typeface="Verdana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557463" y="1339848"/>
            <a:ext cx="576262" cy="511175"/>
            <a:chOff x="1020" y="1434"/>
            <a:chExt cx="363" cy="322"/>
          </a:xfrm>
        </p:grpSpPr>
        <p:sp>
          <p:nvSpPr>
            <p:cNvPr id="19463" name="AutoShape 8"/>
            <p:cNvSpPr>
              <a:spLocks noChangeArrowheads="1"/>
            </p:cNvSpPr>
            <p:nvPr/>
          </p:nvSpPr>
          <p:spPr bwMode="auto">
            <a:xfrm>
              <a:off x="1020" y="1434"/>
              <a:ext cx="363" cy="318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9464" name="Text Box 9"/>
            <p:cNvSpPr txBox="1">
              <a:spLocks noChangeArrowheads="1"/>
            </p:cNvSpPr>
            <p:nvPr/>
          </p:nvSpPr>
          <p:spPr bwMode="auto">
            <a:xfrm>
              <a:off x="1111" y="1525"/>
              <a:ext cx="1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l" rtl="0" eaLnBrk="1" hangingPunct="1">
                <a:spcBef>
                  <a:spcPct val="50000"/>
                </a:spcBef>
              </a:pPr>
              <a:r>
                <a:rPr lang="he-IL" dirty="0">
                  <a:latin typeface="Verdana" pitchFamily="34" charset="0"/>
                </a:rPr>
                <a:t>ב</a:t>
              </a:r>
              <a:endParaRPr lang="en-US" dirty="0">
                <a:latin typeface="Verdana" pitchFamily="34" charset="0"/>
              </a:endParaRPr>
            </a:p>
          </p:txBody>
        </p:sp>
      </p:grpSp>
      <p:pic>
        <p:nvPicPr>
          <p:cNvPr id="25610" name="Picture 10" descr="MCj032339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254635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68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e-IL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הפרשי טמפרטורה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403350" y="981075"/>
            <a:ext cx="7740650" cy="5472113"/>
          </a:xfrm>
        </p:spPr>
        <p:txBody>
          <a:bodyPr/>
          <a:lstStyle/>
          <a:p>
            <a:pPr eaLnBrk="1" hangingPunct="1">
              <a:defRPr/>
            </a:pPr>
            <a:r>
              <a:rPr lang="he-IL" sz="2800" i="1" dirty="0" smtClean="0"/>
              <a:t>לפניכם שני כלים המכילים 3 ליטר מים כל אחד. מעוניינים להעלות את הטמפ' של המים בכלי א' מ 25 מעלות ל30 מעלות ו את הטמפרטורה של המים בכלי ב' מ 25 מעלות ל35 מעלות . 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he-IL" sz="2800" i="1" dirty="0" smtClean="0"/>
              <a:t>באיזה כלי צריך להשקיע יותר אנרגית חום?</a:t>
            </a:r>
          </a:p>
          <a:p>
            <a:pPr eaLnBrk="1" hangingPunct="1">
              <a:defRPr/>
            </a:pPr>
            <a:r>
              <a:rPr lang="he-IL" sz="2800" i="1" dirty="0" smtClean="0"/>
              <a:t>כלי ב'</a:t>
            </a:r>
          </a:p>
          <a:p>
            <a:pPr eaLnBrk="1" hangingPunct="1">
              <a:defRPr/>
            </a:pPr>
            <a:r>
              <a:rPr lang="he-IL" sz="2800" i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הכלל</a:t>
            </a:r>
            <a:r>
              <a:rPr lang="he-IL" sz="28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ככל שמעוניינים בהפרש טמפרטורה גדול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יותר, נדרשת יותר אנרגית חום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(עבור אותו חומר ואותה מסה).</a:t>
            </a:r>
            <a:endParaRPr lang="en-US" sz="3600" i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1916113"/>
            <a:ext cx="863600" cy="1439862"/>
            <a:chOff x="385" y="1207"/>
            <a:chExt cx="544" cy="907"/>
          </a:xfrm>
        </p:grpSpPr>
        <p:sp>
          <p:nvSpPr>
            <p:cNvPr id="20489" name="AutoShape 5"/>
            <p:cNvSpPr>
              <a:spLocks noChangeArrowheads="1"/>
            </p:cNvSpPr>
            <p:nvPr/>
          </p:nvSpPr>
          <p:spPr bwMode="auto">
            <a:xfrm>
              <a:off x="385" y="1207"/>
              <a:ext cx="544" cy="907"/>
            </a:xfrm>
            <a:prstGeom prst="can">
              <a:avLst>
                <a:gd name="adj" fmla="val 4168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0490" name="Text Box 6"/>
            <p:cNvSpPr txBox="1">
              <a:spLocks noChangeArrowheads="1"/>
            </p:cNvSpPr>
            <p:nvPr/>
          </p:nvSpPr>
          <p:spPr bwMode="auto">
            <a:xfrm>
              <a:off x="567" y="1706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e-IL">
                  <a:latin typeface="Verdana" pitchFamily="34" charset="0"/>
                </a:rPr>
                <a:t>א</a:t>
              </a:r>
              <a:endParaRPr lang="en-US">
                <a:latin typeface="Verdana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95288" y="3789363"/>
            <a:ext cx="863600" cy="1439862"/>
            <a:chOff x="476" y="2387"/>
            <a:chExt cx="544" cy="907"/>
          </a:xfrm>
        </p:grpSpPr>
        <p:sp>
          <p:nvSpPr>
            <p:cNvPr id="20487" name="AutoShape 8"/>
            <p:cNvSpPr>
              <a:spLocks noChangeArrowheads="1"/>
            </p:cNvSpPr>
            <p:nvPr/>
          </p:nvSpPr>
          <p:spPr bwMode="auto">
            <a:xfrm>
              <a:off x="476" y="2387"/>
              <a:ext cx="544" cy="907"/>
            </a:xfrm>
            <a:prstGeom prst="can">
              <a:avLst>
                <a:gd name="adj" fmla="val 4168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0488" name="Text Box 9"/>
            <p:cNvSpPr txBox="1">
              <a:spLocks noChangeArrowheads="1"/>
            </p:cNvSpPr>
            <p:nvPr/>
          </p:nvSpPr>
          <p:spPr bwMode="auto">
            <a:xfrm>
              <a:off x="657" y="2886"/>
              <a:ext cx="18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e-IL">
                  <a:latin typeface="Verdana" pitchFamily="34" charset="0"/>
                </a:rPr>
                <a:t>ב</a:t>
              </a:r>
              <a:endParaRPr lang="en-US">
                <a:latin typeface="Verdana" pitchFamily="34" charset="0"/>
              </a:endParaRPr>
            </a:p>
          </p:txBody>
        </p:sp>
      </p:grpSp>
      <p:pic>
        <p:nvPicPr>
          <p:cNvPr id="20486" name="Picture 10" descr="MMj0254474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3611">
            <a:off x="323850" y="0"/>
            <a:ext cx="1728788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47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84138"/>
            <a:ext cx="8229600" cy="11430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e-IL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סוג החומר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765175"/>
            <a:ext cx="8893175" cy="46085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endParaRPr lang="en-US" sz="2800" i="1" dirty="0" smtClean="0"/>
          </a:p>
          <a:p>
            <a:pPr eaLnBrk="1" hangingPunct="1">
              <a:defRPr/>
            </a:pPr>
            <a:r>
              <a:rPr lang="he-IL" sz="2800" i="1" dirty="0" smtClean="0"/>
              <a:t>לפניכם שני כלים 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he-IL" sz="2800" i="1" dirty="0" smtClean="0"/>
              <a:t>האחד מכיל 2 ק"ג מים והשני מכיל 2 ק"ג ברזל. מעוניינים להעלות את הטמפרטורה של שני החומרים במעלה אחת. 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he-IL" sz="2800" i="1" dirty="0" smtClean="0"/>
              <a:t>האם  צריך להשקיע בשני החומרים אותה כמות של חום או כמות שונה של חום?</a:t>
            </a:r>
          </a:p>
          <a:p>
            <a:pPr eaLnBrk="1" hangingPunct="1">
              <a:defRPr/>
            </a:pPr>
            <a:endParaRPr lang="he-IL" sz="2800" i="1" u="sng" dirty="0" smtClean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he-IL" sz="2800" i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הכלל</a:t>
            </a:r>
            <a:r>
              <a:rPr lang="he-IL" sz="28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כמות החום הנדרשת להעלות ק"ג 1 של חומר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בטמפרטורה של מעלת צלזיוס אחת, היא ייחודית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(סגולית) לחומר ונקראת "חום סגולי".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(כשהמסה קבועה).</a:t>
            </a:r>
            <a:r>
              <a:rPr lang="he-IL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333375"/>
            <a:ext cx="863600" cy="871538"/>
            <a:chOff x="340" y="1797"/>
            <a:chExt cx="544" cy="549"/>
          </a:xfrm>
        </p:grpSpPr>
        <p:sp>
          <p:nvSpPr>
            <p:cNvPr id="21512" name="AutoShape 5"/>
            <p:cNvSpPr>
              <a:spLocks noChangeArrowheads="1"/>
            </p:cNvSpPr>
            <p:nvPr/>
          </p:nvSpPr>
          <p:spPr bwMode="auto">
            <a:xfrm>
              <a:off x="340" y="1797"/>
              <a:ext cx="544" cy="54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1513" name="Text Box 6"/>
            <p:cNvSpPr txBox="1">
              <a:spLocks noChangeArrowheads="1"/>
            </p:cNvSpPr>
            <p:nvPr/>
          </p:nvSpPr>
          <p:spPr bwMode="auto">
            <a:xfrm>
              <a:off x="340" y="2115"/>
              <a:ext cx="4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e-IL" b="1">
                  <a:latin typeface="Verdana" pitchFamily="34" charset="0"/>
                </a:rPr>
                <a:t>ברזל</a:t>
              </a:r>
              <a:endParaRPr lang="en-US" b="1">
                <a:latin typeface="Verdana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763713" y="260350"/>
            <a:ext cx="1008062" cy="863600"/>
            <a:chOff x="204" y="2704"/>
            <a:chExt cx="635" cy="544"/>
          </a:xfrm>
        </p:grpSpPr>
        <p:sp>
          <p:nvSpPr>
            <p:cNvPr id="21510" name="AutoShape 8"/>
            <p:cNvSpPr>
              <a:spLocks noChangeArrowheads="1"/>
            </p:cNvSpPr>
            <p:nvPr/>
          </p:nvSpPr>
          <p:spPr bwMode="auto">
            <a:xfrm>
              <a:off x="295" y="2704"/>
              <a:ext cx="544" cy="54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1511" name="Text Box 9"/>
            <p:cNvSpPr txBox="1">
              <a:spLocks noChangeArrowheads="1"/>
            </p:cNvSpPr>
            <p:nvPr/>
          </p:nvSpPr>
          <p:spPr bwMode="auto">
            <a:xfrm>
              <a:off x="204" y="2976"/>
              <a:ext cx="4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e-IL" b="1">
                  <a:latin typeface="Verdana" pitchFamily="34" charset="0"/>
                </a:rPr>
                <a:t>מים</a:t>
              </a:r>
              <a:endParaRPr lang="en-US" b="1"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370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06" name="Rectangle 42"/>
          <p:cNvSpPr>
            <a:spLocks noGrp="1" noChangeArrowheads="1"/>
          </p:cNvSpPr>
          <p:nvPr>
            <p:ph type="title" sz="quarter"/>
          </p:nvPr>
        </p:nvSpPr>
        <p:spPr>
          <a:xfrm>
            <a:off x="539750" y="476250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he-IL" sz="40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גורמים המשפיעים על אנרגית חום</a:t>
            </a:r>
            <a:r>
              <a:rPr lang="en-US" sz="40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Q</a:t>
            </a:r>
            <a:r>
              <a:rPr lang="en-US" sz="400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graphicFrame>
        <p:nvGraphicFramePr>
          <p:cNvPr id="36866" name="Group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47235346"/>
              </p:ext>
            </p:extLst>
          </p:nvPr>
        </p:nvGraphicFramePr>
        <p:xfrm>
          <a:off x="468313" y="2336800"/>
          <a:ext cx="8496300" cy="871538"/>
        </p:xfrm>
        <a:graphic>
          <a:graphicData uri="http://schemas.openxmlformats.org/drawingml/2006/table">
            <a:tbl>
              <a:tblPr rtl="1"/>
              <a:tblGrid>
                <a:gridCol w="2298700"/>
                <a:gridCol w="2165350"/>
                <a:gridCol w="4032250"/>
              </a:tblGrid>
              <a:tr h="87153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מסה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ק"ג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m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מסה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876" name="Group 12"/>
          <p:cNvGraphicFramePr>
            <a:graphicFrameLocks noGrp="1"/>
          </p:cNvGraphicFramePr>
          <p:nvPr>
            <p:ph sz="quarter" idx="2"/>
          </p:nvPr>
        </p:nvGraphicFramePr>
        <p:xfrm>
          <a:off x="468313" y="1617663"/>
          <a:ext cx="8496300" cy="719137"/>
        </p:xfrm>
        <a:graphic>
          <a:graphicData uri="http://schemas.openxmlformats.org/drawingml/2006/table">
            <a:tbl>
              <a:tblPr rtl="1"/>
              <a:tblGrid>
                <a:gridCol w="2298700"/>
                <a:gridCol w="2163763"/>
                <a:gridCol w="4033837"/>
              </a:tblGrid>
              <a:tr h="71913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יחידות מידה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אות מסמלת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886" name="Group 22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3144928"/>
              </p:ext>
            </p:extLst>
          </p:nvPr>
        </p:nvGraphicFramePr>
        <p:xfrm>
          <a:off x="468313" y="3200400"/>
          <a:ext cx="8496300" cy="1152525"/>
        </p:xfrm>
        <a:graphic>
          <a:graphicData uri="http://schemas.openxmlformats.org/drawingml/2006/table">
            <a:tbl>
              <a:tblPr rtl="1"/>
              <a:tblGrid>
                <a:gridCol w="2308225"/>
                <a:gridCol w="2160588"/>
                <a:gridCol w="4027487"/>
              </a:tblGrid>
              <a:tr h="11525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טמפרטורה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מעלות צלסיוס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T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הפרש הטמפרטורות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896" name="Group 3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48736307"/>
              </p:ext>
            </p:extLst>
          </p:nvPr>
        </p:nvGraphicFramePr>
        <p:xfrm>
          <a:off x="468313" y="4352925"/>
          <a:ext cx="8496300" cy="1884363"/>
        </p:xfrm>
        <a:graphic>
          <a:graphicData uri="http://schemas.openxmlformats.org/drawingml/2006/table">
            <a:tbl>
              <a:tblPr rtl="1"/>
              <a:tblGrid>
                <a:gridCol w="2308225"/>
                <a:gridCol w="2159000"/>
                <a:gridCol w="4029075"/>
              </a:tblGrid>
              <a:tr h="18843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חום סגולי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ג'ול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C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אופיינית לכל חומר.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כמות החום, 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הנדרשת כדי 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להעלות 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קילוגרם חומר 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במעלה צלסיוס אחת.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95" name="AutoShape 43"/>
          <p:cNvSpPr>
            <a:spLocks noChangeArrowheads="1"/>
          </p:cNvSpPr>
          <p:nvPr/>
        </p:nvSpPr>
        <p:spPr bwMode="auto">
          <a:xfrm>
            <a:off x="3779838" y="3357563"/>
            <a:ext cx="1524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2400" b="1">
              <a:latin typeface="Times New Roman" pitchFamily="18" charset="0"/>
            </a:endParaRPr>
          </a:p>
        </p:txBody>
      </p:sp>
      <p:pic>
        <p:nvPicPr>
          <p:cNvPr id="23596" name="Picture 44" descr="HITEM0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782" y="2412140"/>
            <a:ext cx="792162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97" name="Picture 45" descr="OBJEC09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429000"/>
            <a:ext cx="43973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98" name="Line 46"/>
          <p:cNvSpPr>
            <a:spLocks noChangeShapeType="1"/>
          </p:cNvSpPr>
          <p:nvPr/>
        </p:nvSpPr>
        <p:spPr bwMode="auto">
          <a:xfrm>
            <a:off x="5148263" y="48688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4716463" y="4868863"/>
            <a:ext cx="17287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2800" b="1">
                <a:latin typeface="Arial" pitchFamily="34" charset="0"/>
              </a:rPr>
              <a:t>ק"ג מעלה</a:t>
            </a:r>
            <a:endParaRPr lang="en-US" sz="2800" b="1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86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67744" y="971900"/>
                <a:ext cx="4255198" cy="830997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/>
                        </a:rPr>
                        <m:t>𝑄</m:t>
                      </m:r>
                      <m:r>
                        <a:rPr lang="en-US" sz="4800" i="1" smtClean="0">
                          <a:latin typeface="Cambria Math"/>
                        </a:rPr>
                        <m:t>=</m:t>
                      </m:r>
                      <m:r>
                        <a:rPr lang="en-US" sz="4800" b="0" i="1" smtClean="0">
                          <a:latin typeface="Cambria Math"/>
                        </a:rPr>
                        <m:t>𝐶</m:t>
                      </m:r>
                      <m:r>
                        <a:rPr lang="en-US" sz="48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4800" i="1">
                          <a:latin typeface="Cambria Math"/>
                        </a:rPr>
                        <m:t>𝑚</m:t>
                      </m:r>
                      <m:r>
                        <a:rPr lang="en-US" sz="48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sz="480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en-US" sz="4800" i="1">
                          <a:latin typeface="Cambria Math"/>
                          <a:ea typeface="Cambria Math"/>
                        </a:rPr>
                        <m:t>𝑇</m:t>
                      </m:r>
                    </m:oMath>
                  </m:oMathPara>
                </a14:m>
                <a:endParaRPr lang="he-IL" sz="4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971900"/>
                <a:ext cx="4255198" cy="8309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0947" y="2204864"/>
                <a:ext cx="7128792" cy="764055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𝑄</m:t>
                    </m:r>
                    <m:r>
                      <a:rPr lang="en-US" sz="3600" i="1" smtClean="0">
                        <a:latin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</a:rPr>
                      <m:t>𝐶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i="1">
                        <a:latin typeface="Cambria Math"/>
                      </a:rPr>
                      <m:t>𝑚</m:t>
                    </m:r>
                    <m:r>
                      <a:rPr lang="en-US" sz="36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b>
                        <m:r>
                          <a:rPr lang="he-IL" sz="3600" b="0" i="1" smtClean="0">
                            <a:latin typeface="Cambria Math"/>
                            <a:ea typeface="Cambria Math"/>
                          </a:rPr>
                          <m:t>סופית</m:t>
                        </m:r>
                      </m:sub>
                    </m:sSub>
                  </m:oMath>
                </a14:m>
                <a:r>
                  <a:rPr lang="en-US" sz="3600" dirty="0" smtClean="0"/>
                  <a:t>-</a:t>
                </a:r>
                <a:r>
                  <a:rPr lang="en-US" sz="36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b>
                        <m:r>
                          <a:rPr lang="he-IL" sz="3600" b="0" i="1" smtClean="0">
                            <a:latin typeface="Cambria Math"/>
                            <a:ea typeface="Cambria Math"/>
                          </a:rPr>
                          <m:t>התחלתית</m:t>
                        </m:r>
                      </m:sub>
                    </m:sSub>
                    <m:r>
                      <a:rPr lang="he-IL" sz="36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he-IL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947" y="2204864"/>
                <a:ext cx="7128792" cy="764055"/>
              </a:xfrm>
              <a:prstGeom prst="rect">
                <a:avLst/>
              </a:prstGeom>
              <a:blipFill rotWithShape="1">
                <a:blip r:embed="rId4"/>
                <a:stretch>
                  <a:fillRect t="-11450" b="-9160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15616" y="3645024"/>
                <a:ext cx="7128792" cy="646331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𝑄</m:t>
                    </m:r>
                    <m:r>
                      <a:rPr lang="en-US" sz="3600" i="1" smtClean="0">
                        <a:latin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</a:rPr>
                      <m:t>𝐶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i="1">
                        <a:latin typeface="Cambria Math"/>
                      </a:rPr>
                      <m:t>𝑚</m:t>
                    </m:r>
                    <m:r>
                      <a:rPr lang="en-US" sz="36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/>
                  <a:t>-</a:t>
                </a:r>
                <a:r>
                  <a:rPr lang="en-US" sz="36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b>
                        <m:r>
                          <a:rPr lang="he-IL" sz="36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he-IL" sz="36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he-IL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645024"/>
                <a:ext cx="7128792" cy="646331"/>
              </a:xfrm>
              <a:prstGeom prst="rect">
                <a:avLst/>
              </a:prstGeom>
              <a:blipFill rotWithShape="1">
                <a:blip r:embed="rId5"/>
                <a:stretch>
                  <a:fillRect t="-12500" b="-28571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411759" y="4869160"/>
                <a:ext cx="4610651" cy="1226618"/>
              </a:xfrm>
              <a:prstGeom prst="rect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60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360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/>
                            </a:rPr>
                            <m:t>𝐽</m:t>
                          </m:r>
                          <m:r>
                            <a:rPr lang="en-US" sz="360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sz="3600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/>
                            </a:rPr>
                            <m:t>𝐽</m:t>
                          </m:r>
                        </m:num>
                        <m:den>
                          <m:r>
                            <a:rPr lang="en-US" sz="360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/>
                            </a:rPr>
                            <m:t>𝑘𝑔</m:t>
                          </m:r>
                          <m:r>
                            <a:rPr lang="en-US" sz="360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3600" i="1" baseline="3000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360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n-US" sz="3600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600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/>
                        </a:rPr>
                        <m:t>𝑘𝑔</m:t>
                      </m:r>
                      <m:r>
                        <a:rPr lang="en-US" sz="3600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600" i="1" baseline="3000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3600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he-IL" sz="36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59" y="4869160"/>
                <a:ext cx="4610651" cy="122661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מלבן 6"/>
          <p:cNvSpPr/>
          <p:nvPr/>
        </p:nvSpPr>
        <p:spPr>
          <a:xfrm>
            <a:off x="-92973" y="188640"/>
            <a:ext cx="911820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he-IL" sz="3500" i="1" dirty="0"/>
              <a:t>אנרגית חום = חום סגולי </a:t>
            </a:r>
            <a:r>
              <a:rPr lang="he-IL" sz="3500" i="1" dirty="0" smtClean="0"/>
              <a:t>• מסה </a:t>
            </a:r>
            <a:r>
              <a:rPr lang="he-IL" sz="3500" i="1" dirty="0"/>
              <a:t>•</a:t>
            </a:r>
            <a:r>
              <a:rPr lang="he-IL" sz="3500" i="1" dirty="0" smtClean="0"/>
              <a:t> </a:t>
            </a:r>
            <a:r>
              <a:rPr lang="he-IL" sz="3500" i="1" dirty="0"/>
              <a:t>הפרש טמפרטורה</a:t>
            </a:r>
          </a:p>
        </p:txBody>
      </p:sp>
    </p:spTree>
    <p:extLst>
      <p:ext uri="{BB962C8B-B14F-4D97-AF65-F5344CB8AC3E}">
        <p14:creationId xmlns:p14="http://schemas.microsoft.com/office/powerpoint/2010/main" val="232022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580" y="188640"/>
            <a:ext cx="806489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כל </a:t>
            </a:r>
            <a:r>
              <a:rPr lang="he-I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הגופים בנויים מהמולקולות</a:t>
            </a:r>
            <a:r>
              <a:rPr lang="he-I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. המולקולות </a:t>
            </a:r>
            <a:r>
              <a:rPr lang="he-I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נמצאות </a:t>
            </a:r>
            <a:r>
              <a:rPr lang="he-I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בתנועה מתמדת </a:t>
            </a:r>
            <a:r>
              <a:rPr lang="he-I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ומשפיעות אחת על </a:t>
            </a:r>
            <a:r>
              <a:rPr lang="he-I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השנייה. </a:t>
            </a:r>
            <a:endParaRPr lang="he-I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1026" name="Picture 2" descr="http://gannalv.narod.ru/mkt/tm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772816"/>
            <a:ext cx="3052905" cy="2676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92792" y="4941168"/>
            <a:ext cx="864096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>
              <a:defRPr sz="3200"/>
            </a:lvl1pPr>
          </a:lstStyle>
          <a:p>
            <a:r>
              <a:rPr lang="he-IL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מהעובדה הזאת אפשר </a:t>
            </a:r>
            <a:r>
              <a:rPr lang="he-IL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להסיק </a:t>
            </a:r>
            <a:r>
              <a:rPr lang="he-IL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מסקנה </a:t>
            </a:r>
            <a:r>
              <a:rPr lang="he-IL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שלמולקולות </a:t>
            </a:r>
            <a:r>
              <a:rPr lang="he-IL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יש שני </a:t>
            </a:r>
            <a:r>
              <a:rPr lang="he-IL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סוגי </a:t>
            </a:r>
            <a:r>
              <a:rPr lang="he-IL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אנרגיה: </a:t>
            </a:r>
            <a:r>
              <a:rPr 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אנרגיה קינטית ואנרגיה פוטנציאלית. </a:t>
            </a:r>
          </a:p>
        </p:txBody>
      </p:sp>
    </p:spTree>
    <p:extLst>
      <p:ext uri="{BB962C8B-B14F-4D97-AF65-F5344CB8AC3E}">
        <p14:creationId xmlns:p14="http://schemas.microsoft.com/office/powerpoint/2010/main" val="243559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Group 2"/>
          <p:cNvGraphicFramePr>
            <a:graphicFrameLocks noGrp="1"/>
          </p:cNvGraphicFramePr>
          <p:nvPr>
            <p:ph/>
          </p:nvPr>
        </p:nvGraphicFramePr>
        <p:xfrm>
          <a:off x="2411413" y="549275"/>
          <a:ext cx="5627687" cy="6050184"/>
        </p:xfrm>
        <a:graphic>
          <a:graphicData uri="http://schemas.openxmlformats.org/drawingml/2006/table">
            <a:tbl>
              <a:tblPr rtl="1"/>
              <a:tblGrid>
                <a:gridCol w="2314575"/>
                <a:gridCol w="3313112"/>
              </a:tblGrid>
              <a:tr h="85339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החומר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חום סגולי               </a:t>
                      </a: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/>
                      </a:r>
                      <a:b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</a:b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ק"ג-מעלה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מים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4,200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צמר-גפן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1,400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פלסטיק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1,300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שמן בישול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1,200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חול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840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זכוכית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830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ברזל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470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נחושת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400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כסף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235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כספית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140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זהב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135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71" name="Line 43"/>
          <p:cNvSpPr>
            <a:spLocks noChangeShapeType="1"/>
          </p:cNvSpPr>
          <p:nvPr/>
        </p:nvSpPr>
        <p:spPr bwMode="auto">
          <a:xfrm>
            <a:off x="2771775" y="9810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3132138" y="549275"/>
            <a:ext cx="790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2500">
                <a:latin typeface="Arial" pitchFamily="34" charset="0"/>
              </a:rPr>
              <a:t>ג'ול</a:t>
            </a:r>
            <a:endParaRPr lang="en-US" sz="2500">
              <a:latin typeface="Arial" pitchFamily="34" charset="0"/>
            </a:endParaRPr>
          </a:p>
        </p:txBody>
      </p:sp>
      <p:sp>
        <p:nvSpPr>
          <p:cNvPr id="22573" name="AutoShape 45"/>
          <p:cNvSpPr>
            <a:spLocks noChangeArrowheads="1"/>
          </p:cNvSpPr>
          <p:nvPr/>
        </p:nvSpPr>
        <p:spPr bwMode="auto">
          <a:xfrm>
            <a:off x="2627313" y="692150"/>
            <a:ext cx="1800225" cy="6477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752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896" y="1196752"/>
            <a:ext cx="3176588" cy="1371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e-IL" sz="9000" dirty="0" smtClean="0"/>
              <a:t>הפסקה</a:t>
            </a:r>
            <a:endParaRPr lang="en-US" sz="9000" dirty="0" smtClean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204369" y="4149080"/>
            <a:ext cx="37449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he-IL" sz="9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תרגול...</a:t>
            </a:r>
            <a:endParaRPr lang="en-US" sz="90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-1706738" y="1412776"/>
            <a:ext cx="704040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e-IL" sz="8100" dirty="0" smtClean="0">
                <a:latin typeface="+mj-lt"/>
                <a:ea typeface="+mj-ea"/>
                <a:cs typeface="+mj-cs"/>
              </a:rPr>
              <a:t>ת</a:t>
            </a:r>
            <a:endParaRPr lang="he-IL" sz="81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577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0.00139 L 0.61632 -0.03102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20" y="-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>
          <a:xfrm>
            <a:off x="-361" y="1196752"/>
            <a:ext cx="9144000" cy="63817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he-IL" sz="3000" dirty="0" smtClean="0"/>
              <a:t>חיממו 2 ק"ג מים.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he-IL" sz="3000" dirty="0" smtClean="0"/>
              <a:t>טמפרטורת המים עלתה ב- 20 מעלות צלסיוס.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3000" dirty="0" smtClean="0"/>
              <a:t>כמה אנרגית חום נוספה למים?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he-IL" sz="2800" u="sng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he-IL" sz="2800" u="sng" dirty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he-IL" sz="2800" u="sng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800" u="sng" dirty="0" smtClean="0"/>
              <a:t>תשובה</a:t>
            </a:r>
            <a:r>
              <a:rPr lang="he-IL" sz="2800" dirty="0" smtClean="0"/>
              <a:t>:</a:t>
            </a:r>
          </a:p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3400" dirty="0" smtClean="0"/>
              <a:t>כמות החום שנוספה למים היא 168,000 </a:t>
            </a:r>
            <a:r>
              <a:rPr lang="he-IL" sz="3400" dirty="0" err="1" smtClean="0"/>
              <a:t>ג'ול</a:t>
            </a:r>
            <a:endParaRPr lang="en-US" sz="3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915816" y="332656"/>
            <a:ext cx="410445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תרגיל 1</a:t>
            </a:r>
            <a:endParaRPr lang="he-IL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97188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-108520" y="1412776"/>
            <a:ext cx="9144000" cy="623728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he-IL" sz="2400" dirty="0" smtClean="0"/>
              <a:t>הטמפרטורה של גוש נחושת, שמסתו 10 ק"ג, עלתה ב-10 מעלות צלסיוס.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הטמפרטורה של 4 ק"ג מים עלתה באותו הפרש טמפרטורה.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400" dirty="0" smtClean="0"/>
              <a:t>מי קיבל יותר אנרגיית חום- גוש הנחושת או המים? הסבירו</a:t>
            </a:r>
            <a:r>
              <a:rPr lang="he-IL" sz="2800" dirty="0" smtClean="0"/>
              <a:t>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he-IL" sz="2800" dirty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he-IL" sz="2800" dirty="0" smtClean="0"/>
          </a:p>
          <a:p>
            <a:pPr>
              <a:lnSpc>
                <a:spcPct val="120000"/>
              </a:lnSpc>
              <a:buNone/>
              <a:defRPr/>
            </a:pPr>
            <a:r>
              <a:rPr lang="he-IL" sz="2800" u="sng" dirty="0"/>
              <a:t>תשובה</a:t>
            </a:r>
            <a:r>
              <a:rPr lang="he-IL" sz="2800" dirty="0"/>
              <a:t>:</a:t>
            </a:r>
          </a:p>
          <a:p>
            <a:pPr>
              <a:lnSpc>
                <a:spcPct val="120000"/>
              </a:lnSpc>
              <a:buNone/>
              <a:defRPr/>
            </a:pPr>
            <a:endParaRPr lang="hu-HU" sz="2800" dirty="0"/>
          </a:p>
          <a:p>
            <a:pPr>
              <a:lnSpc>
                <a:spcPct val="120000"/>
              </a:lnSpc>
              <a:buNone/>
              <a:defRPr/>
            </a:pPr>
            <a:endParaRPr lang="he-IL" sz="2800" dirty="0"/>
          </a:p>
          <a:p>
            <a:pPr algn="ctr">
              <a:lnSpc>
                <a:spcPct val="120000"/>
              </a:lnSpc>
              <a:buNone/>
              <a:defRPr/>
            </a:pPr>
            <a:r>
              <a:rPr lang="he-IL" sz="2800" dirty="0"/>
              <a:t>המים קיבלו אנרגית חום גדולה יותר.</a:t>
            </a:r>
            <a:endParaRPr lang="en-US" sz="2800" dirty="0"/>
          </a:p>
          <a:p>
            <a:pPr>
              <a:lnSpc>
                <a:spcPct val="120000"/>
              </a:lnSpc>
              <a:buNone/>
              <a:defRPr/>
            </a:pPr>
            <a:endParaRPr lang="en-US" sz="2800" dirty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he-IL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915816" y="332656"/>
            <a:ext cx="410445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תרגיל 2 </a:t>
            </a:r>
            <a:endParaRPr lang="he-IL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32850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3087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endParaRPr lang="he-IL" sz="2800" dirty="0" smtClean="0"/>
          </a:p>
          <a:p>
            <a:pPr eaLnBrk="1" hangingPunct="1">
              <a:lnSpc>
                <a:spcPct val="110000"/>
              </a:lnSpc>
              <a:defRPr/>
            </a:pPr>
            <a:r>
              <a:rPr lang="he-IL" sz="2800" dirty="0" smtClean="0"/>
              <a:t>מסת גוף א' היא 400 ק"ג.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he-IL" sz="2800" dirty="0" smtClean="0"/>
              <a:t>מסת גוף ב', העשוי מאותו החומר, היא 100 ק"ג.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he-IL" sz="2800" dirty="0" smtClean="0"/>
              <a:t>מעניקים לגוף א' אנרגית חום של 8,000 </a:t>
            </a:r>
            <a:r>
              <a:rPr lang="he-IL" sz="2800" dirty="0" err="1" smtClean="0"/>
              <a:t>גו'ל</a:t>
            </a:r>
            <a:r>
              <a:rPr lang="he-IL" sz="2800" dirty="0" smtClean="0"/>
              <a:t>, והטמפרטורה שלו עולה ב-50 מעלות צלסיוס.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800" dirty="0" smtClean="0"/>
              <a:t>כמה אנרגית חום יש להוסיף לגוף ב', כדי שהטמפרטורה שלו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800" dirty="0" smtClean="0"/>
              <a:t>תעלה גם היא ב-50 מעלות צלסיוס?</a:t>
            </a:r>
          </a:p>
        </p:txBody>
      </p:sp>
      <p:sp>
        <p:nvSpPr>
          <p:cNvPr id="2" name="מלבן 1"/>
          <p:cNvSpPr/>
          <p:nvPr/>
        </p:nvSpPr>
        <p:spPr>
          <a:xfrm>
            <a:off x="1115616" y="4365104"/>
            <a:ext cx="7560840" cy="1988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he-IL" sz="2800" u="sng" dirty="0" smtClean="0"/>
              <a:t>תשובה:</a:t>
            </a:r>
          </a:p>
          <a:p>
            <a:pPr>
              <a:lnSpc>
                <a:spcPct val="110000"/>
              </a:lnSpc>
              <a:defRPr/>
            </a:pPr>
            <a:r>
              <a:rPr lang="he-IL" sz="2800" dirty="0" smtClean="0"/>
              <a:t>כדי </a:t>
            </a:r>
            <a:r>
              <a:rPr lang="he-IL" sz="2800" dirty="0"/>
              <a:t>שהטמפרטורה של גוף ב' תעלה גם כן ב- 50 מעלות צלזיוס, </a:t>
            </a:r>
          </a:p>
          <a:p>
            <a:pPr>
              <a:lnSpc>
                <a:spcPct val="110000"/>
              </a:lnSpc>
              <a:defRPr/>
            </a:pPr>
            <a:r>
              <a:rPr lang="he-IL" sz="2800" dirty="0"/>
              <a:t>יש להוסיף לגוף ב 2000 </a:t>
            </a:r>
            <a:r>
              <a:rPr lang="he-IL" sz="2800" dirty="0" err="1"/>
              <a:t>ג'ול</a:t>
            </a:r>
            <a:r>
              <a:rPr lang="he-IL" sz="2800" dirty="0"/>
              <a:t>.</a:t>
            </a:r>
            <a:r>
              <a:rPr lang="en-US" sz="2800" dirty="0"/>
              <a:t>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5816" y="116632"/>
            <a:ext cx="410445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תרגיל 3</a:t>
            </a:r>
            <a:endParaRPr lang="he-IL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9721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4500" dirty="0">
                <a:solidFill>
                  <a:srgbClr val="996600"/>
                </a:solidFill>
                <a:latin typeface="Arial" pitchFamily="34" charset="0"/>
              </a:rPr>
              <a:t>מהי כמות החום הדרושה </a:t>
            </a:r>
            <a:r>
              <a:rPr lang="en-US" sz="4500" dirty="0">
                <a:solidFill>
                  <a:srgbClr val="996600"/>
                </a:solidFill>
                <a:latin typeface="Arial" pitchFamily="34" charset="0"/>
              </a:rPr>
              <a:t/>
            </a:r>
            <a:br>
              <a:rPr lang="en-US" sz="4500" dirty="0">
                <a:solidFill>
                  <a:srgbClr val="996600"/>
                </a:solidFill>
                <a:latin typeface="Arial" pitchFamily="34" charset="0"/>
              </a:rPr>
            </a:br>
            <a:r>
              <a:rPr lang="he-IL" sz="4500" dirty="0">
                <a:solidFill>
                  <a:srgbClr val="996600"/>
                </a:solidFill>
                <a:latin typeface="Arial" pitchFamily="34" charset="0"/>
              </a:rPr>
              <a:t>לחימום 200 גרם ברזל </a:t>
            </a:r>
            <a:r>
              <a:rPr lang="en-US" sz="4500" dirty="0">
                <a:solidFill>
                  <a:srgbClr val="996600"/>
                </a:solidFill>
                <a:latin typeface="Arial" pitchFamily="34" charset="0"/>
              </a:rPr>
              <a:t/>
            </a:r>
            <a:br>
              <a:rPr lang="en-US" sz="4500" dirty="0">
                <a:solidFill>
                  <a:srgbClr val="996600"/>
                </a:solidFill>
                <a:latin typeface="Arial" pitchFamily="34" charset="0"/>
              </a:rPr>
            </a:br>
            <a:r>
              <a:rPr lang="he-IL" sz="4500" dirty="0">
                <a:solidFill>
                  <a:srgbClr val="996600"/>
                </a:solidFill>
                <a:latin typeface="Arial" pitchFamily="34" charset="0"/>
              </a:rPr>
              <a:t>מטמפרטורה של </a:t>
            </a:r>
            <a:r>
              <a:rPr lang="en-US" sz="4500" dirty="0">
                <a:solidFill>
                  <a:srgbClr val="996600"/>
                </a:solidFill>
                <a:latin typeface="Arial" pitchFamily="34" charset="0"/>
              </a:rPr>
              <a:t>0</a:t>
            </a:r>
            <a:r>
              <a:rPr lang="he-IL" sz="4500" dirty="0">
                <a:solidFill>
                  <a:srgbClr val="996600"/>
                </a:solidFill>
                <a:latin typeface="Arial" pitchFamily="34" charset="0"/>
              </a:rPr>
              <a:t>17 מעלות </a:t>
            </a:r>
            <a:r>
              <a:rPr lang="he-IL" sz="4500" dirty="0" smtClean="0">
                <a:solidFill>
                  <a:srgbClr val="996600"/>
                </a:solidFill>
                <a:latin typeface="Arial" pitchFamily="34" charset="0"/>
              </a:rPr>
              <a:t>צלסיוס </a:t>
            </a:r>
            <a:r>
              <a:rPr lang="he-IL" sz="4500" dirty="0">
                <a:solidFill>
                  <a:srgbClr val="996600"/>
                </a:solidFill>
                <a:latin typeface="Arial" pitchFamily="34" charset="0"/>
              </a:rPr>
              <a:t>ועד לטמפרטורה של 420 מעלות </a:t>
            </a:r>
            <a:r>
              <a:rPr lang="he-IL" sz="4500" dirty="0" smtClean="0">
                <a:solidFill>
                  <a:srgbClr val="996600"/>
                </a:solidFill>
                <a:latin typeface="Arial" pitchFamily="34" charset="0"/>
              </a:rPr>
              <a:t>צלסיוס</a:t>
            </a:r>
            <a:r>
              <a:rPr lang="he-IL" sz="4500" dirty="0">
                <a:solidFill>
                  <a:srgbClr val="996600"/>
                </a:solidFill>
                <a:latin typeface="Arial" pitchFamily="34" charset="0"/>
              </a:rPr>
              <a:t>?</a:t>
            </a:r>
            <a:endParaRPr lang="en-US" sz="4500" dirty="0">
              <a:solidFill>
                <a:srgbClr val="996600"/>
              </a:solidFill>
              <a:latin typeface="Arial" pitchFamily="34" charset="0"/>
            </a:endParaRPr>
          </a:p>
        </p:txBody>
      </p:sp>
      <p:pic>
        <p:nvPicPr>
          <p:cNvPr id="17411" name="Picture 3" descr="MMj0236357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43350"/>
            <a:ext cx="3348038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15816" y="332656"/>
            <a:ext cx="410445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תרגיל 4</a:t>
            </a:r>
            <a:endParaRPr lang="he-IL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56722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056" y="620688"/>
            <a:ext cx="8784976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/>
              <a:t>אנרגיית חום-</a:t>
            </a:r>
            <a:r>
              <a:rPr lang="he-IL" b="1" dirty="0" err="1"/>
              <a:t>תירגול</a:t>
            </a:r>
            <a:endParaRPr lang="he-IL" dirty="0"/>
          </a:p>
          <a:p>
            <a:r>
              <a:rPr lang="he-IL" dirty="0"/>
              <a:t> </a:t>
            </a:r>
            <a:endParaRPr lang="he-IL" sz="3200" dirty="0"/>
          </a:p>
          <a:p>
            <a:r>
              <a:rPr lang="he-IL" sz="3200" dirty="0"/>
              <a:t>     1. בסיר חיממו מים שמסתם 3 ק"ג.  הטמפרטורה של המים עלתה מ-  </a:t>
            </a:r>
            <a:r>
              <a:rPr lang="en-US" sz="3200" dirty="0"/>
              <a:t>C °5 </a:t>
            </a:r>
            <a:r>
              <a:rPr lang="he-IL" sz="3200" dirty="0"/>
              <a:t>ל-  </a:t>
            </a:r>
            <a:r>
              <a:rPr lang="en-US" sz="3200" dirty="0"/>
              <a:t>C °20.</a:t>
            </a:r>
          </a:p>
          <a:p>
            <a:r>
              <a:rPr lang="en-US" sz="3200" dirty="0"/>
              <a:t>          </a:t>
            </a:r>
            <a:r>
              <a:rPr lang="he-IL" sz="3200" b="1" u="sng" dirty="0"/>
              <a:t>חשבו</a:t>
            </a:r>
            <a:r>
              <a:rPr lang="he-IL" sz="3200" dirty="0"/>
              <a:t> את אנרגיית החום שנוספה למים.</a:t>
            </a:r>
          </a:p>
          <a:p>
            <a:r>
              <a:rPr lang="he-IL" sz="3200" dirty="0"/>
              <a:t> </a:t>
            </a:r>
          </a:p>
          <a:p>
            <a:r>
              <a:rPr lang="he-IL" sz="3200" dirty="0"/>
              <a:t> </a:t>
            </a:r>
          </a:p>
          <a:p>
            <a:r>
              <a:rPr lang="he-IL" sz="3200" dirty="0" smtClean="0"/>
              <a:t>    2.</a:t>
            </a:r>
            <a:r>
              <a:rPr lang="he-IL" sz="3200" dirty="0"/>
              <a:t> שני גופים העשויים מברזל קיבלו אותה כמות חום של  9400 </a:t>
            </a:r>
            <a:r>
              <a:rPr lang="he-IL" sz="3200" dirty="0" err="1"/>
              <a:t>ג'ול</a:t>
            </a:r>
            <a:r>
              <a:rPr lang="he-IL" sz="3200" dirty="0"/>
              <a:t>.  לגוף א' מסה </a:t>
            </a:r>
            <a:r>
              <a:rPr lang="he-IL" sz="3200" dirty="0" smtClean="0"/>
              <a:t>של 5         ק"ג</a:t>
            </a:r>
            <a:r>
              <a:rPr lang="he-IL" sz="3200" dirty="0"/>
              <a:t>  ולגוף ב</a:t>
            </a:r>
            <a:r>
              <a:rPr lang="he-IL" sz="3200" dirty="0" smtClean="0"/>
              <a:t>' </a:t>
            </a:r>
            <a:r>
              <a:rPr lang="he-IL" sz="3200" dirty="0"/>
              <a:t> מסה של 4 ק"ג.    </a:t>
            </a:r>
            <a:r>
              <a:rPr lang="he-IL" sz="3200" b="1" u="sng" dirty="0"/>
              <a:t>חשבו</a:t>
            </a:r>
            <a:r>
              <a:rPr lang="he-IL" sz="3200" dirty="0"/>
              <a:t> - באיזה גוף פעולת החימום גרמה לעליית טמפרטורה גבוהה יותר?</a:t>
            </a:r>
          </a:p>
          <a:p>
            <a:r>
              <a:rPr lang="he-IL" dirty="0"/>
              <a:t> </a:t>
            </a:r>
          </a:p>
          <a:p>
            <a:r>
              <a:rPr lang="he-IL" dirty="0"/>
              <a:t> </a:t>
            </a:r>
          </a:p>
          <a:p>
            <a:r>
              <a:rPr lang="he-IL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80985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07116" y="548680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dirty="0"/>
              <a:t> 3. כוס המכילה מים במסה של 0.2 ק"ג ובטמפרטורה של   </a:t>
            </a:r>
            <a:r>
              <a:rPr lang="en-US" sz="3200" dirty="0"/>
              <a:t>C °20 </a:t>
            </a:r>
            <a:r>
              <a:rPr lang="he-IL" sz="3200" dirty="0"/>
              <a:t>הוכנסה למקרר.  טמפרטורת </a:t>
            </a:r>
            <a:r>
              <a:rPr lang="he-IL" sz="3200" dirty="0" err="1"/>
              <a:t>המיםירדה</a:t>
            </a:r>
            <a:r>
              <a:rPr lang="he-IL" sz="3200" dirty="0"/>
              <a:t> ל- </a:t>
            </a:r>
            <a:r>
              <a:rPr lang="en-US" sz="3200" dirty="0"/>
              <a:t>C °5.  </a:t>
            </a:r>
            <a:r>
              <a:rPr lang="he-IL" sz="3200" b="1" u="sng" dirty="0"/>
              <a:t>חשבו</a:t>
            </a:r>
            <a:r>
              <a:rPr lang="he-IL" sz="3200" dirty="0"/>
              <a:t> - מהי כמות החום שאבדה למים?</a:t>
            </a:r>
          </a:p>
          <a:p>
            <a:r>
              <a:rPr lang="he-IL" sz="3200" dirty="0"/>
              <a:t>                 </a:t>
            </a:r>
          </a:p>
          <a:p>
            <a:r>
              <a:rPr lang="he-IL" sz="3200" dirty="0"/>
              <a:t> </a:t>
            </a:r>
          </a:p>
          <a:p>
            <a:r>
              <a:rPr lang="he-IL" sz="3200" dirty="0"/>
              <a:t>  4. סיפקו ל 5 ק"ג שמן </a:t>
            </a:r>
            <a:r>
              <a:rPr lang="he-IL" sz="3200" dirty="0" err="1"/>
              <a:t>ול</a:t>
            </a:r>
            <a:r>
              <a:rPr lang="he-IL" sz="3200" dirty="0"/>
              <a:t> 5 ק"ג מים אותה כמות חום  של-  8400 </a:t>
            </a:r>
            <a:r>
              <a:rPr lang="he-IL" sz="3200" dirty="0" err="1"/>
              <a:t>ג'ול</a:t>
            </a:r>
            <a:r>
              <a:rPr lang="he-IL" sz="3200" dirty="0"/>
              <a:t>.  </a:t>
            </a:r>
            <a:r>
              <a:rPr lang="he-IL" sz="3200" b="1" u="sng" dirty="0"/>
              <a:t>חשבו</a:t>
            </a:r>
            <a:r>
              <a:rPr lang="he-IL" sz="3200" dirty="0"/>
              <a:t> באיזה נוזל</a:t>
            </a:r>
          </a:p>
          <a:p>
            <a:r>
              <a:rPr lang="he-IL" sz="3200" dirty="0"/>
              <a:t>      תהיה עליית הטמפרטורה נמוכה יותר?</a:t>
            </a:r>
          </a:p>
          <a:p>
            <a:r>
              <a:rPr lang="he-IL" sz="3200" dirty="0"/>
              <a:t> </a:t>
            </a:r>
          </a:p>
          <a:p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74571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1151620" y="260648"/>
            <a:ext cx="6840760" cy="1215826"/>
          </a:xfrm>
          <a:prstGeom prst="roundRect">
            <a:avLst>
              <a:gd name="adj" fmla="val 16667"/>
            </a:avLst>
          </a:prstGeom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e-IL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הגדרה</a:t>
            </a:r>
            <a:r>
              <a:rPr kumimoji="0" lang="he-I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: </a:t>
            </a:r>
            <a:r>
              <a:rPr kumimoji="0" lang="he-I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אנרגיה פנימית היא אנרגיה של </a:t>
            </a:r>
            <a:r>
              <a:rPr kumimoji="0" lang="he-I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תנועתן והשפעתן ההדדית </a:t>
            </a:r>
            <a:r>
              <a:rPr kumimoji="0" lang="he-I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של  </a:t>
            </a:r>
            <a:r>
              <a:rPr kumimoji="0" lang="he-I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המולקולות</a:t>
            </a:r>
            <a:r>
              <a:rPr kumimoji="0" lang="he-I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pitchFamily="34" charset="0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763688" y="5141836"/>
            <a:ext cx="58272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/>
              <a:t>אנרגיה פנימית מסמנים </a:t>
            </a:r>
            <a:r>
              <a:rPr lang="he-IL" sz="3200" dirty="0" smtClean="0"/>
              <a:t>באות    </a:t>
            </a:r>
            <a:r>
              <a:rPr lang="en-US" sz="3200" dirty="0" err="1" smtClean="0"/>
              <a:t>E</a:t>
            </a:r>
            <a:r>
              <a:rPr lang="en-US" dirty="0" err="1" smtClean="0"/>
              <a:t>in</a:t>
            </a:r>
            <a:r>
              <a:rPr lang="he-IL" sz="3200" dirty="0"/>
              <a:t>.</a:t>
            </a:r>
          </a:p>
        </p:txBody>
      </p:sp>
      <p:pic>
        <p:nvPicPr>
          <p:cNvPr id="1026" name="Picture 2" descr="http://62.90.118.237/_uploads/extraimg/6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16832"/>
            <a:ext cx="3810000" cy="280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9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611560" y="548679"/>
            <a:ext cx="787902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000" dirty="0" smtClean="0"/>
              <a:t>אפשר </a:t>
            </a:r>
            <a:r>
              <a:rPr lang="he-IL" sz="3000" dirty="0"/>
              <a:t>לשנות אנרגיה פנימית של הגוף </a:t>
            </a:r>
            <a:r>
              <a:rPr lang="he-IL" sz="3000" dirty="0" smtClean="0"/>
              <a:t>על ידי </a:t>
            </a:r>
          </a:p>
          <a:p>
            <a:endParaRPr lang="he-IL" sz="3000" dirty="0" smtClean="0"/>
          </a:p>
          <a:p>
            <a:pPr algn="ctr"/>
            <a:r>
              <a:rPr lang="he-IL" sz="3000" b="1" dirty="0" smtClean="0">
                <a:solidFill>
                  <a:srgbClr val="C00000"/>
                </a:solidFill>
              </a:rPr>
              <a:t>חימום,</a:t>
            </a:r>
            <a:r>
              <a:rPr lang="he-IL" sz="3000" dirty="0" smtClean="0"/>
              <a:t> </a:t>
            </a:r>
            <a:r>
              <a:rPr lang="he-IL" sz="3000" b="1" dirty="0" smtClean="0">
                <a:solidFill>
                  <a:schemeClr val="accent1">
                    <a:lumMod val="75000"/>
                  </a:schemeClr>
                </a:solidFill>
              </a:rPr>
              <a:t>קירור</a:t>
            </a:r>
            <a:r>
              <a:rPr lang="he-IL" sz="3000" dirty="0"/>
              <a:t> </a:t>
            </a:r>
            <a:r>
              <a:rPr lang="he-IL" sz="3000" dirty="0" smtClean="0"/>
              <a:t>או ביצוע עבודה על הגוף.</a:t>
            </a:r>
            <a:endParaRPr lang="en-US" sz="3000" dirty="0"/>
          </a:p>
        </p:txBody>
      </p:sp>
      <p:pic>
        <p:nvPicPr>
          <p:cNvPr id="4098" name="Picture 2" descr="http://blogfizika.ru/wp-content/uploads/2010/03/d184d0bed182d0be0490-284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348880"/>
            <a:ext cx="3491908" cy="368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84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8584" y="404664"/>
            <a:ext cx="511256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טמפרטורה</a:t>
            </a:r>
            <a:endParaRPr lang="he-IL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539552" y="1412776"/>
            <a:ext cx="8046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e-IL" sz="3200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טמפרטורה</a:t>
            </a:r>
            <a:r>
              <a:rPr lang="he-IL" sz="3200" dirty="0"/>
              <a:t> היא ביטוי מקרוסקופי (גדול, נראה לעין) לאנרגית התנועה הממוצעת של חלקיקי החומר.</a:t>
            </a:r>
          </a:p>
        </p:txBody>
      </p:sp>
      <p:pic>
        <p:nvPicPr>
          <p:cNvPr id="5122" name="Picture 2" descr="http://3.bp.blogspot.com/-hVVw6rZDBn4/ToFRnKN2sxI/AAAAAAAAATU/1ZfrvzQeUEQ/s1600/thermome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978" y="2852936"/>
            <a:ext cx="2933780" cy="374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97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2zLnGPwYoY?version=3&amp;hl=ru_RU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79712" y="1124744"/>
            <a:ext cx="5664629" cy="4248472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http://www.youtube.com/watch?feature=player_embedded&amp;v=S2zLnGPwYoY</a:t>
            </a:r>
          </a:p>
        </p:txBody>
      </p:sp>
      <p:sp>
        <p:nvSpPr>
          <p:cNvPr id="5" name="מלבן 4"/>
          <p:cNvSpPr/>
          <p:nvPr/>
        </p:nvSpPr>
        <p:spPr>
          <a:xfrm>
            <a:off x="2411760" y="572833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>
                <a:hlinkClick r:id="rId4"/>
              </a:rPr>
              <a:t>http://www.youtube.com/watch?feature=player_embedded&amp;v=S2zLnGPwYoY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5691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820941" y="815881"/>
            <a:ext cx="76461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dirty="0" smtClean="0">
                <a:solidFill>
                  <a:schemeClr val="accent5">
                    <a:lumMod val="50000"/>
                  </a:schemeClr>
                </a:solidFill>
                <a:latin typeface="David" pitchFamily="34" charset="-79"/>
                <a:cs typeface="David" pitchFamily="34" charset="-79"/>
              </a:rPr>
              <a:t>בעולם קיימים </a:t>
            </a: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  <a:latin typeface="David" pitchFamily="34" charset="-79"/>
                <a:cs typeface="David" pitchFamily="34" charset="-79"/>
              </a:rPr>
              <a:t>סולמות</a:t>
            </a:r>
            <a:r>
              <a:rPr lang="he-IL" sz="3200" dirty="0" smtClean="0">
                <a:solidFill>
                  <a:schemeClr val="accent5">
                    <a:lumMod val="50000"/>
                  </a:schemeClr>
                </a:solidFill>
                <a:latin typeface="David" pitchFamily="34" charset="-79"/>
                <a:cs typeface="David" pitchFamily="34" charset="-79"/>
              </a:rPr>
              <a:t> מדידה שונים כגון: </a:t>
            </a: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  <a:latin typeface="David" pitchFamily="34" charset="-79"/>
                <a:cs typeface="David" pitchFamily="34" charset="-79"/>
              </a:rPr>
              <a:t>צלסיוס, פרנהייט, קלווין</a:t>
            </a:r>
            <a:r>
              <a:rPr lang="he-IL" sz="3200" dirty="0" smtClean="0">
                <a:solidFill>
                  <a:schemeClr val="accent5">
                    <a:lumMod val="50000"/>
                  </a:schemeClr>
                </a:solidFill>
                <a:latin typeface="David" pitchFamily="34" charset="-79"/>
                <a:cs typeface="David" pitchFamily="34" charset="-79"/>
              </a:rPr>
              <a:t>.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547664" y="1844824"/>
            <a:ext cx="72362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/>
              <a:t>סולם </a:t>
            </a:r>
            <a:r>
              <a:rPr lang="he-IL" sz="3200" b="1" dirty="0" smtClean="0"/>
              <a:t>צלסיוס:</a:t>
            </a:r>
            <a:r>
              <a:rPr lang="en-US" sz="3200" dirty="0" smtClean="0"/>
              <a:t>t (</a:t>
            </a:r>
            <a:r>
              <a:rPr lang="en-US" sz="3200" baseline="30000" dirty="0" smtClean="0"/>
              <a:t>0</a:t>
            </a:r>
            <a:r>
              <a:rPr lang="en-US" sz="3200" dirty="0" smtClean="0"/>
              <a:t>C)</a:t>
            </a:r>
            <a:r>
              <a:rPr lang="en-US" sz="3200" b="1" dirty="0" smtClean="0"/>
              <a:t>      </a:t>
            </a:r>
            <a:endParaRPr lang="en-US" sz="3200" dirty="0"/>
          </a:p>
          <a:p>
            <a:r>
              <a:rPr lang="en-US" sz="3200" dirty="0"/>
              <a:t>0 </a:t>
            </a:r>
            <a:r>
              <a:rPr lang="en-US" sz="3200" baseline="30000" dirty="0"/>
              <a:t>0</a:t>
            </a:r>
            <a:r>
              <a:rPr lang="en-US" sz="3200" dirty="0"/>
              <a:t>C</a:t>
            </a:r>
            <a:r>
              <a:rPr lang="he-IL" sz="3200" dirty="0"/>
              <a:t> - טמפרטורה של היתוך הקרח;</a:t>
            </a:r>
            <a:endParaRPr lang="en-US" sz="3200" dirty="0"/>
          </a:p>
          <a:p>
            <a:r>
              <a:rPr lang="en-US" sz="3200" dirty="0"/>
              <a:t>100 </a:t>
            </a:r>
            <a:r>
              <a:rPr lang="en-US" sz="3200" baseline="30000" dirty="0"/>
              <a:t>0</a:t>
            </a:r>
            <a:r>
              <a:rPr lang="en-US" sz="3200" dirty="0"/>
              <a:t>C</a:t>
            </a:r>
            <a:r>
              <a:rPr lang="he-IL" sz="3200" dirty="0"/>
              <a:t> - טמפרטורה של רתיחת המים; </a:t>
            </a:r>
            <a:endParaRPr lang="en-US" sz="3200" dirty="0"/>
          </a:p>
          <a:p>
            <a:r>
              <a:rPr lang="en-US" sz="3200" dirty="0"/>
              <a:t>36.6 </a:t>
            </a:r>
            <a:r>
              <a:rPr lang="en-US" sz="3200" baseline="30000" dirty="0"/>
              <a:t>0</a:t>
            </a:r>
            <a:r>
              <a:rPr lang="en-US" sz="3200" dirty="0"/>
              <a:t>C</a:t>
            </a:r>
            <a:r>
              <a:rPr lang="en-US" sz="3200" baseline="30000" dirty="0"/>
              <a:t> </a:t>
            </a:r>
            <a:r>
              <a:rPr lang="he-IL" sz="3200" dirty="0"/>
              <a:t> -  טמפרטורת הגוף של בן אדם.</a:t>
            </a:r>
            <a:endParaRPr lang="en-US" sz="3200" dirty="0"/>
          </a:p>
        </p:txBody>
      </p:sp>
      <p:sp>
        <p:nvSpPr>
          <p:cNvPr id="5" name="מלבן 4"/>
          <p:cNvSpPr/>
          <p:nvPr/>
        </p:nvSpPr>
        <p:spPr>
          <a:xfrm>
            <a:off x="323528" y="4221088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/>
              <a:t>צלסיוס </a:t>
            </a:r>
            <a:r>
              <a:rPr lang="he-IL" sz="3200" b="1" dirty="0" err="1"/>
              <a:t>אנדרס</a:t>
            </a:r>
            <a:r>
              <a:rPr lang="he-IL" sz="3200" b="1" dirty="0"/>
              <a:t> (25/4/1744 - 27/11/1701)</a:t>
            </a:r>
            <a:r>
              <a:rPr lang="he-IL" sz="3200" dirty="0"/>
              <a:t> - אסטרונום ופיסיקאי שוודי. סיים אוניברסיטה בעיר אופסלה ומשנת 1740 - פרופסור באוניברסיטה הזאת. בשנת 1742 הציע סולם טמפרטורה חדש ובו: </a:t>
            </a:r>
          </a:p>
        </p:txBody>
      </p:sp>
      <p:pic>
        <p:nvPicPr>
          <p:cNvPr id="51202" name="Picture 2" descr="Anders Celsius (1701-1744)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94" y="2172900"/>
            <a:ext cx="1406337" cy="173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לבן 3"/>
          <p:cNvSpPr/>
          <p:nvPr/>
        </p:nvSpPr>
        <p:spPr>
          <a:xfrm>
            <a:off x="482494" y="107995"/>
            <a:ext cx="79175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יחידת מדידה</a:t>
            </a:r>
            <a:r>
              <a:rPr lang="he-IL" sz="4000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 של טמפרטורה היא </a:t>
            </a:r>
            <a:r>
              <a:rPr lang="en-US" sz="4000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– </a:t>
            </a:r>
            <a:r>
              <a:rPr lang="he-IL" sz="40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מעלה</a:t>
            </a:r>
            <a:endParaRPr lang="he-I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91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763688" y="404664"/>
            <a:ext cx="70922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>
                <a:latin typeface="David" pitchFamily="34" charset="-79"/>
                <a:cs typeface="David" pitchFamily="34" charset="-79"/>
              </a:rPr>
              <a:t>סולם קלווין</a:t>
            </a:r>
            <a:r>
              <a:rPr lang="he-IL" sz="3200" b="1" dirty="0" smtClean="0">
                <a:latin typeface="David" pitchFamily="34" charset="-79"/>
                <a:cs typeface="David" pitchFamily="34" charset="-79"/>
              </a:rPr>
              <a:t>: </a:t>
            </a:r>
            <a:r>
              <a:rPr lang="en-US" sz="3200" dirty="0"/>
              <a:t>t </a:t>
            </a:r>
            <a:r>
              <a:rPr lang="en-US" sz="3200" dirty="0" smtClean="0"/>
              <a:t>(K)</a:t>
            </a:r>
            <a:endParaRPr lang="en-US" sz="3200" dirty="0">
              <a:latin typeface="David" pitchFamily="34" charset="-79"/>
              <a:cs typeface="David" pitchFamily="34" charset="-79"/>
            </a:endParaRPr>
          </a:p>
          <a:p>
            <a:r>
              <a:rPr lang="en-US" sz="3200" dirty="0">
                <a:latin typeface="David" pitchFamily="34" charset="-79"/>
                <a:cs typeface="David" pitchFamily="34" charset="-79"/>
              </a:rPr>
              <a:t>0 </a:t>
            </a:r>
            <a:r>
              <a:rPr lang="en-US" sz="3200" baseline="30000" dirty="0">
                <a:latin typeface="David" pitchFamily="34" charset="-79"/>
                <a:cs typeface="David" pitchFamily="34" charset="-79"/>
              </a:rPr>
              <a:t>0</a:t>
            </a:r>
            <a:r>
              <a:rPr lang="en-US" sz="3200" dirty="0">
                <a:latin typeface="David" pitchFamily="34" charset="-79"/>
                <a:cs typeface="David" pitchFamily="34" charset="-79"/>
              </a:rPr>
              <a:t>K –</a:t>
            </a:r>
            <a:r>
              <a:rPr lang="he-IL" sz="3200" dirty="0">
                <a:latin typeface="David" pitchFamily="34" charset="-79"/>
                <a:cs typeface="David" pitchFamily="34" charset="-79"/>
              </a:rPr>
              <a:t> אפס </a:t>
            </a:r>
            <a:r>
              <a:rPr lang="he-IL" sz="3200" dirty="0" smtClean="0">
                <a:latin typeface="David" pitchFamily="34" charset="-79"/>
                <a:cs typeface="David" pitchFamily="34" charset="-79"/>
              </a:rPr>
              <a:t>מוחלט;</a:t>
            </a:r>
            <a:endParaRPr lang="en-US" sz="3200" dirty="0">
              <a:latin typeface="David" pitchFamily="34" charset="-79"/>
              <a:cs typeface="David" pitchFamily="34" charset="-79"/>
            </a:endParaRPr>
          </a:p>
          <a:p>
            <a:r>
              <a:rPr lang="en-US" sz="3200" dirty="0">
                <a:latin typeface="David" pitchFamily="34" charset="-79"/>
                <a:cs typeface="David" pitchFamily="34" charset="-79"/>
              </a:rPr>
              <a:t>273 </a:t>
            </a:r>
            <a:r>
              <a:rPr lang="en-US" sz="3200" baseline="30000" dirty="0">
                <a:latin typeface="David" pitchFamily="34" charset="-79"/>
                <a:cs typeface="David" pitchFamily="34" charset="-79"/>
              </a:rPr>
              <a:t>0</a:t>
            </a:r>
            <a:r>
              <a:rPr lang="en-US" sz="3200" dirty="0">
                <a:latin typeface="David" pitchFamily="34" charset="-79"/>
                <a:cs typeface="David" pitchFamily="34" charset="-79"/>
              </a:rPr>
              <a:t>K</a:t>
            </a:r>
            <a:r>
              <a:rPr lang="he-IL" sz="3200" dirty="0">
                <a:latin typeface="David" pitchFamily="34" charset="-79"/>
                <a:cs typeface="David" pitchFamily="34" charset="-79"/>
              </a:rPr>
              <a:t> - טמפרטורה של היתוך הקרח;</a:t>
            </a:r>
            <a:endParaRPr lang="en-US" sz="3200" dirty="0">
              <a:latin typeface="David" pitchFamily="34" charset="-79"/>
              <a:cs typeface="David" pitchFamily="34" charset="-79"/>
            </a:endParaRPr>
          </a:p>
          <a:p>
            <a:r>
              <a:rPr lang="en-US" sz="3200" dirty="0">
                <a:latin typeface="David" pitchFamily="34" charset="-79"/>
                <a:cs typeface="David" pitchFamily="34" charset="-79"/>
              </a:rPr>
              <a:t>373 </a:t>
            </a:r>
            <a:r>
              <a:rPr lang="en-US" sz="3200" baseline="30000" dirty="0">
                <a:latin typeface="David" pitchFamily="34" charset="-79"/>
                <a:cs typeface="David" pitchFamily="34" charset="-79"/>
              </a:rPr>
              <a:t>0</a:t>
            </a:r>
            <a:r>
              <a:rPr lang="en-US" sz="3200" dirty="0">
                <a:latin typeface="David" pitchFamily="34" charset="-79"/>
                <a:cs typeface="David" pitchFamily="34" charset="-79"/>
              </a:rPr>
              <a:t>K</a:t>
            </a:r>
            <a:r>
              <a:rPr lang="en-US" sz="3200" baseline="300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3200" dirty="0">
                <a:latin typeface="David" pitchFamily="34" charset="-79"/>
                <a:cs typeface="David" pitchFamily="34" charset="-79"/>
              </a:rPr>
              <a:t> - טמפרטורה של רתיחת המים;</a:t>
            </a:r>
            <a:endParaRPr lang="en-US" sz="32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79512" y="3212976"/>
            <a:ext cx="8856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3200" b="1" dirty="0">
                <a:latin typeface="David" pitchFamily="34" charset="-79"/>
                <a:cs typeface="David" pitchFamily="34" charset="-79"/>
              </a:rPr>
              <a:t>ויליאם תומסון לורד קלווין (1824 – 1907)</a:t>
            </a:r>
            <a:r>
              <a:rPr lang="he-IL" sz="3200" dirty="0">
                <a:latin typeface="David" pitchFamily="34" charset="-79"/>
                <a:cs typeface="David" pitchFamily="34" charset="-79"/>
              </a:rPr>
              <a:t> – הפיזיקאי הסקוטי היה ראשן שקבע ב- 1841 את נקודת האפס על פי שקוליים המדעיים. נקודת האפס הזאת נקראת "אפס </a:t>
            </a:r>
            <a:r>
              <a:rPr lang="he-IL" sz="3200" dirty="0" smtClean="0">
                <a:latin typeface="David" pitchFamily="34" charset="-79"/>
                <a:cs typeface="David" pitchFamily="34" charset="-79"/>
              </a:rPr>
              <a:t>מוחלט" </a:t>
            </a:r>
            <a:r>
              <a:rPr lang="he-IL" sz="3200" dirty="0">
                <a:latin typeface="David" pitchFamily="34" charset="-79"/>
                <a:cs typeface="David" pitchFamily="34" charset="-79"/>
              </a:rPr>
              <a:t>ששווה ל- </a:t>
            </a:r>
            <a:r>
              <a:rPr lang="en-US" sz="3200" smtClean="0">
                <a:latin typeface="David" pitchFamily="34" charset="-79"/>
                <a:cs typeface="David" pitchFamily="34" charset="-79"/>
              </a:rPr>
              <a:t>-273.16 </a:t>
            </a:r>
            <a:r>
              <a:rPr lang="en-US" sz="3200" baseline="30000" dirty="0">
                <a:latin typeface="David" pitchFamily="34" charset="-79"/>
                <a:cs typeface="David" pitchFamily="34" charset="-79"/>
              </a:rPr>
              <a:t>0</a:t>
            </a:r>
            <a:r>
              <a:rPr lang="en-US" sz="3200" dirty="0">
                <a:latin typeface="David" pitchFamily="34" charset="-79"/>
                <a:cs typeface="David" pitchFamily="34" charset="-79"/>
              </a:rPr>
              <a:t>C</a:t>
            </a:r>
            <a:r>
              <a:rPr lang="he-IL" sz="3200" dirty="0">
                <a:latin typeface="David" pitchFamily="34" charset="-79"/>
                <a:cs typeface="David" pitchFamily="34" charset="-79"/>
              </a:rPr>
              <a:t>.הטמפרטורה הזאת הכי נמוכה ביקום.</a:t>
            </a:r>
            <a:endParaRPr lang="en-US" sz="3200" dirty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52226" name="Picture 2" descr="http://upload.wikimedia.org/wikipedia/commons/thumb/a/a0/Lord_Kelvin_photograph.jpg/250px-Lord_Kelvin_photograp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1728192" cy="2163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62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61889" y="332656"/>
            <a:ext cx="793580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סולם פרנהייט: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0 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0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F</a:t>
            </a:r>
            <a:r>
              <a:rPr kumimoji="0" 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 - טמפרטורת התערובת של מים, מלח וקרח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32 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0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F</a:t>
            </a:r>
            <a:r>
              <a:rPr kumimoji="0" 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 - טמפרטורה של היתוך הקרח;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212 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0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F</a:t>
            </a:r>
            <a:r>
              <a:rPr kumimoji="0" lang="he-I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Times New Roman" pitchFamily="18" charset="0"/>
                <a:cs typeface="David" pitchFamily="34" charset="-79"/>
              </a:rPr>
              <a:t> - טמפרטורה של רתיחת המים;</a:t>
            </a:r>
          </a:p>
          <a:p>
            <a:pPr eaLnBrk="0" hangingPunct="0"/>
            <a:r>
              <a:rPr lang="en-US" sz="3200" dirty="0">
                <a:latin typeface="David" pitchFamily="34" charset="-79"/>
                <a:cs typeface="David" pitchFamily="34" charset="-79"/>
              </a:rPr>
              <a:t>100 </a:t>
            </a:r>
            <a:r>
              <a:rPr lang="en-US" sz="3200" baseline="30000" dirty="0">
                <a:latin typeface="David" pitchFamily="34" charset="-79"/>
                <a:cs typeface="David" pitchFamily="34" charset="-79"/>
              </a:rPr>
              <a:t>0</a:t>
            </a:r>
            <a:r>
              <a:rPr lang="en-US" sz="3200" dirty="0">
                <a:latin typeface="David" pitchFamily="34" charset="-79"/>
                <a:cs typeface="David" pitchFamily="34" charset="-79"/>
              </a:rPr>
              <a:t>F</a:t>
            </a:r>
            <a:r>
              <a:rPr lang="en-US" sz="3200" baseline="300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3200" dirty="0">
                <a:latin typeface="David" pitchFamily="34" charset="-79"/>
                <a:cs typeface="David" pitchFamily="34" charset="-79"/>
              </a:rPr>
              <a:t> -  טמפרטורת הגוף של בן אדם.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79512" y="4077072"/>
            <a:ext cx="88204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/>
              <a:t>פרנהייט גבריאל דניאל (16/9/1736 - 24/5/1686)</a:t>
            </a:r>
            <a:r>
              <a:rPr lang="he-IL" sz="3200" dirty="0"/>
              <a:t> - פיזיקאי אנגלי, אך הרבה שנים גר בהולנד. ב - 1714 בנה טרמומטר עם כספית. בסולם של פרנהייט:  </a:t>
            </a:r>
            <a:r>
              <a:rPr lang="en-US" sz="3200" dirty="0"/>
              <a:t>0 </a:t>
            </a:r>
            <a:r>
              <a:rPr lang="en-US" sz="3200" baseline="30000" dirty="0"/>
              <a:t>0</a:t>
            </a:r>
            <a:r>
              <a:rPr lang="en-US" sz="3200" dirty="0"/>
              <a:t>F</a:t>
            </a:r>
            <a:r>
              <a:rPr lang="he-IL" sz="3200" dirty="0"/>
              <a:t> - טמפרטורת התערובת של מים, מלח וקרח ו- </a:t>
            </a:r>
            <a:r>
              <a:rPr lang="en-US" sz="3200" dirty="0"/>
              <a:t>100 </a:t>
            </a:r>
            <a:r>
              <a:rPr lang="en-US" sz="3200" baseline="30000" dirty="0"/>
              <a:t>0</a:t>
            </a:r>
            <a:r>
              <a:rPr lang="en-US" sz="3200" dirty="0"/>
              <a:t>F</a:t>
            </a:r>
            <a:r>
              <a:rPr lang="en-US" sz="3200" baseline="30000" dirty="0"/>
              <a:t> </a:t>
            </a:r>
            <a:r>
              <a:rPr lang="he-IL" sz="3200" dirty="0"/>
              <a:t> -  טמפרטורת הגוף של בן אדם.</a:t>
            </a:r>
            <a:endParaRPr lang="en-US" sz="3200" dirty="0"/>
          </a:p>
        </p:txBody>
      </p:sp>
      <p:pic>
        <p:nvPicPr>
          <p:cNvPr id="48133" name="Picture 5" descr="http://upload.wikimedia.org/wikipedia/commons/b/bd/Fahrenheit_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1581150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02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800</Words>
  <Application>Microsoft Office PowerPoint</Application>
  <PresentationFormat>‫הצגה על המסך (4:3)</PresentationFormat>
  <Paragraphs>176</Paragraphs>
  <Slides>27</Slides>
  <Notes>1</Notes>
  <HiddenSlides>0</HiddenSlides>
  <MMClips>2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27</vt:i4>
      </vt:variant>
    </vt:vector>
  </HeadingPairs>
  <TitlesOfParts>
    <vt:vector size="36" baseType="lpstr">
      <vt:lpstr>Arial</vt:lpstr>
      <vt:lpstr>Calibri</vt:lpstr>
      <vt:lpstr>Cambria Math</vt:lpstr>
      <vt:lpstr>David</vt:lpstr>
      <vt:lpstr>Tahoma</vt:lpstr>
      <vt:lpstr>Times New Roman</vt:lpstr>
      <vt:lpstr>Verdana</vt:lpstr>
      <vt:lpstr>Wingdings</vt:lpstr>
      <vt:lpstr>ערכת נושא Office</vt:lpstr>
      <vt:lpstr>אנרגיית חום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שאלות הבנה</vt:lpstr>
      <vt:lpstr>שאלות הבנה</vt:lpstr>
      <vt:lpstr>מה הם הגורמים המשפיעים על אנרגית החום?</vt:lpstr>
      <vt:lpstr>מסה</vt:lpstr>
      <vt:lpstr>הפרשי טמפרטורה</vt:lpstr>
      <vt:lpstr>סוג החומר</vt:lpstr>
      <vt:lpstr>גורמים המשפיעים על אנרגית חום Q </vt:lpstr>
      <vt:lpstr>מצגת של PowerPoint</vt:lpstr>
      <vt:lpstr>מצגת של PowerPoint</vt:lpstr>
      <vt:lpstr>הפסקה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ORT Braude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Ilya Vinokur</cp:lastModifiedBy>
  <cp:revision>20</cp:revision>
  <dcterms:created xsi:type="dcterms:W3CDTF">2012-04-09T10:19:15Z</dcterms:created>
  <dcterms:modified xsi:type="dcterms:W3CDTF">2013-02-15T12:42:23Z</dcterms:modified>
</cp:coreProperties>
</file>