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95" r:id="rId4"/>
    <p:sldId id="296" r:id="rId5"/>
    <p:sldId id="277" r:id="rId6"/>
    <p:sldId id="278" r:id="rId7"/>
    <p:sldId id="279" r:id="rId8"/>
    <p:sldId id="280" r:id="rId9"/>
    <p:sldId id="297" r:id="rId10"/>
    <p:sldId id="281" r:id="rId11"/>
    <p:sldId id="282" r:id="rId12"/>
    <p:sldId id="283" r:id="rId13"/>
    <p:sldId id="284" r:id="rId14"/>
    <p:sldId id="285" r:id="rId15"/>
    <p:sldId id="286" r:id="rId16"/>
    <p:sldId id="298" r:id="rId17"/>
    <p:sldId id="287" r:id="rId18"/>
    <p:sldId id="288" r:id="rId19"/>
    <p:sldId id="289" r:id="rId20"/>
    <p:sldId id="290" r:id="rId21"/>
    <p:sldId id="291" r:id="rId22"/>
    <p:sldId id="292" r:id="rId23"/>
    <p:sldId id="299" r:id="rId24"/>
    <p:sldId id="293" r:id="rId25"/>
    <p:sldId id="300" r:id="rId26"/>
    <p:sldId id="275" r:id="rId27"/>
    <p:sldId id="301" r:id="rId28"/>
    <p:sldId id="302" r:id="rId29"/>
    <p:sldId id="304"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474646"/>
    <a:srgbClr val="5F3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35" autoAdjust="0"/>
    <p:restoredTop sz="94660"/>
  </p:normalViewPr>
  <p:slideViewPr>
    <p:cSldViewPr snapToGrid="0">
      <p:cViewPr varScale="1">
        <p:scale>
          <a:sx n="73" d="100"/>
          <a:sy n="73"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12" name="Picture 2" descr="https://lh5.googleusercontent.com/v_Q8Cb69u88fNOYZxkapgbSAkf-MhL-fIH4_YMO2EVb8eUBwXsSYICdlgvYUSELEXY5FPKi8lk553FqcjCHcHXRbElu-zSWEOFQ_cjb9PjCUDozC3COOZQX_aPUgSSYHzMsDvNHyP4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1"/>
            <a:ext cx="12192000" cy="5910510"/>
          </a:xfrm>
          <a:prstGeom prst="rect">
            <a:avLst/>
          </a:prstGeom>
          <a:noFill/>
          <a:extLst>
            <a:ext uri="{909E8E84-426E-40DD-AFC4-6F175D3DCCD1}">
              <a14:hiddenFill xmlns:a14="http://schemas.microsoft.com/office/drawing/2010/main">
                <a:solidFill>
                  <a:srgbClr val="FFFFFF"/>
                </a:solidFill>
              </a14:hiddenFill>
            </a:ext>
          </a:extLst>
        </p:spPr>
      </p:pic>
      <p:sp>
        <p:nvSpPr>
          <p:cNvPr id="13" name="מלבן 12"/>
          <p:cNvSpPr/>
          <p:nvPr/>
        </p:nvSpPr>
        <p:spPr>
          <a:xfrm>
            <a:off x="0" y="1955260"/>
            <a:ext cx="12192000" cy="32879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1" y="6400800"/>
            <a:ext cx="12192000"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2001794"/>
            <a:ext cx="10058400" cy="2323317"/>
          </a:xfrm>
          <a:noFill/>
        </p:spPr>
        <p:txBody>
          <a:bodyPr anchor="b">
            <a:normAutofit/>
          </a:bodyPr>
          <a:lstStyle>
            <a:lvl1pPr algn="ctr">
              <a:lnSpc>
                <a:spcPct val="85000"/>
              </a:lnSpc>
              <a:defRPr sz="8000" spc="-50" baseline="0">
                <a:solidFill>
                  <a:srgbClr val="474646"/>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787588"/>
          </a:xfrm>
          <a:noFill/>
        </p:spPr>
        <p:txBody>
          <a:bodyPr lIns="91440" rIns="91440">
            <a:normAutofit/>
          </a:bodyPr>
          <a:lstStyle>
            <a:lvl1pPr marL="0" indent="0" algn="ctr">
              <a:buNone/>
              <a:defRPr sz="2400" b="1" cap="all" spc="200" baseline="0">
                <a:solidFill>
                  <a:srgbClr val="5D3DA0"/>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pic>
        <p:nvPicPr>
          <p:cNvPr id="10"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Tree>
    <p:extLst>
      <p:ext uri="{BB962C8B-B14F-4D97-AF65-F5344CB8AC3E}">
        <p14:creationId xmlns:p14="http://schemas.microsoft.com/office/powerpoint/2010/main" val="2840857619"/>
      </p:ext>
    </p:extLst>
  </p:cSld>
  <p:clrMapOvr>
    <a:masterClrMapping/>
  </p:clrMapOvr>
  <p:extLst>
    <p:ext uri="{DCECCB84-F9BA-43D5-87BE-67443E8EF086}">
      <p15:sldGuideLst xmlns:p15="http://schemas.microsoft.com/office/powerpoint/2012/main">
        <p15:guide id="1" orient="horz" pos="57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
        <p:nvSpPr>
          <p:cNvPr id="7" name="Rectangle 6">
            <a:extLst>
              <a:ext uri="{FF2B5EF4-FFF2-40B4-BE49-F238E27FC236}">
                <a16:creationId xmlns:a16="http://schemas.microsoft.com/office/drawing/2014/main" id="{D35CC667-A837-3347-8C35-D98B2F14041B}"/>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420461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157855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39FE795-2132-7B41-921F-570C1C1B5DB5}"/>
              </a:ext>
            </a:extLst>
          </p:cNvPr>
          <p:cNvGrpSpPr/>
          <p:nvPr userDrawn="1"/>
        </p:nvGrpSpPr>
        <p:grpSpPr>
          <a:xfrm>
            <a:off x="0" y="0"/>
            <a:ext cx="12281647" cy="6894512"/>
            <a:chOff x="0" y="0"/>
            <a:chExt cx="12281647" cy="6894512"/>
          </a:xfrm>
        </p:grpSpPr>
        <p:sp>
          <p:nvSpPr>
            <p:cNvPr id="12" name="Rectangle 11">
              <a:extLst>
                <a:ext uri="{FF2B5EF4-FFF2-40B4-BE49-F238E27FC236}">
                  <a16:creationId xmlns:a16="http://schemas.microsoft.com/office/drawing/2014/main" id="{943429AB-4A57-9F48-A874-D440BF60FD7D}"/>
                </a:ext>
              </a:extLst>
            </p:cNvPr>
            <p:cNvSpPr/>
            <p:nvPr userDrawn="1"/>
          </p:nvSpPr>
          <p:spPr>
            <a:xfrm>
              <a:off x="0" y="457199"/>
              <a:ext cx="12192000" cy="611094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1" name="Rectangle 10">
              <a:extLst>
                <a:ext uri="{FF2B5EF4-FFF2-40B4-BE49-F238E27FC236}">
                  <a16:creationId xmlns:a16="http://schemas.microsoft.com/office/drawing/2014/main" id="{2860EF8C-4B2D-724D-953A-00DAED53ED6A}"/>
                </a:ext>
              </a:extLst>
            </p:cNvPr>
            <p:cNvSpPr/>
            <p:nvPr userDrawn="1"/>
          </p:nvSpPr>
          <p:spPr>
            <a:xfrm>
              <a:off x="0" y="6380536"/>
              <a:ext cx="12199777" cy="513976"/>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7" name="Rectangle 6">
              <a:extLst>
                <a:ext uri="{FF2B5EF4-FFF2-40B4-BE49-F238E27FC236}">
                  <a16:creationId xmlns:a16="http://schemas.microsoft.com/office/drawing/2014/main" id="{B101346D-99E3-EB44-B85B-EC0869E40AAF}"/>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8" name="Rectangle 7">
              <a:extLst>
                <a:ext uri="{FF2B5EF4-FFF2-40B4-BE49-F238E27FC236}">
                  <a16:creationId xmlns:a16="http://schemas.microsoft.com/office/drawing/2014/main" id="{307765FD-0D23-D645-B5E2-3BFD3BEC9DF9}"/>
                </a:ext>
              </a:extLst>
            </p:cNvPr>
            <p:cNvSpPr/>
            <p:nvPr userDrawn="1"/>
          </p:nvSpPr>
          <p:spPr>
            <a:xfrm>
              <a:off x="0" y="926353"/>
              <a:ext cx="12199777" cy="866588"/>
            </a:xfrm>
            <a:prstGeom prst="rect">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9" name="Triangle 8">
              <a:extLst>
                <a:ext uri="{FF2B5EF4-FFF2-40B4-BE49-F238E27FC236}">
                  <a16:creationId xmlns:a16="http://schemas.microsoft.com/office/drawing/2014/main" id="{F426ECE2-3A8E-274C-B0E5-D7950AEDBC6E}"/>
                </a:ext>
              </a:extLst>
            </p:cNvPr>
            <p:cNvSpPr/>
            <p:nvPr userDrawn="1"/>
          </p:nvSpPr>
          <p:spPr>
            <a:xfrm rot="10800000">
              <a:off x="9305364" y="1754094"/>
              <a:ext cx="274918" cy="197224"/>
            </a:xfrm>
            <a:prstGeom prst="triangle">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0" name="Rectangle 9">
              <a:extLst>
                <a:ext uri="{FF2B5EF4-FFF2-40B4-BE49-F238E27FC236}">
                  <a16:creationId xmlns:a16="http://schemas.microsoft.com/office/drawing/2014/main" id="{4679E0D2-2BC4-2147-8722-3731E59DE1CD}"/>
                </a:ext>
              </a:extLst>
            </p:cNvPr>
            <p:cNvSpPr/>
            <p:nvPr userDrawn="1"/>
          </p:nvSpPr>
          <p:spPr>
            <a:xfrm>
              <a:off x="0" y="6329082"/>
              <a:ext cx="12281647" cy="71718"/>
            </a:xfrm>
            <a:prstGeom prst="rect">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2" name="Title 1"/>
          <p:cNvSpPr>
            <a:spLocks noGrp="1"/>
          </p:cNvSpPr>
          <p:nvPr>
            <p:ph type="title"/>
          </p:nvPr>
        </p:nvSpPr>
        <p:spPr>
          <a:xfrm>
            <a:off x="1097280" y="220476"/>
            <a:ext cx="10058400" cy="145075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331292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Pr>
        <a:solidFill>
          <a:schemeClr val="bg1"/>
        </a:solidFill>
        <a:effectLst/>
      </p:bgPr>
    </p:bg>
    <p:spTree>
      <p:nvGrpSpPr>
        <p:cNvPr id="1" name=""/>
        <p:cNvGrpSpPr/>
        <p:nvPr/>
      </p:nvGrpSpPr>
      <p:grpSpPr>
        <a:xfrm>
          <a:off x="0" y="0"/>
          <a:ext cx="0" cy="0"/>
          <a:chOff x="0" y="0"/>
          <a:chExt cx="0" cy="0"/>
        </a:xfrm>
      </p:grpSpPr>
      <p:sp>
        <p:nvSpPr>
          <p:cNvPr id="12" name="מלבן 11"/>
          <p:cNvSpPr/>
          <p:nvPr/>
        </p:nvSpPr>
        <p:spPr>
          <a:xfrm>
            <a:off x="0" y="930877"/>
            <a:ext cx="12192000" cy="54034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rgbClr val="D10B7C"/>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4195E-7B21-4793-9E6D-7DD1FAD7041C}" type="datetimeFigureOut">
              <a:rPr lang="en-US" smtClean="0"/>
              <a:t>7/19/2020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6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rgbClr val="48474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C4195E-7B21-4793-9E6D-7DD1FAD7041C}"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5F826-DB97-4715-A8E5-FBA13A8A72EC}" type="slidenum">
              <a:rPr lang="en-US" smtClean="0"/>
              <a:t>‹#›</a:t>
            </a:fld>
            <a:endParaRPr lang="en-US"/>
          </a:p>
        </p:txBody>
      </p:sp>
      <p:sp>
        <p:nvSpPr>
          <p:cNvPr id="9" name="Rectangle 8">
            <a:extLst>
              <a:ext uri="{FF2B5EF4-FFF2-40B4-BE49-F238E27FC236}">
                <a16:creationId xmlns:a16="http://schemas.microsoft.com/office/drawing/2014/main" id="{1A2DBEB5-55E3-F64A-9E65-359286118FBD}"/>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30971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rgbClr val="484747"/>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D10B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D10B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C4195E-7B21-4793-9E6D-7DD1FAD7041C}" type="datetimeFigureOut">
              <a:rPr lang="en-US" smtClean="0"/>
              <a:t>7/19/2020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5F826-DB97-4715-A8E5-FBA13A8A72EC}" type="slidenum">
              <a:rPr lang="en-US" smtClean="0"/>
              <a:t>‹#›</a:t>
            </a:fld>
            <a:endParaRPr lang="en-US"/>
          </a:p>
        </p:txBody>
      </p:sp>
      <p:sp>
        <p:nvSpPr>
          <p:cNvPr id="11" name="Rectangle 10">
            <a:extLst>
              <a:ext uri="{FF2B5EF4-FFF2-40B4-BE49-F238E27FC236}">
                <a16:creationId xmlns:a16="http://schemas.microsoft.com/office/drawing/2014/main" id="{496E4710-745C-0E42-87B6-411897835EB5}"/>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84898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74646"/>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C4195E-7B21-4793-9E6D-7DD1FAD7041C}" type="datetimeFigureOut">
              <a:rPr lang="en-US" smtClean="0"/>
              <a:t>7/19/2020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5F826-DB97-4715-A8E5-FBA13A8A72EC}" type="slidenum">
              <a:rPr lang="en-US" smtClean="0"/>
              <a:t>‹#›</a:t>
            </a:fld>
            <a:endParaRPr lang="en-US"/>
          </a:p>
        </p:txBody>
      </p:sp>
      <p:sp>
        <p:nvSpPr>
          <p:cNvPr id="6" name="Rectangle 5">
            <a:extLst>
              <a:ext uri="{FF2B5EF4-FFF2-40B4-BE49-F238E27FC236}">
                <a16:creationId xmlns:a16="http://schemas.microsoft.com/office/drawing/2014/main" id="{F521990F-F072-3D4A-9841-B2F65AC50CAF}"/>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5507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C4195E-7B21-4793-9E6D-7DD1FAD7041C}" type="datetimeFigureOut">
              <a:rPr lang="en-US" smtClean="0"/>
              <a:t>7/19/2020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495F826-DB97-4715-A8E5-FBA13A8A72EC}" type="slidenum">
              <a:rPr lang="en-US" smtClean="0"/>
              <a:t>‹#›</a:t>
            </a:fld>
            <a:endParaRPr lang="en-US"/>
          </a:p>
        </p:txBody>
      </p:sp>
      <p:pic>
        <p:nvPicPr>
          <p:cNvPr id="10"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
        <p:nvSpPr>
          <p:cNvPr id="12" name="מלבן 11"/>
          <p:cNvSpPr/>
          <p:nvPr/>
        </p:nvSpPr>
        <p:spPr>
          <a:xfrm>
            <a:off x="0" y="930877"/>
            <a:ext cx="12192000" cy="54034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65DB87-B6EF-1E43-AF1A-16D17E3E7471}"/>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341752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C4195E-7B21-4793-9E6D-7DD1FAD7041C}" type="datetimeFigureOut">
              <a:rPr lang="en-US" smtClean="0"/>
              <a:t>7/19/2020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95F826-DB97-4715-A8E5-FBA13A8A72EC}" type="slidenum">
              <a:rPr lang="en-US" smtClean="0"/>
              <a:t>‹#›</a:t>
            </a:fld>
            <a:endParaRPr lang="en-US"/>
          </a:p>
        </p:txBody>
      </p:sp>
    </p:spTree>
    <p:extLst>
      <p:ext uri="{BB962C8B-B14F-4D97-AF65-F5344CB8AC3E}">
        <p14:creationId xmlns:p14="http://schemas.microsoft.com/office/powerpoint/2010/main" val="186860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rgbClr val="F0F0F0"/>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4195E-7B21-4793-9E6D-7DD1FAD7041C}" type="datetimeFigureOut">
              <a:rPr lang="en-US" smtClean="0"/>
              <a:t>7/19/2020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93641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מלבן 14"/>
          <p:cNvSpPr/>
          <p:nvPr/>
        </p:nvSpPr>
        <p:spPr>
          <a:xfrm>
            <a:off x="0" y="1796345"/>
            <a:ext cx="12192000" cy="453797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0" y="934304"/>
            <a:ext cx="12188840" cy="862041"/>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he-IL" dirty="0"/>
              <a:t>לחץ כדי לערוך סגנון כותרת של תבנית בסיס</a:t>
            </a:r>
            <a:endParaRPr lang="en-US" dirty="0"/>
          </a:p>
        </p:txBody>
      </p:sp>
      <p:sp>
        <p:nvSpPr>
          <p:cNvPr id="3" name="Text Placeholder 2"/>
          <p:cNvSpPr>
            <a:spLocks noGrp="1"/>
          </p:cNvSpPr>
          <p:nvPr>
            <p:ph type="body" idx="1"/>
          </p:nvPr>
        </p:nvSpPr>
        <p:spPr>
          <a:xfrm>
            <a:off x="1097280" y="2011512"/>
            <a:ext cx="10058400" cy="3857582"/>
          </a:xfrm>
          <a:prstGeom prst="rect">
            <a:avLst/>
          </a:prstGeom>
        </p:spPr>
        <p:txBody>
          <a:bodyPr vert="horz" lIns="0" tIns="45720" rIns="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C4195E-7B21-4793-9E6D-7DD1FAD7041C}" type="datetimeFigureOut">
              <a:rPr lang="en-US" smtClean="0"/>
              <a:t>7/19/2020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495F826-DB97-4715-A8E5-FBA13A8A72EC}" type="slidenum">
              <a:rPr lang="en-US" smtClean="0"/>
              <a:t>‹#›</a:t>
            </a:fld>
            <a:endParaRPr lang="en-US"/>
          </a:p>
        </p:txBody>
      </p:sp>
      <p:pic>
        <p:nvPicPr>
          <p:cNvPr id="11"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
        <p:nvSpPr>
          <p:cNvPr id="14" name="משולש שווה שוקיים 13"/>
          <p:cNvSpPr/>
          <p:nvPr/>
        </p:nvSpPr>
        <p:spPr>
          <a:xfrm rot="10800000">
            <a:off x="9280186" y="1737360"/>
            <a:ext cx="330741" cy="188427"/>
          </a:xfrm>
          <a:prstGeom prst="triangle">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9852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85000"/>
        </a:lnSpc>
        <a:spcBef>
          <a:spcPct val="0"/>
        </a:spcBef>
        <a:buNone/>
        <a:defRPr sz="4400" kern="1200" spc="-50" baseline="0">
          <a:solidFill>
            <a:schemeClr val="bg1"/>
          </a:solidFill>
          <a:latin typeface="+mj-lt"/>
          <a:ea typeface="+mj-ea"/>
          <a:cs typeface="+mn-cs"/>
        </a:defRPr>
      </a:lvl1pPr>
    </p:titleStyle>
    <p:bodyStyle>
      <a:lvl1pPr marL="0" indent="0" algn="r" defTabSz="914400" rtl="1" eaLnBrk="1" latinLnBrk="0" hangingPunct="1">
        <a:lnSpc>
          <a:spcPct val="90000"/>
        </a:lnSpc>
        <a:spcBef>
          <a:spcPts val="1200"/>
        </a:spcBef>
        <a:spcAft>
          <a:spcPts val="200"/>
        </a:spcAft>
        <a:buClr>
          <a:schemeClr val="accent1"/>
        </a:buClr>
        <a:buSzPct val="100000"/>
        <a:buFontTx/>
        <a:buNone/>
        <a:defRPr sz="2000" kern="1200">
          <a:solidFill>
            <a:srgbClr val="474646"/>
          </a:solidFill>
          <a:latin typeface="+mn-lt"/>
          <a:ea typeface="+mn-ea"/>
          <a:cs typeface="+mn-cs"/>
        </a:defRPr>
      </a:lvl1pPr>
      <a:lvl2pPr marL="201168" indent="0" algn="r" defTabSz="914400" rtl="1" eaLnBrk="1" latinLnBrk="0" hangingPunct="1">
        <a:lnSpc>
          <a:spcPct val="90000"/>
        </a:lnSpc>
        <a:spcBef>
          <a:spcPts val="200"/>
        </a:spcBef>
        <a:spcAft>
          <a:spcPts val="400"/>
        </a:spcAft>
        <a:buClr>
          <a:schemeClr val="accent1"/>
        </a:buClr>
        <a:buFontTx/>
        <a:buNone/>
        <a:defRPr sz="1800" kern="1200">
          <a:solidFill>
            <a:srgbClr val="474646"/>
          </a:solidFill>
          <a:latin typeface="+mn-lt"/>
          <a:ea typeface="+mn-ea"/>
          <a:cs typeface="+mn-cs"/>
        </a:defRPr>
      </a:lvl2pPr>
      <a:lvl3pPr marL="38404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3pPr>
      <a:lvl4pPr marL="56692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4pPr>
      <a:lvl5pPr marL="74980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aariv.co.il/news/israel/Article-77699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cVObAFRhiOU"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cVObAFRhiO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635" y="1583783"/>
            <a:ext cx="11025051" cy="2323317"/>
          </a:xfrm>
        </p:spPr>
        <p:txBody>
          <a:bodyPr>
            <a:noAutofit/>
          </a:bodyPr>
          <a:lstStyle/>
          <a:p>
            <a:r>
              <a:rPr lang="he-IL" sz="8800" dirty="0"/>
              <a:t>מיעוט הלא יהודי בישראל</a:t>
            </a:r>
            <a:endParaRPr lang="en-US" sz="8800" dirty="0"/>
          </a:p>
        </p:txBody>
      </p:sp>
      <p:sp>
        <p:nvSpPr>
          <p:cNvPr id="3" name="Subtitle 2"/>
          <p:cNvSpPr>
            <a:spLocks noGrp="1"/>
          </p:cNvSpPr>
          <p:nvPr>
            <p:ph type="subTitle" idx="1"/>
          </p:nvPr>
        </p:nvSpPr>
        <p:spPr>
          <a:xfrm>
            <a:off x="1073926" y="4168238"/>
            <a:ext cx="10058400" cy="787588"/>
          </a:xfrm>
        </p:spPr>
        <p:txBody>
          <a:bodyPr>
            <a:normAutofit/>
          </a:bodyPr>
          <a:lstStyle/>
          <a:p>
            <a:r>
              <a:rPr lang="he-IL" sz="3600" dirty="0" smtClean="0"/>
              <a:t>ערבי-מוסלמי, ערבי-נוצרי, דרוזי ובדואי</a:t>
            </a:r>
            <a:endParaRPr lang="en-US" sz="3600" dirty="0"/>
          </a:p>
        </p:txBody>
      </p:sp>
    </p:spTree>
    <p:extLst>
      <p:ext uri="{BB962C8B-B14F-4D97-AF65-F5344CB8AC3E}">
        <p14:creationId xmlns:p14="http://schemas.microsoft.com/office/powerpoint/2010/main" val="41088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בדואים</a:t>
            </a:r>
            <a:endParaRPr lang="he-IL" dirty="0"/>
          </a:p>
        </p:txBody>
      </p:sp>
      <p:pic>
        <p:nvPicPr>
          <p:cNvPr id="4" name="תמונה 3"/>
          <p:cNvPicPr>
            <a:picLocks noChangeAspect="1"/>
          </p:cNvPicPr>
          <p:nvPr/>
        </p:nvPicPr>
        <p:blipFill>
          <a:blip r:embed="rId2"/>
          <a:stretch>
            <a:fillRect/>
          </a:stretch>
        </p:blipFill>
        <p:spPr>
          <a:xfrm>
            <a:off x="3086076" y="2160923"/>
            <a:ext cx="5734050" cy="3800475"/>
          </a:xfrm>
          <a:prstGeom prst="rect">
            <a:avLst/>
          </a:prstGeom>
        </p:spPr>
      </p:pic>
    </p:spTree>
    <p:extLst>
      <p:ext uri="{BB962C8B-B14F-4D97-AF65-F5344CB8AC3E}">
        <p14:creationId xmlns:p14="http://schemas.microsoft.com/office/powerpoint/2010/main" val="244489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הבדואים גדלו עם רוי בוי, מי שמבין את הבדיחה</a:t>
            </a:r>
            <a:endParaRPr lang="he-IL" dirty="0"/>
          </a:p>
        </p:txBody>
      </p:sp>
      <p:pic>
        <p:nvPicPr>
          <p:cNvPr id="4" name="תמונה 3"/>
          <p:cNvPicPr>
            <a:picLocks noChangeAspect="1"/>
          </p:cNvPicPr>
          <p:nvPr/>
        </p:nvPicPr>
        <p:blipFill>
          <a:blip r:embed="rId2"/>
          <a:stretch>
            <a:fillRect/>
          </a:stretch>
        </p:blipFill>
        <p:spPr>
          <a:xfrm>
            <a:off x="1572346" y="1964174"/>
            <a:ext cx="8185608" cy="4119555"/>
          </a:xfrm>
          <a:prstGeom prst="rect">
            <a:avLst/>
          </a:prstGeom>
        </p:spPr>
      </p:pic>
    </p:spTree>
    <p:extLst>
      <p:ext uri="{BB962C8B-B14F-4D97-AF65-F5344CB8AC3E}">
        <p14:creationId xmlns:p14="http://schemas.microsoft.com/office/powerpoint/2010/main" val="219736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למי שסקרן לגבי הקשר בין רוי בוי לבדואים</a:t>
            </a:r>
            <a:endParaRPr lang="he-IL" dirty="0"/>
          </a:p>
        </p:txBody>
      </p:sp>
      <p:sp>
        <p:nvSpPr>
          <p:cNvPr id="3" name="מציין מיקום תוכן 2"/>
          <p:cNvSpPr>
            <a:spLocks noGrp="1"/>
          </p:cNvSpPr>
          <p:nvPr>
            <p:ph idx="1"/>
          </p:nvPr>
        </p:nvSpPr>
        <p:spPr>
          <a:xfrm>
            <a:off x="1737360" y="2011512"/>
            <a:ext cx="10058400" cy="3857582"/>
          </a:xfrm>
        </p:spPr>
        <p:txBody>
          <a:bodyPr/>
          <a:lstStyle/>
          <a:p>
            <a:r>
              <a:rPr lang="en-US" dirty="0">
                <a:hlinkClick r:id="rId2"/>
              </a:rPr>
              <a:t>https://</a:t>
            </a:r>
            <a:r>
              <a:rPr lang="en-US" dirty="0" smtClean="0">
                <a:hlinkClick r:id="rId2"/>
              </a:rPr>
              <a:t>www.maariv.co.il/news/israel/Article-776994</a:t>
            </a:r>
            <a:endParaRPr lang="en-US" dirty="0" smtClean="0"/>
          </a:p>
          <a:p>
            <a:endParaRPr lang="he-IL" dirty="0"/>
          </a:p>
        </p:txBody>
      </p:sp>
      <p:pic>
        <p:nvPicPr>
          <p:cNvPr id="4" name="תמונה 3"/>
          <p:cNvPicPr>
            <a:picLocks noChangeAspect="1"/>
          </p:cNvPicPr>
          <p:nvPr/>
        </p:nvPicPr>
        <p:blipFill>
          <a:blip r:embed="rId3"/>
          <a:stretch>
            <a:fillRect/>
          </a:stretch>
        </p:blipFill>
        <p:spPr>
          <a:xfrm>
            <a:off x="230369" y="2011512"/>
            <a:ext cx="5752420" cy="4161325"/>
          </a:xfrm>
          <a:prstGeom prst="rect">
            <a:avLst/>
          </a:prstGeom>
        </p:spPr>
      </p:pic>
    </p:spTree>
    <p:extLst>
      <p:ext uri="{BB962C8B-B14F-4D97-AF65-F5344CB8AC3E}">
        <p14:creationId xmlns:p14="http://schemas.microsoft.com/office/powerpoint/2010/main" val="343196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2098094" y="2069996"/>
            <a:ext cx="7307162" cy="4062903"/>
          </a:xfrm>
          <a:prstGeom prst="rect">
            <a:avLst/>
          </a:prstGeom>
        </p:spPr>
      </p:pic>
      <p:sp>
        <p:nvSpPr>
          <p:cNvPr id="5" name="TextBox 4"/>
          <p:cNvSpPr txBox="1"/>
          <p:nvPr/>
        </p:nvSpPr>
        <p:spPr>
          <a:xfrm>
            <a:off x="117566" y="804353"/>
            <a:ext cx="11965577" cy="1077218"/>
          </a:xfrm>
          <a:prstGeom prst="rect">
            <a:avLst/>
          </a:prstGeom>
          <a:noFill/>
        </p:spPr>
        <p:txBody>
          <a:bodyPr wrap="square" rtlCol="1">
            <a:spAutoFit/>
          </a:bodyPr>
          <a:lstStyle/>
          <a:p>
            <a:pPr algn="r"/>
            <a:r>
              <a:rPr lang="he-IL" sz="3200" dirty="0">
                <a:solidFill>
                  <a:schemeClr val="bg1"/>
                </a:solidFill>
              </a:rPr>
              <a:t>בעבר הבדואים נדדו באזורי המדבר והתפרנסו מרעיית-צאן או כמלווי שיירות וגביית דמי מעבר</a:t>
            </a:r>
          </a:p>
        </p:txBody>
      </p:sp>
    </p:spTree>
    <p:extLst>
      <p:ext uri="{BB962C8B-B14F-4D97-AF65-F5344CB8AC3E}">
        <p14:creationId xmlns:p14="http://schemas.microsoft.com/office/powerpoint/2010/main" val="26072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365760" y="1927968"/>
            <a:ext cx="10789920" cy="3328322"/>
          </a:xfrm>
          <a:prstGeom prst="rect">
            <a:avLst/>
          </a:prstGeom>
        </p:spPr>
      </p:pic>
      <p:pic>
        <p:nvPicPr>
          <p:cNvPr id="5" name="תמונה 4"/>
          <p:cNvPicPr>
            <a:picLocks noChangeAspect="1"/>
          </p:cNvPicPr>
          <p:nvPr/>
        </p:nvPicPr>
        <p:blipFill>
          <a:blip r:embed="rId3"/>
          <a:stretch>
            <a:fillRect/>
          </a:stretch>
        </p:blipFill>
        <p:spPr>
          <a:xfrm>
            <a:off x="484491" y="5210514"/>
            <a:ext cx="10671189" cy="1140795"/>
          </a:xfrm>
          <a:prstGeom prst="rect">
            <a:avLst/>
          </a:prstGeom>
        </p:spPr>
      </p:pic>
    </p:spTree>
    <p:extLst>
      <p:ext uri="{BB962C8B-B14F-4D97-AF65-F5344CB8AC3E}">
        <p14:creationId xmlns:p14="http://schemas.microsoft.com/office/powerpoint/2010/main" val="1278808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1783" y="886681"/>
            <a:ext cx="10058400" cy="1450757"/>
          </a:xfrm>
        </p:spPr>
        <p:txBody>
          <a:bodyPr/>
          <a:lstStyle/>
          <a:p>
            <a:r>
              <a:rPr lang="he-IL" dirty="0"/>
              <a:t>רהט, עיר בדואית ליד ב"ש</a:t>
            </a:r>
            <a:br>
              <a:rPr lang="he-IL" dirty="0"/>
            </a:br>
            <a:endParaRPr lang="he-IL" dirty="0"/>
          </a:p>
        </p:txBody>
      </p:sp>
      <p:pic>
        <p:nvPicPr>
          <p:cNvPr id="4" name="תמונה 3"/>
          <p:cNvPicPr>
            <a:picLocks noChangeAspect="1"/>
          </p:cNvPicPr>
          <p:nvPr/>
        </p:nvPicPr>
        <p:blipFill>
          <a:blip r:embed="rId2"/>
          <a:stretch>
            <a:fillRect/>
          </a:stretch>
        </p:blipFill>
        <p:spPr>
          <a:xfrm>
            <a:off x="618251" y="2116664"/>
            <a:ext cx="11016458" cy="3776664"/>
          </a:xfrm>
          <a:prstGeom prst="rect">
            <a:avLst/>
          </a:prstGeom>
        </p:spPr>
      </p:pic>
    </p:spTree>
    <p:extLst>
      <p:ext uri="{BB962C8B-B14F-4D97-AF65-F5344CB8AC3E}">
        <p14:creationId xmlns:p14="http://schemas.microsoft.com/office/powerpoint/2010/main" val="1831522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8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עיור עצור, עיור הכפר</a:t>
            </a:r>
            <a:endParaRPr lang="he-IL" dirty="0"/>
          </a:p>
        </p:txBody>
      </p:sp>
      <p:sp>
        <p:nvSpPr>
          <p:cNvPr id="3" name="מציין מיקום תוכן 2"/>
          <p:cNvSpPr>
            <a:spLocks noGrp="1"/>
          </p:cNvSpPr>
          <p:nvPr>
            <p:ph idx="1"/>
          </p:nvPr>
        </p:nvSpPr>
        <p:spPr/>
        <p:txBody>
          <a:bodyPr>
            <a:normAutofit fontScale="92500" lnSpcReduction="10000"/>
          </a:bodyPr>
          <a:lstStyle/>
          <a:p>
            <a:r>
              <a:rPr lang="he-IL" sz="2800" dirty="0"/>
              <a:t>הערבים הפכו מכפריים לעירוניים.                                                                   </a:t>
            </a:r>
          </a:p>
          <a:p>
            <a:endParaRPr lang="he-IL" sz="2800" dirty="0"/>
          </a:p>
          <a:p>
            <a:r>
              <a:rPr lang="he-IL" sz="2800" dirty="0"/>
              <a:t>זה קרה בשל עיור עצור – עיור הכפר: </a:t>
            </a:r>
          </a:p>
          <a:p>
            <a:r>
              <a:rPr lang="he-IL" sz="2800" dirty="0"/>
              <a:t>ה</a:t>
            </a:r>
            <a:r>
              <a:rPr lang="he-IL" sz="2800" b="1" dirty="0"/>
              <a:t>ילודה</a:t>
            </a:r>
            <a:r>
              <a:rPr lang="he-IL" sz="2800" dirty="0"/>
              <a:t> הגדולה הגדילה את הכפר שהפך לעיר</a:t>
            </a:r>
          </a:p>
          <a:p>
            <a:endParaRPr lang="he-IL" sz="2800" dirty="0"/>
          </a:p>
          <a:p>
            <a:r>
              <a:rPr lang="he-IL" sz="2800" dirty="0"/>
              <a:t>כמו העיר כפר-קאסם </a:t>
            </a:r>
          </a:p>
          <a:p>
            <a:endParaRPr lang="he-IL" dirty="0"/>
          </a:p>
          <a:p>
            <a:r>
              <a:rPr lang="he-IL" dirty="0"/>
              <a:t> </a:t>
            </a:r>
          </a:p>
        </p:txBody>
      </p:sp>
    </p:spTree>
    <p:extLst>
      <p:ext uri="{BB962C8B-B14F-4D97-AF65-F5344CB8AC3E}">
        <p14:creationId xmlns:p14="http://schemas.microsoft.com/office/powerpoint/2010/main" val="145954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000" dirty="0" smtClean="0"/>
              <a:t>עיור עצור\עיור הכפר:  שינוי בכפר הערבי ב-4 שלבים</a:t>
            </a:r>
            <a:endParaRPr lang="he-IL" sz="4000" dirty="0"/>
          </a:p>
        </p:txBody>
      </p:sp>
      <p:pic>
        <p:nvPicPr>
          <p:cNvPr id="4" name="תמונה 3"/>
          <p:cNvPicPr>
            <a:picLocks noChangeAspect="1"/>
          </p:cNvPicPr>
          <p:nvPr/>
        </p:nvPicPr>
        <p:blipFill>
          <a:blip r:embed="rId2"/>
          <a:stretch>
            <a:fillRect/>
          </a:stretch>
        </p:blipFill>
        <p:spPr>
          <a:xfrm>
            <a:off x="326570" y="1972491"/>
            <a:ext cx="5786150" cy="4188154"/>
          </a:xfrm>
          <a:prstGeom prst="rect">
            <a:avLst/>
          </a:prstGeom>
        </p:spPr>
      </p:pic>
      <p:sp>
        <p:nvSpPr>
          <p:cNvPr id="5" name="TextBox 4"/>
          <p:cNvSpPr txBox="1"/>
          <p:nvPr/>
        </p:nvSpPr>
        <p:spPr>
          <a:xfrm>
            <a:off x="6256411" y="1972491"/>
            <a:ext cx="5761417" cy="2585323"/>
          </a:xfrm>
          <a:prstGeom prst="rect">
            <a:avLst/>
          </a:prstGeom>
          <a:noFill/>
        </p:spPr>
        <p:txBody>
          <a:bodyPr wrap="square" rtlCol="1">
            <a:spAutoFit/>
          </a:bodyPr>
          <a:lstStyle/>
          <a:p>
            <a:pPr algn="r"/>
            <a:r>
              <a:rPr lang="he-IL" dirty="0" smtClean="0"/>
              <a:t>1. בנייה </a:t>
            </a:r>
            <a:r>
              <a:rPr lang="he-IL" dirty="0"/>
              <a:t>צפופה  ("כפר מכונס"). מסביב </a:t>
            </a:r>
            <a:r>
              <a:rPr lang="he-IL" dirty="0" smtClean="0"/>
              <a:t>שדות</a:t>
            </a:r>
          </a:p>
          <a:p>
            <a:pPr algn="r"/>
            <a:endParaRPr lang="he-IL" dirty="0"/>
          </a:p>
          <a:p>
            <a:pPr algn="r"/>
            <a:r>
              <a:rPr lang="he-IL" dirty="0"/>
              <a:t>2. הכפר גדל על חשבון השטח הפתוח בשל גידול אוכלוסין (ילודה</a:t>
            </a:r>
            <a:r>
              <a:rPr lang="he-IL" dirty="0" smtClean="0"/>
              <a:t>)</a:t>
            </a:r>
          </a:p>
          <a:p>
            <a:pPr algn="r"/>
            <a:endParaRPr lang="he-IL" dirty="0"/>
          </a:p>
          <a:p>
            <a:pPr algn="r"/>
            <a:r>
              <a:rPr lang="he-IL" dirty="0"/>
              <a:t>3. שוב היישוב מתכנס (נהיה צפוף) כי תמו השטחים </a:t>
            </a:r>
            <a:r>
              <a:rPr lang="he-IL" dirty="0" smtClean="0"/>
              <a:t>הפתוחים</a:t>
            </a:r>
          </a:p>
          <a:p>
            <a:pPr algn="r"/>
            <a:endParaRPr lang="he-IL" dirty="0"/>
          </a:p>
          <a:p>
            <a:pPr algn="r"/>
            <a:r>
              <a:rPr lang="he-IL" dirty="0"/>
              <a:t>4. הכפר הפך לעיר:  תשתיות מודרניות, בנייה יותר גבוהה, </a:t>
            </a:r>
            <a:r>
              <a:rPr lang="he-IL" dirty="0" smtClean="0"/>
              <a:t> סחר ושירותים</a:t>
            </a:r>
            <a:endParaRPr lang="he-IL" dirty="0"/>
          </a:p>
        </p:txBody>
      </p:sp>
    </p:spTree>
    <p:extLst>
      <p:ext uri="{BB962C8B-B14F-4D97-AF65-F5344CB8AC3E}">
        <p14:creationId xmlns:p14="http://schemas.microsoft.com/office/powerpoint/2010/main" val="153651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מיקום היישובים הערבים</a:t>
            </a:r>
            <a:endParaRPr lang="he-IL" dirty="0"/>
          </a:p>
        </p:txBody>
      </p:sp>
      <p:pic>
        <p:nvPicPr>
          <p:cNvPr id="4" name="תמונה 3"/>
          <p:cNvPicPr>
            <a:picLocks noChangeAspect="1"/>
          </p:cNvPicPr>
          <p:nvPr/>
        </p:nvPicPr>
        <p:blipFill>
          <a:blip r:embed="rId2"/>
          <a:stretch>
            <a:fillRect/>
          </a:stretch>
        </p:blipFill>
        <p:spPr>
          <a:xfrm>
            <a:off x="8350942" y="1915263"/>
            <a:ext cx="1602376" cy="4273003"/>
          </a:xfrm>
          <a:prstGeom prst="rect">
            <a:avLst/>
          </a:prstGeom>
        </p:spPr>
      </p:pic>
      <p:pic>
        <p:nvPicPr>
          <p:cNvPr id="5" name="תמונה 4"/>
          <p:cNvPicPr>
            <a:picLocks noChangeAspect="1"/>
          </p:cNvPicPr>
          <p:nvPr/>
        </p:nvPicPr>
        <p:blipFill>
          <a:blip r:embed="rId3"/>
          <a:stretch>
            <a:fillRect/>
          </a:stretch>
        </p:blipFill>
        <p:spPr>
          <a:xfrm>
            <a:off x="6149851" y="1915263"/>
            <a:ext cx="1903400" cy="4374481"/>
          </a:xfrm>
          <a:prstGeom prst="rect">
            <a:avLst/>
          </a:prstGeom>
        </p:spPr>
      </p:pic>
      <p:sp>
        <p:nvSpPr>
          <p:cNvPr id="6" name="TextBox 5"/>
          <p:cNvSpPr txBox="1"/>
          <p:nvPr/>
        </p:nvSpPr>
        <p:spPr>
          <a:xfrm>
            <a:off x="627018" y="2717075"/>
            <a:ext cx="5225142" cy="2246769"/>
          </a:xfrm>
          <a:prstGeom prst="rect">
            <a:avLst/>
          </a:prstGeom>
          <a:noFill/>
        </p:spPr>
        <p:txBody>
          <a:bodyPr wrap="square" rtlCol="1">
            <a:spAutoFit/>
          </a:bodyPr>
          <a:lstStyle/>
          <a:p>
            <a:pPr algn="r"/>
            <a:r>
              <a:rPr lang="he-IL" sz="2000" dirty="0"/>
              <a:t>הערבים הישראלים גרים בעיקר ב:</a:t>
            </a:r>
          </a:p>
          <a:p>
            <a:pPr algn="r"/>
            <a:r>
              <a:rPr lang="he-IL" sz="2000" dirty="0" smtClean="0"/>
              <a:t>- </a:t>
            </a:r>
            <a:r>
              <a:rPr lang="he-IL" sz="2000" b="1" dirty="0" smtClean="0"/>
              <a:t>גליל </a:t>
            </a:r>
            <a:r>
              <a:rPr lang="he-IL" sz="2000" b="1" dirty="0"/>
              <a:t>התחתון</a:t>
            </a:r>
          </a:p>
          <a:p>
            <a:pPr algn="r"/>
            <a:r>
              <a:rPr lang="he-IL" sz="2000" dirty="0" smtClean="0"/>
              <a:t>- אזור </a:t>
            </a:r>
            <a:r>
              <a:rPr lang="he-IL" sz="2000" dirty="0"/>
              <a:t>"ה</a:t>
            </a:r>
            <a:r>
              <a:rPr lang="he-IL" sz="2000" b="1" dirty="0"/>
              <a:t>משולש</a:t>
            </a:r>
            <a:r>
              <a:rPr lang="he-IL" sz="2000" dirty="0"/>
              <a:t>". הערים טירה וטייבה למשל.</a:t>
            </a:r>
          </a:p>
          <a:p>
            <a:pPr algn="r"/>
            <a:r>
              <a:rPr lang="he-IL" sz="2000" dirty="0" smtClean="0"/>
              <a:t>- </a:t>
            </a:r>
            <a:r>
              <a:rPr lang="he-IL" sz="2000" b="1" dirty="0" smtClean="0"/>
              <a:t>נגב</a:t>
            </a:r>
            <a:r>
              <a:rPr lang="he-IL" sz="2000" dirty="0"/>
              <a:t>.</a:t>
            </a:r>
          </a:p>
          <a:p>
            <a:pPr algn="r"/>
            <a:endParaRPr lang="he-IL" sz="2000" dirty="0" smtClean="0"/>
          </a:p>
          <a:p>
            <a:pPr algn="r"/>
            <a:endParaRPr lang="he-IL" sz="2000" dirty="0"/>
          </a:p>
          <a:p>
            <a:pPr algn="r"/>
            <a:r>
              <a:rPr lang="he-IL" sz="2000" dirty="0"/>
              <a:t>בגליל התחתון הם הרוב</a:t>
            </a:r>
          </a:p>
        </p:txBody>
      </p:sp>
    </p:spTree>
    <p:extLst>
      <p:ext uri="{BB962C8B-B14F-4D97-AF65-F5344CB8AC3E}">
        <p14:creationId xmlns:p14="http://schemas.microsoft.com/office/powerpoint/2010/main" val="392687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מיעוט לא יהודי בישראל – תוכן עניינים</a:t>
            </a:r>
            <a:endParaRPr lang="he-IL" dirty="0"/>
          </a:p>
        </p:txBody>
      </p:sp>
      <p:sp>
        <p:nvSpPr>
          <p:cNvPr id="3" name="מציין מיקום תוכן 2"/>
          <p:cNvSpPr>
            <a:spLocks noGrp="1"/>
          </p:cNvSpPr>
          <p:nvPr>
            <p:ph idx="1"/>
          </p:nvPr>
        </p:nvSpPr>
        <p:spPr/>
        <p:txBody>
          <a:bodyPr>
            <a:normAutofit fontScale="85000" lnSpcReduction="20000"/>
          </a:bodyPr>
          <a:lstStyle/>
          <a:p>
            <a:r>
              <a:rPr lang="he-IL" dirty="0" smtClean="0"/>
              <a:t>הפיכת הערבים </a:t>
            </a:r>
            <a:r>
              <a:rPr lang="he-IL" dirty="0"/>
              <a:t>מרוב </a:t>
            </a:r>
            <a:r>
              <a:rPr lang="he-IL" dirty="0" smtClean="0"/>
              <a:t>למיעוט דמוגרפי בשל עלייה יהודית ובריחה ערבית במלחמת העצמאות (פליטים) </a:t>
            </a:r>
            <a:r>
              <a:rPr lang="he-IL" sz="1300" dirty="0" smtClean="0"/>
              <a:t>עמוד 5</a:t>
            </a:r>
            <a:endParaRPr lang="he-IL" dirty="0"/>
          </a:p>
          <a:p>
            <a:r>
              <a:rPr lang="he-IL" dirty="0"/>
              <a:t> הבדל בין </a:t>
            </a:r>
            <a:r>
              <a:rPr lang="he-IL" dirty="0" smtClean="0"/>
              <a:t>מוסלמים מסורתיים לנוצרים משכילים ומבוססים </a:t>
            </a:r>
            <a:r>
              <a:rPr lang="he-IL" sz="1300" dirty="0" smtClean="0"/>
              <a:t>עמוד 6</a:t>
            </a:r>
            <a:endParaRPr lang="he-IL" dirty="0"/>
          </a:p>
          <a:p>
            <a:r>
              <a:rPr lang="he-IL" dirty="0"/>
              <a:t> </a:t>
            </a:r>
            <a:r>
              <a:rPr lang="he-IL" dirty="0" smtClean="0"/>
              <a:t>חמולה: בעלת עוצמה כלכלה ומקומית. מעמדה נחלש. החמולה מעכבת מודרניזציה </a:t>
            </a:r>
            <a:r>
              <a:rPr lang="he-IL" sz="1300" dirty="0" smtClean="0"/>
              <a:t>עמוד 7</a:t>
            </a:r>
            <a:endParaRPr lang="he-IL" sz="1300" dirty="0"/>
          </a:p>
          <a:p>
            <a:r>
              <a:rPr lang="he-IL" dirty="0"/>
              <a:t> צמצום ההגירה הסיבובית של </a:t>
            </a:r>
            <a:r>
              <a:rPr lang="he-IL" dirty="0" smtClean="0"/>
              <a:t>הבדואים. אוכלוסייה ענייה </a:t>
            </a:r>
            <a:r>
              <a:rPr lang="he-IL" sz="1300" dirty="0" smtClean="0"/>
              <a:t>עמוד 14-13 </a:t>
            </a:r>
            <a:endParaRPr lang="he-IL" sz="1300" dirty="0"/>
          </a:p>
          <a:p>
            <a:r>
              <a:rPr lang="he-IL" dirty="0"/>
              <a:t> תמורות בכפר </a:t>
            </a:r>
            <a:r>
              <a:rPr lang="he-IL" dirty="0" smtClean="0"/>
              <a:t>הערבי: עיור עצור, עיור הכפר </a:t>
            </a:r>
            <a:r>
              <a:rPr lang="he-IL" sz="1300" dirty="0" smtClean="0"/>
              <a:t>עמוד 18-17</a:t>
            </a:r>
            <a:endParaRPr lang="he-IL" sz="1300" dirty="0"/>
          </a:p>
          <a:p>
            <a:r>
              <a:rPr lang="he-IL" dirty="0"/>
              <a:t> </a:t>
            </a:r>
            <a:r>
              <a:rPr lang="he-IL" dirty="0" smtClean="0"/>
              <a:t>מיקום: הערבים גרים בגליל התחתון, נגב ובמשולש </a:t>
            </a:r>
            <a:r>
              <a:rPr lang="he-IL" sz="1300" dirty="0" smtClean="0"/>
              <a:t>עמוד 20-19</a:t>
            </a:r>
            <a:endParaRPr lang="he-IL" dirty="0"/>
          </a:p>
          <a:p>
            <a:r>
              <a:rPr lang="he-IL" dirty="0"/>
              <a:t> חדירה </a:t>
            </a:r>
            <a:r>
              <a:rPr lang="he-IL" dirty="0" smtClean="0"/>
              <a:t>והורשה </a:t>
            </a:r>
            <a:r>
              <a:rPr lang="he-IL" sz="1300" dirty="0" smtClean="0"/>
              <a:t>עמוד 20</a:t>
            </a:r>
            <a:endParaRPr lang="he-IL" sz="1300" dirty="0"/>
          </a:p>
          <a:p>
            <a:r>
              <a:rPr lang="he-IL" dirty="0"/>
              <a:t> </a:t>
            </a:r>
            <a:r>
              <a:rPr lang="he-IL" dirty="0" smtClean="0"/>
              <a:t>קשיי היישוב הערבי </a:t>
            </a:r>
            <a:r>
              <a:rPr lang="he-IL" sz="1300" dirty="0" smtClean="0"/>
              <a:t>עמוד 21</a:t>
            </a:r>
            <a:endParaRPr lang="he-IL" sz="1300" dirty="0"/>
          </a:p>
          <a:p>
            <a:r>
              <a:rPr lang="he-IL" dirty="0"/>
              <a:t> </a:t>
            </a:r>
            <a:r>
              <a:rPr lang="he-IL" dirty="0" smtClean="0"/>
              <a:t>דרוזים </a:t>
            </a:r>
            <a:r>
              <a:rPr lang="he-IL" sz="1300" dirty="0" smtClean="0"/>
              <a:t>עמוד 28-24</a:t>
            </a:r>
          </a:p>
          <a:p>
            <a:r>
              <a:rPr lang="he-IL" dirty="0" smtClean="0"/>
              <a:t>סיכום </a:t>
            </a:r>
            <a:r>
              <a:rPr lang="he-IL" sz="1300" dirty="0" smtClean="0"/>
              <a:t>עמוד 30  </a:t>
            </a:r>
            <a:endParaRPr lang="he-IL" sz="1300" dirty="0" smtClean="0"/>
          </a:p>
          <a:p>
            <a:r>
              <a:rPr lang="he-IL" sz="1300" dirty="0" smtClean="0"/>
              <a:t>תרגול עמוד 31</a:t>
            </a:r>
            <a:endParaRPr lang="he-IL" sz="1300" dirty="0"/>
          </a:p>
          <a:p>
            <a:endParaRPr lang="he-IL" dirty="0"/>
          </a:p>
        </p:txBody>
      </p:sp>
    </p:spTree>
    <p:extLst>
      <p:ext uri="{BB962C8B-B14F-4D97-AF65-F5344CB8AC3E}">
        <p14:creationId xmlns:p14="http://schemas.microsoft.com/office/powerpoint/2010/main" val="412386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40080" y="220476"/>
            <a:ext cx="10058400" cy="1450757"/>
          </a:xfrm>
        </p:spPr>
        <p:txBody>
          <a:bodyPr/>
          <a:lstStyle/>
          <a:p>
            <a:r>
              <a:rPr lang="he-IL" dirty="0" smtClean="0"/>
              <a:t>הערבים גרים בפריפריה + חדירה והורשה</a:t>
            </a:r>
            <a:endParaRPr lang="he-IL" dirty="0"/>
          </a:p>
        </p:txBody>
      </p:sp>
      <p:pic>
        <p:nvPicPr>
          <p:cNvPr id="4" name="תמונה 3"/>
          <p:cNvPicPr>
            <a:picLocks noChangeAspect="1"/>
          </p:cNvPicPr>
          <p:nvPr/>
        </p:nvPicPr>
        <p:blipFill>
          <a:blip r:embed="rId2"/>
          <a:stretch>
            <a:fillRect/>
          </a:stretch>
        </p:blipFill>
        <p:spPr>
          <a:xfrm>
            <a:off x="235528" y="1800487"/>
            <a:ext cx="1961875" cy="4508873"/>
          </a:xfrm>
          <a:prstGeom prst="rect">
            <a:avLst/>
          </a:prstGeom>
        </p:spPr>
      </p:pic>
      <p:sp>
        <p:nvSpPr>
          <p:cNvPr id="5" name="TextBox 4"/>
          <p:cNvSpPr txBox="1"/>
          <p:nvPr/>
        </p:nvSpPr>
        <p:spPr>
          <a:xfrm>
            <a:off x="2460813" y="1896035"/>
            <a:ext cx="8694868" cy="3847207"/>
          </a:xfrm>
          <a:prstGeom prst="rect">
            <a:avLst/>
          </a:prstGeom>
          <a:noFill/>
        </p:spPr>
        <p:txBody>
          <a:bodyPr wrap="square" rtlCol="1">
            <a:spAutoFit/>
          </a:bodyPr>
          <a:lstStyle/>
          <a:p>
            <a:pPr algn="r"/>
            <a:r>
              <a:rPr lang="he-IL" sz="2400" dirty="0"/>
              <a:t>מיקום:</a:t>
            </a:r>
          </a:p>
          <a:p>
            <a:pPr algn="r"/>
            <a:r>
              <a:rPr lang="he-IL" sz="2400" dirty="0"/>
              <a:t>הערבים גר בפריפריה – גליל תחתון ונגב – כי: </a:t>
            </a:r>
          </a:p>
          <a:p>
            <a:pPr algn="r"/>
            <a:r>
              <a:rPr lang="he-IL" sz="2400" dirty="0" smtClean="0"/>
              <a:t>1. איש </a:t>
            </a:r>
            <a:r>
              <a:rPr lang="he-IL" sz="2400" dirty="0"/>
              <a:t>מסורתי רוצה לגור בעיר לידתו ליד המשפחה</a:t>
            </a:r>
          </a:p>
          <a:p>
            <a:pPr algn="r"/>
            <a:r>
              <a:rPr lang="he-IL" sz="2400" dirty="0" smtClean="0"/>
              <a:t>2. בגוש-דן </a:t>
            </a:r>
            <a:r>
              <a:rPr lang="he-IL" sz="2400" dirty="0"/>
              <a:t>הדירה יקרה ויש שם בעיקר יהודים </a:t>
            </a:r>
          </a:p>
          <a:p>
            <a:pPr algn="r"/>
            <a:endParaRPr lang="he-IL" sz="2400" dirty="0"/>
          </a:p>
          <a:p>
            <a:pPr algn="r"/>
            <a:endParaRPr lang="he-IL" sz="2400" dirty="0"/>
          </a:p>
          <a:p>
            <a:pPr algn="r"/>
            <a:r>
              <a:rPr lang="he-IL" sz="2800" b="1" dirty="0" smtClean="0">
                <a:solidFill>
                  <a:srgbClr val="FF0000"/>
                </a:solidFill>
              </a:rPr>
              <a:t>חדירה והורשה</a:t>
            </a:r>
            <a:r>
              <a:rPr lang="he-IL" sz="2400" dirty="0" smtClean="0"/>
              <a:t>:                                                                                                                אם </a:t>
            </a:r>
            <a:r>
              <a:rPr lang="he-IL" sz="2400" dirty="0"/>
              <a:t>אוכלוסייה מעדה אחת עוברת לגור בשכונה של העדה השנייה. </a:t>
            </a:r>
          </a:p>
          <a:p>
            <a:pPr algn="r"/>
            <a:r>
              <a:rPr lang="he-IL" sz="2400" dirty="0"/>
              <a:t>אם העדה המקורית והוותיקה עוזבת את השכונה, אז זה "חדירה והורשה" </a:t>
            </a:r>
            <a:r>
              <a:rPr lang="he-IL" sz="2400" dirty="0" smtClean="0"/>
              <a:t>כלומר </a:t>
            </a:r>
            <a:r>
              <a:rPr lang="he-IL" sz="2400" dirty="0"/>
              <a:t>הגירה והשתלטות  של המהגרים בעקבות עזיבת הוותיקים.</a:t>
            </a:r>
          </a:p>
        </p:txBody>
      </p:sp>
    </p:spTree>
    <p:extLst>
      <p:ext uri="{BB962C8B-B14F-4D97-AF65-F5344CB8AC3E}">
        <p14:creationId xmlns:p14="http://schemas.microsoft.com/office/powerpoint/2010/main" val="55354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קשיי פיתוח של היישוב הערבי</a:t>
            </a:r>
            <a:endParaRPr lang="he-IL" dirty="0"/>
          </a:p>
        </p:txBody>
      </p:sp>
      <p:sp>
        <p:nvSpPr>
          <p:cNvPr id="3" name="מציין מיקום תוכן 2"/>
          <p:cNvSpPr>
            <a:spLocks noGrp="1"/>
          </p:cNvSpPr>
          <p:nvPr>
            <p:ph idx="1"/>
          </p:nvPr>
        </p:nvSpPr>
        <p:spPr/>
        <p:txBody>
          <a:bodyPr>
            <a:normAutofit/>
          </a:bodyPr>
          <a:lstStyle/>
          <a:p>
            <a:r>
              <a:rPr lang="he-IL" dirty="0" smtClean="0"/>
              <a:t>תעשייה </a:t>
            </a:r>
            <a:r>
              <a:rPr lang="he-IL" dirty="0"/>
              <a:t>מסורתית</a:t>
            </a:r>
          </a:p>
          <a:p>
            <a:r>
              <a:rPr lang="he-IL" dirty="0" smtClean="0"/>
              <a:t>חוסר בתשתיות</a:t>
            </a:r>
          </a:p>
          <a:p>
            <a:r>
              <a:rPr lang="he-IL" b="1" dirty="0" smtClean="0"/>
              <a:t>מעט </a:t>
            </a:r>
            <a:r>
              <a:rPr lang="he-IL" b="1" dirty="0"/>
              <a:t>השכלה</a:t>
            </a:r>
          </a:p>
          <a:p>
            <a:r>
              <a:rPr lang="he-IL" b="1" dirty="0" smtClean="0"/>
              <a:t>אין </a:t>
            </a:r>
            <a:r>
              <a:rPr lang="he-IL" b="1" dirty="0"/>
              <a:t>תוכנית מתאר </a:t>
            </a:r>
            <a:r>
              <a:rPr lang="he-IL" dirty="0"/>
              <a:t>מסודרת (אין תכנון לטווח ארוך)</a:t>
            </a:r>
          </a:p>
          <a:p>
            <a:r>
              <a:rPr lang="he-IL" dirty="0" smtClean="0"/>
              <a:t>חלק </a:t>
            </a:r>
            <a:r>
              <a:rPr lang="he-IL" dirty="0"/>
              <a:t>מהערבים </a:t>
            </a:r>
            <a:r>
              <a:rPr lang="he-IL" b="1" dirty="0"/>
              <a:t>עניים</a:t>
            </a:r>
            <a:r>
              <a:rPr lang="he-IL" dirty="0"/>
              <a:t>. לכן קשה לעירייה לגבות מהם את מס הארנונה</a:t>
            </a:r>
          </a:p>
          <a:p>
            <a:r>
              <a:rPr lang="he-IL" b="1" dirty="0" smtClean="0"/>
              <a:t>אפליה</a:t>
            </a:r>
            <a:r>
              <a:rPr lang="he-IL" dirty="0" smtClean="0"/>
              <a:t> </a:t>
            </a:r>
            <a:r>
              <a:rPr lang="he-IL" dirty="0"/>
              <a:t>מצד מדינת ישראל שלא משקיעה מספיק ביישובים שלהם</a:t>
            </a:r>
          </a:p>
          <a:p>
            <a:r>
              <a:rPr lang="he-IL" b="1" dirty="0" smtClean="0"/>
              <a:t>צפיפות</a:t>
            </a:r>
            <a:r>
              <a:rPr lang="he-IL" dirty="0" smtClean="0"/>
              <a:t> </a:t>
            </a:r>
            <a:r>
              <a:rPr lang="he-IL" dirty="0"/>
              <a:t>כי: ילודה גבוהה (בעבר) + המדינה לא מעניקה להם שטחים + עד לא ממזמן הערבים בנו בתים נמוכים או </a:t>
            </a:r>
            <a:r>
              <a:rPr lang="he-IL" dirty="0" err="1"/>
              <a:t>צמודי</a:t>
            </a:r>
            <a:r>
              <a:rPr lang="he-IL" dirty="0"/>
              <a:t>-קרקע במקום לבנות לגובה.... לכן ביישובים ערבים יש הרבה </a:t>
            </a:r>
            <a:r>
              <a:rPr lang="he-IL" b="1" dirty="0"/>
              <a:t>בנייה לא חוקית</a:t>
            </a:r>
            <a:r>
              <a:rPr lang="he-IL" dirty="0"/>
              <a:t>.</a:t>
            </a:r>
          </a:p>
          <a:p>
            <a:r>
              <a:rPr lang="he-IL" dirty="0"/>
              <a:t>קושי בפיתוח בהרי הגליל </a:t>
            </a:r>
            <a:r>
              <a:rPr lang="he-IL" dirty="0" smtClean="0"/>
              <a:t>כי יותר </a:t>
            </a:r>
            <a:r>
              <a:rPr lang="he-IL" dirty="0"/>
              <a:t>יקר לבנות בהר מאשר </a:t>
            </a:r>
            <a:r>
              <a:rPr lang="he-IL" dirty="0" smtClean="0"/>
              <a:t>במישור</a:t>
            </a:r>
            <a:endParaRPr lang="he-IL" dirty="0"/>
          </a:p>
          <a:p>
            <a:endParaRPr lang="he-IL" dirty="0"/>
          </a:p>
        </p:txBody>
      </p:sp>
    </p:spTree>
    <p:extLst>
      <p:ext uri="{BB962C8B-B14F-4D97-AF65-F5344CB8AC3E}">
        <p14:creationId xmlns:p14="http://schemas.microsoft.com/office/powerpoint/2010/main" val="319838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8011" y="220476"/>
            <a:ext cx="10737669" cy="1450757"/>
          </a:xfrm>
        </p:spPr>
        <p:txBody>
          <a:bodyPr/>
          <a:lstStyle/>
          <a:p>
            <a:r>
              <a:rPr lang="he-IL" dirty="0" smtClean="0"/>
              <a:t>נצרת היא סוג של מטרופולין משני בגליל התחתון</a:t>
            </a:r>
            <a:endParaRPr lang="he-IL" dirty="0"/>
          </a:p>
        </p:txBody>
      </p:sp>
      <p:pic>
        <p:nvPicPr>
          <p:cNvPr id="4" name="תמונה 3"/>
          <p:cNvPicPr>
            <a:picLocks noChangeAspect="1"/>
          </p:cNvPicPr>
          <p:nvPr/>
        </p:nvPicPr>
        <p:blipFill>
          <a:blip r:embed="rId2"/>
          <a:stretch>
            <a:fillRect/>
          </a:stretch>
        </p:blipFill>
        <p:spPr>
          <a:xfrm>
            <a:off x="1650969" y="1991879"/>
            <a:ext cx="8720939" cy="4331335"/>
          </a:xfrm>
          <a:prstGeom prst="rect">
            <a:avLst/>
          </a:prstGeom>
        </p:spPr>
      </p:pic>
    </p:spTree>
    <p:extLst>
      <p:ext uri="{BB962C8B-B14F-4D97-AF65-F5344CB8AC3E}">
        <p14:creationId xmlns:p14="http://schemas.microsoft.com/office/powerpoint/2010/main" val="663195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30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דרוזים</a:t>
            </a:r>
            <a:endParaRPr lang="he-IL" dirty="0"/>
          </a:p>
        </p:txBody>
      </p:sp>
      <p:pic>
        <p:nvPicPr>
          <p:cNvPr id="4" name="תמונה 3"/>
          <p:cNvPicPr>
            <a:picLocks noChangeAspect="1"/>
          </p:cNvPicPr>
          <p:nvPr/>
        </p:nvPicPr>
        <p:blipFill>
          <a:blip r:embed="rId2"/>
          <a:stretch>
            <a:fillRect/>
          </a:stretch>
        </p:blipFill>
        <p:spPr>
          <a:xfrm>
            <a:off x="3158651" y="2029407"/>
            <a:ext cx="5593464" cy="4217488"/>
          </a:xfrm>
          <a:prstGeom prst="rect">
            <a:avLst/>
          </a:prstGeom>
        </p:spPr>
      </p:pic>
      <p:sp>
        <p:nvSpPr>
          <p:cNvPr id="5" name="TextBox 4"/>
          <p:cNvSpPr txBox="1"/>
          <p:nvPr/>
        </p:nvSpPr>
        <p:spPr>
          <a:xfrm>
            <a:off x="9026434" y="2799323"/>
            <a:ext cx="2821577" cy="2677656"/>
          </a:xfrm>
          <a:prstGeom prst="rect">
            <a:avLst/>
          </a:prstGeom>
          <a:noFill/>
        </p:spPr>
        <p:txBody>
          <a:bodyPr wrap="square" rtlCol="1">
            <a:spAutoFit/>
          </a:bodyPr>
          <a:lstStyle/>
          <a:p>
            <a:pPr algn="r"/>
            <a:r>
              <a:rPr lang="he-IL" sz="2400" dirty="0"/>
              <a:t>הדרוזים חיים ב</a:t>
            </a:r>
            <a:r>
              <a:rPr lang="he-IL" sz="2400" b="1" dirty="0">
                <a:solidFill>
                  <a:srgbClr val="FF0000"/>
                </a:solidFill>
              </a:rPr>
              <a:t>בידול מרחבי </a:t>
            </a:r>
            <a:r>
              <a:rPr lang="he-IL" sz="2400" dirty="0"/>
              <a:t>בשכונות </a:t>
            </a:r>
            <a:r>
              <a:rPr lang="he-IL" sz="2400" dirty="0" smtClean="0"/>
              <a:t>נפרדות או ביישובים נפרדים </a:t>
            </a:r>
            <a:endParaRPr lang="he-IL" sz="2400" dirty="0"/>
          </a:p>
          <a:p>
            <a:pPr algn="r"/>
            <a:endParaRPr lang="he-IL" sz="2400" dirty="0"/>
          </a:p>
          <a:p>
            <a:pPr algn="r"/>
            <a:endParaRPr lang="he-IL" sz="2400" dirty="0"/>
          </a:p>
          <a:p>
            <a:pPr algn="r"/>
            <a:r>
              <a:rPr lang="he-IL" sz="2400" dirty="0" smtClean="0"/>
              <a:t>מסורתיים </a:t>
            </a:r>
            <a:endParaRPr lang="he-IL" sz="2400" dirty="0"/>
          </a:p>
        </p:txBody>
      </p:sp>
    </p:spTree>
    <p:extLst>
      <p:ext uri="{BB962C8B-B14F-4D97-AF65-F5344CB8AC3E}">
        <p14:creationId xmlns:p14="http://schemas.microsoft.com/office/powerpoint/2010/main" val="1947325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מיקום של הדרוזים: גליל וגולן</a:t>
            </a:r>
            <a:endParaRPr lang="he-IL" dirty="0"/>
          </a:p>
        </p:txBody>
      </p:sp>
      <p:pic>
        <p:nvPicPr>
          <p:cNvPr id="4" name="תמונה 3"/>
          <p:cNvPicPr>
            <a:picLocks noChangeAspect="1"/>
          </p:cNvPicPr>
          <p:nvPr/>
        </p:nvPicPr>
        <p:blipFill>
          <a:blip r:embed="rId2"/>
          <a:stretch>
            <a:fillRect/>
          </a:stretch>
        </p:blipFill>
        <p:spPr>
          <a:xfrm>
            <a:off x="444642" y="2168565"/>
            <a:ext cx="3839976" cy="3917889"/>
          </a:xfrm>
          <a:prstGeom prst="rect">
            <a:avLst/>
          </a:prstGeom>
        </p:spPr>
      </p:pic>
      <p:sp>
        <p:nvSpPr>
          <p:cNvPr id="5" name="TextBox 4"/>
          <p:cNvSpPr txBox="1"/>
          <p:nvPr/>
        </p:nvSpPr>
        <p:spPr>
          <a:xfrm>
            <a:off x="679269" y="1799233"/>
            <a:ext cx="4689565" cy="369332"/>
          </a:xfrm>
          <a:prstGeom prst="rect">
            <a:avLst/>
          </a:prstGeom>
          <a:noFill/>
        </p:spPr>
        <p:txBody>
          <a:bodyPr wrap="square" rtlCol="1">
            <a:spAutoFit/>
          </a:bodyPr>
          <a:lstStyle/>
          <a:p>
            <a:r>
              <a:rPr lang="he-IL" dirty="0" smtClean="0"/>
              <a:t>בחום: אזורים שבהם חיים הדרוזים</a:t>
            </a:r>
            <a:endParaRPr lang="he-IL" dirty="0"/>
          </a:p>
        </p:txBody>
      </p:sp>
      <p:sp>
        <p:nvSpPr>
          <p:cNvPr id="6" name="TextBox 5"/>
          <p:cNvSpPr txBox="1"/>
          <p:nvPr/>
        </p:nvSpPr>
        <p:spPr>
          <a:xfrm>
            <a:off x="4519749" y="2962770"/>
            <a:ext cx="7341326" cy="1938992"/>
          </a:xfrm>
          <a:prstGeom prst="rect">
            <a:avLst/>
          </a:prstGeom>
          <a:noFill/>
        </p:spPr>
        <p:txBody>
          <a:bodyPr wrap="square" rtlCol="1">
            <a:spAutoFit/>
          </a:bodyPr>
          <a:lstStyle/>
          <a:p>
            <a:pPr algn="r"/>
            <a:r>
              <a:rPr lang="he-IL" sz="2400" dirty="0"/>
              <a:t>הדרוזים גרים בהרי הגליל וגם ברמת </a:t>
            </a:r>
            <a:r>
              <a:rPr lang="he-IL" sz="2400" dirty="0" smtClean="0"/>
              <a:t>הגולן כי:</a:t>
            </a:r>
          </a:p>
          <a:p>
            <a:pPr algn="r"/>
            <a:r>
              <a:rPr lang="he-IL" sz="2400" dirty="0" smtClean="0"/>
              <a:t>1. מקום גבוה שהגן </a:t>
            </a:r>
            <a:r>
              <a:rPr lang="he-IL" sz="2400" dirty="0"/>
              <a:t>בעבר מבחינה </a:t>
            </a:r>
            <a:r>
              <a:rPr lang="he-IL" sz="2400" b="1" dirty="0" smtClean="0"/>
              <a:t>צבאית</a:t>
            </a:r>
          </a:p>
          <a:p>
            <a:pPr algn="r"/>
            <a:r>
              <a:rPr lang="he-IL" sz="2400" dirty="0" smtClean="0"/>
              <a:t>2. </a:t>
            </a:r>
            <a:r>
              <a:rPr lang="he-IL" sz="2400" b="1" dirty="0" smtClean="0"/>
              <a:t>קרוב </a:t>
            </a:r>
            <a:r>
              <a:rPr lang="he-IL" sz="2400" b="1" dirty="0"/>
              <a:t>לאחיהם בלבנון </a:t>
            </a:r>
            <a:r>
              <a:rPr lang="he-IL" sz="2400" b="1" dirty="0" smtClean="0"/>
              <a:t>וסוריה</a:t>
            </a:r>
            <a:r>
              <a:rPr lang="he-IL" sz="2400" dirty="0" smtClean="0"/>
              <a:t>. בעבר כל האזור היה בשליטת העותומנים ולכן לא היה גבול וניתן היה לעבור חופשי מישראל ללבנון וסוריה</a:t>
            </a:r>
            <a:endParaRPr lang="he-IL" sz="2400" dirty="0"/>
          </a:p>
        </p:txBody>
      </p:sp>
    </p:spTree>
    <p:extLst>
      <p:ext uri="{BB962C8B-B14F-4D97-AF65-F5344CB8AC3E}">
        <p14:creationId xmlns:p14="http://schemas.microsoft.com/office/powerpoint/2010/main" val="2149291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233538"/>
            <a:ext cx="10058400" cy="1450757"/>
          </a:xfrm>
        </p:spPr>
        <p:txBody>
          <a:bodyPr/>
          <a:lstStyle/>
          <a:p>
            <a:r>
              <a:rPr lang="he-IL" dirty="0" smtClean="0"/>
              <a:t>דליית אל כרמל, ישוב דרוזי ליד חיפה</a:t>
            </a:r>
            <a:endParaRPr lang="en-US" dirty="0"/>
          </a:p>
        </p:txBody>
      </p:sp>
      <p:pic>
        <p:nvPicPr>
          <p:cNvPr id="4" name="תמונה 3"/>
          <p:cNvPicPr>
            <a:picLocks noChangeAspect="1"/>
          </p:cNvPicPr>
          <p:nvPr/>
        </p:nvPicPr>
        <p:blipFill>
          <a:blip r:embed="rId2"/>
          <a:stretch>
            <a:fillRect/>
          </a:stretch>
        </p:blipFill>
        <p:spPr>
          <a:xfrm>
            <a:off x="487680" y="2038029"/>
            <a:ext cx="11277600" cy="3965605"/>
          </a:xfrm>
          <a:prstGeom prst="rect">
            <a:avLst/>
          </a:prstGeom>
        </p:spPr>
      </p:pic>
    </p:spTree>
    <p:extLst>
      <p:ext uri="{BB962C8B-B14F-4D97-AF65-F5344CB8AC3E}">
        <p14:creationId xmlns:p14="http://schemas.microsoft.com/office/powerpoint/2010/main" val="143107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2699654" y="1940862"/>
            <a:ext cx="7384871" cy="4262409"/>
          </a:xfrm>
          <a:prstGeom prst="rect">
            <a:avLst/>
          </a:prstGeom>
        </p:spPr>
      </p:pic>
    </p:spTree>
    <p:extLst>
      <p:ext uri="{BB962C8B-B14F-4D97-AF65-F5344CB8AC3E}">
        <p14:creationId xmlns:p14="http://schemas.microsoft.com/office/powerpoint/2010/main" val="112191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61258" y="221121"/>
            <a:ext cx="12083143" cy="1450757"/>
          </a:xfrm>
        </p:spPr>
        <p:txBody>
          <a:bodyPr>
            <a:normAutofit/>
          </a:bodyPr>
          <a:lstStyle/>
          <a:p>
            <a:r>
              <a:rPr lang="he-IL" sz="4000" dirty="0" smtClean="0"/>
              <a:t>גברים דרוזים משרתים בצה"ל למעט הדרוזים ה"סורים" בגולן</a:t>
            </a:r>
            <a:endParaRPr lang="he-IL" sz="4000" dirty="0"/>
          </a:p>
        </p:txBody>
      </p:sp>
      <p:pic>
        <p:nvPicPr>
          <p:cNvPr id="4" name="תמונה 3"/>
          <p:cNvPicPr>
            <a:picLocks noChangeAspect="1"/>
          </p:cNvPicPr>
          <p:nvPr/>
        </p:nvPicPr>
        <p:blipFill>
          <a:blip r:embed="rId2"/>
          <a:stretch>
            <a:fillRect/>
          </a:stretch>
        </p:blipFill>
        <p:spPr>
          <a:xfrm>
            <a:off x="124561" y="1853748"/>
            <a:ext cx="7308205" cy="4315802"/>
          </a:xfrm>
          <a:prstGeom prst="rect">
            <a:avLst/>
          </a:prstGeom>
        </p:spPr>
      </p:pic>
      <p:pic>
        <p:nvPicPr>
          <p:cNvPr id="5" name="תמונה 4"/>
          <p:cNvPicPr>
            <a:picLocks noChangeAspect="1"/>
          </p:cNvPicPr>
          <p:nvPr/>
        </p:nvPicPr>
        <p:blipFill>
          <a:blip r:embed="rId3"/>
          <a:stretch>
            <a:fillRect/>
          </a:stretch>
        </p:blipFill>
        <p:spPr>
          <a:xfrm>
            <a:off x="7971671" y="2008055"/>
            <a:ext cx="3418382" cy="2936033"/>
          </a:xfrm>
          <a:prstGeom prst="rect">
            <a:avLst/>
          </a:prstGeom>
        </p:spPr>
      </p:pic>
      <p:sp>
        <p:nvSpPr>
          <p:cNvPr id="6" name="TextBox 5"/>
          <p:cNvSpPr txBox="1"/>
          <p:nvPr/>
        </p:nvSpPr>
        <p:spPr>
          <a:xfrm>
            <a:off x="124561" y="6087484"/>
            <a:ext cx="3123028" cy="276999"/>
          </a:xfrm>
          <a:prstGeom prst="rect">
            <a:avLst/>
          </a:prstGeom>
          <a:noFill/>
        </p:spPr>
        <p:txBody>
          <a:bodyPr wrap="square" rtlCol="1">
            <a:spAutoFit/>
          </a:bodyPr>
          <a:lstStyle/>
          <a:p>
            <a:r>
              <a:rPr lang="en-US" sz="1200" dirty="0"/>
              <a:t>Kika Sso - Housam</a:t>
            </a:r>
            <a:endParaRPr lang="he-IL" sz="1200" dirty="0"/>
          </a:p>
        </p:txBody>
      </p:sp>
      <p:sp>
        <p:nvSpPr>
          <p:cNvPr id="9" name="TextBox 8"/>
          <p:cNvSpPr txBox="1"/>
          <p:nvPr/>
        </p:nvSpPr>
        <p:spPr>
          <a:xfrm>
            <a:off x="7654834" y="5164154"/>
            <a:ext cx="4167051" cy="923330"/>
          </a:xfrm>
          <a:prstGeom prst="rect">
            <a:avLst/>
          </a:prstGeom>
          <a:noFill/>
        </p:spPr>
        <p:txBody>
          <a:bodyPr wrap="square" rtlCol="1">
            <a:spAutoFit/>
          </a:bodyPr>
          <a:lstStyle/>
          <a:p>
            <a:pPr algn="r"/>
            <a:r>
              <a:rPr lang="he-IL" dirty="0"/>
              <a:t>הדרוזים בגולן </a:t>
            </a:r>
            <a:r>
              <a:rPr lang="he-IL" dirty="0" smtClean="0"/>
              <a:t>רואים </a:t>
            </a:r>
            <a:r>
              <a:rPr lang="he-IL" dirty="0"/>
              <a:t>את עצמם כסורים </a:t>
            </a:r>
            <a:r>
              <a:rPr lang="he-IL" dirty="0" smtClean="0"/>
              <a:t>כי </a:t>
            </a:r>
            <a:r>
              <a:rPr lang="he-IL" dirty="0"/>
              <a:t>הגולן היה של סוריה עד מלחמת ששת </a:t>
            </a:r>
            <a:r>
              <a:rPr lang="he-IL" dirty="0" smtClean="0"/>
              <a:t>הימים. לכן הם לא מתגייסים לצה"ל</a:t>
            </a:r>
            <a:endParaRPr lang="he-IL" dirty="0"/>
          </a:p>
        </p:txBody>
      </p:sp>
    </p:spTree>
    <p:extLst>
      <p:ext uri="{BB962C8B-B14F-4D97-AF65-F5344CB8AC3E}">
        <p14:creationId xmlns:p14="http://schemas.microsoft.com/office/powerpoint/2010/main" val="2967204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היהודים באים  - החייל הדרוזי הראשון">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2739" y="135399"/>
            <a:ext cx="7844748" cy="5883561"/>
          </a:xfrm>
          <a:prstGeom prst="rect">
            <a:avLst/>
          </a:prstGeom>
        </p:spPr>
      </p:pic>
      <p:sp>
        <p:nvSpPr>
          <p:cNvPr id="6" name="TextBox 5"/>
          <p:cNvSpPr txBox="1"/>
          <p:nvPr/>
        </p:nvSpPr>
        <p:spPr>
          <a:xfrm>
            <a:off x="295422" y="601360"/>
            <a:ext cx="2556585" cy="2031325"/>
          </a:xfrm>
          <a:prstGeom prst="rect">
            <a:avLst/>
          </a:prstGeom>
          <a:noFill/>
        </p:spPr>
        <p:txBody>
          <a:bodyPr wrap="square" rtlCol="1">
            <a:spAutoFit/>
          </a:bodyPr>
          <a:lstStyle/>
          <a:p>
            <a:r>
              <a:rPr lang="he-IL" dirty="0" smtClean="0"/>
              <a:t>קטע מצחיק – מערכון בשם "החייל הדרוזי הראשון" –</a:t>
            </a:r>
          </a:p>
          <a:p>
            <a:r>
              <a:rPr lang="he-IL" dirty="0" smtClean="0"/>
              <a:t> </a:t>
            </a:r>
            <a:r>
              <a:rPr lang="en-US" dirty="0">
                <a:hlinkClick r:id="rId5"/>
              </a:rPr>
              <a:t>https://</a:t>
            </a:r>
            <a:r>
              <a:rPr lang="en-US" dirty="0" smtClean="0">
                <a:hlinkClick r:id="rId5"/>
              </a:rPr>
              <a:t>www.youtube.com/watch?v=cVObAFRhiOU</a:t>
            </a:r>
            <a:endParaRPr lang="en-US" dirty="0" smtClean="0"/>
          </a:p>
          <a:p>
            <a:endParaRPr lang="he-IL" dirty="0"/>
          </a:p>
        </p:txBody>
      </p:sp>
    </p:spTree>
    <p:extLst>
      <p:ext uri="{BB962C8B-B14F-4D97-AF65-F5344CB8AC3E}">
        <p14:creationId xmlns:p14="http://schemas.microsoft.com/office/powerpoint/2010/main" val="3792437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695524" y="1859676"/>
            <a:ext cx="10711352" cy="3285501"/>
          </a:xfrm>
          <a:prstGeom prst="rect">
            <a:avLst/>
          </a:prstGeom>
        </p:spPr>
      </p:pic>
    </p:spTree>
    <p:extLst>
      <p:ext uri="{BB962C8B-B14F-4D97-AF65-F5344CB8AC3E}">
        <p14:creationId xmlns:p14="http://schemas.microsoft.com/office/powerpoint/2010/main" val="2153102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074" y="561703"/>
            <a:ext cx="11286309" cy="5447645"/>
          </a:xfrm>
          <a:prstGeom prst="rect">
            <a:avLst/>
          </a:prstGeom>
          <a:noFill/>
        </p:spPr>
        <p:txBody>
          <a:bodyPr wrap="square" rtlCol="1">
            <a:spAutoFit/>
          </a:bodyPr>
          <a:lstStyle/>
          <a:p>
            <a:pPr algn="ctr"/>
            <a:r>
              <a:rPr lang="he-IL" dirty="0" smtClean="0"/>
              <a:t>סיכום</a:t>
            </a:r>
          </a:p>
          <a:p>
            <a:pPr algn="r"/>
            <a:r>
              <a:rPr lang="he-IL" dirty="0" smtClean="0"/>
              <a:t>תמורה דמוגרפית: הפיכת </a:t>
            </a:r>
            <a:r>
              <a:rPr lang="he-IL" dirty="0"/>
              <a:t>הערבים </a:t>
            </a:r>
            <a:r>
              <a:rPr lang="he-IL" b="1" dirty="0"/>
              <a:t>מרוב למיעוט </a:t>
            </a:r>
            <a:r>
              <a:rPr lang="he-IL" b="1" dirty="0" smtClean="0"/>
              <a:t>דמוגרפי </a:t>
            </a:r>
            <a:r>
              <a:rPr lang="he-IL" dirty="0" smtClean="0"/>
              <a:t>בשל מלחמת העצמאות כי רבים מהם ברחו מישראל (בעיית </a:t>
            </a:r>
            <a:r>
              <a:rPr lang="he-IL" b="1" dirty="0" smtClean="0">
                <a:solidFill>
                  <a:srgbClr val="FF0000"/>
                </a:solidFill>
              </a:rPr>
              <a:t>הפליטים הפלסטינים</a:t>
            </a:r>
            <a:r>
              <a:rPr lang="he-IL" dirty="0" smtClean="0"/>
              <a:t>)</a:t>
            </a:r>
            <a:endParaRPr lang="he-IL" dirty="0"/>
          </a:p>
          <a:p>
            <a:pPr algn="r"/>
            <a:endParaRPr lang="he-IL" sz="1200" dirty="0" smtClean="0"/>
          </a:p>
          <a:p>
            <a:pPr algn="r"/>
            <a:r>
              <a:rPr lang="he-IL" b="1" dirty="0" smtClean="0"/>
              <a:t>מוסלמים</a:t>
            </a:r>
            <a:r>
              <a:rPr lang="he-IL" dirty="0" smtClean="0"/>
              <a:t> יותר מסורתיים, דתיים, לא משכילים, עניים וילודה גבוהה לעומת ה</a:t>
            </a:r>
            <a:r>
              <a:rPr lang="he-IL" b="1" dirty="0" smtClean="0"/>
              <a:t>נוצרים</a:t>
            </a:r>
            <a:r>
              <a:rPr lang="he-IL" dirty="0" smtClean="0"/>
              <a:t> המשכילים המבוססים</a:t>
            </a:r>
          </a:p>
          <a:p>
            <a:pPr algn="r"/>
            <a:endParaRPr lang="he-IL" sz="1200" dirty="0"/>
          </a:p>
          <a:p>
            <a:pPr algn="r"/>
            <a:r>
              <a:rPr lang="he-IL" dirty="0" smtClean="0"/>
              <a:t>ל</a:t>
            </a:r>
            <a:r>
              <a:rPr lang="he-IL" b="1" dirty="0" smtClean="0"/>
              <a:t>חמולה</a:t>
            </a:r>
            <a:r>
              <a:rPr lang="he-IL" dirty="0" smtClean="0"/>
              <a:t> יש עוצמה כלכלית ובבחירות המקומיות אבל היא </a:t>
            </a:r>
            <a:r>
              <a:rPr lang="he-IL" b="1" dirty="0" smtClean="0"/>
              <a:t>נחלשת</a:t>
            </a:r>
            <a:r>
              <a:rPr lang="he-IL" dirty="0" smtClean="0"/>
              <a:t> בשל התחזקות מנהיגים צעירים. החמולה </a:t>
            </a:r>
            <a:r>
              <a:rPr lang="he-IL" b="1" dirty="0" smtClean="0"/>
              <a:t>מעכבת מודרניזציה</a:t>
            </a:r>
          </a:p>
          <a:p>
            <a:pPr algn="r"/>
            <a:endParaRPr lang="he-IL" sz="1200" dirty="0"/>
          </a:p>
          <a:p>
            <a:pPr algn="r"/>
            <a:r>
              <a:rPr lang="he-IL" b="1" dirty="0" smtClean="0"/>
              <a:t>צמצום </a:t>
            </a:r>
            <a:r>
              <a:rPr lang="he-IL" b="1" dirty="0"/>
              <a:t>ההגירה הסיבובית של </a:t>
            </a:r>
            <a:r>
              <a:rPr lang="he-IL" b="1" dirty="0" smtClean="0"/>
              <a:t>הבדואים </a:t>
            </a:r>
            <a:r>
              <a:rPr lang="he-IL" dirty="0" smtClean="0"/>
              <a:t>בגלל שיש גבולות בין מדינות, הצעירים רוצים בית ועבודה מודרניים והמדינה רוצה ליישב את הבדואים כדי למנוע מהם להשתלט על אדמות. הבדואים גרים בגליל ובנגב. סובלים מ</a:t>
            </a:r>
            <a:r>
              <a:rPr lang="he-IL" b="1" dirty="0" smtClean="0"/>
              <a:t>עוני ובנייה לא חוקית</a:t>
            </a:r>
          </a:p>
          <a:p>
            <a:pPr algn="r"/>
            <a:endParaRPr lang="he-IL" sz="1200" dirty="0"/>
          </a:p>
          <a:p>
            <a:pPr algn="r"/>
            <a:r>
              <a:rPr lang="he-IL" dirty="0" smtClean="0"/>
              <a:t>תמורות </a:t>
            </a:r>
            <a:r>
              <a:rPr lang="he-IL" dirty="0"/>
              <a:t>בכפר </a:t>
            </a:r>
            <a:r>
              <a:rPr lang="he-IL" dirty="0" smtClean="0"/>
              <a:t>הערבי: </a:t>
            </a:r>
            <a:r>
              <a:rPr lang="he-IL" b="1" dirty="0" smtClean="0">
                <a:solidFill>
                  <a:srgbClr val="FF0000"/>
                </a:solidFill>
              </a:rPr>
              <a:t>עיור עצור </a:t>
            </a:r>
            <a:r>
              <a:rPr lang="he-IL" dirty="0" smtClean="0"/>
              <a:t>(</a:t>
            </a:r>
            <a:r>
              <a:rPr lang="he-IL" b="1" dirty="0">
                <a:solidFill>
                  <a:srgbClr val="FF0000"/>
                </a:solidFill>
              </a:rPr>
              <a:t>עיור הכפר</a:t>
            </a:r>
            <a:r>
              <a:rPr lang="he-IL" dirty="0"/>
              <a:t>): </a:t>
            </a:r>
            <a:r>
              <a:rPr lang="he-IL" dirty="0" smtClean="0"/>
              <a:t>1) בנייה צפופה. כפר מכונס. 2) הכפר </a:t>
            </a:r>
            <a:r>
              <a:rPr lang="he-IL" dirty="0"/>
              <a:t>גדל </a:t>
            </a:r>
            <a:r>
              <a:rPr lang="he-IL" dirty="0" smtClean="0"/>
              <a:t>בשל </a:t>
            </a:r>
            <a:r>
              <a:rPr lang="he-IL" dirty="0"/>
              <a:t>גידול אוכלוסין </a:t>
            </a:r>
            <a:r>
              <a:rPr lang="he-IL" dirty="0" smtClean="0"/>
              <a:t>מהילודה                    3) שוב הכפר </a:t>
            </a:r>
            <a:r>
              <a:rPr lang="he-IL" dirty="0"/>
              <a:t>מתכנס </a:t>
            </a:r>
            <a:r>
              <a:rPr lang="he-IL" dirty="0" smtClean="0"/>
              <a:t>ונהיה צפוף </a:t>
            </a:r>
            <a:r>
              <a:rPr lang="he-IL" dirty="0"/>
              <a:t>כי תמו השטחים </a:t>
            </a:r>
            <a:r>
              <a:rPr lang="he-IL" dirty="0" smtClean="0"/>
              <a:t>הפתוחים 4) הכפר </a:t>
            </a:r>
            <a:r>
              <a:rPr lang="he-IL" dirty="0"/>
              <a:t>הפך </a:t>
            </a:r>
            <a:r>
              <a:rPr lang="he-IL" dirty="0" smtClean="0"/>
              <a:t>לעיר</a:t>
            </a:r>
          </a:p>
          <a:p>
            <a:pPr algn="r"/>
            <a:endParaRPr lang="he-IL" sz="1200" dirty="0"/>
          </a:p>
          <a:p>
            <a:pPr algn="r"/>
            <a:r>
              <a:rPr lang="he-IL" dirty="0" smtClean="0"/>
              <a:t>מיקום: הערבים גרים בפריפריה (</a:t>
            </a:r>
            <a:r>
              <a:rPr lang="he-IL" b="1" dirty="0" smtClean="0"/>
              <a:t>נגב וגליל תחתון</a:t>
            </a:r>
            <a:r>
              <a:rPr lang="he-IL" dirty="0" smtClean="0"/>
              <a:t>) וגם ב</a:t>
            </a:r>
            <a:r>
              <a:rPr lang="he-IL" b="1" dirty="0" smtClean="0"/>
              <a:t>משולש</a:t>
            </a:r>
            <a:r>
              <a:rPr lang="he-IL" dirty="0" smtClean="0"/>
              <a:t>. </a:t>
            </a:r>
          </a:p>
          <a:p>
            <a:pPr algn="r"/>
            <a:endParaRPr lang="he-IL" sz="1200" dirty="0"/>
          </a:p>
          <a:p>
            <a:pPr algn="r"/>
            <a:r>
              <a:rPr lang="he-IL" b="1" dirty="0" smtClean="0">
                <a:solidFill>
                  <a:srgbClr val="FF0000"/>
                </a:solidFill>
              </a:rPr>
              <a:t>חדירה והורשה</a:t>
            </a:r>
            <a:r>
              <a:rPr lang="he-IL" dirty="0" smtClean="0"/>
              <a:t>: חדירה של אנשים מעדה אחת לשכונה של עדה אחרת יכולה לגרום לעדה הוותיקה לנטוש את השכונה</a:t>
            </a:r>
          </a:p>
          <a:p>
            <a:pPr algn="r"/>
            <a:endParaRPr lang="he-IL" sz="1200" dirty="0"/>
          </a:p>
          <a:p>
            <a:pPr algn="r"/>
            <a:r>
              <a:rPr lang="he-IL" dirty="0" smtClean="0"/>
              <a:t>קשיים: עוני, חוסר השכלה, צפיפות ובנייה לא חוקית, חוסר בתוכנית מתאר, אפליה </a:t>
            </a:r>
            <a:endParaRPr lang="en-US" dirty="0" smtClean="0"/>
          </a:p>
          <a:p>
            <a:pPr algn="r"/>
            <a:endParaRPr lang="he-IL" sz="1200" dirty="0"/>
          </a:p>
          <a:p>
            <a:pPr algn="r"/>
            <a:r>
              <a:rPr lang="he-IL" b="1" dirty="0" smtClean="0"/>
              <a:t>דרוזים</a:t>
            </a:r>
            <a:r>
              <a:rPr lang="he-IL" dirty="0" smtClean="0"/>
              <a:t>: מסורתיים, חיים ב</a:t>
            </a:r>
            <a:r>
              <a:rPr lang="he-IL" b="1" dirty="0" smtClean="0">
                <a:solidFill>
                  <a:srgbClr val="FF0000"/>
                </a:solidFill>
              </a:rPr>
              <a:t>בידול מרחבי</a:t>
            </a:r>
            <a:r>
              <a:rPr lang="he-IL" dirty="0" smtClean="0"/>
              <a:t>, גרים </a:t>
            </a:r>
            <a:r>
              <a:rPr lang="he-IL" b="1" dirty="0" smtClean="0"/>
              <a:t>בגולן ובגליל </a:t>
            </a:r>
            <a:r>
              <a:rPr lang="he-IL" dirty="0" smtClean="0"/>
              <a:t>כמקום הגנה וקרוב לאחיהם בלבנון וסוריה</a:t>
            </a:r>
            <a:r>
              <a:rPr lang="he-IL" smtClean="0"/>
              <a:t>,                                       הדרוזים </a:t>
            </a:r>
            <a:r>
              <a:rPr lang="he-IL" dirty="0" smtClean="0"/>
              <a:t>בגולן לא מתגייסים לצה"ל כי הם "סורים"</a:t>
            </a:r>
            <a:endParaRPr lang="he-IL" dirty="0"/>
          </a:p>
        </p:txBody>
      </p:sp>
    </p:spTree>
    <p:extLst>
      <p:ext uri="{BB962C8B-B14F-4D97-AF65-F5344CB8AC3E}">
        <p14:creationId xmlns:p14="http://schemas.microsoft.com/office/powerpoint/2010/main" val="153776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339635"/>
            <a:ext cx="10907486" cy="7017306"/>
          </a:xfrm>
          <a:prstGeom prst="rect">
            <a:avLst/>
          </a:prstGeom>
          <a:noFill/>
        </p:spPr>
        <p:txBody>
          <a:bodyPr wrap="square" rtlCol="1">
            <a:spAutoFit/>
          </a:bodyPr>
          <a:lstStyle/>
          <a:p>
            <a:pPr algn="ctr"/>
            <a:r>
              <a:rPr lang="he-IL" dirty="0" smtClean="0"/>
              <a:t>תרגול</a:t>
            </a:r>
          </a:p>
          <a:p>
            <a:pPr algn="r" rtl="1"/>
            <a:r>
              <a:rPr lang="he-IL" dirty="0"/>
              <a:t>בחר את התשובה הנכונה מבין המילים המודגשות בקו</a:t>
            </a:r>
            <a:endParaRPr lang="en-US" dirty="0"/>
          </a:p>
          <a:p>
            <a:pPr algn="r" rtl="1"/>
            <a:r>
              <a:rPr lang="he-IL" dirty="0" smtClean="0"/>
              <a:t>-בעזה </a:t>
            </a:r>
            <a:r>
              <a:rPr lang="he-IL" dirty="0"/>
              <a:t>שולטת </a:t>
            </a:r>
            <a:r>
              <a:rPr lang="he-IL" u="sng" dirty="0"/>
              <a:t>ישראל\הרשות הפלסטינית\החמאס\שילוב של הרשות הפלסטינית ושל ישראל</a:t>
            </a:r>
            <a:endParaRPr lang="en-US" dirty="0"/>
          </a:p>
          <a:p>
            <a:pPr algn="r" rtl="1"/>
            <a:r>
              <a:rPr lang="he-IL" dirty="0" smtClean="0"/>
              <a:t>-ביו"ש </a:t>
            </a:r>
            <a:r>
              <a:rPr lang="he-IL" dirty="0"/>
              <a:t>שולטת </a:t>
            </a:r>
            <a:r>
              <a:rPr lang="he-IL" u="sng" dirty="0"/>
              <a:t>ישראל\הרשות הפלסטינית\החמאס\שילוב של הרשות הפלסטינית ושל ישראל</a:t>
            </a:r>
            <a:endParaRPr lang="en-US" dirty="0"/>
          </a:p>
          <a:p>
            <a:pPr algn="r" rtl="1"/>
            <a:r>
              <a:rPr lang="he-IL" dirty="0" smtClean="0"/>
              <a:t>-רמת </a:t>
            </a:r>
            <a:r>
              <a:rPr lang="he-IL" dirty="0"/>
              <a:t>הגולן הייתה של ישראל מאז </a:t>
            </a:r>
            <a:r>
              <a:rPr lang="he-IL" u="sng" dirty="0"/>
              <a:t>מלחמת העצמאות\מלחמת ששת הימים\מלחמת יום כיפורים</a:t>
            </a:r>
            <a:r>
              <a:rPr lang="he-IL" dirty="0"/>
              <a:t>.  לפני מלחמה זו, השטח היה בשליטת </a:t>
            </a:r>
            <a:r>
              <a:rPr lang="he-IL" u="sng" dirty="0"/>
              <a:t>סוריה\לבנון\ירדן</a:t>
            </a:r>
            <a:r>
              <a:rPr lang="he-IL" dirty="0"/>
              <a:t>.</a:t>
            </a:r>
            <a:endParaRPr lang="en-US" dirty="0"/>
          </a:p>
          <a:p>
            <a:pPr algn="r" rtl="1"/>
            <a:r>
              <a:rPr lang="he-IL" dirty="0" smtClean="0"/>
              <a:t>-המדינה </a:t>
            </a:r>
            <a:r>
              <a:rPr lang="he-IL" dirty="0"/>
              <a:t>שנמצאת מצפון לישראל זו </a:t>
            </a:r>
            <a:r>
              <a:rPr lang="he-IL" u="sng" dirty="0"/>
              <a:t>לבנון\סוריה\ירדן\כורדיסטן</a:t>
            </a:r>
            <a:endParaRPr lang="en-US" dirty="0"/>
          </a:p>
          <a:p>
            <a:pPr algn="r" rtl="1"/>
            <a:r>
              <a:rPr lang="he-IL" dirty="0" smtClean="0"/>
              <a:t>-הדרוזים </a:t>
            </a:r>
            <a:r>
              <a:rPr lang="he-IL" dirty="0"/>
              <a:t>גרים גולן ובגליל בגלל שזהו אזור </a:t>
            </a:r>
            <a:r>
              <a:rPr lang="he-IL" u="sng" dirty="0"/>
              <a:t>מישורי\הררי</a:t>
            </a:r>
            <a:r>
              <a:rPr lang="he-IL" dirty="0"/>
              <a:t> שבו ניתן </a:t>
            </a:r>
            <a:r>
              <a:rPr lang="he-IL" u="sng" dirty="0"/>
              <a:t>לבנות בזול ומהר תשתיות\נותן הגנה צבאית</a:t>
            </a:r>
            <a:r>
              <a:rPr lang="he-IL" dirty="0"/>
              <a:t> וגם כי זה קרוב לאחיהם שגרים ב</a:t>
            </a:r>
            <a:r>
              <a:rPr lang="he-IL" u="sng" dirty="0"/>
              <a:t>ירדן ועזה\סוריה ולבנון\ישראל וירדן</a:t>
            </a:r>
            <a:endParaRPr lang="en-US" dirty="0"/>
          </a:p>
          <a:p>
            <a:pPr algn="r" rtl="1"/>
            <a:r>
              <a:rPr lang="he-IL" dirty="0" smtClean="0"/>
              <a:t>-הבדואים </a:t>
            </a:r>
            <a:r>
              <a:rPr lang="he-IL" dirty="0"/>
              <a:t>נחשבים לאוכלוסייה </a:t>
            </a:r>
            <a:r>
              <a:rPr lang="he-IL" u="sng" dirty="0"/>
              <a:t>עניה\עשירה</a:t>
            </a:r>
            <a:r>
              <a:rPr lang="he-IL" dirty="0"/>
              <a:t> ול</a:t>
            </a:r>
            <a:r>
              <a:rPr lang="he-IL" u="sng" dirty="0"/>
              <a:t>משכילים\לא משכילים</a:t>
            </a:r>
            <a:r>
              <a:rPr lang="he-IL" dirty="0"/>
              <a:t>. גם לא עוזרת העובדה שהם גרים ב</a:t>
            </a:r>
            <a:r>
              <a:rPr lang="he-IL" u="sng" dirty="0"/>
              <a:t>גלעין\פריפריה</a:t>
            </a:r>
            <a:r>
              <a:rPr lang="he-IL" dirty="0"/>
              <a:t>, בנגב ובגליל</a:t>
            </a:r>
            <a:r>
              <a:rPr lang="he-IL" dirty="0" smtClean="0"/>
              <a:t>.</a:t>
            </a:r>
          </a:p>
          <a:p>
            <a:pPr algn="r" rtl="1"/>
            <a:endParaRPr lang="he-IL" dirty="0"/>
          </a:p>
          <a:p>
            <a:pPr algn="r" rtl="1"/>
            <a:r>
              <a:rPr lang="en-US" dirty="0">
                <a:hlinkClick r:id="rId2"/>
              </a:rPr>
              <a:t>https://</a:t>
            </a:r>
            <a:r>
              <a:rPr lang="en-US" dirty="0" smtClean="0">
                <a:hlinkClick r:id="rId2"/>
              </a:rPr>
              <a:t>www.youtube.com/watch?v=cVObAFRhiOU</a:t>
            </a:r>
            <a:endParaRPr lang="en-US" dirty="0" smtClean="0"/>
          </a:p>
          <a:p>
            <a:pPr algn="r" rtl="1"/>
            <a:r>
              <a:rPr lang="he-IL" dirty="0" smtClean="0"/>
              <a:t>צפה </a:t>
            </a:r>
            <a:r>
              <a:rPr lang="he-IL" dirty="0"/>
              <a:t>בסרטון המבדח מהסדרה "היהודים באים" ומלא את התשובות הנכונות מתוך המילים המודגשות בקו תחתון. בסרטון רואים את הזהות הכפולה של הדרוזים כי מצד אחד הוא סוג של ערבי\יהודי\דרוזי ומצד שני הוא ישראלי\פלסטיני. בסרטון מדובר על דרוזי מהגולן\גליל </a:t>
            </a:r>
            <a:endParaRPr lang="he-IL" dirty="0" smtClean="0"/>
          </a:p>
          <a:p>
            <a:pPr algn="r" rtl="1"/>
            <a:endParaRPr lang="he-IL" dirty="0"/>
          </a:p>
          <a:p>
            <a:pPr algn="r" rtl="1"/>
            <a:r>
              <a:rPr lang="he-IL" dirty="0"/>
              <a:t>מהם ההיגדים הנכונים ? </a:t>
            </a:r>
            <a:endParaRPr lang="he-IL" dirty="0" smtClean="0"/>
          </a:p>
          <a:p>
            <a:pPr algn="r" rtl="1"/>
            <a:r>
              <a:rPr lang="he-IL" dirty="0" smtClean="0"/>
              <a:t>(</a:t>
            </a:r>
            <a:r>
              <a:rPr lang="he-IL" dirty="0"/>
              <a:t>1) כוחה של החמולה מתחזק (2) החמולה כבר לא קיימת (3) בעבר רוב הערבים היו כפריים וכיום רובם עירוניים וזאת בשל הגירה מהכפר לעיר (4) "עיור עצור" או "עיור הכפר" זה מצב שבו כפר גדל והופך לעיר בזכות הילודה הגבוהה (5) את השינוי בכפר הערבי ניתן למיין ל-4 שלבים (5) יש הרבה יישובים ערבים שהמדינה לא מכירה בקיומם (6) הערבים סובלים מצפיפות </a:t>
            </a:r>
            <a:endParaRPr lang="he-IL" dirty="0" smtClean="0"/>
          </a:p>
          <a:p>
            <a:pPr algn="r" rtl="1"/>
            <a:endParaRPr lang="he-IL" dirty="0"/>
          </a:p>
          <a:p>
            <a:pPr algn="r" rtl="1"/>
            <a:endParaRPr lang="he-IL" dirty="0"/>
          </a:p>
          <a:p>
            <a:pPr algn="r" rtl="1"/>
            <a:endParaRPr lang="en-US" dirty="0"/>
          </a:p>
          <a:p>
            <a:pPr algn="r"/>
            <a:endParaRPr lang="he-IL" dirty="0"/>
          </a:p>
        </p:txBody>
      </p:sp>
    </p:spTree>
    <p:extLst>
      <p:ext uri="{BB962C8B-B14F-4D97-AF65-F5344CB8AC3E}">
        <p14:creationId xmlns:p14="http://schemas.microsoft.com/office/powerpoint/2010/main" val="3595302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064383" y="918147"/>
            <a:ext cx="10457058" cy="5281960"/>
          </a:xfrm>
          <a:prstGeom prst="rect">
            <a:avLst/>
          </a:prstGeom>
        </p:spPr>
      </p:pic>
      <p:sp>
        <p:nvSpPr>
          <p:cNvPr id="3" name="TextBox 2"/>
          <p:cNvSpPr txBox="1"/>
          <p:nvPr/>
        </p:nvSpPr>
        <p:spPr>
          <a:xfrm>
            <a:off x="4659086" y="5923108"/>
            <a:ext cx="3477491" cy="276999"/>
          </a:xfrm>
          <a:prstGeom prst="rect">
            <a:avLst/>
          </a:prstGeom>
          <a:noFill/>
        </p:spPr>
        <p:txBody>
          <a:bodyPr wrap="square" rtlCol="1">
            <a:spAutoFit/>
          </a:bodyPr>
          <a:lstStyle/>
          <a:p>
            <a:r>
              <a:rPr lang="en-US" sz="1200" dirty="0"/>
              <a:t>A</a:t>
            </a:r>
            <a:r>
              <a:rPr lang="en-US" sz="1100" dirty="0"/>
              <a:t>ndrew Shiva / Wikipedia</a:t>
            </a:r>
            <a:endParaRPr lang="he-IL" sz="1100" dirty="0"/>
          </a:p>
        </p:txBody>
      </p:sp>
      <p:sp>
        <p:nvSpPr>
          <p:cNvPr id="4" name="TextBox 3"/>
          <p:cNvSpPr txBox="1"/>
          <p:nvPr/>
        </p:nvSpPr>
        <p:spPr>
          <a:xfrm>
            <a:off x="1274222" y="5996734"/>
            <a:ext cx="2992582" cy="261610"/>
          </a:xfrm>
          <a:prstGeom prst="rect">
            <a:avLst/>
          </a:prstGeom>
          <a:noFill/>
        </p:spPr>
        <p:txBody>
          <a:bodyPr wrap="square" rtlCol="1">
            <a:spAutoFit/>
          </a:bodyPr>
          <a:lstStyle/>
          <a:p>
            <a:r>
              <a:rPr lang="en-US" sz="1100" dirty="0" smtClean="0"/>
              <a:t>Idobi WIKIPEDIA</a:t>
            </a:r>
            <a:endParaRPr lang="he-IL" sz="1100" dirty="0"/>
          </a:p>
        </p:txBody>
      </p:sp>
    </p:spTree>
    <p:extLst>
      <p:ext uri="{BB962C8B-B14F-4D97-AF65-F5344CB8AC3E}">
        <p14:creationId xmlns:p14="http://schemas.microsoft.com/office/powerpoint/2010/main" val="214112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תמורות דמוגרפיות</a:t>
            </a:r>
            <a:endParaRPr lang="he-IL" dirty="0"/>
          </a:p>
        </p:txBody>
      </p:sp>
      <p:pic>
        <p:nvPicPr>
          <p:cNvPr id="4" name="תמונה 3"/>
          <p:cNvPicPr>
            <a:picLocks noChangeAspect="1"/>
          </p:cNvPicPr>
          <p:nvPr/>
        </p:nvPicPr>
        <p:blipFill>
          <a:blip r:embed="rId2"/>
          <a:stretch>
            <a:fillRect/>
          </a:stretch>
        </p:blipFill>
        <p:spPr>
          <a:xfrm>
            <a:off x="1734023" y="2001650"/>
            <a:ext cx="8141498" cy="4106562"/>
          </a:xfrm>
          <a:prstGeom prst="rect">
            <a:avLst/>
          </a:prstGeom>
        </p:spPr>
      </p:pic>
      <p:sp>
        <p:nvSpPr>
          <p:cNvPr id="3" name="TextBox 2"/>
          <p:cNvSpPr txBox="1"/>
          <p:nvPr/>
        </p:nvSpPr>
        <p:spPr>
          <a:xfrm>
            <a:off x="9993086" y="2181497"/>
            <a:ext cx="1907177" cy="2585323"/>
          </a:xfrm>
          <a:prstGeom prst="rect">
            <a:avLst/>
          </a:prstGeom>
          <a:noFill/>
        </p:spPr>
        <p:txBody>
          <a:bodyPr wrap="square" rtlCol="1">
            <a:spAutoFit/>
          </a:bodyPr>
          <a:lstStyle/>
          <a:p>
            <a:pPr algn="r"/>
            <a:r>
              <a:rPr lang="he-IL" b="1" dirty="0" smtClean="0"/>
              <a:t>במלחמת העצמאות </a:t>
            </a:r>
            <a:r>
              <a:rPr lang="he-IL" dirty="0" smtClean="0"/>
              <a:t>מאות אלפי פלסטינים ברחו מבתיהם או גורשו ע"י צה"ל. </a:t>
            </a:r>
          </a:p>
          <a:p>
            <a:pPr algn="r"/>
            <a:endParaRPr lang="he-IL" dirty="0"/>
          </a:p>
          <a:p>
            <a:pPr algn="r"/>
            <a:r>
              <a:rPr lang="he-IL" dirty="0" smtClean="0"/>
              <a:t>הם הפכו ל</a:t>
            </a:r>
            <a:r>
              <a:rPr lang="he-IL" b="1" dirty="0" smtClean="0">
                <a:solidFill>
                  <a:srgbClr val="FF0000"/>
                </a:solidFill>
              </a:rPr>
              <a:t>פליטים</a:t>
            </a:r>
            <a:r>
              <a:rPr lang="he-IL" dirty="0" smtClean="0"/>
              <a:t> בלבנון, סוריה, עזה ויו"ש.</a:t>
            </a:r>
            <a:endParaRPr lang="he-IL" dirty="0"/>
          </a:p>
        </p:txBody>
      </p:sp>
    </p:spTree>
    <p:extLst>
      <p:ext uri="{BB962C8B-B14F-4D97-AF65-F5344CB8AC3E}">
        <p14:creationId xmlns:p14="http://schemas.microsoft.com/office/powerpoint/2010/main" val="161225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4503" y="2338083"/>
            <a:ext cx="10058400" cy="3857582"/>
          </a:xfrm>
        </p:spPr>
        <p:txBody>
          <a:bodyPr/>
          <a:lstStyle/>
          <a:p>
            <a:r>
              <a:rPr lang="he-IL" sz="2800" b="1" dirty="0" smtClean="0"/>
              <a:t>רוב הערבים </a:t>
            </a:r>
            <a:r>
              <a:rPr lang="he-IL" sz="2800" b="1" dirty="0"/>
              <a:t>הם מוסלמים</a:t>
            </a:r>
            <a:r>
              <a:rPr lang="he-IL" sz="2800" dirty="0"/>
              <a:t>.                                       </a:t>
            </a:r>
            <a:r>
              <a:rPr lang="he-IL" sz="2800" dirty="0" smtClean="0"/>
              <a:t>                            מסורתיים</a:t>
            </a:r>
            <a:r>
              <a:rPr lang="he-IL" sz="2800" dirty="0"/>
              <a:t>, לא משכילים, ילודה יורדת אך עדיין גבוהה  (3 ילדים לזוג). </a:t>
            </a:r>
            <a:r>
              <a:rPr lang="he-IL" sz="2800" dirty="0" smtClean="0"/>
              <a:t>              עוני </a:t>
            </a:r>
            <a:r>
              <a:rPr lang="he-IL" sz="2800" dirty="0"/>
              <a:t>וחוסר השכלה.</a:t>
            </a:r>
          </a:p>
          <a:p>
            <a:endParaRPr lang="he-IL" sz="2800" dirty="0"/>
          </a:p>
          <a:p>
            <a:r>
              <a:rPr lang="he-IL" sz="2800" b="1" dirty="0" smtClean="0"/>
              <a:t>ערבים </a:t>
            </a:r>
            <a:r>
              <a:rPr lang="he-IL" sz="2800" b="1" dirty="0"/>
              <a:t>נוצרים</a:t>
            </a:r>
            <a:r>
              <a:rPr lang="he-IL" sz="2800" dirty="0"/>
              <a:t>: </a:t>
            </a:r>
            <a:r>
              <a:rPr lang="he-IL" sz="2800" dirty="0" smtClean="0"/>
              <a:t>                                                                               משכילים </a:t>
            </a:r>
            <a:r>
              <a:rPr lang="he-IL" sz="2800" dirty="0"/>
              <a:t>ומבוססים והילודה נמוכה</a:t>
            </a:r>
          </a:p>
        </p:txBody>
      </p:sp>
    </p:spTree>
    <p:extLst>
      <p:ext uri="{BB962C8B-B14F-4D97-AF65-F5344CB8AC3E}">
        <p14:creationId xmlns:p14="http://schemas.microsoft.com/office/powerpoint/2010/main" val="423264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חמולה</a:t>
            </a:r>
            <a:endParaRPr lang="he-IL" dirty="0"/>
          </a:p>
        </p:txBody>
      </p:sp>
      <p:sp>
        <p:nvSpPr>
          <p:cNvPr id="3" name="מציין מיקום תוכן 2"/>
          <p:cNvSpPr>
            <a:spLocks noGrp="1"/>
          </p:cNvSpPr>
          <p:nvPr>
            <p:ph idx="1"/>
          </p:nvPr>
        </p:nvSpPr>
        <p:spPr/>
        <p:txBody>
          <a:bodyPr>
            <a:normAutofit/>
          </a:bodyPr>
          <a:lstStyle/>
          <a:p>
            <a:r>
              <a:rPr lang="he-IL" sz="2400" dirty="0" smtClean="0"/>
              <a:t>ביישובים </a:t>
            </a:r>
            <a:r>
              <a:rPr lang="he-IL" sz="2400" dirty="0"/>
              <a:t>יותר מסורתיים, כל החמולה גרה באותה שכונה ולחמולה יש עוצמה בבחירות לרשויות המקומיות הערביות ובהשגת עוצמה כלכלית. </a:t>
            </a:r>
          </a:p>
          <a:p>
            <a:r>
              <a:rPr lang="he-IL" sz="2400" dirty="0" smtClean="0"/>
              <a:t>תמורות</a:t>
            </a:r>
            <a:r>
              <a:rPr lang="he-IL" sz="2400" dirty="0"/>
              <a:t>:  </a:t>
            </a:r>
            <a:r>
              <a:rPr lang="he-IL" sz="2400" dirty="0" smtClean="0"/>
              <a:t>                                                                                                                                        כיום </a:t>
            </a:r>
            <a:r>
              <a:rPr lang="he-IL" sz="2400" b="1" dirty="0"/>
              <a:t>מעמד החמולה נחלש </a:t>
            </a:r>
            <a:r>
              <a:rPr lang="he-IL" sz="2400" dirty="0"/>
              <a:t>לטובת מנהיגים צעירים ומשכילים שרואים בחמולה כגורם ש</a:t>
            </a:r>
            <a:r>
              <a:rPr lang="he-IL" sz="2400" b="1" dirty="0"/>
              <a:t>מעכב מודרניזציה </a:t>
            </a:r>
            <a:r>
              <a:rPr lang="he-IL" sz="2400" dirty="0"/>
              <a:t>כי החמולה מונהגת ע"י זקנים מסורתיים שלא מאמינים </a:t>
            </a:r>
            <a:r>
              <a:rPr lang="he-IL" sz="2400" dirty="0" err="1"/>
              <a:t>בקידמה</a:t>
            </a:r>
            <a:r>
              <a:rPr lang="he-IL" sz="2400" dirty="0"/>
              <a:t> ובהשכלה. למשל, ראשי החמולה בד"כ יתנגדו לתת נשים זכויות </a:t>
            </a:r>
            <a:r>
              <a:rPr lang="he-IL" sz="2400" dirty="0" err="1"/>
              <a:t>ושיוויון</a:t>
            </a:r>
            <a:r>
              <a:rPr lang="he-IL" sz="2400" dirty="0"/>
              <a:t>... </a:t>
            </a:r>
            <a:r>
              <a:rPr lang="he-IL" sz="2400" dirty="0" smtClean="0"/>
              <a:t>כמו </a:t>
            </a:r>
            <a:r>
              <a:rPr lang="he-IL" sz="2400" dirty="0"/>
              <a:t>הרבנים אצל </a:t>
            </a:r>
            <a:r>
              <a:rPr lang="he-IL" sz="2400" dirty="0" smtClean="0"/>
              <a:t>היהודים</a:t>
            </a:r>
            <a:endParaRPr lang="he-IL" sz="2400" dirty="0"/>
          </a:p>
        </p:txBody>
      </p:sp>
    </p:spTree>
    <p:extLst>
      <p:ext uri="{BB962C8B-B14F-4D97-AF65-F5344CB8AC3E}">
        <p14:creationId xmlns:p14="http://schemas.microsoft.com/office/powerpoint/2010/main" val="282092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74517" y="960695"/>
            <a:ext cx="10058400" cy="1416745"/>
          </a:xfrm>
        </p:spPr>
        <p:txBody>
          <a:bodyPr>
            <a:normAutofit fontScale="90000"/>
          </a:bodyPr>
          <a:lstStyle/>
          <a:p>
            <a:r>
              <a:rPr lang="he-IL" sz="3600" dirty="0" err="1" smtClean="0"/>
              <a:t>איימן</a:t>
            </a:r>
            <a:r>
              <a:rPr lang="he-IL" sz="3600" dirty="0" smtClean="0"/>
              <a:t> עודה, יו"ר הרשימה הערבית המשותפת בכנסת                   כדוגמא </a:t>
            </a:r>
            <a:r>
              <a:rPr lang="he-IL" sz="3600" dirty="0"/>
              <a:t>ל</a:t>
            </a:r>
            <a:r>
              <a:rPr lang="he-IL" sz="3600" dirty="0" smtClean="0"/>
              <a:t>מנהיג </a:t>
            </a:r>
            <a:r>
              <a:rPr lang="he-IL" sz="3600" dirty="0"/>
              <a:t>ערבי </a:t>
            </a:r>
            <a:r>
              <a:rPr lang="he-IL" sz="3600" dirty="0" smtClean="0"/>
              <a:t>(מחיפה) צעיר</a:t>
            </a:r>
            <a:r>
              <a:rPr lang="he-IL" sz="3600" dirty="0"/>
              <a:t>, משכיל </a:t>
            </a:r>
            <a:r>
              <a:rPr lang="he-IL" sz="3600" dirty="0" smtClean="0"/>
              <a:t>ומודרני </a:t>
            </a:r>
            <a:r>
              <a:rPr lang="he-IL" sz="3600" dirty="0"/>
              <a:t/>
            </a:r>
            <a:br>
              <a:rPr lang="he-IL" sz="3600" dirty="0"/>
            </a:br>
            <a:endParaRPr lang="he-IL" dirty="0"/>
          </a:p>
        </p:txBody>
      </p:sp>
      <p:pic>
        <p:nvPicPr>
          <p:cNvPr id="4" name="תמונה 3"/>
          <p:cNvPicPr>
            <a:picLocks noChangeAspect="1"/>
          </p:cNvPicPr>
          <p:nvPr/>
        </p:nvPicPr>
        <p:blipFill>
          <a:blip r:embed="rId2"/>
          <a:stretch>
            <a:fillRect/>
          </a:stretch>
        </p:blipFill>
        <p:spPr>
          <a:xfrm>
            <a:off x="2808909" y="2025708"/>
            <a:ext cx="5877891" cy="4117975"/>
          </a:xfrm>
          <a:prstGeom prst="rect">
            <a:avLst/>
          </a:prstGeom>
        </p:spPr>
      </p:pic>
      <p:sp>
        <p:nvSpPr>
          <p:cNvPr id="6" name="TextBox 5"/>
          <p:cNvSpPr txBox="1"/>
          <p:nvPr/>
        </p:nvSpPr>
        <p:spPr>
          <a:xfrm>
            <a:off x="8497487" y="2913017"/>
            <a:ext cx="822960" cy="646331"/>
          </a:xfrm>
          <a:prstGeom prst="rect">
            <a:avLst/>
          </a:prstGeom>
          <a:noFill/>
        </p:spPr>
        <p:txBody>
          <a:bodyPr wrap="square" rtlCol="1">
            <a:spAutoFit/>
          </a:bodyPr>
          <a:lstStyle/>
          <a:p>
            <a:pPr algn="r"/>
            <a:r>
              <a:rPr lang="he-IL" dirty="0" smtClean="0"/>
              <a:t>אחמד טיבי</a:t>
            </a:r>
            <a:endParaRPr lang="he-IL" dirty="0"/>
          </a:p>
        </p:txBody>
      </p:sp>
    </p:spTree>
    <p:extLst>
      <p:ext uri="{BB962C8B-B14F-4D97-AF65-F5344CB8AC3E}">
        <p14:creationId xmlns:p14="http://schemas.microsoft.com/office/powerpoint/2010/main" val="223591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7088"/>
      </p:ext>
    </p:extLst>
  </p:cSld>
  <p:clrMapOvr>
    <a:masterClrMapping/>
  </p:clrMapOvr>
</p:sld>
</file>

<file path=ppt/theme/theme1.xml><?xml version="1.0" encoding="utf-8"?>
<a:theme xmlns:a="http://schemas.openxmlformats.org/drawingml/2006/main" name="מצגות קמפוס">
  <a:themeElements>
    <a:clrScheme name="מבט לאחור">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מבט לאחור">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מבט לאחור">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מצגות קמפוס" id="{E693CF45-7A1A-4041-A430-EC7555623299}" vid="{BB2ABCE7-DEDE-4117-B870-9DF266F2FE73}"/>
    </a:ext>
  </a:extLst>
</a:theme>
</file>

<file path=docProps/app.xml><?xml version="1.0" encoding="utf-8"?>
<Properties xmlns="http://schemas.openxmlformats.org/officeDocument/2006/extended-properties" xmlns:vt="http://schemas.openxmlformats.org/officeDocument/2006/docPropsVTypes">
  <Template>מצגות קמפוס</Template>
  <TotalTime>75</TotalTime>
  <Words>1161</Words>
  <Application>Microsoft Office PowerPoint</Application>
  <PresentationFormat>מסך רחב</PresentationFormat>
  <Paragraphs>128</Paragraphs>
  <Slides>31</Slides>
  <Notes>0</Notes>
  <HiddenSlides>0</HiddenSlides>
  <MMClips>1</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31</vt:i4>
      </vt:variant>
    </vt:vector>
  </HeadingPairs>
  <TitlesOfParts>
    <vt:vector size="35" baseType="lpstr">
      <vt:lpstr>Arial</vt:lpstr>
      <vt:lpstr>Calibri</vt:lpstr>
      <vt:lpstr>Calibri Light</vt:lpstr>
      <vt:lpstr>מצגות קמפוס</vt:lpstr>
      <vt:lpstr>מיעוט הלא יהודי בישראל</vt:lpstr>
      <vt:lpstr>מיעוט לא יהודי בישראל – תוכן עניינים</vt:lpstr>
      <vt:lpstr>מצגת של PowerPoint‏</vt:lpstr>
      <vt:lpstr>מצגת של PowerPoint‏</vt:lpstr>
      <vt:lpstr>תמורות דמוגרפיות</vt:lpstr>
      <vt:lpstr>מצגת של PowerPoint‏</vt:lpstr>
      <vt:lpstr>חמולה</vt:lpstr>
      <vt:lpstr>איימן עודה, יו"ר הרשימה הערבית המשותפת בכנסת                   כדוגמא למנהיג ערבי (מחיפה) צעיר, משכיל ומודרני  </vt:lpstr>
      <vt:lpstr>מצגת של PowerPoint‏</vt:lpstr>
      <vt:lpstr>בדואים</vt:lpstr>
      <vt:lpstr>הבדואים גדלו עם רוי בוי, מי שמבין את הבדיחה</vt:lpstr>
      <vt:lpstr>למי שסקרן לגבי הקשר בין רוי בוי לבדואים</vt:lpstr>
      <vt:lpstr>מצגת של PowerPoint‏</vt:lpstr>
      <vt:lpstr>מצגת של PowerPoint‏</vt:lpstr>
      <vt:lpstr>רהט, עיר בדואית ליד ב"ש </vt:lpstr>
      <vt:lpstr>מצגת של PowerPoint‏</vt:lpstr>
      <vt:lpstr>עיור עצור, עיור הכפר</vt:lpstr>
      <vt:lpstr>עיור עצור\עיור הכפר:  שינוי בכפר הערבי ב-4 שלבים</vt:lpstr>
      <vt:lpstr>מיקום היישובים הערבים</vt:lpstr>
      <vt:lpstr>הערבים גרים בפריפריה + חדירה והורשה</vt:lpstr>
      <vt:lpstr>קשיי פיתוח של היישוב הערבי</vt:lpstr>
      <vt:lpstr>נצרת היא סוג של מטרופולין משני בגליל התחתון</vt:lpstr>
      <vt:lpstr>מצגת של PowerPoint‏</vt:lpstr>
      <vt:lpstr>דרוזים</vt:lpstr>
      <vt:lpstr>מיקום של הדרוזים: גליל וגולן</vt:lpstr>
      <vt:lpstr>דליית אל כרמל, ישוב דרוזי ליד חיפה</vt:lpstr>
      <vt:lpstr>מצגת של PowerPoint‏</vt:lpstr>
      <vt:lpstr>גברים דרוזים משרתים בצה"ל למעט הדרוזים ה"סורים" בגולן</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Samokovlija</dc:creator>
  <cp:lastModifiedBy>‏‏משתמש Windows</cp:lastModifiedBy>
  <cp:revision>15</cp:revision>
  <dcterms:created xsi:type="dcterms:W3CDTF">2020-05-21T11:17:02Z</dcterms:created>
  <dcterms:modified xsi:type="dcterms:W3CDTF">2020-07-18T21:29:44Z</dcterms:modified>
</cp:coreProperties>
</file>