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64" r:id="rId5"/>
    <p:sldId id="268" r:id="rId6"/>
    <p:sldId id="269" r:id="rId7"/>
    <p:sldId id="267" r:id="rId8"/>
    <p:sldId id="260" r:id="rId9"/>
    <p:sldId id="266" r:id="rId10"/>
    <p:sldId id="265" r:id="rId11"/>
    <p:sldId id="271" r:id="rId12"/>
    <p:sldId id="270" r:id="rId13"/>
    <p:sldId id="272" r:id="rId14"/>
    <p:sldId id="274" r:id="rId15"/>
    <p:sldId id="279" r:id="rId16"/>
    <p:sldId id="278" r:id="rId17"/>
    <p:sldId id="277" r:id="rId18"/>
    <p:sldId id="276" r:id="rId19"/>
    <p:sldId id="275" r:id="rId20"/>
    <p:sldId id="261" r:id="rId21"/>
    <p:sldId id="273" r:id="rId22"/>
    <p:sldId id="283" r:id="rId23"/>
    <p:sldId id="281" r:id="rId24"/>
    <p:sldId id="280" r:id="rId25"/>
    <p:sldId id="282" r:id="rId26"/>
    <p:sldId id="284" r:id="rId27"/>
    <p:sldId id="285" r:id="rId28"/>
    <p:sldId id="287" r:id="rId29"/>
    <p:sldId id="286" r:id="rId30"/>
    <p:sldId id="259" r:id="rId31"/>
    <p:sldId id="292" r:id="rId32"/>
    <p:sldId id="290" r:id="rId33"/>
    <p:sldId id="291" r:id="rId34"/>
    <p:sldId id="288" r:id="rId35"/>
    <p:sldId id="297" r:id="rId36"/>
    <p:sldId id="289" r:id="rId37"/>
    <p:sldId id="300" r:id="rId38"/>
    <p:sldId id="301" r:id="rId39"/>
    <p:sldId id="302" r:id="rId40"/>
    <p:sldId id="303" r:id="rId41"/>
    <p:sldId id="304" r:id="rId42"/>
    <p:sldId id="305" r:id="rId43"/>
    <p:sldId id="262" r:id="rId44"/>
    <p:sldId id="263" r:id="rId45"/>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33"/>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978" autoAdjust="0"/>
    <p:restoredTop sz="94660"/>
  </p:normalViewPr>
  <p:slideViewPr>
    <p:cSldViewPr snapToGrid="0">
      <p:cViewPr varScale="1">
        <p:scale>
          <a:sx n="75" d="100"/>
          <a:sy n="75" d="100"/>
        </p:scale>
        <p:origin x="33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EBED4D82-3392-4874-A045-874068DBB8BB}" type="datetimeFigureOut">
              <a:rPr lang="he-IL" smtClean="0"/>
              <a:t>י"ז/אלול/תשפ"א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0B42755-7FE0-4F90-94F8-635A6AF6C6D1}" type="slidenum">
              <a:rPr lang="he-IL" smtClean="0"/>
              <a:t>‹#›</a:t>
            </a:fld>
            <a:endParaRPr lang="he-IL"/>
          </a:p>
        </p:txBody>
      </p:sp>
    </p:spTree>
    <p:extLst>
      <p:ext uri="{BB962C8B-B14F-4D97-AF65-F5344CB8AC3E}">
        <p14:creationId xmlns:p14="http://schemas.microsoft.com/office/powerpoint/2010/main" val="1142138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EBED4D82-3392-4874-A045-874068DBB8BB}" type="datetimeFigureOut">
              <a:rPr lang="he-IL" smtClean="0"/>
              <a:t>י"ז/אלול/תשפ"א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0B42755-7FE0-4F90-94F8-635A6AF6C6D1}" type="slidenum">
              <a:rPr lang="he-IL" smtClean="0"/>
              <a:t>‹#›</a:t>
            </a:fld>
            <a:endParaRPr lang="he-IL"/>
          </a:p>
        </p:txBody>
      </p:sp>
    </p:spTree>
    <p:extLst>
      <p:ext uri="{BB962C8B-B14F-4D97-AF65-F5344CB8AC3E}">
        <p14:creationId xmlns:p14="http://schemas.microsoft.com/office/powerpoint/2010/main" val="2013871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EBED4D82-3392-4874-A045-874068DBB8BB}" type="datetimeFigureOut">
              <a:rPr lang="he-IL" smtClean="0"/>
              <a:t>י"ז/אלול/תשפ"א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0B42755-7FE0-4F90-94F8-635A6AF6C6D1}" type="slidenum">
              <a:rPr lang="he-IL" smtClean="0"/>
              <a:t>‹#›</a:t>
            </a:fld>
            <a:endParaRPr lang="he-IL"/>
          </a:p>
        </p:txBody>
      </p:sp>
    </p:spTree>
    <p:extLst>
      <p:ext uri="{BB962C8B-B14F-4D97-AF65-F5344CB8AC3E}">
        <p14:creationId xmlns:p14="http://schemas.microsoft.com/office/powerpoint/2010/main" val="278580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EBED4D82-3392-4874-A045-874068DBB8BB}" type="datetimeFigureOut">
              <a:rPr lang="he-IL" smtClean="0"/>
              <a:t>י"ז/אלול/תשפ"א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0B42755-7FE0-4F90-94F8-635A6AF6C6D1}" type="slidenum">
              <a:rPr lang="he-IL" smtClean="0"/>
              <a:t>‹#›</a:t>
            </a:fld>
            <a:endParaRPr lang="he-IL"/>
          </a:p>
        </p:txBody>
      </p:sp>
    </p:spTree>
    <p:extLst>
      <p:ext uri="{BB962C8B-B14F-4D97-AF65-F5344CB8AC3E}">
        <p14:creationId xmlns:p14="http://schemas.microsoft.com/office/powerpoint/2010/main" val="3702220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EBED4D82-3392-4874-A045-874068DBB8BB}" type="datetimeFigureOut">
              <a:rPr lang="he-IL" smtClean="0"/>
              <a:t>י"ז/אלול/תשפ"א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0B42755-7FE0-4F90-94F8-635A6AF6C6D1}" type="slidenum">
              <a:rPr lang="he-IL" smtClean="0"/>
              <a:t>‹#›</a:t>
            </a:fld>
            <a:endParaRPr lang="he-IL"/>
          </a:p>
        </p:txBody>
      </p:sp>
    </p:spTree>
    <p:extLst>
      <p:ext uri="{BB962C8B-B14F-4D97-AF65-F5344CB8AC3E}">
        <p14:creationId xmlns:p14="http://schemas.microsoft.com/office/powerpoint/2010/main" val="3997516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EBED4D82-3392-4874-A045-874068DBB8BB}" type="datetimeFigureOut">
              <a:rPr lang="he-IL" smtClean="0"/>
              <a:t>י"ז/אלול/תשפ"א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0B42755-7FE0-4F90-94F8-635A6AF6C6D1}" type="slidenum">
              <a:rPr lang="he-IL" smtClean="0"/>
              <a:t>‹#›</a:t>
            </a:fld>
            <a:endParaRPr lang="he-IL"/>
          </a:p>
        </p:txBody>
      </p:sp>
    </p:spTree>
    <p:extLst>
      <p:ext uri="{BB962C8B-B14F-4D97-AF65-F5344CB8AC3E}">
        <p14:creationId xmlns:p14="http://schemas.microsoft.com/office/powerpoint/2010/main" val="857010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EBED4D82-3392-4874-A045-874068DBB8BB}" type="datetimeFigureOut">
              <a:rPr lang="he-IL" smtClean="0"/>
              <a:t>י"ז/אלול/תשפ"א</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D0B42755-7FE0-4F90-94F8-635A6AF6C6D1}" type="slidenum">
              <a:rPr lang="he-IL" smtClean="0"/>
              <a:t>‹#›</a:t>
            </a:fld>
            <a:endParaRPr lang="he-IL"/>
          </a:p>
        </p:txBody>
      </p:sp>
    </p:spTree>
    <p:extLst>
      <p:ext uri="{BB962C8B-B14F-4D97-AF65-F5344CB8AC3E}">
        <p14:creationId xmlns:p14="http://schemas.microsoft.com/office/powerpoint/2010/main" val="206311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EBED4D82-3392-4874-A045-874068DBB8BB}" type="datetimeFigureOut">
              <a:rPr lang="he-IL" smtClean="0"/>
              <a:t>י"ז/אלול/תשפ"א</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D0B42755-7FE0-4F90-94F8-635A6AF6C6D1}" type="slidenum">
              <a:rPr lang="he-IL" smtClean="0"/>
              <a:t>‹#›</a:t>
            </a:fld>
            <a:endParaRPr lang="he-IL"/>
          </a:p>
        </p:txBody>
      </p:sp>
    </p:spTree>
    <p:extLst>
      <p:ext uri="{BB962C8B-B14F-4D97-AF65-F5344CB8AC3E}">
        <p14:creationId xmlns:p14="http://schemas.microsoft.com/office/powerpoint/2010/main" val="481719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EBED4D82-3392-4874-A045-874068DBB8BB}" type="datetimeFigureOut">
              <a:rPr lang="he-IL" smtClean="0"/>
              <a:t>י"ז/אלול/תשפ"א</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D0B42755-7FE0-4F90-94F8-635A6AF6C6D1}" type="slidenum">
              <a:rPr lang="he-IL" smtClean="0"/>
              <a:t>‹#›</a:t>
            </a:fld>
            <a:endParaRPr lang="he-IL"/>
          </a:p>
        </p:txBody>
      </p:sp>
    </p:spTree>
    <p:extLst>
      <p:ext uri="{BB962C8B-B14F-4D97-AF65-F5344CB8AC3E}">
        <p14:creationId xmlns:p14="http://schemas.microsoft.com/office/powerpoint/2010/main" val="3639952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EBED4D82-3392-4874-A045-874068DBB8BB}" type="datetimeFigureOut">
              <a:rPr lang="he-IL" smtClean="0"/>
              <a:t>י"ז/אלול/תשפ"א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0B42755-7FE0-4F90-94F8-635A6AF6C6D1}" type="slidenum">
              <a:rPr lang="he-IL" smtClean="0"/>
              <a:t>‹#›</a:t>
            </a:fld>
            <a:endParaRPr lang="he-IL"/>
          </a:p>
        </p:txBody>
      </p:sp>
    </p:spTree>
    <p:extLst>
      <p:ext uri="{BB962C8B-B14F-4D97-AF65-F5344CB8AC3E}">
        <p14:creationId xmlns:p14="http://schemas.microsoft.com/office/powerpoint/2010/main" val="1788165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EBED4D82-3392-4874-A045-874068DBB8BB}" type="datetimeFigureOut">
              <a:rPr lang="he-IL" smtClean="0"/>
              <a:t>י"ז/אלול/תשפ"א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0B42755-7FE0-4F90-94F8-635A6AF6C6D1}" type="slidenum">
              <a:rPr lang="he-IL" smtClean="0"/>
              <a:t>‹#›</a:t>
            </a:fld>
            <a:endParaRPr lang="he-IL"/>
          </a:p>
        </p:txBody>
      </p:sp>
    </p:spTree>
    <p:extLst>
      <p:ext uri="{BB962C8B-B14F-4D97-AF65-F5344CB8AC3E}">
        <p14:creationId xmlns:p14="http://schemas.microsoft.com/office/powerpoint/2010/main" val="3316713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BED4D82-3392-4874-A045-874068DBB8BB}" type="datetimeFigureOut">
              <a:rPr lang="he-IL" smtClean="0"/>
              <a:t>י"ז/אלול/תשפ"א</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0B42755-7FE0-4F90-94F8-635A6AF6C6D1}" type="slidenum">
              <a:rPr lang="he-IL" smtClean="0"/>
              <a:t>‹#›</a:t>
            </a:fld>
            <a:endParaRPr lang="he-IL"/>
          </a:p>
        </p:txBody>
      </p:sp>
    </p:spTree>
    <p:extLst>
      <p:ext uri="{BB962C8B-B14F-4D97-AF65-F5344CB8AC3E}">
        <p14:creationId xmlns:p14="http://schemas.microsoft.com/office/powerpoint/2010/main" val="558104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a:stretch>
            <a:fillRect/>
          </a:stretch>
        </p:blipFill>
        <p:spPr>
          <a:xfrm>
            <a:off x="0" y="0"/>
            <a:ext cx="12191999" cy="6858000"/>
          </a:xfrm>
          <a:prstGeom prst="rect">
            <a:avLst/>
          </a:prstGeom>
        </p:spPr>
      </p:pic>
      <p:sp>
        <p:nvSpPr>
          <p:cNvPr id="2" name="כותרת 1"/>
          <p:cNvSpPr>
            <a:spLocks noGrp="1"/>
          </p:cNvSpPr>
          <p:nvPr>
            <p:ph type="ctrTitle"/>
          </p:nvPr>
        </p:nvSpPr>
        <p:spPr>
          <a:xfrm>
            <a:off x="1250950" y="1316832"/>
            <a:ext cx="9690100" cy="1544637"/>
          </a:xfrm>
        </p:spPr>
        <p:txBody>
          <a:bodyPr>
            <a:noAutofit/>
          </a:bodyPr>
          <a:lstStyle/>
          <a:p>
            <a:r>
              <a:rPr lang="he-IL" sz="8800" b="1" dirty="0" smtClean="0">
                <a:solidFill>
                  <a:srgbClr val="0070C0"/>
                </a:solidFill>
              </a:rPr>
              <a:t>שער ג'</a:t>
            </a:r>
            <a:br>
              <a:rPr lang="he-IL" sz="8800" b="1" dirty="0" smtClean="0">
                <a:solidFill>
                  <a:srgbClr val="0070C0"/>
                </a:solidFill>
              </a:rPr>
            </a:br>
            <a:r>
              <a:rPr lang="he-IL" sz="8800" b="1" dirty="0" smtClean="0">
                <a:solidFill>
                  <a:srgbClr val="0070C0"/>
                </a:solidFill>
              </a:rPr>
              <a:t>תוכן תפילת העמידה </a:t>
            </a:r>
            <a:endParaRPr lang="he-IL" sz="8800" b="1" dirty="0">
              <a:solidFill>
                <a:srgbClr val="0070C0"/>
              </a:solidFill>
            </a:endParaRPr>
          </a:p>
        </p:txBody>
      </p:sp>
      <p:sp>
        <p:nvSpPr>
          <p:cNvPr id="3" name="כותרת משנה 2"/>
          <p:cNvSpPr>
            <a:spLocks noGrp="1"/>
          </p:cNvSpPr>
          <p:nvPr>
            <p:ph type="subTitle" idx="1"/>
          </p:nvPr>
        </p:nvSpPr>
        <p:spPr>
          <a:xfrm>
            <a:off x="225926" y="5722938"/>
            <a:ext cx="4536574" cy="868362"/>
          </a:xfrm>
          <a:noFill/>
        </p:spPr>
        <p:txBody>
          <a:bodyPr>
            <a:noAutofit/>
          </a:bodyPr>
          <a:lstStyle/>
          <a:p>
            <a:r>
              <a:rPr lang="he-IL" sz="4800" b="1" dirty="0" smtClean="0">
                <a:solidFill>
                  <a:srgbClr val="00FFFF"/>
                </a:solidFill>
              </a:rPr>
              <a:t>ד"ר רינה בן סבו</a:t>
            </a:r>
            <a:endParaRPr lang="he-IL" sz="4800" b="1" dirty="0">
              <a:solidFill>
                <a:srgbClr val="00FFFF"/>
              </a:solidFill>
            </a:endParaRPr>
          </a:p>
        </p:txBody>
      </p:sp>
      <p:sp>
        <p:nvSpPr>
          <p:cNvPr id="6" name="כותרת משנה 2"/>
          <p:cNvSpPr txBox="1">
            <a:spLocks/>
          </p:cNvSpPr>
          <p:nvPr/>
        </p:nvSpPr>
        <p:spPr>
          <a:xfrm>
            <a:off x="88900" y="2861469"/>
            <a:ext cx="3352800" cy="573881"/>
          </a:xfrm>
          <a:prstGeom prst="rect">
            <a:avLst/>
          </a:prstGeom>
          <a:noFill/>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b="1" dirty="0" smtClean="0">
                <a:solidFill>
                  <a:srgbClr val="00FFFF"/>
                </a:solidFill>
              </a:rPr>
              <a:t>(עמודים 80-96)</a:t>
            </a:r>
            <a:endParaRPr lang="he-IL" sz="3600" b="1" dirty="0">
              <a:solidFill>
                <a:srgbClr val="00FFFF"/>
              </a:solidFill>
            </a:endParaRPr>
          </a:p>
        </p:txBody>
      </p:sp>
    </p:spTree>
    <p:extLst>
      <p:ext uri="{BB962C8B-B14F-4D97-AF65-F5344CB8AC3E}">
        <p14:creationId xmlns:p14="http://schemas.microsoft.com/office/powerpoint/2010/main" val="23704671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מלבן 3"/>
          <p:cNvSpPr/>
          <p:nvPr/>
        </p:nvSpPr>
        <p:spPr>
          <a:xfrm>
            <a:off x="5864727" y="392319"/>
            <a:ext cx="6096000" cy="2677656"/>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just"/>
            <a:r>
              <a:rPr lang="he-IL" sz="2800" b="1" dirty="0">
                <a:solidFill>
                  <a:schemeClr val="accent5">
                    <a:lumMod val="75000"/>
                  </a:schemeClr>
                </a:solidFill>
                <a:cs typeface="+mj-cs"/>
              </a:rPr>
              <a:t>במבט ראשון היינו חושבים, </a:t>
            </a:r>
            <a:r>
              <a:rPr lang="he-IL" sz="2800" b="1" dirty="0" err="1">
                <a:solidFill>
                  <a:schemeClr val="accent5">
                    <a:lumMod val="75000"/>
                  </a:schemeClr>
                </a:solidFill>
                <a:cs typeface="+mj-cs"/>
              </a:rPr>
              <a:t>שה'בקשות</a:t>
            </a:r>
            <a:r>
              <a:rPr lang="he-IL" sz="2800" b="1" dirty="0">
                <a:solidFill>
                  <a:schemeClr val="accent5">
                    <a:lumMod val="75000"/>
                  </a:schemeClr>
                </a:solidFill>
                <a:cs typeface="+mj-cs"/>
              </a:rPr>
              <a:t>' נועדו לתת לאדם אפשרות להתפלל על צרכיו ורצונותיו האישיים, המשתנים מעת לעת. לדוגמה, אדם העומד לפני מבחן או 'טסט' יתפלל על כך, ואדם אחר שלא מסתדר עם ההורים או עם החברים יתפלל על כך. </a:t>
            </a:r>
          </a:p>
        </p:txBody>
      </p:sp>
      <p:sp>
        <p:nvSpPr>
          <p:cNvPr id="5" name="מלבן 4"/>
          <p:cNvSpPr/>
          <p:nvPr/>
        </p:nvSpPr>
        <p:spPr>
          <a:xfrm>
            <a:off x="465220" y="3919698"/>
            <a:ext cx="7475621" cy="255454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he-IL" sz="3200" b="1" dirty="0">
                <a:solidFill>
                  <a:schemeClr val="accent5">
                    <a:lumMod val="75000"/>
                  </a:schemeClr>
                </a:solidFill>
                <a:cs typeface="+mj-cs"/>
              </a:rPr>
              <a:t>אבל התמונה אינה כזו. חז"ל ניסחו לנו ברכות מסוימות שאותן אנו מחויבים לומר באופן קבוע. חז"ל רצו להציב בפנינו נושאים משמעותיים לאומיים ואוניברסליים עליהם ראוי לבקש. בכך התפילה מסייעת לנו לזכור מה באמת חשוב בחיים.</a:t>
            </a:r>
          </a:p>
        </p:txBody>
      </p:sp>
      <p:pic>
        <p:nvPicPr>
          <p:cNvPr id="9218" name="Picture 2" descr="החיוב להתפלל לקריאה | יהדות | ערכי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220" y="392319"/>
            <a:ext cx="4175793" cy="26776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החיוב להתפלל לקריאה | יהדות | ערכי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5033" y="3919699"/>
            <a:ext cx="3185694" cy="255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44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5" name="מלבן 4"/>
          <p:cNvSpPr/>
          <p:nvPr/>
        </p:nvSpPr>
        <p:spPr>
          <a:xfrm>
            <a:off x="9327995" y="2853515"/>
            <a:ext cx="2427811" cy="3108543"/>
          </a:xfrm>
          <a:prstGeom prst="rect">
            <a:avLst/>
          </a:prstGeom>
          <a:solidFill>
            <a:srgbClr val="FFFF00"/>
          </a:solidFill>
        </p:spPr>
        <p:txBody>
          <a:bodyPr wrap="square">
            <a:spAutoFit/>
          </a:bodyPr>
          <a:lstStyle/>
          <a:p>
            <a:r>
              <a:rPr lang="he-IL" sz="2800" b="1" dirty="0" smtClean="0"/>
              <a:t>ד</a:t>
            </a:r>
            <a:r>
              <a:rPr lang="he-IL" sz="2800" b="1" dirty="0"/>
              <a:t>. דעת</a:t>
            </a:r>
          </a:p>
          <a:p>
            <a:r>
              <a:rPr lang="he-IL" sz="2800" b="1" dirty="0"/>
              <a:t>ה. תשובה</a:t>
            </a:r>
          </a:p>
          <a:p>
            <a:r>
              <a:rPr lang="he-IL" sz="2800" b="1" dirty="0"/>
              <a:t>ו. </a:t>
            </a:r>
            <a:r>
              <a:rPr lang="he-IL" sz="2800" b="1" dirty="0" smtClean="0"/>
              <a:t>סליחה</a:t>
            </a:r>
          </a:p>
          <a:p>
            <a:endParaRPr lang="he-IL" sz="2800" b="1" dirty="0"/>
          </a:p>
          <a:p>
            <a:r>
              <a:rPr lang="he-IL" sz="2800" b="1" dirty="0"/>
              <a:t>ז. גאולה</a:t>
            </a:r>
          </a:p>
          <a:p>
            <a:r>
              <a:rPr lang="he-IL" sz="2800" b="1" dirty="0"/>
              <a:t>ח. רפואה</a:t>
            </a:r>
          </a:p>
          <a:p>
            <a:r>
              <a:rPr lang="he-IL" sz="2800" b="1" dirty="0"/>
              <a:t>ט. </a:t>
            </a:r>
            <a:r>
              <a:rPr lang="he-IL" sz="2400" b="1" dirty="0"/>
              <a:t>ברכת </a:t>
            </a:r>
            <a:r>
              <a:rPr lang="he-IL" sz="2400" b="1" dirty="0" smtClean="0"/>
              <a:t>השנים</a:t>
            </a:r>
            <a:endParaRPr lang="he-IL" sz="2400" b="1" dirty="0"/>
          </a:p>
        </p:txBody>
      </p:sp>
      <p:sp>
        <p:nvSpPr>
          <p:cNvPr id="6" name="מלבן 5"/>
          <p:cNvSpPr/>
          <p:nvPr/>
        </p:nvSpPr>
        <p:spPr>
          <a:xfrm>
            <a:off x="7159439" y="340811"/>
            <a:ext cx="4179349" cy="707886"/>
          </a:xfrm>
          <a:prstGeom prst="rect">
            <a:avLst/>
          </a:prstGeom>
          <a:solidFill>
            <a:srgbClr val="FFC000"/>
          </a:solidFill>
        </p:spPr>
        <p:txBody>
          <a:bodyPr wrap="none">
            <a:spAutoFit/>
          </a:bodyPr>
          <a:lstStyle/>
          <a:p>
            <a:pPr lvl="0"/>
            <a:r>
              <a:rPr lang="he-IL" sz="4000" b="1" dirty="0">
                <a:solidFill>
                  <a:prstClr val="black"/>
                </a:solidFill>
                <a:cs typeface="+mj-cs"/>
              </a:rPr>
              <a:t>1 .חינוך והצבת יעדים</a:t>
            </a:r>
          </a:p>
        </p:txBody>
      </p:sp>
      <p:sp>
        <p:nvSpPr>
          <p:cNvPr id="8" name="מלבן 7"/>
          <p:cNvSpPr/>
          <p:nvPr/>
        </p:nvSpPr>
        <p:spPr>
          <a:xfrm>
            <a:off x="641684" y="1448886"/>
            <a:ext cx="10940716" cy="523220"/>
          </a:xfrm>
          <a:prstGeom prst="rect">
            <a:avLst/>
          </a:prstGeom>
        </p:spPr>
        <p:txBody>
          <a:bodyPr wrap="square">
            <a:spAutoFit/>
          </a:bodyPr>
          <a:lstStyle/>
          <a:p>
            <a:pPr lvl="0" algn="ctr"/>
            <a:r>
              <a:rPr lang="he-IL" sz="2800" b="1" dirty="0">
                <a:solidFill>
                  <a:prstClr val="black"/>
                </a:solidFill>
              </a:rPr>
              <a:t>מעיון מעמיק בתוכן הברכות, נראה שחז"ל רצו להציב בפנינו </a:t>
            </a:r>
            <a:r>
              <a:rPr lang="he-IL" sz="2800" b="1" dirty="0" smtClean="0">
                <a:solidFill>
                  <a:prstClr val="black"/>
                </a:solidFill>
              </a:rPr>
              <a:t>שלושה נושאים</a:t>
            </a:r>
            <a:r>
              <a:rPr lang="he-IL" sz="2800" b="1" dirty="0">
                <a:solidFill>
                  <a:prstClr val="black"/>
                </a:solidFill>
              </a:rPr>
              <a:t>:</a:t>
            </a:r>
          </a:p>
        </p:txBody>
      </p:sp>
      <p:sp>
        <p:nvSpPr>
          <p:cNvPr id="9" name="מלבן 8"/>
          <p:cNvSpPr/>
          <p:nvPr/>
        </p:nvSpPr>
        <p:spPr>
          <a:xfrm>
            <a:off x="2432633" y="2879305"/>
            <a:ext cx="2887577" cy="3539430"/>
          </a:xfrm>
          <a:prstGeom prst="rect">
            <a:avLst/>
          </a:prstGeom>
          <a:solidFill>
            <a:srgbClr val="FFFF00"/>
          </a:solidFill>
        </p:spPr>
        <p:txBody>
          <a:bodyPr wrap="square">
            <a:spAutoFit/>
          </a:bodyPr>
          <a:lstStyle/>
          <a:p>
            <a:pPr lvl="0"/>
            <a:endParaRPr lang="he-IL" sz="2800" b="1" dirty="0">
              <a:solidFill>
                <a:prstClr val="black"/>
              </a:solidFill>
            </a:endParaRPr>
          </a:p>
          <a:p>
            <a:pPr lvl="0"/>
            <a:r>
              <a:rPr lang="he-IL" sz="2800" b="1" dirty="0">
                <a:solidFill>
                  <a:prstClr val="black"/>
                </a:solidFill>
              </a:rPr>
              <a:t>י. קיבוץ גלויות</a:t>
            </a:r>
          </a:p>
          <a:p>
            <a:pPr lvl="0"/>
            <a:r>
              <a:rPr lang="he-IL" sz="2800" b="1" dirty="0">
                <a:solidFill>
                  <a:prstClr val="black"/>
                </a:solidFill>
              </a:rPr>
              <a:t>יא. השבת המשפט</a:t>
            </a:r>
          </a:p>
          <a:p>
            <a:pPr lvl="0"/>
            <a:r>
              <a:rPr lang="he-IL" sz="2800" b="1" dirty="0" err="1">
                <a:solidFill>
                  <a:prstClr val="black"/>
                </a:solidFill>
              </a:rPr>
              <a:t>יב</a:t>
            </a:r>
            <a:r>
              <a:rPr lang="he-IL" sz="2800" b="1" dirty="0">
                <a:solidFill>
                  <a:prstClr val="black"/>
                </a:solidFill>
              </a:rPr>
              <a:t>. ברכת המינים</a:t>
            </a:r>
          </a:p>
          <a:p>
            <a:pPr lvl="0"/>
            <a:r>
              <a:rPr lang="he-IL" sz="2800" b="1" dirty="0" err="1">
                <a:solidFill>
                  <a:prstClr val="black"/>
                </a:solidFill>
              </a:rPr>
              <a:t>יג</a:t>
            </a:r>
            <a:r>
              <a:rPr lang="he-IL" sz="2800" b="1" dirty="0">
                <a:solidFill>
                  <a:prstClr val="black"/>
                </a:solidFill>
              </a:rPr>
              <a:t>. על הצדיקים</a:t>
            </a:r>
          </a:p>
          <a:p>
            <a:pPr lvl="0"/>
            <a:r>
              <a:rPr lang="he-IL" sz="2800" b="1" dirty="0">
                <a:solidFill>
                  <a:prstClr val="black"/>
                </a:solidFill>
              </a:rPr>
              <a:t>יד. בניין ירושלים</a:t>
            </a:r>
          </a:p>
          <a:p>
            <a:pPr lvl="0"/>
            <a:r>
              <a:rPr lang="he-IL" sz="2800" b="1" dirty="0">
                <a:solidFill>
                  <a:prstClr val="black"/>
                </a:solidFill>
              </a:rPr>
              <a:t>טו. משיח בן </a:t>
            </a:r>
            <a:r>
              <a:rPr lang="he-IL" sz="2800" b="1" dirty="0" smtClean="0">
                <a:solidFill>
                  <a:prstClr val="black"/>
                </a:solidFill>
              </a:rPr>
              <a:t>דוד</a:t>
            </a:r>
          </a:p>
          <a:p>
            <a:pPr lvl="0"/>
            <a:endParaRPr lang="he-IL" sz="2800" b="1" dirty="0">
              <a:solidFill>
                <a:prstClr val="black"/>
              </a:solidFill>
            </a:endParaRPr>
          </a:p>
        </p:txBody>
      </p:sp>
      <p:sp>
        <p:nvSpPr>
          <p:cNvPr id="10" name="סוגר מסולסל שמאלי 9"/>
          <p:cNvSpPr/>
          <p:nvPr/>
        </p:nvSpPr>
        <p:spPr>
          <a:xfrm>
            <a:off x="7342827" y="3216091"/>
            <a:ext cx="426706" cy="2813047"/>
          </a:xfrm>
          <a:prstGeom prst="leftBrace">
            <a:avLst/>
          </a:prstGeom>
          <a:ln w="38100"/>
        </p:spPr>
        <p:style>
          <a:lnRef idx="3">
            <a:schemeClr val="dk1"/>
          </a:lnRef>
          <a:fillRef idx="0">
            <a:schemeClr val="dk1"/>
          </a:fillRef>
          <a:effectRef idx="2">
            <a:schemeClr val="dk1"/>
          </a:effectRef>
          <a:fontRef idx="minor">
            <a:schemeClr val="tx1"/>
          </a:fontRef>
        </p:style>
        <p:txBody>
          <a:bodyPr rtlCol="1" anchor="ctr"/>
          <a:lstStyle/>
          <a:p>
            <a:pPr algn="ctr"/>
            <a:endParaRPr lang="he-IL"/>
          </a:p>
        </p:txBody>
      </p:sp>
      <p:sp>
        <p:nvSpPr>
          <p:cNvPr id="11" name="סוגר מסולסל שמאלי 10"/>
          <p:cNvSpPr/>
          <p:nvPr/>
        </p:nvSpPr>
        <p:spPr>
          <a:xfrm>
            <a:off x="9257957" y="4761731"/>
            <a:ext cx="292443" cy="1116764"/>
          </a:xfrm>
          <a:prstGeom prst="leftBrace">
            <a:avLst/>
          </a:prstGeom>
          <a:ln w="38100"/>
        </p:spPr>
        <p:style>
          <a:lnRef idx="3">
            <a:schemeClr val="dk1"/>
          </a:lnRef>
          <a:fillRef idx="0">
            <a:schemeClr val="dk1"/>
          </a:fillRef>
          <a:effectRef idx="2">
            <a:schemeClr val="dk1"/>
          </a:effectRef>
          <a:fontRef idx="minor">
            <a:schemeClr val="tx1"/>
          </a:fontRef>
        </p:style>
        <p:txBody>
          <a:bodyPr rtlCol="1" anchor="ctr"/>
          <a:lstStyle/>
          <a:p>
            <a:pPr algn="ctr"/>
            <a:endParaRPr lang="he-IL"/>
          </a:p>
        </p:txBody>
      </p:sp>
      <p:sp>
        <p:nvSpPr>
          <p:cNvPr id="12" name="מלבן 11"/>
          <p:cNvSpPr/>
          <p:nvPr/>
        </p:nvSpPr>
        <p:spPr>
          <a:xfrm>
            <a:off x="8136607" y="3207458"/>
            <a:ext cx="1268296" cy="1200329"/>
          </a:xfrm>
          <a:prstGeom prst="rect">
            <a:avLst/>
          </a:prstGeom>
          <a:solidFill>
            <a:srgbClr val="92D050"/>
          </a:solidFill>
        </p:spPr>
        <p:txBody>
          <a:bodyPr wrap="none" lIns="91440" tIns="45720" rIns="91440" bIns="45720">
            <a:spAutoFit/>
          </a:bodyPr>
          <a:lstStyle/>
          <a:p>
            <a:pPr algn="ctr"/>
            <a:r>
              <a:rPr lang="he-IL" sz="3600" b="1" cap="none" spc="0" dirty="0" smtClean="0">
                <a:ln w="0"/>
                <a:solidFill>
                  <a:srgbClr val="FF0000"/>
                </a:solidFill>
              </a:rPr>
              <a:t>צורך </a:t>
            </a:r>
          </a:p>
          <a:p>
            <a:pPr algn="ctr"/>
            <a:r>
              <a:rPr lang="he-IL" sz="3600" b="1" cap="none" spc="0" dirty="0" smtClean="0">
                <a:ln w="0"/>
                <a:solidFill>
                  <a:srgbClr val="FF0000"/>
                </a:solidFill>
              </a:rPr>
              <a:t>רוחני </a:t>
            </a:r>
            <a:endParaRPr lang="he-IL" sz="3600" b="1" cap="none" spc="0" dirty="0">
              <a:ln w="0"/>
              <a:solidFill>
                <a:srgbClr val="FF0000"/>
              </a:solidFill>
            </a:endParaRPr>
          </a:p>
        </p:txBody>
      </p:sp>
      <p:sp>
        <p:nvSpPr>
          <p:cNvPr id="13" name="מלבן 12"/>
          <p:cNvSpPr/>
          <p:nvPr/>
        </p:nvSpPr>
        <p:spPr>
          <a:xfrm>
            <a:off x="7612886" y="4778734"/>
            <a:ext cx="1269899" cy="1200329"/>
          </a:xfrm>
          <a:prstGeom prst="rect">
            <a:avLst/>
          </a:prstGeom>
          <a:solidFill>
            <a:srgbClr val="92D050"/>
          </a:solidFill>
        </p:spPr>
        <p:txBody>
          <a:bodyPr wrap="none" lIns="91440" tIns="45720" rIns="91440" bIns="45720">
            <a:spAutoFit/>
          </a:bodyPr>
          <a:lstStyle/>
          <a:p>
            <a:pPr algn="ctr"/>
            <a:r>
              <a:rPr lang="he-IL" sz="3600" b="1" cap="none" spc="0" dirty="0" smtClean="0">
                <a:ln w="0"/>
                <a:solidFill>
                  <a:srgbClr val="FF0000"/>
                </a:solidFill>
              </a:rPr>
              <a:t>צורך </a:t>
            </a:r>
          </a:p>
          <a:p>
            <a:pPr algn="ctr"/>
            <a:r>
              <a:rPr lang="he-IL" sz="3600" b="1" cap="none" spc="0" dirty="0" smtClean="0">
                <a:ln w="0"/>
                <a:solidFill>
                  <a:srgbClr val="FF0000"/>
                </a:solidFill>
              </a:rPr>
              <a:t>גשמי </a:t>
            </a:r>
            <a:endParaRPr lang="he-IL" sz="3600" b="1" cap="none" spc="0" dirty="0">
              <a:ln w="0"/>
              <a:solidFill>
                <a:srgbClr val="FF0000"/>
              </a:solidFill>
            </a:endParaRPr>
          </a:p>
        </p:txBody>
      </p:sp>
      <p:sp>
        <p:nvSpPr>
          <p:cNvPr id="14" name="מלבן 13"/>
          <p:cNvSpPr/>
          <p:nvPr/>
        </p:nvSpPr>
        <p:spPr>
          <a:xfrm>
            <a:off x="318317" y="4022449"/>
            <a:ext cx="1566455" cy="1200329"/>
          </a:xfrm>
          <a:prstGeom prst="rect">
            <a:avLst/>
          </a:prstGeom>
          <a:solidFill>
            <a:schemeClr val="accent2">
              <a:lumMod val="75000"/>
            </a:schemeClr>
          </a:solidFill>
        </p:spPr>
        <p:txBody>
          <a:bodyPr wrap="none" lIns="91440" tIns="45720" rIns="91440" bIns="45720">
            <a:spAutoFit/>
          </a:bodyPr>
          <a:lstStyle/>
          <a:p>
            <a:pPr algn="ctr"/>
            <a:r>
              <a:rPr lang="he-IL" sz="3600" b="1" cap="none" spc="0" dirty="0" smtClean="0">
                <a:ln w="0"/>
                <a:solidFill>
                  <a:srgbClr val="FFFF00"/>
                </a:solidFill>
              </a:rPr>
              <a:t>צורכי </a:t>
            </a:r>
          </a:p>
          <a:p>
            <a:pPr algn="ctr"/>
            <a:r>
              <a:rPr lang="he-IL" sz="3600" b="1" cap="none" spc="0" dirty="0" smtClean="0">
                <a:ln w="0"/>
                <a:solidFill>
                  <a:srgbClr val="FFFF00"/>
                </a:solidFill>
              </a:rPr>
              <a:t>האומה </a:t>
            </a:r>
            <a:endParaRPr lang="he-IL" sz="3600" b="1" cap="none" spc="0" dirty="0">
              <a:ln w="0"/>
              <a:solidFill>
                <a:srgbClr val="FFFF00"/>
              </a:solidFill>
            </a:endParaRPr>
          </a:p>
        </p:txBody>
      </p:sp>
      <p:sp>
        <p:nvSpPr>
          <p:cNvPr id="15" name="סוגר מסולסל שמאלי 14"/>
          <p:cNvSpPr/>
          <p:nvPr/>
        </p:nvSpPr>
        <p:spPr>
          <a:xfrm>
            <a:off x="1988650" y="3318978"/>
            <a:ext cx="426706" cy="2660085"/>
          </a:xfrm>
          <a:prstGeom prst="leftBrace">
            <a:avLst/>
          </a:prstGeom>
          <a:ln w="38100"/>
        </p:spPr>
        <p:style>
          <a:lnRef idx="3">
            <a:schemeClr val="dk1"/>
          </a:lnRef>
          <a:fillRef idx="0">
            <a:schemeClr val="dk1"/>
          </a:fillRef>
          <a:effectRef idx="2">
            <a:schemeClr val="dk1"/>
          </a:effectRef>
          <a:fontRef idx="minor">
            <a:schemeClr val="tx1"/>
          </a:fontRef>
        </p:style>
        <p:txBody>
          <a:bodyPr rtlCol="1" anchor="ctr"/>
          <a:lstStyle/>
          <a:p>
            <a:pPr algn="ctr"/>
            <a:endParaRPr lang="he-IL"/>
          </a:p>
        </p:txBody>
      </p:sp>
      <p:sp>
        <p:nvSpPr>
          <p:cNvPr id="16" name="סוגר מסולסל שמאלי 15"/>
          <p:cNvSpPr/>
          <p:nvPr/>
        </p:nvSpPr>
        <p:spPr>
          <a:xfrm>
            <a:off x="9803896" y="3219883"/>
            <a:ext cx="426706" cy="1187904"/>
          </a:xfrm>
          <a:prstGeom prst="leftBrace">
            <a:avLst/>
          </a:prstGeom>
          <a:ln w="38100"/>
        </p:spPr>
        <p:style>
          <a:lnRef idx="3">
            <a:schemeClr val="dk1"/>
          </a:lnRef>
          <a:fillRef idx="0">
            <a:schemeClr val="dk1"/>
          </a:fillRef>
          <a:effectRef idx="2">
            <a:schemeClr val="dk1"/>
          </a:effectRef>
          <a:fontRef idx="minor">
            <a:schemeClr val="tx1"/>
          </a:fontRef>
        </p:style>
        <p:txBody>
          <a:bodyPr rtlCol="1" anchor="ctr"/>
          <a:lstStyle/>
          <a:p>
            <a:pPr algn="ctr"/>
            <a:endParaRPr lang="he-IL"/>
          </a:p>
        </p:txBody>
      </p:sp>
      <p:sp>
        <p:nvSpPr>
          <p:cNvPr id="17" name="מלבן 16"/>
          <p:cNvSpPr/>
          <p:nvPr/>
        </p:nvSpPr>
        <p:spPr>
          <a:xfrm>
            <a:off x="5969519" y="4018330"/>
            <a:ext cx="1268296" cy="1200329"/>
          </a:xfrm>
          <a:prstGeom prst="rect">
            <a:avLst/>
          </a:prstGeom>
          <a:solidFill>
            <a:schemeClr val="accent2">
              <a:lumMod val="75000"/>
            </a:schemeClr>
          </a:solidFill>
        </p:spPr>
        <p:txBody>
          <a:bodyPr wrap="none" lIns="91440" tIns="45720" rIns="91440" bIns="45720">
            <a:spAutoFit/>
          </a:bodyPr>
          <a:lstStyle/>
          <a:p>
            <a:pPr algn="ctr"/>
            <a:r>
              <a:rPr lang="he-IL" sz="3600" b="1" cap="none" spc="0" dirty="0" smtClean="0">
                <a:ln w="0"/>
                <a:solidFill>
                  <a:srgbClr val="FFFF00"/>
                </a:solidFill>
              </a:rPr>
              <a:t>צורכי </a:t>
            </a:r>
          </a:p>
          <a:p>
            <a:pPr algn="ctr"/>
            <a:r>
              <a:rPr lang="he-IL" sz="3600" b="1" cap="none" spc="0" dirty="0" smtClean="0">
                <a:ln w="0"/>
                <a:solidFill>
                  <a:srgbClr val="FFFF00"/>
                </a:solidFill>
              </a:rPr>
              <a:t>האדם</a:t>
            </a:r>
            <a:endParaRPr lang="he-IL" sz="3600" b="1" cap="none" spc="0" dirty="0">
              <a:ln w="0"/>
              <a:solidFill>
                <a:srgbClr val="FFFF00"/>
              </a:solidFill>
            </a:endParaRPr>
          </a:p>
        </p:txBody>
      </p:sp>
    </p:spTree>
    <p:extLst>
      <p:ext uri="{BB962C8B-B14F-4D97-AF65-F5344CB8AC3E}">
        <p14:creationId xmlns:p14="http://schemas.microsoft.com/office/powerpoint/2010/main" val="208097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80">
                                          <p:stCondLst>
                                            <p:cond delay="0"/>
                                          </p:stCondLst>
                                        </p:cTn>
                                        <p:tgtEl>
                                          <p:spTgt spid="9"/>
                                        </p:tgtEl>
                                      </p:cBhvr>
                                    </p:animEffect>
                                    <p:anim calcmode="lin" valueType="num">
                                      <p:cBhvr>
                                        <p:cTn id="2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4" dur="26">
                                          <p:stCondLst>
                                            <p:cond delay="650"/>
                                          </p:stCondLst>
                                        </p:cTn>
                                        <p:tgtEl>
                                          <p:spTgt spid="9"/>
                                        </p:tgtEl>
                                      </p:cBhvr>
                                      <p:to x="100000" y="60000"/>
                                    </p:animScale>
                                    <p:animScale>
                                      <p:cBhvr>
                                        <p:cTn id="35" dur="166" decel="50000">
                                          <p:stCondLst>
                                            <p:cond delay="676"/>
                                          </p:stCondLst>
                                        </p:cTn>
                                        <p:tgtEl>
                                          <p:spTgt spid="9"/>
                                        </p:tgtEl>
                                      </p:cBhvr>
                                      <p:to x="100000" y="100000"/>
                                    </p:animScale>
                                    <p:animScale>
                                      <p:cBhvr>
                                        <p:cTn id="36" dur="26">
                                          <p:stCondLst>
                                            <p:cond delay="1312"/>
                                          </p:stCondLst>
                                        </p:cTn>
                                        <p:tgtEl>
                                          <p:spTgt spid="9"/>
                                        </p:tgtEl>
                                      </p:cBhvr>
                                      <p:to x="100000" y="80000"/>
                                    </p:animScale>
                                    <p:animScale>
                                      <p:cBhvr>
                                        <p:cTn id="37" dur="166" decel="50000">
                                          <p:stCondLst>
                                            <p:cond delay="1338"/>
                                          </p:stCondLst>
                                        </p:cTn>
                                        <p:tgtEl>
                                          <p:spTgt spid="9"/>
                                        </p:tgtEl>
                                      </p:cBhvr>
                                      <p:to x="100000" y="100000"/>
                                    </p:animScale>
                                    <p:animScale>
                                      <p:cBhvr>
                                        <p:cTn id="38" dur="26">
                                          <p:stCondLst>
                                            <p:cond delay="1642"/>
                                          </p:stCondLst>
                                        </p:cTn>
                                        <p:tgtEl>
                                          <p:spTgt spid="9"/>
                                        </p:tgtEl>
                                      </p:cBhvr>
                                      <p:to x="100000" y="90000"/>
                                    </p:animScale>
                                    <p:animScale>
                                      <p:cBhvr>
                                        <p:cTn id="39" dur="166" decel="50000">
                                          <p:stCondLst>
                                            <p:cond delay="1668"/>
                                          </p:stCondLst>
                                        </p:cTn>
                                        <p:tgtEl>
                                          <p:spTgt spid="9"/>
                                        </p:tgtEl>
                                      </p:cBhvr>
                                      <p:to x="100000" y="100000"/>
                                    </p:animScale>
                                    <p:animScale>
                                      <p:cBhvr>
                                        <p:cTn id="40" dur="26">
                                          <p:stCondLst>
                                            <p:cond delay="1808"/>
                                          </p:stCondLst>
                                        </p:cTn>
                                        <p:tgtEl>
                                          <p:spTgt spid="9"/>
                                        </p:tgtEl>
                                      </p:cBhvr>
                                      <p:to x="100000" y="95000"/>
                                    </p:animScale>
                                    <p:animScale>
                                      <p:cBhvr>
                                        <p:cTn id="41" dur="166" decel="50000">
                                          <p:stCondLst>
                                            <p:cond delay="1834"/>
                                          </p:stCondLst>
                                        </p:cTn>
                                        <p:tgtEl>
                                          <p:spTgt spid="9"/>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P spid="13" grpId="0" animBg="1"/>
      <p:bldP spid="14"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האם נשים חייבות במצוות תפילה? ואם כן, עד כמה?"/>
          <p:cNvPicPr>
            <a:picLocks noChangeAspect="1" noChangeArrowheads="1"/>
          </p:cNvPicPr>
          <p:nvPr/>
        </p:nvPicPr>
        <p:blipFill rotWithShape="1">
          <a:blip r:embed="rId2">
            <a:extLst>
              <a:ext uri="{28A0092B-C50C-407E-A947-70E740481C1C}">
                <a14:useLocalDpi xmlns:a14="http://schemas.microsoft.com/office/drawing/2010/main" val="0"/>
              </a:ext>
            </a:extLst>
          </a:blip>
          <a:srcRect l="23026"/>
          <a:stretch/>
        </p:blipFill>
        <p:spPr bwMode="auto">
          <a:xfrm>
            <a:off x="0" y="0"/>
            <a:ext cx="12192000" cy="6893740"/>
          </a:xfrm>
          <a:prstGeom prst="rect">
            <a:avLst/>
          </a:prstGeom>
          <a:noFill/>
          <a:extLst>
            <a:ext uri="{909E8E84-426E-40DD-AFC4-6F175D3DCCD1}">
              <a14:hiddenFill xmlns:a14="http://schemas.microsoft.com/office/drawing/2010/main">
                <a:solidFill>
                  <a:srgbClr val="FFFFFF"/>
                </a:solidFill>
              </a14:hiddenFill>
            </a:ext>
          </a:extLst>
        </p:spPr>
      </p:pic>
      <p:sp>
        <p:nvSpPr>
          <p:cNvPr id="5" name="מלבן 4"/>
          <p:cNvSpPr/>
          <p:nvPr/>
        </p:nvSpPr>
        <p:spPr>
          <a:xfrm>
            <a:off x="2695074" y="153433"/>
            <a:ext cx="9208169" cy="6740307"/>
          </a:xfrm>
          <a:prstGeom prst="rect">
            <a:avLst/>
          </a:prstGeom>
        </p:spPr>
        <p:txBody>
          <a:bodyPr wrap="square">
            <a:spAutoFit/>
          </a:bodyPr>
          <a:lstStyle/>
          <a:p>
            <a:pPr lvl="0"/>
            <a:r>
              <a:rPr lang="he-IL" sz="3600" b="1" u="sng" dirty="0">
                <a:solidFill>
                  <a:srgbClr val="00B0F0"/>
                </a:solidFill>
                <a:latin typeface="David" panose="020E0502060401010101" pitchFamily="34" charset="-79"/>
                <a:cs typeface="David" panose="020E0502060401010101" pitchFamily="34" charset="-79"/>
              </a:rPr>
              <a:t>הבקשות הראשונות - צרכי הפרט</a:t>
            </a:r>
          </a:p>
          <a:p>
            <a:pPr lvl="0"/>
            <a:r>
              <a:rPr lang="he-IL" sz="3600" b="1" dirty="0">
                <a:solidFill>
                  <a:srgbClr val="FFFF00"/>
                </a:solidFill>
                <a:latin typeface="David" panose="020E0502060401010101" pitchFamily="34" charset="-79"/>
                <a:cs typeface="David" panose="020E0502060401010101" pitchFamily="34" charset="-79"/>
              </a:rPr>
              <a:t>בברכות הראשונות המתפלל מבקש מהקב"ה שימלא את צרכיו הפרטיים</a:t>
            </a:r>
            <a:r>
              <a:rPr lang="he-IL" sz="3600" b="1" dirty="0" smtClean="0">
                <a:solidFill>
                  <a:srgbClr val="FFFF00"/>
                </a:solidFill>
                <a:latin typeface="David" panose="020E0502060401010101" pitchFamily="34" charset="-79"/>
                <a:cs typeface="David" panose="020E0502060401010101" pitchFamily="34" charset="-79"/>
              </a:rPr>
              <a:t>.</a:t>
            </a:r>
          </a:p>
          <a:p>
            <a:pPr lvl="0"/>
            <a:endParaRPr lang="he-IL" sz="3600" b="1" dirty="0">
              <a:solidFill>
                <a:srgbClr val="FFFF00"/>
              </a:solidFill>
              <a:latin typeface="David" panose="020E0502060401010101" pitchFamily="34" charset="-79"/>
              <a:cs typeface="David" panose="020E0502060401010101" pitchFamily="34" charset="-79"/>
            </a:endParaRPr>
          </a:p>
          <a:p>
            <a:pPr lvl="0"/>
            <a:r>
              <a:rPr lang="he-IL" sz="3600" b="1" dirty="0">
                <a:solidFill>
                  <a:srgbClr val="FFFF00"/>
                </a:solidFill>
                <a:latin typeface="David" panose="020E0502060401010101" pitchFamily="34" charset="-79"/>
                <a:cs typeface="David" panose="020E0502060401010101" pitchFamily="34" charset="-79"/>
              </a:rPr>
              <a:t>חז"ל קבעו נוסח אחיד קבוע כדי למקד את הבקשות לשישה דברים </a:t>
            </a:r>
            <a:r>
              <a:rPr lang="he-IL" sz="3600" b="1" dirty="0" smtClean="0">
                <a:solidFill>
                  <a:srgbClr val="FFFF00"/>
                </a:solidFill>
                <a:latin typeface="David" panose="020E0502060401010101" pitchFamily="34" charset="-79"/>
                <a:cs typeface="David" panose="020E0502060401010101" pitchFamily="34" charset="-79"/>
              </a:rPr>
              <a:t>מאוד מסוימים</a:t>
            </a:r>
            <a:r>
              <a:rPr lang="he-IL" sz="3600" b="1" dirty="0">
                <a:solidFill>
                  <a:srgbClr val="FFFF00"/>
                </a:solidFill>
                <a:latin typeface="David" panose="020E0502060401010101" pitchFamily="34" charset="-79"/>
                <a:cs typeface="David" panose="020E0502060401010101" pitchFamily="34" charset="-79"/>
              </a:rPr>
              <a:t>. </a:t>
            </a:r>
            <a:endParaRPr lang="he-IL" sz="3600" b="1" dirty="0" smtClean="0">
              <a:solidFill>
                <a:srgbClr val="FFFF00"/>
              </a:solidFill>
              <a:latin typeface="David" panose="020E0502060401010101" pitchFamily="34" charset="-79"/>
              <a:cs typeface="David" panose="020E0502060401010101" pitchFamily="34" charset="-79"/>
            </a:endParaRPr>
          </a:p>
          <a:p>
            <a:pPr lvl="0"/>
            <a:endParaRPr lang="he-IL" sz="3600" b="1" dirty="0">
              <a:solidFill>
                <a:srgbClr val="FFFF00"/>
              </a:solidFill>
              <a:latin typeface="David" panose="020E0502060401010101" pitchFamily="34" charset="-79"/>
              <a:cs typeface="David" panose="020E0502060401010101" pitchFamily="34" charset="-79"/>
            </a:endParaRPr>
          </a:p>
          <a:p>
            <a:pPr lvl="0"/>
            <a:r>
              <a:rPr lang="he-IL" sz="3600" b="1" dirty="0" smtClean="0">
                <a:solidFill>
                  <a:srgbClr val="FFFF00"/>
                </a:solidFill>
                <a:latin typeface="David" panose="020E0502060401010101" pitchFamily="34" charset="-79"/>
                <a:cs typeface="David" panose="020E0502060401010101" pitchFamily="34" charset="-79"/>
              </a:rPr>
              <a:t>בשלוש </a:t>
            </a:r>
            <a:r>
              <a:rPr lang="he-IL" sz="3600" b="1" dirty="0">
                <a:solidFill>
                  <a:srgbClr val="FFFF00"/>
                </a:solidFill>
                <a:latin typeface="David" panose="020E0502060401010101" pitchFamily="34" charset="-79"/>
                <a:cs typeface="David" panose="020E0502060401010101" pitchFamily="34" charset="-79"/>
              </a:rPr>
              <a:t>ברכות אדם מבקש שיפור במצבו הגשמי - רפואה</a:t>
            </a:r>
            <a:r>
              <a:rPr lang="he-IL" sz="3600" b="1" dirty="0" smtClean="0">
                <a:solidFill>
                  <a:srgbClr val="FFFF00"/>
                </a:solidFill>
                <a:latin typeface="David" panose="020E0502060401010101" pitchFamily="34" charset="-79"/>
                <a:cs typeface="David" panose="020E0502060401010101" pitchFamily="34" charset="-79"/>
              </a:rPr>
              <a:t>, פרנסה </a:t>
            </a:r>
            <a:r>
              <a:rPr lang="he-IL" sz="3600" b="1" dirty="0">
                <a:solidFill>
                  <a:srgbClr val="FFFF00"/>
                </a:solidFill>
                <a:latin typeface="David" panose="020E0502060401010101" pitchFamily="34" charset="-79"/>
                <a:cs typeface="David" panose="020E0502060401010101" pitchFamily="34" charset="-79"/>
              </a:rPr>
              <a:t>וגאולת האדם מצרותיו השונות. </a:t>
            </a:r>
            <a:endParaRPr lang="he-IL" sz="3600" b="1" dirty="0" smtClean="0">
              <a:solidFill>
                <a:srgbClr val="FFFF00"/>
              </a:solidFill>
              <a:latin typeface="David" panose="020E0502060401010101" pitchFamily="34" charset="-79"/>
              <a:cs typeface="David" panose="020E0502060401010101" pitchFamily="34" charset="-79"/>
            </a:endParaRPr>
          </a:p>
          <a:p>
            <a:pPr lvl="0"/>
            <a:endParaRPr lang="he-IL" sz="3600" b="1" dirty="0">
              <a:solidFill>
                <a:srgbClr val="FFFF00"/>
              </a:solidFill>
              <a:latin typeface="David" panose="020E0502060401010101" pitchFamily="34" charset="-79"/>
              <a:cs typeface="David" panose="020E0502060401010101" pitchFamily="34" charset="-79"/>
            </a:endParaRPr>
          </a:p>
          <a:p>
            <a:pPr lvl="0"/>
            <a:r>
              <a:rPr lang="he-IL" sz="3600" b="1" dirty="0" smtClean="0">
                <a:solidFill>
                  <a:srgbClr val="FFFF00"/>
                </a:solidFill>
                <a:latin typeface="David" panose="020E0502060401010101" pitchFamily="34" charset="-79"/>
                <a:cs typeface="David" panose="020E0502060401010101" pitchFamily="34" charset="-79"/>
              </a:rPr>
              <a:t>שלושה </a:t>
            </a:r>
            <a:r>
              <a:rPr lang="he-IL" sz="3600" b="1" dirty="0">
                <a:solidFill>
                  <a:srgbClr val="FFFF00"/>
                </a:solidFill>
                <a:latin typeface="David" panose="020E0502060401010101" pitchFamily="34" charset="-79"/>
                <a:cs typeface="David" panose="020E0502060401010101" pitchFamily="34" charset="-79"/>
              </a:rPr>
              <a:t>עניינים אלו הם </a:t>
            </a:r>
            <a:r>
              <a:rPr lang="he-IL" sz="3600" b="1" dirty="0" smtClean="0">
                <a:solidFill>
                  <a:srgbClr val="FFFF00"/>
                </a:solidFill>
                <a:latin typeface="David" panose="020E0502060401010101" pitchFamily="34" charset="-79"/>
                <a:cs typeface="David" panose="020E0502060401010101" pitchFamily="34" charset="-79"/>
              </a:rPr>
              <a:t>הצרכים הבסיסיים </a:t>
            </a:r>
            <a:r>
              <a:rPr lang="he-IL" sz="3600" b="1" dirty="0">
                <a:solidFill>
                  <a:srgbClr val="FFFF00"/>
                </a:solidFill>
                <a:latin typeface="David" panose="020E0502060401010101" pitchFamily="34" charset="-79"/>
                <a:cs typeface="David" panose="020E0502060401010101" pitchFamily="34" charset="-79"/>
              </a:rPr>
              <a:t>ביותר, שלהם זקוק כל אחד ואחד.</a:t>
            </a:r>
          </a:p>
        </p:txBody>
      </p:sp>
    </p:spTree>
    <p:extLst>
      <p:ext uri="{BB962C8B-B14F-4D97-AF65-F5344CB8AC3E}">
        <p14:creationId xmlns:p14="http://schemas.microsoft.com/office/powerpoint/2010/main" val="4157188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a:stretch>
            <a:fillRect/>
          </a:stretch>
        </p:blipFill>
        <p:spPr>
          <a:xfrm>
            <a:off x="1" y="0"/>
            <a:ext cx="12192000" cy="6858000"/>
          </a:xfrm>
          <a:prstGeom prst="rect">
            <a:avLst/>
          </a:prstGeom>
        </p:spPr>
      </p:pic>
      <p:sp>
        <p:nvSpPr>
          <p:cNvPr id="4" name="מלבן 3"/>
          <p:cNvSpPr/>
          <p:nvPr/>
        </p:nvSpPr>
        <p:spPr>
          <a:xfrm>
            <a:off x="1" y="326130"/>
            <a:ext cx="12191999" cy="1569660"/>
          </a:xfrm>
          <a:prstGeom prst="rect">
            <a:avLst/>
          </a:prstGeom>
          <a:solidFill>
            <a:schemeClr val="accent1">
              <a:lumMod val="60000"/>
              <a:lumOff val="40000"/>
            </a:schemeClr>
          </a:solidFill>
        </p:spPr>
        <p:txBody>
          <a:bodyPr wrap="square">
            <a:spAutoFit/>
          </a:bodyPr>
          <a:lstStyle/>
          <a:p>
            <a:pPr lvl="0" algn="ctr"/>
            <a:r>
              <a:rPr lang="he-IL" sz="3200" b="1" dirty="0">
                <a:solidFill>
                  <a:prstClr val="black"/>
                </a:solidFill>
                <a:latin typeface="David" panose="020E0502060401010101" pitchFamily="34" charset="-79"/>
                <a:cs typeface="David" panose="020E0502060401010101" pitchFamily="34" charset="-79"/>
              </a:rPr>
              <a:t>בוודאי לכל אדם יש צרכים גשמיים נוספים. חז"ל הציבו בפנינו עיקר וטפל</a:t>
            </a:r>
          </a:p>
          <a:p>
            <a:pPr lvl="0" algn="ctr"/>
            <a:r>
              <a:rPr lang="he-IL" sz="3200" b="1" dirty="0">
                <a:solidFill>
                  <a:prstClr val="black"/>
                </a:solidFill>
                <a:latin typeface="David" panose="020E0502060401010101" pitchFamily="34" charset="-79"/>
                <a:cs typeface="David" panose="020E0502060401010101" pitchFamily="34" charset="-79"/>
              </a:rPr>
              <a:t>בחיים. כשעומדים מול הקב"ה יש למקד את הבקשות לדברים הבסיסיים</a:t>
            </a:r>
          </a:p>
          <a:p>
            <a:pPr lvl="0" algn="ctr"/>
            <a:r>
              <a:rPr lang="he-IL" sz="3200" b="1" dirty="0">
                <a:solidFill>
                  <a:prstClr val="black"/>
                </a:solidFill>
                <a:latin typeface="David" panose="020E0502060401010101" pitchFamily="34" charset="-79"/>
                <a:cs typeface="David" panose="020E0502060401010101" pitchFamily="34" charset="-79"/>
              </a:rPr>
              <a:t>והחיוניים ביותר- רפואה ופרנסה וגאולת האדם מצרותיו השונות.</a:t>
            </a:r>
          </a:p>
        </p:txBody>
      </p:sp>
    </p:spTree>
    <p:extLst>
      <p:ext uri="{BB962C8B-B14F-4D97-AF65-F5344CB8AC3E}">
        <p14:creationId xmlns:p14="http://schemas.microsoft.com/office/powerpoint/2010/main" val="16648295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מלבן 3"/>
          <p:cNvSpPr/>
          <p:nvPr/>
        </p:nvSpPr>
        <p:spPr>
          <a:xfrm>
            <a:off x="4867275" y="641241"/>
            <a:ext cx="7181850" cy="2677656"/>
          </a:xfrm>
          <a:prstGeom prst="rect">
            <a:avLst/>
          </a:prstGeom>
          <a:solidFill>
            <a:schemeClr val="accent2">
              <a:lumMod val="40000"/>
              <a:lumOff val="60000"/>
            </a:schemeClr>
          </a:solidFill>
        </p:spPr>
        <p:txBody>
          <a:bodyPr wrap="square">
            <a:spAutoFit/>
          </a:bodyPr>
          <a:lstStyle/>
          <a:p>
            <a:r>
              <a:rPr lang="he-IL" sz="2800" b="1" dirty="0">
                <a:latin typeface="David" panose="020E0502060401010101" pitchFamily="34" charset="-79"/>
                <a:cs typeface="David" panose="020E0502060401010101" pitchFamily="34" charset="-79"/>
              </a:rPr>
              <a:t>שלוש בקשות נוספות בחטיבה זו של 'צורכי הפרט' עוסקות בצרכים רוחניים - דעת, תשובה, סליחה. הקב"ה נפח בתוך גופו של כל אחד ואחד נשמה, ויש לזכור מה עיקר ומה טפל. אין לזלזל חס ושלום בצרכים הגשמיים של האדם, אך יזהר האדם לבל ישתלט הגוף וידכא את העולם הרוחני</a:t>
            </a:r>
          </a:p>
        </p:txBody>
      </p:sp>
      <p:sp>
        <p:nvSpPr>
          <p:cNvPr id="5" name="מלבן 4"/>
          <p:cNvSpPr/>
          <p:nvPr/>
        </p:nvSpPr>
        <p:spPr>
          <a:xfrm>
            <a:off x="5143501" y="3957876"/>
            <a:ext cx="6905624" cy="1815882"/>
          </a:xfrm>
          <a:prstGeom prst="rect">
            <a:avLst/>
          </a:prstGeom>
          <a:solidFill>
            <a:schemeClr val="accent5">
              <a:lumMod val="60000"/>
              <a:lumOff val="40000"/>
            </a:schemeClr>
          </a:solidFill>
        </p:spPr>
        <p:txBody>
          <a:bodyPr wrap="square">
            <a:spAutoFit/>
          </a:bodyPr>
          <a:lstStyle/>
          <a:p>
            <a:r>
              <a:rPr lang="he-IL" sz="2800" b="1" dirty="0">
                <a:latin typeface="David" panose="020E0502060401010101" pitchFamily="34" charset="-79"/>
                <a:cs typeface="David" panose="020E0502060401010101" pitchFamily="34" charset="-79"/>
              </a:rPr>
              <a:t>פיתוח הגוף ומצבו הגשמי של האדם הוא מצוין, כל עוד הוא משמש ככלי עזר לחיים של משמעות, שבהם האדם מתקדם ומקדם את העולם, כל אחד על פי כישוריו ונטיותיו</a:t>
            </a:r>
          </a:p>
        </p:txBody>
      </p:sp>
      <p:pic>
        <p:nvPicPr>
          <p:cNvPr id="11266" name="Picture 2" descr="תפילה בציבור - ישיבת אור דוד"/>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64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2D050"/>
            </a:gs>
            <a:gs pos="33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מציין מיקום תוכן 3"/>
          <p:cNvSpPr>
            <a:spLocks noGrp="1"/>
          </p:cNvSpPr>
          <p:nvPr>
            <p:ph idx="1"/>
          </p:nvPr>
        </p:nvSpPr>
        <p:spPr>
          <a:xfrm>
            <a:off x="444795" y="710137"/>
            <a:ext cx="10515600" cy="2597827"/>
          </a:xfrm>
          <a:prstGeom prst="rect">
            <a:avLst/>
          </a:prstGeom>
          <a:solidFill>
            <a:schemeClr val="accent4">
              <a:lumMod val="60000"/>
              <a:lumOff val="40000"/>
            </a:schemeClr>
          </a:solidFill>
        </p:spPr>
        <p:txBody>
          <a:bodyPr>
            <a:spAutoFit/>
          </a:bodyPr>
          <a:lstStyle/>
          <a:p>
            <a:pPr marL="0" indent="0" algn="ctr">
              <a:lnSpc>
                <a:spcPct val="150000"/>
              </a:lnSpc>
              <a:spcBef>
                <a:spcPts val="0"/>
              </a:spcBef>
              <a:buNone/>
            </a:pPr>
            <a:r>
              <a:rPr lang="he-IL" b="1" dirty="0"/>
              <a:t>כאשר אדם עומד מול א-</a:t>
            </a:r>
            <a:r>
              <a:rPr lang="he-IL" b="1" dirty="0" err="1"/>
              <a:t>לוקיו</a:t>
            </a:r>
            <a:r>
              <a:rPr lang="he-IL" b="1" dirty="0"/>
              <a:t> הוא צריך להיזכר גם בצד הגבוה והאלוקי שבו, ולבקש שה' יחונן אותו בדעה ובינה, וכך הוא ידע כיצד לחיות חיים של משמעות והתקדמות רוחנית, וכיצד לקבל החלטות נבונות וחכמות בשגרת חייו היומיומיים </a:t>
            </a:r>
            <a:r>
              <a:rPr lang="he-IL" b="1" dirty="0" smtClean="0"/>
              <a:t>(דעת). </a:t>
            </a:r>
            <a:endParaRPr lang="he-IL" b="1" dirty="0"/>
          </a:p>
        </p:txBody>
      </p:sp>
      <p:sp>
        <p:nvSpPr>
          <p:cNvPr id="5" name="מלבן 4"/>
          <p:cNvSpPr/>
          <p:nvPr/>
        </p:nvSpPr>
        <p:spPr>
          <a:xfrm>
            <a:off x="170027" y="4415143"/>
            <a:ext cx="9813852" cy="1305165"/>
          </a:xfrm>
          <a:prstGeom prst="rect">
            <a:avLst/>
          </a:prstGeom>
          <a:solidFill>
            <a:schemeClr val="accent1">
              <a:lumMod val="60000"/>
              <a:lumOff val="40000"/>
            </a:schemeClr>
          </a:solidFill>
        </p:spPr>
        <p:txBody>
          <a:bodyPr wrap="square">
            <a:spAutoFit/>
          </a:bodyPr>
          <a:lstStyle/>
          <a:p>
            <a:pPr algn="ctr">
              <a:lnSpc>
                <a:spcPct val="150000"/>
              </a:lnSpc>
            </a:pPr>
            <a:r>
              <a:rPr lang="he-IL" sz="2800" b="1" dirty="0">
                <a:solidFill>
                  <a:prstClr val="black"/>
                </a:solidFill>
              </a:rPr>
              <a:t>וכן אם נפל והתרחק מהקב"ה יש לבקש מה' לסייע בעדו לשוב בתשובה (תשובה) ולבקש מחילה מה' על מעשיו (סליחה). </a:t>
            </a:r>
            <a:endParaRPr lang="he-IL" b="1" dirty="0"/>
          </a:p>
        </p:txBody>
      </p:sp>
      <p:pic>
        <p:nvPicPr>
          <p:cNvPr id="7" name="תמונה 6"/>
          <p:cNvPicPr>
            <a:picLocks noChangeAspect="1"/>
          </p:cNvPicPr>
          <p:nvPr/>
        </p:nvPicPr>
        <p:blipFill>
          <a:blip r:embed="rId2"/>
          <a:stretch>
            <a:fillRect/>
          </a:stretch>
        </p:blipFill>
        <p:spPr>
          <a:xfrm>
            <a:off x="9553575" y="2855496"/>
            <a:ext cx="2510087" cy="3731588"/>
          </a:xfrm>
          <a:prstGeom prst="rect">
            <a:avLst/>
          </a:prstGeom>
        </p:spPr>
      </p:pic>
    </p:spTree>
    <p:extLst>
      <p:ext uri="{BB962C8B-B14F-4D97-AF65-F5344CB8AC3E}">
        <p14:creationId xmlns:p14="http://schemas.microsoft.com/office/powerpoint/2010/main" val="51601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down)">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מלבן 3"/>
          <p:cNvSpPr/>
          <p:nvPr/>
        </p:nvSpPr>
        <p:spPr>
          <a:xfrm>
            <a:off x="5634238" y="330330"/>
            <a:ext cx="6242415" cy="707886"/>
          </a:xfrm>
          <a:prstGeom prst="rect">
            <a:avLst/>
          </a:prstGeom>
          <a:solidFill>
            <a:schemeClr val="accent5">
              <a:lumMod val="60000"/>
              <a:lumOff val="40000"/>
            </a:schemeClr>
          </a:solidFill>
        </p:spPr>
        <p:txBody>
          <a:bodyPr wrap="none">
            <a:spAutoFit/>
          </a:bodyPr>
          <a:lstStyle/>
          <a:p>
            <a:r>
              <a:rPr lang="he-IL" sz="4000" b="1" dirty="0">
                <a:latin typeface="David" panose="020E0502060401010101" pitchFamily="34" charset="-79"/>
                <a:cs typeface="David" panose="020E0502060401010101" pitchFamily="34" charset="-79"/>
              </a:rPr>
              <a:t>חשיבה על אחרים וצורכי האומה</a:t>
            </a:r>
          </a:p>
        </p:txBody>
      </p:sp>
      <p:sp>
        <p:nvSpPr>
          <p:cNvPr id="5" name="מלבן 4"/>
          <p:cNvSpPr/>
          <p:nvPr/>
        </p:nvSpPr>
        <p:spPr>
          <a:xfrm>
            <a:off x="2036974" y="1346016"/>
            <a:ext cx="9524157" cy="2955746"/>
          </a:xfrm>
          <a:prstGeom prst="rect">
            <a:avLst/>
          </a:prstGeom>
          <a:solidFill>
            <a:srgbClr val="FFFF00"/>
          </a:solidFill>
        </p:spPr>
        <p:txBody>
          <a:bodyPr wrap="square">
            <a:spAutoFit/>
          </a:bodyPr>
          <a:lstStyle/>
          <a:p>
            <a:pPr algn="ctr">
              <a:lnSpc>
                <a:spcPct val="150000"/>
              </a:lnSpc>
            </a:pPr>
            <a:r>
              <a:rPr lang="he-IL" sz="3200" b="1" dirty="0"/>
              <a:t>הבקשות כולן, מנוסחות בלשון רבים: "סלח לנו אבינו", "רפאנו ה' ונרפא", "ברך עלינו" </a:t>
            </a:r>
            <a:r>
              <a:rPr lang="he-IL" sz="3200" b="1" dirty="0" err="1"/>
              <a:t>וכו</a:t>
            </a:r>
            <a:r>
              <a:rPr lang="he-IL" sz="3200" b="1" dirty="0"/>
              <a:t>'. מלשון זו, מפנים האדם שהוא אינו לבד בבקשותיו מול הקב"ה, אלא יש אנשים נוספים בצרה שזקוקים לתפילה ורחמי שמיים. </a:t>
            </a:r>
          </a:p>
        </p:txBody>
      </p:sp>
      <p:sp>
        <p:nvSpPr>
          <p:cNvPr id="6" name="מלבן 5"/>
          <p:cNvSpPr/>
          <p:nvPr/>
        </p:nvSpPr>
        <p:spPr>
          <a:xfrm>
            <a:off x="504028" y="4609563"/>
            <a:ext cx="10260419" cy="1951496"/>
          </a:xfrm>
          <a:prstGeom prst="rect">
            <a:avLst/>
          </a:prstGeom>
          <a:solidFill>
            <a:srgbClr val="92D050"/>
          </a:solidFill>
        </p:spPr>
        <p:txBody>
          <a:bodyPr wrap="square">
            <a:spAutoFit/>
          </a:bodyPr>
          <a:lstStyle/>
          <a:p>
            <a:pPr lvl="0" algn="ctr">
              <a:lnSpc>
                <a:spcPct val="150000"/>
              </a:lnSpc>
            </a:pPr>
            <a:r>
              <a:rPr lang="he-IL" sz="2800" b="1" dirty="0">
                <a:solidFill>
                  <a:prstClr val="black"/>
                </a:solidFill>
              </a:rPr>
              <a:t>אחת ממטרותיה של התפילה היא שאדם לא יחשוב רק על עצמו, אלא יחשוב גם על הזולת וצרכיו, על היעדים של עם ישראל ועל הגדלת הופעת שמו של ה' בעולם</a:t>
            </a:r>
          </a:p>
        </p:txBody>
      </p:sp>
      <p:pic>
        <p:nvPicPr>
          <p:cNvPr id="7" name="תמונה 6"/>
          <p:cNvPicPr>
            <a:picLocks noChangeAspect="1"/>
          </p:cNvPicPr>
          <p:nvPr/>
        </p:nvPicPr>
        <p:blipFill>
          <a:blip r:embed="rId2"/>
          <a:stretch>
            <a:fillRect/>
          </a:stretch>
        </p:blipFill>
        <p:spPr>
          <a:xfrm>
            <a:off x="111792" y="330330"/>
            <a:ext cx="2230355" cy="2720188"/>
          </a:xfrm>
          <a:prstGeom prst="rect">
            <a:avLst/>
          </a:prstGeom>
        </p:spPr>
      </p:pic>
    </p:spTree>
    <p:extLst>
      <p:ext uri="{BB962C8B-B14F-4D97-AF65-F5344CB8AC3E}">
        <p14:creationId xmlns:p14="http://schemas.microsoft.com/office/powerpoint/2010/main" val="137828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מלבן 3"/>
          <p:cNvSpPr/>
          <p:nvPr/>
        </p:nvSpPr>
        <p:spPr>
          <a:xfrm>
            <a:off x="1973179" y="556574"/>
            <a:ext cx="9801913" cy="461665"/>
          </a:xfrm>
          <a:prstGeom prst="rect">
            <a:avLst/>
          </a:prstGeom>
          <a:solidFill>
            <a:schemeClr val="accent1">
              <a:lumMod val="60000"/>
              <a:lumOff val="40000"/>
            </a:schemeClr>
          </a:solidFill>
        </p:spPr>
        <p:txBody>
          <a:bodyPr wrap="square">
            <a:spAutoFit/>
          </a:bodyPr>
          <a:lstStyle/>
          <a:p>
            <a:r>
              <a:rPr lang="he-IL" sz="2400" b="1" dirty="0"/>
              <a:t>באופן טבעי, רוב בני האדם עסוקים בעצמם, במשפחותיהם ובסביבתם </a:t>
            </a:r>
            <a:r>
              <a:rPr lang="he-IL" sz="2400" b="1" dirty="0" smtClean="0"/>
              <a:t>הקרובה</a:t>
            </a:r>
            <a:endParaRPr lang="he-IL" sz="2400" b="1" dirty="0"/>
          </a:p>
        </p:txBody>
      </p:sp>
      <p:sp>
        <p:nvSpPr>
          <p:cNvPr id="5" name="מלבן 4"/>
          <p:cNvSpPr/>
          <p:nvPr/>
        </p:nvSpPr>
        <p:spPr>
          <a:xfrm>
            <a:off x="511015" y="1608788"/>
            <a:ext cx="9354879" cy="1200329"/>
          </a:xfrm>
          <a:prstGeom prst="rect">
            <a:avLst/>
          </a:prstGeom>
          <a:solidFill>
            <a:schemeClr val="accent5">
              <a:lumMod val="20000"/>
              <a:lumOff val="80000"/>
            </a:schemeClr>
          </a:solidFill>
        </p:spPr>
        <p:txBody>
          <a:bodyPr wrap="square">
            <a:spAutoFit/>
          </a:bodyPr>
          <a:lstStyle/>
          <a:p>
            <a:r>
              <a:rPr lang="he-IL" sz="2400" b="1" dirty="0">
                <a:solidFill>
                  <a:prstClr val="black"/>
                </a:solidFill>
              </a:rPr>
              <a:t>חז"ל רצו לרומם את המבט שלנו, לחשוב גם על צרכים ויעדים גבוהים יותר. עם ישראל המפוזר בגולה מתבולל בקצב מחריד ויש להתפלל על קיבוץ כולם לארץ ישראל (קיבוץ גלויות).</a:t>
            </a:r>
            <a:endParaRPr lang="he-IL" sz="2400" b="1" dirty="0"/>
          </a:p>
        </p:txBody>
      </p:sp>
      <p:sp>
        <p:nvSpPr>
          <p:cNvPr id="6" name="מלבן 5"/>
          <p:cNvSpPr/>
          <p:nvPr/>
        </p:nvSpPr>
        <p:spPr>
          <a:xfrm>
            <a:off x="2727158" y="3361702"/>
            <a:ext cx="8293954" cy="830997"/>
          </a:xfrm>
          <a:prstGeom prst="rect">
            <a:avLst/>
          </a:prstGeom>
          <a:solidFill>
            <a:schemeClr val="tx2">
              <a:lumMod val="40000"/>
              <a:lumOff val="60000"/>
            </a:schemeClr>
          </a:solidFill>
        </p:spPr>
        <p:txBody>
          <a:bodyPr wrap="square">
            <a:spAutoFit/>
          </a:bodyPr>
          <a:lstStyle/>
          <a:p>
            <a:r>
              <a:rPr lang="he-IL" sz="2400" b="1" dirty="0" smtClean="0">
                <a:solidFill>
                  <a:prstClr val="black"/>
                </a:solidFill>
              </a:rPr>
              <a:t>מדינת </a:t>
            </a:r>
            <a:r>
              <a:rPr lang="he-IL" sz="2400" b="1" dirty="0">
                <a:solidFill>
                  <a:prstClr val="black"/>
                </a:solidFill>
              </a:rPr>
              <a:t>ישראל נמצאת במצב של איום מתמיד מכל החזיתות, ויש לזכור לבקש סיוע מבורא עולם גם בעניין זה (ברכת המינים).</a:t>
            </a:r>
            <a:endParaRPr lang="he-IL" sz="2400" b="1" dirty="0"/>
          </a:p>
        </p:txBody>
      </p:sp>
      <p:sp>
        <p:nvSpPr>
          <p:cNvPr id="7" name="מלבן 6"/>
          <p:cNvSpPr/>
          <p:nvPr/>
        </p:nvSpPr>
        <p:spPr>
          <a:xfrm>
            <a:off x="350594" y="5152580"/>
            <a:ext cx="8504648" cy="830997"/>
          </a:xfrm>
          <a:prstGeom prst="rect">
            <a:avLst/>
          </a:prstGeom>
          <a:solidFill>
            <a:schemeClr val="bg2">
              <a:lumMod val="90000"/>
            </a:schemeClr>
          </a:solidFill>
        </p:spPr>
        <p:txBody>
          <a:bodyPr wrap="square">
            <a:spAutoFit/>
          </a:bodyPr>
          <a:lstStyle/>
          <a:p>
            <a:pPr lvl="0"/>
            <a:r>
              <a:rPr lang="he-IL" sz="2400" b="1" dirty="0">
                <a:solidFill>
                  <a:prstClr val="black"/>
                </a:solidFill>
              </a:rPr>
              <a:t>להתפלל על ימים גדולים ועתידיים של עם ישראל ימי משיח בן דוד, על השבת מערכת המשפט כבראשונה ובניין בית המקדש בירושלים</a:t>
            </a:r>
          </a:p>
        </p:txBody>
      </p:sp>
      <p:pic>
        <p:nvPicPr>
          <p:cNvPr id="13314" name="Picture 2" descr="סוד התפילה במדרשי תפילת חנה - הרב יונתן מילוא - מדרשת עפרה"/>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5874" y="4745284"/>
            <a:ext cx="2903621" cy="1975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27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anim calcmode="lin" valueType="num">
                                      <p:cBhvr>
                                        <p:cTn id="23" dur="2000" fill="hold"/>
                                        <p:tgtEl>
                                          <p:spTgt spid="7"/>
                                        </p:tgtEl>
                                        <p:attrNameLst>
                                          <p:attrName>ppt_w</p:attrName>
                                        </p:attrNameLst>
                                      </p:cBhvr>
                                      <p:tavLst>
                                        <p:tav tm="0" fmla="#ppt_w*sin(2.5*pi*$)">
                                          <p:val>
                                            <p:fltVal val="0"/>
                                          </p:val>
                                        </p:tav>
                                        <p:tav tm="100000">
                                          <p:val>
                                            <p:fltVal val="1"/>
                                          </p:val>
                                        </p:tav>
                                      </p:tavLst>
                                    </p:anim>
                                    <p:anim calcmode="lin" valueType="num">
                                      <p:cBhvr>
                                        <p:cTn id="24"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5000">
              <a:srgbClr val="92D050"/>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7026442" y="365126"/>
            <a:ext cx="4327358" cy="946438"/>
          </a:xfrm>
          <a:solidFill>
            <a:srgbClr val="FF0000"/>
          </a:solidFill>
        </p:spPr>
        <p:txBody>
          <a:bodyPr>
            <a:normAutofit fontScale="90000"/>
          </a:bodyPr>
          <a:lstStyle/>
          <a:p>
            <a:r>
              <a:rPr lang="he-IL" b="1" dirty="0"/>
              <a:t>2 .שלוש פעמים ביום </a:t>
            </a:r>
          </a:p>
        </p:txBody>
      </p:sp>
      <p:sp>
        <p:nvSpPr>
          <p:cNvPr id="3" name="מציין מיקום תוכן 2"/>
          <p:cNvSpPr>
            <a:spLocks noGrp="1"/>
          </p:cNvSpPr>
          <p:nvPr>
            <p:ph idx="1"/>
          </p:nvPr>
        </p:nvSpPr>
        <p:spPr>
          <a:xfrm>
            <a:off x="603583" y="1566228"/>
            <a:ext cx="10984831" cy="1029870"/>
          </a:xfrm>
          <a:solidFill>
            <a:schemeClr val="accent1">
              <a:lumMod val="60000"/>
              <a:lumOff val="40000"/>
            </a:schemeClr>
          </a:solidFill>
        </p:spPr>
        <p:txBody>
          <a:bodyPr>
            <a:noAutofit/>
          </a:bodyPr>
          <a:lstStyle/>
          <a:p>
            <a:pPr marL="0" indent="0" algn="ctr">
              <a:buNone/>
            </a:pPr>
            <a:r>
              <a:rPr lang="he-IL" b="1" dirty="0" smtClean="0"/>
              <a:t>חינוך זה שלו זוכה האדם בתפילה, אמור להשפיע באופן ישיר על דרכי התנהלותו ומעשיו, כפי שכותב הרב קוק (עין איה ברכות ט ע"א, אות קיט):</a:t>
            </a:r>
            <a:endParaRPr lang="he-IL" b="1" dirty="0"/>
          </a:p>
        </p:txBody>
      </p:sp>
      <p:sp>
        <p:nvSpPr>
          <p:cNvPr id="4" name="מלבן 3"/>
          <p:cNvSpPr/>
          <p:nvPr/>
        </p:nvSpPr>
        <p:spPr>
          <a:xfrm>
            <a:off x="1620252" y="3202619"/>
            <a:ext cx="8951495" cy="1569660"/>
          </a:xfrm>
          <a:prstGeom prst="rect">
            <a:avLst/>
          </a:prstGeom>
          <a:effectLst>
            <a:innerShdw blurRad="114300">
              <a:prstClr val="black"/>
            </a:innerShdw>
          </a:effectLst>
        </p:spPr>
        <p:style>
          <a:lnRef idx="0">
            <a:schemeClr val="dk1"/>
          </a:lnRef>
          <a:fillRef idx="3">
            <a:schemeClr val="dk1"/>
          </a:fillRef>
          <a:effectRef idx="3">
            <a:schemeClr val="dk1"/>
          </a:effectRef>
          <a:fontRef idx="minor">
            <a:schemeClr val="lt1"/>
          </a:fontRef>
        </p:style>
        <p:txBody>
          <a:bodyPr wrap="square">
            <a:spAutoFit/>
          </a:bodyPr>
          <a:lstStyle/>
          <a:p>
            <a:pPr algn="ctr"/>
            <a:r>
              <a:rPr lang="he-IL" sz="3200" b="1" dirty="0"/>
              <a:t>תכלית התפילה היא שתוסיף </a:t>
            </a:r>
            <a:r>
              <a:rPr lang="he-IL" sz="3200" b="1" dirty="0" smtClean="0"/>
              <a:t>תֵת </a:t>
            </a:r>
            <a:r>
              <a:rPr lang="he-IL" sz="3200" b="1" dirty="0"/>
              <a:t>פריה בהנהגת האדם, שיהיו טובות וכשרות גם כן אחר תפילתו, מעין של התרוממות נפשו בתפילתו... </a:t>
            </a:r>
          </a:p>
        </p:txBody>
      </p:sp>
      <p:sp>
        <p:nvSpPr>
          <p:cNvPr id="5" name="מלבן 4"/>
          <p:cNvSpPr/>
          <p:nvPr/>
        </p:nvSpPr>
        <p:spPr>
          <a:xfrm>
            <a:off x="368969" y="5378800"/>
            <a:ext cx="11454062" cy="1077218"/>
          </a:xfrm>
          <a:prstGeom prst="rect">
            <a:avLst/>
          </a:prstGeom>
          <a:solidFill>
            <a:schemeClr val="bg1">
              <a:lumMod val="85000"/>
            </a:schemeClr>
          </a:solidFill>
        </p:spPr>
        <p:txBody>
          <a:bodyPr wrap="square">
            <a:spAutoFit/>
          </a:bodyPr>
          <a:lstStyle/>
          <a:p>
            <a:pPr algn="ctr"/>
            <a:r>
              <a:rPr lang="he-IL" sz="3200" b="1" dirty="0"/>
              <a:t>חז"ל תקנו ששלוש פעמים נעצור את מרוצת חיינו, נתנתק מהכול ונזכור מה באמת חשוב לנו</a:t>
            </a:r>
          </a:p>
        </p:txBody>
      </p:sp>
      <p:pic>
        <p:nvPicPr>
          <p:cNvPr id="6" name="תמונה 5"/>
          <p:cNvPicPr>
            <a:picLocks noChangeAspect="1"/>
          </p:cNvPicPr>
          <p:nvPr/>
        </p:nvPicPr>
        <p:blipFill>
          <a:blip r:embed="rId2"/>
          <a:stretch>
            <a:fillRect/>
          </a:stretch>
        </p:blipFill>
        <p:spPr>
          <a:xfrm>
            <a:off x="176462" y="38955"/>
            <a:ext cx="2294021" cy="1399941"/>
          </a:xfrm>
          <a:prstGeom prst="rect">
            <a:avLst/>
          </a:prstGeom>
        </p:spPr>
      </p:pic>
    </p:spTree>
    <p:extLst>
      <p:ext uri="{BB962C8B-B14F-4D97-AF65-F5344CB8AC3E}">
        <p14:creationId xmlns:p14="http://schemas.microsoft.com/office/powerpoint/2010/main" val="226232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מתי התפילה מתקבלת יותר, בזמן רגיל או בזמן צער? לקריאה | יהדות | ערכים"/>
          <p:cNvPicPr>
            <a:picLocks noChangeAspect="1" noChangeArrowheads="1"/>
          </p:cNvPicPr>
          <p:nvPr/>
        </p:nvPicPr>
        <p:blipFill rotWithShape="1">
          <a:blip r:embed="rId2">
            <a:extLst>
              <a:ext uri="{28A0092B-C50C-407E-A947-70E740481C1C}">
                <a14:useLocalDpi xmlns:a14="http://schemas.microsoft.com/office/drawing/2010/main" val="0"/>
              </a:ext>
            </a:extLst>
          </a:blip>
          <a:srcRect l="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p:cNvSpPr/>
          <p:nvPr/>
        </p:nvSpPr>
        <p:spPr>
          <a:xfrm>
            <a:off x="5598694" y="1659285"/>
            <a:ext cx="6272463" cy="3539430"/>
          </a:xfrm>
          <a:prstGeom prst="rect">
            <a:avLst/>
          </a:prstGeom>
          <a:solidFill>
            <a:schemeClr val="accent4">
              <a:lumMod val="20000"/>
              <a:lumOff val="80000"/>
            </a:schemeClr>
          </a:solidFill>
        </p:spPr>
        <p:txBody>
          <a:bodyPr wrap="square">
            <a:spAutoFit/>
          </a:bodyPr>
          <a:lstStyle/>
          <a:p>
            <a:r>
              <a:rPr lang="he-IL" sz="3200" b="1" dirty="0" smtClean="0"/>
              <a:t>ההבדל </a:t>
            </a:r>
            <a:r>
              <a:rPr lang="he-IL" sz="3200" b="1" dirty="0"/>
              <a:t>בין מי שמתפלל ובין מי שאינו מתפלל, איננו בזה שהראשון מייחד שעה ביום לתפילתו והשני איננו מייחד שעה זו לשם זה. יש כאן הבדל עיקרי. אופן חייהם של שני אלה שונה לגמרי: </a:t>
            </a:r>
            <a:r>
              <a:rPr lang="he-IL" sz="3200" b="1" dirty="0">
                <a:solidFill>
                  <a:srgbClr val="FF0000"/>
                </a:solidFill>
              </a:rPr>
              <a:t>אותה שעה של תפילה, מטביעה חותם מיוחד על כל היום כולו.</a:t>
            </a:r>
          </a:p>
        </p:txBody>
      </p:sp>
      <p:sp>
        <p:nvSpPr>
          <p:cNvPr id="5" name="מלבן 4"/>
          <p:cNvSpPr/>
          <p:nvPr/>
        </p:nvSpPr>
        <p:spPr>
          <a:xfrm>
            <a:off x="5256846" y="598810"/>
            <a:ext cx="6614311" cy="461665"/>
          </a:xfrm>
          <a:prstGeom prst="rect">
            <a:avLst/>
          </a:prstGeom>
          <a:solidFill>
            <a:srgbClr val="FFC000"/>
          </a:solidFill>
        </p:spPr>
        <p:txBody>
          <a:bodyPr wrap="none">
            <a:spAutoFit/>
          </a:bodyPr>
          <a:lstStyle/>
          <a:p>
            <a:pPr lvl="0"/>
            <a:r>
              <a:rPr lang="he-IL" sz="2400" b="1" dirty="0">
                <a:solidFill>
                  <a:prstClr val="black"/>
                </a:solidFill>
              </a:rPr>
              <a:t>הרב אברהם יצחק הכהן קוק, אורות התפילה, </a:t>
            </a:r>
            <a:r>
              <a:rPr lang="he-IL" sz="2400" b="1" dirty="0" err="1">
                <a:solidFill>
                  <a:prstClr val="black"/>
                </a:solidFill>
              </a:rPr>
              <a:t>עמ</a:t>
            </a:r>
            <a:r>
              <a:rPr lang="he-IL" sz="2400" b="1" dirty="0">
                <a:solidFill>
                  <a:prstClr val="black"/>
                </a:solidFill>
              </a:rPr>
              <a:t> 82 </a:t>
            </a:r>
          </a:p>
        </p:txBody>
      </p:sp>
    </p:spTree>
    <p:extLst>
      <p:ext uri="{BB962C8B-B14F-4D97-AF65-F5344CB8AC3E}">
        <p14:creationId xmlns:p14="http://schemas.microsoft.com/office/powerpoint/2010/main" val="372444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rotWithShape="1">
          <a:blip r:embed="rId2"/>
          <a:srcRect l="20489"/>
          <a:stretch/>
        </p:blipFill>
        <p:spPr>
          <a:xfrm>
            <a:off x="0" y="0"/>
            <a:ext cx="12192000" cy="6858000"/>
          </a:xfrm>
          <a:prstGeom prst="rect">
            <a:avLst/>
          </a:prstGeom>
        </p:spPr>
      </p:pic>
      <p:sp>
        <p:nvSpPr>
          <p:cNvPr id="2" name="כותרת 1"/>
          <p:cNvSpPr>
            <a:spLocks noGrp="1"/>
          </p:cNvSpPr>
          <p:nvPr>
            <p:ph type="title"/>
          </p:nvPr>
        </p:nvSpPr>
        <p:spPr>
          <a:xfrm>
            <a:off x="9791700" y="0"/>
            <a:ext cx="1905000" cy="1031875"/>
          </a:xfrm>
        </p:spPr>
        <p:txBody>
          <a:bodyPr>
            <a:normAutofit/>
          </a:bodyPr>
          <a:lstStyle/>
          <a:p>
            <a:r>
              <a:rPr lang="he-IL" sz="5400" b="1" dirty="0" smtClean="0">
                <a:solidFill>
                  <a:schemeClr val="accent2">
                    <a:lumMod val="75000"/>
                  </a:schemeClr>
                </a:solidFill>
              </a:rPr>
              <a:t>פתיחה </a:t>
            </a:r>
            <a:endParaRPr lang="he-IL" sz="5400" b="1" dirty="0">
              <a:solidFill>
                <a:schemeClr val="accent2">
                  <a:lumMod val="75000"/>
                </a:schemeClr>
              </a:solidFill>
            </a:endParaRPr>
          </a:p>
        </p:txBody>
      </p:sp>
      <p:sp>
        <p:nvSpPr>
          <p:cNvPr id="4" name="מלבן 3"/>
          <p:cNvSpPr/>
          <p:nvPr/>
        </p:nvSpPr>
        <p:spPr>
          <a:xfrm>
            <a:off x="5892800" y="1239441"/>
            <a:ext cx="6096000" cy="5262979"/>
          </a:xfrm>
          <a:prstGeom prst="rect">
            <a:avLst/>
          </a:prstGeom>
        </p:spPr>
        <p:txBody>
          <a:bodyPr>
            <a:spAutoFit/>
          </a:bodyPr>
          <a:lstStyle/>
          <a:p>
            <a:r>
              <a:rPr lang="he-IL" sz="2400" b="1" dirty="0"/>
              <a:t>תפילת העמידה היא מרכזה של התפילה. </a:t>
            </a:r>
            <a:endParaRPr lang="he-IL" sz="2400" b="1" dirty="0" smtClean="0"/>
          </a:p>
          <a:p>
            <a:endParaRPr lang="he-IL" sz="2400" b="1" dirty="0" smtClean="0"/>
          </a:p>
          <a:p>
            <a:r>
              <a:rPr lang="he-IL" sz="2400" b="1" dirty="0" smtClean="0"/>
              <a:t>במשנה </a:t>
            </a:r>
            <a:r>
              <a:rPr lang="he-IL" sz="2400" b="1" dirty="0"/>
              <a:t>ובגמרא, כאשר מדברים על 'תפילה' סתם, הכוונה היא לתפילת עמידה בלבד. </a:t>
            </a:r>
            <a:endParaRPr lang="he-IL" sz="2400" b="1" dirty="0" smtClean="0"/>
          </a:p>
          <a:p>
            <a:endParaRPr lang="he-IL" sz="2400" b="1" dirty="0" smtClean="0"/>
          </a:p>
          <a:p>
            <a:r>
              <a:rPr lang="he-IL" sz="2400" b="1" dirty="0" smtClean="0"/>
              <a:t>לעומת </a:t>
            </a:r>
            <a:r>
              <a:rPr lang="he-IL" sz="2400" b="1" dirty="0"/>
              <a:t>זאת מה ששגור על לשוננו כ'תפילה' מתייחס לכל המזמורים והפיוטים הנמצאים </a:t>
            </a:r>
            <a:endParaRPr lang="he-IL" sz="2400" b="1" dirty="0" smtClean="0"/>
          </a:p>
          <a:p>
            <a:r>
              <a:rPr lang="he-IL" sz="2400" b="1" dirty="0"/>
              <a:t>ב</a:t>
            </a:r>
            <a:r>
              <a:rPr lang="he-IL" sz="2400" b="1" dirty="0" smtClean="0"/>
              <a:t>סידור</a:t>
            </a:r>
            <a:r>
              <a:rPr lang="he-IL" sz="2400" b="1" dirty="0"/>
              <a:t>. </a:t>
            </a:r>
            <a:endParaRPr lang="he-IL" sz="2400" b="1" dirty="0" smtClean="0"/>
          </a:p>
          <a:p>
            <a:endParaRPr lang="he-IL" sz="2400" b="1" dirty="0" smtClean="0"/>
          </a:p>
          <a:p>
            <a:r>
              <a:rPr lang="he-IL" sz="2400" b="1" dirty="0" smtClean="0"/>
              <a:t>בתפילות </a:t>
            </a:r>
            <a:r>
              <a:rPr lang="he-IL" sz="2400" b="1" dirty="0"/>
              <a:t>יום חול, תפילת עמידה מכונה </a:t>
            </a:r>
            <a:endParaRPr lang="he-IL" sz="2400" b="1" dirty="0" smtClean="0"/>
          </a:p>
          <a:p>
            <a:r>
              <a:rPr lang="he-IL" sz="2400" b="1" dirty="0" smtClean="0"/>
              <a:t>תפילת שמונה </a:t>
            </a:r>
            <a:r>
              <a:rPr lang="he-IL" sz="2400" b="1" dirty="0"/>
              <a:t>עשרה. </a:t>
            </a:r>
            <a:endParaRPr lang="he-IL" sz="2400" b="1" dirty="0" smtClean="0"/>
          </a:p>
          <a:p>
            <a:endParaRPr lang="he-IL" sz="2400" b="1" dirty="0"/>
          </a:p>
          <a:p>
            <a:r>
              <a:rPr lang="he-IL" sz="2400" b="1" dirty="0" smtClean="0"/>
              <a:t>מה </a:t>
            </a:r>
            <a:r>
              <a:rPr lang="he-IL" sz="2400" b="1" dirty="0"/>
              <a:t>הרעיון העומד בבסיסה של תפילת </a:t>
            </a:r>
            <a:endParaRPr lang="he-IL" sz="2400" b="1" dirty="0" smtClean="0"/>
          </a:p>
          <a:p>
            <a:r>
              <a:rPr lang="he-IL" sz="2400" b="1" dirty="0" smtClean="0"/>
              <a:t>שמונה </a:t>
            </a:r>
            <a:r>
              <a:rPr lang="he-IL" sz="2400" b="1" dirty="0"/>
              <a:t>עשרה, ומדוע היא כל כך חשובה? </a:t>
            </a:r>
          </a:p>
        </p:txBody>
      </p:sp>
    </p:spTree>
    <p:extLst>
      <p:ext uri="{BB962C8B-B14F-4D97-AF65-F5344CB8AC3E}">
        <p14:creationId xmlns:p14="http://schemas.microsoft.com/office/powerpoint/2010/main" val="37902260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6432885" y="2434558"/>
            <a:ext cx="5149515" cy="1325563"/>
          </a:xfrm>
        </p:spPr>
        <p:txBody>
          <a:bodyPr>
            <a:noAutofit/>
          </a:bodyPr>
          <a:lstStyle/>
          <a:p>
            <a:r>
              <a:rPr lang="he-IL" sz="6000" b="1" dirty="0" smtClean="0"/>
              <a:t>ג. בקשות אישיות </a:t>
            </a:r>
            <a:endParaRPr lang="he-IL" sz="6000" b="1" dirty="0"/>
          </a:p>
        </p:txBody>
      </p:sp>
      <p:pic>
        <p:nvPicPr>
          <p:cNvPr id="7170" name="Picture 2" descr="כמו תפילה | תרבות יהודית-ישראלית"/>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224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109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12192000" cy="6858000"/>
          </a:xfrm>
          <a:prstGeom prst="rect">
            <a:avLst/>
          </a:prstGeom>
        </p:spPr>
      </p:pic>
      <p:sp>
        <p:nvSpPr>
          <p:cNvPr id="3" name="מציין מיקום תוכן 2"/>
          <p:cNvSpPr>
            <a:spLocks noGrp="1"/>
          </p:cNvSpPr>
          <p:nvPr>
            <p:ph idx="1"/>
          </p:nvPr>
        </p:nvSpPr>
        <p:spPr>
          <a:xfrm>
            <a:off x="501316" y="590383"/>
            <a:ext cx="6268453" cy="2473659"/>
          </a:xfrm>
        </p:spPr>
        <p:txBody>
          <a:bodyPr>
            <a:noAutofit/>
          </a:bodyPr>
          <a:lstStyle/>
          <a:p>
            <a:pPr marL="0" indent="0" algn="ctr">
              <a:buNone/>
            </a:pPr>
            <a:r>
              <a:rPr lang="he-IL" sz="5400" b="1" dirty="0">
                <a:solidFill>
                  <a:srgbClr val="FFFF00"/>
                </a:solidFill>
              </a:rPr>
              <a:t>נוסח התפילה הקבוע נועד לרומם את המבט על החיים האישיים והלאומיים. היכן מקומן של הבקשות האישיות? </a:t>
            </a:r>
          </a:p>
        </p:txBody>
      </p:sp>
    </p:spTree>
    <p:extLst>
      <p:ext uri="{BB962C8B-B14F-4D97-AF65-F5344CB8AC3E}">
        <p14:creationId xmlns:p14="http://schemas.microsoft.com/office/powerpoint/2010/main" val="17446472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מלבן 3"/>
          <p:cNvSpPr/>
          <p:nvPr/>
        </p:nvSpPr>
        <p:spPr>
          <a:xfrm>
            <a:off x="8181475" y="409759"/>
            <a:ext cx="3473114" cy="1815882"/>
          </a:xfrm>
          <a:prstGeom prst="rect">
            <a:avLst/>
          </a:prstGeom>
          <a:solidFill>
            <a:schemeClr val="accent4">
              <a:lumMod val="60000"/>
              <a:lumOff val="40000"/>
            </a:schemeClr>
          </a:solidFill>
        </p:spPr>
        <p:txBody>
          <a:bodyPr wrap="square">
            <a:spAutoFit/>
          </a:bodyPr>
          <a:lstStyle/>
          <a:p>
            <a:r>
              <a:rPr lang="he-IL" sz="2800" b="1" u="sng" dirty="0"/>
              <a:t>משנה אבות ב' י"ג </a:t>
            </a:r>
            <a:endParaRPr lang="he-IL" sz="2800" b="1" u="sng" dirty="0" smtClean="0"/>
          </a:p>
          <a:p>
            <a:r>
              <a:rPr lang="he-IL" sz="2800" b="1" dirty="0" smtClean="0"/>
              <a:t>רבי </a:t>
            </a:r>
            <a:r>
              <a:rPr lang="he-IL" sz="2800" b="1" dirty="0"/>
              <a:t>שמעון אומר... אל תעש תפילתך קבע, אלא תחנונים</a:t>
            </a:r>
          </a:p>
        </p:txBody>
      </p:sp>
      <p:sp>
        <p:nvSpPr>
          <p:cNvPr id="5" name="מלבן 4"/>
          <p:cNvSpPr/>
          <p:nvPr/>
        </p:nvSpPr>
        <p:spPr>
          <a:xfrm>
            <a:off x="1138989" y="1717359"/>
            <a:ext cx="6096000" cy="4893647"/>
          </a:xfrm>
          <a:prstGeom prst="rect">
            <a:avLst/>
          </a:prstGeom>
          <a:solidFill>
            <a:schemeClr val="accent1">
              <a:lumMod val="60000"/>
              <a:lumOff val="40000"/>
            </a:schemeClr>
          </a:solidFill>
        </p:spPr>
        <p:txBody>
          <a:bodyPr>
            <a:spAutoFit/>
          </a:bodyPr>
          <a:lstStyle/>
          <a:p>
            <a:pPr algn="just"/>
            <a:r>
              <a:rPr lang="he-IL" sz="2400" b="1" u="sng" dirty="0"/>
              <a:t>עבודה זרה ח </a:t>
            </a:r>
            <a:r>
              <a:rPr lang="he-IL" sz="2400" b="1" u="sng" dirty="0" smtClean="0"/>
              <a:t>ע"א</a:t>
            </a:r>
          </a:p>
          <a:p>
            <a:pPr algn="just"/>
            <a:r>
              <a:rPr lang="he-IL" sz="2400" b="1" dirty="0" smtClean="0"/>
              <a:t>וחכמים </a:t>
            </a:r>
            <a:r>
              <a:rPr lang="he-IL" sz="2400" b="1" dirty="0"/>
              <a:t>אומרים... שואל אדם צרכיו בשומע תפילה. אמר רב יהודה אמר שמואל: הלכה כדברי חכמים... </a:t>
            </a:r>
            <a:endParaRPr lang="he-IL" sz="2400" b="1" dirty="0" smtClean="0"/>
          </a:p>
          <a:p>
            <a:pPr algn="just"/>
            <a:endParaRPr lang="he-IL" sz="2400" b="1" dirty="0" smtClean="0"/>
          </a:p>
          <a:p>
            <a:pPr algn="just"/>
            <a:r>
              <a:rPr lang="he-IL" sz="2400" b="1" u="sng" dirty="0" smtClean="0"/>
              <a:t>אמר </a:t>
            </a:r>
            <a:r>
              <a:rPr lang="he-IL" sz="2400" b="1" u="sng" dirty="0"/>
              <a:t>רבי </a:t>
            </a:r>
            <a:r>
              <a:rPr lang="he-IL" sz="2400" b="1" u="sng" dirty="0" err="1"/>
              <a:t>חייא</a:t>
            </a:r>
            <a:r>
              <a:rPr lang="he-IL" sz="2400" b="1" u="sng" dirty="0"/>
              <a:t> בר אשי אמר רב</a:t>
            </a:r>
            <a:r>
              <a:rPr lang="he-IL" sz="2400" b="1" dirty="0"/>
              <a:t>: אף על פי שאמרו: שואל אדם צרכיו בשומע תפילה, אם יש לו חולה בתוך ביתו - אומר בברכת חולים, ואם צריך לפרנסה - אומר בברכת השנים. </a:t>
            </a:r>
            <a:endParaRPr lang="he-IL" sz="2400" b="1" dirty="0" smtClean="0"/>
          </a:p>
          <a:p>
            <a:pPr algn="just"/>
            <a:endParaRPr lang="he-IL" sz="2400" b="1" dirty="0" smtClean="0"/>
          </a:p>
          <a:p>
            <a:pPr algn="just"/>
            <a:r>
              <a:rPr lang="he-IL" sz="2400" b="1" u="sng" dirty="0" smtClean="0"/>
              <a:t>אמר </a:t>
            </a:r>
            <a:r>
              <a:rPr lang="he-IL" sz="2400" b="1" u="sng" dirty="0"/>
              <a:t>ר' יהושע בן לוי, </a:t>
            </a:r>
            <a:r>
              <a:rPr lang="he-IL" sz="2400" b="1" dirty="0"/>
              <a:t>אף על פי שאמרו: שואל אדם צרכיו בשומע תפילה, אבל אם בא לומר אחר תפילתו, אפילו כסדר יום הכיפור - אומר. </a:t>
            </a:r>
          </a:p>
        </p:txBody>
      </p:sp>
      <p:pic>
        <p:nvPicPr>
          <p:cNvPr id="6" name="תמונה 5"/>
          <p:cNvPicPr>
            <a:picLocks noChangeAspect="1"/>
          </p:cNvPicPr>
          <p:nvPr/>
        </p:nvPicPr>
        <p:blipFill>
          <a:blip r:embed="rId2"/>
          <a:stretch>
            <a:fillRect/>
          </a:stretch>
        </p:blipFill>
        <p:spPr>
          <a:xfrm rot="20859010">
            <a:off x="8123821" y="2906767"/>
            <a:ext cx="3588420" cy="3287138"/>
          </a:xfrm>
          <a:prstGeom prst="rect">
            <a:avLst/>
          </a:prstGeom>
        </p:spPr>
      </p:pic>
      <p:pic>
        <p:nvPicPr>
          <p:cNvPr id="7" name="תמונה 6"/>
          <p:cNvPicPr>
            <a:picLocks noChangeAspect="1"/>
          </p:cNvPicPr>
          <p:nvPr/>
        </p:nvPicPr>
        <p:blipFill>
          <a:blip r:embed="rId3"/>
          <a:stretch>
            <a:fillRect/>
          </a:stretch>
        </p:blipFill>
        <p:spPr>
          <a:xfrm>
            <a:off x="288755" y="140285"/>
            <a:ext cx="2308478" cy="2085356"/>
          </a:xfrm>
          <a:prstGeom prst="rect">
            <a:avLst/>
          </a:prstGeom>
        </p:spPr>
      </p:pic>
    </p:spTree>
    <p:extLst>
      <p:ext uri="{BB962C8B-B14F-4D97-AF65-F5344CB8AC3E}">
        <p14:creationId xmlns:p14="http://schemas.microsoft.com/office/powerpoint/2010/main" val="427522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 name="מלבן 4"/>
          <p:cNvSpPr/>
          <p:nvPr/>
        </p:nvSpPr>
        <p:spPr>
          <a:xfrm>
            <a:off x="317500" y="1165255"/>
            <a:ext cx="11645900" cy="5262979"/>
          </a:xfrm>
          <a:prstGeom prst="rect">
            <a:avLst/>
          </a:prstGeom>
          <a:solidFill>
            <a:schemeClr val="accent3">
              <a:lumMod val="60000"/>
              <a:lumOff val="40000"/>
            </a:schemeClr>
          </a:solidFill>
        </p:spPr>
        <p:txBody>
          <a:bodyPr wrap="square">
            <a:spAutoFit/>
          </a:bodyPr>
          <a:lstStyle/>
          <a:p>
            <a:pPr>
              <a:lnSpc>
                <a:spcPct val="150000"/>
              </a:lnSpc>
            </a:pPr>
            <a:r>
              <a:rPr lang="he-IL" sz="3200" dirty="0" smtClean="0"/>
              <a:t>"ישים </a:t>
            </a:r>
            <a:r>
              <a:rPr lang="he-IL" sz="3200" dirty="0"/>
              <a:t>כל מגמותיו לה' להתפלל לו על כל צרכיו, אפילו דבר קטן או גדול לא יבצר דבר מה שלא יתפלל לה', אם צריך שידוך לעצמו או בניו ובנותיו. </a:t>
            </a:r>
            <a:r>
              <a:rPr lang="he-IL" sz="3200" dirty="0" smtClean="0"/>
              <a:t>...</a:t>
            </a:r>
          </a:p>
          <a:p>
            <a:pPr>
              <a:lnSpc>
                <a:spcPct val="150000"/>
              </a:lnSpc>
            </a:pPr>
            <a:r>
              <a:rPr lang="he-IL" sz="3200" dirty="0" smtClean="0"/>
              <a:t>כללו </a:t>
            </a:r>
            <a:r>
              <a:rPr lang="he-IL" sz="3200" dirty="0"/>
              <a:t>של דבר אין דבר מה שרצונו לעשות בו ביום שלא יתפלל לה'... ועל ידי תפילה זו ישמע ה' לקולנו ויצא לנו תועלת, כי תפילה זו ודאי בכוונה, ולא יהיו פיו ולבו ולשונו מדבר ולבו בל עמו, כמדבר בהרגל וכמצוות אנשים מלומדה כי אם מתפלל בכל יום דבר חדש מה שצריך לו באותו זמן ועת... </a:t>
            </a:r>
            <a:endParaRPr lang="he-IL" sz="3200" dirty="0" smtClean="0"/>
          </a:p>
          <a:p>
            <a:pPr>
              <a:lnSpc>
                <a:spcPct val="150000"/>
              </a:lnSpc>
            </a:pPr>
            <a:r>
              <a:rPr lang="he-IL" sz="3200" dirty="0" smtClean="0"/>
              <a:t>ואם </a:t>
            </a:r>
            <a:r>
              <a:rPr lang="he-IL" sz="3200" dirty="0"/>
              <a:t>כן יוצא ידי תפילה גמורה כי זהו העיקר, התפילה הבאה ממעמקי הלב. </a:t>
            </a:r>
          </a:p>
        </p:txBody>
      </p:sp>
      <p:sp>
        <p:nvSpPr>
          <p:cNvPr id="2" name="מלבן 1"/>
          <p:cNvSpPr/>
          <p:nvPr/>
        </p:nvSpPr>
        <p:spPr>
          <a:xfrm>
            <a:off x="946150" y="299135"/>
            <a:ext cx="10388600" cy="523220"/>
          </a:xfrm>
          <a:prstGeom prst="rect">
            <a:avLst/>
          </a:prstGeom>
          <a:solidFill>
            <a:schemeClr val="accent4">
              <a:lumMod val="60000"/>
              <a:lumOff val="40000"/>
            </a:schemeClr>
          </a:solidFill>
        </p:spPr>
        <p:txBody>
          <a:bodyPr wrap="square">
            <a:spAutoFit/>
          </a:bodyPr>
          <a:lstStyle/>
          <a:p>
            <a:pPr lvl="0"/>
            <a:r>
              <a:rPr lang="he-IL" sz="2800" b="1" dirty="0">
                <a:solidFill>
                  <a:prstClr val="black"/>
                </a:solidFill>
                <a:latin typeface="Bahnschrift Light SemiCondensed" panose="020B0502040204020203" pitchFamily="34" charset="0"/>
              </a:rPr>
              <a:t>ר' יונתן </a:t>
            </a:r>
            <a:r>
              <a:rPr lang="he-IL" sz="2800" b="1" dirty="0" err="1">
                <a:solidFill>
                  <a:prstClr val="black"/>
                </a:solidFill>
                <a:latin typeface="Bahnschrift Light SemiCondensed" panose="020B0502040204020203" pitchFamily="34" charset="0"/>
              </a:rPr>
              <a:t>אייבשיץ</a:t>
            </a:r>
            <a:r>
              <a:rPr lang="he-IL" sz="2800" b="1" dirty="0">
                <a:solidFill>
                  <a:prstClr val="black"/>
                </a:solidFill>
                <a:latin typeface="Bahnschrift Light SemiCondensed" panose="020B0502040204020203" pitchFamily="34" charset="0"/>
              </a:rPr>
              <a:t>, יערות דבש דרוש א' (מהדורת מכון ירושלים, עמ' כ"ב)</a:t>
            </a:r>
          </a:p>
        </p:txBody>
      </p:sp>
    </p:spTree>
    <p:extLst>
      <p:ext uri="{BB962C8B-B14F-4D97-AF65-F5344CB8AC3E}">
        <p14:creationId xmlns:p14="http://schemas.microsoft.com/office/powerpoint/2010/main" val="38820227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a:stretch>
            <a:fillRect/>
          </a:stretch>
        </p:blipFill>
        <p:spPr>
          <a:xfrm>
            <a:off x="0" y="0"/>
            <a:ext cx="12192000" cy="6858000"/>
          </a:xfrm>
          <a:prstGeom prst="rect">
            <a:avLst/>
          </a:prstGeom>
        </p:spPr>
      </p:pic>
      <p:sp>
        <p:nvSpPr>
          <p:cNvPr id="4" name="מלבן 3"/>
          <p:cNvSpPr/>
          <p:nvPr/>
        </p:nvSpPr>
        <p:spPr>
          <a:xfrm>
            <a:off x="8069179" y="382415"/>
            <a:ext cx="3537284" cy="400110"/>
          </a:xfrm>
          <a:prstGeom prst="rect">
            <a:avLst/>
          </a:prstGeom>
          <a:solidFill>
            <a:srgbClr val="FFC000"/>
          </a:solidFill>
        </p:spPr>
        <p:txBody>
          <a:bodyPr wrap="square">
            <a:spAutoFit/>
          </a:bodyPr>
          <a:lstStyle/>
          <a:p>
            <a:r>
              <a:rPr lang="he-IL" sz="2000" b="1" dirty="0"/>
              <a:t>משנה ברורה סימן קכ"ב </a:t>
            </a:r>
            <a:r>
              <a:rPr lang="he-IL" sz="2000" b="1" dirty="0" err="1"/>
              <a:t>ס"ק</a:t>
            </a:r>
            <a:r>
              <a:rPr lang="he-IL" sz="2000" b="1" dirty="0"/>
              <a:t> ח</a:t>
            </a:r>
            <a:r>
              <a:rPr lang="he-IL" sz="2000" b="1" dirty="0" smtClean="0"/>
              <a:t>'</a:t>
            </a:r>
            <a:endParaRPr lang="he-IL" sz="2000" b="1" dirty="0"/>
          </a:p>
        </p:txBody>
      </p:sp>
      <p:sp>
        <p:nvSpPr>
          <p:cNvPr id="6" name="מלבן 5"/>
          <p:cNvSpPr/>
          <p:nvPr/>
        </p:nvSpPr>
        <p:spPr>
          <a:xfrm>
            <a:off x="481262" y="1164940"/>
            <a:ext cx="10218821" cy="1569660"/>
          </a:xfrm>
          <a:prstGeom prst="rect">
            <a:avLst/>
          </a:prstGeom>
          <a:solidFill>
            <a:schemeClr val="bg1"/>
          </a:solidFill>
        </p:spPr>
        <p:txBody>
          <a:bodyPr wrap="square">
            <a:spAutoFit/>
          </a:bodyPr>
          <a:lstStyle/>
          <a:p>
            <a:pPr lvl="0"/>
            <a:r>
              <a:rPr lang="he-IL" sz="3200" b="1" dirty="0" smtClean="0">
                <a:solidFill>
                  <a:srgbClr val="0070C0"/>
                </a:solidFill>
              </a:rPr>
              <a:t>"נכון </a:t>
            </a:r>
            <a:r>
              <a:rPr lang="he-IL" sz="3200" b="1" dirty="0">
                <a:solidFill>
                  <a:srgbClr val="0070C0"/>
                </a:solidFill>
              </a:rPr>
              <a:t>וראוי לכל אדם להתפלל בכל יום ביחוד על צרכיו ופרנסתו ושלא ימוש התורה מפיו וזרעו וזרע זרעו ושיהיו כל יוצאי חלציו עובדי ה' באמת... וכל מה שיודע בלבו שצריך לו</a:t>
            </a:r>
            <a:r>
              <a:rPr lang="he-IL" sz="3200" b="1" dirty="0" smtClean="0">
                <a:solidFill>
                  <a:srgbClr val="0070C0"/>
                </a:solidFill>
              </a:rPr>
              <a:t>...."</a:t>
            </a:r>
            <a:endParaRPr lang="he-IL" sz="3200" b="1" dirty="0">
              <a:solidFill>
                <a:srgbClr val="0070C0"/>
              </a:solidFill>
            </a:endParaRPr>
          </a:p>
        </p:txBody>
      </p:sp>
    </p:spTree>
    <p:extLst>
      <p:ext uri="{BB962C8B-B14F-4D97-AF65-F5344CB8AC3E}">
        <p14:creationId xmlns:p14="http://schemas.microsoft.com/office/powerpoint/2010/main" val="413610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מה זה אושר? - קבלה, מדע ומשמעות החיים - הרב מיכאל לייטמן"/>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p:cNvSpPr/>
          <p:nvPr/>
        </p:nvSpPr>
        <p:spPr>
          <a:xfrm>
            <a:off x="376237" y="304801"/>
            <a:ext cx="11439525" cy="2677656"/>
          </a:xfrm>
          <a:prstGeom prst="rect">
            <a:avLst/>
          </a:prstGeom>
        </p:spPr>
        <p:txBody>
          <a:bodyPr wrap="square">
            <a:spAutoFit/>
          </a:bodyPr>
          <a:lstStyle/>
          <a:p>
            <a:pPr algn="ctr"/>
            <a:r>
              <a:rPr lang="he-IL" sz="2800" b="1" dirty="0"/>
              <a:t>המפגש של האדם עם הקב"ה בתפילה, מרומם אותו למקום גבוה יותר, אך אינו מבטל את צרכיו ובקשותיו האישיים. הם נשארים, אלא שמתגלים גם רצונות גבוהים יותר שלעתים נשכחים בשגרת היום יום. אם בנוסח הקבוע המופיע בסידורים, אנחנו מרימים את המבט ומבקשים על הכלל ועל הופעת ה' בעולם, הבקשות האישיות הן נתינת מקום לבקשות הפשוטות והטבעיות, לכל פרט במקום שבו הוא נמצא. </a:t>
            </a:r>
          </a:p>
        </p:txBody>
      </p:sp>
      <p:sp>
        <p:nvSpPr>
          <p:cNvPr id="5" name="AutoShape 2" descr="זו תפילה! - קבלה, מדע ומשמעות החיים - הרב מיכאל לייטמן"/>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Tree>
    <p:extLst>
      <p:ext uri="{BB962C8B-B14F-4D97-AF65-F5344CB8AC3E}">
        <p14:creationId xmlns:p14="http://schemas.microsoft.com/office/powerpoint/2010/main" val="41515211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2"/>
          <a:stretch>
            <a:fillRect/>
          </a:stretch>
        </p:blipFill>
        <p:spPr>
          <a:xfrm>
            <a:off x="0" y="0"/>
            <a:ext cx="12192000" cy="6858000"/>
          </a:xfrm>
          <a:prstGeom prst="rect">
            <a:avLst/>
          </a:prstGeom>
        </p:spPr>
      </p:pic>
      <p:sp>
        <p:nvSpPr>
          <p:cNvPr id="4" name="מלבן 3"/>
          <p:cNvSpPr/>
          <p:nvPr/>
        </p:nvSpPr>
        <p:spPr>
          <a:xfrm>
            <a:off x="368970" y="1613118"/>
            <a:ext cx="11183860" cy="1815882"/>
          </a:xfrm>
          <a:prstGeom prst="rect">
            <a:avLst/>
          </a:prstGeom>
          <a:solidFill>
            <a:schemeClr val="bg1"/>
          </a:solidFill>
        </p:spPr>
        <p:txBody>
          <a:bodyPr wrap="square">
            <a:spAutoFit/>
          </a:bodyPr>
          <a:lstStyle/>
          <a:p>
            <a:r>
              <a:rPr lang="he-IL" sz="2800" b="1" dirty="0" smtClean="0"/>
              <a:t>כאשר </a:t>
            </a:r>
            <a:r>
              <a:rPr lang="he-IL" sz="2800" b="1" dirty="0"/>
              <a:t>אדם מדבר עם </a:t>
            </a:r>
            <a:r>
              <a:rPr lang="he-IL" sz="2800" b="1" dirty="0" err="1"/>
              <a:t>חבירו</a:t>
            </a:r>
            <a:r>
              <a:rPr lang="he-IL" sz="2800" b="1" dirty="0"/>
              <a:t> אין לו מחשבות זרות, בדרך כלל. לעומת זאת, אם אומרים לאדם לחזור על משפט פעמים רבות, יהיו לו גם מחשבות זרות. ממילא, אם אדם מטפס למעלה מדרגתו - הרי שתפילתו אינה טבעית, ואז המחשבות הזרות ממילא יופיעו - כתוצאה מחוסר הטבעיות שבתפילתו. </a:t>
            </a:r>
          </a:p>
        </p:txBody>
      </p:sp>
      <p:sp>
        <p:nvSpPr>
          <p:cNvPr id="5" name="מלבן 4"/>
          <p:cNvSpPr/>
          <p:nvPr/>
        </p:nvSpPr>
        <p:spPr>
          <a:xfrm>
            <a:off x="3001672" y="516693"/>
            <a:ext cx="6789038" cy="523220"/>
          </a:xfrm>
          <a:prstGeom prst="rect">
            <a:avLst/>
          </a:prstGeom>
          <a:solidFill>
            <a:srgbClr val="FFC000"/>
          </a:solidFill>
        </p:spPr>
        <p:txBody>
          <a:bodyPr wrap="none">
            <a:spAutoFit/>
          </a:bodyPr>
          <a:lstStyle/>
          <a:p>
            <a:r>
              <a:rPr lang="he-IL" sz="2800" dirty="0">
                <a:solidFill>
                  <a:prstClr val="black"/>
                </a:solidFill>
              </a:rPr>
              <a:t>הרב יהודה </a:t>
            </a:r>
            <a:r>
              <a:rPr lang="he-IL" sz="2800" dirty="0" err="1">
                <a:solidFill>
                  <a:prstClr val="black"/>
                </a:solidFill>
              </a:rPr>
              <a:t>עמיטל</a:t>
            </a:r>
            <a:r>
              <a:rPr lang="he-IL" sz="2800" dirty="0">
                <a:solidFill>
                  <a:prstClr val="black"/>
                </a:solidFill>
              </a:rPr>
              <a:t>, והארץ נתן לבני אדם עמ</a:t>
            </a:r>
            <a:r>
              <a:rPr lang="he-IL" sz="2800" dirty="0" smtClean="0">
                <a:solidFill>
                  <a:prstClr val="black"/>
                </a:solidFill>
              </a:rPr>
              <a:t>' 95 </a:t>
            </a:r>
            <a:endParaRPr lang="he-IL" sz="2800" dirty="0"/>
          </a:p>
        </p:txBody>
      </p:sp>
    </p:spTree>
    <p:extLst>
      <p:ext uri="{BB962C8B-B14F-4D97-AF65-F5344CB8AC3E}">
        <p14:creationId xmlns:p14="http://schemas.microsoft.com/office/powerpoint/2010/main" val="21046409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מלבן 3"/>
          <p:cNvSpPr/>
          <p:nvPr/>
        </p:nvSpPr>
        <p:spPr>
          <a:xfrm>
            <a:off x="6262821" y="427639"/>
            <a:ext cx="5325497" cy="584775"/>
          </a:xfrm>
          <a:prstGeom prst="rect">
            <a:avLst/>
          </a:prstGeom>
          <a:solidFill>
            <a:srgbClr val="FFC000"/>
          </a:solidFill>
        </p:spPr>
        <p:txBody>
          <a:bodyPr wrap="none">
            <a:spAutoFit/>
          </a:bodyPr>
          <a:lstStyle/>
          <a:p>
            <a:r>
              <a:rPr lang="he-IL" sz="3200" b="1" dirty="0"/>
              <a:t>הלכה למעשה - בקשות אישיות </a:t>
            </a:r>
          </a:p>
        </p:txBody>
      </p:sp>
      <p:sp>
        <p:nvSpPr>
          <p:cNvPr id="5" name="מלבן 4"/>
          <p:cNvSpPr/>
          <p:nvPr/>
        </p:nvSpPr>
        <p:spPr>
          <a:xfrm>
            <a:off x="5877570" y="1616912"/>
            <a:ext cx="6096000" cy="954107"/>
          </a:xfrm>
          <a:prstGeom prst="rect">
            <a:avLst/>
          </a:prstGeom>
          <a:solidFill>
            <a:schemeClr val="bg2">
              <a:lumMod val="75000"/>
            </a:schemeClr>
          </a:solidFill>
        </p:spPr>
        <p:txBody>
          <a:bodyPr wrap="square">
            <a:spAutoFit/>
          </a:bodyPr>
          <a:lstStyle/>
          <a:p>
            <a:pPr algn="ctr"/>
            <a:r>
              <a:rPr lang="he-IL" sz="2800" b="1" dirty="0"/>
              <a:t>רצוי מאוד להוסיף בקשות אישיות בכל תפילה ותפילה</a:t>
            </a:r>
          </a:p>
        </p:txBody>
      </p:sp>
      <p:sp>
        <p:nvSpPr>
          <p:cNvPr id="6" name="מלבן 5"/>
          <p:cNvSpPr/>
          <p:nvPr/>
        </p:nvSpPr>
        <p:spPr>
          <a:xfrm>
            <a:off x="5877570" y="3175517"/>
            <a:ext cx="6096000" cy="3539430"/>
          </a:xfrm>
          <a:prstGeom prst="rect">
            <a:avLst/>
          </a:prstGeom>
          <a:solidFill>
            <a:schemeClr val="accent1">
              <a:lumMod val="60000"/>
              <a:lumOff val="40000"/>
            </a:schemeClr>
          </a:solidFill>
        </p:spPr>
        <p:txBody>
          <a:bodyPr>
            <a:spAutoFit/>
          </a:bodyPr>
          <a:lstStyle/>
          <a:p>
            <a:pPr algn="ctr"/>
            <a:r>
              <a:rPr lang="he-IL" sz="2800" b="1" dirty="0"/>
              <a:t>תוך כדי תפילת העמידה ניתן להוסיף בשני מקומות. בכל אחת מברכות </a:t>
            </a:r>
            <a:r>
              <a:rPr lang="he-IL" sz="2800" b="1" dirty="0" smtClean="0"/>
              <a:t>ה'בקשה'(מ'דעת</a:t>
            </a:r>
            <a:r>
              <a:rPr lang="he-IL" sz="2800" b="1" dirty="0"/>
              <a:t>' ועד </a:t>
            </a:r>
            <a:r>
              <a:rPr lang="he-IL" sz="2800" b="1" dirty="0" smtClean="0"/>
              <a:t>'משיח'), </a:t>
            </a:r>
            <a:r>
              <a:rPr lang="he-IL" sz="2800" b="1" dirty="0"/>
              <a:t>מעין עניינה של הברכה. למשל, אם רצה להצליח במבחן יבקש ב'אתה חונן', ואם היה לו חולה בביתו, יכול לבקש עליו בברכת 'רפאנו'. כמו כן, אפשר להוסיף את כל סוגי הבקשות בברכת 'שומע תפילה'. </a:t>
            </a:r>
          </a:p>
        </p:txBody>
      </p:sp>
      <p:pic>
        <p:nvPicPr>
          <p:cNvPr id="7" name="תמונה 6"/>
          <p:cNvPicPr>
            <a:picLocks noChangeAspect="1"/>
          </p:cNvPicPr>
          <p:nvPr/>
        </p:nvPicPr>
        <p:blipFill>
          <a:blip r:embed="rId2"/>
          <a:stretch>
            <a:fillRect/>
          </a:stretch>
        </p:blipFill>
        <p:spPr>
          <a:xfrm>
            <a:off x="0" y="-48508"/>
            <a:ext cx="5715000" cy="6906508"/>
          </a:xfrm>
          <a:prstGeom prst="rect">
            <a:avLst/>
          </a:prstGeom>
        </p:spPr>
      </p:pic>
    </p:spTree>
    <p:extLst>
      <p:ext uri="{BB962C8B-B14F-4D97-AF65-F5344CB8AC3E}">
        <p14:creationId xmlns:p14="http://schemas.microsoft.com/office/powerpoint/2010/main" val="18041600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מלבן 3"/>
          <p:cNvSpPr/>
          <p:nvPr/>
        </p:nvSpPr>
        <p:spPr>
          <a:xfrm>
            <a:off x="6273800" y="566678"/>
            <a:ext cx="5613400" cy="5724644"/>
          </a:xfrm>
          <a:prstGeom prst="rect">
            <a:avLst/>
          </a:prstGeom>
          <a:solidFill>
            <a:schemeClr val="accent4">
              <a:lumMod val="60000"/>
              <a:lumOff val="40000"/>
            </a:schemeClr>
          </a:solidFill>
        </p:spPr>
        <p:txBody>
          <a:bodyPr wrap="square">
            <a:spAutoFit/>
          </a:bodyPr>
          <a:lstStyle/>
          <a:p>
            <a:r>
              <a:rPr lang="he-IL" sz="3200" b="1" dirty="0"/>
              <a:t>בהוספה בשני מקומות אלו, יש שתי הגבלות, שעניינן המשותף הוא לשמור שהבקשות הפרטיות לא ישתלטו ויבטלו את האופי הכללי של </a:t>
            </a:r>
            <a:r>
              <a:rPr lang="he-IL" sz="3200" b="1" dirty="0" smtClean="0"/>
              <a:t>התפילה</a:t>
            </a:r>
          </a:p>
          <a:p>
            <a:endParaRPr lang="he-IL" b="1" dirty="0" smtClean="0"/>
          </a:p>
          <a:p>
            <a:r>
              <a:rPr lang="he-IL" sz="3200" b="1" dirty="0" smtClean="0"/>
              <a:t>א</a:t>
            </a:r>
            <a:r>
              <a:rPr lang="he-IL" sz="3200" b="1" dirty="0"/>
              <a:t>. יפתח קודם בנוסח הקבוע של הברכה, ואת בקשתו האישית יוסיף בסוף, לפני חתימת הברכה. </a:t>
            </a:r>
            <a:endParaRPr lang="he-IL" sz="3200" b="1" dirty="0" smtClean="0"/>
          </a:p>
          <a:p>
            <a:endParaRPr lang="he-IL" sz="2800" b="1" dirty="0" smtClean="0"/>
          </a:p>
          <a:p>
            <a:r>
              <a:rPr lang="he-IL" sz="3200" b="1" dirty="0" smtClean="0"/>
              <a:t>ב</a:t>
            </a:r>
            <a:r>
              <a:rPr lang="he-IL" sz="3200" b="1" dirty="0"/>
              <a:t>. אין ראוי להאריך בבקשות פרטיות במקומות אלו. </a:t>
            </a:r>
          </a:p>
        </p:txBody>
      </p:sp>
      <p:pic>
        <p:nvPicPr>
          <p:cNvPr id="2" name="תמונה 1"/>
          <p:cNvPicPr>
            <a:picLocks noChangeAspect="1"/>
          </p:cNvPicPr>
          <p:nvPr/>
        </p:nvPicPr>
        <p:blipFill>
          <a:blip r:embed="rId2"/>
          <a:stretch>
            <a:fillRect/>
          </a:stretch>
        </p:blipFill>
        <p:spPr>
          <a:xfrm>
            <a:off x="0" y="0"/>
            <a:ext cx="5829300" cy="6858000"/>
          </a:xfrm>
          <a:prstGeom prst="rect">
            <a:avLst/>
          </a:prstGeom>
        </p:spPr>
      </p:pic>
    </p:spTree>
    <p:extLst>
      <p:ext uri="{BB962C8B-B14F-4D97-AF65-F5344CB8AC3E}">
        <p14:creationId xmlns:p14="http://schemas.microsoft.com/office/powerpoint/2010/main" val="8002097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a:stretch>
            <a:fillRect/>
          </a:stretch>
        </p:blipFill>
        <p:spPr>
          <a:xfrm>
            <a:off x="0" y="0"/>
            <a:ext cx="12192000" cy="6858000"/>
          </a:xfrm>
          <a:prstGeom prst="rect">
            <a:avLst/>
          </a:prstGeom>
        </p:spPr>
      </p:pic>
      <p:sp>
        <p:nvSpPr>
          <p:cNvPr id="4" name="מלבן 3"/>
          <p:cNvSpPr/>
          <p:nvPr/>
        </p:nvSpPr>
        <p:spPr>
          <a:xfrm>
            <a:off x="2113614" y="216959"/>
            <a:ext cx="9698636" cy="4524315"/>
          </a:xfrm>
          <a:prstGeom prst="rect">
            <a:avLst/>
          </a:prstGeom>
        </p:spPr>
        <p:txBody>
          <a:bodyPr wrap="square">
            <a:spAutoFit/>
          </a:bodyPr>
          <a:lstStyle/>
          <a:p>
            <a:pPr>
              <a:lnSpc>
                <a:spcPct val="150000"/>
              </a:lnSpc>
            </a:pPr>
            <a:r>
              <a:rPr lang="he-IL" sz="3200" b="1" dirty="0"/>
              <a:t>מי שרוצה להרבות בתפילות אישיות, יעשה זאת בסוף 'אלוקי נצור', בין 'יהיו לרצון' וכו' ל'עושה שלום' </a:t>
            </a:r>
            <a:r>
              <a:rPr lang="he-IL" sz="3200" b="1" dirty="0" err="1"/>
              <a:t>וכו</a:t>
            </a:r>
            <a:r>
              <a:rPr lang="he-IL" sz="3200" b="1" dirty="0"/>
              <a:t>'. </a:t>
            </a:r>
            <a:endParaRPr lang="he-IL" sz="3200" b="1" dirty="0" smtClean="0"/>
          </a:p>
          <a:p>
            <a:pPr>
              <a:lnSpc>
                <a:spcPct val="150000"/>
              </a:lnSpc>
            </a:pPr>
            <a:r>
              <a:rPr lang="he-IL" sz="3200" b="1" u="sng" dirty="0" smtClean="0">
                <a:solidFill>
                  <a:srgbClr val="FF0000"/>
                </a:solidFill>
              </a:rPr>
              <a:t>מצד </a:t>
            </a:r>
            <a:r>
              <a:rPr lang="he-IL" sz="3200" b="1" u="sng" dirty="0">
                <a:solidFill>
                  <a:srgbClr val="FF0000"/>
                </a:solidFill>
              </a:rPr>
              <a:t>אחד</a:t>
            </a:r>
            <a:r>
              <a:rPr lang="he-IL" sz="3200" b="1" dirty="0"/>
              <a:t>, בחלק זה הוא עוד עומד לפני ה' </a:t>
            </a:r>
            <a:r>
              <a:rPr lang="he-IL" sz="3200" b="1" dirty="0" smtClean="0"/>
              <a:t>(כל </a:t>
            </a:r>
            <a:r>
              <a:rPr lang="he-IL" sz="3200" b="1" dirty="0"/>
              <a:t>עוד שלא פסע שלושה צעדים </a:t>
            </a:r>
            <a:r>
              <a:rPr lang="he-IL" sz="3200" b="1" dirty="0" smtClean="0"/>
              <a:t>לאחוריו) </a:t>
            </a:r>
            <a:r>
              <a:rPr lang="he-IL" sz="3200" b="1" dirty="0"/>
              <a:t>ולכן יש משמעות גדולה לבקשותיו, אך </a:t>
            </a:r>
            <a:r>
              <a:rPr lang="he-IL" sz="3200" b="1" u="sng" dirty="0">
                <a:solidFill>
                  <a:srgbClr val="FF0000"/>
                </a:solidFill>
              </a:rPr>
              <a:t>מצד שני </a:t>
            </a:r>
            <a:r>
              <a:rPr lang="he-IL" sz="3200" b="1" dirty="0"/>
              <a:t>אין הקפדה על שמירת האופי הכללי, כי אין זה נחשב מעיקר התפילה אלא רק תוספת. </a:t>
            </a:r>
          </a:p>
        </p:txBody>
      </p:sp>
    </p:spTree>
    <p:extLst>
      <p:ext uri="{BB962C8B-B14F-4D97-AF65-F5344CB8AC3E}">
        <p14:creationId xmlns:p14="http://schemas.microsoft.com/office/powerpoint/2010/main" val="14857521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a:stretch>
            <a:fillRect/>
          </a:stretch>
        </p:blipFill>
        <p:spPr>
          <a:xfrm>
            <a:off x="0" y="0"/>
            <a:ext cx="12192000" cy="6858000"/>
          </a:xfrm>
          <a:prstGeom prst="rect">
            <a:avLst/>
          </a:prstGeom>
        </p:spPr>
      </p:pic>
      <p:sp>
        <p:nvSpPr>
          <p:cNvPr id="2" name="כותרת 1"/>
          <p:cNvSpPr>
            <a:spLocks noGrp="1"/>
          </p:cNvSpPr>
          <p:nvPr>
            <p:ph type="title"/>
          </p:nvPr>
        </p:nvSpPr>
        <p:spPr>
          <a:xfrm>
            <a:off x="5676900" y="365125"/>
            <a:ext cx="5676900" cy="1325563"/>
          </a:xfrm>
        </p:spPr>
        <p:txBody>
          <a:bodyPr>
            <a:normAutofit/>
          </a:bodyPr>
          <a:lstStyle/>
          <a:p>
            <a:r>
              <a:rPr lang="he-IL" sz="6000" b="1" dirty="0" smtClean="0">
                <a:solidFill>
                  <a:srgbClr val="FFFF00"/>
                </a:solidFill>
              </a:rPr>
              <a:t>תשע עשרה ברכות </a:t>
            </a:r>
            <a:endParaRPr lang="he-IL" sz="6000" b="1" dirty="0">
              <a:solidFill>
                <a:srgbClr val="FFFF00"/>
              </a:solidFill>
            </a:endParaRPr>
          </a:p>
        </p:txBody>
      </p:sp>
      <p:sp>
        <p:nvSpPr>
          <p:cNvPr id="3" name="מציין מיקום תוכן 2"/>
          <p:cNvSpPr>
            <a:spLocks noGrp="1"/>
          </p:cNvSpPr>
          <p:nvPr>
            <p:ph idx="1"/>
          </p:nvPr>
        </p:nvSpPr>
        <p:spPr>
          <a:xfrm>
            <a:off x="533400" y="2359025"/>
            <a:ext cx="10515600" cy="4351338"/>
          </a:xfrm>
        </p:spPr>
        <p:txBody>
          <a:bodyPr>
            <a:normAutofit/>
          </a:bodyPr>
          <a:lstStyle/>
          <a:p>
            <a:pPr marL="0" indent="0">
              <a:buNone/>
            </a:pPr>
            <a:r>
              <a:rPr lang="he-IL" sz="5400" b="1" dirty="0" smtClean="0"/>
              <a:t>1. תוכנן </a:t>
            </a:r>
          </a:p>
          <a:p>
            <a:pPr marL="0" indent="0">
              <a:buNone/>
            </a:pPr>
            <a:r>
              <a:rPr lang="he-IL" sz="5400" b="1" dirty="0" smtClean="0"/>
              <a:t>2. מבנה הברכות </a:t>
            </a:r>
            <a:endParaRPr lang="he-IL" sz="5400" b="1" dirty="0"/>
          </a:p>
        </p:txBody>
      </p:sp>
    </p:spTree>
    <p:extLst>
      <p:ext uri="{BB962C8B-B14F-4D97-AF65-F5344CB8AC3E}">
        <p14:creationId xmlns:p14="http://schemas.microsoft.com/office/powerpoint/2010/main" val="27144002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7210925" y="429294"/>
            <a:ext cx="3878179" cy="870117"/>
          </a:xfrm>
          <a:solidFill>
            <a:schemeClr val="accent4">
              <a:lumMod val="60000"/>
              <a:lumOff val="40000"/>
            </a:schemeClr>
          </a:solidFill>
        </p:spPr>
        <p:txBody>
          <a:bodyPr>
            <a:normAutofit/>
          </a:bodyPr>
          <a:lstStyle/>
          <a:p>
            <a:r>
              <a:rPr lang="he-IL" sz="5400" b="1" dirty="0" smtClean="0"/>
              <a:t>ד. חזרת הש"ץ</a:t>
            </a:r>
            <a:endParaRPr lang="he-IL" sz="5400" b="1" dirty="0"/>
          </a:p>
        </p:txBody>
      </p:sp>
      <p:sp>
        <p:nvSpPr>
          <p:cNvPr id="3" name="מציין מיקום תוכן 2"/>
          <p:cNvSpPr>
            <a:spLocks noGrp="1"/>
          </p:cNvSpPr>
          <p:nvPr>
            <p:ph idx="1"/>
          </p:nvPr>
        </p:nvSpPr>
        <p:spPr>
          <a:xfrm>
            <a:off x="6368716" y="1825624"/>
            <a:ext cx="5562599" cy="4791075"/>
          </a:xfrm>
          <a:solidFill>
            <a:schemeClr val="accent2">
              <a:lumMod val="60000"/>
              <a:lumOff val="40000"/>
            </a:schemeClr>
          </a:solidFill>
        </p:spPr>
        <p:txBody>
          <a:bodyPr>
            <a:noAutofit/>
          </a:bodyPr>
          <a:lstStyle/>
          <a:p>
            <a:pPr marL="0" indent="0" algn="ctr">
              <a:buNone/>
            </a:pPr>
            <a:r>
              <a:rPr lang="he-IL" sz="3600" dirty="0"/>
              <a:t>חכמים תיקנו שהחזן יחזור על תפילת העמידה בכל התפילות חוץ </a:t>
            </a:r>
            <a:r>
              <a:rPr lang="he-IL" sz="3600" dirty="0" err="1"/>
              <a:t>מבתפילת</a:t>
            </a:r>
            <a:r>
              <a:rPr lang="he-IL" sz="3600" dirty="0"/>
              <a:t> ערבית. </a:t>
            </a:r>
            <a:endParaRPr lang="he-IL" sz="3600" dirty="0" smtClean="0"/>
          </a:p>
          <a:p>
            <a:pPr marL="0" indent="0" algn="ctr">
              <a:buNone/>
            </a:pPr>
            <a:r>
              <a:rPr lang="he-IL" sz="3600" dirty="0" smtClean="0"/>
              <a:t>במשנה </a:t>
            </a:r>
            <a:r>
              <a:rPr lang="he-IL" sz="3600" dirty="0"/>
              <a:t>מובאת מחלוקת בין חכמים לרבן גמליאל בשאלה מהי התפילה העיקרית - </a:t>
            </a:r>
            <a:r>
              <a:rPr lang="he-IL" sz="3600" b="1" dirty="0">
                <a:solidFill>
                  <a:schemeClr val="bg1"/>
                </a:solidFill>
              </a:rPr>
              <a:t>תפילת לחש של היחיד </a:t>
            </a:r>
            <a:r>
              <a:rPr lang="he-IL" sz="3600" b="1" dirty="0" smtClean="0">
                <a:solidFill>
                  <a:schemeClr val="bg1"/>
                </a:solidFill>
              </a:rPr>
              <a:t>(חכמים) </a:t>
            </a:r>
            <a:r>
              <a:rPr lang="he-IL" sz="3600" b="1" dirty="0">
                <a:solidFill>
                  <a:schemeClr val="bg1"/>
                </a:solidFill>
              </a:rPr>
              <a:t>או חזרת שליח הציבור </a:t>
            </a:r>
            <a:r>
              <a:rPr lang="he-IL" sz="3600" b="1" dirty="0" smtClean="0">
                <a:solidFill>
                  <a:schemeClr val="bg1"/>
                </a:solidFill>
              </a:rPr>
              <a:t>(רבן גמליאל). </a:t>
            </a:r>
            <a:endParaRPr lang="he-IL" sz="3600" b="1" dirty="0">
              <a:solidFill>
                <a:schemeClr val="bg1"/>
              </a:solidFill>
            </a:endParaRPr>
          </a:p>
        </p:txBody>
      </p:sp>
      <p:pic>
        <p:nvPicPr>
          <p:cNvPr id="16386" name="Picture 2" descr="שליח ציבור | ערוץ התורה"/>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318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32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092200" y="568325"/>
            <a:ext cx="5130800" cy="2009775"/>
          </a:xfrm>
          <a:solidFill>
            <a:srgbClr val="FFFF00"/>
          </a:solidFill>
        </p:spPr>
        <p:txBody>
          <a:bodyPr>
            <a:noAutofit/>
          </a:bodyPr>
          <a:lstStyle/>
          <a:p>
            <a:pPr marL="0" indent="0" algn="ctr">
              <a:buNone/>
            </a:pPr>
            <a:r>
              <a:rPr lang="he-IL" sz="3200" b="1" dirty="0"/>
              <a:t>הגמרא </a:t>
            </a:r>
            <a:r>
              <a:rPr lang="he-IL" sz="3200" b="1" dirty="0" smtClean="0"/>
              <a:t>(ראש </a:t>
            </a:r>
            <a:r>
              <a:rPr lang="he-IL" sz="3200" b="1" dirty="0"/>
              <a:t>השנה לד </a:t>
            </a:r>
            <a:r>
              <a:rPr lang="he-IL" sz="3200" b="1" dirty="0" smtClean="0"/>
              <a:t>ע"ב) </a:t>
            </a:r>
            <a:r>
              <a:rPr lang="he-IL" sz="3200" b="1" dirty="0"/>
              <a:t>מסבירה מדוע לפי כל אחת מהדעות יש צורך גם בתפילת היחיד </a:t>
            </a:r>
            <a:r>
              <a:rPr lang="he-IL" sz="3200" b="1" dirty="0" smtClean="0"/>
              <a:t>וגם </a:t>
            </a:r>
            <a:r>
              <a:rPr lang="he-IL" sz="3200" b="1" dirty="0"/>
              <a:t>בתפילת הציבור: </a:t>
            </a:r>
          </a:p>
        </p:txBody>
      </p:sp>
      <p:sp>
        <p:nvSpPr>
          <p:cNvPr id="4" name="מלבן 3"/>
          <p:cNvSpPr/>
          <p:nvPr/>
        </p:nvSpPr>
        <p:spPr>
          <a:xfrm>
            <a:off x="317500" y="3111500"/>
            <a:ext cx="6210300" cy="3046988"/>
          </a:xfrm>
          <a:prstGeom prst="rect">
            <a:avLst/>
          </a:prstGeom>
          <a:solidFill>
            <a:srgbClr val="92D050"/>
          </a:solidFill>
        </p:spPr>
        <p:txBody>
          <a:bodyPr wrap="square">
            <a:spAutoFit/>
          </a:bodyPr>
          <a:lstStyle/>
          <a:p>
            <a:r>
              <a:rPr lang="he-IL" sz="3200" b="1" dirty="0"/>
              <a:t>תניא, אמרו לו לרבן גמליאל: לדבריך, למה צבור </a:t>
            </a:r>
            <a:r>
              <a:rPr lang="he-IL" sz="3200" b="1" dirty="0" err="1"/>
              <a:t>מתפללין</a:t>
            </a:r>
            <a:r>
              <a:rPr lang="he-IL" sz="3200" b="1" dirty="0"/>
              <a:t>? אמר להם: כדי להסדיר שליח צבור תפלתו. </a:t>
            </a:r>
            <a:endParaRPr lang="he-IL" sz="3200" b="1" dirty="0" smtClean="0"/>
          </a:p>
          <a:p>
            <a:r>
              <a:rPr lang="he-IL" sz="3200" b="1" dirty="0" smtClean="0"/>
              <a:t>אמר </a:t>
            </a:r>
            <a:r>
              <a:rPr lang="he-IL" sz="3200" b="1" dirty="0"/>
              <a:t>להם רבן גמליאל: לדבריכם, למה שליח צבור יורד לפני התיבה? אמרו לו: כדי להוציא את שאינו בקי.</a:t>
            </a:r>
          </a:p>
        </p:txBody>
      </p:sp>
      <p:pic>
        <p:nvPicPr>
          <p:cNvPr id="2" name="תמונה 1"/>
          <p:cNvPicPr>
            <a:picLocks noChangeAspect="1"/>
          </p:cNvPicPr>
          <p:nvPr/>
        </p:nvPicPr>
        <p:blipFill>
          <a:blip r:embed="rId2"/>
          <a:stretch>
            <a:fillRect/>
          </a:stretch>
        </p:blipFill>
        <p:spPr>
          <a:xfrm>
            <a:off x="7065962" y="0"/>
            <a:ext cx="5126038" cy="6850063"/>
          </a:xfrm>
          <a:prstGeom prst="rect">
            <a:avLst/>
          </a:prstGeom>
        </p:spPr>
      </p:pic>
    </p:spTree>
    <p:extLst>
      <p:ext uri="{BB962C8B-B14F-4D97-AF65-F5344CB8AC3E}">
        <p14:creationId xmlns:p14="http://schemas.microsoft.com/office/powerpoint/2010/main" val="242314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מלבן 3"/>
          <p:cNvSpPr/>
          <p:nvPr/>
        </p:nvSpPr>
        <p:spPr>
          <a:xfrm>
            <a:off x="5708650" y="226536"/>
            <a:ext cx="6096000" cy="3539430"/>
          </a:xfrm>
          <a:prstGeom prst="rect">
            <a:avLst/>
          </a:prstGeom>
          <a:solidFill>
            <a:srgbClr val="92D050"/>
          </a:solidFill>
        </p:spPr>
        <p:txBody>
          <a:bodyPr>
            <a:spAutoFit/>
          </a:bodyPr>
          <a:lstStyle/>
          <a:p>
            <a:pPr algn="ctr"/>
            <a:r>
              <a:rPr lang="he-IL" sz="2800" b="1" u="sng" dirty="0">
                <a:solidFill>
                  <a:srgbClr val="FF0000"/>
                </a:solidFill>
              </a:rPr>
              <a:t>רבן גמליאל </a:t>
            </a:r>
            <a:r>
              <a:rPr lang="he-IL" sz="2800" b="1" dirty="0"/>
              <a:t>סובר שתפילת שליח הציבור היא העיקרית, ואילו תפילת היחיד נועדה "להסדיר שליח הציבור תפילתו". שליח הציבור מתפלל בלחש ומכין את תפילת הציבור שתהא קולחת. על פי שיטתו עיקר התפילה הוא בכך שהציבור עומד ומקשיב לשליח הציבור המתפלל את נוסח התפילה ועונה אחריו אמן. </a:t>
            </a:r>
          </a:p>
        </p:txBody>
      </p:sp>
      <p:sp>
        <p:nvSpPr>
          <p:cNvPr id="5" name="מלבן 4"/>
          <p:cNvSpPr/>
          <p:nvPr/>
        </p:nvSpPr>
        <p:spPr>
          <a:xfrm>
            <a:off x="387350" y="3892966"/>
            <a:ext cx="6096000" cy="2677656"/>
          </a:xfrm>
          <a:prstGeom prst="rect">
            <a:avLst/>
          </a:prstGeom>
          <a:solidFill>
            <a:schemeClr val="accent6">
              <a:lumMod val="60000"/>
              <a:lumOff val="40000"/>
            </a:schemeClr>
          </a:solidFill>
        </p:spPr>
        <p:txBody>
          <a:bodyPr>
            <a:spAutoFit/>
          </a:bodyPr>
          <a:lstStyle/>
          <a:p>
            <a:pPr algn="ctr"/>
            <a:r>
              <a:rPr lang="he-IL" sz="2800" b="1" dirty="0"/>
              <a:t>ואילו </a:t>
            </a:r>
            <a:r>
              <a:rPr lang="he-IL" sz="2800" b="1" u="sng" dirty="0">
                <a:solidFill>
                  <a:srgbClr val="FF0000"/>
                </a:solidFill>
              </a:rPr>
              <a:t>חכמים סוברים </a:t>
            </a:r>
            <a:r>
              <a:rPr lang="he-IL" sz="2800" b="1" dirty="0"/>
              <a:t>שתפילת הציבור בלחש היא העיקרית. העיקר הוא החובה האישית שיש לכל יחיד ויחיד בתפילתו. אלא שיש כאלו שאינם בקיאים ואין ביכולתם להתפלל, ולפיכך באה חזרת שליח הציבור כדי להוציא אותם ידי חובה. </a:t>
            </a:r>
          </a:p>
        </p:txBody>
      </p:sp>
      <p:pic>
        <p:nvPicPr>
          <p:cNvPr id="2" name="תמונה 1"/>
          <p:cNvPicPr>
            <a:picLocks noChangeAspect="1"/>
          </p:cNvPicPr>
          <p:nvPr/>
        </p:nvPicPr>
        <p:blipFill>
          <a:blip r:embed="rId2"/>
          <a:stretch>
            <a:fillRect/>
          </a:stretch>
        </p:blipFill>
        <p:spPr>
          <a:xfrm rot="20462601">
            <a:off x="350530" y="884249"/>
            <a:ext cx="4409763" cy="2159024"/>
          </a:xfrm>
          <a:prstGeom prst="rect">
            <a:avLst/>
          </a:prstGeom>
        </p:spPr>
      </p:pic>
      <p:pic>
        <p:nvPicPr>
          <p:cNvPr id="3" name="תמונה 2"/>
          <p:cNvPicPr>
            <a:picLocks noChangeAspect="1"/>
          </p:cNvPicPr>
          <p:nvPr/>
        </p:nvPicPr>
        <p:blipFill>
          <a:blip r:embed="rId3"/>
          <a:stretch>
            <a:fillRect/>
          </a:stretch>
        </p:blipFill>
        <p:spPr>
          <a:xfrm rot="1338094">
            <a:off x="8319541" y="4114270"/>
            <a:ext cx="2815479" cy="2235049"/>
          </a:xfrm>
          <a:prstGeom prst="rect">
            <a:avLst/>
          </a:prstGeom>
        </p:spPr>
      </p:pic>
    </p:spTree>
    <p:extLst>
      <p:ext uri="{BB962C8B-B14F-4D97-AF65-F5344CB8AC3E}">
        <p14:creationId xmlns:p14="http://schemas.microsoft.com/office/powerpoint/2010/main" val="86930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מלבן 3"/>
          <p:cNvSpPr/>
          <p:nvPr/>
        </p:nvSpPr>
        <p:spPr>
          <a:xfrm>
            <a:off x="6375400" y="380295"/>
            <a:ext cx="5348990" cy="6186309"/>
          </a:xfrm>
          <a:prstGeom prst="rect">
            <a:avLst/>
          </a:prstGeom>
        </p:spPr>
        <p:txBody>
          <a:bodyPr wrap="square">
            <a:spAutoFit/>
          </a:bodyPr>
          <a:lstStyle/>
          <a:p>
            <a:r>
              <a:rPr lang="he-IL" sz="3600" b="1" dirty="0"/>
              <a:t>להלכה פסקו הראשונים והשולחן ערוך </a:t>
            </a:r>
            <a:r>
              <a:rPr lang="he-IL" sz="3600" b="1" dirty="0" smtClean="0"/>
              <a:t>(אורח </a:t>
            </a:r>
            <a:r>
              <a:rPr lang="he-IL" sz="3600" b="1" dirty="0"/>
              <a:t>חיים סימן קכ"ד, א</a:t>
            </a:r>
            <a:r>
              <a:rPr lang="he-IL" sz="3600" b="1" dirty="0" smtClean="0"/>
              <a:t>') </a:t>
            </a:r>
            <a:r>
              <a:rPr lang="he-IL" sz="3600" b="1" u="sng" dirty="0">
                <a:solidFill>
                  <a:srgbClr val="FF0000"/>
                </a:solidFill>
              </a:rPr>
              <a:t>כחכמים: </a:t>
            </a:r>
            <a:r>
              <a:rPr lang="he-IL" sz="3600" b="1" dirty="0"/>
              <a:t>מטרת חזרת הש"ץ היא להוציא ידי חובה את מי שאינו בקיא. זהו ביטוי נוסף לכך שמטרת התפילה לרומם את האדם לחשיבה גם על הזולת, ולפתח את תחושת האחריות שלו כלפי הציבור בכללותו. </a:t>
            </a:r>
          </a:p>
        </p:txBody>
      </p:sp>
      <p:pic>
        <p:nvPicPr>
          <p:cNvPr id="2" name="תמונה 1"/>
          <p:cNvPicPr>
            <a:picLocks noChangeAspect="1"/>
          </p:cNvPicPr>
          <p:nvPr/>
        </p:nvPicPr>
        <p:blipFill>
          <a:blip r:embed="rId2"/>
          <a:stretch>
            <a:fillRect/>
          </a:stretch>
        </p:blipFill>
        <p:spPr>
          <a:xfrm>
            <a:off x="88901" y="0"/>
            <a:ext cx="6070600" cy="6946900"/>
          </a:xfrm>
          <a:prstGeom prst="rect">
            <a:avLst/>
          </a:prstGeom>
        </p:spPr>
      </p:pic>
    </p:spTree>
    <p:extLst>
      <p:ext uri="{BB962C8B-B14F-4D97-AF65-F5344CB8AC3E}">
        <p14:creationId xmlns:p14="http://schemas.microsoft.com/office/powerpoint/2010/main" val="194458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6342089" y="335145"/>
            <a:ext cx="5191593" cy="1013970"/>
          </a:xfrm>
          <a:solidFill>
            <a:srgbClr val="FFC000"/>
          </a:solidFill>
        </p:spPr>
        <p:txBody>
          <a:bodyPr/>
          <a:lstStyle/>
          <a:p>
            <a:r>
              <a:rPr lang="he-IL" dirty="0"/>
              <a:t>חזרת שליח הציבור בימינו </a:t>
            </a:r>
          </a:p>
        </p:txBody>
      </p:sp>
      <p:sp>
        <p:nvSpPr>
          <p:cNvPr id="3" name="מציין מיקום תוכן 2"/>
          <p:cNvSpPr>
            <a:spLocks noGrp="1"/>
          </p:cNvSpPr>
          <p:nvPr>
            <p:ph idx="1"/>
          </p:nvPr>
        </p:nvSpPr>
        <p:spPr>
          <a:xfrm>
            <a:off x="6482622" y="1585782"/>
            <a:ext cx="5051060" cy="4725077"/>
          </a:xfrm>
          <a:solidFill>
            <a:schemeClr val="accent1">
              <a:lumMod val="60000"/>
              <a:lumOff val="40000"/>
            </a:schemeClr>
          </a:solidFill>
        </p:spPr>
        <p:txBody>
          <a:bodyPr>
            <a:noAutofit/>
          </a:bodyPr>
          <a:lstStyle/>
          <a:p>
            <a:pPr marL="0" indent="0" algn="just">
              <a:buNone/>
            </a:pPr>
            <a:r>
              <a:rPr lang="he-IL" sz="3600" dirty="0"/>
              <a:t>אם המטרה היא ששליח הציבור יוציא ידי חובה את מי שאינו בקי, לשם מה נחוצה חזרת הש"ץ בזמננו, הרי יש סידורים בכל בית כנסת ונוסח התפילה מסור לכול? הרי מי שאינו בקיא כמעט ואינו בא לבית הכנסת? </a:t>
            </a:r>
          </a:p>
        </p:txBody>
      </p:sp>
      <p:pic>
        <p:nvPicPr>
          <p:cNvPr id="2050" name="Picture 2" descr="כמה מתפללים צריכים בשביל &amp;#39;חזרת הש&amp;#39;&amp;#39;ץ&amp;#39;? - כיכר השב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8461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0471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511175" y="255874"/>
            <a:ext cx="11042650" cy="915988"/>
          </a:xfrm>
          <a:solidFill>
            <a:schemeClr val="accent1">
              <a:lumMod val="60000"/>
              <a:lumOff val="40000"/>
            </a:schemeClr>
          </a:solidFill>
        </p:spPr>
        <p:txBody>
          <a:bodyPr>
            <a:normAutofit/>
          </a:bodyPr>
          <a:lstStyle/>
          <a:p>
            <a:pPr algn="ctr"/>
            <a:r>
              <a:rPr lang="he-IL" sz="3600" dirty="0" smtClean="0"/>
              <a:t> 1. גם </a:t>
            </a:r>
            <a:r>
              <a:rPr lang="he-IL" sz="3600" dirty="0"/>
              <a:t>כיום מטרת חזרת הש"ץ היא להוציא ידי חובה את מי שאינו בקי</a:t>
            </a:r>
          </a:p>
        </p:txBody>
      </p:sp>
      <p:sp>
        <p:nvSpPr>
          <p:cNvPr id="3" name="מציין מיקום תוכן 2"/>
          <p:cNvSpPr>
            <a:spLocks noGrp="1"/>
          </p:cNvSpPr>
          <p:nvPr>
            <p:ph idx="1"/>
          </p:nvPr>
        </p:nvSpPr>
        <p:spPr>
          <a:xfrm>
            <a:off x="806450" y="1418453"/>
            <a:ext cx="10515600" cy="1616075"/>
          </a:xfrm>
          <a:solidFill>
            <a:schemeClr val="accent2">
              <a:lumMod val="60000"/>
              <a:lumOff val="40000"/>
            </a:schemeClr>
          </a:solidFill>
        </p:spPr>
        <p:txBody>
          <a:bodyPr>
            <a:noAutofit/>
          </a:bodyPr>
          <a:lstStyle/>
          <a:p>
            <a:pPr marL="0" indent="0" algn="ctr">
              <a:buNone/>
            </a:pPr>
            <a:r>
              <a:rPr lang="he-IL" sz="3200" b="1" dirty="0"/>
              <a:t>הרב יוסף קארו, שולחן ערוך סימן </a:t>
            </a:r>
            <a:r>
              <a:rPr lang="he-IL" sz="3200" b="1" dirty="0" err="1"/>
              <a:t>קכד</a:t>
            </a:r>
            <a:r>
              <a:rPr lang="he-IL" sz="3200" b="1" dirty="0"/>
              <a:t> ג </a:t>
            </a:r>
            <a:endParaRPr lang="he-IL" sz="3200" b="1" dirty="0" smtClean="0"/>
          </a:p>
          <a:p>
            <a:pPr marL="0" indent="0" algn="ctr">
              <a:buNone/>
            </a:pPr>
            <a:r>
              <a:rPr lang="he-IL" sz="3200" dirty="0" smtClean="0">
                <a:latin typeface="Calibri Light" panose="020F0302020204030204" pitchFamily="34" charset="0"/>
                <a:cs typeface="Calibri Light" panose="020F0302020204030204" pitchFamily="34" charset="0"/>
              </a:rPr>
              <a:t>קהל </a:t>
            </a:r>
            <a:r>
              <a:rPr lang="he-IL" sz="3200" dirty="0">
                <a:latin typeface="Calibri Light" panose="020F0302020204030204" pitchFamily="34" charset="0"/>
                <a:cs typeface="Calibri Light" panose="020F0302020204030204" pitchFamily="34" charset="0"/>
              </a:rPr>
              <a:t>שהתפללו וכולם בקיאים בתפילה, אף על פי כן ירד ש"צ וחוזר להתפלל, כדי לקיים תקנת חכמים</a:t>
            </a:r>
          </a:p>
        </p:txBody>
      </p:sp>
      <p:sp>
        <p:nvSpPr>
          <p:cNvPr id="4" name="מלבן 3"/>
          <p:cNvSpPr/>
          <p:nvPr/>
        </p:nvSpPr>
        <p:spPr>
          <a:xfrm>
            <a:off x="742950" y="3313806"/>
            <a:ext cx="10579100" cy="3539430"/>
          </a:xfrm>
          <a:prstGeom prst="rect">
            <a:avLst/>
          </a:prstGeom>
          <a:solidFill>
            <a:schemeClr val="accent4">
              <a:lumMod val="60000"/>
              <a:lumOff val="40000"/>
            </a:schemeClr>
          </a:solidFill>
        </p:spPr>
        <p:txBody>
          <a:bodyPr wrap="square">
            <a:spAutoFit/>
          </a:bodyPr>
          <a:lstStyle/>
          <a:p>
            <a:pPr algn="ctr"/>
            <a:r>
              <a:rPr lang="he-IL" sz="3200" b="1" dirty="0"/>
              <a:t>הרב יצחק יוסף, ילקוט יוסף קיצור שולחן ערוך סימן </a:t>
            </a:r>
            <a:r>
              <a:rPr lang="he-IL" sz="3200" b="1" dirty="0" err="1"/>
              <a:t>קכד</a:t>
            </a:r>
            <a:r>
              <a:rPr lang="he-IL" sz="3200" b="1" dirty="0"/>
              <a:t> </a:t>
            </a:r>
            <a:endParaRPr lang="he-IL" sz="3200" b="1" dirty="0" smtClean="0"/>
          </a:p>
          <a:p>
            <a:r>
              <a:rPr lang="he-IL" sz="3200" b="1" dirty="0" smtClean="0">
                <a:latin typeface="Calibri Light" panose="020F0302020204030204" pitchFamily="34" charset="0"/>
                <a:cs typeface="Calibri Light" panose="020F0302020204030204" pitchFamily="34" charset="0"/>
              </a:rPr>
              <a:t>שכלל </a:t>
            </a:r>
            <a:r>
              <a:rPr lang="he-IL" sz="3200" b="1" dirty="0">
                <a:latin typeface="Calibri Light" panose="020F0302020204030204" pitchFamily="34" charset="0"/>
                <a:cs typeface="Calibri Light" panose="020F0302020204030204" pitchFamily="34" charset="0"/>
              </a:rPr>
              <a:t>הוא בידינו שאף על פי שבטל הטעם, לא בטלה תקנת חכמים. וכל שכן שאפשר שגם בזמן הזה ישנם עמי הארץ שאינם בקיאים להתפלל, ובפרט בעלי תשובה שלא למדו בבתי ספר דתיים. ועוד, שאפשר שרבים מן הציבור לא כיוונו בתפילת לחש בברכת 'אבות', ולא יצאו ידי חובת תפילה מן הדין, והשליח ציבור שהוא בקי, </a:t>
            </a:r>
            <a:r>
              <a:rPr lang="he-IL" sz="3200" b="1" dirty="0" err="1">
                <a:latin typeface="Calibri Light" panose="020F0302020204030204" pitchFamily="34" charset="0"/>
                <a:cs typeface="Calibri Light" panose="020F0302020204030204" pitchFamily="34" charset="0"/>
              </a:rPr>
              <a:t>ומכוין</a:t>
            </a:r>
            <a:r>
              <a:rPr lang="he-IL" sz="3200" b="1" dirty="0">
                <a:latin typeface="Calibri Light" panose="020F0302020204030204" pitchFamily="34" charset="0"/>
                <a:cs typeface="Calibri Light" panose="020F0302020204030204" pitchFamily="34" charset="0"/>
              </a:rPr>
              <a:t> כראוי בתפילת החזרה, מוציאם ידי חובת תפילה</a:t>
            </a:r>
          </a:p>
        </p:txBody>
      </p:sp>
    </p:spTree>
    <p:extLst>
      <p:ext uri="{BB962C8B-B14F-4D97-AF65-F5344CB8AC3E}">
        <p14:creationId xmlns:p14="http://schemas.microsoft.com/office/powerpoint/2010/main" val="33619596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3441700" y="377825"/>
            <a:ext cx="5308600" cy="777875"/>
          </a:xfrm>
          <a:solidFill>
            <a:schemeClr val="accent1">
              <a:lumMod val="60000"/>
              <a:lumOff val="40000"/>
            </a:schemeClr>
          </a:solidFill>
        </p:spPr>
        <p:txBody>
          <a:bodyPr>
            <a:normAutofit fontScale="90000"/>
          </a:bodyPr>
          <a:lstStyle/>
          <a:p>
            <a:r>
              <a:rPr lang="he-IL" b="1" dirty="0"/>
              <a:t>2 .ערך עצמי בחזרת הש"ץ </a:t>
            </a:r>
          </a:p>
        </p:txBody>
      </p:sp>
      <p:sp>
        <p:nvSpPr>
          <p:cNvPr id="5" name="מלבן 4"/>
          <p:cNvSpPr/>
          <p:nvPr/>
        </p:nvSpPr>
        <p:spPr>
          <a:xfrm>
            <a:off x="2300730" y="1581596"/>
            <a:ext cx="7590540" cy="584775"/>
          </a:xfrm>
          <a:prstGeom prst="rect">
            <a:avLst/>
          </a:prstGeom>
          <a:solidFill>
            <a:srgbClr val="FFFF00"/>
          </a:solidFill>
        </p:spPr>
        <p:txBody>
          <a:bodyPr wrap="none">
            <a:spAutoFit/>
          </a:bodyPr>
          <a:lstStyle/>
          <a:p>
            <a:r>
              <a:rPr lang="he-IL" sz="3200" b="1" dirty="0"/>
              <a:t>הרמב"ם כתב שיש </a:t>
            </a:r>
            <a:r>
              <a:rPr lang="he-IL" sz="3200" b="1" u="sng" dirty="0">
                <a:solidFill>
                  <a:srgbClr val="FF0000"/>
                </a:solidFill>
              </a:rPr>
              <a:t>לעמוד בזמן חזרת הש"ץ</a:t>
            </a:r>
            <a:r>
              <a:rPr lang="he-IL" sz="3200" b="1" dirty="0"/>
              <a:t>: </a:t>
            </a:r>
          </a:p>
        </p:txBody>
      </p:sp>
      <p:sp>
        <p:nvSpPr>
          <p:cNvPr id="6" name="מלבן 5"/>
          <p:cNvSpPr/>
          <p:nvPr/>
        </p:nvSpPr>
        <p:spPr>
          <a:xfrm>
            <a:off x="466186" y="2592267"/>
            <a:ext cx="11259628" cy="3785652"/>
          </a:xfrm>
          <a:prstGeom prst="rect">
            <a:avLst/>
          </a:prstGeom>
          <a:solidFill>
            <a:schemeClr val="accent4">
              <a:lumMod val="60000"/>
              <a:lumOff val="40000"/>
            </a:schemeClr>
          </a:solidFill>
        </p:spPr>
        <p:txBody>
          <a:bodyPr wrap="square">
            <a:spAutoFit/>
          </a:bodyPr>
          <a:lstStyle/>
          <a:p>
            <a:pPr algn="ctr"/>
            <a:r>
              <a:rPr lang="he-IL" sz="3600" b="1" u="sng" dirty="0"/>
              <a:t>הרב משה בן </a:t>
            </a:r>
            <a:r>
              <a:rPr lang="he-IL" sz="3600" b="1" u="sng" dirty="0" smtClean="0"/>
              <a:t>מימון</a:t>
            </a:r>
            <a:r>
              <a:rPr lang="he-IL" sz="3600" b="1" u="sng" dirty="0"/>
              <a:t>, הלכות תפילה פרק </a:t>
            </a:r>
            <a:r>
              <a:rPr lang="he-IL" sz="3600" b="1" u="sng" dirty="0" smtClean="0"/>
              <a:t>ט' </a:t>
            </a:r>
            <a:r>
              <a:rPr lang="he-IL" sz="3600" b="1" u="sng" dirty="0"/>
              <a:t>הלכה </a:t>
            </a:r>
            <a:r>
              <a:rPr lang="he-IL" sz="3600" b="1" u="sng" dirty="0" smtClean="0"/>
              <a:t>ג' </a:t>
            </a:r>
          </a:p>
          <a:p>
            <a:pPr algn="ctr"/>
            <a:endParaRPr lang="he-IL" sz="2400" b="1" dirty="0"/>
          </a:p>
          <a:p>
            <a:pPr algn="ctr"/>
            <a:r>
              <a:rPr lang="he-IL" sz="3600" b="1" dirty="0" smtClean="0">
                <a:solidFill>
                  <a:srgbClr val="7030A0"/>
                </a:solidFill>
              </a:rPr>
              <a:t>ואחר </a:t>
            </a:r>
            <a:r>
              <a:rPr lang="he-IL" sz="3600" b="1" dirty="0">
                <a:solidFill>
                  <a:srgbClr val="7030A0"/>
                </a:solidFill>
              </a:rPr>
              <a:t>שיפסיע שליח ציבור שלש פסיעות לאחוריו ויעמוד מתחיל ומתפלל בקול רם מתחילת הברכות להוציא את מי שלא התפלל, והכל עומדים ושומעים ועונין אמן אחר כל ברכה וברכה, בין אלו שלא יצאו ידי חובתן בין אלו שכבר יצאו ידי חובתן</a:t>
            </a:r>
          </a:p>
        </p:txBody>
      </p:sp>
      <p:pic>
        <p:nvPicPr>
          <p:cNvPr id="3074" name="Picture 2" descr="חב&amp;quot;ד | הרמב&amp;quot;ם היומי | הרמב&amp;quot;ם היומי"/>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3159" y="268323"/>
            <a:ext cx="1570964" cy="2002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96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1054100" y="920845"/>
            <a:ext cx="10452100" cy="2554545"/>
          </a:xfrm>
          <a:prstGeom prst="rect">
            <a:avLst/>
          </a:prstGeom>
          <a:solidFill>
            <a:schemeClr val="accent5">
              <a:lumMod val="20000"/>
              <a:lumOff val="80000"/>
            </a:schemeClr>
          </a:solidFill>
        </p:spPr>
        <p:txBody>
          <a:bodyPr wrap="square">
            <a:spAutoFit/>
          </a:bodyPr>
          <a:lstStyle/>
          <a:p>
            <a:pPr algn="just"/>
            <a:r>
              <a:rPr lang="he-IL" sz="3200" b="1" dirty="0" err="1">
                <a:solidFill>
                  <a:srgbClr val="7030A0"/>
                </a:solidFill>
              </a:rPr>
              <a:t>כשש"צ</a:t>
            </a:r>
            <a:r>
              <a:rPr lang="he-IL" sz="3200" b="1" dirty="0">
                <a:solidFill>
                  <a:srgbClr val="7030A0"/>
                </a:solidFill>
              </a:rPr>
              <a:t> חוזר התפילה, הקהל יש להם לשתוק </a:t>
            </a:r>
            <a:r>
              <a:rPr lang="he-IL" sz="3200" b="1" dirty="0" err="1">
                <a:solidFill>
                  <a:srgbClr val="7030A0"/>
                </a:solidFill>
              </a:rPr>
              <a:t>ולכוין</a:t>
            </a:r>
            <a:r>
              <a:rPr lang="he-IL" sz="3200" b="1" dirty="0">
                <a:solidFill>
                  <a:srgbClr val="7030A0"/>
                </a:solidFill>
              </a:rPr>
              <a:t> לברכות שמברך החזן ולענות אמן; ואם אין ט' מכוונים לברכותיו, קרוב להיות ברכותיו לבטלה; לכן כל אדם יעשה עצמו כאילו אין ט' זולתו, </a:t>
            </a:r>
            <a:r>
              <a:rPr lang="he-IL" sz="3200" b="1" dirty="0" err="1">
                <a:solidFill>
                  <a:srgbClr val="7030A0"/>
                </a:solidFill>
              </a:rPr>
              <a:t>ויכוין</a:t>
            </a:r>
            <a:r>
              <a:rPr lang="he-IL" sz="3200" b="1" dirty="0">
                <a:solidFill>
                  <a:srgbClr val="7030A0"/>
                </a:solidFill>
              </a:rPr>
              <a:t> לברכת </a:t>
            </a:r>
            <a:r>
              <a:rPr lang="he-IL" sz="3200" b="1" dirty="0" smtClean="0">
                <a:solidFill>
                  <a:srgbClr val="7030A0"/>
                </a:solidFill>
              </a:rPr>
              <a:t>החזן.</a:t>
            </a:r>
          </a:p>
          <a:p>
            <a:pPr algn="just"/>
            <a:r>
              <a:rPr lang="he-IL" sz="3200" b="1" dirty="0" smtClean="0">
                <a:solidFill>
                  <a:srgbClr val="7030A0"/>
                </a:solidFill>
              </a:rPr>
              <a:t>הגה: </a:t>
            </a:r>
            <a:r>
              <a:rPr lang="he-IL" sz="3200" b="1" dirty="0">
                <a:solidFill>
                  <a:srgbClr val="7030A0"/>
                </a:solidFill>
              </a:rPr>
              <a:t>יש אומרים שכל העם יעמדו כשחוזר </a:t>
            </a:r>
            <a:r>
              <a:rPr lang="he-IL" sz="3200" b="1" dirty="0" err="1">
                <a:solidFill>
                  <a:srgbClr val="7030A0"/>
                </a:solidFill>
              </a:rPr>
              <a:t>הש"צ</a:t>
            </a:r>
            <a:r>
              <a:rPr lang="he-IL" sz="3200" b="1" dirty="0">
                <a:solidFill>
                  <a:srgbClr val="7030A0"/>
                </a:solidFill>
              </a:rPr>
              <a:t> התפילה. </a:t>
            </a:r>
          </a:p>
        </p:txBody>
      </p:sp>
      <p:sp>
        <p:nvSpPr>
          <p:cNvPr id="5" name="מלבן 4"/>
          <p:cNvSpPr/>
          <p:nvPr/>
        </p:nvSpPr>
        <p:spPr>
          <a:xfrm>
            <a:off x="561975" y="4729618"/>
            <a:ext cx="11131550" cy="1938992"/>
          </a:xfrm>
          <a:prstGeom prst="rect">
            <a:avLst/>
          </a:prstGeom>
          <a:solidFill>
            <a:schemeClr val="accent5">
              <a:lumMod val="20000"/>
              <a:lumOff val="80000"/>
            </a:schemeClr>
          </a:solidFill>
        </p:spPr>
        <p:txBody>
          <a:bodyPr wrap="square">
            <a:spAutoFit/>
          </a:bodyPr>
          <a:lstStyle/>
          <a:p>
            <a:pPr algn="ctr"/>
            <a:r>
              <a:rPr lang="he-IL" sz="4000" b="1" dirty="0" smtClean="0">
                <a:solidFill>
                  <a:srgbClr val="7030A0"/>
                </a:solidFill>
              </a:rPr>
              <a:t>"טעמם כיוון שמכוונים ושומעים משליח ציבור ושומע כעונה וכאילו </a:t>
            </a:r>
            <a:r>
              <a:rPr lang="he-IL" sz="4000" b="1" dirty="0" err="1" smtClean="0">
                <a:solidFill>
                  <a:srgbClr val="7030A0"/>
                </a:solidFill>
              </a:rPr>
              <a:t>מתפללין</a:t>
            </a:r>
            <a:r>
              <a:rPr lang="he-IL" sz="4000" b="1" dirty="0" smtClean="0">
                <a:solidFill>
                  <a:srgbClr val="7030A0"/>
                </a:solidFill>
              </a:rPr>
              <a:t> בעצמם דמיא וכן היה מנהג הקדמונים"</a:t>
            </a:r>
            <a:endParaRPr lang="he-IL" sz="4000" b="1" dirty="0">
              <a:solidFill>
                <a:srgbClr val="7030A0"/>
              </a:solidFill>
            </a:endParaRPr>
          </a:p>
        </p:txBody>
      </p:sp>
      <p:sp>
        <p:nvSpPr>
          <p:cNvPr id="6" name="מלבן 5"/>
          <p:cNvSpPr/>
          <p:nvPr/>
        </p:nvSpPr>
        <p:spPr>
          <a:xfrm>
            <a:off x="2336800" y="173954"/>
            <a:ext cx="7162800" cy="584775"/>
          </a:xfrm>
          <a:prstGeom prst="rect">
            <a:avLst/>
          </a:prstGeom>
          <a:solidFill>
            <a:srgbClr val="FFFF00"/>
          </a:solidFill>
        </p:spPr>
        <p:txBody>
          <a:bodyPr wrap="square">
            <a:spAutoFit/>
          </a:bodyPr>
          <a:lstStyle/>
          <a:p>
            <a:r>
              <a:rPr lang="he-IL" sz="3200" b="1" dirty="0">
                <a:solidFill>
                  <a:schemeClr val="accent2">
                    <a:lumMod val="75000"/>
                  </a:schemeClr>
                </a:solidFill>
              </a:rPr>
              <a:t>שולחן ערוך </a:t>
            </a:r>
            <a:r>
              <a:rPr lang="he-IL" sz="3200" b="1" dirty="0" err="1">
                <a:solidFill>
                  <a:schemeClr val="accent2">
                    <a:lumMod val="75000"/>
                  </a:schemeClr>
                </a:solidFill>
              </a:rPr>
              <a:t>ורמ"א</a:t>
            </a:r>
            <a:r>
              <a:rPr lang="he-IL" sz="3200" b="1" dirty="0">
                <a:solidFill>
                  <a:schemeClr val="accent2">
                    <a:lumMod val="75000"/>
                  </a:schemeClr>
                </a:solidFill>
              </a:rPr>
              <a:t> אורח חיים קכ"ד ד' </a:t>
            </a:r>
          </a:p>
        </p:txBody>
      </p:sp>
      <p:sp>
        <p:nvSpPr>
          <p:cNvPr id="2" name="מלבן 1"/>
          <p:cNvSpPr/>
          <p:nvPr/>
        </p:nvSpPr>
        <p:spPr>
          <a:xfrm>
            <a:off x="603250" y="4115553"/>
            <a:ext cx="11049000" cy="461665"/>
          </a:xfrm>
          <a:prstGeom prst="rect">
            <a:avLst/>
          </a:prstGeom>
          <a:solidFill>
            <a:srgbClr val="FFFF00"/>
          </a:solidFill>
        </p:spPr>
        <p:txBody>
          <a:bodyPr wrap="square">
            <a:spAutoFit/>
          </a:bodyPr>
          <a:lstStyle/>
          <a:p>
            <a:pPr lvl="0" algn="ctr"/>
            <a:r>
              <a:rPr lang="he-IL" sz="2400" b="1" dirty="0">
                <a:solidFill>
                  <a:srgbClr val="ED7D31">
                    <a:lumMod val="75000"/>
                  </a:srgbClr>
                </a:solidFill>
              </a:rPr>
              <a:t>הרב ישראל הכהן </a:t>
            </a:r>
            <a:r>
              <a:rPr lang="he-IL" sz="2400" b="1" dirty="0" err="1">
                <a:solidFill>
                  <a:srgbClr val="ED7D31">
                    <a:lumMod val="75000"/>
                  </a:srgbClr>
                </a:solidFill>
              </a:rPr>
              <a:t>מראדין</a:t>
            </a:r>
            <a:r>
              <a:rPr lang="he-IL" sz="2400" b="1" dirty="0">
                <a:solidFill>
                  <a:srgbClr val="ED7D31">
                    <a:lumMod val="75000"/>
                  </a:srgbClr>
                </a:solidFill>
              </a:rPr>
              <a:t>, במשנה ברורה (סימן </a:t>
            </a:r>
            <a:r>
              <a:rPr lang="he-IL" sz="2400" b="1" dirty="0" err="1">
                <a:solidFill>
                  <a:srgbClr val="ED7D31">
                    <a:lumMod val="75000"/>
                  </a:srgbClr>
                </a:solidFill>
              </a:rPr>
              <a:t>קכד</a:t>
            </a:r>
            <a:r>
              <a:rPr lang="he-IL" sz="2400" b="1" dirty="0">
                <a:solidFill>
                  <a:srgbClr val="ED7D31">
                    <a:lumMod val="75000"/>
                  </a:srgbClr>
                </a:solidFill>
              </a:rPr>
              <a:t> </a:t>
            </a:r>
            <a:r>
              <a:rPr lang="he-IL" sz="2400" b="1" dirty="0" err="1">
                <a:solidFill>
                  <a:srgbClr val="ED7D31">
                    <a:lumMod val="75000"/>
                  </a:srgbClr>
                </a:solidFill>
              </a:rPr>
              <a:t>ס"ק</a:t>
            </a:r>
            <a:r>
              <a:rPr lang="he-IL" sz="2400" b="1" dirty="0">
                <a:solidFill>
                  <a:srgbClr val="ED7D31">
                    <a:lumMod val="75000"/>
                  </a:srgbClr>
                </a:solidFill>
              </a:rPr>
              <a:t> כ) הסביר את פסיקת </a:t>
            </a:r>
            <a:r>
              <a:rPr lang="he-IL" sz="2400" b="1" dirty="0" err="1">
                <a:solidFill>
                  <a:srgbClr val="ED7D31">
                    <a:lumMod val="75000"/>
                  </a:srgbClr>
                </a:solidFill>
              </a:rPr>
              <a:t>הרמ"א</a:t>
            </a:r>
            <a:r>
              <a:rPr lang="he-IL" sz="2400" b="1" dirty="0">
                <a:solidFill>
                  <a:srgbClr val="ED7D31">
                    <a:lumMod val="75000"/>
                  </a:srgbClr>
                </a:solidFill>
              </a:rPr>
              <a:t>:</a:t>
            </a:r>
            <a:r>
              <a:rPr lang="he-IL" sz="2400" b="1" dirty="0">
                <a:solidFill>
                  <a:prstClr val="black"/>
                </a:solidFill>
              </a:rPr>
              <a:t> </a:t>
            </a:r>
          </a:p>
        </p:txBody>
      </p:sp>
    </p:spTree>
    <p:extLst>
      <p:ext uri="{BB962C8B-B14F-4D97-AF65-F5344CB8AC3E}">
        <p14:creationId xmlns:p14="http://schemas.microsoft.com/office/powerpoint/2010/main" val="252210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5441430" y="231281"/>
            <a:ext cx="6597962" cy="6035675"/>
          </a:xfrm>
        </p:spPr>
        <p:txBody>
          <a:bodyPr>
            <a:noAutofit/>
          </a:bodyPr>
          <a:lstStyle/>
          <a:p>
            <a:pPr marL="0" indent="0" algn="ctr">
              <a:buNone/>
            </a:pPr>
            <a:r>
              <a:rPr lang="he-IL" sz="3600" b="1" dirty="0"/>
              <a:t>עמידת הציבור בזמן החזרה, מראה שהציבור כולו פעיל בתפילה - "כאילו </a:t>
            </a:r>
            <a:r>
              <a:rPr lang="he-IL" sz="3600" b="1" dirty="0" err="1"/>
              <a:t>מתפללין</a:t>
            </a:r>
            <a:r>
              <a:rPr lang="he-IL" sz="3600" b="1" dirty="0"/>
              <a:t>". </a:t>
            </a:r>
            <a:endParaRPr lang="he-IL" sz="3600" b="1" dirty="0" smtClean="0"/>
          </a:p>
          <a:p>
            <a:pPr marL="0" indent="0" algn="ctr">
              <a:buNone/>
            </a:pPr>
            <a:endParaRPr lang="he-IL" sz="1800" b="1" dirty="0" smtClean="0"/>
          </a:p>
          <a:p>
            <a:pPr marL="0" indent="0" algn="ctr">
              <a:buNone/>
            </a:pPr>
            <a:r>
              <a:rPr lang="he-IL" sz="3600" b="1" dirty="0" smtClean="0"/>
              <a:t>העמידה </a:t>
            </a:r>
            <a:r>
              <a:rPr lang="he-IL" sz="3600" b="1" dirty="0"/>
              <a:t>באה לבטא שהציבור אינו פאסיבי בזמן חזרת הש"ץ, אלא הוא בעצם מתפלל שוב בהקשבה שלו במשך התפילה </a:t>
            </a:r>
            <a:r>
              <a:rPr lang="he-IL" sz="3600" b="1" dirty="0" err="1"/>
              <a:t>ובענייתו</a:t>
            </a:r>
            <a:r>
              <a:rPr lang="he-IL" sz="3600" b="1" dirty="0"/>
              <a:t> אמן לקול החזן</a:t>
            </a:r>
            <a:r>
              <a:rPr lang="he-IL" sz="3600" b="1" dirty="0" smtClean="0"/>
              <a:t>.</a:t>
            </a:r>
          </a:p>
          <a:p>
            <a:pPr marL="0" indent="0" algn="ctr">
              <a:buNone/>
            </a:pPr>
            <a:endParaRPr lang="he-IL" sz="2400" b="1" dirty="0" smtClean="0"/>
          </a:p>
          <a:p>
            <a:pPr marL="0" indent="0" algn="ctr">
              <a:buNone/>
            </a:pPr>
            <a:r>
              <a:rPr lang="he-IL" sz="3600" b="1" dirty="0" smtClean="0"/>
              <a:t>כשם </a:t>
            </a:r>
            <a:r>
              <a:rPr lang="he-IL" sz="3600" b="1" dirty="0"/>
              <a:t>שבזמן אמירת שמונה עשרה בלחש כל אחד עומד ומתפלל, כך גם בחזרת הש"ץ. </a:t>
            </a:r>
          </a:p>
        </p:txBody>
      </p:sp>
      <p:pic>
        <p:nvPicPr>
          <p:cNvPr id="6" name="תמונה 5"/>
          <p:cNvPicPr>
            <a:picLocks noChangeAspect="1"/>
          </p:cNvPicPr>
          <p:nvPr/>
        </p:nvPicPr>
        <p:blipFill>
          <a:blip r:embed="rId2"/>
          <a:stretch>
            <a:fillRect/>
          </a:stretch>
        </p:blipFill>
        <p:spPr>
          <a:xfrm>
            <a:off x="1" y="1"/>
            <a:ext cx="5276537" cy="6858000"/>
          </a:xfrm>
          <a:prstGeom prst="rect">
            <a:avLst/>
          </a:prstGeom>
        </p:spPr>
      </p:pic>
    </p:spTree>
    <p:extLst>
      <p:ext uri="{BB962C8B-B14F-4D97-AF65-F5344CB8AC3E}">
        <p14:creationId xmlns:p14="http://schemas.microsoft.com/office/powerpoint/2010/main" val="36606428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3009900" y="252710"/>
            <a:ext cx="8712200" cy="3597275"/>
          </a:xfr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8900000" scaled="1"/>
            <a:tileRect/>
          </a:gradFill>
        </p:spPr>
        <p:txBody>
          <a:bodyPr>
            <a:noAutofit/>
          </a:bodyPr>
          <a:lstStyle/>
          <a:p>
            <a:pPr marL="0" indent="0" algn="just">
              <a:lnSpc>
                <a:spcPct val="150000"/>
              </a:lnSpc>
              <a:spcBef>
                <a:spcPts val="0"/>
              </a:spcBef>
              <a:buNone/>
            </a:pPr>
            <a:r>
              <a:rPr lang="he-IL" dirty="0"/>
              <a:t>בכל תפילה </a:t>
            </a:r>
            <a:r>
              <a:rPr lang="he-IL" dirty="0" smtClean="0"/>
              <a:t>(למעט </a:t>
            </a:r>
            <a:r>
              <a:rPr lang="he-IL" dirty="0"/>
              <a:t>תפילת </a:t>
            </a:r>
            <a:r>
              <a:rPr lang="he-IL" dirty="0" smtClean="0"/>
              <a:t>ערבית) </a:t>
            </a:r>
            <a:r>
              <a:rPr lang="he-IL" dirty="0"/>
              <a:t>יש שתי חובות: </a:t>
            </a:r>
            <a:endParaRPr lang="he-IL" dirty="0" smtClean="0"/>
          </a:p>
          <a:p>
            <a:pPr algn="just">
              <a:lnSpc>
                <a:spcPct val="150000"/>
              </a:lnSpc>
              <a:spcBef>
                <a:spcPts val="0"/>
              </a:spcBef>
              <a:buFont typeface="Wingdings" panose="05000000000000000000" pitchFamily="2" charset="2"/>
              <a:buChar char="ü"/>
            </a:pPr>
            <a:r>
              <a:rPr lang="he-IL" dirty="0" smtClean="0"/>
              <a:t>האחת </a:t>
            </a:r>
            <a:r>
              <a:rPr lang="he-IL" dirty="0"/>
              <a:t>היא חובת התפילה האישית להתפלל בלחש. </a:t>
            </a:r>
            <a:endParaRPr lang="he-IL" dirty="0" smtClean="0"/>
          </a:p>
          <a:p>
            <a:pPr algn="just">
              <a:lnSpc>
                <a:spcPct val="150000"/>
              </a:lnSpc>
              <a:spcBef>
                <a:spcPts val="0"/>
              </a:spcBef>
              <a:buFont typeface="Wingdings" panose="05000000000000000000" pitchFamily="2" charset="2"/>
              <a:buChar char="ü"/>
            </a:pPr>
            <a:r>
              <a:rPr lang="he-IL" dirty="0" smtClean="0"/>
              <a:t>האחרת </a:t>
            </a:r>
            <a:r>
              <a:rPr lang="he-IL" dirty="0"/>
              <a:t>היא תפילת הציבור המובלת בידי שליח הציבור, ושותף בה כל הציבור כולו באופן פעיל </a:t>
            </a:r>
            <a:r>
              <a:rPr lang="he-IL" dirty="0" err="1" smtClean="0"/>
              <a:t>בעניית</a:t>
            </a:r>
            <a:r>
              <a:rPr lang="he-IL" dirty="0" smtClean="0"/>
              <a:t> </a:t>
            </a:r>
            <a:r>
              <a:rPr lang="he-IL" dirty="0"/>
              <a:t>אמן </a:t>
            </a:r>
            <a:r>
              <a:rPr lang="he-IL" dirty="0" smtClean="0"/>
              <a:t>(ובעמידה</a:t>
            </a:r>
            <a:r>
              <a:rPr lang="he-IL" dirty="0"/>
              <a:t>)</a:t>
            </a:r>
            <a:r>
              <a:rPr lang="he-IL" dirty="0" smtClean="0"/>
              <a:t>. </a:t>
            </a:r>
          </a:p>
          <a:p>
            <a:pPr marL="0" indent="0" algn="just">
              <a:lnSpc>
                <a:spcPct val="150000"/>
              </a:lnSpc>
              <a:spcBef>
                <a:spcPts val="0"/>
              </a:spcBef>
              <a:buNone/>
            </a:pPr>
            <a:r>
              <a:rPr lang="he-IL" dirty="0" smtClean="0"/>
              <a:t>כיוון </a:t>
            </a:r>
            <a:r>
              <a:rPr lang="he-IL" dirty="0"/>
              <a:t>זה מפותח מאוד בדברי המקובלים</a:t>
            </a:r>
          </a:p>
        </p:txBody>
      </p:sp>
      <p:sp>
        <p:nvSpPr>
          <p:cNvPr id="4" name="מלבן 3"/>
          <p:cNvSpPr/>
          <p:nvPr/>
        </p:nvSpPr>
        <p:spPr>
          <a:xfrm>
            <a:off x="482600" y="3966170"/>
            <a:ext cx="7924800" cy="2677656"/>
          </a:xfrm>
          <a:prstGeom prst="rect">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path path="circle">
              <a:fillToRect l="50000" t="50000" r="50000" b="50000"/>
            </a:path>
            <a:tileRect/>
          </a:gradFill>
        </p:spPr>
        <p:txBody>
          <a:bodyPr wrap="square">
            <a:spAutoFit/>
          </a:bodyPr>
          <a:lstStyle/>
          <a:p>
            <a:pPr algn="just">
              <a:lnSpc>
                <a:spcPct val="150000"/>
              </a:lnSpc>
            </a:pPr>
            <a:r>
              <a:rPr lang="he-IL" sz="2800" dirty="0"/>
              <a:t>חזרת הש"ץ אינה רק כדי להוציא את שאינם בקיאים, אלא </a:t>
            </a:r>
            <a:r>
              <a:rPr lang="he-IL" sz="2800" dirty="0">
                <a:solidFill>
                  <a:srgbClr val="FF0000"/>
                </a:solidFill>
              </a:rPr>
              <a:t>לכונן את תפילת הציבור</a:t>
            </a:r>
            <a:r>
              <a:rPr lang="he-IL" sz="2800" dirty="0"/>
              <a:t>. במובן מסוים נשתמרה גישת רבן גמליאל הרואה בחזרת הש"ץ, תפילה בעלת אופי ציבורי מובהק. </a:t>
            </a:r>
          </a:p>
        </p:txBody>
      </p:sp>
      <p:pic>
        <p:nvPicPr>
          <p:cNvPr id="5" name="תמונה 4"/>
          <p:cNvPicPr>
            <a:picLocks noChangeAspect="1"/>
          </p:cNvPicPr>
          <p:nvPr/>
        </p:nvPicPr>
        <p:blipFill>
          <a:blip r:embed="rId2"/>
          <a:stretch>
            <a:fillRect/>
          </a:stretch>
        </p:blipFill>
        <p:spPr>
          <a:xfrm rot="20586372">
            <a:off x="202707" y="1356318"/>
            <a:ext cx="2467173" cy="1761485"/>
          </a:xfrm>
          <a:prstGeom prst="rect">
            <a:avLst/>
          </a:prstGeom>
        </p:spPr>
      </p:pic>
      <p:pic>
        <p:nvPicPr>
          <p:cNvPr id="6" name="תמונה 5"/>
          <p:cNvPicPr>
            <a:picLocks noChangeAspect="1"/>
          </p:cNvPicPr>
          <p:nvPr/>
        </p:nvPicPr>
        <p:blipFill>
          <a:blip r:embed="rId3"/>
          <a:stretch>
            <a:fillRect/>
          </a:stretch>
        </p:blipFill>
        <p:spPr>
          <a:xfrm>
            <a:off x="8728922" y="3966170"/>
            <a:ext cx="2877561" cy="2408129"/>
          </a:xfrm>
          <a:prstGeom prst="rect">
            <a:avLst/>
          </a:prstGeom>
        </p:spPr>
      </p:pic>
    </p:spTree>
    <p:extLst>
      <p:ext uri="{BB962C8B-B14F-4D97-AF65-F5344CB8AC3E}">
        <p14:creationId xmlns:p14="http://schemas.microsoft.com/office/powerpoint/2010/main" val="328900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2"/>
          <a:stretch>
            <a:fillRect/>
          </a:stretch>
        </p:blipFill>
        <p:spPr>
          <a:xfrm>
            <a:off x="0" y="1"/>
            <a:ext cx="12191999" cy="6857999"/>
          </a:xfrm>
          <a:prstGeom prst="rect">
            <a:avLst/>
          </a:prstGeom>
        </p:spPr>
      </p:pic>
      <p:sp>
        <p:nvSpPr>
          <p:cNvPr id="4" name="מלבן 3"/>
          <p:cNvSpPr/>
          <p:nvPr/>
        </p:nvSpPr>
        <p:spPr>
          <a:xfrm>
            <a:off x="538397" y="1117934"/>
            <a:ext cx="11115206" cy="2597827"/>
          </a:xfrm>
          <a:prstGeom prst="rect">
            <a:avLst/>
          </a:prstGeom>
        </p:spPr>
        <p:txBody>
          <a:bodyPr wrap="square">
            <a:spAutoFit/>
          </a:bodyPr>
          <a:lstStyle/>
          <a:p>
            <a:pPr>
              <a:lnSpc>
                <a:spcPct val="150000"/>
              </a:lnSpc>
            </a:pPr>
            <a:r>
              <a:rPr lang="he-IL" sz="2800" b="1" dirty="0" smtClean="0"/>
              <a:t>הגמרא </a:t>
            </a:r>
            <a:r>
              <a:rPr lang="he-IL" sz="2800" b="1" dirty="0"/>
              <a:t>במגילה </a:t>
            </a:r>
            <a:r>
              <a:rPr lang="he-IL" sz="2800" b="1" dirty="0" smtClean="0"/>
              <a:t>(</a:t>
            </a:r>
            <a:r>
              <a:rPr lang="he-IL" sz="2800" b="1" dirty="0" err="1" smtClean="0"/>
              <a:t>יז</a:t>
            </a:r>
            <a:r>
              <a:rPr lang="he-IL" sz="2800" b="1" dirty="0" smtClean="0"/>
              <a:t> ע"א) </a:t>
            </a:r>
            <a:r>
              <a:rPr lang="he-IL" sz="2800" b="1" dirty="0"/>
              <a:t>מציינת שאנשי כנסת הגדולה תיקנו בתחילה שמונה עשרה ברכות. בשלב מאוחר יותר, הוסיף </a:t>
            </a:r>
            <a:r>
              <a:rPr lang="he-IL" sz="2800" b="1" dirty="0">
                <a:solidFill>
                  <a:srgbClr val="FF0000"/>
                </a:solidFill>
              </a:rPr>
              <a:t>שמואל הקטן </a:t>
            </a:r>
            <a:r>
              <a:rPr lang="he-IL" sz="2800" b="1" dirty="0"/>
              <a:t>את ברכת המינים </a:t>
            </a:r>
            <a:r>
              <a:rPr lang="he-IL" sz="2800" b="1" dirty="0" smtClean="0"/>
              <a:t>(ברכות </a:t>
            </a:r>
            <a:r>
              <a:rPr lang="he-IL" sz="2800" b="1" dirty="0" err="1"/>
              <a:t>כח</a:t>
            </a:r>
            <a:r>
              <a:rPr lang="he-IL" sz="2800" b="1" dirty="0"/>
              <a:t> </a:t>
            </a:r>
            <a:r>
              <a:rPr lang="he-IL" sz="2800" b="1" dirty="0" smtClean="0"/>
              <a:t>ע"ב). </a:t>
            </a:r>
            <a:r>
              <a:rPr lang="he-IL" sz="2800" b="1" dirty="0"/>
              <a:t>אנו בכל זאת מכנים את התפילה 'שמונה עשרה' על שם התקנה הראשונית, למרות שכיום יש תשע עשרה ברכות:</a:t>
            </a:r>
          </a:p>
        </p:txBody>
      </p:sp>
      <p:sp>
        <p:nvSpPr>
          <p:cNvPr id="5" name="מלבן 4"/>
          <p:cNvSpPr/>
          <p:nvPr/>
        </p:nvSpPr>
        <p:spPr>
          <a:xfrm>
            <a:off x="9451447" y="194604"/>
            <a:ext cx="2369559" cy="923330"/>
          </a:xfrm>
          <a:prstGeom prst="rect">
            <a:avLst/>
          </a:prstGeom>
          <a:solidFill>
            <a:srgbClr val="FFC000"/>
          </a:solidFill>
        </p:spPr>
        <p:txBody>
          <a:bodyPr wrap="none">
            <a:spAutoFit/>
          </a:bodyPr>
          <a:lstStyle/>
          <a:p>
            <a:r>
              <a:rPr lang="he-IL" sz="5400" b="1" dirty="0" smtClean="0">
                <a:cs typeface="+mj-cs"/>
              </a:rPr>
              <a:t> 1.תוכנן </a:t>
            </a:r>
            <a:endParaRPr lang="he-IL" sz="5400" b="1" dirty="0">
              <a:cs typeface="+mj-cs"/>
            </a:endParaRPr>
          </a:p>
        </p:txBody>
      </p:sp>
    </p:spTree>
    <p:extLst>
      <p:ext uri="{BB962C8B-B14F-4D97-AF65-F5344CB8AC3E}">
        <p14:creationId xmlns:p14="http://schemas.microsoft.com/office/powerpoint/2010/main" val="19744993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4610100" y="381000"/>
            <a:ext cx="7188200" cy="2095580"/>
          </a:xfrm>
          <a:solidFill>
            <a:schemeClr val="accent4">
              <a:lumMod val="60000"/>
              <a:lumOff val="40000"/>
            </a:schemeClr>
          </a:solidFill>
        </p:spPr>
        <p:txBody>
          <a:bodyPr>
            <a:noAutofit/>
          </a:bodyPr>
          <a:lstStyle/>
          <a:p>
            <a:r>
              <a:rPr lang="he-IL" sz="3200" b="1" dirty="0">
                <a:latin typeface="Arial" panose="020B0604020202020204" pitchFamily="34" charset="0"/>
                <a:cs typeface="Arial" panose="020B0604020202020204" pitchFamily="34" charset="0"/>
              </a:rPr>
              <a:t>בתפילת היחיד כל פרט פונה לה', ונוסח התפילה מסייע לו להתרומם ממקומו הפרטי ולבקש על הכלל - "ברכנו/ברך עלינו ה' א-להינו", ועל הופעת ה' בעולם - "ולירושלים עירך ברחמים תשוב". </a:t>
            </a:r>
          </a:p>
        </p:txBody>
      </p:sp>
      <p:sp>
        <p:nvSpPr>
          <p:cNvPr id="3" name="מציין מיקום תוכן 2"/>
          <p:cNvSpPr>
            <a:spLocks noGrp="1"/>
          </p:cNvSpPr>
          <p:nvPr>
            <p:ph idx="1"/>
          </p:nvPr>
        </p:nvSpPr>
        <p:spPr>
          <a:xfrm>
            <a:off x="101600" y="4470559"/>
            <a:ext cx="8191500" cy="2273141"/>
          </a:xfrm>
          <a:solidFill>
            <a:schemeClr val="accent2">
              <a:lumMod val="60000"/>
              <a:lumOff val="40000"/>
            </a:schemeClr>
          </a:solidFill>
        </p:spPr>
        <p:txBody>
          <a:bodyPr>
            <a:normAutofit/>
          </a:bodyPr>
          <a:lstStyle/>
          <a:p>
            <a:pPr marL="0" indent="0">
              <a:buNone/>
            </a:pPr>
            <a:r>
              <a:rPr lang="he-IL" b="1" dirty="0"/>
              <a:t>בחזרת הש"ץ יש התרוממות נוספת, הפנייה לה' אינה עוד בתור פרט הרואה עצמו כחלק מהכלל, אלא אוסף הפרטים הנמצאים בבית הכנסת נהפכים לציבור שיחד עומדים בתפילה לפני ה'. הברכות הנשמעות מפי החזן אינן יוצאות רק מפיו, אלא עולות מפי הציבור כולו! </a:t>
            </a:r>
          </a:p>
        </p:txBody>
      </p:sp>
      <p:pic>
        <p:nvPicPr>
          <p:cNvPr id="4" name="תמונה 3"/>
          <p:cNvPicPr>
            <a:picLocks noChangeAspect="1"/>
          </p:cNvPicPr>
          <p:nvPr/>
        </p:nvPicPr>
        <p:blipFill>
          <a:blip r:embed="rId2"/>
          <a:stretch>
            <a:fillRect/>
          </a:stretch>
        </p:blipFill>
        <p:spPr>
          <a:xfrm>
            <a:off x="0" y="0"/>
            <a:ext cx="4025900" cy="4241800"/>
          </a:xfrm>
          <a:prstGeom prst="rect">
            <a:avLst/>
          </a:prstGeom>
        </p:spPr>
      </p:pic>
      <p:pic>
        <p:nvPicPr>
          <p:cNvPr id="5" name="תמונה 4"/>
          <p:cNvPicPr>
            <a:picLocks noChangeAspect="1"/>
          </p:cNvPicPr>
          <p:nvPr/>
        </p:nvPicPr>
        <p:blipFill>
          <a:blip r:embed="rId3"/>
          <a:stretch>
            <a:fillRect/>
          </a:stretch>
        </p:blipFill>
        <p:spPr>
          <a:xfrm>
            <a:off x="8496300" y="2721683"/>
            <a:ext cx="3695700" cy="4136317"/>
          </a:xfrm>
          <a:prstGeom prst="rect">
            <a:avLst/>
          </a:prstGeom>
        </p:spPr>
      </p:pic>
    </p:spTree>
    <p:extLst>
      <p:ext uri="{BB962C8B-B14F-4D97-AF65-F5344CB8AC3E}">
        <p14:creationId xmlns:p14="http://schemas.microsoft.com/office/powerpoint/2010/main" val="31279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circle(in)">
                                      <p:cBhvr>
                                        <p:cTn id="12" dur="2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1" y="1"/>
            <a:ext cx="12191999" cy="6857999"/>
          </a:xfrm>
          <a:prstGeom prst="rect">
            <a:avLst/>
          </a:prstGeom>
        </p:spPr>
      </p:pic>
      <p:sp>
        <p:nvSpPr>
          <p:cNvPr id="3" name="מציין מיקום תוכן 2"/>
          <p:cNvSpPr>
            <a:spLocks noGrp="1"/>
          </p:cNvSpPr>
          <p:nvPr>
            <p:ph idx="1"/>
          </p:nvPr>
        </p:nvSpPr>
        <p:spPr>
          <a:xfrm>
            <a:off x="0" y="186492"/>
            <a:ext cx="12192000" cy="2296670"/>
          </a:xfrm>
        </p:spPr>
        <p:txBody>
          <a:bodyPr>
            <a:noAutofit/>
          </a:bodyPr>
          <a:lstStyle/>
          <a:p>
            <a:pPr marL="0" indent="0" algn="ctr">
              <a:buNone/>
            </a:pPr>
            <a:r>
              <a:rPr lang="he-IL" sz="3600" b="1" dirty="0">
                <a:solidFill>
                  <a:srgbClr val="FF0000"/>
                </a:solidFill>
              </a:rPr>
              <a:t>ראינו שתי סיבות מדוע אנחנו ממשיכים כיום לומר את חזרת הש"ץ: </a:t>
            </a:r>
            <a:endParaRPr lang="he-IL" sz="3600" b="1" dirty="0" smtClean="0">
              <a:solidFill>
                <a:srgbClr val="FF0000"/>
              </a:solidFill>
            </a:endParaRPr>
          </a:p>
          <a:p>
            <a:pPr marL="0" indent="0">
              <a:buNone/>
            </a:pPr>
            <a:r>
              <a:rPr lang="he-IL" sz="4000" dirty="0" smtClean="0"/>
              <a:t>א</a:t>
            </a:r>
            <a:r>
              <a:rPr lang="he-IL" sz="4000" dirty="0"/>
              <a:t>. החזרה היא אמצעי להוציא את מי שאינו בקי </a:t>
            </a:r>
            <a:r>
              <a:rPr lang="he-IL" sz="2000" dirty="0" smtClean="0"/>
              <a:t>(שולחן </a:t>
            </a:r>
            <a:r>
              <a:rPr lang="he-IL" sz="2000" dirty="0"/>
              <a:t>ערוך, ילקוט </a:t>
            </a:r>
            <a:r>
              <a:rPr lang="he-IL" sz="2000" dirty="0" smtClean="0"/>
              <a:t>יוסף). </a:t>
            </a:r>
            <a:endParaRPr lang="he-IL" sz="3200" dirty="0" smtClean="0"/>
          </a:p>
          <a:p>
            <a:pPr marL="0" indent="0">
              <a:buNone/>
            </a:pPr>
            <a:r>
              <a:rPr lang="he-IL" sz="4000" dirty="0" smtClean="0"/>
              <a:t>ב</a:t>
            </a:r>
            <a:r>
              <a:rPr lang="he-IL" sz="4000" dirty="0"/>
              <a:t>. ערך עצמי בחזרת הש"ץ בהיותה תפילת הציבור </a:t>
            </a:r>
            <a:r>
              <a:rPr lang="he-IL" sz="1800" dirty="0" smtClean="0"/>
              <a:t>(רמ"א</a:t>
            </a:r>
            <a:r>
              <a:rPr lang="he-IL" sz="1800" dirty="0"/>
              <a:t>, אר"י, כף </a:t>
            </a:r>
            <a:r>
              <a:rPr lang="he-IL" sz="1800" dirty="0" smtClean="0"/>
              <a:t>החיים).</a:t>
            </a:r>
            <a:endParaRPr lang="he-IL" sz="3200" dirty="0"/>
          </a:p>
        </p:txBody>
      </p:sp>
    </p:spTree>
    <p:extLst>
      <p:ext uri="{BB962C8B-B14F-4D97-AF65-F5344CB8AC3E}">
        <p14:creationId xmlns:p14="http://schemas.microsoft.com/office/powerpoint/2010/main" val="42103182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a:xfrm>
            <a:off x="6680200" y="228600"/>
            <a:ext cx="4991100" cy="698500"/>
          </a:xfrm>
          <a:solidFill>
            <a:schemeClr val="accent2">
              <a:lumMod val="60000"/>
              <a:lumOff val="40000"/>
            </a:schemeClr>
          </a:solidFill>
        </p:spPr>
        <p:txBody>
          <a:bodyPr>
            <a:normAutofit fontScale="90000"/>
          </a:bodyPr>
          <a:lstStyle/>
          <a:p>
            <a:r>
              <a:rPr lang="he-IL" sz="3600" dirty="0">
                <a:solidFill>
                  <a:prstClr val="black"/>
                </a:solidFill>
                <a:latin typeface="Calibri" panose="020F0502020204030204"/>
                <a:ea typeface="+mn-ea"/>
                <a:cs typeface="Arial" panose="020B0604020202020204" pitchFamily="34" charset="0"/>
              </a:rPr>
              <a:t>הלכה למעשה - חזרת הש"ץ</a:t>
            </a:r>
            <a:endParaRPr lang="he-IL" sz="5400" dirty="0"/>
          </a:p>
        </p:txBody>
      </p:sp>
      <p:sp>
        <p:nvSpPr>
          <p:cNvPr id="3" name="מציין מיקום תוכן 2"/>
          <p:cNvSpPr>
            <a:spLocks noGrp="1"/>
          </p:cNvSpPr>
          <p:nvPr>
            <p:ph idx="1"/>
          </p:nvPr>
        </p:nvSpPr>
        <p:spPr>
          <a:xfrm>
            <a:off x="6311900" y="1143000"/>
            <a:ext cx="5791200" cy="5537200"/>
          </a:xfrm>
          <a:solidFill>
            <a:srgbClr val="CCFF33"/>
          </a:solidFill>
        </p:spPr>
        <p:txBody>
          <a:bodyPr>
            <a:noAutofit/>
          </a:bodyPr>
          <a:lstStyle/>
          <a:p>
            <a:pPr marL="0" indent="0" algn="just">
              <a:lnSpc>
                <a:spcPct val="150000"/>
              </a:lnSpc>
              <a:spcBef>
                <a:spcPts val="0"/>
              </a:spcBef>
              <a:buNone/>
            </a:pPr>
            <a:r>
              <a:rPr lang="he-IL" sz="2400" b="1" dirty="0" smtClean="0"/>
              <a:t>בזמן </a:t>
            </a:r>
            <a:r>
              <a:rPr lang="he-IL" sz="2400" b="1" dirty="0"/>
              <a:t>חזרת הש"ץ יש חובה מוחלטת להיות קשובים לגמרי לשליח הציבור ולענות אמן לברכותיו. </a:t>
            </a:r>
            <a:endParaRPr lang="he-IL" sz="2400" b="1" dirty="0" smtClean="0"/>
          </a:p>
          <a:p>
            <a:pPr marL="0" indent="0" algn="just">
              <a:lnSpc>
                <a:spcPct val="150000"/>
              </a:lnSpc>
              <a:spcBef>
                <a:spcPts val="0"/>
              </a:spcBef>
              <a:buNone/>
            </a:pPr>
            <a:r>
              <a:rPr lang="he-IL" sz="2400" b="1" dirty="0" smtClean="0"/>
              <a:t>אין </a:t>
            </a:r>
            <a:r>
              <a:rPr lang="he-IL" sz="2400" b="1" dirty="0"/>
              <a:t>ללמוד תורה בעת </a:t>
            </a:r>
            <a:r>
              <a:rPr lang="he-IL" sz="2400" b="1" dirty="0" smtClean="0"/>
              <a:t>החזרה.</a:t>
            </a:r>
          </a:p>
          <a:p>
            <a:pPr marL="0" indent="0" algn="just">
              <a:lnSpc>
                <a:spcPct val="150000"/>
              </a:lnSpc>
              <a:spcBef>
                <a:spcPts val="0"/>
              </a:spcBef>
              <a:buNone/>
            </a:pPr>
            <a:r>
              <a:rPr lang="he-IL" sz="2400" b="1" dirty="0" smtClean="0"/>
              <a:t>אין </a:t>
            </a:r>
            <a:r>
              <a:rPr lang="he-IL" sz="2400" b="1" dirty="0"/>
              <a:t>לעיין בעלונים וכדו</a:t>
            </a:r>
            <a:r>
              <a:rPr lang="he-IL" sz="2400" b="1" dirty="0" smtClean="0"/>
              <a:t>'.</a:t>
            </a:r>
          </a:p>
          <a:p>
            <a:pPr marL="0" indent="0" algn="just">
              <a:lnSpc>
                <a:spcPct val="150000"/>
              </a:lnSpc>
              <a:spcBef>
                <a:spcPts val="0"/>
              </a:spcBef>
              <a:buNone/>
            </a:pPr>
            <a:r>
              <a:rPr lang="he-IL" sz="2400" b="1" dirty="0" smtClean="0"/>
              <a:t>ובוודאי </a:t>
            </a:r>
            <a:r>
              <a:rPr lang="he-IL" sz="2400" b="1" dirty="0"/>
              <a:t>שאין לפטפט דברי חולין או להתעסק בדברים אחרים. </a:t>
            </a:r>
            <a:endParaRPr lang="he-IL" sz="2400" b="1" dirty="0" smtClean="0"/>
          </a:p>
          <a:p>
            <a:pPr marL="0" indent="0" algn="just">
              <a:lnSpc>
                <a:spcPct val="150000"/>
              </a:lnSpc>
              <a:spcBef>
                <a:spcPts val="0"/>
              </a:spcBef>
              <a:buNone/>
            </a:pPr>
            <a:r>
              <a:rPr lang="he-IL" sz="2400" b="1" dirty="0" smtClean="0"/>
              <a:t>ספרדים </a:t>
            </a:r>
            <a:r>
              <a:rPr lang="he-IL" sz="2400" b="1" dirty="0"/>
              <a:t>נוהגים לשבת בזמן חזרת הש"ץ, ואילו חלק מהאשכנזים נוהגים לעמוד. </a:t>
            </a:r>
          </a:p>
        </p:txBody>
      </p:sp>
      <p:pic>
        <p:nvPicPr>
          <p:cNvPr id="5122" name="Picture 2" descr="החלפת החזן באמצע חזרת הש&amp;quot;ץ | ערוץ התורה"/>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94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8248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12192000" cy="6858000"/>
          </a:xfrm>
          <a:prstGeom prst="rect">
            <a:avLst/>
          </a:prstGeom>
        </p:spPr>
      </p:pic>
      <p:sp>
        <p:nvSpPr>
          <p:cNvPr id="2" name="כותרת 1"/>
          <p:cNvSpPr>
            <a:spLocks noGrp="1"/>
          </p:cNvSpPr>
          <p:nvPr>
            <p:ph type="title"/>
          </p:nvPr>
        </p:nvSpPr>
        <p:spPr>
          <a:xfrm>
            <a:off x="4140200" y="219558"/>
            <a:ext cx="4318000" cy="890588"/>
          </a:xfrm>
          <a:solidFill>
            <a:srgbClr val="CCFF33"/>
          </a:solidFill>
        </p:spPr>
        <p:txBody>
          <a:bodyPr/>
          <a:lstStyle/>
          <a:p>
            <a:r>
              <a:rPr lang="he-IL" b="1" dirty="0" smtClean="0"/>
              <a:t> ה. חתימת השער </a:t>
            </a:r>
            <a:endParaRPr lang="he-IL" b="1" dirty="0"/>
          </a:p>
        </p:txBody>
      </p:sp>
      <p:sp>
        <p:nvSpPr>
          <p:cNvPr id="3" name="מציין מיקום תוכן 2"/>
          <p:cNvSpPr>
            <a:spLocks noGrp="1"/>
          </p:cNvSpPr>
          <p:nvPr>
            <p:ph idx="1"/>
          </p:nvPr>
        </p:nvSpPr>
        <p:spPr>
          <a:xfrm>
            <a:off x="165100" y="1110146"/>
            <a:ext cx="11455400" cy="4351338"/>
          </a:xfrm>
        </p:spPr>
        <p:txBody>
          <a:bodyPr/>
          <a:lstStyle/>
          <a:p>
            <a:pPr marL="0" indent="0">
              <a:lnSpc>
                <a:spcPct val="150000"/>
              </a:lnSpc>
              <a:spcBef>
                <a:spcPts val="0"/>
              </a:spcBef>
              <a:buNone/>
            </a:pPr>
            <a:r>
              <a:rPr lang="he-IL" b="1" dirty="0"/>
              <a:t>התפילה היא חובה, אך היא גם זכות גדולה! בתפילה, המתפללים לומדים ומתחנכים מה באמת חשוב בחיים הפרטיים שלהם, וכן מרימים את המבט ליעדים גדולים יותר. </a:t>
            </a:r>
            <a:endParaRPr lang="he-IL" b="1" dirty="0" smtClean="0"/>
          </a:p>
          <a:p>
            <a:pPr marL="0" indent="0">
              <a:lnSpc>
                <a:spcPct val="150000"/>
              </a:lnSpc>
              <a:spcBef>
                <a:spcPts val="0"/>
              </a:spcBef>
              <a:buNone/>
            </a:pPr>
            <a:r>
              <a:rPr lang="he-IL" b="1" dirty="0" smtClean="0"/>
              <a:t>בזכות </a:t>
            </a:r>
            <a:r>
              <a:rPr lang="he-IL" b="1" dirty="0"/>
              <a:t>החזרה על התפילה בשחרית ומנחה ערבית, היעדים הללו מלווים את האדם במשך היום כולו, ויכולים להפוך את החיים למשמעותיים ומאושרים יותר.</a:t>
            </a:r>
          </a:p>
        </p:txBody>
      </p:sp>
    </p:spTree>
    <p:extLst>
      <p:ext uri="{BB962C8B-B14F-4D97-AF65-F5344CB8AC3E}">
        <p14:creationId xmlns:p14="http://schemas.microsoft.com/office/powerpoint/2010/main" val="22210299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lstStyle/>
          <a:p>
            <a:endParaRPr lang="he-IL"/>
          </a:p>
        </p:txBody>
      </p:sp>
      <p:pic>
        <p:nvPicPr>
          <p:cNvPr id="4" name="תמונה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3229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4" name="מלבן 3"/>
          <p:cNvSpPr/>
          <p:nvPr/>
        </p:nvSpPr>
        <p:spPr>
          <a:xfrm>
            <a:off x="3467100" y="337741"/>
            <a:ext cx="8610600" cy="5940088"/>
          </a:xfrm>
          <a:prstGeom prst="rect">
            <a:avLst/>
          </a:prstGeom>
        </p:spPr>
        <p:txBody>
          <a:bodyPr wrap="square">
            <a:spAutoFit/>
          </a:bodyPr>
          <a:lstStyle/>
          <a:p>
            <a:r>
              <a:rPr lang="he-IL" sz="2000" dirty="0"/>
              <a:t>1 </a:t>
            </a:r>
            <a:r>
              <a:rPr lang="he-IL" sz="2000" dirty="0" smtClean="0"/>
              <a:t>. אבות </a:t>
            </a:r>
            <a:r>
              <a:rPr lang="he-IL" sz="2000" dirty="0"/>
              <a:t>- תיאור גדלות ה' ומעשיו</a:t>
            </a:r>
          </a:p>
          <a:p>
            <a:r>
              <a:rPr lang="he-IL" sz="2000" dirty="0"/>
              <a:t>2 </a:t>
            </a:r>
            <a:r>
              <a:rPr lang="he-IL" sz="2000" dirty="0" smtClean="0"/>
              <a:t>. גבורות </a:t>
            </a:r>
            <a:r>
              <a:rPr lang="he-IL" sz="2000" dirty="0"/>
              <a:t>- שבח ה' על גבורותיו</a:t>
            </a:r>
          </a:p>
          <a:p>
            <a:r>
              <a:rPr lang="he-IL" sz="2000" dirty="0"/>
              <a:t>3 </a:t>
            </a:r>
            <a:r>
              <a:rPr lang="he-IL" sz="2000" dirty="0" smtClean="0"/>
              <a:t>. קדושת </a:t>
            </a:r>
            <a:r>
              <a:rPr lang="he-IL" sz="2000" dirty="0"/>
              <a:t>השם - האדרת קדושת הא-ל והמלכתו</a:t>
            </a:r>
          </a:p>
          <a:p>
            <a:r>
              <a:rPr lang="he-IL" sz="2000" dirty="0"/>
              <a:t>4 </a:t>
            </a:r>
            <a:r>
              <a:rPr lang="he-IL" sz="2000" dirty="0" smtClean="0"/>
              <a:t>. דעת </a:t>
            </a:r>
            <a:r>
              <a:rPr lang="he-IL" sz="2000" dirty="0"/>
              <a:t>- בקשה לקבלת חכמה ודעת מבורא עולם</a:t>
            </a:r>
          </a:p>
          <a:p>
            <a:r>
              <a:rPr lang="he-IL" sz="2000" dirty="0"/>
              <a:t>5 </a:t>
            </a:r>
            <a:r>
              <a:rPr lang="he-IL" sz="2000" dirty="0" smtClean="0"/>
              <a:t>. תשובה </a:t>
            </a:r>
            <a:r>
              <a:rPr lang="he-IL" sz="2000" dirty="0"/>
              <a:t>- בקשה מהקב"ה לסיוע בחזרה בתשובה</a:t>
            </a:r>
          </a:p>
          <a:p>
            <a:r>
              <a:rPr lang="he-IL" sz="2000" dirty="0"/>
              <a:t>6 </a:t>
            </a:r>
            <a:r>
              <a:rPr lang="he-IL" sz="2000" dirty="0" smtClean="0"/>
              <a:t>. סליחה </a:t>
            </a:r>
            <a:r>
              <a:rPr lang="he-IL" sz="2000" dirty="0"/>
              <a:t>- בקשה מבורא עולם שימחל לנו על חטאינו</a:t>
            </a:r>
          </a:p>
          <a:p>
            <a:r>
              <a:rPr lang="he-IL" sz="2000" dirty="0"/>
              <a:t>7 </a:t>
            </a:r>
            <a:r>
              <a:rPr lang="he-IL" sz="2000" dirty="0" smtClean="0"/>
              <a:t>. גאולה </a:t>
            </a:r>
            <a:r>
              <a:rPr lang="he-IL" sz="2000" dirty="0"/>
              <a:t>- בקשה שה' יגאל אותנו מצרותינו</a:t>
            </a:r>
          </a:p>
          <a:p>
            <a:r>
              <a:rPr lang="he-IL" sz="2000" dirty="0"/>
              <a:t>8 </a:t>
            </a:r>
            <a:r>
              <a:rPr lang="he-IL" sz="2000" dirty="0" smtClean="0"/>
              <a:t>. רפואה </a:t>
            </a:r>
            <a:r>
              <a:rPr lang="he-IL" sz="2000" dirty="0"/>
              <a:t>- בקשה מהקב"ה שירפא את מכאובינו ומחלותינו</a:t>
            </a:r>
          </a:p>
          <a:p>
            <a:r>
              <a:rPr lang="he-IL" sz="2000" dirty="0"/>
              <a:t>9 </a:t>
            </a:r>
            <a:r>
              <a:rPr lang="he-IL" sz="2000" dirty="0" smtClean="0"/>
              <a:t>. ברכת </a:t>
            </a:r>
            <a:r>
              <a:rPr lang="he-IL" sz="2000" dirty="0"/>
              <a:t>השנים - בקשה שה' ישלח ברכה בפרנסתנו</a:t>
            </a:r>
          </a:p>
          <a:p>
            <a:r>
              <a:rPr lang="he-IL" sz="2000" dirty="0"/>
              <a:t>10 .קיבוץ גלויות - בקשה שה' יביא את כל יהודי העולם </a:t>
            </a:r>
            <a:r>
              <a:rPr lang="he-IL" sz="2000" dirty="0" smtClean="0"/>
              <a:t>לארץ ישראל</a:t>
            </a:r>
            <a:endParaRPr lang="he-IL" sz="2000" dirty="0"/>
          </a:p>
          <a:p>
            <a:r>
              <a:rPr lang="he-IL" sz="2000" dirty="0"/>
              <a:t>11</a:t>
            </a:r>
            <a:r>
              <a:rPr lang="he-IL" sz="2000" dirty="0" smtClean="0"/>
              <a:t>. השבת </a:t>
            </a:r>
            <a:r>
              <a:rPr lang="he-IL" sz="2000" dirty="0"/>
              <a:t>המשפט - בקשה שתתוקן מערכת המשפט, על ידי </a:t>
            </a:r>
            <a:r>
              <a:rPr lang="he-IL" sz="2000" dirty="0" smtClean="0"/>
              <a:t>חזרת מלכות </a:t>
            </a:r>
            <a:r>
              <a:rPr lang="he-IL" sz="2000" dirty="0"/>
              <a:t>ה' </a:t>
            </a:r>
            <a:r>
              <a:rPr lang="he-IL" sz="2000" dirty="0" smtClean="0"/>
              <a:t>ומשפטיו</a:t>
            </a:r>
          </a:p>
          <a:p>
            <a:r>
              <a:rPr lang="he-IL" sz="2000" dirty="0" smtClean="0"/>
              <a:t>12 </a:t>
            </a:r>
            <a:r>
              <a:rPr lang="he-IL" sz="2000" dirty="0"/>
              <a:t>.ברכת המינים - בקשה להשמדת אויבי ישראל והכופרים בתורתו</a:t>
            </a:r>
          </a:p>
          <a:p>
            <a:r>
              <a:rPr lang="he-IL" sz="2000" dirty="0"/>
              <a:t>13</a:t>
            </a:r>
            <a:r>
              <a:rPr lang="he-IL" sz="2000" dirty="0" smtClean="0"/>
              <a:t>. על </a:t>
            </a:r>
            <a:r>
              <a:rPr lang="he-IL" sz="2000" dirty="0"/>
              <a:t>הצדיקים - בקשה להרים את קרנם של הצדיקים וכן </a:t>
            </a:r>
            <a:r>
              <a:rPr lang="he-IL" sz="2000" dirty="0" smtClean="0"/>
              <a:t>בקשה להיכלל </a:t>
            </a:r>
            <a:r>
              <a:rPr lang="he-IL" sz="2000" dirty="0"/>
              <a:t>בתוכם</a:t>
            </a:r>
          </a:p>
          <a:p>
            <a:r>
              <a:rPr lang="he-IL" sz="2000" dirty="0" smtClean="0"/>
              <a:t>14 . בניין </a:t>
            </a:r>
            <a:r>
              <a:rPr lang="he-IL" sz="2000" dirty="0"/>
              <a:t>ירושלים - בקשה לחזרת השכינה לירושלים ולמקדש</a:t>
            </a:r>
          </a:p>
          <a:p>
            <a:r>
              <a:rPr lang="he-IL" sz="2000" dirty="0"/>
              <a:t>15 </a:t>
            </a:r>
            <a:r>
              <a:rPr lang="he-IL" sz="2000" dirty="0" smtClean="0"/>
              <a:t>. משיח </a:t>
            </a:r>
            <a:r>
              <a:rPr lang="he-IL" sz="2000" dirty="0"/>
              <a:t>בן דוד - בקשה להופעת המשיח</a:t>
            </a:r>
          </a:p>
          <a:p>
            <a:r>
              <a:rPr lang="he-IL" sz="2000" dirty="0"/>
              <a:t>16 </a:t>
            </a:r>
            <a:r>
              <a:rPr lang="he-IL" sz="2000" dirty="0" smtClean="0"/>
              <a:t>. שומע </a:t>
            </a:r>
            <a:r>
              <a:rPr lang="he-IL" sz="2000" dirty="0"/>
              <a:t>תפילה - בקשה שהתפילה של האדם תישמע ותתקבל על </a:t>
            </a:r>
            <a:r>
              <a:rPr lang="he-IL" sz="2000" dirty="0" smtClean="0"/>
              <a:t>ידי הקב"ה</a:t>
            </a:r>
            <a:endParaRPr lang="he-IL" sz="2000" dirty="0"/>
          </a:p>
          <a:p>
            <a:r>
              <a:rPr lang="he-IL" sz="2000" dirty="0"/>
              <a:t>17 </a:t>
            </a:r>
            <a:r>
              <a:rPr lang="he-IL" sz="2000" dirty="0" smtClean="0"/>
              <a:t>. עבודה (רצה) </a:t>
            </a:r>
            <a:r>
              <a:rPr lang="he-IL" sz="2000" dirty="0"/>
              <a:t>- בקשה לבניית בית המקדש והחזרת </a:t>
            </a:r>
            <a:r>
              <a:rPr lang="he-IL" sz="2000" dirty="0" smtClean="0"/>
              <a:t>עבודת הקרבנות</a:t>
            </a:r>
            <a:endParaRPr lang="he-IL" sz="2000" dirty="0"/>
          </a:p>
          <a:p>
            <a:r>
              <a:rPr lang="he-IL" sz="2000" dirty="0"/>
              <a:t>18 </a:t>
            </a:r>
            <a:r>
              <a:rPr lang="he-IL" sz="2000" dirty="0" smtClean="0"/>
              <a:t>. הודאה </a:t>
            </a:r>
            <a:r>
              <a:rPr lang="he-IL" sz="2000" dirty="0"/>
              <a:t>- הודאה על כל הטוב הקבוע והמשתנה שמקבלים </a:t>
            </a:r>
            <a:r>
              <a:rPr lang="he-IL" sz="2000" dirty="0" smtClean="0"/>
              <a:t>מבורא העולם</a:t>
            </a:r>
            <a:endParaRPr lang="he-IL" sz="2000" dirty="0"/>
          </a:p>
          <a:p>
            <a:r>
              <a:rPr lang="he-IL" sz="2000" dirty="0"/>
              <a:t>19 </a:t>
            </a:r>
            <a:r>
              <a:rPr lang="he-IL" sz="2000" dirty="0" smtClean="0"/>
              <a:t>. ברכת </a:t>
            </a:r>
            <a:r>
              <a:rPr lang="he-IL" sz="2000" dirty="0"/>
              <a:t>שלום - בקשה להשכנת שלום על כל עם ישראל</a:t>
            </a:r>
          </a:p>
        </p:txBody>
      </p:sp>
      <p:sp>
        <p:nvSpPr>
          <p:cNvPr id="5" name="AutoShape 2" descr="תפילה - תמר דבדבני, רבה"/>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7" name="תמונה 6"/>
          <p:cNvPicPr>
            <a:picLocks noChangeAspect="1"/>
          </p:cNvPicPr>
          <p:nvPr/>
        </p:nvPicPr>
        <p:blipFill>
          <a:blip r:embed="rId2"/>
          <a:stretch>
            <a:fillRect/>
          </a:stretch>
        </p:blipFill>
        <p:spPr>
          <a:xfrm>
            <a:off x="0" y="0"/>
            <a:ext cx="3670300" cy="6858000"/>
          </a:xfrm>
          <a:prstGeom prst="rect">
            <a:avLst/>
          </a:prstGeom>
        </p:spPr>
      </p:pic>
    </p:spTree>
    <p:extLst>
      <p:ext uri="{BB962C8B-B14F-4D97-AF65-F5344CB8AC3E}">
        <p14:creationId xmlns:p14="http://schemas.microsoft.com/office/powerpoint/2010/main" val="3074252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9000">
              <a:schemeClr val="accent1">
                <a:lumMod val="20000"/>
                <a:lumOff val="80000"/>
              </a:schemeClr>
            </a:gs>
            <a:gs pos="43000">
              <a:schemeClr val="accent6">
                <a:lumMod val="0"/>
                <a:lumOff val="100000"/>
              </a:schemeClr>
            </a:gs>
            <a:gs pos="100000">
              <a:schemeClr val="accent6">
                <a:lumMod val="100000"/>
              </a:schemeClr>
            </a:gs>
          </a:gsLst>
          <a:lin ang="2700000" scaled="1"/>
        </a:gradFill>
        <a:effectLst/>
      </p:bgPr>
    </p:bg>
    <p:spTree>
      <p:nvGrpSpPr>
        <p:cNvPr id="1" name=""/>
        <p:cNvGrpSpPr/>
        <p:nvPr/>
      </p:nvGrpSpPr>
      <p:grpSpPr>
        <a:xfrm>
          <a:off x="0" y="0"/>
          <a:ext cx="0" cy="0"/>
          <a:chOff x="0" y="0"/>
          <a:chExt cx="0" cy="0"/>
        </a:xfrm>
      </p:grpSpPr>
      <p:sp>
        <p:nvSpPr>
          <p:cNvPr id="4" name="מלבן 3"/>
          <p:cNvSpPr/>
          <p:nvPr/>
        </p:nvSpPr>
        <p:spPr>
          <a:xfrm>
            <a:off x="8346748" y="757282"/>
            <a:ext cx="3272051" cy="707886"/>
          </a:xfrm>
          <a:prstGeom prst="rect">
            <a:avLst/>
          </a:prstGeom>
        </p:spPr>
        <p:style>
          <a:lnRef idx="3">
            <a:schemeClr val="lt1"/>
          </a:lnRef>
          <a:fillRef idx="1">
            <a:schemeClr val="accent4"/>
          </a:fillRef>
          <a:effectRef idx="1">
            <a:schemeClr val="accent4"/>
          </a:effectRef>
          <a:fontRef idx="minor">
            <a:schemeClr val="lt1"/>
          </a:fontRef>
        </p:style>
        <p:txBody>
          <a:bodyPr wrap="none">
            <a:spAutoFit/>
          </a:bodyPr>
          <a:lstStyle/>
          <a:p>
            <a:r>
              <a:rPr lang="he-IL" sz="4000" b="1" dirty="0">
                <a:cs typeface="+mj-cs"/>
              </a:rPr>
              <a:t>2 .מבנה הברכות </a:t>
            </a:r>
          </a:p>
        </p:txBody>
      </p:sp>
      <p:sp>
        <p:nvSpPr>
          <p:cNvPr id="5" name="מלבן 4"/>
          <p:cNvSpPr/>
          <p:nvPr/>
        </p:nvSpPr>
        <p:spPr>
          <a:xfrm>
            <a:off x="3419171" y="1987550"/>
            <a:ext cx="8085868" cy="523220"/>
          </a:xfrm>
          <a:prstGeom prst="rect">
            <a:avLst/>
          </a:prstGeom>
        </p:spPr>
        <p:txBody>
          <a:bodyPr wrap="none">
            <a:spAutoFit/>
          </a:bodyPr>
          <a:lstStyle/>
          <a:p>
            <a:r>
              <a:rPr lang="he-IL" sz="2800" b="1" dirty="0">
                <a:cs typeface="+mj-cs"/>
              </a:rPr>
              <a:t>הגמרא </a:t>
            </a:r>
            <a:r>
              <a:rPr lang="he-IL" sz="2800" b="1" dirty="0" smtClean="0">
                <a:cs typeface="+mj-cs"/>
              </a:rPr>
              <a:t>(ברכות </a:t>
            </a:r>
            <a:r>
              <a:rPr lang="he-IL" sz="2800" b="1" dirty="0">
                <a:cs typeface="+mj-cs"/>
              </a:rPr>
              <a:t>לד </a:t>
            </a:r>
            <a:r>
              <a:rPr lang="he-IL" sz="2800" b="1" dirty="0" smtClean="0">
                <a:cs typeface="+mj-cs"/>
              </a:rPr>
              <a:t>ע"א) </a:t>
            </a:r>
            <a:r>
              <a:rPr lang="he-IL" sz="2800" b="1" dirty="0">
                <a:cs typeface="+mj-cs"/>
              </a:rPr>
              <a:t>מחלקת את הברכות לשלושה נושאים:</a:t>
            </a:r>
          </a:p>
        </p:txBody>
      </p:sp>
      <p:sp>
        <p:nvSpPr>
          <p:cNvPr id="6" name="מלבן 5"/>
          <p:cNvSpPr/>
          <p:nvPr/>
        </p:nvSpPr>
        <p:spPr>
          <a:xfrm>
            <a:off x="647700" y="3110171"/>
            <a:ext cx="10463639" cy="3416320"/>
          </a:xfrm>
          <a:prstGeom prst="rect">
            <a:avLst/>
          </a:prstGeom>
          <a:ln w="57150">
            <a:solidFill>
              <a:srgbClr val="002060"/>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just"/>
            <a:r>
              <a:rPr lang="he-IL" sz="3600" b="1" dirty="0"/>
              <a:t>"אמר רב יהודה: לעולם ישאל אדם צרכיו לא בשלש ראשונות ולא בשלוש אחרונות אלא באמצעיות, </a:t>
            </a:r>
            <a:r>
              <a:rPr lang="he-IL" sz="3600" b="1" dirty="0" err="1"/>
              <a:t>דאמר</a:t>
            </a:r>
            <a:r>
              <a:rPr lang="he-IL" sz="3600" b="1" dirty="0"/>
              <a:t> רבי </a:t>
            </a:r>
            <a:r>
              <a:rPr lang="he-IL" sz="3600" b="1" dirty="0" err="1"/>
              <a:t>חנינא</a:t>
            </a:r>
            <a:r>
              <a:rPr lang="he-IL" sz="3600" b="1" dirty="0"/>
              <a:t>: </a:t>
            </a:r>
            <a:endParaRPr lang="he-IL" sz="3600" b="1" dirty="0" smtClean="0"/>
          </a:p>
          <a:p>
            <a:pPr algn="just"/>
            <a:r>
              <a:rPr lang="he-IL" sz="3600" b="1" dirty="0" smtClean="0">
                <a:solidFill>
                  <a:srgbClr val="FF0000"/>
                </a:solidFill>
              </a:rPr>
              <a:t>ראשונות</a:t>
            </a:r>
            <a:r>
              <a:rPr lang="he-IL" sz="3600" b="1" dirty="0" smtClean="0"/>
              <a:t> </a:t>
            </a:r>
            <a:r>
              <a:rPr lang="he-IL" sz="3600" b="1" dirty="0"/>
              <a:t>- דומה לעבד שמסדר שבח לפני רבו, </a:t>
            </a:r>
            <a:endParaRPr lang="he-IL" sz="3600" b="1" dirty="0" smtClean="0"/>
          </a:p>
          <a:p>
            <a:pPr algn="just"/>
            <a:r>
              <a:rPr lang="he-IL" sz="3600" b="1" dirty="0" smtClean="0">
                <a:solidFill>
                  <a:srgbClr val="FF0000"/>
                </a:solidFill>
              </a:rPr>
              <a:t>אמצעיות </a:t>
            </a:r>
            <a:r>
              <a:rPr lang="he-IL" sz="3600" b="1" dirty="0"/>
              <a:t>- דומה לעבד שמבקש פרס מרבו, </a:t>
            </a:r>
            <a:endParaRPr lang="he-IL" sz="3600" b="1" dirty="0" smtClean="0"/>
          </a:p>
          <a:p>
            <a:pPr algn="just"/>
            <a:r>
              <a:rPr lang="he-IL" sz="3600" b="1" dirty="0" smtClean="0">
                <a:solidFill>
                  <a:srgbClr val="FF0000"/>
                </a:solidFill>
              </a:rPr>
              <a:t>אחרונות</a:t>
            </a:r>
            <a:r>
              <a:rPr lang="he-IL" sz="3600" b="1" dirty="0" smtClean="0"/>
              <a:t> </a:t>
            </a:r>
            <a:r>
              <a:rPr lang="he-IL" sz="3600" b="1" dirty="0"/>
              <a:t>- דומה לעבד שקבל פרס מרבו ונפטר והולך לו"</a:t>
            </a:r>
          </a:p>
        </p:txBody>
      </p:sp>
      <p:pic>
        <p:nvPicPr>
          <p:cNvPr id="7" name="תמונה 6"/>
          <p:cNvPicPr>
            <a:picLocks noChangeAspect="1"/>
          </p:cNvPicPr>
          <p:nvPr/>
        </p:nvPicPr>
        <p:blipFill>
          <a:blip r:embed="rId2"/>
          <a:stretch>
            <a:fillRect/>
          </a:stretch>
        </p:blipFill>
        <p:spPr>
          <a:xfrm rot="20535739">
            <a:off x="430059" y="660169"/>
            <a:ext cx="3692256" cy="1398418"/>
          </a:xfrm>
          <a:prstGeom prst="rect">
            <a:avLst/>
          </a:prstGeom>
        </p:spPr>
      </p:pic>
    </p:spTree>
    <p:extLst>
      <p:ext uri="{BB962C8B-B14F-4D97-AF65-F5344CB8AC3E}">
        <p14:creationId xmlns:p14="http://schemas.microsoft.com/office/powerpoint/2010/main" val="40546489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a:stretch>
            <a:fillRect/>
          </a:stretch>
        </p:blipFill>
        <p:spPr>
          <a:xfrm>
            <a:off x="-88900" y="0"/>
            <a:ext cx="12331699" cy="6858000"/>
          </a:xfrm>
          <a:prstGeom prst="rect">
            <a:avLst/>
          </a:prstGeom>
        </p:spPr>
      </p:pic>
      <p:sp>
        <p:nvSpPr>
          <p:cNvPr id="4" name="מלבן 3"/>
          <p:cNvSpPr/>
          <p:nvPr/>
        </p:nvSpPr>
        <p:spPr>
          <a:xfrm>
            <a:off x="419100" y="253811"/>
            <a:ext cx="11455399" cy="3785652"/>
          </a:xfrm>
          <a:prstGeom prst="rect">
            <a:avLst/>
          </a:prstGeom>
        </p:spPr>
        <p:txBody>
          <a:bodyPr wrap="square">
            <a:spAutoFit/>
          </a:bodyPr>
          <a:lstStyle/>
          <a:p>
            <a:pPr algn="ctr"/>
            <a:r>
              <a:rPr lang="he-IL" sz="4000" b="1" dirty="0"/>
              <a:t>מדברי הגמרא עולה שפסגת התפילה הן </a:t>
            </a:r>
            <a:endParaRPr lang="he-IL" sz="4000" b="1" dirty="0" smtClean="0"/>
          </a:p>
          <a:p>
            <a:pPr algn="ctr"/>
            <a:r>
              <a:rPr lang="he-IL" sz="4000" b="1" dirty="0" smtClean="0">
                <a:solidFill>
                  <a:srgbClr val="FFFF00"/>
                </a:solidFill>
              </a:rPr>
              <a:t>הברכות </a:t>
            </a:r>
            <a:r>
              <a:rPr lang="he-IL" sz="4000" b="1" dirty="0">
                <a:solidFill>
                  <a:srgbClr val="FFFF00"/>
                </a:solidFill>
              </a:rPr>
              <a:t>האמצעיות </a:t>
            </a:r>
            <a:r>
              <a:rPr lang="he-IL" sz="4000" b="1" dirty="0"/>
              <a:t>- הבקשות </a:t>
            </a:r>
            <a:r>
              <a:rPr lang="he-IL" sz="4000" b="1" dirty="0" smtClean="0"/>
              <a:t>("</a:t>
            </a:r>
            <a:r>
              <a:rPr lang="he-IL" sz="4000" b="1" dirty="0"/>
              <a:t>שמבקש פרס מרבו</a:t>
            </a:r>
            <a:r>
              <a:rPr lang="he-IL" sz="4000" b="1" dirty="0" smtClean="0"/>
              <a:t>"), </a:t>
            </a:r>
            <a:r>
              <a:rPr lang="he-IL" sz="4000" b="1" dirty="0">
                <a:solidFill>
                  <a:srgbClr val="FFFF00"/>
                </a:solidFill>
              </a:rPr>
              <a:t>והברכות הראשונות </a:t>
            </a:r>
            <a:r>
              <a:rPr lang="he-IL" sz="4000" b="1" dirty="0"/>
              <a:t>של שבח, ובהן אנו מברכים את כוחו וגבורותיו של בורא עולם. </a:t>
            </a:r>
            <a:endParaRPr lang="he-IL" sz="4000" b="1" dirty="0" smtClean="0"/>
          </a:p>
          <a:p>
            <a:pPr algn="ctr"/>
            <a:r>
              <a:rPr lang="he-IL" sz="4000" b="1" dirty="0" smtClean="0"/>
              <a:t>על </a:t>
            </a:r>
            <a:r>
              <a:rPr lang="he-IL" sz="4000" b="1" dirty="0"/>
              <a:t>בסיס זה נבקש את בקשותינו, והברכות האחרונות של הודאה הינן אמירת תודה לאחר הבקשה. </a:t>
            </a:r>
          </a:p>
        </p:txBody>
      </p:sp>
    </p:spTree>
    <p:extLst>
      <p:ext uri="{BB962C8B-B14F-4D97-AF65-F5344CB8AC3E}">
        <p14:creationId xmlns:p14="http://schemas.microsoft.com/office/powerpoint/2010/main" val="29217327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תמונות מיכה הלמן | תמונות מיכה הלמן לסלון, לבית ולמשרד | Picsh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p:cNvSpPr>
            <a:spLocks noGrp="1"/>
          </p:cNvSpPr>
          <p:nvPr>
            <p:ph type="title"/>
          </p:nvPr>
        </p:nvSpPr>
        <p:spPr>
          <a:xfrm>
            <a:off x="4508500" y="390525"/>
            <a:ext cx="7302500" cy="1325563"/>
          </a:xfrm>
        </p:spPr>
        <p:style>
          <a:lnRef idx="1">
            <a:schemeClr val="accent6"/>
          </a:lnRef>
          <a:fillRef idx="3">
            <a:schemeClr val="accent6"/>
          </a:fillRef>
          <a:effectRef idx="2">
            <a:schemeClr val="accent6"/>
          </a:effectRef>
          <a:fontRef idx="minor">
            <a:schemeClr val="lt1"/>
          </a:fontRef>
        </p:style>
        <p:txBody>
          <a:bodyPr>
            <a:noAutofit/>
          </a:bodyPr>
          <a:lstStyle/>
          <a:p>
            <a:r>
              <a:rPr lang="he-IL" sz="6000" b="1" dirty="0" smtClean="0"/>
              <a:t>מטרת תפילת העמידה </a:t>
            </a:r>
            <a:endParaRPr lang="he-IL" sz="6000" b="1" dirty="0"/>
          </a:p>
        </p:txBody>
      </p:sp>
      <p:sp>
        <p:nvSpPr>
          <p:cNvPr id="3" name="מציין מיקום תוכן 2"/>
          <p:cNvSpPr>
            <a:spLocks noGrp="1"/>
          </p:cNvSpPr>
          <p:nvPr>
            <p:ph idx="1"/>
          </p:nvPr>
        </p:nvSpPr>
        <p:spPr>
          <a:xfrm>
            <a:off x="3302000" y="2762249"/>
            <a:ext cx="5359400" cy="1822451"/>
          </a:xfrm>
        </p:spPr>
        <p:txBody>
          <a:bodyPr>
            <a:normAutofit fontScale="92500"/>
          </a:bodyPr>
          <a:lstStyle/>
          <a:p>
            <a:pPr marL="0" indent="0">
              <a:buNone/>
            </a:pPr>
            <a:r>
              <a:rPr lang="he-IL" sz="4800" b="1" dirty="0" smtClean="0"/>
              <a:t>1. חינוך והצבת יעדים </a:t>
            </a:r>
          </a:p>
          <a:p>
            <a:pPr marL="0" indent="0">
              <a:buNone/>
            </a:pPr>
            <a:r>
              <a:rPr lang="he-IL" sz="4800" b="1" dirty="0" smtClean="0"/>
              <a:t>2. שלוש פעמים ביום </a:t>
            </a:r>
            <a:endParaRPr lang="he-IL" sz="4800" b="1" dirty="0"/>
          </a:p>
        </p:txBody>
      </p:sp>
    </p:spTree>
    <p:extLst>
      <p:ext uri="{BB962C8B-B14F-4D97-AF65-F5344CB8AC3E}">
        <p14:creationId xmlns:p14="http://schemas.microsoft.com/office/powerpoint/2010/main" val="29308613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הכי בסיסי: ספר מסביר לחילונים מהי הלכה | ישראל היום"/>
          <p:cNvPicPr>
            <a:picLocks noChangeAspect="1" noChangeArrowheads="1"/>
          </p:cNvPicPr>
          <p:nvPr/>
        </p:nvPicPr>
        <p:blipFill rotWithShape="1">
          <a:blip r:embed="rId2">
            <a:extLst>
              <a:ext uri="{28A0092B-C50C-407E-A947-70E740481C1C}">
                <a14:useLocalDpi xmlns:a14="http://schemas.microsoft.com/office/drawing/2010/main" val="0"/>
              </a:ext>
            </a:extLst>
          </a:blip>
          <a:srcRect l="697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p:cNvSpPr/>
          <p:nvPr/>
        </p:nvSpPr>
        <p:spPr>
          <a:xfrm>
            <a:off x="4844716" y="651392"/>
            <a:ext cx="7058526" cy="3416320"/>
          </a:xfrm>
          <a:prstGeom prst="rect">
            <a:avLst/>
          </a:prstGeom>
        </p:spPr>
        <p:txBody>
          <a:bodyPr wrap="square">
            <a:spAutoFit/>
          </a:bodyPr>
          <a:lstStyle/>
          <a:p>
            <a:r>
              <a:rPr lang="he-IL" sz="5400" b="1" dirty="0">
                <a:cs typeface="+mj-cs"/>
              </a:rPr>
              <a:t>תפילת העמידה היא מרכז התפילה כולה, והבקשות הן פסגת תפילת העמידה. </a:t>
            </a:r>
            <a:endParaRPr lang="he-IL" sz="5400" b="1" dirty="0" smtClean="0">
              <a:cs typeface="+mj-cs"/>
            </a:endParaRPr>
          </a:p>
          <a:p>
            <a:r>
              <a:rPr lang="he-IL" sz="5400" b="1" dirty="0" smtClean="0">
                <a:solidFill>
                  <a:srgbClr val="FF0000"/>
                </a:solidFill>
                <a:cs typeface="+mj-cs"/>
              </a:rPr>
              <a:t>מה </a:t>
            </a:r>
            <a:r>
              <a:rPr lang="he-IL" sz="5400" b="1" dirty="0">
                <a:solidFill>
                  <a:srgbClr val="FF0000"/>
                </a:solidFill>
                <a:cs typeface="+mj-cs"/>
              </a:rPr>
              <a:t>מטרת הבקשות הללו?</a:t>
            </a:r>
          </a:p>
        </p:txBody>
      </p:sp>
    </p:spTree>
    <p:extLst>
      <p:ext uri="{BB962C8B-B14F-4D97-AF65-F5344CB8AC3E}">
        <p14:creationId xmlns:p14="http://schemas.microsoft.com/office/powerpoint/2010/main" val="2454640841"/>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TotalTime>
  <Words>2810</Words>
  <Application>Microsoft Office PowerPoint</Application>
  <PresentationFormat>מסך רחב</PresentationFormat>
  <Paragraphs>187</Paragraphs>
  <Slides>44</Slides>
  <Notes>0</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44</vt:i4>
      </vt:variant>
    </vt:vector>
  </HeadingPairs>
  <TitlesOfParts>
    <vt:vector size="52" baseType="lpstr">
      <vt:lpstr>Arial</vt:lpstr>
      <vt:lpstr>Bahnschrift Light SemiCondensed</vt:lpstr>
      <vt:lpstr>Calibri</vt:lpstr>
      <vt:lpstr>Calibri Light</vt:lpstr>
      <vt:lpstr>David</vt:lpstr>
      <vt:lpstr>Times New Roman</vt:lpstr>
      <vt:lpstr>Wingdings</vt:lpstr>
      <vt:lpstr>ערכת נושא Office</vt:lpstr>
      <vt:lpstr>שער ג' תוכן תפילת העמידה </vt:lpstr>
      <vt:lpstr>פתיחה </vt:lpstr>
      <vt:lpstr>תשע עשרה ברכות </vt:lpstr>
      <vt:lpstr>מצגת של PowerPoint</vt:lpstr>
      <vt:lpstr>מצגת של PowerPoint</vt:lpstr>
      <vt:lpstr>מצגת של PowerPoint</vt:lpstr>
      <vt:lpstr>מצגת של PowerPoint</vt:lpstr>
      <vt:lpstr>מטרת תפילת העמידה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2 .שלוש פעמים ביום </vt:lpstr>
      <vt:lpstr>מצגת של PowerPoint</vt:lpstr>
      <vt:lpstr>ג. בקשות אישיות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ד. חזרת הש"ץ</vt:lpstr>
      <vt:lpstr>מצגת של PowerPoint</vt:lpstr>
      <vt:lpstr>מצגת של PowerPoint</vt:lpstr>
      <vt:lpstr>מצגת של PowerPoint</vt:lpstr>
      <vt:lpstr>חזרת שליח הציבור בימינו </vt:lpstr>
      <vt:lpstr> 1. גם כיום מטרת חזרת הש"ץ היא להוציא ידי חובה את מי שאינו בקי</vt:lpstr>
      <vt:lpstr>2 .ערך עצמי בחזרת הש"ץ </vt:lpstr>
      <vt:lpstr>מצגת של PowerPoint</vt:lpstr>
      <vt:lpstr>מצגת של PowerPoint</vt:lpstr>
      <vt:lpstr>מצגת של PowerPoint</vt:lpstr>
      <vt:lpstr>בתפילת היחיד כל פרט פונה לה', ונוסח התפילה מסייע לו להתרומם ממקומו הפרטי ולבקש על הכלל - "ברכנו/ברך עלינו ה' א-להינו", ועל הופעת ה' בעולם - "ולירושלים עירך ברחמים תשוב". </vt:lpstr>
      <vt:lpstr>מצגת של PowerPoint</vt:lpstr>
      <vt:lpstr>הלכה למעשה - חזרת הש"ץ</vt:lpstr>
      <vt:lpstr> ה. חתימת השער </vt:lpstr>
      <vt:lpstr>מצגת של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שער ג' - תוכן תפילת העמידה</dc:title>
  <dc:creator>נריה בן סבו</dc:creator>
  <cp:lastModifiedBy>נריה בן סבו</cp:lastModifiedBy>
  <cp:revision>36</cp:revision>
  <dcterms:created xsi:type="dcterms:W3CDTF">2021-07-23T11:15:24Z</dcterms:created>
  <dcterms:modified xsi:type="dcterms:W3CDTF">2021-08-25T15:12:45Z</dcterms:modified>
</cp:coreProperties>
</file>