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94" r:id="rId4"/>
    <p:sldId id="277" r:id="rId5"/>
    <p:sldId id="279" r:id="rId6"/>
    <p:sldId id="295" r:id="rId7"/>
    <p:sldId id="296" r:id="rId8"/>
    <p:sldId id="297" r:id="rId9"/>
    <p:sldId id="280" r:id="rId10"/>
    <p:sldId id="281" r:id="rId11"/>
    <p:sldId id="282" r:id="rId12"/>
    <p:sldId id="283" r:id="rId13"/>
    <p:sldId id="28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474646"/>
    <a:srgbClr val="5F3C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35" autoAdjust="0"/>
    <p:restoredTop sz="94660"/>
  </p:normalViewPr>
  <p:slideViewPr>
    <p:cSldViewPr snapToGrid="0">
      <p:cViewPr varScale="1">
        <p:scale>
          <a:sx n="73" d="100"/>
          <a:sy n="73" d="100"/>
        </p:scale>
        <p:origin x="7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pic>
        <p:nvPicPr>
          <p:cNvPr id="12" name="Picture 2" descr="https://lh5.googleusercontent.com/v_Q8Cb69u88fNOYZxkapgbSAkf-MhL-fIH4_YMO2EVb8eUBwXsSYICdlgvYUSELEXY5FPKi8lk553FqcjCHcHXRbElu-zSWEOFQ_cjb9PjCUDozC3COOZQX_aPUgSSYHzMsDvNHyP4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14401"/>
            <a:ext cx="12192000" cy="5910510"/>
          </a:xfrm>
          <a:prstGeom prst="rect">
            <a:avLst/>
          </a:prstGeom>
          <a:noFill/>
          <a:extLst>
            <a:ext uri="{909E8E84-426E-40DD-AFC4-6F175D3DCCD1}">
              <a14:hiddenFill xmlns:a14="http://schemas.microsoft.com/office/drawing/2010/main">
                <a:solidFill>
                  <a:srgbClr val="FFFFFF"/>
                </a:solidFill>
              </a14:hiddenFill>
            </a:ext>
          </a:extLst>
        </p:spPr>
      </p:pic>
      <p:sp>
        <p:nvSpPr>
          <p:cNvPr id="13" name="מלבן 12"/>
          <p:cNvSpPr/>
          <p:nvPr/>
        </p:nvSpPr>
        <p:spPr>
          <a:xfrm>
            <a:off x="0" y="1955260"/>
            <a:ext cx="12192000" cy="32879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1" y="6400800"/>
            <a:ext cx="12192000"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2001794"/>
            <a:ext cx="10058400" cy="2323317"/>
          </a:xfrm>
          <a:noFill/>
        </p:spPr>
        <p:txBody>
          <a:bodyPr anchor="b">
            <a:normAutofit/>
          </a:bodyPr>
          <a:lstStyle>
            <a:lvl1pPr algn="ctr">
              <a:lnSpc>
                <a:spcPct val="85000"/>
              </a:lnSpc>
              <a:defRPr sz="8000" spc="-50" baseline="0">
                <a:solidFill>
                  <a:srgbClr val="474646"/>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787588"/>
          </a:xfrm>
          <a:noFill/>
        </p:spPr>
        <p:txBody>
          <a:bodyPr lIns="91440" rIns="91440">
            <a:normAutofit/>
          </a:bodyPr>
          <a:lstStyle>
            <a:lvl1pPr marL="0" indent="0" algn="ctr">
              <a:buNone/>
              <a:defRPr sz="2400" b="1" cap="all" spc="200" baseline="0">
                <a:solidFill>
                  <a:srgbClr val="5D3DA0"/>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C4195E-7B21-4793-9E6D-7DD1FAD7041C}" type="datetimeFigureOut">
              <a:rPr lang="en-US" smtClean="0"/>
              <a:t>7/18/2020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pic>
        <p:nvPicPr>
          <p:cNvPr id="10" name="Picture 3" descr="https://lh5.googleusercontent.com/i1SuYjwTpbA9VgTqX-4q-futLsmi3g_BRPbN0Iunjh1NlVZex-wshrMGe6t-tBElKYpmMeHgPHojAVaK_7Aae-kdJOv4rOBu2YmdnuZaOy-6L4Ava671qiVbCsLoMVmw6W70YtldTq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Tree>
    <p:extLst>
      <p:ext uri="{BB962C8B-B14F-4D97-AF65-F5344CB8AC3E}">
        <p14:creationId xmlns:p14="http://schemas.microsoft.com/office/powerpoint/2010/main" val="2840857619"/>
      </p:ext>
    </p:extLst>
  </p:cSld>
  <p:clrMapOvr>
    <a:masterClrMapping/>
  </p:clrMapOvr>
  <p:extLst>
    <p:ext uri="{DCECCB84-F9BA-43D5-87BE-67443E8EF086}">
      <p15:sldGuideLst xmlns:p15="http://schemas.microsoft.com/office/powerpoint/2012/main">
        <p15:guide id="1" orient="horz" pos="572">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C4195E-7B21-4793-9E6D-7DD1FAD7041C}" type="datetimeFigureOut">
              <a:rPr lang="en-US" smtClean="0"/>
              <a:t>7/18/2020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sp>
        <p:nvSpPr>
          <p:cNvPr id="7" name="Rectangle 6">
            <a:extLst>
              <a:ext uri="{FF2B5EF4-FFF2-40B4-BE49-F238E27FC236}">
                <a16:creationId xmlns:a16="http://schemas.microsoft.com/office/drawing/2014/main" id="{D35CC667-A837-3347-8C35-D98B2F14041B}"/>
              </a:ext>
            </a:extLst>
          </p:cNvPr>
          <p:cNvSpPr/>
          <p:nvPr userDrawn="1"/>
        </p:nvSpPr>
        <p:spPr>
          <a:xfrm>
            <a:off x="0" y="0"/>
            <a:ext cx="12199777" cy="926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Tree>
    <p:extLst>
      <p:ext uri="{BB962C8B-B14F-4D97-AF65-F5344CB8AC3E}">
        <p14:creationId xmlns:p14="http://schemas.microsoft.com/office/powerpoint/2010/main" val="4204612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C4195E-7B21-4793-9E6D-7DD1FAD7041C}" type="datetimeFigureOut">
              <a:rPr lang="en-US" smtClean="0"/>
              <a:t>7/18/2020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1578558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39FE795-2132-7B41-921F-570C1C1B5DB5}"/>
              </a:ext>
            </a:extLst>
          </p:cNvPr>
          <p:cNvGrpSpPr/>
          <p:nvPr userDrawn="1"/>
        </p:nvGrpSpPr>
        <p:grpSpPr>
          <a:xfrm>
            <a:off x="0" y="0"/>
            <a:ext cx="12281647" cy="6894512"/>
            <a:chOff x="0" y="0"/>
            <a:chExt cx="12281647" cy="6894512"/>
          </a:xfrm>
        </p:grpSpPr>
        <p:sp>
          <p:nvSpPr>
            <p:cNvPr id="12" name="Rectangle 11">
              <a:extLst>
                <a:ext uri="{FF2B5EF4-FFF2-40B4-BE49-F238E27FC236}">
                  <a16:creationId xmlns:a16="http://schemas.microsoft.com/office/drawing/2014/main" id="{943429AB-4A57-9F48-A874-D440BF60FD7D}"/>
                </a:ext>
              </a:extLst>
            </p:cNvPr>
            <p:cNvSpPr/>
            <p:nvPr userDrawn="1"/>
          </p:nvSpPr>
          <p:spPr>
            <a:xfrm>
              <a:off x="0" y="457199"/>
              <a:ext cx="12192000" cy="6110941"/>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11" name="Rectangle 10">
              <a:extLst>
                <a:ext uri="{FF2B5EF4-FFF2-40B4-BE49-F238E27FC236}">
                  <a16:creationId xmlns:a16="http://schemas.microsoft.com/office/drawing/2014/main" id="{2860EF8C-4B2D-724D-953A-00DAED53ED6A}"/>
                </a:ext>
              </a:extLst>
            </p:cNvPr>
            <p:cNvSpPr/>
            <p:nvPr userDrawn="1"/>
          </p:nvSpPr>
          <p:spPr>
            <a:xfrm>
              <a:off x="0" y="6380536"/>
              <a:ext cx="12199777" cy="513976"/>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7" name="Rectangle 6">
              <a:extLst>
                <a:ext uri="{FF2B5EF4-FFF2-40B4-BE49-F238E27FC236}">
                  <a16:creationId xmlns:a16="http://schemas.microsoft.com/office/drawing/2014/main" id="{B101346D-99E3-EB44-B85B-EC0869E40AAF}"/>
                </a:ext>
              </a:extLst>
            </p:cNvPr>
            <p:cNvSpPr/>
            <p:nvPr userDrawn="1"/>
          </p:nvSpPr>
          <p:spPr>
            <a:xfrm>
              <a:off x="0" y="0"/>
              <a:ext cx="12199777" cy="926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8" name="Rectangle 7">
              <a:extLst>
                <a:ext uri="{FF2B5EF4-FFF2-40B4-BE49-F238E27FC236}">
                  <a16:creationId xmlns:a16="http://schemas.microsoft.com/office/drawing/2014/main" id="{307765FD-0D23-D645-B5E2-3BFD3BEC9DF9}"/>
                </a:ext>
              </a:extLst>
            </p:cNvPr>
            <p:cNvSpPr/>
            <p:nvPr userDrawn="1"/>
          </p:nvSpPr>
          <p:spPr>
            <a:xfrm>
              <a:off x="0" y="926353"/>
              <a:ext cx="12199777" cy="866588"/>
            </a:xfrm>
            <a:prstGeom prst="rect">
              <a:avLst/>
            </a:prstGeom>
            <a:solidFill>
              <a:srgbClr val="5F3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9" name="Triangle 8">
              <a:extLst>
                <a:ext uri="{FF2B5EF4-FFF2-40B4-BE49-F238E27FC236}">
                  <a16:creationId xmlns:a16="http://schemas.microsoft.com/office/drawing/2014/main" id="{F426ECE2-3A8E-274C-B0E5-D7950AEDBC6E}"/>
                </a:ext>
              </a:extLst>
            </p:cNvPr>
            <p:cNvSpPr/>
            <p:nvPr userDrawn="1"/>
          </p:nvSpPr>
          <p:spPr>
            <a:xfrm rot="10800000">
              <a:off x="9305364" y="1754094"/>
              <a:ext cx="274918" cy="197224"/>
            </a:xfrm>
            <a:prstGeom prst="triangle">
              <a:avLst/>
            </a:prstGeom>
            <a:solidFill>
              <a:srgbClr val="5F3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10" name="Rectangle 9">
              <a:extLst>
                <a:ext uri="{FF2B5EF4-FFF2-40B4-BE49-F238E27FC236}">
                  <a16:creationId xmlns:a16="http://schemas.microsoft.com/office/drawing/2014/main" id="{4679E0D2-2BC4-2147-8722-3731E59DE1CD}"/>
                </a:ext>
              </a:extLst>
            </p:cNvPr>
            <p:cNvSpPr/>
            <p:nvPr userDrawn="1"/>
          </p:nvSpPr>
          <p:spPr>
            <a:xfrm>
              <a:off x="0" y="6329082"/>
              <a:ext cx="12281647" cy="71718"/>
            </a:xfrm>
            <a:prstGeom prst="rect">
              <a:avLst/>
            </a:prstGeom>
            <a:solidFill>
              <a:srgbClr val="5F3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grpSp>
      <p:sp>
        <p:nvSpPr>
          <p:cNvPr id="2" name="Title 1"/>
          <p:cNvSpPr>
            <a:spLocks noGrp="1"/>
          </p:cNvSpPr>
          <p:nvPr>
            <p:ph type="title"/>
          </p:nvPr>
        </p:nvSpPr>
        <p:spPr>
          <a:xfrm>
            <a:off x="1097280" y="220476"/>
            <a:ext cx="10058400" cy="1450757"/>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C4195E-7B21-4793-9E6D-7DD1FAD7041C}" type="datetimeFigureOut">
              <a:rPr lang="en-US" smtClean="0"/>
              <a:t>7/18/2020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3312924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Pr>
        <a:solidFill>
          <a:schemeClr val="bg1"/>
        </a:solidFill>
        <a:effectLst/>
      </p:bgPr>
    </p:bg>
    <p:spTree>
      <p:nvGrpSpPr>
        <p:cNvPr id="1" name=""/>
        <p:cNvGrpSpPr/>
        <p:nvPr/>
      </p:nvGrpSpPr>
      <p:grpSpPr>
        <a:xfrm>
          <a:off x="0" y="0"/>
          <a:ext cx="0" cy="0"/>
          <a:chOff x="0" y="0"/>
          <a:chExt cx="0" cy="0"/>
        </a:xfrm>
      </p:grpSpPr>
      <p:sp>
        <p:nvSpPr>
          <p:cNvPr id="12" name="מלבן 11"/>
          <p:cNvSpPr/>
          <p:nvPr/>
        </p:nvSpPr>
        <p:spPr>
          <a:xfrm>
            <a:off x="0" y="930877"/>
            <a:ext cx="12192000" cy="540344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3175" y="6400800"/>
            <a:ext cx="12188825"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gn="ct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lgn="ctr">
              <a:buNone/>
              <a:defRPr sz="2400" cap="all" spc="200" baseline="0">
                <a:solidFill>
                  <a:srgbClr val="D10B7C"/>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C4195E-7B21-4793-9E6D-7DD1FAD7041C}" type="datetimeFigureOut">
              <a:rPr lang="en-US" smtClean="0"/>
              <a:t>7/18/2020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76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a:solidFill>
                  <a:srgbClr val="484747"/>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C4195E-7B21-4793-9E6D-7DD1FAD7041C}" type="datetimeFigureOut">
              <a:rPr lang="en-US" smtClean="0"/>
              <a:t>7/18/2020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5F826-DB97-4715-A8E5-FBA13A8A72EC}" type="slidenum">
              <a:rPr lang="en-US" smtClean="0"/>
              <a:t>‹#›</a:t>
            </a:fld>
            <a:endParaRPr lang="en-US"/>
          </a:p>
        </p:txBody>
      </p:sp>
      <p:sp>
        <p:nvSpPr>
          <p:cNvPr id="9" name="Rectangle 8">
            <a:extLst>
              <a:ext uri="{FF2B5EF4-FFF2-40B4-BE49-F238E27FC236}">
                <a16:creationId xmlns:a16="http://schemas.microsoft.com/office/drawing/2014/main" id="{1A2DBEB5-55E3-F64A-9E65-359286118FBD}"/>
              </a:ext>
            </a:extLst>
          </p:cNvPr>
          <p:cNvSpPr/>
          <p:nvPr userDrawn="1"/>
        </p:nvSpPr>
        <p:spPr>
          <a:xfrm>
            <a:off x="0" y="0"/>
            <a:ext cx="12199777" cy="926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Tree>
    <p:extLst>
      <p:ext uri="{BB962C8B-B14F-4D97-AF65-F5344CB8AC3E}">
        <p14:creationId xmlns:p14="http://schemas.microsoft.com/office/powerpoint/2010/main" val="3097174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lvl1pPr>
              <a:defRPr>
                <a:solidFill>
                  <a:srgbClr val="484747"/>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rgbClr val="D10B7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rgbClr val="D10B7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C4195E-7B21-4793-9E6D-7DD1FAD7041C}" type="datetimeFigureOut">
              <a:rPr lang="en-US" smtClean="0"/>
              <a:t>7/18/2020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95F826-DB97-4715-A8E5-FBA13A8A72EC}" type="slidenum">
              <a:rPr lang="en-US" smtClean="0"/>
              <a:t>‹#›</a:t>
            </a:fld>
            <a:endParaRPr lang="en-US"/>
          </a:p>
        </p:txBody>
      </p:sp>
      <p:sp>
        <p:nvSpPr>
          <p:cNvPr id="11" name="Rectangle 10">
            <a:extLst>
              <a:ext uri="{FF2B5EF4-FFF2-40B4-BE49-F238E27FC236}">
                <a16:creationId xmlns:a16="http://schemas.microsoft.com/office/drawing/2014/main" id="{496E4710-745C-0E42-87B6-411897835EB5}"/>
              </a:ext>
            </a:extLst>
          </p:cNvPr>
          <p:cNvSpPr/>
          <p:nvPr userDrawn="1"/>
        </p:nvSpPr>
        <p:spPr>
          <a:xfrm>
            <a:off x="0" y="0"/>
            <a:ext cx="12199777" cy="926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Tree>
    <p:extLst>
      <p:ext uri="{BB962C8B-B14F-4D97-AF65-F5344CB8AC3E}">
        <p14:creationId xmlns:p14="http://schemas.microsoft.com/office/powerpoint/2010/main" val="848980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74646"/>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C4195E-7B21-4793-9E6D-7DD1FAD7041C}" type="datetimeFigureOut">
              <a:rPr lang="en-US" smtClean="0"/>
              <a:t>7/18/2020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95F826-DB97-4715-A8E5-FBA13A8A72EC}" type="slidenum">
              <a:rPr lang="en-US" smtClean="0"/>
              <a:t>‹#›</a:t>
            </a:fld>
            <a:endParaRPr lang="en-US"/>
          </a:p>
        </p:txBody>
      </p:sp>
      <p:sp>
        <p:nvSpPr>
          <p:cNvPr id="6" name="Rectangle 5">
            <a:extLst>
              <a:ext uri="{FF2B5EF4-FFF2-40B4-BE49-F238E27FC236}">
                <a16:creationId xmlns:a16="http://schemas.microsoft.com/office/drawing/2014/main" id="{F521990F-F072-3D4A-9841-B2F65AC50CAF}"/>
              </a:ext>
            </a:extLst>
          </p:cNvPr>
          <p:cNvSpPr/>
          <p:nvPr userDrawn="1"/>
        </p:nvSpPr>
        <p:spPr>
          <a:xfrm>
            <a:off x="0" y="0"/>
            <a:ext cx="12199777" cy="926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Tree>
    <p:extLst>
      <p:ext uri="{BB962C8B-B14F-4D97-AF65-F5344CB8AC3E}">
        <p14:creationId xmlns:p14="http://schemas.microsoft.com/office/powerpoint/2010/main" val="2555079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CC4195E-7B21-4793-9E6D-7DD1FAD7041C}" type="datetimeFigureOut">
              <a:rPr lang="en-US" smtClean="0"/>
              <a:t>7/18/2020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495F826-DB97-4715-A8E5-FBA13A8A72EC}" type="slidenum">
              <a:rPr lang="en-US" smtClean="0"/>
              <a:t>‹#›</a:t>
            </a:fld>
            <a:endParaRPr lang="en-US"/>
          </a:p>
        </p:txBody>
      </p:sp>
      <p:pic>
        <p:nvPicPr>
          <p:cNvPr id="10" name="Picture 3" descr="https://lh5.googleusercontent.com/i1SuYjwTpbA9VgTqX-4q-futLsmi3g_BRPbN0Iunjh1NlVZex-wshrMGe6t-tBElKYpmMeHgPHojAVaK_7Aae-kdJOv4rOBu2YmdnuZaOy-6L4Ava671qiVbCsLoMVmw6W70YtldTq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
        <p:nvSpPr>
          <p:cNvPr id="12" name="מלבן 11"/>
          <p:cNvSpPr/>
          <p:nvPr/>
        </p:nvSpPr>
        <p:spPr>
          <a:xfrm>
            <a:off x="0" y="930877"/>
            <a:ext cx="12192000" cy="540344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Rectangle 7"/>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C65DB87-B6EF-1E43-AF1A-16D17E3E7471}"/>
              </a:ext>
            </a:extLst>
          </p:cNvPr>
          <p:cNvSpPr/>
          <p:nvPr userDrawn="1"/>
        </p:nvSpPr>
        <p:spPr>
          <a:xfrm>
            <a:off x="0" y="0"/>
            <a:ext cx="12199777" cy="926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Tree>
    <p:extLst>
      <p:ext uri="{BB962C8B-B14F-4D97-AF65-F5344CB8AC3E}">
        <p14:creationId xmlns:p14="http://schemas.microsoft.com/office/powerpoint/2010/main" val="3417529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CC4195E-7B21-4793-9E6D-7DD1FAD7041C}" type="datetimeFigureOut">
              <a:rPr lang="en-US" smtClean="0"/>
              <a:t>7/18/2020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495F826-DB97-4715-A8E5-FBA13A8A72EC}" type="slidenum">
              <a:rPr lang="en-US" smtClean="0"/>
              <a:t>‹#›</a:t>
            </a:fld>
            <a:endParaRPr lang="en-US"/>
          </a:p>
        </p:txBody>
      </p:sp>
    </p:spTree>
    <p:extLst>
      <p:ext uri="{BB962C8B-B14F-4D97-AF65-F5344CB8AC3E}">
        <p14:creationId xmlns:p14="http://schemas.microsoft.com/office/powerpoint/2010/main" val="1868600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rgbClr val="F0F0F0"/>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C4195E-7B21-4793-9E6D-7DD1FAD7041C}" type="datetimeFigureOut">
              <a:rPr lang="en-US" smtClean="0"/>
              <a:t>7/18/2020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93641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מלבן 14"/>
          <p:cNvSpPr/>
          <p:nvPr/>
        </p:nvSpPr>
        <p:spPr>
          <a:xfrm>
            <a:off x="0" y="1796345"/>
            <a:ext cx="12192000" cy="4537971"/>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p:cNvSpPr/>
          <p:nvPr/>
        </p:nvSpPr>
        <p:spPr>
          <a:xfrm>
            <a:off x="0" y="934304"/>
            <a:ext cx="12188840" cy="862041"/>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3175" y="6400800"/>
            <a:ext cx="12188825"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he-IL" dirty="0"/>
              <a:t>לחץ כדי לערוך סגנון כותרת של תבנית בסיס</a:t>
            </a:r>
            <a:endParaRPr lang="en-US" dirty="0"/>
          </a:p>
        </p:txBody>
      </p:sp>
      <p:sp>
        <p:nvSpPr>
          <p:cNvPr id="3" name="Text Placeholder 2"/>
          <p:cNvSpPr>
            <a:spLocks noGrp="1"/>
          </p:cNvSpPr>
          <p:nvPr>
            <p:ph type="body" idx="1"/>
          </p:nvPr>
        </p:nvSpPr>
        <p:spPr>
          <a:xfrm>
            <a:off x="1097280" y="2011512"/>
            <a:ext cx="10058400" cy="3857582"/>
          </a:xfrm>
          <a:prstGeom prst="rect">
            <a:avLst/>
          </a:prstGeom>
        </p:spPr>
        <p:txBody>
          <a:bodyPr vert="horz" lIns="0" tIns="45720" rIns="0" bIns="45720" rtlCol="0">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CC4195E-7B21-4793-9E6D-7DD1FAD7041C}" type="datetimeFigureOut">
              <a:rPr lang="en-US" smtClean="0"/>
              <a:t>7/18/2020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495F826-DB97-4715-A8E5-FBA13A8A72EC}" type="slidenum">
              <a:rPr lang="en-US" smtClean="0"/>
              <a:t>‹#›</a:t>
            </a:fld>
            <a:endParaRPr lang="en-US"/>
          </a:p>
        </p:txBody>
      </p:sp>
      <p:pic>
        <p:nvPicPr>
          <p:cNvPr id="11" name="Picture 3" descr="https://lh5.googleusercontent.com/i1SuYjwTpbA9VgTqX-4q-futLsmi3g_BRPbN0Iunjh1NlVZex-wshrMGe6t-tBElKYpmMeHgPHojAVaK_7Aae-kdJOv4rOBu2YmdnuZaOy-6L4Ava671qiVbCsLoMVmw6W70YtldTq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8" name="תמונה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
        <p:nvSpPr>
          <p:cNvPr id="14" name="משולש שווה שוקיים 13"/>
          <p:cNvSpPr/>
          <p:nvPr/>
        </p:nvSpPr>
        <p:spPr>
          <a:xfrm rot="10800000">
            <a:off x="9280186" y="1737360"/>
            <a:ext cx="330741" cy="188427"/>
          </a:xfrm>
          <a:prstGeom prst="triangle">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99852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85000"/>
        </a:lnSpc>
        <a:spcBef>
          <a:spcPct val="0"/>
        </a:spcBef>
        <a:buNone/>
        <a:defRPr sz="4400" kern="1200" spc="-50" baseline="0">
          <a:solidFill>
            <a:schemeClr val="bg1"/>
          </a:solidFill>
          <a:latin typeface="+mj-lt"/>
          <a:ea typeface="+mj-ea"/>
          <a:cs typeface="+mn-cs"/>
        </a:defRPr>
      </a:lvl1pPr>
    </p:titleStyle>
    <p:bodyStyle>
      <a:lvl1pPr marL="0" indent="0" algn="r" defTabSz="914400" rtl="1" eaLnBrk="1" latinLnBrk="0" hangingPunct="1">
        <a:lnSpc>
          <a:spcPct val="90000"/>
        </a:lnSpc>
        <a:spcBef>
          <a:spcPts val="1200"/>
        </a:spcBef>
        <a:spcAft>
          <a:spcPts val="200"/>
        </a:spcAft>
        <a:buClr>
          <a:schemeClr val="accent1"/>
        </a:buClr>
        <a:buSzPct val="100000"/>
        <a:buFontTx/>
        <a:buNone/>
        <a:defRPr sz="2000" kern="1200">
          <a:solidFill>
            <a:srgbClr val="474646"/>
          </a:solidFill>
          <a:latin typeface="+mn-lt"/>
          <a:ea typeface="+mn-ea"/>
          <a:cs typeface="+mn-cs"/>
        </a:defRPr>
      </a:lvl1pPr>
      <a:lvl2pPr marL="201168" indent="0" algn="r" defTabSz="914400" rtl="1" eaLnBrk="1" latinLnBrk="0" hangingPunct="1">
        <a:lnSpc>
          <a:spcPct val="90000"/>
        </a:lnSpc>
        <a:spcBef>
          <a:spcPts val="200"/>
        </a:spcBef>
        <a:spcAft>
          <a:spcPts val="400"/>
        </a:spcAft>
        <a:buClr>
          <a:schemeClr val="accent1"/>
        </a:buClr>
        <a:buFontTx/>
        <a:buNone/>
        <a:defRPr sz="1800" kern="1200">
          <a:solidFill>
            <a:srgbClr val="474646"/>
          </a:solidFill>
          <a:latin typeface="+mn-lt"/>
          <a:ea typeface="+mn-ea"/>
          <a:cs typeface="+mn-cs"/>
        </a:defRPr>
      </a:lvl2pPr>
      <a:lvl3pPr marL="384048" indent="0" algn="r" defTabSz="914400" rtl="1" eaLnBrk="1" latinLnBrk="0" hangingPunct="1">
        <a:lnSpc>
          <a:spcPct val="90000"/>
        </a:lnSpc>
        <a:spcBef>
          <a:spcPts val="200"/>
        </a:spcBef>
        <a:spcAft>
          <a:spcPts val="400"/>
        </a:spcAft>
        <a:buClr>
          <a:schemeClr val="accent1"/>
        </a:buClr>
        <a:buFontTx/>
        <a:buNone/>
        <a:defRPr sz="1400" kern="1200">
          <a:solidFill>
            <a:srgbClr val="474646"/>
          </a:solidFill>
          <a:latin typeface="+mn-lt"/>
          <a:ea typeface="+mn-ea"/>
          <a:cs typeface="+mn-cs"/>
        </a:defRPr>
      </a:lvl3pPr>
      <a:lvl4pPr marL="566928" indent="0" algn="r" defTabSz="914400" rtl="1" eaLnBrk="1" latinLnBrk="0" hangingPunct="1">
        <a:lnSpc>
          <a:spcPct val="90000"/>
        </a:lnSpc>
        <a:spcBef>
          <a:spcPts val="200"/>
        </a:spcBef>
        <a:spcAft>
          <a:spcPts val="400"/>
        </a:spcAft>
        <a:buClr>
          <a:schemeClr val="accent1"/>
        </a:buClr>
        <a:buFontTx/>
        <a:buNone/>
        <a:defRPr sz="1400" kern="1200">
          <a:solidFill>
            <a:srgbClr val="474646"/>
          </a:solidFill>
          <a:latin typeface="+mn-lt"/>
          <a:ea typeface="+mn-ea"/>
          <a:cs typeface="+mn-cs"/>
        </a:defRPr>
      </a:lvl4pPr>
      <a:lvl5pPr marL="749808" indent="0" algn="r" defTabSz="914400" rtl="1" eaLnBrk="1" latinLnBrk="0" hangingPunct="1">
        <a:lnSpc>
          <a:spcPct val="90000"/>
        </a:lnSpc>
        <a:spcBef>
          <a:spcPts val="200"/>
        </a:spcBef>
        <a:spcAft>
          <a:spcPts val="400"/>
        </a:spcAft>
        <a:buClr>
          <a:schemeClr val="accent1"/>
        </a:buClr>
        <a:buFontTx/>
        <a:buNone/>
        <a:defRPr sz="1400" kern="1200">
          <a:solidFill>
            <a:srgbClr val="474646"/>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9715" y="1531531"/>
            <a:ext cx="10058400" cy="2323317"/>
          </a:xfrm>
        </p:spPr>
        <p:txBody>
          <a:bodyPr/>
          <a:lstStyle/>
          <a:p>
            <a:r>
              <a:rPr lang="he-IL" dirty="0" smtClean="0"/>
              <a:t>גבול</a:t>
            </a:r>
            <a:endParaRPr lang="en-US" dirty="0"/>
          </a:p>
        </p:txBody>
      </p:sp>
      <p:sp>
        <p:nvSpPr>
          <p:cNvPr id="3" name="Subtitle 2"/>
          <p:cNvSpPr>
            <a:spLocks noGrp="1"/>
          </p:cNvSpPr>
          <p:nvPr>
            <p:ph type="subTitle" idx="1"/>
          </p:nvPr>
        </p:nvSpPr>
        <p:spPr>
          <a:xfrm>
            <a:off x="1687879" y="3763290"/>
            <a:ext cx="10058400" cy="787588"/>
          </a:xfrm>
        </p:spPr>
        <p:txBody>
          <a:bodyPr>
            <a:normAutofit fontScale="70000" lnSpcReduction="20000"/>
          </a:bodyPr>
          <a:lstStyle/>
          <a:p>
            <a:r>
              <a:rPr lang="he-IL" dirty="0" smtClean="0"/>
              <a:t>גבול </a:t>
            </a:r>
            <a:r>
              <a:rPr lang="he-IL" sz="3300" dirty="0" smtClean="0"/>
              <a:t>טבעי או </a:t>
            </a:r>
            <a:r>
              <a:rPr lang="he-IL" sz="3300" dirty="0" smtClean="0"/>
              <a:t>מלאכותי, </a:t>
            </a:r>
            <a:r>
              <a:rPr lang="he-IL" sz="3300" dirty="0" smtClean="0"/>
              <a:t>גבול מוכר או הפסקת אש\שביתת נשק</a:t>
            </a:r>
          </a:p>
          <a:p>
            <a:r>
              <a:rPr lang="he-IL" sz="3300" dirty="0" smtClean="0"/>
              <a:t>לישראל יש שלום עם מצרים וירדן</a:t>
            </a:r>
            <a:endParaRPr lang="en-US" sz="3300" dirty="0"/>
          </a:p>
        </p:txBody>
      </p:sp>
    </p:spTree>
    <p:extLst>
      <p:ext uri="{BB962C8B-B14F-4D97-AF65-F5344CB8AC3E}">
        <p14:creationId xmlns:p14="http://schemas.microsoft.com/office/powerpoint/2010/main" val="410887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בעיה בגבול שעובר על מקור מים</a:t>
            </a:r>
            <a:endParaRPr lang="he-IL" dirty="0"/>
          </a:p>
        </p:txBody>
      </p:sp>
      <p:sp>
        <p:nvSpPr>
          <p:cNvPr id="3" name="TextBox 2"/>
          <p:cNvSpPr txBox="1"/>
          <p:nvPr/>
        </p:nvSpPr>
        <p:spPr>
          <a:xfrm>
            <a:off x="2037806" y="2377440"/>
            <a:ext cx="8386354" cy="2677656"/>
          </a:xfrm>
          <a:prstGeom prst="rect">
            <a:avLst/>
          </a:prstGeom>
          <a:noFill/>
        </p:spPr>
        <p:txBody>
          <a:bodyPr wrap="square" rtlCol="1">
            <a:spAutoFit/>
          </a:bodyPr>
          <a:lstStyle/>
          <a:p>
            <a:pPr algn="r"/>
            <a:r>
              <a:rPr lang="he-IL" sz="2800" dirty="0" smtClean="0"/>
              <a:t>- אם </a:t>
            </a:r>
            <a:r>
              <a:rPr lang="he-IL" sz="2800" dirty="0"/>
              <a:t>הנהר\אגם זז, אז לא ברור היכן הגבול. </a:t>
            </a:r>
          </a:p>
          <a:p>
            <a:pPr algn="r"/>
            <a:r>
              <a:rPr lang="he-IL" sz="2800" dirty="0" smtClean="0"/>
              <a:t>- אם </a:t>
            </a:r>
            <a:r>
              <a:rPr lang="he-IL" sz="2800" dirty="0"/>
              <a:t>הגבול עובר על נהר אז לא ברור לכמה כל צד </a:t>
            </a:r>
            <a:r>
              <a:rPr lang="he-IL" sz="2800" dirty="0" smtClean="0"/>
              <a:t>מותר</a:t>
            </a:r>
          </a:p>
          <a:p>
            <a:pPr algn="r"/>
            <a:r>
              <a:rPr lang="he-IL" sz="2800" dirty="0" smtClean="0"/>
              <a:t>   </a:t>
            </a:r>
            <a:r>
              <a:rPr lang="he-IL" sz="2800" dirty="0"/>
              <a:t>להשתמש במים</a:t>
            </a:r>
          </a:p>
          <a:p>
            <a:pPr algn="r"/>
            <a:endParaRPr lang="he-IL" sz="2800" dirty="0" smtClean="0"/>
          </a:p>
          <a:p>
            <a:pPr algn="r"/>
            <a:endParaRPr lang="he-IL" sz="2800" dirty="0"/>
          </a:p>
          <a:p>
            <a:pPr algn="r"/>
            <a:r>
              <a:rPr lang="he-IL" sz="2800" dirty="0"/>
              <a:t>2 דברים אלה יכולים ליצור מתח בין מדינות</a:t>
            </a:r>
          </a:p>
        </p:txBody>
      </p:sp>
    </p:spTree>
    <p:extLst>
      <p:ext uri="{BB962C8B-B14F-4D97-AF65-F5344CB8AC3E}">
        <p14:creationId xmlns:p14="http://schemas.microsoft.com/office/powerpoint/2010/main" val="2444897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גבול מוכר מול גבול הפסקת אש (שביתת נשק)</a:t>
            </a:r>
            <a:endParaRPr lang="he-IL" dirty="0"/>
          </a:p>
        </p:txBody>
      </p:sp>
      <p:pic>
        <p:nvPicPr>
          <p:cNvPr id="3" name="תמונה 2"/>
          <p:cNvPicPr>
            <a:picLocks noChangeAspect="1"/>
          </p:cNvPicPr>
          <p:nvPr/>
        </p:nvPicPr>
        <p:blipFill>
          <a:blip r:embed="rId2"/>
          <a:stretch>
            <a:fillRect/>
          </a:stretch>
        </p:blipFill>
        <p:spPr>
          <a:xfrm>
            <a:off x="310595" y="1927176"/>
            <a:ext cx="2602423" cy="4298767"/>
          </a:xfrm>
          <a:prstGeom prst="rect">
            <a:avLst/>
          </a:prstGeom>
        </p:spPr>
      </p:pic>
      <p:graphicFrame>
        <p:nvGraphicFramePr>
          <p:cNvPr id="4" name="טבלה 3"/>
          <p:cNvGraphicFramePr>
            <a:graphicFrameLocks noGrp="1"/>
          </p:cNvGraphicFramePr>
          <p:nvPr>
            <p:extLst>
              <p:ext uri="{D42A27DB-BD31-4B8C-83A1-F6EECF244321}">
                <p14:modId xmlns:p14="http://schemas.microsoft.com/office/powerpoint/2010/main" val="2274775219"/>
              </p:ext>
            </p:extLst>
          </p:nvPr>
        </p:nvGraphicFramePr>
        <p:xfrm>
          <a:off x="3696789" y="2339199"/>
          <a:ext cx="7604034" cy="3474720"/>
        </p:xfrm>
        <a:graphic>
          <a:graphicData uri="http://schemas.openxmlformats.org/drawingml/2006/table">
            <a:tbl>
              <a:tblPr rtl="1" firstRow="1" bandRow="1">
                <a:tableStyleId>{5C22544A-7EE6-4342-B048-85BDC9FD1C3A}</a:tableStyleId>
              </a:tblPr>
              <a:tblGrid>
                <a:gridCol w="3802017">
                  <a:extLst>
                    <a:ext uri="{9D8B030D-6E8A-4147-A177-3AD203B41FA5}">
                      <a16:colId xmlns:a16="http://schemas.microsoft.com/office/drawing/2014/main" val="3250626984"/>
                    </a:ext>
                  </a:extLst>
                </a:gridCol>
                <a:gridCol w="3802017">
                  <a:extLst>
                    <a:ext uri="{9D8B030D-6E8A-4147-A177-3AD203B41FA5}">
                      <a16:colId xmlns:a16="http://schemas.microsoft.com/office/drawing/2014/main" val="3084590736"/>
                    </a:ext>
                  </a:extLst>
                </a:gridCol>
              </a:tblGrid>
              <a:tr h="359633">
                <a:tc>
                  <a:txBody>
                    <a:bodyPr/>
                    <a:lstStyle/>
                    <a:p>
                      <a:pPr algn="ctr" rtl="1"/>
                      <a:r>
                        <a:rPr lang="he-IL" sz="2400" dirty="0" smtClean="0"/>
                        <a:t>גבול מוכר\קבוע\בינ"ל</a:t>
                      </a:r>
                      <a:endParaRPr lang="he-IL" sz="2400" dirty="0"/>
                    </a:p>
                  </a:txBody>
                  <a:tcPr/>
                </a:tc>
                <a:tc>
                  <a:txBody>
                    <a:bodyPr/>
                    <a:lstStyle/>
                    <a:p>
                      <a:pPr algn="ctr" rtl="1"/>
                      <a:r>
                        <a:rPr lang="he-IL" sz="2400" dirty="0" smtClean="0"/>
                        <a:t>זמני זמני\הפסקת אש</a:t>
                      </a:r>
                      <a:r>
                        <a:rPr lang="he-IL" sz="2400" dirty="0" smtClean="0"/>
                        <a:t>\</a:t>
                      </a:r>
                    </a:p>
                    <a:p>
                      <a:pPr algn="ctr" rtl="1"/>
                      <a:r>
                        <a:rPr lang="he-IL" sz="2400" dirty="0" smtClean="0"/>
                        <a:t>שביתת </a:t>
                      </a:r>
                      <a:r>
                        <a:rPr lang="he-IL" sz="2400" dirty="0" smtClean="0"/>
                        <a:t>נשק</a:t>
                      </a:r>
                      <a:endParaRPr lang="he-IL" sz="2400" dirty="0"/>
                    </a:p>
                  </a:txBody>
                  <a:tcPr/>
                </a:tc>
                <a:extLst>
                  <a:ext uri="{0D108BD9-81ED-4DB2-BD59-A6C34878D82A}">
                    <a16:rowId xmlns:a16="http://schemas.microsoft.com/office/drawing/2014/main" val="3973250358"/>
                  </a:ext>
                </a:extLst>
              </a:tr>
              <a:tr h="1764948">
                <a:tc>
                  <a:txBody>
                    <a:bodyPr/>
                    <a:lstStyle/>
                    <a:p>
                      <a:pPr marL="0" indent="0" algn="r" rtl="1">
                        <a:buNone/>
                      </a:pPr>
                      <a:r>
                        <a:rPr lang="he-IL" sz="2400" dirty="0" smtClean="0"/>
                        <a:t>גבול </a:t>
                      </a:r>
                      <a:r>
                        <a:rPr lang="he-IL" sz="2400" dirty="0" smtClean="0"/>
                        <a:t>שלום</a:t>
                      </a:r>
                    </a:p>
                    <a:p>
                      <a:pPr marL="342900" indent="-342900" algn="r" rtl="1">
                        <a:buAutoNum type="arabicPeriod"/>
                      </a:pPr>
                      <a:endParaRPr lang="he-IL" sz="2400" dirty="0" smtClean="0"/>
                    </a:p>
                    <a:p>
                      <a:pPr marL="342900" indent="-342900" algn="r" rtl="1">
                        <a:buAutoNum type="arabicPeriod"/>
                      </a:pPr>
                      <a:endParaRPr lang="he-IL" sz="2400" dirty="0" smtClean="0"/>
                    </a:p>
                    <a:p>
                      <a:pPr marL="0" indent="0" algn="r" rtl="1">
                        <a:buNone/>
                      </a:pPr>
                      <a:r>
                        <a:rPr lang="he-IL" sz="2400" dirty="0" smtClean="0"/>
                        <a:t>מוכר ע"י העולם</a:t>
                      </a:r>
                    </a:p>
                    <a:p>
                      <a:pPr marL="342900" indent="-342900" algn="r" rtl="1">
                        <a:buAutoNum type="arabicPeriod"/>
                      </a:pPr>
                      <a:endParaRPr lang="he-IL" sz="2400" dirty="0" smtClean="0"/>
                    </a:p>
                    <a:p>
                      <a:pPr marL="342900" indent="-342900" algn="r" rtl="1">
                        <a:buAutoNum type="arabicPeriod"/>
                      </a:pPr>
                      <a:endParaRPr lang="he-IL" sz="2400" dirty="0" smtClean="0"/>
                    </a:p>
                    <a:p>
                      <a:pPr marL="0" indent="0" algn="r" rtl="1">
                        <a:buNone/>
                      </a:pPr>
                      <a:r>
                        <a:rPr lang="he-IL" sz="2400" dirty="0" smtClean="0"/>
                        <a:t>גבול</a:t>
                      </a:r>
                      <a:r>
                        <a:rPr lang="he-IL" sz="2400" baseline="0" dirty="0" smtClean="0"/>
                        <a:t> פתוח לתיירים וסחורות</a:t>
                      </a:r>
                      <a:endParaRPr lang="he-IL" sz="2400" dirty="0"/>
                    </a:p>
                  </a:txBody>
                  <a:tcPr/>
                </a:tc>
                <a:tc>
                  <a:txBody>
                    <a:bodyPr/>
                    <a:lstStyle/>
                    <a:p>
                      <a:pPr marL="0" indent="0" algn="r" rtl="1">
                        <a:buNone/>
                      </a:pPr>
                      <a:r>
                        <a:rPr lang="he-IL" sz="2400" dirty="0" smtClean="0"/>
                        <a:t>גבול שנקבע בסוף מלחמה ללא הסכם שלום</a:t>
                      </a:r>
                    </a:p>
                    <a:p>
                      <a:pPr marL="342900" indent="-342900" algn="r" rtl="1">
                        <a:buAutoNum type="arabicPeriod"/>
                      </a:pPr>
                      <a:endParaRPr lang="he-IL" sz="2400" dirty="0" smtClean="0"/>
                    </a:p>
                    <a:p>
                      <a:pPr marL="0" indent="0" algn="r" rtl="1">
                        <a:buNone/>
                      </a:pPr>
                      <a:r>
                        <a:rPr lang="he-IL" sz="2400" dirty="0" smtClean="0"/>
                        <a:t>צבא</a:t>
                      </a:r>
                      <a:r>
                        <a:rPr lang="he-IL" sz="2400" baseline="0" dirty="0" smtClean="0"/>
                        <a:t> האו"ם מפקח על הגבול המתוח</a:t>
                      </a:r>
                    </a:p>
                    <a:p>
                      <a:pPr marL="342900" indent="-342900" algn="r" rtl="1">
                        <a:buAutoNum type="arabicPeriod"/>
                      </a:pPr>
                      <a:endParaRPr lang="he-IL" sz="2400" baseline="0" dirty="0" smtClean="0"/>
                    </a:p>
                    <a:p>
                      <a:pPr marL="0" indent="0" algn="r" rtl="1">
                        <a:buNone/>
                      </a:pPr>
                      <a:r>
                        <a:rPr lang="he-IL" sz="2400" baseline="0" dirty="0" smtClean="0"/>
                        <a:t>גבול סגור</a:t>
                      </a:r>
                      <a:endParaRPr lang="he-IL" sz="2400" dirty="0"/>
                    </a:p>
                  </a:txBody>
                  <a:tcPr/>
                </a:tc>
                <a:extLst>
                  <a:ext uri="{0D108BD9-81ED-4DB2-BD59-A6C34878D82A}">
                    <a16:rowId xmlns:a16="http://schemas.microsoft.com/office/drawing/2014/main" val="572172546"/>
                  </a:ext>
                </a:extLst>
              </a:tr>
            </a:tbl>
          </a:graphicData>
        </a:graphic>
      </p:graphicFrame>
    </p:spTree>
    <p:extLst>
      <p:ext uri="{BB962C8B-B14F-4D97-AF65-F5344CB8AC3E}">
        <p14:creationId xmlns:p14="http://schemas.microsoft.com/office/powerpoint/2010/main" val="2197369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גבולות מוכרים ושל הפסקת אש של ישראל</a:t>
            </a:r>
            <a:endParaRPr lang="he-IL" dirty="0"/>
          </a:p>
        </p:txBody>
      </p:sp>
      <p:pic>
        <p:nvPicPr>
          <p:cNvPr id="3" name="תמונה 2"/>
          <p:cNvPicPr>
            <a:picLocks noChangeAspect="1"/>
          </p:cNvPicPr>
          <p:nvPr/>
        </p:nvPicPr>
        <p:blipFill>
          <a:blip r:embed="rId2"/>
          <a:stretch>
            <a:fillRect/>
          </a:stretch>
        </p:blipFill>
        <p:spPr>
          <a:xfrm>
            <a:off x="4137116" y="1973713"/>
            <a:ext cx="7810500" cy="4086225"/>
          </a:xfrm>
          <a:prstGeom prst="rect">
            <a:avLst/>
          </a:prstGeom>
        </p:spPr>
      </p:pic>
      <p:pic>
        <p:nvPicPr>
          <p:cNvPr id="4" name="תמונה 3"/>
          <p:cNvPicPr>
            <a:picLocks noChangeAspect="1"/>
          </p:cNvPicPr>
          <p:nvPr/>
        </p:nvPicPr>
        <p:blipFill>
          <a:blip r:embed="rId3"/>
          <a:stretch>
            <a:fillRect/>
          </a:stretch>
        </p:blipFill>
        <p:spPr>
          <a:xfrm>
            <a:off x="822960" y="2822883"/>
            <a:ext cx="2695238" cy="1342857"/>
          </a:xfrm>
          <a:prstGeom prst="rect">
            <a:avLst/>
          </a:prstGeom>
        </p:spPr>
      </p:pic>
    </p:spTree>
    <p:extLst>
      <p:ext uri="{BB962C8B-B14F-4D97-AF65-F5344CB8AC3E}">
        <p14:creationId xmlns:p14="http://schemas.microsoft.com/office/powerpoint/2010/main" val="3431967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תרגול – השלימי את החסר</a:t>
            </a:r>
            <a:endParaRPr lang="he-IL" dirty="0"/>
          </a:p>
        </p:txBody>
      </p:sp>
      <p:sp>
        <p:nvSpPr>
          <p:cNvPr id="4" name="TextBox 3"/>
          <p:cNvSpPr txBox="1"/>
          <p:nvPr/>
        </p:nvSpPr>
        <p:spPr>
          <a:xfrm>
            <a:off x="274320" y="1933303"/>
            <a:ext cx="11521441" cy="3785652"/>
          </a:xfrm>
          <a:prstGeom prst="rect">
            <a:avLst/>
          </a:prstGeom>
          <a:noFill/>
        </p:spPr>
        <p:txBody>
          <a:bodyPr wrap="square" rtlCol="1">
            <a:spAutoFit/>
          </a:bodyPr>
          <a:lstStyle/>
          <a:p>
            <a:pPr algn="r"/>
            <a:r>
              <a:rPr lang="he-IL" dirty="0" smtClean="0"/>
              <a:t>1. </a:t>
            </a:r>
            <a:r>
              <a:rPr lang="he-IL" sz="2400" dirty="0" smtClean="0"/>
              <a:t>לישראל יש שלום עם 2 מדינות ערביות שהן .........................................</a:t>
            </a:r>
          </a:p>
          <a:p>
            <a:pPr algn="r"/>
            <a:r>
              <a:rPr lang="he-IL" dirty="0" smtClean="0"/>
              <a:t>2. </a:t>
            </a:r>
            <a:r>
              <a:rPr lang="he-IL" sz="2400" dirty="0" smtClean="0"/>
              <a:t>לישראל יש גבול טבעי עם 2 מדינות ערביות שהן ..................................</a:t>
            </a:r>
          </a:p>
          <a:p>
            <a:pPr algn="r"/>
            <a:r>
              <a:rPr lang="he-IL" dirty="0" smtClean="0"/>
              <a:t>3. </a:t>
            </a:r>
            <a:r>
              <a:rPr lang="he-IL" sz="2400" dirty="0" smtClean="0"/>
              <a:t>כאשר במפה יש גבול בצורת קו ישר אז נגיד שזה גבול .............</a:t>
            </a:r>
          </a:p>
          <a:p>
            <a:pPr algn="r"/>
            <a:r>
              <a:rPr lang="he-IL" dirty="0" smtClean="0"/>
              <a:t>4. </a:t>
            </a:r>
            <a:r>
              <a:rPr lang="he-IL" sz="2400" dirty="0" smtClean="0"/>
              <a:t>הגבול של ישראל וירדן עובר בצפון לאורך 2 נהרות שהם נחל ................ ונחל ..............</a:t>
            </a:r>
          </a:p>
          <a:p>
            <a:pPr algn="r"/>
            <a:r>
              <a:rPr lang="he-IL" dirty="0" smtClean="0"/>
              <a:t>5. </a:t>
            </a:r>
            <a:r>
              <a:rPr lang="he-IL" sz="2400" dirty="0" smtClean="0"/>
              <a:t>הגבול של ישראל עם לבנון עובר ברובו על קו פרשת ה...........</a:t>
            </a:r>
          </a:p>
          <a:p>
            <a:pPr algn="r"/>
            <a:r>
              <a:rPr lang="he-IL" dirty="0" smtClean="0"/>
              <a:t>6. </a:t>
            </a:r>
            <a:r>
              <a:rPr lang="he-IL" sz="2400" dirty="0" smtClean="0"/>
              <a:t>גבול יכול להשתנות ב-2 מצבים: ראשית, בשל מלחמות. למשל, במלחמת ששת הימים כאשר ישראל כבשה את ................. מירדן, את ................. מסוריה ואת ............... ממצרים. שנית, בעקבות הסכם שלום כמו שישראל עשתה שלום עם מצרים ובמסגרת זאת היא ויתרה על ............</a:t>
            </a:r>
          </a:p>
          <a:p>
            <a:pPr algn="r"/>
            <a:r>
              <a:rPr lang="he-IL" dirty="0" smtClean="0"/>
              <a:t>7. </a:t>
            </a:r>
            <a:r>
              <a:rPr lang="he-IL" sz="2400" dirty="0" smtClean="0"/>
              <a:t>גבול שבו ניתן לעבור יכונה גבול .............. וגבול שבו לא ניתן לעבור יכונה גבול ............</a:t>
            </a:r>
          </a:p>
          <a:p>
            <a:pPr algn="r"/>
            <a:r>
              <a:rPr lang="he-IL" dirty="0" smtClean="0"/>
              <a:t>8. </a:t>
            </a:r>
            <a:r>
              <a:rPr lang="he-IL" sz="2400" dirty="0" smtClean="0"/>
              <a:t>איזה 2 בעיות יכולות להיווצר כאשר גבול עובר על מקור מים כמו נהר או אגם ?</a:t>
            </a:r>
            <a:endParaRPr lang="he-IL" sz="2400" dirty="0"/>
          </a:p>
        </p:txBody>
      </p:sp>
    </p:spTree>
    <p:extLst>
      <p:ext uri="{BB962C8B-B14F-4D97-AF65-F5344CB8AC3E}">
        <p14:creationId xmlns:p14="http://schemas.microsoft.com/office/powerpoint/2010/main" val="260729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mtClean="0"/>
              <a:t>תוכן עניינים</a:t>
            </a:r>
            <a:endParaRPr lang="he-IL"/>
          </a:p>
        </p:txBody>
      </p:sp>
      <p:sp>
        <p:nvSpPr>
          <p:cNvPr id="3" name="TextBox 2"/>
          <p:cNvSpPr txBox="1"/>
          <p:nvPr/>
        </p:nvSpPr>
        <p:spPr>
          <a:xfrm>
            <a:off x="2312126" y="1926298"/>
            <a:ext cx="9535884" cy="4401205"/>
          </a:xfrm>
          <a:prstGeom prst="rect">
            <a:avLst/>
          </a:prstGeom>
          <a:noFill/>
        </p:spPr>
        <p:txBody>
          <a:bodyPr wrap="square" rtlCol="1">
            <a:spAutoFit/>
          </a:bodyPr>
          <a:lstStyle/>
          <a:p>
            <a:pPr algn="r"/>
            <a:r>
              <a:rPr lang="he-IL" sz="2400" dirty="0" smtClean="0"/>
              <a:t>מתי </a:t>
            </a:r>
            <a:r>
              <a:rPr lang="he-IL" sz="2800" dirty="0" smtClean="0"/>
              <a:t>גבול יכול להשתנות </a:t>
            </a:r>
            <a:r>
              <a:rPr lang="he-IL" sz="1600" dirty="0" smtClean="0"/>
              <a:t>עמוד 4</a:t>
            </a:r>
            <a:endParaRPr lang="he-IL" sz="2800" dirty="0" smtClean="0"/>
          </a:p>
          <a:p>
            <a:pPr algn="r"/>
            <a:endParaRPr lang="he-IL" dirty="0" smtClean="0"/>
          </a:p>
          <a:p>
            <a:pPr algn="r"/>
            <a:r>
              <a:rPr lang="he-IL" sz="2800" dirty="0" smtClean="0"/>
              <a:t>גבול </a:t>
            </a:r>
            <a:r>
              <a:rPr lang="he-IL" sz="2800" dirty="0"/>
              <a:t>טבעי או </a:t>
            </a:r>
            <a:r>
              <a:rPr lang="he-IL" sz="2800" dirty="0" smtClean="0"/>
              <a:t>מלאכותי </a:t>
            </a:r>
            <a:r>
              <a:rPr lang="he-IL" sz="1600" dirty="0" smtClean="0"/>
              <a:t>עמוד 5</a:t>
            </a:r>
            <a:endParaRPr lang="he-IL" sz="2800" dirty="0" smtClean="0"/>
          </a:p>
          <a:p>
            <a:pPr algn="r"/>
            <a:endParaRPr lang="he-IL" dirty="0"/>
          </a:p>
          <a:p>
            <a:pPr algn="r"/>
            <a:r>
              <a:rPr lang="he-IL" sz="2800" dirty="0" smtClean="0"/>
              <a:t>גבולות טבעיים </a:t>
            </a:r>
            <a:r>
              <a:rPr lang="he-IL" sz="1600" dirty="0" smtClean="0"/>
              <a:t>(עם ירדן ולבנון)</a:t>
            </a:r>
            <a:r>
              <a:rPr lang="he-IL" sz="2800" dirty="0" smtClean="0"/>
              <a:t> ומלאכותיים </a:t>
            </a:r>
            <a:r>
              <a:rPr lang="he-IL" sz="1600" dirty="0" smtClean="0"/>
              <a:t>(עם מצרים)</a:t>
            </a:r>
            <a:r>
              <a:rPr lang="he-IL" sz="2800" dirty="0" smtClean="0"/>
              <a:t> של ישראל </a:t>
            </a:r>
            <a:r>
              <a:rPr lang="he-IL" sz="1600" dirty="0" smtClean="0"/>
              <a:t>עמוד 9</a:t>
            </a:r>
            <a:endParaRPr lang="he-IL" sz="2800" dirty="0" smtClean="0"/>
          </a:p>
          <a:p>
            <a:pPr algn="r"/>
            <a:endParaRPr lang="he-IL" dirty="0"/>
          </a:p>
          <a:p>
            <a:pPr algn="r"/>
            <a:r>
              <a:rPr lang="he-IL" sz="2800" dirty="0" smtClean="0"/>
              <a:t>בעיות </a:t>
            </a:r>
            <a:r>
              <a:rPr lang="he-IL" sz="2800" dirty="0"/>
              <a:t>בגבול שעובר על נתיב </a:t>
            </a:r>
            <a:r>
              <a:rPr lang="he-IL" sz="2800" dirty="0" smtClean="0"/>
              <a:t>מים </a:t>
            </a:r>
            <a:r>
              <a:rPr lang="he-IL" sz="1600" dirty="0" smtClean="0"/>
              <a:t>עמוד 10</a:t>
            </a:r>
            <a:endParaRPr lang="he-IL" sz="2800" dirty="0" smtClean="0"/>
          </a:p>
          <a:p>
            <a:pPr algn="r"/>
            <a:endParaRPr lang="he-IL" dirty="0"/>
          </a:p>
          <a:p>
            <a:pPr algn="r"/>
            <a:r>
              <a:rPr lang="he-IL" sz="2800" dirty="0"/>
              <a:t>גבול של הפסקת </a:t>
            </a:r>
            <a:r>
              <a:rPr lang="he-IL" sz="2800" dirty="0" smtClean="0"/>
              <a:t>אש\שביתת נשק </a:t>
            </a:r>
            <a:r>
              <a:rPr lang="he-IL" sz="2800" dirty="0"/>
              <a:t>או גבול מוכר של </a:t>
            </a:r>
            <a:r>
              <a:rPr lang="he-IL" sz="2800" dirty="0" smtClean="0"/>
              <a:t>שלום </a:t>
            </a:r>
            <a:r>
              <a:rPr lang="he-IL" sz="1600" dirty="0" smtClean="0"/>
              <a:t>עמוד 12-11</a:t>
            </a:r>
          </a:p>
          <a:p>
            <a:pPr algn="r"/>
            <a:endParaRPr lang="he-IL" sz="1400" dirty="0" smtClean="0"/>
          </a:p>
          <a:p>
            <a:pPr algn="r"/>
            <a:r>
              <a:rPr lang="he-IL" sz="2800" dirty="0" smtClean="0"/>
              <a:t>תרגול</a:t>
            </a:r>
            <a:r>
              <a:rPr lang="he-IL" sz="1600" dirty="0" smtClean="0"/>
              <a:t> עמוד 13</a:t>
            </a:r>
            <a:r>
              <a:rPr lang="he-IL" sz="2800" dirty="0" smtClean="0"/>
              <a:t> </a:t>
            </a:r>
          </a:p>
          <a:p>
            <a:pPr algn="r"/>
            <a:endParaRPr lang="he-IL" sz="2400" dirty="0"/>
          </a:p>
        </p:txBody>
      </p:sp>
      <p:pic>
        <p:nvPicPr>
          <p:cNvPr id="4" name="תמונה 3"/>
          <p:cNvPicPr>
            <a:picLocks noChangeAspect="1"/>
          </p:cNvPicPr>
          <p:nvPr/>
        </p:nvPicPr>
        <p:blipFill>
          <a:blip r:embed="rId2"/>
          <a:stretch>
            <a:fillRect/>
          </a:stretch>
        </p:blipFill>
        <p:spPr>
          <a:xfrm>
            <a:off x="252411" y="4159654"/>
            <a:ext cx="2712857" cy="1360165"/>
          </a:xfrm>
          <a:prstGeom prst="rect">
            <a:avLst/>
          </a:prstGeom>
        </p:spPr>
      </p:pic>
    </p:spTree>
    <p:extLst>
      <p:ext uri="{BB962C8B-B14F-4D97-AF65-F5344CB8AC3E}">
        <p14:creationId xmlns:p14="http://schemas.microsoft.com/office/powerpoint/2010/main" val="4123868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1092807" y="1270088"/>
            <a:ext cx="9814680" cy="4848474"/>
          </a:xfrm>
          <a:prstGeom prst="rect">
            <a:avLst/>
          </a:prstGeom>
        </p:spPr>
      </p:pic>
    </p:spTree>
    <p:extLst>
      <p:ext uri="{BB962C8B-B14F-4D97-AF65-F5344CB8AC3E}">
        <p14:creationId xmlns:p14="http://schemas.microsoft.com/office/powerpoint/2010/main" val="1460452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מתי גבול יכול להשתנות ?</a:t>
            </a:r>
            <a:endParaRPr lang="he-IL" dirty="0"/>
          </a:p>
        </p:txBody>
      </p:sp>
      <p:pic>
        <p:nvPicPr>
          <p:cNvPr id="5" name="תמונה 4"/>
          <p:cNvPicPr>
            <a:picLocks noChangeAspect="1"/>
          </p:cNvPicPr>
          <p:nvPr/>
        </p:nvPicPr>
        <p:blipFill>
          <a:blip r:embed="rId2"/>
          <a:stretch>
            <a:fillRect/>
          </a:stretch>
        </p:blipFill>
        <p:spPr>
          <a:xfrm>
            <a:off x="1097280" y="2326141"/>
            <a:ext cx="9797075" cy="3343139"/>
          </a:xfrm>
          <a:prstGeom prst="rect">
            <a:avLst/>
          </a:prstGeom>
        </p:spPr>
      </p:pic>
    </p:spTree>
    <p:extLst>
      <p:ext uri="{BB962C8B-B14F-4D97-AF65-F5344CB8AC3E}">
        <p14:creationId xmlns:p14="http://schemas.microsoft.com/office/powerpoint/2010/main" val="1612258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06285" y="821367"/>
            <a:ext cx="10058400" cy="1450757"/>
          </a:xfrm>
        </p:spPr>
        <p:txBody>
          <a:bodyPr/>
          <a:lstStyle/>
          <a:p>
            <a:pPr algn="ctr"/>
            <a:r>
              <a:rPr lang="he-IL" dirty="0" smtClean="0"/>
              <a:t>גבול טבעי מול גבול מלאכותי</a:t>
            </a:r>
            <a:br>
              <a:rPr lang="he-IL" dirty="0" smtClean="0"/>
            </a:br>
            <a:endParaRPr lang="he-IL" dirty="0"/>
          </a:p>
        </p:txBody>
      </p:sp>
      <p:pic>
        <p:nvPicPr>
          <p:cNvPr id="3" name="תמונה 2"/>
          <p:cNvPicPr>
            <a:picLocks noChangeAspect="1"/>
          </p:cNvPicPr>
          <p:nvPr/>
        </p:nvPicPr>
        <p:blipFill>
          <a:blip r:embed="rId2"/>
          <a:stretch>
            <a:fillRect/>
          </a:stretch>
        </p:blipFill>
        <p:spPr>
          <a:xfrm>
            <a:off x="6914062" y="2272124"/>
            <a:ext cx="4686300" cy="1000125"/>
          </a:xfrm>
          <a:prstGeom prst="rect">
            <a:avLst/>
          </a:prstGeom>
        </p:spPr>
      </p:pic>
      <p:pic>
        <p:nvPicPr>
          <p:cNvPr id="4" name="תמונה 3"/>
          <p:cNvPicPr>
            <a:picLocks noChangeAspect="1"/>
          </p:cNvPicPr>
          <p:nvPr/>
        </p:nvPicPr>
        <p:blipFill>
          <a:blip r:embed="rId3"/>
          <a:stretch>
            <a:fillRect/>
          </a:stretch>
        </p:blipFill>
        <p:spPr>
          <a:xfrm>
            <a:off x="782410" y="2272124"/>
            <a:ext cx="5553075" cy="2657475"/>
          </a:xfrm>
          <a:prstGeom prst="rect">
            <a:avLst/>
          </a:prstGeom>
        </p:spPr>
      </p:pic>
    </p:spTree>
    <p:extLst>
      <p:ext uri="{BB962C8B-B14F-4D97-AF65-F5344CB8AC3E}">
        <p14:creationId xmlns:p14="http://schemas.microsoft.com/office/powerpoint/2010/main" val="2820922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2878149" y="1472700"/>
            <a:ext cx="6256327" cy="2341654"/>
          </a:xfrm>
          <a:prstGeom prst="rect">
            <a:avLst/>
          </a:prstGeom>
        </p:spPr>
      </p:pic>
      <p:sp>
        <p:nvSpPr>
          <p:cNvPr id="3" name="TextBox 2"/>
          <p:cNvSpPr txBox="1"/>
          <p:nvPr/>
        </p:nvSpPr>
        <p:spPr>
          <a:xfrm>
            <a:off x="3827417" y="365760"/>
            <a:ext cx="4954362" cy="523220"/>
          </a:xfrm>
          <a:prstGeom prst="rect">
            <a:avLst/>
          </a:prstGeom>
          <a:noFill/>
        </p:spPr>
        <p:txBody>
          <a:bodyPr wrap="square" rtlCol="1">
            <a:spAutoFit/>
          </a:bodyPr>
          <a:lstStyle/>
          <a:p>
            <a:r>
              <a:rPr lang="he-IL" sz="2800" dirty="0" smtClean="0"/>
              <a:t>גבול טבעי או גבול מלאכותי ?</a:t>
            </a:r>
            <a:endParaRPr lang="he-IL" sz="2800" dirty="0"/>
          </a:p>
        </p:txBody>
      </p:sp>
    </p:spTree>
    <p:extLst>
      <p:ext uri="{BB962C8B-B14F-4D97-AF65-F5344CB8AC3E}">
        <p14:creationId xmlns:p14="http://schemas.microsoft.com/office/powerpoint/2010/main" val="3181409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1998617" y="1180555"/>
            <a:ext cx="7557408" cy="3850000"/>
          </a:xfrm>
          <a:prstGeom prst="rect">
            <a:avLst/>
          </a:prstGeom>
        </p:spPr>
      </p:pic>
      <p:pic>
        <p:nvPicPr>
          <p:cNvPr id="3" name="תמונה 2"/>
          <p:cNvPicPr>
            <a:picLocks noChangeAspect="1"/>
          </p:cNvPicPr>
          <p:nvPr/>
        </p:nvPicPr>
        <p:blipFill>
          <a:blip r:embed="rId3"/>
          <a:stretch>
            <a:fillRect/>
          </a:stretch>
        </p:blipFill>
        <p:spPr>
          <a:xfrm>
            <a:off x="1873212" y="5191805"/>
            <a:ext cx="7682813" cy="738732"/>
          </a:xfrm>
          <a:prstGeom prst="rect">
            <a:avLst/>
          </a:prstGeom>
        </p:spPr>
      </p:pic>
    </p:spTree>
    <p:extLst>
      <p:ext uri="{BB962C8B-B14F-4D97-AF65-F5344CB8AC3E}">
        <p14:creationId xmlns:p14="http://schemas.microsoft.com/office/powerpoint/2010/main" val="3739038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4177801" y="466860"/>
            <a:ext cx="3914775" cy="333375"/>
          </a:xfrm>
          <a:prstGeom prst="rect">
            <a:avLst/>
          </a:prstGeom>
        </p:spPr>
      </p:pic>
      <p:pic>
        <p:nvPicPr>
          <p:cNvPr id="3" name="תמונה 2"/>
          <p:cNvPicPr>
            <a:picLocks noChangeAspect="1"/>
          </p:cNvPicPr>
          <p:nvPr/>
        </p:nvPicPr>
        <p:blipFill>
          <a:blip r:embed="rId3"/>
          <a:stretch>
            <a:fillRect/>
          </a:stretch>
        </p:blipFill>
        <p:spPr>
          <a:xfrm>
            <a:off x="1525529" y="977436"/>
            <a:ext cx="9114813" cy="2897161"/>
          </a:xfrm>
          <a:prstGeom prst="rect">
            <a:avLst/>
          </a:prstGeom>
        </p:spPr>
      </p:pic>
      <p:pic>
        <p:nvPicPr>
          <p:cNvPr id="4" name="תמונה 3"/>
          <p:cNvPicPr>
            <a:picLocks noChangeAspect="1"/>
          </p:cNvPicPr>
          <p:nvPr/>
        </p:nvPicPr>
        <p:blipFill>
          <a:blip r:embed="rId4"/>
          <a:stretch>
            <a:fillRect/>
          </a:stretch>
        </p:blipFill>
        <p:spPr>
          <a:xfrm>
            <a:off x="4881289" y="3947295"/>
            <a:ext cx="2638425" cy="2333625"/>
          </a:xfrm>
          <a:prstGeom prst="rect">
            <a:avLst/>
          </a:prstGeom>
        </p:spPr>
      </p:pic>
    </p:spTree>
    <p:extLst>
      <p:ext uri="{BB962C8B-B14F-4D97-AF65-F5344CB8AC3E}">
        <p14:creationId xmlns:p14="http://schemas.microsoft.com/office/powerpoint/2010/main" val="3350708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הגבולות הטבעיים והמלאכותיים של ישראל</a:t>
            </a:r>
            <a:endParaRPr lang="he-IL" dirty="0"/>
          </a:p>
        </p:txBody>
      </p:sp>
      <p:pic>
        <p:nvPicPr>
          <p:cNvPr id="3" name="תמונה 2"/>
          <p:cNvPicPr>
            <a:picLocks noChangeAspect="1"/>
          </p:cNvPicPr>
          <p:nvPr/>
        </p:nvPicPr>
        <p:blipFill>
          <a:blip r:embed="rId2"/>
          <a:stretch>
            <a:fillRect/>
          </a:stretch>
        </p:blipFill>
        <p:spPr>
          <a:xfrm>
            <a:off x="4754880" y="1788799"/>
            <a:ext cx="2743200" cy="4543425"/>
          </a:xfrm>
          <a:prstGeom prst="rect">
            <a:avLst/>
          </a:prstGeom>
        </p:spPr>
      </p:pic>
      <p:sp>
        <p:nvSpPr>
          <p:cNvPr id="4" name="אליפסה 3"/>
          <p:cNvSpPr/>
          <p:nvPr/>
        </p:nvSpPr>
        <p:spPr>
          <a:xfrm>
            <a:off x="6387737" y="3629437"/>
            <a:ext cx="1110343" cy="8621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אליפסה 4"/>
          <p:cNvSpPr/>
          <p:nvPr/>
        </p:nvSpPr>
        <p:spPr>
          <a:xfrm>
            <a:off x="4963886" y="1723484"/>
            <a:ext cx="1632857" cy="5102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3"/>
          <a:stretch>
            <a:fillRect/>
          </a:stretch>
        </p:blipFill>
        <p:spPr>
          <a:xfrm>
            <a:off x="2275930" y="1857787"/>
            <a:ext cx="2276475" cy="1771650"/>
          </a:xfrm>
          <a:prstGeom prst="rect">
            <a:avLst/>
          </a:prstGeom>
        </p:spPr>
      </p:pic>
      <p:sp>
        <p:nvSpPr>
          <p:cNvPr id="7" name="אליפסה 6"/>
          <p:cNvSpPr/>
          <p:nvPr/>
        </p:nvSpPr>
        <p:spPr>
          <a:xfrm>
            <a:off x="4754880" y="5408023"/>
            <a:ext cx="822960" cy="6531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TextBox 7"/>
          <p:cNvSpPr txBox="1"/>
          <p:nvPr/>
        </p:nvSpPr>
        <p:spPr>
          <a:xfrm>
            <a:off x="7903029" y="2864441"/>
            <a:ext cx="3252651" cy="923330"/>
          </a:xfrm>
          <a:prstGeom prst="rect">
            <a:avLst/>
          </a:prstGeom>
          <a:noFill/>
        </p:spPr>
        <p:txBody>
          <a:bodyPr wrap="square" rtlCol="1">
            <a:spAutoFit/>
          </a:bodyPr>
          <a:lstStyle/>
          <a:p>
            <a:pPr algn="r"/>
            <a:r>
              <a:rPr lang="he-IL" dirty="0" smtClean="0"/>
              <a:t>לישראל יש גבול טבעי עם ירדן ועם לבנון (ברובו) </a:t>
            </a:r>
          </a:p>
          <a:p>
            <a:pPr algn="r"/>
            <a:r>
              <a:rPr lang="he-IL" dirty="0" smtClean="0"/>
              <a:t>וגבול מלאכותי (ברובו) עם מצרים</a:t>
            </a:r>
            <a:endParaRPr lang="he-IL" dirty="0"/>
          </a:p>
        </p:txBody>
      </p:sp>
    </p:spTree>
    <p:extLst>
      <p:ext uri="{BB962C8B-B14F-4D97-AF65-F5344CB8AC3E}">
        <p14:creationId xmlns:p14="http://schemas.microsoft.com/office/powerpoint/2010/main" val="223591409"/>
      </p:ext>
    </p:extLst>
  </p:cSld>
  <p:clrMapOvr>
    <a:masterClrMapping/>
  </p:clrMapOvr>
</p:sld>
</file>

<file path=ppt/theme/theme1.xml><?xml version="1.0" encoding="utf-8"?>
<a:theme xmlns:a="http://schemas.openxmlformats.org/drawingml/2006/main" name="מצגות קמפוס">
  <a:themeElements>
    <a:clrScheme name="מבט לאחור">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מבט לאחור">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מבט לאחור">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מצגות קמפוס" id="{E693CF45-7A1A-4041-A430-EC7555623299}" vid="{BB2ABCE7-DEDE-4117-B870-9DF266F2FE73}"/>
    </a:ext>
  </a:extLst>
</a:theme>
</file>

<file path=docProps/app.xml><?xml version="1.0" encoding="utf-8"?>
<Properties xmlns="http://schemas.openxmlformats.org/officeDocument/2006/extended-properties" xmlns:vt="http://schemas.openxmlformats.org/officeDocument/2006/docPropsVTypes">
  <Template>מצגות קמפוס</Template>
  <TotalTime>41</TotalTime>
  <Words>357</Words>
  <Application>Microsoft Office PowerPoint</Application>
  <PresentationFormat>מסך רחב</PresentationFormat>
  <Paragraphs>54</Paragraphs>
  <Slides>13</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13</vt:i4>
      </vt:variant>
    </vt:vector>
  </HeadingPairs>
  <TitlesOfParts>
    <vt:vector size="17" baseType="lpstr">
      <vt:lpstr>Arial</vt:lpstr>
      <vt:lpstr>Calibri</vt:lpstr>
      <vt:lpstr>Calibri Light</vt:lpstr>
      <vt:lpstr>מצגות קמפוס</vt:lpstr>
      <vt:lpstr>גבול</vt:lpstr>
      <vt:lpstr>תוכן עניינים</vt:lpstr>
      <vt:lpstr>מצגת של PowerPoint‏</vt:lpstr>
      <vt:lpstr>מתי גבול יכול להשתנות ?</vt:lpstr>
      <vt:lpstr>גבול טבעי מול גבול מלאכותי </vt:lpstr>
      <vt:lpstr>מצגת של PowerPoint‏</vt:lpstr>
      <vt:lpstr>מצגת של PowerPoint‏</vt:lpstr>
      <vt:lpstr>מצגת של PowerPoint‏</vt:lpstr>
      <vt:lpstr>הגבולות הטבעיים והמלאכותיים של ישראל</vt:lpstr>
      <vt:lpstr>בעיה בגבול שעובר על מקור מים</vt:lpstr>
      <vt:lpstr>גבול מוכר מול גבול הפסקת אש (שביתת נשק)</vt:lpstr>
      <vt:lpstr>גבולות מוכרים ושל הפסקת אש של ישראל</vt:lpstr>
      <vt:lpstr>תרגול – השלימי את החסר</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Samokovlija</dc:creator>
  <cp:lastModifiedBy>‏‏משתמש Windows</cp:lastModifiedBy>
  <cp:revision>14</cp:revision>
  <dcterms:created xsi:type="dcterms:W3CDTF">2020-05-21T11:17:02Z</dcterms:created>
  <dcterms:modified xsi:type="dcterms:W3CDTF">2020-07-18T19:00:41Z</dcterms:modified>
</cp:coreProperties>
</file>