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6" r:id="rId2"/>
    <p:sldId id="257" r:id="rId3"/>
    <p:sldId id="283" r:id="rId4"/>
    <p:sldId id="258" r:id="rId5"/>
    <p:sldId id="259" r:id="rId6"/>
    <p:sldId id="260" r:id="rId7"/>
    <p:sldId id="261" r:id="rId8"/>
    <p:sldId id="262" r:id="rId9"/>
    <p:sldId id="264" r:id="rId10"/>
    <p:sldId id="263" r:id="rId11"/>
    <p:sldId id="265" r:id="rId12"/>
    <p:sldId id="267" r:id="rId13"/>
    <p:sldId id="268" r:id="rId14"/>
    <p:sldId id="266" r:id="rId15"/>
    <p:sldId id="273" r:id="rId16"/>
    <p:sldId id="279" r:id="rId17"/>
    <p:sldId id="269" r:id="rId18"/>
    <p:sldId id="271" r:id="rId19"/>
    <p:sldId id="272" r:id="rId20"/>
    <p:sldId id="274" r:id="rId21"/>
    <p:sldId id="280" r:id="rId22"/>
    <p:sldId id="282" r:id="rId23"/>
    <p:sldId id="277"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B5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6182" autoAdjust="0"/>
  </p:normalViewPr>
  <p:slideViewPr>
    <p:cSldViewPr>
      <p:cViewPr>
        <p:scale>
          <a:sx n="100" d="100"/>
          <a:sy n="100" d="100"/>
        </p:scale>
        <p:origin x="-1860" y="-330"/>
      </p:cViewPr>
      <p:guideLst>
        <p:guide orient="horz" pos="572"/>
        <p:guide pos="5511"/>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41631-668D-4F81-8A9D-C87A9BF477F0}" type="datetimeFigureOut">
              <a:rPr lang="en-US" smtClean="0"/>
              <a:t>9/12/2016</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A3556-6AEE-4893-80CA-4BBA664B1DA3}" type="slidenum">
              <a:rPr lang="en-US" smtClean="0"/>
              <a:t>‹#›</a:t>
            </a:fld>
            <a:endParaRPr lang="en-US"/>
          </a:p>
        </p:txBody>
      </p:sp>
    </p:spTree>
    <p:extLst>
      <p:ext uri="{BB962C8B-B14F-4D97-AF65-F5344CB8AC3E}">
        <p14:creationId xmlns:p14="http://schemas.microsoft.com/office/powerpoint/2010/main" val="313706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0D7A3556-6AEE-4893-80CA-4BBA664B1DA3}" type="slidenum">
              <a:rPr lang="en-US" smtClean="0"/>
              <a:t>8</a:t>
            </a:fld>
            <a:endParaRPr lang="en-US"/>
          </a:p>
        </p:txBody>
      </p:sp>
    </p:spTree>
    <p:extLst>
      <p:ext uri="{BB962C8B-B14F-4D97-AF65-F5344CB8AC3E}">
        <p14:creationId xmlns:p14="http://schemas.microsoft.com/office/powerpoint/2010/main" val="412240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he-IL" dirty="0" smtClean="0"/>
              <a:t>כדורגל</a:t>
            </a:r>
            <a:r>
              <a:rPr lang="en-US" dirty="0" smtClean="0"/>
              <a:t>  https://he.wikipedia.org/wiki/%D7%9B%D7%93%D7%95%D7%A8%D7%92%D7%9C</a:t>
            </a:r>
          </a:p>
          <a:p>
            <a:endParaRPr lang="en-US" dirty="0" smtClean="0"/>
          </a:p>
          <a:p>
            <a:r>
              <a:rPr lang="he-IL" dirty="0" smtClean="0"/>
              <a:t>סקי </a:t>
            </a:r>
            <a:r>
              <a:rPr lang="en-US" dirty="0" smtClean="0"/>
              <a:t>   https://he.wikipedia.org/wiki/%D7%92%D7%9C%D7%A9%D7%9F_%D7%A9%D7%9C%D7%92#/media/File:Shakedown_2008_Figure_1a.jpg</a:t>
            </a:r>
            <a:endParaRPr lang="he-IL" dirty="0" smtClean="0"/>
          </a:p>
          <a:p>
            <a:endParaRPr lang="he-IL" dirty="0" smtClean="0"/>
          </a:p>
        </p:txBody>
      </p:sp>
      <p:sp>
        <p:nvSpPr>
          <p:cNvPr id="4" name="מציין מיקום של מספר שקופית 3"/>
          <p:cNvSpPr>
            <a:spLocks noGrp="1"/>
          </p:cNvSpPr>
          <p:nvPr>
            <p:ph type="sldNum" sz="quarter" idx="10"/>
          </p:nvPr>
        </p:nvSpPr>
        <p:spPr/>
        <p:txBody>
          <a:bodyPr/>
          <a:lstStyle/>
          <a:p>
            <a:fld id="{0D7A3556-6AEE-4893-80CA-4BBA664B1DA3}" type="slidenum">
              <a:rPr lang="en-US" smtClean="0"/>
              <a:t>9</a:t>
            </a:fld>
            <a:endParaRPr lang="en-US"/>
          </a:p>
        </p:txBody>
      </p:sp>
    </p:spTree>
    <p:extLst>
      <p:ext uri="{BB962C8B-B14F-4D97-AF65-F5344CB8AC3E}">
        <p14:creationId xmlns:p14="http://schemas.microsoft.com/office/powerpoint/2010/main" val="212440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אצל=ן </a:t>
            </a:r>
            <a:r>
              <a:rPr lang="en-US" dirty="0" smtClean="0"/>
              <a:t>https://en.wikipedia.org/wiki/Joggling</a:t>
            </a:r>
          </a:p>
          <a:p>
            <a:pPr algn="r" rtl="1"/>
            <a:r>
              <a:rPr lang="he-IL" baseline="0" dirty="0" smtClean="0"/>
              <a:t>בריטני </a:t>
            </a:r>
            <a:r>
              <a:rPr lang="en-US" baseline="0" dirty="0" smtClean="0"/>
              <a:t>https://www.flickr.com/photos/tomgood/4356008761/</a:t>
            </a:r>
            <a:endParaRPr lang="he-IL" baseline="0" dirty="0" smtClean="0"/>
          </a:p>
        </p:txBody>
      </p:sp>
      <p:sp>
        <p:nvSpPr>
          <p:cNvPr id="4" name="מציין מיקום של מספר שקופית 3"/>
          <p:cNvSpPr>
            <a:spLocks noGrp="1"/>
          </p:cNvSpPr>
          <p:nvPr>
            <p:ph type="sldNum" sz="quarter" idx="10"/>
          </p:nvPr>
        </p:nvSpPr>
        <p:spPr/>
        <p:txBody>
          <a:bodyPr/>
          <a:lstStyle/>
          <a:p>
            <a:fld id="{0D7A3556-6AEE-4893-80CA-4BBA664B1DA3}" type="slidenum">
              <a:rPr lang="en-US" smtClean="0"/>
              <a:t>10</a:t>
            </a:fld>
            <a:endParaRPr lang="en-US"/>
          </a:p>
        </p:txBody>
      </p:sp>
    </p:spTree>
    <p:extLst>
      <p:ext uri="{BB962C8B-B14F-4D97-AF65-F5344CB8AC3E}">
        <p14:creationId xmlns:p14="http://schemas.microsoft.com/office/powerpoint/2010/main" val="282000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he-IL" dirty="0" smtClean="0"/>
              <a:t>פרקינסון</a:t>
            </a:r>
            <a:r>
              <a:rPr lang="en-US" dirty="0" smtClean="0"/>
              <a:t>  https://he.wikipedia.org/wiki/%D7%9E%D7%97%D7%9C%D7%AA_%D7%A4%D7%A8%D7%A7%D7%99%D7%A0%D7%A1%D7%95%D7%9F</a:t>
            </a:r>
          </a:p>
          <a:p>
            <a:endParaRPr lang="en-US" dirty="0" smtClean="0"/>
          </a:p>
          <a:p>
            <a:endParaRPr lang="he-IL" dirty="0" smtClean="0"/>
          </a:p>
        </p:txBody>
      </p:sp>
      <p:sp>
        <p:nvSpPr>
          <p:cNvPr id="4" name="מציין מיקום של מספר שקופית 3"/>
          <p:cNvSpPr>
            <a:spLocks noGrp="1"/>
          </p:cNvSpPr>
          <p:nvPr>
            <p:ph type="sldNum" sz="quarter" idx="10"/>
          </p:nvPr>
        </p:nvSpPr>
        <p:spPr/>
        <p:txBody>
          <a:bodyPr/>
          <a:lstStyle/>
          <a:p>
            <a:fld id="{0D7A3556-6AEE-4893-80CA-4BBA664B1DA3}" type="slidenum">
              <a:rPr lang="en-US" smtClean="0"/>
              <a:t>11</a:t>
            </a:fld>
            <a:endParaRPr lang="en-US"/>
          </a:p>
        </p:txBody>
      </p:sp>
    </p:spTree>
    <p:extLst>
      <p:ext uri="{BB962C8B-B14F-4D97-AF65-F5344CB8AC3E}">
        <p14:creationId xmlns:p14="http://schemas.microsoft.com/office/powerpoint/2010/main" val="197063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en-US" dirty="0" smtClean="0"/>
              <a:t>https://en.wikipedia.org/wiki/Substantia_nigra#/media/File:Blausen_0704_ParkinsonsDisease.png</a:t>
            </a:r>
            <a:endParaRPr lang="he-IL" dirty="0"/>
          </a:p>
        </p:txBody>
      </p:sp>
      <p:sp>
        <p:nvSpPr>
          <p:cNvPr id="4" name="מציין מיקום של מספר שקופית 3"/>
          <p:cNvSpPr>
            <a:spLocks noGrp="1"/>
          </p:cNvSpPr>
          <p:nvPr>
            <p:ph type="sldNum" sz="quarter" idx="10"/>
          </p:nvPr>
        </p:nvSpPr>
        <p:spPr/>
        <p:txBody>
          <a:bodyPr/>
          <a:lstStyle/>
          <a:p>
            <a:fld id="{0D7A3556-6AEE-4893-80CA-4BBA664B1DA3}" type="slidenum">
              <a:rPr lang="en-US" smtClean="0"/>
              <a:t>12</a:t>
            </a:fld>
            <a:endParaRPr lang="en-US"/>
          </a:p>
        </p:txBody>
      </p:sp>
    </p:spTree>
    <p:extLst>
      <p:ext uri="{BB962C8B-B14F-4D97-AF65-F5344CB8AC3E}">
        <p14:creationId xmlns:p14="http://schemas.microsoft.com/office/powerpoint/2010/main" val="420799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r>
              <a:rPr lang="en-US" dirty="0" smtClean="0"/>
              <a:t>https://en.wikipedia.org/wiki/Substantia_nigra#/media/File:Substantia_Nigra.jpg</a:t>
            </a:r>
            <a:endParaRPr lang="he-IL" dirty="0"/>
          </a:p>
        </p:txBody>
      </p:sp>
      <p:sp>
        <p:nvSpPr>
          <p:cNvPr id="4" name="מציין מיקום של מספר שקופית 3"/>
          <p:cNvSpPr>
            <a:spLocks noGrp="1"/>
          </p:cNvSpPr>
          <p:nvPr>
            <p:ph type="sldNum" sz="quarter" idx="10"/>
          </p:nvPr>
        </p:nvSpPr>
        <p:spPr/>
        <p:txBody>
          <a:bodyPr/>
          <a:lstStyle/>
          <a:p>
            <a:fld id="{0D7A3556-6AEE-4893-80CA-4BBA664B1DA3}" type="slidenum">
              <a:rPr lang="en-US" smtClean="0"/>
              <a:t>13</a:t>
            </a:fld>
            <a:endParaRPr lang="en-US"/>
          </a:p>
        </p:txBody>
      </p:sp>
    </p:spTree>
    <p:extLst>
      <p:ext uri="{BB962C8B-B14F-4D97-AF65-F5344CB8AC3E}">
        <p14:creationId xmlns:p14="http://schemas.microsoft.com/office/powerpoint/2010/main" val="3045968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8" name="תמונה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7" y="0"/>
            <a:ext cx="9199136" cy="6858000"/>
          </a:xfrm>
          <a:prstGeom prst="rect">
            <a:avLst/>
          </a:prstGeom>
        </p:spPr>
      </p:pic>
      <p:pic>
        <p:nvPicPr>
          <p:cNvPr id="9" name="Picture 2" descr="K:\מדעי המוח\Logo\Brain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6375" y="4749802"/>
            <a:ext cx="2528688" cy="1991567"/>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ctrTitle"/>
          </p:nvPr>
        </p:nvSpPr>
        <p:spPr>
          <a:xfrm>
            <a:off x="685800" y="2130426"/>
            <a:ext cx="7772400" cy="1470025"/>
          </a:xfrm>
        </p:spPr>
        <p:txBody>
          <a:bodyPr/>
          <a:lstStyle>
            <a:lvl1pPr>
              <a:defRPr b="1"/>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9"/>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1"/>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49"/>
            <a:ext cx="3008313" cy="1162051"/>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9"/>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t>ט'/אלול/תשע"ו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568" y="0"/>
            <a:ext cx="9199136" cy="6858000"/>
          </a:xfrm>
          <a:prstGeom prst="rect">
            <a:avLst/>
          </a:prstGeom>
        </p:spPr>
      </p:pic>
      <p:sp>
        <p:nvSpPr>
          <p:cNvPr id="2" name="מציין מיקום של כותרת 1"/>
          <p:cNvSpPr>
            <a:spLocks noGrp="1"/>
          </p:cNvSpPr>
          <p:nvPr>
            <p:ph type="title"/>
          </p:nvPr>
        </p:nvSpPr>
        <p:spPr>
          <a:xfrm>
            <a:off x="457200" y="274639"/>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t>ט'/אלול/תשע"ו</a:t>
            </a:fld>
            <a:endParaRPr lang="he-IL"/>
          </a:p>
        </p:txBody>
      </p:sp>
      <p:sp>
        <p:nvSpPr>
          <p:cNvPr id="5" name="מציין מיקום של כותרת תחתונה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flickr.com/photos/tomgood/"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worldcat.org/issn/20018762" TargetMode="External"/><Relationship Id="rId3" Type="http://schemas.openxmlformats.org/officeDocument/2006/relationships/image" Target="../media/image22.png"/><Relationship Id="rId7" Type="http://schemas.openxmlformats.org/officeDocument/2006/relationships/hyperlink" Target="https://en.wikipedia.org/wiki/International_Standard_Serial_Numb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dx.doi.org/10.15347/wjm/2014.010" TargetMode="External"/><Relationship Id="rId5" Type="http://schemas.openxmlformats.org/officeDocument/2006/relationships/hyperlink" Target="https://en.wikipedia.org/wiki/Digital_object_identifier" TargetMode="External"/><Relationship Id="rId4" Type="http://schemas.openxmlformats.org/officeDocument/2006/relationships/hyperlink" Target="https://en.wikiversity.org/wiki/Blausen_gallery_201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ndex.php?title=User:Geoff_B_Hall&amp;action=edit&amp;redlink=1"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nrg.co.il/online/29/ART2/707/980.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mako.co.il/news-channel2/Channel-2-Newscast/Article-6ae4bfc87d19c31004.ht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B-WY8-GmzQ" TargetMode="External"/><Relationship Id="rId2" Type="http://schemas.openxmlformats.org/officeDocument/2006/relationships/slideLayout" Target="../slideLayouts/slideLayout7.xml"/><Relationship Id="rId1" Type="http://schemas.openxmlformats.org/officeDocument/2006/relationships/video" Target="https://www.youtube.com/embed/2B-WY8-GmzQ?rel=0"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Zgeb_HDb48" TargetMode="External"/><Relationship Id="rId2" Type="http://schemas.openxmlformats.org/officeDocument/2006/relationships/slideLayout" Target="../slideLayouts/slideLayout7.xml"/><Relationship Id="rId1" Type="http://schemas.openxmlformats.org/officeDocument/2006/relationships/video" Target="https://www.youtube.com/embed/lZgeb_HDb48?rel=0"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gizmodo.com/holy-crap-this-guys-got-two-mind-controlled-robot-arms-1673271601" TargetMode="External"/><Relationship Id="rId2" Type="http://schemas.openxmlformats.org/officeDocument/2006/relationships/slideLayout" Target="../slideLayouts/slideLayout7.xml"/><Relationship Id="rId1" Type="http://schemas.openxmlformats.org/officeDocument/2006/relationships/video" Target="https://www.youtube.com/embed/9NOncx2jU0Q?rel=0"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GbJoxNZZU0" TargetMode="External"/><Relationship Id="rId2" Type="http://schemas.openxmlformats.org/officeDocument/2006/relationships/slideLayout" Target="../slideLayouts/slideLayout7.xml"/><Relationship Id="rId1" Type="http://schemas.openxmlformats.org/officeDocument/2006/relationships/video" Target="https://www.youtube.com/embed/oGbJoxNZZU0?rel=0"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C92F5KcxS1M?rel=0" TargetMode="External"/><Relationship Id="rId6" Type="http://schemas.openxmlformats.org/officeDocument/2006/relationships/image" Target="../media/image10.png"/><Relationship Id="rId5" Type="http://schemas.openxmlformats.org/officeDocument/2006/relationships/hyperlink" Target="https://www.youtube.com/watch?v=C92F5KcxS1M"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User:Acarpentier"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www.flickr.com/photos/93765931@N00/2147032210" TargetMode="External"/><Relationship Id="rId10" Type="http://schemas.openxmlformats.org/officeDocument/2006/relationships/image" Target="../media/image18.jpeg"/><Relationship Id="rId4" Type="http://schemas.openxmlformats.org/officeDocument/2006/relationships/hyperlink" Target="http://www.flickr.com/people/93765931@N00" TargetMode="Externa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he-IL" sz="6000" dirty="0" smtClean="0"/>
              <a:t>תנועות רצוניות</a:t>
            </a:r>
            <a:endParaRPr lang="en-US" sz="6000" dirty="0"/>
          </a:p>
        </p:txBody>
      </p:sp>
      <p:pic>
        <p:nvPicPr>
          <p:cNvPr id="3" name="Picture 2" descr="C:\Users\yairb\Download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86946"/>
            <a:ext cx="3044110" cy="15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12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5" y="1488838"/>
            <a:ext cx="5429031" cy="440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7438739" y="908720"/>
            <a:ext cx="1309974" cy="523220"/>
          </a:xfrm>
          <a:prstGeom prst="rect">
            <a:avLst/>
          </a:prstGeom>
        </p:spPr>
        <p:txBody>
          <a:bodyPr wrap="none">
            <a:spAutoFit/>
          </a:bodyPr>
          <a:lstStyle/>
          <a:p>
            <a:r>
              <a:rPr lang="he-IL" sz="2800" b="1" dirty="0"/>
              <a:t>מיומנות</a:t>
            </a:r>
            <a:endParaRPr lang="en-US" dirty="0"/>
          </a:p>
        </p:txBody>
      </p:sp>
      <p:pic>
        <p:nvPicPr>
          <p:cNvPr id="3078" name="Picture 6" descr="https://upload.wikimedia.org/wikipedia/commons/thumb/1/11/Joggle.jpeg/180px-Joggl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10" y="1506352"/>
            <a:ext cx="2296883" cy="4223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19641" y="5846381"/>
            <a:ext cx="2808312" cy="646331"/>
          </a:xfrm>
          <a:prstGeom prst="rect">
            <a:avLst/>
          </a:prstGeom>
          <a:noFill/>
        </p:spPr>
        <p:txBody>
          <a:bodyPr wrap="square" rtlCol="0">
            <a:spAutoFit/>
          </a:bodyPr>
          <a:lstStyle/>
          <a:p>
            <a:r>
              <a:rPr lang="he-IL" dirty="0" smtClean="0"/>
              <a:t>אוון מורס, שיאן גינס </a:t>
            </a:r>
            <a:r>
              <a:rPr lang="he-IL" dirty="0" err="1" smtClean="0"/>
              <a:t>בג'וגלינג</a:t>
            </a:r>
            <a:r>
              <a:rPr lang="he-IL" dirty="0"/>
              <a:t> </a:t>
            </a:r>
            <a:r>
              <a:rPr lang="he-IL" dirty="0" smtClean="0"/>
              <a:t>(ג'אגלינג תוך כדי ריצה)</a:t>
            </a:r>
            <a:endParaRPr lang="en-US" dirty="0"/>
          </a:p>
        </p:txBody>
      </p:sp>
      <p:sp>
        <p:nvSpPr>
          <p:cNvPr id="8" name="מלבן 7"/>
          <p:cNvSpPr/>
          <p:nvPr/>
        </p:nvSpPr>
        <p:spPr>
          <a:xfrm>
            <a:off x="1613664" y="5898334"/>
            <a:ext cx="4305979" cy="646331"/>
          </a:xfrm>
          <a:prstGeom prst="rect">
            <a:avLst/>
          </a:prstGeom>
        </p:spPr>
        <p:txBody>
          <a:bodyPr wrap="square">
            <a:spAutoFit/>
          </a:bodyPr>
          <a:lstStyle/>
          <a:p>
            <a:r>
              <a:rPr lang="he-IL" dirty="0" smtClean="0"/>
              <a:t>בריטני </a:t>
            </a:r>
            <a:r>
              <a:rPr lang="he-IL" dirty="0" err="1" smtClean="0"/>
              <a:t>וולש</a:t>
            </a:r>
            <a:r>
              <a:rPr lang="he-IL" dirty="0" smtClean="0"/>
              <a:t>, שברה שיא עולמי בקליעה למטרה בעזרת הרגליים.</a:t>
            </a:r>
            <a:endParaRPr lang="en-US" dirty="0"/>
          </a:p>
        </p:txBody>
      </p:sp>
      <p:sp>
        <p:nvSpPr>
          <p:cNvPr id="9" name="מלבן 8"/>
          <p:cNvSpPr/>
          <p:nvPr/>
        </p:nvSpPr>
        <p:spPr>
          <a:xfrm>
            <a:off x="3291348" y="6197241"/>
            <a:ext cx="2144748" cy="400110"/>
          </a:xfrm>
          <a:prstGeom prst="rect">
            <a:avLst/>
          </a:prstGeom>
        </p:spPr>
        <p:txBody>
          <a:bodyPr wrap="square">
            <a:spAutoFit/>
          </a:bodyPr>
          <a:lstStyle/>
          <a:p>
            <a:pPr algn="l" rtl="0"/>
            <a:r>
              <a:rPr lang="en-US" sz="1000" b="1" dirty="0">
                <a:hlinkClick r:id="rId5" tooltip="Go to Tom Good's photostream"/>
              </a:rPr>
              <a:t>Tom </a:t>
            </a:r>
            <a:r>
              <a:rPr lang="en-US" sz="1000" b="1" dirty="0" smtClean="0">
                <a:hlinkClick r:id="rId5" tooltip="Go to Tom Good's photostream"/>
              </a:rPr>
              <a:t>Good</a:t>
            </a:r>
            <a:r>
              <a:rPr lang="en-US" sz="1000" b="1" dirty="0"/>
              <a:t> </a:t>
            </a:r>
            <a:r>
              <a:rPr lang="en-US" sz="1000" b="1" dirty="0" err="1"/>
              <a:t>flickr</a:t>
            </a:r>
            <a:r>
              <a:rPr lang="en-US" sz="1000" dirty="0"/>
              <a:t/>
            </a:r>
            <a:br>
              <a:rPr lang="en-US" sz="1000" dirty="0"/>
            </a:br>
            <a:endParaRPr lang="en-US" sz="1000" dirty="0"/>
          </a:p>
        </p:txBody>
      </p:sp>
    </p:spTree>
    <p:extLst>
      <p:ext uri="{BB962C8B-B14F-4D97-AF65-F5344CB8AC3E}">
        <p14:creationId xmlns:p14="http://schemas.microsoft.com/office/powerpoint/2010/main" val="155629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880073" y="908051"/>
            <a:ext cx="4868640" cy="584775"/>
          </a:xfrm>
          <a:prstGeom prst="rect">
            <a:avLst/>
          </a:prstGeom>
        </p:spPr>
        <p:txBody>
          <a:bodyPr wrap="none">
            <a:spAutoFit/>
          </a:bodyPr>
          <a:lstStyle/>
          <a:p>
            <a:r>
              <a:rPr lang="he-IL" sz="3200" b="1" dirty="0"/>
              <a:t>פרקינסון</a:t>
            </a:r>
            <a:r>
              <a:rPr lang="he-IL" b="1" dirty="0"/>
              <a:t> – מחלה של הפרעה בבקרת תנועה</a:t>
            </a:r>
            <a:endParaRPr lang="en-US" dirty="0"/>
          </a:p>
        </p:txBody>
      </p:sp>
      <p:sp>
        <p:nvSpPr>
          <p:cNvPr id="3" name="מלבן 2"/>
          <p:cNvSpPr/>
          <p:nvPr/>
        </p:nvSpPr>
        <p:spPr>
          <a:xfrm>
            <a:off x="717467" y="1638418"/>
            <a:ext cx="8064896" cy="3139321"/>
          </a:xfrm>
          <a:prstGeom prst="rect">
            <a:avLst/>
          </a:prstGeom>
        </p:spPr>
        <p:txBody>
          <a:bodyPr wrap="square">
            <a:spAutoFit/>
          </a:bodyPr>
          <a:lstStyle/>
          <a:p>
            <a:r>
              <a:rPr lang="he-IL" dirty="0"/>
              <a:t>מחלה כרונית </a:t>
            </a:r>
            <a:r>
              <a:rPr lang="he-IL" dirty="0" smtClean="0"/>
              <a:t>חשוכת מרפא. </a:t>
            </a:r>
          </a:p>
          <a:p>
            <a:endParaRPr lang="he-IL" b="1" dirty="0"/>
          </a:p>
          <a:p>
            <a:r>
              <a:rPr lang="he-IL" b="1" dirty="0" smtClean="0"/>
              <a:t>תסמינים</a:t>
            </a:r>
            <a:r>
              <a:rPr lang="he-IL" dirty="0"/>
              <a:t>: </a:t>
            </a:r>
            <a:endParaRPr lang="he-IL" dirty="0" smtClean="0"/>
          </a:p>
          <a:p>
            <a:pPr marL="285750" indent="-285750">
              <a:buFontTx/>
              <a:buChar char="-"/>
            </a:pPr>
            <a:r>
              <a:rPr lang="he-IL" dirty="0" smtClean="0"/>
              <a:t>רעד (בידיים</a:t>
            </a:r>
            <a:r>
              <a:rPr lang="he-IL" dirty="0"/>
              <a:t>, בזרועות, ברגליים, בלסת </a:t>
            </a:r>
            <a:r>
              <a:rPr lang="he-IL" dirty="0" smtClean="0"/>
              <a:t>ובפנים)</a:t>
            </a:r>
            <a:endParaRPr lang="en-US" dirty="0" smtClean="0"/>
          </a:p>
          <a:p>
            <a:pPr marL="285750" indent="-285750">
              <a:buFontTx/>
              <a:buChar char="-"/>
            </a:pPr>
            <a:r>
              <a:rPr lang="he-IL" dirty="0" smtClean="0"/>
              <a:t>נוקשות </a:t>
            </a:r>
            <a:r>
              <a:rPr lang="he-IL" dirty="0"/>
              <a:t>בגפיים </a:t>
            </a:r>
            <a:r>
              <a:rPr lang="he-IL" dirty="0" smtClean="0"/>
              <a:t>ובגו</a:t>
            </a:r>
            <a:endParaRPr lang="en-US" dirty="0" smtClean="0"/>
          </a:p>
          <a:p>
            <a:pPr marL="285750" indent="-285750">
              <a:buFontTx/>
              <a:buChar char="-"/>
            </a:pPr>
            <a:r>
              <a:rPr lang="he-IL" dirty="0" smtClean="0"/>
              <a:t>איטיות תנועה</a:t>
            </a:r>
            <a:endParaRPr lang="en-US" dirty="0" smtClean="0"/>
          </a:p>
          <a:p>
            <a:pPr marL="285750" indent="-285750">
              <a:buFontTx/>
              <a:buChar char="-"/>
            </a:pPr>
            <a:r>
              <a:rPr lang="he-IL" dirty="0" smtClean="0"/>
              <a:t>אי-יציבות</a:t>
            </a:r>
            <a:endParaRPr lang="en-US" dirty="0" smtClean="0"/>
          </a:p>
          <a:p>
            <a:pPr marL="285750" indent="-285750">
              <a:buFontTx/>
              <a:buChar char="-"/>
            </a:pPr>
            <a:r>
              <a:rPr lang="he-IL" dirty="0" smtClean="0"/>
              <a:t>קואורדינציה פגומה</a:t>
            </a:r>
            <a:endParaRPr lang="en-US" dirty="0" smtClean="0"/>
          </a:p>
          <a:p>
            <a:pPr marL="285750" indent="-285750">
              <a:buFontTx/>
              <a:buChar char="-"/>
            </a:pPr>
            <a:r>
              <a:rPr lang="he-IL" dirty="0" smtClean="0"/>
              <a:t>ירידה </a:t>
            </a:r>
            <a:r>
              <a:rPr lang="he-IL" dirty="0"/>
              <a:t>ביכולות הקוגניטיביות, דיכאון, </a:t>
            </a:r>
            <a:r>
              <a:rPr lang="he-IL" dirty="0" smtClean="0"/>
              <a:t>חרדה, הזיות</a:t>
            </a:r>
          </a:p>
          <a:p>
            <a:endParaRPr lang="en-US" dirty="0"/>
          </a:p>
          <a:p>
            <a:r>
              <a:rPr lang="he-IL" dirty="0"/>
              <a:t> </a:t>
            </a:r>
            <a:endParaRPr lang="en-US" dirty="0"/>
          </a:p>
        </p:txBody>
      </p:sp>
      <p:sp>
        <p:nvSpPr>
          <p:cNvPr id="5" name="מלבן 4"/>
          <p:cNvSpPr/>
          <p:nvPr/>
        </p:nvSpPr>
        <p:spPr>
          <a:xfrm>
            <a:off x="432465" y="6055184"/>
            <a:ext cx="3651961" cy="369332"/>
          </a:xfrm>
          <a:prstGeom prst="rect">
            <a:avLst/>
          </a:prstGeom>
        </p:spPr>
        <p:txBody>
          <a:bodyPr wrap="none">
            <a:spAutoFit/>
          </a:bodyPr>
          <a:lstStyle/>
          <a:p>
            <a:r>
              <a:rPr lang="he-IL" dirty="0"/>
              <a:t>איור של יציבה אופיינית לחולה פרקינסון</a:t>
            </a:r>
            <a:endParaRPr lang="en-US" dirty="0"/>
          </a:p>
        </p:txBody>
      </p:sp>
      <p:pic>
        <p:nvPicPr>
          <p:cNvPr id="6146" name="Picture 2" descr="Two sketches (one from the front and one from the right side) of a man, with an expressionless face. He is stooped forward and is presumably having difficulty w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63" y="2132856"/>
            <a:ext cx="3861576" cy="406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8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880073" y="885782"/>
            <a:ext cx="4868640" cy="584775"/>
          </a:xfrm>
          <a:prstGeom prst="rect">
            <a:avLst/>
          </a:prstGeom>
        </p:spPr>
        <p:txBody>
          <a:bodyPr wrap="none">
            <a:spAutoFit/>
          </a:bodyPr>
          <a:lstStyle/>
          <a:p>
            <a:r>
              <a:rPr lang="he-IL" sz="3200" b="1" dirty="0"/>
              <a:t>פרקינסון</a:t>
            </a:r>
            <a:r>
              <a:rPr lang="he-IL" b="1" dirty="0"/>
              <a:t> – מחלה של הפרעה בבקרת תנועה</a:t>
            </a:r>
            <a:endParaRPr lang="en-US" dirty="0"/>
          </a:p>
        </p:txBody>
      </p:sp>
      <p:sp>
        <p:nvSpPr>
          <p:cNvPr id="3" name="מלבן 2"/>
          <p:cNvSpPr/>
          <p:nvPr/>
        </p:nvSpPr>
        <p:spPr>
          <a:xfrm>
            <a:off x="468313" y="1178168"/>
            <a:ext cx="8345626" cy="1477328"/>
          </a:xfrm>
          <a:prstGeom prst="rect">
            <a:avLst/>
          </a:prstGeom>
        </p:spPr>
        <p:txBody>
          <a:bodyPr wrap="square">
            <a:spAutoFit/>
          </a:bodyPr>
          <a:lstStyle/>
          <a:p>
            <a:endParaRPr lang="en-US" dirty="0"/>
          </a:p>
          <a:p>
            <a:r>
              <a:rPr lang="he-IL" dirty="0" smtClean="0"/>
              <a:t>מחלת </a:t>
            </a:r>
            <a:r>
              <a:rPr lang="he-IL" dirty="0"/>
              <a:t>הפרקינסון </a:t>
            </a:r>
            <a:r>
              <a:rPr lang="he-IL" dirty="0" smtClean="0"/>
              <a:t>מתאפיינת במוות של נוירונים </a:t>
            </a:r>
            <a:r>
              <a:rPr lang="he-IL" dirty="0"/>
              <a:t>במוח באזור הקרוי </a:t>
            </a:r>
            <a:r>
              <a:rPr lang="he-IL" b="1" dirty="0" err="1"/>
              <a:t>סובסטנשייה</a:t>
            </a:r>
            <a:r>
              <a:rPr lang="he-IL" b="1" dirty="0"/>
              <a:t> </a:t>
            </a:r>
            <a:r>
              <a:rPr lang="he-IL" b="1" dirty="0" smtClean="0"/>
              <a:t>ניגרה</a:t>
            </a:r>
            <a:r>
              <a:rPr lang="he-IL" dirty="0" smtClean="0"/>
              <a:t>. </a:t>
            </a:r>
          </a:p>
          <a:p>
            <a:r>
              <a:rPr lang="he-IL" dirty="0" smtClean="0"/>
              <a:t>באופן </a:t>
            </a:r>
            <a:r>
              <a:rPr lang="he-IL" dirty="0"/>
              <a:t>תקין, נוירונים אלה </a:t>
            </a:r>
            <a:r>
              <a:rPr lang="he-IL" dirty="0" smtClean="0"/>
              <a:t>מייצרים חומר כימי </a:t>
            </a:r>
            <a:r>
              <a:rPr lang="he-IL" dirty="0"/>
              <a:t>הנקרא </a:t>
            </a:r>
            <a:r>
              <a:rPr lang="he-IL" b="1" dirty="0"/>
              <a:t>דופמין</a:t>
            </a:r>
            <a:r>
              <a:rPr lang="he-IL" dirty="0"/>
              <a:t> (</a:t>
            </a:r>
            <a:r>
              <a:rPr lang="es-ES" dirty="0"/>
              <a:t>Dopamin</a:t>
            </a:r>
            <a:r>
              <a:rPr lang="he-IL" dirty="0"/>
              <a:t>). </a:t>
            </a:r>
            <a:endParaRPr lang="he-IL" dirty="0" smtClean="0"/>
          </a:p>
          <a:p>
            <a:r>
              <a:rPr lang="he-IL" dirty="0" smtClean="0"/>
              <a:t>דופמין משתחרר </a:t>
            </a:r>
            <a:r>
              <a:rPr lang="he-IL" dirty="0"/>
              <a:t>בסינפסות ומשפיע על תהליכים של </a:t>
            </a:r>
            <a:r>
              <a:rPr lang="he-IL" b="1" dirty="0"/>
              <a:t>בקרת </a:t>
            </a:r>
            <a:r>
              <a:rPr lang="he-IL" b="1" dirty="0" smtClean="0"/>
              <a:t>תנועה</a:t>
            </a:r>
            <a:r>
              <a:rPr lang="he-IL" dirty="0" smtClean="0"/>
              <a:t>.</a:t>
            </a:r>
          </a:p>
          <a:p>
            <a:r>
              <a:rPr lang="he-IL" dirty="0"/>
              <a:t> </a:t>
            </a:r>
            <a:endParaRPr lang="en-US" dirty="0"/>
          </a:p>
        </p:txBody>
      </p:sp>
      <p:grpSp>
        <p:nvGrpSpPr>
          <p:cNvPr id="7" name="קבוצה 6"/>
          <p:cNvGrpSpPr/>
          <p:nvPr/>
        </p:nvGrpSpPr>
        <p:grpSpPr>
          <a:xfrm>
            <a:off x="1835696" y="2608713"/>
            <a:ext cx="5730530" cy="3563747"/>
            <a:chOff x="0" y="157367"/>
            <a:chExt cx="5730949" cy="3564028"/>
          </a:xfrm>
        </p:grpSpPr>
        <p:pic>
          <p:nvPicPr>
            <p:cNvPr id="8" name="Picture 4" descr="https://upload.wikimedia.org/wikipedia/commons/thumb/c/cb/Blausen_0704_ParkinsonsDisease.png/1024px-Blausen_0704_ParkinsonsDisea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7079"/>
              <a:ext cx="5730949" cy="3434316"/>
            </a:xfrm>
            <a:prstGeom prst="rect">
              <a:avLst/>
            </a:prstGeom>
            <a:noFill/>
            <a:extLst/>
          </p:spPr>
        </p:pic>
        <p:sp>
          <p:nvSpPr>
            <p:cNvPr id="9" name="תיבת טקסט 9"/>
            <p:cNvSpPr txBox="1"/>
            <p:nvPr/>
          </p:nvSpPr>
          <p:spPr>
            <a:xfrm>
              <a:off x="786809" y="157367"/>
              <a:ext cx="3780347" cy="52099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rtl="1">
                <a:lnSpc>
                  <a:spcPct val="115000"/>
                </a:lnSpc>
                <a:spcBef>
                  <a:spcPts val="0"/>
                </a:spcBef>
                <a:spcAft>
                  <a:spcPts val="1000"/>
                </a:spcAft>
              </a:pPr>
              <a:r>
                <a:rPr lang="he-IL" sz="1400" b="1" dirty="0" err="1">
                  <a:solidFill>
                    <a:srgbClr val="5B5B5B"/>
                  </a:solidFill>
                  <a:effectLst/>
                  <a:ea typeface="Tahoma"/>
                </a:rPr>
                <a:t>סובנטנשייה</a:t>
              </a:r>
              <a:r>
                <a:rPr lang="he-IL" sz="1400" b="1" dirty="0">
                  <a:solidFill>
                    <a:srgbClr val="5B5B5B"/>
                  </a:solidFill>
                  <a:effectLst/>
                  <a:ea typeface="Tahoma"/>
                </a:rPr>
                <a:t> ניגרה</a:t>
              </a:r>
              <a:r>
                <a:rPr lang="he-IL" sz="1400" dirty="0">
                  <a:solidFill>
                    <a:srgbClr val="5B5B5B"/>
                  </a:solidFill>
                  <a:effectLst/>
                  <a:ea typeface="Tahoma"/>
                </a:rPr>
                <a:t> (בלטינית: החומר השחור)</a:t>
              </a:r>
              <a:endParaRPr lang="en-US" sz="1400" dirty="0">
                <a:solidFill>
                  <a:srgbClr val="5B5B5B"/>
                </a:solidFill>
                <a:effectLst/>
                <a:ea typeface="Tahoma"/>
              </a:endParaRPr>
            </a:p>
          </p:txBody>
        </p:sp>
        <p:sp>
          <p:nvSpPr>
            <p:cNvPr id="10" name="תיבת טקסט 11"/>
            <p:cNvSpPr txBox="1"/>
            <p:nvPr/>
          </p:nvSpPr>
          <p:spPr>
            <a:xfrm>
              <a:off x="2865474" y="520995"/>
              <a:ext cx="1153395" cy="3714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he-IL" sz="1200" dirty="0">
                  <a:solidFill>
                    <a:srgbClr val="5B5B5B"/>
                  </a:solidFill>
                  <a:effectLst/>
                  <a:ea typeface="Tahoma"/>
                </a:rPr>
                <a:t>במצב תקין</a:t>
              </a:r>
              <a:endParaRPr lang="en-US" sz="1200" dirty="0">
                <a:solidFill>
                  <a:srgbClr val="5B5B5B"/>
                </a:solidFill>
                <a:effectLst/>
                <a:ea typeface="Tahoma"/>
              </a:endParaRPr>
            </a:p>
          </p:txBody>
        </p:sp>
        <p:sp>
          <p:nvSpPr>
            <p:cNvPr id="11" name="תיבת טקסט 12"/>
            <p:cNvSpPr txBox="1"/>
            <p:nvPr/>
          </p:nvSpPr>
          <p:spPr>
            <a:xfrm>
              <a:off x="2870791" y="2118636"/>
              <a:ext cx="1148080" cy="19926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rtl="1">
                <a:lnSpc>
                  <a:spcPct val="115000"/>
                </a:lnSpc>
                <a:spcBef>
                  <a:spcPts val="0"/>
                </a:spcBef>
                <a:spcAft>
                  <a:spcPts val="1000"/>
                </a:spcAft>
              </a:pPr>
              <a:r>
                <a:rPr lang="he-IL" sz="1100">
                  <a:solidFill>
                    <a:srgbClr val="5B5B5B"/>
                  </a:solidFill>
                  <a:effectLst/>
                  <a:ea typeface="Tahoma"/>
                </a:rPr>
                <a:t>בחולה פרקינסון</a:t>
              </a:r>
              <a:endParaRPr lang="en-US" sz="1100">
                <a:solidFill>
                  <a:srgbClr val="5B5B5B"/>
                </a:solidFill>
                <a:effectLst/>
                <a:ea typeface="Tahoma"/>
              </a:endParaRPr>
            </a:p>
          </p:txBody>
        </p:sp>
        <p:sp>
          <p:nvSpPr>
            <p:cNvPr id="12" name="תיבת טקסט 13"/>
            <p:cNvSpPr txBox="1"/>
            <p:nvPr/>
          </p:nvSpPr>
          <p:spPr>
            <a:xfrm>
              <a:off x="4693985" y="1849722"/>
              <a:ext cx="992257" cy="46783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rtl="1">
                <a:lnSpc>
                  <a:spcPct val="115000"/>
                </a:lnSpc>
                <a:spcBef>
                  <a:spcPts val="0"/>
                </a:spcBef>
                <a:spcAft>
                  <a:spcPts val="1000"/>
                </a:spcAft>
              </a:pPr>
              <a:r>
                <a:rPr lang="he-IL" sz="1200" dirty="0" err="1">
                  <a:solidFill>
                    <a:srgbClr val="5B5B5B"/>
                  </a:solidFill>
                  <a:effectLst/>
                  <a:ea typeface="Tahoma"/>
                </a:rPr>
                <a:t>סובנטנשייה</a:t>
              </a:r>
              <a:r>
                <a:rPr lang="he-IL" sz="1200" dirty="0">
                  <a:solidFill>
                    <a:srgbClr val="5B5B5B"/>
                  </a:solidFill>
                  <a:effectLst/>
                  <a:ea typeface="Tahoma"/>
                </a:rPr>
                <a:t> ניגרה</a:t>
              </a:r>
              <a:endParaRPr lang="en-US" sz="1200" dirty="0">
                <a:solidFill>
                  <a:srgbClr val="5B5B5B"/>
                </a:solidFill>
                <a:effectLst/>
                <a:ea typeface="Tahoma"/>
              </a:endParaRPr>
            </a:p>
          </p:txBody>
        </p:sp>
      </p:grpSp>
      <p:sp>
        <p:nvSpPr>
          <p:cNvPr id="4" name="מלבן 3"/>
          <p:cNvSpPr/>
          <p:nvPr/>
        </p:nvSpPr>
        <p:spPr>
          <a:xfrm>
            <a:off x="2355126" y="6172460"/>
            <a:ext cx="4572000" cy="400110"/>
          </a:xfrm>
          <a:prstGeom prst="rect">
            <a:avLst/>
          </a:prstGeom>
        </p:spPr>
        <p:txBody>
          <a:bodyPr>
            <a:spAutoFit/>
          </a:bodyPr>
          <a:lstStyle/>
          <a:p>
            <a:pPr algn="l" rtl="0"/>
            <a:r>
              <a:rPr lang="en-US" sz="1000" dirty="0"/>
              <a:t>Blausen.com staff. "</a:t>
            </a:r>
            <a:r>
              <a:rPr lang="en-US" sz="1000" dirty="0" err="1">
                <a:hlinkClick r:id="rId4"/>
              </a:rPr>
              <a:t>Blausen</a:t>
            </a:r>
            <a:r>
              <a:rPr lang="en-US" sz="1000" dirty="0">
                <a:hlinkClick r:id="rId4"/>
              </a:rPr>
              <a:t> gallery 2014</a:t>
            </a:r>
            <a:r>
              <a:rPr lang="en-US" sz="1000" dirty="0"/>
              <a:t>". </a:t>
            </a:r>
            <a:r>
              <a:rPr lang="en-US" sz="1000" i="1" dirty="0" err="1"/>
              <a:t>Wikiversity</a:t>
            </a:r>
            <a:r>
              <a:rPr lang="en-US" sz="1000" i="1" dirty="0"/>
              <a:t> Journal of Medicine</a:t>
            </a:r>
            <a:r>
              <a:rPr lang="en-US" sz="1000" dirty="0"/>
              <a:t>.</a:t>
            </a:r>
            <a:r>
              <a:rPr lang="en-US" sz="1000" dirty="0">
                <a:hlinkClick r:id="rId5" tooltip="w:Digital object identifier"/>
              </a:rPr>
              <a:t>DOI</a:t>
            </a:r>
            <a:r>
              <a:rPr lang="en-US" sz="1000" dirty="0"/>
              <a:t>:</a:t>
            </a:r>
            <a:r>
              <a:rPr lang="en-US" sz="1000" dirty="0">
                <a:hlinkClick r:id="rId6"/>
              </a:rPr>
              <a:t>10.15347/</a:t>
            </a:r>
            <a:r>
              <a:rPr lang="en-US" sz="1000" dirty="0" err="1">
                <a:hlinkClick r:id="rId6"/>
              </a:rPr>
              <a:t>wjm</a:t>
            </a:r>
            <a:r>
              <a:rPr lang="en-US" sz="1000" dirty="0">
                <a:hlinkClick r:id="rId6"/>
              </a:rPr>
              <a:t>/2014.010</a:t>
            </a:r>
            <a:r>
              <a:rPr lang="en-US" sz="1000" dirty="0"/>
              <a:t>. </a:t>
            </a:r>
            <a:r>
              <a:rPr lang="en-US" sz="1000" dirty="0">
                <a:hlinkClick r:id="rId7" tooltip="en:International Standard Serial Number"/>
              </a:rPr>
              <a:t>ISSN</a:t>
            </a:r>
            <a:r>
              <a:rPr lang="en-US" sz="1000" dirty="0"/>
              <a:t> </a:t>
            </a:r>
            <a:r>
              <a:rPr lang="en-US" sz="1000" dirty="0">
                <a:hlinkClick r:id="rId8"/>
              </a:rPr>
              <a:t>20018762</a:t>
            </a:r>
            <a:r>
              <a:rPr lang="en-US" sz="1000" dirty="0"/>
              <a:t>. - Own work</a:t>
            </a:r>
          </a:p>
        </p:txBody>
      </p:sp>
    </p:spTree>
    <p:extLst>
      <p:ext uri="{BB962C8B-B14F-4D97-AF65-F5344CB8AC3E}">
        <p14:creationId xmlns:p14="http://schemas.microsoft.com/office/powerpoint/2010/main" val="391725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749043" y="1178168"/>
            <a:ext cx="8064896" cy="1477328"/>
          </a:xfrm>
          <a:prstGeom prst="rect">
            <a:avLst/>
          </a:prstGeom>
        </p:spPr>
        <p:txBody>
          <a:bodyPr wrap="square">
            <a:spAutoFit/>
          </a:bodyPr>
          <a:lstStyle/>
          <a:p>
            <a:endParaRPr lang="en-US" dirty="0"/>
          </a:p>
          <a:p>
            <a:r>
              <a:rPr lang="he-IL" dirty="0" smtClean="0"/>
              <a:t>מחלת </a:t>
            </a:r>
            <a:r>
              <a:rPr lang="he-IL" dirty="0"/>
              <a:t>הפרקינסון </a:t>
            </a:r>
            <a:r>
              <a:rPr lang="he-IL" dirty="0" smtClean="0"/>
              <a:t>מתאפיינת במוות של נוירונים </a:t>
            </a:r>
            <a:r>
              <a:rPr lang="he-IL" dirty="0"/>
              <a:t>במוח באזור הקרוי </a:t>
            </a:r>
            <a:r>
              <a:rPr lang="he-IL" b="1" dirty="0" err="1"/>
              <a:t>סובסטנשייה</a:t>
            </a:r>
            <a:r>
              <a:rPr lang="he-IL" b="1" dirty="0"/>
              <a:t> </a:t>
            </a:r>
            <a:r>
              <a:rPr lang="he-IL" b="1" dirty="0" smtClean="0"/>
              <a:t>ניגרה</a:t>
            </a:r>
            <a:r>
              <a:rPr lang="he-IL" dirty="0" smtClean="0"/>
              <a:t>. </a:t>
            </a:r>
          </a:p>
          <a:p>
            <a:r>
              <a:rPr lang="he-IL" dirty="0" smtClean="0"/>
              <a:t>באופן </a:t>
            </a:r>
            <a:r>
              <a:rPr lang="he-IL" dirty="0"/>
              <a:t>תקין, נוירונים אלה </a:t>
            </a:r>
            <a:r>
              <a:rPr lang="he-IL" dirty="0" smtClean="0"/>
              <a:t>מייצרים חומר כימי </a:t>
            </a:r>
            <a:r>
              <a:rPr lang="he-IL" dirty="0"/>
              <a:t>הנקרא </a:t>
            </a:r>
            <a:r>
              <a:rPr lang="he-IL" b="1" dirty="0"/>
              <a:t>דופמין</a:t>
            </a:r>
            <a:r>
              <a:rPr lang="he-IL" dirty="0"/>
              <a:t> (</a:t>
            </a:r>
            <a:r>
              <a:rPr lang="es-ES" dirty="0"/>
              <a:t>Dopamin</a:t>
            </a:r>
            <a:r>
              <a:rPr lang="he-IL" dirty="0"/>
              <a:t>). </a:t>
            </a:r>
            <a:endParaRPr lang="he-IL" dirty="0" smtClean="0"/>
          </a:p>
          <a:p>
            <a:r>
              <a:rPr lang="he-IL" dirty="0" smtClean="0"/>
              <a:t>דופמין משתחרר </a:t>
            </a:r>
            <a:r>
              <a:rPr lang="he-IL" dirty="0"/>
              <a:t>בסינפסות ומשפיע על תהליכים של </a:t>
            </a:r>
            <a:r>
              <a:rPr lang="he-IL" b="1" dirty="0"/>
              <a:t>בקרת </a:t>
            </a:r>
            <a:r>
              <a:rPr lang="he-IL" b="1" dirty="0" smtClean="0"/>
              <a:t>תנועה</a:t>
            </a:r>
            <a:r>
              <a:rPr lang="he-IL" dirty="0" smtClean="0"/>
              <a:t>.</a:t>
            </a:r>
          </a:p>
          <a:p>
            <a:r>
              <a:rPr lang="he-IL" dirty="0"/>
              <a:t> </a:t>
            </a:r>
            <a:endParaRPr lang="en-US" dirty="0"/>
          </a:p>
        </p:txBody>
      </p:sp>
      <p:sp>
        <p:nvSpPr>
          <p:cNvPr id="4" name="מלבן 3"/>
          <p:cNvSpPr/>
          <p:nvPr/>
        </p:nvSpPr>
        <p:spPr>
          <a:xfrm>
            <a:off x="2918272" y="5902133"/>
            <a:ext cx="864096" cy="246221"/>
          </a:xfrm>
          <a:prstGeom prst="rect">
            <a:avLst/>
          </a:prstGeom>
        </p:spPr>
        <p:txBody>
          <a:bodyPr wrap="square">
            <a:spAutoFit/>
          </a:bodyPr>
          <a:lstStyle/>
          <a:p>
            <a:pPr algn="l" rtl="0"/>
            <a:r>
              <a:rPr lang="en-US" sz="1000" u="sng" dirty="0">
                <a:hlinkClick r:id="rId3" tooltip="User:Geoff B Hall (page does not exist)"/>
              </a:rPr>
              <a:t>Geoff B Hall</a:t>
            </a:r>
            <a:endParaRPr lang="en-US" sz="1000" dirty="0"/>
          </a:p>
        </p:txBody>
      </p:sp>
      <p:pic>
        <p:nvPicPr>
          <p:cNvPr id="5" name="תמונה 4" descr="https://upload.wikimedia.org/wikipedia/commons/thumb/2/2f/Substantia_Nigra.jpg/800px-Substantia_Nigr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8274" y="2613769"/>
            <a:ext cx="3307457" cy="3293547"/>
          </a:xfrm>
          <a:prstGeom prst="rect">
            <a:avLst/>
          </a:prstGeom>
          <a:noFill/>
          <a:ln>
            <a:noFill/>
          </a:ln>
        </p:spPr>
      </p:pic>
      <p:sp>
        <p:nvSpPr>
          <p:cNvPr id="6" name="מלבן 5"/>
          <p:cNvSpPr/>
          <p:nvPr/>
        </p:nvSpPr>
        <p:spPr>
          <a:xfrm>
            <a:off x="3880073" y="885782"/>
            <a:ext cx="4868640" cy="584775"/>
          </a:xfrm>
          <a:prstGeom prst="rect">
            <a:avLst/>
          </a:prstGeom>
        </p:spPr>
        <p:txBody>
          <a:bodyPr wrap="none">
            <a:spAutoFit/>
          </a:bodyPr>
          <a:lstStyle/>
          <a:p>
            <a:r>
              <a:rPr lang="he-IL" sz="3200" b="1" dirty="0"/>
              <a:t>פרקינסון</a:t>
            </a:r>
            <a:r>
              <a:rPr lang="he-IL" b="1" dirty="0"/>
              <a:t> – מחלה של הפרעה בבקרת תנועה</a:t>
            </a:r>
            <a:endParaRPr lang="en-US" dirty="0"/>
          </a:p>
        </p:txBody>
      </p:sp>
    </p:spTree>
    <p:extLst>
      <p:ext uri="{BB962C8B-B14F-4D97-AF65-F5344CB8AC3E}">
        <p14:creationId xmlns:p14="http://schemas.microsoft.com/office/powerpoint/2010/main" val="1725941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8313" y="1628800"/>
            <a:ext cx="8280400" cy="1477328"/>
          </a:xfrm>
          <a:prstGeom prst="rect">
            <a:avLst/>
          </a:prstGeom>
        </p:spPr>
        <p:txBody>
          <a:bodyPr wrap="square">
            <a:spAutoFit/>
          </a:bodyPr>
          <a:lstStyle/>
          <a:p>
            <a:r>
              <a:rPr lang="he-IL" b="1" dirty="0"/>
              <a:t>הסיבה</a:t>
            </a:r>
            <a:r>
              <a:rPr lang="he-IL" dirty="0"/>
              <a:t> למות התאים </a:t>
            </a:r>
            <a:r>
              <a:rPr lang="he-IL" dirty="0" err="1"/>
              <a:t>הדופאמינרגיים</a:t>
            </a:r>
            <a:r>
              <a:rPr lang="he-IL" dirty="0"/>
              <a:t> אינה </a:t>
            </a:r>
            <a:r>
              <a:rPr lang="he-IL" dirty="0" smtClean="0"/>
              <a:t>ידועה</a:t>
            </a:r>
            <a:r>
              <a:rPr lang="en-US" dirty="0" smtClean="0"/>
              <a:t>.</a:t>
            </a:r>
            <a:endParaRPr lang="he-IL" dirty="0" smtClean="0"/>
          </a:p>
          <a:p>
            <a:endParaRPr lang="en-US" dirty="0"/>
          </a:p>
          <a:p>
            <a:r>
              <a:rPr lang="he-IL" b="1" dirty="0"/>
              <a:t>האבחנה</a:t>
            </a:r>
            <a:r>
              <a:rPr lang="he-IL" dirty="0"/>
              <a:t> אינה </a:t>
            </a:r>
            <a:r>
              <a:rPr lang="he-IL" dirty="0" smtClean="0"/>
              <a:t>פשוטה. לא </a:t>
            </a:r>
            <a:r>
              <a:rPr lang="he-IL" dirty="0"/>
              <a:t>קיימות בדיקות דם או בדיקות מעבדה שיכולות לאבחן את המחלה. </a:t>
            </a:r>
            <a:endParaRPr lang="he-IL" dirty="0" smtClean="0"/>
          </a:p>
          <a:p>
            <a:r>
              <a:rPr lang="he-IL" dirty="0" smtClean="0"/>
              <a:t>הרופא </a:t>
            </a:r>
            <a:r>
              <a:rPr lang="he-IL" dirty="0"/>
              <a:t>צריך להתבונן בחולה לאורך זמן עד שיראה כי הוא סובל מרעד באופן עקבי וכי מצטרפים אליו סימפטומים קלאסיים נוספים (אחד או יותר).</a:t>
            </a:r>
            <a:endParaRPr lang="en-US" dirty="0"/>
          </a:p>
        </p:txBody>
      </p:sp>
      <p:sp>
        <p:nvSpPr>
          <p:cNvPr id="5" name="מלבן 4"/>
          <p:cNvSpPr/>
          <p:nvPr/>
        </p:nvSpPr>
        <p:spPr>
          <a:xfrm>
            <a:off x="3880073" y="885782"/>
            <a:ext cx="4868640" cy="584775"/>
          </a:xfrm>
          <a:prstGeom prst="rect">
            <a:avLst/>
          </a:prstGeom>
        </p:spPr>
        <p:txBody>
          <a:bodyPr wrap="none">
            <a:spAutoFit/>
          </a:bodyPr>
          <a:lstStyle/>
          <a:p>
            <a:r>
              <a:rPr lang="he-IL" sz="3200" b="1" dirty="0"/>
              <a:t>פרקינסון</a:t>
            </a:r>
            <a:r>
              <a:rPr lang="he-IL" b="1" dirty="0"/>
              <a:t> – מחלה של הפרעה בבקרת תנועה</a:t>
            </a:r>
            <a:endParaRPr lang="en-US" dirty="0"/>
          </a:p>
        </p:txBody>
      </p:sp>
    </p:spTree>
    <p:extLst>
      <p:ext uri="{BB962C8B-B14F-4D97-AF65-F5344CB8AC3E}">
        <p14:creationId xmlns:p14="http://schemas.microsoft.com/office/powerpoint/2010/main" val="2411821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449414" y="908052"/>
            <a:ext cx="3299300" cy="461665"/>
          </a:xfrm>
          <a:prstGeom prst="rect">
            <a:avLst/>
          </a:prstGeom>
        </p:spPr>
        <p:txBody>
          <a:bodyPr wrap="none">
            <a:spAutoFit/>
          </a:bodyPr>
          <a:lstStyle/>
          <a:p>
            <a:r>
              <a:rPr lang="he-IL" sz="2400" b="1" dirty="0"/>
              <a:t>4 סוגי טיפולים לפרקינסון</a:t>
            </a:r>
            <a:endParaRPr lang="en-US" sz="2400" dirty="0"/>
          </a:p>
        </p:txBody>
      </p:sp>
      <p:sp>
        <p:nvSpPr>
          <p:cNvPr id="3" name="מלבן 2"/>
          <p:cNvSpPr/>
          <p:nvPr/>
        </p:nvSpPr>
        <p:spPr>
          <a:xfrm>
            <a:off x="468315" y="1379201"/>
            <a:ext cx="8171631" cy="646331"/>
          </a:xfrm>
          <a:prstGeom prst="rect">
            <a:avLst/>
          </a:prstGeom>
        </p:spPr>
        <p:txBody>
          <a:bodyPr wrap="square">
            <a:spAutoFit/>
          </a:bodyPr>
          <a:lstStyle/>
          <a:p>
            <a:r>
              <a:rPr lang="he-IL" dirty="0"/>
              <a:t>ראשית יש לציין שאין כיום טיפול שמרפא פרקינסון, אבל יש טיפולים שיכולים להקל את הסימפטומים.</a:t>
            </a:r>
            <a:endParaRPr lang="en-US" dirty="0"/>
          </a:p>
        </p:txBody>
      </p:sp>
      <p:sp>
        <p:nvSpPr>
          <p:cNvPr id="4" name="TextBox 3"/>
          <p:cNvSpPr txBox="1"/>
          <p:nvPr/>
        </p:nvSpPr>
        <p:spPr>
          <a:xfrm>
            <a:off x="4652739" y="2823215"/>
            <a:ext cx="1980000" cy="369332"/>
          </a:xfrm>
          <a:prstGeom prst="rect">
            <a:avLst/>
          </a:prstGeom>
          <a:noFill/>
          <a:ln>
            <a:solidFill>
              <a:schemeClr val="accent1"/>
            </a:solidFill>
          </a:ln>
        </p:spPr>
        <p:txBody>
          <a:bodyPr wrap="square" rtlCol="1">
            <a:spAutoFit/>
          </a:bodyPr>
          <a:lstStyle>
            <a:defPPr>
              <a:defRPr lang="he-IL"/>
            </a:defPPr>
          </a:lstStyle>
          <a:p>
            <a:r>
              <a:rPr lang="he-IL" dirty="0"/>
              <a:t>טיפול תרופתי</a:t>
            </a:r>
            <a:endParaRPr lang="en-US" dirty="0"/>
          </a:p>
        </p:txBody>
      </p:sp>
      <p:sp>
        <p:nvSpPr>
          <p:cNvPr id="5" name="TextBox 4"/>
          <p:cNvSpPr txBox="1"/>
          <p:nvPr/>
        </p:nvSpPr>
        <p:spPr>
          <a:xfrm>
            <a:off x="2411760" y="4149201"/>
            <a:ext cx="1980000" cy="646331"/>
          </a:xfrm>
          <a:prstGeom prst="rect">
            <a:avLst/>
          </a:prstGeom>
          <a:noFill/>
          <a:ln>
            <a:solidFill>
              <a:schemeClr val="accent2"/>
            </a:solidFill>
          </a:ln>
        </p:spPr>
        <p:txBody>
          <a:bodyPr wrap="square" rtlCol="1">
            <a:spAutoFit/>
          </a:bodyPr>
          <a:lstStyle>
            <a:defPPr>
              <a:defRPr lang="he-IL"/>
            </a:defPPr>
          </a:lstStyle>
          <a:p>
            <a:r>
              <a:rPr lang="he-IL" dirty="0"/>
              <a:t>טיפול התנהגותי – משוב תנועה</a:t>
            </a:r>
            <a:endParaRPr lang="en-US" dirty="0"/>
          </a:p>
        </p:txBody>
      </p:sp>
      <p:sp>
        <p:nvSpPr>
          <p:cNvPr id="6" name="TextBox 5"/>
          <p:cNvSpPr txBox="1"/>
          <p:nvPr/>
        </p:nvSpPr>
        <p:spPr>
          <a:xfrm>
            <a:off x="4652739" y="4149201"/>
            <a:ext cx="1980000" cy="646331"/>
          </a:xfrm>
          <a:prstGeom prst="rect">
            <a:avLst/>
          </a:prstGeom>
          <a:noFill/>
          <a:ln>
            <a:solidFill>
              <a:srgbClr val="7030A0"/>
            </a:solidFill>
          </a:ln>
        </p:spPr>
        <p:txBody>
          <a:bodyPr wrap="square" rtlCol="1">
            <a:spAutoFit/>
          </a:bodyPr>
          <a:lstStyle>
            <a:defPPr>
              <a:defRPr lang="he-IL"/>
            </a:defPPr>
          </a:lstStyle>
          <a:p>
            <a:r>
              <a:rPr lang="he-IL" dirty="0"/>
              <a:t>טיפול הרס </a:t>
            </a:r>
            <a:r>
              <a:rPr lang="he-IL" dirty="0" err="1"/>
              <a:t>ריקמה</a:t>
            </a:r>
            <a:r>
              <a:rPr lang="he-IL" dirty="0"/>
              <a:t> בגלי </a:t>
            </a:r>
            <a:r>
              <a:rPr lang="he-IL" dirty="0" err="1"/>
              <a:t>אולטרא</a:t>
            </a:r>
            <a:r>
              <a:rPr lang="he-IL" dirty="0"/>
              <a:t>-סאונד</a:t>
            </a:r>
            <a:endParaRPr lang="en-US" dirty="0"/>
          </a:p>
        </p:txBody>
      </p:sp>
      <p:sp>
        <p:nvSpPr>
          <p:cNvPr id="7" name="TextBox 6"/>
          <p:cNvSpPr txBox="1"/>
          <p:nvPr/>
        </p:nvSpPr>
        <p:spPr>
          <a:xfrm>
            <a:off x="2411760" y="2823215"/>
            <a:ext cx="1980000" cy="646331"/>
          </a:xfrm>
          <a:prstGeom prst="rect">
            <a:avLst/>
          </a:prstGeom>
          <a:noFill/>
          <a:ln>
            <a:solidFill>
              <a:schemeClr val="accent6"/>
            </a:solidFill>
          </a:ln>
        </p:spPr>
        <p:txBody>
          <a:bodyPr wrap="square" rtlCol="1">
            <a:spAutoFit/>
          </a:bodyPr>
          <a:lstStyle>
            <a:defPPr>
              <a:defRPr lang="he-IL"/>
            </a:defPPr>
          </a:lstStyle>
          <a:p>
            <a:r>
              <a:rPr lang="he-IL" dirty="0"/>
              <a:t>ניתוח להשתלת קוצב</a:t>
            </a:r>
            <a:endParaRPr lang="en-US" dirty="0"/>
          </a:p>
        </p:txBody>
      </p:sp>
    </p:spTree>
    <p:extLst>
      <p:ext uri="{BB962C8B-B14F-4D97-AF65-F5344CB8AC3E}">
        <p14:creationId xmlns:p14="http://schemas.microsoft.com/office/powerpoint/2010/main" val="416206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251769" y="915195"/>
            <a:ext cx="8496944" cy="2677656"/>
          </a:xfrm>
          <a:prstGeom prst="rect">
            <a:avLst/>
          </a:prstGeom>
        </p:spPr>
        <p:txBody>
          <a:bodyPr wrap="square">
            <a:spAutoFit/>
          </a:bodyPr>
          <a:lstStyle/>
          <a:p>
            <a:r>
              <a:rPr lang="he-IL" sz="2400" b="1" dirty="0" smtClean="0"/>
              <a:t>הטיפול </a:t>
            </a:r>
            <a:r>
              <a:rPr lang="he-IL" sz="2400" b="1" dirty="0"/>
              <a:t>התרופתי</a:t>
            </a:r>
            <a:r>
              <a:rPr lang="he-IL" sz="2400" dirty="0"/>
              <a:t> </a:t>
            </a:r>
            <a:endParaRPr lang="he-IL" sz="2400" dirty="0" smtClean="0"/>
          </a:p>
          <a:p>
            <a:endParaRPr lang="he-IL" dirty="0" smtClean="0"/>
          </a:p>
          <a:p>
            <a:r>
              <a:rPr lang="he-IL" dirty="0" smtClean="0"/>
              <a:t>מתן </a:t>
            </a:r>
            <a:r>
              <a:rPr lang="he-IL" dirty="0"/>
              <a:t>של החומר </a:t>
            </a:r>
            <a:r>
              <a:rPr lang="en-US" dirty="0"/>
              <a:t>L-dopa</a:t>
            </a:r>
            <a:r>
              <a:rPr lang="he-IL" dirty="0"/>
              <a:t> שנכנס למוח ושם עובר תהליך כימי שהופך אותו </a:t>
            </a:r>
            <a:r>
              <a:rPr lang="he-IL" dirty="0" err="1"/>
              <a:t>לדופאמין</a:t>
            </a:r>
            <a:r>
              <a:rPr lang="he-IL" dirty="0"/>
              <a:t>. </a:t>
            </a:r>
            <a:endParaRPr lang="he-IL" dirty="0" smtClean="0"/>
          </a:p>
          <a:p>
            <a:r>
              <a:rPr lang="he-IL" dirty="0" smtClean="0"/>
              <a:t>הגברת </a:t>
            </a:r>
            <a:r>
              <a:rPr lang="he-IL" dirty="0"/>
              <a:t>רמות </a:t>
            </a:r>
            <a:r>
              <a:rPr lang="he-IL" dirty="0" err="1"/>
              <a:t>הדופאמין</a:t>
            </a:r>
            <a:r>
              <a:rPr lang="he-IL" dirty="0"/>
              <a:t> במערכת העצבים המרכזית יכולה לפצות על החוסר </a:t>
            </a:r>
            <a:r>
              <a:rPr lang="he-IL" dirty="0" err="1"/>
              <a:t>בדופאמין</a:t>
            </a:r>
            <a:r>
              <a:rPr lang="he-IL" dirty="0"/>
              <a:t> שנגרם כתוצאה ממות הנוירונים </a:t>
            </a:r>
            <a:r>
              <a:rPr lang="he-IL" dirty="0" err="1"/>
              <a:t>הדופאמינרגיים</a:t>
            </a:r>
            <a:r>
              <a:rPr lang="he-IL" dirty="0"/>
              <a:t>, </a:t>
            </a:r>
            <a:endParaRPr lang="he-IL" dirty="0" smtClean="0"/>
          </a:p>
          <a:p>
            <a:endParaRPr lang="he-IL" dirty="0"/>
          </a:p>
          <a:p>
            <a:r>
              <a:rPr lang="he-IL" dirty="0" smtClean="0"/>
              <a:t>חסרונות: התערבות </a:t>
            </a:r>
            <a:r>
              <a:rPr lang="he-IL" dirty="0"/>
              <a:t>במערך החומרים הכימיים במוח </a:t>
            </a:r>
            <a:r>
              <a:rPr lang="he-IL" dirty="0" smtClean="0"/>
              <a:t>גורמת </a:t>
            </a:r>
            <a:r>
              <a:rPr lang="he-IL" dirty="0"/>
              <a:t>לשינוי בדפוסי התקשורת בין נוירונים, וכך לשינוי בפעילות המוחית. </a:t>
            </a:r>
            <a:endParaRPr lang="he-IL" dirty="0" smtClean="0"/>
          </a:p>
          <a:p>
            <a:r>
              <a:rPr lang="he-IL" dirty="0" smtClean="0"/>
              <a:t>הדבר גורם לתופעות </a:t>
            </a:r>
            <a:r>
              <a:rPr lang="he-IL" dirty="0"/>
              <a:t>לוואי </a:t>
            </a:r>
            <a:r>
              <a:rPr lang="he-IL" dirty="0" smtClean="0"/>
              <a:t>שונות, כגון תנועות </a:t>
            </a:r>
            <a:r>
              <a:rPr lang="he-IL" dirty="0"/>
              <a:t>בלתי רצוניות, </a:t>
            </a:r>
            <a:r>
              <a:rPr lang="he-IL" dirty="0" err="1" smtClean="0"/>
              <a:t>בילבול</a:t>
            </a:r>
            <a:r>
              <a:rPr lang="he-IL" dirty="0" smtClean="0"/>
              <a:t>, הזיות ועוד. </a:t>
            </a:r>
            <a:endParaRPr lang="en-US" dirty="0"/>
          </a:p>
        </p:txBody>
      </p:sp>
    </p:spTree>
    <p:extLst>
      <p:ext uri="{BB962C8B-B14F-4D97-AF65-F5344CB8AC3E}">
        <p14:creationId xmlns:p14="http://schemas.microsoft.com/office/powerpoint/2010/main" val="242617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242369" y="908052"/>
            <a:ext cx="8496944" cy="3139321"/>
          </a:xfrm>
          <a:prstGeom prst="rect">
            <a:avLst/>
          </a:prstGeom>
        </p:spPr>
        <p:txBody>
          <a:bodyPr wrap="square">
            <a:spAutoFit/>
          </a:bodyPr>
          <a:lstStyle/>
          <a:p>
            <a:r>
              <a:rPr lang="he-IL" b="1" dirty="0" smtClean="0"/>
              <a:t>טיפול </a:t>
            </a:r>
            <a:r>
              <a:rPr lang="he-IL" b="1" dirty="0"/>
              <a:t>באמצעות ניתוח</a:t>
            </a:r>
            <a:r>
              <a:rPr lang="he-IL" dirty="0"/>
              <a:t> </a:t>
            </a:r>
            <a:r>
              <a:rPr lang="he-IL" dirty="0" smtClean="0"/>
              <a:t>להשתלת </a:t>
            </a:r>
            <a:r>
              <a:rPr lang="he-IL" dirty="0"/>
              <a:t>אלקטרודה במוח באחד ממוקדי השליטה על תנועה (ה</a:t>
            </a:r>
            <a:r>
              <a:rPr lang="en-US" dirty="0"/>
              <a:t>-S.T.N-</a:t>
            </a:r>
            <a:r>
              <a:rPr lang="en-US" dirty="0" err="1"/>
              <a:t>Subthalamic</a:t>
            </a:r>
            <a:r>
              <a:rPr lang="en-US" dirty="0"/>
              <a:t> Nucleus</a:t>
            </a:r>
            <a:r>
              <a:rPr lang="he-IL" dirty="0"/>
              <a:t>). </a:t>
            </a:r>
            <a:endParaRPr lang="he-IL" dirty="0" smtClean="0"/>
          </a:p>
          <a:p>
            <a:r>
              <a:rPr lang="he-IL" dirty="0" smtClean="0"/>
              <a:t>החולה יכול להפעיל את האלקטרודה ולגרום להפעלת זרמים במוח שמסייעים </a:t>
            </a:r>
            <a:r>
              <a:rPr lang="he-IL" dirty="0" err="1"/>
              <a:t>בויסות</a:t>
            </a:r>
            <a:r>
              <a:rPr lang="he-IL" dirty="0"/>
              <a:t> תנועה</a:t>
            </a:r>
            <a:r>
              <a:rPr lang="he-IL" dirty="0" smtClean="0"/>
              <a:t>.</a:t>
            </a:r>
          </a:p>
          <a:p>
            <a:endParaRPr lang="he-IL" dirty="0" smtClean="0"/>
          </a:p>
          <a:p>
            <a:r>
              <a:rPr lang="he-IL" dirty="0" smtClean="0"/>
              <a:t>הניתוח </a:t>
            </a:r>
            <a:r>
              <a:rPr lang="he-IL" dirty="0"/>
              <a:t>מבוצע בחדר הניתוח בהרדמה </a:t>
            </a:r>
            <a:r>
              <a:rPr lang="he-IL" b="1" dirty="0" smtClean="0"/>
              <a:t>מקומית,</a:t>
            </a:r>
            <a:r>
              <a:rPr lang="he-IL" dirty="0" smtClean="0"/>
              <a:t> החולה </a:t>
            </a:r>
            <a:r>
              <a:rPr lang="he-IL" dirty="0"/>
              <a:t>נמצא </a:t>
            </a:r>
            <a:r>
              <a:rPr lang="he-IL" b="1" dirty="0"/>
              <a:t>בהכרה</a:t>
            </a:r>
            <a:r>
              <a:rPr lang="he-IL" dirty="0"/>
              <a:t> במהלך הניתוח, ומשתף פעולה עם המנתח על מנת למקם את האלקטרודה במיקום אופטימאלי. </a:t>
            </a:r>
            <a:endParaRPr lang="he-IL" dirty="0" smtClean="0"/>
          </a:p>
          <a:p>
            <a:r>
              <a:rPr lang="he-IL" dirty="0" smtClean="0"/>
              <a:t>החולה </a:t>
            </a:r>
            <a:r>
              <a:rPr lang="he-IL" b="1" dirty="0"/>
              <a:t>לא מרגיש כל </a:t>
            </a:r>
            <a:r>
              <a:rPr lang="he-IL" b="1" dirty="0" smtClean="0"/>
              <a:t>כאב</a:t>
            </a:r>
            <a:r>
              <a:rPr lang="en-US" dirty="0" smtClean="0"/>
              <a:t>.</a:t>
            </a:r>
            <a:endParaRPr lang="he-IL" dirty="0"/>
          </a:p>
          <a:p>
            <a:endParaRPr lang="he-IL" dirty="0"/>
          </a:p>
          <a:p>
            <a:r>
              <a:rPr lang="he-IL" b="1" i="1" dirty="0"/>
              <a:t>סרטון</a:t>
            </a:r>
            <a:r>
              <a:rPr lang="he-IL" dirty="0"/>
              <a:t>: חולה מנגנת במהלך ניתוח מוח כדי לסייע למנתח להבין מהו המיקום האופטימלי להשתלת האלקטרודה: </a:t>
            </a:r>
            <a:r>
              <a:rPr lang="en-US" u="sng" dirty="0">
                <a:hlinkClick r:id="rId2"/>
              </a:rPr>
              <a:t>http://www.nrg.co.il/online/29/ART2/707/980.html</a:t>
            </a:r>
            <a:endParaRPr lang="en-US" dirty="0"/>
          </a:p>
          <a:p>
            <a:endParaRPr lang="en-US" dirty="0"/>
          </a:p>
        </p:txBody>
      </p:sp>
    </p:spTree>
    <p:extLst>
      <p:ext uri="{BB962C8B-B14F-4D97-AF65-F5344CB8AC3E}">
        <p14:creationId xmlns:p14="http://schemas.microsoft.com/office/powerpoint/2010/main" val="61512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8313" y="908051"/>
            <a:ext cx="8267328" cy="1477328"/>
          </a:xfrm>
          <a:prstGeom prst="rect">
            <a:avLst/>
          </a:prstGeom>
        </p:spPr>
        <p:txBody>
          <a:bodyPr wrap="square">
            <a:spAutoFit/>
          </a:bodyPr>
          <a:lstStyle/>
          <a:p>
            <a:r>
              <a:rPr lang="he-IL" b="1" dirty="0"/>
              <a:t>טיפול הרס רקמת מוח באמצעות גלי </a:t>
            </a:r>
            <a:r>
              <a:rPr lang="he-IL" b="1" dirty="0" err="1"/>
              <a:t>אולטרא</a:t>
            </a:r>
            <a:r>
              <a:rPr lang="he-IL" b="1" dirty="0"/>
              <a:t>-סאונד</a:t>
            </a:r>
            <a:r>
              <a:rPr lang="he-IL" dirty="0"/>
              <a:t>. </a:t>
            </a:r>
            <a:endParaRPr lang="he-IL" dirty="0" smtClean="0"/>
          </a:p>
          <a:p>
            <a:r>
              <a:rPr lang="he-IL" dirty="0" smtClean="0"/>
              <a:t>זהו </a:t>
            </a:r>
            <a:r>
              <a:rPr lang="he-IL" dirty="0"/>
              <a:t>טיפול בפרקינסון בשיטה </a:t>
            </a:r>
            <a:r>
              <a:rPr lang="he-IL" b="1" dirty="0"/>
              <a:t>לא פולשנית</a:t>
            </a:r>
            <a:r>
              <a:rPr lang="he-IL" dirty="0"/>
              <a:t>. </a:t>
            </a:r>
            <a:endParaRPr lang="he-IL" dirty="0" smtClean="0"/>
          </a:p>
          <a:p>
            <a:r>
              <a:rPr lang="he-IL" dirty="0" smtClean="0"/>
              <a:t>בטיפול </a:t>
            </a:r>
            <a:r>
              <a:rPr lang="he-IL" dirty="0"/>
              <a:t>זה הרופא מזהה את המוקד המוחי שגורם לרעידות וצורב אותו בעזרת גלי </a:t>
            </a:r>
            <a:r>
              <a:rPr lang="he-IL" dirty="0" err="1"/>
              <a:t>אולטרא</a:t>
            </a:r>
            <a:r>
              <a:rPr lang="he-IL" dirty="0"/>
              <a:t>-סאונד ממוקדים, ללא ניתוח. </a:t>
            </a:r>
            <a:endParaRPr lang="he-IL" dirty="0" smtClean="0"/>
          </a:p>
          <a:p>
            <a:r>
              <a:rPr lang="he-IL" dirty="0" smtClean="0"/>
              <a:t>צריבת </a:t>
            </a:r>
            <a:r>
              <a:rPr lang="he-IL" dirty="0"/>
              <a:t>האזור גורמת להפסקת הפעילות בו, ולהפחתה משמעותית של הרעידות</a:t>
            </a:r>
            <a:r>
              <a:rPr lang="en-US" dirty="0"/>
              <a:t>.</a:t>
            </a:r>
          </a:p>
        </p:txBody>
      </p:sp>
      <p:sp>
        <p:nvSpPr>
          <p:cNvPr id="5" name="מלבן 4"/>
          <p:cNvSpPr/>
          <p:nvPr/>
        </p:nvSpPr>
        <p:spPr>
          <a:xfrm>
            <a:off x="468313" y="2385377"/>
            <a:ext cx="8305428" cy="923330"/>
          </a:xfrm>
          <a:prstGeom prst="rect">
            <a:avLst/>
          </a:prstGeom>
        </p:spPr>
        <p:txBody>
          <a:bodyPr wrap="square">
            <a:spAutoFit/>
          </a:bodyPr>
          <a:lstStyle/>
          <a:p>
            <a:r>
              <a:rPr lang="he-IL" b="1" i="1" dirty="0"/>
              <a:t>סרטון:</a:t>
            </a:r>
            <a:endParaRPr lang="en-US" dirty="0"/>
          </a:p>
          <a:p>
            <a:r>
              <a:rPr lang="en-US" dirty="0"/>
              <a:t> </a:t>
            </a:r>
            <a:r>
              <a:rPr lang="en-US" u="sng" dirty="0">
                <a:hlinkClick r:id="rId2"/>
              </a:rPr>
              <a:t>http://www.mako.co.il/news-channel2/Channel-2-Newscast/Article-6ae4bfc87d19c31004.htm</a:t>
            </a:r>
            <a:endParaRPr lang="en-US" dirty="0"/>
          </a:p>
        </p:txBody>
      </p:sp>
    </p:spTree>
    <p:extLst>
      <p:ext uri="{BB962C8B-B14F-4D97-AF65-F5344CB8AC3E}">
        <p14:creationId xmlns:p14="http://schemas.microsoft.com/office/powerpoint/2010/main" val="3116535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36512" y="3776341"/>
            <a:ext cx="9252520" cy="27877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792337" y="908051"/>
            <a:ext cx="7956376" cy="2308324"/>
          </a:xfrm>
          <a:prstGeom prst="rect">
            <a:avLst/>
          </a:prstGeom>
        </p:spPr>
        <p:txBody>
          <a:bodyPr wrap="square">
            <a:spAutoFit/>
          </a:bodyPr>
          <a:lstStyle/>
          <a:p>
            <a:r>
              <a:rPr lang="he-IL" b="1" dirty="0"/>
              <a:t>טיפול </a:t>
            </a:r>
            <a:r>
              <a:rPr lang="he-IL" b="1" dirty="0" smtClean="0"/>
              <a:t>התנהגותי – משוב לשיפור בקרת תנועה</a:t>
            </a:r>
          </a:p>
          <a:p>
            <a:endParaRPr lang="he-IL" b="1" dirty="0"/>
          </a:p>
          <a:p>
            <a:r>
              <a:rPr lang="he-IL" dirty="0" smtClean="0"/>
              <a:t>פונה </a:t>
            </a:r>
            <a:r>
              <a:rPr lang="he-IL" dirty="0"/>
              <a:t>לבעיית </a:t>
            </a:r>
            <a:r>
              <a:rPr lang="he-IL" b="1" dirty="0" smtClean="0"/>
              <a:t>הקיפאון</a:t>
            </a:r>
            <a:r>
              <a:rPr lang="he-IL" dirty="0" smtClean="0"/>
              <a:t> </a:t>
            </a:r>
            <a:r>
              <a:rPr lang="he-IL" dirty="0"/>
              <a:t>של חולי פרקינסון. </a:t>
            </a:r>
            <a:endParaRPr lang="he-IL" dirty="0" smtClean="0"/>
          </a:p>
          <a:p>
            <a:endParaRPr lang="he-IL" dirty="0" smtClean="0"/>
          </a:p>
          <a:p>
            <a:r>
              <a:rPr lang="he-IL" dirty="0" smtClean="0"/>
              <a:t>חיישנים </a:t>
            </a:r>
            <a:r>
              <a:rPr lang="he-IL" dirty="0"/>
              <a:t>המורכבים על נעלי החולה </a:t>
            </a:r>
            <a:r>
              <a:rPr lang="he-IL" dirty="0" smtClean="0"/>
              <a:t>מודדים </a:t>
            </a:r>
            <a:r>
              <a:rPr lang="he-IL" dirty="0"/>
              <a:t>את </a:t>
            </a:r>
            <a:r>
              <a:rPr lang="he-IL" dirty="0" smtClean="0"/>
              <a:t>תנועותיו, ונותנים לו משוב כיצד </a:t>
            </a:r>
            <a:r>
              <a:rPr lang="he-IL" dirty="0"/>
              <a:t>לווסת את </a:t>
            </a:r>
            <a:r>
              <a:rPr lang="he-IL" dirty="0" smtClean="0"/>
              <a:t>צעדיו. </a:t>
            </a:r>
          </a:p>
          <a:p>
            <a:r>
              <a:rPr lang="he-IL" dirty="0" smtClean="0"/>
              <a:t>ההצלחה </a:t>
            </a:r>
            <a:r>
              <a:rPr lang="he-IL" dirty="0"/>
              <a:t>של טיפול כזה מלמדת אותנו על המורכבות של פעולת המוח – כי היא חושפת את המורכבות של התנועה שהמוח מסוגל </a:t>
            </a:r>
            <a:r>
              <a:rPr lang="he-IL" dirty="0" smtClean="0"/>
              <a:t>להפיק.</a:t>
            </a:r>
            <a:endParaRPr lang="en-US" dirty="0"/>
          </a:p>
        </p:txBody>
      </p:sp>
      <p:sp>
        <p:nvSpPr>
          <p:cNvPr id="3" name="מלבן 2"/>
          <p:cNvSpPr/>
          <p:nvPr/>
        </p:nvSpPr>
        <p:spPr>
          <a:xfrm>
            <a:off x="468313" y="3243015"/>
            <a:ext cx="8280400" cy="369332"/>
          </a:xfrm>
          <a:prstGeom prst="rect">
            <a:avLst/>
          </a:prstGeom>
        </p:spPr>
        <p:txBody>
          <a:bodyPr wrap="square">
            <a:spAutoFit/>
          </a:bodyPr>
          <a:lstStyle/>
          <a:p>
            <a:r>
              <a:rPr lang="he-IL" b="1" i="1" dirty="0"/>
              <a:t>סרטון</a:t>
            </a:r>
            <a:r>
              <a:rPr lang="he-IL" dirty="0"/>
              <a:t>: </a:t>
            </a:r>
            <a:r>
              <a:rPr lang="en-US" u="sng" dirty="0">
                <a:hlinkClick r:id="rId3"/>
              </a:rPr>
              <a:t>https://www.youtube.com/watch?v=2B-WY8-GmzQ</a:t>
            </a:r>
            <a:endParaRPr lang="en-US" dirty="0"/>
          </a:p>
        </p:txBody>
      </p:sp>
      <p:pic>
        <p:nvPicPr>
          <p:cNvPr id="4" name="2B-WY8-GmzQ?rel=0"/>
          <p:cNvPicPr>
            <a:picLocks noRot="1" noChangeAspect="1"/>
          </p:cNvPicPr>
          <p:nvPr>
            <a:videoFile r:link="rId1"/>
          </p:nvPr>
        </p:nvPicPr>
        <p:blipFill>
          <a:blip r:embed="rId4"/>
          <a:stretch>
            <a:fillRect/>
          </a:stretch>
        </p:blipFill>
        <p:spPr>
          <a:xfrm>
            <a:off x="2093981" y="3776341"/>
            <a:ext cx="4956043" cy="2787775"/>
          </a:xfrm>
          <a:prstGeom prst="rect">
            <a:avLst/>
          </a:prstGeom>
        </p:spPr>
      </p:pic>
    </p:spTree>
    <p:extLst>
      <p:ext uri="{BB962C8B-B14F-4D97-AF65-F5344CB8AC3E}">
        <p14:creationId xmlns:p14="http://schemas.microsoft.com/office/powerpoint/2010/main" val="3467069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23928" y="907322"/>
            <a:ext cx="4809126" cy="2308324"/>
          </a:xfrm>
          <a:prstGeom prst="rect">
            <a:avLst/>
          </a:prstGeom>
        </p:spPr>
        <p:txBody>
          <a:bodyPr wrap="square">
            <a:spAutoFit/>
          </a:bodyPr>
          <a:lstStyle/>
          <a:p>
            <a:r>
              <a:rPr lang="he-IL" dirty="0" smtClean="0"/>
              <a:t>עד כה למדנו על תנועות פשוטות – רפלקסים.</a:t>
            </a:r>
          </a:p>
          <a:p>
            <a:endParaRPr lang="he-IL" dirty="0" smtClean="0"/>
          </a:p>
          <a:p>
            <a:r>
              <a:rPr lang="he-IL" dirty="0" smtClean="0"/>
              <a:t>קשת הרפלקס:</a:t>
            </a:r>
          </a:p>
          <a:p>
            <a:pPr marL="342900" indent="-342900">
              <a:buAutoNum type="arabicParenR"/>
            </a:pPr>
            <a:r>
              <a:rPr lang="he-IL" dirty="0" smtClean="0"/>
              <a:t>סיב </a:t>
            </a:r>
            <a:r>
              <a:rPr lang="he-IL" dirty="0"/>
              <a:t>חישתי של מערכת העצבים </a:t>
            </a:r>
            <a:r>
              <a:rPr lang="he-IL" b="1" dirty="0"/>
              <a:t>ההיקפית</a:t>
            </a:r>
            <a:r>
              <a:rPr lang="he-IL" dirty="0"/>
              <a:t> מזהה </a:t>
            </a:r>
            <a:r>
              <a:rPr lang="he-IL" dirty="0" smtClean="0"/>
              <a:t>תחושה ומיידע </a:t>
            </a:r>
            <a:r>
              <a:rPr lang="he-IL" dirty="0"/>
              <a:t>את מערכת העצבים המרכזית. </a:t>
            </a:r>
            <a:endParaRPr lang="he-IL" dirty="0" smtClean="0"/>
          </a:p>
          <a:p>
            <a:pPr marL="342900" indent="-342900">
              <a:buAutoNum type="arabicParenR"/>
            </a:pPr>
            <a:r>
              <a:rPr lang="he-IL" dirty="0" smtClean="0"/>
              <a:t>היא </a:t>
            </a:r>
            <a:r>
              <a:rPr lang="he-IL" dirty="0"/>
              <a:t>בתורה שולחת פקודה בעזרת נוירון תנועתי של מערכת העצבים </a:t>
            </a:r>
            <a:r>
              <a:rPr lang="he-IL" b="1" dirty="0"/>
              <a:t>ההיקפית</a:t>
            </a:r>
            <a:r>
              <a:rPr lang="he-IL" dirty="0"/>
              <a:t>, אשר מגרה את השריר ויוצר תנועה. </a:t>
            </a:r>
            <a:endParaRPr lang="he-IL" dirty="0" smtClean="0"/>
          </a:p>
        </p:txBody>
      </p:sp>
      <p:pic>
        <p:nvPicPr>
          <p:cNvPr id="1026" name="Picture 2" descr="D:\מדעי המוח\!איורים\רפלקס\slide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75733"/>
            <a:ext cx="7200800" cy="38029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4" y="930028"/>
            <a:ext cx="31146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76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20529" y="913077"/>
            <a:ext cx="6228184" cy="584775"/>
          </a:xfrm>
          <a:prstGeom prst="rect">
            <a:avLst/>
          </a:prstGeom>
        </p:spPr>
        <p:txBody>
          <a:bodyPr wrap="square">
            <a:spAutoFit/>
          </a:bodyPr>
          <a:lstStyle/>
          <a:p>
            <a:r>
              <a:rPr lang="he-IL" sz="3200" b="1" dirty="0"/>
              <a:t>יד רובוטית </a:t>
            </a:r>
            <a:r>
              <a:rPr lang="he-IL" b="1" dirty="0"/>
              <a:t>– שליטה על יד תותבת בעזרת כוח המחשבה</a:t>
            </a:r>
            <a:endParaRPr lang="en-US" dirty="0"/>
          </a:p>
        </p:txBody>
      </p:sp>
      <p:sp>
        <p:nvSpPr>
          <p:cNvPr id="3" name="מלבן 2"/>
          <p:cNvSpPr/>
          <p:nvPr/>
        </p:nvSpPr>
        <p:spPr>
          <a:xfrm>
            <a:off x="1062113" y="1497849"/>
            <a:ext cx="7686600" cy="4801314"/>
          </a:xfrm>
          <a:prstGeom prst="rect">
            <a:avLst/>
          </a:prstGeom>
        </p:spPr>
        <p:txBody>
          <a:bodyPr wrap="square">
            <a:spAutoFit/>
          </a:bodyPr>
          <a:lstStyle/>
          <a:p>
            <a:r>
              <a:rPr lang="he-IL" dirty="0" smtClean="0"/>
              <a:t>יד רובוטית מתאימה כאשר מערכת </a:t>
            </a:r>
            <a:r>
              <a:rPr lang="he-IL" dirty="0"/>
              <a:t>העצבים פועלת כשורה ומצליחה לייצר פוטנציאלי פעולה, אך האיבר פגום. </a:t>
            </a:r>
            <a:endParaRPr lang="he-IL" dirty="0" smtClean="0"/>
          </a:p>
          <a:p>
            <a:endParaRPr lang="he-IL" dirty="0"/>
          </a:p>
          <a:p>
            <a:r>
              <a:rPr lang="he-IL" dirty="0" smtClean="0"/>
              <a:t>מרכיבים מכשיר חשמלי בתור יד תותבת. הזרמים </a:t>
            </a:r>
            <a:r>
              <a:rPr lang="he-IL" dirty="0"/>
              <a:t>החשמליים </a:t>
            </a:r>
            <a:r>
              <a:rPr lang="he-IL" b="1" dirty="0"/>
              <a:t>ששולטים בהפעלה </a:t>
            </a:r>
            <a:r>
              <a:rPr lang="he-IL" dirty="0"/>
              <a:t>של האיבר הרובוטי – הם הזרמים החשמליים </a:t>
            </a:r>
            <a:r>
              <a:rPr lang="he-IL" b="1" dirty="0"/>
              <a:t>המוקלטים מהמוח</a:t>
            </a:r>
            <a:r>
              <a:rPr lang="he-IL" dirty="0"/>
              <a:t>! </a:t>
            </a:r>
            <a:endParaRPr lang="he-IL" dirty="0" smtClean="0"/>
          </a:p>
          <a:p>
            <a:endParaRPr lang="en-US" dirty="0"/>
          </a:p>
          <a:p>
            <a:r>
              <a:rPr lang="he-IL" dirty="0" smtClean="0"/>
              <a:t>לשם </a:t>
            </a:r>
            <a:r>
              <a:rPr lang="he-IL" dirty="0"/>
              <a:t>כך </a:t>
            </a:r>
            <a:r>
              <a:rPr lang="he-IL" dirty="0" smtClean="0"/>
              <a:t>האדם צריך </a:t>
            </a:r>
            <a:r>
              <a:rPr lang="he-IL" b="1" dirty="0"/>
              <a:t>לחשוב</a:t>
            </a:r>
            <a:r>
              <a:rPr lang="he-IL" dirty="0"/>
              <a:t> על הזזה של </a:t>
            </a:r>
            <a:r>
              <a:rPr lang="he-IL" dirty="0" smtClean="0"/>
              <a:t>האיבר שחסר לו. בעשותו כן, הוא למעשה גורם </a:t>
            </a:r>
            <a:r>
              <a:rPr lang="he-IL" dirty="0"/>
              <a:t>להפעלה של נוירונים במוח שנמצאים באזורים ששולטים על יוזמה של תנועה. </a:t>
            </a:r>
            <a:endParaRPr lang="he-IL" dirty="0" smtClean="0"/>
          </a:p>
          <a:p>
            <a:endParaRPr lang="he-IL" dirty="0"/>
          </a:p>
          <a:p>
            <a:r>
              <a:rPr lang="he-IL" dirty="0" smtClean="0"/>
              <a:t>התנסות: </a:t>
            </a:r>
            <a:r>
              <a:rPr lang="he-IL" dirty="0"/>
              <a:t>איך זה מרגיש לנסות להזיז איבר שלא קיים...? נסו "לכשכש בזנב" או "לנופף בכנפיים" (שאין לכם</a:t>
            </a:r>
            <a:r>
              <a:rPr lang="he-IL" dirty="0" smtClean="0"/>
              <a:t>).</a:t>
            </a:r>
          </a:p>
          <a:p>
            <a:endParaRPr lang="he-IL" dirty="0"/>
          </a:p>
          <a:p>
            <a:r>
              <a:rPr lang="he-IL" dirty="0"/>
              <a:t>בשלבים הראשונים צריך להתאמן הרבה על שליטה באיבר הרובוטי, עד שהמוח מתרגל וצובר מיומנות. זה תהליך מאוד דומה לאופן שבו תינוק לומד לשלוט על התנועות שלו, ולאופן שבו מבוגרים רוכשים מיומנות תנועה. </a:t>
            </a:r>
            <a:endParaRPr lang="en-US" dirty="0"/>
          </a:p>
          <a:p>
            <a:endParaRPr lang="en-US" dirty="0"/>
          </a:p>
          <a:p>
            <a:r>
              <a:rPr lang="he-IL" dirty="0" smtClean="0"/>
              <a:t> </a:t>
            </a:r>
            <a:endParaRPr lang="en-US" dirty="0"/>
          </a:p>
        </p:txBody>
      </p:sp>
    </p:spTree>
    <p:extLst>
      <p:ext uri="{BB962C8B-B14F-4D97-AF65-F5344CB8AC3E}">
        <p14:creationId xmlns:p14="http://schemas.microsoft.com/office/powerpoint/2010/main" val="335070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6512" y="2060848"/>
            <a:ext cx="9252520" cy="45032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2520529" y="913077"/>
            <a:ext cx="6228184" cy="584775"/>
          </a:xfrm>
          <a:prstGeom prst="rect">
            <a:avLst/>
          </a:prstGeom>
        </p:spPr>
        <p:txBody>
          <a:bodyPr wrap="square">
            <a:spAutoFit/>
          </a:bodyPr>
          <a:lstStyle/>
          <a:p>
            <a:r>
              <a:rPr lang="he-IL" sz="3200" b="1" dirty="0"/>
              <a:t>יד רובוטית </a:t>
            </a:r>
            <a:r>
              <a:rPr lang="he-IL" b="1" dirty="0"/>
              <a:t>– שליטה על יד תותבת בעזרת כוח המחשבה</a:t>
            </a:r>
            <a:endParaRPr lang="en-US" dirty="0"/>
          </a:p>
        </p:txBody>
      </p:sp>
      <p:sp>
        <p:nvSpPr>
          <p:cNvPr id="5" name="מלבן 4"/>
          <p:cNvSpPr/>
          <p:nvPr/>
        </p:nvSpPr>
        <p:spPr>
          <a:xfrm>
            <a:off x="-1035247" y="1638473"/>
            <a:ext cx="9783960" cy="246221"/>
          </a:xfrm>
          <a:prstGeom prst="rect">
            <a:avLst/>
          </a:prstGeom>
        </p:spPr>
        <p:txBody>
          <a:bodyPr wrap="square">
            <a:spAutoFit/>
          </a:bodyPr>
          <a:lstStyle/>
          <a:p>
            <a:r>
              <a:rPr lang="he-IL" sz="1000" dirty="0"/>
              <a:t>סרטון 1: </a:t>
            </a:r>
            <a:r>
              <a:rPr lang="en-US" sz="1000" u="sng" dirty="0">
                <a:hlinkClick r:id="rId3"/>
              </a:rPr>
              <a:t>https://www.youtube.com/watch?v=lZgeb_HDb48</a:t>
            </a:r>
            <a:r>
              <a:rPr lang="en-US" sz="1000" dirty="0"/>
              <a:t> </a:t>
            </a:r>
          </a:p>
        </p:txBody>
      </p:sp>
      <p:pic>
        <p:nvPicPr>
          <p:cNvPr id="4" name="lZgeb_HDb48?rel=0"/>
          <p:cNvPicPr>
            <a:picLocks noRot="1" noChangeAspect="1"/>
          </p:cNvPicPr>
          <p:nvPr>
            <a:videoFile r:link="rId1"/>
          </p:nvPr>
        </p:nvPicPr>
        <p:blipFill>
          <a:blip r:embed="rId4"/>
          <a:stretch>
            <a:fillRect/>
          </a:stretch>
        </p:blipFill>
        <p:spPr>
          <a:xfrm>
            <a:off x="611561" y="2060849"/>
            <a:ext cx="7999015" cy="4499447"/>
          </a:xfrm>
          <a:prstGeom prst="rect">
            <a:avLst/>
          </a:prstGeom>
        </p:spPr>
      </p:pic>
    </p:spTree>
    <p:extLst>
      <p:ext uri="{BB962C8B-B14F-4D97-AF65-F5344CB8AC3E}">
        <p14:creationId xmlns:p14="http://schemas.microsoft.com/office/powerpoint/2010/main" val="1798075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6512" y="2060848"/>
            <a:ext cx="9252520" cy="45032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לבן 1"/>
          <p:cNvSpPr/>
          <p:nvPr/>
        </p:nvSpPr>
        <p:spPr>
          <a:xfrm>
            <a:off x="2520529" y="913077"/>
            <a:ext cx="6228184" cy="584775"/>
          </a:xfrm>
          <a:prstGeom prst="rect">
            <a:avLst/>
          </a:prstGeom>
        </p:spPr>
        <p:txBody>
          <a:bodyPr wrap="square">
            <a:spAutoFit/>
          </a:bodyPr>
          <a:lstStyle/>
          <a:p>
            <a:r>
              <a:rPr lang="he-IL" sz="3200" b="1" dirty="0"/>
              <a:t>יד רובוטית </a:t>
            </a:r>
            <a:r>
              <a:rPr lang="he-IL" b="1" dirty="0"/>
              <a:t>– שליטה על יד תותבת בעזרת כוח המחשבה</a:t>
            </a:r>
            <a:endParaRPr lang="en-US" dirty="0"/>
          </a:p>
        </p:txBody>
      </p:sp>
      <p:sp>
        <p:nvSpPr>
          <p:cNvPr id="5" name="מלבן 4"/>
          <p:cNvSpPr/>
          <p:nvPr/>
        </p:nvSpPr>
        <p:spPr>
          <a:xfrm>
            <a:off x="-1035247" y="1638473"/>
            <a:ext cx="9783960" cy="246221"/>
          </a:xfrm>
          <a:prstGeom prst="rect">
            <a:avLst/>
          </a:prstGeom>
        </p:spPr>
        <p:txBody>
          <a:bodyPr wrap="square">
            <a:spAutoFit/>
          </a:bodyPr>
          <a:lstStyle/>
          <a:p>
            <a:r>
              <a:rPr lang="he-IL" sz="1000" dirty="0"/>
              <a:t>סרטון2:  </a:t>
            </a:r>
            <a:r>
              <a:rPr lang="en-US" sz="1000" u="sng" dirty="0">
                <a:hlinkClick r:id="rId3"/>
              </a:rPr>
              <a:t>http://gizmodo.com/holy-crap-this-guys-got-two-mind-controlled-robot-arms-1673271601</a:t>
            </a:r>
            <a:endParaRPr lang="en-US" sz="1000" dirty="0"/>
          </a:p>
        </p:txBody>
      </p:sp>
      <p:pic>
        <p:nvPicPr>
          <p:cNvPr id="3" name="9NOncx2jU0Q?rel=0"/>
          <p:cNvPicPr>
            <a:picLocks noRot="1" noChangeAspect="1"/>
          </p:cNvPicPr>
          <p:nvPr>
            <a:videoFile r:link="rId1"/>
          </p:nvPr>
        </p:nvPicPr>
        <p:blipFill>
          <a:blip r:embed="rId4"/>
          <a:stretch>
            <a:fillRect/>
          </a:stretch>
        </p:blipFill>
        <p:spPr>
          <a:xfrm>
            <a:off x="561096" y="2051848"/>
            <a:ext cx="8021808" cy="4512267"/>
          </a:xfrm>
          <a:prstGeom prst="rect">
            <a:avLst/>
          </a:prstGeom>
        </p:spPr>
      </p:pic>
    </p:spTree>
    <p:extLst>
      <p:ext uri="{BB962C8B-B14F-4D97-AF65-F5344CB8AC3E}">
        <p14:creationId xmlns:p14="http://schemas.microsoft.com/office/powerpoint/2010/main" val="2808386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8313" y="908049"/>
            <a:ext cx="8280400" cy="923330"/>
          </a:xfrm>
          <a:prstGeom prst="rect">
            <a:avLst/>
          </a:prstGeom>
        </p:spPr>
        <p:txBody>
          <a:bodyPr wrap="square">
            <a:spAutoFit/>
          </a:bodyPr>
          <a:lstStyle/>
          <a:p>
            <a:r>
              <a:rPr lang="he-IL" dirty="0"/>
              <a:t>לרובוט יכולה להיות לו צורה של יד, אבל בעקרון גם כל צורה אחרת. במילים אחרות, </a:t>
            </a:r>
            <a:r>
              <a:rPr lang="he-IL" b="1" dirty="0"/>
              <a:t>אם</a:t>
            </a:r>
            <a:r>
              <a:rPr lang="he-IL" dirty="0"/>
              <a:t> יש אלקטרודה במוח אפשר ללמוד להפעיל בעזרתה </a:t>
            </a:r>
            <a:r>
              <a:rPr lang="he-IL" b="1" dirty="0"/>
              <a:t>בעקרון </a:t>
            </a:r>
            <a:r>
              <a:rPr lang="he-IL" dirty="0"/>
              <a:t>כל מכשיר. ככל שההפעלה יותר מורכבת צריך יותר אלקטרודות ויותר אימון.</a:t>
            </a:r>
            <a:endParaRPr lang="en-US" dirty="0"/>
          </a:p>
        </p:txBody>
      </p:sp>
      <p:sp>
        <p:nvSpPr>
          <p:cNvPr id="3" name="מלבן 2"/>
          <p:cNvSpPr/>
          <p:nvPr/>
        </p:nvSpPr>
        <p:spPr>
          <a:xfrm>
            <a:off x="540321" y="2276872"/>
            <a:ext cx="7272039" cy="923330"/>
          </a:xfrm>
          <a:prstGeom prst="rect">
            <a:avLst/>
          </a:prstGeom>
        </p:spPr>
        <p:txBody>
          <a:bodyPr wrap="square">
            <a:spAutoFit/>
          </a:bodyPr>
          <a:lstStyle/>
          <a:p>
            <a:r>
              <a:rPr lang="he-IL" dirty="0"/>
              <a:t> </a:t>
            </a:r>
            <a:endParaRPr lang="en-US" dirty="0"/>
          </a:p>
          <a:p>
            <a:r>
              <a:rPr lang="he-IL" dirty="0" smtClean="0"/>
              <a:t>אילו </a:t>
            </a:r>
            <a:r>
              <a:rPr lang="he-IL" dirty="0"/>
              <a:t>טכנולוגיות אתם הייתם מתכננים (שהייתם מוכנים לעבור עבורן ניתוח להשתלת אלקטרודות בעומק המוח)?</a:t>
            </a:r>
            <a:endParaRPr lang="en-US" dirty="0"/>
          </a:p>
        </p:txBody>
      </p:sp>
      <p:pic>
        <p:nvPicPr>
          <p:cNvPr id="4" name="תמונה 3"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855" y="2420888"/>
            <a:ext cx="844034" cy="844034"/>
          </a:xfrm>
          <a:prstGeom prst="rect">
            <a:avLst/>
          </a:prstGeom>
          <a:noFill/>
          <a:ln>
            <a:noFill/>
          </a:ln>
        </p:spPr>
      </p:pic>
    </p:spTree>
    <p:extLst>
      <p:ext uri="{BB962C8B-B14F-4D97-AF65-F5344CB8AC3E}">
        <p14:creationId xmlns:p14="http://schemas.microsoft.com/office/powerpoint/2010/main" val="228891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907322"/>
            <a:ext cx="8265510" cy="2308324"/>
          </a:xfrm>
          <a:prstGeom prst="rect">
            <a:avLst/>
          </a:prstGeom>
        </p:spPr>
        <p:txBody>
          <a:bodyPr wrap="square">
            <a:spAutoFit/>
          </a:bodyPr>
          <a:lstStyle/>
          <a:p>
            <a:r>
              <a:rPr lang="he-IL" dirty="0" smtClean="0"/>
              <a:t>ראינו </a:t>
            </a:r>
            <a:r>
              <a:rPr lang="he-IL" dirty="0"/>
              <a:t>שמי שמזהה את המגע הראשוני וגם מי שמוציא לפועל את התנועה – הם נוירונים של מערכת העצבים </a:t>
            </a:r>
            <a:r>
              <a:rPr lang="he-IL" b="1" dirty="0" smtClean="0"/>
              <a:t>ההיקפית</a:t>
            </a:r>
            <a:r>
              <a:rPr lang="he-IL" dirty="0" smtClean="0"/>
              <a:t>. </a:t>
            </a:r>
          </a:p>
          <a:p>
            <a:endParaRPr lang="he-IL" dirty="0"/>
          </a:p>
          <a:p>
            <a:r>
              <a:rPr lang="he-IL" dirty="0" smtClean="0"/>
              <a:t>אולם </a:t>
            </a:r>
            <a:r>
              <a:rPr lang="he-IL" dirty="0"/>
              <a:t>– כדי להבין שיש צורך בתנועה ולהחליט לבצע אותה – חייבת להיות מעורבות של מערכת העצבים </a:t>
            </a:r>
            <a:r>
              <a:rPr lang="he-IL" b="1" dirty="0"/>
              <a:t>המרכזית</a:t>
            </a:r>
            <a:r>
              <a:rPr lang="he-IL" dirty="0"/>
              <a:t>.</a:t>
            </a:r>
            <a:endParaRPr lang="en-US" dirty="0"/>
          </a:p>
          <a:p>
            <a:endParaRPr lang="he-IL" dirty="0" smtClean="0"/>
          </a:p>
          <a:p>
            <a:r>
              <a:rPr lang="he-IL" b="1" dirty="0" smtClean="0"/>
              <a:t>הנוירון </a:t>
            </a:r>
            <a:r>
              <a:rPr lang="he-IL" b="1" dirty="0"/>
              <a:t>התחושתי של מערכת העצבים ההיקפית חייב ליידע את מערכת העצבים המרכזית שהתרחש מגע. </a:t>
            </a:r>
            <a:endParaRPr lang="en-US" b="1" dirty="0"/>
          </a:p>
        </p:txBody>
      </p:sp>
      <p:pic>
        <p:nvPicPr>
          <p:cNvPr id="5" name="Picture 2" descr="D:\מדעי המוח\!איורים\רפלקס\slide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75733"/>
            <a:ext cx="7200800" cy="380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1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8313" y="908051"/>
            <a:ext cx="8280400" cy="1200329"/>
          </a:xfrm>
          <a:prstGeom prst="rect">
            <a:avLst/>
          </a:prstGeom>
        </p:spPr>
        <p:txBody>
          <a:bodyPr wrap="square">
            <a:spAutoFit/>
          </a:bodyPr>
          <a:lstStyle/>
          <a:p>
            <a:r>
              <a:rPr lang="he-IL" dirty="0"/>
              <a:t>הנוירון התחושתי של מערכת העצבים ההיקפית חייב ליידע את מערכת העצבים המרכזית שהתרחש מגע. </a:t>
            </a:r>
            <a:endParaRPr lang="en-US" dirty="0"/>
          </a:p>
          <a:p>
            <a:endParaRPr lang="he-IL" dirty="0" smtClean="0"/>
          </a:p>
          <a:p>
            <a:r>
              <a:rPr lang="he-IL" dirty="0" smtClean="0"/>
              <a:t>2 </a:t>
            </a:r>
            <a:r>
              <a:rPr lang="he-IL" b="1" dirty="0" smtClean="0"/>
              <a:t>אפשרויות כיצד </a:t>
            </a:r>
            <a:r>
              <a:rPr lang="he-IL" b="1" dirty="0"/>
              <a:t>והיכן "לספר" למערכת העצבים המרכזית מה הוא חש</a:t>
            </a:r>
            <a:r>
              <a:rPr lang="he-IL" dirty="0" smtClean="0"/>
              <a:t>:</a:t>
            </a:r>
          </a:p>
        </p:txBody>
      </p:sp>
      <p:sp>
        <p:nvSpPr>
          <p:cNvPr id="4" name="TextBox 3"/>
          <p:cNvSpPr txBox="1"/>
          <p:nvPr/>
        </p:nvSpPr>
        <p:spPr>
          <a:xfrm>
            <a:off x="-306474" y="2886438"/>
            <a:ext cx="4896544" cy="646331"/>
          </a:xfrm>
          <a:prstGeom prst="rect">
            <a:avLst/>
          </a:prstGeom>
          <a:noFill/>
        </p:spPr>
        <p:txBody>
          <a:bodyPr wrap="square" rtlCol="0">
            <a:spAutoFit/>
          </a:bodyPr>
          <a:lstStyle/>
          <a:p>
            <a:pPr marL="342900" indent="-342900">
              <a:buAutoNum type="arabicParenR"/>
            </a:pPr>
            <a:r>
              <a:rPr lang="he-IL" dirty="0" smtClean="0"/>
              <a:t>בחוט השדרה </a:t>
            </a:r>
          </a:p>
          <a:p>
            <a:pPr marL="342900" indent="-342900">
              <a:buAutoNum type="arabicParenR"/>
            </a:pPr>
            <a:r>
              <a:rPr lang="he-IL" dirty="0" smtClean="0"/>
              <a:t>במוח הגולגולת </a:t>
            </a:r>
            <a:endParaRPr lang="en-US" dirty="0"/>
          </a:p>
        </p:txBody>
      </p:sp>
      <p:sp>
        <p:nvSpPr>
          <p:cNvPr id="6" name="תיבת טקסט 29"/>
          <p:cNvSpPr txBox="1"/>
          <p:nvPr/>
        </p:nvSpPr>
        <p:spPr>
          <a:xfrm>
            <a:off x="4810828" y="5930221"/>
            <a:ext cx="1926712" cy="5566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rtl="0">
              <a:lnSpc>
                <a:spcPct val="115000"/>
              </a:lnSpc>
              <a:spcAft>
                <a:spcPts val="1000"/>
              </a:spcAft>
            </a:pPr>
            <a:r>
              <a:rPr lang="en-US" sz="900" dirty="0">
                <a:solidFill>
                  <a:srgbClr val="595959"/>
                </a:solidFill>
                <a:effectLst/>
                <a:ea typeface="Tahoma" panose="020B0604030504040204" pitchFamily="34" charset="0"/>
              </a:rPr>
              <a:t>Author: Jordi March </a:t>
            </a:r>
            <a:r>
              <a:rPr lang="en-US" sz="900" dirty="0" err="1">
                <a:solidFill>
                  <a:srgbClr val="595959"/>
                </a:solidFill>
                <a:effectLst/>
                <a:ea typeface="Tahoma" panose="020B0604030504040204" pitchFamily="34" charset="0"/>
              </a:rPr>
              <a:t>i</a:t>
            </a:r>
            <a:r>
              <a:rPr lang="en-US" sz="900" dirty="0">
                <a:solidFill>
                  <a:srgbClr val="595959"/>
                </a:solidFill>
                <a:effectLst/>
                <a:ea typeface="Tahoma" panose="020B0604030504040204" pitchFamily="34" charset="0"/>
              </a:rPr>
              <a:t> </a:t>
            </a:r>
            <a:r>
              <a:rPr lang="en-US" sz="900" dirty="0" err="1">
                <a:solidFill>
                  <a:srgbClr val="595959"/>
                </a:solidFill>
                <a:effectLst/>
                <a:ea typeface="Tahoma" panose="020B0604030504040204" pitchFamily="34" charset="0"/>
              </a:rPr>
              <a:t>Nogué</a:t>
            </a:r>
            <a:r>
              <a:rPr lang="en-US" sz="900" dirty="0">
                <a:solidFill>
                  <a:srgbClr val="595959"/>
                </a:solidFill>
                <a:effectLst/>
                <a:ea typeface="Tahoma" panose="020B0604030504040204" pitchFamily="34" charset="0"/>
              </a:rPr>
              <a:t>, medical illustrator, some rights reserved by CC-B</a:t>
            </a:r>
            <a:r>
              <a:rPr lang="en-US" sz="800" dirty="0">
                <a:solidFill>
                  <a:srgbClr val="595959"/>
                </a:solidFill>
                <a:effectLst/>
                <a:ea typeface="Tahoma" panose="020B0604030504040204" pitchFamily="34" charset="0"/>
              </a:rPr>
              <a:t>Y- SA     </a:t>
            </a:r>
            <a:endParaRPr lang="en-US" sz="900" dirty="0">
              <a:solidFill>
                <a:srgbClr val="595959"/>
              </a:solidFill>
              <a:effectLst/>
              <a:ea typeface="Tahoma" panose="020B0604030504040204" pitchFamily="34" charset="0"/>
            </a:endParaRPr>
          </a:p>
        </p:txBody>
      </p:sp>
      <p:pic>
        <p:nvPicPr>
          <p:cNvPr id="7" name="תמונה 6" descr="קובץ:Central nervous system 2.svg"/>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7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61057" y="2171177"/>
            <a:ext cx="1687395" cy="3778296"/>
          </a:xfrm>
          <a:prstGeom prst="rect">
            <a:avLst/>
          </a:prstGeom>
          <a:noFill/>
          <a:ln w="9525">
            <a:noFill/>
            <a:miter lim="800000"/>
            <a:headEnd/>
            <a:tailEnd/>
          </a:ln>
        </p:spPr>
      </p:pic>
    </p:spTree>
    <p:extLst>
      <p:ext uri="{BB962C8B-B14F-4D97-AF65-F5344CB8AC3E}">
        <p14:creationId xmlns:p14="http://schemas.microsoft.com/office/powerpoint/2010/main" val="1191570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224385" y="908049"/>
            <a:ext cx="7524328" cy="369332"/>
          </a:xfrm>
          <a:prstGeom prst="rect">
            <a:avLst/>
          </a:prstGeom>
        </p:spPr>
        <p:txBody>
          <a:bodyPr wrap="square">
            <a:spAutoFit/>
          </a:bodyPr>
          <a:lstStyle/>
          <a:p>
            <a:r>
              <a:rPr lang="he-IL" dirty="0"/>
              <a:t>מה קורה כשאנו מנסים לכוון את המים </a:t>
            </a:r>
            <a:r>
              <a:rPr lang="he-IL" dirty="0" smtClean="0"/>
              <a:t>במקלחת לטמפרטורה הרצויה?</a:t>
            </a:r>
            <a:endParaRPr lang="en-US" dirty="0"/>
          </a:p>
        </p:txBody>
      </p:sp>
      <p:sp>
        <p:nvSpPr>
          <p:cNvPr id="4" name="מלבן 3"/>
          <p:cNvSpPr/>
          <p:nvPr/>
        </p:nvSpPr>
        <p:spPr>
          <a:xfrm>
            <a:off x="1224385" y="5877272"/>
            <a:ext cx="7524328" cy="369332"/>
          </a:xfrm>
          <a:prstGeom prst="rect">
            <a:avLst/>
          </a:prstGeom>
        </p:spPr>
        <p:txBody>
          <a:bodyPr wrap="square">
            <a:spAutoFit/>
          </a:bodyPr>
          <a:lstStyle/>
          <a:p>
            <a:r>
              <a:rPr lang="he-IL" dirty="0" smtClean="0"/>
              <a:t>כיוון המים מצריך תנועות רצוניות, שאינן רפלקסיביות.</a:t>
            </a:r>
            <a:endParaRPr lang="en-US" dirty="0"/>
          </a:p>
        </p:txBody>
      </p:sp>
      <p:pic>
        <p:nvPicPr>
          <p:cNvPr id="2050" name="Picture 2" descr="D:\מדעי המוח\!איורים\מוטוריקה – אנטומיה של חוט השדרה\water-test.jpg"/>
          <p:cNvPicPr>
            <a:picLocks noChangeAspect="1" noChangeArrowheads="1"/>
          </p:cNvPicPr>
          <p:nvPr/>
        </p:nvPicPr>
        <p:blipFill rotWithShape="1">
          <a:blip r:embed="rId2">
            <a:extLst>
              <a:ext uri="{28A0092B-C50C-407E-A947-70E740481C1C}">
                <a14:useLocalDpi xmlns:a14="http://schemas.microsoft.com/office/drawing/2010/main" val="0"/>
              </a:ext>
            </a:extLst>
          </a:blip>
          <a:srcRect b="36179"/>
          <a:stretch/>
        </p:blipFill>
        <p:spPr bwMode="auto">
          <a:xfrm>
            <a:off x="1714500" y="1628801"/>
            <a:ext cx="5715000" cy="400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4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40409" y="902815"/>
            <a:ext cx="7308304" cy="830997"/>
          </a:xfrm>
          <a:prstGeom prst="rect">
            <a:avLst/>
          </a:prstGeom>
        </p:spPr>
        <p:txBody>
          <a:bodyPr wrap="square">
            <a:spAutoFit/>
          </a:bodyPr>
          <a:lstStyle/>
          <a:p>
            <a:r>
              <a:rPr lang="he-IL" sz="2400" b="1" dirty="0"/>
              <a:t>מתי כדאי לגוף להפעיל תגובת רפלקס ומתי כדאי לערב את המוח הגדול?</a:t>
            </a:r>
            <a:endParaRPr lang="en-US" sz="2400" dirty="0"/>
          </a:p>
        </p:txBody>
      </p:sp>
      <p:graphicFrame>
        <p:nvGraphicFramePr>
          <p:cNvPr id="4" name="טבלה 3"/>
          <p:cNvGraphicFramePr>
            <a:graphicFrameLocks noGrp="1"/>
          </p:cNvGraphicFramePr>
          <p:nvPr>
            <p:extLst>
              <p:ext uri="{D42A27DB-BD31-4B8C-83A1-F6EECF244321}">
                <p14:modId xmlns:p14="http://schemas.microsoft.com/office/powerpoint/2010/main" val="2178570240"/>
              </p:ext>
            </p:extLst>
          </p:nvPr>
        </p:nvGraphicFramePr>
        <p:xfrm>
          <a:off x="1461935" y="2420888"/>
          <a:ext cx="6096000" cy="2103120"/>
        </p:xfrm>
        <a:graphic>
          <a:graphicData uri="http://schemas.openxmlformats.org/drawingml/2006/table">
            <a:tbl>
              <a:tblPr firstRow="1" bandRow="1">
                <a:tableStyleId>{5C22544A-7EE6-4342-B048-85BDC9FD1C3A}</a:tableStyleId>
              </a:tblPr>
              <a:tblGrid>
                <a:gridCol w="3048000"/>
                <a:gridCol w="3048000"/>
              </a:tblGrid>
              <a:tr h="640080">
                <a:tc>
                  <a:txBody>
                    <a:bodyPr/>
                    <a:lstStyle/>
                    <a:p>
                      <a:r>
                        <a:rPr lang="he-IL" sz="1900" dirty="0" smtClean="0"/>
                        <a:t>עירוב המוח הגדול</a:t>
                      </a:r>
                      <a:r>
                        <a:rPr lang="he-IL" sz="1900" baseline="0" dirty="0" smtClean="0"/>
                        <a:t> ליצירת תנועה רצונית</a:t>
                      </a:r>
                      <a:endParaRPr lang="en-US" sz="1900" dirty="0"/>
                    </a:p>
                  </a:txBody>
                  <a:tcPr/>
                </a:tc>
                <a:tc>
                  <a:txBody>
                    <a:bodyPr/>
                    <a:lstStyle/>
                    <a:p>
                      <a:r>
                        <a:rPr lang="he-IL" sz="1900" dirty="0" smtClean="0"/>
                        <a:t>הפעלת</a:t>
                      </a:r>
                      <a:r>
                        <a:rPr lang="he-IL" sz="1900" baseline="0" dirty="0" smtClean="0"/>
                        <a:t> תגובת רפלקס</a:t>
                      </a:r>
                      <a:endParaRPr lang="en-US" sz="1900" dirty="0"/>
                    </a:p>
                  </a:txBody>
                  <a:tcPr/>
                </a:tc>
              </a:tr>
              <a:tr h="375920">
                <a:tc>
                  <a:txBody>
                    <a:bodyPr/>
                    <a:lstStyle/>
                    <a:p>
                      <a:r>
                        <a:rPr lang="he-IL" sz="1900" dirty="0" smtClean="0"/>
                        <a:t>איטי ביחס לרפלקס</a:t>
                      </a:r>
                      <a:endParaRPr lang="en-US" sz="1900" dirty="0"/>
                    </a:p>
                  </a:txBody>
                  <a:tcPr/>
                </a:tc>
                <a:tc>
                  <a:txBody>
                    <a:bodyPr/>
                    <a:lstStyle/>
                    <a:p>
                      <a:r>
                        <a:rPr lang="he-IL" sz="1900" dirty="0" smtClean="0"/>
                        <a:t>מהיר</a:t>
                      </a:r>
                      <a:endParaRPr lang="en-US" sz="1900" dirty="0"/>
                    </a:p>
                  </a:txBody>
                  <a:tcPr/>
                </a:tc>
              </a:tr>
              <a:tr h="375920">
                <a:tc>
                  <a:txBody>
                    <a:bodyPr/>
                    <a:lstStyle/>
                    <a:p>
                      <a:r>
                        <a:rPr lang="he-IL" sz="1900" dirty="0" smtClean="0"/>
                        <a:t>תורם לעומס במוח הגדול</a:t>
                      </a:r>
                      <a:endParaRPr lang="en-US" sz="1900" dirty="0"/>
                    </a:p>
                  </a:txBody>
                  <a:tcPr/>
                </a:tc>
                <a:tc>
                  <a:txBody>
                    <a:bodyPr/>
                    <a:lstStyle/>
                    <a:p>
                      <a:r>
                        <a:rPr lang="he-IL" sz="1900" kern="1200" dirty="0" smtClean="0">
                          <a:solidFill>
                            <a:schemeClr val="dk1"/>
                          </a:solidFill>
                          <a:effectLst/>
                          <a:latin typeface="+mn-lt"/>
                          <a:ea typeface="+mn-ea"/>
                          <a:cs typeface="+mn-cs"/>
                        </a:rPr>
                        <a:t>לא יוצר עומס במוח הגדול </a:t>
                      </a:r>
                      <a:endParaRPr lang="en-US" sz="1900" dirty="0"/>
                    </a:p>
                  </a:txBody>
                  <a:tcPr/>
                </a:tc>
              </a:tr>
              <a:tr h="660400">
                <a:tc>
                  <a:txBody>
                    <a:bodyPr/>
                    <a:lstStyle/>
                    <a:p>
                      <a:r>
                        <a:rPr lang="he-IL" sz="1900" dirty="0" smtClean="0"/>
                        <a:t>תנועות מורכבות ומגוונות</a:t>
                      </a:r>
                      <a:endParaRPr lang="en-US" sz="1900" dirty="0"/>
                    </a:p>
                  </a:txBody>
                  <a:tcPr/>
                </a:tc>
                <a:tc>
                  <a:txBody>
                    <a:bodyPr/>
                    <a:lstStyle/>
                    <a:p>
                      <a:r>
                        <a:rPr lang="he-IL" sz="1900" kern="1200" dirty="0" smtClean="0">
                          <a:solidFill>
                            <a:schemeClr val="dk1"/>
                          </a:solidFill>
                          <a:effectLst/>
                          <a:latin typeface="+mn-lt"/>
                          <a:ea typeface="+mn-ea"/>
                          <a:cs typeface="+mn-cs"/>
                        </a:rPr>
                        <a:t>תנועות שיוצרות תגובות אוטומטיות מובנות ופשוטות</a:t>
                      </a:r>
                      <a:endParaRPr lang="en-US" sz="1900" dirty="0"/>
                    </a:p>
                  </a:txBody>
                  <a:tcPr/>
                </a:tc>
              </a:tr>
            </a:tbl>
          </a:graphicData>
        </a:graphic>
      </p:graphicFrame>
      <p:sp>
        <p:nvSpPr>
          <p:cNvPr id="6" name="TextBox 5"/>
          <p:cNvSpPr txBox="1"/>
          <p:nvPr/>
        </p:nvSpPr>
        <p:spPr>
          <a:xfrm>
            <a:off x="251520" y="4941169"/>
            <a:ext cx="7488832" cy="1200329"/>
          </a:xfrm>
          <a:prstGeom prst="rect">
            <a:avLst/>
          </a:prstGeom>
          <a:noFill/>
        </p:spPr>
        <p:txBody>
          <a:bodyPr wrap="square" rtlCol="0">
            <a:spAutoFit/>
          </a:bodyPr>
          <a:lstStyle/>
          <a:p>
            <a:r>
              <a:rPr lang="he-IL" dirty="0" smtClean="0"/>
              <a:t>ראינו שתהליך כיוונון טמפרטורת המים במקלחת דורש תנועות רצוניות שמערבות את המוח הגדול.</a:t>
            </a:r>
          </a:p>
          <a:p>
            <a:r>
              <a:rPr lang="he-IL" dirty="0" smtClean="0"/>
              <a:t>מה יקרה אם במהלך הכִּוונוּן יופיע זרם מים רותחים?</a:t>
            </a:r>
          </a:p>
          <a:p>
            <a:endParaRPr lang="en-US" dirty="0"/>
          </a:p>
        </p:txBody>
      </p:sp>
      <p:pic>
        <p:nvPicPr>
          <p:cNvPr id="5" name="תמונה 4" descr="P:\תיקיות אישיות\יאיר\מדעי המוח\הפקה ועיצוב\תבנית מסמכי וורד\אייקונים\אייקונים סופיים\אייקון מדעי המוח ג4_נקודה למחשבה דיון.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4961359"/>
            <a:ext cx="936353" cy="936353"/>
          </a:xfrm>
          <a:prstGeom prst="rect">
            <a:avLst/>
          </a:prstGeom>
          <a:noFill/>
          <a:ln>
            <a:noFill/>
          </a:ln>
        </p:spPr>
      </p:pic>
    </p:spTree>
    <p:extLst>
      <p:ext uri="{BB962C8B-B14F-4D97-AF65-F5344CB8AC3E}">
        <p14:creationId xmlns:p14="http://schemas.microsoft.com/office/powerpoint/2010/main" val="1466559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08520" y="3546487"/>
            <a:ext cx="9361040" cy="30096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1890713" y="903617"/>
            <a:ext cx="6065663" cy="2400657"/>
          </a:xfrm>
          <a:prstGeom prst="rect">
            <a:avLst/>
          </a:prstGeom>
        </p:spPr>
        <p:txBody>
          <a:bodyPr wrap="square">
            <a:spAutoFit/>
          </a:bodyPr>
          <a:lstStyle/>
          <a:p>
            <a:r>
              <a:rPr lang="he-IL" sz="2400" b="1" dirty="0" smtClean="0"/>
              <a:t>התנסות</a:t>
            </a:r>
          </a:p>
          <a:p>
            <a:r>
              <a:rPr lang="he-IL" dirty="0" smtClean="0"/>
              <a:t>בחרו </a:t>
            </a:r>
            <a:r>
              <a:rPr lang="he-IL" dirty="0"/>
              <a:t>שיר שאתם יכולים לדקלם את מילותיו בקלות. כעת נסו לדקלם אותו תוך כדי שאתם מבצעים תנועות שונות:</a:t>
            </a:r>
            <a:endParaRPr lang="en-US" dirty="0"/>
          </a:p>
          <a:p>
            <a:pPr marL="285750" lvl="0" indent="-285750">
              <a:buFont typeface="Arial" panose="020B0604020202020204" pitchFamily="34" charset="0"/>
              <a:buChar char="•"/>
            </a:pPr>
            <a:r>
              <a:rPr lang="he-IL" dirty="0"/>
              <a:t>הליכה</a:t>
            </a:r>
            <a:endParaRPr lang="en-US" dirty="0"/>
          </a:p>
          <a:p>
            <a:pPr marL="285750" lvl="0" indent="-285750">
              <a:buFont typeface="Arial" panose="020B0604020202020204" pitchFamily="34" charset="0"/>
              <a:buChar char="•"/>
            </a:pPr>
            <a:r>
              <a:rPr lang="he-IL" dirty="0"/>
              <a:t>מצמוץ מהיר</a:t>
            </a:r>
            <a:endParaRPr lang="en-US" dirty="0"/>
          </a:p>
          <a:p>
            <a:pPr marL="285750" lvl="0" indent="-285750">
              <a:buFont typeface="Arial" panose="020B0604020202020204" pitchFamily="34" charset="0"/>
              <a:buChar char="•"/>
            </a:pPr>
            <a:r>
              <a:rPr lang="he-IL" dirty="0"/>
              <a:t>הוצאה והכנסה של הספרים מהתיק</a:t>
            </a:r>
            <a:endParaRPr lang="en-US" dirty="0"/>
          </a:p>
          <a:p>
            <a:pPr marL="285750" lvl="0" indent="-285750">
              <a:buFont typeface="Arial" panose="020B0604020202020204" pitchFamily="34" charset="0"/>
              <a:buChar char="•"/>
            </a:pPr>
            <a:r>
              <a:rPr lang="he-IL" dirty="0"/>
              <a:t>השחלת חוט לקוף של מחט</a:t>
            </a:r>
            <a:endParaRPr lang="en-US" dirty="0"/>
          </a:p>
          <a:p>
            <a:pPr marL="285750" lvl="0" indent="-285750">
              <a:buFont typeface="Arial" panose="020B0604020202020204" pitchFamily="34" charset="0"/>
              <a:buChar char="•"/>
            </a:pPr>
            <a:r>
              <a:rPr lang="he-IL" dirty="0"/>
              <a:t>טפיחה על הראש ביד ימין וליטוף הבטן במעגלים ביד שמאל.</a:t>
            </a:r>
            <a:endParaRPr lang="en-US" dirty="0"/>
          </a:p>
        </p:txBody>
      </p:sp>
      <p:sp>
        <p:nvSpPr>
          <p:cNvPr id="5" name="מלבן 4"/>
          <p:cNvSpPr/>
          <p:nvPr/>
        </p:nvSpPr>
        <p:spPr>
          <a:xfrm>
            <a:off x="468313" y="3300266"/>
            <a:ext cx="8280400" cy="246221"/>
          </a:xfrm>
          <a:prstGeom prst="rect">
            <a:avLst/>
          </a:prstGeom>
        </p:spPr>
        <p:txBody>
          <a:bodyPr wrap="square">
            <a:spAutoFit/>
          </a:bodyPr>
          <a:lstStyle/>
          <a:p>
            <a:r>
              <a:rPr lang="he-IL" sz="1000" dirty="0" smtClean="0"/>
              <a:t>קישור לסרטון: </a:t>
            </a:r>
            <a:r>
              <a:rPr lang="en-US" sz="1000" u="sng" dirty="0" smtClean="0">
                <a:hlinkClick r:id="rId3"/>
              </a:rPr>
              <a:t>https</a:t>
            </a:r>
            <a:r>
              <a:rPr lang="en-US" sz="1000" u="sng" dirty="0">
                <a:hlinkClick r:id="rId3"/>
              </a:rPr>
              <a:t>://www.youtube.com/watch?v=oGbJoxNZZU0</a:t>
            </a:r>
            <a:endParaRPr lang="en-US" sz="1000" dirty="0"/>
          </a:p>
        </p:txBody>
      </p:sp>
      <p:pic>
        <p:nvPicPr>
          <p:cNvPr id="2" name="oGbJoxNZZU0?rel=0"/>
          <p:cNvPicPr>
            <a:picLocks noRot="1" noChangeAspect="1"/>
          </p:cNvPicPr>
          <p:nvPr>
            <a:videoFile r:link="rId1"/>
          </p:nvPr>
        </p:nvPicPr>
        <p:blipFill>
          <a:blip r:embed="rId4"/>
          <a:stretch>
            <a:fillRect/>
          </a:stretch>
        </p:blipFill>
        <p:spPr>
          <a:xfrm>
            <a:off x="1919705" y="3572335"/>
            <a:ext cx="5304590" cy="2983832"/>
          </a:xfrm>
          <a:prstGeom prst="rect">
            <a:avLst/>
          </a:prstGeom>
        </p:spPr>
      </p:pic>
      <p:pic>
        <p:nvPicPr>
          <p:cNvPr id="6" name="תמונה 5" descr="P:\תיקיות אישיות\יאיר\מדעי המוח\הפקה ועיצוב\תבנית מסמכי וורד\אייקונים\אייקונים סופיים\אייקון מדעי המוח ג4_עצירה להתנסות.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899311"/>
            <a:ext cx="980479" cy="980479"/>
          </a:xfrm>
          <a:prstGeom prst="rect">
            <a:avLst/>
          </a:prstGeom>
          <a:noFill/>
          <a:ln>
            <a:noFill/>
          </a:ln>
        </p:spPr>
      </p:pic>
    </p:spTree>
    <p:extLst>
      <p:ext uri="{BB962C8B-B14F-4D97-AF65-F5344CB8AC3E}">
        <p14:creationId xmlns:p14="http://schemas.microsoft.com/office/powerpoint/2010/main" val="1976060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55449" y="908052"/>
            <a:ext cx="3493264" cy="461665"/>
          </a:xfrm>
          <a:prstGeom prst="rect">
            <a:avLst/>
          </a:prstGeom>
        </p:spPr>
        <p:txBody>
          <a:bodyPr wrap="none">
            <a:spAutoFit/>
          </a:bodyPr>
          <a:lstStyle/>
          <a:p>
            <a:r>
              <a:rPr lang="he-IL" sz="2400" b="1" dirty="0"/>
              <a:t>בקרת תנועה וקואורדינציה</a:t>
            </a:r>
            <a:r>
              <a:rPr lang="he-IL" sz="2400" dirty="0"/>
              <a:t> </a:t>
            </a:r>
            <a:endParaRPr lang="en-US" sz="2400" dirty="0"/>
          </a:p>
        </p:txBody>
      </p:sp>
      <p:sp>
        <p:nvSpPr>
          <p:cNvPr id="3" name="מלבן 2"/>
          <p:cNvSpPr/>
          <p:nvPr/>
        </p:nvSpPr>
        <p:spPr>
          <a:xfrm>
            <a:off x="4860033" y="1369717"/>
            <a:ext cx="3888681" cy="2585323"/>
          </a:xfrm>
          <a:prstGeom prst="rect">
            <a:avLst/>
          </a:prstGeom>
        </p:spPr>
        <p:txBody>
          <a:bodyPr wrap="square">
            <a:spAutoFit/>
          </a:bodyPr>
          <a:lstStyle/>
          <a:p>
            <a:r>
              <a:rPr lang="he-IL" dirty="0" smtClean="0"/>
              <a:t>לעתים אנו נדרשים לבצע תנועות </a:t>
            </a:r>
            <a:r>
              <a:rPr lang="he-IL" dirty="0"/>
              <a:t>מורכבות שדורשות תיאום של מספר מערכות שרירים. </a:t>
            </a:r>
            <a:endParaRPr lang="he-IL" dirty="0" smtClean="0"/>
          </a:p>
          <a:p>
            <a:endParaRPr lang="he-IL" dirty="0"/>
          </a:p>
          <a:p>
            <a:r>
              <a:rPr lang="he-IL" dirty="0"/>
              <a:t>התיאום </a:t>
            </a:r>
            <a:r>
              <a:rPr lang="he-IL" dirty="0" smtClean="0"/>
              <a:t>מושג </a:t>
            </a:r>
            <a:r>
              <a:rPr lang="he-IL" dirty="0"/>
              <a:t>באמצעות </a:t>
            </a:r>
            <a:r>
              <a:rPr lang="he-IL" dirty="0" smtClean="0"/>
              <a:t>הפעלה בו-זמנית של אזורי </a:t>
            </a:r>
            <a:r>
              <a:rPr lang="he-IL" dirty="0"/>
              <a:t>המוח שמפעילים את השרירים, וכמו כן הפעלה של איבר במוח הגולגולת הקרוי </a:t>
            </a:r>
            <a:r>
              <a:rPr lang="he-IL" b="1" dirty="0"/>
              <a:t>המוח </a:t>
            </a:r>
            <a:r>
              <a:rPr lang="he-IL" b="1" dirty="0" smtClean="0"/>
              <a:t>הקטן</a:t>
            </a:r>
            <a:r>
              <a:rPr lang="he-IL" dirty="0" smtClean="0"/>
              <a:t>:</a:t>
            </a:r>
            <a:endParaRPr lang="en-US" dirty="0"/>
          </a:p>
          <a:p>
            <a:endParaRPr lang="en-US" dirty="0"/>
          </a:p>
        </p:txBody>
      </p:sp>
      <p:grpSp>
        <p:nvGrpSpPr>
          <p:cNvPr id="13" name="קבוצה 12"/>
          <p:cNvGrpSpPr/>
          <p:nvPr/>
        </p:nvGrpSpPr>
        <p:grpSpPr>
          <a:xfrm>
            <a:off x="678820" y="1772817"/>
            <a:ext cx="3957577" cy="1555751"/>
            <a:chOff x="678818" y="1772816"/>
            <a:chExt cx="3957577" cy="1555750"/>
          </a:xfrm>
        </p:grpSpPr>
        <p:pic>
          <p:nvPicPr>
            <p:cNvPr id="4" name="תמונה 3" descr="C:\Users\yairb\AppData\Local\Microsoft\Windows\Temporary Internet Files\Content.Word\תנועות-רצוניות1.png"/>
            <p:cNvPicPr/>
            <p:nvPr/>
          </p:nvPicPr>
          <p:blipFill>
            <a:blip r:embed="rId4">
              <a:extLst>
                <a:ext uri="{28A0092B-C50C-407E-A947-70E740481C1C}">
                  <a14:useLocalDpi xmlns:a14="http://schemas.microsoft.com/office/drawing/2010/main" val="0"/>
                </a:ext>
              </a:extLst>
            </a:blip>
            <a:srcRect/>
            <a:stretch>
              <a:fillRect/>
            </a:stretch>
          </p:blipFill>
          <p:spPr bwMode="auto">
            <a:xfrm>
              <a:off x="678818" y="1772816"/>
              <a:ext cx="1962150" cy="1555750"/>
            </a:xfrm>
            <a:prstGeom prst="rect">
              <a:avLst/>
            </a:prstGeom>
            <a:noFill/>
            <a:ln>
              <a:noFill/>
            </a:ln>
          </p:spPr>
        </p:pic>
        <p:sp>
          <p:nvSpPr>
            <p:cNvPr id="5" name="מלבן 4"/>
            <p:cNvSpPr/>
            <p:nvPr/>
          </p:nvSpPr>
          <p:spPr>
            <a:xfrm>
              <a:off x="3416189" y="2757468"/>
              <a:ext cx="1220206" cy="369332"/>
            </a:xfrm>
            <a:prstGeom prst="rect">
              <a:avLst/>
            </a:prstGeom>
          </p:spPr>
          <p:txBody>
            <a:bodyPr wrap="none">
              <a:spAutoFit/>
            </a:bodyPr>
            <a:lstStyle/>
            <a:p>
              <a:r>
                <a:rPr lang="he-IL" b="1" i="1" dirty="0"/>
                <a:t>המוח הקטן</a:t>
              </a:r>
              <a:endParaRPr lang="en-US" dirty="0"/>
            </a:p>
          </p:txBody>
        </p:sp>
        <p:cxnSp>
          <p:nvCxnSpPr>
            <p:cNvPr id="7" name="מחבר חץ ישר 6"/>
            <p:cNvCxnSpPr/>
            <p:nvPr/>
          </p:nvCxnSpPr>
          <p:spPr>
            <a:xfrm flipH="1">
              <a:off x="2473741" y="2964635"/>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מלבן 7"/>
          <p:cNvSpPr/>
          <p:nvPr/>
        </p:nvSpPr>
        <p:spPr>
          <a:xfrm>
            <a:off x="1754028" y="3789041"/>
            <a:ext cx="7002845" cy="246221"/>
          </a:xfrm>
          <a:prstGeom prst="rect">
            <a:avLst/>
          </a:prstGeom>
        </p:spPr>
        <p:txBody>
          <a:bodyPr wrap="square">
            <a:spAutoFit/>
          </a:bodyPr>
          <a:lstStyle/>
          <a:p>
            <a:r>
              <a:rPr lang="he-IL" sz="1000" dirty="0"/>
              <a:t>סרטון קצר: </a:t>
            </a:r>
            <a:r>
              <a:rPr lang="en-US" sz="1000" u="sng" dirty="0">
                <a:hlinkClick r:id="rId5"/>
              </a:rPr>
              <a:t>https://www.youtube.com/watch?v=C92F5KcxS1M</a:t>
            </a:r>
            <a:endParaRPr lang="en-US" sz="1000" dirty="0"/>
          </a:p>
        </p:txBody>
      </p:sp>
      <p:pic>
        <p:nvPicPr>
          <p:cNvPr id="11" name="C92F5KcxS1M?rel=0"/>
          <p:cNvPicPr>
            <a:picLocks noRot="1" noChangeAspect="1"/>
          </p:cNvPicPr>
          <p:nvPr>
            <a:videoFile r:link="rId1"/>
          </p:nvPr>
        </p:nvPicPr>
        <p:blipFill>
          <a:blip r:embed="rId6"/>
          <a:stretch>
            <a:fillRect/>
          </a:stretch>
        </p:blipFill>
        <p:spPr>
          <a:xfrm>
            <a:off x="4479286" y="4154507"/>
            <a:ext cx="4263330" cy="2398123"/>
          </a:xfrm>
          <a:prstGeom prst="rect">
            <a:avLst/>
          </a:prstGeom>
        </p:spPr>
      </p:pic>
      <p:pic>
        <p:nvPicPr>
          <p:cNvPr id="3074" name="Picture 2" descr="cycle rac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0865" y="4154507"/>
            <a:ext cx="1596932" cy="239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1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567228" y="908052"/>
            <a:ext cx="1148070" cy="461665"/>
          </a:xfrm>
          <a:prstGeom prst="rect">
            <a:avLst/>
          </a:prstGeom>
        </p:spPr>
        <p:txBody>
          <a:bodyPr wrap="none">
            <a:spAutoFit/>
          </a:bodyPr>
          <a:lstStyle/>
          <a:p>
            <a:r>
              <a:rPr lang="he-IL" sz="2400" b="1" dirty="0"/>
              <a:t>מיומנות</a:t>
            </a:r>
            <a:endParaRPr lang="en-US" sz="2400" dirty="0"/>
          </a:p>
        </p:txBody>
      </p:sp>
      <p:pic>
        <p:nvPicPr>
          <p:cNvPr id="5126" name="Picture 6" descr="Two danc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5" y="1632070"/>
            <a:ext cx="1507027" cy="1906389"/>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458485" y="3567484"/>
            <a:ext cx="1887957" cy="707886"/>
          </a:xfrm>
          <a:prstGeom prst="rect">
            <a:avLst/>
          </a:prstGeom>
        </p:spPr>
        <p:txBody>
          <a:bodyPr wrap="square">
            <a:spAutoFit/>
          </a:bodyPr>
          <a:lstStyle/>
          <a:p>
            <a:pPr algn="l" rtl="0"/>
            <a:r>
              <a:rPr lang="en-US" sz="1000" dirty="0">
                <a:hlinkClick r:id="rId4"/>
              </a:rPr>
              <a:t>Barry </a:t>
            </a:r>
            <a:r>
              <a:rPr lang="en-US" sz="1000" dirty="0" err="1">
                <a:hlinkClick r:id="rId4"/>
              </a:rPr>
              <a:t>Goyette</a:t>
            </a:r>
            <a:r>
              <a:rPr lang="en-US" sz="1000" dirty="0"/>
              <a:t> from San Luis Obispo, USA - </a:t>
            </a:r>
            <a:r>
              <a:rPr lang="en-US" sz="1000" dirty="0">
                <a:hlinkClick r:id="rId5"/>
              </a:rPr>
              <a:t>http://www.flickr.com/photos/93765931@N00/2147032210</a:t>
            </a:r>
            <a:endParaRPr lang="en-US" sz="1000" dirty="0"/>
          </a:p>
        </p:txBody>
      </p:sp>
      <p:pic>
        <p:nvPicPr>
          <p:cNvPr id="5130" name="Picture 10" descr="https://upload.wikimedia.org/wikipedia/commons/thumb/d/d3/Soccer_goalkeeper.jpg/250px-Soccer_goalkeep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6827" y="1663079"/>
            <a:ext cx="2991886" cy="19044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upload.wikimedia.org/wikipedia/commons/thumb/4/4f/Shakedown_2008_Figure_1a.jpg/220px-Shakedown_2008_Figure_1a.jpg"/>
          <p:cNvPicPr>
            <a:picLocks noChangeAspect="1" noChangeArrowheads="1"/>
          </p:cNvPicPr>
          <p:nvPr/>
        </p:nvPicPr>
        <p:blipFill rotWithShape="1">
          <a:blip r:embed="rId7">
            <a:extLst>
              <a:ext uri="{28A0092B-C50C-407E-A947-70E740481C1C}">
                <a14:useLocalDpi xmlns:a14="http://schemas.microsoft.com/office/drawing/2010/main" val="0"/>
              </a:ext>
            </a:extLst>
          </a:blip>
          <a:srcRect l="4544" r="4544"/>
          <a:stretch/>
        </p:blipFill>
        <p:spPr bwMode="auto">
          <a:xfrm>
            <a:off x="2346442" y="3770625"/>
            <a:ext cx="3089299" cy="2270584"/>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3131842" y="6082878"/>
            <a:ext cx="1213657" cy="246221"/>
          </a:xfrm>
          <a:prstGeom prst="rect">
            <a:avLst/>
          </a:prstGeom>
        </p:spPr>
        <p:txBody>
          <a:bodyPr wrap="square">
            <a:spAutoFit/>
          </a:bodyPr>
          <a:lstStyle/>
          <a:p>
            <a:pPr algn="l" rtl="0"/>
            <a:r>
              <a:rPr lang="en-US" sz="1000" u="sng" dirty="0" err="1">
                <a:hlinkClick r:id="rId8"/>
              </a:rPr>
              <a:t>Acarpentier</a:t>
            </a:r>
            <a:endParaRPr lang="en-US" sz="1000" dirty="0"/>
          </a:p>
        </p:txBody>
      </p:sp>
      <p:pic>
        <p:nvPicPr>
          <p:cNvPr id="4098" name="Picture 2" descr="Playing keybo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6442" y="1608469"/>
            <a:ext cx="3089299" cy="19341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ame Card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6829" y="3770625"/>
            <a:ext cx="3024005" cy="227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9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התאמה אישית 2">
      <a:dk1>
        <a:srgbClr val="5B5B5B"/>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4841</TotalTime>
  <Words>1134</Words>
  <Application>Microsoft Office PowerPoint</Application>
  <PresentationFormat>‫הצגה על המסך (4:3)</PresentationFormat>
  <Paragraphs>153</Paragraphs>
  <Slides>23</Slides>
  <Notes>6</Notes>
  <HiddenSlides>0</HiddenSlides>
  <MMClips>5</MMClips>
  <ScaleCrop>false</ScaleCrop>
  <HeadingPairs>
    <vt:vector size="4" baseType="variant">
      <vt:variant>
        <vt:lpstr>ערכת נושא</vt:lpstr>
      </vt:variant>
      <vt:variant>
        <vt:i4>1</vt:i4>
      </vt:variant>
      <vt:variant>
        <vt:lpstr>כותרות שקופיות</vt:lpstr>
      </vt:variant>
      <vt:variant>
        <vt:i4>23</vt:i4>
      </vt:variant>
    </vt:vector>
  </HeadingPairs>
  <TitlesOfParts>
    <vt:vector size="24" baseType="lpstr">
      <vt:lpstr>ערכת נושא של Office</vt:lpstr>
      <vt:lpstr>תנועות רצוניות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תנועות רצוניות</dc:title>
  <dc:creator>Shiri Makov</dc:creator>
  <cp:lastModifiedBy>Yair Ben-Horin</cp:lastModifiedBy>
  <cp:revision>69</cp:revision>
  <dcterms:created xsi:type="dcterms:W3CDTF">2015-07-23T14:55:47Z</dcterms:created>
  <dcterms:modified xsi:type="dcterms:W3CDTF">2016-09-12T15:31:38Z</dcterms:modified>
</cp:coreProperties>
</file>