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7" r:id="rId19"/>
    <p:sldId id="292" r:id="rId20"/>
    <p:sldId id="295" r:id="rId21"/>
    <p:sldId id="293" r:id="rId22"/>
    <p:sldId id="294" r:id="rId23"/>
    <p:sldId id="296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yUPJooBfU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2001794"/>
            <a:ext cx="12009120" cy="2323317"/>
          </a:xfrm>
        </p:spPr>
        <p:txBody>
          <a:bodyPr/>
          <a:lstStyle/>
          <a:p>
            <a:r>
              <a:rPr lang="he-IL" b="1" dirty="0" smtClean="0"/>
              <a:t>קולוניאליזם </a:t>
            </a:r>
            <a:br>
              <a:rPr lang="he-IL" b="1" dirty="0" smtClean="0"/>
            </a:br>
            <a:r>
              <a:rPr lang="he-IL" b="1" dirty="0" smtClean="0"/>
              <a:t>וניאו-קולוניאליזם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דגש על קולוניאליזם במזה"ת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65" y="2827828"/>
            <a:ext cx="8308435" cy="8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73" y="304594"/>
            <a:ext cx="7561019" cy="57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בעיות בעיראק בשל יצירת גבול שרירותי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8" y="1947542"/>
            <a:ext cx="4370096" cy="414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4514" y="2174194"/>
            <a:ext cx="6857999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בריטניה שלטה על עיראק והיא יצרה את גבולותיה באופן </a:t>
            </a:r>
            <a:r>
              <a:rPr lang="he-IL" dirty="0" smtClean="0"/>
              <a:t>שרירותי, </a:t>
            </a:r>
            <a:r>
              <a:rPr lang="he-IL" dirty="0"/>
              <a:t>בטמטום</a:t>
            </a:r>
            <a:r>
              <a:rPr lang="he-IL" dirty="0" smtClean="0"/>
              <a:t>. נוצרו 3 בעיות:</a:t>
            </a:r>
          </a:p>
          <a:p>
            <a:pPr algn="r"/>
            <a:r>
              <a:rPr lang="he-IL" dirty="0" smtClean="0"/>
              <a:t>1. בריטניה </a:t>
            </a:r>
            <a:r>
              <a:rPr lang="he-IL" dirty="0"/>
              <a:t>יצרה גבולות כך שבעיראק יש 3 עדות שלא מסתדרות ביניהן – </a:t>
            </a:r>
            <a:r>
              <a:rPr lang="he-IL" b="1" dirty="0">
                <a:solidFill>
                  <a:srgbClr val="FF0000"/>
                </a:solidFill>
              </a:rPr>
              <a:t>שיעים</a:t>
            </a:r>
            <a:r>
              <a:rPr lang="he-IL" b="1" dirty="0"/>
              <a:t> </a:t>
            </a:r>
            <a:r>
              <a:rPr lang="he-IL" dirty="0"/>
              <a:t>בדרום עיראק, </a:t>
            </a:r>
            <a:r>
              <a:rPr lang="he-IL" b="1" dirty="0">
                <a:solidFill>
                  <a:srgbClr val="FF0000"/>
                </a:solidFill>
              </a:rPr>
              <a:t>סונים</a:t>
            </a:r>
            <a:r>
              <a:rPr lang="he-IL" b="1" dirty="0"/>
              <a:t> </a:t>
            </a:r>
            <a:r>
              <a:rPr lang="he-IL" dirty="0"/>
              <a:t>במרכז ו</a:t>
            </a:r>
            <a:r>
              <a:rPr lang="he-IL" b="1" dirty="0">
                <a:solidFill>
                  <a:srgbClr val="FF0000"/>
                </a:solidFill>
              </a:rPr>
              <a:t>כורדים</a:t>
            </a:r>
            <a:r>
              <a:rPr lang="he-IL" dirty="0"/>
              <a:t> בצפון</a:t>
            </a:r>
            <a:r>
              <a:rPr lang="he-IL" dirty="0" smtClean="0"/>
              <a:t>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2. הנהר </a:t>
            </a:r>
            <a:r>
              <a:rPr lang="he-IL" b="1" dirty="0" smtClean="0">
                <a:solidFill>
                  <a:srgbClr val="FF0000"/>
                </a:solidFill>
              </a:rPr>
              <a:t>שט אל ערב </a:t>
            </a:r>
            <a:r>
              <a:rPr lang="he-IL" dirty="0" smtClean="0"/>
              <a:t>הפך לגבול בין עיראק לאיראן, מה שיצר סכסוך לגבי השימוש במים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3. בריטניה </a:t>
            </a:r>
            <a:r>
              <a:rPr lang="he-IL" dirty="0"/>
              <a:t>אמנם העניקה לעיראק</a:t>
            </a:r>
            <a:r>
              <a:rPr lang="he-IL" b="1" dirty="0">
                <a:solidFill>
                  <a:srgbClr val="FF0000"/>
                </a:solidFill>
              </a:rPr>
              <a:t> יציאה למפרץ הפרסי אבל מדובר על שטח מאד קטן </a:t>
            </a:r>
            <a:r>
              <a:rPr lang="he-IL" dirty="0"/>
              <a:t>(אפילו לכווית, מדינה שהבריטים יצרו, יש יותר שטח לכיוון המפרץ הפרסי). </a:t>
            </a:r>
            <a:endParaRPr lang="he-IL" dirty="0" smtClean="0"/>
          </a:p>
          <a:p>
            <a:pPr algn="r"/>
            <a:r>
              <a:rPr lang="he-IL" dirty="0" smtClean="0"/>
              <a:t>זה </a:t>
            </a:r>
            <a:r>
              <a:rPr lang="he-IL" dirty="0"/>
              <a:t>אחד מההסברים לכך שבעתיד </a:t>
            </a:r>
            <a:r>
              <a:rPr lang="he-IL" b="1" dirty="0"/>
              <a:t>עיראק ניסתה לפלוש לאיראן</a:t>
            </a:r>
            <a:r>
              <a:rPr lang="he-IL" dirty="0"/>
              <a:t> (1980) </a:t>
            </a:r>
            <a:r>
              <a:rPr lang="he-IL" b="1" dirty="0" smtClean="0"/>
              <a:t>ולכווית</a:t>
            </a:r>
            <a:r>
              <a:rPr lang="he-IL" dirty="0" smtClean="0"/>
              <a:t> (1990) </a:t>
            </a:r>
            <a:r>
              <a:rPr lang="he-IL" dirty="0"/>
              <a:t>– כדי להגדיל את חופיה.</a:t>
            </a:r>
          </a:p>
        </p:txBody>
      </p:sp>
      <p:cxnSp>
        <p:nvCxnSpPr>
          <p:cNvPr id="7" name="מחבר חץ ישר 6"/>
          <p:cNvCxnSpPr/>
          <p:nvPr/>
        </p:nvCxnSpPr>
        <p:spPr>
          <a:xfrm>
            <a:off x="3657600" y="5444847"/>
            <a:ext cx="374469" cy="101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4032069" y="4598126"/>
            <a:ext cx="531222" cy="214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7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22069" y="246601"/>
            <a:ext cx="12427131" cy="1450757"/>
          </a:xfrm>
        </p:spPr>
        <p:txBody>
          <a:bodyPr/>
          <a:lstStyle/>
          <a:p>
            <a:r>
              <a:rPr lang="he-IL" b="1" dirty="0" smtClean="0"/>
              <a:t>מלחמת איראן-עיראק </a:t>
            </a:r>
            <a:r>
              <a:rPr lang="he-IL" dirty="0" smtClean="0"/>
              <a:t>שהחלה בשל פלישת עיראק ב-</a:t>
            </a:r>
            <a:r>
              <a:rPr lang="he-IL" sz="3600" dirty="0" smtClean="0"/>
              <a:t>1980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960" y="1894114"/>
            <a:ext cx="3936274" cy="4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9006" y="298853"/>
            <a:ext cx="10058400" cy="1450757"/>
          </a:xfrm>
        </p:spPr>
        <p:txBody>
          <a:bodyPr>
            <a:normAutofit/>
          </a:bodyPr>
          <a:lstStyle/>
          <a:p>
            <a:r>
              <a:rPr lang="he-IL" sz="2800" b="1" dirty="0" smtClean="0"/>
              <a:t>מלחמת המפרץ הראשונה </a:t>
            </a:r>
            <a:r>
              <a:rPr lang="he-IL" sz="2800" dirty="0" smtClean="0"/>
              <a:t>שהחלה עם פלישת עיראק לכווית ב-1990 והמשיכה עם התגייסות ארה"ב לטובת כווית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5" y="1903327"/>
            <a:ext cx="11312289" cy="40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2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57199" y="115973"/>
            <a:ext cx="11874136" cy="1450757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לכורדים אין מדינה והם מפוזרים בין טורקיה, עיראק, סוריה ואיראן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2096283"/>
            <a:ext cx="4958472" cy="3938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4492" y="2834640"/>
            <a:ext cx="427155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כורדים הם מוסלמים אבל לא ערבים.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הם מונים 30 מיליון בני-אדם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 smtClean="0"/>
              <a:t>הכורדים </a:t>
            </a:r>
            <a:r>
              <a:rPr lang="he-IL" sz="2000" dirty="0"/>
              <a:t>סובלים </a:t>
            </a:r>
            <a:r>
              <a:rPr lang="he-IL" sz="2000" dirty="0" smtClean="0"/>
              <a:t>מאלימות מצד טורקיה שמתנגדת </a:t>
            </a:r>
            <a:r>
              <a:rPr lang="he-IL" sz="2000" dirty="0"/>
              <a:t>להקמת מדינה </a:t>
            </a:r>
            <a:r>
              <a:rPr lang="he-IL" sz="2000" dirty="0" smtClean="0"/>
              <a:t>כורדית               כי טורקיה לא מסכימה לוותר על שטחים לטובתם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18239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09451" y="0"/>
            <a:ext cx="12192000" cy="1543010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גם סוריה נפגעה בשל הגבול השרירותי שיצר השלטון הקולוניאלי הצרפתי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9" y="1975889"/>
            <a:ext cx="4807525" cy="422282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80" y="1975889"/>
            <a:ext cx="4787780" cy="2697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6583" y="4721388"/>
            <a:ext cx="660545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עוד בעיה היא שסוריה הוקמה כמה כ</a:t>
            </a:r>
            <a:r>
              <a:rPr lang="he-IL" b="1" dirty="0" smtClean="0">
                <a:solidFill>
                  <a:srgbClr val="FF0000"/>
                </a:solidFill>
              </a:rPr>
              <a:t>מדינה רב-עדתית</a:t>
            </a:r>
            <a:r>
              <a:rPr lang="he-IL" dirty="0" smtClean="0"/>
              <a:t>: יש בה מוסלמים סונים, נוצרים, כורדים, </a:t>
            </a:r>
            <a:r>
              <a:rPr lang="he-IL" dirty="0" err="1" smtClean="0"/>
              <a:t>עלוואים</a:t>
            </a:r>
            <a:r>
              <a:rPr lang="he-IL" dirty="0" smtClean="0"/>
              <a:t> ודרוזים. </a:t>
            </a:r>
          </a:p>
          <a:p>
            <a:pPr algn="r"/>
            <a:r>
              <a:rPr lang="he-IL" dirty="0" smtClean="0"/>
              <a:t>המתח בין העדות הוא האחת מהסיבות לפרוץ </a:t>
            </a:r>
            <a:r>
              <a:rPr lang="he-IL" b="1" dirty="0" smtClean="0"/>
              <a:t>מלחמת האזרחים </a:t>
            </a:r>
            <a:r>
              <a:rPr lang="he-IL" dirty="0" smtClean="0"/>
              <a:t>שנמשכת מ-2011 ועד היום.                            </a:t>
            </a:r>
          </a:p>
          <a:p>
            <a:pPr algn="r"/>
            <a:r>
              <a:rPr lang="he-IL" dirty="0" smtClean="0"/>
              <a:t>במלחמה מתו כחצי מיליון אנשים ומיליוני סורים הפכו לפליטים חסרי בית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936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31074" y="115973"/>
            <a:ext cx="12004766" cy="1450757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גם לבנון נפגעה בשל יצירת גבול שרירותי ע"י השלטון הקולוניאלי הצרפתי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98" y="2025665"/>
            <a:ext cx="2981712" cy="388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571" y="2847702"/>
            <a:ext cx="570846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צרפת הקימה את לבנון על חשבון סוריה כדי ליצור מדינה נוצרית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בפועל, לבנון היא מדינה </a:t>
            </a:r>
            <a:r>
              <a:rPr lang="he-IL" dirty="0" smtClean="0"/>
              <a:t>רב-עדתית, דבר שמביא לאלימות בין 4 העדות השונות במדינה.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אגב, כיום בלבנון אין כבר רוב נוצרי אלא רוב </a:t>
            </a:r>
            <a:r>
              <a:rPr lang="he-IL" dirty="0" smtClean="0"/>
              <a:t>מוסלמי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478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83771" y="364168"/>
            <a:ext cx="11939451" cy="1450757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לירדן, שנוצרה ע"י השלטון הקולוניאלי הבריטי, </a:t>
            </a:r>
            <a:br>
              <a:rPr lang="he-IL" sz="3200" dirty="0" smtClean="0"/>
            </a:br>
            <a:r>
              <a:rPr lang="he-IL" sz="3200" dirty="0" smtClean="0"/>
              <a:t>אין מקורות מים ואין לה יציאה לים למעט נקודה קטנה בדרום המרוחק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31" y="1814925"/>
            <a:ext cx="4441371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קולוניאליזם כסיבה לשנוא את המערב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22" y="2033222"/>
            <a:ext cx="7191086" cy="4156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2034" y="2873829"/>
            <a:ext cx="27693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יש הטוענים שבגלל הקולוניאליזם, חלק מהמוסלמים הקצינו </a:t>
            </a:r>
          </a:p>
          <a:p>
            <a:pPr algn="r"/>
            <a:r>
              <a:rPr lang="he-IL" sz="2000" dirty="0"/>
              <a:t>ולכן הם עושים פיגועים כנקמה: הלבנים שלטו עלינו וכעת ננקום בהם</a:t>
            </a:r>
          </a:p>
        </p:txBody>
      </p:sp>
    </p:spTree>
    <p:extLst>
      <p:ext uri="{BB962C8B-B14F-4D97-AF65-F5344CB8AC3E}">
        <p14:creationId xmlns:p14="http://schemas.microsoft.com/office/powerpoint/2010/main" val="77486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2116015"/>
            <a:ext cx="11586754" cy="3857582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 smtClean="0"/>
              <a:t>יתרונות של קולוניאליזם שהביאה קידמה לעולם השלישי  </a:t>
            </a:r>
            <a:r>
              <a:rPr lang="he-IL" dirty="0" smtClean="0"/>
              <a:t>עמוד 5</a:t>
            </a:r>
            <a:endParaRPr lang="he-IL" dirty="0"/>
          </a:p>
          <a:p>
            <a:endParaRPr lang="he-IL" dirty="0"/>
          </a:p>
          <a:p>
            <a:r>
              <a:rPr lang="he-IL" dirty="0"/>
              <a:t> </a:t>
            </a:r>
            <a:r>
              <a:rPr lang="he-IL" sz="2800" dirty="0" smtClean="0"/>
              <a:t>חסרונות הקולוניאליזם שרצח, שיעבד וניצל עמים רבים </a:t>
            </a:r>
            <a:r>
              <a:rPr lang="he-IL" dirty="0" smtClean="0"/>
              <a:t>עמוד 5</a:t>
            </a:r>
            <a:endParaRPr lang="he-IL" dirty="0"/>
          </a:p>
          <a:p>
            <a:endParaRPr lang="he-IL" dirty="0"/>
          </a:p>
          <a:p>
            <a:r>
              <a:rPr lang="he-IL" dirty="0" smtClean="0"/>
              <a:t> </a:t>
            </a:r>
            <a:r>
              <a:rPr lang="he-IL" sz="2800" dirty="0" smtClean="0"/>
              <a:t>קולוניאליזם במזה"ת יצר גבולות שרירותיים ומדינות רב-עדתית כמו עיראק  </a:t>
            </a:r>
            <a:r>
              <a:rPr lang="he-IL" dirty="0" smtClean="0"/>
              <a:t>עמוד 19-11</a:t>
            </a:r>
          </a:p>
          <a:p>
            <a:endParaRPr lang="he-IL" dirty="0" smtClean="0"/>
          </a:p>
          <a:p>
            <a:r>
              <a:rPr lang="he-IL" sz="2800" dirty="0" smtClean="0"/>
              <a:t>ניאו קולוניאליזם </a:t>
            </a:r>
            <a:r>
              <a:rPr lang="he-IL" dirty="0" smtClean="0"/>
              <a:t>עמוד 21</a:t>
            </a:r>
          </a:p>
          <a:p>
            <a:r>
              <a:rPr lang="he-IL" dirty="0" smtClean="0"/>
              <a:t>סיכום עמוד </a:t>
            </a:r>
            <a:r>
              <a:rPr lang="he-IL" dirty="0" smtClean="0"/>
              <a:t>23</a:t>
            </a:r>
          </a:p>
          <a:p>
            <a:r>
              <a:rPr lang="he-IL" dirty="0" smtClean="0"/>
              <a:t>תרגול עמוד 24</a:t>
            </a:r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41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ניאו-קולוניאליזם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הטוענים שכיום יש ניאו-קולוניאליזם.</a:t>
            </a:r>
          </a:p>
          <a:p>
            <a:r>
              <a:rPr lang="he-IL" dirty="0" smtClean="0"/>
              <a:t>הכוונה </a:t>
            </a:r>
            <a:r>
              <a:rPr lang="he-IL" dirty="0"/>
              <a:t>שהמערב כבר לא שולט צבאית על </a:t>
            </a:r>
            <a:r>
              <a:rPr lang="he-IL" dirty="0" smtClean="0"/>
              <a:t>העולם אבל </a:t>
            </a:r>
            <a:r>
              <a:rPr lang="he-IL" dirty="0"/>
              <a:t>הוא ממשיך לנצל אותו כלכלית ולהתערב בו. </a:t>
            </a:r>
          </a:p>
          <a:p>
            <a:endParaRPr lang="he-IL" dirty="0"/>
          </a:p>
          <a:p>
            <a:r>
              <a:rPr lang="he-IL" dirty="0"/>
              <a:t>למשל, </a:t>
            </a:r>
          </a:p>
          <a:p>
            <a:r>
              <a:rPr lang="he-IL" dirty="0" smtClean="0"/>
              <a:t>- ארה"ב </a:t>
            </a:r>
            <a:r>
              <a:rPr lang="he-IL" dirty="0"/>
              <a:t>מקימה בסיסי צבא במדינות ערב כמו </a:t>
            </a:r>
            <a:r>
              <a:rPr lang="he-IL" dirty="0" smtClean="0"/>
              <a:t>בסעודיה </a:t>
            </a:r>
            <a:endParaRPr lang="he-IL" dirty="0"/>
          </a:p>
          <a:p>
            <a:r>
              <a:rPr lang="he-IL" dirty="0" smtClean="0"/>
              <a:t>- יזמים </a:t>
            </a:r>
            <a:r>
              <a:rPr lang="he-IL" dirty="0"/>
              <a:t>מאירופה קונים בזול מאד יהלומים </a:t>
            </a:r>
            <a:r>
              <a:rPr lang="he-IL" dirty="0" smtClean="0"/>
              <a:t>מאפריקה</a:t>
            </a:r>
          </a:p>
          <a:p>
            <a:r>
              <a:rPr lang="he-IL" dirty="0" smtClean="0"/>
              <a:t>- מדינות המערב מוכרות את הפסולת שלהן למדינות עניות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72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30" y="937290"/>
            <a:ext cx="8526065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666206"/>
            <a:ext cx="10358845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סיכום</a:t>
            </a:r>
          </a:p>
          <a:p>
            <a:pPr algn="r"/>
            <a:r>
              <a:rPr lang="he-IL" dirty="0" smtClean="0"/>
              <a:t>הקולוניאליזם זו תקופה שבה </a:t>
            </a:r>
            <a:r>
              <a:rPr lang="he-IL" b="1" dirty="0" smtClean="0"/>
              <a:t>מדינות אירופה כבשו ושלטו על כל העולם</a:t>
            </a:r>
            <a:r>
              <a:rPr lang="he-IL" dirty="0" smtClean="0"/>
              <a:t>.                                                                       למשל, בריטניה שלטה על מצרים, עיראק וסוריה שלטה על לבנון, סוריה, מרוקו ומדינות רבות באפריקה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מצד אחד, השלטון הקולוניאלי, שהיה יותר מפותח, הביא </a:t>
            </a:r>
            <a:r>
              <a:rPr lang="he-IL" b="1" dirty="0" smtClean="0"/>
              <a:t>קידמה</a:t>
            </a:r>
            <a:r>
              <a:rPr lang="he-IL" dirty="0" smtClean="0"/>
              <a:t> לארצות הנשלטות כגון בניית נמלים, ערים מודרניות והנחת פסי רכבת וקידום מערכת החינוך</a:t>
            </a:r>
          </a:p>
          <a:p>
            <a:pPr algn="r"/>
            <a:r>
              <a:rPr lang="he-IL" dirty="0" smtClean="0"/>
              <a:t>אך מצד שני, השלטון הקולוניאלי </a:t>
            </a:r>
            <a:r>
              <a:rPr lang="he-IL" b="1" dirty="0" smtClean="0"/>
              <a:t>ניצל והפעיל אלימות </a:t>
            </a:r>
            <a:r>
              <a:rPr lang="he-IL" dirty="0" smtClean="0"/>
              <a:t>נגד העמים הנשלטים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במזה"ת אחת מהבעיות היא שהשלטון הקולוניאלי יצר </a:t>
            </a:r>
            <a:r>
              <a:rPr lang="he-IL" b="1" dirty="0" smtClean="0">
                <a:solidFill>
                  <a:srgbClr val="FF0000"/>
                </a:solidFill>
              </a:rPr>
              <a:t>גבולות שרירותיים </a:t>
            </a:r>
            <a:r>
              <a:rPr lang="he-IL" dirty="0" smtClean="0"/>
              <a:t>שכללו יצירת </a:t>
            </a:r>
            <a:r>
              <a:rPr lang="he-IL" b="1" dirty="0" smtClean="0">
                <a:solidFill>
                  <a:srgbClr val="FF0000"/>
                </a:solidFill>
              </a:rPr>
              <a:t>מדינות רב-עדתיות</a:t>
            </a:r>
            <a:r>
              <a:rPr lang="he-IL" dirty="0" smtClean="0"/>
              <a:t>, למרות שמדובר על עדות שלא מסתדרות ביניהן. כך המצב בעיראק, סוריה ולבנון.                                                               בעיראק גם נוצרה בעיה בשל הפיכת </a:t>
            </a:r>
            <a:r>
              <a:rPr lang="he-IL" b="1" dirty="0" smtClean="0"/>
              <a:t>נהר שאט אל ערב </a:t>
            </a:r>
            <a:r>
              <a:rPr lang="he-IL" dirty="0" smtClean="0"/>
              <a:t>לגבול עם איראן וגם בשל העובדה ש</a:t>
            </a:r>
            <a:r>
              <a:rPr lang="he-IL" b="1" dirty="0" smtClean="0"/>
              <a:t>לעיראק יש יציאה מאד קטנה למפרץ הפרסי</a:t>
            </a:r>
            <a:r>
              <a:rPr lang="he-IL" dirty="0" smtClean="0"/>
              <a:t>, מה שגרם בהמשך לעיראק לפלוש לאיראן ולכווית.                                                                       בעיה דומה יש </a:t>
            </a:r>
            <a:r>
              <a:rPr lang="he-IL" b="1" dirty="0" smtClean="0"/>
              <a:t>לירדן שאין לה יציאה לים למעט יציאה קטנה במפרץ אילת </a:t>
            </a:r>
            <a:r>
              <a:rPr lang="he-IL" dirty="0" smtClean="0"/>
              <a:t>וגם שבשטחה </a:t>
            </a:r>
            <a:r>
              <a:rPr lang="he-IL" b="1" dirty="0" smtClean="0"/>
              <a:t>אין מקורות מים</a:t>
            </a:r>
          </a:p>
          <a:p>
            <a:pPr algn="r"/>
            <a:endParaRPr lang="he-IL" dirty="0"/>
          </a:p>
          <a:p>
            <a:pPr algn="r"/>
            <a:r>
              <a:rPr lang="he-IL" b="1" dirty="0" smtClean="0">
                <a:solidFill>
                  <a:srgbClr val="FF0000"/>
                </a:solidFill>
              </a:rPr>
              <a:t>נאו-קולוניאליזם</a:t>
            </a:r>
            <a:r>
              <a:rPr lang="he-IL" dirty="0" smtClean="0"/>
              <a:t> (נאו=חדש): טענה שגם היום מדינות המערב מנצלות את הארצות העניות שנשלטו בעבר</a:t>
            </a:r>
          </a:p>
          <a:p>
            <a:pPr algn="r"/>
            <a:endParaRPr lang="he-IL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944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600891"/>
            <a:ext cx="105156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תרגול </a:t>
            </a:r>
          </a:p>
          <a:p>
            <a:pPr algn="r"/>
            <a:r>
              <a:rPr lang="he-IL" dirty="0"/>
              <a:t>1. מלא את המילים החסרות</a:t>
            </a:r>
          </a:p>
          <a:p>
            <a:pPr algn="r"/>
            <a:r>
              <a:rPr lang="he-IL" dirty="0"/>
              <a:t>קולוניאליזם הוא עידן שבו מדינות מיבשת .................... שלטו את על כל העולם והפכו לאימפריות. </a:t>
            </a:r>
          </a:p>
          <a:p>
            <a:pPr algn="r"/>
            <a:r>
              <a:rPr lang="he-IL" dirty="0"/>
              <a:t>למשל, בצפון אפריקה, צרפת שלטה על ................ </a:t>
            </a:r>
          </a:p>
          <a:p>
            <a:pPr algn="r"/>
            <a:r>
              <a:rPr lang="he-IL" dirty="0"/>
              <a:t> ואילו ברוב מדינות דרום-אמריקה שלטו הספרדים. לכן, מסי למרות שהוא יליד ואזרח ................. יודע לדבר כשפת-אם בשפה ה.............. </a:t>
            </a:r>
          </a:p>
          <a:p>
            <a:pPr algn="r"/>
            <a:r>
              <a:rPr lang="he-IL" dirty="0"/>
              <a:t>השלטון הקולוניאלי הגיע גם למזרח התיכון. למשל, על עיראק שלטה </a:t>
            </a:r>
            <a:r>
              <a:rPr lang="he-IL" dirty="0" smtClean="0"/>
              <a:t>..................</a:t>
            </a:r>
            <a:endParaRPr lang="he-IL" dirty="0"/>
          </a:p>
          <a:p>
            <a:pPr algn="r"/>
            <a:r>
              <a:rPr lang="he-IL" dirty="0" smtClean="0"/>
              <a:t>2</a:t>
            </a:r>
            <a:r>
              <a:rPr lang="he-IL" dirty="0"/>
              <a:t>. משרד החינוך טוען שיש יתרונות בקולוניאליזם מכיוון שמדינות אירופה פיתחו את הארצות הכבושות ובנו שם ........................................................................................</a:t>
            </a:r>
          </a:p>
          <a:p>
            <a:pPr algn="r"/>
            <a:r>
              <a:rPr lang="he-IL" dirty="0" smtClean="0"/>
              <a:t>3. יש </a:t>
            </a:r>
            <a:r>
              <a:rPr lang="he-IL" dirty="0"/>
              <a:t>עמים </a:t>
            </a:r>
            <a:r>
              <a:rPr lang="he-IL" dirty="0" smtClean="0"/>
              <a:t>במזה"ת שלא </a:t>
            </a:r>
            <a:r>
              <a:rPr lang="he-IL" dirty="0"/>
              <a:t>קיבלו </a:t>
            </a:r>
            <a:r>
              <a:rPr lang="he-IL" dirty="0" smtClean="0"/>
              <a:t>עצמאות כמו העם </a:t>
            </a:r>
            <a:r>
              <a:rPr lang="he-IL" dirty="0"/>
              <a:t>ה.............. </a:t>
            </a:r>
            <a:endParaRPr lang="he-IL" dirty="0" smtClean="0"/>
          </a:p>
          <a:p>
            <a:pPr algn="r"/>
            <a:r>
              <a:rPr lang="he-IL" dirty="0" smtClean="0"/>
              <a:t>4. </a:t>
            </a:r>
            <a:r>
              <a:rPr lang="he-IL" dirty="0"/>
              <a:t>ירדן: אין לה מוצא אל הים התיכון. יש לה מוצא קטן מאד וקטן מדי אל ים .......... </a:t>
            </a:r>
          </a:p>
          <a:p>
            <a:pPr algn="r"/>
            <a:r>
              <a:rPr lang="he-IL" dirty="0" smtClean="0"/>
              <a:t>5. בחר את התשובה הנכונה מבין האופציות המודגשות בקו תחתון</a:t>
            </a:r>
          </a:p>
          <a:p>
            <a:pPr algn="r"/>
            <a:r>
              <a:rPr lang="he-IL" dirty="0" smtClean="0"/>
              <a:t>א. מדינות </a:t>
            </a:r>
            <a:r>
              <a:rPr lang="he-IL" dirty="0"/>
              <a:t>המערב מעבירות </a:t>
            </a:r>
            <a:r>
              <a:rPr lang="he-IL" dirty="0" smtClean="0"/>
              <a:t>חלק </a:t>
            </a:r>
            <a:r>
              <a:rPr lang="he-IL" dirty="0"/>
              <a:t>מהפסולת שלהן למדינות העולם </a:t>
            </a:r>
            <a:r>
              <a:rPr lang="he-IL" dirty="0" smtClean="0"/>
              <a:t>השלישי. זו דוגמא </a:t>
            </a:r>
            <a:r>
              <a:rPr lang="he-IL" dirty="0" err="1" smtClean="0"/>
              <a:t>לנ</a:t>
            </a:r>
            <a:r>
              <a:rPr lang="he-IL" dirty="0" smtClean="0"/>
              <a:t> </a:t>
            </a:r>
            <a:endParaRPr lang="he-IL" dirty="0"/>
          </a:p>
          <a:p>
            <a:pPr algn="r"/>
            <a:r>
              <a:rPr lang="he-IL" dirty="0"/>
              <a:t>זו דוגמא ל: </a:t>
            </a:r>
            <a:r>
              <a:rPr lang="he-IL" u="sng" dirty="0" smtClean="0"/>
              <a:t>קולוניאליזם\ניאו-קולוניאליזם\הגירה\גלובליזציה</a:t>
            </a:r>
            <a:endParaRPr lang="he-IL" u="sng" dirty="0"/>
          </a:p>
          <a:p>
            <a:pPr algn="r"/>
            <a:r>
              <a:rPr lang="he-IL" dirty="0" smtClean="0"/>
              <a:t>ב</a:t>
            </a:r>
            <a:r>
              <a:rPr lang="he-IL" dirty="0"/>
              <a:t>. מפעלים רבים עוברים ממדינות המערב אל העולם השלישי</a:t>
            </a:r>
          </a:p>
          <a:p>
            <a:pPr algn="r"/>
            <a:r>
              <a:rPr lang="he-IL" dirty="0"/>
              <a:t>זו דוגמא ל: </a:t>
            </a:r>
            <a:r>
              <a:rPr lang="he-IL" u="sng" dirty="0" smtClean="0"/>
              <a:t>קולוניאליזם\ניאו-קולוניאליזם\הגירה\גלובליזציה</a:t>
            </a:r>
          </a:p>
          <a:p>
            <a:pPr algn="r"/>
            <a:r>
              <a:rPr lang="he-IL" dirty="0" smtClean="0"/>
              <a:t>ג</a:t>
            </a:r>
            <a:r>
              <a:rPr lang="he-IL" dirty="0"/>
              <a:t>. באפריקה יש כמות עצומה של יהלומים. אבל רוב מכרות היהלומים באפריקה שייכים לאנשי עסקים לבנים מאירופה ומארה"ב</a:t>
            </a:r>
            <a:r>
              <a:rPr lang="he-IL" dirty="0" smtClean="0"/>
              <a:t>. זו </a:t>
            </a:r>
            <a:r>
              <a:rPr lang="he-IL" dirty="0"/>
              <a:t>דוגמא ל: </a:t>
            </a:r>
            <a:r>
              <a:rPr lang="he-IL" u="sng" dirty="0"/>
              <a:t>קולוניאליזם\ניאו-קולוניאליזם\הגירה\גלובליזציה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39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13" y="1933303"/>
            <a:ext cx="8321699" cy="4316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862" y="1025237"/>
            <a:ext cx="1219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קולוניאליזם, שלטון קולוניאלי = בעבר מדינות אירופה שלטו על כל העולם</a:t>
            </a:r>
            <a:endParaRPr lang="he-I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8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35" y="2008797"/>
            <a:ext cx="6581305" cy="40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9507" y="1422259"/>
            <a:ext cx="5773783" cy="772302"/>
          </a:xfrm>
        </p:spPr>
        <p:txBody>
          <a:bodyPr>
            <a:normAutofit fontScale="90000"/>
          </a:bodyPr>
          <a:lstStyle/>
          <a:p>
            <a:r>
              <a:rPr lang="he-IL" dirty="0"/>
              <a:t>השלכות הקולוניאליזם</a:t>
            </a:r>
            <a:br>
              <a:rPr lang="he-IL" dirty="0"/>
            </a:b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71067"/>
              </p:ext>
            </p:extLst>
          </p:nvPr>
        </p:nvGraphicFramePr>
        <p:xfrm>
          <a:off x="416423" y="1920239"/>
          <a:ext cx="11305311" cy="43444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51708">
                  <a:extLst>
                    <a:ext uri="{9D8B030D-6E8A-4147-A177-3AD203B41FA5}">
                      <a16:colId xmlns:a16="http://schemas.microsoft.com/office/drawing/2014/main" val="1030787056"/>
                    </a:ext>
                  </a:extLst>
                </a:gridCol>
                <a:gridCol w="5985166">
                  <a:extLst>
                    <a:ext uri="{9D8B030D-6E8A-4147-A177-3AD203B41FA5}">
                      <a16:colId xmlns:a16="http://schemas.microsoft.com/office/drawing/2014/main" val="3528476049"/>
                    </a:ext>
                  </a:extLst>
                </a:gridCol>
                <a:gridCol w="3768437">
                  <a:extLst>
                    <a:ext uri="{9D8B030D-6E8A-4147-A177-3AD203B41FA5}">
                      <a16:colId xmlns:a16="http://schemas.microsoft.com/office/drawing/2014/main" val="1518031609"/>
                    </a:ext>
                  </a:extLst>
                </a:gridCol>
              </a:tblGrid>
              <a:tr h="354697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יתרונות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חסרונות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השפעה</a:t>
                      </a:r>
                      <a:r>
                        <a:rPr lang="he-IL" sz="2200" baseline="0" dirty="0" smtClean="0"/>
                        <a:t> על הגירה</a:t>
                      </a:r>
                      <a:endParaRPr lang="he-I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036607"/>
                  </a:ext>
                </a:extLst>
              </a:tr>
              <a:tr h="3917688">
                <a:tc>
                  <a:txBody>
                    <a:bodyPr/>
                    <a:lstStyle/>
                    <a:p>
                      <a:pPr algn="r" rtl="1"/>
                      <a:r>
                        <a:rPr lang="he-IL" sz="2200" dirty="0" smtClean="0"/>
                        <a:t>השלטון האירופאי </a:t>
                      </a:r>
                      <a:r>
                        <a:rPr lang="he-IL" sz="2200" b="1" dirty="0" smtClean="0">
                          <a:solidFill>
                            <a:srgbClr val="FF0000"/>
                          </a:solidFill>
                        </a:rPr>
                        <a:t>פיתח</a:t>
                      </a:r>
                      <a:r>
                        <a:rPr lang="he-IL" sz="2200" dirty="0" smtClean="0"/>
                        <a:t> את האזור: נמלים, חינוך,</a:t>
                      </a:r>
                      <a:r>
                        <a:rPr lang="he-IL" sz="2200" baseline="0" dirty="0" smtClean="0"/>
                        <a:t> רכבות וכו'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200" dirty="0" smtClean="0"/>
                        <a:t>השלטון האירופאי הזר </a:t>
                      </a:r>
                      <a:r>
                        <a:rPr lang="he-IL" sz="2200" b="1" dirty="0" smtClean="0">
                          <a:solidFill>
                            <a:schemeClr val="tx1"/>
                          </a:solidFill>
                        </a:rPr>
                        <a:t>רצח, אנס, גנב ושיעבד</a:t>
                      </a:r>
                      <a:r>
                        <a:rPr lang="he-IL" sz="2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r" rtl="1"/>
                      <a:r>
                        <a:rPr lang="he-IL" sz="2200" dirty="0" smtClean="0">
                          <a:solidFill>
                            <a:schemeClr val="tx1"/>
                          </a:solidFill>
                        </a:rPr>
                        <a:t>תוצאה:</a:t>
                      </a:r>
                    </a:p>
                    <a:p>
                      <a:pPr marL="342900" indent="-342900" algn="r" rtl="1">
                        <a:buFontTx/>
                        <a:buChar char="-"/>
                      </a:pPr>
                      <a:r>
                        <a:rPr lang="he-IL" sz="2200" baseline="0" dirty="0" smtClean="0"/>
                        <a:t>הסבר שמדינות אירופה יותר עשירות</a:t>
                      </a:r>
                    </a:p>
                    <a:p>
                      <a:pPr marL="342900" indent="-342900" algn="r" rtl="1">
                        <a:buFontTx/>
                        <a:buChar char="-"/>
                      </a:pPr>
                      <a:r>
                        <a:rPr lang="he-IL" sz="2200" baseline="0" dirty="0" smtClean="0"/>
                        <a:t> מסביר מדוע אצל </a:t>
                      </a:r>
                      <a:r>
                        <a:rPr lang="he-IL" sz="2200" b="1" baseline="0" dirty="0" smtClean="0">
                          <a:solidFill>
                            <a:srgbClr val="FF0000"/>
                          </a:solidFill>
                        </a:rPr>
                        <a:t>המוסלמים חלה הקצנה דתית ושנאה למערב </a:t>
                      </a:r>
                      <a:r>
                        <a:rPr lang="he-IL" sz="2200" baseline="0" dirty="0" smtClean="0"/>
                        <a:t>(כי גם הערבים נשלטו ע"י אירופה)</a:t>
                      </a:r>
                    </a:p>
                    <a:p>
                      <a:pPr marL="342900" indent="-342900" algn="r" rtl="1">
                        <a:buFontTx/>
                        <a:buChar char="-"/>
                      </a:pPr>
                      <a:r>
                        <a:rPr lang="he-IL" sz="2200" dirty="0" smtClean="0"/>
                        <a:t>השלטון הזר יצר </a:t>
                      </a:r>
                      <a:r>
                        <a:rPr lang="he-IL" sz="2200" b="1" dirty="0" smtClean="0">
                          <a:solidFill>
                            <a:srgbClr val="FF0000"/>
                          </a:solidFill>
                        </a:rPr>
                        <a:t>גבול שרירותי </a:t>
                      </a:r>
                      <a:r>
                        <a:rPr lang="he-IL" sz="2200" dirty="0" smtClean="0"/>
                        <a:t>בין המדינות הנשלטות מבלי להתחשב במקומיים. למשל:                          צרפת</a:t>
                      </a:r>
                      <a:r>
                        <a:rPr lang="he-IL" sz="2200" baseline="0" dirty="0" smtClean="0"/>
                        <a:t> העבירה שטחים מסוריה מבלי לשאול את הסורים,</a:t>
                      </a:r>
                      <a:r>
                        <a:rPr lang="he-IL" sz="2200" dirty="0" smtClean="0"/>
                        <a:t> </a:t>
                      </a:r>
                      <a:r>
                        <a:rPr lang="he-IL" sz="2200" b="1" dirty="0" smtClean="0"/>
                        <a:t>בעיראק לבנון וסוריה</a:t>
                      </a:r>
                      <a:r>
                        <a:rPr lang="he-IL" sz="2200" b="1" baseline="0" dirty="0" smtClean="0"/>
                        <a:t> קמו מדינות רב-לאומית </a:t>
                      </a:r>
                      <a:r>
                        <a:rPr lang="he-IL" sz="2200" baseline="0" dirty="0" smtClean="0"/>
                        <a:t>(עם הרבה עמים) וזה מתכון לאי יציבות, </a:t>
                      </a:r>
                      <a:r>
                        <a:rPr lang="he-IL" sz="2200" b="1" baseline="0" dirty="0" smtClean="0">
                          <a:solidFill>
                            <a:srgbClr val="FF0000"/>
                          </a:solidFill>
                        </a:rPr>
                        <a:t>הכורדים לא קיבלו מדינה </a:t>
                      </a:r>
                      <a:r>
                        <a:rPr lang="he-IL" sz="2200" baseline="0" dirty="0" smtClean="0"/>
                        <a:t>וכו'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200" dirty="0" smtClean="0"/>
                        <a:t>בגלל שהעמים</a:t>
                      </a:r>
                      <a:r>
                        <a:rPr lang="he-IL" sz="2200" baseline="0" dirty="0" smtClean="0"/>
                        <a:t> הנשלטים למדו את שפת השליט, אז כיום יותר קל </a:t>
                      </a:r>
                      <a:r>
                        <a:rPr lang="he-IL" sz="2200" b="1" baseline="0" dirty="0" smtClean="0"/>
                        <a:t>להגר מהמדינות שנשלטו בעבר אל המדינות ששלטו עליהן בזכות ידיעת ה</a:t>
                      </a:r>
                      <a:r>
                        <a:rPr lang="he-IL" sz="2200" b="1" baseline="0" dirty="0" smtClean="0">
                          <a:solidFill>
                            <a:srgbClr val="FF0000"/>
                          </a:solidFill>
                        </a:rPr>
                        <a:t>שפה</a:t>
                      </a:r>
                      <a:r>
                        <a:rPr lang="he-IL" sz="2200" baseline="0" dirty="0" smtClean="0"/>
                        <a:t>.</a:t>
                      </a:r>
                    </a:p>
                    <a:p>
                      <a:pPr algn="r" rtl="1"/>
                      <a:r>
                        <a:rPr lang="he-IL" sz="2200" baseline="0" dirty="0" smtClean="0"/>
                        <a:t>למשל, הרבה אפריקאים למדו את השפה הצרפתית ולכן קל להם להגר לצרפת</a:t>
                      </a:r>
                      <a:endParaRPr lang="he-I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9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7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1" y="2401522"/>
            <a:ext cx="3440030" cy="332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byUPJooBf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61702" y="1123406"/>
            <a:ext cx="11077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בוב </a:t>
            </a:r>
            <a:r>
              <a:rPr lang="he-IL" dirty="0" err="1">
                <a:solidFill>
                  <a:schemeClr val="bg1"/>
                </a:solidFill>
              </a:rPr>
              <a:t>מארלי</a:t>
            </a:r>
            <a:r>
              <a:rPr lang="he-IL" dirty="0">
                <a:solidFill>
                  <a:schemeClr val="bg1"/>
                </a:solidFill>
              </a:rPr>
              <a:t> שר הרבה </a:t>
            </a:r>
            <a:r>
              <a:rPr lang="he-IL" dirty="0" smtClean="0">
                <a:solidFill>
                  <a:schemeClr val="bg1"/>
                </a:solidFill>
              </a:rPr>
              <a:t>שירים על </a:t>
            </a:r>
            <a:r>
              <a:rPr lang="he-IL" dirty="0">
                <a:solidFill>
                  <a:schemeClr val="bg1"/>
                </a:solidFill>
              </a:rPr>
              <a:t>הכיבוש האירופאי הרצחני וכיצד האדם הלבן שיעבד את האדם השחור</a:t>
            </a:r>
          </a:p>
        </p:txBody>
      </p:sp>
    </p:spTree>
    <p:extLst>
      <p:ext uri="{BB962C8B-B14F-4D97-AF65-F5344CB8AC3E}">
        <p14:creationId xmlns:p14="http://schemas.microsoft.com/office/powerpoint/2010/main" val="244473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44" y="295300"/>
            <a:ext cx="10115621" cy="53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89" y="148984"/>
            <a:ext cx="6145939" cy="613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3074" y="148984"/>
            <a:ext cx="21197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קריקטורה שמציגה את בריטניה\אנגליה כמו תמנון ששולח את זרועותיו לכל העולם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352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6329" y="2115866"/>
            <a:ext cx="360977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030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80</TotalTime>
  <Words>963</Words>
  <Application>Microsoft Office PowerPoint</Application>
  <PresentationFormat>מסך רחב</PresentationFormat>
  <Paragraphs>89</Paragraphs>
  <Slides>24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מצגות קמפוס</vt:lpstr>
      <vt:lpstr>קולוניאליזם  וניאו-קולוניאליזם</vt:lpstr>
      <vt:lpstr>תוכן עניינים</vt:lpstr>
      <vt:lpstr>מצגת של PowerPoint‏</vt:lpstr>
      <vt:lpstr>מצגת של PowerPoint‏</vt:lpstr>
      <vt:lpstr>השלכות הקולוניאליזם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בעיות בעיראק בשל יצירת גבול שרירותי</vt:lpstr>
      <vt:lpstr>מלחמת איראן-עיראק שהחלה בשל פלישת עיראק ב-1980</vt:lpstr>
      <vt:lpstr>מלחמת המפרץ הראשונה שהחלה עם פלישת עיראק לכווית ב-1990 והמשיכה עם התגייסות ארה"ב לטובת כווית</vt:lpstr>
      <vt:lpstr>לכורדים אין מדינה והם מפוזרים בין טורקיה, עיראק, סוריה ואיראן</vt:lpstr>
      <vt:lpstr>גם סוריה נפגעה בשל הגבול השרירותי שיצר השלטון הקולוניאלי הצרפתי</vt:lpstr>
      <vt:lpstr>גם לבנון נפגעה בשל יצירת גבול שרירותי ע"י השלטון הקולוניאלי הצרפתי</vt:lpstr>
      <vt:lpstr>לירדן, שנוצרה ע"י השלטון הקולוניאלי הבריטי,  אין מקורות מים ואין לה יציאה לים למעט נקודה קטנה בדרום המרוחק</vt:lpstr>
      <vt:lpstr>קולוניאליזם כסיבה לשנוא את המערב</vt:lpstr>
      <vt:lpstr>מצגת של PowerPoint‏</vt:lpstr>
      <vt:lpstr>ניאו-קולוניאליזם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14</cp:revision>
  <dcterms:created xsi:type="dcterms:W3CDTF">2020-05-21T11:17:02Z</dcterms:created>
  <dcterms:modified xsi:type="dcterms:W3CDTF">2020-07-18T21:06:04Z</dcterms:modified>
</cp:coreProperties>
</file>