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60" r:id="rId2"/>
    <p:sldId id="271" r:id="rId3"/>
    <p:sldId id="276" r:id="rId4"/>
    <p:sldId id="300" r:id="rId5"/>
    <p:sldId id="277" r:id="rId6"/>
    <p:sldId id="278" r:id="rId7"/>
    <p:sldId id="279" r:id="rId8"/>
    <p:sldId id="284" r:id="rId9"/>
    <p:sldId id="286" r:id="rId10"/>
    <p:sldId id="287" r:id="rId11"/>
    <p:sldId id="290" r:id="rId12"/>
    <p:sldId id="292" r:id="rId13"/>
    <p:sldId id="301" r:id="rId14"/>
    <p:sldId id="302"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19" autoAdjust="0"/>
    <p:restoredTop sz="94660"/>
  </p:normalViewPr>
  <p:slideViewPr>
    <p:cSldViewPr snapToGrid="0">
      <p:cViewPr varScale="1">
        <p:scale>
          <a:sx n="70" d="100"/>
          <a:sy n="70" d="100"/>
        </p:scale>
        <p:origin x="90"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diagrams/_rels/data3.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A3184-2D17-4199-BB5B-36D0931347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he-IL"/>
        </a:p>
      </dgm:t>
    </dgm:pt>
    <dgm:pt modelId="{FCF695D4-10AD-42AB-81F8-04E1011D7C34}">
      <dgm:prSet phldrT="[טקסט]" custT="1"/>
      <dgm:spPr/>
      <dgm:t>
        <a:bodyPr/>
        <a:lstStyle/>
        <a:p>
          <a:pPr rtl="1"/>
          <a:r>
            <a:rPr lang="he-IL" sz="2400" dirty="0"/>
            <a:t>המאה 10-12</a:t>
          </a:r>
        </a:p>
      </dgm:t>
    </dgm:pt>
    <dgm:pt modelId="{01E66BC4-0021-4318-A49F-8D71C8E7C9A8}" type="parTrans" cxnId="{7F3C85DC-B79B-4917-947C-E5788E8B20CE}">
      <dgm:prSet/>
      <dgm:spPr/>
      <dgm:t>
        <a:bodyPr/>
        <a:lstStyle/>
        <a:p>
          <a:pPr rtl="1"/>
          <a:endParaRPr lang="he-IL"/>
        </a:p>
      </dgm:t>
    </dgm:pt>
    <dgm:pt modelId="{8ACD5BAD-7412-4EF2-A0AB-AB57D28BC3F2}" type="sibTrans" cxnId="{7F3C85DC-B79B-4917-947C-E5788E8B20CE}">
      <dgm:prSet/>
      <dgm:spPr/>
      <dgm:t>
        <a:bodyPr/>
        <a:lstStyle/>
        <a:p>
          <a:pPr rtl="1"/>
          <a:endParaRPr lang="he-IL"/>
        </a:p>
      </dgm:t>
    </dgm:pt>
    <dgm:pt modelId="{38901D08-0ED7-48AC-B18C-2397D19AFB75}">
      <dgm:prSet custT="1"/>
      <dgm:spPr/>
      <dgm:t>
        <a:bodyPr/>
        <a:lstStyle/>
        <a:p>
          <a:pPr rtl="1"/>
          <a:r>
            <a:rPr lang="he-IL" altLang="he-IL" sz="1800" dirty="0"/>
            <a:t>ראשוני היהודים התרכזו </a:t>
          </a:r>
          <a:r>
            <a:rPr lang="he-IL" altLang="he-IL" sz="1800" b="1" dirty="0">
              <a:solidFill>
                <a:srgbClr val="FF0000"/>
              </a:solidFill>
              <a:hlinkClick xmlns:r="http://schemas.openxmlformats.org/officeDocument/2006/relationships" r:id="rId1" action="ppaction://hlinksldjump"/>
            </a:rPr>
            <a:t>בגדה השמאלית </a:t>
          </a:r>
          <a:r>
            <a:rPr lang="he-IL" altLang="he-IL" sz="1800" dirty="0"/>
            <a:t>של הנהר </a:t>
          </a:r>
          <a:r>
            <a:rPr lang="he-IL" altLang="he-IL" sz="1800" dirty="0" err="1"/>
            <a:t>וולטבה</a:t>
          </a:r>
          <a:r>
            <a:rPr lang="he-IL" altLang="he-IL" sz="1800" dirty="0"/>
            <a:t>, סמוך למבצר </a:t>
          </a:r>
          <a:r>
            <a:rPr lang="he-IL" altLang="he-IL" sz="1800" dirty="0" err="1"/>
            <a:t>פראהה</a:t>
          </a:r>
          <a:endParaRPr lang="he-IL" sz="1800" dirty="0"/>
        </a:p>
      </dgm:t>
    </dgm:pt>
    <dgm:pt modelId="{4E1FC6C1-280D-43C4-8D78-5104B63AB849}" type="parTrans" cxnId="{D17FE88C-56FF-49AD-9F4B-0106981862B9}">
      <dgm:prSet/>
      <dgm:spPr/>
      <dgm:t>
        <a:bodyPr/>
        <a:lstStyle/>
        <a:p>
          <a:pPr rtl="1"/>
          <a:endParaRPr lang="he-IL"/>
        </a:p>
      </dgm:t>
    </dgm:pt>
    <dgm:pt modelId="{6E357A64-5ABB-458E-8AF6-6068B5C0955F}" type="sibTrans" cxnId="{D17FE88C-56FF-49AD-9F4B-0106981862B9}">
      <dgm:prSet/>
      <dgm:spPr/>
      <dgm:t>
        <a:bodyPr/>
        <a:lstStyle/>
        <a:p>
          <a:pPr rtl="1"/>
          <a:endParaRPr lang="he-IL"/>
        </a:p>
      </dgm:t>
    </dgm:pt>
    <dgm:pt modelId="{4EAE0FFB-80DF-40F1-AE92-4AAB175F20F8}">
      <dgm:prSet custT="1"/>
      <dgm:spPr/>
      <dgm:t>
        <a:bodyPr/>
        <a:lstStyle/>
        <a:p>
          <a:pPr rtl="1"/>
          <a:r>
            <a:rPr lang="he-IL" altLang="he-IL" sz="1800" dirty="0"/>
            <a:t>בימי מסע הצלב הראשון בשנת 1096 נרצחו רבים מהיהודים והוכרחו להתנצר</a:t>
          </a:r>
          <a:endParaRPr lang="he-IL" sz="1800" dirty="0"/>
        </a:p>
      </dgm:t>
    </dgm:pt>
    <dgm:pt modelId="{0B383CDC-A52C-4085-A5D7-92307889752F}" type="parTrans" cxnId="{2B70F9AF-DC7C-411D-B1B8-670B383876A2}">
      <dgm:prSet/>
      <dgm:spPr/>
      <dgm:t>
        <a:bodyPr/>
        <a:lstStyle/>
        <a:p>
          <a:pPr rtl="1"/>
          <a:endParaRPr lang="he-IL"/>
        </a:p>
      </dgm:t>
    </dgm:pt>
    <dgm:pt modelId="{A9B64D5E-0D37-49D4-AC9C-46D260411417}" type="sibTrans" cxnId="{2B70F9AF-DC7C-411D-B1B8-670B383876A2}">
      <dgm:prSet/>
      <dgm:spPr/>
      <dgm:t>
        <a:bodyPr/>
        <a:lstStyle/>
        <a:p>
          <a:pPr rtl="1"/>
          <a:endParaRPr lang="he-IL"/>
        </a:p>
      </dgm:t>
    </dgm:pt>
    <dgm:pt modelId="{A8620B37-FD87-4383-83AA-C7BC31E9273A}">
      <dgm:prSet custT="1"/>
      <dgm:spPr/>
      <dgm:t>
        <a:bodyPr/>
        <a:lstStyle/>
        <a:p>
          <a:pPr rtl="1"/>
          <a:r>
            <a:rPr lang="he-IL" sz="1800" dirty="0"/>
            <a:t>פורסמו צווים ותקנות שדרשו מיהודים לעסוק </a:t>
          </a:r>
          <a:r>
            <a:rPr lang="he-IL" sz="1800" dirty="0">
              <a:solidFill>
                <a:srgbClr val="FF0000"/>
              </a:solidFill>
              <a:hlinkClick xmlns:r="http://schemas.openxmlformats.org/officeDocument/2006/relationships" r:id="rId2" action="ppaction://hlinksldjump"/>
            </a:rPr>
            <a:t>בהלוואות</a:t>
          </a:r>
          <a:r>
            <a:rPr lang="he-IL" sz="1800" dirty="0"/>
            <a:t> והם חויבו לסמן את בגדיהם בצבע מיוחד</a:t>
          </a:r>
        </a:p>
      </dgm:t>
    </dgm:pt>
    <dgm:pt modelId="{3E5EBE26-2B3B-4B84-AF82-B92A6FDA2802}" type="parTrans" cxnId="{8EB5CFBB-1FE4-485E-BCD9-3C80B90B2E76}">
      <dgm:prSet/>
      <dgm:spPr/>
      <dgm:t>
        <a:bodyPr/>
        <a:lstStyle/>
        <a:p>
          <a:pPr rtl="1"/>
          <a:endParaRPr lang="he-IL"/>
        </a:p>
      </dgm:t>
    </dgm:pt>
    <dgm:pt modelId="{49ACF0B2-2CFE-4EC6-A10A-59139B364CE1}" type="sibTrans" cxnId="{8EB5CFBB-1FE4-485E-BCD9-3C80B90B2E76}">
      <dgm:prSet/>
      <dgm:spPr/>
      <dgm:t>
        <a:bodyPr/>
        <a:lstStyle/>
        <a:p>
          <a:pPr rtl="1"/>
          <a:endParaRPr lang="he-IL"/>
        </a:p>
      </dgm:t>
    </dgm:pt>
    <dgm:pt modelId="{467C5714-8DB2-4A17-90F7-5E0C9478E5F3}" type="pres">
      <dgm:prSet presAssocID="{706A3184-2D17-4199-BB5B-36D0931347F4}" presName="Name0" presStyleCnt="0">
        <dgm:presLayoutVars>
          <dgm:chPref val="3"/>
          <dgm:dir/>
          <dgm:animLvl val="lvl"/>
          <dgm:resizeHandles/>
        </dgm:presLayoutVars>
      </dgm:prSet>
      <dgm:spPr/>
    </dgm:pt>
    <dgm:pt modelId="{09630A8C-08C1-49F6-A2D0-17CC0F686C23}" type="pres">
      <dgm:prSet presAssocID="{FCF695D4-10AD-42AB-81F8-04E1011D7C34}" presName="horFlow" presStyleCnt="0"/>
      <dgm:spPr/>
    </dgm:pt>
    <dgm:pt modelId="{A6E458E7-8717-4150-BFAA-7B72A61513D8}" type="pres">
      <dgm:prSet presAssocID="{FCF695D4-10AD-42AB-81F8-04E1011D7C34}" presName="bigChev" presStyleLbl="node1" presStyleIdx="0" presStyleCnt="1" custScaleX="95209" custScaleY="102927"/>
      <dgm:spPr/>
    </dgm:pt>
    <dgm:pt modelId="{229E165A-3C9E-4D0B-B2F7-2B4CE40021F7}" type="pres">
      <dgm:prSet presAssocID="{4E1FC6C1-280D-43C4-8D78-5104B63AB849}" presName="parTrans" presStyleCnt="0"/>
      <dgm:spPr/>
    </dgm:pt>
    <dgm:pt modelId="{096E58DC-4535-48FC-AB49-06E1A81DA79F}" type="pres">
      <dgm:prSet presAssocID="{38901D08-0ED7-48AC-B18C-2397D19AFB75}" presName="node" presStyleLbl="alignAccFollowNode1" presStyleIdx="0" presStyleCnt="3" custScaleX="176590" custScaleY="134625">
        <dgm:presLayoutVars>
          <dgm:bulletEnabled val="1"/>
        </dgm:presLayoutVars>
      </dgm:prSet>
      <dgm:spPr/>
    </dgm:pt>
    <dgm:pt modelId="{BB7C05DD-75D0-47BB-8AA1-0DD8D8BFF896}" type="pres">
      <dgm:prSet presAssocID="{6E357A64-5ABB-458E-8AF6-6068B5C0955F}" presName="sibTrans" presStyleCnt="0"/>
      <dgm:spPr/>
    </dgm:pt>
    <dgm:pt modelId="{46D5ABE7-106A-4CA5-9B38-2C32CABC2AC0}" type="pres">
      <dgm:prSet presAssocID="{4EAE0FFB-80DF-40F1-AE92-4AAB175F20F8}" presName="node" presStyleLbl="alignAccFollowNode1" presStyleIdx="1" presStyleCnt="3" custScaleX="175059" custScaleY="137562">
        <dgm:presLayoutVars>
          <dgm:bulletEnabled val="1"/>
        </dgm:presLayoutVars>
      </dgm:prSet>
      <dgm:spPr/>
    </dgm:pt>
    <dgm:pt modelId="{21BB5B1E-F950-43E7-9797-F971A3034636}" type="pres">
      <dgm:prSet presAssocID="{A9B64D5E-0D37-49D4-AC9C-46D260411417}" presName="sibTrans" presStyleCnt="0"/>
      <dgm:spPr/>
    </dgm:pt>
    <dgm:pt modelId="{DAEC1807-12E2-4B13-9544-99940170B652}" type="pres">
      <dgm:prSet presAssocID="{A8620B37-FD87-4383-83AA-C7BC31E9273A}" presName="node" presStyleLbl="alignAccFollowNode1" presStyleIdx="2" presStyleCnt="3" custScaleX="175947" custScaleY="136558">
        <dgm:presLayoutVars>
          <dgm:bulletEnabled val="1"/>
        </dgm:presLayoutVars>
      </dgm:prSet>
      <dgm:spPr/>
    </dgm:pt>
  </dgm:ptLst>
  <dgm:cxnLst>
    <dgm:cxn modelId="{6C6D891D-3A06-476F-B111-FE037BF6C69C}" type="presOf" srcId="{A8620B37-FD87-4383-83AA-C7BC31E9273A}" destId="{DAEC1807-12E2-4B13-9544-99940170B652}" srcOrd="0" destOrd="0" presId="urn:microsoft.com/office/officeart/2005/8/layout/lProcess3"/>
    <dgm:cxn modelId="{33337433-1846-4031-AB04-948E73F84FB5}" type="presOf" srcId="{706A3184-2D17-4199-BB5B-36D0931347F4}" destId="{467C5714-8DB2-4A17-90F7-5E0C9478E5F3}" srcOrd="0" destOrd="0" presId="urn:microsoft.com/office/officeart/2005/8/layout/lProcess3"/>
    <dgm:cxn modelId="{262ED063-AD42-4112-B5ED-AF0B87E72BED}" type="presOf" srcId="{38901D08-0ED7-48AC-B18C-2397D19AFB75}" destId="{096E58DC-4535-48FC-AB49-06E1A81DA79F}" srcOrd="0" destOrd="0" presId="urn:microsoft.com/office/officeart/2005/8/layout/lProcess3"/>
    <dgm:cxn modelId="{D17FE88C-56FF-49AD-9F4B-0106981862B9}" srcId="{FCF695D4-10AD-42AB-81F8-04E1011D7C34}" destId="{38901D08-0ED7-48AC-B18C-2397D19AFB75}" srcOrd="0" destOrd="0" parTransId="{4E1FC6C1-280D-43C4-8D78-5104B63AB849}" sibTransId="{6E357A64-5ABB-458E-8AF6-6068B5C0955F}"/>
    <dgm:cxn modelId="{1445D496-B0E4-4967-B89D-BA8719C6390A}" type="presOf" srcId="{FCF695D4-10AD-42AB-81F8-04E1011D7C34}" destId="{A6E458E7-8717-4150-BFAA-7B72A61513D8}" srcOrd="0" destOrd="0" presId="urn:microsoft.com/office/officeart/2005/8/layout/lProcess3"/>
    <dgm:cxn modelId="{2B70F9AF-DC7C-411D-B1B8-670B383876A2}" srcId="{FCF695D4-10AD-42AB-81F8-04E1011D7C34}" destId="{4EAE0FFB-80DF-40F1-AE92-4AAB175F20F8}" srcOrd="1" destOrd="0" parTransId="{0B383CDC-A52C-4085-A5D7-92307889752F}" sibTransId="{A9B64D5E-0D37-49D4-AC9C-46D260411417}"/>
    <dgm:cxn modelId="{8EB5CFBB-1FE4-485E-BCD9-3C80B90B2E76}" srcId="{FCF695D4-10AD-42AB-81F8-04E1011D7C34}" destId="{A8620B37-FD87-4383-83AA-C7BC31E9273A}" srcOrd="2" destOrd="0" parTransId="{3E5EBE26-2B3B-4B84-AF82-B92A6FDA2802}" sibTransId="{49ACF0B2-2CFE-4EC6-A10A-59139B364CE1}"/>
    <dgm:cxn modelId="{7F3C85DC-B79B-4917-947C-E5788E8B20CE}" srcId="{706A3184-2D17-4199-BB5B-36D0931347F4}" destId="{FCF695D4-10AD-42AB-81F8-04E1011D7C34}" srcOrd="0" destOrd="0" parTransId="{01E66BC4-0021-4318-A49F-8D71C8E7C9A8}" sibTransId="{8ACD5BAD-7412-4EF2-A0AB-AB57D28BC3F2}"/>
    <dgm:cxn modelId="{71F372E5-8CA0-4078-B10D-9373E7790CBF}" type="presOf" srcId="{4EAE0FFB-80DF-40F1-AE92-4AAB175F20F8}" destId="{46D5ABE7-106A-4CA5-9B38-2C32CABC2AC0}" srcOrd="0" destOrd="0" presId="urn:microsoft.com/office/officeart/2005/8/layout/lProcess3"/>
    <dgm:cxn modelId="{97ADA18D-7BA3-44A0-8317-BCDE8D847792}" type="presParOf" srcId="{467C5714-8DB2-4A17-90F7-5E0C9478E5F3}" destId="{09630A8C-08C1-49F6-A2D0-17CC0F686C23}" srcOrd="0" destOrd="0" presId="urn:microsoft.com/office/officeart/2005/8/layout/lProcess3"/>
    <dgm:cxn modelId="{D0C25D2E-7638-44D7-9948-E64CCECE775E}" type="presParOf" srcId="{09630A8C-08C1-49F6-A2D0-17CC0F686C23}" destId="{A6E458E7-8717-4150-BFAA-7B72A61513D8}" srcOrd="0" destOrd="0" presId="urn:microsoft.com/office/officeart/2005/8/layout/lProcess3"/>
    <dgm:cxn modelId="{E3D5851E-E92A-4CC5-A96C-0E40DDEE4F6D}" type="presParOf" srcId="{09630A8C-08C1-49F6-A2D0-17CC0F686C23}" destId="{229E165A-3C9E-4D0B-B2F7-2B4CE40021F7}" srcOrd="1" destOrd="0" presId="urn:microsoft.com/office/officeart/2005/8/layout/lProcess3"/>
    <dgm:cxn modelId="{2276EC52-6E4B-4679-8C99-87B2A3B2EF21}" type="presParOf" srcId="{09630A8C-08C1-49F6-A2D0-17CC0F686C23}" destId="{096E58DC-4535-48FC-AB49-06E1A81DA79F}" srcOrd="2" destOrd="0" presId="urn:microsoft.com/office/officeart/2005/8/layout/lProcess3"/>
    <dgm:cxn modelId="{714BE154-627D-45B5-8E66-07ADAEABD45F}" type="presParOf" srcId="{09630A8C-08C1-49F6-A2D0-17CC0F686C23}" destId="{BB7C05DD-75D0-47BB-8AA1-0DD8D8BFF896}" srcOrd="3" destOrd="0" presId="urn:microsoft.com/office/officeart/2005/8/layout/lProcess3"/>
    <dgm:cxn modelId="{5B8A0752-9184-44AC-B5C0-E186403DD918}" type="presParOf" srcId="{09630A8C-08C1-49F6-A2D0-17CC0F686C23}" destId="{46D5ABE7-106A-4CA5-9B38-2C32CABC2AC0}" srcOrd="4" destOrd="0" presId="urn:microsoft.com/office/officeart/2005/8/layout/lProcess3"/>
    <dgm:cxn modelId="{02E0409C-C947-443F-BEB4-3A595754E972}" type="presParOf" srcId="{09630A8C-08C1-49F6-A2D0-17CC0F686C23}" destId="{21BB5B1E-F950-43E7-9797-F971A3034636}" srcOrd="5" destOrd="0" presId="urn:microsoft.com/office/officeart/2005/8/layout/lProcess3"/>
    <dgm:cxn modelId="{E3B34070-5B7D-4662-BB70-3DDB0E16A4AB}" type="presParOf" srcId="{09630A8C-08C1-49F6-A2D0-17CC0F686C23}" destId="{DAEC1807-12E2-4B13-9544-99940170B652}"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A3184-2D17-4199-BB5B-36D0931347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he-IL"/>
        </a:p>
      </dgm:t>
    </dgm:pt>
    <dgm:pt modelId="{A916C339-F914-4423-9C44-3253CBEDE6D6}">
      <dgm:prSet phldrT="[טקסט]" custT="1"/>
      <dgm:spPr/>
      <dgm:t>
        <a:bodyPr/>
        <a:lstStyle/>
        <a:p>
          <a:pPr rtl="1"/>
          <a:r>
            <a:rPr lang="he-IL" sz="2400" dirty="0"/>
            <a:t>המאה ה-13</a:t>
          </a:r>
        </a:p>
      </dgm:t>
    </dgm:pt>
    <dgm:pt modelId="{03743FBC-6DD6-408A-9AF5-3F1E1C5AE758}" type="parTrans" cxnId="{C1462F37-E383-483C-B6E9-CBB8B2D7DF1E}">
      <dgm:prSet/>
      <dgm:spPr/>
      <dgm:t>
        <a:bodyPr/>
        <a:lstStyle/>
        <a:p>
          <a:pPr rtl="1"/>
          <a:endParaRPr lang="he-IL"/>
        </a:p>
      </dgm:t>
    </dgm:pt>
    <dgm:pt modelId="{3DE0F41A-1F16-4969-A98D-4FF7D0B3DC61}" type="sibTrans" cxnId="{C1462F37-E383-483C-B6E9-CBB8B2D7DF1E}">
      <dgm:prSet/>
      <dgm:spPr/>
      <dgm:t>
        <a:bodyPr/>
        <a:lstStyle/>
        <a:p>
          <a:pPr rtl="1"/>
          <a:endParaRPr lang="he-IL"/>
        </a:p>
      </dgm:t>
    </dgm:pt>
    <dgm:pt modelId="{0FBC9826-5A53-489C-A0A9-1E2123481748}">
      <dgm:prSet phldrT="[טקסט]" custT="1"/>
      <dgm:spPr/>
      <dgm:t>
        <a:bodyPr/>
        <a:lstStyle/>
        <a:p>
          <a:pPr rtl="1"/>
          <a:r>
            <a:rPr lang="he-IL" sz="1800" dirty="0"/>
            <a:t>הקמת בתי כנסת ובתי קברות התבססות הקהילה בפראג</a:t>
          </a:r>
        </a:p>
      </dgm:t>
    </dgm:pt>
    <dgm:pt modelId="{7EA1EBE5-3F22-4BFF-8AA6-EB4CE7D04D84}" type="parTrans" cxnId="{00EAA52C-A464-4BE1-A0FA-BDF2C3EF9451}">
      <dgm:prSet/>
      <dgm:spPr/>
      <dgm:t>
        <a:bodyPr/>
        <a:lstStyle/>
        <a:p>
          <a:pPr rtl="1"/>
          <a:endParaRPr lang="he-IL"/>
        </a:p>
      </dgm:t>
    </dgm:pt>
    <dgm:pt modelId="{89BED072-9B93-4F53-840E-1560B45440D1}" type="sibTrans" cxnId="{00EAA52C-A464-4BE1-A0FA-BDF2C3EF9451}">
      <dgm:prSet/>
      <dgm:spPr/>
      <dgm:t>
        <a:bodyPr/>
        <a:lstStyle/>
        <a:p>
          <a:pPr rtl="1"/>
          <a:endParaRPr lang="he-IL"/>
        </a:p>
      </dgm:t>
    </dgm:pt>
    <dgm:pt modelId="{64150EB9-0D2C-412B-93F4-79B12B784758}">
      <dgm:prSet custT="1"/>
      <dgm:spPr/>
      <dgm:t>
        <a:bodyPr/>
        <a:lstStyle/>
        <a:p>
          <a:pPr rtl="1"/>
          <a:r>
            <a:rPr lang="he-IL" sz="1800" dirty="0"/>
            <a:t>הוגדרו היהודים בפראג </a:t>
          </a:r>
          <a:r>
            <a:rPr lang="he-IL" sz="1800" b="1" dirty="0"/>
            <a:t>כ"עבדי האוצר"</a:t>
          </a:r>
          <a:r>
            <a:rPr lang="he-IL" sz="1800" dirty="0"/>
            <a:t>, </a:t>
          </a:r>
        </a:p>
      </dgm:t>
    </dgm:pt>
    <dgm:pt modelId="{9C2ED3C6-CA0A-4FC1-BFCB-B2A508ACD6EA}" type="parTrans" cxnId="{46895BF1-0CD4-425C-BBC0-7F526D1351E0}">
      <dgm:prSet/>
      <dgm:spPr/>
      <dgm:t>
        <a:bodyPr/>
        <a:lstStyle/>
        <a:p>
          <a:pPr rtl="1"/>
          <a:endParaRPr lang="he-IL"/>
        </a:p>
      </dgm:t>
    </dgm:pt>
    <dgm:pt modelId="{F2BDED98-56C9-4E2B-8A33-715BAAB1F91D}" type="sibTrans" cxnId="{46895BF1-0CD4-425C-BBC0-7F526D1351E0}">
      <dgm:prSet/>
      <dgm:spPr/>
      <dgm:t>
        <a:bodyPr/>
        <a:lstStyle/>
        <a:p>
          <a:pPr rtl="1"/>
          <a:endParaRPr lang="he-IL"/>
        </a:p>
      </dgm:t>
    </dgm:pt>
    <dgm:pt modelId="{467C5714-8DB2-4A17-90F7-5E0C9478E5F3}" type="pres">
      <dgm:prSet presAssocID="{706A3184-2D17-4199-BB5B-36D0931347F4}" presName="Name0" presStyleCnt="0">
        <dgm:presLayoutVars>
          <dgm:chPref val="3"/>
          <dgm:dir/>
          <dgm:animLvl val="lvl"/>
          <dgm:resizeHandles/>
        </dgm:presLayoutVars>
      </dgm:prSet>
      <dgm:spPr/>
    </dgm:pt>
    <dgm:pt modelId="{19F0D286-B5D5-418D-9691-8F83790FD147}" type="pres">
      <dgm:prSet presAssocID="{A916C339-F914-4423-9C44-3253CBEDE6D6}" presName="horFlow" presStyleCnt="0"/>
      <dgm:spPr/>
    </dgm:pt>
    <dgm:pt modelId="{C30F8EF1-3D1A-4524-B24A-9B006D722121}" type="pres">
      <dgm:prSet presAssocID="{A916C339-F914-4423-9C44-3253CBEDE6D6}" presName="bigChev" presStyleLbl="node1" presStyleIdx="0" presStyleCnt="1" custScaleX="92916" custScaleY="86123"/>
      <dgm:spPr/>
    </dgm:pt>
    <dgm:pt modelId="{9F623F80-9E9C-4378-A81F-30635E4A097E}" type="pres">
      <dgm:prSet presAssocID="{9C2ED3C6-CA0A-4FC1-BFCB-B2A508ACD6EA}" presName="parTrans" presStyleCnt="0"/>
      <dgm:spPr/>
    </dgm:pt>
    <dgm:pt modelId="{0F3211DF-BA0B-4B93-A926-09C1AECA41CA}" type="pres">
      <dgm:prSet presAssocID="{64150EB9-0D2C-412B-93F4-79B12B784758}" presName="node" presStyleLbl="alignAccFollowNode1" presStyleIdx="0" presStyleCnt="2" custScaleX="175649" custScaleY="119611">
        <dgm:presLayoutVars>
          <dgm:bulletEnabled val="1"/>
        </dgm:presLayoutVars>
      </dgm:prSet>
      <dgm:spPr/>
    </dgm:pt>
    <dgm:pt modelId="{156FB40C-5705-42D4-9C50-C52B34C41B0C}" type="pres">
      <dgm:prSet presAssocID="{F2BDED98-56C9-4E2B-8A33-715BAAB1F91D}" presName="sibTrans" presStyleCnt="0"/>
      <dgm:spPr/>
    </dgm:pt>
    <dgm:pt modelId="{55C8CD2F-AC7E-4662-B590-5903C013CCB3}" type="pres">
      <dgm:prSet presAssocID="{0FBC9826-5A53-489C-A0A9-1E2123481748}" presName="node" presStyleLbl="alignAccFollowNode1" presStyleIdx="1" presStyleCnt="2" custScaleX="133950" custScaleY="122060">
        <dgm:presLayoutVars>
          <dgm:bulletEnabled val="1"/>
        </dgm:presLayoutVars>
      </dgm:prSet>
      <dgm:spPr/>
    </dgm:pt>
  </dgm:ptLst>
  <dgm:cxnLst>
    <dgm:cxn modelId="{00EAA52C-A464-4BE1-A0FA-BDF2C3EF9451}" srcId="{A916C339-F914-4423-9C44-3253CBEDE6D6}" destId="{0FBC9826-5A53-489C-A0A9-1E2123481748}" srcOrd="1" destOrd="0" parTransId="{7EA1EBE5-3F22-4BFF-8AA6-EB4CE7D04D84}" sibTransId="{89BED072-9B93-4F53-840E-1560B45440D1}"/>
    <dgm:cxn modelId="{C1462F37-E383-483C-B6E9-CBB8B2D7DF1E}" srcId="{706A3184-2D17-4199-BB5B-36D0931347F4}" destId="{A916C339-F914-4423-9C44-3253CBEDE6D6}" srcOrd="0" destOrd="0" parTransId="{03743FBC-6DD6-408A-9AF5-3F1E1C5AE758}" sibTransId="{3DE0F41A-1F16-4969-A98D-4FF7D0B3DC61}"/>
    <dgm:cxn modelId="{B6C68547-4703-46C9-952C-8E38DB6CDB95}" type="presOf" srcId="{A916C339-F914-4423-9C44-3253CBEDE6D6}" destId="{C30F8EF1-3D1A-4524-B24A-9B006D722121}" srcOrd="0" destOrd="0" presId="urn:microsoft.com/office/officeart/2005/8/layout/lProcess3"/>
    <dgm:cxn modelId="{F64F7275-E72A-40D8-BAA0-3B1973857890}" type="presOf" srcId="{706A3184-2D17-4199-BB5B-36D0931347F4}" destId="{467C5714-8DB2-4A17-90F7-5E0C9478E5F3}" srcOrd="0" destOrd="0" presId="urn:microsoft.com/office/officeart/2005/8/layout/lProcess3"/>
    <dgm:cxn modelId="{D67F7AA1-D3A2-4D6C-82D4-D4840A2621DD}" type="presOf" srcId="{64150EB9-0D2C-412B-93F4-79B12B784758}" destId="{0F3211DF-BA0B-4B93-A926-09C1AECA41CA}" srcOrd="0" destOrd="0" presId="urn:microsoft.com/office/officeart/2005/8/layout/lProcess3"/>
    <dgm:cxn modelId="{62B388DB-1A32-4D40-90CE-DBE548C5953A}" type="presOf" srcId="{0FBC9826-5A53-489C-A0A9-1E2123481748}" destId="{55C8CD2F-AC7E-4662-B590-5903C013CCB3}" srcOrd="0" destOrd="0" presId="urn:microsoft.com/office/officeart/2005/8/layout/lProcess3"/>
    <dgm:cxn modelId="{46895BF1-0CD4-425C-BBC0-7F526D1351E0}" srcId="{A916C339-F914-4423-9C44-3253CBEDE6D6}" destId="{64150EB9-0D2C-412B-93F4-79B12B784758}" srcOrd="0" destOrd="0" parTransId="{9C2ED3C6-CA0A-4FC1-BFCB-B2A508ACD6EA}" sibTransId="{F2BDED98-56C9-4E2B-8A33-715BAAB1F91D}"/>
    <dgm:cxn modelId="{573B832F-AA45-496B-92FC-952C92F5CCF0}" type="presParOf" srcId="{467C5714-8DB2-4A17-90F7-5E0C9478E5F3}" destId="{19F0D286-B5D5-418D-9691-8F83790FD147}" srcOrd="0" destOrd="0" presId="urn:microsoft.com/office/officeart/2005/8/layout/lProcess3"/>
    <dgm:cxn modelId="{652EE642-A0F7-410E-8A44-B6D7C1FFCFBF}" type="presParOf" srcId="{19F0D286-B5D5-418D-9691-8F83790FD147}" destId="{C30F8EF1-3D1A-4524-B24A-9B006D722121}" srcOrd="0" destOrd="0" presId="urn:microsoft.com/office/officeart/2005/8/layout/lProcess3"/>
    <dgm:cxn modelId="{588A8216-157A-4D81-B493-E2430718B9F9}" type="presParOf" srcId="{19F0D286-B5D5-418D-9691-8F83790FD147}" destId="{9F623F80-9E9C-4378-A81F-30635E4A097E}" srcOrd="1" destOrd="0" presId="urn:microsoft.com/office/officeart/2005/8/layout/lProcess3"/>
    <dgm:cxn modelId="{62CA3D07-06F3-4BB9-8846-F695C4437835}" type="presParOf" srcId="{19F0D286-B5D5-418D-9691-8F83790FD147}" destId="{0F3211DF-BA0B-4B93-A926-09C1AECA41CA}" srcOrd="2" destOrd="0" presId="urn:microsoft.com/office/officeart/2005/8/layout/lProcess3"/>
    <dgm:cxn modelId="{D7E51E36-A52D-432E-B112-756365586216}" type="presParOf" srcId="{19F0D286-B5D5-418D-9691-8F83790FD147}" destId="{156FB40C-5705-42D4-9C50-C52B34C41B0C}" srcOrd="3" destOrd="0" presId="urn:microsoft.com/office/officeart/2005/8/layout/lProcess3"/>
    <dgm:cxn modelId="{1ECC482F-E340-4649-83F6-D82E7518E488}" type="presParOf" srcId="{19F0D286-B5D5-418D-9691-8F83790FD147}" destId="{55C8CD2F-AC7E-4662-B590-5903C013CCB3}"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A3184-2D17-4199-BB5B-36D0931347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he-IL"/>
        </a:p>
      </dgm:t>
    </dgm:pt>
    <dgm:pt modelId="{A916C339-F914-4423-9C44-3253CBEDE6D6}">
      <dgm:prSet phldrT="[טקסט]" custT="1"/>
      <dgm:spPr/>
      <dgm:t>
        <a:bodyPr/>
        <a:lstStyle/>
        <a:p>
          <a:pPr rtl="1"/>
          <a:r>
            <a:rPr lang="he-IL" sz="2400" dirty="0"/>
            <a:t>המאה ה14-15 </a:t>
          </a:r>
          <a:r>
            <a:rPr lang="he-IL" sz="1800" dirty="0">
              <a:solidFill>
                <a:schemeClr val="tx1"/>
              </a:solidFill>
            </a:rPr>
            <a:t>פעולותיו של המלך </a:t>
          </a:r>
          <a:r>
            <a:rPr lang="he-IL" sz="1800" dirty="0" err="1">
              <a:solidFill>
                <a:schemeClr val="tx1"/>
              </a:solidFill>
            </a:rPr>
            <a:t>וצלאב</a:t>
          </a:r>
          <a:r>
            <a:rPr lang="he-IL" sz="1800" dirty="0">
              <a:solidFill>
                <a:schemeClr val="tx1"/>
              </a:solidFill>
            </a:rPr>
            <a:t> ה-4</a:t>
          </a:r>
          <a:endParaRPr lang="he-IL" sz="2000" dirty="0">
            <a:solidFill>
              <a:schemeClr val="tx1"/>
            </a:solidFill>
          </a:endParaRPr>
        </a:p>
      </dgm:t>
    </dgm:pt>
    <dgm:pt modelId="{03743FBC-6DD6-408A-9AF5-3F1E1C5AE758}" type="parTrans" cxnId="{C1462F37-E383-483C-B6E9-CBB8B2D7DF1E}">
      <dgm:prSet/>
      <dgm:spPr/>
      <dgm:t>
        <a:bodyPr/>
        <a:lstStyle/>
        <a:p>
          <a:pPr rtl="1"/>
          <a:endParaRPr lang="he-IL"/>
        </a:p>
      </dgm:t>
    </dgm:pt>
    <dgm:pt modelId="{3DE0F41A-1F16-4969-A98D-4FF7D0B3DC61}" type="sibTrans" cxnId="{C1462F37-E383-483C-B6E9-CBB8B2D7DF1E}">
      <dgm:prSet/>
      <dgm:spPr/>
      <dgm:t>
        <a:bodyPr/>
        <a:lstStyle/>
        <a:p>
          <a:pPr rtl="1"/>
          <a:endParaRPr lang="he-IL"/>
        </a:p>
      </dgm:t>
    </dgm:pt>
    <dgm:pt modelId="{0FBC9826-5A53-489C-A0A9-1E2123481748}">
      <dgm:prSet phldrT="[טקסט]" custT="1"/>
      <dgm:spPr/>
      <dgm:t>
        <a:bodyPr/>
        <a:lstStyle/>
        <a:p>
          <a:pPr rtl="1"/>
          <a:r>
            <a:rPr lang="he-IL" sz="1800" dirty="0"/>
            <a:t>מוציא להורג כ-80 יהודים באשמה שקיללו את ישו</a:t>
          </a:r>
        </a:p>
      </dgm:t>
    </dgm:pt>
    <dgm:pt modelId="{7EA1EBE5-3F22-4BFF-8AA6-EB4CE7D04D84}" type="parTrans" cxnId="{00EAA52C-A464-4BE1-A0FA-BDF2C3EF9451}">
      <dgm:prSet/>
      <dgm:spPr/>
      <dgm:t>
        <a:bodyPr/>
        <a:lstStyle/>
        <a:p>
          <a:pPr rtl="1"/>
          <a:endParaRPr lang="he-IL"/>
        </a:p>
      </dgm:t>
    </dgm:pt>
    <dgm:pt modelId="{89BED072-9B93-4F53-840E-1560B45440D1}" type="sibTrans" cxnId="{00EAA52C-A464-4BE1-A0FA-BDF2C3EF9451}">
      <dgm:prSet/>
      <dgm:spPr/>
      <dgm:t>
        <a:bodyPr/>
        <a:lstStyle/>
        <a:p>
          <a:pPr rtl="1"/>
          <a:endParaRPr lang="he-IL"/>
        </a:p>
      </dgm:t>
    </dgm:pt>
    <dgm:pt modelId="{64150EB9-0D2C-412B-93F4-79B12B784758}">
      <dgm:prSet custT="1"/>
      <dgm:spPr/>
      <dgm:t>
        <a:bodyPr/>
        <a:lstStyle/>
        <a:p>
          <a:pPr rtl="1"/>
          <a:r>
            <a:rPr lang="he-IL" sz="1800" dirty="0"/>
            <a:t>לא מונע התקפה רצחנית על היהודים שמקורה </a:t>
          </a:r>
          <a:r>
            <a:rPr lang="he-IL" sz="2000" b="1" dirty="0">
              <a:solidFill>
                <a:srgbClr val="FF0000"/>
              </a:solidFill>
              <a:hlinkClick xmlns:r="http://schemas.openxmlformats.org/officeDocument/2006/relationships" r:id="rId1" action="ppaction://hlinksldjump"/>
            </a:rPr>
            <a:t>בעלילת דם</a:t>
          </a:r>
          <a:endParaRPr lang="he-IL" sz="2000" b="1" dirty="0">
            <a:solidFill>
              <a:srgbClr val="FF0000"/>
            </a:solidFill>
          </a:endParaRPr>
        </a:p>
      </dgm:t>
    </dgm:pt>
    <dgm:pt modelId="{9C2ED3C6-CA0A-4FC1-BFCB-B2A508ACD6EA}" type="parTrans" cxnId="{46895BF1-0CD4-425C-BBC0-7F526D1351E0}">
      <dgm:prSet/>
      <dgm:spPr/>
      <dgm:t>
        <a:bodyPr/>
        <a:lstStyle/>
        <a:p>
          <a:pPr rtl="1"/>
          <a:endParaRPr lang="he-IL"/>
        </a:p>
      </dgm:t>
    </dgm:pt>
    <dgm:pt modelId="{F2BDED98-56C9-4E2B-8A33-715BAAB1F91D}" type="sibTrans" cxnId="{46895BF1-0CD4-425C-BBC0-7F526D1351E0}">
      <dgm:prSet/>
      <dgm:spPr/>
      <dgm:t>
        <a:bodyPr/>
        <a:lstStyle/>
        <a:p>
          <a:pPr rtl="1"/>
          <a:endParaRPr lang="he-IL"/>
        </a:p>
      </dgm:t>
    </dgm:pt>
    <dgm:pt modelId="{4C352D5C-1677-491B-A9BD-D9872E4E2E6F}">
      <dgm:prSet custT="1"/>
      <dgm:spPr/>
      <dgm:t>
        <a:bodyPr/>
        <a:lstStyle/>
        <a:p>
          <a:pPr rtl="1"/>
          <a:r>
            <a:rPr lang="he-IL" sz="1800" dirty="0"/>
            <a:t>בשנת 1411 מכריז על שמיטה כללית של חובות הנוצרים כלפי היהודים</a:t>
          </a:r>
        </a:p>
      </dgm:t>
    </dgm:pt>
    <dgm:pt modelId="{101BFD4D-BC54-491C-9251-E042A7DFED83}" type="parTrans" cxnId="{392E9A8E-2421-48DD-94FD-8FE5C546729A}">
      <dgm:prSet/>
      <dgm:spPr/>
      <dgm:t>
        <a:bodyPr/>
        <a:lstStyle/>
        <a:p>
          <a:pPr rtl="1"/>
          <a:endParaRPr lang="he-IL"/>
        </a:p>
      </dgm:t>
    </dgm:pt>
    <dgm:pt modelId="{8E1EA714-E2AE-48E5-8BA8-806C9570BB3F}" type="sibTrans" cxnId="{392E9A8E-2421-48DD-94FD-8FE5C546729A}">
      <dgm:prSet/>
      <dgm:spPr/>
      <dgm:t>
        <a:bodyPr/>
        <a:lstStyle/>
        <a:p>
          <a:pPr rtl="1"/>
          <a:endParaRPr lang="he-IL"/>
        </a:p>
      </dgm:t>
    </dgm:pt>
    <dgm:pt modelId="{B7D3EE57-D043-43FA-A70C-17DB09FE1604}">
      <dgm:prSet custT="1"/>
      <dgm:spPr/>
      <dgm:t>
        <a:bodyPr/>
        <a:lstStyle/>
        <a:p>
          <a:pPr rtl="1"/>
          <a:r>
            <a:rPr lang="he-IL" sz="1800" dirty="0"/>
            <a:t>הקהילה היהודית ממשיכה להתקיים בעיר</a:t>
          </a:r>
        </a:p>
      </dgm:t>
    </dgm:pt>
    <dgm:pt modelId="{94742926-700A-4667-B161-8526F633458B}" type="parTrans" cxnId="{E9081BE1-B24F-48D8-B96D-A4E4051FBE85}">
      <dgm:prSet/>
      <dgm:spPr/>
      <dgm:t>
        <a:bodyPr/>
        <a:lstStyle/>
        <a:p>
          <a:pPr rtl="1"/>
          <a:endParaRPr lang="he-IL"/>
        </a:p>
      </dgm:t>
    </dgm:pt>
    <dgm:pt modelId="{42EF8F30-240C-457D-BEB0-766774C4CC92}" type="sibTrans" cxnId="{E9081BE1-B24F-48D8-B96D-A4E4051FBE85}">
      <dgm:prSet/>
      <dgm:spPr/>
      <dgm:t>
        <a:bodyPr/>
        <a:lstStyle/>
        <a:p>
          <a:pPr rtl="1"/>
          <a:endParaRPr lang="he-IL"/>
        </a:p>
      </dgm:t>
    </dgm:pt>
    <dgm:pt modelId="{467C5714-8DB2-4A17-90F7-5E0C9478E5F3}" type="pres">
      <dgm:prSet presAssocID="{706A3184-2D17-4199-BB5B-36D0931347F4}" presName="Name0" presStyleCnt="0">
        <dgm:presLayoutVars>
          <dgm:chPref val="3"/>
          <dgm:dir/>
          <dgm:animLvl val="lvl"/>
          <dgm:resizeHandles/>
        </dgm:presLayoutVars>
      </dgm:prSet>
      <dgm:spPr/>
    </dgm:pt>
    <dgm:pt modelId="{19F0D286-B5D5-418D-9691-8F83790FD147}" type="pres">
      <dgm:prSet presAssocID="{A916C339-F914-4423-9C44-3253CBEDE6D6}" presName="horFlow" presStyleCnt="0"/>
      <dgm:spPr/>
    </dgm:pt>
    <dgm:pt modelId="{C30F8EF1-3D1A-4524-B24A-9B006D722121}" type="pres">
      <dgm:prSet presAssocID="{A916C339-F914-4423-9C44-3253CBEDE6D6}" presName="bigChev" presStyleLbl="node1" presStyleIdx="0" presStyleCnt="1" custScaleX="128177" custScaleY="100926"/>
      <dgm:spPr/>
    </dgm:pt>
    <dgm:pt modelId="{9F623F80-9E9C-4378-A81F-30635E4A097E}" type="pres">
      <dgm:prSet presAssocID="{9C2ED3C6-CA0A-4FC1-BFCB-B2A508ACD6EA}" presName="parTrans" presStyleCnt="0"/>
      <dgm:spPr/>
    </dgm:pt>
    <dgm:pt modelId="{0F3211DF-BA0B-4B93-A926-09C1AECA41CA}" type="pres">
      <dgm:prSet presAssocID="{64150EB9-0D2C-412B-93F4-79B12B784758}" presName="node" presStyleLbl="alignAccFollowNode1" presStyleIdx="0" presStyleCnt="4" custScaleX="133078" custScaleY="119611">
        <dgm:presLayoutVars>
          <dgm:bulletEnabled val="1"/>
        </dgm:presLayoutVars>
      </dgm:prSet>
      <dgm:spPr/>
    </dgm:pt>
    <dgm:pt modelId="{156FB40C-5705-42D4-9C50-C52B34C41B0C}" type="pres">
      <dgm:prSet presAssocID="{F2BDED98-56C9-4E2B-8A33-715BAAB1F91D}" presName="sibTrans" presStyleCnt="0"/>
      <dgm:spPr/>
    </dgm:pt>
    <dgm:pt modelId="{55C8CD2F-AC7E-4662-B590-5903C013CCB3}" type="pres">
      <dgm:prSet presAssocID="{0FBC9826-5A53-489C-A0A9-1E2123481748}" presName="node" presStyleLbl="alignAccFollowNode1" presStyleIdx="1" presStyleCnt="4" custScaleX="133950" custScaleY="122060">
        <dgm:presLayoutVars>
          <dgm:bulletEnabled val="1"/>
        </dgm:presLayoutVars>
      </dgm:prSet>
      <dgm:spPr/>
    </dgm:pt>
    <dgm:pt modelId="{4380F614-E6E1-4D01-A226-A8B8D1FAE829}" type="pres">
      <dgm:prSet presAssocID="{89BED072-9B93-4F53-840E-1560B45440D1}" presName="sibTrans" presStyleCnt="0"/>
      <dgm:spPr/>
    </dgm:pt>
    <dgm:pt modelId="{1E9F4E6A-AB34-4995-B5DF-4071B9F536CB}" type="pres">
      <dgm:prSet presAssocID="{4C352D5C-1677-491B-A9BD-D9872E4E2E6F}" presName="node" presStyleLbl="alignAccFollowNode1" presStyleIdx="2" presStyleCnt="4" custScaleX="143743" custScaleY="120101">
        <dgm:presLayoutVars>
          <dgm:bulletEnabled val="1"/>
        </dgm:presLayoutVars>
      </dgm:prSet>
      <dgm:spPr/>
    </dgm:pt>
    <dgm:pt modelId="{51997E9A-1F25-43CE-825E-0757AD2DEF41}" type="pres">
      <dgm:prSet presAssocID="{8E1EA714-E2AE-48E5-8BA8-806C9570BB3F}" presName="sibTrans" presStyleCnt="0"/>
      <dgm:spPr/>
    </dgm:pt>
    <dgm:pt modelId="{1F1564D6-F378-4A38-A64E-F0B26C9EF05F}" type="pres">
      <dgm:prSet presAssocID="{B7D3EE57-D043-43FA-A70C-17DB09FE1604}" presName="node" presStyleLbl="alignAccFollowNode1" presStyleIdx="3" presStyleCnt="4" custScaleX="134565" custScaleY="127951">
        <dgm:presLayoutVars>
          <dgm:bulletEnabled val="1"/>
        </dgm:presLayoutVars>
      </dgm:prSet>
      <dgm:spPr/>
    </dgm:pt>
  </dgm:ptLst>
  <dgm:cxnLst>
    <dgm:cxn modelId="{F294BE09-B60C-4983-B158-643575FA00EA}" type="presOf" srcId="{4C352D5C-1677-491B-A9BD-D9872E4E2E6F}" destId="{1E9F4E6A-AB34-4995-B5DF-4071B9F536CB}" srcOrd="0" destOrd="0" presId="urn:microsoft.com/office/officeart/2005/8/layout/lProcess3"/>
    <dgm:cxn modelId="{0D89870A-F208-4CBB-B5C4-FE0D4558EC41}" type="presOf" srcId="{64150EB9-0D2C-412B-93F4-79B12B784758}" destId="{0F3211DF-BA0B-4B93-A926-09C1AECA41CA}" srcOrd="0" destOrd="0" presId="urn:microsoft.com/office/officeart/2005/8/layout/lProcess3"/>
    <dgm:cxn modelId="{8391E010-197F-4371-A5D1-B8F3102F8701}" type="presOf" srcId="{A916C339-F914-4423-9C44-3253CBEDE6D6}" destId="{C30F8EF1-3D1A-4524-B24A-9B006D722121}" srcOrd="0" destOrd="0" presId="urn:microsoft.com/office/officeart/2005/8/layout/lProcess3"/>
    <dgm:cxn modelId="{00EAA52C-A464-4BE1-A0FA-BDF2C3EF9451}" srcId="{A916C339-F914-4423-9C44-3253CBEDE6D6}" destId="{0FBC9826-5A53-489C-A0A9-1E2123481748}" srcOrd="1" destOrd="0" parTransId="{7EA1EBE5-3F22-4BFF-8AA6-EB4CE7D04D84}" sibTransId="{89BED072-9B93-4F53-840E-1560B45440D1}"/>
    <dgm:cxn modelId="{C1462F37-E383-483C-B6E9-CBB8B2D7DF1E}" srcId="{706A3184-2D17-4199-BB5B-36D0931347F4}" destId="{A916C339-F914-4423-9C44-3253CBEDE6D6}" srcOrd="0" destOrd="0" parTransId="{03743FBC-6DD6-408A-9AF5-3F1E1C5AE758}" sibTransId="{3DE0F41A-1F16-4969-A98D-4FF7D0B3DC61}"/>
    <dgm:cxn modelId="{392E9A8E-2421-48DD-94FD-8FE5C546729A}" srcId="{A916C339-F914-4423-9C44-3253CBEDE6D6}" destId="{4C352D5C-1677-491B-A9BD-D9872E4E2E6F}" srcOrd="2" destOrd="0" parTransId="{101BFD4D-BC54-491C-9251-E042A7DFED83}" sibTransId="{8E1EA714-E2AE-48E5-8BA8-806C9570BB3F}"/>
    <dgm:cxn modelId="{366D5F9F-66B7-496C-B66E-D77BBAF62C93}" type="presOf" srcId="{0FBC9826-5A53-489C-A0A9-1E2123481748}" destId="{55C8CD2F-AC7E-4662-B590-5903C013CCB3}" srcOrd="0" destOrd="0" presId="urn:microsoft.com/office/officeart/2005/8/layout/lProcess3"/>
    <dgm:cxn modelId="{C509B4C1-9700-4536-9378-B795F7E6A55F}" type="presOf" srcId="{B7D3EE57-D043-43FA-A70C-17DB09FE1604}" destId="{1F1564D6-F378-4A38-A64E-F0B26C9EF05F}" srcOrd="0" destOrd="0" presId="urn:microsoft.com/office/officeart/2005/8/layout/lProcess3"/>
    <dgm:cxn modelId="{85C068CF-7B22-49FC-ACC3-CB21E907E5A1}" type="presOf" srcId="{706A3184-2D17-4199-BB5B-36D0931347F4}" destId="{467C5714-8DB2-4A17-90F7-5E0C9478E5F3}" srcOrd="0" destOrd="0" presId="urn:microsoft.com/office/officeart/2005/8/layout/lProcess3"/>
    <dgm:cxn modelId="{E9081BE1-B24F-48D8-B96D-A4E4051FBE85}" srcId="{A916C339-F914-4423-9C44-3253CBEDE6D6}" destId="{B7D3EE57-D043-43FA-A70C-17DB09FE1604}" srcOrd="3" destOrd="0" parTransId="{94742926-700A-4667-B161-8526F633458B}" sibTransId="{42EF8F30-240C-457D-BEB0-766774C4CC92}"/>
    <dgm:cxn modelId="{46895BF1-0CD4-425C-BBC0-7F526D1351E0}" srcId="{A916C339-F914-4423-9C44-3253CBEDE6D6}" destId="{64150EB9-0D2C-412B-93F4-79B12B784758}" srcOrd="0" destOrd="0" parTransId="{9C2ED3C6-CA0A-4FC1-BFCB-B2A508ACD6EA}" sibTransId="{F2BDED98-56C9-4E2B-8A33-715BAAB1F91D}"/>
    <dgm:cxn modelId="{9FCDD124-A0B8-4BA8-B20B-6D48B858BC0F}" type="presParOf" srcId="{467C5714-8DB2-4A17-90F7-5E0C9478E5F3}" destId="{19F0D286-B5D5-418D-9691-8F83790FD147}" srcOrd="0" destOrd="0" presId="urn:microsoft.com/office/officeart/2005/8/layout/lProcess3"/>
    <dgm:cxn modelId="{5DC77939-ADE2-4EA8-9804-3EB69A6052DF}" type="presParOf" srcId="{19F0D286-B5D5-418D-9691-8F83790FD147}" destId="{C30F8EF1-3D1A-4524-B24A-9B006D722121}" srcOrd="0" destOrd="0" presId="urn:microsoft.com/office/officeart/2005/8/layout/lProcess3"/>
    <dgm:cxn modelId="{817A91AD-3FB3-4EF2-A119-4AA753B04F6A}" type="presParOf" srcId="{19F0D286-B5D5-418D-9691-8F83790FD147}" destId="{9F623F80-9E9C-4378-A81F-30635E4A097E}" srcOrd="1" destOrd="0" presId="urn:microsoft.com/office/officeart/2005/8/layout/lProcess3"/>
    <dgm:cxn modelId="{A33B34BF-020E-4E6F-A8A2-D6930C28BB5D}" type="presParOf" srcId="{19F0D286-B5D5-418D-9691-8F83790FD147}" destId="{0F3211DF-BA0B-4B93-A926-09C1AECA41CA}" srcOrd="2" destOrd="0" presId="urn:microsoft.com/office/officeart/2005/8/layout/lProcess3"/>
    <dgm:cxn modelId="{1ABA567A-B1EF-447C-9C45-07F973359508}" type="presParOf" srcId="{19F0D286-B5D5-418D-9691-8F83790FD147}" destId="{156FB40C-5705-42D4-9C50-C52B34C41B0C}" srcOrd="3" destOrd="0" presId="urn:microsoft.com/office/officeart/2005/8/layout/lProcess3"/>
    <dgm:cxn modelId="{8BD3B2D5-74CF-405B-9351-4FCA171D0140}" type="presParOf" srcId="{19F0D286-B5D5-418D-9691-8F83790FD147}" destId="{55C8CD2F-AC7E-4662-B590-5903C013CCB3}" srcOrd="4" destOrd="0" presId="urn:microsoft.com/office/officeart/2005/8/layout/lProcess3"/>
    <dgm:cxn modelId="{1D4CC711-9232-4736-9CDD-EF79E74CC126}" type="presParOf" srcId="{19F0D286-B5D5-418D-9691-8F83790FD147}" destId="{4380F614-E6E1-4D01-A226-A8B8D1FAE829}" srcOrd="5" destOrd="0" presId="urn:microsoft.com/office/officeart/2005/8/layout/lProcess3"/>
    <dgm:cxn modelId="{83148D18-C8CC-4527-8B26-F0213A667ECE}" type="presParOf" srcId="{19F0D286-B5D5-418D-9691-8F83790FD147}" destId="{1E9F4E6A-AB34-4995-B5DF-4071B9F536CB}" srcOrd="6" destOrd="0" presId="urn:microsoft.com/office/officeart/2005/8/layout/lProcess3"/>
    <dgm:cxn modelId="{0A160BD3-9AAD-467F-8721-1D192291D1B3}" type="presParOf" srcId="{19F0D286-B5D5-418D-9691-8F83790FD147}" destId="{51997E9A-1F25-43CE-825E-0757AD2DEF41}" srcOrd="7" destOrd="0" presId="urn:microsoft.com/office/officeart/2005/8/layout/lProcess3"/>
    <dgm:cxn modelId="{44465F76-4698-40B6-93A4-1FED771CACA2}" type="presParOf" srcId="{19F0D286-B5D5-418D-9691-8F83790FD147}" destId="{1F1564D6-F378-4A38-A64E-F0B26C9EF05F}" srcOrd="8"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A3184-2D17-4199-BB5B-36D0931347F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he-IL"/>
        </a:p>
      </dgm:t>
    </dgm:pt>
    <dgm:pt modelId="{A916C339-F914-4423-9C44-3253CBEDE6D6}">
      <dgm:prSet phldrT="[טקסט]"/>
      <dgm:spPr/>
      <dgm:t>
        <a:bodyPr/>
        <a:lstStyle/>
        <a:p>
          <a:pPr rtl="1"/>
          <a:r>
            <a:rPr lang="he-IL" dirty="0"/>
            <a:t>המאה ה-16 </a:t>
          </a:r>
        </a:p>
        <a:p>
          <a:pPr rtl="1"/>
          <a:r>
            <a:rPr lang="he-IL" dirty="0"/>
            <a:t>המלך </a:t>
          </a:r>
          <a:r>
            <a:rPr lang="he-IL" dirty="0" err="1"/>
            <a:t>פרדיננד</a:t>
          </a:r>
          <a:r>
            <a:rPr lang="he-IL" dirty="0"/>
            <a:t> ה-1</a:t>
          </a:r>
        </a:p>
        <a:p>
          <a:pPr rtl="1"/>
          <a:r>
            <a:rPr lang="he-IL" dirty="0"/>
            <a:t>המלך </a:t>
          </a:r>
          <a:r>
            <a:rPr lang="he-IL" dirty="0" err="1"/>
            <a:t>מקסימיליאו</a:t>
          </a:r>
          <a:r>
            <a:rPr lang="he-IL" dirty="0"/>
            <a:t> ה-2</a:t>
          </a:r>
        </a:p>
      </dgm:t>
    </dgm:pt>
    <dgm:pt modelId="{03743FBC-6DD6-408A-9AF5-3F1E1C5AE758}" type="parTrans" cxnId="{C1462F37-E383-483C-B6E9-CBB8B2D7DF1E}">
      <dgm:prSet/>
      <dgm:spPr/>
      <dgm:t>
        <a:bodyPr/>
        <a:lstStyle/>
        <a:p>
          <a:pPr rtl="1"/>
          <a:endParaRPr lang="he-IL"/>
        </a:p>
      </dgm:t>
    </dgm:pt>
    <dgm:pt modelId="{3DE0F41A-1F16-4969-A98D-4FF7D0B3DC61}" type="sibTrans" cxnId="{C1462F37-E383-483C-B6E9-CBB8B2D7DF1E}">
      <dgm:prSet/>
      <dgm:spPr/>
      <dgm:t>
        <a:bodyPr/>
        <a:lstStyle/>
        <a:p>
          <a:pPr rtl="1"/>
          <a:endParaRPr lang="he-IL"/>
        </a:p>
      </dgm:t>
    </dgm:pt>
    <dgm:pt modelId="{0FBC9826-5A53-489C-A0A9-1E2123481748}">
      <dgm:prSet phldrT="[טקסט]"/>
      <dgm:spPr/>
      <dgm:t>
        <a:bodyPr/>
        <a:lstStyle/>
        <a:p>
          <a:pPr rtl="1"/>
          <a:r>
            <a:rPr lang="he-IL" dirty="0"/>
            <a:t>עבור כמה שנים מוחזרים ומגורשים שוב ע"י </a:t>
          </a:r>
          <a:r>
            <a:rPr lang="he-IL" dirty="0" err="1"/>
            <a:t>פרדיננד</a:t>
          </a:r>
          <a:endParaRPr lang="he-IL" dirty="0"/>
        </a:p>
      </dgm:t>
    </dgm:pt>
    <dgm:pt modelId="{7EA1EBE5-3F22-4BFF-8AA6-EB4CE7D04D84}" type="parTrans" cxnId="{00EAA52C-A464-4BE1-A0FA-BDF2C3EF9451}">
      <dgm:prSet/>
      <dgm:spPr/>
      <dgm:t>
        <a:bodyPr/>
        <a:lstStyle/>
        <a:p>
          <a:pPr rtl="1"/>
          <a:endParaRPr lang="he-IL"/>
        </a:p>
      </dgm:t>
    </dgm:pt>
    <dgm:pt modelId="{89BED072-9B93-4F53-840E-1560B45440D1}" type="sibTrans" cxnId="{00EAA52C-A464-4BE1-A0FA-BDF2C3EF9451}">
      <dgm:prSet/>
      <dgm:spPr/>
      <dgm:t>
        <a:bodyPr/>
        <a:lstStyle/>
        <a:p>
          <a:pPr rtl="1"/>
          <a:endParaRPr lang="he-IL"/>
        </a:p>
      </dgm:t>
    </dgm:pt>
    <dgm:pt modelId="{64150EB9-0D2C-412B-93F4-79B12B784758}">
      <dgm:prSet/>
      <dgm:spPr/>
      <dgm:t>
        <a:bodyPr/>
        <a:lstStyle/>
        <a:p>
          <a:pPr rtl="1"/>
          <a:r>
            <a:rPr lang="he-IL" dirty="0"/>
            <a:t>הוצאת צו לגירוש היהודים לפולין מעשי פוגרום ושוד</a:t>
          </a:r>
        </a:p>
      </dgm:t>
    </dgm:pt>
    <dgm:pt modelId="{9C2ED3C6-CA0A-4FC1-BFCB-B2A508ACD6EA}" type="parTrans" cxnId="{46895BF1-0CD4-425C-BBC0-7F526D1351E0}">
      <dgm:prSet/>
      <dgm:spPr/>
      <dgm:t>
        <a:bodyPr/>
        <a:lstStyle/>
        <a:p>
          <a:pPr rtl="1"/>
          <a:endParaRPr lang="he-IL"/>
        </a:p>
      </dgm:t>
    </dgm:pt>
    <dgm:pt modelId="{F2BDED98-56C9-4E2B-8A33-715BAAB1F91D}" type="sibTrans" cxnId="{46895BF1-0CD4-425C-BBC0-7F526D1351E0}">
      <dgm:prSet/>
      <dgm:spPr/>
      <dgm:t>
        <a:bodyPr/>
        <a:lstStyle/>
        <a:p>
          <a:pPr rtl="1"/>
          <a:endParaRPr lang="he-IL"/>
        </a:p>
      </dgm:t>
    </dgm:pt>
    <dgm:pt modelId="{4C352D5C-1677-491B-A9BD-D9872E4E2E6F}">
      <dgm:prSet/>
      <dgm:spPr/>
      <dgm:t>
        <a:bodyPr/>
        <a:lstStyle/>
        <a:p>
          <a:pPr rtl="1"/>
          <a:r>
            <a:rPr lang="he-IL" dirty="0"/>
            <a:t>בשנת 1567 המלך </a:t>
          </a:r>
          <a:r>
            <a:rPr lang="he-IL" dirty="0" err="1"/>
            <a:t>מקסימיליאן</a:t>
          </a:r>
          <a:r>
            <a:rPr lang="he-IL" dirty="0"/>
            <a:t> ה-2 מבטל את צווי הגירוש ומחזיר את היהודים </a:t>
          </a:r>
        </a:p>
      </dgm:t>
    </dgm:pt>
    <dgm:pt modelId="{101BFD4D-BC54-491C-9251-E042A7DFED83}" type="parTrans" cxnId="{392E9A8E-2421-48DD-94FD-8FE5C546729A}">
      <dgm:prSet/>
      <dgm:spPr/>
      <dgm:t>
        <a:bodyPr/>
        <a:lstStyle/>
        <a:p>
          <a:pPr rtl="1"/>
          <a:endParaRPr lang="he-IL"/>
        </a:p>
      </dgm:t>
    </dgm:pt>
    <dgm:pt modelId="{8E1EA714-E2AE-48E5-8BA8-806C9570BB3F}" type="sibTrans" cxnId="{392E9A8E-2421-48DD-94FD-8FE5C546729A}">
      <dgm:prSet/>
      <dgm:spPr/>
      <dgm:t>
        <a:bodyPr/>
        <a:lstStyle/>
        <a:p>
          <a:pPr rtl="1"/>
          <a:endParaRPr lang="he-IL"/>
        </a:p>
      </dgm:t>
    </dgm:pt>
    <dgm:pt modelId="{415E278A-FCD1-4558-B890-67DACB9F7D02}">
      <dgm:prSet/>
      <dgm:spPr/>
      <dgm:t>
        <a:bodyPr/>
        <a:lstStyle/>
        <a:p>
          <a:pPr rtl="1"/>
          <a:r>
            <a:rPr lang="he-IL" dirty="0">
              <a:effectLst>
                <a:outerShdw blurRad="38100" dist="38100" dir="2700000" algn="tl">
                  <a:srgbClr val="000000">
                    <a:alpha val="43137"/>
                  </a:srgbClr>
                </a:outerShdw>
              </a:effectLst>
            </a:rPr>
            <a:t>המלך רודולף ה-2 </a:t>
          </a:r>
          <a:r>
            <a:rPr lang="he-IL" dirty="0"/>
            <a:t>מחדש את זכויות היתר של היהודים והגן על הקהילה</a:t>
          </a:r>
        </a:p>
      </dgm:t>
    </dgm:pt>
    <dgm:pt modelId="{47F21200-8DA9-4DFB-A190-FF5E48BC86D0}" type="parTrans" cxnId="{DD960C51-5913-4E58-819A-8D07F21F5684}">
      <dgm:prSet/>
      <dgm:spPr/>
      <dgm:t>
        <a:bodyPr/>
        <a:lstStyle/>
        <a:p>
          <a:pPr rtl="1"/>
          <a:endParaRPr lang="he-IL"/>
        </a:p>
      </dgm:t>
    </dgm:pt>
    <dgm:pt modelId="{1F26C572-64A5-4CE9-BAB4-F32E3A715597}" type="sibTrans" cxnId="{DD960C51-5913-4E58-819A-8D07F21F5684}">
      <dgm:prSet/>
      <dgm:spPr/>
      <dgm:t>
        <a:bodyPr/>
        <a:lstStyle/>
        <a:p>
          <a:pPr rtl="1"/>
          <a:endParaRPr lang="he-IL"/>
        </a:p>
      </dgm:t>
    </dgm:pt>
    <dgm:pt modelId="{467C5714-8DB2-4A17-90F7-5E0C9478E5F3}" type="pres">
      <dgm:prSet presAssocID="{706A3184-2D17-4199-BB5B-36D0931347F4}" presName="Name0" presStyleCnt="0">
        <dgm:presLayoutVars>
          <dgm:chPref val="3"/>
          <dgm:dir/>
          <dgm:animLvl val="lvl"/>
          <dgm:resizeHandles/>
        </dgm:presLayoutVars>
      </dgm:prSet>
      <dgm:spPr/>
    </dgm:pt>
    <dgm:pt modelId="{19F0D286-B5D5-418D-9691-8F83790FD147}" type="pres">
      <dgm:prSet presAssocID="{A916C339-F914-4423-9C44-3253CBEDE6D6}" presName="horFlow" presStyleCnt="0"/>
      <dgm:spPr/>
    </dgm:pt>
    <dgm:pt modelId="{C30F8EF1-3D1A-4524-B24A-9B006D722121}" type="pres">
      <dgm:prSet presAssocID="{A916C339-F914-4423-9C44-3253CBEDE6D6}" presName="bigChev" presStyleLbl="node1" presStyleIdx="0" presStyleCnt="1" custScaleX="125102"/>
      <dgm:spPr/>
    </dgm:pt>
    <dgm:pt modelId="{9F623F80-9E9C-4378-A81F-30635E4A097E}" type="pres">
      <dgm:prSet presAssocID="{9C2ED3C6-CA0A-4FC1-BFCB-B2A508ACD6EA}" presName="parTrans" presStyleCnt="0"/>
      <dgm:spPr/>
    </dgm:pt>
    <dgm:pt modelId="{0F3211DF-BA0B-4B93-A926-09C1AECA41CA}" type="pres">
      <dgm:prSet presAssocID="{64150EB9-0D2C-412B-93F4-79B12B784758}" presName="node" presStyleLbl="alignAccFollowNode1" presStyleIdx="0" presStyleCnt="4" custScaleX="109816">
        <dgm:presLayoutVars>
          <dgm:bulletEnabled val="1"/>
        </dgm:presLayoutVars>
      </dgm:prSet>
      <dgm:spPr/>
    </dgm:pt>
    <dgm:pt modelId="{156FB40C-5705-42D4-9C50-C52B34C41B0C}" type="pres">
      <dgm:prSet presAssocID="{F2BDED98-56C9-4E2B-8A33-715BAAB1F91D}" presName="sibTrans" presStyleCnt="0"/>
      <dgm:spPr/>
    </dgm:pt>
    <dgm:pt modelId="{55C8CD2F-AC7E-4662-B590-5903C013CCB3}" type="pres">
      <dgm:prSet presAssocID="{0FBC9826-5A53-489C-A0A9-1E2123481748}" presName="node" presStyleLbl="alignAccFollowNode1" presStyleIdx="1" presStyleCnt="4" custScaleX="114646">
        <dgm:presLayoutVars>
          <dgm:bulletEnabled val="1"/>
        </dgm:presLayoutVars>
      </dgm:prSet>
      <dgm:spPr/>
    </dgm:pt>
    <dgm:pt modelId="{4380F614-E6E1-4D01-A226-A8B8D1FAE829}" type="pres">
      <dgm:prSet presAssocID="{89BED072-9B93-4F53-840E-1560B45440D1}" presName="sibTrans" presStyleCnt="0"/>
      <dgm:spPr/>
    </dgm:pt>
    <dgm:pt modelId="{1E9F4E6A-AB34-4995-B5DF-4071B9F536CB}" type="pres">
      <dgm:prSet presAssocID="{4C352D5C-1677-491B-A9BD-D9872E4E2E6F}" presName="node" presStyleLbl="alignAccFollowNode1" presStyleIdx="2" presStyleCnt="4" custScaleX="129883">
        <dgm:presLayoutVars>
          <dgm:bulletEnabled val="1"/>
        </dgm:presLayoutVars>
      </dgm:prSet>
      <dgm:spPr/>
    </dgm:pt>
    <dgm:pt modelId="{3957AE3A-451E-45DC-BF57-594FBC4B650E}" type="pres">
      <dgm:prSet presAssocID="{8E1EA714-E2AE-48E5-8BA8-806C9570BB3F}" presName="sibTrans" presStyleCnt="0"/>
      <dgm:spPr/>
    </dgm:pt>
    <dgm:pt modelId="{FA849C82-AFD3-4A04-90C2-4600F7705003}" type="pres">
      <dgm:prSet presAssocID="{415E278A-FCD1-4558-B890-67DACB9F7D02}" presName="node" presStyleLbl="alignAccFollowNode1" presStyleIdx="3" presStyleCnt="4" custScaleX="118268">
        <dgm:presLayoutVars>
          <dgm:bulletEnabled val="1"/>
        </dgm:presLayoutVars>
      </dgm:prSet>
      <dgm:spPr/>
    </dgm:pt>
  </dgm:ptLst>
  <dgm:cxnLst>
    <dgm:cxn modelId="{89405513-579D-401E-8889-B1804FA6E6E9}" type="presOf" srcId="{4C352D5C-1677-491B-A9BD-D9872E4E2E6F}" destId="{1E9F4E6A-AB34-4995-B5DF-4071B9F536CB}" srcOrd="0" destOrd="0" presId="urn:microsoft.com/office/officeart/2005/8/layout/lProcess3"/>
    <dgm:cxn modelId="{00EAA52C-A464-4BE1-A0FA-BDF2C3EF9451}" srcId="{A916C339-F914-4423-9C44-3253CBEDE6D6}" destId="{0FBC9826-5A53-489C-A0A9-1E2123481748}" srcOrd="1" destOrd="0" parTransId="{7EA1EBE5-3F22-4BFF-8AA6-EB4CE7D04D84}" sibTransId="{89BED072-9B93-4F53-840E-1560B45440D1}"/>
    <dgm:cxn modelId="{C1462F37-E383-483C-B6E9-CBB8B2D7DF1E}" srcId="{706A3184-2D17-4199-BB5B-36D0931347F4}" destId="{A916C339-F914-4423-9C44-3253CBEDE6D6}" srcOrd="0" destOrd="0" parTransId="{03743FBC-6DD6-408A-9AF5-3F1E1C5AE758}" sibTransId="{3DE0F41A-1F16-4969-A98D-4FF7D0B3DC61}"/>
    <dgm:cxn modelId="{94F18C47-F609-4CA8-A219-7829F38CEEDE}" type="presOf" srcId="{0FBC9826-5A53-489C-A0A9-1E2123481748}" destId="{55C8CD2F-AC7E-4662-B590-5903C013CCB3}" srcOrd="0" destOrd="0" presId="urn:microsoft.com/office/officeart/2005/8/layout/lProcess3"/>
    <dgm:cxn modelId="{023ABE6C-7E10-4CEF-A242-75C5EC9BFDC8}" type="presOf" srcId="{706A3184-2D17-4199-BB5B-36D0931347F4}" destId="{467C5714-8DB2-4A17-90F7-5E0C9478E5F3}" srcOrd="0" destOrd="0" presId="urn:microsoft.com/office/officeart/2005/8/layout/lProcess3"/>
    <dgm:cxn modelId="{DD960C51-5913-4E58-819A-8D07F21F5684}" srcId="{A916C339-F914-4423-9C44-3253CBEDE6D6}" destId="{415E278A-FCD1-4558-B890-67DACB9F7D02}" srcOrd="3" destOrd="0" parTransId="{47F21200-8DA9-4DFB-A190-FF5E48BC86D0}" sibTransId="{1F26C572-64A5-4CE9-BAB4-F32E3A715597}"/>
    <dgm:cxn modelId="{6823F78C-72A5-495D-B00C-0ABB218A49AE}" type="presOf" srcId="{A916C339-F914-4423-9C44-3253CBEDE6D6}" destId="{C30F8EF1-3D1A-4524-B24A-9B006D722121}" srcOrd="0" destOrd="0" presId="urn:microsoft.com/office/officeart/2005/8/layout/lProcess3"/>
    <dgm:cxn modelId="{392E9A8E-2421-48DD-94FD-8FE5C546729A}" srcId="{A916C339-F914-4423-9C44-3253CBEDE6D6}" destId="{4C352D5C-1677-491B-A9BD-D9872E4E2E6F}" srcOrd="2" destOrd="0" parTransId="{101BFD4D-BC54-491C-9251-E042A7DFED83}" sibTransId="{8E1EA714-E2AE-48E5-8BA8-806C9570BB3F}"/>
    <dgm:cxn modelId="{0B15FFAD-FB90-4F93-9FE9-F49624676D4E}" type="presOf" srcId="{415E278A-FCD1-4558-B890-67DACB9F7D02}" destId="{FA849C82-AFD3-4A04-90C2-4600F7705003}" srcOrd="0" destOrd="0" presId="urn:microsoft.com/office/officeart/2005/8/layout/lProcess3"/>
    <dgm:cxn modelId="{0D6166C4-488C-4764-B84F-111530E8EB2D}" type="presOf" srcId="{64150EB9-0D2C-412B-93F4-79B12B784758}" destId="{0F3211DF-BA0B-4B93-A926-09C1AECA41CA}" srcOrd="0" destOrd="0" presId="urn:microsoft.com/office/officeart/2005/8/layout/lProcess3"/>
    <dgm:cxn modelId="{46895BF1-0CD4-425C-BBC0-7F526D1351E0}" srcId="{A916C339-F914-4423-9C44-3253CBEDE6D6}" destId="{64150EB9-0D2C-412B-93F4-79B12B784758}" srcOrd="0" destOrd="0" parTransId="{9C2ED3C6-CA0A-4FC1-BFCB-B2A508ACD6EA}" sibTransId="{F2BDED98-56C9-4E2B-8A33-715BAAB1F91D}"/>
    <dgm:cxn modelId="{90CC44EB-13C0-4CCE-8402-75215EFDAF46}" type="presParOf" srcId="{467C5714-8DB2-4A17-90F7-5E0C9478E5F3}" destId="{19F0D286-B5D5-418D-9691-8F83790FD147}" srcOrd="0" destOrd="0" presId="urn:microsoft.com/office/officeart/2005/8/layout/lProcess3"/>
    <dgm:cxn modelId="{8FE66694-11DB-4EEC-9747-7057D7554C15}" type="presParOf" srcId="{19F0D286-B5D5-418D-9691-8F83790FD147}" destId="{C30F8EF1-3D1A-4524-B24A-9B006D722121}" srcOrd="0" destOrd="0" presId="urn:microsoft.com/office/officeart/2005/8/layout/lProcess3"/>
    <dgm:cxn modelId="{524B2E8B-A45E-4287-A4B5-D82E6AD18FE9}" type="presParOf" srcId="{19F0D286-B5D5-418D-9691-8F83790FD147}" destId="{9F623F80-9E9C-4378-A81F-30635E4A097E}" srcOrd="1" destOrd="0" presId="urn:microsoft.com/office/officeart/2005/8/layout/lProcess3"/>
    <dgm:cxn modelId="{11D510B6-341B-4D5A-B4D4-A1261A27E8CA}" type="presParOf" srcId="{19F0D286-B5D5-418D-9691-8F83790FD147}" destId="{0F3211DF-BA0B-4B93-A926-09C1AECA41CA}" srcOrd="2" destOrd="0" presId="urn:microsoft.com/office/officeart/2005/8/layout/lProcess3"/>
    <dgm:cxn modelId="{73A478A6-8B33-4829-AF84-C3AADC6037C0}" type="presParOf" srcId="{19F0D286-B5D5-418D-9691-8F83790FD147}" destId="{156FB40C-5705-42D4-9C50-C52B34C41B0C}" srcOrd="3" destOrd="0" presId="urn:microsoft.com/office/officeart/2005/8/layout/lProcess3"/>
    <dgm:cxn modelId="{507750B9-E739-48C3-98ED-F4BEC78CD426}" type="presParOf" srcId="{19F0D286-B5D5-418D-9691-8F83790FD147}" destId="{55C8CD2F-AC7E-4662-B590-5903C013CCB3}" srcOrd="4" destOrd="0" presId="urn:microsoft.com/office/officeart/2005/8/layout/lProcess3"/>
    <dgm:cxn modelId="{22493F2B-40EC-4F89-B89C-FFC091B2D613}" type="presParOf" srcId="{19F0D286-B5D5-418D-9691-8F83790FD147}" destId="{4380F614-E6E1-4D01-A226-A8B8D1FAE829}" srcOrd="5" destOrd="0" presId="urn:microsoft.com/office/officeart/2005/8/layout/lProcess3"/>
    <dgm:cxn modelId="{B160EDA7-D7E3-4689-A25B-D2716E4F4582}" type="presParOf" srcId="{19F0D286-B5D5-418D-9691-8F83790FD147}" destId="{1E9F4E6A-AB34-4995-B5DF-4071B9F536CB}" srcOrd="6" destOrd="0" presId="urn:microsoft.com/office/officeart/2005/8/layout/lProcess3"/>
    <dgm:cxn modelId="{E938BA97-67BE-463F-9D7A-4C9EAB5D8755}" type="presParOf" srcId="{19F0D286-B5D5-418D-9691-8F83790FD147}" destId="{3957AE3A-451E-45DC-BF57-594FBC4B650E}" srcOrd="7" destOrd="0" presId="urn:microsoft.com/office/officeart/2005/8/layout/lProcess3"/>
    <dgm:cxn modelId="{D4D7C0ED-A663-448D-A981-CF5160B843CE}" type="presParOf" srcId="{19F0D286-B5D5-418D-9691-8F83790FD147}" destId="{FA849C82-AFD3-4A04-90C2-4600F7705003}" srcOrd="8" destOrd="0" presId="urn:microsoft.com/office/officeart/2005/8/layout/l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458E7-8717-4150-BFAA-7B72A61513D8}">
      <dsp:nvSpPr>
        <dsp:cNvPr id="0" name=""/>
        <dsp:cNvSpPr/>
      </dsp:nvSpPr>
      <dsp:spPr>
        <a:xfrm>
          <a:off x="2503" y="203572"/>
          <a:ext cx="2230334" cy="96445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1">
            <a:lnSpc>
              <a:spcPct val="90000"/>
            </a:lnSpc>
            <a:spcBef>
              <a:spcPct val="0"/>
            </a:spcBef>
            <a:spcAft>
              <a:spcPct val="35000"/>
            </a:spcAft>
            <a:buNone/>
          </a:pPr>
          <a:r>
            <a:rPr lang="he-IL" sz="2400" kern="1200" dirty="0"/>
            <a:t>המאה 10-12</a:t>
          </a:r>
        </a:p>
      </dsp:txBody>
      <dsp:txXfrm>
        <a:off x="484730" y="203572"/>
        <a:ext cx="1265881" cy="964453"/>
      </dsp:txXfrm>
    </dsp:sp>
    <dsp:sp modelId="{096E58DC-4535-48FC-AB49-06E1A81DA79F}">
      <dsp:nvSpPr>
        <dsp:cNvPr id="0" name=""/>
        <dsp:cNvSpPr/>
      </dsp:nvSpPr>
      <dsp:spPr>
        <a:xfrm>
          <a:off x="1928303" y="162288"/>
          <a:ext cx="3433492" cy="104702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altLang="he-IL" sz="1800" kern="1200" dirty="0"/>
            <a:t>ראשוני היהודים התרכזו </a:t>
          </a:r>
          <a:r>
            <a:rPr lang="he-IL" altLang="he-IL" sz="1800" b="1" kern="1200" dirty="0">
              <a:solidFill>
                <a:srgbClr val="FF0000"/>
              </a:solidFill>
              <a:hlinkClick xmlns:r="http://schemas.openxmlformats.org/officeDocument/2006/relationships" r:id="" action="ppaction://hlinksldjump"/>
            </a:rPr>
            <a:t>בגדה השמאלית </a:t>
          </a:r>
          <a:r>
            <a:rPr lang="he-IL" altLang="he-IL" sz="1800" kern="1200" dirty="0"/>
            <a:t>של הנהר </a:t>
          </a:r>
          <a:r>
            <a:rPr lang="he-IL" altLang="he-IL" sz="1800" kern="1200" dirty="0" err="1"/>
            <a:t>וולטבה</a:t>
          </a:r>
          <a:r>
            <a:rPr lang="he-IL" altLang="he-IL" sz="1800" kern="1200" dirty="0"/>
            <a:t>, סמוך למבצר </a:t>
          </a:r>
          <a:r>
            <a:rPr lang="he-IL" altLang="he-IL" sz="1800" kern="1200" dirty="0" err="1"/>
            <a:t>פראהה</a:t>
          </a:r>
          <a:endParaRPr lang="he-IL" sz="1800" kern="1200" dirty="0"/>
        </a:p>
      </dsp:txBody>
      <dsp:txXfrm>
        <a:off x="2451814" y="162288"/>
        <a:ext cx="2386471" cy="1047021"/>
      </dsp:txXfrm>
    </dsp:sp>
    <dsp:sp modelId="{46D5ABE7-106A-4CA5-9B38-2C32CABC2AC0}">
      <dsp:nvSpPr>
        <dsp:cNvPr id="0" name=""/>
        <dsp:cNvSpPr/>
      </dsp:nvSpPr>
      <dsp:spPr>
        <a:xfrm>
          <a:off x="5089590" y="150867"/>
          <a:ext cx="3403725" cy="106986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altLang="he-IL" sz="1800" kern="1200" dirty="0"/>
            <a:t>בימי מסע הצלב הראשון בשנת 1096 נרצחו רבים מהיהודים והוכרחו להתנצר</a:t>
          </a:r>
          <a:endParaRPr lang="he-IL" sz="1800" kern="1200" dirty="0"/>
        </a:p>
      </dsp:txBody>
      <dsp:txXfrm>
        <a:off x="5624522" y="150867"/>
        <a:ext cx="2333862" cy="1069863"/>
      </dsp:txXfrm>
    </dsp:sp>
    <dsp:sp modelId="{DAEC1807-12E2-4B13-9544-99940170B652}">
      <dsp:nvSpPr>
        <dsp:cNvPr id="0" name=""/>
        <dsp:cNvSpPr/>
      </dsp:nvSpPr>
      <dsp:spPr>
        <a:xfrm>
          <a:off x="8221109" y="154771"/>
          <a:ext cx="3420990" cy="1062055"/>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פורסמו צווים ותקנות שדרשו מיהודים לעסוק </a:t>
          </a:r>
          <a:r>
            <a:rPr lang="he-IL" sz="1800" kern="1200" dirty="0">
              <a:solidFill>
                <a:srgbClr val="FF0000"/>
              </a:solidFill>
              <a:hlinkClick xmlns:r="http://schemas.openxmlformats.org/officeDocument/2006/relationships" r:id="" action="ppaction://hlinksldjump"/>
            </a:rPr>
            <a:t>בהלוואות</a:t>
          </a:r>
          <a:r>
            <a:rPr lang="he-IL" sz="1800" kern="1200" dirty="0"/>
            <a:t> והם חויבו לסמן את בגדיהם בצבע מיוחד</a:t>
          </a:r>
        </a:p>
      </dsp:txBody>
      <dsp:txXfrm>
        <a:off x="8752137" y="154771"/>
        <a:ext cx="2358935" cy="1062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F8EF1-3D1A-4524-B24A-9B006D722121}">
      <dsp:nvSpPr>
        <dsp:cNvPr id="0" name=""/>
        <dsp:cNvSpPr/>
      </dsp:nvSpPr>
      <dsp:spPr>
        <a:xfrm>
          <a:off x="1157409" y="84763"/>
          <a:ext cx="2587887" cy="95947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1">
            <a:lnSpc>
              <a:spcPct val="90000"/>
            </a:lnSpc>
            <a:spcBef>
              <a:spcPct val="0"/>
            </a:spcBef>
            <a:spcAft>
              <a:spcPct val="35000"/>
            </a:spcAft>
            <a:buNone/>
          </a:pPr>
          <a:r>
            <a:rPr lang="he-IL" sz="2400" kern="1200" dirty="0"/>
            <a:t>המאה ה-13</a:t>
          </a:r>
        </a:p>
      </dsp:txBody>
      <dsp:txXfrm>
        <a:off x="1637147" y="84763"/>
        <a:ext cx="1628412" cy="959475"/>
      </dsp:txXfrm>
    </dsp:sp>
    <dsp:sp modelId="{0F3211DF-BA0B-4B93-A926-09C1AECA41CA}">
      <dsp:nvSpPr>
        <dsp:cNvPr id="0" name=""/>
        <dsp:cNvSpPr/>
      </dsp:nvSpPr>
      <dsp:spPr>
        <a:xfrm>
          <a:off x="3383222" y="11490"/>
          <a:ext cx="4060491" cy="110602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הוגדרו היהודים בפראג </a:t>
          </a:r>
          <a:r>
            <a:rPr lang="he-IL" sz="1800" b="1" kern="1200" dirty="0"/>
            <a:t>כ"עבדי האוצר"</a:t>
          </a:r>
          <a:r>
            <a:rPr lang="he-IL" sz="1800" kern="1200" dirty="0"/>
            <a:t>, </a:t>
          </a:r>
        </a:p>
      </dsp:txBody>
      <dsp:txXfrm>
        <a:off x="3936233" y="11490"/>
        <a:ext cx="2954469" cy="1106022"/>
      </dsp:txXfrm>
    </dsp:sp>
    <dsp:sp modelId="{55C8CD2F-AC7E-4662-B590-5903C013CCB3}">
      <dsp:nvSpPr>
        <dsp:cNvPr id="0" name=""/>
        <dsp:cNvSpPr/>
      </dsp:nvSpPr>
      <dsp:spPr>
        <a:xfrm>
          <a:off x="7120074" y="167"/>
          <a:ext cx="3096532" cy="1128668"/>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הקמת בתי כנסת ובתי קברות התבססות הקהילה בפראג</a:t>
          </a:r>
        </a:p>
      </dsp:txBody>
      <dsp:txXfrm>
        <a:off x="7684408" y="167"/>
        <a:ext cx="1967864" cy="1128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F8EF1-3D1A-4524-B24A-9B006D722121}">
      <dsp:nvSpPr>
        <dsp:cNvPr id="0" name=""/>
        <dsp:cNvSpPr/>
      </dsp:nvSpPr>
      <dsp:spPr>
        <a:xfrm>
          <a:off x="4455" y="98687"/>
          <a:ext cx="2948065" cy="92851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rtl="1">
            <a:lnSpc>
              <a:spcPct val="90000"/>
            </a:lnSpc>
            <a:spcBef>
              <a:spcPct val="0"/>
            </a:spcBef>
            <a:spcAft>
              <a:spcPct val="35000"/>
            </a:spcAft>
            <a:buNone/>
          </a:pPr>
          <a:r>
            <a:rPr lang="he-IL" sz="2400" kern="1200" dirty="0"/>
            <a:t>המאה ה14-15 </a:t>
          </a:r>
          <a:r>
            <a:rPr lang="he-IL" sz="1800" kern="1200" dirty="0">
              <a:solidFill>
                <a:schemeClr val="tx1"/>
              </a:solidFill>
            </a:rPr>
            <a:t>פעולותיו של המלך </a:t>
          </a:r>
          <a:r>
            <a:rPr lang="he-IL" sz="1800" kern="1200" dirty="0" err="1">
              <a:solidFill>
                <a:schemeClr val="tx1"/>
              </a:solidFill>
            </a:rPr>
            <a:t>וצלאב</a:t>
          </a:r>
          <a:r>
            <a:rPr lang="he-IL" sz="1800" kern="1200" dirty="0">
              <a:solidFill>
                <a:schemeClr val="tx1"/>
              </a:solidFill>
            </a:rPr>
            <a:t> ה-4</a:t>
          </a:r>
          <a:endParaRPr lang="he-IL" sz="2000" kern="1200" dirty="0">
            <a:solidFill>
              <a:schemeClr val="tx1"/>
            </a:solidFill>
          </a:endParaRPr>
        </a:p>
      </dsp:txBody>
      <dsp:txXfrm>
        <a:off x="468714" y="98687"/>
        <a:ext cx="2019548" cy="928517"/>
      </dsp:txXfrm>
    </dsp:sp>
    <dsp:sp modelId="{0F3211DF-BA0B-4B93-A926-09C1AECA41CA}">
      <dsp:nvSpPr>
        <dsp:cNvPr id="0" name=""/>
        <dsp:cNvSpPr/>
      </dsp:nvSpPr>
      <dsp:spPr>
        <a:xfrm>
          <a:off x="2653522" y="106272"/>
          <a:ext cx="2540454" cy="913347"/>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לא מונע התקפה רצחנית על היהודים שמקורה </a:t>
          </a:r>
          <a:r>
            <a:rPr lang="he-IL" sz="2000" b="1" kern="1200" dirty="0">
              <a:solidFill>
                <a:srgbClr val="FF0000"/>
              </a:solidFill>
              <a:hlinkClick xmlns:r="http://schemas.openxmlformats.org/officeDocument/2006/relationships" r:id="" action="ppaction://hlinksldjump"/>
            </a:rPr>
            <a:t>בעלילת דם</a:t>
          </a:r>
          <a:endParaRPr lang="he-IL" sz="2000" b="1" kern="1200" dirty="0">
            <a:solidFill>
              <a:srgbClr val="FF0000"/>
            </a:solidFill>
          </a:endParaRPr>
        </a:p>
      </dsp:txBody>
      <dsp:txXfrm>
        <a:off x="3110196" y="106272"/>
        <a:ext cx="1627107" cy="913347"/>
      </dsp:txXfrm>
    </dsp:sp>
    <dsp:sp modelId="{55C8CD2F-AC7E-4662-B590-5903C013CCB3}">
      <dsp:nvSpPr>
        <dsp:cNvPr id="0" name=""/>
        <dsp:cNvSpPr/>
      </dsp:nvSpPr>
      <dsp:spPr>
        <a:xfrm>
          <a:off x="4926717" y="96922"/>
          <a:ext cx="2557100" cy="932048"/>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מוציא להורג כ-80 יהודים באשמה שקיללו את ישו</a:t>
          </a:r>
        </a:p>
      </dsp:txBody>
      <dsp:txXfrm>
        <a:off x="5392741" y="96922"/>
        <a:ext cx="1625052" cy="932048"/>
      </dsp:txXfrm>
    </dsp:sp>
    <dsp:sp modelId="{1E9F4E6A-AB34-4995-B5DF-4071B9F536CB}">
      <dsp:nvSpPr>
        <dsp:cNvPr id="0" name=""/>
        <dsp:cNvSpPr/>
      </dsp:nvSpPr>
      <dsp:spPr>
        <a:xfrm>
          <a:off x="7216558" y="104401"/>
          <a:ext cx="2744049" cy="917089"/>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בשנת 1411 מכריז על שמיטה כללית של חובות הנוצרים כלפי היהודים</a:t>
          </a:r>
        </a:p>
      </dsp:txBody>
      <dsp:txXfrm>
        <a:off x="7675103" y="104401"/>
        <a:ext cx="1826960" cy="917089"/>
      </dsp:txXfrm>
    </dsp:sp>
    <dsp:sp modelId="{1F1564D6-F378-4A38-A64E-F0B26C9EF05F}">
      <dsp:nvSpPr>
        <dsp:cNvPr id="0" name=""/>
        <dsp:cNvSpPr/>
      </dsp:nvSpPr>
      <dsp:spPr>
        <a:xfrm>
          <a:off x="9693347" y="74430"/>
          <a:ext cx="2568841" cy="977032"/>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rtl="1">
            <a:lnSpc>
              <a:spcPct val="90000"/>
            </a:lnSpc>
            <a:spcBef>
              <a:spcPct val="0"/>
            </a:spcBef>
            <a:spcAft>
              <a:spcPct val="35000"/>
            </a:spcAft>
            <a:buNone/>
          </a:pPr>
          <a:r>
            <a:rPr lang="he-IL" sz="1800" kern="1200" dirty="0"/>
            <a:t>הקהילה היהודית ממשיכה להתקיים בעיר</a:t>
          </a:r>
        </a:p>
      </dsp:txBody>
      <dsp:txXfrm>
        <a:off x="10181863" y="74430"/>
        <a:ext cx="1591809" cy="977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F8EF1-3D1A-4524-B24A-9B006D722121}">
      <dsp:nvSpPr>
        <dsp:cNvPr id="0" name=""/>
        <dsp:cNvSpPr/>
      </dsp:nvSpPr>
      <dsp:spPr>
        <a:xfrm>
          <a:off x="24140" y="422"/>
          <a:ext cx="3290488" cy="105209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1">
            <a:lnSpc>
              <a:spcPct val="90000"/>
            </a:lnSpc>
            <a:spcBef>
              <a:spcPct val="0"/>
            </a:spcBef>
            <a:spcAft>
              <a:spcPct val="35000"/>
            </a:spcAft>
            <a:buNone/>
          </a:pPr>
          <a:r>
            <a:rPr lang="he-IL" sz="2000" kern="1200" dirty="0"/>
            <a:t>המאה ה-16 </a:t>
          </a:r>
        </a:p>
        <a:p>
          <a:pPr marL="0" lvl="0" indent="0" algn="ctr" defTabSz="889000" rtl="1">
            <a:lnSpc>
              <a:spcPct val="90000"/>
            </a:lnSpc>
            <a:spcBef>
              <a:spcPct val="0"/>
            </a:spcBef>
            <a:spcAft>
              <a:spcPct val="35000"/>
            </a:spcAft>
            <a:buNone/>
          </a:pPr>
          <a:r>
            <a:rPr lang="he-IL" sz="2000" kern="1200" dirty="0"/>
            <a:t>המלך </a:t>
          </a:r>
          <a:r>
            <a:rPr lang="he-IL" sz="2000" kern="1200" dirty="0" err="1"/>
            <a:t>פרדיננד</a:t>
          </a:r>
          <a:r>
            <a:rPr lang="he-IL" sz="2000" kern="1200" dirty="0"/>
            <a:t> ה-1</a:t>
          </a:r>
        </a:p>
        <a:p>
          <a:pPr marL="0" lvl="0" indent="0" algn="ctr" defTabSz="889000" rtl="1">
            <a:lnSpc>
              <a:spcPct val="90000"/>
            </a:lnSpc>
            <a:spcBef>
              <a:spcPct val="0"/>
            </a:spcBef>
            <a:spcAft>
              <a:spcPct val="35000"/>
            </a:spcAft>
            <a:buNone/>
          </a:pPr>
          <a:r>
            <a:rPr lang="he-IL" sz="2000" kern="1200" dirty="0"/>
            <a:t>המלך </a:t>
          </a:r>
          <a:r>
            <a:rPr lang="he-IL" sz="2000" kern="1200" dirty="0" err="1"/>
            <a:t>מקסימיליאו</a:t>
          </a:r>
          <a:r>
            <a:rPr lang="he-IL" sz="2000" kern="1200" dirty="0"/>
            <a:t> ה-2</a:t>
          </a:r>
        </a:p>
      </dsp:txBody>
      <dsp:txXfrm>
        <a:off x="550189" y="422"/>
        <a:ext cx="2238391" cy="1052097"/>
      </dsp:txXfrm>
    </dsp:sp>
    <dsp:sp modelId="{0F3211DF-BA0B-4B93-A926-09C1AECA41CA}">
      <dsp:nvSpPr>
        <dsp:cNvPr id="0" name=""/>
        <dsp:cNvSpPr/>
      </dsp:nvSpPr>
      <dsp:spPr>
        <a:xfrm>
          <a:off x="2972696" y="89850"/>
          <a:ext cx="2397396" cy="87324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1">
            <a:lnSpc>
              <a:spcPct val="90000"/>
            </a:lnSpc>
            <a:spcBef>
              <a:spcPct val="0"/>
            </a:spcBef>
            <a:spcAft>
              <a:spcPct val="35000"/>
            </a:spcAft>
            <a:buNone/>
          </a:pPr>
          <a:r>
            <a:rPr lang="he-IL" sz="1600" kern="1200" dirty="0"/>
            <a:t>הוצאת צו לגירוש היהודים לפולין מעשי פוגרום ושוד</a:t>
          </a:r>
        </a:p>
      </dsp:txBody>
      <dsp:txXfrm>
        <a:off x="3409317" y="89850"/>
        <a:ext cx="1524155" cy="873241"/>
      </dsp:txXfrm>
    </dsp:sp>
    <dsp:sp modelId="{55C8CD2F-AC7E-4662-B590-5903C013CCB3}">
      <dsp:nvSpPr>
        <dsp:cNvPr id="0" name=""/>
        <dsp:cNvSpPr/>
      </dsp:nvSpPr>
      <dsp:spPr>
        <a:xfrm>
          <a:off x="5064458" y="89850"/>
          <a:ext cx="2502840" cy="87324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1">
            <a:lnSpc>
              <a:spcPct val="90000"/>
            </a:lnSpc>
            <a:spcBef>
              <a:spcPct val="0"/>
            </a:spcBef>
            <a:spcAft>
              <a:spcPct val="35000"/>
            </a:spcAft>
            <a:buNone/>
          </a:pPr>
          <a:r>
            <a:rPr lang="he-IL" sz="1600" kern="1200" dirty="0"/>
            <a:t>עבור כמה שנים מוחזרים ומגורשים שוב ע"י </a:t>
          </a:r>
          <a:r>
            <a:rPr lang="he-IL" sz="1600" kern="1200" dirty="0" err="1"/>
            <a:t>פרדיננד</a:t>
          </a:r>
          <a:endParaRPr lang="he-IL" sz="1600" kern="1200" dirty="0"/>
        </a:p>
      </dsp:txBody>
      <dsp:txXfrm>
        <a:off x="5501079" y="89850"/>
        <a:ext cx="1629599" cy="873241"/>
      </dsp:txXfrm>
    </dsp:sp>
    <dsp:sp modelId="{1E9F4E6A-AB34-4995-B5DF-4071B9F536CB}">
      <dsp:nvSpPr>
        <dsp:cNvPr id="0" name=""/>
        <dsp:cNvSpPr/>
      </dsp:nvSpPr>
      <dsp:spPr>
        <a:xfrm>
          <a:off x="7261664" y="89850"/>
          <a:ext cx="2835479" cy="87324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1">
            <a:lnSpc>
              <a:spcPct val="90000"/>
            </a:lnSpc>
            <a:spcBef>
              <a:spcPct val="0"/>
            </a:spcBef>
            <a:spcAft>
              <a:spcPct val="35000"/>
            </a:spcAft>
            <a:buNone/>
          </a:pPr>
          <a:r>
            <a:rPr lang="he-IL" sz="1600" kern="1200" dirty="0"/>
            <a:t>בשנת 1567 המלך </a:t>
          </a:r>
          <a:r>
            <a:rPr lang="he-IL" sz="1600" kern="1200" dirty="0" err="1"/>
            <a:t>מקסימיליאן</a:t>
          </a:r>
          <a:r>
            <a:rPr lang="he-IL" sz="1600" kern="1200" dirty="0"/>
            <a:t> ה-2 מבטל את צווי הגירוש ומחזיר את היהודים </a:t>
          </a:r>
        </a:p>
      </dsp:txBody>
      <dsp:txXfrm>
        <a:off x="7698285" y="89850"/>
        <a:ext cx="1962238" cy="873241"/>
      </dsp:txXfrm>
    </dsp:sp>
    <dsp:sp modelId="{FA849C82-AFD3-4A04-90C2-4600F7705003}">
      <dsp:nvSpPr>
        <dsp:cNvPr id="0" name=""/>
        <dsp:cNvSpPr/>
      </dsp:nvSpPr>
      <dsp:spPr>
        <a:xfrm>
          <a:off x="9791509" y="89850"/>
          <a:ext cx="2581912" cy="87324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rtl="1">
            <a:lnSpc>
              <a:spcPct val="90000"/>
            </a:lnSpc>
            <a:spcBef>
              <a:spcPct val="0"/>
            </a:spcBef>
            <a:spcAft>
              <a:spcPct val="35000"/>
            </a:spcAft>
            <a:buNone/>
          </a:pPr>
          <a:r>
            <a:rPr lang="he-IL" sz="1600" kern="1200" dirty="0">
              <a:effectLst>
                <a:outerShdw blurRad="38100" dist="38100" dir="2700000" algn="tl">
                  <a:srgbClr val="000000">
                    <a:alpha val="43137"/>
                  </a:srgbClr>
                </a:outerShdw>
              </a:effectLst>
            </a:rPr>
            <a:t>המלך רודולף ה-2 </a:t>
          </a:r>
          <a:r>
            <a:rPr lang="he-IL" sz="1600" kern="1200" dirty="0"/>
            <a:t>מחדש את זכויות היתר של היהודים והגן על הקהילה</a:t>
          </a:r>
        </a:p>
      </dsp:txBody>
      <dsp:txXfrm>
        <a:off x="10228130" y="89850"/>
        <a:ext cx="1708671" cy="8732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9357E3F-FA19-46F6-B0A2-419DEDCD6D5D}" type="datetimeFigureOut">
              <a:rPr lang="he-IL" smtClean="0"/>
              <a:t>ט"ז/טבת/תשע"ח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F1D2BB2-FE2A-462E-9FEA-FC77ED274A3C}" type="slidenum">
              <a:rPr lang="he-IL" smtClean="0"/>
              <a:t>‹#›</a:t>
            </a:fld>
            <a:endParaRPr lang="he-IL"/>
          </a:p>
        </p:txBody>
      </p:sp>
    </p:spTree>
    <p:extLst>
      <p:ext uri="{BB962C8B-B14F-4D97-AF65-F5344CB8AC3E}">
        <p14:creationId xmlns:p14="http://schemas.microsoft.com/office/powerpoint/2010/main" val="508634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he-IL"/>
          </a:p>
        </p:txBody>
      </p:sp>
      <p:sp>
        <p:nvSpPr>
          <p:cNvPr id="4" name="Slide Number Placeholder 3"/>
          <p:cNvSpPr>
            <a:spLocks noGrp="1"/>
          </p:cNvSpPr>
          <p:nvPr>
            <p:ph type="sldNum" sz="quarter" idx="10"/>
          </p:nvPr>
        </p:nvSpPr>
        <p:spPr/>
        <p:txBody>
          <a:bodyPr/>
          <a:lstStyle/>
          <a:p>
            <a:fld id="{1D76769E-C829-4283-B80E-CB90D995C291}" type="slidenum">
              <a:rPr lang="he-IL" smtClean="0">
                <a:solidFill>
                  <a:prstClr val="black"/>
                </a:solidFill>
              </a:rPr>
              <a:pPr/>
              <a:t>1</a:t>
            </a:fld>
            <a:endParaRPr lang="he-IL">
              <a:solidFill>
                <a:prstClr val="black"/>
              </a:solidFill>
            </a:endParaRPr>
          </a:p>
        </p:txBody>
      </p:sp>
    </p:spTree>
    <p:extLst>
      <p:ext uri="{BB962C8B-B14F-4D97-AF65-F5344CB8AC3E}">
        <p14:creationId xmlns:p14="http://schemas.microsoft.com/office/powerpoint/2010/main" val="158116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he-IL"/>
          </a:p>
        </p:txBody>
      </p:sp>
      <p:sp>
        <p:nvSpPr>
          <p:cNvPr id="4" name="Slide Number Placeholder 3"/>
          <p:cNvSpPr>
            <a:spLocks noGrp="1"/>
          </p:cNvSpPr>
          <p:nvPr>
            <p:ph type="sldNum" sz="quarter" idx="10"/>
          </p:nvPr>
        </p:nvSpPr>
        <p:spPr/>
        <p:txBody>
          <a:bodyPr/>
          <a:lstStyle/>
          <a:p>
            <a:fld id="{1D76769E-C829-4283-B80E-CB90D995C291}"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150356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91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7675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34042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מסך לטקסט חופש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8" name="Content Placeholder 2"/>
          <p:cNvSpPr>
            <a:spLocks noGrp="1"/>
          </p:cNvSpPr>
          <p:nvPr>
            <p:ph idx="1"/>
          </p:nvPr>
        </p:nvSpPr>
        <p:spPr>
          <a:xfrm>
            <a:off x="609600" y="1600201"/>
            <a:ext cx="10972800" cy="4400568"/>
          </a:xfrm>
        </p:spPr>
        <p:txBody>
          <a:bodyPr/>
          <a:lstStyle>
            <a:lvl1pPr>
              <a:buNone/>
              <a:defRPr baseline="0"/>
            </a:lvl1pPr>
            <a:lvl2pPr>
              <a:buNone/>
              <a:defRPr baseline="0"/>
            </a:lvl2pPr>
            <a:lvl3pPr>
              <a:buNone/>
              <a:defRPr/>
            </a:lvl3pPr>
            <a:lvl4pPr>
              <a:buNone/>
              <a:defRPr baseline="0"/>
            </a:lvl4pPr>
            <a:lvl5pPr>
              <a:buNone/>
              <a:defRPr/>
            </a:lvl5pPr>
          </a:lstStyle>
          <a:p>
            <a:pPr lvl="0"/>
            <a:r>
              <a:rPr lang="he-IL"/>
              <a:t>לחץ כדי לערוך סגנונות טקסט של תבנית בסיס</a:t>
            </a:r>
          </a:p>
        </p:txBody>
      </p:sp>
      <p:sp>
        <p:nvSpPr>
          <p:cNvPr id="4" name="Footer Placeholder 4"/>
          <p:cNvSpPr>
            <a:spLocks noGrp="1"/>
          </p:cNvSpPr>
          <p:nvPr>
            <p:ph type="ftr" sz="quarter" idx="10"/>
          </p:nvPr>
        </p:nvSpPr>
        <p:spPr/>
        <p:txBody>
          <a:bodyPr/>
          <a:lstStyle>
            <a:lvl1pPr>
              <a:defRPr/>
            </a:lvl1pPr>
          </a:lstStyle>
          <a:p>
            <a:pPr>
              <a:defRPr/>
            </a:pPr>
            <a:endParaRPr lang="he-IL"/>
          </a:p>
        </p:txBody>
      </p:sp>
      <p:sp>
        <p:nvSpPr>
          <p:cNvPr id="5" name="Slide Number Placeholder 5"/>
          <p:cNvSpPr>
            <a:spLocks noGrp="1"/>
          </p:cNvSpPr>
          <p:nvPr>
            <p:ph type="sldNum" sz="quarter" idx="11"/>
          </p:nvPr>
        </p:nvSpPr>
        <p:spPr/>
        <p:txBody>
          <a:bodyPr/>
          <a:lstStyle>
            <a:lvl1pPr>
              <a:defRPr/>
            </a:lvl1pPr>
          </a:lstStyle>
          <a:p>
            <a:fld id="{4832E09F-D256-4D8E-9CE5-19FB778C9D9A}" type="slidenum">
              <a:rPr lang="ar-SA" altLang="he-IL"/>
              <a:pPr/>
              <a:t>‹#›</a:t>
            </a:fld>
            <a:endParaRPr lang="he-IL" altLang="he-IL">
              <a:cs typeface="NarkisTamMFO" pitchFamily="2" charset="-79"/>
            </a:endParaRPr>
          </a:p>
        </p:txBody>
      </p:sp>
    </p:spTree>
    <p:extLst>
      <p:ext uri="{BB962C8B-B14F-4D97-AF65-F5344CB8AC3E}">
        <p14:creationId xmlns:p14="http://schemas.microsoft.com/office/powerpoint/2010/main" val="306811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3048000" y="274638"/>
            <a:ext cx="8534400" cy="1143000"/>
          </a:xfrm>
        </p:spPr>
        <p:txBody>
          <a:bodyPr/>
          <a:lstStyle/>
          <a:p>
            <a:r>
              <a:rPr lang="he-IL"/>
              <a:t>לחץ כדי לערוך סגנון כותרת של תבנית בסיס</a:t>
            </a:r>
          </a:p>
        </p:txBody>
      </p:sp>
      <p:sp>
        <p:nvSpPr>
          <p:cNvPr id="3" name="מציין מיקום של SmartArt 2"/>
          <p:cNvSpPr>
            <a:spLocks noGrp="1"/>
          </p:cNvSpPr>
          <p:nvPr>
            <p:ph type="dgm" idx="1"/>
          </p:nvPr>
        </p:nvSpPr>
        <p:spPr>
          <a:xfrm>
            <a:off x="609600" y="1600200"/>
            <a:ext cx="10972800" cy="4400550"/>
          </a:xfrm>
        </p:spPr>
        <p:txBody>
          <a:bodyPr/>
          <a:lstStyle/>
          <a:p>
            <a:pPr lvl="0"/>
            <a:endParaRPr lang="he-IL" noProof="0"/>
          </a:p>
        </p:txBody>
      </p:sp>
      <p:sp>
        <p:nvSpPr>
          <p:cNvPr id="4" name="Footer Placeholder 4"/>
          <p:cNvSpPr>
            <a:spLocks noGrp="1"/>
          </p:cNvSpPr>
          <p:nvPr>
            <p:ph type="ftr" sz="quarter" idx="10"/>
          </p:nvPr>
        </p:nvSpPr>
        <p:spPr/>
        <p:txBody>
          <a:bodyPr/>
          <a:lstStyle>
            <a:lvl1pPr>
              <a:defRPr/>
            </a:lvl1pPr>
          </a:lstStyle>
          <a:p>
            <a:pPr>
              <a:defRPr/>
            </a:pPr>
            <a:endParaRPr lang="he-IL"/>
          </a:p>
        </p:txBody>
      </p:sp>
      <p:sp>
        <p:nvSpPr>
          <p:cNvPr id="5" name="Slide Number Placeholder 5"/>
          <p:cNvSpPr>
            <a:spLocks noGrp="1"/>
          </p:cNvSpPr>
          <p:nvPr>
            <p:ph type="sldNum" sz="quarter" idx="11"/>
          </p:nvPr>
        </p:nvSpPr>
        <p:spPr/>
        <p:txBody>
          <a:bodyPr/>
          <a:lstStyle>
            <a:lvl1pPr>
              <a:defRPr/>
            </a:lvl1pPr>
          </a:lstStyle>
          <a:p>
            <a:fld id="{505C1CFB-61AA-4A99-ABCB-F56A688C47DE}" type="slidenum">
              <a:rPr lang="ar-SA" altLang="he-IL"/>
              <a:pPr/>
              <a:t>‹#›</a:t>
            </a:fld>
            <a:endParaRPr lang="he-IL" altLang="he-IL">
              <a:cs typeface="NarkisTamMFO" pitchFamily="2" charset="-79"/>
            </a:endParaRPr>
          </a:p>
        </p:txBody>
      </p:sp>
    </p:spTree>
    <p:extLst>
      <p:ext uri="{BB962C8B-B14F-4D97-AF65-F5344CB8AC3E}">
        <p14:creationId xmlns:p14="http://schemas.microsoft.com/office/powerpoint/2010/main" val="56262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0591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7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9432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88504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0253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51565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BF0E48-FCD6-4334-A591-64432C990A57}" type="datetimeFigureOut">
              <a:rPr lang="he-IL" smtClean="0"/>
              <a:pPr/>
              <a:t>ט"ז/טבת/תשע"ח</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C246E3-9097-43CA-AF58-24F248870E89}" type="slidenum">
              <a:rPr lang="he-IL" smtClean="0">
                <a:solidFill>
                  <a:srgbClr val="637052"/>
                </a:solidFill>
              </a:rPr>
              <a:pPr/>
              <a:t>‹#›</a:t>
            </a:fld>
            <a:endParaRPr lang="he-IL">
              <a:solidFill>
                <a:srgbClr val="637052"/>
              </a:solidFill>
            </a:endParaRPr>
          </a:p>
        </p:txBody>
      </p:sp>
    </p:spTree>
    <p:extLst>
      <p:ext uri="{BB962C8B-B14F-4D97-AF65-F5344CB8AC3E}">
        <p14:creationId xmlns:p14="http://schemas.microsoft.com/office/powerpoint/2010/main" val="74142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9BF0E48-FCD6-4334-A591-64432C990A57}" type="datetimeFigureOut">
              <a:rPr lang="he-IL" smtClean="0"/>
              <a:pPr/>
              <a:t>ט"ז/טבת/תשע"ח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30888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BF0E48-FCD6-4334-A591-64432C990A57}" type="datetimeFigureOut">
              <a:rPr lang="he-IL" smtClean="0"/>
              <a:pPr/>
              <a:t>ט"ז/טבת/תשע"ח</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C246E3-9097-43CA-AF58-24F248870E89}" type="slidenum">
              <a:rPr lang="he-IL" smtClean="0"/>
              <a:pPr/>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2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slide" Target="slide13.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slide" Target="slide12.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961055" y="1455576"/>
            <a:ext cx="10879492" cy="3107093"/>
          </a:xfrm>
        </p:spPr>
        <p:txBody>
          <a:bodyPr>
            <a:normAutofit/>
          </a:bodyPr>
          <a:lstStyle/>
          <a:p>
            <a:pPr algn="r" rtl="1"/>
            <a:r>
              <a:rPr lang="he-IL" sz="3900" dirty="0"/>
              <a:t>נושא: פראג</a:t>
            </a:r>
          </a:p>
          <a:p>
            <a:pPr marL="342900" indent="-342900" algn="r" rtl="1">
              <a:buFont typeface="Arial" panose="020B0604020202020204" pitchFamily="34" charset="0"/>
              <a:buChar char="•"/>
            </a:pPr>
            <a:r>
              <a:rPr lang="he-IL" sz="3600" dirty="0"/>
              <a:t>הקהילה היהודית בפראג – </a:t>
            </a:r>
          </a:p>
          <a:p>
            <a:pPr marL="342900" indent="-342900" algn="r">
              <a:buFont typeface="Arial" panose="020B0604020202020204" pitchFamily="34" charset="0"/>
              <a:buChar char="•"/>
            </a:pPr>
            <a:r>
              <a:rPr lang="he-IL" sz="2600" dirty="0"/>
              <a:t>היחס של השלטון המרכזי ושל תושבי פראג הנוצרים אל היהודים</a:t>
            </a:r>
          </a:p>
          <a:p>
            <a:pPr marL="342900" indent="-342900" algn="r" rtl="1">
              <a:buFont typeface="Arial" panose="020B0604020202020204" pitchFamily="34" charset="0"/>
              <a:buChar char="•"/>
            </a:pPr>
            <a:r>
              <a:rPr lang="he-IL" sz="2600" dirty="0"/>
              <a:t>המעמד המשפטי של יהודי פראג</a:t>
            </a:r>
          </a:p>
          <a:p>
            <a:pPr marL="342900" indent="-342900" algn="r" rtl="1">
              <a:buFont typeface="Arial" panose="020B0604020202020204" pitchFamily="34" charset="0"/>
              <a:buChar char="•"/>
            </a:pPr>
            <a:r>
              <a:rPr lang="he-IL" sz="2600" dirty="0"/>
              <a:t>הרקע לגירושים של יהודי העיר והסיבות להחזרתם</a:t>
            </a:r>
          </a:p>
        </p:txBody>
      </p:sp>
    </p:spTree>
    <p:extLst>
      <p:ext uri="{BB962C8B-B14F-4D97-AF65-F5344CB8AC3E}">
        <p14:creationId xmlns:p14="http://schemas.microsoft.com/office/powerpoint/2010/main" val="193379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24334" y="307910"/>
            <a:ext cx="8590384" cy="709127"/>
          </a:xfrm>
        </p:spPr>
        <p:txBody>
          <a:bodyPr>
            <a:noAutofit/>
          </a:bodyPr>
          <a:lstStyle/>
          <a:p>
            <a:pPr algn="r">
              <a:lnSpc>
                <a:spcPct val="150000"/>
              </a:lnSpc>
            </a:pPr>
            <a:r>
              <a:rPr lang="he-IL" sz="3600" dirty="0">
                <a:effectLst>
                  <a:outerShdw blurRad="38100" dist="38100" dir="2700000" algn="tl">
                    <a:srgbClr val="000000">
                      <a:alpha val="43137"/>
                    </a:srgbClr>
                  </a:outerShdw>
                </a:effectLst>
              </a:rPr>
              <a:t>מהם נושאי הביקורת של המהר"ל על שיטות הלימוד ?</a:t>
            </a:r>
          </a:p>
        </p:txBody>
      </p:sp>
      <p:sp>
        <p:nvSpPr>
          <p:cNvPr id="3" name="מציין מיקום תוכן 2"/>
          <p:cNvSpPr>
            <a:spLocks noGrp="1"/>
          </p:cNvSpPr>
          <p:nvPr>
            <p:ph idx="1"/>
          </p:nvPr>
        </p:nvSpPr>
        <p:spPr>
          <a:xfrm>
            <a:off x="279918" y="2452223"/>
            <a:ext cx="11803225" cy="3566022"/>
          </a:xfrm>
        </p:spPr>
        <p:txBody>
          <a:bodyPr>
            <a:normAutofit/>
          </a:bodyPr>
          <a:lstStyle/>
          <a:p>
            <a:pPr>
              <a:lnSpc>
                <a:spcPct val="150000"/>
              </a:lnSpc>
              <a:buFont typeface="Wingdings" panose="05000000000000000000" pitchFamily="2" charset="2"/>
              <a:buChar char="§"/>
            </a:pPr>
            <a:r>
              <a:rPr lang="he-IL" sz="2400" dirty="0"/>
              <a:t> הוראה הדרגתית של נושאים ברמת קושי עולה </a:t>
            </a:r>
            <a:r>
              <a:rPr lang="he-IL" sz="2200" dirty="0"/>
              <a:t>(בן 5 למקרא, בן 10 למשנה, בן 15 לתלמוד)</a:t>
            </a:r>
          </a:p>
          <a:p>
            <a:pPr>
              <a:lnSpc>
                <a:spcPct val="150000"/>
              </a:lnSpc>
              <a:buFont typeface="Wingdings" panose="05000000000000000000" pitchFamily="2" charset="2"/>
              <a:buChar char="§"/>
            </a:pPr>
            <a:r>
              <a:rPr lang="he-IL" sz="2200" dirty="0">
                <a:solidFill>
                  <a:schemeClr val="tx1"/>
                </a:solidFill>
              </a:rPr>
              <a:t> </a:t>
            </a:r>
            <a:r>
              <a:rPr lang="he-IL" sz="2400" dirty="0">
                <a:solidFill>
                  <a:schemeClr val="tx1"/>
                </a:solidFill>
              </a:rPr>
              <a:t>התנגדות לשיטת הלימוד של ה"פלפול"- (</a:t>
            </a:r>
            <a:r>
              <a:rPr lang="he-IL" sz="2200" dirty="0">
                <a:solidFill>
                  <a:schemeClr val="tx1"/>
                </a:solidFill>
              </a:rPr>
              <a:t>נהוגה בקהילות אשכנז).</a:t>
            </a:r>
          </a:p>
          <a:p>
            <a:pPr>
              <a:lnSpc>
                <a:spcPct val="150000"/>
              </a:lnSpc>
              <a:buFont typeface="Wingdings" panose="05000000000000000000" pitchFamily="2" charset="2"/>
              <a:buChar char="§"/>
            </a:pPr>
            <a:r>
              <a:rPr lang="he-IL" sz="2200" dirty="0">
                <a:solidFill>
                  <a:schemeClr val="tx1"/>
                </a:solidFill>
              </a:rPr>
              <a:t> </a:t>
            </a:r>
            <a:r>
              <a:rPr lang="he-IL" sz="2400" dirty="0">
                <a:solidFill>
                  <a:schemeClr val="tx1"/>
                </a:solidFill>
              </a:rPr>
              <a:t>שמירה על הפרדה בין לימודי קודש ללימודי חול- אין להשוות בין מקורות חיצונים לדברי חז"ל.</a:t>
            </a:r>
            <a:endParaRPr lang="he-IL" sz="2200" dirty="0">
              <a:solidFill>
                <a:schemeClr val="tx1"/>
              </a:solidFill>
            </a:endParaRPr>
          </a:p>
        </p:txBody>
      </p:sp>
    </p:spTree>
    <p:extLst>
      <p:ext uri="{BB962C8B-B14F-4D97-AF65-F5344CB8AC3E}">
        <p14:creationId xmlns:p14="http://schemas.microsoft.com/office/powerpoint/2010/main" val="259386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35698" y="307910"/>
            <a:ext cx="10979020" cy="709127"/>
          </a:xfrm>
        </p:spPr>
        <p:txBody>
          <a:bodyPr>
            <a:noAutofit/>
          </a:bodyPr>
          <a:lstStyle/>
          <a:p>
            <a:pPr algn="r">
              <a:lnSpc>
                <a:spcPct val="150000"/>
              </a:lnSpc>
            </a:pPr>
            <a:r>
              <a:rPr lang="he-IL" sz="3600" dirty="0"/>
              <a:t>מהם נושאי הביקורת של המהר"ל על הפסיקה המחייבת ?</a:t>
            </a:r>
          </a:p>
        </p:txBody>
      </p:sp>
      <p:sp>
        <p:nvSpPr>
          <p:cNvPr id="3" name="מציין מיקום תוכן 2"/>
          <p:cNvSpPr>
            <a:spLocks noGrp="1"/>
          </p:cNvSpPr>
          <p:nvPr>
            <p:ph idx="1"/>
          </p:nvPr>
        </p:nvSpPr>
        <p:spPr>
          <a:xfrm>
            <a:off x="388775" y="1780419"/>
            <a:ext cx="11803225" cy="2334381"/>
          </a:xfrm>
        </p:spPr>
        <p:txBody>
          <a:bodyPr>
            <a:normAutofit/>
          </a:bodyPr>
          <a:lstStyle/>
          <a:p>
            <a:pPr>
              <a:lnSpc>
                <a:spcPct val="200000"/>
              </a:lnSpc>
              <a:buFont typeface="Wingdings" panose="05000000000000000000" pitchFamily="2" charset="2"/>
              <a:buChar char="q"/>
            </a:pPr>
            <a:r>
              <a:rPr lang="he-IL" sz="2400" dirty="0"/>
              <a:t> </a:t>
            </a:r>
            <a:r>
              <a:rPr lang="he-IL" sz="2400" dirty="0">
                <a:effectLst>
                  <a:outerShdw blurRad="38100" dist="38100" dir="2700000" algn="tl">
                    <a:srgbClr val="000000">
                      <a:alpha val="43137"/>
                    </a:srgbClr>
                  </a:outerShdw>
                </a:effectLst>
              </a:rPr>
              <a:t>הבעיה:  </a:t>
            </a:r>
            <a:r>
              <a:rPr lang="he-IL" sz="2400" dirty="0"/>
              <a:t>שיטה של מתן פסק הלכה סופי – שנקבע מראש -  בספר, שיטה שהייתה נפוצה בזמנו.</a:t>
            </a:r>
            <a:endParaRPr lang="en-US" sz="2400" dirty="0"/>
          </a:p>
          <a:p>
            <a:pPr>
              <a:lnSpc>
                <a:spcPct val="150000"/>
              </a:lnSpc>
              <a:buFont typeface="Wingdings" panose="05000000000000000000" pitchFamily="2" charset="2"/>
              <a:buChar char="q"/>
            </a:pPr>
            <a:r>
              <a:rPr lang="he-IL" sz="2400" dirty="0">
                <a:effectLst>
                  <a:outerShdw blurRad="38100" dist="38100" dir="2700000" algn="tl">
                    <a:srgbClr val="000000">
                      <a:alpha val="43137"/>
                    </a:srgbClr>
                  </a:outerShdw>
                </a:effectLst>
              </a:rPr>
              <a:t> הפתרון: </a:t>
            </a:r>
            <a:r>
              <a:rPr lang="he-IL" sz="2400" dirty="0"/>
              <a:t>פסק הלכה צריך לנבוע מן המשא ומתן התלמודי,  לטענתו הפסיקה צריכה להיות תוצאה  </a:t>
            </a:r>
            <a:br>
              <a:rPr lang="en-US" sz="2400" dirty="0"/>
            </a:br>
            <a:r>
              <a:rPr lang="he-IL" sz="2400" dirty="0"/>
              <a:t>   של משא ומתן. </a:t>
            </a:r>
            <a:endParaRPr lang="en-US" sz="2400" dirty="0"/>
          </a:p>
        </p:txBody>
      </p:sp>
    </p:spTree>
    <p:extLst>
      <p:ext uri="{BB962C8B-B14F-4D97-AF65-F5344CB8AC3E}">
        <p14:creationId xmlns:p14="http://schemas.microsoft.com/office/powerpoint/2010/main" val="190520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05069" y="0"/>
            <a:ext cx="11114627" cy="1450757"/>
          </a:xfrm>
        </p:spPr>
        <p:txBody>
          <a:bodyPr>
            <a:normAutofit/>
          </a:bodyPr>
          <a:lstStyle/>
          <a:p>
            <a:pPr algn="r"/>
            <a:br>
              <a:rPr lang="he-IL" sz="3600" dirty="0"/>
            </a:br>
            <a:r>
              <a:rPr lang="he-IL" sz="3600" dirty="0"/>
              <a:t> </a:t>
            </a:r>
            <a:r>
              <a:rPr lang="he-IL" sz="3200" dirty="0"/>
              <a:t>הביטויים למתיחות בין היהודים לתושבים הנוצרים בעיר פראג. הסבר שתי סיבות למתיחות זו.</a:t>
            </a:r>
          </a:p>
        </p:txBody>
      </p:sp>
      <p:sp>
        <p:nvSpPr>
          <p:cNvPr id="3" name="מציין מיקום תוכן 2"/>
          <p:cNvSpPr>
            <a:spLocks noGrp="1"/>
          </p:cNvSpPr>
          <p:nvPr>
            <p:ph idx="1"/>
          </p:nvPr>
        </p:nvSpPr>
        <p:spPr>
          <a:xfrm>
            <a:off x="1961296" y="1737360"/>
            <a:ext cx="10058400" cy="529979"/>
          </a:xfrm>
        </p:spPr>
        <p:txBody>
          <a:bodyPr>
            <a:normAutofit/>
          </a:bodyPr>
          <a:lstStyle/>
          <a:p>
            <a:r>
              <a:rPr lang="he-IL" sz="2400" u="sng" dirty="0">
                <a:effectLst>
                  <a:outerShdw blurRad="38100" dist="38100" dir="2700000" algn="tl">
                    <a:srgbClr val="000000">
                      <a:alpha val="43137"/>
                    </a:srgbClr>
                  </a:outerShdw>
                </a:effectLst>
              </a:rPr>
              <a:t>ביטויים למתיחות זו:</a:t>
            </a:r>
          </a:p>
        </p:txBody>
      </p:sp>
      <p:sp>
        <p:nvSpPr>
          <p:cNvPr id="4" name="מלבן 3"/>
          <p:cNvSpPr/>
          <p:nvPr/>
        </p:nvSpPr>
        <p:spPr>
          <a:xfrm>
            <a:off x="830424" y="3898555"/>
            <a:ext cx="11263916" cy="461665"/>
          </a:xfrm>
          <a:prstGeom prst="rect">
            <a:avLst/>
          </a:prstGeom>
        </p:spPr>
        <p:txBody>
          <a:bodyPr wrap="square">
            <a:spAutoFit/>
          </a:bodyPr>
          <a:lstStyle/>
          <a:p>
            <a:r>
              <a:rPr lang="he-IL" sz="2400" u="sng" dirty="0">
                <a:effectLst>
                  <a:outerShdw blurRad="38100" dist="38100" dir="2700000" algn="tl">
                    <a:srgbClr val="000000">
                      <a:alpha val="43137"/>
                    </a:srgbClr>
                  </a:outerShdw>
                </a:effectLst>
              </a:rPr>
              <a:t>סיבות למתיחות בין היהודים לתושבים הנוצרים בעיר פראג: </a:t>
            </a:r>
          </a:p>
        </p:txBody>
      </p:sp>
      <p:sp>
        <p:nvSpPr>
          <p:cNvPr id="5" name="מלבן 4"/>
          <p:cNvSpPr/>
          <p:nvPr/>
        </p:nvSpPr>
        <p:spPr>
          <a:xfrm>
            <a:off x="186611" y="4407361"/>
            <a:ext cx="11907729" cy="1938992"/>
          </a:xfrm>
          <a:prstGeom prst="rect">
            <a:avLst/>
          </a:prstGeom>
        </p:spPr>
        <p:txBody>
          <a:bodyPr wrap="square">
            <a:spAutoFit/>
          </a:bodyPr>
          <a:lstStyle/>
          <a:p>
            <a:pPr marL="285750" indent="-285750">
              <a:buFont typeface="Wingdings" panose="05000000000000000000" pitchFamily="2" charset="2"/>
              <a:buChar char="§"/>
            </a:pPr>
            <a:r>
              <a:rPr lang="he-IL" sz="2000" dirty="0"/>
              <a:t>דתיות </a:t>
            </a:r>
          </a:p>
          <a:p>
            <a:pPr marL="285750" indent="-285750">
              <a:buFont typeface="Wingdings" panose="05000000000000000000" pitchFamily="2" charset="2"/>
              <a:buChar char="§"/>
            </a:pPr>
            <a:r>
              <a:rPr lang="he-IL" sz="2000" dirty="0"/>
              <a:t>היהודים היו מיעוט דתי שנוא שחי לצד רוב נוצרי. </a:t>
            </a:r>
          </a:p>
          <a:p>
            <a:pPr marL="285750" indent="-285750">
              <a:buFont typeface="Wingdings" panose="05000000000000000000" pitchFamily="2" charset="2"/>
              <a:buChar char="§"/>
            </a:pPr>
            <a:r>
              <a:rPr lang="he-IL" sz="2000" dirty="0"/>
              <a:t>תחרות כלכלית </a:t>
            </a:r>
          </a:p>
          <a:p>
            <a:pPr marL="285750" indent="-285750">
              <a:buFont typeface="Wingdings" panose="05000000000000000000" pitchFamily="2" charset="2"/>
              <a:buChar char="§"/>
            </a:pPr>
            <a:r>
              <a:rPr lang="he-IL" sz="2000" dirty="0"/>
              <a:t>בעקבות ההיתר שניתן לנוצרים במאה ה–15 לעסוק בהלוואה בריבית, חיפשו היהודים מקורות פרנסה נוספים והחלו להתחרות בסוחרים ובבעלי המלאכה חברי הגילדות. </a:t>
            </a:r>
          </a:p>
          <a:p>
            <a:pPr marL="285750" indent="-285750">
              <a:buFont typeface="Wingdings" panose="05000000000000000000" pitchFamily="2" charset="2"/>
              <a:buChar char="§"/>
            </a:pPr>
            <a:r>
              <a:rPr lang="he-IL" sz="2000" dirty="0"/>
              <a:t>ניגוד אינטרסים בין תושבי העיר שחתרו לאוטונומיה ואי–תלות בשליט, ובין היהודים שנהנו מחסותו.</a:t>
            </a:r>
          </a:p>
        </p:txBody>
      </p:sp>
      <p:sp>
        <p:nvSpPr>
          <p:cNvPr id="6" name="מלבן 5"/>
          <p:cNvSpPr/>
          <p:nvPr/>
        </p:nvSpPr>
        <p:spPr>
          <a:xfrm>
            <a:off x="1259633" y="2267339"/>
            <a:ext cx="10760063" cy="1631216"/>
          </a:xfrm>
          <a:prstGeom prst="rect">
            <a:avLst/>
          </a:prstGeom>
        </p:spPr>
        <p:txBody>
          <a:bodyPr wrap="square">
            <a:spAutoFit/>
          </a:bodyPr>
          <a:lstStyle/>
          <a:p>
            <a:pPr>
              <a:buFont typeface="Wingdings" panose="05000000000000000000" pitchFamily="2" charset="2"/>
              <a:buChar char="§"/>
            </a:pPr>
            <a:r>
              <a:rPr lang="he-IL" sz="2000" dirty="0"/>
              <a:t>ניסיונות גירוש של היהודים מהעיר. </a:t>
            </a:r>
          </a:p>
          <a:p>
            <a:pPr>
              <a:buFont typeface="Wingdings" panose="05000000000000000000" pitchFamily="2" charset="2"/>
              <a:buChar char="§"/>
            </a:pPr>
            <a:r>
              <a:rPr lang="he-IL" sz="2000" dirty="0"/>
              <a:t> האשמת היהודים בעברות כלכליות כמו עיסוק לא חוקי במטבע זר. </a:t>
            </a:r>
          </a:p>
          <a:p>
            <a:pPr>
              <a:buFont typeface="Wingdings" panose="05000000000000000000" pitchFamily="2" charset="2"/>
              <a:buChar char="§"/>
            </a:pPr>
            <a:r>
              <a:rPr lang="he-IL" sz="2000" dirty="0"/>
              <a:t> האשמת היהודים בריגול לטובת הטורקים. </a:t>
            </a:r>
          </a:p>
          <a:p>
            <a:pPr>
              <a:buFont typeface="Wingdings" panose="05000000000000000000" pitchFamily="2" charset="2"/>
              <a:buChar char="§"/>
            </a:pPr>
            <a:r>
              <a:rPr lang="he-IL" sz="2000" dirty="0"/>
              <a:t> האשמת היהודים בשרפה הגדולה שפרצה בעיר. </a:t>
            </a:r>
          </a:p>
          <a:p>
            <a:pPr>
              <a:buFont typeface="Wingdings" panose="05000000000000000000" pitchFamily="2" charset="2"/>
              <a:buChar char="§"/>
            </a:pPr>
            <a:r>
              <a:rPr lang="he-IL" sz="2000" dirty="0"/>
              <a:t> לחץ אספת המעמדות על המלך </a:t>
            </a:r>
            <a:r>
              <a:rPr lang="he-IL" sz="2000" dirty="0" err="1"/>
              <a:t>פרנדיננד</a:t>
            </a:r>
            <a:r>
              <a:rPr lang="he-IL" sz="2000" dirty="0"/>
              <a:t> ה–1 שהביא לגירוש היהודים מבוהמיה.</a:t>
            </a:r>
          </a:p>
        </p:txBody>
      </p:sp>
    </p:spTree>
    <p:extLst>
      <p:ext uri="{BB962C8B-B14F-4D97-AF65-F5344CB8AC3E}">
        <p14:creationId xmlns:p14="http://schemas.microsoft.com/office/powerpoint/2010/main" val="42549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p:cTn id="3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5">
                                            <p:txEl>
                                              <p:pRg st="1" end="1"/>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 calcmode="lin" valueType="num">
                                      <p:cBhvr>
                                        <p:cTn id="4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5">
                                            <p:txEl>
                                              <p:pRg st="2" end="2"/>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p:cTn id="4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5">
                                            <p:txEl>
                                              <p:pRg st="3" end="3"/>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 calcmode="lin" valueType="num">
                                      <p:cBhvr>
                                        <p:cTn id="5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5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0589" y="158620"/>
            <a:ext cx="12462588" cy="701662"/>
          </a:xfrm>
        </p:spPr>
        <p:txBody>
          <a:bodyPr>
            <a:normAutofit fontScale="90000"/>
          </a:bodyPr>
          <a:lstStyle/>
          <a:p>
            <a:pPr algn="r"/>
            <a:r>
              <a:rPr lang="he-IL" dirty="0"/>
              <a:t>תרגול שאלות </a:t>
            </a:r>
            <a:r>
              <a:rPr lang="he-IL" sz="3600" dirty="0"/>
              <a:t>היהודים בפראג ויחס השלטון והתושבים הנוצרים אליהם </a:t>
            </a:r>
          </a:p>
        </p:txBody>
      </p:sp>
      <p:sp>
        <p:nvSpPr>
          <p:cNvPr id="3" name="מציין מיקום תוכן 2"/>
          <p:cNvSpPr>
            <a:spLocks noGrp="1"/>
          </p:cNvSpPr>
          <p:nvPr>
            <p:ph idx="1"/>
          </p:nvPr>
        </p:nvSpPr>
        <p:spPr>
          <a:xfrm>
            <a:off x="457199" y="1110377"/>
            <a:ext cx="11445551" cy="4646611"/>
          </a:xfrm>
        </p:spPr>
        <p:txBody>
          <a:bodyPr>
            <a:normAutofit/>
          </a:bodyPr>
          <a:lstStyle/>
          <a:p>
            <a:r>
              <a:rPr lang="he-IL" sz="2800" dirty="0">
                <a:effectLst>
                  <a:outerShdw blurRad="38100" dist="38100" dir="2700000" algn="tl">
                    <a:srgbClr val="000000">
                      <a:alpha val="43137"/>
                    </a:srgbClr>
                  </a:outerShdw>
                </a:effectLst>
              </a:rPr>
              <a:t>מדוע גורשו היהודים מפראג? </a:t>
            </a:r>
          </a:p>
          <a:p>
            <a:pPr marL="0" indent="0">
              <a:buNone/>
            </a:pPr>
            <a:endParaRPr lang="he-IL" sz="2400" dirty="0"/>
          </a:p>
          <a:p>
            <a:pPr marL="0" indent="0">
              <a:buNone/>
            </a:pPr>
            <a:endParaRPr lang="he-IL" sz="2400" dirty="0"/>
          </a:p>
          <a:p>
            <a:pPr marL="0" indent="0">
              <a:buNone/>
            </a:pPr>
            <a:endParaRPr lang="he-IL" sz="2400" dirty="0"/>
          </a:p>
          <a:p>
            <a:pPr marL="0" indent="0">
              <a:buNone/>
            </a:pPr>
            <a:endParaRPr lang="he-IL" sz="2400" dirty="0"/>
          </a:p>
          <a:p>
            <a:r>
              <a:rPr lang="he-IL" sz="2800" dirty="0">
                <a:effectLst>
                  <a:outerShdw blurRad="38100" dist="38100" dir="2700000" algn="tl">
                    <a:srgbClr val="000000">
                      <a:alpha val="43137"/>
                    </a:srgbClr>
                  </a:outerShdw>
                </a:effectLst>
              </a:rPr>
              <a:t> </a:t>
            </a:r>
          </a:p>
          <a:p>
            <a:r>
              <a:rPr lang="he-IL" sz="2800" dirty="0">
                <a:effectLst>
                  <a:outerShdw blurRad="38100" dist="38100" dir="2700000" algn="tl">
                    <a:srgbClr val="000000">
                      <a:alpha val="43137"/>
                    </a:srgbClr>
                  </a:outerShdw>
                </a:effectLst>
              </a:rPr>
              <a:t>מדוע הורשו לשוב אליה?</a:t>
            </a:r>
          </a:p>
        </p:txBody>
      </p:sp>
      <p:sp>
        <p:nvSpPr>
          <p:cNvPr id="4" name="מלבן 3"/>
          <p:cNvSpPr/>
          <p:nvPr/>
        </p:nvSpPr>
        <p:spPr>
          <a:xfrm>
            <a:off x="55984" y="1730331"/>
            <a:ext cx="11846766" cy="2400657"/>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במאה ה־16 השתפר מצבם של היהודים בעיר, תחומי העיסוק שלהם הורחבו, מספרם הוכפל, והם יצרו  </a:t>
            </a:r>
            <a:b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קשרי מסחר עם האצולה הבוהמית. הדבר הגביר את הקנאה בהם ואת המתיחות בינם לבין שאר התושבים  </a:t>
            </a:r>
            <a:b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הנוצרים בעיר.</a:t>
            </a:r>
          </a:p>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התושבים הנוצרים האשימו אותם בעברות שונות )עיסוק לא חוקי במטבע זר, ריגול לטובת הטורקים,  </a:t>
            </a:r>
            <a:b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הצתת שרפה בעיר(, ולחצו על המלך )</a:t>
            </a:r>
            <a:r>
              <a:rPr kumimoji="0" lang="he-IL" sz="20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פרדיננד</a:t>
            </a: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ה־1( לגרשם.</a:t>
            </a:r>
          </a:p>
        </p:txBody>
      </p:sp>
      <p:sp>
        <p:nvSpPr>
          <p:cNvPr id="5" name="מלבן 4"/>
          <p:cNvSpPr/>
          <p:nvPr/>
        </p:nvSpPr>
        <p:spPr>
          <a:xfrm>
            <a:off x="674912" y="4558434"/>
            <a:ext cx="11249607" cy="1881990"/>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(1545) המלך </a:t>
            </a:r>
            <a:r>
              <a:rPr kumimoji="0" lang="he-IL" sz="20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פרדיננד</a:t>
            </a: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ה־1 נלחם בפרוטסטנטים בגרמניה ונזקק לסוחרים היהודים, שמילאו    </a:t>
            </a:r>
            <a:b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תפקיד חשוב בהזרמת האספקה לצבא. </a:t>
            </a:r>
          </a:p>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(1567) הודות ליחסו הסובלני של המלך </a:t>
            </a:r>
            <a:r>
              <a:rPr kumimoji="0" lang="he-IL" sz="20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מקסימיליאן</a:t>
            </a: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ה־2 לצד הירידה בכוחם של העירוניים  </a:t>
            </a:r>
            <a:b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he-IL" sz="20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בעקבות מרד המעמדות</a:t>
            </a:r>
          </a:p>
        </p:txBody>
      </p:sp>
    </p:spTree>
    <p:extLst>
      <p:ext uri="{BB962C8B-B14F-4D97-AF65-F5344CB8AC3E}">
        <p14:creationId xmlns:p14="http://schemas.microsoft.com/office/powerpoint/2010/main" val="9586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25328" y="95536"/>
            <a:ext cx="10058400" cy="764274"/>
          </a:xfrm>
        </p:spPr>
        <p:txBody>
          <a:bodyPr/>
          <a:lstStyle/>
          <a:p>
            <a:pPr algn="r"/>
            <a:r>
              <a:rPr lang="he-IL" dirty="0"/>
              <a:t>לסיכום: </a:t>
            </a:r>
          </a:p>
        </p:txBody>
      </p:sp>
      <p:sp>
        <p:nvSpPr>
          <p:cNvPr id="3" name="מציין מיקום תוכן 2"/>
          <p:cNvSpPr>
            <a:spLocks noGrp="1"/>
          </p:cNvSpPr>
          <p:nvPr>
            <p:ph idx="1"/>
          </p:nvPr>
        </p:nvSpPr>
        <p:spPr>
          <a:xfrm>
            <a:off x="95534" y="1091822"/>
            <a:ext cx="12096466" cy="5404512"/>
          </a:xfrm>
        </p:spPr>
        <p:txBody>
          <a:bodyPr>
            <a:normAutofit fontScale="92500"/>
          </a:bodyPr>
          <a:lstStyle/>
          <a:p>
            <a:pPr>
              <a:lnSpc>
                <a:spcPct val="150000"/>
              </a:lnSpc>
            </a:pPr>
            <a:r>
              <a:rPr lang="he-IL" sz="2800" dirty="0"/>
              <a:t>מנצרות הייתה הדת ששלטה באירופה בימי הביניים, היהודים היו מיעוט דתי ותרבותי בתוך ערים אלו ועקב כך לעיתים היו נרדפים וחשופים לאלימות ע"י האוכלוסייה ופחות מהמלוכה שראתה ביהודים עשירים וסוחרים ואינטרס כלכלי ליישבם בעיר ובכך לגרום להתפתחותה אי לכך הוגדרו כעבדי האוצר כשרצו בהם נתנו להם </a:t>
            </a:r>
            <a:r>
              <a:rPr lang="he-IL" sz="2800" dirty="0" err="1"/>
              <a:t>פריבלגיות</a:t>
            </a:r>
            <a:r>
              <a:rPr lang="he-IL" sz="2800" dirty="0"/>
              <a:t> ולחיות ע"פ אורח החיים היהודי וכשלא רצו בהם גרשו אותם מהעיר בלחץ הכנסייה והתושבים מסיבות דתיות – כופרים בדת הנוצרית, תחושות קיפוח שהם קיבלו פריבילגיות משליט העיר ומהגנתו של המלך</a:t>
            </a:r>
          </a:p>
          <a:p>
            <a:pPr>
              <a:lnSpc>
                <a:spcPct val="150000"/>
              </a:lnSpc>
            </a:pPr>
            <a:r>
              <a:rPr lang="he-IL" sz="2800" dirty="0"/>
              <a:t>סיבות כלכליות – היהודים הואשמו בעושק, בהלוואה בריבית, ובתחרות מסחרית עם הסוחרים העירוניים</a:t>
            </a:r>
          </a:p>
        </p:txBody>
      </p:sp>
    </p:spTree>
    <p:extLst>
      <p:ext uri="{BB962C8B-B14F-4D97-AF65-F5344CB8AC3E}">
        <p14:creationId xmlns:p14="http://schemas.microsoft.com/office/powerpoint/2010/main" val="274358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021736263"/>
              </p:ext>
            </p:extLst>
          </p:nvPr>
        </p:nvGraphicFramePr>
        <p:xfrm>
          <a:off x="401217" y="1821142"/>
          <a:ext cx="11644603" cy="137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מציין מיקום תוכן 3"/>
          <p:cNvGraphicFramePr>
            <a:graphicFrameLocks/>
          </p:cNvGraphicFramePr>
          <p:nvPr>
            <p:extLst>
              <p:ext uri="{D42A27DB-BD31-4B8C-83A1-F6EECF244321}">
                <p14:modId xmlns:p14="http://schemas.microsoft.com/office/powerpoint/2010/main" val="1286594321"/>
              </p:ext>
            </p:extLst>
          </p:nvPr>
        </p:nvGraphicFramePr>
        <p:xfrm>
          <a:off x="-410548" y="3213656"/>
          <a:ext cx="11374017" cy="11290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מציין מיקום תוכן 3"/>
          <p:cNvGraphicFramePr>
            <a:graphicFrameLocks/>
          </p:cNvGraphicFramePr>
          <p:nvPr>
            <p:extLst>
              <p:ext uri="{D42A27DB-BD31-4B8C-83A1-F6EECF244321}">
                <p14:modId xmlns:p14="http://schemas.microsoft.com/office/powerpoint/2010/main" val="1580794693"/>
              </p:ext>
            </p:extLst>
          </p:nvPr>
        </p:nvGraphicFramePr>
        <p:xfrm>
          <a:off x="-74645" y="4363574"/>
          <a:ext cx="12266645" cy="11258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22" name="קבוצה 21"/>
          <p:cNvGrpSpPr/>
          <p:nvPr/>
        </p:nvGrpSpPr>
        <p:grpSpPr>
          <a:xfrm>
            <a:off x="-120502" y="5510382"/>
            <a:ext cx="12397562" cy="1052943"/>
            <a:chOff x="-120502" y="5510382"/>
            <a:chExt cx="12397562" cy="1052943"/>
          </a:xfrm>
        </p:grpSpPr>
        <p:grpSp>
          <p:nvGrpSpPr>
            <p:cNvPr id="21" name="קבוצה 20"/>
            <p:cNvGrpSpPr/>
            <p:nvPr/>
          </p:nvGrpSpPr>
          <p:grpSpPr>
            <a:xfrm>
              <a:off x="-120502" y="5510382"/>
              <a:ext cx="12397562" cy="1052943"/>
              <a:chOff x="-120502" y="5510382"/>
              <a:chExt cx="12397562" cy="1052943"/>
            </a:xfrm>
          </p:grpSpPr>
          <p:grpSp>
            <p:nvGrpSpPr>
              <p:cNvPr id="16" name="קבוצה 15"/>
              <p:cNvGrpSpPr/>
              <p:nvPr/>
            </p:nvGrpSpPr>
            <p:grpSpPr>
              <a:xfrm>
                <a:off x="-120502" y="5510382"/>
                <a:ext cx="12397562" cy="1052943"/>
                <a:chOff x="-116957" y="5638801"/>
                <a:chExt cx="12397562" cy="1052943"/>
              </a:xfrm>
            </p:grpSpPr>
            <p:graphicFrame>
              <p:nvGraphicFramePr>
                <p:cNvPr id="11" name="מציין מיקום תוכן 3"/>
                <p:cNvGraphicFramePr>
                  <a:graphicFrameLocks/>
                </p:cNvGraphicFramePr>
                <p:nvPr>
                  <p:extLst>
                    <p:ext uri="{D42A27DB-BD31-4B8C-83A1-F6EECF244321}">
                      <p14:modId xmlns:p14="http://schemas.microsoft.com/office/powerpoint/2010/main" val="1140827089"/>
                    </p:ext>
                  </p:extLst>
                </p:nvPr>
              </p:nvGraphicFramePr>
              <p:xfrm>
                <a:off x="-116957" y="5638801"/>
                <a:ext cx="12397562" cy="105294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חץ ימינה 14">
                  <a:hlinkClick r:id="rId22" action="ppaction://hlinksldjump"/>
                </p:cNvPr>
                <p:cNvSpPr/>
                <p:nvPr/>
              </p:nvSpPr>
              <p:spPr>
                <a:xfrm>
                  <a:off x="4401879" y="5730949"/>
                  <a:ext cx="350874" cy="202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חץ ימינה 17">
                <a:hlinkClick r:id="rId23" action="ppaction://hlinksldjump"/>
              </p:cNvPr>
              <p:cNvSpPr/>
              <p:nvPr/>
            </p:nvSpPr>
            <p:spPr>
              <a:xfrm>
                <a:off x="6068949" y="5602530"/>
                <a:ext cx="350874" cy="202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9" name="חץ ימינה 18">
              <a:hlinkClick r:id="rId24" action="ppaction://hlinksldjump"/>
            </p:cNvPr>
            <p:cNvSpPr/>
            <p:nvPr/>
          </p:nvSpPr>
          <p:spPr>
            <a:xfrm>
              <a:off x="9863582" y="5602530"/>
              <a:ext cx="350874" cy="202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41296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939790" y="1522655"/>
            <a:ext cx="10879492" cy="3107093"/>
          </a:xfrm>
        </p:spPr>
        <p:txBody>
          <a:bodyPr>
            <a:normAutofit/>
          </a:bodyPr>
          <a:lstStyle/>
          <a:p>
            <a:pPr algn="r" rtl="1"/>
            <a:r>
              <a:rPr lang="he-IL" sz="3900" dirty="0"/>
              <a:t>נושא: פראג</a:t>
            </a:r>
          </a:p>
          <a:p>
            <a:pPr marL="342900" indent="-342900" algn="r" rtl="1">
              <a:buFont typeface="Arial" panose="020B0604020202020204" pitchFamily="34" charset="0"/>
              <a:buChar char="•"/>
            </a:pPr>
            <a:r>
              <a:rPr lang="he-IL" sz="3600" dirty="0"/>
              <a:t>הקהילה היהודית בפראג – </a:t>
            </a:r>
          </a:p>
          <a:p>
            <a:pPr marL="342900" indent="-342900" algn="r">
              <a:buFont typeface="Arial" panose="020B0604020202020204" pitchFamily="34" charset="0"/>
              <a:buChar char="•"/>
            </a:pPr>
            <a:r>
              <a:rPr lang="he-IL" sz="2600" dirty="0"/>
              <a:t>מבנה החברה היהודית: הקיטוב החברתי בקרב יהודי פראג,</a:t>
            </a:r>
          </a:p>
          <a:p>
            <a:pPr marL="342900" indent="-342900" algn="r">
              <a:buFont typeface="Arial" panose="020B0604020202020204" pitchFamily="34" charset="0"/>
              <a:buChar char="•"/>
            </a:pPr>
            <a:r>
              <a:rPr lang="he-IL" sz="2600" dirty="0"/>
              <a:t>עזרה הדדית.</a:t>
            </a:r>
          </a:p>
          <a:p>
            <a:pPr marL="342900" indent="-342900" algn="r">
              <a:buFont typeface="Arial" panose="020B0604020202020204" pitchFamily="34" charset="0"/>
              <a:buChar char="•"/>
            </a:pPr>
            <a:r>
              <a:rPr lang="he-IL" sz="2600" dirty="0"/>
              <a:t>פועלו של מרדכי </a:t>
            </a:r>
            <a:r>
              <a:rPr lang="he-IL" sz="2600" dirty="0" err="1"/>
              <a:t>מייזל</a:t>
            </a:r>
            <a:endParaRPr lang="he-IL" sz="2600" dirty="0"/>
          </a:p>
        </p:txBody>
      </p:sp>
    </p:spTree>
    <p:extLst>
      <p:ext uri="{BB962C8B-B14F-4D97-AF65-F5344CB8AC3E}">
        <p14:creationId xmlns:p14="http://schemas.microsoft.com/office/powerpoint/2010/main" val="216244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3731" y="1318436"/>
            <a:ext cx="12091345" cy="5041421"/>
          </a:xfrm>
        </p:spPr>
        <p:txBody>
          <a:bodyPr>
            <a:noAutofit/>
          </a:bodyPr>
          <a:lstStyle/>
          <a:p>
            <a:pPr>
              <a:lnSpc>
                <a:spcPct val="100000"/>
              </a:lnSpc>
              <a:buFont typeface="Wingdings" panose="05000000000000000000" pitchFamily="2" charset="2"/>
              <a:buChar char="§"/>
            </a:pPr>
            <a:r>
              <a:rPr lang="he-IL" sz="2600" dirty="0"/>
              <a:t> </a:t>
            </a:r>
            <a:r>
              <a:rPr lang="he-IL" sz="2800" dirty="0">
                <a:solidFill>
                  <a:srgbClr val="000000">
                    <a:lumMod val="75000"/>
                    <a:lumOff val="25000"/>
                  </a:srgbClr>
                </a:solidFill>
              </a:rPr>
              <a:t>חיי היהודים במרחב גיאוגרפי נבדל הוא ביטוי פיסי של יחסם לסביבה הנוצרית: הם מקיימים קשרים עם החברה הסובבת, אך הם חיים בנפרד ממנה.</a:t>
            </a:r>
          </a:p>
          <a:p>
            <a:pPr>
              <a:lnSpc>
                <a:spcPct val="100000"/>
              </a:lnSpc>
              <a:buFont typeface="Wingdings" panose="05000000000000000000" pitchFamily="2" charset="2"/>
              <a:buChar char="§"/>
            </a:pPr>
            <a:r>
              <a:rPr lang="he-IL" sz="2600" dirty="0"/>
              <a:t>רחוב יהודי או שכונה יהודית הם מביטוייה של האוטונומיה ממנה נהנתה החברה היהודית . </a:t>
            </a:r>
          </a:p>
          <a:p>
            <a:pPr>
              <a:lnSpc>
                <a:spcPct val="100000"/>
              </a:lnSpc>
              <a:buFont typeface="Wingdings" panose="05000000000000000000" pitchFamily="2" charset="2"/>
              <a:buChar char="§"/>
            </a:pPr>
            <a:r>
              <a:rPr lang="he-IL" sz="2600" dirty="0"/>
              <a:t> הרובע היהודי נוסד בתחילה ביוזמת היהודים, אשר בחרו לגור יחד מסיבות חברתיות ולצורך  </a:t>
            </a:r>
            <a:br>
              <a:rPr lang="en-US" sz="2600" dirty="0"/>
            </a:br>
            <a:r>
              <a:rPr lang="he-IL" sz="2600" dirty="0"/>
              <a:t> שמירת הדת: </a:t>
            </a:r>
            <a:r>
              <a:rPr lang="he-IL" sz="2600" dirty="0">
                <a:effectLst>
                  <a:outerShdw blurRad="38100" dist="38100" dir="2700000" algn="tl">
                    <a:srgbClr val="000000">
                      <a:alpha val="43137"/>
                    </a:srgbClr>
                  </a:outerShdw>
                </a:effectLst>
              </a:rPr>
              <a:t>בית הכנסת ,בית המדרש, אוכל כשר, מקווה ובתי ספר. </a:t>
            </a:r>
          </a:p>
          <a:p>
            <a:pPr>
              <a:lnSpc>
                <a:spcPct val="100000"/>
              </a:lnSpc>
              <a:buFont typeface="Wingdings" panose="05000000000000000000" pitchFamily="2" charset="2"/>
              <a:buChar char="§"/>
            </a:pPr>
            <a:r>
              <a:rPr lang="he-IL" sz="2600" dirty="0"/>
              <a:t> החיים בשכונה המופרדת המוקפת חומה ובה שערים הנסגרים בשעות הלילה עד הבוקר נועדו  </a:t>
            </a:r>
            <a:br>
              <a:rPr lang="en-US" sz="2600" dirty="0"/>
            </a:br>
            <a:r>
              <a:rPr lang="he-IL" sz="2600" dirty="0"/>
              <a:t> גם להגן על היהודים. </a:t>
            </a:r>
          </a:p>
          <a:p>
            <a:pPr>
              <a:lnSpc>
                <a:spcPct val="100000"/>
              </a:lnSpc>
              <a:buFont typeface="Wingdings" panose="05000000000000000000" pitchFamily="2" charset="2"/>
              <a:buChar char="§"/>
            </a:pPr>
            <a:r>
              <a:rPr lang="he-IL" sz="2600" dirty="0"/>
              <a:t> ימי הביניים המאוחרים ובאזורים מסוימים, נטו אדוני העיר להפריד את היהודים כדי להכלימם  </a:t>
            </a:r>
            <a:br>
              <a:rPr lang="en-US" sz="2600" dirty="0"/>
            </a:br>
            <a:r>
              <a:rPr lang="he-IL" sz="2600" dirty="0"/>
              <a:t> ולבזותם בגלל אמונתם.</a:t>
            </a:r>
            <a:r>
              <a:rPr lang="he-IL" sz="2400" dirty="0"/>
              <a:t> ויש שנאסר </a:t>
            </a:r>
            <a:r>
              <a:rPr lang="he-IL" sz="2400" dirty="0" err="1"/>
              <a:t>עלהיהודים</a:t>
            </a:r>
            <a:r>
              <a:rPr lang="he-IL" sz="2400" dirty="0"/>
              <a:t> לצאת מהגטו גם בימי שבת ומועד של הנוצרים.</a:t>
            </a:r>
            <a:r>
              <a:rPr lang="he-IL" sz="2600" dirty="0"/>
              <a:t> </a:t>
            </a:r>
          </a:p>
        </p:txBody>
      </p:sp>
      <p:sp>
        <p:nvSpPr>
          <p:cNvPr id="4" name="כותרת 1"/>
          <p:cNvSpPr>
            <a:spLocks noGrp="1"/>
          </p:cNvSpPr>
          <p:nvPr>
            <p:ph type="title"/>
          </p:nvPr>
        </p:nvSpPr>
        <p:spPr>
          <a:xfrm>
            <a:off x="2032945" y="85061"/>
            <a:ext cx="10058400" cy="1233375"/>
          </a:xfrm>
        </p:spPr>
        <p:txBody>
          <a:bodyPr>
            <a:normAutofit fontScale="90000"/>
          </a:bodyPr>
          <a:lstStyle/>
          <a:p>
            <a:pPr algn="r">
              <a:lnSpc>
                <a:spcPct val="150000"/>
              </a:lnSpc>
            </a:pPr>
            <a:r>
              <a:rPr lang="he-IL" sz="3600" dirty="0">
                <a:effectLst>
                  <a:outerShdw blurRad="38100" dist="38100" dir="2700000" algn="tl">
                    <a:srgbClr val="000000">
                      <a:alpha val="43137"/>
                    </a:srgbClr>
                  </a:outerShdw>
                </a:effectLst>
              </a:rPr>
              <a:t>מבנה הרובע היהודי בפראג הבהרת </a:t>
            </a:r>
            <a:r>
              <a:rPr lang="he-IL" sz="3600" u="sng" dirty="0">
                <a:effectLst>
                  <a:outerShdw blurRad="38100" dist="38100" dir="2700000" algn="tl">
                    <a:srgbClr val="000000">
                      <a:alpha val="43137"/>
                    </a:srgbClr>
                  </a:outerShdw>
                </a:effectLst>
              </a:rPr>
              <a:t>המושג גטו</a:t>
            </a:r>
            <a:br>
              <a:rPr lang="he-IL" sz="3600" dirty="0">
                <a:effectLst>
                  <a:outerShdw blurRad="38100" dist="38100" dir="2700000" algn="tl">
                    <a:srgbClr val="000000">
                      <a:alpha val="43137"/>
                    </a:srgbClr>
                  </a:outerShdw>
                </a:effectLst>
              </a:rPr>
            </a:br>
            <a:r>
              <a:rPr lang="he-IL" sz="3100" dirty="0"/>
              <a:t>מהן הסיבות לקיומו של רובע נפרד ליהודים בתקופות השונות?</a:t>
            </a:r>
            <a:endParaRPr lang="he-IL"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474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22474" y="233915"/>
            <a:ext cx="10152321" cy="1228393"/>
          </a:xfrm>
        </p:spPr>
        <p:txBody>
          <a:bodyPr>
            <a:normAutofit fontScale="90000"/>
          </a:bodyPr>
          <a:lstStyle/>
          <a:p>
            <a:pPr algn="r" eaLnBrk="1" hangingPunct="1">
              <a:lnSpc>
                <a:spcPct val="150000"/>
              </a:lnSpc>
            </a:pPr>
            <a:r>
              <a:rPr lang="he-IL" altLang="he-IL" sz="4400" dirty="0">
                <a:solidFill>
                  <a:schemeClr val="tx1"/>
                </a:solidFill>
                <a:effectLst>
                  <a:outerShdw blurRad="38100" dist="38100" dir="2700000" algn="tl">
                    <a:srgbClr val="000000">
                      <a:alpha val="43137"/>
                    </a:srgbClr>
                  </a:outerShdw>
                </a:effectLst>
              </a:rPr>
              <a:t>הקיטוב </a:t>
            </a:r>
            <a:r>
              <a:rPr lang="he-IL" altLang="he-IL" sz="3600" dirty="0">
                <a:solidFill>
                  <a:schemeClr val="tx1"/>
                </a:solidFill>
                <a:effectLst>
                  <a:outerShdw blurRad="38100" dist="38100" dir="2700000" algn="tl">
                    <a:srgbClr val="000000">
                      <a:alpha val="43137"/>
                    </a:srgbClr>
                  </a:outerShdw>
                </a:effectLst>
              </a:rPr>
              <a:t>(הקצנה) </a:t>
            </a:r>
            <a:r>
              <a:rPr lang="he-IL" altLang="he-IL" sz="4400" dirty="0">
                <a:solidFill>
                  <a:schemeClr val="tx1"/>
                </a:solidFill>
                <a:effectLst>
                  <a:outerShdw blurRad="38100" dist="38100" dir="2700000" algn="tl">
                    <a:srgbClr val="000000">
                      <a:alpha val="43137"/>
                    </a:srgbClr>
                  </a:outerShdw>
                </a:effectLst>
              </a:rPr>
              <a:t>החברתי /כלכלי בקרב יהודי פראג </a:t>
            </a:r>
            <a:br>
              <a:rPr lang="he-IL" altLang="he-IL" sz="4000" dirty="0">
                <a:solidFill>
                  <a:schemeClr val="tx1"/>
                </a:solidFill>
                <a:effectLst>
                  <a:outerShdw blurRad="38100" dist="38100" dir="2700000" algn="tl">
                    <a:srgbClr val="000000">
                      <a:alpha val="43137"/>
                    </a:srgbClr>
                  </a:outerShdw>
                </a:effectLst>
              </a:rPr>
            </a:br>
            <a:r>
              <a:rPr lang="he-IL" altLang="he-IL" sz="3200" dirty="0">
                <a:solidFill>
                  <a:schemeClr val="tx1"/>
                </a:solidFill>
              </a:rPr>
              <a:t>כיצד באה לידי ביטוי הקיטוב הכלכלי בחייהם של יהודי פראג?</a:t>
            </a:r>
            <a:endParaRPr lang="en-US" altLang="he-IL" sz="3200" dirty="0">
              <a:solidFill>
                <a:schemeClr val="tx1"/>
              </a:solidFill>
            </a:endParaRPr>
          </a:p>
        </p:txBody>
      </p:sp>
      <p:sp>
        <p:nvSpPr>
          <p:cNvPr id="20483" name="Rectangle 3"/>
          <p:cNvSpPr>
            <a:spLocks noGrp="1" noChangeArrowheads="1"/>
          </p:cNvSpPr>
          <p:nvPr>
            <p:ph type="body" idx="1"/>
          </p:nvPr>
        </p:nvSpPr>
        <p:spPr>
          <a:xfrm>
            <a:off x="563526" y="2132162"/>
            <a:ext cx="11311269" cy="1355318"/>
          </a:xfrm>
        </p:spPr>
        <p:txBody>
          <a:bodyPr>
            <a:normAutofit/>
          </a:bodyPr>
          <a:lstStyle/>
          <a:p>
            <a:pPr eaLnBrk="1" hangingPunct="1">
              <a:lnSpc>
                <a:spcPct val="100000"/>
              </a:lnSpc>
              <a:buFont typeface="Wingdings" panose="05000000000000000000" pitchFamily="2" charset="2"/>
              <a:buChar char="§"/>
            </a:pPr>
            <a:r>
              <a:rPr lang="he-IL" altLang="he-IL" sz="3200" dirty="0"/>
              <a:t> </a:t>
            </a:r>
            <a:r>
              <a:rPr lang="he-IL" altLang="he-IL" sz="2800" dirty="0"/>
              <a:t>מיעוט עשיר ורוב עני בקרב הקהילה היהודית בפראג.</a:t>
            </a:r>
          </a:p>
          <a:p>
            <a:pPr eaLnBrk="1" hangingPunct="1">
              <a:lnSpc>
                <a:spcPct val="100000"/>
              </a:lnSpc>
              <a:buFont typeface="Wingdings" panose="05000000000000000000" pitchFamily="2" charset="2"/>
              <a:buChar char="§"/>
            </a:pPr>
            <a:r>
              <a:rPr lang="he-IL" altLang="he-IL" sz="2800" dirty="0"/>
              <a:t> העשירים היו הרוב ששלט בקהילה – </a:t>
            </a:r>
            <a:endParaRPr lang="he-IL" altLang="he-IL" sz="2400" dirty="0">
              <a:solidFill>
                <a:srgbClr val="FF0000"/>
              </a:solidFill>
            </a:endParaRPr>
          </a:p>
        </p:txBody>
      </p:sp>
      <p:sp>
        <p:nvSpPr>
          <p:cNvPr id="2" name="מלבן 1"/>
          <p:cNvSpPr/>
          <p:nvPr/>
        </p:nvSpPr>
        <p:spPr>
          <a:xfrm>
            <a:off x="232143" y="3746351"/>
            <a:ext cx="11642652" cy="1723549"/>
          </a:xfrm>
          <a:prstGeom prst="rect">
            <a:avLst/>
          </a:prstGeom>
        </p:spPr>
        <p:txBody>
          <a:bodyPr wrap="square">
            <a:spAutoFit/>
          </a:bodyPr>
          <a:lstStyle/>
          <a:p>
            <a:pPr>
              <a:buFont typeface="Wingdings" panose="05000000000000000000" pitchFamily="2" charset="2"/>
              <a:buChar char="§"/>
            </a:pPr>
            <a:r>
              <a:rPr lang="he-IL" altLang="he-IL" sz="2800" dirty="0"/>
              <a:t>המעמד הבכיר של העשירים בתוך הקהילה נבע ממספר סיבות:</a:t>
            </a:r>
          </a:p>
          <a:p>
            <a:pPr lvl="2">
              <a:lnSpc>
                <a:spcPct val="100000"/>
              </a:lnSpc>
              <a:buFont typeface="Arial" panose="020B0604020202020204" pitchFamily="34" charset="0"/>
              <a:buChar char="•"/>
            </a:pPr>
            <a:r>
              <a:rPr lang="he-IL" altLang="he-IL" sz="3000" dirty="0"/>
              <a:t> </a:t>
            </a:r>
            <a:r>
              <a:rPr lang="he-IL" altLang="he-IL" sz="2400" dirty="0"/>
              <a:t>התעשרו מאספקת סחורות ומהלוואות בריבית</a:t>
            </a:r>
          </a:p>
          <a:p>
            <a:pPr lvl="2">
              <a:lnSpc>
                <a:spcPct val="100000"/>
              </a:lnSpc>
              <a:buFont typeface="Arial" panose="020B0604020202020204" pitchFamily="34" charset="0"/>
              <a:buChar char="•"/>
            </a:pPr>
            <a:r>
              <a:rPr lang="he-IL" altLang="he-IL" sz="2400" dirty="0"/>
              <a:t>באו במגע עם האצולה העירונית ובתמורה קיבלו פריבילגיות מיוחדות</a:t>
            </a:r>
          </a:p>
          <a:p>
            <a:pPr lvl="2">
              <a:lnSpc>
                <a:spcPct val="100000"/>
              </a:lnSpc>
              <a:buFont typeface="Arial" panose="020B0604020202020204" pitchFamily="34" charset="0"/>
              <a:buChar char="•"/>
            </a:pPr>
            <a:r>
              <a:rPr lang="he-IL" altLang="he-IL" sz="2400" dirty="0"/>
              <a:t>מעמדם החברתי דמה למעמדם של עשירי העיר הנוצרית</a:t>
            </a:r>
          </a:p>
        </p:txBody>
      </p:sp>
    </p:spTree>
    <p:extLst>
      <p:ext uri="{BB962C8B-B14F-4D97-AF65-F5344CB8AC3E}">
        <p14:creationId xmlns:p14="http://schemas.microsoft.com/office/powerpoint/2010/main" val="10319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3861" y="148856"/>
            <a:ext cx="10152321" cy="776178"/>
          </a:xfrm>
        </p:spPr>
        <p:txBody>
          <a:bodyPr>
            <a:normAutofit fontScale="90000"/>
          </a:bodyPr>
          <a:lstStyle/>
          <a:p>
            <a:pPr algn="r" eaLnBrk="1" hangingPunct="1">
              <a:lnSpc>
                <a:spcPct val="150000"/>
              </a:lnSpc>
            </a:pPr>
            <a:r>
              <a:rPr lang="he-IL" altLang="he-IL" sz="4000" dirty="0">
                <a:solidFill>
                  <a:schemeClr val="tx1"/>
                </a:solidFill>
                <a:effectLst>
                  <a:outerShdw blurRad="38100" dist="38100" dir="2700000" algn="tl">
                    <a:srgbClr val="000000">
                      <a:alpha val="43137"/>
                    </a:srgbClr>
                  </a:outerShdw>
                </a:effectLst>
              </a:rPr>
              <a:t>הקיטוב </a:t>
            </a:r>
            <a:r>
              <a:rPr lang="he-IL" altLang="he-IL" sz="3200" dirty="0">
                <a:solidFill>
                  <a:schemeClr val="tx1"/>
                </a:solidFill>
                <a:effectLst>
                  <a:outerShdw blurRad="38100" dist="38100" dir="2700000" algn="tl">
                    <a:srgbClr val="000000">
                      <a:alpha val="43137"/>
                    </a:srgbClr>
                  </a:outerShdw>
                </a:effectLst>
              </a:rPr>
              <a:t>(הקצנה) </a:t>
            </a:r>
            <a:r>
              <a:rPr lang="he-IL" altLang="he-IL" sz="4000" dirty="0">
                <a:solidFill>
                  <a:schemeClr val="tx1"/>
                </a:solidFill>
                <a:effectLst>
                  <a:outerShdw blurRad="38100" dist="38100" dir="2700000" algn="tl">
                    <a:srgbClr val="000000">
                      <a:alpha val="43137"/>
                    </a:srgbClr>
                  </a:outerShdw>
                </a:effectLst>
              </a:rPr>
              <a:t>החברתי /כלכלי בקרב יהודי פראג </a:t>
            </a:r>
            <a:endParaRPr lang="en-US" altLang="he-IL" sz="2800" dirty="0">
              <a:solidFill>
                <a:schemeClr val="tx1"/>
              </a:solidFill>
            </a:endParaRPr>
          </a:p>
        </p:txBody>
      </p:sp>
      <p:sp>
        <p:nvSpPr>
          <p:cNvPr id="20483" name="Rectangle 3"/>
          <p:cNvSpPr>
            <a:spLocks noGrp="1" noChangeArrowheads="1"/>
          </p:cNvSpPr>
          <p:nvPr>
            <p:ph type="body" idx="1"/>
          </p:nvPr>
        </p:nvSpPr>
        <p:spPr>
          <a:xfrm>
            <a:off x="265815" y="1111434"/>
            <a:ext cx="11725940" cy="2025171"/>
          </a:xfrm>
          <a:noFill/>
        </p:spPr>
        <p:style>
          <a:lnRef idx="2">
            <a:schemeClr val="dk1"/>
          </a:lnRef>
          <a:fillRef idx="1">
            <a:schemeClr val="lt1"/>
          </a:fillRef>
          <a:effectRef idx="0">
            <a:schemeClr val="dk1"/>
          </a:effectRef>
          <a:fontRef idx="minor">
            <a:schemeClr val="dk1"/>
          </a:fontRef>
        </p:style>
        <p:txBody>
          <a:bodyPr>
            <a:noAutofit/>
          </a:bodyPr>
          <a:lstStyle/>
          <a:p>
            <a:pPr eaLnBrk="1" hangingPunct="1">
              <a:lnSpc>
                <a:spcPct val="100000"/>
              </a:lnSpc>
              <a:buFont typeface="Wingdings" panose="05000000000000000000" pitchFamily="2" charset="2"/>
              <a:buChar char="§"/>
            </a:pPr>
            <a:r>
              <a:rPr lang="he-IL" altLang="he-IL" sz="2800" dirty="0">
                <a:effectLst>
                  <a:outerShdw blurRad="38100" dist="38100" dir="2700000" algn="tl">
                    <a:srgbClr val="000000">
                      <a:alpha val="43137"/>
                    </a:srgbClr>
                  </a:outerShdw>
                </a:effectLst>
              </a:rPr>
              <a:t>  בעלי המלאכה היהודים</a:t>
            </a:r>
          </a:p>
          <a:p>
            <a:pPr eaLnBrk="1" hangingPunct="1">
              <a:lnSpc>
                <a:spcPct val="150000"/>
              </a:lnSpc>
              <a:buFont typeface="Wingdings" panose="05000000000000000000" pitchFamily="2" charset="2"/>
              <a:buChar char="§"/>
            </a:pPr>
            <a:r>
              <a:rPr lang="he-IL" altLang="he-IL" sz="2400" dirty="0">
                <a:solidFill>
                  <a:srgbClr val="FF0000"/>
                </a:solidFill>
              </a:rPr>
              <a:t> </a:t>
            </a:r>
            <a:r>
              <a:rPr lang="he-IL" altLang="he-IL" sz="2400" dirty="0">
                <a:solidFill>
                  <a:schemeClr val="tx1"/>
                </a:solidFill>
              </a:rPr>
              <a:t>עסקו בעיקר כחייטים, סנדלרים, יצרני זכוכית ועוד</a:t>
            </a:r>
          </a:p>
          <a:p>
            <a:pPr eaLnBrk="1" hangingPunct="1">
              <a:lnSpc>
                <a:spcPct val="150000"/>
              </a:lnSpc>
              <a:buFont typeface="Wingdings" panose="05000000000000000000" pitchFamily="2" charset="2"/>
              <a:buChar char="§"/>
            </a:pPr>
            <a:r>
              <a:rPr lang="he-IL" altLang="he-IL" sz="2400" dirty="0">
                <a:solidFill>
                  <a:schemeClr val="tx1"/>
                </a:solidFill>
              </a:rPr>
              <a:t> בתקופתו של רודולף ה-2  ( 1576-1612) ניתנה ליהודים אפשרות לסחור מחוץ לגבולות הגטו</a:t>
            </a:r>
          </a:p>
          <a:p>
            <a:pPr marL="0" indent="0" eaLnBrk="1" hangingPunct="1">
              <a:lnSpc>
                <a:spcPct val="150000"/>
              </a:lnSpc>
              <a:buNone/>
            </a:pPr>
            <a:endParaRPr lang="he-IL" altLang="he-IL" sz="2200" b="1" dirty="0">
              <a:solidFill>
                <a:schemeClr val="tx1"/>
              </a:solidFill>
              <a:effectLst>
                <a:outerShdw blurRad="38100" dist="38100" dir="2700000" algn="tl">
                  <a:srgbClr val="000000">
                    <a:alpha val="43137"/>
                  </a:srgbClr>
                </a:outerShdw>
              </a:effectLst>
            </a:endParaRPr>
          </a:p>
        </p:txBody>
      </p:sp>
      <p:sp>
        <p:nvSpPr>
          <p:cNvPr id="3" name="מלבן 2"/>
          <p:cNvSpPr/>
          <p:nvPr/>
        </p:nvSpPr>
        <p:spPr>
          <a:xfrm>
            <a:off x="265815" y="3446836"/>
            <a:ext cx="11725940" cy="16535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buFont typeface="Wingdings" panose="05000000000000000000" pitchFamily="2" charset="2"/>
              <a:buChar char="§"/>
            </a:pPr>
            <a:r>
              <a:rPr lang="he-IL" altLang="he-IL" sz="2400" dirty="0"/>
              <a:t>בעקבות גילוי נאמנות לשלטון שנלחם באירופה התירו ליהודים לסחור בכל בוהמיה וללמוד  מלאכות נוספות- </a:t>
            </a:r>
            <a:r>
              <a:rPr lang="he-IL" altLang="he-IL" sz="2200" dirty="0"/>
              <a:t>עם התחזקות השלטון במאה ה-16 קיבלו היהודים מעמד של "</a:t>
            </a:r>
            <a:r>
              <a:rPr lang="he-IL" altLang="he-IL" sz="2200" b="1" dirty="0"/>
              <a:t>יהודי החצר" </a:t>
            </a:r>
            <a:r>
              <a:rPr lang="he-IL" altLang="he-IL" sz="2200" dirty="0"/>
              <a:t>– שירות בחצר המלוכה</a:t>
            </a:r>
          </a:p>
          <a:p>
            <a:pPr lvl="1">
              <a:lnSpc>
                <a:spcPct val="150000"/>
              </a:lnSpc>
              <a:buFont typeface="Wingdings" panose="05000000000000000000" pitchFamily="2" charset="2"/>
              <a:buChar char="§"/>
            </a:pPr>
            <a:r>
              <a:rPr lang="he-IL" altLang="he-IL" sz="2200" dirty="0"/>
              <a:t>  כגון :ספקים, אנשי כספים, מלווים ומטבי מטבעות –  השתייכו אליו גם ראשי קהילה ובהם </a:t>
            </a:r>
            <a:r>
              <a:rPr lang="he-IL" altLang="he-IL" sz="2200" b="1" dirty="0">
                <a:effectLst>
                  <a:outerShdw blurRad="38100" dist="38100" dir="2700000" algn="tl">
                    <a:srgbClr val="000000">
                      <a:alpha val="43137"/>
                    </a:srgbClr>
                  </a:outerShdw>
                </a:effectLst>
              </a:rPr>
              <a:t>מרדכי </a:t>
            </a:r>
            <a:r>
              <a:rPr lang="he-IL" altLang="he-IL" sz="2200" b="1" dirty="0" err="1">
                <a:effectLst>
                  <a:outerShdw blurRad="38100" dist="38100" dir="2700000" algn="tl">
                    <a:srgbClr val="000000">
                      <a:alpha val="43137"/>
                    </a:srgbClr>
                  </a:outerShdw>
                </a:effectLst>
              </a:rPr>
              <a:t>מייזל</a:t>
            </a:r>
            <a:r>
              <a:rPr lang="he-IL" altLang="he-IL" sz="22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8480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24492" y="116958"/>
            <a:ext cx="10152321" cy="1222744"/>
          </a:xfrm>
        </p:spPr>
        <p:txBody>
          <a:bodyPr>
            <a:normAutofit fontScale="90000"/>
          </a:bodyPr>
          <a:lstStyle/>
          <a:p>
            <a:pPr algn="r" eaLnBrk="1" hangingPunct="1">
              <a:lnSpc>
                <a:spcPct val="100000"/>
              </a:lnSpc>
            </a:pPr>
            <a:r>
              <a:rPr lang="he-IL" altLang="he-IL" sz="4400" dirty="0">
                <a:solidFill>
                  <a:schemeClr val="tx1"/>
                </a:solidFill>
                <a:effectLst>
                  <a:outerShdw blurRad="38100" dist="38100" dir="2700000" algn="tl">
                    <a:srgbClr val="000000">
                      <a:alpha val="43137"/>
                    </a:srgbClr>
                  </a:outerShdw>
                </a:effectLst>
              </a:rPr>
              <a:t>עזרה הדדית – פועלו של מרדכי </a:t>
            </a:r>
            <a:r>
              <a:rPr lang="he-IL" altLang="he-IL" sz="4400" dirty="0" err="1">
                <a:solidFill>
                  <a:schemeClr val="tx1"/>
                </a:solidFill>
                <a:effectLst>
                  <a:outerShdw blurRad="38100" dist="38100" dir="2700000" algn="tl">
                    <a:srgbClr val="000000">
                      <a:alpha val="43137"/>
                    </a:srgbClr>
                  </a:outerShdw>
                </a:effectLst>
              </a:rPr>
              <a:t>מייזל</a:t>
            </a:r>
            <a:br>
              <a:rPr lang="he-IL" altLang="he-IL" sz="4000" dirty="0">
                <a:solidFill>
                  <a:schemeClr val="tx1"/>
                </a:solidFill>
                <a:effectLst>
                  <a:outerShdw blurRad="38100" dist="38100" dir="2700000" algn="tl">
                    <a:srgbClr val="000000">
                      <a:alpha val="43137"/>
                    </a:srgbClr>
                  </a:outerShdw>
                </a:effectLst>
              </a:rPr>
            </a:br>
            <a:r>
              <a:rPr lang="he-IL" altLang="he-IL" sz="3200" dirty="0">
                <a:solidFill>
                  <a:schemeClr val="tx1"/>
                </a:solidFill>
              </a:rPr>
              <a:t>כיצד ניסה מרדכי </a:t>
            </a:r>
            <a:r>
              <a:rPr lang="he-IL" altLang="he-IL" sz="3200" dirty="0" err="1">
                <a:solidFill>
                  <a:schemeClr val="tx1"/>
                </a:solidFill>
              </a:rPr>
              <a:t>מייזל</a:t>
            </a:r>
            <a:r>
              <a:rPr lang="he-IL" altLang="he-IL" sz="3200" dirty="0">
                <a:solidFill>
                  <a:schemeClr val="tx1"/>
                </a:solidFill>
              </a:rPr>
              <a:t> לסייע לבני קהילתו?</a:t>
            </a:r>
            <a:endParaRPr lang="en-US" altLang="he-IL" sz="3200" dirty="0">
              <a:solidFill>
                <a:schemeClr val="tx1"/>
              </a:solidFill>
            </a:endParaRPr>
          </a:p>
        </p:txBody>
      </p:sp>
      <p:sp>
        <p:nvSpPr>
          <p:cNvPr id="20483" name="Rectangle 3"/>
          <p:cNvSpPr>
            <a:spLocks noGrp="1" noChangeArrowheads="1"/>
          </p:cNvSpPr>
          <p:nvPr>
            <p:ph type="body" idx="1"/>
          </p:nvPr>
        </p:nvSpPr>
        <p:spPr>
          <a:xfrm>
            <a:off x="680485" y="1962041"/>
            <a:ext cx="11311269" cy="515345"/>
          </a:xfrm>
          <a:effectLst>
            <a:glow rad="1397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lnSpcReduction="10000"/>
          </a:bodyPr>
          <a:lstStyle/>
          <a:p>
            <a:pPr marL="0" indent="0" eaLnBrk="1" hangingPunct="1">
              <a:lnSpc>
                <a:spcPct val="100000"/>
              </a:lnSpc>
              <a:buNone/>
            </a:pPr>
            <a:r>
              <a:rPr lang="he-IL" altLang="he-IL" sz="2800" dirty="0"/>
              <a:t> המושג "כל ישראל ערבין זה לזה" – כלכלי, חברתי, דתי</a:t>
            </a:r>
          </a:p>
          <a:p>
            <a:pPr eaLnBrk="1" hangingPunct="1">
              <a:lnSpc>
                <a:spcPct val="100000"/>
              </a:lnSpc>
              <a:buFont typeface="Wingdings" panose="05000000000000000000" pitchFamily="2" charset="2"/>
              <a:buChar char="§"/>
            </a:pPr>
            <a:endParaRPr lang="he-IL" altLang="he-IL" sz="2800" dirty="0"/>
          </a:p>
        </p:txBody>
      </p:sp>
      <p:sp>
        <p:nvSpPr>
          <p:cNvPr id="3" name="TextBox 2"/>
          <p:cNvSpPr txBox="1"/>
          <p:nvPr/>
        </p:nvSpPr>
        <p:spPr>
          <a:xfrm>
            <a:off x="813391" y="2896877"/>
            <a:ext cx="11045456" cy="1754326"/>
          </a:xfrm>
          <a:prstGeom prst="rect">
            <a:avLst/>
          </a:prstGeom>
          <a:noFill/>
        </p:spPr>
        <p:txBody>
          <a:bodyPr wrap="square" rtlCol="1">
            <a:spAutoFit/>
          </a:bodyPr>
          <a:lstStyle/>
          <a:p>
            <a:pPr marL="342900" indent="-342900">
              <a:lnSpc>
                <a:spcPct val="150000"/>
              </a:lnSpc>
              <a:buFont typeface="Wingdings" panose="05000000000000000000" pitchFamily="2" charset="2"/>
              <a:buChar char="q"/>
            </a:pPr>
            <a:r>
              <a:rPr lang="he-IL" sz="2400" u="sng" dirty="0"/>
              <a:t>משפט חז"ל המבטא שותפות גורל הביטוי לכך היה במספר תחומים:</a:t>
            </a:r>
          </a:p>
          <a:p>
            <a:pPr>
              <a:lnSpc>
                <a:spcPct val="150000"/>
              </a:lnSpc>
            </a:pPr>
            <a:r>
              <a:rPr lang="he-IL" sz="2400" dirty="0"/>
              <a:t>    עשירי הקהילה ויהודי החצר עוזרים לקהילה בכלל ולעניים בפרט ע"י :</a:t>
            </a:r>
          </a:p>
          <a:p>
            <a:pPr>
              <a:lnSpc>
                <a:spcPct val="150000"/>
              </a:lnSpc>
            </a:pPr>
            <a:r>
              <a:rPr lang="he-IL" sz="2400" dirty="0"/>
              <a:t>     קופת גמ"ח, פדיון נפש, הכנסת כלה ועוד...</a:t>
            </a:r>
          </a:p>
        </p:txBody>
      </p:sp>
    </p:spTree>
    <p:extLst>
      <p:ext uri="{BB962C8B-B14F-4D97-AF65-F5344CB8AC3E}">
        <p14:creationId xmlns:p14="http://schemas.microsoft.com/office/powerpoint/2010/main" val="33077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0020" y="274320"/>
            <a:ext cx="11761470" cy="1005840"/>
          </a:xfrm>
        </p:spPr>
        <p:txBody>
          <a:bodyPr>
            <a:normAutofit fontScale="90000"/>
          </a:bodyPr>
          <a:lstStyle/>
          <a:p>
            <a:pPr algn="r"/>
            <a:r>
              <a:rPr lang="he-IL" b="1" dirty="0">
                <a:effectLst>
                  <a:outerShdw blurRad="38100" dist="38100" dir="2700000" algn="tl">
                    <a:srgbClr val="000000">
                      <a:alpha val="43137"/>
                    </a:srgbClr>
                  </a:outerShdw>
                </a:effectLst>
              </a:rPr>
              <a:t>המהר"ל</a:t>
            </a:r>
            <a:r>
              <a:rPr lang="he-IL" sz="4000" dirty="0"/>
              <a:t> – ר' יהודה </a:t>
            </a:r>
            <a:r>
              <a:rPr lang="he-IL" sz="4000" dirty="0" err="1"/>
              <a:t>ליווא</a:t>
            </a:r>
            <a:r>
              <a:rPr lang="he-IL" sz="4000" dirty="0"/>
              <a:t> בן </a:t>
            </a:r>
            <a:r>
              <a:rPr lang="he-IL" sz="4000" dirty="0" err="1"/>
              <a:t>בצאלאל</a:t>
            </a:r>
            <a:r>
              <a:rPr lang="he-IL" sz="4000" dirty="0"/>
              <a:t> (</a:t>
            </a:r>
            <a:r>
              <a:rPr lang="he-IL" sz="4000" b="1" dirty="0"/>
              <a:t>מ</a:t>
            </a:r>
            <a:r>
              <a:rPr lang="he-IL" sz="4000" dirty="0"/>
              <a:t>ורנו </a:t>
            </a:r>
            <a:r>
              <a:rPr lang="he-IL" sz="4000" b="1" dirty="0"/>
              <a:t>ה</a:t>
            </a:r>
            <a:r>
              <a:rPr lang="he-IL" sz="4000" dirty="0"/>
              <a:t>רב </a:t>
            </a:r>
            <a:r>
              <a:rPr lang="he-IL" sz="4000" b="1" dirty="0"/>
              <a:t>ר</a:t>
            </a:r>
            <a:r>
              <a:rPr lang="he-IL" sz="4000" dirty="0"/>
              <a:t>בי </a:t>
            </a:r>
            <a:r>
              <a:rPr lang="he-IL" sz="4000" b="1" dirty="0" err="1"/>
              <a:t>ל</a:t>
            </a:r>
            <a:r>
              <a:rPr lang="he-IL" sz="4000" dirty="0" err="1"/>
              <a:t>יווא</a:t>
            </a:r>
            <a:r>
              <a:rPr lang="he-IL" sz="4000" dirty="0"/>
              <a:t> -</a:t>
            </a:r>
            <a:r>
              <a:rPr lang="he-IL" sz="3100" dirty="0"/>
              <a:t>1512 – 1609)</a:t>
            </a:r>
          </a:p>
        </p:txBody>
      </p:sp>
      <p:sp>
        <p:nvSpPr>
          <p:cNvPr id="3" name="מציין מיקום תוכן 2"/>
          <p:cNvSpPr>
            <a:spLocks noGrp="1"/>
          </p:cNvSpPr>
          <p:nvPr>
            <p:ph idx="1"/>
          </p:nvPr>
        </p:nvSpPr>
        <p:spPr>
          <a:xfrm>
            <a:off x="160020" y="1868594"/>
            <a:ext cx="11658600" cy="4023360"/>
          </a:xfrm>
        </p:spPr>
        <p:txBody>
          <a:bodyPr>
            <a:normAutofit/>
          </a:bodyPr>
          <a:lstStyle/>
          <a:p>
            <a:pPr>
              <a:buFont typeface="Wingdings" panose="05000000000000000000" pitchFamily="2" charset="2"/>
              <a:buChar char="§"/>
            </a:pPr>
            <a:r>
              <a:rPr lang="he-IL" sz="2800" dirty="0"/>
              <a:t> </a:t>
            </a:r>
            <a:r>
              <a:rPr lang="he-IL" sz="2800" b="1" dirty="0">
                <a:effectLst>
                  <a:outerShdw blurRad="38100" dist="38100" dir="2700000" algn="tl">
                    <a:srgbClr val="000000">
                      <a:alpha val="43137"/>
                    </a:srgbClr>
                  </a:outerShdw>
                </a:effectLst>
              </a:rPr>
              <a:t>אישיותו</a:t>
            </a:r>
          </a:p>
          <a:p>
            <a:pPr lvl="1">
              <a:lnSpc>
                <a:spcPct val="150000"/>
              </a:lnSpc>
              <a:buFont typeface="Wingdings" panose="05000000000000000000" pitchFamily="2" charset="2"/>
              <a:buChar char="§"/>
            </a:pPr>
            <a:r>
              <a:rPr lang="he-IL" sz="2600" dirty="0"/>
              <a:t>הדמות היהודית המרכזית והחשובה ביותר בפראג בעת ההיא.</a:t>
            </a:r>
          </a:p>
          <a:p>
            <a:pPr lvl="1">
              <a:lnSpc>
                <a:spcPct val="150000"/>
              </a:lnSpc>
              <a:buFont typeface="Wingdings" panose="05000000000000000000" pitchFamily="2" charset="2"/>
              <a:buChar char="§"/>
            </a:pPr>
            <a:r>
              <a:rPr lang="he-IL" sz="2600" dirty="0"/>
              <a:t>פוסק הלכה, מקובל והוגה דעות דתי יהודי.</a:t>
            </a:r>
          </a:p>
          <a:p>
            <a:pPr lvl="1">
              <a:lnSpc>
                <a:spcPct val="150000"/>
              </a:lnSpc>
              <a:buFont typeface="Wingdings" panose="05000000000000000000" pitchFamily="2" charset="2"/>
              <a:buChar char="§"/>
            </a:pPr>
            <a:r>
              <a:rPr lang="he-IL" sz="2600" dirty="0"/>
              <a:t> בקיא בקבלה ,מיסטיקה, ספרות האגדה, פילוסופיה ואסטרונומיה.</a:t>
            </a:r>
          </a:p>
          <a:p>
            <a:pPr lvl="1">
              <a:lnSpc>
                <a:spcPct val="150000"/>
              </a:lnSpc>
              <a:buFont typeface="Wingdings" panose="05000000000000000000" pitchFamily="2" charset="2"/>
              <a:buChar char="§"/>
            </a:pPr>
            <a:r>
              <a:rPr lang="he-IL" sz="2600" dirty="0"/>
              <a:t> היה ידוע כמחמיר ללא מתנגדים</a:t>
            </a:r>
          </a:p>
          <a:p>
            <a:pPr lvl="1">
              <a:lnSpc>
                <a:spcPct val="150000"/>
              </a:lnSpc>
              <a:buFont typeface="Wingdings" panose="05000000000000000000" pitchFamily="2" charset="2"/>
              <a:buChar char="§"/>
            </a:pPr>
            <a:r>
              <a:rPr lang="he-IL" sz="2600" dirty="0"/>
              <a:t>לאחר ניסיון שני נבחר כרב הראשי של הקהילה היהודית בפראג</a:t>
            </a:r>
          </a:p>
          <a:p>
            <a:pPr>
              <a:buFont typeface="Wingdings" panose="05000000000000000000" pitchFamily="2" charset="2"/>
              <a:buChar char="§"/>
            </a:pPr>
            <a:endParaRPr lang="he-IL" sz="2800" dirty="0"/>
          </a:p>
        </p:txBody>
      </p:sp>
      <p:pic>
        <p:nvPicPr>
          <p:cNvPr id="4" name="תמונה 3"/>
          <p:cNvPicPr>
            <a:picLocks noChangeAspect="1"/>
          </p:cNvPicPr>
          <p:nvPr/>
        </p:nvPicPr>
        <p:blipFill>
          <a:blip r:embed="rId2"/>
          <a:stretch>
            <a:fillRect/>
          </a:stretch>
        </p:blipFill>
        <p:spPr>
          <a:xfrm>
            <a:off x="233951" y="1280160"/>
            <a:ext cx="2822693" cy="4243184"/>
          </a:xfrm>
          <a:prstGeom prst="rect">
            <a:avLst/>
          </a:prstGeom>
          <a:ln>
            <a:noFill/>
          </a:ln>
          <a:effectLst>
            <a:softEdge rad="112500"/>
          </a:effectLst>
        </p:spPr>
      </p:pic>
      <p:sp>
        <p:nvSpPr>
          <p:cNvPr id="6" name="TextBox 5"/>
          <p:cNvSpPr txBox="1"/>
          <p:nvPr/>
        </p:nvSpPr>
        <p:spPr>
          <a:xfrm>
            <a:off x="0" y="5476455"/>
            <a:ext cx="2985797" cy="830997"/>
          </a:xfrm>
          <a:prstGeom prst="rect">
            <a:avLst/>
          </a:prstGeom>
          <a:noFill/>
        </p:spPr>
        <p:txBody>
          <a:bodyPr wrap="square" rtlCol="1">
            <a:spAutoFit/>
          </a:bodyPr>
          <a:lstStyle/>
          <a:p>
            <a:r>
              <a:rPr lang="he-IL" sz="1600" dirty="0">
                <a:solidFill>
                  <a:srgbClr val="FF0000"/>
                </a:solidFill>
              </a:rPr>
              <a:t>פסלו של המהר"ל מפראג – הוצב בכיכר העיריה בפראג בשנת 1917 כאות הערכה לאישיותו ופועלו</a:t>
            </a:r>
          </a:p>
        </p:txBody>
      </p:sp>
      <p:pic>
        <p:nvPicPr>
          <p:cNvPr id="7" name="תמונה 6"/>
          <p:cNvPicPr>
            <a:picLocks noChangeAspect="1"/>
          </p:cNvPicPr>
          <p:nvPr/>
        </p:nvPicPr>
        <p:blipFill>
          <a:blip r:embed="rId3"/>
          <a:stretch>
            <a:fillRect/>
          </a:stretch>
        </p:blipFill>
        <p:spPr>
          <a:xfrm>
            <a:off x="1757266" y="1350606"/>
            <a:ext cx="1695062" cy="1271296"/>
          </a:xfrm>
          <a:prstGeom prst="rect">
            <a:avLst/>
          </a:prstGeom>
          <a:ln>
            <a:noFill/>
          </a:ln>
          <a:effectLst>
            <a:softEdge rad="112500"/>
          </a:effectLst>
        </p:spPr>
      </p:pic>
    </p:spTree>
    <p:extLst>
      <p:ext uri="{BB962C8B-B14F-4D97-AF65-F5344CB8AC3E}">
        <p14:creationId xmlns:p14="http://schemas.microsoft.com/office/powerpoint/2010/main" val="296098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68963" y="737118"/>
            <a:ext cx="10689149" cy="561703"/>
          </a:xfrm>
        </p:spPr>
        <p:txBody>
          <a:bodyPr>
            <a:normAutofit/>
          </a:bodyPr>
          <a:lstStyle/>
          <a:p>
            <a:pPr algn="r"/>
            <a:r>
              <a:rPr lang="he-IL" sz="3600" dirty="0">
                <a:effectLst>
                  <a:outerShdw blurRad="38100" dist="38100" dir="2700000" algn="tl">
                    <a:srgbClr val="000000">
                      <a:alpha val="43137"/>
                    </a:srgbClr>
                  </a:outerShdw>
                </a:effectLst>
              </a:rPr>
              <a:t>מה הייתה הגותו ותרומתו של המהר"ל לקהילה היהודית בימי הביניים?</a:t>
            </a:r>
          </a:p>
        </p:txBody>
      </p:sp>
      <p:sp>
        <p:nvSpPr>
          <p:cNvPr id="3" name="מציין מיקום תוכן 2"/>
          <p:cNvSpPr>
            <a:spLocks noGrp="1"/>
          </p:cNvSpPr>
          <p:nvPr>
            <p:ph idx="1"/>
          </p:nvPr>
        </p:nvSpPr>
        <p:spPr>
          <a:xfrm>
            <a:off x="951721" y="2452223"/>
            <a:ext cx="11006391" cy="2754258"/>
          </a:xfrm>
        </p:spPr>
        <p:txBody>
          <a:bodyPr>
            <a:normAutofit/>
          </a:bodyPr>
          <a:lstStyle/>
          <a:p>
            <a:pPr>
              <a:lnSpc>
                <a:spcPct val="150000"/>
              </a:lnSpc>
              <a:buFont typeface="Wingdings" panose="05000000000000000000" pitchFamily="2" charset="2"/>
              <a:buChar char="q"/>
            </a:pPr>
            <a:r>
              <a:rPr lang="he-IL" sz="2200" dirty="0"/>
              <a:t>  </a:t>
            </a:r>
            <a:r>
              <a:rPr lang="he-IL" sz="2200" dirty="0">
                <a:effectLst>
                  <a:outerShdw blurRad="38100" dist="38100" dir="2700000" algn="tl">
                    <a:srgbClr val="000000">
                      <a:alpha val="43137"/>
                    </a:srgbClr>
                  </a:outerShdw>
                </a:effectLst>
              </a:rPr>
              <a:t>תרומת הגותו: </a:t>
            </a:r>
            <a:r>
              <a:rPr lang="he-IL" sz="2200" dirty="0"/>
              <a:t>כתיבת ספרים המתמודדים על שאלות </a:t>
            </a:r>
            <a:r>
              <a:rPr lang="he-IL" sz="2200" dirty="0" err="1"/>
              <a:t>אמוניות</a:t>
            </a:r>
            <a:r>
              <a:rPr lang="he-IL" sz="2200" dirty="0"/>
              <a:t> ולאומיות-  </a:t>
            </a:r>
            <a:r>
              <a:rPr lang="he-IL" sz="2200" dirty="0">
                <a:effectLst>
                  <a:outerShdw blurRad="38100" dist="38100" dir="2700000" algn="tl">
                    <a:srgbClr val="000000">
                      <a:alpha val="43137"/>
                    </a:srgbClr>
                  </a:outerShdw>
                </a:effectLst>
              </a:rPr>
              <a:t>שאלת קיומו של העם   </a:t>
            </a:r>
            <a:br>
              <a:rPr lang="en-US" sz="2200" dirty="0">
                <a:effectLst>
                  <a:outerShdw blurRad="38100" dist="38100" dir="2700000" algn="tl">
                    <a:srgbClr val="000000">
                      <a:alpha val="43137"/>
                    </a:srgbClr>
                  </a:outerShdw>
                </a:effectLst>
              </a:rPr>
            </a:br>
            <a:r>
              <a:rPr lang="he-IL" sz="2200" dirty="0">
                <a:effectLst>
                  <a:outerShdw blurRad="38100" dist="38100" dir="2700000" algn="tl">
                    <a:srgbClr val="000000">
                      <a:alpha val="43137"/>
                    </a:srgbClr>
                  </a:outerShdw>
                </a:effectLst>
              </a:rPr>
              <a:t>    היהודי בגולה.</a:t>
            </a:r>
          </a:p>
          <a:p>
            <a:pPr>
              <a:lnSpc>
                <a:spcPct val="150000"/>
              </a:lnSpc>
              <a:buFont typeface="Wingdings" panose="05000000000000000000" pitchFamily="2" charset="2"/>
              <a:buChar char="q"/>
            </a:pPr>
            <a:r>
              <a:rPr lang="he-IL" sz="2200" dirty="0"/>
              <a:t> </a:t>
            </a:r>
            <a:r>
              <a:rPr lang="he-IL" sz="2200" dirty="0">
                <a:effectLst>
                  <a:outerShdw blurRad="38100" dist="38100" dir="2700000" algn="tl">
                    <a:srgbClr val="000000">
                      <a:alpha val="43137"/>
                    </a:srgbClr>
                  </a:outerShdw>
                </a:effectLst>
              </a:rPr>
              <a:t>הפתרון:</a:t>
            </a:r>
            <a:r>
              <a:rPr lang="he-IL" sz="2200" dirty="0"/>
              <a:t> עם ישראל אינו רשאי לנקוט שום אמצעי כדי לשנות את מצב הגלות, לא להתערבב בין   </a:t>
            </a:r>
            <a:br>
              <a:rPr lang="en-US" sz="2200" dirty="0"/>
            </a:br>
            <a:r>
              <a:rPr lang="he-IL" sz="2200" dirty="0"/>
              <a:t>              הגויים ולא לעלות לארץ ישראל לפני הגאולה- </a:t>
            </a:r>
            <a:r>
              <a:rPr lang="he-IL" sz="2200" u="sng" dirty="0">
                <a:effectLst>
                  <a:outerShdw blurRad="38100" dist="38100" dir="2700000" algn="tl">
                    <a:srgbClr val="000000">
                      <a:alpha val="43137"/>
                    </a:srgbClr>
                  </a:outerShdw>
                </a:effectLst>
              </a:rPr>
              <a:t>שלושת השבועות</a:t>
            </a:r>
            <a:r>
              <a:rPr lang="he-IL" sz="2200" dirty="0">
                <a:effectLst>
                  <a:outerShdw blurRad="38100" dist="38100" dir="2700000" algn="tl">
                    <a:srgbClr val="000000">
                      <a:alpha val="43137"/>
                    </a:srgbClr>
                  </a:outerShdw>
                </a:effectLst>
              </a:rPr>
              <a:t>.</a:t>
            </a:r>
          </a:p>
          <a:p>
            <a:pPr>
              <a:buFont typeface="Wingdings" panose="05000000000000000000" pitchFamily="2" charset="2"/>
              <a:buChar char="q"/>
            </a:pPr>
            <a:endParaRPr lang="he-IL"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8204148"/>
      </p:ext>
    </p:extLst>
  </p:cSld>
  <p:clrMapOvr>
    <a:masterClrMapping/>
  </p:clrMapOvr>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7382</TotalTime>
  <Words>948</Words>
  <Application>Microsoft Office PowerPoint</Application>
  <PresentationFormat>מסך רחב</PresentationFormat>
  <Paragraphs>101</Paragraphs>
  <Slides>14</Slides>
  <Notes>2</Notes>
  <HiddenSlides>1</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14</vt:i4>
      </vt:variant>
    </vt:vector>
  </HeadingPairs>
  <TitlesOfParts>
    <vt:vector size="21" baseType="lpstr">
      <vt:lpstr>Arial</vt:lpstr>
      <vt:lpstr>Calibri</vt:lpstr>
      <vt:lpstr>Calibri Light</vt:lpstr>
      <vt:lpstr>NarkisTamMFO</vt:lpstr>
      <vt:lpstr>Times New Roman</vt:lpstr>
      <vt:lpstr>Wingdings</vt:lpstr>
      <vt:lpstr>מבט לאחור</vt:lpstr>
      <vt:lpstr>מצגת של PowerPoint‏</vt:lpstr>
      <vt:lpstr>מצגת של PowerPoint‏</vt:lpstr>
      <vt:lpstr>מצגת של PowerPoint‏</vt:lpstr>
      <vt:lpstr>מבנה הרובע היהודי בפראג הבהרת המושג גטו מהן הסיבות לקיומו של רובע נפרד ליהודים בתקופות השונות?</vt:lpstr>
      <vt:lpstr>הקיטוב (הקצנה) החברתי /כלכלי בקרב יהודי פראג  כיצד באה לידי ביטוי הקיטוב הכלכלי בחייהם של יהודי פראג?</vt:lpstr>
      <vt:lpstr>הקיטוב (הקצנה) החברתי /כלכלי בקרב יהודי פראג </vt:lpstr>
      <vt:lpstr>עזרה הדדית – פועלו של מרדכי מייזל כיצד ניסה מרדכי מייזל לסייע לבני קהילתו?</vt:lpstr>
      <vt:lpstr>המהר"ל – ר' יהודה ליווא בן בצאלאל (מורנו הרב רבי ליווא -1512 – 1609)</vt:lpstr>
      <vt:lpstr>מה הייתה הגותו ותרומתו של המהר"ל לקהילה היהודית בימי הביניים?</vt:lpstr>
      <vt:lpstr>מהם נושאי הביקורת של המהר"ל על שיטות הלימוד ?</vt:lpstr>
      <vt:lpstr>מהם נושאי הביקורת של המהר"ל על הפסיקה המחייבת ?</vt:lpstr>
      <vt:lpstr>  הביטויים למתיחות בין היהודים לתושבים הנוצרים בעיר פראג. הסבר שתי סיבות למתיחות זו.</vt:lpstr>
      <vt:lpstr>תרגול שאלות היהודים בפראג ויחס השלטון והתושבים הנוצרים אליהם </vt:lpstr>
      <vt:lpstr>לסיכום: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מספר 4</dc:title>
  <dc:creator>אלי לוי</dc:creator>
  <cp:lastModifiedBy>אלי לוי</cp:lastModifiedBy>
  <cp:revision>148</cp:revision>
  <dcterms:created xsi:type="dcterms:W3CDTF">2015-06-15T07:22:14Z</dcterms:created>
  <dcterms:modified xsi:type="dcterms:W3CDTF">2018-01-03T18:28:00Z</dcterms:modified>
</cp:coreProperties>
</file>