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572"/>
        <p:guide pos="5465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7" y="0"/>
            <a:ext cx="9199136" cy="6858000"/>
          </a:xfrm>
          <a:prstGeom prst="rect">
            <a:avLst/>
          </a:prstGeom>
        </p:spPr>
      </p:pic>
      <p:pic>
        <p:nvPicPr>
          <p:cNvPr id="8" name="Picture 2" descr="K:\מדעי המוח\Logo\Brain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75" y="4749800"/>
            <a:ext cx="2528688" cy="19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440677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913993"/>
            <a:ext cx="8229600" cy="36419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68" y="0"/>
            <a:ext cx="9199136" cy="6858000"/>
          </a:xfrm>
          <a:prstGeom prst="rect">
            <a:avLst/>
          </a:prstGeom>
        </p:spPr>
      </p:pic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ט'/אלול/תשע"ו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Ra3il45vnE&amp;list=PLXWBPo42YRzYNSNDjoziQBiwjBS9Cvj3q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Ra3il45vnE?list=PLXWBPo42YRzYNSNDjoziQBiwjBS9Cvj3q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e.wikipedia.org/wiki/%D7%AA%D7%A1%D7%9E%D7%95%D7%A0%D7%AA_%D7%A1%D7%95%D7%95%D7%90%D7%A0%D7%98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למידה וזיכרון</a:t>
            </a:r>
            <a:endParaRPr lang="en-US" dirty="0"/>
          </a:p>
        </p:txBody>
      </p:sp>
      <p:pic>
        <p:nvPicPr>
          <p:cNvPr id="4" name="Picture 2" descr="C:\Users\yairb\Downloads\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6946"/>
            <a:ext cx="3044110" cy="151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b="1" dirty="0"/>
              <a:t>אנלוגיה: </a:t>
            </a:r>
            <a:r>
              <a:rPr lang="he-IL" sz="1800" b="1" dirty="0" smtClean="0"/>
              <a:t>ייצוג </a:t>
            </a:r>
            <a:r>
              <a:rPr lang="he-IL" sz="1800" b="1" dirty="0"/>
              <a:t>זיכרון במוח וייצוג זיכרון בחומרת מחשב</a:t>
            </a:r>
            <a:endParaRPr lang="en-US" sz="1800" b="1" dirty="0"/>
          </a:p>
        </p:txBody>
      </p:sp>
      <p:sp>
        <p:nvSpPr>
          <p:cNvPr id="3" name="מלבן 2"/>
          <p:cNvSpPr/>
          <p:nvPr/>
        </p:nvSpPr>
        <p:spPr>
          <a:xfrm>
            <a:off x="395288" y="1484784"/>
            <a:ext cx="8280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למוח וגם למחשב יש זכרונות, כלומר מידע שנשמר באופן פיזי. </a:t>
            </a:r>
            <a:endParaRPr lang="he-IL" dirty="0"/>
          </a:p>
          <a:p>
            <a:r>
              <a:rPr lang="he-IL" dirty="0" smtClean="0"/>
              <a:t>ואמנם, זיכרון </a:t>
            </a:r>
            <a:r>
              <a:rPr lang="he-IL" dirty="0"/>
              <a:t>המוח שונה בתכלית מזיכרון </a:t>
            </a:r>
            <a:r>
              <a:rPr lang="he-IL" dirty="0" smtClean="0"/>
              <a:t>המחשב.</a:t>
            </a:r>
          </a:p>
          <a:p>
            <a:endParaRPr lang="he-IL" dirty="0" smtClean="0"/>
          </a:p>
          <a:p>
            <a:r>
              <a:rPr lang="he-IL" b="1" dirty="0"/>
              <a:t>אילו הבדלים יש בין זיכרון של מחשב לזיכרון אנושי?</a:t>
            </a:r>
            <a:r>
              <a:rPr lang="he-IL" dirty="0"/>
              <a:t> </a:t>
            </a:r>
            <a:endParaRPr lang="en-US" dirty="0"/>
          </a:p>
          <a:p>
            <a:pPr lvl="0"/>
            <a:r>
              <a:rPr lang="he-IL" dirty="0" smtClean="0"/>
              <a:t>1) למחשב </a:t>
            </a:r>
            <a:r>
              <a:rPr lang="he-IL" dirty="0"/>
              <a:t>יכול להיות זיכרון נייד </a:t>
            </a:r>
            <a:r>
              <a:rPr lang="he-IL" dirty="0" smtClean="0"/>
              <a:t>.</a:t>
            </a:r>
          </a:p>
          <a:p>
            <a:pPr lvl="0"/>
            <a:r>
              <a:rPr lang="he-IL" dirty="0" smtClean="0"/>
              <a:t>2)</a:t>
            </a:r>
            <a:r>
              <a:rPr lang="en-US" dirty="0" smtClean="0"/>
              <a:t> </a:t>
            </a:r>
            <a:r>
              <a:rPr lang="he-IL" dirty="0" smtClean="0"/>
              <a:t>לזיכרון </a:t>
            </a:r>
            <a:r>
              <a:rPr lang="he-IL" dirty="0"/>
              <a:t>המחשב יש קיבולת מוגבלת וידועה </a:t>
            </a:r>
            <a:r>
              <a:rPr lang="he-IL" dirty="0" smtClean="0"/>
              <a:t>מראש.</a:t>
            </a:r>
          </a:p>
          <a:p>
            <a:pPr lvl="0"/>
            <a:r>
              <a:rPr lang="he-IL" dirty="0" smtClean="0"/>
              <a:t>3) זיכרון </a:t>
            </a:r>
            <a:r>
              <a:rPr lang="he-IL" dirty="0"/>
              <a:t>מחשב הוא מוחלט תמיד: או שהמידע קיים בזיכרון, או </a:t>
            </a:r>
            <a:r>
              <a:rPr lang="he-IL" dirty="0" smtClean="0"/>
              <a:t>שלא.</a:t>
            </a:r>
            <a:endParaRPr lang="en-US" dirty="0"/>
          </a:p>
          <a:p>
            <a:pPr lvl="0"/>
            <a:r>
              <a:rPr lang="he-IL" dirty="0" smtClean="0"/>
              <a:t>4) זיכרונות </a:t>
            </a:r>
            <a:r>
              <a:rPr lang="he-IL" dirty="0"/>
              <a:t>חדשים שנוצרים במוח נבנים לרוב בהתאם לידע קיים. </a:t>
            </a:r>
            <a:endParaRPr lang="en-US" dirty="0"/>
          </a:p>
          <a:p>
            <a:pPr lvl="0"/>
            <a:r>
              <a:rPr lang="he-IL" dirty="0" smtClean="0"/>
              <a:t>5)</a:t>
            </a:r>
            <a:r>
              <a:rPr lang="en-US" dirty="0" smtClean="0"/>
              <a:t> </a:t>
            </a:r>
            <a:r>
              <a:rPr lang="he-IL" dirty="0" smtClean="0"/>
              <a:t>מחשב </a:t>
            </a:r>
            <a:r>
              <a:rPr lang="he-IL" dirty="0"/>
              <a:t>לומד בן רגע, ואילו </a:t>
            </a:r>
            <a:r>
              <a:rPr lang="he-IL" dirty="0" smtClean="0"/>
              <a:t>במוח תהליך </a:t>
            </a:r>
            <a:r>
              <a:rPr lang="he-IL" dirty="0"/>
              <a:t>הלמידה עשוי להיות </a:t>
            </a:r>
            <a:r>
              <a:rPr lang="he-IL" dirty="0" smtClean="0"/>
              <a:t>ממושך.</a:t>
            </a:r>
            <a:endParaRPr lang="en-US" dirty="0"/>
          </a:p>
          <a:p>
            <a:endParaRPr lang="he-IL" dirty="0"/>
          </a:p>
          <a:p>
            <a:endParaRPr lang="en-US" dirty="0"/>
          </a:p>
        </p:txBody>
      </p:sp>
      <p:pic>
        <p:nvPicPr>
          <p:cNvPr id="2050" name="Picture 2" descr="ArtificialFictionBr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5488" y="4336513"/>
            <a:ext cx="2406526" cy="21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5859561" y="5949279"/>
            <a:ext cx="2816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 smtClean="0"/>
              <a:t>"</a:t>
            </a:r>
            <a:r>
              <a:rPr lang="en-US" sz="800" dirty="0" err="1" smtClean="0"/>
              <a:t>ArtificialFictionBrain</a:t>
            </a:r>
            <a:r>
              <a:rPr lang="en-US" sz="800" dirty="0"/>
              <a:t>". Licensed under CC BY-SA 3.0 via Wikimedia Commons - https://commons.wikimedia.org/wiki/File:ArtificialFictionBrain.png#/media/File:ArtificialFictionBrain.png</a:t>
            </a:r>
          </a:p>
        </p:txBody>
      </p:sp>
      <p:pic>
        <p:nvPicPr>
          <p:cNvPr id="2052" name="Picture 4" descr="https://upload.wikimedia.org/wikipedia/commons/8/86/SanDisk_Cruzer_Micr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088"/>
            <a:ext cx="3010113" cy="181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395288" y="5840977"/>
            <a:ext cx="3096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 smtClean="0"/>
              <a:t>"SanDisk </a:t>
            </a:r>
            <a:r>
              <a:rPr lang="en-US" sz="800" dirty="0" err="1"/>
              <a:t>Cruzer</a:t>
            </a:r>
            <a:r>
              <a:rPr lang="en-US" sz="800" dirty="0"/>
              <a:t> Micro" by Original: Evan-</a:t>
            </a:r>
            <a:r>
              <a:rPr lang="en-US" sz="800" dirty="0" err="1"/>
              <a:t>AmosDerivative</a:t>
            </a:r>
            <a:r>
              <a:rPr lang="en-US" sz="800" dirty="0"/>
              <a:t> work: </a:t>
            </a:r>
            <a:r>
              <a:rPr lang="en-US" sz="800" dirty="0" err="1"/>
              <a:t>Beao</a:t>
            </a:r>
            <a:r>
              <a:rPr lang="en-US" sz="800" dirty="0"/>
              <a:t> - This file was derived from: Usb-thumb-drive.jpg. Licensed under Public Domain via Wikimedia Commons - https://commons.wikimedia.org/wiki/File:SanDisk_Cruzer_Micro.png#/media/File:SanDisk_Cruzer_Micro.png</a:t>
            </a:r>
          </a:p>
        </p:txBody>
      </p:sp>
    </p:spTree>
    <p:extLst>
      <p:ext uri="{BB962C8B-B14F-4D97-AF65-F5344CB8AC3E}">
        <p14:creationId xmlns:p14="http://schemas.microsoft.com/office/powerpoint/2010/main" val="635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לסיכום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917080" y="1340768"/>
            <a:ext cx="77586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/>
              <a:t>מבנה </a:t>
            </a:r>
            <a:r>
              <a:rPr lang="he-IL" dirty="0"/>
              <a:t>המוח מכיל קשרים בין נוירונים שדרכם זורם </a:t>
            </a:r>
            <a:r>
              <a:rPr lang="he-IL" dirty="0" smtClean="0"/>
              <a:t>המידע.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/>
              <a:t>למידה </a:t>
            </a:r>
            <a:r>
              <a:rPr lang="he-IL" dirty="0"/>
              <a:t>גורמת לשינויים במבנה המוח, כך שמערך הקשרים משתנה, זרימת המידע משתנה ובהתאם משתנים דפוסי הפעולה של המוח. </a:t>
            </a:r>
            <a:endParaRPr lang="he-I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/>
              <a:t>לכן </a:t>
            </a:r>
            <a:r>
              <a:rPr lang="he-IL" dirty="0"/>
              <a:t>ההתנהגות לאחר למידה שונה מזו שלפני הלמידה. </a:t>
            </a:r>
            <a:endParaRPr lang="he-I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/>
              <a:t>היכולת </a:t>
            </a:r>
            <a:r>
              <a:rPr lang="he-IL" dirty="0"/>
              <a:t>לעשות אינטגרציה ולסווג מידע היא העיקרון החשוב ביותר שמשמר את עליונות המוח על המחשב, ושהוא גם החידה הגדולה של סוגיית הלמידה והזיכרון בחקר המוח.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מעמדו של הזיכרון 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251520" y="1628800"/>
            <a:ext cx="8419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הזיכרון שלנו אינו כמו מצלמה שדוגמת את העולם בדיוק כפי שהוא. הזיכרון הוא תיעוד של התפיסה שלנו, שמושפע מגורמים רבים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/>
              <a:t>בפרק על חישה ותפיסה למדנו כיצד המוח נותן פרשנות לגירויים שהוא קולט.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היכולת </a:t>
            </a:r>
            <a:r>
              <a:rPr lang="he-IL" dirty="0"/>
              <a:t>שלנו </a:t>
            </a:r>
            <a:r>
              <a:rPr lang="he-IL" b="1" dirty="0"/>
              <a:t>ללמוד</a:t>
            </a:r>
            <a:r>
              <a:rPr lang="he-IL" dirty="0"/>
              <a:t> דברים </a:t>
            </a:r>
            <a:r>
              <a:rPr lang="he-IL" b="1" dirty="0"/>
              <a:t>ולזכור</a:t>
            </a:r>
            <a:r>
              <a:rPr lang="he-IL" dirty="0"/>
              <a:t> דברים מבוססת בראש ובראשונה על היכולת שלנו </a:t>
            </a:r>
            <a:r>
              <a:rPr lang="he-IL" b="1" dirty="0"/>
              <a:t>לתפוס</a:t>
            </a:r>
            <a:r>
              <a:rPr lang="he-IL" dirty="0"/>
              <a:t> </a:t>
            </a:r>
            <a:r>
              <a:rPr lang="he-IL" dirty="0" smtClean="0"/>
              <a:t>אותם.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/>
              <a:t>איך למידה קשורה לזיכרון?</a:t>
            </a:r>
            <a:endParaRPr lang="en-US" b="1" dirty="0"/>
          </a:p>
        </p:txBody>
      </p:sp>
      <p:sp>
        <p:nvSpPr>
          <p:cNvPr id="3" name="מלבן 2"/>
          <p:cNvSpPr/>
          <p:nvPr/>
        </p:nvSpPr>
        <p:spPr>
          <a:xfrm>
            <a:off x="395288" y="1484785"/>
            <a:ext cx="828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למידה היא למעשה </a:t>
            </a:r>
            <a:r>
              <a:rPr lang="he-IL" b="1" dirty="0"/>
              <a:t>יצירה של זכרונות</a:t>
            </a:r>
            <a:r>
              <a:rPr lang="he-IL" dirty="0"/>
              <a:t>: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מתחילים ממצב שבו לא יודעים דבר כלשהו, כלומר שמבחינה פיזיולוגית המוח אינו מכיל ייצוג של הדבר. 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לאחר חשיפה אחת או יותר המוח לומד שהדבר קיים, ונוצר ייצוג של הדבר </a:t>
            </a:r>
            <a:r>
              <a:rPr lang="he-IL" dirty="0" smtClean="0"/>
              <a:t>במוח.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הייצוג שנוצר ברמה הפיזיולוגית במוח הוא </a:t>
            </a:r>
            <a:r>
              <a:rPr lang="he-IL" dirty="0" smtClean="0"/>
              <a:t>הזיכרון.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dirty="0" smtClean="0"/>
          </a:p>
          <a:p>
            <a:pPr lvl="1"/>
            <a:r>
              <a:rPr lang="he-IL" dirty="0"/>
              <a:t>פירוש הדבר הוא שכל פיסת מידע שאנו זוכרים מיוצגת </a:t>
            </a:r>
            <a:r>
              <a:rPr lang="he-IL" dirty="0" smtClean="0"/>
              <a:t>במוח שלנו</a:t>
            </a:r>
            <a:r>
              <a:rPr lang="he-IL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-108520" y="2708920"/>
            <a:ext cx="9361040" cy="386789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איך נוצרים במוח זכרונות?</a:t>
            </a:r>
            <a:endParaRPr lang="en-US" b="1" dirty="0"/>
          </a:p>
        </p:txBody>
      </p:sp>
      <p:sp>
        <p:nvSpPr>
          <p:cNvPr id="3" name="מלבן 2"/>
          <p:cNvSpPr/>
          <p:nvPr/>
        </p:nvSpPr>
        <p:spPr>
          <a:xfrm>
            <a:off x="395288" y="1412776"/>
            <a:ext cx="828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כדי לענות על שאלה זו, ניזכר במה שלמדנו על </a:t>
            </a:r>
            <a:r>
              <a:rPr lang="he-IL" b="1" dirty="0"/>
              <a:t>תקשורת בין נוירונים</a:t>
            </a:r>
            <a:r>
              <a:rPr lang="he-IL" dirty="0"/>
              <a:t>.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סרטון :  </a:t>
            </a:r>
            <a:endParaRPr lang="en-US" dirty="0"/>
          </a:p>
          <a:p>
            <a:r>
              <a:rPr lang="en-US" sz="1000" u="sng" dirty="0">
                <a:hlinkClick r:id="rId3"/>
              </a:rPr>
              <a:t>http://</a:t>
            </a:r>
            <a:r>
              <a:rPr lang="en-US" sz="1000" u="sng" dirty="0" smtClean="0">
                <a:hlinkClick r:id="rId3"/>
              </a:rPr>
              <a:t>www.youtube.com/watch?v=6Ra3il45vnE&amp;list=PLXWBPo42YRzYNSNDjoziQBiwjBS9Cvj3q</a:t>
            </a:r>
            <a:endParaRPr lang="he-IL" sz="1000" u="sng" dirty="0" smtClean="0"/>
          </a:p>
          <a:p>
            <a:endParaRPr lang="he-IL" u="sng" dirty="0"/>
          </a:p>
          <a:p>
            <a:endParaRPr lang="he-IL" u="sng" dirty="0" smtClean="0"/>
          </a:p>
        </p:txBody>
      </p:sp>
      <p:pic>
        <p:nvPicPr>
          <p:cNvPr id="5" name="6Ra3il45vnE?list=PLXWBPo42YRzYNSNDjoziQBiwjBS9Cvj3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3872" y="2708920"/>
            <a:ext cx="6876256" cy="38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איך נוצרים במוח זכרונות?</a:t>
            </a:r>
            <a:endParaRPr lang="en-US" b="1" dirty="0"/>
          </a:p>
        </p:txBody>
      </p:sp>
      <p:sp>
        <p:nvSpPr>
          <p:cNvPr id="3" name="מלבן 2"/>
          <p:cNvSpPr/>
          <p:nvPr/>
        </p:nvSpPr>
        <p:spPr>
          <a:xfrm>
            <a:off x="395288" y="1412776"/>
            <a:ext cx="828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מידע </a:t>
            </a:r>
            <a:r>
              <a:rPr lang="he-IL" dirty="0"/>
              <a:t>מתקדם בין אזורים במוח בזכות הקשרים הסינפטיים בין נוירונים. 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התקדמות המידע </a:t>
            </a:r>
            <a:r>
              <a:rPr lang="he-IL" dirty="0"/>
              <a:t>בתוך המוח יכולה לגרום לעירור של </a:t>
            </a:r>
            <a:r>
              <a:rPr lang="he-IL" dirty="0" smtClean="0"/>
              <a:t>נוירונים באופן שמעורר </a:t>
            </a:r>
            <a:r>
              <a:rPr lang="he-IL" dirty="0"/>
              <a:t>זכרונות קיימים </a:t>
            </a:r>
            <a:r>
              <a:rPr lang="he-IL" dirty="0" smtClean="0"/>
              <a:t>ואף יוצר זכרונות </a:t>
            </a:r>
            <a:r>
              <a:rPr lang="he-IL" dirty="0"/>
              <a:t>חדשים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/>
              <a:t>הצורה שבה זיכרון מתקיים במוח היא בעצם </a:t>
            </a:r>
            <a:r>
              <a:rPr lang="he-IL" b="1" dirty="0"/>
              <a:t>תשתית התקשורת בין נוירונים</a:t>
            </a:r>
            <a:r>
              <a:rPr lang="he-I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/>
              <a:t>קידוד ושליפה</a:t>
            </a:r>
            <a:endParaRPr lang="en-US" b="1" dirty="0"/>
          </a:p>
        </p:txBody>
      </p:sp>
      <p:sp>
        <p:nvSpPr>
          <p:cNvPr id="3" name="מלבן 2"/>
          <p:cNvSpPr/>
          <p:nvPr/>
        </p:nvSpPr>
        <p:spPr>
          <a:xfrm>
            <a:off x="395288" y="1556792"/>
            <a:ext cx="828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dirty="0"/>
              <a:t>לשלב הלמידה, או היצירה של זיכרונות, קוראים בשם </a:t>
            </a:r>
            <a:r>
              <a:rPr lang="he-IL" b="1" dirty="0"/>
              <a:t>קידוד</a:t>
            </a:r>
            <a:r>
              <a:rPr lang="he-IL" dirty="0"/>
              <a:t>.</a:t>
            </a:r>
            <a:endParaRPr lang="en-US" dirty="0"/>
          </a:p>
          <a:p>
            <a:pPr lvl="0"/>
            <a:r>
              <a:rPr lang="he-IL" dirty="0"/>
              <a:t>לשלב ההיזכרות, או העירור של זיכרון קיים, קוראים בשם </a:t>
            </a:r>
            <a:r>
              <a:rPr lang="he-IL" b="1" dirty="0"/>
              <a:t>שליפה</a:t>
            </a:r>
            <a:r>
              <a:rPr lang="he-IL" dirty="0" smtClean="0"/>
              <a:t>.</a:t>
            </a:r>
          </a:p>
          <a:p>
            <a:pPr lvl="0"/>
            <a:endParaRPr lang="he-IL" dirty="0"/>
          </a:p>
          <a:p>
            <a:pPr lvl="0"/>
            <a:endParaRPr lang="he-IL" dirty="0" smtClean="0"/>
          </a:p>
          <a:p>
            <a:pPr lvl="0"/>
            <a:endParaRPr lang="he-IL" dirty="0"/>
          </a:p>
          <a:p>
            <a:pPr lvl="0"/>
            <a:endParaRPr lang="he-IL" dirty="0" smtClean="0"/>
          </a:p>
          <a:p>
            <a:pPr lvl="0"/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395288" y="4509120"/>
            <a:ext cx="828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dirty="0" err="1"/>
              <a:t>זכרונות</a:t>
            </a:r>
            <a:r>
              <a:rPr lang="he-IL" dirty="0"/>
              <a:t> שמרגישים </a:t>
            </a:r>
            <a:r>
              <a:rPr lang="he-IL" dirty="0" err="1"/>
              <a:t>אמיתיים</a:t>
            </a:r>
            <a:r>
              <a:rPr lang="he-IL" dirty="0"/>
              <a:t> לחלוטין לא תמיד משקפים בצורה מושלמת  את המציאות </a:t>
            </a:r>
            <a:r>
              <a:rPr lang="he-IL" dirty="0" err="1"/>
              <a:t>כהוויתה</a:t>
            </a:r>
            <a:r>
              <a:rPr lang="he-IL" dirty="0"/>
              <a:t>.</a:t>
            </a:r>
            <a:endParaRPr lang="en-US" dirty="0"/>
          </a:p>
        </p:txBody>
      </p:sp>
      <p:pic>
        <p:nvPicPr>
          <p:cNvPr id="5" name="תמונה 4" descr="P:\תיקיות אישיות\יאיר\מדעי המוח\הפקה ועיצוב\תבנית מסמכי וורד\אייקונים\אייקונים סופיים\אייקון מדעי המוח ג4_עצירה להתנסות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88" y="289306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 5"/>
          <p:cNvSpPr/>
          <p:nvPr/>
        </p:nvSpPr>
        <p:spPr>
          <a:xfrm>
            <a:off x="4355976" y="3161030"/>
            <a:ext cx="340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dirty="0"/>
              <a:t>ניסוי "מלחמת הרוחות" של </a:t>
            </a:r>
            <a:r>
              <a:rPr lang="he-IL" dirty="0" err="1"/>
              <a:t>בארטלט</a:t>
            </a:r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b="1" dirty="0"/>
              <a:t>זוכר או לא זוכר? </a:t>
            </a:r>
            <a:r>
              <a:rPr lang="he-IL" sz="1800" dirty="0" smtClean="0"/>
              <a:t>על מורכבות </a:t>
            </a:r>
            <a:r>
              <a:rPr lang="he-IL" sz="1800" dirty="0"/>
              <a:t>הזיכרון </a:t>
            </a:r>
            <a:endParaRPr lang="en-US" sz="1800" dirty="0"/>
          </a:p>
        </p:txBody>
      </p:sp>
      <p:sp>
        <p:nvSpPr>
          <p:cNvPr id="5" name="מלבן 4"/>
          <p:cNvSpPr/>
          <p:nvPr/>
        </p:nvSpPr>
        <p:spPr>
          <a:xfrm>
            <a:off x="395288" y="1484784"/>
            <a:ext cx="828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ניסוי האמודאים (של </a:t>
            </a:r>
            <a:r>
              <a:rPr lang="es-ES" b="1" dirty="0" smtClean="0"/>
              <a:t>Alan </a:t>
            </a:r>
            <a:r>
              <a:rPr lang="es-ES" b="1" dirty="0" err="1" smtClean="0"/>
              <a:t>Baddeley</a:t>
            </a:r>
            <a:r>
              <a:rPr lang="he-IL" b="1" dirty="0"/>
              <a:t>)</a:t>
            </a:r>
            <a:r>
              <a:rPr lang="he-IL" b="1" dirty="0" smtClean="0"/>
              <a:t>: </a:t>
            </a:r>
          </a:p>
          <a:p>
            <a:r>
              <a:rPr lang="he-IL" dirty="0" smtClean="0"/>
              <a:t>הראה שהימצאות בסיטואציה שבה נוצר הזיכרון מאפשרת שליפה טובה יותר. </a:t>
            </a:r>
          </a:p>
          <a:p>
            <a:endParaRPr lang="he-IL" dirty="0" smtClean="0"/>
          </a:p>
          <a:p>
            <a:endParaRPr lang="he-IL" dirty="0" smtClean="0"/>
          </a:p>
        </p:txBody>
      </p:sp>
      <p:pic>
        <p:nvPicPr>
          <p:cNvPr id="1026" name="Picture 2" descr="https://upload.wikimedia.org/wikipedia/commons/9/94/Bu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52" y="2261051"/>
            <a:ext cx="42484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3563379" y="592474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800" dirty="0" smtClean="0">
                <a:solidFill>
                  <a:schemeClr val="bg1"/>
                </a:solidFill>
              </a:rPr>
              <a:t>"</a:t>
            </a:r>
            <a:r>
              <a:rPr lang="en-US" sz="800" dirty="0" err="1" smtClean="0">
                <a:solidFill>
                  <a:schemeClr val="bg1"/>
                </a:solidFill>
              </a:rPr>
              <a:t>Buzo</a:t>
            </a:r>
            <a:r>
              <a:rPr lang="en-US" sz="800" dirty="0">
                <a:solidFill>
                  <a:schemeClr val="bg1"/>
                </a:solidFill>
              </a:rPr>
              <a:t>" </a:t>
            </a:r>
            <a:r>
              <a:rPr lang="he-IL" sz="800" dirty="0">
                <a:solidFill>
                  <a:schemeClr val="bg1"/>
                </a:solidFill>
              </a:rPr>
              <a:t>מאת </a:t>
            </a:r>
            <a:r>
              <a:rPr lang="en-US" sz="800" dirty="0" err="1">
                <a:solidFill>
                  <a:schemeClr val="bg1"/>
                </a:solidFill>
              </a:rPr>
              <a:t>Soljaguar</a:t>
            </a:r>
            <a:r>
              <a:rPr lang="en-US" sz="800" dirty="0">
                <a:solidFill>
                  <a:schemeClr val="bg1"/>
                </a:solidFill>
              </a:rPr>
              <a:t> - </a:t>
            </a:r>
            <a:r>
              <a:rPr lang="he-IL" sz="800" dirty="0">
                <a:solidFill>
                  <a:schemeClr val="bg1"/>
                </a:solidFill>
              </a:rPr>
              <a:t>נוצר על ידי מעלה היצירה. מתפרסם לפי רישיון </a:t>
            </a:r>
            <a:r>
              <a:rPr lang="en-US" sz="800" dirty="0">
                <a:solidFill>
                  <a:schemeClr val="bg1"/>
                </a:solidFill>
              </a:rPr>
              <a:t>CC BY-SA 3.0 </a:t>
            </a:r>
            <a:r>
              <a:rPr lang="he-IL" sz="800" dirty="0">
                <a:solidFill>
                  <a:schemeClr val="bg1"/>
                </a:solidFill>
              </a:rPr>
              <a:t>דרך </a:t>
            </a:r>
            <a:r>
              <a:rPr lang="he-IL" sz="800" dirty="0" err="1">
                <a:solidFill>
                  <a:schemeClr val="bg1"/>
                </a:solidFill>
              </a:rPr>
              <a:t>ויקישיתוף</a:t>
            </a:r>
            <a:r>
              <a:rPr lang="he-IL" sz="800" dirty="0">
                <a:solidFill>
                  <a:schemeClr val="bg1"/>
                </a:solidFill>
              </a:rPr>
              <a:t> - </a:t>
            </a:r>
            <a:r>
              <a:rPr lang="en-US" sz="800" dirty="0">
                <a:solidFill>
                  <a:schemeClr val="bg1"/>
                </a:solidFill>
              </a:rPr>
              <a:t>https://commons.wikimedia.org/wiki/File:Buzo.jpg#/media/File:Buzo.jpg</a:t>
            </a:r>
          </a:p>
        </p:txBody>
      </p:sp>
    </p:spTree>
    <p:extLst>
      <p:ext uri="{BB962C8B-B14F-4D97-AF65-F5344CB8AC3E}">
        <p14:creationId xmlns:p14="http://schemas.microsoft.com/office/powerpoint/2010/main" val="635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684584" y="2205063"/>
            <a:ext cx="82647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dirty="0" smtClean="0"/>
          </a:p>
          <a:p>
            <a:r>
              <a:rPr lang="he-IL" b="1" dirty="0" smtClean="0"/>
              <a:t>מהלך הניסוי</a:t>
            </a:r>
            <a:endParaRPr lang="he-IL" b="1" dirty="0"/>
          </a:p>
          <a:p>
            <a:r>
              <a:rPr lang="he-IL" dirty="0" smtClean="0"/>
              <a:t>40 </a:t>
            </a:r>
            <a:r>
              <a:rPr lang="he-IL" dirty="0"/>
              <a:t>צוללנים </a:t>
            </a:r>
            <a:r>
              <a:rPr lang="he-IL" dirty="0" smtClean="0"/>
              <a:t>חולקו </a:t>
            </a:r>
            <a:r>
              <a:rPr lang="he-IL" dirty="0"/>
              <a:t>ל-2 קבוצות: </a:t>
            </a:r>
            <a:endParaRPr lang="he-IL" dirty="0" smtClean="0"/>
          </a:p>
          <a:p>
            <a:r>
              <a:rPr lang="he-IL" dirty="0" smtClean="0"/>
              <a:t>קבוצה א) נדרשו ללמוד </a:t>
            </a:r>
            <a:r>
              <a:rPr lang="he-IL" dirty="0"/>
              <a:t>רשימת מילים מחוץ </a:t>
            </a:r>
            <a:r>
              <a:rPr lang="he-IL" dirty="0" smtClean="0"/>
              <a:t>לים</a:t>
            </a:r>
          </a:p>
          <a:p>
            <a:r>
              <a:rPr lang="he-IL" dirty="0" smtClean="0"/>
              <a:t>קבוצה ב) </a:t>
            </a:r>
            <a:r>
              <a:rPr lang="he-IL" dirty="0"/>
              <a:t>נדרשו ללמוד רשימת מילים </a:t>
            </a:r>
            <a:r>
              <a:rPr lang="he-IL" dirty="0" smtClean="0"/>
              <a:t>בתוך הים</a:t>
            </a:r>
            <a:r>
              <a:rPr lang="he-IL" dirty="0"/>
              <a:t>. </a:t>
            </a:r>
            <a:endParaRPr lang="he-IL" dirty="0" smtClean="0"/>
          </a:p>
          <a:p>
            <a:r>
              <a:rPr lang="he-IL" dirty="0" smtClean="0"/>
              <a:t>לאחר </a:t>
            </a:r>
            <a:r>
              <a:rPr lang="he-IL" dirty="0"/>
              <a:t>מכן כל קבוצה נבחנה בזכירת המילים בתוך ומחוץ </a:t>
            </a:r>
            <a:r>
              <a:rPr lang="he-IL" dirty="0" smtClean="0"/>
              <a:t>לים. </a:t>
            </a:r>
          </a:p>
          <a:p>
            <a:r>
              <a:rPr lang="he-IL" b="1" dirty="0" smtClean="0"/>
              <a:t>תוצאות</a:t>
            </a:r>
            <a:r>
              <a:rPr lang="he-IL" dirty="0" smtClean="0"/>
              <a:t> </a:t>
            </a:r>
            <a:r>
              <a:rPr lang="he-IL" b="1" dirty="0"/>
              <a:t>הניסוי</a:t>
            </a:r>
            <a:r>
              <a:rPr lang="he-IL" dirty="0"/>
              <a:t> </a:t>
            </a:r>
            <a:endParaRPr lang="he-IL" dirty="0" smtClean="0"/>
          </a:p>
          <a:p>
            <a:r>
              <a:rPr lang="he-IL" dirty="0" smtClean="0"/>
              <a:t>הראו </a:t>
            </a:r>
            <a:r>
              <a:rPr lang="he-IL" dirty="0"/>
              <a:t>שכל קבוצה נזכרה ביותר מילים כשהייתה באותו הקשר </a:t>
            </a:r>
            <a:r>
              <a:rPr lang="he-IL" dirty="0" smtClean="0"/>
              <a:t>שבו </a:t>
            </a:r>
            <a:r>
              <a:rPr lang="he-IL" dirty="0"/>
              <a:t>למדה. </a:t>
            </a:r>
            <a:endParaRPr lang="he-IL" dirty="0" smtClean="0"/>
          </a:p>
          <a:p>
            <a:r>
              <a:rPr lang="he-IL" b="1" dirty="0" smtClean="0"/>
              <a:t>מסקנה</a:t>
            </a:r>
          </a:p>
          <a:p>
            <a:r>
              <a:rPr lang="he-IL" dirty="0" smtClean="0"/>
              <a:t>רמזים </a:t>
            </a:r>
            <a:r>
              <a:rPr lang="he-IL" dirty="0"/>
              <a:t>שניתנים בזמן הקידוד עשויים לעזור לשליפה </a:t>
            </a:r>
            <a:r>
              <a:rPr lang="he-IL" dirty="0" smtClean="0"/>
              <a:t>מאוחר יותר.</a:t>
            </a:r>
          </a:p>
        </p:txBody>
      </p:sp>
      <p:pic>
        <p:nvPicPr>
          <p:cNvPr id="1026" name="Picture 2" descr="https://upload.wikimedia.org/wikipedia/commons/9/94/Bu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80" y="1484987"/>
            <a:ext cx="1007908" cy="100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913993"/>
            <a:ext cx="8229600" cy="364195"/>
          </a:xfrm>
        </p:spPr>
        <p:txBody>
          <a:bodyPr>
            <a:noAutofit/>
          </a:bodyPr>
          <a:lstStyle/>
          <a:p>
            <a:r>
              <a:rPr lang="he-IL" b="1" dirty="0"/>
              <a:t>זוכר או לא זוכר? </a:t>
            </a:r>
            <a:r>
              <a:rPr lang="he-IL" sz="1800" dirty="0" smtClean="0"/>
              <a:t>על מורכבות </a:t>
            </a:r>
            <a:r>
              <a:rPr lang="he-IL" sz="1800" dirty="0"/>
              <a:t>הזיכרון </a:t>
            </a:r>
            <a:endParaRPr lang="en-US" sz="1800" dirty="0"/>
          </a:p>
        </p:txBody>
      </p:sp>
      <p:sp>
        <p:nvSpPr>
          <p:cNvPr id="9" name="מלבן 8"/>
          <p:cNvSpPr/>
          <p:nvPr/>
        </p:nvSpPr>
        <p:spPr>
          <a:xfrm>
            <a:off x="2267992" y="1416630"/>
            <a:ext cx="5327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 smtClean="0"/>
              <a:t>ניסוי האמודאים (של </a:t>
            </a:r>
            <a:r>
              <a:rPr lang="es-ES" b="1" dirty="0" smtClean="0"/>
              <a:t>Alan </a:t>
            </a:r>
            <a:r>
              <a:rPr lang="es-ES" b="1" dirty="0" err="1" smtClean="0"/>
              <a:t>Baddeley</a:t>
            </a:r>
            <a:r>
              <a:rPr lang="he-IL" b="1" dirty="0"/>
              <a:t>)</a:t>
            </a:r>
            <a:r>
              <a:rPr lang="he-IL" b="1" dirty="0" smtClean="0"/>
              <a:t>: </a:t>
            </a:r>
          </a:p>
          <a:p>
            <a:r>
              <a:rPr lang="he-IL" dirty="0" smtClean="0"/>
              <a:t>הראה שהימצאות בסיטואציה שבה נוצר הזיכרון מאפשרת שליפה טובה יותר. </a:t>
            </a:r>
          </a:p>
          <a:p>
            <a:endParaRPr lang="he-IL" dirty="0" smtClean="0"/>
          </a:p>
          <a:p>
            <a:endParaRPr lang="he-IL" dirty="0" smtClean="0"/>
          </a:p>
        </p:txBody>
      </p:sp>
      <p:sp>
        <p:nvSpPr>
          <p:cNvPr id="7" name="מלבן 6"/>
          <p:cNvSpPr/>
          <p:nvPr/>
        </p:nvSpPr>
        <p:spPr>
          <a:xfrm>
            <a:off x="379364" y="5674558"/>
            <a:ext cx="7468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 smtClean="0"/>
              <a:t>האם </a:t>
            </a:r>
            <a:r>
              <a:rPr lang="he-IL" dirty="0"/>
              <a:t>אתם זוכרים מקרה שבו עלה בכם זיכרון עקב גירוי מסוים שהיה קשור בו?</a:t>
            </a:r>
            <a:endParaRPr lang="en-US" dirty="0"/>
          </a:p>
        </p:txBody>
      </p:sp>
      <p:pic>
        <p:nvPicPr>
          <p:cNvPr id="11" name="תמונה 10" descr="P:\תיקיות אישיות\יאיר\מדעי המוח\הפקה ועיצוב\תבנית מסמכי וורד\אייקונים\אייקונים סופיים\אייקון מדעי המוח ג4_נקודה למחשבה דיון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688" y="5445224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2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i="1" dirty="0"/>
              <a:t>העשרה:</a:t>
            </a:r>
            <a:r>
              <a:rPr lang="he-IL" dirty="0"/>
              <a:t> מקרים של זיכרון יוצא דופן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719312" y="1556792"/>
            <a:ext cx="7956376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e-IL" u="sng" dirty="0" smtClean="0"/>
              <a:t>א. </a:t>
            </a:r>
            <a:r>
              <a:rPr lang="he-IL" u="sng" dirty="0" err="1" smtClean="0"/>
              <a:t>נמוניסטים</a:t>
            </a:r>
            <a:r>
              <a:rPr lang="en-US" dirty="0" smtClean="0"/>
              <a:t> </a:t>
            </a:r>
            <a:r>
              <a:rPr lang="en-US" dirty="0"/>
              <a:t>–  </a:t>
            </a:r>
            <a:r>
              <a:rPr lang="he-IL" dirty="0"/>
              <a:t>אנשים בעלי זיכרון מעולה במידה יוצאת-דופן</a:t>
            </a:r>
            <a:r>
              <a:rPr lang="he-IL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he-IL" dirty="0"/>
              <a:t>ב. </a:t>
            </a:r>
            <a:r>
              <a:rPr lang="he-IL" u="sng" dirty="0">
                <a:hlinkClick r:id="rId2"/>
              </a:rPr>
              <a:t>תסמונת </a:t>
            </a:r>
            <a:r>
              <a:rPr lang="he-IL" u="sng" dirty="0" err="1">
                <a:hlinkClick r:id="rId2"/>
              </a:rPr>
              <a:t>סוואנט</a:t>
            </a:r>
            <a:r>
              <a:rPr lang="he-IL" u="sng" dirty="0">
                <a:hlinkClick r:id="rId2"/>
              </a:rPr>
              <a:t> (</a:t>
            </a:r>
            <a:r>
              <a:rPr lang="en-US" u="sng" dirty="0">
                <a:hlinkClick r:id="rId2"/>
              </a:rPr>
              <a:t>Savant</a:t>
            </a:r>
            <a:r>
              <a:rPr lang="he-IL" u="sng" dirty="0">
                <a:hlinkClick r:id="rId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התאמה אישית 2">
      <a:dk1>
        <a:srgbClr val="5B5B5B"/>
      </a:dk1>
      <a:lt1>
        <a:sysClr val="window" lastClr="FFFFFF"/>
      </a:lt1>
      <a:dk2>
        <a:srgbClr val="1F2549"/>
      </a:dk2>
      <a:lt2>
        <a:srgbClr val="E7E6E6"/>
      </a:lt2>
      <a:accent1>
        <a:srgbClr val="5B9BD5"/>
      </a:accent1>
      <a:accent2>
        <a:srgbClr val="EE5A1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611</Words>
  <Application>Microsoft Office PowerPoint</Application>
  <PresentationFormat>‫הצגה על המסך (4:3)</PresentationFormat>
  <Paragraphs>72</Paragraphs>
  <Slides>11</Slides>
  <Notes>0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ערכת נושא של Office</vt:lpstr>
      <vt:lpstr>למידה וזיכרון</vt:lpstr>
      <vt:lpstr>מעמדו של הזיכרון </vt:lpstr>
      <vt:lpstr>איך למידה קשורה לזיכרון?</vt:lpstr>
      <vt:lpstr>איך נוצרים במוח זכרונות?</vt:lpstr>
      <vt:lpstr>איך נוצרים במוח זכרונות?</vt:lpstr>
      <vt:lpstr>קידוד ושליפה</vt:lpstr>
      <vt:lpstr>זוכר או לא זוכר? על מורכבות הזיכרון </vt:lpstr>
      <vt:lpstr>זוכר או לא זוכר? על מורכבות הזיכרון </vt:lpstr>
      <vt:lpstr>העשרה: מקרים של זיכרון יוצא דופן</vt:lpstr>
      <vt:lpstr>אנלוגיה: ייצוג זיכרון במוח וייצוג זיכרון בחומרת מחשב</vt:lpstr>
      <vt:lpstr>לסיכום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למידה וזכרון</dc:title>
  <dc:creator>Shiri Makov</dc:creator>
  <cp:lastModifiedBy>Yair Ben-Horin</cp:lastModifiedBy>
  <cp:revision>18</cp:revision>
  <dcterms:created xsi:type="dcterms:W3CDTF">2015-08-04T03:44:27Z</dcterms:created>
  <dcterms:modified xsi:type="dcterms:W3CDTF">2016-09-12T15:32:49Z</dcterms:modified>
</cp:coreProperties>
</file>