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67175A61-E297-4088-A9E2-F96472BAE01D}" type="datetimeFigureOut">
              <a:rPr lang="he-IL" smtClean="0"/>
              <a:t>א'/אייר/תשע"ז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9213E1D-E874-4FA4-B2F6-2F48E967F7AA}" type="slidenum">
              <a:rPr lang="he-IL" smtClean="0"/>
              <a:t>‹#›</a:t>
            </a:fld>
            <a:endParaRPr lang="he-IL"/>
          </a:p>
        </p:txBody>
      </p:sp>
    </p:spTree>
    <p:extLst>
      <p:ext uri="{BB962C8B-B14F-4D97-AF65-F5344CB8AC3E}">
        <p14:creationId xmlns:p14="http://schemas.microsoft.com/office/powerpoint/2010/main" val="2453535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7175A61-E297-4088-A9E2-F96472BAE01D}" type="datetimeFigureOut">
              <a:rPr lang="he-IL" smtClean="0"/>
              <a:t>א'/אייר/תשע"ז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9213E1D-E874-4FA4-B2F6-2F48E967F7AA}" type="slidenum">
              <a:rPr lang="he-IL" smtClean="0"/>
              <a:t>‹#›</a:t>
            </a:fld>
            <a:endParaRPr lang="he-IL"/>
          </a:p>
        </p:txBody>
      </p:sp>
    </p:spTree>
    <p:extLst>
      <p:ext uri="{BB962C8B-B14F-4D97-AF65-F5344CB8AC3E}">
        <p14:creationId xmlns:p14="http://schemas.microsoft.com/office/powerpoint/2010/main" val="389011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7175A61-E297-4088-A9E2-F96472BAE01D}" type="datetimeFigureOut">
              <a:rPr lang="he-IL" smtClean="0"/>
              <a:t>א'/אייר/תשע"ז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9213E1D-E874-4FA4-B2F6-2F48E967F7AA}" type="slidenum">
              <a:rPr lang="he-IL" smtClean="0"/>
              <a:t>‹#›</a:t>
            </a:fld>
            <a:endParaRPr lang="he-IL"/>
          </a:p>
        </p:txBody>
      </p:sp>
    </p:spTree>
    <p:extLst>
      <p:ext uri="{BB962C8B-B14F-4D97-AF65-F5344CB8AC3E}">
        <p14:creationId xmlns:p14="http://schemas.microsoft.com/office/powerpoint/2010/main" val="315461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נושאי השיעור">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450848" y="97192"/>
            <a:ext cx="10241355" cy="360040"/>
          </a:xfrm>
          <a:prstGeom prst="rect">
            <a:avLst/>
          </a:prstGeom>
        </p:spPr>
        <p:txBody>
          <a:bodyPr/>
          <a:lstStyle>
            <a:lvl1pPr algn="r">
              <a:defRPr sz="2400" b="1" baseline="0">
                <a:solidFill>
                  <a:schemeClr val="accent6">
                    <a:lumMod val="75000"/>
                  </a:schemeClr>
                </a:solidFill>
              </a:defRPr>
            </a:lvl1pPr>
          </a:lstStyle>
          <a:p>
            <a:r>
              <a:rPr lang="he-IL" dirty="0" smtClean="0"/>
              <a:t>נושאי השיעור</a:t>
            </a:r>
            <a:endParaRPr lang="he-IL"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5361" y="188640"/>
            <a:ext cx="100211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84944" y="495306"/>
            <a:ext cx="10311112" cy="95238"/>
          </a:xfrm>
          <a:prstGeom prst="rect">
            <a:avLst/>
          </a:prstGeom>
        </p:spPr>
      </p:pic>
      <p:sp>
        <p:nvSpPr>
          <p:cNvPr id="12" name="מציין מיקום תוכן 2"/>
          <p:cNvSpPr>
            <a:spLocks noGrp="1"/>
          </p:cNvSpPr>
          <p:nvPr>
            <p:ph idx="1" hasCustomPrompt="1"/>
          </p:nvPr>
        </p:nvSpPr>
        <p:spPr>
          <a:xfrm>
            <a:off x="719403" y="709068"/>
            <a:ext cx="10982040" cy="4569371"/>
          </a:xfrm>
          <a:prstGeom prst="rect">
            <a:avLst/>
          </a:prstGeom>
        </p:spPr>
        <p:txBody>
          <a:bodyPr/>
          <a:lstStyle>
            <a:lvl1pPr marL="266700" indent="-266700">
              <a:buClr>
                <a:schemeClr val="accent6">
                  <a:lumMod val="75000"/>
                </a:schemeClr>
              </a:buClr>
              <a:buSzPct val="110000"/>
              <a:buFont typeface="Century Gothic" pitchFamily="34" charset="0"/>
              <a:buChar char="◄"/>
              <a:defRPr sz="1600" baseline="0">
                <a:latin typeface="Arial" pitchFamily="34" charset="0"/>
                <a:cs typeface="Arial" pitchFamily="34" charset="0"/>
              </a:defRPr>
            </a:lvl1pPr>
          </a:lstStyle>
          <a:p>
            <a:pPr lvl="0"/>
            <a:r>
              <a:rPr lang="he-IL" dirty="0" smtClean="0"/>
              <a:t>נושא אחד</a:t>
            </a:r>
          </a:p>
        </p:txBody>
      </p:sp>
    </p:spTree>
    <p:extLst>
      <p:ext uri="{BB962C8B-B14F-4D97-AF65-F5344CB8AC3E}">
        <p14:creationId xmlns:p14="http://schemas.microsoft.com/office/powerpoint/2010/main" val="40280811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7175A61-E297-4088-A9E2-F96472BAE01D}" type="datetimeFigureOut">
              <a:rPr lang="he-IL" smtClean="0"/>
              <a:t>א'/אייר/תשע"ז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9213E1D-E874-4FA4-B2F6-2F48E967F7AA}" type="slidenum">
              <a:rPr lang="he-IL" smtClean="0"/>
              <a:t>‹#›</a:t>
            </a:fld>
            <a:endParaRPr lang="he-IL"/>
          </a:p>
        </p:txBody>
      </p:sp>
    </p:spTree>
    <p:extLst>
      <p:ext uri="{BB962C8B-B14F-4D97-AF65-F5344CB8AC3E}">
        <p14:creationId xmlns:p14="http://schemas.microsoft.com/office/powerpoint/2010/main" val="149642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7175A61-E297-4088-A9E2-F96472BAE01D}" type="datetimeFigureOut">
              <a:rPr lang="he-IL" smtClean="0"/>
              <a:t>א'/אייר/תשע"ז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9213E1D-E874-4FA4-B2F6-2F48E967F7AA}" type="slidenum">
              <a:rPr lang="he-IL" smtClean="0"/>
              <a:t>‹#›</a:t>
            </a:fld>
            <a:endParaRPr lang="he-IL"/>
          </a:p>
        </p:txBody>
      </p:sp>
    </p:spTree>
    <p:extLst>
      <p:ext uri="{BB962C8B-B14F-4D97-AF65-F5344CB8AC3E}">
        <p14:creationId xmlns:p14="http://schemas.microsoft.com/office/powerpoint/2010/main" val="1727204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67175A61-E297-4088-A9E2-F96472BAE01D}" type="datetimeFigureOut">
              <a:rPr lang="he-IL" smtClean="0"/>
              <a:t>א'/אייר/תשע"ז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9213E1D-E874-4FA4-B2F6-2F48E967F7AA}" type="slidenum">
              <a:rPr lang="he-IL" smtClean="0"/>
              <a:t>‹#›</a:t>
            </a:fld>
            <a:endParaRPr lang="he-IL"/>
          </a:p>
        </p:txBody>
      </p:sp>
    </p:spTree>
    <p:extLst>
      <p:ext uri="{BB962C8B-B14F-4D97-AF65-F5344CB8AC3E}">
        <p14:creationId xmlns:p14="http://schemas.microsoft.com/office/powerpoint/2010/main" val="193567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67175A61-E297-4088-A9E2-F96472BAE01D}" type="datetimeFigureOut">
              <a:rPr lang="he-IL" smtClean="0"/>
              <a:t>א'/אייר/תשע"ז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39213E1D-E874-4FA4-B2F6-2F48E967F7AA}" type="slidenum">
              <a:rPr lang="he-IL" smtClean="0"/>
              <a:t>‹#›</a:t>
            </a:fld>
            <a:endParaRPr lang="he-IL"/>
          </a:p>
        </p:txBody>
      </p:sp>
    </p:spTree>
    <p:extLst>
      <p:ext uri="{BB962C8B-B14F-4D97-AF65-F5344CB8AC3E}">
        <p14:creationId xmlns:p14="http://schemas.microsoft.com/office/powerpoint/2010/main" val="415314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67175A61-E297-4088-A9E2-F96472BAE01D}" type="datetimeFigureOut">
              <a:rPr lang="he-IL" smtClean="0"/>
              <a:t>א'/אייר/תשע"ז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39213E1D-E874-4FA4-B2F6-2F48E967F7AA}" type="slidenum">
              <a:rPr lang="he-IL" smtClean="0"/>
              <a:t>‹#›</a:t>
            </a:fld>
            <a:endParaRPr lang="he-IL"/>
          </a:p>
        </p:txBody>
      </p:sp>
    </p:spTree>
    <p:extLst>
      <p:ext uri="{BB962C8B-B14F-4D97-AF65-F5344CB8AC3E}">
        <p14:creationId xmlns:p14="http://schemas.microsoft.com/office/powerpoint/2010/main" val="1499643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7175A61-E297-4088-A9E2-F96472BAE01D}" type="datetimeFigureOut">
              <a:rPr lang="he-IL" smtClean="0"/>
              <a:t>א'/אייר/תשע"ז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39213E1D-E874-4FA4-B2F6-2F48E967F7AA}" type="slidenum">
              <a:rPr lang="he-IL" smtClean="0"/>
              <a:t>‹#›</a:t>
            </a:fld>
            <a:endParaRPr lang="he-IL"/>
          </a:p>
        </p:txBody>
      </p:sp>
    </p:spTree>
    <p:extLst>
      <p:ext uri="{BB962C8B-B14F-4D97-AF65-F5344CB8AC3E}">
        <p14:creationId xmlns:p14="http://schemas.microsoft.com/office/powerpoint/2010/main" val="311979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7175A61-E297-4088-A9E2-F96472BAE01D}" type="datetimeFigureOut">
              <a:rPr lang="he-IL" smtClean="0"/>
              <a:t>א'/אייר/תשע"ז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9213E1D-E874-4FA4-B2F6-2F48E967F7AA}" type="slidenum">
              <a:rPr lang="he-IL" smtClean="0"/>
              <a:t>‹#›</a:t>
            </a:fld>
            <a:endParaRPr lang="he-IL"/>
          </a:p>
        </p:txBody>
      </p:sp>
    </p:spTree>
    <p:extLst>
      <p:ext uri="{BB962C8B-B14F-4D97-AF65-F5344CB8AC3E}">
        <p14:creationId xmlns:p14="http://schemas.microsoft.com/office/powerpoint/2010/main" val="209331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7175A61-E297-4088-A9E2-F96472BAE01D}" type="datetimeFigureOut">
              <a:rPr lang="he-IL" smtClean="0"/>
              <a:t>א'/אייר/תשע"ז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9213E1D-E874-4FA4-B2F6-2F48E967F7AA}" type="slidenum">
              <a:rPr lang="he-IL" smtClean="0"/>
              <a:t>‹#›</a:t>
            </a:fld>
            <a:endParaRPr lang="he-IL"/>
          </a:p>
        </p:txBody>
      </p:sp>
    </p:spTree>
    <p:extLst>
      <p:ext uri="{BB962C8B-B14F-4D97-AF65-F5344CB8AC3E}">
        <p14:creationId xmlns:p14="http://schemas.microsoft.com/office/powerpoint/2010/main" val="144770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7175A61-E297-4088-A9E2-F96472BAE01D}" type="datetimeFigureOut">
              <a:rPr lang="he-IL" smtClean="0"/>
              <a:t>א'/אייר/תשע"ז</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9213E1D-E874-4FA4-B2F6-2F48E967F7AA}" type="slidenum">
              <a:rPr lang="he-IL" smtClean="0"/>
              <a:t>‹#›</a:t>
            </a:fld>
            <a:endParaRPr lang="he-IL"/>
          </a:p>
        </p:txBody>
      </p:sp>
    </p:spTree>
    <p:extLst>
      <p:ext uri="{BB962C8B-B14F-4D97-AF65-F5344CB8AC3E}">
        <p14:creationId xmlns:p14="http://schemas.microsoft.com/office/powerpoint/2010/main" val="2181137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6.xml"/><Relationship Id="rId4" Type="http://schemas.openxmlformats.org/officeDocument/2006/relationships/image" Target="../media/image18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s://phet.colorado.edu/sims/resistance-in-a-wire/resistance-in-a-wire_iw.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1.png"/><Relationship Id="rId1" Type="http://schemas.openxmlformats.org/officeDocument/2006/relationships/slideLayout" Target="../slideLayouts/slideLayout6.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spTree>
    <p:extLst>
      <p:ext uri="{BB962C8B-B14F-4D97-AF65-F5344CB8AC3E}">
        <p14:creationId xmlns:p14="http://schemas.microsoft.com/office/powerpoint/2010/main" val="201079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57224" y="499533"/>
            <a:ext cx="10772775" cy="792819"/>
          </a:xfrm>
        </p:spPr>
        <p:txBody>
          <a:bodyPr/>
          <a:lstStyle/>
          <a:p>
            <a:pPr algn="ctr"/>
            <a:r>
              <a:rPr lang="he-IL" dirty="0" smtClean="0"/>
              <a:t>התנגדות תלויה בטמפרטורה</a:t>
            </a:r>
            <a:endParaRPr lang="he-IL"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960" y="4203886"/>
            <a:ext cx="2601849" cy="1989649"/>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919" y="4211954"/>
            <a:ext cx="2591298" cy="1981581"/>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233063" y="1586353"/>
                <a:ext cx="8049746" cy="23316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12000" b="0" i="1" smtClean="0">
                              <a:solidFill>
                                <a:srgbClr val="00B050"/>
                              </a:solidFill>
                              <a:latin typeface="Cambria Math" panose="02040503050406030204" pitchFamily="18" charset="0"/>
                            </a:rPr>
                          </m:ctrlPr>
                        </m:sSubPr>
                        <m:e>
                          <m:r>
                            <a:rPr lang="en-US" sz="12000" b="0" i="1" smtClean="0">
                              <a:solidFill>
                                <a:srgbClr val="00B050"/>
                              </a:solidFill>
                              <a:latin typeface="Cambria Math" panose="02040503050406030204" pitchFamily="18" charset="0"/>
                            </a:rPr>
                            <m:t>𝑅</m:t>
                          </m:r>
                        </m:e>
                        <m:sub>
                          <m:r>
                            <a:rPr lang="he-IL" sz="12000" b="0" i="1" smtClean="0">
                              <a:solidFill>
                                <a:srgbClr val="00B050"/>
                              </a:solidFill>
                              <a:latin typeface="Cambria Math" panose="02040503050406030204" pitchFamily="18" charset="0"/>
                            </a:rPr>
                            <m:t>חם</m:t>
                          </m:r>
                        </m:sub>
                      </m:sSub>
                      <m:r>
                        <a:rPr lang="he-IL" sz="12000" b="0" i="0" smtClean="0">
                          <a:solidFill>
                            <a:srgbClr val="00B050"/>
                          </a:solidFill>
                          <a:latin typeface="Cambria Math" panose="02040503050406030204" pitchFamily="18" charset="0"/>
                        </a:rPr>
                        <m:t>&gt;</m:t>
                      </m:r>
                      <m:sSub>
                        <m:sSubPr>
                          <m:ctrlPr>
                            <a:rPr lang="he-IL" sz="12000" b="0" i="1" smtClean="0">
                              <a:solidFill>
                                <a:srgbClr val="00B050"/>
                              </a:solidFill>
                              <a:latin typeface="Cambria Math" panose="02040503050406030204" pitchFamily="18" charset="0"/>
                            </a:rPr>
                          </m:ctrlPr>
                        </m:sSubPr>
                        <m:e>
                          <m:r>
                            <m:rPr>
                              <m:sty m:val="p"/>
                            </m:rPr>
                            <a:rPr lang="en-US" sz="12000" b="0" i="0" smtClean="0">
                              <a:solidFill>
                                <a:srgbClr val="00B050"/>
                              </a:solidFill>
                              <a:latin typeface="Cambria Math" panose="02040503050406030204" pitchFamily="18" charset="0"/>
                            </a:rPr>
                            <m:t>R</m:t>
                          </m:r>
                        </m:e>
                        <m:sub>
                          <m:r>
                            <a:rPr lang="he-IL" sz="12000" b="0" i="0" smtClean="0">
                              <a:solidFill>
                                <a:srgbClr val="00B050"/>
                              </a:solidFill>
                              <a:latin typeface="Cambria Math" panose="02040503050406030204" pitchFamily="18" charset="0"/>
                            </a:rPr>
                            <m:t>קר</m:t>
                          </m:r>
                        </m:sub>
                      </m:sSub>
                    </m:oMath>
                  </m:oMathPara>
                </a14:m>
                <a:endParaRPr lang="he-IL" sz="12000" dirty="0">
                  <a:solidFill>
                    <a:srgbClr val="00B05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233063" y="1586353"/>
                <a:ext cx="8049746" cy="2331600"/>
              </a:xfrm>
              <a:prstGeom prst="rect">
                <a:avLst/>
              </a:prstGeom>
              <a:blipFill rotWithShape="0">
                <a:blip r:embed="rId4"/>
                <a:stretch>
                  <a:fillRect/>
                </a:stretch>
              </a:blipFill>
              <a:ln>
                <a:noFill/>
              </a:ln>
            </p:spPr>
            <p:txBody>
              <a:bodyPr/>
              <a:lstStyle/>
              <a:p>
                <a:r>
                  <a:rPr lang="he-IL">
                    <a:noFill/>
                  </a:rPr>
                  <a:t> </a:t>
                </a:r>
              </a:p>
            </p:txBody>
          </p:sp>
        </mc:Fallback>
      </mc:AlternateContent>
    </p:spTree>
    <p:extLst>
      <p:ext uri="{BB962C8B-B14F-4D97-AF65-F5344CB8AC3E}">
        <p14:creationId xmlns:p14="http://schemas.microsoft.com/office/powerpoint/2010/main" val="221848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50849" y="0"/>
            <a:ext cx="10241355" cy="360040"/>
          </a:xfrm>
        </p:spPr>
        <p:txBody>
          <a:bodyPr>
            <a:normAutofit fontScale="90000"/>
          </a:bodyPr>
          <a:lstStyle/>
          <a:p>
            <a:r>
              <a:rPr lang="he-IL" sz="2800" dirty="0" smtClean="0"/>
              <a:t>תרגיל: חישוב התנגדות סגולית</a:t>
            </a:r>
            <a:endParaRPr lang="he-IL" sz="2800" dirty="0"/>
          </a:p>
        </p:txBody>
      </p:sp>
      <p:sp>
        <p:nvSpPr>
          <p:cNvPr id="3" name="מציין מיקום תוכן 2"/>
          <p:cNvSpPr>
            <a:spLocks noGrp="1"/>
          </p:cNvSpPr>
          <p:nvPr>
            <p:ph idx="1"/>
          </p:nvPr>
        </p:nvSpPr>
        <p:spPr>
          <a:xfrm>
            <a:off x="2063553" y="521934"/>
            <a:ext cx="8236530" cy="5972175"/>
          </a:xfrm>
        </p:spPr>
        <p:txBody>
          <a:bodyPr>
            <a:normAutofit/>
          </a:bodyPr>
          <a:lstStyle/>
          <a:p>
            <a:pPr marL="0">
              <a:lnSpc>
                <a:spcPct val="150000"/>
              </a:lnSpc>
              <a:spcBef>
                <a:spcPts val="0"/>
              </a:spcBef>
              <a:buNone/>
            </a:pPr>
            <a:r>
              <a:rPr lang="he-IL" sz="2800" dirty="0" smtClean="0"/>
              <a:t>נתון תיל מוליך שאורכו 1 מטר, ושטח חתך הרוחב שלו 0.4 ממ"ר. כאשר המתח בין קצותיו של התיל הוא 6 וולט, זורם דרכו זרם של 4 אמפר.  </a:t>
            </a:r>
          </a:p>
          <a:p>
            <a:pPr marL="0">
              <a:lnSpc>
                <a:spcPct val="150000"/>
              </a:lnSpc>
              <a:spcBef>
                <a:spcPts val="0"/>
              </a:spcBef>
              <a:buNone/>
            </a:pPr>
            <a:r>
              <a:rPr lang="he-IL" sz="2800" dirty="0" smtClean="0"/>
              <a:t>א. חשבו את התנגדותו של התיל.</a:t>
            </a:r>
          </a:p>
          <a:p>
            <a:pPr marL="0">
              <a:lnSpc>
                <a:spcPct val="150000"/>
              </a:lnSpc>
              <a:spcBef>
                <a:spcPts val="0"/>
              </a:spcBef>
              <a:buNone/>
            </a:pPr>
            <a:r>
              <a:rPr lang="he-IL" sz="2800" dirty="0" smtClean="0"/>
              <a:t>ב. חשבו את התנגדותו הסגולית של התיל.</a:t>
            </a:r>
            <a:endParaRPr lang="en-US" sz="2800" dirty="0" smtClean="0"/>
          </a:p>
          <a:p>
            <a:pPr>
              <a:buNone/>
            </a:pPr>
            <a:r>
              <a:rPr lang="he-IL" sz="2800" dirty="0" smtClean="0"/>
              <a:t>ג. מה יהיה הזרם אם יחברו בהמשכו של התיל הנתון, תיל נוסף זהה? </a:t>
            </a:r>
          </a:p>
          <a:p>
            <a:pPr>
              <a:buNone/>
            </a:pPr>
            <a:endParaRPr lang="he-IL" sz="2800" dirty="0" smtClean="0"/>
          </a:p>
          <a:p>
            <a:pPr>
              <a:buNone/>
            </a:pPr>
            <a:r>
              <a:rPr lang="he-IL" sz="2800" dirty="0" smtClean="0"/>
              <a:t>ד. מה יהיה הזרם אם יחברו בצמוד לתיל הנתון, תיל נוסף זהה? </a:t>
            </a:r>
            <a:endParaRPr lang="he-IL" sz="2800" dirty="0"/>
          </a:p>
        </p:txBody>
      </p:sp>
      <p:sp>
        <p:nvSpPr>
          <p:cNvPr id="7" name="פחית 6"/>
          <p:cNvSpPr/>
          <p:nvPr/>
        </p:nvSpPr>
        <p:spPr>
          <a:xfrm rot="16200000">
            <a:off x="4547372" y="842620"/>
            <a:ext cx="147637" cy="2476502"/>
          </a:xfrm>
          <a:prstGeom prst="can">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a:p>
        </p:txBody>
      </p:sp>
      <p:cxnSp>
        <p:nvCxnSpPr>
          <p:cNvPr id="12" name="מחבר ישר 11"/>
          <p:cNvCxnSpPr/>
          <p:nvPr/>
        </p:nvCxnSpPr>
        <p:spPr>
          <a:xfrm flipH="1">
            <a:off x="2725710" y="2068966"/>
            <a:ext cx="638178" cy="9525"/>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H="1">
            <a:off x="5878487" y="2078490"/>
            <a:ext cx="647699" cy="0"/>
          </a:xfrm>
          <a:prstGeom prst="line">
            <a:avLst/>
          </a:prstGeom>
          <a:ln w="25400">
            <a:headEnd type="oval"/>
            <a:tailEnd type="none"/>
          </a:ln>
        </p:spPr>
        <p:style>
          <a:lnRef idx="1">
            <a:schemeClr val="accent1"/>
          </a:lnRef>
          <a:fillRef idx="0">
            <a:schemeClr val="accent1"/>
          </a:fillRef>
          <a:effectRef idx="0">
            <a:schemeClr val="accent1"/>
          </a:effectRef>
          <a:fontRef idx="minor">
            <a:schemeClr val="tx1"/>
          </a:fontRef>
        </p:style>
      </p:cxnSp>
      <p:grpSp>
        <p:nvGrpSpPr>
          <p:cNvPr id="5" name="קבוצה 4"/>
          <p:cNvGrpSpPr/>
          <p:nvPr/>
        </p:nvGrpSpPr>
        <p:grpSpPr>
          <a:xfrm>
            <a:off x="2028831" y="4608836"/>
            <a:ext cx="6153151" cy="159542"/>
            <a:chOff x="3209926" y="2957457"/>
            <a:chExt cx="6153151" cy="159542"/>
          </a:xfrm>
        </p:grpSpPr>
        <p:sp>
          <p:nvSpPr>
            <p:cNvPr id="6" name="פחית 5"/>
            <p:cNvSpPr/>
            <p:nvPr/>
          </p:nvSpPr>
          <p:spPr>
            <a:xfrm rot="16200000">
              <a:off x="7393789" y="1804930"/>
              <a:ext cx="147637" cy="2476502"/>
            </a:xfrm>
            <a:prstGeom prst="can">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a:p>
          </p:txBody>
        </p:sp>
        <p:sp>
          <p:nvSpPr>
            <p:cNvPr id="8" name="פחית 7"/>
            <p:cNvSpPr/>
            <p:nvPr/>
          </p:nvSpPr>
          <p:spPr>
            <a:xfrm rot="16200000">
              <a:off x="4985241" y="1793025"/>
              <a:ext cx="147637" cy="2476502"/>
            </a:xfrm>
            <a:prstGeom prst="can">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a:p>
          </p:txBody>
        </p:sp>
        <p:cxnSp>
          <p:nvCxnSpPr>
            <p:cNvPr id="18" name="מחבר ישר 17"/>
            <p:cNvCxnSpPr/>
            <p:nvPr/>
          </p:nvCxnSpPr>
          <p:spPr>
            <a:xfrm flipH="1">
              <a:off x="8715378" y="3040800"/>
              <a:ext cx="647699" cy="0"/>
            </a:xfrm>
            <a:prstGeom prst="line">
              <a:avLst/>
            </a:prstGeom>
            <a:ln w="25400">
              <a:headEnd type="oval"/>
              <a:tailEnd type="none"/>
            </a:ln>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a:xfrm flipH="1">
              <a:off x="3209926" y="3031276"/>
              <a:ext cx="638178" cy="9525"/>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grpSp>
      <p:grpSp>
        <p:nvGrpSpPr>
          <p:cNvPr id="4" name="קבוצה 3"/>
          <p:cNvGrpSpPr/>
          <p:nvPr/>
        </p:nvGrpSpPr>
        <p:grpSpPr>
          <a:xfrm>
            <a:off x="4467231" y="6050006"/>
            <a:ext cx="3714751" cy="300037"/>
            <a:chOff x="5429251" y="4489095"/>
            <a:chExt cx="3714751" cy="300037"/>
          </a:xfrm>
        </p:grpSpPr>
        <p:sp>
          <p:nvSpPr>
            <p:cNvPr id="9" name="פחית 8"/>
            <p:cNvSpPr/>
            <p:nvPr/>
          </p:nvSpPr>
          <p:spPr>
            <a:xfrm rot="16200000">
              <a:off x="7184239" y="3324663"/>
              <a:ext cx="147637" cy="2476502"/>
            </a:xfrm>
            <a:prstGeom prst="can">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a:p>
          </p:txBody>
        </p:sp>
        <p:sp>
          <p:nvSpPr>
            <p:cNvPr id="10" name="פחית 9"/>
            <p:cNvSpPr/>
            <p:nvPr/>
          </p:nvSpPr>
          <p:spPr>
            <a:xfrm rot="16200000">
              <a:off x="7184238" y="3477063"/>
              <a:ext cx="147637" cy="2476502"/>
            </a:xfrm>
            <a:prstGeom prst="can">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a:p>
          </p:txBody>
        </p:sp>
        <p:cxnSp>
          <p:nvCxnSpPr>
            <p:cNvPr id="19" name="מחבר ישר 18"/>
            <p:cNvCxnSpPr/>
            <p:nvPr/>
          </p:nvCxnSpPr>
          <p:spPr>
            <a:xfrm flipH="1">
              <a:off x="8496303" y="4636733"/>
              <a:ext cx="647699" cy="0"/>
            </a:xfrm>
            <a:prstGeom prst="line">
              <a:avLst/>
            </a:prstGeom>
            <a:ln w="25400">
              <a:headEnd type="oval"/>
              <a:tailEnd type="none"/>
            </a:ln>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a:xfrm flipH="1">
              <a:off x="5429251" y="4646259"/>
              <a:ext cx="638178" cy="9525"/>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3921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פתרון תרגיל: התנגדות סגולית</a:t>
            </a:r>
            <a:endParaRPr lang="he-IL" dirty="0"/>
          </a:p>
        </p:txBody>
      </p:sp>
      <p:sp>
        <p:nvSpPr>
          <p:cNvPr id="3" name="מציין מיקום תוכן 2"/>
          <p:cNvSpPr>
            <a:spLocks noGrp="1"/>
          </p:cNvSpPr>
          <p:nvPr>
            <p:ph idx="1"/>
          </p:nvPr>
        </p:nvSpPr>
        <p:spPr>
          <a:xfrm>
            <a:off x="2063552" y="709068"/>
            <a:ext cx="8236530" cy="5920333"/>
          </a:xfrm>
        </p:spPr>
        <p:txBody>
          <a:bodyPr>
            <a:noAutofit/>
          </a:bodyPr>
          <a:lstStyle/>
          <a:p>
            <a:pPr>
              <a:buNone/>
            </a:pPr>
            <a:r>
              <a:rPr lang="he-IL" sz="2000" dirty="0" smtClean="0"/>
              <a:t>א.</a:t>
            </a:r>
            <a:endParaRPr lang="en-US" sz="2000" dirty="0" smtClean="0"/>
          </a:p>
          <a:p>
            <a:pPr>
              <a:buNone/>
            </a:pPr>
            <a:endParaRPr lang="en-US" sz="2000" dirty="0" smtClean="0"/>
          </a:p>
          <a:p>
            <a:pPr>
              <a:buNone/>
            </a:pPr>
            <a:endParaRPr lang="en-US" sz="2000" dirty="0" smtClean="0"/>
          </a:p>
          <a:p>
            <a:pPr>
              <a:buNone/>
            </a:pPr>
            <a:endParaRPr lang="en-US" sz="2000" dirty="0" smtClean="0"/>
          </a:p>
          <a:p>
            <a:pPr>
              <a:buNone/>
            </a:pPr>
            <a:r>
              <a:rPr lang="he-IL" sz="2000" dirty="0" smtClean="0"/>
              <a:t>ב.</a:t>
            </a:r>
          </a:p>
          <a:p>
            <a:pPr>
              <a:buNone/>
            </a:pPr>
            <a:endParaRPr lang="he-IL" sz="2000" dirty="0" smtClean="0"/>
          </a:p>
          <a:p>
            <a:pPr>
              <a:buNone/>
            </a:pPr>
            <a:endParaRPr lang="he-IL" sz="2000" dirty="0" smtClean="0"/>
          </a:p>
          <a:p>
            <a:pPr>
              <a:buNone/>
            </a:pPr>
            <a:endParaRPr lang="he-IL" sz="2000" dirty="0" smtClean="0"/>
          </a:p>
          <a:p>
            <a:pPr>
              <a:buNone/>
            </a:pPr>
            <a:endParaRPr lang="he-IL" sz="2000" dirty="0" smtClean="0"/>
          </a:p>
          <a:p>
            <a:pPr>
              <a:buNone/>
            </a:pPr>
            <a:r>
              <a:rPr lang="he-IL" sz="2000" dirty="0" smtClean="0"/>
              <a:t>ג. כאשר האורך גדל פי 2 ההתנגדות גדלה פי 2 , ולכן הזרם קטן פי 2 (יהיה שווה ל- </a:t>
            </a:r>
            <a:r>
              <a:rPr lang="en-US" sz="2000" dirty="0" smtClean="0"/>
              <a:t>2A</a:t>
            </a:r>
            <a:r>
              <a:rPr lang="he-IL" sz="2000" dirty="0" smtClean="0"/>
              <a:t>).</a:t>
            </a:r>
          </a:p>
          <a:p>
            <a:pPr>
              <a:buNone/>
            </a:pPr>
            <a:endParaRPr lang="he-IL" sz="2000" dirty="0" smtClean="0"/>
          </a:p>
          <a:p>
            <a:pPr>
              <a:buNone/>
            </a:pPr>
            <a:r>
              <a:rPr lang="he-IL" sz="2000" dirty="0" smtClean="0"/>
              <a:t>ד. כאשר השטח גדל פי 2 ההתנגדות קטנה פי 2 , ולכן הזרם גדל פי 2 (יהיה שווה ל- </a:t>
            </a:r>
            <a:r>
              <a:rPr lang="en-US" sz="2000" dirty="0" smtClean="0"/>
              <a:t>8A</a:t>
            </a:r>
            <a:r>
              <a:rPr lang="he-IL" sz="2000" dirty="0" smtClean="0"/>
              <a:t>).</a:t>
            </a:r>
            <a:endParaRPr lang="en-US" sz="2000" dirty="0" smtClean="0"/>
          </a:p>
          <a:p>
            <a:pPr>
              <a:buNone/>
            </a:pPr>
            <a:endParaRPr lang="en-US" sz="2000" dirty="0" smtClean="0"/>
          </a:p>
          <a:p>
            <a:pPr>
              <a:buNone/>
            </a:pPr>
            <a:endParaRPr lang="en-US" sz="2000" dirty="0" smtClean="0"/>
          </a:p>
          <a:p>
            <a:pPr>
              <a:buNone/>
            </a:pPr>
            <a:endParaRPr lang="en-US" sz="2000" dirty="0" smtClean="0"/>
          </a:p>
          <a:p>
            <a:pPr>
              <a:buNone/>
            </a:pPr>
            <a:r>
              <a:rPr lang="he-IL" sz="2000" dirty="0" smtClean="0"/>
              <a:t> </a:t>
            </a:r>
            <a:endParaRPr lang="he-IL" sz="2000" dirty="0"/>
          </a:p>
        </p:txBody>
      </p:sp>
      <p:graphicFrame>
        <p:nvGraphicFramePr>
          <p:cNvPr id="118787" name="Object 3"/>
          <p:cNvGraphicFramePr>
            <a:graphicFrameLocks noChangeAspect="1"/>
          </p:cNvGraphicFramePr>
          <p:nvPr>
            <p:extLst/>
          </p:nvPr>
        </p:nvGraphicFramePr>
        <p:xfrm>
          <a:off x="2611439" y="977900"/>
          <a:ext cx="1868487" cy="571500"/>
        </p:xfrm>
        <a:graphic>
          <a:graphicData uri="http://schemas.openxmlformats.org/presentationml/2006/ole">
            <mc:AlternateContent xmlns:mc="http://schemas.openxmlformats.org/markup-compatibility/2006">
              <mc:Choice xmlns:v="urn:schemas-microsoft-com:vml" Requires="v">
                <p:oleObj spid="_x0000_s2050" name="Equation" r:id="rId3" imgW="1282680" imgH="393480" progId="Equation.DSMT4">
                  <p:embed/>
                </p:oleObj>
              </mc:Choice>
              <mc:Fallback>
                <p:oleObj name="Equation" r:id="rId3" imgW="1282680" imgH="393480" progId="Equation.DSMT4">
                  <p:embed/>
                  <p:pic>
                    <p:nvPicPr>
                      <p:cNvPr id="0" name=""/>
                      <p:cNvPicPr>
                        <a:picLocks noChangeAspect="1" noChangeArrowheads="1"/>
                      </p:cNvPicPr>
                      <p:nvPr/>
                    </p:nvPicPr>
                    <p:blipFill>
                      <a:blip r:embed="rId4"/>
                      <a:srcRect/>
                      <a:stretch>
                        <a:fillRect/>
                      </a:stretch>
                    </p:blipFill>
                    <p:spPr bwMode="auto">
                      <a:xfrm>
                        <a:off x="2611439" y="977900"/>
                        <a:ext cx="1868487" cy="571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graphicFrame>
        <p:nvGraphicFramePr>
          <p:cNvPr id="118789" name="Object 5"/>
          <p:cNvGraphicFramePr>
            <a:graphicFrameLocks noChangeAspect="1"/>
          </p:cNvGraphicFramePr>
          <p:nvPr/>
        </p:nvGraphicFramePr>
        <p:xfrm>
          <a:off x="2687638" y="1963739"/>
          <a:ext cx="5408613" cy="908751"/>
        </p:xfrm>
        <a:graphic>
          <a:graphicData uri="http://schemas.openxmlformats.org/presentationml/2006/ole">
            <mc:AlternateContent xmlns:mc="http://schemas.openxmlformats.org/markup-compatibility/2006">
              <mc:Choice xmlns:v="urn:schemas-microsoft-com:vml" Requires="v">
                <p:oleObj spid="_x0000_s2051" name="משוואה" r:id="rId5" imgW="2908080" imgH="571320" progId="Equation.3">
                  <p:embed/>
                </p:oleObj>
              </mc:Choice>
              <mc:Fallback>
                <p:oleObj name="משוואה" r:id="rId5" imgW="2908080" imgH="5713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7638" y="1963739"/>
                        <a:ext cx="5408613" cy="908751"/>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8552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834415"/>
          </a:xfrm>
        </p:spPr>
        <p:txBody>
          <a:bodyPr/>
          <a:lstStyle/>
          <a:p>
            <a:pPr algn="ctr"/>
            <a:r>
              <a:rPr lang="he-IL" dirty="0" smtClean="0"/>
              <a:t>תרגילים אשל</a:t>
            </a:r>
            <a:endParaRPr lang="he-IL" dirty="0"/>
          </a:p>
        </p:txBody>
      </p:sp>
      <p:sp>
        <p:nvSpPr>
          <p:cNvPr id="3" name="TextBox 2"/>
          <p:cNvSpPr txBox="1"/>
          <p:nvPr/>
        </p:nvSpPr>
        <p:spPr>
          <a:xfrm>
            <a:off x="7863840" y="1333948"/>
            <a:ext cx="3872753" cy="2062103"/>
          </a:xfrm>
          <a:prstGeom prst="rect">
            <a:avLst/>
          </a:prstGeom>
          <a:noFill/>
        </p:spPr>
        <p:txBody>
          <a:bodyPr wrap="square" rtlCol="1">
            <a:spAutoFit/>
          </a:bodyPr>
          <a:lstStyle/>
          <a:p>
            <a:pPr marL="285750" indent="-285750">
              <a:buFont typeface="Arial" panose="020B0604020202020204" pitchFamily="34" charset="0"/>
              <a:buChar char="•"/>
            </a:pPr>
            <a:r>
              <a:rPr lang="en-US" sz="3200" dirty="0" smtClean="0"/>
              <a:t>102/4</a:t>
            </a:r>
          </a:p>
          <a:p>
            <a:pPr marL="285750" indent="-285750">
              <a:buFont typeface="Arial" panose="020B0604020202020204" pitchFamily="34" charset="0"/>
              <a:buChar char="•"/>
            </a:pPr>
            <a:endParaRPr lang="he-IL" sz="3200" dirty="0" smtClean="0"/>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endParaRPr lang="he-IL" sz="3200" dirty="0"/>
          </a:p>
        </p:txBody>
      </p:sp>
    </p:spTree>
    <p:extLst>
      <p:ext uri="{BB962C8B-B14F-4D97-AF65-F5344CB8AC3E}">
        <p14:creationId xmlns:p14="http://schemas.microsoft.com/office/powerpoint/2010/main" val="1443815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54485" y="2426783"/>
            <a:ext cx="6766597" cy="1446550"/>
          </a:xfrm>
          <a:prstGeom prst="rect">
            <a:avLst/>
          </a:prstGeom>
          <a:noFill/>
        </p:spPr>
        <p:txBody>
          <a:bodyPr wrap="none" rtlCol="1">
            <a:spAutoFit/>
          </a:bodyPr>
          <a:lstStyle/>
          <a:p>
            <a:r>
              <a:rPr lang="he-IL" sz="8800" dirty="0" smtClean="0"/>
              <a:t>התנגדות חשמלית</a:t>
            </a:r>
            <a:endParaRPr lang="he-IL" sz="8800" dirty="0"/>
          </a:p>
        </p:txBody>
      </p:sp>
    </p:spTree>
    <p:extLst>
      <p:ext uri="{BB962C8B-B14F-4D97-AF65-F5344CB8AC3E}">
        <p14:creationId xmlns:p14="http://schemas.microsoft.com/office/powerpoint/2010/main" val="2715461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94931" y="254436"/>
            <a:ext cx="10772775" cy="820220"/>
          </a:xfrm>
        </p:spPr>
        <p:txBody>
          <a:bodyPr/>
          <a:lstStyle/>
          <a:p>
            <a:pPr algn="ctr"/>
            <a:r>
              <a:rPr lang="he-IL" dirty="0" smtClean="0"/>
              <a:t>התנגדות חשמלית (</a:t>
            </a:r>
            <a:r>
              <a:rPr lang="en-US" dirty="0" smtClean="0"/>
              <a:t>R</a:t>
            </a:r>
            <a:r>
              <a:rPr lang="he-IL" dirty="0" smtClean="0"/>
              <a:t>)</a:t>
            </a:r>
            <a:endParaRPr lang="he-IL" dirty="0"/>
          </a:p>
        </p:txBody>
      </p:sp>
      <p:sp>
        <p:nvSpPr>
          <p:cNvPr id="3" name="TextBox 2"/>
          <p:cNvSpPr txBox="1"/>
          <p:nvPr/>
        </p:nvSpPr>
        <p:spPr>
          <a:xfrm>
            <a:off x="197964" y="1279444"/>
            <a:ext cx="11675064" cy="1569660"/>
          </a:xfrm>
          <a:prstGeom prst="rect">
            <a:avLst/>
          </a:prstGeom>
          <a:noFill/>
        </p:spPr>
        <p:txBody>
          <a:bodyPr wrap="square" rtlCol="1">
            <a:spAutoFit/>
          </a:bodyPr>
          <a:lstStyle/>
          <a:p>
            <a:r>
              <a:rPr lang="he-IL" sz="3200" dirty="0" smtClean="0"/>
              <a:t>בזמן תנועה מכוונת של אלקטרונים בתיל מתכתי הם מתנגשים ביונים של מתכת וכתוצאה מכך משנים את כיוון תנועתם. התופעה מאטה את התנועה המכוונת, לכן ביחידת זמן פחות אלקטרונים עוברים דרך שטח החתך , אז עוצמת הזרם קטנה.</a:t>
            </a:r>
            <a:endParaRPr lang="he-IL" sz="3200" dirty="0"/>
          </a:p>
        </p:txBody>
      </p:sp>
      <p:pic>
        <p:nvPicPr>
          <p:cNvPr id="3074" name="Picture 2" descr="http://www.eduvinet.de/servitec/pictures/mod5013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518" y="3053892"/>
            <a:ext cx="6878490" cy="341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527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mpFA">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1"/>
              </p:ext>
            </p:extLst>
          </p:nvPr>
        </p:nvPicPr>
        <p:blipFill>
          <a:blip r:embed="rId5"/>
          <a:stretch>
            <a:fillRect/>
          </a:stretch>
        </p:blipFill>
        <p:spPr>
          <a:xfrm>
            <a:off x="3290065" y="952106"/>
            <a:ext cx="5715000" cy="4991100"/>
          </a:xfrm>
          <a:prstGeom prst="rect">
            <a:avLst/>
          </a:prstGeom>
        </p:spPr>
      </p:pic>
    </p:spTree>
    <p:extLst>
      <p:ext uri="{BB962C8B-B14F-4D97-AF65-F5344CB8AC3E}">
        <p14:creationId xmlns:p14="http://schemas.microsoft.com/office/powerpoint/2010/main" val="1788959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remove"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mage result for ‫נגדי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451" y="1678627"/>
            <a:ext cx="3632123" cy="3848717"/>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Image result for resis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322" y="1678627"/>
            <a:ext cx="5272348" cy="24754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82823" y="232012"/>
            <a:ext cx="6920484" cy="707886"/>
          </a:xfrm>
          <a:prstGeom prst="rect">
            <a:avLst/>
          </a:prstGeom>
          <a:noFill/>
        </p:spPr>
        <p:txBody>
          <a:bodyPr wrap="none" rtlCol="1">
            <a:spAutoFit/>
          </a:bodyPr>
          <a:lstStyle/>
          <a:p>
            <a:r>
              <a:rPr lang="he-IL" sz="4000" dirty="0" smtClean="0"/>
              <a:t>נגדים – רכיבים בעלי התנגדות חשמלית</a:t>
            </a:r>
            <a:endParaRPr lang="he-IL" sz="4000" dirty="0"/>
          </a:p>
        </p:txBody>
      </p:sp>
    </p:spTree>
    <p:extLst>
      <p:ext uri="{BB962C8B-B14F-4D97-AF65-F5344CB8AC3E}">
        <p14:creationId xmlns:p14="http://schemas.microsoft.com/office/powerpoint/2010/main" val="2322908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57224" y="157702"/>
            <a:ext cx="10772775" cy="705424"/>
          </a:xfrm>
        </p:spPr>
        <p:txBody>
          <a:bodyPr>
            <a:normAutofit/>
          </a:bodyPr>
          <a:lstStyle/>
          <a:p>
            <a:pPr algn="ctr"/>
            <a:r>
              <a:rPr lang="he-IL" dirty="0" smtClean="0"/>
              <a:t>תלות של התנגדות בחומר וממדים של תיל</a:t>
            </a:r>
            <a:endParaRPr lang="he-IL" dirty="0"/>
          </a:p>
        </p:txBody>
      </p:sp>
      <p:sp>
        <p:nvSpPr>
          <p:cNvPr id="3" name="TextBox 2"/>
          <p:cNvSpPr txBox="1"/>
          <p:nvPr/>
        </p:nvSpPr>
        <p:spPr>
          <a:xfrm>
            <a:off x="1435692" y="1279444"/>
            <a:ext cx="10437335" cy="584775"/>
          </a:xfrm>
          <a:prstGeom prst="rect">
            <a:avLst/>
          </a:prstGeom>
          <a:noFill/>
        </p:spPr>
        <p:txBody>
          <a:bodyPr wrap="square" rtlCol="1">
            <a:spAutoFit/>
          </a:bodyPr>
          <a:lstStyle/>
          <a:p>
            <a:r>
              <a:rPr lang="he-IL" sz="3200" dirty="0" smtClean="0"/>
              <a:t>התנגדות של תיל תליה בממדים של תיל, חומר ממנו עשוי התיל וטמפרטורה</a:t>
            </a:r>
            <a:endParaRPr lang="he-IL" sz="3200" dirty="0"/>
          </a:p>
        </p:txBody>
      </p:sp>
      <mc:AlternateContent xmlns:mc="http://schemas.openxmlformats.org/markup-compatibility/2006" xmlns:a14="http://schemas.microsoft.com/office/drawing/2010/main">
        <mc:Choice Requires="a14">
          <p:sp>
            <p:nvSpPr>
              <p:cNvPr id="4" name="TextBox 3"/>
              <p:cNvSpPr txBox="1"/>
              <p:nvPr/>
            </p:nvSpPr>
            <p:spPr>
              <a:xfrm>
                <a:off x="1758547" y="2569039"/>
                <a:ext cx="2300705" cy="101111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panose="02040503050406030204" pitchFamily="18" charset="0"/>
                        </a:rPr>
                        <m:t>𝑅</m:t>
                      </m:r>
                      <m:r>
                        <a:rPr lang="en-US" sz="3200" b="0" i="1" smtClean="0">
                          <a:solidFill>
                            <a:srgbClr val="FF0000"/>
                          </a:solidFill>
                          <a:latin typeface="Cambria Math" panose="02040503050406030204" pitchFamily="18" charset="0"/>
                        </a:rPr>
                        <m:t>=</m:t>
                      </m:r>
                      <m:r>
                        <a:rPr lang="he-IL" sz="3200" i="1">
                          <a:solidFill>
                            <a:srgbClr val="FF0000"/>
                          </a:solidFill>
                          <a:latin typeface="Cambria Math" panose="02040503050406030204" pitchFamily="18" charset="0"/>
                          <a:ea typeface="Cambria Math" panose="02040503050406030204" pitchFamily="18" charset="0"/>
                        </a:rPr>
                        <m:t>𝜌</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𝐿</m:t>
                          </m:r>
                        </m:num>
                        <m:den>
                          <m:r>
                            <a:rPr lang="en-US" sz="3200" b="0" i="1" smtClean="0">
                              <a:solidFill>
                                <a:srgbClr val="FF0000"/>
                              </a:solidFill>
                              <a:latin typeface="Cambria Math" panose="02040503050406030204" pitchFamily="18" charset="0"/>
                            </a:rPr>
                            <m:t>𝐴</m:t>
                          </m:r>
                        </m:den>
                      </m:f>
                    </m:oMath>
                  </m:oMathPara>
                </a14:m>
                <a:endParaRPr lang="he-IL" sz="3200"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758547" y="2569039"/>
                <a:ext cx="2300705" cy="1011111"/>
              </a:xfrm>
              <a:prstGeom prst="rect">
                <a:avLst/>
              </a:prstGeom>
              <a:blipFill rotWithShape="0">
                <a:blip r:embed="rId2"/>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290879" y="2424576"/>
                <a:ext cx="6385595" cy="130003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14:m>
                  <m:oMathPara xmlns:m="http://schemas.openxmlformats.org/officeDocument/2006/math">
                    <m:oMathParaPr>
                      <m:jc m:val="centerGroup"/>
                    </m:oMathParaPr>
                    <m:oMath xmlns:m="http://schemas.openxmlformats.org/officeDocument/2006/math">
                      <m:r>
                        <a:rPr lang="he-IL" sz="3200" b="0" i="1" smtClean="0">
                          <a:solidFill>
                            <a:srgbClr val="FF0000"/>
                          </a:solidFill>
                          <a:latin typeface="Cambria Math" panose="02040503050406030204" pitchFamily="18" charset="0"/>
                        </a:rPr>
                        <m:t>התנגדות</m:t>
                      </m:r>
                      <m:r>
                        <a:rPr lang="en-US" sz="3200" b="0" i="1" smtClean="0">
                          <a:solidFill>
                            <a:srgbClr val="FF0000"/>
                          </a:solidFill>
                          <a:latin typeface="Cambria Math" panose="02040503050406030204" pitchFamily="18" charset="0"/>
                        </a:rPr>
                        <m:t>=</m:t>
                      </m:r>
                      <m:r>
                        <a:rPr lang="he-IL" sz="3200" b="0" i="1" smtClean="0">
                          <a:solidFill>
                            <a:srgbClr val="FF0000"/>
                          </a:solidFill>
                          <a:latin typeface="Cambria Math" panose="02040503050406030204" pitchFamily="18" charset="0"/>
                          <a:ea typeface="Cambria Math" panose="02040503050406030204" pitchFamily="18" charset="0"/>
                        </a:rPr>
                        <m:t>התנגדות</m:t>
                      </m:r>
                      <m:r>
                        <a:rPr lang="he-IL" sz="3200" b="0" i="1" smtClean="0">
                          <a:solidFill>
                            <a:srgbClr val="FF0000"/>
                          </a:solidFill>
                          <a:latin typeface="Cambria Math" panose="02040503050406030204" pitchFamily="18" charset="0"/>
                          <a:ea typeface="Cambria Math" panose="02040503050406030204" pitchFamily="18" charset="0"/>
                        </a:rPr>
                        <m:t> </m:t>
                      </m:r>
                      <m:r>
                        <a:rPr lang="he-IL" sz="3200" b="0" i="1" smtClean="0">
                          <a:solidFill>
                            <a:srgbClr val="FF0000"/>
                          </a:solidFill>
                          <a:latin typeface="Cambria Math" panose="02040503050406030204" pitchFamily="18" charset="0"/>
                          <a:ea typeface="Cambria Math" panose="02040503050406030204" pitchFamily="18" charset="0"/>
                        </a:rPr>
                        <m:t>סגולית</m:t>
                      </m:r>
                      <m:f>
                        <m:fPr>
                          <m:ctrlPr>
                            <a:rPr lang="en-US" sz="3200" b="0" i="1" smtClean="0">
                              <a:solidFill>
                                <a:srgbClr val="FF0000"/>
                              </a:solidFill>
                              <a:latin typeface="Cambria Math" panose="02040503050406030204" pitchFamily="18" charset="0"/>
                            </a:rPr>
                          </m:ctrlPr>
                        </m:fPr>
                        <m:num>
                          <m:r>
                            <a:rPr lang="he-IL" sz="3200" b="0" i="1" smtClean="0">
                              <a:solidFill>
                                <a:srgbClr val="FF0000"/>
                              </a:solidFill>
                              <a:latin typeface="Cambria Math" panose="02040503050406030204" pitchFamily="18" charset="0"/>
                            </a:rPr>
                            <m:t>אורך</m:t>
                          </m:r>
                        </m:num>
                        <m:den>
                          <m:r>
                            <a:rPr lang="he-IL" sz="3200" b="0" i="1" smtClean="0">
                              <a:solidFill>
                                <a:srgbClr val="FF0000"/>
                              </a:solidFill>
                              <a:latin typeface="Cambria Math" panose="02040503050406030204" pitchFamily="18" charset="0"/>
                            </a:rPr>
                            <m:t>חתך</m:t>
                          </m:r>
                          <m:r>
                            <a:rPr lang="he-IL" sz="3200" b="0" i="1" smtClean="0">
                              <a:solidFill>
                                <a:srgbClr val="FF0000"/>
                              </a:solidFill>
                              <a:latin typeface="Cambria Math" panose="02040503050406030204" pitchFamily="18" charset="0"/>
                            </a:rPr>
                            <m:t> </m:t>
                          </m:r>
                          <m:r>
                            <a:rPr lang="he-IL" sz="3200" b="0" i="1" smtClean="0">
                              <a:solidFill>
                                <a:srgbClr val="FF0000"/>
                              </a:solidFill>
                              <a:latin typeface="Cambria Math" panose="02040503050406030204" pitchFamily="18" charset="0"/>
                            </a:rPr>
                            <m:t>שטח</m:t>
                          </m:r>
                        </m:den>
                      </m:f>
                    </m:oMath>
                  </m:oMathPara>
                </a14:m>
                <a:endParaRPr lang="he-IL" sz="32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290879" y="2424576"/>
                <a:ext cx="6385595" cy="1300036"/>
              </a:xfrm>
              <a:prstGeom prst="rect">
                <a:avLst/>
              </a:prstGeom>
              <a:blipFill rotWithShape="0">
                <a:blip r:embed="rId3"/>
                <a:stretch>
                  <a:fillRect/>
                </a:stretch>
              </a:blipFill>
            </p:spPr>
            <p:txBody>
              <a:bodyPr/>
              <a:lstStyle/>
              <a:p>
                <a:r>
                  <a:rPr lang="he-IL">
                    <a:noFill/>
                  </a:rPr>
                  <a:t> </a:t>
                </a:r>
              </a:p>
            </p:txBody>
          </p:sp>
        </mc:Fallback>
      </mc:AlternateContent>
      <p:sp>
        <p:nvSpPr>
          <p:cNvPr id="6" name="TextBox 5"/>
          <p:cNvSpPr txBox="1"/>
          <p:nvPr/>
        </p:nvSpPr>
        <p:spPr>
          <a:xfrm>
            <a:off x="1068224" y="4010477"/>
            <a:ext cx="10804803" cy="1077218"/>
          </a:xfrm>
          <a:prstGeom prst="rect">
            <a:avLst/>
          </a:prstGeom>
          <a:noFill/>
        </p:spPr>
        <p:txBody>
          <a:bodyPr wrap="square" rtlCol="1">
            <a:spAutoFit/>
          </a:bodyPr>
          <a:lstStyle/>
          <a:p>
            <a:r>
              <a:rPr lang="he-IL" sz="3200" dirty="0" smtClean="0"/>
              <a:t>התנגדות סגולית היא תכונה של חומר, הפוכה למוליכות. התנגדות סגולית נמוכה לזהב וכסף, התנגדות סגולית גבוהה לוולפרם שממנו עשויים נורות להט.</a:t>
            </a:r>
            <a:endParaRPr lang="he-IL" sz="3200" dirty="0"/>
          </a:p>
        </p:txBody>
      </p:sp>
      <p:sp>
        <p:nvSpPr>
          <p:cNvPr id="7" name="מלבן 6"/>
          <p:cNvSpPr/>
          <p:nvPr/>
        </p:nvSpPr>
        <p:spPr>
          <a:xfrm>
            <a:off x="4059253" y="5800828"/>
            <a:ext cx="7813774" cy="369332"/>
          </a:xfrm>
          <a:prstGeom prst="rect">
            <a:avLst/>
          </a:prstGeom>
        </p:spPr>
        <p:txBody>
          <a:bodyPr wrap="square">
            <a:spAutoFit/>
          </a:bodyPr>
          <a:lstStyle/>
          <a:p>
            <a:pPr algn="l" rtl="0"/>
            <a:r>
              <a:rPr lang="en-US" dirty="0">
                <a:hlinkClick r:id="rId4"/>
              </a:rPr>
              <a:t>https://phet.colorado.edu/sims/resistance-in-a-wire/resistance-in-a-wire_iw.html</a:t>
            </a:r>
            <a:endParaRPr lang="he-IL" dirty="0"/>
          </a:p>
        </p:txBody>
      </p:sp>
      <p:pic>
        <p:nvPicPr>
          <p:cNvPr id="9" name="Picture 2" descr="Resistance in a Wire Screensh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0692" y="5229098"/>
            <a:ext cx="2300135" cy="146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298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74316" y="285888"/>
            <a:ext cx="10772775" cy="679787"/>
          </a:xfrm>
        </p:spPr>
        <p:txBody>
          <a:bodyPr>
            <a:normAutofit fontScale="90000"/>
          </a:bodyPr>
          <a:lstStyle/>
          <a:p>
            <a:pPr algn="ctr"/>
            <a:r>
              <a:rPr lang="he-IL" dirty="0"/>
              <a:t>תלות של התנגדות בחומר וממדים של </a:t>
            </a:r>
            <a:r>
              <a:rPr lang="he-IL" dirty="0" smtClean="0"/>
              <a:t>תיל -2</a:t>
            </a:r>
            <a:endParaRPr lang="he-IL" dirty="0"/>
          </a:p>
        </p:txBody>
      </p:sp>
      <mc:AlternateContent xmlns:mc="http://schemas.openxmlformats.org/markup-compatibility/2006" xmlns:a14="http://schemas.microsoft.com/office/drawing/2010/main">
        <mc:Choice Requires="a14">
          <p:sp>
            <p:nvSpPr>
              <p:cNvPr id="3" name="TextBox 2"/>
              <p:cNvSpPr txBox="1"/>
              <p:nvPr/>
            </p:nvSpPr>
            <p:spPr>
              <a:xfrm>
                <a:off x="4910350" y="1338444"/>
                <a:ext cx="2300705" cy="101111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panose="02040503050406030204" pitchFamily="18" charset="0"/>
                        </a:rPr>
                        <m:t>𝑅</m:t>
                      </m:r>
                      <m:r>
                        <a:rPr lang="en-US" sz="3200" b="0" i="1" smtClean="0">
                          <a:solidFill>
                            <a:srgbClr val="FF0000"/>
                          </a:solidFill>
                          <a:latin typeface="Cambria Math" panose="02040503050406030204" pitchFamily="18" charset="0"/>
                        </a:rPr>
                        <m:t>=</m:t>
                      </m:r>
                      <m:r>
                        <a:rPr lang="he-IL" sz="3200" i="1">
                          <a:solidFill>
                            <a:srgbClr val="FF0000"/>
                          </a:solidFill>
                          <a:latin typeface="Cambria Math" panose="02040503050406030204" pitchFamily="18" charset="0"/>
                          <a:ea typeface="Cambria Math" panose="02040503050406030204" pitchFamily="18" charset="0"/>
                        </a:rPr>
                        <m:t>𝜌</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𝐿</m:t>
                          </m:r>
                        </m:num>
                        <m:den>
                          <m:r>
                            <a:rPr lang="en-US" sz="3200" b="0" i="1" smtClean="0">
                              <a:solidFill>
                                <a:srgbClr val="FF0000"/>
                              </a:solidFill>
                              <a:latin typeface="Cambria Math" panose="02040503050406030204" pitchFamily="18" charset="0"/>
                            </a:rPr>
                            <m:t>𝐴</m:t>
                          </m:r>
                        </m:den>
                      </m:f>
                    </m:oMath>
                  </m:oMathPara>
                </a14:m>
                <a:endParaRPr lang="he-IL" sz="32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910350" y="1338444"/>
                <a:ext cx="2300705" cy="1011111"/>
              </a:xfrm>
              <a:prstGeom prst="rect">
                <a:avLst/>
              </a:prstGeom>
              <a:blipFill rotWithShape="0">
                <a:blip r:embed="rId2"/>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graphicFrame>
            <p:nvGraphicFramePr>
              <p:cNvPr id="4" name="טבלה 3"/>
              <p:cNvGraphicFramePr>
                <a:graphicFrameLocks noGrp="1"/>
              </p:cNvGraphicFramePr>
              <p:nvPr>
                <p:extLst/>
              </p:nvPr>
            </p:nvGraphicFramePr>
            <p:xfrm>
              <a:off x="674314" y="2463124"/>
              <a:ext cx="10772775" cy="2583452"/>
            </p:xfrm>
            <a:graphic>
              <a:graphicData uri="http://schemas.openxmlformats.org/drawingml/2006/table">
                <a:tbl>
                  <a:tblPr rtl="1" firstRow="1" bandRow="1">
                    <a:tableStyleId>{5940675A-B579-460E-94D1-54222C63F5DA}</a:tableStyleId>
                  </a:tblPr>
                  <a:tblGrid>
                    <a:gridCol w="1024236"/>
                    <a:gridCol w="4235700"/>
                    <a:gridCol w="1122411"/>
                    <a:gridCol w="4390428"/>
                  </a:tblGrid>
                  <a:tr h="620540">
                    <a:tc>
                      <a:txBody>
                        <a:bodyPr/>
                        <a:lstStyle/>
                        <a:p>
                          <a:pPr algn="ctr" rtl="1"/>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𝑅</m:t>
                                </m:r>
                              </m:oMath>
                            </m:oMathPara>
                          </a14:m>
                          <a:endParaRPr lang="he-IL" sz="3200" dirty="0"/>
                        </a:p>
                      </a:txBody>
                      <a:tcPr/>
                    </a:tc>
                    <a:tc>
                      <a:txBody>
                        <a:bodyPr/>
                        <a:lstStyle/>
                        <a:p>
                          <a:pPr rtl="1"/>
                          <a:r>
                            <a:rPr lang="he-IL" sz="3200" dirty="0" smtClean="0"/>
                            <a:t>התנגדות חשמלית</a:t>
                          </a:r>
                          <a:endParaRPr lang="he-IL" sz="3200" dirty="0"/>
                        </a:p>
                      </a:txBody>
                      <a:tcPr/>
                    </a:tc>
                    <a:tc>
                      <a:txBody>
                        <a:bodyPr/>
                        <a:lstStyle/>
                        <a:p>
                          <a:pPr rtl="1"/>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Ω</m:t>
                                </m:r>
                              </m:oMath>
                            </m:oMathPara>
                          </a14:m>
                          <a:endParaRPr lang="he-IL" sz="3200" dirty="0"/>
                        </a:p>
                      </a:txBody>
                      <a:tcPr/>
                    </a:tc>
                    <a:tc>
                      <a:txBody>
                        <a:bodyPr/>
                        <a:lstStyle/>
                        <a:p>
                          <a:pPr rtl="1"/>
                          <a:r>
                            <a:rPr lang="he-IL" sz="3200" dirty="0" err="1" smtClean="0"/>
                            <a:t>אוהם</a:t>
                          </a:r>
                          <a:endParaRPr lang="he-IL" sz="3200" dirty="0"/>
                        </a:p>
                      </a:txBody>
                      <a:tcPr/>
                    </a:tc>
                  </a:tr>
                  <a:tr h="804672">
                    <a:tc>
                      <a:txBody>
                        <a:bodyPr/>
                        <a:lstStyle/>
                        <a:p>
                          <a:pPr algn="ctr" rtl="1"/>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rPr>
                                  <m:t>𝜌</m:t>
                                </m:r>
                              </m:oMath>
                            </m:oMathPara>
                          </a14:m>
                          <a:endParaRPr lang="he-IL" sz="3200" dirty="0"/>
                        </a:p>
                      </a:txBody>
                      <a:tcPr/>
                    </a:tc>
                    <a:tc>
                      <a:txBody>
                        <a:bodyPr/>
                        <a:lstStyle/>
                        <a:p>
                          <a:pPr rtl="1"/>
                          <a:r>
                            <a:rPr lang="he-IL" sz="3200" dirty="0" smtClean="0"/>
                            <a:t>התנגדות סגולית</a:t>
                          </a:r>
                          <a:endParaRPr lang="he-IL" sz="3200" dirty="0"/>
                        </a:p>
                      </a:txBody>
                      <a:tcPr/>
                    </a:tc>
                    <a:tc>
                      <a:txBody>
                        <a:bodyPr/>
                        <a:lstStyle/>
                        <a:p>
                          <a:pPr rtl="1"/>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Ω</m:t>
                                </m:r>
                                <m:r>
                                  <a:rPr lang="en-US" sz="3200" b="0" i="1" smtClean="0">
                                    <a:latin typeface="Cambria Math" panose="02040503050406030204" pitchFamily="18" charset="0"/>
                                  </a:rPr>
                                  <m:t>⋅</m:t>
                                </m:r>
                                <m:r>
                                  <a:rPr lang="en-US" sz="3200" b="0" i="1" smtClean="0">
                                    <a:latin typeface="Cambria Math" panose="02040503050406030204" pitchFamily="18" charset="0"/>
                                  </a:rPr>
                                  <m:t>𝑚</m:t>
                                </m:r>
                              </m:oMath>
                            </m:oMathPara>
                          </a14:m>
                          <a:endParaRPr lang="he-IL" sz="3200" dirty="0"/>
                        </a:p>
                      </a:txBody>
                      <a:tcPr/>
                    </a:tc>
                    <a:tc>
                      <a:txBody>
                        <a:bodyPr/>
                        <a:lstStyle/>
                        <a:p>
                          <a:pPr rtl="1"/>
                          <a:r>
                            <a:rPr lang="he-IL" sz="3200" dirty="0" err="1" smtClean="0"/>
                            <a:t>אוהם</a:t>
                          </a:r>
                          <a:r>
                            <a:rPr lang="he-IL" sz="3200" dirty="0" smtClean="0"/>
                            <a:t> כפול מטר</a:t>
                          </a:r>
                          <a:endParaRPr lang="he-IL" sz="3200" dirty="0"/>
                        </a:p>
                      </a:txBody>
                      <a:tcPr/>
                    </a:tc>
                  </a:tr>
                  <a:tr h="570697">
                    <a:tc>
                      <a:txBody>
                        <a:bodyPr/>
                        <a:lstStyle/>
                        <a:p>
                          <a:pPr algn="ctr" rtl="1"/>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𝐿</m:t>
                                </m:r>
                              </m:oMath>
                            </m:oMathPara>
                          </a14:m>
                          <a:endParaRPr lang="he-IL" sz="3200" dirty="0"/>
                        </a:p>
                      </a:txBody>
                      <a:tcPr/>
                    </a:tc>
                    <a:tc>
                      <a:txBody>
                        <a:bodyPr/>
                        <a:lstStyle/>
                        <a:p>
                          <a:pPr rtl="1"/>
                          <a:r>
                            <a:rPr lang="he-IL" sz="3200" dirty="0" smtClean="0"/>
                            <a:t>אורך תיל</a:t>
                          </a:r>
                          <a:endParaRPr lang="he-IL" sz="3200" dirty="0"/>
                        </a:p>
                      </a:txBody>
                      <a:tcPr/>
                    </a:tc>
                    <a:tc>
                      <a:txBody>
                        <a:bodyPr/>
                        <a:lstStyle/>
                        <a:p>
                          <a:pPr rtl="1"/>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sym typeface="Symbol" panose="05050102010706020507" pitchFamily="18" charset="2"/>
                                  </a:rPr>
                                  <m:t>𝑚</m:t>
                                </m:r>
                              </m:oMath>
                            </m:oMathPara>
                          </a14:m>
                          <a:endParaRPr lang="he-IL" sz="3200" dirty="0"/>
                        </a:p>
                      </a:txBody>
                      <a:tcPr/>
                    </a:tc>
                    <a:tc>
                      <a:txBody>
                        <a:bodyPr/>
                        <a:lstStyle/>
                        <a:p>
                          <a:pPr rtl="1"/>
                          <a:r>
                            <a:rPr lang="he-IL" sz="3200" dirty="0" smtClean="0"/>
                            <a:t>מטר</a:t>
                          </a:r>
                          <a:endParaRPr lang="he-IL" sz="3200" dirty="0"/>
                        </a:p>
                      </a:txBody>
                      <a:tcPr/>
                    </a:tc>
                  </a:tr>
                  <a:tr h="570697">
                    <a:tc>
                      <a:txBody>
                        <a:bodyPr/>
                        <a:lstStyle/>
                        <a:p>
                          <a:pPr algn="ctr" rtl="1"/>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𝐴</m:t>
                                </m:r>
                              </m:oMath>
                            </m:oMathPara>
                          </a14:m>
                          <a:endParaRPr lang="he-IL" sz="3200" dirty="0"/>
                        </a:p>
                      </a:txBody>
                      <a:tcPr/>
                    </a:tc>
                    <a:tc>
                      <a:txBody>
                        <a:bodyPr/>
                        <a:lstStyle/>
                        <a:p>
                          <a:pPr rtl="1"/>
                          <a:r>
                            <a:rPr lang="he-IL" sz="3200" dirty="0" smtClean="0"/>
                            <a:t>שטח</a:t>
                          </a:r>
                          <a:r>
                            <a:rPr lang="he-IL" sz="3200" baseline="0" dirty="0" smtClean="0"/>
                            <a:t> חתך של תיל</a:t>
                          </a:r>
                          <a:endParaRPr lang="he-IL" sz="3200" dirty="0"/>
                        </a:p>
                      </a:txBody>
                      <a:tcPr/>
                    </a:tc>
                    <a:tc>
                      <a:txBody>
                        <a:bodyPr/>
                        <a:lstStyle/>
                        <a:p>
                          <a:pPr rtl="1"/>
                          <a14:m>
                            <m:oMathPara xmlns:m="http://schemas.openxmlformats.org/officeDocument/2006/math">
                              <m:oMathParaPr>
                                <m:jc m:val="centerGroup"/>
                              </m:oMathParaPr>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𝑚</m:t>
                                    </m:r>
                                  </m:e>
                                  <m:sup>
                                    <m:r>
                                      <a:rPr lang="en-US" sz="3200" b="0" i="1" smtClean="0">
                                        <a:latin typeface="Cambria Math" panose="02040503050406030204" pitchFamily="18" charset="0"/>
                                      </a:rPr>
                                      <m:t>2</m:t>
                                    </m:r>
                                  </m:sup>
                                </m:sSup>
                              </m:oMath>
                            </m:oMathPara>
                          </a14:m>
                          <a:endParaRPr lang="he-IL" sz="3200" dirty="0"/>
                        </a:p>
                      </a:txBody>
                      <a:tcPr/>
                    </a:tc>
                    <a:tc>
                      <a:txBody>
                        <a:bodyPr/>
                        <a:lstStyle/>
                        <a:p>
                          <a:pPr rtl="1"/>
                          <a:r>
                            <a:rPr lang="he-IL" sz="3200" dirty="0" smtClean="0"/>
                            <a:t>מטר</a:t>
                          </a:r>
                          <a:r>
                            <a:rPr lang="he-IL" sz="3200" baseline="0" dirty="0" smtClean="0"/>
                            <a:t> רבוע</a:t>
                          </a:r>
                          <a:endParaRPr lang="he-IL" sz="3200" dirty="0"/>
                        </a:p>
                      </a:txBody>
                      <a:tcPr/>
                    </a:tc>
                  </a:tr>
                </a:tbl>
              </a:graphicData>
            </a:graphic>
          </p:graphicFrame>
        </mc:Choice>
        <mc:Fallback xmlns="">
          <p:graphicFrame>
            <p:nvGraphicFramePr>
              <p:cNvPr id="4" name="טבלה 3"/>
              <p:cNvGraphicFramePr>
                <a:graphicFrameLocks noGrp="1"/>
              </p:cNvGraphicFramePr>
              <p:nvPr>
                <p:extLst>
                  <p:ext uri="{D42A27DB-BD31-4B8C-83A1-F6EECF244321}">
                    <p14:modId xmlns:p14="http://schemas.microsoft.com/office/powerpoint/2010/main" val="2074056116"/>
                  </p:ext>
                </p:extLst>
              </p:nvPr>
            </p:nvGraphicFramePr>
            <p:xfrm>
              <a:off x="674314" y="2463124"/>
              <a:ext cx="10772775" cy="2583452"/>
            </p:xfrm>
            <a:graphic>
              <a:graphicData uri="http://schemas.openxmlformats.org/drawingml/2006/table">
                <a:tbl>
                  <a:tblPr rtl="1" firstRow="1" bandRow="1">
                    <a:tableStyleId>{5940675A-B579-460E-94D1-54222C63F5DA}</a:tableStyleId>
                  </a:tblPr>
                  <a:tblGrid>
                    <a:gridCol w="1024236"/>
                    <a:gridCol w="4235700"/>
                    <a:gridCol w="1122411"/>
                    <a:gridCol w="4390428"/>
                  </a:tblGrid>
                  <a:tr h="620540">
                    <a:tc>
                      <a:txBody>
                        <a:bodyPr/>
                        <a:lstStyle/>
                        <a:p>
                          <a:endParaRPr lang="he-IL"/>
                        </a:p>
                      </a:txBody>
                      <a:tcPr>
                        <a:blipFill rotWithShape="0">
                          <a:blip r:embed="rId3"/>
                          <a:stretch>
                            <a:fillRect l="-595" t="-13725" r="-953571" b="-347059"/>
                          </a:stretch>
                        </a:blipFill>
                      </a:tcPr>
                    </a:tc>
                    <a:tc>
                      <a:txBody>
                        <a:bodyPr/>
                        <a:lstStyle/>
                        <a:p>
                          <a:pPr rtl="1"/>
                          <a:r>
                            <a:rPr lang="he-IL" sz="3200" dirty="0" smtClean="0"/>
                            <a:t>התנגדות חשמלית</a:t>
                          </a:r>
                          <a:endParaRPr lang="he-IL" sz="3200" dirty="0"/>
                        </a:p>
                      </a:txBody>
                      <a:tcPr/>
                    </a:tc>
                    <a:tc>
                      <a:txBody>
                        <a:bodyPr/>
                        <a:lstStyle/>
                        <a:p>
                          <a:endParaRPr lang="he-IL"/>
                        </a:p>
                      </a:txBody>
                      <a:tcPr>
                        <a:blipFill rotWithShape="0">
                          <a:blip r:embed="rId3"/>
                          <a:stretch>
                            <a:fillRect l="-469565" t="-13725" r="-392935" b="-347059"/>
                          </a:stretch>
                        </a:blipFill>
                      </a:tcPr>
                    </a:tc>
                    <a:tc>
                      <a:txBody>
                        <a:bodyPr/>
                        <a:lstStyle/>
                        <a:p>
                          <a:pPr rtl="1"/>
                          <a:r>
                            <a:rPr lang="he-IL" sz="3200" dirty="0" err="1" smtClean="0"/>
                            <a:t>אוהם</a:t>
                          </a:r>
                          <a:endParaRPr lang="he-IL" sz="3200" dirty="0"/>
                        </a:p>
                      </a:txBody>
                      <a:tcPr/>
                    </a:tc>
                  </a:tr>
                  <a:tr h="804672">
                    <a:tc>
                      <a:txBody>
                        <a:bodyPr/>
                        <a:lstStyle/>
                        <a:p>
                          <a:endParaRPr lang="he-IL"/>
                        </a:p>
                      </a:txBody>
                      <a:tcPr>
                        <a:blipFill rotWithShape="0">
                          <a:blip r:embed="rId3"/>
                          <a:stretch>
                            <a:fillRect l="-595" t="-87879" r="-953571" b="-168182"/>
                          </a:stretch>
                        </a:blipFill>
                      </a:tcPr>
                    </a:tc>
                    <a:tc>
                      <a:txBody>
                        <a:bodyPr/>
                        <a:lstStyle/>
                        <a:p>
                          <a:pPr rtl="1"/>
                          <a:r>
                            <a:rPr lang="he-IL" sz="3200" dirty="0" smtClean="0"/>
                            <a:t>התנגדות סגולית</a:t>
                          </a:r>
                          <a:endParaRPr lang="he-IL" sz="3200" dirty="0"/>
                        </a:p>
                      </a:txBody>
                      <a:tcPr/>
                    </a:tc>
                    <a:tc>
                      <a:txBody>
                        <a:bodyPr/>
                        <a:lstStyle/>
                        <a:p>
                          <a:endParaRPr lang="he-IL"/>
                        </a:p>
                      </a:txBody>
                      <a:tcPr>
                        <a:blipFill rotWithShape="0">
                          <a:blip r:embed="rId3"/>
                          <a:stretch>
                            <a:fillRect l="-469565" t="-87879" r="-392935" b="-168182"/>
                          </a:stretch>
                        </a:blipFill>
                      </a:tcPr>
                    </a:tc>
                    <a:tc>
                      <a:txBody>
                        <a:bodyPr/>
                        <a:lstStyle/>
                        <a:p>
                          <a:pPr rtl="1"/>
                          <a:r>
                            <a:rPr lang="he-IL" sz="3200" dirty="0" err="1" smtClean="0"/>
                            <a:t>אוהם</a:t>
                          </a:r>
                          <a:r>
                            <a:rPr lang="he-IL" sz="3200" dirty="0" smtClean="0"/>
                            <a:t> </a:t>
                          </a:r>
                          <a:r>
                            <a:rPr lang="he-IL" sz="3200" dirty="0" smtClean="0"/>
                            <a:t>כפול מטר</a:t>
                          </a:r>
                          <a:endParaRPr lang="he-IL" sz="3200" dirty="0"/>
                        </a:p>
                      </a:txBody>
                      <a:tcPr/>
                    </a:tc>
                  </a:tr>
                  <a:tr h="579120">
                    <a:tc>
                      <a:txBody>
                        <a:bodyPr/>
                        <a:lstStyle/>
                        <a:p>
                          <a:endParaRPr lang="he-IL"/>
                        </a:p>
                      </a:txBody>
                      <a:tcPr>
                        <a:blipFill rotWithShape="0">
                          <a:blip r:embed="rId3"/>
                          <a:stretch>
                            <a:fillRect l="-595" t="-261053" r="-953571" b="-133684"/>
                          </a:stretch>
                        </a:blipFill>
                      </a:tcPr>
                    </a:tc>
                    <a:tc>
                      <a:txBody>
                        <a:bodyPr/>
                        <a:lstStyle/>
                        <a:p>
                          <a:pPr rtl="1"/>
                          <a:r>
                            <a:rPr lang="he-IL" sz="3200" dirty="0" smtClean="0"/>
                            <a:t>אורך תיל</a:t>
                          </a:r>
                          <a:endParaRPr lang="he-IL" sz="3200" dirty="0"/>
                        </a:p>
                      </a:txBody>
                      <a:tcPr/>
                    </a:tc>
                    <a:tc>
                      <a:txBody>
                        <a:bodyPr/>
                        <a:lstStyle/>
                        <a:p>
                          <a:endParaRPr lang="he-IL"/>
                        </a:p>
                      </a:txBody>
                      <a:tcPr>
                        <a:blipFill rotWithShape="0">
                          <a:blip r:embed="rId3"/>
                          <a:stretch>
                            <a:fillRect l="-469565" t="-261053" r="-392935" b="-133684"/>
                          </a:stretch>
                        </a:blipFill>
                      </a:tcPr>
                    </a:tc>
                    <a:tc>
                      <a:txBody>
                        <a:bodyPr/>
                        <a:lstStyle/>
                        <a:p>
                          <a:pPr rtl="1"/>
                          <a:r>
                            <a:rPr lang="he-IL" sz="3200" dirty="0" smtClean="0"/>
                            <a:t>מטר</a:t>
                          </a:r>
                          <a:endParaRPr lang="he-IL" sz="3200" dirty="0"/>
                        </a:p>
                      </a:txBody>
                      <a:tcPr/>
                    </a:tc>
                  </a:tr>
                  <a:tr h="579120">
                    <a:tc>
                      <a:txBody>
                        <a:bodyPr/>
                        <a:lstStyle/>
                        <a:p>
                          <a:endParaRPr lang="he-IL"/>
                        </a:p>
                      </a:txBody>
                      <a:tcPr>
                        <a:blipFill rotWithShape="0">
                          <a:blip r:embed="rId3"/>
                          <a:stretch>
                            <a:fillRect l="-595" t="-361053" r="-953571" b="-33684"/>
                          </a:stretch>
                        </a:blipFill>
                      </a:tcPr>
                    </a:tc>
                    <a:tc>
                      <a:txBody>
                        <a:bodyPr/>
                        <a:lstStyle/>
                        <a:p>
                          <a:pPr rtl="1"/>
                          <a:r>
                            <a:rPr lang="he-IL" sz="3200" dirty="0" smtClean="0"/>
                            <a:t>שטח</a:t>
                          </a:r>
                          <a:r>
                            <a:rPr lang="he-IL" sz="3200" baseline="0" dirty="0" smtClean="0"/>
                            <a:t> חתך של תיל</a:t>
                          </a:r>
                          <a:endParaRPr lang="he-IL" sz="3200" dirty="0"/>
                        </a:p>
                      </a:txBody>
                      <a:tcPr/>
                    </a:tc>
                    <a:tc>
                      <a:txBody>
                        <a:bodyPr/>
                        <a:lstStyle/>
                        <a:p>
                          <a:endParaRPr lang="he-IL"/>
                        </a:p>
                      </a:txBody>
                      <a:tcPr>
                        <a:blipFill rotWithShape="0">
                          <a:blip r:embed="rId3"/>
                          <a:stretch>
                            <a:fillRect l="-469565" t="-361053" r="-392935" b="-33684"/>
                          </a:stretch>
                        </a:blipFill>
                      </a:tcPr>
                    </a:tc>
                    <a:tc>
                      <a:txBody>
                        <a:bodyPr/>
                        <a:lstStyle/>
                        <a:p>
                          <a:pPr rtl="1"/>
                          <a:r>
                            <a:rPr lang="he-IL" sz="3200" dirty="0" smtClean="0"/>
                            <a:t>מטר</a:t>
                          </a:r>
                          <a:r>
                            <a:rPr lang="he-IL" sz="3200" baseline="0" dirty="0" smtClean="0"/>
                            <a:t> רבוע</a:t>
                          </a:r>
                          <a:endParaRPr lang="he-IL" sz="3200" dirty="0"/>
                        </a:p>
                      </a:txBody>
                      <a:tcPr/>
                    </a:tc>
                  </a:tr>
                </a:tbl>
              </a:graphicData>
            </a:graphic>
          </p:graphicFrame>
        </mc:Fallback>
      </mc:AlternateContent>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96" y="5378505"/>
            <a:ext cx="1619250" cy="1238250"/>
          </a:xfrm>
          <a:prstGeom prst="rect">
            <a:avLst/>
          </a:prstGeom>
        </p:spPr>
      </p:pic>
      <p:pic>
        <p:nvPicPr>
          <p:cNvPr id="6" name="תמונה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646" y="5378505"/>
            <a:ext cx="1619250" cy="1238250"/>
          </a:xfrm>
          <a:prstGeom prst="rect">
            <a:avLst/>
          </a:prstGeom>
        </p:spPr>
      </p:pic>
      <p:pic>
        <p:nvPicPr>
          <p:cNvPr id="7" name="תמונה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0896" y="5378505"/>
            <a:ext cx="1619250" cy="1238250"/>
          </a:xfrm>
          <a:prstGeom prst="rect">
            <a:avLst/>
          </a:prstGeom>
        </p:spPr>
      </p:pic>
      <p:pic>
        <p:nvPicPr>
          <p:cNvPr id="8" name="תמונה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480" y="5378505"/>
            <a:ext cx="1619250" cy="1238250"/>
          </a:xfrm>
          <a:prstGeom prst="rect">
            <a:avLst/>
          </a:prstGeom>
        </p:spPr>
      </p:pic>
    </p:spTree>
    <p:extLst>
      <p:ext uri="{BB962C8B-B14F-4D97-AF65-F5344CB8AC3E}">
        <p14:creationId xmlns:p14="http://schemas.microsoft.com/office/powerpoint/2010/main" val="1376486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ההתנגדות הסגולית </a:t>
            </a:r>
            <a:endParaRPr lang="he-IL" dirty="0">
              <a:solidFill>
                <a:srgbClr val="FF0000"/>
              </a:solidFill>
            </a:endParaRPr>
          </a:p>
        </p:txBody>
      </p:sp>
      <p:sp>
        <p:nvSpPr>
          <p:cNvPr id="3" name="מציין מיקום תוכן 2"/>
          <p:cNvSpPr>
            <a:spLocks noGrp="1"/>
          </p:cNvSpPr>
          <p:nvPr>
            <p:ph idx="1"/>
          </p:nvPr>
        </p:nvSpPr>
        <p:spPr>
          <a:xfrm>
            <a:off x="4776716" y="466524"/>
            <a:ext cx="7147449" cy="6000750"/>
          </a:xfrm>
        </p:spPr>
        <p:txBody>
          <a:bodyPr>
            <a:noAutofit/>
          </a:bodyPr>
          <a:lstStyle/>
          <a:p>
            <a:pPr marL="0">
              <a:lnSpc>
                <a:spcPct val="150000"/>
              </a:lnSpc>
              <a:spcBef>
                <a:spcPts val="0"/>
              </a:spcBef>
              <a:buNone/>
            </a:pPr>
            <a:r>
              <a:rPr lang="he-IL" sz="2800" dirty="0" smtClean="0"/>
              <a:t>ניתן לאפיין חומרים שונים על ידי גודל שנקרא</a:t>
            </a:r>
            <a:r>
              <a:rPr lang="he-IL" sz="2800" dirty="0" smtClean="0">
                <a:solidFill>
                  <a:srgbClr val="FF0000"/>
                </a:solidFill>
              </a:rPr>
              <a:t> </a:t>
            </a:r>
            <a:r>
              <a:rPr lang="he-IL" sz="2800" dirty="0" smtClean="0"/>
              <a:t>"</a:t>
            </a:r>
            <a:r>
              <a:rPr lang="he-IL" sz="2800" b="1" dirty="0" smtClean="0">
                <a:solidFill>
                  <a:srgbClr val="0000FF"/>
                </a:solidFill>
              </a:rPr>
              <a:t>התנגדות סגולית</a:t>
            </a:r>
            <a:r>
              <a:rPr lang="he-IL" sz="2800" b="1" dirty="0" smtClean="0"/>
              <a:t>"</a:t>
            </a:r>
            <a:r>
              <a:rPr lang="he-IL" sz="2800" dirty="0" smtClean="0"/>
              <a:t>:</a:t>
            </a:r>
            <a:endParaRPr lang="he-IL" sz="2800" b="1" dirty="0">
              <a:solidFill>
                <a:schemeClr val="tx2"/>
              </a:solidFill>
            </a:endParaRPr>
          </a:p>
          <a:p>
            <a:pPr marL="0">
              <a:lnSpc>
                <a:spcPct val="150000"/>
              </a:lnSpc>
              <a:spcBef>
                <a:spcPts val="0"/>
              </a:spcBef>
              <a:buNone/>
            </a:pPr>
            <a:r>
              <a:rPr lang="he-IL" sz="2800" b="1" dirty="0" smtClean="0">
                <a:solidFill>
                  <a:schemeClr val="tx2"/>
                </a:solidFill>
              </a:rPr>
              <a:t>התנגדות סגולית היא ההתנגדות של מוליך מחומר נתון, בעל </a:t>
            </a:r>
            <a:r>
              <a:rPr lang="he-IL" sz="2800" b="1" dirty="0">
                <a:solidFill>
                  <a:schemeClr val="tx2"/>
                </a:solidFill>
              </a:rPr>
              <a:t>יחידת אורך </a:t>
            </a:r>
            <a:r>
              <a:rPr lang="he-IL" sz="2800" b="1" dirty="0" smtClean="0">
                <a:solidFill>
                  <a:schemeClr val="tx2"/>
                </a:solidFill>
              </a:rPr>
              <a:t>אחת וחתך רוחב בעל יחידת שטח אחת.</a:t>
            </a:r>
          </a:p>
          <a:p>
            <a:pPr marL="0">
              <a:lnSpc>
                <a:spcPct val="150000"/>
              </a:lnSpc>
              <a:spcBef>
                <a:spcPts val="0"/>
              </a:spcBef>
              <a:buNone/>
            </a:pPr>
            <a:r>
              <a:rPr lang="he-IL" sz="2800" b="1" dirty="0" smtClean="0"/>
              <a:t> </a:t>
            </a:r>
            <a:r>
              <a:rPr lang="he-IL" sz="2800" dirty="0" smtClean="0"/>
              <a:t>את ההתנגדות הסגולית מסמנים באות היוונית - </a:t>
            </a:r>
            <a:r>
              <a:rPr lang="en-US" sz="2800" dirty="0" smtClean="0">
                <a:sym typeface="Symbol"/>
              </a:rPr>
              <a:t></a:t>
            </a:r>
            <a:r>
              <a:rPr lang="he-IL" sz="2800" dirty="0" smtClean="0"/>
              <a:t>.</a:t>
            </a:r>
          </a:p>
          <a:p>
            <a:pPr marL="0">
              <a:lnSpc>
                <a:spcPct val="150000"/>
              </a:lnSpc>
              <a:spcBef>
                <a:spcPts val="0"/>
              </a:spcBef>
              <a:buNone/>
            </a:pPr>
            <a:r>
              <a:rPr lang="he-IL" sz="2800" dirty="0"/>
              <a:t>נציג בטבלה את ערכי ההתנגדויות הסגוליות של </a:t>
            </a:r>
            <a:r>
              <a:rPr lang="he-IL" sz="2800" dirty="0" smtClean="0"/>
              <a:t>חומרים נפוצים, </a:t>
            </a:r>
            <a:r>
              <a:rPr lang="he-IL" sz="2800" dirty="0"/>
              <a:t>בהם יש שימוש </a:t>
            </a:r>
            <a:r>
              <a:rPr lang="he-IL" sz="2800" dirty="0" smtClean="0"/>
              <a:t>רב</a:t>
            </a:r>
            <a:r>
              <a:rPr lang="he-IL" sz="2800" dirty="0"/>
              <a:t> </a:t>
            </a:r>
            <a:r>
              <a:rPr lang="he-IL" sz="2800" dirty="0" smtClean="0"/>
              <a:t>במעגלים חשמליים. הערכים </a:t>
            </a:r>
            <a:r>
              <a:rPr lang="he-IL" sz="2800" dirty="0"/>
              <a:t>המוצגים בה מתאימים לטמפרטורה של </a:t>
            </a:r>
            <a:r>
              <a:rPr lang="en-US" sz="2800" dirty="0"/>
              <a:t>20</a:t>
            </a:r>
            <a:r>
              <a:rPr lang="en-US" sz="2800" dirty="0">
                <a:sym typeface="Symbol"/>
              </a:rPr>
              <a:t></a:t>
            </a:r>
            <a:r>
              <a:rPr lang="he-IL" sz="2800" dirty="0"/>
              <a:t> צלסיוס.</a:t>
            </a:r>
          </a:p>
          <a:p>
            <a:pPr marL="0">
              <a:lnSpc>
                <a:spcPct val="150000"/>
              </a:lnSpc>
              <a:spcBef>
                <a:spcPts val="0"/>
              </a:spcBef>
              <a:buNone/>
            </a:pPr>
            <a:endParaRPr lang="he-IL" sz="2800" dirty="0" smtClean="0"/>
          </a:p>
        </p:txBody>
      </p:sp>
      <p:sp>
        <p:nvSpPr>
          <p:cNvPr id="39938" name="Rectangle 2"/>
          <p:cNvSpPr>
            <a:spLocks noChangeArrowheads="1"/>
          </p:cNvSpPr>
          <p:nvPr/>
        </p:nvSpPr>
        <p:spPr bwMode="auto">
          <a:xfrm>
            <a:off x="1048327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7" name="טבלה 6"/>
          <p:cNvGraphicFramePr>
            <a:graphicFrameLocks noGrp="1"/>
          </p:cNvGraphicFramePr>
          <p:nvPr>
            <p:extLst/>
          </p:nvPr>
        </p:nvGraphicFramePr>
        <p:xfrm>
          <a:off x="300252" y="1910689"/>
          <a:ext cx="4203510" cy="4503191"/>
        </p:xfrm>
        <a:graphic>
          <a:graphicData uri="http://schemas.openxmlformats.org/drawingml/2006/table">
            <a:tbl>
              <a:tblPr rtl="1"/>
              <a:tblGrid>
                <a:gridCol w="2012319"/>
                <a:gridCol w="2191191"/>
              </a:tblGrid>
              <a:tr h="1332449">
                <a:tc>
                  <a:txBody>
                    <a:bodyPr/>
                    <a:lstStyle/>
                    <a:p>
                      <a:pPr algn="ctr" rtl="1">
                        <a:lnSpc>
                          <a:spcPct val="100000"/>
                        </a:lnSpc>
                        <a:spcAft>
                          <a:spcPts val="0"/>
                        </a:spcAft>
                      </a:pPr>
                      <a:r>
                        <a:rPr lang="he-IL" sz="1400" dirty="0">
                          <a:solidFill>
                            <a:srgbClr val="000000"/>
                          </a:solidFill>
                          <a:latin typeface="Arial" pitchFamily="34" charset="0"/>
                          <a:ea typeface="Times New Roman"/>
                          <a:cs typeface="Arial" pitchFamily="34" charset="0"/>
                        </a:rPr>
                        <a:t>החומר המוליך</a:t>
                      </a:r>
                      <a:endParaRPr lang="en-US" sz="1200" dirty="0">
                        <a:latin typeface="Arial" pitchFamily="34" charset="0"/>
                        <a:ea typeface="Times New Roman"/>
                        <a:cs typeface="Arial" pitchFamily="34" charset="0"/>
                      </a:endParaRPr>
                    </a:p>
                  </a:txBody>
                  <a:tcPr marL="68580" marR="68580" marT="0" marB="0" anchor="ctr">
                    <a:lnL w="38100"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FFF4EF"/>
                    </a:solidFill>
                  </a:tcPr>
                </a:tc>
                <a:tc>
                  <a:txBody>
                    <a:bodyPr/>
                    <a:lstStyle/>
                    <a:p>
                      <a:pPr algn="ctr" rtl="1">
                        <a:lnSpc>
                          <a:spcPct val="100000"/>
                        </a:lnSpc>
                        <a:spcAft>
                          <a:spcPts val="0"/>
                        </a:spcAft>
                      </a:pPr>
                      <a:r>
                        <a:rPr lang="he-IL" sz="1400" dirty="0">
                          <a:solidFill>
                            <a:srgbClr val="000000"/>
                          </a:solidFill>
                          <a:latin typeface="Arial" pitchFamily="34" charset="0"/>
                          <a:ea typeface="Times New Roman"/>
                          <a:cs typeface="Arial" pitchFamily="34" charset="0"/>
                        </a:rPr>
                        <a:t>התנגדות </a:t>
                      </a:r>
                      <a:r>
                        <a:rPr lang="he-IL" sz="1400" dirty="0" smtClean="0">
                          <a:solidFill>
                            <a:srgbClr val="000000"/>
                          </a:solidFill>
                          <a:latin typeface="Arial" pitchFamily="34" charset="0"/>
                          <a:ea typeface="Times New Roman"/>
                          <a:cs typeface="Arial" pitchFamily="34" charset="0"/>
                        </a:rPr>
                        <a:t>סגולית</a:t>
                      </a:r>
                    </a:p>
                    <a:p>
                      <a:pPr algn="ctr" rtl="1">
                        <a:lnSpc>
                          <a:spcPct val="150000"/>
                        </a:lnSpc>
                        <a:spcAft>
                          <a:spcPts val="0"/>
                        </a:spcAft>
                      </a:pPr>
                      <a:r>
                        <a:rPr lang="he-IL" sz="1400" dirty="0" smtClean="0">
                          <a:solidFill>
                            <a:srgbClr val="000000"/>
                          </a:solidFill>
                          <a:latin typeface="Arial" pitchFamily="34" charset="0"/>
                          <a:ea typeface="Times New Roman"/>
                          <a:cs typeface="Arial" pitchFamily="34" charset="0"/>
                        </a:rPr>
                        <a:t>  </a:t>
                      </a:r>
                      <a:endParaRPr lang="en-US" sz="1200" dirty="0">
                        <a:latin typeface="Arial" pitchFamily="34" charset="0"/>
                        <a:ea typeface="Times New Roman"/>
                        <a:cs typeface="Arial" pitchFamily="34" charset="0"/>
                      </a:endParaRPr>
                    </a:p>
                  </a:txBody>
                  <a:tcPr marL="68580" marR="68580" marT="0" marB="0" anchor="ctr">
                    <a:lnL w="38100"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FFF4EF"/>
                    </a:solidFill>
                  </a:tcPr>
                </a:tc>
              </a:tr>
              <a:tr h="528457">
                <a:tc>
                  <a:txBody>
                    <a:bodyPr/>
                    <a:lstStyle/>
                    <a:p>
                      <a:pPr algn="ctr" rtl="1">
                        <a:lnSpc>
                          <a:spcPct val="150000"/>
                        </a:lnSpc>
                        <a:spcAft>
                          <a:spcPts val="0"/>
                        </a:spcAft>
                      </a:pPr>
                      <a:r>
                        <a:rPr lang="he-IL" sz="1400" dirty="0">
                          <a:solidFill>
                            <a:srgbClr val="000000"/>
                          </a:solidFill>
                          <a:latin typeface="Arial" pitchFamily="34" charset="0"/>
                          <a:ea typeface="Times New Roman"/>
                          <a:cs typeface="Arial" pitchFamily="34" charset="0"/>
                        </a:rPr>
                        <a:t>כסף</a:t>
                      </a:r>
                      <a:endParaRPr lang="en-US" sz="1200" dirty="0">
                        <a:latin typeface="Arial" pitchFamily="34" charset="0"/>
                        <a:ea typeface="Times New Roman"/>
                        <a:cs typeface="Arial" pitchFamily="34" charset="0"/>
                      </a:endParaRPr>
                    </a:p>
                  </a:txBody>
                  <a:tcPr marL="68580" marR="68580" marT="0" marB="0" anchor="ctr">
                    <a:lnL w="38100"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FFF4EF"/>
                    </a:solidFill>
                  </a:tcPr>
                </a:tc>
                <a:tc>
                  <a:txBody>
                    <a:bodyPr/>
                    <a:lstStyle/>
                    <a:p>
                      <a:pPr algn="ctr" rtl="1">
                        <a:lnSpc>
                          <a:spcPct val="150000"/>
                        </a:lnSpc>
                        <a:spcAft>
                          <a:spcPts val="0"/>
                        </a:spcAft>
                      </a:pPr>
                      <a:r>
                        <a:rPr lang="he-IL" sz="1400" dirty="0" smtClean="0">
                          <a:solidFill>
                            <a:srgbClr val="000000"/>
                          </a:solidFill>
                          <a:latin typeface="Arial" pitchFamily="34" charset="0"/>
                          <a:ea typeface="Times New Roman"/>
                          <a:cs typeface="Arial" pitchFamily="34" charset="0"/>
                          <a:sym typeface="Symbol"/>
                        </a:rPr>
                        <a:t>10</a:t>
                      </a:r>
                      <a:r>
                        <a:rPr lang="he-IL" sz="1400" baseline="30000" dirty="0" smtClean="0">
                          <a:solidFill>
                            <a:srgbClr val="000000"/>
                          </a:solidFill>
                          <a:latin typeface="Arial" pitchFamily="34" charset="0"/>
                          <a:ea typeface="Times New Roman"/>
                          <a:cs typeface="Arial" pitchFamily="34" charset="0"/>
                          <a:sym typeface="Symbol"/>
                        </a:rPr>
                        <a:t>-8</a:t>
                      </a:r>
                      <a:r>
                        <a:rPr lang="en-US" sz="1400" dirty="0" smtClean="0">
                          <a:solidFill>
                            <a:srgbClr val="000000"/>
                          </a:solidFill>
                          <a:latin typeface="Arial" pitchFamily="34" charset="0"/>
                          <a:ea typeface="Times New Roman"/>
                          <a:cs typeface="Arial" pitchFamily="34" charset="0"/>
                          <a:sym typeface="Symbol"/>
                        </a:rPr>
                        <a:t></a:t>
                      </a:r>
                      <a:r>
                        <a:rPr lang="he-IL" sz="1400" dirty="0" smtClean="0">
                          <a:solidFill>
                            <a:srgbClr val="000000"/>
                          </a:solidFill>
                          <a:latin typeface="Arial" pitchFamily="34" charset="0"/>
                          <a:ea typeface="Times New Roman"/>
                          <a:cs typeface="Arial" pitchFamily="34" charset="0"/>
                        </a:rPr>
                        <a:t>1.6</a:t>
                      </a:r>
                      <a:endParaRPr lang="en-US" sz="1200" dirty="0">
                        <a:latin typeface="Arial" pitchFamily="34" charset="0"/>
                        <a:ea typeface="Times New Roman"/>
                        <a:cs typeface="Arial" pitchFamily="34" charset="0"/>
                      </a:endParaRPr>
                    </a:p>
                  </a:txBody>
                  <a:tcPr marL="68580" marR="68580" marT="0" marB="0" anchor="ctr">
                    <a:lnL w="38100"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FFF4EF"/>
                    </a:solidFill>
                  </a:tcPr>
                </a:tc>
              </a:tr>
              <a:tr h="528457">
                <a:tc>
                  <a:txBody>
                    <a:bodyPr/>
                    <a:lstStyle/>
                    <a:p>
                      <a:pPr algn="ctr" rtl="1">
                        <a:lnSpc>
                          <a:spcPct val="150000"/>
                        </a:lnSpc>
                        <a:spcAft>
                          <a:spcPts val="0"/>
                        </a:spcAft>
                      </a:pPr>
                      <a:r>
                        <a:rPr lang="he-IL" sz="1400" dirty="0">
                          <a:solidFill>
                            <a:srgbClr val="000000"/>
                          </a:solidFill>
                          <a:latin typeface="Arial" pitchFamily="34" charset="0"/>
                          <a:ea typeface="Times New Roman"/>
                          <a:cs typeface="Arial" pitchFamily="34" charset="0"/>
                        </a:rPr>
                        <a:t>נחושת</a:t>
                      </a:r>
                      <a:endParaRPr lang="en-US" sz="1200" dirty="0">
                        <a:latin typeface="Arial" pitchFamily="34" charset="0"/>
                        <a:ea typeface="Times New Roman"/>
                        <a:cs typeface="Arial" pitchFamily="34" charset="0"/>
                      </a:endParaRPr>
                    </a:p>
                  </a:txBody>
                  <a:tcPr marL="68580" marR="68580" marT="0" marB="0" anchor="ctr">
                    <a:lnL w="38100"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FFF4EF"/>
                    </a:solidFill>
                  </a:tcPr>
                </a:tc>
                <a:tc>
                  <a:txBody>
                    <a:bodyPr/>
                    <a:lstStyle/>
                    <a:p>
                      <a:pPr algn="ctr" rtl="1">
                        <a:lnSpc>
                          <a:spcPct val="150000"/>
                        </a:lnSpc>
                        <a:spcAft>
                          <a:spcPts val="0"/>
                        </a:spcAft>
                      </a:pPr>
                      <a:r>
                        <a:rPr lang="he-IL" sz="1400" dirty="0" smtClean="0">
                          <a:solidFill>
                            <a:srgbClr val="000000"/>
                          </a:solidFill>
                          <a:latin typeface="Arial" pitchFamily="34" charset="0"/>
                          <a:ea typeface="Times New Roman"/>
                          <a:cs typeface="Arial" pitchFamily="34" charset="0"/>
                          <a:sym typeface="Symbol"/>
                        </a:rPr>
                        <a:t>10</a:t>
                      </a:r>
                      <a:r>
                        <a:rPr lang="he-IL" sz="1400" baseline="30000" dirty="0" smtClean="0">
                          <a:solidFill>
                            <a:srgbClr val="000000"/>
                          </a:solidFill>
                          <a:latin typeface="Arial" pitchFamily="34" charset="0"/>
                          <a:ea typeface="Times New Roman"/>
                          <a:cs typeface="Arial" pitchFamily="34" charset="0"/>
                          <a:sym typeface="Symbol"/>
                        </a:rPr>
                        <a:t>-8</a:t>
                      </a:r>
                      <a:r>
                        <a:rPr lang="en-US" sz="1400" dirty="0" smtClean="0">
                          <a:solidFill>
                            <a:srgbClr val="000000"/>
                          </a:solidFill>
                          <a:latin typeface="Arial" pitchFamily="34" charset="0"/>
                          <a:ea typeface="Times New Roman"/>
                          <a:cs typeface="Arial" pitchFamily="34" charset="0"/>
                          <a:sym typeface="Symbol"/>
                        </a:rPr>
                        <a:t></a:t>
                      </a:r>
                      <a:r>
                        <a:rPr lang="he-IL" sz="1400" dirty="0" smtClean="0">
                          <a:solidFill>
                            <a:srgbClr val="000000"/>
                          </a:solidFill>
                          <a:latin typeface="Arial" pitchFamily="34" charset="0"/>
                          <a:ea typeface="Times New Roman"/>
                          <a:cs typeface="Arial" pitchFamily="34" charset="0"/>
                        </a:rPr>
                        <a:t>1.72</a:t>
                      </a:r>
                      <a:endParaRPr lang="en-US" sz="1200" dirty="0">
                        <a:latin typeface="Arial" pitchFamily="34" charset="0"/>
                        <a:ea typeface="Times New Roman"/>
                        <a:cs typeface="Arial" pitchFamily="34" charset="0"/>
                      </a:endParaRPr>
                    </a:p>
                  </a:txBody>
                  <a:tcPr marL="68580" marR="68580" marT="0" marB="0" anchor="ctr">
                    <a:lnL w="38100"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FFF4EF"/>
                    </a:solidFill>
                  </a:tcPr>
                </a:tc>
              </a:tr>
              <a:tr h="528457">
                <a:tc>
                  <a:txBody>
                    <a:bodyPr/>
                    <a:lstStyle/>
                    <a:p>
                      <a:pPr algn="ctr" rtl="1">
                        <a:lnSpc>
                          <a:spcPct val="150000"/>
                        </a:lnSpc>
                        <a:spcAft>
                          <a:spcPts val="0"/>
                        </a:spcAft>
                      </a:pPr>
                      <a:r>
                        <a:rPr lang="he-IL" sz="1400" dirty="0">
                          <a:solidFill>
                            <a:srgbClr val="000000"/>
                          </a:solidFill>
                          <a:latin typeface="Arial" pitchFamily="34" charset="0"/>
                          <a:ea typeface="Times New Roman"/>
                          <a:cs typeface="Arial" pitchFamily="34" charset="0"/>
                        </a:rPr>
                        <a:t>אלומיניום</a:t>
                      </a:r>
                      <a:endParaRPr lang="en-US" sz="1200" dirty="0">
                        <a:latin typeface="Arial" pitchFamily="34" charset="0"/>
                        <a:ea typeface="Times New Roman"/>
                        <a:cs typeface="Arial" pitchFamily="34" charset="0"/>
                      </a:endParaRPr>
                    </a:p>
                  </a:txBody>
                  <a:tcPr marL="68580" marR="68580" marT="0" marB="0" anchor="ctr">
                    <a:lnL w="38100"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FFF4EF"/>
                    </a:solidFill>
                  </a:tcPr>
                </a:tc>
                <a:tc>
                  <a:txBody>
                    <a:bodyPr/>
                    <a:lstStyle/>
                    <a:p>
                      <a:pPr algn="ctr" rtl="1">
                        <a:lnSpc>
                          <a:spcPct val="150000"/>
                        </a:lnSpc>
                        <a:spcAft>
                          <a:spcPts val="0"/>
                        </a:spcAft>
                      </a:pPr>
                      <a:r>
                        <a:rPr lang="he-IL" sz="1400" dirty="0" smtClean="0">
                          <a:solidFill>
                            <a:srgbClr val="000000"/>
                          </a:solidFill>
                          <a:latin typeface="Arial" pitchFamily="34" charset="0"/>
                          <a:ea typeface="Times New Roman"/>
                          <a:cs typeface="Arial" pitchFamily="34" charset="0"/>
                          <a:sym typeface="Symbol"/>
                        </a:rPr>
                        <a:t>10</a:t>
                      </a:r>
                      <a:r>
                        <a:rPr lang="he-IL" sz="1400" baseline="30000" dirty="0" smtClean="0">
                          <a:solidFill>
                            <a:srgbClr val="000000"/>
                          </a:solidFill>
                          <a:latin typeface="Arial" pitchFamily="34" charset="0"/>
                          <a:ea typeface="Times New Roman"/>
                          <a:cs typeface="Arial" pitchFamily="34" charset="0"/>
                          <a:sym typeface="Symbol"/>
                        </a:rPr>
                        <a:t>-8</a:t>
                      </a:r>
                      <a:r>
                        <a:rPr lang="en-US" sz="1400" dirty="0" smtClean="0">
                          <a:solidFill>
                            <a:srgbClr val="000000"/>
                          </a:solidFill>
                          <a:latin typeface="Arial" pitchFamily="34" charset="0"/>
                          <a:ea typeface="Times New Roman"/>
                          <a:cs typeface="Arial" pitchFamily="34" charset="0"/>
                          <a:sym typeface="Symbol"/>
                        </a:rPr>
                        <a:t></a:t>
                      </a:r>
                      <a:r>
                        <a:rPr lang="he-IL" sz="1400" dirty="0" smtClean="0">
                          <a:solidFill>
                            <a:srgbClr val="000000"/>
                          </a:solidFill>
                          <a:latin typeface="Arial" pitchFamily="34" charset="0"/>
                          <a:ea typeface="Times New Roman"/>
                          <a:cs typeface="Arial" pitchFamily="34" charset="0"/>
                        </a:rPr>
                        <a:t>2.7</a:t>
                      </a:r>
                      <a:endParaRPr lang="en-US" sz="1200" dirty="0">
                        <a:latin typeface="Arial" pitchFamily="34" charset="0"/>
                        <a:ea typeface="Times New Roman"/>
                        <a:cs typeface="Arial" pitchFamily="34" charset="0"/>
                      </a:endParaRPr>
                    </a:p>
                  </a:txBody>
                  <a:tcPr marL="68580" marR="68580" marT="0" marB="0" anchor="ctr">
                    <a:lnL w="38100"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FFF4EF"/>
                    </a:solidFill>
                  </a:tcPr>
                </a:tc>
              </a:tr>
              <a:tr h="528457">
                <a:tc>
                  <a:txBody>
                    <a:bodyPr/>
                    <a:lstStyle/>
                    <a:p>
                      <a:pPr algn="ctr" rtl="1">
                        <a:lnSpc>
                          <a:spcPct val="150000"/>
                        </a:lnSpc>
                        <a:spcAft>
                          <a:spcPts val="0"/>
                        </a:spcAft>
                      </a:pPr>
                      <a:r>
                        <a:rPr lang="he-IL" sz="1400">
                          <a:solidFill>
                            <a:srgbClr val="000000"/>
                          </a:solidFill>
                          <a:latin typeface="Arial" pitchFamily="34" charset="0"/>
                          <a:ea typeface="Times New Roman"/>
                          <a:cs typeface="Arial" pitchFamily="34" charset="0"/>
                        </a:rPr>
                        <a:t>זהב</a:t>
                      </a:r>
                      <a:endParaRPr lang="en-US" sz="1200">
                        <a:latin typeface="Arial" pitchFamily="34" charset="0"/>
                        <a:ea typeface="Times New Roman"/>
                        <a:cs typeface="Arial" pitchFamily="34" charset="0"/>
                      </a:endParaRPr>
                    </a:p>
                  </a:txBody>
                  <a:tcPr marL="68580" marR="68580" marT="0" marB="0" anchor="ctr">
                    <a:lnL w="38100"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FFF4EF"/>
                    </a:solidFill>
                  </a:tcPr>
                </a:tc>
                <a:tc>
                  <a:txBody>
                    <a:bodyPr/>
                    <a:lstStyle/>
                    <a:p>
                      <a:pPr algn="ctr" rtl="1">
                        <a:lnSpc>
                          <a:spcPct val="150000"/>
                        </a:lnSpc>
                        <a:spcAft>
                          <a:spcPts val="0"/>
                        </a:spcAft>
                      </a:pPr>
                      <a:r>
                        <a:rPr lang="he-IL" sz="1400" dirty="0" smtClean="0">
                          <a:solidFill>
                            <a:srgbClr val="000000"/>
                          </a:solidFill>
                          <a:latin typeface="Arial" pitchFamily="34" charset="0"/>
                          <a:ea typeface="Times New Roman"/>
                          <a:cs typeface="Arial" pitchFamily="34" charset="0"/>
                          <a:sym typeface="Symbol"/>
                        </a:rPr>
                        <a:t>10</a:t>
                      </a:r>
                      <a:r>
                        <a:rPr lang="he-IL" sz="1400" baseline="30000" dirty="0" smtClean="0">
                          <a:solidFill>
                            <a:srgbClr val="000000"/>
                          </a:solidFill>
                          <a:latin typeface="Arial" pitchFamily="34" charset="0"/>
                          <a:ea typeface="Times New Roman"/>
                          <a:cs typeface="Arial" pitchFamily="34" charset="0"/>
                          <a:sym typeface="Symbol"/>
                        </a:rPr>
                        <a:t>-8</a:t>
                      </a:r>
                      <a:r>
                        <a:rPr lang="en-US" sz="1400" dirty="0" smtClean="0">
                          <a:solidFill>
                            <a:srgbClr val="000000"/>
                          </a:solidFill>
                          <a:latin typeface="Arial" pitchFamily="34" charset="0"/>
                          <a:ea typeface="Times New Roman"/>
                          <a:cs typeface="Arial" pitchFamily="34" charset="0"/>
                          <a:sym typeface="Symbol"/>
                        </a:rPr>
                        <a:t></a:t>
                      </a:r>
                      <a:r>
                        <a:rPr lang="he-IL" sz="1400" dirty="0" smtClean="0">
                          <a:solidFill>
                            <a:srgbClr val="000000"/>
                          </a:solidFill>
                          <a:latin typeface="Arial" pitchFamily="34" charset="0"/>
                          <a:ea typeface="Times New Roman"/>
                          <a:cs typeface="Arial" pitchFamily="34" charset="0"/>
                        </a:rPr>
                        <a:t>2.8</a:t>
                      </a:r>
                      <a:endParaRPr lang="en-US" sz="1200" dirty="0">
                        <a:latin typeface="Arial" pitchFamily="34" charset="0"/>
                        <a:ea typeface="Times New Roman"/>
                        <a:cs typeface="Arial" pitchFamily="34" charset="0"/>
                      </a:endParaRPr>
                    </a:p>
                  </a:txBody>
                  <a:tcPr marL="68580" marR="68580" marT="0" marB="0" anchor="ctr">
                    <a:lnL w="38100"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FFF4EF"/>
                    </a:solidFill>
                  </a:tcPr>
                </a:tc>
              </a:tr>
              <a:tr h="528457">
                <a:tc>
                  <a:txBody>
                    <a:bodyPr/>
                    <a:lstStyle/>
                    <a:p>
                      <a:pPr algn="ctr" rtl="1">
                        <a:lnSpc>
                          <a:spcPct val="150000"/>
                        </a:lnSpc>
                        <a:spcAft>
                          <a:spcPts val="0"/>
                        </a:spcAft>
                      </a:pPr>
                      <a:r>
                        <a:rPr lang="he-IL" sz="1400">
                          <a:solidFill>
                            <a:srgbClr val="000000"/>
                          </a:solidFill>
                          <a:latin typeface="Arial" pitchFamily="34" charset="0"/>
                          <a:ea typeface="Times New Roman"/>
                          <a:cs typeface="Arial" pitchFamily="34" charset="0"/>
                        </a:rPr>
                        <a:t>טונגסטן</a:t>
                      </a:r>
                      <a:endParaRPr lang="en-US" sz="1200">
                        <a:latin typeface="Arial" pitchFamily="34" charset="0"/>
                        <a:ea typeface="Times New Roman"/>
                        <a:cs typeface="Arial" pitchFamily="34" charset="0"/>
                      </a:endParaRPr>
                    </a:p>
                  </a:txBody>
                  <a:tcPr marL="68580" marR="68580" marT="0" marB="0" anchor="ctr">
                    <a:lnL w="38100"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FFF4EF"/>
                    </a:solidFill>
                  </a:tcPr>
                </a:tc>
                <a:tc>
                  <a:txBody>
                    <a:bodyPr/>
                    <a:lstStyle/>
                    <a:p>
                      <a:pPr algn="ctr" rtl="1">
                        <a:lnSpc>
                          <a:spcPct val="150000"/>
                        </a:lnSpc>
                        <a:spcAft>
                          <a:spcPts val="0"/>
                        </a:spcAft>
                      </a:pPr>
                      <a:r>
                        <a:rPr lang="he-IL" sz="1400" dirty="0" smtClean="0">
                          <a:solidFill>
                            <a:srgbClr val="000000"/>
                          </a:solidFill>
                          <a:latin typeface="Arial" pitchFamily="34" charset="0"/>
                          <a:ea typeface="Times New Roman"/>
                          <a:cs typeface="Arial" pitchFamily="34" charset="0"/>
                          <a:sym typeface="Symbol"/>
                        </a:rPr>
                        <a:t>10</a:t>
                      </a:r>
                      <a:r>
                        <a:rPr lang="he-IL" sz="1400" baseline="30000" dirty="0" smtClean="0">
                          <a:solidFill>
                            <a:srgbClr val="000000"/>
                          </a:solidFill>
                          <a:latin typeface="Arial" pitchFamily="34" charset="0"/>
                          <a:ea typeface="Times New Roman"/>
                          <a:cs typeface="Arial" pitchFamily="34" charset="0"/>
                          <a:sym typeface="Symbol"/>
                        </a:rPr>
                        <a:t>-8</a:t>
                      </a:r>
                      <a:r>
                        <a:rPr lang="en-US" sz="1400" dirty="0" smtClean="0">
                          <a:solidFill>
                            <a:srgbClr val="000000"/>
                          </a:solidFill>
                          <a:latin typeface="Arial" pitchFamily="34" charset="0"/>
                          <a:ea typeface="Times New Roman"/>
                          <a:cs typeface="Arial" pitchFamily="34" charset="0"/>
                          <a:sym typeface="Symbol"/>
                        </a:rPr>
                        <a:t></a:t>
                      </a:r>
                      <a:r>
                        <a:rPr lang="he-IL" sz="1400" dirty="0" smtClean="0">
                          <a:solidFill>
                            <a:srgbClr val="000000"/>
                          </a:solidFill>
                          <a:latin typeface="Arial" pitchFamily="34" charset="0"/>
                          <a:ea typeface="Times New Roman"/>
                          <a:cs typeface="Arial" pitchFamily="34" charset="0"/>
                        </a:rPr>
                        <a:t>5.5</a:t>
                      </a:r>
                      <a:endParaRPr lang="en-US" sz="1200" dirty="0">
                        <a:latin typeface="Arial" pitchFamily="34" charset="0"/>
                        <a:ea typeface="Times New Roman"/>
                        <a:cs typeface="Arial" pitchFamily="34" charset="0"/>
                      </a:endParaRPr>
                    </a:p>
                  </a:txBody>
                  <a:tcPr marL="68580" marR="68580" marT="0" marB="0" anchor="ctr">
                    <a:lnL w="38100"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FFF4EF"/>
                    </a:solidFill>
                  </a:tcPr>
                </a:tc>
              </a:tr>
              <a:tr h="528457">
                <a:tc>
                  <a:txBody>
                    <a:bodyPr/>
                    <a:lstStyle/>
                    <a:p>
                      <a:pPr algn="ctr" rtl="1">
                        <a:lnSpc>
                          <a:spcPct val="150000"/>
                        </a:lnSpc>
                        <a:spcAft>
                          <a:spcPts val="0"/>
                        </a:spcAft>
                      </a:pPr>
                      <a:r>
                        <a:rPr lang="he-IL" sz="1400">
                          <a:solidFill>
                            <a:srgbClr val="000000"/>
                          </a:solidFill>
                          <a:latin typeface="Arial" pitchFamily="34" charset="0"/>
                          <a:ea typeface="Times New Roman"/>
                          <a:cs typeface="Arial" pitchFamily="34" charset="0"/>
                        </a:rPr>
                        <a:t>ניקל-כרום</a:t>
                      </a:r>
                      <a:endParaRPr lang="en-US" sz="1200">
                        <a:latin typeface="Arial" pitchFamily="34" charset="0"/>
                        <a:ea typeface="Times New Roman"/>
                        <a:cs typeface="Arial" pitchFamily="34" charset="0"/>
                      </a:endParaRPr>
                    </a:p>
                  </a:txBody>
                  <a:tcPr marL="68580" marR="68580" marT="0" marB="0" anchor="ctr">
                    <a:lnL w="38100"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FFF4EF"/>
                    </a:solidFill>
                  </a:tcPr>
                </a:tc>
                <a:tc>
                  <a:txBody>
                    <a:bodyPr/>
                    <a:lstStyle/>
                    <a:p>
                      <a:pPr algn="ctr" rtl="1">
                        <a:lnSpc>
                          <a:spcPct val="150000"/>
                        </a:lnSpc>
                        <a:spcAft>
                          <a:spcPts val="0"/>
                        </a:spcAft>
                      </a:pPr>
                      <a:r>
                        <a:rPr lang="he-IL" sz="1400" dirty="0" smtClean="0">
                          <a:solidFill>
                            <a:srgbClr val="000000"/>
                          </a:solidFill>
                          <a:latin typeface="Arial" pitchFamily="34" charset="0"/>
                          <a:ea typeface="Times New Roman"/>
                          <a:cs typeface="Arial" pitchFamily="34" charset="0"/>
                          <a:sym typeface="Symbol"/>
                        </a:rPr>
                        <a:t>10</a:t>
                      </a:r>
                      <a:r>
                        <a:rPr lang="he-IL" sz="1400" baseline="30000" dirty="0" smtClean="0">
                          <a:solidFill>
                            <a:srgbClr val="000000"/>
                          </a:solidFill>
                          <a:latin typeface="Arial" pitchFamily="34" charset="0"/>
                          <a:ea typeface="Times New Roman"/>
                          <a:cs typeface="Arial" pitchFamily="34" charset="0"/>
                          <a:sym typeface="Symbol"/>
                        </a:rPr>
                        <a:t>-6</a:t>
                      </a:r>
                      <a:r>
                        <a:rPr lang="en-US" sz="1400" dirty="0" smtClean="0">
                          <a:solidFill>
                            <a:srgbClr val="000000"/>
                          </a:solidFill>
                          <a:latin typeface="Arial" pitchFamily="34" charset="0"/>
                          <a:ea typeface="Times New Roman"/>
                          <a:cs typeface="Arial" pitchFamily="34" charset="0"/>
                          <a:sym typeface="Symbol"/>
                        </a:rPr>
                        <a:t></a:t>
                      </a:r>
                      <a:r>
                        <a:rPr lang="he-IL" sz="1400" dirty="0" smtClean="0">
                          <a:solidFill>
                            <a:srgbClr val="000000"/>
                          </a:solidFill>
                          <a:latin typeface="Arial" pitchFamily="34" charset="0"/>
                          <a:ea typeface="Times New Roman"/>
                          <a:cs typeface="Arial" pitchFamily="34" charset="0"/>
                        </a:rPr>
                        <a:t>1</a:t>
                      </a:r>
                      <a:endParaRPr lang="en-US" sz="1200" dirty="0">
                        <a:latin typeface="Arial" pitchFamily="34" charset="0"/>
                        <a:ea typeface="Times New Roman"/>
                        <a:cs typeface="Arial" pitchFamily="34" charset="0"/>
                      </a:endParaRPr>
                    </a:p>
                  </a:txBody>
                  <a:tcPr marL="68580" marR="68580" marT="0" marB="0" anchor="ctr">
                    <a:lnL w="38100"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solidFill>
                      <a:srgbClr val="FFF4EF"/>
                    </a:solidFill>
                  </a:tcPr>
                </a:tc>
              </a:tr>
            </a:tbl>
          </a:graphicData>
        </a:graphic>
      </p:graphicFrame>
      <p:graphicFrame>
        <p:nvGraphicFramePr>
          <p:cNvPr id="4" name="אובייקט 3"/>
          <p:cNvGraphicFramePr>
            <a:graphicFrameLocks noChangeAspect="1"/>
          </p:cNvGraphicFramePr>
          <p:nvPr>
            <p:extLst/>
          </p:nvPr>
        </p:nvGraphicFramePr>
        <p:xfrm>
          <a:off x="1109535" y="2779761"/>
          <a:ext cx="682625" cy="274637"/>
        </p:xfrm>
        <a:graphic>
          <a:graphicData uri="http://schemas.openxmlformats.org/presentationml/2006/ole">
            <mc:AlternateContent xmlns:mc="http://schemas.openxmlformats.org/markup-compatibility/2006">
              <mc:Choice xmlns:v="urn:schemas-microsoft-com:vml" Requires="v">
                <p:oleObj spid="_x0000_s1026" name="משוואה" r:id="rId3" imgW="431613" imgH="203112" progId="Equation.3">
                  <p:embed/>
                </p:oleObj>
              </mc:Choice>
              <mc:Fallback>
                <p:oleObj name="משוואה" r:id="rId3" imgW="431613"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535" y="2779761"/>
                        <a:ext cx="682625" cy="2746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3666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נורת להט בהגדלה‬‎"/>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2228" name="Picture 4" descr="Image result for ‫נורת להט בהגדל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919" y="1607614"/>
            <a:ext cx="4996594" cy="353759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https://upload.wikimedia.org/wikipedia/commons/thumb/6/62/Incandescent_light_bulb.svg/190px-Incandescent_light_bulb.svg.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2232" name="Picture 8" descr="https://upload.wikimedia.org/wikipedia/commons/thumb/6/62/Incandescent_light_bulb.svg/190px-Incandescent_light_bulb.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535" y="1146956"/>
            <a:ext cx="4006993" cy="541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0859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THENA.SCREENCAPTURE" val="true"/>
</p:tagLst>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355</Words>
  <Application>Microsoft Office PowerPoint</Application>
  <PresentationFormat>מסך רחב</PresentationFormat>
  <Paragraphs>77</Paragraphs>
  <Slides>13</Slides>
  <Notes>0</Notes>
  <HiddenSlides>0</HiddenSlides>
  <MMClips>1</MMClips>
  <ScaleCrop>false</ScaleCrop>
  <HeadingPairs>
    <vt:vector size="8" baseType="variant">
      <vt:variant>
        <vt:lpstr>גופנים בשימוש</vt:lpstr>
      </vt:variant>
      <vt:variant>
        <vt:i4>7</vt:i4>
      </vt:variant>
      <vt:variant>
        <vt:lpstr>ערכת נושא</vt:lpstr>
      </vt:variant>
      <vt:variant>
        <vt:i4>1</vt:i4>
      </vt:variant>
      <vt:variant>
        <vt:lpstr>שרתי OLE מוטבעים</vt:lpstr>
      </vt:variant>
      <vt:variant>
        <vt:i4>2</vt:i4>
      </vt:variant>
      <vt:variant>
        <vt:lpstr>כותרות שקופיות</vt:lpstr>
      </vt:variant>
      <vt:variant>
        <vt:i4>13</vt:i4>
      </vt:variant>
    </vt:vector>
  </HeadingPairs>
  <TitlesOfParts>
    <vt:vector size="23" baseType="lpstr">
      <vt:lpstr>Arial</vt:lpstr>
      <vt:lpstr>Calibri</vt:lpstr>
      <vt:lpstr>Calibri Light</vt:lpstr>
      <vt:lpstr>Cambria Math</vt:lpstr>
      <vt:lpstr>Century Gothic</vt:lpstr>
      <vt:lpstr>Symbol</vt:lpstr>
      <vt:lpstr>Times New Roman</vt:lpstr>
      <vt:lpstr>ערכת נושא Office</vt:lpstr>
      <vt:lpstr>משוואה</vt:lpstr>
      <vt:lpstr>Equation</vt:lpstr>
      <vt:lpstr>מצגת של PowerPoint</vt:lpstr>
      <vt:lpstr>מצגת של PowerPoint</vt:lpstr>
      <vt:lpstr>התנגדות חשמלית (R)</vt:lpstr>
      <vt:lpstr>מצגת של PowerPoint</vt:lpstr>
      <vt:lpstr>מצגת של PowerPoint</vt:lpstr>
      <vt:lpstr>תלות של התנגדות בחומר וממדים של תיל</vt:lpstr>
      <vt:lpstr>תלות של התנגדות בחומר וממדים של תיל -2</vt:lpstr>
      <vt:lpstr>ההתנגדות הסגולית </vt:lpstr>
      <vt:lpstr>מצגת של PowerPoint</vt:lpstr>
      <vt:lpstr>התנגדות תלויה בטמפרטורה</vt:lpstr>
      <vt:lpstr>תרגיל: חישוב התנגדות סגולית</vt:lpstr>
      <vt:lpstr>פתרון תרגיל: התנגדות סגולית</vt:lpstr>
      <vt:lpstr>תרגילים אשל</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ilya</dc:creator>
  <cp:lastModifiedBy>ilya</cp:lastModifiedBy>
  <cp:revision>1</cp:revision>
  <dcterms:created xsi:type="dcterms:W3CDTF">2017-04-27T16:14:36Z</dcterms:created>
  <dcterms:modified xsi:type="dcterms:W3CDTF">2017-04-27T16:14:48Z</dcterms:modified>
</cp:coreProperties>
</file>