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264" r:id="rId3"/>
    <p:sldId id="265" r:id="rId4"/>
    <p:sldId id="273" r:id="rId5"/>
    <p:sldId id="266" r:id="rId6"/>
    <p:sldId id="267" r:id="rId7"/>
    <p:sldId id="303" r:id="rId8"/>
    <p:sldId id="268" r:id="rId9"/>
    <p:sldId id="269" r:id="rId10"/>
    <p:sldId id="270" r:id="rId11"/>
    <p:sldId id="271" r:id="rId12"/>
    <p:sldId id="272" r:id="rId13"/>
    <p:sldId id="275" r:id="rId14"/>
    <p:sldId id="263" r:id="rId15"/>
    <p:sldId id="280" r:id="rId16"/>
    <p:sldId id="281" r:id="rId17"/>
    <p:sldId id="279" r:id="rId18"/>
    <p:sldId id="276" r:id="rId19"/>
    <p:sldId id="277"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4" r:id="rId40"/>
    <p:sldId id="301" r:id="rId41"/>
    <p:sldId id="302" r:id="rId4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32" autoAdjust="0"/>
    <p:restoredTop sz="94660"/>
  </p:normalViewPr>
  <p:slideViewPr>
    <p:cSldViewPr>
      <p:cViewPr varScale="1">
        <p:scale>
          <a:sx n="69" d="100"/>
          <a:sy n="69" d="100"/>
        </p:scale>
        <p:origin x="54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703092-E9D3-450F-8220-A005C76CE365}" type="datetimeFigureOut">
              <a:rPr lang="he-IL" smtClean="0"/>
              <a:pPr/>
              <a:t>י'/כסלו/תשפ"ב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6942F2-7319-44EF-B4C2-4A32F54A9AAB}" type="slidenum">
              <a:rPr lang="he-IL" smtClean="0"/>
              <a:pPr/>
              <a:t>‹#›</a:t>
            </a:fld>
            <a:endParaRPr lang="he-IL"/>
          </a:p>
        </p:txBody>
      </p:sp>
    </p:spTree>
    <p:extLst>
      <p:ext uri="{BB962C8B-B14F-4D97-AF65-F5344CB8AC3E}">
        <p14:creationId xmlns:p14="http://schemas.microsoft.com/office/powerpoint/2010/main" val="19057246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י'/כסלו/תשפ"ב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י'/כסלו/תשפ"ב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BAdDvCwkZeo?t=2m12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GnmN9L5eP5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mybag.ebaghigh.cet.ac.il/content/player.aspx?manifest=/api/manifests/item/he/808cb426-0665-4e35-b098-8f5e442e5f2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PThq8fJpCL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980728"/>
            <a:ext cx="7772400" cy="1470025"/>
          </a:xfrm>
        </p:spPr>
        <p:txBody>
          <a:bodyPr/>
          <a:lstStyle/>
          <a:p>
            <a:r>
              <a:rPr lang="he-IL" dirty="0" smtClean="0">
                <a:solidFill>
                  <a:schemeClr val="tx2"/>
                </a:solidFill>
              </a:rPr>
              <a:t>אנרגיה - חזרה</a:t>
            </a:r>
            <a:endParaRPr lang="he-IL" dirty="0">
              <a:solidFill>
                <a:schemeClr val="tx2"/>
              </a:solidFill>
            </a:endParaRPr>
          </a:p>
        </p:txBody>
      </p:sp>
      <p:sp>
        <p:nvSpPr>
          <p:cNvPr id="3" name="כותרת משנה 2"/>
          <p:cNvSpPr>
            <a:spLocks noGrp="1"/>
          </p:cNvSpPr>
          <p:nvPr>
            <p:ph type="subTitle" idx="1"/>
          </p:nvPr>
        </p:nvSpPr>
        <p:spPr>
          <a:xfrm>
            <a:off x="1403648" y="2420888"/>
            <a:ext cx="6400800" cy="766936"/>
          </a:xfrm>
        </p:spPr>
        <p:txBody>
          <a:bodyPr/>
          <a:lstStyle/>
          <a:p>
            <a:r>
              <a:rPr lang="he-IL" dirty="0" smtClean="0">
                <a:solidFill>
                  <a:schemeClr val="tx1"/>
                </a:solidFill>
              </a:rPr>
              <a:t>מהי אנרגיה?</a:t>
            </a:r>
            <a:endParaRPr lang="he-IL" dirty="0">
              <a:solidFill>
                <a:schemeClr val="tx1"/>
              </a:solidFill>
            </a:endParaRPr>
          </a:p>
        </p:txBody>
      </p:sp>
      <p:pic>
        <p:nvPicPr>
          <p:cNvPr id="9220" name="Picture 4" descr="Related image"/>
          <p:cNvPicPr>
            <a:picLocks noChangeAspect="1" noChangeArrowheads="1"/>
          </p:cNvPicPr>
          <p:nvPr/>
        </p:nvPicPr>
        <p:blipFill>
          <a:blip r:embed="rId2" cstate="print"/>
          <a:srcRect/>
          <a:stretch>
            <a:fillRect/>
          </a:stretch>
        </p:blipFill>
        <p:spPr bwMode="auto">
          <a:xfrm>
            <a:off x="2843808" y="3501008"/>
            <a:ext cx="3314700" cy="3124201"/>
          </a:xfrm>
          <a:prstGeom prst="rect">
            <a:avLst/>
          </a:prstGeom>
          <a:noFill/>
        </p:spPr>
      </p:pic>
    </p:spTree>
    <p:extLst>
      <p:ext uri="{BB962C8B-B14F-4D97-AF65-F5344CB8AC3E}">
        <p14:creationId xmlns:p14="http://schemas.microsoft.com/office/powerpoint/2010/main" val="319010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מקור אנרגיה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dirty="0" smtClean="0"/>
              <a:t>אם אנרגיה אינה נוצרת, כיצד קיימים "מקורות אנרגיה"?</a:t>
            </a:r>
          </a:p>
          <a:p>
            <a:pPr marL="0" indent="0">
              <a:buNone/>
            </a:pPr>
            <a:endParaRPr lang="he-IL" sz="1800" dirty="0" smtClean="0"/>
          </a:p>
          <a:p>
            <a:pPr marL="0" indent="0">
              <a:buNone/>
            </a:pPr>
            <a:r>
              <a:rPr lang="he-IL" sz="1800" dirty="0" smtClean="0"/>
              <a:t>בדוגמה של הכדור, מקור האנרגיה של הכדור היה הילד. מקור האנרגיה של הילד הוא המזון שהוא אוכל, ומקור האנרגיה של המזון הוא קרני השמש.</a:t>
            </a:r>
          </a:p>
          <a:p>
            <a:pPr marL="0" indent="0">
              <a:buNone/>
            </a:pPr>
            <a:endParaRPr lang="he-IL" sz="1800" dirty="0" smtClean="0"/>
          </a:p>
          <a:p>
            <a:pPr marL="0" indent="0">
              <a:buNone/>
            </a:pPr>
            <a:r>
              <a:rPr lang="he-IL" sz="1800" dirty="0" smtClean="0"/>
              <a:t>אם לגוף אליו אנו מתייחסים מתווספת אנרגיה, היא מועברת אליו מגוף אחר כלשהו, הנקרא "מקור 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9698" name="Picture 2" descr="http://a7.org/pictures/502/502186.jpg"/>
          <p:cNvPicPr>
            <a:picLocks noChangeAspect="1" noChangeArrowheads="1"/>
          </p:cNvPicPr>
          <p:nvPr/>
        </p:nvPicPr>
        <p:blipFill>
          <a:blip r:embed="rId2" cstate="print"/>
          <a:srcRect/>
          <a:stretch>
            <a:fillRect/>
          </a:stretch>
        </p:blipFill>
        <p:spPr bwMode="auto">
          <a:xfrm>
            <a:off x="2483768" y="3645024"/>
            <a:ext cx="447675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לאן אם כן "נעלמת" האנרגיה?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dirty="0" smtClean="0"/>
              <a:t>בדוגמה של כדור הנזרק לאויר, הכדור נופל לרצפה,  ולאחר קפיצה או שתיים נוספות נותר על הרצפה, ללא אנרגיית תנועה וללא אנרגיית גובה. לאן "נעלמה" האנרגייה שהיתה לו? האם חוק שימור האנרגיה לא נכון?</a:t>
            </a: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r>
              <a:rPr lang="he-IL" sz="1800" dirty="0" smtClean="0"/>
              <a:t>האנרגייה שהיתה לא כדור לא נעלמה אלא נמסרה לגופים אחרים. האנרגיה הומרה לאנרגיית קול של החבטה ברצפה, שנמסרה לאויר ולאנרגיית חום ברצפה ובכדור.</a:t>
            </a:r>
          </a:p>
          <a:p>
            <a:pPr marL="0" indent="0">
              <a:buNone/>
            </a:pPr>
            <a:endParaRPr lang="he-IL" sz="1800" dirty="0" smtClean="0"/>
          </a:p>
          <a:p>
            <a:pPr marL="0" indent="0">
              <a:buNone/>
            </a:pPr>
            <a:r>
              <a:rPr lang="he-IL" sz="1800" dirty="0" smtClean="0"/>
              <a:t>על מנת להיווכח בקיום חוק שימור האנרגיה עלינו להתבונן במערכות סגורות.</a:t>
            </a:r>
            <a:endParaRPr lang="en-US" sz="1800" dirty="0" smtClean="0"/>
          </a:p>
          <a:p>
            <a:pPr marL="0" indent="0">
              <a:buNone/>
            </a:pPr>
            <a:endParaRPr lang="en-US" sz="1800" dirty="0" smtClean="0"/>
          </a:p>
          <a:p>
            <a:pPr marL="0" indent="0">
              <a:buNone/>
            </a:pPr>
            <a:endParaRPr lang="en-US"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22" name="Picture 2"/>
          <p:cNvPicPr>
            <a:picLocks noChangeAspect="1" noChangeArrowheads="1"/>
          </p:cNvPicPr>
          <p:nvPr/>
        </p:nvPicPr>
        <p:blipFill>
          <a:blip r:embed="rId2" cstate="print"/>
          <a:srcRect/>
          <a:stretch>
            <a:fillRect/>
          </a:stretch>
        </p:blipFill>
        <p:spPr bwMode="auto">
          <a:xfrm>
            <a:off x="3635896" y="2204864"/>
            <a:ext cx="1952625"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מערכת סגורה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b="1" dirty="0" smtClean="0">
                <a:solidFill>
                  <a:schemeClr val="tx2"/>
                </a:solidFill>
              </a:rPr>
              <a:t>מערכת סגורה זו מערכת שאין מעברי אנרגיה בין גופים הכלולים בה לבין גופים אחרים הנמצאים בסביבתה.</a:t>
            </a:r>
            <a:endParaRPr lang="en-US" sz="1800" b="1" dirty="0" smtClean="0">
              <a:solidFill>
                <a:schemeClr val="tx2"/>
              </a:solidFill>
            </a:endParaRPr>
          </a:p>
          <a:p>
            <a:pPr marL="0" indent="0">
              <a:buNone/>
            </a:pPr>
            <a:endParaRPr lang="he-IL" sz="1800" dirty="0" smtClean="0"/>
          </a:p>
          <a:p>
            <a:pPr marL="0" indent="0">
              <a:buNone/>
            </a:pPr>
            <a:r>
              <a:rPr lang="he-IL" sz="1800" dirty="0" smtClean="0"/>
              <a:t>המושג מאפשר לנו להתרכז בהמרות אנרגיה בתוך המערכת הנחקרת ולהתעלם מאיבודי אנרגיה בה.</a:t>
            </a:r>
          </a:p>
          <a:p>
            <a:pPr marL="0" indent="0">
              <a:buNone/>
            </a:pPr>
            <a:endParaRPr lang="he-IL" sz="1800" dirty="0" smtClean="0"/>
          </a:p>
          <a:p>
            <a:pPr marL="0" indent="0">
              <a:buNone/>
            </a:pPr>
            <a:r>
              <a:rPr lang="he-IL" sz="1800" dirty="0" smtClean="0"/>
              <a:t>לדוגמה, לכדור שנע באויר ניתן להתייחס כמערכת סגורה, כאשר האנרגייה הכוללת שלו נשמרת (אנרגיית גובה + אנרגיית תנועה).  נכון שחלק מהאנרגיה מועבר לאויר בו נע הכדור, אך ניתן להתעלם ולהזניח מאיבוד אנרגיה זה שכמותו קטנה מאד.</a:t>
            </a:r>
          </a:p>
          <a:p>
            <a:pPr marL="0" indent="0">
              <a:buNone/>
            </a:pPr>
            <a:endParaRPr lang="he-IL" sz="1800" dirty="0" smtClean="0"/>
          </a:p>
          <a:p>
            <a:pPr marL="0" indent="0">
              <a:buNone/>
            </a:pPr>
            <a:r>
              <a:rPr lang="he-IL" sz="1800" dirty="0" smtClean="0"/>
              <a:t>לעומת זאת, במהלך הזריקה ובעת הפגיעה, הכדור אינו נחשב כמערכת סגורה. </a:t>
            </a:r>
          </a:p>
          <a:p>
            <a:pPr marL="0" indent="0">
              <a:buNone/>
            </a:pPr>
            <a:r>
              <a:rPr lang="he-IL" sz="1800" dirty="0" smtClean="0"/>
              <a:t>לפני המעוף גדלה האנרגיה של הגוף כי הילד הוסיף לו אנרגיה (הילד נחשב ל"מקור אנרגיה").</a:t>
            </a:r>
          </a:p>
          <a:p>
            <a:pPr marL="0" indent="0">
              <a:buNone/>
            </a:pPr>
            <a:r>
              <a:rPr lang="he-IL" sz="1800" dirty="0" smtClean="0"/>
              <a:t>לאחר נחיתת הכדור קטנה האנרגיה שלו כי הכדור העביר אותה לרצפה ולאויר, בעיקר כחום.</a:t>
            </a:r>
          </a:p>
          <a:p>
            <a:pPr marL="0" indent="0">
              <a:buNone/>
            </a:pPr>
            <a:endParaRPr lang="he-IL" sz="1800" dirty="0" smtClean="0"/>
          </a:p>
          <a:p>
            <a:pPr marL="0" indent="0">
              <a:buNone/>
            </a:pPr>
            <a:r>
              <a:rPr lang="he-IL" sz="1800" dirty="0" smtClean="0"/>
              <a:t>בתרגילים נחליט כל פעם איזה גוף או מערכת אנו חוקרים, והאם המערכת הינה סגורה, או שישנם בה מקורות אנרגיה או תהליכים הגורמים לאיבודי אנרגיה של המערכת הנחקרת.</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מערכת סגורה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a:bodyPr>
          <a:lstStyle/>
          <a:p>
            <a:pPr marL="0" indent="0">
              <a:buNone/>
            </a:pPr>
            <a:r>
              <a:rPr lang="he-IL" sz="1800" dirty="0" smtClean="0"/>
              <a:t>משחק המונופול הוא דוגמא למערכת סגורה.</a:t>
            </a:r>
          </a:p>
          <a:p>
            <a:pPr marL="0" indent="0">
              <a:buNone/>
            </a:pPr>
            <a:endParaRPr lang="he-IL" sz="1800" dirty="0" smtClean="0"/>
          </a:p>
          <a:p>
            <a:pPr marL="0" indent="0">
              <a:buNone/>
            </a:pPr>
            <a:r>
              <a:rPr lang="he-IL" sz="1800" dirty="0" smtClean="0"/>
              <a:t>כסף המונופול יכול לעבור ממשתתף למשתתף או מהבנק למשתתף וחזרה, ואף לשנות את צורתו לבתים ומלונות או שאר נכסים, שניתן אח"כ למכור ולהמירם חזרה לכסף, אבל סה"כ הכסף במערכת נשאר קבוע.</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2770" name="Picture 2" descr="http://storage.hidabroot.org/articles/43934_tumb_750Xauto.jpg"/>
          <p:cNvPicPr>
            <a:picLocks noChangeAspect="1" noChangeArrowheads="1"/>
          </p:cNvPicPr>
          <p:nvPr/>
        </p:nvPicPr>
        <p:blipFill>
          <a:blip r:embed="rId2" cstate="print"/>
          <a:srcRect/>
          <a:stretch>
            <a:fillRect/>
          </a:stretch>
        </p:blipFill>
        <p:spPr bwMode="auto">
          <a:xfrm>
            <a:off x="1979712" y="3212976"/>
            <a:ext cx="4968552" cy="3325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484784"/>
            <a:ext cx="7344816" cy="923330"/>
          </a:xfrm>
          <a:prstGeom prst="rect">
            <a:avLst/>
          </a:prstGeom>
        </p:spPr>
        <p:txBody>
          <a:bodyPr wrap="square">
            <a:spAutoFit/>
          </a:bodyPr>
          <a:lstStyle/>
          <a:p>
            <a:r>
              <a:rPr lang="he-IL" dirty="0" smtClean="0"/>
              <a:t>תהליכים המתרחשים בטבע מתאפיינים במעברי אנרגיה מגוף לגוף ו/או בהמרות אנרגיה מסוג לסוג. יחד עם זאת – </a:t>
            </a:r>
            <a:r>
              <a:rPr lang="he-IL" b="1" dirty="0" smtClean="0">
                <a:solidFill>
                  <a:schemeClr val="tx2"/>
                </a:solidFill>
              </a:rPr>
              <a:t>כמות האנרגיה הכוללת במערכת סגורה נשארת קבועה.</a:t>
            </a:r>
            <a:endParaRPr lang="en-US" b="1" dirty="0">
              <a:solidFill>
                <a:schemeClr val="tx2"/>
              </a:solidFill>
            </a:endParaRPr>
          </a:p>
        </p:txBody>
      </p:sp>
      <p:sp>
        <p:nvSpPr>
          <p:cNvPr id="5"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חוק שימור האנרגיה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2049" name="Picture 1">
            <a:hlinkClick r:id="rId2"/>
          </p:cNvPr>
          <p:cNvPicPr>
            <a:picLocks noChangeAspect="1" noChangeArrowheads="1"/>
          </p:cNvPicPr>
          <p:nvPr/>
        </p:nvPicPr>
        <p:blipFill>
          <a:blip r:embed="rId3" cstate="print"/>
          <a:srcRect/>
          <a:stretch>
            <a:fillRect/>
          </a:stretch>
        </p:blipFill>
        <p:spPr bwMode="auto">
          <a:xfrm>
            <a:off x="2123728" y="2636912"/>
            <a:ext cx="5114925" cy="3381375"/>
          </a:xfrm>
          <a:prstGeom prst="rect">
            <a:avLst/>
          </a:prstGeom>
          <a:noFill/>
          <a:ln w="9525">
            <a:noFill/>
            <a:miter lim="800000"/>
            <a:headEnd/>
            <a:tailEnd/>
          </a:ln>
        </p:spPr>
      </p:pic>
      <p:sp>
        <p:nvSpPr>
          <p:cNvPr id="6" name="Rectangle 5"/>
          <p:cNvSpPr/>
          <p:nvPr/>
        </p:nvSpPr>
        <p:spPr>
          <a:xfrm>
            <a:off x="3203848" y="6021288"/>
            <a:ext cx="3249158" cy="307777"/>
          </a:xfrm>
          <a:prstGeom prst="rect">
            <a:avLst/>
          </a:prstGeom>
        </p:spPr>
        <p:txBody>
          <a:bodyPr wrap="none">
            <a:spAutoFit/>
          </a:bodyPr>
          <a:lstStyle/>
          <a:p>
            <a:r>
              <a:rPr lang="en-US" sz="1400" dirty="0" smtClean="0">
                <a:hlinkClick r:id="rId2"/>
              </a:rPr>
              <a:t>https://youtu.be/BAdDvCwkZeo?t=2m12s</a:t>
            </a:r>
            <a:endParaRPr lang="en-US" sz="1400" dirty="0"/>
          </a:p>
        </p:txBody>
      </p:sp>
    </p:spTree>
    <p:extLst>
      <p:ext uri="{BB962C8B-B14F-4D97-AF65-F5344CB8AC3E}">
        <p14:creationId xmlns:p14="http://schemas.microsoft.com/office/powerpoint/2010/main" val="3582760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467544" y="4077072"/>
            <a:ext cx="7992888" cy="2554545"/>
          </a:xfrm>
          <a:prstGeom prst="rect">
            <a:avLst/>
          </a:prstGeom>
        </p:spPr>
        <p:txBody>
          <a:bodyPr wrap="square">
            <a:spAutoFit/>
          </a:bodyPr>
          <a:lstStyle/>
          <a:p>
            <a:pPr>
              <a:buClr>
                <a:schemeClr val="accent3"/>
              </a:buClr>
              <a:defRPr/>
            </a:pPr>
            <a:r>
              <a:rPr lang="he-IL" sz="1600" dirty="0"/>
              <a:t>א. </a:t>
            </a:r>
            <a:r>
              <a:rPr lang="he-IL" sz="1600" dirty="0" smtClean="0"/>
              <a:t>כאשר אני בועט בכדור, אני מעביר לו אנרגיה</a:t>
            </a:r>
          </a:p>
          <a:p>
            <a:pPr>
              <a:buClr>
                <a:schemeClr val="accent3"/>
              </a:buClr>
              <a:defRPr/>
            </a:pPr>
            <a:r>
              <a:rPr lang="he-IL" sz="1600" dirty="0" smtClean="0">
                <a:solidFill>
                  <a:schemeClr val="tx2"/>
                </a:solidFill>
              </a:rPr>
              <a:t>נכון</a:t>
            </a:r>
            <a:endParaRPr lang="he-IL" sz="1600" dirty="0">
              <a:solidFill>
                <a:schemeClr val="tx2"/>
              </a:solidFill>
            </a:endParaRPr>
          </a:p>
          <a:p>
            <a:pPr>
              <a:buClr>
                <a:schemeClr val="accent3"/>
              </a:buClr>
              <a:defRPr/>
            </a:pPr>
            <a:r>
              <a:rPr lang="he-IL" sz="1600" dirty="0" smtClean="0"/>
              <a:t>ב</a:t>
            </a:r>
            <a:r>
              <a:rPr lang="he-IL" sz="1600" dirty="0"/>
              <a:t>. </a:t>
            </a:r>
            <a:r>
              <a:rPr lang="he-IL" sz="1600" dirty="0" smtClean="0"/>
              <a:t>כאשר אני בועט בכדור, אני מעביר לו כח</a:t>
            </a:r>
            <a:endParaRPr lang="he-IL" sz="1600" dirty="0"/>
          </a:p>
          <a:p>
            <a:pPr>
              <a:buClr>
                <a:schemeClr val="accent3"/>
              </a:buClr>
              <a:defRPr/>
            </a:pPr>
            <a:r>
              <a:rPr lang="he-IL" sz="1600" dirty="0" smtClean="0">
                <a:solidFill>
                  <a:schemeClr val="tx2"/>
                </a:solidFill>
              </a:rPr>
              <a:t>לא נכון</a:t>
            </a:r>
          </a:p>
          <a:p>
            <a:pPr>
              <a:buClr>
                <a:schemeClr val="accent3"/>
              </a:buClr>
              <a:defRPr/>
            </a:pPr>
            <a:r>
              <a:rPr lang="he-IL" sz="1600" dirty="0"/>
              <a:t>ג. </a:t>
            </a:r>
            <a:r>
              <a:rPr lang="he-IL" sz="1600" dirty="0" smtClean="0"/>
              <a:t>כאשר אני מרים משקולות בחדר כושר, אני משקיע אנרגיה.</a:t>
            </a:r>
            <a:endParaRPr lang="en-US" sz="1600" dirty="0"/>
          </a:p>
          <a:p>
            <a:pPr>
              <a:buClr>
                <a:schemeClr val="accent3"/>
              </a:buClr>
              <a:defRPr/>
            </a:pPr>
            <a:r>
              <a:rPr lang="he-IL" sz="1600" dirty="0" smtClean="0">
                <a:solidFill>
                  <a:schemeClr val="tx2"/>
                </a:solidFill>
              </a:rPr>
              <a:t>נכון</a:t>
            </a:r>
          </a:p>
          <a:p>
            <a:pPr>
              <a:buClr>
                <a:schemeClr val="accent3"/>
              </a:buClr>
              <a:defRPr/>
            </a:pPr>
            <a:r>
              <a:rPr lang="he-IL" sz="1600" dirty="0" smtClean="0"/>
              <a:t>ד</a:t>
            </a:r>
            <a:r>
              <a:rPr lang="he-IL" sz="1600" dirty="0"/>
              <a:t>. </a:t>
            </a:r>
            <a:r>
              <a:rPr lang="he-IL" sz="1600" dirty="0" smtClean="0"/>
              <a:t>כאשר אני מרים משקולות בחדר כושר, אני מפעיל אנרגיה.</a:t>
            </a:r>
          </a:p>
          <a:p>
            <a:pPr>
              <a:buClr>
                <a:schemeClr val="accent3"/>
              </a:buClr>
              <a:defRPr/>
            </a:pPr>
            <a:r>
              <a:rPr lang="he-IL" sz="1600" dirty="0" smtClean="0">
                <a:solidFill>
                  <a:schemeClr val="tx2"/>
                </a:solidFill>
              </a:rPr>
              <a:t>לא נכון</a:t>
            </a:r>
            <a:endParaRPr lang="en-US" sz="1600" dirty="0">
              <a:solidFill>
                <a:schemeClr val="tx2"/>
              </a:solidFill>
            </a:endParaRPr>
          </a:p>
          <a:p>
            <a:pPr>
              <a:buClr>
                <a:schemeClr val="accent3"/>
              </a:buClr>
              <a:defRPr/>
            </a:pPr>
            <a:r>
              <a:rPr lang="he-IL" sz="1600" dirty="0"/>
              <a:t>ה. </a:t>
            </a:r>
            <a:r>
              <a:rPr lang="he-IL" sz="1600" dirty="0" smtClean="0"/>
              <a:t>כאשר אני מרים משקולות בחדר כושר, אני מפעיל כח.</a:t>
            </a:r>
            <a:endParaRPr lang="en-US" sz="1600" dirty="0"/>
          </a:p>
          <a:p>
            <a:pPr>
              <a:buClr>
                <a:schemeClr val="accent3"/>
              </a:buClr>
              <a:defRPr/>
            </a:pPr>
            <a:r>
              <a:rPr lang="he-IL" sz="1600" dirty="0" smtClean="0">
                <a:solidFill>
                  <a:schemeClr val="tx2"/>
                </a:solidFill>
              </a:rPr>
              <a:t>נכון</a:t>
            </a:r>
            <a:endParaRPr lang="en-US" sz="1600" dirty="0">
              <a:solidFill>
                <a:schemeClr val="tx2"/>
              </a:solidFill>
            </a:endParaRP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כח ואנרגיה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4098" name="Picture 2" descr="http://blog.codyapp.com/wp-content/uploads/2013/08/guide_free_weights_equipment_list1.jpg"/>
          <p:cNvPicPr>
            <a:picLocks noChangeAspect="1" noChangeArrowheads="1"/>
          </p:cNvPicPr>
          <p:nvPr/>
        </p:nvPicPr>
        <p:blipFill>
          <a:blip r:embed="rId2" cstate="print"/>
          <a:srcRect/>
          <a:stretch>
            <a:fillRect/>
          </a:stretch>
        </p:blipFill>
        <p:spPr bwMode="auto">
          <a:xfrm>
            <a:off x="2411760" y="1844824"/>
            <a:ext cx="4396036" cy="2198018"/>
          </a:xfrm>
          <a:prstGeom prst="rect">
            <a:avLst/>
          </a:prstGeom>
          <a:noFill/>
        </p:spPr>
      </p:pic>
      <p:sp>
        <p:nvSpPr>
          <p:cNvPr id="6" name="Rectangle 5"/>
          <p:cNvSpPr/>
          <p:nvPr/>
        </p:nvSpPr>
        <p:spPr>
          <a:xfrm>
            <a:off x="1691680" y="1268760"/>
            <a:ext cx="6516216" cy="369332"/>
          </a:xfrm>
          <a:prstGeom prst="rect">
            <a:avLst/>
          </a:prstGeom>
        </p:spPr>
        <p:txBody>
          <a:bodyPr wrap="square">
            <a:spAutoFit/>
          </a:bodyPr>
          <a:lstStyle/>
          <a:p>
            <a:pPr marL="285750" indent="-285750" fontAlgn="auto">
              <a:spcAft>
                <a:spcPts val="0"/>
              </a:spcAft>
              <a:buClr>
                <a:schemeClr val="accent3"/>
              </a:buClr>
              <a:defRPr/>
            </a:pPr>
            <a:r>
              <a:rPr lang="he-IL" dirty="0" smtClean="0">
                <a:solidFill>
                  <a:schemeClr val="accent4">
                    <a:lumMod val="50000"/>
                  </a:schemeClr>
                </a:solidFill>
              </a:rPr>
              <a:t>לפניכם 5 משפטים. אילו משפטים נכונים מבחינה פיזיקלית?</a:t>
            </a:r>
            <a:endParaRPr lang="he-IL" dirty="0">
              <a:solidFill>
                <a:schemeClr val="accent4">
                  <a:lumMod val="50000"/>
                </a:schemeClr>
              </a:solidFill>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395536" y="4795897"/>
            <a:ext cx="7992888" cy="1815882"/>
          </a:xfrm>
          <a:prstGeom prst="rect">
            <a:avLst/>
          </a:prstGeom>
        </p:spPr>
        <p:txBody>
          <a:bodyPr wrap="square">
            <a:spAutoFit/>
          </a:bodyPr>
          <a:lstStyle/>
          <a:p>
            <a:pPr>
              <a:buClr>
                <a:schemeClr val="accent3"/>
              </a:buClr>
              <a:defRPr/>
            </a:pPr>
            <a:r>
              <a:rPr lang="he-IL" sz="1600" dirty="0"/>
              <a:t>א. </a:t>
            </a:r>
            <a:r>
              <a:rPr lang="he-IL" sz="1600" dirty="0" smtClean="0"/>
              <a:t>הסבירו את משמעות המילים "שימוש באנרגיה"</a:t>
            </a:r>
          </a:p>
          <a:p>
            <a:pPr>
              <a:buClr>
                <a:schemeClr val="accent3"/>
              </a:buClr>
              <a:defRPr/>
            </a:pPr>
            <a:r>
              <a:rPr lang="he-IL" sz="1600" dirty="0" smtClean="0">
                <a:solidFill>
                  <a:schemeClr val="tx2"/>
                </a:solidFill>
              </a:rPr>
              <a:t>"שימוש באנרגיה" פירושו המרתה מסוג אנרגיה מסוים לסוג אנרגיה אחר בו יש לנו שימוש כגון המרת אנרגיה כימית בנפט לאנרגיית חום לחימום או לאנרגיית תנועה במכונית</a:t>
            </a:r>
            <a:endParaRPr lang="he-IL" sz="1600" dirty="0">
              <a:solidFill>
                <a:schemeClr val="tx2"/>
              </a:solidFill>
            </a:endParaRPr>
          </a:p>
          <a:p>
            <a:pPr>
              <a:buClr>
                <a:schemeClr val="accent3"/>
              </a:buClr>
              <a:defRPr/>
            </a:pPr>
            <a:r>
              <a:rPr lang="he-IL" sz="1600" dirty="0" smtClean="0"/>
              <a:t>ב</a:t>
            </a:r>
            <a:r>
              <a:rPr lang="he-IL" sz="1600" dirty="0"/>
              <a:t>. </a:t>
            </a:r>
            <a:r>
              <a:rPr lang="he-IL" sz="1600" dirty="0" smtClean="0"/>
              <a:t>לאן "נעלמת" האנרגיה שהייתה אגורה בנפט, לאחר שהשתמשו בה?</a:t>
            </a:r>
          </a:p>
          <a:p>
            <a:pPr>
              <a:buClr>
                <a:schemeClr val="accent3"/>
              </a:buClr>
              <a:defRPr/>
            </a:pPr>
            <a:r>
              <a:rPr lang="he-IL" sz="1600" dirty="0" smtClean="0">
                <a:solidFill>
                  <a:schemeClr val="tx2"/>
                </a:solidFill>
              </a:rPr>
              <a:t>האנרגייה אינה נעלמת אלא מומרת לסוג אנרגייה אחר שאנו לא מבחינים בו או לא יכולים לנצל אותו. למשל אנרגיית התנועה של מכונית אינה נעלמת אלא הופכת לאנרגיית חום בעקבות החיכוך של גלגלי המכונית עם הכביש.</a:t>
            </a:r>
            <a:endParaRPr lang="he-IL" sz="1600" dirty="0">
              <a:solidFill>
                <a:schemeClr val="tx2"/>
              </a:solidFill>
            </a:endParaRP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a:t>
            </a:r>
            <a:r>
              <a:rPr lang="he-IL" sz="3600" dirty="0" smtClean="0">
                <a:solidFill>
                  <a:schemeClr val="tx2"/>
                </a:solidFill>
                <a:latin typeface="+mj-lt"/>
                <a:ea typeface="+mj-ea"/>
                <a:cs typeface="+mj-cs"/>
              </a:rPr>
              <a:t>שימוש באנרגיה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755576" y="1268760"/>
            <a:ext cx="7452320" cy="646331"/>
          </a:xfrm>
          <a:prstGeom prst="rect">
            <a:avLst/>
          </a:prstGeom>
        </p:spPr>
        <p:txBody>
          <a:bodyPr wrap="square">
            <a:spAutoFit/>
          </a:bodyPr>
          <a:lstStyle/>
          <a:p>
            <a:pPr fontAlgn="auto">
              <a:spcAft>
                <a:spcPts val="0"/>
              </a:spcAft>
              <a:buClr>
                <a:schemeClr val="accent3"/>
              </a:buClr>
              <a:defRPr/>
            </a:pPr>
            <a:r>
              <a:rPr lang="he-IL" dirty="0" smtClean="0">
                <a:solidFill>
                  <a:schemeClr val="accent4">
                    <a:lumMod val="50000"/>
                  </a:schemeClr>
                </a:solidFill>
              </a:rPr>
              <a:t>מדענים מכל העולם מתריעים מפני הדלדלות של מצבורי אנרגיה מתכלים, כגון נפט. זאת משום שקצב השימוש באנרגיה האגורה בהם גדול יותר מקצב היווצרותם.</a:t>
            </a:r>
            <a:endParaRPr lang="he-IL" dirty="0">
              <a:solidFill>
                <a:schemeClr val="accent4">
                  <a:lumMod val="50000"/>
                </a:schemeClr>
              </a:solidFill>
            </a:endParaRPr>
          </a:p>
        </p:txBody>
      </p:sp>
      <p:pic>
        <p:nvPicPr>
          <p:cNvPr id="33794" name="Picture 2" descr="http://www.aytcompanies.com/wp-content/uploads/2016/06/oil1.jpg"/>
          <p:cNvPicPr>
            <a:picLocks noChangeAspect="1" noChangeArrowheads="1"/>
          </p:cNvPicPr>
          <p:nvPr/>
        </p:nvPicPr>
        <p:blipFill>
          <a:blip r:embed="rId2" cstate="print"/>
          <a:srcRect/>
          <a:stretch>
            <a:fillRect/>
          </a:stretch>
        </p:blipFill>
        <p:spPr bwMode="auto">
          <a:xfrm>
            <a:off x="2123728" y="2060848"/>
            <a:ext cx="5112567" cy="2556284"/>
          </a:xfrm>
          <a:prstGeom prst="rect">
            <a:avLst/>
          </a:prstGeom>
          <a:noFill/>
        </p:spPr>
      </p:pic>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Car, Sports Car, Wedding Car"/>
          <p:cNvPicPr>
            <a:picLocks noChangeAspect="1" noChangeArrowheads="1"/>
          </p:cNvPicPr>
          <p:nvPr/>
        </p:nvPicPr>
        <p:blipFill>
          <a:blip r:embed="rId2" cstate="print"/>
          <a:srcRect/>
          <a:stretch>
            <a:fillRect/>
          </a:stretch>
        </p:blipFill>
        <p:spPr bwMode="auto">
          <a:xfrm>
            <a:off x="1259632" y="1844824"/>
            <a:ext cx="6408712" cy="3604901"/>
          </a:xfrm>
          <a:prstGeom prst="rect">
            <a:avLst/>
          </a:prstGeom>
          <a:noFill/>
        </p:spPr>
      </p:pic>
      <p:sp>
        <p:nvSpPr>
          <p:cNvPr id="13" name="מלבן 3"/>
          <p:cNvSpPr/>
          <p:nvPr/>
        </p:nvSpPr>
        <p:spPr>
          <a:xfrm>
            <a:off x="395536" y="5661248"/>
            <a:ext cx="7992888" cy="584775"/>
          </a:xfrm>
          <a:prstGeom prst="rect">
            <a:avLst/>
          </a:prstGeom>
        </p:spPr>
        <p:txBody>
          <a:bodyPr wrap="square">
            <a:spAutoFit/>
          </a:bodyPr>
          <a:lstStyle/>
          <a:p>
            <a:pPr>
              <a:buClr>
                <a:schemeClr val="accent3"/>
              </a:buClr>
              <a:defRPr/>
            </a:pPr>
            <a:r>
              <a:rPr lang="he-IL" sz="1600" dirty="0" smtClean="0">
                <a:solidFill>
                  <a:schemeClr val="tx2"/>
                </a:solidFill>
              </a:rPr>
              <a:t>לא, אנרגיה לא נוצרת. הדלק הוא מקור אנרגיה שמספק את האנרגיה ההופכת בסופו של התהליך לאנרגיית התנועה של המכונית. </a:t>
            </a:r>
            <a:endParaRPr lang="he-IL" sz="1600" dirty="0">
              <a:solidFill>
                <a:schemeClr val="tx2"/>
              </a:solidFill>
            </a:endParaRP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יצירת אנרגיה?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755576" y="1268760"/>
            <a:ext cx="7452320" cy="923330"/>
          </a:xfrm>
          <a:prstGeom prst="rect">
            <a:avLst/>
          </a:prstGeom>
        </p:spPr>
        <p:txBody>
          <a:bodyPr wrap="square">
            <a:spAutoFit/>
          </a:bodyPr>
          <a:lstStyle/>
          <a:p>
            <a:pPr fontAlgn="auto">
              <a:spcAft>
                <a:spcPts val="0"/>
              </a:spcAft>
              <a:buClr>
                <a:schemeClr val="accent3"/>
              </a:buClr>
              <a:defRPr/>
            </a:pPr>
            <a:r>
              <a:rPr lang="he-IL" dirty="0" smtClean="0">
                <a:solidFill>
                  <a:schemeClr val="accent4">
                    <a:lumMod val="50000"/>
                  </a:schemeClr>
                </a:solidFill>
              </a:rPr>
              <a:t>רוב המכוניות מונעות באמצעות שריפת דלק במנוע בעזרת מנגנון הקרוי "תא שריפה פנימי". האם נכון לומר ש"האנרגיה של המכונית נוצרת בעת שריפת דלק בתא השריפה הפנימי"?</a:t>
            </a:r>
            <a:endParaRPr lang="he-IL" dirty="0">
              <a:solidFill>
                <a:schemeClr val="accent4">
                  <a:lumMod val="50000"/>
                </a:schemeClr>
              </a:solidFill>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539552" y="3933056"/>
            <a:ext cx="7992888" cy="3293209"/>
          </a:xfrm>
          <a:prstGeom prst="rect">
            <a:avLst/>
          </a:prstGeom>
        </p:spPr>
        <p:txBody>
          <a:bodyPr wrap="square">
            <a:spAutoFit/>
          </a:bodyPr>
          <a:lstStyle/>
          <a:p>
            <a:pPr>
              <a:buClr>
                <a:schemeClr val="accent3"/>
              </a:buClr>
              <a:defRPr/>
            </a:pPr>
            <a:r>
              <a:rPr lang="he-IL" sz="1600" dirty="0"/>
              <a:t>א. </a:t>
            </a:r>
            <a:r>
              <a:rPr lang="he-IL" sz="1600" dirty="0" smtClean="0"/>
              <a:t>האם ניתן להתנדנד בנדנדה בקצב קבוע? הסבירו</a:t>
            </a:r>
          </a:p>
          <a:p>
            <a:pPr>
              <a:buClr>
                <a:schemeClr val="accent3"/>
              </a:buClr>
              <a:defRPr/>
            </a:pPr>
            <a:r>
              <a:rPr lang="he-IL" sz="1600" dirty="0" smtClean="0">
                <a:solidFill>
                  <a:schemeClr val="tx2"/>
                </a:solidFill>
              </a:rPr>
              <a:t>לצורך פשטות, נניח כי הנדנדה היא מערכת סגורה, בה אין איבודי אנרגיה לסביבה, כלומר האנרגיה הכוללת של הנדנדה נשארת קבועה.</a:t>
            </a:r>
          </a:p>
          <a:p>
            <a:pPr>
              <a:buClr>
                <a:schemeClr val="accent3"/>
              </a:buClr>
              <a:defRPr/>
            </a:pPr>
            <a:r>
              <a:rPr lang="he-IL" sz="1600" dirty="0" smtClean="0">
                <a:solidFill>
                  <a:schemeClr val="tx2"/>
                </a:solidFill>
              </a:rPr>
              <a:t>ברור שבמהלך התנודה משתנה הגובה של הנדנדה ולכן גם אנרגיית הגובה. אנרגיית הגובה </a:t>
            </a:r>
            <a:r>
              <a:rPr lang="he-IL" sz="1600" dirty="0" smtClean="0">
                <a:solidFill>
                  <a:schemeClr val="tx2"/>
                </a:solidFill>
              </a:rPr>
              <a:t>בנקודה </a:t>
            </a:r>
            <a:r>
              <a:rPr lang="en-US" sz="1600" dirty="0" smtClean="0">
                <a:solidFill>
                  <a:schemeClr val="tx2"/>
                </a:solidFill>
              </a:rPr>
              <a:t>A</a:t>
            </a:r>
            <a:r>
              <a:rPr lang="he-IL" sz="1600" dirty="0" smtClean="0">
                <a:solidFill>
                  <a:schemeClr val="tx2"/>
                </a:solidFill>
              </a:rPr>
              <a:t> גבוהה </a:t>
            </a:r>
            <a:r>
              <a:rPr lang="he-IL" sz="1600" dirty="0" smtClean="0">
                <a:solidFill>
                  <a:schemeClr val="tx2"/>
                </a:solidFill>
              </a:rPr>
              <a:t>מזו שבנקודה </a:t>
            </a:r>
            <a:r>
              <a:rPr lang="en-US" sz="1600" smtClean="0">
                <a:solidFill>
                  <a:schemeClr val="tx2"/>
                </a:solidFill>
              </a:rPr>
              <a:t>B</a:t>
            </a:r>
            <a:r>
              <a:rPr lang="he-IL" sz="1600" smtClean="0">
                <a:solidFill>
                  <a:schemeClr val="tx2"/>
                </a:solidFill>
              </a:rPr>
              <a:t>. </a:t>
            </a:r>
            <a:r>
              <a:rPr lang="he-IL" sz="1600" dirty="0" smtClean="0">
                <a:solidFill>
                  <a:schemeClr val="tx2"/>
                </a:solidFill>
              </a:rPr>
              <a:t>לכן אנרגיית התנועה בנקודה </a:t>
            </a:r>
            <a:r>
              <a:rPr lang="en-US" sz="1600" dirty="0" smtClean="0">
                <a:solidFill>
                  <a:schemeClr val="tx2"/>
                </a:solidFill>
              </a:rPr>
              <a:t>B</a:t>
            </a:r>
            <a:r>
              <a:rPr lang="he-IL" sz="1600" dirty="0" smtClean="0">
                <a:solidFill>
                  <a:schemeClr val="tx2"/>
                </a:solidFill>
              </a:rPr>
              <a:t> חייבת להיות גדולה מאשר בנקודה </a:t>
            </a:r>
            <a:r>
              <a:rPr lang="en-US" sz="1600" dirty="0" smtClean="0">
                <a:solidFill>
                  <a:schemeClr val="tx2"/>
                </a:solidFill>
              </a:rPr>
              <a:t>A</a:t>
            </a:r>
            <a:r>
              <a:rPr lang="he-IL" sz="1600" dirty="0" smtClean="0">
                <a:solidFill>
                  <a:schemeClr val="tx2"/>
                </a:solidFill>
              </a:rPr>
              <a:t>, </a:t>
            </a:r>
            <a:r>
              <a:rPr lang="he-IL" sz="1600" dirty="0" smtClean="0">
                <a:solidFill>
                  <a:schemeClr val="tx2"/>
                </a:solidFill>
              </a:rPr>
              <a:t>כלומר </a:t>
            </a:r>
            <a:r>
              <a:rPr lang="he-IL" sz="1600" dirty="0" smtClean="0">
                <a:solidFill>
                  <a:schemeClr val="tx2"/>
                </a:solidFill>
              </a:rPr>
              <a:t>המהירות בנקודה </a:t>
            </a:r>
            <a:r>
              <a:rPr lang="en-US" sz="1600" dirty="0" smtClean="0">
                <a:solidFill>
                  <a:schemeClr val="tx2"/>
                </a:solidFill>
              </a:rPr>
              <a:t>B</a:t>
            </a:r>
            <a:r>
              <a:rPr lang="he-IL" sz="1600" dirty="0" smtClean="0">
                <a:solidFill>
                  <a:schemeClr val="tx2"/>
                </a:solidFill>
              </a:rPr>
              <a:t> חייבת להיות גדולה יותר מאשר בנקודה </a:t>
            </a:r>
            <a:r>
              <a:rPr lang="en-US" sz="1600" dirty="0" smtClean="0">
                <a:solidFill>
                  <a:schemeClr val="tx2"/>
                </a:solidFill>
              </a:rPr>
              <a:t>A</a:t>
            </a:r>
            <a:r>
              <a:rPr lang="he-IL" sz="1600" dirty="0" smtClean="0">
                <a:solidFill>
                  <a:schemeClr val="tx2"/>
                </a:solidFill>
              </a:rPr>
              <a:t>.</a:t>
            </a:r>
          </a:p>
          <a:p>
            <a:pPr>
              <a:buClr>
                <a:schemeClr val="accent3"/>
              </a:buClr>
              <a:defRPr/>
            </a:pPr>
            <a:endParaRPr lang="he-IL" sz="1600" dirty="0"/>
          </a:p>
          <a:p>
            <a:pPr>
              <a:buClr>
                <a:schemeClr val="accent3"/>
              </a:buClr>
              <a:defRPr/>
            </a:pPr>
            <a:r>
              <a:rPr lang="he-IL" sz="1600" dirty="0" smtClean="0"/>
              <a:t>ב</a:t>
            </a:r>
            <a:r>
              <a:rPr lang="he-IL" sz="1600" dirty="0"/>
              <a:t>. </a:t>
            </a:r>
            <a:r>
              <a:rPr lang="he-IL" sz="1600" dirty="0" smtClean="0"/>
              <a:t>הסבירו מדוע ללא תנועת רגליים, הנדנדה תעצר אחרי מספר תנודות?</a:t>
            </a:r>
          </a:p>
          <a:p>
            <a:pPr>
              <a:buClr>
                <a:schemeClr val="accent3"/>
              </a:buClr>
              <a:defRPr/>
            </a:pPr>
            <a:r>
              <a:rPr lang="he-IL" sz="1600" dirty="0" smtClean="0">
                <a:solidFill>
                  <a:schemeClr val="tx2"/>
                </a:solidFill>
              </a:rPr>
              <a:t>הנדנדה אינה באמת מערכת סגורה. בעת תנועת הנדנדה, חלק מהאנרגיה עובר לסביבה (עקב חיכוך) ולכן דרוש מקור אנרגיה (השרירים) כדי לפצות על איבוד האנרגיה.</a:t>
            </a:r>
            <a:endParaRPr lang="he-IL" sz="1600" dirty="0">
              <a:solidFill>
                <a:schemeClr val="tx2"/>
              </a:solidFill>
            </a:endParaRPr>
          </a:p>
          <a:p>
            <a:pPr>
              <a:buClr>
                <a:schemeClr val="accent3"/>
              </a:buClr>
              <a:defRPr/>
            </a:pPr>
            <a:endParaRPr lang="he-IL" sz="1600" dirty="0" smtClean="0"/>
          </a:p>
          <a:p>
            <a:pPr>
              <a:buClr>
                <a:schemeClr val="accent3"/>
              </a:buClr>
              <a:defRPr/>
            </a:pPr>
            <a:endParaRPr lang="en-US" sz="1600" dirty="0"/>
          </a:p>
          <a:p>
            <a:pPr>
              <a:buClr>
                <a:schemeClr val="accent3"/>
              </a:buClr>
              <a:defRPr/>
            </a:pPr>
            <a:endParaRPr lang="en-US" sz="1600" dirty="0"/>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תרגיל - חוק שימור אנרגיה בנדנדה</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419872" y="1268760"/>
            <a:ext cx="2543175" cy="2686050"/>
          </a:xfrm>
          <a:prstGeom prst="rect">
            <a:avLst/>
          </a:prstGeom>
          <a:noFill/>
          <a:ln w="9525">
            <a:noFill/>
            <a:miter lim="800000"/>
            <a:headEnd/>
            <a:tailEnd/>
          </a:ln>
        </p:spPr>
      </p:pic>
    </p:spTree>
    <p:extLst>
      <p:ext uri="{BB962C8B-B14F-4D97-AF65-F5344CB8AC3E}">
        <p14:creationId xmlns:p14="http://schemas.microsoft.com/office/powerpoint/2010/main" val="12724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3"/>
          <p:cNvSpPr/>
          <p:nvPr/>
        </p:nvSpPr>
        <p:spPr>
          <a:xfrm>
            <a:off x="539552" y="1340768"/>
            <a:ext cx="7992888" cy="4801314"/>
          </a:xfrm>
          <a:prstGeom prst="rect">
            <a:avLst/>
          </a:prstGeom>
        </p:spPr>
        <p:txBody>
          <a:bodyPr wrap="square">
            <a:spAutoFit/>
          </a:bodyPr>
          <a:lstStyle/>
          <a:p>
            <a:pPr>
              <a:buClr>
                <a:schemeClr val="accent3"/>
              </a:buClr>
              <a:buFont typeface="Arial" pitchFamily="34" charset="0"/>
              <a:buChar char="•"/>
              <a:defRPr/>
            </a:pPr>
            <a:r>
              <a:rPr lang="he-IL" dirty="0" smtClean="0"/>
              <a:t>אנרגיה היא גודל פיזיקלי שמבטא יכולת לחולל שינוי במצב הגוף</a:t>
            </a:r>
          </a:p>
          <a:p>
            <a:pPr>
              <a:buClr>
                <a:schemeClr val="accent3"/>
              </a:buClr>
              <a:defRPr/>
            </a:pPr>
            <a:endParaRPr lang="he-IL" dirty="0" smtClean="0"/>
          </a:p>
          <a:p>
            <a:pPr>
              <a:buClr>
                <a:schemeClr val="accent3"/>
              </a:buClr>
              <a:buFont typeface="Arial" pitchFamily="34" charset="0"/>
              <a:buChar char="•"/>
              <a:defRPr/>
            </a:pPr>
            <a:r>
              <a:rPr lang="he-IL" dirty="0" smtClean="0"/>
              <a:t>מערכת סגורה – מערכת גופים שאין מעבר אנרגיה בינה לבין הסביבה.</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חוק שימור האנרגיה קובע: "אנרגיה של מערכת סגורה נשארת קבועה ואינה יכולה להעלם או להווצר"</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מקור אנרגיה הוא גוף שממנו מועברת אנרגיה למערכת הנחקרת</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איבוד אנרגיה זהו תהליך שבו מועברת אנרגיה מהמערכת הנחקרת לסביבה</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תהליכים המתרחשים סביבנו מתאפיינים במעברי אנרגיה מגוף לגוף ו/או המרות אנרגיה מסוג לסוג</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ככל שגובה הגוף גדל, כך גדלה אנרגיית הגובה של הגוף</a:t>
            </a:r>
          </a:p>
          <a:p>
            <a:pPr>
              <a:buClr>
                <a:schemeClr val="accent3"/>
              </a:buClr>
              <a:buFont typeface="Arial" pitchFamily="34" charset="0"/>
              <a:buChar char="•"/>
              <a:defRPr/>
            </a:pPr>
            <a:endParaRPr lang="he-IL" dirty="0" smtClean="0"/>
          </a:p>
          <a:p>
            <a:pPr>
              <a:buClr>
                <a:schemeClr val="accent3"/>
              </a:buClr>
              <a:buFont typeface="Arial" pitchFamily="34" charset="0"/>
              <a:buChar char="•"/>
              <a:defRPr/>
            </a:pPr>
            <a:r>
              <a:rPr lang="he-IL" dirty="0" smtClean="0"/>
              <a:t>ככל שמהירות הגוף גדלה, כך גדלה אנרגיית התנועה של הגוף</a:t>
            </a:r>
          </a:p>
        </p:txBody>
      </p:sp>
      <p:sp>
        <p:nvSpPr>
          <p:cNvPr id="14" name="Title 1"/>
          <p:cNvSpPr txBox="1">
            <a:spLocks/>
          </p:cNvSpPr>
          <p:nvPr/>
        </p:nvSpPr>
        <p:spPr>
          <a:xfrm>
            <a:off x="611560"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2"/>
                </a:solidFill>
                <a:effectLst/>
                <a:uLnTx/>
                <a:uFillTx/>
                <a:latin typeface="+mj-lt"/>
                <a:ea typeface="+mj-ea"/>
                <a:cs typeface="+mj-cs"/>
              </a:rPr>
              <a:t>סיכום</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27248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מהי אנרגיה?</a:t>
            </a:r>
            <a:endParaRPr lang="en-US" sz="3600"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he-IL" sz="2800" b="1" dirty="0" smtClean="0">
                <a:solidFill>
                  <a:schemeClr val="tx2"/>
                </a:solidFill>
              </a:rPr>
              <a:t>הגדרה</a:t>
            </a:r>
            <a:r>
              <a:rPr lang="he-IL" sz="2800" dirty="0" smtClean="0"/>
              <a:t>: אנרגיה היא...</a:t>
            </a:r>
          </a:p>
          <a:p>
            <a:pPr marL="0" indent="0">
              <a:buNone/>
            </a:pPr>
            <a:endParaRPr lang="he-IL" sz="2800" dirty="0" smtClean="0"/>
          </a:p>
          <a:p>
            <a:pPr marL="0" indent="0" algn="ctr">
              <a:buNone/>
            </a:pPr>
            <a:r>
              <a:rPr lang="he-IL" sz="15000"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764704"/>
            <a:ext cx="7772400" cy="1470025"/>
          </a:xfrm>
        </p:spPr>
        <p:txBody>
          <a:bodyPr/>
          <a:lstStyle/>
          <a:p>
            <a:r>
              <a:rPr lang="he-IL" dirty="0" smtClean="0">
                <a:solidFill>
                  <a:schemeClr val="tx2"/>
                </a:solidFill>
              </a:rPr>
              <a:t>אנרגיה</a:t>
            </a:r>
            <a:endParaRPr lang="he-IL" dirty="0">
              <a:solidFill>
                <a:schemeClr val="tx2"/>
              </a:solidFill>
            </a:endParaRPr>
          </a:p>
        </p:txBody>
      </p:sp>
      <p:sp>
        <p:nvSpPr>
          <p:cNvPr id="3" name="כותרת משנה 2"/>
          <p:cNvSpPr>
            <a:spLocks noGrp="1"/>
          </p:cNvSpPr>
          <p:nvPr>
            <p:ph type="subTitle" idx="1"/>
          </p:nvPr>
        </p:nvSpPr>
        <p:spPr>
          <a:xfrm>
            <a:off x="1403648" y="2204864"/>
            <a:ext cx="6400800" cy="766936"/>
          </a:xfrm>
        </p:spPr>
        <p:txBody>
          <a:bodyPr/>
          <a:lstStyle/>
          <a:p>
            <a:r>
              <a:rPr lang="he-IL" dirty="0" smtClean="0">
                <a:solidFill>
                  <a:schemeClr val="tx1"/>
                </a:solidFill>
              </a:rPr>
              <a:t>סוגי אנרגיה</a:t>
            </a:r>
            <a:endParaRPr lang="he-IL" dirty="0">
              <a:solidFill>
                <a:schemeClr val="tx1"/>
              </a:solidFill>
            </a:endParaRPr>
          </a:p>
        </p:txBody>
      </p:sp>
      <p:pic>
        <p:nvPicPr>
          <p:cNvPr id="20483" name="Picture 3"/>
          <p:cNvPicPr>
            <a:picLocks noChangeAspect="1" noChangeArrowheads="1"/>
          </p:cNvPicPr>
          <p:nvPr/>
        </p:nvPicPr>
        <p:blipFill>
          <a:blip r:embed="rId2" cstate="print"/>
          <a:srcRect/>
          <a:stretch>
            <a:fillRect/>
          </a:stretch>
        </p:blipFill>
        <p:spPr bwMode="auto">
          <a:xfrm>
            <a:off x="2195736" y="3212976"/>
            <a:ext cx="4592025" cy="3170684"/>
          </a:xfrm>
          <a:prstGeom prst="rect">
            <a:avLst/>
          </a:prstGeom>
          <a:noFill/>
          <a:ln w="9525">
            <a:noFill/>
            <a:miter lim="800000"/>
            <a:headEnd/>
            <a:tailEnd/>
          </a:ln>
        </p:spPr>
      </p:pic>
    </p:spTree>
    <p:extLst>
      <p:ext uri="{BB962C8B-B14F-4D97-AF65-F5344CB8AC3E}">
        <p14:creationId xmlns:p14="http://schemas.microsoft.com/office/powerpoint/2010/main" val="3190101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העברות והמרות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מספרים על ג'יימס ואט (1736-1819), מהנדס סקוטי, שכשהיה ילד הוא נהג לשבת ליד קומקום רותח ולהתבונן שעות רבות כיצד אדי המים (הקיטור) היו כל כך חזקים עד שהיו כל כך חזקים עד שהניפו את מכסה הקומקום. תופעה זו נתנה לו את הרעיון לפיתוח מנוע קיטור, ששינה את פני האנושות והוביל לעידן חדש – המהפכה התעשייתית.</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600" dirty="0" smtClean="0"/>
          </a:p>
          <a:p>
            <a:pPr marL="0" indent="0">
              <a:buNone/>
            </a:pPr>
            <a:r>
              <a:rPr lang="he-IL" sz="1600" dirty="0" smtClean="0"/>
              <a:t>בשפה הפיזיקלית, מנוע הקיטור הוא יישום טכנולוגי של חוק שימור האנרגיה. האנרגיה התרמית במנוע הקיטור אינה נעלמת אלא מועברת לבוכנה של מנוע ומומרת לאנרגיה של תנועה.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8434" name="Picture 2" descr="https://upload.wikimedia.org/wikipedia/commons/thumb/9/9e/Maquina_vapor_Watt_ETSIIM.jpg/300px-Maquina_vapor_Watt_ETSIIM.jpg"/>
          <p:cNvPicPr>
            <a:picLocks noChangeAspect="1" noChangeArrowheads="1"/>
          </p:cNvPicPr>
          <p:nvPr/>
        </p:nvPicPr>
        <p:blipFill>
          <a:blip r:embed="rId2" cstate="print"/>
          <a:srcRect/>
          <a:stretch>
            <a:fillRect/>
          </a:stretch>
        </p:blipFill>
        <p:spPr bwMode="auto">
          <a:xfrm>
            <a:off x="3059832" y="2708920"/>
            <a:ext cx="3312368" cy="24621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העברות והמרות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העברות והמרות אנרגיה מתבצעות בטבע כל הזמן. לדוגמה:</a:t>
            </a:r>
          </a:p>
          <a:p>
            <a:pPr marL="0" indent="0">
              <a:buNone/>
            </a:pPr>
            <a:endParaRPr lang="he-IL" sz="1600" dirty="0" smtClean="0"/>
          </a:p>
          <a:p>
            <a:pPr marL="0" indent="0">
              <a:buNone/>
            </a:pPr>
            <a:r>
              <a:rPr lang="he-IL" sz="1600" dirty="0" smtClean="0"/>
              <a:t>אנרגיה כימית האגורה במזון מועברת לגוף האדם ומומרת לסוגי אנרגיה </a:t>
            </a:r>
            <a:r>
              <a:rPr lang="en-US" sz="1600" dirty="0" smtClean="0"/>
              <a:t/>
            </a:r>
            <a:br>
              <a:rPr lang="en-US" sz="1600" dirty="0" smtClean="0"/>
            </a:br>
            <a:r>
              <a:rPr lang="he-IL" sz="1600" dirty="0" smtClean="0"/>
              <a:t>אחרים – אנרגיה תרמית, אנרגיית תנועה ועוד.</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אנרגיית קרינה של אור השמש מועברת לצמחים ומומרת בחלקה לאנרגיה</a:t>
            </a:r>
            <a:r>
              <a:rPr lang="en-US" sz="1600" dirty="0" smtClean="0"/>
              <a:t/>
            </a:r>
            <a:br>
              <a:rPr lang="en-US" sz="1600" dirty="0" smtClean="0"/>
            </a:br>
            <a:r>
              <a:rPr lang="he-IL" sz="1600" dirty="0" smtClean="0"/>
              <a:t> כימית בתהליך הנקרא פוטוסינתזה.</a:t>
            </a:r>
            <a:endParaRPr lang="en-US"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אנרגיית הקרינה של אור השמש מועברת למי האוקיינוסים וגורמת להם </a:t>
            </a:r>
            <a:r>
              <a:rPr lang="en-US" sz="1600" dirty="0" smtClean="0"/>
              <a:t/>
            </a:r>
            <a:br>
              <a:rPr lang="en-US" sz="1600" dirty="0" smtClean="0"/>
            </a:br>
            <a:r>
              <a:rPr lang="he-IL" sz="1600" dirty="0" smtClean="0"/>
              <a:t>להתחמם ולהתאדות. בעקבות האידוי מומרת אנרגייה זו לאנרגיית גובה.</a:t>
            </a: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4818" name="Picture 2" descr="http://briuton.co.il/wp-content/uploads/nutrition_facts.jpg"/>
          <p:cNvPicPr>
            <a:picLocks noChangeAspect="1" noChangeArrowheads="1"/>
          </p:cNvPicPr>
          <p:nvPr/>
        </p:nvPicPr>
        <p:blipFill>
          <a:blip r:embed="rId2" cstate="print"/>
          <a:srcRect/>
          <a:stretch>
            <a:fillRect/>
          </a:stretch>
        </p:blipFill>
        <p:spPr bwMode="auto">
          <a:xfrm>
            <a:off x="467544" y="1844824"/>
            <a:ext cx="2322839" cy="1440160"/>
          </a:xfrm>
          <a:prstGeom prst="rect">
            <a:avLst/>
          </a:prstGeom>
          <a:noFill/>
        </p:spPr>
      </p:pic>
      <p:pic>
        <p:nvPicPr>
          <p:cNvPr id="34819" name="Picture 3"/>
          <p:cNvPicPr>
            <a:picLocks noChangeAspect="1" noChangeArrowheads="1"/>
          </p:cNvPicPr>
          <p:nvPr/>
        </p:nvPicPr>
        <p:blipFill>
          <a:blip r:embed="rId3" cstate="print"/>
          <a:srcRect/>
          <a:stretch>
            <a:fillRect/>
          </a:stretch>
        </p:blipFill>
        <p:spPr bwMode="auto">
          <a:xfrm>
            <a:off x="323528" y="3717032"/>
            <a:ext cx="2496276" cy="1152128"/>
          </a:xfrm>
          <a:prstGeom prst="rect">
            <a:avLst/>
          </a:prstGeom>
          <a:noFill/>
          <a:ln w="9525">
            <a:noFill/>
            <a:miter lim="800000"/>
            <a:headEnd/>
            <a:tailEnd/>
          </a:ln>
        </p:spPr>
      </p:pic>
      <p:pic>
        <p:nvPicPr>
          <p:cNvPr id="34821" name="Picture 5" descr="http://www.kibbutznetwork.co.il/mezeg_avir/mazeget_slide0012_image002.gif"/>
          <p:cNvPicPr>
            <a:picLocks noChangeAspect="1" noChangeArrowheads="1"/>
          </p:cNvPicPr>
          <p:nvPr/>
        </p:nvPicPr>
        <p:blipFill>
          <a:blip r:embed="rId4" cstate="print"/>
          <a:srcRect/>
          <a:stretch>
            <a:fillRect/>
          </a:stretch>
        </p:blipFill>
        <p:spPr bwMode="auto">
          <a:xfrm>
            <a:off x="467544" y="5373216"/>
            <a:ext cx="2088232" cy="13424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תופעות רבות בחיינו ניתן לשייך לתחום הנקרא מכניקה – זריקת כדור לסל, נסיעת רכבת, מתיחת קפיץ, זרימת נהר ועוד. סימני ההכר של תופעות מכניות הם קיום תנועה, שינויי גובה או שינויי צורה של גופים.</a:t>
            </a:r>
          </a:p>
          <a:p>
            <a:pPr marL="0" indent="0">
              <a:buNone/>
            </a:pPr>
            <a:r>
              <a:rPr lang="he-IL" sz="1600" dirty="0" smtClean="0"/>
              <a:t>בהתאם לכך נהוג להבחין בשלושה סוגים של אנרגיה מכנית:</a:t>
            </a:r>
          </a:p>
          <a:p>
            <a:pPr marL="0" indent="0">
              <a:buNone/>
            </a:pPr>
            <a:endParaRPr lang="he-IL" sz="1600" dirty="0" smtClean="0"/>
          </a:p>
          <a:p>
            <a:pPr marL="0" indent="0">
              <a:buNone/>
            </a:pPr>
            <a:r>
              <a:rPr lang="he-IL" sz="1600" b="1" dirty="0" smtClean="0">
                <a:solidFill>
                  <a:schemeClr val="tx2"/>
                </a:solidFill>
              </a:rPr>
              <a:t>אנרגיית תנועה (אנרגיה קינטית) </a:t>
            </a:r>
            <a:r>
              <a:rPr lang="he-IL" sz="1600" dirty="0" smtClean="0"/>
              <a:t>– אנרגיה של תנועה. לכל גוף שנע יש אנרגיה קינטית. </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גם "אנרגיית רוח" היא סוג של אנרגיה קינטית.</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996952"/>
            <a:ext cx="2973710" cy="167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869160"/>
            <a:ext cx="2424999" cy="183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3068960"/>
            <a:ext cx="231954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924944"/>
            <a:ext cx="2510554" cy="167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179512" y="1340768"/>
            <a:ext cx="8856984" cy="5517232"/>
          </a:xfrm>
        </p:spPr>
        <p:txBody>
          <a:bodyPr>
            <a:normAutofit/>
          </a:bodyPr>
          <a:lstStyle/>
          <a:p>
            <a:pPr marL="0" indent="0">
              <a:buNone/>
            </a:pPr>
            <a:r>
              <a:rPr lang="he-IL" sz="1700" b="1" dirty="0" smtClean="0">
                <a:solidFill>
                  <a:schemeClr val="tx2"/>
                </a:solidFill>
              </a:rPr>
              <a:t>אנרגיית גובה (אנרגייה פוטנציאלית כובדית)</a:t>
            </a:r>
            <a:r>
              <a:rPr lang="he-IL" sz="1700" dirty="0" smtClean="0">
                <a:solidFill>
                  <a:schemeClr val="tx2"/>
                </a:solidFill>
              </a:rPr>
              <a:t> </a:t>
            </a:r>
            <a:r>
              <a:rPr lang="he-IL" sz="1700" dirty="0" smtClean="0"/>
              <a:t>– "פוטנציאל" פרושו יכולת. אם גוף מורם לגובה, יש לו פוטנציאל ליפול, כלומר להתחיל לנוע (בהשפעת כח הכובד). </a:t>
            </a:r>
          </a:p>
          <a:p>
            <a:pPr marL="0" indent="0">
              <a:buNone/>
            </a:pPr>
            <a:endParaRPr lang="he-IL" sz="1600" dirty="0"/>
          </a:p>
          <a:p>
            <a:pPr marL="0" indent="0">
              <a:buNone/>
            </a:pPr>
            <a:endParaRPr lang="he-IL" sz="16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7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7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95" y="2852936"/>
            <a:ext cx="335992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852936"/>
            <a:ext cx="3370558" cy="224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179512" y="1340768"/>
            <a:ext cx="8856984" cy="5517232"/>
          </a:xfrm>
        </p:spPr>
        <p:txBody>
          <a:bodyPr>
            <a:normAutofit/>
          </a:bodyPr>
          <a:lstStyle/>
          <a:p>
            <a:pPr marL="0" indent="0">
              <a:buNone/>
            </a:pPr>
            <a:r>
              <a:rPr lang="he-IL" sz="1700" dirty="0" smtClean="0"/>
              <a:t>לכוס שבתמונה יש פוטנציאל ליפול אל הרצפה, זאת אומרת שיש לה אנרגיית גובה ביחס</a:t>
            </a:r>
            <a:r>
              <a:rPr lang="he-IL" sz="1700" dirty="0"/>
              <a:t> </a:t>
            </a:r>
            <a:r>
              <a:rPr lang="he-IL" sz="1700" dirty="0" smtClean="0"/>
              <a:t>לרצפה. </a:t>
            </a:r>
          </a:p>
          <a:p>
            <a:pPr marL="0" indent="0">
              <a:buNone/>
            </a:pPr>
            <a:r>
              <a:rPr lang="he-IL" sz="1700" dirty="0" smtClean="0"/>
              <a:t>לעומת זאת, אנרגיית הגובה שלה ביחס לשולחן היא אפס.</a:t>
            </a:r>
          </a:p>
          <a:p>
            <a:pPr marL="0" indent="0">
              <a:buNone/>
            </a:pPr>
            <a:endParaRPr lang="he-IL" sz="1600" dirty="0" smtClean="0"/>
          </a:p>
          <a:p>
            <a:pPr marL="0" indent="0">
              <a:buNone/>
            </a:pPr>
            <a:endParaRPr lang="he-IL" sz="16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700" dirty="0" smtClean="0"/>
          </a:p>
          <a:p>
            <a:pPr marL="0" indent="0">
              <a:buNone/>
            </a:pPr>
            <a:endParaRPr lang="en-US" sz="1700" dirty="0" smtClean="0"/>
          </a:p>
          <a:p>
            <a:pPr marL="0" indent="0">
              <a:buNone/>
            </a:pPr>
            <a:r>
              <a:rPr lang="he-IL" sz="1600" dirty="0" smtClean="0"/>
              <a:t>כאשר מדברים על אנרגיית גובה, חשוב לציין ביחס למה מודדים את</a:t>
            </a:r>
            <a:r>
              <a:rPr lang="he-IL" sz="1600" dirty="0"/>
              <a:t> </a:t>
            </a:r>
            <a:r>
              <a:rPr lang="he-IL" sz="1600" dirty="0" smtClean="0"/>
              <a:t>הגובה של הגוף הנחקר. מהו מישור היחוס?</a:t>
            </a:r>
          </a:p>
          <a:p>
            <a:pPr marL="0" indent="0">
              <a:buNone/>
            </a:pPr>
            <a:endParaRPr lang="en-US" sz="1800" dirty="0" smtClean="0"/>
          </a:p>
          <a:p>
            <a:pPr marL="0" indent="0">
              <a:buNone/>
            </a:pPr>
            <a:r>
              <a:rPr lang="he-IL" sz="1600" dirty="0" smtClean="0"/>
              <a:t>לערך הכמותי של האנרגיה במקרה זה אין משמעות. מה שחשוב הוא </a:t>
            </a:r>
            <a:r>
              <a:rPr lang="he-IL" sz="1600" b="1" dirty="0" smtClean="0">
                <a:solidFill>
                  <a:schemeClr val="tx2"/>
                </a:solidFill>
              </a:rPr>
              <a:t>הפרש אנרגיות הגובה </a:t>
            </a:r>
            <a:r>
              <a:rPr lang="he-IL" sz="1600" dirty="0" smtClean="0"/>
              <a:t>של הגוף בין שני מצבי גובה שונים (הדבר נכון גם לגבי אנרגיית תנועה. מדוע?)</a:t>
            </a:r>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5845" name="Picture 5" descr="http://wac.450f.edgecastcdn.net/80450F/rev967.com/files/2013/10/Cup-of-coffee-on-table-in-cafe.jpg"/>
          <p:cNvPicPr>
            <a:picLocks noChangeAspect="1" noChangeArrowheads="1"/>
          </p:cNvPicPr>
          <p:nvPr/>
        </p:nvPicPr>
        <p:blipFill>
          <a:blip r:embed="rId2" cstate="print"/>
          <a:srcRect/>
          <a:stretch>
            <a:fillRect/>
          </a:stretch>
        </p:blipFill>
        <p:spPr bwMode="auto">
          <a:xfrm>
            <a:off x="3059832" y="2204863"/>
            <a:ext cx="3096345" cy="2064229"/>
          </a:xfrm>
          <a:prstGeom prst="rect">
            <a:avLst/>
          </a:prstGeom>
          <a:noFill/>
        </p:spPr>
      </p:pic>
    </p:spTree>
    <p:extLst>
      <p:ext uri="{BB962C8B-B14F-4D97-AF65-F5344CB8AC3E}">
        <p14:creationId xmlns:p14="http://schemas.microsoft.com/office/powerpoint/2010/main" val="4158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אנרגיית קפיץ (אנרגייה פוטנציאלית אלסטית)</a:t>
            </a:r>
            <a:r>
              <a:rPr lang="he-IL" sz="1600" b="1" dirty="0" smtClean="0"/>
              <a:t> </a:t>
            </a:r>
            <a:r>
              <a:rPr lang="he-IL" sz="1600" dirty="0" smtClean="0"/>
              <a:t>– אם נתון קפיץ, גומי או כל חומר אלסטי אחר אשר מכווץ או מתוח, יש לו אנרגייה פוטנציאלית אלסטית. </a:t>
            </a:r>
          </a:p>
          <a:p>
            <a:pPr marL="0" indent="0">
              <a:buNone/>
            </a:pPr>
            <a:endParaRPr lang="he-IL" sz="1600" dirty="0" smtClean="0"/>
          </a:p>
          <a:p>
            <a:pPr marL="0" indent="0">
              <a:buNone/>
            </a:pPr>
            <a:r>
              <a:rPr lang="he-IL" sz="1600" dirty="0" smtClean="0"/>
              <a:t>לדוגמה בקשת מתוחה אגורה אנרגייה פוטנציאלית אלסטית אותה ניתן להמיר לאנרגיית תנועה של החץ.</a:t>
            </a:r>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140968"/>
            <a:ext cx="2822121" cy="200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212976"/>
            <a:ext cx="3127242" cy="208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7"/>
          <p:cNvGrpSpPr/>
          <p:nvPr/>
        </p:nvGrpSpPr>
        <p:grpSpPr>
          <a:xfrm>
            <a:off x="5652120" y="2564904"/>
            <a:ext cx="3024336" cy="4104456"/>
            <a:chOff x="5220072" y="2636912"/>
            <a:chExt cx="2952328" cy="3888432"/>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636912"/>
              <a:ext cx="2333989" cy="354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20072" y="5877272"/>
              <a:ext cx="295232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8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פנימית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2000" b="1" dirty="0" smtClean="0">
                <a:solidFill>
                  <a:schemeClr val="tx2"/>
                </a:solidFill>
              </a:rPr>
              <a:t>אנרגיה פנימית</a:t>
            </a:r>
          </a:p>
          <a:p>
            <a:pPr marL="0" indent="0">
              <a:buNone/>
            </a:pPr>
            <a:r>
              <a:rPr lang="he-IL" sz="1600" dirty="0" smtClean="0"/>
              <a:t>האנרגיה הפנימית קשורה למבנה הפנימי של הגופים ולמצב החומר שממנו </a:t>
            </a:r>
            <a:r>
              <a:rPr lang="he-IL" sz="1600" smtClean="0"/>
              <a:t>הם עשויים</a:t>
            </a:r>
            <a:endParaRPr lang="he-IL" sz="1600" dirty="0" smtClean="0"/>
          </a:p>
          <a:p>
            <a:pPr marL="0" indent="0">
              <a:buNone/>
            </a:pPr>
            <a:endParaRPr lang="he-IL" sz="1600" dirty="0" smtClean="0"/>
          </a:p>
          <a:p>
            <a:pPr marL="0" indent="0">
              <a:buNone/>
            </a:pPr>
            <a:r>
              <a:rPr lang="he-IL" sz="1600" b="1" dirty="0" smtClean="0">
                <a:solidFill>
                  <a:schemeClr val="tx2"/>
                </a:solidFill>
              </a:rPr>
              <a:t>אנרגיית חום (אנרגייה תרמית) </a:t>
            </a:r>
            <a:r>
              <a:rPr lang="he-IL" sz="1600" dirty="0" smtClean="0"/>
              <a:t>– לכל גוף יש אנרגיה תרמית הקשורה לתנועה של חלקיקי החומר בתוכו. כמות האנרגיה התרמית של החומר גדלה עם חימומו וקטנה עם קירורו של החומר.</a:t>
            </a:r>
            <a:endParaRPr lang="en-US"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4098" name="Picture 2" descr="https://qph.ec.quoracdn.net/main-qimg-79076daf7a8dc87da07d011e23d47f28"/>
          <p:cNvPicPr>
            <a:picLocks noChangeAspect="1" noChangeArrowheads="1"/>
          </p:cNvPicPr>
          <p:nvPr/>
        </p:nvPicPr>
        <p:blipFill>
          <a:blip r:embed="rId2" cstate="print"/>
          <a:srcRect/>
          <a:stretch>
            <a:fillRect/>
          </a:stretch>
        </p:blipFill>
        <p:spPr bwMode="auto">
          <a:xfrm>
            <a:off x="755576" y="3501008"/>
            <a:ext cx="3231719" cy="1584176"/>
          </a:xfrm>
          <a:prstGeom prst="rect">
            <a:avLst/>
          </a:prstGeom>
          <a:noFill/>
        </p:spPr>
      </p:pic>
      <p:pic>
        <p:nvPicPr>
          <p:cNvPr id="4100" name="Picture 4" descr="http://www.wildnatureimages.com/images%203/070728-048..jpg"/>
          <p:cNvPicPr>
            <a:picLocks noChangeAspect="1" noChangeArrowheads="1"/>
          </p:cNvPicPr>
          <p:nvPr/>
        </p:nvPicPr>
        <p:blipFill>
          <a:blip r:embed="rId3" cstate="print"/>
          <a:srcRect/>
          <a:stretch>
            <a:fillRect/>
          </a:stretch>
        </p:blipFill>
        <p:spPr bwMode="auto">
          <a:xfrm>
            <a:off x="4716016" y="3212976"/>
            <a:ext cx="3240360" cy="21656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3" name="Picture 17" descr="http://rslerner.co.il/588-thickbox_default/-aa.jpg"/>
          <p:cNvPicPr>
            <a:picLocks noChangeAspect="1" noChangeArrowheads="1"/>
          </p:cNvPicPr>
          <p:nvPr/>
        </p:nvPicPr>
        <p:blipFill>
          <a:blip r:embed="rId2" cstate="print"/>
          <a:srcRect/>
          <a:stretch>
            <a:fillRect/>
          </a:stretch>
        </p:blipFill>
        <p:spPr bwMode="auto">
          <a:xfrm>
            <a:off x="4139952" y="2564904"/>
            <a:ext cx="1800200" cy="1800200"/>
          </a:xfrm>
          <a:prstGeom prst="rect">
            <a:avLst/>
          </a:prstGeom>
          <a:noFill/>
        </p:spPr>
      </p:pic>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פנימית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אנרגייה כימית </a:t>
            </a:r>
            <a:r>
              <a:rPr lang="he-IL" sz="1600" dirty="0" smtClean="0"/>
              <a:t>– לכל גוף יש אנרגיה כימית הנאגרת בקשרים הכימיים בין החלקיקים מהם בנוי הגוף. כאשר משתנה הקשר בין חלקיקי הגוף, אנרגיה זו משתנה. </a:t>
            </a:r>
          </a:p>
          <a:p>
            <a:pPr marL="0" indent="0">
              <a:buNone/>
            </a:pPr>
            <a:endParaRPr lang="he-IL"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4578" name="Picture 2" descr="http://uri-manor.co.il/wp-content/uploads/2015/10/Untitled-3-300x300.jpg"/>
          <p:cNvPicPr>
            <a:picLocks noChangeAspect="1" noChangeArrowheads="1"/>
          </p:cNvPicPr>
          <p:nvPr/>
        </p:nvPicPr>
        <p:blipFill>
          <a:blip r:embed="rId3" cstate="print"/>
          <a:srcRect/>
          <a:stretch>
            <a:fillRect/>
          </a:stretch>
        </p:blipFill>
        <p:spPr bwMode="auto">
          <a:xfrm>
            <a:off x="6588224" y="2420888"/>
            <a:ext cx="1489348" cy="1489348"/>
          </a:xfrm>
          <a:prstGeom prst="rect">
            <a:avLst/>
          </a:prstGeom>
          <a:noFill/>
        </p:spPr>
      </p:pic>
      <p:pic>
        <p:nvPicPr>
          <p:cNvPr id="24582" name="Picture 6" descr="http://allprochimney.com/wp-content/uploads/2016/02/howard-county-fireplace.jpg"/>
          <p:cNvPicPr>
            <a:picLocks noChangeAspect="1" noChangeArrowheads="1"/>
          </p:cNvPicPr>
          <p:nvPr/>
        </p:nvPicPr>
        <p:blipFill>
          <a:blip r:embed="rId4" cstate="print"/>
          <a:srcRect/>
          <a:stretch>
            <a:fillRect/>
          </a:stretch>
        </p:blipFill>
        <p:spPr bwMode="auto">
          <a:xfrm>
            <a:off x="6228184" y="4365104"/>
            <a:ext cx="2160240" cy="2160240"/>
          </a:xfrm>
          <a:prstGeom prst="rect">
            <a:avLst/>
          </a:prstGeom>
          <a:noFill/>
        </p:spPr>
      </p:pic>
      <p:pic>
        <p:nvPicPr>
          <p:cNvPr id="24586" name="Picture 10" descr="http://www.autoblog4me.com/wp-content/uploads/2015/10/enlace-desguace.jpg"/>
          <p:cNvPicPr>
            <a:picLocks noChangeAspect="1" noChangeArrowheads="1"/>
          </p:cNvPicPr>
          <p:nvPr/>
        </p:nvPicPr>
        <p:blipFill>
          <a:blip r:embed="rId5" cstate="print"/>
          <a:srcRect/>
          <a:stretch>
            <a:fillRect/>
          </a:stretch>
        </p:blipFill>
        <p:spPr bwMode="auto">
          <a:xfrm>
            <a:off x="1043608" y="2276872"/>
            <a:ext cx="2088232" cy="2088232"/>
          </a:xfrm>
          <a:prstGeom prst="rect">
            <a:avLst/>
          </a:prstGeom>
          <a:noFill/>
        </p:spPr>
      </p:pic>
      <p:pic>
        <p:nvPicPr>
          <p:cNvPr id="24589" name="Picture 13"/>
          <p:cNvPicPr>
            <a:picLocks noChangeAspect="1" noChangeArrowheads="1"/>
          </p:cNvPicPr>
          <p:nvPr/>
        </p:nvPicPr>
        <p:blipFill>
          <a:blip r:embed="rId6" cstate="print"/>
          <a:srcRect/>
          <a:stretch>
            <a:fillRect/>
          </a:stretch>
        </p:blipFill>
        <p:spPr bwMode="auto">
          <a:xfrm>
            <a:off x="1907704" y="4941168"/>
            <a:ext cx="3528392" cy="13533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184576"/>
          </a:xfrm>
        </p:spPr>
        <p:txBody>
          <a:bodyPr>
            <a:normAutofit/>
          </a:bodyPr>
          <a:lstStyle/>
          <a:p>
            <a:pPr marL="0" indent="0">
              <a:buNone/>
            </a:pPr>
            <a:endParaRPr lang="he-IL"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2123728" y="1412776"/>
            <a:ext cx="4962525" cy="3429000"/>
          </a:xfrm>
          <a:prstGeom prst="rect">
            <a:avLst/>
          </a:prstGeom>
          <a:noFill/>
          <a:ln w="9525">
            <a:noFill/>
            <a:miter lim="800000"/>
            <a:headEnd/>
            <a:tailEnd/>
          </a:ln>
        </p:spPr>
      </p:pic>
      <p:sp>
        <p:nvSpPr>
          <p:cNvPr id="12" name="Rectangle 11"/>
          <p:cNvSpPr/>
          <p:nvPr/>
        </p:nvSpPr>
        <p:spPr>
          <a:xfrm>
            <a:off x="1979712" y="4869160"/>
            <a:ext cx="5328592" cy="338554"/>
          </a:xfrm>
          <a:prstGeom prst="rect">
            <a:avLst/>
          </a:prstGeom>
        </p:spPr>
        <p:txBody>
          <a:bodyPr wrap="square">
            <a:spAutoFit/>
          </a:bodyPr>
          <a:lstStyle/>
          <a:p>
            <a:pPr algn="ctr"/>
            <a:r>
              <a:rPr lang="en-US" sz="1600" dirty="0" smtClean="0">
                <a:hlinkClick r:id="rId2"/>
              </a:rPr>
              <a:t>https://www.youtube.com/watch?v=GnmN9L5eP5s</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מהי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lnSpcReduction="10000"/>
          </a:bodyPr>
          <a:lstStyle/>
          <a:p>
            <a:pPr marL="0" indent="0">
              <a:buNone/>
            </a:pPr>
            <a:r>
              <a:rPr lang="he-IL" sz="1800" dirty="0" smtClean="0"/>
              <a:t>אין הגדרה פשוטה וקולעת למונח אנרגיה.</a:t>
            </a:r>
          </a:p>
          <a:p>
            <a:pPr marL="0" indent="0">
              <a:buNone/>
            </a:pPr>
            <a:endParaRPr lang="he-IL" sz="1800" dirty="0" smtClean="0"/>
          </a:p>
          <a:p>
            <a:pPr marL="0" indent="0">
              <a:buNone/>
            </a:pPr>
            <a:r>
              <a:rPr lang="he-IL" sz="1800" dirty="0" smtClean="0"/>
              <a:t>ריצ'רד פיינמן, אחד מגדולי הפיזיקאים, אשר היה ידוע בכישרונו להסביר מושגים מסובכים בלשון פשוטה, כינה את האנרגיה </a:t>
            </a:r>
            <a:r>
              <a:rPr lang="he-IL" sz="1800" b="1" dirty="0" smtClean="0">
                <a:solidFill>
                  <a:schemeClr val="tx2"/>
                </a:solidFill>
              </a:rPr>
              <a:t>כ"כסף של היקום". </a:t>
            </a:r>
            <a:r>
              <a:rPr lang="he-IL" sz="1800" dirty="0" smtClean="0"/>
              <a:t>לדבריו, "כל דבר שרוצים לבצע, צריך לשלם עליו". אם רוצים להאיץ מכונית, לחמם ארוחה, או למתוח קפיץ, יש "לשלם" על כך באנרגיה, כלומר להשקיע 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r>
              <a:rPr lang="he-IL" sz="1800" b="1" dirty="0" smtClean="0">
                <a:solidFill>
                  <a:schemeClr val="tx2"/>
                </a:solidFill>
              </a:rPr>
              <a:t>אנרגיה דרושה לקיומן של כל ההתרחשויות ביקום (תופעות, תהליכים, פעולות).</a:t>
            </a:r>
          </a:p>
          <a:p>
            <a:pPr marL="0" indent="0">
              <a:buNone/>
            </a:pPr>
            <a:endParaRPr lang="he-IL" sz="1800" dirty="0" smtClean="0"/>
          </a:p>
          <a:p>
            <a:pPr marL="0" indent="0">
              <a:buNone/>
            </a:pPr>
            <a:r>
              <a:rPr lang="he-IL" sz="1800" dirty="0" smtClean="0"/>
              <a:t>בכל מקרה שגוף נזרק, הועלה לגובה, התחמם, או חל בו שינוי כלשהו – אומרים שהושקעה בגוף אנרגיה.</a:t>
            </a:r>
          </a:p>
          <a:p>
            <a:pPr marL="0" indent="0">
              <a:buNone/>
            </a:pPr>
            <a:r>
              <a:rPr lang="he-IL" sz="1800" dirty="0" smtClean="0"/>
              <a:t>לכן אפשר לפרש את המושג </a:t>
            </a:r>
            <a:r>
              <a:rPr lang="he-IL" sz="1800" b="1" dirty="0" smtClean="0">
                <a:solidFill>
                  <a:schemeClr val="tx2"/>
                </a:solidFill>
              </a:rPr>
              <a:t>אנרגיה כגודל פיזיקלי המבטא את היכולת לחולל שינוי</a:t>
            </a:r>
            <a:r>
              <a:rPr lang="he-IL" sz="1800" dirty="0" smtClean="0"/>
              <a:t>.</a:t>
            </a:r>
          </a:p>
          <a:p>
            <a:pPr marL="0" indent="0">
              <a:buNone/>
            </a:pPr>
            <a:r>
              <a:rPr lang="he-IL" sz="1800" dirty="0" smtClean="0"/>
              <a:t>הגדרה נוספת: </a:t>
            </a:r>
            <a:r>
              <a:rPr lang="he-IL" sz="1800" b="1" dirty="0" smtClean="0">
                <a:solidFill>
                  <a:schemeClr val="tx2"/>
                </a:solidFill>
              </a:rPr>
              <a:t>אנרגיה היא גודל פיזיקלי המבטא את היכולת לגרום לחמום הגוף.</a:t>
            </a:r>
            <a:endParaRPr lang="he-IL" sz="1800" dirty="0" smtClean="0"/>
          </a:p>
        </p:txBody>
      </p:sp>
      <p:pic>
        <p:nvPicPr>
          <p:cNvPr id="23554" name="Picture 2" descr="http://xn--5dbffljr6eq.com/ckfinder/userfiles/images/coinstack(1).gif"/>
          <p:cNvPicPr>
            <a:picLocks noChangeAspect="1" noChangeArrowheads="1"/>
          </p:cNvPicPr>
          <p:nvPr/>
        </p:nvPicPr>
        <p:blipFill>
          <a:blip r:embed="rId2" cstate="print"/>
          <a:srcRect/>
          <a:stretch>
            <a:fillRect/>
          </a:stretch>
        </p:blipFill>
        <p:spPr bwMode="auto">
          <a:xfrm>
            <a:off x="971600" y="2780928"/>
            <a:ext cx="2304254" cy="17281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פנימית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אנרגיה גרעינית</a:t>
            </a:r>
            <a:r>
              <a:rPr lang="he-IL" sz="1600" dirty="0" smtClean="0"/>
              <a:t> -  לכל גוף יש אנרגיה גרעינית האגורה בגרעיני האטומים.</a:t>
            </a:r>
          </a:p>
          <a:p>
            <a:pPr marL="0" indent="0">
              <a:buNone/>
            </a:pPr>
            <a:r>
              <a:rPr lang="he-IL" sz="1600" dirty="0" smtClean="0"/>
              <a:t>אנרגיה זו משתחררת בתהליכי ביקוע גרעיני המתרחשים בכור גרעיני או בהתפוצצות של פצצה גרעינית. תהליך אחר בו משתחררת אנרגיה גרעינית נקרא היתוך גרעיני. זהו מקור אנרגיית השמש.</a:t>
            </a:r>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descr="https://blogs.scientificamerican.com/the-curious-wavefunction/files/2013/05/nuclearpower.jpg"/>
          <p:cNvPicPr>
            <a:picLocks noChangeAspect="1" noChangeArrowheads="1"/>
          </p:cNvPicPr>
          <p:nvPr/>
        </p:nvPicPr>
        <p:blipFill>
          <a:blip r:embed="rId2" cstate="print"/>
          <a:srcRect/>
          <a:stretch>
            <a:fillRect/>
          </a:stretch>
        </p:blipFill>
        <p:spPr bwMode="auto">
          <a:xfrm>
            <a:off x="971600" y="2564904"/>
            <a:ext cx="2664296" cy="1833289"/>
          </a:xfrm>
          <a:prstGeom prst="rect">
            <a:avLst/>
          </a:prstGeom>
          <a:noFill/>
        </p:spPr>
      </p:pic>
      <p:pic>
        <p:nvPicPr>
          <p:cNvPr id="1028" name="Picture 4" descr="http://cdn.natgeotv.com.au/factsheets/thumbnails/HowToCommandaNuclearSubmarine_EducationWorksheet_sub.jpg?v=18&amp;azure=false&amp;scale=both&amp;width=1600&amp;height=900&amp;mode=crop"/>
          <p:cNvPicPr>
            <a:picLocks noChangeAspect="1" noChangeArrowheads="1"/>
          </p:cNvPicPr>
          <p:nvPr/>
        </p:nvPicPr>
        <p:blipFill>
          <a:blip r:embed="rId3" cstate="print"/>
          <a:srcRect/>
          <a:stretch>
            <a:fillRect/>
          </a:stretch>
        </p:blipFill>
        <p:spPr bwMode="auto">
          <a:xfrm>
            <a:off x="2051720" y="4725144"/>
            <a:ext cx="3240360" cy="1822703"/>
          </a:xfrm>
          <a:prstGeom prst="rect">
            <a:avLst/>
          </a:prstGeom>
          <a:noFill/>
        </p:spPr>
      </p:pic>
      <p:pic>
        <p:nvPicPr>
          <p:cNvPr id="1030" name="Picture 6" descr="https://www.mindmeister.com/images/download/22040693"/>
          <p:cNvPicPr>
            <a:picLocks noChangeAspect="1" noChangeArrowheads="1"/>
          </p:cNvPicPr>
          <p:nvPr/>
        </p:nvPicPr>
        <p:blipFill>
          <a:blip r:embed="rId4" cstate="print"/>
          <a:srcRect/>
          <a:stretch>
            <a:fillRect/>
          </a:stretch>
        </p:blipFill>
        <p:spPr bwMode="auto">
          <a:xfrm>
            <a:off x="4499992" y="2852936"/>
            <a:ext cx="1584176" cy="1584176"/>
          </a:xfrm>
          <a:prstGeom prst="rect">
            <a:avLst/>
          </a:prstGeom>
          <a:noFill/>
        </p:spPr>
      </p:pic>
      <p:pic>
        <p:nvPicPr>
          <p:cNvPr id="1032" name="Picture 8" descr="Atomic Bomb, Mushroom Cloud, Explosion"/>
          <p:cNvPicPr>
            <a:picLocks noChangeAspect="1" noChangeArrowheads="1"/>
          </p:cNvPicPr>
          <p:nvPr/>
        </p:nvPicPr>
        <p:blipFill>
          <a:blip r:embed="rId5" cstate="print"/>
          <a:srcRect/>
          <a:stretch>
            <a:fillRect/>
          </a:stretch>
        </p:blipFill>
        <p:spPr bwMode="auto">
          <a:xfrm>
            <a:off x="6516216" y="3284984"/>
            <a:ext cx="2076750" cy="26095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חשמלית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אנרגיה חשמלית </a:t>
            </a:r>
            <a:r>
              <a:rPr lang="he-IL" sz="1600" b="1" dirty="0" smtClean="0"/>
              <a:t>-</a:t>
            </a:r>
            <a:r>
              <a:rPr lang="he-IL" sz="1600" b="1" dirty="0" smtClean="0">
                <a:solidFill>
                  <a:schemeClr val="tx2"/>
                </a:solidFill>
              </a:rPr>
              <a:t> </a:t>
            </a:r>
            <a:r>
              <a:rPr lang="he-IL" sz="1600" dirty="0" smtClean="0"/>
              <a:t>לזרם חשמלי יש אנרגיה, המנוצלת למשל להפעלת מכשירים חשמליים.</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4" name="Picture 2" descr="http://files-ptdpritol.netdna-ssl.com/system/photos/191119/large/226dd3be7a9bddecc9fdafbf809afa18.jpg"/>
          <p:cNvPicPr>
            <a:picLocks noChangeAspect="1" noChangeArrowheads="1"/>
          </p:cNvPicPr>
          <p:nvPr/>
        </p:nvPicPr>
        <p:blipFill>
          <a:blip r:embed="rId2" cstate="print"/>
          <a:srcRect/>
          <a:stretch>
            <a:fillRect/>
          </a:stretch>
        </p:blipFill>
        <p:spPr bwMode="auto">
          <a:xfrm>
            <a:off x="611560" y="2132856"/>
            <a:ext cx="2326101" cy="1656184"/>
          </a:xfrm>
          <a:prstGeom prst="rect">
            <a:avLst/>
          </a:prstGeom>
          <a:noFill/>
        </p:spPr>
      </p:pic>
      <p:pic>
        <p:nvPicPr>
          <p:cNvPr id="3076" name="Picture 4" descr="https://upload.wikimedia.org/wikipedia/commons/3/3a/Gluehlampe_01_KMJ.jpg"/>
          <p:cNvPicPr>
            <a:picLocks noChangeAspect="1" noChangeArrowheads="1"/>
          </p:cNvPicPr>
          <p:nvPr/>
        </p:nvPicPr>
        <p:blipFill>
          <a:blip r:embed="rId3" cstate="print"/>
          <a:srcRect/>
          <a:stretch>
            <a:fillRect/>
          </a:stretch>
        </p:blipFill>
        <p:spPr bwMode="auto">
          <a:xfrm>
            <a:off x="6804248" y="1916832"/>
            <a:ext cx="1213527" cy="2016224"/>
          </a:xfrm>
          <a:prstGeom prst="rect">
            <a:avLst/>
          </a:prstGeom>
          <a:noFill/>
        </p:spPr>
      </p:pic>
      <p:pic>
        <p:nvPicPr>
          <p:cNvPr id="3078" name="Picture 6" descr="http://www.kama.co.il/images/uploads/purchase_manuals/34456266_1260292204.jpg"/>
          <p:cNvPicPr>
            <a:picLocks noChangeAspect="1" noChangeArrowheads="1"/>
          </p:cNvPicPr>
          <p:nvPr/>
        </p:nvPicPr>
        <p:blipFill>
          <a:blip r:embed="rId4" cstate="print"/>
          <a:srcRect/>
          <a:stretch>
            <a:fillRect/>
          </a:stretch>
        </p:blipFill>
        <p:spPr bwMode="auto">
          <a:xfrm>
            <a:off x="3851920" y="1916832"/>
            <a:ext cx="1993404" cy="1993404"/>
          </a:xfrm>
          <a:prstGeom prst="rect">
            <a:avLst/>
          </a:prstGeom>
          <a:noFill/>
        </p:spPr>
      </p:pic>
      <p:pic>
        <p:nvPicPr>
          <p:cNvPr id="3080" name="Picture 8" descr="http://www.urbanico.co.il/wp-content/uploads/2016/05/IMG_9370.jpg"/>
          <p:cNvPicPr>
            <a:picLocks noChangeAspect="1" noChangeArrowheads="1"/>
          </p:cNvPicPr>
          <p:nvPr/>
        </p:nvPicPr>
        <p:blipFill>
          <a:blip r:embed="rId5" cstate="print"/>
          <a:srcRect/>
          <a:stretch>
            <a:fillRect/>
          </a:stretch>
        </p:blipFill>
        <p:spPr bwMode="auto">
          <a:xfrm>
            <a:off x="179512" y="4149080"/>
            <a:ext cx="3419872" cy="2279358"/>
          </a:xfrm>
          <a:prstGeom prst="rect">
            <a:avLst/>
          </a:prstGeom>
          <a:noFill/>
        </p:spPr>
      </p:pic>
      <p:pic>
        <p:nvPicPr>
          <p:cNvPr id="3082" name="Picture 10" descr="http://i.amz.mshcdn.com/eCD9uvCsr07pj16tjDqxKcvXyqs=/1200x630/2017%2F02%2F07%2Fbe%2F29d83714d5a24e8bb021658c0ec2a725.ce700.png"/>
          <p:cNvPicPr>
            <a:picLocks noChangeAspect="1" noChangeArrowheads="1"/>
          </p:cNvPicPr>
          <p:nvPr/>
        </p:nvPicPr>
        <p:blipFill>
          <a:blip r:embed="rId6" cstate="print"/>
          <a:srcRect/>
          <a:stretch>
            <a:fillRect/>
          </a:stretch>
        </p:blipFill>
        <p:spPr bwMode="auto">
          <a:xfrm>
            <a:off x="3851920" y="4221088"/>
            <a:ext cx="4291189" cy="22528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קרינה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אנרגיית קרינה או אנרגיית אור </a:t>
            </a:r>
            <a:r>
              <a:rPr lang="he-IL" sz="1600" dirty="0" smtClean="0"/>
              <a:t>– לאור יש אנרגיה. אור הוא סוג של קרינה אלקטרומגנטית וכך גם חום, קרינת רנטגן, גלי רדיו, גלי מיקרו ועוד.</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6626" name="Picture 2" descr="https://cdn.buy2v.co.il/Images/3cc6968a-e09b-4f4b-9b27-cb79719fbd19/Normal/0b6d8a5f.jpg"/>
          <p:cNvPicPr>
            <a:picLocks noChangeAspect="1" noChangeArrowheads="1"/>
          </p:cNvPicPr>
          <p:nvPr/>
        </p:nvPicPr>
        <p:blipFill>
          <a:blip r:embed="rId2" cstate="print"/>
          <a:srcRect/>
          <a:stretch>
            <a:fillRect/>
          </a:stretch>
        </p:blipFill>
        <p:spPr bwMode="auto">
          <a:xfrm>
            <a:off x="323528" y="1988840"/>
            <a:ext cx="1924778" cy="1884317"/>
          </a:xfrm>
          <a:prstGeom prst="rect">
            <a:avLst/>
          </a:prstGeom>
          <a:noFill/>
        </p:spPr>
      </p:pic>
      <p:pic>
        <p:nvPicPr>
          <p:cNvPr id="26628" name="Picture 4" descr="http://www.bineamini.co.il/img/0395/944.jpg"/>
          <p:cNvPicPr>
            <a:picLocks noChangeAspect="1" noChangeArrowheads="1"/>
          </p:cNvPicPr>
          <p:nvPr/>
        </p:nvPicPr>
        <p:blipFill>
          <a:blip r:embed="rId3" cstate="print"/>
          <a:srcRect/>
          <a:stretch>
            <a:fillRect/>
          </a:stretch>
        </p:blipFill>
        <p:spPr bwMode="auto">
          <a:xfrm>
            <a:off x="5796136" y="2204864"/>
            <a:ext cx="2952328" cy="1963825"/>
          </a:xfrm>
          <a:prstGeom prst="rect">
            <a:avLst/>
          </a:prstGeom>
          <a:noFill/>
        </p:spPr>
      </p:pic>
      <p:pic>
        <p:nvPicPr>
          <p:cNvPr id="26630" name="Picture 6" descr="http://www.21.tv/ArutzV2Images/PICS_500X500/265757.jpg"/>
          <p:cNvPicPr>
            <a:picLocks noChangeAspect="1" noChangeArrowheads="1"/>
          </p:cNvPicPr>
          <p:nvPr/>
        </p:nvPicPr>
        <p:blipFill>
          <a:blip r:embed="rId4" cstate="print"/>
          <a:srcRect/>
          <a:stretch>
            <a:fillRect/>
          </a:stretch>
        </p:blipFill>
        <p:spPr bwMode="auto">
          <a:xfrm>
            <a:off x="611560" y="4509120"/>
            <a:ext cx="2808312" cy="2104932"/>
          </a:xfrm>
          <a:prstGeom prst="rect">
            <a:avLst/>
          </a:prstGeom>
          <a:noFill/>
        </p:spPr>
      </p:pic>
      <p:pic>
        <p:nvPicPr>
          <p:cNvPr id="26632" name="Picture 8" descr="http://www.dedoesim.com/sites/all/images/laser-cutting.jpg"/>
          <p:cNvPicPr>
            <a:picLocks noChangeAspect="1" noChangeArrowheads="1"/>
          </p:cNvPicPr>
          <p:nvPr/>
        </p:nvPicPr>
        <p:blipFill>
          <a:blip r:embed="rId5" cstate="print"/>
          <a:srcRect/>
          <a:stretch>
            <a:fillRect/>
          </a:stretch>
        </p:blipFill>
        <p:spPr bwMode="auto">
          <a:xfrm>
            <a:off x="4644008" y="4725144"/>
            <a:ext cx="2713066" cy="1800200"/>
          </a:xfrm>
          <a:prstGeom prst="rect">
            <a:avLst/>
          </a:prstGeom>
          <a:noFill/>
        </p:spPr>
      </p:pic>
      <p:pic>
        <p:nvPicPr>
          <p:cNvPr id="26634" name="Picture 10" descr="http://images.wisegeek.com/theatre-stage-spotlight.jpg"/>
          <p:cNvPicPr>
            <a:picLocks noChangeAspect="1" noChangeArrowheads="1"/>
          </p:cNvPicPr>
          <p:nvPr/>
        </p:nvPicPr>
        <p:blipFill>
          <a:blip r:embed="rId6" cstate="print"/>
          <a:srcRect/>
          <a:stretch>
            <a:fillRect/>
          </a:stretch>
        </p:blipFill>
        <p:spPr bwMode="auto">
          <a:xfrm>
            <a:off x="2987824" y="2492896"/>
            <a:ext cx="2088232" cy="18277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אקוסטית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אנרגיית קול (אנרגיה אקוסטית)</a:t>
            </a:r>
            <a:r>
              <a:rPr lang="he-IL" sz="1600" dirty="0" smtClean="0"/>
              <a:t> – לקול (צליל) יש אנרגיה. מקור הצלילים בתנודות של גוף. הצליל מתפשט באויר ובחומרים אחרים מכיוון שאנרגיית התנועה של התנודות הללו מועברת מחלקיק חומר אחד למשנהו.</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5604" name="Picture 4" descr="http://medicalxtourism.com/wp-content/uploads/2015/03/Kidney-Stones-Removal-in-Mexico.jpg"/>
          <p:cNvPicPr>
            <a:picLocks noChangeAspect="1" noChangeArrowheads="1"/>
          </p:cNvPicPr>
          <p:nvPr/>
        </p:nvPicPr>
        <p:blipFill>
          <a:blip r:embed="rId2" cstate="print"/>
          <a:srcRect/>
          <a:stretch>
            <a:fillRect/>
          </a:stretch>
        </p:blipFill>
        <p:spPr bwMode="auto">
          <a:xfrm>
            <a:off x="755576" y="2708920"/>
            <a:ext cx="3247753" cy="2031986"/>
          </a:xfrm>
          <a:prstGeom prst="rect">
            <a:avLst/>
          </a:prstGeom>
          <a:noFill/>
        </p:spPr>
      </p:pic>
      <p:pic>
        <p:nvPicPr>
          <p:cNvPr id="25606" name="Picture 6" descr="https://upload.wikimedia.org/wikipedia/commons/thumb/2/2f/CRL_Crown_rump_lengh_12_weeks_ecografia_Dr._Wolfgang_Moroder.jpg/220px-CRL_Crown_rump_lengh_12_weeks_ecografia_Dr._Wolfgang_Moroder.jpg"/>
          <p:cNvPicPr>
            <a:picLocks noChangeAspect="1" noChangeArrowheads="1"/>
          </p:cNvPicPr>
          <p:nvPr/>
        </p:nvPicPr>
        <p:blipFill>
          <a:blip r:embed="rId3" cstate="print"/>
          <a:srcRect/>
          <a:stretch>
            <a:fillRect/>
          </a:stretch>
        </p:blipFill>
        <p:spPr bwMode="auto">
          <a:xfrm>
            <a:off x="5580112" y="2348880"/>
            <a:ext cx="2385805" cy="1800200"/>
          </a:xfrm>
          <a:prstGeom prst="rect">
            <a:avLst/>
          </a:prstGeom>
          <a:noFill/>
        </p:spPr>
      </p:pic>
      <p:pic>
        <p:nvPicPr>
          <p:cNvPr id="25612" name="Picture 12" descr="https://expandthehorizon.files.wordpress.com/2014/08/charging-mobile-phones-using-sound.jpg?w=460"/>
          <p:cNvPicPr>
            <a:picLocks noChangeAspect="1" noChangeArrowheads="1"/>
          </p:cNvPicPr>
          <p:nvPr/>
        </p:nvPicPr>
        <p:blipFill>
          <a:blip r:embed="rId4" cstate="print"/>
          <a:srcRect/>
          <a:stretch>
            <a:fillRect/>
          </a:stretch>
        </p:blipFill>
        <p:spPr bwMode="auto">
          <a:xfrm>
            <a:off x="4355976" y="4725144"/>
            <a:ext cx="4093468" cy="18687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איזו אנרגיה יש לתפוח</a:t>
            </a:r>
            <a:r>
              <a:rPr lang="en-US" sz="3600" dirty="0" smtClean="0">
                <a:solidFill>
                  <a:schemeClr val="tx2"/>
                </a:solidFill>
              </a:rPr>
              <a:t> </a:t>
            </a:r>
            <a:r>
              <a:rPr lang="he-IL" sz="3600" dirty="0" smtClean="0">
                <a:solidFill>
                  <a:schemeClr val="tx2"/>
                </a:solidFill>
              </a:rPr>
              <a:t>על עץ?</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לגופים שונים יכולים להיות סוגים שונים של אנרגיות בו זמנית. </a:t>
            </a:r>
          </a:p>
          <a:p>
            <a:pPr marL="0" indent="0">
              <a:buNone/>
            </a:pPr>
            <a:endParaRPr lang="he-IL" sz="1600" dirty="0" smtClean="0"/>
          </a:p>
          <a:p>
            <a:pPr marL="0" indent="0">
              <a:buNone/>
            </a:pPr>
            <a:r>
              <a:rPr lang="he-IL" sz="1600" dirty="0" smtClean="0"/>
              <a:t>כאשר מנתחים מערכת או תופעה, יש להתייחס רק לסוגי האנרגייה הרלוונטיים.</a:t>
            </a:r>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descr="https://armenpogharian.files.wordpress.com/2014/02/isaac-newton-apple.jpg"/>
          <p:cNvPicPr>
            <a:picLocks noChangeAspect="1" noChangeArrowheads="1"/>
          </p:cNvPicPr>
          <p:nvPr/>
        </p:nvPicPr>
        <p:blipFill>
          <a:blip r:embed="rId2" cstate="print"/>
          <a:srcRect/>
          <a:stretch>
            <a:fillRect/>
          </a:stretch>
        </p:blipFill>
        <p:spPr bwMode="auto">
          <a:xfrm>
            <a:off x="2051720" y="1844824"/>
            <a:ext cx="1944216" cy="306295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572000" y="2060848"/>
            <a:ext cx="3230513" cy="24101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סימונים ויחידות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אנרגיה מסמנים לרוב באות </a:t>
            </a:r>
            <a:r>
              <a:rPr lang="en-US" sz="1600" dirty="0" smtClean="0">
                <a:solidFill>
                  <a:schemeClr val="tx2"/>
                </a:solidFill>
              </a:rPr>
              <a:t>E</a:t>
            </a:r>
            <a:r>
              <a:rPr lang="he-IL" sz="1600" dirty="0" smtClean="0">
                <a:solidFill>
                  <a:schemeClr val="tx2"/>
                </a:solidFill>
              </a:rPr>
              <a:t> </a:t>
            </a:r>
            <a:r>
              <a:rPr lang="he-IL" sz="1600" dirty="0" smtClean="0"/>
              <a:t>(</a:t>
            </a:r>
            <a:r>
              <a:rPr lang="en-US" sz="1600" dirty="0" smtClean="0"/>
              <a:t>Energy</a:t>
            </a:r>
            <a:r>
              <a:rPr lang="he-IL" sz="1600" dirty="0" smtClean="0"/>
              <a:t>), ולעיתים גם באות </a:t>
            </a:r>
            <a:r>
              <a:rPr lang="en-US" sz="1600" dirty="0" smtClean="0">
                <a:solidFill>
                  <a:schemeClr val="tx2"/>
                </a:solidFill>
              </a:rPr>
              <a:t>U</a:t>
            </a:r>
            <a:r>
              <a:rPr lang="he-IL" sz="1600" dirty="0" smtClean="0"/>
              <a:t>.</a:t>
            </a:r>
          </a:p>
          <a:p>
            <a:pPr marL="0" indent="0">
              <a:buNone/>
            </a:pPr>
            <a:endParaRPr lang="he-IL" sz="1600" dirty="0"/>
          </a:p>
          <a:p>
            <a:pPr marL="0" indent="0">
              <a:buNone/>
            </a:pPr>
            <a:r>
              <a:rPr lang="he-IL" sz="1600" dirty="0" smtClean="0"/>
              <a:t>נהוג לכלול בסימון גם את סוג האנרגיה: </a:t>
            </a:r>
            <a:r>
              <a:rPr lang="en-US" sz="1600" dirty="0" smtClean="0"/>
              <a:t>E</a:t>
            </a:r>
            <a:r>
              <a:rPr lang="en-US" sz="1600" baseline="-25000" dirty="0" smtClean="0"/>
              <a:t>K</a:t>
            </a:r>
            <a:r>
              <a:rPr lang="he-IL" sz="1600" dirty="0" smtClean="0"/>
              <a:t> עבור אנרגיה קינטית ו– </a:t>
            </a:r>
            <a:r>
              <a:rPr lang="en-US" sz="1600" dirty="0" smtClean="0"/>
              <a:t>E</a:t>
            </a:r>
            <a:r>
              <a:rPr lang="en-US" sz="1600" baseline="-25000" dirty="0" smtClean="0"/>
              <a:t>G</a:t>
            </a:r>
            <a:r>
              <a:rPr lang="he-IL" sz="1600" dirty="0" smtClean="0"/>
              <a:t> או </a:t>
            </a:r>
            <a:r>
              <a:rPr lang="en-US" sz="1600" dirty="0" smtClean="0"/>
              <a:t>U</a:t>
            </a:r>
            <a:r>
              <a:rPr lang="en-US" sz="1600" baseline="-25000" dirty="0" smtClean="0"/>
              <a:t>G</a:t>
            </a:r>
            <a:r>
              <a:rPr lang="he-IL" sz="1600" dirty="0" smtClean="0"/>
              <a:t> לאנרגיה פוטנציאלית </a:t>
            </a:r>
            <a:r>
              <a:rPr lang="he-IL" sz="1600" dirty="0" err="1" smtClean="0"/>
              <a:t>כובדית</a:t>
            </a:r>
            <a:r>
              <a:rPr lang="he-IL" sz="1600" dirty="0" smtClean="0"/>
              <a:t>.</a:t>
            </a:r>
          </a:p>
          <a:p>
            <a:pPr marL="0" indent="0">
              <a:buNone/>
            </a:pPr>
            <a:endParaRPr lang="he-IL" sz="1600" dirty="0"/>
          </a:p>
          <a:p>
            <a:pPr marL="0" indent="0">
              <a:buNone/>
            </a:pPr>
            <a:r>
              <a:rPr lang="he-IL" sz="1600" b="1" dirty="0" smtClean="0">
                <a:solidFill>
                  <a:schemeClr val="tx2"/>
                </a:solidFill>
              </a:rPr>
              <a:t>יחידת המדידה התקנית של האנרגיה נקראת </a:t>
            </a:r>
            <a:r>
              <a:rPr lang="he-IL" sz="1600" b="1" dirty="0" err="1" smtClean="0">
                <a:solidFill>
                  <a:schemeClr val="tx2"/>
                </a:solidFill>
              </a:rPr>
              <a:t>ג'ול</a:t>
            </a:r>
            <a:r>
              <a:rPr lang="he-IL" sz="1600" b="1" dirty="0" smtClean="0">
                <a:solidFill>
                  <a:schemeClr val="tx2"/>
                </a:solidFill>
              </a:rPr>
              <a:t> (</a:t>
            </a:r>
            <a:r>
              <a:rPr lang="en-US" sz="1600" b="1" dirty="0" smtClean="0">
                <a:solidFill>
                  <a:schemeClr val="tx2"/>
                </a:solidFill>
              </a:rPr>
              <a:t>J</a:t>
            </a:r>
            <a:r>
              <a:rPr lang="he-IL" sz="1600" b="1" dirty="0" smtClean="0">
                <a:solidFill>
                  <a:schemeClr val="tx2"/>
                </a:solidFill>
              </a:rPr>
              <a:t>)</a:t>
            </a:r>
            <a:r>
              <a:rPr lang="he-IL" sz="1600" dirty="0" smtClean="0"/>
              <a:t>, על שמו של </a:t>
            </a:r>
            <a:r>
              <a:rPr lang="en-US" sz="1600" dirty="0" smtClean="0"/>
              <a:t/>
            </a:r>
            <a:br>
              <a:rPr lang="en-US" sz="1600" dirty="0" smtClean="0"/>
            </a:br>
            <a:r>
              <a:rPr lang="he-IL" sz="1600" dirty="0" smtClean="0"/>
              <a:t>ג'יימס </a:t>
            </a:r>
            <a:r>
              <a:rPr lang="he-IL" sz="1600" dirty="0" err="1" smtClean="0"/>
              <a:t>ג'ול</a:t>
            </a:r>
            <a:r>
              <a:rPr lang="he-IL" sz="1600" dirty="0"/>
              <a:t> </a:t>
            </a:r>
            <a:r>
              <a:rPr lang="he-IL" sz="1600" dirty="0" smtClean="0"/>
              <a:t>(1818-1889), פיזיקאי בריטי שתרם רבות לחקר האנרגיה </a:t>
            </a:r>
            <a:r>
              <a:rPr lang="en-US" sz="1600" dirty="0" smtClean="0"/>
              <a:t/>
            </a:r>
            <a:br>
              <a:rPr lang="en-US" sz="1600" dirty="0" smtClean="0"/>
            </a:br>
            <a:r>
              <a:rPr lang="he-IL" sz="1600" dirty="0" smtClean="0"/>
              <a:t>וגילה כי אנרגיה תרמית, אנרגיה מכנית ואנרגיה חשמלית אינם אלא </a:t>
            </a:r>
            <a:r>
              <a:rPr lang="en-US" sz="1600" dirty="0" smtClean="0"/>
              <a:t/>
            </a:r>
            <a:br>
              <a:rPr lang="en-US" sz="1600" dirty="0" smtClean="0"/>
            </a:br>
            <a:r>
              <a:rPr lang="he-IL" sz="1600" dirty="0" smtClean="0"/>
              <a:t>מהות אחת הבאה לידי ביטוי באופנים שונים בהתאם לתהליך המתרחש.</a:t>
            </a:r>
          </a:p>
          <a:p>
            <a:pPr marL="0" indent="0">
              <a:buNone/>
            </a:pPr>
            <a:r>
              <a:rPr lang="he-IL" sz="1600" dirty="0" smtClean="0"/>
              <a:t> </a:t>
            </a:r>
          </a:p>
          <a:p>
            <a:pPr marL="0" indent="0">
              <a:buNone/>
            </a:pPr>
            <a:r>
              <a:rPr lang="he-IL" sz="1600" b="1" dirty="0" err="1" smtClean="0">
                <a:solidFill>
                  <a:schemeClr val="tx2"/>
                </a:solidFill>
              </a:rPr>
              <a:t>ג'ול</a:t>
            </a:r>
            <a:r>
              <a:rPr lang="he-IL" sz="1600" b="1" dirty="0" smtClean="0">
                <a:solidFill>
                  <a:schemeClr val="tx2"/>
                </a:solidFill>
              </a:rPr>
              <a:t> (</a:t>
            </a:r>
            <a:r>
              <a:rPr lang="en-US" sz="1600" b="1" dirty="0" smtClean="0">
                <a:solidFill>
                  <a:schemeClr val="tx2"/>
                </a:solidFill>
              </a:rPr>
              <a:t>Joule</a:t>
            </a:r>
            <a:r>
              <a:rPr lang="he-IL" sz="1600" b="1" dirty="0" smtClean="0">
                <a:solidFill>
                  <a:schemeClr val="tx2"/>
                </a:solidFill>
              </a:rPr>
              <a:t>) אחד מוגדר כאנרגיה המושקעת בגוף שמסתו קילוגרם אחד כדי</a:t>
            </a:r>
            <a:r>
              <a:rPr lang="en-US" sz="1600" b="1" dirty="0" smtClean="0">
                <a:solidFill>
                  <a:schemeClr val="tx2"/>
                </a:solidFill>
              </a:rPr>
              <a:t/>
            </a:r>
            <a:br>
              <a:rPr lang="en-US" sz="1600" b="1" dirty="0" smtClean="0">
                <a:solidFill>
                  <a:schemeClr val="tx2"/>
                </a:solidFill>
              </a:rPr>
            </a:br>
            <a:r>
              <a:rPr lang="he-IL" sz="1600" b="1" dirty="0" smtClean="0">
                <a:solidFill>
                  <a:schemeClr val="tx2"/>
                </a:solidFill>
              </a:rPr>
              <a:t>להרים אותו לגובה 10 סנטימטרים.</a:t>
            </a:r>
          </a:p>
          <a:p>
            <a:pPr marL="0" indent="0">
              <a:buNone/>
            </a:pPr>
            <a:r>
              <a:rPr lang="he-IL" sz="1600" dirty="0" smtClean="0"/>
              <a:t>זו יחידה קטנה יחסית ולכן בחיי היום יום מקובל להשתמש </a:t>
            </a:r>
            <a:r>
              <a:rPr lang="he-IL" sz="1600" dirty="0" err="1" smtClean="0"/>
              <a:t>בקילוג'ול</a:t>
            </a:r>
            <a:r>
              <a:rPr lang="he-IL" sz="1600" dirty="0" smtClean="0"/>
              <a:t> (</a:t>
            </a:r>
            <a:r>
              <a:rPr lang="en-US" sz="1600" dirty="0" smtClean="0"/>
              <a:t>KJ</a:t>
            </a:r>
            <a:r>
              <a:rPr lang="he-IL" sz="1600" dirty="0" smtClean="0"/>
              <a:t>) השווה 1000 </a:t>
            </a:r>
            <a:r>
              <a:rPr lang="he-IL" sz="1600" dirty="0" err="1" smtClean="0"/>
              <a:t>ג'ולים</a:t>
            </a:r>
            <a:r>
              <a:rPr lang="he-IL" sz="1600" dirty="0" smtClean="0"/>
              <a:t>.</a:t>
            </a:r>
          </a:p>
          <a:p>
            <a:pPr marL="0" indent="0">
              <a:buNone/>
            </a:pPr>
            <a:endParaRPr lang="he-IL" sz="1600" dirty="0"/>
          </a:p>
          <a:p>
            <a:pPr marL="0" indent="0">
              <a:buNone/>
            </a:pPr>
            <a:r>
              <a:rPr lang="he-IL" sz="1600" dirty="0" smtClean="0"/>
              <a:t>בחיי היום יום נפוצות יחידות נוספות למדידת אנרגיה.</a:t>
            </a:r>
          </a:p>
          <a:p>
            <a:pPr marL="0" indent="0">
              <a:buNone/>
            </a:pPr>
            <a:r>
              <a:rPr lang="he-IL" sz="1600" dirty="0" smtClean="0"/>
              <a:t>בתחום החשמל משתמשים בקילו-ואט-שעה (</a:t>
            </a:r>
            <a:r>
              <a:rPr lang="he-IL" sz="1600" dirty="0" err="1" smtClean="0"/>
              <a:t>קוט"ש</a:t>
            </a:r>
            <a:r>
              <a:rPr lang="he-IL" sz="1600" dirty="0" smtClean="0"/>
              <a:t> – </a:t>
            </a:r>
            <a:r>
              <a:rPr lang="en-US" sz="1600" dirty="0" smtClean="0"/>
              <a:t>kWh</a:t>
            </a:r>
            <a:r>
              <a:rPr lang="he-IL" sz="1600" dirty="0" smtClean="0"/>
              <a:t>) השווה 3,600,000 </a:t>
            </a:r>
            <a:r>
              <a:rPr lang="he-IL" sz="1600" dirty="0" err="1" smtClean="0"/>
              <a:t>ג'ול</a:t>
            </a:r>
            <a:r>
              <a:rPr lang="he-IL" sz="1600" dirty="0" smtClean="0"/>
              <a:t>.</a:t>
            </a:r>
          </a:p>
          <a:p>
            <a:pPr marL="0" indent="0">
              <a:buNone/>
            </a:pPr>
            <a:r>
              <a:rPr lang="he-IL" sz="1600" dirty="0" smtClean="0"/>
              <a:t>בתחום המזון נפוצות יחידות קלוריה (</a:t>
            </a:r>
            <a:r>
              <a:rPr lang="en-US" sz="1600" dirty="0" smtClean="0"/>
              <a:t>Cal</a:t>
            </a:r>
            <a:r>
              <a:rPr lang="he-IL" sz="1600" dirty="0" smtClean="0"/>
              <a:t>) וקילו-קלוריה (קק"ל או </a:t>
            </a:r>
            <a:r>
              <a:rPr lang="en-US" sz="1600" dirty="0" err="1" smtClean="0"/>
              <a:t>KCal</a:t>
            </a:r>
            <a:r>
              <a:rPr lang="he-IL" sz="1600" dirty="0" smtClean="0"/>
              <a:t>). קלוריה אחת שווה 4.2 </a:t>
            </a:r>
            <a:r>
              <a:rPr lang="he-IL" sz="1600" dirty="0" err="1" smtClean="0"/>
              <a:t>ג'ול</a:t>
            </a:r>
            <a:r>
              <a:rPr lang="he-IL" sz="1600" dirty="0" smtClean="0"/>
              <a:t>.</a:t>
            </a:r>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1" y="2348880"/>
            <a:ext cx="150132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ייצוג חזותי של 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b="1" dirty="0" smtClean="0">
                <a:solidFill>
                  <a:schemeClr val="tx2"/>
                </a:solidFill>
              </a:rPr>
              <a:t>תרשים זרימה (</a:t>
            </a:r>
            <a:r>
              <a:rPr lang="en-US" sz="1800" b="1" dirty="0" smtClean="0">
                <a:solidFill>
                  <a:schemeClr val="tx2"/>
                </a:solidFill>
              </a:rPr>
              <a:t>Flow chart</a:t>
            </a:r>
            <a:r>
              <a:rPr lang="he-IL" sz="1800" b="1" dirty="0" smtClean="0">
                <a:solidFill>
                  <a:schemeClr val="tx2"/>
                </a:solidFill>
              </a:rPr>
              <a:t>) </a:t>
            </a:r>
            <a:r>
              <a:rPr lang="he-IL" sz="1600" dirty="0" smtClean="0"/>
              <a:t>הוא כלי נוח ליצוג תהליכי המרות אנרגיה.</a:t>
            </a:r>
          </a:p>
          <a:p>
            <a:pPr marL="0" indent="0">
              <a:buNone/>
            </a:pPr>
            <a:endParaRPr lang="he-IL" sz="1600" dirty="0" smtClean="0"/>
          </a:p>
          <a:p>
            <a:pPr marL="0" indent="0">
              <a:buNone/>
            </a:pPr>
            <a:r>
              <a:rPr lang="he-IL" sz="1600" dirty="0" smtClean="0"/>
              <a:t>למשל המשפט "בתהליך הראייה ברשתית העין מתרחשת המרת אנרגיית קרינה של האור לאנרגייה חשמלית":</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800" b="1" dirty="0" smtClean="0">
                <a:solidFill>
                  <a:schemeClr val="tx2"/>
                </a:solidFill>
              </a:rPr>
              <a:t>תרשים עוגה (</a:t>
            </a:r>
            <a:r>
              <a:rPr lang="en-US" sz="1800" b="1" dirty="0" smtClean="0">
                <a:solidFill>
                  <a:schemeClr val="tx2"/>
                </a:solidFill>
              </a:rPr>
              <a:t>Pie chart</a:t>
            </a:r>
            <a:r>
              <a:rPr lang="he-IL" sz="1800" b="1" dirty="0" smtClean="0">
                <a:solidFill>
                  <a:schemeClr val="tx2"/>
                </a:solidFill>
              </a:rPr>
              <a:t>) </a:t>
            </a:r>
            <a:r>
              <a:rPr lang="he-IL" sz="1600" dirty="0" smtClean="0"/>
              <a:t>מתאים להצגת מידע כמותי אודות התפלגות אנרגיות במצב כלשהו.</a:t>
            </a:r>
          </a:p>
          <a:p>
            <a:pPr marL="0" indent="0">
              <a:buNone/>
            </a:pPr>
            <a:endParaRPr lang="he-IL" sz="1600" dirty="0" smtClean="0"/>
          </a:p>
          <a:p>
            <a:pPr marL="0" indent="0">
              <a:buNone/>
            </a:pPr>
            <a:r>
              <a:rPr lang="he-IL" sz="1600" dirty="0" smtClean="0"/>
              <a:t>למשל המשפט "במנוע בעירה פנימית, שהוא המנוע הפועל ברוב המכוניות הפרטיות, מומרת אנרגיה כימית של הדלק ברובה לאנרגיה תרמית, ושליש ממנה לאנרגיית תנועה של הבוכנה":</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4" name="Picture 2"/>
          <p:cNvPicPr>
            <a:picLocks noChangeAspect="1" noChangeArrowheads="1"/>
          </p:cNvPicPr>
          <p:nvPr/>
        </p:nvPicPr>
        <p:blipFill>
          <a:blip r:embed="rId2" cstate="print"/>
          <a:srcRect/>
          <a:stretch>
            <a:fillRect/>
          </a:stretch>
        </p:blipFill>
        <p:spPr bwMode="auto">
          <a:xfrm>
            <a:off x="2843808" y="2636912"/>
            <a:ext cx="4171950" cy="7239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67744" y="5301208"/>
            <a:ext cx="4851826" cy="1054224"/>
          </a:xfrm>
          <a:prstGeom prst="rect">
            <a:avLst/>
          </a:prstGeom>
          <a:noFill/>
          <a:ln w="9525">
            <a:noFill/>
            <a:miter lim="800000"/>
            <a:headEnd/>
            <a:tailEnd/>
          </a:ln>
        </p:spPr>
      </p:pic>
    </p:spTree>
    <p:extLst>
      <p:ext uri="{BB962C8B-B14F-4D97-AF65-F5344CB8AC3E}">
        <p14:creationId xmlns:p14="http://schemas.microsoft.com/office/powerpoint/2010/main"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ייצוג חזותי של המרות אנרגיה (המשך)</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b="1" dirty="0" smtClean="0">
                <a:solidFill>
                  <a:schemeClr val="tx2"/>
                </a:solidFill>
              </a:rPr>
              <a:t>תרשים עמודות (</a:t>
            </a:r>
            <a:r>
              <a:rPr lang="en-US" sz="1800" b="1" dirty="0" smtClean="0">
                <a:solidFill>
                  <a:schemeClr val="tx2"/>
                </a:solidFill>
              </a:rPr>
              <a:t>Bar chart</a:t>
            </a:r>
            <a:r>
              <a:rPr lang="he-IL" sz="1800" b="1" dirty="0" smtClean="0">
                <a:solidFill>
                  <a:schemeClr val="tx2"/>
                </a:solidFill>
              </a:rPr>
              <a:t>) </a:t>
            </a:r>
            <a:r>
              <a:rPr lang="he-IL" sz="1600" dirty="0" smtClean="0"/>
              <a:t>משמש להשוואה בין מצבים שונים או מכשירים שונים.</a:t>
            </a:r>
          </a:p>
          <a:p>
            <a:pPr marL="0" indent="0">
              <a:buNone/>
            </a:pPr>
            <a:endParaRPr lang="he-IL" sz="1600" dirty="0" smtClean="0"/>
          </a:p>
          <a:p>
            <a:pPr marL="0" indent="0">
              <a:buNone/>
            </a:pPr>
            <a:r>
              <a:rPr lang="he-IL" sz="1600" dirty="0" smtClean="0"/>
              <a:t>למשל להשוואת אחוזי אנרגיית האור מכלל האנרגיה הנפלטת מנורה, עבור שלושה סוגי נורות:</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800" b="1" dirty="0" smtClean="0">
              <a:solidFill>
                <a:schemeClr val="tx2"/>
              </a:solidFill>
            </a:endParaRPr>
          </a:p>
          <a:p>
            <a:pPr marL="0" indent="0">
              <a:buNone/>
            </a:pPr>
            <a:r>
              <a:rPr lang="he-IL" sz="1800" b="1" dirty="0" smtClean="0">
                <a:solidFill>
                  <a:schemeClr val="tx2"/>
                </a:solidFill>
              </a:rPr>
              <a:t>גרף קוי (</a:t>
            </a:r>
            <a:r>
              <a:rPr lang="en-US" sz="1800" b="1" dirty="0" smtClean="0">
                <a:solidFill>
                  <a:schemeClr val="tx2"/>
                </a:solidFill>
              </a:rPr>
              <a:t>Line chart</a:t>
            </a:r>
            <a:r>
              <a:rPr lang="he-IL" sz="1800" b="1" dirty="0" smtClean="0">
                <a:solidFill>
                  <a:schemeClr val="tx2"/>
                </a:solidFill>
              </a:rPr>
              <a:t>) </a:t>
            </a:r>
            <a:r>
              <a:rPr lang="he-IL" sz="1600" dirty="0" smtClean="0"/>
              <a:t>מתאים להצגת שינויים הדרגתיים שחלים באנרגיה במערכת כלשהי.</a:t>
            </a:r>
          </a:p>
          <a:p>
            <a:pPr marL="0" indent="0">
              <a:buNone/>
            </a:pPr>
            <a:endParaRPr lang="he-IL" sz="1600" dirty="0" smtClean="0"/>
          </a:p>
          <a:p>
            <a:pPr marL="0" indent="0">
              <a:buNone/>
            </a:pPr>
            <a:r>
              <a:rPr lang="he-IL" sz="1600" dirty="0" smtClean="0"/>
              <a:t>למשל השינויים שחלים בערכי סוגי האנרגיה שונים במהלך תנועתו של כדור הנזרק לאויר:</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050" name="Picture 2"/>
          <p:cNvPicPr>
            <a:picLocks noChangeAspect="1" noChangeArrowheads="1"/>
          </p:cNvPicPr>
          <p:nvPr/>
        </p:nvPicPr>
        <p:blipFill>
          <a:blip r:embed="rId2" cstate="print"/>
          <a:srcRect/>
          <a:stretch>
            <a:fillRect/>
          </a:stretch>
        </p:blipFill>
        <p:spPr bwMode="auto">
          <a:xfrm>
            <a:off x="2555776" y="2420888"/>
            <a:ext cx="4210050" cy="13239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699792" y="4941168"/>
            <a:ext cx="4181475" cy="1447800"/>
          </a:xfrm>
          <a:prstGeom prst="rect">
            <a:avLst/>
          </a:prstGeom>
          <a:noFill/>
          <a:ln w="9525">
            <a:noFill/>
            <a:miter lim="800000"/>
            <a:headEnd/>
            <a:tailEnd/>
          </a:ln>
        </p:spPr>
      </p:pic>
    </p:spTree>
    <p:extLst>
      <p:ext uri="{BB962C8B-B14F-4D97-AF65-F5344CB8AC3E}">
        <p14:creationId xmlns:p14="http://schemas.microsoft.com/office/powerpoint/2010/main"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הדמייה</a:t>
            </a:r>
            <a:endParaRPr lang="en-US" sz="3600" dirty="0">
              <a:solidFill>
                <a:schemeClr val="tx2"/>
              </a:solidFill>
            </a:endParaRPr>
          </a:p>
        </p:txBody>
      </p:sp>
      <p:pic>
        <p:nvPicPr>
          <p:cNvPr id="4097" name="Picture 1">
            <a:hlinkClick r:id="rId2"/>
          </p:cNvPr>
          <p:cNvPicPr>
            <a:picLocks noChangeAspect="1" noChangeArrowheads="1"/>
          </p:cNvPicPr>
          <p:nvPr/>
        </p:nvPicPr>
        <p:blipFill>
          <a:blip r:embed="rId3" cstate="print"/>
          <a:srcRect/>
          <a:stretch>
            <a:fillRect/>
          </a:stretch>
        </p:blipFill>
        <p:spPr bwMode="auto">
          <a:xfrm>
            <a:off x="1835696" y="1556792"/>
            <a:ext cx="5454377" cy="3668037"/>
          </a:xfrm>
          <a:prstGeom prst="rect">
            <a:avLst/>
          </a:prstGeom>
          <a:noFill/>
          <a:ln w="9525">
            <a:noFill/>
            <a:miter lim="800000"/>
            <a:headEnd/>
            <a:tailEnd/>
          </a:ln>
        </p:spPr>
      </p:pic>
    </p:spTree>
    <p:extLst>
      <p:ext uri="{BB962C8B-B14F-4D97-AF65-F5344CB8AC3E}">
        <p14:creationId xmlns:p14="http://schemas.microsoft.com/office/powerpoint/2010/main" val="3072404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תרגיל 1 - 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dirty="0" smtClean="0"/>
              <a:t>שני הילדים מעוניינים להגיע מהמפלס התחתון של הקניון למפלס שמעליו. ידוע שאנרגיית הגובה שלהם תגדל ב 600 ג'ול. הילד מתכוון לעלות במדרגות ואילו הילדה מדרגות הנעות.</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r>
              <a:rPr lang="he-IL" sz="1800" dirty="0" smtClean="0"/>
              <a:t>א. תארו בעזרת מושגי אנרגיה את המעבר של כל אחד מהילדים מהמפלס התחתון לעליון</a:t>
            </a:r>
          </a:p>
          <a:p>
            <a:pPr marL="0" indent="0">
              <a:buNone/>
            </a:pPr>
            <a:endParaRPr lang="he-IL" sz="1800" dirty="0" smtClean="0"/>
          </a:p>
          <a:p>
            <a:pPr marL="0" indent="0">
              <a:buNone/>
            </a:pPr>
            <a:r>
              <a:rPr lang="he-IL" sz="1800" dirty="0" smtClean="0">
                <a:solidFill>
                  <a:schemeClr val="tx2"/>
                </a:solidFill>
              </a:rPr>
              <a:t>בעת העלייה במדרגות האנרגיה כימית האגורה בשרירים של הילד מומרת לאנרגיית גובה שלו. לעומת זאת, הילדה מנצלת את האנרגיה החשמלית של הדרגנוע, המומרת לאנרגיית הגובה של הילדה בעת העלייה.</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4" name="Picture 2"/>
          <p:cNvPicPr>
            <a:picLocks noChangeAspect="1" noChangeArrowheads="1"/>
          </p:cNvPicPr>
          <p:nvPr/>
        </p:nvPicPr>
        <p:blipFill>
          <a:blip r:embed="rId2" cstate="print"/>
          <a:srcRect/>
          <a:stretch>
            <a:fillRect/>
          </a:stretch>
        </p:blipFill>
        <p:spPr bwMode="auto">
          <a:xfrm>
            <a:off x="3707904" y="2204864"/>
            <a:ext cx="1847850" cy="1914525"/>
          </a:xfrm>
          <a:prstGeom prst="rect">
            <a:avLst/>
          </a:prstGeom>
          <a:noFill/>
          <a:ln w="9525">
            <a:noFill/>
            <a:miter lim="800000"/>
            <a:headEnd/>
            <a:tailEnd/>
          </a:ln>
        </p:spPr>
      </p:pic>
    </p:spTree>
    <p:extLst>
      <p:ext uri="{BB962C8B-B14F-4D97-AF65-F5344CB8AC3E}">
        <p14:creationId xmlns:p14="http://schemas.microsoft.com/office/powerpoint/2010/main"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323528" y="1340768"/>
            <a:ext cx="5400600" cy="4690515"/>
          </a:xfrm>
          <a:prstGeom prst="rect">
            <a:avLst/>
          </a:prstGeom>
        </p:spPr>
        <p:txBody>
          <a:bodyPr wrap="square">
            <a:spAutoFit/>
          </a:bodyPr>
          <a:lstStyle/>
          <a:p>
            <a:pPr fontAlgn="auto">
              <a:spcBef>
                <a:spcPct val="20000"/>
              </a:spcBef>
              <a:spcAft>
                <a:spcPts val="0"/>
              </a:spcAft>
              <a:buClr>
                <a:schemeClr val="accent3"/>
              </a:buClr>
              <a:defRPr/>
            </a:pPr>
            <a:r>
              <a:rPr lang="he-IL" dirty="0" smtClean="0"/>
              <a:t>רק </a:t>
            </a:r>
            <a:r>
              <a:rPr lang="he-IL" dirty="0"/>
              <a:t>באמצע המאה ה 19 החלו להתעמק </a:t>
            </a:r>
            <a:r>
              <a:rPr lang="he-IL" dirty="0" smtClean="0"/>
              <a:t>בצורות </a:t>
            </a:r>
            <a:r>
              <a:rPr lang="he-IL" dirty="0"/>
              <a:t>השונות בהן מופיעה </a:t>
            </a:r>
            <a:r>
              <a:rPr lang="he-IL" dirty="0" smtClean="0"/>
              <a:t>האנרגיה</a:t>
            </a:r>
            <a:r>
              <a:rPr lang="he-IL" dirty="0"/>
              <a:t>, </a:t>
            </a:r>
            <a:r>
              <a:rPr lang="he-IL" dirty="0" smtClean="0"/>
              <a:t>ובהמרות </a:t>
            </a:r>
            <a:r>
              <a:rPr lang="he-IL" dirty="0"/>
              <a:t>מצורת אנרגיה אחת לשנייה. </a:t>
            </a:r>
            <a:endParaRPr lang="he-IL" dirty="0" smtClean="0"/>
          </a:p>
          <a:p>
            <a:pPr fontAlgn="auto">
              <a:spcBef>
                <a:spcPct val="20000"/>
              </a:spcBef>
              <a:spcAft>
                <a:spcPts val="0"/>
              </a:spcAft>
              <a:buClr>
                <a:schemeClr val="accent3"/>
              </a:buClr>
              <a:defRPr/>
            </a:pPr>
            <a:endParaRPr lang="en-US" dirty="0" smtClean="0"/>
          </a:p>
          <a:p>
            <a:pPr fontAlgn="auto">
              <a:spcBef>
                <a:spcPct val="20000"/>
              </a:spcBef>
              <a:spcAft>
                <a:spcPts val="0"/>
              </a:spcAft>
              <a:buClr>
                <a:schemeClr val="accent3"/>
              </a:buClr>
              <a:defRPr/>
            </a:pPr>
            <a:r>
              <a:rPr lang="he-IL" dirty="0" smtClean="0"/>
              <a:t>אחד </a:t>
            </a:r>
            <a:r>
              <a:rPr lang="he-IL" dirty="0"/>
              <a:t>המדענים שהובילו בהבנת המושג "אנרגיה" היה ג'יימס פרסקוט ג'אול </a:t>
            </a:r>
            <a:r>
              <a:rPr lang="he-IL" dirty="0" smtClean="0"/>
              <a:t>(שבמקצועו היה בעלים של מבשלת בירה).</a:t>
            </a:r>
            <a:r>
              <a:rPr lang="en-US" dirty="0" smtClean="0"/>
              <a:t>  </a:t>
            </a:r>
            <a:endParaRPr lang="he-IL" dirty="0" smtClean="0"/>
          </a:p>
          <a:p>
            <a:pPr fontAlgn="auto">
              <a:spcBef>
                <a:spcPct val="20000"/>
              </a:spcBef>
              <a:spcAft>
                <a:spcPts val="0"/>
              </a:spcAft>
              <a:buClr>
                <a:schemeClr val="accent3"/>
              </a:buClr>
              <a:defRPr/>
            </a:pPr>
            <a:endParaRPr lang="he-IL" dirty="0" smtClean="0"/>
          </a:p>
          <a:p>
            <a:pPr fontAlgn="auto">
              <a:spcBef>
                <a:spcPct val="20000"/>
              </a:spcBef>
              <a:spcAft>
                <a:spcPts val="0"/>
              </a:spcAft>
              <a:buClr>
                <a:schemeClr val="accent3"/>
              </a:buClr>
              <a:defRPr/>
            </a:pPr>
            <a:r>
              <a:rPr lang="he-IL" dirty="0" smtClean="0"/>
              <a:t>הוא גילה באמצעות ניסוייו כי תהליכים </a:t>
            </a:r>
            <a:r>
              <a:rPr lang="he-IL" dirty="0"/>
              <a:t>שונים בהם התרחשו שינויים שונים הביאו לאותה תוצאה – חימום, או </a:t>
            </a:r>
            <a:r>
              <a:rPr lang="he-IL" dirty="0" smtClean="0"/>
              <a:t>עליית טמפרטורה</a:t>
            </a:r>
            <a:r>
              <a:rPr lang="he-IL" dirty="0"/>
              <a:t>. </a:t>
            </a:r>
            <a:endParaRPr lang="he-IL" dirty="0" smtClean="0"/>
          </a:p>
          <a:p>
            <a:pPr fontAlgn="auto">
              <a:spcBef>
                <a:spcPct val="20000"/>
              </a:spcBef>
              <a:spcAft>
                <a:spcPts val="0"/>
              </a:spcAft>
              <a:buClr>
                <a:schemeClr val="accent3"/>
              </a:buClr>
              <a:defRPr/>
            </a:pPr>
            <a:endParaRPr lang="he-IL" dirty="0" smtClean="0"/>
          </a:p>
          <a:p>
            <a:pPr fontAlgn="auto">
              <a:spcBef>
                <a:spcPct val="20000"/>
              </a:spcBef>
              <a:spcAft>
                <a:spcPts val="0"/>
              </a:spcAft>
              <a:buClr>
                <a:schemeClr val="accent3"/>
              </a:buClr>
              <a:defRPr/>
            </a:pPr>
            <a:r>
              <a:rPr lang="he-IL" dirty="0" smtClean="0"/>
              <a:t>לכן </a:t>
            </a:r>
            <a:r>
              <a:rPr lang="he-IL" dirty="0"/>
              <a:t>ניתן לדבר על משהו משותף בין תהליכים אלה. </a:t>
            </a:r>
            <a:endParaRPr lang="he-IL" dirty="0" smtClean="0"/>
          </a:p>
          <a:p>
            <a:pPr fontAlgn="auto">
              <a:spcBef>
                <a:spcPct val="20000"/>
              </a:spcBef>
              <a:spcAft>
                <a:spcPts val="0"/>
              </a:spcAft>
              <a:defRPr/>
            </a:pPr>
            <a:endParaRPr lang="he-IL" dirty="0" smtClean="0"/>
          </a:p>
          <a:p>
            <a:pPr fontAlgn="auto">
              <a:spcBef>
                <a:spcPct val="20000"/>
              </a:spcBef>
              <a:spcAft>
                <a:spcPts val="0"/>
              </a:spcAft>
              <a:defRPr/>
            </a:pPr>
            <a:r>
              <a:rPr lang="he-IL" dirty="0" smtClean="0"/>
              <a:t>השם </a:t>
            </a:r>
            <a:r>
              <a:rPr lang="he-IL" dirty="0"/>
              <a:t>המשותף לכל תהליכי השינוי שיכולים לגרום לשינוי טמפרטורה </a:t>
            </a:r>
            <a:r>
              <a:rPr lang="he-IL" dirty="0" smtClean="0"/>
              <a:t>נקרא אנרגיה. </a:t>
            </a:r>
            <a:endParaRPr lang="he-IL" dirty="0"/>
          </a:p>
          <a:p>
            <a:pPr marL="274320" indent="-274320" fontAlgn="auto">
              <a:spcAft>
                <a:spcPts val="0"/>
              </a:spcAft>
              <a:buClr>
                <a:schemeClr val="accent3"/>
              </a:buClr>
              <a:buFont typeface="Wingdings 2"/>
              <a:buChar char=""/>
              <a:defRPr/>
            </a:pPr>
            <a:endParaRPr lang="he-IL" dirty="0"/>
          </a:p>
        </p:txBody>
      </p:sp>
      <p:sp>
        <p:nvSpPr>
          <p:cNvPr id="2" name="מלבן 1"/>
          <p:cNvSpPr/>
          <p:nvPr/>
        </p:nvSpPr>
        <p:spPr>
          <a:xfrm>
            <a:off x="5796136" y="5013176"/>
            <a:ext cx="3347864" cy="276999"/>
          </a:xfrm>
          <a:prstGeom prst="rect">
            <a:avLst/>
          </a:prstGeom>
        </p:spPr>
        <p:txBody>
          <a:bodyPr wrap="square">
            <a:spAutoFit/>
          </a:bodyPr>
          <a:lstStyle/>
          <a:p>
            <a:pPr algn="ctr" fontAlgn="t"/>
            <a:r>
              <a:rPr lang="en-US" sz="1200" dirty="0" smtClean="0">
                <a:hlinkClick r:id="rId2"/>
              </a:rPr>
              <a:t>https</a:t>
            </a:r>
            <a:r>
              <a:rPr lang="en-US" sz="1200" dirty="0">
                <a:hlinkClick r:id="rId2"/>
              </a:rPr>
              <a:t>://</a:t>
            </a:r>
            <a:r>
              <a:rPr lang="en-US" sz="1200" dirty="0" smtClean="0">
                <a:hlinkClick r:id="rId2"/>
              </a:rPr>
              <a:t>www.youtube.com/watch?v=PThq8fJpCLw</a:t>
            </a:r>
            <a:endParaRPr lang="he-IL" sz="1200" dirty="0" smtClean="0"/>
          </a:p>
        </p:txBody>
      </p:sp>
      <p:sp>
        <p:nvSpPr>
          <p:cNvPr id="6" name="Title 1"/>
          <p:cNvSpPr>
            <a:spLocks noGrp="1"/>
          </p:cNvSpPr>
          <p:nvPr>
            <p:ph type="title"/>
          </p:nvPr>
        </p:nvSpPr>
        <p:spPr>
          <a:xfrm>
            <a:off x="467544" y="188640"/>
            <a:ext cx="8229600" cy="1143000"/>
          </a:xfrm>
        </p:spPr>
        <p:txBody>
          <a:bodyPr>
            <a:normAutofit/>
          </a:bodyPr>
          <a:lstStyle/>
          <a:p>
            <a:r>
              <a:rPr lang="he-IL" sz="3600" dirty="0" smtClean="0">
                <a:solidFill>
                  <a:schemeClr val="tx2"/>
                </a:solidFill>
              </a:rPr>
              <a:t>רקע הסטורי – הניסוי של ג'אול</a:t>
            </a:r>
            <a:endParaRPr lang="en-US" sz="3600" dirty="0">
              <a:solidFill>
                <a:schemeClr val="tx2"/>
              </a:solidFill>
            </a:endParaRPr>
          </a:p>
        </p:txBody>
      </p:sp>
      <p:pic>
        <p:nvPicPr>
          <p:cNvPr id="31746" name="Picture 2">
            <a:hlinkClick r:id="rId2"/>
          </p:cNvPr>
          <p:cNvPicPr>
            <a:picLocks noChangeAspect="1" noChangeArrowheads="1"/>
          </p:cNvPicPr>
          <p:nvPr/>
        </p:nvPicPr>
        <p:blipFill>
          <a:blip r:embed="rId3" cstate="print"/>
          <a:srcRect/>
          <a:stretch>
            <a:fillRect/>
          </a:stretch>
        </p:blipFill>
        <p:spPr bwMode="auto">
          <a:xfrm>
            <a:off x="6012160" y="1988840"/>
            <a:ext cx="2675941" cy="3037554"/>
          </a:xfrm>
          <a:prstGeom prst="rect">
            <a:avLst/>
          </a:prstGeom>
          <a:noFill/>
          <a:ln w="9525">
            <a:noFill/>
            <a:miter lim="800000"/>
            <a:headEnd/>
            <a:tailEnd/>
          </a:ln>
        </p:spPr>
      </p:pic>
    </p:spTree>
    <p:extLst>
      <p:ext uri="{BB962C8B-B14F-4D97-AF65-F5344CB8AC3E}">
        <p14:creationId xmlns:p14="http://schemas.microsoft.com/office/powerpoint/2010/main" val="2699285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תרגיל 1 - המרות אנרגיה</a:t>
            </a:r>
            <a:endParaRPr lang="en-US" sz="3600" dirty="0">
              <a:solidFill>
                <a:schemeClr val="tx2"/>
              </a:solidFill>
            </a:endParaRPr>
          </a:p>
        </p:txBody>
      </p:sp>
      <p:sp>
        <p:nvSpPr>
          <p:cNvPr id="3" name="Content Placeholder 2"/>
          <p:cNvSpPr>
            <a:spLocks noGrp="1"/>
          </p:cNvSpPr>
          <p:nvPr>
            <p:ph idx="1"/>
          </p:nvPr>
        </p:nvSpPr>
        <p:spPr>
          <a:xfrm>
            <a:off x="179512" y="1340768"/>
            <a:ext cx="8507288" cy="5184576"/>
          </a:xfrm>
        </p:spPr>
        <p:txBody>
          <a:bodyPr>
            <a:normAutofit/>
          </a:bodyPr>
          <a:lstStyle/>
          <a:p>
            <a:pPr marL="0" indent="0">
              <a:buNone/>
            </a:pPr>
            <a:r>
              <a:rPr lang="he-IL" sz="1600" dirty="0" smtClean="0"/>
              <a:t>ב. השלימו את התרשים הבא עבור עלייתו של הילד:</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600" dirty="0" smtClean="0"/>
          </a:p>
          <a:p>
            <a:pPr marL="0" indent="0">
              <a:buNone/>
            </a:pPr>
            <a:r>
              <a:rPr lang="he-IL" sz="1600" dirty="0" smtClean="0"/>
              <a:t>אנרגיה</a:t>
            </a:r>
            <a:r>
              <a:rPr lang="he-IL" sz="1600" dirty="0" smtClean="0">
                <a:solidFill>
                  <a:schemeClr val="tx2"/>
                </a:solidFill>
              </a:rPr>
              <a:t> פוטנציאלית כובדית </a:t>
            </a:r>
            <a:r>
              <a:rPr lang="he-IL" sz="1600" dirty="0" smtClean="0"/>
              <a:t>גדלה</a:t>
            </a:r>
          </a:p>
          <a:p>
            <a:pPr marL="0" indent="0">
              <a:buNone/>
            </a:pPr>
            <a:r>
              <a:rPr lang="he-IL" sz="1600" dirty="0" smtClean="0"/>
              <a:t>אנרגיה</a:t>
            </a:r>
            <a:r>
              <a:rPr lang="he-IL" sz="1600" dirty="0" smtClean="0">
                <a:solidFill>
                  <a:schemeClr val="tx2"/>
                </a:solidFill>
              </a:rPr>
              <a:t> כימית </a:t>
            </a:r>
            <a:r>
              <a:rPr lang="he-IL" sz="1600" dirty="0" smtClean="0"/>
              <a:t>קטנה</a:t>
            </a:r>
          </a:p>
          <a:p>
            <a:pPr marL="0" indent="0">
              <a:buNone/>
            </a:pPr>
            <a:endParaRPr lang="he-IL" sz="1600" dirty="0" smtClean="0"/>
          </a:p>
          <a:p>
            <a:pPr marL="0" indent="0">
              <a:buNone/>
            </a:pPr>
            <a:r>
              <a:rPr lang="he-IL" sz="1600" dirty="0" smtClean="0"/>
              <a:t>ג. ניתן להעריך שבעת העלאת הילדה, ישקיע מנוע הדרגנוע אנרגיה של 0.01 קוט"ש. פי כמה גדולה אנרגיה זו מאנרגיית הגובה המועברת לילדה? הסבירו לאן "מתבזבזת" האנרגיה החשמלית</a:t>
            </a:r>
          </a:p>
          <a:p>
            <a:pPr marL="0" indent="0">
              <a:buNone/>
            </a:pPr>
            <a:endParaRPr lang="he-IL" sz="1600" dirty="0" smtClean="0"/>
          </a:p>
          <a:p>
            <a:pPr marL="0" indent="0">
              <a:buNone/>
            </a:pPr>
            <a:r>
              <a:rPr lang="he-IL" sz="1600" dirty="0" smtClean="0">
                <a:solidFill>
                  <a:schemeClr val="tx2"/>
                </a:solidFill>
              </a:rPr>
              <a:t>תחילה נבטא את האנרגיה החשמלית ביחידות תקניות</a:t>
            </a:r>
            <a:r>
              <a:rPr lang="en-US" sz="1600" dirty="0" smtClean="0">
                <a:solidFill>
                  <a:schemeClr val="tx2"/>
                </a:solidFill>
              </a:rPr>
              <a:t> 0.01kWh = 0.01 x 3,600,000J = 36,000J  	</a:t>
            </a:r>
            <a:endParaRPr lang="he-IL" sz="1600" dirty="0" smtClean="0">
              <a:solidFill>
                <a:schemeClr val="tx2"/>
              </a:solidFill>
            </a:endParaRPr>
          </a:p>
          <a:p>
            <a:pPr marL="0" indent="0">
              <a:buNone/>
            </a:pPr>
            <a:r>
              <a:rPr lang="he-IL" sz="1600" dirty="0" smtClean="0">
                <a:solidFill>
                  <a:schemeClr val="tx2"/>
                </a:solidFill>
              </a:rPr>
              <a:t>היחס בין האנרגיות הוא:</a:t>
            </a:r>
            <a:r>
              <a:rPr lang="en-US" sz="1600" dirty="0" smtClean="0">
                <a:solidFill>
                  <a:schemeClr val="tx2"/>
                </a:solidFill>
              </a:rPr>
              <a:t>                                                           </a:t>
            </a:r>
            <a:r>
              <a:rPr lang="he-IL" sz="1600" dirty="0" smtClean="0">
                <a:solidFill>
                  <a:schemeClr val="tx2"/>
                </a:solidFill>
              </a:rPr>
              <a:t> </a:t>
            </a:r>
            <a:r>
              <a:rPr lang="en-US" sz="1600" dirty="0" err="1" smtClean="0">
                <a:solidFill>
                  <a:schemeClr val="tx2"/>
                </a:solidFill>
              </a:rPr>
              <a:t>E</a:t>
            </a:r>
            <a:r>
              <a:rPr lang="en-US" sz="1600" baseline="-25000" dirty="0" err="1" smtClean="0">
                <a:solidFill>
                  <a:schemeClr val="tx2"/>
                </a:solidFill>
              </a:rPr>
              <a:t>electricity</a:t>
            </a:r>
            <a:r>
              <a:rPr lang="en-US" sz="1600" dirty="0" smtClean="0">
                <a:solidFill>
                  <a:schemeClr val="tx2"/>
                </a:solidFill>
              </a:rPr>
              <a:t> / U</a:t>
            </a:r>
            <a:r>
              <a:rPr lang="en-US" sz="1600" baseline="-25000" dirty="0" smtClean="0">
                <a:solidFill>
                  <a:schemeClr val="tx2"/>
                </a:solidFill>
              </a:rPr>
              <a:t>G</a:t>
            </a:r>
            <a:r>
              <a:rPr lang="en-US" sz="1600" dirty="0" smtClean="0">
                <a:solidFill>
                  <a:schemeClr val="tx2"/>
                </a:solidFill>
              </a:rPr>
              <a:t> = 36,000J / 600J = 60</a:t>
            </a:r>
          </a:p>
          <a:p>
            <a:pPr marL="0" indent="0">
              <a:buNone/>
            </a:pPr>
            <a:r>
              <a:rPr lang="he-IL" sz="1600" dirty="0" smtClean="0">
                <a:solidFill>
                  <a:schemeClr val="tx2"/>
                </a:solidFill>
              </a:rPr>
              <a:t>האנרגיה החשמלית המושקעת בדרגנוע </a:t>
            </a:r>
            <a:r>
              <a:rPr lang="he-IL" sz="1600" b="1" dirty="0" smtClean="0">
                <a:solidFill>
                  <a:schemeClr val="tx2"/>
                </a:solidFill>
              </a:rPr>
              <a:t>גדולה פי 60 </a:t>
            </a:r>
            <a:r>
              <a:rPr lang="he-IL" sz="1600" dirty="0" smtClean="0">
                <a:solidFill>
                  <a:schemeClr val="tx2"/>
                </a:solidFill>
              </a:rPr>
              <a:t>מזו שנדרשת להעלאת הילדה.</a:t>
            </a:r>
            <a:endParaRPr lang="en-US" sz="1600" dirty="0" smtClean="0">
              <a:solidFill>
                <a:schemeClr val="tx2"/>
              </a:solidFill>
            </a:endParaRPr>
          </a:p>
          <a:p>
            <a:pPr marL="0" indent="0">
              <a:buNone/>
            </a:pPr>
            <a:endParaRPr lang="he-IL" sz="1800" dirty="0" smtClean="0">
              <a:solidFill>
                <a:schemeClr val="tx2"/>
              </a:solidFill>
            </a:endParaRPr>
          </a:p>
          <a:p>
            <a:pPr marL="0" indent="0">
              <a:buNone/>
            </a:pPr>
            <a:r>
              <a:rPr lang="he-IL" sz="1600" dirty="0" smtClean="0">
                <a:solidFill>
                  <a:schemeClr val="tx2"/>
                </a:solidFill>
              </a:rPr>
              <a:t>האנרגיה החשמלית של הדרגנוע אינה מומרת רק לאנרגיית הגובה של הילדה אלא גם לאנרגיית התנועה של המסוע ולאנרגייה תרמית של כל המנגנון עקב חיכוך בין חלקיו.</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4098" name="Picture 2"/>
          <p:cNvPicPr>
            <a:picLocks noChangeAspect="1" noChangeArrowheads="1"/>
          </p:cNvPicPr>
          <p:nvPr/>
        </p:nvPicPr>
        <p:blipFill>
          <a:blip r:embed="rId2" cstate="print"/>
          <a:srcRect/>
          <a:stretch>
            <a:fillRect/>
          </a:stretch>
        </p:blipFill>
        <p:spPr bwMode="auto">
          <a:xfrm>
            <a:off x="1907704" y="1844824"/>
            <a:ext cx="5472608" cy="884049"/>
          </a:xfrm>
          <a:prstGeom prst="rect">
            <a:avLst/>
          </a:prstGeom>
          <a:noFill/>
          <a:ln w="9525">
            <a:noFill/>
            <a:miter lim="800000"/>
            <a:headEnd/>
            <a:tailEnd/>
          </a:ln>
        </p:spPr>
      </p:pic>
    </p:spTree>
    <p:extLst>
      <p:ext uri="{BB962C8B-B14F-4D97-AF65-F5344CB8AC3E}">
        <p14:creationId xmlns:p14="http://schemas.microsoft.com/office/powerpoint/2010/main"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traklin.co.il/shops/1122/p104537.jpg"/>
          <p:cNvPicPr>
            <a:picLocks noChangeAspect="1" noChangeArrowheads="1"/>
          </p:cNvPicPr>
          <p:nvPr/>
        </p:nvPicPr>
        <p:blipFill>
          <a:blip r:embed="rId2" cstate="print"/>
          <a:srcRect/>
          <a:stretch>
            <a:fillRect/>
          </a:stretch>
        </p:blipFill>
        <p:spPr bwMode="auto">
          <a:xfrm>
            <a:off x="251520" y="1340768"/>
            <a:ext cx="2520280" cy="2520280"/>
          </a:xfrm>
          <a:prstGeom prst="rect">
            <a:avLst/>
          </a:prstGeom>
          <a:noFill/>
        </p:spPr>
      </p:pic>
      <p:sp>
        <p:nvSpPr>
          <p:cNvPr id="2" name="Title 1"/>
          <p:cNvSpPr>
            <a:spLocks noGrp="1"/>
          </p:cNvSpPr>
          <p:nvPr>
            <p:ph type="title"/>
          </p:nvPr>
        </p:nvSpPr>
        <p:spPr/>
        <p:txBody>
          <a:bodyPr>
            <a:normAutofit/>
          </a:bodyPr>
          <a:lstStyle/>
          <a:p>
            <a:r>
              <a:rPr lang="he-IL" sz="3600" dirty="0" smtClean="0">
                <a:solidFill>
                  <a:schemeClr val="tx2"/>
                </a:solidFill>
              </a:rPr>
              <a:t>תרגיל 2 – חישוב נצילות מכשיר חשמלי</a:t>
            </a:r>
            <a:endParaRPr lang="en-US" sz="3600" dirty="0">
              <a:solidFill>
                <a:schemeClr val="tx2"/>
              </a:solidFill>
            </a:endParaRPr>
          </a:p>
        </p:txBody>
      </p:sp>
      <p:sp>
        <p:nvSpPr>
          <p:cNvPr id="3" name="Content Placeholder 2"/>
          <p:cNvSpPr>
            <a:spLocks noGrp="1"/>
          </p:cNvSpPr>
          <p:nvPr>
            <p:ph idx="1"/>
          </p:nvPr>
        </p:nvSpPr>
        <p:spPr>
          <a:xfrm>
            <a:off x="179512" y="1340768"/>
            <a:ext cx="8507288" cy="5328592"/>
          </a:xfrm>
        </p:spPr>
        <p:txBody>
          <a:bodyPr>
            <a:normAutofit/>
          </a:bodyPr>
          <a:lstStyle/>
          <a:p>
            <a:pPr marL="0" indent="0">
              <a:buNone/>
            </a:pPr>
            <a:r>
              <a:rPr lang="he-IL" sz="1600" dirty="0" smtClean="0"/>
              <a:t>תפקידו של מערבל מזון להמיר אנרגיה חשמלית לאנרגיית תנועה. </a:t>
            </a:r>
            <a:r>
              <a:rPr lang="en-US" sz="1600" dirty="0" smtClean="0"/>
              <a:t/>
            </a:r>
            <a:br>
              <a:rPr lang="en-US" sz="1600" dirty="0" smtClean="0"/>
            </a:br>
            <a:r>
              <a:rPr lang="he-IL" sz="1600" dirty="0" smtClean="0"/>
              <a:t>מנתוני מערבל מזון מסוים, האנרגיה החשמלית המושקעת בכל שנייה </a:t>
            </a:r>
            <a:r>
              <a:rPr lang="en-US" sz="1600" dirty="0" smtClean="0"/>
              <a:t/>
            </a:r>
            <a:br>
              <a:rPr lang="en-US" sz="1600" dirty="0" smtClean="0"/>
            </a:br>
            <a:r>
              <a:rPr lang="he-IL" sz="1600" dirty="0" smtClean="0"/>
              <a:t>במערבל המזון היא 250 גול ואילו אנרגיית התנועה של הלהבים שלו </a:t>
            </a:r>
            <a:r>
              <a:rPr lang="en-US" sz="1600" dirty="0" smtClean="0"/>
              <a:t/>
            </a:r>
            <a:br>
              <a:rPr lang="en-US" sz="1600" dirty="0" smtClean="0"/>
            </a:br>
            <a:r>
              <a:rPr lang="he-IL" sz="1600" dirty="0" smtClean="0"/>
              <a:t>בכל שנייה היא 20 ג'ול. </a:t>
            </a:r>
          </a:p>
          <a:p>
            <a:pPr marL="0" indent="0">
              <a:buNone/>
            </a:pPr>
            <a:endParaRPr lang="he-IL" sz="1800" dirty="0" smtClean="0"/>
          </a:p>
          <a:p>
            <a:pPr marL="0" indent="0">
              <a:buNone/>
            </a:pPr>
            <a:r>
              <a:rPr lang="he-IL" sz="1700" dirty="0" smtClean="0"/>
              <a:t>א. </a:t>
            </a:r>
            <a:r>
              <a:rPr lang="he-IL" sz="1600" dirty="0" smtClean="0"/>
              <a:t>רשמו את הנתונים של הדוגמה בצורה מתמטית.</a:t>
            </a:r>
          </a:p>
          <a:p>
            <a:pPr marL="0" indent="0">
              <a:buNone/>
            </a:pPr>
            <a:r>
              <a:rPr lang="en-US" sz="1600" dirty="0" err="1" smtClean="0">
                <a:solidFill>
                  <a:schemeClr val="tx2"/>
                </a:solidFill>
              </a:rPr>
              <a:t>E</a:t>
            </a:r>
            <a:r>
              <a:rPr lang="en-US" sz="1600" baseline="-25000" dirty="0" err="1" smtClean="0">
                <a:solidFill>
                  <a:schemeClr val="tx2"/>
                </a:solidFill>
              </a:rPr>
              <a:t>k</a:t>
            </a:r>
            <a:r>
              <a:rPr lang="en-US" sz="1600" dirty="0" smtClean="0">
                <a:solidFill>
                  <a:schemeClr val="tx2"/>
                </a:solidFill>
              </a:rPr>
              <a:t> = 20J ; </a:t>
            </a:r>
            <a:r>
              <a:rPr lang="en-US" sz="1600" dirty="0" err="1" smtClean="0">
                <a:solidFill>
                  <a:schemeClr val="tx2"/>
                </a:solidFill>
              </a:rPr>
              <a:t>E</a:t>
            </a:r>
            <a:r>
              <a:rPr lang="en-US" sz="1600" baseline="-25000" dirty="0" err="1" smtClean="0">
                <a:solidFill>
                  <a:schemeClr val="tx2"/>
                </a:solidFill>
              </a:rPr>
              <a:t>electricity</a:t>
            </a:r>
            <a:r>
              <a:rPr lang="en-US" sz="1600" baseline="-25000" dirty="0" smtClean="0">
                <a:solidFill>
                  <a:schemeClr val="tx2"/>
                </a:solidFill>
              </a:rPr>
              <a:t> </a:t>
            </a:r>
            <a:r>
              <a:rPr lang="en-US" sz="1600" dirty="0" smtClean="0">
                <a:solidFill>
                  <a:schemeClr val="tx2"/>
                </a:solidFill>
              </a:rPr>
              <a:t>= 250J </a:t>
            </a:r>
          </a:p>
          <a:p>
            <a:pPr marL="0" indent="0" algn="l">
              <a:buNone/>
            </a:pPr>
            <a:endParaRPr lang="he-IL" sz="1600" dirty="0" smtClean="0">
              <a:solidFill>
                <a:schemeClr val="tx2"/>
              </a:solidFill>
            </a:endParaRPr>
          </a:p>
          <a:p>
            <a:pPr marL="0" indent="0">
              <a:buNone/>
            </a:pPr>
            <a:r>
              <a:rPr lang="he-IL" sz="1600" dirty="0" smtClean="0"/>
              <a:t>ב. חשבו איזה אחוז אנרגיה</a:t>
            </a:r>
            <a:r>
              <a:rPr lang="en-US" sz="1600" dirty="0" smtClean="0"/>
              <a:t> </a:t>
            </a:r>
            <a:r>
              <a:rPr lang="he-IL" sz="1600" dirty="0" smtClean="0"/>
              <a:t>מנוצל במערבל להנעת הלהבים (נצילות המכשיר) . </a:t>
            </a:r>
            <a:endParaRPr lang="en-US" sz="1600" dirty="0" smtClean="0"/>
          </a:p>
          <a:p>
            <a:pPr marL="0" indent="0" algn="l">
              <a:buNone/>
            </a:pPr>
            <a:endParaRPr lang="he-IL" sz="1600" dirty="0" smtClean="0"/>
          </a:p>
          <a:p>
            <a:pPr marL="0" indent="0">
              <a:buNone/>
            </a:pPr>
            <a:r>
              <a:rPr lang="en-US" sz="1600" dirty="0" err="1" smtClean="0">
                <a:solidFill>
                  <a:schemeClr val="tx2"/>
                </a:solidFill>
              </a:rPr>
              <a:t>E</a:t>
            </a:r>
            <a:r>
              <a:rPr lang="en-US" sz="1600" baseline="-25000" dirty="0" err="1" smtClean="0">
                <a:solidFill>
                  <a:schemeClr val="tx2"/>
                </a:solidFill>
              </a:rPr>
              <a:t>k</a:t>
            </a:r>
            <a:r>
              <a:rPr lang="en-US" sz="1600" baseline="-25000" dirty="0" smtClean="0">
                <a:solidFill>
                  <a:schemeClr val="tx2"/>
                </a:solidFill>
              </a:rPr>
              <a:t> </a:t>
            </a:r>
            <a:r>
              <a:rPr lang="en-US" sz="1600" dirty="0" smtClean="0">
                <a:solidFill>
                  <a:schemeClr val="tx2"/>
                </a:solidFill>
              </a:rPr>
              <a:t>/</a:t>
            </a:r>
            <a:r>
              <a:rPr lang="en-US" sz="1600" baseline="-25000" dirty="0" smtClean="0">
                <a:solidFill>
                  <a:schemeClr val="tx2"/>
                </a:solidFill>
              </a:rPr>
              <a:t> </a:t>
            </a:r>
            <a:r>
              <a:rPr lang="en-US" sz="1600" dirty="0" err="1" smtClean="0">
                <a:solidFill>
                  <a:schemeClr val="tx2"/>
                </a:solidFill>
              </a:rPr>
              <a:t>E</a:t>
            </a:r>
            <a:r>
              <a:rPr lang="en-US" sz="1600" baseline="-25000" dirty="0" err="1" smtClean="0">
                <a:solidFill>
                  <a:schemeClr val="tx2"/>
                </a:solidFill>
              </a:rPr>
              <a:t>electricity</a:t>
            </a:r>
            <a:r>
              <a:rPr lang="en-US" sz="1600" baseline="-25000" dirty="0" smtClean="0">
                <a:solidFill>
                  <a:schemeClr val="tx2"/>
                </a:solidFill>
              </a:rPr>
              <a:t> </a:t>
            </a:r>
            <a:r>
              <a:rPr lang="en-US" sz="1600" dirty="0" smtClean="0">
                <a:solidFill>
                  <a:schemeClr val="tx2"/>
                </a:solidFill>
              </a:rPr>
              <a:t>x 100% = 20J/250J x 100% = 8% </a:t>
            </a:r>
            <a:endParaRPr lang="he-IL" sz="1600" dirty="0" smtClean="0">
              <a:solidFill>
                <a:schemeClr val="tx2"/>
              </a:solidFill>
            </a:endParaRPr>
          </a:p>
          <a:p>
            <a:pPr marL="0" indent="0" algn="l">
              <a:buNone/>
            </a:pPr>
            <a:endParaRPr lang="he-IL" sz="1600" dirty="0" smtClean="0"/>
          </a:p>
          <a:p>
            <a:pPr marL="0" indent="0">
              <a:buNone/>
            </a:pPr>
            <a:r>
              <a:rPr lang="he-IL" sz="1600" dirty="0" smtClean="0"/>
              <a:t>ג. ציינו שני סוגי אנרגיה נוספים לאנרגיית התנועה, שאליהם מומרת האנרגיה חשמלית המושקעת  במכשיר.</a:t>
            </a:r>
          </a:p>
          <a:p>
            <a:pPr marL="0" indent="0">
              <a:buNone/>
            </a:pPr>
            <a:r>
              <a:rPr lang="he-IL" sz="1600" dirty="0" smtClean="0">
                <a:solidFill>
                  <a:schemeClr val="tx2"/>
                </a:solidFill>
              </a:rPr>
              <a:t>אנרגיה תרמית (המנוע של המכשיר מתחמם)</a:t>
            </a:r>
          </a:p>
          <a:p>
            <a:pPr marL="0" indent="0">
              <a:buNone/>
            </a:pPr>
            <a:r>
              <a:rPr lang="he-IL" sz="1600" dirty="0" smtClean="0">
                <a:solidFill>
                  <a:schemeClr val="tx2"/>
                </a:solidFill>
              </a:rPr>
              <a:t>אנרגיה אקוסטית (נשמע רעש חזק בעת הפעלת המכשיר)</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spTree>
    <p:extLst>
      <p:ext uri="{BB962C8B-B14F-4D97-AF65-F5344CB8AC3E}">
        <p14:creationId xmlns:p14="http://schemas.microsoft.com/office/powerpoint/2010/main"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מהי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dirty="0" smtClean="0"/>
              <a:t>אנרגיה באה לידי ביטוי באופנים שונים – תנועה מכנית של גופים, תופעות של אור וחום, טכנולוגיות המבוססות על שימוש בזרם חשמלי, תפקודם של גופים חיים ועוד.</a:t>
            </a:r>
          </a:p>
          <a:p>
            <a:pPr marL="0" indent="0">
              <a:buNone/>
            </a:pPr>
            <a:endParaRPr lang="he-IL" sz="1800" dirty="0" smtClean="0"/>
          </a:p>
          <a:p>
            <a:pPr marL="0" indent="0">
              <a:buNone/>
            </a:pPr>
            <a:r>
              <a:rPr lang="he-IL" sz="1800" dirty="0" smtClean="0"/>
              <a:t>אופנים אילו הם כולם אמצעי תשלום שונים של ה"כסף של היקום" - מופעים שונים של אותו גודל פיזיקלי – האנרגיה.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5604" name="Picture 4" descr="http://previews.123rf.com/images/mistac/mistac1110/mistac111000031/10796720-Close-up-of-a-credit-card-with-euro-money-notes-coins-Stock-Photo.jpg"/>
          <p:cNvPicPr>
            <a:picLocks noChangeAspect="1" noChangeArrowheads="1"/>
          </p:cNvPicPr>
          <p:nvPr/>
        </p:nvPicPr>
        <p:blipFill>
          <a:blip r:embed="rId2" cstate="print"/>
          <a:srcRect/>
          <a:stretch>
            <a:fillRect/>
          </a:stretch>
        </p:blipFill>
        <p:spPr bwMode="auto">
          <a:xfrm>
            <a:off x="3059832" y="3212976"/>
            <a:ext cx="3051690" cy="2286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אנרגיה וכוח</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dirty="0" smtClean="0"/>
              <a:t>הגודל הפיזיקלי המתאר את פעולת הזריקה נקרא "כוח". כח פועל על גוף על ידי גוף אחר.</a:t>
            </a:r>
          </a:p>
          <a:p>
            <a:pPr marL="0" indent="0">
              <a:buNone/>
            </a:pPr>
            <a:endParaRPr lang="he-IL" sz="1800" dirty="0" smtClean="0"/>
          </a:p>
          <a:p>
            <a:pPr marL="0" indent="0">
              <a:buNone/>
            </a:pPr>
            <a:r>
              <a:rPr lang="he-IL" sz="1800" dirty="0" smtClean="0"/>
              <a:t>הגודל הפיזיקלי המתאר את התכונה המועברת לגוף הנזרק בעת זריקה נקרא "אנרגיה". אנרגיה היא תכונה של הגוף.</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5606" name="Picture 6" descr="https://cdn.ussoccerplayers.com/images/2014/01/jon-busch-mls-goalkeeper-th.jpg"/>
          <p:cNvPicPr>
            <a:picLocks noChangeAspect="1" noChangeArrowheads="1"/>
          </p:cNvPicPr>
          <p:nvPr/>
        </p:nvPicPr>
        <p:blipFill>
          <a:blip r:embed="rId2" cstate="print"/>
          <a:srcRect/>
          <a:stretch>
            <a:fillRect/>
          </a:stretch>
        </p:blipFill>
        <p:spPr bwMode="auto">
          <a:xfrm>
            <a:off x="2339752" y="2996952"/>
            <a:ext cx="4680520" cy="31203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אנרגיה וכוח</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lgn="ctr">
              <a:buNone/>
            </a:pPr>
            <a:r>
              <a:rPr lang="he-IL" sz="1800" dirty="0" smtClean="0"/>
              <a:t>את התופעות המתרחשות בטבע ניתן להבין, להציג ולנתח באמצעות שתי מערכות המושגים</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sp>
        <p:nvSpPr>
          <p:cNvPr id="5" name="Down Arrow 4"/>
          <p:cNvSpPr/>
          <p:nvPr/>
        </p:nvSpPr>
        <p:spPr>
          <a:xfrm>
            <a:off x="6156176" y="2204864"/>
            <a:ext cx="151216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483768" y="2204864"/>
            <a:ext cx="151216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72200" y="4077072"/>
            <a:ext cx="1056700" cy="461665"/>
          </a:xfrm>
          <a:prstGeom prst="rect">
            <a:avLst/>
          </a:prstGeom>
          <a:noFill/>
        </p:spPr>
        <p:txBody>
          <a:bodyPr wrap="none" rtlCol="0">
            <a:spAutoFit/>
          </a:bodyPr>
          <a:lstStyle/>
          <a:p>
            <a:r>
              <a:rPr lang="he-IL" sz="2400" b="1" dirty="0" smtClean="0">
                <a:solidFill>
                  <a:schemeClr val="tx2"/>
                </a:solidFill>
              </a:rPr>
              <a:t>אנרגיה</a:t>
            </a:r>
            <a:endParaRPr lang="en-US" b="1" dirty="0">
              <a:solidFill>
                <a:schemeClr val="tx2"/>
              </a:solidFill>
            </a:endParaRPr>
          </a:p>
        </p:txBody>
      </p:sp>
      <p:sp>
        <p:nvSpPr>
          <p:cNvPr id="8" name="TextBox 7"/>
          <p:cNvSpPr txBox="1"/>
          <p:nvPr/>
        </p:nvSpPr>
        <p:spPr>
          <a:xfrm>
            <a:off x="2904468" y="4077072"/>
            <a:ext cx="607859" cy="461665"/>
          </a:xfrm>
          <a:prstGeom prst="rect">
            <a:avLst/>
          </a:prstGeom>
          <a:noFill/>
        </p:spPr>
        <p:txBody>
          <a:bodyPr wrap="none" rtlCol="0">
            <a:spAutoFit/>
          </a:bodyPr>
          <a:lstStyle/>
          <a:p>
            <a:r>
              <a:rPr lang="he-IL" sz="2400" b="1" dirty="0" smtClean="0">
                <a:solidFill>
                  <a:schemeClr val="tx2"/>
                </a:solidFill>
              </a:rPr>
              <a:t>כוח</a:t>
            </a:r>
            <a:endParaRPr lang="en-US" b="1" dirty="0">
              <a:solidFill>
                <a:schemeClr val="tx2"/>
              </a:solidFill>
            </a:endParaRPr>
          </a:p>
        </p:txBody>
      </p:sp>
      <p:pic>
        <p:nvPicPr>
          <p:cNvPr id="1026" name="Picture 2" descr="https://www.wonderwhizkids.com/images/content/physics/mechanics/preface/image_3.jpg"/>
          <p:cNvPicPr>
            <a:picLocks noChangeAspect="1" noChangeArrowheads="1"/>
          </p:cNvPicPr>
          <p:nvPr/>
        </p:nvPicPr>
        <p:blipFill>
          <a:blip r:embed="rId2" cstate="print"/>
          <a:srcRect/>
          <a:stretch>
            <a:fillRect/>
          </a:stretch>
        </p:blipFill>
        <p:spPr bwMode="auto">
          <a:xfrm>
            <a:off x="5364088" y="4725144"/>
            <a:ext cx="3150350" cy="1800200"/>
          </a:xfrm>
          <a:prstGeom prst="rect">
            <a:avLst/>
          </a:prstGeom>
          <a:noFill/>
        </p:spPr>
      </p:pic>
      <p:pic>
        <p:nvPicPr>
          <p:cNvPr id="1028" name="Picture 4" descr="https://i.ytimg.com/vi/4-x2xeYHm_M/mqdefault.jpg"/>
          <p:cNvPicPr>
            <a:picLocks noChangeAspect="1" noChangeArrowheads="1"/>
          </p:cNvPicPr>
          <p:nvPr/>
        </p:nvPicPr>
        <p:blipFill>
          <a:blip r:embed="rId3" cstate="print"/>
          <a:srcRect/>
          <a:stretch>
            <a:fillRect/>
          </a:stretch>
        </p:blipFill>
        <p:spPr bwMode="auto">
          <a:xfrm>
            <a:off x="1547664" y="4725144"/>
            <a:ext cx="3200356" cy="18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568952" cy="6463308"/>
          </a:xfrm>
          <a:prstGeom prst="rect">
            <a:avLst/>
          </a:prstGeom>
        </p:spPr>
        <p:txBody>
          <a:bodyPr wrap="square">
            <a:spAutoFit/>
          </a:bodyPr>
          <a:lstStyle/>
          <a:p>
            <a:pPr>
              <a:lnSpc>
                <a:spcPct val="150000"/>
              </a:lnSpc>
              <a:spcBef>
                <a:spcPts val="1200"/>
              </a:spcBef>
            </a:pPr>
            <a:r>
              <a:rPr lang="he-IL" dirty="0" smtClean="0">
                <a:solidFill>
                  <a:schemeClr val="tx2"/>
                </a:solidFill>
              </a:rPr>
              <a:t>דני והקוביות / ריצ'רד פיינמן</a:t>
            </a:r>
            <a:endParaRPr lang="en-US" dirty="0" smtClean="0">
              <a:solidFill>
                <a:schemeClr val="tx2"/>
              </a:solidFill>
            </a:endParaRPr>
          </a:p>
          <a:p>
            <a:pPr>
              <a:lnSpc>
                <a:spcPct val="150000"/>
              </a:lnSpc>
            </a:pPr>
            <a:endParaRPr lang="he-IL" dirty="0" smtClean="0">
              <a:solidFill>
                <a:sysClr val="windowText" lastClr="000000"/>
              </a:solidFill>
            </a:endParaRPr>
          </a:p>
          <a:p>
            <a:pPr>
              <a:lnSpc>
                <a:spcPct val="150000"/>
              </a:lnSpc>
            </a:pPr>
            <a:endParaRPr lang="he-IL" sz="1600" dirty="0" smtClean="0">
              <a:solidFill>
                <a:sysClr val="windowText" lastClr="000000"/>
              </a:solidFill>
            </a:endParaRPr>
          </a:p>
          <a:p>
            <a:pPr>
              <a:lnSpc>
                <a:spcPct val="150000"/>
              </a:lnSpc>
            </a:pPr>
            <a:r>
              <a:rPr lang="he-IL" sz="1600" dirty="0" smtClean="0">
                <a:solidFill>
                  <a:sysClr val="windowText" lastClr="000000"/>
                </a:solidFill>
              </a:rPr>
              <a:t>תארו לעצמכם ילד שיש לו 28 קוביות זהות שלא ניתן לפרקן לחלקים.</a:t>
            </a:r>
            <a:endParaRPr lang="en-US" sz="1600" dirty="0" smtClean="0">
              <a:solidFill>
                <a:sysClr val="windowText" lastClr="000000"/>
              </a:solidFill>
            </a:endParaRPr>
          </a:p>
          <a:p>
            <a:pPr>
              <a:lnSpc>
                <a:spcPct val="150000"/>
              </a:lnSpc>
            </a:pPr>
            <a:r>
              <a:rPr lang="he-IL" sz="1600" dirty="0" smtClean="0">
                <a:solidFill>
                  <a:sysClr val="windowText" lastClr="000000"/>
                </a:solidFill>
              </a:rPr>
              <a:t>אמא שלו נותנת לו לשחק בקוביות בחדרו בתחילת היום. בסוף היום היא סופרת את הקוביות בסקרנות </a:t>
            </a:r>
            <a:r>
              <a:rPr lang="en-US" sz="1600" dirty="0" smtClean="0">
                <a:solidFill>
                  <a:sysClr val="windowText" lastClr="000000"/>
                </a:solidFill>
              </a:rPr>
              <a:t/>
            </a:r>
            <a:br>
              <a:rPr lang="en-US" sz="1600" dirty="0" smtClean="0">
                <a:solidFill>
                  <a:sysClr val="windowText" lastClr="000000"/>
                </a:solidFill>
              </a:rPr>
            </a:br>
            <a:r>
              <a:rPr lang="he-IL" sz="1600" dirty="0" smtClean="0">
                <a:solidFill>
                  <a:sysClr val="windowText" lastClr="000000"/>
                </a:solidFill>
              </a:rPr>
              <a:t>ומגלה חוק מעניין: לא משנה מה הוא עושה בקוביותיו, תמיד נשארות בסוף 28. </a:t>
            </a:r>
            <a:endParaRPr lang="en-US" sz="1600" dirty="0" smtClean="0">
              <a:solidFill>
                <a:sysClr val="windowText" lastClr="000000"/>
              </a:solidFill>
            </a:endParaRPr>
          </a:p>
          <a:p>
            <a:pPr>
              <a:lnSpc>
                <a:spcPct val="150000"/>
              </a:lnSpc>
            </a:pPr>
            <a:r>
              <a:rPr lang="he-IL" sz="1600" dirty="0" smtClean="0">
                <a:solidFill>
                  <a:sysClr val="windowText" lastClr="000000"/>
                </a:solidFill>
              </a:rPr>
              <a:t>יום אחד היא מוצאת רק 27 קוביות, אך אז מתברר שאחת נמצאת מתחת לשטיח. היא מבינה שעליה לבדוק בכל מקום.</a:t>
            </a:r>
            <a:endParaRPr lang="en-US" sz="1600" dirty="0" smtClean="0">
              <a:solidFill>
                <a:sysClr val="windowText" lastClr="000000"/>
              </a:solidFill>
            </a:endParaRPr>
          </a:p>
          <a:p>
            <a:pPr>
              <a:lnSpc>
                <a:spcPct val="150000"/>
              </a:lnSpc>
            </a:pPr>
            <a:r>
              <a:rPr lang="he-IL" sz="1600" dirty="0" smtClean="0">
                <a:solidFill>
                  <a:sysClr val="windowText" lastClr="000000"/>
                </a:solidFill>
              </a:rPr>
              <a:t>יום אחד מאוחר יותר היא מוצאת רק 26 קוביות. היא מחפשת סביב בחדר אך אינה מוצאת את הקוביות החסרות. אז היא מגלה שהחלון פתוח, ושתי הקוביות נמצאות בחוץ בחצר. </a:t>
            </a:r>
            <a:endParaRPr lang="en-US" sz="1600" dirty="0" smtClean="0">
              <a:solidFill>
                <a:sysClr val="windowText" lastClr="000000"/>
              </a:solidFill>
            </a:endParaRPr>
          </a:p>
          <a:p>
            <a:pPr>
              <a:lnSpc>
                <a:spcPct val="150000"/>
              </a:lnSpc>
            </a:pPr>
            <a:r>
              <a:rPr lang="he-IL" sz="1600" dirty="0" smtClean="0">
                <a:solidFill>
                  <a:sysClr val="windowText" lastClr="000000"/>
                </a:solidFill>
              </a:rPr>
              <a:t>ביום אחר היא סופרת 33 קוביות. לאחר בירור היא נזכרת שיובל בא לבקר עם קוביות משלו, ושכח כמה מהן. היא לוקחת את הקוביות העודפות ומחזירה אותן ליובל, ושוב הכל חוזר לקדמותו.</a:t>
            </a:r>
          </a:p>
          <a:p>
            <a:pPr>
              <a:lnSpc>
                <a:spcPct val="150000"/>
              </a:lnSpc>
            </a:pPr>
            <a:r>
              <a:rPr lang="he-IL" sz="1600" dirty="0" smtClean="0">
                <a:solidFill>
                  <a:sysClr val="windowText" lastClr="000000"/>
                </a:solidFill>
              </a:rPr>
              <a:t>אמא של דני גילתה שקוביות אינן נעלמות או נוצרות בעצמן. היא תמיד מצאה לאן "נעלמו" קוביות כאשר חיפשה היטב, וכיצד "נוצרו" קוביות כאשר נזכרה בארועים שקדמו לכך. </a:t>
            </a:r>
            <a:endParaRPr lang="en-US" sz="1600" dirty="0" smtClean="0">
              <a:solidFill>
                <a:sysClr val="windowText" lastClr="000000"/>
              </a:solidFill>
            </a:endParaRPr>
          </a:p>
          <a:p>
            <a:pPr>
              <a:lnSpc>
                <a:spcPct val="150000"/>
              </a:lnSpc>
            </a:pPr>
            <a:endParaRPr lang="he-IL" sz="1600" dirty="0" smtClean="0">
              <a:solidFill>
                <a:sysClr val="windowText" lastClr="000000"/>
              </a:solidFill>
            </a:endParaRPr>
          </a:p>
          <a:p>
            <a:pPr>
              <a:lnSpc>
                <a:spcPct val="150000"/>
              </a:lnSpc>
            </a:pPr>
            <a:r>
              <a:rPr lang="he-IL" sz="1600" dirty="0" smtClean="0">
                <a:solidFill>
                  <a:sysClr val="windowText" lastClr="000000"/>
                </a:solidFill>
              </a:rPr>
              <a:t>ניתן לחשוב באופן דומה על אנרגיה. כמו הקוביות (וכמו כל חומר באופן כללי), אנרגיה אינה נעלמת ואינה נוצרת מעצמה.</a:t>
            </a:r>
            <a:endParaRPr lang="en-US" sz="1600" dirty="0">
              <a:solidFill>
                <a:sysClr val="windowText" lastClr="000000"/>
              </a:solidFill>
            </a:endParaRPr>
          </a:p>
        </p:txBody>
      </p:sp>
      <p:pic>
        <p:nvPicPr>
          <p:cNvPr id="9218" name="Picture 2" descr="https://encrypted-tbn2.gstatic.com/images?q=tbn:ANd9GcRG7aFIKa7J2luZqQlXQYsh0CcK9NO0D1i7J7Adih_IfHeYYZq5"/>
          <p:cNvPicPr>
            <a:picLocks noChangeAspect="1" noChangeArrowheads="1"/>
          </p:cNvPicPr>
          <p:nvPr/>
        </p:nvPicPr>
        <p:blipFill>
          <a:blip r:embed="rId2" cstate="print"/>
          <a:srcRect/>
          <a:stretch>
            <a:fillRect/>
          </a:stretch>
        </p:blipFill>
        <p:spPr bwMode="auto">
          <a:xfrm>
            <a:off x="251520" y="260648"/>
            <a:ext cx="2488800" cy="1656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שימור אנרגיה</a:t>
            </a:r>
            <a:endParaRPr lang="en-US" sz="3600" dirty="0">
              <a:solidFill>
                <a:schemeClr val="tx2"/>
              </a:solidFill>
            </a:endParaRPr>
          </a:p>
        </p:txBody>
      </p:sp>
      <p:sp>
        <p:nvSpPr>
          <p:cNvPr id="3" name="Content Placeholder 2"/>
          <p:cNvSpPr>
            <a:spLocks noGrp="1"/>
          </p:cNvSpPr>
          <p:nvPr>
            <p:ph idx="1"/>
          </p:nvPr>
        </p:nvSpPr>
        <p:spPr>
          <a:xfrm>
            <a:off x="323528" y="1340768"/>
            <a:ext cx="8229600" cy="5184576"/>
          </a:xfrm>
        </p:spPr>
        <p:txBody>
          <a:bodyPr>
            <a:normAutofit lnSpcReduction="10000"/>
          </a:bodyPr>
          <a:lstStyle/>
          <a:p>
            <a:pPr marL="0" indent="0">
              <a:buNone/>
            </a:pPr>
            <a:r>
              <a:rPr lang="he-IL" sz="1800" dirty="0" smtClean="0"/>
              <a:t>אנרגיה מומרת מסוג לסוג ומועברת מגוף לגוף בתהליכים שונים. אך הכמות הכוללת של האנרגיה נשמרת.</a:t>
            </a:r>
            <a:endParaRPr lang="en-US" sz="1800" dirty="0" smtClean="0"/>
          </a:p>
          <a:p>
            <a:pPr marL="0" indent="0">
              <a:buNone/>
            </a:pPr>
            <a:endParaRPr lang="en-US" sz="1800" dirty="0" smtClean="0"/>
          </a:p>
          <a:p>
            <a:pPr marL="0" indent="0">
              <a:buNone/>
            </a:pPr>
            <a:r>
              <a:rPr lang="he-IL" sz="1800" dirty="0" smtClean="0"/>
              <a:t>להמחשה, ילד זורק כדור כלפי מעלה. בשפה הפיזיקלית נאמר שהילד</a:t>
            </a:r>
            <a:r>
              <a:rPr lang="en-US" sz="1800" dirty="0" smtClean="0"/>
              <a:t/>
            </a:r>
            <a:br>
              <a:rPr lang="en-US" sz="1800" dirty="0" smtClean="0"/>
            </a:br>
            <a:r>
              <a:rPr lang="he-IL" sz="1800" dirty="0" smtClean="0"/>
              <a:t>"העביר לכדור אנרגיה". </a:t>
            </a:r>
          </a:p>
          <a:p>
            <a:pPr marL="0" indent="0">
              <a:buNone/>
            </a:pPr>
            <a:endParaRPr lang="he-IL" sz="1800" dirty="0" smtClean="0"/>
          </a:p>
          <a:p>
            <a:pPr marL="0" indent="0">
              <a:buNone/>
            </a:pPr>
            <a:r>
              <a:rPr lang="he-IL" sz="1800" dirty="0" smtClean="0"/>
              <a:t>מייד עם תום הזריקה יש לכדור אנרגיית תנועה בלבד אך זו הולכת ופוחתת </a:t>
            </a:r>
            <a:r>
              <a:rPr lang="en-US" sz="1800" dirty="0" smtClean="0"/>
              <a:t/>
            </a:r>
            <a:br>
              <a:rPr lang="en-US" sz="1800" dirty="0" smtClean="0"/>
            </a:br>
            <a:r>
              <a:rPr lang="he-IL" sz="1800" dirty="0" smtClean="0"/>
              <a:t>עם העלייה בעוד אנרגיית הגובה של הכדור הולכת וגדלה.</a:t>
            </a:r>
          </a:p>
          <a:p>
            <a:pPr marL="0" indent="0">
              <a:buNone/>
            </a:pPr>
            <a:endParaRPr lang="he-IL" sz="1800" dirty="0" smtClean="0"/>
          </a:p>
          <a:p>
            <a:pPr marL="0" indent="0">
              <a:buNone/>
            </a:pPr>
            <a:r>
              <a:rPr lang="he-IL" sz="1800" dirty="0" smtClean="0"/>
              <a:t>בשיא המסלול הכדור נעצר, וברגע זה יש לו אנרגיית גובה בלבד.</a:t>
            </a:r>
          </a:p>
          <a:p>
            <a:pPr marL="0" indent="0">
              <a:buNone/>
            </a:pPr>
            <a:endParaRPr lang="he-IL" sz="1800" dirty="0" smtClean="0"/>
          </a:p>
          <a:p>
            <a:pPr marL="0" indent="0">
              <a:buNone/>
            </a:pPr>
            <a:r>
              <a:rPr lang="he-IL" sz="1800" dirty="0" smtClean="0"/>
              <a:t>בדרך חזרה כלפי מטה אנרגיית הגובה קטנה ואנרגיית התנועה גדלה.</a:t>
            </a:r>
          </a:p>
          <a:p>
            <a:pPr marL="0" indent="0">
              <a:buNone/>
            </a:pPr>
            <a:endParaRPr lang="he-IL" sz="1800" dirty="0" smtClean="0"/>
          </a:p>
          <a:p>
            <a:pPr marL="0" indent="0">
              <a:buNone/>
            </a:pPr>
            <a:r>
              <a:rPr lang="he-IL" sz="1800" dirty="0" smtClean="0"/>
              <a:t>בכל נקודה במסלול סכום אנרגיית התנועה ואנרגיית הגובה, "האנרגייה </a:t>
            </a:r>
            <a:r>
              <a:rPr lang="en-US" sz="1800" dirty="0" smtClean="0"/>
              <a:t/>
            </a:r>
            <a:br>
              <a:rPr lang="en-US" sz="1800" dirty="0" smtClean="0"/>
            </a:br>
            <a:r>
              <a:rPr lang="he-IL" sz="1800" dirty="0" smtClean="0"/>
              <a:t>הכוללת" של הכדור, נשאר קבוע.</a:t>
            </a:r>
          </a:p>
          <a:p>
            <a:pPr marL="0" indent="0">
              <a:buNone/>
            </a:pPr>
            <a:endParaRPr lang="he-IL" sz="1800" dirty="0" smtClean="0"/>
          </a:p>
          <a:p>
            <a:pPr marL="0" indent="0">
              <a:buNone/>
            </a:pPr>
            <a:r>
              <a:rPr lang="he-IL" sz="1800" b="1" dirty="0" smtClean="0">
                <a:solidFill>
                  <a:schemeClr val="tx2"/>
                </a:solidFill>
              </a:rPr>
              <a:t>אנרגיה אינה נעלמת ואינה נוצרת מעצמה. זהו חוק שימור האנרגיה.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8675" name="Picture 3"/>
          <p:cNvPicPr>
            <a:picLocks noChangeAspect="1" noChangeArrowheads="1"/>
          </p:cNvPicPr>
          <p:nvPr/>
        </p:nvPicPr>
        <p:blipFill>
          <a:blip r:embed="rId2" cstate="print"/>
          <a:srcRect/>
          <a:stretch>
            <a:fillRect/>
          </a:stretch>
        </p:blipFill>
        <p:spPr bwMode="auto">
          <a:xfrm>
            <a:off x="107504" y="2060848"/>
            <a:ext cx="1781175"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2281</Words>
  <Application>Microsoft Office PowerPoint</Application>
  <PresentationFormat>‫הצגה על המסך (4:3)</PresentationFormat>
  <Paragraphs>549</Paragraphs>
  <Slides>41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41</vt:i4>
      </vt:variant>
    </vt:vector>
  </HeadingPairs>
  <TitlesOfParts>
    <vt:vector size="46" baseType="lpstr">
      <vt:lpstr>Arial</vt:lpstr>
      <vt:lpstr>Calibri</vt:lpstr>
      <vt:lpstr>Times New Roman</vt:lpstr>
      <vt:lpstr>Wingdings 2</vt:lpstr>
      <vt:lpstr>ערכת נושא של Office</vt:lpstr>
      <vt:lpstr>אנרגיה - חזרה</vt:lpstr>
      <vt:lpstr>מהי אנרגיה?</vt:lpstr>
      <vt:lpstr>מהי אנרגיה?</vt:lpstr>
      <vt:lpstr>רקע הסטורי – הניסוי של ג'אול</vt:lpstr>
      <vt:lpstr>מהי אנרגיה?</vt:lpstr>
      <vt:lpstr>אנרגיה וכוח</vt:lpstr>
      <vt:lpstr>אנרגיה וכוח</vt:lpstr>
      <vt:lpstr>מצגת של PowerPoint‏</vt:lpstr>
      <vt:lpstr>שימור אנרגיה</vt:lpstr>
      <vt:lpstr>מקור אנרגיה</vt:lpstr>
      <vt:lpstr>לאן אם כן "נעלמת" האנרגיה?</vt:lpstr>
      <vt:lpstr>מערכת סגורה</vt:lpstr>
      <vt:lpstr>מערכת סגורה</vt:lpstr>
      <vt:lpstr>מצגת של PowerPoint‏</vt:lpstr>
      <vt:lpstr>מצגת של PowerPoint‏</vt:lpstr>
      <vt:lpstr>מצגת של PowerPoint‏</vt:lpstr>
      <vt:lpstr>מצגת של PowerPoint‏</vt:lpstr>
      <vt:lpstr>מצגת של PowerPoint‏</vt:lpstr>
      <vt:lpstr>מצגת של PowerPoint‏</vt:lpstr>
      <vt:lpstr>אנרגיה</vt:lpstr>
      <vt:lpstr>העברות והמרות אנרגיה</vt:lpstr>
      <vt:lpstr>העברות והמרות אנרגיה</vt:lpstr>
      <vt:lpstr>סוגי אנרגיה – אנרגיה מכנית</vt:lpstr>
      <vt:lpstr>סוגי אנרגיה – אנרגיה מכנית</vt:lpstr>
      <vt:lpstr>סוגי אנרגיה – אנרגיה מכנית</vt:lpstr>
      <vt:lpstr>סוגי אנרגיה – אנרגיה מכנית</vt:lpstr>
      <vt:lpstr>סוגי אנרגיה – אנרגיה פנימית</vt:lpstr>
      <vt:lpstr>סוגי אנרגיה – אנרגיה פנימית</vt:lpstr>
      <vt:lpstr>מצגת של PowerPoint‏</vt:lpstr>
      <vt:lpstr>סוגי אנרגיה – אנרגיה פנימית</vt:lpstr>
      <vt:lpstr>סוגי אנרגיה – אנרגיה חשמלית</vt:lpstr>
      <vt:lpstr>סוגי אנרגיה - קרינה</vt:lpstr>
      <vt:lpstr>סוגי אנרגיה – אקוסטית</vt:lpstr>
      <vt:lpstr>איזו אנרגיה יש לתפוח על עץ?</vt:lpstr>
      <vt:lpstr>סימונים ויחידות</vt:lpstr>
      <vt:lpstr>ייצוג חזותי של המרות אנרגיה</vt:lpstr>
      <vt:lpstr>ייצוג חזותי של המרות אנרגיה (המשך)</vt:lpstr>
      <vt:lpstr>הדמייה</vt:lpstr>
      <vt:lpstr>תרגיל 1 - המרות אנרגיה</vt:lpstr>
      <vt:lpstr>תרגיל 1 - המרות אנרגיה</vt:lpstr>
      <vt:lpstr>תרגיל 2 – חישוב נצילות מכשיר חשמלי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אנרגיה</dc:title>
  <dc:creator>ort</dc:creator>
  <cp:lastModifiedBy>more</cp:lastModifiedBy>
  <cp:revision>64</cp:revision>
  <dcterms:created xsi:type="dcterms:W3CDTF">2016-02-28T14:02:15Z</dcterms:created>
  <dcterms:modified xsi:type="dcterms:W3CDTF">2021-11-14T08:27:59Z</dcterms:modified>
</cp:coreProperties>
</file>