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7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5CFE0B-9261-40B6-B102-5656C6BB0466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1D51C6-1838-4CB1-B091-B5568B55E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366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6" name="Shape 8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27" name="Shape 82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7296128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Shape 9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78" name="Shape 9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3286933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8" name="Shape 10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99" name="Shape 10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705649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Shape 10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23" name="Shape 102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40811096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1" name="Shape 10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12" name="Shape 101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42082099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Shape 10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33" name="Shape 10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9194094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Shape 10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39" name="Shape 10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5397995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" name="Shape 10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45" name="Shape 104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66026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2" name="Shape 8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43" name="Shape 84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1653539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8" name="Shape 8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59" name="Shape 8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5065892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5" name="Shape 8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76" name="Shape 87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4412997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Shape 8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93" name="Shape 8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4583839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9" name="Shape 9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10" name="Shape 9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7013279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" name="Shape 9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29" name="Shape 9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4151176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7" name="Shape 9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48" name="Shape 9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5995634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" name="Shape 9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67" name="Shape 9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969936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9637D-2071-4BCA-8887-DF6BD2E2B048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E5D7E-F5E5-4056-A494-8B682A3F2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955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9637D-2071-4BCA-8887-DF6BD2E2B048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E5D7E-F5E5-4056-A494-8B682A3F2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360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9637D-2071-4BCA-8887-DF6BD2E2B048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E5D7E-F5E5-4056-A494-8B682A3F2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987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9637D-2071-4BCA-8887-DF6BD2E2B048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E5D7E-F5E5-4056-A494-8B682A3F2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840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9637D-2071-4BCA-8887-DF6BD2E2B048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E5D7E-F5E5-4056-A494-8B682A3F2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135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9637D-2071-4BCA-8887-DF6BD2E2B048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E5D7E-F5E5-4056-A494-8B682A3F2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194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9637D-2071-4BCA-8887-DF6BD2E2B048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E5D7E-F5E5-4056-A494-8B682A3F2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506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9637D-2071-4BCA-8887-DF6BD2E2B048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E5D7E-F5E5-4056-A494-8B682A3F2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467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9637D-2071-4BCA-8887-DF6BD2E2B048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E5D7E-F5E5-4056-A494-8B682A3F2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993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9637D-2071-4BCA-8887-DF6BD2E2B048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E5D7E-F5E5-4056-A494-8B682A3F2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983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9637D-2071-4BCA-8887-DF6BD2E2B048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E5D7E-F5E5-4056-A494-8B682A3F2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1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9637D-2071-4BCA-8887-DF6BD2E2B048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E5D7E-F5E5-4056-A494-8B682A3F2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738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7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4.png"/><Relationship Id="rId4" Type="http://schemas.openxmlformats.org/officeDocument/2006/relationships/image" Target="../media/image9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https://quizizz.com/admin/quiz/start_new/58a86ebc4fe42371776c9264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quizizz.com/join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8987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31" name="Shape 931"/>
          <p:cNvCxnSpPr/>
          <p:nvPr/>
        </p:nvCxnSpPr>
        <p:spPr>
          <a:xfrm>
            <a:off x="3048000" y="3575051"/>
            <a:ext cx="7024688" cy="158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lg" len="lg"/>
          </a:ln>
        </p:spPr>
      </p:cxnSp>
      <p:sp>
        <p:nvSpPr>
          <p:cNvPr id="932" name="Shape 932"/>
          <p:cNvSpPr/>
          <p:nvPr/>
        </p:nvSpPr>
        <p:spPr>
          <a:xfrm>
            <a:off x="7861301" y="3006726"/>
            <a:ext cx="617537" cy="3682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x-none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q’ </a:t>
            </a:r>
          </a:p>
        </p:txBody>
      </p:sp>
      <p:sp>
        <p:nvSpPr>
          <p:cNvPr id="933" name="Shape 933"/>
          <p:cNvSpPr/>
          <p:nvPr/>
        </p:nvSpPr>
        <p:spPr>
          <a:xfrm>
            <a:off x="8013825" y="3449782"/>
            <a:ext cx="239380" cy="2437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34" name="Shape 9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21001" y="1162050"/>
            <a:ext cx="2520949" cy="143986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35" name="Shape 935"/>
          <p:cNvCxnSpPr/>
          <p:nvPr/>
        </p:nvCxnSpPr>
        <p:spPr>
          <a:xfrm rot="-5400000">
            <a:off x="4745833" y="3220245"/>
            <a:ext cx="3365499" cy="158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lg" len="lg"/>
          </a:ln>
        </p:spPr>
      </p:cxnSp>
      <p:sp>
        <p:nvSpPr>
          <p:cNvPr id="936" name="Shape 936"/>
          <p:cNvSpPr/>
          <p:nvPr/>
        </p:nvSpPr>
        <p:spPr>
          <a:xfrm>
            <a:off x="6101897" y="3202182"/>
            <a:ext cx="672975" cy="68534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7" name="Shape 937"/>
          <p:cNvSpPr txBox="1"/>
          <p:nvPr/>
        </p:nvSpPr>
        <p:spPr>
          <a:xfrm>
            <a:off x="9712326" y="3255963"/>
            <a:ext cx="554037" cy="3698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x-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</a:p>
        </p:txBody>
      </p:sp>
      <p:sp>
        <p:nvSpPr>
          <p:cNvPr id="938" name="Shape 938"/>
          <p:cNvSpPr txBox="1"/>
          <p:nvPr/>
        </p:nvSpPr>
        <p:spPr>
          <a:xfrm>
            <a:off x="6054726" y="1316037"/>
            <a:ext cx="554037" cy="3698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x-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y</a:t>
            </a:r>
          </a:p>
        </p:txBody>
      </p:sp>
      <p:sp>
        <p:nvSpPr>
          <p:cNvPr id="939" name="Shape 939"/>
          <p:cNvSpPr/>
          <p:nvPr/>
        </p:nvSpPr>
        <p:spPr>
          <a:xfrm>
            <a:off x="6184901" y="3368675"/>
            <a:ext cx="487363" cy="3698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x-none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+q </a:t>
            </a:r>
          </a:p>
        </p:txBody>
      </p:sp>
      <p:sp>
        <p:nvSpPr>
          <p:cNvPr id="940" name="Shape 940"/>
          <p:cNvSpPr/>
          <p:nvPr/>
        </p:nvSpPr>
        <p:spPr>
          <a:xfrm>
            <a:off x="7864476" y="3702051"/>
            <a:ext cx="619125" cy="3682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x-none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(a,0)</a:t>
            </a:r>
          </a:p>
        </p:txBody>
      </p:sp>
      <p:pic>
        <p:nvPicPr>
          <p:cNvPr id="941" name="Shape 94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678864" y="2671763"/>
            <a:ext cx="601661" cy="717550"/>
          </a:xfrm>
          <a:prstGeom prst="rect">
            <a:avLst/>
          </a:prstGeom>
          <a:noFill/>
          <a:ln>
            <a:noFill/>
          </a:ln>
        </p:spPr>
      </p:pic>
      <p:sp>
        <p:nvSpPr>
          <p:cNvPr id="942" name="Shape 942"/>
          <p:cNvSpPr txBox="1"/>
          <p:nvPr/>
        </p:nvSpPr>
        <p:spPr>
          <a:xfrm>
            <a:off x="3270251" y="360362"/>
            <a:ext cx="6192837" cy="584200"/>
          </a:xfrm>
          <a:prstGeom prst="rect">
            <a:avLst/>
          </a:prstGeom>
          <a:gradFill>
            <a:gsLst>
              <a:gs pos="0">
                <a:schemeClr val="accent3"/>
              </a:gs>
              <a:gs pos="35000">
                <a:schemeClr val="accent3"/>
              </a:gs>
              <a:gs pos="100000">
                <a:schemeClr val="accent3"/>
              </a:gs>
            </a:gsLst>
            <a:lin ang="16200000" scaled="0"/>
          </a:gradFill>
          <a:ln w="9525" cap="flat" cmpd="sng">
            <a:solidFill>
              <a:srgbClr val="F9F9F9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algn="ctr" rtl="1">
              <a:buSzPct val="25000"/>
            </a:pPr>
            <a:r>
              <a:rPr lang="x-none" sz="3200" b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לגודל הזה אנו קוראים שדה חשמלי</a:t>
            </a:r>
          </a:p>
        </p:txBody>
      </p:sp>
      <p:sp>
        <p:nvSpPr>
          <p:cNvPr id="943" name="Shape 943"/>
          <p:cNvSpPr/>
          <p:nvPr/>
        </p:nvSpPr>
        <p:spPr>
          <a:xfrm>
            <a:off x="8146473" y="3408217"/>
            <a:ext cx="1163781" cy="387926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B05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4" name="Shape 944"/>
          <p:cNvSpPr txBox="1"/>
          <p:nvPr/>
        </p:nvSpPr>
        <p:spPr>
          <a:xfrm>
            <a:off x="1981200" y="4876801"/>
            <a:ext cx="8507412" cy="107791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ctr" rtl="1">
              <a:buSzPct val="25000"/>
            </a:pPr>
            <a:r>
              <a:rPr lang="x-none" sz="32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את השדה אנחנו מסמנים באות E</a:t>
            </a:r>
          </a:p>
          <a:p>
            <a:pPr algn="ctr" rtl="1">
              <a:buSzPct val="25000"/>
            </a:pPr>
            <a:r>
              <a:rPr lang="x-none" sz="32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השדה הוא גודל ווקטורי</a:t>
            </a:r>
          </a:p>
        </p:txBody>
      </p:sp>
      <p:sp>
        <p:nvSpPr>
          <p:cNvPr id="945" name="Shape 945"/>
          <p:cNvSpPr/>
          <p:nvPr/>
        </p:nvSpPr>
        <p:spPr>
          <a:xfrm>
            <a:off x="7651750" y="3673475"/>
            <a:ext cx="323850" cy="3698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x-none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672087479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9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50" name="Shape 950"/>
          <p:cNvCxnSpPr/>
          <p:nvPr/>
        </p:nvCxnSpPr>
        <p:spPr>
          <a:xfrm>
            <a:off x="3048000" y="3575051"/>
            <a:ext cx="7024688" cy="158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lg" len="lg"/>
          </a:ln>
        </p:spPr>
      </p:cxnSp>
      <p:sp>
        <p:nvSpPr>
          <p:cNvPr id="951" name="Shape 951"/>
          <p:cNvSpPr/>
          <p:nvPr/>
        </p:nvSpPr>
        <p:spPr>
          <a:xfrm>
            <a:off x="7861301" y="3006726"/>
            <a:ext cx="617537" cy="3682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x-none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q’ </a:t>
            </a:r>
          </a:p>
        </p:txBody>
      </p:sp>
      <p:sp>
        <p:nvSpPr>
          <p:cNvPr id="952" name="Shape 952"/>
          <p:cNvSpPr/>
          <p:nvPr/>
        </p:nvSpPr>
        <p:spPr>
          <a:xfrm>
            <a:off x="8013825" y="3449782"/>
            <a:ext cx="239380" cy="2437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53" name="Shape 953"/>
          <p:cNvCxnSpPr/>
          <p:nvPr/>
        </p:nvCxnSpPr>
        <p:spPr>
          <a:xfrm rot="-5400000">
            <a:off x="5029200" y="3490913"/>
            <a:ext cx="2811463" cy="1428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lg" len="lg"/>
          </a:ln>
        </p:spPr>
      </p:cxnSp>
      <p:sp>
        <p:nvSpPr>
          <p:cNvPr id="954" name="Shape 954"/>
          <p:cNvSpPr/>
          <p:nvPr/>
        </p:nvSpPr>
        <p:spPr>
          <a:xfrm>
            <a:off x="6101897" y="3202182"/>
            <a:ext cx="672975" cy="68534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5" name="Shape 955"/>
          <p:cNvSpPr txBox="1"/>
          <p:nvPr/>
        </p:nvSpPr>
        <p:spPr>
          <a:xfrm>
            <a:off x="9712326" y="3255963"/>
            <a:ext cx="554037" cy="3698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x-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</a:p>
        </p:txBody>
      </p:sp>
      <p:sp>
        <p:nvSpPr>
          <p:cNvPr id="956" name="Shape 956"/>
          <p:cNvSpPr txBox="1"/>
          <p:nvPr/>
        </p:nvSpPr>
        <p:spPr>
          <a:xfrm>
            <a:off x="5999163" y="1995489"/>
            <a:ext cx="554037" cy="3682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x-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y</a:t>
            </a:r>
          </a:p>
        </p:txBody>
      </p:sp>
      <p:sp>
        <p:nvSpPr>
          <p:cNvPr id="957" name="Shape 957"/>
          <p:cNvSpPr/>
          <p:nvPr/>
        </p:nvSpPr>
        <p:spPr>
          <a:xfrm>
            <a:off x="6184901" y="3368675"/>
            <a:ext cx="487363" cy="3698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x-none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+q </a:t>
            </a:r>
          </a:p>
        </p:txBody>
      </p:sp>
      <p:sp>
        <p:nvSpPr>
          <p:cNvPr id="958" name="Shape 958"/>
          <p:cNvSpPr/>
          <p:nvPr/>
        </p:nvSpPr>
        <p:spPr>
          <a:xfrm>
            <a:off x="7864476" y="3702051"/>
            <a:ext cx="619125" cy="3682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x-none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(a,0)</a:t>
            </a:r>
          </a:p>
        </p:txBody>
      </p:sp>
      <p:pic>
        <p:nvPicPr>
          <p:cNvPr id="959" name="Shape 95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678864" y="2671763"/>
            <a:ext cx="601661" cy="717550"/>
          </a:xfrm>
          <a:prstGeom prst="rect">
            <a:avLst/>
          </a:prstGeom>
          <a:noFill/>
          <a:ln>
            <a:noFill/>
          </a:ln>
        </p:spPr>
      </p:pic>
      <p:sp>
        <p:nvSpPr>
          <p:cNvPr id="960" name="Shape 960"/>
          <p:cNvSpPr txBox="1"/>
          <p:nvPr/>
        </p:nvSpPr>
        <p:spPr>
          <a:xfrm>
            <a:off x="1828800" y="282576"/>
            <a:ext cx="8507412" cy="15684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ctr" rtl="1">
              <a:buSzPct val="25000"/>
            </a:pPr>
            <a:r>
              <a:rPr lang="x-none" sz="3200" b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לדוגמה , שדה של 5N/C  </a:t>
            </a:r>
          </a:p>
          <a:p>
            <a:pPr algn="ctr" rtl="1">
              <a:buSzPct val="25000"/>
            </a:pPr>
            <a:r>
              <a:rPr lang="x-none" sz="3200" b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פרושו שיפעל כוח של 5N על כל יחידת מטען נקודתית שנשים בנקודה.</a:t>
            </a:r>
          </a:p>
        </p:txBody>
      </p:sp>
      <p:sp>
        <p:nvSpPr>
          <p:cNvPr id="961" name="Shape 961"/>
          <p:cNvSpPr/>
          <p:nvPr/>
        </p:nvSpPr>
        <p:spPr>
          <a:xfrm>
            <a:off x="8146473" y="3408217"/>
            <a:ext cx="1163781" cy="387926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B05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2" name="Shape 962"/>
          <p:cNvSpPr txBox="1"/>
          <p:nvPr/>
        </p:nvSpPr>
        <p:spPr>
          <a:xfrm>
            <a:off x="1884362" y="4683125"/>
            <a:ext cx="8505824" cy="584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ctr" rtl="1">
              <a:buSzPct val="25000"/>
            </a:pPr>
            <a:r>
              <a:rPr lang="x-none" sz="32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השדה החשמלי מייצג תכונה של נקודה.</a:t>
            </a:r>
          </a:p>
        </p:txBody>
      </p:sp>
      <p:sp>
        <p:nvSpPr>
          <p:cNvPr id="963" name="Shape 963"/>
          <p:cNvSpPr txBox="1"/>
          <p:nvPr/>
        </p:nvSpPr>
        <p:spPr>
          <a:xfrm>
            <a:off x="1884362" y="5348287"/>
            <a:ext cx="8505824" cy="10763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ctr" rtl="1">
              <a:buSzPct val="25000"/>
            </a:pPr>
            <a:r>
              <a:rPr lang="x-none" sz="32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תכונה זו מייצגת את הכוח שיפעל באותה נקודה על יחידת מטען נקודתית שתהיה בנקודה.</a:t>
            </a:r>
          </a:p>
        </p:txBody>
      </p:sp>
      <p:sp>
        <p:nvSpPr>
          <p:cNvPr id="964" name="Shape 964"/>
          <p:cNvSpPr/>
          <p:nvPr/>
        </p:nvSpPr>
        <p:spPr>
          <a:xfrm>
            <a:off x="7651750" y="3673475"/>
            <a:ext cx="323850" cy="3698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x-none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013788254"/>
      </p:ext>
    </p:extLst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9" name="Shape 969"/>
          <p:cNvSpPr txBox="1">
            <a:spLocks noGrp="1"/>
          </p:cNvSpPr>
          <p:nvPr>
            <p:ph type="title"/>
          </p:nvPr>
        </p:nvSpPr>
        <p:spPr>
          <a:xfrm>
            <a:off x="1981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 algn="ctr" rtl="1">
              <a:spcBef>
                <a:spcPts val="0"/>
              </a:spcBef>
              <a:buSzPct val="25000"/>
            </a:pPr>
            <a:r>
              <a:rPr lang="x-none" b="1" u="sng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עוצמת השדה החשמלי</a:t>
            </a:r>
          </a:p>
        </p:txBody>
      </p:sp>
      <p:sp>
        <p:nvSpPr>
          <p:cNvPr id="971" name="Shape 971"/>
          <p:cNvSpPr/>
          <p:nvPr/>
        </p:nvSpPr>
        <p:spPr>
          <a:xfrm>
            <a:off x="2429347" y="1284701"/>
            <a:ext cx="8086926" cy="316835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 rtl="1">
              <a:buClr>
                <a:schemeClr val="dk1"/>
              </a:buClr>
              <a:buSzPct val="25000"/>
            </a:pPr>
            <a:r>
              <a:rPr lang="x-none" sz="32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היחס בין כוח שמפעיל מטען יוצר על מטען בוחן </a:t>
            </a:r>
          </a:p>
          <a:p>
            <a:pPr algn="r" rtl="1">
              <a:buClr>
                <a:schemeClr val="dk1"/>
              </a:buClr>
              <a:buSzPct val="25000"/>
            </a:pPr>
            <a:r>
              <a:rPr lang="x-none" sz="32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לגודלו של מטען בוחן נשאר קבוע ומכונה עוצמת </a:t>
            </a:r>
          </a:p>
          <a:p>
            <a:pPr algn="r" rtl="1">
              <a:buClr>
                <a:schemeClr val="dk1"/>
              </a:buClr>
              <a:buSzPct val="25000"/>
            </a:pPr>
            <a:r>
              <a:rPr lang="x-none" sz="32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שדה החשמלי.</a:t>
            </a:r>
          </a:p>
          <a:p>
            <a:pPr algn="r" rtl="1">
              <a:buClr>
                <a:schemeClr val="dk1"/>
              </a:buClr>
              <a:buSzPct val="25000"/>
            </a:pPr>
            <a:r>
              <a:rPr lang="x-none" sz="2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הגדרה נוספת – כוח שמופעל  על יחידת מטען.</a:t>
            </a:r>
          </a:p>
          <a:p>
            <a:pPr algn="r" rtl="1">
              <a:buClr>
                <a:schemeClr val="dk1"/>
              </a:buClr>
              <a:buSzPct val="25000"/>
            </a:pPr>
            <a:r>
              <a:rPr lang="x-none" sz="2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מאפיין שדה חשמלי ששורר במרחב סביב מטען </a:t>
            </a:r>
          </a:p>
          <a:p>
            <a:pPr algn="r" rtl="1">
              <a:buClr>
                <a:schemeClr val="dk1"/>
              </a:buClr>
              <a:buSzPct val="25000"/>
            </a:pPr>
            <a:r>
              <a:rPr lang="x-none" sz="2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שיוצר השדה החשמלי.</a:t>
            </a:r>
          </a:p>
        </p:txBody>
      </p:sp>
      <p:sp>
        <p:nvSpPr>
          <p:cNvPr id="972" name="Shape 972"/>
          <p:cNvSpPr/>
          <p:nvPr/>
        </p:nvSpPr>
        <p:spPr>
          <a:xfrm>
            <a:off x="5016501" y="4149902"/>
            <a:ext cx="5651499" cy="863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 rtl="1">
              <a:buClr>
                <a:schemeClr val="dk1"/>
              </a:buClr>
              <a:buSzPct val="25000"/>
            </a:pPr>
            <a:r>
              <a:rPr lang="x-none" sz="3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יחידות מדידה של עוצמת שדה החשמלי – ניוטון חלקי קולון</a:t>
            </a:r>
          </a:p>
        </p:txBody>
      </p:sp>
      <p:sp>
        <p:nvSpPr>
          <p:cNvPr id="973" name="Shape 973"/>
          <p:cNvSpPr/>
          <p:nvPr/>
        </p:nvSpPr>
        <p:spPr>
          <a:xfrm>
            <a:off x="1658693" y="5944993"/>
            <a:ext cx="8874614" cy="863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 rtl="1">
              <a:buClr>
                <a:srgbClr val="FF0000"/>
              </a:buClr>
              <a:buSzPct val="25000"/>
            </a:pPr>
            <a:r>
              <a:rPr lang="x-none" sz="3000" b="1" u="sng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כיוון של שדה החשמלי – בכיוון הכוח שיופעל על מטען החיובי</a:t>
            </a:r>
          </a:p>
        </p:txBody>
      </p:sp>
      <p:pic>
        <p:nvPicPr>
          <p:cNvPr id="974" name="Shape 97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47928" y="4983947"/>
            <a:ext cx="1570036" cy="990599"/>
          </a:xfrm>
          <a:prstGeom prst="rect">
            <a:avLst/>
          </a:prstGeom>
          <a:noFill/>
          <a:ln>
            <a:noFill/>
          </a:ln>
        </p:spPr>
      </p:pic>
      <p:sp>
        <p:nvSpPr>
          <p:cNvPr id="975" name="Shape 975"/>
          <p:cNvSpPr/>
          <p:nvPr/>
        </p:nvSpPr>
        <p:spPr>
          <a:xfrm>
            <a:off x="1524001" y="47066"/>
            <a:ext cx="2016223" cy="792088"/>
          </a:xfrm>
          <a:prstGeom prst="flowChartPunchedTape">
            <a:avLst/>
          </a:prstGeom>
          <a:solidFill>
            <a:schemeClr val="accent1"/>
          </a:solidFill>
          <a:ln w="25400" cap="flat" cmpd="sng">
            <a:solidFill>
              <a:srgbClr val="88A3A5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>
              <a:buSzPct val="25000"/>
            </a:pPr>
            <a:r>
              <a:rPr lang="x-none" sz="32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להעתיק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658693" y="2684380"/>
                <a:ext cx="1347710" cy="1415387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 lIns="0" tIns="0" rIns="0" bIns="0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acc>
                      <m:r>
                        <a:rPr lang="en-US" sz="4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en-US" sz="4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</m:acc>
                        </m:num>
                        <m:den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</m:oMath>
                  </m:oMathPara>
                </a14:m>
                <a:endParaRPr lang="he-IL" sz="40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693" y="2684379"/>
                <a:ext cx="1347710" cy="141538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9478472"/>
      </p:ext>
    </p:extLst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Shape 1094"/>
          <p:cNvSpPr txBox="1">
            <a:spLocks noGrp="1"/>
          </p:cNvSpPr>
          <p:nvPr>
            <p:ph type="title"/>
          </p:nvPr>
        </p:nvSpPr>
        <p:spPr>
          <a:xfrm>
            <a:off x="1981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 algn="ctr" rtl="1">
              <a:spcBef>
                <a:spcPts val="0"/>
              </a:spcBef>
              <a:buSzPct val="25000"/>
            </a:pPr>
            <a:r>
              <a:rPr lang="x-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כיוון כוח ותנועת מטען</a:t>
            </a:r>
            <a:r>
              <a:rPr lang="he-IL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חשמלי</a:t>
            </a:r>
            <a:endParaRPr lang="x-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5" name="Shape 1095"/>
          <p:cNvSpPr txBox="1">
            <a:spLocks noGrp="1"/>
          </p:cNvSpPr>
          <p:nvPr>
            <p:ph type="body" idx="1"/>
          </p:nvPr>
        </p:nvSpPr>
        <p:spPr>
          <a:xfrm>
            <a:off x="1559495" y="1600201"/>
            <a:ext cx="8988584" cy="4525963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342900" indent="-342900" algn="r" rtl="1">
              <a:spcBef>
                <a:spcPts val="0"/>
              </a:spcBef>
              <a:buClr>
                <a:srgbClr val="FF0000"/>
              </a:buClr>
              <a:buSzPct val="100000"/>
              <a:buFont typeface="Arial"/>
              <a:buChar char="•"/>
            </a:pPr>
            <a:r>
              <a:rPr lang="x-none" sz="32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כוח שפועל על מטען חיובי בכיוון השדה החשמלי.</a:t>
            </a:r>
          </a:p>
          <a:p>
            <a:pPr marL="0" indent="0" algn="r" rtl="1">
              <a:spcBef>
                <a:spcPts val="640"/>
              </a:spcBef>
              <a:buClr>
                <a:schemeClr val="dk1"/>
              </a:buClr>
              <a:buNone/>
            </a:pPr>
            <a:endParaRPr sz="3200" b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indent="-342900" algn="r" rtl="1">
              <a:spcBef>
                <a:spcPts val="640"/>
              </a:spcBef>
              <a:buClr>
                <a:srgbClr val="FF0000"/>
              </a:buClr>
              <a:buSzPct val="100000"/>
              <a:buFont typeface="Arial"/>
              <a:buChar char="•"/>
            </a:pPr>
            <a:r>
              <a:rPr lang="x-none" sz="32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כוח שפועל על מטען שלילי נגד כיוון השדה החשמלי.</a:t>
            </a:r>
          </a:p>
          <a:p>
            <a:pPr marL="342900" indent="-139700" algn="r" rtl="1">
              <a:spcBef>
                <a:spcPts val="640"/>
              </a:spcBef>
              <a:buClr>
                <a:schemeClr val="dk1"/>
              </a:buClr>
              <a:buNone/>
            </a:pPr>
            <a:endParaRPr sz="3200" b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indent="-342900" algn="r" rtl="1">
              <a:spcBef>
                <a:spcPts val="640"/>
              </a:spcBef>
              <a:buClr>
                <a:srgbClr val="FF0000"/>
              </a:buClr>
              <a:buSzPct val="100000"/>
              <a:buFont typeface="Arial"/>
              <a:buChar char="•"/>
            </a:pPr>
            <a:r>
              <a:rPr lang="x-none" sz="32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מטען חיובי חופשי נע בכיוון השדה החשמלי.</a:t>
            </a:r>
          </a:p>
          <a:p>
            <a:pPr marL="342900" indent="-342900" algn="r" rtl="1">
              <a:spcBef>
                <a:spcPts val="640"/>
              </a:spcBef>
              <a:buClr>
                <a:srgbClr val="FF0000"/>
              </a:buClr>
              <a:buSzPct val="100000"/>
              <a:buFont typeface="Arial"/>
              <a:buChar char="•"/>
            </a:pPr>
            <a:r>
              <a:rPr lang="x-none" sz="32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מטען שלילי חופשי נע נגד כיוון השדה החשמלי.</a:t>
            </a:r>
          </a:p>
          <a:p>
            <a:pPr marL="342900" indent="-139700" algn="r" rtl="1">
              <a:spcBef>
                <a:spcPts val="640"/>
              </a:spcBef>
              <a:buClr>
                <a:schemeClr val="dk1"/>
              </a:buClr>
              <a:buNone/>
            </a:pPr>
            <a:endParaRPr sz="3200" b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indent="-139700" algn="r" rtl="1">
              <a:spcBef>
                <a:spcPts val="640"/>
              </a:spcBef>
              <a:buClr>
                <a:schemeClr val="dk1"/>
              </a:buClr>
              <a:buNone/>
            </a:pPr>
            <a:endParaRPr sz="3200" b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6" name="Shape 1096"/>
          <p:cNvSpPr/>
          <p:nvPr/>
        </p:nvSpPr>
        <p:spPr>
          <a:xfrm>
            <a:off x="1559496" y="44623"/>
            <a:ext cx="2016223" cy="792088"/>
          </a:xfrm>
          <a:prstGeom prst="flowChartPunchedTape">
            <a:avLst/>
          </a:prstGeom>
          <a:solidFill>
            <a:schemeClr val="accent1"/>
          </a:solidFill>
          <a:ln w="25400" cap="flat" cmpd="sng">
            <a:solidFill>
              <a:srgbClr val="88A3A5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>
              <a:buSzPct val="25000"/>
            </a:pPr>
            <a:r>
              <a:rPr lang="x-none" sz="32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להעתיק</a:t>
            </a:r>
          </a:p>
        </p:txBody>
      </p:sp>
    </p:spTree>
    <p:extLst>
      <p:ext uri="{BB962C8B-B14F-4D97-AF65-F5344CB8AC3E}">
        <p14:creationId xmlns:p14="http://schemas.microsoft.com/office/powerpoint/2010/main" val="1750961774"/>
      </p:ext>
    </p:extLst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4" name="Shape 1014"/>
          <p:cNvSpPr txBox="1">
            <a:spLocks noGrp="1"/>
          </p:cNvSpPr>
          <p:nvPr>
            <p:ph type="title"/>
          </p:nvPr>
        </p:nvSpPr>
        <p:spPr>
          <a:xfrm>
            <a:off x="2063552" y="54867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 algn="ctr" rtl="1">
              <a:spcBef>
                <a:spcPts val="0"/>
              </a:spcBef>
              <a:buSzPct val="25000"/>
            </a:pPr>
            <a:r>
              <a:rPr lang="he-IL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ה</a:t>
            </a:r>
            <a:r>
              <a:rPr lang="x-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שדה </a:t>
            </a:r>
            <a:r>
              <a:rPr lang="he-IL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ה</a:t>
            </a:r>
            <a:r>
              <a:rPr lang="x-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חשמלי של </a:t>
            </a:r>
            <a:r>
              <a:rPr lang="x-none" b="1" u="sng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מטען נקודתי</a:t>
            </a:r>
          </a:p>
        </p:txBody>
      </p:sp>
      <p:sp>
        <p:nvSpPr>
          <p:cNvPr id="1015" name="Shape 1015"/>
          <p:cNvSpPr txBox="1"/>
          <p:nvPr/>
        </p:nvSpPr>
        <p:spPr>
          <a:xfrm>
            <a:off x="1748625" y="2353657"/>
            <a:ext cx="1939788" cy="1589666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x-none">
                <a:latin typeface="Arial"/>
                <a:ea typeface="Arial"/>
                <a:cs typeface="Arial"/>
                <a:sym typeface="Arial"/>
              </a:rPr>
              <a:t> </a:t>
            </a:r>
          </a:p>
        </p:txBody>
      </p:sp>
      <p:sp>
        <p:nvSpPr>
          <p:cNvPr id="1016" name="Shape 1016"/>
          <p:cNvSpPr txBox="1"/>
          <p:nvPr/>
        </p:nvSpPr>
        <p:spPr>
          <a:xfrm>
            <a:off x="1919536" y="3839776"/>
            <a:ext cx="2219524" cy="1506758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x-none">
                <a:latin typeface="Arial"/>
                <a:ea typeface="Arial"/>
                <a:cs typeface="Arial"/>
                <a:sym typeface="Arial"/>
              </a:rPr>
              <a:t> </a:t>
            </a:r>
          </a:p>
        </p:txBody>
      </p:sp>
      <p:sp>
        <p:nvSpPr>
          <p:cNvPr id="1017" name="Shape 1017"/>
          <p:cNvSpPr/>
          <p:nvPr/>
        </p:nvSpPr>
        <p:spPr>
          <a:xfrm>
            <a:off x="5089333" y="2592408"/>
            <a:ext cx="347032" cy="1999561"/>
          </a:xfrm>
          <a:prstGeom prst="rightBrace">
            <a:avLst>
              <a:gd name="adj1" fmla="val 85476"/>
              <a:gd name="adj2" fmla="val 50000"/>
            </a:avLst>
          </a:prstGeom>
          <a:noFill/>
          <a:ln w="9525" cap="flat" cmpd="sng">
            <a:solidFill>
              <a:srgbClr val="B5DADD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3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8" name="Shape 1018"/>
          <p:cNvSpPr txBox="1"/>
          <p:nvPr/>
        </p:nvSpPr>
        <p:spPr>
          <a:xfrm>
            <a:off x="4583833" y="3147902"/>
            <a:ext cx="2404431" cy="1284261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x-none">
                <a:latin typeface="Arial"/>
                <a:ea typeface="Arial"/>
                <a:cs typeface="Arial"/>
                <a:sym typeface="Arial"/>
              </a:rPr>
              <a:t> </a:t>
            </a:r>
          </a:p>
        </p:txBody>
      </p:sp>
      <p:sp>
        <p:nvSpPr>
          <p:cNvPr id="1019" name="Shape 1019"/>
          <p:cNvSpPr txBox="1"/>
          <p:nvPr/>
        </p:nvSpPr>
        <p:spPr>
          <a:xfrm>
            <a:off x="7608167" y="2969775"/>
            <a:ext cx="2484736" cy="1244827"/>
          </a:xfrm>
          <a:prstGeom prst="rect">
            <a:avLst/>
          </a:prstGeom>
          <a:blipFill rotWithShape="1">
            <a:blip r:embed="rId6">
              <a:alphaModFix/>
            </a:blip>
            <a:stretch>
              <a:fillRect/>
            </a:stretch>
          </a:blipFill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x-none">
                <a:latin typeface="Arial"/>
                <a:ea typeface="Arial"/>
                <a:cs typeface="Arial"/>
                <a:sym typeface="Arial"/>
              </a:rPr>
              <a:t> </a:t>
            </a:r>
          </a:p>
        </p:txBody>
      </p:sp>
      <p:sp>
        <p:nvSpPr>
          <p:cNvPr id="1020" name="Shape 1020"/>
          <p:cNvSpPr/>
          <p:nvPr/>
        </p:nvSpPr>
        <p:spPr>
          <a:xfrm>
            <a:off x="1524001" y="47066"/>
            <a:ext cx="2016223" cy="792088"/>
          </a:xfrm>
          <a:prstGeom prst="flowChartPunchedTape">
            <a:avLst/>
          </a:prstGeom>
          <a:solidFill>
            <a:schemeClr val="accent1"/>
          </a:solidFill>
          <a:ln w="25400" cap="flat" cmpd="sng">
            <a:solidFill>
              <a:srgbClr val="88A3A5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>
              <a:buSzPct val="25000"/>
            </a:pPr>
            <a:r>
              <a:rPr lang="x-none" sz="32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להעתיק</a:t>
            </a:r>
          </a:p>
        </p:txBody>
      </p:sp>
    </p:spTree>
    <p:extLst>
      <p:ext uri="{BB962C8B-B14F-4D97-AF65-F5344CB8AC3E}">
        <p14:creationId xmlns:p14="http://schemas.microsoft.com/office/powerpoint/2010/main" val="1529098687"/>
      </p:ext>
    </p:extLst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0" name="Shape 980"/>
          <p:cNvSpPr txBox="1">
            <a:spLocks noGrp="1"/>
          </p:cNvSpPr>
          <p:nvPr>
            <p:ph type="title"/>
          </p:nvPr>
        </p:nvSpPr>
        <p:spPr>
          <a:xfrm>
            <a:off x="1967797" y="29860"/>
            <a:ext cx="8229600" cy="632806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 algn="ctr" rtl="1">
              <a:spcBef>
                <a:spcPts val="0"/>
              </a:spcBef>
              <a:buSzPct val="25000"/>
            </a:pPr>
            <a:r>
              <a:rPr lang="x-none" b="1" u="sng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עיקרון סופרפוזיציה</a:t>
            </a:r>
          </a:p>
        </p:txBody>
      </p:sp>
      <p:sp>
        <p:nvSpPr>
          <p:cNvPr id="1005" name="Shape 1005"/>
          <p:cNvSpPr txBox="1"/>
          <p:nvPr/>
        </p:nvSpPr>
        <p:spPr>
          <a:xfrm>
            <a:off x="1551338" y="4835122"/>
            <a:ext cx="9062519" cy="1992988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25" tIns="45700" rIns="91425" bIns="45700" anchor="t" anchorCtr="0">
            <a:noAutofit/>
          </a:bodyPr>
          <a:lstStyle/>
          <a:p>
            <a:pPr algn="r" rtl="1">
              <a:buClr>
                <a:schemeClr val="dk1"/>
              </a:buClr>
              <a:buSzPct val="25000"/>
            </a:pPr>
            <a:r>
              <a:rPr lang="x-none" sz="3200" b="1" dirty="0">
                <a:latin typeface="Arial"/>
                <a:ea typeface="Arial"/>
                <a:cs typeface="Arial"/>
                <a:sym typeface="Arial"/>
              </a:rPr>
              <a:t>אם שדה נוצר ע"י כמה מטענים  – אז השדה השקול שווה לסכום </a:t>
            </a:r>
            <a:r>
              <a:rPr lang="x-none" sz="3200" b="1" u="sng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וקטורי</a:t>
            </a:r>
            <a:r>
              <a:rPr lang="x-none" sz="3200" b="1" dirty="0">
                <a:latin typeface="Arial"/>
                <a:ea typeface="Arial"/>
                <a:cs typeface="Arial"/>
                <a:sym typeface="Arial"/>
              </a:rPr>
              <a:t> של שדות</a:t>
            </a:r>
            <a:r>
              <a:rPr lang="he-IL" sz="32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x-none" sz="3200" b="1" dirty="0">
                <a:latin typeface="Arial"/>
                <a:ea typeface="Arial"/>
                <a:cs typeface="Arial"/>
                <a:sym typeface="Arial"/>
              </a:rPr>
              <a:t> שנוצרו ע"י כל אחד מהמטענים</a:t>
            </a:r>
            <a:r>
              <a:rPr lang="he-IL" sz="3200" b="1" dirty="0">
                <a:latin typeface="Arial"/>
                <a:ea typeface="Arial"/>
                <a:cs typeface="Arial"/>
                <a:sym typeface="Arial"/>
              </a:rPr>
              <a:t>.</a:t>
            </a:r>
            <a:endParaRPr lang="x-none" sz="3200" b="1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6" name="Shape 1006"/>
          <p:cNvSpPr/>
          <p:nvPr/>
        </p:nvSpPr>
        <p:spPr>
          <a:xfrm>
            <a:off x="1517554" y="35036"/>
            <a:ext cx="2016223" cy="792088"/>
          </a:xfrm>
          <a:prstGeom prst="flowChartPunchedTape">
            <a:avLst/>
          </a:prstGeom>
          <a:solidFill>
            <a:schemeClr val="accent1"/>
          </a:solidFill>
          <a:ln w="25400" cap="flat" cmpd="sng">
            <a:solidFill>
              <a:srgbClr val="88A3A5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>
              <a:buSzPct val="25000"/>
            </a:pPr>
            <a:r>
              <a:rPr lang="x-none" sz="32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להעתיק</a:t>
            </a:r>
          </a:p>
        </p:txBody>
      </p:sp>
      <p:grpSp>
        <p:nvGrpSpPr>
          <p:cNvPr id="3" name="קבוצה 2"/>
          <p:cNvGrpSpPr/>
          <p:nvPr/>
        </p:nvGrpSpPr>
        <p:grpSpPr>
          <a:xfrm>
            <a:off x="4097881" y="644469"/>
            <a:ext cx="4324860" cy="4407369"/>
            <a:chOff x="1322546" y="1588732"/>
            <a:chExt cx="2150891" cy="2915452"/>
          </a:xfrm>
        </p:grpSpPr>
        <p:grpSp>
          <p:nvGrpSpPr>
            <p:cNvPr id="43" name="קבוצה 42"/>
            <p:cNvGrpSpPr/>
            <p:nvPr/>
          </p:nvGrpSpPr>
          <p:grpSpPr>
            <a:xfrm>
              <a:off x="1322546" y="1588732"/>
              <a:ext cx="2150891" cy="2915452"/>
              <a:chOff x="2962398" y="2720731"/>
              <a:chExt cx="2150891" cy="2915452"/>
            </a:xfrm>
          </p:grpSpPr>
          <p:sp>
            <p:nvSpPr>
              <p:cNvPr id="44" name="Oval 3"/>
              <p:cNvSpPr>
                <a:spLocks noChangeArrowheads="1"/>
              </p:cNvSpPr>
              <p:nvPr/>
            </p:nvSpPr>
            <p:spPr bwMode="auto">
              <a:xfrm>
                <a:off x="2962398" y="3461861"/>
                <a:ext cx="180000" cy="180000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rgbClr val="006699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accent2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46" name="Oval 6"/>
              <p:cNvSpPr>
                <a:spLocks noChangeArrowheads="1"/>
              </p:cNvSpPr>
              <p:nvPr/>
            </p:nvSpPr>
            <p:spPr bwMode="auto">
              <a:xfrm>
                <a:off x="4403657" y="3058575"/>
                <a:ext cx="180000" cy="18000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969696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accent2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47" name="Line 7"/>
              <p:cNvSpPr>
                <a:spLocks noChangeShapeType="1"/>
              </p:cNvSpPr>
              <p:nvPr/>
            </p:nvSpPr>
            <p:spPr bwMode="auto">
              <a:xfrm>
                <a:off x="3077450" y="3564215"/>
                <a:ext cx="1398061" cy="1809450"/>
              </a:xfrm>
              <a:prstGeom prst="line">
                <a:avLst/>
              </a:prstGeom>
              <a:noFill/>
              <a:ln w="9525">
                <a:solidFill>
                  <a:schemeClr val="accent2">
                    <a:lumMod val="75000"/>
                  </a:schemeClr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48" name="Text Box 10"/>
              <p:cNvSpPr txBox="1">
                <a:spLocks noChangeArrowheads="1"/>
              </p:cNvSpPr>
              <p:nvPr/>
            </p:nvSpPr>
            <p:spPr bwMode="auto">
              <a:xfrm>
                <a:off x="3400852" y="3016860"/>
                <a:ext cx="726204" cy="380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 rtl="1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1600" dirty="0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a</a:t>
                </a:r>
                <a:endParaRPr lang="he-IL" sz="1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9" name="Oval 12"/>
              <p:cNvSpPr>
                <a:spLocks noChangeArrowheads="1"/>
              </p:cNvSpPr>
              <p:nvPr/>
            </p:nvSpPr>
            <p:spPr bwMode="auto">
              <a:xfrm>
                <a:off x="4313657" y="5232561"/>
                <a:ext cx="180000" cy="180000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rgbClr val="00808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accent2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50" name="Text Box 4"/>
              <p:cNvSpPr txBox="1">
                <a:spLocks noChangeArrowheads="1"/>
              </p:cNvSpPr>
              <p:nvPr/>
            </p:nvSpPr>
            <p:spPr bwMode="auto">
              <a:xfrm>
                <a:off x="3776480" y="5232561"/>
                <a:ext cx="826797" cy="4036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 rtl="1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1600" dirty="0">
                    <a:solidFill>
                      <a:schemeClr val="accent3">
                        <a:lumMod val="50000"/>
                      </a:schemeClr>
                    </a:solidFill>
                    <a:latin typeface="Times New Roman" pitchFamily="18" charset="0"/>
                    <a:ea typeface="Arial" pitchFamily="34" charset="0"/>
                    <a:cs typeface="Times New Roman" pitchFamily="18" charset="0"/>
                    <a:sym typeface="Symbol" pitchFamily="18" charset="2"/>
                  </a:rPr>
                  <a:t>q</a:t>
                </a:r>
                <a:r>
                  <a:rPr lang="en-US" sz="1600" baseline="-25000" dirty="0">
                    <a:solidFill>
                      <a:schemeClr val="accent3">
                        <a:lumMod val="50000"/>
                      </a:schemeClr>
                    </a:solidFill>
                    <a:latin typeface="Times New Roman" pitchFamily="18" charset="0"/>
                    <a:ea typeface="Arial" pitchFamily="34" charset="0"/>
                    <a:cs typeface="Times New Roman" pitchFamily="18" charset="0"/>
                    <a:sym typeface="Symbol" pitchFamily="18" charset="2"/>
                  </a:rPr>
                  <a:t>3</a:t>
                </a:r>
                <a:endParaRPr lang="he-IL" sz="1600" baseline="-25000" dirty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1" name="Line 8"/>
              <p:cNvSpPr>
                <a:spLocks noChangeShapeType="1"/>
              </p:cNvSpPr>
              <p:nvPr/>
            </p:nvSpPr>
            <p:spPr bwMode="auto">
              <a:xfrm flipH="1">
                <a:off x="3077450" y="3194136"/>
                <a:ext cx="1373008" cy="370079"/>
              </a:xfrm>
              <a:prstGeom prst="line">
                <a:avLst/>
              </a:prstGeom>
              <a:noFill/>
              <a:ln w="9525">
                <a:solidFill>
                  <a:schemeClr val="accent2">
                    <a:lumMod val="75000"/>
                  </a:schemeClr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52" name="Text Box 4"/>
              <p:cNvSpPr txBox="1">
                <a:spLocks noChangeArrowheads="1"/>
              </p:cNvSpPr>
              <p:nvPr/>
            </p:nvSpPr>
            <p:spPr bwMode="auto">
              <a:xfrm>
                <a:off x="4286492" y="2720731"/>
                <a:ext cx="826797" cy="4036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 rtl="1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1600" dirty="0">
                    <a:solidFill>
                      <a:schemeClr val="accent3">
                        <a:lumMod val="50000"/>
                      </a:schemeClr>
                    </a:solidFill>
                    <a:latin typeface="Times New Roman" pitchFamily="18" charset="0"/>
                    <a:ea typeface="Arial" pitchFamily="34" charset="0"/>
                    <a:cs typeface="Times New Roman" pitchFamily="18" charset="0"/>
                    <a:sym typeface="Symbol" pitchFamily="18" charset="2"/>
                  </a:rPr>
                  <a:t>q</a:t>
                </a:r>
                <a:r>
                  <a:rPr lang="en-US" sz="1600" baseline="-25000" dirty="0">
                    <a:solidFill>
                      <a:schemeClr val="accent3">
                        <a:lumMod val="50000"/>
                      </a:schemeClr>
                    </a:solidFill>
                    <a:latin typeface="Times New Roman" pitchFamily="18" charset="0"/>
                    <a:ea typeface="Arial" pitchFamily="34" charset="0"/>
                    <a:cs typeface="Times New Roman" pitchFamily="18" charset="0"/>
                    <a:sym typeface="Symbol" pitchFamily="18" charset="2"/>
                  </a:rPr>
                  <a:t>2</a:t>
                </a:r>
                <a:endParaRPr lang="he-IL" sz="1600" baseline="-25000" dirty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3" name="Text Box 10"/>
              <p:cNvSpPr txBox="1">
                <a:spLocks noChangeArrowheads="1"/>
              </p:cNvSpPr>
              <p:nvPr/>
            </p:nvSpPr>
            <p:spPr bwMode="auto">
              <a:xfrm>
                <a:off x="3355630" y="4328510"/>
                <a:ext cx="726204" cy="380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 rtl="1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1600" dirty="0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d    </a:t>
                </a:r>
                <a:endParaRPr lang="he-IL" sz="1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54" name="מחבר חץ ישר 53"/>
            <p:cNvCxnSpPr/>
            <p:nvPr/>
          </p:nvCxnSpPr>
          <p:spPr>
            <a:xfrm>
              <a:off x="1451041" y="2451233"/>
              <a:ext cx="529951" cy="66664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55" name="מחבר חץ ישר 54"/>
            <p:cNvCxnSpPr/>
            <p:nvPr/>
          </p:nvCxnSpPr>
          <p:spPr>
            <a:xfrm flipV="1">
              <a:off x="1476693" y="2284082"/>
              <a:ext cx="515295" cy="146098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מחבר חץ ישר 55"/>
            <p:cNvCxnSpPr/>
            <p:nvPr/>
          </p:nvCxnSpPr>
          <p:spPr>
            <a:xfrm flipV="1">
              <a:off x="1953525" y="2972233"/>
              <a:ext cx="533679" cy="165378"/>
            </a:xfrm>
            <a:prstGeom prst="straightConnector1">
              <a:avLst/>
            </a:prstGeom>
            <a:ln w="25400">
              <a:solidFill>
                <a:srgbClr val="C00000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מחבר חץ ישר 56"/>
            <p:cNvCxnSpPr/>
            <p:nvPr/>
          </p:nvCxnSpPr>
          <p:spPr>
            <a:xfrm>
              <a:off x="1991988" y="2269935"/>
              <a:ext cx="487076" cy="681245"/>
            </a:xfrm>
            <a:prstGeom prst="straightConnector1">
              <a:avLst/>
            </a:prstGeom>
            <a:ln>
              <a:prstDash val="dash"/>
              <a:tailEnd type="non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8" name="מחבר חץ ישר 57"/>
            <p:cNvCxnSpPr>
              <a:stCxn id="51" idx="1"/>
            </p:cNvCxnSpPr>
            <p:nvPr/>
          </p:nvCxnSpPr>
          <p:spPr>
            <a:xfrm>
              <a:off x="1437598" y="2432216"/>
              <a:ext cx="1049606" cy="540017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853176" y="903216"/>
                <a:ext cx="673389" cy="690254"/>
              </a:xfrm>
              <a:prstGeom prst="rect">
                <a:avLst/>
              </a:prstGeom>
              <a:noFill/>
            </p:spPr>
            <p:txBody>
              <a:bodyPr wrap="none" lIns="0" tIns="0" rIns="0" bIns="0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4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sz="4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he-IL" sz="40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9175" y="903216"/>
                <a:ext cx="673389" cy="69025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334142" y="2610985"/>
                <a:ext cx="673389" cy="690254"/>
              </a:xfrm>
              <a:prstGeom prst="rect">
                <a:avLst/>
              </a:prstGeom>
              <a:noFill/>
            </p:spPr>
            <p:txBody>
              <a:bodyPr wrap="none" lIns="0" tIns="0" rIns="0" bIns="0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4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sz="4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he-IL" sz="4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0141" y="2610985"/>
                <a:ext cx="673389" cy="69025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566012" y="2464286"/>
                <a:ext cx="715837" cy="690254"/>
              </a:xfrm>
              <a:prstGeom prst="rect">
                <a:avLst/>
              </a:prstGeom>
              <a:noFill/>
            </p:spPr>
            <p:txBody>
              <a:bodyPr wrap="none" lIns="0" tIns="0" rIns="0" bIns="0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4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sz="40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he-IL" sz="4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2011" y="2464286"/>
                <a:ext cx="715837" cy="69025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3014696"/>
      </p:ext>
    </p:extLst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Shape 1025"/>
          <p:cNvPicPr preferRelativeResize="0"/>
          <p:nvPr/>
        </p:nvPicPr>
        <p:blipFill rotWithShape="1">
          <a:blip r:embed="rId3">
            <a:alphaModFix/>
          </a:blip>
          <a:srcRect l="16233" t="10540" r="9034" b="9684"/>
          <a:stretch/>
        </p:blipFill>
        <p:spPr>
          <a:xfrm>
            <a:off x="1559495" y="1124745"/>
            <a:ext cx="4032448" cy="5112567"/>
          </a:xfrm>
          <a:prstGeom prst="rect">
            <a:avLst/>
          </a:prstGeom>
          <a:noFill/>
          <a:ln>
            <a:noFill/>
          </a:ln>
        </p:spPr>
      </p:pic>
      <p:sp>
        <p:nvSpPr>
          <p:cNvPr id="1026" name="Shape 1026"/>
          <p:cNvSpPr txBox="1"/>
          <p:nvPr/>
        </p:nvSpPr>
        <p:spPr>
          <a:xfrm>
            <a:off x="3024187" y="1"/>
            <a:ext cx="7400924" cy="107721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ctr" rtl="1">
              <a:buSzPct val="25000"/>
            </a:pPr>
            <a:r>
              <a:rPr lang="x-none" sz="3200" b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כאשר יש מספר מטענים נקודתיים נעזרים בעיקרון הסופרפוזיציה</a:t>
            </a:r>
          </a:p>
        </p:txBody>
      </p:sp>
      <p:cxnSp>
        <p:nvCxnSpPr>
          <p:cNvPr id="1027" name="Shape 1027"/>
          <p:cNvCxnSpPr/>
          <p:nvPr/>
        </p:nvCxnSpPr>
        <p:spPr>
          <a:xfrm rot="-5400000">
            <a:off x="2315490" y="2674360"/>
            <a:ext cx="817418" cy="457200"/>
          </a:xfrm>
          <a:prstGeom prst="straightConnector1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</p:spPr>
      </p:cxnSp>
      <p:pic>
        <p:nvPicPr>
          <p:cNvPr id="1028" name="Shape 102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902200" y="1200151"/>
            <a:ext cx="4557712" cy="835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9" name="Shape 102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875213" y="2036763"/>
            <a:ext cx="4564061" cy="8270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0" name="Shape 103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602164" y="2962276"/>
            <a:ext cx="5708649" cy="25717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75961921"/>
      </p:ext>
    </p:extLst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0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Shape 1035"/>
          <p:cNvSpPr txBox="1">
            <a:spLocks noGrp="1"/>
          </p:cNvSpPr>
          <p:nvPr>
            <p:ph type="title"/>
          </p:nvPr>
        </p:nvSpPr>
        <p:spPr>
          <a:xfrm>
            <a:off x="1981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 algn="ctr" rtl="1">
              <a:spcBef>
                <a:spcPts val="0"/>
              </a:spcBef>
              <a:buSzPct val="25000"/>
            </a:pPr>
            <a:r>
              <a:rPr lang="x-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נכון / לא נכון</a:t>
            </a:r>
          </a:p>
        </p:txBody>
      </p:sp>
      <p:sp>
        <p:nvSpPr>
          <p:cNvPr id="1036" name="Shape 1036"/>
          <p:cNvSpPr txBox="1">
            <a:spLocks noGrp="1"/>
          </p:cNvSpPr>
          <p:nvPr>
            <p:ph type="body" idx="1"/>
          </p:nvPr>
        </p:nvSpPr>
        <p:spPr>
          <a:xfrm>
            <a:off x="1631504" y="1600201"/>
            <a:ext cx="8928992" cy="4525963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514350" indent="-514350" algn="r" rtl="1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x-none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כיוון של השדה החשמלי בכיוון כוח שפועל על מטען חיובי.</a:t>
            </a:r>
          </a:p>
          <a:p>
            <a:pPr marL="514350" indent="-514350" algn="r" rtl="1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x-none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השדה החשמלי השקול בנקודה שווה לסכום ווקטורי של כל השדות בנקודה הזאת.</a:t>
            </a:r>
          </a:p>
          <a:p>
            <a:pPr marL="514350" indent="-514350" algn="r" rtl="1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x-none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מטען שלילי יוצר שדה שלילי.</a:t>
            </a:r>
          </a:p>
          <a:p>
            <a:pPr marL="514350" indent="-514350" algn="r" rtl="1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x-none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עוצמת השדה החשמלי תלוי במטען בוחן.</a:t>
            </a:r>
          </a:p>
          <a:p>
            <a:pPr marL="0" indent="0" algn="r" rtl="1">
              <a:spcBef>
                <a:spcPts val="640"/>
              </a:spcBef>
              <a:buClr>
                <a:schemeClr val="dk1"/>
              </a:buClr>
              <a:buNone/>
            </a:pPr>
            <a:endParaRPr sz="32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42836390"/>
      </p:ext>
    </p:extLst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0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Shape 1041"/>
          <p:cNvSpPr txBox="1">
            <a:spLocks noGrp="1"/>
          </p:cNvSpPr>
          <p:nvPr>
            <p:ph type="title"/>
          </p:nvPr>
        </p:nvSpPr>
        <p:spPr>
          <a:xfrm>
            <a:off x="1981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 algn="ctr" rtl="1">
              <a:spcBef>
                <a:spcPts val="0"/>
              </a:spcBef>
              <a:buSzPct val="25000"/>
            </a:pPr>
            <a:r>
              <a:rPr lang="x-none">
                <a:solidFill>
                  <a:srgbClr val="00FF00"/>
                </a:solidFill>
                <a:latin typeface="Arial"/>
                <a:ea typeface="Arial"/>
                <a:cs typeface="Arial"/>
                <a:sym typeface="Arial"/>
              </a:rPr>
              <a:t>נכון</a:t>
            </a:r>
            <a:r>
              <a:rPr lang="x-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/ </a:t>
            </a:r>
            <a:r>
              <a:rPr lang="x-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לא נכון</a:t>
            </a:r>
          </a:p>
        </p:txBody>
      </p:sp>
      <p:sp>
        <p:nvSpPr>
          <p:cNvPr id="1042" name="Shape 1042"/>
          <p:cNvSpPr txBox="1">
            <a:spLocks noGrp="1"/>
          </p:cNvSpPr>
          <p:nvPr>
            <p:ph type="body" idx="1"/>
          </p:nvPr>
        </p:nvSpPr>
        <p:spPr>
          <a:xfrm>
            <a:off x="1631504" y="1600201"/>
            <a:ext cx="8928992" cy="4525963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514350" indent="-514350" algn="r" rtl="1">
              <a:spcBef>
                <a:spcPts val="0"/>
              </a:spcBef>
              <a:buClr>
                <a:srgbClr val="00FF00"/>
              </a:buClr>
              <a:buSzPct val="100000"/>
              <a:buFont typeface="Arial"/>
              <a:buAutoNum type="arabicPeriod"/>
            </a:pPr>
            <a:r>
              <a:rPr lang="x-none" sz="3200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כיוון של השדה החשמלי בכיוון כוח שפועל על מטען חיובי.</a:t>
            </a:r>
          </a:p>
          <a:p>
            <a:pPr marL="514350" indent="-514350" algn="r" rtl="1">
              <a:spcBef>
                <a:spcPts val="640"/>
              </a:spcBef>
              <a:buClr>
                <a:srgbClr val="00FF00"/>
              </a:buClr>
              <a:buSzPct val="100000"/>
              <a:buFont typeface="Arial"/>
              <a:buAutoNum type="arabicPeriod"/>
            </a:pPr>
            <a:r>
              <a:rPr lang="x-none" sz="3200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השדה החשמלי השקול בנקודה שווה לסכום ווקטורי של כל השדות בנקודה בנקודה הזאת.</a:t>
            </a:r>
          </a:p>
          <a:p>
            <a:pPr marL="514350" indent="-514350" algn="r" rtl="1">
              <a:spcBef>
                <a:spcPts val="640"/>
              </a:spcBef>
              <a:buClr>
                <a:srgbClr val="FF0000"/>
              </a:buClr>
              <a:buSzPct val="100000"/>
              <a:buFont typeface="Arial"/>
              <a:buAutoNum type="arabicPeriod"/>
            </a:pPr>
            <a:r>
              <a:rPr lang="x-none" sz="32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מטען שלילי יוצר שדה שלילי.</a:t>
            </a:r>
          </a:p>
          <a:p>
            <a:pPr marL="514350" indent="-514350" algn="r" rtl="1">
              <a:spcBef>
                <a:spcPts val="640"/>
              </a:spcBef>
              <a:buClr>
                <a:srgbClr val="FF0000"/>
              </a:buClr>
              <a:buSzPct val="100000"/>
              <a:buFont typeface="Arial"/>
              <a:buAutoNum type="arabicPeriod"/>
            </a:pPr>
            <a:r>
              <a:rPr lang="x-none" sz="32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עוצמת השדה החשמלי תלוי במטען בוחן.</a:t>
            </a:r>
          </a:p>
          <a:p>
            <a:pPr marL="0" indent="0" algn="r" rtl="1">
              <a:spcBef>
                <a:spcPts val="640"/>
              </a:spcBef>
              <a:buClr>
                <a:schemeClr val="dk1"/>
              </a:buClr>
              <a:buNone/>
            </a:pPr>
            <a:endParaRPr sz="3200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84360453"/>
      </p:ext>
    </p:extLst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19631" y="2859491"/>
            <a:ext cx="7772400" cy="1470024"/>
          </a:xfrm>
        </p:spPr>
        <p:txBody>
          <a:bodyPr>
            <a:normAutofit fontScale="90000"/>
          </a:bodyPr>
          <a:lstStyle/>
          <a:p>
            <a:r>
              <a:rPr lang="en-US" dirty="0">
                <a:hlinkClick r:id="rId2"/>
              </a:rPr>
              <a:t>https://quizizz.com/admin/quiz/start_new/58a86ebc4fe42371776c9264</a:t>
            </a:r>
            <a:endParaRPr lang="he-IL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2128" y="359765"/>
            <a:ext cx="3437627" cy="150773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042349" y="5321510"/>
            <a:ext cx="47347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>
                <a:hlinkClick r:id="rId4"/>
              </a:rPr>
              <a:t>Join.quiziz.com</a:t>
            </a:r>
            <a:endParaRPr lang="he-IL" sz="4800" dirty="0"/>
          </a:p>
        </p:txBody>
      </p:sp>
    </p:spTree>
    <p:extLst>
      <p:ext uri="{BB962C8B-B14F-4D97-AF65-F5344CB8AC3E}">
        <p14:creationId xmlns:p14="http://schemas.microsoft.com/office/powerpoint/2010/main" val="2019919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sz="6600" b="1" dirty="0">
                <a:solidFill>
                  <a:srgbClr val="00B050"/>
                </a:solidFill>
              </a:rPr>
              <a:t>השדה החשמלי</a:t>
            </a:r>
          </a:p>
        </p:txBody>
      </p:sp>
    </p:spTree>
    <p:extLst>
      <p:ext uri="{BB962C8B-B14F-4D97-AF65-F5344CB8AC3E}">
        <p14:creationId xmlns:p14="http://schemas.microsoft.com/office/powerpoint/2010/main" val="2116675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" name="Shape 821"/>
          <p:cNvSpPr txBox="1">
            <a:spLocks noGrp="1"/>
          </p:cNvSpPr>
          <p:nvPr>
            <p:ph type="title"/>
          </p:nvPr>
        </p:nvSpPr>
        <p:spPr>
          <a:xfrm>
            <a:off x="4223792" y="-4650"/>
            <a:ext cx="3744415" cy="1143000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>
              <a:spcBef>
                <a:spcPts val="0"/>
              </a:spcBef>
              <a:buSzPct val="25000"/>
            </a:pPr>
            <a:r>
              <a:rPr lang="x-none" b="1" u="sng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השדה החשמלי</a:t>
            </a:r>
          </a:p>
        </p:txBody>
      </p:sp>
      <p:sp>
        <p:nvSpPr>
          <p:cNvPr id="822" name="Shape 822"/>
          <p:cNvSpPr txBox="1"/>
          <p:nvPr/>
        </p:nvSpPr>
        <p:spPr>
          <a:xfrm>
            <a:off x="2063553" y="1196751"/>
            <a:ext cx="8153399" cy="91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indent="-342900" algn="r" rtl="1">
              <a:lnSpc>
                <a:spcPct val="150000"/>
              </a:lnSpc>
              <a:buClr>
                <a:schemeClr val="dk1"/>
              </a:buClr>
              <a:buSzPct val="100000"/>
              <a:buFont typeface="Arial"/>
              <a:buChar char="•"/>
            </a:pPr>
            <a:r>
              <a:rPr lang="x-none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מטען יוצר במרחב סביבו שדה חשמלי. החושים שלנו לא מאפשרים לגלות את השדה החשמלי. השדה הנוצר ע"י מטען אחד משפיע על מטענים אחרים במרחב.</a:t>
            </a:r>
          </a:p>
          <a:p>
            <a:pPr algn="r" rtl="1">
              <a:lnSpc>
                <a:spcPct val="150000"/>
              </a:lnSpc>
              <a:spcBef>
                <a:spcPts val="640"/>
              </a:spcBef>
              <a:buClr>
                <a:schemeClr val="dk1"/>
              </a:buClr>
            </a:pPr>
            <a:endParaRPr sz="32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3" name="Shape 823"/>
          <p:cNvSpPr/>
          <p:nvPr/>
        </p:nvSpPr>
        <p:spPr>
          <a:xfrm>
            <a:off x="1885628" y="4725144"/>
            <a:ext cx="8509248" cy="1143000"/>
          </a:xfrm>
          <a:prstGeom prst="rect">
            <a:avLst/>
          </a:prstGeom>
          <a:solidFill>
            <a:schemeClr val="accent6"/>
          </a:solidFill>
          <a:ln w="381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2075" tIns="46025" rIns="92075" bIns="46025" anchor="t" anchorCtr="0">
            <a:noAutofit/>
          </a:bodyPr>
          <a:lstStyle/>
          <a:p>
            <a:pPr lvl="0" algn="ctr">
              <a:lnSpc>
                <a:spcPct val="150000"/>
              </a:lnSpc>
              <a:buClr>
                <a:schemeClr val="dk2"/>
              </a:buClr>
              <a:buSzPct val="25000"/>
            </a:pPr>
            <a:r>
              <a:rPr lang="x-none" sz="4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x-none" sz="40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מטען </a:t>
            </a:r>
            <a:r>
              <a:rPr lang="he-IL" sz="40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    </a:t>
            </a:r>
            <a:r>
              <a:rPr lang="he-IL" sz="4000" b="1" dirty="0">
                <a:solidFill>
                  <a:schemeClr val="accent3"/>
                </a:solidFill>
              </a:rPr>
              <a:t>ה</a:t>
            </a:r>
            <a:r>
              <a:rPr lang="x-none" sz="4000" b="1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שדה</a:t>
            </a:r>
            <a:r>
              <a:rPr lang="he-IL" sz="4000" b="1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 ה</a:t>
            </a:r>
            <a:r>
              <a:rPr lang="x-none" sz="4000" b="1" dirty="0">
                <a:solidFill>
                  <a:schemeClr val="accent3"/>
                </a:solidFill>
              </a:rPr>
              <a:t>חשמלי</a:t>
            </a:r>
            <a:r>
              <a:rPr lang="he-IL" sz="4000" b="1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000" b="1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     </a:t>
            </a:r>
            <a:r>
              <a:rPr lang="x-none" sz="40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מטען</a:t>
            </a:r>
          </a:p>
        </p:txBody>
      </p:sp>
      <p:sp>
        <p:nvSpPr>
          <p:cNvPr id="824" name="Shape 824"/>
          <p:cNvSpPr/>
          <p:nvPr/>
        </p:nvSpPr>
        <p:spPr>
          <a:xfrm>
            <a:off x="1659502" y="44623"/>
            <a:ext cx="2016223" cy="792088"/>
          </a:xfrm>
          <a:prstGeom prst="flowChartPunchedTape">
            <a:avLst/>
          </a:prstGeom>
          <a:solidFill>
            <a:schemeClr val="accent1"/>
          </a:solidFill>
          <a:ln w="25400" cap="flat" cmpd="sng">
            <a:solidFill>
              <a:srgbClr val="88A3A5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>
              <a:buSzPct val="25000"/>
            </a:pPr>
            <a:r>
              <a:rPr lang="x-none" sz="32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להעתיק</a:t>
            </a:r>
          </a:p>
        </p:txBody>
      </p:sp>
      <p:cxnSp>
        <p:nvCxnSpPr>
          <p:cNvPr id="3" name="מחבר חץ ישר 2"/>
          <p:cNvCxnSpPr/>
          <p:nvPr/>
        </p:nvCxnSpPr>
        <p:spPr>
          <a:xfrm flipH="1" flipV="1">
            <a:off x="3789227" y="5305698"/>
            <a:ext cx="434565" cy="905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מחבר חץ ישר 8"/>
          <p:cNvCxnSpPr/>
          <p:nvPr/>
        </p:nvCxnSpPr>
        <p:spPr>
          <a:xfrm flipH="1" flipV="1">
            <a:off x="7750924" y="5296645"/>
            <a:ext cx="434565" cy="905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7148145"/>
      </p:ext>
    </p:extLst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" name="Shape 829"/>
          <p:cNvSpPr txBox="1"/>
          <p:nvPr/>
        </p:nvSpPr>
        <p:spPr>
          <a:xfrm>
            <a:off x="1966913" y="512762"/>
            <a:ext cx="8507411" cy="584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ctr" rtl="1">
              <a:buSzPct val="25000"/>
            </a:pPr>
            <a:r>
              <a:rPr lang="x-none" sz="3200" b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נתון מטען נקודתי  +q הנמצא בראשית הצירים </a:t>
            </a:r>
          </a:p>
        </p:txBody>
      </p:sp>
      <p:cxnSp>
        <p:nvCxnSpPr>
          <p:cNvPr id="830" name="Shape 830"/>
          <p:cNvCxnSpPr/>
          <p:nvPr/>
        </p:nvCxnSpPr>
        <p:spPr>
          <a:xfrm>
            <a:off x="3048000" y="3575051"/>
            <a:ext cx="7024688" cy="158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lg" len="lg"/>
          </a:ln>
        </p:spPr>
      </p:cxnSp>
      <p:cxnSp>
        <p:nvCxnSpPr>
          <p:cNvPr id="831" name="Shape 831"/>
          <p:cNvCxnSpPr/>
          <p:nvPr/>
        </p:nvCxnSpPr>
        <p:spPr>
          <a:xfrm rot="-5400000">
            <a:off x="4745833" y="3220245"/>
            <a:ext cx="3365499" cy="158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lg" len="lg"/>
          </a:ln>
        </p:spPr>
      </p:cxnSp>
      <p:sp>
        <p:nvSpPr>
          <p:cNvPr id="832" name="Shape 832"/>
          <p:cNvSpPr/>
          <p:nvPr/>
        </p:nvSpPr>
        <p:spPr>
          <a:xfrm>
            <a:off x="6101897" y="3202182"/>
            <a:ext cx="672975" cy="68534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3" name="Shape 833"/>
          <p:cNvSpPr txBox="1"/>
          <p:nvPr/>
        </p:nvSpPr>
        <p:spPr>
          <a:xfrm>
            <a:off x="9712326" y="3255963"/>
            <a:ext cx="554037" cy="3698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x-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</a:p>
        </p:txBody>
      </p:sp>
      <p:sp>
        <p:nvSpPr>
          <p:cNvPr id="834" name="Shape 834"/>
          <p:cNvSpPr txBox="1"/>
          <p:nvPr/>
        </p:nvSpPr>
        <p:spPr>
          <a:xfrm>
            <a:off x="6054726" y="1316037"/>
            <a:ext cx="554037" cy="3698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x-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y</a:t>
            </a:r>
          </a:p>
        </p:txBody>
      </p:sp>
      <p:sp>
        <p:nvSpPr>
          <p:cNvPr id="835" name="Shape 835"/>
          <p:cNvSpPr txBox="1"/>
          <p:nvPr/>
        </p:nvSpPr>
        <p:spPr>
          <a:xfrm>
            <a:off x="1995487" y="5099051"/>
            <a:ext cx="8505824" cy="107791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ctr" rtl="1">
              <a:buSzPct val="25000"/>
            </a:pPr>
            <a:r>
              <a:rPr lang="x-none" sz="3200" b="1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מהו הכוח שמרגיש מטען q’ הנמצא </a:t>
            </a:r>
          </a:p>
          <a:p>
            <a:pPr algn="ctr" rtl="1">
              <a:buSzPct val="25000"/>
            </a:pPr>
            <a:r>
              <a:rPr lang="x-none" sz="3200" b="1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בנקודה  A(a,0)   ?</a:t>
            </a:r>
          </a:p>
        </p:txBody>
      </p:sp>
      <p:sp>
        <p:nvSpPr>
          <p:cNvPr id="836" name="Shape 836"/>
          <p:cNvSpPr/>
          <p:nvPr/>
        </p:nvSpPr>
        <p:spPr>
          <a:xfrm>
            <a:off x="6184901" y="3368675"/>
            <a:ext cx="487363" cy="3698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x-none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+q </a:t>
            </a:r>
          </a:p>
        </p:txBody>
      </p:sp>
      <p:sp>
        <p:nvSpPr>
          <p:cNvPr id="837" name="Shape 837"/>
          <p:cNvSpPr/>
          <p:nvPr/>
        </p:nvSpPr>
        <p:spPr>
          <a:xfrm>
            <a:off x="7864476" y="3702051"/>
            <a:ext cx="619125" cy="3682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x-none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(a,0)</a:t>
            </a:r>
          </a:p>
        </p:txBody>
      </p:sp>
      <p:sp>
        <p:nvSpPr>
          <p:cNvPr id="838" name="Shape 838"/>
          <p:cNvSpPr/>
          <p:nvPr/>
        </p:nvSpPr>
        <p:spPr>
          <a:xfrm>
            <a:off x="8041536" y="3463638"/>
            <a:ext cx="212169" cy="21606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9" name="Shape 839"/>
          <p:cNvSpPr/>
          <p:nvPr/>
        </p:nvSpPr>
        <p:spPr>
          <a:xfrm>
            <a:off x="8054976" y="3160713"/>
            <a:ext cx="431799" cy="3698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x-none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q’ </a:t>
            </a:r>
          </a:p>
        </p:txBody>
      </p:sp>
      <p:sp>
        <p:nvSpPr>
          <p:cNvPr id="840" name="Shape 840"/>
          <p:cNvSpPr/>
          <p:nvPr/>
        </p:nvSpPr>
        <p:spPr>
          <a:xfrm>
            <a:off x="7721600" y="3702051"/>
            <a:ext cx="323850" cy="3682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x-none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3318307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45" name="Shape 845"/>
          <p:cNvCxnSpPr/>
          <p:nvPr/>
        </p:nvCxnSpPr>
        <p:spPr>
          <a:xfrm>
            <a:off x="3048000" y="3575051"/>
            <a:ext cx="7024688" cy="1587"/>
          </a:xfrm>
          <a:prstGeom prst="straightConnector1">
            <a:avLst/>
          </a:prstGeom>
          <a:noFill/>
          <a:ln w="9525" cap="flat" cmpd="sng">
            <a:solidFill>
              <a:srgbClr val="B5DADD"/>
            </a:solidFill>
            <a:prstDash val="solid"/>
            <a:round/>
            <a:headEnd type="none" w="med" len="med"/>
            <a:tailEnd type="stealth" w="lg" len="lg"/>
          </a:ln>
        </p:spPr>
      </p:cxnSp>
      <p:cxnSp>
        <p:nvCxnSpPr>
          <p:cNvPr id="846" name="Shape 846"/>
          <p:cNvCxnSpPr/>
          <p:nvPr/>
        </p:nvCxnSpPr>
        <p:spPr>
          <a:xfrm rot="-5400000">
            <a:off x="4745833" y="3220245"/>
            <a:ext cx="3365499" cy="1587"/>
          </a:xfrm>
          <a:prstGeom prst="straightConnector1">
            <a:avLst/>
          </a:prstGeom>
          <a:noFill/>
          <a:ln w="9525" cap="flat" cmpd="sng">
            <a:solidFill>
              <a:srgbClr val="B5DADD"/>
            </a:solidFill>
            <a:prstDash val="solid"/>
            <a:round/>
            <a:headEnd type="none" w="med" len="med"/>
            <a:tailEnd type="stealth" w="lg" len="lg"/>
          </a:ln>
        </p:spPr>
      </p:cxnSp>
      <p:sp>
        <p:nvSpPr>
          <p:cNvPr id="847" name="Shape 847"/>
          <p:cNvSpPr/>
          <p:nvPr/>
        </p:nvSpPr>
        <p:spPr>
          <a:xfrm>
            <a:off x="6101897" y="3202182"/>
            <a:ext cx="672975" cy="68534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8" name="Shape 848"/>
          <p:cNvSpPr txBox="1"/>
          <p:nvPr/>
        </p:nvSpPr>
        <p:spPr>
          <a:xfrm>
            <a:off x="9712326" y="3255963"/>
            <a:ext cx="554037" cy="3698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x-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</a:p>
        </p:txBody>
      </p:sp>
      <p:sp>
        <p:nvSpPr>
          <p:cNvPr id="849" name="Shape 849"/>
          <p:cNvSpPr txBox="1"/>
          <p:nvPr/>
        </p:nvSpPr>
        <p:spPr>
          <a:xfrm>
            <a:off x="6054726" y="1316037"/>
            <a:ext cx="554037" cy="3698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x-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y</a:t>
            </a:r>
          </a:p>
        </p:txBody>
      </p:sp>
      <p:sp>
        <p:nvSpPr>
          <p:cNvPr id="850" name="Shape 850"/>
          <p:cNvSpPr/>
          <p:nvPr/>
        </p:nvSpPr>
        <p:spPr>
          <a:xfrm>
            <a:off x="6184901" y="3368675"/>
            <a:ext cx="487363" cy="3698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x-none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+q </a:t>
            </a:r>
          </a:p>
        </p:txBody>
      </p:sp>
      <p:sp>
        <p:nvSpPr>
          <p:cNvPr id="851" name="Shape 851"/>
          <p:cNvSpPr/>
          <p:nvPr/>
        </p:nvSpPr>
        <p:spPr>
          <a:xfrm>
            <a:off x="7864476" y="3702051"/>
            <a:ext cx="619125" cy="3682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x-none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(a,0)</a:t>
            </a:r>
          </a:p>
        </p:txBody>
      </p:sp>
      <p:sp>
        <p:nvSpPr>
          <p:cNvPr id="852" name="Shape 852"/>
          <p:cNvSpPr/>
          <p:nvPr/>
        </p:nvSpPr>
        <p:spPr>
          <a:xfrm>
            <a:off x="8041536" y="3463638"/>
            <a:ext cx="212169" cy="21606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3" name="Shape 853"/>
          <p:cNvSpPr/>
          <p:nvPr/>
        </p:nvSpPr>
        <p:spPr>
          <a:xfrm>
            <a:off x="8054976" y="3160713"/>
            <a:ext cx="431799" cy="3698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x-none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q’ </a:t>
            </a:r>
          </a:p>
        </p:txBody>
      </p:sp>
      <p:pic>
        <p:nvPicPr>
          <p:cNvPr id="854" name="Shape 85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37112" y="185738"/>
            <a:ext cx="2559050" cy="1239836"/>
          </a:xfrm>
          <a:prstGeom prst="rect">
            <a:avLst/>
          </a:prstGeom>
          <a:noFill/>
          <a:ln>
            <a:noFill/>
          </a:ln>
        </p:spPr>
      </p:pic>
      <p:pic>
        <p:nvPicPr>
          <p:cNvPr id="855" name="Shape 85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775700" y="2741613"/>
            <a:ext cx="601662" cy="717550"/>
          </a:xfrm>
          <a:prstGeom prst="rect">
            <a:avLst/>
          </a:prstGeom>
          <a:noFill/>
          <a:ln>
            <a:noFill/>
          </a:ln>
        </p:spPr>
      </p:pic>
      <p:sp>
        <p:nvSpPr>
          <p:cNvPr id="856" name="Shape 856"/>
          <p:cNvSpPr/>
          <p:nvPr/>
        </p:nvSpPr>
        <p:spPr>
          <a:xfrm>
            <a:off x="8132618" y="3394364"/>
            <a:ext cx="900546" cy="37407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B05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43371819"/>
      </p:ext>
    </p:extLst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61" name="Shape 861"/>
          <p:cNvCxnSpPr/>
          <p:nvPr/>
        </p:nvCxnSpPr>
        <p:spPr>
          <a:xfrm>
            <a:off x="3048000" y="3575051"/>
            <a:ext cx="7024688" cy="158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lg" len="lg"/>
          </a:ln>
        </p:spPr>
      </p:cxnSp>
      <p:cxnSp>
        <p:nvCxnSpPr>
          <p:cNvPr id="862" name="Shape 862"/>
          <p:cNvCxnSpPr/>
          <p:nvPr/>
        </p:nvCxnSpPr>
        <p:spPr>
          <a:xfrm rot="-5400000">
            <a:off x="4745833" y="3220245"/>
            <a:ext cx="3365499" cy="158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lg" len="lg"/>
          </a:ln>
        </p:spPr>
      </p:cxnSp>
      <p:sp>
        <p:nvSpPr>
          <p:cNvPr id="863" name="Shape 863"/>
          <p:cNvSpPr/>
          <p:nvPr/>
        </p:nvSpPr>
        <p:spPr>
          <a:xfrm>
            <a:off x="6101897" y="3202182"/>
            <a:ext cx="672975" cy="68534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4" name="Shape 864"/>
          <p:cNvSpPr txBox="1"/>
          <p:nvPr/>
        </p:nvSpPr>
        <p:spPr>
          <a:xfrm>
            <a:off x="9712326" y="3255963"/>
            <a:ext cx="554037" cy="3698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x-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</a:p>
        </p:txBody>
      </p:sp>
      <p:sp>
        <p:nvSpPr>
          <p:cNvPr id="865" name="Shape 865"/>
          <p:cNvSpPr txBox="1"/>
          <p:nvPr/>
        </p:nvSpPr>
        <p:spPr>
          <a:xfrm>
            <a:off x="6054726" y="1316037"/>
            <a:ext cx="554037" cy="3698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x-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y</a:t>
            </a:r>
          </a:p>
        </p:txBody>
      </p:sp>
      <p:sp>
        <p:nvSpPr>
          <p:cNvPr id="866" name="Shape 866"/>
          <p:cNvSpPr/>
          <p:nvPr/>
        </p:nvSpPr>
        <p:spPr>
          <a:xfrm>
            <a:off x="6184901" y="3368675"/>
            <a:ext cx="487363" cy="3698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x-none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+q </a:t>
            </a:r>
          </a:p>
        </p:txBody>
      </p:sp>
      <p:pic>
        <p:nvPicPr>
          <p:cNvPr id="867" name="Shape 86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37112" y="185738"/>
            <a:ext cx="2559050" cy="1239836"/>
          </a:xfrm>
          <a:prstGeom prst="rect">
            <a:avLst/>
          </a:prstGeom>
          <a:noFill/>
          <a:ln>
            <a:noFill/>
          </a:ln>
        </p:spPr>
      </p:pic>
      <p:sp>
        <p:nvSpPr>
          <p:cNvPr id="868" name="Shape 868"/>
          <p:cNvSpPr txBox="1"/>
          <p:nvPr/>
        </p:nvSpPr>
        <p:spPr>
          <a:xfrm>
            <a:off x="1884362" y="5208587"/>
            <a:ext cx="8505824" cy="10779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ctr" rtl="1">
              <a:buSzPct val="25000"/>
            </a:pPr>
            <a:r>
              <a:rPr lang="x-none" sz="3200" b="1">
                <a:solidFill>
                  <a:srgbClr val="212167"/>
                </a:solidFill>
                <a:latin typeface="Arial"/>
                <a:ea typeface="Arial"/>
                <a:cs typeface="Arial"/>
                <a:sym typeface="Arial"/>
              </a:rPr>
              <a:t>אם נכפיל את המטען q’ ומטענו יהיה שווה ל 2q’ </a:t>
            </a:r>
          </a:p>
          <a:p>
            <a:pPr algn="ctr" rtl="1">
              <a:buSzPct val="25000"/>
            </a:pPr>
            <a:r>
              <a:rPr lang="x-none" sz="3200" b="1">
                <a:solidFill>
                  <a:srgbClr val="212167"/>
                </a:solidFill>
                <a:latin typeface="Arial"/>
                <a:ea typeface="Arial"/>
                <a:cs typeface="Arial"/>
                <a:sym typeface="Arial"/>
              </a:rPr>
              <a:t>איזה כוח ירגיש הפעם q’?</a:t>
            </a:r>
          </a:p>
        </p:txBody>
      </p:sp>
      <p:sp>
        <p:nvSpPr>
          <p:cNvPr id="869" name="Shape 869"/>
          <p:cNvSpPr/>
          <p:nvPr/>
        </p:nvSpPr>
        <p:spPr>
          <a:xfrm>
            <a:off x="7864476" y="3702051"/>
            <a:ext cx="619125" cy="3682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x-none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(a,0)</a:t>
            </a:r>
          </a:p>
        </p:txBody>
      </p:sp>
      <p:sp>
        <p:nvSpPr>
          <p:cNvPr id="870" name="Shape 870"/>
          <p:cNvSpPr/>
          <p:nvPr/>
        </p:nvSpPr>
        <p:spPr>
          <a:xfrm>
            <a:off x="8041536" y="3463638"/>
            <a:ext cx="212169" cy="21606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1" name="Shape 871"/>
          <p:cNvSpPr/>
          <p:nvPr/>
        </p:nvSpPr>
        <p:spPr>
          <a:xfrm>
            <a:off x="8054976" y="3160713"/>
            <a:ext cx="431799" cy="3698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x-none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q’ </a:t>
            </a:r>
          </a:p>
        </p:txBody>
      </p:sp>
      <p:sp>
        <p:nvSpPr>
          <p:cNvPr id="872" name="Shape 872"/>
          <p:cNvSpPr/>
          <p:nvPr/>
        </p:nvSpPr>
        <p:spPr>
          <a:xfrm>
            <a:off x="8132618" y="3394364"/>
            <a:ext cx="900546" cy="37407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B05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73" name="Shape 87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775700" y="2741613"/>
            <a:ext cx="601662" cy="7175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62386123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78" name="Shape 878"/>
          <p:cNvCxnSpPr/>
          <p:nvPr/>
        </p:nvCxnSpPr>
        <p:spPr>
          <a:xfrm>
            <a:off x="3048000" y="3575051"/>
            <a:ext cx="7024688" cy="158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lg" len="lg"/>
          </a:ln>
        </p:spPr>
      </p:cxnSp>
      <p:sp>
        <p:nvSpPr>
          <p:cNvPr id="879" name="Shape 879"/>
          <p:cNvSpPr/>
          <p:nvPr/>
        </p:nvSpPr>
        <p:spPr>
          <a:xfrm>
            <a:off x="7861301" y="3006726"/>
            <a:ext cx="617537" cy="3682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x-none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2q’ </a:t>
            </a:r>
          </a:p>
        </p:txBody>
      </p:sp>
      <p:sp>
        <p:nvSpPr>
          <p:cNvPr id="880" name="Shape 880"/>
          <p:cNvSpPr/>
          <p:nvPr/>
        </p:nvSpPr>
        <p:spPr>
          <a:xfrm>
            <a:off x="7986117" y="3338945"/>
            <a:ext cx="402633" cy="41003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1" name="Shape 881"/>
          <p:cNvSpPr/>
          <p:nvPr/>
        </p:nvSpPr>
        <p:spPr>
          <a:xfrm>
            <a:off x="8146473" y="3366655"/>
            <a:ext cx="1731817" cy="42949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B05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82" name="Shape 88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13300" y="222251"/>
            <a:ext cx="2838450" cy="123983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83" name="Shape 883"/>
          <p:cNvCxnSpPr/>
          <p:nvPr/>
        </p:nvCxnSpPr>
        <p:spPr>
          <a:xfrm rot="-5400000">
            <a:off x="4745833" y="3220245"/>
            <a:ext cx="3365499" cy="158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lg" len="lg"/>
          </a:ln>
        </p:spPr>
      </p:cxnSp>
      <p:sp>
        <p:nvSpPr>
          <p:cNvPr id="884" name="Shape 884"/>
          <p:cNvSpPr/>
          <p:nvPr/>
        </p:nvSpPr>
        <p:spPr>
          <a:xfrm>
            <a:off x="6101897" y="3202182"/>
            <a:ext cx="672975" cy="68534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5" name="Shape 885"/>
          <p:cNvSpPr txBox="1"/>
          <p:nvPr/>
        </p:nvSpPr>
        <p:spPr>
          <a:xfrm>
            <a:off x="9712326" y="3255963"/>
            <a:ext cx="554037" cy="3698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x-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</a:p>
        </p:txBody>
      </p:sp>
      <p:sp>
        <p:nvSpPr>
          <p:cNvPr id="886" name="Shape 886"/>
          <p:cNvSpPr txBox="1"/>
          <p:nvPr/>
        </p:nvSpPr>
        <p:spPr>
          <a:xfrm>
            <a:off x="6054726" y="1316037"/>
            <a:ext cx="554037" cy="3698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x-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y</a:t>
            </a:r>
          </a:p>
        </p:txBody>
      </p:sp>
      <p:sp>
        <p:nvSpPr>
          <p:cNvPr id="887" name="Shape 887"/>
          <p:cNvSpPr/>
          <p:nvPr/>
        </p:nvSpPr>
        <p:spPr>
          <a:xfrm>
            <a:off x="6184901" y="3368675"/>
            <a:ext cx="487363" cy="3698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x-none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+q </a:t>
            </a:r>
          </a:p>
        </p:txBody>
      </p:sp>
      <p:sp>
        <p:nvSpPr>
          <p:cNvPr id="888" name="Shape 888"/>
          <p:cNvSpPr/>
          <p:nvPr/>
        </p:nvSpPr>
        <p:spPr>
          <a:xfrm>
            <a:off x="7864476" y="3702051"/>
            <a:ext cx="619125" cy="3682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x-none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(a,0)</a:t>
            </a:r>
          </a:p>
        </p:txBody>
      </p:sp>
      <p:pic>
        <p:nvPicPr>
          <p:cNvPr id="889" name="Shape 88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678864" y="2671763"/>
            <a:ext cx="601661" cy="717550"/>
          </a:xfrm>
          <a:prstGeom prst="rect">
            <a:avLst/>
          </a:prstGeom>
          <a:noFill/>
          <a:ln>
            <a:noFill/>
          </a:ln>
        </p:spPr>
      </p:pic>
      <p:sp>
        <p:nvSpPr>
          <p:cNvPr id="890" name="Shape 890"/>
          <p:cNvSpPr txBox="1"/>
          <p:nvPr/>
        </p:nvSpPr>
        <p:spPr>
          <a:xfrm>
            <a:off x="1884362" y="5208587"/>
            <a:ext cx="8505824" cy="10779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ctr" rtl="1">
              <a:buSzPct val="25000"/>
            </a:pPr>
            <a:r>
              <a:rPr lang="x-none" sz="3200" b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כאשר נכפיל את המטען q’ ומטענו יהיה שווה ל 2q’  הכוח החשמלי שיפעיל q על  q’  יגדל פי 2.</a:t>
            </a:r>
          </a:p>
        </p:txBody>
      </p:sp>
    </p:spTree>
    <p:extLst>
      <p:ext uri="{BB962C8B-B14F-4D97-AF65-F5344CB8AC3E}">
        <p14:creationId xmlns:p14="http://schemas.microsoft.com/office/powerpoint/2010/main" val="4035679489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5" name="Shape 895"/>
          <p:cNvSpPr/>
          <p:nvPr/>
        </p:nvSpPr>
        <p:spPr>
          <a:xfrm>
            <a:off x="7861301" y="3006726"/>
            <a:ext cx="617537" cy="3682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x-none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3q’ </a:t>
            </a:r>
          </a:p>
        </p:txBody>
      </p:sp>
      <p:sp>
        <p:nvSpPr>
          <p:cNvPr id="896" name="Shape 896"/>
          <p:cNvSpPr/>
          <p:nvPr/>
        </p:nvSpPr>
        <p:spPr>
          <a:xfrm>
            <a:off x="7916843" y="3283528"/>
            <a:ext cx="603701" cy="5485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97" name="Shape 89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13300" y="222251"/>
            <a:ext cx="2838450" cy="123983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98" name="Shape 898"/>
          <p:cNvCxnSpPr/>
          <p:nvPr/>
        </p:nvCxnSpPr>
        <p:spPr>
          <a:xfrm>
            <a:off x="3048000" y="3575051"/>
            <a:ext cx="7024688" cy="158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lg" len="lg"/>
          </a:ln>
        </p:spPr>
      </p:cxnSp>
      <p:cxnSp>
        <p:nvCxnSpPr>
          <p:cNvPr id="899" name="Shape 899"/>
          <p:cNvCxnSpPr/>
          <p:nvPr/>
        </p:nvCxnSpPr>
        <p:spPr>
          <a:xfrm rot="-5400000">
            <a:off x="4745833" y="3220245"/>
            <a:ext cx="3365499" cy="158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lg" len="lg"/>
          </a:ln>
        </p:spPr>
      </p:cxnSp>
      <p:sp>
        <p:nvSpPr>
          <p:cNvPr id="900" name="Shape 900"/>
          <p:cNvSpPr/>
          <p:nvPr/>
        </p:nvSpPr>
        <p:spPr>
          <a:xfrm>
            <a:off x="6101897" y="3202182"/>
            <a:ext cx="672975" cy="68534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1" name="Shape 901"/>
          <p:cNvSpPr txBox="1"/>
          <p:nvPr/>
        </p:nvSpPr>
        <p:spPr>
          <a:xfrm>
            <a:off x="9712326" y="3255963"/>
            <a:ext cx="554037" cy="3698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x-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</a:p>
        </p:txBody>
      </p:sp>
      <p:sp>
        <p:nvSpPr>
          <p:cNvPr id="902" name="Shape 902"/>
          <p:cNvSpPr txBox="1"/>
          <p:nvPr/>
        </p:nvSpPr>
        <p:spPr>
          <a:xfrm>
            <a:off x="6054726" y="1316037"/>
            <a:ext cx="554037" cy="3698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x-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y</a:t>
            </a:r>
          </a:p>
        </p:txBody>
      </p:sp>
      <p:sp>
        <p:nvSpPr>
          <p:cNvPr id="903" name="Shape 903"/>
          <p:cNvSpPr/>
          <p:nvPr/>
        </p:nvSpPr>
        <p:spPr>
          <a:xfrm>
            <a:off x="6184901" y="3368675"/>
            <a:ext cx="487363" cy="3698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x-none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+q </a:t>
            </a:r>
          </a:p>
        </p:txBody>
      </p:sp>
      <p:sp>
        <p:nvSpPr>
          <p:cNvPr id="904" name="Shape 904"/>
          <p:cNvSpPr/>
          <p:nvPr/>
        </p:nvSpPr>
        <p:spPr>
          <a:xfrm>
            <a:off x="7864476" y="3702051"/>
            <a:ext cx="619125" cy="3682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x-none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(a,0)</a:t>
            </a:r>
          </a:p>
        </p:txBody>
      </p:sp>
      <p:pic>
        <p:nvPicPr>
          <p:cNvPr id="905" name="Shape 90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678864" y="2671763"/>
            <a:ext cx="601661" cy="717550"/>
          </a:xfrm>
          <a:prstGeom prst="rect">
            <a:avLst/>
          </a:prstGeom>
          <a:noFill/>
          <a:ln>
            <a:noFill/>
          </a:ln>
        </p:spPr>
      </p:pic>
      <p:sp>
        <p:nvSpPr>
          <p:cNvPr id="906" name="Shape 906"/>
          <p:cNvSpPr txBox="1"/>
          <p:nvPr/>
        </p:nvSpPr>
        <p:spPr>
          <a:xfrm>
            <a:off x="1884362" y="5208587"/>
            <a:ext cx="8505824" cy="585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ctr" rtl="1">
              <a:buSzPct val="25000"/>
            </a:pPr>
            <a:r>
              <a:rPr lang="x-none" sz="3200" b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כמובן שאם נכפיל את המטען פי 3 הכוח יגדל פי 3</a:t>
            </a:r>
          </a:p>
        </p:txBody>
      </p:sp>
      <p:sp>
        <p:nvSpPr>
          <p:cNvPr id="907" name="Shape 907"/>
          <p:cNvSpPr/>
          <p:nvPr/>
        </p:nvSpPr>
        <p:spPr>
          <a:xfrm>
            <a:off x="8146471" y="3394365"/>
            <a:ext cx="2521528" cy="401781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B05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67688133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9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12" name="Shape 912"/>
          <p:cNvCxnSpPr/>
          <p:nvPr/>
        </p:nvCxnSpPr>
        <p:spPr>
          <a:xfrm>
            <a:off x="3048000" y="3575051"/>
            <a:ext cx="7024688" cy="158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lg" len="lg"/>
          </a:ln>
        </p:spPr>
      </p:cxnSp>
      <p:sp>
        <p:nvSpPr>
          <p:cNvPr id="913" name="Shape 913"/>
          <p:cNvSpPr/>
          <p:nvPr/>
        </p:nvSpPr>
        <p:spPr>
          <a:xfrm>
            <a:off x="7861301" y="3006726"/>
            <a:ext cx="617537" cy="3682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x-none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q’ </a:t>
            </a:r>
          </a:p>
        </p:txBody>
      </p:sp>
      <p:sp>
        <p:nvSpPr>
          <p:cNvPr id="914" name="Shape 914"/>
          <p:cNvSpPr/>
          <p:nvPr/>
        </p:nvSpPr>
        <p:spPr>
          <a:xfrm>
            <a:off x="8013825" y="3449782"/>
            <a:ext cx="239380" cy="2437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15" name="Shape 9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025901" y="1119188"/>
            <a:ext cx="1641475" cy="135889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16" name="Shape 916"/>
          <p:cNvCxnSpPr/>
          <p:nvPr/>
        </p:nvCxnSpPr>
        <p:spPr>
          <a:xfrm rot="-5400000">
            <a:off x="4745833" y="3220245"/>
            <a:ext cx="3365499" cy="158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stealth" w="lg" len="lg"/>
          </a:ln>
        </p:spPr>
      </p:cxnSp>
      <p:sp>
        <p:nvSpPr>
          <p:cNvPr id="917" name="Shape 917"/>
          <p:cNvSpPr/>
          <p:nvPr/>
        </p:nvSpPr>
        <p:spPr>
          <a:xfrm>
            <a:off x="6101897" y="3202182"/>
            <a:ext cx="672975" cy="68534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8" name="Shape 918"/>
          <p:cNvSpPr txBox="1"/>
          <p:nvPr/>
        </p:nvSpPr>
        <p:spPr>
          <a:xfrm>
            <a:off x="9712326" y="3255963"/>
            <a:ext cx="554037" cy="3698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x-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</a:p>
        </p:txBody>
      </p:sp>
      <p:sp>
        <p:nvSpPr>
          <p:cNvPr id="919" name="Shape 919"/>
          <p:cNvSpPr txBox="1"/>
          <p:nvPr/>
        </p:nvSpPr>
        <p:spPr>
          <a:xfrm>
            <a:off x="6054726" y="1316037"/>
            <a:ext cx="554037" cy="3698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x-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y</a:t>
            </a:r>
          </a:p>
        </p:txBody>
      </p:sp>
      <p:sp>
        <p:nvSpPr>
          <p:cNvPr id="920" name="Shape 920"/>
          <p:cNvSpPr/>
          <p:nvPr/>
        </p:nvSpPr>
        <p:spPr>
          <a:xfrm>
            <a:off x="6184901" y="3368675"/>
            <a:ext cx="487363" cy="3698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x-none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+q </a:t>
            </a:r>
          </a:p>
        </p:txBody>
      </p:sp>
      <p:sp>
        <p:nvSpPr>
          <p:cNvPr id="921" name="Shape 921"/>
          <p:cNvSpPr/>
          <p:nvPr/>
        </p:nvSpPr>
        <p:spPr>
          <a:xfrm>
            <a:off x="7864476" y="3702051"/>
            <a:ext cx="619125" cy="3682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x-none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(a,0)</a:t>
            </a:r>
          </a:p>
        </p:txBody>
      </p:sp>
      <p:pic>
        <p:nvPicPr>
          <p:cNvPr id="922" name="Shape 92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678864" y="2671763"/>
            <a:ext cx="601661" cy="717550"/>
          </a:xfrm>
          <a:prstGeom prst="rect">
            <a:avLst/>
          </a:prstGeom>
          <a:noFill/>
          <a:ln>
            <a:noFill/>
          </a:ln>
        </p:spPr>
      </p:pic>
      <p:sp>
        <p:nvSpPr>
          <p:cNvPr id="923" name="Shape 923"/>
          <p:cNvSpPr txBox="1"/>
          <p:nvPr/>
        </p:nvSpPr>
        <p:spPr>
          <a:xfrm>
            <a:off x="1898650" y="222250"/>
            <a:ext cx="8505824" cy="584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ctr" rtl="1">
              <a:buSzPct val="25000"/>
            </a:pPr>
            <a:r>
              <a:rPr lang="x-none" sz="3200" b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נוכל להגדיר גודל המייצג את הכוח ליחידת מטען</a:t>
            </a:r>
          </a:p>
        </p:txBody>
      </p:sp>
      <p:sp>
        <p:nvSpPr>
          <p:cNvPr id="924" name="Shape 924"/>
          <p:cNvSpPr/>
          <p:nvPr/>
        </p:nvSpPr>
        <p:spPr>
          <a:xfrm>
            <a:off x="8146472" y="3394365"/>
            <a:ext cx="2189018" cy="401781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B05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5" name="Shape 925"/>
          <p:cNvSpPr txBox="1"/>
          <p:nvPr/>
        </p:nvSpPr>
        <p:spPr>
          <a:xfrm>
            <a:off x="1981200" y="4876800"/>
            <a:ext cx="8507412" cy="157003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ctr" rtl="1">
              <a:buSzPct val="25000"/>
            </a:pPr>
            <a:r>
              <a:rPr lang="x-none" sz="32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אם נחלק את הכוח שקיבלנו בכמות המטען של q’</a:t>
            </a:r>
          </a:p>
          <a:p>
            <a:pPr algn="ctr" rtl="1">
              <a:buSzPct val="25000"/>
            </a:pPr>
            <a:r>
              <a:rPr lang="x-none" sz="32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נקבל גודל הנותן לנו אינפורמציה על גודל הכח לכל יחידת מטען נקודתית שנמצאת בנקודה A .</a:t>
            </a:r>
          </a:p>
        </p:txBody>
      </p:sp>
      <p:sp>
        <p:nvSpPr>
          <p:cNvPr id="926" name="Shape 926"/>
          <p:cNvSpPr/>
          <p:nvPr/>
        </p:nvSpPr>
        <p:spPr>
          <a:xfrm>
            <a:off x="7651750" y="3673475"/>
            <a:ext cx="323850" cy="3698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x-none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34142798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514</Words>
  <Application>Microsoft Office PowerPoint</Application>
  <PresentationFormat>מסך רחב</PresentationFormat>
  <Paragraphs>114</Paragraphs>
  <Slides>19</Slides>
  <Notes>16</Notes>
  <HiddenSlides>2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Cambria Math</vt:lpstr>
      <vt:lpstr>Symbol</vt:lpstr>
      <vt:lpstr>Times New Roman</vt:lpstr>
      <vt:lpstr>ערכת נושא Office</vt:lpstr>
      <vt:lpstr>מצגת של PowerPoint</vt:lpstr>
      <vt:lpstr>השדה החשמלי</vt:lpstr>
      <vt:lpstr>השדה החשמלי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עוצמת השדה החשמלי</vt:lpstr>
      <vt:lpstr>כיוון כוח ותנועת מטען חשמלי</vt:lpstr>
      <vt:lpstr>השדה החשמלי של מטען נקודתי</vt:lpstr>
      <vt:lpstr>עיקרון סופרפוזיציה</vt:lpstr>
      <vt:lpstr>מצגת של PowerPoint</vt:lpstr>
      <vt:lpstr>נכון / לא נכון</vt:lpstr>
      <vt:lpstr>נכון / לא נכון</vt:lpstr>
      <vt:lpstr>https://quizizz.com/admin/quiz/start_new/58a86ebc4fe42371776c9264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איליה וינוקור</dc:creator>
  <cp:lastModifiedBy>איליה וינוקור</cp:lastModifiedBy>
  <cp:revision>1</cp:revision>
  <dcterms:created xsi:type="dcterms:W3CDTF">2017-03-02T09:07:02Z</dcterms:created>
  <dcterms:modified xsi:type="dcterms:W3CDTF">2017-03-02T09:07:30Z</dcterms:modified>
</cp:coreProperties>
</file>