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4" r:id="rId9"/>
    <p:sldId id="265" r:id="rId10"/>
    <p:sldId id="266" r:id="rId11"/>
    <p:sldId id="263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1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153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1064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640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9778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0491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41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6779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83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085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3329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67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9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1" r:id="rId6"/>
    <p:sldLayoutId id="2147483777" r:id="rId7"/>
    <p:sldLayoutId id="2147483778" r:id="rId8"/>
    <p:sldLayoutId id="2147483779" r:id="rId9"/>
    <p:sldLayoutId id="2147483780" r:id="rId10"/>
    <p:sldLayoutId id="21474837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C5LSY5xQnY?feature=oembed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A1D7EC86-7CB9-431D-8AC3-8AAF0440B1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D4B9777F-B610-419B-9193-80306388F3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!!Arc">
            <a:extLst>
              <a:ext uri="{FF2B5EF4-FFF2-40B4-BE49-F238E27FC236}">
                <a16:creationId xmlns:a16="http://schemas.microsoft.com/office/drawing/2014/main" id="{311F016A-A753-449B-9EA6-322199B71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7715">
            <a:off x="1108520" y="775849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D3FD34EB-4E31-46FD-B688-4B038152A0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5926" y="1109708"/>
            <a:ext cx="3417903" cy="4927107"/>
          </a:xfrm>
        </p:spPr>
        <p:txBody>
          <a:bodyPr>
            <a:noAutofit/>
          </a:bodyPr>
          <a:lstStyle/>
          <a:p>
            <a:r>
              <a:rPr lang="he-IL" sz="44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תלמידי אורט יד </a:t>
            </a:r>
            <a:r>
              <a:rPr lang="he-IL" sz="4400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לבוביץ</a:t>
            </a:r>
            <a:r>
              <a:rPr lang="he-IL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: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</a:br>
            <a:br>
              <a:rPr lang="en-US" sz="44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moni-dl"/>
                <a:cs typeface="Guttman Haim" panose="02010401010101010101" pitchFamily="2" charset="-79"/>
              </a:rPr>
            </a:br>
            <a:r>
              <a:rPr lang="he-IL" sz="44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בית המשפט קורא </a:t>
            </a:r>
            <a:r>
              <a:rPr lang="he-IL" sz="4400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אתכם.ן</a:t>
            </a:r>
            <a:r>
              <a:rPr lang="he-IL" sz="44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 לסדר!</a:t>
            </a:r>
            <a:endParaRPr lang="he-IL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ttman Haim" panose="02010401010101010101" pitchFamily="2" charset="-79"/>
              <a:cs typeface="Guttman Haim" panose="02010401010101010101" pitchFamily="2" charset="-79"/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D8C22E04-C4B6-4163-BC0D-F3C01AF04E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114" r="18296" b="-2"/>
          <a:stretch/>
        </p:blipFill>
        <p:spPr>
          <a:xfrm>
            <a:off x="5733768" y="-1"/>
            <a:ext cx="6458232" cy="6858001"/>
          </a:xfrm>
          <a:custGeom>
            <a:avLst/>
            <a:gdLst/>
            <a:ahLst/>
            <a:cxnLst/>
            <a:rect l="l" t="t" r="r" b="b"/>
            <a:pathLst>
              <a:path w="6458232" h="6858001">
                <a:moveTo>
                  <a:pt x="2209000" y="0"/>
                </a:moveTo>
                <a:lnTo>
                  <a:pt x="6458232" y="0"/>
                </a:lnTo>
                <a:lnTo>
                  <a:pt x="6458232" y="6858001"/>
                </a:lnTo>
                <a:lnTo>
                  <a:pt x="651045" y="6858001"/>
                </a:lnTo>
                <a:lnTo>
                  <a:pt x="635146" y="6830200"/>
                </a:lnTo>
                <a:cubicBezTo>
                  <a:pt x="230085" y="6080469"/>
                  <a:pt x="0" y="5221296"/>
                  <a:pt x="0" y="4308089"/>
                </a:cubicBezTo>
                <a:cubicBezTo>
                  <a:pt x="0" y="2572997"/>
                  <a:pt x="830606" y="1032965"/>
                  <a:pt x="2113832" y="68046"/>
                </a:cubicBezTo>
                <a:close/>
              </a:path>
            </a:pathLst>
          </a:custGeom>
        </p:spPr>
      </p:pic>
      <p:sp>
        <p:nvSpPr>
          <p:cNvPr id="35" name="!!Rectangle">
            <a:extLst>
              <a:ext uri="{FF2B5EF4-FFF2-40B4-BE49-F238E27FC236}">
                <a16:creationId xmlns:a16="http://schemas.microsoft.com/office/drawing/2014/main" id="{95106A28-883A-4993-BF9E-C403B81A8D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94269" y="4274457"/>
            <a:ext cx="825256" cy="825256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!!Oval">
            <a:extLst>
              <a:ext uri="{FF2B5EF4-FFF2-40B4-BE49-F238E27FC236}">
                <a16:creationId xmlns:a16="http://schemas.microsoft.com/office/drawing/2014/main" id="{F5AE4E4F-9F4C-43ED-8299-9BD63B74E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742" y="5649686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958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4C743F2-2EAC-4767-BAA0-128C19468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קבוצת עורכי הדין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C5992D5-9BF9-43FE-A7F0-54821BE73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he-IL" dirty="0"/>
              <a:t>עליכם לעמוד ביחד עם הלקוח שלכם</a:t>
            </a:r>
          </a:p>
          <a:p>
            <a:pPr marL="0" indent="0" algn="r">
              <a:buNone/>
            </a:pPr>
            <a:r>
              <a:rPr lang="he-IL" dirty="0"/>
              <a:t> הקבוצה תחולק לעורכי דין בצד התובע ועורכי דין בצד נתבע</a:t>
            </a:r>
          </a:p>
          <a:p>
            <a:pPr marL="0" indent="0" algn="r">
              <a:buNone/>
            </a:pPr>
            <a:r>
              <a:rPr lang="he-IL" dirty="0"/>
              <a:t>1. כל עורכי הדין מתבקשים לעבוד בצורה צמודה מול הלקוח</a:t>
            </a:r>
          </a:p>
          <a:p>
            <a:pPr marL="0" indent="0" algn="r">
              <a:buNone/>
            </a:pPr>
            <a:r>
              <a:rPr lang="he-IL" dirty="0"/>
              <a:t>2. עליכם ליצר כתב אישום/טיעוני נגד לקראת הופעתכם </a:t>
            </a:r>
          </a:p>
          <a:p>
            <a:pPr marL="0" indent="0" algn="r">
              <a:buNone/>
            </a:pPr>
            <a:r>
              <a:rPr lang="he-IL" dirty="0"/>
              <a:t>3. עבודה מעמיקה </a:t>
            </a:r>
            <a:r>
              <a:rPr lang="he-IL" dirty="0" err="1"/>
              <a:t>וביסוסים</a:t>
            </a:r>
            <a:r>
              <a:rPr lang="he-IL" dirty="0"/>
              <a:t> תוביל אתכם להופעה מרשימה בבית המשפט שיכולה להשפיע על תוצאותיו.</a:t>
            </a:r>
          </a:p>
          <a:p>
            <a:pPr marL="0" indent="0" algn="r">
              <a:buNone/>
            </a:pPr>
            <a:r>
              <a:rPr lang="he-IL" dirty="0"/>
              <a:t>- </a:t>
            </a:r>
            <a:r>
              <a:rPr lang="he-IL" b="1" dirty="0"/>
              <a:t>הנכם רשאים לבצע חקירות נגד ולגבות עדות בזמן המשפט.</a:t>
            </a:r>
          </a:p>
        </p:txBody>
      </p:sp>
    </p:spTree>
    <p:extLst>
      <p:ext uri="{BB962C8B-B14F-4D97-AF65-F5344CB8AC3E}">
        <p14:creationId xmlns:p14="http://schemas.microsoft.com/office/powerpoint/2010/main" val="2306347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6253789-2DDF-4000-B696-66836C7E2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he-IL" dirty="0"/>
            </a:br>
            <a:r>
              <a:rPr lang="he-IL" b="1" dirty="0"/>
              <a:t>קבוצת השופטים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25F11ED-5377-4825-80C8-4774AE525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he-IL" sz="3200" dirty="0"/>
              <a:t>אתם </a:t>
            </a:r>
            <a:r>
              <a:rPr 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המכריעים:</a:t>
            </a:r>
          </a:p>
          <a:p>
            <a:pPr marL="0" indent="0" algn="r">
              <a:buNone/>
            </a:pPr>
            <a:r>
              <a:rPr lang="he-IL" sz="3200" dirty="0"/>
              <a:t>1. </a:t>
            </a:r>
            <a:r>
              <a:rPr lang="he-IL" dirty="0"/>
              <a:t>תפקידכם לשמוע את כל המידע מטעם הנאשם, התובע ועורכי הדין.</a:t>
            </a:r>
          </a:p>
          <a:p>
            <a:pPr marL="0" indent="0" algn="r">
              <a:buNone/>
            </a:pPr>
            <a:r>
              <a:rPr lang="he-IL" dirty="0"/>
              <a:t>2. לקבל הכרעה – גזר דין</a:t>
            </a:r>
          </a:p>
          <a:p>
            <a:pPr marL="0" indent="0" algn="r">
              <a:buNone/>
            </a:pPr>
            <a:r>
              <a:rPr lang="he-IL" dirty="0"/>
              <a:t>3. בקבלת ההחלטה עליכם לא להטות את ליבכם לשום לחץ מאף אחד מהצדדים.</a:t>
            </a:r>
            <a:endParaRPr lang="en-US" dirty="0"/>
          </a:p>
          <a:p>
            <a:pPr marL="0" indent="0" algn="r">
              <a:buNone/>
            </a:pPr>
            <a:r>
              <a:rPr lang="he-IL" dirty="0"/>
              <a:t>4. עליכם לנסח גזר דין ובו הפירוט הבא: במידה ונמצא אשם -&gt; במה מואשם ומה הגזר דין (עונש).</a:t>
            </a:r>
          </a:p>
          <a:p>
            <a:pPr marL="0" indent="0" algn="r">
              <a:buNone/>
            </a:pPr>
            <a:r>
              <a:rPr lang="he-IL" dirty="0"/>
              <a:t>5. במידה וזכאי -&gt; מדוע זוכה?</a:t>
            </a:r>
            <a:r>
              <a:rPr lang="en-US" dirty="0"/>
              <a:t> </a:t>
            </a:r>
            <a:endParaRPr lang="he-IL" dirty="0"/>
          </a:p>
          <a:p>
            <a:pPr marL="0" indent="0" algn="r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11875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563FBB7-D349-43F4-8E27-419E38A78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קבוצת העיתונאים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996AEAC-E7DC-44E2-935C-B30AC17EF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he-IL" b="1" dirty="0"/>
              <a:t>מה שמעניין – אתם שם!</a:t>
            </a:r>
          </a:p>
          <a:p>
            <a:pPr marL="0" indent="0" algn="r">
              <a:buNone/>
            </a:pPr>
            <a:r>
              <a:rPr lang="he-IL" dirty="0"/>
              <a:t>1. התפקיד שלכם לסקר את האירוע המתרחש בין כותלי בית המשפט</a:t>
            </a:r>
          </a:p>
          <a:p>
            <a:pPr marL="0" indent="0" algn="r">
              <a:buNone/>
            </a:pPr>
            <a:r>
              <a:rPr lang="he-IL" dirty="0"/>
              <a:t>2. דיווח מהשטח תוך יצירת מסמך ובו כל הפרטים אותם אתם מעבירים לכתבת החדשות שמעלה אתכם לשידור מול כל המדינה</a:t>
            </a:r>
          </a:p>
          <a:p>
            <a:pPr marL="0" indent="0" algn="r">
              <a:buNone/>
            </a:pPr>
            <a:r>
              <a:rPr lang="he-IL" dirty="0"/>
              <a:t>3. כתבה/סיקור נרחב של האירוע בזמן אמת</a:t>
            </a:r>
          </a:p>
          <a:p>
            <a:pPr marL="0" indent="0" algn="r">
              <a:buNone/>
            </a:pPr>
            <a:r>
              <a:rPr lang="he-IL" dirty="0"/>
              <a:t>4. נסו להשיג ראיון עם הנאשם או התובע! תעשו </a:t>
            </a:r>
            <a:r>
              <a:rPr lang="he-IL" dirty="0" err="1"/>
              <a:t>הכל</a:t>
            </a:r>
            <a:r>
              <a:rPr lang="he-IL" dirty="0"/>
              <a:t> להפוך את עצמכם לכתבים הכי מוערכים בתחום!</a:t>
            </a:r>
          </a:p>
        </p:txBody>
      </p:sp>
    </p:spTree>
    <p:extLst>
      <p:ext uri="{BB962C8B-B14F-4D97-AF65-F5344CB8AC3E}">
        <p14:creationId xmlns:p14="http://schemas.microsoft.com/office/powerpoint/2010/main" val="1192876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6EDFAD6-EFE6-43AF-90AF-6EB45C1E0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שירה </a:t>
            </a:r>
            <a:r>
              <a:rPr lang="he-IL" dirty="0" err="1"/>
              <a:t>איסקוב</a:t>
            </a:r>
            <a:r>
              <a:rPr lang="he-IL" dirty="0"/>
              <a:t>, פב' 2021</a:t>
            </a:r>
          </a:p>
        </p:txBody>
      </p:sp>
      <p:pic>
        <p:nvPicPr>
          <p:cNvPr id="4" name="מדיה מקוונת 3" title="מול האיש שניסה לרצוח אותה: העדות המצמררת של שירה איסקוב">
            <a:hlinkClick r:id="" action="ppaction://media"/>
            <a:extLst>
              <a:ext uri="{FF2B5EF4-FFF2-40B4-BE49-F238E27FC236}">
                <a16:creationId xmlns:a16="http://schemas.microsoft.com/office/drawing/2014/main" id="{E25D674E-3989-470C-94AD-F9FE63740D2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81288" y="1825625"/>
            <a:ext cx="6831012" cy="385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27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304A14-32D0-4873-B914-423ED7B8D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6998F3D7-0A26-4386-8653-83CBE97F3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87502" cy="1325563"/>
          </a:xfrm>
        </p:spPr>
        <p:txBody>
          <a:bodyPr>
            <a:normAutofit/>
          </a:bodyPr>
          <a:lstStyle/>
          <a:p>
            <a:r>
              <a:rPr lang="he-IL" dirty="0">
                <a:latin typeface="Guttman Haim" panose="02010401010101010101" pitchFamily="2" charset="-79"/>
                <a:cs typeface="Guttman Haim" panose="02010401010101010101" pitchFamily="2" charset="-79"/>
              </a:rPr>
              <a:t>מה תפקידו של בית המשפט?</a:t>
            </a:r>
            <a:endParaRPr lang="he-IL">
              <a:latin typeface="Guttman Haim" panose="02010401010101010101" pitchFamily="2" charset="-79"/>
              <a:cs typeface="Guttman Haim" panose="02010401010101010101" pitchFamily="2" charset="-79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D97C52A-B347-4F3A-A01E-7515E066F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8750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000"/>
              <a:t>תפקידה של הרשות השופטת, היא לשפוט אנשים שלא התנהלו על פי חוקי המדינה. </a:t>
            </a:r>
          </a:p>
          <a:p>
            <a:pPr marL="0" indent="0">
              <a:buNone/>
            </a:pPr>
            <a:br>
              <a:rPr lang="en-US" sz="2000"/>
            </a:br>
            <a:r>
              <a:rPr lang="he-IL" sz="2000"/>
              <a:t>הרשות המבצעת בישראל היא מערכת בתי המשפט. </a:t>
            </a:r>
          </a:p>
          <a:p>
            <a:pPr marL="0" indent="0">
              <a:buNone/>
            </a:pPr>
            <a:br>
              <a:rPr lang="en-US" sz="2000"/>
            </a:br>
            <a:r>
              <a:rPr lang="he-IL" sz="2000"/>
              <a:t>מערכת זו מורכבת מבתי משפט בדרגות שונות, כאשר הערכאה השיפוטית הגבוהה ביותר היא – בית המשפט העליון. </a:t>
            </a:r>
            <a:endParaRPr lang="en-US" sz="2000"/>
          </a:p>
          <a:p>
            <a:pPr marL="0" indent="0">
              <a:buNone/>
            </a:pPr>
            <a:br>
              <a:rPr lang="en-US" sz="2000"/>
            </a:br>
            <a:r>
              <a:rPr lang="he-IL" sz="2000"/>
              <a:t>ראש הרשות השופטת הוא נשיא בית המשפט העליון. </a:t>
            </a:r>
            <a:br>
              <a:rPr lang="en-US" sz="2000"/>
            </a:br>
            <a:endParaRPr lang="he-IL" sz="200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E7FA551F-1FDF-4788-87F7-198B278D31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484" r="18429" b="-1"/>
          <a:stretch/>
        </p:blipFill>
        <p:spPr>
          <a:xfrm>
            <a:off x="6621294" y="1295416"/>
            <a:ext cx="5570706" cy="5562584"/>
          </a:xfrm>
          <a:custGeom>
            <a:avLst/>
            <a:gdLst/>
            <a:ahLst/>
            <a:cxnLst/>
            <a:rect l="l" t="t" r="r" b="b"/>
            <a:pathLst>
              <a:path w="5570706" h="5562584">
                <a:moveTo>
                  <a:pt x="3374687" y="0"/>
                </a:moveTo>
                <a:cubicBezTo>
                  <a:pt x="4190094" y="0"/>
                  <a:pt x="4937956" y="289196"/>
                  <a:pt x="5521301" y="770615"/>
                </a:cubicBezTo>
                <a:lnTo>
                  <a:pt x="5570706" y="815517"/>
                </a:lnTo>
                <a:lnTo>
                  <a:pt x="5570706" y="5562584"/>
                </a:lnTo>
                <a:lnTo>
                  <a:pt x="808135" y="5562584"/>
                </a:lnTo>
                <a:lnTo>
                  <a:pt x="770615" y="5521302"/>
                </a:lnTo>
                <a:cubicBezTo>
                  <a:pt x="289196" y="4937957"/>
                  <a:pt x="0" y="4190095"/>
                  <a:pt x="0" y="3374687"/>
                </a:cubicBezTo>
                <a:cubicBezTo>
                  <a:pt x="0" y="1510899"/>
                  <a:pt x="1510899" y="0"/>
                  <a:pt x="3374687" y="0"/>
                </a:cubicBezTo>
                <a:close/>
              </a:path>
            </a:pathLst>
          </a:custGeom>
        </p:spPr>
      </p:pic>
      <p:sp>
        <p:nvSpPr>
          <p:cNvPr id="11" name="!!Oval">
            <a:extLst>
              <a:ext uri="{FF2B5EF4-FFF2-40B4-BE49-F238E27FC236}">
                <a16:creationId xmlns:a16="http://schemas.microsoft.com/office/drawing/2014/main" id="{1D460C86-854F-4FB3-ABC2-E823D8FEB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3451" y="1656147"/>
            <a:ext cx="546100" cy="5461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!!Arc">
            <a:extLst>
              <a:ext uri="{FF2B5EF4-FFF2-40B4-BE49-F238E27FC236}">
                <a16:creationId xmlns:a16="http://schemas.microsoft.com/office/drawing/2014/main" id="{BB48116A-278A-4CC5-89D3-9DE8E8FF12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4739" y="587516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931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5199994-21AE-49A2-BA0D-12E295989A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1112A087-0973-4B41-9B4F-9101CFB71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9570" y="530578"/>
            <a:ext cx="4771178" cy="1160110"/>
          </a:xfrm>
        </p:spPr>
        <p:txBody>
          <a:bodyPr>
            <a:normAutofit/>
          </a:bodyPr>
          <a:lstStyle/>
          <a:p>
            <a:r>
              <a:rPr lang="he-IL" sz="3700" b="1" err="1"/>
              <a:t>נכנסתם.ן</a:t>
            </a:r>
            <a:r>
              <a:rPr lang="he-IL" sz="3700" b="1"/>
              <a:t> לדיון – מי נמצא בחדר?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9106189E-64D7-422E-BB25-41146505C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898213"/>
            <a:ext cx="5440195" cy="5061573"/>
          </a:xfrm>
          <a:custGeom>
            <a:avLst/>
            <a:gdLst/>
            <a:ahLst/>
            <a:cxnLst/>
            <a:rect l="l" t="t" r="r" b="b"/>
            <a:pathLst>
              <a:path w="4643496" h="5550370">
                <a:moveTo>
                  <a:pt x="81586" y="0"/>
                </a:moveTo>
                <a:lnTo>
                  <a:pt x="4561910" y="0"/>
                </a:lnTo>
                <a:cubicBezTo>
                  <a:pt x="4606969" y="0"/>
                  <a:pt x="4643496" y="36527"/>
                  <a:pt x="4643496" y="81586"/>
                </a:cubicBezTo>
                <a:lnTo>
                  <a:pt x="4643496" y="5468784"/>
                </a:lnTo>
                <a:cubicBezTo>
                  <a:pt x="4643496" y="5513843"/>
                  <a:pt x="4606969" y="5550370"/>
                  <a:pt x="4561910" y="5550370"/>
                </a:cubicBezTo>
                <a:lnTo>
                  <a:pt x="81586" y="5550370"/>
                </a:lnTo>
                <a:cubicBezTo>
                  <a:pt x="36527" y="5550370"/>
                  <a:pt x="0" y="5513843"/>
                  <a:pt x="0" y="5468784"/>
                </a:cubicBezTo>
                <a:lnTo>
                  <a:pt x="0" y="81586"/>
                </a:lnTo>
                <a:cubicBezTo>
                  <a:pt x="0" y="36527"/>
                  <a:pt x="36527" y="0"/>
                  <a:pt x="81586" y="0"/>
                </a:cubicBezTo>
                <a:close/>
              </a:path>
            </a:pathLst>
          </a:custGeom>
        </p:spPr>
      </p:pic>
      <p:sp>
        <p:nvSpPr>
          <p:cNvPr id="11" name="Arc 10">
            <a:extLst>
              <a:ext uri="{FF2B5EF4-FFF2-40B4-BE49-F238E27FC236}">
                <a16:creationId xmlns:a16="http://schemas.microsoft.com/office/drawing/2014/main" id="{A2C34835-4F79-4934-B151-D68E79764C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36E496F-6839-4ED8-A64F-5CA43A558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9570" y="1825625"/>
            <a:ext cx="4771178" cy="4388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שופט</a:t>
            </a:r>
          </a:p>
          <a:p>
            <a:pPr marL="0" indent="0">
              <a:buNone/>
            </a:pPr>
            <a:r>
              <a:rPr lang="he-IL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תובע</a:t>
            </a:r>
            <a:r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e-IL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he-IL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נתבע</a:t>
            </a:r>
            <a:endParaRPr lang="en-US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he-IL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עורכי דין </a:t>
            </a:r>
            <a:endParaRPr lang="en-US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he-IL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כתבים</a:t>
            </a:r>
          </a:p>
        </p:txBody>
      </p:sp>
    </p:spTree>
    <p:extLst>
      <p:ext uri="{BB962C8B-B14F-4D97-AF65-F5344CB8AC3E}">
        <p14:creationId xmlns:p14="http://schemas.microsoft.com/office/powerpoint/2010/main" val="247568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AE0F63A-64F9-4AA4-A84E-85FEF28D3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בחזרה לפרק שלנו – בראשית ד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CF1E2F5-05CB-4AD8-9927-B552A4C72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b="1" dirty="0"/>
              <a:t>הפרק שלפנינו עוסק ברצח הראשון בעולם – אח רוצח אח</a:t>
            </a:r>
          </a:p>
          <a:p>
            <a:pPr marL="0" indent="0" algn="ctr">
              <a:buNone/>
            </a:pPr>
            <a:r>
              <a:rPr lang="he-IL" b="1" dirty="0"/>
              <a:t>קין רוצח את הבל</a:t>
            </a:r>
            <a:endParaRPr lang="en-US" b="1" dirty="0"/>
          </a:p>
          <a:p>
            <a:pPr marL="0" indent="0" algn="ctr">
              <a:buNone/>
            </a:pPr>
            <a:r>
              <a:rPr lang="he-IL" b="1" dirty="0"/>
              <a:t>אז מה אנחנו הולכים לעשות?</a:t>
            </a:r>
            <a:endParaRPr lang="en-US" b="1" dirty="0"/>
          </a:p>
          <a:p>
            <a:pPr marL="0" indent="0" algn="ctr">
              <a:buNone/>
            </a:pPr>
            <a:r>
              <a:rPr lang="he-IL" sz="4800" b="1" dirty="0">
                <a:solidFill>
                  <a:schemeClr val="accent5">
                    <a:lumMod val="75000"/>
                  </a:schemeClr>
                </a:solidFill>
              </a:rPr>
              <a:t>אנחנו הולכים להיות בית המשפט של הרצח הראשון בעולם!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1233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9BAD5A0-A694-462D-BFE4-7AE41D3BB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latin typeface="Aharoni" panose="02010803020104030203" pitchFamily="2" charset="-79"/>
                <a:cs typeface="Aharoni" panose="02010803020104030203" pitchFamily="2" charset="-79"/>
              </a:rPr>
              <a:t>איך זה קורה?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03B404A-78CA-4BF3-93F8-063EA3F51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he-IL" sz="3200" dirty="0">
                <a:latin typeface="Aharoni" panose="02010803020104030203" pitchFamily="2" charset="-79"/>
                <a:cs typeface="Aharoni" panose="02010803020104030203" pitchFamily="2" charset="-79"/>
              </a:rPr>
              <a:t>1. אתם הולכים להתחלק לקבוצות (5 קבוצות)</a:t>
            </a:r>
          </a:p>
          <a:p>
            <a:pPr marL="0" indent="0" algn="r">
              <a:buNone/>
            </a:pPr>
            <a:r>
              <a:rPr lang="he-IL" sz="3200" dirty="0">
                <a:latin typeface="Aharoni" panose="02010803020104030203" pitchFamily="2" charset="-79"/>
                <a:cs typeface="Aharoni" panose="02010803020104030203" pitchFamily="2" charset="-79"/>
              </a:rPr>
              <a:t>2. כל קבוצה מקבלת תפקיד</a:t>
            </a:r>
          </a:p>
          <a:p>
            <a:pPr marL="0" indent="0" algn="r">
              <a:buNone/>
            </a:pPr>
            <a:r>
              <a:rPr lang="he-IL" sz="3200" dirty="0">
                <a:latin typeface="Aharoni" panose="02010803020104030203" pitchFamily="2" charset="-79"/>
                <a:cs typeface="Aharoni" panose="02010803020104030203" pitchFamily="2" charset="-79"/>
              </a:rPr>
              <a:t>3. לכל תפקיד פירוט עם הנחיות </a:t>
            </a:r>
          </a:p>
          <a:p>
            <a:pPr marL="0" indent="0" algn="r">
              <a:buNone/>
            </a:pPr>
            <a:r>
              <a:rPr lang="he-IL" sz="3200" dirty="0">
                <a:latin typeface="Aharoni" panose="02010803020104030203" pitchFamily="2" charset="-79"/>
                <a:cs typeface="Aharoni" panose="02010803020104030203" pitchFamily="2" charset="-79"/>
              </a:rPr>
              <a:t>4. עליכם לעבוד על-פי ההנחיות</a:t>
            </a:r>
          </a:p>
          <a:p>
            <a:pPr marL="0" indent="0" algn="r">
              <a:buNone/>
            </a:pPr>
            <a:r>
              <a:rPr lang="he-IL" sz="3200" dirty="0">
                <a:latin typeface="Aharoni" panose="02010803020104030203" pitchFamily="2" charset="-79"/>
                <a:cs typeface="Aharoni" panose="02010803020104030203" pitchFamily="2" charset="-79"/>
              </a:rPr>
              <a:t>5. בסיום נדמה בית משפט בכיתה בו כל קבוצה תפעל בהתאם לתפקידה</a:t>
            </a:r>
          </a:p>
        </p:txBody>
      </p:sp>
    </p:spTree>
    <p:extLst>
      <p:ext uri="{BB962C8B-B14F-4D97-AF65-F5344CB8AC3E}">
        <p14:creationId xmlns:p14="http://schemas.microsoft.com/office/powerpoint/2010/main" val="298318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B304A14-32D0-4873-B914-423ED7B8D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E97FB54-7123-4EBC-9C3D-EDF3ECF09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8750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7200" dirty="0">
                <a:latin typeface="Aharoni" panose="02010803020104030203" pitchFamily="2" charset="-79"/>
                <a:cs typeface="Aharoni" panose="02010803020104030203" pitchFamily="2" charset="-79"/>
              </a:rPr>
              <a:t>מוכנים? מוכנות?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D1FBC86-EBD8-44FB-A40E-B9EACDA35C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981" r="12910"/>
          <a:stretch/>
        </p:blipFill>
        <p:spPr>
          <a:xfrm>
            <a:off x="6621294" y="1295416"/>
            <a:ext cx="5570706" cy="5562584"/>
          </a:xfrm>
          <a:custGeom>
            <a:avLst/>
            <a:gdLst/>
            <a:ahLst/>
            <a:cxnLst/>
            <a:rect l="l" t="t" r="r" b="b"/>
            <a:pathLst>
              <a:path w="5570706" h="5562584">
                <a:moveTo>
                  <a:pt x="3374687" y="0"/>
                </a:moveTo>
                <a:cubicBezTo>
                  <a:pt x="4190094" y="0"/>
                  <a:pt x="4937956" y="289196"/>
                  <a:pt x="5521301" y="770615"/>
                </a:cubicBezTo>
                <a:lnTo>
                  <a:pt x="5570706" y="815517"/>
                </a:lnTo>
                <a:lnTo>
                  <a:pt x="5570706" y="5562584"/>
                </a:lnTo>
                <a:lnTo>
                  <a:pt x="808135" y="5562584"/>
                </a:lnTo>
                <a:lnTo>
                  <a:pt x="770615" y="5521302"/>
                </a:lnTo>
                <a:cubicBezTo>
                  <a:pt x="289196" y="4937957"/>
                  <a:pt x="0" y="4190095"/>
                  <a:pt x="0" y="3374687"/>
                </a:cubicBezTo>
                <a:cubicBezTo>
                  <a:pt x="0" y="1510899"/>
                  <a:pt x="1510899" y="0"/>
                  <a:pt x="3374687" y="0"/>
                </a:cubicBezTo>
                <a:close/>
              </a:path>
            </a:pathLst>
          </a:custGeom>
        </p:spPr>
      </p:pic>
      <p:sp>
        <p:nvSpPr>
          <p:cNvPr id="18" name="!!Oval">
            <a:extLst>
              <a:ext uri="{FF2B5EF4-FFF2-40B4-BE49-F238E27FC236}">
                <a16:creationId xmlns:a16="http://schemas.microsoft.com/office/drawing/2014/main" id="{1D460C86-854F-4FB3-ABC2-E823D8FEB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3451" y="1656147"/>
            <a:ext cx="546100" cy="5461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!!Arc">
            <a:extLst>
              <a:ext uri="{FF2B5EF4-FFF2-40B4-BE49-F238E27FC236}">
                <a16:creationId xmlns:a16="http://schemas.microsoft.com/office/drawing/2014/main" id="{BB48116A-278A-4CC5-89D3-9DE8E8FF12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4739" y="587516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8396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6A5DB4C-4E84-49B5-82EA-E371BFA37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קבוצת הנתבעים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B5E6424-0342-4C61-8969-CA07D1BE0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he-IL" b="1" dirty="0"/>
              <a:t>אתם הנאשמים!</a:t>
            </a:r>
          </a:p>
          <a:p>
            <a:pPr marL="0" indent="0" algn="r">
              <a:buNone/>
            </a:pPr>
            <a:r>
              <a:rPr lang="he-IL" dirty="0"/>
              <a:t>1. לצידכם עורכי דין שילוו אתכם בכל התהליך (יצוותו אליכם שלושה מקבוצת עורכי הדין) </a:t>
            </a:r>
          </a:p>
          <a:p>
            <a:pPr marL="0" indent="0" algn="r">
              <a:buNone/>
            </a:pPr>
            <a:r>
              <a:rPr lang="he-IL" dirty="0"/>
              <a:t>2. עליכם לשתף פעולה עם עורך הדין וביחד עימו לגבש טיעונים לחפותכם או להקלה על גזר הדין</a:t>
            </a:r>
          </a:p>
          <a:p>
            <a:pPr marL="0" indent="0" algn="r">
              <a:buNone/>
            </a:pPr>
            <a:r>
              <a:rPr lang="he-IL" dirty="0"/>
              <a:t>3. כתבו טיעונים מפורטים, הסבירו את השתלשלות האירועים</a:t>
            </a:r>
            <a:endParaRPr lang="en-US" dirty="0"/>
          </a:p>
          <a:p>
            <a:pPr marL="0" indent="0" algn="r">
              <a:buNone/>
            </a:pPr>
            <a:r>
              <a:rPr lang="he-IL" dirty="0"/>
              <a:t>4. זכרו – הטיעונים שלכם הם המפתח להתחמקות מעונש.</a:t>
            </a:r>
          </a:p>
        </p:txBody>
      </p:sp>
    </p:spTree>
    <p:extLst>
      <p:ext uri="{BB962C8B-B14F-4D97-AF65-F5344CB8AC3E}">
        <p14:creationId xmlns:p14="http://schemas.microsoft.com/office/powerpoint/2010/main" val="430679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B0A1F0F-DBB1-4413-B8FC-25C6BC85D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קבוצת התובעים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7C6C227-E1F1-482E-9DDD-3023E3017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he-IL" b="1" dirty="0"/>
              <a:t>אתם רוצים לנצח במשפט בכל מחיר!</a:t>
            </a:r>
          </a:p>
          <a:p>
            <a:pPr marL="0" indent="0" algn="r">
              <a:buNone/>
            </a:pPr>
            <a:r>
              <a:rPr lang="he-IL" dirty="0"/>
              <a:t>1. התובע תפקידו להציג טיעונים נגד הנתבע </a:t>
            </a:r>
          </a:p>
          <a:p>
            <a:pPr marL="0" indent="0" algn="r">
              <a:buNone/>
            </a:pPr>
            <a:r>
              <a:rPr lang="he-IL" dirty="0"/>
              <a:t>2. עליכם ליצור טיעונים בעלי ביסוס שיצרו אצל השופט הבנה כי הנתבע אשם ועליו לקבל את העונש המירבי.</a:t>
            </a:r>
          </a:p>
          <a:p>
            <a:pPr marL="0" indent="0" algn="r">
              <a:buNone/>
            </a:pPr>
            <a:r>
              <a:rPr lang="he-IL" dirty="0"/>
              <a:t>3. עליכם להפגין ביטחון, בקיאות במקרה ונחרצות בעמדותיכם.</a:t>
            </a:r>
            <a:endParaRPr lang="en-US" dirty="0"/>
          </a:p>
          <a:p>
            <a:pPr marL="0" indent="0" algn="r">
              <a:buNone/>
            </a:pPr>
            <a:r>
              <a:rPr lang="he-IL" dirty="0"/>
              <a:t>4. נסחו טיעונים להפללת התובע.</a:t>
            </a:r>
          </a:p>
          <a:p>
            <a:pPr marL="0" indent="0" algn="r">
              <a:buNone/>
            </a:pPr>
            <a:endParaRPr lang="he-IL" dirty="0"/>
          </a:p>
          <a:p>
            <a:pPr marL="0" indent="0" algn="r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68062725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TM10001114[[fn=גלריה]]</Template>
  <TotalTime>107</TotalTime>
  <Words>511</Words>
  <Application>Microsoft Office PowerPoint</Application>
  <PresentationFormat>מסך רחב</PresentationFormat>
  <Paragraphs>57</Paragraphs>
  <Slides>12</Slides>
  <Notes>0</Notes>
  <HiddenSlides>0</HiddenSlides>
  <MMClips>1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20" baseType="lpstr">
      <vt:lpstr>Aharoni</vt:lpstr>
      <vt:lpstr>almoni-dl</vt:lpstr>
      <vt:lpstr>Arial</vt:lpstr>
      <vt:lpstr>Avenir Next LT Pro</vt:lpstr>
      <vt:lpstr>Calibri</vt:lpstr>
      <vt:lpstr>Guttman Haim</vt:lpstr>
      <vt:lpstr>Tw Cen MT</vt:lpstr>
      <vt:lpstr>ShapesVTI</vt:lpstr>
      <vt:lpstr>תלמידי אורט יד לבוביץ:  בית המשפט קורא אתכם.ן לסדר!</vt:lpstr>
      <vt:lpstr>שירה איסקוב, פב' 2021</vt:lpstr>
      <vt:lpstr>מה תפקידו של בית המשפט?</vt:lpstr>
      <vt:lpstr>נכנסתם.ן לדיון – מי נמצא בחדר?</vt:lpstr>
      <vt:lpstr>בחזרה לפרק שלנו – בראשית ד</vt:lpstr>
      <vt:lpstr>איך זה קורה?</vt:lpstr>
      <vt:lpstr>מצגת של PowerPoint‏</vt:lpstr>
      <vt:lpstr>קבוצת הנתבעים</vt:lpstr>
      <vt:lpstr>קבוצת התובעים</vt:lpstr>
      <vt:lpstr>קבוצת עורכי הדין</vt:lpstr>
      <vt:lpstr> קבוצת השופטים</vt:lpstr>
      <vt:lpstr>קבוצת העיתונאים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תלמידי אורט יד לבוביץ:  בית המשפט קורא אתכם.ן לסדר!</dc:title>
  <dc:creator>לי רובין</dc:creator>
  <cp:lastModifiedBy>לי רובין</cp:lastModifiedBy>
  <cp:revision>2</cp:revision>
  <dcterms:created xsi:type="dcterms:W3CDTF">2021-12-09T18:37:53Z</dcterms:created>
  <dcterms:modified xsi:type="dcterms:W3CDTF">2021-12-09T20:24:57Z</dcterms:modified>
</cp:coreProperties>
</file>