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92" r:id="rId1"/>
  </p:sldMasterIdLst>
  <p:notesMasterIdLst>
    <p:notesMasterId r:id="rId49"/>
  </p:notesMasterIdLst>
  <p:sldIdLst>
    <p:sldId id="256" r:id="rId2"/>
    <p:sldId id="258" r:id="rId3"/>
    <p:sldId id="261" r:id="rId4"/>
    <p:sldId id="262" r:id="rId5"/>
    <p:sldId id="286" r:id="rId6"/>
    <p:sldId id="266" r:id="rId7"/>
    <p:sldId id="265" r:id="rId8"/>
    <p:sldId id="288" r:id="rId9"/>
    <p:sldId id="268" r:id="rId10"/>
    <p:sldId id="271" r:id="rId11"/>
    <p:sldId id="269" r:id="rId12"/>
    <p:sldId id="287" r:id="rId13"/>
    <p:sldId id="275" r:id="rId14"/>
    <p:sldId id="273" r:id="rId15"/>
    <p:sldId id="270" r:id="rId16"/>
    <p:sldId id="276" r:id="rId17"/>
    <p:sldId id="277" r:id="rId18"/>
    <p:sldId id="285" r:id="rId19"/>
    <p:sldId id="278" r:id="rId20"/>
    <p:sldId id="280" r:id="rId21"/>
    <p:sldId id="281" r:id="rId22"/>
    <p:sldId id="300" r:id="rId23"/>
    <p:sldId id="301" r:id="rId24"/>
    <p:sldId id="303" r:id="rId25"/>
    <p:sldId id="302" r:id="rId26"/>
    <p:sldId id="283" r:id="rId27"/>
    <p:sldId id="306" r:id="rId28"/>
    <p:sldId id="307" r:id="rId29"/>
    <p:sldId id="292" r:id="rId30"/>
    <p:sldId id="282" r:id="rId31"/>
    <p:sldId id="289" r:id="rId32"/>
    <p:sldId id="290" r:id="rId33"/>
    <p:sldId id="305" r:id="rId34"/>
    <p:sldId id="284" r:id="rId35"/>
    <p:sldId id="291" r:id="rId36"/>
    <p:sldId id="309" r:id="rId37"/>
    <p:sldId id="310" r:id="rId38"/>
    <p:sldId id="311" r:id="rId39"/>
    <p:sldId id="312" r:id="rId40"/>
    <p:sldId id="313" r:id="rId41"/>
    <p:sldId id="314" r:id="rId42"/>
    <p:sldId id="315" r:id="rId43"/>
    <p:sldId id="293" r:id="rId44"/>
    <p:sldId id="316" r:id="rId45"/>
    <p:sldId id="294" r:id="rId46"/>
    <p:sldId id="295"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B72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857" autoAdjust="0"/>
  </p:normalViewPr>
  <p:slideViewPr>
    <p:cSldViewPr>
      <p:cViewPr varScale="1">
        <p:scale>
          <a:sx n="104" d="100"/>
          <a:sy n="104" d="100"/>
        </p:scale>
        <p:origin x="8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74FE3-725C-4933-992E-437472A8B416}" type="doc">
      <dgm:prSet loTypeId="urn:microsoft.com/office/officeart/2005/8/layout/hierarchy1" loCatId="hierarchy" qsTypeId="urn:microsoft.com/office/officeart/2005/8/quickstyle/simple5" qsCatId="simple" csTypeId="urn:microsoft.com/office/officeart/2005/8/colors/accent2_2" csCatId="accent2" phldr="1"/>
      <dgm:spPr/>
      <dgm:t>
        <a:bodyPr/>
        <a:lstStyle/>
        <a:p>
          <a:endParaRPr lang="en-US"/>
        </a:p>
      </dgm:t>
    </dgm:pt>
    <dgm:pt modelId="{A1EE1821-96D1-430F-A51D-98B849CFE460}">
      <dgm:prSet/>
      <dgm:spPr/>
      <dgm:t>
        <a:bodyPr/>
        <a:lstStyle/>
        <a:p>
          <a:r>
            <a:rPr lang="he-IL" b="1" i="0" baseline="0" dirty="0">
              <a:latin typeface="David" panose="020E0502060401010101" pitchFamily="34" charset="-79"/>
              <a:cs typeface="David" panose="020E0502060401010101" pitchFamily="34" charset="-79"/>
            </a:rPr>
            <a:t>האדם בנוי משני חלקים גוף ונשמה, וכל אחד תובע את חלקו. </a:t>
          </a:r>
          <a:endParaRPr lang="en-US" dirty="0">
            <a:latin typeface="David" panose="020E0502060401010101" pitchFamily="34" charset="-79"/>
            <a:cs typeface="David" panose="020E0502060401010101" pitchFamily="34" charset="-79"/>
          </a:endParaRPr>
        </a:p>
      </dgm:t>
    </dgm:pt>
    <dgm:pt modelId="{5DFF8C17-9931-42DB-81FC-8AA9AA1C7630}" type="parTrans" cxnId="{EDD4C6D7-B97C-44AD-8454-D2851A30B4B3}">
      <dgm:prSet/>
      <dgm:spPr/>
      <dgm:t>
        <a:bodyPr/>
        <a:lstStyle/>
        <a:p>
          <a:endParaRPr lang="en-US">
            <a:latin typeface="David" panose="020E0502060401010101" pitchFamily="34" charset="-79"/>
            <a:cs typeface="David" panose="020E0502060401010101" pitchFamily="34" charset="-79"/>
          </a:endParaRPr>
        </a:p>
      </dgm:t>
    </dgm:pt>
    <dgm:pt modelId="{F5E45A74-7D76-4CC5-A848-51D1509FEEA8}" type="sibTrans" cxnId="{EDD4C6D7-B97C-44AD-8454-D2851A30B4B3}">
      <dgm:prSet/>
      <dgm:spPr/>
      <dgm:t>
        <a:bodyPr/>
        <a:lstStyle/>
        <a:p>
          <a:endParaRPr lang="en-US">
            <a:latin typeface="David" panose="020E0502060401010101" pitchFamily="34" charset="-79"/>
            <a:cs typeface="David" panose="020E0502060401010101" pitchFamily="34" charset="-79"/>
          </a:endParaRPr>
        </a:p>
      </dgm:t>
    </dgm:pt>
    <dgm:pt modelId="{009D9C1D-28D6-4FA0-8AC6-D235152737DD}">
      <dgm:prSet/>
      <dgm:spPr/>
      <dgm:t>
        <a:bodyPr/>
        <a:lstStyle/>
        <a:p>
          <a:r>
            <a:rPr lang="he-IL" b="1" i="0" baseline="0" dirty="0">
              <a:latin typeface="David" panose="020E0502060401010101" pitchFamily="34" charset="-79"/>
              <a:cs typeface="David" panose="020E0502060401010101" pitchFamily="34" charset="-79"/>
            </a:rPr>
            <a:t>שני כוחות מנוגדים באדם יצר טוב ויצר רע, והם נמצאים במלחמה תמידית</a:t>
          </a:r>
          <a:endParaRPr lang="en-US" dirty="0">
            <a:latin typeface="David" panose="020E0502060401010101" pitchFamily="34" charset="-79"/>
            <a:cs typeface="David" panose="020E0502060401010101" pitchFamily="34" charset="-79"/>
          </a:endParaRPr>
        </a:p>
      </dgm:t>
    </dgm:pt>
    <dgm:pt modelId="{C2AA12F4-0E52-4D8A-8802-B3CC29F0BECF}" type="parTrans" cxnId="{FF6BCBD9-81C7-4132-9019-247CDDC9B08B}">
      <dgm:prSet/>
      <dgm:spPr/>
      <dgm:t>
        <a:bodyPr/>
        <a:lstStyle/>
        <a:p>
          <a:endParaRPr lang="en-US">
            <a:latin typeface="David" panose="020E0502060401010101" pitchFamily="34" charset="-79"/>
            <a:cs typeface="David" panose="020E0502060401010101" pitchFamily="34" charset="-79"/>
          </a:endParaRPr>
        </a:p>
      </dgm:t>
    </dgm:pt>
    <dgm:pt modelId="{FABF9131-432F-4F93-BC68-E040585D7200}" type="sibTrans" cxnId="{FF6BCBD9-81C7-4132-9019-247CDDC9B08B}">
      <dgm:prSet/>
      <dgm:spPr/>
      <dgm:t>
        <a:bodyPr/>
        <a:lstStyle/>
        <a:p>
          <a:endParaRPr lang="en-US">
            <a:latin typeface="David" panose="020E0502060401010101" pitchFamily="34" charset="-79"/>
            <a:cs typeface="David" panose="020E0502060401010101" pitchFamily="34" charset="-79"/>
          </a:endParaRPr>
        </a:p>
      </dgm:t>
    </dgm:pt>
    <dgm:pt modelId="{85CD4ACF-16A3-4E91-8039-C53A6129A95F}" type="pres">
      <dgm:prSet presAssocID="{C4074FE3-725C-4933-992E-437472A8B416}" presName="hierChild1" presStyleCnt="0">
        <dgm:presLayoutVars>
          <dgm:chPref val="1"/>
          <dgm:dir/>
          <dgm:animOne val="branch"/>
          <dgm:animLvl val="lvl"/>
          <dgm:resizeHandles/>
        </dgm:presLayoutVars>
      </dgm:prSet>
      <dgm:spPr/>
    </dgm:pt>
    <dgm:pt modelId="{8AC1023F-8B36-492D-9581-B4F40E86A320}" type="pres">
      <dgm:prSet presAssocID="{A1EE1821-96D1-430F-A51D-98B849CFE460}" presName="hierRoot1" presStyleCnt="0"/>
      <dgm:spPr/>
    </dgm:pt>
    <dgm:pt modelId="{34F93227-4BCA-4BF8-B94A-4387C22EB3FF}" type="pres">
      <dgm:prSet presAssocID="{A1EE1821-96D1-430F-A51D-98B849CFE460}" presName="composite" presStyleCnt="0"/>
      <dgm:spPr/>
    </dgm:pt>
    <dgm:pt modelId="{ED2CA266-1491-4535-BDE7-038DC878FCFF}" type="pres">
      <dgm:prSet presAssocID="{A1EE1821-96D1-430F-A51D-98B849CFE460}" presName="background" presStyleLbl="node0" presStyleIdx="0" presStyleCnt="2"/>
      <dgm:spPr/>
    </dgm:pt>
    <dgm:pt modelId="{F8F114F8-8DDF-4B79-B7E6-1957EA18C9B0}" type="pres">
      <dgm:prSet presAssocID="{A1EE1821-96D1-430F-A51D-98B849CFE460}" presName="text" presStyleLbl="fgAcc0" presStyleIdx="0" presStyleCnt="2" custScaleX="106367" custScaleY="125746">
        <dgm:presLayoutVars>
          <dgm:chPref val="3"/>
        </dgm:presLayoutVars>
      </dgm:prSet>
      <dgm:spPr/>
    </dgm:pt>
    <dgm:pt modelId="{B5D012A4-DA4A-4747-AAB9-977CC3384C1C}" type="pres">
      <dgm:prSet presAssocID="{A1EE1821-96D1-430F-A51D-98B849CFE460}" presName="hierChild2" presStyleCnt="0"/>
      <dgm:spPr/>
    </dgm:pt>
    <dgm:pt modelId="{708B766D-0ADA-4E24-A07E-A128E05E4232}" type="pres">
      <dgm:prSet presAssocID="{009D9C1D-28D6-4FA0-8AC6-D235152737DD}" presName="hierRoot1" presStyleCnt="0"/>
      <dgm:spPr/>
    </dgm:pt>
    <dgm:pt modelId="{9FBBCCCC-BA93-4B41-8E32-96D07ACD4168}" type="pres">
      <dgm:prSet presAssocID="{009D9C1D-28D6-4FA0-8AC6-D235152737DD}" presName="composite" presStyleCnt="0"/>
      <dgm:spPr/>
    </dgm:pt>
    <dgm:pt modelId="{570D5A93-1784-49F4-9728-68F697DCF500}" type="pres">
      <dgm:prSet presAssocID="{009D9C1D-28D6-4FA0-8AC6-D235152737DD}" presName="background" presStyleLbl="node0" presStyleIdx="1" presStyleCnt="2"/>
      <dgm:spPr/>
    </dgm:pt>
    <dgm:pt modelId="{C99499FF-B057-4013-9566-854093162A20}" type="pres">
      <dgm:prSet presAssocID="{009D9C1D-28D6-4FA0-8AC6-D235152737DD}" presName="text" presStyleLbl="fgAcc0" presStyleIdx="1" presStyleCnt="2" custScaleX="94588" custScaleY="117887">
        <dgm:presLayoutVars>
          <dgm:chPref val="3"/>
        </dgm:presLayoutVars>
      </dgm:prSet>
      <dgm:spPr/>
    </dgm:pt>
    <dgm:pt modelId="{E8DBD526-4C27-4307-A2DC-7C6E73807637}" type="pres">
      <dgm:prSet presAssocID="{009D9C1D-28D6-4FA0-8AC6-D235152737DD}" presName="hierChild2" presStyleCnt="0"/>
      <dgm:spPr/>
    </dgm:pt>
  </dgm:ptLst>
  <dgm:cxnLst>
    <dgm:cxn modelId="{995E8F95-B8A3-4928-99A9-A89323797F32}" type="presOf" srcId="{A1EE1821-96D1-430F-A51D-98B849CFE460}" destId="{F8F114F8-8DDF-4B79-B7E6-1957EA18C9B0}" srcOrd="0" destOrd="0" presId="urn:microsoft.com/office/officeart/2005/8/layout/hierarchy1"/>
    <dgm:cxn modelId="{542723CC-3411-420A-AD6B-26297759C3A0}" type="presOf" srcId="{009D9C1D-28D6-4FA0-8AC6-D235152737DD}" destId="{C99499FF-B057-4013-9566-854093162A20}" srcOrd="0" destOrd="0" presId="urn:microsoft.com/office/officeart/2005/8/layout/hierarchy1"/>
    <dgm:cxn modelId="{EDD4C6D7-B97C-44AD-8454-D2851A30B4B3}" srcId="{C4074FE3-725C-4933-992E-437472A8B416}" destId="{A1EE1821-96D1-430F-A51D-98B849CFE460}" srcOrd="0" destOrd="0" parTransId="{5DFF8C17-9931-42DB-81FC-8AA9AA1C7630}" sibTransId="{F5E45A74-7D76-4CC5-A848-51D1509FEEA8}"/>
    <dgm:cxn modelId="{FF6BCBD9-81C7-4132-9019-247CDDC9B08B}" srcId="{C4074FE3-725C-4933-992E-437472A8B416}" destId="{009D9C1D-28D6-4FA0-8AC6-D235152737DD}" srcOrd="1" destOrd="0" parTransId="{C2AA12F4-0E52-4D8A-8802-B3CC29F0BECF}" sibTransId="{FABF9131-432F-4F93-BC68-E040585D7200}"/>
    <dgm:cxn modelId="{1C9F3AE4-1520-4A92-B5D7-8D37E8D22324}" type="presOf" srcId="{C4074FE3-725C-4933-992E-437472A8B416}" destId="{85CD4ACF-16A3-4E91-8039-C53A6129A95F}" srcOrd="0" destOrd="0" presId="urn:microsoft.com/office/officeart/2005/8/layout/hierarchy1"/>
    <dgm:cxn modelId="{20985A12-E219-41C1-899D-533EE7B660EA}" type="presParOf" srcId="{85CD4ACF-16A3-4E91-8039-C53A6129A95F}" destId="{8AC1023F-8B36-492D-9581-B4F40E86A320}" srcOrd="0" destOrd="0" presId="urn:microsoft.com/office/officeart/2005/8/layout/hierarchy1"/>
    <dgm:cxn modelId="{FD3135B1-6340-4FBB-975F-F271FF436464}" type="presParOf" srcId="{8AC1023F-8B36-492D-9581-B4F40E86A320}" destId="{34F93227-4BCA-4BF8-B94A-4387C22EB3FF}" srcOrd="0" destOrd="0" presId="urn:microsoft.com/office/officeart/2005/8/layout/hierarchy1"/>
    <dgm:cxn modelId="{E66CB8AA-5A15-4CB1-8743-AF1BF62512DE}" type="presParOf" srcId="{34F93227-4BCA-4BF8-B94A-4387C22EB3FF}" destId="{ED2CA266-1491-4535-BDE7-038DC878FCFF}" srcOrd="0" destOrd="0" presId="urn:microsoft.com/office/officeart/2005/8/layout/hierarchy1"/>
    <dgm:cxn modelId="{3A57034B-E342-467A-830A-00D00D7DFFE1}" type="presParOf" srcId="{34F93227-4BCA-4BF8-B94A-4387C22EB3FF}" destId="{F8F114F8-8DDF-4B79-B7E6-1957EA18C9B0}" srcOrd="1" destOrd="0" presId="urn:microsoft.com/office/officeart/2005/8/layout/hierarchy1"/>
    <dgm:cxn modelId="{92E90372-0B9C-4016-847E-B423F4065431}" type="presParOf" srcId="{8AC1023F-8B36-492D-9581-B4F40E86A320}" destId="{B5D012A4-DA4A-4747-AAB9-977CC3384C1C}" srcOrd="1" destOrd="0" presId="urn:microsoft.com/office/officeart/2005/8/layout/hierarchy1"/>
    <dgm:cxn modelId="{91F291DB-AB17-479C-895C-C3208D6EB26B}" type="presParOf" srcId="{85CD4ACF-16A3-4E91-8039-C53A6129A95F}" destId="{708B766D-0ADA-4E24-A07E-A128E05E4232}" srcOrd="1" destOrd="0" presId="urn:microsoft.com/office/officeart/2005/8/layout/hierarchy1"/>
    <dgm:cxn modelId="{CD39E809-B587-44DC-A6EB-72A1457C1530}" type="presParOf" srcId="{708B766D-0ADA-4E24-A07E-A128E05E4232}" destId="{9FBBCCCC-BA93-4B41-8E32-96D07ACD4168}" srcOrd="0" destOrd="0" presId="urn:microsoft.com/office/officeart/2005/8/layout/hierarchy1"/>
    <dgm:cxn modelId="{FC2DBBA3-BA67-4363-86EF-47A78EC1B4EE}" type="presParOf" srcId="{9FBBCCCC-BA93-4B41-8E32-96D07ACD4168}" destId="{570D5A93-1784-49F4-9728-68F697DCF500}" srcOrd="0" destOrd="0" presId="urn:microsoft.com/office/officeart/2005/8/layout/hierarchy1"/>
    <dgm:cxn modelId="{C4E6764A-4943-485E-9E3D-05AB0E1BAF43}" type="presParOf" srcId="{9FBBCCCC-BA93-4B41-8E32-96D07ACD4168}" destId="{C99499FF-B057-4013-9566-854093162A20}" srcOrd="1" destOrd="0" presId="urn:microsoft.com/office/officeart/2005/8/layout/hierarchy1"/>
    <dgm:cxn modelId="{E4751DD2-5117-4A2A-BBEB-F92EF0C41053}" type="presParOf" srcId="{708B766D-0ADA-4E24-A07E-A128E05E4232}" destId="{E8DBD526-4C27-4307-A2DC-7C6E73807637}"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6531D3-EC26-407E-971B-07D92D66F3A7}" type="doc">
      <dgm:prSet loTypeId="urn:microsoft.com/office/officeart/2005/8/layout/hList6" loCatId="list" qsTypeId="urn:microsoft.com/office/officeart/2005/8/quickstyle/simple1" qsCatId="simple" csTypeId="urn:microsoft.com/office/officeart/2005/8/colors/accent1_2" csCatId="accent1" phldr="1"/>
      <dgm:spPr/>
      <dgm:t>
        <a:bodyPr/>
        <a:lstStyle/>
        <a:p>
          <a:pPr rtl="1"/>
          <a:endParaRPr lang="he-IL"/>
        </a:p>
      </dgm:t>
    </dgm:pt>
    <dgm:pt modelId="{7B29E732-A7E3-4BDA-8881-473060B3F12C}">
      <dgm:prSet phldrT="[טקסט]" custT="1"/>
      <dgm:spPr>
        <a:solidFill>
          <a:schemeClr val="accent4">
            <a:lumMod val="60000"/>
            <a:lumOff val="40000"/>
          </a:schemeClr>
        </a:solidFill>
      </dgm:spPr>
      <dgm:t>
        <a:bodyPr/>
        <a:lstStyle/>
        <a:p>
          <a:pPr rtl="1"/>
          <a:r>
            <a:rPr lang="he-IL" sz="2400" b="1" dirty="0">
              <a:effectLst/>
            </a:rPr>
            <a:t>ריקודים מעורבים, שחייה מעורבת</a:t>
          </a:r>
        </a:p>
      </dgm:t>
    </dgm:pt>
    <dgm:pt modelId="{30C7BA6D-0FC3-4D49-8557-E7F352101107}" type="parTrans" cxnId="{FE9E8363-345B-4314-99BA-BDEE935E30BC}">
      <dgm:prSet/>
      <dgm:spPr/>
      <dgm:t>
        <a:bodyPr/>
        <a:lstStyle/>
        <a:p>
          <a:pPr rtl="1"/>
          <a:endParaRPr lang="he-IL"/>
        </a:p>
      </dgm:t>
    </dgm:pt>
    <dgm:pt modelId="{71F3B449-4A15-40BA-A348-A29F995A2806}" type="sibTrans" cxnId="{FE9E8363-345B-4314-99BA-BDEE935E30BC}">
      <dgm:prSet/>
      <dgm:spPr/>
      <dgm:t>
        <a:bodyPr/>
        <a:lstStyle/>
        <a:p>
          <a:pPr rtl="1"/>
          <a:endParaRPr lang="he-IL"/>
        </a:p>
      </dgm:t>
    </dgm:pt>
    <dgm:pt modelId="{A7B81ED2-A72C-473E-B9B4-5DE47612221B}">
      <dgm:prSet phldrT="[טקסט]" custT="1"/>
      <dgm:spPr>
        <a:solidFill>
          <a:schemeClr val="accent3">
            <a:lumMod val="60000"/>
            <a:lumOff val="40000"/>
          </a:schemeClr>
        </a:solidFill>
      </dgm:spPr>
      <dgm:t>
        <a:bodyPr/>
        <a:lstStyle/>
        <a:p>
          <a:pPr rtl="1"/>
          <a:r>
            <a:rPr lang="he-IL" sz="3200" b="1" dirty="0"/>
            <a:t>איסור קרבה</a:t>
          </a:r>
        </a:p>
      </dgm:t>
    </dgm:pt>
    <dgm:pt modelId="{E7CF0C01-B6F9-4CAE-BFF9-3136A786B1B5}" type="parTrans" cxnId="{FDDD2B6F-03D6-4464-B57E-E2B5A6941318}">
      <dgm:prSet/>
      <dgm:spPr/>
      <dgm:t>
        <a:bodyPr/>
        <a:lstStyle/>
        <a:p>
          <a:pPr rtl="1"/>
          <a:endParaRPr lang="he-IL"/>
        </a:p>
      </dgm:t>
    </dgm:pt>
    <dgm:pt modelId="{C8ADB1C6-1D31-491A-BA0E-64474F68C735}" type="sibTrans" cxnId="{FDDD2B6F-03D6-4464-B57E-E2B5A6941318}">
      <dgm:prSet/>
      <dgm:spPr/>
      <dgm:t>
        <a:bodyPr/>
        <a:lstStyle/>
        <a:p>
          <a:pPr rtl="1"/>
          <a:endParaRPr lang="he-IL"/>
        </a:p>
      </dgm:t>
    </dgm:pt>
    <dgm:pt modelId="{496BC36D-27C8-44FC-BC9C-E1911B3F6B68}">
      <dgm:prSet phldrT="[טקסט]" custT="1">
        <dgm:style>
          <a:lnRef idx="3">
            <a:schemeClr val="lt1"/>
          </a:lnRef>
          <a:fillRef idx="1">
            <a:schemeClr val="accent4"/>
          </a:fillRef>
          <a:effectRef idx="1">
            <a:schemeClr val="accent4"/>
          </a:effectRef>
          <a:fontRef idx="minor">
            <a:schemeClr val="lt1"/>
          </a:fontRef>
        </dgm:style>
      </dgm:prSet>
      <dgm:spPr/>
      <dgm:t>
        <a:bodyPr/>
        <a:lstStyle/>
        <a:p>
          <a:pPr rtl="1"/>
          <a:r>
            <a:rPr lang="he-IL" sz="3200" b="1" dirty="0"/>
            <a:t>איסור יחוד</a:t>
          </a:r>
        </a:p>
      </dgm:t>
    </dgm:pt>
    <dgm:pt modelId="{6E454025-A208-4A5C-95A4-44B80E57403C}" type="parTrans" cxnId="{4CA83510-C89F-4E2F-B4B0-90177DDDDBD3}">
      <dgm:prSet/>
      <dgm:spPr/>
      <dgm:t>
        <a:bodyPr/>
        <a:lstStyle/>
        <a:p>
          <a:pPr rtl="1"/>
          <a:endParaRPr lang="he-IL"/>
        </a:p>
      </dgm:t>
    </dgm:pt>
    <dgm:pt modelId="{FE7C575E-88C6-4A4C-A0BE-D52AF7135064}" type="sibTrans" cxnId="{4CA83510-C89F-4E2F-B4B0-90177DDDDBD3}">
      <dgm:prSet/>
      <dgm:spPr/>
      <dgm:t>
        <a:bodyPr/>
        <a:lstStyle/>
        <a:p>
          <a:pPr rtl="1"/>
          <a:endParaRPr lang="he-IL"/>
        </a:p>
      </dgm:t>
    </dgm:pt>
    <dgm:pt modelId="{253AAA18-AFDF-4B76-9B99-03D092724027}">
      <dgm:prSet custT="1"/>
      <dgm:spPr>
        <a:solidFill>
          <a:schemeClr val="accent2">
            <a:lumMod val="60000"/>
            <a:lumOff val="40000"/>
          </a:schemeClr>
        </a:solidFill>
      </dgm:spPr>
      <dgm:t>
        <a:bodyPr/>
        <a:lstStyle/>
        <a:p>
          <a:pPr rtl="1"/>
          <a:r>
            <a:rPr lang="he-IL" sz="3200" b="1" dirty="0"/>
            <a:t>מבט נקי</a:t>
          </a:r>
        </a:p>
      </dgm:t>
    </dgm:pt>
    <dgm:pt modelId="{78760220-A172-45ED-9193-993D2D1B3B33}" type="parTrans" cxnId="{44FE94BC-956F-41F1-B598-06A096166021}">
      <dgm:prSet/>
      <dgm:spPr/>
      <dgm:t>
        <a:bodyPr/>
        <a:lstStyle/>
        <a:p>
          <a:pPr rtl="1"/>
          <a:endParaRPr lang="he-IL"/>
        </a:p>
      </dgm:t>
    </dgm:pt>
    <dgm:pt modelId="{462457EF-E88C-435A-8B3B-AD514FB88192}" type="sibTrans" cxnId="{44FE94BC-956F-41F1-B598-06A096166021}">
      <dgm:prSet/>
      <dgm:spPr/>
      <dgm:t>
        <a:bodyPr/>
        <a:lstStyle/>
        <a:p>
          <a:pPr rtl="1"/>
          <a:endParaRPr lang="he-IL"/>
        </a:p>
      </dgm:t>
    </dgm:pt>
    <dgm:pt modelId="{EE021BF1-B802-410B-98A2-2B3F77E38F10}" type="pres">
      <dgm:prSet presAssocID="{BB6531D3-EC26-407E-971B-07D92D66F3A7}" presName="Name0" presStyleCnt="0">
        <dgm:presLayoutVars>
          <dgm:dir/>
          <dgm:resizeHandles val="exact"/>
        </dgm:presLayoutVars>
      </dgm:prSet>
      <dgm:spPr/>
    </dgm:pt>
    <dgm:pt modelId="{C8EBCA1B-FAC0-4F13-8DC2-E474EF3F7E79}" type="pres">
      <dgm:prSet presAssocID="{7B29E732-A7E3-4BDA-8881-473060B3F12C}" presName="node" presStyleLbl="node1" presStyleIdx="0" presStyleCnt="4" custScaleX="113353" custLinFactX="-100000" custLinFactNeighborX="-132300" custLinFactNeighborY="3467">
        <dgm:presLayoutVars>
          <dgm:bulletEnabled val="1"/>
        </dgm:presLayoutVars>
      </dgm:prSet>
      <dgm:spPr/>
    </dgm:pt>
    <dgm:pt modelId="{EFFA28AE-7EE0-45F8-8092-64BC22F891BE}" type="pres">
      <dgm:prSet presAssocID="{71F3B449-4A15-40BA-A348-A29F995A2806}" presName="sibTrans" presStyleCnt="0"/>
      <dgm:spPr/>
    </dgm:pt>
    <dgm:pt modelId="{663B7ACE-39D6-4926-A44C-1A57BCCB7E2C}" type="pres">
      <dgm:prSet presAssocID="{A7B81ED2-A72C-473E-B9B4-5DE47612221B}" presName="node" presStyleLbl="node1" presStyleIdx="1" presStyleCnt="4" custScaleX="109325" custLinFactNeighborX="48182" custLinFactNeighborY="0">
        <dgm:presLayoutVars>
          <dgm:bulletEnabled val="1"/>
        </dgm:presLayoutVars>
      </dgm:prSet>
      <dgm:spPr/>
    </dgm:pt>
    <dgm:pt modelId="{164DF300-5655-4327-96AC-072861833C5F}" type="pres">
      <dgm:prSet presAssocID="{C8ADB1C6-1D31-491A-BA0E-64474F68C735}" presName="sibTrans" presStyleCnt="0"/>
      <dgm:spPr/>
    </dgm:pt>
    <dgm:pt modelId="{EA15EA75-5F31-4533-B300-AE274FB36E96}" type="pres">
      <dgm:prSet presAssocID="{496BC36D-27C8-44FC-BC9C-E1911B3F6B68}" presName="node" presStyleLbl="node1" presStyleIdx="2" presStyleCnt="4" custLinFactNeighborX="17276">
        <dgm:presLayoutVars>
          <dgm:bulletEnabled val="1"/>
        </dgm:presLayoutVars>
      </dgm:prSet>
      <dgm:spPr/>
    </dgm:pt>
    <dgm:pt modelId="{A4088D79-4950-4C41-950D-C478CD16470D}" type="pres">
      <dgm:prSet presAssocID="{FE7C575E-88C6-4A4C-A0BE-D52AF7135064}" presName="sibTrans" presStyleCnt="0"/>
      <dgm:spPr/>
    </dgm:pt>
    <dgm:pt modelId="{C641C6D6-9122-4407-B932-48DA21C57B69}" type="pres">
      <dgm:prSet presAssocID="{253AAA18-AFDF-4B76-9B99-03D092724027}" presName="node" presStyleLbl="node1" presStyleIdx="3" presStyleCnt="4" custLinFactX="423644" custLinFactNeighborX="500000" custLinFactNeighborY="24414">
        <dgm:presLayoutVars>
          <dgm:bulletEnabled val="1"/>
        </dgm:presLayoutVars>
      </dgm:prSet>
      <dgm:spPr/>
    </dgm:pt>
  </dgm:ptLst>
  <dgm:cxnLst>
    <dgm:cxn modelId="{4CA83510-C89F-4E2F-B4B0-90177DDDDBD3}" srcId="{BB6531D3-EC26-407E-971B-07D92D66F3A7}" destId="{496BC36D-27C8-44FC-BC9C-E1911B3F6B68}" srcOrd="2" destOrd="0" parTransId="{6E454025-A208-4A5C-95A4-44B80E57403C}" sibTransId="{FE7C575E-88C6-4A4C-A0BE-D52AF7135064}"/>
    <dgm:cxn modelId="{BFF92527-A0BB-4084-9679-876D574800BA}" type="presOf" srcId="{7B29E732-A7E3-4BDA-8881-473060B3F12C}" destId="{C8EBCA1B-FAC0-4F13-8DC2-E474EF3F7E79}" srcOrd="0" destOrd="0" presId="urn:microsoft.com/office/officeart/2005/8/layout/hList6"/>
    <dgm:cxn modelId="{1A8ADE3C-451E-46F1-A871-F0E30A936D34}" type="presOf" srcId="{A7B81ED2-A72C-473E-B9B4-5DE47612221B}" destId="{663B7ACE-39D6-4926-A44C-1A57BCCB7E2C}" srcOrd="0" destOrd="0" presId="urn:microsoft.com/office/officeart/2005/8/layout/hList6"/>
    <dgm:cxn modelId="{55E1435D-F0BE-4D72-AB9D-8BDF65978615}" type="presOf" srcId="{BB6531D3-EC26-407E-971B-07D92D66F3A7}" destId="{EE021BF1-B802-410B-98A2-2B3F77E38F10}" srcOrd="0" destOrd="0" presId="urn:microsoft.com/office/officeart/2005/8/layout/hList6"/>
    <dgm:cxn modelId="{FE9E8363-345B-4314-99BA-BDEE935E30BC}" srcId="{BB6531D3-EC26-407E-971B-07D92D66F3A7}" destId="{7B29E732-A7E3-4BDA-8881-473060B3F12C}" srcOrd="0" destOrd="0" parTransId="{30C7BA6D-0FC3-4D49-8557-E7F352101107}" sibTransId="{71F3B449-4A15-40BA-A348-A29F995A2806}"/>
    <dgm:cxn modelId="{FDDD2B6F-03D6-4464-B57E-E2B5A6941318}" srcId="{BB6531D3-EC26-407E-971B-07D92D66F3A7}" destId="{A7B81ED2-A72C-473E-B9B4-5DE47612221B}" srcOrd="1" destOrd="0" parTransId="{E7CF0C01-B6F9-4CAE-BFF9-3136A786B1B5}" sibTransId="{C8ADB1C6-1D31-491A-BA0E-64474F68C735}"/>
    <dgm:cxn modelId="{E5032FA5-E641-4161-B480-11F001F604D7}" type="presOf" srcId="{496BC36D-27C8-44FC-BC9C-E1911B3F6B68}" destId="{EA15EA75-5F31-4533-B300-AE274FB36E96}" srcOrd="0" destOrd="0" presId="urn:microsoft.com/office/officeart/2005/8/layout/hList6"/>
    <dgm:cxn modelId="{F1BC43B4-9D8C-470A-8943-9F41CC220F92}" type="presOf" srcId="{253AAA18-AFDF-4B76-9B99-03D092724027}" destId="{C641C6D6-9122-4407-B932-48DA21C57B69}" srcOrd="0" destOrd="0" presId="urn:microsoft.com/office/officeart/2005/8/layout/hList6"/>
    <dgm:cxn modelId="{44FE94BC-956F-41F1-B598-06A096166021}" srcId="{BB6531D3-EC26-407E-971B-07D92D66F3A7}" destId="{253AAA18-AFDF-4B76-9B99-03D092724027}" srcOrd="3" destOrd="0" parTransId="{78760220-A172-45ED-9193-993D2D1B3B33}" sibTransId="{462457EF-E88C-435A-8B3B-AD514FB88192}"/>
    <dgm:cxn modelId="{07C59EE0-E127-490F-874A-D67A9CDBFE88}" type="presParOf" srcId="{EE021BF1-B802-410B-98A2-2B3F77E38F10}" destId="{C8EBCA1B-FAC0-4F13-8DC2-E474EF3F7E79}" srcOrd="0" destOrd="0" presId="urn:microsoft.com/office/officeart/2005/8/layout/hList6"/>
    <dgm:cxn modelId="{2FF539EF-2589-465E-9344-BAD2CF55B0EB}" type="presParOf" srcId="{EE021BF1-B802-410B-98A2-2B3F77E38F10}" destId="{EFFA28AE-7EE0-45F8-8092-64BC22F891BE}" srcOrd="1" destOrd="0" presId="urn:microsoft.com/office/officeart/2005/8/layout/hList6"/>
    <dgm:cxn modelId="{CB65FD66-B94D-44D5-99AA-247826CEF92C}" type="presParOf" srcId="{EE021BF1-B802-410B-98A2-2B3F77E38F10}" destId="{663B7ACE-39D6-4926-A44C-1A57BCCB7E2C}" srcOrd="2" destOrd="0" presId="urn:microsoft.com/office/officeart/2005/8/layout/hList6"/>
    <dgm:cxn modelId="{3219D712-9799-4442-BEF5-F0C42D32F991}" type="presParOf" srcId="{EE021BF1-B802-410B-98A2-2B3F77E38F10}" destId="{164DF300-5655-4327-96AC-072861833C5F}" srcOrd="3" destOrd="0" presId="urn:microsoft.com/office/officeart/2005/8/layout/hList6"/>
    <dgm:cxn modelId="{ED62AD73-5BB3-48CE-A1FC-C5EAA3E0CCF6}" type="presParOf" srcId="{EE021BF1-B802-410B-98A2-2B3F77E38F10}" destId="{EA15EA75-5F31-4533-B300-AE274FB36E96}" srcOrd="4" destOrd="0" presId="urn:microsoft.com/office/officeart/2005/8/layout/hList6"/>
    <dgm:cxn modelId="{7AB4AC5C-7CDB-447E-99D5-DA28F185EA91}" type="presParOf" srcId="{EE021BF1-B802-410B-98A2-2B3F77E38F10}" destId="{A4088D79-4950-4C41-950D-C478CD16470D}" srcOrd="5" destOrd="0" presId="urn:microsoft.com/office/officeart/2005/8/layout/hList6"/>
    <dgm:cxn modelId="{297F046B-555E-4C47-B591-3ED95DCFCD64}" type="presParOf" srcId="{EE021BF1-B802-410B-98A2-2B3F77E38F10}" destId="{C641C6D6-9122-4407-B932-48DA21C57B69}"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CA266-1491-4535-BDE7-038DC878FCFF}">
      <dsp:nvSpPr>
        <dsp:cNvPr id="0" name=""/>
        <dsp:cNvSpPr/>
      </dsp:nvSpPr>
      <dsp:spPr>
        <a:xfrm>
          <a:off x="981" y="1373909"/>
          <a:ext cx="3290628" cy="2470244"/>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F8F114F8-8DDF-4B79-B7E6-1957EA18C9B0}">
      <dsp:nvSpPr>
        <dsp:cNvPr id="0" name=""/>
        <dsp:cNvSpPr/>
      </dsp:nvSpPr>
      <dsp:spPr>
        <a:xfrm>
          <a:off x="344720" y="1700462"/>
          <a:ext cx="3290628" cy="247024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b="1" i="0" kern="1200" baseline="0" dirty="0">
              <a:latin typeface="David" panose="020E0502060401010101" pitchFamily="34" charset="-79"/>
              <a:cs typeface="David" panose="020E0502060401010101" pitchFamily="34" charset="-79"/>
            </a:rPr>
            <a:t>האדם בנוי משני חלקים גוף ונשמה, וכל אחד תובע את חלקו. </a:t>
          </a:r>
          <a:endParaRPr lang="en-US" sz="3100" kern="1200" dirty="0">
            <a:latin typeface="David" panose="020E0502060401010101" pitchFamily="34" charset="-79"/>
            <a:cs typeface="David" panose="020E0502060401010101" pitchFamily="34" charset="-79"/>
          </a:endParaRPr>
        </a:p>
      </dsp:txBody>
      <dsp:txXfrm>
        <a:off x="417071" y="1772813"/>
        <a:ext cx="3145926" cy="2325542"/>
      </dsp:txXfrm>
    </dsp:sp>
    <dsp:sp modelId="{570D5A93-1784-49F4-9728-68F697DCF500}">
      <dsp:nvSpPr>
        <dsp:cNvPr id="0" name=""/>
        <dsp:cNvSpPr/>
      </dsp:nvSpPr>
      <dsp:spPr>
        <a:xfrm>
          <a:off x="3979088" y="1373909"/>
          <a:ext cx="2926226" cy="2315856"/>
        </a:xfrm>
        <a:prstGeom prst="roundRect">
          <a:avLst>
            <a:gd name="adj" fmla="val 10000"/>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C99499FF-B057-4013-9566-854093162A20}">
      <dsp:nvSpPr>
        <dsp:cNvPr id="0" name=""/>
        <dsp:cNvSpPr/>
      </dsp:nvSpPr>
      <dsp:spPr>
        <a:xfrm>
          <a:off x="4322828" y="1700462"/>
          <a:ext cx="2926226" cy="231585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e-IL" sz="3100" b="1" i="0" kern="1200" baseline="0" dirty="0">
              <a:latin typeface="David" panose="020E0502060401010101" pitchFamily="34" charset="-79"/>
              <a:cs typeface="David" panose="020E0502060401010101" pitchFamily="34" charset="-79"/>
            </a:rPr>
            <a:t>שני כוחות מנוגדים באדם יצר טוב ויצר רע, והם נמצאים במלחמה תמידית</a:t>
          </a:r>
          <a:endParaRPr lang="en-US" sz="3100" kern="1200" dirty="0">
            <a:latin typeface="David" panose="020E0502060401010101" pitchFamily="34" charset="-79"/>
            <a:cs typeface="David" panose="020E0502060401010101" pitchFamily="34" charset="-79"/>
          </a:endParaRPr>
        </a:p>
      </dsp:txBody>
      <dsp:txXfrm>
        <a:off x="4390657" y="1768291"/>
        <a:ext cx="2790568" cy="21801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BCA1B-FAC0-4F13-8DC2-E474EF3F7E79}">
      <dsp:nvSpPr>
        <dsp:cNvPr id="0" name=""/>
        <dsp:cNvSpPr/>
      </dsp:nvSpPr>
      <dsp:spPr>
        <a:xfrm rot="16200000">
          <a:off x="-2050891" y="2050891"/>
          <a:ext cx="5935118" cy="1833334"/>
        </a:xfrm>
        <a:prstGeom prst="flowChartManualOperation">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rtl="1">
            <a:lnSpc>
              <a:spcPct val="90000"/>
            </a:lnSpc>
            <a:spcBef>
              <a:spcPct val="0"/>
            </a:spcBef>
            <a:spcAft>
              <a:spcPct val="35000"/>
            </a:spcAft>
            <a:buNone/>
          </a:pPr>
          <a:r>
            <a:rPr lang="he-IL" sz="2400" b="1" kern="1200" dirty="0">
              <a:effectLst/>
            </a:rPr>
            <a:t>ריקודים מעורבים, שחייה מעורבת</a:t>
          </a:r>
        </a:p>
      </dsp:txBody>
      <dsp:txXfrm rot="5400000">
        <a:off x="1" y="1187023"/>
        <a:ext cx="1833334" cy="3561070"/>
      </dsp:txXfrm>
    </dsp:sp>
    <dsp:sp modelId="{663B7ACE-39D6-4926-A44C-1A57BCCB7E2C}">
      <dsp:nvSpPr>
        <dsp:cNvPr id="0" name=""/>
        <dsp:cNvSpPr/>
      </dsp:nvSpPr>
      <dsp:spPr>
        <a:xfrm rot="16200000">
          <a:off x="-70064" y="2083465"/>
          <a:ext cx="5935118" cy="1768186"/>
        </a:xfrm>
        <a:prstGeom prst="flowChartManualOperation">
          <a:avLst/>
        </a:prstGeom>
        <a:solidFill>
          <a:schemeClr val="accent3">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rtl="1">
            <a:lnSpc>
              <a:spcPct val="90000"/>
            </a:lnSpc>
            <a:spcBef>
              <a:spcPct val="0"/>
            </a:spcBef>
            <a:spcAft>
              <a:spcPct val="35000"/>
            </a:spcAft>
            <a:buNone/>
          </a:pPr>
          <a:r>
            <a:rPr lang="he-IL" sz="3200" b="1" kern="1200" dirty="0"/>
            <a:t>איסור קרבה</a:t>
          </a:r>
        </a:p>
      </dsp:txBody>
      <dsp:txXfrm rot="5400000">
        <a:off x="2013402" y="1187023"/>
        <a:ext cx="1768186" cy="3561070"/>
      </dsp:txXfrm>
    </dsp:sp>
    <dsp:sp modelId="{EA15EA75-5F31-4533-B300-AE274FB36E96}">
      <dsp:nvSpPr>
        <dsp:cNvPr id="0" name=""/>
        <dsp:cNvSpPr/>
      </dsp:nvSpPr>
      <dsp:spPr>
        <a:xfrm rot="16200000">
          <a:off x="1706525" y="2158875"/>
          <a:ext cx="5935118" cy="1617367"/>
        </a:xfrm>
        <a:prstGeom prst="flowChartManualOperation">
          <a:avLst/>
        </a:prstGeom>
        <a:solidFill>
          <a:schemeClr val="accent4"/>
        </a:solidFill>
        <a:ln w="22225" cap="flat"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203200" tIns="0" rIns="203200" bIns="0" numCol="1" spcCol="1270" anchor="ctr" anchorCtr="0">
          <a:noAutofit/>
        </a:bodyPr>
        <a:lstStyle/>
        <a:p>
          <a:pPr marL="0" lvl="0" indent="0" algn="ctr" defTabSz="1422400" rtl="1">
            <a:lnSpc>
              <a:spcPct val="90000"/>
            </a:lnSpc>
            <a:spcBef>
              <a:spcPct val="0"/>
            </a:spcBef>
            <a:spcAft>
              <a:spcPct val="35000"/>
            </a:spcAft>
            <a:buNone/>
          </a:pPr>
          <a:r>
            <a:rPr lang="he-IL" sz="3200" b="1" kern="1200" dirty="0"/>
            <a:t>איסור יחוד</a:t>
          </a:r>
        </a:p>
      </dsp:txBody>
      <dsp:txXfrm rot="5400000">
        <a:off x="3865400" y="1187024"/>
        <a:ext cx="1617367" cy="3561070"/>
      </dsp:txXfrm>
    </dsp:sp>
    <dsp:sp modelId="{C641C6D6-9122-4407-B932-48DA21C57B69}">
      <dsp:nvSpPr>
        <dsp:cNvPr id="0" name=""/>
        <dsp:cNvSpPr/>
      </dsp:nvSpPr>
      <dsp:spPr>
        <a:xfrm rot="16200000">
          <a:off x="3424557" y="2158875"/>
          <a:ext cx="5935118" cy="1617367"/>
        </a:xfrm>
        <a:prstGeom prst="flowChartManualOperation">
          <a:avLst/>
        </a:prstGeom>
        <a:solidFill>
          <a:schemeClr val="accent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rtl="1">
            <a:lnSpc>
              <a:spcPct val="90000"/>
            </a:lnSpc>
            <a:spcBef>
              <a:spcPct val="0"/>
            </a:spcBef>
            <a:spcAft>
              <a:spcPct val="35000"/>
            </a:spcAft>
            <a:buNone/>
          </a:pPr>
          <a:r>
            <a:rPr lang="he-IL" sz="3200" b="1" kern="1200" dirty="0"/>
            <a:t>מבט נקי</a:t>
          </a:r>
        </a:p>
      </dsp:txBody>
      <dsp:txXfrm rot="5400000">
        <a:off x="5583432" y="1187024"/>
        <a:ext cx="1617367" cy="35610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3723BCC-AFB1-4C7C-8397-29B8BED2D30A}" type="datetimeFigureOut">
              <a:rPr lang="he-IL" smtClean="0"/>
              <a:t>י"ג/כסלו/תשפ"ב</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5ED1146-5B2A-4F91-A49E-0109BAD39A7D}" type="slidenum">
              <a:rPr lang="he-IL" smtClean="0"/>
              <a:t>‹#›</a:t>
            </a:fld>
            <a:endParaRPr lang="he-IL"/>
          </a:p>
        </p:txBody>
      </p:sp>
    </p:spTree>
    <p:extLst>
      <p:ext uri="{BB962C8B-B14F-4D97-AF65-F5344CB8AC3E}">
        <p14:creationId xmlns:p14="http://schemas.microsoft.com/office/powerpoint/2010/main" val="41431150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B5ED1146-5B2A-4F91-A49E-0109BAD39A7D}" type="slidenum">
              <a:rPr lang="he-IL">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260146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ED1146-5B2A-4F91-A49E-0109BAD39A7D}" type="slidenum">
              <a:rPr lang="he-IL" smtClean="0"/>
              <a:t>4</a:t>
            </a:fld>
            <a:endParaRPr lang="he-IL"/>
          </a:p>
        </p:txBody>
      </p:sp>
    </p:spTree>
    <p:extLst>
      <p:ext uri="{BB962C8B-B14F-4D97-AF65-F5344CB8AC3E}">
        <p14:creationId xmlns:p14="http://schemas.microsoft.com/office/powerpoint/2010/main" val="196627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ED1146-5B2A-4F91-A49E-0109BAD39A7D}" type="slidenum">
              <a:rPr lang="he-IL" smtClean="0"/>
              <a:t>9</a:t>
            </a:fld>
            <a:endParaRPr lang="he-IL"/>
          </a:p>
        </p:txBody>
      </p:sp>
    </p:spTree>
    <p:extLst>
      <p:ext uri="{BB962C8B-B14F-4D97-AF65-F5344CB8AC3E}">
        <p14:creationId xmlns:p14="http://schemas.microsoft.com/office/powerpoint/2010/main" val="52363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ED1146-5B2A-4F91-A49E-0109BAD39A7D}" type="slidenum">
              <a:rPr lang="he-IL" smtClean="0"/>
              <a:t>16</a:t>
            </a:fld>
            <a:endParaRPr lang="he-IL"/>
          </a:p>
        </p:txBody>
      </p:sp>
    </p:spTree>
    <p:extLst>
      <p:ext uri="{BB962C8B-B14F-4D97-AF65-F5344CB8AC3E}">
        <p14:creationId xmlns:p14="http://schemas.microsoft.com/office/powerpoint/2010/main" val="117575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ED1146-5B2A-4F91-A49E-0109BAD39A7D}" type="slidenum">
              <a:rPr lang="he-IL" smtClean="0"/>
              <a:t>19</a:t>
            </a:fld>
            <a:endParaRPr lang="he-IL"/>
          </a:p>
        </p:txBody>
      </p:sp>
    </p:spTree>
    <p:extLst>
      <p:ext uri="{BB962C8B-B14F-4D97-AF65-F5344CB8AC3E}">
        <p14:creationId xmlns:p14="http://schemas.microsoft.com/office/powerpoint/2010/main" val="92056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ED1146-5B2A-4F91-A49E-0109BAD39A7D}" type="slidenum">
              <a:rPr lang="he-IL" smtClean="0"/>
              <a:t>23</a:t>
            </a:fld>
            <a:endParaRPr lang="he-IL"/>
          </a:p>
        </p:txBody>
      </p:sp>
    </p:spTree>
    <p:extLst>
      <p:ext uri="{BB962C8B-B14F-4D97-AF65-F5344CB8AC3E}">
        <p14:creationId xmlns:p14="http://schemas.microsoft.com/office/powerpoint/2010/main" val="31443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ED1146-5B2A-4F91-A49E-0109BAD39A7D}" type="slidenum">
              <a:rPr lang="he-IL" smtClean="0"/>
              <a:t>25</a:t>
            </a:fld>
            <a:endParaRPr lang="he-IL"/>
          </a:p>
        </p:txBody>
      </p:sp>
    </p:spTree>
    <p:extLst>
      <p:ext uri="{BB962C8B-B14F-4D97-AF65-F5344CB8AC3E}">
        <p14:creationId xmlns:p14="http://schemas.microsoft.com/office/powerpoint/2010/main" val="184314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ED1146-5B2A-4F91-A49E-0109BAD39A7D}" type="slidenum">
              <a:rPr lang="he-IL" smtClean="0"/>
              <a:t>27</a:t>
            </a:fld>
            <a:endParaRPr lang="he-IL"/>
          </a:p>
        </p:txBody>
      </p:sp>
    </p:spTree>
    <p:extLst>
      <p:ext uri="{BB962C8B-B14F-4D97-AF65-F5344CB8AC3E}">
        <p14:creationId xmlns:p14="http://schemas.microsoft.com/office/powerpoint/2010/main" val="2362244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B5ED1146-5B2A-4F91-A49E-0109BAD39A7D}" type="slidenum">
              <a:rPr lang="he-IL" smtClean="0"/>
              <a:t>40</a:t>
            </a:fld>
            <a:endParaRPr lang="he-IL"/>
          </a:p>
        </p:txBody>
      </p:sp>
    </p:spTree>
    <p:extLst>
      <p:ext uri="{BB962C8B-B14F-4D97-AF65-F5344CB8AC3E}">
        <p14:creationId xmlns:p14="http://schemas.microsoft.com/office/powerpoint/2010/main" val="19485235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395151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3017841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101537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D3E480-2E44-4031-B838-85A936D76CCB}" type="slidenum">
              <a:rPr lang="he-IL" smtClean="0"/>
              <a:t>‹#›</a:t>
            </a:fld>
            <a:endParaRPr lang="he-I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223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2837319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327967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4170039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160568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e-IL"/>
              <a:t>לחץ כדי לערוך סגנון כותרת של תבנית בסיס</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26390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2800845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1_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854271" y="2243830"/>
            <a:ext cx="4387459"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50620"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9" name="Date Placeholder 8"/>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10" name="Footer Placeholder 9"/>
          <p:cNvSpPr>
            <a:spLocks noGrp="1"/>
          </p:cNvSpPr>
          <p:nvPr>
            <p:ph type="ftr" sz="quarter" idx="11"/>
          </p:nvPr>
        </p:nvSpPr>
        <p:spPr>
          <a:xfrm>
            <a:off x="854271" y="6236208"/>
            <a:ext cx="5075197" cy="320040"/>
          </a:xfrm>
        </p:spPr>
        <p:txBody>
          <a:bodyPr>
            <a:normAutofit/>
          </a:bodyPr>
          <a:lstStyle>
            <a:lvl1pPr>
              <a:defRPr>
                <a:solidFill>
                  <a:srgbClr val="FFFFFF">
                    <a:alpha val="70000"/>
                  </a:srgbClr>
                </a:solidFill>
              </a:defRPr>
            </a:lvl1pPr>
          </a:lstStyle>
          <a:p>
            <a:endParaRPr lang="he-IL"/>
          </a:p>
        </p:txBody>
      </p:sp>
      <p:sp>
        <p:nvSpPr>
          <p:cNvPr id="11" name="Slide Number Placeholder 10"/>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386828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102939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302848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40884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Content Placeholder 3"/>
          <p:cNvSpPr>
            <a:spLocks noGrp="1"/>
          </p:cNvSpPr>
          <p:nvPr>
            <p:ph sz="quarter" idx="13"/>
          </p:nvPr>
        </p:nvSpPr>
        <p:spPr>
          <a:xfrm>
            <a:off x="913774" y="3051012"/>
            <a:ext cx="5106027"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3" name="Content Placeholder 5"/>
          <p:cNvSpPr>
            <a:spLocks noGrp="1"/>
          </p:cNvSpPr>
          <p:nvPr>
            <p:ph sz="quarter" idx="14"/>
          </p:nvPr>
        </p:nvSpPr>
        <p:spPr>
          <a:xfrm>
            <a:off x="6172200" y="3051012"/>
            <a:ext cx="5105401" cy="274018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3989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60274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399622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e-IL"/>
              <a:t>לחץ כדי לערוך סגנון כותרת של תבנית בסיס</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294272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A99E9C7B-652D-427E-A5B8-177D24788AEC}" type="datetimeFigureOut">
              <a:rPr lang="he-IL" smtClean="0"/>
              <a:t>י"ג/כסלו/תשפ"ב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D3E480-2E44-4031-B838-85A936D76CCB}" type="slidenum">
              <a:rPr lang="he-IL" smtClean="0"/>
              <a:t>‹#›</a:t>
            </a:fld>
            <a:endParaRPr lang="he-IL"/>
          </a:p>
        </p:txBody>
      </p:sp>
    </p:spTree>
    <p:extLst>
      <p:ext uri="{BB962C8B-B14F-4D97-AF65-F5344CB8AC3E}">
        <p14:creationId xmlns:p14="http://schemas.microsoft.com/office/powerpoint/2010/main" val="3699908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99E9C7B-652D-427E-A5B8-177D24788AEC}" type="datetimeFigureOut">
              <a:rPr lang="he-IL" smtClean="0"/>
              <a:t>י"ג/כסלו/תשפ"ב</a:t>
            </a:fld>
            <a:endParaRPr lang="he-I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he-IL"/>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2D3E480-2E44-4031-B838-85A936D76CCB}" type="slidenum">
              <a:rPr lang="he-IL" smtClean="0"/>
              <a:t>‹#›</a:t>
            </a:fld>
            <a:endParaRPr lang="he-IL"/>
          </a:p>
        </p:txBody>
      </p:sp>
    </p:spTree>
    <p:extLst>
      <p:ext uri="{BB962C8B-B14F-4D97-AF65-F5344CB8AC3E}">
        <p14:creationId xmlns:p14="http://schemas.microsoft.com/office/powerpoint/2010/main" val="414311528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6.jpeg"/><Relationship Id="rId10" Type="http://schemas.microsoft.com/office/2007/relationships/diagramDrawing" Target="../diagrams/drawing1.xml"/><Relationship Id="rId4" Type="http://schemas.openxmlformats.org/officeDocument/2006/relationships/image" Target="../media/image25.jpe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2.xml"/><Relationship Id="rId11" Type="http://schemas.openxmlformats.org/officeDocument/2006/relationships/image" Target="../media/image36.gif"/><Relationship Id="rId5" Type="http://schemas.openxmlformats.org/officeDocument/2006/relationships/diagramQuickStyle" Target="../diagrams/quickStyle2.xml"/><Relationship Id="rId10" Type="http://schemas.openxmlformats.org/officeDocument/2006/relationships/hyperlink" Target="http://pschools.haifanet.org.il/herzel/DocLib8/&#1492;&#1504;&#1493;&#1513;&#1488;%20&#1492;&#1513;&#1504;&#1514;&#1497;%20&#1514;&#1513;&#1506;&#1491;.aspx" TargetMode="External"/><Relationship Id="rId4" Type="http://schemas.openxmlformats.org/officeDocument/2006/relationships/diagramLayout" Target="../diagrams/layout2.xml"/><Relationship Id="rId9" Type="http://schemas.openxmlformats.org/officeDocument/2006/relationships/image" Target="../media/image35.png"/><Relationship Id="rId1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5.gif"/><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9.xml"/><Relationship Id="rId6" Type="http://schemas.openxmlformats.org/officeDocument/2006/relationships/image" Target="../media/image39.jpeg"/><Relationship Id="rId5" Type="http://schemas.openxmlformats.org/officeDocument/2006/relationships/image" Target="../media/image47.jpe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9.xml"/><Relationship Id="rId5" Type="http://schemas.openxmlformats.org/officeDocument/2006/relationships/image" Target="../media/image39.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9.xml"/><Relationship Id="rId5" Type="http://schemas.openxmlformats.org/officeDocument/2006/relationships/image" Target="../media/image39.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19.xml"/><Relationship Id="rId5" Type="http://schemas.openxmlformats.org/officeDocument/2006/relationships/image" Target="../media/image39.jpeg"/><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9.xml"/><Relationship Id="rId5" Type="http://schemas.openxmlformats.org/officeDocument/2006/relationships/image" Target="../media/image36.gif"/><Relationship Id="rId4" Type="http://schemas.openxmlformats.org/officeDocument/2006/relationships/hyperlink" Target="http://pschools.haifanet.org.il/herzel/DocLib8/&#1492;&#1504;&#1493;&#1513;&#1488;%20&#1492;&#1513;&#1504;&#1514;&#1497;%20&#1514;&#1513;&#1506;&#1491;.a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pschools.haifanet.org.il/herzel/DocLib8/&#1492;&#1504;&#1493;&#1513;&#1488;%20&#1492;&#1513;&#1504;&#1514;&#1497;%20&#1514;&#1513;&#1506;&#1491;.aspx" TargetMode="External"/><Relationship Id="rId2" Type="http://schemas.openxmlformats.org/officeDocument/2006/relationships/image" Target="../media/image48.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36.gif"/></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7.xml"/><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7153ED0B-F8DB-4E51-90D6-F8896F978411}"/>
              </a:ext>
            </a:extLst>
          </p:cNvPr>
          <p:cNvPicPr>
            <a:picLocks noChangeAspect="1"/>
          </p:cNvPicPr>
          <p:nvPr/>
        </p:nvPicPr>
        <p:blipFill rotWithShape="1">
          <a:blip r:embed="rId2"/>
          <a:srcRect l="4484" r="2" b="2"/>
          <a:stretch/>
        </p:blipFill>
        <p:spPr>
          <a:xfrm>
            <a:off x="5125153" y="10"/>
            <a:ext cx="3492275" cy="3428989"/>
          </a:xfrm>
          <a:prstGeom prst="rect">
            <a:avLst/>
          </a:prstGeom>
        </p:spPr>
      </p:pic>
      <p:pic>
        <p:nvPicPr>
          <p:cNvPr id="7" name="Picture 5" descr="בעיות אכילה בפעוטות - ההיבט האורגני">
            <a:extLst>
              <a:ext uri="{FF2B5EF4-FFF2-40B4-BE49-F238E27FC236}">
                <a16:creationId xmlns:a16="http://schemas.microsoft.com/office/drawing/2014/main" id="{1DF431C1-1837-46F3-8C31-0C18755416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97" r="36306" b="-1"/>
          <a:stretch/>
        </p:blipFill>
        <p:spPr bwMode="auto">
          <a:xfrm>
            <a:off x="8662087" y="10"/>
            <a:ext cx="3539463" cy="3428989"/>
          </a:xfrm>
          <a:prstGeom prst="rect">
            <a:avLst/>
          </a:prstGeom>
          <a:noFill/>
          <a:extLst>
            <a:ext uri="{909E8E84-426E-40DD-AFC4-6F175D3DCCD1}">
              <a14:hiddenFill xmlns:a14="http://schemas.microsoft.com/office/drawing/2010/main">
                <a:solidFill>
                  <a:srgbClr val="FFFFFF"/>
                </a:solidFill>
              </a14:hiddenFill>
            </a:ext>
          </a:extLst>
        </p:spPr>
      </p:pic>
      <p:pic>
        <p:nvPicPr>
          <p:cNvPr id="9" name="תמונה 8">
            <a:extLst>
              <a:ext uri="{FF2B5EF4-FFF2-40B4-BE49-F238E27FC236}">
                <a16:creationId xmlns:a16="http://schemas.microsoft.com/office/drawing/2014/main" id="{44790E11-385B-4824-8173-D340C34C42E8}"/>
              </a:ext>
            </a:extLst>
          </p:cNvPr>
          <p:cNvPicPr>
            <a:picLocks noChangeAspect="1"/>
          </p:cNvPicPr>
          <p:nvPr/>
        </p:nvPicPr>
        <p:blipFill rotWithShape="1">
          <a:blip r:embed="rId4"/>
          <a:srcRect l="25573" r="9290"/>
          <a:stretch/>
        </p:blipFill>
        <p:spPr>
          <a:xfrm>
            <a:off x="5080494" y="3396598"/>
            <a:ext cx="3563266" cy="3461402"/>
          </a:xfrm>
          <a:prstGeom prst="rect">
            <a:avLst/>
          </a:prstGeom>
        </p:spPr>
      </p:pic>
      <p:pic>
        <p:nvPicPr>
          <p:cNvPr id="12" name="תמונה 11">
            <a:extLst>
              <a:ext uri="{FF2B5EF4-FFF2-40B4-BE49-F238E27FC236}">
                <a16:creationId xmlns:a16="http://schemas.microsoft.com/office/drawing/2014/main" id="{F93BEBF8-ADDC-4A22-A0EB-7B569E952EFC}"/>
              </a:ext>
            </a:extLst>
          </p:cNvPr>
          <p:cNvPicPr>
            <a:picLocks noChangeAspect="1"/>
          </p:cNvPicPr>
          <p:nvPr/>
        </p:nvPicPr>
        <p:blipFill rotWithShape="1">
          <a:blip r:embed="rId5"/>
          <a:srcRect l="15232" r="7560" b="-1"/>
          <a:stretch/>
        </p:blipFill>
        <p:spPr>
          <a:xfrm>
            <a:off x="8662087" y="3429000"/>
            <a:ext cx="3529910" cy="3429000"/>
          </a:xfrm>
          <a:prstGeom prst="rect">
            <a:avLst/>
          </a:prstGeom>
        </p:spPr>
      </p:pic>
      <p:sp>
        <p:nvSpPr>
          <p:cNvPr id="2" name="כותרת 1"/>
          <p:cNvSpPr>
            <a:spLocks noGrp="1"/>
          </p:cNvSpPr>
          <p:nvPr>
            <p:ph type="ctrTitle"/>
          </p:nvPr>
        </p:nvSpPr>
        <p:spPr>
          <a:xfrm>
            <a:off x="981075" y="1358901"/>
            <a:ext cx="3163002" cy="2730498"/>
          </a:xfrm>
        </p:spPr>
        <p:txBody>
          <a:bodyPr>
            <a:normAutofit/>
          </a:bodyPr>
          <a:lstStyle/>
          <a:p>
            <a:r>
              <a:rPr lang="he-IL" b="1">
                <a:latin typeface="David" panose="020E0502060401010101" pitchFamily="34" charset="-79"/>
                <a:cs typeface="David" panose="020E0502060401010101" pitchFamily="34" charset="-79"/>
              </a:rPr>
              <a:t>פרק ב: יצר ויצירה</a:t>
            </a:r>
          </a:p>
        </p:txBody>
      </p:sp>
      <p:sp>
        <p:nvSpPr>
          <p:cNvPr id="3" name="כותרת משנה 2"/>
          <p:cNvSpPr>
            <a:spLocks noGrp="1"/>
          </p:cNvSpPr>
          <p:nvPr>
            <p:ph type="subTitle" idx="1"/>
          </p:nvPr>
        </p:nvSpPr>
        <p:spPr>
          <a:xfrm>
            <a:off x="981075" y="4165600"/>
            <a:ext cx="3163003" cy="1371599"/>
          </a:xfrm>
        </p:spPr>
        <p:txBody>
          <a:bodyPr>
            <a:normAutofit/>
          </a:bodyPr>
          <a:lstStyle/>
          <a:p>
            <a:r>
              <a:rPr lang="he-IL" b="1"/>
              <a:t>נחושתן מרים</a:t>
            </a:r>
          </a:p>
        </p:txBody>
      </p:sp>
    </p:spTree>
    <p:extLst>
      <p:ext uri="{BB962C8B-B14F-4D97-AF65-F5344CB8AC3E}">
        <p14:creationId xmlns:p14="http://schemas.microsoft.com/office/powerpoint/2010/main" val="3198867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63751" y="326954"/>
            <a:ext cx="6779096" cy="1069848"/>
          </a:xfrm>
          <a:solidFill>
            <a:schemeClr val="tx2"/>
          </a:solidFill>
        </p:spPr>
        <p:txBody>
          <a:bodyPr>
            <a:normAutofit/>
          </a:bodyPr>
          <a:lstStyle/>
          <a:p>
            <a:pPr algn="ctr"/>
            <a:r>
              <a:rPr lang="he-IL" sz="4400" b="1" dirty="0">
                <a:solidFill>
                  <a:schemeClr val="bg1"/>
                </a:solidFill>
              </a:rPr>
              <a:t>מהו היחס בין החומר לרוח?</a:t>
            </a:r>
          </a:p>
        </p:txBody>
      </p:sp>
      <p:sp>
        <p:nvSpPr>
          <p:cNvPr id="3" name="מלבן 2"/>
          <p:cNvSpPr/>
          <p:nvPr/>
        </p:nvSpPr>
        <p:spPr>
          <a:xfrm>
            <a:off x="3863751" y="2143125"/>
            <a:ext cx="7952011" cy="3318073"/>
          </a:xfrm>
          <a:prstGeom prst="rect">
            <a:avLst/>
          </a:prstGeom>
          <a:solidFill>
            <a:schemeClr val="tx2"/>
          </a:solidFill>
        </p:spPr>
        <p:txBody>
          <a:bodyPr wrap="square">
            <a:spAutoFit/>
          </a:bodyPr>
          <a:lstStyle/>
          <a:p>
            <a:endParaRPr lang="he-IL" dirty="0"/>
          </a:p>
          <a:p>
            <a:pPr algn="ctr"/>
            <a:r>
              <a:rPr lang="he-IL" sz="2400" b="1" dirty="0">
                <a:solidFill>
                  <a:schemeClr val="bg1"/>
                </a:solidFill>
              </a:rPr>
              <a:t>הקב"ה ברא את האדם משני הפכים: </a:t>
            </a:r>
          </a:p>
          <a:p>
            <a:pPr algn="ctr"/>
            <a:r>
              <a:rPr lang="he-IL" sz="2400" b="1" dirty="0">
                <a:solidFill>
                  <a:schemeClr val="bg1"/>
                </a:solidFill>
              </a:rPr>
              <a:t>נשמה שכלית וזכה, וגוף ארצי ועכור. </a:t>
            </a:r>
          </a:p>
          <a:p>
            <a:pPr algn="ctr"/>
            <a:r>
              <a:rPr lang="he-IL" sz="2400" b="1" dirty="0">
                <a:solidFill>
                  <a:schemeClr val="bg1"/>
                </a:solidFill>
              </a:rPr>
              <a:t>הגוף נוטה לחומריות והנשמה נוטה לשכליות ותמיד יש מלחמה ביניהם. </a:t>
            </a:r>
          </a:p>
          <a:p>
            <a:pPr algn="ctr"/>
            <a:r>
              <a:rPr lang="he-IL" sz="2400" b="1" dirty="0">
                <a:solidFill>
                  <a:schemeClr val="bg1"/>
                </a:solidFill>
              </a:rPr>
              <a:t>אם הנשמה גוברת היא מתעלה ומעלה עמה את הגוף וכך האדם מגיע לשלמותו. </a:t>
            </a:r>
          </a:p>
          <a:p>
            <a:pPr algn="ctr"/>
            <a:r>
              <a:rPr lang="he-IL" sz="2400" b="1" dirty="0">
                <a:solidFill>
                  <a:schemeClr val="bg1"/>
                </a:solidFill>
              </a:rPr>
              <a:t>אך אם הגוף גובר, אז הגוף מושפל ומשפיל עמו את הנשמה, ואין האדם מגיע לשלמות.</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844823"/>
            <a:ext cx="313184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תיבת טקסט 6">
            <a:extLst>
              <a:ext uri="{FF2B5EF4-FFF2-40B4-BE49-F238E27FC236}">
                <a16:creationId xmlns:a16="http://schemas.microsoft.com/office/drawing/2014/main" id="{1F2DBCB8-515F-4473-BEA3-6B53E6DFA8C1}"/>
              </a:ext>
            </a:extLst>
          </p:cNvPr>
          <p:cNvSpPr txBox="1"/>
          <p:nvPr/>
        </p:nvSpPr>
        <p:spPr>
          <a:xfrm>
            <a:off x="9797007" y="1478588"/>
            <a:ext cx="1691680" cy="584775"/>
          </a:xfrm>
          <a:prstGeom prst="rect">
            <a:avLst/>
          </a:prstGeom>
          <a:noFill/>
        </p:spPr>
        <p:txBody>
          <a:bodyPr wrap="square">
            <a:spAutoFit/>
          </a:bodyPr>
          <a:lstStyle/>
          <a:p>
            <a:pPr algn="r" defTabSz="914400" rtl="1">
              <a:defRPr/>
            </a:pPr>
            <a:r>
              <a:rPr lang="he-IL" sz="3200" b="1" dirty="0">
                <a:solidFill>
                  <a:schemeClr val="accent6">
                    <a:lumMod val="75000"/>
                  </a:schemeClr>
                </a:solidFill>
                <a:latin typeface="Georgia"/>
                <a:cs typeface="Times New Roman" panose="02020603050405020304" pitchFamily="18" charset="0"/>
              </a:rPr>
              <a:t>הרמח"ל</a:t>
            </a:r>
          </a:p>
        </p:txBody>
      </p:sp>
    </p:spTree>
    <p:extLst>
      <p:ext uri="{BB962C8B-B14F-4D97-AF65-F5344CB8AC3E}">
        <p14:creationId xmlns:p14="http://schemas.microsoft.com/office/powerpoint/2010/main" val="318816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55340" y="188639"/>
            <a:ext cx="11881320" cy="6480721"/>
          </a:xfrm>
          <a:prstGeom prst="rect">
            <a:avLst/>
          </a:prstGeom>
        </p:spPr>
        <p:txBody>
          <a:bodyPr wrap="square">
            <a:spAutoFit/>
          </a:bodyPr>
          <a:lstStyle/>
          <a:p>
            <a:pPr marL="457200" algn="r">
              <a:lnSpc>
                <a:spcPct val="115000"/>
              </a:lnSpc>
            </a:pPr>
            <a:r>
              <a:rPr lang="he-IL" sz="2400" b="1" u="sng" dirty="0">
                <a:solidFill>
                  <a:prstClr val="black"/>
                </a:solidFill>
                <a:latin typeface="Calibri"/>
                <a:ea typeface="Calibri"/>
                <a:cs typeface="Arial"/>
              </a:rPr>
              <a:t>הרב </a:t>
            </a:r>
            <a:r>
              <a:rPr lang="he-IL" sz="2400" b="1" u="sng" dirty="0">
                <a:solidFill>
                  <a:prstClr val="black"/>
                </a:solidFill>
                <a:latin typeface="David" panose="020E0502060401010101" pitchFamily="34" charset="-79"/>
                <a:ea typeface="Calibri"/>
                <a:cs typeface="David" panose="020E0502060401010101" pitchFamily="34" charset="-79"/>
              </a:rPr>
              <a:t>אבינר </a:t>
            </a:r>
            <a:endParaRPr lang="en-US" sz="2400" dirty="0">
              <a:solidFill>
                <a:prstClr val="black"/>
              </a:solidFill>
              <a:latin typeface="David" panose="020E0502060401010101" pitchFamily="34" charset="-79"/>
              <a:ea typeface="Calibri"/>
              <a:cs typeface="David" panose="020E0502060401010101" pitchFamily="34" charset="-79"/>
            </a:endParaRPr>
          </a:p>
          <a:p>
            <a:pPr lvl="0" algn="ctr">
              <a:lnSpc>
                <a:spcPct val="115000"/>
              </a:lnSpc>
            </a:pPr>
            <a:r>
              <a:rPr lang="he-IL" sz="2800" b="1" u="sng" dirty="0">
                <a:solidFill>
                  <a:srgbClr val="C00000"/>
                </a:solidFill>
                <a:effectLst>
                  <a:outerShdw blurRad="38100" dist="38100" dir="2700000" algn="tl">
                    <a:srgbClr val="000000">
                      <a:alpha val="43137"/>
                    </a:srgbClr>
                  </a:outerShdw>
                </a:effectLst>
                <a:latin typeface="David" panose="020E0502060401010101" pitchFamily="34" charset="-79"/>
                <a:ea typeface="Calibri"/>
                <a:cs typeface="David" panose="020E0502060401010101" pitchFamily="34" charset="-79"/>
              </a:rPr>
              <a:t>יש מאבק תמידי בין טוב לרע בין גוף ונשמה וצריך להתגבר</a:t>
            </a:r>
            <a:r>
              <a:rPr lang="he-IL" sz="2800" u="sng" dirty="0">
                <a:solidFill>
                  <a:srgbClr val="C00000"/>
                </a:solidFill>
                <a:latin typeface="David" panose="020E0502060401010101" pitchFamily="34" charset="-79"/>
                <a:ea typeface="Calibri"/>
                <a:cs typeface="David" panose="020E0502060401010101" pitchFamily="34" charset="-79"/>
              </a:rPr>
              <a:t>:</a:t>
            </a:r>
            <a:endParaRPr lang="he-IL" sz="2800" b="1" u="sng" dirty="0">
              <a:solidFill>
                <a:srgbClr val="C00000"/>
              </a:solidFill>
              <a:latin typeface="David" panose="020E0502060401010101" pitchFamily="34" charset="-79"/>
              <a:ea typeface="Calibri"/>
              <a:cs typeface="David" panose="020E0502060401010101" pitchFamily="34" charset="-79"/>
            </a:endParaRPr>
          </a:p>
          <a:p>
            <a:pPr lvl="0" algn="just">
              <a:lnSpc>
                <a:spcPct val="115000"/>
              </a:lnSpc>
            </a:pPr>
            <a:endParaRPr lang="he-IL" sz="2800" b="1" dirty="0">
              <a:solidFill>
                <a:prstClr val="black"/>
              </a:solidFill>
              <a:latin typeface="David" panose="020E0502060401010101" pitchFamily="34" charset="-79"/>
              <a:ea typeface="Calibri"/>
              <a:cs typeface="David" panose="020E0502060401010101" pitchFamily="34" charset="-79"/>
            </a:endParaRPr>
          </a:p>
          <a:p>
            <a:pPr lvl="0" algn="r">
              <a:lnSpc>
                <a:spcPct val="115000"/>
              </a:lnSpc>
            </a:pPr>
            <a:r>
              <a:rPr lang="he-IL" sz="2800" b="1" dirty="0">
                <a:solidFill>
                  <a:prstClr val="black"/>
                </a:solidFill>
                <a:latin typeface="David" panose="020E0502060401010101" pitchFamily="34" charset="-79"/>
                <a:ea typeface="Calibri"/>
                <a:cs typeface="David" panose="020E0502060401010101" pitchFamily="34" charset="-79"/>
              </a:rPr>
              <a:t>בקהלת כתוב: "כי אדם אין צדיק בארץ אשר יעשה טוב ולא יחטא" </a:t>
            </a:r>
          </a:p>
          <a:p>
            <a:pPr lvl="0" algn="r">
              <a:lnSpc>
                <a:spcPct val="115000"/>
              </a:lnSpc>
            </a:pPr>
            <a:r>
              <a:rPr lang="he-IL" sz="2800" b="1" dirty="0">
                <a:solidFill>
                  <a:prstClr val="black"/>
                </a:solidFill>
                <a:latin typeface="David" panose="020E0502060401010101" pitchFamily="34" charset="-79"/>
                <a:ea typeface="Calibri"/>
                <a:cs typeface="David" panose="020E0502060401010101" pitchFamily="34" charset="-79"/>
              </a:rPr>
              <a:t>אדם הוא בעל גוף ויצרים. יש באדם כוחות מנוגדים כוח השכל, וכוח התאווה, יצר הטוב ויצר הרע  </a:t>
            </a:r>
          </a:p>
          <a:p>
            <a:pPr lvl="0" algn="r">
              <a:lnSpc>
                <a:spcPct val="115000"/>
              </a:lnSpc>
            </a:pPr>
            <a:r>
              <a:rPr lang="he-IL" sz="2800" b="1" dirty="0">
                <a:solidFill>
                  <a:prstClr val="black"/>
                </a:solidFill>
                <a:latin typeface="David" panose="020E0502060401010101" pitchFamily="34" charset="-79"/>
                <a:ea typeface="Calibri"/>
                <a:cs typeface="David" panose="020E0502060401010101" pitchFamily="34" charset="-79"/>
              </a:rPr>
              <a:t>ולכן האדם באופן תמידי מצוי בתוך מלחמה פנימית. </a:t>
            </a:r>
          </a:p>
          <a:p>
            <a:pPr lvl="0" algn="r">
              <a:lnSpc>
                <a:spcPct val="115000"/>
              </a:lnSpc>
            </a:pPr>
            <a:r>
              <a:rPr lang="he-IL" sz="2800" b="1" dirty="0">
                <a:solidFill>
                  <a:prstClr val="black"/>
                </a:solidFill>
                <a:latin typeface="David" panose="020E0502060401010101" pitchFamily="34" charset="-79"/>
                <a:ea typeface="Calibri"/>
                <a:cs typeface="David" panose="020E0502060401010101" pitchFamily="34" charset="-79"/>
              </a:rPr>
              <a:t>"</a:t>
            </a:r>
            <a:r>
              <a:rPr lang="he-IL" sz="2800" b="1" u="sng" dirty="0">
                <a:solidFill>
                  <a:prstClr val="black"/>
                </a:solidFill>
                <a:latin typeface="David" panose="020E0502060401010101" pitchFamily="34" charset="-79"/>
                <a:ea typeface="Calibri"/>
                <a:cs typeface="David" panose="020E0502060401010101" pitchFamily="34" charset="-79"/>
              </a:rPr>
              <a:t>האדם בטבעו לוחם" </a:t>
            </a:r>
          </a:p>
          <a:p>
            <a:pPr lvl="0" algn="r">
              <a:lnSpc>
                <a:spcPct val="115000"/>
              </a:lnSpc>
            </a:pPr>
            <a:r>
              <a:rPr lang="he-IL" sz="2800" b="1" dirty="0">
                <a:solidFill>
                  <a:schemeClr val="accent6">
                    <a:lumMod val="75000"/>
                  </a:schemeClr>
                </a:solidFill>
                <a:latin typeface="David" panose="020E0502060401010101" pitchFamily="34" charset="-79"/>
                <a:ea typeface="Calibri"/>
                <a:cs typeface="David" panose="020E0502060401010101" pitchFamily="34" charset="-79"/>
              </a:rPr>
              <a:t>אך יש לאדם בחירה חופשית והוא יכול לכבוש את יצרו.</a:t>
            </a:r>
          </a:p>
          <a:p>
            <a:pPr lvl="0" algn="r">
              <a:lnSpc>
                <a:spcPct val="115000"/>
              </a:lnSpc>
            </a:pPr>
            <a:r>
              <a:rPr lang="he-IL" sz="2800" b="1" dirty="0">
                <a:solidFill>
                  <a:prstClr val="black"/>
                </a:solidFill>
                <a:latin typeface="David" panose="020E0502060401010101" pitchFamily="34" charset="-79"/>
                <a:ea typeface="Calibri"/>
                <a:cs typeface="David" panose="020E0502060401010101" pitchFamily="34" charset="-79"/>
              </a:rPr>
              <a:t> </a:t>
            </a:r>
            <a:r>
              <a:rPr lang="he-IL" sz="2000" b="1" dirty="0">
                <a:solidFill>
                  <a:srgbClr val="FF0000"/>
                </a:solidFill>
                <a:latin typeface="David" panose="020E0502060401010101" pitchFamily="34" charset="-79"/>
                <a:cs typeface="David" panose="020E0502060401010101" pitchFamily="34" charset="-79"/>
              </a:rPr>
              <a:t>בגיל ההתבגרות התסכול חזק משום שיש התפתחות בתחום המיני, היצרים חזקים. </a:t>
            </a:r>
          </a:p>
          <a:p>
            <a:pPr lvl="0" algn="r">
              <a:lnSpc>
                <a:spcPct val="115000"/>
              </a:lnSpc>
            </a:pPr>
            <a:r>
              <a:rPr lang="he-IL" sz="2000" b="1" dirty="0">
                <a:solidFill>
                  <a:srgbClr val="FF0000"/>
                </a:solidFill>
                <a:latin typeface="David" panose="020E0502060401010101" pitchFamily="34" charset="-79"/>
                <a:cs typeface="David" panose="020E0502060401010101" pitchFamily="34" charset="-79"/>
              </a:rPr>
              <a:t>אי אפשר לממש את היצר הזה בקדושה וטהרה בגלל חוסר בשלות לנישואין בגיל צעיר.. ...</a:t>
            </a:r>
          </a:p>
          <a:p>
            <a:pPr lvl="0" algn="r"/>
            <a:r>
              <a:rPr lang="he-IL" sz="2000" b="1" dirty="0">
                <a:solidFill>
                  <a:srgbClr val="FF0000"/>
                </a:solidFill>
                <a:latin typeface="David" panose="020E0502060401010101" pitchFamily="34" charset="-79"/>
                <a:cs typeface="David" panose="020E0502060401010101" pitchFamily="34" charset="-79"/>
              </a:rPr>
              <a:t>אך מי שמצליח בשנים אלו להתגבר ולכבוש את יצרו..</a:t>
            </a:r>
          </a:p>
          <a:p>
            <a:pPr lvl="0" algn="r"/>
            <a:endParaRPr lang="he-IL" sz="2000" b="1" dirty="0">
              <a:solidFill>
                <a:srgbClr val="3E3D2D"/>
              </a:solidFill>
              <a:latin typeface="David" panose="020E0502060401010101" pitchFamily="34" charset="-79"/>
              <a:cs typeface="David" panose="020E0502060401010101" pitchFamily="34" charset="-79"/>
            </a:endParaRPr>
          </a:p>
          <a:p>
            <a:pPr lvl="0" algn="r"/>
            <a:r>
              <a:rPr lang="he-IL" sz="2000" b="1" dirty="0">
                <a:solidFill>
                  <a:srgbClr val="3E3D2D"/>
                </a:solidFill>
                <a:latin typeface="David" panose="020E0502060401010101" pitchFamily="34" charset="-79"/>
                <a:cs typeface="David" panose="020E0502060401010101" pitchFamily="34" charset="-79"/>
              </a:rPr>
              <a:t>זכה במתנה שתלווה אותו לאורך כל חייו... גם אם אדם חטא שערי תשובה לא ננעלו...ותמיד אפשר לקום ולהמשיך הלאה..</a:t>
            </a:r>
            <a:endParaRPr lang="he-IL" sz="1600" dirty="0">
              <a:solidFill>
                <a:prstClr val="black"/>
              </a:solidFill>
              <a:latin typeface="Calibri"/>
              <a:ea typeface="Calibri"/>
              <a:cs typeface="Arial"/>
            </a:endParaRPr>
          </a:p>
        </p:txBody>
      </p:sp>
      <p:pic>
        <p:nvPicPr>
          <p:cNvPr id="1026" name="Picture 2" descr="שלום לעם">
            <a:extLst>
              <a:ext uri="{FF2B5EF4-FFF2-40B4-BE49-F238E27FC236}">
                <a16:creationId xmlns:a16="http://schemas.microsoft.com/office/drawing/2014/main" id="{078F2880-3E98-4C8F-B97A-0C6510B1E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41056">
            <a:off x="371205" y="3114931"/>
            <a:ext cx="2996029" cy="222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88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75" name="Picture 2">
            <a:extLst>
              <a:ext uri="{FF2B5EF4-FFF2-40B4-BE49-F238E27FC236}">
                <a16:creationId xmlns:a16="http://schemas.microsoft.com/office/drawing/2014/main" id="{6F7F75A8-F68A-4A99-AC79-B940B81A72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FD229B38-4F35-4BA8-945B-830C452D31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9" name="Rectangle 78">
            <a:extLst>
              <a:ext uri="{FF2B5EF4-FFF2-40B4-BE49-F238E27FC236}">
                <a16:creationId xmlns:a16="http://schemas.microsoft.com/office/drawing/2014/main" id="{B2813BE5-A131-4269-852E-AA03832CA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2">
            <a:extLst>
              <a:ext uri="{FF2B5EF4-FFF2-40B4-BE49-F238E27FC236}">
                <a16:creationId xmlns:a16="http://schemas.microsoft.com/office/drawing/2014/main" id="{995643A1-7C62-4169-83E0-1AC2D4B673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יצר הרע ויצר הטוב, מה זה? - גידי דבוש - YouTube">
            <a:extLst>
              <a:ext uri="{FF2B5EF4-FFF2-40B4-BE49-F238E27FC236}">
                <a16:creationId xmlns:a16="http://schemas.microsoft.com/office/drawing/2014/main" id="{9794D257-97F5-410C-89BC-43F7D8CC55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970"/>
          <a:stretch/>
        </p:blipFill>
        <p:spPr bwMode="auto">
          <a:xfrm>
            <a:off x="20" y="10"/>
            <a:ext cx="4024741" cy="34289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גוף ונשמה">
            <a:extLst>
              <a:ext uri="{FF2B5EF4-FFF2-40B4-BE49-F238E27FC236}">
                <a16:creationId xmlns:a16="http://schemas.microsoft.com/office/drawing/2014/main" id="{CCABCC1A-FE00-43AF-971B-FDF2DFD8D0C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836" r="12435" b="1"/>
          <a:stretch/>
        </p:blipFill>
        <p:spPr bwMode="auto">
          <a:xfrm>
            <a:off x="-3177" y="3428998"/>
            <a:ext cx="4024761" cy="3429001"/>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A08574BF-F659-49D7-8FBC-529329581E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5" idx="1"/>
          </p:cNvCxnSpPr>
          <p:nvPr>
            <p:extLst>
              <p:ext uri="{386F3935-93C4-4BCD-93E2-E3B085C9AB24}">
                <p16:designElem xmlns:p16="http://schemas.microsoft.com/office/powerpoint/2015/main" val="1"/>
              </p:ext>
            </p:extLst>
          </p:nvPr>
        </p:nvCxnSpPr>
        <p:spPr>
          <a:xfrm flipV="1">
            <a:off x="43274" y="3428999"/>
            <a:ext cx="3981487" cy="1"/>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2D179A50-B650-4425-BA44-62306344D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 name="Picture 86">
            <a:extLst>
              <a:ext uri="{FF2B5EF4-FFF2-40B4-BE49-F238E27FC236}">
                <a16:creationId xmlns:a16="http://schemas.microsoft.com/office/drawing/2014/main" id="{623F1028-C425-4C8B-B7C5-AF81516CA7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054" name="תיבת טקסט 5">
            <a:extLst>
              <a:ext uri="{FF2B5EF4-FFF2-40B4-BE49-F238E27FC236}">
                <a16:creationId xmlns:a16="http://schemas.microsoft.com/office/drawing/2014/main" id="{8543EE11-9027-45B5-A433-9B7E2B712180}"/>
              </a:ext>
            </a:extLst>
          </p:cNvPr>
          <p:cNvGraphicFramePr/>
          <p:nvPr>
            <p:extLst>
              <p:ext uri="{D42A27DB-BD31-4B8C-83A1-F6EECF244321}">
                <p14:modId xmlns:p14="http://schemas.microsoft.com/office/powerpoint/2010/main" val="3585074967"/>
              </p:ext>
            </p:extLst>
          </p:nvPr>
        </p:nvGraphicFramePr>
        <p:xfrm>
          <a:off x="4534596" y="620688"/>
          <a:ext cx="7250036" cy="55446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567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26" name="Picture 2" descr="גפרור – ויקיפדיה">
            <a:extLst>
              <a:ext uri="{FF2B5EF4-FFF2-40B4-BE49-F238E27FC236}">
                <a16:creationId xmlns:a16="http://schemas.microsoft.com/office/drawing/2014/main" id="{BD045A4C-818B-4E3B-AB62-77E1F2AD0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36" r="4076" b="1"/>
          <a:stretch/>
        </p:blipFill>
        <p:spPr bwMode="auto">
          <a:xfrm>
            <a:off x="7824192" y="1628800"/>
            <a:ext cx="3336236" cy="4014710"/>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09DD9485-359F-49C2-965A-54F82268C10D}"/>
              </a:ext>
            </a:extLst>
          </p:cNvPr>
          <p:cNvSpPr txBox="1"/>
          <p:nvPr/>
        </p:nvSpPr>
        <p:spPr>
          <a:xfrm rot="20131407">
            <a:off x="95489" y="1933928"/>
            <a:ext cx="7821585" cy="132343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8000" b="1" i="0" u="none" strike="noStrike" kern="1200" cap="all" spc="0" normalizeH="0" baseline="0" noProof="0" dirty="0">
                <a:ln w="9000" cmpd="sng">
                  <a:solidFill>
                    <a:srgbClr val="D78D38">
                      <a:shade val="50000"/>
                      <a:satMod val="120000"/>
                    </a:srgbClr>
                  </a:solidFill>
                  <a:prstDash val="solid"/>
                </a:ln>
                <a:solidFill>
                  <a:schemeClr val="accent4">
                    <a:lumMod val="75000"/>
                  </a:schemeClr>
                </a:solidFill>
                <a:effectLst>
                  <a:reflection blurRad="12700" stA="28000" endPos="45000" dist="1000" dir="5400000" sy="-100000" algn="bl" rotWithShape="0"/>
                </a:effectLst>
                <a:uLnTx/>
                <a:uFillTx/>
                <a:latin typeface="Tw Cen MT" panose="020B0602020104020603"/>
                <a:ea typeface="+mn-ea"/>
                <a:cs typeface="Arial" panose="020B0604020202020204" pitchFamily="34" charset="0"/>
              </a:rPr>
              <a:t>ב. יצרים ויצירתיות</a:t>
            </a:r>
          </a:p>
        </p:txBody>
      </p:sp>
    </p:spTree>
    <p:extLst>
      <p:ext uri="{BB962C8B-B14F-4D97-AF65-F5344CB8AC3E}">
        <p14:creationId xmlns:p14="http://schemas.microsoft.com/office/powerpoint/2010/main" val="3768581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199456" y="69956"/>
            <a:ext cx="10225136" cy="923330"/>
          </a:xfrm>
          <a:prstGeom prst="rect">
            <a:avLst/>
          </a:prstGeom>
          <a:solidFill>
            <a:schemeClr val="bg2">
              <a:lumMod val="75000"/>
            </a:schemeClr>
          </a:solidFill>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he-IL" sz="3600" dirty="0">
                <a:solidFill>
                  <a:srgbClr val="3E3D2D"/>
                </a:solidFill>
                <a:latin typeface="Gisha"/>
                <a:cs typeface="Gisha"/>
              </a:rPr>
              <a:t>"וירא אלוקים את כל אשר עשה והנה </a:t>
            </a:r>
            <a:r>
              <a:rPr lang="he-IL" sz="5400" b="1" dirty="0">
                <a:solidFill>
                  <a:srgbClr val="3E3D2D"/>
                </a:solidFill>
                <a:latin typeface="Gisha,Bold"/>
              </a:rPr>
              <a:t>טוב מאד"</a:t>
            </a:r>
            <a:endParaRPr lang="he-I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4640" y="1186963"/>
            <a:ext cx="1929812" cy="166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smiley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1296375"/>
            <a:ext cx="1831120" cy="1616612"/>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p:cNvSpPr/>
          <p:nvPr/>
        </p:nvSpPr>
        <p:spPr>
          <a:xfrm>
            <a:off x="7860020" y="2964642"/>
            <a:ext cx="3240360" cy="356053"/>
          </a:xfrm>
          <a:prstGeom prst="rect">
            <a:avLst/>
          </a:prstGeom>
        </p:spPr>
        <p:style>
          <a:lnRef idx="2">
            <a:schemeClr val="accent2"/>
          </a:lnRef>
          <a:fillRef idx="1">
            <a:schemeClr val="lt1"/>
          </a:fillRef>
          <a:effectRef idx="0">
            <a:schemeClr val="accent2"/>
          </a:effectRef>
          <a:fontRef idx="minor">
            <a:schemeClr val="dk1"/>
          </a:fontRef>
        </p:style>
        <p:txBody>
          <a:bodyPr rtlCol="1"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he-IL" sz="2800" b="1" dirty="0">
                <a:ln/>
                <a:solidFill>
                  <a:schemeClr val="accent4"/>
                </a:solidFill>
              </a:rPr>
              <a:t>"טוב"- הוא  יצר טוב</a:t>
            </a:r>
          </a:p>
        </p:txBody>
      </p:sp>
      <p:sp>
        <p:nvSpPr>
          <p:cNvPr id="10" name="מלבן 9"/>
          <p:cNvSpPr/>
          <p:nvPr/>
        </p:nvSpPr>
        <p:spPr>
          <a:xfrm>
            <a:off x="1343472" y="3068225"/>
            <a:ext cx="3240360" cy="356053"/>
          </a:xfrm>
          <a:prstGeom prst="rect">
            <a:avLst/>
          </a:prstGeom>
        </p:spPr>
        <p:style>
          <a:lnRef idx="2">
            <a:schemeClr val="accent2"/>
          </a:lnRef>
          <a:fillRef idx="1">
            <a:schemeClr val="lt1"/>
          </a:fillRef>
          <a:effectRef idx="0">
            <a:schemeClr val="accent2"/>
          </a:effectRef>
          <a:fontRef idx="minor">
            <a:schemeClr val="dk1"/>
          </a:fontRef>
        </p:style>
        <p:txBody>
          <a:bodyPr rtlCol="1"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he-IL" sz="2800" b="1" dirty="0">
                <a:ln>
                  <a:prstDash val="solid"/>
                </a:ln>
                <a:solidFill>
                  <a:srgbClr val="FF0000"/>
                </a:solidFill>
                <a:effectLst>
                  <a:outerShdw blurRad="88000" dist="50800" dir="5040000" algn="tl">
                    <a:schemeClr val="accent4">
                      <a:tint val="80000"/>
                      <a:satMod val="250000"/>
                      <a:alpha val="45000"/>
                    </a:schemeClr>
                  </a:outerShdw>
                </a:effectLst>
              </a:rPr>
              <a:t>"מאד"-הוא  יצר הרע</a:t>
            </a:r>
          </a:p>
        </p:txBody>
      </p:sp>
      <p:sp>
        <p:nvSpPr>
          <p:cNvPr id="12" name="תיבת טקסט 11">
            <a:extLst>
              <a:ext uri="{FF2B5EF4-FFF2-40B4-BE49-F238E27FC236}">
                <a16:creationId xmlns:a16="http://schemas.microsoft.com/office/drawing/2014/main" id="{80C70269-4BFF-4B51-84B0-25D3E120E792}"/>
              </a:ext>
            </a:extLst>
          </p:cNvPr>
          <p:cNvSpPr txBox="1"/>
          <p:nvPr/>
        </p:nvSpPr>
        <p:spPr>
          <a:xfrm>
            <a:off x="191344" y="3429000"/>
            <a:ext cx="11593288" cy="2862322"/>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3600" b="1" i="0" u="none" strike="noStrike" kern="1200" normalizeH="0" baseline="0" noProof="0" dirty="0">
                <a:ln/>
                <a:solidFill>
                  <a:schemeClr val="accent3"/>
                </a:solidFill>
                <a:uLnTx/>
                <a:uFillTx/>
                <a:latin typeface="Tw Cen MT" panose="020B0602020104020603"/>
                <a:ea typeface="+mn-ea"/>
                <a:cs typeface="Arial" panose="020B0604020202020204" pitchFamily="34" charset="0"/>
              </a:rPr>
              <a:t>"..שאילולי היצר הרע לא בנה אדם בית</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3600" b="1" i="0" u="none" strike="noStrike" kern="1200" normalizeH="0" baseline="0" noProof="0" dirty="0">
                <a:ln/>
                <a:solidFill>
                  <a:schemeClr val="accent3"/>
                </a:solidFill>
                <a:uLnTx/>
                <a:uFillTx/>
                <a:latin typeface="Tw Cen MT" panose="020B0602020104020603"/>
                <a:ea typeface="+mn-ea"/>
                <a:cs typeface="Arial" panose="020B0604020202020204" pitchFamily="34" charset="0"/>
              </a:rPr>
              <a:t>ולא נשא אישה ולא הוליד...</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3600" b="1" i="0" u="none" strike="noStrike" kern="1200" normalizeH="0" baseline="0" noProof="0" dirty="0">
                <a:ln/>
                <a:solidFill>
                  <a:schemeClr val="accent3"/>
                </a:solidFill>
                <a:uLnTx/>
                <a:uFillTx/>
                <a:latin typeface="Tw Cen MT" panose="020B0602020104020603"/>
                <a:ea typeface="+mn-ea"/>
                <a:cs typeface="Arial" panose="020B0604020202020204" pitchFamily="34" charset="0"/>
              </a:rPr>
              <a:t>דווקא ההתגוששות הפנימית בה מצוי אדם, התשוקות והתאוות שהוא נמצא בשיח איתן, דווקא הן מניעות אותו לפעולה</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3600" b="1" i="0" u="none" strike="noStrike" kern="1200" normalizeH="0" baseline="0" noProof="0" dirty="0">
                <a:ln/>
                <a:solidFill>
                  <a:schemeClr val="accent3"/>
                </a:solidFill>
                <a:uLnTx/>
                <a:uFillTx/>
                <a:latin typeface="Tw Cen MT" panose="020B0602020104020603"/>
                <a:ea typeface="+mn-ea"/>
                <a:cs typeface="Arial" panose="020B0604020202020204" pitchFamily="34" charset="0"/>
              </a:rPr>
              <a:t>ועשיה.</a:t>
            </a:r>
            <a:endParaRPr lang="he-IL" b="1" dirty="0">
              <a:ln/>
              <a:solidFill>
                <a:schemeClr val="accent3"/>
              </a:solidFill>
            </a:endParaRPr>
          </a:p>
        </p:txBody>
      </p:sp>
    </p:spTree>
    <p:extLst>
      <p:ext uri="{BB962C8B-B14F-4D97-AF65-F5344CB8AC3E}">
        <p14:creationId xmlns:p14="http://schemas.microsoft.com/office/powerpoint/2010/main" val="3826070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63352" y="3424798"/>
            <a:ext cx="11665296"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a:r>
              <a:rPr lang="he-IL" sz="3200" b="1" u="sng" dirty="0">
                <a:solidFill>
                  <a:srgbClr val="7030A0"/>
                </a:solidFill>
              </a:rPr>
              <a:t>מסקנה: </a:t>
            </a:r>
          </a:p>
          <a:p>
            <a:pPr algn="r"/>
            <a:r>
              <a:rPr lang="he-IL" sz="3200" b="1" dirty="0">
                <a:solidFill>
                  <a:srgbClr val="7030A0"/>
                </a:solidFill>
              </a:rPr>
              <a:t>יצר העריות בכוחו להחטיא, אך הוא יצר של חיים, הוא המבטיח את המשך הקיום האנושי.</a:t>
            </a:r>
          </a:p>
          <a:p>
            <a:pPr algn="r"/>
            <a:r>
              <a:rPr lang="he-IL" sz="3200" b="1" u="sng" dirty="0">
                <a:solidFill>
                  <a:srgbClr val="C00000"/>
                </a:solidFill>
              </a:rPr>
              <a:t>לכן</a:t>
            </a:r>
            <a:r>
              <a:rPr lang="he-IL" sz="3200" b="1" dirty="0">
                <a:solidFill>
                  <a:srgbClr val="C00000"/>
                </a:solidFill>
              </a:rPr>
              <a:t>: לא לחיות נגד היצר, אלא עם היצר- </a:t>
            </a:r>
            <a:r>
              <a:rPr lang="he-IL" sz="3200" b="1" u="sng" dirty="0">
                <a:solidFill>
                  <a:srgbClr val="C00000"/>
                </a:solidFill>
              </a:rPr>
              <a:t>בקדושה וטהרה. </a:t>
            </a:r>
            <a:endParaRPr lang="he-IL" sz="2400" b="1" u="sng" dirty="0">
              <a:solidFill>
                <a:srgbClr val="C00000"/>
              </a:solidFill>
            </a:endParaRPr>
          </a:p>
          <a:p>
            <a:pPr algn="r"/>
            <a:r>
              <a:rPr lang="he-IL" sz="3200" b="1" dirty="0">
                <a:solidFill>
                  <a:srgbClr val="C00000"/>
                </a:solidFill>
                <a:effectLst>
                  <a:outerShdw blurRad="38100" dist="38100" dir="2700000" algn="tl">
                    <a:srgbClr val="000000">
                      <a:alpha val="43137"/>
                    </a:srgbClr>
                  </a:outerShdw>
                </a:effectLst>
              </a:rPr>
              <a:t>שימוש נכון ביצר הזה מביא לבניין. שימוש מוטעה בו עלול להמיט חורבן.</a:t>
            </a:r>
            <a:endParaRPr lang="en-US" sz="2400" b="1" dirty="0">
              <a:solidFill>
                <a:srgbClr val="C00000"/>
              </a:solidFill>
            </a:endParaRPr>
          </a:p>
        </p:txBody>
      </p:sp>
      <p:sp>
        <p:nvSpPr>
          <p:cNvPr id="7" name="תיבת טקסט 6">
            <a:extLst>
              <a:ext uri="{FF2B5EF4-FFF2-40B4-BE49-F238E27FC236}">
                <a16:creationId xmlns:a16="http://schemas.microsoft.com/office/drawing/2014/main" id="{19039166-9701-4051-BC90-F3898032100B}"/>
              </a:ext>
            </a:extLst>
          </p:cNvPr>
          <p:cNvSpPr txBox="1"/>
          <p:nvPr/>
        </p:nvSpPr>
        <p:spPr>
          <a:xfrm>
            <a:off x="3575720" y="584721"/>
            <a:ext cx="8108642"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rPr>
              <a:t>בזמן חורבן בית שני הייתה עת רצון ובוטל הכוח של יצר העבודה זרה ע"י חכמים. בעקבות ביטול זה הועלתה הצעה לבטל גם את יצר העריות.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rPr>
              <a:t>אולם הקב"ה הזהיר אותם שללא יצר זה  ייחרב העולם. כלאו את היצר הרע למשך שלושה ימים. בסיומם חיפשו ביצה של תרנגולת בכל ארץ ישראל ולא מצאו, התפללו שיחזור יצר העריות.</a:t>
            </a:r>
          </a:p>
        </p:txBody>
      </p:sp>
      <p:pic>
        <p:nvPicPr>
          <p:cNvPr id="6" name="Picture 2" descr="כיצד יתכן שהטלת ביצת תרנגולת, תתיר למול בשבת תינוק שנולד בבין השמשות? - דרשו">
            <a:extLst>
              <a:ext uri="{FF2B5EF4-FFF2-40B4-BE49-F238E27FC236}">
                <a16:creationId xmlns:a16="http://schemas.microsoft.com/office/drawing/2014/main" id="{59D3346C-4738-49E6-BD50-33F2AB97D351}"/>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91344" y="392018"/>
            <a:ext cx="3129220" cy="2900908"/>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6480777A-1757-4816-B418-795AFE725A2C}"/>
              </a:ext>
            </a:extLst>
          </p:cNvPr>
          <p:cNvSpPr txBox="1"/>
          <p:nvPr/>
        </p:nvSpPr>
        <p:spPr>
          <a:xfrm>
            <a:off x="5015880" y="207352"/>
            <a:ext cx="6093618"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he-IL" sz="1800" b="1" i="0" u="sng"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rPr>
              <a:t>מסכת יומא:</a:t>
            </a:r>
          </a:p>
        </p:txBody>
      </p:sp>
    </p:spTree>
    <p:extLst>
      <p:ext uri="{BB962C8B-B14F-4D97-AF65-F5344CB8AC3E}">
        <p14:creationId xmlns:p14="http://schemas.microsoft.com/office/powerpoint/2010/main" val="308552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55840" y="0"/>
            <a:ext cx="7056784" cy="1908215"/>
          </a:xfrm>
          <a:prstGeom prst="rect">
            <a:avLst/>
          </a:prstGeom>
          <a:solidFill>
            <a:schemeClr val="accent5">
              <a:lumMod val="60000"/>
              <a:lumOff val="40000"/>
            </a:schemeClr>
          </a:solidFill>
        </p:spPr>
        <p:txBody>
          <a:bodyPr wrap="square">
            <a:spAutoFit/>
          </a:bodyPr>
          <a:lstStyle/>
          <a:p>
            <a:pPr lvl="0" algn="ctr"/>
            <a:r>
              <a:rPr lang="he-IL" b="1" u="sng" dirty="0">
                <a:solidFill>
                  <a:prstClr val="black"/>
                </a:solidFill>
              </a:rPr>
              <a:t>המשנה מסכת ברכות:</a:t>
            </a:r>
            <a:endParaRPr lang="en-US" dirty="0">
              <a:solidFill>
                <a:prstClr val="black"/>
              </a:solidFill>
            </a:endParaRPr>
          </a:p>
          <a:p>
            <a:pPr lvl="0" algn="ctr"/>
            <a:r>
              <a:rPr lang="he-IL" sz="2400" b="1" dirty="0">
                <a:solidFill>
                  <a:prstClr val="black"/>
                </a:solidFill>
              </a:rPr>
              <a:t>כתוב בתורה:" ואהבת את ה' אלוקיך בכל </a:t>
            </a:r>
            <a:r>
              <a:rPr lang="he-IL" sz="2800" b="1" dirty="0">
                <a:solidFill>
                  <a:srgbClr val="FF0000"/>
                </a:solidFill>
              </a:rPr>
              <a:t>לבבך</a:t>
            </a:r>
            <a:r>
              <a:rPr lang="he-IL" sz="2400" b="1" dirty="0">
                <a:solidFill>
                  <a:prstClr val="black"/>
                </a:solidFill>
              </a:rPr>
              <a:t>"</a:t>
            </a:r>
            <a:endParaRPr lang="en-US" sz="2400" b="1" dirty="0">
              <a:solidFill>
                <a:prstClr val="black"/>
              </a:solidFill>
            </a:endParaRPr>
          </a:p>
          <a:p>
            <a:pPr lvl="0" algn="ctr"/>
            <a:r>
              <a:rPr lang="he-IL" sz="2400" b="1" dirty="0">
                <a:solidFill>
                  <a:prstClr val="black"/>
                </a:solidFill>
              </a:rPr>
              <a:t>למה כתוב בכל לבבך ולא בכל </a:t>
            </a:r>
            <a:r>
              <a:rPr lang="he-IL" sz="2400" b="1" dirty="0" err="1">
                <a:solidFill>
                  <a:prstClr val="black"/>
                </a:solidFill>
              </a:rPr>
              <a:t>לבך</a:t>
            </a:r>
            <a:r>
              <a:rPr lang="he-IL" sz="2400" b="1" dirty="0">
                <a:solidFill>
                  <a:prstClr val="black"/>
                </a:solidFill>
              </a:rPr>
              <a:t> ? </a:t>
            </a:r>
          </a:p>
          <a:p>
            <a:pPr lvl="0" algn="ctr"/>
            <a:r>
              <a:rPr lang="he-IL" sz="2400" b="1" dirty="0">
                <a:solidFill>
                  <a:prstClr val="black"/>
                </a:solidFill>
              </a:rPr>
              <a:t>הכפילות מלמדת שיש לעבוד את ה' בשני היצרים</a:t>
            </a:r>
            <a:endParaRPr lang="en-US" sz="2400" b="1" dirty="0">
              <a:solidFill>
                <a:prstClr val="black"/>
              </a:solidFill>
            </a:endParaRPr>
          </a:p>
          <a:p>
            <a:pPr lvl="0" algn="ctr"/>
            <a:r>
              <a:rPr lang="he-IL" sz="2400" b="1" dirty="0">
                <a:solidFill>
                  <a:prstClr val="black"/>
                </a:solidFill>
              </a:rPr>
              <a:t>ביצר הטוב וגם ביצר הרע.</a:t>
            </a:r>
            <a:endParaRPr lang="en-US" sz="2400" b="1"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6" y="1908215"/>
            <a:ext cx="4511824" cy="4697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תיבת טקסט 5">
            <a:extLst>
              <a:ext uri="{FF2B5EF4-FFF2-40B4-BE49-F238E27FC236}">
                <a16:creationId xmlns:a16="http://schemas.microsoft.com/office/drawing/2014/main" id="{209D7D5C-2445-4F55-866C-2469E26CDA03}"/>
              </a:ext>
            </a:extLst>
          </p:cNvPr>
          <p:cNvSpPr txBox="1"/>
          <p:nvPr/>
        </p:nvSpPr>
        <p:spPr>
          <a:xfrm>
            <a:off x="4855443" y="3398143"/>
            <a:ext cx="7046093"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400" b="1" i="0" u="sng"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rPr>
              <a:t>הרב ישראל ליפשיץ מסביר:</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C00000"/>
                </a:solidFill>
                <a:effectLst/>
                <a:uLnTx/>
                <a:uFillTx/>
                <a:latin typeface="Tw Cen MT" panose="020B0602020104020603"/>
                <a:ea typeface="+mn-ea"/>
                <a:cs typeface="Arial" panose="020B0604020202020204" pitchFamily="34" charset="0"/>
              </a:rPr>
              <a:t>המאפיין של היצר הרע הוא האש, אותה בעירה פנימית, התשוקה, התאוות, הדברים שאדם חומד. כל אלה הם כוח חזק בנפש, ואת הכוח הזה, על האדם לרתום לעבודת ה' שלו. שתהיה בעבודת ה' את אותה התלהבות ואת אותה אש שמכניס  היצר הרע לחייו של האדם.</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1" i="0" u="none" strike="noStrike" kern="1200" cap="none" spc="0" normalizeH="0" baseline="0" noProof="0" dirty="0">
              <a:ln>
                <a:noFill/>
              </a:ln>
              <a:solidFill>
                <a:srgbClr val="C00000"/>
              </a:solidFill>
              <a:effectLst/>
              <a:uLnTx/>
              <a:uFillTx/>
              <a:latin typeface="Tw Cen MT" panose="020B0602020104020603"/>
              <a:ea typeface="+mn-ea"/>
              <a:cs typeface="Arial" panose="020B0604020202020204" pitchFamily="34" charset="0"/>
            </a:endParaRPr>
          </a:p>
        </p:txBody>
      </p:sp>
      <p:sp>
        <p:nvSpPr>
          <p:cNvPr id="7" name="תיבת טקסט 6">
            <a:extLst>
              <a:ext uri="{FF2B5EF4-FFF2-40B4-BE49-F238E27FC236}">
                <a16:creationId xmlns:a16="http://schemas.microsoft.com/office/drawing/2014/main" id="{C48C7C9B-471D-41BB-AF20-85807EC2CF39}"/>
              </a:ext>
            </a:extLst>
          </p:cNvPr>
          <p:cNvSpPr txBox="1"/>
          <p:nvPr/>
        </p:nvSpPr>
        <p:spPr>
          <a:xfrm>
            <a:off x="3791744" y="2206942"/>
            <a:ext cx="813690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lgn="r"/>
            <a:r>
              <a:rPr lang="he-IL" sz="2400" b="1" dirty="0">
                <a:solidFill>
                  <a:prstClr val="black"/>
                </a:solidFill>
              </a:rPr>
              <a:t>יצר הרע מפתה אותנו לחטא, אם כן כיצד ניתן  לעבוד בו את ה'?</a:t>
            </a:r>
            <a:endParaRPr lang="en-US" sz="2400" dirty="0">
              <a:solidFill>
                <a:prstClr val="black"/>
              </a:solidFill>
            </a:endParaRPr>
          </a:p>
        </p:txBody>
      </p:sp>
    </p:spTree>
    <p:extLst>
      <p:ext uri="{BB962C8B-B14F-4D97-AF65-F5344CB8AC3E}">
        <p14:creationId xmlns:p14="http://schemas.microsoft.com/office/powerpoint/2010/main" val="49889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220" name="Rectangle 70">
            <a:extLst>
              <a:ext uri="{FF2B5EF4-FFF2-40B4-BE49-F238E27FC236}">
                <a16:creationId xmlns:a16="http://schemas.microsoft.com/office/drawing/2014/main" id="{47155C6E-91BF-431D-9052-685726DFE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6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1" name="Rectangle 72">
            <a:extLst>
              <a:ext uri="{FF2B5EF4-FFF2-40B4-BE49-F238E27FC236}">
                <a16:creationId xmlns:a16="http://schemas.microsoft.com/office/drawing/2014/main" id="{929B92EA-70A3-4CD0-A35F-D144D7F0F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31398" y="643467"/>
            <a:ext cx="4136517"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a:extLst>
              <a:ext uri="{FF2B5EF4-FFF2-40B4-BE49-F238E27FC236}">
                <a16:creationId xmlns:a16="http://schemas.microsoft.com/office/drawing/2014/main" id="{6183BC19-3CEA-41DF-849F-29F8858A9E7D}"/>
              </a:ext>
            </a:extLst>
          </p:cNvPr>
          <p:cNvSpPr/>
          <p:nvPr/>
        </p:nvSpPr>
        <p:spPr>
          <a:xfrm>
            <a:off x="5522300" y="1443841"/>
            <a:ext cx="6046308" cy="3970318"/>
          </a:xfrm>
          <a:prstGeom prst="rect">
            <a:avLst/>
          </a:prstGeom>
          <a:solidFill>
            <a:srgbClr val="ADB727"/>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e-IL" b="1" dirty="0">
                <a:solidFill>
                  <a:srgbClr val="002060"/>
                </a:solidFill>
                <a:latin typeface="Gisha"/>
                <a:cs typeface="Gisha"/>
              </a:rPr>
              <a:t>"</a:t>
            </a:r>
            <a:r>
              <a:rPr lang="he-IL" sz="2800" b="1" dirty="0">
                <a:solidFill>
                  <a:srgbClr val="002060"/>
                </a:solidFill>
                <a:latin typeface="Gisha"/>
                <a:cs typeface="Gisha"/>
              </a:rPr>
              <a:t>הוי עז כנמר...לעשות רצון אביך שבשמים.."</a:t>
            </a:r>
          </a:p>
          <a:p>
            <a:pPr algn="ctr"/>
            <a:endParaRPr lang="he-IL" sz="2800" b="1" dirty="0">
              <a:solidFill>
                <a:srgbClr val="002060"/>
              </a:solidFill>
              <a:latin typeface="Gisha"/>
              <a:cs typeface="Gisha"/>
            </a:endParaRPr>
          </a:p>
          <a:p>
            <a:pPr algn="ctr"/>
            <a:r>
              <a:rPr lang="he-IL" sz="2800" b="1" dirty="0">
                <a:solidFill>
                  <a:srgbClr val="002060"/>
                </a:solidFill>
                <a:latin typeface="Gisha"/>
                <a:cs typeface="Gisha"/>
              </a:rPr>
              <a:t>"למה נמר ? ולמה לא נאמר  " הוי עז כמו כל הצדיקים...."</a:t>
            </a:r>
          </a:p>
          <a:p>
            <a:pPr algn="ctr"/>
            <a:endParaRPr lang="he-IL" sz="2800" b="1" dirty="0">
              <a:solidFill>
                <a:srgbClr val="002060"/>
              </a:solidFill>
              <a:latin typeface="Gisha"/>
              <a:cs typeface="Gisha"/>
            </a:endParaRPr>
          </a:p>
          <a:p>
            <a:pPr algn="ctr"/>
            <a:r>
              <a:rPr lang="he-IL" sz="2800" b="1" dirty="0">
                <a:solidFill>
                  <a:srgbClr val="002060"/>
                </a:solidFill>
                <a:latin typeface="Gisha"/>
                <a:cs typeface="Gisha"/>
              </a:rPr>
              <a:t>אלא גם לכוחות הללו שבך יש מקום בעבודת ה'.</a:t>
            </a:r>
          </a:p>
          <a:p>
            <a:pPr algn="ctr"/>
            <a:r>
              <a:rPr lang="he-IL" sz="2800" b="1" dirty="0">
                <a:solidFill>
                  <a:srgbClr val="002060"/>
                </a:solidFill>
                <a:latin typeface="Gisha"/>
                <a:cs typeface="Gisha"/>
              </a:rPr>
              <a:t>תעבוד את ה' עם כל </a:t>
            </a:r>
            <a:r>
              <a:rPr lang="he-IL" sz="2800" b="1" dirty="0">
                <a:solidFill>
                  <a:srgbClr val="002060"/>
                </a:solidFill>
                <a:latin typeface="Gisha,Bold"/>
                <a:cs typeface="Gisha"/>
              </a:rPr>
              <a:t>ה"מאד " </a:t>
            </a:r>
            <a:r>
              <a:rPr lang="he-IL" sz="2800" b="1" dirty="0">
                <a:solidFill>
                  <a:srgbClr val="002060"/>
                </a:solidFill>
                <a:latin typeface="Gisha"/>
                <a:cs typeface="Gisha"/>
              </a:rPr>
              <a:t>שבך.</a:t>
            </a:r>
            <a:endParaRPr lang="he-IL" sz="2800" dirty="0"/>
          </a:p>
        </p:txBody>
      </p:sp>
    </p:spTree>
    <p:extLst>
      <p:ext uri="{BB962C8B-B14F-4D97-AF65-F5344CB8AC3E}">
        <p14:creationId xmlns:p14="http://schemas.microsoft.com/office/powerpoint/2010/main" val="17676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תמונה 6" descr="תמונה שמכילה מזון&#10;&#10;התיאור נוצר באופן אוטומטי">
            <a:extLst>
              <a:ext uri="{FF2B5EF4-FFF2-40B4-BE49-F238E27FC236}">
                <a16:creationId xmlns:a16="http://schemas.microsoft.com/office/drawing/2014/main" id="{348B3E5D-DD00-470D-9E31-415C27FD535F}"/>
              </a:ext>
            </a:extLst>
          </p:cNvPr>
          <p:cNvPicPr>
            <a:picLocks noChangeAspect="1"/>
          </p:cNvPicPr>
          <p:nvPr/>
        </p:nvPicPr>
        <p:blipFill rotWithShape="1">
          <a:blip r:embed="rId2">
            <a:alphaModFix/>
          </a:blip>
          <a:srcRect/>
          <a:stretch/>
        </p:blipFill>
        <p:spPr>
          <a:xfrm>
            <a:off x="20" y="10"/>
            <a:ext cx="12191980" cy="6857990"/>
          </a:xfrm>
          <a:prstGeom prst="rect">
            <a:avLst/>
          </a:prstGeom>
        </p:spPr>
      </p:pic>
    </p:spTree>
    <p:extLst>
      <p:ext uri="{BB962C8B-B14F-4D97-AF65-F5344CB8AC3E}">
        <p14:creationId xmlns:p14="http://schemas.microsoft.com/office/powerpoint/2010/main" val="68835365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960096" y="193493"/>
            <a:ext cx="5231904" cy="648072"/>
          </a:xfrm>
        </p:spPr>
        <p:txBody>
          <a:bodyPr>
            <a:noAutofit/>
          </a:bodyPr>
          <a:lstStyle/>
          <a:p>
            <a:pPr algn="ctr"/>
            <a:r>
              <a:rPr lang="he-IL" sz="6000" dirty="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ג. "ובחרת בחיים"</a:t>
            </a:r>
          </a:p>
        </p:txBody>
      </p:sp>
      <p:graphicFrame>
        <p:nvGraphicFramePr>
          <p:cNvPr id="7" name="מציין מיקום תוכן 6"/>
          <p:cNvGraphicFramePr>
            <a:graphicFrameLocks noGrp="1"/>
          </p:cNvGraphicFramePr>
          <p:nvPr>
            <p:ph idx="1"/>
            <p:extLst>
              <p:ext uri="{D42A27DB-BD31-4B8C-83A1-F6EECF244321}">
                <p14:modId xmlns:p14="http://schemas.microsoft.com/office/powerpoint/2010/main" val="2763100742"/>
              </p:ext>
            </p:extLst>
          </p:nvPr>
        </p:nvGraphicFramePr>
        <p:xfrm>
          <a:off x="479376" y="692696"/>
          <a:ext cx="7200800" cy="593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מציין מיקום טקסט 2"/>
          <p:cNvSpPr>
            <a:spLocks noGrp="1"/>
          </p:cNvSpPr>
          <p:nvPr>
            <p:ph type="body" sz="half" idx="2"/>
          </p:nvPr>
        </p:nvSpPr>
        <p:spPr>
          <a:xfrm>
            <a:off x="7806862" y="1515934"/>
            <a:ext cx="4151784" cy="4824537"/>
          </a:xfrm>
        </p:spPr>
        <p:txBody>
          <a:bodyPr>
            <a:normAutofit fontScale="85000" lnSpcReduction="10000"/>
          </a:bodyPr>
          <a:lstStyle/>
          <a:p>
            <a:pPr algn="ctr"/>
            <a:r>
              <a:rPr lang="he-IL" sz="2800" b="1" dirty="0">
                <a:solidFill>
                  <a:srgbClr val="3E3D2D"/>
                </a:solidFill>
                <a:latin typeface="Gisha,Bold"/>
              </a:rPr>
              <a:t>בחירה בחיים היא השתדלות לא להיות כל הזמן  בניסיונות ובפיתויים.</a:t>
            </a:r>
          </a:p>
          <a:p>
            <a:pPr algn="ctr"/>
            <a:r>
              <a:rPr lang="he-IL" sz="2800" b="1" dirty="0">
                <a:solidFill>
                  <a:srgbClr val="3E3D2D"/>
                </a:solidFill>
                <a:latin typeface="Gisha,Bold"/>
              </a:rPr>
              <a:t>סביבה עמוסה בגירויים מעמידה את האדם בהתמודדות תמידית. </a:t>
            </a:r>
          </a:p>
          <a:p>
            <a:pPr algn="ctr"/>
            <a:r>
              <a:rPr lang="he-IL" sz="2800" b="1" dirty="0">
                <a:solidFill>
                  <a:srgbClr val="FF0000"/>
                </a:solidFill>
                <a:latin typeface="Gisha,Bold"/>
              </a:rPr>
              <a:t>חטאת לפתח רובצת</a:t>
            </a:r>
            <a:r>
              <a:rPr lang="he-IL" sz="2800" b="1" dirty="0">
                <a:solidFill>
                  <a:srgbClr val="3E3D2D"/>
                </a:solidFill>
                <a:latin typeface="Gisha,Bold"/>
              </a:rPr>
              <a:t>.</a:t>
            </a:r>
          </a:p>
          <a:p>
            <a:pPr algn="ctr"/>
            <a:r>
              <a:rPr lang="he-IL" sz="2800" b="1" dirty="0">
                <a:solidFill>
                  <a:srgbClr val="3E3D2D"/>
                </a:solidFill>
                <a:latin typeface="Gisha,Bold"/>
              </a:rPr>
              <a:t>ההלכה עוזרת לאדם להתמודד באמצעות סייגים וגדרות.</a:t>
            </a:r>
          </a:p>
          <a:p>
            <a:pPr algn="ctr"/>
            <a:r>
              <a:rPr lang="he-IL" sz="2800" b="1" dirty="0">
                <a:solidFill>
                  <a:srgbClr val="3E3D2D"/>
                </a:solidFill>
                <a:latin typeface="Gisha,Bold"/>
              </a:rPr>
              <a:t>אימוץ הסייגים היא בחירת האדם בחיים. </a:t>
            </a:r>
            <a:endParaRPr lang="he-IL" sz="2800" dirty="0"/>
          </a:p>
        </p:txBody>
      </p:sp>
      <p:pic>
        <p:nvPicPr>
          <p:cNvPr id="1024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04207" y="4267269"/>
            <a:ext cx="1415411" cy="104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4327" y="1876174"/>
            <a:ext cx="1417967" cy="104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descr="http://pschools.haifanet.org.il/herzel/DocLib1/ילדים%20רוקדים.gif">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2362" y="1772816"/>
            <a:ext cx="1484433" cy="10948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בריכת שחיה עם שפה מתנפחת Easy Set 366X91 עם מסנן חול 0.25 כ&quot;ס Intex "/>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348" t="-2930" r="9467" b="29508"/>
          <a:stretch/>
        </p:blipFill>
        <p:spPr bwMode="auto">
          <a:xfrm>
            <a:off x="554267" y="4570160"/>
            <a:ext cx="1405648" cy="936104"/>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3DA73AB1-7749-4F5D-B1C3-4BD060E2FD86}"/>
              </a:ext>
            </a:extLst>
          </p:cNvPr>
          <p:cNvPicPr>
            <a:picLocks noChangeAspect="1"/>
          </p:cNvPicPr>
          <p:nvPr/>
        </p:nvPicPr>
        <p:blipFill>
          <a:blip r:embed="rId13"/>
          <a:stretch>
            <a:fillRect/>
          </a:stretch>
        </p:blipFill>
        <p:spPr>
          <a:xfrm>
            <a:off x="2578997" y="2000918"/>
            <a:ext cx="1484433" cy="1101695"/>
          </a:xfrm>
          <a:prstGeom prst="rect">
            <a:avLst/>
          </a:prstGeom>
        </p:spPr>
      </p:pic>
      <p:pic>
        <p:nvPicPr>
          <p:cNvPr id="1028" name="Picture 4" descr="lovepik_401457518 גרפיקה_תמונה חינם זוג בחדר">
            <a:extLst>
              <a:ext uri="{FF2B5EF4-FFF2-40B4-BE49-F238E27FC236}">
                <a16:creationId xmlns:a16="http://schemas.microsoft.com/office/drawing/2014/main" id="{8BD07F74-28F8-45F2-8CEC-C2F8C81D52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7828" y="1797314"/>
            <a:ext cx="1417967" cy="141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11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3074" name="Picture 2" descr="העין השבועית | העין השביעית">
            <a:extLst>
              <a:ext uri="{FF2B5EF4-FFF2-40B4-BE49-F238E27FC236}">
                <a16:creationId xmlns:a16="http://schemas.microsoft.com/office/drawing/2014/main" id="{35E2F20E-91B6-4310-8800-F09B96E71B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081" y="776059"/>
            <a:ext cx="2471564" cy="13840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תמונה שמכילה ציור&#10;&#10;התיאור נוצר באופן אוטומטי"/>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0081" y="3432457"/>
            <a:ext cx="2442250" cy="229047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תמונה שמכילה תינוק, מקורה, אדם, ילד&#10;&#10;התיאור נוצר באופן אוטומטי"/>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25846" y="1197111"/>
            <a:ext cx="2709458" cy="20857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תמונה שמכילה ציור&#10;&#10;התיאור נוצר באופן אוטומטי"/>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25846" y="4666059"/>
            <a:ext cx="2709458" cy="17263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7948428" y="640831"/>
            <a:ext cx="3600107" cy="987969"/>
          </a:xfrm>
        </p:spPr>
        <p:txBody>
          <a:bodyPr>
            <a:normAutofit fontScale="90000"/>
          </a:bodyPr>
          <a:lstStyle/>
          <a:p>
            <a:br>
              <a:rPr lang="en-US" sz="3200" b="1" dirty="0"/>
            </a:br>
            <a:r>
              <a:rPr lang="he-IL" sz="3200" b="1" u="sng" dirty="0"/>
              <a:t>מהו יצר?</a:t>
            </a:r>
            <a:br>
              <a:rPr lang="he-IL" sz="3200" b="1" u="sng" dirty="0"/>
            </a:br>
            <a:endParaRPr lang="he-IL" sz="3200" b="1" u="sng" dirty="0"/>
          </a:p>
        </p:txBody>
      </p:sp>
      <p:sp>
        <p:nvSpPr>
          <p:cNvPr id="3" name="מציין מיקום תוכן 2"/>
          <p:cNvSpPr>
            <a:spLocks noGrp="1"/>
          </p:cNvSpPr>
          <p:nvPr>
            <p:ph idx="1"/>
          </p:nvPr>
        </p:nvSpPr>
        <p:spPr>
          <a:xfrm>
            <a:off x="7563963" y="1978871"/>
            <a:ext cx="4469532" cy="3744057"/>
          </a:xfrm>
        </p:spPr>
        <p:style>
          <a:lnRef idx="1">
            <a:schemeClr val="accent5"/>
          </a:lnRef>
          <a:fillRef idx="2">
            <a:schemeClr val="accent5"/>
          </a:fillRef>
          <a:effectRef idx="1">
            <a:schemeClr val="accent5"/>
          </a:effectRef>
          <a:fontRef idx="minor">
            <a:schemeClr val="dk1"/>
          </a:fontRef>
        </p:style>
        <p:txBody>
          <a:bodyPr>
            <a:normAutofit/>
          </a:bodyPr>
          <a:lstStyle/>
          <a:p>
            <a:pPr marL="451993" marR="540385" indent="0">
              <a:spcAft>
                <a:spcPts val="1000"/>
              </a:spcAft>
              <a:buNone/>
              <a:tabLst>
                <a:tab pos="3138170" algn="l"/>
              </a:tabLst>
            </a:pPr>
            <a:r>
              <a:rPr lang="he-IL" sz="2400" b="1" dirty="0">
                <a:effectLst>
                  <a:outerShdw blurRad="38100" dist="38100" dir="2700000" algn="tl">
                    <a:srgbClr val="000000">
                      <a:alpha val="43137"/>
                    </a:srgbClr>
                  </a:outerShdw>
                </a:effectLst>
              </a:rPr>
              <a:t>כינוי לכוחות מולדים אצל האדם, הגורמים לו לפעול באופן שמספק את צרכיו המיידיים.</a:t>
            </a:r>
          </a:p>
          <a:p>
            <a:pPr marL="451993" marR="540385" indent="0">
              <a:spcAft>
                <a:spcPts val="1000"/>
              </a:spcAft>
              <a:buNone/>
              <a:tabLst>
                <a:tab pos="3138170" algn="l"/>
              </a:tabLst>
            </a:pPr>
            <a:r>
              <a:rPr lang="he-IL" sz="2400" b="1" dirty="0"/>
              <a:t>אדם יכול להשתמש בכל אחד מן הכוחות המולדים באופן חיובי או שלילי. </a:t>
            </a:r>
            <a:endParaRPr lang="he-IL" sz="2400" dirty="0"/>
          </a:p>
        </p:txBody>
      </p:sp>
      <p:sp>
        <p:nvSpPr>
          <p:cNvPr id="12" name="תיבת טקסט 11">
            <a:extLst>
              <a:ext uri="{FF2B5EF4-FFF2-40B4-BE49-F238E27FC236}">
                <a16:creationId xmlns:a16="http://schemas.microsoft.com/office/drawing/2014/main" id="{58A4CE7C-2A13-4F6C-8890-2E15512A967F}"/>
              </a:ext>
            </a:extLst>
          </p:cNvPr>
          <p:cNvSpPr txBox="1"/>
          <p:nvPr/>
        </p:nvSpPr>
        <p:spPr>
          <a:xfrm>
            <a:off x="8328358" y="375949"/>
            <a:ext cx="4116704" cy="400110"/>
          </a:xfrm>
          <a:prstGeom prst="rect">
            <a:avLst/>
          </a:prstGeom>
          <a:noFill/>
        </p:spPr>
        <p:txBody>
          <a:bodyPr wrap="square">
            <a:spAutoFit/>
          </a:bodyPr>
          <a:lstStyle/>
          <a:p>
            <a:pPr>
              <a:spcAft>
                <a:spcPts val="600"/>
              </a:spcAft>
            </a:pPr>
            <a:r>
              <a:rPr lang="he-IL" sz="2000" b="1" dirty="0"/>
              <a:t>א. "וייצר אלוקים את האדם".</a:t>
            </a:r>
            <a:endParaRPr lang="he-IL" sz="2000" dirty="0"/>
          </a:p>
        </p:txBody>
      </p:sp>
    </p:spTree>
    <p:extLst>
      <p:ext uri="{BB962C8B-B14F-4D97-AF65-F5344CB8AC3E}">
        <p14:creationId xmlns:p14="http://schemas.microsoft.com/office/powerpoint/2010/main" val="1622685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352" y="345591"/>
            <a:ext cx="2475046" cy="6166817"/>
          </a:xfrm>
          <a:prstGeom prst="rect">
            <a:avLst/>
          </a:prstGeom>
          <a:solidFill>
            <a:schemeClr val="accent4">
              <a:lumMod val="40000"/>
              <a:lumOff val="60000"/>
            </a:schemeClr>
          </a:solidFill>
          <a:ln>
            <a:noFill/>
          </a:ln>
          <a:effec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368" y="1412178"/>
            <a:ext cx="1995385" cy="1476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a:extLst>
              <a:ext uri="{FF2B5EF4-FFF2-40B4-BE49-F238E27FC236}">
                <a16:creationId xmlns:a16="http://schemas.microsoft.com/office/drawing/2014/main" id="{D37BA354-52BC-4171-9E36-6AAAC8A37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367" y="3923312"/>
            <a:ext cx="1995385" cy="14760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תיבת טקסט 8">
            <a:extLst>
              <a:ext uri="{FF2B5EF4-FFF2-40B4-BE49-F238E27FC236}">
                <a16:creationId xmlns:a16="http://schemas.microsoft.com/office/drawing/2014/main" id="{CC31C4AE-AABD-41B5-B5ED-55F83D8E81E5}"/>
              </a:ext>
            </a:extLst>
          </p:cNvPr>
          <p:cNvSpPr txBox="1"/>
          <p:nvPr/>
        </p:nvSpPr>
        <p:spPr>
          <a:xfrm>
            <a:off x="239526" y="116632"/>
            <a:ext cx="8689180" cy="5917838"/>
          </a:xfrm>
          <a:prstGeom prst="rect">
            <a:avLst/>
          </a:prstGeom>
          <a:noFill/>
        </p:spPr>
        <p:txBody>
          <a:bodyPr wrap="square">
            <a:spAutoFit/>
          </a:bodyPr>
          <a:lstStyle/>
          <a:p>
            <a:pPr algn="r" rtl="1">
              <a:lnSpc>
                <a:spcPct val="150000"/>
              </a:lnSpc>
            </a:pPr>
            <a:r>
              <a:rPr lang="he-IL" sz="18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"ולא תתורו אחרי לבבכם ואחרי עיניכם אשר אתם זונים אחריהם". במדבר לו, לט</a:t>
            </a:r>
            <a:endParaRPr lang="en-US" sz="1800" b="1" dirty="0">
              <a:solidFill>
                <a:srgbClr val="FF0000"/>
              </a:solidFill>
              <a:effectLst/>
              <a:latin typeface="Times New Roman" panose="02020603050405020304" pitchFamily="18" charset="0"/>
              <a:ea typeface="Times New Roman" panose="02020603050405020304" pitchFamily="18" charset="0"/>
            </a:endParaRP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מדוע הוזכרו דווקא הלב והעיניים?</a:t>
            </a:r>
            <a:endParaRPr lang="en-US" sz="1800" dirty="0">
              <a:effectLst/>
              <a:latin typeface="Times New Roman" panose="02020603050405020304" pitchFamily="18" charset="0"/>
              <a:ea typeface="Times New Roman" panose="02020603050405020304" pitchFamily="18" charset="0"/>
            </a:endParaRPr>
          </a:p>
          <a:p>
            <a:pPr algn="r" rtl="1">
              <a:lnSpc>
                <a:spcPct val="150000"/>
              </a:lnSpc>
            </a:pPr>
            <a:r>
              <a:rPr lang="he-IL" sz="1800" b="1" u="sng" dirty="0">
                <a:effectLst/>
                <a:latin typeface="Times New Roman" panose="02020603050405020304" pitchFamily="18" charset="0"/>
                <a:ea typeface="Times New Roman" panose="02020603050405020304" pitchFamily="18" charset="0"/>
                <a:cs typeface="David" panose="020E0502060401010101" pitchFamily="34" charset="-79"/>
              </a:rPr>
              <a:t>מדרש במדבר רבה:</a:t>
            </a:r>
          </a:p>
          <a:p>
            <a:pPr algn="r" rtl="1">
              <a:lnSpc>
                <a:spcPct val="150000"/>
              </a:lnSpc>
            </a:pPr>
            <a:r>
              <a:rPr lang="he-IL" sz="1800" b="1" dirty="0">
                <a:effectLst/>
                <a:latin typeface="Times New Roman" panose="02020603050405020304" pitchFamily="18" charset="0"/>
                <a:ea typeface="Times New Roman" panose="02020603050405020304" pitchFamily="18" charset="0"/>
                <a:cs typeface="David" panose="020E0502060401010101" pitchFamily="34" charset="-79"/>
              </a:rPr>
              <a:t>שהלב והעיניים הם סרסורים לגוף, והם מזנים את הגוף</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  </a:t>
            </a: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שני איברים אלה הם -הכוחות שמפתים את האדם  לעשות עבירות. </a:t>
            </a:r>
            <a:endParaRPr lang="en-US" sz="1800" dirty="0">
              <a:effectLst/>
              <a:latin typeface="Times New Roman" panose="02020603050405020304" pitchFamily="18" charset="0"/>
              <a:ea typeface="Times New Roman" panose="02020603050405020304" pitchFamily="18" charset="0"/>
            </a:endParaRPr>
          </a:p>
          <a:p>
            <a:pPr algn="r" rtl="1">
              <a:lnSpc>
                <a:spcPct val="150000"/>
              </a:lnSpc>
            </a:pPr>
            <a:r>
              <a:rPr lang="he-IL" sz="1800" b="1" u="sng" dirty="0">
                <a:effectLst/>
                <a:latin typeface="Times New Roman" panose="02020603050405020304" pitchFamily="18" charset="0"/>
                <a:ea typeface="Times New Roman" panose="02020603050405020304" pitchFamily="18" charset="0"/>
                <a:cs typeface="David" panose="020E0502060401010101" pitchFamily="34" charset="-79"/>
              </a:rPr>
              <a:t>רש"י:</a:t>
            </a:r>
            <a:endParaRPr lang="en-US" sz="1800" dirty="0">
              <a:effectLst/>
              <a:latin typeface="Times New Roman" panose="02020603050405020304" pitchFamily="18" charset="0"/>
              <a:ea typeface="Times New Roman" panose="02020603050405020304" pitchFamily="18" charset="0"/>
            </a:endParaRP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הלב והעיניים הם מרגלים לגוף, ומסרסרים לו את העבירות. </a:t>
            </a:r>
          </a:p>
          <a:p>
            <a:pPr algn="r" rtl="1">
              <a:lnSpc>
                <a:spcPct val="150000"/>
              </a:lnSpc>
            </a:pPr>
            <a:r>
              <a:rPr lang="he-IL" sz="20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העין רואה, הלב חומד</a:t>
            </a:r>
            <a:r>
              <a:rPr lang="he-IL" sz="2000" b="1" dirty="0">
                <a:solidFill>
                  <a:srgbClr val="FF0000"/>
                </a:solidFill>
                <a:latin typeface="Times New Roman" panose="02020603050405020304" pitchFamily="18" charset="0"/>
                <a:ea typeface="Times New Roman" panose="02020603050405020304" pitchFamily="18" charset="0"/>
                <a:cs typeface="David" panose="020E0502060401010101" pitchFamily="34" charset="-79"/>
              </a:rPr>
              <a:t> </a:t>
            </a:r>
            <a:r>
              <a:rPr lang="he-IL" sz="20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והגוף עושה את העבירות</a:t>
            </a:r>
            <a:r>
              <a:rPr lang="en-US" sz="20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a:t>
            </a:r>
            <a:endParaRPr lang="en-US" sz="2000" b="1" dirty="0">
              <a:solidFill>
                <a:srgbClr val="FF0000"/>
              </a:solidFill>
              <a:effectLst/>
              <a:latin typeface="Times New Roman" panose="02020603050405020304" pitchFamily="18" charset="0"/>
              <a:ea typeface="Times New Roman" panose="02020603050405020304" pitchFamily="18" charset="0"/>
            </a:endParaRPr>
          </a:p>
          <a:p>
            <a:pPr algn="r" rtl="1">
              <a:lnSpc>
                <a:spcPct val="150000"/>
              </a:lnSpc>
            </a:pPr>
            <a:r>
              <a:rPr lang="he-IL" sz="1800" b="1" u="sng" dirty="0">
                <a:effectLst/>
                <a:latin typeface="Times New Roman" panose="02020603050405020304" pitchFamily="18" charset="0"/>
                <a:ea typeface="Times New Roman" panose="02020603050405020304" pitchFamily="18" charset="0"/>
                <a:cs typeface="David" panose="020E0502060401010101" pitchFamily="34" charset="-79"/>
              </a:rPr>
              <a:t>הרב קוק ברכות ו אות מה</a:t>
            </a:r>
            <a:endParaRPr lang="en-US" sz="1800" dirty="0">
              <a:effectLst/>
              <a:latin typeface="Times New Roman" panose="02020603050405020304" pitchFamily="18" charset="0"/>
              <a:ea typeface="Times New Roman" panose="02020603050405020304" pitchFamily="18" charset="0"/>
            </a:endParaRP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בדרך כלל כל דבר יפה שאנחנו מתבוננים בו הוא מרחיב את הנפש ומחזק את  כוחות הנפש החיוביים. כאן התורה מזהירה שיש להתרחק מאותם מראות יפים ומפתים, כי טמונים בהם סכנות מוסריות גדולות.</a:t>
            </a: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מראה מפתה מושך את הלב ומביא בקלות למעשה אסור, </a:t>
            </a:r>
            <a:r>
              <a:rPr lang="he-IL" sz="18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וזאת דווקא בעיקר בגיל הבחרות. </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בגילאים אלה הנער והנערה רק מתחילים בבניית אישיותם הדתית והמוסרית.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7300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1000"/>
                <a:satMod val="255000"/>
              </a:schemeClr>
            </a:gs>
            <a:gs pos="64000">
              <a:schemeClr val="accent5">
                <a:tint val="12000"/>
                <a:satMod val="255000"/>
              </a:schemeClr>
            </a:gs>
            <a:gs pos="100000">
              <a:schemeClr val="accent5">
                <a:tint val="45000"/>
                <a:satMod val="250000"/>
              </a:schemeClr>
            </a:gs>
          </a:gsLst>
          <a:path path="circle">
            <a:fillToRect l="-40000" t="-90000" r="140000" b="190000"/>
          </a:path>
        </a:gradFill>
        <a:effectLst/>
      </p:bgPr>
    </p:bg>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335359" y="535151"/>
            <a:ext cx="8837423" cy="6093296"/>
          </a:xfrm>
        </p:spPr>
        <p:txBody>
          <a:bodyPr>
            <a:normAutofit lnSpcReduction="10000"/>
          </a:bodyPr>
          <a:lstStyle/>
          <a:p>
            <a:pPr algn="r" rtl="1">
              <a:lnSpc>
                <a:spcPct val="150000"/>
              </a:lnSpc>
            </a:pPr>
            <a:r>
              <a:rPr lang="he-IL" sz="1800" b="1" u="sng" dirty="0">
                <a:effectLst/>
                <a:latin typeface="Times New Roman" panose="02020603050405020304" pitchFamily="18" charset="0"/>
                <a:ea typeface="Times New Roman" panose="02020603050405020304" pitchFamily="18" charset="0"/>
                <a:cs typeface="David" panose="020E0502060401010101" pitchFamily="34" charset="-79"/>
              </a:rPr>
              <a:t>המדרש בפסיקתא זוטרתא </a:t>
            </a:r>
          </a:p>
          <a:p>
            <a:pPr algn="r" rtl="1">
              <a:lnSpc>
                <a:spcPct val="150000"/>
              </a:lnSpc>
            </a:pPr>
            <a:r>
              <a:rPr lang="he-IL" sz="1800" b="1" dirty="0">
                <a:effectLst/>
                <a:latin typeface="Times New Roman" panose="02020603050405020304" pitchFamily="18" charset="0"/>
                <a:ea typeface="Times New Roman" panose="02020603050405020304" pitchFamily="18" charset="0"/>
                <a:cs typeface="David" panose="020E0502060401010101" pitchFamily="34" charset="-79"/>
              </a:rPr>
              <a:t>"פַּלְגֵי מַיִם יָרְדוּ עֵינָי עַל לֹא שָׁמְרוּ תוֹרָתֶךָ". </a:t>
            </a:r>
          </a:p>
          <a:p>
            <a:pPr marL="0" indent="0" algn="r" rtl="1">
              <a:lnSpc>
                <a:spcPct val="150000"/>
              </a:lnSpc>
              <a:buNone/>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ההדיוטים רואים  דבר אסור ודבר ערוה, ואומרים: מה בכך?</a:t>
            </a:r>
            <a:endParaRPr lang="en-US" sz="1800" dirty="0">
              <a:effectLst/>
              <a:latin typeface="Times New Roman" panose="02020603050405020304" pitchFamily="18" charset="0"/>
              <a:ea typeface="Times New Roman" panose="02020603050405020304" pitchFamily="18" charset="0"/>
            </a:endParaRPr>
          </a:p>
          <a:p>
            <a:pPr marL="0" indent="0" algn="r" rtl="1">
              <a:lnSpc>
                <a:spcPct val="150000"/>
              </a:lnSpc>
              <a:buNone/>
            </a:pPr>
            <a:r>
              <a:rPr lang="he-IL" sz="1800" b="1" dirty="0">
                <a:effectLst/>
                <a:latin typeface="Times New Roman" panose="02020603050405020304" pitchFamily="18" charset="0"/>
                <a:ea typeface="Times New Roman" panose="02020603050405020304" pitchFamily="18" charset="0"/>
                <a:cs typeface="David" panose="020E0502060401010101" pitchFamily="34" charset="-79"/>
              </a:rPr>
              <a:t>מסביר </a:t>
            </a:r>
            <a:r>
              <a:rPr lang="he-IL" sz="1800" b="1" dirty="0">
                <a:effectLst/>
                <a:latin typeface="Times New Roman" panose="02020603050405020304" pitchFamily="18" charset="0"/>
                <a:ea typeface="Times New Roman" panose="02020603050405020304" pitchFamily="18" charset="0"/>
                <a:cs typeface="Guttman Hatzvi" panose="02010401010101010101" pitchFamily="2" charset="-79"/>
              </a:rPr>
              <a:t>הרמב"ם</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 אחד הדברים שמעכבים את האדם מלעשות תשובה . הם דברים שאדם לא מבין את חומרתם ולא רואה בהם שום בעיה. </a:t>
            </a:r>
          </a:p>
          <a:p>
            <a:pPr marL="0" indent="0" algn="ctr" rtl="1">
              <a:lnSpc>
                <a:spcPct val="150000"/>
              </a:lnSpc>
              <a:buNone/>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לדוגמא: אדם שמסתכל בעריות, במראות לא צנועים, אינו מודע לכך שמדובר בדבר חמור, משום שהוא אומר לעצמו, רק הסתכלתי לא עשיתי עבירה. </a:t>
            </a:r>
          </a:p>
          <a:p>
            <a:pPr marL="0" indent="0" algn="ctr" rtl="1">
              <a:lnSpc>
                <a:spcPct val="150000"/>
              </a:lnSpc>
              <a:buNone/>
            </a:pPr>
            <a:r>
              <a:rPr lang="he-IL" sz="2400" b="1" u="sng"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ההסתכלות במראות לא צנועים היא הגורמת לאדם בסופו של דבר להגיע לידי עבירה</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800" dirty="0">
              <a:effectLst/>
              <a:latin typeface="Times New Roman" panose="02020603050405020304" pitchFamily="18" charset="0"/>
              <a:ea typeface="Times New Roman" panose="02020603050405020304" pitchFamily="18" charset="0"/>
            </a:endParaRP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ההתבוננות אסורה לא רק במקומות שצריכים להיות מכוסים, אלא גם במקומות גלויים. </a:t>
            </a: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אופן ההתבוננות האסור, כאשר יש הנאה שעלולה לגרום להתעוררות מינית.  </a:t>
            </a:r>
          </a:p>
          <a:p>
            <a:pPr algn="r" rtl="1">
              <a:lnSpc>
                <a:spcPct val="150000"/>
              </a:lnSpc>
            </a:pPr>
            <a:r>
              <a:rPr lang="he-IL" sz="1800" dirty="0">
                <a:latin typeface="Times New Roman" panose="02020603050405020304" pitchFamily="18" charset="0"/>
                <a:ea typeface="Times New Roman" panose="02020603050405020304" pitchFamily="18" charset="0"/>
                <a:cs typeface="David" panose="020E0502060401010101" pitchFamily="34" charset="-79"/>
              </a:rPr>
              <a:t>האיסור </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 חל על שני המינים.</a:t>
            </a:r>
            <a:endParaRPr lang="en-US" sz="1800" dirty="0">
              <a:effectLst/>
              <a:latin typeface="Times New Roman" panose="02020603050405020304" pitchFamily="18" charset="0"/>
              <a:ea typeface="Times New Roman" panose="02020603050405020304" pitchFamily="18" charset="0"/>
            </a:endParaRPr>
          </a:p>
          <a:p>
            <a:endParaRPr lang="he-IL" sz="2400" dirty="0"/>
          </a:p>
          <a:p>
            <a:pPr marL="109728" indent="0">
              <a:buNone/>
            </a:pPr>
            <a:endParaRPr lang="he-IL"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8715" y="535151"/>
            <a:ext cx="2557925" cy="6093296"/>
          </a:xfrm>
          <a:prstGeom prst="rect">
            <a:avLst/>
          </a:prstGeom>
          <a:solidFill>
            <a:schemeClr val="accent4">
              <a:lumMod val="40000"/>
              <a:lumOff val="60000"/>
            </a:schemeClr>
          </a:solidFill>
          <a:ln>
            <a:noFill/>
          </a:ln>
          <a:effec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1714337"/>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F074EFD3-867D-457D-9F63-ECB83ED5C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0322" y="4365104"/>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730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1000"/>
                <a:satMod val="255000"/>
              </a:schemeClr>
            </a:gs>
            <a:gs pos="64000">
              <a:schemeClr val="accent5">
                <a:tint val="12000"/>
                <a:satMod val="255000"/>
              </a:schemeClr>
            </a:gs>
            <a:gs pos="100000">
              <a:schemeClr val="accent5">
                <a:tint val="45000"/>
                <a:satMod val="250000"/>
              </a:schemeClr>
            </a:gs>
          </a:gsLst>
          <a:path path="circle">
            <a:fillToRect l="-40000" t="-90000" r="140000" b="190000"/>
          </a:path>
        </a:gradFill>
        <a:effectLst/>
      </p:bgPr>
    </p:bg>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119336" y="980728"/>
            <a:ext cx="8496944" cy="5589239"/>
          </a:xfrm>
        </p:spPr>
        <p:txBody>
          <a:bodyPr>
            <a:noAutofit/>
          </a:bodyPr>
          <a:lstStyle/>
          <a:p>
            <a:pPr algn="r" rtl="1">
              <a:lnSpc>
                <a:spcPct val="150000"/>
              </a:lnSpc>
            </a:pPr>
            <a:r>
              <a:rPr lang="he-IL" sz="2400" b="1" u="sng" dirty="0">
                <a:effectLst/>
                <a:latin typeface="Times New Roman" panose="02020603050405020304" pitchFamily="18" charset="0"/>
                <a:ea typeface="Times New Roman" panose="02020603050405020304" pitchFamily="18" charset="0"/>
                <a:cs typeface="David" panose="020E0502060401010101" pitchFamily="34" charset="-79"/>
              </a:rPr>
              <a:t>הרב אלי שיינפלד, היצר הלב והאדם, עמ' 123-122</a:t>
            </a:r>
            <a:endParaRPr lang="en-US" sz="2400" dirty="0">
              <a:effectLst/>
              <a:latin typeface="Times New Roman" panose="02020603050405020304" pitchFamily="18" charset="0"/>
              <a:ea typeface="Times New Roman" panose="02020603050405020304" pitchFamily="18" charset="0"/>
            </a:endParaRPr>
          </a:p>
          <a:p>
            <a:pPr algn="r" rtl="1">
              <a:lnSpc>
                <a:spcPct val="150000"/>
              </a:lnSpc>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ההתבוננות במראות לא צנועים מעוררת הרבה רגשות ויצרים. הדבר משפיע על כל הגוף.</a:t>
            </a:r>
            <a:endParaRPr lang="en-US" sz="2400" dirty="0">
              <a:effectLst/>
              <a:latin typeface="Times New Roman" panose="02020603050405020304" pitchFamily="18" charset="0"/>
              <a:ea typeface="Times New Roman" panose="02020603050405020304" pitchFamily="18" charset="0"/>
            </a:endParaRPr>
          </a:p>
          <a:p>
            <a:pPr marL="0" indent="0">
              <a:lnSpc>
                <a:spcPct val="150000"/>
              </a:lnSpc>
              <a:buNone/>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הלב מתרגש          הגוף מתפעל          סף הגירוי עולה </a:t>
            </a:r>
          </a:p>
          <a:p>
            <a:pPr marL="0" indent="0">
              <a:lnSpc>
                <a:spcPct val="150000"/>
              </a:lnSpc>
              <a:buNone/>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והתאווה מחפשת פורקן           תסכול יביא לפורקן מעוות.</a:t>
            </a:r>
            <a:endParaRPr lang="en-US" sz="2400" dirty="0">
              <a:effectLst/>
              <a:latin typeface="Times New Roman" panose="02020603050405020304" pitchFamily="18" charset="0"/>
              <a:ea typeface="Times New Roman" panose="02020603050405020304" pitchFamily="18" charset="0"/>
            </a:endParaRPr>
          </a:p>
          <a:p>
            <a:pPr algn="r" rtl="1">
              <a:lnSpc>
                <a:spcPct val="150000"/>
              </a:lnSpc>
            </a:pPr>
            <a:r>
              <a:rPr lang="he-IL" sz="2400" b="1" dirty="0">
                <a:effectLst/>
                <a:latin typeface="Times New Roman" panose="02020603050405020304" pitchFamily="18" charset="0"/>
                <a:ea typeface="Times New Roman" panose="02020603050405020304" pitchFamily="18" charset="0"/>
                <a:cs typeface="David" panose="020E0502060401010101" pitchFamily="34" charset="-79"/>
              </a:rPr>
              <a:t>מה הבעיה היום?</a:t>
            </a:r>
          </a:p>
          <a:p>
            <a:pPr marL="0" indent="0" algn="r" rtl="1">
              <a:lnSpc>
                <a:spcPct val="150000"/>
              </a:lnSpc>
              <a:buNone/>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  הזמינות למראות אסורים גדולה ומצויה  במדיה, בחוצות העיר והקושי להתמודד גדל</a:t>
            </a:r>
            <a:r>
              <a:rPr lang="he-IL" sz="2400" dirty="0">
                <a:latin typeface="Times New Roman" panose="02020603050405020304" pitchFamily="18" charset="0"/>
                <a:ea typeface="Times New Roman" panose="02020603050405020304" pitchFamily="18" charset="0"/>
                <a:cs typeface="David" panose="020E0502060401010101" pitchFamily="34" charset="-79"/>
              </a:rPr>
              <a:t> יותר.</a:t>
            </a:r>
            <a:endParaRPr lang="he-IL" sz="2400" dirty="0">
              <a:effectLst/>
              <a:latin typeface="Times New Roman" panose="02020603050405020304" pitchFamily="18" charset="0"/>
              <a:ea typeface="Times New Roman" panose="02020603050405020304" pitchFamily="18" charset="0"/>
              <a:cs typeface="David" panose="020E0502060401010101" pitchFamily="34" charset="-79"/>
            </a:endParaRPr>
          </a:p>
          <a:p>
            <a:pPr algn="r" rtl="1">
              <a:lnSpc>
                <a:spcPct val="150000"/>
              </a:lnSpc>
            </a:pPr>
            <a:endParaRPr lang="en-US" sz="2400" dirty="0">
              <a:effectLst/>
              <a:latin typeface="Times New Roman" panose="02020603050405020304" pitchFamily="18" charset="0"/>
              <a:ea typeface="Times New Roman" panose="02020603050405020304" pitchFamily="18" charset="0"/>
            </a:endParaRPr>
          </a:p>
          <a:p>
            <a:pPr marL="109728" indent="0">
              <a:buNone/>
            </a:pPr>
            <a:endParaRPr lang="he-IL"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657" y="288032"/>
            <a:ext cx="2557925" cy="6093296"/>
          </a:xfrm>
          <a:prstGeom prst="rect">
            <a:avLst/>
          </a:prstGeom>
          <a:solidFill>
            <a:schemeClr val="accent4">
              <a:lumMod val="40000"/>
              <a:lumOff val="60000"/>
            </a:schemeClr>
          </a:solidFill>
          <a:ln>
            <a:noFill/>
          </a:ln>
          <a:effec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264" y="1301587"/>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חץ: שמאלה 1">
            <a:extLst>
              <a:ext uri="{FF2B5EF4-FFF2-40B4-BE49-F238E27FC236}">
                <a16:creationId xmlns:a16="http://schemas.microsoft.com/office/drawing/2014/main" id="{12C29A85-D7FD-4E1A-942B-A5CE6595819D}"/>
              </a:ext>
            </a:extLst>
          </p:cNvPr>
          <p:cNvSpPr/>
          <p:nvPr/>
        </p:nvSpPr>
        <p:spPr>
          <a:xfrm>
            <a:off x="4681982" y="3129644"/>
            <a:ext cx="471509" cy="2050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חץ: שמאלה 4">
            <a:extLst>
              <a:ext uri="{FF2B5EF4-FFF2-40B4-BE49-F238E27FC236}">
                <a16:creationId xmlns:a16="http://schemas.microsoft.com/office/drawing/2014/main" id="{D7912353-ABDF-4CDC-ADCB-DF11DC42E7C8}"/>
              </a:ext>
            </a:extLst>
          </p:cNvPr>
          <p:cNvSpPr/>
          <p:nvPr/>
        </p:nvSpPr>
        <p:spPr>
          <a:xfrm>
            <a:off x="2279576" y="3167743"/>
            <a:ext cx="504055"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שמאלה 8">
            <a:extLst>
              <a:ext uri="{FF2B5EF4-FFF2-40B4-BE49-F238E27FC236}">
                <a16:creationId xmlns:a16="http://schemas.microsoft.com/office/drawing/2014/main" id="{51EF0722-BFBF-481A-A9F8-7F2ABA50F72F}"/>
              </a:ext>
            </a:extLst>
          </p:cNvPr>
          <p:cNvSpPr/>
          <p:nvPr/>
        </p:nvSpPr>
        <p:spPr>
          <a:xfrm>
            <a:off x="6655791" y="3129644"/>
            <a:ext cx="504055" cy="2160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3">
            <a:extLst>
              <a:ext uri="{FF2B5EF4-FFF2-40B4-BE49-F238E27FC236}">
                <a16:creationId xmlns:a16="http://schemas.microsoft.com/office/drawing/2014/main" id="{80EC6FB9-2CCF-40FE-83A8-D4667B664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015" y="4077072"/>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חץ: שמאלה 12">
            <a:extLst>
              <a:ext uri="{FF2B5EF4-FFF2-40B4-BE49-F238E27FC236}">
                <a16:creationId xmlns:a16="http://schemas.microsoft.com/office/drawing/2014/main" id="{CFDB200C-422E-44DF-B274-D8131FDCBCBD}"/>
              </a:ext>
            </a:extLst>
          </p:cNvPr>
          <p:cNvSpPr/>
          <p:nvPr/>
        </p:nvSpPr>
        <p:spPr>
          <a:xfrm>
            <a:off x="5303912" y="3861048"/>
            <a:ext cx="504055"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686105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1000"/>
                <a:satMod val="255000"/>
              </a:schemeClr>
            </a:gs>
            <a:gs pos="64000">
              <a:schemeClr val="accent5">
                <a:tint val="12000"/>
                <a:satMod val="255000"/>
              </a:schemeClr>
            </a:gs>
            <a:gs pos="100000">
              <a:schemeClr val="accent5">
                <a:tint val="45000"/>
                <a:satMod val="250000"/>
              </a:schemeClr>
            </a:gs>
          </a:gsLst>
          <a:path path="circle">
            <a:fillToRect l="-40000" t="-90000" r="140000" b="190000"/>
          </a:path>
        </a:gradFill>
        <a:effectLst/>
      </p:bgPr>
    </p:bg>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839416" y="2517"/>
            <a:ext cx="7737578" cy="2820516"/>
          </a:xfrm>
        </p:spPr>
        <p:style>
          <a:lnRef idx="2">
            <a:schemeClr val="accent3"/>
          </a:lnRef>
          <a:fillRef idx="1">
            <a:schemeClr val="lt1"/>
          </a:fillRef>
          <a:effectRef idx="0">
            <a:schemeClr val="accent3"/>
          </a:effectRef>
          <a:fontRef idx="minor">
            <a:schemeClr val="dk1"/>
          </a:fontRef>
        </p:style>
        <p:txBody>
          <a:bodyPr>
            <a:noAutofit/>
          </a:bodyPr>
          <a:lstStyle/>
          <a:p>
            <a:pPr marL="0" indent="0" algn="r" rtl="1">
              <a:lnSpc>
                <a:spcPct val="150000"/>
              </a:lnSpc>
              <a:buNone/>
            </a:pPr>
            <a:r>
              <a:rPr lang="he-IL" sz="2400" b="1" u="sng" dirty="0">
                <a:effectLst/>
                <a:latin typeface="Times New Roman" panose="02020603050405020304" pitchFamily="18" charset="0"/>
                <a:ea typeface="Times New Roman" panose="02020603050405020304" pitchFamily="18" charset="0"/>
                <a:cs typeface="David" panose="020E0502060401010101" pitchFamily="34" charset="-79"/>
              </a:rPr>
              <a:t>הצעות להתמודדות עם מראות אסורים:</a:t>
            </a:r>
            <a:endParaRPr lang="en-US" sz="2400" dirty="0">
              <a:effectLst/>
              <a:latin typeface="Times New Roman" panose="02020603050405020304" pitchFamily="18" charset="0"/>
              <a:ea typeface="Times New Roman" panose="02020603050405020304" pitchFamily="18" charset="0"/>
            </a:endParaRPr>
          </a:p>
          <a:p>
            <a:pPr marL="0" indent="0" algn="r" rtl="1">
              <a:lnSpc>
                <a:spcPct val="100000"/>
              </a:lnSpc>
              <a:buNone/>
            </a:pPr>
            <a:r>
              <a:rPr lang="he-IL" sz="2800" b="1" dirty="0">
                <a:effectLst/>
                <a:latin typeface="Times New Roman" panose="02020603050405020304" pitchFamily="18" charset="0"/>
                <a:ea typeface="Times New Roman" panose="02020603050405020304" pitchFamily="18" charset="0"/>
                <a:cs typeface="David" panose="020E0502060401010101" pitchFamily="34" charset="-79"/>
              </a:rPr>
              <a:t>א. הגברת מודעות לסכנות </a:t>
            </a:r>
          </a:p>
          <a:p>
            <a:pPr marL="0" indent="0" algn="r" rtl="1">
              <a:lnSpc>
                <a:spcPct val="100000"/>
              </a:lnSpc>
              <a:buNone/>
            </a:pPr>
            <a:r>
              <a:rPr lang="he-IL" sz="28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ב. להימנע מכניסה למקומות שקשה לעמוד בניסיון. </a:t>
            </a:r>
          </a:p>
          <a:p>
            <a:pPr marL="0" indent="0" algn="r" rtl="1">
              <a:lnSpc>
                <a:spcPct val="100000"/>
              </a:lnSpc>
              <a:buNone/>
            </a:pPr>
            <a:r>
              <a:rPr lang="he-IL" sz="2800" b="1" dirty="0">
                <a:solidFill>
                  <a:schemeClr val="accent5">
                    <a:lumMod val="75000"/>
                  </a:schemeClr>
                </a:solidFill>
                <a:effectLst/>
                <a:latin typeface="Times New Roman" panose="02020603050405020304" pitchFamily="18" charset="0"/>
                <a:ea typeface="Times New Roman" panose="02020603050405020304" pitchFamily="18" charset="0"/>
                <a:cs typeface="David" panose="020E0502060401010101" pitchFamily="34" charset="-79"/>
              </a:rPr>
              <a:t>ג. להשתמש בתוכנות חוסמות תכנים לא רצויים.</a:t>
            </a:r>
            <a:endParaRPr lang="en-US" sz="2800" b="1" dirty="0">
              <a:solidFill>
                <a:schemeClr val="accent5">
                  <a:lumMod val="75000"/>
                </a:schemeClr>
              </a:solidFill>
              <a:effectLst/>
              <a:latin typeface="Times New Roman" panose="02020603050405020304" pitchFamily="18" charset="0"/>
              <a:ea typeface="Times New Roman" panose="02020603050405020304" pitchFamily="18" charset="0"/>
            </a:endParaRPr>
          </a:p>
          <a:p>
            <a:pPr marL="0" indent="0" algn="r" rtl="1">
              <a:lnSpc>
                <a:spcPct val="100000"/>
              </a:lnSpc>
              <a:buNone/>
            </a:pPr>
            <a:r>
              <a:rPr lang="he-IL" sz="2800" b="1" dirty="0">
                <a:solidFill>
                  <a:schemeClr val="accent1"/>
                </a:solidFill>
                <a:effectLst/>
                <a:latin typeface="Times New Roman" panose="02020603050405020304" pitchFamily="18" charset="0"/>
                <a:ea typeface="Times New Roman" panose="02020603050405020304" pitchFamily="18" charset="0"/>
                <a:cs typeface="David" panose="020E0502060401010101" pitchFamily="34" charset="-79"/>
              </a:rPr>
              <a:t>ד. להימנע מהתמכרות לצפייה בתכנים אסורים</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2800" dirty="0">
              <a:effectLst/>
              <a:latin typeface="Times New Roman" panose="02020603050405020304" pitchFamily="18" charset="0"/>
              <a:ea typeface="Times New Roman" panose="02020603050405020304" pitchFamily="18" charset="0"/>
            </a:endParaRPr>
          </a:p>
          <a:p>
            <a:pPr marL="109728" indent="0">
              <a:buNone/>
            </a:pPr>
            <a:endParaRPr lang="he-IL" sz="2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494" y="477222"/>
            <a:ext cx="2557925" cy="6093296"/>
          </a:xfrm>
          <a:prstGeom prst="rect">
            <a:avLst/>
          </a:prstGeom>
          <a:solidFill>
            <a:schemeClr val="accent4">
              <a:lumMod val="40000"/>
              <a:lumOff val="60000"/>
            </a:schemeClr>
          </a:solidFill>
          <a:ln>
            <a:noFill/>
          </a:ln>
          <a:effec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4352" y="1412775"/>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a:extLst>
              <a:ext uri="{FF2B5EF4-FFF2-40B4-BE49-F238E27FC236}">
                <a16:creationId xmlns:a16="http://schemas.microsoft.com/office/drawing/2014/main" id="{E590E468-D154-446F-BDF9-BADBE5EFD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7022" y="4221226"/>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תיבת טקסט 7">
            <a:extLst>
              <a:ext uri="{FF2B5EF4-FFF2-40B4-BE49-F238E27FC236}">
                <a16:creationId xmlns:a16="http://schemas.microsoft.com/office/drawing/2014/main" id="{D2CA4AA2-F4A1-4CE9-8E1B-0736291C5B44}"/>
              </a:ext>
            </a:extLst>
          </p:cNvPr>
          <p:cNvSpPr txBox="1"/>
          <p:nvPr/>
        </p:nvSpPr>
        <p:spPr>
          <a:xfrm>
            <a:off x="315608" y="3068960"/>
            <a:ext cx="8732886" cy="392017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lnSpc>
                <a:spcPct val="150000"/>
              </a:lnSpc>
            </a:pPr>
            <a:r>
              <a:rPr lang="he-IL" sz="2400" b="1" u="sng" dirty="0">
                <a:effectLst/>
                <a:latin typeface="Times New Roman" panose="02020603050405020304" pitchFamily="18" charset="0"/>
                <a:ea typeface="Times New Roman" panose="02020603050405020304" pitchFamily="18" charset="0"/>
                <a:cs typeface="David" panose="020E0502060401010101" pitchFamily="34" charset="-79"/>
              </a:rPr>
              <a:t>ספר החינוך</a:t>
            </a:r>
            <a:endParaRPr lang="en-US" sz="2400" dirty="0">
              <a:effectLst/>
              <a:latin typeface="Times New Roman" panose="02020603050405020304" pitchFamily="18" charset="0"/>
              <a:ea typeface="Times New Roman" panose="02020603050405020304" pitchFamily="18" charset="0"/>
            </a:endParaRPr>
          </a:p>
          <a:p>
            <a:pPr algn="r" rtl="1">
              <a:lnSpc>
                <a:spcPct val="150000"/>
              </a:lnSpc>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אין לסור  מהרחקות חכמים בנושא של התבוננות במראות לא צנועים. </a:t>
            </a:r>
          </a:p>
          <a:p>
            <a:pPr algn="r" rtl="1">
              <a:lnSpc>
                <a:spcPct val="150000"/>
              </a:lnSpc>
            </a:pPr>
            <a:r>
              <a:rPr lang="he-IL" sz="24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אפילו אדם שתאוותו לא קיימת </a:t>
            </a: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לא יאמר לי אין תאווה ואף אם אתבונן לא אכשל. רבים אמרו ונכשלו. טבעו של היצר בהתחלה חלש והולך ומתחזק. לכן אין לבטוח ביצר. </a:t>
            </a:r>
          </a:p>
          <a:p>
            <a:pPr algn="r" rtl="1">
              <a:lnSpc>
                <a:spcPct val="150000"/>
              </a:lnSpc>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אדם חלש שיוסיף לעצמו גדרים וסייגים.</a:t>
            </a:r>
            <a:endParaRPr lang="en-US" sz="2400" dirty="0">
              <a:effectLst/>
              <a:latin typeface="Times New Roman" panose="02020603050405020304" pitchFamily="18" charset="0"/>
              <a:ea typeface="Times New Roman" panose="02020603050405020304" pitchFamily="18" charset="0"/>
            </a:endParaRPr>
          </a:p>
          <a:p>
            <a:pPr algn="r" rtl="1">
              <a:lnSpc>
                <a:spcPct val="150000"/>
              </a:lnSpc>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האיסורים חלים על כולם גברים ונשים בכל מקום ובכל זמן.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995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5657" y="288032"/>
            <a:ext cx="2557925" cy="6093296"/>
          </a:xfrm>
          <a:prstGeom prst="rect">
            <a:avLst/>
          </a:prstGeom>
          <a:solidFill>
            <a:schemeClr val="accent4">
              <a:lumMod val="40000"/>
              <a:lumOff val="60000"/>
            </a:schemeClr>
          </a:solidFill>
          <a:ln>
            <a:noFill/>
          </a:ln>
          <a:effec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7264" y="1301587"/>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80EC6FB9-2CCF-40FE-83A8-D4667B664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3015" y="4077072"/>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תיבת טקסט 13">
            <a:extLst>
              <a:ext uri="{FF2B5EF4-FFF2-40B4-BE49-F238E27FC236}">
                <a16:creationId xmlns:a16="http://schemas.microsoft.com/office/drawing/2014/main" id="{0E5675B7-4C2F-4765-8AC6-9145F41B6288}"/>
              </a:ext>
            </a:extLst>
          </p:cNvPr>
          <p:cNvSpPr txBox="1"/>
          <p:nvPr/>
        </p:nvSpPr>
        <p:spPr>
          <a:xfrm>
            <a:off x="407367" y="116632"/>
            <a:ext cx="8062431" cy="6497163"/>
          </a:xfrm>
          <a:prstGeom prst="rect">
            <a:avLst/>
          </a:prstGeom>
          <a:noFill/>
        </p:spPr>
        <p:txBody>
          <a:bodyPr wrap="square">
            <a:spAutoFit/>
          </a:bodyPr>
          <a:lstStyle/>
          <a:p>
            <a:pPr marL="342900" lvl="0" indent="-342900" algn="r" rtl="1">
              <a:lnSpc>
                <a:spcPct val="150000"/>
              </a:lnSpc>
              <a:buFont typeface="+mj-cs"/>
              <a:buAutoNum type="hebrew2Minus"/>
            </a:pP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התבוננות במראות לא צנועים גורמת להתייחס </a:t>
            </a:r>
            <a:r>
              <a:rPr lang="he-IL" sz="28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לאשה כאובייקט מיני, חפץ, סיפוק צרכים לצופה. </a:t>
            </a:r>
          </a:p>
          <a:p>
            <a:pPr lvl="0" algn="r" rtl="1">
              <a:lnSpc>
                <a:spcPct val="150000"/>
              </a:lnSpc>
            </a:pPr>
            <a:r>
              <a:rPr lang="he-IL" sz="2800" dirty="0">
                <a:latin typeface="Times New Roman" panose="02020603050405020304" pitchFamily="18" charset="0"/>
                <a:ea typeface="Times New Roman" panose="02020603050405020304" pitchFamily="18" charset="0"/>
                <a:cs typeface="David" panose="020E0502060401010101" pitchFamily="34" charset="-79"/>
              </a:rPr>
              <a:t>    </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יש לראות באישה יציר כפיו של הקב"ה , אישיות שיש בה  </a:t>
            </a:r>
          </a:p>
          <a:p>
            <a:pPr lvl="0" algn="r" rtl="1">
              <a:lnSpc>
                <a:spcPct val="150000"/>
              </a:lnSpc>
            </a:pPr>
            <a:r>
              <a:rPr lang="he-IL" sz="2800" dirty="0">
                <a:latin typeface="Times New Roman" panose="02020603050405020304" pitchFamily="18" charset="0"/>
                <a:ea typeface="Times New Roman" panose="02020603050405020304" pitchFamily="18" charset="0"/>
                <a:cs typeface="David" panose="020E0502060401010101" pitchFamily="34" charset="-79"/>
              </a:rPr>
              <a:t>    </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מהות ותוכן.</a:t>
            </a:r>
            <a:endParaRPr lang="he-IL" sz="2800" dirty="0">
              <a:latin typeface="Times New Roman" panose="02020603050405020304" pitchFamily="18" charset="0"/>
              <a:ea typeface="Times New Roman" panose="02020603050405020304" pitchFamily="18" charset="0"/>
            </a:endParaRPr>
          </a:p>
          <a:p>
            <a:pPr lvl="0" algn="r" rtl="1">
              <a:lnSpc>
                <a:spcPct val="150000"/>
              </a:lnSpc>
            </a:pP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ב. ההתבוננות במראות אסורים זה </a:t>
            </a:r>
            <a:r>
              <a:rPr lang="he-IL" sz="28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בזבוז זמן </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שאין בו תועלת  </a:t>
            </a:r>
            <a:r>
              <a:rPr lang="he-IL" sz="28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ההנאה מדומה </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 גורמת לשגות בעולם דמיוני </a:t>
            </a:r>
            <a:r>
              <a:rPr lang="he-IL" sz="28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ומסבכת את עיצוב האישיות.</a:t>
            </a:r>
            <a:endParaRPr lang="en-US" sz="2800" dirty="0">
              <a:effectLst/>
              <a:highlight>
                <a:srgbClr val="FFFF00"/>
              </a:highlight>
              <a:latin typeface="Times New Roman" panose="02020603050405020304" pitchFamily="18" charset="0"/>
              <a:ea typeface="Times New Roman" panose="02020603050405020304" pitchFamily="18" charset="0"/>
            </a:endParaRPr>
          </a:p>
          <a:p>
            <a:pPr marL="342900" lvl="0" indent="-342900" algn="r" rtl="1">
              <a:lnSpc>
                <a:spcPct val="150000"/>
              </a:lnSpc>
              <a:buFont typeface="+mj-cs"/>
              <a:buAutoNum type="hebrew2Minus"/>
            </a:pP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מיניות האדם נועדה </a:t>
            </a:r>
            <a:r>
              <a:rPr lang="he-IL" sz="28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ליצור ולהמשיך חיים</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 שיש להם ערך ומשמעות, </a:t>
            </a:r>
            <a:r>
              <a:rPr lang="he-IL" sz="28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ולא מילוי דחפים וסיפוקים אישיים</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 צפייה בתכנים אסורים היא דבר אגואיסטי בלבד.</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49567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1000"/>
                <a:satMod val="255000"/>
              </a:schemeClr>
            </a:gs>
            <a:gs pos="64000">
              <a:schemeClr val="accent5">
                <a:tint val="12000"/>
                <a:satMod val="255000"/>
              </a:schemeClr>
            </a:gs>
            <a:gs pos="100000">
              <a:schemeClr val="accent5">
                <a:tint val="45000"/>
                <a:satMod val="250000"/>
              </a:schemeClr>
            </a:gs>
          </a:gsLst>
          <a:path path="circle">
            <a:fillToRect l="-40000" t="-90000" r="140000" b="190000"/>
          </a:path>
        </a:gra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3447" y="548680"/>
            <a:ext cx="2557925" cy="6093296"/>
          </a:xfrm>
          <a:prstGeom prst="rect">
            <a:avLst/>
          </a:prstGeom>
          <a:solidFill>
            <a:schemeClr val="accent4">
              <a:lumMod val="40000"/>
              <a:lumOff val="60000"/>
            </a:schemeClr>
          </a:solidFill>
          <a:ln>
            <a:noFill/>
          </a:ln>
          <a:effec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054" y="1700808"/>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a:extLst>
              <a:ext uri="{FF2B5EF4-FFF2-40B4-BE49-F238E27FC236}">
                <a16:creationId xmlns:a16="http://schemas.microsoft.com/office/drawing/2014/main" id="{E590E468-D154-446F-BDF9-BADBE5EFD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0416" y="4194807"/>
            <a:ext cx="1654709"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תיבת טקסט 7">
            <a:extLst>
              <a:ext uri="{FF2B5EF4-FFF2-40B4-BE49-F238E27FC236}">
                <a16:creationId xmlns:a16="http://schemas.microsoft.com/office/drawing/2014/main" id="{D2CA4AA2-F4A1-4CE9-8E1B-0736291C5B44}"/>
              </a:ext>
            </a:extLst>
          </p:cNvPr>
          <p:cNvSpPr txBox="1"/>
          <p:nvPr/>
        </p:nvSpPr>
        <p:spPr>
          <a:xfrm>
            <a:off x="209428" y="360916"/>
            <a:ext cx="8727772" cy="613616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r" rtl="1">
              <a:lnSpc>
                <a:spcPct val="150000"/>
              </a:lnSpc>
            </a:pPr>
            <a:r>
              <a:rPr lang="he-IL" sz="24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David" panose="020E0502060401010101" pitchFamily="34" charset="-79"/>
              </a:rPr>
              <a:t>הרב חיים כהן, "החלבן", טללי חיים – הקיצו ורננו, עמ' רד-רה</a:t>
            </a:r>
            <a:endPar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lnSpc>
                <a:spcPct val="150000"/>
              </a:lnSpc>
            </a:pPr>
            <a:r>
              <a:rPr lang="he-IL"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David" panose="020E0502060401010101" pitchFamily="34" charset="-79"/>
              </a:rPr>
              <a:t>שורשה של התאווה הוא קטנות הדעת.</a:t>
            </a:r>
            <a:endPar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lnSpc>
                <a:spcPct val="150000"/>
              </a:lnSpc>
            </a:pPr>
            <a:r>
              <a:rPr lang="he-IL"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David" panose="020E0502060401010101" pitchFamily="34" charset="-79"/>
              </a:rPr>
              <a:t>אדם שכל הזמן רוצה לספק את תשוקותיו ותאוותיו הוא שקוע בעצמו ומתמקד  במילוי צרכיו בלבד. אדם זה הוא אגואיסט  והוא מתנתק מן העולם. ההתנתקות  לא מאפשרת לו לפתח את דעתו ולהרחיב אותה. הוא נוהה אחר התאווה שמזינה את האגואיזם שלו. הדבר גורם לו להתחזק במידות הרעות. כעס, יהירות, קנאה.</a:t>
            </a:r>
            <a:endPar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lnSpc>
                <a:spcPct val="150000"/>
              </a:lnSpc>
            </a:pPr>
            <a:r>
              <a:rPr lang="he-IL" sz="24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David" panose="020E0502060401010101" pitchFamily="34" charset="-79"/>
              </a:rPr>
              <a:t>כדי לעלות על הדרך הנכונה עליו:</a:t>
            </a:r>
            <a:endParaRPr lang="en-US" sz="24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r" rtl="1">
              <a:lnSpc>
                <a:spcPct val="150000"/>
              </a:lnSpc>
            </a:pPr>
            <a:r>
              <a:rPr lang="he-IL"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David" panose="020E0502060401010101" pitchFamily="34" charset="-79"/>
              </a:rPr>
              <a:t>ישמור עצמו מן התאווה ובעיקר מתאוות העריות. שמירת העיניים, שמירת מחשבה נקיה, לעסוק רק בדיבור נקי  ובעשיה ולימוד של דברים שמעודדים ומרוממים את הנשמה.</a:t>
            </a:r>
            <a:endPar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3445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6320" y="188640"/>
            <a:ext cx="2739254" cy="6825877"/>
          </a:xfrm>
          <a:prstGeom prst="rect">
            <a:avLst/>
          </a:prstGeom>
          <a:blipFill>
            <a:blip r:embed="rId3"/>
            <a:tile tx="0" ty="0" sx="100000" sy="100000" flip="none" algn="tl"/>
          </a:blipFill>
          <a:ln>
            <a:noFill/>
          </a:ln>
          <a:effectLst/>
        </p:spPr>
      </p:pic>
      <p:sp>
        <p:nvSpPr>
          <p:cNvPr id="8" name="תיבת טקסט 7">
            <a:extLst>
              <a:ext uri="{FF2B5EF4-FFF2-40B4-BE49-F238E27FC236}">
                <a16:creationId xmlns:a16="http://schemas.microsoft.com/office/drawing/2014/main" id="{56CF6A74-1A8F-4F52-886B-1D031440582C}"/>
              </a:ext>
            </a:extLst>
          </p:cNvPr>
          <p:cNvSpPr txBox="1"/>
          <p:nvPr/>
        </p:nvSpPr>
        <p:spPr>
          <a:xfrm>
            <a:off x="4773308" y="2526021"/>
            <a:ext cx="427384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09728" indent="0" algn="r">
              <a:buNone/>
            </a:pPr>
            <a:r>
              <a:rPr lang="he-IL" sz="2400" u="sng" dirty="0">
                <a:solidFill>
                  <a:srgbClr val="FF0000"/>
                </a:solidFill>
                <a:effectLst>
                  <a:outerShdw blurRad="38100" dist="38100" dir="2700000" algn="tl">
                    <a:srgbClr val="000000">
                      <a:alpha val="43137"/>
                    </a:srgbClr>
                  </a:outerShdw>
                </a:effectLst>
              </a:rPr>
              <a:t>הרמב"ם:</a:t>
            </a:r>
            <a:r>
              <a:rPr lang="he-IL" sz="2400" dirty="0"/>
              <a:t> מן התורה  </a:t>
            </a:r>
          </a:p>
          <a:p>
            <a:pPr marL="109728" indent="0" algn="r">
              <a:buNone/>
            </a:pPr>
            <a:r>
              <a:rPr lang="he-IL" sz="2400" dirty="0"/>
              <a:t>" </a:t>
            </a:r>
            <a:r>
              <a:rPr lang="he-IL" sz="2400" b="1" dirty="0">
                <a:solidFill>
                  <a:srgbClr val="FF0000"/>
                </a:solidFill>
              </a:rPr>
              <a:t>לא תקרבו </a:t>
            </a:r>
            <a:r>
              <a:rPr lang="he-IL" sz="2400" dirty="0"/>
              <a:t>לגלות ערווה."</a:t>
            </a:r>
          </a:p>
          <a:p>
            <a:pPr marL="109728" indent="0" algn="r">
              <a:buNone/>
            </a:pPr>
            <a:r>
              <a:rPr lang="he-IL" sz="2400" dirty="0"/>
              <a:t>הסבר: </a:t>
            </a:r>
          </a:p>
          <a:p>
            <a:pPr marL="109728" indent="0" algn="r">
              <a:buNone/>
            </a:pPr>
            <a:r>
              <a:rPr lang="he-IL" sz="2400" dirty="0"/>
              <a:t>לא תקרבו לדברים המביאים לגילוי ערווה. איסור העומד בפני עצמו.(כך פסק </a:t>
            </a:r>
            <a:r>
              <a:rPr lang="he-IL" sz="2400" dirty="0" err="1"/>
              <a:t>השו"ע</a:t>
            </a:r>
            <a:r>
              <a:rPr lang="he-IL" sz="2400" dirty="0"/>
              <a:t>)</a:t>
            </a:r>
          </a:p>
        </p:txBody>
      </p:sp>
      <p:sp>
        <p:nvSpPr>
          <p:cNvPr id="10" name="תיבת טקסט 9">
            <a:extLst>
              <a:ext uri="{FF2B5EF4-FFF2-40B4-BE49-F238E27FC236}">
                <a16:creationId xmlns:a16="http://schemas.microsoft.com/office/drawing/2014/main" id="{8E2ABD63-5226-47E2-98DA-39D66B61D3CD}"/>
              </a:ext>
            </a:extLst>
          </p:cNvPr>
          <p:cNvSpPr txBox="1"/>
          <p:nvPr/>
        </p:nvSpPr>
        <p:spPr>
          <a:xfrm>
            <a:off x="191344" y="2780928"/>
            <a:ext cx="4273848"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109728" indent="0" algn="r">
              <a:buNone/>
            </a:pPr>
            <a:r>
              <a:rPr lang="he-IL" sz="2400" b="1" u="sng" dirty="0">
                <a:solidFill>
                  <a:srgbClr val="00B050"/>
                </a:solidFill>
                <a:effectLst>
                  <a:outerShdw blurRad="38100" dist="38100" dir="2700000" algn="tl">
                    <a:srgbClr val="000000">
                      <a:alpha val="43137"/>
                    </a:srgbClr>
                  </a:outerShdw>
                </a:effectLst>
              </a:rPr>
              <a:t>הרמב"ן:</a:t>
            </a:r>
          </a:p>
          <a:p>
            <a:pPr marL="109728" indent="0" algn="r">
              <a:buNone/>
            </a:pPr>
            <a:r>
              <a:rPr lang="he-IL" sz="2400" dirty="0"/>
              <a:t>מדרבנן. </a:t>
            </a:r>
          </a:p>
          <a:p>
            <a:pPr marL="109728" indent="0" algn="r">
              <a:buNone/>
            </a:pPr>
            <a:r>
              <a:rPr lang="he-IL" sz="2400" dirty="0"/>
              <a:t>התורה עשתה סייג לדבריה.</a:t>
            </a:r>
          </a:p>
          <a:p>
            <a:pPr marL="109728" indent="0" algn="r">
              <a:buNone/>
            </a:pPr>
            <a:r>
              <a:rPr lang="he-IL" sz="2400" dirty="0"/>
              <a:t>העונש לעובר במזיד הוא מלקות.</a:t>
            </a:r>
          </a:p>
        </p:txBody>
      </p:sp>
      <p:sp>
        <p:nvSpPr>
          <p:cNvPr id="12" name="תיבת טקסט 11">
            <a:extLst>
              <a:ext uri="{FF2B5EF4-FFF2-40B4-BE49-F238E27FC236}">
                <a16:creationId xmlns:a16="http://schemas.microsoft.com/office/drawing/2014/main" id="{5A7C0D34-A954-4B35-A796-FE6BBBDF3D2A}"/>
              </a:ext>
            </a:extLst>
          </p:cNvPr>
          <p:cNvSpPr txBox="1"/>
          <p:nvPr/>
        </p:nvSpPr>
        <p:spPr>
          <a:xfrm>
            <a:off x="801352" y="972283"/>
            <a:ext cx="7802240" cy="461665"/>
          </a:xfrm>
          <a:prstGeom prst="rect">
            <a:avLst/>
          </a:prstGeom>
          <a:noFill/>
        </p:spPr>
        <p:txBody>
          <a:bodyPr wrap="square">
            <a:spAutoFit/>
          </a:bodyPr>
          <a:lstStyle/>
          <a:p>
            <a:pPr marL="109728" indent="0" algn="r">
              <a:buNone/>
            </a:pPr>
            <a:r>
              <a:rPr lang="he-IL" sz="2400" dirty="0">
                <a:latin typeface="Times New Roman"/>
                <a:ea typeface="Times New Roman"/>
              </a:rPr>
              <a:t>האיסור כולל כל קירבה גופנית , שיש בה חיבה אסורה. </a:t>
            </a:r>
          </a:p>
        </p:txBody>
      </p:sp>
      <p:sp>
        <p:nvSpPr>
          <p:cNvPr id="14" name="תיבת טקסט 13">
            <a:extLst>
              <a:ext uri="{FF2B5EF4-FFF2-40B4-BE49-F238E27FC236}">
                <a16:creationId xmlns:a16="http://schemas.microsoft.com/office/drawing/2014/main" id="{76FFC158-CE80-4802-800B-6438E3C9C4C7}"/>
              </a:ext>
            </a:extLst>
          </p:cNvPr>
          <p:cNvSpPr txBox="1"/>
          <p:nvPr/>
        </p:nvSpPr>
        <p:spPr>
          <a:xfrm>
            <a:off x="1244289" y="5470218"/>
            <a:ext cx="705803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he-IL" sz="2400" b="1" u="sng" dirty="0">
                <a:solidFill>
                  <a:srgbClr val="7030A0"/>
                </a:solidFill>
                <a:effectLst>
                  <a:outerShdw blurRad="38100" dist="38100" dir="2700000" algn="tl">
                    <a:srgbClr val="000000">
                      <a:alpha val="43137"/>
                    </a:srgbClr>
                  </a:outerShdw>
                </a:effectLst>
              </a:rPr>
              <a:t>הרב קוק: </a:t>
            </a:r>
            <a:r>
              <a:rPr lang="he-IL" sz="2400" dirty="0"/>
              <a:t>גם הרמב"ן יסבור שהאיסור מן התורה אם הוא </a:t>
            </a:r>
            <a:r>
              <a:rPr lang="he-IL" sz="2400" b="1" dirty="0">
                <a:solidFill>
                  <a:srgbClr val="FF0000"/>
                </a:solidFill>
              </a:rPr>
              <a:t>בקביעות</a:t>
            </a:r>
          </a:p>
        </p:txBody>
      </p:sp>
      <p:sp>
        <p:nvSpPr>
          <p:cNvPr id="16" name="תיבת טקסט 15">
            <a:extLst>
              <a:ext uri="{FF2B5EF4-FFF2-40B4-BE49-F238E27FC236}">
                <a16:creationId xmlns:a16="http://schemas.microsoft.com/office/drawing/2014/main" id="{9963BED2-4AFE-40A3-BC16-185A7C94947C}"/>
              </a:ext>
            </a:extLst>
          </p:cNvPr>
          <p:cNvSpPr txBox="1"/>
          <p:nvPr/>
        </p:nvSpPr>
        <p:spPr>
          <a:xfrm>
            <a:off x="2854901" y="1684865"/>
            <a:ext cx="2924002" cy="523220"/>
          </a:xfrm>
          <a:prstGeom prst="rect">
            <a:avLst/>
          </a:prstGeom>
          <a:noFill/>
        </p:spPr>
        <p:txBody>
          <a:bodyPr wrap="square">
            <a:spAutoFit/>
          </a:bodyPr>
          <a:lstStyle/>
          <a:p>
            <a:pPr marL="109728" indent="0" algn="r">
              <a:buNone/>
            </a:pPr>
            <a:r>
              <a:rPr lang="he-IL" sz="2800" b="1" dirty="0">
                <a:highlight>
                  <a:srgbClr val="FFFF00"/>
                </a:highlight>
              </a:rPr>
              <a:t>מקור האיסור:</a:t>
            </a:r>
          </a:p>
        </p:txBody>
      </p:sp>
      <p:sp>
        <p:nvSpPr>
          <p:cNvPr id="18" name="תיבת טקסט 17">
            <a:extLst>
              <a:ext uri="{FF2B5EF4-FFF2-40B4-BE49-F238E27FC236}">
                <a16:creationId xmlns:a16="http://schemas.microsoft.com/office/drawing/2014/main" id="{39FC440B-4EDD-4E6F-98D0-A149BEE5A0CE}"/>
              </a:ext>
            </a:extLst>
          </p:cNvPr>
          <p:cNvSpPr txBox="1"/>
          <p:nvPr/>
        </p:nvSpPr>
        <p:spPr>
          <a:xfrm>
            <a:off x="1270093" y="242307"/>
            <a:ext cx="6093618" cy="523220"/>
          </a:xfrm>
          <a:prstGeom prst="rect">
            <a:avLst/>
          </a:prstGeom>
          <a:noFill/>
        </p:spPr>
        <p:txBody>
          <a:bodyPr wrap="square">
            <a:spAutoFit/>
          </a:bodyPr>
          <a:lstStyle/>
          <a:p>
            <a:pPr marL="109728" indent="0" algn="ctr">
              <a:buNone/>
            </a:pPr>
            <a:r>
              <a:rPr lang="he-IL" sz="2800" b="1" dirty="0"/>
              <a:t>איסור קירבה</a:t>
            </a:r>
          </a:p>
        </p:txBody>
      </p:sp>
      <p:pic>
        <p:nvPicPr>
          <p:cNvPr id="3" name="תמונה 2">
            <a:extLst>
              <a:ext uri="{FF2B5EF4-FFF2-40B4-BE49-F238E27FC236}">
                <a16:creationId xmlns:a16="http://schemas.microsoft.com/office/drawing/2014/main" id="{8DCE2BE4-947E-469D-8EED-438377816938}"/>
              </a:ext>
            </a:extLst>
          </p:cNvPr>
          <p:cNvPicPr>
            <a:picLocks noChangeAspect="1"/>
          </p:cNvPicPr>
          <p:nvPr/>
        </p:nvPicPr>
        <p:blipFill>
          <a:blip r:embed="rId4"/>
          <a:stretch>
            <a:fillRect/>
          </a:stretch>
        </p:blipFill>
        <p:spPr>
          <a:xfrm>
            <a:off x="9639148" y="1654106"/>
            <a:ext cx="1484433" cy="1101695"/>
          </a:xfrm>
          <a:prstGeom prst="rect">
            <a:avLst/>
          </a:prstGeom>
        </p:spPr>
      </p:pic>
    </p:spTree>
    <p:extLst>
      <p:ext uri="{BB962C8B-B14F-4D97-AF65-F5344CB8AC3E}">
        <p14:creationId xmlns:p14="http://schemas.microsoft.com/office/powerpoint/2010/main" val="3548997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3407" y="121557"/>
            <a:ext cx="2735241" cy="6736443"/>
          </a:xfrm>
          <a:prstGeom prst="rect">
            <a:avLst/>
          </a:prstGeom>
          <a:blipFill>
            <a:blip r:embed="rId4"/>
            <a:tile tx="0" ty="0" sx="100000" sy="100000" flip="none" algn="tl"/>
          </a:blipFill>
          <a:ln>
            <a:noFill/>
          </a:ln>
          <a:effectLst/>
        </p:spPr>
      </p:pic>
      <p:sp>
        <p:nvSpPr>
          <p:cNvPr id="13" name="תיבת טקסט 12">
            <a:extLst>
              <a:ext uri="{FF2B5EF4-FFF2-40B4-BE49-F238E27FC236}">
                <a16:creationId xmlns:a16="http://schemas.microsoft.com/office/drawing/2014/main" id="{33850A1E-22B2-424D-BB1B-A3D08536E0F1}"/>
              </a:ext>
            </a:extLst>
          </p:cNvPr>
          <p:cNvSpPr txBox="1"/>
          <p:nvPr/>
        </p:nvSpPr>
        <p:spPr>
          <a:xfrm>
            <a:off x="99244" y="143101"/>
            <a:ext cx="8877076" cy="6702669"/>
          </a:xfrm>
          <a:prstGeom prst="rect">
            <a:avLst/>
          </a:prstGeom>
          <a:noFill/>
        </p:spPr>
        <p:txBody>
          <a:bodyPr wrap="square">
            <a:spAutoFit/>
          </a:bodyPr>
          <a:lstStyle/>
          <a:p>
            <a:pPr algn="r" rtl="1">
              <a:lnSpc>
                <a:spcPct val="150000"/>
              </a:lnSpc>
            </a:pPr>
            <a:r>
              <a:rPr lang="he-IL" b="1" u="sng" dirty="0">
                <a:effectLst/>
                <a:latin typeface="Times New Roman" panose="02020603050405020304" pitchFamily="18" charset="0"/>
                <a:ea typeface="Times New Roman" panose="02020603050405020304" pitchFamily="18" charset="0"/>
                <a:cs typeface="David" panose="020E0502060401010101" pitchFamily="34" charset="-79"/>
              </a:rPr>
              <a:t>הרב אלימלך בר שאול</a:t>
            </a:r>
          </a:p>
          <a:p>
            <a:pPr algn="r" rtl="1">
              <a:lnSpc>
                <a:spcPct val="150000"/>
              </a:lnSpc>
            </a:pPr>
            <a:r>
              <a:rPr lang="he-IL" b="1" dirty="0">
                <a:effectLst/>
                <a:latin typeface="Times New Roman" panose="02020603050405020304" pitchFamily="18" charset="0"/>
                <a:ea typeface="Times New Roman" panose="02020603050405020304" pitchFamily="18" charset="0"/>
                <a:cs typeface="Guttman Hatzvi" panose="02010401010101010101" pitchFamily="2" charset="-79"/>
              </a:rPr>
              <a:t>נער ונערה שפנו </a:t>
            </a:r>
            <a:r>
              <a:rPr lang="he-IL" b="1" dirty="0">
                <a:latin typeface="Times New Roman" panose="02020603050405020304" pitchFamily="18" charset="0"/>
                <a:ea typeface="Times New Roman" panose="02020603050405020304" pitchFamily="18" charset="0"/>
                <a:cs typeface="Guttman Hatzvi" panose="02010401010101010101" pitchFamily="2" charset="-79"/>
              </a:rPr>
              <a:t>לרב</a:t>
            </a:r>
            <a:r>
              <a:rPr lang="he-IL" b="1" dirty="0">
                <a:effectLst/>
                <a:latin typeface="Times New Roman" panose="02020603050405020304" pitchFamily="18" charset="0"/>
                <a:ea typeface="Times New Roman" panose="02020603050405020304" pitchFamily="18" charset="0"/>
                <a:cs typeface="Guttman Hatzvi" panose="02010401010101010101" pitchFamily="2" charset="-79"/>
              </a:rPr>
              <a:t> בשאלה הקשורה למהות איסור נגיעה.</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בני זוג (חבר וחברה) רואים את המגע ביניהם כ</a:t>
            </a:r>
            <a:r>
              <a:rPr lang="he-IL" b="1" u="sng" dirty="0">
                <a:effectLst/>
                <a:latin typeface="Times New Roman" panose="02020603050405020304" pitchFamily="18" charset="0"/>
                <a:ea typeface="Times New Roman" panose="02020603050405020304" pitchFamily="18" charset="0"/>
                <a:cs typeface="David" panose="020E0502060401010101" pitchFamily="34" charset="-79"/>
              </a:rPr>
              <a:t>מגע של חיבה</a:t>
            </a:r>
            <a:r>
              <a:rPr lang="he-IL" dirty="0">
                <a:effectLst/>
                <a:latin typeface="Times New Roman" panose="02020603050405020304" pitchFamily="18" charset="0"/>
                <a:ea typeface="Times New Roman" panose="02020603050405020304" pitchFamily="18" charset="0"/>
                <a:cs typeface="David" panose="020E0502060401010101" pitchFamily="34" charset="-79"/>
              </a:rPr>
              <a:t> ולא רק כמגע של נימוס, וכאן נעוץ </a:t>
            </a:r>
            <a:r>
              <a:rPr lang="he-IL" b="1" dirty="0">
                <a:effectLst/>
                <a:latin typeface="Times New Roman" panose="02020603050405020304" pitchFamily="18" charset="0"/>
                <a:ea typeface="Times New Roman" panose="02020603050405020304" pitchFamily="18" charset="0"/>
                <a:cs typeface="David" panose="020E0502060401010101" pitchFamily="34" charset="-79"/>
              </a:rPr>
              <a:t>יסוד האיסור של קירבה.</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'מגע של חיבה' זהו מגע פיזי שיש בו ביטוי ל</a:t>
            </a:r>
            <a:r>
              <a:rPr lang="he-IL" u="sng" dirty="0">
                <a:effectLst/>
                <a:latin typeface="Times New Roman" panose="02020603050405020304" pitchFamily="18" charset="0"/>
                <a:ea typeface="Times New Roman" panose="02020603050405020304" pitchFamily="18" charset="0"/>
                <a:cs typeface="David" panose="020E0502060401010101" pitchFamily="34" charset="-79"/>
              </a:rPr>
              <a:t>קרבת נפש</a:t>
            </a:r>
            <a:r>
              <a:rPr lang="he-IL" dirty="0">
                <a:effectLst/>
                <a:latin typeface="Times New Roman" panose="02020603050405020304" pitchFamily="18" charset="0"/>
                <a:ea typeface="Times New Roman" panose="02020603050405020304" pitchFamily="18" charset="0"/>
                <a:cs typeface="David" panose="020E0502060401010101" pitchFamily="34" charset="-79"/>
              </a:rPr>
              <a:t>, לחיבה.</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קרבת הנפש פירושה </a:t>
            </a:r>
            <a:r>
              <a:rPr lang="he-IL" b="1" dirty="0">
                <a:effectLst/>
                <a:latin typeface="Times New Roman" panose="02020603050405020304" pitchFamily="18" charset="0"/>
                <a:ea typeface="Times New Roman" panose="02020603050405020304" pitchFamily="18" charset="0"/>
                <a:cs typeface="David" panose="020E0502060401010101" pitchFamily="34" charset="-79"/>
              </a:rPr>
              <a:t>אהבה. </a:t>
            </a:r>
            <a:r>
              <a:rPr lang="he-IL" dirty="0">
                <a:effectLst/>
                <a:latin typeface="Times New Roman" panose="02020603050405020304" pitchFamily="18" charset="0"/>
                <a:ea typeface="Times New Roman" panose="02020603050405020304" pitchFamily="18" charset="0"/>
                <a:cs typeface="David" panose="020E0502060401010101" pitchFamily="34" charset="-79"/>
              </a:rPr>
              <a:t>קרבת הגוף פירושה </a:t>
            </a:r>
            <a:r>
              <a:rPr lang="he-IL" b="1" dirty="0">
                <a:effectLst/>
                <a:latin typeface="Times New Roman" panose="02020603050405020304" pitchFamily="18" charset="0"/>
                <a:ea typeface="Times New Roman" panose="02020603050405020304" pitchFamily="18" charset="0"/>
                <a:cs typeface="David" panose="020E0502060401010101" pitchFamily="34" charset="-79"/>
              </a:rPr>
              <a:t>תאווה. קרבת הגוף והנפש פירושה מזיגה.</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קרבת הגוף והנפש מותרת רק ע"י חופה וקידושין.</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בנישואין ישנו מיזוג של הגוף והנפש למהות אחת. </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בני זוג שעדיין לא נשואים, אסורים במגע זה עם זה ועליהם להציב גבול מאוד ברור בתחום זה! </a:t>
            </a: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משום שברגע שקיים מגע קשה מאד להימנע ממנו אחר כך, ובאופן טבעי יש רצון להתקרב יותר ויותר, ו</a:t>
            </a:r>
            <a:r>
              <a:rPr lang="he-IL" b="1" dirty="0">
                <a:effectLst/>
                <a:latin typeface="Times New Roman" panose="02020603050405020304" pitchFamily="18" charset="0"/>
                <a:ea typeface="Times New Roman" panose="02020603050405020304" pitchFamily="18" charset="0"/>
                <a:cs typeface="David" panose="020E0502060401010101" pitchFamily="34" charset="-79"/>
              </a:rPr>
              <a:t>ככל שיש יותר הרגל- יש פחות בושה</a:t>
            </a:r>
            <a:r>
              <a:rPr lang="he-IL" dirty="0">
                <a:effectLst/>
                <a:latin typeface="Times New Roman" panose="02020603050405020304" pitchFamily="18" charset="0"/>
                <a:ea typeface="Times New Roman" panose="02020603050405020304" pitchFamily="18" charset="0"/>
                <a:cs typeface="David" panose="020E0502060401010101" pitchFamily="34" charset="-79"/>
              </a:rPr>
              <a:t>. וברגע מסוים ובאורח 'בלתי צפוי', קורה מה שלא יכלו להעלות על הדעת לפני כן.</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אף אחד לא יכול להיות בטוח שהוא ידע מתי לעצור ושלו "זה לא יקרה". התאווה משתלטת על האדם! </a:t>
            </a:r>
            <a:r>
              <a:rPr lang="he-IL" b="1" dirty="0">
                <a:effectLst/>
                <a:latin typeface="Times New Roman" panose="02020603050405020304" pitchFamily="18" charset="0"/>
                <a:ea typeface="Times New Roman" panose="02020603050405020304" pitchFamily="18" charset="0"/>
                <a:cs typeface="David" panose="020E0502060401010101" pitchFamily="34" charset="-79"/>
              </a:rPr>
              <a:t>אין אפוטרופוס לעריות</a:t>
            </a:r>
            <a:r>
              <a:rPr lang="he-IL" dirty="0">
                <a:effectLst/>
                <a:latin typeface="Times New Roman" panose="02020603050405020304" pitchFamily="18" charset="0"/>
                <a:ea typeface="Times New Roman" panose="02020603050405020304" pitchFamily="18" charset="0"/>
                <a:cs typeface="David" panose="020E0502060401010101" pitchFamily="34" charset="-79"/>
              </a:rPr>
              <a:t>! ו</a:t>
            </a:r>
            <a:r>
              <a:rPr lang="he-IL" b="1" u="sng" dirty="0">
                <a:effectLst/>
                <a:latin typeface="Times New Roman" panose="02020603050405020304" pitchFamily="18" charset="0"/>
                <a:ea typeface="Times New Roman" panose="02020603050405020304" pitchFamily="18" charset="0"/>
                <a:cs typeface="David" panose="020E0502060401010101" pitchFamily="34" charset="-79"/>
              </a:rPr>
              <a:t>הכל</a:t>
            </a:r>
            <a:r>
              <a:rPr lang="he-IL" dirty="0">
                <a:effectLst/>
                <a:latin typeface="Times New Roman" panose="02020603050405020304" pitchFamily="18" charset="0"/>
                <a:ea typeface="Times New Roman" panose="02020603050405020304" pitchFamily="18" charset="0"/>
                <a:cs typeface="David" panose="020E0502060401010101" pitchFamily="34" charset="-79"/>
              </a:rPr>
              <a:t> יכול לקרות.</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כדי להדליק אש גדולה מספיק אפילו גפרור אחד. </a:t>
            </a:r>
            <a:endParaRPr lang="en-US" dirty="0">
              <a:effectLst/>
              <a:latin typeface="Times New Roman" panose="02020603050405020304" pitchFamily="18" charset="0"/>
              <a:ea typeface="Times New Roman" panose="02020603050405020304" pitchFamily="18" charset="0"/>
            </a:endParaRPr>
          </a:p>
          <a:p>
            <a:pPr algn="r" rtl="1">
              <a:lnSpc>
                <a:spcPct val="150000"/>
              </a:lnSpc>
            </a:pPr>
            <a:r>
              <a:rPr lang="he-IL" dirty="0">
                <a:effectLst/>
                <a:latin typeface="Times New Roman" panose="02020603050405020304" pitchFamily="18" charset="0"/>
                <a:ea typeface="Times New Roman" panose="02020603050405020304" pitchFamily="18" charset="0"/>
                <a:cs typeface="David" panose="020E0502060401010101" pitchFamily="34" charset="-79"/>
              </a:rPr>
              <a:t>כדי לכבות אש גדולה יש צורך בהרבה מים... שלא תמיד מצויים שם באותו רגע...</a:t>
            </a:r>
            <a:endParaRPr lang="en-US" dirty="0">
              <a:effectLst/>
              <a:latin typeface="Times New Roman" panose="02020603050405020304" pitchFamily="18" charset="0"/>
              <a:ea typeface="Times New Roman" panose="02020603050405020304" pitchFamily="18" charset="0"/>
            </a:endParaRPr>
          </a:p>
        </p:txBody>
      </p:sp>
      <p:pic>
        <p:nvPicPr>
          <p:cNvPr id="4" name="תמונה 3">
            <a:extLst>
              <a:ext uri="{FF2B5EF4-FFF2-40B4-BE49-F238E27FC236}">
                <a16:creationId xmlns:a16="http://schemas.microsoft.com/office/drawing/2014/main" id="{62C5CB40-0471-4B3B-B401-3EBDF9AC444C}"/>
              </a:ext>
            </a:extLst>
          </p:cNvPr>
          <p:cNvPicPr>
            <a:picLocks noChangeAspect="1"/>
          </p:cNvPicPr>
          <p:nvPr/>
        </p:nvPicPr>
        <p:blipFill>
          <a:blip r:embed="rId5"/>
          <a:stretch>
            <a:fillRect/>
          </a:stretch>
        </p:blipFill>
        <p:spPr>
          <a:xfrm>
            <a:off x="9817250" y="1556792"/>
            <a:ext cx="1487553" cy="1103472"/>
          </a:xfrm>
          <a:prstGeom prst="rect">
            <a:avLst/>
          </a:prstGeom>
        </p:spPr>
      </p:pic>
    </p:spTree>
    <p:extLst>
      <p:ext uri="{BB962C8B-B14F-4D97-AF65-F5344CB8AC3E}">
        <p14:creationId xmlns:p14="http://schemas.microsoft.com/office/powerpoint/2010/main" val="133017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3407" y="121557"/>
            <a:ext cx="2735241" cy="6736443"/>
          </a:xfrm>
          <a:prstGeom prst="rect">
            <a:avLst/>
          </a:prstGeom>
          <a:blipFill>
            <a:blip r:embed="rId3"/>
            <a:tile tx="0" ty="0" sx="100000" sy="100000" flip="none" algn="tl"/>
          </a:blipFill>
          <a:ln>
            <a:noFill/>
          </a:ln>
          <a:effectLst/>
        </p:spPr>
      </p:pic>
      <p:sp>
        <p:nvSpPr>
          <p:cNvPr id="5" name="תיבת טקסט 4">
            <a:extLst>
              <a:ext uri="{FF2B5EF4-FFF2-40B4-BE49-F238E27FC236}">
                <a16:creationId xmlns:a16="http://schemas.microsoft.com/office/drawing/2014/main" id="{8C82EC56-034D-4BF5-8DFE-BC976B2B0185}"/>
              </a:ext>
            </a:extLst>
          </p:cNvPr>
          <p:cNvSpPr txBox="1"/>
          <p:nvPr/>
        </p:nvSpPr>
        <p:spPr>
          <a:xfrm>
            <a:off x="263352" y="620688"/>
            <a:ext cx="8661052" cy="5204502"/>
          </a:xfrm>
          <a:prstGeom prst="rect">
            <a:avLst/>
          </a:prstGeom>
          <a:noFill/>
        </p:spPr>
        <p:txBody>
          <a:bodyPr wrap="square">
            <a:spAutoFit/>
          </a:bodyPr>
          <a:lstStyle/>
          <a:p>
            <a:pPr algn="r" rtl="1">
              <a:lnSpc>
                <a:spcPct val="150000"/>
              </a:lnSpc>
            </a:pPr>
            <a:r>
              <a:rPr lang="he-IL" sz="2800" b="1" dirty="0">
                <a:effectLst/>
                <a:latin typeface="Times New Roman" panose="02020603050405020304" pitchFamily="18" charset="0"/>
                <a:ea typeface="Times New Roman" panose="02020603050405020304" pitchFamily="18" charset="0"/>
                <a:cs typeface="David" panose="020E0502060401010101" pitchFamily="34" charset="-79"/>
              </a:rPr>
              <a:t>הרב יוסף צבי רימון</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 </a:t>
            </a:r>
          </a:p>
          <a:p>
            <a:pPr algn="r" rtl="1">
              <a:lnSpc>
                <a:spcPct val="150000"/>
              </a:lnSpc>
            </a:pPr>
            <a:r>
              <a:rPr lang="he-IL" sz="2800" b="1" u="sng" dirty="0">
                <a:effectLst/>
                <a:latin typeface="Times New Roman" panose="02020603050405020304" pitchFamily="18" charset="0"/>
                <a:ea typeface="Times New Roman" panose="02020603050405020304" pitchFamily="18" charset="0"/>
                <a:cs typeface="David" panose="020E0502060401010101" pitchFamily="34" charset="-79"/>
              </a:rPr>
              <a:t>מוסיף שנגיעה אמורה להיות רק בין איש ואשתו</a:t>
            </a:r>
            <a:r>
              <a:rPr lang="he-IL" sz="2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2800" dirty="0">
              <a:effectLst/>
              <a:latin typeface="Times New Roman" panose="02020603050405020304" pitchFamily="18" charset="0"/>
              <a:ea typeface="Times New Roman" panose="02020603050405020304" pitchFamily="18" charset="0"/>
            </a:endParaRPr>
          </a:p>
          <a:p>
            <a:pPr algn="r" rtl="1">
              <a:lnSpc>
                <a:spcPct val="150000"/>
              </a:lnSpc>
            </a:pP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המגע הגופני בין איש לאישה הוא דבר בעל משמעות עליונה וצריך להשתמש בו רק לחיבור בין איש לאשתו. </a:t>
            </a:r>
            <a:endParaRPr lang="en-US" sz="2800" dirty="0">
              <a:effectLst/>
              <a:latin typeface="Times New Roman" panose="02020603050405020304" pitchFamily="18" charset="0"/>
              <a:ea typeface="Times New Roman" panose="02020603050405020304" pitchFamily="18" charset="0"/>
            </a:endParaRPr>
          </a:p>
          <a:p>
            <a:pPr algn="r" rtl="1">
              <a:lnSpc>
                <a:spcPct val="150000"/>
              </a:lnSpc>
            </a:pP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המגע הוא דרך להבעת רגשות האהבה, הוא ביטוי לחיבור עמוק לכן יש לשמור עליו רק בחיבור בין איש לאשתו.</a:t>
            </a:r>
            <a:endParaRPr lang="en-US" sz="2800" dirty="0">
              <a:effectLst/>
              <a:latin typeface="Times New Roman" panose="02020603050405020304" pitchFamily="18" charset="0"/>
              <a:ea typeface="Times New Roman" panose="02020603050405020304" pitchFamily="18" charset="0"/>
            </a:endParaRPr>
          </a:p>
          <a:p>
            <a:pPr algn="r" rtl="1">
              <a:lnSpc>
                <a:spcPct val="150000"/>
              </a:lnSpc>
            </a:pP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שימוש במגע זה עם נשים אחרות (חוץ מזה שיש בו איסורי עריות)- </a:t>
            </a:r>
            <a:r>
              <a:rPr lang="he-IL" sz="2800" b="1" dirty="0">
                <a:effectLst/>
                <a:latin typeface="Times New Roman" panose="02020603050405020304" pitchFamily="18" charset="0"/>
                <a:ea typeface="Times New Roman" panose="02020603050405020304" pitchFamily="18" charset="0"/>
                <a:cs typeface="David" panose="020E0502060401010101" pitchFamily="34" charset="-79"/>
              </a:rPr>
              <a:t>מכהה ומחליש את עוצמת הקשר והקדושה בין איש לאשתו.</a:t>
            </a:r>
            <a:endParaRPr lang="en-US" sz="2800" dirty="0">
              <a:effectLst/>
              <a:latin typeface="Times New Roman" panose="02020603050405020304" pitchFamily="18" charset="0"/>
              <a:ea typeface="Times New Roman" panose="02020603050405020304" pitchFamily="18" charset="0"/>
            </a:endParaRPr>
          </a:p>
        </p:txBody>
      </p:sp>
      <p:pic>
        <p:nvPicPr>
          <p:cNvPr id="3" name="תמונה 2">
            <a:extLst>
              <a:ext uri="{FF2B5EF4-FFF2-40B4-BE49-F238E27FC236}">
                <a16:creationId xmlns:a16="http://schemas.microsoft.com/office/drawing/2014/main" id="{8132FD4B-86EF-4855-8A55-BD19DBFE69E6}"/>
              </a:ext>
            </a:extLst>
          </p:cNvPr>
          <p:cNvPicPr>
            <a:picLocks noChangeAspect="1"/>
          </p:cNvPicPr>
          <p:nvPr/>
        </p:nvPicPr>
        <p:blipFill>
          <a:blip r:embed="rId4"/>
          <a:stretch>
            <a:fillRect/>
          </a:stretch>
        </p:blipFill>
        <p:spPr>
          <a:xfrm>
            <a:off x="9818810" y="1556792"/>
            <a:ext cx="1484433" cy="1101695"/>
          </a:xfrm>
          <a:prstGeom prst="rect">
            <a:avLst/>
          </a:prstGeom>
        </p:spPr>
      </p:pic>
    </p:spTree>
    <p:extLst>
      <p:ext uri="{BB962C8B-B14F-4D97-AF65-F5344CB8AC3E}">
        <p14:creationId xmlns:p14="http://schemas.microsoft.com/office/powerpoint/2010/main" val="3675765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4505139" y="2276872"/>
            <a:ext cx="4525983" cy="4241376"/>
          </a:xfrm>
        </p:spPr>
        <p:style>
          <a:lnRef idx="2">
            <a:schemeClr val="accent1"/>
          </a:lnRef>
          <a:fillRef idx="1">
            <a:schemeClr val="lt1"/>
          </a:fillRef>
          <a:effectRef idx="0">
            <a:schemeClr val="accent1"/>
          </a:effectRef>
          <a:fontRef idx="minor">
            <a:schemeClr val="dk1"/>
          </a:fontRef>
        </p:style>
        <p:txBody>
          <a:bodyPr>
            <a:noAutofit/>
          </a:bodyPr>
          <a:lstStyle/>
          <a:p>
            <a:pPr marL="109728" indent="0">
              <a:buNone/>
            </a:pPr>
            <a:r>
              <a:rPr lang="he-IL" sz="2400"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הרב פיינשטיין:</a:t>
            </a:r>
          </a:p>
          <a:p>
            <a:pPr marL="109728" indent="0">
              <a:buNone/>
            </a:pPr>
            <a:r>
              <a:rPr lang="he-IL" sz="24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 אין אסור, שאין בקרבה זו תאווה וחיבה.</a:t>
            </a:r>
          </a:p>
          <a:p>
            <a:pPr marL="109728" indent="0">
              <a:buNone/>
            </a:pPr>
            <a:r>
              <a:rPr lang="he-IL" sz="24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הסתייגות: </a:t>
            </a:r>
          </a:p>
          <a:p>
            <a:pPr marL="109728" indent="0">
              <a:buNone/>
            </a:pPr>
            <a:r>
              <a:rPr lang="he-IL" sz="2400" b="1" dirty="0">
                <a:solidFill>
                  <a:srgbClr val="FF0000"/>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אם יודע שהדבר מביאו להרהורי עבירה והנסיעה אינה לצורך חיוני ימנע מכך. נסיעה חיונית מותרת וישתדל להרהר  בדברי תורה.</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3407" y="121557"/>
            <a:ext cx="2735241" cy="6736443"/>
          </a:xfrm>
          <a:prstGeom prst="rect">
            <a:avLst/>
          </a:prstGeom>
          <a:blipFill>
            <a:blip r:embed="rId3"/>
            <a:tile tx="0" ty="0" sx="100000" sy="100000" flip="none" algn="tl"/>
          </a:blipFill>
          <a:ln>
            <a:noFill/>
          </a:ln>
          <a:effectLst/>
        </p:spPr>
      </p:pic>
      <p:sp>
        <p:nvSpPr>
          <p:cNvPr id="9" name="תיבת טקסט 8">
            <a:extLst>
              <a:ext uri="{FF2B5EF4-FFF2-40B4-BE49-F238E27FC236}">
                <a16:creationId xmlns:a16="http://schemas.microsoft.com/office/drawing/2014/main" id="{D50FBE91-E63F-40B1-BADB-C5E1CEB9CBCD}"/>
              </a:ext>
            </a:extLst>
          </p:cNvPr>
          <p:cNvSpPr txBox="1"/>
          <p:nvPr/>
        </p:nvSpPr>
        <p:spPr>
          <a:xfrm>
            <a:off x="3409346" y="0"/>
            <a:ext cx="2673189" cy="523220"/>
          </a:xfrm>
          <a:prstGeom prst="rect">
            <a:avLst/>
          </a:prstGeom>
          <a:noFill/>
        </p:spPr>
        <p:txBody>
          <a:bodyPr wrap="square">
            <a:spAutoFit/>
          </a:bodyPr>
          <a:lstStyle/>
          <a:p>
            <a:pPr marL="109728" indent="0" algn="ctr">
              <a:buNone/>
            </a:pPr>
            <a:r>
              <a:rPr lang="he-IL" sz="2800" b="1" dirty="0"/>
              <a:t>מגע אקראי:</a:t>
            </a:r>
          </a:p>
        </p:txBody>
      </p:sp>
      <p:sp>
        <p:nvSpPr>
          <p:cNvPr id="11" name="תיבת טקסט 10">
            <a:extLst>
              <a:ext uri="{FF2B5EF4-FFF2-40B4-BE49-F238E27FC236}">
                <a16:creationId xmlns:a16="http://schemas.microsoft.com/office/drawing/2014/main" id="{CCE115B4-5711-4452-8DE0-C93153BD32C4}"/>
              </a:ext>
            </a:extLst>
          </p:cNvPr>
          <p:cNvSpPr txBox="1"/>
          <p:nvPr/>
        </p:nvSpPr>
        <p:spPr>
          <a:xfrm>
            <a:off x="1190157" y="583230"/>
            <a:ext cx="7636417"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09728" indent="0" algn="ctr">
              <a:buNone/>
            </a:pPr>
            <a:r>
              <a:rPr lang="he-IL" sz="2800" b="1" dirty="0">
                <a:solidFill>
                  <a:schemeClr val="accent4">
                    <a:lumMod val="75000"/>
                  </a:schemeClr>
                </a:solidFill>
                <a:effectLst>
                  <a:outerShdw blurRad="38100" dist="38100" dir="2700000" algn="tl">
                    <a:srgbClr val="000000">
                      <a:alpha val="43137"/>
                    </a:srgbClr>
                  </a:outerShdw>
                </a:effectLst>
              </a:rPr>
              <a:t>מה הדין לגבי נסיעה בתחבורה ציבורית, שבה הנוסעים דחוקים ויש נגיעה אקראית בין גברים ונשים?</a:t>
            </a:r>
          </a:p>
        </p:txBody>
      </p:sp>
      <p:pic>
        <p:nvPicPr>
          <p:cNvPr id="3074" name="Picture 2" descr="רק שישחררו כסף, נעמיד רכבת שילקקו את האצבעות&quot; - כלכליסט">
            <a:extLst>
              <a:ext uri="{FF2B5EF4-FFF2-40B4-BE49-F238E27FC236}">
                <a16:creationId xmlns:a16="http://schemas.microsoft.com/office/drawing/2014/main" id="{7515B53E-C5FA-41E6-A306-16E77DAC1F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52" y="2819851"/>
            <a:ext cx="4062784" cy="2745505"/>
          </a:xfrm>
          <a:prstGeom prst="rect">
            <a:avLst/>
          </a:prstGeom>
          <a:noFill/>
          <a:extLst>
            <a:ext uri="{909E8E84-426E-40DD-AFC4-6F175D3DCCD1}">
              <a14:hiddenFill xmlns:a14="http://schemas.microsoft.com/office/drawing/2010/main">
                <a:solidFill>
                  <a:srgbClr val="FFFFFF"/>
                </a:solidFill>
              </a14:hiddenFill>
            </a:ext>
          </a:extLst>
        </p:spPr>
      </p:pic>
      <p:pic>
        <p:nvPicPr>
          <p:cNvPr id="3" name="תמונה 2">
            <a:extLst>
              <a:ext uri="{FF2B5EF4-FFF2-40B4-BE49-F238E27FC236}">
                <a16:creationId xmlns:a16="http://schemas.microsoft.com/office/drawing/2014/main" id="{0D8D8512-09F6-4448-A125-9BC4913BF7B3}"/>
              </a:ext>
            </a:extLst>
          </p:cNvPr>
          <p:cNvPicPr>
            <a:picLocks noChangeAspect="1"/>
          </p:cNvPicPr>
          <p:nvPr/>
        </p:nvPicPr>
        <p:blipFill>
          <a:blip r:embed="rId5"/>
          <a:stretch>
            <a:fillRect/>
          </a:stretch>
        </p:blipFill>
        <p:spPr>
          <a:xfrm>
            <a:off x="9818810" y="1666165"/>
            <a:ext cx="1484433" cy="1101695"/>
          </a:xfrm>
          <a:prstGeom prst="rect">
            <a:avLst/>
          </a:prstGeom>
        </p:spPr>
      </p:pic>
    </p:spTree>
    <p:extLst>
      <p:ext uri="{BB962C8B-B14F-4D97-AF65-F5344CB8AC3E}">
        <p14:creationId xmlns:p14="http://schemas.microsoft.com/office/powerpoint/2010/main" val="391221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6240016" y="171898"/>
            <a:ext cx="4608512" cy="576064"/>
          </a:xfrm>
        </p:spPr>
        <p:txBody>
          <a:bodyPr>
            <a:normAutofit fontScale="90000"/>
          </a:bodyPr>
          <a:lstStyle/>
          <a:p>
            <a:pPr algn="ctr"/>
            <a:r>
              <a:rPr lang="he-IL" b="1" dirty="0">
                <a:ln>
                  <a:solidFill>
                    <a:srgbClr val="7030A0"/>
                  </a:solidFill>
                </a:ln>
                <a:solidFill>
                  <a:sysClr val="windowText" lastClr="000000"/>
                </a:solidFill>
              </a:rPr>
              <a:t>שני פנים ליצרים</a:t>
            </a:r>
            <a:r>
              <a:rPr lang="he-IL" b="1" dirty="0">
                <a:ln>
                  <a:solidFill>
                    <a:srgbClr val="7030A0"/>
                  </a:solidFill>
                </a:ln>
                <a:solidFill>
                  <a:srgbClr val="002060"/>
                </a:solidFill>
              </a:rPr>
              <a:t>.</a:t>
            </a:r>
            <a:endParaRPr lang="he-IL" b="1" dirty="0">
              <a:ln>
                <a:solidFill>
                  <a:srgbClr val="7030A0"/>
                </a:solidFill>
              </a:ln>
            </a:endParaRPr>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96262282"/>
              </p:ext>
            </p:extLst>
          </p:nvPr>
        </p:nvGraphicFramePr>
        <p:xfrm>
          <a:off x="0" y="1038605"/>
          <a:ext cx="11568609" cy="5619920"/>
        </p:xfrm>
        <a:graphic>
          <a:graphicData uri="http://schemas.openxmlformats.org/drawingml/2006/table">
            <a:tbl>
              <a:tblPr rtl="1" firstRow="1" firstCol="1" bandRow="1"/>
              <a:tblGrid>
                <a:gridCol w="2229749">
                  <a:extLst>
                    <a:ext uri="{9D8B030D-6E8A-4147-A177-3AD203B41FA5}">
                      <a16:colId xmlns:a16="http://schemas.microsoft.com/office/drawing/2014/main" val="20000"/>
                    </a:ext>
                  </a:extLst>
                </a:gridCol>
                <a:gridCol w="4975761">
                  <a:extLst>
                    <a:ext uri="{9D8B030D-6E8A-4147-A177-3AD203B41FA5}">
                      <a16:colId xmlns:a16="http://schemas.microsoft.com/office/drawing/2014/main" val="20001"/>
                    </a:ext>
                  </a:extLst>
                </a:gridCol>
                <a:gridCol w="4363099">
                  <a:extLst>
                    <a:ext uri="{9D8B030D-6E8A-4147-A177-3AD203B41FA5}">
                      <a16:colId xmlns:a16="http://schemas.microsoft.com/office/drawing/2014/main" val="20002"/>
                    </a:ext>
                  </a:extLst>
                </a:gridCol>
              </a:tblGrid>
              <a:tr h="334489">
                <a:tc>
                  <a:txBody>
                    <a:bodyPr/>
                    <a:lstStyle/>
                    <a:p>
                      <a:pPr algn="r" rtl="1">
                        <a:lnSpc>
                          <a:spcPct val="115000"/>
                        </a:lnSpc>
                        <a:spcAft>
                          <a:spcPts val="0"/>
                        </a:spcAft>
                      </a:pPr>
                      <a:r>
                        <a:rPr lang="he-IL" sz="2000" dirty="0">
                          <a:effectLst/>
                          <a:latin typeface="Calibri"/>
                          <a:ea typeface="Calibri"/>
                          <a:cs typeface="+mj-cs"/>
                        </a:rPr>
                        <a:t>היצר </a:t>
                      </a:r>
                      <a:endParaRPr lang="en-US" sz="2000" dirty="0">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2400">
                          <a:solidFill>
                            <a:srgbClr val="002060"/>
                          </a:solidFill>
                          <a:effectLst>
                            <a:outerShdw blurRad="38100" dist="38100" dir="2700000" algn="tl">
                              <a:srgbClr val="000000">
                                <a:alpha val="43137"/>
                              </a:srgbClr>
                            </a:outerShdw>
                          </a:effectLst>
                          <a:latin typeface="Calibri"/>
                          <a:ea typeface="Calibri"/>
                          <a:cs typeface="+mj-cs"/>
                        </a:rPr>
                        <a:t>הפן החיובי</a:t>
                      </a:r>
                      <a:endParaRPr lang="en-US" sz="2400" dirty="0">
                        <a:solidFill>
                          <a:srgbClr val="002060"/>
                        </a:solidFill>
                        <a:effectLst>
                          <a:outerShdw blurRad="38100" dist="38100" dir="2700000" algn="tl">
                            <a:srgbClr val="000000">
                              <a:alpha val="43137"/>
                            </a:srgbClr>
                          </a:outerShdw>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2400" b="1" dirty="0">
                          <a:solidFill>
                            <a:srgbClr val="C00000"/>
                          </a:solidFill>
                          <a:effectLst/>
                          <a:latin typeface="Calibri"/>
                          <a:ea typeface="Calibri"/>
                          <a:cs typeface="+mj-cs"/>
                        </a:rPr>
                        <a:t>הפן השלילי.</a:t>
                      </a:r>
                      <a:endParaRPr lang="en-US" sz="2400" b="1" dirty="0">
                        <a:solidFill>
                          <a:srgbClr val="C00000"/>
                        </a:solidFill>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3466">
                <a:tc>
                  <a:txBody>
                    <a:bodyPr/>
                    <a:lstStyle/>
                    <a:p>
                      <a:pPr algn="r" rtl="1">
                        <a:lnSpc>
                          <a:spcPct val="115000"/>
                        </a:lnSpc>
                        <a:spcAft>
                          <a:spcPts val="0"/>
                        </a:spcAft>
                      </a:pPr>
                      <a:r>
                        <a:rPr lang="he-IL" sz="2400" b="1" cap="all" spc="0"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Calibri"/>
                          <a:ea typeface="Calibri"/>
                          <a:cs typeface="+mj-cs"/>
                        </a:rPr>
                        <a:t>אוכל</a:t>
                      </a:r>
                      <a:endParaRPr lang="en-US" sz="2400" b="1" cap="all" spc="0"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2400" dirty="0">
                          <a:solidFill>
                            <a:srgbClr val="002060"/>
                          </a:solidFill>
                          <a:effectLst>
                            <a:outerShdw blurRad="38100" dist="38100" dir="2700000" algn="tl">
                              <a:srgbClr val="000000">
                                <a:alpha val="43137"/>
                              </a:srgbClr>
                            </a:outerShdw>
                          </a:effectLst>
                          <a:latin typeface="Calibri"/>
                          <a:ea typeface="Calibri"/>
                          <a:cs typeface="+mj-cs"/>
                        </a:rPr>
                        <a:t>נותן</a:t>
                      </a:r>
                      <a:r>
                        <a:rPr lang="he-IL" sz="2400" baseline="0" dirty="0">
                          <a:solidFill>
                            <a:srgbClr val="002060"/>
                          </a:solidFill>
                          <a:effectLst>
                            <a:outerShdw blurRad="38100" dist="38100" dir="2700000" algn="tl">
                              <a:srgbClr val="000000">
                                <a:alpha val="43137"/>
                              </a:srgbClr>
                            </a:outerShdw>
                          </a:effectLst>
                          <a:latin typeface="Calibri"/>
                          <a:ea typeface="Calibri"/>
                          <a:cs typeface="+mj-cs"/>
                        </a:rPr>
                        <a:t> </a:t>
                      </a:r>
                      <a:r>
                        <a:rPr lang="he-IL" sz="2400" dirty="0">
                          <a:solidFill>
                            <a:srgbClr val="002060"/>
                          </a:solidFill>
                          <a:effectLst>
                            <a:outerShdw blurRad="38100" dist="38100" dir="2700000" algn="tl">
                              <a:srgbClr val="000000">
                                <a:alpha val="43137"/>
                              </a:srgbClr>
                            </a:outerShdw>
                          </a:effectLst>
                          <a:latin typeface="Calibri"/>
                          <a:ea typeface="Calibri"/>
                          <a:cs typeface="+mj-cs"/>
                        </a:rPr>
                        <a:t>קיום</a:t>
                      </a:r>
                      <a:r>
                        <a:rPr lang="he-IL" sz="2400" baseline="0" dirty="0">
                          <a:solidFill>
                            <a:srgbClr val="002060"/>
                          </a:solidFill>
                          <a:effectLst>
                            <a:outerShdw blurRad="38100" dist="38100" dir="2700000" algn="tl">
                              <a:srgbClr val="000000">
                                <a:alpha val="43137"/>
                              </a:srgbClr>
                            </a:outerShdw>
                          </a:effectLst>
                          <a:latin typeface="Calibri"/>
                          <a:ea typeface="Calibri"/>
                          <a:cs typeface="+mj-cs"/>
                        </a:rPr>
                        <a:t> לגוף</a:t>
                      </a:r>
                      <a:r>
                        <a:rPr lang="he-IL" sz="2400" dirty="0">
                          <a:solidFill>
                            <a:srgbClr val="002060"/>
                          </a:solidFill>
                          <a:effectLst>
                            <a:outerShdw blurRad="38100" dist="38100" dir="2700000" algn="tl">
                              <a:srgbClr val="000000">
                                <a:alpha val="43137"/>
                              </a:srgbClr>
                            </a:outerShdw>
                          </a:effectLst>
                          <a:latin typeface="Calibri"/>
                          <a:ea typeface="Calibri"/>
                          <a:cs typeface="+mj-cs"/>
                        </a:rPr>
                        <a:t>, מרפא, מחזק, מחסן.</a:t>
                      </a:r>
                      <a:endParaRPr lang="en-US" sz="2400" dirty="0">
                        <a:solidFill>
                          <a:srgbClr val="002060"/>
                        </a:solidFill>
                        <a:effectLst>
                          <a:outerShdw blurRad="38100" dist="38100" dir="2700000" algn="tl">
                            <a:srgbClr val="000000">
                              <a:alpha val="43137"/>
                            </a:srgbClr>
                          </a:outerShdw>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2400" b="1" dirty="0">
                          <a:solidFill>
                            <a:srgbClr val="C00000"/>
                          </a:solidFill>
                          <a:effectLst/>
                          <a:latin typeface="Calibri"/>
                          <a:ea typeface="Calibri"/>
                          <a:cs typeface="+mj-cs"/>
                        </a:rPr>
                        <a:t>אכילה גסה מביאה לזללנות, גרגרנות, בהמיות, מחליאה</a:t>
                      </a:r>
                      <a:r>
                        <a:rPr lang="he-IL" sz="2400" b="1" baseline="0" dirty="0">
                          <a:solidFill>
                            <a:srgbClr val="C00000"/>
                          </a:solidFill>
                          <a:effectLst/>
                          <a:latin typeface="Calibri"/>
                          <a:ea typeface="Calibri"/>
                          <a:cs typeface="+mj-cs"/>
                        </a:rPr>
                        <a:t> את הגוף.(שומנים בדם, כולסטרול)</a:t>
                      </a:r>
                      <a:endParaRPr lang="en-US" sz="2400" b="1" dirty="0">
                        <a:solidFill>
                          <a:srgbClr val="C00000"/>
                        </a:solidFill>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8321">
                <a:tc>
                  <a:txBody>
                    <a:bodyPr/>
                    <a:lstStyle/>
                    <a:p>
                      <a:pPr algn="r" rtl="1">
                        <a:lnSpc>
                          <a:spcPct val="115000"/>
                        </a:lnSpc>
                        <a:spcAft>
                          <a:spcPts val="0"/>
                        </a:spcAft>
                      </a:pPr>
                      <a:r>
                        <a:rPr lang="he-IL" sz="2400" b="1" cap="all" spc="0"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Calibri"/>
                          <a:ea typeface="Calibri"/>
                          <a:cs typeface="+mj-cs"/>
                        </a:rPr>
                        <a:t>שינה</a:t>
                      </a:r>
                      <a:endParaRPr lang="en-US" sz="2400" b="1" cap="all" spc="0"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2400" dirty="0">
                          <a:solidFill>
                            <a:srgbClr val="002060"/>
                          </a:solidFill>
                          <a:effectLst>
                            <a:outerShdw blurRad="38100" dist="38100" dir="2700000" algn="tl">
                              <a:srgbClr val="000000">
                                <a:alpha val="43137"/>
                              </a:srgbClr>
                            </a:outerShdw>
                          </a:effectLst>
                          <a:latin typeface="Calibri"/>
                          <a:ea typeface="Calibri"/>
                          <a:cs typeface="+mj-cs"/>
                        </a:rPr>
                        <a:t>נותנת כוחות חדשים, מרעננת, גורמת לחילוף חומרים.</a:t>
                      </a:r>
                      <a:endParaRPr lang="en-US" sz="2400" dirty="0">
                        <a:solidFill>
                          <a:srgbClr val="002060"/>
                        </a:solidFill>
                        <a:effectLst>
                          <a:outerShdw blurRad="38100" dist="38100" dir="2700000" algn="tl">
                            <a:srgbClr val="000000">
                              <a:alpha val="43137"/>
                            </a:srgbClr>
                          </a:outerShdw>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2400" b="1" dirty="0">
                          <a:solidFill>
                            <a:srgbClr val="C00000"/>
                          </a:solidFill>
                          <a:effectLst/>
                          <a:latin typeface="Calibri"/>
                          <a:ea typeface="Calibri"/>
                          <a:cs typeface="+mj-cs"/>
                        </a:rPr>
                        <a:t>עודף</a:t>
                      </a:r>
                      <a:r>
                        <a:rPr lang="he-IL" sz="2400" b="1" baseline="0" dirty="0">
                          <a:solidFill>
                            <a:srgbClr val="C00000"/>
                          </a:solidFill>
                          <a:effectLst/>
                          <a:latin typeface="Calibri"/>
                          <a:ea typeface="Calibri"/>
                          <a:cs typeface="+mj-cs"/>
                        </a:rPr>
                        <a:t> שינה גורמת ל</a:t>
                      </a:r>
                      <a:r>
                        <a:rPr lang="he-IL" sz="2400" b="1" dirty="0">
                          <a:solidFill>
                            <a:srgbClr val="C00000"/>
                          </a:solidFill>
                          <a:effectLst/>
                          <a:latin typeface="Calibri"/>
                          <a:ea typeface="Calibri"/>
                          <a:cs typeface="+mj-cs"/>
                        </a:rPr>
                        <a:t>בזבוז זמן, עצלנות, וכבדות.</a:t>
                      </a:r>
                      <a:endParaRPr lang="en-US" sz="2400" b="1" dirty="0">
                        <a:solidFill>
                          <a:srgbClr val="C00000"/>
                        </a:solidFill>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40805">
                <a:tc>
                  <a:txBody>
                    <a:bodyPr/>
                    <a:lstStyle/>
                    <a:p>
                      <a:pPr algn="r" rtl="1">
                        <a:lnSpc>
                          <a:spcPct val="115000"/>
                        </a:lnSpc>
                        <a:spcAft>
                          <a:spcPts val="0"/>
                        </a:spcAft>
                      </a:pPr>
                      <a:r>
                        <a:rPr lang="he-IL" sz="2400" b="1" cap="all" spc="0"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Calibri"/>
                          <a:ea typeface="Calibri"/>
                          <a:cs typeface="+mj-cs"/>
                        </a:rPr>
                        <a:t>ממון</a:t>
                      </a:r>
                      <a:endParaRPr lang="en-US" sz="2400" b="1" cap="all" spc="0"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2400" baseline="0" dirty="0">
                          <a:solidFill>
                            <a:srgbClr val="002060"/>
                          </a:solidFill>
                          <a:effectLst>
                            <a:outerShdw blurRad="38100" dist="38100" dir="2700000" algn="tl">
                              <a:srgbClr val="000000">
                                <a:alpha val="43137"/>
                              </a:srgbClr>
                            </a:outerShdw>
                          </a:effectLst>
                          <a:latin typeface="Calibri"/>
                          <a:ea typeface="Calibri"/>
                          <a:cs typeface="+mj-cs"/>
                        </a:rPr>
                        <a:t>נותן  לאדם קיום ובסוס כלכלי. </a:t>
                      </a:r>
                      <a:r>
                        <a:rPr lang="he-IL" sz="2400" dirty="0">
                          <a:solidFill>
                            <a:srgbClr val="002060"/>
                          </a:solidFill>
                          <a:effectLst>
                            <a:outerShdw blurRad="38100" dist="38100" dir="2700000" algn="tl">
                              <a:srgbClr val="000000">
                                <a:alpha val="43137"/>
                              </a:srgbClr>
                            </a:outerShdw>
                          </a:effectLst>
                          <a:latin typeface="Calibri"/>
                          <a:ea typeface="Calibri"/>
                          <a:cs typeface="+mj-cs"/>
                        </a:rPr>
                        <a:t>קיום מצוות (צדקה, גמילות</a:t>
                      </a:r>
                      <a:r>
                        <a:rPr lang="he-IL" sz="2400" baseline="0" dirty="0">
                          <a:solidFill>
                            <a:srgbClr val="002060"/>
                          </a:solidFill>
                          <a:effectLst>
                            <a:outerShdw blurRad="38100" dist="38100" dir="2700000" algn="tl">
                              <a:srgbClr val="000000">
                                <a:alpha val="43137"/>
                              </a:srgbClr>
                            </a:outerShdw>
                          </a:effectLst>
                          <a:latin typeface="Calibri"/>
                          <a:ea typeface="Calibri"/>
                          <a:cs typeface="+mj-cs"/>
                        </a:rPr>
                        <a:t> חסדים). עני </a:t>
                      </a:r>
                      <a:r>
                        <a:rPr lang="he-IL" sz="2400" dirty="0">
                          <a:solidFill>
                            <a:srgbClr val="002060"/>
                          </a:solidFill>
                          <a:effectLst>
                            <a:outerShdw blurRad="38100" dist="38100" dir="2700000" algn="tl">
                              <a:srgbClr val="000000">
                                <a:alpha val="43137"/>
                              </a:srgbClr>
                            </a:outerShdw>
                          </a:effectLst>
                          <a:latin typeface="Calibri"/>
                          <a:ea typeface="Calibri"/>
                          <a:cs typeface="+mj-cs"/>
                        </a:rPr>
                        <a:t> חשוב כמת.</a:t>
                      </a:r>
                      <a:endParaRPr lang="en-US" sz="2400" dirty="0">
                        <a:solidFill>
                          <a:srgbClr val="002060"/>
                        </a:solidFill>
                        <a:effectLst>
                          <a:outerShdw blurRad="38100" dist="38100" dir="2700000" algn="tl">
                            <a:srgbClr val="000000">
                              <a:alpha val="43137"/>
                            </a:srgbClr>
                          </a:outerShdw>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he-IL" sz="2400" b="1" dirty="0">
                          <a:solidFill>
                            <a:srgbClr val="C00000"/>
                          </a:solidFill>
                          <a:effectLst/>
                          <a:latin typeface="Calibri"/>
                          <a:ea typeface="Calibri"/>
                          <a:cs typeface="+mj-cs"/>
                        </a:rPr>
                        <a:t>קמצנות, רדיפת בצע, שוחד, אוהב כסף לא ישבע.</a:t>
                      </a:r>
                      <a:endParaRPr lang="en-US" sz="2400" b="1" dirty="0">
                        <a:solidFill>
                          <a:srgbClr val="C00000"/>
                        </a:solidFill>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31510">
                <a:tc>
                  <a:txBody>
                    <a:bodyPr/>
                    <a:lstStyle/>
                    <a:p>
                      <a:pPr algn="r" rtl="1">
                        <a:lnSpc>
                          <a:spcPct val="115000"/>
                        </a:lnSpc>
                        <a:spcAft>
                          <a:spcPts val="0"/>
                        </a:spcAft>
                      </a:pPr>
                      <a:r>
                        <a:rPr lang="he-IL" sz="2400" b="1" cap="all" spc="0"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Calibri"/>
                          <a:ea typeface="Calibri"/>
                          <a:cs typeface="+mj-cs"/>
                        </a:rPr>
                        <a:t>מין</a:t>
                      </a:r>
                      <a:endParaRPr lang="en-US" sz="2400" b="1" cap="all" spc="0" dirty="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0510" algn="r" rtl="1">
                        <a:lnSpc>
                          <a:spcPct val="115000"/>
                        </a:lnSpc>
                        <a:spcAft>
                          <a:spcPts val="0"/>
                        </a:spcAft>
                      </a:pPr>
                      <a:r>
                        <a:rPr lang="he-IL" sz="2400" dirty="0">
                          <a:solidFill>
                            <a:srgbClr val="002060"/>
                          </a:solidFill>
                          <a:effectLst>
                            <a:outerShdw blurRad="38100" dist="38100" dir="2700000" algn="tl">
                              <a:srgbClr val="000000">
                                <a:alpha val="43137"/>
                              </a:srgbClr>
                            </a:outerShdw>
                          </a:effectLst>
                          <a:latin typeface="Calibri"/>
                          <a:ea typeface="Calibri"/>
                          <a:cs typeface="+mj-cs"/>
                        </a:rPr>
                        <a:t>קיום העולם, המשכיות, קירבה בין איש לאשתו.         </a:t>
                      </a:r>
                      <a:endParaRPr lang="en-US" sz="2400" dirty="0">
                        <a:solidFill>
                          <a:srgbClr val="002060"/>
                        </a:solidFill>
                        <a:effectLst>
                          <a:outerShdw blurRad="38100" dist="38100" dir="2700000" algn="tl">
                            <a:srgbClr val="000000">
                              <a:alpha val="43137"/>
                            </a:srgbClr>
                          </a:outerShdw>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70510" algn="r" rtl="1">
                        <a:lnSpc>
                          <a:spcPct val="115000"/>
                        </a:lnSpc>
                        <a:spcAft>
                          <a:spcPts val="0"/>
                        </a:spcAft>
                      </a:pPr>
                      <a:r>
                        <a:rPr lang="he-IL" sz="2400" b="1" dirty="0">
                          <a:solidFill>
                            <a:srgbClr val="C00000"/>
                          </a:solidFill>
                          <a:effectLst/>
                          <a:latin typeface="Calibri"/>
                          <a:ea typeface="Calibri"/>
                          <a:cs typeface="+mj-cs"/>
                        </a:rPr>
                        <a:t>יצר מיני יכול להביא לפריצות, אונס, פורנוגרפיה, סטיות, פדופילים.</a:t>
                      </a:r>
                      <a:endParaRPr lang="en-US" sz="2400" b="1" dirty="0">
                        <a:solidFill>
                          <a:srgbClr val="C00000"/>
                        </a:solidFill>
                        <a:effectLst/>
                        <a:latin typeface="Calibri"/>
                        <a:ea typeface="Calibri"/>
                        <a:cs typeface="+mj-cs"/>
                      </a:endParaRPr>
                    </a:p>
                    <a:p>
                      <a:pPr algn="r" rtl="1">
                        <a:lnSpc>
                          <a:spcPct val="115000"/>
                        </a:lnSpc>
                        <a:spcAft>
                          <a:spcPts val="0"/>
                        </a:spcAft>
                      </a:pPr>
                      <a:r>
                        <a:rPr lang="he-IL" sz="2400" b="1" dirty="0">
                          <a:solidFill>
                            <a:srgbClr val="C00000"/>
                          </a:solidFill>
                          <a:effectLst/>
                          <a:latin typeface="Calibri"/>
                          <a:ea typeface="Calibri"/>
                          <a:cs typeface="+mj-cs"/>
                        </a:rPr>
                        <a:t> </a:t>
                      </a:r>
                      <a:endParaRPr lang="en-US" sz="2400" b="1" dirty="0">
                        <a:solidFill>
                          <a:srgbClr val="C00000"/>
                        </a:solidFill>
                        <a:effectLst/>
                        <a:latin typeface="Calibri"/>
                        <a:ea typeface="Calibri"/>
                        <a:cs typeface="+mj-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1"/>
          <p:cNvSpPr>
            <a:spLocks noChangeArrowheads="1"/>
          </p:cNvSpPr>
          <p:nvPr/>
        </p:nvSpPr>
        <p:spPr bwMode="auto">
          <a:xfrm>
            <a:off x="3390901" y="32554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he-IL" altLang="he-IL">
              <a:solidFill>
                <a:prstClr val="black"/>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528" y="4161980"/>
            <a:ext cx="972000" cy="1031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5" t="6842" r="490" b="8418"/>
          <a:stretch/>
        </p:blipFill>
        <p:spPr bwMode="auto">
          <a:xfrm>
            <a:off x="9622859" y="3040778"/>
            <a:ext cx="1377736" cy="87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בעיות אכילה בפעוטות - ההיבט האורגני"/>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459" r="38226"/>
          <a:stretch/>
        </p:blipFill>
        <p:spPr bwMode="auto">
          <a:xfrm>
            <a:off x="9617651" y="1630310"/>
            <a:ext cx="84566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47443" y="5410277"/>
            <a:ext cx="1080000" cy="101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606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1000"/>
                <a:satMod val="255000"/>
              </a:schemeClr>
            </a:gs>
            <a:gs pos="64000">
              <a:schemeClr val="accent5">
                <a:tint val="12000"/>
                <a:satMod val="255000"/>
              </a:schemeClr>
            </a:gs>
            <a:gs pos="100000">
              <a:schemeClr val="accent5">
                <a:tint val="45000"/>
                <a:satMod val="250000"/>
              </a:schemeClr>
            </a:gs>
          </a:gsLst>
          <a:path path="circle">
            <a:fillToRect l="-40000" t="-90000" r="140000" b="190000"/>
          </a:path>
        </a:gradFill>
        <a:effectLst/>
      </p:bgPr>
    </p:bg>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238734" y="209096"/>
            <a:ext cx="8038757" cy="6439807"/>
          </a:xfrm>
        </p:spPr>
        <p:txBody>
          <a:bodyPr>
            <a:normAutofit fontScale="92500" lnSpcReduction="10000"/>
          </a:bodyPr>
          <a:lstStyle/>
          <a:p>
            <a:pPr marL="201168" indent="0" algn="ctr">
              <a:lnSpc>
                <a:spcPct val="115000"/>
              </a:lnSpc>
              <a:buNone/>
            </a:pPr>
            <a:r>
              <a:rPr lang="he-IL" sz="4200" b="1" u="sng" dirty="0">
                <a:latin typeface="Calibri"/>
                <a:ea typeface="Calibri"/>
                <a:cs typeface="Arial"/>
              </a:rPr>
              <a:t>אסור ייחוד</a:t>
            </a:r>
          </a:p>
          <a:p>
            <a:pPr algn="r" rtl="1">
              <a:lnSpc>
                <a:spcPct val="150000"/>
              </a:lnSpc>
            </a:pPr>
            <a:r>
              <a:rPr lang="he-IL" sz="2400" b="1" dirty="0">
                <a:solidFill>
                  <a:srgbClr val="C00000"/>
                </a:solidFill>
                <a:effectLst/>
                <a:latin typeface="Times New Roman" panose="02020603050405020304" pitchFamily="18" charset="0"/>
                <a:ea typeface="Times New Roman" panose="02020603050405020304" pitchFamily="18" charset="0"/>
                <a:cs typeface="David" panose="020E0502060401010101" pitchFamily="34" charset="-79"/>
              </a:rPr>
              <a:t>יחוד= אסור לגבר ואישה שאינם נשואים להימצא יחד במקום מבודד, שאנשים לא מגיעים אליו, או במקום סגור שאי אפשר לראותם.</a:t>
            </a:r>
            <a:endParaRPr lang="en-US" sz="2400" b="1" dirty="0">
              <a:solidFill>
                <a:srgbClr val="C00000"/>
              </a:solidFill>
              <a:effectLst/>
              <a:latin typeface="Times New Roman" panose="02020603050405020304" pitchFamily="18" charset="0"/>
              <a:ea typeface="Times New Roman" panose="02020603050405020304" pitchFamily="18" charset="0"/>
            </a:endParaRPr>
          </a:p>
          <a:p>
            <a:pPr algn="r" rtl="1">
              <a:lnSpc>
                <a:spcPct val="150000"/>
              </a:lnSpc>
            </a:pPr>
            <a:r>
              <a:rPr lang="he-IL" sz="1800" b="1" dirty="0">
                <a:effectLst/>
                <a:latin typeface="Times New Roman" panose="02020603050405020304" pitchFamily="18" charset="0"/>
                <a:ea typeface="Times New Roman" panose="02020603050405020304" pitchFamily="18" charset="0"/>
                <a:cs typeface="David" panose="020E0502060401010101" pitchFamily="34" charset="-79"/>
              </a:rPr>
              <a:t>לדוג': בבית נעול, או בלילה במקום חשוך.</a:t>
            </a:r>
            <a:endParaRPr lang="en-US" sz="1800" dirty="0">
              <a:effectLst/>
              <a:latin typeface="Times New Roman" panose="02020603050405020304" pitchFamily="18" charset="0"/>
              <a:ea typeface="Times New Roman" panose="02020603050405020304" pitchFamily="18" charset="0"/>
            </a:endParaRPr>
          </a:p>
          <a:p>
            <a:pPr algn="r" rtl="1">
              <a:lnSpc>
                <a:spcPct val="150000"/>
              </a:lnSpc>
            </a:pPr>
            <a:r>
              <a:rPr lang="he-IL" sz="2200" b="1" dirty="0">
                <a:effectLst/>
                <a:latin typeface="Times New Roman" panose="02020603050405020304" pitchFamily="18" charset="0"/>
                <a:ea typeface="Times New Roman" panose="02020603050405020304" pitchFamily="18" charset="0"/>
                <a:cs typeface="Guttman Hatzvi" panose="02010401010101010101" pitchFamily="2" charset="-79"/>
              </a:rPr>
              <a:t>הרמב"ם: </a:t>
            </a:r>
            <a:r>
              <a:rPr lang="he-IL" sz="2200" b="1" u="sng" dirty="0">
                <a:effectLst/>
                <a:latin typeface="Times New Roman" panose="02020603050405020304" pitchFamily="18" charset="0"/>
                <a:ea typeface="Times New Roman" panose="02020603050405020304" pitchFamily="18" charset="0"/>
                <a:cs typeface="David" panose="020E0502060401010101" pitchFamily="34" charset="-79"/>
              </a:rPr>
              <a:t>אמרו חז"ל: "גזל ועריות- נפשו של אדם מתאווה להן ומחמדתן". </a:t>
            </a:r>
            <a:endParaRPr lang="en-US" sz="2200" dirty="0">
              <a:effectLst/>
              <a:latin typeface="Times New Roman" panose="02020603050405020304" pitchFamily="18" charset="0"/>
              <a:ea typeface="Times New Roman" panose="02020603050405020304" pitchFamily="18" charset="0"/>
            </a:endParaRPr>
          </a:p>
          <a:p>
            <a:pPr algn="r" rtl="1">
              <a:lnSpc>
                <a:spcPct val="150000"/>
              </a:lnSpc>
            </a:pPr>
            <a:r>
              <a:rPr lang="he-IL" sz="2200" dirty="0">
                <a:effectLst/>
                <a:latin typeface="Times New Roman" panose="02020603050405020304" pitchFamily="18" charset="0"/>
                <a:ea typeface="Times New Roman" panose="02020603050405020304" pitchFamily="18" charset="0"/>
                <a:cs typeface="David" panose="020E0502060401010101" pitchFamily="34" charset="-79"/>
              </a:rPr>
              <a:t>בכל זמן ובכל דור אנשים  עשויים להיכשל בתחום העריות בגלל שהאדם מתאווה לכך.  ולכן יש  להתאמץ וליצור בחיינו  אווירה של קדושה, כדי שיוכל לשמור על טהרת המחשבה.</a:t>
            </a:r>
            <a:endParaRPr lang="en-US" sz="2200" dirty="0">
              <a:effectLst/>
              <a:latin typeface="Times New Roman" panose="02020603050405020304" pitchFamily="18" charset="0"/>
              <a:ea typeface="Times New Roman" panose="02020603050405020304" pitchFamily="18" charset="0"/>
            </a:endParaRPr>
          </a:p>
          <a:p>
            <a:pPr marL="0" indent="0" algn="ctr" rtl="1">
              <a:lnSpc>
                <a:spcPct val="150000"/>
              </a:lnSpc>
              <a:buNone/>
            </a:pPr>
            <a:r>
              <a:rPr lang="he-IL" sz="2400" b="1" dirty="0">
                <a:solidFill>
                  <a:srgbClr val="C00000"/>
                </a:solidFill>
                <a:effectLst/>
                <a:latin typeface="Times New Roman" panose="02020603050405020304" pitchFamily="18" charset="0"/>
                <a:ea typeface="Times New Roman" panose="02020603050405020304" pitchFamily="18" charset="0"/>
                <a:cs typeface="David" panose="020E0502060401010101" pitchFamily="34" charset="-79"/>
              </a:rPr>
              <a:t> יש להיזהר  </a:t>
            </a:r>
            <a:r>
              <a:rPr lang="he-IL" sz="2400" b="1" u="sng" dirty="0">
                <a:solidFill>
                  <a:srgbClr val="C00000"/>
                </a:solidFill>
                <a:effectLst/>
                <a:latin typeface="Times New Roman" panose="02020603050405020304" pitchFamily="18" charset="0"/>
                <a:ea typeface="Times New Roman" panose="02020603050405020304" pitchFamily="18" charset="0"/>
                <a:cs typeface="David" panose="020E0502060401010101" pitchFamily="34" charset="-79"/>
              </a:rPr>
              <a:t>מאיסור ייחוד</a:t>
            </a:r>
            <a:r>
              <a:rPr lang="he-IL" sz="2400" b="1" dirty="0">
                <a:solidFill>
                  <a:srgbClr val="C00000"/>
                </a:solidFill>
                <a:effectLst/>
                <a:latin typeface="Times New Roman" panose="02020603050405020304" pitchFamily="18" charset="0"/>
                <a:ea typeface="Times New Roman" panose="02020603050405020304" pitchFamily="18" charset="0"/>
                <a:cs typeface="David" panose="020E0502060401010101" pitchFamily="34" charset="-79"/>
              </a:rPr>
              <a:t> משום שהוא "הגורם הגדול" שעלול להביאם לידי עבירה. </a:t>
            </a:r>
            <a:endParaRPr lang="en-US" sz="2400" b="1" dirty="0">
              <a:solidFill>
                <a:srgbClr val="C00000"/>
              </a:solidFill>
              <a:effectLst/>
              <a:latin typeface="Times New Roman" panose="02020603050405020304" pitchFamily="18" charset="0"/>
              <a:ea typeface="Times New Roman" panose="02020603050405020304" pitchFamily="18" charset="0"/>
            </a:endParaRPr>
          </a:p>
          <a:p>
            <a:pPr algn="ctr" rtl="1">
              <a:lnSpc>
                <a:spcPct val="150000"/>
              </a:lnSpc>
            </a:pPr>
            <a:r>
              <a:rPr lang="he-IL" sz="2600" b="1" dirty="0">
                <a:solidFill>
                  <a:schemeClr val="accent1"/>
                </a:solidFill>
                <a:effectLst/>
                <a:latin typeface="Times New Roman" panose="02020603050405020304" pitchFamily="18" charset="0"/>
                <a:ea typeface="Times New Roman" panose="02020603050405020304" pitchFamily="18" charset="0"/>
                <a:cs typeface="David" panose="020E0502060401010101" pitchFamily="34" charset="-79"/>
              </a:rPr>
              <a:t>טעם האיסור: המצאות בחברת אנשים גורם לבושה ולכן קשה יותר להגיע לעבירה. </a:t>
            </a:r>
            <a:endParaRPr lang="he-IL" sz="2600" b="1" dirty="0">
              <a:solidFill>
                <a:schemeClr val="accent1"/>
              </a:solidFill>
            </a:endParaRPr>
          </a:p>
        </p:txBody>
      </p:sp>
      <p:sp>
        <p:nvSpPr>
          <p:cNvPr id="3" name="מציין מיקום טקסט 2"/>
          <p:cNvSpPr>
            <a:spLocks noGrp="1"/>
          </p:cNvSpPr>
          <p:nvPr>
            <p:ph type="body" sz="half" idx="2"/>
          </p:nvPr>
        </p:nvSpPr>
        <p:spPr>
          <a:xfrm>
            <a:off x="8518136" y="496422"/>
            <a:ext cx="3012648" cy="6007759"/>
          </a:xfrm>
          <a:blipFill>
            <a:blip r:embed="rId2">
              <a:extLst>
                <a:ext uri="{BEBA8EAE-BF5A-486C-A8C5-ECC9F3942E4B}">
                  <a14:imgProps xmlns:a14="http://schemas.microsoft.com/office/drawing/2010/main">
                    <a14:imgLayer r:embed="rId3">
                      <a14:imgEffect>
                        <a14:artisticGlowEdges/>
                      </a14:imgEffect>
                      <a14:imgEffect>
                        <a14:brightnessContrast bright="40000"/>
                      </a14:imgEffect>
                    </a14:imgLayer>
                  </a14:imgProps>
                </a:ext>
              </a:extLst>
            </a:blip>
            <a:tile tx="0" ty="0" sx="100000" sy="100000" flip="none" algn="tl"/>
          </a:blipFill>
        </p:spPr>
        <p:txBody>
          <a:bodyPr/>
          <a:lstStyle/>
          <a:p>
            <a:endParaRPr lang="he-IL" dirty="0">
              <a:blipFill>
                <a:blip r:embed="rId4"/>
                <a:tile tx="0" ty="0" sx="100000" sy="100000" flip="none" algn="tl"/>
              </a:blipFill>
            </a:endParaRPr>
          </a:p>
        </p:txBody>
      </p:sp>
      <p:grpSp>
        <p:nvGrpSpPr>
          <p:cNvPr id="5" name="קבוצה 4"/>
          <p:cNvGrpSpPr/>
          <p:nvPr/>
        </p:nvGrpSpPr>
        <p:grpSpPr>
          <a:xfrm>
            <a:off x="8518136" y="353819"/>
            <a:ext cx="3012648" cy="6504181"/>
            <a:chOff x="2573886" y="-1"/>
            <a:chExt cx="1207044" cy="5851525"/>
          </a:xfrm>
          <a:blipFill>
            <a:blip r:embed="rId5"/>
            <a:tile tx="0" ty="0" sx="100000" sy="100000" flip="none" algn="tl"/>
          </a:blipFill>
        </p:grpSpPr>
        <p:sp>
          <p:nvSpPr>
            <p:cNvPr id="6" name="תרשים זרימה: פעולה ידנית 5"/>
            <p:cNvSpPr/>
            <p:nvPr/>
          </p:nvSpPr>
          <p:spPr>
            <a:xfrm rot="16200000">
              <a:off x="251645" y="2322240"/>
              <a:ext cx="5851525" cy="1207044"/>
            </a:xfrm>
            <a:prstGeom prst="flowChartManualOperation">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תרשים זרימה: פעולה ידנית 4"/>
            <p:cNvSpPr/>
            <p:nvPr/>
          </p:nvSpPr>
          <p:spPr>
            <a:xfrm>
              <a:off x="2642557" y="992369"/>
              <a:ext cx="1064417" cy="3688852"/>
            </a:xfrm>
            <a:prstGeom prst="rect">
              <a:avLst/>
            </a:prstGeom>
            <a:solidFill>
              <a:schemeClr val="accent4">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rtl="1">
                <a:lnSpc>
                  <a:spcPct val="90000"/>
                </a:lnSpc>
                <a:spcBef>
                  <a:spcPct val="0"/>
                </a:spcBef>
                <a:spcAft>
                  <a:spcPct val="35000"/>
                </a:spcAft>
              </a:pPr>
              <a:endParaRPr lang="he-IL" sz="5400" b="1" dirty="0"/>
            </a:p>
            <a:p>
              <a:pPr algn="ctr" defTabSz="1244600" rtl="1">
                <a:lnSpc>
                  <a:spcPct val="90000"/>
                </a:lnSpc>
                <a:spcBef>
                  <a:spcPct val="0"/>
                </a:spcBef>
                <a:spcAft>
                  <a:spcPct val="35000"/>
                </a:spcAft>
              </a:pPr>
              <a:endParaRPr lang="he-IL" sz="5400" b="1" dirty="0"/>
            </a:p>
            <a:p>
              <a:pPr algn="ctr" defTabSz="1244600" rtl="1">
                <a:lnSpc>
                  <a:spcPct val="90000"/>
                </a:lnSpc>
                <a:spcBef>
                  <a:spcPct val="0"/>
                </a:spcBef>
                <a:spcAft>
                  <a:spcPct val="35000"/>
                </a:spcAft>
              </a:pPr>
              <a:r>
                <a:rPr lang="he-IL" sz="5400" b="1" dirty="0"/>
                <a:t>אסור יחוד</a:t>
              </a:r>
            </a:p>
          </p:txBody>
        </p:sp>
      </p:grpSp>
      <p:pic>
        <p:nvPicPr>
          <p:cNvPr id="9" name="Picture 4" descr="lovepik_401457518 גרפיקה_תמונה חינם זוג בחדר">
            <a:extLst>
              <a:ext uri="{FF2B5EF4-FFF2-40B4-BE49-F238E27FC236}">
                <a16:creationId xmlns:a16="http://schemas.microsoft.com/office/drawing/2014/main" id="{AC77D4B7-6D18-4B78-AAB6-14C44F4511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0737" y="2056006"/>
            <a:ext cx="1417967" cy="141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43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1000"/>
                <a:satMod val="255000"/>
              </a:schemeClr>
            </a:gs>
            <a:gs pos="64000">
              <a:schemeClr val="accent5">
                <a:tint val="12000"/>
                <a:satMod val="255000"/>
              </a:schemeClr>
            </a:gs>
            <a:gs pos="100000">
              <a:schemeClr val="accent5">
                <a:tint val="45000"/>
                <a:satMod val="250000"/>
              </a:schemeClr>
            </a:gs>
          </a:gsLst>
          <a:path path="circle">
            <a:fillToRect l="-40000" t="-90000" r="140000" b="190000"/>
          </a:path>
        </a:gradFill>
        <a:effectLst/>
      </p:bgPr>
    </p:bg>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221718" y="0"/>
            <a:ext cx="8265905" cy="6657746"/>
          </a:xfrm>
        </p:spPr>
        <p:txBody>
          <a:bodyPr>
            <a:noAutofit/>
          </a:bodyPr>
          <a:lstStyle/>
          <a:p>
            <a:pPr marL="0" indent="0" algn="r" rtl="1">
              <a:lnSpc>
                <a:spcPct val="150000"/>
              </a:lnSpc>
              <a:buNone/>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האם ייחוד הוא איסור מדרבנן או דאורייתא?</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לדעת ספר החינוך- האיסור מן התורה עם עריות בלבד.</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לדעת הרמב"ם- זהו איסור </a:t>
            </a: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קבלה</a:t>
            </a: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 מחלוקת לגבי כוונתו: </a:t>
            </a: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דרבנן / הלכה למשה מסיני</a:t>
            </a:r>
            <a:r>
              <a:rPr lang="he-IL" sz="20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2000" dirty="0">
              <a:effectLst/>
              <a:latin typeface="Times New Roman" panose="02020603050405020304" pitchFamily="18" charset="0"/>
              <a:ea typeface="Times New Roman" panose="02020603050405020304" pitchFamily="18" charset="0"/>
            </a:endParaRPr>
          </a:p>
          <a:p>
            <a:pPr marL="0" indent="0" algn="r" rtl="1">
              <a:lnSpc>
                <a:spcPct val="150000"/>
              </a:lnSpc>
              <a:buNone/>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המותרים בייחוד על פי ספר החינוך:  </a:t>
            </a:r>
            <a:endParaRPr lang="en-US" sz="20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lt"/>
              <a:buAutoNum type="arabicPeriod"/>
              <a:tabLst>
                <a:tab pos="228600" algn="l"/>
              </a:tabLs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הורים וילדיהם- אם עם בנה; אב עם בתו.</a:t>
            </a:r>
            <a:endParaRPr lang="en-US" sz="2000" dirty="0">
              <a:effectLst/>
              <a:latin typeface="Times New Roman" panose="02020603050405020304" pitchFamily="18" charset="0"/>
              <a:ea typeface="Times New Roman" panose="02020603050405020304" pitchFamily="18" charset="0"/>
            </a:endParaRPr>
          </a:p>
          <a:p>
            <a:pPr marL="342900" lvl="0" indent="-342900" algn="r" rtl="1">
              <a:lnSpc>
                <a:spcPct val="150000"/>
              </a:lnSpc>
              <a:buFont typeface="+mj-lt"/>
              <a:buAutoNum type="arabicPeriod"/>
              <a:tabLst>
                <a:tab pos="228600" algn="l"/>
              </a:tabLst>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איש ואישה נשואים תמיד. (גם בתקופת נידתה).</a:t>
            </a:r>
            <a:endParaRPr lang="en-US" sz="2000" dirty="0">
              <a:effectLst/>
              <a:latin typeface="Times New Roman" panose="02020603050405020304" pitchFamily="18" charset="0"/>
              <a:ea typeface="Times New Roman" panose="02020603050405020304" pitchFamily="18" charset="0"/>
            </a:endParaRPr>
          </a:p>
          <a:p>
            <a:pPr marL="0" indent="0" algn="r" rtl="1">
              <a:lnSpc>
                <a:spcPct val="150000"/>
              </a:lnSpc>
              <a:buNone/>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הלכות יחוד  הרב יוסף צבי רימון, קיצור הלכות ייחוד:</a:t>
            </a:r>
            <a:endParaRPr lang="en-US" sz="2000" dirty="0">
              <a:effectLst/>
              <a:latin typeface="Times New Roman" panose="02020603050405020304" pitchFamily="18" charset="0"/>
              <a:ea typeface="Times New Roman" panose="02020603050405020304" pitchFamily="18" charset="0"/>
            </a:endParaRPr>
          </a:p>
          <a:p>
            <a:pPr marL="0" indent="0" algn="r" rtl="1">
              <a:lnSpc>
                <a:spcPct val="150000"/>
              </a:lnSpc>
              <a:buNone/>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איסור הימצאות  של זוג במקום, שבו אין אנשים שרואים אותם או שעשויים להפתיע אותם גם אם ההימצאות קצרה ביותר.</a:t>
            </a:r>
            <a:endParaRPr lang="en-US" sz="2000" dirty="0">
              <a:effectLst/>
              <a:latin typeface="Times New Roman" panose="02020603050405020304" pitchFamily="18" charset="0"/>
              <a:ea typeface="Times New Roman" panose="02020603050405020304" pitchFamily="18" charset="0"/>
            </a:endParaRPr>
          </a:p>
          <a:p>
            <a:pPr marL="0" indent="0" algn="r" rtl="1">
              <a:lnSpc>
                <a:spcPct val="150000"/>
              </a:lnSpc>
              <a:buNone/>
            </a:pPr>
            <a:r>
              <a:rPr lang="he-IL" sz="2000" b="1" dirty="0">
                <a:latin typeface="Times New Roman" panose="02020603050405020304" pitchFamily="18" charset="0"/>
                <a:ea typeface="Times New Roman" panose="02020603050405020304" pitchFamily="18" charset="0"/>
                <a:cs typeface="David" panose="020E0502060401010101" pitchFamily="34" charset="-79"/>
              </a:rPr>
              <a:t>היקף האיסור-</a:t>
            </a:r>
          </a:p>
          <a:p>
            <a:pPr marL="0" indent="0" algn="r" rtl="1">
              <a:lnSpc>
                <a:spcPct val="150000"/>
              </a:lnSpc>
              <a:buNone/>
            </a:pPr>
            <a:r>
              <a:rPr lang="he-IL" sz="2000" b="1" dirty="0">
                <a:highlight>
                  <a:srgbClr val="FFFF00"/>
                </a:highlight>
                <a:latin typeface="Times New Roman" panose="02020603050405020304" pitchFamily="18" charset="0"/>
                <a:ea typeface="Times New Roman" panose="02020603050405020304" pitchFamily="18" charset="0"/>
                <a:cs typeface="David" panose="020E0502060401010101" pitchFamily="34" charset="-79"/>
              </a:rPr>
              <a:t> </a:t>
            </a:r>
            <a:r>
              <a:rPr lang="he-IL" sz="2000" b="1" u="sng"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מהתורה</a:t>
            </a: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איסור ייחוד של איש ואישה מעל גיל 12.</a:t>
            </a:r>
            <a:endParaRPr lang="en-US" sz="2000" dirty="0">
              <a:effectLst/>
              <a:latin typeface="Times New Roman" panose="02020603050405020304" pitchFamily="18" charset="0"/>
              <a:ea typeface="Times New Roman" panose="02020603050405020304" pitchFamily="18" charset="0"/>
            </a:endParaRPr>
          </a:p>
          <a:p>
            <a:pPr marL="0" lvl="0" indent="0" algn="r" rtl="1">
              <a:lnSpc>
                <a:spcPct val="150000"/>
              </a:lnSpc>
              <a:buNone/>
              <a:tabLst>
                <a:tab pos="245110" algn="l"/>
              </a:tabLst>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 </a:t>
            </a:r>
            <a:r>
              <a:rPr lang="he-IL" sz="2000" b="1" u="sng"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מדרבנן:</a:t>
            </a: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  </a:t>
            </a: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איסור ייחוד של איש ואישה עד גיל 12.  איסור ייחוד של איש אחד ושתי  נשים.</a:t>
            </a:r>
            <a:endParaRPr lang="en-US" sz="2000" dirty="0">
              <a:effectLst/>
              <a:latin typeface="Times New Roman" panose="02020603050405020304" pitchFamily="18" charset="0"/>
              <a:ea typeface="Times New Roman" panose="02020603050405020304" pitchFamily="18" charset="0"/>
            </a:endParaRPr>
          </a:p>
          <a:p>
            <a:pPr marL="109728" indent="0">
              <a:buNone/>
            </a:pPr>
            <a:endParaRPr lang="he-IL" sz="2000" dirty="0"/>
          </a:p>
          <a:p>
            <a:pPr marL="109728" indent="0">
              <a:buNone/>
            </a:pPr>
            <a:endParaRPr lang="he-IL" sz="2000" dirty="0"/>
          </a:p>
          <a:p>
            <a:pPr marL="109728" indent="0">
              <a:buNone/>
            </a:pPr>
            <a:endParaRPr lang="he-IL" sz="2000" dirty="0"/>
          </a:p>
          <a:p>
            <a:pPr marL="109728" indent="0">
              <a:buNone/>
            </a:pPr>
            <a:endParaRPr lang="he-IL" sz="2000" dirty="0"/>
          </a:p>
          <a:p>
            <a:pPr marL="109728" indent="0">
              <a:buNone/>
            </a:pPr>
            <a:endParaRPr lang="he-IL" sz="2000" dirty="0"/>
          </a:p>
        </p:txBody>
      </p:sp>
      <p:sp>
        <p:nvSpPr>
          <p:cNvPr id="3" name="מציין מיקום טקסט 2"/>
          <p:cNvSpPr>
            <a:spLocks noGrp="1"/>
          </p:cNvSpPr>
          <p:nvPr>
            <p:ph type="body" sz="half" idx="2"/>
          </p:nvPr>
        </p:nvSpPr>
        <p:spPr>
          <a:xfrm>
            <a:off x="8633202" y="404664"/>
            <a:ext cx="3337080" cy="6219348"/>
          </a:xfrm>
          <a:blipFill>
            <a:blip r:embed="rId2">
              <a:extLst>
                <a:ext uri="{BEBA8EAE-BF5A-486C-A8C5-ECC9F3942E4B}">
                  <a14:imgProps xmlns:a14="http://schemas.microsoft.com/office/drawing/2010/main">
                    <a14:imgLayer r:embed="rId3">
                      <a14:imgEffect>
                        <a14:artisticGlowEdges/>
                      </a14:imgEffect>
                      <a14:imgEffect>
                        <a14:brightnessContrast bright="40000"/>
                      </a14:imgEffect>
                    </a14:imgLayer>
                  </a14:imgProps>
                </a:ext>
              </a:extLst>
            </a:blip>
            <a:tile tx="0" ty="0" sx="100000" sy="100000" flip="none" algn="tl"/>
          </a:blipFill>
        </p:spPr>
        <p:txBody>
          <a:bodyPr/>
          <a:lstStyle/>
          <a:p>
            <a:endParaRPr lang="he-IL" dirty="0">
              <a:blipFill>
                <a:blip r:embed="rId4"/>
                <a:tile tx="0" ty="0" sx="100000" sy="100000" flip="none" algn="tl"/>
              </a:blipFill>
            </a:endParaRPr>
          </a:p>
        </p:txBody>
      </p:sp>
      <p:grpSp>
        <p:nvGrpSpPr>
          <p:cNvPr id="5" name="קבוצה 4"/>
          <p:cNvGrpSpPr/>
          <p:nvPr/>
        </p:nvGrpSpPr>
        <p:grpSpPr>
          <a:xfrm>
            <a:off x="9036062" y="1"/>
            <a:ext cx="2748570" cy="6657746"/>
            <a:chOff x="2573886" y="-1"/>
            <a:chExt cx="1207044" cy="5851525"/>
          </a:xfrm>
          <a:solidFill>
            <a:schemeClr val="accent4">
              <a:lumMod val="75000"/>
            </a:schemeClr>
          </a:solidFill>
        </p:grpSpPr>
        <p:sp>
          <p:nvSpPr>
            <p:cNvPr id="6" name="תרשים זרימה: פעולה ידנית 5"/>
            <p:cNvSpPr/>
            <p:nvPr/>
          </p:nvSpPr>
          <p:spPr>
            <a:xfrm rot="16200000">
              <a:off x="251645" y="2322240"/>
              <a:ext cx="5851525" cy="1207044"/>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תרשים זרימה: פעולה ידנית 4"/>
            <p:cNvSpPr/>
            <p:nvPr/>
          </p:nvSpPr>
          <p:spPr>
            <a:xfrm>
              <a:off x="2642557" y="1170305"/>
              <a:ext cx="1064417" cy="35109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rtl="1">
                <a:lnSpc>
                  <a:spcPct val="90000"/>
                </a:lnSpc>
                <a:spcBef>
                  <a:spcPct val="0"/>
                </a:spcBef>
                <a:spcAft>
                  <a:spcPct val="35000"/>
                </a:spcAft>
              </a:pPr>
              <a:endParaRPr lang="he-IL" sz="5400" b="1" dirty="0"/>
            </a:p>
            <a:p>
              <a:pPr algn="ctr" defTabSz="1244600" rtl="1">
                <a:lnSpc>
                  <a:spcPct val="90000"/>
                </a:lnSpc>
                <a:spcBef>
                  <a:spcPct val="0"/>
                </a:spcBef>
                <a:spcAft>
                  <a:spcPct val="35000"/>
                </a:spcAft>
              </a:pPr>
              <a:endParaRPr lang="he-IL" sz="5400" b="1" dirty="0"/>
            </a:p>
            <a:p>
              <a:pPr algn="ctr" defTabSz="1244600" rtl="1">
                <a:lnSpc>
                  <a:spcPct val="90000"/>
                </a:lnSpc>
                <a:spcBef>
                  <a:spcPct val="0"/>
                </a:spcBef>
                <a:spcAft>
                  <a:spcPct val="35000"/>
                </a:spcAft>
              </a:pPr>
              <a:r>
                <a:rPr lang="he-IL" sz="5400" b="1" dirty="0"/>
                <a:t>אסור יחוד</a:t>
              </a:r>
            </a:p>
          </p:txBody>
        </p:sp>
      </p:grpSp>
      <p:pic>
        <p:nvPicPr>
          <p:cNvPr id="2" name="Picture 4" descr="lovepik_401457518 גרפיקה_תמונה חינם זוג בחדר">
            <a:extLst>
              <a:ext uri="{FF2B5EF4-FFF2-40B4-BE49-F238E27FC236}">
                <a16:creationId xmlns:a16="http://schemas.microsoft.com/office/drawing/2014/main" id="{892ECAC4-201A-48C7-85B6-32F5A7521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7796" y="1772117"/>
            <a:ext cx="1417967" cy="141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8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1000"/>
                <a:satMod val="255000"/>
              </a:schemeClr>
            </a:gs>
            <a:gs pos="64000">
              <a:schemeClr val="accent5">
                <a:tint val="12000"/>
                <a:satMod val="255000"/>
              </a:schemeClr>
            </a:gs>
            <a:gs pos="100000">
              <a:schemeClr val="accent5">
                <a:tint val="45000"/>
                <a:satMod val="250000"/>
              </a:schemeClr>
            </a:gs>
          </a:gsLst>
          <a:path path="circle">
            <a:fillToRect l="-40000" t="-90000" r="140000" b="190000"/>
          </a:path>
        </a:gradFill>
        <a:effectLst/>
      </p:bgPr>
    </p:bg>
    <p:spTree>
      <p:nvGrpSpPr>
        <p:cNvPr id="1" name=""/>
        <p:cNvGrpSpPr/>
        <p:nvPr/>
      </p:nvGrpSpPr>
      <p:grpSpPr>
        <a:xfrm>
          <a:off x="0" y="0"/>
          <a:ext cx="0" cy="0"/>
          <a:chOff x="0" y="0"/>
          <a:chExt cx="0" cy="0"/>
        </a:xfrm>
      </p:grpSpPr>
      <p:sp>
        <p:nvSpPr>
          <p:cNvPr id="3" name="מציין מיקום טקסט 2"/>
          <p:cNvSpPr>
            <a:spLocks noGrp="1"/>
          </p:cNvSpPr>
          <p:nvPr>
            <p:ph type="body" sz="half" idx="2"/>
          </p:nvPr>
        </p:nvSpPr>
        <p:spPr>
          <a:xfrm>
            <a:off x="8901183" y="116631"/>
            <a:ext cx="2763559" cy="6624737"/>
          </a:xfrm>
          <a:blipFill>
            <a:blip r:embed="rId2">
              <a:extLst>
                <a:ext uri="{BEBA8EAE-BF5A-486C-A8C5-ECC9F3942E4B}">
                  <a14:imgProps xmlns:a14="http://schemas.microsoft.com/office/drawing/2010/main">
                    <a14:imgLayer r:embed="rId3">
                      <a14:imgEffect>
                        <a14:artisticGlowEdges/>
                      </a14:imgEffect>
                      <a14:imgEffect>
                        <a14:brightnessContrast bright="40000"/>
                      </a14:imgEffect>
                    </a14:imgLayer>
                  </a14:imgProps>
                </a:ext>
              </a:extLst>
            </a:blip>
            <a:tile tx="0" ty="0" sx="100000" sy="100000" flip="none" algn="tl"/>
          </a:blipFill>
        </p:spPr>
        <p:txBody>
          <a:bodyPr/>
          <a:lstStyle/>
          <a:p>
            <a:endParaRPr lang="he-IL" dirty="0">
              <a:blipFill>
                <a:blip r:embed="rId4"/>
                <a:tile tx="0" ty="0" sx="100000" sy="100000" flip="none" algn="tl"/>
              </a:blipFill>
            </a:endParaRPr>
          </a:p>
        </p:txBody>
      </p:sp>
      <p:grpSp>
        <p:nvGrpSpPr>
          <p:cNvPr id="5" name="קבוצה 4"/>
          <p:cNvGrpSpPr/>
          <p:nvPr/>
        </p:nvGrpSpPr>
        <p:grpSpPr>
          <a:xfrm>
            <a:off x="8901183" y="116632"/>
            <a:ext cx="2763559" cy="6624736"/>
            <a:chOff x="2573886" y="-1"/>
            <a:chExt cx="1207044" cy="5851525"/>
          </a:xfrm>
          <a:solidFill>
            <a:schemeClr val="accent4"/>
          </a:solidFill>
        </p:grpSpPr>
        <p:sp>
          <p:nvSpPr>
            <p:cNvPr id="6" name="תרשים זרימה: פעולה ידנית 5"/>
            <p:cNvSpPr/>
            <p:nvPr/>
          </p:nvSpPr>
          <p:spPr>
            <a:xfrm rot="16200000">
              <a:off x="251645" y="2322240"/>
              <a:ext cx="5851525" cy="1207044"/>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תרשים זרימה: פעולה ידנית 4"/>
            <p:cNvSpPr/>
            <p:nvPr/>
          </p:nvSpPr>
          <p:spPr>
            <a:xfrm>
              <a:off x="2642557" y="1170305"/>
              <a:ext cx="1064417" cy="35109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rtl="1">
                <a:lnSpc>
                  <a:spcPct val="90000"/>
                </a:lnSpc>
                <a:spcBef>
                  <a:spcPct val="0"/>
                </a:spcBef>
                <a:spcAft>
                  <a:spcPct val="35000"/>
                </a:spcAft>
              </a:pPr>
              <a:endParaRPr lang="he-IL" sz="5400" b="1" dirty="0"/>
            </a:p>
            <a:p>
              <a:pPr algn="ctr" defTabSz="1244600" rtl="1">
                <a:lnSpc>
                  <a:spcPct val="90000"/>
                </a:lnSpc>
                <a:spcBef>
                  <a:spcPct val="0"/>
                </a:spcBef>
                <a:spcAft>
                  <a:spcPct val="35000"/>
                </a:spcAft>
              </a:pPr>
              <a:endParaRPr lang="he-IL" sz="5400" b="1" dirty="0"/>
            </a:p>
            <a:p>
              <a:pPr algn="ctr" defTabSz="1244600" rtl="1">
                <a:lnSpc>
                  <a:spcPct val="90000"/>
                </a:lnSpc>
                <a:spcBef>
                  <a:spcPct val="0"/>
                </a:spcBef>
                <a:spcAft>
                  <a:spcPct val="35000"/>
                </a:spcAft>
              </a:pPr>
              <a:r>
                <a:rPr lang="he-IL" sz="5400" b="1" dirty="0"/>
                <a:t>אסור ייחוד</a:t>
              </a:r>
            </a:p>
          </p:txBody>
        </p:sp>
      </p:grpSp>
      <p:graphicFrame>
        <p:nvGraphicFramePr>
          <p:cNvPr id="2" name="טבלה 1"/>
          <p:cNvGraphicFramePr>
            <a:graphicFrameLocks noGrp="1"/>
          </p:cNvGraphicFramePr>
          <p:nvPr>
            <p:extLst>
              <p:ext uri="{D42A27DB-BD31-4B8C-83A1-F6EECF244321}">
                <p14:modId xmlns:p14="http://schemas.microsoft.com/office/powerpoint/2010/main" val="3777666003"/>
              </p:ext>
            </p:extLst>
          </p:nvPr>
        </p:nvGraphicFramePr>
        <p:xfrm>
          <a:off x="-67802" y="75089"/>
          <a:ext cx="8540514" cy="6682611"/>
        </p:xfrm>
        <a:graphic>
          <a:graphicData uri="http://schemas.openxmlformats.org/drawingml/2006/table">
            <a:tbl>
              <a:tblPr rtl="1" firstRow="1" bandRow="1">
                <a:tableStyleId>{7DF18680-E054-41AD-8BC1-D1AEF772440D}</a:tableStyleId>
              </a:tblPr>
              <a:tblGrid>
                <a:gridCol w="1266313">
                  <a:extLst>
                    <a:ext uri="{9D8B030D-6E8A-4147-A177-3AD203B41FA5}">
                      <a16:colId xmlns:a16="http://schemas.microsoft.com/office/drawing/2014/main" val="20000"/>
                    </a:ext>
                  </a:extLst>
                </a:gridCol>
                <a:gridCol w="7274201">
                  <a:extLst>
                    <a:ext uri="{9D8B030D-6E8A-4147-A177-3AD203B41FA5}">
                      <a16:colId xmlns:a16="http://schemas.microsoft.com/office/drawing/2014/main" val="20001"/>
                    </a:ext>
                  </a:extLst>
                </a:gridCol>
              </a:tblGrid>
              <a:tr h="443303">
                <a:tc>
                  <a:txBody>
                    <a:bodyPr/>
                    <a:lstStyle/>
                    <a:p>
                      <a:pPr rtl="1"/>
                      <a:r>
                        <a:rPr lang="he-IL" dirty="0"/>
                        <a:t>ההיתר</a:t>
                      </a:r>
                    </a:p>
                  </a:txBody>
                  <a:tcPr/>
                </a:tc>
                <a:tc>
                  <a:txBody>
                    <a:bodyPr/>
                    <a:lstStyle/>
                    <a:p>
                      <a:pPr rtl="1"/>
                      <a:r>
                        <a:rPr lang="he-IL" dirty="0"/>
                        <a:t>הסבר </a:t>
                      </a:r>
                    </a:p>
                  </a:txBody>
                  <a:tcPr/>
                </a:tc>
                <a:extLst>
                  <a:ext uri="{0D108BD9-81ED-4DB2-BD59-A6C34878D82A}">
                    <a16:rowId xmlns:a16="http://schemas.microsoft.com/office/drawing/2014/main" val="10000"/>
                  </a:ext>
                </a:extLst>
              </a:tr>
              <a:tr h="1773212">
                <a:tc>
                  <a:txBody>
                    <a:bodyPr/>
                    <a:lstStyle/>
                    <a:p>
                      <a:pPr rtl="1"/>
                      <a:r>
                        <a:rPr lang="he-IL"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פתח פתוח</a:t>
                      </a:r>
                    </a:p>
                  </a:txBody>
                  <a:tcPr/>
                </a:tc>
                <a:tc>
                  <a:txBody>
                    <a:bodyPr/>
                    <a:lstStyle/>
                    <a:p>
                      <a:pPr rtl="1"/>
                      <a:r>
                        <a:rPr lang="he-IL" sz="2000" b="1" dirty="0">
                          <a:latin typeface="David" panose="020E0502060401010101" pitchFamily="34" charset="-79"/>
                          <a:cs typeface="David" panose="020E0502060401010101" pitchFamily="34" charset="-79"/>
                        </a:rPr>
                        <a:t>מקום</a:t>
                      </a:r>
                      <a:r>
                        <a:rPr lang="he-IL" sz="2000" b="1" baseline="0" dirty="0">
                          <a:latin typeface="David" panose="020E0502060401010101" pitchFamily="34" charset="-79"/>
                          <a:cs typeface="David" panose="020E0502060401010101" pitchFamily="34" charset="-79"/>
                        </a:rPr>
                        <a:t> שניתן להיכנס אליו מבחוץ ללא הפרעה. </a:t>
                      </a:r>
                    </a:p>
                    <a:p>
                      <a:pPr rtl="1"/>
                      <a:r>
                        <a:rPr lang="he-IL" sz="2000" b="1" baseline="0" dirty="0">
                          <a:latin typeface="David" panose="020E0502060401010101" pitchFamily="34" charset="-79"/>
                          <a:cs typeface="David" panose="020E0502060401010101" pitchFamily="34" charset="-79"/>
                        </a:rPr>
                        <a:t>דוגמאות: </a:t>
                      </a:r>
                    </a:p>
                    <a:p>
                      <a:pPr rtl="1"/>
                      <a:r>
                        <a:rPr lang="he-IL" sz="2000" b="1" baseline="0" dirty="0">
                          <a:latin typeface="David" panose="020E0502060401010101" pitchFamily="34" charset="-79"/>
                          <a:cs typeface="David" panose="020E0502060401010101" pitchFamily="34" charset="-79"/>
                        </a:rPr>
                        <a:t>דלת פתוחה לחוץ, דלת לא נעולה, אך סגורה(מחלוקת, עדיף להשאיר את הדלת פתוחה מעט)</a:t>
                      </a:r>
                    </a:p>
                    <a:p>
                      <a:pPr rtl="1"/>
                      <a:r>
                        <a:rPr lang="he-IL" sz="2000" b="1" baseline="0" dirty="0">
                          <a:latin typeface="David" panose="020E0502060401010101" pitchFamily="34" charset="-79"/>
                          <a:cs typeface="David" panose="020E0502060401010101" pitchFamily="34" charset="-79"/>
                        </a:rPr>
                        <a:t>חלון: לשבת במקום שניתן לראותם.</a:t>
                      </a:r>
                      <a:endParaRPr lang="he-IL" sz="20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1"/>
                  </a:ext>
                </a:extLst>
              </a:tr>
              <a:tr h="806629">
                <a:tc>
                  <a:txBody>
                    <a:bodyPr/>
                    <a:lstStyle/>
                    <a:p>
                      <a:pPr rtl="1"/>
                      <a:r>
                        <a:rPr lang="he-IL"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בעלה בעיר.</a:t>
                      </a:r>
                    </a:p>
                  </a:txBody>
                  <a:tcPr/>
                </a:tc>
                <a:tc>
                  <a:txBody>
                    <a:bodyPr/>
                    <a:lstStyle/>
                    <a:p>
                      <a:pPr rtl="1"/>
                      <a:r>
                        <a:rPr lang="he-IL" sz="2000" b="1" dirty="0">
                          <a:latin typeface="David" panose="020E0502060401010101" pitchFamily="34" charset="-79"/>
                          <a:cs typeface="David" panose="020E0502060401010101" pitchFamily="34" charset="-79"/>
                        </a:rPr>
                        <a:t>בעלה של האשה נמצא בעיר ויכול להפתיעה.</a:t>
                      </a:r>
                    </a:p>
                  </a:txBody>
                  <a:tcPr/>
                </a:tc>
                <a:extLst>
                  <a:ext uri="{0D108BD9-81ED-4DB2-BD59-A6C34878D82A}">
                    <a16:rowId xmlns:a16="http://schemas.microsoft.com/office/drawing/2014/main" val="10002"/>
                  </a:ext>
                </a:extLst>
              </a:tr>
              <a:tr h="1221838">
                <a:tc>
                  <a:txBody>
                    <a:bodyPr/>
                    <a:lstStyle/>
                    <a:p>
                      <a:pPr rtl="1"/>
                      <a:r>
                        <a:rPr lang="he-IL"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שומר</a:t>
                      </a:r>
                    </a:p>
                  </a:txBody>
                  <a:tcPr/>
                </a:tc>
                <a:tc>
                  <a:txBody>
                    <a:bodyPr/>
                    <a:lstStyle/>
                    <a:p>
                      <a:pPr rtl="1"/>
                      <a:r>
                        <a:rPr lang="he-IL" sz="2000" b="1" dirty="0">
                          <a:latin typeface="David" panose="020E0502060401010101" pitchFamily="34" charset="-79"/>
                          <a:cs typeface="David" panose="020E0502060401010101" pitchFamily="34" charset="-79"/>
                        </a:rPr>
                        <a:t>יש במקום ילד או ילדה מעל לגיל חמש,(הילד אינו שומר סוד).</a:t>
                      </a:r>
                    </a:p>
                    <a:p>
                      <a:pPr rtl="1"/>
                      <a:r>
                        <a:rPr lang="he-IL" sz="2000" b="1" dirty="0">
                          <a:latin typeface="David" panose="020E0502060401010101" pitchFamily="34" charset="-79"/>
                          <a:cs typeface="David" panose="020E0502060401010101" pitchFamily="34" charset="-79"/>
                        </a:rPr>
                        <a:t>במקום נמצאים</a:t>
                      </a:r>
                      <a:r>
                        <a:rPr lang="he-IL" sz="2000" b="1" baseline="0" dirty="0">
                          <a:latin typeface="David" panose="020E0502060401010101" pitchFamily="34" charset="-79"/>
                          <a:cs typeface="David" panose="020E0502060401010101" pitchFamily="34" charset="-79"/>
                        </a:rPr>
                        <a:t> אמו, בתו, אחותו. של המתייחד.</a:t>
                      </a:r>
                      <a:endParaRPr lang="he-IL" sz="20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3"/>
                  </a:ext>
                </a:extLst>
              </a:tr>
              <a:tr h="1571634">
                <a:tc>
                  <a:txBody>
                    <a:bodyPr/>
                    <a:lstStyle/>
                    <a:p>
                      <a:pPr rtl="1"/>
                      <a:r>
                        <a:rPr lang="he-IL"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מכונית</a:t>
                      </a:r>
                    </a:p>
                  </a:txBody>
                  <a:tcPr/>
                </a:tc>
                <a:tc>
                  <a:txBody>
                    <a:bodyPr/>
                    <a:lstStyle/>
                    <a:p>
                      <a:pPr rtl="1"/>
                      <a:r>
                        <a:rPr lang="he-IL" sz="2000" b="1" dirty="0">
                          <a:latin typeface="David" panose="020E0502060401010101" pitchFamily="34" charset="-79"/>
                          <a:cs typeface="David" panose="020E0502060401010101" pitchFamily="34" charset="-79"/>
                        </a:rPr>
                        <a:t>ניתן לראות מה קורה במכונית (אור יום, פנסי רחוב).</a:t>
                      </a:r>
                    </a:p>
                    <a:p>
                      <a:pPr rtl="1"/>
                      <a:r>
                        <a:rPr lang="he-IL" sz="2000" b="1" dirty="0">
                          <a:latin typeface="David" panose="020E0502060401010101" pitchFamily="34" charset="-79"/>
                          <a:cs typeface="David" panose="020E0502060401010101" pitchFamily="34" charset="-79"/>
                        </a:rPr>
                        <a:t>יש</a:t>
                      </a:r>
                      <a:r>
                        <a:rPr lang="he-IL" sz="2000" b="1" baseline="0" dirty="0">
                          <a:latin typeface="David" panose="020E0502060401010101" pitchFamily="34" charset="-79"/>
                          <a:cs typeface="David" panose="020E0502060401010101" pitchFamily="34" charset="-79"/>
                        </a:rPr>
                        <a:t> מכוניות נוספות העוברות במקום.</a:t>
                      </a:r>
                    </a:p>
                    <a:p>
                      <a:pPr rtl="1"/>
                      <a:r>
                        <a:rPr lang="he-IL" sz="2000" b="1" baseline="0" dirty="0">
                          <a:latin typeface="David" panose="020E0502060401010101" pitchFamily="34" charset="-79"/>
                          <a:cs typeface="David" panose="020E0502060401010101" pitchFamily="34" charset="-79"/>
                        </a:rPr>
                        <a:t>במקום סכנה  מותרת לקיחת נוסעת, גם אם אין התנאים הנ"ל.</a:t>
                      </a:r>
                      <a:endParaRPr lang="he-IL" sz="2000" b="1" dirty="0">
                        <a:latin typeface="David" panose="020E0502060401010101" pitchFamily="34" charset="-79"/>
                        <a:cs typeface="David" panose="020E0502060401010101" pitchFamily="34" charset="-79"/>
                      </a:endParaRPr>
                    </a:p>
                  </a:txBody>
                  <a:tcPr/>
                </a:tc>
                <a:extLst>
                  <a:ext uri="{0D108BD9-81ED-4DB2-BD59-A6C34878D82A}">
                    <a16:rowId xmlns:a16="http://schemas.microsoft.com/office/drawing/2014/main" val="10004"/>
                  </a:ext>
                </a:extLst>
              </a:tr>
              <a:tr h="849664">
                <a:tc>
                  <a:txBody>
                    <a:bodyPr/>
                    <a:lstStyle/>
                    <a:p>
                      <a:pPr rtl="1"/>
                      <a:r>
                        <a:rPr lang="he-IL"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בן ובת בטיול</a:t>
                      </a:r>
                    </a:p>
                  </a:txBody>
                  <a:tcPr/>
                </a:tc>
                <a:tc>
                  <a:txBody>
                    <a:bodyPr/>
                    <a:lstStyle/>
                    <a:p>
                      <a:pPr rtl="1"/>
                      <a:r>
                        <a:rPr lang="he-IL" sz="2000" b="1" dirty="0">
                          <a:latin typeface="David" panose="020E0502060401010101" pitchFamily="34" charset="-79"/>
                          <a:cs typeface="David" panose="020E0502060401010101" pitchFamily="34" charset="-79"/>
                        </a:rPr>
                        <a:t>אור יום, תאורה בלילה, יש עוברים ושבים.</a:t>
                      </a:r>
                    </a:p>
                  </a:txBody>
                  <a:tcPr/>
                </a:tc>
                <a:extLst>
                  <a:ext uri="{0D108BD9-81ED-4DB2-BD59-A6C34878D82A}">
                    <a16:rowId xmlns:a16="http://schemas.microsoft.com/office/drawing/2014/main" val="10005"/>
                  </a:ext>
                </a:extLst>
              </a:tr>
            </a:tbl>
          </a:graphicData>
        </a:graphic>
      </p:graphicFrame>
      <p:pic>
        <p:nvPicPr>
          <p:cNvPr id="4" name="Picture 4" descr="lovepik_401457518 גרפיקה_תמונה חינם זוג בחדר">
            <a:extLst>
              <a:ext uri="{FF2B5EF4-FFF2-40B4-BE49-F238E27FC236}">
                <a16:creationId xmlns:a16="http://schemas.microsoft.com/office/drawing/2014/main" id="{AAEDD5ED-3810-4593-ABD1-FC0B96D9E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8468" y="1556792"/>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379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5">
                <a:tint val="1000"/>
                <a:satMod val="255000"/>
              </a:schemeClr>
            </a:gs>
            <a:gs pos="64000">
              <a:schemeClr val="accent5">
                <a:tint val="12000"/>
                <a:satMod val="255000"/>
              </a:schemeClr>
            </a:gs>
            <a:gs pos="100000">
              <a:schemeClr val="accent5">
                <a:tint val="45000"/>
                <a:satMod val="250000"/>
              </a:schemeClr>
            </a:gs>
          </a:gsLst>
          <a:path path="circle">
            <a:fillToRect l="-40000" t="-90000" r="140000" b="190000"/>
          </a:path>
        </a:gradFill>
        <a:effectLst/>
      </p:bgPr>
    </p:bg>
    <p:spTree>
      <p:nvGrpSpPr>
        <p:cNvPr id="1" name=""/>
        <p:cNvGrpSpPr/>
        <p:nvPr/>
      </p:nvGrpSpPr>
      <p:grpSpPr>
        <a:xfrm>
          <a:off x="0" y="0"/>
          <a:ext cx="0" cy="0"/>
          <a:chOff x="0" y="0"/>
          <a:chExt cx="0" cy="0"/>
        </a:xfrm>
      </p:grpSpPr>
      <p:sp>
        <p:nvSpPr>
          <p:cNvPr id="3" name="מציין מיקום טקסט 2"/>
          <p:cNvSpPr>
            <a:spLocks noGrp="1"/>
          </p:cNvSpPr>
          <p:nvPr>
            <p:ph type="body" sz="half" idx="2"/>
          </p:nvPr>
        </p:nvSpPr>
        <p:spPr>
          <a:xfrm>
            <a:off x="8901183" y="116631"/>
            <a:ext cx="2763559" cy="6624737"/>
          </a:xfrm>
          <a:blipFill>
            <a:blip r:embed="rId2">
              <a:extLst>
                <a:ext uri="{BEBA8EAE-BF5A-486C-A8C5-ECC9F3942E4B}">
                  <a14:imgProps xmlns:a14="http://schemas.microsoft.com/office/drawing/2010/main">
                    <a14:imgLayer r:embed="rId3">
                      <a14:imgEffect>
                        <a14:artisticGlowEdges/>
                      </a14:imgEffect>
                      <a14:imgEffect>
                        <a14:brightnessContrast bright="40000"/>
                      </a14:imgEffect>
                    </a14:imgLayer>
                  </a14:imgProps>
                </a:ext>
              </a:extLst>
            </a:blip>
            <a:tile tx="0" ty="0" sx="100000" sy="100000" flip="none" algn="tl"/>
          </a:blipFill>
        </p:spPr>
        <p:txBody>
          <a:bodyPr/>
          <a:lstStyle/>
          <a:p>
            <a:endParaRPr lang="he-IL" dirty="0">
              <a:blipFill>
                <a:blip r:embed="rId4"/>
                <a:tile tx="0" ty="0" sx="100000" sy="100000" flip="none" algn="tl"/>
              </a:blipFill>
            </a:endParaRPr>
          </a:p>
        </p:txBody>
      </p:sp>
      <p:grpSp>
        <p:nvGrpSpPr>
          <p:cNvPr id="5" name="קבוצה 4"/>
          <p:cNvGrpSpPr/>
          <p:nvPr/>
        </p:nvGrpSpPr>
        <p:grpSpPr>
          <a:xfrm>
            <a:off x="8901183" y="116632"/>
            <a:ext cx="2763559" cy="6624736"/>
            <a:chOff x="2573886" y="-1"/>
            <a:chExt cx="1207044" cy="5851525"/>
          </a:xfrm>
          <a:solidFill>
            <a:schemeClr val="accent4"/>
          </a:solidFill>
        </p:grpSpPr>
        <p:sp>
          <p:nvSpPr>
            <p:cNvPr id="6" name="תרשים זרימה: פעולה ידנית 5"/>
            <p:cNvSpPr/>
            <p:nvPr/>
          </p:nvSpPr>
          <p:spPr>
            <a:xfrm rot="16200000">
              <a:off x="251645" y="2322240"/>
              <a:ext cx="5851525" cy="1207044"/>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תרשים זרימה: פעולה ידנית 4"/>
            <p:cNvSpPr/>
            <p:nvPr/>
          </p:nvSpPr>
          <p:spPr>
            <a:xfrm>
              <a:off x="2642557" y="1170305"/>
              <a:ext cx="1064417" cy="35109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algn="ctr" defTabSz="1244600" rtl="1">
                <a:lnSpc>
                  <a:spcPct val="90000"/>
                </a:lnSpc>
                <a:spcBef>
                  <a:spcPct val="0"/>
                </a:spcBef>
                <a:spcAft>
                  <a:spcPct val="35000"/>
                </a:spcAft>
              </a:pPr>
              <a:endParaRPr lang="he-IL" sz="5400" b="1" dirty="0"/>
            </a:p>
            <a:p>
              <a:pPr algn="ctr" defTabSz="1244600" rtl="1">
                <a:lnSpc>
                  <a:spcPct val="90000"/>
                </a:lnSpc>
                <a:spcBef>
                  <a:spcPct val="0"/>
                </a:spcBef>
                <a:spcAft>
                  <a:spcPct val="35000"/>
                </a:spcAft>
              </a:pPr>
              <a:endParaRPr lang="he-IL" sz="5400" b="1" dirty="0"/>
            </a:p>
            <a:p>
              <a:pPr algn="ctr" defTabSz="1244600" rtl="1">
                <a:lnSpc>
                  <a:spcPct val="90000"/>
                </a:lnSpc>
                <a:spcBef>
                  <a:spcPct val="0"/>
                </a:spcBef>
                <a:spcAft>
                  <a:spcPct val="35000"/>
                </a:spcAft>
              </a:pPr>
              <a:r>
                <a:rPr lang="he-IL" sz="5400" b="1" dirty="0"/>
                <a:t>אסור ייחוד</a:t>
              </a:r>
            </a:p>
          </p:txBody>
        </p:sp>
      </p:grpSp>
      <p:sp>
        <p:nvSpPr>
          <p:cNvPr id="9" name="תיבת טקסט 8">
            <a:extLst>
              <a:ext uri="{FF2B5EF4-FFF2-40B4-BE49-F238E27FC236}">
                <a16:creationId xmlns:a16="http://schemas.microsoft.com/office/drawing/2014/main" id="{442B8C42-C593-423F-BB4D-5080F347A232}"/>
              </a:ext>
            </a:extLst>
          </p:cNvPr>
          <p:cNvSpPr txBox="1"/>
          <p:nvPr/>
        </p:nvSpPr>
        <p:spPr>
          <a:xfrm>
            <a:off x="539356" y="548680"/>
            <a:ext cx="8002967" cy="5204502"/>
          </a:xfrm>
          <a:prstGeom prst="rect">
            <a:avLst/>
          </a:prstGeom>
          <a:noFill/>
        </p:spPr>
        <p:txBody>
          <a:bodyPr wrap="square">
            <a:spAutoFit/>
          </a:bodyPr>
          <a:lstStyle/>
          <a:p>
            <a:pPr algn="ctr" rtl="1">
              <a:lnSpc>
                <a:spcPct val="150000"/>
              </a:lnSpc>
            </a:pPr>
            <a:r>
              <a:rPr lang="he-IL" sz="2800" b="1" dirty="0">
                <a:effectLst/>
                <a:latin typeface="Times New Roman" panose="02020603050405020304" pitchFamily="18" charset="0"/>
                <a:ea typeface="Times New Roman" panose="02020603050405020304" pitchFamily="18" charset="0"/>
                <a:cs typeface="David" panose="020E0502060401010101" pitchFamily="34" charset="-79"/>
              </a:rPr>
              <a:t>איסור ייחוד קיים גם כשבני זוג נפגשים כדי להכיר, ואפילו </a:t>
            </a:r>
            <a:r>
              <a:rPr lang="he-IL" sz="28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על זוגות מאורסים (שהחליטו להתחתן)!</a:t>
            </a:r>
            <a:endParaRPr lang="en-US" sz="2800" dirty="0">
              <a:effectLst/>
              <a:highlight>
                <a:srgbClr val="FFFF00"/>
              </a:highlight>
              <a:latin typeface="Times New Roman" panose="02020603050405020304" pitchFamily="18" charset="0"/>
              <a:ea typeface="Times New Roman" panose="02020603050405020304" pitchFamily="18" charset="0"/>
            </a:endParaRPr>
          </a:p>
          <a:p>
            <a:pPr algn="r" rtl="1">
              <a:lnSpc>
                <a:spcPct val="150000"/>
              </a:lnSpc>
            </a:pPr>
            <a:r>
              <a:rPr lang="he-IL" sz="2800" dirty="0">
                <a:effectLst/>
                <a:latin typeface="Times New Roman" panose="02020603050405020304" pitchFamily="18" charset="0"/>
                <a:ea typeface="Times New Roman" panose="02020603050405020304" pitchFamily="18" charset="0"/>
                <a:cs typeface="David" panose="020E0502060401010101" pitchFamily="34" charset="-79"/>
              </a:rPr>
              <a:t>(בשלבים אלה ההתמודדות עם האיסור אפילו קשה יותר...)</a:t>
            </a:r>
            <a:endParaRPr lang="en-US" sz="2800" dirty="0">
              <a:effectLst/>
              <a:latin typeface="Times New Roman" panose="02020603050405020304" pitchFamily="18" charset="0"/>
              <a:ea typeface="Times New Roman" panose="02020603050405020304" pitchFamily="18" charset="0"/>
            </a:endParaRPr>
          </a:p>
          <a:p>
            <a:pPr marL="16510" algn="r" rtl="1">
              <a:lnSpc>
                <a:spcPct val="150000"/>
              </a:lnSpc>
            </a:pPr>
            <a:r>
              <a:rPr lang="he-IL" sz="2800" b="1" dirty="0">
                <a:effectLst/>
                <a:latin typeface="Times New Roman" panose="02020603050405020304" pitchFamily="18" charset="0"/>
                <a:ea typeface="Times New Roman" panose="02020603050405020304" pitchFamily="18" charset="0"/>
                <a:cs typeface="David" panose="020E0502060401010101" pitchFamily="34" charset="-79"/>
              </a:rPr>
              <a:t>"אין אפוטרופוס לעריות"</a:t>
            </a:r>
            <a:endParaRPr lang="en-US" sz="2800" dirty="0">
              <a:effectLst/>
              <a:latin typeface="Times New Roman" panose="02020603050405020304" pitchFamily="18" charset="0"/>
              <a:ea typeface="Times New Roman" panose="02020603050405020304" pitchFamily="18" charset="0"/>
            </a:endParaRPr>
          </a:p>
          <a:p>
            <a:pPr marL="16510" algn="r" rtl="1">
              <a:lnSpc>
                <a:spcPct val="150000"/>
              </a:lnSpc>
            </a:pPr>
            <a:r>
              <a:rPr lang="he-IL" sz="2800" b="1" dirty="0">
                <a:effectLst/>
                <a:latin typeface="Times New Roman" panose="02020603050405020304" pitchFamily="18" charset="0"/>
                <a:ea typeface="Times New Roman" panose="02020603050405020304" pitchFamily="18" charset="0"/>
                <a:cs typeface="David" panose="020E0502060401010101" pitchFamily="34" charset="-79"/>
              </a:rPr>
              <a:t>קביעת חז"ל זו מלמדת שאין לאדם לבטוח בעצמו במצבים כאלה.</a:t>
            </a:r>
          </a:p>
          <a:p>
            <a:pPr marL="16510" algn="r" rtl="1">
              <a:lnSpc>
                <a:spcPct val="150000"/>
              </a:lnSpc>
            </a:pPr>
            <a:r>
              <a:rPr lang="he-IL" sz="2800" b="1" dirty="0">
                <a:effectLst/>
                <a:latin typeface="Times New Roman" panose="02020603050405020304" pitchFamily="18" charset="0"/>
                <a:ea typeface="Times New Roman" panose="02020603050405020304" pitchFamily="18" charset="0"/>
                <a:cs typeface="David" panose="020E0502060401010101" pitchFamily="34" charset="-79"/>
              </a:rPr>
              <a:t> התבודדות של איש ואשה, שאינם נשואים  זה לזה, יכולה להביא למצב של הדרדרות שאין חזרה.  </a:t>
            </a:r>
            <a:endParaRPr lang="en-US" sz="2800" dirty="0">
              <a:effectLst/>
              <a:latin typeface="Times New Roman" panose="02020603050405020304" pitchFamily="18" charset="0"/>
              <a:ea typeface="Times New Roman" panose="02020603050405020304" pitchFamily="18" charset="0"/>
            </a:endParaRPr>
          </a:p>
        </p:txBody>
      </p:sp>
      <p:pic>
        <p:nvPicPr>
          <p:cNvPr id="2" name="Picture 4" descr="lovepik_401457518 גרפיקה_תמונה חינם זוג בחדר">
            <a:extLst>
              <a:ext uri="{FF2B5EF4-FFF2-40B4-BE49-F238E27FC236}">
                <a16:creationId xmlns:a16="http://schemas.microsoft.com/office/drawing/2014/main" id="{0A3F9BB1-971F-49D4-9B6A-6F787C13D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2351" y="1556792"/>
            <a:ext cx="1699390" cy="1699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53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idx="1"/>
          </p:nvPr>
        </p:nvSpPr>
        <p:spPr>
          <a:xfrm>
            <a:off x="207180" y="1606251"/>
            <a:ext cx="4196557" cy="4516049"/>
          </a:xfrm>
        </p:spPr>
        <p:style>
          <a:lnRef idx="2">
            <a:schemeClr val="accent1"/>
          </a:lnRef>
          <a:fillRef idx="1">
            <a:schemeClr val="lt1"/>
          </a:fillRef>
          <a:effectRef idx="0">
            <a:schemeClr val="accent1"/>
          </a:effectRef>
          <a:fontRef idx="minor">
            <a:schemeClr val="dk1"/>
          </a:fontRef>
        </p:style>
        <p:txBody>
          <a:bodyPr>
            <a:normAutofit/>
          </a:bodyPr>
          <a:lstStyle/>
          <a:p>
            <a:pPr marL="109728" indent="0">
              <a:buNone/>
            </a:pPr>
            <a:r>
              <a:rPr lang="he-IL" sz="2600"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הרב אבינר</a:t>
            </a:r>
            <a:r>
              <a:rPr lang="he-IL" sz="2600" u="sng" dirty="0">
                <a:latin typeface="David" panose="020E0502060401010101" pitchFamily="34" charset="-79"/>
                <a:cs typeface="David" panose="020E0502060401010101" pitchFamily="34" charset="-79"/>
              </a:rPr>
              <a:t>: </a:t>
            </a:r>
          </a:p>
          <a:p>
            <a:pPr marL="109728" indent="0">
              <a:buNone/>
            </a:pPr>
            <a:r>
              <a:rPr lang="he-IL" sz="2600" u="sng" dirty="0">
                <a:latin typeface="David" panose="020E0502060401010101" pitchFamily="34" charset="-79"/>
                <a:cs typeface="David" panose="020E0502060401010101" pitchFamily="34" charset="-79"/>
              </a:rPr>
              <a:t>הנימוקים לאסור שחייה מעורבת:</a:t>
            </a:r>
          </a:p>
          <a:p>
            <a:pPr marL="109728" indent="0">
              <a:buNone/>
            </a:pPr>
            <a:r>
              <a:rPr lang="he-IL" sz="2600" dirty="0">
                <a:solidFill>
                  <a:srgbClr val="000000"/>
                </a:solidFill>
                <a:latin typeface="David" panose="020E0502060401010101" pitchFamily="34" charset="-79"/>
                <a:ea typeface="Times New Roman"/>
                <a:cs typeface="David" panose="020E0502060401010101" pitchFamily="34" charset="-79"/>
              </a:rPr>
              <a:t>א. במים הבגדים נצמדים לגוף וזה לא צנוע. </a:t>
            </a:r>
          </a:p>
          <a:p>
            <a:pPr marL="109728" indent="0">
              <a:buNone/>
            </a:pPr>
            <a:r>
              <a:rPr lang="he-IL" sz="2600" dirty="0">
                <a:latin typeface="David" panose="020E0502060401010101" pitchFamily="34" charset="-79"/>
                <a:ea typeface="Times New Roman"/>
                <a:cs typeface="David" panose="020E0502060401010101" pitchFamily="34" charset="-79"/>
              </a:rPr>
              <a:t>ב. </a:t>
            </a:r>
            <a:r>
              <a:rPr lang="he-IL" sz="2600" dirty="0">
                <a:solidFill>
                  <a:srgbClr val="000000"/>
                </a:solidFill>
                <a:latin typeface="David" panose="020E0502060401010101" pitchFamily="34" charset="-79"/>
                <a:ea typeface="Times New Roman"/>
                <a:cs typeface="David" panose="020E0502060401010101" pitchFamily="34" charset="-79"/>
              </a:rPr>
              <a:t>האווירה המתלווה לסיטואציה כזו היא בד"כ של קלות ראש ואינה ראויה.</a:t>
            </a:r>
            <a:endParaRPr lang="he-IL" sz="2400"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136" y="181173"/>
            <a:ext cx="2637124" cy="6495653"/>
          </a:xfrm>
          <a:prstGeom prst="rect">
            <a:avLst/>
          </a:prstGeom>
          <a:solidFill>
            <a:schemeClr val="accent2">
              <a:lumMod val="60000"/>
              <a:lumOff val="40000"/>
            </a:schemeClr>
          </a:solidFill>
          <a:ln>
            <a:noFill/>
          </a:ln>
          <a:effec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698" y="4365104"/>
            <a:ext cx="1728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8" descr="http://pschools.haifanet.org.il/herzel/DocLib1/ילדים%20רוקדים.gif">
            <a:hlinkClick r:id="rId4"/>
            <a:extLst>
              <a:ext uri="{FF2B5EF4-FFF2-40B4-BE49-F238E27FC236}">
                <a16:creationId xmlns:a16="http://schemas.microsoft.com/office/drawing/2014/main" id="{91F535F7-E6F2-4803-A647-90BD03FF13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62686" y="1340896"/>
            <a:ext cx="1476024" cy="1224136"/>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713B1C94-FE13-4BBC-9BDF-F6728380D100}"/>
              </a:ext>
            </a:extLst>
          </p:cNvPr>
          <p:cNvSpPr txBox="1"/>
          <p:nvPr/>
        </p:nvSpPr>
        <p:spPr>
          <a:xfrm>
            <a:off x="4918307" y="431512"/>
            <a:ext cx="4196556" cy="59949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109728" marR="0" lvl="0" indent="0" algn="r"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he-IL" sz="2600" b="0" i="0" u="sng" strike="noStrike" kern="1200" cap="all" spc="0" normalizeH="0" baseline="0" noProof="0" dirty="0">
                <a:ln>
                  <a:noFill/>
                </a:ln>
                <a:solidFill>
                  <a:prstClr val="black"/>
                </a:solidFill>
                <a:effectLst>
                  <a:outerShdw blurRad="38100" dist="38100" dir="2700000" algn="tl">
                    <a:srgbClr val="000000">
                      <a:alpha val="43137"/>
                    </a:srgbClr>
                  </a:outerShdw>
                </a:effectLst>
                <a:uLnTx/>
                <a:uFillTx/>
                <a:latin typeface="David" panose="020E0502060401010101" pitchFamily="34" charset="-79"/>
                <a:ea typeface="+mn-ea"/>
                <a:cs typeface="David" panose="020E0502060401010101" pitchFamily="34" charset="-79"/>
              </a:rPr>
              <a:t>הרב קוק:</a:t>
            </a:r>
          </a:p>
          <a:p>
            <a:pPr marL="109728" marR="0" lvl="0" indent="0" algn="r"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he-IL" sz="2600" b="0" i="0" u="none" strike="noStrike" kern="1200" cap="all"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למה לאסור על רחצה מעורבת, הרי כולם עושים זאת? </a:t>
            </a:r>
          </a:p>
          <a:p>
            <a:pPr marL="109728" marR="0" lvl="0" indent="0" algn="r"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he-IL" sz="2600" b="0" i="0" u="none" strike="noStrike" kern="1200" cap="all"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ההרגל איננו תירוץ מול דבר אסור. </a:t>
            </a:r>
          </a:p>
          <a:p>
            <a:pPr marL="109728" marR="0" lvl="0" indent="0" algn="r"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he-IL" sz="2600" b="0" i="0" u="none" strike="noStrike" kern="1200" cap="all"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סיטואציה  לא צנועה מעוררת את היצר.  </a:t>
            </a:r>
          </a:p>
          <a:p>
            <a:pPr marL="109728" marR="0" lvl="0" indent="0" algn="r"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he-IL" sz="2600" b="0" i="0" u="none" strike="noStrike" kern="1200" cap="all" spc="0" normalizeH="0" baseline="0" noProof="0" dirty="0">
                <a:ln>
                  <a:noFill/>
                </a:ln>
                <a:solidFill>
                  <a:srgbClr val="FF0000"/>
                </a:solidFill>
                <a:effectLst>
                  <a:outerShdw blurRad="38100" dist="38100" dir="2700000" algn="tl">
                    <a:srgbClr val="000000">
                      <a:alpha val="43137"/>
                    </a:srgbClr>
                  </a:outerShdw>
                </a:effectLst>
                <a:uLnTx/>
                <a:uFillTx/>
                <a:latin typeface="David" panose="020E0502060401010101" pitchFamily="34" charset="-79"/>
                <a:ea typeface="+mn-ea"/>
                <a:cs typeface="David" panose="020E0502060401010101" pitchFamily="34" charset="-79"/>
              </a:rPr>
              <a:t>'כנגד היצר חונן האדם בדעת' </a:t>
            </a:r>
          </a:p>
          <a:p>
            <a:pPr marL="109728" marR="0" lvl="0" indent="0" algn="r"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he-IL" sz="2600" b="0" i="0" u="none" strike="noStrike" kern="1200" cap="all"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לחזק את התודעה מה נכון וראוי לעשות עוזרת בשינוי הרגלים ומעשים שליליים.</a:t>
            </a:r>
          </a:p>
        </p:txBody>
      </p:sp>
      <p:sp>
        <p:nvSpPr>
          <p:cNvPr id="12" name="תיבת טקסט 11">
            <a:extLst>
              <a:ext uri="{FF2B5EF4-FFF2-40B4-BE49-F238E27FC236}">
                <a16:creationId xmlns:a16="http://schemas.microsoft.com/office/drawing/2014/main" id="{FDB7BABD-6234-49FA-8883-4A72153353FD}"/>
              </a:ext>
            </a:extLst>
          </p:cNvPr>
          <p:cNvSpPr txBox="1"/>
          <p:nvPr/>
        </p:nvSpPr>
        <p:spPr>
          <a:xfrm>
            <a:off x="573596" y="265062"/>
            <a:ext cx="3861370" cy="523220"/>
          </a:xfrm>
          <a:prstGeom prst="rect">
            <a:avLst/>
          </a:prstGeom>
          <a:solidFill>
            <a:schemeClr val="accent5"/>
          </a:solidFill>
        </p:spPr>
        <p:txBody>
          <a:bodyPr wrap="square">
            <a:spAutoFit/>
          </a:bodyPr>
          <a:lstStyle/>
          <a:p>
            <a:pPr marL="109728" indent="0" algn="ctr">
              <a:buNone/>
            </a:pPr>
            <a:r>
              <a:rPr lang="he-IL" sz="2800" b="1" dirty="0"/>
              <a:t>שחייה מעורבת:</a:t>
            </a:r>
          </a:p>
        </p:txBody>
      </p:sp>
    </p:spTree>
    <p:extLst>
      <p:ext uri="{BB962C8B-B14F-4D97-AF65-F5344CB8AC3E}">
        <p14:creationId xmlns:p14="http://schemas.microsoft.com/office/powerpoint/2010/main" val="2610837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5950" y="18014"/>
            <a:ext cx="2678682" cy="6839986"/>
          </a:xfrm>
          <a:prstGeom prst="rect">
            <a:avLst/>
          </a:prstGeom>
          <a:solidFill>
            <a:schemeClr val="accent2">
              <a:lumMod val="60000"/>
              <a:lumOff val="40000"/>
            </a:schemeClr>
          </a:solidFill>
          <a:ln>
            <a:noFill/>
          </a:ln>
          <a:effectLst/>
        </p:spPr>
      </p:pic>
      <p:pic>
        <p:nvPicPr>
          <p:cNvPr id="9" name="Picture 8" descr="http://pschools.haifanet.org.il/herzel/DocLib1/ילדים%20רוקדים.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392" y="1327752"/>
            <a:ext cx="14760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8404" y="4245448"/>
            <a:ext cx="172800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תיבת טקסט 6">
            <a:extLst>
              <a:ext uri="{FF2B5EF4-FFF2-40B4-BE49-F238E27FC236}">
                <a16:creationId xmlns:a16="http://schemas.microsoft.com/office/drawing/2014/main" id="{77A828D0-CB0D-4CCB-9213-B589FB55E23C}"/>
              </a:ext>
            </a:extLst>
          </p:cNvPr>
          <p:cNvSpPr txBox="1"/>
          <p:nvPr/>
        </p:nvSpPr>
        <p:spPr>
          <a:xfrm>
            <a:off x="4832387" y="1198460"/>
            <a:ext cx="4077336" cy="26776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109728" indent="0" algn="ctr">
              <a:buNone/>
            </a:pPr>
            <a:r>
              <a:rPr lang="he-IL" sz="2400" b="1" dirty="0">
                <a:latin typeface="David" panose="020E0502060401010101" pitchFamily="34" charset="-79"/>
                <a:cs typeface="David" panose="020E0502060401010101" pitchFamily="34" charset="-79"/>
              </a:rPr>
              <a:t>הריקודים ביטוי לשמחה.</a:t>
            </a:r>
          </a:p>
          <a:p>
            <a:pPr marL="109728" indent="0" algn="ctr">
              <a:buNone/>
            </a:pPr>
            <a:r>
              <a:rPr lang="he-IL" sz="2400" b="1" dirty="0">
                <a:latin typeface="David" panose="020E0502060401010101" pitchFamily="34" charset="-79"/>
                <a:cs typeface="David" panose="020E0502060401010101" pitchFamily="34" charset="-79"/>
              </a:rPr>
              <a:t>ריקודים מעורבים, אף ללא מגע פיזי אסורים.</a:t>
            </a:r>
          </a:p>
          <a:p>
            <a:pPr marL="109728" indent="0" algn="ctr">
              <a:buNone/>
            </a:pPr>
            <a:r>
              <a:rPr lang="he-IL" sz="2400" b="1" dirty="0">
                <a:latin typeface="David" panose="020E0502060401010101" pitchFamily="34" charset="-79"/>
                <a:cs typeface="David" panose="020E0502060401010101" pitchFamily="34" charset="-79"/>
              </a:rPr>
              <a:t>ההסתכלות גוררת  להרהורים ופוגעת במעמד הבנות ההופכות לחפץ שההתפעלות ממנו היא חיצונית בלבד.</a:t>
            </a:r>
          </a:p>
        </p:txBody>
      </p:sp>
      <p:sp>
        <p:nvSpPr>
          <p:cNvPr id="10" name="תיבת טקסט 9">
            <a:extLst>
              <a:ext uri="{FF2B5EF4-FFF2-40B4-BE49-F238E27FC236}">
                <a16:creationId xmlns:a16="http://schemas.microsoft.com/office/drawing/2014/main" id="{C6FC6057-9B48-4054-88AA-1BB435C3C18A}"/>
              </a:ext>
            </a:extLst>
          </p:cNvPr>
          <p:cNvSpPr txBox="1"/>
          <p:nvPr/>
        </p:nvSpPr>
        <p:spPr>
          <a:xfrm>
            <a:off x="197115" y="1476970"/>
            <a:ext cx="4406504" cy="19749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109728" marR="0" lvl="0" indent="0" algn="ctr"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he-IL" sz="2400" b="1" i="0" u="sng" strike="noStrike" kern="1200" cap="all" spc="0" normalizeH="0" baseline="0" noProof="0" dirty="0">
                <a:ln>
                  <a:noFill/>
                </a:ln>
                <a:solidFill>
                  <a:prstClr val="black"/>
                </a:solidFill>
                <a:effectLst/>
                <a:uLnTx/>
                <a:uFillTx/>
                <a:latin typeface="David" panose="020E0502060401010101" pitchFamily="34" charset="-79"/>
                <a:cs typeface="David" panose="020E0502060401010101" pitchFamily="34" charset="-79"/>
              </a:rPr>
              <a:t>הבן איש חי: </a:t>
            </a:r>
          </a:p>
          <a:p>
            <a:pPr marL="109728" marR="0" lvl="0" indent="0" algn="ctr" defTabSz="914400" rtl="1" eaLnBrk="1" fontAlgn="auto" latinLnBrk="0" hangingPunct="1">
              <a:lnSpc>
                <a:spcPct val="120000"/>
              </a:lnSpc>
              <a:spcBef>
                <a:spcPts val="1000"/>
              </a:spcBef>
              <a:spcAft>
                <a:spcPts val="0"/>
              </a:spcAft>
              <a:buClr>
                <a:prstClr val="black"/>
              </a:buClr>
              <a:buSzTx/>
              <a:buFont typeface="Arial" panose="020B0604020202020204" pitchFamily="34" charset="0"/>
              <a:buNone/>
              <a:tabLst/>
              <a:defRPr/>
            </a:pPr>
            <a:r>
              <a:rPr kumimoji="0" lang="he-IL" sz="2400" b="1" i="0" u="none" strike="noStrike" kern="1200" cap="all" spc="0" normalizeH="0" baseline="0" noProof="0" dirty="0">
                <a:ln>
                  <a:noFill/>
                </a:ln>
                <a:solidFill>
                  <a:prstClr val="black"/>
                </a:solidFill>
                <a:effectLst/>
                <a:uLnTx/>
                <a:uFillTx/>
                <a:latin typeface="David" panose="020E0502060401010101" pitchFamily="34" charset="-79"/>
                <a:cs typeface="David" panose="020E0502060401010101" pitchFamily="34" charset="-79"/>
              </a:rPr>
              <a:t>נשים הרוקדות לבד, לעיני הגברים, יש בכך איסור משום שיש בזה גירוי היצר הרע. ולכן יש לשים מחיצה.</a:t>
            </a:r>
          </a:p>
        </p:txBody>
      </p:sp>
      <p:sp>
        <p:nvSpPr>
          <p:cNvPr id="11" name="תיבת טקסט 10">
            <a:extLst>
              <a:ext uri="{FF2B5EF4-FFF2-40B4-BE49-F238E27FC236}">
                <a16:creationId xmlns:a16="http://schemas.microsoft.com/office/drawing/2014/main" id="{7557E1E8-B331-416D-B908-EAD5837463C3}"/>
              </a:ext>
            </a:extLst>
          </p:cNvPr>
          <p:cNvSpPr txBox="1"/>
          <p:nvPr/>
        </p:nvSpPr>
        <p:spPr>
          <a:xfrm>
            <a:off x="1198464" y="4835140"/>
            <a:ext cx="7102722"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09728" indent="0" algn="ctr">
              <a:buNone/>
            </a:pPr>
            <a:r>
              <a:rPr lang="he-IL" sz="2400" b="1" u="sng" dirty="0">
                <a:latin typeface="David" panose="020E0502060401010101" pitchFamily="34" charset="-79"/>
                <a:cs typeface="David" panose="020E0502060401010101" pitchFamily="34" charset="-79"/>
              </a:rPr>
              <a:t>הראי"ה קוק</a:t>
            </a:r>
            <a:r>
              <a:rPr lang="he-IL" sz="2400" b="1" dirty="0">
                <a:latin typeface="David" panose="020E0502060401010101" pitchFamily="34" charset="-79"/>
                <a:cs typeface="David" panose="020E0502060401010101" pitchFamily="34" charset="-79"/>
              </a:rPr>
              <a:t>: </a:t>
            </a:r>
          </a:p>
          <a:p>
            <a:pPr marL="109728" indent="0" algn="ctr">
              <a:buNone/>
            </a:pPr>
            <a:r>
              <a:rPr lang="he-IL" sz="2400" b="1" dirty="0">
                <a:latin typeface="David" panose="020E0502060401010101" pitchFamily="34" charset="-79"/>
                <a:cs typeface="David" panose="020E0502060401010101" pitchFamily="34" charset="-79"/>
              </a:rPr>
              <a:t>מהות האיסור: שמירה על  כבודן של הנשים ואי הפיכתן לאובייקט מיני חיצוני.</a:t>
            </a:r>
          </a:p>
        </p:txBody>
      </p:sp>
      <p:sp>
        <p:nvSpPr>
          <p:cNvPr id="15" name="תיבת טקסט 14">
            <a:extLst>
              <a:ext uri="{FF2B5EF4-FFF2-40B4-BE49-F238E27FC236}">
                <a16:creationId xmlns:a16="http://schemas.microsoft.com/office/drawing/2014/main" id="{2E9F65DA-F881-4500-9393-CD1FFD8EAB19}"/>
              </a:ext>
            </a:extLst>
          </p:cNvPr>
          <p:cNvSpPr txBox="1"/>
          <p:nvPr/>
        </p:nvSpPr>
        <p:spPr>
          <a:xfrm>
            <a:off x="2207568" y="269646"/>
            <a:ext cx="6093618" cy="461665"/>
          </a:xfrm>
          <a:prstGeom prst="rect">
            <a:avLst/>
          </a:prstGeom>
          <a:noFill/>
        </p:spPr>
        <p:txBody>
          <a:bodyPr wrap="square">
            <a:spAutoFit/>
          </a:bodyPr>
          <a:lstStyle/>
          <a:p>
            <a:pPr marL="109728" marR="0" lvl="0" indent="0" algn="ctr" defTabSz="457200" rtl="0" eaLnBrk="1" fontAlgn="auto" latinLnBrk="0" hangingPunct="1">
              <a:lnSpc>
                <a:spcPct val="100000"/>
              </a:lnSpc>
              <a:spcBef>
                <a:spcPts val="0"/>
              </a:spcBef>
              <a:spcAft>
                <a:spcPts val="0"/>
              </a:spcAft>
              <a:buClrTx/>
              <a:buSzTx/>
              <a:buFontTx/>
              <a:buNone/>
              <a:tabLst/>
              <a:defRPr/>
            </a:pPr>
            <a:r>
              <a:rPr kumimoji="0" lang="he-IL" sz="2400" b="1" i="0" strike="noStrike" kern="1200" cap="none" spc="0" normalizeH="0" baseline="0" noProof="0" dirty="0">
                <a:ln>
                  <a:noFill/>
                </a:ln>
                <a:solidFill>
                  <a:prstClr val="black"/>
                </a:solidFill>
                <a:effectLst/>
                <a:uLnTx/>
                <a:uFillTx/>
                <a:latin typeface="David" panose="020E0502060401010101" pitchFamily="34" charset="-79"/>
                <a:ea typeface="+mn-ea"/>
                <a:cs typeface="David" panose="020E0502060401010101" pitchFamily="34" charset="-79"/>
              </a:rPr>
              <a:t>ריקודים מעורבים</a:t>
            </a:r>
          </a:p>
        </p:txBody>
      </p:sp>
    </p:spTree>
    <p:extLst>
      <p:ext uri="{BB962C8B-B14F-4D97-AF65-F5344CB8AC3E}">
        <p14:creationId xmlns:p14="http://schemas.microsoft.com/office/powerpoint/2010/main" val="1488487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A3658A7-2AF7-494A-8B16-06F056A031BC}"/>
              </a:ext>
            </a:extLst>
          </p:cNvPr>
          <p:cNvSpPr txBox="1"/>
          <p:nvPr/>
        </p:nvSpPr>
        <p:spPr>
          <a:xfrm>
            <a:off x="623392" y="873281"/>
            <a:ext cx="10729192" cy="132343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he-IL" sz="4000" dirty="0">
                <a:effectLst/>
                <a:latin typeface="Times New Roman" panose="02020603050405020304" pitchFamily="18" charset="0"/>
                <a:ea typeface="Times New Roman" panose="02020603050405020304" pitchFamily="18" charset="0"/>
                <a:cs typeface="David" panose="020E0502060401010101" pitchFamily="34" charset="-79"/>
              </a:rPr>
              <a:t>החוק שנחקק ב-</a:t>
            </a:r>
            <a:r>
              <a:rPr lang="he-IL" sz="4000" dirty="0">
                <a:latin typeface="Times New Roman" panose="02020603050405020304" pitchFamily="18" charset="0"/>
                <a:ea typeface="Times New Roman" panose="02020603050405020304" pitchFamily="18" charset="0"/>
                <a:cs typeface="David" panose="020E0502060401010101" pitchFamily="34" charset="-79"/>
              </a:rPr>
              <a:t>1998 מ</a:t>
            </a:r>
            <a:r>
              <a:rPr lang="he-IL" sz="4000" dirty="0">
                <a:effectLst/>
                <a:latin typeface="Times New Roman" panose="02020603050405020304" pitchFamily="18" charset="0"/>
                <a:ea typeface="Times New Roman" panose="02020603050405020304" pitchFamily="18" charset="0"/>
                <a:cs typeface="David" panose="020E0502060401010101" pitchFamily="34" charset="-79"/>
              </a:rPr>
              <a:t>גדיר מה מותר ומה אסור בקשרים החברתיים בין איש לאישה.</a:t>
            </a:r>
            <a:endParaRPr lang="he-IL" sz="4000" dirty="0"/>
          </a:p>
        </p:txBody>
      </p:sp>
      <p:sp>
        <p:nvSpPr>
          <p:cNvPr id="4" name="תרשים זרימה: מחבר 3">
            <a:extLst>
              <a:ext uri="{FF2B5EF4-FFF2-40B4-BE49-F238E27FC236}">
                <a16:creationId xmlns:a16="http://schemas.microsoft.com/office/drawing/2014/main" id="{29D8ADB9-9367-49F4-AB4D-4C0DF1DBD9DD}"/>
              </a:ext>
            </a:extLst>
          </p:cNvPr>
          <p:cNvSpPr/>
          <p:nvPr/>
        </p:nvSpPr>
        <p:spPr>
          <a:xfrm>
            <a:off x="8966945" y="4224909"/>
            <a:ext cx="2160240" cy="23042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כבוד האדם</a:t>
            </a:r>
          </a:p>
        </p:txBody>
      </p:sp>
      <p:sp>
        <p:nvSpPr>
          <p:cNvPr id="6" name="תרשים זרימה: מחבר 5">
            <a:extLst>
              <a:ext uri="{FF2B5EF4-FFF2-40B4-BE49-F238E27FC236}">
                <a16:creationId xmlns:a16="http://schemas.microsoft.com/office/drawing/2014/main" id="{B274ED1E-D1AB-448A-AF1F-46D12FDE25CA}"/>
              </a:ext>
            </a:extLst>
          </p:cNvPr>
          <p:cNvSpPr/>
          <p:nvPr/>
        </p:nvSpPr>
        <p:spPr>
          <a:xfrm>
            <a:off x="6855761" y="4224909"/>
            <a:ext cx="2160240" cy="23042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חירות</a:t>
            </a:r>
          </a:p>
        </p:txBody>
      </p:sp>
      <p:sp>
        <p:nvSpPr>
          <p:cNvPr id="8" name="תרשים זרימה: מחבר 7">
            <a:extLst>
              <a:ext uri="{FF2B5EF4-FFF2-40B4-BE49-F238E27FC236}">
                <a16:creationId xmlns:a16="http://schemas.microsoft.com/office/drawing/2014/main" id="{15DBDAF0-A425-4607-88C2-F3252B262072}"/>
              </a:ext>
            </a:extLst>
          </p:cNvPr>
          <p:cNvSpPr/>
          <p:nvPr/>
        </p:nvSpPr>
        <p:spPr>
          <a:xfrm>
            <a:off x="4771293" y="4224909"/>
            <a:ext cx="2160240" cy="23042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פרטיות</a:t>
            </a:r>
          </a:p>
        </p:txBody>
      </p:sp>
      <p:sp>
        <p:nvSpPr>
          <p:cNvPr id="10" name="תרשים זרימה: מחבר 9">
            <a:extLst>
              <a:ext uri="{FF2B5EF4-FFF2-40B4-BE49-F238E27FC236}">
                <a16:creationId xmlns:a16="http://schemas.microsoft.com/office/drawing/2014/main" id="{92DD6653-63CC-4F5E-8573-81210FF2B5AA}"/>
              </a:ext>
            </a:extLst>
          </p:cNvPr>
          <p:cNvSpPr/>
          <p:nvPr/>
        </p:nvSpPr>
        <p:spPr>
          <a:xfrm>
            <a:off x="2608231" y="4110107"/>
            <a:ext cx="2160240" cy="23042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שוויון בין המינים</a:t>
            </a:r>
          </a:p>
        </p:txBody>
      </p:sp>
      <p:sp>
        <p:nvSpPr>
          <p:cNvPr id="9" name="תיבת טקסט 8">
            <a:extLst>
              <a:ext uri="{FF2B5EF4-FFF2-40B4-BE49-F238E27FC236}">
                <a16:creationId xmlns:a16="http://schemas.microsoft.com/office/drawing/2014/main" id="{4BCA79EB-FF60-4FB8-A219-ABC1B0807F1C}"/>
              </a:ext>
            </a:extLst>
          </p:cNvPr>
          <p:cNvSpPr txBox="1"/>
          <p:nvPr/>
        </p:nvSpPr>
        <p:spPr>
          <a:xfrm>
            <a:off x="1631504" y="2549095"/>
            <a:ext cx="8928992"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e-IL" sz="4000" b="0" i="0" u="none" strike="noStrike" kern="1200" cap="none" spc="0" normalizeH="0" baseline="0" noProof="0" dirty="0">
                <a:ln>
                  <a:noFill/>
                </a:ln>
                <a:solidFill>
                  <a:prstClr val="black"/>
                </a:solidFill>
                <a:effectLst/>
                <a:uLnTx/>
                <a:uFillTx/>
                <a:latin typeface="Tw Cen MT" panose="020B0602020104020603"/>
                <a:ea typeface="+mn-ea"/>
                <a:cs typeface="Arial" panose="020B0604020202020204" pitchFamily="34" charset="0"/>
              </a:rPr>
              <a:t>הטרדה מינית אסורה, מכיוון שהיא פוגעת באנשים ובערכים חברתיים חשובים:</a:t>
            </a:r>
          </a:p>
        </p:txBody>
      </p:sp>
      <p:sp>
        <p:nvSpPr>
          <p:cNvPr id="11" name="תיבת טקסט 10">
            <a:extLst>
              <a:ext uri="{FF2B5EF4-FFF2-40B4-BE49-F238E27FC236}">
                <a16:creationId xmlns:a16="http://schemas.microsoft.com/office/drawing/2014/main" id="{AB72185B-A180-4DE9-828A-9E9628160AF0}"/>
              </a:ext>
            </a:extLst>
          </p:cNvPr>
          <p:cNvSpPr txBox="1"/>
          <p:nvPr/>
        </p:nvSpPr>
        <p:spPr>
          <a:xfrm>
            <a:off x="8336266" y="203964"/>
            <a:ext cx="3421598" cy="45775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lnSpc>
                <a:spcPct val="150000"/>
              </a:lnSpc>
            </a:pPr>
            <a:r>
              <a:rPr lang="he-IL" b="1" dirty="0">
                <a:effectLst/>
                <a:latin typeface="Times New Roman" panose="02020603050405020304" pitchFamily="18" charset="0"/>
                <a:ea typeface="Times New Roman" panose="02020603050405020304" pitchFamily="18" charset="0"/>
              </a:rPr>
              <a:t>א. החוק למניעת הטרדה מינית</a:t>
            </a:r>
            <a:endParaRPr lang="en-US" b="1" dirty="0">
              <a:effectLst/>
              <a:latin typeface="Times New Roman" panose="02020603050405020304" pitchFamily="18" charset="0"/>
              <a:ea typeface="Times New Roman" panose="02020603050405020304" pitchFamily="18" charset="0"/>
            </a:endParaRPr>
          </a:p>
        </p:txBody>
      </p:sp>
      <p:pic>
        <p:nvPicPr>
          <p:cNvPr id="7" name="Picture 2" descr="מניעת הטרדה מינית | המכללה האקדמית להנדסה סמי שמעון">
            <a:extLst>
              <a:ext uri="{FF2B5EF4-FFF2-40B4-BE49-F238E27FC236}">
                <a16:creationId xmlns:a16="http://schemas.microsoft.com/office/drawing/2014/main" id="{DCCB19C6-C721-4BD5-9E47-5D344114E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046141">
            <a:off x="-30985" y="4616384"/>
            <a:ext cx="2731819" cy="1580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541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50F4C131-DEDE-4408-ABE7-E2A7C3F848F0}"/>
              </a:ext>
            </a:extLst>
          </p:cNvPr>
          <p:cNvSpPr txBox="1"/>
          <p:nvPr/>
        </p:nvSpPr>
        <p:spPr>
          <a:xfrm>
            <a:off x="6720541" y="243523"/>
            <a:ext cx="5157808" cy="97385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50000"/>
              </a:lnSpc>
            </a:pPr>
            <a:r>
              <a:rPr lang="he-IL" sz="20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החוק </a:t>
            </a:r>
            <a:r>
              <a:rPr lang="he-IL" sz="2000" b="1" dirty="0">
                <a:highlight>
                  <a:srgbClr val="FFFF00"/>
                </a:highlight>
                <a:latin typeface="Times New Roman" panose="02020603050405020304" pitchFamily="18" charset="0"/>
                <a:ea typeface="Times New Roman" panose="02020603050405020304" pitchFamily="18" charset="0"/>
                <a:cs typeface="David" panose="020E0502060401010101" pitchFamily="34" charset="-79"/>
              </a:rPr>
              <a:t>חל על</a:t>
            </a:r>
            <a:r>
              <a:rPr lang="he-IL" sz="20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 </a:t>
            </a: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גברים ונשים כאחד ולהיות מופנים לבני שני המינים</a:t>
            </a:r>
            <a:r>
              <a:rPr lang="en-US" sz="2000" dirty="0">
                <a:effectLst/>
                <a:latin typeface="David" panose="020E0502060401010101" pitchFamily="34" charset="-79"/>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7" name="תיבת טקסט 6">
            <a:extLst>
              <a:ext uri="{FF2B5EF4-FFF2-40B4-BE49-F238E27FC236}">
                <a16:creationId xmlns:a16="http://schemas.microsoft.com/office/drawing/2014/main" id="{EE2F7986-2CDB-461D-B546-CCAE1002D75A}"/>
              </a:ext>
            </a:extLst>
          </p:cNvPr>
          <p:cNvSpPr txBox="1"/>
          <p:nvPr/>
        </p:nvSpPr>
        <p:spPr>
          <a:xfrm>
            <a:off x="6256665" y="1484784"/>
            <a:ext cx="5846004" cy="20777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lnSpc>
                <a:spcPct val="150000"/>
              </a:lnSpc>
            </a:pPr>
            <a:r>
              <a:rPr lang="he-IL" sz="22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המעשים האסורים:</a:t>
            </a:r>
            <a:r>
              <a:rPr lang="he-IL" sz="22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 </a:t>
            </a:r>
          </a:p>
          <a:p>
            <a:pPr algn="r" rtl="1">
              <a:lnSpc>
                <a:spcPct val="150000"/>
              </a:lnSpc>
            </a:pPr>
            <a:r>
              <a:rPr lang="he-IL" sz="2200" dirty="0">
                <a:effectLst/>
                <a:latin typeface="Times New Roman" panose="02020603050405020304" pitchFamily="18" charset="0"/>
                <a:ea typeface="Times New Roman" panose="02020603050405020304" pitchFamily="18" charset="0"/>
                <a:cs typeface="David" panose="020E0502060401010101" pitchFamily="34" charset="-79"/>
              </a:rPr>
              <a:t>הצעות או התייחסות מינית אל </a:t>
            </a:r>
            <a:r>
              <a:rPr lang="he-IL" sz="2200" b="1" dirty="0">
                <a:effectLst/>
                <a:latin typeface="Times New Roman" panose="02020603050405020304" pitchFamily="18" charset="0"/>
                <a:ea typeface="Times New Roman" panose="02020603050405020304" pitchFamily="18" charset="0"/>
                <a:cs typeface="David" panose="020E0502060401010101" pitchFamily="34" charset="-79"/>
              </a:rPr>
              <a:t>אדם שלא מעוניין בכך</a:t>
            </a:r>
            <a:r>
              <a:rPr lang="he-IL" sz="2200" dirty="0">
                <a:effectLst/>
                <a:latin typeface="Times New Roman" panose="02020603050405020304" pitchFamily="18" charset="0"/>
                <a:ea typeface="Times New Roman" panose="02020603050405020304" pitchFamily="18" charset="0"/>
                <a:cs typeface="David" panose="020E0502060401010101" pitchFamily="34" charset="-79"/>
              </a:rPr>
              <a:t> או תוך </a:t>
            </a:r>
            <a:r>
              <a:rPr lang="he-IL" sz="2200" b="1" dirty="0">
                <a:effectLst/>
                <a:latin typeface="Times New Roman" panose="02020603050405020304" pitchFamily="18" charset="0"/>
                <a:ea typeface="Times New Roman" panose="02020603050405020304" pitchFamily="18" charset="0"/>
                <a:cs typeface="David" panose="020E0502060401010101" pitchFamily="34" charset="-79"/>
              </a:rPr>
              <a:t>ניצול מרות</a:t>
            </a:r>
            <a:r>
              <a:rPr lang="he-IL" sz="2200" dirty="0">
                <a:effectLst/>
                <a:latin typeface="Times New Roman" panose="02020603050405020304" pitchFamily="18" charset="0"/>
                <a:ea typeface="Times New Roman" panose="02020603050405020304" pitchFamily="18" charset="0"/>
                <a:cs typeface="David" panose="020E0502060401010101" pitchFamily="34" charset="-79"/>
              </a:rPr>
              <a:t>, וכן </a:t>
            </a:r>
            <a:r>
              <a:rPr lang="he-IL" sz="2200" b="1" dirty="0">
                <a:effectLst/>
                <a:latin typeface="Times New Roman" panose="02020603050405020304" pitchFamily="18" charset="0"/>
                <a:ea typeface="Times New Roman" panose="02020603050405020304" pitchFamily="18" charset="0"/>
                <a:cs typeface="David" panose="020E0502060401010101" pitchFamily="34" charset="-79"/>
              </a:rPr>
              <a:t>ביזוי והשפלה</a:t>
            </a:r>
            <a:r>
              <a:rPr lang="he-IL" sz="2200" dirty="0">
                <a:effectLst/>
                <a:latin typeface="Times New Roman" panose="02020603050405020304" pitchFamily="18" charset="0"/>
                <a:ea typeface="Times New Roman" panose="02020603050405020304" pitchFamily="18" charset="0"/>
                <a:cs typeface="David" panose="020E0502060401010101" pitchFamily="34" charset="-79"/>
              </a:rPr>
              <a:t> על רקע מינו או מיניותו של אדם עלולים להוות הטרדה מינית</a:t>
            </a:r>
            <a:r>
              <a:rPr lang="en-US" sz="2200" dirty="0">
                <a:effectLst/>
                <a:latin typeface="David" panose="020E0502060401010101" pitchFamily="34" charset="-79"/>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
        <p:nvSpPr>
          <p:cNvPr id="9" name="תיבת טקסט 8">
            <a:extLst>
              <a:ext uri="{FF2B5EF4-FFF2-40B4-BE49-F238E27FC236}">
                <a16:creationId xmlns:a16="http://schemas.microsoft.com/office/drawing/2014/main" id="{2EBA920B-AE7E-420F-B2EC-966AB967BEFF}"/>
              </a:ext>
            </a:extLst>
          </p:cNvPr>
          <p:cNvSpPr txBox="1"/>
          <p:nvPr/>
        </p:nvSpPr>
        <p:spPr>
          <a:xfrm>
            <a:off x="6299347" y="3870480"/>
            <a:ext cx="5760639" cy="2077748"/>
          </a:xfrm>
          <a:prstGeom prst="rect">
            <a:avLst/>
          </a:prstGeom>
          <a:solidFill>
            <a:schemeClr val="accent3">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r" rtl="1">
              <a:lnSpc>
                <a:spcPct val="150000"/>
              </a:lnSpc>
            </a:pPr>
            <a:r>
              <a:rPr lang="he-IL" sz="22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המעשים הבאים אסורים גם אם נעשו באופן חד פעמי: </a:t>
            </a:r>
            <a:r>
              <a:rPr lang="he-IL" sz="2200" dirty="0">
                <a:effectLst/>
                <a:latin typeface="Times New Roman" panose="02020603050405020304" pitchFamily="18" charset="0"/>
                <a:ea typeface="Times New Roman" panose="02020603050405020304" pitchFamily="18" charset="0"/>
                <a:cs typeface="David" panose="020E0502060401010101" pitchFamily="34" charset="-79"/>
              </a:rPr>
              <a:t>סחיטה באיומים</a:t>
            </a:r>
            <a:r>
              <a:rPr lang="en-US" sz="2200" dirty="0">
                <a:effectLst/>
                <a:latin typeface="David" panose="020E0502060401010101" pitchFamily="34" charset="-79"/>
                <a:ea typeface="Times New Roman" panose="02020603050405020304" pitchFamily="18" charset="0"/>
              </a:rPr>
              <a:t>,</a:t>
            </a:r>
            <a:r>
              <a:rPr lang="he-IL" sz="2200" dirty="0">
                <a:effectLst/>
                <a:latin typeface="Times New Roman" panose="02020603050405020304" pitchFamily="18" charset="0"/>
                <a:ea typeface="Times New Roman" panose="02020603050405020304" pitchFamily="18" charset="0"/>
                <a:cs typeface="David" panose="020E0502060401010101" pitchFamily="34" charset="-79"/>
              </a:rPr>
              <a:t> מעשה מגונה, התייחסות משפילה או מבזה המופנית לאדם ביחס למינו או מיניותו או לנטייתו המינית</a:t>
            </a:r>
            <a:r>
              <a:rPr lang="en-US" sz="2200" dirty="0">
                <a:effectLst/>
                <a:latin typeface="David" panose="020E0502060401010101" pitchFamily="34" charset="-79"/>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
        <p:nvSpPr>
          <p:cNvPr id="11" name="תיבת טקסט 10">
            <a:extLst>
              <a:ext uri="{FF2B5EF4-FFF2-40B4-BE49-F238E27FC236}">
                <a16:creationId xmlns:a16="http://schemas.microsoft.com/office/drawing/2014/main" id="{47DA1E3B-3B4F-40E7-AD3F-E5DCCF5C70EF}"/>
              </a:ext>
            </a:extLst>
          </p:cNvPr>
          <p:cNvSpPr txBox="1"/>
          <p:nvPr/>
        </p:nvSpPr>
        <p:spPr>
          <a:xfrm>
            <a:off x="302800" y="2060848"/>
            <a:ext cx="5589854" cy="447417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r" rtl="1">
              <a:lnSpc>
                <a:spcPct val="150000"/>
              </a:lnSpc>
            </a:pPr>
            <a:r>
              <a:rPr lang="he-IL" sz="24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המעשים הבאים אסורים רק כאשר מתקיימות </a:t>
            </a:r>
            <a:r>
              <a:rPr lang="he-IL" sz="2400" b="1" u="sng"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כל הנסיבות הבאות</a:t>
            </a:r>
            <a:r>
              <a:rPr lang="en-US" sz="2400" b="1" u="sng" dirty="0">
                <a:effectLst/>
                <a:latin typeface="David" panose="020E0502060401010101" pitchFamily="34" charset="-79"/>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r" rtl="1">
              <a:lnSpc>
                <a:spcPct val="150000"/>
              </a:lnSpc>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*התייחסויות המתמקדות במיניות, או הצעות חוזרות בעלות אופי מיני. </a:t>
            </a:r>
            <a:endParaRPr lang="en-US" sz="2400" dirty="0">
              <a:effectLst/>
              <a:latin typeface="Times New Roman" panose="02020603050405020304" pitchFamily="18" charset="0"/>
              <a:ea typeface="Times New Roman" panose="02020603050405020304" pitchFamily="18" charset="0"/>
            </a:endParaRPr>
          </a:p>
          <a:p>
            <a:pPr algn="r" rtl="1">
              <a:lnSpc>
                <a:spcPct val="150000"/>
              </a:lnSpc>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*האדם המוטרד הראה למטריד ב</a:t>
            </a:r>
            <a:r>
              <a:rPr lang="he-IL" sz="2400" b="1" dirty="0">
                <a:effectLst/>
                <a:latin typeface="Times New Roman" panose="02020603050405020304" pitchFamily="18" charset="0"/>
                <a:ea typeface="Times New Roman" panose="02020603050405020304" pitchFamily="18" charset="0"/>
                <a:cs typeface="David" panose="020E0502060401010101" pitchFamily="34" charset="-79"/>
              </a:rPr>
              <a:t>מילים </a:t>
            </a: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או </a:t>
            </a:r>
            <a:r>
              <a:rPr lang="he-IL" sz="2400" b="1" dirty="0">
                <a:effectLst/>
                <a:latin typeface="Times New Roman" panose="02020603050405020304" pitchFamily="18" charset="0"/>
                <a:ea typeface="Times New Roman" panose="02020603050405020304" pitchFamily="18" charset="0"/>
                <a:cs typeface="David" panose="020E0502060401010101" pitchFamily="34" charset="-79"/>
              </a:rPr>
              <a:t>בהתנהגות</a:t>
            </a:r>
            <a:r>
              <a:rPr lang="he-IL" sz="2400" dirty="0">
                <a:effectLst/>
                <a:latin typeface="Times New Roman" panose="02020603050405020304" pitchFamily="18" charset="0"/>
                <a:ea typeface="Times New Roman" panose="02020603050405020304" pitchFamily="18" charset="0"/>
                <a:cs typeface="David" panose="020E0502060401010101" pitchFamily="34" charset="-79"/>
              </a:rPr>
              <a:t> שהוא אינו מעוניין</a:t>
            </a:r>
            <a:r>
              <a:rPr lang="he-IL" sz="2400" dirty="0">
                <a:latin typeface="Times New Roman" panose="02020603050405020304" pitchFamily="18" charset="0"/>
                <a:ea typeface="Times New Roman" panose="02020603050405020304" pitchFamily="18" charset="0"/>
                <a:cs typeface="David" panose="020E0502060401010101" pitchFamily="34" charset="-79"/>
              </a:rPr>
              <a:t>.</a:t>
            </a:r>
          </a:p>
          <a:p>
            <a:pPr algn="r" rtl="1">
              <a:lnSpc>
                <a:spcPct val="150000"/>
              </a:lnSpc>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*המטריד ממשיך במעשיו גם לאחר שאותו אדם הראה שאינו מעונין.</a:t>
            </a:r>
            <a:r>
              <a:rPr lang="en-US" sz="2400" dirty="0">
                <a:effectLst/>
                <a:latin typeface="David" panose="020E0502060401010101" pitchFamily="34" charset="-79"/>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14" name="תמונה 13">
            <a:extLst>
              <a:ext uri="{FF2B5EF4-FFF2-40B4-BE49-F238E27FC236}">
                <a16:creationId xmlns:a16="http://schemas.microsoft.com/office/drawing/2014/main" id="{E124D8BF-230F-404B-B9DA-640F9DF5F954}"/>
              </a:ext>
            </a:extLst>
          </p:cNvPr>
          <p:cNvPicPr>
            <a:picLocks noChangeAspect="1"/>
          </p:cNvPicPr>
          <p:nvPr/>
        </p:nvPicPr>
        <p:blipFill>
          <a:blip r:embed="rId2"/>
          <a:stretch>
            <a:fillRect/>
          </a:stretch>
        </p:blipFill>
        <p:spPr>
          <a:xfrm>
            <a:off x="2567608" y="84609"/>
            <a:ext cx="1561561" cy="1724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80690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076B107D-4FA3-4F49-9940-3F5984B581A7}"/>
              </a:ext>
            </a:extLst>
          </p:cNvPr>
          <p:cNvSpPr txBox="1"/>
          <p:nvPr/>
        </p:nvSpPr>
        <p:spPr>
          <a:xfrm>
            <a:off x="2745484" y="299545"/>
            <a:ext cx="9446516" cy="251011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rtl="1">
              <a:lnSpc>
                <a:spcPct val="150000"/>
              </a:lnSpc>
            </a:pPr>
            <a:r>
              <a:rPr lang="he-IL" sz="36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מה לא ייחשב הטרדה מינית?</a:t>
            </a:r>
            <a:r>
              <a:rPr lang="he-IL" sz="36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 </a:t>
            </a:r>
          </a:p>
          <a:p>
            <a:pPr algn="r" rtl="1">
              <a:lnSpc>
                <a:spcPct val="150000"/>
              </a:lnSpc>
            </a:pPr>
            <a:r>
              <a:rPr lang="he-IL" sz="3600" dirty="0">
                <a:effectLst/>
                <a:latin typeface="Times New Roman" panose="02020603050405020304" pitchFamily="18" charset="0"/>
                <a:ea typeface="Times New Roman" panose="02020603050405020304" pitchFamily="18" charset="0"/>
                <a:cs typeface="David" panose="020E0502060401010101" pitchFamily="34" charset="-79"/>
              </a:rPr>
              <a:t>כל סוג של אינטראקציה, שאינה מינית, וחיזורים הנעשים ברוח טובה, מתוך הסכמה הדדית ורצון חופשי</a:t>
            </a:r>
            <a:r>
              <a:rPr lang="en-US" sz="3600" dirty="0">
                <a:effectLst/>
                <a:latin typeface="David" panose="020E0502060401010101" pitchFamily="34" charset="-79"/>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
        <p:nvSpPr>
          <p:cNvPr id="5" name="תיבת טקסט 4">
            <a:extLst>
              <a:ext uri="{FF2B5EF4-FFF2-40B4-BE49-F238E27FC236}">
                <a16:creationId xmlns:a16="http://schemas.microsoft.com/office/drawing/2014/main" id="{D45FCF5C-8AE4-4325-8154-3C4E411D0DD6}"/>
              </a:ext>
            </a:extLst>
          </p:cNvPr>
          <p:cNvSpPr txBox="1"/>
          <p:nvPr/>
        </p:nvSpPr>
        <p:spPr>
          <a:xfrm>
            <a:off x="2495600" y="3573016"/>
            <a:ext cx="9446515" cy="2241511"/>
          </a:xfrm>
          <a:prstGeom prst="rect">
            <a:avLst/>
          </a:prstGeom>
          <a:solidFill>
            <a:schemeClr val="accent5">
              <a:lumMod val="60000"/>
              <a:lumOff val="40000"/>
            </a:schemeClr>
          </a:solidFill>
          <a:ln w="28575">
            <a:solidFill>
              <a:schemeClr val="tx1"/>
            </a:solidFill>
          </a:ln>
        </p:spPr>
        <p:txBody>
          <a:bodyPr wrap="square">
            <a:spAutoFit/>
          </a:bodyPr>
          <a:lstStyle/>
          <a:p>
            <a:pPr algn="r" rtl="1">
              <a:lnSpc>
                <a:spcPct val="150000"/>
              </a:lnSpc>
            </a:pPr>
            <a:r>
              <a:rPr lang="he-IL" sz="3200" b="1"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פניות לסיוע</a:t>
            </a:r>
            <a:r>
              <a:rPr lang="he-IL" sz="32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 </a:t>
            </a:r>
          </a:p>
          <a:p>
            <a:pPr algn="r" rtl="1">
              <a:lnSpc>
                <a:spcPct val="150000"/>
              </a:lnSpc>
            </a:pPr>
            <a:r>
              <a:rPr lang="he-IL" sz="3200" dirty="0">
                <a:effectLst/>
                <a:latin typeface="Times New Roman" panose="02020603050405020304" pitchFamily="18" charset="0"/>
                <a:ea typeface="Times New Roman" panose="02020603050405020304" pitchFamily="18" charset="0"/>
                <a:cs typeface="David" panose="020E0502060401010101" pitchFamily="34" charset="-79"/>
              </a:rPr>
              <a:t>מי שהוטרד או הוטרדה יכול לפנות לממונה במקום העבודה על התחום, או להגיש תלונה במשטרה ולתבוע פיצויים</a:t>
            </a:r>
            <a:r>
              <a:rPr lang="en-US" sz="3200" dirty="0">
                <a:effectLst/>
                <a:latin typeface="David" panose="020E0502060401010101" pitchFamily="34" charset="-79"/>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pic>
        <p:nvPicPr>
          <p:cNvPr id="6" name="Picture 2" descr="Category: די להטרדות - לומדים אזרחות בכיף-שחר רגב">
            <a:extLst>
              <a:ext uri="{FF2B5EF4-FFF2-40B4-BE49-F238E27FC236}">
                <a16:creationId xmlns:a16="http://schemas.microsoft.com/office/drawing/2014/main" id="{446381BF-9890-4D6F-932A-843D5573A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93" y="1844824"/>
            <a:ext cx="1872208" cy="448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736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2717C1CC-E9DE-4091-A34A-5D60443E4AB3}"/>
              </a:ext>
            </a:extLst>
          </p:cNvPr>
          <p:cNvSpPr txBox="1"/>
          <p:nvPr/>
        </p:nvSpPr>
        <p:spPr>
          <a:xfrm>
            <a:off x="4916084" y="124864"/>
            <a:ext cx="6093912" cy="59618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r" rtl="1">
              <a:lnSpc>
                <a:spcPct val="150000"/>
              </a:lnSpc>
            </a:pPr>
            <a:r>
              <a:rPr lang="he-IL"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David" panose="020E0502060401010101" pitchFamily="34" charset="-79"/>
              </a:rPr>
              <a:t>ב. האיסור להטריד לבייש- מקורות הלכתיים</a:t>
            </a:r>
            <a:endParaRPr lang="en-US" sz="2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7" name="תיבת טקסט 6">
            <a:extLst>
              <a:ext uri="{FF2B5EF4-FFF2-40B4-BE49-F238E27FC236}">
                <a16:creationId xmlns:a16="http://schemas.microsoft.com/office/drawing/2014/main" id="{39CF3FC5-FD66-4EA8-9BA5-CBF275F03698}"/>
              </a:ext>
            </a:extLst>
          </p:cNvPr>
          <p:cNvSpPr txBox="1"/>
          <p:nvPr/>
        </p:nvSpPr>
        <p:spPr>
          <a:xfrm>
            <a:off x="3958673" y="1288125"/>
            <a:ext cx="7871199" cy="9738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rtl="1">
              <a:lnSpc>
                <a:spcPct val="150000"/>
              </a:lnSpc>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ההלכה מוסיפה על החוק שאסור גם </a:t>
            </a:r>
            <a:r>
              <a:rPr lang="he-IL" sz="20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לבייש , להביך או לגרום לאי נוחות  </a:t>
            </a: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אף שזה </a:t>
            </a:r>
            <a:r>
              <a:rPr lang="he-IL" sz="20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לא קשור לתחום המיני.</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
        <p:nvSpPr>
          <p:cNvPr id="9" name="תיבת טקסט 8">
            <a:extLst>
              <a:ext uri="{FF2B5EF4-FFF2-40B4-BE49-F238E27FC236}">
                <a16:creationId xmlns:a16="http://schemas.microsoft.com/office/drawing/2014/main" id="{6A4777FE-46BD-418F-A969-AC2C8AC8D0B0}"/>
              </a:ext>
            </a:extLst>
          </p:cNvPr>
          <p:cNvSpPr txBox="1"/>
          <p:nvPr/>
        </p:nvSpPr>
        <p:spPr>
          <a:xfrm>
            <a:off x="5735960" y="4127104"/>
            <a:ext cx="6251312" cy="18971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lnSpc>
                <a:spcPct val="150000"/>
              </a:lnSpc>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רבי יהודה החסיד, ספר חסידים סימן נד</a:t>
            </a:r>
            <a:endParaRPr lang="en-US" sz="2000" dirty="0">
              <a:effectLst/>
              <a:latin typeface="Times New Roman" panose="02020603050405020304" pitchFamily="18" charset="0"/>
              <a:ea typeface="Times New Roman" panose="02020603050405020304" pitchFamily="18" charset="0"/>
            </a:endParaRPr>
          </a:p>
          <a:p>
            <a:pPr algn="ctr" rtl="1">
              <a:lnSpc>
                <a:spcPct val="150000"/>
              </a:lnSpc>
            </a:pPr>
            <a:r>
              <a:rPr lang="he-IL" sz="2000" b="1" dirty="0">
                <a:latin typeface="Times New Roman" panose="02020603050405020304" pitchFamily="18" charset="0"/>
                <a:ea typeface="Times New Roman" panose="02020603050405020304" pitchFamily="18" charset="0"/>
                <a:cs typeface="David" panose="020E0502060401010101" pitchFamily="34" charset="-79"/>
              </a:rPr>
              <a:t>המבייש את חברו ברבים, או מצערו בפני </a:t>
            </a:r>
            <a:r>
              <a:rPr lang="he-IL" sz="2000" dirty="0">
                <a:latin typeface="Times New Roman" panose="02020603050405020304" pitchFamily="18" charset="0"/>
                <a:ea typeface="Times New Roman" panose="02020603050405020304" pitchFamily="18" charset="0"/>
                <a:cs typeface="David" panose="020E0502060401010101" pitchFamily="34" charset="-79"/>
              </a:rPr>
              <a:t>מי שמתבייש ומצטער - זו רציחה גדולה שנראית בעולמנו כעבירה קלה ובשמים נחשבת לחטא גדול שעונשו חמור.</a:t>
            </a:r>
            <a:endParaRPr lang="en-US" sz="2000" dirty="0">
              <a:effectLst/>
              <a:latin typeface="Times New Roman" panose="02020603050405020304" pitchFamily="18" charset="0"/>
              <a:ea typeface="Times New Roman" panose="02020603050405020304" pitchFamily="18" charset="0"/>
            </a:endParaRPr>
          </a:p>
        </p:txBody>
      </p:sp>
      <p:sp>
        <p:nvSpPr>
          <p:cNvPr id="11" name="תיבת טקסט 10">
            <a:extLst>
              <a:ext uri="{FF2B5EF4-FFF2-40B4-BE49-F238E27FC236}">
                <a16:creationId xmlns:a16="http://schemas.microsoft.com/office/drawing/2014/main" id="{25AB1BDA-9940-4CAE-961E-2294053BDDF6}"/>
              </a:ext>
            </a:extLst>
          </p:cNvPr>
          <p:cNvSpPr txBox="1"/>
          <p:nvPr/>
        </p:nvSpPr>
        <p:spPr>
          <a:xfrm>
            <a:off x="204728" y="3919354"/>
            <a:ext cx="5243200" cy="23588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rtl="1">
              <a:lnSpc>
                <a:spcPct val="150000"/>
              </a:lnSpc>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רמב"ם הלכות איסורי ביאה </a:t>
            </a:r>
            <a:r>
              <a:rPr lang="he-IL" sz="2000" b="1" u="sng" dirty="0" err="1">
                <a:effectLst/>
                <a:latin typeface="Times New Roman" panose="02020603050405020304" pitchFamily="18" charset="0"/>
                <a:ea typeface="Times New Roman" panose="02020603050405020304" pitchFamily="18" charset="0"/>
                <a:cs typeface="David" panose="020E0502060401010101" pitchFamily="34" charset="-79"/>
              </a:rPr>
              <a:t>כא</a:t>
            </a: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 ב; שולחן ערוך, אבן העזר סימן </a:t>
            </a:r>
            <a:r>
              <a:rPr lang="he-IL" sz="2000" b="1" u="sng" dirty="0" err="1">
                <a:effectLst/>
                <a:latin typeface="Times New Roman" panose="02020603050405020304" pitchFamily="18" charset="0"/>
                <a:ea typeface="Times New Roman" panose="02020603050405020304" pitchFamily="18" charset="0"/>
                <a:cs typeface="David" panose="020E0502060401010101" pitchFamily="34" charset="-79"/>
              </a:rPr>
              <a:t>כא</a:t>
            </a: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 א</a:t>
            </a:r>
            <a:endParaRPr lang="en-US" sz="2000" dirty="0">
              <a:effectLst/>
              <a:latin typeface="Times New Roman" panose="02020603050405020304" pitchFamily="18" charset="0"/>
              <a:ea typeface="Times New Roman" panose="02020603050405020304" pitchFamily="18" charset="0"/>
            </a:endParaRPr>
          </a:p>
          <a:p>
            <a:pPr algn="ct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אוסר לעשות כל פעולה או רמיזה ביד, ברגל בעיניים לכל אחת מן העריות. אפילו קלות ראש , או הרחת בושם שעליה או הבטה ביופייה . </a:t>
            </a:r>
            <a:endParaRPr lang="en-US" sz="2000" dirty="0">
              <a:effectLst/>
              <a:latin typeface="Times New Roman" panose="02020603050405020304" pitchFamily="18" charset="0"/>
              <a:ea typeface="Times New Roman" panose="02020603050405020304" pitchFamily="18" charset="0"/>
            </a:endParaRPr>
          </a:p>
        </p:txBody>
      </p:sp>
      <p:sp>
        <p:nvSpPr>
          <p:cNvPr id="13" name="תיבת טקסט 12">
            <a:extLst>
              <a:ext uri="{FF2B5EF4-FFF2-40B4-BE49-F238E27FC236}">
                <a16:creationId xmlns:a16="http://schemas.microsoft.com/office/drawing/2014/main" id="{FC634B12-3E71-4BA0-8143-3F964D7150DD}"/>
              </a:ext>
            </a:extLst>
          </p:cNvPr>
          <p:cNvSpPr txBox="1"/>
          <p:nvPr/>
        </p:nvSpPr>
        <p:spPr>
          <a:xfrm>
            <a:off x="4502104" y="2546557"/>
            <a:ext cx="7479239" cy="11541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lnSpc>
                <a:spcPct val="150000"/>
              </a:lnSpc>
            </a:pPr>
            <a:r>
              <a:rPr lang="he-IL" sz="2400" b="1" u="sng" dirty="0">
                <a:effectLst/>
                <a:latin typeface="Times New Roman" panose="02020603050405020304" pitchFamily="18" charset="0"/>
                <a:ea typeface="Times New Roman" panose="02020603050405020304" pitchFamily="18" charset="0"/>
                <a:cs typeface="David" panose="020E0502060401010101" pitchFamily="34" charset="-79"/>
              </a:rPr>
              <a:t>ספר החינוך, מצוה </a:t>
            </a:r>
            <a:r>
              <a:rPr lang="he-IL" sz="2400" b="1" u="sng" dirty="0" err="1">
                <a:effectLst/>
                <a:latin typeface="Times New Roman" panose="02020603050405020304" pitchFamily="18" charset="0"/>
                <a:ea typeface="Times New Roman" panose="02020603050405020304" pitchFamily="18" charset="0"/>
                <a:cs typeface="David" panose="020E0502060401010101" pitchFamily="34" charset="-79"/>
              </a:rPr>
              <a:t>רמ</a:t>
            </a:r>
            <a:endParaRPr lang="en-US" sz="2400" dirty="0">
              <a:effectLst/>
              <a:latin typeface="Times New Roman" panose="02020603050405020304" pitchFamily="18" charset="0"/>
              <a:ea typeface="Times New Roman" panose="02020603050405020304" pitchFamily="18" charset="0"/>
            </a:endParaRPr>
          </a:p>
          <a:p>
            <a:pPr algn="r" rtl="1">
              <a:lnSpc>
                <a:spcPct val="150000"/>
              </a:lnSpc>
            </a:pPr>
            <a:r>
              <a:rPr lang="he-IL" sz="2400" b="1" dirty="0">
                <a:effectLst/>
                <a:latin typeface="Times New Roman" panose="02020603050405020304" pitchFamily="18" charset="0"/>
                <a:ea typeface="Times New Roman" panose="02020603050405020304" pitchFamily="18" charset="0"/>
                <a:cs typeface="David" panose="020E0502060401010101" pitchFamily="34" charset="-79"/>
              </a:rPr>
              <a:t>גרימת בושה </a:t>
            </a: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לאדם צער גדול מאוד ולכן הקב"ה אוסר זאת.</a:t>
            </a:r>
          </a:p>
        </p:txBody>
      </p:sp>
      <p:pic>
        <p:nvPicPr>
          <p:cNvPr id="4100" name="Picture 4" descr="ללמוד עברית בקריאה ובשמיעה 876: המלבין פני חברו ברבים, אין לו חלק לעולם הבא.">
            <a:extLst>
              <a:ext uri="{FF2B5EF4-FFF2-40B4-BE49-F238E27FC236}">
                <a16:creationId xmlns:a16="http://schemas.microsoft.com/office/drawing/2014/main" id="{8C6A6731-2332-4342-BF8B-3A11F4DCD55E}"/>
              </a:ext>
            </a:extLst>
          </p:cNvPr>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rot="19752718">
            <a:off x="70284" y="832717"/>
            <a:ext cx="3667125" cy="1247775"/>
          </a:xfrm>
          <a:prstGeom prst="rect">
            <a:avLst/>
          </a:prstGeom>
          <a:noFill/>
          <a:scene3d>
            <a:camera prst="orthographicFront"/>
            <a:lightRig rig="threePt" dir="t"/>
          </a:scene3d>
          <a:sp3d>
            <a:bevelT w="82550" prst="relaxedInset"/>
          </a:sp3d>
          <a:extLst>
            <a:ext uri="{909E8E84-426E-40DD-AFC4-6F175D3DCCD1}">
              <a14:hiddenFill xmlns:a14="http://schemas.microsoft.com/office/drawing/2010/main">
                <a:solidFill>
                  <a:srgbClr val="FFFFFF"/>
                </a:solidFill>
              </a14:hiddenFill>
            </a:ext>
          </a:extLst>
        </p:spPr>
      </p:pic>
      <p:pic>
        <p:nvPicPr>
          <p:cNvPr id="8" name="תמונה 7" descr="המדריך השלם ל-118 הסמיילים של אימוג'י | טיים אאוט">
            <a:extLst>
              <a:ext uri="{FF2B5EF4-FFF2-40B4-BE49-F238E27FC236}">
                <a16:creationId xmlns:a16="http://schemas.microsoft.com/office/drawing/2014/main" id="{75A77B17-E992-436B-B511-286E9516933E}"/>
              </a:ext>
            </a:extLst>
          </p:cNvPr>
          <p:cNvPicPr/>
          <p:nvPr/>
        </p:nvPicPr>
        <p:blipFill rotWithShape="1">
          <a:blip r:embed="rId4">
            <a:extLst>
              <a:ext uri="{28A0092B-C50C-407E-A947-70E740481C1C}">
                <a14:useLocalDpi xmlns:a14="http://schemas.microsoft.com/office/drawing/2010/main" val="0"/>
              </a:ext>
            </a:extLst>
          </a:blip>
          <a:srcRect l="8308" t="53455" r="55934" b="10426"/>
          <a:stretch/>
        </p:blipFill>
        <p:spPr bwMode="auto">
          <a:xfrm rot="19634101">
            <a:off x="2215618" y="1796294"/>
            <a:ext cx="1576055" cy="17103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133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516" r="18332"/>
          <a:stretch/>
        </p:blipFill>
        <p:spPr bwMode="auto">
          <a:xfrm>
            <a:off x="623392" y="1628800"/>
            <a:ext cx="223224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504" t="-3126" r="9713" b="3126"/>
          <a:stretch/>
        </p:blipFill>
        <p:spPr bwMode="auto">
          <a:xfrm>
            <a:off x="3502894" y="325683"/>
            <a:ext cx="2232248" cy="54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תיבת טקסט 5">
            <a:extLst>
              <a:ext uri="{FF2B5EF4-FFF2-40B4-BE49-F238E27FC236}">
                <a16:creationId xmlns:a16="http://schemas.microsoft.com/office/drawing/2014/main" id="{BDAB1396-B4BC-441F-A60D-DCD5295D3AC6}"/>
              </a:ext>
            </a:extLst>
          </p:cNvPr>
          <p:cNvSpPr txBox="1"/>
          <p:nvPr/>
        </p:nvSpPr>
        <p:spPr>
          <a:xfrm>
            <a:off x="5735142" y="325683"/>
            <a:ext cx="5976663" cy="6278642"/>
          </a:xfrm>
          <a:prstGeom prst="rect">
            <a:avLst/>
          </a:prstGeom>
          <a:noFill/>
        </p:spPr>
        <p:txBody>
          <a:bodyPr wrap="square">
            <a:spAutoFit/>
          </a:bodyPr>
          <a:lstStyle/>
          <a:p>
            <a:pPr marL="451993" marR="540385" algn="ctr" defTabSz="914400" rtl="1">
              <a:spcAft>
                <a:spcPts val="1000"/>
              </a:spcAft>
              <a:tabLst>
                <a:tab pos="3138170" algn="l"/>
              </a:tabLst>
              <a:defRPr/>
            </a:pPr>
            <a:r>
              <a:rPr lang="he-IL" sz="3600" b="1" u="sng" dirty="0">
                <a:solidFill>
                  <a:prstClr val="black"/>
                </a:solidFill>
                <a:latin typeface="Georgia"/>
                <a:cs typeface="Times New Roman" panose="02020603050405020304" pitchFamily="18" charset="0"/>
              </a:rPr>
              <a:t>האם יש קשר בין יצר ליצירה?</a:t>
            </a:r>
          </a:p>
          <a:p>
            <a:pPr marL="451993" marR="540385" algn="ctr" defTabSz="914400" rtl="1">
              <a:spcAft>
                <a:spcPts val="1000"/>
              </a:spcAft>
              <a:tabLst>
                <a:tab pos="3138170" algn="l"/>
              </a:tabLst>
              <a:defRPr/>
            </a:pPr>
            <a:r>
              <a:rPr lang="he-IL" sz="2800" b="1" dirty="0">
                <a:solidFill>
                  <a:prstClr val="black"/>
                </a:solidFill>
                <a:latin typeface="Calibri"/>
                <a:ea typeface="Calibri"/>
                <a:cs typeface="David"/>
              </a:rPr>
              <a:t>יצרים הם כוחות של יצירה, </a:t>
            </a:r>
          </a:p>
          <a:p>
            <a:pPr marL="451993" marR="540385" algn="ctr" defTabSz="914400" rtl="1">
              <a:spcAft>
                <a:spcPts val="1000"/>
              </a:spcAft>
              <a:tabLst>
                <a:tab pos="3138170" algn="l"/>
              </a:tabLst>
              <a:defRPr/>
            </a:pPr>
            <a:r>
              <a:rPr lang="he-IL" sz="2800" b="1" dirty="0">
                <a:solidFill>
                  <a:prstClr val="black"/>
                </a:solidFill>
                <a:latin typeface="Calibri"/>
                <a:ea typeface="Calibri"/>
                <a:cs typeface="David"/>
              </a:rPr>
              <a:t>שימוש נכון ביצרים יכולים להביא את האדם </a:t>
            </a:r>
          </a:p>
          <a:p>
            <a:pPr marL="451993" marR="540385" algn="ctr" defTabSz="914400" rtl="1">
              <a:spcAft>
                <a:spcPts val="1000"/>
              </a:spcAft>
              <a:tabLst>
                <a:tab pos="3138170" algn="l"/>
              </a:tabLst>
              <a:defRPr/>
            </a:pPr>
            <a:r>
              <a:rPr lang="he-IL" sz="2800" b="1" dirty="0">
                <a:solidFill>
                  <a:prstClr val="black"/>
                </a:solidFill>
                <a:latin typeface="Calibri"/>
                <a:ea typeface="Calibri"/>
                <a:cs typeface="David"/>
              </a:rPr>
              <a:t>ואת העולם למקומות גבוהים ביותר. </a:t>
            </a:r>
          </a:p>
          <a:p>
            <a:pPr marL="451993" marR="540385" algn="ctr" defTabSz="914400" rtl="1">
              <a:spcAft>
                <a:spcPts val="1000"/>
              </a:spcAft>
              <a:tabLst>
                <a:tab pos="3138170" algn="l"/>
              </a:tabLst>
              <a:defRPr/>
            </a:pPr>
            <a:r>
              <a:rPr lang="he-IL" sz="2800" b="1" dirty="0">
                <a:solidFill>
                  <a:prstClr val="black"/>
                </a:solidFill>
                <a:latin typeface="Calibri"/>
                <a:ea typeface="Calibri"/>
                <a:cs typeface="David"/>
              </a:rPr>
              <a:t>בלעדי היצרים אין חיים, אין צמיחה והתפתחות. </a:t>
            </a:r>
          </a:p>
          <a:p>
            <a:pPr marL="451993" marR="540385" algn="ctr" defTabSz="914400" rtl="1">
              <a:spcAft>
                <a:spcPts val="1000"/>
              </a:spcAft>
              <a:tabLst>
                <a:tab pos="3138170" algn="l"/>
              </a:tabLst>
              <a:defRPr/>
            </a:pPr>
            <a:r>
              <a:rPr lang="he-IL" sz="2800" b="1" dirty="0">
                <a:solidFill>
                  <a:prstClr val="black"/>
                </a:solidFill>
                <a:latin typeface="Calibri"/>
                <a:ea typeface="Calibri"/>
                <a:cs typeface="David"/>
              </a:rPr>
              <a:t>שימוש לא נכון ביצרים יכול להביא את האדם </a:t>
            </a:r>
          </a:p>
          <a:p>
            <a:pPr marL="451993" marR="540385" algn="ctr" defTabSz="914400" rtl="1">
              <a:spcAft>
                <a:spcPts val="1000"/>
              </a:spcAft>
              <a:tabLst>
                <a:tab pos="3138170" algn="l"/>
              </a:tabLst>
              <a:defRPr/>
            </a:pPr>
            <a:r>
              <a:rPr lang="he-IL" sz="2800" b="1" dirty="0">
                <a:solidFill>
                  <a:prstClr val="black"/>
                </a:solidFill>
                <a:latin typeface="Calibri"/>
                <a:ea typeface="Calibri"/>
                <a:cs typeface="David"/>
              </a:rPr>
              <a:t>להידרדרות מוסרית קשה, לחוסר עשייה ולחורבן.</a:t>
            </a:r>
            <a:endParaRPr lang="he-IL" dirty="0"/>
          </a:p>
        </p:txBody>
      </p:sp>
    </p:spTree>
    <p:extLst>
      <p:ext uri="{BB962C8B-B14F-4D97-AF65-F5344CB8AC3E}">
        <p14:creationId xmlns:p14="http://schemas.microsoft.com/office/powerpoint/2010/main" val="1994761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78088A26-C647-4DA9-8396-E53B756E20AD}"/>
              </a:ext>
            </a:extLst>
          </p:cNvPr>
          <p:cNvSpPr txBox="1"/>
          <p:nvPr/>
        </p:nvSpPr>
        <p:spPr>
          <a:xfrm>
            <a:off x="669354" y="188640"/>
            <a:ext cx="11151220" cy="143885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r" rtl="1">
              <a:lnSpc>
                <a:spcPct val="150000"/>
              </a:lnSpc>
            </a:pPr>
            <a:r>
              <a:rPr lang="he-IL" sz="2000" b="1" u="sng" dirty="0">
                <a:effectLst/>
                <a:latin typeface="David" panose="020E0502060401010101" pitchFamily="34" charset="-79"/>
                <a:ea typeface="Times New Roman" panose="02020603050405020304" pitchFamily="18" charset="0"/>
                <a:cs typeface="David" panose="020E0502060401010101" pitchFamily="34" charset="-79"/>
              </a:rPr>
              <a:t>ספר החינוך מצוה קפח (שלא להתעדן באחת מכל העריות</a:t>
            </a:r>
            <a:r>
              <a:rPr lang="en-US" sz="2000" b="1" u="sng" dirty="0">
                <a:effectLst/>
                <a:latin typeface="David" panose="020E0502060401010101" pitchFamily="34" charset="-79"/>
                <a:ea typeface="Times New Roman" panose="02020603050405020304" pitchFamily="18" charset="0"/>
                <a:cs typeface="David" panose="020E0502060401010101" pitchFamily="34" charset="-79"/>
              </a:rPr>
              <a:t>(</a:t>
            </a:r>
            <a:endParaRPr lang="en-US" sz="2000" dirty="0">
              <a:effectLst/>
              <a:latin typeface="David" panose="020E0502060401010101" pitchFamily="34" charset="-79"/>
              <a:ea typeface="Times New Roman" panose="02020603050405020304" pitchFamily="18" charset="0"/>
              <a:cs typeface="David" panose="020E0502060401010101" pitchFamily="34" charset="-79"/>
            </a:endParaRPr>
          </a:p>
          <a:p>
            <a:pPr algn="r" rtl="1">
              <a:lnSpc>
                <a:spcPct val="150000"/>
              </a:lnSpc>
            </a:pPr>
            <a:r>
              <a:rPr lang="he-IL" sz="2000" dirty="0">
                <a:effectLst/>
                <a:latin typeface="David" panose="020E0502060401010101" pitchFamily="34" charset="-79"/>
                <a:ea typeface="Times New Roman" panose="02020603050405020304" pitchFamily="18" charset="0"/>
                <a:cs typeface="David" panose="020E0502060401010101" pitchFamily="34" charset="-79"/>
              </a:rPr>
              <a:t>ירמיהו מוכיח: "אִישׁ אֶל אֵשֶׁת רֵעֵהוּ יִצְהָלוּ</a:t>
            </a:r>
            <a:r>
              <a:rPr lang="en-US" sz="2000" dirty="0">
                <a:effectLst/>
                <a:latin typeface="David" panose="020E0502060401010101" pitchFamily="34" charset="-79"/>
                <a:ea typeface="Times New Roman" panose="02020603050405020304" pitchFamily="18" charset="0"/>
                <a:cs typeface="David" panose="020E0502060401010101" pitchFamily="34" charset="-79"/>
              </a:rPr>
              <a:t>"</a:t>
            </a:r>
          </a:p>
          <a:p>
            <a:pPr algn="r" rtl="1">
              <a:lnSpc>
                <a:spcPct val="150000"/>
              </a:lnSpc>
            </a:pPr>
            <a:r>
              <a:rPr lang="he-IL" sz="2000" dirty="0">
                <a:effectLst/>
                <a:latin typeface="David" panose="020E0502060401010101" pitchFamily="34" charset="-79"/>
                <a:ea typeface="Times New Roman" panose="02020603050405020304" pitchFamily="18" charset="0"/>
                <a:cs typeface="David" panose="020E0502060401010101" pitchFamily="34" charset="-79"/>
              </a:rPr>
              <a:t>כנראה זו דרכם לרמוז לנשי רעיהם רמיזות של ניאוף. ע"י הגבהת קול כדי שישמעו הנשים ויתעורר יצרן לנאוף. </a:t>
            </a:r>
            <a:endParaRPr lang="en-US" sz="2000" dirty="0">
              <a:effectLst/>
              <a:latin typeface="David" panose="020E0502060401010101" pitchFamily="34" charset="-79"/>
              <a:ea typeface="Times New Roman" panose="02020603050405020304" pitchFamily="18" charset="0"/>
              <a:cs typeface="David" panose="020E0502060401010101" pitchFamily="34" charset="-79"/>
            </a:endParaRPr>
          </a:p>
        </p:txBody>
      </p:sp>
      <p:sp>
        <p:nvSpPr>
          <p:cNvPr id="7" name="תיבת טקסט 6">
            <a:extLst>
              <a:ext uri="{FF2B5EF4-FFF2-40B4-BE49-F238E27FC236}">
                <a16:creationId xmlns:a16="http://schemas.microsoft.com/office/drawing/2014/main" id="{3BCEB90F-1BEA-4433-AF79-9017A4125292}"/>
              </a:ext>
            </a:extLst>
          </p:cNvPr>
          <p:cNvSpPr txBox="1"/>
          <p:nvPr/>
        </p:nvSpPr>
        <p:spPr>
          <a:xfrm>
            <a:off x="0" y="3212976"/>
            <a:ext cx="5184576" cy="328218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סיכום ההלכה </a:t>
            </a: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a:t>
            </a: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יש להימנע לחלוטין  מהטרדה מינית. לא משום ההטרדה או הפגיעה הנפשית, </a:t>
            </a:r>
            <a:r>
              <a:rPr lang="he-IL" sz="20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אלא מכיוון שנדרשנו להתנהג בכבוד ובצניעות – בדבור, בלבוש וכל מה שקשור ביניהם. </a:t>
            </a:r>
            <a:endParaRPr lang="en-US" sz="2000" b="1" dirty="0">
              <a:solidFill>
                <a:srgbClr val="FF0000"/>
              </a:solidFill>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אסור  כל פעולה, שיש בה ביטוי או התגרות מינית </a:t>
            </a: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כלפי בין המין האחר, גם אם האחר מסכים.</a:t>
            </a:r>
            <a:endParaRPr lang="en-US" sz="2000" dirty="0">
              <a:effectLst/>
              <a:latin typeface="Times New Roman" panose="02020603050405020304" pitchFamily="18" charset="0"/>
              <a:ea typeface="Times New Roman" panose="02020603050405020304" pitchFamily="18" charset="0"/>
            </a:endParaRPr>
          </a:p>
        </p:txBody>
      </p:sp>
      <p:sp>
        <p:nvSpPr>
          <p:cNvPr id="9" name="תיבת טקסט 8">
            <a:extLst>
              <a:ext uri="{FF2B5EF4-FFF2-40B4-BE49-F238E27FC236}">
                <a16:creationId xmlns:a16="http://schemas.microsoft.com/office/drawing/2014/main" id="{C5F20A81-534C-48E8-9A01-E96B85D38436}"/>
              </a:ext>
            </a:extLst>
          </p:cNvPr>
          <p:cNvSpPr txBox="1"/>
          <p:nvPr/>
        </p:nvSpPr>
        <p:spPr>
          <a:xfrm>
            <a:off x="5699894" y="2348880"/>
            <a:ext cx="6120680" cy="371585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rtl="1">
              <a:lnSpc>
                <a:spcPct val="150000"/>
              </a:lnSpc>
            </a:pPr>
            <a:r>
              <a:rPr lang="he-IL" sz="2000" b="1" u="sng" dirty="0">
                <a:effectLst/>
                <a:latin typeface="David" panose="020E0502060401010101" pitchFamily="34" charset="-79"/>
                <a:ea typeface="Times New Roman" panose="02020603050405020304" pitchFamily="18" charset="0"/>
                <a:cs typeface="David" panose="020E0502060401010101" pitchFamily="34" charset="-79"/>
              </a:rPr>
              <a:t>ספר החינוך שם </a:t>
            </a:r>
            <a:endParaRPr lang="en-US" sz="2000" dirty="0">
              <a:effectLst/>
              <a:latin typeface="David" panose="020E0502060401010101" pitchFamily="34" charset="-79"/>
              <a:ea typeface="Times New Roman" panose="02020603050405020304" pitchFamily="18" charset="0"/>
              <a:cs typeface="David" panose="020E0502060401010101" pitchFamily="34" charset="-79"/>
            </a:endParaRPr>
          </a:p>
          <a:p>
            <a:pPr algn="r" rtl="1">
              <a:lnSpc>
                <a:spcPct val="150000"/>
              </a:lnSpc>
            </a:pPr>
            <a:r>
              <a:rPr lang="he-IL" sz="2000" dirty="0">
                <a:effectLst/>
                <a:latin typeface="David" panose="020E0502060401010101" pitchFamily="34" charset="-79"/>
                <a:ea typeface="Times New Roman" panose="02020603050405020304" pitchFamily="18" charset="0"/>
                <a:cs typeface="David" panose="020E0502060401010101" pitchFamily="34" charset="-79"/>
              </a:rPr>
              <a:t>כל דבר ,שאדם עושה, כדי לקרב אליו דעת אשה אסור, למרות שנכתבו דוגמאות מועטות. </a:t>
            </a:r>
          </a:p>
          <a:p>
            <a:pPr algn="r" rtl="1">
              <a:lnSpc>
                <a:spcPct val="150000"/>
              </a:lnSpc>
            </a:pPr>
            <a:r>
              <a:rPr lang="he-IL" sz="2000" dirty="0" err="1">
                <a:effectLst/>
                <a:latin typeface="David" panose="020E0502060401010101" pitchFamily="34" charset="-79"/>
                <a:ea typeface="Times New Roman" panose="02020603050405020304" pitchFamily="18" charset="0"/>
                <a:cs typeface="David" panose="020E0502060401010101" pitchFamily="34" charset="-79"/>
              </a:rPr>
              <a:t>הריב"ש</a:t>
            </a:r>
            <a:r>
              <a:rPr lang="he-IL" sz="2000" dirty="0">
                <a:effectLst/>
                <a:latin typeface="David" panose="020E0502060401010101" pitchFamily="34" charset="-79"/>
                <a:ea typeface="Times New Roman" panose="02020603050405020304" pitchFamily="18" charset="0"/>
                <a:cs typeface="David" panose="020E0502060401010101" pitchFamily="34" charset="-79"/>
              </a:rPr>
              <a:t>, דן במקרה שבו אישה התלוננה ששכן הטריד אותה, אך לא היו הוכחות או עדים.</a:t>
            </a:r>
          </a:p>
          <a:p>
            <a:pPr algn="ctr" rtl="1">
              <a:lnSpc>
                <a:spcPct val="150000"/>
              </a:lnSpc>
            </a:pPr>
            <a:r>
              <a:rPr lang="he-IL" sz="2000" dirty="0" err="1">
                <a:effectLst/>
                <a:latin typeface="David" panose="020E0502060401010101" pitchFamily="34" charset="-79"/>
                <a:ea typeface="Times New Roman" panose="02020603050405020304" pitchFamily="18" charset="0"/>
                <a:cs typeface="David" panose="020E0502060401010101" pitchFamily="34" charset="-79"/>
              </a:rPr>
              <a:t>הריב"ש</a:t>
            </a:r>
            <a:r>
              <a:rPr lang="he-IL" sz="2000" dirty="0">
                <a:effectLst/>
                <a:latin typeface="David" panose="020E0502060401010101" pitchFamily="34" charset="-79"/>
                <a:ea typeface="Times New Roman" panose="02020603050405020304" pitchFamily="18" charset="0"/>
                <a:cs typeface="David" panose="020E0502060401010101" pitchFamily="34" charset="-79"/>
              </a:rPr>
              <a:t> פסק: שאין להעניש רק על סמך דברי האשה, </a:t>
            </a:r>
            <a:r>
              <a:rPr lang="he-IL" sz="2000" b="1" dirty="0">
                <a:solidFill>
                  <a:srgbClr val="FF0000"/>
                </a:solidFill>
                <a:latin typeface="David" panose="020E0502060401010101" pitchFamily="34" charset="-79"/>
                <a:ea typeface="Times New Roman" panose="02020603050405020304" pitchFamily="18" charset="0"/>
                <a:cs typeface="David" panose="020E0502060401010101" pitchFamily="34" charset="-79"/>
              </a:rPr>
              <a:t>אך כדי למנוע הטרדות עתידיות , שיש בסמכות חכמים להטיל על המטריד נידוי או חרם. </a:t>
            </a:r>
            <a:endParaRPr lang="en-US" sz="2000" b="1" dirty="0">
              <a:solidFill>
                <a:srgbClr val="FF0000"/>
              </a:solidFill>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1865214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6946CAA1-AD0A-40EC-90CC-E60062BA1236}"/>
              </a:ext>
            </a:extLst>
          </p:cNvPr>
          <p:cNvSpPr txBox="1"/>
          <p:nvPr/>
        </p:nvSpPr>
        <p:spPr>
          <a:xfrm>
            <a:off x="4727848" y="37173"/>
            <a:ext cx="6093912" cy="596189"/>
          </a:xfrm>
          <a:prstGeom prst="rect">
            <a:avLst/>
          </a:prstGeom>
          <a:noFill/>
        </p:spPr>
        <p:txBody>
          <a:bodyPr wrap="square">
            <a:spAutoFit/>
          </a:bodyPr>
          <a:lstStyle/>
          <a:p>
            <a:pPr algn="r" rtl="1">
              <a:lnSpc>
                <a:spcPct val="150000"/>
              </a:lnSpc>
            </a:pPr>
            <a:r>
              <a:rPr lang="he-IL" sz="2400" b="1" dirty="0">
                <a:effectLst/>
                <a:latin typeface="Times New Roman" panose="02020603050405020304" pitchFamily="18" charset="0"/>
                <a:ea typeface="Times New Roman" panose="02020603050405020304" pitchFamily="18" charset="0"/>
                <a:cs typeface="David" panose="020E0502060401010101" pitchFamily="34" charset="-79"/>
              </a:rPr>
              <a:t>ג</a:t>
            </a:r>
            <a:r>
              <a:rPr lang="he-IL" sz="2400" b="1" u="sng" dirty="0">
                <a:effectLst/>
                <a:latin typeface="Times New Roman" panose="02020603050405020304" pitchFamily="18" charset="0"/>
                <a:ea typeface="Times New Roman" panose="02020603050405020304" pitchFamily="18" charset="0"/>
                <a:cs typeface="David" panose="020E0502060401010101" pitchFamily="34" charset="-79"/>
              </a:rPr>
              <a:t>. שיח נקי ומכבד בין אנשים לנשים</a:t>
            </a:r>
            <a:endParaRPr lang="en-US" sz="2400" u="sng" dirty="0">
              <a:effectLst/>
              <a:latin typeface="Times New Roman" panose="02020603050405020304" pitchFamily="18" charset="0"/>
              <a:ea typeface="Times New Roman" panose="02020603050405020304" pitchFamily="18" charset="0"/>
            </a:endParaRPr>
          </a:p>
        </p:txBody>
      </p:sp>
      <p:sp>
        <p:nvSpPr>
          <p:cNvPr id="7" name="תיבת טקסט 6">
            <a:extLst>
              <a:ext uri="{FF2B5EF4-FFF2-40B4-BE49-F238E27FC236}">
                <a16:creationId xmlns:a16="http://schemas.microsoft.com/office/drawing/2014/main" id="{B6644DC7-0F44-455F-B404-388EBC8BB7B0}"/>
              </a:ext>
            </a:extLst>
          </p:cNvPr>
          <p:cNvSpPr txBox="1"/>
          <p:nvPr/>
        </p:nvSpPr>
        <p:spPr>
          <a:xfrm>
            <a:off x="407368" y="684142"/>
            <a:ext cx="10897666" cy="885692"/>
          </a:xfrm>
          <a:prstGeom prst="rect">
            <a:avLst/>
          </a:prstGeom>
          <a:noFill/>
        </p:spPr>
        <p:txBody>
          <a:bodyPr wrap="square">
            <a:spAutoFit/>
          </a:bodyPr>
          <a:lstStyle/>
          <a:p>
            <a:pPr algn="r" rtl="1">
              <a:lnSpc>
                <a:spcPct val="150000"/>
              </a:lnSpc>
            </a:pPr>
            <a:r>
              <a:rPr lang="he-IL" sz="1800" b="1" dirty="0">
                <a:effectLst/>
                <a:latin typeface="Times New Roman" panose="02020603050405020304" pitchFamily="18" charset="0"/>
                <a:ea typeface="Times New Roman" panose="02020603050405020304" pitchFamily="18" charset="0"/>
                <a:cs typeface="David" panose="020E0502060401010101" pitchFamily="34" charset="-79"/>
              </a:rPr>
              <a:t>שיח בין אנשים ובעיקר בין גברים לנשים חייב להיות נקי</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he-IL" sz="1800" dirty="0">
                <a:effectLst/>
                <a:highlight>
                  <a:srgbClr val="FFFF00"/>
                </a:highlight>
                <a:latin typeface="Times New Roman" panose="02020603050405020304" pitchFamily="18" charset="0"/>
                <a:ea typeface="Times New Roman" panose="02020603050405020304" pitchFamily="18" charset="0"/>
                <a:cs typeface="David" panose="020E0502060401010101" pitchFamily="34" charset="-79"/>
              </a:rPr>
              <a:t>ענייני, מכבד, חיובי וללא רמיזות בתחום המיני.</a:t>
            </a: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(בכתב, בע"פ ובתנועות גוף)</a:t>
            </a:r>
            <a:endParaRPr lang="en-US" sz="1800" dirty="0">
              <a:effectLst/>
              <a:latin typeface="Times New Roman" panose="02020603050405020304" pitchFamily="18" charset="0"/>
              <a:ea typeface="Times New Roman" panose="02020603050405020304" pitchFamily="18" charset="0"/>
            </a:endParaRPr>
          </a:p>
        </p:txBody>
      </p:sp>
      <p:sp>
        <p:nvSpPr>
          <p:cNvPr id="9" name="תיבת טקסט 8">
            <a:extLst>
              <a:ext uri="{FF2B5EF4-FFF2-40B4-BE49-F238E27FC236}">
                <a16:creationId xmlns:a16="http://schemas.microsoft.com/office/drawing/2014/main" id="{EE6AA40D-8B5C-4723-9172-C5B8AA7CF9D9}"/>
              </a:ext>
            </a:extLst>
          </p:cNvPr>
          <p:cNvSpPr txBox="1"/>
          <p:nvPr/>
        </p:nvSpPr>
        <p:spPr>
          <a:xfrm>
            <a:off x="4151784" y="1593889"/>
            <a:ext cx="7547947" cy="23588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50000"/>
              </a:lnSpc>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ויקרא רבה פרשה כד, ז -יציאה למלחמה</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 "וְהָיָה מַחֲנֶיךָ קָדוֹשׁ וְלֹא יִרְאֶה בְךָ עֶרְוַת דָּבָר" </a:t>
            </a: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 ערות דיבור. </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רב שמואל בר נחמן אמר: זה ניבול פה.</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החשש  במלחמה מהתרופפות מוסרית וערכית ולכן התורה מזהירה על דיבור נקי. </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דיבור נקי תקף לכל מסגרת.</a:t>
            </a:r>
            <a:endParaRPr lang="en-US" sz="2000" dirty="0">
              <a:effectLst/>
              <a:latin typeface="Times New Roman" panose="02020603050405020304" pitchFamily="18" charset="0"/>
              <a:ea typeface="Times New Roman" panose="02020603050405020304" pitchFamily="18" charset="0"/>
            </a:endParaRPr>
          </a:p>
        </p:txBody>
      </p:sp>
      <p:sp>
        <p:nvSpPr>
          <p:cNvPr id="11" name="תיבת טקסט 10">
            <a:extLst>
              <a:ext uri="{FF2B5EF4-FFF2-40B4-BE49-F238E27FC236}">
                <a16:creationId xmlns:a16="http://schemas.microsoft.com/office/drawing/2014/main" id="{A011EC21-CDCE-4586-9CE1-ABEF4C9B1FB5}"/>
              </a:ext>
            </a:extLst>
          </p:cNvPr>
          <p:cNvSpPr txBox="1"/>
          <p:nvPr/>
        </p:nvSpPr>
        <p:spPr>
          <a:xfrm>
            <a:off x="6516106" y="4405767"/>
            <a:ext cx="5183626" cy="18971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lnSpc>
                <a:spcPct val="150000"/>
              </a:lnSpc>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מהר"ל, חידושי אגדות, שבת לג ע"א</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נבול הפה הוא חטא </a:t>
            </a:r>
            <a:r>
              <a:rPr lang="he-IL" sz="20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בצורת האדם- </a:t>
            </a: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כלומר בייחודיות של האדם. שהרי האדם הוא חי- מדבר. ולכן פוגע בחלק החשוב שבו, שהוא </a:t>
            </a:r>
            <a:r>
              <a:rPr lang="he-IL" sz="2000" b="1" dirty="0">
                <a:solidFill>
                  <a:srgbClr val="FF0000"/>
                </a:solidFill>
                <a:effectLst/>
                <a:latin typeface="Times New Roman" panose="02020603050405020304" pitchFamily="18" charset="0"/>
                <a:ea typeface="Times New Roman" panose="02020603050405020304" pitchFamily="18" charset="0"/>
                <a:cs typeface="David" panose="020E0502060401010101" pitchFamily="34" charset="-79"/>
              </a:rPr>
              <a:t>הדיבור.</a:t>
            </a:r>
            <a:endParaRPr lang="en-US" sz="2000" b="1" dirty="0">
              <a:solidFill>
                <a:srgbClr val="FF0000"/>
              </a:solidFill>
              <a:effectLst/>
              <a:latin typeface="Times New Roman" panose="02020603050405020304" pitchFamily="18" charset="0"/>
              <a:ea typeface="Times New Roman" panose="02020603050405020304" pitchFamily="18" charset="0"/>
            </a:endParaRPr>
          </a:p>
        </p:txBody>
      </p:sp>
      <p:sp>
        <p:nvSpPr>
          <p:cNvPr id="13" name="תיבת טקסט 12">
            <a:extLst>
              <a:ext uri="{FF2B5EF4-FFF2-40B4-BE49-F238E27FC236}">
                <a16:creationId xmlns:a16="http://schemas.microsoft.com/office/drawing/2014/main" id="{374C0FAF-77EF-47B1-A86C-5EF7C5598998}"/>
              </a:ext>
            </a:extLst>
          </p:cNvPr>
          <p:cNvSpPr txBox="1"/>
          <p:nvPr/>
        </p:nvSpPr>
        <p:spPr>
          <a:xfrm>
            <a:off x="191344" y="4603785"/>
            <a:ext cx="6112700" cy="22581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lnSpc>
                <a:spcPct val="150000"/>
              </a:lnSpc>
            </a:pPr>
            <a:r>
              <a:rPr lang="he-IL" sz="2400" b="1" u="sng" dirty="0">
                <a:effectLst/>
                <a:latin typeface="Times New Roman" panose="02020603050405020304" pitchFamily="18" charset="0"/>
                <a:ea typeface="Times New Roman" panose="02020603050405020304" pitchFamily="18" charset="0"/>
                <a:cs typeface="David" panose="020E0502060401010101" pitchFamily="34" charset="-79"/>
              </a:rPr>
              <a:t>ויקרא רבא , פרק כד, ו</a:t>
            </a:r>
            <a:endParaRPr lang="en-US" sz="2400" b="1" dirty="0">
              <a:effectLst/>
              <a:latin typeface="Times New Roman" panose="02020603050405020304" pitchFamily="18" charset="0"/>
              <a:ea typeface="Times New Roman" panose="02020603050405020304" pitchFamily="18" charset="0"/>
            </a:endParaRPr>
          </a:p>
          <a:p>
            <a:pPr algn="r" rtl="1">
              <a:lnSpc>
                <a:spcPct val="150000"/>
              </a:lnSpc>
            </a:pPr>
            <a:r>
              <a:rPr lang="he-IL" sz="2400" b="1" dirty="0">
                <a:effectLst/>
                <a:latin typeface="Times New Roman" panose="02020603050405020304" pitchFamily="18" charset="0"/>
                <a:ea typeface="Times New Roman" panose="02020603050405020304" pitchFamily="18" charset="0"/>
                <a:cs typeface="David" panose="020E0502060401010101" pitchFamily="34" charset="-79"/>
              </a:rPr>
              <a:t>שכל מקום שאתה מוצא בו גדר ערווה, אתה מוצא קדושה. ברגע שהתורה דורשת הרחקה מופיעה בצידה קדושה.</a:t>
            </a:r>
            <a:endParaRPr lang="en-US" sz="2400" b="1" dirty="0">
              <a:effectLst/>
              <a:latin typeface="Times New Roman" panose="02020603050405020304" pitchFamily="18" charset="0"/>
              <a:ea typeface="Times New Roman" panose="02020603050405020304" pitchFamily="18" charset="0"/>
            </a:endParaRPr>
          </a:p>
        </p:txBody>
      </p:sp>
      <p:pic>
        <p:nvPicPr>
          <p:cNvPr id="2050" name="Picture 2" descr="פסק דין: גידופים מיניים אינם &quot;מעשה קונדס&quot; | עו&quot;ד מיה צחור">
            <a:extLst>
              <a:ext uri="{FF2B5EF4-FFF2-40B4-BE49-F238E27FC236}">
                <a16:creationId xmlns:a16="http://schemas.microsoft.com/office/drawing/2014/main" id="{6F0B4ED7-2A93-41F3-A412-6FDE7820F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68" y="1155563"/>
            <a:ext cx="3257922" cy="34241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881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D8D0846-ED3A-479B-9442-3C03466C8DC4}"/>
              </a:ext>
            </a:extLst>
          </p:cNvPr>
          <p:cNvSpPr txBox="1"/>
          <p:nvPr/>
        </p:nvSpPr>
        <p:spPr>
          <a:xfrm>
            <a:off x="207856" y="1310743"/>
            <a:ext cx="11566183" cy="18971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כשיש גבולות וסייגים  בהתנהלות קבוצה מעורבת, אורחות חיינו מקבלים תוכן ומשמעות אחרים  באופן הרבה יותר ערכי.</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b="1" dirty="0">
                <a:effectLst/>
                <a:latin typeface="Times New Roman" panose="02020603050405020304" pitchFamily="18" charset="0"/>
                <a:ea typeface="Times New Roman" panose="02020603050405020304" pitchFamily="18" charset="0"/>
                <a:cs typeface="David" panose="020E0502060401010101" pitchFamily="34" charset="-79"/>
              </a:rPr>
              <a:t>מסגרות מעורבות שיש בהם שהיה של שעות רבות יש להימנע:</a:t>
            </a:r>
          </a:p>
          <a:p>
            <a:pPr algn="r" rtl="1">
              <a:lnSpc>
                <a:spcPct val="150000"/>
              </a:lnSpc>
            </a:pPr>
            <a:r>
              <a:rPr lang="he-IL" sz="2000" dirty="0">
                <a:latin typeface="Times New Roman" panose="02020603050405020304" pitchFamily="18" charset="0"/>
                <a:ea typeface="Times New Roman" panose="02020603050405020304" pitchFamily="18" charset="0"/>
                <a:cs typeface="David" panose="020E0502060401010101" pitchFamily="34" charset="-79"/>
              </a:rPr>
              <a:t>צחוק, קלות ראש, תנועות גוף בעלת רמיזות, הסתכלות לצורך הנאה.</a:t>
            </a: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יש לכבד להימנע מפגיעה, השפלה או הטרדה בדיבור, מבט או במעשה . חמור יותר אדם המנצל מעמדו כלפי מי שתחת מרותו.</a:t>
            </a:r>
            <a:endParaRPr lang="en-US" sz="2000" dirty="0">
              <a:effectLst/>
              <a:latin typeface="Times New Roman" panose="02020603050405020304" pitchFamily="18" charset="0"/>
              <a:ea typeface="Times New Roman" panose="02020603050405020304" pitchFamily="18" charset="0"/>
            </a:endParaRPr>
          </a:p>
        </p:txBody>
      </p:sp>
      <p:sp>
        <p:nvSpPr>
          <p:cNvPr id="5" name="תיבת טקסט 4">
            <a:extLst>
              <a:ext uri="{FF2B5EF4-FFF2-40B4-BE49-F238E27FC236}">
                <a16:creationId xmlns:a16="http://schemas.microsoft.com/office/drawing/2014/main" id="{629409DB-638E-4984-A968-D6A3CE40FCB5}"/>
              </a:ext>
            </a:extLst>
          </p:cNvPr>
          <p:cNvSpPr txBox="1"/>
          <p:nvPr/>
        </p:nvSpPr>
        <p:spPr>
          <a:xfrm>
            <a:off x="181339" y="3650072"/>
            <a:ext cx="11566183" cy="281218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r" rtl="1">
              <a:lnSpc>
                <a:spcPct val="150000"/>
              </a:lnSpc>
            </a:pPr>
            <a:r>
              <a:rPr lang="he-IL" sz="2400" b="1" u="sng" dirty="0">
                <a:effectLst/>
                <a:latin typeface="Times New Roman" panose="02020603050405020304" pitchFamily="18" charset="0"/>
                <a:ea typeface="Times New Roman" panose="02020603050405020304" pitchFamily="18" charset="0"/>
                <a:cs typeface="David" panose="020E0502060401010101" pitchFamily="34" charset="-79"/>
              </a:rPr>
              <a:t>הרב יעקב אריאל, שו"ת </a:t>
            </a:r>
            <a:r>
              <a:rPr lang="he-IL" sz="2400" b="1" u="sng" dirty="0" err="1">
                <a:effectLst/>
                <a:latin typeface="Times New Roman" panose="02020603050405020304" pitchFamily="18" charset="0"/>
                <a:ea typeface="Times New Roman" panose="02020603050405020304" pitchFamily="18" charset="0"/>
                <a:cs typeface="David" panose="020E0502060401010101" pitchFamily="34" charset="-79"/>
              </a:rPr>
              <a:t>באהלה</a:t>
            </a:r>
            <a:r>
              <a:rPr lang="he-IL" sz="2400" b="1" u="sng" dirty="0">
                <a:effectLst/>
                <a:latin typeface="Times New Roman" panose="02020603050405020304" pitchFamily="18" charset="0"/>
                <a:ea typeface="Times New Roman" panose="02020603050405020304" pitchFamily="18" charset="0"/>
                <a:cs typeface="David" panose="020E0502060401010101" pitchFamily="34" charset="-79"/>
              </a:rPr>
              <a:t> של תורה, חלק ה סימן ט</a:t>
            </a:r>
            <a:endParaRPr lang="en-US" sz="2400" dirty="0">
              <a:effectLst/>
              <a:latin typeface="Times New Roman" panose="02020603050405020304" pitchFamily="18" charset="0"/>
              <a:ea typeface="Times New Roman" panose="02020603050405020304" pitchFamily="18" charset="0"/>
            </a:endParaRPr>
          </a:p>
          <a:p>
            <a:pPr algn="r" rtl="1">
              <a:lnSpc>
                <a:spcPct val="150000"/>
              </a:lnSpc>
            </a:pPr>
            <a:r>
              <a:rPr lang="he-IL" sz="2400" dirty="0">
                <a:effectLst/>
                <a:latin typeface="Times New Roman" panose="02020603050405020304" pitchFamily="18" charset="0"/>
                <a:ea typeface="Times New Roman" panose="02020603050405020304" pitchFamily="18" charset="0"/>
                <a:cs typeface="David" panose="020E0502060401010101" pitchFamily="34" charset="-79"/>
              </a:rPr>
              <a:t>יש להקפיד  שהיחסים בין גברים לנשים יהיו ענייניים ולא יתפתחו ליחסים אישיים. </a:t>
            </a:r>
          </a:p>
          <a:p>
            <a:pPr algn="r" rtl="1">
              <a:lnSpc>
                <a:spcPct val="150000"/>
              </a:lnSpc>
            </a:pPr>
            <a:r>
              <a:rPr lang="he-IL" sz="2400" dirty="0">
                <a:latin typeface="Times New Roman" panose="02020603050405020304" pitchFamily="18" charset="0"/>
                <a:ea typeface="Times New Roman" panose="02020603050405020304" pitchFamily="18" charset="0"/>
                <a:cs typeface="David" panose="020E0502060401010101" pitchFamily="34" charset="-79"/>
              </a:rPr>
              <a:t>בילוי משותף ממקום עבודה הוא בעייתי בגלל האווירה שיכולה להביא למכשול.</a:t>
            </a:r>
            <a:r>
              <a:rPr lang="he-IL" sz="2400" dirty="0">
                <a:effectLst/>
                <a:latin typeface="Times New Roman" panose="02020603050405020304" pitchFamily="18" charset="0"/>
                <a:ea typeface="Times New Roman" panose="02020603050405020304" pitchFamily="18" charset="0"/>
                <a:cs typeface="David" panose="020E0502060401010101" pitchFamily="34" charset="-79"/>
              </a:rPr>
              <a:t> אם זה עם בני הזוג זה פחות בעייתי.</a:t>
            </a:r>
          </a:p>
          <a:p>
            <a:pPr algn="r" rtl="1">
              <a:lnSpc>
                <a:spcPct val="150000"/>
              </a:lnSpc>
            </a:pPr>
            <a:r>
              <a:rPr lang="he-IL" sz="2400" dirty="0">
                <a:latin typeface="Times New Roman" panose="02020603050405020304" pitchFamily="18" charset="0"/>
                <a:ea typeface="Times New Roman" panose="02020603050405020304" pitchFamily="18" charset="0"/>
                <a:cs typeface="David" panose="020E0502060401010101" pitchFamily="34" charset="-79"/>
              </a:rPr>
              <a:t>ממליץ להימנע מכך  ויש להקל ולהשתתף  באירוע פרידה או קבלת פנים. </a:t>
            </a:r>
            <a:endParaRPr lang="en-US" sz="2400" dirty="0">
              <a:effectLst/>
              <a:latin typeface="Times New Roman" panose="02020603050405020304" pitchFamily="18" charset="0"/>
              <a:ea typeface="Times New Roman" panose="02020603050405020304" pitchFamily="18" charset="0"/>
            </a:endParaRPr>
          </a:p>
        </p:txBody>
      </p:sp>
      <p:sp>
        <p:nvSpPr>
          <p:cNvPr id="7" name="תיבת טקסט 6">
            <a:extLst>
              <a:ext uri="{FF2B5EF4-FFF2-40B4-BE49-F238E27FC236}">
                <a16:creationId xmlns:a16="http://schemas.microsoft.com/office/drawing/2014/main" id="{D6D23D5A-F908-4165-BCEC-91A01A608874}"/>
              </a:ext>
            </a:extLst>
          </p:cNvPr>
          <p:cNvSpPr txBox="1"/>
          <p:nvPr/>
        </p:nvSpPr>
        <p:spPr>
          <a:xfrm>
            <a:off x="3287689" y="157164"/>
            <a:ext cx="7956574" cy="680186"/>
          </a:xfrm>
          <a:prstGeom prst="rect">
            <a:avLst/>
          </a:prstGeom>
          <a:noFill/>
        </p:spPr>
        <p:txBody>
          <a:bodyPr wrap="square">
            <a:spAutoFit/>
          </a:bodyPr>
          <a:lstStyle/>
          <a:p>
            <a:pPr algn="r" rtl="1">
              <a:lnSpc>
                <a:spcPct val="150000"/>
              </a:lnSpc>
            </a:pPr>
            <a:r>
              <a:rPr lang="he-IL" sz="2800" b="1" dirty="0">
                <a:effectLst/>
                <a:latin typeface="Times New Roman" panose="02020603050405020304" pitchFamily="18" charset="0"/>
                <a:ea typeface="Times New Roman" panose="02020603050405020304" pitchFamily="18" charset="0"/>
                <a:cs typeface="David" panose="020E0502060401010101" pitchFamily="34" charset="-79"/>
              </a:rPr>
              <a:t>ד. התנהלות ראויה במסגרת מעורבת – נשים וגברים</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832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054" name="Picture 6" descr="משנה א">
            <a:extLst>
              <a:ext uri="{FF2B5EF4-FFF2-40B4-BE49-F238E27FC236}">
                <a16:creationId xmlns:a16="http://schemas.microsoft.com/office/drawing/2014/main" id="{06693AFB-F615-4B39-8C20-C8B9D466CC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8820"/>
          <a:stretch/>
        </p:blipFill>
        <p:spPr bwMode="auto">
          <a:xfrm>
            <a:off x="7357274" y="10"/>
            <a:ext cx="4834726" cy="2611809"/>
          </a:xfrm>
          <a:prstGeom prst="rect">
            <a:avLst/>
          </a:prstGeom>
          <a:extLst>
            <a:ext uri="{909E8E84-426E-40DD-AFC4-6F175D3DCCD1}">
              <a14:hiddenFill xmlns:a14="http://schemas.microsoft.com/office/drawing/2010/main">
                <a:solidFill>
                  <a:srgbClr val="FFFFFF"/>
                </a:solidFill>
              </a14:hiddenFill>
            </a:ext>
          </a:extLst>
        </p:spPr>
      </p:pic>
      <p:pic>
        <p:nvPicPr>
          <p:cNvPr id="7" name="Picture 8" descr="לוח התמרורים">
            <a:extLst>
              <a:ext uri="{FF2B5EF4-FFF2-40B4-BE49-F238E27FC236}">
                <a16:creationId xmlns:a16="http://schemas.microsoft.com/office/drawing/2014/main" id="{801E594D-AC95-45DE-9FD3-3CD978562C0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33000"/>
                    </a14:imgEffect>
                  </a14:imgLayer>
                </a14:imgProps>
              </a:ext>
              <a:ext uri="{28A0092B-C50C-407E-A947-70E740481C1C}">
                <a14:useLocalDpi xmlns:a14="http://schemas.microsoft.com/office/drawing/2010/main" val="0"/>
              </a:ext>
            </a:extLst>
          </a:blip>
          <a:srcRect t="5812" r="-1" b="5528"/>
          <a:stretch/>
        </p:blipFill>
        <p:spPr bwMode="auto">
          <a:xfrm>
            <a:off x="7357271" y="2611819"/>
            <a:ext cx="4834726" cy="4246181"/>
          </a:xfrm>
          <a:prstGeom prst="rect">
            <a:avLst/>
          </a:prstGeom>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301B609D-63F8-4104-92B8-2E9178AC7B90}"/>
              </a:ext>
            </a:extLst>
          </p:cNvPr>
          <p:cNvSpPr/>
          <p:nvPr/>
        </p:nvSpPr>
        <p:spPr>
          <a:xfrm>
            <a:off x="776713" y="1268760"/>
            <a:ext cx="5976664" cy="8459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Autofit/>
          </a:bodyPr>
          <a:lstStyle/>
          <a:p>
            <a:pPr algn="ctr" defTabSz="914400">
              <a:lnSpc>
                <a:spcPct val="90000"/>
              </a:lnSpc>
              <a:spcBef>
                <a:spcPct val="0"/>
              </a:spcBef>
              <a:spcAft>
                <a:spcPts val="600"/>
              </a:spcAft>
            </a:pPr>
            <a:r>
              <a:rPr lang="he-IL" sz="4800" b="1" cap="all" dirty="0">
                <a:ln w="0"/>
                <a:latin typeface="David" panose="020E0502060401010101" pitchFamily="34" charset="-79"/>
                <a:ea typeface="+mj-ea"/>
                <a:cs typeface="David" panose="020E0502060401010101" pitchFamily="34" charset="-79"/>
              </a:rPr>
              <a:t>ע</a:t>
            </a:r>
            <a:r>
              <a:rPr lang="en-US" sz="4800" b="1" cap="all" dirty="0">
                <a:ln w="0"/>
                <a:latin typeface="David" panose="020E0502060401010101" pitchFamily="34" charset="-79"/>
                <a:ea typeface="+mj-ea"/>
                <a:cs typeface="David" panose="020E0502060401010101" pitchFamily="34" charset="-79"/>
              </a:rPr>
              <a:t>ל הגבורה ועל התשובה </a:t>
            </a:r>
            <a:endParaRPr lang="en-US" sz="4800" b="1" cap="all" spc="0" dirty="0">
              <a:ln w="0"/>
              <a:latin typeface="David" panose="020E0502060401010101" pitchFamily="34" charset="-79"/>
              <a:ea typeface="+mj-ea"/>
              <a:cs typeface="David" panose="020E0502060401010101" pitchFamily="34" charset="-79"/>
            </a:endParaRPr>
          </a:p>
        </p:txBody>
      </p:sp>
      <p:sp>
        <p:nvSpPr>
          <p:cNvPr id="8" name="מלבן 7">
            <a:extLst>
              <a:ext uri="{FF2B5EF4-FFF2-40B4-BE49-F238E27FC236}">
                <a16:creationId xmlns:a16="http://schemas.microsoft.com/office/drawing/2014/main" id="{92D3179C-1B1B-450C-A486-36EF0235B989}"/>
              </a:ext>
            </a:extLst>
          </p:cNvPr>
          <p:cNvSpPr/>
          <p:nvPr/>
        </p:nvSpPr>
        <p:spPr>
          <a:xfrm>
            <a:off x="167682" y="2628388"/>
            <a:ext cx="6940598" cy="4031873"/>
          </a:xfrm>
          <a:prstGeom prst="rect">
            <a:avLst/>
          </a:prstGeom>
        </p:spPr>
        <p:style>
          <a:lnRef idx="1">
            <a:schemeClr val="accent5"/>
          </a:lnRef>
          <a:fillRef idx="3">
            <a:schemeClr val="accent5"/>
          </a:fillRef>
          <a:effectRef idx="2">
            <a:schemeClr val="accent5"/>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4000" b="1" dirty="0">
                <a:ln w="11430"/>
                <a:solidFill>
                  <a:schemeClr val="tx1"/>
                </a:solidFill>
                <a:effectLst>
                  <a:outerShdw blurRad="80000" dist="40000" dir="5040000" algn="tl">
                    <a:srgbClr val="000000">
                      <a:alpha val="30000"/>
                    </a:srgbClr>
                  </a:outerShdw>
                </a:effectLst>
              </a:rPr>
              <a:t>המצווה לחזור בתשובה ולהכיר בעובדה שהייתה נפילה ולהתמודד עמה, להתאמץ, להתגבר, לאסוף כוחות ולהפוך </a:t>
            </a:r>
          </a:p>
          <a:p>
            <a:pPr algn="ctr"/>
            <a:r>
              <a:rPr lang="he-IL" sz="4800" b="1" dirty="0">
                <a:ln w="11430"/>
                <a:solidFill>
                  <a:schemeClr val="tx1"/>
                </a:solidFill>
                <a:effectLst>
                  <a:outerShdw blurRad="80000" dist="40000" dir="5040000" algn="tl">
                    <a:srgbClr val="000000">
                      <a:alpha val="30000"/>
                    </a:srgbClr>
                  </a:outerShdw>
                </a:effectLst>
              </a:rPr>
              <a:t>לברייה חדשה נקייה וטהורה. </a:t>
            </a:r>
          </a:p>
        </p:txBody>
      </p:sp>
    </p:spTree>
    <p:extLst>
      <p:ext uri="{BB962C8B-B14F-4D97-AF65-F5344CB8AC3E}">
        <p14:creationId xmlns:p14="http://schemas.microsoft.com/office/powerpoint/2010/main" val="2522106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5933D9DB-A95B-4032-AB51-D35F99981DC1}"/>
              </a:ext>
            </a:extLst>
          </p:cNvPr>
          <p:cNvSpPr txBox="1"/>
          <p:nvPr/>
        </p:nvSpPr>
        <p:spPr>
          <a:xfrm>
            <a:off x="911424" y="-7120473"/>
            <a:ext cx="6093912" cy="1347357"/>
          </a:xfrm>
          <a:prstGeom prst="rect">
            <a:avLst/>
          </a:prstGeom>
          <a:noFill/>
        </p:spPr>
        <p:txBody>
          <a:bodyPr wrap="square">
            <a:spAutoFit/>
          </a:bodyPr>
          <a:lstStyle/>
          <a:p>
            <a:pPr algn="r" rtl="1">
              <a:lnSpc>
                <a:spcPct val="150000"/>
              </a:lnSpc>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ג. 6 על גבורה ועל התשובה50-54</a:t>
            </a:r>
            <a:endParaRPr lang="en-US" sz="1800" dirty="0">
              <a:effectLst/>
              <a:latin typeface="Times New Roman" panose="02020603050405020304" pitchFamily="18" charset="0"/>
              <a:ea typeface="Times New Roman" panose="02020603050405020304" pitchFamily="18" charset="0"/>
            </a:endParaRPr>
          </a:p>
          <a:p>
            <a:pPr algn="r" rtl="1">
              <a:lnSpc>
                <a:spcPct val="150000"/>
              </a:lnSpc>
            </a:pPr>
            <a:r>
              <a:rPr lang="he-IL"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1800" dirty="0">
              <a:effectLst/>
              <a:latin typeface="Times New Roman" panose="02020603050405020304" pitchFamily="18" charset="0"/>
              <a:ea typeface="Times New Roman" panose="02020603050405020304" pitchFamily="18" charset="0"/>
            </a:endParaRPr>
          </a:p>
          <a:p>
            <a:pPr algn="r" rtl="1">
              <a:lnSpc>
                <a:spcPct val="150000"/>
              </a:lnSpc>
            </a:pPr>
            <a:r>
              <a:rPr lang="he-IL" sz="1800" dirty="0" err="1">
                <a:effectLst/>
                <a:latin typeface="Times New Roman" panose="02020603050405020304" pitchFamily="18" charset="0"/>
                <a:ea typeface="Times New Roman" panose="02020603050405020304" pitchFamily="18" charset="0"/>
                <a:cs typeface="David" panose="020E0502060401010101" pitchFamily="34" charset="-79"/>
              </a:rPr>
              <a:t>פל</a:t>
            </a:r>
            <a:r>
              <a:rPr lang="he-IL" sz="1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1800" dirty="0">
              <a:effectLst/>
              <a:latin typeface="Times New Roman" panose="02020603050405020304" pitchFamily="18" charset="0"/>
              <a:ea typeface="Times New Roman" panose="02020603050405020304" pitchFamily="18" charset="0"/>
            </a:endParaRPr>
          </a:p>
        </p:txBody>
      </p:sp>
      <p:sp>
        <p:nvSpPr>
          <p:cNvPr id="6" name="תיבת טקסט 5">
            <a:extLst>
              <a:ext uri="{FF2B5EF4-FFF2-40B4-BE49-F238E27FC236}">
                <a16:creationId xmlns:a16="http://schemas.microsoft.com/office/drawing/2014/main" id="{4C70DCAB-5DC6-4DAC-99BA-7D691646B62A}"/>
              </a:ext>
            </a:extLst>
          </p:cNvPr>
          <p:cNvSpPr txBox="1"/>
          <p:nvPr/>
        </p:nvSpPr>
        <p:spPr>
          <a:xfrm>
            <a:off x="6813344" y="901466"/>
            <a:ext cx="5123011" cy="328218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r" rtl="1">
              <a:lnSpc>
                <a:spcPct val="150000"/>
              </a:lnSpc>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רמב"ם הלכות איסורי ביאה פרק </a:t>
            </a:r>
            <a:r>
              <a:rPr lang="he-IL" sz="2000" b="1" u="sng" dirty="0" err="1">
                <a:effectLst/>
                <a:latin typeface="Times New Roman" panose="02020603050405020304" pitchFamily="18" charset="0"/>
                <a:ea typeface="Times New Roman" panose="02020603050405020304" pitchFamily="18" charset="0"/>
                <a:cs typeface="David" panose="020E0502060401010101" pitchFamily="34" charset="-79"/>
              </a:rPr>
              <a:t>כב</a:t>
            </a: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 הלכות </a:t>
            </a:r>
            <a:r>
              <a:rPr lang="he-IL" sz="2000" b="1" u="sng" dirty="0" err="1">
                <a:effectLst/>
                <a:latin typeface="Times New Roman" panose="02020603050405020304" pitchFamily="18" charset="0"/>
                <a:ea typeface="Times New Roman" panose="02020603050405020304" pitchFamily="18" charset="0"/>
                <a:cs typeface="David" panose="020E0502060401010101" pitchFamily="34" charset="-79"/>
              </a:rPr>
              <a:t>יח-כב</a:t>
            </a:r>
            <a:endParaRPr lang="he-IL" sz="2000" b="1" u="sng" dirty="0">
              <a:effectLst/>
              <a:latin typeface="Times New Roman" panose="02020603050405020304" pitchFamily="18" charset="0"/>
              <a:ea typeface="Times New Roman" panose="02020603050405020304" pitchFamily="18" charset="0"/>
              <a:cs typeface="David" panose="020E0502060401010101" pitchFamily="34" charset="-79"/>
            </a:endParaRPr>
          </a:p>
          <a:p>
            <a:pPr marL="342900" lvl="0" indent="-342900" algn="r" rtl="1">
              <a:lnSpc>
                <a:spcPct val="150000"/>
              </a:lnSpc>
              <a:buFont typeface="+mj-cs"/>
              <a:buAutoNum type="hebrew2Minus"/>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להרגיל עצמו להתנהג בקדושה יתירה ובמחשבות נקיות.</a:t>
            </a:r>
          </a:p>
          <a:p>
            <a:pPr marL="342900" lvl="0" indent="-342900" algn="r" rtl="1">
              <a:lnSpc>
                <a:spcPct val="150000"/>
              </a:lnSpc>
              <a:buFont typeface="+mj-cs"/>
              <a:buAutoNum type="hebrew2Minus"/>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להתרחק מן הייחוד  שהוא המכשיל הגדול. </a:t>
            </a:r>
          </a:p>
          <a:p>
            <a:pPr marL="342900" lvl="0" indent="-342900" algn="r" rtl="1">
              <a:lnSpc>
                <a:spcPct val="150000"/>
              </a:lnSpc>
              <a:buFont typeface="+mj-cs"/>
              <a:buAutoNum type="hebrew2Minus"/>
            </a:pPr>
            <a:r>
              <a:rPr lang="he-IL" sz="2000" dirty="0">
                <a:latin typeface="Times New Roman" panose="02020603050405020304" pitchFamily="18" charset="0"/>
                <a:ea typeface="Times New Roman" panose="02020603050405020304" pitchFamily="18" charset="0"/>
                <a:cs typeface="David" panose="020E0502060401010101" pitchFamily="34" charset="-79"/>
              </a:rPr>
              <a:t>להתרחק מן השכרות, קלות ראש, מדיבור לא נקי- אלה מביאים לנפילה.</a:t>
            </a:r>
          </a:p>
          <a:p>
            <a:pPr marL="342900" lvl="0" indent="-342900" algn="r" rtl="1">
              <a:lnSpc>
                <a:spcPct val="150000"/>
              </a:lnSpc>
              <a:buFont typeface="+mj-cs"/>
              <a:buAutoNum type="hebrew2Minus"/>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יישא אשה ואז דעתו פנויה ללמידה.</a:t>
            </a:r>
            <a:endParaRPr lang="en-US" sz="2000" dirty="0">
              <a:effectLst/>
              <a:latin typeface="Times New Roman" panose="02020603050405020304" pitchFamily="18" charset="0"/>
              <a:ea typeface="Times New Roman" panose="02020603050405020304" pitchFamily="18" charset="0"/>
            </a:endParaRPr>
          </a:p>
        </p:txBody>
      </p:sp>
      <p:sp>
        <p:nvSpPr>
          <p:cNvPr id="7" name="תיבת טקסט 6">
            <a:extLst>
              <a:ext uri="{FF2B5EF4-FFF2-40B4-BE49-F238E27FC236}">
                <a16:creationId xmlns:a16="http://schemas.microsoft.com/office/drawing/2014/main" id="{45B8F3F1-E01A-442F-9BB4-47FB84F564E8}"/>
              </a:ext>
            </a:extLst>
          </p:cNvPr>
          <p:cNvSpPr txBox="1"/>
          <p:nvPr/>
        </p:nvSpPr>
        <p:spPr>
          <a:xfrm>
            <a:off x="110726" y="746983"/>
            <a:ext cx="6552728" cy="3282181"/>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r" rtl="1">
              <a:lnSpc>
                <a:spcPct val="150000"/>
              </a:lnSpc>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הראי"ה קוק, "אוזר ישראל בגבורה", עולת ראיה, עמ' </a:t>
            </a:r>
            <a:r>
              <a:rPr lang="he-IL" sz="2000" b="1" u="sng" dirty="0" err="1">
                <a:effectLst/>
                <a:latin typeface="Times New Roman" panose="02020603050405020304" pitchFamily="18" charset="0"/>
                <a:ea typeface="Times New Roman" panose="02020603050405020304" pitchFamily="18" charset="0"/>
                <a:cs typeface="David" panose="020E0502060401010101" pitchFamily="34" charset="-79"/>
              </a:rPr>
              <a:t>עה</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ברכת "אוזר ישראל בגבורה" בתפילת הבוקר:</a:t>
            </a:r>
            <a:endParaRPr lang="en-US" sz="2000" dirty="0">
              <a:effectLst/>
              <a:latin typeface="Times New Roman" panose="02020603050405020304" pitchFamily="18" charset="0"/>
              <a:ea typeface="Times New Roman" panose="02020603050405020304" pitchFamily="18" charset="0"/>
            </a:endParaRPr>
          </a:p>
          <a:p>
            <a:pPr algn="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ברכה זו </a:t>
            </a:r>
            <a:r>
              <a:rPr lang="he-IL" sz="2000" dirty="0">
                <a:latin typeface="Times New Roman" panose="02020603050405020304" pitchFamily="18" charset="0"/>
                <a:ea typeface="Times New Roman" panose="02020603050405020304" pitchFamily="18" charset="0"/>
                <a:cs typeface="David" panose="020E0502060401010101" pitchFamily="34" charset="-79"/>
              </a:rPr>
              <a:t> מדברת על גבורת האדם המצליח לכבוש את יצרו ולמשול ברוחו. לא מדובר כאן בכיבושים חיצוניים. </a:t>
            </a:r>
          </a:p>
          <a:p>
            <a:pPr algn="r" rtl="1">
              <a:lnSpc>
                <a:spcPct val="150000"/>
              </a:lnSpc>
            </a:pPr>
            <a:r>
              <a:rPr lang="he-IL" sz="2000" dirty="0">
                <a:latin typeface="Times New Roman" panose="02020603050405020304" pitchFamily="18" charset="0"/>
                <a:ea typeface="Times New Roman" panose="02020603050405020304" pitchFamily="18" charset="0"/>
                <a:cs typeface="David" panose="020E0502060401010101" pitchFamily="34" charset="-79"/>
              </a:rPr>
              <a:t>האדם המתגבר על תאוות הגוף ועל יצריו  יעלה מעלה מעלה.  </a:t>
            </a:r>
          </a:p>
          <a:p>
            <a:pPr algn="r" rtl="1">
              <a:lnSpc>
                <a:spcPct val="150000"/>
              </a:lnSpc>
            </a:pPr>
            <a:r>
              <a:rPr lang="he-IL" sz="2000" dirty="0">
                <a:latin typeface="Times New Roman" panose="02020603050405020304" pitchFamily="18" charset="0"/>
                <a:ea typeface="Times New Roman" panose="02020603050405020304" pitchFamily="18" charset="0"/>
                <a:cs typeface="David" panose="020E0502060401010101" pitchFamily="34" charset="-79"/>
              </a:rPr>
              <a:t>נאמר: "</a:t>
            </a:r>
            <a:r>
              <a:rPr lang="he-IL" sz="2000" b="0" i="0" dirty="0">
                <a:solidFill>
                  <a:srgbClr val="202122"/>
                </a:solidFill>
                <a:effectLst/>
                <a:latin typeface="David" panose="020E0502060401010101" pitchFamily="34" charset="-79"/>
                <a:cs typeface="David" panose="020E0502060401010101" pitchFamily="34" charset="-79"/>
              </a:rPr>
              <a:t>טוֹב אֶרֶךְ אַפַּיִם מִגִּבּוֹר </a:t>
            </a:r>
            <a:r>
              <a:rPr lang="he-IL" sz="2000" b="1" i="0" dirty="0">
                <a:solidFill>
                  <a:srgbClr val="202122"/>
                </a:solidFill>
                <a:effectLst/>
                <a:latin typeface="David" panose="020E0502060401010101" pitchFamily="34" charset="-79"/>
                <a:cs typeface="David" panose="020E0502060401010101" pitchFamily="34" charset="-79"/>
              </a:rPr>
              <a:t>וּמֹשֵׁל בְּרוּחוֹ מִלֹּכֵד עִיר</a:t>
            </a:r>
            <a:r>
              <a:rPr lang="he-IL" sz="2000" b="0" i="0" dirty="0">
                <a:solidFill>
                  <a:srgbClr val="202122"/>
                </a:solidFill>
                <a:effectLst/>
                <a:latin typeface="David" panose="020E0502060401010101" pitchFamily="34" charset="-79"/>
                <a:cs typeface="David" panose="020E0502060401010101" pitchFamily="34" charset="-79"/>
              </a:rPr>
              <a:t>". </a:t>
            </a:r>
          </a:p>
          <a:p>
            <a:pPr algn="r" rtl="1">
              <a:lnSpc>
                <a:spcPct val="150000"/>
              </a:lnSpc>
            </a:pPr>
            <a:r>
              <a:rPr lang="he-IL" sz="2000" b="0" i="0" dirty="0">
                <a:solidFill>
                  <a:srgbClr val="202122"/>
                </a:solidFill>
                <a:effectLst/>
                <a:latin typeface="David" panose="020E0502060401010101" pitchFamily="34" charset="-79"/>
                <a:cs typeface="David" panose="020E0502060401010101" pitchFamily="34" charset="-79"/>
              </a:rPr>
              <a:t>למרות הכישלונות לא להתייאש.</a:t>
            </a:r>
            <a:endParaRPr lang="en-US" sz="2000" dirty="0">
              <a:effectLst/>
              <a:latin typeface="Times New Roman" panose="02020603050405020304" pitchFamily="18" charset="0"/>
              <a:ea typeface="Times New Roman" panose="02020603050405020304" pitchFamily="18" charset="0"/>
            </a:endParaRPr>
          </a:p>
        </p:txBody>
      </p:sp>
      <p:sp>
        <p:nvSpPr>
          <p:cNvPr id="9" name="תיבת טקסט 8">
            <a:extLst>
              <a:ext uri="{FF2B5EF4-FFF2-40B4-BE49-F238E27FC236}">
                <a16:creationId xmlns:a16="http://schemas.microsoft.com/office/drawing/2014/main" id="{3C3DB15F-1CE8-462C-B75F-FC96070B0226}"/>
              </a:ext>
            </a:extLst>
          </p:cNvPr>
          <p:cNvSpPr txBox="1"/>
          <p:nvPr/>
        </p:nvSpPr>
        <p:spPr>
          <a:xfrm>
            <a:off x="3581711" y="4338130"/>
            <a:ext cx="8352015" cy="235885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rtl="1">
              <a:lnSpc>
                <a:spcPct val="150000"/>
              </a:lnSpc>
            </a:pP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הרב נחמן מברסלב, משיבת נפש, </a:t>
            </a:r>
            <a:r>
              <a:rPr lang="he-IL" sz="2000" b="1" u="sng" dirty="0" err="1">
                <a:effectLst/>
                <a:latin typeface="Times New Roman" panose="02020603050405020304" pitchFamily="18" charset="0"/>
                <a:ea typeface="Times New Roman" panose="02020603050405020304" pitchFamily="18" charset="0"/>
                <a:cs typeface="David" panose="020E0502060401010101" pitchFamily="34" charset="-79"/>
              </a:rPr>
              <a:t>מהדורא</a:t>
            </a:r>
            <a:r>
              <a:rPr lang="he-IL" sz="2000" b="1" u="sng" dirty="0">
                <a:effectLst/>
                <a:latin typeface="Times New Roman" panose="02020603050405020304" pitchFamily="18" charset="0"/>
                <a:ea typeface="Times New Roman" panose="02020603050405020304" pitchFamily="18" charset="0"/>
                <a:cs typeface="David" panose="020E0502060401010101" pitchFamily="34" charset="-79"/>
              </a:rPr>
              <a:t> בתרא אות </a:t>
            </a:r>
            <a:r>
              <a:rPr lang="he-IL" sz="2000" b="1" u="sng" dirty="0" err="1">
                <a:effectLst/>
                <a:latin typeface="Times New Roman" panose="02020603050405020304" pitchFamily="18" charset="0"/>
                <a:ea typeface="Times New Roman" panose="02020603050405020304" pitchFamily="18" charset="0"/>
                <a:cs typeface="David" panose="020E0502060401010101" pitchFamily="34" charset="-79"/>
              </a:rPr>
              <a:t>צה</a:t>
            </a:r>
            <a:endParaRPr lang="en-US" sz="2000" dirty="0">
              <a:effectLst/>
              <a:latin typeface="Times New Roman" panose="02020603050405020304" pitchFamily="18" charset="0"/>
              <a:ea typeface="Times New Roman" panose="02020603050405020304" pitchFamily="18" charset="0"/>
            </a:endParaRPr>
          </a:p>
          <a:p>
            <a:pPr algn="ctr" rtl="1">
              <a:lnSpc>
                <a:spcPct val="150000"/>
              </a:lnSpc>
            </a:pPr>
            <a:r>
              <a:rPr lang="he-IL" sz="2000" dirty="0">
                <a:effectLst/>
                <a:latin typeface="Times New Roman" panose="02020603050405020304" pitchFamily="18" charset="0"/>
                <a:ea typeface="Times New Roman" panose="02020603050405020304" pitchFamily="18" charset="0"/>
                <a:cs typeface="David" panose="020E0502060401010101" pitchFamily="34" charset="-79"/>
              </a:rPr>
              <a:t>יצר הרע מחטיא את האדם באמצעות השקר וע"י הטעיות . הוא מרפה את ידיו של החוטא ומכניס בליבו, שהקב"ה רחוק ממנו, עד שהאדם לא מאמין שיוכל לעשות תשובה. </a:t>
            </a:r>
          </a:p>
          <a:p>
            <a:pPr algn="ctr" rtl="1">
              <a:lnSpc>
                <a:spcPct val="150000"/>
              </a:lnSpc>
            </a:pPr>
            <a:r>
              <a:rPr lang="he-IL" sz="2000" dirty="0">
                <a:latin typeface="Times New Roman" panose="02020603050405020304" pitchFamily="18" charset="0"/>
                <a:ea typeface="Times New Roman" panose="02020603050405020304" pitchFamily="18" charset="0"/>
                <a:cs typeface="David" panose="020E0502060401010101" pitchFamily="34" charset="-79"/>
              </a:rPr>
              <a:t>האדם חייב להאמין שהקב"ה </a:t>
            </a:r>
            <a:r>
              <a:rPr lang="he-IL" sz="2000" dirty="0" err="1">
                <a:latin typeface="Times New Roman" panose="02020603050405020304" pitchFamily="18" charset="0"/>
                <a:ea typeface="Times New Roman" panose="02020603050405020304" pitchFamily="18" charset="0"/>
                <a:cs typeface="David" panose="020E0502060401010101" pitchFamily="34" charset="-79"/>
              </a:rPr>
              <a:t>איתו</a:t>
            </a:r>
            <a:r>
              <a:rPr lang="he-IL" sz="2000" dirty="0">
                <a:latin typeface="Times New Roman" panose="02020603050405020304" pitchFamily="18" charset="0"/>
                <a:ea typeface="Times New Roman" panose="02020603050405020304" pitchFamily="18" charset="0"/>
                <a:cs typeface="David" panose="020E0502060401010101" pitchFamily="34" charset="-79"/>
              </a:rPr>
              <a:t> תמיד אפילו בזמן שהוא חוטא ונמצא בשפל המדרגה ואז יש תקוה  לאדם וישוב לאלוקיו.</a:t>
            </a:r>
            <a:endParaRPr lang="en-US" sz="2000" dirty="0">
              <a:effectLst/>
              <a:latin typeface="Times New Roman" panose="02020603050405020304" pitchFamily="18" charset="0"/>
              <a:ea typeface="Times New Roman" panose="02020603050405020304" pitchFamily="18" charset="0"/>
            </a:endParaRPr>
          </a:p>
        </p:txBody>
      </p:sp>
      <p:sp>
        <p:nvSpPr>
          <p:cNvPr id="11" name="תיבת טקסט 10">
            <a:extLst>
              <a:ext uri="{FF2B5EF4-FFF2-40B4-BE49-F238E27FC236}">
                <a16:creationId xmlns:a16="http://schemas.microsoft.com/office/drawing/2014/main" id="{643C6B9A-DE65-4DFE-9CAE-99A7EE26FE3A}"/>
              </a:ext>
            </a:extLst>
          </p:cNvPr>
          <p:cNvSpPr txBox="1"/>
          <p:nvPr/>
        </p:nvSpPr>
        <p:spPr>
          <a:xfrm>
            <a:off x="2567608" y="176598"/>
            <a:ext cx="885698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he-IL" sz="2400" b="1" dirty="0">
                <a:effectLst/>
                <a:latin typeface="Times New Roman" panose="02020603050405020304" pitchFamily="18" charset="0"/>
                <a:ea typeface="Times New Roman" panose="02020603050405020304" pitchFamily="18" charset="0"/>
                <a:cs typeface="David" panose="020E0502060401010101" pitchFamily="34" charset="-79"/>
              </a:rPr>
              <a:t>התגברות על היצר דורש כוחות ותעצומות נפש</a:t>
            </a:r>
            <a:r>
              <a:rPr lang="he-IL" sz="2400" b="1" dirty="0">
                <a:latin typeface="Times New Roman" panose="02020603050405020304" pitchFamily="18" charset="0"/>
                <a:ea typeface="Times New Roman" panose="02020603050405020304" pitchFamily="18" charset="0"/>
                <a:cs typeface="David" panose="020E0502060401010101" pitchFamily="34" charset="-79"/>
              </a:rPr>
              <a:t>- הצעות איך להתמודד</a:t>
            </a:r>
            <a:endParaRPr lang="he-IL" sz="2400" dirty="0"/>
          </a:p>
        </p:txBody>
      </p:sp>
      <p:pic>
        <p:nvPicPr>
          <p:cNvPr id="3074" name="Picture 2" descr="יצר הרע - הרב של האינטרנט">
            <a:extLst>
              <a:ext uri="{FF2B5EF4-FFF2-40B4-BE49-F238E27FC236}">
                <a16:creationId xmlns:a16="http://schemas.microsoft.com/office/drawing/2014/main" id="{43C61DBE-2987-45F7-819F-4D9A67B30BA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239274" y="4353707"/>
            <a:ext cx="3147816" cy="232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479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688" y="304148"/>
            <a:ext cx="1305170" cy="197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תיבת טקסט 5">
            <a:extLst>
              <a:ext uri="{FF2B5EF4-FFF2-40B4-BE49-F238E27FC236}">
                <a16:creationId xmlns:a16="http://schemas.microsoft.com/office/drawing/2014/main" id="{4FA21924-7077-4312-AF7F-A324968F5EF0}"/>
              </a:ext>
            </a:extLst>
          </p:cNvPr>
          <p:cNvSpPr txBox="1"/>
          <p:nvPr/>
        </p:nvSpPr>
        <p:spPr>
          <a:xfrm>
            <a:off x="479376" y="304148"/>
            <a:ext cx="11233248" cy="5963171"/>
          </a:xfrm>
          <a:prstGeom prst="rect">
            <a:avLst/>
          </a:prstGeom>
          <a:noFill/>
        </p:spPr>
        <p:txBody>
          <a:bodyPr wrap="square">
            <a:spAutoFit/>
          </a:bodyPr>
          <a:lstStyle/>
          <a:p>
            <a:pPr algn="r">
              <a:lnSpc>
                <a:spcPct val="150000"/>
              </a:lnSpc>
            </a:pPr>
            <a:r>
              <a:rPr lang="he-IL" sz="3600" b="1" u="sng" dirty="0">
                <a:solidFill>
                  <a:srgbClr val="000000"/>
                </a:solidFill>
                <a:latin typeface="Times New Roman"/>
                <a:ea typeface="Times New Roman"/>
                <a:cs typeface="David"/>
              </a:rPr>
              <a:t>הרב הוטנר </a:t>
            </a:r>
          </a:p>
          <a:p>
            <a:pPr algn="r">
              <a:lnSpc>
                <a:spcPct val="150000"/>
              </a:lnSpc>
            </a:pPr>
            <a:r>
              <a:rPr lang="he-IL" sz="2000" b="1" dirty="0">
                <a:solidFill>
                  <a:srgbClr val="000000"/>
                </a:solidFill>
                <a:latin typeface="David" panose="020E0502060401010101" pitchFamily="34" charset="-79"/>
                <a:ea typeface="Times New Roman"/>
                <a:cs typeface="David" panose="020E0502060401010101" pitchFamily="34" charset="-79"/>
              </a:rPr>
              <a:t>במכתבו מתייחס הרב  לנפילות, שאדם חווה בחייו </a:t>
            </a:r>
          </a:p>
          <a:p>
            <a:pPr algn="r">
              <a:lnSpc>
                <a:spcPct val="150000"/>
              </a:lnSpc>
            </a:pPr>
            <a:r>
              <a:rPr lang="he-IL" sz="2000" b="1" dirty="0">
                <a:latin typeface="David" panose="020E0502060401010101" pitchFamily="34" charset="-79"/>
                <a:ea typeface="Times New Roman"/>
                <a:cs typeface="David" panose="020E0502060401010101" pitchFamily="34" charset="-79"/>
              </a:rPr>
              <a:t>"אהובי, </a:t>
            </a:r>
          </a:p>
          <a:p>
            <a:pPr algn="r">
              <a:lnSpc>
                <a:spcPct val="150000"/>
              </a:lnSpc>
            </a:pPr>
            <a:r>
              <a:rPr lang="he-IL" sz="2000" b="1" dirty="0">
                <a:latin typeface="David" panose="020E0502060401010101" pitchFamily="34" charset="-79"/>
                <a:ea typeface="Times New Roman"/>
                <a:cs typeface="David" panose="020E0502060401010101" pitchFamily="34" charset="-79"/>
              </a:rPr>
              <a:t>הנני לוחץ אותך אל לבבי, ולוחש באוזניך, כי אילו היה מכתבך מספר לי אודות המצוות ומעשים טובים </a:t>
            </a:r>
          </a:p>
          <a:p>
            <a:pPr algn="r">
              <a:lnSpc>
                <a:spcPct val="150000"/>
              </a:lnSpc>
            </a:pPr>
            <a:r>
              <a:rPr lang="he-IL" sz="2000" b="1" dirty="0">
                <a:latin typeface="David" panose="020E0502060401010101" pitchFamily="34" charset="-79"/>
                <a:ea typeface="Times New Roman"/>
                <a:cs typeface="David" panose="020E0502060401010101" pitchFamily="34" charset="-79"/>
              </a:rPr>
              <a:t>שלך הייתי אומר כי זהו מכתב טוב. עכשיו שמכתבך </a:t>
            </a:r>
            <a:r>
              <a:rPr lang="he-IL" sz="2000" b="1" u="sng" dirty="0">
                <a:latin typeface="David" panose="020E0502060401010101" pitchFamily="34" charset="-79"/>
                <a:ea typeface="Times New Roman"/>
                <a:cs typeface="David" panose="020E0502060401010101" pitchFamily="34" charset="-79"/>
              </a:rPr>
              <a:t>מספר על דבר ירידות ונפילות ומכשולים, הנני אומר שקבלתי מכתב טוב מאד.</a:t>
            </a:r>
          </a:p>
          <a:p>
            <a:pPr algn="r">
              <a:lnSpc>
                <a:spcPct val="150000"/>
              </a:lnSpc>
            </a:pPr>
            <a:r>
              <a:rPr lang="he-IL" sz="2000" b="1" dirty="0">
                <a:latin typeface="David" panose="020E0502060401010101" pitchFamily="34" charset="-79"/>
                <a:ea typeface="Times New Roman"/>
                <a:cs typeface="David" panose="020E0502060401010101" pitchFamily="34" charset="-79"/>
              </a:rPr>
              <a:t>הרב  מעלה על נס את המאבק וההתמודדות, המגדילים את האדם ומסייעים בהתעלותו.</a:t>
            </a:r>
          </a:p>
          <a:p>
            <a:pPr algn="r">
              <a:lnSpc>
                <a:spcPct val="150000"/>
              </a:lnSpc>
            </a:pPr>
            <a:r>
              <a:rPr lang="he-IL" sz="2000" b="1" dirty="0">
                <a:latin typeface="David" panose="020E0502060401010101" pitchFamily="34" charset="-79"/>
                <a:ea typeface="Times New Roman"/>
                <a:cs typeface="David" panose="020E0502060401010101" pitchFamily="34" charset="-79"/>
              </a:rPr>
              <a:t>היזכרו במדרש לפסוק  "וירא אלוקים את כל אשר עשה והנה טוב מאד"( "טוב" זהו יצר הטוב. "מאד" – זהו יצר הרע")</a:t>
            </a:r>
          </a:p>
          <a:p>
            <a:pPr algn="ctr">
              <a:lnSpc>
                <a:spcPct val="150000"/>
              </a:lnSpc>
            </a:pPr>
            <a:r>
              <a:rPr lang="he-IL" sz="2000" b="1" u="sng" dirty="0">
                <a:solidFill>
                  <a:srgbClr val="C00000"/>
                </a:solidFill>
                <a:latin typeface="David" panose="020E0502060401010101" pitchFamily="34" charset="-79"/>
                <a:ea typeface="Times New Roman"/>
                <a:cs typeface="David" panose="020E0502060401010101" pitchFamily="34" charset="-79"/>
              </a:rPr>
              <a:t>והעיקר:</a:t>
            </a:r>
          </a:p>
          <a:p>
            <a:pPr algn="ctr">
              <a:lnSpc>
                <a:spcPct val="150000"/>
              </a:lnSpc>
            </a:pPr>
            <a:r>
              <a:rPr lang="he-IL" sz="2000" b="1" dirty="0">
                <a:solidFill>
                  <a:srgbClr val="C00000"/>
                </a:solidFill>
                <a:latin typeface="David" panose="020E0502060401010101" pitchFamily="34" charset="-79"/>
                <a:ea typeface="Times New Roman"/>
                <a:cs typeface="David" panose="020E0502060401010101" pitchFamily="34" charset="-79"/>
              </a:rPr>
              <a:t>"בזמן שהנך מרגיש  בקרבך סערת היצר, דע לך שבזה הנך מתדמה אל הגדולים הרבה יותר מאשר בשעה שאתה נמצא במנוחה שלימה.... דווקא באותם המקומות שהנך מוצא בעצמך הירידות הכי מרובות, דווקא באותם המקומות  עומד הנך להיות כלי להצטיינות של כבוד שמים.</a:t>
            </a:r>
            <a:endParaRPr lang="he-IL" sz="2000" b="1" dirty="0">
              <a:ln w="24500" cmpd="dbl">
                <a:solidFill>
                  <a:schemeClr val="accent2">
                    <a:shade val="85000"/>
                    <a:satMod val="155000"/>
                  </a:schemeClr>
                </a:solidFill>
                <a:prstDash val="solid"/>
                <a:miter lim="800000"/>
              </a:ln>
              <a:solidFill>
                <a:srgbClr val="C00000"/>
              </a:solidFill>
              <a:effectLst>
                <a:outerShdw blurRad="38100" dist="38100" dir="7020000" algn="tl">
                  <a:srgbClr val="000000">
                    <a:alpha val="35000"/>
                  </a:srgbClr>
                </a:outerShdw>
              </a:effectLst>
              <a:latin typeface="David" panose="020E0502060401010101" pitchFamily="34" charset="-79"/>
              <a:cs typeface="David" panose="020E0502060401010101" pitchFamily="34" charset="-79"/>
            </a:endParaRPr>
          </a:p>
        </p:txBody>
      </p:sp>
      <p:pic>
        <p:nvPicPr>
          <p:cNvPr id="4" name="Picture 4" descr="סולם קידום אתרים בגוגל&#10;">
            <a:extLst>
              <a:ext uri="{FF2B5EF4-FFF2-40B4-BE49-F238E27FC236}">
                <a16:creationId xmlns:a16="http://schemas.microsoft.com/office/drawing/2014/main" id="{C6F492A1-6A57-46AF-B416-937EE993A0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03"/>
          <a:stretch/>
        </p:blipFill>
        <p:spPr bwMode="auto">
          <a:xfrm>
            <a:off x="263352" y="1052736"/>
            <a:ext cx="1305170" cy="2780366"/>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a:extLst>
              <a:ext uri="{FF2B5EF4-FFF2-40B4-BE49-F238E27FC236}">
                <a16:creationId xmlns:a16="http://schemas.microsoft.com/office/drawing/2014/main" id="{44EDBC29-77C2-4B83-8F80-E2A1750831E5}"/>
              </a:ext>
            </a:extLst>
          </p:cNvPr>
          <p:cNvSpPr/>
          <p:nvPr/>
        </p:nvSpPr>
        <p:spPr>
          <a:xfrm>
            <a:off x="335360" y="6267319"/>
            <a:ext cx="482536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2400" b="1" cap="none" spc="0" dirty="0">
                <a:ln/>
                <a:solidFill>
                  <a:srgbClr val="002060"/>
                </a:solidFill>
                <a:effectLst/>
              </a:rPr>
              <a:t>מומלץ לקרוא בספר את כל דברי הרב.</a:t>
            </a:r>
          </a:p>
        </p:txBody>
      </p:sp>
    </p:spTree>
    <p:extLst>
      <p:ext uri="{BB962C8B-B14F-4D97-AF65-F5344CB8AC3E}">
        <p14:creationId xmlns:p14="http://schemas.microsoft.com/office/powerpoint/2010/main" val="1807971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2659" y="489160"/>
            <a:ext cx="8280920" cy="6278642"/>
          </a:xfrm>
          <a:prstGeom prst="rect">
            <a:avLst/>
          </a:prstGeom>
          <a:noFill/>
        </p:spPr>
        <p:txBody>
          <a:bodyPr wrap="square" rtlCol="1">
            <a:spAutoFit/>
          </a:bodyPr>
          <a:lstStyle/>
          <a:p>
            <a:pPr algn="ctr"/>
            <a:r>
              <a:rPr lang="he-IL" sz="2400" b="1" u="sng" dirty="0">
                <a:latin typeface="David" panose="020E0502060401010101" pitchFamily="34" charset="-79"/>
                <a:cs typeface="David" panose="020E0502060401010101" pitchFamily="34" charset="-79"/>
              </a:rPr>
              <a:t>הרב אבינר</a:t>
            </a:r>
          </a:p>
          <a:p>
            <a:pPr algn="ctr"/>
            <a:r>
              <a:rPr lang="he-IL" sz="2400" dirty="0">
                <a:latin typeface="David" panose="020E0502060401010101" pitchFamily="34" charset="-79"/>
                <a:cs typeface="David" panose="020E0502060401010101" pitchFamily="34" charset="-79"/>
              </a:rPr>
              <a:t>בתשובתו מתייחס הרב לייאוש האורב לפתחו של כל חוטא. </a:t>
            </a:r>
          </a:p>
          <a:p>
            <a:pPr algn="ctr"/>
            <a:r>
              <a:rPr lang="he-IL" sz="2400" dirty="0">
                <a:latin typeface="David" panose="020E0502060401010101" pitchFamily="34" charset="-79"/>
                <a:cs typeface="David" panose="020E0502060401010101" pitchFamily="34" charset="-79"/>
              </a:rPr>
              <a:t>בדבריו מחזק את הנער שיאמין, כי בכוחו  להרים עצמו ולהתעלות. </a:t>
            </a:r>
          </a:p>
          <a:p>
            <a:pPr algn="ctr"/>
            <a:r>
              <a:rPr lang="he-IL" sz="2400" dirty="0">
                <a:latin typeface="David" panose="020E0502060401010101" pitchFamily="34" charset="-79"/>
                <a:cs typeface="David" panose="020E0502060401010101" pitchFamily="34" charset="-79"/>
              </a:rPr>
              <a:t>הקב"ה מקבל את השבים. </a:t>
            </a:r>
          </a:p>
          <a:p>
            <a:pPr algn="ctr"/>
            <a:endParaRPr lang="he-IL" sz="2400" dirty="0">
              <a:latin typeface="David" panose="020E0502060401010101" pitchFamily="34" charset="-79"/>
              <a:cs typeface="David" panose="020E0502060401010101" pitchFamily="34" charset="-79"/>
            </a:endParaRPr>
          </a:p>
          <a:p>
            <a:pPr algn="ctr"/>
            <a:r>
              <a:rPr lang="he-IL" sz="2400" dirty="0">
                <a:latin typeface="David" panose="020E0502060401010101" pitchFamily="34" charset="-79"/>
                <a:cs typeface="David" panose="020E0502060401010101" pitchFamily="34" charset="-79"/>
              </a:rPr>
              <a:t>"...בעת הטיפוס על ההר גבוה מטפסים ועולים קדימה, לפתע מחליקים אחורה, אל ייאוש.</a:t>
            </a:r>
          </a:p>
          <a:p>
            <a:pPr algn="ctr"/>
            <a:r>
              <a:rPr lang="he-IL" sz="2400" dirty="0">
                <a:latin typeface="David" panose="020E0502060401010101" pitchFamily="34" charset="-79"/>
                <a:cs typeface="David" panose="020E0502060401010101" pitchFamily="34" charset="-79"/>
              </a:rPr>
              <a:t>אל תתייאש מעצמך ואל תתייאש מהשגת היעד. </a:t>
            </a:r>
          </a:p>
          <a:p>
            <a:pPr algn="ctr"/>
            <a:r>
              <a:rPr lang="he-IL" sz="2400" b="1" dirty="0">
                <a:solidFill>
                  <a:srgbClr val="FF0000"/>
                </a:solidFill>
                <a:latin typeface="David" panose="020E0502060401010101" pitchFamily="34" charset="-79"/>
                <a:cs typeface="David" panose="020E0502060401010101" pitchFamily="34" charset="-79"/>
              </a:rPr>
              <a:t>'שבע ייפול צדיק וקם'. </a:t>
            </a:r>
          </a:p>
          <a:p>
            <a:pPr algn="ctr"/>
            <a:r>
              <a:rPr lang="he-IL" sz="2400" dirty="0">
                <a:latin typeface="David" panose="020E0502060401010101" pitchFamily="34" charset="-79"/>
                <a:cs typeface="David" panose="020E0502060401010101" pitchFamily="34" charset="-79"/>
              </a:rPr>
              <a:t>אל תתייחס לעצמך כרשע גמור... אלא כצדיק שנפל ומנסה לקום... </a:t>
            </a:r>
          </a:p>
          <a:p>
            <a:pPr algn="ctr"/>
            <a:r>
              <a:rPr lang="he-IL" sz="2400" dirty="0">
                <a:latin typeface="David" panose="020E0502060401010101" pitchFamily="34" charset="-79"/>
                <a:cs typeface="David" panose="020E0502060401010101" pitchFamily="34" charset="-79"/>
              </a:rPr>
              <a:t>כבר נאמר </a:t>
            </a:r>
            <a:r>
              <a:rPr lang="he-IL" sz="2400" b="1" dirty="0">
                <a:solidFill>
                  <a:srgbClr val="FF0000"/>
                </a:solidFill>
                <a:latin typeface="David" panose="020E0502060401010101" pitchFamily="34" charset="-79"/>
                <a:cs typeface="David" panose="020E0502060401010101" pitchFamily="34" charset="-79"/>
              </a:rPr>
              <a:t>'כל הגדול מחברו יצרו גדול ממנו'.</a:t>
            </a:r>
          </a:p>
          <a:p>
            <a:pPr algn="ctr"/>
            <a:r>
              <a:rPr lang="he-IL" sz="2400" dirty="0">
                <a:latin typeface="David" panose="020E0502060401010101" pitchFamily="34" charset="-79"/>
                <a:cs typeface="David" panose="020E0502060401010101" pitchFamily="34" charset="-79"/>
              </a:rPr>
              <a:t>קברניט איננו נוטש את ספינתו בעת שהגלים סוערים. הוא חותר בהתמדה לחוף </a:t>
            </a:r>
          </a:p>
          <a:p>
            <a:pPr algn="ctr"/>
            <a:r>
              <a:rPr lang="he-IL" sz="2400" dirty="0">
                <a:latin typeface="David" panose="020E0502060401010101" pitchFamily="34" charset="-79"/>
                <a:cs typeface="David" panose="020E0502060401010101" pitchFamily="34" charset="-79"/>
              </a:rPr>
              <a:t>"</a:t>
            </a:r>
            <a:r>
              <a:rPr lang="he-IL" sz="2400" b="1" dirty="0">
                <a:solidFill>
                  <a:srgbClr val="FF0000"/>
                </a:solidFill>
                <a:latin typeface="David" panose="020E0502060401010101" pitchFamily="34" charset="-79"/>
                <a:cs typeface="David" panose="020E0502060401010101" pitchFamily="34" charset="-79"/>
              </a:rPr>
              <a:t>קוה אל ה' חזק ואמץ לבך וקוה אל ה'"</a:t>
            </a:r>
          </a:p>
          <a:p>
            <a:endParaRPr lang="he-IL" sz="2400" dirty="0">
              <a:latin typeface="David" panose="020E0502060401010101" pitchFamily="34" charset="-79"/>
              <a:cs typeface="David" panose="020E0502060401010101" pitchFamily="34" charset="-79"/>
            </a:endParaRPr>
          </a:p>
          <a:p>
            <a:endParaRPr lang="he-IL" sz="2400" dirty="0">
              <a:latin typeface="David" panose="020E0502060401010101" pitchFamily="34" charset="-79"/>
              <a:cs typeface="David" panose="020E0502060401010101" pitchFamily="34" charset="-79"/>
            </a:endParaRPr>
          </a:p>
          <a:p>
            <a:endParaRPr lang="he-I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5" y="980728"/>
            <a:ext cx="2684835" cy="560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a:extLst>
              <a:ext uri="{FF2B5EF4-FFF2-40B4-BE49-F238E27FC236}">
                <a16:creationId xmlns:a16="http://schemas.microsoft.com/office/drawing/2014/main" id="{F8931121-3B2C-4DED-8682-87730CE69594}"/>
              </a:ext>
            </a:extLst>
          </p:cNvPr>
          <p:cNvSpPr/>
          <p:nvPr/>
        </p:nvSpPr>
        <p:spPr>
          <a:xfrm>
            <a:off x="3935760" y="6121471"/>
            <a:ext cx="4825360"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he-IL" sz="2400" b="1" cap="none" spc="0" dirty="0">
                <a:ln/>
                <a:solidFill>
                  <a:srgbClr val="002060"/>
                </a:solidFill>
                <a:effectLst/>
              </a:rPr>
              <a:t>מומלץ לקרוא בספר את כל דברי הרב.</a:t>
            </a:r>
          </a:p>
        </p:txBody>
      </p:sp>
    </p:spTree>
    <p:extLst>
      <p:ext uri="{BB962C8B-B14F-4D97-AF65-F5344CB8AC3E}">
        <p14:creationId xmlns:p14="http://schemas.microsoft.com/office/powerpoint/2010/main" val="1720062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49"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78A20B43-EA35-4D51-8E25-05F8B334E9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3" name="Rectangle 52">
            <a:extLst>
              <a:ext uri="{FF2B5EF4-FFF2-40B4-BE49-F238E27FC236}">
                <a16:creationId xmlns:a16="http://schemas.microsoft.com/office/drawing/2014/main" id="{0166DB98-302A-46FE-BE82-C13AF10BC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34059663-8A30-44C3-8C60-8F31A6FE55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מציין מיקום תוכן 6" descr="תמונה שמכילה קנה מידה, שולחן, ישיבה, שולחן כתיבה&#10;&#10;התיאור נוצר באופן אוטומטי">
            <a:extLst>
              <a:ext uri="{FF2B5EF4-FFF2-40B4-BE49-F238E27FC236}">
                <a16:creationId xmlns:a16="http://schemas.microsoft.com/office/drawing/2014/main" id="{070A2AC1-6801-437F-AD29-77FA33E4768B}"/>
              </a:ext>
            </a:extLst>
          </p:cNvPr>
          <p:cNvPicPr>
            <a:picLocks noGrp="1" noChangeAspect="1"/>
          </p:cNvPicPr>
          <p:nvPr/>
        </p:nvPicPr>
        <p:blipFill rotWithShape="1">
          <a:blip r:embed="rId4">
            <a:extLst>
              <a:ext uri="{28A0092B-C50C-407E-A947-70E740481C1C}">
                <a14:useLocalDpi xmlns:a14="http://schemas.microsoft.com/office/drawing/2010/main" val="0"/>
              </a:ext>
            </a:extLst>
          </a:blip>
          <a:srcRect l="8339" r="15518"/>
          <a:stretch/>
        </p:blipFill>
        <p:spPr>
          <a:xfrm>
            <a:off x="695400" y="980728"/>
            <a:ext cx="5400600" cy="540060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7" name="Picture 56">
            <a:extLst>
              <a:ext uri="{FF2B5EF4-FFF2-40B4-BE49-F238E27FC236}">
                <a16:creationId xmlns:a16="http://schemas.microsoft.com/office/drawing/2014/main" id="{1DA5DBE7-7AAD-48D9-A121-8102870FD7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מלבן 1">
            <a:extLst>
              <a:ext uri="{FF2B5EF4-FFF2-40B4-BE49-F238E27FC236}">
                <a16:creationId xmlns:a16="http://schemas.microsoft.com/office/drawing/2014/main" id="{2A0A229C-3C73-4C04-94BA-2CAD6391A3D4}"/>
              </a:ext>
            </a:extLst>
          </p:cNvPr>
          <p:cNvSpPr/>
          <p:nvPr/>
        </p:nvSpPr>
        <p:spPr>
          <a:xfrm>
            <a:off x="6672064" y="2060848"/>
            <a:ext cx="5184576" cy="2585323"/>
          </a:xfrm>
          <a:prstGeom prst="rect">
            <a:avLst/>
          </a:prstGeom>
          <a:noFill/>
        </p:spPr>
        <p:txBody>
          <a:bodyPr wrap="square" lIns="91440" tIns="45720" rIns="91440" bIns="45720">
            <a:spAutoFit/>
          </a:bodyPr>
          <a:lstStyle/>
          <a:p>
            <a:pPr algn="ctr"/>
            <a:r>
              <a:rPr lang="he-I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David" panose="020E0502060401010101" pitchFamily="34" charset="-79"/>
                <a:ea typeface="+mj-ea"/>
                <a:cs typeface="David" panose="020E0502060401010101" pitchFamily="34" charset="-79"/>
              </a:rPr>
              <a:t>"אין צדיק בארץ אשר יעשה טוב ולא יחטא"</a:t>
            </a:r>
            <a:endParaRPr lang="he-I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84720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507412"/>
            <a:ext cx="4680520" cy="416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תיבת טקסט 4">
            <a:extLst>
              <a:ext uri="{FF2B5EF4-FFF2-40B4-BE49-F238E27FC236}">
                <a16:creationId xmlns:a16="http://schemas.microsoft.com/office/drawing/2014/main" id="{69DFAE7B-1EF2-47A6-A7C6-6E70BBF70859}"/>
              </a:ext>
            </a:extLst>
          </p:cNvPr>
          <p:cNvSpPr txBox="1"/>
          <p:nvPr/>
        </p:nvSpPr>
        <p:spPr>
          <a:xfrm>
            <a:off x="623392" y="404664"/>
            <a:ext cx="11377264" cy="1569660"/>
          </a:xfrm>
          <a:prstGeom prst="rect">
            <a:avLst/>
          </a:prstGeom>
          <a:solidFill>
            <a:schemeClr val="tx2">
              <a:lumMod val="75000"/>
            </a:schemeClr>
          </a:solidFill>
        </p:spPr>
        <p:txBody>
          <a:bodyPr wrap="square">
            <a:spAutoFit/>
          </a:bodyPr>
          <a:lstStyle/>
          <a:p>
            <a:pPr algn="ctr" defTabSz="914400" rtl="1">
              <a:defRPr/>
            </a:pPr>
            <a:r>
              <a:rPr lang="he-IL" sz="3200" b="1" dirty="0">
                <a:solidFill>
                  <a:schemeClr val="bg1"/>
                </a:solidFill>
                <a:effectLst>
                  <a:outerShdw blurRad="38100" dist="38100" dir="2700000" algn="tl">
                    <a:srgbClr val="000000">
                      <a:alpha val="43137"/>
                    </a:srgbClr>
                  </a:outerShdw>
                </a:effectLst>
                <a:latin typeface="Gisha,Bold"/>
                <a:cs typeface="Times New Roman" panose="02020603050405020304" pitchFamily="18" charset="0"/>
              </a:rPr>
              <a:t>"וַיִּיצֶר </a:t>
            </a:r>
            <a:r>
              <a:rPr lang="he-IL" sz="3200" b="1" dirty="0">
                <a:solidFill>
                  <a:schemeClr val="bg1"/>
                </a:solidFill>
                <a:effectLst>
                  <a:outerShdw blurRad="38100" dist="38100" dir="2700000" algn="tl">
                    <a:srgbClr val="000000">
                      <a:alpha val="43137"/>
                    </a:srgbClr>
                  </a:outerShdw>
                </a:effectLst>
                <a:latin typeface="Gisha"/>
                <a:cs typeface="Gisha"/>
              </a:rPr>
              <a:t>ה' אֱלֹהִים אֶת-הָאָדָם, עָפָר מִן-הָאֲדָמָה, וַיִפַח בְאַפָיו, נִשְמַת חַיִים; </a:t>
            </a:r>
          </a:p>
          <a:p>
            <a:pPr algn="ctr" defTabSz="914400" rtl="1">
              <a:defRPr/>
            </a:pPr>
            <a:r>
              <a:rPr lang="he-IL" sz="3200" b="1" dirty="0">
                <a:solidFill>
                  <a:schemeClr val="bg1"/>
                </a:solidFill>
                <a:effectLst>
                  <a:outerShdw blurRad="38100" dist="38100" dir="2700000" algn="tl">
                    <a:srgbClr val="000000">
                      <a:alpha val="43137"/>
                    </a:srgbClr>
                  </a:outerShdw>
                </a:effectLst>
                <a:latin typeface="Gisha"/>
                <a:cs typeface="Gisha"/>
              </a:rPr>
              <a:t>       וַיְהִי הָאָדָם, לְנֶפֶש חַיָה</a:t>
            </a:r>
            <a:r>
              <a:rPr lang="he-IL" sz="32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he-IL" sz="1600"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t>
            </a:r>
            <a:r>
              <a:rPr lang="he-IL" sz="1600" b="1" u="sng" dirty="0">
                <a:solidFill>
                  <a:schemeClr val="bg1"/>
                </a:solidFill>
                <a:effectLst>
                  <a:outerShdw blurRad="38100" dist="38100" dir="2700000" algn="tl">
                    <a:srgbClr val="000000">
                      <a:alpha val="43137"/>
                    </a:srgbClr>
                  </a:outerShdw>
                </a:effectLst>
                <a:latin typeface="Aharoni" panose="02010803020104030203" pitchFamily="2" charset="-79"/>
                <a:ea typeface="Calibri"/>
                <a:cs typeface="Aharoni" panose="02010803020104030203" pitchFamily="2" charset="-79"/>
              </a:rPr>
              <a:t> בראשית </a:t>
            </a:r>
            <a:r>
              <a:rPr lang="he-IL" sz="1600" b="1" u="sng" dirty="0" err="1">
                <a:solidFill>
                  <a:schemeClr val="bg1"/>
                </a:solidFill>
                <a:effectLst>
                  <a:outerShdw blurRad="38100" dist="38100" dir="2700000" algn="tl">
                    <a:srgbClr val="000000">
                      <a:alpha val="43137"/>
                    </a:srgbClr>
                  </a:outerShdw>
                </a:effectLst>
                <a:latin typeface="Aharoni" panose="02010803020104030203" pitchFamily="2" charset="-79"/>
                <a:ea typeface="Calibri"/>
                <a:cs typeface="Aharoni" panose="02010803020104030203" pitchFamily="2" charset="-79"/>
              </a:rPr>
              <a:t>ב,ז</a:t>
            </a:r>
            <a:r>
              <a:rPr lang="he-IL" sz="1600" b="1" u="sng" dirty="0">
                <a:solidFill>
                  <a:schemeClr val="bg1"/>
                </a:solidFill>
                <a:effectLst>
                  <a:outerShdw blurRad="38100" dist="38100" dir="2700000" algn="tl">
                    <a:srgbClr val="000000">
                      <a:alpha val="43137"/>
                    </a:srgbClr>
                  </a:outerShdw>
                </a:effectLst>
                <a:latin typeface="Aharoni" panose="02010803020104030203" pitchFamily="2" charset="-79"/>
                <a:ea typeface="Calibri"/>
                <a:cs typeface="Aharoni" panose="02010803020104030203" pitchFamily="2" charset="-79"/>
              </a:rPr>
              <a:t>}.</a:t>
            </a:r>
          </a:p>
        </p:txBody>
      </p:sp>
      <p:sp>
        <p:nvSpPr>
          <p:cNvPr id="7" name="תיבת טקסט 6">
            <a:extLst>
              <a:ext uri="{FF2B5EF4-FFF2-40B4-BE49-F238E27FC236}">
                <a16:creationId xmlns:a16="http://schemas.microsoft.com/office/drawing/2014/main" id="{732AF43F-2120-4FA0-ACE8-3E89851A12C0}"/>
              </a:ext>
            </a:extLst>
          </p:cNvPr>
          <p:cNvSpPr txBox="1"/>
          <p:nvPr/>
        </p:nvSpPr>
        <p:spPr>
          <a:xfrm>
            <a:off x="5807970" y="2972119"/>
            <a:ext cx="5760638" cy="1938992"/>
          </a:xfrm>
          <a:prstGeom prst="rect">
            <a:avLst/>
          </a:prstGeom>
          <a:solidFill>
            <a:schemeClr val="accent5">
              <a:lumMod val="20000"/>
              <a:lumOff val="80000"/>
            </a:schemeClr>
          </a:solidFill>
        </p:spPr>
        <p:txBody>
          <a:bodyPr wrap="square">
            <a:spAutoFit/>
          </a:bodyPr>
          <a:lstStyle/>
          <a:p>
            <a:pPr algn="ctr" defTabSz="914400" rtl="1">
              <a:defRPr/>
            </a:pPr>
            <a:r>
              <a:rPr lang="he-IL" sz="4000" b="1" u="sng" dirty="0">
                <a:solidFill>
                  <a:prstClr val="black"/>
                </a:solidFill>
                <a:effectLst>
                  <a:outerShdw blurRad="38100" dist="38100" dir="2700000" algn="tl">
                    <a:srgbClr val="000000">
                      <a:alpha val="43137"/>
                    </a:srgbClr>
                  </a:outerShdw>
                </a:effectLst>
                <a:latin typeface="Calibri"/>
                <a:ea typeface="Calibri"/>
                <a:cs typeface="Arial"/>
              </a:rPr>
              <a:t>"ו</a:t>
            </a:r>
            <a:r>
              <a:rPr lang="he-IL" sz="4000" b="1" u="sng" dirty="0">
                <a:solidFill>
                  <a:srgbClr val="00B050"/>
                </a:solidFill>
                <a:effectLst>
                  <a:outerShdw blurRad="38100" dist="38100" dir="2700000" algn="tl">
                    <a:srgbClr val="000000">
                      <a:alpha val="43137"/>
                    </a:srgbClr>
                  </a:outerShdw>
                </a:effectLst>
                <a:latin typeface="Calibri"/>
                <a:ea typeface="Calibri"/>
                <a:cs typeface="Arial"/>
              </a:rPr>
              <a:t>יי</a:t>
            </a:r>
            <a:r>
              <a:rPr lang="he-IL" sz="4000" b="1" u="sng" dirty="0">
                <a:solidFill>
                  <a:prstClr val="black"/>
                </a:solidFill>
                <a:effectLst>
                  <a:outerShdw blurRad="38100" dist="38100" dir="2700000" algn="tl">
                    <a:srgbClr val="000000">
                      <a:alpha val="43137"/>
                    </a:srgbClr>
                  </a:outerShdw>
                </a:effectLst>
                <a:latin typeface="Calibri"/>
                <a:ea typeface="Calibri"/>
                <a:cs typeface="Arial"/>
              </a:rPr>
              <a:t>צר"</a:t>
            </a:r>
          </a:p>
          <a:p>
            <a:pPr algn="ctr" defTabSz="914400" rtl="1">
              <a:defRPr/>
            </a:pPr>
            <a:r>
              <a:rPr lang="he-IL" sz="4000" b="1" dirty="0">
                <a:solidFill>
                  <a:srgbClr val="A04DA3">
                    <a:lumMod val="50000"/>
                  </a:srgbClr>
                </a:solidFill>
                <a:effectLst>
                  <a:outerShdw blurRad="38100" dist="38100" dir="2700000" algn="tl">
                    <a:srgbClr val="000000">
                      <a:alpha val="43137"/>
                    </a:srgbClr>
                  </a:outerShdw>
                </a:effectLst>
                <a:latin typeface="Calibri"/>
                <a:ea typeface="Calibri"/>
                <a:cs typeface="Arial"/>
              </a:rPr>
              <a:t>מדוע כתבה התורה </a:t>
            </a:r>
          </a:p>
          <a:p>
            <a:pPr algn="ctr" defTabSz="914400" rtl="1">
              <a:defRPr/>
            </a:pPr>
            <a:r>
              <a:rPr lang="he-IL" sz="4000" b="1" dirty="0">
                <a:solidFill>
                  <a:srgbClr val="A04DA3">
                    <a:lumMod val="50000"/>
                  </a:srgbClr>
                </a:solidFill>
                <a:effectLst>
                  <a:outerShdw blurRad="38100" dist="38100" dir="2700000" algn="tl">
                    <a:srgbClr val="000000">
                      <a:alpha val="43137"/>
                    </a:srgbClr>
                  </a:outerShdw>
                </a:effectLst>
                <a:latin typeface="Calibri"/>
                <a:ea typeface="Calibri"/>
                <a:cs typeface="Arial"/>
              </a:rPr>
              <a:t>ו</a:t>
            </a:r>
            <a:r>
              <a:rPr lang="he-IL" sz="4000" b="1" dirty="0">
                <a:solidFill>
                  <a:srgbClr val="00B050"/>
                </a:solidFill>
                <a:effectLst>
                  <a:outerShdw blurRad="38100" dist="38100" dir="2700000" algn="tl">
                    <a:srgbClr val="000000">
                      <a:alpha val="43137"/>
                    </a:srgbClr>
                  </a:outerShdw>
                </a:effectLst>
                <a:latin typeface="Calibri"/>
                <a:ea typeface="Calibri"/>
                <a:cs typeface="Arial"/>
              </a:rPr>
              <a:t>יי</a:t>
            </a:r>
            <a:r>
              <a:rPr lang="he-IL" sz="4000" b="1" dirty="0">
                <a:solidFill>
                  <a:srgbClr val="A04DA3">
                    <a:lumMod val="50000"/>
                  </a:srgbClr>
                </a:solidFill>
                <a:effectLst>
                  <a:outerShdw blurRad="38100" dist="38100" dir="2700000" algn="tl">
                    <a:srgbClr val="000000">
                      <a:alpha val="43137"/>
                    </a:srgbClr>
                  </a:outerShdw>
                </a:effectLst>
                <a:latin typeface="Calibri"/>
                <a:ea typeface="Calibri"/>
                <a:cs typeface="Arial"/>
              </a:rPr>
              <a:t>צר בשני י'?</a:t>
            </a:r>
          </a:p>
        </p:txBody>
      </p:sp>
    </p:spTree>
    <p:extLst>
      <p:ext uri="{BB962C8B-B14F-4D97-AF65-F5344CB8AC3E}">
        <p14:creationId xmlns:p14="http://schemas.microsoft.com/office/powerpoint/2010/main" val="44508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29" name="Picture 4">
            <a:extLst>
              <a:ext uri="{FF2B5EF4-FFF2-40B4-BE49-F238E27FC236}">
                <a16:creationId xmlns:a16="http://schemas.microsoft.com/office/drawing/2014/main" id="{81FF9936-6E5D-46BC-8E42-402361AE47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59186" y="1855337"/>
            <a:ext cx="3427091" cy="2528862"/>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כותרת 1"/>
          <p:cNvSpPr>
            <a:spLocks noGrp="1"/>
          </p:cNvSpPr>
          <p:nvPr>
            <p:ph type="title"/>
          </p:nvPr>
        </p:nvSpPr>
        <p:spPr>
          <a:xfrm>
            <a:off x="3961109" y="148647"/>
            <a:ext cx="6564205" cy="1573863"/>
          </a:xfrm>
        </p:spPr>
        <p:txBody>
          <a:bodyPr vert="horz" lIns="91440" tIns="45720" rIns="91440" bIns="45720" rtlCol="0" anchor="ctr">
            <a:normAutofit/>
          </a:bodyPr>
          <a:lstStyle/>
          <a:p>
            <a:pPr rtl="0"/>
            <a:r>
              <a:rPr lang="en-US" sz="3600">
                <a:solidFill>
                  <a:schemeClr val="tx1"/>
                </a:solidFill>
              </a:rPr>
              <a:t>ללמדנו שהאדם נברא משני פנים</a:t>
            </a:r>
          </a:p>
        </p:txBody>
      </p:sp>
      <p:grpSp>
        <p:nvGrpSpPr>
          <p:cNvPr id="14" name="קבוצה 13">
            <a:extLst>
              <a:ext uri="{FF2B5EF4-FFF2-40B4-BE49-F238E27FC236}">
                <a16:creationId xmlns:a16="http://schemas.microsoft.com/office/drawing/2014/main" id="{621EA806-FD69-422F-90B6-CA1446A43183}"/>
              </a:ext>
            </a:extLst>
          </p:cNvPr>
          <p:cNvGrpSpPr/>
          <p:nvPr/>
        </p:nvGrpSpPr>
        <p:grpSpPr>
          <a:xfrm>
            <a:off x="9264352" y="4250599"/>
            <a:ext cx="2521925" cy="2297013"/>
            <a:chOff x="2240198" y="2736303"/>
            <a:chExt cx="1481649" cy="1481649"/>
          </a:xfrm>
        </p:grpSpPr>
        <p:sp>
          <p:nvSpPr>
            <p:cNvPr id="16" name="אליפסה 15">
              <a:extLst>
                <a:ext uri="{FF2B5EF4-FFF2-40B4-BE49-F238E27FC236}">
                  <a16:creationId xmlns:a16="http://schemas.microsoft.com/office/drawing/2014/main" id="{F1A20815-7473-49F8-A5FB-A2C94AE8ADF4}"/>
                </a:ext>
              </a:extLst>
            </p:cNvPr>
            <p:cNvSpPr/>
            <p:nvPr/>
          </p:nvSpPr>
          <p:spPr>
            <a:xfrm>
              <a:off x="2240198" y="2736303"/>
              <a:ext cx="1481649" cy="1481649"/>
            </a:xfrm>
            <a:prstGeom prst="ellipse">
              <a:avLst/>
            </a:prstGeom>
            <a:solidFill>
              <a:srgbClr val="FFFF00">
                <a:alpha val="50000"/>
              </a:srgbClr>
            </a:solidFill>
            <a:ln>
              <a:solidFill>
                <a:srgbClr val="C0000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7" name="אליפסה 4">
              <a:extLst>
                <a:ext uri="{FF2B5EF4-FFF2-40B4-BE49-F238E27FC236}">
                  <a16:creationId xmlns:a16="http://schemas.microsoft.com/office/drawing/2014/main" id="{6A2D5501-0349-4FCA-9506-BCA8F0F5678A}"/>
                </a:ext>
              </a:extLst>
            </p:cNvPr>
            <p:cNvSpPr txBox="1"/>
            <p:nvPr/>
          </p:nvSpPr>
          <p:spPr>
            <a:xfrm>
              <a:off x="2457180" y="2953285"/>
              <a:ext cx="1047685" cy="104768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1540" tIns="34290" rIns="81540" bIns="34290" numCol="1" spcCol="1270" anchor="ctr" anchorCtr="0">
              <a:noAutofit/>
            </a:bodyPr>
            <a:lstStyle/>
            <a:p>
              <a:pPr marL="0" lvl="0" indent="0" algn="ctr" defTabSz="1200150" rtl="1">
                <a:lnSpc>
                  <a:spcPct val="90000"/>
                </a:lnSpc>
                <a:spcBef>
                  <a:spcPct val="0"/>
                </a:spcBef>
                <a:spcAft>
                  <a:spcPct val="35000"/>
                </a:spcAft>
                <a:buNone/>
              </a:pPr>
              <a:r>
                <a:rPr lang="he-IL" sz="2700" b="1" kern="1200" dirty="0">
                  <a:solidFill>
                    <a:srgbClr val="00B050"/>
                  </a:solidFill>
                  <a:effectLst>
                    <a:outerShdw blurRad="38100" dist="38100" dir="2700000" algn="tl">
                      <a:srgbClr val="000000">
                        <a:alpha val="43137"/>
                      </a:srgbClr>
                    </a:outerShdw>
                  </a:effectLst>
                </a:rPr>
                <a:t>פרה ורבה</a:t>
              </a:r>
            </a:p>
          </p:txBody>
        </p:sp>
      </p:grpSp>
      <p:grpSp>
        <p:nvGrpSpPr>
          <p:cNvPr id="18" name="קבוצה 17">
            <a:extLst>
              <a:ext uri="{FF2B5EF4-FFF2-40B4-BE49-F238E27FC236}">
                <a16:creationId xmlns:a16="http://schemas.microsoft.com/office/drawing/2014/main" id="{CD4A1B01-D7D3-4D3F-98C7-6A8D92A1130E}"/>
              </a:ext>
            </a:extLst>
          </p:cNvPr>
          <p:cNvGrpSpPr/>
          <p:nvPr/>
        </p:nvGrpSpPr>
        <p:grpSpPr>
          <a:xfrm>
            <a:off x="6165706" y="4101217"/>
            <a:ext cx="2666807" cy="2463012"/>
            <a:chOff x="0" y="0"/>
            <a:chExt cx="1936973" cy="1936973"/>
          </a:xfrm>
        </p:grpSpPr>
        <p:sp>
          <p:nvSpPr>
            <p:cNvPr id="19" name="אליפסה 18">
              <a:extLst>
                <a:ext uri="{FF2B5EF4-FFF2-40B4-BE49-F238E27FC236}">
                  <a16:creationId xmlns:a16="http://schemas.microsoft.com/office/drawing/2014/main" id="{43847430-C75C-4DF8-82A7-F380D9462F4F}"/>
                </a:ext>
              </a:extLst>
            </p:cNvPr>
            <p:cNvSpPr/>
            <p:nvPr/>
          </p:nvSpPr>
          <p:spPr>
            <a:xfrm>
              <a:off x="0" y="0"/>
              <a:ext cx="1936973" cy="1936973"/>
            </a:xfrm>
            <a:prstGeom prst="ellipse">
              <a:avLst/>
            </a:prstGeom>
            <a:solidFill>
              <a:schemeClr val="accent2">
                <a:lumMod val="75000"/>
                <a:alpha val="50000"/>
              </a:schemeClr>
            </a:solidFill>
            <a:ln>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0" name="אליפסה 4">
              <a:extLst>
                <a:ext uri="{FF2B5EF4-FFF2-40B4-BE49-F238E27FC236}">
                  <a16:creationId xmlns:a16="http://schemas.microsoft.com/office/drawing/2014/main" id="{A36F0BEB-789C-4FC5-B3D1-183C4552F820}"/>
                </a:ext>
              </a:extLst>
            </p:cNvPr>
            <p:cNvSpPr txBox="1"/>
            <p:nvPr/>
          </p:nvSpPr>
          <p:spPr>
            <a:xfrm>
              <a:off x="283663" y="283663"/>
              <a:ext cx="1369647" cy="136964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06598" tIns="44450" rIns="106598" bIns="44450" numCol="1" spcCol="1270" anchor="ctr" anchorCtr="0">
              <a:noAutofit/>
            </a:bodyPr>
            <a:lstStyle/>
            <a:p>
              <a:pPr marL="0" lvl="0" indent="0" algn="ctr" defTabSz="1555750" rtl="1">
                <a:lnSpc>
                  <a:spcPct val="90000"/>
                </a:lnSpc>
                <a:spcBef>
                  <a:spcPct val="0"/>
                </a:spcBef>
                <a:spcAft>
                  <a:spcPct val="35000"/>
                </a:spcAft>
                <a:buNone/>
              </a:pPr>
              <a:r>
                <a:rPr lang="he-IL" sz="3500" b="1" kern="1200" dirty="0"/>
                <a:t>אוכל ושותה</a:t>
              </a:r>
            </a:p>
          </p:txBody>
        </p:sp>
      </p:grpSp>
      <p:grpSp>
        <p:nvGrpSpPr>
          <p:cNvPr id="21" name="קבוצה 20">
            <a:extLst>
              <a:ext uri="{FF2B5EF4-FFF2-40B4-BE49-F238E27FC236}">
                <a16:creationId xmlns:a16="http://schemas.microsoft.com/office/drawing/2014/main" id="{06E9BA2D-02CE-4A29-AFB5-58A68DC473F4}"/>
              </a:ext>
            </a:extLst>
          </p:cNvPr>
          <p:cNvGrpSpPr/>
          <p:nvPr/>
        </p:nvGrpSpPr>
        <p:grpSpPr>
          <a:xfrm>
            <a:off x="3095460" y="4167600"/>
            <a:ext cx="2666808" cy="2243882"/>
            <a:chOff x="2244624" y="0"/>
            <a:chExt cx="2795936" cy="2795936"/>
          </a:xfrm>
        </p:grpSpPr>
        <p:sp>
          <p:nvSpPr>
            <p:cNvPr id="22" name="אליפסה 21">
              <a:extLst>
                <a:ext uri="{FF2B5EF4-FFF2-40B4-BE49-F238E27FC236}">
                  <a16:creationId xmlns:a16="http://schemas.microsoft.com/office/drawing/2014/main" id="{7F5D6AF6-8CC4-45C3-8FFB-C1CAF17D0C34}"/>
                </a:ext>
              </a:extLst>
            </p:cNvPr>
            <p:cNvSpPr/>
            <p:nvPr/>
          </p:nvSpPr>
          <p:spPr>
            <a:xfrm>
              <a:off x="2244624" y="0"/>
              <a:ext cx="2795936" cy="2795936"/>
            </a:xfrm>
            <a:prstGeom prst="ellipse">
              <a:avLst/>
            </a:prstGeom>
            <a:solidFill>
              <a:srgbClr val="FFC000"/>
            </a:solidFill>
            <a:ln>
              <a:solidFill>
                <a:srgbClr val="FF000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3" name="אליפסה 4">
              <a:extLst>
                <a:ext uri="{FF2B5EF4-FFF2-40B4-BE49-F238E27FC236}">
                  <a16:creationId xmlns:a16="http://schemas.microsoft.com/office/drawing/2014/main" id="{A1B1FFDD-048B-4C73-A109-A59C2130FB8A}"/>
                </a:ext>
              </a:extLst>
            </p:cNvPr>
            <p:cNvSpPr txBox="1"/>
            <p:nvPr/>
          </p:nvSpPr>
          <p:spPr>
            <a:xfrm>
              <a:off x="2654079" y="409455"/>
              <a:ext cx="1977026" cy="197702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3870" tIns="71120" rIns="153870" bIns="71120" numCol="1" spcCol="1270" anchor="ctr" anchorCtr="0">
              <a:noAutofit/>
            </a:bodyPr>
            <a:lstStyle/>
            <a:p>
              <a:pPr marL="0" lvl="0" indent="0" algn="ctr" defTabSz="2489200" rtl="1">
                <a:lnSpc>
                  <a:spcPct val="90000"/>
                </a:lnSpc>
                <a:spcBef>
                  <a:spcPct val="0"/>
                </a:spcBef>
                <a:spcAft>
                  <a:spcPct val="35000"/>
                </a:spcAft>
                <a:buNone/>
              </a:pPr>
              <a:r>
                <a:rPr lang="he-IL" sz="4000" b="1" kern="1200" dirty="0">
                  <a:solidFill>
                    <a:srgbClr val="FF0000"/>
                  </a:solidFill>
                  <a:effectLst>
                    <a:outerShdw blurRad="38100" dist="38100" dir="2700000" algn="tl">
                      <a:srgbClr val="000000">
                        <a:alpha val="43137"/>
                      </a:srgbClr>
                    </a:outerShdw>
                  </a:effectLst>
                </a:rPr>
                <a:t>מטיל גללים</a:t>
              </a:r>
            </a:p>
          </p:txBody>
        </p:sp>
      </p:grpSp>
      <p:grpSp>
        <p:nvGrpSpPr>
          <p:cNvPr id="25" name="קבוצה 24">
            <a:extLst>
              <a:ext uri="{FF2B5EF4-FFF2-40B4-BE49-F238E27FC236}">
                <a16:creationId xmlns:a16="http://schemas.microsoft.com/office/drawing/2014/main" id="{A4F73980-D4B3-4D6F-8873-F11C67289757}"/>
              </a:ext>
            </a:extLst>
          </p:cNvPr>
          <p:cNvGrpSpPr/>
          <p:nvPr/>
        </p:nvGrpSpPr>
        <p:grpSpPr>
          <a:xfrm>
            <a:off x="126849" y="4250599"/>
            <a:ext cx="2666808" cy="2243882"/>
            <a:chOff x="0" y="390500"/>
            <a:chExt cx="5040561" cy="5040561"/>
          </a:xfrm>
        </p:grpSpPr>
        <p:sp>
          <p:nvSpPr>
            <p:cNvPr id="26" name="אליפסה 25">
              <a:extLst>
                <a:ext uri="{FF2B5EF4-FFF2-40B4-BE49-F238E27FC236}">
                  <a16:creationId xmlns:a16="http://schemas.microsoft.com/office/drawing/2014/main" id="{96CF1018-C5C2-4E5A-AA91-35921E95B503}"/>
                </a:ext>
              </a:extLst>
            </p:cNvPr>
            <p:cNvSpPr/>
            <p:nvPr/>
          </p:nvSpPr>
          <p:spPr>
            <a:xfrm>
              <a:off x="0" y="390500"/>
              <a:ext cx="5040561" cy="5040561"/>
            </a:xfrm>
            <a:prstGeom prst="ellipse">
              <a:avLst/>
            </a:prstGeom>
            <a:solidFill>
              <a:schemeClr val="accent3">
                <a:lumMod val="60000"/>
                <a:lumOff val="40000"/>
                <a:alpha val="50000"/>
              </a:schemeClr>
            </a:solidFill>
            <a:ln>
              <a:solidFill>
                <a:srgbClr val="7030A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7" name="אליפסה 4">
              <a:extLst>
                <a:ext uri="{FF2B5EF4-FFF2-40B4-BE49-F238E27FC236}">
                  <a16:creationId xmlns:a16="http://schemas.microsoft.com/office/drawing/2014/main" id="{98AE2B72-198C-406F-B97C-2DD54B92CBC7}"/>
                </a:ext>
              </a:extLst>
            </p:cNvPr>
            <p:cNvSpPr txBox="1"/>
            <p:nvPr/>
          </p:nvSpPr>
          <p:spPr>
            <a:xfrm>
              <a:off x="738173" y="1128673"/>
              <a:ext cx="3564215" cy="356421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77399" tIns="82550" rIns="277399" bIns="82550" numCol="1" spcCol="1270" anchor="ctr" anchorCtr="0">
              <a:noAutofit/>
            </a:bodyPr>
            <a:lstStyle/>
            <a:p>
              <a:pPr marL="0" lvl="0" indent="0" algn="ctr" defTabSz="2889250" rtl="1">
                <a:lnSpc>
                  <a:spcPct val="90000"/>
                </a:lnSpc>
                <a:spcBef>
                  <a:spcPct val="0"/>
                </a:spcBef>
                <a:spcAft>
                  <a:spcPct val="35000"/>
                </a:spcAft>
                <a:buNone/>
              </a:pPr>
              <a:r>
                <a:rPr lang="he-IL" sz="6500" b="1" kern="1200" dirty="0">
                  <a:effectLst>
                    <a:outerShdw blurRad="38100" dist="38100" dir="2700000" algn="tl">
                      <a:srgbClr val="000000">
                        <a:alpha val="43137"/>
                      </a:srgbClr>
                    </a:outerShdw>
                  </a:effectLst>
                </a:rPr>
                <a:t>מת</a:t>
              </a:r>
            </a:p>
          </p:txBody>
        </p:sp>
      </p:grpSp>
      <p:sp>
        <p:nvSpPr>
          <p:cNvPr id="63" name="תיבת טקסט 62">
            <a:extLst>
              <a:ext uri="{FF2B5EF4-FFF2-40B4-BE49-F238E27FC236}">
                <a16:creationId xmlns:a16="http://schemas.microsoft.com/office/drawing/2014/main" id="{DF2498D4-D3E7-4C44-AB68-03533B7EFC3C}"/>
              </a:ext>
            </a:extLst>
          </p:cNvPr>
          <p:cNvSpPr txBox="1"/>
          <p:nvPr/>
        </p:nvSpPr>
        <p:spPr>
          <a:xfrm>
            <a:off x="1919536" y="2093842"/>
            <a:ext cx="6106268" cy="1569660"/>
          </a:xfrm>
          <a:prstGeom prst="rect">
            <a:avLst/>
          </a:prstGeom>
          <a:noFill/>
        </p:spPr>
        <p:txBody>
          <a:bodyPr wrap="square">
            <a:spAutoFit/>
          </a:bodyPr>
          <a:lstStyle/>
          <a:p>
            <a:pPr algn="r"/>
            <a:r>
              <a:rPr kumimoji="0" lang="he-IL" sz="3200" b="1" i="0" u="none" strike="noStrike" kern="1200" cap="all" spc="0" normalizeH="0" baseline="0" noProof="0" dirty="0">
                <a:ln>
                  <a:noFill/>
                </a:ln>
                <a:solidFill>
                  <a:prstClr val="black"/>
                </a:solidFill>
                <a:effectLst/>
                <a:uLnTx/>
                <a:uFillTx/>
                <a:latin typeface="Tw Cen MT" panose="020B0602020104020603"/>
                <a:ea typeface="+mn-ea"/>
                <a:cs typeface="Arial" panose="020B0604020202020204" pitchFamily="34" charset="0"/>
              </a:rPr>
              <a:t>הפן הארצי הנמוך- </a:t>
            </a:r>
          </a:p>
          <a:p>
            <a:pPr algn="r"/>
            <a:r>
              <a:rPr kumimoji="0" lang="he-IL" sz="3200" b="1" i="0" u="none" strike="noStrike" kern="1200" cap="all" spc="0" normalizeH="0" baseline="0" noProof="0" dirty="0">
                <a:ln>
                  <a:noFill/>
                </a:ln>
                <a:solidFill>
                  <a:prstClr val="black"/>
                </a:solidFill>
                <a:effectLst/>
                <a:uLnTx/>
                <a:uFillTx/>
                <a:latin typeface="Tw Cen MT" panose="020B0602020104020603"/>
                <a:ea typeface="+mn-ea"/>
                <a:cs typeface="Arial" panose="020B0604020202020204" pitchFamily="34" charset="0"/>
              </a:rPr>
              <a:t>פן בהמי זו היצירה מן התחתונים.</a:t>
            </a:r>
          </a:p>
          <a:p>
            <a:pPr algn="r"/>
            <a:r>
              <a:rPr lang="he-IL" sz="3200" b="1" cap="all" dirty="0">
                <a:solidFill>
                  <a:prstClr val="black"/>
                </a:solidFill>
                <a:latin typeface="Tw Cen MT" panose="020B0602020104020603"/>
                <a:cs typeface="Arial" panose="020B0604020202020204" pitchFamily="34" charset="0"/>
              </a:rPr>
              <a:t>דומה לבהמה בארבעה דברים:</a:t>
            </a:r>
            <a:endParaRPr lang="he-IL" sz="3200" dirty="0"/>
          </a:p>
        </p:txBody>
      </p:sp>
    </p:spTree>
    <p:extLst>
      <p:ext uri="{BB962C8B-B14F-4D97-AF65-F5344CB8AC3E}">
        <p14:creationId xmlns:p14="http://schemas.microsoft.com/office/powerpoint/2010/main" val="34469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half" idx="2"/>
          </p:nvPr>
        </p:nvSpPr>
        <p:spPr>
          <a:xfrm>
            <a:off x="911424" y="40589"/>
            <a:ext cx="10776817" cy="2431396"/>
          </a:xfrm>
          <a:solidFill>
            <a:schemeClr val="tx2">
              <a:lumMod val="75000"/>
            </a:schemeClr>
          </a:solidFill>
        </p:spPr>
        <p:txBody>
          <a:bodyPr>
            <a:normAutofit/>
          </a:bodyPr>
          <a:lstStyle/>
          <a:p>
            <a:pPr>
              <a:spcBef>
                <a:spcPts val="0"/>
              </a:spcBef>
              <a:buClrTx/>
            </a:pPr>
            <a:endParaRPr lang="he-IL" dirty="0"/>
          </a:p>
          <a:p>
            <a:pPr>
              <a:spcBef>
                <a:spcPts val="0"/>
              </a:spcBef>
              <a:buClrTx/>
            </a:pPr>
            <a:r>
              <a:rPr lang="he-IL" sz="3200" b="1" dirty="0">
                <a:solidFill>
                  <a:schemeClr val="bg1"/>
                </a:solidFill>
                <a:latin typeface="Gisha"/>
                <a:cs typeface="Gisha"/>
              </a:rPr>
              <a:t>הפן השני, האלוקי הרוחני הגבוה.</a:t>
            </a:r>
          </a:p>
          <a:p>
            <a:pPr>
              <a:spcBef>
                <a:spcPts val="0"/>
              </a:spcBef>
              <a:buClrTx/>
            </a:pPr>
            <a:r>
              <a:rPr lang="he-IL" sz="2400" b="1" dirty="0">
                <a:solidFill>
                  <a:schemeClr val="bg1"/>
                </a:solidFill>
                <a:latin typeface="Gisha"/>
                <a:cs typeface="Gisha"/>
              </a:rPr>
              <a:t>(יצירה מן העליונים</a:t>
            </a:r>
            <a:r>
              <a:rPr lang="he-IL" sz="2400" b="1" dirty="0">
                <a:solidFill>
                  <a:schemeClr val="bg1"/>
                </a:solidFill>
                <a:latin typeface="Gisha,Bold"/>
                <a:cs typeface="Gisha"/>
              </a:rPr>
              <a:t>)</a:t>
            </a:r>
          </a:p>
          <a:p>
            <a:pPr algn="ctr"/>
            <a:r>
              <a:rPr lang="he-IL" sz="4000" b="1" dirty="0">
                <a:solidFill>
                  <a:schemeClr val="bg1"/>
                </a:solidFill>
              </a:rPr>
              <a:t>האדם דומה למלאכים בארבעה דברים:</a:t>
            </a:r>
          </a:p>
        </p:txBody>
      </p:sp>
      <p:grpSp>
        <p:nvGrpSpPr>
          <p:cNvPr id="8" name="קבוצה 7">
            <a:extLst>
              <a:ext uri="{FF2B5EF4-FFF2-40B4-BE49-F238E27FC236}">
                <a16:creationId xmlns:a16="http://schemas.microsoft.com/office/drawing/2014/main" id="{3DD1154E-537C-4EBD-93CE-2845949B38FB}"/>
              </a:ext>
            </a:extLst>
          </p:cNvPr>
          <p:cNvGrpSpPr/>
          <p:nvPr/>
        </p:nvGrpSpPr>
        <p:grpSpPr>
          <a:xfrm>
            <a:off x="6970154" y="2859789"/>
            <a:ext cx="1934345" cy="2025050"/>
            <a:chOff x="0" y="3563129"/>
            <a:chExt cx="1566314" cy="1566314"/>
          </a:xfrm>
        </p:grpSpPr>
        <p:sp>
          <p:nvSpPr>
            <p:cNvPr id="9" name="אליפסה 8">
              <a:extLst>
                <a:ext uri="{FF2B5EF4-FFF2-40B4-BE49-F238E27FC236}">
                  <a16:creationId xmlns:a16="http://schemas.microsoft.com/office/drawing/2014/main" id="{64083FA3-5CF1-45C2-86B7-0C7156CAE911}"/>
                </a:ext>
              </a:extLst>
            </p:cNvPr>
            <p:cNvSpPr/>
            <p:nvPr/>
          </p:nvSpPr>
          <p:spPr>
            <a:xfrm>
              <a:off x="0" y="3563129"/>
              <a:ext cx="1566314" cy="1566314"/>
            </a:xfrm>
            <a:prstGeom prst="ellipse">
              <a:avLst/>
            </a:prstGeom>
            <a:solidFill>
              <a:srgbClr val="92D050">
                <a:alpha val="50000"/>
              </a:srgbClr>
            </a:solidFill>
            <a:ln>
              <a:solidFill>
                <a:schemeClr val="accent4">
                  <a:lumMod val="50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1" name="אליפסה 4">
              <a:extLst>
                <a:ext uri="{FF2B5EF4-FFF2-40B4-BE49-F238E27FC236}">
                  <a16:creationId xmlns:a16="http://schemas.microsoft.com/office/drawing/2014/main" id="{6298C617-AF28-47E4-B4C5-1A7E11D5ADCF}"/>
                </a:ext>
              </a:extLst>
            </p:cNvPr>
            <p:cNvSpPr txBox="1"/>
            <p:nvPr/>
          </p:nvSpPr>
          <p:spPr>
            <a:xfrm>
              <a:off x="229381" y="3631279"/>
              <a:ext cx="1107552" cy="110755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6200" tIns="35560" rIns="86200" bIns="35560" numCol="1" spcCol="1270" anchor="ctr" anchorCtr="0">
              <a:noAutofit/>
            </a:bodyPr>
            <a:lstStyle/>
            <a:p>
              <a:pPr marL="0" lvl="0" indent="0" algn="ctr" defTabSz="1244600" rtl="1">
                <a:lnSpc>
                  <a:spcPct val="90000"/>
                </a:lnSpc>
                <a:spcBef>
                  <a:spcPct val="0"/>
                </a:spcBef>
                <a:spcAft>
                  <a:spcPct val="35000"/>
                </a:spcAft>
                <a:buNone/>
              </a:pPr>
              <a:r>
                <a:rPr lang="he-IL" sz="2800" b="1" kern="1200" dirty="0"/>
                <a:t>מדבר</a:t>
              </a:r>
            </a:p>
          </p:txBody>
        </p:sp>
      </p:grpSp>
      <p:grpSp>
        <p:nvGrpSpPr>
          <p:cNvPr id="13" name="קבוצה 12">
            <a:extLst>
              <a:ext uri="{FF2B5EF4-FFF2-40B4-BE49-F238E27FC236}">
                <a16:creationId xmlns:a16="http://schemas.microsoft.com/office/drawing/2014/main" id="{60729C68-DD0F-4D2D-BAAC-CF408D179FAD}"/>
              </a:ext>
            </a:extLst>
          </p:cNvPr>
          <p:cNvGrpSpPr/>
          <p:nvPr/>
        </p:nvGrpSpPr>
        <p:grpSpPr>
          <a:xfrm>
            <a:off x="277674" y="3526993"/>
            <a:ext cx="2235466" cy="2126394"/>
            <a:chOff x="3280934" y="1500533"/>
            <a:chExt cx="2047657" cy="2047657"/>
          </a:xfrm>
        </p:grpSpPr>
        <p:sp>
          <p:nvSpPr>
            <p:cNvPr id="15" name="אליפסה 14">
              <a:extLst>
                <a:ext uri="{FF2B5EF4-FFF2-40B4-BE49-F238E27FC236}">
                  <a16:creationId xmlns:a16="http://schemas.microsoft.com/office/drawing/2014/main" id="{AD4763EE-76EF-4145-9C9C-67D29022BF86}"/>
                </a:ext>
              </a:extLst>
            </p:cNvPr>
            <p:cNvSpPr/>
            <p:nvPr/>
          </p:nvSpPr>
          <p:spPr>
            <a:xfrm>
              <a:off x="3280934" y="1500533"/>
              <a:ext cx="2047657" cy="2047657"/>
            </a:xfrm>
            <a:prstGeom prst="ellipse">
              <a:avLst/>
            </a:prstGeom>
            <a:solidFill>
              <a:schemeClr val="accent4">
                <a:lumMod val="60000"/>
                <a:lumOff val="40000"/>
                <a:alpha val="50000"/>
              </a:schemeClr>
            </a:solidFill>
            <a:ln>
              <a:solidFill>
                <a:schemeClr val="accent4">
                  <a:lumMod val="7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6" name="אליפסה 4">
              <a:extLst>
                <a:ext uri="{FF2B5EF4-FFF2-40B4-BE49-F238E27FC236}">
                  <a16:creationId xmlns:a16="http://schemas.microsoft.com/office/drawing/2014/main" id="{7CFE7EB3-C908-4F3E-82CA-F028EA057860}"/>
                </a:ext>
              </a:extLst>
            </p:cNvPr>
            <p:cNvSpPr txBox="1"/>
            <p:nvPr/>
          </p:nvSpPr>
          <p:spPr>
            <a:xfrm>
              <a:off x="3580806" y="1800405"/>
              <a:ext cx="1447913" cy="144791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12689" tIns="35560" rIns="112689" bIns="35560" numCol="1" spcCol="1270" anchor="ctr" anchorCtr="0">
              <a:noAutofit/>
            </a:bodyPr>
            <a:lstStyle/>
            <a:p>
              <a:pPr marL="0" lvl="0" indent="0" algn="ctr" defTabSz="1244600" rtl="1">
                <a:lnSpc>
                  <a:spcPct val="90000"/>
                </a:lnSpc>
                <a:spcBef>
                  <a:spcPct val="0"/>
                </a:spcBef>
                <a:spcAft>
                  <a:spcPct val="35000"/>
                </a:spcAft>
                <a:buNone/>
              </a:pPr>
              <a:r>
                <a:rPr lang="he-IL" sz="2800" b="1" kern="1200" dirty="0"/>
                <a:t>רואה.</a:t>
              </a:r>
              <a:r>
                <a:rPr lang="he-IL" sz="2800" kern="1200" dirty="0"/>
                <a:t> </a:t>
              </a:r>
            </a:p>
          </p:txBody>
        </p:sp>
      </p:grpSp>
      <p:grpSp>
        <p:nvGrpSpPr>
          <p:cNvPr id="17" name="קבוצה 16">
            <a:extLst>
              <a:ext uri="{FF2B5EF4-FFF2-40B4-BE49-F238E27FC236}">
                <a16:creationId xmlns:a16="http://schemas.microsoft.com/office/drawing/2014/main" id="{BD80262D-9B66-4190-9026-0F4AA279B5D0}"/>
              </a:ext>
            </a:extLst>
          </p:cNvPr>
          <p:cNvGrpSpPr/>
          <p:nvPr/>
        </p:nvGrpSpPr>
        <p:grpSpPr>
          <a:xfrm>
            <a:off x="3040185" y="2622408"/>
            <a:ext cx="2308671" cy="2126394"/>
            <a:chOff x="2334078" y="0"/>
            <a:chExt cx="2955703" cy="2955703"/>
          </a:xfrm>
        </p:grpSpPr>
        <p:sp>
          <p:nvSpPr>
            <p:cNvPr id="18" name="אליפסה 17">
              <a:extLst>
                <a:ext uri="{FF2B5EF4-FFF2-40B4-BE49-F238E27FC236}">
                  <a16:creationId xmlns:a16="http://schemas.microsoft.com/office/drawing/2014/main" id="{FB06FEBC-2FC0-4A5E-80AA-7D0DFD2BC68A}"/>
                </a:ext>
              </a:extLst>
            </p:cNvPr>
            <p:cNvSpPr/>
            <p:nvPr/>
          </p:nvSpPr>
          <p:spPr>
            <a:xfrm>
              <a:off x="2334078" y="0"/>
              <a:ext cx="2955703" cy="2955703"/>
            </a:xfrm>
            <a:prstGeom prst="ellipse">
              <a:avLst/>
            </a:prstGeom>
            <a:solidFill>
              <a:srgbClr val="FF0000">
                <a:alpha val="50000"/>
              </a:srgbClr>
            </a:solidFill>
            <a:ln>
              <a:solidFill>
                <a:srgbClr val="7030A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19" name="אליפסה 4">
              <a:extLst>
                <a:ext uri="{FF2B5EF4-FFF2-40B4-BE49-F238E27FC236}">
                  <a16:creationId xmlns:a16="http://schemas.microsoft.com/office/drawing/2014/main" id="{FCD59D59-BBD3-41AD-A194-ACAE3C0F9F9F}"/>
                </a:ext>
              </a:extLst>
            </p:cNvPr>
            <p:cNvSpPr txBox="1"/>
            <p:nvPr/>
          </p:nvSpPr>
          <p:spPr>
            <a:xfrm>
              <a:off x="2766931" y="432853"/>
              <a:ext cx="2089997" cy="20899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2662" tIns="35560" rIns="162662" bIns="35560" numCol="1" spcCol="1270" anchor="ctr" anchorCtr="0">
              <a:noAutofit/>
            </a:bodyPr>
            <a:lstStyle/>
            <a:p>
              <a:pPr marL="0" lvl="0" indent="0" algn="ctr" defTabSz="1244600" rtl="1">
                <a:lnSpc>
                  <a:spcPct val="90000"/>
                </a:lnSpc>
                <a:spcBef>
                  <a:spcPct val="0"/>
                </a:spcBef>
                <a:spcAft>
                  <a:spcPct val="35000"/>
                </a:spcAft>
                <a:buNone/>
              </a:pPr>
              <a:r>
                <a:rPr lang="he-IL" sz="2400" b="1" kern="1200" dirty="0"/>
                <a:t>עומד בקומה זקופה</a:t>
              </a:r>
              <a:r>
                <a:rPr lang="he-IL" sz="2000" kern="1200" dirty="0"/>
                <a:t>.</a:t>
              </a:r>
            </a:p>
          </p:txBody>
        </p:sp>
      </p:grpSp>
      <p:grpSp>
        <p:nvGrpSpPr>
          <p:cNvPr id="20" name="קבוצה 19">
            <a:extLst>
              <a:ext uri="{FF2B5EF4-FFF2-40B4-BE49-F238E27FC236}">
                <a16:creationId xmlns:a16="http://schemas.microsoft.com/office/drawing/2014/main" id="{A5D148BB-D26E-4E8A-AF62-7AD59B9968B7}"/>
              </a:ext>
            </a:extLst>
          </p:cNvPr>
          <p:cNvGrpSpPr/>
          <p:nvPr/>
        </p:nvGrpSpPr>
        <p:grpSpPr>
          <a:xfrm>
            <a:off x="4797919" y="4437398"/>
            <a:ext cx="2383325" cy="2226490"/>
            <a:chOff x="0" y="0"/>
            <a:chExt cx="5328591" cy="5328591"/>
          </a:xfrm>
        </p:grpSpPr>
        <p:sp>
          <p:nvSpPr>
            <p:cNvPr id="21" name="אליפסה 20">
              <a:extLst>
                <a:ext uri="{FF2B5EF4-FFF2-40B4-BE49-F238E27FC236}">
                  <a16:creationId xmlns:a16="http://schemas.microsoft.com/office/drawing/2014/main" id="{8B9DA5FB-F340-4203-A80E-DC4F45A94932}"/>
                </a:ext>
              </a:extLst>
            </p:cNvPr>
            <p:cNvSpPr/>
            <p:nvPr/>
          </p:nvSpPr>
          <p:spPr>
            <a:xfrm>
              <a:off x="0" y="0"/>
              <a:ext cx="5328591" cy="5328591"/>
            </a:xfrm>
            <a:prstGeom prst="ellipse">
              <a:avLst/>
            </a:prstGeom>
            <a:solidFill>
              <a:srgbClr val="00B0F0">
                <a:alpha val="50000"/>
              </a:srgbClr>
            </a:solidFill>
            <a:ln>
              <a:solidFill>
                <a:srgbClr val="FF0000"/>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22" name="אליפסה 4">
              <a:extLst>
                <a:ext uri="{FF2B5EF4-FFF2-40B4-BE49-F238E27FC236}">
                  <a16:creationId xmlns:a16="http://schemas.microsoft.com/office/drawing/2014/main" id="{4EB99E98-F0B8-4122-8A1C-0B69B739B44C}"/>
                </a:ext>
              </a:extLst>
            </p:cNvPr>
            <p:cNvSpPr txBox="1"/>
            <p:nvPr/>
          </p:nvSpPr>
          <p:spPr>
            <a:xfrm>
              <a:off x="780354" y="780354"/>
              <a:ext cx="3767883" cy="376788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293250" tIns="35560" rIns="293250" bIns="35560" numCol="1" spcCol="1270" anchor="ctr" anchorCtr="0">
              <a:noAutofit/>
            </a:bodyPr>
            <a:lstStyle/>
            <a:p>
              <a:pPr marL="0" lvl="0" indent="0" algn="ctr" defTabSz="1244600" rtl="1">
                <a:lnSpc>
                  <a:spcPct val="90000"/>
                </a:lnSpc>
                <a:spcBef>
                  <a:spcPct val="0"/>
                </a:spcBef>
                <a:spcAft>
                  <a:spcPct val="35000"/>
                </a:spcAft>
                <a:buNone/>
              </a:pPr>
              <a:r>
                <a:rPr lang="he-IL" sz="2800" b="1" kern="1200" dirty="0"/>
                <a:t>מבין</a:t>
              </a:r>
            </a:p>
          </p:txBody>
        </p:sp>
      </p:grpSp>
      <p:sp>
        <p:nvSpPr>
          <p:cNvPr id="23" name="תיבת טקסט 22">
            <a:extLst>
              <a:ext uri="{FF2B5EF4-FFF2-40B4-BE49-F238E27FC236}">
                <a16:creationId xmlns:a16="http://schemas.microsoft.com/office/drawing/2014/main" id="{B8FBD775-F44A-443C-A48E-58BB0BD16FFE}"/>
              </a:ext>
            </a:extLst>
          </p:cNvPr>
          <p:cNvSpPr txBox="1"/>
          <p:nvPr/>
        </p:nvSpPr>
        <p:spPr>
          <a:xfrm>
            <a:off x="479376" y="5738552"/>
            <a:ext cx="3833434" cy="590931"/>
          </a:xfrm>
          <a:prstGeom prst="rect">
            <a:avLst/>
          </a:prstGeom>
          <a:noFill/>
        </p:spPr>
        <p:txBody>
          <a:bodyPr wrap="square">
            <a:spAutoFit/>
          </a:bodyPr>
          <a:lstStyle/>
          <a:p>
            <a:pPr marL="0" lvl="0" indent="0" algn="ctr" defTabSz="1244600" rtl="1">
              <a:lnSpc>
                <a:spcPct val="90000"/>
              </a:lnSpc>
              <a:spcBef>
                <a:spcPct val="0"/>
              </a:spcBef>
              <a:spcAft>
                <a:spcPct val="35000"/>
              </a:spcAft>
              <a:buNone/>
            </a:pPr>
            <a:r>
              <a:rPr lang="he-IL" sz="1800" b="1" kern="1200" dirty="0"/>
              <a:t>האדם מסתכל ישר ורואה גם מה שבצדדים, בהמה צריכה להטות ראשה</a:t>
            </a:r>
          </a:p>
        </p:txBody>
      </p:sp>
      <p:pic>
        <p:nvPicPr>
          <p:cNvPr id="27" name="Picture 2" descr="מלאכים: מה הם, מה תפקידם, וכיצד הם פועלים | מעריב">
            <a:extLst>
              <a:ext uri="{FF2B5EF4-FFF2-40B4-BE49-F238E27FC236}">
                <a16:creationId xmlns:a16="http://schemas.microsoft.com/office/drawing/2014/main" id="{19BC1A2D-C155-4FC4-8C1E-4ADA92B36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8488" y="3386690"/>
            <a:ext cx="2943920" cy="288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9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55440" y="702376"/>
            <a:ext cx="10369152" cy="1656184"/>
          </a:xfrm>
          <a:solidFill>
            <a:srgbClr val="0070C0"/>
          </a:solidFill>
          <a:ln w="19050" cmpd="dbl">
            <a:solidFill>
              <a:srgbClr val="002060"/>
            </a:solidFill>
            <a:prstDash val="solid"/>
            <a:bevel/>
          </a:ln>
        </p:spPr>
        <p:txBody>
          <a:bodyPr>
            <a:normAutofit/>
          </a:bodyPr>
          <a:lstStyle/>
          <a:p>
            <a:pPr lvl="0" algn="ctr"/>
            <a:r>
              <a:rPr lang="he-IL" sz="5400" dirty="0"/>
              <a:t>מלאכי השרת</a:t>
            </a:r>
            <a:br>
              <a:rPr lang="he-IL" sz="5400" dirty="0"/>
            </a:br>
            <a:endParaRPr lang="he-IL" sz="5400" dirty="0"/>
          </a:p>
        </p:txBody>
      </p:sp>
      <p:sp>
        <p:nvSpPr>
          <p:cNvPr id="3" name="מציין מיקום טקסט 2"/>
          <p:cNvSpPr>
            <a:spLocks noGrp="1"/>
          </p:cNvSpPr>
          <p:nvPr>
            <p:ph type="body" idx="1"/>
          </p:nvPr>
        </p:nvSpPr>
        <p:spPr>
          <a:xfrm>
            <a:off x="1055441" y="2487668"/>
            <a:ext cx="10585176" cy="2283269"/>
          </a:xfrm>
          <a:gradFill>
            <a:gsLst>
              <a:gs pos="0">
                <a:srgbClr val="03D4A8"/>
              </a:gs>
              <a:gs pos="25000">
                <a:srgbClr val="21D6E0"/>
              </a:gs>
              <a:gs pos="75000">
                <a:srgbClr val="0087E6"/>
              </a:gs>
              <a:gs pos="100000">
                <a:srgbClr val="005CBF"/>
              </a:gs>
            </a:gsLst>
            <a:lin ang="5400000" scaled="0"/>
          </a:gradFill>
        </p:spPr>
        <p:txBody>
          <a:bodyPr>
            <a:normAutofit fontScale="92500" lnSpcReduction="10000"/>
          </a:bodyPr>
          <a:lstStyle/>
          <a:p>
            <a:endParaRPr lang="he-IL" dirty="0">
              <a:solidFill>
                <a:schemeClr val="tx1"/>
              </a:solidFill>
            </a:endParaRPr>
          </a:p>
          <a:p>
            <a:r>
              <a:rPr lang="he-IL" sz="2400" b="1" dirty="0">
                <a:solidFill>
                  <a:schemeClr val="tx1"/>
                </a:solidFill>
              </a:rPr>
              <a:t>אדם הוא בריאה המחברת בין העליונים לתחתונים. </a:t>
            </a:r>
          </a:p>
          <a:p>
            <a:r>
              <a:rPr lang="he-IL" sz="2400" b="1" dirty="0">
                <a:solidFill>
                  <a:schemeClr val="tx1"/>
                </a:solidFill>
              </a:rPr>
              <a:t>יש לו את היכולת להתעלות למדרגות רוחניות גבוהות, </a:t>
            </a:r>
          </a:p>
          <a:p>
            <a:r>
              <a:rPr lang="he-IL" sz="2400" b="1" dirty="0">
                <a:solidFill>
                  <a:schemeClr val="tx1"/>
                </a:solidFill>
              </a:rPr>
              <a:t>ויש לו את היכולת לפעול ולהשפיע בעוה"ז.                                                                               {אדם יכול להביא ילדים, ומלאכים אינם יכולים.}</a:t>
            </a:r>
          </a:p>
          <a:p>
            <a:endParaRPr lang="he-IL" dirty="0">
              <a:solidFill>
                <a:schemeClr val="tx1"/>
              </a:solidFill>
            </a:endParaRPr>
          </a:p>
        </p:txBody>
      </p:sp>
      <p:sp>
        <p:nvSpPr>
          <p:cNvPr id="6" name="כותרת 1"/>
          <p:cNvSpPr txBox="1">
            <a:spLocks/>
          </p:cNvSpPr>
          <p:nvPr/>
        </p:nvSpPr>
        <p:spPr>
          <a:xfrm>
            <a:off x="1111315" y="5071271"/>
            <a:ext cx="10369152" cy="1592022"/>
          </a:xfrm>
          <a:prstGeom prst="rect">
            <a:avLst/>
          </a:prstGeom>
          <a:blipFill>
            <a:blip r:embed="rId2"/>
            <a:tile tx="0" ty="0" sx="100000" sy="100000" flip="none" algn="tl"/>
          </a:blipFill>
        </p:spPr>
        <p:txBody>
          <a:bodyPr vert="horz" anchor="b">
            <a:noAutofit/>
          </a:bodyPr>
          <a:lstStyle>
            <a:lvl1pPr algn="l" rtl="1" eaLnBrk="1" latinLnBrk="0" hangingPunct="1">
              <a:spcBef>
                <a:spcPct val="0"/>
              </a:spcBef>
              <a:buNone/>
              <a:defRPr kumimoji="0" sz="4300" b="1" kern="1200"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latin typeface="+mj-lt"/>
                <a:ea typeface="+mj-ea"/>
                <a:cs typeface="+mj-cs"/>
              </a:defRPr>
            </a:lvl1pPr>
          </a:lstStyle>
          <a:p>
            <a:pPr algn="ctr"/>
            <a:endParaRPr lang="he-IL" sz="5400" dirty="0"/>
          </a:p>
          <a:p>
            <a:pPr algn="ctr"/>
            <a:endParaRPr lang="he-IL" sz="5400" dirty="0"/>
          </a:p>
          <a:p>
            <a:pPr algn="ctr"/>
            <a:r>
              <a:rPr lang="he-IL" sz="5400" dirty="0"/>
              <a:t>בהמה</a:t>
            </a:r>
            <a:br>
              <a:rPr lang="he-IL" sz="4800" dirty="0"/>
            </a:br>
            <a:endParaRPr lang="he-I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392" y="990718"/>
            <a:ext cx="129857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4392" y="5155093"/>
            <a:ext cx="1511300"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1464" y="2572316"/>
            <a:ext cx="1368152" cy="220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36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1000"/>
                                        <p:tgtEl>
                                          <p:spTgt spid="1027"/>
                                        </p:tgtEl>
                                      </p:cBhvr>
                                    </p:animEffect>
                                    <p:anim calcmode="lin" valueType="num">
                                      <p:cBhvr>
                                        <p:cTn id="14" dur="1000" fill="hold"/>
                                        <p:tgtEl>
                                          <p:spTgt spid="1027"/>
                                        </p:tgtEl>
                                        <p:attrNameLst>
                                          <p:attrName>ppt_x</p:attrName>
                                        </p:attrNameLst>
                                      </p:cBhvr>
                                      <p:tavLst>
                                        <p:tav tm="0">
                                          <p:val>
                                            <p:strVal val="#ppt_x"/>
                                          </p:val>
                                        </p:tav>
                                        <p:tav tm="100000">
                                          <p:val>
                                            <p:strVal val="#ppt_x"/>
                                          </p:val>
                                        </p:tav>
                                      </p:tavLst>
                                    </p:anim>
                                    <p:anim calcmode="lin" valueType="num">
                                      <p:cBhvr>
                                        <p:cTn id="1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1000"/>
                                        <p:tgtEl>
                                          <p:spTgt spid="3">
                                            <p:bg/>
                                          </p:spTgt>
                                        </p:tgtEl>
                                      </p:cBhvr>
                                    </p:animEffect>
                                    <p:anim calcmode="lin" valueType="num">
                                      <p:cBhvr>
                                        <p:cTn id="21" dur="1000" fill="hold"/>
                                        <p:tgtEl>
                                          <p:spTgt spid="3">
                                            <p:bg/>
                                          </p:spTgt>
                                        </p:tgtEl>
                                        <p:attrNameLst>
                                          <p:attrName>ppt_x</p:attrName>
                                        </p:attrNameLst>
                                      </p:cBhvr>
                                      <p:tavLst>
                                        <p:tav tm="0">
                                          <p:val>
                                            <p:strVal val="#ppt_x"/>
                                          </p:val>
                                        </p:tav>
                                        <p:tav tm="100000">
                                          <p:val>
                                            <p:strVal val="#ppt_x"/>
                                          </p:val>
                                        </p:tav>
                                      </p:tavLst>
                                    </p:anim>
                                    <p:anim calcmode="lin" valueType="num">
                                      <p:cBhvr>
                                        <p:cTn id="22"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1000"/>
                                        <p:tgtEl>
                                          <p:spTgt spid="3">
                                            <p:txEl>
                                              <p:pRg st="1" end="1"/>
                                            </p:txEl>
                                          </p:spTgt>
                                        </p:tgtEl>
                                      </p:cBhvr>
                                    </p:animEffect>
                                    <p:anim calcmode="lin" valueType="num">
                                      <p:cBhvr>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1000"/>
                                        <p:tgtEl>
                                          <p:spTgt spid="3">
                                            <p:txEl>
                                              <p:pRg st="2" end="2"/>
                                            </p:txEl>
                                          </p:spTgt>
                                        </p:tgtEl>
                                      </p:cBhvr>
                                    </p:animEffect>
                                    <p:anim calcmode="lin" valueType="num">
                                      <p:cBhvr>
                                        <p:cTn id="3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0"/>
                                        <p:tgtEl>
                                          <p:spTgt spid="3">
                                            <p:txEl>
                                              <p:pRg st="3" end="3"/>
                                            </p:txEl>
                                          </p:spTgt>
                                        </p:tgtEl>
                                      </p:cBhvr>
                                    </p:animEffect>
                                    <p:anim calcmode="lin" valueType="num">
                                      <p:cBhvr>
                                        <p:cTn id="4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030"/>
                                        </p:tgtEl>
                                        <p:attrNameLst>
                                          <p:attrName>style.visibility</p:attrName>
                                        </p:attrNameLst>
                                      </p:cBhvr>
                                      <p:to>
                                        <p:strVal val="visible"/>
                                      </p:to>
                                    </p:set>
                                    <p:animEffect transition="in" filter="fade">
                                      <p:cBhvr>
                                        <p:cTn id="48" dur="1000"/>
                                        <p:tgtEl>
                                          <p:spTgt spid="1030"/>
                                        </p:tgtEl>
                                      </p:cBhvr>
                                    </p:animEffect>
                                    <p:anim calcmode="lin" valueType="num">
                                      <p:cBhvr>
                                        <p:cTn id="49" dur="1000" fill="hold"/>
                                        <p:tgtEl>
                                          <p:spTgt spid="1030"/>
                                        </p:tgtEl>
                                        <p:attrNameLst>
                                          <p:attrName>ppt_x</p:attrName>
                                        </p:attrNameLst>
                                      </p:cBhvr>
                                      <p:tavLst>
                                        <p:tav tm="0">
                                          <p:val>
                                            <p:strVal val="#ppt_x"/>
                                          </p:val>
                                        </p:tav>
                                        <p:tav tm="100000">
                                          <p:val>
                                            <p:strVal val="#ppt_x"/>
                                          </p:val>
                                        </p:tav>
                                      </p:tavLst>
                                    </p:anim>
                                    <p:anim calcmode="lin" valueType="num">
                                      <p:cBhvr>
                                        <p:cTn id="50"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28"/>
                                        </p:tgtEl>
                                        <p:attrNameLst>
                                          <p:attrName>style.visibility</p:attrName>
                                        </p:attrNameLst>
                                      </p:cBhvr>
                                      <p:to>
                                        <p:strVal val="visible"/>
                                      </p:to>
                                    </p:set>
                                    <p:animEffect transition="in" filter="fade">
                                      <p:cBhvr>
                                        <p:cTn id="62" dur="1000"/>
                                        <p:tgtEl>
                                          <p:spTgt spid="1028"/>
                                        </p:tgtEl>
                                      </p:cBhvr>
                                    </p:animEffect>
                                    <p:anim calcmode="lin" valueType="num">
                                      <p:cBhvr>
                                        <p:cTn id="63" dur="1000" fill="hold"/>
                                        <p:tgtEl>
                                          <p:spTgt spid="1028"/>
                                        </p:tgtEl>
                                        <p:attrNameLst>
                                          <p:attrName>ppt_x</p:attrName>
                                        </p:attrNameLst>
                                      </p:cBhvr>
                                      <p:tavLst>
                                        <p:tav tm="0">
                                          <p:val>
                                            <p:strVal val="#ppt_x"/>
                                          </p:val>
                                        </p:tav>
                                        <p:tav tm="100000">
                                          <p:val>
                                            <p:strVal val="#ppt_x"/>
                                          </p:val>
                                        </p:tav>
                                      </p:tavLst>
                                    </p:anim>
                                    <p:anim calcmode="lin" valueType="num">
                                      <p:cBhvr>
                                        <p:cTn id="6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240016" y="338888"/>
            <a:ext cx="5582097" cy="4278094"/>
          </a:xfrm>
          <a:prstGeom prst="rect">
            <a:avLst/>
          </a:prstGeom>
          <a:solidFill>
            <a:schemeClr val="bg2">
              <a:lumMod val="20000"/>
              <a:lumOff val="80000"/>
            </a:schemeClr>
          </a:solidFill>
        </p:spPr>
        <p:txBody>
          <a:bodyPr wrap="square">
            <a:spAutoFit/>
          </a:bodyPr>
          <a:lstStyle/>
          <a:p>
            <a:pPr algn="ctr"/>
            <a:r>
              <a:rPr lang="he-IL" sz="3200" b="1" dirty="0">
                <a:solidFill>
                  <a:srgbClr val="3E3D2D"/>
                </a:solidFill>
                <a:latin typeface="Gisha,Bold"/>
              </a:rPr>
              <a:t>"וייפח באפיו נשמת חיים" </a:t>
            </a:r>
            <a:endParaRPr lang="he-IL" sz="3200" b="1" dirty="0">
              <a:solidFill>
                <a:srgbClr val="94C700"/>
              </a:solidFill>
              <a:latin typeface="Wingdings 2"/>
            </a:endParaRPr>
          </a:p>
          <a:p>
            <a:pPr algn="ctr"/>
            <a:r>
              <a:rPr lang="he-IL" sz="2400" b="1" dirty="0">
                <a:solidFill>
                  <a:srgbClr val="0070C1"/>
                </a:solidFill>
                <a:latin typeface="Gisha,Bold"/>
              </a:rPr>
              <a:t>אֱלֹהַי! נְשָמָה שֶנָתַתָ בִּי טְהוֹרָה .</a:t>
            </a:r>
          </a:p>
          <a:p>
            <a:pPr algn="ctr"/>
            <a:r>
              <a:rPr lang="he-IL" sz="2400" b="1" dirty="0">
                <a:solidFill>
                  <a:srgbClr val="0070C1"/>
                </a:solidFill>
                <a:latin typeface="Gisha,Bold"/>
              </a:rPr>
              <a:t>אַתָה בְרָאתָהּ, אַתָה יְצַרְתָהּ, אַתָה נְפַחְתָהּ בִּי,</a:t>
            </a:r>
          </a:p>
          <a:p>
            <a:pPr algn="ctr"/>
            <a:r>
              <a:rPr lang="he-IL" sz="2400" b="1" dirty="0">
                <a:solidFill>
                  <a:srgbClr val="0070C1"/>
                </a:solidFill>
                <a:latin typeface="Gisha,Bold"/>
              </a:rPr>
              <a:t>ואַתָה מְשַמְרָהּ בְקִּרְבִּי, וְאַתָה עָתִּיד לִּטְלָהּ מִּמֶנִּי,</a:t>
            </a:r>
          </a:p>
          <a:p>
            <a:pPr algn="ctr"/>
            <a:r>
              <a:rPr lang="he-IL" sz="2400" b="1" dirty="0">
                <a:solidFill>
                  <a:srgbClr val="0070C1"/>
                </a:solidFill>
                <a:latin typeface="Gisha,Bold"/>
              </a:rPr>
              <a:t>ולְהַחֲזִּירָהּ בִּי לֶעָתִּיד לָבוֹא .</a:t>
            </a:r>
          </a:p>
          <a:p>
            <a:pPr algn="ctr"/>
            <a:r>
              <a:rPr lang="he-IL" sz="2400" b="1" dirty="0">
                <a:solidFill>
                  <a:srgbClr val="0070C1"/>
                </a:solidFill>
                <a:latin typeface="Gisha,Bold"/>
              </a:rPr>
              <a:t>כל זְמַן שֶהַנְשָמָה בְקִּרְבִּי</a:t>
            </a:r>
          </a:p>
          <a:p>
            <a:pPr algn="ctr"/>
            <a:r>
              <a:rPr lang="he-IL" sz="2400" b="1" dirty="0">
                <a:solidFill>
                  <a:srgbClr val="0070C1"/>
                </a:solidFill>
                <a:latin typeface="Gisha,Bold"/>
              </a:rPr>
              <a:t>מוֹדֶה אֲנִּי לְפָנֶיךָ יי אֱלֹהַי וֵאלֹהֵי אֲבוֹתַי.</a:t>
            </a:r>
          </a:p>
          <a:p>
            <a:pPr algn="ctr"/>
            <a:r>
              <a:rPr lang="he-IL" sz="2400" b="1" dirty="0">
                <a:solidFill>
                  <a:srgbClr val="0070C1"/>
                </a:solidFill>
                <a:latin typeface="Gisha,Bold"/>
              </a:rPr>
              <a:t>רִּבוֹן כָל הַמַעֲשִּים אֲדוֹן כָל הַנְשָמוֹת .</a:t>
            </a:r>
          </a:p>
          <a:p>
            <a:pPr algn="ctr"/>
            <a:r>
              <a:rPr lang="he-IL" sz="2400" b="1" dirty="0">
                <a:solidFill>
                  <a:srgbClr val="0070C1"/>
                </a:solidFill>
                <a:latin typeface="Gisha,Bold"/>
              </a:rPr>
              <a:t>ברוּךְ אַתָה יי, הַמַחֲזִּיר נְשָמוֹת</a:t>
            </a:r>
          </a:p>
          <a:p>
            <a:pPr algn="ctr"/>
            <a:r>
              <a:rPr lang="he-IL" sz="2400" b="1" dirty="0">
                <a:solidFill>
                  <a:srgbClr val="0070C1"/>
                </a:solidFill>
                <a:latin typeface="Gisha,Bold"/>
              </a:rPr>
              <a:t>לִּפְגָרִּים מֵתִּים.</a:t>
            </a:r>
          </a:p>
        </p:txBody>
      </p:sp>
      <p:pic>
        <p:nvPicPr>
          <p:cNvPr id="1026" name="Picture 2" descr="http://ts3.mm.bing.net/th?id=H.4687133300034446&amp;pid=15.1&amp;H=155&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223668"/>
            <a:ext cx="4824536" cy="5189164"/>
          </a:xfrm>
          <a:prstGeom prst="rect">
            <a:avLst/>
          </a:prstGeom>
          <a:noFill/>
          <a:extLst>
            <a:ext uri="{909E8E84-426E-40DD-AFC4-6F175D3DCCD1}">
              <a14:hiddenFill xmlns:a14="http://schemas.microsoft.com/office/drawing/2010/main">
                <a:solidFill>
                  <a:srgbClr val="FFFFFF"/>
                </a:solidFill>
              </a14:hiddenFill>
            </a:ext>
          </a:extLst>
        </p:spPr>
      </p:pic>
      <p:sp>
        <p:nvSpPr>
          <p:cNvPr id="3" name="אליפסה 2">
            <a:extLst>
              <a:ext uri="{FF2B5EF4-FFF2-40B4-BE49-F238E27FC236}">
                <a16:creationId xmlns:a16="http://schemas.microsoft.com/office/drawing/2014/main" id="{EC1B79C8-73F0-4A44-8713-EFCFB8671A26}"/>
              </a:ext>
            </a:extLst>
          </p:cNvPr>
          <p:cNvSpPr/>
          <p:nvPr/>
        </p:nvSpPr>
        <p:spPr>
          <a:xfrm>
            <a:off x="3791744" y="5069627"/>
            <a:ext cx="7238281" cy="144948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C3A77C16-AE33-4288-97AC-65724720F345}"/>
              </a:ext>
            </a:extLst>
          </p:cNvPr>
          <p:cNvSpPr txBox="1"/>
          <p:nvPr/>
        </p:nvSpPr>
        <p:spPr>
          <a:xfrm>
            <a:off x="5519936" y="5317315"/>
            <a:ext cx="4572000" cy="954107"/>
          </a:xfrm>
          <a:prstGeom prst="rect">
            <a:avLst/>
          </a:prstGeom>
          <a:noFill/>
        </p:spPr>
        <p:txBody>
          <a:bodyPr wrap="square">
            <a:spAutoFit/>
          </a:bodyPr>
          <a:lstStyle/>
          <a:p>
            <a:pPr algn="ctr" defTabSz="914400" rtl="1">
              <a:defRPr/>
            </a:pPr>
            <a:r>
              <a:rPr lang="he-IL" sz="2800" b="1" dirty="0">
                <a:solidFill>
                  <a:srgbClr val="FF0000"/>
                </a:solidFill>
                <a:effectLst>
                  <a:outerShdw blurRad="38100" dist="38100" dir="2700000" algn="tl">
                    <a:srgbClr val="000000">
                      <a:alpha val="43137"/>
                    </a:srgbClr>
                  </a:outerShdw>
                </a:effectLst>
                <a:latin typeface="Guttman Kav" panose="02010401010101010101" pitchFamily="2" charset="-79"/>
                <a:cs typeface="Guttman Kav" panose="02010401010101010101" pitchFamily="2" charset="-79"/>
              </a:rPr>
              <a:t>נשמה אלוקית בקרבנו, כיצד עובדה זו משפיעה על חיינו?</a:t>
            </a:r>
            <a:endParaRPr lang="he-IL" sz="2800" dirty="0">
              <a:solidFill>
                <a:srgbClr val="FF0000"/>
              </a:solidFill>
              <a:effectLst>
                <a:outerShdw blurRad="38100" dist="38100" dir="2700000" algn="tl">
                  <a:srgbClr val="000000">
                    <a:alpha val="43137"/>
                  </a:srgbClr>
                </a:outerShdw>
              </a:effectLst>
              <a:latin typeface="Guttman Kav" panose="02010401010101010101" pitchFamily="2" charset="-79"/>
              <a:cs typeface="Guttman Kav" panose="02010401010101010101" pitchFamily="2" charset="-79"/>
            </a:endParaRPr>
          </a:p>
        </p:txBody>
      </p:sp>
    </p:spTree>
    <p:extLst>
      <p:ext uri="{BB962C8B-B14F-4D97-AF65-F5344CB8AC3E}">
        <p14:creationId xmlns:p14="http://schemas.microsoft.com/office/powerpoint/2010/main" val="27471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theme/theme1.xml><?xml version="1.0" encoding="utf-8"?>
<a:theme xmlns:a="http://schemas.openxmlformats.org/drawingml/2006/main" name="טיפה">
  <a:themeElements>
    <a:clrScheme name="טיפה">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טיפה">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טיפה">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3947</Words>
  <Application>Microsoft Office PowerPoint</Application>
  <PresentationFormat>מסך רחב</PresentationFormat>
  <Paragraphs>404</Paragraphs>
  <Slides>47</Slides>
  <Notes>9</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47</vt:i4>
      </vt:variant>
    </vt:vector>
  </HeadingPairs>
  <TitlesOfParts>
    <vt:vector size="59" baseType="lpstr">
      <vt:lpstr>Aharoni</vt:lpstr>
      <vt:lpstr>Arial</vt:lpstr>
      <vt:lpstr>Calibri</vt:lpstr>
      <vt:lpstr>David</vt:lpstr>
      <vt:lpstr>Georgia</vt:lpstr>
      <vt:lpstr>Gisha</vt:lpstr>
      <vt:lpstr>Gisha,Bold</vt:lpstr>
      <vt:lpstr>Guttman Kav</vt:lpstr>
      <vt:lpstr>Times New Roman</vt:lpstr>
      <vt:lpstr>Tw Cen MT</vt:lpstr>
      <vt:lpstr>Wingdings 2</vt:lpstr>
      <vt:lpstr>טיפה</vt:lpstr>
      <vt:lpstr>פרק ב: יצר ויצירה</vt:lpstr>
      <vt:lpstr> מהו יצר? </vt:lpstr>
      <vt:lpstr>שני פנים ליצרים.</vt:lpstr>
      <vt:lpstr>מצגת של PowerPoint‏</vt:lpstr>
      <vt:lpstr>מצגת של PowerPoint‏</vt:lpstr>
      <vt:lpstr>ללמדנו שהאדם נברא משני פנים</vt:lpstr>
      <vt:lpstr>מצגת של PowerPoint‏</vt:lpstr>
      <vt:lpstr>מלאכי השרת </vt:lpstr>
      <vt:lpstr>מצגת של PowerPoint‏</vt:lpstr>
      <vt:lpstr>מהו היחס בין החומר לרוח?</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ג. "ובחרת בחיים"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פרק ב: יצר ויצירה</dc:title>
  <dc:creator>יצחק נחושתן</dc:creator>
  <cp:lastModifiedBy>תמר גבאי</cp:lastModifiedBy>
  <cp:revision>10</cp:revision>
  <dcterms:created xsi:type="dcterms:W3CDTF">2020-09-03T19:49:14Z</dcterms:created>
  <dcterms:modified xsi:type="dcterms:W3CDTF">2021-11-17T06:25:16Z</dcterms:modified>
</cp:coreProperties>
</file>